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9144000" cy="6858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88" y="-18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0"/>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3706367" y="2017776"/>
            <a:ext cx="2426208" cy="899160"/>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p:nvPr/>
        </p:nvSpPr>
        <p:spPr>
          <a:xfrm>
            <a:off x="5401056" y="2017776"/>
            <a:ext cx="858012" cy="899160"/>
          </a:xfrm>
          <a:prstGeom prst="rect">
            <a:avLst/>
          </a:prstGeom>
          <a:blipFill>
            <a:blip r:embed="rId4" cstate="print"/>
            <a:stretch>
              <a:fillRect/>
            </a:stretch>
          </a:blipFill>
        </p:spPr>
        <p:txBody>
          <a:bodyPr wrap="square" lIns="0" tIns="0" rIns="0" bIns="0" rtlCol="0">
            <a:noAutofit/>
          </a:bodyPr>
          <a:lstStyle/>
          <a:p>
            <a:endParaRPr/>
          </a:p>
        </p:txBody>
      </p:sp>
      <p:sp>
        <p:nvSpPr>
          <p:cNvPr id="7" name="object 7"/>
          <p:cNvSpPr/>
          <p:nvPr/>
        </p:nvSpPr>
        <p:spPr>
          <a:xfrm>
            <a:off x="989076" y="2688336"/>
            <a:ext cx="7862316" cy="899160"/>
          </a:xfrm>
          <a:prstGeom prst="rect">
            <a:avLst/>
          </a:prstGeom>
          <a:blipFill>
            <a:blip r:embed="rId5" cstate="print"/>
            <a:stretch>
              <a:fillRect/>
            </a:stretch>
          </a:blipFill>
        </p:spPr>
        <p:txBody>
          <a:bodyPr wrap="square" lIns="0" tIns="0" rIns="0" bIns="0" rtlCol="0">
            <a:noAutofit/>
          </a:bodyPr>
          <a:lstStyle/>
          <a:p>
            <a:endParaRPr/>
          </a:p>
        </p:txBody>
      </p:sp>
      <p:sp>
        <p:nvSpPr>
          <p:cNvPr id="8" name="object 8"/>
          <p:cNvSpPr/>
          <p:nvPr/>
        </p:nvSpPr>
        <p:spPr>
          <a:xfrm>
            <a:off x="8119872" y="2688336"/>
            <a:ext cx="858012" cy="899160"/>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5676900" y="5324856"/>
            <a:ext cx="435863" cy="451103"/>
          </a:xfrm>
          <a:prstGeom prst="rect">
            <a:avLst/>
          </a:prstGeom>
          <a:blipFill>
            <a:blip r:embed="rId6" cstate="print"/>
            <a:stretch>
              <a:fillRect/>
            </a:stretch>
          </a:blipFill>
        </p:spPr>
        <p:txBody>
          <a:bodyPr wrap="square" lIns="0" tIns="0" rIns="0" bIns="0" rtlCol="0">
            <a:noAutofit/>
          </a:bodyPr>
          <a:lstStyle/>
          <a:p>
            <a:endParaRPr/>
          </a:p>
        </p:txBody>
      </p:sp>
      <p:sp>
        <p:nvSpPr>
          <p:cNvPr id="10" name="object 10"/>
          <p:cNvSpPr/>
          <p:nvPr/>
        </p:nvSpPr>
        <p:spPr>
          <a:xfrm>
            <a:off x="5682996" y="5329428"/>
            <a:ext cx="402336" cy="417576"/>
          </a:xfrm>
          <a:prstGeom prst="rect">
            <a:avLst/>
          </a:prstGeom>
          <a:blipFill>
            <a:blip r:embed="rId7" cstate="print"/>
            <a:stretch>
              <a:fillRect/>
            </a:stretch>
          </a:blipFill>
        </p:spPr>
        <p:txBody>
          <a:bodyPr wrap="square" lIns="0" tIns="0" rIns="0" bIns="0" rtlCol="0">
            <a:noAutofit/>
          </a:bodyPr>
          <a:lstStyle/>
          <a:p>
            <a:endParaRPr/>
          </a:p>
        </p:txBody>
      </p:sp>
      <p:sp>
        <p:nvSpPr>
          <p:cNvPr id="11" name="object 11"/>
          <p:cNvSpPr/>
          <p:nvPr/>
        </p:nvSpPr>
        <p:spPr>
          <a:xfrm>
            <a:off x="7354824" y="5567172"/>
            <a:ext cx="454151" cy="469392"/>
          </a:xfrm>
          <a:prstGeom prst="rect">
            <a:avLst/>
          </a:prstGeom>
          <a:blipFill>
            <a:blip r:embed="rId8" cstate="print"/>
            <a:stretch>
              <a:fillRect/>
            </a:stretch>
          </a:blipFill>
        </p:spPr>
        <p:txBody>
          <a:bodyPr wrap="square" lIns="0" tIns="0" rIns="0" bIns="0" rtlCol="0">
            <a:noAutofit/>
          </a:bodyPr>
          <a:lstStyle/>
          <a:p>
            <a:endParaRPr/>
          </a:p>
        </p:txBody>
      </p:sp>
      <p:sp>
        <p:nvSpPr>
          <p:cNvPr id="12" name="object 12"/>
          <p:cNvSpPr/>
          <p:nvPr/>
        </p:nvSpPr>
        <p:spPr>
          <a:xfrm>
            <a:off x="7379208" y="5588508"/>
            <a:ext cx="402335" cy="417576"/>
          </a:xfrm>
          <a:prstGeom prst="rect">
            <a:avLst/>
          </a:prstGeom>
          <a:blipFill>
            <a:blip r:embed="rId7" cstate="print"/>
            <a:stretch>
              <a:fillRect/>
            </a:stretch>
          </a:blipFill>
        </p:spPr>
        <p:txBody>
          <a:bodyPr wrap="square" lIns="0" tIns="0" rIns="0" bIns="0" rtlCol="0">
            <a:noAutofit/>
          </a:bodyPr>
          <a:lstStyle/>
          <a:p>
            <a:endParaRPr/>
          </a:p>
        </p:txBody>
      </p:sp>
      <p:sp>
        <p:nvSpPr>
          <p:cNvPr id="3" name="object 3"/>
          <p:cNvSpPr txBox="1"/>
          <p:nvPr/>
        </p:nvSpPr>
        <p:spPr>
          <a:xfrm>
            <a:off x="2108962" y="269295"/>
            <a:ext cx="5242036" cy="528377"/>
          </a:xfrm>
          <a:prstGeom prst="rect">
            <a:avLst/>
          </a:prstGeom>
        </p:spPr>
        <p:txBody>
          <a:bodyPr wrap="square" lIns="0" tIns="12319" rIns="0" bIns="0" rtlCol="0">
            <a:noAutofit/>
          </a:bodyPr>
          <a:lstStyle/>
          <a:p>
            <a:pPr marL="1717166" marR="1739630" algn="ctr">
              <a:lnSpc>
                <a:spcPts val="1939"/>
              </a:lnSpc>
            </a:pPr>
            <a:r>
              <a:rPr sz="1800" spc="-53" dirty="0" err="1" smtClean="0">
                <a:latin typeface="Arial"/>
                <a:cs typeface="Arial"/>
              </a:rPr>
              <a:t>Лекци</a:t>
            </a:r>
            <a:r>
              <a:rPr lang="kk-KZ" spc="-53" dirty="0">
                <a:latin typeface="Arial"/>
                <a:cs typeface="Arial"/>
              </a:rPr>
              <a:t>я</a:t>
            </a:r>
            <a:r>
              <a:rPr sz="1800" spc="-53" dirty="0" smtClean="0">
                <a:latin typeface="Arial"/>
                <a:cs typeface="Arial"/>
              </a:rPr>
              <a:t> </a:t>
            </a:r>
            <a:r>
              <a:rPr sz="1800" spc="-53" dirty="0" err="1" smtClean="0">
                <a:latin typeface="Arial"/>
                <a:cs typeface="Arial"/>
              </a:rPr>
              <a:t>курс</a:t>
            </a:r>
            <a:r>
              <a:rPr lang="kk-KZ" sz="1800" spc="-53" dirty="0" smtClean="0">
                <a:latin typeface="Arial"/>
                <a:cs typeface="Arial"/>
              </a:rPr>
              <a:t>тары</a:t>
            </a:r>
            <a:endParaRPr sz="1800" dirty="0">
              <a:latin typeface="Arial"/>
              <a:cs typeface="Arial"/>
            </a:endParaRPr>
          </a:p>
          <a:p>
            <a:pPr algn="ctr">
              <a:lnSpc>
                <a:spcPct val="95825"/>
              </a:lnSpc>
            </a:pPr>
            <a:r>
              <a:rPr sz="1800" spc="-81" dirty="0" smtClean="0">
                <a:latin typeface="Arial"/>
                <a:cs typeface="Arial"/>
              </a:rPr>
              <a:t>«</a:t>
            </a:r>
            <a:r>
              <a:rPr lang="kk-KZ" sz="1800" spc="-81" dirty="0" smtClean="0">
                <a:latin typeface="Arial"/>
                <a:cs typeface="Arial"/>
              </a:rPr>
              <a:t>Су ресурстарын бірігіп басқару</a:t>
            </a:r>
            <a:r>
              <a:rPr sz="1800" spc="-81" dirty="0" smtClean="0">
                <a:latin typeface="Arial"/>
                <a:cs typeface="Arial"/>
              </a:rPr>
              <a:t>»</a:t>
            </a:r>
            <a:endParaRPr sz="1800" dirty="0">
              <a:latin typeface="Arial"/>
              <a:cs typeface="Arial"/>
            </a:endParaRPr>
          </a:p>
        </p:txBody>
      </p:sp>
      <p:sp>
        <p:nvSpPr>
          <p:cNvPr id="2" name="object 2"/>
          <p:cNvSpPr txBox="1"/>
          <p:nvPr/>
        </p:nvSpPr>
        <p:spPr>
          <a:xfrm>
            <a:off x="989076" y="2238295"/>
            <a:ext cx="7988808" cy="1255325"/>
          </a:xfrm>
          <a:prstGeom prst="rect">
            <a:avLst/>
          </a:prstGeom>
        </p:spPr>
        <p:txBody>
          <a:bodyPr wrap="square" lIns="0" tIns="29210" rIns="0" bIns="0" rtlCol="0">
            <a:noAutofit/>
          </a:bodyPr>
          <a:lstStyle/>
          <a:p>
            <a:pPr marL="2626829" marR="2702406" algn="ctr">
              <a:lnSpc>
                <a:spcPts val="4600"/>
              </a:lnSpc>
            </a:pPr>
            <a:r>
              <a:rPr sz="4400" spc="-349" dirty="0" smtClean="0">
                <a:solidFill>
                  <a:srgbClr val="1F477B"/>
                </a:solidFill>
                <a:latin typeface="Arial"/>
                <a:cs typeface="Arial"/>
              </a:rPr>
              <a:t>Т</a:t>
            </a:r>
            <a:r>
              <a:rPr lang="kk-KZ" sz="4400" spc="-349" dirty="0" smtClean="0">
                <a:solidFill>
                  <a:srgbClr val="1F477B"/>
                </a:solidFill>
                <a:latin typeface="Arial"/>
                <a:cs typeface="Arial"/>
              </a:rPr>
              <a:t>ақырып </a:t>
            </a:r>
            <a:r>
              <a:rPr sz="4400" spc="-349" dirty="0" smtClean="0">
                <a:solidFill>
                  <a:srgbClr val="1F477B"/>
                </a:solidFill>
                <a:latin typeface="Arial"/>
                <a:cs typeface="Arial"/>
              </a:rPr>
              <a:t>4</a:t>
            </a:r>
            <a:r>
              <a:rPr sz="4400" spc="-349" dirty="0" smtClean="0">
                <a:solidFill>
                  <a:srgbClr val="1F477B"/>
                </a:solidFill>
                <a:latin typeface="Arial"/>
                <a:cs typeface="Arial"/>
              </a:rPr>
              <a:t>.</a:t>
            </a:r>
            <a:endParaRPr sz="4400" dirty="0">
              <a:latin typeface="Arial"/>
              <a:cs typeface="Arial"/>
            </a:endParaRPr>
          </a:p>
          <a:p>
            <a:pPr algn="ctr">
              <a:lnSpc>
                <a:spcPct val="95825"/>
              </a:lnSpc>
            </a:pPr>
            <a:r>
              <a:rPr lang="kk-KZ" sz="4400" spc="-236" dirty="0" smtClean="0">
                <a:solidFill>
                  <a:srgbClr val="1F477B"/>
                </a:solidFill>
                <a:latin typeface="Arial"/>
                <a:cs typeface="Arial"/>
              </a:rPr>
              <a:t>Қазақстанда СРББ-ды енгізу</a:t>
            </a:r>
            <a:endParaRPr sz="44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324612" y="1146048"/>
            <a:ext cx="4567174" cy="2321052"/>
          </a:xfrm>
          <a:custGeom>
            <a:avLst/>
            <a:gdLst/>
            <a:ahLst/>
            <a:cxnLst/>
            <a:rect l="l" t="t" r="r" b="b"/>
            <a:pathLst>
              <a:path w="4567174" h="2321052">
                <a:moveTo>
                  <a:pt x="0" y="2321052"/>
                </a:moveTo>
                <a:lnTo>
                  <a:pt x="4567174" y="2321052"/>
                </a:lnTo>
                <a:lnTo>
                  <a:pt x="4567174" y="0"/>
                </a:lnTo>
                <a:lnTo>
                  <a:pt x="0" y="0"/>
                </a:lnTo>
                <a:lnTo>
                  <a:pt x="0" y="2321052"/>
                </a:lnTo>
                <a:close/>
              </a:path>
            </a:pathLst>
          </a:custGeom>
          <a:solidFill>
            <a:srgbClr val="CCFFCC"/>
          </a:solidFill>
        </p:spPr>
        <p:txBody>
          <a:bodyPr wrap="square" lIns="0" tIns="0" rIns="0" bIns="0" rtlCol="0">
            <a:noAutofit/>
          </a:bodyPr>
          <a:lstStyle/>
          <a:p>
            <a:endParaRPr/>
          </a:p>
        </p:txBody>
      </p:sp>
      <p:sp>
        <p:nvSpPr>
          <p:cNvPr id="8" name="object 8"/>
          <p:cNvSpPr/>
          <p:nvPr/>
        </p:nvSpPr>
        <p:spPr>
          <a:xfrm>
            <a:off x="324612" y="3467100"/>
            <a:ext cx="8496300" cy="2555748"/>
          </a:xfrm>
          <a:custGeom>
            <a:avLst/>
            <a:gdLst/>
            <a:ahLst/>
            <a:cxnLst/>
            <a:rect l="l" t="t" r="r" b="b"/>
            <a:pathLst>
              <a:path w="8496300" h="2555748">
                <a:moveTo>
                  <a:pt x="0" y="2555748"/>
                </a:moveTo>
                <a:lnTo>
                  <a:pt x="8496300" y="2555748"/>
                </a:lnTo>
                <a:lnTo>
                  <a:pt x="8496300" y="0"/>
                </a:lnTo>
                <a:lnTo>
                  <a:pt x="0" y="0"/>
                </a:lnTo>
                <a:lnTo>
                  <a:pt x="0" y="2555748"/>
                </a:lnTo>
                <a:close/>
              </a:path>
            </a:pathLst>
          </a:custGeom>
          <a:solidFill>
            <a:srgbClr val="CCFFCC"/>
          </a:solidFill>
        </p:spPr>
        <p:txBody>
          <a:bodyPr wrap="square" lIns="0" tIns="0" rIns="0" bIns="0" rtlCol="0">
            <a:noAutofit/>
          </a:bodyPr>
          <a:lstStyle/>
          <a:p>
            <a:endParaRPr/>
          </a:p>
        </p:txBody>
      </p:sp>
      <p:sp>
        <p:nvSpPr>
          <p:cNvPr id="6" name="object 6"/>
          <p:cNvSpPr/>
          <p:nvPr/>
        </p:nvSpPr>
        <p:spPr>
          <a:xfrm>
            <a:off x="5436108" y="1196339"/>
            <a:ext cx="3418332" cy="20574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txBox="1"/>
          <p:nvPr/>
        </p:nvSpPr>
        <p:spPr>
          <a:xfrm>
            <a:off x="1600581" y="234580"/>
            <a:ext cx="6149138" cy="669028"/>
          </a:xfrm>
          <a:prstGeom prst="rect">
            <a:avLst/>
          </a:prstGeom>
        </p:spPr>
        <p:txBody>
          <a:bodyPr wrap="square" lIns="0" tIns="15589" rIns="0" bIns="0" rtlCol="0">
            <a:noAutofit/>
          </a:bodyPr>
          <a:lstStyle/>
          <a:p>
            <a:pPr algn="ctr">
              <a:lnSpc>
                <a:spcPts val="2455"/>
              </a:lnSpc>
            </a:pPr>
            <a:r>
              <a:rPr sz="2300" b="1" spc="-151" dirty="0" smtClean="0">
                <a:solidFill>
                  <a:srgbClr val="006EC0"/>
                </a:solidFill>
                <a:latin typeface="Arial"/>
                <a:cs typeface="Arial"/>
              </a:rPr>
              <a:t>5. </a:t>
            </a:r>
            <a:r>
              <a:rPr lang="kk-KZ" sz="2300" b="1" spc="-151" dirty="0" smtClean="0">
                <a:solidFill>
                  <a:srgbClr val="006EC0"/>
                </a:solidFill>
                <a:latin typeface="Arial"/>
                <a:cs typeface="Arial"/>
              </a:rPr>
              <a:t>Су шаруашылығын жүргізуде экожүйелік шектеулерді қабылдамау</a:t>
            </a:r>
            <a:endParaRPr sz="2300" dirty="0">
              <a:latin typeface="Arial"/>
              <a:cs typeface="Arial"/>
            </a:endParaRPr>
          </a:p>
        </p:txBody>
      </p:sp>
      <p:sp>
        <p:nvSpPr>
          <p:cNvPr id="4" name="object 4"/>
          <p:cNvSpPr txBox="1"/>
          <p:nvPr/>
        </p:nvSpPr>
        <p:spPr>
          <a:xfrm>
            <a:off x="6491732" y="6140984"/>
            <a:ext cx="2604021" cy="165608"/>
          </a:xfrm>
          <a:prstGeom prst="rect">
            <a:avLst/>
          </a:prstGeom>
        </p:spPr>
        <p:txBody>
          <a:bodyPr wrap="square" lIns="0" tIns="7810" rIns="0" bIns="0" rtlCol="0">
            <a:noAutofit/>
          </a:bodyPr>
          <a:lstStyle/>
          <a:p>
            <a:pPr marL="12700">
              <a:lnSpc>
                <a:spcPts val="1230"/>
              </a:lnSpc>
            </a:pPr>
            <a:r>
              <a:rPr sz="1100" spc="-60" dirty="0" smtClean="0">
                <a:latin typeface="Arial"/>
                <a:cs typeface="Arial"/>
              </a:rPr>
              <a:t>Ист.: Проект ПРООНпо ИУВР(2005 -2007 г.)</a:t>
            </a:r>
            <a:endParaRPr sz="1100">
              <a:latin typeface="Arial"/>
              <a:cs typeface="Arial"/>
            </a:endParaRPr>
          </a:p>
        </p:txBody>
      </p:sp>
      <p:sp>
        <p:nvSpPr>
          <p:cNvPr id="3" name="object 3"/>
          <p:cNvSpPr txBox="1"/>
          <p:nvPr/>
        </p:nvSpPr>
        <p:spPr>
          <a:xfrm>
            <a:off x="324612" y="1146048"/>
            <a:ext cx="4567174" cy="2321052"/>
          </a:xfrm>
          <a:prstGeom prst="rect">
            <a:avLst/>
          </a:prstGeom>
        </p:spPr>
        <p:txBody>
          <a:bodyPr wrap="square" lIns="0" tIns="54610" rIns="0" bIns="0" rtlCol="0">
            <a:noAutofit/>
          </a:bodyPr>
          <a:lstStyle/>
          <a:p>
            <a:pPr marL="306933" marR="303714" indent="-216408">
              <a:lnSpc>
                <a:spcPct val="100041"/>
              </a:lnSpc>
              <a:tabLst>
                <a:tab pos="304800" algn="l"/>
              </a:tabLst>
            </a:pPr>
            <a:r>
              <a:rPr sz="1600" spc="-76" dirty="0" smtClean="0">
                <a:latin typeface="Arial"/>
                <a:cs typeface="Arial"/>
              </a:rPr>
              <a:t>•</a:t>
            </a:r>
            <a:r>
              <a:rPr sz="1600" spc="0" dirty="0" smtClean="0">
                <a:latin typeface="Arial"/>
                <a:cs typeface="Arial"/>
              </a:rPr>
              <a:t>	</a:t>
            </a:r>
            <a:r>
              <a:rPr lang="ru-RU" sz="1600" dirty="0" smtClean="0">
                <a:latin typeface="Arial" pitchFamily="34" charset="0"/>
                <a:cs typeface="Arial" pitchFamily="34" charset="0"/>
              </a:rPr>
              <a:t>Су </a:t>
            </a:r>
            <a:r>
              <a:rPr lang="ru-RU" sz="1600" dirty="0" err="1">
                <a:latin typeface="Arial" pitchFamily="34" charset="0"/>
                <a:cs typeface="Arial" pitchFamily="34" charset="0"/>
              </a:rPr>
              <a:t>секторын</a:t>
            </a:r>
            <a:r>
              <a:rPr lang="ru-RU" sz="1600" dirty="0">
                <a:latin typeface="Arial" pitchFamily="34" charset="0"/>
                <a:cs typeface="Arial" pitchFamily="34" charset="0"/>
              </a:rPr>
              <a:t> </a:t>
            </a:r>
            <a:r>
              <a:rPr lang="ru-RU" sz="1600" dirty="0" err="1">
                <a:latin typeface="Arial" pitchFamily="34" charset="0"/>
                <a:cs typeface="Arial" pitchFamily="34" charset="0"/>
              </a:rPr>
              <a:t>дамытуды</a:t>
            </a:r>
            <a:r>
              <a:rPr lang="ru-RU" sz="1600" dirty="0">
                <a:latin typeface="Arial" pitchFamily="34" charset="0"/>
                <a:cs typeface="Arial" pitchFamily="34" charset="0"/>
              </a:rPr>
              <a:t> </a:t>
            </a:r>
            <a:r>
              <a:rPr lang="ru-RU" sz="1600" dirty="0" err="1">
                <a:latin typeface="Arial" pitchFamily="34" charset="0"/>
                <a:cs typeface="Arial" pitchFamily="34" charset="0"/>
              </a:rPr>
              <a:t>жоспарлау</a:t>
            </a:r>
            <a:r>
              <a:rPr lang="ru-RU" sz="1600" dirty="0">
                <a:latin typeface="Arial" pitchFamily="34" charset="0"/>
                <a:cs typeface="Arial" pitchFamily="34" charset="0"/>
              </a:rPr>
              <a:t> </a:t>
            </a:r>
            <a:r>
              <a:rPr lang="ru-RU" sz="1600" dirty="0" err="1">
                <a:latin typeface="Arial" pitchFamily="34" charset="0"/>
                <a:cs typeface="Arial" pitchFamily="34" charset="0"/>
              </a:rPr>
              <a:t>кезінде</a:t>
            </a:r>
            <a:r>
              <a:rPr lang="ru-RU" sz="1600" dirty="0">
                <a:latin typeface="Arial" pitchFamily="34" charset="0"/>
                <a:cs typeface="Arial" pitchFamily="34" charset="0"/>
              </a:rPr>
              <a:t> </a:t>
            </a:r>
            <a:r>
              <a:rPr lang="ru-RU" sz="1600" dirty="0" err="1">
                <a:latin typeface="Arial" pitchFamily="34" charset="0"/>
                <a:cs typeface="Arial" pitchFamily="34" charset="0"/>
              </a:rPr>
              <a:t>әлеуметтік</a:t>
            </a:r>
            <a:r>
              <a:rPr lang="ru-RU" sz="1600" dirty="0">
                <a:latin typeface="Arial" pitchFamily="34" charset="0"/>
                <a:cs typeface="Arial" pitchFamily="34" charset="0"/>
              </a:rPr>
              <a:t>, </a:t>
            </a:r>
            <a:r>
              <a:rPr lang="ru-RU" sz="1600" dirty="0" err="1">
                <a:latin typeface="Arial" pitchFamily="34" charset="0"/>
                <a:cs typeface="Arial" pitchFamily="34" charset="0"/>
              </a:rPr>
              <a:t>экономикалық</a:t>
            </a:r>
            <a:r>
              <a:rPr lang="ru-RU" sz="1600" dirty="0">
                <a:latin typeface="Arial" pitchFamily="34" charset="0"/>
                <a:cs typeface="Arial" pitchFamily="34" charset="0"/>
              </a:rPr>
              <a:t> </a:t>
            </a:r>
            <a:r>
              <a:rPr lang="ru-RU" sz="1600" dirty="0" err="1">
                <a:latin typeface="Arial" pitchFamily="34" charset="0"/>
                <a:cs typeface="Arial" pitchFamily="34" charset="0"/>
              </a:rPr>
              <a:t>және</a:t>
            </a:r>
            <a:r>
              <a:rPr lang="ru-RU" sz="1600" dirty="0">
                <a:latin typeface="Arial" pitchFamily="34" charset="0"/>
                <a:cs typeface="Arial" pitchFamily="34" charset="0"/>
              </a:rPr>
              <a:t> </a:t>
            </a:r>
            <a:r>
              <a:rPr lang="ru-RU" sz="1600" dirty="0" err="1">
                <a:latin typeface="Arial" pitchFamily="34" charset="0"/>
                <a:cs typeface="Arial" pitchFamily="34" charset="0"/>
              </a:rPr>
              <a:t>әсіресе</a:t>
            </a:r>
            <a:r>
              <a:rPr lang="ru-RU" sz="1600" dirty="0">
                <a:latin typeface="Arial" pitchFamily="34" charset="0"/>
                <a:cs typeface="Arial" pitchFamily="34" charset="0"/>
              </a:rPr>
              <a:t> </a:t>
            </a:r>
            <a:r>
              <a:rPr lang="ru-RU" sz="1600" dirty="0" err="1">
                <a:latin typeface="Arial" pitchFamily="34" charset="0"/>
                <a:cs typeface="Arial" pitchFamily="34" charset="0"/>
              </a:rPr>
              <a:t>экологиялық</a:t>
            </a:r>
            <a:r>
              <a:rPr lang="ru-RU" sz="1600" dirty="0">
                <a:latin typeface="Arial" pitchFamily="34" charset="0"/>
                <a:cs typeface="Arial" pitchFamily="34" charset="0"/>
              </a:rPr>
              <a:t> </a:t>
            </a:r>
            <a:r>
              <a:rPr lang="ru-RU" sz="1600" dirty="0" err="1">
                <a:latin typeface="Arial" pitchFamily="34" charset="0"/>
                <a:cs typeface="Arial" pitchFamily="34" charset="0"/>
              </a:rPr>
              <a:t>талаптар</a:t>
            </a:r>
            <a:r>
              <a:rPr lang="ru-RU" sz="1600" dirty="0">
                <a:latin typeface="Arial" pitchFamily="34" charset="0"/>
                <a:cs typeface="Arial" pitchFamily="34" charset="0"/>
              </a:rPr>
              <a:t> </a:t>
            </a:r>
            <a:r>
              <a:rPr lang="ru-RU" sz="1600" dirty="0" err="1">
                <a:latin typeface="Arial" pitchFamily="34" charset="0"/>
                <a:cs typeface="Arial" pitchFamily="34" charset="0"/>
              </a:rPr>
              <a:t>жеткілікті</a:t>
            </a:r>
            <a:r>
              <a:rPr lang="ru-RU" sz="1600" dirty="0">
                <a:latin typeface="Arial" pitchFamily="34" charset="0"/>
                <a:cs typeface="Arial" pitchFamily="34" charset="0"/>
              </a:rPr>
              <a:t> </a:t>
            </a:r>
            <a:r>
              <a:rPr lang="ru-RU" sz="1600" dirty="0" err="1">
                <a:latin typeface="Arial" pitchFamily="34" charset="0"/>
                <a:cs typeface="Arial" pitchFamily="34" charset="0"/>
              </a:rPr>
              <a:t>түрде</a:t>
            </a:r>
            <a:r>
              <a:rPr lang="ru-RU" sz="1600" dirty="0">
                <a:latin typeface="Arial" pitchFamily="34" charset="0"/>
                <a:cs typeface="Arial" pitchFamily="34" charset="0"/>
              </a:rPr>
              <a:t> </a:t>
            </a:r>
            <a:r>
              <a:rPr lang="ru-RU" sz="1600" dirty="0" err="1">
                <a:latin typeface="Arial" pitchFamily="34" charset="0"/>
                <a:cs typeface="Arial" pitchFamily="34" charset="0"/>
              </a:rPr>
              <a:t>ескерілмейді</a:t>
            </a:r>
            <a:r>
              <a:rPr lang="ru-RU" sz="1600" dirty="0">
                <a:latin typeface="Arial" pitchFamily="34" charset="0"/>
                <a:cs typeface="Arial" pitchFamily="34" charset="0"/>
              </a:rPr>
              <a:t>. Су </a:t>
            </a:r>
            <a:r>
              <a:rPr lang="ru-RU" sz="1600" dirty="0" err="1">
                <a:latin typeface="Arial" pitchFamily="34" charset="0"/>
                <a:cs typeface="Arial" pitchFamily="34" charset="0"/>
              </a:rPr>
              <a:t>ресурстарын</a:t>
            </a:r>
            <a:r>
              <a:rPr lang="ru-RU" sz="1600" dirty="0">
                <a:latin typeface="Arial" pitchFamily="34" charset="0"/>
                <a:cs typeface="Arial" pitchFamily="34" charset="0"/>
              </a:rPr>
              <a:t> </a:t>
            </a:r>
            <a:r>
              <a:rPr lang="ru-RU" sz="1600" dirty="0" err="1">
                <a:latin typeface="Arial" pitchFamily="34" charset="0"/>
                <a:cs typeface="Arial" pitchFamily="34" charset="0"/>
              </a:rPr>
              <a:t>басқару</a:t>
            </a:r>
            <a:r>
              <a:rPr lang="ru-RU" sz="1600" dirty="0">
                <a:latin typeface="Arial" pitchFamily="34" charset="0"/>
                <a:cs typeface="Arial" pitchFamily="34" charset="0"/>
              </a:rPr>
              <a:t> </a:t>
            </a:r>
            <a:r>
              <a:rPr lang="ru-RU" sz="1600" dirty="0" err="1">
                <a:latin typeface="Arial" pitchFamily="34" charset="0"/>
                <a:cs typeface="Arial" pitchFamily="34" charset="0"/>
              </a:rPr>
              <a:t>саласындағы</a:t>
            </a:r>
            <a:r>
              <a:rPr lang="ru-RU" sz="1600" dirty="0">
                <a:latin typeface="Arial" pitchFamily="34" charset="0"/>
                <a:cs typeface="Arial" pitchFamily="34" charset="0"/>
              </a:rPr>
              <a:t> </a:t>
            </a:r>
            <a:r>
              <a:rPr lang="ru-RU" sz="1600" dirty="0" err="1">
                <a:latin typeface="Arial" pitchFamily="34" charset="0"/>
                <a:cs typeface="Arial" pitchFamily="34" charset="0"/>
              </a:rPr>
              <a:t>экологиялық</a:t>
            </a:r>
            <a:r>
              <a:rPr lang="ru-RU" sz="1600" dirty="0">
                <a:latin typeface="Arial" pitchFamily="34" charset="0"/>
                <a:cs typeface="Arial" pitchFamily="34" charset="0"/>
              </a:rPr>
              <a:t> </a:t>
            </a:r>
            <a:r>
              <a:rPr lang="ru-RU" sz="1600" dirty="0" err="1">
                <a:latin typeface="Arial" pitchFamily="34" charset="0"/>
                <a:cs typeface="Arial" pitchFamily="34" charset="0"/>
              </a:rPr>
              <a:t>талаптарды</a:t>
            </a:r>
            <a:r>
              <a:rPr lang="ru-RU" sz="1600" dirty="0">
                <a:latin typeface="Arial" pitchFamily="34" charset="0"/>
                <a:cs typeface="Arial" pitchFamily="34" charset="0"/>
              </a:rPr>
              <a:t> </a:t>
            </a:r>
            <a:r>
              <a:rPr lang="ru-RU" sz="1600" dirty="0" err="1">
                <a:latin typeface="Arial" pitchFamily="34" charset="0"/>
                <a:cs typeface="Arial" pitchFamily="34" charset="0"/>
              </a:rPr>
              <a:t>елемеу</a:t>
            </a:r>
            <a:r>
              <a:rPr lang="ru-RU" sz="1600" dirty="0">
                <a:latin typeface="Arial" pitchFamily="34" charset="0"/>
                <a:cs typeface="Arial" pitchFamily="34" charset="0"/>
              </a:rPr>
              <a:t> </a:t>
            </a:r>
            <a:r>
              <a:rPr lang="ru-RU" sz="1600" dirty="0" err="1">
                <a:latin typeface="Arial" pitchFamily="34" charset="0"/>
                <a:cs typeface="Arial" pitchFamily="34" charset="0"/>
              </a:rPr>
              <a:t>және</a:t>
            </a:r>
            <a:r>
              <a:rPr lang="ru-RU" sz="1600" dirty="0">
                <a:latin typeface="Arial" pitchFamily="34" charset="0"/>
                <a:cs typeface="Arial" pitchFamily="34" charset="0"/>
              </a:rPr>
              <a:t> </a:t>
            </a:r>
            <a:r>
              <a:rPr lang="ru-RU" sz="1600" dirty="0" err="1">
                <a:latin typeface="Arial" pitchFamily="34" charset="0"/>
                <a:cs typeface="Arial" pitchFamily="34" charset="0"/>
              </a:rPr>
              <a:t>елемеу</a:t>
            </a:r>
            <a:r>
              <a:rPr lang="ru-RU" sz="1600" dirty="0">
                <a:latin typeface="Arial" pitchFamily="34" charset="0"/>
                <a:cs typeface="Arial" pitchFamily="34" charset="0"/>
              </a:rPr>
              <a:t> </a:t>
            </a:r>
            <a:r>
              <a:rPr lang="ru-RU" sz="1600" dirty="0" err="1">
                <a:latin typeface="Arial" pitchFamily="34" charset="0"/>
                <a:cs typeface="Arial" pitchFamily="34" charset="0"/>
              </a:rPr>
              <a:t>Қазақстандағы</a:t>
            </a:r>
            <a:r>
              <a:rPr lang="ru-RU" sz="1600" dirty="0">
                <a:latin typeface="Arial" pitchFamily="34" charset="0"/>
                <a:cs typeface="Arial" pitchFamily="34" charset="0"/>
              </a:rPr>
              <a:t> </a:t>
            </a:r>
            <a:r>
              <a:rPr lang="ru-RU" sz="1600" dirty="0" err="1">
                <a:latin typeface="Arial" pitchFamily="34" charset="0"/>
                <a:cs typeface="Arial" pitchFamily="34" charset="0"/>
              </a:rPr>
              <a:t>барлық</a:t>
            </a:r>
            <a:r>
              <a:rPr lang="ru-RU" sz="1600" dirty="0">
                <a:latin typeface="Arial" pitchFamily="34" charset="0"/>
                <a:cs typeface="Arial" pitchFamily="34" charset="0"/>
              </a:rPr>
              <a:t> </a:t>
            </a:r>
            <a:r>
              <a:rPr lang="ru-RU" sz="1600" dirty="0" err="1">
                <a:latin typeface="Arial" pitchFamily="34" charset="0"/>
                <a:cs typeface="Arial" pitchFamily="34" charset="0"/>
              </a:rPr>
              <a:t>өзен</a:t>
            </a:r>
            <a:r>
              <a:rPr lang="ru-RU" sz="1600" dirty="0">
                <a:latin typeface="Arial" pitchFamily="34" charset="0"/>
                <a:cs typeface="Arial" pitchFamily="34" charset="0"/>
              </a:rPr>
              <a:t> </a:t>
            </a:r>
            <a:r>
              <a:rPr lang="ru-RU" sz="1600" dirty="0" err="1">
                <a:latin typeface="Arial" pitchFamily="34" charset="0"/>
                <a:cs typeface="Arial" pitchFamily="34" charset="0"/>
              </a:rPr>
              <a:t>бассейндерінде</a:t>
            </a:r>
            <a:r>
              <a:rPr lang="ru-RU" sz="1600" dirty="0">
                <a:latin typeface="Arial" pitchFamily="34" charset="0"/>
                <a:cs typeface="Arial" pitchFamily="34" charset="0"/>
              </a:rPr>
              <a:t> </a:t>
            </a:r>
            <a:r>
              <a:rPr lang="ru-RU" sz="1600" dirty="0" err="1">
                <a:latin typeface="Arial" pitchFamily="34" charset="0"/>
                <a:cs typeface="Arial" pitchFamily="34" charset="0"/>
              </a:rPr>
              <a:t>дағдарыс</a:t>
            </a:r>
            <a:r>
              <a:rPr lang="ru-RU" sz="1600" dirty="0">
                <a:latin typeface="Arial" pitchFamily="34" charset="0"/>
                <a:cs typeface="Arial" pitchFamily="34" charset="0"/>
              </a:rPr>
              <a:t> </a:t>
            </a:r>
            <a:r>
              <a:rPr lang="ru-RU" sz="1600" dirty="0" err="1">
                <a:latin typeface="Arial" pitchFamily="34" charset="0"/>
                <a:cs typeface="Arial" pitchFamily="34" charset="0"/>
              </a:rPr>
              <a:t>жағдайының</a:t>
            </a:r>
            <a:r>
              <a:rPr lang="ru-RU" sz="1600" dirty="0">
                <a:latin typeface="Arial" pitchFamily="34" charset="0"/>
                <a:cs typeface="Arial" pitchFamily="34" charset="0"/>
              </a:rPr>
              <a:t> </a:t>
            </a:r>
            <a:r>
              <a:rPr lang="ru-RU" sz="1600" dirty="0" err="1">
                <a:latin typeface="Arial" pitchFamily="34" charset="0"/>
                <a:cs typeface="Arial" pitchFamily="34" charset="0"/>
              </a:rPr>
              <a:t>пайда</a:t>
            </a:r>
            <a:r>
              <a:rPr lang="ru-RU" sz="1600" dirty="0">
                <a:latin typeface="Arial" pitchFamily="34" charset="0"/>
                <a:cs typeface="Arial" pitchFamily="34" charset="0"/>
              </a:rPr>
              <a:t> </a:t>
            </a:r>
            <a:r>
              <a:rPr lang="ru-RU" sz="1600" dirty="0" err="1">
                <a:latin typeface="Arial" pitchFamily="34" charset="0"/>
                <a:cs typeface="Arial" pitchFamily="34" charset="0"/>
              </a:rPr>
              <a:t>болуына</a:t>
            </a:r>
            <a:r>
              <a:rPr lang="ru-RU" sz="1600" dirty="0">
                <a:latin typeface="Arial" pitchFamily="34" charset="0"/>
                <a:cs typeface="Arial" pitchFamily="34" charset="0"/>
              </a:rPr>
              <a:t> </a:t>
            </a:r>
            <a:r>
              <a:rPr lang="ru-RU" sz="1600" dirty="0" err="1">
                <a:latin typeface="Arial" pitchFamily="34" charset="0"/>
                <a:cs typeface="Arial" pitchFamily="34" charset="0"/>
              </a:rPr>
              <a:t>әкелді</a:t>
            </a:r>
            <a:r>
              <a:rPr lang="ru-RU" sz="1600" dirty="0">
                <a:latin typeface="Arial" pitchFamily="34" charset="0"/>
                <a:cs typeface="Arial" pitchFamily="34" charset="0"/>
              </a:rPr>
              <a:t>.</a:t>
            </a:r>
            <a:endParaRPr sz="1600" dirty="0">
              <a:latin typeface="Arial" pitchFamily="34" charset="0"/>
              <a:cs typeface="Arial" pitchFamily="34" charset="0"/>
            </a:endParaRPr>
          </a:p>
        </p:txBody>
      </p:sp>
      <p:sp>
        <p:nvSpPr>
          <p:cNvPr id="2" name="object 2"/>
          <p:cNvSpPr txBox="1"/>
          <p:nvPr/>
        </p:nvSpPr>
        <p:spPr>
          <a:xfrm>
            <a:off x="324612" y="3467100"/>
            <a:ext cx="8496300" cy="2555748"/>
          </a:xfrm>
          <a:prstGeom prst="rect">
            <a:avLst/>
          </a:prstGeom>
        </p:spPr>
        <p:txBody>
          <a:bodyPr wrap="square" lIns="0" tIns="54610" rIns="0" bIns="0" rtlCol="0">
            <a:noAutofit/>
          </a:bodyPr>
          <a:lstStyle/>
          <a:p>
            <a:pPr marL="306933" marR="265944" indent="-216408">
              <a:lnSpc>
                <a:spcPct val="100041"/>
              </a:lnSpc>
              <a:tabLst>
                <a:tab pos="304800" algn="l"/>
              </a:tabLst>
            </a:pPr>
            <a:r>
              <a:rPr sz="1600" spc="-80" dirty="0" smtClean="0">
                <a:latin typeface="Arial"/>
                <a:cs typeface="Arial"/>
              </a:rPr>
              <a:t>•</a:t>
            </a:r>
            <a:r>
              <a:rPr sz="1600" spc="0" dirty="0" smtClean="0">
                <a:latin typeface="Arial"/>
                <a:cs typeface="Arial"/>
              </a:rPr>
              <a:t>	</a:t>
            </a:r>
            <a:r>
              <a:rPr lang="kk-KZ" sz="1600" dirty="0" smtClean="0">
                <a:latin typeface="Arial" pitchFamily="34" charset="0"/>
                <a:cs typeface="Arial" pitchFamily="34" charset="0"/>
              </a:rPr>
              <a:t>Ормандардың, жайылымдардың, мұздың азаюының, су жинау аудандарында қарқынды эрозияның нашарлауы туралы мәлімдемелер жарияланды, бірақ бассейнді дамыту мен басқару шешімдерін модельдеу сценарийлерінің негізі болып табылмайды. </a:t>
            </a:r>
          </a:p>
          <a:p>
            <a:pPr marL="306933" marR="265944" indent="-216408">
              <a:lnSpc>
                <a:spcPct val="100041"/>
              </a:lnSpc>
              <a:tabLst>
                <a:tab pos="304800" algn="l"/>
              </a:tabLst>
            </a:pPr>
            <a:r>
              <a:rPr lang="kk-KZ" sz="1600" dirty="0" smtClean="0">
                <a:latin typeface="Arial" pitchFamily="34" charset="0"/>
                <a:cs typeface="Arial" pitchFamily="34" charset="0"/>
              </a:rPr>
              <a:t>• Ел экономикасының дамуының су қорының жай-күйіне елеулі тәуелділігіне қарамастан, су экожүйелеріне  және қоғамға ұсынатын тауарлар мен қызметтерге экономикалық бағалау жоқ.</a:t>
            </a:r>
          </a:p>
          <a:p>
            <a:pPr marL="306933" marR="265944" indent="-216408">
              <a:lnSpc>
                <a:spcPct val="100041"/>
              </a:lnSpc>
              <a:tabLst>
                <a:tab pos="304800" algn="l"/>
              </a:tabLst>
            </a:pPr>
            <a:r>
              <a:rPr sz="1600" spc="-85" dirty="0" smtClean="0">
                <a:latin typeface="Arial" pitchFamily="34" charset="0"/>
                <a:cs typeface="Arial" pitchFamily="34" charset="0"/>
              </a:rPr>
              <a:t>•</a:t>
            </a:r>
            <a:r>
              <a:rPr sz="1600" spc="0" dirty="0" smtClean="0">
                <a:latin typeface="Arial" pitchFamily="34" charset="0"/>
                <a:cs typeface="Arial" pitchFamily="34" charset="0"/>
              </a:rPr>
              <a:t>	</a:t>
            </a:r>
            <a:r>
              <a:rPr lang="kk-KZ" sz="1600" dirty="0" smtClean="0">
                <a:latin typeface="Arial" pitchFamily="34" charset="0"/>
                <a:cs typeface="Arial" pitchFamily="34" charset="0"/>
              </a:rPr>
              <a:t>Табиғи  су ресурстарын кешенді пайдалану және қорғау, су ресурстарын басқару және жерді мелиорациялау жобаларын орналастыру сұлбалары бар экожүйелерді орнықты және әділ сумен қамтамасыз етуге назар аудармайды.</a:t>
            </a:r>
            <a:endParaRPr sz="1600" dirty="0">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571500" y="2201092"/>
            <a:ext cx="8066278" cy="2011426"/>
          </a:xfrm>
          <a:custGeom>
            <a:avLst/>
            <a:gdLst/>
            <a:ahLst/>
            <a:cxnLst/>
            <a:rect l="l" t="t" r="r" b="b"/>
            <a:pathLst>
              <a:path w="8066278" h="2011426">
                <a:moveTo>
                  <a:pt x="0" y="2011426"/>
                </a:moveTo>
                <a:lnTo>
                  <a:pt x="8066278" y="2011426"/>
                </a:lnTo>
                <a:lnTo>
                  <a:pt x="8066278" y="0"/>
                </a:lnTo>
                <a:lnTo>
                  <a:pt x="0" y="0"/>
                </a:lnTo>
                <a:lnTo>
                  <a:pt x="0" y="2011426"/>
                </a:lnTo>
                <a:close/>
              </a:path>
            </a:pathLst>
          </a:custGeom>
          <a:solidFill>
            <a:srgbClr val="FFCC99"/>
          </a:solidFill>
        </p:spPr>
        <p:txBody>
          <a:bodyPr wrap="square" lIns="0" tIns="0" rIns="0" bIns="0" rtlCol="0">
            <a:noAutofit/>
          </a:bodyPr>
          <a:lstStyle/>
          <a:p>
            <a:endParaRPr/>
          </a:p>
        </p:txBody>
      </p:sp>
      <p:sp>
        <p:nvSpPr>
          <p:cNvPr id="12" name="object 12"/>
          <p:cNvSpPr/>
          <p:nvPr/>
        </p:nvSpPr>
        <p:spPr>
          <a:xfrm>
            <a:off x="1075944" y="4101083"/>
            <a:ext cx="1139952" cy="1822704"/>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7267956" y="4123944"/>
            <a:ext cx="1101852" cy="1796795"/>
          </a:xfrm>
          <a:prstGeom prst="rect">
            <a:avLst/>
          </a:prstGeom>
          <a:blipFill>
            <a:blip r:embed="rId3" cstate="print"/>
            <a:stretch>
              <a:fillRect/>
            </a:stretch>
          </a:blipFill>
        </p:spPr>
        <p:txBody>
          <a:bodyPr wrap="square" lIns="0" tIns="0" rIns="0" bIns="0" rtlCol="0">
            <a:noAutofit/>
          </a:bodyPr>
          <a:lstStyle/>
          <a:p>
            <a:endParaRPr/>
          </a:p>
        </p:txBody>
      </p:sp>
      <p:sp>
        <p:nvSpPr>
          <p:cNvPr id="9" name="object 9"/>
          <p:cNvSpPr txBox="1"/>
          <p:nvPr/>
        </p:nvSpPr>
        <p:spPr>
          <a:xfrm>
            <a:off x="1339977" y="155098"/>
            <a:ext cx="6620614" cy="696017"/>
          </a:xfrm>
          <a:prstGeom prst="rect">
            <a:avLst/>
          </a:prstGeom>
        </p:spPr>
        <p:txBody>
          <a:bodyPr wrap="square" lIns="0" tIns="16224" rIns="0" bIns="0" rtlCol="0">
            <a:noAutofit/>
          </a:bodyPr>
          <a:lstStyle/>
          <a:p>
            <a:pPr marL="86867" marR="102085" algn="ctr">
              <a:lnSpc>
                <a:spcPts val="2555"/>
              </a:lnSpc>
            </a:pPr>
            <a:r>
              <a:rPr sz="2400" b="1" spc="-168" dirty="0" smtClean="0">
                <a:solidFill>
                  <a:srgbClr val="006EC0"/>
                </a:solidFill>
                <a:latin typeface="Arial"/>
                <a:cs typeface="Arial"/>
              </a:rPr>
              <a:t>5. </a:t>
            </a:r>
            <a:r>
              <a:rPr lang="kk-KZ" sz="2400" b="1" spc="-151" dirty="0" smtClean="0">
                <a:solidFill>
                  <a:srgbClr val="006EC0"/>
                </a:solidFill>
                <a:latin typeface="Arial"/>
                <a:cs typeface="Arial"/>
              </a:rPr>
              <a:t>Су шаруашылығын жүргізуде экожүйелік шектеулерді қабылдамау</a:t>
            </a:r>
            <a:endParaRPr lang="kk-KZ" sz="2400" dirty="0" smtClean="0">
              <a:latin typeface="Arial"/>
              <a:cs typeface="Arial"/>
            </a:endParaRPr>
          </a:p>
          <a:p>
            <a:pPr marL="86867" marR="102085" algn="ctr">
              <a:lnSpc>
                <a:spcPts val="2555"/>
              </a:lnSpc>
            </a:pPr>
            <a:endParaRPr sz="2400" dirty="0">
              <a:latin typeface="Arial"/>
              <a:cs typeface="Arial"/>
            </a:endParaRPr>
          </a:p>
        </p:txBody>
      </p:sp>
      <p:sp>
        <p:nvSpPr>
          <p:cNvPr id="8" name="object 8"/>
          <p:cNvSpPr txBox="1"/>
          <p:nvPr/>
        </p:nvSpPr>
        <p:spPr>
          <a:xfrm>
            <a:off x="1023924" y="1397055"/>
            <a:ext cx="7281443" cy="528320"/>
          </a:xfrm>
          <a:prstGeom prst="rect">
            <a:avLst/>
          </a:prstGeom>
        </p:spPr>
        <p:txBody>
          <a:bodyPr wrap="square" lIns="0" tIns="12319" rIns="0" bIns="0" rtlCol="0">
            <a:noAutofit/>
          </a:bodyPr>
          <a:lstStyle/>
          <a:p>
            <a:pPr algn="ctr">
              <a:lnSpc>
                <a:spcPts val="1939"/>
              </a:lnSpc>
            </a:pPr>
            <a:r>
              <a:rPr lang="kk-KZ" dirty="0" smtClean="0">
                <a:latin typeface="Arial" pitchFamily="34" charset="0"/>
                <a:cs typeface="Arial" pitchFamily="34" charset="0"/>
              </a:rPr>
              <a:t>Су экожүйесінің деградациясының себептерінің бірі - тиімсіз су сапасын басқару жүйелері</a:t>
            </a:r>
            <a:endParaRPr sz="1800" dirty="0">
              <a:latin typeface="Arial" pitchFamily="34" charset="0"/>
              <a:cs typeface="Arial" pitchFamily="34" charset="0"/>
            </a:endParaRPr>
          </a:p>
        </p:txBody>
      </p:sp>
      <p:sp>
        <p:nvSpPr>
          <p:cNvPr id="7" name="object 7"/>
          <p:cNvSpPr txBox="1"/>
          <p:nvPr/>
        </p:nvSpPr>
        <p:spPr>
          <a:xfrm>
            <a:off x="650240" y="2543190"/>
            <a:ext cx="277452" cy="1206557"/>
          </a:xfrm>
          <a:prstGeom prst="rect">
            <a:avLst/>
          </a:prstGeom>
        </p:spPr>
        <p:txBody>
          <a:bodyPr wrap="square" lIns="0" tIns="14573" rIns="0" bIns="0" rtlCol="0">
            <a:noAutofit/>
          </a:bodyPr>
          <a:lstStyle/>
          <a:p>
            <a:pPr marL="12700" marR="287">
              <a:lnSpc>
                <a:spcPts val="2295"/>
              </a:lnSpc>
            </a:pPr>
            <a:r>
              <a:rPr sz="2100" dirty="0" smtClean="0">
                <a:solidFill>
                  <a:srgbClr val="000099"/>
                </a:solidFill>
                <a:latin typeface="DejaVu Sans"/>
                <a:cs typeface="DejaVu Sans"/>
              </a:rPr>
              <a:t>➢</a:t>
            </a:r>
            <a:endParaRPr sz="2100">
              <a:latin typeface="DejaVu Sans"/>
              <a:cs typeface="DejaVu Sans"/>
            </a:endParaRPr>
          </a:p>
          <a:p>
            <a:pPr marL="12700" marR="287">
              <a:lnSpc>
                <a:spcPct val="97005"/>
              </a:lnSpc>
              <a:spcBef>
                <a:spcPts val="836"/>
              </a:spcBef>
            </a:pPr>
            <a:r>
              <a:rPr sz="2100" dirty="0" smtClean="0">
                <a:solidFill>
                  <a:srgbClr val="000099"/>
                </a:solidFill>
                <a:latin typeface="DejaVu Sans"/>
                <a:cs typeface="DejaVu Sans"/>
              </a:rPr>
              <a:t>➢</a:t>
            </a:r>
            <a:endParaRPr sz="2100">
              <a:latin typeface="DejaVu Sans"/>
              <a:cs typeface="DejaVu Sans"/>
            </a:endParaRPr>
          </a:p>
          <a:p>
            <a:pPr marL="12700">
              <a:lnSpc>
                <a:spcPct val="97005"/>
              </a:lnSpc>
              <a:spcBef>
                <a:spcPts val="1359"/>
              </a:spcBef>
            </a:pPr>
            <a:r>
              <a:rPr sz="2100" dirty="0" smtClean="0">
                <a:solidFill>
                  <a:srgbClr val="000099"/>
                </a:solidFill>
                <a:latin typeface="DejaVu Sans"/>
                <a:cs typeface="DejaVu Sans"/>
              </a:rPr>
              <a:t>➢</a:t>
            </a:r>
            <a:endParaRPr sz="2100">
              <a:latin typeface="DejaVu Sans"/>
              <a:cs typeface="DejaVu Sans"/>
            </a:endParaRPr>
          </a:p>
        </p:txBody>
      </p:sp>
      <p:sp>
        <p:nvSpPr>
          <p:cNvPr id="4" name="object 4"/>
          <p:cNvSpPr txBox="1"/>
          <p:nvPr/>
        </p:nvSpPr>
        <p:spPr>
          <a:xfrm>
            <a:off x="2931922" y="4212518"/>
            <a:ext cx="3745696" cy="1348486"/>
          </a:xfrm>
          <a:prstGeom prst="rect">
            <a:avLst/>
          </a:prstGeom>
        </p:spPr>
        <p:txBody>
          <a:bodyPr wrap="square" lIns="0" tIns="33210" rIns="0" bIns="0" rtlCol="0">
            <a:noAutofit/>
          </a:bodyPr>
          <a:lstStyle/>
          <a:p>
            <a:pPr marL="154909" marR="176128" indent="2133" algn="ctr">
              <a:lnSpc>
                <a:spcPts val="1730"/>
              </a:lnSpc>
            </a:pPr>
            <a:r>
              <a:rPr lang="ru-RU" dirty="0" smtClean="0">
                <a:latin typeface="Arial" pitchFamily="34" charset="0"/>
                <a:cs typeface="Arial" pitchFamily="34" charset="0"/>
              </a:rPr>
              <a:t>Осы </a:t>
            </a:r>
            <a:r>
              <a:rPr lang="ru-RU" dirty="0" err="1">
                <a:latin typeface="Arial" pitchFamily="34" charset="0"/>
                <a:cs typeface="Arial" pitchFamily="34" charset="0"/>
              </a:rPr>
              <a:t>ұйымдар</a:t>
            </a:r>
            <a:r>
              <a:rPr lang="ru-RU" dirty="0">
                <a:latin typeface="Arial" pitchFamily="34" charset="0"/>
                <a:cs typeface="Arial" pitchFamily="34" charset="0"/>
              </a:rPr>
              <a:t> </a:t>
            </a:r>
            <a:r>
              <a:rPr lang="ru-RU" dirty="0" err="1">
                <a:latin typeface="Arial" pitchFamily="34" charset="0"/>
                <a:cs typeface="Arial" pitchFamily="34" charset="0"/>
              </a:rPr>
              <a:t>туралы</a:t>
            </a:r>
            <a:r>
              <a:rPr lang="ru-RU" dirty="0">
                <a:latin typeface="Arial" pitchFamily="34" charset="0"/>
                <a:cs typeface="Arial" pitchFamily="34" charset="0"/>
              </a:rPr>
              <a:t> </a:t>
            </a:r>
            <a:r>
              <a:rPr lang="ru-RU" dirty="0" err="1">
                <a:latin typeface="Arial" pitchFamily="34" charset="0"/>
                <a:cs typeface="Arial" pitchFamily="34" charset="0"/>
              </a:rPr>
              <a:t>ақпараттың</a:t>
            </a:r>
            <a:r>
              <a:rPr lang="ru-RU" dirty="0">
                <a:latin typeface="Arial" pitchFamily="34" charset="0"/>
                <a:cs typeface="Arial" pitchFamily="34" charset="0"/>
              </a:rPr>
              <a:t> </a:t>
            </a:r>
            <a:r>
              <a:rPr lang="ru-RU" dirty="0" err="1">
                <a:latin typeface="Arial" pitchFamily="34" charset="0"/>
                <a:cs typeface="Arial" pitchFamily="34" charset="0"/>
              </a:rPr>
              <a:t>көбі</a:t>
            </a:r>
            <a:r>
              <a:rPr lang="ru-RU" dirty="0">
                <a:latin typeface="Arial" pitchFamily="34" charset="0"/>
                <a:cs typeface="Arial" pitchFamily="34" charset="0"/>
              </a:rPr>
              <a:t> </a:t>
            </a:r>
            <a:r>
              <a:rPr lang="ru-RU" dirty="0" err="1">
                <a:latin typeface="Arial" pitchFamily="34" charset="0"/>
                <a:cs typeface="Arial" pitchFamily="34" charset="0"/>
              </a:rPr>
              <a:t>жоқ</a:t>
            </a:r>
            <a:r>
              <a:rPr lang="ru-RU" dirty="0">
                <a:latin typeface="Arial" pitchFamily="34" charset="0"/>
                <a:cs typeface="Arial" pitchFamily="34" charset="0"/>
              </a:rPr>
              <a:t> </a:t>
            </a:r>
            <a:r>
              <a:rPr lang="ru-RU" dirty="0" err="1">
                <a:latin typeface="Arial" pitchFamily="34" charset="0"/>
                <a:cs typeface="Arial" pitchFamily="34" charset="0"/>
              </a:rPr>
              <a:t>және</a:t>
            </a:r>
            <a:r>
              <a:rPr lang="ru-RU" dirty="0">
                <a:latin typeface="Arial" pitchFamily="34" charset="0"/>
                <a:cs typeface="Arial" pitchFamily="34" charset="0"/>
              </a:rPr>
              <a:t> </a:t>
            </a:r>
            <a:r>
              <a:rPr lang="ru-RU" dirty="0" err="1">
                <a:latin typeface="Arial" pitchFamily="34" charset="0"/>
                <a:cs typeface="Arial" pitchFamily="34" charset="0"/>
              </a:rPr>
              <a:t>жетілдіру</a:t>
            </a:r>
            <a:r>
              <a:rPr lang="ru-RU" dirty="0">
                <a:latin typeface="Arial" pitchFamily="34" charset="0"/>
                <a:cs typeface="Arial" pitchFamily="34" charset="0"/>
              </a:rPr>
              <a:t> </a:t>
            </a:r>
            <a:r>
              <a:rPr lang="ru-RU" dirty="0" err="1">
                <a:latin typeface="Arial" pitchFamily="34" charset="0"/>
                <a:cs typeface="Arial" pitchFamily="34" charset="0"/>
              </a:rPr>
              <a:t>жөнінде</a:t>
            </a:r>
            <a:r>
              <a:rPr lang="ru-RU" dirty="0">
                <a:latin typeface="Arial" pitchFamily="34" charset="0"/>
                <a:cs typeface="Arial" pitchFamily="34" charset="0"/>
              </a:rPr>
              <a:t> </a:t>
            </a:r>
            <a:r>
              <a:rPr lang="ru-RU" dirty="0" err="1">
                <a:latin typeface="Arial" pitchFamily="34" charset="0"/>
                <a:cs typeface="Arial" pitchFamily="34" charset="0"/>
              </a:rPr>
              <a:t>жоспарлау</a:t>
            </a:r>
            <a:r>
              <a:rPr lang="ru-RU" dirty="0">
                <a:latin typeface="Arial" pitchFamily="34" charset="0"/>
                <a:cs typeface="Arial" pitchFamily="34" charset="0"/>
              </a:rPr>
              <a:t> мен </a:t>
            </a:r>
            <a:r>
              <a:rPr lang="ru-RU" dirty="0" err="1">
                <a:latin typeface="Arial" pitchFamily="34" charset="0"/>
                <a:cs typeface="Arial" pitchFamily="34" charset="0"/>
              </a:rPr>
              <a:t>шешім</a:t>
            </a:r>
            <a:r>
              <a:rPr lang="ru-RU" dirty="0">
                <a:latin typeface="Arial" pitchFamily="34" charset="0"/>
                <a:cs typeface="Arial" pitchFamily="34" charset="0"/>
              </a:rPr>
              <a:t> </a:t>
            </a:r>
            <a:r>
              <a:rPr lang="ru-RU" dirty="0" err="1">
                <a:latin typeface="Arial" pitchFamily="34" charset="0"/>
                <a:cs typeface="Arial" pitchFamily="34" charset="0"/>
              </a:rPr>
              <a:t>қабылдау</a:t>
            </a:r>
            <a:r>
              <a:rPr lang="ru-RU" dirty="0">
                <a:latin typeface="Arial" pitchFamily="34" charset="0"/>
                <a:cs typeface="Arial" pitchFamily="34" charset="0"/>
              </a:rPr>
              <a:t> </a:t>
            </a:r>
            <a:r>
              <a:rPr lang="ru-RU" dirty="0" err="1">
                <a:latin typeface="Arial" pitchFamily="34" charset="0"/>
                <a:cs typeface="Arial" pitchFamily="34" charset="0"/>
              </a:rPr>
              <a:t>үшін</a:t>
            </a:r>
            <a:r>
              <a:rPr lang="ru-RU" dirty="0">
                <a:latin typeface="Arial" pitchFamily="34" charset="0"/>
                <a:cs typeface="Arial" pitchFamily="34" charset="0"/>
              </a:rPr>
              <a:t> </a:t>
            </a:r>
            <a:r>
              <a:rPr lang="ru-RU" dirty="0" err="1">
                <a:latin typeface="Arial" pitchFamily="34" charset="0"/>
                <a:cs typeface="Arial" pitchFamily="34" charset="0"/>
              </a:rPr>
              <a:t>жеткіліксіз</a:t>
            </a:r>
            <a:r>
              <a:rPr lang="ru-RU" dirty="0">
                <a:latin typeface="Arial" pitchFamily="34" charset="0"/>
                <a:cs typeface="Arial" pitchFamily="34" charset="0"/>
              </a:rPr>
              <a:t> </a:t>
            </a:r>
            <a:r>
              <a:rPr lang="ru-RU" dirty="0" err="1">
                <a:latin typeface="Arial" pitchFamily="34" charset="0"/>
                <a:cs typeface="Arial" pitchFamily="34" charset="0"/>
              </a:rPr>
              <a:t>судың</a:t>
            </a:r>
            <a:r>
              <a:rPr lang="ru-RU" dirty="0">
                <a:latin typeface="Arial" pitchFamily="34" charset="0"/>
                <a:cs typeface="Arial" pitchFamily="34" charset="0"/>
              </a:rPr>
              <a:t> </a:t>
            </a:r>
            <a:r>
              <a:rPr lang="ru-RU" dirty="0" err="1">
                <a:latin typeface="Arial" pitchFamily="34" charset="0"/>
                <a:cs typeface="Arial" pitchFamily="34" charset="0"/>
              </a:rPr>
              <a:t>сапасы</a:t>
            </a:r>
            <a:r>
              <a:rPr lang="ru-RU" dirty="0">
                <a:latin typeface="Arial" pitchFamily="34" charset="0"/>
                <a:cs typeface="Arial" pitchFamily="34" charset="0"/>
              </a:rPr>
              <a:t>. </a:t>
            </a:r>
            <a:r>
              <a:rPr lang="ru-RU" dirty="0" err="1">
                <a:latin typeface="Arial" pitchFamily="34" charset="0"/>
                <a:cs typeface="Arial" pitchFamily="34" charset="0"/>
              </a:rPr>
              <a:t>Жалпы</a:t>
            </a:r>
            <a:r>
              <a:rPr lang="ru-RU" dirty="0">
                <a:latin typeface="Arial" pitchFamily="34" charset="0"/>
                <a:cs typeface="Arial" pitchFamily="34" charset="0"/>
              </a:rPr>
              <a:t> </a:t>
            </a:r>
            <a:r>
              <a:rPr lang="ru-RU" dirty="0" err="1">
                <a:latin typeface="Arial" pitchFamily="34" charset="0"/>
                <a:cs typeface="Arial" pitchFamily="34" charset="0"/>
              </a:rPr>
              <a:t>жұртшылыққа</a:t>
            </a:r>
            <a:r>
              <a:rPr lang="ru-RU" dirty="0">
                <a:latin typeface="Arial" pitchFamily="34" charset="0"/>
                <a:cs typeface="Arial" pitchFamily="34" charset="0"/>
              </a:rPr>
              <a:t> </a:t>
            </a:r>
            <a:r>
              <a:rPr lang="ru-RU" dirty="0" err="1">
                <a:latin typeface="Arial" pitchFamily="34" charset="0"/>
                <a:cs typeface="Arial" pitchFamily="34" charset="0"/>
              </a:rPr>
              <a:t>қол</a:t>
            </a:r>
            <a:r>
              <a:rPr lang="ru-RU" dirty="0">
                <a:latin typeface="Arial" pitchFamily="34" charset="0"/>
                <a:cs typeface="Arial" pitchFamily="34" charset="0"/>
              </a:rPr>
              <a:t> </a:t>
            </a:r>
            <a:r>
              <a:rPr lang="ru-RU" dirty="0" err="1">
                <a:latin typeface="Arial" pitchFamily="34" charset="0"/>
                <a:cs typeface="Arial" pitchFamily="34" charset="0"/>
              </a:rPr>
              <a:t>жеткізу</a:t>
            </a:r>
            <a:r>
              <a:rPr lang="ru-RU" dirty="0">
                <a:latin typeface="Arial" pitchFamily="34" charset="0"/>
                <a:cs typeface="Arial" pitchFamily="34" charset="0"/>
              </a:rPr>
              <a:t> </a:t>
            </a:r>
            <a:r>
              <a:rPr lang="ru-RU" dirty="0" err="1">
                <a:latin typeface="Arial" pitchFamily="34" charset="0"/>
                <a:cs typeface="Arial" pitchFamily="34" charset="0"/>
              </a:rPr>
              <a:t>шектелген</a:t>
            </a:r>
            <a:r>
              <a:rPr lang="ru-RU" dirty="0">
                <a:latin typeface="Arial" pitchFamily="34" charset="0"/>
                <a:cs typeface="Arial" pitchFamily="34" charset="0"/>
              </a:rPr>
              <a:t>.</a:t>
            </a:r>
            <a:endParaRPr sz="1800" dirty="0">
              <a:latin typeface="Arial" pitchFamily="34" charset="0"/>
              <a:cs typeface="Arial" pitchFamily="34" charset="0"/>
            </a:endParaRPr>
          </a:p>
        </p:txBody>
      </p:sp>
      <p:sp>
        <p:nvSpPr>
          <p:cNvPr id="3" name="object 3"/>
          <p:cNvSpPr txBox="1"/>
          <p:nvPr/>
        </p:nvSpPr>
        <p:spPr>
          <a:xfrm>
            <a:off x="6453378" y="6141289"/>
            <a:ext cx="2604275" cy="165608"/>
          </a:xfrm>
          <a:prstGeom prst="rect">
            <a:avLst/>
          </a:prstGeom>
        </p:spPr>
        <p:txBody>
          <a:bodyPr wrap="square" lIns="0" tIns="7810" rIns="0" bIns="0" rtlCol="0">
            <a:noAutofit/>
          </a:bodyPr>
          <a:lstStyle/>
          <a:p>
            <a:pPr marL="12700">
              <a:lnSpc>
                <a:spcPts val="1230"/>
              </a:lnSpc>
            </a:pPr>
            <a:r>
              <a:rPr sz="1100" spc="-60" dirty="0" smtClean="0">
                <a:latin typeface="Arial"/>
                <a:cs typeface="Arial"/>
              </a:rPr>
              <a:t>Ист.: Проект ПРООНпо ИУВР(2005 -2007 г.)</a:t>
            </a:r>
            <a:endParaRPr sz="1100">
              <a:latin typeface="Arial"/>
              <a:cs typeface="Arial"/>
            </a:endParaRPr>
          </a:p>
        </p:txBody>
      </p:sp>
      <p:sp>
        <p:nvSpPr>
          <p:cNvPr id="2" name="object 2"/>
          <p:cNvSpPr txBox="1"/>
          <p:nvPr/>
        </p:nvSpPr>
        <p:spPr>
          <a:xfrm>
            <a:off x="571500" y="1925375"/>
            <a:ext cx="8066278" cy="2011426"/>
          </a:xfrm>
          <a:prstGeom prst="rect">
            <a:avLst/>
          </a:prstGeom>
        </p:spPr>
        <p:txBody>
          <a:bodyPr wrap="square" lIns="0" tIns="12128" rIns="0" bIns="0" rtlCol="0">
            <a:noAutofit/>
          </a:bodyPr>
          <a:lstStyle/>
          <a:p>
            <a:pPr marL="91440">
              <a:lnSpc>
                <a:spcPts val="1910"/>
              </a:lnSpc>
            </a:pPr>
            <a:r>
              <a:rPr lang="kk-KZ" sz="1700" spc="-73" dirty="0" smtClean="0">
                <a:solidFill>
                  <a:srgbClr val="000099"/>
                </a:solidFill>
                <a:latin typeface="Arial"/>
                <a:cs typeface="Arial"/>
              </a:rPr>
              <a:t>Сапалы сипаттамалардың м</a:t>
            </a:r>
            <a:r>
              <a:rPr sz="1700" spc="-73" dirty="0" err="1" smtClean="0">
                <a:solidFill>
                  <a:srgbClr val="000099"/>
                </a:solidFill>
                <a:latin typeface="Arial"/>
                <a:cs typeface="Arial"/>
              </a:rPr>
              <a:t>ониторинг</a:t>
            </a:r>
            <a:r>
              <a:rPr lang="kk-KZ" sz="1700" spc="-73" dirty="0" smtClean="0">
                <a:solidFill>
                  <a:srgbClr val="000099"/>
                </a:solidFill>
                <a:latin typeface="Arial"/>
                <a:cs typeface="Arial"/>
              </a:rPr>
              <a:t>ісін жасайды</a:t>
            </a:r>
            <a:r>
              <a:rPr sz="1700" spc="-73" dirty="0" smtClean="0">
                <a:solidFill>
                  <a:srgbClr val="000099"/>
                </a:solidFill>
                <a:latin typeface="Arial"/>
                <a:cs typeface="Arial"/>
              </a:rPr>
              <a:t>:</a:t>
            </a:r>
            <a:endParaRPr sz="1700" dirty="0">
              <a:latin typeface="Arial"/>
              <a:cs typeface="Arial"/>
            </a:endParaRPr>
          </a:p>
          <a:p>
            <a:pPr marL="91440">
              <a:lnSpc>
                <a:spcPts val="2185"/>
              </a:lnSpc>
              <a:spcBef>
                <a:spcPts val="13"/>
              </a:spcBef>
            </a:pPr>
            <a:r>
              <a:rPr sz="2100" spc="132" dirty="0" smtClean="0">
                <a:solidFill>
                  <a:srgbClr val="000099"/>
                </a:solidFill>
                <a:latin typeface="DejaVu Sans"/>
                <a:cs typeface="DejaVu Sans"/>
              </a:rPr>
              <a:t>➢ </a:t>
            </a:r>
            <a:r>
              <a:rPr sz="1700" spc="-64" dirty="0" smtClean="0">
                <a:solidFill>
                  <a:srgbClr val="000099"/>
                </a:solidFill>
                <a:latin typeface="Arial"/>
                <a:cs typeface="Arial"/>
              </a:rPr>
              <a:t>РГП''Казгидромет'' (</a:t>
            </a:r>
            <a:r>
              <a:rPr sz="1700" spc="-64" dirty="0" err="1" smtClean="0">
                <a:solidFill>
                  <a:srgbClr val="000099"/>
                </a:solidFill>
                <a:latin typeface="Arial"/>
                <a:cs typeface="Arial"/>
              </a:rPr>
              <a:t>фон</a:t>
            </a:r>
            <a:r>
              <a:rPr lang="kk-KZ" sz="1700" spc="-64" dirty="0" smtClean="0">
                <a:solidFill>
                  <a:srgbClr val="000099"/>
                </a:solidFill>
                <a:latin typeface="Arial"/>
                <a:cs typeface="Arial"/>
              </a:rPr>
              <a:t>дық жер беті сулары</a:t>
            </a:r>
            <a:r>
              <a:rPr sz="1700" spc="-64" dirty="0" smtClean="0">
                <a:solidFill>
                  <a:srgbClr val="000099"/>
                </a:solidFill>
                <a:latin typeface="Arial"/>
                <a:cs typeface="Arial"/>
              </a:rPr>
              <a:t> </a:t>
            </a:r>
            <a:r>
              <a:rPr sz="1700" spc="-64" dirty="0" err="1" smtClean="0">
                <a:solidFill>
                  <a:srgbClr val="000099"/>
                </a:solidFill>
                <a:latin typeface="Arial"/>
                <a:cs typeface="Arial"/>
              </a:rPr>
              <a:t>мониторинг</a:t>
            </a:r>
            <a:r>
              <a:rPr lang="kk-KZ" sz="1700" spc="-64" dirty="0" smtClean="0">
                <a:solidFill>
                  <a:srgbClr val="000099"/>
                </a:solidFill>
                <a:latin typeface="Arial"/>
                <a:cs typeface="Arial"/>
              </a:rPr>
              <a:t>ісі</a:t>
            </a:r>
            <a:r>
              <a:rPr sz="1700" spc="-64" dirty="0" smtClean="0">
                <a:solidFill>
                  <a:srgbClr val="000099"/>
                </a:solidFill>
                <a:latin typeface="Arial"/>
                <a:cs typeface="Arial"/>
              </a:rPr>
              <a:t>)</a:t>
            </a:r>
            <a:endParaRPr lang="kk-KZ" sz="1700" spc="-64" dirty="0" smtClean="0">
              <a:solidFill>
                <a:srgbClr val="000099"/>
              </a:solidFill>
              <a:latin typeface="Arial"/>
              <a:cs typeface="Arial"/>
            </a:endParaRPr>
          </a:p>
          <a:p>
            <a:pPr marL="91440">
              <a:lnSpc>
                <a:spcPts val="2185"/>
              </a:lnSpc>
              <a:spcBef>
                <a:spcPts val="13"/>
              </a:spcBef>
            </a:pPr>
            <a:r>
              <a:rPr lang="kk-KZ" sz="1700" spc="-64" dirty="0">
                <a:solidFill>
                  <a:srgbClr val="000099"/>
                </a:solidFill>
                <a:latin typeface="Arial"/>
                <a:cs typeface="Arial"/>
              </a:rPr>
              <a:t> </a:t>
            </a:r>
            <a:r>
              <a:rPr lang="kk-KZ" sz="1700" spc="-64" dirty="0" smtClean="0">
                <a:solidFill>
                  <a:srgbClr val="000099"/>
                </a:solidFill>
                <a:latin typeface="Arial"/>
                <a:cs typeface="Arial"/>
              </a:rPr>
              <a:t>     Қоршаған ортаны қорғаудың облыстық басқармасы</a:t>
            </a:r>
            <a:endParaRPr lang="kk-KZ" sz="1700" dirty="0">
              <a:latin typeface="Arial"/>
              <a:cs typeface="Arial"/>
            </a:endParaRPr>
          </a:p>
          <a:p>
            <a:pPr marL="91440">
              <a:lnSpc>
                <a:spcPts val="2185"/>
              </a:lnSpc>
              <a:spcBef>
                <a:spcPts val="13"/>
              </a:spcBef>
            </a:pPr>
            <a:endParaRPr lang="kk-KZ" sz="1700" spc="-77" dirty="0">
              <a:solidFill>
                <a:srgbClr val="000099"/>
              </a:solidFill>
              <a:latin typeface="Arial"/>
              <a:cs typeface="Arial"/>
            </a:endParaRPr>
          </a:p>
          <a:p>
            <a:pPr marL="91440">
              <a:lnSpc>
                <a:spcPts val="2185"/>
              </a:lnSpc>
              <a:spcBef>
                <a:spcPts val="13"/>
              </a:spcBef>
            </a:pPr>
            <a:r>
              <a:rPr lang="kk-KZ" sz="1700" spc="-77" dirty="0">
                <a:solidFill>
                  <a:srgbClr val="000099"/>
                </a:solidFill>
                <a:latin typeface="Arial"/>
                <a:cs typeface="Arial"/>
              </a:rPr>
              <a:t> </a:t>
            </a:r>
            <a:r>
              <a:rPr lang="kk-KZ" sz="1700" spc="-77" dirty="0" smtClean="0">
                <a:solidFill>
                  <a:srgbClr val="000099"/>
                </a:solidFill>
                <a:latin typeface="Arial"/>
                <a:cs typeface="Arial"/>
              </a:rPr>
              <a:t>     </a:t>
            </a:r>
            <a:r>
              <a:rPr lang="kk-KZ" sz="1700" spc="-77" dirty="0" smtClean="0">
                <a:solidFill>
                  <a:srgbClr val="000099"/>
                </a:solidFill>
                <a:latin typeface="Arial"/>
                <a:cs typeface="Arial"/>
              </a:rPr>
              <a:t>Аумақтық санитарлы-эпидемиологиялық бақылау органдары </a:t>
            </a:r>
          </a:p>
          <a:p>
            <a:pPr marL="91440">
              <a:lnSpc>
                <a:spcPts val="2185"/>
              </a:lnSpc>
              <a:spcBef>
                <a:spcPts val="13"/>
              </a:spcBef>
            </a:pPr>
            <a:endParaRPr lang="kk-KZ" sz="1700" spc="-77" dirty="0">
              <a:solidFill>
                <a:srgbClr val="000099"/>
              </a:solidFill>
              <a:latin typeface="Arial"/>
              <a:cs typeface="Arial"/>
            </a:endParaRPr>
          </a:p>
          <a:p>
            <a:pPr marL="91440">
              <a:lnSpc>
                <a:spcPts val="2185"/>
              </a:lnSpc>
              <a:spcBef>
                <a:spcPts val="13"/>
              </a:spcBef>
            </a:pPr>
            <a:r>
              <a:rPr lang="kk-KZ" sz="1700" spc="-77" dirty="0" smtClean="0">
                <a:solidFill>
                  <a:srgbClr val="000099"/>
                </a:solidFill>
                <a:latin typeface="Arial"/>
                <a:cs typeface="Arial"/>
              </a:rPr>
              <a:t>       Аумақтық жер қойнауы жіне геология комитеті</a:t>
            </a:r>
            <a:endParaRPr sz="170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p:nvPr/>
        </p:nvSpPr>
        <p:spPr>
          <a:xfrm>
            <a:off x="937260" y="1196340"/>
            <a:ext cx="5039614" cy="4680204"/>
          </a:xfrm>
          <a:custGeom>
            <a:avLst/>
            <a:gdLst/>
            <a:ahLst/>
            <a:cxnLst/>
            <a:rect l="l" t="t" r="r" b="b"/>
            <a:pathLst>
              <a:path w="5039614" h="4680204">
                <a:moveTo>
                  <a:pt x="0" y="4680204"/>
                </a:moveTo>
                <a:lnTo>
                  <a:pt x="5039614" y="4680204"/>
                </a:lnTo>
                <a:lnTo>
                  <a:pt x="5039614" y="0"/>
                </a:lnTo>
                <a:lnTo>
                  <a:pt x="0" y="0"/>
                </a:lnTo>
                <a:lnTo>
                  <a:pt x="0" y="4680204"/>
                </a:lnTo>
                <a:close/>
              </a:path>
            </a:pathLst>
          </a:custGeom>
          <a:solidFill>
            <a:srgbClr val="FFFF99"/>
          </a:solidFill>
        </p:spPr>
        <p:txBody>
          <a:bodyPr wrap="square" lIns="0" tIns="0" rIns="0" bIns="0" rtlCol="0">
            <a:noAutofit/>
          </a:bodyPr>
          <a:lstStyle/>
          <a:p>
            <a:endParaRPr/>
          </a:p>
        </p:txBody>
      </p:sp>
      <p:sp>
        <p:nvSpPr>
          <p:cNvPr id="19" name="object 19"/>
          <p:cNvSpPr/>
          <p:nvPr/>
        </p:nvSpPr>
        <p:spPr>
          <a:xfrm>
            <a:off x="937260" y="3860291"/>
            <a:ext cx="2005583" cy="1955292"/>
          </a:xfrm>
          <a:prstGeom prst="rect">
            <a:avLst/>
          </a:prstGeom>
          <a:blipFill>
            <a:blip r:embed="rId2" cstate="print"/>
            <a:stretch>
              <a:fillRect/>
            </a:stretch>
          </a:blipFill>
        </p:spPr>
        <p:txBody>
          <a:bodyPr wrap="square" lIns="0" tIns="0" rIns="0" bIns="0" rtlCol="0">
            <a:noAutofit/>
          </a:bodyPr>
          <a:lstStyle/>
          <a:p>
            <a:endParaRPr/>
          </a:p>
        </p:txBody>
      </p:sp>
      <p:sp>
        <p:nvSpPr>
          <p:cNvPr id="20" name="object 20"/>
          <p:cNvSpPr/>
          <p:nvPr/>
        </p:nvSpPr>
        <p:spPr>
          <a:xfrm>
            <a:off x="937260" y="5809488"/>
            <a:ext cx="2005076" cy="68148"/>
          </a:xfrm>
          <a:custGeom>
            <a:avLst/>
            <a:gdLst/>
            <a:ahLst/>
            <a:cxnLst/>
            <a:rect l="l" t="t" r="r" b="b"/>
            <a:pathLst>
              <a:path w="2005076" h="68148">
                <a:moveTo>
                  <a:pt x="2005076" y="68148"/>
                </a:moveTo>
                <a:lnTo>
                  <a:pt x="2005076" y="6146"/>
                </a:lnTo>
                <a:lnTo>
                  <a:pt x="623189" y="6146"/>
                </a:lnTo>
                <a:lnTo>
                  <a:pt x="560705" y="5105"/>
                </a:lnTo>
                <a:lnTo>
                  <a:pt x="434848" y="5105"/>
                </a:lnTo>
                <a:lnTo>
                  <a:pt x="372364" y="4064"/>
                </a:lnTo>
                <a:lnTo>
                  <a:pt x="309956" y="4064"/>
                </a:lnTo>
                <a:lnTo>
                  <a:pt x="184048" y="1993"/>
                </a:lnTo>
                <a:lnTo>
                  <a:pt x="120573" y="1993"/>
                </a:lnTo>
                <a:lnTo>
                  <a:pt x="0" y="0"/>
                </a:lnTo>
                <a:lnTo>
                  <a:pt x="0" y="68148"/>
                </a:lnTo>
                <a:lnTo>
                  <a:pt x="2005076" y="68148"/>
                </a:lnTo>
                <a:close/>
              </a:path>
            </a:pathLst>
          </a:custGeom>
          <a:solidFill>
            <a:srgbClr val="3DF000"/>
          </a:solidFill>
        </p:spPr>
        <p:txBody>
          <a:bodyPr wrap="square" lIns="0" tIns="0" rIns="0" bIns="0" rtlCol="0">
            <a:noAutofit/>
          </a:bodyPr>
          <a:lstStyle/>
          <a:p>
            <a:endParaRPr/>
          </a:p>
        </p:txBody>
      </p:sp>
      <p:sp>
        <p:nvSpPr>
          <p:cNvPr id="21" name="object 21"/>
          <p:cNvSpPr/>
          <p:nvPr/>
        </p:nvSpPr>
        <p:spPr>
          <a:xfrm>
            <a:off x="3168396" y="4005072"/>
            <a:ext cx="5553456" cy="1872614"/>
          </a:xfrm>
          <a:custGeom>
            <a:avLst/>
            <a:gdLst/>
            <a:ahLst/>
            <a:cxnLst/>
            <a:rect l="l" t="t" r="r" b="b"/>
            <a:pathLst>
              <a:path w="5553456" h="1872614">
                <a:moveTo>
                  <a:pt x="0" y="1872614"/>
                </a:moveTo>
                <a:lnTo>
                  <a:pt x="5553456" y="1872614"/>
                </a:lnTo>
                <a:lnTo>
                  <a:pt x="5553456" y="0"/>
                </a:lnTo>
                <a:lnTo>
                  <a:pt x="0" y="0"/>
                </a:lnTo>
                <a:lnTo>
                  <a:pt x="0" y="1872614"/>
                </a:lnTo>
                <a:close/>
              </a:path>
            </a:pathLst>
          </a:custGeom>
          <a:solidFill>
            <a:srgbClr val="FFFF99"/>
          </a:solidFill>
        </p:spPr>
        <p:txBody>
          <a:bodyPr wrap="square" lIns="0" tIns="0" rIns="0" bIns="0" rtlCol="0">
            <a:noAutofit/>
          </a:bodyPr>
          <a:lstStyle/>
          <a:p>
            <a:endParaRPr/>
          </a:p>
        </p:txBody>
      </p:sp>
      <p:sp>
        <p:nvSpPr>
          <p:cNvPr id="22" name="object 22"/>
          <p:cNvSpPr/>
          <p:nvPr/>
        </p:nvSpPr>
        <p:spPr>
          <a:xfrm>
            <a:off x="6012180" y="1188720"/>
            <a:ext cx="2641092" cy="2662428"/>
          </a:xfrm>
          <a:prstGeom prst="rect">
            <a:avLst/>
          </a:prstGeom>
          <a:blipFill>
            <a:blip r:embed="rId3" cstate="print"/>
            <a:stretch>
              <a:fillRect/>
            </a:stretch>
          </a:blipFill>
        </p:spPr>
        <p:txBody>
          <a:bodyPr wrap="square" lIns="0" tIns="0" rIns="0" bIns="0" rtlCol="0">
            <a:noAutofit/>
          </a:bodyPr>
          <a:lstStyle/>
          <a:p>
            <a:endParaRPr/>
          </a:p>
        </p:txBody>
      </p:sp>
      <p:sp>
        <p:nvSpPr>
          <p:cNvPr id="23" name="object 23"/>
          <p:cNvSpPr/>
          <p:nvPr/>
        </p:nvSpPr>
        <p:spPr>
          <a:xfrm>
            <a:off x="6182868" y="3065653"/>
            <a:ext cx="1568323" cy="568833"/>
          </a:xfrm>
          <a:custGeom>
            <a:avLst/>
            <a:gdLst/>
            <a:ahLst/>
            <a:cxnLst/>
            <a:rect l="l" t="t" r="r" b="b"/>
            <a:pathLst>
              <a:path w="1568323" h="568833">
                <a:moveTo>
                  <a:pt x="792861" y="6350"/>
                </a:moveTo>
                <a:lnTo>
                  <a:pt x="491363" y="0"/>
                </a:lnTo>
                <a:lnTo>
                  <a:pt x="0" y="568833"/>
                </a:lnTo>
                <a:lnTo>
                  <a:pt x="642112" y="493395"/>
                </a:lnTo>
                <a:lnTo>
                  <a:pt x="943610" y="366141"/>
                </a:lnTo>
                <a:lnTo>
                  <a:pt x="1415034" y="366141"/>
                </a:lnTo>
                <a:lnTo>
                  <a:pt x="1504061" y="319024"/>
                </a:lnTo>
                <a:lnTo>
                  <a:pt x="1568323" y="172847"/>
                </a:lnTo>
                <a:lnTo>
                  <a:pt x="1047241" y="172847"/>
                </a:lnTo>
                <a:lnTo>
                  <a:pt x="1317243" y="28321"/>
                </a:lnTo>
                <a:lnTo>
                  <a:pt x="1386586" y="6350"/>
                </a:lnTo>
                <a:lnTo>
                  <a:pt x="792861" y="6350"/>
                </a:lnTo>
                <a:close/>
              </a:path>
            </a:pathLst>
          </a:custGeom>
          <a:solidFill>
            <a:srgbClr val="52422E"/>
          </a:solidFill>
        </p:spPr>
        <p:txBody>
          <a:bodyPr wrap="square" lIns="0" tIns="0" rIns="0" bIns="0" rtlCol="0">
            <a:noAutofit/>
          </a:bodyPr>
          <a:lstStyle/>
          <a:p>
            <a:endParaRPr/>
          </a:p>
        </p:txBody>
      </p:sp>
      <p:sp>
        <p:nvSpPr>
          <p:cNvPr id="24" name="object 24"/>
          <p:cNvSpPr/>
          <p:nvPr/>
        </p:nvSpPr>
        <p:spPr>
          <a:xfrm>
            <a:off x="7126478" y="3431794"/>
            <a:ext cx="471424" cy="51815"/>
          </a:xfrm>
          <a:custGeom>
            <a:avLst/>
            <a:gdLst/>
            <a:ahLst/>
            <a:cxnLst/>
            <a:rect l="l" t="t" r="r" b="b"/>
            <a:pathLst>
              <a:path w="471424" h="51815">
                <a:moveTo>
                  <a:pt x="471424" y="0"/>
                </a:moveTo>
                <a:lnTo>
                  <a:pt x="0" y="0"/>
                </a:lnTo>
                <a:lnTo>
                  <a:pt x="373633" y="51815"/>
                </a:lnTo>
                <a:lnTo>
                  <a:pt x="471424" y="0"/>
                </a:lnTo>
                <a:close/>
              </a:path>
            </a:pathLst>
          </a:custGeom>
          <a:solidFill>
            <a:srgbClr val="52422E"/>
          </a:solidFill>
        </p:spPr>
        <p:txBody>
          <a:bodyPr wrap="square" lIns="0" tIns="0" rIns="0" bIns="0" rtlCol="0">
            <a:noAutofit/>
          </a:bodyPr>
          <a:lstStyle/>
          <a:p>
            <a:endParaRPr/>
          </a:p>
        </p:txBody>
      </p:sp>
      <p:sp>
        <p:nvSpPr>
          <p:cNvPr id="25" name="object 25"/>
          <p:cNvSpPr/>
          <p:nvPr/>
        </p:nvSpPr>
        <p:spPr>
          <a:xfrm>
            <a:off x="7230109" y="3199257"/>
            <a:ext cx="525907" cy="39242"/>
          </a:xfrm>
          <a:custGeom>
            <a:avLst/>
            <a:gdLst/>
            <a:ahLst/>
            <a:cxnLst/>
            <a:rect l="l" t="t" r="r" b="b"/>
            <a:pathLst>
              <a:path w="525907" h="39242">
                <a:moveTo>
                  <a:pt x="288798" y="0"/>
                </a:moveTo>
                <a:lnTo>
                  <a:pt x="0" y="39242"/>
                </a:lnTo>
                <a:lnTo>
                  <a:pt x="521081" y="39242"/>
                </a:lnTo>
                <a:lnTo>
                  <a:pt x="525907" y="28320"/>
                </a:lnTo>
                <a:lnTo>
                  <a:pt x="288798" y="0"/>
                </a:lnTo>
                <a:close/>
              </a:path>
            </a:pathLst>
          </a:custGeom>
          <a:solidFill>
            <a:srgbClr val="52422E"/>
          </a:solidFill>
        </p:spPr>
        <p:txBody>
          <a:bodyPr wrap="square" lIns="0" tIns="0" rIns="0" bIns="0" rtlCol="0">
            <a:noAutofit/>
          </a:bodyPr>
          <a:lstStyle/>
          <a:p>
            <a:endParaRPr/>
          </a:p>
        </p:txBody>
      </p:sp>
      <p:sp>
        <p:nvSpPr>
          <p:cNvPr id="26" name="object 26"/>
          <p:cNvSpPr/>
          <p:nvPr/>
        </p:nvSpPr>
        <p:spPr>
          <a:xfrm>
            <a:off x="6975729" y="2831591"/>
            <a:ext cx="1288923" cy="240411"/>
          </a:xfrm>
          <a:custGeom>
            <a:avLst/>
            <a:gdLst/>
            <a:ahLst/>
            <a:cxnLst/>
            <a:rect l="l" t="t" r="r" b="b"/>
            <a:pathLst>
              <a:path w="1288923" h="240411">
                <a:moveTo>
                  <a:pt x="1095882" y="0"/>
                </a:moveTo>
                <a:lnTo>
                  <a:pt x="513334" y="119380"/>
                </a:lnTo>
                <a:lnTo>
                  <a:pt x="0" y="240411"/>
                </a:lnTo>
                <a:lnTo>
                  <a:pt x="593725" y="240411"/>
                </a:lnTo>
                <a:lnTo>
                  <a:pt x="974978" y="119380"/>
                </a:lnTo>
                <a:lnTo>
                  <a:pt x="1266952" y="119380"/>
                </a:lnTo>
                <a:lnTo>
                  <a:pt x="1288923" y="26670"/>
                </a:lnTo>
                <a:lnTo>
                  <a:pt x="1095882" y="0"/>
                </a:lnTo>
                <a:close/>
              </a:path>
            </a:pathLst>
          </a:custGeom>
          <a:solidFill>
            <a:srgbClr val="52422E"/>
          </a:solidFill>
        </p:spPr>
        <p:txBody>
          <a:bodyPr wrap="square" lIns="0" tIns="0" rIns="0" bIns="0" rtlCol="0">
            <a:noAutofit/>
          </a:bodyPr>
          <a:lstStyle/>
          <a:p>
            <a:endParaRPr/>
          </a:p>
        </p:txBody>
      </p:sp>
      <p:sp>
        <p:nvSpPr>
          <p:cNvPr id="27" name="object 27"/>
          <p:cNvSpPr/>
          <p:nvPr/>
        </p:nvSpPr>
        <p:spPr>
          <a:xfrm>
            <a:off x="7950708" y="2950972"/>
            <a:ext cx="291973" cy="80137"/>
          </a:xfrm>
          <a:custGeom>
            <a:avLst/>
            <a:gdLst/>
            <a:ahLst/>
            <a:cxnLst/>
            <a:rect l="l" t="t" r="r" b="b"/>
            <a:pathLst>
              <a:path w="291973" h="80137">
                <a:moveTo>
                  <a:pt x="291973" y="0"/>
                </a:moveTo>
                <a:lnTo>
                  <a:pt x="0" y="0"/>
                </a:lnTo>
                <a:lnTo>
                  <a:pt x="273050" y="80137"/>
                </a:lnTo>
                <a:lnTo>
                  <a:pt x="291973" y="0"/>
                </a:lnTo>
                <a:close/>
              </a:path>
            </a:pathLst>
          </a:custGeom>
          <a:solidFill>
            <a:srgbClr val="52422E"/>
          </a:solidFill>
        </p:spPr>
        <p:txBody>
          <a:bodyPr wrap="square" lIns="0" tIns="0" rIns="0" bIns="0" rtlCol="0">
            <a:noAutofit/>
          </a:bodyPr>
          <a:lstStyle/>
          <a:p>
            <a:endParaRPr/>
          </a:p>
        </p:txBody>
      </p:sp>
      <p:sp>
        <p:nvSpPr>
          <p:cNvPr id="28" name="object 28"/>
          <p:cNvSpPr/>
          <p:nvPr/>
        </p:nvSpPr>
        <p:spPr>
          <a:xfrm>
            <a:off x="6012180" y="1319784"/>
            <a:ext cx="2645664" cy="2531364"/>
          </a:xfrm>
          <a:prstGeom prst="rect">
            <a:avLst/>
          </a:prstGeom>
          <a:blipFill>
            <a:blip r:embed="rId4" cstate="print"/>
            <a:stretch>
              <a:fillRect/>
            </a:stretch>
          </a:blipFill>
        </p:spPr>
        <p:txBody>
          <a:bodyPr wrap="square" lIns="0" tIns="0" rIns="0" bIns="0" rtlCol="0">
            <a:noAutofit/>
          </a:bodyPr>
          <a:lstStyle/>
          <a:p>
            <a:endParaRPr/>
          </a:p>
        </p:txBody>
      </p:sp>
      <p:sp>
        <p:nvSpPr>
          <p:cNvPr id="17" name="object 17"/>
          <p:cNvSpPr/>
          <p:nvPr/>
        </p:nvSpPr>
        <p:spPr>
          <a:xfrm>
            <a:off x="0" y="6858000"/>
            <a:ext cx="0" cy="0"/>
          </a:xfrm>
          <a:custGeom>
            <a:avLst/>
            <a:gdLst/>
            <a:ahLst/>
            <a:cxnLst/>
            <a:rect l="l" t="t" r="r" b="b"/>
            <a:pathLst>
              <a:path>
                <a:moveTo>
                  <a:pt x="0" y="0"/>
                </a:moveTo>
                <a:lnTo>
                  <a:pt x="0" y="0"/>
                </a:lnTo>
              </a:path>
            </a:pathLst>
          </a:custGeom>
          <a:ln w="1270">
            <a:solidFill>
              <a:srgbClr val="3DF000"/>
            </a:solidFill>
          </a:ln>
        </p:spPr>
        <p:txBody>
          <a:bodyPr wrap="square" lIns="0" tIns="0" rIns="0" bIns="0" rtlCol="0">
            <a:noAutofit/>
          </a:bodyPr>
          <a:lstStyle/>
          <a:p>
            <a:endParaRPr/>
          </a:p>
        </p:txBody>
      </p:sp>
      <p:sp>
        <p:nvSpPr>
          <p:cNvPr id="16" name="object 16"/>
          <p:cNvSpPr txBox="1"/>
          <p:nvPr/>
        </p:nvSpPr>
        <p:spPr>
          <a:xfrm>
            <a:off x="1764919" y="243236"/>
            <a:ext cx="5749823" cy="330200"/>
          </a:xfrm>
          <a:prstGeom prst="rect">
            <a:avLst/>
          </a:prstGeom>
        </p:spPr>
        <p:txBody>
          <a:bodyPr wrap="square" lIns="0" tIns="16224" rIns="0" bIns="0" rtlCol="0">
            <a:noAutofit/>
          </a:bodyPr>
          <a:lstStyle/>
          <a:p>
            <a:pPr marL="12700">
              <a:lnSpc>
                <a:spcPts val="2555"/>
              </a:lnSpc>
            </a:pPr>
            <a:r>
              <a:rPr sz="2400" b="1" spc="-166" dirty="0" smtClean="0">
                <a:solidFill>
                  <a:srgbClr val="006EC0"/>
                </a:solidFill>
                <a:latin typeface="Arial"/>
                <a:cs typeface="Arial"/>
              </a:rPr>
              <a:t>6. </a:t>
            </a:r>
            <a:r>
              <a:rPr lang="kk-KZ" sz="2400" b="1" spc="-166" dirty="0" smtClean="0">
                <a:solidFill>
                  <a:srgbClr val="006EC0"/>
                </a:solidFill>
                <a:latin typeface="Arial"/>
                <a:cs typeface="Arial"/>
              </a:rPr>
              <a:t>Азаматтық қоғамның әлсіздігі</a:t>
            </a:r>
            <a:r>
              <a:rPr sz="2400" b="1" spc="-166" dirty="0" smtClean="0">
                <a:solidFill>
                  <a:srgbClr val="006EC0"/>
                </a:solidFill>
                <a:latin typeface="Arial"/>
                <a:cs typeface="Arial"/>
              </a:rPr>
              <a:t>:</a:t>
            </a:r>
            <a:endParaRPr sz="2400" dirty="0">
              <a:latin typeface="Arial"/>
              <a:cs typeface="Arial"/>
            </a:endParaRPr>
          </a:p>
        </p:txBody>
      </p:sp>
      <p:sp>
        <p:nvSpPr>
          <p:cNvPr id="14" name="object 14"/>
          <p:cNvSpPr txBox="1"/>
          <p:nvPr/>
        </p:nvSpPr>
        <p:spPr>
          <a:xfrm>
            <a:off x="3248024" y="3966592"/>
            <a:ext cx="5133975" cy="1911094"/>
          </a:xfrm>
          <a:prstGeom prst="rect">
            <a:avLst/>
          </a:prstGeom>
        </p:spPr>
        <p:txBody>
          <a:bodyPr wrap="square" lIns="0" tIns="16192" rIns="0" bIns="0" rtlCol="0">
            <a:noAutofit/>
          </a:bodyPr>
          <a:lstStyle/>
          <a:p>
            <a:r>
              <a:rPr sz="2350" dirty="0" smtClean="0">
                <a:solidFill>
                  <a:srgbClr val="000099"/>
                </a:solidFill>
                <a:latin typeface="DejaVu Sans"/>
                <a:cs typeface="DejaVu Sans"/>
              </a:rPr>
              <a:t>➢</a:t>
            </a:r>
            <a:r>
              <a:rPr lang="kk-KZ" dirty="0" smtClean="0">
                <a:latin typeface="Arial" pitchFamily="34" charset="0"/>
                <a:cs typeface="Arial" pitchFamily="34" charset="0"/>
              </a:rPr>
              <a:t>Қазақстанда көптеген үкіметтік емес ұйымдармен шешім қабылдауда белсенді қатысатын бірнеше ұйым бар су секторы. Су проблемалары жергілікті деңгейде шешілуі керек, ал  негізінен ірі қалаларда орналасқан.</a:t>
            </a:r>
            <a:endParaRPr dirty="0">
              <a:latin typeface="Arial" pitchFamily="34" charset="0"/>
              <a:cs typeface="Arial" pitchFamily="34" charset="0"/>
            </a:endParaRPr>
          </a:p>
        </p:txBody>
      </p:sp>
      <p:sp>
        <p:nvSpPr>
          <p:cNvPr id="7" name="object 7"/>
          <p:cNvSpPr txBox="1"/>
          <p:nvPr/>
        </p:nvSpPr>
        <p:spPr>
          <a:xfrm>
            <a:off x="6453378" y="6141289"/>
            <a:ext cx="2604275" cy="165608"/>
          </a:xfrm>
          <a:prstGeom prst="rect">
            <a:avLst/>
          </a:prstGeom>
        </p:spPr>
        <p:txBody>
          <a:bodyPr wrap="square" lIns="0" tIns="7810" rIns="0" bIns="0" rtlCol="0">
            <a:noAutofit/>
          </a:bodyPr>
          <a:lstStyle/>
          <a:p>
            <a:pPr marL="12700">
              <a:lnSpc>
                <a:spcPts val="1230"/>
              </a:lnSpc>
            </a:pPr>
            <a:r>
              <a:rPr sz="1100" spc="-60" dirty="0" smtClean="0">
                <a:latin typeface="Arial"/>
                <a:cs typeface="Arial"/>
              </a:rPr>
              <a:t>Ист.: Проект ПРООНпо ИУВР(2005 -2007 г.)</a:t>
            </a:r>
            <a:endParaRPr sz="1100">
              <a:latin typeface="Arial"/>
              <a:cs typeface="Arial"/>
            </a:endParaRPr>
          </a:p>
        </p:txBody>
      </p:sp>
      <p:sp>
        <p:nvSpPr>
          <p:cNvPr id="6" name="object 6"/>
          <p:cNvSpPr txBox="1"/>
          <p:nvPr/>
        </p:nvSpPr>
        <p:spPr>
          <a:xfrm>
            <a:off x="937260" y="1196341"/>
            <a:ext cx="4975998" cy="2770252"/>
          </a:xfrm>
          <a:prstGeom prst="rect">
            <a:avLst/>
          </a:prstGeom>
        </p:spPr>
        <p:txBody>
          <a:bodyPr wrap="square" lIns="0" tIns="13081" rIns="0" bIns="0" rtlCol="0">
            <a:noAutofit/>
          </a:bodyPr>
          <a:lstStyle/>
          <a:p>
            <a:r>
              <a:rPr spc="-13" dirty="0" smtClean="0">
                <a:solidFill>
                  <a:srgbClr val="000099"/>
                </a:solidFill>
                <a:latin typeface="Arial" pitchFamily="34" charset="0"/>
                <a:cs typeface="Arial" pitchFamily="34" charset="0"/>
              </a:rPr>
              <a:t>➢</a:t>
            </a:r>
            <a:r>
              <a:rPr lang="kk-KZ" dirty="0" smtClean="0">
                <a:latin typeface="Arial" pitchFamily="34" charset="0"/>
                <a:cs typeface="Arial" pitchFamily="34" charset="0"/>
              </a:rPr>
              <a:t>Су пайдаланушылар қауымдастығын (СПҚ) және ауылдық тұтыну кооперативтерін дамыту тәжірибесі су пайдаланушылар олардың әлі де қалыптасу сатысында тұрғанын көрсетеді және іс жүзінде су ресурстарын басқаруға қатыспайды, су инфрақұрылымын жаңғырту, аумақтар мен халықтың қауіпсіздігі судың зиянды әсерлері</a:t>
            </a:r>
            <a:r>
              <a:rPr lang="kk-KZ" sz="2000" dirty="0" smtClean="0"/>
              <a:t>.</a:t>
            </a:r>
            <a:endParaRPr sz="1900" dirty="0">
              <a:latin typeface="Arial"/>
              <a:cs typeface="Arial"/>
            </a:endParaRPr>
          </a:p>
        </p:txBody>
      </p:sp>
      <p:sp>
        <p:nvSpPr>
          <p:cNvPr id="5" name="object 5"/>
          <p:cNvSpPr txBox="1"/>
          <p:nvPr/>
        </p:nvSpPr>
        <p:spPr>
          <a:xfrm>
            <a:off x="5976874" y="1196340"/>
            <a:ext cx="2744978" cy="2808731"/>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937260" y="4005072"/>
            <a:ext cx="2231136" cy="1872043"/>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329285" y="155098"/>
            <a:ext cx="7889740" cy="1398459"/>
          </a:xfrm>
          <a:prstGeom prst="rect">
            <a:avLst/>
          </a:prstGeom>
        </p:spPr>
        <p:txBody>
          <a:bodyPr wrap="square" lIns="0" tIns="16224" rIns="0" bIns="0" rtlCol="0">
            <a:noAutofit/>
          </a:bodyPr>
          <a:lstStyle/>
          <a:p>
            <a:pPr marL="1178331" marR="331564" algn="ctr">
              <a:lnSpc>
                <a:spcPts val="2555"/>
              </a:lnSpc>
            </a:pPr>
            <a:r>
              <a:rPr sz="2400" b="1" spc="-180" dirty="0" smtClean="0">
                <a:solidFill>
                  <a:srgbClr val="006EC0"/>
                </a:solidFill>
                <a:latin typeface="Arial"/>
                <a:cs typeface="Arial"/>
              </a:rPr>
              <a:t>7. </a:t>
            </a:r>
            <a:r>
              <a:rPr lang="kk-KZ" sz="2400" b="1" spc="-180" dirty="0" smtClean="0">
                <a:solidFill>
                  <a:srgbClr val="006EC0"/>
                </a:solidFill>
                <a:latin typeface="Arial"/>
                <a:cs typeface="Arial"/>
              </a:rPr>
              <a:t>Судың кері әсерінің ликвидациясы мен ескерту жүйелерінің жетілмегендігі</a:t>
            </a:r>
            <a:endParaRPr sz="2400" dirty="0">
              <a:latin typeface="Arial"/>
              <a:cs typeface="Arial"/>
            </a:endParaRPr>
          </a:p>
          <a:p>
            <a:pPr marL="12700">
              <a:lnSpc>
                <a:spcPct val="100041"/>
              </a:lnSpc>
              <a:spcBef>
                <a:spcPts val="1754"/>
              </a:spcBef>
            </a:pPr>
            <a:r>
              <a:rPr lang="ru-RU" sz="1600" spc="-100" dirty="0" err="1" smtClean="0">
                <a:solidFill>
                  <a:srgbClr val="000099"/>
                </a:solidFill>
                <a:latin typeface="Arial"/>
                <a:cs typeface="Arial"/>
              </a:rPr>
              <a:t>Табиғи</a:t>
            </a:r>
            <a:r>
              <a:rPr lang="ru-RU" sz="1600" spc="-100" dirty="0" smtClean="0">
                <a:solidFill>
                  <a:srgbClr val="000099"/>
                </a:solidFill>
                <a:latin typeface="Arial"/>
                <a:cs typeface="Arial"/>
              </a:rPr>
              <a:t> </a:t>
            </a:r>
            <a:r>
              <a:rPr lang="ru-RU" sz="1600" spc="-100" dirty="0" err="1" smtClean="0">
                <a:solidFill>
                  <a:srgbClr val="000099"/>
                </a:solidFill>
                <a:latin typeface="Arial"/>
                <a:cs typeface="Arial"/>
              </a:rPr>
              <a:t>және</a:t>
            </a:r>
            <a:r>
              <a:rPr lang="ru-RU" sz="1600" spc="-100" dirty="0" smtClean="0">
                <a:solidFill>
                  <a:srgbClr val="000099"/>
                </a:solidFill>
                <a:latin typeface="Arial"/>
                <a:cs typeface="Arial"/>
              </a:rPr>
              <a:t> </a:t>
            </a:r>
            <a:r>
              <a:rPr lang="ru-RU" sz="1600" spc="-100" dirty="0" err="1" smtClean="0">
                <a:solidFill>
                  <a:srgbClr val="000099"/>
                </a:solidFill>
                <a:latin typeface="Arial"/>
                <a:cs typeface="Arial"/>
              </a:rPr>
              <a:t>техногенді</a:t>
            </a:r>
            <a:r>
              <a:rPr lang="ru-RU" sz="1600" spc="-100" dirty="0" smtClean="0">
                <a:solidFill>
                  <a:srgbClr val="000099"/>
                </a:solidFill>
                <a:latin typeface="Arial"/>
                <a:cs typeface="Arial"/>
              </a:rPr>
              <a:t> </a:t>
            </a:r>
            <a:r>
              <a:rPr lang="ru-RU" sz="1600" spc="-100" dirty="0" err="1" smtClean="0">
                <a:solidFill>
                  <a:srgbClr val="000099"/>
                </a:solidFill>
                <a:latin typeface="Arial"/>
                <a:cs typeface="Arial"/>
              </a:rPr>
              <a:t>сипаттағы</a:t>
            </a:r>
            <a:r>
              <a:rPr lang="ru-RU" sz="1600" spc="-100" dirty="0" smtClean="0">
                <a:solidFill>
                  <a:srgbClr val="000099"/>
                </a:solidFill>
                <a:latin typeface="Arial"/>
                <a:cs typeface="Arial"/>
              </a:rPr>
              <a:t> </a:t>
            </a:r>
            <a:r>
              <a:rPr lang="ru-RU" sz="1600" spc="-100" dirty="0" err="1" smtClean="0">
                <a:solidFill>
                  <a:srgbClr val="000099"/>
                </a:solidFill>
                <a:latin typeface="Arial"/>
                <a:cs typeface="Arial"/>
              </a:rPr>
              <a:t>төтенше</a:t>
            </a:r>
            <a:r>
              <a:rPr lang="ru-RU" sz="1600" spc="-100" dirty="0" smtClean="0">
                <a:solidFill>
                  <a:srgbClr val="000099"/>
                </a:solidFill>
                <a:latin typeface="Arial"/>
                <a:cs typeface="Arial"/>
              </a:rPr>
              <a:t> </a:t>
            </a:r>
            <a:r>
              <a:rPr lang="ru-RU" sz="1600" spc="-100" dirty="0" err="1" smtClean="0">
                <a:solidFill>
                  <a:srgbClr val="000099"/>
                </a:solidFill>
                <a:latin typeface="Arial"/>
                <a:cs typeface="Arial"/>
              </a:rPr>
              <a:t>жағдайлар</a:t>
            </a:r>
            <a:r>
              <a:rPr lang="ru-RU" sz="1600" spc="-100" dirty="0" smtClean="0">
                <a:solidFill>
                  <a:srgbClr val="000099"/>
                </a:solidFill>
                <a:latin typeface="Arial"/>
                <a:cs typeface="Arial"/>
              </a:rPr>
              <a:t> </a:t>
            </a:r>
            <a:r>
              <a:rPr lang="ru-RU" sz="1600" spc="-100" dirty="0" err="1" smtClean="0">
                <a:solidFill>
                  <a:srgbClr val="000099"/>
                </a:solidFill>
                <a:latin typeface="Arial"/>
                <a:cs typeface="Arial"/>
              </a:rPr>
              <a:t>кезінде</a:t>
            </a:r>
            <a:r>
              <a:rPr lang="ru-RU" sz="1600" spc="-100" dirty="0" smtClean="0">
                <a:solidFill>
                  <a:srgbClr val="000099"/>
                </a:solidFill>
                <a:latin typeface="Arial"/>
                <a:cs typeface="Arial"/>
              </a:rPr>
              <a:t> </a:t>
            </a:r>
            <a:r>
              <a:rPr lang="ru-RU" sz="1600" spc="-100" dirty="0" err="1" smtClean="0">
                <a:solidFill>
                  <a:srgbClr val="000099"/>
                </a:solidFill>
                <a:latin typeface="Arial"/>
                <a:cs typeface="Arial"/>
              </a:rPr>
              <a:t>судың</a:t>
            </a:r>
            <a:r>
              <a:rPr lang="ru-RU" sz="1600" spc="-100" dirty="0" smtClean="0">
                <a:solidFill>
                  <a:srgbClr val="000099"/>
                </a:solidFill>
                <a:latin typeface="Arial"/>
                <a:cs typeface="Arial"/>
              </a:rPr>
              <a:t> </a:t>
            </a:r>
            <a:r>
              <a:rPr lang="ru-RU" sz="1600" spc="-100" dirty="0" err="1" smtClean="0">
                <a:solidFill>
                  <a:srgbClr val="000099"/>
                </a:solidFill>
                <a:latin typeface="Arial"/>
                <a:cs typeface="Arial"/>
              </a:rPr>
              <a:t>зиянды</a:t>
            </a:r>
            <a:r>
              <a:rPr lang="ru-RU" sz="1600" spc="-100" dirty="0" smtClean="0">
                <a:solidFill>
                  <a:srgbClr val="000099"/>
                </a:solidFill>
                <a:latin typeface="Arial"/>
                <a:cs typeface="Arial"/>
              </a:rPr>
              <a:t> </a:t>
            </a:r>
            <a:r>
              <a:rPr lang="ru-RU" sz="1600" spc="-100" dirty="0" err="1" smtClean="0">
                <a:solidFill>
                  <a:srgbClr val="000099"/>
                </a:solidFill>
                <a:latin typeface="Arial"/>
                <a:cs typeface="Arial"/>
              </a:rPr>
              <a:t>әсерлерін</a:t>
            </a:r>
            <a:r>
              <a:rPr lang="ru-RU" sz="1600" spc="-100" dirty="0" smtClean="0">
                <a:solidFill>
                  <a:srgbClr val="000099"/>
                </a:solidFill>
                <a:latin typeface="Arial"/>
                <a:cs typeface="Arial"/>
              </a:rPr>
              <a:t> </a:t>
            </a:r>
            <a:r>
              <a:rPr lang="ru-RU" sz="1600" spc="-100" dirty="0" err="1" smtClean="0">
                <a:solidFill>
                  <a:srgbClr val="000099"/>
                </a:solidFill>
                <a:latin typeface="Arial"/>
                <a:cs typeface="Arial"/>
              </a:rPr>
              <a:t>байқауға</a:t>
            </a:r>
            <a:r>
              <a:rPr lang="ru-RU" sz="1600" spc="-100" dirty="0" smtClean="0">
                <a:solidFill>
                  <a:srgbClr val="000099"/>
                </a:solidFill>
                <a:latin typeface="Arial"/>
                <a:cs typeface="Arial"/>
              </a:rPr>
              <a:t> </a:t>
            </a:r>
            <a:r>
              <a:rPr lang="ru-RU" sz="1600" spc="-100" dirty="0" err="1" smtClean="0">
                <a:solidFill>
                  <a:srgbClr val="000099"/>
                </a:solidFill>
                <a:latin typeface="Arial"/>
                <a:cs typeface="Arial"/>
              </a:rPr>
              <a:t>болады</a:t>
            </a:r>
            <a:r>
              <a:rPr lang="ru-RU" sz="1600" spc="-100" dirty="0" smtClean="0">
                <a:solidFill>
                  <a:srgbClr val="000099"/>
                </a:solidFill>
                <a:latin typeface="Arial"/>
                <a:cs typeface="Arial"/>
              </a:rPr>
              <a:t>:</a:t>
            </a:r>
            <a:endParaRPr sz="1600" dirty="0">
              <a:latin typeface="Arial"/>
              <a:cs typeface="Arial"/>
            </a:endParaRPr>
          </a:p>
        </p:txBody>
      </p:sp>
      <p:sp>
        <p:nvSpPr>
          <p:cNvPr id="16" name="Прямоугольник 15"/>
          <p:cNvSpPr/>
          <p:nvPr/>
        </p:nvSpPr>
        <p:spPr>
          <a:xfrm>
            <a:off x="329285" y="1371600"/>
            <a:ext cx="9043315" cy="5293757"/>
          </a:xfrm>
          <a:prstGeom prst="rect">
            <a:avLst/>
          </a:prstGeom>
        </p:spPr>
        <p:txBody>
          <a:bodyPr wrap="square">
            <a:spAutoFit/>
          </a:bodyPr>
          <a:lstStyle/>
          <a:p>
            <a:endParaRPr lang="ru-RU" dirty="0"/>
          </a:p>
          <a:p>
            <a:r>
              <a:rPr lang="kk-KZ" sz="1600" dirty="0">
                <a:latin typeface="Arial" pitchFamily="34" charset="0"/>
                <a:cs typeface="Arial" pitchFamily="34" charset="0"/>
              </a:rPr>
              <a:t>Д</a:t>
            </a:r>
            <a:r>
              <a:rPr lang="kk-KZ" sz="1600" dirty="0" smtClean="0">
                <a:latin typeface="Arial" pitchFamily="34" charset="0"/>
                <a:cs typeface="Arial" pitchFamily="34" charset="0"/>
              </a:rPr>
              <a:t>ауыл және ұзаққа созылған жаңбыр; </a:t>
            </a:r>
          </a:p>
          <a:p>
            <a:r>
              <a:rPr lang="kk-KZ" sz="1600" dirty="0" smtClean="0">
                <a:latin typeface="Arial" pitchFamily="34" charset="0"/>
                <a:cs typeface="Arial" pitchFamily="34" charset="0"/>
              </a:rPr>
              <a:t>Су басу,су тасқыны және аралдар; </a:t>
            </a:r>
          </a:p>
          <a:p>
            <a:r>
              <a:rPr lang="kk-KZ" sz="1600" dirty="0" smtClean="0">
                <a:latin typeface="Arial" pitchFamily="34" charset="0"/>
                <a:cs typeface="Arial" pitchFamily="34" charset="0"/>
              </a:rPr>
              <a:t>Көктемгі және күзгі жаңбырлы маусымда өзендерде су толу</a:t>
            </a:r>
          </a:p>
          <a:p>
            <a:r>
              <a:rPr lang="kk-KZ" sz="1600" dirty="0" smtClean="0">
                <a:latin typeface="Arial" pitchFamily="34" charset="0"/>
                <a:cs typeface="Arial" pitchFamily="34" charset="0"/>
              </a:rPr>
              <a:t>Жер асты суларының жоғары деңгейі (су басу); </a:t>
            </a:r>
          </a:p>
          <a:p>
            <a:r>
              <a:rPr lang="kk-KZ" sz="1600" dirty="0" smtClean="0">
                <a:latin typeface="Arial" pitchFamily="34" charset="0"/>
                <a:cs typeface="Arial" pitchFamily="34" charset="0"/>
              </a:rPr>
              <a:t>Су және судың төмен деңгейі; </a:t>
            </a:r>
          </a:p>
          <a:p>
            <a:r>
              <a:rPr lang="kk-KZ" sz="1600" dirty="0" smtClean="0">
                <a:latin typeface="Arial" pitchFamily="34" charset="0"/>
                <a:cs typeface="Arial" pitchFamily="34" charset="0"/>
              </a:rPr>
              <a:t>ірі су көздерінде шөгінділер мен судың түсірілуі; </a:t>
            </a:r>
          </a:p>
          <a:p>
            <a:r>
              <a:rPr lang="kk-KZ" sz="1600" dirty="0" smtClean="0">
                <a:latin typeface="Arial" pitchFamily="34" charset="0"/>
                <a:cs typeface="Arial" pitchFamily="34" charset="0"/>
              </a:rPr>
              <a:t>Зиянды заттардың рұқсат етілген шоғырлануынан асып кетеді жер үстi және жер асты суларының, ауыз судың және жер асты суларындағы радиоактивтi заттардың ШРК-дан жоғары болуы; </a:t>
            </a:r>
          </a:p>
          <a:p>
            <a:r>
              <a:rPr lang="kk-KZ" sz="1600" dirty="0" smtClean="0">
                <a:latin typeface="Arial" pitchFamily="34" charset="0"/>
                <a:cs typeface="Arial" pitchFamily="34" charset="0"/>
              </a:rPr>
              <a:t>Суық мезгілде ауыз сумен жабдықтау жүйелерінде ластауыштардың жаппай эмиссиясы, жылу желілерінде (ыстық су жүйелері) кәріз жүйелерінде болған апаттар</a:t>
            </a:r>
          </a:p>
          <a:p>
            <a:r>
              <a:rPr lang="kk-KZ" sz="1600" dirty="0" smtClean="0">
                <a:latin typeface="Arial" pitchFamily="34" charset="0"/>
                <a:cs typeface="Arial" pitchFamily="34" charset="0"/>
              </a:rPr>
              <a:t>Ластауыш заттардың жаппай эмиссиясы бар өнеркәсіптік кәсіпорындардың ағын суларды тазарту қондырғыларындағы апаттар; </a:t>
            </a:r>
          </a:p>
          <a:p>
            <a:r>
              <a:rPr lang="kk-KZ" sz="1600" dirty="0" smtClean="0">
                <a:latin typeface="Arial" pitchFamily="34" charset="0"/>
                <a:cs typeface="Arial" pitchFamily="34" charset="0"/>
              </a:rPr>
              <a:t>Соқпалы толқындардың қалыптасуы, су тасқыны және апатты су тасқыны қалыптасқан сілкініс дамбалары (бөгеттер, шлюздер, шұңқырлар және т.б.); </a:t>
            </a:r>
          </a:p>
          <a:p>
            <a:r>
              <a:rPr lang="kk-KZ" sz="1600" dirty="0" smtClean="0">
                <a:latin typeface="Arial" pitchFamily="34" charset="0"/>
                <a:cs typeface="Arial" pitchFamily="34" charset="0"/>
              </a:rPr>
              <a:t>Гидроэлементтердің серпінді қауіпіне байланысты су электр станцияларының су қоймаларынан суды ағызу; </a:t>
            </a:r>
          </a:p>
          <a:p>
            <a:r>
              <a:rPr lang="kk-KZ" sz="1600" dirty="0" smtClean="0">
                <a:latin typeface="Arial" pitchFamily="34" charset="0"/>
                <a:cs typeface="Arial" pitchFamily="34" charset="0"/>
              </a:rPr>
              <a:t> Пайдалы қазбаларды өндіру кезінде тау жыныстарын, целлюлоза мен балшық массасының, барланған шахталардың су тасқынынаның сілкінісі; Дырылған сығандар жағалау сызығының эрозиясы</a:t>
            </a:r>
            <a:endParaRPr lang="ru-RU" sz="1600"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bject 34"/>
          <p:cNvSpPr/>
          <p:nvPr/>
        </p:nvSpPr>
        <p:spPr>
          <a:xfrm>
            <a:off x="428244" y="1196340"/>
            <a:ext cx="4600956" cy="4518660"/>
          </a:xfrm>
          <a:custGeom>
            <a:avLst/>
            <a:gdLst/>
            <a:ahLst/>
            <a:cxnLst/>
            <a:rect l="l" t="t" r="r" b="b"/>
            <a:pathLst>
              <a:path w="4678426" h="4882641">
                <a:moveTo>
                  <a:pt x="0" y="4882641"/>
                </a:moveTo>
                <a:lnTo>
                  <a:pt x="4678426" y="4882641"/>
                </a:lnTo>
                <a:lnTo>
                  <a:pt x="4678426" y="0"/>
                </a:lnTo>
                <a:lnTo>
                  <a:pt x="0" y="0"/>
                </a:lnTo>
                <a:lnTo>
                  <a:pt x="0" y="4882641"/>
                </a:lnTo>
                <a:close/>
              </a:path>
            </a:pathLst>
          </a:custGeom>
          <a:solidFill>
            <a:srgbClr val="FFFF99"/>
          </a:solidFill>
        </p:spPr>
        <p:txBody>
          <a:bodyPr wrap="square" lIns="0" tIns="0" rIns="0" bIns="0" rtlCol="0">
            <a:noAutofit/>
          </a:bodyPr>
          <a:lstStyle/>
          <a:p>
            <a:r>
              <a:rPr lang="kk-KZ" dirty="0" smtClean="0"/>
              <a:t>Республикада күрделі шешім Бірде-бір ұйым судың зиянды әсерлерін жоюға кедергі келтірмейді және маңызды ведомствоаралық жауапкершілікті бөлу (ТЖМ, АШМ, ҚОҚМ, жергілікті атқарушы органдар, кәсіпкерлік субъектілері), сондай-ақ үйлестірудің практикалық болмауы мемлекеттік деңгейде іс-әрекеттер. Қазіргі уақытта қол жетімді емес судың зиянды әсерлерін жіктеу бекітілген, жоқ осы құбылыстар туралы жүйеленген дерекқорлар, олардың көптеген түрлеріндегі заңдылықтар зерттелмеген, олардың қатері және олармен байланысты ықтимал зақымдану дәрежесі бағаланбаған.</a:t>
            </a:r>
            <a:endParaRPr dirty="0"/>
          </a:p>
        </p:txBody>
      </p:sp>
      <p:sp>
        <p:nvSpPr>
          <p:cNvPr id="30" name="object 30"/>
          <p:cNvSpPr/>
          <p:nvPr/>
        </p:nvSpPr>
        <p:spPr>
          <a:xfrm>
            <a:off x="6998208" y="5475732"/>
            <a:ext cx="46609" cy="63500"/>
          </a:xfrm>
          <a:custGeom>
            <a:avLst/>
            <a:gdLst/>
            <a:ahLst/>
            <a:cxnLst/>
            <a:rect l="l" t="t" r="r" b="b"/>
            <a:pathLst>
              <a:path w="46609" h="63500">
                <a:moveTo>
                  <a:pt x="43307" y="0"/>
                </a:moveTo>
                <a:lnTo>
                  <a:pt x="17780" y="10033"/>
                </a:lnTo>
                <a:lnTo>
                  <a:pt x="11049" y="34544"/>
                </a:lnTo>
                <a:lnTo>
                  <a:pt x="0" y="63500"/>
                </a:lnTo>
                <a:lnTo>
                  <a:pt x="40005" y="62357"/>
                </a:lnTo>
                <a:lnTo>
                  <a:pt x="46609" y="25654"/>
                </a:lnTo>
                <a:lnTo>
                  <a:pt x="43307" y="0"/>
                </a:lnTo>
                <a:close/>
              </a:path>
            </a:pathLst>
          </a:custGeom>
          <a:solidFill>
            <a:srgbClr val="C5D1FF"/>
          </a:solidFill>
        </p:spPr>
        <p:txBody>
          <a:bodyPr wrap="square" lIns="0" tIns="0" rIns="0" bIns="0" rtlCol="0">
            <a:noAutofit/>
          </a:bodyPr>
          <a:lstStyle/>
          <a:p>
            <a:endParaRPr/>
          </a:p>
        </p:txBody>
      </p:sp>
      <p:sp>
        <p:nvSpPr>
          <p:cNvPr id="31" name="object 31"/>
          <p:cNvSpPr/>
          <p:nvPr/>
        </p:nvSpPr>
        <p:spPr>
          <a:xfrm>
            <a:off x="6371844" y="4244340"/>
            <a:ext cx="2003805" cy="460121"/>
          </a:xfrm>
          <a:custGeom>
            <a:avLst/>
            <a:gdLst/>
            <a:ahLst/>
            <a:cxnLst/>
            <a:rect l="l" t="t" r="r" b="b"/>
            <a:pathLst>
              <a:path w="2003805" h="460121">
                <a:moveTo>
                  <a:pt x="2003805" y="0"/>
                </a:moveTo>
                <a:lnTo>
                  <a:pt x="0" y="3429"/>
                </a:lnTo>
                <a:lnTo>
                  <a:pt x="5714" y="372364"/>
                </a:lnTo>
                <a:lnTo>
                  <a:pt x="387096" y="460121"/>
                </a:lnTo>
                <a:lnTo>
                  <a:pt x="1817624" y="445262"/>
                </a:lnTo>
                <a:lnTo>
                  <a:pt x="2003805" y="365506"/>
                </a:lnTo>
                <a:lnTo>
                  <a:pt x="2003805" y="0"/>
                </a:lnTo>
                <a:close/>
              </a:path>
            </a:pathLst>
          </a:custGeom>
          <a:solidFill>
            <a:srgbClr val="F0E8DB"/>
          </a:solidFill>
        </p:spPr>
        <p:txBody>
          <a:bodyPr wrap="square" lIns="0" tIns="0" rIns="0" bIns="0" rtlCol="0">
            <a:noAutofit/>
          </a:bodyPr>
          <a:lstStyle/>
          <a:p>
            <a:endParaRPr/>
          </a:p>
        </p:txBody>
      </p:sp>
      <p:sp>
        <p:nvSpPr>
          <p:cNvPr id="32" name="object 32"/>
          <p:cNvSpPr/>
          <p:nvPr/>
        </p:nvSpPr>
        <p:spPr>
          <a:xfrm>
            <a:off x="6374892" y="4308348"/>
            <a:ext cx="2005584" cy="1632203"/>
          </a:xfrm>
          <a:prstGeom prst="rect">
            <a:avLst/>
          </a:prstGeom>
          <a:blipFill>
            <a:blip r:embed="rId2" cstate="print"/>
            <a:stretch>
              <a:fillRect/>
            </a:stretch>
          </a:blipFill>
        </p:spPr>
        <p:txBody>
          <a:bodyPr wrap="square" lIns="0" tIns="0" rIns="0" bIns="0" rtlCol="0">
            <a:noAutofit/>
          </a:bodyPr>
          <a:lstStyle/>
          <a:p>
            <a:endParaRPr/>
          </a:p>
        </p:txBody>
      </p:sp>
      <p:sp>
        <p:nvSpPr>
          <p:cNvPr id="29" name="object 29"/>
          <p:cNvSpPr txBox="1"/>
          <p:nvPr/>
        </p:nvSpPr>
        <p:spPr>
          <a:xfrm>
            <a:off x="757224" y="223177"/>
            <a:ext cx="7766303" cy="696460"/>
          </a:xfrm>
          <a:prstGeom prst="rect">
            <a:avLst/>
          </a:prstGeom>
        </p:spPr>
        <p:txBody>
          <a:bodyPr wrap="square" lIns="0" tIns="16224" rIns="0" bIns="0" rtlCol="0">
            <a:noAutofit/>
          </a:bodyPr>
          <a:lstStyle/>
          <a:p>
            <a:pPr marL="1178331" marR="331564" algn="ctr">
              <a:lnSpc>
                <a:spcPts val="2555"/>
              </a:lnSpc>
            </a:pPr>
            <a:r>
              <a:rPr lang="kk-KZ" sz="2400" b="1" spc="-180" dirty="0" smtClean="0">
                <a:solidFill>
                  <a:srgbClr val="006EC0"/>
                </a:solidFill>
                <a:latin typeface="Arial"/>
                <a:cs typeface="Arial"/>
              </a:rPr>
              <a:t>Судың кері әсерінің ликвидациясы мен ескерту жүйелерінің жетілмегендігі</a:t>
            </a:r>
            <a:endParaRPr lang="kk-KZ" sz="2400" dirty="0">
              <a:latin typeface="Arial"/>
              <a:cs typeface="Arial"/>
            </a:endParaRPr>
          </a:p>
        </p:txBody>
      </p:sp>
      <p:sp>
        <p:nvSpPr>
          <p:cNvPr id="5" name="object 5"/>
          <p:cNvSpPr txBox="1"/>
          <p:nvPr/>
        </p:nvSpPr>
        <p:spPr>
          <a:xfrm>
            <a:off x="6453378" y="6141289"/>
            <a:ext cx="2604275" cy="165608"/>
          </a:xfrm>
          <a:prstGeom prst="rect">
            <a:avLst/>
          </a:prstGeom>
        </p:spPr>
        <p:txBody>
          <a:bodyPr wrap="square" lIns="0" tIns="7810" rIns="0" bIns="0" rtlCol="0">
            <a:noAutofit/>
          </a:bodyPr>
          <a:lstStyle/>
          <a:p>
            <a:pPr marL="12700">
              <a:lnSpc>
                <a:spcPts val="1230"/>
              </a:lnSpc>
            </a:pPr>
            <a:r>
              <a:rPr sz="1100" spc="-60" dirty="0" smtClean="0">
                <a:latin typeface="Arial"/>
                <a:cs typeface="Arial"/>
              </a:rPr>
              <a:t>Ист.: Проект ПРООНпо ИУВР(2005 -2007 г.)</a:t>
            </a:r>
            <a:endParaRPr sz="1100">
              <a:latin typeface="Arial"/>
              <a:cs typeface="Arial"/>
            </a:endParaRPr>
          </a:p>
        </p:txBody>
      </p:sp>
      <p:sp>
        <p:nvSpPr>
          <p:cNvPr id="35" name="Прямоугольник 34"/>
          <p:cNvSpPr/>
          <p:nvPr/>
        </p:nvSpPr>
        <p:spPr>
          <a:xfrm>
            <a:off x="5091684" y="1196340"/>
            <a:ext cx="4052316" cy="2585323"/>
          </a:xfrm>
          <a:prstGeom prst="rect">
            <a:avLst/>
          </a:prstGeom>
        </p:spPr>
        <p:txBody>
          <a:bodyPr wrap="square">
            <a:spAutoFit/>
          </a:bodyPr>
          <a:lstStyle/>
          <a:p>
            <a:r>
              <a:rPr lang="kk-KZ" dirty="0" smtClean="0">
                <a:latin typeface="Arial" pitchFamily="34" charset="0"/>
                <a:cs typeface="Arial" pitchFamily="34" charset="0"/>
              </a:rPr>
              <a:t>Бұрын Кеңес Одағы кезінде Су шаруашылығы министрлігінің жүйесінде (СШМ) маманданған Жобалық және өндірісте </a:t>
            </a:r>
            <a:r>
              <a:rPr lang="kk-KZ" dirty="0">
                <a:latin typeface="Arial" pitchFamily="34" charset="0"/>
                <a:cs typeface="Arial" pitchFamily="34" charset="0"/>
              </a:rPr>
              <a:t>с</a:t>
            </a:r>
            <a:r>
              <a:rPr lang="kk-KZ" dirty="0" smtClean="0">
                <a:latin typeface="Arial" pitchFamily="34" charset="0"/>
                <a:cs typeface="Arial" pitchFamily="34" charset="0"/>
              </a:rPr>
              <a:t>у қорғауды қамтамасыз етуге жауапты департаменттер, жойылды, жаңалары жасалмады. Сондықтан мәселе құрылған СРББ жүйесіндегі судың әсері аса өткір.</a:t>
            </a:r>
            <a:endParaRPr lang="ru-RU"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4788408" y="908303"/>
            <a:ext cx="3960876" cy="2118360"/>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3"/>
          <p:cNvSpPr/>
          <p:nvPr/>
        </p:nvSpPr>
        <p:spPr>
          <a:xfrm>
            <a:off x="394716" y="908304"/>
            <a:ext cx="4322064" cy="5401056"/>
          </a:xfrm>
          <a:custGeom>
            <a:avLst/>
            <a:gdLst/>
            <a:ahLst/>
            <a:cxnLst/>
            <a:rect l="l" t="t" r="r" b="b"/>
            <a:pathLst>
              <a:path w="4322064" h="5401056">
                <a:moveTo>
                  <a:pt x="0" y="5401056"/>
                </a:moveTo>
                <a:lnTo>
                  <a:pt x="4322064" y="5401056"/>
                </a:lnTo>
                <a:lnTo>
                  <a:pt x="4322064" y="0"/>
                </a:lnTo>
                <a:lnTo>
                  <a:pt x="0" y="0"/>
                </a:lnTo>
                <a:lnTo>
                  <a:pt x="0" y="5401056"/>
                </a:lnTo>
                <a:close/>
              </a:path>
            </a:pathLst>
          </a:custGeom>
          <a:solidFill>
            <a:srgbClr val="EAEAEA"/>
          </a:solidFill>
        </p:spPr>
        <p:txBody>
          <a:bodyPr wrap="square" lIns="0" tIns="0" rIns="0" bIns="0" rtlCol="0">
            <a:noAutofit/>
          </a:bodyPr>
          <a:lstStyle/>
          <a:p>
            <a:endParaRPr/>
          </a:p>
        </p:txBody>
      </p:sp>
      <p:sp>
        <p:nvSpPr>
          <p:cNvPr id="12" name="object 12"/>
          <p:cNvSpPr/>
          <p:nvPr/>
        </p:nvSpPr>
        <p:spPr>
          <a:xfrm>
            <a:off x="4728049" y="3155062"/>
            <a:ext cx="3960876" cy="3240024"/>
          </a:xfrm>
          <a:custGeom>
            <a:avLst/>
            <a:gdLst/>
            <a:ahLst/>
            <a:cxnLst/>
            <a:rect l="l" t="t" r="r" b="b"/>
            <a:pathLst>
              <a:path w="3960876" h="3240024">
                <a:moveTo>
                  <a:pt x="0" y="3240024"/>
                </a:moveTo>
                <a:lnTo>
                  <a:pt x="3960876" y="3240024"/>
                </a:lnTo>
                <a:lnTo>
                  <a:pt x="3960876" y="0"/>
                </a:lnTo>
                <a:lnTo>
                  <a:pt x="0" y="0"/>
                </a:lnTo>
                <a:lnTo>
                  <a:pt x="0" y="3240024"/>
                </a:lnTo>
                <a:close/>
              </a:path>
            </a:pathLst>
          </a:custGeom>
          <a:solidFill>
            <a:srgbClr val="EAEAEA"/>
          </a:solidFill>
        </p:spPr>
        <p:txBody>
          <a:bodyPr wrap="square" lIns="0" tIns="0" rIns="0" bIns="0" rtlCol="0">
            <a:noAutofit/>
          </a:bodyPr>
          <a:lstStyle/>
          <a:p>
            <a:endParaRPr lang="ru-RU" dirty="0">
              <a:latin typeface="Arial" pitchFamily="34" charset="0"/>
              <a:cs typeface="Arial" pitchFamily="34" charset="0"/>
            </a:endParaRPr>
          </a:p>
          <a:p>
            <a:r>
              <a:rPr lang="kk-KZ" dirty="0" smtClean="0">
                <a:latin typeface="Arial" pitchFamily="34" charset="0"/>
                <a:cs typeface="Arial" pitchFamily="34" charset="0"/>
              </a:rPr>
              <a:t>Іс жүзінде ешкім пайдалану және техникалық жағдайға жауапкершілік суару жүйелері, суды судан суаруға дейін тарату жағдайын </a:t>
            </a:r>
            <a:r>
              <a:rPr lang="kk-KZ" dirty="0" smtClean="0">
                <a:latin typeface="Arial" pitchFamily="34" charset="0"/>
                <a:cs typeface="Arial" pitchFamily="34" charset="0"/>
              </a:rPr>
              <a:t>білмейді</a:t>
            </a:r>
            <a:r>
              <a:rPr lang="kk-KZ" dirty="0" smtClean="0">
                <a:latin typeface="Arial" pitchFamily="34" charset="0"/>
                <a:cs typeface="Arial" pitchFamily="34" charset="0"/>
              </a:rPr>
              <a:t>. Ішкі экономикалық арналардың абсолютті көпшілігі, су пайдаланушылардың иелігіне беріліп, бүлінген. </a:t>
            </a:r>
            <a:endParaRPr dirty="0">
              <a:latin typeface="Arial" pitchFamily="34" charset="0"/>
              <a:cs typeface="Arial" pitchFamily="34" charset="0"/>
            </a:endParaRPr>
          </a:p>
        </p:txBody>
      </p:sp>
      <p:sp>
        <p:nvSpPr>
          <p:cNvPr id="11" name="object 11"/>
          <p:cNvSpPr txBox="1"/>
          <p:nvPr/>
        </p:nvSpPr>
        <p:spPr>
          <a:xfrm>
            <a:off x="879449" y="80175"/>
            <a:ext cx="7602712" cy="330504"/>
          </a:xfrm>
          <a:prstGeom prst="rect">
            <a:avLst/>
          </a:prstGeom>
        </p:spPr>
        <p:txBody>
          <a:bodyPr wrap="square" lIns="0" tIns="16224" rIns="0" bIns="0" rtlCol="0">
            <a:noAutofit/>
          </a:bodyPr>
          <a:lstStyle/>
          <a:p>
            <a:pPr marL="12700">
              <a:lnSpc>
                <a:spcPts val="2555"/>
              </a:lnSpc>
            </a:pPr>
            <a:r>
              <a:rPr sz="2400" b="1" spc="-188" dirty="0" smtClean="0">
                <a:solidFill>
                  <a:srgbClr val="006EC0"/>
                </a:solidFill>
                <a:latin typeface="Arial"/>
                <a:cs typeface="Arial"/>
              </a:rPr>
              <a:t>8. </a:t>
            </a:r>
            <a:r>
              <a:rPr lang="kk-KZ" sz="2400" b="1" spc="-188" dirty="0" smtClean="0">
                <a:solidFill>
                  <a:srgbClr val="006EC0"/>
                </a:solidFill>
                <a:latin typeface="Arial"/>
                <a:cs typeface="Arial"/>
              </a:rPr>
              <a:t>Қызмет көрсетудегі жауапкершіліктің төмендігі</a:t>
            </a:r>
            <a:endParaRPr sz="2400" dirty="0">
              <a:latin typeface="Arial"/>
              <a:cs typeface="Arial"/>
            </a:endParaRPr>
          </a:p>
        </p:txBody>
      </p:sp>
      <p:sp>
        <p:nvSpPr>
          <p:cNvPr id="4" name="object 4"/>
          <p:cNvSpPr txBox="1"/>
          <p:nvPr/>
        </p:nvSpPr>
        <p:spPr>
          <a:xfrm>
            <a:off x="6453378" y="6312282"/>
            <a:ext cx="2604275" cy="165608"/>
          </a:xfrm>
          <a:prstGeom prst="rect">
            <a:avLst/>
          </a:prstGeom>
        </p:spPr>
        <p:txBody>
          <a:bodyPr wrap="square" lIns="0" tIns="7810" rIns="0" bIns="0" rtlCol="0">
            <a:noAutofit/>
          </a:bodyPr>
          <a:lstStyle/>
          <a:p>
            <a:pPr marL="12700">
              <a:lnSpc>
                <a:spcPts val="1230"/>
              </a:lnSpc>
            </a:pPr>
            <a:r>
              <a:rPr sz="1100" spc="-60" dirty="0" smtClean="0">
                <a:latin typeface="Arial"/>
                <a:cs typeface="Arial"/>
              </a:rPr>
              <a:t>Ист.: Проект ПРООНпо ИУВР(2005 -2007 г.)</a:t>
            </a:r>
            <a:endParaRPr sz="1100">
              <a:latin typeface="Arial"/>
              <a:cs typeface="Arial"/>
            </a:endParaRPr>
          </a:p>
        </p:txBody>
      </p:sp>
      <p:sp>
        <p:nvSpPr>
          <p:cNvPr id="3" name="object 3"/>
          <p:cNvSpPr txBox="1"/>
          <p:nvPr/>
        </p:nvSpPr>
        <p:spPr>
          <a:xfrm>
            <a:off x="4788408" y="3069336"/>
            <a:ext cx="3960876" cy="3240024"/>
          </a:xfrm>
          <a:prstGeom prst="rect">
            <a:avLst/>
          </a:prstGeom>
        </p:spPr>
        <p:txBody>
          <a:bodyPr wrap="square" lIns="0" tIns="4538" rIns="0" bIns="0" rtlCol="0">
            <a:noAutofit/>
          </a:bodyPr>
          <a:lstStyle/>
          <a:p>
            <a:pPr>
              <a:lnSpc>
                <a:spcPts val="950"/>
              </a:lnSpc>
            </a:pPr>
            <a:endParaRPr sz="950" dirty="0"/>
          </a:p>
          <a:p>
            <a:pPr marL="379729" marR="118106" indent="-288036">
              <a:lnSpc>
                <a:spcPts val="2444"/>
              </a:lnSpc>
            </a:pPr>
            <a:r>
              <a:rPr sz="2100" spc="-85" dirty="0" smtClean="0">
                <a:solidFill>
                  <a:srgbClr val="000099"/>
                </a:solidFill>
                <a:latin typeface="DejaVu Sans"/>
                <a:cs typeface="DejaVu Sans"/>
              </a:rPr>
              <a:t>➢ </a:t>
            </a:r>
            <a:endParaRPr sz="1700" dirty="0">
              <a:latin typeface="Arial"/>
              <a:cs typeface="Arial"/>
            </a:endParaRPr>
          </a:p>
        </p:txBody>
      </p:sp>
      <p:sp>
        <p:nvSpPr>
          <p:cNvPr id="2" name="object 2"/>
          <p:cNvSpPr txBox="1"/>
          <p:nvPr/>
        </p:nvSpPr>
        <p:spPr>
          <a:xfrm>
            <a:off x="394716" y="911226"/>
            <a:ext cx="4322064" cy="5401056"/>
          </a:xfrm>
          <a:prstGeom prst="rect">
            <a:avLst/>
          </a:prstGeom>
        </p:spPr>
        <p:txBody>
          <a:bodyPr wrap="square" lIns="0" tIns="13335" rIns="0" bIns="0" rtlCol="0">
            <a:noAutofit/>
          </a:bodyPr>
          <a:lstStyle/>
          <a:p>
            <a:pPr marL="91744">
              <a:lnSpc>
                <a:spcPts val="2100"/>
              </a:lnSpc>
            </a:pPr>
            <a:r>
              <a:rPr lang="kk-KZ" sz="2000" dirty="0" smtClean="0">
                <a:latin typeface="Arial" pitchFamily="34" charset="0"/>
                <a:cs typeface="Arial" pitchFamily="34" charset="0"/>
              </a:rPr>
              <a:t>➢ Түпнұсқалық тозу 60% артық, стратегиялық маңызды</a:t>
            </a:r>
            <a:r>
              <a:rPr lang="kk-KZ" sz="2000" dirty="0" smtClean="0">
                <a:latin typeface="Arial" pitchFamily="34" charset="0"/>
                <a:cs typeface="Arial" pitchFamily="34" charset="0"/>
              </a:rPr>
              <a:t>653</a:t>
            </a:r>
            <a:r>
              <a:rPr lang="kk-KZ" sz="2000" dirty="0" smtClean="0">
                <a:latin typeface="Arial" pitchFamily="34" charset="0"/>
                <a:cs typeface="Arial" pitchFamily="34" charset="0"/>
              </a:rPr>
              <a:t> құрылымдардан 268 гидроқұрылғылар қажет апаттық жағдай бұл себеп болуы мүмкін су тасқыны. </a:t>
            </a:r>
          </a:p>
          <a:p>
            <a:pPr marL="91744">
              <a:lnSpc>
                <a:spcPts val="2100"/>
              </a:lnSpc>
            </a:pPr>
            <a:r>
              <a:rPr lang="kk-KZ" sz="2000" dirty="0" smtClean="0">
                <a:latin typeface="Arial" pitchFamily="34" charset="0"/>
                <a:cs typeface="Arial" pitchFamily="34" charset="0"/>
              </a:rPr>
              <a:t>➢сонымен қатар сапасы нашар ауыз суға қол жеткізу сапасы, әсіресе ауылдық жерлерде. елді мекендер, сондай-ақ кәрізге шектеулі қол жеткізу, өңделмеген жұмысты жалғастыру немесе жеткіліксіз тазартылған тұрмыстық, өнеркәсіптік және басқа да ағынды сулар.</a:t>
            </a:r>
            <a:endParaRPr sz="2000" dirty="0">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6825996" y="4149852"/>
            <a:ext cx="1973579" cy="1697736"/>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571500" y="3092323"/>
            <a:ext cx="7740396" cy="1575562"/>
          </a:xfrm>
          <a:custGeom>
            <a:avLst/>
            <a:gdLst/>
            <a:ahLst/>
            <a:cxnLst/>
            <a:rect l="l" t="t" r="r" b="b"/>
            <a:pathLst>
              <a:path w="7740396" h="1575562">
                <a:moveTo>
                  <a:pt x="587019" y="1296034"/>
                </a:moveTo>
                <a:lnTo>
                  <a:pt x="623506" y="1321434"/>
                </a:lnTo>
                <a:lnTo>
                  <a:pt x="660958" y="1334134"/>
                </a:lnTo>
                <a:lnTo>
                  <a:pt x="738759" y="1359534"/>
                </a:lnTo>
                <a:lnTo>
                  <a:pt x="820293" y="1384934"/>
                </a:lnTo>
                <a:lnTo>
                  <a:pt x="949325" y="1423162"/>
                </a:lnTo>
                <a:lnTo>
                  <a:pt x="1086231" y="1461262"/>
                </a:lnTo>
                <a:lnTo>
                  <a:pt x="1280541" y="1512062"/>
                </a:lnTo>
                <a:lnTo>
                  <a:pt x="1541018" y="1575562"/>
                </a:lnTo>
                <a:lnTo>
                  <a:pt x="6199378" y="1575562"/>
                </a:lnTo>
                <a:lnTo>
                  <a:pt x="6459855" y="1512062"/>
                </a:lnTo>
                <a:lnTo>
                  <a:pt x="6654165" y="1461262"/>
                </a:lnTo>
                <a:lnTo>
                  <a:pt x="6791071" y="1423162"/>
                </a:lnTo>
                <a:lnTo>
                  <a:pt x="6920103" y="1384934"/>
                </a:lnTo>
                <a:lnTo>
                  <a:pt x="7001636" y="1359534"/>
                </a:lnTo>
                <a:lnTo>
                  <a:pt x="7079488" y="1334134"/>
                </a:lnTo>
                <a:lnTo>
                  <a:pt x="7116826" y="1321434"/>
                </a:lnTo>
                <a:lnTo>
                  <a:pt x="7153402" y="1296034"/>
                </a:lnTo>
                <a:lnTo>
                  <a:pt x="7188834" y="1283334"/>
                </a:lnTo>
                <a:lnTo>
                  <a:pt x="7223379" y="1270634"/>
                </a:lnTo>
                <a:lnTo>
                  <a:pt x="7256907" y="1257934"/>
                </a:lnTo>
                <a:lnTo>
                  <a:pt x="7289419" y="1245234"/>
                </a:lnTo>
                <a:lnTo>
                  <a:pt x="7320915" y="1219834"/>
                </a:lnTo>
                <a:lnTo>
                  <a:pt x="7351268" y="1207134"/>
                </a:lnTo>
                <a:lnTo>
                  <a:pt x="7380732" y="1194434"/>
                </a:lnTo>
                <a:lnTo>
                  <a:pt x="7409053" y="1181734"/>
                </a:lnTo>
                <a:lnTo>
                  <a:pt x="7436231" y="1156334"/>
                </a:lnTo>
                <a:lnTo>
                  <a:pt x="7462393" y="1143508"/>
                </a:lnTo>
                <a:lnTo>
                  <a:pt x="7487539" y="1130808"/>
                </a:lnTo>
                <a:lnTo>
                  <a:pt x="7511415" y="1105408"/>
                </a:lnTo>
                <a:lnTo>
                  <a:pt x="7534275" y="1092708"/>
                </a:lnTo>
                <a:lnTo>
                  <a:pt x="7555992" y="1080008"/>
                </a:lnTo>
                <a:lnTo>
                  <a:pt x="7576566" y="1054608"/>
                </a:lnTo>
                <a:lnTo>
                  <a:pt x="7595997" y="1041907"/>
                </a:lnTo>
                <a:lnTo>
                  <a:pt x="7614158" y="1029207"/>
                </a:lnTo>
                <a:lnTo>
                  <a:pt x="7631176" y="1003807"/>
                </a:lnTo>
                <a:lnTo>
                  <a:pt x="7647051" y="991107"/>
                </a:lnTo>
                <a:lnTo>
                  <a:pt x="7661783" y="978407"/>
                </a:lnTo>
                <a:lnTo>
                  <a:pt x="7675245" y="953007"/>
                </a:lnTo>
                <a:lnTo>
                  <a:pt x="7687436" y="940307"/>
                </a:lnTo>
                <a:lnTo>
                  <a:pt x="7698485" y="914907"/>
                </a:lnTo>
                <a:lnTo>
                  <a:pt x="7708138" y="902207"/>
                </a:lnTo>
                <a:lnTo>
                  <a:pt x="7716647" y="889381"/>
                </a:lnTo>
                <a:lnTo>
                  <a:pt x="7723885" y="863981"/>
                </a:lnTo>
                <a:lnTo>
                  <a:pt x="7729728" y="851281"/>
                </a:lnTo>
                <a:lnTo>
                  <a:pt x="7734427" y="825881"/>
                </a:lnTo>
                <a:lnTo>
                  <a:pt x="7737729" y="813181"/>
                </a:lnTo>
                <a:lnTo>
                  <a:pt x="7739760" y="787781"/>
                </a:lnTo>
                <a:lnTo>
                  <a:pt x="7740396" y="775081"/>
                </a:lnTo>
                <a:lnTo>
                  <a:pt x="7739760" y="749681"/>
                </a:lnTo>
                <a:lnTo>
                  <a:pt x="7737729" y="736981"/>
                </a:lnTo>
                <a:lnTo>
                  <a:pt x="7734427" y="711581"/>
                </a:lnTo>
                <a:lnTo>
                  <a:pt x="7729728" y="698881"/>
                </a:lnTo>
                <a:lnTo>
                  <a:pt x="7723885" y="673481"/>
                </a:lnTo>
                <a:lnTo>
                  <a:pt x="7716647" y="660781"/>
                </a:lnTo>
                <a:lnTo>
                  <a:pt x="7708138" y="648081"/>
                </a:lnTo>
                <a:lnTo>
                  <a:pt x="7698485" y="622553"/>
                </a:lnTo>
                <a:lnTo>
                  <a:pt x="7687436" y="609853"/>
                </a:lnTo>
                <a:lnTo>
                  <a:pt x="7675245" y="584453"/>
                </a:lnTo>
                <a:lnTo>
                  <a:pt x="7661783" y="571753"/>
                </a:lnTo>
                <a:lnTo>
                  <a:pt x="7647051" y="546353"/>
                </a:lnTo>
                <a:lnTo>
                  <a:pt x="7631176" y="533653"/>
                </a:lnTo>
                <a:lnTo>
                  <a:pt x="7614158" y="520953"/>
                </a:lnTo>
                <a:lnTo>
                  <a:pt x="7595997" y="495553"/>
                </a:lnTo>
                <a:lnTo>
                  <a:pt x="7576566" y="482853"/>
                </a:lnTo>
                <a:lnTo>
                  <a:pt x="7555992" y="470153"/>
                </a:lnTo>
                <a:lnTo>
                  <a:pt x="7534275" y="444753"/>
                </a:lnTo>
                <a:lnTo>
                  <a:pt x="7511415" y="432053"/>
                </a:lnTo>
                <a:lnTo>
                  <a:pt x="7487539" y="419353"/>
                </a:lnTo>
                <a:lnTo>
                  <a:pt x="7462393" y="393826"/>
                </a:lnTo>
                <a:lnTo>
                  <a:pt x="7436231" y="381126"/>
                </a:lnTo>
                <a:lnTo>
                  <a:pt x="7409053" y="368426"/>
                </a:lnTo>
                <a:lnTo>
                  <a:pt x="7380732" y="355726"/>
                </a:lnTo>
                <a:lnTo>
                  <a:pt x="7351268" y="330326"/>
                </a:lnTo>
                <a:lnTo>
                  <a:pt x="7320915" y="317626"/>
                </a:lnTo>
                <a:lnTo>
                  <a:pt x="7289419" y="304926"/>
                </a:lnTo>
                <a:lnTo>
                  <a:pt x="7256907" y="292226"/>
                </a:lnTo>
                <a:lnTo>
                  <a:pt x="7223379" y="266826"/>
                </a:lnTo>
                <a:lnTo>
                  <a:pt x="7188834" y="254126"/>
                </a:lnTo>
                <a:lnTo>
                  <a:pt x="7116826" y="228726"/>
                </a:lnTo>
                <a:lnTo>
                  <a:pt x="7041007" y="203326"/>
                </a:lnTo>
                <a:lnTo>
                  <a:pt x="7001636" y="177926"/>
                </a:lnTo>
                <a:lnTo>
                  <a:pt x="6920103" y="152526"/>
                </a:lnTo>
                <a:lnTo>
                  <a:pt x="6791071" y="114300"/>
                </a:lnTo>
                <a:lnTo>
                  <a:pt x="6606794" y="63500"/>
                </a:lnTo>
                <a:lnTo>
                  <a:pt x="6358001" y="0"/>
                </a:lnTo>
                <a:lnTo>
                  <a:pt x="1382395" y="0"/>
                </a:lnTo>
                <a:lnTo>
                  <a:pt x="1133602" y="63500"/>
                </a:lnTo>
                <a:lnTo>
                  <a:pt x="949325" y="114300"/>
                </a:lnTo>
                <a:lnTo>
                  <a:pt x="820293" y="152526"/>
                </a:lnTo>
                <a:lnTo>
                  <a:pt x="738759" y="177926"/>
                </a:lnTo>
                <a:lnTo>
                  <a:pt x="699388" y="203326"/>
                </a:lnTo>
                <a:lnTo>
                  <a:pt x="623519" y="228726"/>
                </a:lnTo>
                <a:lnTo>
                  <a:pt x="551522" y="254126"/>
                </a:lnTo>
                <a:lnTo>
                  <a:pt x="517004" y="266826"/>
                </a:lnTo>
                <a:lnTo>
                  <a:pt x="483488" y="292226"/>
                </a:lnTo>
                <a:lnTo>
                  <a:pt x="450989" y="304926"/>
                </a:lnTo>
                <a:lnTo>
                  <a:pt x="419519" y="317626"/>
                </a:lnTo>
                <a:lnTo>
                  <a:pt x="389089" y="330326"/>
                </a:lnTo>
                <a:lnTo>
                  <a:pt x="359702" y="355726"/>
                </a:lnTo>
                <a:lnTo>
                  <a:pt x="331393" y="368426"/>
                </a:lnTo>
                <a:lnTo>
                  <a:pt x="304139" y="381126"/>
                </a:lnTo>
                <a:lnTo>
                  <a:pt x="277977" y="393826"/>
                </a:lnTo>
                <a:lnTo>
                  <a:pt x="252920" y="419353"/>
                </a:lnTo>
                <a:lnTo>
                  <a:pt x="228955" y="432053"/>
                </a:lnTo>
                <a:lnTo>
                  <a:pt x="206120" y="444753"/>
                </a:lnTo>
                <a:lnTo>
                  <a:pt x="184416" y="470153"/>
                </a:lnTo>
                <a:lnTo>
                  <a:pt x="163868" y="482853"/>
                </a:lnTo>
                <a:lnTo>
                  <a:pt x="144462" y="495553"/>
                </a:lnTo>
                <a:lnTo>
                  <a:pt x="126225" y="520953"/>
                </a:lnTo>
                <a:lnTo>
                  <a:pt x="109169" y="533653"/>
                </a:lnTo>
                <a:lnTo>
                  <a:pt x="93294" y="546353"/>
                </a:lnTo>
                <a:lnTo>
                  <a:pt x="78625" y="571753"/>
                </a:lnTo>
                <a:lnTo>
                  <a:pt x="65176" y="584453"/>
                </a:lnTo>
                <a:lnTo>
                  <a:pt x="52959" y="609853"/>
                </a:lnTo>
                <a:lnTo>
                  <a:pt x="41960" y="622553"/>
                </a:lnTo>
                <a:lnTo>
                  <a:pt x="32219" y="648081"/>
                </a:lnTo>
                <a:lnTo>
                  <a:pt x="23748" y="660781"/>
                </a:lnTo>
                <a:lnTo>
                  <a:pt x="16535" y="673481"/>
                </a:lnTo>
                <a:lnTo>
                  <a:pt x="10617" y="698881"/>
                </a:lnTo>
                <a:lnTo>
                  <a:pt x="5994" y="711581"/>
                </a:lnTo>
                <a:lnTo>
                  <a:pt x="2667" y="736981"/>
                </a:lnTo>
                <a:lnTo>
                  <a:pt x="673" y="749681"/>
                </a:lnTo>
                <a:lnTo>
                  <a:pt x="0" y="775081"/>
                </a:lnTo>
                <a:lnTo>
                  <a:pt x="673" y="787781"/>
                </a:lnTo>
                <a:lnTo>
                  <a:pt x="2667" y="813181"/>
                </a:lnTo>
                <a:lnTo>
                  <a:pt x="5981" y="825881"/>
                </a:lnTo>
                <a:lnTo>
                  <a:pt x="10617" y="851281"/>
                </a:lnTo>
                <a:lnTo>
                  <a:pt x="16535" y="863981"/>
                </a:lnTo>
                <a:lnTo>
                  <a:pt x="23748" y="889381"/>
                </a:lnTo>
                <a:lnTo>
                  <a:pt x="32219" y="902207"/>
                </a:lnTo>
                <a:lnTo>
                  <a:pt x="41960" y="914907"/>
                </a:lnTo>
                <a:lnTo>
                  <a:pt x="52946" y="940307"/>
                </a:lnTo>
                <a:lnTo>
                  <a:pt x="65176" y="953007"/>
                </a:lnTo>
                <a:lnTo>
                  <a:pt x="78625" y="978407"/>
                </a:lnTo>
                <a:lnTo>
                  <a:pt x="93294" y="991107"/>
                </a:lnTo>
                <a:lnTo>
                  <a:pt x="109156" y="1003807"/>
                </a:lnTo>
                <a:lnTo>
                  <a:pt x="126212" y="1029207"/>
                </a:lnTo>
                <a:lnTo>
                  <a:pt x="144449" y="1041907"/>
                </a:lnTo>
                <a:lnTo>
                  <a:pt x="163855" y="1054608"/>
                </a:lnTo>
                <a:lnTo>
                  <a:pt x="184416" y="1080008"/>
                </a:lnTo>
                <a:lnTo>
                  <a:pt x="206120" y="1092708"/>
                </a:lnTo>
                <a:lnTo>
                  <a:pt x="228955" y="1105408"/>
                </a:lnTo>
                <a:lnTo>
                  <a:pt x="252907" y="1130808"/>
                </a:lnTo>
                <a:lnTo>
                  <a:pt x="277977" y="1143508"/>
                </a:lnTo>
                <a:lnTo>
                  <a:pt x="304139" y="1156334"/>
                </a:lnTo>
                <a:lnTo>
                  <a:pt x="331381" y="1181734"/>
                </a:lnTo>
                <a:lnTo>
                  <a:pt x="359702" y="1194434"/>
                </a:lnTo>
                <a:lnTo>
                  <a:pt x="389089" y="1207134"/>
                </a:lnTo>
                <a:lnTo>
                  <a:pt x="419519" y="1219834"/>
                </a:lnTo>
                <a:lnTo>
                  <a:pt x="450989" y="1245234"/>
                </a:lnTo>
                <a:lnTo>
                  <a:pt x="483488" y="1257934"/>
                </a:lnTo>
                <a:lnTo>
                  <a:pt x="516991" y="1270634"/>
                </a:lnTo>
                <a:lnTo>
                  <a:pt x="551510" y="1283334"/>
                </a:lnTo>
                <a:lnTo>
                  <a:pt x="587019" y="1296034"/>
                </a:lnTo>
                <a:close/>
              </a:path>
            </a:pathLst>
          </a:custGeom>
          <a:solidFill>
            <a:srgbClr val="FFFFFF"/>
          </a:solidFill>
        </p:spPr>
        <p:txBody>
          <a:bodyPr wrap="square" lIns="0" tIns="0" rIns="0" bIns="0" rtlCol="0">
            <a:noAutofit/>
          </a:bodyPr>
          <a:lstStyle/>
          <a:p>
            <a:endParaRPr/>
          </a:p>
        </p:txBody>
      </p:sp>
      <p:sp>
        <p:nvSpPr>
          <p:cNvPr id="13" name="object 13"/>
          <p:cNvSpPr/>
          <p:nvPr/>
        </p:nvSpPr>
        <p:spPr>
          <a:xfrm>
            <a:off x="572262" y="2858262"/>
            <a:ext cx="7740396" cy="2001012"/>
          </a:xfrm>
          <a:custGeom>
            <a:avLst/>
            <a:gdLst/>
            <a:ahLst/>
            <a:cxnLst/>
            <a:rect l="l" t="t" r="r" b="b"/>
            <a:pathLst>
              <a:path w="7740396" h="2001012">
                <a:moveTo>
                  <a:pt x="0" y="1000506"/>
                </a:moveTo>
                <a:lnTo>
                  <a:pt x="5994" y="944371"/>
                </a:lnTo>
                <a:lnTo>
                  <a:pt x="16535" y="907414"/>
                </a:lnTo>
                <a:lnTo>
                  <a:pt x="32219" y="870838"/>
                </a:lnTo>
                <a:lnTo>
                  <a:pt x="52958" y="834644"/>
                </a:lnTo>
                <a:lnTo>
                  <a:pt x="78625" y="798830"/>
                </a:lnTo>
                <a:lnTo>
                  <a:pt x="109169" y="763524"/>
                </a:lnTo>
                <a:lnTo>
                  <a:pt x="144462" y="728726"/>
                </a:lnTo>
                <a:lnTo>
                  <a:pt x="184416" y="694436"/>
                </a:lnTo>
                <a:lnTo>
                  <a:pt x="228955" y="660653"/>
                </a:lnTo>
                <a:lnTo>
                  <a:pt x="277977" y="627507"/>
                </a:lnTo>
                <a:lnTo>
                  <a:pt x="331393" y="594867"/>
                </a:lnTo>
                <a:lnTo>
                  <a:pt x="389089" y="562737"/>
                </a:lnTo>
                <a:lnTo>
                  <a:pt x="450989" y="531367"/>
                </a:lnTo>
                <a:lnTo>
                  <a:pt x="517004" y="500634"/>
                </a:lnTo>
                <a:lnTo>
                  <a:pt x="587032" y="470535"/>
                </a:lnTo>
                <a:lnTo>
                  <a:pt x="623519" y="455675"/>
                </a:lnTo>
                <a:lnTo>
                  <a:pt x="660971" y="441071"/>
                </a:lnTo>
                <a:lnTo>
                  <a:pt x="699388" y="426720"/>
                </a:lnTo>
                <a:lnTo>
                  <a:pt x="738759" y="412496"/>
                </a:lnTo>
                <a:lnTo>
                  <a:pt x="779018" y="398399"/>
                </a:lnTo>
                <a:lnTo>
                  <a:pt x="820293" y="384555"/>
                </a:lnTo>
                <a:lnTo>
                  <a:pt x="862329" y="370839"/>
                </a:lnTo>
                <a:lnTo>
                  <a:pt x="905382" y="357377"/>
                </a:lnTo>
                <a:lnTo>
                  <a:pt x="949325" y="344170"/>
                </a:lnTo>
                <a:lnTo>
                  <a:pt x="994029" y="331088"/>
                </a:lnTo>
                <a:lnTo>
                  <a:pt x="1039749" y="318135"/>
                </a:lnTo>
                <a:lnTo>
                  <a:pt x="1086231" y="305562"/>
                </a:lnTo>
                <a:lnTo>
                  <a:pt x="1133602" y="293115"/>
                </a:lnTo>
                <a:lnTo>
                  <a:pt x="1181735" y="280797"/>
                </a:lnTo>
                <a:lnTo>
                  <a:pt x="1230757" y="268732"/>
                </a:lnTo>
                <a:lnTo>
                  <a:pt x="1280540" y="257048"/>
                </a:lnTo>
                <a:lnTo>
                  <a:pt x="1331087" y="245363"/>
                </a:lnTo>
                <a:lnTo>
                  <a:pt x="1382395" y="234061"/>
                </a:lnTo>
                <a:lnTo>
                  <a:pt x="1434592" y="222885"/>
                </a:lnTo>
                <a:lnTo>
                  <a:pt x="1487424" y="212089"/>
                </a:lnTo>
                <a:lnTo>
                  <a:pt x="1541018" y="201422"/>
                </a:lnTo>
                <a:lnTo>
                  <a:pt x="1595501" y="191008"/>
                </a:lnTo>
                <a:lnTo>
                  <a:pt x="1650492" y="180848"/>
                </a:lnTo>
                <a:lnTo>
                  <a:pt x="1706371" y="170814"/>
                </a:lnTo>
                <a:lnTo>
                  <a:pt x="1762887" y="161162"/>
                </a:lnTo>
                <a:lnTo>
                  <a:pt x="1820037" y="151764"/>
                </a:lnTo>
                <a:lnTo>
                  <a:pt x="1877821" y="142621"/>
                </a:lnTo>
                <a:lnTo>
                  <a:pt x="1936369" y="133603"/>
                </a:lnTo>
                <a:lnTo>
                  <a:pt x="1995551" y="124967"/>
                </a:lnTo>
                <a:lnTo>
                  <a:pt x="2055368" y="116586"/>
                </a:lnTo>
                <a:lnTo>
                  <a:pt x="2115820" y="108458"/>
                </a:lnTo>
                <a:lnTo>
                  <a:pt x="2176907" y="100584"/>
                </a:lnTo>
                <a:lnTo>
                  <a:pt x="2238629" y="92963"/>
                </a:lnTo>
                <a:lnTo>
                  <a:pt x="2300859" y="85725"/>
                </a:lnTo>
                <a:lnTo>
                  <a:pt x="2363724" y="78612"/>
                </a:lnTo>
                <a:lnTo>
                  <a:pt x="2427097" y="71882"/>
                </a:lnTo>
                <a:lnTo>
                  <a:pt x="2491105" y="65404"/>
                </a:lnTo>
                <a:lnTo>
                  <a:pt x="2555621" y="59182"/>
                </a:lnTo>
                <a:lnTo>
                  <a:pt x="2620772" y="53339"/>
                </a:lnTo>
                <a:lnTo>
                  <a:pt x="2686304" y="47625"/>
                </a:lnTo>
                <a:lnTo>
                  <a:pt x="2752471" y="42417"/>
                </a:lnTo>
                <a:lnTo>
                  <a:pt x="2819018" y="37337"/>
                </a:lnTo>
                <a:lnTo>
                  <a:pt x="2886075" y="32638"/>
                </a:lnTo>
                <a:lnTo>
                  <a:pt x="2953639" y="28193"/>
                </a:lnTo>
                <a:lnTo>
                  <a:pt x="3021711" y="24129"/>
                </a:lnTo>
                <a:lnTo>
                  <a:pt x="3090164" y="20320"/>
                </a:lnTo>
                <a:lnTo>
                  <a:pt x="3159125" y="16890"/>
                </a:lnTo>
                <a:lnTo>
                  <a:pt x="3228466" y="13715"/>
                </a:lnTo>
                <a:lnTo>
                  <a:pt x="3298316" y="10795"/>
                </a:lnTo>
                <a:lnTo>
                  <a:pt x="3368421" y="8382"/>
                </a:lnTo>
                <a:lnTo>
                  <a:pt x="3439033" y="6096"/>
                </a:lnTo>
                <a:lnTo>
                  <a:pt x="3510026" y="4317"/>
                </a:lnTo>
                <a:lnTo>
                  <a:pt x="3581400" y="2793"/>
                </a:lnTo>
                <a:lnTo>
                  <a:pt x="3653028" y="1524"/>
                </a:lnTo>
                <a:lnTo>
                  <a:pt x="3725164" y="635"/>
                </a:lnTo>
                <a:lnTo>
                  <a:pt x="3797427" y="126"/>
                </a:lnTo>
                <a:lnTo>
                  <a:pt x="3870198" y="0"/>
                </a:lnTo>
                <a:lnTo>
                  <a:pt x="3942968" y="126"/>
                </a:lnTo>
                <a:lnTo>
                  <a:pt x="4015232" y="635"/>
                </a:lnTo>
                <a:lnTo>
                  <a:pt x="4087367" y="1524"/>
                </a:lnTo>
                <a:lnTo>
                  <a:pt x="4158996" y="2793"/>
                </a:lnTo>
                <a:lnTo>
                  <a:pt x="4230370" y="4317"/>
                </a:lnTo>
                <a:lnTo>
                  <a:pt x="4301363" y="6096"/>
                </a:lnTo>
                <a:lnTo>
                  <a:pt x="4371975" y="8382"/>
                </a:lnTo>
                <a:lnTo>
                  <a:pt x="4442079" y="10795"/>
                </a:lnTo>
                <a:lnTo>
                  <a:pt x="4511929" y="13715"/>
                </a:lnTo>
                <a:lnTo>
                  <a:pt x="4581271" y="16890"/>
                </a:lnTo>
                <a:lnTo>
                  <a:pt x="4650232" y="20320"/>
                </a:lnTo>
                <a:lnTo>
                  <a:pt x="4718685" y="24129"/>
                </a:lnTo>
                <a:lnTo>
                  <a:pt x="4786757" y="28193"/>
                </a:lnTo>
                <a:lnTo>
                  <a:pt x="4854321" y="32638"/>
                </a:lnTo>
                <a:lnTo>
                  <a:pt x="4921377" y="37337"/>
                </a:lnTo>
                <a:lnTo>
                  <a:pt x="4987925" y="42417"/>
                </a:lnTo>
                <a:lnTo>
                  <a:pt x="5054092" y="47625"/>
                </a:lnTo>
                <a:lnTo>
                  <a:pt x="5119624" y="53339"/>
                </a:lnTo>
                <a:lnTo>
                  <a:pt x="5184775" y="59182"/>
                </a:lnTo>
                <a:lnTo>
                  <a:pt x="5249291" y="65404"/>
                </a:lnTo>
                <a:lnTo>
                  <a:pt x="5313299" y="71882"/>
                </a:lnTo>
                <a:lnTo>
                  <a:pt x="5376672" y="78612"/>
                </a:lnTo>
                <a:lnTo>
                  <a:pt x="5439537" y="85725"/>
                </a:lnTo>
                <a:lnTo>
                  <a:pt x="5501767" y="92963"/>
                </a:lnTo>
                <a:lnTo>
                  <a:pt x="5563489" y="100584"/>
                </a:lnTo>
                <a:lnTo>
                  <a:pt x="5624576" y="108458"/>
                </a:lnTo>
                <a:lnTo>
                  <a:pt x="5685028" y="116586"/>
                </a:lnTo>
                <a:lnTo>
                  <a:pt x="5744845" y="124967"/>
                </a:lnTo>
                <a:lnTo>
                  <a:pt x="5804027" y="133603"/>
                </a:lnTo>
                <a:lnTo>
                  <a:pt x="5862574" y="142621"/>
                </a:lnTo>
                <a:lnTo>
                  <a:pt x="5920359" y="151764"/>
                </a:lnTo>
                <a:lnTo>
                  <a:pt x="5977509" y="161162"/>
                </a:lnTo>
                <a:lnTo>
                  <a:pt x="6034023" y="170814"/>
                </a:lnTo>
                <a:lnTo>
                  <a:pt x="6089904" y="180848"/>
                </a:lnTo>
                <a:lnTo>
                  <a:pt x="6145021" y="191008"/>
                </a:lnTo>
                <a:lnTo>
                  <a:pt x="6199378" y="201422"/>
                </a:lnTo>
                <a:lnTo>
                  <a:pt x="6252971" y="212089"/>
                </a:lnTo>
                <a:lnTo>
                  <a:pt x="6305804" y="222885"/>
                </a:lnTo>
                <a:lnTo>
                  <a:pt x="6358001" y="234061"/>
                </a:lnTo>
                <a:lnTo>
                  <a:pt x="6409309" y="245363"/>
                </a:lnTo>
                <a:lnTo>
                  <a:pt x="6459855" y="257048"/>
                </a:lnTo>
                <a:lnTo>
                  <a:pt x="6509638" y="268732"/>
                </a:lnTo>
                <a:lnTo>
                  <a:pt x="6558661" y="280797"/>
                </a:lnTo>
                <a:lnTo>
                  <a:pt x="6606794" y="293115"/>
                </a:lnTo>
                <a:lnTo>
                  <a:pt x="6654165" y="305562"/>
                </a:lnTo>
                <a:lnTo>
                  <a:pt x="6700646" y="318135"/>
                </a:lnTo>
                <a:lnTo>
                  <a:pt x="6746367" y="331088"/>
                </a:lnTo>
                <a:lnTo>
                  <a:pt x="6791071" y="344170"/>
                </a:lnTo>
                <a:lnTo>
                  <a:pt x="6835013" y="357377"/>
                </a:lnTo>
                <a:lnTo>
                  <a:pt x="6878065" y="370839"/>
                </a:lnTo>
                <a:lnTo>
                  <a:pt x="6920103" y="384555"/>
                </a:lnTo>
                <a:lnTo>
                  <a:pt x="6961378" y="398399"/>
                </a:lnTo>
                <a:lnTo>
                  <a:pt x="7001636" y="412496"/>
                </a:lnTo>
                <a:lnTo>
                  <a:pt x="7041007" y="426720"/>
                </a:lnTo>
                <a:lnTo>
                  <a:pt x="7079488" y="441071"/>
                </a:lnTo>
                <a:lnTo>
                  <a:pt x="7116826" y="455675"/>
                </a:lnTo>
                <a:lnTo>
                  <a:pt x="7153402" y="470535"/>
                </a:lnTo>
                <a:lnTo>
                  <a:pt x="7188834" y="485521"/>
                </a:lnTo>
                <a:lnTo>
                  <a:pt x="7256907" y="515874"/>
                </a:lnTo>
                <a:lnTo>
                  <a:pt x="7320915" y="546988"/>
                </a:lnTo>
                <a:lnTo>
                  <a:pt x="7380732" y="578738"/>
                </a:lnTo>
                <a:lnTo>
                  <a:pt x="7436231" y="611124"/>
                </a:lnTo>
                <a:lnTo>
                  <a:pt x="7487538" y="644016"/>
                </a:lnTo>
                <a:lnTo>
                  <a:pt x="7534275" y="677545"/>
                </a:lnTo>
                <a:lnTo>
                  <a:pt x="7576565" y="711580"/>
                </a:lnTo>
                <a:lnTo>
                  <a:pt x="7614158" y="746125"/>
                </a:lnTo>
                <a:lnTo>
                  <a:pt x="7647051" y="781176"/>
                </a:lnTo>
                <a:lnTo>
                  <a:pt x="7675244" y="816737"/>
                </a:lnTo>
                <a:lnTo>
                  <a:pt x="7698486" y="852677"/>
                </a:lnTo>
                <a:lnTo>
                  <a:pt x="7716646" y="889000"/>
                </a:lnTo>
                <a:lnTo>
                  <a:pt x="7729728" y="925830"/>
                </a:lnTo>
                <a:lnTo>
                  <a:pt x="7739761" y="981710"/>
                </a:lnTo>
                <a:lnTo>
                  <a:pt x="7740396" y="1000506"/>
                </a:lnTo>
                <a:lnTo>
                  <a:pt x="7739761" y="1019301"/>
                </a:lnTo>
                <a:lnTo>
                  <a:pt x="7723886" y="1093596"/>
                </a:lnTo>
                <a:lnTo>
                  <a:pt x="7708138" y="1130173"/>
                </a:lnTo>
                <a:lnTo>
                  <a:pt x="7687436" y="1166368"/>
                </a:lnTo>
                <a:lnTo>
                  <a:pt x="7661783" y="1202182"/>
                </a:lnTo>
                <a:lnTo>
                  <a:pt x="7631176" y="1237488"/>
                </a:lnTo>
                <a:lnTo>
                  <a:pt x="7595996" y="1272286"/>
                </a:lnTo>
                <a:lnTo>
                  <a:pt x="7555992" y="1306576"/>
                </a:lnTo>
                <a:lnTo>
                  <a:pt x="7511415" y="1340358"/>
                </a:lnTo>
                <a:lnTo>
                  <a:pt x="7462392" y="1373505"/>
                </a:lnTo>
                <a:lnTo>
                  <a:pt x="7409053" y="1406144"/>
                </a:lnTo>
                <a:lnTo>
                  <a:pt x="7351267" y="1438275"/>
                </a:lnTo>
                <a:lnTo>
                  <a:pt x="7289419" y="1469644"/>
                </a:lnTo>
                <a:lnTo>
                  <a:pt x="7223379" y="1500377"/>
                </a:lnTo>
                <a:lnTo>
                  <a:pt x="7153402" y="1530477"/>
                </a:lnTo>
                <a:lnTo>
                  <a:pt x="7116826" y="1545336"/>
                </a:lnTo>
                <a:lnTo>
                  <a:pt x="7079488" y="1559940"/>
                </a:lnTo>
                <a:lnTo>
                  <a:pt x="7041007" y="1574292"/>
                </a:lnTo>
                <a:lnTo>
                  <a:pt x="7001636" y="1588515"/>
                </a:lnTo>
                <a:lnTo>
                  <a:pt x="6961378" y="1602613"/>
                </a:lnTo>
                <a:lnTo>
                  <a:pt x="6920103" y="1616456"/>
                </a:lnTo>
                <a:lnTo>
                  <a:pt x="6878065" y="1630171"/>
                </a:lnTo>
                <a:lnTo>
                  <a:pt x="6835013" y="1643633"/>
                </a:lnTo>
                <a:lnTo>
                  <a:pt x="6791071" y="1656842"/>
                </a:lnTo>
                <a:lnTo>
                  <a:pt x="6746367" y="1669923"/>
                </a:lnTo>
                <a:lnTo>
                  <a:pt x="6700646" y="1682877"/>
                </a:lnTo>
                <a:lnTo>
                  <a:pt x="6654165" y="1695450"/>
                </a:lnTo>
                <a:lnTo>
                  <a:pt x="6606794" y="1707895"/>
                </a:lnTo>
                <a:lnTo>
                  <a:pt x="6558661" y="1720214"/>
                </a:lnTo>
                <a:lnTo>
                  <a:pt x="6509638" y="1732152"/>
                </a:lnTo>
                <a:lnTo>
                  <a:pt x="6459855" y="1743964"/>
                </a:lnTo>
                <a:lnTo>
                  <a:pt x="6409309" y="1755648"/>
                </a:lnTo>
                <a:lnTo>
                  <a:pt x="6358001" y="1766951"/>
                </a:lnTo>
                <a:lnTo>
                  <a:pt x="6305804" y="1778127"/>
                </a:lnTo>
                <a:lnTo>
                  <a:pt x="6252971" y="1788921"/>
                </a:lnTo>
                <a:lnTo>
                  <a:pt x="6199378" y="1799589"/>
                </a:lnTo>
                <a:lnTo>
                  <a:pt x="6145021" y="1810004"/>
                </a:lnTo>
                <a:lnTo>
                  <a:pt x="6089904" y="1820164"/>
                </a:lnTo>
                <a:lnTo>
                  <a:pt x="6034023" y="1830070"/>
                </a:lnTo>
                <a:lnTo>
                  <a:pt x="5977509" y="1839849"/>
                </a:lnTo>
                <a:lnTo>
                  <a:pt x="5920359" y="1849246"/>
                </a:lnTo>
                <a:lnTo>
                  <a:pt x="5862574" y="1858390"/>
                </a:lnTo>
                <a:lnTo>
                  <a:pt x="5804027" y="1867408"/>
                </a:lnTo>
                <a:lnTo>
                  <a:pt x="5744845" y="1876044"/>
                </a:lnTo>
                <a:lnTo>
                  <a:pt x="5685028" y="1884426"/>
                </a:lnTo>
                <a:lnTo>
                  <a:pt x="5624576" y="1892554"/>
                </a:lnTo>
                <a:lnTo>
                  <a:pt x="5563489" y="1900427"/>
                </a:lnTo>
                <a:lnTo>
                  <a:pt x="5501767" y="1908048"/>
                </a:lnTo>
                <a:lnTo>
                  <a:pt x="5439537" y="1915287"/>
                </a:lnTo>
                <a:lnTo>
                  <a:pt x="5376672" y="1922399"/>
                </a:lnTo>
                <a:lnTo>
                  <a:pt x="5313299" y="1929130"/>
                </a:lnTo>
                <a:lnTo>
                  <a:pt x="5249291" y="1935607"/>
                </a:lnTo>
                <a:lnTo>
                  <a:pt x="5184775" y="1941830"/>
                </a:lnTo>
                <a:lnTo>
                  <a:pt x="5119624" y="1947671"/>
                </a:lnTo>
                <a:lnTo>
                  <a:pt x="5054092" y="1953387"/>
                </a:lnTo>
                <a:lnTo>
                  <a:pt x="4987925" y="1958594"/>
                </a:lnTo>
                <a:lnTo>
                  <a:pt x="4921377" y="1963674"/>
                </a:lnTo>
                <a:lnTo>
                  <a:pt x="4854321" y="1968373"/>
                </a:lnTo>
                <a:lnTo>
                  <a:pt x="4786757" y="1972818"/>
                </a:lnTo>
                <a:lnTo>
                  <a:pt x="4718685" y="1976882"/>
                </a:lnTo>
                <a:lnTo>
                  <a:pt x="4650232" y="1980692"/>
                </a:lnTo>
                <a:lnTo>
                  <a:pt x="4581271" y="1984120"/>
                </a:lnTo>
                <a:lnTo>
                  <a:pt x="4511929" y="1987295"/>
                </a:lnTo>
                <a:lnTo>
                  <a:pt x="4442079" y="1990217"/>
                </a:lnTo>
                <a:lnTo>
                  <a:pt x="4371975" y="1992630"/>
                </a:lnTo>
                <a:lnTo>
                  <a:pt x="4301363" y="1994915"/>
                </a:lnTo>
                <a:lnTo>
                  <a:pt x="4230370" y="1996694"/>
                </a:lnTo>
                <a:lnTo>
                  <a:pt x="4158996" y="1998218"/>
                </a:lnTo>
                <a:lnTo>
                  <a:pt x="4087367" y="1999488"/>
                </a:lnTo>
                <a:lnTo>
                  <a:pt x="4015232" y="2000377"/>
                </a:lnTo>
                <a:lnTo>
                  <a:pt x="3942968" y="2000885"/>
                </a:lnTo>
                <a:lnTo>
                  <a:pt x="3870198" y="2001012"/>
                </a:lnTo>
                <a:lnTo>
                  <a:pt x="3797427" y="2000885"/>
                </a:lnTo>
                <a:lnTo>
                  <a:pt x="3725164" y="2000377"/>
                </a:lnTo>
                <a:lnTo>
                  <a:pt x="3653028" y="1999488"/>
                </a:lnTo>
                <a:lnTo>
                  <a:pt x="3581400" y="1998218"/>
                </a:lnTo>
                <a:lnTo>
                  <a:pt x="3510026" y="1996694"/>
                </a:lnTo>
                <a:lnTo>
                  <a:pt x="3439033" y="1994915"/>
                </a:lnTo>
                <a:lnTo>
                  <a:pt x="3368421" y="1992630"/>
                </a:lnTo>
                <a:lnTo>
                  <a:pt x="3298316" y="1990217"/>
                </a:lnTo>
                <a:lnTo>
                  <a:pt x="3228466" y="1987295"/>
                </a:lnTo>
                <a:lnTo>
                  <a:pt x="3159125" y="1984120"/>
                </a:lnTo>
                <a:lnTo>
                  <a:pt x="3090164" y="1980692"/>
                </a:lnTo>
                <a:lnTo>
                  <a:pt x="3021711" y="1976882"/>
                </a:lnTo>
                <a:lnTo>
                  <a:pt x="2953639" y="1972818"/>
                </a:lnTo>
                <a:lnTo>
                  <a:pt x="2886075" y="1968373"/>
                </a:lnTo>
                <a:lnTo>
                  <a:pt x="2819018" y="1963674"/>
                </a:lnTo>
                <a:lnTo>
                  <a:pt x="2752471" y="1958594"/>
                </a:lnTo>
                <a:lnTo>
                  <a:pt x="2686304" y="1953387"/>
                </a:lnTo>
                <a:lnTo>
                  <a:pt x="2620772" y="1947671"/>
                </a:lnTo>
                <a:lnTo>
                  <a:pt x="2555621" y="1941830"/>
                </a:lnTo>
                <a:lnTo>
                  <a:pt x="2491105" y="1935607"/>
                </a:lnTo>
                <a:lnTo>
                  <a:pt x="2427097" y="1929130"/>
                </a:lnTo>
                <a:lnTo>
                  <a:pt x="2363724" y="1922399"/>
                </a:lnTo>
                <a:lnTo>
                  <a:pt x="2300859" y="1915287"/>
                </a:lnTo>
                <a:lnTo>
                  <a:pt x="2238629" y="1908048"/>
                </a:lnTo>
                <a:lnTo>
                  <a:pt x="2176907" y="1900427"/>
                </a:lnTo>
                <a:lnTo>
                  <a:pt x="2115820" y="1892554"/>
                </a:lnTo>
                <a:lnTo>
                  <a:pt x="2055368" y="1884426"/>
                </a:lnTo>
                <a:lnTo>
                  <a:pt x="1995551" y="1876044"/>
                </a:lnTo>
                <a:lnTo>
                  <a:pt x="1936369" y="1867408"/>
                </a:lnTo>
                <a:lnTo>
                  <a:pt x="1877821" y="1858390"/>
                </a:lnTo>
                <a:lnTo>
                  <a:pt x="1820037" y="1849246"/>
                </a:lnTo>
                <a:lnTo>
                  <a:pt x="1762887" y="1839849"/>
                </a:lnTo>
                <a:lnTo>
                  <a:pt x="1706371" y="1830070"/>
                </a:lnTo>
                <a:lnTo>
                  <a:pt x="1650492" y="1820164"/>
                </a:lnTo>
                <a:lnTo>
                  <a:pt x="1595374" y="1810004"/>
                </a:lnTo>
                <a:lnTo>
                  <a:pt x="1541018" y="1799589"/>
                </a:lnTo>
                <a:lnTo>
                  <a:pt x="1487424" y="1788921"/>
                </a:lnTo>
                <a:lnTo>
                  <a:pt x="1434592" y="1778127"/>
                </a:lnTo>
                <a:lnTo>
                  <a:pt x="1382395" y="1766951"/>
                </a:lnTo>
                <a:lnTo>
                  <a:pt x="1331087" y="1755648"/>
                </a:lnTo>
                <a:lnTo>
                  <a:pt x="1280540" y="1743964"/>
                </a:lnTo>
                <a:lnTo>
                  <a:pt x="1230757" y="1732152"/>
                </a:lnTo>
                <a:lnTo>
                  <a:pt x="1181735" y="1720214"/>
                </a:lnTo>
                <a:lnTo>
                  <a:pt x="1133602" y="1707895"/>
                </a:lnTo>
                <a:lnTo>
                  <a:pt x="1086231" y="1695450"/>
                </a:lnTo>
                <a:lnTo>
                  <a:pt x="1039749" y="1682877"/>
                </a:lnTo>
                <a:lnTo>
                  <a:pt x="994029" y="1669923"/>
                </a:lnTo>
                <a:lnTo>
                  <a:pt x="949325" y="1656842"/>
                </a:lnTo>
                <a:lnTo>
                  <a:pt x="905382" y="1643633"/>
                </a:lnTo>
                <a:lnTo>
                  <a:pt x="862329" y="1630171"/>
                </a:lnTo>
                <a:lnTo>
                  <a:pt x="820293" y="1616456"/>
                </a:lnTo>
                <a:lnTo>
                  <a:pt x="779018" y="1602613"/>
                </a:lnTo>
                <a:lnTo>
                  <a:pt x="738759" y="1588515"/>
                </a:lnTo>
                <a:lnTo>
                  <a:pt x="699388" y="1574292"/>
                </a:lnTo>
                <a:lnTo>
                  <a:pt x="660958" y="1559940"/>
                </a:lnTo>
                <a:lnTo>
                  <a:pt x="623506" y="1545336"/>
                </a:lnTo>
                <a:lnTo>
                  <a:pt x="587019" y="1530477"/>
                </a:lnTo>
                <a:lnTo>
                  <a:pt x="551510" y="1515490"/>
                </a:lnTo>
                <a:lnTo>
                  <a:pt x="483488" y="1485138"/>
                </a:lnTo>
                <a:lnTo>
                  <a:pt x="419519" y="1454023"/>
                </a:lnTo>
                <a:lnTo>
                  <a:pt x="359702" y="1422273"/>
                </a:lnTo>
                <a:lnTo>
                  <a:pt x="304139" y="1389888"/>
                </a:lnTo>
                <a:lnTo>
                  <a:pt x="252907" y="1356995"/>
                </a:lnTo>
                <a:lnTo>
                  <a:pt x="206120" y="1323467"/>
                </a:lnTo>
                <a:lnTo>
                  <a:pt x="163855" y="1289431"/>
                </a:lnTo>
                <a:lnTo>
                  <a:pt x="126212" y="1254887"/>
                </a:lnTo>
                <a:lnTo>
                  <a:pt x="93294" y="1219835"/>
                </a:lnTo>
                <a:lnTo>
                  <a:pt x="65176" y="1184275"/>
                </a:lnTo>
                <a:lnTo>
                  <a:pt x="41960" y="1148333"/>
                </a:lnTo>
                <a:lnTo>
                  <a:pt x="23748" y="1112012"/>
                </a:lnTo>
                <a:lnTo>
                  <a:pt x="10617" y="1075182"/>
                </a:lnTo>
                <a:lnTo>
                  <a:pt x="673" y="1019301"/>
                </a:lnTo>
                <a:lnTo>
                  <a:pt x="0" y="1000506"/>
                </a:lnTo>
                <a:close/>
              </a:path>
            </a:pathLst>
          </a:custGeom>
          <a:ln w="25907">
            <a:solidFill>
              <a:srgbClr val="4F81BB"/>
            </a:solidFill>
          </a:ln>
        </p:spPr>
        <p:txBody>
          <a:bodyPr wrap="square" lIns="0" tIns="0" rIns="0" bIns="0" rtlCol="0">
            <a:noAutofit/>
          </a:bodyPr>
          <a:lstStyle/>
          <a:p>
            <a:endParaRPr/>
          </a:p>
        </p:txBody>
      </p:sp>
      <p:sp>
        <p:nvSpPr>
          <p:cNvPr id="14" name="object 14"/>
          <p:cNvSpPr/>
          <p:nvPr/>
        </p:nvSpPr>
        <p:spPr>
          <a:xfrm>
            <a:off x="356616" y="4991100"/>
            <a:ext cx="6480048" cy="1010412"/>
          </a:xfrm>
          <a:custGeom>
            <a:avLst/>
            <a:gdLst/>
            <a:ahLst/>
            <a:cxnLst/>
            <a:rect l="l" t="t" r="r" b="b"/>
            <a:pathLst>
              <a:path w="6480048" h="1010412">
                <a:moveTo>
                  <a:pt x="0" y="1010412"/>
                </a:moveTo>
                <a:lnTo>
                  <a:pt x="6480048" y="1010412"/>
                </a:lnTo>
                <a:lnTo>
                  <a:pt x="6480048" y="0"/>
                </a:lnTo>
                <a:lnTo>
                  <a:pt x="0" y="0"/>
                </a:lnTo>
                <a:lnTo>
                  <a:pt x="0" y="1010412"/>
                </a:lnTo>
                <a:close/>
              </a:path>
            </a:pathLst>
          </a:custGeom>
          <a:solidFill>
            <a:srgbClr val="CCFFCC"/>
          </a:solidFill>
        </p:spPr>
        <p:txBody>
          <a:bodyPr wrap="square" lIns="0" tIns="0" rIns="0" bIns="0" rtlCol="0">
            <a:noAutofit/>
          </a:bodyPr>
          <a:lstStyle/>
          <a:p>
            <a:endParaRPr/>
          </a:p>
        </p:txBody>
      </p:sp>
      <p:sp>
        <p:nvSpPr>
          <p:cNvPr id="15" name="object 15"/>
          <p:cNvSpPr/>
          <p:nvPr/>
        </p:nvSpPr>
        <p:spPr>
          <a:xfrm>
            <a:off x="571500" y="1025651"/>
            <a:ext cx="1190244" cy="2040636"/>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p:nvPr/>
        </p:nvSpPr>
        <p:spPr>
          <a:xfrm>
            <a:off x="1940052" y="999743"/>
            <a:ext cx="6347459" cy="1785874"/>
          </a:xfrm>
          <a:custGeom>
            <a:avLst/>
            <a:gdLst/>
            <a:ahLst/>
            <a:cxnLst/>
            <a:rect l="l" t="t" r="r" b="b"/>
            <a:pathLst>
              <a:path w="6347459" h="1785874">
                <a:moveTo>
                  <a:pt x="0" y="1785874"/>
                </a:moveTo>
                <a:lnTo>
                  <a:pt x="6347459" y="1785874"/>
                </a:lnTo>
                <a:lnTo>
                  <a:pt x="6347459" y="0"/>
                </a:lnTo>
                <a:lnTo>
                  <a:pt x="0" y="0"/>
                </a:lnTo>
                <a:lnTo>
                  <a:pt x="0" y="1785874"/>
                </a:lnTo>
                <a:close/>
              </a:path>
            </a:pathLst>
          </a:custGeom>
          <a:solidFill>
            <a:srgbClr val="FFFF99"/>
          </a:solidFill>
        </p:spPr>
        <p:txBody>
          <a:bodyPr wrap="square" lIns="0" tIns="0" rIns="0" bIns="0" rtlCol="0">
            <a:noAutofit/>
          </a:bodyPr>
          <a:lstStyle/>
          <a:p>
            <a:endParaRPr/>
          </a:p>
        </p:txBody>
      </p:sp>
      <p:sp>
        <p:nvSpPr>
          <p:cNvPr id="9" name="object 9"/>
          <p:cNvSpPr txBox="1"/>
          <p:nvPr/>
        </p:nvSpPr>
        <p:spPr>
          <a:xfrm>
            <a:off x="805992" y="191808"/>
            <a:ext cx="315859" cy="330504"/>
          </a:xfrm>
          <a:prstGeom prst="rect">
            <a:avLst/>
          </a:prstGeom>
        </p:spPr>
        <p:txBody>
          <a:bodyPr wrap="square" lIns="0" tIns="16224" rIns="0" bIns="0" rtlCol="0">
            <a:noAutofit/>
          </a:bodyPr>
          <a:lstStyle/>
          <a:p>
            <a:pPr marL="12700">
              <a:lnSpc>
                <a:spcPts val="2555"/>
              </a:lnSpc>
            </a:pPr>
            <a:r>
              <a:rPr sz="2400" b="1" spc="-37" dirty="0" smtClean="0">
                <a:solidFill>
                  <a:srgbClr val="006EC0"/>
                </a:solidFill>
                <a:latin typeface="Arial"/>
                <a:cs typeface="Arial"/>
              </a:rPr>
              <a:t>9.</a:t>
            </a:r>
            <a:endParaRPr sz="2400">
              <a:latin typeface="Arial"/>
              <a:cs typeface="Arial"/>
            </a:endParaRPr>
          </a:p>
        </p:txBody>
      </p:sp>
      <p:sp>
        <p:nvSpPr>
          <p:cNvPr id="8" name="object 8"/>
          <p:cNvSpPr txBox="1"/>
          <p:nvPr/>
        </p:nvSpPr>
        <p:spPr>
          <a:xfrm>
            <a:off x="1115364" y="191808"/>
            <a:ext cx="7549113" cy="330504"/>
          </a:xfrm>
          <a:prstGeom prst="rect">
            <a:avLst/>
          </a:prstGeom>
        </p:spPr>
        <p:txBody>
          <a:bodyPr wrap="square" lIns="0" tIns="16224" rIns="0" bIns="0" rtlCol="0">
            <a:noAutofit/>
          </a:bodyPr>
          <a:lstStyle/>
          <a:p>
            <a:pPr marL="12700">
              <a:lnSpc>
                <a:spcPts val="2555"/>
              </a:lnSpc>
            </a:pPr>
            <a:r>
              <a:rPr lang="kk-KZ" sz="2400" b="1" spc="-187" dirty="0" smtClean="0">
                <a:solidFill>
                  <a:srgbClr val="006EC0"/>
                </a:solidFill>
                <a:latin typeface="Arial"/>
                <a:cs typeface="Arial"/>
              </a:rPr>
              <a:t>Ұлттық ақпарат жүйесінің әлсіздігі</a:t>
            </a:r>
            <a:endParaRPr sz="2400" dirty="0">
              <a:latin typeface="Arial"/>
              <a:cs typeface="Arial"/>
            </a:endParaRPr>
          </a:p>
        </p:txBody>
      </p:sp>
      <p:sp>
        <p:nvSpPr>
          <p:cNvPr id="6" name="object 6"/>
          <p:cNvSpPr txBox="1"/>
          <p:nvPr/>
        </p:nvSpPr>
        <p:spPr>
          <a:xfrm>
            <a:off x="1823974" y="3268995"/>
            <a:ext cx="5275775" cy="1450720"/>
          </a:xfrm>
          <a:prstGeom prst="rect">
            <a:avLst/>
          </a:prstGeom>
        </p:spPr>
        <p:txBody>
          <a:bodyPr wrap="square" lIns="0" tIns="32258" rIns="0" bIns="0" rtlCol="0">
            <a:noAutofit/>
          </a:bodyPr>
          <a:lstStyle/>
          <a:p>
            <a:pPr marL="64515" indent="-51815" algn="just">
              <a:lnSpc>
                <a:spcPts val="1580"/>
              </a:lnSpc>
            </a:pPr>
            <a:r>
              <a:rPr lang="kk-KZ" sz="1600" dirty="0" smtClean="0">
                <a:latin typeface="Arial" pitchFamily="34" charset="0"/>
                <a:cs typeface="Arial" pitchFamily="34" charset="0"/>
              </a:rPr>
              <a:t>Нәтижесінде, мүдделі тараптардың әлеуметтік-экономикалық және экологиялық ақпаратқа қол жетімділігі қамтамасыз етілмеген басқарудың барлық деңгейлеріндегі шешімдер ақпараттың жеткіліксіздігі және шешім қабылдайтын тұлғалардың (шешім қабылдайтын тұлғалардың), сондай-ақ халықтың хабардарлығы жеткіліксіз.</a:t>
            </a:r>
            <a:endParaRPr sz="1650" dirty="0">
              <a:latin typeface="Arial" pitchFamily="34" charset="0"/>
              <a:cs typeface="Arial" pitchFamily="34" charset="0"/>
            </a:endParaRPr>
          </a:p>
        </p:txBody>
      </p:sp>
      <p:sp>
        <p:nvSpPr>
          <p:cNvPr id="4" name="object 4"/>
          <p:cNvSpPr txBox="1"/>
          <p:nvPr/>
        </p:nvSpPr>
        <p:spPr>
          <a:xfrm>
            <a:off x="6453378" y="6141289"/>
            <a:ext cx="2604275" cy="165608"/>
          </a:xfrm>
          <a:prstGeom prst="rect">
            <a:avLst/>
          </a:prstGeom>
        </p:spPr>
        <p:txBody>
          <a:bodyPr wrap="square" lIns="0" tIns="7810" rIns="0" bIns="0" rtlCol="0">
            <a:noAutofit/>
          </a:bodyPr>
          <a:lstStyle/>
          <a:p>
            <a:pPr marL="12700">
              <a:lnSpc>
                <a:spcPts val="1230"/>
              </a:lnSpc>
            </a:pPr>
            <a:r>
              <a:rPr sz="1100" spc="-60" dirty="0" smtClean="0">
                <a:latin typeface="Arial"/>
                <a:cs typeface="Arial"/>
              </a:rPr>
              <a:t>Ист.: Проект ПРООНпо ИУВР(2005 -2007 г.)</a:t>
            </a:r>
            <a:endParaRPr sz="1100">
              <a:latin typeface="Arial"/>
              <a:cs typeface="Arial"/>
            </a:endParaRPr>
          </a:p>
        </p:txBody>
      </p:sp>
      <p:sp>
        <p:nvSpPr>
          <p:cNvPr id="3" name="object 3"/>
          <p:cNvSpPr txBox="1"/>
          <p:nvPr/>
        </p:nvSpPr>
        <p:spPr>
          <a:xfrm>
            <a:off x="356616" y="4991100"/>
            <a:ext cx="6480048" cy="1010412"/>
          </a:xfrm>
          <a:prstGeom prst="rect">
            <a:avLst/>
          </a:prstGeom>
        </p:spPr>
        <p:txBody>
          <a:bodyPr wrap="square" lIns="0" tIns="14827" rIns="0" bIns="0" rtlCol="0">
            <a:noAutofit/>
          </a:bodyPr>
          <a:lstStyle/>
          <a:p>
            <a:r>
              <a:rPr sz="2050" spc="158" dirty="0" smtClean="0">
                <a:solidFill>
                  <a:srgbClr val="000099"/>
                </a:solidFill>
                <a:latin typeface="Arial" pitchFamily="34" charset="0"/>
                <a:cs typeface="Arial" pitchFamily="34" charset="0"/>
              </a:rPr>
              <a:t>➢ </a:t>
            </a:r>
            <a:r>
              <a:rPr lang="kk-KZ" sz="1600" dirty="0" smtClean="0">
                <a:latin typeface="Arial" pitchFamily="34" charset="0"/>
                <a:cs typeface="Arial" pitchFamily="34" charset="0"/>
              </a:rPr>
              <a:t>Экономиканың су секторындағы кадрларды даярлау және біліктілігін арттыру жүйесі және білім беруді жетілдіруді, </a:t>
            </a:r>
            <a:r>
              <a:rPr lang="kk-KZ" sz="1600" dirty="0" smtClean="0">
                <a:latin typeface="Arial" pitchFamily="34" charset="0"/>
                <a:cs typeface="Arial" pitchFamily="34" charset="0"/>
              </a:rPr>
              <a:t>білікті мамандарды </a:t>
            </a:r>
            <a:r>
              <a:rPr lang="kk-KZ" sz="1600" dirty="0" smtClean="0">
                <a:latin typeface="Arial" pitchFamily="34" charset="0"/>
                <a:cs typeface="Arial" pitchFamily="34" charset="0"/>
              </a:rPr>
              <a:t>талап етеді</a:t>
            </a:r>
            <a:endParaRPr sz="1650" dirty="0">
              <a:latin typeface="Arial" pitchFamily="34" charset="0"/>
              <a:cs typeface="Arial" pitchFamily="34" charset="0"/>
            </a:endParaRPr>
          </a:p>
        </p:txBody>
      </p:sp>
      <p:sp>
        <p:nvSpPr>
          <p:cNvPr id="2" name="object 2"/>
          <p:cNvSpPr txBox="1"/>
          <p:nvPr/>
        </p:nvSpPr>
        <p:spPr>
          <a:xfrm>
            <a:off x="1940052" y="999743"/>
            <a:ext cx="6347459" cy="1785874"/>
          </a:xfrm>
          <a:prstGeom prst="rect">
            <a:avLst/>
          </a:prstGeom>
        </p:spPr>
        <p:txBody>
          <a:bodyPr wrap="square" lIns="0" tIns="12668" rIns="0" bIns="0" rtlCol="0">
            <a:noAutofit/>
          </a:bodyPr>
          <a:lstStyle/>
          <a:p>
            <a:r>
              <a:rPr sz="2050" spc="160" dirty="0" smtClean="0">
                <a:solidFill>
                  <a:srgbClr val="000099"/>
                </a:solidFill>
                <a:latin typeface="DejaVu Sans"/>
                <a:cs typeface="DejaVu Sans"/>
              </a:rPr>
              <a:t>➢</a:t>
            </a:r>
            <a:r>
              <a:rPr lang="kk-KZ" sz="1600" dirty="0" smtClean="0"/>
              <a:t>Ақпарат алмасу және ақпарат алмасудың нашар басқарылатын үрдістерінің бүгінгі кезеңі. Су ұйымдары басқа мемлекеттің ақпаратына қол жеткізе алмайды ұйымдардың, жұртшылықтың проблемаларды шешуі керек ақпаратқа дербес қол жеткізу. Ұйымның техникалық мүмкіндіктері жоқ су ресурстарын басқару жөніндегі толық деректер базасын қалыптастырады және жүргізеді.</a:t>
            </a:r>
            <a:endParaRPr sz="1650" dirty="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6978396" y="1630679"/>
            <a:ext cx="1420240" cy="2083308"/>
          </a:xfrm>
          <a:custGeom>
            <a:avLst/>
            <a:gdLst/>
            <a:ahLst/>
            <a:cxnLst/>
            <a:rect l="l" t="t" r="r" b="b"/>
            <a:pathLst>
              <a:path w="1420240" h="2083308">
                <a:moveTo>
                  <a:pt x="0" y="0"/>
                </a:moveTo>
                <a:lnTo>
                  <a:pt x="0" y="2083308"/>
                </a:lnTo>
                <a:lnTo>
                  <a:pt x="1420240" y="1953895"/>
                </a:lnTo>
                <a:lnTo>
                  <a:pt x="1420240" y="105410"/>
                </a:lnTo>
                <a:lnTo>
                  <a:pt x="0" y="0"/>
                </a:lnTo>
                <a:close/>
              </a:path>
            </a:pathLst>
          </a:custGeom>
          <a:solidFill>
            <a:srgbClr val="B0D1B0"/>
          </a:solidFill>
        </p:spPr>
        <p:txBody>
          <a:bodyPr wrap="square" lIns="0" tIns="0" rIns="0" bIns="0" rtlCol="0">
            <a:noAutofit/>
          </a:bodyPr>
          <a:lstStyle/>
          <a:p>
            <a:endParaRPr/>
          </a:p>
        </p:txBody>
      </p:sp>
      <p:sp>
        <p:nvSpPr>
          <p:cNvPr id="15" name="object 15"/>
          <p:cNvSpPr/>
          <p:nvPr/>
        </p:nvSpPr>
        <p:spPr>
          <a:xfrm>
            <a:off x="6986016" y="1642872"/>
            <a:ext cx="1398651" cy="2058542"/>
          </a:xfrm>
          <a:custGeom>
            <a:avLst/>
            <a:gdLst/>
            <a:ahLst/>
            <a:cxnLst/>
            <a:rect l="l" t="t" r="r" b="b"/>
            <a:pathLst>
              <a:path w="1398651" h="2058542">
                <a:moveTo>
                  <a:pt x="0" y="0"/>
                </a:moveTo>
                <a:lnTo>
                  <a:pt x="0" y="2058542"/>
                </a:lnTo>
                <a:lnTo>
                  <a:pt x="1398651" y="1931669"/>
                </a:lnTo>
                <a:lnTo>
                  <a:pt x="1398651" y="105028"/>
                </a:lnTo>
                <a:lnTo>
                  <a:pt x="0" y="0"/>
                </a:lnTo>
                <a:close/>
              </a:path>
            </a:pathLst>
          </a:custGeom>
          <a:solidFill>
            <a:srgbClr val="FFFFFF"/>
          </a:solidFill>
        </p:spPr>
        <p:txBody>
          <a:bodyPr wrap="square" lIns="0" tIns="0" rIns="0" bIns="0" rtlCol="0">
            <a:noAutofit/>
          </a:bodyPr>
          <a:lstStyle/>
          <a:p>
            <a:endParaRPr/>
          </a:p>
        </p:txBody>
      </p:sp>
      <p:sp>
        <p:nvSpPr>
          <p:cNvPr id="16" name="object 16"/>
          <p:cNvSpPr/>
          <p:nvPr/>
        </p:nvSpPr>
        <p:spPr>
          <a:xfrm>
            <a:off x="7008876" y="1662684"/>
            <a:ext cx="1353057" cy="2012568"/>
          </a:xfrm>
          <a:custGeom>
            <a:avLst/>
            <a:gdLst/>
            <a:ahLst/>
            <a:cxnLst/>
            <a:rect l="l" t="t" r="r" b="b"/>
            <a:pathLst>
              <a:path w="1353057" h="2012568">
                <a:moveTo>
                  <a:pt x="0" y="0"/>
                </a:moveTo>
                <a:lnTo>
                  <a:pt x="0" y="2012568"/>
                </a:lnTo>
                <a:lnTo>
                  <a:pt x="1353057" y="1890014"/>
                </a:lnTo>
                <a:lnTo>
                  <a:pt x="1353057" y="101600"/>
                </a:lnTo>
                <a:lnTo>
                  <a:pt x="0" y="0"/>
                </a:lnTo>
                <a:close/>
              </a:path>
            </a:pathLst>
          </a:custGeom>
          <a:solidFill>
            <a:srgbClr val="B0D1B0"/>
          </a:solidFill>
        </p:spPr>
        <p:txBody>
          <a:bodyPr wrap="square" lIns="0" tIns="0" rIns="0" bIns="0" rtlCol="0">
            <a:noAutofit/>
          </a:bodyPr>
          <a:lstStyle/>
          <a:p>
            <a:endParaRPr/>
          </a:p>
        </p:txBody>
      </p:sp>
      <p:sp>
        <p:nvSpPr>
          <p:cNvPr id="17" name="object 17"/>
          <p:cNvSpPr/>
          <p:nvPr/>
        </p:nvSpPr>
        <p:spPr>
          <a:xfrm>
            <a:off x="7030211" y="1682496"/>
            <a:ext cx="1311529" cy="1973071"/>
          </a:xfrm>
          <a:custGeom>
            <a:avLst/>
            <a:gdLst/>
            <a:ahLst/>
            <a:cxnLst/>
            <a:rect l="l" t="t" r="r" b="b"/>
            <a:pathLst>
              <a:path w="1311529" h="1973072">
                <a:moveTo>
                  <a:pt x="0" y="0"/>
                </a:moveTo>
                <a:lnTo>
                  <a:pt x="0" y="1973071"/>
                </a:lnTo>
                <a:lnTo>
                  <a:pt x="1311529" y="1853691"/>
                </a:lnTo>
                <a:lnTo>
                  <a:pt x="1311529" y="98425"/>
                </a:lnTo>
                <a:lnTo>
                  <a:pt x="0" y="0"/>
                </a:lnTo>
                <a:close/>
              </a:path>
            </a:pathLst>
          </a:custGeom>
          <a:solidFill>
            <a:srgbClr val="FFFFFF"/>
          </a:solidFill>
        </p:spPr>
        <p:txBody>
          <a:bodyPr wrap="square" lIns="0" tIns="0" rIns="0" bIns="0" rtlCol="0">
            <a:noAutofit/>
          </a:bodyPr>
          <a:lstStyle/>
          <a:p>
            <a:endParaRPr/>
          </a:p>
        </p:txBody>
      </p:sp>
      <p:sp>
        <p:nvSpPr>
          <p:cNvPr id="18" name="object 18"/>
          <p:cNvSpPr/>
          <p:nvPr/>
        </p:nvSpPr>
        <p:spPr>
          <a:xfrm>
            <a:off x="7057644" y="1717548"/>
            <a:ext cx="1249299" cy="1909318"/>
          </a:xfrm>
          <a:custGeom>
            <a:avLst/>
            <a:gdLst/>
            <a:ahLst/>
            <a:cxnLst/>
            <a:rect l="l" t="t" r="r" b="b"/>
            <a:pathLst>
              <a:path w="1249299" h="1909318">
                <a:moveTo>
                  <a:pt x="0" y="0"/>
                </a:moveTo>
                <a:lnTo>
                  <a:pt x="0" y="1909318"/>
                </a:lnTo>
                <a:lnTo>
                  <a:pt x="1249299" y="1794128"/>
                </a:lnTo>
                <a:lnTo>
                  <a:pt x="1249299" y="93217"/>
                </a:lnTo>
                <a:lnTo>
                  <a:pt x="0" y="0"/>
                </a:lnTo>
                <a:close/>
              </a:path>
            </a:pathLst>
          </a:custGeom>
          <a:solidFill>
            <a:srgbClr val="B0D1B0"/>
          </a:solidFill>
        </p:spPr>
        <p:txBody>
          <a:bodyPr wrap="square" lIns="0" tIns="0" rIns="0" bIns="0" rtlCol="0">
            <a:noAutofit/>
          </a:bodyPr>
          <a:lstStyle/>
          <a:p>
            <a:endParaRPr/>
          </a:p>
        </p:txBody>
      </p:sp>
      <p:sp>
        <p:nvSpPr>
          <p:cNvPr id="19" name="object 19"/>
          <p:cNvSpPr/>
          <p:nvPr/>
        </p:nvSpPr>
        <p:spPr>
          <a:xfrm>
            <a:off x="7057644" y="1717548"/>
            <a:ext cx="1249299" cy="1909318"/>
          </a:xfrm>
          <a:custGeom>
            <a:avLst/>
            <a:gdLst/>
            <a:ahLst/>
            <a:cxnLst/>
            <a:rect l="l" t="t" r="r" b="b"/>
            <a:pathLst>
              <a:path w="1249299" h="1909318">
                <a:moveTo>
                  <a:pt x="0" y="0"/>
                </a:moveTo>
                <a:lnTo>
                  <a:pt x="0" y="1909318"/>
                </a:lnTo>
                <a:lnTo>
                  <a:pt x="1249299" y="1794128"/>
                </a:lnTo>
                <a:lnTo>
                  <a:pt x="1249299" y="93217"/>
                </a:lnTo>
                <a:lnTo>
                  <a:pt x="0" y="0"/>
                </a:lnTo>
                <a:close/>
              </a:path>
            </a:pathLst>
          </a:custGeom>
          <a:solidFill>
            <a:srgbClr val="B0D1B0"/>
          </a:solidFill>
        </p:spPr>
        <p:txBody>
          <a:bodyPr wrap="square" lIns="0" tIns="0" rIns="0" bIns="0" rtlCol="0">
            <a:noAutofit/>
          </a:bodyPr>
          <a:lstStyle/>
          <a:p>
            <a:endParaRPr/>
          </a:p>
        </p:txBody>
      </p:sp>
      <p:sp>
        <p:nvSpPr>
          <p:cNvPr id="20" name="object 20"/>
          <p:cNvSpPr/>
          <p:nvPr/>
        </p:nvSpPr>
        <p:spPr>
          <a:xfrm>
            <a:off x="7028688" y="1801368"/>
            <a:ext cx="1638300" cy="1825751"/>
          </a:xfrm>
          <a:prstGeom prst="rect">
            <a:avLst/>
          </a:prstGeom>
          <a:blipFill>
            <a:blip r:embed="rId2" cstate="print"/>
            <a:stretch>
              <a:fillRect/>
            </a:stretch>
          </a:blipFill>
        </p:spPr>
        <p:txBody>
          <a:bodyPr wrap="square" lIns="0" tIns="0" rIns="0" bIns="0" rtlCol="0">
            <a:noAutofit/>
          </a:bodyPr>
          <a:lstStyle/>
          <a:p>
            <a:endParaRPr/>
          </a:p>
        </p:txBody>
      </p:sp>
      <p:sp>
        <p:nvSpPr>
          <p:cNvPr id="13" name="object 13"/>
          <p:cNvSpPr/>
          <p:nvPr/>
        </p:nvSpPr>
        <p:spPr>
          <a:xfrm>
            <a:off x="489458" y="4846000"/>
            <a:ext cx="8177530" cy="979614"/>
          </a:xfrm>
          <a:custGeom>
            <a:avLst/>
            <a:gdLst/>
            <a:ahLst/>
            <a:cxnLst/>
            <a:rect l="l" t="t" r="r" b="b"/>
            <a:pathLst>
              <a:path w="8177530" h="979614">
                <a:moveTo>
                  <a:pt x="0" y="979614"/>
                </a:moveTo>
                <a:lnTo>
                  <a:pt x="8177530" y="979614"/>
                </a:lnTo>
                <a:lnTo>
                  <a:pt x="8177530" y="0"/>
                </a:lnTo>
                <a:lnTo>
                  <a:pt x="0" y="0"/>
                </a:lnTo>
                <a:lnTo>
                  <a:pt x="0" y="979614"/>
                </a:lnTo>
                <a:close/>
              </a:path>
            </a:pathLst>
          </a:custGeom>
          <a:solidFill>
            <a:srgbClr val="FFFF99"/>
          </a:solidFill>
        </p:spPr>
        <p:txBody>
          <a:bodyPr wrap="square" lIns="0" tIns="0" rIns="0" bIns="0" rtlCol="0">
            <a:noAutofit/>
          </a:bodyPr>
          <a:lstStyle/>
          <a:p>
            <a:r>
              <a:rPr lang="kk-KZ" dirty="0" smtClean="0"/>
              <a:t>Мұның бәрі республиканың су ресурстарын қалыптастырудың трансшекаралық сипаты мен су объектілерінің ластану деңгейінің ұлғаюымен қатар халықтың, экономиканың секторларын және еліміздің экологиялық қауіпсіздігін тұрақты түрде суды пайдаланудың маңызды проблемалары болып табылады.</a:t>
            </a:r>
            <a:endParaRPr dirty="0"/>
          </a:p>
        </p:txBody>
      </p:sp>
      <p:sp>
        <p:nvSpPr>
          <p:cNvPr id="12" name="object 12"/>
          <p:cNvSpPr txBox="1"/>
          <p:nvPr/>
        </p:nvSpPr>
        <p:spPr>
          <a:xfrm>
            <a:off x="1358265" y="155098"/>
            <a:ext cx="6555104" cy="696017"/>
          </a:xfrm>
          <a:prstGeom prst="rect">
            <a:avLst/>
          </a:prstGeom>
        </p:spPr>
        <p:txBody>
          <a:bodyPr wrap="square" lIns="0" tIns="16224" rIns="0" bIns="0" rtlCol="0">
            <a:noAutofit/>
          </a:bodyPr>
          <a:lstStyle/>
          <a:p>
            <a:pPr algn="ctr">
              <a:lnSpc>
                <a:spcPts val="2555"/>
              </a:lnSpc>
            </a:pPr>
            <a:r>
              <a:rPr sz="2400" b="1" spc="-173" dirty="0" smtClean="0">
                <a:solidFill>
                  <a:srgbClr val="006EC0"/>
                </a:solidFill>
                <a:latin typeface="Arial"/>
                <a:cs typeface="Arial"/>
              </a:rPr>
              <a:t>10. </a:t>
            </a:r>
            <a:r>
              <a:rPr lang="kk-KZ" sz="2400" b="1" spc="-173" dirty="0" smtClean="0">
                <a:solidFill>
                  <a:srgbClr val="006EC0"/>
                </a:solidFill>
                <a:latin typeface="Arial"/>
                <a:cs typeface="Arial"/>
              </a:rPr>
              <a:t>Халықаралық қатынастарда трансшекаралық өзендерді басқару мәселесі</a:t>
            </a:r>
            <a:endParaRPr sz="2400" dirty="0">
              <a:latin typeface="Arial"/>
              <a:cs typeface="Arial"/>
            </a:endParaRPr>
          </a:p>
        </p:txBody>
      </p:sp>
      <p:sp>
        <p:nvSpPr>
          <p:cNvPr id="11" name="object 11"/>
          <p:cNvSpPr txBox="1"/>
          <p:nvPr/>
        </p:nvSpPr>
        <p:spPr>
          <a:xfrm>
            <a:off x="578612" y="1229756"/>
            <a:ext cx="277164" cy="292100"/>
          </a:xfrm>
          <a:prstGeom prst="rect">
            <a:avLst/>
          </a:prstGeom>
        </p:spPr>
        <p:txBody>
          <a:bodyPr wrap="square" lIns="0" tIns="14573" rIns="0" bIns="0" rtlCol="0">
            <a:noAutofit/>
          </a:bodyPr>
          <a:lstStyle/>
          <a:p>
            <a:pPr marL="12700">
              <a:lnSpc>
                <a:spcPts val="2295"/>
              </a:lnSpc>
            </a:pPr>
            <a:r>
              <a:rPr sz="2100" dirty="0" smtClean="0">
                <a:latin typeface="DejaVu Sans"/>
                <a:cs typeface="DejaVu Sans"/>
              </a:rPr>
              <a:t>➢</a:t>
            </a:r>
            <a:endParaRPr sz="2100">
              <a:latin typeface="DejaVu Sans"/>
              <a:cs typeface="DejaVu Sans"/>
            </a:endParaRPr>
          </a:p>
        </p:txBody>
      </p:sp>
      <p:sp>
        <p:nvSpPr>
          <p:cNvPr id="10" name="object 10"/>
          <p:cNvSpPr txBox="1"/>
          <p:nvPr/>
        </p:nvSpPr>
        <p:spPr>
          <a:xfrm>
            <a:off x="876256" y="1229756"/>
            <a:ext cx="5735237" cy="3416935"/>
          </a:xfrm>
          <a:prstGeom prst="rect">
            <a:avLst/>
          </a:prstGeom>
        </p:spPr>
        <p:txBody>
          <a:bodyPr wrap="square" lIns="0" tIns="19685" rIns="0" bIns="0" rtlCol="0">
            <a:noAutofit/>
          </a:bodyPr>
          <a:lstStyle/>
          <a:p>
            <a:pPr marL="12700" marR="222753">
              <a:lnSpc>
                <a:spcPts val="1954"/>
              </a:lnSpc>
            </a:pPr>
            <a:r>
              <a:rPr lang="ru-RU" sz="1600" dirty="0" err="1" smtClean="0">
                <a:latin typeface="Arial" pitchFamily="34" charset="0"/>
                <a:cs typeface="Arial" pitchFamily="34" charset="0"/>
              </a:rPr>
              <a:t>Трансшекаралық</a:t>
            </a:r>
            <a:r>
              <a:rPr lang="ru-RU" sz="1600" dirty="0" smtClean="0">
                <a:latin typeface="Arial" pitchFamily="34" charset="0"/>
                <a:cs typeface="Arial" pitchFamily="34" charset="0"/>
              </a:rPr>
              <a:t> </a:t>
            </a:r>
            <a:r>
              <a:rPr lang="ru-RU" sz="1600" dirty="0" err="1">
                <a:latin typeface="Arial" pitchFamily="34" charset="0"/>
                <a:cs typeface="Arial" pitchFamily="34" charset="0"/>
              </a:rPr>
              <a:t>басқарудағы</a:t>
            </a:r>
            <a:r>
              <a:rPr lang="ru-RU" sz="1600" dirty="0">
                <a:latin typeface="Arial" pitchFamily="34" charset="0"/>
                <a:cs typeface="Arial" pitchFamily="34" charset="0"/>
              </a:rPr>
              <a:t> </a:t>
            </a:r>
            <a:r>
              <a:rPr lang="ru-RU" sz="1600" dirty="0" err="1">
                <a:latin typeface="Arial" pitchFamily="34" charset="0"/>
                <a:cs typeface="Arial" pitchFamily="34" charset="0"/>
              </a:rPr>
              <a:t>маңызды</a:t>
            </a:r>
            <a:r>
              <a:rPr lang="ru-RU" sz="1600" dirty="0">
                <a:latin typeface="Arial" pitchFamily="34" charset="0"/>
                <a:cs typeface="Arial" pitchFamily="34" charset="0"/>
              </a:rPr>
              <a:t> </a:t>
            </a:r>
            <a:r>
              <a:rPr lang="ru-RU" sz="1600" dirty="0" err="1">
                <a:latin typeface="Arial" pitchFamily="34" charset="0"/>
                <a:cs typeface="Arial" pitchFamily="34" charset="0"/>
              </a:rPr>
              <a:t>проблемалар</a:t>
            </a:r>
            <a:r>
              <a:rPr lang="ru-RU" sz="1600" dirty="0">
                <a:latin typeface="Arial" pitchFamily="34" charset="0"/>
                <a:cs typeface="Arial" pitchFamily="34" charset="0"/>
              </a:rPr>
              <a:t> су </a:t>
            </a:r>
            <a:r>
              <a:rPr lang="ru-RU" sz="1600" dirty="0" err="1">
                <a:latin typeface="Arial" pitchFamily="34" charset="0"/>
                <a:cs typeface="Arial" pitchFamily="34" charset="0"/>
              </a:rPr>
              <a:t>объектілері</a:t>
            </a:r>
            <a:r>
              <a:rPr lang="ru-RU" sz="1600" dirty="0">
                <a:latin typeface="Arial" pitchFamily="34" charset="0"/>
                <a:cs typeface="Arial" pitchFamily="34" charset="0"/>
              </a:rPr>
              <a:t> </a:t>
            </a:r>
            <a:r>
              <a:rPr lang="ru-RU" sz="1600" dirty="0" err="1">
                <a:latin typeface="Arial" pitchFamily="34" charset="0"/>
                <a:cs typeface="Arial" pitchFamily="34" charset="0"/>
              </a:rPr>
              <a:t>жеткіліксіз</a:t>
            </a:r>
            <a:r>
              <a:rPr lang="ru-RU" sz="1600" dirty="0">
                <a:latin typeface="Arial" pitchFamily="34" charset="0"/>
                <a:cs typeface="Arial" pitchFamily="34" charset="0"/>
              </a:rPr>
              <a:t> </a:t>
            </a:r>
            <a:r>
              <a:rPr lang="ru-RU" sz="1600" dirty="0" err="1">
                <a:latin typeface="Arial" pitchFamily="34" charset="0"/>
                <a:cs typeface="Arial" pitchFamily="34" charset="0"/>
              </a:rPr>
              <a:t>мәселелерді</a:t>
            </a:r>
            <a:r>
              <a:rPr lang="ru-RU" sz="1600" dirty="0">
                <a:latin typeface="Arial" pitchFamily="34" charset="0"/>
                <a:cs typeface="Arial" pitchFamily="34" charset="0"/>
              </a:rPr>
              <a:t> </a:t>
            </a:r>
            <a:r>
              <a:rPr lang="ru-RU" sz="1600" dirty="0" err="1">
                <a:latin typeface="Arial" pitchFamily="34" charset="0"/>
                <a:cs typeface="Arial" pitchFamily="34" charset="0"/>
              </a:rPr>
              <a:t>ортақ</a:t>
            </a:r>
            <a:r>
              <a:rPr lang="ru-RU" sz="1600" dirty="0">
                <a:latin typeface="Arial" pitchFamily="34" charset="0"/>
                <a:cs typeface="Arial" pitchFamily="34" charset="0"/>
              </a:rPr>
              <a:t> </a:t>
            </a:r>
            <a:r>
              <a:rPr lang="ru-RU" sz="1600" dirty="0" err="1">
                <a:latin typeface="Arial" pitchFamily="34" charset="0"/>
                <a:cs typeface="Arial" pitchFamily="34" charset="0"/>
              </a:rPr>
              <a:t>пайдалану</a:t>
            </a:r>
            <a:r>
              <a:rPr lang="ru-RU" sz="1600" dirty="0">
                <a:latin typeface="Arial" pitchFamily="34" charset="0"/>
                <a:cs typeface="Arial" pitchFamily="34" charset="0"/>
              </a:rPr>
              <a:t> </a:t>
            </a:r>
            <a:r>
              <a:rPr lang="ru-RU" sz="1600" dirty="0" err="1">
                <a:latin typeface="Arial" pitchFamily="34" charset="0"/>
                <a:cs typeface="Arial" pitchFamily="34" charset="0"/>
              </a:rPr>
              <a:t>трансшекаралық</a:t>
            </a:r>
            <a:r>
              <a:rPr lang="ru-RU" sz="1600" dirty="0">
                <a:latin typeface="Arial" pitchFamily="34" charset="0"/>
                <a:cs typeface="Arial" pitchFamily="34" charset="0"/>
              </a:rPr>
              <a:t> </a:t>
            </a:r>
            <a:r>
              <a:rPr lang="ru-RU" sz="1600" dirty="0" err="1">
                <a:latin typeface="Arial" pitchFamily="34" charset="0"/>
                <a:cs typeface="Arial" pitchFamily="34" charset="0"/>
              </a:rPr>
              <a:t>өзендер</a:t>
            </a:r>
            <a:r>
              <a:rPr lang="ru-RU" sz="1600" dirty="0">
                <a:latin typeface="Arial" pitchFamily="34" charset="0"/>
                <a:cs typeface="Arial" pitchFamily="34" charset="0"/>
              </a:rPr>
              <a:t>, </a:t>
            </a:r>
            <a:r>
              <a:rPr lang="ru-RU" sz="1600" dirty="0" err="1">
                <a:latin typeface="Arial" pitchFamily="34" charset="0"/>
                <a:cs typeface="Arial" pitchFamily="34" charset="0"/>
              </a:rPr>
              <a:t>мемлекетаралық</a:t>
            </a:r>
            <a:r>
              <a:rPr lang="ru-RU" sz="1600" dirty="0">
                <a:latin typeface="Arial" pitchFamily="34" charset="0"/>
                <a:cs typeface="Arial" pitchFamily="34" charset="0"/>
              </a:rPr>
              <a:t> </a:t>
            </a:r>
            <a:r>
              <a:rPr lang="ru-RU" sz="1600" dirty="0" err="1">
                <a:latin typeface="Arial" pitchFamily="34" charset="0"/>
                <a:cs typeface="Arial" pitchFamily="34" charset="0"/>
              </a:rPr>
              <a:t>болмауы</a:t>
            </a:r>
            <a:r>
              <a:rPr lang="ru-RU" sz="1600" dirty="0">
                <a:latin typeface="Arial" pitchFamily="34" charset="0"/>
                <a:cs typeface="Arial" pitchFamily="34" charset="0"/>
              </a:rPr>
              <a:t> су </a:t>
            </a:r>
            <a:r>
              <a:rPr lang="ru-RU" sz="1600" dirty="0" err="1">
                <a:latin typeface="Arial" pitchFamily="34" charset="0"/>
                <a:cs typeface="Arial" pitchFamily="34" charset="0"/>
              </a:rPr>
              <a:t>ресурстарының</a:t>
            </a:r>
            <a:r>
              <a:rPr lang="ru-RU" sz="1600" dirty="0">
                <a:latin typeface="Arial" pitchFamily="34" charset="0"/>
                <a:cs typeface="Arial" pitchFamily="34" charset="0"/>
              </a:rPr>
              <a:t> </a:t>
            </a:r>
            <a:r>
              <a:rPr lang="ru-RU" sz="1600" dirty="0" err="1">
                <a:latin typeface="Arial" pitchFamily="34" charset="0"/>
                <a:cs typeface="Arial" pitchFamily="34" charset="0"/>
              </a:rPr>
              <a:t>жай-күйін</a:t>
            </a:r>
            <a:r>
              <a:rPr lang="ru-RU" sz="1600" dirty="0">
                <a:latin typeface="Arial" pitchFamily="34" charset="0"/>
                <a:cs typeface="Arial" pitchFamily="34" charset="0"/>
              </a:rPr>
              <a:t> </a:t>
            </a:r>
            <a:r>
              <a:rPr lang="ru-RU" sz="1600" dirty="0" err="1">
                <a:latin typeface="Arial" pitchFamily="34" charset="0"/>
                <a:cs typeface="Arial" pitchFamily="34" charset="0"/>
              </a:rPr>
              <a:t>бақылайтын</a:t>
            </a:r>
            <a:r>
              <a:rPr lang="ru-RU" sz="1600" dirty="0">
                <a:latin typeface="Arial" pitchFamily="34" charset="0"/>
                <a:cs typeface="Arial" pitchFamily="34" charset="0"/>
              </a:rPr>
              <a:t> </a:t>
            </a:r>
            <a:r>
              <a:rPr lang="ru-RU" sz="1600" dirty="0" err="1">
                <a:latin typeface="Arial" pitchFamily="34" charset="0"/>
                <a:cs typeface="Arial" pitchFamily="34" charset="0"/>
              </a:rPr>
              <a:t>жүйелер</a:t>
            </a:r>
            <a:r>
              <a:rPr lang="ru-RU" sz="1600" dirty="0">
                <a:latin typeface="Arial" pitchFamily="34" charset="0"/>
                <a:cs typeface="Arial" pitchFamily="34" charset="0"/>
              </a:rPr>
              <a:t> суды </a:t>
            </a:r>
            <a:r>
              <a:rPr lang="ru-RU" sz="1600" dirty="0" err="1">
                <a:latin typeface="Arial" pitchFamily="34" charset="0"/>
                <a:cs typeface="Arial" pitchFamily="34" charset="0"/>
              </a:rPr>
              <a:t>пайдалану</a:t>
            </a:r>
            <a:r>
              <a:rPr lang="ru-RU" sz="1600" dirty="0">
                <a:latin typeface="Arial" pitchFamily="34" charset="0"/>
                <a:cs typeface="Arial" pitchFamily="34" charset="0"/>
              </a:rPr>
              <a:t> </a:t>
            </a:r>
            <a:r>
              <a:rPr lang="ru-RU" sz="1600" dirty="0" err="1">
                <a:latin typeface="Arial" pitchFamily="34" charset="0"/>
                <a:cs typeface="Arial" pitchFamily="34" charset="0"/>
              </a:rPr>
              <a:t>туралы</a:t>
            </a:r>
            <a:r>
              <a:rPr lang="ru-RU" sz="1600" dirty="0">
                <a:latin typeface="Arial" pitchFamily="34" charset="0"/>
                <a:cs typeface="Arial" pitchFamily="34" charset="0"/>
              </a:rPr>
              <a:t> </a:t>
            </a:r>
            <a:r>
              <a:rPr lang="ru-RU" sz="1600" dirty="0" err="1">
                <a:latin typeface="Arial" pitchFamily="34" charset="0"/>
                <a:cs typeface="Arial" pitchFamily="34" charset="0"/>
              </a:rPr>
              <a:t>сенімді</a:t>
            </a:r>
            <a:r>
              <a:rPr lang="ru-RU" sz="1600" dirty="0">
                <a:latin typeface="Arial" pitchFamily="34" charset="0"/>
                <a:cs typeface="Arial" pitchFamily="34" charset="0"/>
              </a:rPr>
              <a:t> </a:t>
            </a:r>
            <a:r>
              <a:rPr lang="ru-RU" sz="1600" dirty="0" err="1">
                <a:latin typeface="Arial" pitchFamily="34" charset="0"/>
                <a:cs typeface="Arial" pitchFamily="34" charset="0"/>
              </a:rPr>
              <a:t>деректермен</a:t>
            </a:r>
            <a:r>
              <a:rPr lang="ru-RU" sz="1600" dirty="0">
                <a:latin typeface="Arial" pitchFamily="34" charset="0"/>
                <a:cs typeface="Arial" pitchFamily="34" charset="0"/>
              </a:rPr>
              <a:t> </a:t>
            </a:r>
            <a:r>
              <a:rPr lang="ru-RU" sz="1600" dirty="0" err="1">
                <a:latin typeface="Arial" pitchFamily="34" charset="0"/>
                <a:cs typeface="Arial" pitchFamily="34" charset="0"/>
              </a:rPr>
              <a:t>алмасу</a:t>
            </a:r>
            <a:r>
              <a:rPr lang="ru-RU" sz="1600" dirty="0">
                <a:latin typeface="Arial" pitchFamily="34" charset="0"/>
                <a:cs typeface="Arial" pitchFamily="34" charset="0"/>
              </a:rPr>
              <a:t> </a:t>
            </a:r>
            <a:r>
              <a:rPr lang="ru-RU" sz="1600" dirty="0" err="1">
                <a:latin typeface="Arial" pitchFamily="34" charset="0"/>
                <a:cs typeface="Arial" pitchFamily="34" charset="0"/>
              </a:rPr>
              <a:t>трансшекаралық</a:t>
            </a:r>
            <a:r>
              <a:rPr lang="ru-RU" sz="1600" dirty="0">
                <a:latin typeface="Arial" pitchFamily="34" charset="0"/>
                <a:cs typeface="Arial" pitchFamily="34" charset="0"/>
              </a:rPr>
              <a:t> </a:t>
            </a:r>
            <a:r>
              <a:rPr lang="ru-RU" sz="1600" dirty="0" err="1">
                <a:latin typeface="Arial" pitchFamily="34" charset="0"/>
                <a:cs typeface="Arial" pitchFamily="34" charset="0"/>
              </a:rPr>
              <a:t>өзендердің</a:t>
            </a:r>
            <a:r>
              <a:rPr lang="ru-RU" sz="1600" dirty="0">
                <a:latin typeface="Arial" pitchFamily="34" charset="0"/>
                <a:cs typeface="Arial" pitchFamily="34" charset="0"/>
              </a:rPr>
              <a:t> су </a:t>
            </a:r>
            <a:r>
              <a:rPr lang="ru-RU" sz="1600" dirty="0" err="1">
                <a:latin typeface="Arial" pitchFamily="34" charset="0"/>
                <a:cs typeface="Arial" pitchFamily="34" charset="0"/>
              </a:rPr>
              <a:t>шаруашылығы</a:t>
            </a:r>
            <a:r>
              <a:rPr lang="ru-RU" sz="1600" dirty="0">
                <a:latin typeface="Arial" pitchFamily="34" charset="0"/>
                <a:cs typeface="Arial" pitchFamily="34" charset="0"/>
              </a:rPr>
              <a:t> </a:t>
            </a:r>
            <a:r>
              <a:rPr lang="ru-RU" sz="1600" dirty="0" err="1">
                <a:latin typeface="Arial" pitchFamily="34" charset="0"/>
                <a:cs typeface="Arial" pitchFamily="34" charset="0"/>
              </a:rPr>
              <a:t>объектілерінде</a:t>
            </a:r>
            <a:r>
              <a:rPr lang="ru-RU" sz="1600" dirty="0">
                <a:latin typeface="Arial" pitchFamily="34" charset="0"/>
                <a:cs typeface="Arial" pitchFamily="34" charset="0"/>
              </a:rPr>
              <a:t> </a:t>
            </a:r>
            <a:r>
              <a:rPr lang="ru-RU" sz="1600" dirty="0" err="1">
                <a:latin typeface="Arial" pitchFamily="34" charset="0"/>
                <a:cs typeface="Arial" pitchFamily="34" charset="0"/>
              </a:rPr>
              <a:t>төтенше</a:t>
            </a:r>
            <a:r>
              <a:rPr lang="ru-RU" sz="1600" dirty="0">
                <a:latin typeface="Arial" pitchFamily="34" charset="0"/>
                <a:cs typeface="Arial" pitchFamily="34" charset="0"/>
              </a:rPr>
              <a:t> </a:t>
            </a:r>
            <a:r>
              <a:rPr lang="ru-RU" sz="1600" dirty="0" err="1">
                <a:latin typeface="Arial" pitchFamily="34" charset="0"/>
                <a:cs typeface="Arial" pitchFamily="34" charset="0"/>
              </a:rPr>
              <a:t>жағдайлар</a:t>
            </a:r>
            <a:r>
              <a:rPr lang="ru-RU" sz="1600" dirty="0">
                <a:latin typeface="Arial" pitchFamily="34" charset="0"/>
                <a:cs typeface="Arial" pitchFamily="34" charset="0"/>
              </a:rPr>
              <a:t> </a:t>
            </a:r>
            <a:r>
              <a:rPr lang="ru-RU" sz="1600" dirty="0" err="1">
                <a:latin typeface="Arial" pitchFamily="34" charset="0"/>
                <a:cs typeface="Arial" pitchFamily="34" charset="0"/>
              </a:rPr>
              <a:t>туралы</a:t>
            </a:r>
            <a:r>
              <a:rPr lang="ru-RU" sz="1600" dirty="0">
                <a:latin typeface="Arial" pitchFamily="34" charset="0"/>
                <a:cs typeface="Arial" pitchFamily="34" charset="0"/>
              </a:rPr>
              <a:t> </a:t>
            </a:r>
            <a:r>
              <a:rPr lang="ru-RU" sz="1600" dirty="0" err="1">
                <a:latin typeface="Arial" pitchFamily="34" charset="0"/>
                <a:cs typeface="Arial" pitchFamily="34" charset="0"/>
              </a:rPr>
              <a:t>өзара</a:t>
            </a:r>
            <a:r>
              <a:rPr lang="ru-RU" sz="1600" dirty="0">
                <a:latin typeface="Arial" pitchFamily="34" charset="0"/>
                <a:cs typeface="Arial" pitchFamily="34" charset="0"/>
              </a:rPr>
              <a:t> </a:t>
            </a:r>
            <a:r>
              <a:rPr lang="ru-RU" sz="1600" dirty="0" err="1">
                <a:latin typeface="Arial" pitchFamily="34" charset="0"/>
                <a:cs typeface="Arial" pitchFamily="34" charset="0"/>
              </a:rPr>
              <a:t>хабарлау</a:t>
            </a:r>
            <a:r>
              <a:rPr lang="ru-RU" sz="1600" dirty="0">
                <a:latin typeface="Arial" pitchFamily="34" charset="0"/>
                <a:cs typeface="Arial" pitchFamily="34" charset="0"/>
              </a:rPr>
              <a:t>. </a:t>
            </a:r>
            <a:r>
              <a:rPr lang="ru-RU" sz="1600" dirty="0" err="1">
                <a:latin typeface="Arial" pitchFamily="34" charset="0"/>
                <a:cs typeface="Arial" pitchFamily="34" charset="0"/>
              </a:rPr>
              <a:t>Реттеудің</a:t>
            </a:r>
            <a:r>
              <a:rPr lang="ru-RU" sz="1600" dirty="0">
                <a:latin typeface="Arial" pitchFamily="34" charset="0"/>
                <a:cs typeface="Arial" pitchFamily="34" charset="0"/>
              </a:rPr>
              <a:t> </a:t>
            </a:r>
            <a:r>
              <a:rPr lang="ru-RU" sz="1600" dirty="0" err="1">
                <a:latin typeface="Arial" pitchFamily="34" charset="0"/>
                <a:cs typeface="Arial" pitchFamily="34" charset="0"/>
              </a:rPr>
              <a:t>құқықтық</a:t>
            </a:r>
            <a:r>
              <a:rPr lang="ru-RU" sz="1600" dirty="0">
                <a:latin typeface="Arial" pitchFamily="34" charset="0"/>
                <a:cs typeface="Arial" pitchFamily="34" charset="0"/>
              </a:rPr>
              <a:t> </a:t>
            </a:r>
            <a:r>
              <a:rPr lang="ru-RU" sz="1600" dirty="0" err="1">
                <a:latin typeface="Arial" pitchFamily="34" charset="0"/>
                <a:cs typeface="Arial" pitchFamily="34" charset="0"/>
              </a:rPr>
              <a:t>және</a:t>
            </a:r>
            <a:r>
              <a:rPr lang="ru-RU" sz="1600" dirty="0">
                <a:latin typeface="Arial" pitchFamily="34" charset="0"/>
                <a:cs typeface="Arial" pitchFamily="34" charset="0"/>
              </a:rPr>
              <a:t> </a:t>
            </a:r>
            <a:r>
              <a:rPr lang="ru-RU" sz="1600" dirty="0" err="1">
                <a:latin typeface="Arial" pitchFamily="34" charset="0"/>
                <a:cs typeface="Arial" pitchFamily="34" charset="0"/>
              </a:rPr>
              <a:t>әдістемелік</a:t>
            </a:r>
            <a:r>
              <a:rPr lang="ru-RU" sz="1600" dirty="0">
                <a:latin typeface="Arial" pitchFamily="34" charset="0"/>
                <a:cs typeface="Arial" pitchFamily="34" charset="0"/>
              </a:rPr>
              <a:t> </a:t>
            </a:r>
            <a:r>
              <a:rPr lang="ru-RU" sz="1600" dirty="0" err="1">
                <a:latin typeface="Arial" pitchFamily="34" charset="0"/>
                <a:cs typeface="Arial" pitchFamily="34" charset="0"/>
              </a:rPr>
              <a:t>негіздері</a:t>
            </a:r>
            <a:r>
              <a:rPr lang="ru-RU" sz="1600" dirty="0">
                <a:latin typeface="Arial" pitchFamily="34" charset="0"/>
                <a:cs typeface="Arial" pitchFamily="34" charset="0"/>
              </a:rPr>
              <a:t> </a:t>
            </a:r>
            <a:r>
              <a:rPr lang="ru-RU" sz="1600" dirty="0" err="1">
                <a:latin typeface="Arial" pitchFamily="34" charset="0"/>
                <a:cs typeface="Arial" pitchFamily="34" charset="0"/>
              </a:rPr>
              <a:t>жоқ</a:t>
            </a:r>
            <a:r>
              <a:rPr lang="ru-RU" sz="1600" dirty="0">
                <a:latin typeface="Arial" pitchFamily="34" charset="0"/>
                <a:cs typeface="Arial" pitchFamily="34" charset="0"/>
              </a:rPr>
              <a:t> </a:t>
            </a:r>
            <a:r>
              <a:rPr lang="ru-RU" sz="1600" dirty="0" err="1">
                <a:latin typeface="Arial" pitchFamily="34" charset="0"/>
                <a:cs typeface="Arial" pitchFamily="34" charset="0"/>
              </a:rPr>
              <a:t>бірлескен</a:t>
            </a:r>
            <a:r>
              <a:rPr lang="ru-RU" sz="1600" dirty="0">
                <a:latin typeface="Arial" pitchFamily="34" charset="0"/>
                <a:cs typeface="Arial" pitchFamily="34" charset="0"/>
              </a:rPr>
              <a:t> </a:t>
            </a:r>
            <a:r>
              <a:rPr lang="ru-RU" sz="1600" dirty="0" err="1">
                <a:latin typeface="Arial" pitchFamily="34" charset="0"/>
                <a:cs typeface="Arial" pitchFamily="34" charset="0"/>
              </a:rPr>
              <a:t>табиғи</a:t>
            </a:r>
            <a:r>
              <a:rPr lang="ru-RU" sz="1600" dirty="0">
                <a:latin typeface="Arial" pitchFamily="34" charset="0"/>
                <a:cs typeface="Arial" pitchFamily="34" charset="0"/>
              </a:rPr>
              <a:t> </a:t>
            </a:r>
            <a:r>
              <a:rPr lang="ru-RU" sz="1600" dirty="0" err="1">
                <a:latin typeface="Arial" pitchFamily="34" charset="0"/>
                <a:cs typeface="Arial" pitchFamily="34" charset="0"/>
              </a:rPr>
              <a:t>ресурстарды</a:t>
            </a:r>
            <a:r>
              <a:rPr lang="ru-RU" sz="1600" dirty="0">
                <a:latin typeface="Arial" pitchFamily="34" charset="0"/>
                <a:cs typeface="Arial" pitchFamily="34" charset="0"/>
              </a:rPr>
              <a:t> </a:t>
            </a:r>
            <a:r>
              <a:rPr lang="ru-RU" sz="1600" dirty="0" err="1">
                <a:latin typeface="Arial" pitchFamily="34" charset="0"/>
                <a:cs typeface="Arial" pitchFamily="34" charset="0"/>
              </a:rPr>
              <a:t>пайдалану</a:t>
            </a:r>
            <a:r>
              <a:rPr lang="ru-RU" sz="1600" dirty="0">
                <a:latin typeface="Arial" pitchFamily="34" charset="0"/>
                <a:cs typeface="Arial" pitchFamily="34" charset="0"/>
              </a:rPr>
              <a:t>; </a:t>
            </a:r>
            <a:r>
              <a:rPr lang="ru-RU" sz="1600" dirty="0" err="1">
                <a:latin typeface="Arial" pitchFamily="34" charset="0"/>
                <a:cs typeface="Arial" pitchFamily="34" charset="0"/>
              </a:rPr>
              <a:t>трансшекаралық</a:t>
            </a:r>
            <a:r>
              <a:rPr lang="ru-RU" sz="1600" dirty="0">
                <a:latin typeface="Arial" pitchFamily="34" charset="0"/>
                <a:cs typeface="Arial" pitchFamily="34" charset="0"/>
              </a:rPr>
              <a:t> </a:t>
            </a:r>
            <a:r>
              <a:rPr lang="ru-RU" sz="1600" dirty="0" err="1">
                <a:latin typeface="Arial" pitchFamily="34" charset="0"/>
                <a:cs typeface="Arial" pitchFamily="34" charset="0"/>
              </a:rPr>
              <a:t>үйлестірілген</a:t>
            </a:r>
            <a:r>
              <a:rPr lang="ru-RU" sz="1600" dirty="0">
                <a:latin typeface="Arial" pitchFamily="34" charset="0"/>
                <a:cs typeface="Arial" pitchFamily="34" charset="0"/>
              </a:rPr>
              <a:t> </a:t>
            </a:r>
            <a:r>
              <a:rPr lang="ru-RU" sz="1600" dirty="0" err="1">
                <a:latin typeface="Arial" pitchFamily="34" charset="0"/>
                <a:cs typeface="Arial" pitchFamily="34" charset="0"/>
              </a:rPr>
              <a:t>бағалау</a:t>
            </a:r>
            <a:r>
              <a:rPr lang="ru-RU" sz="1600" dirty="0">
                <a:latin typeface="Arial" pitchFamily="34" charset="0"/>
                <a:cs typeface="Arial" pitchFamily="34" charset="0"/>
              </a:rPr>
              <a:t> </a:t>
            </a:r>
            <a:r>
              <a:rPr lang="ru-RU" sz="1600" dirty="0" err="1">
                <a:latin typeface="Arial" pitchFamily="34" charset="0"/>
                <a:cs typeface="Arial" pitchFamily="34" charset="0"/>
              </a:rPr>
              <a:t>және</a:t>
            </a:r>
            <a:r>
              <a:rPr lang="ru-RU" sz="1600" dirty="0">
                <a:latin typeface="Arial" pitchFamily="34" charset="0"/>
                <a:cs typeface="Arial" pitchFamily="34" charset="0"/>
              </a:rPr>
              <a:t> </a:t>
            </a:r>
            <a:r>
              <a:rPr lang="ru-RU" sz="1600" dirty="0" err="1">
                <a:latin typeface="Arial" pitchFamily="34" charset="0"/>
                <a:cs typeface="Arial" pitchFamily="34" charset="0"/>
              </a:rPr>
              <a:t>қалпына</a:t>
            </a:r>
            <a:r>
              <a:rPr lang="ru-RU" sz="1600" dirty="0">
                <a:latin typeface="Arial" pitchFamily="34" charset="0"/>
                <a:cs typeface="Arial" pitchFamily="34" charset="0"/>
              </a:rPr>
              <a:t> </a:t>
            </a:r>
            <a:r>
              <a:rPr lang="ru-RU" sz="1600" dirty="0" err="1">
                <a:latin typeface="Arial" pitchFamily="34" charset="0"/>
                <a:cs typeface="Arial" pitchFamily="34" charset="0"/>
              </a:rPr>
              <a:t>келтіру</a:t>
            </a:r>
            <a:r>
              <a:rPr lang="ru-RU" sz="1600" dirty="0">
                <a:latin typeface="Arial" pitchFamily="34" charset="0"/>
                <a:cs typeface="Arial" pitchFamily="34" charset="0"/>
              </a:rPr>
              <a:t> </a:t>
            </a:r>
            <a:r>
              <a:rPr lang="ru-RU" sz="1600" dirty="0" err="1">
                <a:latin typeface="Arial" pitchFamily="34" charset="0"/>
                <a:cs typeface="Arial" pitchFamily="34" charset="0"/>
              </a:rPr>
              <a:t>қоршаған</a:t>
            </a:r>
            <a:r>
              <a:rPr lang="ru-RU" sz="1600" dirty="0">
                <a:latin typeface="Arial" pitchFamily="34" charset="0"/>
                <a:cs typeface="Arial" pitchFamily="34" charset="0"/>
              </a:rPr>
              <a:t> </a:t>
            </a:r>
            <a:r>
              <a:rPr lang="ru-RU" sz="1600" dirty="0" err="1">
                <a:latin typeface="Arial" pitchFamily="34" charset="0"/>
                <a:cs typeface="Arial" pitchFamily="34" charset="0"/>
              </a:rPr>
              <a:t>ортаға</a:t>
            </a:r>
            <a:r>
              <a:rPr lang="ru-RU" sz="1600" dirty="0">
                <a:latin typeface="Arial" pitchFamily="34" charset="0"/>
                <a:cs typeface="Arial" pitchFamily="34" charset="0"/>
              </a:rPr>
              <a:t> </a:t>
            </a:r>
            <a:r>
              <a:rPr lang="ru-RU" sz="1600" dirty="0" err="1">
                <a:latin typeface="Arial" pitchFamily="34" charset="0"/>
                <a:cs typeface="Arial" pitchFamily="34" charset="0"/>
              </a:rPr>
              <a:t>келтірілген</a:t>
            </a:r>
            <a:r>
              <a:rPr lang="ru-RU" sz="1600" dirty="0">
                <a:latin typeface="Arial" pitchFamily="34" charset="0"/>
                <a:cs typeface="Arial" pitchFamily="34" charset="0"/>
              </a:rPr>
              <a:t> </a:t>
            </a:r>
            <a:r>
              <a:rPr lang="ru-RU" sz="1600" dirty="0" err="1">
                <a:latin typeface="Arial" pitchFamily="34" charset="0"/>
                <a:cs typeface="Arial" pitchFamily="34" charset="0"/>
              </a:rPr>
              <a:t>залал</a:t>
            </a:r>
            <a:r>
              <a:rPr lang="ru-RU" sz="1600" dirty="0" smtClean="0">
                <a:latin typeface="Arial" pitchFamily="34" charset="0"/>
                <a:cs typeface="Arial" pitchFamily="34" charset="0"/>
              </a:rPr>
              <a:t>.</a:t>
            </a:r>
            <a:r>
              <a:rPr lang="kk-KZ" sz="1600" dirty="0" smtClean="0">
                <a:latin typeface="Arial" pitchFamily="34" charset="0"/>
                <a:cs typeface="Arial" pitchFamily="34" charset="0"/>
              </a:rPr>
              <a:t> Мәселені екіжақты негізде шешуге тырысады трансшекаралық ластану әлі күнге дейін соқпаған практикалық нәтижелер - ластануды азайту трансшекаралық өзендер.</a:t>
            </a:r>
            <a:endParaRPr sz="1700" dirty="0">
              <a:latin typeface="Arial" pitchFamily="34" charset="0"/>
              <a:cs typeface="Arial" pitchFamily="34" charset="0"/>
            </a:endParaRPr>
          </a:p>
        </p:txBody>
      </p:sp>
      <p:sp>
        <p:nvSpPr>
          <p:cNvPr id="9" name="object 9"/>
          <p:cNvSpPr txBox="1"/>
          <p:nvPr/>
        </p:nvSpPr>
        <p:spPr>
          <a:xfrm>
            <a:off x="578612" y="2904886"/>
            <a:ext cx="277164" cy="292100"/>
          </a:xfrm>
          <a:prstGeom prst="rect">
            <a:avLst/>
          </a:prstGeom>
        </p:spPr>
        <p:txBody>
          <a:bodyPr wrap="square" lIns="0" tIns="14573" rIns="0" bIns="0" rtlCol="0">
            <a:noAutofit/>
          </a:bodyPr>
          <a:lstStyle/>
          <a:p>
            <a:pPr marL="12700">
              <a:lnSpc>
                <a:spcPts val="2295"/>
              </a:lnSpc>
            </a:pPr>
            <a:r>
              <a:rPr sz="2100" dirty="0" smtClean="0">
                <a:latin typeface="DejaVu Sans"/>
                <a:cs typeface="DejaVu Sans"/>
              </a:rPr>
              <a:t>➢</a:t>
            </a:r>
            <a:endParaRPr sz="2100">
              <a:latin typeface="DejaVu Sans"/>
              <a:cs typeface="DejaVu Sans"/>
            </a:endParaRPr>
          </a:p>
        </p:txBody>
      </p:sp>
      <p:sp>
        <p:nvSpPr>
          <p:cNvPr id="8" name="object 8"/>
          <p:cNvSpPr txBox="1"/>
          <p:nvPr/>
        </p:nvSpPr>
        <p:spPr>
          <a:xfrm>
            <a:off x="578612" y="3794655"/>
            <a:ext cx="277452" cy="292404"/>
          </a:xfrm>
          <a:prstGeom prst="rect">
            <a:avLst/>
          </a:prstGeom>
        </p:spPr>
        <p:txBody>
          <a:bodyPr wrap="square" lIns="0" tIns="14605" rIns="0" bIns="0" rtlCol="0">
            <a:noAutofit/>
          </a:bodyPr>
          <a:lstStyle/>
          <a:p>
            <a:pPr marL="12700">
              <a:lnSpc>
                <a:spcPts val="2300"/>
              </a:lnSpc>
            </a:pPr>
            <a:r>
              <a:rPr sz="2100" dirty="0" smtClean="0">
                <a:latin typeface="DejaVu Sans"/>
                <a:cs typeface="DejaVu Sans"/>
              </a:rPr>
              <a:t>➢</a:t>
            </a:r>
            <a:endParaRPr sz="2100">
              <a:latin typeface="DejaVu Sans"/>
              <a:cs typeface="DejaVu Sans"/>
            </a:endParaRPr>
          </a:p>
        </p:txBody>
      </p:sp>
      <p:sp>
        <p:nvSpPr>
          <p:cNvPr id="3" name="object 3"/>
          <p:cNvSpPr txBox="1"/>
          <p:nvPr/>
        </p:nvSpPr>
        <p:spPr>
          <a:xfrm>
            <a:off x="6453378" y="6141289"/>
            <a:ext cx="2604275" cy="165608"/>
          </a:xfrm>
          <a:prstGeom prst="rect">
            <a:avLst/>
          </a:prstGeom>
        </p:spPr>
        <p:txBody>
          <a:bodyPr wrap="square" lIns="0" tIns="7810" rIns="0" bIns="0" rtlCol="0">
            <a:noAutofit/>
          </a:bodyPr>
          <a:lstStyle/>
          <a:p>
            <a:pPr marL="12700">
              <a:lnSpc>
                <a:spcPts val="1230"/>
              </a:lnSpc>
            </a:pPr>
            <a:r>
              <a:rPr sz="1100" spc="-60" dirty="0" smtClean="0">
                <a:latin typeface="Arial"/>
                <a:cs typeface="Arial"/>
              </a:rPr>
              <a:t>Ист.: Проект ПРООНпо ИУВР(2005 -2007 г.)</a:t>
            </a:r>
            <a:endParaRPr sz="11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txBox="1"/>
          <p:nvPr/>
        </p:nvSpPr>
        <p:spPr>
          <a:xfrm>
            <a:off x="179832" y="967898"/>
            <a:ext cx="8784336" cy="990441"/>
          </a:xfrm>
          <a:prstGeom prst="rect">
            <a:avLst/>
          </a:prstGeom>
        </p:spPr>
        <p:txBody>
          <a:bodyPr wrap="square" lIns="0" tIns="15589" rIns="0" bIns="0" rtlCol="0">
            <a:noAutofit/>
          </a:bodyPr>
          <a:lstStyle/>
          <a:p>
            <a:pPr marL="2149475">
              <a:lnSpc>
                <a:spcPts val="2455"/>
              </a:lnSpc>
            </a:pPr>
            <a:r>
              <a:rPr sz="2400" b="1" spc="-166" dirty="0" smtClean="0">
                <a:solidFill>
                  <a:srgbClr val="006EC0"/>
                </a:solidFill>
                <a:latin typeface="Arial"/>
                <a:cs typeface="Arial"/>
              </a:rPr>
              <a:t>я водными ресурсами в Казахстане</a:t>
            </a:r>
            <a:endParaRPr sz="2400">
              <a:latin typeface="Arial"/>
              <a:cs typeface="Arial"/>
            </a:endParaRPr>
          </a:p>
        </p:txBody>
      </p:sp>
      <p:sp>
        <p:nvSpPr>
          <p:cNvPr id="18" name="object 18"/>
          <p:cNvSpPr/>
          <p:nvPr/>
        </p:nvSpPr>
        <p:spPr>
          <a:xfrm>
            <a:off x="179832" y="981455"/>
            <a:ext cx="8784336" cy="976884"/>
          </a:xfrm>
          <a:custGeom>
            <a:avLst/>
            <a:gdLst/>
            <a:ahLst/>
            <a:cxnLst/>
            <a:rect l="l" t="t" r="r" b="b"/>
            <a:pathLst>
              <a:path w="8784336" h="976884">
                <a:moveTo>
                  <a:pt x="0" y="976884"/>
                </a:moveTo>
                <a:lnTo>
                  <a:pt x="8784336" y="976884"/>
                </a:lnTo>
                <a:lnTo>
                  <a:pt x="8784336" y="0"/>
                </a:lnTo>
                <a:lnTo>
                  <a:pt x="0" y="0"/>
                </a:lnTo>
                <a:lnTo>
                  <a:pt x="0" y="976884"/>
                </a:lnTo>
                <a:close/>
              </a:path>
            </a:pathLst>
          </a:custGeom>
          <a:solidFill>
            <a:srgbClr val="CCFFCC"/>
          </a:solidFill>
        </p:spPr>
        <p:txBody>
          <a:bodyPr wrap="square" lIns="0" tIns="0" rIns="0" bIns="0" rtlCol="0">
            <a:noAutofit/>
          </a:bodyPr>
          <a:lstStyle/>
          <a:p>
            <a:endParaRPr/>
          </a:p>
        </p:txBody>
      </p:sp>
      <p:sp>
        <p:nvSpPr>
          <p:cNvPr id="16" name="object 16"/>
          <p:cNvSpPr txBox="1"/>
          <p:nvPr/>
        </p:nvSpPr>
        <p:spPr>
          <a:xfrm>
            <a:off x="1138529" y="223176"/>
            <a:ext cx="6176671" cy="462623"/>
          </a:xfrm>
          <a:prstGeom prst="rect">
            <a:avLst/>
          </a:prstGeom>
        </p:spPr>
        <p:txBody>
          <a:bodyPr wrap="square" lIns="0" tIns="16224" rIns="0" bIns="0" rtlCol="0">
            <a:noAutofit/>
          </a:bodyPr>
          <a:lstStyle/>
          <a:p>
            <a:pPr marL="12700">
              <a:lnSpc>
                <a:spcPts val="2555"/>
              </a:lnSpc>
            </a:pPr>
            <a:r>
              <a:rPr lang="kk-KZ" sz="2400" dirty="0" smtClean="0">
                <a:latin typeface="Arial"/>
                <a:cs typeface="Arial"/>
              </a:rPr>
              <a:t>Басқару жүйесінің әлсіздігінің көрінісі</a:t>
            </a:r>
            <a:endParaRPr sz="2400" dirty="0">
              <a:latin typeface="Arial"/>
              <a:cs typeface="Arial"/>
            </a:endParaRPr>
          </a:p>
        </p:txBody>
      </p:sp>
      <p:sp>
        <p:nvSpPr>
          <p:cNvPr id="4" name="object 4"/>
          <p:cNvSpPr txBox="1"/>
          <p:nvPr/>
        </p:nvSpPr>
        <p:spPr>
          <a:xfrm>
            <a:off x="6308598" y="6357088"/>
            <a:ext cx="2602497" cy="165608"/>
          </a:xfrm>
          <a:prstGeom prst="rect">
            <a:avLst/>
          </a:prstGeom>
        </p:spPr>
        <p:txBody>
          <a:bodyPr wrap="square" lIns="0" tIns="7810" rIns="0" bIns="0" rtlCol="0">
            <a:noAutofit/>
          </a:bodyPr>
          <a:lstStyle/>
          <a:p>
            <a:pPr marL="12700">
              <a:lnSpc>
                <a:spcPts val="1230"/>
              </a:lnSpc>
            </a:pPr>
            <a:r>
              <a:rPr sz="1100" spc="-60" dirty="0" smtClean="0">
                <a:latin typeface="Arial"/>
                <a:cs typeface="Arial"/>
              </a:rPr>
              <a:t>Ист.: Проект ПРООНпо ИУВР(2005 -2007 г.)</a:t>
            </a:r>
            <a:endParaRPr sz="1100">
              <a:latin typeface="Arial"/>
              <a:cs typeface="Arial"/>
            </a:endParaRPr>
          </a:p>
        </p:txBody>
      </p:sp>
      <p:sp>
        <p:nvSpPr>
          <p:cNvPr id="3" name="object 3"/>
          <p:cNvSpPr txBox="1"/>
          <p:nvPr/>
        </p:nvSpPr>
        <p:spPr>
          <a:xfrm>
            <a:off x="179832" y="981455"/>
            <a:ext cx="8784336" cy="976884"/>
          </a:xfrm>
          <a:prstGeom prst="rect">
            <a:avLst/>
          </a:prstGeom>
        </p:spPr>
        <p:txBody>
          <a:bodyPr wrap="square" lIns="0" tIns="29209" rIns="0" bIns="0" rtlCol="0">
            <a:noAutofit/>
          </a:bodyPr>
          <a:lstStyle/>
          <a:p>
            <a:pPr marL="90525" marR="33600" algn="just">
              <a:lnSpc>
                <a:spcPts val="1839"/>
              </a:lnSpc>
            </a:pPr>
            <a:r>
              <a:rPr lang="kk-KZ" sz="1600" dirty="0" smtClean="0">
                <a:latin typeface="Arial" pitchFamily="34" charset="0"/>
                <a:cs typeface="Arial" pitchFamily="34" charset="0"/>
              </a:rPr>
              <a:t>Су секторын басқарудың аталған проблемалары өте теріс экономикалық және әлеуметтік салдарлары, қоршаған ортаға зиян келтіргені, ресурс халықтың әлеуеті мен денсаулығы. Кемелсіздіктің ең маңызды салдары әдетте белгілі Қазақстанда су ресурстарын басқару жүйесі:</a:t>
            </a:r>
            <a:endParaRPr sz="1600" dirty="0">
              <a:latin typeface="Arial" pitchFamily="34" charset="0"/>
              <a:cs typeface="Arial" pitchFamily="34" charset="0"/>
            </a:endParaRPr>
          </a:p>
        </p:txBody>
      </p:sp>
      <p:sp>
        <p:nvSpPr>
          <p:cNvPr id="20" name="Прямоугольник 19"/>
          <p:cNvSpPr/>
          <p:nvPr/>
        </p:nvSpPr>
        <p:spPr>
          <a:xfrm>
            <a:off x="202425" y="2040550"/>
            <a:ext cx="8731263" cy="4308872"/>
          </a:xfrm>
          <a:prstGeom prst="rect">
            <a:avLst/>
          </a:prstGeom>
        </p:spPr>
        <p:txBody>
          <a:bodyPr wrap="square">
            <a:spAutoFit/>
          </a:bodyPr>
          <a:lstStyle/>
          <a:p>
            <a:pPr marL="285750" indent="-285750">
              <a:buFont typeface="Arial" pitchFamily="34" charset="0"/>
              <a:buChar char="•"/>
            </a:pPr>
            <a:r>
              <a:rPr lang="kk-KZ" dirty="0" smtClean="0"/>
              <a:t>Арал теңізінің экологиялық апаты. қоршаған ортаға жағымсыз жағдайдың салдары бала өлімі және vrozhdennoypatologii, әсіресе әйелдер мен балалар арасында, асқазан-ішек бұзылыстары және анемия жоғары деңгейі болып табылады </a:t>
            </a:r>
            <a:r>
              <a:rPr lang="kk-KZ" dirty="0" smtClean="0"/>
              <a:t>мұнай-газ секторымен </a:t>
            </a:r>
            <a:r>
              <a:rPr lang="kk-KZ" dirty="0" smtClean="0"/>
              <a:t>байланысты </a:t>
            </a:r>
          </a:p>
          <a:p>
            <a:pPr marL="285750" indent="-285750">
              <a:buFont typeface="Arial" pitchFamily="34" charset="0"/>
              <a:buChar char="•"/>
            </a:pPr>
            <a:r>
              <a:rPr lang="kk-KZ" dirty="0" smtClean="0"/>
              <a:t>Экологиялық мәселелері, Каспий қайраңында мұнай өндірудегі апаттар Республикасы Су экожүйелерінің көпшілігінің 3.Kachestvennoe жағдайы қанағаттанғысыз болып қалады. </a:t>
            </a:r>
          </a:p>
          <a:p>
            <a:pPr marL="285750" indent="-285750">
              <a:buFont typeface="Arial" pitchFamily="34" charset="0"/>
              <a:buChar char="•"/>
            </a:pPr>
            <a:r>
              <a:rPr lang="kk-KZ" dirty="0" smtClean="0"/>
              <a:t>Балқаш көлдерінің сулары қатты ластанған Қорғалжын қорығы Самарқанд су қоймасының, өзен Елек, Немесе, Нұра, Сырдария, Ертіс, Шу</a:t>
            </a:r>
          </a:p>
          <a:p>
            <a:pPr marL="285750" indent="-285750">
              <a:buFont typeface="Arial" pitchFamily="34" charset="0"/>
              <a:buChar char="•"/>
            </a:pPr>
            <a:r>
              <a:rPr lang="kk-KZ" sz="1600" dirty="0" smtClean="0">
                <a:latin typeface="Arial" pitchFamily="34" charset="0"/>
                <a:cs typeface="Arial" pitchFamily="34" charset="0"/>
              </a:rPr>
              <a:t>Су және су ластануында ауыл шаруашылығы өндірісін әсер етеді. Ластанған жер өсірілген өнімдер сапасының төмен болуына байланысты нарықта бәсекелестікке төтеп бере алмайды және инвестиция шығындарды төлеуге емес. Қазақстанда түсімділік шығындар (жыл сайын АҚШ $ 1,7 млрд) АҚШ жылына $ 200 млн бағаланады </a:t>
            </a:r>
          </a:p>
          <a:p>
            <a:pPr marL="285750" indent="-285750">
              <a:buFont typeface="Arial" pitchFamily="34" charset="0"/>
              <a:buChar char="•"/>
            </a:pPr>
            <a:r>
              <a:rPr lang="kk-KZ" sz="1600" dirty="0" smtClean="0">
                <a:latin typeface="Arial" pitchFamily="34" charset="0"/>
                <a:cs typeface="Arial" pitchFamily="34" charset="0"/>
              </a:rPr>
              <a:t>Ауыл шаруашылық жерлерін шөлейттену (шөлейттену) жалғасуда суды суландыру үшін суды артық пайдалану және суару үшін қажетті дренаж жүйесінің болмауы әсер етеді.</a:t>
            </a:r>
            <a:endParaRPr lang="ru-RU" sz="1600"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31"/>
          <p:cNvSpPr/>
          <p:nvPr/>
        </p:nvSpPr>
        <p:spPr>
          <a:xfrm>
            <a:off x="571500" y="2727959"/>
            <a:ext cx="8144256" cy="3245866"/>
          </a:xfrm>
          <a:custGeom>
            <a:avLst/>
            <a:gdLst/>
            <a:ahLst/>
            <a:cxnLst/>
            <a:rect l="l" t="t" r="r" b="b"/>
            <a:pathLst>
              <a:path w="8144256" h="3245866">
                <a:moveTo>
                  <a:pt x="0" y="3245866"/>
                </a:moveTo>
                <a:lnTo>
                  <a:pt x="8144256" y="3245866"/>
                </a:lnTo>
                <a:lnTo>
                  <a:pt x="8144256" y="0"/>
                </a:lnTo>
                <a:lnTo>
                  <a:pt x="0" y="0"/>
                </a:lnTo>
                <a:lnTo>
                  <a:pt x="0" y="3245866"/>
                </a:lnTo>
                <a:close/>
              </a:path>
            </a:pathLst>
          </a:custGeom>
          <a:solidFill>
            <a:srgbClr val="CCFFFF">
              <a:alpha val="67059"/>
            </a:srgbClr>
          </a:solidFill>
        </p:spPr>
        <p:txBody>
          <a:bodyPr wrap="square" lIns="0" tIns="0" rIns="0" bIns="0" rtlCol="0">
            <a:noAutofit/>
          </a:bodyPr>
          <a:lstStyle/>
          <a:p>
            <a:endParaRPr/>
          </a:p>
        </p:txBody>
      </p:sp>
      <p:sp>
        <p:nvSpPr>
          <p:cNvPr id="33" name="object 33"/>
          <p:cNvSpPr/>
          <p:nvPr/>
        </p:nvSpPr>
        <p:spPr>
          <a:xfrm>
            <a:off x="1016508" y="3115055"/>
            <a:ext cx="1024128" cy="371856"/>
          </a:xfrm>
          <a:prstGeom prst="rect">
            <a:avLst/>
          </a:prstGeom>
          <a:blipFill>
            <a:blip r:embed="rId2" cstate="print"/>
            <a:stretch>
              <a:fillRect/>
            </a:stretch>
          </a:blipFill>
        </p:spPr>
        <p:txBody>
          <a:bodyPr wrap="square" lIns="0" tIns="0" rIns="0" bIns="0" rtlCol="0">
            <a:noAutofit/>
          </a:bodyPr>
          <a:lstStyle/>
          <a:p>
            <a:endParaRPr/>
          </a:p>
        </p:txBody>
      </p:sp>
      <p:sp>
        <p:nvSpPr>
          <p:cNvPr id="34" name="object 34"/>
          <p:cNvSpPr/>
          <p:nvPr/>
        </p:nvSpPr>
        <p:spPr>
          <a:xfrm>
            <a:off x="1118616" y="3147060"/>
            <a:ext cx="844296" cy="277367"/>
          </a:xfrm>
          <a:prstGeom prst="rect">
            <a:avLst/>
          </a:prstGeom>
          <a:blipFill>
            <a:blip r:embed="rId3" cstate="print"/>
            <a:stretch>
              <a:fillRect/>
            </a:stretch>
          </a:blipFill>
        </p:spPr>
        <p:txBody>
          <a:bodyPr wrap="square" lIns="0" tIns="0" rIns="0" bIns="0" rtlCol="0">
            <a:noAutofit/>
          </a:bodyPr>
          <a:lstStyle/>
          <a:p>
            <a:endParaRPr/>
          </a:p>
        </p:txBody>
      </p:sp>
      <p:sp>
        <p:nvSpPr>
          <p:cNvPr id="35" name="object 35"/>
          <p:cNvSpPr/>
          <p:nvPr/>
        </p:nvSpPr>
        <p:spPr>
          <a:xfrm>
            <a:off x="972312" y="3069336"/>
            <a:ext cx="1011682" cy="361061"/>
          </a:xfrm>
          <a:custGeom>
            <a:avLst/>
            <a:gdLst/>
            <a:ahLst/>
            <a:cxnLst/>
            <a:rect l="l" t="t" r="r" b="b"/>
            <a:pathLst>
              <a:path w="1011682" h="361061">
                <a:moveTo>
                  <a:pt x="951611" y="0"/>
                </a:moveTo>
                <a:lnTo>
                  <a:pt x="60032" y="0"/>
                </a:lnTo>
                <a:lnTo>
                  <a:pt x="36664" y="4699"/>
                </a:lnTo>
                <a:lnTo>
                  <a:pt x="17576" y="17652"/>
                </a:lnTo>
                <a:lnTo>
                  <a:pt x="4711" y="36702"/>
                </a:lnTo>
                <a:lnTo>
                  <a:pt x="0" y="60198"/>
                </a:lnTo>
                <a:lnTo>
                  <a:pt x="0" y="300863"/>
                </a:lnTo>
                <a:lnTo>
                  <a:pt x="4711" y="324358"/>
                </a:lnTo>
                <a:lnTo>
                  <a:pt x="17576" y="343408"/>
                </a:lnTo>
                <a:lnTo>
                  <a:pt x="36664" y="356362"/>
                </a:lnTo>
                <a:lnTo>
                  <a:pt x="60032" y="361061"/>
                </a:lnTo>
                <a:lnTo>
                  <a:pt x="951611" y="361061"/>
                </a:lnTo>
                <a:lnTo>
                  <a:pt x="974979" y="356362"/>
                </a:lnTo>
                <a:lnTo>
                  <a:pt x="994029" y="343408"/>
                </a:lnTo>
                <a:lnTo>
                  <a:pt x="1006982" y="324358"/>
                </a:lnTo>
                <a:lnTo>
                  <a:pt x="1011682" y="300863"/>
                </a:lnTo>
                <a:lnTo>
                  <a:pt x="1011682" y="60198"/>
                </a:lnTo>
                <a:lnTo>
                  <a:pt x="1006982" y="36702"/>
                </a:lnTo>
                <a:lnTo>
                  <a:pt x="994029" y="17652"/>
                </a:lnTo>
                <a:lnTo>
                  <a:pt x="974979" y="4699"/>
                </a:lnTo>
                <a:lnTo>
                  <a:pt x="951611" y="0"/>
                </a:lnTo>
                <a:close/>
              </a:path>
            </a:pathLst>
          </a:custGeom>
          <a:solidFill>
            <a:srgbClr val="FFFFFF"/>
          </a:solidFill>
        </p:spPr>
        <p:txBody>
          <a:bodyPr wrap="square" lIns="0" tIns="0" rIns="0" bIns="0" rtlCol="0">
            <a:noAutofit/>
          </a:bodyPr>
          <a:lstStyle/>
          <a:p>
            <a:endParaRPr/>
          </a:p>
        </p:txBody>
      </p:sp>
      <p:sp>
        <p:nvSpPr>
          <p:cNvPr id="36" name="object 36"/>
          <p:cNvSpPr/>
          <p:nvPr/>
        </p:nvSpPr>
        <p:spPr>
          <a:xfrm>
            <a:off x="972312" y="3069336"/>
            <a:ext cx="1011682" cy="361061"/>
          </a:xfrm>
          <a:custGeom>
            <a:avLst/>
            <a:gdLst/>
            <a:ahLst/>
            <a:cxnLst/>
            <a:rect l="l" t="t" r="r" b="b"/>
            <a:pathLst>
              <a:path w="1011682" h="361061">
                <a:moveTo>
                  <a:pt x="0" y="60198"/>
                </a:moveTo>
                <a:lnTo>
                  <a:pt x="4711" y="36702"/>
                </a:lnTo>
                <a:lnTo>
                  <a:pt x="17576" y="17652"/>
                </a:lnTo>
                <a:lnTo>
                  <a:pt x="36664" y="4699"/>
                </a:lnTo>
                <a:lnTo>
                  <a:pt x="60032" y="0"/>
                </a:lnTo>
                <a:lnTo>
                  <a:pt x="951611" y="0"/>
                </a:lnTo>
                <a:lnTo>
                  <a:pt x="974979" y="4699"/>
                </a:lnTo>
                <a:lnTo>
                  <a:pt x="994029" y="17652"/>
                </a:lnTo>
                <a:lnTo>
                  <a:pt x="1006982" y="36702"/>
                </a:lnTo>
                <a:lnTo>
                  <a:pt x="1011682" y="60198"/>
                </a:lnTo>
                <a:lnTo>
                  <a:pt x="1011682" y="300863"/>
                </a:lnTo>
                <a:lnTo>
                  <a:pt x="1006982" y="324358"/>
                </a:lnTo>
                <a:lnTo>
                  <a:pt x="994029" y="343408"/>
                </a:lnTo>
                <a:lnTo>
                  <a:pt x="974979" y="356362"/>
                </a:lnTo>
                <a:lnTo>
                  <a:pt x="951611" y="361061"/>
                </a:lnTo>
                <a:lnTo>
                  <a:pt x="60032" y="361061"/>
                </a:lnTo>
                <a:lnTo>
                  <a:pt x="36664" y="356362"/>
                </a:lnTo>
                <a:lnTo>
                  <a:pt x="17576" y="343408"/>
                </a:lnTo>
                <a:lnTo>
                  <a:pt x="4711" y="324358"/>
                </a:lnTo>
                <a:lnTo>
                  <a:pt x="0" y="300863"/>
                </a:lnTo>
                <a:lnTo>
                  <a:pt x="0" y="60198"/>
                </a:lnTo>
                <a:close/>
              </a:path>
            </a:pathLst>
          </a:custGeom>
          <a:ln w="9144">
            <a:solidFill>
              <a:srgbClr val="C0C0C0"/>
            </a:solidFill>
          </a:ln>
        </p:spPr>
        <p:txBody>
          <a:bodyPr wrap="square" lIns="0" tIns="0" rIns="0" bIns="0" rtlCol="0">
            <a:noAutofit/>
          </a:bodyPr>
          <a:lstStyle/>
          <a:p>
            <a:endParaRPr/>
          </a:p>
        </p:txBody>
      </p:sp>
      <p:sp>
        <p:nvSpPr>
          <p:cNvPr id="37" name="object 37"/>
          <p:cNvSpPr/>
          <p:nvPr/>
        </p:nvSpPr>
        <p:spPr>
          <a:xfrm>
            <a:off x="2551176" y="3113532"/>
            <a:ext cx="1046988" cy="373379"/>
          </a:xfrm>
          <a:prstGeom prst="rect">
            <a:avLst/>
          </a:prstGeom>
          <a:blipFill>
            <a:blip r:embed="rId4" cstate="print"/>
            <a:stretch>
              <a:fillRect/>
            </a:stretch>
          </a:blipFill>
        </p:spPr>
        <p:txBody>
          <a:bodyPr wrap="square" lIns="0" tIns="0" rIns="0" bIns="0" rtlCol="0">
            <a:noAutofit/>
          </a:bodyPr>
          <a:lstStyle/>
          <a:p>
            <a:endParaRPr/>
          </a:p>
        </p:txBody>
      </p:sp>
      <p:sp>
        <p:nvSpPr>
          <p:cNvPr id="38" name="object 38"/>
          <p:cNvSpPr/>
          <p:nvPr/>
        </p:nvSpPr>
        <p:spPr>
          <a:xfrm>
            <a:off x="2546985" y="3067812"/>
            <a:ext cx="1034415" cy="361061"/>
          </a:xfrm>
          <a:custGeom>
            <a:avLst/>
            <a:gdLst/>
            <a:ahLst/>
            <a:cxnLst/>
            <a:rect l="l" t="t" r="r" b="b"/>
            <a:pathLst>
              <a:path w="1034415" h="361061">
                <a:moveTo>
                  <a:pt x="974217" y="0"/>
                </a:moveTo>
                <a:lnTo>
                  <a:pt x="60070" y="0"/>
                </a:lnTo>
                <a:lnTo>
                  <a:pt x="36575" y="4699"/>
                </a:lnTo>
                <a:lnTo>
                  <a:pt x="17525" y="17652"/>
                </a:lnTo>
                <a:lnTo>
                  <a:pt x="4699" y="36829"/>
                </a:lnTo>
                <a:lnTo>
                  <a:pt x="0" y="60325"/>
                </a:lnTo>
                <a:lnTo>
                  <a:pt x="0" y="300863"/>
                </a:lnTo>
                <a:lnTo>
                  <a:pt x="4699" y="324358"/>
                </a:lnTo>
                <a:lnTo>
                  <a:pt x="17525" y="343408"/>
                </a:lnTo>
                <a:lnTo>
                  <a:pt x="36575" y="356362"/>
                </a:lnTo>
                <a:lnTo>
                  <a:pt x="60070" y="361061"/>
                </a:lnTo>
                <a:lnTo>
                  <a:pt x="974217" y="361061"/>
                </a:lnTo>
                <a:lnTo>
                  <a:pt x="997711" y="356362"/>
                </a:lnTo>
                <a:lnTo>
                  <a:pt x="1016761" y="343408"/>
                </a:lnTo>
                <a:lnTo>
                  <a:pt x="1029716" y="324358"/>
                </a:lnTo>
                <a:lnTo>
                  <a:pt x="1034415" y="300863"/>
                </a:lnTo>
                <a:lnTo>
                  <a:pt x="1034415" y="60325"/>
                </a:lnTo>
                <a:lnTo>
                  <a:pt x="1029716" y="36829"/>
                </a:lnTo>
                <a:lnTo>
                  <a:pt x="1016761" y="17652"/>
                </a:lnTo>
                <a:lnTo>
                  <a:pt x="997711" y="4699"/>
                </a:lnTo>
                <a:lnTo>
                  <a:pt x="974217" y="0"/>
                </a:lnTo>
                <a:close/>
              </a:path>
            </a:pathLst>
          </a:custGeom>
          <a:solidFill>
            <a:srgbClr val="FFFFFF"/>
          </a:solidFill>
        </p:spPr>
        <p:txBody>
          <a:bodyPr wrap="square" lIns="0" tIns="0" rIns="0" bIns="0" rtlCol="0">
            <a:noAutofit/>
          </a:bodyPr>
          <a:lstStyle/>
          <a:p>
            <a:endParaRPr/>
          </a:p>
        </p:txBody>
      </p:sp>
      <p:sp>
        <p:nvSpPr>
          <p:cNvPr id="39" name="object 39"/>
          <p:cNvSpPr/>
          <p:nvPr/>
        </p:nvSpPr>
        <p:spPr>
          <a:xfrm>
            <a:off x="2506980" y="3067812"/>
            <a:ext cx="1034415" cy="361061"/>
          </a:xfrm>
          <a:custGeom>
            <a:avLst/>
            <a:gdLst/>
            <a:ahLst/>
            <a:cxnLst/>
            <a:rect l="l" t="t" r="r" b="b"/>
            <a:pathLst>
              <a:path w="1034415" h="361061">
                <a:moveTo>
                  <a:pt x="0" y="60325"/>
                </a:moveTo>
                <a:lnTo>
                  <a:pt x="4699" y="36829"/>
                </a:lnTo>
                <a:lnTo>
                  <a:pt x="17525" y="17652"/>
                </a:lnTo>
                <a:lnTo>
                  <a:pt x="36575" y="4699"/>
                </a:lnTo>
                <a:lnTo>
                  <a:pt x="60070" y="0"/>
                </a:lnTo>
                <a:lnTo>
                  <a:pt x="974217" y="0"/>
                </a:lnTo>
                <a:lnTo>
                  <a:pt x="997711" y="4699"/>
                </a:lnTo>
                <a:lnTo>
                  <a:pt x="1016761" y="17652"/>
                </a:lnTo>
                <a:lnTo>
                  <a:pt x="1029716" y="36829"/>
                </a:lnTo>
                <a:lnTo>
                  <a:pt x="1034415" y="60325"/>
                </a:lnTo>
                <a:lnTo>
                  <a:pt x="1034415" y="300863"/>
                </a:lnTo>
                <a:lnTo>
                  <a:pt x="1029716" y="324358"/>
                </a:lnTo>
                <a:lnTo>
                  <a:pt x="1016761" y="343408"/>
                </a:lnTo>
                <a:lnTo>
                  <a:pt x="997711" y="356362"/>
                </a:lnTo>
                <a:lnTo>
                  <a:pt x="974217" y="361061"/>
                </a:lnTo>
                <a:lnTo>
                  <a:pt x="60070" y="361061"/>
                </a:lnTo>
                <a:lnTo>
                  <a:pt x="36575" y="356362"/>
                </a:lnTo>
                <a:lnTo>
                  <a:pt x="17525" y="343408"/>
                </a:lnTo>
                <a:lnTo>
                  <a:pt x="4699" y="324358"/>
                </a:lnTo>
                <a:lnTo>
                  <a:pt x="0" y="300863"/>
                </a:lnTo>
                <a:lnTo>
                  <a:pt x="0" y="60325"/>
                </a:lnTo>
                <a:close/>
              </a:path>
            </a:pathLst>
          </a:custGeom>
          <a:ln w="9144">
            <a:solidFill>
              <a:srgbClr val="C0C0C0"/>
            </a:solidFill>
          </a:ln>
        </p:spPr>
        <p:txBody>
          <a:bodyPr wrap="square" lIns="0" tIns="0" rIns="0" bIns="0" rtlCol="0">
            <a:noAutofit/>
          </a:bodyPr>
          <a:lstStyle/>
          <a:p>
            <a:endParaRPr/>
          </a:p>
        </p:txBody>
      </p:sp>
      <p:sp>
        <p:nvSpPr>
          <p:cNvPr id="40" name="object 40"/>
          <p:cNvSpPr/>
          <p:nvPr/>
        </p:nvSpPr>
        <p:spPr>
          <a:xfrm>
            <a:off x="3916679" y="3115055"/>
            <a:ext cx="949451" cy="371856"/>
          </a:xfrm>
          <a:prstGeom prst="rect">
            <a:avLst/>
          </a:prstGeom>
          <a:blipFill>
            <a:blip r:embed="rId5" cstate="print"/>
            <a:stretch>
              <a:fillRect/>
            </a:stretch>
          </a:blipFill>
        </p:spPr>
        <p:txBody>
          <a:bodyPr wrap="square" lIns="0" tIns="0" rIns="0" bIns="0" rtlCol="0">
            <a:noAutofit/>
          </a:bodyPr>
          <a:lstStyle/>
          <a:p>
            <a:endParaRPr/>
          </a:p>
        </p:txBody>
      </p:sp>
      <p:sp>
        <p:nvSpPr>
          <p:cNvPr id="41" name="object 41"/>
          <p:cNvSpPr/>
          <p:nvPr/>
        </p:nvSpPr>
        <p:spPr>
          <a:xfrm>
            <a:off x="4000500" y="3147060"/>
            <a:ext cx="804672" cy="277367"/>
          </a:xfrm>
          <a:prstGeom prst="rect">
            <a:avLst/>
          </a:prstGeom>
          <a:blipFill>
            <a:blip r:embed="rId6" cstate="print"/>
            <a:stretch>
              <a:fillRect/>
            </a:stretch>
          </a:blipFill>
        </p:spPr>
        <p:txBody>
          <a:bodyPr wrap="square" lIns="0" tIns="0" rIns="0" bIns="0" rtlCol="0">
            <a:noAutofit/>
          </a:bodyPr>
          <a:lstStyle/>
          <a:p>
            <a:endParaRPr/>
          </a:p>
        </p:txBody>
      </p:sp>
      <p:sp>
        <p:nvSpPr>
          <p:cNvPr id="42" name="object 42"/>
          <p:cNvSpPr/>
          <p:nvPr/>
        </p:nvSpPr>
        <p:spPr>
          <a:xfrm>
            <a:off x="3872484" y="3069336"/>
            <a:ext cx="935608" cy="361061"/>
          </a:xfrm>
          <a:custGeom>
            <a:avLst/>
            <a:gdLst/>
            <a:ahLst/>
            <a:cxnLst/>
            <a:rect l="l" t="t" r="r" b="b"/>
            <a:pathLst>
              <a:path w="935608" h="361061">
                <a:moveTo>
                  <a:pt x="875538" y="0"/>
                </a:moveTo>
                <a:lnTo>
                  <a:pt x="60198" y="0"/>
                </a:lnTo>
                <a:lnTo>
                  <a:pt x="36702" y="4699"/>
                </a:lnTo>
                <a:lnTo>
                  <a:pt x="17652" y="17652"/>
                </a:lnTo>
                <a:lnTo>
                  <a:pt x="4699" y="36702"/>
                </a:lnTo>
                <a:lnTo>
                  <a:pt x="0" y="60198"/>
                </a:lnTo>
                <a:lnTo>
                  <a:pt x="0" y="300863"/>
                </a:lnTo>
                <a:lnTo>
                  <a:pt x="4699" y="324358"/>
                </a:lnTo>
                <a:lnTo>
                  <a:pt x="17652" y="343408"/>
                </a:lnTo>
                <a:lnTo>
                  <a:pt x="36702" y="356362"/>
                </a:lnTo>
                <a:lnTo>
                  <a:pt x="60198" y="361061"/>
                </a:lnTo>
                <a:lnTo>
                  <a:pt x="875538" y="361061"/>
                </a:lnTo>
                <a:lnTo>
                  <a:pt x="899032" y="356362"/>
                </a:lnTo>
                <a:lnTo>
                  <a:pt x="918082" y="343408"/>
                </a:lnTo>
                <a:lnTo>
                  <a:pt x="930910" y="324358"/>
                </a:lnTo>
                <a:lnTo>
                  <a:pt x="935608" y="300863"/>
                </a:lnTo>
                <a:lnTo>
                  <a:pt x="935608" y="60198"/>
                </a:lnTo>
                <a:lnTo>
                  <a:pt x="930910" y="36702"/>
                </a:lnTo>
                <a:lnTo>
                  <a:pt x="918082" y="17652"/>
                </a:lnTo>
                <a:lnTo>
                  <a:pt x="899032" y="4699"/>
                </a:lnTo>
                <a:lnTo>
                  <a:pt x="875538" y="0"/>
                </a:lnTo>
                <a:close/>
              </a:path>
            </a:pathLst>
          </a:custGeom>
          <a:solidFill>
            <a:srgbClr val="FFFFFF"/>
          </a:solidFill>
        </p:spPr>
        <p:txBody>
          <a:bodyPr wrap="square" lIns="0" tIns="0" rIns="0" bIns="0" rtlCol="0">
            <a:noAutofit/>
          </a:bodyPr>
          <a:lstStyle/>
          <a:p>
            <a:endParaRPr/>
          </a:p>
        </p:txBody>
      </p:sp>
      <p:sp>
        <p:nvSpPr>
          <p:cNvPr id="43" name="object 43"/>
          <p:cNvSpPr/>
          <p:nvPr/>
        </p:nvSpPr>
        <p:spPr>
          <a:xfrm>
            <a:off x="3872484" y="3069336"/>
            <a:ext cx="935608" cy="361061"/>
          </a:xfrm>
          <a:custGeom>
            <a:avLst/>
            <a:gdLst/>
            <a:ahLst/>
            <a:cxnLst/>
            <a:rect l="l" t="t" r="r" b="b"/>
            <a:pathLst>
              <a:path w="935608" h="361061">
                <a:moveTo>
                  <a:pt x="0" y="60198"/>
                </a:moveTo>
                <a:lnTo>
                  <a:pt x="4699" y="36702"/>
                </a:lnTo>
                <a:lnTo>
                  <a:pt x="17652" y="17652"/>
                </a:lnTo>
                <a:lnTo>
                  <a:pt x="36702" y="4699"/>
                </a:lnTo>
                <a:lnTo>
                  <a:pt x="60198" y="0"/>
                </a:lnTo>
                <a:lnTo>
                  <a:pt x="875538" y="0"/>
                </a:lnTo>
                <a:lnTo>
                  <a:pt x="899032" y="4699"/>
                </a:lnTo>
                <a:lnTo>
                  <a:pt x="918082" y="17652"/>
                </a:lnTo>
                <a:lnTo>
                  <a:pt x="930910" y="36702"/>
                </a:lnTo>
                <a:lnTo>
                  <a:pt x="935608" y="60198"/>
                </a:lnTo>
                <a:lnTo>
                  <a:pt x="935608" y="300863"/>
                </a:lnTo>
                <a:lnTo>
                  <a:pt x="930910" y="324358"/>
                </a:lnTo>
                <a:lnTo>
                  <a:pt x="918082" y="343408"/>
                </a:lnTo>
                <a:lnTo>
                  <a:pt x="899032" y="356362"/>
                </a:lnTo>
                <a:lnTo>
                  <a:pt x="875538" y="361061"/>
                </a:lnTo>
                <a:lnTo>
                  <a:pt x="60198" y="361061"/>
                </a:lnTo>
                <a:lnTo>
                  <a:pt x="36702" y="356362"/>
                </a:lnTo>
                <a:lnTo>
                  <a:pt x="17652" y="343408"/>
                </a:lnTo>
                <a:lnTo>
                  <a:pt x="4699" y="324358"/>
                </a:lnTo>
                <a:lnTo>
                  <a:pt x="0" y="300863"/>
                </a:lnTo>
                <a:lnTo>
                  <a:pt x="0" y="60198"/>
                </a:lnTo>
                <a:close/>
              </a:path>
            </a:pathLst>
          </a:custGeom>
          <a:ln w="9144">
            <a:solidFill>
              <a:srgbClr val="C0C0C0"/>
            </a:solidFill>
          </a:ln>
        </p:spPr>
        <p:txBody>
          <a:bodyPr wrap="square" lIns="0" tIns="0" rIns="0" bIns="0" rtlCol="0">
            <a:noAutofit/>
          </a:bodyPr>
          <a:lstStyle/>
          <a:p>
            <a:endParaRPr/>
          </a:p>
        </p:txBody>
      </p:sp>
      <p:sp>
        <p:nvSpPr>
          <p:cNvPr id="44" name="object 44"/>
          <p:cNvSpPr/>
          <p:nvPr/>
        </p:nvSpPr>
        <p:spPr>
          <a:xfrm>
            <a:off x="1066800" y="3861816"/>
            <a:ext cx="1203452" cy="1024127"/>
          </a:xfrm>
          <a:custGeom>
            <a:avLst/>
            <a:gdLst/>
            <a:ahLst/>
            <a:cxnLst/>
            <a:rect l="l" t="t" r="r" b="b"/>
            <a:pathLst>
              <a:path w="1203452" h="1024127">
                <a:moveTo>
                  <a:pt x="1032763" y="0"/>
                </a:moveTo>
                <a:lnTo>
                  <a:pt x="170713" y="0"/>
                </a:lnTo>
                <a:lnTo>
                  <a:pt x="125336" y="6095"/>
                </a:lnTo>
                <a:lnTo>
                  <a:pt x="84543" y="23367"/>
                </a:lnTo>
                <a:lnTo>
                  <a:pt x="49999" y="50037"/>
                </a:lnTo>
                <a:lnTo>
                  <a:pt x="23304" y="84581"/>
                </a:lnTo>
                <a:lnTo>
                  <a:pt x="6096" y="125348"/>
                </a:lnTo>
                <a:lnTo>
                  <a:pt x="0" y="170687"/>
                </a:lnTo>
                <a:lnTo>
                  <a:pt x="0" y="853439"/>
                </a:lnTo>
                <a:lnTo>
                  <a:pt x="6096" y="898778"/>
                </a:lnTo>
                <a:lnTo>
                  <a:pt x="23304" y="939545"/>
                </a:lnTo>
                <a:lnTo>
                  <a:pt x="49999" y="974089"/>
                </a:lnTo>
                <a:lnTo>
                  <a:pt x="84543" y="1000759"/>
                </a:lnTo>
                <a:lnTo>
                  <a:pt x="125336" y="1018031"/>
                </a:lnTo>
                <a:lnTo>
                  <a:pt x="170713" y="1024127"/>
                </a:lnTo>
                <a:lnTo>
                  <a:pt x="1032763" y="1024127"/>
                </a:lnTo>
                <a:lnTo>
                  <a:pt x="1078102" y="1018031"/>
                </a:lnTo>
                <a:lnTo>
                  <a:pt x="1118870" y="1000759"/>
                </a:lnTo>
                <a:lnTo>
                  <a:pt x="1153414" y="974089"/>
                </a:lnTo>
                <a:lnTo>
                  <a:pt x="1180083" y="939545"/>
                </a:lnTo>
                <a:lnTo>
                  <a:pt x="1197356" y="898778"/>
                </a:lnTo>
                <a:lnTo>
                  <a:pt x="1203452" y="853439"/>
                </a:lnTo>
                <a:lnTo>
                  <a:pt x="1203452" y="170687"/>
                </a:lnTo>
                <a:lnTo>
                  <a:pt x="1197356" y="125348"/>
                </a:lnTo>
                <a:lnTo>
                  <a:pt x="1180083" y="84581"/>
                </a:lnTo>
                <a:lnTo>
                  <a:pt x="1153414" y="50037"/>
                </a:lnTo>
                <a:lnTo>
                  <a:pt x="1118870" y="23367"/>
                </a:lnTo>
                <a:lnTo>
                  <a:pt x="1078102" y="6095"/>
                </a:lnTo>
                <a:lnTo>
                  <a:pt x="1032763" y="0"/>
                </a:lnTo>
                <a:close/>
              </a:path>
            </a:pathLst>
          </a:custGeom>
          <a:solidFill>
            <a:srgbClr val="FFFFFF"/>
          </a:solidFill>
        </p:spPr>
        <p:txBody>
          <a:bodyPr wrap="square" lIns="0" tIns="0" rIns="0" bIns="0" rtlCol="0">
            <a:noAutofit/>
          </a:bodyPr>
          <a:lstStyle/>
          <a:p>
            <a:endParaRPr/>
          </a:p>
        </p:txBody>
      </p:sp>
      <p:sp>
        <p:nvSpPr>
          <p:cNvPr id="45" name="object 45"/>
          <p:cNvSpPr/>
          <p:nvPr/>
        </p:nvSpPr>
        <p:spPr>
          <a:xfrm>
            <a:off x="1066800" y="3861816"/>
            <a:ext cx="1203452" cy="1024127"/>
          </a:xfrm>
          <a:custGeom>
            <a:avLst/>
            <a:gdLst/>
            <a:ahLst/>
            <a:cxnLst/>
            <a:rect l="l" t="t" r="r" b="b"/>
            <a:pathLst>
              <a:path w="1203452" h="1024127">
                <a:moveTo>
                  <a:pt x="0" y="170687"/>
                </a:moveTo>
                <a:lnTo>
                  <a:pt x="6096" y="125348"/>
                </a:lnTo>
                <a:lnTo>
                  <a:pt x="23304" y="84581"/>
                </a:lnTo>
                <a:lnTo>
                  <a:pt x="49999" y="50037"/>
                </a:lnTo>
                <a:lnTo>
                  <a:pt x="84543" y="23367"/>
                </a:lnTo>
                <a:lnTo>
                  <a:pt x="125336" y="6095"/>
                </a:lnTo>
                <a:lnTo>
                  <a:pt x="170713" y="0"/>
                </a:lnTo>
                <a:lnTo>
                  <a:pt x="1032763" y="0"/>
                </a:lnTo>
                <a:lnTo>
                  <a:pt x="1078102" y="6095"/>
                </a:lnTo>
                <a:lnTo>
                  <a:pt x="1118870" y="23367"/>
                </a:lnTo>
                <a:lnTo>
                  <a:pt x="1153414" y="50037"/>
                </a:lnTo>
                <a:lnTo>
                  <a:pt x="1180083" y="84581"/>
                </a:lnTo>
                <a:lnTo>
                  <a:pt x="1197356" y="125348"/>
                </a:lnTo>
                <a:lnTo>
                  <a:pt x="1203452" y="170687"/>
                </a:lnTo>
                <a:lnTo>
                  <a:pt x="1203452" y="853439"/>
                </a:lnTo>
                <a:lnTo>
                  <a:pt x="1197356" y="898778"/>
                </a:lnTo>
                <a:lnTo>
                  <a:pt x="1180083" y="939545"/>
                </a:lnTo>
                <a:lnTo>
                  <a:pt x="1153414" y="974089"/>
                </a:lnTo>
                <a:lnTo>
                  <a:pt x="1118870" y="1000759"/>
                </a:lnTo>
                <a:lnTo>
                  <a:pt x="1078102" y="1018031"/>
                </a:lnTo>
                <a:lnTo>
                  <a:pt x="1032763" y="1024127"/>
                </a:lnTo>
                <a:lnTo>
                  <a:pt x="170713" y="1024127"/>
                </a:lnTo>
                <a:lnTo>
                  <a:pt x="125336" y="1018031"/>
                </a:lnTo>
                <a:lnTo>
                  <a:pt x="84543" y="1000759"/>
                </a:lnTo>
                <a:lnTo>
                  <a:pt x="49999" y="974089"/>
                </a:lnTo>
                <a:lnTo>
                  <a:pt x="23304" y="939545"/>
                </a:lnTo>
                <a:lnTo>
                  <a:pt x="6096" y="898778"/>
                </a:lnTo>
                <a:lnTo>
                  <a:pt x="0" y="853439"/>
                </a:lnTo>
                <a:lnTo>
                  <a:pt x="0" y="170687"/>
                </a:lnTo>
                <a:close/>
              </a:path>
            </a:pathLst>
          </a:custGeom>
          <a:ln w="9144">
            <a:solidFill>
              <a:srgbClr val="C0C0C0"/>
            </a:solidFill>
          </a:ln>
        </p:spPr>
        <p:txBody>
          <a:bodyPr wrap="square" lIns="0" tIns="0" rIns="0" bIns="0" rtlCol="0">
            <a:noAutofit/>
          </a:bodyPr>
          <a:lstStyle/>
          <a:p>
            <a:endParaRPr/>
          </a:p>
        </p:txBody>
      </p:sp>
      <p:sp>
        <p:nvSpPr>
          <p:cNvPr id="46" name="object 46"/>
          <p:cNvSpPr/>
          <p:nvPr/>
        </p:nvSpPr>
        <p:spPr>
          <a:xfrm>
            <a:off x="2410968" y="3852672"/>
            <a:ext cx="1327022" cy="1024127"/>
          </a:xfrm>
          <a:custGeom>
            <a:avLst/>
            <a:gdLst/>
            <a:ahLst/>
            <a:cxnLst/>
            <a:rect l="l" t="t" r="r" b="b"/>
            <a:pathLst>
              <a:path w="1327022" h="1024127">
                <a:moveTo>
                  <a:pt x="1156334" y="0"/>
                </a:moveTo>
                <a:lnTo>
                  <a:pt x="170687" y="0"/>
                </a:lnTo>
                <a:lnTo>
                  <a:pt x="125221" y="6095"/>
                </a:lnTo>
                <a:lnTo>
                  <a:pt x="84455" y="23367"/>
                </a:lnTo>
                <a:lnTo>
                  <a:pt x="49911" y="50037"/>
                </a:lnTo>
                <a:lnTo>
                  <a:pt x="23240" y="84581"/>
                </a:lnTo>
                <a:lnTo>
                  <a:pt x="6095" y="125348"/>
                </a:lnTo>
                <a:lnTo>
                  <a:pt x="0" y="170814"/>
                </a:lnTo>
                <a:lnTo>
                  <a:pt x="0" y="853439"/>
                </a:lnTo>
                <a:lnTo>
                  <a:pt x="6095" y="898778"/>
                </a:lnTo>
                <a:lnTo>
                  <a:pt x="23240" y="939545"/>
                </a:lnTo>
                <a:lnTo>
                  <a:pt x="49911" y="974089"/>
                </a:lnTo>
                <a:lnTo>
                  <a:pt x="84455" y="1000759"/>
                </a:lnTo>
                <a:lnTo>
                  <a:pt x="125221" y="1018032"/>
                </a:lnTo>
                <a:lnTo>
                  <a:pt x="170687" y="1024127"/>
                </a:lnTo>
                <a:lnTo>
                  <a:pt x="1156334" y="1024127"/>
                </a:lnTo>
                <a:lnTo>
                  <a:pt x="1201673" y="1018032"/>
                </a:lnTo>
                <a:lnTo>
                  <a:pt x="1242441" y="1000759"/>
                </a:lnTo>
                <a:lnTo>
                  <a:pt x="1276984" y="974089"/>
                </a:lnTo>
                <a:lnTo>
                  <a:pt x="1303655" y="939545"/>
                </a:lnTo>
                <a:lnTo>
                  <a:pt x="1320927" y="898778"/>
                </a:lnTo>
                <a:lnTo>
                  <a:pt x="1327022" y="853439"/>
                </a:lnTo>
                <a:lnTo>
                  <a:pt x="1327022" y="170814"/>
                </a:lnTo>
                <a:lnTo>
                  <a:pt x="1320927" y="125348"/>
                </a:lnTo>
                <a:lnTo>
                  <a:pt x="1303655" y="84581"/>
                </a:lnTo>
                <a:lnTo>
                  <a:pt x="1276984" y="50037"/>
                </a:lnTo>
                <a:lnTo>
                  <a:pt x="1242441" y="23367"/>
                </a:lnTo>
                <a:lnTo>
                  <a:pt x="1201673" y="6095"/>
                </a:lnTo>
                <a:lnTo>
                  <a:pt x="1156334" y="0"/>
                </a:lnTo>
                <a:close/>
              </a:path>
            </a:pathLst>
          </a:custGeom>
          <a:solidFill>
            <a:srgbClr val="FFFFFF"/>
          </a:solidFill>
        </p:spPr>
        <p:txBody>
          <a:bodyPr wrap="square" lIns="0" tIns="0" rIns="0" bIns="0" rtlCol="0">
            <a:noAutofit/>
          </a:bodyPr>
          <a:lstStyle/>
          <a:p>
            <a:endParaRPr/>
          </a:p>
        </p:txBody>
      </p:sp>
      <p:sp>
        <p:nvSpPr>
          <p:cNvPr id="47" name="object 47"/>
          <p:cNvSpPr/>
          <p:nvPr/>
        </p:nvSpPr>
        <p:spPr>
          <a:xfrm>
            <a:off x="2410968" y="3852672"/>
            <a:ext cx="1327022" cy="1024127"/>
          </a:xfrm>
          <a:custGeom>
            <a:avLst/>
            <a:gdLst/>
            <a:ahLst/>
            <a:cxnLst/>
            <a:rect l="l" t="t" r="r" b="b"/>
            <a:pathLst>
              <a:path w="1327022" h="1024127">
                <a:moveTo>
                  <a:pt x="0" y="170814"/>
                </a:moveTo>
                <a:lnTo>
                  <a:pt x="6095" y="125348"/>
                </a:lnTo>
                <a:lnTo>
                  <a:pt x="23240" y="84581"/>
                </a:lnTo>
                <a:lnTo>
                  <a:pt x="49911" y="50037"/>
                </a:lnTo>
                <a:lnTo>
                  <a:pt x="84455" y="23367"/>
                </a:lnTo>
                <a:lnTo>
                  <a:pt x="125221" y="6095"/>
                </a:lnTo>
                <a:lnTo>
                  <a:pt x="170687" y="0"/>
                </a:lnTo>
                <a:lnTo>
                  <a:pt x="1156334" y="0"/>
                </a:lnTo>
                <a:lnTo>
                  <a:pt x="1201673" y="6095"/>
                </a:lnTo>
                <a:lnTo>
                  <a:pt x="1242441" y="23367"/>
                </a:lnTo>
                <a:lnTo>
                  <a:pt x="1276984" y="50037"/>
                </a:lnTo>
                <a:lnTo>
                  <a:pt x="1303655" y="84581"/>
                </a:lnTo>
                <a:lnTo>
                  <a:pt x="1320927" y="125348"/>
                </a:lnTo>
                <a:lnTo>
                  <a:pt x="1327022" y="170814"/>
                </a:lnTo>
                <a:lnTo>
                  <a:pt x="1327022" y="853439"/>
                </a:lnTo>
                <a:lnTo>
                  <a:pt x="1320927" y="898778"/>
                </a:lnTo>
                <a:lnTo>
                  <a:pt x="1303655" y="939545"/>
                </a:lnTo>
                <a:lnTo>
                  <a:pt x="1276984" y="974089"/>
                </a:lnTo>
                <a:lnTo>
                  <a:pt x="1242441" y="1000759"/>
                </a:lnTo>
                <a:lnTo>
                  <a:pt x="1201673" y="1018032"/>
                </a:lnTo>
                <a:lnTo>
                  <a:pt x="1156334" y="1024127"/>
                </a:lnTo>
                <a:lnTo>
                  <a:pt x="170687" y="1024127"/>
                </a:lnTo>
                <a:lnTo>
                  <a:pt x="125221" y="1018032"/>
                </a:lnTo>
                <a:lnTo>
                  <a:pt x="84455" y="1000759"/>
                </a:lnTo>
                <a:lnTo>
                  <a:pt x="49911" y="974089"/>
                </a:lnTo>
                <a:lnTo>
                  <a:pt x="23240" y="939545"/>
                </a:lnTo>
                <a:lnTo>
                  <a:pt x="6095" y="898778"/>
                </a:lnTo>
                <a:lnTo>
                  <a:pt x="0" y="853439"/>
                </a:lnTo>
                <a:lnTo>
                  <a:pt x="0" y="170814"/>
                </a:lnTo>
                <a:close/>
              </a:path>
            </a:pathLst>
          </a:custGeom>
          <a:ln w="9144">
            <a:solidFill>
              <a:srgbClr val="C0C0C0"/>
            </a:solidFill>
          </a:ln>
        </p:spPr>
        <p:txBody>
          <a:bodyPr wrap="square" lIns="0" tIns="0" rIns="0" bIns="0" rtlCol="0">
            <a:noAutofit/>
          </a:bodyPr>
          <a:lstStyle/>
          <a:p>
            <a:endParaRPr/>
          </a:p>
        </p:txBody>
      </p:sp>
      <p:sp>
        <p:nvSpPr>
          <p:cNvPr id="48" name="object 48"/>
          <p:cNvSpPr/>
          <p:nvPr/>
        </p:nvSpPr>
        <p:spPr>
          <a:xfrm>
            <a:off x="3874008" y="3854196"/>
            <a:ext cx="1296415" cy="1024128"/>
          </a:xfrm>
          <a:custGeom>
            <a:avLst/>
            <a:gdLst/>
            <a:ahLst/>
            <a:cxnLst/>
            <a:rect l="l" t="t" r="r" b="b"/>
            <a:pathLst>
              <a:path w="1296415" h="1024127">
                <a:moveTo>
                  <a:pt x="1125601" y="0"/>
                </a:moveTo>
                <a:lnTo>
                  <a:pt x="170687" y="0"/>
                </a:lnTo>
                <a:lnTo>
                  <a:pt x="125349" y="6095"/>
                </a:lnTo>
                <a:lnTo>
                  <a:pt x="84581" y="23367"/>
                </a:lnTo>
                <a:lnTo>
                  <a:pt x="50037" y="50037"/>
                </a:lnTo>
                <a:lnTo>
                  <a:pt x="23240" y="84581"/>
                </a:lnTo>
                <a:lnTo>
                  <a:pt x="6095" y="125348"/>
                </a:lnTo>
                <a:lnTo>
                  <a:pt x="0" y="170687"/>
                </a:lnTo>
                <a:lnTo>
                  <a:pt x="0" y="853439"/>
                </a:lnTo>
                <a:lnTo>
                  <a:pt x="6095" y="898778"/>
                </a:lnTo>
                <a:lnTo>
                  <a:pt x="23240" y="939545"/>
                </a:lnTo>
                <a:lnTo>
                  <a:pt x="50037" y="974089"/>
                </a:lnTo>
                <a:lnTo>
                  <a:pt x="84581" y="1000759"/>
                </a:lnTo>
                <a:lnTo>
                  <a:pt x="125349" y="1018031"/>
                </a:lnTo>
                <a:lnTo>
                  <a:pt x="170687" y="1024127"/>
                </a:lnTo>
                <a:lnTo>
                  <a:pt x="1125601" y="1024127"/>
                </a:lnTo>
                <a:lnTo>
                  <a:pt x="1171066" y="1018031"/>
                </a:lnTo>
                <a:lnTo>
                  <a:pt x="1211833" y="1000759"/>
                </a:lnTo>
                <a:lnTo>
                  <a:pt x="1246377" y="974089"/>
                </a:lnTo>
                <a:lnTo>
                  <a:pt x="1273047" y="939545"/>
                </a:lnTo>
                <a:lnTo>
                  <a:pt x="1290319" y="898778"/>
                </a:lnTo>
                <a:lnTo>
                  <a:pt x="1296415" y="853439"/>
                </a:lnTo>
                <a:lnTo>
                  <a:pt x="1296289" y="170687"/>
                </a:lnTo>
                <a:lnTo>
                  <a:pt x="1290192" y="125348"/>
                </a:lnTo>
                <a:lnTo>
                  <a:pt x="1273047" y="84581"/>
                </a:lnTo>
                <a:lnTo>
                  <a:pt x="1246377" y="50037"/>
                </a:lnTo>
                <a:lnTo>
                  <a:pt x="1211833" y="23367"/>
                </a:lnTo>
                <a:lnTo>
                  <a:pt x="1171066" y="6095"/>
                </a:lnTo>
                <a:lnTo>
                  <a:pt x="1125601" y="0"/>
                </a:lnTo>
                <a:close/>
              </a:path>
            </a:pathLst>
          </a:custGeom>
          <a:solidFill>
            <a:srgbClr val="FFFFFF"/>
          </a:solidFill>
        </p:spPr>
        <p:txBody>
          <a:bodyPr wrap="square" lIns="0" tIns="0" rIns="0" bIns="0" rtlCol="0">
            <a:noAutofit/>
          </a:bodyPr>
          <a:lstStyle/>
          <a:p>
            <a:endParaRPr/>
          </a:p>
        </p:txBody>
      </p:sp>
      <p:sp>
        <p:nvSpPr>
          <p:cNvPr id="49" name="object 49"/>
          <p:cNvSpPr/>
          <p:nvPr/>
        </p:nvSpPr>
        <p:spPr>
          <a:xfrm>
            <a:off x="3874008" y="3854196"/>
            <a:ext cx="1296415" cy="1024128"/>
          </a:xfrm>
          <a:custGeom>
            <a:avLst/>
            <a:gdLst/>
            <a:ahLst/>
            <a:cxnLst/>
            <a:rect l="l" t="t" r="r" b="b"/>
            <a:pathLst>
              <a:path w="1296415" h="1024127">
                <a:moveTo>
                  <a:pt x="0" y="170687"/>
                </a:moveTo>
                <a:lnTo>
                  <a:pt x="6095" y="125348"/>
                </a:lnTo>
                <a:lnTo>
                  <a:pt x="23240" y="84581"/>
                </a:lnTo>
                <a:lnTo>
                  <a:pt x="50037" y="50037"/>
                </a:lnTo>
                <a:lnTo>
                  <a:pt x="84581" y="23367"/>
                </a:lnTo>
                <a:lnTo>
                  <a:pt x="125349" y="6095"/>
                </a:lnTo>
                <a:lnTo>
                  <a:pt x="170687" y="0"/>
                </a:lnTo>
                <a:lnTo>
                  <a:pt x="1125601" y="0"/>
                </a:lnTo>
                <a:lnTo>
                  <a:pt x="1171066" y="6095"/>
                </a:lnTo>
                <a:lnTo>
                  <a:pt x="1211833" y="23367"/>
                </a:lnTo>
                <a:lnTo>
                  <a:pt x="1246377" y="50037"/>
                </a:lnTo>
                <a:lnTo>
                  <a:pt x="1273047" y="84581"/>
                </a:lnTo>
                <a:lnTo>
                  <a:pt x="1290192" y="125348"/>
                </a:lnTo>
                <a:lnTo>
                  <a:pt x="1296289" y="170687"/>
                </a:lnTo>
                <a:lnTo>
                  <a:pt x="1296415" y="853439"/>
                </a:lnTo>
                <a:lnTo>
                  <a:pt x="1290319" y="898778"/>
                </a:lnTo>
                <a:lnTo>
                  <a:pt x="1273047" y="939545"/>
                </a:lnTo>
                <a:lnTo>
                  <a:pt x="1246377" y="974089"/>
                </a:lnTo>
                <a:lnTo>
                  <a:pt x="1211833" y="1000759"/>
                </a:lnTo>
                <a:lnTo>
                  <a:pt x="1171066" y="1018031"/>
                </a:lnTo>
                <a:lnTo>
                  <a:pt x="1125601" y="1024127"/>
                </a:lnTo>
                <a:lnTo>
                  <a:pt x="170687" y="1024127"/>
                </a:lnTo>
                <a:lnTo>
                  <a:pt x="125349" y="1018031"/>
                </a:lnTo>
                <a:lnTo>
                  <a:pt x="84581" y="1000759"/>
                </a:lnTo>
                <a:lnTo>
                  <a:pt x="50037" y="974089"/>
                </a:lnTo>
                <a:lnTo>
                  <a:pt x="23240" y="939545"/>
                </a:lnTo>
                <a:lnTo>
                  <a:pt x="6095" y="898778"/>
                </a:lnTo>
                <a:lnTo>
                  <a:pt x="0" y="853439"/>
                </a:lnTo>
                <a:lnTo>
                  <a:pt x="0" y="170687"/>
                </a:lnTo>
                <a:close/>
              </a:path>
            </a:pathLst>
          </a:custGeom>
          <a:ln w="9144">
            <a:solidFill>
              <a:srgbClr val="C0C0C0"/>
            </a:solidFill>
          </a:ln>
        </p:spPr>
        <p:txBody>
          <a:bodyPr wrap="square" lIns="0" tIns="0" rIns="0" bIns="0" rtlCol="0">
            <a:noAutofit/>
          </a:bodyPr>
          <a:lstStyle/>
          <a:p>
            <a:endParaRPr/>
          </a:p>
        </p:txBody>
      </p:sp>
      <p:sp>
        <p:nvSpPr>
          <p:cNvPr id="50" name="object 50"/>
          <p:cNvSpPr/>
          <p:nvPr/>
        </p:nvSpPr>
        <p:spPr>
          <a:xfrm>
            <a:off x="1687068" y="5273040"/>
            <a:ext cx="2817876" cy="373380"/>
          </a:xfrm>
          <a:prstGeom prst="rect">
            <a:avLst/>
          </a:prstGeom>
          <a:blipFill>
            <a:blip r:embed="rId7" cstate="print"/>
            <a:stretch>
              <a:fillRect/>
            </a:stretch>
          </a:blipFill>
        </p:spPr>
        <p:txBody>
          <a:bodyPr wrap="square" lIns="0" tIns="0" rIns="0" bIns="0" rtlCol="0">
            <a:noAutofit/>
          </a:bodyPr>
          <a:lstStyle/>
          <a:p>
            <a:endParaRPr/>
          </a:p>
        </p:txBody>
      </p:sp>
      <p:sp>
        <p:nvSpPr>
          <p:cNvPr id="51" name="object 51"/>
          <p:cNvSpPr/>
          <p:nvPr/>
        </p:nvSpPr>
        <p:spPr>
          <a:xfrm>
            <a:off x="1642872" y="5228844"/>
            <a:ext cx="2805429" cy="360997"/>
          </a:xfrm>
          <a:custGeom>
            <a:avLst/>
            <a:gdLst/>
            <a:ahLst/>
            <a:cxnLst/>
            <a:rect l="l" t="t" r="r" b="b"/>
            <a:pathLst>
              <a:path w="2805429" h="360997">
                <a:moveTo>
                  <a:pt x="2745358" y="0"/>
                </a:moveTo>
                <a:lnTo>
                  <a:pt x="60070" y="0"/>
                </a:lnTo>
                <a:lnTo>
                  <a:pt x="36702" y="4698"/>
                </a:lnTo>
                <a:lnTo>
                  <a:pt x="17525" y="17652"/>
                </a:lnTo>
                <a:lnTo>
                  <a:pt x="4698" y="36702"/>
                </a:lnTo>
                <a:lnTo>
                  <a:pt x="0" y="60197"/>
                </a:lnTo>
                <a:lnTo>
                  <a:pt x="0" y="300735"/>
                </a:lnTo>
                <a:lnTo>
                  <a:pt x="4698" y="324230"/>
                </a:lnTo>
                <a:lnTo>
                  <a:pt x="17525" y="343407"/>
                </a:lnTo>
                <a:lnTo>
                  <a:pt x="36702" y="356234"/>
                </a:lnTo>
                <a:lnTo>
                  <a:pt x="60070" y="360997"/>
                </a:lnTo>
                <a:lnTo>
                  <a:pt x="2745358" y="360997"/>
                </a:lnTo>
                <a:lnTo>
                  <a:pt x="2768727" y="356234"/>
                </a:lnTo>
                <a:lnTo>
                  <a:pt x="2787777" y="343407"/>
                </a:lnTo>
                <a:lnTo>
                  <a:pt x="2800730" y="324230"/>
                </a:lnTo>
                <a:lnTo>
                  <a:pt x="2805429" y="300735"/>
                </a:lnTo>
                <a:lnTo>
                  <a:pt x="2805429" y="60197"/>
                </a:lnTo>
                <a:lnTo>
                  <a:pt x="2800730" y="36702"/>
                </a:lnTo>
                <a:lnTo>
                  <a:pt x="2787777" y="17652"/>
                </a:lnTo>
                <a:lnTo>
                  <a:pt x="2768727" y="4698"/>
                </a:lnTo>
                <a:lnTo>
                  <a:pt x="2745358" y="0"/>
                </a:lnTo>
                <a:close/>
              </a:path>
            </a:pathLst>
          </a:custGeom>
          <a:solidFill>
            <a:srgbClr val="FFFFFF"/>
          </a:solidFill>
        </p:spPr>
        <p:txBody>
          <a:bodyPr wrap="square" lIns="0" tIns="0" rIns="0" bIns="0" rtlCol="0">
            <a:noAutofit/>
          </a:bodyPr>
          <a:lstStyle/>
          <a:p>
            <a:endParaRPr/>
          </a:p>
        </p:txBody>
      </p:sp>
      <p:sp>
        <p:nvSpPr>
          <p:cNvPr id="52" name="object 52"/>
          <p:cNvSpPr/>
          <p:nvPr/>
        </p:nvSpPr>
        <p:spPr>
          <a:xfrm>
            <a:off x="1642872" y="5228844"/>
            <a:ext cx="2805429" cy="360997"/>
          </a:xfrm>
          <a:custGeom>
            <a:avLst/>
            <a:gdLst/>
            <a:ahLst/>
            <a:cxnLst/>
            <a:rect l="l" t="t" r="r" b="b"/>
            <a:pathLst>
              <a:path w="2805429" h="360997">
                <a:moveTo>
                  <a:pt x="0" y="60197"/>
                </a:moveTo>
                <a:lnTo>
                  <a:pt x="4698" y="36702"/>
                </a:lnTo>
                <a:lnTo>
                  <a:pt x="17525" y="17652"/>
                </a:lnTo>
                <a:lnTo>
                  <a:pt x="36702" y="4698"/>
                </a:lnTo>
                <a:lnTo>
                  <a:pt x="60070" y="0"/>
                </a:lnTo>
                <a:lnTo>
                  <a:pt x="2745358" y="0"/>
                </a:lnTo>
                <a:lnTo>
                  <a:pt x="2768727" y="4698"/>
                </a:lnTo>
                <a:lnTo>
                  <a:pt x="2787777" y="17652"/>
                </a:lnTo>
                <a:lnTo>
                  <a:pt x="2800730" y="36702"/>
                </a:lnTo>
                <a:lnTo>
                  <a:pt x="2805429" y="60197"/>
                </a:lnTo>
                <a:lnTo>
                  <a:pt x="2805429" y="300735"/>
                </a:lnTo>
                <a:lnTo>
                  <a:pt x="2800730" y="324230"/>
                </a:lnTo>
                <a:lnTo>
                  <a:pt x="2787777" y="343407"/>
                </a:lnTo>
                <a:lnTo>
                  <a:pt x="2768727" y="356234"/>
                </a:lnTo>
                <a:lnTo>
                  <a:pt x="2745358" y="360997"/>
                </a:lnTo>
                <a:lnTo>
                  <a:pt x="60070" y="360997"/>
                </a:lnTo>
                <a:lnTo>
                  <a:pt x="36702" y="356234"/>
                </a:lnTo>
                <a:lnTo>
                  <a:pt x="17525" y="343407"/>
                </a:lnTo>
                <a:lnTo>
                  <a:pt x="4698" y="324230"/>
                </a:lnTo>
                <a:lnTo>
                  <a:pt x="0" y="300735"/>
                </a:lnTo>
                <a:lnTo>
                  <a:pt x="0" y="60197"/>
                </a:lnTo>
                <a:close/>
              </a:path>
            </a:pathLst>
          </a:custGeom>
          <a:ln w="9144">
            <a:solidFill>
              <a:srgbClr val="C0C0C0"/>
            </a:solidFill>
          </a:ln>
        </p:spPr>
        <p:txBody>
          <a:bodyPr wrap="square" lIns="0" tIns="0" rIns="0" bIns="0" rtlCol="0">
            <a:noAutofit/>
          </a:bodyPr>
          <a:lstStyle/>
          <a:p>
            <a:endParaRPr/>
          </a:p>
        </p:txBody>
      </p:sp>
      <p:sp>
        <p:nvSpPr>
          <p:cNvPr id="53" name="object 53"/>
          <p:cNvSpPr/>
          <p:nvPr/>
        </p:nvSpPr>
        <p:spPr>
          <a:xfrm>
            <a:off x="1872995" y="3459479"/>
            <a:ext cx="306705" cy="321183"/>
          </a:xfrm>
          <a:custGeom>
            <a:avLst/>
            <a:gdLst/>
            <a:ahLst/>
            <a:cxnLst/>
            <a:rect l="l" t="t" r="r" b="b"/>
            <a:pathLst>
              <a:path w="306705" h="321183">
                <a:moveTo>
                  <a:pt x="173481" y="260223"/>
                </a:moveTo>
                <a:lnTo>
                  <a:pt x="124841" y="321183"/>
                </a:lnTo>
                <a:lnTo>
                  <a:pt x="283337" y="247904"/>
                </a:lnTo>
                <a:lnTo>
                  <a:pt x="306705" y="138175"/>
                </a:lnTo>
                <a:lnTo>
                  <a:pt x="271018" y="138175"/>
                </a:lnTo>
                <a:lnTo>
                  <a:pt x="97536" y="0"/>
                </a:lnTo>
                <a:lnTo>
                  <a:pt x="0" y="121920"/>
                </a:lnTo>
                <a:lnTo>
                  <a:pt x="173481" y="260223"/>
                </a:lnTo>
                <a:close/>
              </a:path>
            </a:pathLst>
          </a:custGeom>
          <a:solidFill>
            <a:srgbClr val="52A92C"/>
          </a:solidFill>
        </p:spPr>
        <p:txBody>
          <a:bodyPr wrap="square" lIns="0" tIns="0" rIns="0" bIns="0" rtlCol="0">
            <a:noAutofit/>
          </a:bodyPr>
          <a:lstStyle/>
          <a:p>
            <a:endParaRPr/>
          </a:p>
        </p:txBody>
      </p:sp>
      <p:sp>
        <p:nvSpPr>
          <p:cNvPr id="54" name="object 54"/>
          <p:cNvSpPr/>
          <p:nvPr/>
        </p:nvSpPr>
        <p:spPr>
          <a:xfrm>
            <a:off x="2144014" y="3536569"/>
            <a:ext cx="48641" cy="61086"/>
          </a:xfrm>
          <a:custGeom>
            <a:avLst/>
            <a:gdLst/>
            <a:ahLst/>
            <a:cxnLst/>
            <a:rect l="l" t="t" r="r" b="b"/>
            <a:pathLst>
              <a:path w="48641" h="61086">
                <a:moveTo>
                  <a:pt x="48641" y="0"/>
                </a:moveTo>
                <a:lnTo>
                  <a:pt x="0" y="61086"/>
                </a:lnTo>
                <a:lnTo>
                  <a:pt x="35687" y="61086"/>
                </a:lnTo>
                <a:lnTo>
                  <a:pt x="48641" y="0"/>
                </a:lnTo>
                <a:close/>
              </a:path>
            </a:pathLst>
          </a:custGeom>
          <a:solidFill>
            <a:srgbClr val="52A92C"/>
          </a:solidFill>
        </p:spPr>
        <p:txBody>
          <a:bodyPr wrap="square" lIns="0" tIns="0" rIns="0" bIns="0" rtlCol="0">
            <a:noAutofit/>
          </a:bodyPr>
          <a:lstStyle/>
          <a:p>
            <a:endParaRPr/>
          </a:p>
        </p:txBody>
      </p:sp>
      <p:sp>
        <p:nvSpPr>
          <p:cNvPr id="55" name="object 55"/>
          <p:cNvSpPr/>
          <p:nvPr/>
        </p:nvSpPr>
        <p:spPr>
          <a:xfrm>
            <a:off x="3951732" y="3512312"/>
            <a:ext cx="293623" cy="239775"/>
          </a:xfrm>
          <a:custGeom>
            <a:avLst/>
            <a:gdLst/>
            <a:ahLst/>
            <a:cxnLst/>
            <a:rect l="l" t="t" r="r" b="b"/>
            <a:pathLst>
              <a:path w="293623" h="239775">
                <a:moveTo>
                  <a:pt x="50037" y="59943"/>
                </a:moveTo>
                <a:lnTo>
                  <a:pt x="0" y="0"/>
                </a:lnTo>
                <a:lnTo>
                  <a:pt x="40639" y="169799"/>
                </a:lnTo>
                <a:lnTo>
                  <a:pt x="200405" y="239775"/>
                </a:lnTo>
                <a:lnTo>
                  <a:pt x="150367" y="179831"/>
                </a:lnTo>
                <a:lnTo>
                  <a:pt x="293623" y="59943"/>
                </a:lnTo>
                <a:lnTo>
                  <a:pt x="50037" y="59943"/>
                </a:lnTo>
                <a:close/>
              </a:path>
            </a:pathLst>
          </a:custGeom>
          <a:solidFill>
            <a:srgbClr val="52A92C"/>
          </a:solidFill>
        </p:spPr>
        <p:txBody>
          <a:bodyPr wrap="square" lIns="0" tIns="0" rIns="0" bIns="0" rtlCol="0">
            <a:noAutofit/>
          </a:bodyPr>
          <a:lstStyle/>
          <a:p>
            <a:endParaRPr/>
          </a:p>
        </p:txBody>
      </p:sp>
      <p:sp>
        <p:nvSpPr>
          <p:cNvPr id="56" name="object 56"/>
          <p:cNvSpPr/>
          <p:nvPr/>
        </p:nvSpPr>
        <p:spPr>
          <a:xfrm>
            <a:off x="4001770" y="3430524"/>
            <a:ext cx="269620" cy="141731"/>
          </a:xfrm>
          <a:custGeom>
            <a:avLst/>
            <a:gdLst/>
            <a:ahLst/>
            <a:cxnLst/>
            <a:rect l="l" t="t" r="r" b="b"/>
            <a:pathLst>
              <a:path w="269620" h="141731">
                <a:moveTo>
                  <a:pt x="169290" y="0"/>
                </a:moveTo>
                <a:lnTo>
                  <a:pt x="0" y="141731"/>
                </a:lnTo>
                <a:lnTo>
                  <a:pt x="243585" y="141731"/>
                </a:lnTo>
                <a:lnTo>
                  <a:pt x="269620" y="120014"/>
                </a:lnTo>
                <a:lnTo>
                  <a:pt x="169290" y="0"/>
                </a:lnTo>
                <a:close/>
              </a:path>
            </a:pathLst>
          </a:custGeom>
          <a:solidFill>
            <a:srgbClr val="52A92C"/>
          </a:solidFill>
        </p:spPr>
        <p:txBody>
          <a:bodyPr wrap="square" lIns="0" tIns="0" rIns="0" bIns="0" rtlCol="0">
            <a:noAutofit/>
          </a:bodyPr>
          <a:lstStyle/>
          <a:p>
            <a:endParaRPr/>
          </a:p>
        </p:txBody>
      </p:sp>
      <p:sp>
        <p:nvSpPr>
          <p:cNvPr id="57" name="object 57"/>
          <p:cNvSpPr/>
          <p:nvPr/>
        </p:nvSpPr>
        <p:spPr>
          <a:xfrm>
            <a:off x="3863340" y="4927092"/>
            <a:ext cx="306705" cy="321182"/>
          </a:xfrm>
          <a:custGeom>
            <a:avLst/>
            <a:gdLst/>
            <a:ahLst/>
            <a:cxnLst/>
            <a:rect l="l" t="t" r="r" b="b"/>
            <a:pathLst>
              <a:path w="306705" h="321182">
                <a:moveTo>
                  <a:pt x="173482" y="260222"/>
                </a:moveTo>
                <a:lnTo>
                  <a:pt x="124840" y="321182"/>
                </a:lnTo>
                <a:lnTo>
                  <a:pt x="283337" y="248030"/>
                </a:lnTo>
                <a:lnTo>
                  <a:pt x="306705" y="138302"/>
                </a:lnTo>
                <a:lnTo>
                  <a:pt x="270890" y="138302"/>
                </a:lnTo>
                <a:lnTo>
                  <a:pt x="97536" y="0"/>
                </a:lnTo>
                <a:lnTo>
                  <a:pt x="0" y="122046"/>
                </a:lnTo>
                <a:lnTo>
                  <a:pt x="173482" y="260222"/>
                </a:lnTo>
                <a:close/>
              </a:path>
            </a:pathLst>
          </a:custGeom>
          <a:solidFill>
            <a:srgbClr val="52A92C"/>
          </a:solidFill>
        </p:spPr>
        <p:txBody>
          <a:bodyPr wrap="square" lIns="0" tIns="0" rIns="0" bIns="0" rtlCol="0">
            <a:noAutofit/>
          </a:bodyPr>
          <a:lstStyle/>
          <a:p>
            <a:endParaRPr/>
          </a:p>
        </p:txBody>
      </p:sp>
      <p:sp>
        <p:nvSpPr>
          <p:cNvPr id="58" name="object 58"/>
          <p:cNvSpPr/>
          <p:nvPr/>
        </p:nvSpPr>
        <p:spPr>
          <a:xfrm>
            <a:off x="4134230" y="5004308"/>
            <a:ext cx="48768" cy="61087"/>
          </a:xfrm>
          <a:custGeom>
            <a:avLst/>
            <a:gdLst/>
            <a:ahLst/>
            <a:cxnLst/>
            <a:rect l="l" t="t" r="r" b="b"/>
            <a:pathLst>
              <a:path w="48768" h="61087">
                <a:moveTo>
                  <a:pt x="48768" y="0"/>
                </a:moveTo>
                <a:lnTo>
                  <a:pt x="0" y="61087"/>
                </a:lnTo>
                <a:lnTo>
                  <a:pt x="35814" y="61087"/>
                </a:lnTo>
                <a:lnTo>
                  <a:pt x="48768" y="0"/>
                </a:lnTo>
                <a:close/>
              </a:path>
            </a:pathLst>
          </a:custGeom>
          <a:solidFill>
            <a:srgbClr val="52A92C"/>
          </a:solidFill>
        </p:spPr>
        <p:txBody>
          <a:bodyPr wrap="square" lIns="0" tIns="0" rIns="0" bIns="0" rtlCol="0">
            <a:noAutofit/>
          </a:bodyPr>
          <a:lstStyle/>
          <a:p>
            <a:endParaRPr/>
          </a:p>
        </p:txBody>
      </p:sp>
      <p:sp>
        <p:nvSpPr>
          <p:cNvPr id="59" name="object 59"/>
          <p:cNvSpPr/>
          <p:nvPr/>
        </p:nvSpPr>
        <p:spPr>
          <a:xfrm>
            <a:off x="2891028" y="3653281"/>
            <a:ext cx="342392" cy="66675"/>
          </a:xfrm>
          <a:custGeom>
            <a:avLst/>
            <a:gdLst/>
            <a:ahLst/>
            <a:cxnLst/>
            <a:rect l="l" t="t" r="r" b="b"/>
            <a:pathLst>
              <a:path w="342392" h="66675">
                <a:moveTo>
                  <a:pt x="342392" y="0"/>
                </a:moveTo>
                <a:lnTo>
                  <a:pt x="0" y="0"/>
                </a:lnTo>
                <a:lnTo>
                  <a:pt x="171196" y="66675"/>
                </a:lnTo>
                <a:lnTo>
                  <a:pt x="342392" y="0"/>
                </a:lnTo>
                <a:close/>
              </a:path>
            </a:pathLst>
          </a:custGeom>
          <a:solidFill>
            <a:srgbClr val="52A92C"/>
          </a:solidFill>
        </p:spPr>
        <p:txBody>
          <a:bodyPr wrap="square" lIns="0" tIns="0" rIns="0" bIns="0" rtlCol="0">
            <a:noAutofit/>
          </a:bodyPr>
          <a:lstStyle/>
          <a:p>
            <a:endParaRPr/>
          </a:p>
        </p:txBody>
      </p:sp>
      <p:sp>
        <p:nvSpPr>
          <p:cNvPr id="60" name="object 60"/>
          <p:cNvSpPr/>
          <p:nvPr/>
        </p:nvSpPr>
        <p:spPr>
          <a:xfrm>
            <a:off x="2976626" y="3453384"/>
            <a:ext cx="171132" cy="199897"/>
          </a:xfrm>
          <a:custGeom>
            <a:avLst/>
            <a:gdLst/>
            <a:ahLst/>
            <a:cxnLst/>
            <a:rect l="l" t="t" r="r" b="b"/>
            <a:pathLst>
              <a:path w="171132" h="199897">
                <a:moveTo>
                  <a:pt x="0" y="199897"/>
                </a:moveTo>
                <a:lnTo>
                  <a:pt x="171132" y="199897"/>
                </a:lnTo>
                <a:lnTo>
                  <a:pt x="171132" y="0"/>
                </a:lnTo>
                <a:lnTo>
                  <a:pt x="0" y="0"/>
                </a:lnTo>
                <a:lnTo>
                  <a:pt x="0" y="199897"/>
                </a:lnTo>
                <a:close/>
              </a:path>
            </a:pathLst>
          </a:custGeom>
          <a:solidFill>
            <a:srgbClr val="52A92C"/>
          </a:solidFill>
        </p:spPr>
        <p:txBody>
          <a:bodyPr wrap="square" lIns="0" tIns="0" rIns="0" bIns="0" rtlCol="0">
            <a:noAutofit/>
          </a:bodyPr>
          <a:lstStyle/>
          <a:p>
            <a:endParaRPr/>
          </a:p>
        </p:txBody>
      </p:sp>
      <p:sp>
        <p:nvSpPr>
          <p:cNvPr id="61" name="object 61"/>
          <p:cNvSpPr/>
          <p:nvPr/>
        </p:nvSpPr>
        <p:spPr>
          <a:xfrm>
            <a:off x="2924556" y="5205983"/>
            <a:ext cx="340994" cy="66929"/>
          </a:xfrm>
          <a:custGeom>
            <a:avLst/>
            <a:gdLst/>
            <a:ahLst/>
            <a:cxnLst/>
            <a:rect l="l" t="t" r="r" b="b"/>
            <a:pathLst>
              <a:path w="340994" h="66928">
                <a:moveTo>
                  <a:pt x="340994" y="0"/>
                </a:moveTo>
                <a:lnTo>
                  <a:pt x="0" y="0"/>
                </a:lnTo>
                <a:lnTo>
                  <a:pt x="170561" y="66929"/>
                </a:lnTo>
                <a:lnTo>
                  <a:pt x="340994" y="0"/>
                </a:lnTo>
                <a:close/>
              </a:path>
            </a:pathLst>
          </a:custGeom>
          <a:solidFill>
            <a:srgbClr val="52A92C"/>
          </a:solidFill>
        </p:spPr>
        <p:txBody>
          <a:bodyPr wrap="square" lIns="0" tIns="0" rIns="0" bIns="0" rtlCol="0">
            <a:noAutofit/>
          </a:bodyPr>
          <a:lstStyle/>
          <a:p>
            <a:endParaRPr/>
          </a:p>
        </p:txBody>
      </p:sp>
      <p:sp>
        <p:nvSpPr>
          <p:cNvPr id="62" name="object 62"/>
          <p:cNvSpPr/>
          <p:nvPr/>
        </p:nvSpPr>
        <p:spPr>
          <a:xfrm>
            <a:off x="3009773" y="5004854"/>
            <a:ext cx="170433" cy="201129"/>
          </a:xfrm>
          <a:custGeom>
            <a:avLst/>
            <a:gdLst/>
            <a:ahLst/>
            <a:cxnLst/>
            <a:rect l="l" t="t" r="r" b="b"/>
            <a:pathLst>
              <a:path w="170433" h="201129">
                <a:moveTo>
                  <a:pt x="0" y="201129"/>
                </a:moveTo>
                <a:lnTo>
                  <a:pt x="170433" y="201129"/>
                </a:lnTo>
                <a:lnTo>
                  <a:pt x="170433" y="0"/>
                </a:lnTo>
                <a:lnTo>
                  <a:pt x="0" y="0"/>
                </a:lnTo>
                <a:lnTo>
                  <a:pt x="0" y="201129"/>
                </a:lnTo>
                <a:close/>
              </a:path>
            </a:pathLst>
          </a:custGeom>
          <a:solidFill>
            <a:srgbClr val="52A92C"/>
          </a:solidFill>
        </p:spPr>
        <p:txBody>
          <a:bodyPr wrap="square" lIns="0" tIns="0" rIns="0" bIns="0" rtlCol="0">
            <a:noAutofit/>
          </a:bodyPr>
          <a:lstStyle/>
          <a:p>
            <a:endParaRPr/>
          </a:p>
        </p:txBody>
      </p:sp>
      <p:sp>
        <p:nvSpPr>
          <p:cNvPr id="63" name="object 63"/>
          <p:cNvSpPr/>
          <p:nvPr/>
        </p:nvSpPr>
        <p:spPr>
          <a:xfrm>
            <a:off x="1918716" y="5014087"/>
            <a:ext cx="298195" cy="243712"/>
          </a:xfrm>
          <a:custGeom>
            <a:avLst/>
            <a:gdLst/>
            <a:ahLst/>
            <a:cxnLst/>
            <a:rect l="l" t="t" r="r" b="b"/>
            <a:pathLst>
              <a:path w="298195" h="243712">
                <a:moveTo>
                  <a:pt x="50926" y="60960"/>
                </a:moveTo>
                <a:lnTo>
                  <a:pt x="0" y="0"/>
                </a:lnTo>
                <a:lnTo>
                  <a:pt x="40258" y="173227"/>
                </a:lnTo>
                <a:lnTo>
                  <a:pt x="203581" y="243712"/>
                </a:lnTo>
                <a:lnTo>
                  <a:pt x="152653" y="182752"/>
                </a:lnTo>
                <a:lnTo>
                  <a:pt x="298195" y="60960"/>
                </a:lnTo>
                <a:lnTo>
                  <a:pt x="50926" y="60960"/>
                </a:lnTo>
                <a:close/>
              </a:path>
            </a:pathLst>
          </a:custGeom>
          <a:solidFill>
            <a:srgbClr val="52A92C"/>
          </a:solidFill>
        </p:spPr>
        <p:txBody>
          <a:bodyPr wrap="square" lIns="0" tIns="0" rIns="0" bIns="0" rtlCol="0">
            <a:noAutofit/>
          </a:bodyPr>
          <a:lstStyle/>
          <a:p>
            <a:endParaRPr/>
          </a:p>
        </p:txBody>
      </p:sp>
      <p:sp>
        <p:nvSpPr>
          <p:cNvPr id="64" name="object 64"/>
          <p:cNvSpPr/>
          <p:nvPr/>
        </p:nvSpPr>
        <p:spPr>
          <a:xfrm>
            <a:off x="1969643" y="4930140"/>
            <a:ext cx="274827" cy="144907"/>
          </a:xfrm>
          <a:custGeom>
            <a:avLst/>
            <a:gdLst/>
            <a:ahLst/>
            <a:cxnLst/>
            <a:rect l="l" t="t" r="r" b="b"/>
            <a:pathLst>
              <a:path w="274827" h="144907">
                <a:moveTo>
                  <a:pt x="172974" y="0"/>
                </a:moveTo>
                <a:lnTo>
                  <a:pt x="0" y="144907"/>
                </a:lnTo>
                <a:lnTo>
                  <a:pt x="247269" y="144907"/>
                </a:lnTo>
                <a:lnTo>
                  <a:pt x="274827" y="121793"/>
                </a:lnTo>
                <a:lnTo>
                  <a:pt x="172974" y="0"/>
                </a:lnTo>
                <a:close/>
              </a:path>
            </a:pathLst>
          </a:custGeom>
          <a:solidFill>
            <a:srgbClr val="52A92C"/>
          </a:solidFill>
        </p:spPr>
        <p:txBody>
          <a:bodyPr wrap="square" lIns="0" tIns="0" rIns="0" bIns="0" rtlCol="0">
            <a:noAutofit/>
          </a:bodyPr>
          <a:lstStyle/>
          <a:p>
            <a:endParaRPr/>
          </a:p>
        </p:txBody>
      </p:sp>
      <p:sp>
        <p:nvSpPr>
          <p:cNvPr id="30" name="object 30"/>
          <p:cNvSpPr txBox="1"/>
          <p:nvPr/>
        </p:nvSpPr>
        <p:spPr>
          <a:xfrm>
            <a:off x="1740535" y="304584"/>
            <a:ext cx="5718895" cy="330504"/>
          </a:xfrm>
          <a:prstGeom prst="rect">
            <a:avLst/>
          </a:prstGeom>
        </p:spPr>
        <p:txBody>
          <a:bodyPr wrap="square" lIns="0" tIns="16224" rIns="0" bIns="0" rtlCol="0">
            <a:noAutofit/>
          </a:bodyPr>
          <a:lstStyle/>
          <a:p>
            <a:pPr marL="12700">
              <a:lnSpc>
                <a:spcPts val="2555"/>
              </a:lnSpc>
            </a:pPr>
            <a:r>
              <a:rPr lang="kk-KZ" sz="2400" b="1" spc="-170" dirty="0" smtClean="0">
                <a:solidFill>
                  <a:srgbClr val="006EC0"/>
                </a:solidFill>
                <a:latin typeface="Arial"/>
                <a:cs typeface="Arial"/>
              </a:rPr>
              <a:t>СРББ енгізу- міселелерді шешудің жолы</a:t>
            </a:r>
            <a:endParaRPr sz="2400" dirty="0">
              <a:latin typeface="Arial"/>
              <a:cs typeface="Arial"/>
            </a:endParaRPr>
          </a:p>
        </p:txBody>
      </p:sp>
      <p:sp>
        <p:nvSpPr>
          <p:cNvPr id="18" name="object 18"/>
          <p:cNvSpPr txBox="1"/>
          <p:nvPr/>
        </p:nvSpPr>
        <p:spPr>
          <a:xfrm>
            <a:off x="1116888" y="3126296"/>
            <a:ext cx="744846" cy="127508"/>
          </a:xfrm>
          <a:prstGeom prst="rect">
            <a:avLst/>
          </a:prstGeom>
        </p:spPr>
        <p:txBody>
          <a:bodyPr wrap="square" lIns="0" tIns="0" rIns="0" bIns="0" rtlCol="0">
            <a:noAutofit/>
          </a:bodyPr>
          <a:lstStyle/>
          <a:p>
            <a:pPr marL="12700">
              <a:lnSpc>
                <a:spcPct val="95825"/>
              </a:lnSpc>
            </a:pPr>
            <a:r>
              <a:rPr lang="kk-KZ" sz="800" b="1" spc="-51" dirty="0" smtClean="0">
                <a:solidFill>
                  <a:srgbClr val="5F5F5F"/>
                </a:solidFill>
                <a:latin typeface="Arial"/>
                <a:cs typeface="Arial"/>
              </a:rPr>
              <a:t>Экономикалық нәтижелілігі</a:t>
            </a:r>
            <a:endParaRPr sz="800" dirty="0">
              <a:latin typeface="Arial"/>
              <a:cs typeface="Arial"/>
            </a:endParaRPr>
          </a:p>
        </p:txBody>
      </p:sp>
      <p:sp>
        <p:nvSpPr>
          <p:cNvPr id="17" name="object 17"/>
          <p:cNvSpPr txBox="1"/>
          <p:nvPr/>
        </p:nvSpPr>
        <p:spPr>
          <a:xfrm>
            <a:off x="3999991" y="3126296"/>
            <a:ext cx="704003" cy="127508"/>
          </a:xfrm>
          <a:prstGeom prst="rect">
            <a:avLst/>
          </a:prstGeom>
        </p:spPr>
        <p:txBody>
          <a:bodyPr wrap="square" lIns="0" tIns="0" rIns="0" bIns="0" rtlCol="0">
            <a:noAutofit/>
          </a:bodyPr>
          <a:lstStyle/>
          <a:p>
            <a:pPr marL="12700">
              <a:lnSpc>
                <a:spcPct val="95825"/>
              </a:lnSpc>
            </a:pPr>
            <a:r>
              <a:rPr sz="800" b="1" spc="-58" dirty="0" err="1" smtClean="0">
                <a:solidFill>
                  <a:srgbClr val="5F5F5F"/>
                </a:solidFill>
                <a:latin typeface="Arial"/>
                <a:cs typeface="Arial"/>
              </a:rPr>
              <a:t>Экологи</a:t>
            </a:r>
            <a:r>
              <a:rPr lang="kk-KZ" sz="800" b="1" spc="-58" dirty="0" smtClean="0">
                <a:solidFill>
                  <a:srgbClr val="5F5F5F"/>
                </a:solidFill>
                <a:latin typeface="Arial"/>
                <a:cs typeface="Arial"/>
              </a:rPr>
              <a:t>ялық тұрақтылық</a:t>
            </a:r>
            <a:endParaRPr sz="800" dirty="0">
              <a:latin typeface="Arial"/>
              <a:cs typeface="Arial"/>
            </a:endParaRPr>
          </a:p>
        </p:txBody>
      </p:sp>
      <p:sp>
        <p:nvSpPr>
          <p:cNvPr id="16" name="object 16"/>
          <p:cNvSpPr txBox="1"/>
          <p:nvPr/>
        </p:nvSpPr>
        <p:spPr>
          <a:xfrm>
            <a:off x="2649474" y="3185732"/>
            <a:ext cx="758637" cy="127508"/>
          </a:xfrm>
          <a:prstGeom prst="rect">
            <a:avLst/>
          </a:prstGeom>
        </p:spPr>
        <p:txBody>
          <a:bodyPr wrap="square" lIns="0" tIns="0" rIns="0" bIns="0" rtlCol="0">
            <a:noAutofit/>
          </a:bodyPr>
          <a:lstStyle/>
          <a:p>
            <a:pPr marL="12700">
              <a:lnSpc>
                <a:spcPct val="95825"/>
              </a:lnSpc>
            </a:pPr>
            <a:r>
              <a:rPr lang="kk-KZ" sz="800" b="1" spc="-80" dirty="0" smtClean="0">
                <a:solidFill>
                  <a:srgbClr val="5F5F5F"/>
                </a:solidFill>
                <a:latin typeface="Arial"/>
                <a:cs typeface="Arial"/>
              </a:rPr>
              <a:t>Әдеттілік</a:t>
            </a:r>
            <a:endParaRPr sz="800" dirty="0">
              <a:latin typeface="Arial"/>
              <a:cs typeface="Arial"/>
            </a:endParaRPr>
          </a:p>
        </p:txBody>
      </p:sp>
      <p:sp>
        <p:nvSpPr>
          <p:cNvPr id="15" name="object 15"/>
          <p:cNvSpPr txBox="1"/>
          <p:nvPr/>
        </p:nvSpPr>
        <p:spPr>
          <a:xfrm>
            <a:off x="2540635" y="3875215"/>
            <a:ext cx="847122" cy="127507"/>
          </a:xfrm>
          <a:prstGeom prst="rect">
            <a:avLst/>
          </a:prstGeom>
        </p:spPr>
        <p:txBody>
          <a:bodyPr wrap="square" lIns="0" tIns="0" rIns="0" bIns="0" rtlCol="0">
            <a:noAutofit/>
          </a:bodyPr>
          <a:lstStyle/>
          <a:p>
            <a:pPr marL="12700">
              <a:lnSpc>
                <a:spcPct val="95825"/>
              </a:lnSpc>
            </a:pPr>
            <a:r>
              <a:rPr lang="kk-KZ" sz="800" b="1" spc="-59" dirty="0" smtClean="0">
                <a:solidFill>
                  <a:srgbClr val="5F5F5F"/>
                </a:solidFill>
                <a:latin typeface="Arial"/>
                <a:cs typeface="Arial"/>
              </a:rPr>
              <a:t>Жағдай жасау</a:t>
            </a:r>
            <a:endParaRPr sz="800" dirty="0">
              <a:latin typeface="Arial"/>
              <a:cs typeface="Arial"/>
            </a:endParaRPr>
          </a:p>
        </p:txBody>
      </p:sp>
      <p:sp>
        <p:nvSpPr>
          <p:cNvPr id="14" name="object 14"/>
          <p:cNvSpPr txBox="1"/>
          <p:nvPr/>
        </p:nvSpPr>
        <p:spPr>
          <a:xfrm>
            <a:off x="1195222" y="3884359"/>
            <a:ext cx="644520" cy="127507"/>
          </a:xfrm>
          <a:prstGeom prst="rect">
            <a:avLst/>
          </a:prstGeom>
        </p:spPr>
        <p:txBody>
          <a:bodyPr wrap="square" lIns="0" tIns="0" rIns="0" bIns="0" rtlCol="0">
            <a:noAutofit/>
          </a:bodyPr>
          <a:lstStyle/>
          <a:p>
            <a:pPr marL="12700">
              <a:lnSpc>
                <a:spcPct val="95825"/>
              </a:lnSpc>
            </a:pPr>
            <a:r>
              <a:rPr lang="kk-KZ" sz="800" b="1" spc="-63" dirty="0" smtClean="0">
                <a:solidFill>
                  <a:srgbClr val="5F5F5F"/>
                </a:solidFill>
                <a:latin typeface="Arial"/>
                <a:cs typeface="Arial"/>
              </a:rPr>
              <a:t>Басқару құралдары</a:t>
            </a:r>
            <a:endParaRPr sz="800" dirty="0">
              <a:latin typeface="Arial"/>
              <a:cs typeface="Arial"/>
            </a:endParaRPr>
          </a:p>
        </p:txBody>
      </p:sp>
      <p:sp>
        <p:nvSpPr>
          <p:cNvPr id="13" name="object 13"/>
          <p:cNvSpPr txBox="1"/>
          <p:nvPr/>
        </p:nvSpPr>
        <p:spPr>
          <a:xfrm>
            <a:off x="4003040" y="3926650"/>
            <a:ext cx="927626" cy="127507"/>
          </a:xfrm>
          <a:prstGeom prst="rect">
            <a:avLst/>
          </a:prstGeom>
        </p:spPr>
        <p:txBody>
          <a:bodyPr wrap="square" lIns="0" tIns="0" rIns="0" bIns="0" rtlCol="0">
            <a:noAutofit/>
          </a:bodyPr>
          <a:lstStyle/>
          <a:p>
            <a:pPr marL="12700">
              <a:lnSpc>
                <a:spcPct val="95825"/>
              </a:lnSpc>
            </a:pPr>
            <a:r>
              <a:rPr sz="800" b="1" spc="-63" dirty="0" err="1" smtClean="0">
                <a:solidFill>
                  <a:srgbClr val="5F5F5F"/>
                </a:solidFill>
                <a:latin typeface="Arial"/>
                <a:cs typeface="Arial"/>
              </a:rPr>
              <a:t>Институ</a:t>
            </a:r>
            <a:r>
              <a:rPr lang="kk-KZ" sz="800" b="1" spc="-63" dirty="0" smtClean="0">
                <a:solidFill>
                  <a:srgbClr val="5F5F5F"/>
                </a:solidFill>
                <a:latin typeface="Arial"/>
                <a:cs typeface="Arial"/>
              </a:rPr>
              <a:t>ттық құрылымы</a:t>
            </a:r>
            <a:endParaRPr sz="800" dirty="0">
              <a:latin typeface="Arial"/>
              <a:cs typeface="Arial"/>
            </a:endParaRPr>
          </a:p>
        </p:txBody>
      </p:sp>
      <p:sp>
        <p:nvSpPr>
          <p:cNvPr id="12" name="object 12"/>
          <p:cNvSpPr txBox="1"/>
          <p:nvPr/>
        </p:nvSpPr>
        <p:spPr>
          <a:xfrm>
            <a:off x="4003040" y="4311333"/>
            <a:ext cx="1100811" cy="127507"/>
          </a:xfrm>
          <a:prstGeom prst="rect">
            <a:avLst/>
          </a:prstGeom>
        </p:spPr>
        <p:txBody>
          <a:bodyPr wrap="square" lIns="0" tIns="0" rIns="0" bIns="0" rtlCol="0">
            <a:noAutofit/>
          </a:bodyPr>
          <a:lstStyle/>
          <a:p>
            <a:pPr marL="12700">
              <a:lnSpc>
                <a:spcPct val="95825"/>
              </a:lnSpc>
            </a:pPr>
            <a:r>
              <a:rPr lang="kk-KZ" sz="800" spc="-39" dirty="0" smtClean="0">
                <a:solidFill>
                  <a:srgbClr val="5F5F5F"/>
                </a:solidFill>
                <a:latin typeface="Arial"/>
                <a:cs typeface="Arial"/>
              </a:rPr>
              <a:t>Орталық</a:t>
            </a:r>
          </a:p>
          <a:p>
            <a:pPr marL="12700">
              <a:lnSpc>
                <a:spcPct val="95825"/>
              </a:lnSpc>
            </a:pPr>
            <a:r>
              <a:rPr lang="kk-KZ" sz="800" spc="-39" dirty="0" smtClean="0">
                <a:solidFill>
                  <a:srgbClr val="5F5F5F"/>
                </a:solidFill>
                <a:latin typeface="Arial"/>
                <a:cs typeface="Arial"/>
              </a:rPr>
              <a:t>Жергілікті</a:t>
            </a:r>
          </a:p>
          <a:p>
            <a:pPr marL="12700">
              <a:lnSpc>
                <a:spcPct val="95825"/>
              </a:lnSpc>
            </a:pPr>
            <a:r>
              <a:rPr lang="kk-KZ" sz="800" spc="-39" dirty="0" smtClean="0">
                <a:solidFill>
                  <a:srgbClr val="5F5F5F"/>
                </a:solidFill>
                <a:latin typeface="Arial"/>
                <a:cs typeface="Arial"/>
              </a:rPr>
              <a:t>Бассейінідк</a:t>
            </a:r>
          </a:p>
          <a:p>
            <a:pPr marL="12700">
              <a:lnSpc>
                <a:spcPct val="95825"/>
              </a:lnSpc>
            </a:pPr>
            <a:r>
              <a:rPr lang="kk-KZ" sz="800" spc="-39" dirty="0" smtClean="0">
                <a:solidFill>
                  <a:srgbClr val="5F5F5F"/>
                </a:solidFill>
                <a:latin typeface="Arial"/>
                <a:cs typeface="Arial"/>
              </a:rPr>
              <a:t>Қоғамдық-жеке меншік</a:t>
            </a:r>
            <a:endParaRPr sz="800" dirty="0">
              <a:latin typeface="Arial"/>
              <a:cs typeface="Arial"/>
            </a:endParaRPr>
          </a:p>
        </p:txBody>
      </p:sp>
      <p:sp>
        <p:nvSpPr>
          <p:cNvPr id="11" name="object 11"/>
          <p:cNvSpPr txBox="1"/>
          <p:nvPr/>
        </p:nvSpPr>
        <p:spPr>
          <a:xfrm>
            <a:off x="2540635" y="4362895"/>
            <a:ext cx="823169" cy="127507"/>
          </a:xfrm>
          <a:prstGeom prst="rect">
            <a:avLst/>
          </a:prstGeom>
        </p:spPr>
        <p:txBody>
          <a:bodyPr wrap="square" lIns="0" tIns="0" rIns="0" bIns="0" rtlCol="0">
            <a:noAutofit/>
          </a:bodyPr>
          <a:lstStyle/>
          <a:p>
            <a:pPr marL="12700">
              <a:lnSpc>
                <a:spcPct val="95825"/>
              </a:lnSpc>
            </a:pPr>
            <a:r>
              <a:rPr lang="kk-KZ" sz="800" spc="-44" dirty="0" smtClean="0">
                <a:solidFill>
                  <a:srgbClr val="5F5F5F"/>
                </a:solidFill>
                <a:latin typeface="Arial"/>
                <a:cs typeface="Arial"/>
              </a:rPr>
              <a:t>Саясат</a:t>
            </a:r>
          </a:p>
          <a:p>
            <a:pPr marL="12700">
              <a:lnSpc>
                <a:spcPct val="95825"/>
              </a:lnSpc>
            </a:pPr>
            <a:r>
              <a:rPr lang="kk-KZ" sz="800" spc="-44" dirty="0" smtClean="0">
                <a:solidFill>
                  <a:srgbClr val="5F5F5F"/>
                </a:solidFill>
                <a:latin typeface="Arial"/>
                <a:cs typeface="Arial"/>
              </a:rPr>
              <a:t>Заңнама</a:t>
            </a:r>
            <a:endParaRPr sz="800" dirty="0">
              <a:latin typeface="Arial"/>
              <a:cs typeface="Arial"/>
            </a:endParaRPr>
          </a:p>
        </p:txBody>
      </p:sp>
      <p:sp>
        <p:nvSpPr>
          <p:cNvPr id="10" name="object 10"/>
          <p:cNvSpPr txBox="1"/>
          <p:nvPr/>
        </p:nvSpPr>
        <p:spPr>
          <a:xfrm>
            <a:off x="1195222" y="4372293"/>
            <a:ext cx="608334" cy="127507"/>
          </a:xfrm>
          <a:prstGeom prst="rect">
            <a:avLst/>
          </a:prstGeom>
        </p:spPr>
        <p:txBody>
          <a:bodyPr wrap="square" lIns="0" tIns="0" rIns="0" bIns="0" rtlCol="0">
            <a:noAutofit/>
          </a:bodyPr>
          <a:lstStyle/>
          <a:p>
            <a:pPr marL="12700">
              <a:lnSpc>
                <a:spcPct val="95825"/>
              </a:lnSpc>
            </a:pPr>
            <a:r>
              <a:rPr lang="kk-KZ" sz="800" spc="-45" dirty="0" smtClean="0">
                <a:solidFill>
                  <a:srgbClr val="5F5F5F"/>
                </a:solidFill>
                <a:latin typeface="Arial"/>
                <a:cs typeface="Arial"/>
              </a:rPr>
              <a:t>Бағалау</a:t>
            </a:r>
          </a:p>
          <a:p>
            <a:pPr marL="12700">
              <a:lnSpc>
                <a:spcPct val="95825"/>
              </a:lnSpc>
            </a:pPr>
            <a:r>
              <a:rPr lang="kk-KZ" sz="800" spc="-45" dirty="0" smtClean="0">
                <a:solidFill>
                  <a:srgbClr val="5F5F5F"/>
                </a:solidFill>
                <a:latin typeface="Arial"/>
                <a:cs typeface="Arial"/>
              </a:rPr>
              <a:t>Ақпарат</a:t>
            </a:r>
          </a:p>
          <a:p>
            <a:pPr marL="12700">
              <a:lnSpc>
                <a:spcPct val="95825"/>
              </a:lnSpc>
            </a:pPr>
            <a:r>
              <a:rPr lang="kk-KZ" sz="800" spc="-45" dirty="0" smtClean="0">
                <a:solidFill>
                  <a:srgbClr val="5F5F5F"/>
                </a:solidFill>
                <a:latin typeface="Arial"/>
                <a:cs typeface="Arial"/>
              </a:rPr>
              <a:t>Бөлу</a:t>
            </a:r>
            <a:endParaRPr sz="800" dirty="0">
              <a:latin typeface="Arial"/>
              <a:cs typeface="Arial"/>
            </a:endParaRPr>
          </a:p>
        </p:txBody>
      </p:sp>
      <p:sp>
        <p:nvSpPr>
          <p:cNvPr id="7" name="object 7"/>
          <p:cNvSpPr txBox="1"/>
          <p:nvPr/>
        </p:nvSpPr>
        <p:spPr>
          <a:xfrm>
            <a:off x="1870710" y="5346510"/>
            <a:ext cx="2356714" cy="127508"/>
          </a:xfrm>
          <a:prstGeom prst="rect">
            <a:avLst/>
          </a:prstGeom>
        </p:spPr>
        <p:txBody>
          <a:bodyPr wrap="square" lIns="0" tIns="0" rIns="0" bIns="0" rtlCol="0">
            <a:noAutofit/>
          </a:bodyPr>
          <a:lstStyle/>
          <a:p>
            <a:pPr marL="12700">
              <a:lnSpc>
                <a:spcPct val="95825"/>
              </a:lnSpc>
            </a:pPr>
            <a:r>
              <a:rPr lang="kk-KZ" sz="800" b="1" spc="-55" dirty="0" smtClean="0">
                <a:solidFill>
                  <a:srgbClr val="5F5F5F"/>
                </a:solidFill>
                <a:latin typeface="Arial"/>
                <a:cs typeface="Arial"/>
              </a:rPr>
              <a:t>«Су кіріс үшін</a:t>
            </a:r>
            <a:r>
              <a:rPr lang="kk-KZ" sz="800" b="1" spc="-55" dirty="0" smtClean="0">
                <a:solidFill>
                  <a:srgbClr val="5F5F5F"/>
                </a:solidFill>
                <a:latin typeface="Arial"/>
                <a:cs typeface="Arial"/>
              </a:rPr>
              <a:t>»</a:t>
            </a:r>
            <a:r>
              <a:rPr lang="kk-KZ" sz="800" b="1" spc="-55" dirty="0" smtClean="0">
                <a:solidFill>
                  <a:srgbClr val="5F5F5F"/>
                </a:solidFill>
                <a:latin typeface="Arial"/>
                <a:cs typeface="Arial"/>
              </a:rPr>
              <a:t> және «су ресурс»</a:t>
            </a:r>
            <a:endParaRPr sz="800" dirty="0">
              <a:latin typeface="Arial"/>
              <a:cs typeface="Arial"/>
            </a:endParaRPr>
          </a:p>
        </p:txBody>
      </p:sp>
      <p:sp>
        <p:nvSpPr>
          <p:cNvPr id="6" name="object 6"/>
          <p:cNvSpPr txBox="1"/>
          <p:nvPr/>
        </p:nvSpPr>
        <p:spPr>
          <a:xfrm>
            <a:off x="6453378" y="6141289"/>
            <a:ext cx="2604275" cy="165608"/>
          </a:xfrm>
          <a:prstGeom prst="rect">
            <a:avLst/>
          </a:prstGeom>
        </p:spPr>
        <p:txBody>
          <a:bodyPr wrap="square" lIns="0" tIns="7810" rIns="0" bIns="0" rtlCol="0">
            <a:noAutofit/>
          </a:bodyPr>
          <a:lstStyle/>
          <a:p>
            <a:pPr marL="12700">
              <a:lnSpc>
                <a:spcPts val="1230"/>
              </a:lnSpc>
            </a:pPr>
            <a:r>
              <a:rPr sz="1100" spc="-60" dirty="0" smtClean="0">
                <a:latin typeface="Arial"/>
                <a:cs typeface="Arial"/>
              </a:rPr>
              <a:t>Ист.: Проект ПРООНпо ИУВР(2005 -2007 г.)</a:t>
            </a:r>
            <a:endParaRPr sz="1100">
              <a:latin typeface="Arial"/>
              <a:cs typeface="Arial"/>
            </a:endParaRPr>
          </a:p>
        </p:txBody>
      </p:sp>
      <p:sp>
        <p:nvSpPr>
          <p:cNvPr id="5" name="object 5"/>
          <p:cNvSpPr txBox="1"/>
          <p:nvPr/>
        </p:nvSpPr>
        <p:spPr>
          <a:xfrm>
            <a:off x="3009773" y="5004854"/>
            <a:ext cx="170433" cy="201129"/>
          </a:xfrm>
          <a:prstGeom prst="rect">
            <a:avLst/>
          </a:prstGeom>
        </p:spPr>
        <p:txBody>
          <a:bodyPr wrap="square" lIns="0" tIns="0" rIns="0" bIns="0" rtlCol="0">
            <a:noAutofit/>
          </a:bodyPr>
          <a:lstStyle/>
          <a:p>
            <a:pPr marL="25400">
              <a:lnSpc>
                <a:spcPts val="1000"/>
              </a:lnSpc>
            </a:pPr>
            <a:endParaRPr sz="1000"/>
          </a:p>
        </p:txBody>
      </p:sp>
      <p:sp>
        <p:nvSpPr>
          <p:cNvPr id="4" name="object 4"/>
          <p:cNvSpPr txBox="1"/>
          <p:nvPr/>
        </p:nvSpPr>
        <p:spPr>
          <a:xfrm>
            <a:off x="2976626" y="3453384"/>
            <a:ext cx="171132" cy="199898"/>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571500" y="2727769"/>
            <a:ext cx="8144256" cy="3246056"/>
          </a:xfrm>
          <a:prstGeom prst="rect">
            <a:avLst/>
          </a:prstGeom>
        </p:spPr>
        <p:txBody>
          <a:bodyPr wrap="square" lIns="0" tIns="5878" rIns="0" bIns="0" rtlCol="0">
            <a:noAutofit/>
          </a:bodyPr>
          <a:lstStyle/>
          <a:p>
            <a:pPr marL="636422">
              <a:lnSpc>
                <a:spcPts val="1116"/>
              </a:lnSpc>
              <a:spcBef>
                <a:spcPts val="430"/>
              </a:spcBef>
            </a:pPr>
            <a:r>
              <a:rPr sz="1200" spc="0" baseline="14493" dirty="0" smtClean="0">
                <a:solidFill>
                  <a:srgbClr val="5F5F5F"/>
                </a:solidFill>
                <a:latin typeface="Arial"/>
                <a:cs typeface="Arial"/>
              </a:rPr>
              <a:t>                                       </a:t>
            </a:r>
            <a:r>
              <a:rPr sz="1200" spc="206" baseline="14493" dirty="0" smtClean="0">
                <a:solidFill>
                  <a:srgbClr val="5F5F5F"/>
                </a:solidFill>
                <a:latin typeface="Arial"/>
                <a:cs typeface="Arial"/>
              </a:rPr>
              <a:t> </a:t>
            </a:r>
            <a:endParaRPr sz="1500" dirty="0">
              <a:latin typeface="Arial"/>
              <a:cs typeface="Arial"/>
            </a:endParaRPr>
          </a:p>
          <a:p>
            <a:pPr marL="91135">
              <a:lnSpc>
                <a:spcPct val="95825"/>
              </a:lnSpc>
              <a:spcBef>
                <a:spcPts val="993"/>
              </a:spcBef>
            </a:pPr>
            <a:endParaRPr sz="900" dirty="0">
              <a:latin typeface="Arial"/>
              <a:cs typeface="Arial"/>
            </a:endParaRPr>
          </a:p>
        </p:txBody>
      </p:sp>
      <p:sp>
        <p:nvSpPr>
          <p:cNvPr id="65" name="Прямоугольник 64"/>
          <p:cNvSpPr/>
          <p:nvPr/>
        </p:nvSpPr>
        <p:spPr>
          <a:xfrm>
            <a:off x="152400" y="635088"/>
            <a:ext cx="8563356" cy="2031325"/>
          </a:xfrm>
          <a:prstGeom prst="rect">
            <a:avLst/>
          </a:prstGeom>
        </p:spPr>
        <p:txBody>
          <a:bodyPr wrap="square">
            <a:spAutoFit/>
          </a:bodyPr>
          <a:lstStyle/>
          <a:p>
            <a:r>
              <a:rPr lang="ru-RU" dirty="0" err="1" smtClean="0">
                <a:latin typeface="Arial" pitchFamily="34" charset="0"/>
                <a:cs typeface="Arial" pitchFamily="34" charset="0"/>
              </a:rPr>
              <a:t>Қазақстанда</a:t>
            </a:r>
            <a:r>
              <a:rPr lang="ru-RU" dirty="0" smtClean="0">
                <a:latin typeface="Arial" pitchFamily="34" charset="0"/>
                <a:cs typeface="Arial" pitchFamily="34" charset="0"/>
              </a:rPr>
              <a:t> </a:t>
            </a:r>
            <a:r>
              <a:rPr lang="ru-RU" dirty="0" err="1">
                <a:latin typeface="Arial" pitchFamily="34" charset="0"/>
                <a:cs typeface="Arial" pitchFamily="34" charset="0"/>
              </a:rPr>
              <a:t>жаһандық</a:t>
            </a:r>
            <a:r>
              <a:rPr lang="ru-RU" dirty="0">
                <a:latin typeface="Arial" pitchFamily="34" charset="0"/>
                <a:cs typeface="Arial" pitchFamily="34" charset="0"/>
              </a:rPr>
              <a:t> </a:t>
            </a:r>
            <a:r>
              <a:rPr lang="ru-RU" dirty="0" err="1">
                <a:latin typeface="Arial" pitchFamily="34" charset="0"/>
                <a:cs typeface="Arial" pitchFamily="34" charset="0"/>
              </a:rPr>
              <a:t>жылынуды</a:t>
            </a:r>
            <a:r>
              <a:rPr lang="ru-RU" dirty="0">
                <a:latin typeface="Arial" pitchFamily="34" charset="0"/>
                <a:cs typeface="Arial" pitchFamily="34" charset="0"/>
              </a:rPr>
              <a:t>, </a:t>
            </a:r>
            <a:r>
              <a:rPr lang="ru-RU" dirty="0" err="1">
                <a:latin typeface="Arial" pitchFamily="34" charset="0"/>
                <a:cs typeface="Arial" pitchFamily="34" charset="0"/>
              </a:rPr>
              <a:t>фермерлік</a:t>
            </a:r>
            <a:r>
              <a:rPr lang="ru-RU" dirty="0">
                <a:latin typeface="Arial" pitchFamily="34" charset="0"/>
                <a:cs typeface="Arial" pitchFamily="34" charset="0"/>
              </a:rPr>
              <a:t> </a:t>
            </a:r>
            <a:r>
              <a:rPr lang="ru-RU" dirty="0" err="1">
                <a:latin typeface="Arial" pitchFamily="34" charset="0"/>
                <a:cs typeface="Arial" pitchFamily="34" charset="0"/>
              </a:rPr>
              <a:t>шаруашылықтарды</a:t>
            </a:r>
            <a:r>
              <a:rPr lang="ru-RU" dirty="0">
                <a:latin typeface="Arial" pitchFamily="34" charset="0"/>
                <a:cs typeface="Arial" pitchFamily="34" charset="0"/>
              </a:rPr>
              <a:t> </a:t>
            </a:r>
            <a:r>
              <a:rPr lang="ru-RU" dirty="0" err="1">
                <a:latin typeface="Arial" pitchFamily="34" charset="0"/>
                <a:cs typeface="Arial" pitchFamily="34" charset="0"/>
              </a:rPr>
              <a:t>кеңейтуді</a:t>
            </a:r>
            <a:r>
              <a:rPr lang="ru-RU" dirty="0">
                <a:latin typeface="Arial" pitchFamily="34" charset="0"/>
                <a:cs typeface="Arial" pitchFamily="34" charset="0"/>
              </a:rPr>
              <a:t>, </a:t>
            </a:r>
            <a:r>
              <a:rPr lang="ru-RU" dirty="0" err="1">
                <a:latin typeface="Arial" pitchFamily="34" charset="0"/>
                <a:cs typeface="Arial" pitchFamily="34" charset="0"/>
              </a:rPr>
              <a:t>өндірісті</a:t>
            </a:r>
            <a:r>
              <a:rPr lang="ru-RU" dirty="0">
                <a:latin typeface="Arial" pitchFamily="34" charset="0"/>
                <a:cs typeface="Arial" pitchFamily="34" charset="0"/>
              </a:rPr>
              <a:t> </a:t>
            </a:r>
            <a:r>
              <a:rPr lang="ru-RU" dirty="0" err="1">
                <a:latin typeface="Arial" pitchFamily="34" charset="0"/>
                <a:cs typeface="Arial" pitchFamily="34" charset="0"/>
              </a:rPr>
              <a:t>дамытуды</a:t>
            </a:r>
            <a:r>
              <a:rPr lang="ru-RU" dirty="0">
                <a:latin typeface="Arial" pitchFamily="34" charset="0"/>
                <a:cs typeface="Arial" pitchFamily="34" charset="0"/>
              </a:rPr>
              <a:t>, </a:t>
            </a:r>
            <a:r>
              <a:rPr lang="ru-RU" dirty="0" err="1">
                <a:latin typeface="Arial" pitchFamily="34" charset="0"/>
                <a:cs typeface="Arial" pitchFamily="34" charset="0"/>
              </a:rPr>
              <a:t>парадоксалды</a:t>
            </a:r>
            <a:r>
              <a:rPr lang="ru-RU" dirty="0">
                <a:latin typeface="Arial" pitchFamily="34" charset="0"/>
                <a:cs typeface="Arial" pitchFamily="34" charset="0"/>
              </a:rPr>
              <a:t> </a:t>
            </a:r>
            <a:r>
              <a:rPr lang="ru-RU" dirty="0" err="1">
                <a:latin typeface="Arial" pitchFamily="34" charset="0"/>
                <a:cs typeface="Arial" pitchFamily="34" charset="0"/>
              </a:rPr>
              <a:t>түрде</a:t>
            </a:r>
            <a:r>
              <a:rPr lang="ru-RU" dirty="0">
                <a:latin typeface="Arial" pitchFamily="34" charset="0"/>
                <a:cs typeface="Arial" pitchFamily="34" charset="0"/>
              </a:rPr>
              <a:t>, </a:t>
            </a:r>
            <a:r>
              <a:rPr lang="ru-RU" dirty="0" err="1">
                <a:latin typeface="Arial" pitchFamily="34" charset="0"/>
                <a:cs typeface="Arial" pitchFamily="34" charset="0"/>
              </a:rPr>
              <a:t>халықтың</a:t>
            </a:r>
            <a:r>
              <a:rPr lang="ru-RU" dirty="0">
                <a:latin typeface="Arial" pitchFamily="34" charset="0"/>
                <a:cs typeface="Arial" pitchFamily="34" charset="0"/>
              </a:rPr>
              <a:t> </a:t>
            </a:r>
            <a:r>
              <a:rPr lang="ru-RU" dirty="0" err="1">
                <a:latin typeface="Arial" pitchFamily="34" charset="0"/>
                <a:cs typeface="Arial" pitchFamily="34" charset="0"/>
              </a:rPr>
              <a:t>әл-ауқатын</a:t>
            </a:r>
            <a:r>
              <a:rPr lang="ru-RU" dirty="0">
                <a:latin typeface="Arial" pitchFamily="34" charset="0"/>
                <a:cs typeface="Arial" pitchFamily="34" charset="0"/>
              </a:rPr>
              <a:t> </a:t>
            </a:r>
            <a:r>
              <a:rPr lang="ru-RU" dirty="0" err="1">
                <a:latin typeface="Arial" pitchFamily="34" charset="0"/>
                <a:cs typeface="Arial" pitchFamily="34" charset="0"/>
              </a:rPr>
              <a:t>жақсартуды</a:t>
            </a:r>
            <a:r>
              <a:rPr lang="ru-RU" dirty="0">
                <a:latin typeface="Arial" pitchFamily="34" charset="0"/>
                <a:cs typeface="Arial" pitchFamily="34" charset="0"/>
              </a:rPr>
              <a:t> </a:t>
            </a:r>
            <a:r>
              <a:rPr lang="ru-RU" dirty="0" err="1">
                <a:latin typeface="Arial" pitchFamily="34" charset="0"/>
                <a:cs typeface="Arial" pitchFamily="34" charset="0"/>
              </a:rPr>
              <a:t>ескере</a:t>
            </a:r>
            <a:r>
              <a:rPr lang="ru-RU" dirty="0">
                <a:latin typeface="Arial" pitchFamily="34" charset="0"/>
                <a:cs typeface="Arial" pitchFamily="34" charset="0"/>
              </a:rPr>
              <a:t> </a:t>
            </a:r>
            <a:r>
              <a:rPr lang="ru-RU" dirty="0" err="1">
                <a:latin typeface="Arial" pitchFamily="34" charset="0"/>
                <a:cs typeface="Arial" pitchFamily="34" charset="0"/>
              </a:rPr>
              <a:t>отырып</a:t>
            </a:r>
            <a:r>
              <a:rPr lang="ru-RU" dirty="0">
                <a:latin typeface="Arial" pitchFamily="34" charset="0"/>
                <a:cs typeface="Arial" pitchFamily="34" charset="0"/>
              </a:rPr>
              <a:t>, </a:t>
            </a:r>
            <a:r>
              <a:rPr lang="ru-RU" dirty="0" err="1">
                <a:latin typeface="Arial" pitchFamily="34" charset="0"/>
                <a:cs typeface="Arial" pitchFamily="34" charset="0"/>
              </a:rPr>
              <a:t>Қазақстандағы</a:t>
            </a:r>
            <a:r>
              <a:rPr lang="ru-RU" dirty="0">
                <a:latin typeface="Arial" pitchFamily="34" charset="0"/>
                <a:cs typeface="Arial" pitchFamily="34" charset="0"/>
              </a:rPr>
              <a:t> </a:t>
            </a:r>
            <a:r>
              <a:rPr lang="ru-RU" dirty="0" err="1">
                <a:latin typeface="Arial" pitchFamily="34" charset="0"/>
                <a:cs typeface="Arial" pitchFamily="34" charset="0"/>
              </a:rPr>
              <a:t>аталған</a:t>
            </a:r>
            <a:r>
              <a:rPr lang="ru-RU" dirty="0">
                <a:latin typeface="Arial" pitchFamily="34" charset="0"/>
                <a:cs typeface="Arial" pitchFamily="34" charset="0"/>
              </a:rPr>
              <a:t> </a:t>
            </a:r>
            <a:r>
              <a:rPr lang="ru-RU" dirty="0" err="1">
                <a:latin typeface="Arial" pitchFamily="34" charset="0"/>
                <a:cs typeface="Arial" pitchFamily="34" charset="0"/>
              </a:rPr>
              <a:t>проблемалар</a:t>
            </a:r>
            <a:r>
              <a:rPr lang="ru-RU" dirty="0">
                <a:latin typeface="Arial" pitchFamily="34" charset="0"/>
                <a:cs typeface="Arial" pitchFamily="34" charset="0"/>
              </a:rPr>
              <a:t> </a:t>
            </a:r>
            <a:r>
              <a:rPr lang="ru-RU" dirty="0" err="1">
                <a:latin typeface="Arial" pitchFamily="34" charset="0"/>
                <a:cs typeface="Arial" pitchFamily="34" charset="0"/>
              </a:rPr>
              <a:t>болашақта</a:t>
            </a:r>
            <a:r>
              <a:rPr lang="ru-RU" dirty="0">
                <a:latin typeface="Arial" pitchFamily="34" charset="0"/>
                <a:cs typeface="Arial" pitchFamily="34" charset="0"/>
              </a:rPr>
              <a:t> </a:t>
            </a:r>
            <a:r>
              <a:rPr lang="ru-RU" dirty="0" err="1">
                <a:latin typeface="Arial" pitchFamily="34" charset="0"/>
                <a:cs typeface="Arial" pitchFamily="34" charset="0"/>
              </a:rPr>
              <a:t>алда</a:t>
            </a:r>
            <a:r>
              <a:rPr lang="ru-RU" dirty="0">
                <a:latin typeface="Arial" pitchFamily="34" charset="0"/>
                <a:cs typeface="Arial" pitchFamily="34" charset="0"/>
              </a:rPr>
              <a:t> </a:t>
            </a:r>
            <a:r>
              <a:rPr lang="ru-RU" dirty="0" err="1">
                <a:latin typeface="Arial" pitchFamily="34" charset="0"/>
                <a:cs typeface="Arial" pitchFamily="34" charset="0"/>
              </a:rPr>
              <a:t>келеді</a:t>
            </a:r>
            <a:r>
              <a:rPr lang="ru-RU" dirty="0">
                <a:latin typeface="Arial" pitchFamily="34" charset="0"/>
                <a:cs typeface="Arial" pitchFamily="34" charset="0"/>
              </a:rPr>
              <a:t> </a:t>
            </a:r>
            <a:r>
              <a:rPr lang="ru-RU" dirty="0" err="1">
                <a:latin typeface="Arial" pitchFamily="34" charset="0"/>
                <a:cs typeface="Arial" pitchFamily="34" charset="0"/>
              </a:rPr>
              <a:t>деп</a:t>
            </a:r>
            <a:r>
              <a:rPr lang="ru-RU" dirty="0">
                <a:latin typeface="Arial" pitchFamily="34" charset="0"/>
                <a:cs typeface="Arial" pitchFamily="34" charset="0"/>
              </a:rPr>
              <a:t> </a:t>
            </a:r>
            <a:r>
              <a:rPr lang="ru-RU" dirty="0" err="1">
                <a:latin typeface="Arial" pitchFamily="34" charset="0"/>
                <a:cs typeface="Arial" pitchFamily="34" charset="0"/>
              </a:rPr>
              <a:t>күтілуде</a:t>
            </a:r>
            <a:r>
              <a:rPr lang="ru-RU" dirty="0">
                <a:latin typeface="Arial" pitchFamily="34" charset="0"/>
                <a:cs typeface="Arial" pitchFamily="34" charset="0"/>
              </a:rPr>
              <a:t>. </a:t>
            </a:r>
            <a:r>
              <a:rPr lang="ru-RU" dirty="0" err="1">
                <a:latin typeface="Arial" pitchFamily="34" charset="0"/>
                <a:cs typeface="Arial" pitchFamily="34" charset="0"/>
              </a:rPr>
              <a:t>Мұндай</a:t>
            </a:r>
            <a:r>
              <a:rPr lang="ru-RU" dirty="0">
                <a:latin typeface="Arial" pitchFamily="34" charset="0"/>
                <a:cs typeface="Arial" pitchFamily="34" charset="0"/>
              </a:rPr>
              <a:t> даму </a:t>
            </a:r>
            <a:r>
              <a:rPr lang="ru-RU" dirty="0" err="1">
                <a:latin typeface="Arial" pitchFamily="34" charset="0"/>
                <a:cs typeface="Arial" pitchFamily="34" charset="0"/>
              </a:rPr>
              <a:t>сценарийлерінен</a:t>
            </a:r>
            <a:r>
              <a:rPr lang="ru-RU" dirty="0">
                <a:latin typeface="Arial" pitchFamily="34" charset="0"/>
                <a:cs typeface="Arial" pitchFamily="34" charset="0"/>
              </a:rPr>
              <a:t> </a:t>
            </a:r>
            <a:r>
              <a:rPr lang="ru-RU" dirty="0" err="1">
                <a:latin typeface="Arial" pitchFamily="34" charset="0"/>
                <a:cs typeface="Arial" pitchFamily="34" charset="0"/>
              </a:rPr>
              <a:t>аулақ</a:t>
            </a:r>
            <a:r>
              <a:rPr lang="ru-RU" dirty="0">
                <a:latin typeface="Arial" pitchFamily="34" charset="0"/>
                <a:cs typeface="Arial" pitchFamily="34" charset="0"/>
              </a:rPr>
              <a:t> бола </a:t>
            </a:r>
            <a:r>
              <a:rPr lang="ru-RU" dirty="0" err="1">
                <a:latin typeface="Arial" pitchFamily="34" charset="0"/>
                <a:cs typeface="Arial" pitchFamily="34" charset="0"/>
              </a:rPr>
              <a:t>отырып</a:t>
            </a:r>
            <a:r>
              <a:rPr lang="ru-RU" dirty="0">
                <a:latin typeface="Arial" pitchFamily="34" charset="0"/>
                <a:cs typeface="Arial" pitchFamily="34" charset="0"/>
              </a:rPr>
              <a:t>, суды </a:t>
            </a:r>
            <a:r>
              <a:rPr lang="ru-RU" dirty="0" err="1">
                <a:latin typeface="Arial" pitchFamily="34" charset="0"/>
                <a:cs typeface="Arial" pitchFamily="34" charset="0"/>
              </a:rPr>
              <a:t>пайдаланушыларға</a:t>
            </a:r>
            <a:r>
              <a:rPr lang="ru-RU" dirty="0">
                <a:latin typeface="Arial" pitchFamily="34" charset="0"/>
                <a:cs typeface="Arial" pitchFamily="34" charset="0"/>
              </a:rPr>
              <a:t> </a:t>
            </a:r>
            <a:r>
              <a:rPr lang="ru-RU" dirty="0" err="1">
                <a:latin typeface="Arial" pitchFamily="34" charset="0"/>
                <a:cs typeface="Arial" pitchFamily="34" charset="0"/>
              </a:rPr>
              <a:t>барлық</a:t>
            </a:r>
            <a:r>
              <a:rPr lang="ru-RU" dirty="0">
                <a:latin typeface="Arial" pitchFamily="34" charset="0"/>
                <a:cs typeface="Arial" pitchFamily="34" charset="0"/>
              </a:rPr>
              <a:t> </a:t>
            </a:r>
            <a:r>
              <a:rPr lang="ru-RU" dirty="0" err="1">
                <a:latin typeface="Arial" pitchFamily="34" charset="0"/>
                <a:cs typeface="Arial" pitchFamily="34" charset="0"/>
              </a:rPr>
              <a:t>деңгейлерде</a:t>
            </a:r>
            <a:r>
              <a:rPr lang="ru-RU" dirty="0">
                <a:latin typeface="Arial" pitchFamily="34" charset="0"/>
                <a:cs typeface="Arial" pitchFamily="34" charset="0"/>
              </a:rPr>
              <a:t> </a:t>
            </a:r>
            <a:r>
              <a:rPr lang="ru-RU" dirty="0" err="1">
                <a:latin typeface="Arial" pitchFamily="34" charset="0"/>
                <a:cs typeface="Arial" pitchFamily="34" charset="0"/>
              </a:rPr>
              <a:t>біріктірілген</a:t>
            </a:r>
            <a:r>
              <a:rPr lang="ru-RU" dirty="0">
                <a:latin typeface="Arial" pitchFamily="34" charset="0"/>
                <a:cs typeface="Arial" pitchFamily="34" charset="0"/>
              </a:rPr>
              <a:t>, суды </a:t>
            </a:r>
            <a:r>
              <a:rPr lang="ru-RU" dirty="0" err="1">
                <a:latin typeface="Arial" pitchFamily="34" charset="0"/>
                <a:cs typeface="Arial" pitchFamily="34" charset="0"/>
              </a:rPr>
              <a:t>пайдаланушылардың</a:t>
            </a:r>
            <a:r>
              <a:rPr lang="ru-RU" dirty="0">
                <a:latin typeface="Arial" pitchFamily="34" charset="0"/>
                <a:cs typeface="Arial" pitchFamily="34" charset="0"/>
              </a:rPr>
              <a:t> </a:t>
            </a:r>
            <a:r>
              <a:rPr lang="ru-RU" dirty="0" err="1">
                <a:latin typeface="Arial" pitchFamily="34" charset="0"/>
                <a:cs typeface="Arial" pitchFamily="34" charset="0"/>
              </a:rPr>
              <a:t>қосқан</a:t>
            </a:r>
            <a:r>
              <a:rPr lang="ru-RU" dirty="0">
                <a:latin typeface="Arial" pitchFamily="34" charset="0"/>
                <a:cs typeface="Arial" pitchFamily="34" charset="0"/>
              </a:rPr>
              <a:t> </a:t>
            </a:r>
            <a:r>
              <a:rPr lang="ru-RU" dirty="0" err="1">
                <a:latin typeface="Arial" pitchFamily="34" charset="0"/>
                <a:cs typeface="Arial" pitchFamily="34" charset="0"/>
              </a:rPr>
              <a:t>үлесін</a:t>
            </a:r>
            <a:r>
              <a:rPr lang="ru-RU" dirty="0">
                <a:latin typeface="Arial" pitchFamily="34" charset="0"/>
                <a:cs typeface="Arial" pitchFamily="34" charset="0"/>
              </a:rPr>
              <a:t> </a:t>
            </a:r>
            <a:r>
              <a:rPr lang="ru-RU" dirty="0" err="1">
                <a:latin typeface="Arial" pitchFamily="34" charset="0"/>
                <a:cs typeface="Arial" pitchFamily="34" charset="0"/>
              </a:rPr>
              <a:t>және</a:t>
            </a:r>
            <a:r>
              <a:rPr lang="ru-RU" dirty="0">
                <a:latin typeface="Arial" pitchFamily="34" charset="0"/>
                <a:cs typeface="Arial" pitchFamily="34" charset="0"/>
              </a:rPr>
              <a:t> </a:t>
            </a:r>
            <a:r>
              <a:rPr lang="ru-RU" dirty="0" err="1">
                <a:latin typeface="Arial" pitchFamily="34" charset="0"/>
                <a:cs typeface="Arial" pitchFamily="34" charset="0"/>
              </a:rPr>
              <a:t>экологиялық</a:t>
            </a:r>
            <a:r>
              <a:rPr lang="ru-RU" dirty="0">
                <a:latin typeface="Arial" pitchFamily="34" charset="0"/>
                <a:cs typeface="Arial" pitchFamily="34" charset="0"/>
              </a:rPr>
              <a:t> </a:t>
            </a:r>
            <a:r>
              <a:rPr lang="ru-RU" dirty="0" err="1">
                <a:latin typeface="Arial" pitchFamily="34" charset="0"/>
                <a:cs typeface="Arial" pitchFamily="34" charset="0"/>
              </a:rPr>
              <a:t>тұрақтылықты</a:t>
            </a:r>
            <a:r>
              <a:rPr lang="ru-RU" dirty="0">
                <a:latin typeface="Arial" pitchFamily="34" charset="0"/>
                <a:cs typeface="Arial" pitchFamily="34" charset="0"/>
              </a:rPr>
              <a:t> </a:t>
            </a:r>
            <a:r>
              <a:rPr lang="ru-RU" dirty="0" err="1">
                <a:latin typeface="Arial" pitchFamily="34" charset="0"/>
                <a:cs typeface="Arial" pitchFamily="34" charset="0"/>
              </a:rPr>
              <a:t>қамтамасыз</a:t>
            </a:r>
            <a:r>
              <a:rPr lang="ru-RU" dirty="0">
                <a:latin typeface="Arial" pitchFamily="34" charset="0"/>
                <a:cs typeface="Arial" pitchFamily="34" charset="0"/>
              </a:rPr>
              <a:t> </a:t>
            </a:r>
            <a:r>
              <a:rPr lang="ru-RU" dirty="0" err="1">
                <a:latin typeface="Arial" pitchFamily="34" charset="0"/>
                <a:cs typeface="Arial" pitchFamily="34" charset="0"/>
              </a:rPr>
              <a:t>ететін</a:t>
            </a:r>
            <a:r>
              <a:rPr lang="ru-RU" dirty="0">
                <a:latin typeface="Arial" pitchFamily="34" charset="0"/>
                <a:cs typeface="Arial" pitchFamily="34" charset="0"/>
              </a:rPr>
              <a:t> </a:t>
            </a:r>
            <a:r>
              <a:rPr lang="ru-RU" dirty="0" err="1">
                <a:latin typeface="Arial" pitchFamily="34" charset="0"/>
                <a:cs typeface="Arial" pitchFamily="34" charset="0"/>
              </a:rPr>
              <a:t>кешенді</a:t>
            </a:r>
            <a:r>
              <a:rPr lang="ru-RU" dirty="0">
                <a:latin typeface="Arial" pitchFamily="34" charset="0"/>
                <a:cs typeface="Arial" pitchFamily="34" charset="0"/>
              </a:rPr>
              <a:t> </a:t>
            </a:r>
            <a:r>
              <a:rPr lang="ru-RU" dirty="0" err="1">
                <a:latin typeface="Arial" pitchFamily="34" charset="0"/>
                <a:cs typeface="Arial" pitchFamily="34" charset="0"/>
              </a:rPr>
              <a:t>тәсілді</a:t>
            </a:r>
            <a:r>
              <a:rPr lang="ru-RU" dirty="0">
                <a:latin typeface="Arial" pitchFamily="34" charset="0"/>
                <a:cs typeface="Arial" pitchFamily="34" charset="0"/>
              </a:rPr>
              <a:t> </a:t>
            </a:r>
            <a:r>
              <a:rPr lang="ru-RU" dirty="0" err="1">
                <a:latin typeface="Arial" pitchFamily="34" charset="0"/>
                <a:cs typeface="Arial" pitchFamily="34" charset="0"/>
              </a:rPr>
              <a:t>енгізгеннен</a:t>
            </a:r>
            <a:r>
              <a:rPr lang="ru-RU" dirty="0">
                <a:latin typeface="Arial" pitchFamily="34" charset="0"/>
                <a:cs typeface="Arial" pitchFamily="34" charset="0"/>
              </a:rPr>
              <a:t> </a:t>
            </a:r>
            <a:r>
              <a:rPr lang="ru-RU" dirty="0" err="1">
                <a:latin typeface="Arial" pitchFamily="34" charset="0"/>
                <a:cs typeface="Arial" pitchFamily="34" charset="0"/>
              </a:rPr>
              <a:t>кейін</a:t>
            </a:r>
            <a:r>
              <a:rPr lang="ru-RU" dirty="0">
                <a:latin typeface="Arial" pitchFamily="34" charset="0"/>
                <a:cs typeface="Arial" pitchFamily="34" charset="0"/>
              </a:rPr>
              <a:t> </a:t>
            </a:r>
            <a:r>
              <a:rPr lang="ru-RU" dirty="0" err="1">
                <a:latin typeface="Arial" pitchFamily="34" charset="0"/>
                <a:cs typeface="Arial" pitchFamily="34" charset="0"/>
              </a:rPr>
              <a:t>ғана</a:t>
            </a:r>
            <a:r>
              <a:rPr lang="ru-RU" dirty="0">
                <a:latin typeface="Arial" pitchFamily="34" charset="0"/>
                <a:cs typeface="Arial" pitchFamily="34" charset="0"/>
              </a:rPr>
              <a:t> </a:t>
            </a:r>
            <a:r>
              <a:rPr lang="ru-RU" dirty="0" err="1">
                <a:latin typeface="Arial" pitchFamily="34" charset="0"/>
                <a:cs typeface="Arial" pitchFamily="34" charset="0"/>
              </a:rPr>
              <a:t>болады</a:t>
            </a:r>
            <a:r>
              <a:rPr lang="ru-RU" dirty="0">
                <a:latin typeface="Arial" pitchFamily="34" charset="0"/>
                <a:cs typeface="Arial" pitchFamily="34" charset="0"/>
              </a:rPr>
              <a:t>.</a:t>
            </a:r>
          </a:p>
        </p:txBody>
      </p:sp>
      <p:sp>
        <p:nvSpPr>
          <p:cNvPr id="66" name="Прямоугольник 65"/>
          <p:cNvSpPr/>
          <p:nvPr/>
        </p:nvSpPr>
        <p:spPr>
          <a:xfrm>
            <a:off x="5278374" y="2727959"/>
            <a:ext cx="3437382" cy="3539430"/>
          </a:xfrm>
          <a:prstGeom prst="rect">
            <a:avLst/>
          </a:prstGeom>
        </p:spPr>
        <p:txBody>
          <a:bodyPr wrap="square">
            <a:spAutoFit/>
          </a:bodyPr>
          <a:lstStyle/>
          <a:p>
            <a:r>
              <a:rPr lang="kk-KZ" sz="1600" dirty="0" smtClean="0">
                <a:latin typeface="Arial" pitchFamily="34" charset="0"/>
                <a:cs typeface="Arial" pitchFamily="34" charset="0"/>
              </a:rPr>
              <a:t>СРББ-ны енгізу кезінде басқару жүйесіндегі өзгерістердің әр түрлі нұсқаларын мамандар таңдауға болады, бірақ үш аспектіні ескеру керек. Бұл үшеу іргетасы, бланкілерге үлес қосу: </a:t>
            </a:r>
          </a:p>
          <a:p>
            <a:pPr marL="342900" indent="-342900">
              <a:buAutoNum type="arabicPeriod"/>
            </a:pPr>
            <a:r>
              <a:rPr lang="kk-KZ" sz="1600" dirty="0" smtClean="0">
                <a:latin typeface="Arial" pitchFamily="34" charset="0"/>
                <a:cs typeface="Arial" pitchFamily="34" charset="0"/>
              </a:rPr>
              <a:t>жағдай жасау; </a:t>
            </a:r>
          </a:p>
          <a:p>
            <a:pPr marL="342900" indent="-342900">
              <a:buAutoNum type="arabicPeriod"/>
            </a:pPr>
            <a:r>
              <a:rPr lang="kk-KZ" sz="1600" dirty="0" smtClean="0">
                <a:latin typeface="Arial" pitchFamily="34" charset="0"/>
                <a:cs typeface="Arial" pitchFamily="34" charset="0"/>
              </a:rPr>
              <a:t>2. Институционалдық құрылым; </a:t>
            </a:r>
          </a:p>
          <a:p>
            <a:pPr marL="342900" indent="-342900">
              <a:buAutoNum type="arabicPeriod"/>
            </a:pPr>
            <a:r>
              <a:rPr lang="kk-KZ" sz="1600" dirty="0" smtClean="0">
                <a:latin typeface="Arial" pitchFamily="34" charset="0"/>
                <a:cs typeface="Arial" pitchFamily="34" charset="0"/>
              </a:rPr>
              <a:t>Басқару элементтері. Реформалау бағыттары (13 негізгі бағыттары) GWP (ToolBox) әдістемелік нұсқаулығында сипатталған.</a:t>
            </a:r>
            <a:endParaRPr lang="ru-RU" sz="16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755904" y="765048"/>
            <a:ext cx="7632192" cy="5617464"/>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txBox="1"/>
          <p:nvPr/>
        </p:nvSpPr>
        <p:spPr>
          <a:xfrm>
            <a:off x="1177239" y="285407"/>
            <a:ext cx="7077871" cy="5814534"/>
          </a:xfrm>
          <a:prstGeom prst="rect">
            <a:avLst/>
          </a:prstGeom>
        </p:spPr>
        <p:txBody>
          <a:bodyPr wrap="square" lIns="0" tIns="16224" rIns="0" bIns="0" rtlCol="0">
            <a:noAutofit/>
          </a:bodyPr>
          <a:lstStyle/>
          <a:p>
            <a:pPr marL="349912" marR="676346" algn="ctr">
              <a:lnSpc>
                <a:spcPts val="2555"/>
              </a:lnSpc>
            </a:pPr>
            <a:r>
              <a:rPr lang="kk-KZ" sz="2400" b="1" spc="-174" dirty="0" smtClean="0">
                <a:solidFill>
                  <a:srgbClr val="006EC0"/>
                </a:solidFill>
                <a:latin typeface="Arial"/>
                <a:cs typeface="Arial"/>
              </a:rPr>
              <a:t>Қазақстанға СРББ енгізудің негіздері:</a:t>
            </a:r>
            <a:endParaRPr sz="2400" dirty="0">
              <a:latin typeface="Arial"/>
              <a:cs typeface="Arial"/>
            </a:endParaRPr>
          </a:p>
          <a:p>
            <a:pPr marL="12700" marR="438988" algn="just">
              <a:lnSpc>
                <a:spcPts val="1730"/>
              </a:lnSpc>
              <a:spcBef>
                <a:spcPts val="1406"/>
              </a:spcBef>
            </a:pPr>
            <a:r>
              <a:rPr lang="kk-KZ" sz="1800" b="1" spc="-136" dirty="0" smtClean="0">
                <a:solidFill>
                  <a:srgbClr val="001F5F"/>
                </a:solidFill>
                <a:latin typeface="Arial"/>
                <a:cs typeface="Arial"/>
              </a:rPr>
              <a:t>Тұрақты даму туралы дүниежүзілік Саммит </a:t>
            </a:r>
            <a:r>
              <a:rPr sz="1800" b="1" spc="-136" dirty="0" smtClean="0">
                <a:solidFill>
                  <a:srgbClr val="001F5F"/>
                </a:solidFill>
                <a:latin typeface="Arial"/>
                <a:cs typeface="Arial"/>
              </a:rPr>
              <a:t>(</a:t>
            </a:r>
            <a:r>
              <a:rPr lang="kk-KZ" sz="1800" b="1" spc="-136" dirty="0" smtClean="0">
                <a:solidFill>
                  <a:srgbClr val="001F5F"/>
                </a:solidFill>
                <a:latin typeface="Arial"/>
                <a:cs typeface="Arial"/>
              </a:rPr>
              <a:t>ТДДС</a:t>
            </a:r>
            <a:r>
              <a:rPr sz="1800" b="1" spc="-136" dirty="0" smtClean="0">
                <a:solidFill>
                  <a:srgbClr val="001F5F"/>
                </a:solidFill>
                <a:latin typeface="Arial"/>
                <a:cs typeface="Arial"/>
              </a:rPr>
              <a:t>),  </a:t>
            </a:r>
            <a:r>
              <a:rPr sz="1800" b="1" spc="-136" dirty="0" smtClean="0">
                <a:solidFill>
                  <a:srgbClr val="001F5F"/>
                </a:solidFill>
                <a:latin typeface="Arial"/>
                <a:cs typeface="Arial"/>
              </a:rPr>
              <a:t>2002 </a:t>
            </a:r>
            <a:r>
              <a:rPr lang="kk-KZ" b="1" spc="-136" dirty="0">
                <a:solidFill>
                  <a:srgbClr val="001F5F"/>
                </a:solidFill>
                <a:latin typeface="Arial"/>
                <a:cs typeface="Arial"/>
              </a:rPr>
              <a:t> </a:t>
            </a:r>
            <a:r>
              <a:rPr lang="kk-KZ" b="1" spc="-136" dirty="0" smtClean="0">
                <a:solidFill>
                  <a:srgbClr val="001F5F"/>
                </a:solidFill>
                <a:latin typeface="Arial"/>
                <a:cs typeface="Arial"/>
              </a:rPr>
              <a:t>жылы</a:t>
            </a:r>
            <a:r>
              <a:rPr sz="1800" b="1" spc="-136" dirty="0" smtClean="0">
                <a:solidFill>
                  <a:srgbClr val="001F5F"/>
                </a:solidFill>
                <a:latin typeface="Arial"/>
                <a:cs typeface="Arial"/>
              </a:rPr>
              <a:t> </a:t>
            </a:r>
            <a:r>
              <a:rPr sz="1800" b="1" spc="-136" dirty="0" smtClean="0">
                <a:solidFill>
                  <a:srgbClr val="001F5F"/>
                </a:solidFill>
                <a:latin typeface="Arial"/>
                <a:cs typeface="Arial"/>
              </a:rPr>
              <a:t>(Йоханнесбург, </a:t>
            </a:r>
            <a:r>
              <a:rPr lang="kk-KZ" b="1" spc="-136" dirty="0" smtClean="0">
                <a:solidFill>
                  <a:srgbClr val="001F5F"/>
                </a:solidFill>
                <a:latin typeface="Arial"/>
                <a:cs typeface="Arial"/>
              </a:rPr>
              <a:t>ОАР</a:t>
            </a:r>
            <a:r>
              <a:rPr sz="1800" b="1" spc="-136" dirty="0" smtClean="0">
                <a:solidFill>
                  <a:srgbClr val="001F5F"/>
                </a:solidFill>
                <a:latin typeface="Arial"/>
                <a:cs typeface="Arial"/>
              </a:rPr>
              <a:t>) </a:t>
            </a:r>
            <a:r>
              <a:rPr lang="kk-KZ" sz="1800" b="1" spc="-136" dirty="0" smtClean="0">
                <a:solidFill>
                  <a:srgbClr val="001F5F"/>
                </a:solidFill>
                <a:latin typeface="Arial"/>
                <a:cs typeface="Arial"/>
              </a:rPr>
              <a:t>барлық елдерді 2005 жылға дейін су пайдаланудың нәтижесін көтеру және СРББ жоспаарларын жасауға шақырды. </a:t>
            </a:r>
          </a:p>
          <a:p>
            <a:pPr marL="12700" marR="438988" algn="just">
              <a:lnSpc>
                <a:spcPts val="1730"/>
              </a:lnSpc>
              <a:spcBef>
                <a:spcPts val="1406"/>
              </a:spcBef>
            </a:pPr>
            <a:r>
              <a:rPr lang="kk-KZ" sz="1800" b="1" spc="-128" dirty="0" smtClean="0">
                <a:solidFill>
                  <a:srgbClr val="001F5F"/>
                </a:solidFill>
                <a:latin typeface="Arial"/>
                <a:cs typeface="Arial"/>
              </a:rPr>
              <a:t>ҚР Су Кодексі </a:t>
            </a:r>
            <a:r>
              <a:rPr sz="1800" b="1" spc="-128" dirty="0" smtClean="0">
                <a:solidFill>
                  <a:srgbClr val="001F5F"/>
                </a:solidFill>
                <a:latin typeface="Arial"/>
                <a:cs typeface="Arial"/>
              </a:rPr>
              <a:t>(2003 </a:t>
            </a:r>
            <a:r>
              <a:rPr lang="kk-KZ" sz="1800" b="1" spc="-128" dirty="0" smtClean="0">
                <a:solidFill>
                  <a:srgbClr val="001F5F"/>
                </a:solidFill>
                <a:latin typeface="Arial"/>
                <a:cs typeface="Arial"/>
              </a:rPr>
              <a:t>ж.</a:t>
            </a:r>
            <a:r>
              <a:rPr sz="1800" b="1" spc="-128" dirty="0" smtClean="0">
                <a:solidFill>
                  <a:srgbClr val="001F5F"/>
                </a:solidFill>
                <a:latin typeface="Arial"/>
                <a:cs typeface="Arial"/>
              </a:rPr>
              <a:t>)</a:t>
            </a:r>
            <a:endParaRPr sz="1800" dirty="0">
              <a:latin typeface="Arial"/>
              <a:cs typeface="Arial"/>
            </a:endParaRPr>
          </a:p>
          <a:p>
            <a:pPr marL="12700" marR="673379">
              <a:lnSpc>
                <a:spcPts val="1730"/>
              </a:lnSpc>
              <a:spcBef>
                <a:spcPts val="1852"/>
              </a:spcBef>
            </a:pPr>
            <a:r>
              <a:rPr lang="kk-KZ" sz="1800" b="1" spc="-154" dirty="0" smtClean="0">
                <a:solidFill>
                  <a:srgbClr val="001F5F"/>
                </a:solidFill>
                <a:latin typeface="Arial"/>
                <a:cs typeface="Arial"/>
              </a:rPr>
              <a:t>Үкімет Қаулысы бойынша </a:t>
            </a:r>
            <a:r>
              <a:rPr lang="kk-KZ" b="1" spc="-169" dirty="0" smtClean="0">
                <a:solidFill>
                  <a:srgbClr val="001F5F"/>
                </a:solidFill>
                <a:latin typeface="Arial"/>
                <a:cs typeface="Arial"/>
              </a:rPr>
              <a:t>ҚР </a:t>
            </a:r>
            <a:r>
              <a:rPr sz="1800" b="1" spc="-325" dirty="0" smtClean="0">
                <a:solidFill>
                  <a:srgbClr val="001F5F"/>
                </a:solidFill>
                <a:latin typeface="Arial"/>
                <a:cs typeface="Arial"/>
              </a:rPr>
              <a:t> </a:t>
            </a:r>
            <a:r>
              <a:rPr sz="1800" b="1" spc="-194" dirty="0" smtClean="0">
                <a:solidFill>
                  <a:srgbClr val="001F5F"/>
                </a:solidFill>
                <a:latin typeface="Arial"/>
                <a:cs typeface="Arial"/>
              </a:rPr>
              <a:t>1</a:t>
            </a:r>
            <a:r>
              <a:rPr sz="1800" b="1" spc="0" dirty="0" smtClean="0">
                <a:solidFill>
                  <a:srgbClr val="001F5F"/>
                </a:solidFill>
                <a:latin typeface="Arial"/>
                <a:cs typeface="Arial"/>
              </a:rPr>
              <a:t>1</a:t>
            </a:r>
            <a:r>
              <a:rPr sz="1800" b="1" spc="-169" dirty="0" smtClean="0">
                <a:solidFill>
                  <a:srgbClr val="001F5F"/>
                </a:solidFill>
                <a:latin typeface="Arial"/>
                <a:cs typeface="Arial"/>
              </a:rPr>
              <a:t> </a:t>
            </a:r>
            <a:r>
              <a:rPr sz="1800" b="1" spc="-54" dirty="0" smtClean="0">
                <a:solidFill>
                  <a:srgbClr val="001F5F"/>
                </a:solidFill>
                <a:latin typeface="Arial"/>
                <a:cs typeface="Arial"/>
              </a:rPr>
              <a:t>.</a:t>
            </a:r>
            <a:r>
              <a:rPr sz="1800" b="1" spc="-64" dirty="0" smtClean="0">
                <a:solidFill>
                  <a:srgbClr val="001F5F"/>
                </a:solidFill>
                <a:latin typeface="Arial"/>
                <a:cs typeface="Arial"/>
              </a:rPr>
              <a:t>10</a:t>
            </a:r>
            <a:r>
              <a:rPr sz="1800" b="1" spc="0" dirty="0" smtClean="0">
                <a:solidFill>
                  <a:srgbClr val="001F5F"/>
                </a:solidFill>
                <a:latin typeface="Arial"/>
                <a:cs typeface="Arial"/>
              </a:rPr>
              <a:t>.</a:t>
            </a:r>
            <a:r>
              <a:rPr sz="1800" b="1" spc="-125" dirty="0" smtClean="0">
                <a:solidFill>
                  <a:srgbClr val="001F5F"/>
                </a:solidFill>
                <a:latin typeface="Arial"/>
                <a:cs typeface="Arial"/>
              </a:rPr>
              <a:t> </a:t>
            </a:r>
            <a:r>
              <a:rPr sz="1800" b="1" spc="-100" dirty="0" smtClean="0">
                <a:solidFill>
                  <a:srgbClr val="001F5F"/>
                </a:solidFill>
                <a:latin typeface="Arial"/>
                <a:cs typeface="Arial"/>
              </a:rPr>
              <a:t>200</a:t>
            </a:r>
            <a:r>
              <a:rPr sz="1800" b="1" spc="0" dirty="0" smtClean="0">
                <a:solidFill>
                  <a:srgbClr val="001F5F"/>
                </a:solidFill>
                <a:latin typeface="Arial"/>
                <a:cs typeface="Arial"/>
              </a:rPr>
              <a:t>6</a:t>
            </a:r>
            <a:r>
              <a:rPr sz="1800" b="1" spc="-144" dirty="0" smtClean="0">
                <a:solidFill>
                  <a:srgbClr val="001F5F"/>
                </a:solidFill>
                <a:latin typeface="Arial"/>
                <a:cs typeface="Arial"/>
              </a:rPr>
              <a:t> </a:t>
            </a:r>
            <a:r>
              <a:rPr lang="kk-KZ" b="1" spc="-159" dirty="0" smtClean="0">
                <a:solidFill>
                  <a:srgbClr val="001F5F"/>
                </a:solidFill>
                <a:latin typeface="Arial"/>
                <a:cs typeface="Arial"/>
              </a:rPr>
              <a:t>жылы </a:t>
            </a:r>
            <a:r>
              <a:rPr sz="1800" b="1" spc="0" dirty="0" smtClean="0">
                <a:solidFill>
                  <a:srgbClr val="001F5F"/>
                </a:solidFill>
                <a:latin typeface="Arial"/>
                <a:cs typeface="Arial"/>
              </a:rPr>
              <a:t>№</a:t>
            </a:r>
            <a:r>
              <a:rPr sz="1800" b="1" spc="-250" dirty="0" smtClean="0">
                <a:solidFill>
                  <a:srgbClr val="001F5F"/>
                </a:solidFill>
                <a:latin typeface="Arial"/>
                <a:cs typeface="Arial"/>
              </a:rPr>
              <a:t> </a:t>
            </a:r>
            <a:r>
              <a:rPr sz="1800" b="1" spc="-100" dirty="0" smtClean="0">
                <a:solidFill>
                  <a:srgbClr val="001F5F"/>
                </a:solidFill>
                <a:latin typeface="Arial"/>
                <a:cs typeface="Arial"/>
              </a:rPr>
              <a:t>97</a:t>
            </a:r>
            <a:r>
              <a:rPr sz="1800" b="1" spc="0" dirty="0" smtClean="0">
                <a:solidFill>
                  <a:srgbClr val="001F5F"/>
                </a:solidFill>
                <a:latin typeface="Arial"/>
                <a:cs typeface="Arial"/>
              </a:rPr>
              <a:t>8</a:t>
            </a:r>
            <a:r>
              <a:rPr sz="1800" b="1" spc="-154" dirty="0" smtClean="0">
                <a:solidFill>
                  <a:srgbClr val="001F5F"/>
                </a:solidFill>
                <a:latin typeface="Arial"/>
                <a:cs typeface="Arial"/>
              </a:rPr>
              <a:t> </a:t>
            </a:r>
            <a:r>
              <a:rPr sz="1800" b="1" spc="-114" dirty="0" smtClean="0">
                <a:solidFill>
                  <a:srgbClr val="001F5F"/>
                </a:solidFill>
                <a:latin typeface="Arial"/>
                <a:cs typeface="Arial"/>
              </a:rPr>
              <a:t>«</a:t>
            </a:r>
            <a:r>
              <a:rPr lang="kk-KZ" sz="1800" b="1" spc="-114" dirty="0" smtClean="0">
                <a:solidFill>
                  <a:srgbClr val="001F5F"/>
                </a:solidFill>
                <a:latin typeface="Arial"/>
                <a:cs typeface="Arial"/>
              </a:rPr>
              <a:t>ҚР Үкіметі және БҰҰДБ-ның СРББ бойынша Ұлттық Жоспар және Қазақстан үшін су үнемдеу жобалары аясындағы келісім </a:t>
            </a:r>
          </a:p>
          <a:p>
            <a:pPr fontAlgn="base"/>
            <a:endParaRPr lang="kk-KZ" sz="1800" b="1" spc="-104" dirty="0" smtClean="0">
              <a:solidFill>
                <a:srgbClr val="001F5F"/>
              </a:solidFill>
              <a:latin typeface="Arial"/>
              <a:cs typeface="Arial"/>
            </a:endParaRPr>
          </a:p>
          <a:p>
            <a:pPr fontAlgn="base"/>
            <a:r>
              <a:rPr lang="kk-KZ" sz="1800" b="1" spc="-104" dirty="0" smtClean="0">
                <a:solidFill>
                  <a:srgbClr val="001F5F"/>
                </a:solidFill>
                <a:latin typeface="Arial" pitchFamily="34" charset="0"/>
                <a:cs typeface="Arial" pitchFamily="34" charset="0"/>
              </a:rPr>
              <a:t>БҰҰДБ СРББ туралы жобасы бойынша </a:t>
            </a:r>
            <a:r>
              <a:rPr lang="ru-RU" b="1" dirty="0" err="1">
                <a:solidFill>
                  <a:srgbClr val="002060"/>
                </a:solidFill>
                <a:latin typeface="Arial" pitchFamily="34" charset="0"/>
                <a:cs typeface="Arial" pitchFamily="34" charset="0"/>
              </a:rPr>
              <a:t>Қазақстан</a:t>
            </a:r>
            <a:r>
              <a:rPr lang="ru-RU" b="1" dirty="0">
                <a:solidFill>
                  <a:srgbClr val="002060"/>
                </a:solidFill>
                <a:latin typeface="Arial" pitchFamily="34" charset="0"/>
                <a:cs typeface="Arial" pitchFamily="34" charset="0"/>
              </a:rPr>
              <a:t> </a:t>
            </a:r>
            <a:r>
              <a:rPr lang="ru-RU" b="1" dirty="0" err="1">
                <a:solidFill>
                  <a:srgbClr val="002060"/>
                </a:solidFill>
                <a:latin typeface="Arial" pitchFamily="34" charset="0"/>
                <a:cs typeface="Arial" pitchFamily="34" charset="0"/>
              </a:rPr>
              <a:t>Республикасының</a:t>
            </a:r>
            <a:r>
              <a:rPr lang="ru-RU" b="1" dirty="0">
                <a:solidFill>
                  <a:srgbClr val="002060"/>
                </a:solidFill>
                <a:latin typeface="Arial" pitchFamily="34" charset="0"/>
                <a:cs typeface="Arial" pitchFamily="34" charset="0"/>
              </a:rPr>
              <a:t> су </a:t>
            </a:r>
            <a:r>
              <a:rPr lang="ru-RU" b="1" dirty="0" err="1">
                <a:solidFill>
                  <a:srgbClr val="002060"/>
                </a:solidFill>
                <a:latin typeface="Arial" pitchFamily="34" charset="0"/>
                <a:cs typeface="Arial" pitchFamily="34" charset="0"/>
              </a:rPr>
              <a:t>ресурстарын</a:t>
            </a:r>
            <a:r>
              <a:rPr lang="ru-RU" b="1" dirty="0">
                <a:solidFill>
                  <a:srgbClr val="002060"/>
                </a:solidFill>
                <a:latin typeface="Arial" pitchFamily="34" charset="0"/>
                <a:cs typeface="Arial" pitchFamily="34" charset="0"/>
              </a:rPr>
              <a:t> </a:t>
            </a:r>
            <a:r>
              <a:rPr lang="ru-RU" b="1" dirty="0" err="1">
                <a:solidFill>
                  <a:srgbClr val="002060"/>
                </a:solidFill>
                <a:latin typeface="Arial" pitchFamily="34" charset="0"/>
                <a:cs typeface="Arial" pitchFamily="34" charset="0"/>
              </a:rPr>
              <a:t>бірігіп</a:t>
            </a:r>
            <a:r>
              <a:rPr lang="ru-RU" b="1" dirty="0">
                <a:solidFill>
                  <a:srgbClr val="002060"/>
                </a:solidFill>
                <a:latin typeface="Arial" pitchFamily="34" charset="0"/>
                <a:cs typeface="Arial" pitchFamily="34" charset="0"/>
              </a:rPr>
              <a:t> </a:t>
            </a:r>
            <a:r>
              <a:rPr lang="ru-RU" b="1" dirty="0" err="1">
                <a:solidFill>
                  <a:srgbClr val="002060"/>
                </a:solidFill>
                <a:latin typeface="Arial" pitchFamily="34" charset="0"/>
                <a:cs typeface="Arial" pitchFamily="34" charset="0"/>
              </a:rPr>
              <a:t>басқару</a:t>
            </a:r>
            <a:r>
              <a:rPr lang="ru-RU" b="1" dirty="0">
                <a:solidFill>
                  <a:srgbClr val="002060"/>
                </a:solidFill>
                <a:latin typeface="Arial" pitchFamily="34" charset="0"/>
                <a:cs typeface="Arial" pitchFamily="34" charset="0"/>
              </a:rPr>
              <a:t> </a:t>
            </a:r>
            <a:r>
              <a:rPr lang="ru-RU" b="1" dirty="0" err="1">
                <a:solidFill>
                  <a:srgbClr val="002060"/>
                </a:solidFill>
                <a:latin typeface="Arial" pitchFamily="34" charset="0"/>
                <a:cs typeface="Arial" pitchFamily="34" charset="0"/>
              </a:rPr>
              <a:t>және</a:t>
            </a:r>
            <a:r>
              <a:rPr lang="ru-RU" b="1" dirty="0">
                <a:solidFill>
                  <a:srgbClr val="002060"/>
                </a:solidFill>
                <a:latin typeface="Arial" pitchFamily="34" charset="0"/>
                <a:cs typeface="Arial" pitchFamily="34" charset="0"/>
              </a:rPr>
              <a:t> суды </a:t>
            </a:r>
            <a:r>
              <a:rPr lang="ru-RU" b="1" dirty="0" err="1">
                <a:solidFill>
                  <a:srgbClr val="002060"/>
                </a:solidFill>
                <a:latin typeface="Arial" pitchFamily="34" charset="0"/>
                <a:cs typeface="Arial" pitchFamily="34" charset="0"/>
              </a:rPr>
              <a:t>пайдаланудың</a:t>
            </a:r>
            <a:r>
              <a:rPr lang="ru-RU" b="1" dirty="0">
                <a:solidFill>
                  <a:srgbClr val="002060"/>
                </a:solidFill>
                <a:latin typeface="Arial" pitchFamily="34" charset="0"/>
                <a:cs typeface="Arial" pitchFamily="34" charset="0"/>
              </a:rPr>
              <a:t> </a:t>
            </a:r>
            <a:r>
              <a:rPr lang="ru-RU" b="1" dirty="0" err="1">
                <a:solidFill>
                  <a:srgbClr val="002060"/>
                </a:solidFill>
                <a:latin typeface="Arial" pitchFamily="34" charset="0"/>
                <a:cs typeface="Arial" pitchFamily="34" charset="0"/>
              </a:rPr>
              <a:t>тиімділігін</a:t>
            </a:r>
            <a:r>
              <a:rPr lang="ru-RU" b="1" dirty="0">
                <a:solidFill>
                  <a:srgbClr val="002060"/>
                </a:solidFill>
                <a:latin typeface="Arial" pitchFamily="34" charset="0"/>
                <a:cs typeface="Arial" pitchFamily="34" charset="0"/>
              </a:rPr>
              <a:t> </a:t>
            </a:r>
            <a:r>
              <a:rPr lang="ru-RU" b="1" dirty="0" err="1">
                <a:solidFill>
                  <a:srgbClr val="002060"/>
                </a:solidFill>
                <a:latin typeface="Arial" pitchFamily="34" charset="0"/>
                <a:cs typeface="Arial" pitchFamily="34" charset="0"/>
              </a:rPr>
              <a:t>арттыру</a:t>
            </a:r>
            <a:r>
              <a:rPr lang="ru-RU" b="1" dirty="0">
                <a:solidFill>
                  <a:srgbClr val="002060"/>
                </a:solidFill>
                <a:latin typeface="Arial" pitchFamily="34" charset="0"/>
                <a:cs typeface="Arial" pitchFamily="34" charset="0"/>
              </a:rPr>
              <a:t> </a:t>
            </a:r>
            <a:r>
              <a:rPr lang="ru-RU" b="1" dirty="0" err="1">
                <a:solidFill>
                  <a:srgbClr val="002060"/>
                </a:solidFill>
                <a:latin typeface="Arial" pitchFamily="34" charset="0"/>
                <a:cs typeface="Arial" pitchFamily="34" charset="0"/>
              </a:rPr>
              <a:t>жөнінде</a:t>
            </a:r>
            <a:r>
              <a:rPr lang="ru-RU" b="1" dirty="0">
                <a:solidFill>
                  <a:srgbClr val="002060"/>
                </a:solidFill>
                <a:latin typeface="Arial" pitchFamily="34" charset="0"/>
                <a:cs typeface="Arial" pitchFamily="34" charset="0"/>
              </a:rPr>
              <a:t> 2009 - 2025 </a:t>
            </a:r>
            <a:r>
              <a:rPr lang="ru-RU" b="1" dirty="0" err="1">
                <a:solidFill>
                  <a:srgbClr val="002060"/>
                </a:solidFill>
                <a:latin typeface="Arial" pitchFamily="34" charset="0"/>
                <a:cs typeface="Arial" pitchFamily="34" charset="0"/>
              </a:rPr>
              <a:t>жылдарға</a:t>
            </a:r>
            <a:r>
              <a:rPr lang="ru-RU" b="1" dirty="0">
                <a:solidFill>
                  <a:srgbClr val="002060"/>
                </a:solidFill>
                <a:latin typeface="Arial" pitchFamily="34" charset="0"/>
                <a:cs typeface="Arial" pitchFamily="34" charset="0"/>
              </a:rPr>
              <a:t> </a:t>
            </a:r>
            <a:r>
              <a:rPr lang="ru-RU" b="1" dirty="0" err="1">
                <a:solidFill>
                  <a:srgbClr val="002060"/>
                </a:solidFill>
                <a:latin typeface="Arial" pitchFamily="34" charset="0"/>
                <a:cs typeface="Arial" pitchFamily="34" charset="0"/>
              </a:rPr>
              <a:t>арналған</a:t>
            </a:r>
            <a:r>
              <a:rPr lang="ru-RU" b="1" dirty="0">
                <a:solidFill>
                  <a:srgbClr val="002060"/>
                </a:solidFill>
                <a:latin typeface="Arial" pitchFamily="34" charset="0"/>
                <a:cs typeface="Arial" pitchFamily="34" charset="0"/>
              </a:rPr>
              <a:t> </a:t>
            </a:r>
            <a:r>
              <a:rPr lang="ru-RU" b="1" dirty="0" err="1">
                <a:solidFill>
                  <a:srgbClr val="002060"/>
                </a:solidFill>
                <a:latin typeface="Arial" pitchFamily="34" charset="0"/>
                <a:cs typeface="Arial" pitchFamily="34" charset="0"/>
              </a:rPr>
              <a:t>ұлттық</a:t>
            </a:r>
            <a:r>
              <a:rPr lang="ru-RU" b="1" dirty="0">
                <a:solidFill>
                  <a:srgbClr val="002060"/>
                </a:solidFill>
                <a:latin typeface="Arial" pitchFamily="34" charset="0"/>
                <a:cs typeface="Arial" pitchFamily="34" charset="0"/>
              </a:rPr>
              <a:t> </a:t>
            </a:r>
            <a:r>
              <a:rPr lang="ru-RU" b="1" dirty="0" err="1">
                <a:solidFill>
                  <a:srgbClr val="002060"/>
                </a:solidFill>
                <a:latin typeface="Arial" pitchFamily="34" charset="0"/>
                <a:cs typeface="Arial" pitchFamily="34" charset="0"/>
              </a:rPr>
              <a:t>жоспарын</a:t>
            </a:r>
            <a:r>
              <a:rPr lang="ru-RU" b="1" dirty="0">
                <a:solidFill>
                  <a:srgbClr val="002060"/>
                </a:solidFill>
                <a:latin typeface="Arial" pitchFamily="34" charset="0"/>
                <a:cs typeface="Arial" pitchFamily="34" charset="0"/>
              </a:rPr>
              <a:t> </a:t>
            </a:r>
            <a:r>
              <a:rPr lang="ru-RU" b="1" dirty="0" err="1">
                <a:solidFill>
                  <a:srgbClr val="002060"/>
                </a:solidFill>
                <a:latin typeface="Arial" pitchFamily="34" charset="0"/>
                <a:cs typeface="Arial" pitchFamily="34" charset="0"/>
              </a:rPr>
              <a:t>бекіту</a:t>
            </a:r>
            <a:r>
              <a:rPr lang="ru-RU" b="1" dirty="0">
                <a:solidFill>
                  <a:srgbClr val="002060"/>
                </a:solidFill>
                <a:latin typeface="Arial" pitchFamily="34" charset="0"/>
                <a:cs typeface="Arial" pitchFamily="34" charset="0"/>
              </a:rPr>
              <a:t> </a:t>
            </a:r>
            <a:r>
              <a:rPr lang="ru-RU" b="1" dirty="0" err="1" smtClean="0">
                <a:solidFill>
                  <a:srgbClr val="002060"/>
                </a:solidFill>
                <a:latin typeface="Arial" pitchFamily="34" charset="0"/>
                <a:cs typeface="Arial" pitchFamily="34" charset="0"/>
              </a:rPr>
              <a:t>туралы</a:t>
            </a:r>
            <a:r>
              <a:rPr lang="ru-RU" b="1" dirty="0" smtClean="0">
                <a:solidFill>
                  <a:srgbClr val="002060"/>
                </a:solidFill>
                <a:latin typeface="Arial" pitchFamily="34" charset="0"/>
                <a:cs typeface="Arial" pitchFamily="34" charset="0"/>
              </a:rPr>
              <a:t> </a:t>
            </a:r>
            <a:r>
              <a:rPr lang="ru-RU" b="1" dirty="0" err="1" smtClean="0">
                <a:solidFill>
                  <a:srgbClr val="002060"/>
                </a:solidFill>
                <a:latin typeface="Arial" pitchFamily="34" charset="0"/>
                <a:cs typeface="Arial" pitchFamily="34" charset="0"/>
              </a:rPr>
              <a:t>жұмыс</a:t>
            </a:r>
            <a:r>
              <a:rPr lang="ru-RU" b="1" dirty="0" smtClean="0">
                <a:solidFill>
                  <a:srgbClr val="002060"/>
                </a:solidFill>
                <a:latin typeface="Arial" pitchFamily="34" charset="0"/>
                <a:cs typeface="Arial" pitchFamily="34" charset="0"/>
              </a:rPr>
              <a:t> </a:t>
            </a:r>
            <a:r>
              <a:rPr lang="ru-RU" b="1" dirty="0" err="1" smtClean="0">
                <a:solidFill>
                  <a:srgbClr val="002060"/>
                </a:solidFill>
                <a:latin typeface="Arial" pitchFamily="34" charset="0"/>
                <a:cs typeface="Arial" pitchFamily="34" charset="0"/>
              </a:rPr>
              <a:t>тобының</a:t>
            </a:r>
            <a:r>
              <a:rPr lang="ru-RU" b="1" dirty="0" smtClean="0">
                <a:solidFill>
                  <a:srgbClr val="002060"/>
                </a:solidFill>
                <a:latin typeface="Arial" pitchFamily="34" charset="0"/>
                <a:cs typeface="Arial" pitchFamily="34" charset="0"/>
              </a:rPr>
              <a:t> 2006-2007 </a:t>
            </a:r>
            <a:r>
              <a:rPr lang="ru-RU" b="1" dirty="0" err="1" smtClean="0">
                <a:solidFill>
                  <a:srgbClr val="002060"/>
                </a:solidFill>
                <a:latin typeface="Arial" pitchFamily="34" charset="0"/>
                <a:cs typeface="Arial" pitchFamily="34" charset="0"/>
              </a:rPr>
              <a:t>жж</a:t>
            </a:r>
            <a:r>
              <a:rPr lang="ru-RU" b="1" dirty="0" smtClean="0">
                <a:solidFill>
                  <a:srgbClr val="002060"/>
                </a:solidFill>
                <a:latin typeface="Arial" pitchFamily="34" charset="0"/>
                <a:cs typeface="Arial" pitchFamily="34" charset="0"/>
              </a:rPr>
              <a:t>. </a:t>
            </a:r>
            <a:r>
              <a:rPr lang="ru-RU" b="1" dirty="0" err="1" smtClean="0">
                <a:solidFill>
                  <a:srgbClr val="002060"/>
                </a:solidFill>
                <a:latin typeface="Arial" pitchFamily="34" charset="0"/>
                <a:cs typeface="Arial" pitchFamily="34" charset="0"/>
              </a:rPr>
              <a:t>жоспарлары</a:t>
            </a:r>
            <a:endParaRPr lang="ru-RU" b="1" dirty="0">
              <a:solidFill>
                <a:srgbClr val="002060"/>
              </a:solidFill>
              <a:latin typeface="Arial" pitchFamily="34" charset="0"/>
              <a:cs typeface="Arial" pitchFamily="34" charset="0"/>
            </a:endParaRPr>
          </a:p>
          <a:p>
            <a:pPr marL="12700" marR="67284">
              <a:lnSpc>
                <a:spcPts val="2069"/>
              </a:lnSpc>
              <a:spcBef>
                <a:spcPts val="1338"/>
              </a:spcBef>
            </a:pPr>
            <a:r>
              <a:rPr lang="kk-KZ" b="1" spc="-130" dirty="0" smtClean="0">
                <a:solidFill>
                  <a:srgbClr val="001F5F"/>
                </a:solidFill>
                <a:latin typeface="Arial"/>
                <a:cs typeface="Arial"/>
              </a:rPr>
              <a:t>ҚР Президендінің Жарлығымен бекітілген </a:t>
            </a:r>
            <a:r>
              <a:rPr lang="ru-RU" b="1" spc="-130" dirty="0">
                <a:solidFill>
                  <a:srgbClr val="001F5F"/>
                </a:solidFill>
                <a:latin typeface="Arial"/>
                <a:cs typeface="Arial"/>
              </a:rPr>
              <a:t>ҚР «</a:t>
            </a:r>
            <a:r>
              <a:rPr lang="ru-RU" b="1" spc="-130" dirty="0" err="1">
                <a:solidFill>
                  <a:srgbClr val="001F5F"/>
                </a:solidFill>
                <a:latin typeface="Arial"/>
                <a:cs typeface="Arial"/>
              </a:rPr>
              <a:t>жасыл</a:t>
            </a:r>
            <a:r>
              <a:rPr lang="ru-RU" b="1" spc="-130" dirty="0">
                <a:solidFill>
                  <a:srgbClr val="001F5F"/>
                </a:solidFill>
                <a:latin typeface="Arial"/>
                <a:cs typeface="Arial"/>
              </a:rPr>
              <a:t> </a:t>
            </a:r>
            <a:r>
              <a:rPr lang="ru-RU" b="1" spc="-130" dirty="0" err="1">
                <a:solidFill>
                  <a:srgbClr val="001F5F"/>
                </a:solidFill>
                <a:latin typeface="Arial"/>
                <a:cs typeface="Arial"/>
              </a:rPr>
              <a:t>экономикаға</a:t>
            </a:r>
            <a:r>
              <a:rPr lang="ru-RU" b="1" spc="-130" dirty="0">
                <a:solidFill>
                  <a:srgbClr val="001F5F"/>
                </a:solidFill>
                <a:latin typeface="Arial"/>
                <a:cs typeface="Arial"/>
              </a:rPr>
              <a:t>» </a:t>
            </a:r>
            <a:r>
              <a:rPr lang="ru-RU" b="1" spc="-130" dirty="0" err="1">
                <a:solidFill>
                  <a:srgbClr val="001F5F"/>
                </a:solidFill>
                <a:latin typeface="Arial"/>
                <a:cs typeface="Arial"/>
              </a:rPr>
              <a:t>өту</a:t>
            </a:r>
            <a:r>
              <a:rPr lang="ru-RU" b="1" spc="-130" dirty="0">
                <a:solidFill>
                  <a:srgbClr val="001F5F"/>
                </a:solidFill>
                <a:latin typeface="Arial"/>
                <a:cs typeface="Arial"/>
              </a:rPr>
              <a:t> </a:t>
            </a:r>
            <a:r>
              <a:rPr lang="ru-RU" b="1" spc="-130" dirty="0" err="1">
                <a:solidFill>
                  <a:srgbClr val="001F5F"/>
                </a:solidFill>
                <a:latin typeface="Arial"/>
                <a:cs typeface="Arial"/>
              </a:rPr>
              <a:t>туралы</a:t>
            </a:r>
            <a:r>
              <a:rPr lang="ru-RU" b="1" spc="-130" dirty="0">
                <a:solidFill>
                  <a:srgbClr val="001F5F"/>
                </a:solidFill>
                <a:latin typeface="Arial"/>
                <a:cs typeface="Arial"/>
              </a:rPr>
              <a:t> </a:t>
            </a:r>
            <a:r>
              <a:rPr lang="ru-RU" b="1" spc="-130" dirty="0" err="1" smtClean="0">
                <a:solidFill>
                  <a:srgbClr val="001F5F"/>
                </a:solidFill>
                <a:latin typeface="Arial"/>
                <a:cs typeface="Arial"/>
              </a:rPr>
              <a:t>к</a:t>
            </a:r>
            <a:r>
              <a:rPr lang="ru-RU" b="1" spc="-130" dirty="0" err="1">
                <a:solidFill>
                  <a:srgbClr val="001F5F"/>
                </a:solidFill>
                <a:latin typeface="Arial"/>
                <a:cs typeface="Arial"/>
              </a:rPr>
              <a:t>онцепциясы</a:t>
            </a:r>
            <a:r>
              <a:rPr lang="ru-RU" b="1" spc="-130" dirty="0" smtClean="0">
                <a:solidFill>
                  <a:srgbClr val="001F5F"/>
                </a:solidFill>
                <a:latin typeface="Arial"/>
                <a:cs typeface="Arial"/>
              </a:rPr>
              <a:t>, </a:t>
            </a:r>
            <a:r>
              <a:rPr sz="1800" b="1" spc="-109" dirty="0" smtClean="0">
                <a:solidFill>
                  <a:srgbClr val="001F5F"/>
                </a:solidFill>
                <a:latin typeface="Arial"/>
                <a:cs typeface="Arial"/>
              </a:rPr>
              <a:t>30 </a:t>
            </a:r>
            <a:r>
              <a:rPr sz="1800" b="1" spc="-109" dirty="0" err="1" smtClean="0">
                <a:solidFill>
                  <a:srgbClr val="001F5F"/>
                </a:solidFill>
                <a:latin typeface="Arial"/>
                <a:cs typeface="Arial"/>
              </a:rPr>
              <a:t>ма</a:t>
            </a:r>
            <a:r>
              <a:rPr lang="kk-KZ" sz="1800" b="1" spc="-109" dirty="0" smtClean="0">
                <a:solidFill>
                  <a:srgbClr val="001F5F"/>
                </a:solidFill>
                <a:latin typeface="Arial"/>
                <a:cs typeface="Arial"/>
              </a:rPr>
              <a:t>мыр</a:t>
            </a:r>
            <a:r>
              <a:rPr sz="1800" b="1" spc="-109" dirty="0" smtClean="0">
                <a:solidFill>
                  <a:srgbClr val="001F5F"/>
                </a:solidFill>
                <a:latin typeface="Arial"/>
                <a:cs typeface="Arial"/>
              </a:rPr>
              <a:t> 2013 </a:t>
            </a:r>
            <a:r>
              <a:rPr lang="kk-KZ" sz="1800" b="1" spc="-109" dirty="0" smtClean="0">
                <a:solidFill>
                  <a:srgbClr val="001F5F"/>
                </a:solidFill>
                <a:latin typeface="Arial"/>
                <a:cs typeface="Arial"/>
              </a:rPr>
              <a:t>жыл</a:t>
            </a:r>
            <a:r>
              <a:rPr sz="1800" b="1" spc="-109" dirty="0" smtClean="0">
                <a:solidFill>
                  <a:srgbClr val="001F5F"/>
                </a:solidFill>
                <a:latin typeface="Arial"/>
                <a:cs typeface="Arial"/>
              </a:rPr>
              <a:t>, № 577</a:t>
            </a:r>
            <a:endParaRPr sz="1800" dirty="0" smtClean="0">
              <a:latin typeface="Arial"/>
              <a:cs typeface="Arial"/>
            </a:endParaRPr>
          </a:p>
          <a:p>
            <a:pPr marL="12700" marR="197738">
              <a:lnSpc>
                <a:spcPts val="2069"/>
              </a:lnSpc>
              <a:spcBef>
                <a:spcPts val="1256"/>
              </a:spcBef>
            </a:pPr>
            <a:r>
              <a:rPr lang="kk-KZ" b="1" spc="-130" dirty="0" smtClean="0">
                <a:solidFill>
                  <a:srgbClr val="001F5F"/>
                </a:solidFill>
                <a:latin typeface="Arial"/>
                <a:cs typeface="Arial"/>
              </a:rPr>
              <a:t>ҚР Президендінің Жарлығымен бекітілген </a:t>
            </a:r>
            <a:r>
              <a:rPr lang="kk-KZ" b="1" spc="-145" dirty="0" smtClean="0">
                <a:solidFill>
                  <a:srgbClr val="001F5F"/>
                </a:solidFill>
                <a:latin typeface="Arial"/>
                <a:cs typeface="Arial"/>
              </a:rPr>
              <a:t>Қазақстанның су ресурстарын басқару туралы мемлекеттік бағдарлама,сы</a:t>
            </a:r>
            <a:r>
              <a:rPr sz="1800" b="1" spc="-131" dirty="0" smtClean="0">
                <a:solidFill>
                  <a:srgbClr val="001F5F"/>
                </a:solidFill>
                <a:latin typeface="Arial"/>
                <a:cs typeface="Arial"/>
              </a:rPr>
              <a:t> </a:t>
            </a:r>
            <a:endParaRPr sz="1800" dirty="0">
              <a:latin typeface="Arial"/>
              <a:cs typeface="Arial"/>
            </a:endParaRPr>
          </a:p>
          <a:p>
            <a:pPr marL="12700" marR="197738">
              <a:lnSpc>
                <a:spcPts val="2069"/>
              </a:lnSpc>
            </a:pPr>
            <a:r>
              <a:rPr sz="1800" b="1" spc="-119" dirty="0" err="1" smtClean="0">
                <a:solidFill>
                  <a:srgbClr val="001F5F"/>
                </a:solidFill>
                <a:latin typeface="Arial"/>
                <a:cs typeface="Arial"/>
              </a:rPr>
              <a:t>от</a:t>
            </a:r>
            <a:r>
              <a:rPr sz="1800" b="1" spc="-119" dirty="0" smtClean="0">
                <a:solidFill>
                  <a:srgbClr val="001F5F"/>
                </a:solidFill>
                <a:latin typeface="Arial"/>
                <a:cs typeface="Arial"/>
              </a:rPr>
              <a:t> 4 </a:t>
            </a:r>
            <a:r>
              <a:rPr lang="kk-KZ" sz="1800" b="1" spc="-119" dirty="0" smtClean="0">
                <a:solidFill>
                  <a:srgbClr val="001F5F"/>
                </a:solidFill>
                <a:latin typeface="Arial"/>
                <a:cs typeface="Arial"/>
              </a:rPr>
              <a:t>сәуір</a:t>
            </a:r>
            <a:r>
              <a:rPr sz="1800" b="1" spc="-119" dirty="0" smtClean="0">
                <a:solidFill>
                  <a:srgbClr val="001F5F"/>
                </a:solidFill>
                <a:latin typeface="Arial"/>
                <a:cs typeface="Arial"/>
              </a:rPr>
              <a:t> 2014 </a:t>
            </a:r>
            <a:r>
              <a:rPr lang="kk-KZ" sz="1800" b="1" spc="-119" dirty="0" smtClean="0">
                <a:solidFill>
                  <a:srgbClr val="001F5F"/>
                </a:solidFill>
                <a:latin typeface="Arial"/>
                <a:cs typeface="Arial"/>
              </a:rPr>
              <a:t>ж</a:t>
            </a:r>
            <a:r>
              <a:rPr sz="1800" b="1" spc="-119" dirty="0" smtClean="0">
                <a:solidFill>
                  <a:srgbClr val="001F5F"/>
                </a:solidFill>
                <a:latin typeface="Arial"/>
                <a:cs typeface="Arial"/>
              </a:rPr>
              <a:t>, № 786</a:t>
            </a:r>
            <a:endParaRPr sz="1800" dirty="0">
              <a:latin typeface="Arial"/>
              <a:cs typeface="Arial"/>
            </a:endParaRPr>
          </a:p>
        </p:txBody>
      </p:sp>
      <p:sp>
        <p:nvSpPr>
          <p:cNvPr id="6" name="object 6"/>
          <p:cNvSpPr txBox="1"/>
          <p:nvPr/>
        </p:nvSpPr>
        <p:spPr>
          <a:xfrm>
            <a:off x="834339" y="724759"/>
            <a:ext cx="295867" cy="311912"/>
          </a:xfrm>
          <a:prstGeom prst="rect">
            <a:avLst/>
          </a:prstGeom>
        </p:spPr>
        <p:txBody>
          <a:bodyPr wrap="square" lIns="0" tIns="15589" rIns="0" bIns="0" rtlCol="0">
            <a:noAutofit/>
          </a:bodyPr>
          <a:lstStyle/>
          <a:p>
            <a:pPr marL="12700">
              <a:lnSpc>
                <a:spcPts val="2455"/>
              </a:lnSpc>
            </a:pPr>
            <a:r>
              <a:rPr sz="2250" dirty="0" smtClean="0">
                <a:solidFill>
                  <a:srgbClr val="001F5F"/>
                </a:solidFill>
                <a:latin typeface="DejaVu Sans"/>
                <a:cs typeface="DejaVu Sans"/>
              </a:rPr>
              <a:t>➢</a:t>
            </a:r>
            <a:endParaRPr sz="2250">
              <a:latin typeface="DejaVu Sans"/>
              <a:cs typeface="DejaVu Sans"/>
            </a:endParaRPr>
          </a:p>
        </p:txBody>
      </p:sp>
      <p:sp>
        <p:nvSpPr>
          <p:cNvPr id="5" name="object 5"/>
          <p:cNvSpPr txBox="1"/>
          <p:nvPr/>
        </p:nvSpPr>
        <p:spPr>
          <a:xfrm>
            <a:off x="834339" y="1616299"/>
            <a:ext cx="295867" cy="760349"/>
          </a:xfrm>
          <a:prstGeom prst="rect">
            <a:avLst/>
          </a:prstGeom>
        </p:spPr>
        <p:txBody>
          <a:bodyPr wrap="square" lIns="0" tIns="15621" rIns="0" bIns="0" rtlCol="0">
            <a:noAutofit/>
          </a:bodyPr>
          <a:lstStyle/>
          <a:p>
            <a:pPr marL="12700">
              <a:lnSpc>
                <a:spcPts val="2460"/>
              </a:lnSpc>
            </a:pPr>
            <a:r>
              <a:rPr sz="2250" dirty="0" smtClean="0">
                <a:solidFill>
                  <a:srgbClr val="001F5F"/>
                </a:solidFill>
                <a:latin typeface="DejaVu Sans"/>
                <a:cs typeface="DejaVu Sans"/>
              </a:rPr>
              <a:t>➢</a:t>
            </a:r>
            <a:endParaRPr sz="2250">
              <a:latin typeface="DejaVu Sans"/>
              <a:cs typeface="DejaVu Sans"/>
            </a:endParaRPr>
          </a:p>
          <a:p>
            <a:pPr marL="12700">
              <a:lnSpc>
                <a:spcPts val="2615"/>
              </a:lnSpc>
              <a:spcBef>
                <a:spcPts val="919"/>
              </a:spcBef>
            </a:pPr>
            <a:r>
              <a:rPr sz="2250" dirty="0" smtClean="0">
                <a:solidFill>
                  <a:srgbClr val="001F5F"/>
                </a:solidFill>
                <a:latin typeface="DejaVu Sans"/>
                <a:cs typeface="DejaVu Sans"/>
              </a:rPr>
              <a:t>➢</a:t>
            </a:r>
            <a:endParaRPr sz="2250">
              <a:latin typeface="DejaVu Sans"/>
              <a:cs typeface="DejaVu Sans"/>
            </a:endParaRPr>
          </a:p>
        </p:txBody>
      </p:sp>
      <p:sp>
        <p:nvSpPr>
          <p:cNvPr id="4" name="object 4"/>
          <p:cNvSpPr txBox="1"/>
          <p:nvPr/>
        </p:nvSpPr>
        <p:spPr>
          <a:xfrm>
            <a:off x="834339" y="3174208"/>
            <a:ext cx="295867" cy="311912"/>
          </a:xfrm>
          <a:prstGeom prst="rect">
            <a:avLst/>
          </a:prstGeom>
        </p:spPr>
        <p:txBody>
          <a:bodyPr wrap="square" lIns="0" tIns="15589" rIns="0" bIns="0" rtlCol="0">
            <a:noAutofit/>
          </a:bodyPr>
          <a:lstStyle/>
          <a:p>
            <a:pPr marL="12700">
              <a:lnSpc>
                <a:spcPts val="2455"/>
              </a:lnSpc>
            </a:pPr>
            <a:r>
              <a:rPr sz="2250" dirty="0" smtClean="0">
                <a:solidFill>
                  <a:srgbClr val="001F5F"/>
                </a:solidFill>
                <a:latin typeface="DejaVu Sans"/>
                <a:cs typeface="DejaVu Sans"/>
              </a:rPr>
              <a:t>➢</a:t>
            </a:r>
            <a:endParaRPr sz="2250">
              <a:latin typeface="DejaVu Sans"/>
              <a:cs typeface="DejaVu Sans"/>
            </a:endParaRPr>
          </a:p>
        </p:txBody>
      </p:sp>
      <p:sp>
        <p:nvSpPr>
          <p:cNvPr id="3" name="object 3"/>
          <p:cNvSpPr txBox="1"/>
          <p:nvPr/>
        </p:nvSpPr>
        <p:spPr>
          <a:xfrm>
            <a:off x="834339" y="4457670"/>
            <a:ext cx="295867" cy="311912"/>
          </a:xfrm>
          <a:prstGeom prst="rect">
            <a:avLst/>
          </a:prstGeom>
        </p:spPr>
        <p:txBody>
          <a:bodyPr wrap="square" lIns="0" tIns="15589" rIns="0" bIns="0" rtlCol="0">
            <a:noAutofit/>
          </a:bodyPr>
          <a:lstStyle/>
          <a:p>
            <a:pPr marL="12700">
              <a:lnSpc>
                <a:spcPts val="2455"/>
              </a:lnSpc>
            </a:pPr>
            <a:r>
              <a:rPr sz="2250" dirty="0" smtClean="0">
                <a:solidFill>
                  <a:srgbClr val="001F5F"/>
                </a:solidFill>
                <a:latin typeface="DejaVu Sans"/>
                <a:cs typeface="DejaVu Sans"/>
              </a:rPr>
              <a:t>➢</a:t>
            </a:r>
            <a:endParaRPr sz="2250">
              <a:latin typeface="DejaVu Sans"/>
              <a:cs typeface="DejaVu Sans"/>
            </a:endParaRPr>
          </a:p>
        </p:txBody>
      </p:sp>
      <p:sp>
        <p:nvSpPr>
          <p:cNvPr id="2" name="object 2"/>
          <p:cNvSpPr txBox="1"/>
          <p:nvPr/>
        </p:nvSpPr>
        <p:spPr>
          <a:xfrm>
            <a:off x="834339" y="5341971"/>
            <a:ext cx="295867" cy="311912"/>
          </a:xfrm>
          <a:prstGeom prst="rect">
            <a:avLst/>
          </a:prstGeom>
        </p:spPr>
        <p:txBody>
          <a:bodyPr wrap="square" lIns="0" tIns="15589" rIns="0" bIns="0" rtlCol="0">
            <a:noAutofit/>
          </a:bodyPr>
          <a:lstStyle/>
          <a:p>
            <a:pPr marL="12700">
              <a:lnSpc>
                <a:spcPts val="2455"/>
              </a:lnSpc>
            </a:pPr>
            <a:r>
              <a:rPr sz="2250" dirty="0" smtClean="0">
                <a:solidFill>
                  <a:srgbClr val="001F5F"/>
                </a:solidFill>
                <a:latin typeface="DejaVu Sans"/>
                <a:cs typeface="DejaVu Sans"/>
              </a:rPr>
              <a:t>➢</a:t>
            </a:r>
            <a:endParaRPr sz="2250">
              <a:latin typeface="DejaVu Sans"/>
              <a:cs typeface="DejaVu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bject 42"/>
          <p:cNvSpPr/>
          <p:nvPr/>
        </p:nvSpPr>
        <p:spPr>
          <a:xfrm>
            <a:off x="0" y="50673"/>
            <a:ext cx="9144000" cy="6858000"/>
          </a:xfrm>
          <a:prstGeom prst="rect">
            <a:avLst/>
          </a:prstGeom>
          <a:blipFill>
            <a:blip r:embed="rId2" cstate="print"/>
            <a:stretch>
              <a:fillRect/>
            </a:stretch>
          </a:blipFill>
        </p:spPr>
        <p:txBody>
          <a:bodyPr wrap="square" lIns="0" tIns="0" rIns="0" bIns="0" rtlCol="0">
            <a:noAutofit/>
          </a:bodyPr>
          <a:lstStyle/>
          <a:p>
            <a:endParaRPr/>
          </a:p>
        </p:txBody>
      </p:sp>
      <p:sp>
        <p:nvSpPr>
          <p:cNvPr id="43" name="object 43"/>
          <p:cNvSpPr/>
          <p:nvPr/>
        </p:nvSpPr>
        <p:spPr>
          <a:xfrm>
            <a:off x="7381494" y="1701546"/>
            <a:ext cx="1351788" cy="792479"/>
          </a:xfrm>
          <a:custGeom>
            <a:avLst/>
            <a:gdLst/>
            <a:ahLst/>
            <a:cxnLst/>
            <a:rect l="l" t="t" r="r" b="b"/>
            <a:pathLst>
              <a:path w="1351788" h="792479">
                <a:moveTo>
                  <a:pt x="0" y="792479"/>
                </a:moveTo>
                <a:lnTo>
                  <a:pt x="1351788" y="792479"/>
                </a:lnTo>
                <a:lnTo>
                  <a:pt x="1351788" y="0"/>
                </a:lnTo>
                <a:lnTo>
                  <a:pt x="0" y="0"/>
                </a:lnTo>
                <a:lnTo>
                  <a:pt x="0" y="792479"/>
                </a:lnTo>
                <a:close/>
              </a:path>
            </a:pathLst>
          </a:custGeom>
          <a:solidFill>
            <a:srgbClr val="FFFFFF"/>
          </a:solidFill>
        </p:spPr>
        <p:txBody>
          <a:bodyPr wrap="square" lIns="0" tIns="0" rIns="0" bIns="0" rtlCol="0">
            <a:noAutofit/>
          </a:bodyPr>
          <a:lstStyle/>
          <a:p>
            <a:endParaRPr/>
          </a:p>
        </p:txBody>
      </p:sp>
      <p:sp>
        <p:nvSpPr>
          <p:cNvPr id="44" name="object 44"/>
          <p:cNvSpPr/>
          <p:nvPr/>
        </p:nvSpPr>
        <p:spPr>
          <a:xfrm>
            <a:off x="7381494" y="1701546"/>
            <a:ext cx="1351788" cy="792479"/>
          </a:xfrm>
          <a:custGeom>
            <a:avLst/>
            <a:gdLst/>
            <a:ahLst/>
            <a:cxnLst/>
            <a:rect l="l" t="t" r="r" b="b"/>
            <a:pathLst>
              <a:path w="1351788" h="792479">
                <a:moveTo>
                  <a:pt x="0" y="792479"/>
                </a:moveTo>
                <a:lnTo>
                  <a:pt x="1351788" y="792479"/>
                </a:lnTo>
                <a:lnTo>
                  <a:pt x="1351788" y="0"/>
                </a:lnTo>
                <a:lnTo>
                  <a:pt x="0" y="0"/>
                </a:lnTo>
                <a:lnTo>
                  <a:pt x="0" y="792479"/>
                </a:lnTo>
                <a:close/>
              </a:path>
            </a:pathLst>
          </a:custGeom>
          <a:ln w="25908">
            <a:solidFill>
              <a:srgbClr val="FF0000"/>
            </a:solidFill>
          </a:ln>
        </p:spPr>
        <p:txBody>
          <a:bodyPr wrap="square" lIns="0" tIns="0" rIns="0" bIns="0" rtlCol="0">
            <a:noAutofit/>
          </a:bodyPr>
          <a:lstStyle/>
          <a:p>
            <a:endParaRPr/>
          </a:p>
        </p:txBody>
      </p:sp>
      <p:sp>
        <p:nvSpPr>
          <p:cNvPr id="45" name="object 45"/>
          <p:cNvSpPr/>
          <p:nvPr/>
        </p:nvSpPr>
        <p:spPr>
          <a:xfrm>
            <a:off x="2267712" y="4293133"/>
            <a:ext cx="4335272" cy="366750"/>
          </a:xfrm>
          <a:custGeom>
            <a:avLst/>
            <a:gdLst/>
            <a:ahLst/>
            <a:cxnLst/>
            <a:rect l="l" t="t" r="r" b="b"/>
            <a:pathLst>
              <a:path w="4335272" h="366750">
                <a:moveTo>
                  <a:pt x="0" y="366750"/>
                </a:moveTo>
                <a:lnTo>
                  <a:pt x="4335272" y="366750"/>
                </a:lnTo>
                <a:lnTo>
                  <a:pt x="4335272" y="0"/>
                </a:lnTo>
                <a:lnTo>
                  <a:pt x="0" y="0"/>
                </a:lnTo>
                <a:lnTo>
                  <a:pt x="0" y="366750"/>
                </a:lnTo>
                <a:close/>
              </a:path>
            </a:pathLst>
          </a:custGeom>
          <a:solidFill>
            <a:srgbClr val="FFFFFF"/>
          </a:solidFill>
        </p:spPr>
        <p:txBody>
          <a:bodyPr wrap="square" lIns="0" tIns="0" rIns="0" bIns="0" rtlCol="0">
            <a:noAutofit/>
          </a:bodyPr>
          <a:lstStyle/>
          <a:p>
            <a:endParaRPr/>
          </a:p>
        </p:txBody>
      </p:sp>
      <p:sp>
        <p:nvSpPr>
          <p:cNvPr id="46" name="object 46"/>
          <p:cNvSpPr/>
          <p:nvPr/>
        </p:nvSpPr>
        <p:spPr>
          <a:xfrm>
            <a:off x="2268474" y="4293895"/>
            <a:ext cx="4335272" cy="366750"/>
          </a:xfrm>
          <a:custGeom>
            <a:avLst/>
            <a:gdLst/>
            <a:ahLst/>
            <a:cxnLst/>
            <a:rect l="l" t="t" r="r" b="b"/>
            <a:pathLst>
              <a:path w="4335272" h="366750">
                <a:moveTo>
                  <a:pt x="0" y="366750"/>
                </a:moveTo>
                <a:lnTo>
                  <a:pt x="4335272" y="366750"/>
                </a:lnTo>
                <a:lnTo>
                  <a:pt x="4335272" y="0"/>
                </a:lnTo>
                <a:lnTo>
                  <a:pt x="0" y="0"/>
                </a:lnTo>
                <a:lnTo>
                  <a:pt x="0" y="366750"/>
                </a:lnTo>
                <a:close/>
              </a:path>
            </a:pathLst>
          </a:custGeom>
          <a:ln w="25907">
            <a:solidFill>
              <a:srgbClr val="0000FF"/>
            </a:solidFill>
          </a:ln>
        </p:spPr>
        <p:txBody>
          <a:bodyPr wrap="square" lIns="0" tIns="0" rIns="0" bIns="0" rtlCol="0">
            <a:noAutofit/>
          </a:bodyPr>
          <a:lstStyle/>
          <a:p>
            <a:endParaRPr/>
          </a:p>
        </p:txBody>
      </p:sp>
      <p:sp>
        <p:nvSpPr>
          <p:cNvPr id="47" name="object 47"/>
          <p:cNvSpPr/>
          <p:nvPr/>
        </p:nvSpPr>
        <p:spPr>
          <a:xfrm>
            <a:off x="2267712" y="4724400"/>
            <a:ext cx="4032250" cy="287781"/>
          </a:xfrm>
          <a:custGeom>
            <a:avLst/>
            <a:gdLst/>
            <a:ahLst/>
            <a:cxnLst/>
            <a:rect l="l" t="t" r="r" b="b"/>
            <a:pathLst>
              <a:path w="4032250" h="287781">
                <a:moveTo>
                  <a:pt x="0" y="287781"/>
                </a:moveTo>
                <a:lnTo>
                  <a:pt x="4032250" y="287781"/>
                </a:lnTo>
                <a:lnTo>
                  <a:pt x="4032250" y="0"/>
                </a:lnTo>
                <a:lnTo>
                  <a:pt x="0" y="0"/>
                </a:lnTo>
                <a:lnTo>
                  <a:pt x="0" y="287781"/>
                </a:lnTo>
                <a:close/>
              </a:path>
            </a:pathLst>
          </a:custGeom>
          <a:solidFill>
            <a:srgbClr val="FFFFFF"/>
          </a:solidFill>
        </p:spPr>
        <p:txBody>
          <a:bodyPr wrap="square" lIns="0" tIns="0" rIns="0" bIns="0" rtlCol="0">
            <a:noAutofit/>
          </a:bodyPr>
          <a:lstStyle/>
          <a:p>
            <a:endParaRPr/>
          </a:p>
        </p:txBody>
      </p:sp>
      <p:sp>
        <p:nvSpPr>
          <p:cNvPr id="48" name="object 48"/>
          <p:cNvSpPr/>
          <p:nvPr/>
        </p:nvSpPr>
        <p:spPr>
          <a:xfrm>
            <a:off x="2268474" y="4725162"/>
            <a:ext cx="4032250" cy="287781"/>
          </a:xfrm>
          <a:custGeom>
            <a:avLst/>
            <a:gdLst/>
            <a:ahLst/>
            <a:cxnLst/>
            <a:rect l="l" t="t" r="r" b="b"/>
            <a:pathLst>
              <a:path w="4032250" h="287782">
                <a:moveTo>
                  <a:pt x="0" y="287781"/>
                </a:moveTo>
                <a:lnTo>
                  <a:pt x="4032250" y="287781"/>
                </a:lnTo>
                <a:lnTo>
                  <a:pt x="4032250" y="0"/>
                </a:lnTo>
                <a:lnTo>
                  <a:pt x="0" y="0"/>
                </a:lnTo>
                <a:lnTo>
                  <a:pt x="0" y="287781"/>
                </a:lnTo>
                <a:close/>
              </a:path>
            </a:pathLst>
          </a:custGeom>
          <a:ln w="25907">
            <a:solidFill>
              <a:srgbClr val="0000FF"/>
            </a:solidFill>
          </a:ln>
        </p:spPr>
        <p:txBody>
          <a:bodyPr wrap="square" lIns="0" tIns="0" rIns="0" bIns="0" rtlCol="0">
            <a:noAutofit/>
          </a:bodyPr>
          <a:lstStyle/>
          <a:p>
            <a:endParaRPr/>
          </a:p>
        </p:txBody>
      </p:sp>
      <p:sp>
        <p:nvSpPr>
          <p:cNvPr id="49" name="object 49"/>
          <p:cNvSpPr/>
          <p:nvPr/>
        </p:nvSpPr>
        <p:spPr>
          <a:xfrm>
            <a:off x="2267712" y="3861841"/>
            <a:ext cx="4335272" cy="321411"/>
          </a:xfrm>
          <a:custGeom>
            <a:avLst/>
            <a:gdLst/>
            <a:ahLst/>
            <a:cxnLst/>
            <a:rect l="l" t="t" r="r" b="b"/>
            <a:pathLst>
              <a:path w="4335272" h="321411">
                <a:moveTo>
                  <a:pt x="0" y="321411"/>
                </a:moveTo>
                <a:lnTo>
                  <a:pt x="4335272" y="321411"/>
                </a:lnTo>
                <a:lnTo>
                  <a:pt x="4335272" y="0"/>
                </a:lnTo>
                <a:lnTo>
                  <a:pt x="0" y="0"/>
                </a:lnTo>
                <a:lnTo>
                  <a:pt x="0" y="321411"/>
                </a:lnTo>
                <a:close/>
              </a:path>
            </a:pathLst>
          </a:custGeom>
          <a:solidFill>
            <a:srgbClr val="FFFFFF"/>
          </a:solidFill>
        </p:spPr>
        <p:txBody>
          <a:bodyPr wrap="square" lIns="0" tIns="0" rIns="0" bIns="0" rtlCol="0">
            <a:noAutofit/>
          </a:bodyPr>
          <a:lstStyle/>
          <a:p>
            <a:endParaRPr/>
          </a:p>
        </p:txBody>
      </p:sp>
      <p:sp>
        <p:nvSpPr>
          <p:cNvPr id="50" name="object 50"/>
          <p:cNvSpPr/>
          <p:nvPr/>
        </p:nvSpPr>
        <p:spPr>
          <a:xfrm>
            <a:off x="2268474" y="3862603"/>
            <a:ext cx="4335272" cy="321411"/>
          </a:xfrm>
          <a:custGeom>
            <a:avLst/>
            <a:gdLst/>
            <a:ahLst/>
            <a:cxnLst/>
            <a:rect l="l" t="t" r="r" b="b"/>
            <a:pathLst>
              <a:path w="4335272" h="321411">
                <a:moveTo>
                  <a:pt x="0" y="321411"/>
                </a:moveTo>
                <a:lnTo>
                  <a:pt x="4335272" y="321411"/>
                </a:lnTo>
                <a:lnTo>
                  <a:pt x="4335272" y="0"/>
                </a:lnTo>
                <a:lnTo>
                  <a:pt x="0" y="0"/>
                </a:lnTo>
                <a:lnTo>
                  <a:pt x="0" y="321411"/>
                </a:lnTo>
                <a:close/>
              </a:path>
            </a:pathLst>
          </a:custGeom>
          <a:ln w="25908">
            <a:solidFill>
              <a:srgbClr val="0000FF"/>
            </a:solidFill>
          </a:ln>
        </p:spPr>
        <p:txBody>
          <a:bodyPr wrap="square" lIns="0" tIns="0" rIns="0" bIns="0" rtlCol="0">
            <a:noAutofit/>
          </a:bodyPr>
          <a:lstStyle/>
          <a:p>
            <a:endParaRPr/>
          </a:p>
        </p:txBody>
      </p:sp>
      <p:sp>
        <p:nvSpPr>
          <p:cNvPr id="51" name="object 51"/>
          <p:cNvSpPr/>
          <p:nvPr/>
        </p:nvSpPr>
        <p:spPr>
          <a:xfrm>
            <a:off x="4862322" y="2422398"/>
            <a:ext cx="2449068" cy="719327"/>
          </a:xfrm>
          <a:custGeom>
            <a:avLst/>
            <a:gdLst/>
            <a:ahLst/>
            <a:cxnLst/>
            <a:rect l="l" t="t" r="r" b="b"/>
            <a:pathLst>
              <a:path w="2449068" h="719327">
                <a:moveTo>
                  <a:pt x="0" y="719327"/>
                </a:moveTo>
                <a:lnTo>
                  <a:pt x="2449068" y="719327"/>
                </a:lnTo>
                <a:lnTo>
                  <a:pt x="2449068" y="0"/>
                </a:lnTo>
                <a:lnTo>
                  <a:pt x="0" y="0"/>
                </a:lnTo>
                <a:lnTo>
                  <a:pt x="0" y="719327"/>
                </a:lnTo>
                <a:close/>
              </a:path>
            </a:pathLst>
          </a:custGeom>
          <a:solidFill>
            <a:srgbClr val="FFFFFF"/>
          </a:solidFill>
        </p:spPr>
        <p:txBody>
          <a:bodyPr wrap="square" lIns="0" tIns="0" rIns="0" bIns="0" rtlCol="0">
            <a:noAutofit/>
          </a:bodyPr>
          <a:lstStyle/>
          <a:p>
            <a:endParaRPr/>
          </a:p>
        </p:txBody>
      </p:sp>
      <p:sp>
        <p:nvSpPr>
          <p:cNvPr id="52" name="object 52"/>
          <p:cNvSpPr/>
          <p:nvPr/>
        </p:nvSpPr>
        <p:spPr>
          <a:xfrm>
            <a:off x="4862322" y="2422398"/>
            <a:ext cx="2449068" cy="719327"/>
          </a:xfrm>
          <a:custGeom>
            <a:avLst/>
            <a:gdLst/>
            <a:ahLst/>
            <a:cxnLst/>
            <a:rect l="l" t="t" r="r" b="b"/>
            <a:pathLst>
              <a:path w="2449068" h="719327">
                <a:moveTo>
                  <a:pt x="0" y="719327"/>
                </a:moveTo>
                <a:lnTo>
                  <a:pt x="2449068" y="719327"/>
                </a:lnTo>
                <a:lnTo>
                  <a:pt x="2449068" y="0"/>
                </a:lnTo>
                <a:lnTo>
                  <a:pt x="0" y="0"/>
                </a:lnTo>
                <a:lnTo>
                  <a:pt x="0" y="719327"/>
                </a:lnTo>
                <a:close/>
              </a:path>
            </a:pathLst>
          </a:custGeom>
          <a:ln w="28956">
            <a:solidFill>
              <a:srgbClr val="FF00FF"/>
            </a:solidFill>
          </a:ln>
        </p:spPr>
        <p:txBody>
          <a:bodyPr wrap="square" lIns="0" tIns="0" rIns="0" bIns="0" rtlCol="0">
            <a:noAutofit/>
          </a:bodyPr>
          <a:lstStyle/>
          <a:p>
            <a:endParaRPr/>
          </a:p>
        </p:txBody>
      </p:sp>
      <p:sp>
        <p:nvSpPr>
          <p:cNvPr id="53" name="object 53"/>
          <p:cNvSpPr/>
          <p:nvPr/>
        </p:nvSpPr>
        <p:spPr>
          <a:xfrm>
            <a:off x="1187196" y="5660136"/>
            <a:ext cx="7059168" cy="217931"/>
          </a:xfrm>
          <a:custGeom>
            <a:avLst/>
            <a:gdLst/>
            <a:ahLst/>
            <a:cxnLst/>
            <a:rect l="l" t="t" r="r" b="b"/>
            <a:pathLst>
              <a:path w="7059168" h="217932">
                <a:moveTo>
                  <a:pt x="0" y="217931"/>
                </a:moveTo>
                <a:lnTo>
                  <a:pt x="7059168" y="217931"/>
                </a:lnTo>
                <a:lnTo>
                  <a:pt x="7059168" y="0"/>
                </a:lnTo>
                <a:lnTo>
                  <a:pt x="0" y="0"/>
                </a:lnTo>
                <a:lnTo>
                  <a:pt x="0" y="217931"/>
                </a:lnTo>
                <a:close/>
              </a:path>
            </a:pathLst>
          </a:custGeom>
          <a:solidFill>
            <a:srgbClr val="FFFFFF"/>
          </a:solidFill>
        </p:spPr>
        <p:txBody>
          <a:bodyPr wrap="square" lIns="0" tIns="0" rIns="0" bIns="0" rtlCol="0">
            <a:noAutofit/>
          </a:bodyPr>
          <a:lstStyle/>
          <a:p>
            <a:endParaRPr/>
          </a:p>
        </p:txBody>
      </p:sp>
      <p:sp>
        <p:nvSpPr>
          <p:cNvPr id="54" name="object 54"/>
          <p:cNvSpPr/>
          <p:nvPr/>
        </p:nvSpPr>
        <p:spPr>
          <a:xfrm>
            <a:off x="1190244"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55" name="object 55"/>
          <p:cNvSpPr/>
          <p:nvPr/>
        </p:nvSpPr>
        <p:spPr>
          <a:xfrm>
            <a:off x="1266444" y="5932170"/>
            <a:ext cx="38089" cy="0"/>
          </a:xfrm>
          <a:custGeom>
            <a:avLst/>
            <a:gdLst/>
            <a:ahLst/>
            <a:cxnLst/>
            <a:rect l="l" t="t" r="r" b="b"/>
            <a:pathLst>
              <a:path w="38089">
                <a:moveTo>
                  <a:pt x="0" y="0"/>
                </a:moveTo>
                <a:lnTo>
                  <a:pt x="38089" y="0"/>
                </a:lnTo>
              </a:path>
            </a:pathLst>
          </a:custGeom>
          <a:ln w="39370">
            <a:solidFill>
              <a:srgbClr val="0000FF"/>
            </a:solidFill>
          </a:ln>
        </p:spPr>
        <p:txBody>
          <a:bodyPr wrap="square" lIns="0" tIns="0" rIns="0" bIns="0" rtlCol="0">
            <a:noAutofit/>
          </a:bodyPr>
          <a:lstStyle/>
          <a:p>
            <a:endParaRPr/>
          </a:p>
        </p:txBody>
      </p:sp>
      <p:sp>
        <p:nvSpPr>
          <p:cNvPr id="56" name="object 56"/>
          <p:cNvSpPr/>
          <p:nvPr/>
        </p:nvSpPr>
        <p:spPr>
          <a:xfrm>
            <a:off x="1342644"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57" name="object 57"/>
          <p:cNvSpPr/>
          <p:nvPr/>
        </p:nvSpPr>
        <p:spPr>
          <a:xfrm>
            <a:off x="1418844"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58" name="object 58"/>
          <p:cNvSpPr/>
          <p:nvPr/>
        </p:nvSpPr>
        <p:spPr>
          <a:xfrm>
            <a:off x="1495044"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59" name="object 59"/>
          <p:cNvSpPr/>
          <p:nvPr/>
        </p:nvSpPr>
        <p:spPr>
          <a:xfrm>
            <a:off x="1571244"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60" name="object 60"/>
          <p:cNvSpPr/>
          <p:nvPr/>
        </p:nvSpPr>
        <p:spPr>
          <a:xfrm>
            <a:off x="1647444"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61" name="object 61"/>
          <p:cNvSpPr/>
          <p:nvPr/>
        </p:nvSpPr>
        <p:spPr>
          <a:xfrm>
            <a:off x="1723644"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62" name="object 62"/>
          <p:cNvSpPr/>
          <p:nvPr/>
        </p:nvSpPr>
        <p:spPr>
          <a:xfrm>
            <a:off x="1799844"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63" name="object 63"/>
          <p:cNvSpPr/>
          <p:nvPr/>
        </p:nvSpPr>
        <p:spPr>
          <a:xfrm>
            <a:off x="1876044"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64" name="object 64"/>
          <p:cNvSpPr/>
          <p:nvPr/>
        </p:nvSpPr>
        <p:spPr>
          <a:xfrm>
            <a:off x="1952244"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65" name="object 65"/>
          <p:cNvSpPr/>
          <p:nvPr/>
        </p:nvSpPr>
        <p:spPr>
          <a:xfrm>
            <a:off x="2028444"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66" name="object 66"/>
          <p:cNvSpPr/>
          <p:nvPr/>
        </p:nvSpPr>
        <p:spPr>
          <a:xfrm>
            <a:off x="2104644"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67" name="object 67"/>
          <p:cNvSpPr/>
          <p:nvPr/>
        </p:nvSpPr>
        <p:spPr>
          <a:xfrm>
            <a:off x="2180844"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68" name="object 68"/>
          <p:cNvSpPr/>
          <p:nvPr/>
        </p:nvSpPr>
        <p:spPr>
          <a:xfrm>
            <a:off x="2257171"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69" name="object 69"/>
          <p:cNvSpPr/>
          <p:nvPr/>
        </p:nvSpPr>
        <p:spPr>
          <a:xfrm>
            <a:off x="2333371"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70" name="object 70"/>
          <p:cNvSpPr/>
          <p:nvPr/>
        </p:nvSpPr>
        <p:spPr>
          <a:xfrm>
            <a:off x="2409571"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71" name="object 71"/>
          <p:cNvSpPr/>
          <p:nvPr/>
        </p:nvSpPr>
        <p:spPr>
          <a:xfrm>
            <a:off x="2485771"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72" name="object 72"/>
          <p:cNvSpPr/>
          <p:nvPr/>
        </p:nvSpPr>
        <p:spPr>
          <a:xfrm>
            <a:off x="2561971"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73" name="object 73"/>
          <p:cNvSpPr/>
          <p:nvPr/>
        </p:nvSpPr>
        <p:spPr>
          <a:xfrm>
            <a:off x="2638171"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74" name="object 74"/>
          <p:cNvSpPr/>
          <p:nvPr/>
        </p:nvSpPr>
        <p:spPr>
          <a:xfrm>
            <a:off x="2714371"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75" name="object 75"/>
          <p:cNvSpPr/>
          <p:nvPr/>
        </p:nvSpPr>
        <p:spPr>
          <a:xfrm>
            <a:off x="2790571"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76" name="object 76"/>
          <p:cNvSpPr/>
          <p:nvPr/>
        </p:nvSpPr>
        <p:spPr>
          <a:xfrm>
            <a:off x="2866771"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77" name="object 77"/>
          <p:cNvSpPr/>
          <p:nvPr/>
        </p:nvSpPr>
        <p:spPr>
          <a:xfrm>
            <a:off x="2942971"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78" name="object 78"/>
          <p:cNvSpPr/>
          <p:nvPr/>
        </p:nvSpPr>
        <p:spPr>
          <a:xfrm>
            <a:off x="3019171"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79" name="object 79"/>
          <p:cNvSpPr/>
          <p:nvPr/>
        </p:nvSpPr>
        <p:spPr>
          <a:xfrm>
            <a:off x="3095371"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80" name="object 80"/>
          <p:cNvSpPr/>
          <p:nvPr/>
        </p:nvSpPr>
        <p:spPr>
          <a:xfrm>
            <a:off x="3171571"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81" name="object 81"/>
          <p:cNvSpPr/>
          <p:nvPr/>
        </p:nvSpPr>
        <p:spPr>
          <a:xfrm>
            <a:off x="3247771"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82" name="object 82"/>
          <p:cNvSpPr/>
          <p:nvPr/>
        </p:nvSpPr>
        <p:spPr>
          <a:xfrm>
            <a:off x="3323971"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83" name="object 83"/>
          <p:cNvSpPr/>
          <p:nvPr/>
        </p:nvSpPr>
        <p:spPr>
          <a:xfrm>
            <a:off x="3400171"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84" name="object 84"/>
          <p:cNvSpPr/>
          <p:nvPr/>
        </p:nvSpPr>
        <p:spPr>
          <a:xfrm>
            <a:off x="3476371"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85" name="object 85"/>
          <p:cNvSpPr/>
          <p:nvPr/>
        </p:nvSpPr>
        <p:spPr>
          <a:xfrm>
            <a:off x="3552571"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86" name="object 86"/>
          <p:cNvSpPr/>
          <p:nvPr/>
        </p:nvSpPr>
        <p:spPr>
          <a:xfrm>
            <a:off x="3628771"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87" name="object 87"/>
          <p:cNvSpPr/>
          <p:nvPr/>
        </p:nvSpPr>
        <p:spPr>
          <a:xfrm>
            <a:off x="3704971"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88" name="object 88"/>
          <p:cNvSpPr/>
          <p:nvPr/>
        </p:nvSpPr>
        <p:spPr>
          <a:xfrm>
            <a:off x="3781171"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89" name="object 89"/>
          <p:cNvSpPr/>
          <p:nvPr/>
        </p:nvSpPr>
        <p:spPr>
          <a:xfrm>
            <a:off x="3857371"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90" name="object 90"/>
          <p:cNvSpPr/>
          <p:nvPr/>
        </p:nvSpPr>
        <p:spPr>
          <a:xfrm>
            <a:off x="3933571"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91" name="object 91"/>
          <p:cNvSpPr/>
          <p:nvPr/>
        </p:nvSpPr>
        <p:spPr>
          <a:xfrm>
            <a:off x="4009771"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92" name="object 92"/>
          <p:cNvSpPr/>
          <p:nvPr/>
        </p:nvSpPr>
        <p:spPr>
          <a:xfrm>
            <a:off x="4086098"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93" name="object 93"/>
          <p:cNvSpPr/>
          <p:nvPr/>
        </p:nvSpPr>
        <p:spPr>
          <a:xfrm>
            <a:off x="4162298"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94" name="object 94"/>
          <p:cNvSpPr/>
          <p:nvPr/>
        </p:nvSpPr>
        <p:spPr>
          <a:xfrm>
            <a:off x="4238498"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95" name="object 95"/>
          <p:cNvSpPr/>
          <p:nvPr/>
        </p:nvSpPr>
        <p:spPr>
          <a:xfrm>
            <a:off x="4314698"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96" name="object 96"/>
          <p:cNvSpPr/>
          <p:nvPr/>
        </p:nvSpPr>
        <p:spPr>
          <a:xfrm>
            <a:off x="4390898"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97" name="object 97"/>
          <p:cNvSpPr/>
          <p:nvPr/>
        </p:nvSpPr>
        <p:spPr>
          <a:xfrm>
            <a:off x="4467098"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98" name="object 98"/>
          <p:cNvSpPr/>
          <p:nvPr/>
        </p:nvSpPr>
        <p:spPr>
          <a:xfrm>
            <a:off x="4543298"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99" name="object 99"/>
          <p:cNvSpPr/>
          <p:nvPr/>
        </p:nvSpPr>
        <p:spPr>
          <a:xfrm>
            <a:off x="4619498"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00" name="object 100"/>
          <p:cNvSpPr/>
          <p:nvPr/>
        </p:nvSpPr>
        <p:spPr>
          <a:xfrm>
            <a:off x="4695698"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01" name="object 101"/>
          <p:cNvSpPr/>
          <p:nvPr/>
        </p:nvSpPr>
        <p:spPr>
          <a:xfrm>
            <a:off x="4771898"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02" name="object 102"/>
          <p:cNvSpPr/>
          <p:nvPr/>
        </p:nvSpPr>
        <p:spPr>
          <a:xfrm>
            <a:off x="4848098"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03" name="object 103"/>
          <p:cNvSpPr/>
          <p:nvPr/>
        </p:nvSpPr>
        <p:spPr>
          <a:xfrm>
            <a:off x="4924298"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04" name="object 104"/>
          <p:cNvSpPr/>
          <p:nvPr/>
        </p:nvSpPr>
        <p:spPr>
          <a:xfrm>
            <a:off x="5000498"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05" name="object 105"/>
          <p:cNvSpPr/>
          <p:nvPr/>
        </p:nvSpPr>
        <p:spPr>
          <a:xfrm>
            <a:off x="5076698"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06" name="object 106"/>
          <p:cNvSpPr/>
          <p:nvPr/>
        </p:nvSpPr>
        <p:spPr>
          <a:xfrm>
            <a:off x="5152898"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07" name="object 107"/>
          <p:cNvSpPr/>
          <p:nvPr/>
        </p:nvSpPr>
        <p:spPr>
          <a:xfrm>
            <a:off x="5229098"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08" name="object 108"/>
          <p:cNvSpPr/>
          <p:nvPr/>
        </p:nvSpPr>
        <p:spPr>
          <a:xfrm>
            <a:off x="5305298"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09" name="object 109"/>
          <p:cNvSpPr/>
          <p:nvPr/>
        </p:nvSpPr>
        <p:spPr>
          <a:xfrm>
            <a:off x="5381498"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10" name="object 110"/>
          <p:cNvSpPr/>
          <p:nvPr/>
        </p:nvSpPr>
        <p:spPr>
          <a:xfrm>
            <a:off x="5457698"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11" name="object 111"/>
          <p:cNvSpPr/>
          <p:nvPr/>
        </p:nvSpPr>
        <p:spPr>
          <a:xfrm>
            <a:off x="5533898"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12" name="object 112"/>
          <p:cNvSpPr/>
          <p:nvPr/>
        </p:nvSpPr>
        <p:spPr>
          <a:xfrm>
            <a:off x="5610098"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13" name="object 113"/>
          <p:cNvSpPr/>
          <p:nvPr/>
        </p:nvSpPr>
        <p:spPr>
          <a:xfrm>
            <a:off x="5686298"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14" name="object 114"/>
          <p:cNvSpPr/>
          <p:nvPr/>
        </p:nvSpPr>
        <p:spPr>
          <a:xfrm>
            <a:off x="5762498"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15" name="object 115"/>
          <p:cNvSpPr/>
          <p:nvPr/>
        </p:nvSpPr>
        <p:spPr>
          <a:xfrm>
            <a:off x="5838825"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16" name="object 116"/>
          <p:cNvSpPr/>
          <p:nvPr/>
        </p:nvSpPr>
        <p:spPr>
          <a:xfrm>
            <a:off x="5915025"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17" name="object 117"/>
          <p:cNvSpPr/>
          <p:nvPr/>
        </p:nvSpPr>
        <p:spPr>
          <a:xfrm>
            <a:off x="5991225"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18" name="object 118"/>
          <p:cNvSpPr/>
          <p:nvPr/>
        </p:nvSpPr>
        <p:spPr>
          <a:xfrm>
            <a:off x="6067425"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19" name="object 119"/>
          <p:cNvSpPr/>
          <p:nvPr/>
        </p:nvSpPr>
        <p:spPr>
          <a:xfrm>
            <a:off x="6143625"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20" name="object 120"/>
          <p:cNvSpPr/>
          <p:nvPr/>
        </p:nvSpPr>
        <p:spPr>
          <a:xfrm>
            <a:off x="6219825"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21" name="object 121"/>
          <p:cNvSpPr/>
          <p:nvPr/>
        </p:nvSpPr>
        <p:spPr>
          <a:xfrm>
            <a:off x="6296025"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22" name="object 122"/>
          <p:cNvSpPr/>
          <p:nvPr/>
        </p:nvSpPr>
        <p:spPr>
          <a:xfrm>
            <a:off x="6372225"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23" name="object 123"/>
          <p:cNvSpPr/>
          <p:nvPr/>
        </p:nvSpPr>
        <p:spPr>
          <a:xfrm>
            <a:off x="6448425"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24" name="object 124"/>
          <p:cNvSpPr/>
          <p:nvPr/>
        </p:nvSpPr>
        <p:spPr>
          <a:xfrm>
            <a:off x="6524625"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25" name="object 125"/>
          <p:cNvSpPr/>
          <p:nvPr/>
        </p:nvSpPr>
        <p:spPr>
          <a:xfrm>
            <a:off x="6600825"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26" name="object 126"/>
          <p:cNvSpPr/>
          <p:nvPr/>
        </p:nvSpPr>
        <p:spPr>
          <a:xfrm>
            <a:off x="6677025"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27" name="object 127"/>
          <p:cNvSpPr/>
          <p:nvPr/>
        </p:nvSpPr>
        <p:spPr>
          <a:xfrm>
            <a:off x="6753225"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28" name="object 128"/>
          <p:cNvSpPr/>
          <p:nvPr/>
        </p:nvSpPr>
        <p:spPr>
          <a:xfrm>
            <a:off x="6829425"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29" name="object 129"/>
          <p:cNvSpPr/>
          <p:nvPr/>
        </p:nvSpPr>
        <p:spPr>
          <a:xfrm>
            <a:off x="6905625"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30" name="object 130"/>
          <p:cNvSpPr/>
          <p:nvPr/>
        </p:nvSpPr>
        <p:spPr>
          <a:xfrm>
            <a:off x="6981825"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31" name="object 131"/>
          <p:cNvSpPr/>
          <p:nvPr/>
        </p:nvSpPr>
        <p:spPr>
          <a:xfrm>
            <a:off x="7058025"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32" name="object 132"/>
          <p:cNvSpPr/>
          <p:nvPr/>
        </p:nvSpPr>
        <p:spPr>
          <a:xfrm>
            <a:off x="7134225"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33" name="object 133"/>
          <p:cNvSpPr/>
          <p:nvPr/>
        </p:nvSpPr>
        <p:spPr>
          <a:xfrm>
            <a:off x="7210425"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34" name="object 134"/>
          <p:cNvSpPr/>
          <p:nvPr/>
        </p:nvSpPr>
        <p:spPr>
          <a:xfrm>
            <a:off x="7286625"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35" name="object 135"/>
          <p:cNvSpPr/>
          <p:nvPr/>
        </p:nvSpPr>
        <p:spPr>
          <a:xfrm>
            <a:off x="7362825"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36" name="object 136"/>
          <p:cNvSpPr/>
          <p:nvPr/>
        </p:nvSpPr>
        <p:spPr>
          <a:xfrm>
            <a:off x="7439025"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37" name="object 137"/>
          <p:cNvSpPr/>
          <p:nvPr/>
        </p:nvSpPr>
        <p:spPr>
          <a:xfrm>
            <a:off x="7515225"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38" name="object 138"/>
          <p:cNvSpPr/>
          <p:nvPr/>
        </p:nvSpPr>
        <p:spPr>
          <a:xfrm>
            <a:off x="7591552"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39" name="object 139"/>
          <p:cNvSpPr/>
          <p:nvPr/>
        </p:nvSpPr>
        <p:spPr>
          <a:xfrm>
            <a:off x="7667752"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40" name="object 140"/>
          <p:cNvSpPr/>
          <p:nvPr/>
        </p:nvSpPr>
        <p:spPr>
          <a:xfrm>
            <a:off x="7743952"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41" name="object 141"/>
          <p:cNvSpPr/>
          <p:nvPr/>
        </p:nvSpPr>
        <p:spPr>
          <a:xfrm>
            <a:off x="7820152"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42" name="object 142"/>
          <p:cNvSpPr/>
          <p:nvPr/>
        </p:nvSpPr>
        <p:spPr>
          <a:xfrm>
            <a:off x="7896352"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43" name="object 143"/>
          <p:cNvSpPr/>
          <p:nvPr/>
        </p:nvSpPr>
        <p:spPr>
          <a:xfrm>
            <a:off x="7972552"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44" name="object 144"/>
          <p:cNvSpPr/>
          <p:nvPr/>
        </p:nvSpPr>
        <p:spPr>
          <a:xfrm>
            <a:off x="8048752" y="5932170"/>
            <a:ext cx="38102" cy="0"/>
          </a:xfrm>
          <a:custGeom>
            <a:avLst/>
            <a:gdLst/>
            <a:ahLst/>
            <a:cxnLst/>
            <a:rect l="l" t="t" r="r" b="b"/>
            <a:pathLst>
              <a:path w="38102">
                <a:moveTo>
                  <a:pt x="0" y="0"/>
                </a:moveTo>
                <a:lnTo>
                  <a:pt x="38102" y="0"/>
                </a:lnTo>
              </a:path>
            </a:pathLst>
          </a:custGeom>
          <a:ln w="39370">
            <a:solidFill>
              <a:srgbClr val="0000FF"/>
            </a:solidFill>
          </a:ln>
        </p:spPr>
        <p:txBody>
          <a:bodyPr wrap="square" lIns="0" tIns="0" rIns="0" bIns="0" rtlCol="0">
            <a:noAutofit/>
          </a:bodyPr>
          <a:lstStyle/>
          <a:p>
            <a:endParaRPr/>
          </a:p>
        </p:txBody>
      </p:sp>
      <p:sp>
        <p:nvSpPr>
          <p:cNvPr id="145" name="object 145"/>
          <p:cNvSpPr/>
          <p:nvPr/>
        </p:nvSpPr>
        <p:spPr>
          <a:xfrm>
            <a:off x="8142605" y="5875020"/>
            <a:ext cx="76200" cy="114300"/>
          </a:xfrm>
          <a:custGeom>
            <a:avLst/>
            <a:gdLst/>
            <a:ahLst/>
            <a:cxnLst/>
            <a:rect l="l" t="t" r="r" b="b"/>
            <a:pathLst>
              <a:path w="76200" h="114300">
                <a:moveTo>
                  <a:pt x="0" y="0"/>
                </a:moveTo>
                <a:lnTo>
                  <a:pt x="0" y="114299"/>
                </a:lnTo>
                <a:lnTo>
                  <a:pt x="76200" y="76199"/>
                </a:lnTo>
                <a:lnTo>
                  <a:pt x="19050" y="76199"/>
                </a:lnTo>
                <a:lnTo>
                  <a:pt x="19050" y="38099"/>
                </a:lnTo>
                <a:lnTo>
                  <a:pt x="76200" y="38099"/>
                </a:lnTo>
                <a:lnTo>
                  <a:pt x="0" y="0"/>
                </a:lnTo>
                <a:close/>
              </a:path>
            </a:pathLst>
          </a:custGeom>
          <a:solidFill>
            <a:srgbClr val="0000FF"/>
          </a:solidFill>
        </p:spPr>
        <p:txBody>
          <a:bodyPr wrap="square" lIns="0" tIns="0" rIns="0" bIns="0" rtlCol="0">
            <a:noAutofit/>
          </a:bodyPr>
          <a:lstStyle/>
          <a:p>
            <a:endParaRPr/>
          </a:p>
        </p:txBody>
      </p:sp>
      <p:sp>
        <p:nvSpPr>
          <p:cNvPr id="146" name="object 146"/>
          <p:cNvSpPr/>
          <p:nvPr/>
        </p:nvSpPr>
        <p:spPr>
          <a:xfrm>
            <a:off x="8124952" y="5932170"/>
            <a:ext cx="17654" cy="0"/>
          </a:xfrm>
          <a:custGeom>
            <a:avLst/>
            <a:gdLst/>
            <a:ahLst/>
            <a:cxnLst/>
            <a:rect l="l" t="t" r="r" b="b"/>
            <a:pathLst>
              <a:path w="17654">
                <a:moveTo>
                  <a:pt x="0" y="0"/>
                </a:moveTo>
                <a:lnTo>
                  <a:pt x="17654" y="0"/>
                </a:lnTo>
              </a:path>
            </a:pathLst>
          </a:custGeom>
          <a:ln w="39370">
            <a:solidFill>
              <a:srgbClr val="0000FF"/>
            </a:solidFill>
          </a:ln>
        </p:spPr>
        <p:txBody>
          <a:bodyPr wrap="square" lIns="0" tIns="0" rIns="0" bIns="0" rtlCol="0">
            <a:noAutofit/>
          </a:bodyPr>
          <a:lstStyle/>
          <a:p>
            <a:endParaRPr/>
          </a:p>
        </p:txBody>
      </p:sp>
      <p:sp>
        <p:nvSpPr>
          <p:cNvPr id="147" name="object 147"/>
          <p:cNvSpPr/>
          <p:nvPr/>
        </p:nvSpPr>
        <p:spPr>
          <a:xfrm>
            <a:off x="8161655" y="5913120"/>
            <a:ext cx="95250" cy="38100"/>
          </a:xfrm>
          <a:custGeom>
            <a:avLst/>
            <a:gdLst/>
            <a:ahLst/>
            <a:cxnLst/>
            <a:rect l="l" t="t" r="r" b="b"/>
            <a:pathLst>
              <a:path w="95250" h="38100">
                <a:moveTo>
                  <a:pt x="57150" y="0"/>
                </a:moveTo>
                <a:lnTo>
                  <a:pt x="0" y="0"/>
                </a:lnTo>
                <a:lnTo>
                  <a:pt x="0" y="38099"/>
                </a:lnTo>
                <a:lnTo>
                  <a:pt x="57150" y="38099"/>
                </a:lnTo>
                <a:lnTo>
                  <a:pt x="95250" y="19049"/>
                </a:lnTo>
                <a:lnTo>
                  <a:pt x="57150" y="0"/>
                </a:lnTo>
                <a:close/>
              </a:path>
            </a:pathLst>
          </a:custGeom>
          <a:solidFill>
            <a:srgbClr val="0000FF"/>
          </a:solidFill>
        </p:spPr>
        <p:txBody>
          <a:bodyPr wrap="square" lIns="0" tIns="0" rIns="0" bIns="0" rtlCol="0">
            <a:noAutofit/>
          </a:bodyPr>
          <a:lstStyle/>
          <a:p>
            <a:endParaRPr/>
          </a:p>
        </p:txBody>
      </p:sp>
      <p:sp>
        <p:nvSpPr>
          <p:cNvPr id="148" name="object 148"/>
          <p:cNvSpPr/>
          <p:nvPr/>
        </p:nvSpPr>
        <p:spPr>
          <a:xfrm>
            <a:off x="2247900" y="5073396"/>
            <a:ext cx="5926836" cy="358139"/>
          </a:xfrm>
          <a:custGeom>
            <a:avLst/>
            <a:gdLst/>
            <a:ahLst/>
            <a:cxnLst/>
            <a:rect l="l" t="t" r="r" b="b"/>
            <a:pathLst>
              <a:path w="5926836" h="358139">
                <a:moveTo>
                  <a:pt x="0" y="358139"/>
                </a:moveTo>
                <a:lnTo>
                  <a:pt x="5926836" y="358139"/>
                </a:lnTo>
                <a:lnTo>
                  <a:pt x="5926836" y="0"/>
                </a:lnTo>
                <a:lnTo>
                  <a:pt x="0" y="0"/>
                </a:lnTo>
                <a:lnTo>
                  <a:pt x="0" y="358139"/>
                </a:lnTo>
                <a:close/>
              </a:path>
            </a:pathLst>
          </a:custGeom>
          <a:solidFill>
            <a:srgbClr val="FFFFFF"/>
          </a:solidFill>
        </p:spPr>
        <p:txBody>
          <a:bodyPr wrap="square" lIns="0" tIns="0" rIns="0" bIns="0" rtlCol="0">
            <a:noAutofit/>
          </a:bodyPr>
          <a:lstStyle/>
          <a:p>
            <a:endParaRPr/>
          </a:p>
        </p:txBody>
      </p:sp>
      <p:sp>
        <p:nvSpPr>
          <p:cNvPr id="149" name="object 149"/>
          <p:cNvSpPr/>
          <p:nvPr/>
        </p:nvSpPr>
        <p:spPr>
          <a:xfrm>
            <a:off x="2124456" y="5497195"/>
            <a:ext cx="38100" cy="38227"/>
          </a:xfrm>
          <a:custGeom>
            <a:avLst/>
            <a:gdLst/>
            <a:ahLst/>
            <a:cxnLst/>
            <a:rect l="l" t="t" r="r" b="b"/>
            <a:pathLst>
              <a:path w="38100" h="38226">
                <a:moveTo>
                  <a:pt x="38100" y="0"/>
                </a:moveTo>
                <a:lnTo>
                  <a:pt x="0" y="126"/>
                </a:lnTo>
                <a:lnTo>
                  <a:pt x="0" y="38226"/>
                </a:lnTo>
                <a:lnTo>
                  <a:pt x="38100" y="38099"/>
                </a:lnTo>
                <a:lnTo>
                  <a:pt x="38100" y="0"/>
                </a:lnTo>
                <a:close/>
              </a:path>
            </a:pathLst>
          </a:custGeom>
          <a:solidFill>
            <a:srgbClr val="FF0000"/>
          </a:solidFill>
        </p:spPr>
        <p:txBody>
          <a:bodyPr wrap="square" lIns="0" tIns="0" rIns="0" bIns="0" rtlCol="0">
            <a:noAutofit/>
          </a:bodyPr>
          <a:lstStyle/>
          <a:p>
            <a:endParaRPr/>
          </a:p>
        </p:txBody>
      </p:sp>
      <p:sp>
        <p:nvSpPr>
          <p:cNvPr id="150" name="object 150"/>
          <p:cNvSpPr/>
          <p:nvPr/>
        </p:nvSpPr>
        <p:spPr>
          <a:xfrm>
            <a:off x="2200656" y="5516118"/>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151" name="object 151"/>
          <p:cNvSpPr/>
          <p:nvPr/>
        </p:nvSpPr>
        <p:spPr>
          <a:xfrm>
            <a:off x="2276856" y="5515991"/>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152" name="object 152"/>
          <p:cNvSpPr/>
          <p:nvPr/>
        </p:nvSpPr>
        <p:spPr>
          <a:xfrm>
            <a:off x="2353056" y="5496687"/>
            <a:ext cx="38100" cy="38226"/>
          </a:xfrm>
          <a:custGeom>
            <a:avLst/>
            <a:gdLst/>
            <a:ahLst/>
            <a:cxnLst/>
            <a:rect l="l" t="t" r="r" b="b"/>
            <a:pathLst>
              <a:path w="38100" h="38226">
                <a:moveTo>
                  <a:pt x="38100" y="0"/>
                </a:moveTo>
                <a:lnTo>
                  <a:pt x="0" y="126"/>
                </a:lnTo>
                <a:lnTo>
                  <a:pt x="0" y="38226"/>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153" name="object 153"/>
          <p:cNvSpPr/>
          <p:nvPr/>
        </p:nvSpPr>
        <p:spPr>
          <a:xfrm>
            <a:off x="2429256" y="5496560"/>
            <a:ext cx="38100" cy="38227"/>
          </a:xfrm>
          <a:custGeom>
            <a:avLst/>
            <a:gdLst/>
            <a:ahLst/>
            <a:cxnLst/>
            <a:rect l="l" t="t" r="r" b="b"/>
            <a:pathLst>
              <a:path w="38100" h="38226">
                <a:moveTo>
                  <a:pt x="38100" y="0"/>
                </a:moveTo>
                <a:lnTo>
                  <a:pt x="0" y="126"/>
                </a:lnTo>
                <a:lnTo>
                  <a:pt x="0" y="38226"/>
                </a:lnTo>
                <a:lnTo>
                  <a:pt x="38100" y="38099"/>
                </a:lnTo>
                <a:lnTo>
                  <a:pt x="38100" y="0"/>
                </a:lnTo>
                <a:close/>
              </a:path>
            </a:pathLst>
          </a:custGeom>
          <a:solidFill>
            <a:srgbClr val="FF0000"/>
          </a:solidFill>
        </p:spPr>
        <p:txBody>
          <a:bodyPr wrap="square" lIns="0" tIns="0" rIns="0" bIns="0" rtlCol="0">
            <a:noAutofit/>
          </a:bodyPr>
          <a:lstStyle/>
          <a:p>
            <a:endParaRPr/>
          </a:p>
        </p:txBody>
      </p:sp>
      <p:sp>
        <p:nvSpPr>
          <p:cNvPr id="154" name="object 154"/>
          <p:cNvSpPr/>
          <p:nvPr/>
        </p:nvSpPr>
        <p:spPr>
          <a:xfrm>
            <a:off x="2505456" y="5515483"/>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155" name="object 155"/>
          <p:cNvSpPr/>
          <p:nvPr/>
        </p:nvSpPr>
        <p:spPr>
          <a:xfrm>
            <a:off x="2581656" y="5515356"/>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156" name="object 156"/>
          <p:cNvSpPr/>
          <p:nvPr/>
        </p:nvSpPr>
        <p:spPr>
          <a:xfrm>
            <a:off x="2657856" y="5496052"/>
            <a:ext cx="38100" cy="38226"/>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157" name="object 157"/>
          <p:cNvSpPr/>
          <p:nvPr/>
        </p:nvSpPr>
        <p:spPr>
          <a:xfrm>
            <a:off x="2734056" y="5495925"/>
            <a:ext cx="38100" cy="38227"/>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158" name="object 158"/>
          <p:cNvSpPr/>
          <p:nvPr/>
        </p:nvSpPr>
        <p:spPr>
          <a:xfrm>
            <a:off x="2810256" y="5514848"/>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159" name="object 159"/>
          <p:cNvSpPr/>
          <p:nvPr/>
        </p:nvSpPr>
        <p:spPr>
          <a:xfrm>
            <a:off x="2886456" y="5514721"/>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160" name="object 160"/>
          <p:cNvSpPr/>
          <p:nvPr/>
        </p:nvSpPr>
        <p:spPr>
          <a:xfrm>
            <a:off x="2962656" y="5495417"/>
            <a:ext cx="38100" cy="38227"/>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161" name="object 161"/>
          <p:cNvSpPr/>
          <p:nvPr/>
        </p:nvSpPr>
        <p:spPr>
          <a:xfrm>
            <a:off x="3038856" y="5495290"/>
            <a:ext cx="38100" cy="38226"/>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162" name="object 162"/>
          <p:cNvSpPr/>
          <p:nvPr/>
        </p:nvSpPr>
        <p:spPr>
          <a:xfrm>
            <a:off x="3115056" y="5495163"/>
            <a:ext cx="38100" cy="38227"/>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163" name="object 163"/>
          <p:cNvSpPr/>
          <p:nvPr/>
        </p:nvSpPr>
        <p:spPr>
          <a:xfrm>
            <a:off x="3191256" y="5514086"/>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164" name="object 164"/>
          <p:cNvSpPr/>
          <p:nvPr/>
        </p:nvSpPr>
        <p:spPr>
          <a:xfrm>
            <a:off x="3267455" y="5494782"/>
            <a:ext cx="38100" cy="38227"/>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165" name="object 165"/>
          <p:cNvSpPr/>
          <p:nvPr/>
        </p:nvSpPr>
        <p:spPr>
          <a:xfrm>
            <a:off x="3343655" y="5494655"/>
            <a:ext cx="38100" cy="38226"/>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166" name="object 166"/>
          <p:cNvSpPr/>
          <p:nvPr/>
        </p:nvSpPr>
        <p:spPr>
          <a:xfrm>
            <a:off x="3419855" y="5494528"/>
            <a:ext cx="38100" cy="38227"/>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167" name="object 167"/>
          <p:cNvSpPr/>
          <p:nvPr/>
        </p:nvSpPr>
        <p:spPr>
          <a:xfrm>
            <a:off x="3496055" y="5513451"/>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168" name="object 168"/>
          <p:cNvSpPr/>
          <p:nvPr/>
        </p:nvSpPr>
        <p:spPr>
          <a:xfrm>
            <a:off x="3572255" y="5494147"/>
            <a:ext cx="38100" cy="38227"/>
          </a:xfrm>
          <a:custGeom>
            <a:avLst/>
            <a:gdLst/>
            <a:ahLst/>
            <a:cxnLst/>
            <a:rect l="l" t="t" r="r" b="b"/>
            <a:pathLst>
              <a:path w="38100" h="38226">
                <a:moveTo>
                  <a:pt x="38100" y="0"/>
                </a:moveTo>
                <a:lnTo>
                  <a:pt x="0" y="126"/>
                </a:lnTo>
                <a:lnTo>
                  <a:pt x="0" y="38226"/>
                </a:lnTo>
                <a:lnTo>
                  <a:pt x="38100" y="38099"/>
                </a:lnTo>
                <a:lnTo>
                  <a:pt x="38100" y="0"/>
                </a:lnTo>
                <a:close/>
              </a:path>
            </a:pathLst>
          </a:custGeom>
          <a:solidFill>
            <a:srgbClr val="FF0000"/>
          </a:solidFill>
        </p:spPr>
        <p:txBody>
          <a:bodyPr wrap="square" lIns="0" tIns="0" rIns="0" bIns="0" rtlCol="0">
            <a:noAutofit/>
          </a:bodyPr>
          <a:lstStyle/>
          <a:p>
            <a:endParaRPr/>
          </a:p>
        </p:txBody>
      </p:sp>
      <p:sp>
        <p:nvSpPr>
          <p:cNvPr id="169" name="object 169"/>
          <p:cNvSpPr/>
          <p:nvPr/>
        </p:nvSpPr>
        <p:spPr>
          <a:xfrm>
            <a:off x="3648455" y="5494020"/>
            <a:ext cx="38100" cy="38227"/>
          </a:xfrm>
          <a:custGeom>
            <a:avLst/>
            <a:gdLst/>
            <a:ahLst/>
            <a:cxnLst/>
            <a:rect l="l" t="t" r="r" b="b"/>
            <a:pathLst>
              <a:path w="38100" h="38226">
                <a:moveTo>
                  <a:pt x="38100" y="0"/>
                </a:moveTo>
                <a:lnTo>
                  <a:pt x="0" y="126"/>
                </a:lnTo>
                <a:lnTo>
                  <a:pt x="0" y="38226"/>
                </a:lnTo>
                <a:lnTo>
                  <a:pt x="38100" y="38099"/>
                </a:lnTo>
                <a:lnTo>
                  <a:pt x="38100" y="0"/>
                </a:lnTo>
                <a:close/>
              </a:path>
            </a:pathLst>
          </a:custGeom>
          <a:solidFill>
            <a:srgbClr val="FF0000"/>
          </a:solidFill>
        </p:spPr>
        <p:txBody>
          <a:bodyPr wrap="square" lIns="0" tIns="0" rIns="0" bIns="0" rtlCol="0">
            <a:noAutofit/>
          </a:bodyPr>
          <a:lstStyle/>
          <a:p>
            <a:endParaRPr/>
          </a:p>
        </p:txBody>
      </p:sp>
      <p:sp>
        <p:nvSpPr>
          <p:cNvPr id="170" name="object 170"/>
          <p:cNvSpPr/>
          <p:nvPr/>
        </p:nvSpPr>
        <p:spPr>
          <a:xfrm>
            <a:off x="3724655" y="5493893"/>
            <a:ext cx="38100" cy="38226"/>
          </a:xfrm>
          <a:custGeom>
            <a:avLst/>
            <a:gdLst/>
            <a:ahLst/>
            <a:cxnLst/>
            <a:rect l="l" t="t" r="r" b="b"/>
            <a:pathLst>
              <a:path w="38100" h="38226">
                <a:moveTo>
                  <a:pt x="38100" y="0"/>
                </a:moveTo>
                <a:lnTo>
                  <a:pt x="0" y="126"/>
                </a:lnTo>
                <a:lnTo>
                  <a:pt x="0" y="38226"/>
                </a:lnTo>
                <a:lnTo>
                  <a:pt x="38100" y="38099"/>
                </a:lnTo>
                <a:lnTo>
                  <a:pt x="38100" y="0"/>
                </a:lnTo>
                <a:close/>
              </a:path>
            </a:pathLst>
          </a:custGeom>
          <a:solidFill>
            <a:srgbClr val="FF0000"/>
          </a:solidFill>
        </p:spPr>
        <p:txBody>
          <a:bodyPr wrap="square" lIns="0" tIns="0" rIns="0" bIns="0" rtlCol="0">
            <a:noAutofit/>
          </a:bodyPr>
          <a:lstStyle/>
          <a:p>
            <a:endParaRPr/>
          </a:p>
        </p:txBody>
      </p:sp>
      <p:sp>
        <p:nvSpPr>
          <p:cNvPr id="171" name="object 171"/>
          <p:cNvSpPr/>
          <p:nvPr/>
        </p:nvSpPr>
        <p:spPr>
          <a:xfrm>
            <a:off x="3800855" y="5512816"/>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172" name="object 172"/>
          <p:cNvSpPr/>
          <p:nvPr/>
        </p:nvSpPr>
        <p:spPr>
          <a:xfrm>
            <a:off x="3877055" y="5493512"/>
            <a:ext cx="38100" cy="38226"/>
          </a:xfrm>
          <a:custGeom>
            <a:avLst/>
            <a:gdLst/>
            <a:ahLst/>
            <a:cxnLst/>
            <a:rect l="l" t="t" r="r" b="b"/>
            <a:pathLst>
              <a:path w="38100" h="38226">
                <a:moveTo>
                  <a:pt x="38100" y="0"/>
                </a:moveTo>
                <a:lnTo>
                  <a:pt x="0" y="126"/>
                </a:lnTo>
                <a:lnTo>
                  <a:pt x="0" y="38226"/>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173" name="object 173"/>
          <p:cNvSpPr/>
          <p:nvPr/>
        </p:nvSpPr>
        <p:spPr>
          <a:xfrm>
            <a:off x="3953255" y="5493385"/>
            <a:ext cx="38100" cy="38227"/>
          </a:xfrm>
          <a:custGeom>
            <a:avLst/>
            <a:gdLst/>
            <a:ahLst/>
            <a:cxnLst/>
            <a:rect l="l" t="t" r="r" b="b"/>
            <a:pathLst>
              <a:path w="38100" h="38226">
                <a:moveTo>
                  <a:pt x="38100" y="0"/>
                </a:moveTo>
                <a:lnTo>
                  <a:pt x="0" y="126"/>
                </a:lnTo>
                <a:lnTo>
                  <a:pt x="0" y="38226"/>
                </a:lnTo>
                <a:lnTo>
                  <a:pt x="38100" y="38099"/>
                </a:lnTo>
                <a:lnTo>
                  <a:pt x="38100" y="0"/>
                </a:lnTo>
                <a:close/>
              </a:path>
            </a:pathLst>
          </a:custGeom>
          <a:solidFill>
            <a:srgbClr val="FF0000"/>
          </a:solidFill>
        </p:spPr>
        <p:txBody>
          <a:bodyPr wrap="square" lIns="0" tIns="0" rIns="0" bIns="0" rtlCol="0">
            <a:noAutofit/>
          </a:bodyPr>
          <a:lstStyle/>
          <a:p>
            <a:endParaRPr/>
          </a:p>
        </p:txBody>
      </p:sp>
      <p:sp>
        <p:nvSpPr>
          <p:cNvPr id="174" name="object 174"/>
          <p:cNvSpPr/>
          <p:nvPr/>
        </p:nvSpPr>
        <p:spPr>
          <a:xfrm>
            <a:off x="4029455" y="5493258"/>
            <a:ext cx="38100" cy="38226"/>
          </a:xfrm>
          <a:custGeom>
            <a:avLst/>
            <a:gdLst/>
            <a:ahLst/>
            <a:cxnLst/>
            <a:rect l="l" t="t" r="r" b="b"/>
            <a:pathLst>
              <a:path w="38100" h="38226">
                <a:moveTo>
                  <a:pt x="38100" y="0"/>
                </a:moveTo>
                <a:lnTo>
                  <a:pt x="0" y="126"/>
                </a:lnTo>
                <a:lnTo>
                  <a:pt x="0" y="38226"/>
                </a:lnTo>
                <a:lnTo>
                  <a:pt x="38100" y="38099"/>
                </a:lnTo>
                <a:lnTo>
                  <a:pt x="38100" y="0"/>
                </a:lnTo>
                <a:close/>
              </a:path>
            </a:pathLst>
          </a:custGeom>
          <a:solidFill>
            <a:srgbClr val="FF0000"/>
          </a:solidFill>
        </p:spPr>
        <p:txBody>
          <a:bodyPr wrap="square" lIns="0" tIns="0" rIns="0" bIns="0" rtlCol="0">
            <a:noAutofit/>
          </a:bodyPr>
          <a:lstStyle/>
          <a:p>
            <a:endParaRPr/>
          </a:p>
        </p:txBody>
      </p:sp>
      <p:sp>
        <p:nvSpPr>
          <p:cNvPr id="175" name="object 175"/>
          <p:cNvSpPr/>
          <p:nvPr/>
        </p:nvSpPr>
        <p:spPr>
          <a:xfrm>
            <a:off x="4105655" y="5512181"/>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176" name="object 176"/>
          <p:cNvSpPr/>
          <p:nvPr/>
        </p:nvSpPr>
        <p:spPr>
          <a:xfrm>
            <a:off x="4181855" y="5492877"/>
            <a:ext cx="38100" cy="38226"/>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177" name="object 177"/>
          <p:cNvSpPr/>
          <p:nvPr/>
        </p:nvSpPr>
        <p:spPr>
          <a:xfrm>
            <a:off x="4258056" y="5492750"/>
            <a:ext cx="38100" cy="38227"/>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178" name="object 178"/>
          <p:cNvSpPr/>
          <p:nvPr/>
        </p:nvSpPr>
        <p:spPr>
          <a:xfrm>
            <a:off x="4334256" y="5492623"/>
            <a:ext cx="38100" cy="38227"/>
          </a:xfrm>
          <a:custGeom>
            <a:avLst/>
            <a:gdLst/>
            <a:ahLst/>
            <a:cxnLst/>
            <a:rect l="l" t="t" r="r" b="b"/>
            <a:pathLst>
              <a:path w="38100" h="38226">
                <a:moveTo>
                  <a:pt x="38100" y="0"/>
                </a:moveTo>
                <a:lnTo>
                  <a:pt x="0" y="126"/>
                </a:lnTo>
                <a:lnTo>
                  <a:pt x="0" y="38226"/>
                </a:lnTo>
                <a:lnTo>
                  <a:pt x="38100" y="38099"/>
                </a:lnTo>
                <a:lnTo>
                  <a:pt x="38100" y="0"/>
                </a:lnTo>
                <a:close/>
              </a:path>
            </a:pathLst>
          </a:custGeom>
          <a:solidFill>
            <a:srgbClr val="FF0000"/>
          </a:solidFill>
        </p:spPr>
        <p:txBody>
          <a:bodyPr wrap="square" lIns="0" tIns="0" rIns="0" bIns="0" rtlCol="0">
            <a:noAutofit/>
          </a:bodyPr>
          <a:lstStyle/>
          <a:p>
            <a:endParaRPr/>
          </a:p>
        </p:txBody>
      </p:sp>
      <p:sp>
        <p:nvSpPr>
          <p:cNvPr id="179" name="object 179"/>
          <p:cNvSpPr/>
          <p:nvPr/>
        </p:nvSpPr>
        <p:spPr>
          <a:xfrm>
            <a:off x="4410456" y="5511546"/>
            <a:ext cx="38101" cy="0"/>
          </a:xfrm>
          <a:custGeom>
            <a:avLst/>
            <a:gdLst/>
            <a:ahLst/>
            <a:cxnLst/>
            <a:rect l="l" t="t" r="r" b="b"/>
            <a:pathLst>
              <a:path w="38101">
                <a:moveTo>
                  <a:pt x="0" y="0"/>
                </a:moveTo>
                <a:lnTo>
                  <a:pt x="38101" y="0"/>
                </a:lnTo>
              </a:path>
            </a:pathLst>
          </a:custGeom>
          <a:ln w="39370">
            <a:solidFill>
              <a:srgbClr val="FF0000"/>
            </a:solidFill>
          </a:ln>
        </p:spPr>
        <p:txBody>
          <a:bodyPr wrap="square" lIns="0" tIns="0" rIns="0" bIns="0" rtlCol="0">
            <a:noAutofit/>
          </a:bodyPr>
          <a:lstStyle/>
          <a:p>
            <a:endParaRPr/>
          </a:p>
        </p:txBody>
      </p:sp>
      <p:sp>
        <p:nvSpPr>
          <p:cNvPr id="180" name="object 180"/>
          <p:cNvSpPr/>
          <p:nvPr/>
        </p:nvSpPr>
        <p:spPr>
          <a:xfrm>
            <a:off x="4486656" y="5492242"/>
            <a:ext cx="38100" cy="38227"/>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181" name="object 181"/>
          <p:cNvSpPr/>
          <p:nvPr/>
        </p:nvSpPr>
        <p:spPr>
          <a:xfrm>
            <a:off x="4562856" y="5492115"/>
            <a:ext cx="38100" cy="38226"/>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182" name="object 182"/>
          <p:cNvSpPr/>
          <p:nvPr/>
        </p:nvSpPr>
        <p:spPr>
          <a:xfrm>
            <a:off x="4639056" y="5491988"/>
            <a:ext cx="38100" cy="38227"/>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183" name="object 183"/>
          <p:cNvSpPr/>
          <p:nvPr/>
        </p:nvSpPr>
        <p:spPr>
          <a:xfrm>
            <a:off x="4715256" y="5510911"/>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184" name="object 184"/>
          <p:cNvSpPr/>
          <p:nvPr/>
        </p:nvSpPr>
        <p:spPr>
          <a:xfrm>
            <a:off x="4791456" y="5510784"/>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185" name="object 185"/>
          <p:cNvSpPr/>
          <p:nvPr/>
        </p:nvSpPr>
        <p:spPr>
          <a:xfrm>
            <a:off x="4867656" y="5491480"/>
            <a:ext cx="38100" cy="38226"/>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186" name="object 186"/>
          <p:cNvSpPr/>
          <p:nvPr/>
        </p:nvSpPr>
        <p:spPr>
          <a:xfrm>
            <a:off x="4943856" y="5491353"/>
            <a:ext cx="38100" cy="38227"/>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187" name="object 187"/>
          <p:cNvSpPr/>
          <p:nvPr/>
        </p:nvSpPr>
        <p:spPr>
          <a:xfrm>
            <a:off x="5020056" y="5510276"/>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188" name="object 188"/>
          <p:cNvSpPr/>
          <p:nvPr/>
        </p:nvSpPr>
        <p:spPr>
          <a:xfrm>
            <a:off x="5096256" y="5510149"/>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189" name="object 189"/>
          <p:cNvSpPr/>
          <p:nvPr/>
        </p:nvSpPr>
        <p:spPr>
          <a:xfrm>
            <a:off x="5172456" y="5490845"/>
            <a:ext cx="38100" cy="38227"/>
          </a:xfrm>
          <a:custGeom>
            <a:avLst/>
            <a:gdLst/>
            <a:ahLst/>
            <a:cxnLst/>
            <a:rect l="l" t="t" r="r" b="b"/>
            <a:pathLst>
              <a:path w="38100" h="38226">
                <a:moveTo>
                  <a:pt x="38100" y="0"/>
                </a:moveTo>
                <a:lnTo>
                  <a:pt x="0" y="126"/>
                </a:lnTo>
                <a:lnTo>
                  <a:pt x="0" y="38226"/>
                </a:lnTo>
                <a:lnTo>
                  <a:pt x="38100" y="38099"/>
                </a:lnTo>
                <a:lnTo>
                  <a:pt x="38100" y="0"/>
                </a:lnTo>
                <a:close/>
              </a:path>
            </a:pathLst>
          </a:custGeom>
          <a:solidFill>
            <a:srgbClr val="FF0000"/>
          </a:solidFill>
        </p:spPr>
        <p:txBody>
          <a:bodyPr wrap="square" lIns="0" tIns="0" rIns="0" bIns="0" rtlCol="0">
            <a:noAutofit/>
          </a:bodyPr>
          <a:lstStyle/>
          <a:p>
            <a:endParaRPr/>
          </a:p>
        </p:txBody>
      </p:sp>
      <p:sp>
        <p:nvSpPr>
          <p:cNvPr id="190" name="object 190"/>
          <p:cNvSpPr/>
          <p:nvPr/>
        </p:nvSpPr>
        <p:spPr>
          <a:xfrm>
            <a:off x="5248656" y="5490718"/>
            <a:ext cx="38100" cy="38226"/>
          </a:xfrm>
          <a:custGeom>
            <a:avLst/>
            <a:gdLst/>
            <a:ahLst/>
            <a:cxnLst/>
            <a:rect l="l" t="t" r="r" b="b"/>
            <a:pathLst>
              <a:path w="38100" h="38226">
                <a:moveTo>
                  <a:pt x="38100" y="0"/>
                </a:moveTo>
                <a:lnTo>
                  <a:pt x="0" y="126"/>
                </a:lnTo>
                <a:lnTo>
                  <a:pt x="0" y="38226"/>
                </a:lnTo>
                <a:lnTo>
                  <a:pt x="38100" y="38099"/>
                </a:lnTo>
                <a:lnTo>
                  <a:pt x="38100" y="0"/>
                </a:lnTo>
                <a:close/>
              </a:path>
            </a:pathLst>
          </a:custGeom>
          <a:solidFill>
            <a:srgbClr val="FF0000"/>
          </a:solidFill>
        </p:spPr>
        <p:txBody>
          <a:bodyPr wrap="square" lIns="0" tIns="0" rIns="0" bIns="0" rtlCol="0">
            <a:noAutofit/>
          </a:bodyPr>
          <a:lstStyle/>
          <a:p>
            <a:endParaRPr/>
          </a:p>
        </p:txBody>
      </p:sp>
      <p:sp>
        <p:nvSpPr>
          <p:cNvPr id="191" name="object 191"/>
          <p:cNvSpPr/>
          <p:nvPr/>
        </p:nvSpPr>
        <p:spPr>
          <a:xfrm>
            <a:off x="5324856" y="5509641"/>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192" name="object 192"/>
          <p:cNvSpPr/>
          <p:nvPr/>
        </p:nvSpPr>
        <p:spPr>
          <a:xfrm>
            <a:off x="5401056" y="5509514"/>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193" name="object 193"/>
          <p:cNvSpPr/>
          <p:nvPr/>
        </p:nvSpPr>
        <p:spPr>
          <a:xfrm>
            <a:off x="5477256" y="5490210"/>
            <a:ext cx="38100" cy="38227"/>
          </a:xfrm>
          <a:custGeom>
            <a:avLst/>
            <a:gdLst/>
            <a:ahLst/>
            <a:cxnLst/>
            <a:rect l="l" t="t" r="r" b="b"/>
            <a:pathLst>
              <a:path w="38100" h="38226">
                <a:moveTo>
                  <a:pt x="38100" y="0"/>
                </a:moveTo>
                <a:lnTo>
                  <a:pt x="0" y="126"/>
                </a:lnTo>
                <a:lnTo>
                  <a:pt x="0" y="38226"/>
                </a:lnTo>
                <a:lnTo>
                  <a:pt x="38100" y="38099"/>
                </a:lnTo>
                <a:lnTo>
                  <a:pt x="38100" y="0"/>
                </a:lnTo>
                <a:close/>
              </a:path>
            </a:pathLst>
          </a:custGeom>
          <a:solidFill>
            <a:srgbClr val="FF0000"/>
          </a:solidFill>
        </p:spPr>
        <p:txBody>
          <a:bodyPr wrap="square" lIns="0" tIns="0" rIns="0" bIns="0" rtlCol="0">
            <a:noAutofit/>
          </a:bodyPr>
          <a:lstStyle/>
          <a:p>
            <a:endParaRPr/>
          </a:p>
        </p:txBody>
      </p:sp>
      <p:sp>
        <p:nvSpPr>
          <p:cNvPr id="194" name="object 194"/>
          <p:cNvSpPr/>
          <p:nvPr/>
        </p:nvSpPr>
        <p:spPr>
          <a:xfrm>
            <a:off x="5553456" y="5490083"/>
            <a:ext cx="38100" cy="38226"/>
          </a:xfrm>
          <a:custGeom>
            <a:avLst/>
            <a:gdLst/>
            <a:ahLst/>
            <a:cxnLst/>
            <a:rect l="l" t="t" r="r" b="b"/>
            <a:pathLst>
              <a:path w="38100" h="38226">
                <a:moveTo>
                  <a:pt x="38100" y="0"/>
                </a:moveTo>
                <a:lnTo>
                  <a:pt x="0" y="126"/>
                </a:lnTo>
                <a:lnTo>
                  <a:pt x="0" y="38226"/>
                </a:lnTo>
                <a:lnTo>
                  <a:pt x="38100" y="38099"/>
                </a:lnTo>
                <a:lnTo>
                  <a:pt x="38100" y="0"/>
                </a:lnTo>
                <a:close/>
              </a:path>
            </a:pathLst>
          </a:custGeom>
          <a:solidFill>
            <a:srgbClr val="FF0000"/>
          </a:solidFill>
        </p:spPr>
        <p:txBody>
          <a:bodyPr wrap="square" lIns="0" tIns="0" rIns="0" bIns="0" rtlCol="0">
            <a:noAutofit/>
          </a:bodyPr>
          <a:lstStyle/>
          <a:p>
            <a:endParaRPr/>
          </a:p>
        </p:txBody>
      </p:sp>
      <p:sp>
        <p:nvSpPr>
          <p:cNvPr id="195" name="object 195"/>
          <p:cNvSpPr/>
          <p:nvPr/>
        </p:nvSpPr>
        <p:spPr>
          <a:xfrm>
            <a:off x="5629656" y="5489956"/>
            <a:ext cx="38100" cy="38227"/>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196" name="object 196"/>
          <p:cNvSpPr/>
          <p:nvPr/>
        </p:nvSpPr>
        <p:spPr>
          <a:xfrm>
            <a:off x="5705856" y="5508879"/>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197" name="object 197"/>
          <p:cNvSpPr/>
          <p:nvPr/>
        </p:nvSpPr>
        <p:spPr>
          <a:xfrm>
            <a:off x="5782056" y="5489575"/>
            <a:ext cx="38100" cy="38227"/>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198" name="object 198"/>
          <p:cNvSpPr/>
          <p:nvPr/>
        </p:nvSpPr>
        <p:spPr>
          <a:xfrm>
            <a:off x="5858256" y="5489448"/>
            <a:ext cx="38100" cy="38227"/>
          </a:xfrm>
          <a:custGeom>
            <a:avLst/>
            <a:gdLst/>
            <a:ahLst/>
            <a:cxnLst/>
            <a:rect l="l" t="t" r="r" b="b"/>
            <a:pathLst>
              <a:path w="38100" h="38226">
                <a:moveTo>
                  <a:pt x="38100" y="0"/>
                </a:moveTo>
                <a:lnTo>
                  <a:pt x="0" y="126"/>
                </a:lnTo>
                <a:lnTo>
                  <a:pt x="0" y="38226"/>
                </a:lnTo>
                <a:lnTo>
                  <a:pt x="38100" y="38099"/>
                </a:lnTo>
                <a:lnTo>
                  <a:pt x="38100" y="0"/>
                </a:lnTo>
                <a:close/>
              </a:path>
            </a:pathLst>
          </a:custGeom>
          <a:solidFill>
            <a:srgbClr val="FF0000"/>
          </a:solidFill>
        </p:spPr>
        <p:txBody>
          <a:bodyPr wrap="square" lIns="0" tIns="0" rIns="0" bIns="0" rtlCol="0">
            <a:noAutofit/>
          </a:bodyPr>
          <a:lstStyle/>
          <a:p>
            <a:endParaRPr/>
          </a:p>
        </p:txBody>
      </p:sp>
      <p:sp>
        <p:nvSpPr>
          <p:cNvPr id="199" name="object 199"/>
          <p:cNvSpPr/>
          <p:nvPr/>
        </p:nvSpPr>
        <p:spPr>
          <a:xfrm>
            <a:off x="5934456" y="5489321"/>
            <a:ext cx="38100" cy="38226"/>
          </a:xfrm>
          <a:custGeom>
            <a:avLst/>
            <a:gdLst/>
            <a:ahLst/>
            <a:cxnLst/>
            <a:rect l="l" t="t" r="r" b="b"/>
            <a:pathLst>
              <a:path w="38100" h="38226">
                <a:moveTo>
                  <a:pt x="38100" y="0"/>
                </a:moveTo>
                <a:lnTo>
                  <a:pt x="0" y="126"/>
                </a:lnTo>
                <a:lnTo>
                  <a:pt x="0" y="38226"/>
                </a:lnTo>
                <a:lnTo>
                  <a:pt x="38100" y="38099"/>
                </a:lnTo>
                <a:lnTo>
                  <a:pt x="38100" y="0"/>
                </a:lnTo>
                <a:close/>
              </a:path>
            </a:pathLst>
          </a:custGeom>
          <a:solidFill>
            <a:srgbClr val="FF0000"/>
          </a:solidFill>
        </p:spPr>
        <p:txBody>
          <a:bodyPr wrap="square" lIns="0" tIns="0" rIns="0" bIns="0" rtlCol="0">
            <a:noAutofit/>
          </a:bodyPr>
          <a:lstStyle/>
          <a:p>
            <a:endParaRPr/>
          </a:p>
        </p:txBody>
      </p:sp>
      <p:sp>
        <p:nvSpPr>
          <p:cNvPr id="200" name="object 200"/>
          <p:cNvSpPr/>
          <p:nvPr/>
        </p:nvSpPr>
        <p:spPr>
          <a:xfrm>
            <a:off x="6010656" y="5508244"/>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201" name="object 201"/>
          <p:cNvSpPr/>
          <p:nvPr/>
        </p:nvSpPr>
        <p:spPr>
          <a:xfrm>
            <a:off x="6086856" y="5488940"/>
            <a:ext cx="38100" cy="38226"/>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202" name="object 202"/>
          <p:cNvSpPr/>
          <p:nvPr/>
        </p:nvSpPr>
        <p:spPr>
          <a:xfrm>
            <a:off x="6163056" y="5488813"/>
            <a:ext cx="38100" cy="38227"/>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203" name="object 203"/>
          <p:cNvSpPr/>
          <p:nvPr/>
        </p:nvSpPr>
        <p:spPr>
          <a:xfrm>
            <a:off x="6239256" y="5488686"/>
            <a:ext cx="38100" cy="38226"/>
          </a:xfrm>
          <a:custGeom>
            <a:avLst/>
            <a:gdLst/>
            <a:ahLst/>
            <a:cxnLst/>
            <a:rect l="l" t="t" r="r" b="b"/>
            <a:pathLst>
              <a:path w="38100" h="38226">
                <a:moveTo>
                  <a:pt x="38100" y="0"/>
                </a:moveTo>
                <a:lnTo>
                  <a:pt x="0" y="126"/>
                </a:lnTo>
                <a:lnTo>
                  <a:pt x="0" y="38226"/>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204" name="object 204"/>
          <p:cNvSpPr/>
          <p:nvPr/>
        </p:nvSpPr>
        <p:spPr>
          <a:xfrm>
            <a:off x="6315456" y="5507609"/>
            <a:ext cx="38098" cy="0"/>
          </a:xfrm>
          <a:custGeom>
            <a:avLst/>
            <a:gdLst/>
            <a:ahLst/>
            <a:cxnLst/>
            <a:rect l="l" t="t" r="r" b="b"/>
            <a:pathLst>
              <a:path w="38098">
                <a:moveTo>
                  <a:pt x="0" y="0"/>
                </a:moveTo>
                <a:lnTo>
                  <a:pt x="38098" y="0"/>
                </a:lnTo>
              </a:path>
            </a:pathLst>
          </a:custGeom>
          <a:ln w="39370">
            <a:solidFill>
              <a:srgbClr val="FF0000"/>
            </a:solidFill>
          </a:ln>
        </p:spPr>
        <p:txBody>
          <a:bodyPr wrap="square" lIns="0" tIns="0" rIns="0" bIns="0" rtlCol="0">
            <a:noAutofit/>
          </a:bodyPr>
          <a:lstStyle/>
          <a:p>
            <a:endParaRPr/>
          </a:p>
        </p:txBody>
      </p:sp>
      <p:sp>
        <p:nvSpPr>
          <p:cNvPr id="205" name="object 205"/>
          <p:cNvSpPr/>
          <p:nvPr/>
        </p:nvSpPr>
        <p:spPr>
          <a:xfrm>
            <a:off x="6391656" y="5507482"/>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206" name="object 206"/>
          <p:cNvSpPr/>
          <p:nvPr/>
        </p:nvSpPr>
        <p:spPr>
          <a:xfrm>
            <a:off x="6467856" y="5488178"/>
            <a:ext cx="38100" cy="38227"/>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207" name="object 207"/>
          <p:cNvSpPr/>
          <p:nvPr/>
        </p:nvSpPr>
        <p:spPr>
          <a:xfrm>
            <a:off x="6544056" y="5488051"/>
            <a:ext cx="38100" cy="38227"/>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208" name="object 208"/>
          <p:cNvSpPr/>
          <p:nvPr/>
        </p:nvSpPr>
        <p:spPr>
          <a:xfrm>
            <a:off x="6620256" y="5506974"/>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209" name="object 209"/>
          <p:cNvSpPr/>
          <p:nvPr/>
        </p:nvSpPr>
        <p:spPr>
          <a:xfrm>
            <a:off x="6696456" y="5506847"/>
            <a:ext cx="38101" cy="0"/>
          </a:xfrm>
          <a:custGeom>
            <a:avLst/>
            <a:gdLst/>
            <a:ahLst/>
            <a:cxnLst/>
            <a:rect l="l" t="t" r="r" b="b"/>
            <a:pathLst>
              <a:path w="38101">
                <a:moveTo>
                  <a:pt x="0" y="0"/>
                </a:moveTo>
                <a:lnTo>
                  <a:pt x="38101" y="0"/>
                </a:lnTo>
              </a:path>
            </a:pathLst>
          </a:custGeom>
          <a:ln w="39370">
            <a:solidFill>
              <a:srgbClr val="FF0000"/>
            </a:solidFill>
          </a:ln>
        </p:spPr>
        <p:txBody>
          <a:bodyPr wrap="square" lIns="0" tIns="0" rIns="0" bIns="0" rtlCol="0">
            <a:noAutofit/>
          </a:bodyPr>
          <a:lstStyle/>
          <a:p>
            <a:endParaRPr/>
          </a:p>
        </p:txBody>
      </p:sp>
      <p:sp>
        <p:nvSpPr>
          <p:cNvPr id="210" name="object 210"/>
          <p:cNvSpPr/>
          <p:nvPr/>
        </p:nvSpPr>
        <p:spPr>
          <a:xfrm>
            <a:off x="6772656" y="5487543"/>
            <a:ext cx="38100" cy="38226"/>
          </a:xfrm>
          <a:custGeom>
            <a:avLst/>
            <a:gdLst/>
            <a:ahLst/>
            <a:cxnLst/>
            <a:rect l="l" t="t" r="r" b="b"/>
            <a:pathLst>
              <a:path w="38100" h="38226">
                <a:moveTo>
                  <a:pt x="38100" y="0"/>
                </a:moveTo>
                <a:lnTo>
                  <a:pt x="0" y="126"/>
                </a:lnTo>
                <a:lnTo>
                  <a:pt x="0" y="38226"/>
                </a:lnTo>
                <a:lnTo>
                  <a:pt x="38100" y="38099"/>
                </a:lnTo>
                <a:lnTo>
                  <a:pt x="38100" y="0"/>
                </a:lnTo>
                <a:close/>
              </a:path>
            </a:pathLst>
          </a:custGeom>
          <a:solidFill>
            <a:srgbClr val="FF0000"/>
          </a:solidFill>
        </p:spPr>
        <p:txBody>
          <a:bodyPr wrap="square" lIns="0" tIns="0" rIns="0" bIns="0" rtlCol="0">
            <a:noAutofit/>
          </a:bodyPr>
          <a:lstStyle/>
          <a:p>
            <a:endParaRPr/>
          </a:p>
        </p:txBody>
      </p:sp>
      <p:sp>
        <p:nvSpPr>
          <p:cNvPr id="211" name="object 211"/>
          <p:cNvSpPr/>
          <p:nvPr/>
        </p:nvSpPr>
        <p:spPr>
          <a:xfrm>
            <a:off x="6848856" y="5487416"/>
            <a:ext cx="38100" cy="38227"/>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212" name="object 212"/>
          <p:cNvSpPr/>
          <p:nvPr/>
        </p:nvSpPr>
        <p:spPr>
          <a:xfrm>
            <a:off x="6925056" y="5487289"/>
            <a:ext cx="38100" cy="38227"/>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213" name="object 213"/>
          <p:cNvSpPr/>
          <p:nvPr/>
        </p:nvSpPr>
        <p:spPr>
          <a:xfrm>
            <a:off x="7001256" y="5506212"/>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214" name="object 214"/>
          <p:cNvSpPr/>
          <p:nvPr/>
        </p:nvSpPr>
        <p:spPr>
          <a:xfrm>
            <a:off x="7077456" y="5486908"/>
            <a:ext cx="38100" cy="38226"/>
          </a:xfrm>
          <a:custGeom>
            <a:avLst/>
            <a:gdLst/>
            <a:ahLst/>
            <a:cxnLst/>
            <a:rect l="l" t="t" r="r" b="b"/>
            <a:pathLst>
              <a:path w="38100" h="38226">
                <a:moveTo>
                  <a:pt x="38100" y="0"/>
                </a:moveTo>
                <a:lnTo>
                  <a:pt x="0" y="126"/>
                </a:lnTo>
                <a:lnTo>
                  <a:pt x="0" y="38226"/>
                </a:lnTo>
                <a:lnTo>
                  <a:pt x="38100" y="38099"/>
                </a:lnTo>
                <a:lnTo>
                  <a:pt x="38100" y="0"/>
                </a:lnTo>
                <a:close/>
              </a:path>
            </a:pathLst>
          </a:custGeom>
          <a:solidFill>
            <a:srgbClr val="FF0000"/>
          </a:solidFill>
        </p:spPr>
        <p:txBody>
          <a:bodyPr wrap="square" lIns="0" tIns="0" rIns="0" bIns="0" rtlCol="0">
            <a:noAutofit/>
          </a:bodyPr>
          <a:lstStyle/>
          <a:p>
            <a:endParaRPr/>
          </a:p>
        </p:txBody>
      </p:sp>
      <p:sp>
        <p:nvSpPr>
          <p:cNvPr id="215" name="object 215"/>
          <p:cNvSpPr/>
          <p:nvPr/>
        </p:nvSpPr>
        <p:spPr>
          <a:xfrm>
            <a:off x="7153656" y="5486781"/>
            <a:ext cx="38100" cy="38227"/>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216" name="object 216"/>
          <p:cNvSpPr/>
          <p:nvPr/>
        </p:nvSpPr>
        <p:spPr>
          <a:xfrm>
            <a:off x="7229856" y="5486654"/>
            <a:ext cx="38100" cy="38227"/>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217" name="object 217"/>
          <p:cNvSpPr/>
          <p:nvPr/>
        </p:nvSpPr>
        <p:spPr>
          <a:xfrm>
            <a:off x="7306056" y="5505577"/>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218" name="object 218"/>
          <p:cNvSpPr/>
          <p:nvPr/>
        </p:nvSpPr>
        <p:spPr>
          <a:xfrm>
            <a:off x="7382256" y="5486273"/>
            <a:ext cx="38100" cy="38227"/>
          </a:xfrm>
          <a:custGeom>
            <a:avLst/>
            <a:gdLst/>
            <a:ahLst/>
            <a:cxnLst/>
            <a:rect l="l" t="t" r="r" b="b"/>
            <a:pathLst>
              <a:path w="38100" h="38226">
                <a:moveTo>
                  <a:pt x="38100" y="0"/>
                </a:moveTo>
                <a:lnTo>
                  <a:pt x="0" y="126"/>
                </a:lnTo>
                <a:lnTo>
                  <a:pt x="0" y="38226"/>
                </a:lnTo>
                <a:lnTo>
                  <a:pt x="38100" y="38099"/>
                </a:lnTo>
                <a:lnTo>
                  <a:pt x="38100" y="0"/>
                </a:lnTo>
                <a:close/>
              </a:path>
            </a:pathLst>
          </a:custGeom>
          <a:solidFill>
            <a:srgbClr val="FF0000"/>
          </a:solidFill>
        </p:spPr>
        <p:txBody>
          <a:bodyPr wrap="square" lIns="0" tIns="0" rIns="0" bIns="0" rtlCol="0">
            <a:noAutofit/>
          </a:bodyPr>
          <a:lstStyle/>
          <a:p>
            <a:endParaRPr/>
          </a:p>
        </p:txBody>
      </p:sp>
      <p:sp>
        <p:nvSpPr>
          <p:cNvPr id="219" name="object 219"/>
          <p:cNvSpPr/>
          <p:nvPr/>
        </p:nvSpPr>
        <p:spPr>
          <a:xfrm>
            <a:off x="7458456" y="5486146"/>
            <a:ext cx="38100" cy="38226"/>
          </a:xfrm>
          <a:custGeom>
            <a:avLst/>
            <a:gdLst/>
            <a:ahLst/>
            <a:cxnLst/>
            <a:rect l="l" t="t" r="r" b="b"/>
            <a:pathLst>
              <a:path w="38100" h="38226">
                <a:moveTo>
                  <a:pt x="38100" y="0"/>
                </a:moveTo>
                <a:lnTo>
                  <a:pt x="0" y="126"/>
                </a:lnTo>
                <a:lnTo>
                  <a:pt x="0" y="38226"/>
                </a:lnTo>
                <a:lnTo>
                  <a:pt x="38100" y="38099"/>
                </a:lnTo>
                <a:lnTo>
                  <a:pt x="38100" y="0"/>
                </a:lnTo>
                <a:close/>
              </a:path>
            </a:pathLst>
          </a:custGeom>
          <a:solidFill>
            <a:srgbClr val="FF0000"/>
          </a:solidFill>
        </p:spPr>
        <p:txBody>
          <a:bodyPr wrap="square" lIns="0" tIns="0" rIns="0" bIns="0" rtlCol="0">
            <a:noAutofit/>
          </a:bodyPr>
          <a:lstStyle/>
          <a:p>
            <a:endParaRPr/>
          </a:p>
        </p:txBody>
      </p:sp>
      <p:sp>
        <p:nvSpPr>
          <p:cNvPr id="220" name="object 220"/>
          <p:cNvSpPr/>
          <p:nvPr/>
        </p:nvSpPr>
        <p:spPr>
          <a:xfrm>
            <a:off x="7534656" y="5486019"/>
            <a:ext cx="38100" cy="38227"/>
          </a:xfrm>
          <a:custGeom>
            <a:avLst/>
            <a:gdLst/>
            <a:ahLst/>
            <a:cxnLst/>
            <a:rect l="l" t="t" r="r" b="b"/>
            <a:pathLst>
              <a:path w="38100" h="38226">
                <a:moveTo>
                  <a:pt x="38100" y="0"/>
                </a:moveTo>
                <a:lnTo>
                  <a:pt x="0" y="126"/>
                </a:lnTo>
                <a:lnTo>
                  <a:pt x="0" y="38226"/>
                </a:lnTo>
                <a:lnTo>
                  <a:pt x="38100" y="38099"/>
                </a:lnTo>
                <a:lnTo>
                  <a:pt x="38100" y="0"/>
                </a:lnTo>
                <a:close/>
              </a:path>
            </a:pathLst>
          </a:custGeom>
          <a:solidFill>
            <a:srgbClr val="FF0000"/>
          </a:solidFill>
        </p:spPr>
        <p:txBody>
          <a:bodyPr wrap="square" lIns="0" tIns="0" rIns="0" bIns="0" rtlCol="0">
            <a:noAutofit/>
          </a:bodyPr>
          <a:lstStyle/>
          <a:p>
            <a:endParaRPr/>
          </a:p>
        </p:txBody>
      </p:sp>
      <p:sp>
        <p:nvSpPr>
          <p:cNvPr id="221" name="object 221"/>
          <p:cNvSpPr/>
          <p:nvPr/>
        </p:nvSpPr>
        <p:spPr>
          <a:xfrm>
            <a:off x="7610856" y="5504942"/>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222" name="object 222"/>
          <p:cNvSpPr/>
          <p:nvPr/>
        </p:nvSpPr>
        <p:spPr>
          <a:xfrm>
            <a:off x="7687056" y="5504815"/>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223" name="object 223"/>
          <p:cNvSpPr/>
          <p:nvPr/>
        </p:nvSpPr>
        <p:spPr>
          <a:xfrm>
            <a:off x="7763256" y="5485511"/>
            <a:ext cx="38100" cy="38226"/>
          </a:xfrm>
          <a:custGeom>
            <a:avLst/>
            <a:gdLst/>
            <a:ahLst/>
            <a:cxnLst/>
            <a:rect l="l" t="t" r="r" b="b"/>
            <a:pathLst>
              <a:path w="38100" h="38226">
                <a:moveTo>
                  <a:pt x="38100" y="0"/>
                </a:moveTo>
                <a:lnTo>
                  <a:pt x="0" y="126"/>
                </a:lnTo>
                <a:lnTo>
                  <a:pt x="0" y="38226"/>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224" name="object 224"/>
          <p:cNvSpPr/>
          <p:nvPr/>
        </p:nvSpPr>
        <p:spPr>
          <a:xfrm>
            <a:off x="7839456" y="5485384"/>
            <a:ext cx="38100" cy="38227"/>
          </a:xfrm>
          <a:custGeom>
            <a:avLst/>
            <a:gdLst/>
            <a:ahLst/>
            <a:cxnLst/>
            <a:rect l="l" t="t" r="r" b="b"/>
            <a:pathLst>
              <a:path w="38100" h="38226">
                <a:moveTo>
                  <a:pt x="38100" y="0"/>
                </a:moveTo>
                <a:lnTo>
                  <a:pt x="0" y="126"/>
                </a:lnTo>
                <a:lnTo>
                  <a:pt x="0" y="38226"/>
                </a:lnTo>
                <a:lnTo>
                  <a:pt x="38100" y="38099"/>
                </a:lnTo>
                <a:lnTo>
                  <a:pt x="38100" y="0"/>
                </a:lnTo>
                <a:close/>
              </a:path>
            </a:pathLst>
          </a:custGeom>
          <a:solidFill>
            <a:srgbClr val="FF0000"/>
          </a:solidFill>
        </p:spPr>
        <p:txBody>
          <a:bodyPr wrap="square" lIns="0" tIns="0" rIns="0" bIns="0" rtlCol="0">
            <a:noAutofit/>
          </a:bodyPr>
          <a:lstStyle/>
          <a:p>
            <a:endParaRPr/>
          </a:p>
        </p:txBody>
      </p:sp>
      <p:sp>
        <p:nvSpPr>
          <p:cNvPr id="225" name="object 225"/>
          <p:cNvSpPr/>
          <p:nvPr/>
        </p:nvSpPr>
        <p:spPr>
          <a:xfrm>
            <a:off x="7915656" y="5504307"/>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226" name="object 226"/>
          <p:cNvSpPr/>
          <p:nvPr/>
        </p:nvSpPr>
        <p:spPr>
          <a:xfrm>
            <a:off x="7991856" y="5504180"/>
            <a:ext cx="38100" cy="0"/>
          </a:xfrm>
          <a:custGeom>
            <a:avLst/>
            <a:gdLst/>
            <a:ahLst/>
            <a:cxnLst/>
            <a:rect l="l" t="t" r="r" b="b"/>
            <a:pathLst>
              <a:path w="38100">
                <a:moveTo>
                  <a:pt x="0" y="0"/>
                </a:moveTo>
                <a:lnTo>
                  <a:pt x="38100" y="0"/>
                </a:lnTo>
              </a:path>
            </a:pathLst>
          </a:custGeom>
          <a:ln w="39370">
            <a:solidFill>
              <a:srgbClr val="FF0000"/>
            </a:solidFill>
          </a:ln>
        </p:spPr>
        <p:txBody>
          <a:bodyPr wrap="square" lIns="0" tIns="0" rIns="0" bIns="0" rtlCol="0">
            <a:noAutofit/>
          </a:bodyPr>
          <a:lstStyle/>
          <a:p>
            <a:endParaRPr/>
          </a:p>
        </p:txBody>
      </p:sp>
      <p:sp>
        <p:nvSpPr>
          <p:cNvPr id="227" name="object 227"/>
          <p:cNvSpPr/>
          <p:nvPr/>
        </p:nvSpPr>
        <p:spPr>
          <a:xfrm>
            <a:off x="8068056" y="5484876"/>
            <a:ext cx="38100" cy="38227"/>
          </a:xfrm>
          <a:custGeom>
            <a:avLst/>
            <a:gdLst/>
            <a:ahLst/>
            <a:cxnLst/>
            <a:rect l="l" t="t" r="r" b="b"/>
            <a:pathLst>
              <a:path w="38100" h="38226">
                <a:moveTo>
                  <a:pt x="38100" y="0"/>
                </a:moveTo>
                <a:lnTo>
                  <a:pt x="0" y="127"/>
                </a:lnTo>
                <a:lnTo>
                  <a:pt x="0" y="38227"/>
                </a:lnTo>
                <a:lnTo>
                  <a:pt x="38100" y="38100"/>
                </a:lnTo>
                <a:lnTo>
                  <a:pt x="38100" y="0"/>
                </a:lnTo>
                <a:close/>
              </a:path>
            </a:pathLst>
          </a:custGeom>
          <a:solidFill>
            <a:srgbClr val="FF0000"/>
          </a:solidFill>
        </p:spPr>
        <p:txBody>
          <a:bodyPr wrap="square" lIns="0" tIns="0" rIns="0" bIns="0" rtlCol="0">
            <a:noAutofit/>
          </a:bodyPr>
          <a:lstStyle/>
          <a:p>
            <a:endParaRPr/>
          </a:p>
        </p:txBody>
      </p:sp>
      <p:sp>
        <p:nvSpPr>
          <p:cNvPr id="228" name="object 228"/>
          <p:cNvSpPr/>
          <p:nvPr/>
        </p:nvSpPr>
        <p:spPr>
          <a:xfrm>
            <a:off x="8128381" y="5446776"/>
            <a:ext cx="76580" cy="114300"/>
          </a:xfrm>
          <a:custGeom>
            <a:avLst/>
            <a:gdLst/>
            <a:ahLst/>
            <a:cxnLst/>
            <a:rect l="l" t="t" r="r" b="b"/>
            <a:pathLst>
              <a:path w="76580" h="114300">
                <a:moveTo>
                  <a:pt x="76073" y="76200"/>
                </a:moveTo>
                <a:lnTo>
                  <a:pt x="15875" y="76200"/>
                </a:lnTo>
                <a:lnTo>
                  <a:pt x="15875" y="38100"/>
                </a:lnTo>
                <a:lnTo>
                  <a:pt x="76580" y="38100"/>
                </a:lnTo>
                <a:lnTo>
                  <a:pt x="0" y="0"/>
                </a:lnTo>
                <a:lnTo>
                  <a:pt x="253" y="114300"/>
                </a:lnTo>
                <a:lnTo>
                  <a:pt x="76073" y="76200"/>
                </a:lnTo>
                <a:close/>
              </a:path>
            </a:pathLst>
          </a:custGeom>
          <a:solidFill>
            <a:srgbClr val="FF0000"/>
          </a:solidFill>
        </p:spPr>
        <p:txBody>
          <a:bodyPr wrap="square" lIns="0" tIns="0" rIns="0" bIns="0" rtlCol="0">
            <a:noAutofit/>
          </a:bodyPr>
          <a:lstStyle/>
          <a:p>
            <a:endParaRPr/>
          </a:p>
        </p:txBody>
      </p:sp>
      <p:sp>
        <p:nvSpPr>
          <p:cNvPr id="229" name="object 229"/>
          <p:cNvSpPr/>
          <p:nvPr/>
        </p:nvSpPr>
        <p:spPr>
          <a:xfrm>
            <a:off x="8144256" y="5503926"/>
            <a:ext cx="3302" cy="0"/>
          </a:xfrm>
          <a:custGeom>
            <a:avLst/>
            <a:gdLst/>
            <a:ahLst/>
            <a:cxnLst/>
            <a:rect l="l" t="t" r="r" b="b"/>
            <a:pathLst>
              <a:path w="3302">
                <a:moveTo>
                  <a:pt x="0" y="0"/>
                </a:moveTo>
                <a:lnTo>
                  <a:pt x="3302" y="0"/>
                </a:lnTo>
              </a:path>
            </a:pathLst>
          </a:custGeom>
          <a:ln w="39370">
            <a:solidFill>
              <a:srgbClr val="FF0000"/>
            </a:solidFill>
          </a:ln>
        </p:spPr>
        <p:txBody>
          <a:bodyPr wrap="square" lIns="0" tIns="0" rIns="0" bIns="0" rtlCol="0">
            <a:noAutofit/>
          </a:bodyPr>
          <a:lstStyle/>
          <a:p>
            <a:endParaRPr/>
          </a:p>
        </p:txBody>
      </p:sp>
      <p:sp>
        <p:nvSpPr>
          <p:cNvPr id="230" name="object 230"/>
          <p:cNvSpPr/>
          <p:nvPr/>
        </p:nvSpPr>
        <p:spPr>
          <a:xfrm>
            <a:off x="8147558" y="5484876"/>
            <a:ext cx="95250" cy="38100"/>
          </a:xfrm>
          <a:custGeom>
            <a:avLst/>
            <a:gdLst/>
            <a:ahLst/>
            <a:cxnLst/>
            <a:rect l="l" t="t" r="r" b="b"/>
            <a:pathLst>
              <a:path w="95250" h="38100">
                <a:moveTo>
                  <a:pt x="57403" y="0"/>
                </a:moveTo>
                <a:lnTo>
                  <a:pt x="0" y="0"/>
                </a:lnTo>
                <a:lnTo>
                  <a:pt x="0" y="38100"/>
                </a:lnTo>
                <a:lnTo>
                  <a:pt x="56896" y="38100"/>
                </a:lnTo>
                <a:lnTo>
                  <a:pt x="95250" y="18796"/>
                </a:lnTo>
                <a:lnTo>
                  <a:pt x="57403" y="0"/>
                </a:lnTo>
                <a:close/>
              </a:path>
            </a:pathLst>
          </a:custGeom>
          <a:solidFill>
            <a:srgbClr val="FF0000"/>
          </a:solidFill>
        </p:spPr>
        <p:txBody>
          <a:bodyPr wrap="square" lIns="0" tIns="0" rIns="0" bIns="0" rtlCol="0">
            <a:noAutofit/>
          </a:bodyPr>
          <a:lstStyle/>
          <a:p>
            <a:endParaRPr/>
          </a:p>
        </p:txBody>
      </p:sp>
      <p:sp>
        <p:nvSpPr>
          <p:cNvPr id="231" name="object 231"/>
          <p:cNvSpPr/>
          <p:nvPr/>
        </p:nvSpPr>
        <p:spPr>
          <a:xfrm>
            <a:off x="973074" y="5013198"/>
            <a:ext cx="1127760" cy="594360"/>
          </a:xfrm>
          <a:custGeom>
            <a:avLst/>
            <a:gdLst/>
            <a:ahLst/>
            <a:cxnLst/>
            <a:rect l="l" t="t" r="r" b="b"/>
            <a:pathLst>
              <a:path w="1127760" h="594360">
                <a:moveTo>
                  <a:pt x="0" y="594360"/>
                </a:moveTo>
                <a:lnTo>
                  <a:pt x="1127760" y="594360"/>
                </a:lnTo>
                <a:lnTo>
                  <a:pt x="1127760" y="0"/>
                </a:lnTo>
                <a:lnTo>
                  <a:pt x="0" y="0"/>
                </a:lnTo>
                <a:lnTo>
                  <a:pt x="0" y="594360"/>
                </a:lnTo>
                <a:close/>
              </a:path>
            </a:pathLst>
          </a:custGeom>
          <a:solidFill>
            <a:srgbClr val="FFFFFF"/>
          </a:solidFill>
        </p:spPr>
        <p:txBody>
          <a:bodyPr wrap="square" lIns="0" tIns="0" rIns="0" bIns="0" rtlCol="0">
            <a:noAutofit/>
          </a:bodyPr>
          <a:lstStyle/>
          <a:p>
            <a:endParaRPr/>
          </a:p>
        </p:txBody>
      </p:sp>
      <p:sp>
        <p:nvSpPr>
          <p:cNvPr id="232" name="object 232"/>
          <p:cNvSpPr/>
          <p:nvPr/>
        </p:nvSpPr>
        <p:spPr>
          <a:xfrm>
            <a:off x="973074" y="5013198"/>
            <a:ext cx="1127760" cy="594360"/>
          </a:xfrm>
          <a:custGeom>
            <a:avLst/>
            <a:gdLst/>
            <a:ahLst/>
            <a:cxnLst/>
            <a:rect l="l" t="t" r="r" b="b"/>
            <a:pathLst>
              <a:path w="1127760" h="594360">
                <a:moveTo>
                  <a:pt x="0" y="594360"/>
                </a:moveTo>
                <a:lnTo>
                  <a:pt x="1127760" y="594360"/>
                </a:lnTo>
                <a:lnTo>
                  <a:pt x="1127760" y="0"/>
                </a:lnTo>
                <a:lnTo>
                  <a:pt x="0" y="0"/>
                </a:lnTo>
                <a:lnTo>
                  <a:pt x="0" y="594360"/>
                </a:lnTo>
                <a:close/>
              </a:path>
            </a:pathLst>
          </a:custGeom>
          <a:ln w="25908">
            <a:solidFill>
              <a:srgbClr val="0000FF"/>
            </a:solidFill>
          </a:ln>
        </p:spPr>
        <p:txBody>
          <a:bodyPr wrap="square" lIns="0" tIns="0" rIns="0" bIns="0" rtlCol="0">
            <a:noAutofit/>
          </a:bodyPr>
          <a:lstStyle/>
          <a:p>
            <a:endParaRPr/>
          </a:p>
        </p:txBody>
      </p:sp>
      <p:sp>
        <p:nvSpPr>
          <p:cNvPr id="233" name="object 233"/>
          <p:cNvSpPr/>
          <p:nvPr/>
        </p:nvSpPr>
        <p:spPr>
          <a:xfrm>
            <a:off x="973074" y="4508754"/>
            <a:ext cx="1127760" cy="390144"/>
          </a:xfrm>
          <a:custGeom>
            <a:avLst/>
            <a:gdLst/>
            <a:ahLst/>
            <a:cxnLst/>
            <a:rect l="l" t="t" r="r" b="b"/>
            <a:pathLst>
              <a:path w="1127760" h="390144">
                <a:moveTo>
                  <a:pt x="0" y="390144"/>
                </a:moveTo>
                <a:lnTo>
                  <a:pt x="1127760" y="390144"/>
                </a:lnTo>
                <a:lnTo>
                  <a:pt x="1127760" y="0"/>
                </a:lnTo>
                <a:lnTo>
                  <a:pt x="0" y="0"/>
                </a:lnTo>
                <a:lnTo>
                  <a:pt x="0" y="390144"/>
                </a:lnTo>
                <a:close/>
              </a:path>
            </a:pathLst>
          </a:custGeom>
          <a:solidFill>
            <a:srgbClr val="FFFFFF"/>
          </a:solidFill>
        </p:spPr>
        <p:txBody>
          <a:bodyPr wrap="square" lIns="0" tIns="0" rIns="0" bIns="0" rtlCol="0">
            <a:noAutofit/>
          </a:bodyPr>
          <a:lstStyle/>
          <a:p>
            <a:endParaRPr/>
          </a:p>
        </p:txBody>
      </p:sp>
      <p:sp>
        <p:nvSpPr>
          <p:cNvPr id="234" name="object 234"/>
          <p:cNvSpPr/>
          <p:nvPr/>
        </p:nvSpPr>
        <p:spPr>
          <a:xfrm>
            <a:off x="973074" y="4508754"/>
            <a:ext cx="1127760" cy="390144"/>
          </a:xfrm>
          <a:custGeom>
            <a:avLst/>
            <a:gdLst/>
            <a:ahLst/>
            <a:cxnLst/>
            <a:rect l="l" t="t" r="r" b="b"/>
            <a:pathLst>
              <a:path w="1127760" h="390144">
                <a:moveTo>
                  <a:pt x="0" y="390144"/>
                </a:moveTo>
                <a:lnTo>
                  <a:pt x="1127760" y="390144"/>
                </a:lnTo>
                <a:lnTo>
                  <a:pt x="1127760" y="0"/>
                </a:lnTo>
                <a:lnTo>
                  <a:pt x="0" y="0"/>
                </a:lnTo>
                <a:lnTo>
                  <a:pt x="0" y="390144"/>
                </a:lnTo>
                <a:close/>
              </a:path>
            </a:pathLst>
          </a:custGeom>
          <a:ln w="25908">
            <a:solidFill>
              <a:srgbClr val="0000FF"/>
            </a:solidFill>
          </a:ln>
        </p:spPr>
        <p:txBody>
          <a:bodyPr wrap="square" lIns="0" tIns="0" rIns="0" bIns="0" rtlCol="0">
            <a:noAutofit/>
          </a:bodyPr>
          <a:lstStyle/>
          <a:p>
            <a:endParaRPr/>
          </a:p>
        </p:txBody>
      </p:sp>
      <p:sp>
        <p:nvSpPr>
          <p:cNvPr id="235" name="object 235"/>
          <p:cNvSpPr/>
          <p:nvPr/>
        </p:nvSpPr>
        <p:spPr>
          <a:xfrm>
            <a:off x="973074" y="1340358"/>
            <a:ext cx="1872995" cy="644651"/>
          </a:xfrm>
          <a:custGeom>
            <a:avLst/>
            <a:gdLst/>
            <a:ahLst/>
            <a:cxnLst/>
            <a:rect l="l" t="t" r="r" b="b"/>
            <a:pathLst>
              <a:path w="1872995" h="644651">
                <a:moveTo>
                  <a:pt x="0" y="644651"/>
                </a:moveTo>
                <a:lnTo>
                  <a:pt x="1872995" y="644651"/>
                </a:lnTo>
                <a:lnTo>
                  <a:pt x="1872995" y="0"/>
                </a:lnTo>
                <a:lnTo>
                  <a:pt x="0" y="0"/>
                </a:lnTo>
                <a:lnTo>
                  <a:pt x="0" y="644651"/>
                </a:lnTo>
                <a:close/>
              </a:path>
            </a:pathLst>
          </a:custGeom>
          <a:solidFill>
            <a:srgbClr val="FFFFFF"/>
          </a:solidFill>
        </p:spPr>
        <p:txBody>
          <a:bodyPr wrap="square" lIns="0" tIns="0" rIns="0" bIns="0" rtlCol="0">
            <a:noAutofit/>
          </a:bodyPr>
          <a:lstStyle/>
          <a:p>
            <a:endParaRPr/>
          </a:p>
        </p:txBody>
      </p:sp>
      <p:sp>
        <p:nvSpPr>
          <p:cNvPr id="236" name="object 236"/>
          <p:cNvSpPr/>
          <p:nvPr/>
        </p:nvSpPr>
        <p:spPr>
          <a:xfrm>
            <a:off x="973074" y="1340358"/>
            <a:ext cx="1872995" cy="644651"/>
          </a:xfrm>
          <a:custGeom>
            <a:avLst/>
            <a:gdLst/>
            <a:ahLst/>
            <a:cxnLst/>
            <a:rect l="l" t="t" r="r" b="b"/>
            <a:pathLst>
              <a:path w="1872995" h="644651">
                <a:moveTo>
                  <a:pt x="0" y="644651"/>
                </a:moveTo>
                <a:lnTo>
                  <a:pt x="1872995" y="644651"/>
                </a:lnTo>
                <a:lnTo>
                  <a:pt x="1872995" y="0"/>
                </a:lnTo>
                <a:lnTo>
                  <a:pt x="0" y="0"/>
                </a:lnTo>
                <a:lnTo>
                  <a:pt x="0" y="644651"/>
                </a:lnTo>
                <a:close/>
              </a:path>
            </a:pathLst>
          </a:custGeom>
          <a:ln w="25907">
            <a:solidFill>
              <a:srgbClr val="FF00FF"/>
            </a:solidFill>
          </a:ln>
        </p:spPr>
        <p:txBody>
          <a:bodyPr wrap="square" lIns="0" tIns="0" rIns="0" bIns="0" rtlCol="0">
            <a:noAutofit/>
          </a:bodyPr>
          <a:lstStyle/>
          <a:p>
            <a:endParaRPr/>
          </a:p>
        </p:txBody>
      </p:sp>
      <p:sp>
        <p:nvSpPr>
          <p:cNvPr id="237" name="object 237"/>
          <p:cNvSpPr/>
          <p:nvPr/>
        </p:nvSpPr>
        <p:spPr>
          <a:xfrm>
            <a:off x="3103626" y="1710689"/>
            <a:ext cx="2478024" cy="655320"/>
          </a:xfrm>
          <a:custGeom>
            <a:avLst/>
            <a:gdLst/>
            <a:ahLst/>
            <a:cxnLst/>
            <a:rect l="l" t="t" r="r" b="b"/>
            <a:pathLst>
              <a:path w="2478024" h="655320">
                <a:moveTo>
                  <a:pt x="0" y="655320"/>
                </a:moveTo>
                <a:lnTo>
                  <a:pt x="2478024" y="655320"/>
                </a:lnTo>
                <a:lnTo>
                  <a:pt x="2478024" y="0"/>
                </a:lnTo>
                <a:lnTo>
                  <a:pt x="0" y="0"/>
                </a:lnTo>
                <a:lnTo>
                  <a:pt x="0" y="655320"/>
                </a:lnTo>
                <a:close/>
              </a:path>
            </a:pathLst>
          </a:custGeom>
          <a:solidFill>
            <a:srgbClr val="FFFFFF"/>
          </a:solidFill>
        </p:spPr>
        <p:txBody>
          <a:bodyPr wrap="square" lIns="0" tIns="0" rIns="0" bIns="0" rtlCol="0">
            <a:noAutofit/>
          </a:bodyPr>
          <a:lstStyle/>
          <a:p>
            <a:endParaRPr/>
          </a:p>
        </p:txBody>
      </p:sp>
      <p:sp>
        <p:nvSpPr>
          <p:cNvPr id="238" name="object 238"/>
          <p:cNvSpPr/>
          <p:nvPr/>
        </p:nvSpPr>
        <p:spPr>
          <a:xfrm>
            <a:off x="3103626" y="1710689"/>
            <a:ext cx="2478024" cy="655320"/>
          </a:xfrm>
          <a:custGeom>
            <a:avLst/>
            <a:gdLst/>
            <a:ahLst/>
            <a:cxnLst/>
            <a:rect l="l" t="t" r="r" b="b"/>
            <a:pathLst>
              <a:path w="2478024" h="655320">
                <a:moveTo>
                  <a:pt x="0" y="655320"/>
                </a:moveTo>
                <a:lnTo>
                  <a:pt x="2478024" y="655320"/>
                </a:lnTo>
                <a:lnTo>
                  <a:pt x="2478024" y="0"/>
                </a:lnTo>
                <a:lnTo>
                  <a:pt x="0" y="0"/>
                </a:lnTo>
                <a:lnTo>
                  <a:pt x="0" y="655320"/>
                </a:lnTo>
                <a:close/>
              </a:path>
            </a:pathLst>
          </a:custGeom>
          <a:ln w="28955">
            <a:solidFill>
              <a:srgbClr val="FF00FF"/>
            </a:solidFill>
          </a:ln>
        </p:spPr>
        <p:txBody>
          <a:bodyPr wrap="square" lIns="0" tIns="0" rIns="0" bIns="0" rtlCol="0">
            <a:noAutofit/>
          </a:bodyPr>
          <a:lstStyle/>
          <a:p>
            <a:endParaRPr/>
          </a:p>
        </p:txBody>
      </p:sp>
      <p:sp>
        <p:nvSpPr>
          <p:cNvPr id="239" name="object 239"/>
          <p:cNvSpPr/>
          <p:nvPr/>
        </p:nvSpPr>
        <p:spPr>
          <a:xfrm>
            <a:off x="973074" y="3501390"/>
            <a:ext cx="2724912" cy="216408"/>
          </a:xfrm>
          <a:custGeom>
            <a:avLst/>
            <a:gdLst/>
            <a:ahLst/>
            <a:cxnLst/>
            <a:rect l="l" t="t" r="r" b="b"/>
            <a:pathLst>
              <a:path w="2724912" h="216408">
                <a:moveTo>
                  <a:pt x="0" y="216408"/>
                </a:moveTo>
                <a:lnTo>
                  <a:pt x="2724912" y="216408"/>
                </a:lnTo>
                <a:lnTo>
                  <a:pt x="2724912" y="0"/>
                </a:lnTo>
                <a:lnTo>
                  <a:pt x="0" y="0"/>
                </a:lnTo>
                <a:lnTo>
                  <a:pt x="0" y="216408"/>
                </a:lnTo>
                <a:close/>
              </a:path>
            </a:pathLst>
          </a:custGeom>
          <a:solidFill>
            <a:srgbClr val="FFFFFF"/>
          </a:solidFill>
        </p:spPr>
        <p:txBody>
          <a:bodyPr wrap="square" lIns="0" tIns="0" rIns="0" bIns="0" rtlCol="0">
            <a:noAutofit/>
          </a:bodyPr>
          <a:lstStyle/>
          <a:p>
            <a:endParaRPr/>
          </a:p>
        </p:txBody>
      </p:sp>
      <p:sp>
        <p:nvSpPr>
          <p:cNvPr id="240" name="object 240"/>
          <p:cNvSpPr/>
          <p:nvPr/>
        </p:nvSpPr>
        <p:spPr>
          <a:xfrm>
            <a:off x="973074" y="3501390"/>
            <a:ext cx="2724912" cy="216408"/>
          </a:xfrm>
          <a:custGeom>
            <a:avLst/>
            <a:gdLst/>
            <a:ahLst/>
            <a:cxnLst/>
            <a:rect l="l" t="t" r="r" b="b"/>
            <a:pathLst>
              <a:path w="2724912" h="216408">
                <a:moveTo>
                  <a:pt x="0" y="216408"/>
                </a:moveTo>
                <a:lnTo>
                  <a:pt x="2724912" y="216408"/>
                </a:lnTo>
                <a:lnTo>
                  <a:pt x="2724912" y="0"/>
                </a:lnTo>
                <a:lnTo>
                  <a:pt x="0" y="0"/>
                </a:lnTo>
                <a:lnTo>
                  <a:pt x="0" y="216408"/>
                </a:lnTo>
                <a:close/>
              </a:path>
            </a:pathLst>
          </a:custGeom>
          <a:ln w="25908">
            <a:solidFill>
              <a:srgbClr val="FF00FF"/>
            </a:solidFill>
          </a:ln>
        </p:spPr>
        <p:txBody>
          <a:bodyPr wrap="square" lIns="0" tIns="0" rIns="0" bIns="0" rtlCol="0">
            <a:noAutofit/>
          </a:bodyPr>
          <a:lstStyle/>
          <a:p>
            <a:endParaRPr/>
          </a:p>
        </p:txBody>
      </p:sp>
      <p:sp>
        <p:nvSpPr>
          <p:cNvPr id="241" name="object 241"/>
          <p:cNvSpPr/>
          <p:nvPr/>
        </p:nvSpPr>
        <p:spPr>
          <a:xfrm>
            <a:off x="3060954" y="2718053"/>
            <a:ext cx="1728216" cy="632460"/>
          </a:xfrm>
          <a:custGeom>
            <a:avLst/>
            <a:gdLst/>
            <a:ahLst/>
            <a:cxnLst/>
            <a:rect l="l" t="t" r="r" b="b"/>
            <a:pathLst>
              <a:path w="1728216" h="632460">
                <a:moveTo>
                  <a:pt x="0" y="632460"/>
                </a:moveTo>
                <a:lnTo>
                  <a:pt x="1728216" y="632460"/>
                </a:lnTo>
                <a:lnTo>
                  <a:pt x="1728216" y="0"/>
                </a:lnTo>
                <a:lnTo>
                  <a:pt x="0" y="0"/>
                </a:lnTo>
                <a:lnTo>
                  <a:pt x="0" y="632460"/>
                </a:lnTo>
                <a:close/>
              </a:path>
            </a:pathLst>
          </a:custGeom>
          <a:solidFill>
            <a:srgbClr val="FFFFFF"/>
          </a:solidFill>
        </p:spPr>
        <p:txBody>
          <a:bodyPr wrap="square" lIns="0" tIns="0" rIns="0" bIns="0" rtlCol="0">
            <a:noAutofit/>
          </a:bodyPr>
          <a:lstStyle/>
          <a:p>
            <a:pPr algn="ctr"/>
            <a:r>
              <a:rPr lang="kk-KZ" sz="1050" b="1" dirty="0" smtClean="0">
                <a:latin typeface="Arial" pitchFamily="34" charset="0"/>
                <a:cs typeface="Arial" pitchFamily="34" charset="0"/>
              </a:rPr>
              <a:t>СРББ-ның негізгі қағидаларын енгізу</a:t>
            </a:r>
            <a:endParaRPr sz="1050" b="1" dirty="0">
              <a:latin typeface="Arial" pitchFamily="34" charset="0"/>
              <a:cs typeface="Arial" pitchFamily="34" charset="0"/>
            </a:endParaRPr>
          </a:p>
        </p:txBody>
      </p:sp>
      <p:sp>
        <p:nvSpPr>
          <p:cNvPr id="242" name="object 242"/>
          <p:cNvSpPr/>
          <p:nvPr/>
        </p:nvSpPr>
        <p:spPr>
          <a:xfrm>
            <a:off x="3060954" y="2708910"/>
            <a:ext cx="1728216" cy="632460"/>
          </a:xfrm>
          <a:custGeom>
            <a:avLst/>
            <a:gdLst/>
            <a:ahLst/>
            <a:cxnLst/>
            <a:rect l="l" t="t" r="r" b="b"/>
            <a:pathLst>
              <a:path w="1728216" h="632460">
                <a:moveTo>
                  <a:pt x="0" y="632460"/>
                </a:moveTo>
                <a:lnTo>
                  <a:pt x="1728216" y="632460"/>
                </a:lnTo>
                <a:lnTo>
                  <a:pt x="1728216" y="0"/>
                </a:lnTo>
                <a:lnTo>
                  <a:pt x="0" y="0"/>
                </a:lnTo>
                <a:lnTo>
                  <a:pt x="0" y="632460"/>
                </a:lnTo>
                <a:close/>
              </a:path>
            </a:pathLst>
          </a:custGeom>
          <a:ln w="38100">
            <a:solidFill>
              <a:srgbClr val="FF0000"/>
            </a:solidFill>
          </a:ln>
        </p:spPr>
        <p:txBody>
          <a:bodyPr wrap="square" lIns="0" tIns="0" rIns="0" bIns="0" rtlCol="0">
            <a:noAutofit/>
          </a:bodyPr>
          <a:lstStyle/>
          <a:p>
            <a:endParaRPr/>
          </a:p>
        </p:txBody>
      </p:sp>
      <p:sp>
        <p:nvSpPr>
          <p:cNvPr id="243" name="object 243"/>
          <p:cNvSpPr/>
          <p:nvPr/>
        </p:nvSpPr>
        <p:spPr>
          <a:xfrm>
            <a:off x="973074" y="2637282"/>
            <a:ext cx="1918716" cy="361188"/>
          </a:xfrm>
          <a:custGeom>
            <a:avLst/>
            <a:gdLst/>
            <a:ahLst/>
            <a:cxnLst/>
            <a:rect l="l" t="t" r="r" b="b"/>
            <a:pathLst>
              <a:path w="1918716" h="361188">
                <a:moveTo>
                  <a:pt x="0" y="361188"/>
                </a:moveTo>
                <a:lnTo>
                  <a:pt x="1918716" y="361188"/>
                </a:lnTo>
                <a:lnTo>
                  <a:pt x="1918716" y="0"/>
                </a:lnTo>
                <a:lnTo>
                  <a:pt x="0" y="0"/>
                </a:lnTo>
                <a:lnTo>
                  <a:pt x="0" y="361188"/>
                </a:lnTo>
                <a:close/>
              </a:path>
            </a:pathLst>
          </a:custGeom>
          <a:solidFill>
            <a:srgbClr val="FFFFFF"/>
          </a:solidFill>
        </p:spPr>
        <p:txBody>
          <a:bodyPr wrap="square" lIns="0" tIns="0" rIns="0" bIns="0" rtlCol="0">
            <a:noAutofit/>
          </a:bodyPr>
          <a:lstStyle/>
          <a:p>
            <a:endParaRPr/>
          </a:p>
        </p:txBody>
      </p:sp>
      <p:sp>
        <p:nvSpPr>
          <p:cNvPr id="244" name="object 244"/>
          <p:cNvSpPr/>
          <p:nvPr/>
        </p:nvSpPr>
        <p:spPr>
          <a:xfrm>
            <a:off x="973074" y="2637282"/>
            <a:ext cx="1918716" cy="361188"/>
          </a:xfrm>
          <a:custGeom>
            <a:avLst/>
            <a:gdLst/>
            <a:ahLst/>
            <a:cxnLst/>
            <a:rect l="l" t="t" r="r" b="b"/>
            <a:pathLst>
              <a:path w="1918716" h="361188">
                <a:moveTo>
                  <a:pt x="0" y="361188"/>
                </a:moveTo>
                <a:lnTo>
                  <a:pt x="1918716" y="361188"/>
                </a:lnTo>
                <a:lnTo>
                  <a:pt x="1918716" y="0"/>
                </a:lnTo>
                <a:lnTo>
                  <a:pt x="0" y="0"/>
                </a:lnTo>
                <a:lnTo>
                  <a:pt x="0" y="361188"/>
                </a:lnTo>
                <a:close/>
              </a:path>
            </a:pathLst>
          </a:custGeom>
          <a:ln w="38100">
            <a:solidFill>
              <a:srgbClr val="FF0000"/>
            </a:solidFill>
          </a:ln>
        </p:spPr>
        <p:txBody>
          <a:bodyPr wrap="square" lIns="0" tIns="0" rIns="0" bIns="0" rtlCol="0">
            <a:noAutofit/>
          </a:bodyPr>
          <a:lstStyle/>
          <a:p>
            <a:endParaRPr/>
          </a:p>
        </p:txBody>
      </p:sp>
      <p:sp>
        <p:nvSpPr>
          <p:cNvPr id="245" name="object 245"/>
          <p:cNvSpPr/>
          <p:nvPr/>
        </p:nvSpPr>
        <p:spPr>
          <a:xfrm>
            <a:off x="973074" y="3862578"/>
            <a:ext cx="1127760" cy="585216"/>
          </a:xfrm>
          <a:custGeom>
            <a:avLst/>
            <a:gdLst/>
            <a:ahLst/>
            <a:cxnLst/>
            <a:rect l="l" t="t" r="r" b="b"/>
            <a:pathLst>
              <a:path w="1127760" h="585216">
                <a:moveTo>
                  <a:pt x="0" y="585216"/>
                </a:moveTo>
                <a:lnTo>
                  <a:pt x="1127760" y="585216"/>
                </a:lnTo>
                <a:lnTo>
                  <a:pt x="1127760" y="0"/>
                </a:lnTo>
                <a:lnTo>
                  <a:pt x="0" y="0"/>
                </a:lnTo>
                <a:lnTo>
                  <a:pt x="0" y="585216"/>
                </a:lnTo>
                <a:close/>
              </a:path>
            </a:pathLst>
          </a:custGeom>
          <a:solidFill>
            <a:srgbClr val="FFFFFF"/>
          </a:solidFill>
        </p:spPr>
        <p:txBody>
          <a:bodyPr wrap="square" lIns="0" tIns="0" rIns="0" bIns="0" rtlCol="0">
            <a:noAutofit/>
          </a:bodyPr>
          <a:lstStyle/>
          <a:p>
            <a:endParaRPr/>
          </a:p>
        </p:txBody>
      </p:sp>
      <p:sp>
        <p:nvSpPr>
          <p:cNvPr id="246" name="object 246"/>
          <p:cNvSpPr/>
          <p:nvPr/>
        </p:nvSpPr>
        <p:spPr>
          <a:xfrm>
            <a:off x="973074" y="3862578"/>
            <a:ext cx="1127760" cy="585216"/>
          </a:xfrm>
          <a:custGeom>
            <a:avLst/>
            <a:gdLst/>
            <a:ahLst/>
            <a:cxnLst/>
            <a:rect l="l" t="t" r="r" b="b"/>
            <a:pathLst>
              <a:path w="1127760" h="585216">
                <a:moveTo>
                  <a:pt x="0" y="585216"/>
                </a:moveTo>
                <a:lnTo>
                  <a:pt x="1127760" y="585216"/>
                </a:lnTo>
                <a:lnTo>
                  <a:pt x="1127760" y="0"/>
                </a:lnTo>
                <a:lnTo>
                  <a:pt x="0" y="0"/>
                </a:lnTo>
                <a:lnTo>
                  <a:pt x="0" y="585216"/>
                </a:lnTo>
                <a:close/>
              </a:path>
            </a:pathLst>
          </a:custGeom>
          <a:ln w="25908">
            <a:solidFill>
              <a:srgbClr val="0000FF"/>
            </a:solidFill>
          </a:ln>
        </p:spPr>
        <p:txBody>
          <a:bodyPr wrap="square" lIns="0" tIns="0" rIns="0" bIns="0" rtlCol="0">
            <a:noAutofit/>
          </a:bodyPr>
          <a:lstStyle/>
          <a:p>
            <a:endParaRPr/>
          </a:p>
        </p:txBody>
      </p:sp>
      <p:sp>
        <p:nvSpPr>
          <p:cNvPr id="247" name="object 247"/>
          <p:cNvSpPr/>
          <p:nvPr/>
        </p:nvSpPr>
        <p:spPr>
          <a:xfrm>
            <a:off x="900684" y="1267967"/>
            <a:ext cx="1346" cy="4736211"/>
          </a:xfrm>
          <a:custGeom>
            <a:avLst/>
            <a:gdLst/>
            <a:ahLst/>
            <a:cxnLst/>
            <a:rect l="l" t="t" r="r" b="b"/>
            <a:pathLst>
              <a:path w="1346" h="4736211">
                <a:moveTo>
                  <a:pt x="0" y="4736211"/>
                </a:moveTo>
                <a:lnTo>
                  <a:pt x="1346" y="0"/>
                </a:lnTo>
              </a:path>
            </a:pathLst>
          </a:custGeom>
          <a:ln w="57912">
            <a:solidFill>
              <a:srgbClr val="000000"/>
            </a:solidFill>
          </a:ln>
        </p:spPr>
        <p:txBody>
          <a:bodyPr wrap="square" lIns="0" tIns="0" rIns="0" bIns="0" rtlCol="0">
            <a:noAutofit/>
          </a:bodyPr>
          <a:lstStyle/>
          <a:p>
            <a:endParaRPr/>
          </a:p>
        </p:txBody>
      </p:sp>
      <p:sp>
        <p:nvSpPr>
          <p:cNvPr id="248" name="object 248"/>
          <p:cNvSpPr/>
          <p:nvPr/>
        </p:nvSpPr>
        <p:spPr>
          <a:xfrm>
            <a:off x="900684" y="6004560"/>
            <a:ext cx="7753731" cy="0"/>
          </a:xfrm>
          <a:custGeom>
            <a:avLst/>
            <a:gdLst/>
            <a:ahLst/>
            <a:cxnLst/>
            <a:rect l="l" t="t" r="r" b="b"/>
            <a:pathLst>
              <a:path w="7753731">
                <a:moveTo>
                  <a:pt x="0" y="0"/>
                </a:moveTo>
                <a:lnTo>
                  <a:pt x="7753731" y="0"/>
                </a:lnTo>
              </a:path>
            </a:pathLst>
          </a:custGeom>
          <a:ln w="57912">
            <a:solidFill>
              <a:srgbClr val="000000"/>
            </a:solidFill>
          </a:ln>
        </p:spPr>
        <p:txBody>
          <a:bodyPr wrap="square" lIns="0" tIns="0" rIns="0" bIns="0" rtlCol="0">
            <a:noAutofit/>
          </a:bodyPr>
          <a:lstStyle/>
          <a:p>
            <a:endParaRPr/>
          </a:p>
        </p:txBody>
      </p:sp>
      <p:sp>
        <p:nvSpPr>
          <p:cNvPr id="249" name="object 249"/>
          <p:cNvSpPr/>
          <p:nvPr/>
        </p:nvSpPr>
        <p:spPr>
          <a:xfrm>
            <a:off x="973074" y="3070098"/>
            <a:ext cx="1918716" cy="359663"/>
          </a:xfrm>
          <a:custGeom>
            <a:avLst/>
            <a:gdLst/>
            <a:ahLst/>
            <a:cxnLst/>
            <a:rect l="l" t="t" r="r" b="b"/>
            <a:pathLst>
              <a:path w="1918716" h="359663">
                <a:moveTo>
                  <a:pt x="0" y="359663"/>
                </a:moveTo>
                <a:lnTo>
                  <a:pt x="1918716" y="359663"/>
                </a:lnTo>
                <a:lnTo>
                  <a:pt x="1918716" y="0"/>
                </a:lnTo>
                <a:lnTo>
                  <a:pt x="0" y="0"/>
                </a:lnTo>
                <a:lnTo>
                  <a:pt x="0" y="359663"/>
                </a:lnTo>
                <a:close/>
              </a:path>
            </a:pathLst>
          </a:custGeom>
          <a:solidFill>
            <a:srgbClr val="FFFFFF"/>
          </a:solidFill>
        </p:spPr>
        <p:txBody>
          <a:bodyPr wrap="square" lIns="0" tIns="0" rIns="0" bIns="0" rtlCol="0">
            <a:noAutofit/>
          </a:bodyPr>
          <a:lstStyle/>
          <a:p>
            <a:endParaRPr/>
          </a:p>
        </p:txBody>
      </p:sp>
      <p:sp>
        <p:nvSpPr>
          <p:cNvPr id="250" name="object 250"/>
          <p:cNvSpPr/>
          <p:nvPr/>
        </p:nvSpPr>
        <p:spPr>
          <a:xfrm>
            <a:off x="973074" y="3070098"/>
            <a:ext cx="1918716" cy="359663"/>
          </a:xfrm>
          <a:custGeom>
            <a:avLst/>
            <a:gdLst/>
            <a:ahLst/>
            <a:cxnLst/>
            <a:rect l="l" t="t" r="r" b="b"/>
            <a:pathLst>
              <a:path w="1918716" h="359663">
                <a:moveTo>
                  <a:pt x="0" y="359663"/>
                </a:moveTo>
                <a:lnTo>
                  <a:pt x="1918716" y="359663"/>
                </a:lnTo>
                <a:lnTo>
                  <a:pt x="1918716" y="0"/>
                </a:lnTo>
                <a:lnTo>
                  <a:pt x="0" y="0"/>
                </a:lnTo>
                <a:lnTo>
                  <a:pt x="0" y="359663"/>
                </a:lnTo>
                <a:close/>
              </a:path>
            </a:pathLst>
          </a:custGeom>
          <a:ln w="38100">
            <a:solidFill>
              <a:srgbClr val="FF0000"/>
            </a:solidFill>
          </a:ln>
        </p:spPr>
        <p:txBody>
          <a:bodyPr wrap="square" lIns="0" tIns="0" rIns="0" bIns="0" rtlCol="0">
            <a:noAutofit/>
          </a:bodyPr>
          <a:lstStyle/>
          <a:p>
            <a:endParaRPr/>
          </a:p>
        </p:txBody>
      </p:sp>
      <p:sp>
        <p:nvSpPr>
          <p:cNvPr id="251" name="object 251"/>
          <p:cNvSpPr/>
          <p:nvPr/>
        </p:nvSpPr>
        <p:spPr>
          <a:xfrm>
            <a:off x="973074" y="2134362"/>
            <a:ext cx="1918716" cy="358139"/>
          </a:xfrm>
          <a:custGeom>
            <a:avLst/>
            <a:gdLst/>
            <a:ahLst/>
            <a:cxnLst/>
            <a:rect l="l" t="t" r="r" b="b"/>
            <a:pathLst>
              <a:path w="1918716" h="358139">
                <a:moveTo>
                  <a:pt x="0" y="358139"/>
                </a:moveTo>
                <a:lnTo>
                  <a:pt x="1918716" y="358139"/>
                </a:lnTo>
                <a:lnTo>
                  <a:pt x="1918716" y="0"/>
                </a:lnTo>
                <a:lnTo>
                  <a:pt x="0" y="0"/>
                </a:lnTo>
                <a:lnTo>
                  <a:pt x="0" y="358139"/>
                </a:lnTo>
                <a:close/>
              </a:path>
            </a:pathLst>
          </a:custGeom>
          <a:solidFill>
            <a:srgbClr val="FFFFFF"/>
          </a:solidFill>
        </p:spPr>
        <p:txBody>
          <a:bodyPr wrap="square" lIns="0" tIns="0" rIns="0" bIns="0" rtlCol="0">
            <a:noAutofit/>
          </a:bodyPr>
          <a:lstStyle/>
          <a:p>
            <a:endParaRPr/>
          </a:p>
        </p:txBody>
      </p:sp>
      <p:sp>
        <p:nvSpPr>
          <p:cNvPr id="252" name="object 252"/>
          <p:cNvSpPr/>
          <p:nvPr/>
        </p:nvSpPr>
        <p:spPr>
          <a:xfrm>
            <a:off x="973074" y="2134362"/>
            <a:ext cx="1918716" cy="358139"/>
          </a:xfrm>
          <a:custGeom>
            <a:avLst/>
            <a:gdLst/>
            <a:ahLst/>
            <a:cxnLst/>
            <a:rect l="l" t="t" r="r" b="b"/>
            <a:pathLst>
              <a:path w="1918716" h="358139">
                <a:moveTo>
                  <a:pt x="0" y="358139"/>
                </a:moveTo>
                <a:lnTo>
                  <a:pt x="1918716" y="358139"/>
                </a:lnTo>
                <a:lnTo>
                  <a:pt x="1918716" y="0"/>
                </a:lnTo>
                <a:lnTo>
                  <a:pt x="0" y="0"/>
                </a:lnTo>
                <a:lnTo>
                  <a:pt x="0" y="358139"/>
                </a:lnTo>
                <a:close/>
              </a:path>
            </a:pathLst>
          </a:custGeom>
          <a:ln w="25908">
            <a:solidFill>
              <a:srgbClr val="FF00FF"/>
            </a:solidFill>
          </a:ln>
        </p:spPr>
        <p:txBody>
          <a:bodyPr wrap="square" lIns="0" tIns="0" rIns="0" bIns="0" rtlCol="0">
            <a:noAutofit/>
          </a:bodyPr>
          <a:lstStyle/>
          <a:p>
            <a:endParaRPr/>
          </a:p>
        </p:txBody>
      </p:sp>
      <p:sp>
        <p:nvSpPr>
          <p:cNvPr id="253" name="object 253"/>
          <p:cNvSpPr/>
          <p:nvPr/>
        </p:nvSpPr>
        <p:spPr>
          <a:xfrm>
            <a:off x="7381494" y="2637281"/>
            <a:ext cx="1351788" cy="937260"/>
          </a:xfrm>
          <a:custGeom>
            <a:avLst/>
            <a:gdLst/>
            <a:ahLst/>
            <a:cxnLst/>
            <a:rect l="l" t="t" r="r" b="b"/>
            <a:pathLst>
              <a:path w="1351788" h="937260">
                <a:moveTo>
                  <a:pt x="0" y="937260"/>
                </a:moveTo>
                <a:lnTo>
                  <a:pt x="1351788" y="937260"/>
                </a:lnTo>
                <a:lnTo>
                  <a:pt x="1351788" y="0"/>
                </a:lnTo>
                <a:lnTo>
                  <a:pt x="0" y="0"/>
                </a:lnTo>
                <a:lnTo>
                  <a:pt x="0" y="937260"/>
                </a:lnTo>
                <a:close/>
              </a:path>
            </a:pathLst>
          </a:custGeom>
          <a:solidFill>
            <a:srgbClr val="FFFFFF"/>
          </a:solidFill>
        </p:spPr>
        <p:txBody>
          <a:bodyPr wrap="square" lIns="0" tIns="0" rIns="0" bIns="0" rtlCol="0">
            <a:noAutofit/>
          </a:bodyPr>
          <a:lstStyle/>
          <a:p>
            <a:endParaRPr/>
          </a:p>
        </p:txBody>
      </p:sp>
      <p:sp>
        <p:nvSpPr>
          <p:cNvPr id="254" name="object 254"/>
          <p:cNvSpPr/>
          <p:nvPr/>
        </p:nvSpPr>
        <p:spPr>
          <a:xfrm>
            <a:off x="7381494" y="2637281"/>
            <a:ext cx="1351788" cy="937260"/>
          </a:xfrm>
          <a:custGeom>
            <a:avLst/>
            <a:gdLst/>
            <a:ahLst/>
            <a:cxnLst/>
            <a:rect l="l" t="t" r="r" b="b"/>
            <a:pathLst>
              <a:path w="1351788" h="937260">
                <a:moveTo>
                  <a:pt x="0" y="937260"/>
                </a:moveTo>
                <a:lnTo>
                  <a:pt x="1351788" y="937260"/>
                </a:lnTo>
                <a:lnTo>
                  <a:pt x="1351788" y="0"/>
                </a:lnTo>
                <a:lnTo>
                  <a:pt x="0" y="0"/>
                </a:lnTo>
                <a:lnTo>
                  <a:pt x="0" y="937260"/>
                </a:lnTo>
                <a:close/>
              </a:path>
            </a:pathLst>
          </a:custGeom>
          <a:ln w="25907">
            <a:solidFill>
              <a:srgbClr val="FF0000"/>
            </a:solidFill>
          </a:ln>
        </p:spPr>
        <p:txBody>
          <a:bodyPr wrap="square" lIns="0" tIns="0" rIns="0" bIns="0" rtlCol="0">
            <a:noAutofit/>
          </a:bodyPr>
          <a:lstStyle/>
          <a:p>
            <a:endParaRPr/>
          </a:p>
        </p:txBody>
      </p:sp>
      <p:sp>
        <p:nvSpPr>
          <p:cNvPr id="41" name="object 41"/>
          <p:cNvSpPr txBox="1"/>
          <p:nvPr/>
        </p:nvSpPr>
        <p:spPr>
          <a:xfrm>
            <a:off x="604520" y="155098"/>
            <a:ext cx="7994080" cy="1099312"/>
          </a:xfrm>
          <a:prstGeom prst="rect">
            <a:avLst/>
          </a:prstGeom>
        </p:spPr>
        <p:txBody>
          <a:bodyPr wrap="square" lIns="0" tIns="16224" rIns="0" bIns="0" rtlCol="0">
            <a:noAutofit/>
          </a:bodyPr>
          <a:lstStyle/>
          <a:p>
            <a:pPr marL="768095" marR="789090" algn="ctr">
              <a:lnSpc>
                <a:spcPts val="2555"/>
              </a:lnSpc>
            </a:pPr>
            <a:r>
              <a:rPr lang="kk-KZ" sz="2400" b="1" spc="-245" dirty="0" smtClean="0">
                <a:solidFill>
                  <a:srgbClr val="006EC0"/>
                </a:solidFill>
                <a:latin typeface="Arial"/>
                <a:cs typeface="Arial"/>
              </a:rPr>
              <a:t>Қазақстанның су бассейндерінің экологиялық тұрақтылығын сақтау мақсатында СРББ-ды енгізу стратегиясы</a:t>
            </a:r>
            <a:endParaRPr sz="2400" dirty="0">
              <a:latin typeface="Arial"/>
              <a:cs typeface="Arial"/>
            </a:endParaRPr>
          </a:p>
        </p:txBody>
      </p:sp>
      <p:sp>
        <p:nvSpPr>
          <p:cNvPr id="39" name="object 39"/>
          <p:cNvSpPr txBox="1"/>
          <p:nvPr/>
        </p:nvSpPr>
        <p:spPr>
          <a:xfrm>
            <a:off x="1062202" y="2222499"/>
            <a:ext cx="1731825" cy="151891"/>
          </a:xfrm>
          <a:prstGeom prst="rect">
            <a:avLst/>
          </a:prstGeom>
        </p:spPr>
        <p:txBody>
          <a:bodyPr wrap="square" lIns="0" tIns="7111" rIns="0" bIns="0" rtlCol="0">
            <a:noAutofit/>
          </a:bodyPr>
          <a:lstStyle/>
          <a:p>
            <a:pPr marL="12700">
              <a:lnSpc>
                <a:spcPts val="1120"/>
              </a:lnSpc>
            </a:pPr>
            <a:r>
              <a:rPr lang="kk-KZ" sz="1000" b="1" spc="-88" dirty="0" smtClean="0">
                <a:latin typeface="Arial"/>
                <a:cs typeface="Arial"/>
              </a:rPr>
              <a:t>СРББ ны 8 бассейн бойынша жоспарын аяқтау</a:t>
            </a:r>
            <a:endParaRPr sz="1000" dirty="0">
              <a:latin typeface="Arial"/>
              <a:cs typeface="Arial"/>
            </a:endParaRPr>
          </a:p>
        </p:txBody>
      </p:sp>
      <p:sp>
        <p:nvSpPr>
          <p:cNvPr id="34" name="object 34"/>
          <p:cNvSpPr txBox="1"/>
          <p:nvPr/>
        </p:nvSpPr>
        <p:spPr>
          <a:xfrm>
            <a:off x="2235835" y="5070091"/>
            <a:ext cx="5280309" cy="304919"/>
          </a:xfrm>
          <a:prstGeom prst="rect">
            <a:avLst/>
          </a:prstGeom>
        </p:spPr>
        <p:txBody>
          <a:bodyPr wrap="square" lIns="0" tIns="7111" rIns="0" bIns="0" rtlCol="0">
            <a:noAutofit/>
          </a:bodyPr>
          <a:lstStyle/>
          <a:p>
            <a:pPr marL="12700">
              <a:lnSpc>
                <a:spcPts val="1120"/>
              </a:lnSpc>
            </a:pPr>
            <a:r>
              <a:rPr lang="ru-RU" sz="1000" b="1" dirty="0" err="1" smtClean="0">
                <a:latin typeface="Arial" pitchFamily="34" charset="0"/>
                <a:cs typeface="Arial" pitchFamily="34" charset="0"/>
              </a:rPr>
              <a:t>Білім</a:t>
            </a:r>
            <a:r>
              <a:rPr lang="ru-RU" sz="1000" b="1" dirty="0" smtClean="0">
                <a:latin typeface="Arial" pitchFamily="34" charset="0"/>
                <a:cs typeface="Arial" pitchFamily="34" charset="0"/>
              </a:rPr>
              <a:t> </a:t>
            </a:r>
            <a:r>
              <a:rPr lang="ru-RU" sz="1000" b="1" dirty="0">
                <a:latin typeface="Arial" pitchFamily="34" charset="0"/>
                <a:cs typeface="Arial" pitchFamily="34" charset="0"/>
              </a:rPr>
              <a:t>беру </a:t>
            </a:r>
            <a:r>
              <a:rPr lang="ru-RU" sz="1000" b="1" dirty="0" err="1">
                <a:latin typeface="Arial" pitchFamily="34" charset="0"/>
                <a:cs typeface="Arial" pitchFamily="34" charset="0"/>
              </a:rPr>
              <a:t>жүйесін</a:t>
            </a:r>
            <a:r>
              <a:rPr lang="ru-RU" sz="1000" b="1" dirty="0">
                <a:latin typeface="Arial" pitchFamily="34" charset="0"/>
                <a:cs typeface="Arial" pitchFamily="34" charset="0"/>
              </a:rPr>
              <a:t>, </a:t>
            </a:r>
            <a:r>
              <a:rPr lang="ru-RU" sz="1000" b="1" dirty="0" err="1">
                <a:latin typeface="Arial" pitchFamily="34" charset="0"/>
                <a:cs typeface="Arial" pitchFamily="34" charset="0"/>
              </a:rPr>
              <a:t>біліктілікті</a:t>
            </a:r>
            <a:r>
              <a:rPr lang="ru-RU" sz="1000" b="1" dirty="0">
                <a:latin typeface="Arial" pitchFamily="34" charset="0"/>
                <a:cs typeface="Arial" pitchFamily="34" charset="0"/>
              </a:rPr>
              <a:t> </a:t>
            </a:r>
            <a:r>
              <a:rPr lang="ru-RU" sz="1000" b="1" dirty="0" err="1">
                <a:latin typeface="Arial" pitchFamily="34" charset="0"/>
                <a:cs typeface="Arial" pitchFamily="34" charset="0"/>
              </a:rPr>
              <a:t>арттыру</a:t>
            </a:r>
            <a:r>
              <a:rPr lang="ru-RU" sz="1000" b="1" dirty="0">
                <a:latin typeface="Arial" pitchFamily="34" charset="0"/>
                <a:cs typeface="Arial" pitchFamily="34" charset="0"/>
              </a:rPr>
              <a:t> </a:t>
            </a:r>
            <a:r>
              <a:rPr lang="ru-RU" sz="1000" b="1" dirty="0" err="1">
                <a:latin typeface="Arial" pitchFamily="34" charset="0"/>
                <a:cs typeface="Arial" pitchFamily="34" charset="0"/>
              </a:rPr>
              <a:t>және</a:t>
            </a:r>
            <a:r>
              <a:rPr lang="ru-RU" sz="1000" b="1" dirty="0">
                <a:latin typeface="Arial" pitchFamily="34" charset="0"/>
                <a:cs typeface="Arial" pitchFamily="34" charset="0"/>
              </a:rPr>
              <a:t> </a:t>
            </a:r>
            <a:r>
              <a:rPr lang="ru-RU" sz="1000" b="1" dirty="0" err="1">
                <a:latin typeface="Arial" pitchFamily="34" charset="0"/>
                <a:cs typeface="Arial" pitchFamily="34" charset="0"/>
              </a:rPr>
              <a:t>оқыту</a:t>
            </a:r>
            <a:r>
              <a:rPr lang="ru-RU" sz="1000" b="1" dirty="0">
                <a:latin typeface="Arial" pitchFamily="34" charset="0"/>
                <a:cs typeface="Arial" pitchFamily="34" charset="0"/>
              </a:rPr>
              <a:t> </a:t>
            </a:r>
            <a:r>
              <a:rPr lang="ru-RU" sz="1000" b="1" dirty="0" err="1">
                <a:latin typeface="Arial" pitchFamily="34" charset="0"/>
                <a:cs typeface="Arial" pitchFamily="34" charset="0"/>
              </a:rPr>
              <a:t>жүйесін</a:t>
            </a:r>
            <a:r>
              <a:rPr lang="ru-RU" sz="1000" b="1" dirty="0">
                <a:latin typeface="Arial" pitchFamily="34" charset="0"/>
                <a:cs typeface="Arial" pitchFamily="34" charset="0"/>
              </a:rPr>
              <a:t> </a:t>
            </a:r>
            <a:r>
              <a:rPr lang="ru-RU" sz="1000" b="1" dirty="0" err="1">
                <a:latin typeface="Arial" pitchFamily="34" charset="0"/>
                <a:cs typeface="Arial" pitchFamily="34" charset="0"/>
              </a:rPr>
              <a:t>үздіксіз</a:t>
            </a:r>
            <a:r>
              <a:rPr lang="ru-RU" sz="1000" b="1" dirty="0">
                <a:latin typeface="Arial" pitchFamily="34" charset="0"/>
                <a:cs typeface="Arial" pitchFamily="34" charset="0"/>
              </a:rPr>
              <a:t> </a:t>
            </a:r>
            <a:r>
              <a:rPr lang="ru-RU" sz="1000" b="1" dirty="0" err="1">
                <a:latin typeface="Arial" pitchFamily="34" charset="0"/>
                <a:cs typeface="Arial" pitchFamily="34" charset="0"/>
              </a:rPr>
              <a:t>дамыту</a:t>
            </a:r>
            <a:r>
              <a:rPr lang="ru-RU" sz="1000" b="1" dirty="0">
                <a:latin typeface="Arial" pitchFamily="34" charset="0"/>
                <a:cs typeface="Arial" pitchFamily="34" charset="0"/>
              </a:rPr>
              <a:t>, </a:t>
            </a:r>
            <a:r>
              <a:rPr lang="ru-RU" sz="1000" b="1" dirty="0" err="1">
                <a:latin typeface="Arial" pitchFamily="34" charset="0"/>
                <a:cs typeface="Arial" pitchFamily="34" charset="0"/>
              </a:rPr>
              <a:t>оқыту</a:t>
            </a:r>
            <a:r>
              <a:rPr lang="ru-RU" sz="1000" b="1" dirty="0">
                <a:latin typeface="Arial" pitchFamily="34" charset="0"/>
                <a:cs typeface="Arial" pitchFamily="34" charset="0"/>
              </a:rPr>
              <a:t>, су </a:t>
            </a:r>
            <a:r>
              <a:rPr lang="ru-RU" sz="1000" b="1" dirty="0" err="1">
                <a:latin typeface="Arial" pitchFamily="34" charset="0"/>
                <a:cs typeface="Arial" pitchFamily="34" charset="0"/>
              </a:rPr>
              <a:t>ресурстарын</a:t>
            </a:r>
            <a:r>
              <a:rPr lang="ru-RU" sz="1000" b="1" dirty="0">
                <a:latin typeface="Arial" pitchFamily="34" charset="0"/>
                <a:cs typeface="Arial" pitchFamily="34" charset="0"/>
              </a:rPr>
              <a:t> </a:t>
            </a:r>
            <a:r>
              <a:rPr lang="ru-RU" sz="1000" b="1" dirty="0" err="1">
                <a:latin typeface="Arial" pitchFamily="34" charset="0"/>
                <a:cs typeface="Arial" pitchFamily="34" charset="0"/>
              </a:rPr>
              <a:t>басқару</a:t>
            </a:r>
            <a:r>
              <a:rPr lang="ru-RU" sz="1000" b="1" dirty="0">
                <a:latin typeface="Arial" pitchFamily="34" charset="0"/>
                <a:cs typeface="Arial" pitchFamily="34" charset="0"/>
              </a:rPr>
              <a:t> </a:t>
            </a:r>
            <a:r>
              <a:rPr lang="ru-RU" sz="1000" b="1" dirty="0" err="1">
                <a:latin typeface="Arial" pitchFamily="34" charset="0"/>
                <a:cs typeface="Arial" pitchFamily="34" charset="0"/>
              </a:rPr>
              <a:t>бойынша</a:t>
            </a:r>
            <a:r>
              <a:rPr lang="ru-RU" sz="1000" b="1" dirty="0">
                <a:latin typeface="Arial" pitchFamily="34" charset="0"/>
                <a:cs typeface="Arial" pitchFamily="34" charset="0"/>
              </a:rPr>
              <a:t> </a:t>
            </a:r>
            <a:r>
              <a:rPr lang="ru-RU" sz="1000" b="1" dirty="0" err="1">
                <a:latin typeface="Arial" pitchFamily="34" charset="0"/>
                <a:cs typeface="Arial" pitchFamily="34" charset="0"/>
              </a:rPr>
              <a:t>барлық</a:t>
            </a:r>
            <a:r>
              <a:rPr lang="ru-RU" sz="1000" b="1" dirty="0">
                <a:latin typeface="Arial" pitchFamily="34" charset="0"/>
                <a:cs typeface="Arial" pitchFamily="34" charset="0"/>
              </a:rPr>
              <a:t> </a:t>
            </a:r>
            <a:r>
              <a:rPr lang="ru-RU" sz="1000" b="1" dirty="0" err="1">
                <a:latin typeface="Arial" pitchFamily="34" charset="0"/>
                <a:cs typeface="Arial" pitchFamily="34" charset="0"/>
              </a:rPr>
              <a:t>ұйымдарды</a:t>
            </a:r>
            <a:r>
              <a:rPr lang="ru-RU" sz="1000" b="1" dirty="0">
                <a:latin typeface="Arial" pitchFamily="34" charset="0"/>
                <a:cs typeface="Arial" pitchFamily="34" charset="0"/>
              </a:rPr>
              <a:t> </a:t>
            </a:r>
            <a:r>
              <a:rPr lang="ru-RU" sz="1000" b="1" dirty="0" err="1">
                <a:latin typeface="Arial" pitchFamily="34" charset="0"/>
                <a:cs typeface="Arial" pitchFamily="34" charset="0"/>
              </a:rPr>
              <a:t>институционалды</a:t>
            </a:r>
            <a:r>
              <a:rPr lang="ru-RU" sz="1000" b="1" dirty="0">
                <a:latin typeface="Arial" pitchFamily="34" charset="0"/>
                <a:cs typeface="Arial" pitchFamily="34" charset="0"/>
              </a:rPr>
              <a:t> </a:t>
            </a:r>
            <a:r>
              <a:rPr lang="ru-RU" sz="1000" b="1" dirty="0" err="1" smtClean="0">
                <a:latin typeface="Arial" pitchFamily="34" charset="0"/>
                <a:cs typeface="Arial" pitchFamily="34" charset="0"/>
              </a:rPr>
              <a:t>нығайту</a:t>
            </a:r>
            <a:endParaRPr sz="1000" b="1" dirty="0">
              <a:latin typeface="Arial" pitchFamily="34" charset="0"/>
              <a:cs typeface="Arial" pitchFamily="34" charset="0"/>
            </a:endParaRPr>
          </a:p>
        </p:txBody>
      </p:sp>
      <p:sp>
        <p:nvSpPr>
          <p:cNvPr id="32" name="object 32"/>
          <p:cNvSpPr txBox="1"/>
          <p:nvPr/>
        </p:nvSpPr>
        <p:spPr>
          <a:xfrm>
            <a:off x="1557655" y="5658018"/>
            <a:ext cx="6199525" cy="151892"/>
          </a:xfrm>
          <a:prstGeom prst="rect">
            <a:avLst/>
          </a:prstGeom>
        </p:spPr>
        <p:txBody>
          <a:bodyPr wrap="square" lIns="0" tIns="7111" rIns="0" bIns="0" rtlCol="0">
            <a:noAutofit/>
          </a:bodyPr>
          <a:lstStyle/>
          <a:p>
            <a:pPr marL="12700">
              <a:lnSpc>
                <a:spcPts val="1120"/>
              </a:lnSpc>
            </a:pPr>
            <a:r>
              <a:rPr lang="kk-KZ" sz="1000" b="1" dirty="0" smtClean="0"/>
              <a:t>Су кодексін жетілдіру және енгізу, заңнаманы талап етілетін кодификациялау және үйлестіру</a:t>
            </a:r>
            <a:endParaRPr sz="1000" b="1" dirty="0">
              <a:latin typeface="Arial"/>
              <a:cs typeface="Arial"/>
            </a:endParaRPr>
          </a:p>
        </p:txBody>
      </p:sp>
      <p:sp>
        <p:nvSpPr>
          <p:cNvPr id="31" name="object 31"/>
          <p:cNvSpPr txBox="1"/>
          <p:nvPr/>
        </p:nvSpPr>
        <p:spPr>
          <a:xfrm>
            <a:off x="1007160" y="6072926"/>
            <a:ext cx="411822" cy="203708"/>
          </a:xfrm>
          <a:prstGeom prst="rect">
            <a:avLst/>
          </a:prstGeom>
        </p:spPr>
        <p:txBody>
          <a:bodyPr wrap="square" lIns="0" tIns="9747" rIns="0" bIns="0" rtlCol="0">
            <a:noAutofit/>
          </a:bodyPr>
          <a:lstStyle/>
          <a:p>
            <a:pPr marL="12700">
              <a:lnSpc>
                <a:spcPts val="1535"/>
              </a:lnSpc>
            </a:pPr>
            <a:r>
              <a:rPr sz="1400" b="1" spc="-75" dirty="0" smtClean="0">
                <a:solidFill>
                  <a:srgbClr val="FF0000"/>
                </a:solidFill>
                <a:latin typeface="Arial"/>
                <a:cs typeface="Arial"/>
              </a:rPr>
              <a:t>2005</a:t>
            </a:r>
            <a:endParaRPr sz="1400">
              <a:latin typeface="Arial"/>
              <a:cs typeface="Arial"/>
            </a:endParaRPr>
          </a:p>
        </p:txBody>
      </p:sp>
      <p:sp>
        <p:nvSpPr>
          <p:cNvPr id="30" name="object 30"/>
          <p:cNvSpPr txBox="1"/>
          <p:nvPr/>
        </p:nvSpPr>
        <p:spPr>
          <a:xfrm>
            <a:off x="1526794" y="6072926"/>
            <a:ext cx="411822" cy="203708"/>
          </a:xfrm>
          <a:prstGeom prst="rect">
            <a:avLst/>
          </a:prstGeom>
        </p:spPr>
        <p:txBody>
          <a:bodyPr wrap="square" lIns="0" tIns="9747" rIns="0" bIns="0" rtlCol="0">
            <a:noAutofit/>
          </a:bodyPr>
          <a:lstStyle/>
          <a:p>
            <a:pPr marL="12700">
              <a:lnSpc>
                <a:spcPts val="1535"/>
              </a:lnSpc>
            </a:pPr>
            <a:r>
              <a:rPr sz="1400" b="1" spc="-75" dirty="0" smtClean="0">
                <a:solidFill>
                  <a:srgbClr val="FF0000"/>
                </a:solidFill>
                <a:latin typeface="Arial"/>
                <a:cs typeface="Arial"/>
              </a:rPr>
              <a:t>2007</a:t>
            </a:r>
            <a:endParaRPr sz="1400">
              <a:latin typeface="Arial"/>
              <a:cs typeface="Arial"/>
            </a:endParaRPr>
          </a:p>
        </p:txBody>
      </p:sp>
      <p:sp>
        <p:nvSpPr>
          <p:cNvPr id="29" name="object 29"/>
          <p:cNvSpPr txBox="1"/>
          <p:nvPr/>
        </p:nvSpPr>
        <p:spPr>
          <a:xfrm>
            <a:off x="2165350" y="6072926"/>
            <a:ext cx="411822" cy="203708"/>
          </a:xfrm>
          <a:prstGeom prst="rect">
            <a:avLst/>
          </a:prstGeom>
        </p:spPr>
        <p:txBody>
          <a:bodyPr wrap="square" lIns="0" tIns="9747" rIns="0" bIns="0" rtlCol="0">
            <a:noAutofit/>
          </a:bodyPr>
          <a:lstStyle/>
          <a:p>
            <a:pPr marL="12700">
              <a:lnSpc>
                <a:spcPts val="1535"/>
              </a:lnSpc>
            </a:pPr>
            <a:r>
              <a:rPr sz="1400" b="1" spc="-75" dirty="0" smtClean="0">
                <a:solidFill>
                  <a:srgbClr val="FF0000"/>
                </a:solidFill>
                <a:latin typeface="Arial"/>
                <a:cs typeface="Arial"/>
              </a:rPr>
              <a:t>2009</a:t>
            </a:r>
            <a:endParaRPr sz="1400">
              <a:latin typeface="Arial"/>
              <a:cs typeface="Arial"/>
            </a:endParaRPr>
          </a:p>
        </p:txBody>
      </p:sp>
      <p:sp>
        <p:nvSpPr>
          <p:cNvPr id="28" name="object 28"/>
          <p:cNvSpPr txBox="1"/>
          <p:nvPr/>
        </p:nvSpPr>
        <p:spPr>
          <a:xfrm>
            <a:off x="2805811" y="6072926"/>
            <a:ext cx="411793" cy="203708"/>
          </a:xfrm>
          <a:prstGeom prst="rect">
            <a:avLst/>
          </a:prstGeom>
        </p:spPr>
        <p:txBody>
          <a:bodyPr wrap="square" lIns="0" tIns="9747" rIns="0" bIns="0" rtlCol="0">
            <a:noAutofit/>
          </a:bodyPr>
          <a:lstStyle/>
          <a:p>
            <a:pPr marL="12700">
              <a:lnSpc>
                <a:spcPts val="1535"/>
              </a:lnSpc>
            </a:pPr>
            <a:r>
              <a:rPr sz="1400" b="1" spc="-73" dirty="0" smtClean="0">
                <a:solidFill>
                  <a:srgbClr val="FF0000"/>
                </a:solidFill>
                <a:latin typeface="Arial"/>
                <a:cs typeface="Arial"/>
              </a:rPr>
              <a:t>2011</a:t>
            </a:r>
            <a:endParaRPr sz="1400">
              <a:latin typeface="Arial"/>
              <a:cs typeface="Arial"/>
            </a:endParaRPr>
          </a:p>
        </p:txBody>
      </p:sp>
      <p:sp>
        <p:nvSpPr>
          <p:cNvPr id="27" name="object 27"/>
          <p:cNvSpPr txBox="1"/>
          <p:nvPr/>
        </p:nvSpPr>
        <p:spPr>
          <a:xfrm>
            <a:off x="3525139" y="6072926"/>
            <a:ext cx="411822" cy="203708"/>
          </a:xfrm>
          <a:prstGeom prst="rect">
            <a:avLst/>
          </a:prstGeom>
        </p:spPr>
        <p:txBody>
          <a:bodyPr wrap="square" lIns="0" tIns="9747" rIns="0" bIns="0" rtlCol="0">
            <a:noAutofit/>
          </a:bodyPr>
          <a:lstStyle/>
          <a:p>
            <a:pPr marL="12700">
              <a:lnSpc>
                <a:spcPts val="1535"/>
              </a:lnSpc>
            </a:pPr>
            <a:r>
              <a:rPr sz="1400" b="1" spc="-75" dirty="0" smtClean="0">
                <a:solidFill>
                  <a:srgbClr val="FF0000"/>
                </a:solidFill>
                <a:latin typeface="Arial"/>
                <a:cs typeface="Arial"/>
              </a:rPr>
              <a:t>2013</a:t>
            </a:r>
            <a:endParaRPr sz="1400">
              <a:latin typeface="Arial"/>
              <a:cs typeface="Arial"/>
            </a:endParaRPr>
          </a:p>
        </p:txBody>
      </p:sp>
      <p:sp>
        <p:nvSpPr>
          <p:cNvPr id="26" name="object 26"/>
          <p:cNvSpPr txBox="1"/>
          <p:nvPr/>
        </p:nvSpPr>
        <p:spPr>
          <a:xfrm>
            <a:off x="4282567" y="6072926"/>
            <a:ext cx="413041" cy="203708"/>
          </a:xfrm>
          <a:prstGeom prst="rect">
            <a:avLst/>
          </a:prstGeom>
        </p:spPr>
        <p:txBody>
          <a:bodyPr wrap="square" lIns="0" tIns="9747" rIns="0" bIns="0" rtlCol="0">
            <a:noAutofit/>
          </a:bodyPr>
          <a:lstStyle/>
          <a:p>
            <a:pPr marL="12700">
              <a:lnSpc>
                <a:spcPts val="1535"/>
              </a:lnSpc>
            </a:pPr>
            <a:r>
              <a:rPr sz="1400" b="1" spc="-69" dirty="0" smtClean="0">
                <a:solidFill>
                  <a:srgbClr val="FF0000"/>
                </a:solidFill>
                <a:latin typeface="Arial"/>
                <a:cs typeface="Arial"/>
              </a:rPr>
              <a:t>2015</a:t>
            </a:r>
            <a:endParaRPr sz="1400">
              <a:latin typeface="Arial"/>
              <a:cs typeface="Arial"/>
            </a:endParaRPr>
          </a:p>
        </p:txBody>
      </p:sp>
      <p:sp>
        <p:nvSpPr>
          <p:cNvPr id="25" name="object 25"/>
          <p:cNvSpPr txBox="1"/>
          <p:nvPr/>
        </p:nvSpPr>
        <p:spPr>
          <a:xfrm>
            <a:off x="5041773" y="6072926"/>
            <a:ext cx="411822" cy="203708"/>
          </a:xfrm>
          <a:prstGeom prst="rect">
            <a:avLst/>
          </a:prstGeom>
        </p:spPr>
        <p:txBody>
          <a:bodyPr wrap="square" lIns="0" tIns="9747" rIns="0" bIns="0" rtlCol="0">
            <a:noAutofit/>
          </a:bodyPr>
          <a:lstStyle/>
          <a:p>
            <a:pPr marL="12700">
              <a:lnSpc>
                <a:spcPts val="1535"/>
              </a:lnSpc>
            </a:pPr>
            <a:r>
              <a:rPr sz="1400" b="1" spc="-75" dirty="0" smtClean="0">
                <a:solidFill>
                  <a:srgbClr val="FF0000"/>
                </a:solidFill>
                <a:latin typeface="Arial"/>
                <a:cs typeface="Arial"/>
              </a:rPr>
              <a:t>2017</a:t>
            </a:r>
            <a:endParaRPr sz="1400">
              <a:latin typeface="Arial"/>
              <a:cs typeface="Arial"/>
            </a:endParaRPr>
          </a:p>
        </p:txBody>
      </p:sp>
      <p:sp>
        <p:nvSpPr>
          <p:cNvPr id="24" name="object 24"/>
          <p:cNvSpPr txBox="1"/>
          <p:nvPr/>
        </p:nvSpPr>
        <p:spPr>
          <a:xfrm>
            <a:off x="5721477" y="6072926"/>
            <a:ext cx="411822" cy="203708"/>
          </a:xfrm>
          <a:prstGeom prst="rect">
            <a:avLst/>
          </a:prstGeom>
        </p:spPr>
        <p:txBody>
          <a:bodyPr wrap="square" lIns="0" tIns="9747" rIns="0" bIns="0" rtlCol="0">
            <a:noAutofit/>
          </a:bodyPr>
          <a:lstStyle/>
          <a:p>
            <a:pPr marL="12700">
              <a:lnSpc>
                <a:spcPts val="1535"/>
              </a:lnSpc>
            </a:pPr>
            <a:r>
              <a:rPr sz="1400" b="1" spc="-75" dirty="0" smtClean="0">
                <a:solidFill>
                  <a:srgbClr val="FF0000"/>
                </a:solidFill>
                <a:latin typeface="Arial"/>
                <a:cs typeface="Arial"/>
              </a:rPr>
              <a:t>2019</a:t>
            </a:r>
            <a:endParaRPr sz="1400">
              <a:latin typeface="Arial"/>
              <a:cs typeface="Arial"/>
            </a:endParaRPr>
          </a:p>
        </p:txBody>
      </p:sp>
      <p:sp>
        <p:nvSpPr>
          <p:cNvPr id="23" name="object 23"/>
          <p:cNvSpPr txBox="1"/>
          <p:nvPr/>
        </p:nvSpPr>
        <p:spPr>
          <a:xfrm>
            <a:off x="6360033" y="6072926"/>
            <a:ext cx="413041" cy="203708"/>
          </a:xfrm>
          <a:prstGeom prst="rect">
            <a:avLst/>
          </a:prstGeom>
        </p:spPr>
        <p:txBody>
          <a:bodyPr wrap="square" lIns="0" tIns="9747" rIns="0" bIns="0" rtlCol="0">
            <a:noAutofit/>
          </a:bodyPr>
          <a:lstStyle/>
          <a:p>
            <a:pPr marL="12700">
              <a:lnSpc>
                <a:spcPts val="1535"/>
              </a:lnSpc>
            </a:pPr>
            <a:r>
              <a:rPr sz="1400" b="1" spc="-69" dirty="0" smtClean="0">
                <a:solidFill>
                  <a:srgbClr val="FF0000"/>
                </a:solidFill>
                <a:latin typeface="Arial"/>
                <a:cs typeface="Arial"/>
              </a:rPr>
              <a:t>2021</a:t>
            </a:r>
            <a:endParaRPr sz="1400">
              <a:latin typeface="Arial"/>
              <a:cs typeface="Arial"/>
            </a:endParaRPr>
          </a:p>
        </p:txBody>
      </p:sp>
      <p:sp>
        <p:nvSpPr>
          <p:cNvPr id="22" name="object 22"/>
          <p:cNvSpPr txBox="1"/>
          <p:nvPr/>
        </p:nvSpPr>
        <p:spPr>
          <a:xfrm>
            <a:off x="7078218" y="6072926"/>
            <a:ext cx="411822" cy="203708"/>
          </a:xfrm>
          <a:prstGeom prst="rect">
            <a:avLst/>
          </a:prstGeom>
        </p:spPr>
        <p:txBody>
          <a:bodyPr wrap="square" lIns="0" tIns="9747" rIns="0" bIns="0" rtlCol="0">
            <a:noAutofit/>
          </a:bodyPr>
          <a:lstStyle/>
          <a:p>
            <a:pPr marL="12700">
              <a:lnSpc>
                <a:spcPts val="1535"/>
              </a:lnSpc>
            </a:pPr>
            <a:r>
              <a:rPr sz="1400" b="1" spc="-75" dirty="0" smtClean="0">
                <a:solidFill>
                  <a:srgbClr val="FF0000"/>
                </a:solidFill>
                <a:latin typeface="Arial"/>
                <a:cs typeface="Arial"/>
              </a:rPr>
              <a:t>2023</a:t>
            </a:r>
            <a:endParaRPr sz="1400">
              <a:latin typeface="Arial"/>
              <a:cs typeface="Arial"/>
            </a:endParaRPr>
          </a:p>
        </p:txBody>
      </p:sp>
      <p:sp>
        <p:nvSpPr>
          <p:cNvPr id="21" name="object 21"/>
          <p:cNvSpPr txBox="1"/>
          <p:nvPr/>
        </p:nvSpPr>
        <p:spPr>
          <a:xfrm>
            <a:off x="7757922" y="6072926"/>
            <a:ext cx="411822" cy="203708"/>
          </a:xfrm>
          <a:prstGeom prst="rect">
            <a:avLst/>
          </a:prstGeom>
        </p:spPr>
        <p:txBody>
          <a:bodyPr wrap="square" lIns="0" tIns="9747" rIns="0" bIns="0" rtlCol="0">
            <a:noAutofit/>
          </a:bodyPr>
          <a:lstStyle/>
          <a:p>
            <a:pPr marL="12700">
              <a:lnSpc>
                <a:spcPts val="1535"/>
              </a:lnSpc>
            </a:pPr>
            <a:r>
              <a:rPr sz="1400" b="1" spc="-75" dirty="0" smtClean="0">
                <a:solidFill>
                  <a:srgbClr val="FF0000"/>
                </a:solidFill>
                <a:latin typeface="Arial"/>
                <a:cs typeface="Arial"/>
              </a:rPr>
              <a:t>2025</a:t>
            </a:r>
            <a:endParaRPr sz="1400">
              <a:latin typeface="Arial"/>
              <a:cs typeface="Arial"/>
            </a:endParaRPr>
          </a:p>
        </p:txBody>
      </p:sp>
      <p:sp>
        <p:nvSpPr>
          <p:cNvPr id="20" name="object 20"/>
          <p:cNvSpPr txBox="1"/>
          <p:nvPr/>
        </p:nvSpPr>
        <p:spPr>
          <a:xfrm>
            <a:off x="6456426" y="6356783"/>
            <a:ext cx="2602497" cy="165608"/>
          </a:xfrm>
          <a:prstGeom prst="rect">
            <a:avLst/>
          </a:prstGeom>
        </p:spPr>
        <p:txBody>
          <a:bodyPr wrap="square" lIns="0" tIns="7810" rIns="0" bIns="0" rtlCol="0">
            <a:noAutofit/>
          </a:bodyPr>
          <a:lstStyle/>
          <a:p>
            <a:pPr marL="12700">
              <a:lnSpc>
                <a:spcPts val="1230"/>
              </a:lnSpc>
            </a:pPr>
            <a:r>
              <a:rPr sz="1100" spc="-60" dirty="0" smtClean="0">
                <a:solidFill>
                  <a:srgbClr val="FFFFFF"/>
                </a:solidFill>
                <a:latin typeface="Arial"/>
                <a:cs typeface="Arial"/>
              </a:rPr>
              <a:t>Ист.: Проект ПРООНпо ИУВР(2005 -2007 г.)</a:t>
            </a:r>
            <a:endParaRPr sz="1100">
              <a:latin typeface="Arial"/>
              <a:cs typeface="Arial"/>
            </a:endParaRPr>
          </a:p>
        </p:txBody>
      </p:sp>
      <p:sp>
        <p:nvSpPr>
          <p:cNvPr id="19" name="object 19"/>
          <p:cNvSpPr txBox="1"/>
          <p:nvPr/>
        </p:nvSpPr>
        <p:spPr>
          <a:xfrm>
            <a:off x="712216" y="5013198"/>
            <a:ext cx="1629156" cy="594360"/>
          </a:xfrm>
          <a:prstGeom prst="rect">
            <a:avLst/>
          </a:prstGeom>
        </p:spPr>
        <p:txBody>
          <a:bodyPr wrap="square" lIns="0" tIns="33940" rIns="0" bIns="0" rtlCol="0">
            <a:noAutofit/>
          </a:bodyPr>
          <a:lstStyle/>
          <a:p>
            <a:pPr marL="225216" marR="224042" algn="ctr">
              <a:lnSpc>
                <a:spcPts val="1145"/>
              </a:lnSpc>
            </a:pPr>
            <a:r>
              <a:rPr lang="kk-KZ" sz="1000" b="1" spc="-83" dirty="0" smtClean="0">
                <a:latin typeface="Arial"/>
                <a:cs typeface="Arial"/>
              </a:rPr>
              <a:t>СРББ-ның суды сақтау жөніндегі ұлттық жоспарвн жасау</a:t>
            </a:r>
            <a:endParaRPr sz="1000" dirty="0">
              <a:latin typeface="Arial"/>
              <a:cs typeface="Arial"/>
            </a:endParaRPr>
          </a:p>
        </p:txBody>
      </p:sp>
      <p:sp>
        <p:nvSpPr>
          <p:cNvPr id="18" name="object 18"/>
          <p:cNvSpPr txBox="1"/>
          <p:nvPr/>
        </p:nvSpPr>
        <p:spPr>
          <a:xfrm>
            <a:off x="2268474" y="4725162"/>
            <a:ext cx="4032250" cy="287781"/>
          </a:xfrm>
          <a:prstGeom prst="rect">
            <a:avLst/>
          </a:prstGeom>
        </p:spPr>
        <p:txBody>
          <a:bodyPr wrap="square" lIns="0" tIns="5048" rIns="0" bIns="0" rtlCol="0">
            <a:noAutofit/>
          </a:bodyPr>
          <a:lstStyle/>
          <a:p>
            <a:pPr marL="1347342">
              <a:lnSpc>
                <a:spcPts val="795"/>
              </a:lnSpc>
            </a:pPr>
            <a:r>
              <a:rPr lang="kk-KZ" sz="1000" b="1" spc="-74" dirty="0" smtClean="0">
                <a:latin typeface="Arial"/>
                <a:cs typeface="Arial"/>
              </a:rPr>
              <a:t>Сектор аралық байланысты жетілдіру</a:t>
            </a:r>
            <a:endParaRPr sz="1000" dirty="0">
              <a:latin typeface="Arial"/>
              <a:cs typeface="Arial"/>
            </a:endParaRPr>
          </a:p>
        </p:txBody>
      </p:sp>
      <p:sp>
        <p:nvSpPr>
          <p:cNvPr id="17" name="object 17"/>
          <p:cNvSpPr txBox="1"/>
          <p:nvPr/>
        </p:nvSpPr>
        <p:spPr>
          <a:xfrm>
            <a:off x="2268474" y="4293895"/>
            <a:ext cx="4335272" cy="366750"/>
          </a:xfrm>
          <a:prstGeom prst="rect">
            <a:avLst/>
          </a:prstGeom>
        </p:spPr>
        <p:txBody>
          <a:bodyPr wrap="square" lIns="0" tIns="5905" rIns="0" bIns="0" rtlCol="0">
            <a:noAutofit/>
          </a:bodyPr>
          <a:lstStyle/>
          <a:p>
            <a:pPr marL="222783" marR="210646" algn="ctr">
              <a:lnSpc>
                <a:spcPts val="930"/>
              </a:lnSpc>
            </a:pPr>
            <a:r>
              <a:rPr lang="kk-KZ" sz="1000" b="1" dirty="0" smtClean="0"/>
              <a:t>Су ресурстарына мониторинг жүргізу жүйесін жетілдіру, алмасу және т.б. ақпаратқа қол жеткізу, соның ішінде судың қолайсыз салдарын болдырмау</a:t>
            </a:r>
            <a:endParaRPr sz="1000" b="1" dirty="0">
              <a:latin typeface="Arial"/>
              <a:cs typeface="Arial"/>
            </a:endParaRPr>
          </a:p>
        </p:txBody>
      </p:sp>
      <p:sp>
        <p:nvSpPr>
          <p:cNvPr id="16" name="object 16"/>
          <p:cNvSpPr txBox="1"/>
          <p:nvPr/>
        </p:nvSpPr>
        <p:spPr>
          <a:xfrm>
            <a:off x="2268474" y="3862603"/>
            <a:ext cx="4335272" cy="321411"/>
          </a:xfrm>
          <a:prstGeom prst="rect">
            <a:avLst/>
          </a:prstGeom>
        </p:spPr>
        <p:txBody>
          <a:bodyPr wrap="square" lIns="0" tIns="7111" rIns="0" bIns="0" rtlCol="0">
            <a:noAutofit/>
          </a:bodyPr>
          <a:lstStyle/>
          <a:p>
            <a:pPr marL="86106">
              <a:lnSpc>
                <a:spcPts val="1120"/>
              </a:lnSpc>
            </a:pPr>
            <a:r>
              <a:rPr lang="kk-KZ" sz="1000" b="1" spc="-80" dirty="0" smtClean="0">
                <a:latin typeface="Arial"/>
                <a:cs typeface="Arial"/>
              </a:rPr>
              <a:t>Су пайдалану және сақтауды халықаралық дәрежеге жеткізу</a:t>
            </a:r>
            <a:endParaRPr sz="1000" dirty="0">
              <a:latin typeface="Arial"/>
              <a:cs typeface="Arial"/>
            </a:endParaRPr>
          </a:p>
        </p:txBody>
      </p:sp>
      <p:sp>
        <p:nvSpPr>
          <p:cNvPr id="15" name="object 15"/>
          <p:cNvSpPr txBox="1"/>
          <p:nvPr/>
        </p:nvSpPr>
        <p:spPr>
          <a:xfrm>
            <a:off x="973074" y="3862578"/>
            <a:ext cx="1127760" cy="585216"/>
          </a:xfrm>
          <a:prstGeom prst="rect">
            <a:avLst/>
          </a:prstGeom>
        </p:spPr>
        <p:txBody>
          <a:bodyPr wrap="square" lIns="0" tIns="60325" rIns="0" bIns="0" rtlCol="0">
            <a:noAutofit/>
          </a:bodyPr>
          <a:lstStyle/>
          <a:p>
            <a:pPr marL="50464" marR="79944" indent="26062" algn="ctr">
              <a:lnSpc>
                <a:spcPct val="100041"/>
              </a:lnSpc>
            </a:pPr>
            <a:r>
              <a:rPr lang="kk-KZ" sz="1000" b="1" spc="-74" dirty="0" smtClean="0">
                <a:latin typeface="Arial"/>
                <a:cs typeface="Arial"/>
              </a:rPr>
              <a:t>Ұлттық су саясатын дайындау</a:t>
            </a:r>
            <a:endParaRPr sz="1000" dirty="0">
              <a:latin typeface="Arial"/>
              <a:cs typeface="Arial"/>
            </a:endParaRPr>
          </a:p>
        </p:txBody>
      </p:sp>
      <p:sp>
        <p:nvSpPr>
          <p:cNvPr id="14" name="object 14"/>
          <p:cNvSpPr txBox="1"/>
          <p:nvPr/>
        </p:nvSpPr>
        <p:spPr>
          <a:xfrm>
            <a:off x="973074" y="4447794"/>
            <a:ext cx="1127760" cy="60960"/>
          </a:xfrm>
          <a:prstGeom prst="rect">
            <a:avLst/>
          </a:prstGeom>
        </p:spPr>
        <p:txBody>
          <a:bodyPr wrap="square" lIns="0" tIns="0" rIns="0" bIns="0" rtlCol="0">
            <a:noAutofit/>
          </a:bodyPr>
          <a:lstStyle/>
          <a:p>
            <a:endParaRPr/>
          </a:p>
        </p:txBody>
      </p:sp>
      <p:sp>
        <p:nvSpPr>
          <p:cNvPr id="13" name="object 13"/>
          <p:cNvSpPr txBox="1"/>
          <p:nvPr/>
        </p:nvSpPr>
        <p:spPr>
          <a:xfrm>
            <a:off x="973074" y="4508754"/>
            <a:ext cx="1127760" cy="390144"/>
          </a:xfrm>
          <a:prstGeom prst="rect">
            <a:avLst/>
          </a:prstGeom>
        </p:spPr>
        <p:txBody>
          <a:bodyPr wrap="square" lIns="0" tIns="40005" rIns="0" bIns="0" rtlCol="0">
            <a:noAutofit/>
          </a:bodyPr>
          <a:lstStyle/>
          <a:p>
            <a:pPr marR="16770" algn="ctr">
              <a:lnSpc>
                <a:spcPct val="95825"/>
              </a:lnSpc>
            </a:pPr>
            <a:r>
              <a:rPr lang="kk-KZ" sz="1000" b="1" spc="-87" dirty="0" smtClean="0">
                <a:latin typeface="Arial"/>
                <a:cs typeface="Arial"/>
              </a:rPr>
              <a:t>БК, СБК дәрежелерін көтеру</a:t>
            </a:r>
            <a:endParaRPr sz="1000" dirty="0">
              <a:latin typeface="Arial"/>
              <a:cs typeface="Arial"/>
            </a:endParaRPr>
          </a:p>
        </p:txBody>
      </p:sp>
      <p:sp>
        <p:nvSpPr>
          <p:cNvPr id="12" name="object 12"/>
          <p:cNvSpPr txBox="1"/>
          <p:nvPr/>
        </p:nvSpPr>
        <p:spPr>
          <a:xfrm>
            <a:off x="973074" y="3501390"/>
            <a:ext cx="2724912" cy="216408"/>
          </a:xfrm>
          <a:prstGeom prst="rect">
            <a:avLst/>
          </a:prstGeom>
        </p:spPr>
        <p:txBody>
          <a:bodyPr wrap="square" lIns="0" tIns="6889" rIns="0" bIns="0" rtlCol="0">
            <a:noAutofit/>
          </a:bodyPr>
          <a:lstStyle/>
          <a:p>
            <a:pPr marL="47701">
              <a:lnSpc>
                <a:spcPts val="1085"/>
              </a:lnSpc>
            </a:pPr>
            <a:r>
              <a:rPr lang="kk-KZ" sz="1000" b="1" spc="-96" dirty="0" smtClean="0">
                <a:latin typeface="Arial"/>
                <a:cs typeface="Arial"/>
              </a:rPr>
              <a:t>Бассейндік Кеңіс құру</a:t>
            </a:r>
            <a:endParaRPr sz="1000" dirty="0">
              <a:latin typeface="Arial"/>
              <a:cs typeface="Arial"/>
            </a:endParaRPr>
          </a:p>
        </p:txBody>
      </p:sp>
      <p:sp>
        <p:nvSpPr>
          <p:cNvPr id="11" name="object 11"/>
          <p:cNvSpPr txBox="1"/>
          <p:nvPr/>
        </p:nvSpPr>
        <p:spPr>
          <a:xfrm>
            <a:off x="3060954" y="2708910"/>
            <a:ext cx="1728216" cy="632460"/>
          </a:xfrm>
          <a:prstGeom prst="rect">
            <a:avLst/>
          </a:prstGeom>
        </p:spPr>
        <p:txBody>
          <a:bodyPr wrap="square" lIns="0" tIns="6921" rIns="0" bIns="0" rtlCol="0">
            <a:noAutofit/>
          </a:bodyPr>
          <a:lstStyle/>
          <a:p>
            <a:pPr marL="279019">
              <a:lnSpc>
                <a:spcPts val="1090"/>
              </a:lnSpc>
            </a:pPr>
            <a:endParaRPr sz="1000" dirty="0">
              <a:latin typeface="Arial"/>
              <a:cs typeface="Arial"/>
            </a:endParaRPr>
          </a:p>
        </p:txBody>
      </p:sp>
      <p:sp>
        <p:nvSpPr>
          <p:cNvPr id="10" name="object 10"/>
          <p:cNvSpPr txBox="1"/>
          <p:nvPr/>
        </p:nvSpPr>
        <p:spPr>
          <a:xfrm>
            <a:off x="7381494" y="2637281"/>
            <a:ext cx="1351788" cy="937260"/>
          </a:xfrm>
          <a:prstGeom prst="rect">
            <a:avLst/>
          </a:prstGeom>
        </p:spPr>
        <p:txBody>
          <a:bodyPr wrap="square" lIns="0" tIns="7875" rIns="0" bIns="0" rtlCol="0">
            <a:noAutofit/>
          </a:bodyPr>
          <a:lstStyle/>
          <a:p>
            <a:pPr>
              <a:lnSpc>
                <a:spcPts val="1200"/>
              </a:lnSpc>
            </a:pPr>
            <a:endParaRPr sz="1200" dirty="0"/>
          </a:p>
          <a:p>
            <a:pPr marL="296710" marR="308915" algn="ctr">
              <a:lnSpc>
                <a:spcPct val="95825"/>
              </a:lnSpc>
            </a:pPr>
            <a:r>
              <a:rPr lang="kk-KZ" sz="1000" b="1" u="heavy" spc="-16" dirty="0" smtClean="0">
                <a:latin typeface="Arial"/>
                <a:cs typeface="Arial"/>
              </a:rPr>
              <a:t>Жетті</a:t>
            </a:r>
            <a:endParaRPr sz="1000" dirty="0">
              <a:latin typeface="Arial"/>
              <a:cs typeface="Arial"/>
            </a:endParaRPr>
          </a:p>
          <a:p>
            <a:pPr marL="30068" marR="19570" algn="ctr">
              <a:lnSpc>
                <a:spcPct val="100041"/>
              </a:lnSpc>
              <a:spcBef>
                <a:spcPts val="50"/>
              </a:spcBef>
            </a:pPr>
            <a:r>
              <a:rPr sz="1000" b="1" spc="-4" dirty="0" smtClean="0">
                <a:latin typeface="Arial"/>
                <a:cs typeface="Arial"/>
              </a:rPr>
              <a:t>‘</a:t>
            </a:r>
            <a:r>
              <a:rPr lang="kk-KZ" sz="1000" b="1" spc="-4" dirty="0" smtClean="0">
                <a:latin typeface="Arial"/>
                <a:cs typeface="Arial"/>
              </a:rPr>
              <a:t>жақсы жағдай</a:t>
            </a:r>
            <a:r>
              <a:rPr sz="1000" b="1" spc="-2" dirty="0" smtClean="0">
                <a:latin typeface="Arial"/>
                <a:cs typeface="Arial"/>
              </a:rPr>
              <a:t>’ </a:t>
            </a:r>
            <a:r>
              <a:rPr lang="kk-KZ" sz="1000" b="1" spc="0" dirty="0" smtClean="0">
                <a:latin typeface="Arial"/>
                <a:cs typeface="Arial"/>
              </a:rPr>
              <a:t>барлық жүйелерде</a:t>
            </a:r>
            <a:endParaRPr sz="1000" dirty="0">
              <a:latin typeface="Arial"/>
              <a:cs typeface="Arial"/>
            </a:endParaRPr>
          </a:p>
        </p:txBody>
      </p:sp>
      <p:sp>
        <p:nvSpPr>
          <p:cNvPr id="9" name="object 9"/>
          <p:cNvSpPr txBox="1"/>
          <p:nvPr/>
        </p:nvSpPr>
        <p:spPr>
          <a:xfrm>
            <a:off x="761999" y="2637282"/>
            <a:ext cx="2333371" cy="361188"/>
          </a:xfrm>
          <a:prstGeom prst="rect">
            <a:avLst/>
          </a:prstGeom>
        </p:spPr>
        <p:txBody>
          <a:bodyPr wrap="square" lIns="0" tIns="6889" rIns="0" bIns="0" rtlCol="0">
            <a:noAutofit/>
          </a:bodyPr>
          <a:lstStyle/>
          <a:p>
            <a:pPr marL="401088" marR="391937" algn="ctr">
              <a:lnSpc>
                <a:spcPts val="1085"/>
              </a:lnSpc>
            </a:pPr>
            <a:r>
              <a:rPr lang="kk-KZ" sz="1000" b="1" spc="-73" dirty="0" smtClean="0">
                <a:latin typeface="Arial"/>
                <a:cs typeface="Arial"/>
              </a:rPr>
              <a:t>Еуразиялық су орталығын құру және аяқтау </a:t>
            </a:r>
            <a:endParaRPr sz="1000" dirty="0">
              <a:latin typeface="Arial"/>
              <a:cs typeface="Arial"/>
            </a:endParaRPr>
          </a:p>
        </p:txBody>
      </p:sp>
      <p:sp>
        <p:nvSpPr>
          <p:cNvPr id="8" name="object 8"/>
          <p:cNvSpPr txBox="1"/>
          <p:nvPr/>
        </p:nvSpPr>
        <p:spPr>
          <a:xfrm>
            <a:off x="973074" y="2998470"/>
            <a:ext cx="1918716" cy="71627"/>
          </a:xfrm>
          <a:prstGeom prst="rect">
            <a:avLst/>
          </a:prstGeom>
        </p:spPr>
        <p:txBody>
          <a:bodyPr wrap="square" lIns="0" tIns="1777" rIns="0" bIns="0" rtlCol="0">
            <a:noAutofit/>
          </a:bodyPr>
          <a:lstStyle/>
          <a:p>
            <a:pPr marL="25400">
              <a:lnSpc>
                <a:spcPts val="550"/>
              </a:lnSpc>
            </a:pPr>
            <a:endParaRPr sz="550"/>
          </a:p>
        </p:txBody>
      </p:sp>
      <p:sp>
        <p:nvSpPr>
          <p:cNvPr id="7" name="object 7"/>
          <p:cNvSpPr txBox="1"/>
          <p:nvPr/>
        </p:nvSpPr>
        <p:spPr>
          <a:xfrm>
            <a:off x="973073" y="3070098"/>
            <a:ext cx="2038633" cy="359663"/>
          </a:xfrm>
          <a:prstGeom prst="rect">
            <a:avLst/>
          </a:prstGeom>
        </p:spPr>
        <p:txBody>
          <a:bodyPr wrap="square" lIns="0" tIns="6889" rIns="0" bIns="0" rtlCol="0">
            <a:noAutofit/>
          </a:bodyPr>
          <a:lstStyle/>
          <a:p>
            <a:pPr marL="405041" marR="395889" algn="ctr">
              <a:lnSpc>
                <a:spcPts val="1085"/>
              </a:lnSpc>
            </a:pPr>
            <a:r>
              <a:rPr lang="kk-KZ" sz="1000" b="1" spc="-73" dirty="0" smtClean="0">
                <a:latin typeface="Arial"/>
                <a:cs typeface="Arial"/>
              </a:rPr>
              <a:t>Бассейндік басқару ұйымын құру және аяқтау</a:t>
            </a:r>
            <a:endParaRPr sz="1000" dirty="0">
              <a:latin typeface="Arial"/>
              <a:cs typeface="Arial"/>
            </a:endParaRPr>
          </a:p>
        </p:txBody>
      </p:sp>
      <p:sp>
        <p:nvSpPr>
          <p:cNvPr id="6" name="object 6"/>
          <p:cNvSpPr txBox="1"/>
          <p:nvPr/>
        </p:nvSpPr>
        <p:spPr>
          <a:xfrm>
            <a:off x="4862322" y="2422398"/>
            <a:ext cx="2449068" cy="719327"/>
          </a:xfrm>
          <a:prstGeom prst="rect">
            <a:avLst/>
          </a:prstGeom>
        </p:spPr>
        <p:txBody>
          <a:bodyPr wrap="square" lIns="0" tIns="1779" rIns="0" bIns="0" rtlCol="0">
            <a:noAutofit/>
          </a:bodyPr>
          <a:lstStyle/>
          <a:p>
            <a:pPr>
              <a:lnSpc>
                <a:spcPts val="1200"/>
              </a:lnSpc>
            </a:pPr>
            <a:endParaRPr sz="1200" dirty="0"/>
          </a:p>
          <a:p>
            <a:pPr marL="346679" marR="328853" algn="ctr">
              <a:lnSpc>
                <a:spcPct val="100041"/>
              </a:lnSpc>
            </a:pPr>
            <a:r>
              <a:rPr lang="ru-RU" sz="1000" b="1" dirty="0" smtClean="0">
                <a:latin typeface="Arial" pitchFamily="34" charset="0"/>
                <a:cs typeface="Arial" pitchFamily="34" charset="0"/>
              </a:rPr>
              <a:t>ЕО-</a:t>
            </a:r>
            <a:r>
              <a:rPr lang="ru-RU" sz="1000" b="1" dirty="0" err="1" smtClean="0">
                <a:latin typeface="Arial" pitchFamily="34" charset="0"/>
                <a:cs typeface="Arial" pitchFamily="34" charset="0"/>
              </a:rPr>
              <a:t>ның</a:t>
            </a:r>
            <a:r>
              <a:rPr lang="ru-RU" sz="1000" b="1" dirty="0" smtClean="0">
                <a:latin typeface="Arial" pitchFamily="34" charset="0"/>
                <a:cs typeface="Arial" pitchFamily="34" charset="0"/>
              </a:rPr>
              <a:t> </a:t>
            </a:r>
            <a:r>
              <a:rPr lang="ru-RU" sz="1000" b="1" dirty="0" err="1" smtClean="0">
                <a:latin typeface="Arial" pitchFamily="34" charset="0"/>
                <a:cs typeface="Arial" pitchFamily="34" charset="0"/>
              </a:rPr>
              <a:t>талаптарына</a:t>
            </a:r>
            <a:r>
              <a:rPr lang="ru-RU" sz="1000" b="1" dirty="0" smtClean="0">
                <a:latin typeface="Arial" pitchFamily="34" charset="0"/>
                <a:cs typeface="Arial" pitchFamily="34" charset="0"/>
              </a:rPr>
              <a:t> </a:t>
            </a:r>
            <a:r>
              <a:rPr lang="ru-RU" sz="1000" b="1" dirty="0" err="1">
                <a:latin typeface="Arial" pitchFamily="34" charset="0"/>
                <a:cs typeface="Arial" pitchFamily="34" charset="0"/>
              </a:rPr>
              <a:t>сәйкес</a:t>
            </a:r>
            <a:r>
              <a:rPr lang="ru-RU" sz="1000" b="1" dirty="0">
                <a:latin typeface="Arial" pitchFamily="34" charset="0"/>
                <a:cs typeface="Arial" pitchFamily="34" charset="0"/>
              </a:rPr>
              <a:t> </a:t>
            </a:r>
            <a:r>
              <a:rPr lang="ru-RU" sz="1000" b="1" dirty="0" err="1">
                <a:latin typeface="Arial" pitchFamily="34" charset="0"/>
                <a:cs typeface="Arial" pitchFamily="34" charset="0"/>
              </a:rPr>
              <a:t>бассейндік</a:t>
            </a:r>
            <a:r>
              <a:rPr lang="ru-RU" sz="1000" b="1" dirty="0">
                <a:latin typeface="Arial" pitchFamily="34" charset="0"/>
                <a:cs typeface="Arial" pitchFamily="34" charset="0"/>
              </a:rPr>
              <a:t> </a:t>
            </a:r>
            <a:r>
              <a:rPr lang="ru-RU" sz="1000" b="1" dirty="0" err="1">
                <a:latin typeface="Arial" pitchFamily="34" charset="0"/>
                <a:cs typeface="Arial" pitchFamily="34" charset="0"/>
              </a:rPr>
              <a:t>басқару</a:t>
            </a:r>
            <a:r>
              <a:rPr lang="ru-RU" sz="1000" b="1" dirty="0">
                <a:latin typeface="Arial" pitchFamily="34" charset="0"/>
                <a:cs typeface="Arial" pitchFamily="34" charset="0"/>
              </a:rPr>
              <a:t> </a:t>
            </a:r>
            <a:r>
              <a:rPr lang="ru-RU" sz="1000" b="1" dirty="0" err="1">
                <a:latin typeface="Arial" pitchFamily="34" charset="0"/>
                <a:cs typeface="Arial" pitchFamily="34" charset="0"/>
              </a:rPr>
              <a:t>жоспарларын</a:t>
            </a:r>
            <a:r>
              <a:rPr lang="ru-RU" sz="1000" b="1" dirty="0">
                <a:latin typeface="Arial" pitchFamily="34" charset="0"/>
                <a:cs typeface="Arial" pitchFamily="34" charset="0"/>
              </a:rPr>
              <a:t> </a:t>
            </a:r>
            <a:r>
              <a:rPr lang="ru-RU" sz="1000" b="1" dirty="0" err="1">
                <a:latin typeface="Arial" pitchFamily="34" charset="0"/>
                <a:cs typeface="Arial" pitchFamily="34" charset="0"/>
              </a:rPr>
              <a:t>енгізу</a:t>
            </a:r>
            <a:endParaRPr sz="1000" b="1" dirty="0">
              <a:latin typeface="Arial" pitchFamily="34" charset="0"/>
              <a:cs typeface="Arial" pitchFamily="34" charset="0"/>
            </a:endParaRPr>
          </a:p>
        </p:txBody>
      </p:sp>
      <p:sp>
        <p:nvSpPr>
          <p:cNvPr id="5" name="object 5"/>
          <p:cNvSpPr txBox="1"/>
          <p:nvPr/>
        </p:nvSpPr>
        <p:spPr>
          <a:xfrm>
            <a:off x="973074" y="2134362"/>
            <a:ext cx="1918716" cy="358139"/>
          </a:xfrm>
          <a:prstGeom prst="rect">
            <a:avLst/>
          </a:prstGeom>
        </p:spPr>
        <p:txBody>
          <a:bodyPr wrap="square" lIns="0" tIns="6889" rIns="0" bIns="0" rtlCol="0">
            <a:noAutofit/>
          </a:bodyPr>
          <a:lstStyle/>
          <a:p>
            <a:pPr marL="140360">
              <a:lnSpc>
                <a:spcPts val="1085"/>
              </a:lnSpc>
            </a:pPr>
            <a:endParaRPr sz="1000" dirty="0">
              <a:latin typeface="Arial"/>
              <a:cs typeface="Arial"/>
            </a:endParaRPr>
          </a:p>
        </p:txBody>
      </p:sp>
      <p:sp>
        <p:nvSpPr>
          <p:cNvPr id="4" name="object 4"/>
          <p:cNvSpPr txBox="1"/>
          <p:nvPr/>
        </p:nvSpPr>
        <p:spPr>
          <a:xfrm>
            <a:off x="7172706" y="1717929"/>
            <a:ext cx="1742694" cy="792479"/>
          </a:xfrm>
          <a:prstGeom prst="rect">
            <a:avLst/>
          </a:prstGeom>
        </p:spPr>
        <p:txBody>
          <a:bodyPr wrap="square" lIns="0" tIns="6794" rIns="0" bIns="0" rtlCol="0">
            <a:noAutofit/>
          </a:bodyPr>
          <a:lstStyle/>
          <a:p>
            <a:pPr marL="340563" marR="337452" algn="ctr">
              <a:lnSpc>
                <a:spcPts val="1070"/>
              </a:lnSpc>
            </a:pPr>
            <a:r>
              <a:rPr sz="1000" b="1" u="heavy" spc="-73" dirty="0" smtClean="0">
                <a:latin typeface="Arial"/>
                <a:cs typeface="Arial"/>
              </a:rPr>
              <a:t> </a:t>
            </a:r>
            <a:r>
              <a:rPr lang="ru-RU" sz="1000" b="1" dirty="0" err="1" smtClean="0">
                <a:latin typeface="Arial" pitchFamily="34" charset="0"/>
                <a:cs typeface="Arial" pitchFamily="34" charset="0"/>
              </a:rPr>
              <a:t>Аяқталды</a:t>
            </a:r>
            <a:r>
              <a:rPr lang="ru-RU" sz="1000" b="1" dirty="0" smtClean="0">
                <a:latin typeface="Arial" pitchFamily="34" charset="0"/>
                <a:cs typeface="Arial" pitchFamily="34" charset="0"/>
              </a:rPr>
              <a:t> СРББ-</a:t>
            </a:r>
            <a:r>
              <a:rPr lang="ru-RU" sz="1000" b="1" dirty="0" err="1" smtClean="0">
                <a:latin typeface="Arial" pitchFamily="34" charset="0"/>
                <a:cs typeface="Arial" pitchFamily="34" charset="0"/>
              </a:rPr>
              <a:t>ның</a:t>
            </a:r>
            <a:r>
              <a:rPr lang="ru-RU" sz="1000" b="1" dirty="0" smtClean="0">
                <a:latin typeface="Arial" pitchFamily="34" charset="0"/>
                <a:cs typeface="Arial" pitchFamily="34" charset="0"/>
              </a:rPr>
              <a:t> </a:t>
            </a:r>
            <a:r>
              <a:rPr lang="ru-RU" sz="1000" b="1" dirty="0">
                <a:latin typeface="Arial" pitchFamily="34" charset="0"/>
                <a:cs typeface="Arial" pitchFamily="34" charset="0"/>
              </a:rPr>
              <a:t>суды </a:t>
            </a:r>
            <a:r>
              <a:rPr lang="ru-RU" sz="1000" b="1" dirty="0" err="1">
                <a:latin typeface="Arial" pitchFamily="34" charset="0"/>
                <a:cs typeface="Arial" pitchFamily="34" charset="0"/>
              </a:rPr>
              <a:t>сақтаудың</a:t>
            </a:r>
            <a:r>
              <a:rPr lang="ru-RU" sz="1000" b="1" dirty="0">
                <a:latin typeface="Arial" pitchFamily="34" charset="0"/>
                <a:cs typeface="Arial" pitchFamily="34" charset="0"/>
              </a:rPr>
              <a:t> </a:t>
            </a:r>
            <a:r>
              <a:rPr lang="ru-RU" sz="1000" b="1" dirty="0" err="1">
                <a:latin typeface="Arial" pitchFamily="34" charset="0"/>
                <a:cs typeface="Arial" pitchFamily="34" charset="0"/>
              </a:rPr>
              <a:t>ұлттық</a:t>
            </a:r>
            <a:r>
              <a:rPr lang="ru-RU" sz="1000" b="1" dirty="0">
                <a:latin typeface="Arial" pitchFamily="34" charset="0"/>
                <a:cs typeface="Arial" pitchFamily="34" charset="0"/>
              </a:rPr>
              <a:t> </a:t>
            </a:r>
            <a:r>
              <a:rPr lang="ru-RU" sz="1000" b="1" dirty="0" err="1">
                <a:latin typeface="Arial" pitchFamily="34" charset="0"/>
                <a:cs typeface="Arial" pitchFamily="34" charset="0"/>
              </a:rPr>
              <a:t>жоспары</a:t>
            </a:r>
            <a:endParaRPr sz="1000" b="1" dirty="0">
              <a:latin typeface="Arial" pitchFamily="34" charset="0"/>
              <a:cs typeface="Arial" pitchFamily="34" charset="0"/>
            </a:endParaRPr>
          </a:p>
        </p:txBody>
      </p:sp>
      <p:sp>
        <p:nvSpPr>
          <p:cNvPr id="3" name="object 3"/>
          <p:cNvSpPr txBox="1"/>
          <p:nvPr/>
        </p:nvSpPr>
        <p:spPr>
          <a:xfrm>
            <a:off x="3103625" y="1710689"/>
            <a:ext cx="2617851" cy="655320"/>
          </a:xfrm>
          <a:prstGeom prst="rect">
            <a:avLst/>
          </a:prstGeom>
        </p:spPr>
        <p:txBody>
          <a:bodyPr wrap="square" lIns="0" tIns="6889" rIns="0" bIns="0" rtlCol="0">
            <a:noAutofit/>
          </a:bodyPr>
          <a:lstStyle/>
          <a:p>
            <a:pPr marL="324523" marR="329006" algn="ctr">
              <a:lnSpc>
                <a:spcPts val="1085"/>
              </a:lnSpc>
            </a:pPr>
            <a:r>
              <a:rPr lang="kk-KZ" sz="1000" b="1" dirty="0" smtClean="0">
                <a:latin typeface="Arial" pitchFamily="34" charset="0"/>
                <a:cs typeface="Arial" pitchFamily="34" charset="0"/>
              </a:rPr>
              <a:t>Даму жоспарларын аяқтау Еуропалық Одақтың Су Негіздемелік директивасының (ЕС) WFD талаптарына сәйкес бассейндерді басқару</a:t>
            </a:r>
            <a:endParaRPr sz="1000" b="1" dirty="0">
              <a:latin typeface="Arial" pitchFamily="34" charset="0"/>
              <a:cs typeface="Arial" pitchFamily="34" charset="0"/>
            </a:endParaRPr>
          </a:p>
        </p:txBody>
      </p:sp>
      <p:sp>
        <p:nvSpPr>
          <p:cNvPr id="2" name="object 2"/>
          <p:cNvSpPr txBox="1"/>
          <p:nvPr/>
        </p:nvSpPr>
        <p:spPr>
          <a:xfrm>
            <a:off x="973074" y="1340358"/>
            <a:ext cx="2008632" cy="644651"/>
          </a:xfrm>
          <a:prstGeom prst="rect">
            <a:avLst/>
          </a:prstGeom>
        </p:spPr>
        <p:txBody>
          <a:bodyPr wrap="square" lIns="0" tIns="6889" rIns="0" bIns="0" rtlCol="0">
            <a:noAutofit/>
          </a:bodyPr>
          <a:lstStyle/>
          <a:p>
            <a:pPr marL="240398" marR="253028">
              <a:lnSpc>
                <a:spcPts val="1085"/>
              </a:lnSpc>
            </a:pPr>
            <a:r>
              <a:rPr lang="kk-KZ" sz="1000" b="1" dirty="0" smtClean="0">
                <a:latin typeface="Arial" pitchFamily="34" charset="0"/>
                <a:cs typeface="Arial" pitchFamily="34" charset="0"/>
              </a:rPr>
              <a:t>Дамудың аяқталуы Кешенді пайдалану схемалары және қорғаныс ресурстары</a:t>
            </a:r>
            <a:endParaRPr sz="1000" b="1"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txBox="1"/>
          <p:nvPr/>
        </p:nvSpPr>
        <p:spPr>
          <a:xfrm>
            <a:off x="1724660" y="304584"/>
            <a:ext cx="6226712" cy="330504"/>
          </a:xfrm>
          <a:prstGeom prst="rect">
            <a:avLst/>
          </a:prstGeom>
        </p:spPr>
        <p:txBody>
          <a:bodyPr wrap="square" lIns="0" tIns="16224" rIns="0" bIns="0" rtlCol="0">
            <a:noAutofit/>
          </a:bodyPr>
          <a:lstStyle/>
          <a:p>
            <a:pPr marL="12700">
              <a:lnSpc>
                <a:spcPts val="2555"/>
              </a:lnSpc>
            </a:pPr>
            <a:r>
              <a:rPr lang="kk-KZ" sz="2400" b="1" spc="-183" dirty="0" smtClean="0">
                <a:solidFill>
                  <a:srgbClr val="006EC0"/>
                </a:solidFill>
                <a:latin typeface="Arial"/>
                <a:cs typeface="Arial"/>
              </a:rPr>
              <a:t>Су салаларындағы шешілмеген мәселелер</a:t>
            </a:r>
            <a:endParaRPr sz="2400" dirty="0">
              <a:latin typeface="Arial"/>
              <a:cs typeface="Arial"/>
            </a:endParaRPr>
          </a:p>
        </p:txBody>
      </p:sp>
      <p:sp>
        <p:nvSpPr>
          <p:cNvPr id="8" name="object 8"/>
          <p:cNvSpPr txBox="1"/>
          <p:nvPr/>
        </p:nvSpPr>
        <p:spPr>
          <a:xfrm>
            <a:off x="540435" y="1188719"/>
            <a:ext cx="215119" cy="228091"/>
          </a:xfrm>
          <a:prstGeom prst="rect">
            <a:avLst/>
          </a:prstGeom>
        </p:spPr>
        <p:txBody>
          <a:bodyPr wrap="square" lIns="0" tIns="11239" rIns="0" bIns="0" rtlCol="0">
            <a:noAutofit/>
          </a:bodyPr>
          <a:lstStyle/>
          <a:p>
            <a:pPr marL="12700">
              <a:lnSpc>
                <a:spcPts val="1770"/>
              </a:lnSpc>
            </a:pPr>
            <a:r>
              <a:rPr sz="1600" dirty="0" smtClean="0">
                <a:latin typeface="DejaVu Sans"/>
                <a:cs typeface="DejaVu Sans"/>
              </a:rPr>
              <a:t>✓</a:t>
            </a:r>
            <a:endParaRPr sz="1600" dirty="0">
              <a:latin typeface="DejaVu Sans"/>
              <a:cs typeface="DejaVu Sans"/>
            </a:endParaRPr>
          </a:p>
        </p:txBody>
      </p:sp>
      <p:sp>
        <p:nvSpPr>
          <p:cNvPr id="7" name="object 7"/>
          <p:cNvSpPr txBox="1"/>
          <p:nvPr/>
        </p:nvSpPr>
        <p:spPr>
          <a:xfrm>
            <a:off x="915371" y="1066800"/>
            <a:ext cx="6765614" cy="471931"/>
          </a:xfrm>
          <a:prstGeom prst="rect">
            <a:avLst/>
          </a:prstGeom>
        </p:spPr>
        <p:txBody>
          <a:bodyPr wrap="square" lIns="0" tIns="10985" rIns="0" bIns="0" rtlCol="0">
            <a:noAutofit/>
          </a:bodyPr>
          <a:lstStyle/>
          <a:p>
            <a:pPr marL="12700" marR="30403">
              <a:lnSpc>
                <a:spcPts val="1730"/>
              </a:lnSpc>
            </a:pPr>
            <a:r>
              <a:rPr lang="kk-KZ" b="1" dirty="0" smtClean="0">
                <a:latin typeface="Arial" pitchFamily="34" charset="0"/>
                <a:cs typeface="Arial" pitchFamily="34" charset="0"/>
              </a:rPr>
              <a:t>Су ресурстарын басқаруды жақсартуға қарамастан, Мәселелердің айтарлықтай саны шешілмей қалады </a:t>
            </a:r>
            <a:r>
              <a:rPr b="1" spc="-21" dirty="0" smtClean="0">
                <a:latin typeface="Arial" pitchFamily="34" charset="0"/>
                <a:cs typeface="Arial" pitchFamily="34" charset="0"/>
              </a:rPr>
              <a:t>:</a:t>
            </a:r>
            <a:endParaRPr b="1" dirty="0">
              <a:latin typeface="Arial" pitchFamily="34" charset="0"/>
              <a:cs typeface="Arial" pitchFamily="34" charset="0"/>
            </a:endParaRPr>
          </a:p>
        </p:txBody>
      </p:sp>
      <p:sp>
        <p:nvSpPr>
          <p:cNvPr id="6" name="object 6"/>
          <p:cNvSpPr txBox="1"/>
          <p:nvPr/>
        </p:nvSpPr>
        <p:spPr>
          <a:xfrm>
            <a:off x="566970" y="1981200"/>
            <a:ext cx="233101" cy="228092"/>
          </a:xfrm>
          <a:prstGeom prst="rect">
            <a:avLst/>
          </a:prstGeom>
        </p:spPr>
        <p:txBody>
          <a:bodyPr wrap="square" lIns="0" tIns="10985" rIns="0" bIns="0" rtlCol="0">
            <a:noAutofit/>
          </a:bodyPr>
          <a:lstStyle/>
          <a:p>
            <a:pPr marL="12700">
              <a:lnSpc>
                <a:spcPts val="1730"/>
              </a:lnSpc>
            </a:pPr>
            <a:r>
              <a:rPr sz="1600" spc="-9" dirty="0" smtClean="0">
                <a:latin typeface="Arial"/>
                <a:cs typeface="Arial"/>
              </a:rPr>
              <a:t>1)</a:t>
            </a:r>
            <a:endParaRPr sz="1600" dirty="0">
              <a:latin typeface="Arial"/>
              <a:cs typeface="Arial"/>
            </a:endParaRPr>
          </a:p>
        </p:txBody>
      </p:sp>
      <p:sp>
        <p:nvSpPr>
          <p:cNvPr id="5" name="object 5"/>
          <p:cNvSpPr txBox="1"/>
          <p:nvPr/>
        </p:nvSpPr>
        <p:spPr>
          <a:xfrm>
            <a:off x="1066800" y="2079163"/>
            <a:ext cx="7183970" cy="12037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10985" rIns="0" bIns="0" rtlCol="0">
            <a:noAutofit/>
          </a:bodyPr>
          <a:lstStyle/>
          <a:p>
            <a:pPr marL="12700" marR="22349">
              <a:lnSpc>
                <a:spcPts val="1730"/>
              </a:lnSpc>
            </a:pPr>
            <a:r>
              <a:rPr lang="kk-KZ" dirty="0" smtClean="0">
                <a:latin typeface="Arial" pitchFamily="34" charset="0"/>
                <a:cs typeface="Arial" pitchFamily="34" charset="0"/>
              </a:rPr>
              <a:t>судың жетіспеушілігі 10 км3 дейін 12 км3 (қолданыстағы сәйкес экономиканың дамуына сұраныс 50%) траектория және суды тұтынудағы қолданыстағы тәжірибені сақтап қалу) 30 жыл ішінде қолда бар ресурстардың азаюы мен тұтынудың артуына байланысты;</a:t>
            </a:r>
            <a:endParaRPr dirty="0">
              <a:latin typeface="Arial" pitchFamily="34" charset="0"/>
              <a:cs typeface="Arial" pitchFamily="34" charset="0"/>
            </a:endParaRPr>
          </a:p>
        </p:txBody>
      </p:sp>
      <p:sp>
        <p:nvSpPr>
          <p:cNvPr id="4" name="object 4"/>
          <p:cNvSpPr txBox="1"/>
          <p:nvPr/>
        </p:nvSpPr>
        <p:spPr>
          <a:xfrm>
            <a:off x="540435" y="3485911"/>
            <a:ext cx="233101" cy="228092"/>
          </a:xfrm>
          <a:prstGeom prst="rect">
            <a:avLst/>
          </a:prstGeom>
        </p:spPr>
        <p:txBody>
          <a:bodyPr wrap="square" lIns="0" tIns="10985" rIns="0" bIns="0" rtlCol="0">
            <a:noAutofit/>
          </a:bodyPr>
          <a:lstStyle/>
          <a:p>
            <a:pPr marL="12700">
              <a:lnSpc>
                <a:spcPts val="1730"/>
              </a:lnSpc>
            </a:pPr>
            <a:r>
              <a:rPr sz="1600" spc="-9" dirty="0" smtClean="0">
                <a:latin typeface="Arial"/>
                <a:cs typeface="Arial"/>
              </a:rPr>
              <a:t>2)</a:t>
            </a:r>
            <a:endParaRPr sz="1600" dirty="0">
              <a:latin typeface="Arial"/>
              <a:cs typeface="Arial"/>
            </a:endParaRPr>
          </a:p>
        </p:txBody>
      </p:sp>
      <p:sp>
        <p:nvSpPr>
          <p:cNvPr id="3" name="object 3"/>
          <p:cNvSpPr txBox="1"/>
          <p:nvPr/>
        </p:nvSpPr>
        <p:spPr>
          <a:xfrm>
            <a:off x="1063882" y="3485911"/>
            <a:ext cx="7230750" cy="959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10985" rIns="0" bIns="0" rtlCol="0">
            <a:noAutofit/>
          </a:bodyPr>
          <a:lstStyle/>
          <a:p>
            <a:pPr marL="12700">
              <a:lnSpc>
                <a:spcPts val="1730"/>
              </a:lnSpc>
            </a:pPr>
            <a:r>
              <a:rPr lang="ru-RU" dirty="0" err="1" smtClean="0">
                <a:latin typeface="Arial" pitchFamily="34" charset="0"/>
                <a:cs typeface="Arial" pitchFamily="34" charset="0"/>
              </a:rPr>
              <a:t>тапшылығын</a:t>
            </a:r>
            <a:r>
              <a:rPr lang="ru-RU" dirty="0" smtClean="0">
                <a:latin typeface="Arial" pitchFamily="34" charset="0"/>
                <a:cs typeface="Arial" pitchFamily="34" charset="0"/>
              </a:rPr>
              <a:t> </a:t>
            </a:r>
            <a:r>
              <a:rPr lang="ru-RU" dirty="0" err="1">
                <a:latin typeface="Arial" pitchFamily="34" charset="0"/>
                <a:cs typeface="Arial" pitchFamily="34" charset="0"/>
              </a:rPr>
              <a:t>болдырмау</a:t>
            </a:r>
            <a:r>
              <a:rPr lang="ru-RU" dirty="0">
                <a:latin typeface="Arial" pitchFamily="34" charset="0"/>
                <a:cs typeface="Arial" pitchFamily="34" charset="0"/>
              </a:rPr>
              <a:t> </a:t>
            </a:r>
            <a:r>
              <a:rPr lang="ru-RU" dirty="0" err="1">
                <a:latin typeface="Arial" pitchFamily="34" charset="0"/>
                <a:cs typeface="Arial" pitchFamily="34" charset="0"/>
              </a:rPr>
              <a:t>үшін</a:t>
            </a:r>
            <a:r>
              <a:rPr lang="ru-RU" dirty="0">
                <a:latin typeface="Arial" pitchFamily="34" charset="0"/>
                <a:cs typeface="Arial" pitchFamily="34" charset="0"/>
              </a:rPr>
              <a:t> </a:t>
            </a:r>
            <a:r>
              <a:rPr lang="ru-RU" dirty="0" err="1">
                <a:latin typeface="Arial" pitchFamily="34" charset="0"/>
                <a:cs typeface="Arial" pitchFamily="34" charset="0"/>
              </a:rPr>
              <a:t>көп</a:t>
            </a:r>
            <a:r>
              <a:rPr lang="ru-RU" dirty="0">
                <a:latin typeface="Arial" pitchFamily="34" charset="0"/>
                <a:cs typeface="Arial" pitchFamily="34" charset="0"/>
              </a:rPr>
              <a:t> </a:t>
            </a:r>
            <a:r>
              <a:rPr lang="ru-RU" dirty="0" err="1">
                <a:latin typeface="Arial" pitchFamily="34" charset="0"/>
                <a:cs typeface="Arial" pitchFamily="34" charset="0"/>
              </a:rPr>
              <a:t>күш</a:t>
            </a:r>
            <a:r>
              <a:rPr lang="ru-RU" dirty="0">
                <a:latin typeface="Arial" pitchFamily="34" charset="0"/>
                <a:cs typeface="Arial" pitchFamily="34" charset="0"/>
              </a:rPr>
              <a:t> </a:t>
            </a:r>
            <a:r>
              <a:rPr lang="ru-RU" dirty="0" err="1">
                <a:latin typeface="Arial" pitchFamily="34" charset="0"/>
                <a:cs typeface="Arial" pitchFamily="34" charset="0"/>
              </a:rPr>
              <a:t>жұмсалды</a:t>
            </a:r>
            <a:r>
              <a:rPr lang="ru-RU" dirty="0">
                <a:latin typeface="Arial" pitchFamily="34" charset="0"/>
                <a:cs typeface="Arial" pitchFamily="34" charset="0"/>
              </a:rPr>
              <a:t> </a:t>
            </a:r>
            <a:r>
              <a:rPr lang="ru-RU" dirty="0" err="1">
                <a:latin typeface="Arial" pitchFamily="34" charset="0"/>
                <a:cs typeface="Arial" pitchFamily="34" charset="0"/>
              </a:rPr>
              <a:t>суға</a:t>
            </a:r>
            <a:r>
              <a:rPr lang="ru-RU" dirty="0">
                <a:latin typeface="Arial" pitchFamily="34" charset="0"/>
                <a:cs typeface="Arial" pitchFamily="34" charset="0"/>
              </a:rPr>
              <a:t> </a:t>
            </a:r>
            <a:r>
              <a:rPr lang="ru-RU" dirty="0" err="1">
                <a:latin typeface="Arial" pitchFamily="34" charset="0"/>
                <a:cs typeface="Arial" pitchFamily="34" charset="0"/>
              </a:rPr>
              <a:t>сұраныстың</a:t>
            </a:r>
            <a:r>
              <a:rPr lang="ru-RU" dirty="0">
                <a:latin typeface="Arial" pitchFamily="34" charset="0"/>
                <a:cs typeface="Arial" pitchFamily="34" charset="0"/>
              </a:rPr>
              <a:t> </a:t>
            </a:r>
            <a:r>
              <a:rPr lang="ru-RU" dirty="0" err="1">
                <a:latin typeface="Arial" pitchFamily="34" charset="0"/>
                <a:cs typeface="Arial" pitchFamily="34" charset="0"/>
              </a:rPr>
              <a:t>төмендеуіне</a:t>
            </a:r>
            <a:r>
              <a:rPr lang="ru-RU" dirty="0">
                <a:latin typeface="Arial" pitchFamily="34" charset="0"/>
                <a:cs typeface="Arial" pitchFamily="34" charset="0"/>
              </a:rPr>
              <a:t> </a:t>
            </a:r>
            <a:r>
              <a:rPr lang="ru-RU" dirty="0" err="1">
                <a:latin typeface="Arial" pitchFamily="34" charset="0"/>
                <a:cs typeface="Arial" pitchFamily="34" charset="0"/>
              </a:rPr>
              <a:t>емес</a:t>
            </a:r>
            <a:r>
              <a:rPr lang="ru-RU" dirty="0">
                <a:latin typeface="Arial" pitchFamily="34" charset="0"/>
                <a:cs typeface="Arial" pitchFamily="34" charset="0"/>
              </a:rPr>
              <a:t>, </a:t>
            </a:r>
            <a:r>
              <a:rPr lang="ru-RU" dirty="0" err="1">
                <a:latin typeface="Arial" pitchFamily="34" charset="0"/>
                <a:cs typeface="Arial" pitchFamily="34" charset="0"/>
              </a:rPr>
              <a:t>инфрақұрылымды</a:t>
            </a:r>
            <a:r>
              <a:rPr lang="ru-RU" dirty="0">
                <a:latin typeface="Arial" pitchFamily="34" charset="0"/>
                <a:cs typeface="Arial" pitchFamily="34" charset="0"/>
              </a:rPr>
              <a:t> </a:t>
            </a:r>
            <a:r>
              <a:rPr lang="ru-RU" dirty="0" err="1">
                <a:latin typeface="Arial" pitchFamily="34" charset="0"/>
                <a:cs typeface="Arial" pitchFamily="34" charset="0"/>
              </a:rPr>
              <a:t>дамытуға</a:t>
            </a:r>
            <a:r>
              <a:rPr lang="ru-RU" dirty="0">
                <a:latin typeface="Arial" pitchFamily="34" charset="0"/>
                <a:cs typeface="Arial" pitchFamily="34" charset="0"/>
              </a:rPr>
              <a:t> </a:t>
            </a:r>
            <a:r>
              <a:rPr lang="ru-RU" dirty="0" err="1">
                <a:latin typeface="Arial" pitchFamily="34" charset="0"/>
                <a:cs typeface="Arial" pitchFamily="34" charset="0"/>
              </a:rPr>
              <a:t>қатысты</a:t>
            </a:r>
            <a:r>
              <a:rPr lang="ru-RU" dirty="0">
                <a:latin typeface="Arial" pitchFamily="34" charset="0"/>
                <a:cs typeface="Arial" pitchFamily="34" charset="0"/>
              </a:rPr>
              <a:t>. Мега-</a:t>
            </a:r>
            <a:r>
              <a:rPr lang="ru-RU" dirty="0" err="1">
                <a:latin typeface="Arial" pitchFamily="34" charset="0"/>
                <a:cs typeface="Arial" pitchFamily="34" charset="0"/>
              </a:rPr>
              <a:t>жобалар</a:t>
            </a:r>
            <a:r>
              <a:rPr lang="ru-RU" dirty="0">
                <a:latin typeface="Arial" pitchFamily="34" charset="0"/>
                <a:cs typeface="Arial" pitchFamily="34" charset="0"/>
              </a:rPr>
              <a:t> су </a:t>
            </a:r>
            <a:r>
              <a:rPr lang="ru-RU" dirty="0" err="1">
                <a:latin typeface="Arial" pitchFamily="34" charset="0"/>
                <a:cs typeface="Arial" pitchFamily="34" charset="0"/>
              </a:rPr>
              <a:t>тапшылығының</a:t>
            </a:r>
            <a:r>
              <a:rPr lang="ru-RU" dirty="0">
                <a:latin typeface="Arial" pitchFamily="34" charset="0"/>
                <a:cs typeface="Arial" pitchFamily="34" charset="0"/>
              </a:rPr>
              <a:t> </a:t>
            </a:r>
            <a:r>
              <a:rPr lang="ru-RU" dirty="0" err="1">
                <a:latin typeface="Arial" pitchFamily="34" charset="0"/>
                <a:cs typeface="Arial" pitchFamily="34" charset="0"/>
              </a:rPr>
              <a:t>проблемасын</a:t>
            </a:r>
            <a:r>
              <a:rPr lang="ru-RU" dirty="0">
                <a:latin typeface="Arial" pitchFamily="34" charset="0"/>
                <a:cs typeface="Arial" pitchFamily="34" charset="0"/>
              </a:rPr>
              <a:t> </a:t>
            </a:r>
            <a:r>
              <a:rPr lang="ru-RU" dirty="0" err="1">
                <a:latin typeface="Arial" pitchFamily="34" charset="0"/>
                <a:cs typeface="Arial" pitchFamily="34" charset="0"/>
              </a:rPr>
              <a:t>шешудің</a:t>
            </a:r>
            <a:r>
              <a:rPr lang="ru-RU" dirty="0">
                <a:latin typeface="Arial" pitchFamily="34" charset="0"/>
                <a:cs typeface="Arial" pitchFamily="34" charset="0"/>
              </a:rPr>
              <a:t> </a:t>
            </a:r>
            <a:r>
              <a:rPr lang="ru-RU" dirty="0" err="1">
                <a:latin typeface="Arial" pitchFamily="34" charset="0"/>
                <a:cs typeface="Arial" pitchFamily="34" charset="0"/>
              </a:rPr>
              <a:t>негізгі</a:t>
            </a:r>
            <a:r>
              <a:rPr lang="ru-RU" dirty="0">
                <a:latin typeface="Arial" pitchFamily="34" charset="0"/>
                <a:cs typeface="Arial" pitchFamily="34" charset="0"/>
              </a:rPr>
              <a:t> </a:t>
            </a:r>
            <a:r>
              <a:rPr lang="ru-RU" dirty="0" err="1">
                <a:latin typeface="Arial" pitchFamily="34" charset="0"/>
                <a:cs typeface="Arial" pitchFamily="34" charset="0"/>
              </a:rPr>
              <a:t>шешімі</a:t>
            </a:r>
            <a:r>
              <a:rPr lang="ru-RU" dirty="0">
                <a:latin typeface="Arial" pitchFamily="34" charset="0"/>
                <a:cs typeface="Arial" pitchFamily="34" charset="0"/>
              </a:rPr>
              <a:t> </a:t>
            </a:r>
            <a:r>
              <a:rPr lang="ru-RU" dirty="0" err="1">
                <a:latin typeface="Arial" pitchFamily="34" charset="0"/>
                <a:cs typeface="Arial" pitchFamily="34" charset="0"/>
              </a:rPr>
              <a:t>болып</a:t>
            </a:r>
            <a:r>
              <a:rPr lang="ru-RU" dirty="0">
                <a:latin typeface="Arial" pitchFamily="34" charset="0"/>
                <a:cs typeface="Arial" pitchFamily="34" charset="0"/>
              </a:rPr>
              <a:t> </a:t>
            </a:r>
            <a:r>
              <a:rPr lang="ru-RU" dirty="0" err="1">
                <a:latin typeface="Arial" pitchFamily="34" charset="0"/>
                <a:cs typeface="Arial" pitchFamily="34" charset="0"/>
              </a:rPr>
              <a:t>көрінеді</a:t>
            </a:r>
            <a:r>
              <a:rPr lang="ru-RU" dirty="0">
                <a:latin typeface="Arial" pitchFamily="34" charset="0"/>
                <a:cs typeface="Arial" pitchFamily="34" charset="0"/>
              </a:rPr>
              <a:t>;</a:t>
            </a:r>
            <a:endParaRPr dirty="0">
              <a:latin typeface="Arial" pitchFamily="34" charset="0"/>
              <a:cs typeface="Arial" pitchFamily="34" charset="0"/>
            </a:endParaRPr>
          </a:p>
        </p:txBody>
      </p:sp>
      <p:sp>
        <p:nvSpPr>
          <p:cNvPr id="2" name="object 2"/>
          <p:cNvSpPr txBox="1"/>
          <p:nvPr/>
        </p:nvSpPr>
        <p:spPr>
          <a:xfrm>
            <a:off x="7211695" y="6319597"/>
            <a:ext cx="1597570" cy="165608"/>
          </a:xfrm>
          <a:prstGeom prst="rect">
            <a:avLst/>
          </a:prstGeom>
        </p:spPr>
        <p:txBody>
          <a:bodyPr wrap="square" lIns="0" tIns="7810" rIns="0" bIns="0" rtlCol="0">
            <a:noAutofit/>
          </a:bodyPr>
          <a:lstStyle/>
          <a:p>
            <a:pPr marL="12700">
              <a:lnSpc>
                <a:spcPts val="1230"/>
              </a:lnSpc>
            </a:pPr>
            <a:r>
              <a:rPr sz="1100" spc="-72" dirty="0" smtClean="0">
                <a:latin typeface="Arial"/>
                <a:cs typeface="Arial"/>
              </a:rPr>
              <a:t>Ист.: МОСВР(ГПУВР),2014</a:t>
            </a:r>
            <a:endParaRPr sz="11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274320" y="690372"/>
            <a:ext cx="8622792" cy="1165860"/>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p:nvPr/>
        </p:nvSpPr>
        <p:spPr>
          <a:xfrm>
            <a:off x="333756" y="1810512"/>
            <a:ext cx="8563356" cy="1120139"/>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p:nvPr/>
        </p:nvSpPr>
        <p:spPr>
          <a:xfrm>
            <a:off x="333756" y="2884931"/>
            <a:ext cx="8563356" cy="1124712"/>
          </a:xfrm>
          <a:prstGeom prst="rect">
            <a:avLst/>
          </a:prstGeom>
          <a:blipFill>
            <a:blip r:embed="rId4" cstate="print"/>
            <a:stretch>
              <a:fillRect/>
            </a:stretch>
          </a:blipFill>
        </p:spPr>
        <p:txBody>
          <a:bodyPr wrap="square" lIns="0" tIns="0" rIns="0" bIns="0" rtlCol="0">
            <a:noAutofit/>
          </a:bodyPr>
          <a:lstStyle/>
          <a:p>
            <a:endParaRPr/>
          </a:p>
        </p:txBody>
      </p:sp>
      <p:sp>
        <p:nvSpPr>
          <p:cNvPr id="11" name="object 11"/>
          <p:cNvSpPr/>
          <p:nvPr/>
        </p:nvSpPr>
        <p:spPr>
          <a:xfrm>
            <a:off x="333756" y="3913631"/>
            <a:ext cx="8563356" cy="1170432"/>
          </a:xfrm>
          <a:prstGeom prst="rect">
            <a:avLst/>
          </a:prstGeom>
          <a:blipFill>
            <a:blip r:embed="rId5" cstate="print"/>
            <a:stretch>
              <a:fillRect/>
            </a:stretch>
          </a:blipFill>
        </p:spPr>
        <p:txBody>
          <a:bodyPr wrap="square" lIns="0" tIns="0" rIns="0" bIns="0" rtlCol="0">
            <a:noAutofit/>
          </a:bodyPr>
          <a:lstStyle/>
          <a:p>
            <a:endParaRPr/>
          </a:p>
        </p:txBody>
      </p:sp>
      <p:sp>
        <p:nvSpPr>
          <p:cNvPr id="12" name="object 12"/>
          <p:cNvSpPr/>
          <p:nvPr/>
        </p:nvSpPr>
        <p:spPr>
          <a:xfrm>
            <a:off x="333756" y="5033772"/>
            <a:ext cx="8563356" cy="1124711"/>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txBox="1"/>
          <p:nvPr/>
        </p:nvSpPr>
        <p:spPr>
          <a:xfrm>
            <a:off x="436575" y="304584"/>
            <a:ext cx="8181335" cy="1459793"/>
          </a:xfrm>
          <a:prstGeom prst="rect">
            <a:avLst/>
          </a:prstGeom>
        </p:spPr>
        <p:txBody>
          <a:bodyPr wrap="square" lIns="0" tIns="16224" rIns="0" bIns="0" rtlCol="0">
            <a:noAutofit/>
          </a:bodyPr>
          <a:lstStyle/>
          <a:p>
            <a:pPr marL="12700" marR="168424">
              <a:lnSpc>
                <a:spcPts val="1839"/>
              </a:lnSpc>
              <a:spcBef>
                <a:spcPts val="941"/>
              </a:spcBef>
            </a:pPr>
            <a:endParaRPr lang="kk-KZ" sz="1600" dirty="0" smtClean="0"/>
          </a:p>
          <a:p>
            <a:pPr marL="12700" marR="168424">
              <a:lnSpc>
                <a:spcPts val="1839"/>
              </a:lnSpc>
              <a:spcBef>
                <a:spcPts val="941"/>
              </a:spcBef>
            </a:pPr>
            <a:endParaRPr lang="kk-KZ" sz="1600" dirty="0"/>
          </a:p>
          <a:p>
            <a:pPr marL="12700" marR="168424">
              <a:lnSpc>
                <a:spcPts val="1839"/>
              </a:lnSpc>
              <a:spcBef>
                <a:spcPts val="941"/>
              </a:spcBef>
            </a:pPr>
            <a:r>
              <a:rPr lang="kk-KZ" sz="1600" dirty="0" smtClean="0"/>
              <a:t>3) Қазақстандағы су ресурстарын пайдаланудың (өнімділіктің) төмен тиімділігі басқа елдермен салыстырғанда: ел экономикасы 3 есе көп су талап етеді Ресей мен АҚШ-тан қарағанда, жалпы ішкі өнімнің (ЖІӨ) долларына қарағанда 6 есе көп Австралия;</a:t>
            </a:r>
            <a:endParaRPr sz="1600" dirty="0">
              <a:latin typeface="Arial"/>
              <a:cs typeface="Arial"/>
            </a:endParaRPr>
          </a:p>
        </p:txBody>
      </p:sp>
      <p:sp>
        <p:nvSpPr>
          <p:cNvPr id="6" name="object 6"/>
          <p:cNvSpPr txBox="1"/>
          <p:nvPr/>
        </p:nvSpPr>
        <p:spPr>
          <a:xfrm>
            <a:off x="497535" y="1982817"/>
            <a:ext cx="7365273" cy="724915"/>
          </a:xfrm>
          <a:prstGeom prst="rect">
            <a:avLst/>
          </a:prstGeom>
        </p:spPr>
        <p:txBody>
          <a:bodyPr wrap="square" lIns="0" tIns="10985" rIns="0" bIns="0" rtlCol="0">
            <a:noAutofit/>
          </a:bodyPr>
          <a:lstStyle/>
          <a:p>
            <a:pPr marL="12700">
              <a:lnSpc>
                <a:spcPts val="1730"/>
              </a:lnSpc>
            </a:pPr>
            <a:r>
              <a:rPr lang="kk-KZ" sz="1600" dirty="0" smtClean="0"/>
              <a:t>4) қолданыстағы тарифтік құрылым және бекітілген тарифтер, әсіресе ауыл шаруашылығы, қажетті операциялық шығындарды қамтамасыз етпейді амортизациялық аударымдар;</a:t>
            </a:r>
            <a:endParaRPr sz="1600" dirty="0">
              <a:latin typeface="Arial"/>
              <a:cs typeface="Arial"/>
            </a:endParaRPr>
          </a:p>
        </p:txBody>
      </p:sp>
      <p:sp>
        <p:nvSpPr>
          <p:cNvPr id="5" name="object 5"/>
          <p:cNvSpPr txBox="1"/>
          <p:nvPr/>
        </p:nvSpPr>
        <p:spPr>
          <a:xfrm>
            <a:off x="497535" y="3220686"/>
            <a:ext cx="8025049" cy="471931"/>
          </a:xfrm>
          <a:prstGeom prst="rect">
            <a:avLst/>
          </a:prstGeom>
        </p:spPr>
        <p:txBody>
          <a:bodyPr wrap="square" lIns="0" tIns="10985" rIns="0" bIns="0" rtlCol="0">
            <a:noAutofit/>
          </a:bodyPr>
          <a:lstStyle/>
          <a:p>
            <a:pPr marL="12700">
              <a:lnSpc>
                <a:spcPts val="1730"/>
              </a:lnSpc>
            </a:pPr>
            <a:r>
              <a:rPr lang="kk-KZ" sz="1600" dirty="0" smtClean="0"/>
              <a:t>5) барлық секторларда, әсіресе ауылдық жерлерде, суды үнемдеуге ынталандыру жеткіліксіз. Экономикалық, онда шығындар 66% -ға дейін;</a:t>
            </a:r>
            <a:endParaRPr sz="1600" dirty="0">
              <a:latin typeface="Arial"/>
              <a:cs typeface="Arial"/>
            </a:endParaRPr>
          </a:p>
        </p:txBody>
      </p:sp>
      <p:sp>
        <p:nvSpPr>
          <p:cNvPr id="4" name="object 4"/>
          <p:cNvSpPr txBox="1"/>
          <p:nvPr/>
        </p:nvSpPr>
        <p:spPr>
          <a:xfrm>
            <a:off x="497535" y="4040598"/>
            <a:ext cx="7881544" cy="973582"/>
          </a:xfrm>
          <a:prstGeom prst="rect">
            <a:avLst/>
          </a:prstGeom>
        </p:spPr>
        <p:txBody>
          <a:bodyPr wrap="square" lIns="0" tIns="10985" rIns="0" bIns="0" rtlCol="0">
            <a:noAutofit/>
          </a:bodyPr>
          <a:lstStyle/>
          <a:p>
            <a:pPr marL="12700" marR="22349">
              <a:lnSpc>
                <a:spcPts val="1730"/>
              </a:lnSpc>
            </a:pPr>
            <a:r>
              <a:rPr lang="kk-KZ" sz="1600" dirty="0" smtClean="0"/>
              <a:t>6) талаптарға қатысты нормативтік және құқықтық техникалық базаның жетілмегендігі суды үнемдеу (мысалы, негізгі және таратушы арналардан су беру Суару жүйелері мен олардың жабдықтарын пайдалану деңгейін есепке алмай жүргізіледі су өлшегіш бекеттер</a:t>
            </a:r>
            <a:endParaRPr sz="1600" dirty="0">
              <a:latin typeface="Arial"/>
              <a:cs typeface="Arial"/>
            </a:endParaRPr>
          </a:p>
        </p:txBody>
      </p:sp>
      <p:sp>
        <p:nvSpPr>
          <p:cNvPr id="3" name="object 3"/>
          <p:cNvSpPr txBox="1"/>
          <p:nvPr/>
        </p:nvSpPr>
        <p:spPr>
          <a:xfrm>
            <a:off x="497535" y="5249384"/>
            <a:ext cx="7797851" cy="724999"/>
          </a:xfrm>
          <a:prstGeom prst="rect">
            <a:avLst/>
          </a:prstGeom>
        </p:spPr>
        <p:txBody>
          <a:bodyPr wrap="square" lIns="0" tIns="10985" rIns="0" bIns="0" rtlCol="0">
            <a:noAutofit/>
          </a:bodyPr>
          <a:lstStyle/>
          <a:p>
            <a:pPr marL="12700" marR="35049">
              <a:lnSpc>
                <a:spcPts val="1730"/>
              </a:lnSpc>
            </a:pPr>
            <a:r>
              <a:rPr lang="kk-KZ" sz="1600" dirty="0" smtClean="0"/>
              <a:t>7) инфрақұрылымға инвестициялардың жетіспеушілігі жаңа құрылыста да байқалады суға қолжетімділікті қамтамасыз ету және қолданыстағы объектілерді ұстап тұру инфрақұрылым;</a:t>
            </a:r>
            <a:endParaRPr sz="1600" dirty="0">
              <a:latin typeface="Arial"/>
              <a:cs typeface="Arial"/>
            </a:endParaRPr>
          </a:p>
        </p:txBody>
      </p:sp>
      <p:sp>
        <p:nvSpPr>
          <p:cNvPr id="2" name="object 2"/>
          <p:cNvSpPr txBox="1"/>
          <p:nvPr/>
        </p:nvSpPr>
        <p:spPr>
          <a:xfrm>
            <a:off x="7211695" y="6319597"/>
            <a:ext cx="1597570" cy="165608"/>
          </a:xfrm>
          <a:prstGeom prst="rect">
            <a:avLst/>
          </a:prstGeom>
        </p:spPr>
        <p:txBody>
          <a:bodyPr wrap="square" lIns="0" tIns="7810" rIns="0" bIns="0" rtlCol="0">
            <a:noAutofit/>
          </a:bodyPr>
          <a:lstStyle/>
          <a:p>
            <a:pPr marL="12700">
              <a:lnSpc>
                <a:spcPts val="1230"/>
              </a:lnSpc>
            </a:pPr>
            <a:r>
              <a:rPr sz="1100" spc="-72" dirty="0" smtClean="0">
                <a:latin typeface="Arial"/>
                <a:cs typeface="Arial"/>
              </a:rPr>
              <a:t>Ист.: МОСВР(ГПУВР),2014</a:t>
            </a:r>
            <a:endParaRPr sz="11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256032" y="694943"/>
            <a:ext cx="8686800" cy="1449324"/>
          </a:xfrm>
          <a:prstGeom prst="rect">
            <a:avLst/>
          </a:prstGeom>
          <a:blipFill>
            <a:blip r:embed="rId2" cstate="print"/>
            <a:stretch>
              <a:fillRect/>
            </a:stretch>
          </a:blipFill>
        </p:spPr>
        <p:txBody>
          <a:bodyPr wrap="square" lIns="0" tIns="0" rIns="0" bIns="0" rtlCol="0">
            <a:noAutofit/>
          </a:bodyPr>
          <a:lstStyle/>
          <a:p>
            <a:endParaRPr/>
          </a:p>
        </p:txBody>
      </p:sp>
      <p:sp>
        <p:nvSpPr>
          <p:cNvPr id="9" name="object 9"/>
          <p:cNvSpPr/>
          <p:nvPr/>
        </p:nvSpPr>
        <p:spPr>
          <a:xfrm>
            <a:off x="237744" y="2057400"/>
            <a:ext cx="8705088" cy="1088136"/>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p:nvPr/>
        </p:nvSpPr>
        <p:spPr>
          <a:xfrm>
            <a:off x="237744" y="3049524"/>
            <a:ext cx="8705088" cy="1083564"/>
          </a:xfrm>
          <a:prstGeom prst="rect">
            <a:avLst/>
          </a:prstGeom>
          <a:blipFill>
            <a:blip r:embed="rId4" cstate="print"/>
            <a:stretch>
              <a:fillRect/>
            </a:stretch>
          </a:blipFill>
        </p:spPr>
        <p:txBody>
          <a:bodyPr wrap="square" lIns="0" tIns="0" rIns="0" bIns="0" rtlCol="0">
            <a:noAutofit/>
          </a:bodyPr>
          <a:lstStyle/>
          <a:p>
            <a:endParaRPr/>
          </a:p>
        </p:txBody>
      </p:sp>
      <p:sp>
        <p:nvSpPr>
          <p:cNvPr id="11" name="object 11"/>
          <p:cNvSpPr/>
          <p:nvPr/>
        </p:nvSpPr>
        <p:spPr>
          <a:xfrm>
            <a:off x="237744" y="4046220"/>
            <a:ext cx="8705088" cy="1088136"/>
          </a:xfrm>
          <a:prstGeom prst="rect">
            <a:avLst/>
          </a:prstGeom>
          <a:blipFill>
            <a:blip r:embed="rId5" cstate="print"/>
            <a:stretch>
              <a:fillRect/>
            </a:stretch>
          </a:blipFill>
        </p:spPr>
        <p:txBody>
          <a:bodyPr wrap="square" lIns="0" tIns="0" rIns="0" bIns="0" rtlCol="0">
            <a:noAutofit/>
          </a:bodyPr>
          <a:lstStyle/>
          <a:p>
            <a:endParaRPr/>
          </a:p>
        </p:txBody>
      </p:sp>
      <p:sp>
        <p:nvSpPr>
          <p:cNvPr id="12" name="object 12"/>
          <p:cNvSpPr/>
          <p:nvPr/>
        </p:nvSpPr>
        <p:spPr>
          <a:xfrm>
            <a:off x="237744" y="4988052"/>
            <a:ext cx="8705088" cy="1138428"/>
          </a:xfrm>
          <a:prstGeom prst="rect">
            <a:avLst/>
          </a:prstGeom>
          <a:blipFill>
            <a:blip r:embed="rId6" cstate="print"/>
            <a:stretch>
              <a:fillRect/>
            </a:stretch>
          </a:blipFill>
        </p:spPr>
        <p:txBody>
          <a:bodyPr wrap="square" lIns="0" tIns="0" rIns="0" bIns="0" rtlCol="0">
            <a:noAutofit/>
          </a:bodyPr>
          <a:lstStyle/>
          <a:p>
            <a:endParaRPr/>
          </a:p>
        </p:txBody>
      </p:sp>
      <p:sp>
        <p:nvSpPr>
          <p:cNvPr id="7" name="object 7"/>
          <p:cNvSpPr txBox="1"/>
          <p:nvPr/>
        </p:nvSpPr>
        <p:spPr>
          <a:xfrm>
            <a:off x="451510" y="304584"/>
            <a:ext cx="8166400" cy="1700127"/>
          </a:xfrm>
          <a:prstGeom prst="rect">
            <a:avLst/>
          </a:prstGeom>
        </p:spPr>
        <p:txBody>
          <a:bodyPr wrap="square" lIns="0" tIns="16224" rIns="0" bIns="0" rtlCol="0">
            <a:noAutofit/>
          </a:bodyPr>
          <a:lstStyle/>
          <a:p>
            <a:pPr marL="12700" marR="84031">
              <a:lnSpc>
                <a:spcPts val="2299"/>
              </a:lnSpc>
              <a:spcBef>
                <a:spcPts val="1072"/>
              </a:spcBef>
            </a:pPr>
            <a:endParaRPr lang="ru-RU" sz="2000" dirty="0" smtClean="0"/>
          </a:p>
          <a:p>
            <a:pPr marL="12700" marR="84031">
              <a:lnSpc>
                <a:spcPts val="2299"/>
              </a:lnSpc>
              <a:spcBef>
                <a:spcPts val="1072"/>
              </a:spcBef>
            </a:pPr>
            <a:r>
              <a:rPr lang="ru-RU" sz="2000" dirty="0" smtClean="0"/>
              <a:t>8</a:t>
            </a:r>
            <a:r>
              <a:rPr lang="ru-RU" sz="2000" dirty="0"/>
              <a:t>) су </a:t>
            </a:r>
            <a:r>
              <a:rPr lang="ru-RU" sz="2000" dirty="0" err="1"/>
              <a:t>ресурстарына</a:t>
            </a:r>
            <a:r>
              <a:rPr lang="ru-RU" sz="2000" dirty="0"/>
              <a:t> </a:t>
            </a:r>
            <a:r>
              <a:rPr lang="ru-RU" sz="2000" dirty="0" err="1"/>
              <a:t>қол</a:t>
            </a:r>
            <a:r>
              <a:rPr lang="ru-RU" sz="2000" dirty="0"/>
              <a:t> </a:t>
            </a:r>
            <a:r>
              <a:rPr lang="ru-RU" sz="2000" dirty="0" err="1"/>
              <a:t>жетімділіктің</a:t>
            </a:r>
            <a:r>
              <a:rPr lang="ru-RU" sz="2000" dirty="0"/>
              <a:t> </a:t>
            </a:r>
            <a:r>
              <a:rPr lang="ru-RU" sz="2000" dirty="0" err="1"/>
              <a:t>жеткіліксіздігі</a:t>
            </a:r>
            <a:r>
              <a:rPr lang="ru-RU" sz="2000" dirty="0"/>
              <a:t>: </a:t>
            </a:r>
            <a:r>
              <a:rPr lang="ru-RU" sz="2000" dirty="0" err="1"/>
              <a:t>халықтың</a:t>
            </a:r>
            <a:r>
              <a:rPr lang="ru-RU" sz="2000" dirty="0"/>
              <a:t> тек 67% </a:t>
            </a:r>
            <a:r>
              <a:rPr lang="ru-RU" sz="2000" dirty="0" err="1"/>
              <a:t>ғана</a:t>
            </a:r>
            <a:r>
              <a:rPr lang="ru-RU" sz="2000" dirty="0"/>
              <a:t> </a:t>
            </a:r>
            <a:r>
              <a:rPr lang="ru-RU" sz="2000" dirty="0" err="1"/>
              <a:t>Қазақстанда</a:t>
            </a:r>
            <a:r>
              <a:rPr lang="ru-RU" sz="2000" dirty="0"/>
              <a:t> </a:t>
            </a:r>
            <a:r>
              <a:rPr lang="ru-RU" sz="2000" dirty="0" err="1"/>
              <a:t>сапалы</a:t>
            </a:r>
            <a:r>
              <a:rPr lang="ru-RU" sz="2000" dirty="0"/>
              <a:t> </a:t>
            </a:r>
            <a:r>
              <a:rPr lang="ru-RU" sz="2000" dirty="0" err="1"/>
              <a:t>ауыз</a:t>
            </a:r>
            <a:r>
              <a:rPr lang="ru-RU" sz="2000" dirty="0"/>
              <a:t> </a:t>
            </a:r>
            <a:r>
              <a:rPr lang="ru-RU" sz="2000" dirty="0" err="1"/>
              <a:t>суға</a:t>
            </a:r>
            <a:r>
              <a:rPr lang="ru-RU" sz="2000" dirty="0"/>
              <a:t> </a:t>
            </a:r>
            <a:r>
              <a:rPr lang="ru-RU" sz="2000" dirty="0" err="1"/>
              <a:t>қолжетімділік</a:t>
            </a:r>
            <a:r>
              <a:rPr lang="ru-RU" sz="2000" dirty="0"/>
              <a:t> бар, ал 47% - </a:t>
            </a:r>
            <a:r>
              <a:rPr lang="ru-RU" sz="2000" dirty="0" err="1"/>
              <a:t>дейін</a:t>
            </a:r>
            <a:r>
              <a:rPr lang="ru-RU" sz="2000" dirty="0"/>
              <a:t> суды </a:t>
            </a:r>
            <a:r>
              <a:rPr lang="ru-RU" sz="2000" dirty="0" err="1"/>
              <a:t>ағызу</a:t>
            </a:r>
            <a:r>
              <a:rPr lang="ru-RU" sz="2000" dirty="0"/>
              <a:t> </a:t>
            </a:r>
            <a:r>
              <a:rPr lang="ru-RU" sz="2000" dirty="0" err="1"/>
              <a:t>жүйелері</a:t>
            </a:r>
            <a:r>
              <a:rPr lang="ru-RU" sz="2000" dirty="0"/>
              <a:t>, ал </a:t>
            </a:r>
            <a:r>
              <a:rPr lang="ru-RU" sz="2000" dirty="0" err="1"/>
              <a:t>көптеген</a:t>
            </a:r>
            <a:r>
              <a:rPr lang="ru-RU" sz="2000" dirty="0"/>
              <a:t> </a:t>
            </a:r>
            <a:r>
              <a:rPr lang="ru-RU" sz="2000" dirty="0" err="1"/>
              <a:t>дамыған</a:t>
            </a:r>
            <a:r>
              <a:rPr lang="ru-RU" sz="2000" dirty="0"/>
              <a:t> </a:t>
            </a:r>
            <a:r>
              <a:rPr lang="ru-RU" sz="2000" dirty="0" err="1"/>
              <a:t>елдерде</a:t>
            </a:r>
            <a:r>
              <a:rPr lang="ru-RU" sz="2000" dirty="0"/>
              <a:t> </a:t>
            </a:r>
            <a:r>
              <a:rPr lang="ru-RU" sz="2000" dirty="0" err="1"/>
              <a:t>индикаторлар</a:t>
            </a:r>
            <a:r>
              <a:rPr lang="ru-RU" sz="2000" dirty="0"/>
              <a:t> 100% </a:t>
            </a:r>
            <a:r>
              <a:rPr lang="ru-RU" sz="2000" dirty="0" err="1"/>
              <a:t>жақындап</a:t>
            </a:r>
            <a:r>
              <a:rPr lang="ru-RU" sz="2000" dirty="0"/>
              <a:t> </a:t>
            </a:r>
            <a:r>
              <a:rPr lang="ru-RU" sz="2000" dirty="0" err="1"/>
              <a:t>келеді</a:t>
            </a:r>
            <a:endParaRPr sz="2000" dirty="0">
              <a:latin typeface="Arial"/>
              <a:cs typeface="Arial"/>
            </a:endParaRPr>
          </a:p>
        </p:txBody>
      </p:sp>
      <p:sp>
        <p:nvSpPr>
          <p:cNvPr id="6" name="object 6"/>
          <p:cNvSpPr txBox="1"/>
          <p:nvPr/>
        </p:nvSpPr>
        <p:spPr>
          <a:xfrm>
            <a:off x="434746" y="2268871"/>
            <a:ext cx="7749479" cy="587755"/>
          </a:xfrm>
          <a:prstGeom prst="rect">
            <a:avLst/>
          </a:prstGeom>
        </p:spPr>
        <p:txBody>
          <a:bodyPr wrap="square" lIns="0" tIns="13652" rIns="0" bIns="0" rtlCol="0">
            <a:noAutofit/>
          </a:bodyPr>
          <a:lstStyle/>
          <a:p>
            <a:pPr marL="12700">
              <a:lnSpc>
                <a:spcPts val="2150"/>
              </a:lnSpc>
            </a:pPr>
            <a:r>
              <a:rPr lang="ru-RU" sz="2000" dirty="0" smtClean="0"/>
              <a:t>9</a:t>
            </a:r>
            <a:r>
              <a:rPr lang="ru-RU" sz="2000" dirty="0"/>
              <a:t>) </a:t>
            </a:r>
            <a:r>
              <a:rPr lang="ru-RU" sz="2000" dirty="0" err="1"/>
              <a:t>негізгі</a:t>
            </a:r>
            <a:r>
              <a:rPr lang="ru-RU" sz="2000" dirty="0"/>
              <a:t> </a:t>
            </a:r>
            <a:r>
              <a:rPr lang="ru-RU" sz="2000" dirty="0" err="1"/>
              <a:t>және</a:t>
            </a:r>
            <a:r>
              <a:rPr lang="ru-RU" sz="2000" dirty="0"/>
              <a:t> </a:t>
            </a:r>
            <a:r>
              <a:rPr lang="ru-RU" sz="2000" dirty="0" err="1"/>
              <a:t>тарату</a:t>
            </a:r>
            <a:r>
              <a:rPr lang="ru-RU" sz="2000" dirty="0"/>
              <a:t> </a:t>
            </a:r>
            <a:r>
              <a:rPr lang="ru-RU" sz="2000" dirty="0" err="1"/>
              <a:t>каналдарының</a:t>
            </a:r>
            <a:r>
              <a:rPr lang="ru-RU" sz="2000" dirty="0"/>
              <a:t> 40% </a:t>
            </a:r>
            <a:r>
              <a:rPr lang="ru-RU" sz="2000" dirty="0" err="1"/>
              <a:t>астамы</a:t>
            </a:r>
            <a:r>
              <a:rPr lang="ru-RU" sz="2000" dirty="0"/>
              <a:t> </a:t>
            </a:r>
            <a:r>
              <a:rPr lang="ru-RU" sz="2000" dirty="0" err="1"/>
              <a:t>орналасқан</a:t>
            </a:r>
            <a:r>
              <a:rPr lang="ru-RU" sz="2000" dirty="0"/>
              <a:t> </a:t>
            </a:r>
            <a:r>
              <a:rPr lang="ru-RU" sz="2000" dirty="0" err="1"/>
              <a:t>қанағаттанарлықсыз</a:t>
            </a:r>
            <a:r>
              <a:rPr lang="ru-RU" sz="2000" dirty="0"/>
              <a:t> </a:t>
            </a:r>
            <a:r>
              <a:rPr lang="ru-RU" sz="2000" dirty="0" err="1"/>
              <a:t>жағдай</a:t>
            </a:r>
            <a:endParaRPr sz="2000" dirty="0">
              <a:latin typeface="Arial"/>
              <a:cs typeface="Arial"/>
            </a:endParaRPr>
          </a:p>
        </p:txBody>
      </p:sp>
      <p:sp>
        <p:nvSpPr>
          <p:cNvPr id="5" name="object 5"/>
          <p:cNvSpPr txBox="1"/>
          <p:nvPr/>
        </p:nvSpPr>
        <p:spPr>
          <a:xfrm>
            <a:off x="434746" y="3273441"/>
            <a:ext cx="7968935" cy="587755"/>
          </a:xfrm>
          <a:prstGeom prst="rect">
            <a:avLst/>
          </a:prstGeom>
        </p:spPr>
        <p:txBody>
          <a:bodyPr wrap="square" lIns="0" tIns="13652" rIns="0" bIns="0" rtlCol="0">
            <a:noAutofit/>
          </a:bodyPr>
          <a:lstStyle/>
          <a:p>
            <a:pPr marL="12700">
              <a:lnSpc>
                <a:spcPts val="2150"/>
              </a:lnSpc>
            </a:pPr>
            <a:r>
              <a:rPr lang="ru-RU" sz="2000" dirty="0" smtClean="0"/>
              <a:t>10</a:t>
            </a:r>
            <a:r>
              <a:rPr lang="ru-RU" sz="2000" dirty="0"/>
              <a:t>) </a:t>
            </a:r>
            <a:r>
              <a:rPr lang="ru-RU" sz="2000" dirty="0" err="1"/>
              <a:t>гидромелиорациялық</a:t>
            </a:r>
            <a:r>
              <a:rPr lang="ru-RU" sz="2000" dirty="0"/>
              <a:t> </a:t>
            </a:r>
            <a:r>
              <a:rPr lang="ru-RU" sz="2000" dirty="0" err="1"/>
              <a:t>инфрақұрылымның</a:t>
            </a:r>
            <a:r>
              <a:rPr lang="ru-RU" sz="2000" dirty="0"/>
              <a:t> </a:t>
            </a:r>
            <a:r>
              <a:rPr lang="ru-RU" sz="2000" dirty="0" err="1"/>
              <a:t>елеулі</a:t>
            </a:r>
            <a:r>
              <a:rPr lang="ru-RU" sz="2000" dirty="0"/>
              <a:t> </a:t>
            </a:r>
            <a:r>
              <a:rPr lang="ru-RU" sz="2000" dirty="0" err="1"/>
              <a:t>бөліктері</a:t>
            </a:r>
            <a:r>
              <a:rPr lang="ru-RU" sz="2000" dirty="0"/>
              <a:t> </a:t>
            </a:r>
            <a:r>
              <a:rPr lang="ru-RU" sz="2000" dirty="0" err="1"/>
              <a:t>орналасқан</a:t>
            </a:r>
            <a:r>
              <a:rPr lang="ru-RU" sz="2000" dirty="0"/>
              <a:t> </a:t>
            </a:r>
            <a:r>
              <a:rPr lang="ru-RU" sz="2000" dirty="0" err="1"/>
              <a:t>тасталған</a:t>
            </a:r>
            <a:r>
              <a:rPr lang="ru-RU" sz="2000" dirty="0"/>
              <a:t> </a:t>
            </a:r>
            <a:r>
              <a:rPr lang="ru-RU" sz="2000" dirty="0" err="1"/>
              <a:t>жағдай</a:t>
            </a:r>
            <a:r>
              <a:rPr lang="ru-RU" sz="2000" dirty="0"/>
              <a:t>;</a:t>
            </a:r>
            <a:endParaRPr sz="2000" dirty="0">
              <a:latin typeface="Arial"/>
              <a:cs typeface="Arial"/>
            </a:endParaRPr>
          </a:p>
        </p:txBody>
      </p:sp>
      <p:sp>
        <p:nvSpPr>
          <p:cNvPr id="4" name="object 4"/>
          <p:cNvSpPr txBox="1"/>
          <p:nvPr/>
        </p:nvSpPr>
        <p:spPr>
          <a:xfrm>
            <a:off x="434746" y="4277510"/>
            <a:ext cx="7683065" cy="588383"/>
          </a:xfrm>
          <a:prstGeom prst="rect">
            <a:avLst/>
          </a:prstGeom>
        </p:spPr>
        <p:txBody>
          <a:bodyPr wrap="square" lIns="0" tIns="13652" rIns="0" bIns="0" rtlCol="0">
            <a:noAutofit/>
          </a:bodyPr>
          <a:lstStyle/>
          <a:p>
            <a:pPr marL="12700" marR="38176">
              <a:lnSpc>
                <a:spcPts val="2150"/>
              </a:lnSpc>
            </a:pPr>
            <a:r>
              <a:rPr lang="ru-RU" sz="2000" dirty="0" smtClean="0"/>
              <a:t>11</a:t>
            </a:r>
            <a:r>
              <a:rPr lang="ru-RU" sz="2000" dirty="0"/>
              <a:t>) суды </a:t>
            </a:r>
            <a:r>
              <a:rPr lang="ru-RU" sz="2000" dirty="0" err="1"/>
              <a:t>басқарудың</a:t>
            </a:r>
            <a:r>
              <a:rPr lang="ru-RU" sz="2000" dirty="0"/>
              <a:t> </a:t>
            </a:r>
            <a:r>
              <a:rPr lang="ru-RU" sz="2000" dirty="0" err="1"/>
              <a:t>негізгі</a:t>
            </a:r>
            <a:r>
              <a:rPr lang="ru-RU" sz="2000" dirty="0"/>
              <a:t> </a:t>
            </a:r>
            <a:r>
              <a:rPr lang="ru-RU" sz="2000" dirty="0" err="1"/>
              <a:t>әдістері</a:t>
            </a:r>
            <a:r>
              <a:rPr lang="ru-RU" sz="2000" dirty="0"/>
              <a:t> мен </a:t>
            </a:r>
            <a:r>
              <a:rPr lang="ru-RU" sz="2000" dirty="0" err="1"/>
              <a:t>механизмдері</a:t>
            </a:r>
            <a:r>
              <a:rPr lang="ru-RU" sz="2000" dirty="0"/>
              <a:t> </a:t>
            </a:r>
            <a:r>
              <a:rPr lang="ru-RU" sz="2000" dirty="0" err="1"/>
              <a:t>ресурстар</a:t>
            </a:r>
            <a:r>
              <a:rPr lang="ru-RU" sz="2000" dirty="0"/>
              <a:t> аз </a:t>
            </a:r>
            <a:r>
              <a:rPr lang="ru-RU" sz="2000" dirty="0" err="1"/>
              <a:t>дамыған</a:t>
            </a:r>
            <a:r>
              <a:rPr lang="ru-RU" sz="2000" dirty="0"/>
              <a:t> </a:t>
            </a:r>
            <a:r>
              <a:rPr lang="ru-RU" sz="2000" dirty="0" err="1"/>
              <a:t>және</a:t>
            </a:r>
            <a:r>
              <a:rPr lang="ru-RU" sz="2000" dirty="0"/>
              <a:t> </a:t>
            </a:r>
            <a:r>
              <a:rPr lang="ru-RU" sz="2000" dirty="0" err="1"/>
              <a:t>жетілдірілуі</a:t>
            </a:r>
            <a:r>
              <a:rPr lang="ru-RU" sz="2000" dirty="0"/>
              <a:t> </a:t>
            </a:r>
            <a:r>
              <a:rPr lang="ru-RU" sz="2000" dirty="0" err="1"/>
              <a:t>керек</a:t>
            </a:r>
            <a:r>
              <a:rPr lang="ru-RU" sz="2000" dirty="0"/>
              <a:t>;</a:t>
            </a:r>
            <a:endParaRPr sz="2000" dirty="0">
              <a:latin typeface="Arial"/>
              <a:cs typeface="Arial"/>
            </a:endParaRPr>
          </a:p>
        </p:txBody>
      </p:sp>
      <p:sp>
        <p:nvSpPr>
          <p:cNvPr id="3" name="object 3"/>
          <p:cNvSpPr txBox="1"/>
          <p:nvPr/>
        </p:nvSpPr>
        <p:spPr>
          <a:xfrm>
            <a:off x="434746" y="5137674"/>
            <a:ext cx="7658287" cy="901649"/>
          </a:xfrm>
          <a:prstGeom prst="rect">
            <a:avLst/>
          </a:prstGeom>
        </p:spPr>
        <p:txBody>
          <a:bodyPr wrap="square" lIns="0" tIns="13652" rIns="0" bIns="0" rtlCol="0">
            <a:noAutofit/>
          </a:bodyPr>
          <a:lstStyle/>
          <a:p>
            <a:pPr marL="12700">
              <a:lnSpc>
                <a:spcPts val="2150"/>
              </a:lnSpc>
            </a:pPr>
            <a:r>
              <a:rPr lang="kk-KZ" sz="2000" dirty="0" smtClean="0"/>
              <a:t>12) су ресурстарының көлемі мен сапасы туралы толық ақпарат, сондай-ақ олардың өзгеру болжамын қол жеткізу қиын және ашық емес көздер;</a:t>
            </a:r>
            <a:endParaRPr sz="2000" dirty="0">
              <a:latin typeface="Arial"/>
              <a:cs typeface="Arial"/>
            </a:endParaRPr>
          </a:p>
        </p:txBody>
      </p:sp>
      <p:sp>
        <p:nvSpPr>
          <p:cNvPr id="2" name="object 2"/>
          <p:cNvSpPr txBox="1"/>
          <p:nvPr/>
        </p:nvSpPr>
        <p:spPr>
          <a:xfrm>
            <a:off x="7211695" y="6319597"/>
            <a:ext cx="1597570" cy="165608"/>
          </a:xfrm>
          <a:prstGeom prst="rect">
            <a:avLst/>
          </a:prstGeom>
        </p:spPr>
        <p:txBody>
          <a:bodyPr wrap="square" lIns="0" tIns="7810" rIns="0" bIns="0" rtlCol="0">
            <a:noAutofit/>
          </a:bodyPr>
          <a:lstStyle/>
          <a:p>
            <a:pPr marL="12700">
              <a:lnSpc>
                <a:spcPts val="1230"/>
              </a:lnSpc>
            </a:pPr>
            <a:r>
              <a:rPr sz="1100" spc="-72" dirty="0" smtClean="0">
                <a:latin typeface="Arial"/>
                <a:cs typeface="Arial"/>
              </a:rPr>
              <a:t>Ист.: МОСВР(ГПУВР),2014</a:t>
            </a:r>
            <a:endParaRPr sz="11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173736" y="640079"/>
            <a:ext cx="8695944" cy="1344168"/>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182880" y="1872282"/>
            <a:ext cx="8686800" cy="1641348"/>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182880" y="3250691"/>
            <a:ext cx="8686800" cy="1641348"/>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182880" y="4613148"/>
            <a:ext cx="8686800" cy="1444752"/>
          </a:xfrm>
          <a:prstGeom prst="rect">
            <a:avLst/>
          </a:prstGeom>
          <a:blipFill>
            <a:blip r:embed="rId5" cstate="print"/>
            <a:stretch>
              <a:fillRect/>
            </a:stretch>
          </a:blipFill>
        </p:spPr>
        <p:txBody>
          <a:bodyPr wrap="square" lIns="0" tIns="0" rIns="0" bIns="0" rtlCol="0">
            <a:noAutofit/>
          </a:bodyPr>
          <a:lstStyle/>
          <a:p>
            <a:endParaRPr/>
          </a:p>
        </p:txBody>
      </p:sp>
      <p:sp>
        <p:nvSpPr>
          <p:cNvPr id="5" name="object 5"/>
          <p:cNvSpPr txBox="1"/>
          <p:nvPr/>
        </p:nvSpPr>
        <p:spPr>
          <a:xfrm>
            <a:off x="370738" y="304584"/>
            <a:ext cx="8247172" cy="1304522"/>
          </a:xfrm>
          <a:prstGeom prst="rect">
            <a:avLst/>
          </a:prstGeom>
        </p:spPr>
        <p:txBody>
          <a:bodyPr wrap="square" lIns="0" tIns="16224" rIns="0" bIns="0" rtlCol="0">
            <a:noAutofit/>
          </a:bodyPr>
          <a:lstStyle/>
          <a:p>
            <a:pPr marL="12700" marR="609821">
              <a:lnSpc>
                <a:spcPct val="92088"/>
              </a:lnSpc>
              <a:spcBef>
                <a:spcPts val="886"/>
              </a:spcBef>
            </a:pPr>
            <a:endParaRPr lang="ru-RU" sz="2000" dirty="0" smtClean="0"/>
          </a:p>
          <a:p>
            <a:pPr marL="12700" marR="609821">
              <a:lnSpc>
                <a:spcPct val="92088"/>
              </a:lnSpc>
              <a:spcBef>
                <a:spcPts val="886"/>
              </a:spcBef>
            </a:pPr>
            <a:r>
              <a:rPr lang="ru-RU" sz="2000" dirty="0" smtClean="0"/>
              <a:t/>
            </a:r>
            <a:br>
              <a:rPr lang="ru-RU" sz="2000" dirty="0" smtClean="0"/>
            </a:br>
            <a:r>
              <a:rPr lang="ru-RU" sz="2000" dirty="0"/>
              <a:t>13) </a:t>
            </a:r>
            <a:r>
              <a:rPr lang="ru-RU" sz="2000" dirty="0" err="1"/>
              <a:t>түрлі</a:t>
            </a:r>
            <a:r>
              <a:rPr lang="ru-RU" sz="2000" dirty="0"/>
              <a:t> </a:t>
            </a:r>
            <a:r>
              <a:rPr lang="ru-RU" sz="2000" dirty="0" err="1"/>
              <a:t>министрліктер</a:t>
            </a:r>
            <a:r>
              <a:rPr lang="ru-RU" sz="2000" dirty="0"/>
              <a:t> мен </a:t>
            </a:r>
            <a:r>
              <a:rPr lang="ru-RU" sz="2000" dirty="0" err="1"/>
              <a:t>ведомстволар</a:t>
            </a:r>
            <a:r>
              <a:rPr lang="ru-RU" sz="2000" dirty="0"/>
              <a:t> </a:t>
            </a:r>
            <a:r>
              <a:rPr lang="ru-RU" sz="2000" dirty="0" err="1"/>
              <a:t>арасында</a:t>
            </a:r>
            <a:r>
              <a:rPr lang="ru-RU" sz="2000" dirty="0"/>
              <a:t> су </a:t>
            </a:r>
            <a:r>
              <a:rPr lang="ru-RU" sz="2000" dirty="0" err="1"/>
              <a:t>ресурстарын</a:t>
            </a:r>
            <a:r>
              <a:rPr lang="ru-RU" sz="2000" dirty="0"/>
              <a:t> </a:t>
            </a:r>
            <a:r>
              <a:rPr lang="ru-RU" sz="2000" dirty="0" err="1"/>
              <a:t>басқару</a:t>
            </a:r>
            <a:r>
              <a:rPr lang="ru-RU" sz="2000" dirty="0"/>
              <a:t> </a:t>
            </a:r>
            <a:r>
              <a:rPr lang="ru-RU" sz="2000" dirty="0" err="1"/>
              <a:t>жөніндегі</a:t>
            </a:r>
            <a:r>
              <a:rPr lang="ru-RU" sz="2000" dirty="0"/>
              <a:t> </a:t>
            </a:r>
            <a:r>
              <a:rPr lang="ru-RU" sz="2000" dirty="0" err="1"/>
              <a:t>жұмысты</a:t>
            </a:r>
            <a:r>
              <a:rPr lang="ru-RU" sz="2000" dirty="0"/>
              <a:t> </a:t>
            </a:r>
            <a:r>
              <a:rPr lang="ru-RU" sz="2000" dirty="0" err="1"/>
              <a:t>үйлестіру</a:t>
            </a:r>
            <a:r>
              <a:rPr lang="ru-RU" sz="2000" dirty="0"/>
              <a:t> </a:t>
            </a:r>
            <a:r>
              <a:rPr lang="ru-RU" sz="2000" dirty="0" err="1"/>
              <a:t>тиімді</a:t>
            </a:r>
            <a:r>
              <a:rPr lang="ru-RU" sz="2000" dirty="0"/>
              <a:t> </a:t>
            </a:r>
            <a:r>
              <a:rPr lang="ru-RU" sz="2000" dirty="0" err="1"/>
              <a:t>емес</a:t>
            </a:r>
            <a:r>
              <a:rPr lang="ru-RU" sz="2000" dirty="0"/>
              <a:t>;</a:t>
            </a:r>
            <a:endParaRPr sz="2000" dirty="0">
              <a:latin typeface="Arial"/>
              <a:cs typeface="Arial"/>
            </a:endParaRPr>
          </a:p>
        </p:txBody>
      </p:sp>
      <p:sp>
        <p:nvSpPr>
          <p:cNvPr id="4" name="object 4"/>
          <p:cNvSpPr txBox="1"/>
          <p:nvPr/>
        </p:nvSpPr>
        <p:spPr>
          <a:xfrm>
            <a:off x="381406" y="2056146"/>
            <a:ext cx="8051743" cy="1130553"/>
          </a:xfrm>
          <a:prstGeom prst="rect">
            <a:avLst/>
          </a:prstGeom>
        </p:spPr>
        <p:txBody>
          <a:bodyPr wrap="square" lIns="0" tIns="13652" rIns="0" bIns="0" rtlCol="0">
            <a:noAutofit/>
          </a:bodyPr>
          <a:lstStyle/>
          <a:p>
            <a:pPr marL="12700" marR="31111">
              <a:lnSpc>
                <a:spcPts val="2150"/>
              </a:lnSpc>
            </a:pPr>
            <a:r>
              <a:rPr lang="ru-RU" sz="2000" dirty="0" smtClean="0"/>
              <a:t>14</a:t>
            </a:r>
            <a:r>
              <a:rPr lang="ru-RU" sz="2000" dirty="0"/>
              <a:t>) су </a:t>
            </a:r>
            <a:r>
              <a:rPr lang="ru-RU" sz="2000" dirty="0" err="1"/>
              <a:t>секторындағы</a:t>
            </a:r>
            <a:r>
              <a:rPr lang="ru-RU" sz="2000" dirty="0"/>
              <a:t> </a:t>
            </a:r>
            <a:r>
              <a:rPr lang="ru-RU" sz="2000" dirty="0" err="1"/>
              <a:t>мамандардың</a:t>
            </a:r>
            <a:r>
              <a:rPr lang="ru-RU" sz="2000" dirty="0"/>
              <a:t> </a:t>
            </a:r>
            <a:r>
              <a:rPr lang="ru-RU" sz="2000" dirty="0" err="1"/>
              <a:t>тапшылығы</a:t>
            </a:r>
            <a:r>
              <a:rPr lang="ru-RU" sz="2000" dirty="0"/>
              <a:t> бар су </a:t>
            </a:r>
            <a:r>
              <a:rPr lang="ru-RU" sz="2000" dirty="0" err="1"/>
              <a:t>ресурстары</a:t>
            </a:r>
            <a:r>
              <a:rPr lang="ru-RU" sz="2000" dirty="0"/>
              <a:t> </a:t>
            </a:r>
            <a:r>
              <a:rPr lang="ru-RU" sz="2000" dirty="0" err="1"/>
              <a:t>теңгерімін</a:t>
            </a:r>
            <a:r>
              <a:rPr lang="ru-RU" sz="2000" dirty="0"/>
              <a:t> </a:t>
            </a:r>
            <a:r>
              <a:rPr lang="ru-RU" sz="2000" dirty="0" err="1"/>
              <a:t>болжау</a:t>
            </a:r>
            <a:r>
              <a:rPr lang="ru-RU" sz="2000" dirty="0"/>
              <a:t> </a:t>
            </a:r>
            <a:r>
              <a:rPr lang="ru-RU" sz="2000" dirty="0" err="1"/>
              <a:t>және</a:t>
            </a:r>
            <a:r>
              <a:rPr lang="ru-RU" sz="2000" dirty="0"/>
              <a:t> </a:t>
            </a:r>
            <a:r>
              <a:rPr lang="ru-RU" sz="2000" dirty="0" err="1"/>
              <a:t>оңтайландыру</a:t>
            </a:r>
            <a:r>
              <a:rPr lang="ru-RU" sz="2000" dirty="0"/>
              <a:t>, </a:t>
            </a:r>
            <a:r>
              <a:rPr lang="ru-RU" sz="2000" dirty="0" err="1"/>
              <a:t>инвестицияларды</a:t>
            </a:r>
            <a:r>
              <a:rPr lang="ru-RU" sz="2000" dirty="0"/>
              <a:t> </a:t>
            </a:r>
            <a:r>
              <a:rPr lang="ru-RU" sz="2000" dirty="0" err="1"/>
              <a:t>негіздеу</a:t>
            </a:r>
            <a:r>
              <a:rPr lang="ru-RU" sz="2000" dirty="0"/>
              <a:t> </a:t>
            </a:r>
            <a:r>
              <a:rPr lang="ru-RU" sz="2000" dirty="0" err="1"/>
              <a:t>және</a:t>
            </a:r>
            <a:r>
              <a:rPr lang="ru-RU" sz="2000" dirty="0"/>
              <a:t> </a:t>
            </a:r>
            <a:r>
              <a:rPr lang="ru-RU" sz="2000" dirty="0" err="1"/>
              <a:t>бағалау</a:t>
            </a:r>
            <a:r>
              <a:rPr lang="ru-RU" sz="2000" dirty="0"/>
              <a:t>, суды </a:t>
            </a:r>
            <a:r>
              <a:rPr lang="ru-RU" sz="2000" dirty="0" err="1"/>
              <a:t>тұтыну</a:t>
            </a:r>
            <a:r>
              <a:rPr lang="ru-RU" sz="2000" dirty="0"/>
              <a:t> </a:t>
            </a:r>
            <a:r>
              <a:rPr lang="ru-RU" sz="2000" dirty="0" err="1"/>
              <a:t>тиімділігін</a:t>
            </a:r>
            <a:r>
              <a:rPr lang="ru-RU" sz="2000" dirty="0"/>
              <a:t> </a:t>
            </a:r>
            <a:r>
              <a:rPr lang="ru-RU" sz="2000" dirty="0" err="1"/>
              <a:t>арттыру</a:t>
            </a:r>
            <a:r>
              <a:rPr lang="ru-RU" sz="2000" dirty="0"/>
              <a:t> </a:t>
            </a:r>
            <a:r>
              <a:rPr lang="ru-RU" sz="2000" dirty="0" err="1"/>
              <a:t>бойынша</a:t>
            </a:r>
            <a:r>
              <a:rPr lang="ru-RU" sz="2000" dirty="0"/>
              <a:t> </a:t>
            </a:r>
            <a:r>
              <a:rPr lang="ru-RU" sz="2000" dirty="0" err="1"/>
              <a:t>білім</a:t>
            </a:r>
            <a:r>
              <a:rPr lang="ru-RU" sz="2000" dirty="0"/>
              <a:t> мен </a:t>
            </a:r>
            <a:r>
              <a:rPr lang="ru-RU" sz="2000" dirty="0" err="1"/>
              <a:t>дағдыларды</a:t>
            </a:r>
            <a:r>
              <a:rPr lang="ru-RU" sz="2000" dirty="0"/>
              <a:t>;</a:t>
            </a:r>
            <a:endParaRPr sz="2000" dirty="0">
              <a:latin typeface="Arial"/>
              <a:cs typeface="Arial"/>
            </a:endParaRPr>
          </a:p>
        </p:txBody>
      </p:sp>
      <p:sp>
        <p:nvSpPr>
          <p:cNvPr id="3" name="object 3"/>
          <p:cNvSpPr txBox="1"/>
          <p:nvPr/>
        </p:nvSpPr>
        <p:spPr>
          <a:xfrm>
            <a:off x="491414" y="3474290"/>
            <a:ext cx="8060588" cy="2453436"/>
          </a:xfrm>
          <a:prstGeom prst="rect">
            <a:avLst/>
          </a:prstGeom>
        </p:spPr>
        <p:txBody>
          <a:bodyPr wrap="square" lIns="0" tIns="13652" rIns="0" bIns="0" rtlCol="0">
            <a:noAutofit/>
          </a:bodyPr>
          <a:lstStyle/>
          <a:p>
            <a:pPr marL="12700">
              <a:lnSpc>
                <a:spcPts val="2150"/>
              </a:lnSpc>
            </a:pPr>
            <a:r>
              <a:rPr lang="ru-RU" sz="2000" dirty="0" smtClean="0"/>
              <a:t>15</a:t>
            </a:r>
            <a:r>
              <a:rPr lang="ru-RU" sz="2000" dirty="0"/>
              <a:t>) </a:t>
            </a:r>
            <a:r>
              <a:rPr lang="ru-RU" sz="2000" dirty="0" err="1"/>
              <a:t>зиянды</a:t>
            </a:r>
            <a:r>
              <a:rPr lang="ru-RU" sz="2000" dirty="0"/>
              <a:t> </a:t>
            </a:r>
            <a:r>
              <a:rPr lang="ru-RU" sz="2000" dirty="0" err="1"/>
              <a:t>заттардан</a:t>
            </a:r>
            <a:r>
              <a:rPr lang="ru-RU" sz="2000" dirty="0"/>
              <a:t> </a:t>
            </a:r>
            <a:r>
              <a:rPr lang="ru-RU" sz="2000" dirty="0" err="1"/>
              <a:t>соңғы</a:t>
            </a:r>
            <a:r>
              <a:rPr lang="ru-RU" sz="2000" dirty="0"/>
              <a:t> </a:t>
            </a:r>
            <a:r>
              <a:rPr lang="ru-RU" sz="2000" dirty="0" err="1"/>
              <a:t>жылдары</a:t>
            </a:r>
            <a:r>
              <a:rPr lang="ru-RU" sz="2000" dirty="0"/>
              <a:t> </a:t>
            </a:r>
            <a:r>
              <a:rPr lang="ru-RU" sz="2000" dirty="0" err="1"/>
              <a:t>материалдық</a:t>
            </a:r>
            <a:r>
              <a:rPr lang="ru-RU" sz="2000" dirty="0"/>
              <a:t> </a:t>
            </a:r>
            <a:r>
              <a:rPr lang="ru-RU" sz="2000" dirty="0" err="1"/>
              <a:t>зиянның</a:t>
            </a:r>
            <a:r>
              <a:rPr lang="ru-RU" sz="2000" dirty="0"/>
              <a:t> </a:t>
            </a:r>
            <a:r>
              <a:rPr lang="ru-RU" sz="2000" dirty="0" err="1"/>
              <a:t>өсу</a:t>
            </a:r>
            <a:r>
              <a:rPr lang="ru-RU" sz="2000" dirty="0"/>
              <a:t> </a:t>
            </a:r>
            <a:r>
              <a:rPr lang="ru-RU" sz="2000" dirty="0" err="1"/>
              <a:t>үрдісі</a:t>
            </a:r>
            <a:r>
              <a:rPr lang="ru-RU" sz="2000" dirty="0"/>
              <a:t> су </a:t>
            </a:r>
            <a:r>
              <a:rPr lang="ru-RU" sz="2000" dirty="0" err="1"/>
              <a:t>тасқыны</a:t>
            </a:r>
            <a:r>
              <a:rPr lang="ru-RU" sz="2000" dirty="0"/>
              <a:t>, су </a:t>
            </a:r>
            <a:r>
              <a:rPr lang="ru-RU" sz="2000" dirty="0" err="1"/>
              <a:t>тасқыны</a:t>
            </a:r>
            <a:r>
              <a:rPr lang="ru-RU" sz="2000" dirty="0"/>
              <a:t>, су </a:t>
            </a:r>
            <a:r>
              <a:rPr lang="ru-RU" sz="2000" dirty="0" err="1"/>
              <a:t>объектілерінің</a:t>
            </a:r>
            <a:r>
              <a:rPr lang="ru-RU" sz="2000" dirty="0"/>
              <a:t> </a:t>
            </a:r>
            <a:r>
              <a:rPr lang="ru-RU" sz="2000" dirty="0" err="1"/>
              <a:t>жағалауларындағы</a:t>
            </a:r>
            <a:r>
              <a:rPr lang="ru-RU" sz="2000" dirty="0"/>
              <a:t> </a:t>
            </a:r>
            <a:r>
              <a:rPr lang="ru-RU" sz="2000" dirty="0" err="1"/>
              <a:t>өзгерістер</a:t>
            </a:r>
            <a:r>
              <a:rPr lang="ru-RU" sz="2000" dirty="0"/>
              <a:t>, </a:t>
            </a:r>
            <a:r>
              <a:rPr lang="ru-RU" sz="2000" dirty="0" err="1"/>
              <a:t>жер</a:t>
            </a:r>
            <a:r>
              <a:rPr lang="ru-RU" sz="2000" dirty="0"/>
              <a:t> </a:t>
            </a:r>
            <a:r>
              <a:rPr lang="ru-RU" sz="2000" dirty="0" err="1"/>
              <a:t>асты</a:t>
            </a:r>
            <a:r>
              <a:rPr lang="ru-RU" sz="2000" dirty="0"/>
              <a:t> су </a:t>
            </a:r>
            <a:r>
              <a:rPr lang="ru-RU" sz="2000" dirty="0" err="1"/>
              <a:t>жолдарымен</a:t>
            </a:r>
            <a:r>
              <a:rPr lang="ru-RU" sz="2000" dirty="0"/>
              <a:t> су </a:t>
            </a:r>
            <a:r>
              <a:rPr lang="ru-RU" sz="2000" dirty="0" err="1"/>
              <a:t>тасқыны</a:t>
            </a:r>
            <a:r>
              <a:rPr lang="ru-RU" sz="2000" dirty="0"/>
              <a:t>, </a:t>
            </a:r>
            <a:r>
              <a:rPr lang="ru-RU" sz="2000" dirty="0" err="1"/>
              <a:t>жерді</a:t>
            </a:r>
            <a:r>
              <a:rPr lang="ru-RU" sz="2000" dirty="0"/>
              <a:t> </a:t>
            </a:r>
            <a:r>
              <a:rPr lang="ru-RU" sz="2000" dirty="0" err="1"/>
              <a:t>шөлейттендіру</a:t>
            </a:r>
            <a:r>
              <a:rPr lang="ru-RU" sz="2000" dirty="0"/>
              <a:t> </a:t>
            </a:r>
            <a:r>
              <a:rPr lang="ru-RU" sz="2000" dirty="0" err="1"/>
              <a:t>және</a:t>
            </a:r>
            <a:r>
              <a:rPr lang="ru-RU" sz="2000" dirty="0"/>
              <a:t> </a:t>
            </a:r>
            <a:r>
              <a:rPr lang="ru-RU" sz="2000" dirty="0" err="1"/>
              <a:t>тұздану</a:t>
            </a:r>
            <a:r>
              <a:rPr lang="ru-RU" sz="2000" dirty="0"/>
              <a:t>, су </a:t>
            </a:r>
            <a:r>
              <a:rPr lang="ru-RU" sz="2000" dirty="0" err="1"/>
              <a:t>эрозиясы</a:t>
            </a:r>
            <a:r>
              <a:rPr lang="ru-RU" sz="2000" dirty="0" smtClean="0"/>
              <a:t>;</a:t>
            </a:r>
          </a:p>
          <a:p>
            <a:pPr marL="12700">
              <a:lnSpc>
                <a:spcPts val="2150"/>
              </a:lnSpc>
            </a:pPr>
            <a:endParaRPr lang="ru-RU" sz="2000" spc="-96" dirty="0">
              <a:latin typeface="Arial"/>
              <a:cs typeface="Arial"/>
            </a:endParaRPr>
          </a:p>
          <a:p>
            <a:pPr marL="12700">
              <a:lnSpc>
                <a:spcPts val="2150"/>
              </a:lnSpc>
            </a:pPr>
            <a:r>
              <a:rPr lang="kk-KZ" sz="2000" dirty="0" smtClean="0"/>
              <a:t>16) су шаруашылығы объектiлерiнiң толық мемлекеттiк есебi жоқ және оған барлық мүдделi тараптар қол жеткiзудi қамтамасыз ету үшiн су объектiлерiнiң (мемлекеттiк су кадастры) бiрыңғай ақпараттық базасы жасалмаған.</a:t>
            </a:r>
            <a:endParaRPr sz="2000" dirty="0">
              <a:latin typeface="Arial"/>
              <a:cs typeface="Arial"/>
            </a:endParaRPr>
          </a:p>
        </p:txBody>
      </p:sp>
      <p:sp>
        <p:nvSpPr>
          <p:cNvPr id="2" name="object 2"/>
          <p:cNvSpPr txBox="1"/>
          <p:nvPr/>
        </p:nvSpPr>
        <p:spPr>
          <a:xfrm>
            <a:off x="7211695" y="6319597"/>
            <a:ext cx="1597570" cy="165608"/>
          </a:xfrm>
          <a:prstGeom prst="rect">
            <a:avLst/>
          </a:prstGeom>
        </p:spPr>
        <p:txBody>
          <a:bodyPr wrap="square" lIns="0" tIns="7810" rIns="0" bIns="0" rtlCol="0">
            <a:noAutofit/>
          </a:bodyPr>
          <a:lstStyle/>
          <a:p>
            <a:pPr marL="12700">
              <a:lnSpc>
                <a:spcPts val="1230"/>
              </a:lnSpc>
            </a:pPr>
            <a:r>
              <a:rPr sz="1100" spc="-72" dirty="0" smtClean="0">
                <a:latin typeface="Arial"/>
                <a:cs typeface="Arial"/>
              </a:rPr>
              <a:t>Ист.: МОСВР(ГПУВР),2014</a:t>
            </a:r>
            <a:endParaRPr sz="11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8"/>
          <p:cNvSpPr/>
          <p:nvPr/>
        </p:nvSpPr>
        <p:spPr>
          <a:xfrm>
            <a:off x="2418588" y="765048"/>
            <a:ext cx="4530344" cy="548513"/>
          </a:xfrm>
          <a:custGeom>
            <a:avLst/>
            <a:gdLst/>
            <a:ahLst/>
            <a:cxnLst/>
            <a:rect l="l" t="t" r="r" b="b"/>
            <a:pathLst>
              <a:path w="4530344" h="548513">
                <a:moveTo>
                  <a:pt x="4475480" y="0"/>
                </a:moveTo>
                <a:lnTo>
                  <a:pt x="54863" y="0"/>
                </a:lnTo>
                <a:lnTo>
                  <a:pt x="33528" y="4317"/>
                </a:lnTo>
                <a:lnTo>
                  <a:pt x="16129" y="16001"/>
                </a:lnTo>
                <a:lnTo>
                  <a:pt x="4318" y="33527"/>
                </a:lnTo>
                <a:lnTo>
                  <a:pt x="0" y="54863"/>
                </a:lnTo>
                <a:lnTo>
                  <a:pt x="0" y="493649"/>
                </a:lnTo>
                <a:lnTo>
                  <a:pt x="4318" y="514985"/>
                </a:lnTo>
                <a:lnTo>
                  <a:pt x="16129" y="532384"/>
                </a:lnTo>
                <a:lnTo>
                  <a:pt x="33528" y="544194"/>
                </a:lnTo>
                <a:lnTo>
                  <a:pt x="54863" y="548513"/>
                </a:lnTo>
                <a:lnTo>
                  <a:pt x="4475480" y="548513"/>
                </a:lnTo>
                <a:lnTo>
                  <a:pt x="4496816" y="544194"/>
                </a:lnTo>
                <a:lnTo>
                  <a:pt x="4514215" y="532384"/>
                </a:lnTo>
                <a:lnTo>
                  <a:pt x="4526026" y="514985"/>
                </a:lnTo>
                <a:lnTo>
                  <a:pt x="4530344" y="493649"/>
                </a:lnTo>
                <a:lnTo>
                  <a:pt x="4530344" y="54863"/>
                </a:lnTo>
                <a:lnTo>
                  <a:pt x="4526026" y="33527"/>
                </a:lnTo>
                <a:lnTo>
                  <a:pt x="4514215" y="16001"/>
                </a:lnTo>
                <a:lnTo>
                  <a:pt x="4496816" y="4317"/>
                </a:lnTo>
                <a:lnTo>
                  <a:pt x="4475480" y="0"/>
                </a:lnTo>
                <a:close/>
              </a:path>
            </a:pathLst>
          </a:custGeom>
          <a:solidFill>
            <a:srgbClr val="1F477B"/>
          </a:solidFill>
        </p:spPr>
        <p:txBody>
          <a:bodyPr wrap="square" lIns="0" tIns="0" rIns="0" bIns="0" rtlCol="0">
            <a:noAutofit/>
          </a:bodyPr>
          <a:lstStyle/>
          <a:p>
            <a:endParaRPr/>
          </a:p>
        </p:txBody>
      </p:sp>
      <p:sp>
        <p:nvSpPr>
          <p:cNvPr id="29" name="object 29"/>
          <p:cNvSpPr/>
          <p:nvPr/>
        </p:nvSpPr>
        <p:spPr>
          <a:xfrm>
            <a:off x="5529580" y="1442339"/>
            <a:ext cx="599948" cy="232283"/>
          </a:xfrm>
          <a:custGeom>
            <a:avLst/>
            <a:gdLst/>
            <a:ahLst/>
            <a:cxnLst/>
            <a:rect l="l" t="t" r="r" b="b"/>
            <a:pathLst>
              <a:path w="599948" h="232283">
                <a:moveTo>
                  <a:pt x="489331" y="196723"/>
                </a:moveTo>
                <a:lnTo>
                  <a:pt x="474980" y="232283"/>
                </a:lnTo>
                <a:lnTo>
                  <a:pt x="599948" y="179197"/>
                </a:lnTo>
                <a:lnTo>
                  <a:pt x="561975" y="90043"/>
                </a:lnTo>
                <a:lnTo>
                  <a:pt x="532384" y="90043"/>
                </a:lnTo>
                <a:lnTo>
                  <a:pt x="308356" y="0"/>
                </a:lnTo>
                <a:lnTo>
                  <a:pt x="0" y="0"/>
                </a:lnTo>
                <a:lnTo>
                  <a:pt x="489331" y="196723"/>
                </a:lnTo>
                <a:close/>
              </a:path>
            </a:pathLst>
          </a:custGeom>
          <a:solidFill>
            <a:srgbClr val="ABAFBD"/>
          </a:solidFill>
        </p:spPr>
        <p:txBody>
          <a:bodyPr wrap="square" lIns="0" tIns="0" rIns="0" bIns="0" rtlCol="0">
            <a:noAutofit/>
          </a:bodyPr>
          <a:lstStyle/>
          <a:p>
            <a:endParaRPr/>
          </a:p>
        </p:txBody>
      </p:sp>
      <p:sp>
        <p:nvSpPr>
          <p:cNvPr id="30" name="object 30"/>
          <p:cNvSpPr/>
          <p:nvPr/>
        </p:nvSpPr>
        <p:spPr>
          <a:xfrm>
            <a:off x="6061964" y="1496695"/>
            <a:ext cx="29590" cy="35687"/>
          </a:xfrm>
          <a:custGeom>
            <a:avLst/>
            <a:gdLst/>
            <a:ahLst/>
            <a:cxnLst/>
            <a:rect l="l" t="t" r="r" b="b"/>
            <a:pathLst>
              <a:path w="29590" h="35687">
                <a:moveTo>
                  <a:pt x="14350" y="0"/>
                </a:moveTo>
                <a:lnTo>
                  <a:pt x="0" y="35687"/>
                </a:lnTo>
                <a:lnTo>
                  <a:pt x="29590" y="35687"/>
                </a:lnTo>
                <a:lnTo>
                  <a:pt x="14350" y="0"/>
                </a:lnTo>
                <a:close/>
              </a:path>
            </a:pathLst>
          </a:custGeom>
          <a:solidFill>
            <a:srgbClr val="ABAFBD"/>
          </a:solidFill>
        </p:spPr>
        <p:txBody>
          <a:bodyPr wrap="square" lIns="0" tIns="0" rIns="0" bIns="0" rtlCol="0">
            <a:noAutofit/>
          </a:bodyPr>
          <a:lstStyle/>
          <a:p>
            <a:endParaRPr/>
          </a:p>
        </p:txBody>
      </p:sp>
      <p:sp>
        <p:nvSpPr>
          <p:cNvPr id="31" name="object 31"/>
          <p:cNvSpPr/>
          <p:nvPr/>
        </p:nvSpPr>
        <p:spPr>
          <a:xfrm>
            <a:off x="5462016" y="1299972"/>
            <a:ext cx="375920" cy="178053"/>
          </a:xfrm>
          <a:custGeom>
            <a:avLst/>
            <a:gdLst/>
            <a:ahLst/>
            <a:cxnLst/>
            <a:rect l="l" t="t" r="r" b="b"/>
            <a:pathLst>
              <a:path w="375920" h="178053">
                <a:moveTo>
                  <a:pt x="67563" y="142366"/>
                </a:moveTo>
                <a:lnTo>
                  <a:pt x="375920" y="142366"/>
                </a:lnTo>
                <a:lnTo>
                  <a:pt x="110617" y="35687"/>
                </a:lnTo>
                <a:lnTo>
                  <a:pt x="124968" y="0"/>
                </a:lnTo>
                <a:lnTo>
                  <a:pt x="0" y="53212"/>
                </a:lnTo>
                <a:lnTo>
                  <a:pt x="53212" y="178053"/>
                </a:lnTo>
                <a:lnTo>
                  <a:pt x="67563" y="142366"/>
                </a:lnTo>
                <a:close/>
              </a:path>
            </a:pathLst>
          </a:custGeom>
          <a:solidFill>
            <a:srgbClr val="ABAFBD"/>
          </a:solidFill>
        </p:spPr>
        <p:txBody>
          <a:bodyPr wrap="square" lIns="0" tIns="0" rIns="0" bIns="0" rtlCol="0">
            <a:noAutofit/>
          </a:bodyPr>
          <a:lstStyle/>
          <a:p>
            <a:endParaRPr/>
          </a:p>
        </p:txBody>
      </p:sp>
      <p:sp>
        <p:nvSpPr>
          <p:cNvPr id="32" name="object 32"/>
          <p:cNvSpPr/>
          <p:nvPr/>
        </p:nvSpPr>
        <p:spPr>
          <a:xfrm>
            <a:off x="5198364" y="1661160"/>
            <a:ext cx="3422650" cy="548513"/>
          </a:xfrm>
          <a:custGeom>
            <a:avLst/>
            <a:gdLst/>
            <a:ahLst/>
            <a:cxnLst/>
            <a:rect l="l" t="t" r="r" b="b"/>
            <a:pathLst>
              <a:path w="3422650" h="548513">
                <a:moveTo>
                  <a:pt x="3367913" y="0"/>
                </a:moveTo>
                <a:lnTo>
                  <a:pt x="54863" y="0"/>
                </a:lnTo>
                <a:lnTo>
                  <a:pt x="33527" y="4317"/>
                </a:lnTo>
                <a:lnTo>
                  <a:pt x="16001" y="16128"/>
                </a:lnTo>
                <a:lnTo>
                  <a:pt x="4318" y="33527"/>
                </a:lnTo>
                <a:lnTo>
                  <a:pt x="0" y="54863"/>
                </a:lnTo>
                <a:lnTo>
                  <a:pt x="0" y="493649"/>
                </a:lnTo>
                <a:lnTo>
                  <a:pt x="4318" y="514985"/>
                </a:lnTo>
                <a:lnTo>
                  <a:pt x="16001" y="532511"/>
                </a:lnTo>
                <a:lnTo>
                  <a:pt x="33527" y="544194"/>
                </a:lnTo>
                <a:lnTo>
                  <a:pt x="54863" y="548513"/>
                </a:lnTo>
                <a:lnTo>
                  <a:pt x="3367913" y="548513"/>
                </a:lnTo>
                <a:lnTo>
                  <a:pt x="3389249" y="544194"/>
                </a:lnTo>
                <a:lnTo>
                  <a:pt x="3406647" y="532511"/>
                </a:lnTo>
                <a:lnTo>
                  <a:pt x="3418332" y="514985"/>
                </a:lnTo>
                <a:lnTo>
                  <a:pt x="3422650" y="493649"/>
                </a:lnTo>
                <a:lnTo>
                  <a:pt x="3422650" y="54863"/>
                </a:lnTo>
                <a:lnTo>
                  <a:pt x="3418332" y="33527"/>
                </a:lnTo>
                <a:lnTo>
                  <a:pt x="3406647" y="16128"/>
                </a:lnTo>
                <a:lnTo>
                  <a:pt x="3389249" y="4317"/>
                </a:lnTo>
                <a:lnTo>
                  <a:pt x="3367913" y="0"/>
                </a:lnTo>
                <a:close/>
              </a:path>
            </a:pathLst>
          </a:custGeom>
          <a:solidFill>
            <a:srgbClr val="1F477B"/>
          </a:solidFill>
        </p:spPr>
        <p:txBody>
          <a:bodyPr wrap="square" lIns="0" tIns="0" rIns="0" bIns="0" rtlCol="0">
            <a:noAutofit/>
          </a:bodyPr>
          <a:lstStyle/>
          <a:p>
            <a:r>
              <a:rPr lang="kk-KZ" dirty="0" smtClean="0">
                <a:solidFill>
                  <a:schemeClr val="bg1"/>
                </a:solidFill>
              </a:rPr>
              <a:t>Әділетті түрде трансшекаралық суларды бөлу</a:t>
            </a:r>
            <a:endParaRPr dirty="0">
              <a:solidFill>
                <a:schemeClr val="bg1"/>
              </a:solidFill>
            </a:endParaRPr>
          </a:p>
        </p:txBody>
      </p:sp>
      <p:sp>
        <p:nvSpPr>
          <p:cNvPr id="33" name="object 33"/>
          <p:cNvSpPr/>
          <p:nvPr/>
        </p:nvSpPr>
        <p:spPr>
          <a:xfrm>
            <a:off x="5199126" y="1661922"/>
            <a:ext cx="3422650" cy="548513"/>
          </a:xfrm>
          <a:custGeom>
            <a:avLst/>
            <a:gdLst/>
            <a:ahLst/>
            <a:cxnLst/>
            <a:rect l="l" t="t" r="r" b="b"/>
            <a:pathLst>
              <a:path w="3422650" h="548513">
                <a:moveTo>
                  <a:pt x="0" y="54863"/>
                </a:moveTo>
                <a:lnTo>
                  <a:pt x="4318" y="33527"/>
                </a:lnTo>
                <a:lnTo>
                  <a:pt x="16001" y="16128"/>
                </a:lnTo>
                <a:lnTo>
                  <a:pt x="33527" y="4317"/>
                </a:lnTo>
                <a:lnTo>
                  <a:pt x="54863" y="0"/>
                </a:lnTo>
                <a:lnTo>
                  <a:pt x="3367913" y="0"/>
                </a:lnTo>
                <a:lnTo>
                  <a:pt x="3389249" y="4317"/>
                </a:lnTo>
                <a:lnTo>
                  <a:pt x="3406648" y="16128"/>
                </a:lnTo>
                <a:lnTo>
                  <a:pt x="3418331" y="33527"/>
                </a:lnTo>
                <a:lnTo>
                  <a:pt x="3422650" y="54863"/>
                </a:lnTo>
                <a:lnTo>
                  <a:pt x="3422650" y="493649"/>
                </a:lnTo>
                <a:lnTo>
                  <a:pt x="3418331" y="514985"/>
                </a:lnTo>
                <a:lnTo>
                  <a:pt x="3406648" y="532511"/>
                </a:lnTo>
                <a:lnTo>
                  <a:pt x="3389249" y="544194"/>
                </a:lnTo>
                <a:lnTo>
                  <a:pt x="3367913" y="548513"/>
                </a:lnTo>
                <a:lnTo>
                  <a:pt x="54863" y="548513"/>
                </a:lnTo>
                <a:lnTo>
                  <a:pt x="33527" y="544194"/>
                </a:lnTo>
                <a:lnTo>
                  <a:pt x="16001" y="532511"/>
                </a:lnTo>
                <a:lnTo>
                  <a:pt x="4318" y="514985"/>
                </a:lnTo>
                <a:lnTo>
                  <a:pt x="0" y="493649"/>
                </a:lnTo>
                <a:lnTo>
                  <a:pt x="0" y="54863"/>
                </a:lnTo>
                <a:close/>
              </a:path>
            </a:pathLst>
          </a:custGeom>
          <a:ln w="25908">
            <a:solidFill>
              <a:srgbClr val="ECEBDF"/>
            </a:solidFill>
          </a:ln>
        </p:spPr>
        <p:txBody>
          <a:bodyPr wrap="square" lIns="0" tIns="0" rIns="0" bIns="0" rtlCol="0">
            <a:noAutofit/>
          </a:bodyPr>
          <a:lstStyle/>
          <a:p>
            <a:endParaRPr/>
          </a:p>
        </p:txBody>
      </p:sp>
      <p:sp>
        <p:nvSpPr>
          <p:cNvPr id="34" name="object 34"/>
          <p:cNvSpPr/>
          <p:nvPr/>
        </p:nvSpPr>
        <p:spPr>
          <a:xfrm>
            <a:off x="611124" y="1629155"/>
            <a:ext cx="3529076" cy="548513"/>
          </a:xfrm>
          <a:custGeom>
            <a:avLst/>
            <a:gdLst/>
            <a:ahLst/>
            <a:cxnLst/>
            <a:rect l="l" t="t" r="r" b="b"/>
            <a:pathLst>
              <a:path w="3529076" h="548513">
                <a:moveTo>
                  <a:pt x="3474339" y="0"/>
                </a:moveTo>
                <a:lnTo>
                  <a:pt x="54864" y="0"/>
                </a:lnTo>
                <a:lnTo>
                  <a:pt x="33515" y="4318"/>
                </a:lnTo>
                <a:lnTo>
                  <a:pt x="16065" y="16129"/>
                </a:lnTo>
                <a:lnTo>
                  <a:pt x="4318" y="33528"/>
                </a:lnTo>
                <a:lnTo>
                  <a:pt x="0" y="54864"/>
                </a:lnTo>
                <a:lnTo>
                  <a:pt x="0" y="493649"/>
                </a:lnTo>
                <a:lnTo>
                  <a:pt x="4318" y="514985"/>
                </a:lnTo>
                <a:lnTo>
                  <a:pt x="16065" y="532511"/>
                </a:lnTo>
                <a:lnTo>
                  <a:pt x="33515" y="544195"/>
                </a:lnTo>
                <a:lnTo>
                  <a:pt x="54864" y="548513"/>
                </a:lnTo>
                <a:lnTo>
                  <a:pt x="3474339" y="548513"/>
                </a:lnTo>
                <a:lnTo>
                  <a:pt x="3495675" y="544195"/>
                </a:lnTo>
                <a:lnTo>
                  <a:pt x="3513074" y="532511"/>
                </a:lnTo>
                <a:lnTo>
                  <a:pt x="3524885" y="514985"/>
                </a:lnTo>
                <a:lnTo>
                  <a:pt x="3529076" y="493649"/>
                </a:lnTo>
                <a:lnTo>
                  <a:pt x="3529076" y="54864"/>
                </a:lnTo>
                <a:lnTo>
                  <a:pt x="3524885" y="33528"/>
                </a:lnTo>
                <a:lnTo>
                  <a:pt x="3513074" y="16129"/>
                </a:lnTo>
                <a:lnTo>
                  <a:pt x="3495675" y="4318"/>
                </a:lnTo>
                <a:lnTo>
                  <a:pt x="3474339" y="0"/>
                </a:lnTo>
                <a:close/>
              </a:path>
            </a:pathLst>
          </a:custGeom>
          <a:solidFill>
            <a:srgbClr val="1F477B"/>
          </a:solidFill>
        </p:spPr>
        <p:txBody>
          <a:bodyPr wrap="square" lIns="0" tIns="0" rIns="0" bIns="0" rtlCol="0">
            <a:noAutofit/>
          </a:bodyPr>
          <a:lstStyle/>
          <a:p>
            <a:r>
              <a:rPr lang="kk-KZ" dirty="0" smtClean="0">
                <a:solidFill>
                  <a:schemeClr val="bg1"/>
                </a:solidFill>
              </a:rPr>
              <a:t>Тарифтік саясат пен реттеуді жақсарту</a:t>
            </a:r>
            <a:endParaRPr dirty="0">
              <a:solidFill>
                <a:schemeClr val="bg1"/>
              </a:solidFill>
            </a:endParaRPr>
          </a:p>
        </p:txBody>
      </p:sp>
      <p:sp>
        <p:nvSpPr>
          <p:cNvPr id="35" name="object 35"/>
          <p:cNvSpPr/>
          <p:nvPr/>
        </p:nvSpPr>
        <p:spPr>
          <a:xfrm>
            <a:off x="611886" y="1629917"/>
            <a:ext cx="3529076" cy="548513"/>
          </a:xfrm>
          <a:custGeom>
            <a:avLst/>
            <a:gdLst/>
            <a:ahLst/>
            <a:cxnLst/>
            <a:rect l="l" t="t" r="r" b="b"/>
            <a:pathLst>
              <a:path w="3529076" h="548513">
                <a:moveTo>
                  <a:pt x="0" y="54864"/>
                </a:moveTo>
                <a:lnTo>
                  <a:pt x="4318" y="33528"/>
                </a:lnTo>
                <a:lnTo>
                  <a:pt x="16065" y="16129"/>
                </a:lnTo>
                <a:lnTo>
                  <a:pt x="33515" y="4318"/>
                </a:lnTo>
                <a:lnTo>
                  <a:pt x="54864" y="0"/>
                </a:lnTo>
                <a:lnTo>
                  <a:pt x="3474339" y="0"/>
                </a:lnTo>
                <a:lnTo>
                  <a:pt x="3495675" y="4318"/>
                </a:lnTo>
                <a:lnTo>
                  <a:pt x="3513074" y="16129"/>
                </a:lnTo>
                <a:lnTo>
                  <a:pt x="3524885" y="33528"/>
                </a:lnTo>
                <a:lnTo>
                  <a:pt x="3529076" y="54864"/>
                </a:lnTo>
                <a:lnTo>
                  <a:pt x="3529076" y="493649"/>
                </a:lnTo>
                <a:lnTo>
                  <a:pt x="3524885" y="514985"/>
                </a:lnTo>
                <a:lnTo>
                  <a:pt x="3513074" y="532511"/>
                </a:lnTo>
                <a:lnTo>
                  <a:pt x="3495675" y="544195"/>
                </a:lnTo>
                <a:lnTo>
                  <a:pt x="3474339" y="548513"/>
                </a:lnTo>
                <a:lnTo>
                  <a:pt x="54864" y="548513"/>
                </a:lnTo>
                <a:lnTo>
                  <a:pt x="33515" y="544195"/>
                </a:lnTo>
                <a:lnTo>
                  <a:pt x="16065" y="532511"/>
                </a:lnTo>
                <a:lnTo>
                  <a:pt x="4318" y="514985"/>
                </a:lnTo>
                <a:lnTo>
                  <a:pt x="0" y="493649"/>
                </a:lnTo>
                <a:lnTo>
                  <a:pt x="0" y="54864"/>
                </a:lnTo>
                <a:close/>
              </a:path>
            </a:pathLst>
          </a:custGeom>
          <a:ln w="25908">
            <a:solidFill>
              <a:srgbClr val="ECEBDF"/>
            </a:solidFill>
          </a:ln>
        </p:spPr>
        <p:txBody>
          <a:bodyPr wrap="square" lIns="0" tIns="0" rIns="0" bIns="0" rtlCol="0">
            <a:noAutofit/>
          </a:bodyPr>
          <a:lstStyle/>
          <a:p>
            <a:endParaRPr/>
          </a:p>
        </p:txBody>
      </p:sp>
      <p:sp>
        <p:nvSpPr>
          <p:cNvPr id="36" name="object 36"/>
          <p:cNvSpPr/>
          <p:nvPr/>
        </p:nvSpPr>
        <p:spPr>
          <a:xfrm>
            <a:off x="3192780" y="1473580"/>
            <a:ext cx="398398" cy="179451"/>
          </a:xfrm>
          <a:custGeom>
            <a:avLst/>
            <a:gdLst/>
            <a:ahLst/>
            <a:cxnLst/>
            <a:rect l="l" t="t" r="r" b="b"/>
            <a:pathLst>
              <a:path w="398398" h="179451">
                <a:moveTo>
                  <a:pt x="69722" y="35941"/>
                </a:moveTo>
                <a:lnTo>
                  <a:pt x="56261" y="0"/>
                </a:lnTo>
                <a:lnTo>
                  <a:pt x="0" y="123317"/>
                </a:lnTo>
                <a:lnTo>
                  <a:pt x="123570" y="179451"/>
                </a:lnTo>
                <a:lnTo>
                  <a:pt x="110108" y="143637"/>
                </a:lnTo>
                <a:lnTo>
                  <a:pt x="398398" y="35941"/>
                </a:lnTo>
                <a:lnTo>
                  <a:pt x="69722" y="35941"/>
                </a:lnTo>
                <a:close/>
              </a:path>
            </a:pathLst>
          </a:custGeom>
          <a:solidFill>
            <a:srgbClr val="ABAFBD"/>
          </a:solidFill>
        </p:spPr>
        <p:txBody>
          <a:bodyPr wrap="square" lIns="0" tIns="0" rIns="0" bIns="0" rtlCol="0">
            <a:noAutofit/>
          </a:bodyPr>
          <a:lstStyle/>
          <a:p>
            <a:endParaRPr/>
          </a:p>
        </p:txBody>
      </p:sp>
      <p:sp>
        <p:nvSpPr>
          <p:cNvPr id="37" name="object 37"/>
          <p:cNvSpPr/>
          <p:nvPr/>
        </p:nvSpPr>
        <p:spPr>
          <a:xfrm>
            <a:off x="3262503" y="1289303"/>
            <a:ext cx="603885" cy="220218"/>
          </a:xfrm>
          <a:custGeom>
            <a:avLst/>
            <a:gdLst/>
            <a:ahLst/>
            <a:cxnLst/>
            <a:rect l="l" t="t" r="r" b="b"/>
            <a:pathLst>
              <a:path w="603885" h="220218">
                <a:moveTo>
                  <a:pt x="0" y="220218"/>
                </a:moveTo>
                <a:lnTo>
                  <a:pt x="328675" y="220218"/>
                </a:lnTo>
                <a:lnTo>
                  <a:pt x="534162" y="143383"/>
                </a:lnTo>
                <a:lnTo>
                  <a:pt x="564007" y="143383"/>
                </a:lnTo>
                <a:lnTo>
                  <a:pt x="603885" y="56134"/>
                </a:lnTo>
                <a:lnTo>
                  <a:pt x="480313" y="0"/>
                </a:lnTo>
                <a:lnTo>
                  <a:pt x="493775" y="35813"/>
                </a:lnTo>
                <a:lnTo>
                  <a:pt x="0" y="220218"/>
                </a:lnTo>
                <a:close/>
              </a:path>
            </a:pathLst>
          </a:custGeom>
          <a:solidFill>
            <a:srgbClr val="ABAFBD"/>
          </a:solidFill>
        </p:spPr>
        <p:txBody>
          <a:bodyPr wrap="square" lIns="0" tIns="0" rIns="0" bIns="0" rtlCol="0">
            <a:noAutofit/>
          </a:bodyPr>
          <a:lstStyle/>
          <a:p>
            <a:endParaRPr/>
          </a:p>
        </p:txBody>
      </p:sp>
      <p:sp>
        <p:nvSpPr>
          <p:cNvPr id="38" name="object 38"/>
          <p:cNvSpPr/>
          <p:nvPr/>
        </p:nvSpPr>
        <p:spPr>
          <a:xfrm>
            <a:off x="3796665" y="1432687"/>
            <a:ext cx="29845" cy="36067"/>
          </a:xfrm>
          <a:custGeom>
            <a:avLst/>
            <a:gdLst/>
            <a:ahLst/>
            <a:cxnLst/>
            <a:rect l="l" t="t" r="r" b="b"/>
            <a:pathLst>
              <a:path w="29845" h="36067">
                <a:moveTo>
                  <a:pt x="29845" y="0"/>
                </a:moveTo>
                <a:lnTo>
                  <a:pt x="0" y="0"/>
                </a:lnTo>
                <a:lnTo>
                  <a:pt x="13462" y="36067"/>
                </a:lnTo>
                <a:lnTo>
                  <a:pt x="29845" y="0"/>
                </a:lnTo>
                <a:close/>
              </a:path>
            </a:pathLst>
          </a:custGeom>
          <a:solidFill>
            <a:srgbClr val="ABAFBD"/>
          </a:solidFill>
        </p:spPr>
        <p:txBody>
          <a:bodyPr wrap="square" lIns="0" tIns="0" rIns="0" bIns="0" rtlCol="0">
            <a:noAutofit/>
          </a:bodyPr>
          <a:lstStyle/>
          <a:p>
            <a:endParaRPr/>
          </a:p>
        </p:txBody>
      </p:sp>
      <p:sp>
        <p:nvSpPr>
          <p:cNvPr id="39" name="object 39"/>
          <p:cNvSpPr/>
          <p:nvPr/>
        </p:nvSpPr>
        <p:spPr>
          <a:xfrm>
            <a:off x="2405634" y="753617"/>
            <a:ext cx="0" cy="539115"/>
          </a:xfrm>
          <a:custGeom>
            <a:avLst/>
            <a:gdLst/>
            <a:ahLst/>
            <a:cxnLst/>
            <a:rect l="l" t="t" r="r" b="b"/>
            <a:pathLst>
              <a:path h="539115">
                <a:moveTo>
                  <a:pt x="0" y="0"/>
                </a:moveTo>
                <a:lnTo>
                  <a:pt x="0" y="539115"/>
                </a:lnTo>
              </a:path>
            </a:pathLst>
          </a:custGeom>
          <a:ln w="28575">
            <a:solidFill>
              <a:srgbClr val="ECEBDF"/>
            </a:solidFill>
          </a:ln>
        </p:spPr>
        <p:txBody>
          <a:bodyPr wrap="square" lIns="0" tIns="0" rIns="0" bIns="0" rtlCol="0">
            <a:noAutofit/>
          </a:bodyPr>
          <a:lstStyle/>
          <a:p>
            <a:endParaRPr/>
          </a:p>
        </p:txBody>
      </p:sp>
      <p:sp>
        <p:nvSpPr>
          <p:cNvPr id="40" name="object 40"/>
          <p:cNvSpPr/>
          <p:nvPr/>
        </p:nvSpPr>
        <p:spPr>
          <a:xfrm>
            <a:off x="323088" y="3212591"/>
            <a:ext cx="2719832" cy="548513"/>
          </a:xfrm>
          <a:custGeom>
            <a:avLst/>
            <a:gdLst/>
            <a:ahLst/>
            <a:cxnLst/>
            <a:rect l="l" t="t" r="r" b="b"/>
            <a:pathLst>
              <a:path w="2719832" h="548513">
                <a:moveTo>
                  <a:pt x="2664968" y="0"/>
                </a:moveTo>
                <a:lnTo>
                  <a:pt x="54851" y="0"/>
                </a:lnTo>
                <a:lnTo>
                  <a:pt x="33502" y="4318"/>
                </a:lnTo>
                <a:lnTo>
                  <a:pt x="16065" y="16002"/>
                </a:lnTo>
                <a:lnTo>
                  <a:pt x="4305" y="33528"/>
                </a:lnTo>
                <a:lnTo>
                  <a:pt x="0" y="54863"/>
                </a:lnTo>
                <a:lnTo>
                  <a:pt x="0" y="493649"/>
                </a:lnTo>
                <a:lnTo>
                  <a:pt x="4305" y="514985"/>
                </a:lnTo>
                <a:lnTo>
                  <a:pt x="16065" y="532384"/>
                </a:lnTo>
                <a:lnTo>
                  <a:pt x="33502" y="544195"/>
                </a:lnTo>
                <a:lnTo>
                  <a:pt x="54851" y="548513"/>
                </a:lnTo>
                <a:lnTo>
                  <a:pt x="2664968" y="548513"/>
                </a:lnTo>
                <a:lnTo>
                  <a:pt x="2686431" y="544195"/>
                </a:lnTo>
                <a:lnTo>
                  <a:pt x="2703830" y="532384"/>
                </a:lnTo>
                <a:lnTo>
                  <a:pt x="2715641" y="514985"/>
                </a:lnTo>
                <a:lnTo>
                  <a:pt x="2719832" y="493649"/>
                </a:lnTo>
                <a:lnTo>
                  <a:pt x="2719832" y="54863"/>
                </a:lnTo>
                <a:lnTo>
                  <a:pt x="2715641" y="33528"/>
                </a:lnTo>
                <a:lnTo>
                  <a:pt x="2703830" y="16002"/>
                </a:lnTo>
                <a:lnTo>
                  <a:pt x="2686431" y="4318"/>
                </a:lnTo>
                <a:lnTo>
                  <a:pt x="2664968" y="0"/>
                </a:lnTo>
                <a:close/>
              </a:path>
            </a:pathLst>
          </a:custGeom>
          <a:solidFill>
            <a:srgbClr val="1F477B"/>
          </a:solidFill>
        </p:spPr>
        <p:txBody>
          <a:bodyPr wrap="square" lIns="0" tIns="0" rIns="0" bIns="0" rtlCol="0">
            <a:noAutofit/>
          </a:bodyPr>
          <a:lstStyle/>
          <a:p>
            <a:r>
              <a:rPr lang="kk-KZ" dirty="0" smtClean="0">
                <a:solidFill>
                  <a:schemeClr val="bg1"/>
                </a:solidFill>
              </a:rPr>
              <a:t>Су ресурстарын басқару</a:t>
            </a:r>
            <a:endParaRPr dirty="0">
              <a:solidFill>
                <a:schemeClr val="bg1"/>
              </a:solidFill>
            </a:endParaRPr>
          </a:p>
        </p:txBody>
      </p:sp>
      <p:sp>
        <p:nvSpPr>
          <p:cNvPr id="41" name="object 41"/>
          <p:cNvSpPr/>
          <p:nvPr/>
        </p:nvSpPr>
        <p:spPr>
          <a:xfrm>
            <a:off x="310832" y="755141"/>
            <a:ext cx="0" cy="537591"/>
          </a:xfrm>
          <a:custGeom>
            <a:avLst/>
            <a:gdLst/>
            <a:ahLst/>
            <a:cxnLst/>
            <a:rect l="l" t="t" r="r" b="b"/>
            <a:pathLst>
              <a:path h="537591">
                <a:moveTo>
                  <a:pt x="0" y="0"/>
                </a:moveTo>
                <a:lnTo>
                  <a:pt x="0" y="537591"/>
                </a:lnTo>
              </a:path>
            </a:pathLst>
          </a:custGeom>
          <a:ln w="9525">
            <a:solidFill>
              <a:srgbClr val="00AE50"/>
            </a:solidFill>
          </a:ln>
        </p:spPr>
        <p:txBody>
          <a:bodyPr wrap="square" lIns="0" tIns="0" rIns="0" bIns="0" rtlCol="0">
            <a:noAutofit/>
          </a:bodyPr>
          <a:lstStyle/>
          <a:p>
            <a:endParaRPr/>
          </a:p>
        </p:txBody>
      </p:sp>
      <p:sp>
        <p:nvSpPr>
          <p:cNvPr id="42" name="object 42"/>
          <p:cNvSpPr/>
          <p:nvPr/>
        </p:nvSpPr>
        <p:spPr>
          <a:xfrm>
            <a:off x="310832" y="1292733"/>
            <a:ext cx="0" cy="4443691"/>
          </a:xfrm>
          <a:custGeom>
            <a:avLst/>
            <a:gdLst/>
            <a:ahLst/>
            <a:cxnLst/>
            <a:rect l="l" t="t" r="r" b="b"/>
            <a:pathLst>
              <a:path h="4443691">
                <a:moveTo>
                  <a:pt x="0" y="0"/>
                </a:moveTo>
                <a:lnTo>
                  <a:pt x="0" y="4443691"/>
                </a:lnTo>
              </a:path>
            </a:pathLst>
          </a:custGeom>
          <a:ln w="28575">
            <a:solidFill>
              <a:srgbClr val="ECEBDF"/>
            </a:solidFill>
          </a:ln>
        </p:spPr>
        <p:txBody>
          <a:bodyPr wrap="square" lIns="0" tIns="0" rIns="0" bIns="0" rtlCol="0">
            <a:noAutofit/>
          </a:bodyPr>
          <a:lstStyle/>
          <a:p>
            <a:endParaRPr/>
          </a:p>
        </p:txBody>
      </p:sp>
      <p:sp>
        <p:nvSpPr>
          <p:cNvPr id="43" name="object 43"/>
          <p:cNvSpPr/>
          <p:nvPr/>
        </p:nvSpPr>
        <p:spPr>
          <a:xfrm>
            <a:off x="310832" y="5736424"/>
            <a:ext cx="0" cy="548322"/>
          </a:xfrm>
          <a:custGeom>
            <a:avLst/>
            <a:gdLst/>
            <a:ahLst/>
            <a:cxnLst/>
            <a:rect l="l" t="t" r="r" b="b"/>
            <a:pathLst>
              <a:path h="548322">
                <a:moveTo>
                  <a:pt x="0" y="0"/>
                </a:moveTo>
                <a:lnTo>
                  <a:pt x="0" y="548322"/>
                </a:lnTo>
              </a:path>
            </a:pathLst>
          </a:custGeom>
          <a:ln w="9525">
            <a:solidFill>
              <a:srgbClr val="00AE50"/>
            </a:solidFill>
          </a:ln>
        </p:spPr>
        <p:txBody>
          <a:bodyPr wrap="square" lIns="0" tIns="0" rIns="0" bIns="0" rtlCol="0">
            <a:noAutofit/>
          </a:bodyPr>
          <a:lstStyle/>
          <a:p>
            <a:endParaRPr/>
          </a:p>
        </p:txBody>
      </p:sp>
      <p:sp>
        <p:nvSpPr>
          <p:cNvPr id="44" name="object 44"/>
          <p:cNvSpPr/>
          <p:nvPr/>
        </p:nvSpPr>
        <p:spPr>
          <a:xfrm>
            <a:off x="306070" y="759967"/>
            <a:ext cx="2085340" cy="0"/>
          </a:xfrm>
          <a:custGeom>
            <a:avLst/>
            <a:gdLst/>
            <a:ahLst/>
            <a:cxnLst/>
            <a:rect l="l" t="t" r="r" b="b"/>
            <a:pathLst>
              <a:path w="2085340">
                <a:moveTo>
                  <a:pt x="0" y="0"/>
                </a:moveTo>
                <a:lnTo>
                  <a:pt x="2085340" y="0"/>
                </a:lnTo>
              </a:path>
            </a:pathLst>
          </a:custGeom>
          <a:ln w="9525">
            <a:solidFill>
              <a:srgbClr val="00AE50"/>
            </a:solidFill>
          </a:ln>
        </p:spPr>
        <p:txBody>
          <a:bodyPr wrap="square" lIns="0" tIns="0" rIns="0" bIns="0" rtlCol="0">
            <a:noAutofit/>
          </a:bodyPr>
          <a:lstStyle/>
          <a:p>
            <a:endParaRPr/>
          </a:p>
        </p:txBody>
      </p:sp>
      <p:sp>
        <p:nvSpPr>
          <p:cNvPr id="45" name="object 45"/>
          <p:cNvSpPr/>
          <p:nvPr/>
        </p:nvSpPr>
        <p:spPr>
          <a:xfrm>
            <a:off x="6402324" y="3212591"/>
            <a:ext cx="2561590" cy="548513"/>
          </a:xfrm>
          <a:custGeom>
            <a:avLst/>
            <a:gdLst/>
            <a:ahLst/>
            <a:cxnLst/>
            <a:rect l="l" t="t" r="r" b="b"/>
            <a:pathLst>
              <a:path w="2561590" h="548513">
                <a:moveTo>
                  <a:pt x="2506726" y="0"/>
                </a:moveTo>
                <a:lnTo>
                  <a:pt x="54863" y="0"/>
                </a:lnTo>
                <a:lnTo>
                  <a:pt x="33527" y="4318"/>
                </a:lnTo>
                <a:lnTo>
                  <a:pt x="16001" y="16002"/>
                </a:lnTo>
                <a:lnTo>
                  <a:pt x="4317" y="33528"/>
                </a:lnTo>
                <a:lnTo>
                  <a:pt x="0" y="54863"/>
                </a:lnTo>
                <a:lnTo>
                  <a:pt x="0" y="493649"/>
                </a:lnTo>
                <a:lnTo>
                  <a:pt x="4317" y="514985"/>
                </a:lnTo>
                <a:lnTo>
                  <a:pt x="16001" y="532384"/>
                </a:lnTo>
                <a:lnTo>
                  <a:pt x="33527" y="544195"/>
                </a:lnTo>
                <a:lnTo>
                  <a:pt x="54863" y="548513"/>
                </a:lnTo>
                <a:lnTo>
                  <a:pt x="2506726" y="548513"/>
                </a:lnTo>
                <a:lnTo>
                  <a:pt x="2528061" y="544195"/>
                </a:lnTo>
                <a:lnTo>
                  <a:pt x="2545460" y="532384"/>
                </a:lnTo>
                <a:lnTo>
                  <a:pt x="2557272" y="514985"/>
                </a:lnTo>
                <a:lnTo>
                  <a:pt x="2561590" y="493649"/>
                </a:lnTo>
                <a:lnTo>
                  <a:pt x="2561590" y="54863"/>
                </a:lnTo>
                <a:lnTo>
                  <a:pt x="2557272" y="33528"/>
                </a:lnTo>
                <a:lnTo>
                  <a:pt x="2545460" y="16002"/>
                </a:lnTo>
                <a:lnTo>
                  <a:pt x="2528061" y="4318"/>
                </a:lnTo>
                <a:lnTo>
                  <a:pt x="2506726" y="0"/>
                </a:lnTo>
                <a:close/>
              </a:path>
            </a:pathLst>
          </a:custGeom>
          <a:solidFill>
            <a:srgbClr val="1F477B"/>
          </a:solidFill>
        </p:spPr>
        <p:txBody>
          <a:bodyPr wrap="square" lIns="0" tIns="0" rIns="0" bIns="0" rtlCol="0">
            <a:noAutofit/>
          </a:bodyPr>
          <a:lstStyle/>
          <a:p>
            <a:r>
              <a:rPr lang="kk-KZ" dirty="0" smtClean="0">
                <a:solidFill>
                  <a:schemeClr val="bg1"/>
                </a:solidFill>
              </a:rPr>
              <a:t>Ішкі су ресурстарын реттеу</a:t>
            </a:r>
            <a:endParaRPr dirty="0">
              <a:solidFill>
                <a:schemeClr val="bg1"/>
              </a:solidFill>
            </a:endParaRPr>
          </a:p>
        </p:txBody>
      </p:sp>
      <p:sp>
        <p:nvSpPr>
          <p:cNvPr id="46" name="object 46"/>
          <p:cNvSpPr/>
          <p:nvPr/>
        </p:nvSpPr>
        <p:spPr>
          <a:xfrm>
            <a:off x="8951214" y="755141"/>
            <a:ext cx="0" cy="537591"/>
          </a:xfrm>
          <a:custGeom>
            <a:avLst/>
            <a:gdLst/>
            <a:ahLst/>
            <a:cxnLst/>
            <a:rect l="l" t="t" r="r" b="b"/>
            <a:pathLst>
              <a:path h="537591">
                <a:moveTo>
                  <a:pt x="0" y="0"/>
                </a:moveTo>
                <a:lnTo>
                  <a:pt x="0" y="537591"/>
                </a:lnTo>
              </a:path>
            </a:pathLst>
          </a:custGeom>
          <a:ln w="9525">
            <a:solidFill>
              <a:srgbClr val="00AE50"/>
            </a:solidFill>
          </a:ln>
        </p:spPr>
        <p:txBody>
          <a:bodyPr wrap="square" lIns="0" tIns="0" rIns="0" bIns="0" rtlCol="0">
            <a:noAutofit/>
          </a:bodyPr>
          <a:lstStyle/>
          <a:p>
            <a:endParaRPr/>
          </a:p>
        </p:txBody>
      </p:sp>
      <p:sp>
        <p:nvSpPr>
          <p:cNvPr id="47" name="object 47"/>
          <p:cNvSpPr/>
          <p:nvPr/>
        </p:nvSpPr>
        <p:spPr>
          <a:xfrm>
            <a:off x="8951214" y="1292733"/>
            <a:ext cx="0" cy="4443691"/>
          </a:xfrm>
          <a:custGeom>
            <a:avLst/>
            <a:gdLst/>
            <a:ahLst/>
            <a:cxnLst/>
            <a:rect l="l" t="t" r="r" b="b"/>
            <a:pathLst>
              <a:path h="4443691">
                <a:moveTo>
                  <a:pt x="0" y="0"/>
                </a:moveTo>
                <a:lnTo>
                  <a:pt x="0" y="4443691"/>
                </a:lnTo>
              </a:path>
            </a:pathLst>
          </a:custGeom>
          <a:ln w="38100">
            <a:solidFill>
              <a:srgbClr val="ECEBDF"/>
            </a:solidFill>
          </a:ln>
        </p:spPr>
        <p:txBody>
          <a:bodyPr wrap="square" lIns="0" tIns="0" rIns="0" bIns="0" rtlCol="0">
            <a:noAutofit/>
          </a:bodyPr>
          <a:lstStyle/>
          <a:p>
            <a:endParaRPr/>
          </a:p>
        </p:txBody>
      </p:sp>
      <p:sp>
        <p:nvSpPr>
          <p:cNvPr id="48" name="object 48"/>
          <p:cNvSpPr/>
          <p:nvPr/>
        </p:nvSpPr>
        <p:spPr>
          <a:xfrm>
            <a:off x="8951214" y="5736424"/>
            <a:ext cx="0" cy="548322"/>
          </a:xfrm>
          <a:custGeom>
            <a:avLst/>
            <a:gdLst/>
            <a:ahLst/>
            <a:cxnLst/>
            <a:rect l="l" t="t" r="r" b="b"/>
            <a:pathLst>
              <a:path h="548322">
                <a:moveTo>
                  <a:pt x="0" y="0"/>
                </a:moveTo>
                <a:lnTo>
                  <a:pt x="0" y="548322"/>
                </a:lnTo>
              </a:path>
            </a:pathLst>
          </a:custGeom>
          <a:ln w="9525">
            <a:solidFill>
              <a:srgbClr val="00AE50"/>
            </a:solidFill>
          </a:ln>
        </p:spPr>
        <p:txBody>
          <a:bodyPr wrap="square" lIns="0" tIns="0" rIns="0" bIns="0" rtlCol="0">
            <a:noAutofit/>
          </a:bodyPr>
          <a:lstStyle/>
          <a:p>
            <a:endParaRPr/>
          </a:p>
        </p:txBody>
      </p:sp>
      <p:sp>
        <p:nvSpPr>
          <p:cNvPr id="49" name="object 49"/>
          <p:cNvSpPr/>
          <p:nvPr/>
        </p:nvSpPr>
        <p:spPr>
          <a:xfrm>
            <a:off x="2391410" y="759967"/>
            <a:ext cx="4543679" cy="0"/>
          </a:xfrm>
          <a:custGeom>
            <a:avLst/>
            <a:gdLst/>
            <a:ahLst/>
            <a:cxnLst/>
            <a:rect l="l" t="t" r="r" b="b"/>
            <a:pathLst>
              <a:path w="4543679">
                <a:moveTo>
                  <a:pt x="0" y="0"/>
                </a:moveTo>
                <a:lnTo>
                  <a:pt x="4543679" y="0"/>
                </a:lnTo>
              </a:path>
            </a:pathLst>
          </a:custGeom>
          <a:ln w="12700">
            <a:solidFill>
              <a:srgbClr val="ECEBDF"/>
            </a:solidFill>
          </a:ln>
        </p:spPr>
        <p:txBody>
          <a:bodyPr wrap="square" lIns="0" tIns="0" rIns="0" bIns="0" rtlCol="0">
            <a:noAutofit/>
          </a:bodyPr>
          <a:lstStyle/>
          <a:p>
            <a:endParaRPr/>
          </a:p>
        </p:txBody>
      </p:sp>
      <p:sp>
        <p:nvSpPr>
          <p:cNvPr id="50" name="object 50"/>
          <p:cNvSpPr/>
          <p:nvPr/>
        </p:nvSpPr>
        <p:spPr>
          <a:xfrm>
            <a:off x="6935089" y="759967"/>
            <a:ext cx="2020951" cy="0"/>
          </a:xfrm>
          <a:custGeom>
            <a:avLst/>
            <a:gdLst/>
            <a:ahLst/>
            <a:cxnLst/>
            <a:rect l="l" t="t" r="r" b="b"/>
            <a:pathLst>
              <a:path w="2020951">
                <a:moveTo>
                  <a:pt x="0" y="0"/>
                </a:moveTo>
                <a:lnTo>
                  <a:pt x="2020951" y="0"/>
                </a:lnTo>
              </a:path>
            </a:pathLst>
          </a:custGeom>
          <a:ln w="9525">
            <a:solidFill>
              <a:srgbClr val="00AE50"/>
            </a:solidFill>
          </a:ln>
        </p:spPr>
        <p:txBody>
          <a:bodyPr wrap="square" lIns="0" tIns="0" rIns="0" bIns="0" rtlCol="0">
            <a:noAutofit/>
          </a:bodyPr>
          <a:lstStyle/>
          <a:p>
            <a:endParaRPr/>
          </a:p>
        </p:txBody>
      </p:sp>
      <p:sp>
        <p:nvSpPr>
          <p:cNvPr id="51" name="object 51"/>
          <p:cNvSpPr/>
          <p:nvPr/>
        </p:nvSpPr>
        <p:spPr>
          <a:xfrm>
            <a:off x="5235702" y="4738116"/>
            <a:ext cx="3573563" cy="548512"/>
          </a:xfrm>
          <a:custGeom>
            <a:avLst/>
            <a:gdLst/>
            <a:ahLst/>
            <a:cxnLst/>
            <a:rect l="l" t="t" r="r" b="b"/>
            <a:pathLst>
              <a:path w="3274949" h="548513">
                <a:moveTo>
                  <a:pt x="3220085" y="0"/>
                </a:moveTo>
                <a:lnTo>
                  <a:pt x="54737" y="0"/>
                </a:lnTo>
                <a:lnTo>
                  <a:pt x="33400" y="4317"/>
                </a:lnTo>
                <a:lnTo>
                  <a:pt x="16001" y="16001"/>
                </a:lnTo>
                <a:lnTo>
                  <a:pt x="4318" y="33527"/>
                </a:lnTo>
                <a:lnTo>
                  <a:pt x="0" y="54863"/>
                </a:lnTo>
                <a:lnTo>
                  <a:pt x="0" y="493648"/>
                </a:lnTo>
                <a:lnTo>
                  <a:pt x="4318" y="514984"/>
                </a:lnTo>
                <a:lnTo>
                  <a:pt x="16001" y="532383"/>
                </a:lnTo>
                <a:lnTo>
                  <a:pt x="33400" y="544194"/>
                </a:lnTo>
                <a:lnTo>
                  <a:pt x="54737" y="548512"/>
                </a:lnTo>
                <a:lnTo>
                  <a:pt x="3220085" y="548512"/>
                </a:lnTo>
                <a:lnTo>
                  <a:pt x="3241420" y="544194"/>
                </a:lnTo>
                <a:lnTo>
                  <a:pt x="3258819" y="532383"/>
                </a:lnTo>
                <a:lnTo>
                  <a:pt x="3270631" y="514984"/>
                </a:lnTo>
                <a:lnTo>
                  <a:pt x="3274949" y="493648"/>
                </a:lnTo>
                <a:lnTo>
                  <a:pt x="3274949" y="54863"/>
                </a:lnTo>
                <a:lnTo>
                  <a:pt x="3270631" y="33527"/>
                </a:lnTo>
                <a:lnTo>
                  <a:pt x="3258819" y="16001"/>
                </a:lnTo>
                <a:lnTo>
                  <a:pt x="3241420" y="4317"/>
                </a:lnTo>
                <a:lnTo>
                  <a:pt x="3220085" y="0"/>
                </a:lnTo>
                <a:close/>
              </a:path>
            </a:pathLst>
          </a:custGeom>
          <a:solidFill>
            <a:srgbClr val="1F477B"/>
          </a:solidFill>
        </p:spPr>
        <p:txBody>
          <a:bodyPr wrap="square" lIns="0" tIns="0" rIns="0" bIns="0" rtlCol="0">
            <a:noAutofit/>
          </a:bodyPr>
          <a:lstStyle/>
          <a:p>
            <a:r>
              <a:rPr lang="kk-KZ" sz="1400" dirty="0" smtClean="0">
                <a:solidFill>
                  <a:schemeClr val="bg1"/>
                </a:solidFill>
              </a:rPr>
              <a:t>Жер үсті суларын реттеудегі республикалық инфрақұрылымды жетілдіру</a:t>
            </a:r>
            <a:endParaRPr sz="1400" dirty="0">
              <a:solidFill>
                <a:schemeClr val="bg1"/>
              </a:solidFill>
            </a:endParaRPr>
          </a:p>
        </p:txBody>
      </p:sp>
      <p:sp>
        <p:nvSpPr>
          <p:cNvPr id="52" name="object 52"/>
          <p:cNvSpPr/>
          <p:nvPr/>
        </p:nvSpPr>
        <p:spPr>
          <a:xfrm>
            <a:off x="5235702" y="4738878"/>
            <a:ext cx="3274949" cy="548513"/>
          </a:xfrm>
          <a:custGeom>
            <a:avLst/>
            <a:gdLst/>
            <a:ahLst/>
            <a:cxnLst/>
            <a:rect l="l" t="t" r="r" b="b"/>
            <a:pathLst>
              <a:path w="3274949" h="548513">
                <a:moveTo>
                  <a:pt x="0" y="54864"/>
                </a:moveTo>
                <a:lnTo>
                  <a:pt x="4318" y="33528"/>
                </a:lnTo>
                <a:lnTo>
                  <a:pt x="16001" y="16002"/>
                </a:lnTo>
                <a:lnTo>
                  <a:pt x="33400" y="4318"/>
                </a:lnTo>
                <a:lnTo>
                  <a:pt x="54737" y="0"/>
                </a:lnTo>
                <a:lnTo>
                  <a:pt x="3220084" y="0"/>
                </a:lnTo>
                <a:lnTo>
                  <a:pt x="3241421" y="4318"/>
                </a:lnTo>
                <a:lnTo>
                  <a:pt x="3258820" y="16002"/>
                </a:lnTo>
                <a:lnTo>
                  <a:pt x="3270630" y="33528"/>
                </a:lnTo>
                <a:lnTo>
                  <a:pt x="3274949" y="54864"/>
                </a:lnTo>
                <a:lnTo>
                  <a:pt x="3274949" y="493649"/>
                </a:lnTo>
                <a:lnTo>
                  <a:pt x="3270630" y="514985"/>
                </a:lnTo>
                <a:lnTo>
                  <a:pt x="3258820" y="532384"/>
                </a:lnTo>
                <a:lnTo>
                  <a:pt x="3241421" y="544195"/>
                </a:lnTo>
                <a:lnTo>
                  <a:pt x="3220084" y="548513"/>
                </a:lnTo>
                <a:lnTo>
                  <a:pt x="54737" y="548513"/>
                </a:lnTo>
                <a:lnTo>
                  <a:pt x="33400" y="544195"/>
                </a:lnTo>
                <a:lnTo>
                  <a:pt x="16001" y="532384"/>
                </a:lnTo>
                <a:lnTo>
                  <a:pt x="4318" y="514985"/>
                </a:lnTo>
                <a:lnTo>
                  <a:pt x="0" y="493649"/>
                </a:lnTo>
                <a:lnTo>
                  <a:pt x="0" y="54864"/>
                </a:lnTo>
                <a:close/>
              </a:path>
            </a:pathLst>
          </a:custGeom>
          <a:ln w="25908">
            <a:solidFill>
              <a:srgbClr val="ECEBDF"/>
            </a:solidFill>
          </a:ln>
        </p:spPr>
        <p:txBody>
          <a:bodyPr wrap="square" lIns="0" tIns="0" rIns="0" bIns="0" rtlCol="0">
            <a:noAutofit/>
          </a:bodyPr>
          <a:lstStyle/>
          <a:p>
            <a:endParaRPr/>
          </a:p>
        </p:txBody>
      </p:sp>
      <p:sp>
        <p:nvSpPr>
          <p:cNvPr id="53" name="object 53"/>
          <p:cNvSpPr/>
          <p:nvPr/>
        </p:nvSpPr>
        <p:spPr>
          <a:xfrm>
            <a:off x="5489448" y="5537962"/>
            <a:ext cx="332231" cy="173837"/>
          </a:xfrm>
          <a:custGeom>
            <a:avLst/>
            <a:gdLst/>
            <a:ahLst/>
            <a:cxnLst/>
            <a:rect l="l" t="t" r="r" b="b"/>
            <a:pathLst>
              <a:path w="332231" h="173837">
                <a:moveTo>
                  <a:pt x="62229" y="34797"/>
                </a:moveTo>
                <a:lnTo>
                  <a:pt x="45847" y="0"/>
                </a:lnTo>
                <a:lnTo>
                  <a:pt x="0" y="127901"/>
                </a:lnTo>
                <a:lnTo>
                  <a:pt x="127762" y="173837"/>
                </a:lnTo>
                <a:lnTo>
                  <a:pt x="111378" y="139065"/>
                </a:lnTo>
                <a:lnTo>
                  <a:pt x="332231" y="34797"/>
                </a:lnTo>
                <a:lnTo>
                  <a:pt x="62229" y="34797"/>
                </a:lnTo>
                <a:close/>
              </a:path>
            </a:pathLst>
          </a:custGeom>
          <a:solidFill>
            <a:srgbClr val="ABAFBD"/>
          </a:solidFill>
        </p:spPr>
        <p:txBody>
          <a:bodyPr wrap="square" lIns="0" tIns="0" rIns="0" bIns="0" rtlCol="0">
            <a:noAutofit/>
          </a:bodyPr>
          <a:lstStyle/>
          <a:p>
            <a:endParaRPr/>
          </a:p>
        </p:txBody>
      </p:sp>
      <p:sp>
        <p:nvSpPr>
          <p:cNvPr id="54" name="object 54"/>
          <p:cNvSpPr/>
          <p:nvPr/>
        </p:nvSpPr>
        <p:spPr>
          <a:xfrm>
            <a:off x="5551678" y="5312664"/>
            <a:ext cx="588263" cy="260096"/>
          </a:xfrm>
          <a:custGeom>
            <a:avLst/>
            <a:gdLst/>
            <a:ahLst/>
            <a:cxnLst/>
            <a:rect l="l" t="t" r="r" b="b"/>
            <a:pathLst>
              <a:path w="588263" h="260096">
                <a:moveTo>
                  <a:pt x="0" y="260096"/>
                </a:moveTo>
                <a:lnTo>
                  <a:pt x="270001" y="260096"/>
                </a:lnTo>
                <a:lnTo>
                  <a:pt x="526034" y="139065"/>
                </a:lnTo>
                <a:lnTo>
                  <a:pt x="554863" y="139065"/>
                </a:lnTo>
                <a:lnTo>
                  <a:pt x="588263" y="45847"/>
                </a:lnTo>
                <a:lnTo>
                  <a:pt x="460501" y="0"/>
                </a:lnTo>
                <a:lnTo>
                  <a:pt x="476885" y="34798"/>
                </a:lnTo>
                <a:lnTo>
                  <a:pt x="0" y="260096"/>
                </a:lnTo>
                <a:close/>
              </a:path>
            </a:pathLst>
          </a:custGeom>
          <a:solidFill>
            <a:srgbClr val="ABAFBD"/>
          </a:solidFill>
        </p:spPr>
        <p:txBody>
          <a:bodyPr wrap="square" lIns="0" tIns="0" rIns="0" bIns="0" rtlCol="0">
            <a:noAutofit/>
          </a:bodyPr>
          <a:lstStyle/>
          <a:p>
            <a:endParaRPr/>
          </a:p>
        </p:txBody>
      </p:sp>
      <p:sp>
        <p:nvSpPr>
          <p:cNvPr id="55" name="object 55"/>
          <p:cNvSpPr/>
          <p:nvPr/>
        </p:nvSpPr>
        <p:spPr>
          <a:xfrm>
            <a:off x="6077712" y="5451729"/>
            <a:ext cx="28828" cy="34798"/>
          </a:xfrm>
          <a:custGeom>
            <a:avLst/>
            <a:gdLst/>
            <a:ahLst/>
            <a:cxnLst/>
            <a:rect l="l" t="t" r="r" b="b"/>
            <a:pathLst>
              <a:path w="28828" h="34798">
                <a:moveTo>
                  <a:pt x="28828" y="0"/>
                </a:moveTo>
                <a:lnTo>
                  <a:pt x="0" y="0"/>
                </a:lnTo>
                <a:lnTo>
                  <a:pt x="16383" y="34798"/>
                </a:lnTo>
                <a:lnTo>
                  <a:pt x="28828" y="0"/>
                </a:lnTo>
                <a:close/>
              </a:path>
            </a:pathLst>
          </a:custGeom>
          <a:solidFill>
            <a:srgbClr val="ABAFBD"/>
          </a:solidFill>
        </p:spPr>
        <p:txBody>
          <a:bodyPr wrap="square" lIns="0" tIns="0" rIns="0" bIns="0" rtlCol="0">
            <a:noAutofit/>
          </a:bodyPr>
          <a:lstStyle/>
          <a:p>
            <a:endParaRPr/>
          </a:p>
        </p:txBody>
      </p:sp>
      <p:sp>
        <p:nvSpPr>
          <p:cNvPr id="56" name="object 56"/>
          <p:cNvSpPr/>
          <p:nvPr/>
        </p:nvSpPr>
        <p:spPr>
          <a:xfrm>
            <a:off x="2339340" y="5736336"/>
            <a:ext cx="4832477" cy="548500"/>
          </a:xfrm>
          <a:custGeom>
            <a:avLst/>
            <a:gdLst/>
            <a:ahLst/>
            <a:cxnLst/>
            <a:rect l="l" t="t" r="r" b="b"/>
            <a:pathLst>
              <a:path w="4832477" h="548500">
                <a:moveTo>
                  <a:pt x="4777613" y="0"/>
                </a:moveTo>
                <a:lnTo>
                  <a:pt x="54864" y="0"/>
                </a:lnTo>
                <a:lnTo>
                  <a:pt x="33528" y="4305"/>
                </a:lnTo>
                <a:lnTo>
                  <a:pt x="16129" y="16065"/>
                </a:lnTo>
                <a:lnTo>
                  <a:pt x="4318" y="33502"/>
                </a:lnTo>
                <a:lnTo>
                  <a:pt x="0" y="54851"/>
                </a:lnTo>
                <a:lnTo>
                  <a:pt x="0" y="493648"/>
                </a:lnTo>
                <a:lnTo>
                  <a:pt x="4318" y="514997"/>
                </a:lnTo>
                <a:lnTo>
                  <a:pt x="16129" y="532434"/>
                </a:lnTo>
                <a:lnTo>
                  <a:pt x="33528" y="544194"/>
                </a:lnTo>
                <a:lnTo>
                  <a:pt x="54864" y="548500"/>
                </a:lnTo>
                <a:lnTo>
                  <a:pt x="4777613" y="548500"/>
                </a:lnTo>
                <a:lnTo>
                  <a:pt x="4798949" y="544194"/>
                </a:lnTo>
                <a:lnTo>
                  <a:pt x="4816348" y="532434"/>
                </a:lnTo>
                <a:lnTo>
                  <a:pt x="4828159" y="514997"/>
                </a:lnTo>
                <a:lnTo>
                  <a:pt x="4832477" y="493648"/>
                </a:lnTo>
                <a:lnTo>
                  <a:pt x="4832477" y="54851"/>
                </a:lnTo>
                <a:lnTo>
                  <a:pt x="4828159" y="33502"/>
                </a:lnTo>
                <a:lnTo>
                  <a:pt x="4816348" y="16065"/>
                </a:lnTo>
                <a:lnTo>
                  <a:pt x="4798949" y="4305"/>
                </a:lnTo>
                <a:lnTo>
                  <a:pt x="4777613" y="0"/>
                </a:lnTo>
                <a:close/>
              </a:path>
            </a:pathLst>
          </a:custGeom>
          <a:solidFill>
            <a:srgbClr val="1F477B"/>
          </a:solidFill>
        </p:spPr>
        <p:txBody>
          <a:bodyPr wrap="square" lIns="0" tIns="0" rIns="0" bIns="0" rtlCol="0">
            <a:noAutofit/>
          </a:bodyPr>
          <a:lstStyle/>
          <a:p>
            <a:endParaRPr/>
          </a:p>
        </p:txBody>
      </p:sp>
      <p:sp>
        <p:nvSpPr>
          <p:cNvPr id="57" name="object 57"/>
          <p:cNvSpPr/>
          <p:nvPr/>
        </p:nvSpPr>
        <p:spPr>
          <a:xfrm>
            <a:off x="3357879" y="5457698"/>
            <a:ext cx="593471" cy="247840"/>
          </a:xfrm>
          <a:custGeom>
            <a:avLst/>
            <a:gdLst/>
            <a:ahLst/>
            <a:cxnLst/>
            <a:rect l="l" t="t" r="r" b="b"/>
            <a:pathLst>
              <a:path w="593471" h="247840">
                <a:moveTo>
                  <a:pt x="482473" y="212712"/>
                </a:moveTo>
                <a:lnTo>
                  <a:pt x="466979" y="247840"/>
                </a:lnTo>
                <a:lnTo>
                  <a:pt x="593471" y="198729"/>
                </a:lnTo>
                <a:lnTo>
                  <a:pt x="558038" y="107314"/>
                </a:lnTo>
                <a:lnTo>
                  <a:pt x="528955" y="107314"/>
                </a:lnTo>
                <a:lnTo>
                  <a:pt x="285496" y="0"/>
                </a:lnTo>
                <a:lnTo>
                  <a:pt x="0" y="0"/>
                </a:lnTo>
                <a:lnTo>
                  <a:pt x="482473" y="212712"/>
                </a:lnTo>
                <a:close/>
              </a:path>
            </a:pathLst>
          </a:custGeom>
          <a:solidFill>
            <a:srgbClr val="ABAFBD"/>
          </a:solidFill>
        </p:spPr>
        <p:txBody>
          <a:bodyPr wrap="square" lIns="0" tIns="0" rIns="0" bIns="0" rtlCol="0">
            <a:noAutofit/>
          </a:bodyPr>
          <a:lstStyle/>
          <a:p>
            <a:endParaRPr/>
          </a:p>
        </p:txBody>
      </p:sp>
      <p:sp>
        <p:nvSpPr>
          <p:cNvPr id="58" name="object 58"/>
          <p:cNvSpPr/>
          <p:nvPr/>
        </p:nvSpPr>
        <p:spPr>
          <a:xfrm>
            <a:off x="3886835" y="5529834"/>
            <a:ext cx="29082" cy="35178"/>
          </a:xfrm>
          <a:custGeom>
            <a:avLst/>
            <a:gdLst/>
            <a:ahLst/>
            <a:cxnLst/>
            <a:rect l="l" t="t" r="r" b="b"/>
            <a:pathLst>
              <a:path w="29082" h="35178">
                <a:moveTo>
                  <a:pt x="15493" y="0"/>
                </a:moveTo>
                <a:lnTo>
                  <a:pt x="0" y="35178"/>
                </a:lnTo>
                <a:lnTo>
                  <a:pt x="29082" y="35178"/>
                </a:lnTo>
                <a:lnTo>
                  <a:pt x="15493" y="0"/>
                </a:lnTo>
                <a:close/>
              </a:path>
            </a:pathLst>
          </a:custGeom>
          <a:solidFill>
            <a:srgbClr val="ABAFBD"/>
          </a:solidFill>
        </p:spPr>
        <p:txBody>
          <a:bodyPr wrap="square" lIns="0" tIns="0" rIns="0" bIns="0" rtlCol="0">
            <a:noAutofit/>
          </a:bodyPr>
          <a:lstStyle/>
          <a:p>
            <a:endParaRPr/>
          </a:p>
        </p:txBody>
      </p:sp>
      <p:sp>
        <p:nvSpPr>
          <p:cNvPr id="59" name="object 59"/>
          <p:cNvSpPr/>
          <p:nvPr/>
        </p:nvSpPr>
        <p:spPr>
          <a:xfrm>
            <a:off x="3293364" y="5317236"/>
            <a:ext cx="350012" cy="175640"/>
          </a:xfrm>
          <a:custGeom>
            <a:avLst/>
            <a:gdLst/>
            <a:ahLst/>
            <a:cxnLst/>
            <a:rect l="l" t="t" r="r" b="b"/>
            <a:pathLst>
              <a:path w="350012" h="175640">
                <a:moveTo>
                  <a:pt x="64515" y="140461"/>
                </a:moveTo>
                <a:lnTo>
                  <a:pt x="350012" y="140461"/>
                </a:lnTo>
                <a:lnTo>
                  <a:pt x="110998" y="35051"/>
                </a:lnTo>
                <a:lnTo>
                  <a:pt x="126491" y="0"/>
                </a:lnTo>
                <a:lnTo>
                  <a:pt x="0" y="49021"/>
                </a:lnTo>
                <a:lnTo>
                  <a:pt x="49022" y="175640"/>
                </a:lnTo>
                <a:lnTo>
                  <a:pt x="64515" y="140461"/>
                </a:lnTo>
                <a:close/>
              </a:path>
            </a:pathLst>
          </a:custGeom>
          <a:solidFill>
            <a:srgbClr val="ABAFBD"/>
          </a:solidFill>
        </p:spPr>
        <p:txBody>
          <a:bodyPr wrap="square" lIns="0" tIns="0" rIns="0" bIns="0" rtlCol="0">
            <a:noAutofit/>
          </a:bodyPr>
          <a:lstStyle/>
          <a:p>
            <a:endParaRPr/>
          </a:p>
        </p:txBody>
      </p:sp>
      <p:sp>
        <p:nvSpPr>
          <p:cNvPr id="60" name="object 60"/>
          <p:cNvSpPr/>
          <p:nvPr/>
        </p:nvSpPr>
        <p:spPr>
          <a:xfrm>
            <a:off x="870204" y="4738116"/>
            <a:ext cx="3241167" cy="548512"/>
          </a:xfrm>
          <a:custGeom>
            <a:avLst/>
            <a:gdLst/>
            <a:ahLst/>
            <a:cxnLst/>
            <a:rect l="l" t="t" r="r" b="b"/>
            <a:pathLst>
              <a:path w="3241167" h="548513">
                <a:moveTo>
                  <a:pt x="3186303" y="0"/>
                </a:moveTo>
                <a:lnTo>
                  <a:pt x="54838" y="0"/>
                </a:lnTo>
                <a:lnTo>
                  <a:pt x="33489" y="4317"/>
                </a:lnTo>
                <a:lnTo>
                  <a:pt x="16065" y="16001"/>
                </a:lnTo>
                <a:lnTo>
                  <a:pt x="4305" y="33527"/>
                </a:lnTo>
                <a:lnTo>
                  <a:pt x="0" y="54863"/>
                </a:lnTo>
                <a:lnTo>
                  <a:pt x="0" y="493648"/>
                </a:lnTo>
                <a:lnTo>
                  <a:pt x="4305" y="514984"/>
                </a:lnTo>
                <a:lnTo>
                  <a:pt x="16065" y="532383"/>
                </a:lnTo>
                <a:lnTo>
                  <a:pt x="33489" y="544194"/>
                </a:lnTo>
                <a:lnTo>
                  <a:pt x="54838" y="548512"/>
                </a:lnTo>
                <a:lnTo>
                  <a:pt x="3186303" y="548512"/>
                </a:lnTo>
                <a:lnTo>
                  <a:pt x="3207639" y="544194"/>
                </a:lnTo>
                <a:lnTo>
                  <a:pt x="3225038" y="532383"/>
                </a:lnTo>
                <a:lnTo>
                  <a:pt x="3236849" y="514984"/>
                </a:lnTo>
                <a:lnTo>
                  <a:pt x="3241167" y="493648"/>
                </a:lnTo>
                <a:lnTo>
                  <a:pt x="3241167" y="54863"/>
                </a:lnTo>
                <a:lnTo>
                  <a:pt x="3236849" y="33527"/>
                </a:lnTo>
                <a:lnTo>
                  <a:pt x="3225038" y="16001"/>
                </a:lnTo>
                <a:lnTo>
                  <a:pt x="3207639" y="4317"/>
                </a:lnTo>
                <a:lnTo>
                  <a:pt x="3186303" y="0"/>
                </a:lnTo>
                <a:close/>
              </a:path>
            </a:pathLst>
          </a:custGeom>
          <a:solidFill>
            <a:srgbClr val="1F477B"/>
          </a:solidFill>
        </p:spPr>
        <p:txBody>
          <a:bodyPr wrap="square" lIns="0" tIns="0" rIns="0" bIns="0" rtlCol="0">
            <a:noAutofit/>
          </a:bodyPr>
          <a:lstStyle/>
          <a:p>
            <a:r>
              <a:rPr lang="kk-KZ" dirty="0" smtClean="0">
                <a:solidFill>
                  <a:schemeClr val="bg1"/>
                </a:solidFill>
              </a:rPr>
              <a:t>Жер асты суларын қорғау</a:t>
            </a:r>
            <a:endParaRPr dirty="0">
              <a:solidFill>
                <a:schemeClr val="bg1"/>
              </a:solidFill>
            </a:endParaRPr>
          </a:p>
        </p:txBody>
      </p:sp>
      <p:sp>
        <p:nvSpPr>
          <p:cNvPr id="61" name="object 61"/>
          <p:cNvSpPr/>
          <p:nvPr/>
        </p:nvSpPr>
        <p:spPr>
          <a:xfrm>
            <a:off x="870966" y="4738878"/>
            <a:ext cx="3241167" cy="548513"/>
          </a:xfrm>
          <a:custGeom>
            <a:avLst/>
            <a:gdLst/>
            <a:ahLst/>
            <a:cxnLst/>
            <a:rect l="l" t="t" r="r" b="b"/>
            <a:pathLst>
              <a:path w="3241167" h="548513">
                <a:moveTo>
                  <a:pt x="0" y="54864"/>
                </a:moveTo>
                <a:lnTo>
                  <a:pt x="4305" y="33528"/>
                </a:lnTo>
                <a:lnTo>
                  <a:pt x="16065" y="16002"/>
                </a:lnTo>
                <a:lnTo>
                  <a:pt x="33489" y="4318"/>
                </a:lnTo>
                <a:lnTo>
                  <a:pt x="54838" y="0"/>
                </a:lnTo>
                <a:lnTo>
                  <a:pt x="3186303" y="0"/>
                </a:lnTo>
                <a:lnTo>
                  <a:pt x="3207639" y="4318"/>
                </a:lnTo>
                <a:lnTo>
                  <a:pt x="3225038" y="16002"/>
                </a:lnTo>
                <a:lnTo>
                  <a:pt x="3236849" y="33528"/>
                </a:lnTo>
                <a:lnTo>
                  <a:pt x="3241167" y="54864"/>
                </a:lnTo>
                <a:lnTo>
                  <a:pt x="3241167" y="493649"/>
                </a:lnTo>
                <a:lnTo>
                  <a:pt x="3236849" y="514985"/>
                </a:lnTo>
                <a:lnTo>
                  <a:pt x="3225038" y="532384"/>
                </a:lnTo>
                <a:lnTo>
                  <a:pt x="3207639" y="544195"/>
                </a:lnTo>
                <a:lnTo>
                  <a:pt x="3186303" y="548513"/>
                </a:lnTo>
                <a:lnTo>
                  <a:pt x="54838" y="548513"/>
                </a:lnTo>
                <a:lnTo>
                  <a:pt x="33489" y="544195"/>
                </a:lnTo>
                <a:lnTo>
                  <a:pt x="16065" y="532384"/>
                </a:lnTo>
                <a:lnTo>
                  <a:pt x="4305" y="514985"/>
                </a:lnTo>
                <a:lnTo>
                  <a:pt x="0" y="493649"/>
                </a:lnTo>
                <a:lnTo>
                  <a:pt x="0" y="54864"/>
                </a:lnTo>
                <a:close/>
              </a:path>
            </a:pathLst>
          </a:custGeom>
          <a:ln w="25908">
            <a:solidFill>
              <a:srgbClr val="ECEBDF"/>
            </a:solidFill>
          </a:ln>
        </p:spPr>
        <p:txBody>
          <a:bodyPr wrap="square" lIns="0" tIns="0" rIns="0" bIns="0" rtlCol="0">
            <a:noAutofit/>
          </a:bodyPr>
          <a:lstStyle/>
          <a:p>
            <a:endParaRPr/>
          </a:p>
        </p:txBody>
      </p:sp>
      <p:sp>
        <p:nvSpPr>
          <p:cNvPr id="62" name="object 62"/>
          <p:cNvSpPr/>
          <p:nvPr/>
        </p:nvSpPr>
        <p:spPr>
          <a:xfrm>
            <a:off x="2326894" y="5736424"/>
            <a:ext cx="0" cy="557847"/>
          </a:xfrm>
          <a:custGeom>
            <a:avLst/>
            <a:gdLst/>
            <a:ahLst/>
            <a:cxnLst/>
            <a:rect l="l" t="t" r="r" b="b"/>
            <a:pathLst>
              <a:path h="557847">
                <a:moveTo>
                  <a:pt x="0" y="0"/>
                </a:moveTo>
                <a:lnTo>
                  <a:pt x="0" y="557847"/>
                </a:lnTo>
              </a:path>
            </a:pathLst>
          </a:custGeom>
          <a:ln w="28575">
            <a:solidFill>
              <a:srgbClr val="ECEBDF"/>
            </a:solidFill>
          </a:ln>
        </p:spPr>
        <p:txBody>
          <a:bodyPr wrap="square" lIns="0" tIns="0" rIns="0" bIns="0" rtlCol="0">
            <a:noAutofit/>
          </a:bodyPr>
          <a:lstStyle/>
          <a:p>
            <a:endParaRPr/>
          </a:p>
        </p:txBody>
      </p:sp>
      <p:sp>
        <p:nvSpPr>
          <p:cNvPr id="63" name="object 63"/>
          <p:cNvSpPr/>
          <p:nvPr/>
        </p:nvSpPr>
        <p:spPr>
          <a:xfrm>
            <a:off x="306070" y="6279984"/>
            <a:ext cx="2006600" cy="0"/>
          </a:xfrm>
          <a:custGeom>
            <a:avLst/>
            <a:gdLst/>
            <a:ahLst/>
            <a:cxnLst/>
            <a:rect l="l" t="t" r="r" b="b"/>
            <a:pathLst>
              <a:path w="2006600">
                <a:moveTo>
                  <a:pt x="0" y="0"/>
                </a:moveTo>
                <a:lnTo>
                  <a:pt x="2006600" y="0"/>
                </a:lnTo>
              </a:path>
            </a:pathLst>
          </a:custGeom>
          <a:ln w="9525">
            <a:solidFill>
              <a:srgbClr val="00AE50"/>
            </a:solidFill>
          </a:ln>
        </p:spPr>
        <p:txBody>
          <a:bodyPr wrap="square" lIns="0" tIns="0" rIns="0" bIns="0" rtlCol="0">
            <a:noAutofit/>
          </a:bodyPr>
          <a:lstStyle/>
          <a:p>
            <a:endParaRPr/>
          </a:p>
        </p:txBody>
      </p:sp>
      <p:sp>
        <p:nvSpPr>
          <p:cNvPr id="64" name="object 64"/>
          <p:cNvSpPr/>
          <p:nvPr/>
        </p:nvSpPr>
        <p:spPr>
          <a:xfrm>
            <a:off x="2312670" y="6279984"/>
            <a:ext cx="4845304" cy="0"/>
          </a:xfrm>
          <a:custGeom>
            <a:avLst/>
            <a:gdLst/>
            <a:ahLst/>
            <a:cxnLst/>
            <a:rect l="l" t="t" r="r" b="b"/>
            <a:pathLst>
              <a:path w="4845304">
                <a:moveTo>
                  <a:pt x="0" y="0"/>
                </a:moveTo>
                <a:lnTo>
                  <a:pt x="4845304" y="0"/>
                </a:lnTo>
              </a:path>
            </a:pathLst>
          </a:custGeom>
          <a:ln w="28575">
            <a:solidFill>
              <a:srgbClr val="ECEBDF"/>
            </a:solidFill>
          </a:ln>
        </p:spPr>
        <p:txBody>
          <a:bodyPr wrap="square" lIns="0" tIns="0" rIns="0" bIns="0" rtlCol="0">
            <a:noAutofit/>
          </a:bodyPr>
          <a:lstStyle/>
          <a:p>
            <a:endParaRPr/>
          </a:p>
        </p:txBody>
      </p:sp>
      <p:sp>
        <p:nvSpPr>
          <p:cNvPr id="65" name="object 65"/>
          <p:cNvSpPr/>
          <p:nvPr/>
        </p:nvSpPr>
        <p:spPr>
          <a:xfrm>
            <a:off x="7157974" y="6279984"/>
            <a:ext cx="1798066" cy="0"/>
          </a:xfrm>
          <a:custGeom>
            <a:avLst/>
            <a:gdLst/>
            <a:ahLst/>
            <a:cxnLst/>
            <a:rect l="l" t="t" r="r" b="b"/>
            <a:pathLst>
              <a:path w="1798066">
                <a:moveTo>
                  <a:pt x="0" y="0"/>
                </a:moveTo>
                <a:lnTo>
                  <a:pt x="1798066" y="0"/>
                </a:lnTo>
              </a:path>
            </a:pathLst>
          </a:custGeom>
          <a:ln w="9525">
            <a:solidFill>
              <a:srgbClr val="00AE50"/>
            </a:solidFill>
          </a:ln>
        </p:spPr>
        <p:txBody>
          <a:bodyPr wrap="square" lIns="0" tIns="0" rIns="0" bIns="0" rtlCol="0">
            <a:noAutofit/>
          </a:bodyPr>
          <a:lstStyle/>
          <a:p>
            <a:endParaRPr/>
          </a:p>
        </p:txBody>
      </p:sp>
      <p:sp>
        <p:nvSpPr>
          <p:cNvPr id="25" name="object 25"/>
          <p:cNvSpPr/>
          <p:nvPr/>
        </p:nvSpPr>
        <p:spPr>
          <a:xfrm>
            <a:off x="7126985" y="2501138"/>
            <a:ext cx="366522" cy="531367"/>
          </a:xfrm>
          <a:custGeom>
            <a:avLst/>
            <a:gdLst/>
            <a:ahLst/>
            <a:cxnLst/>
            <a:rect l="l" t="t" r="r" b="b"/>
            <a:pathLst>
              <a:path w="366522" h="531367">
                <a:moveTo>
                  <a:pt x="337947" y="419862"/>
                </a:moveTo>
                <a:lnTo>
                  <a:pt x="128524" y="0"/>
                </a:lnTo>
                <a:lnTo>
                  <a:pt x="0" y="0"/>
                </a:lnTo>
                <a:lnTo>
                  <a:pt x="235077" y="471297"/>
                </a:lnTo>
                <a:lnTo>
                  <a:pt x="200787" y="488314"/>
                </a:lnTo>
                <a:lnTo>
                  <a:pt x="329311" y="531367"/>
                </a:lnTo>
                <a:lnTo>
                  <a:pt x="366522" y="419862"/>
                </a:lnTo>
                <a:lnTo>
                  <a:pt x="337947" y="419862"/>
                </a:lnTo>
                <a:close/>
              </a:path>
            </a:pathLst>
          </a:custGeom>
          <a:solidFill>
            <a:srgbClr val="ABAFBD"/>
          </a:solidFill>
        </p:spPr>
        <p:txBody>
          <a:bodyPr wrap="square" lIns="0" tIns="0" rIns="0" bIns="0" rtlCol="0">
            <a:noAutofit/>
          </a:bodyPr>
          <a:lstStyle/>
          <a:p>
            <a:endParaRPr/>
          </a:p>
        </p:txBody>
      </p:sp>
      <p:sp>
        <p:nvSpPr>
          <p:cNvPr id="26" name="object 26"/>
          <p:cNvSpPr/>
          <p:nvPr/>
        </p:nvSpPr>
        <p:spPr>
          <a:xfrm>
            <a:off x="7464933" y="2903854"/>
            <a:ext cx="34290" cy="17145"/>
          </a:xfrm>
          <a:custGeom>
            <a:avLst/>
            <a:gdLst/>
            <a:ahLst/>
            <a:cxnLst/>
            <a:rect l="l" t="t" r="r" b="b"/>
            <a:pathLst>
              <a:path w="34290" h="17145">
                <a:moveTo>
                  <a:pt x="34290" y="0"/>
                </a:moveTo>
                <a:lnTo>
                  <a:pt x="0" y="17145"/>
                </a:lnTo>
                <a:lnTo>
                  <a:pt x="28575" y="17145"/>
                </a:lnTo>
                <a:lnTo>
                  <a:pt x="34290" y="0"/>
                </a:lnTo>
                <a:close/>
              </a:path>
            </a:pathLst>
          </a:custGeom>
          <a:solidFill>
            <a:srgbClr val="ABAFBD"/>
          </a:solidFill>
        </p:spPr>
        <p:txBody>
          <a:bodyPr wrap="square" lIns="0" tIns="0" rIns="0" bIns="0" rtlCol="0">
            <a:noAutofit/>
          </a:bodyPr>
          <a:lstStyle/>
          <a:p>
            <a:endParaRPr/>
          </a:p>
        </p:txBody>
      </p:sp>
      <p:sp>
        <p:nvSpPr>
          <p:cNvPr id="27" name="object 27"/>
          <p:cNvSpPr/>
          <p:nvPr/>
        </p:nvSpPr>
        <p:spPr>
          <a:xfrm>
            <a:off x="7092696" y="2389632"/>
            <a:ext cx="171450" cy="128650"/>
          </a:xfrm>
          <a:custGeom>
            <a:avLst/>
            <a:gdLst/>
            <a:ahLst/>
            <a:cxnLst/>
            <a:rect l="l" t="t" r="r" b="b"/>
            <a:pathLst>
              <a:path w="171450" h="128650">
                <a:moveTo>
                  <a:pt x="42925" y="0"/>
                </a:moveTo>
                <a:lnTo>
                  <a:pt x="0" y="128650"/>
                </a:lnTo>
                <a:lnTo>
                  <a:pt x="34289" y="111505"/>
                </a:lnTo>
                <a:lnTo>
                  <a:pt x="162813" y="111505"/>
                </a:lnTo>
                <a:lnTo>
                  <a:pt x="137159" y="60070"/>
                </a:lnTo>
                <a:lnTo>
                  <a:pt x="171450" y="43052"/>
                </a:lnTo>
                <a:lnTo>
                  <a:pt x="42925" y="0"/>
                </a:lnTo>
                <a:close/>
              </a:path>
            </a:pathLst>
          </a:custGeom>
          <a:solidFill>
            <a:srgbClr val="ABAFBD"/>
          </a:solidFill>
        </p:spPr>
        <p:txBody>
          <a:bodyPr wrap="square" lIns="0" tIns="0" rIns="0" bIns="0" rtlCol="0">
            <a:noAutofit/>
          </a:bodyPr>
          <a:lstStyle/>
          <a:p>
            <a:endParaRPr/>
          </a:p>
        </p:txBody>
      </p:sp>
      <p:sp>
        <p:nvSpPr>
          <p:cNvPr id="22" name="object 22"/>
          <p:cNvSpPr/>
          <p:nvPr/>
        </p:nvSpPr>
        <p:spPr>
          <a:xfrm>
            <a:off x="7069835" y="4437126"/>
            <a:ext cx="169672" cy="129793"/>
          </a:xfrm>
          <a:custGeom>
            <a:avLst/>
            <a:gdLst/>
            <a:ahLst/>
            <a:cxnLst/>
            <a:rect l="l" t="t" r="r" b="b"/>
            <a:pathLst>
              <a:path w="169672" h="129794">
                <a:moveTo>
                  <a:pt x="39750" y="129793"/>
                </a:moveTo>
                <a:lnTo>
                  <a:pt x="169672" y="90043"/>
                </a:lnTo>
                <a:lnTo>
                  <a:pt x="135763" y="72136"/>
                </a:lnTo>
                <a:lnTo>
                  <a:pt x="164592" y="18034"/>
                </a:lnTo>
                <a:lnTo>
                  <a:pt x="33909" y="18034"/>
                </a:lnTo>
                <a:lnTo>
                  <a:pt x="0" y="0"/>
                </a:lnTo>
                <a:lnTo>
                  <a:pt x="39750" y="129793"/>
                </a:lnTo>
                <a:close/>
              </a:path>
            </a:pathLst>
          </a:custGeom>
          <a:solidFill>
            <a:srgbClr val="ABAFBD"/>
          </a:solidFill>
        </p:spPr>
        <p:txBody>
          <a:bodyPr wrap="square" lIns="0" tIns="0" rIns="0" bIns="0" rtlCol="0">
            <a:noAutofit/>
          </a:bodyPr>
          <a:lstStyle/>
          <a:p>
            <a:endParaRPr/>
          </a:p>
        </p:txBody>
      </p:sp>
      <p:sp>
        <p:nvSpPr>
          <p:cNvPr id="23" name="object 23"/>
          <p:cNvSpPr/>
          <p:nvPr/>
        </p:nvSpPr>
        <p:spPr>
          <a:xfrm>
            <a:off x="7103745" y="3931920"/>
            <a:ext cx="377951" cy="523240"/>
          </a:xfrm>
          <a:custGeom>
            <a:avLst/>
            <a:gdLst/>
            <a:ahLst/>
            <a:cxnLst/>
            <a:rect l="l" t="t" r="r" b="b"/>
            <a:pathLst>
              <a:path w="377951" h="523240">
                <a:moveTo>
                  <a:pt x="343788" y="0"/>
                </a:moveTo>
                <a:lnTo>
                  <a:pt x="213868" y="39623"/>
                </a:lnTo>
                <a:lnTo>
                  <a:pt x="247776" y="57657"/>
                </a:lnTo>
                <a:lnTo>
                  <a:pt x="0" y="523239"/>
                </a:lnTo>
                <a:lnTo>
                  <a:pt x="130682" y="523239"/>
                </a:lnTo>
                <a:lnTo>
                  <a:pt x="349630" y="111759"/>
                </a:lnTo>
                <a:lnTo>
                  <a:pt x="377951" y="111759"/>
                </a:lnTo>
                <a:lnTo>
                  <a:pt x="343788" y="0"/>
                </a:lnTo>
                <a:close/>
              </a:path>
            </a:pathLst>
          </a:custGeom>
          <a:solidFill>
            <a:srgbClr val="ABAFBD"/>
          </a:solidFill>
        </p:spPr>
        <p:txBody>
          <a:bodyPr wrap="square" lIns="0" tIns="0" rIns="0" bIns="0" rtlCol="0">
            <a:noAutofit/>
          </a:bodyPr>
          <a:lstStyle/>
          <a:p>
            <a:endParaRPr/>
          </a:p>
        </p:txBody>
      </p:sp>
      <p:sp>
        <p:nvSpPr>
          <p:cNvPr id="24" name="object 24"/>
          <p:cNvSpPr/>
          <p:nvPr/>
        </p:nvSpPr>
        <p:spPr>
          <a:xfrm>
            <a:off x="7453376" y="4043679"/>
            <a:ext cx="33908" cy="18033"/>
          </a:xfrm>
          <a:custGeom>
            <a:avLst/>
            <a:gdLst/>
            <a:ahLst/>
            <a:cxnLst/>
            <a:rect l="l" t="t" r="r" b="b"/>
            <a:pathLst>
              <a:path w="33908" h="18033">
                <a:moveTo>
                  <a:pt x="28321" y="0"/>
                </a:moveTo>
                <a:lnTo>
                  <a:pt x="0" y="0"/>
                </a:lnTo>
                <a:lnTo>
                  <a:pt x="33908" y="18034"/>
                </a:lnTo>
                <a:lnTo>
                  <a:pt x="28321" y="0"/>
                </a:lnTo>
                <a:close/>
              </a:path>
            </a:pathLst>
          </a:custGeom>
          <a:solidFill>
            <a:srgbClr val="ABAFBD"/>
          </a:solidFill>
        </p:spPr>
        <p:txBody>
          <a:bodyPr wrap="square" lIns="0" tIns="0" rIns="0" bIns="0" rtlCol="0">
            <a:noAutofit/>
          </a:bodyPr>
          <a:lstStyle/>
          <a:p>
            <a:endParaRPr/>
          </a:p>
        </p:txBody>
      </p:sp>
      <p:sp>
        <p:nvSpPr>
          <p:cNvPr id="19" name="object 19"/>
          <p:cNvSpPr/>
          <p:nvPr/>
        </p:nvSpPr>
        <p:spPr>
          <a:xfrm>
            <a:off x="1913001" y="4043806"/>
            <a:ext cx="376174" cy="524763"/>
          </a:xfrm>
          <a:custGeom>
            <a:avLst/>
            <a:gdLst/>
            <a:ahLst/>
            <a:cxnLst/>
            <a:rect l="l" t="t" r="r" b="b"/>
            <a:pathLst>
              <a:path w="376174" h="524763">
                <a:moveTo>
                  <a:pt x="347853" y="412877"/>
                </a:moveTo>
                <a:lnTo>
                  <a:pt x="130175" y="0"/>
                </a:lnTo>
                <a:lnTo>
                  <a:pt x="0" y="0"/>
                </a:lnTo>
                <a:lnTo>
                  <a:pt x="246125" y="466725"/>
                </a:lnTo>
                <a:lnTo>
                  <a:pt x="212344" y="484759"/>
                </a:lnTo>
                <a:lnTo>
                  <a:pt x="341756" y="524764"/>
                </a:lnTo>
                <a:lnTo>
                  <a:pt x="376174" y="412877"/>
                </a:lnTo>
                <a:lnTo>
                  <a:pt x="347853" y="412877"/>
                </a:lnTo>
                <a:close/>
              </a:path>
            </a:pathLst>
          </a:custGeom>
          <a:solidFill>
            <a:srgbClr val="ABAFBD"/>
          </a:solidFill>
        </p:spPr>
        <p:txBody>
          <a:bodyPr wrap="square" lIns="0" tIns="0" rIns="0" bIns="0" rtlCol="0">
            <a:noAutofit/>
          </a:bodyPr>
          <a:lstStyle/>
          <a:p>
            <a:endParaRPr/>
          </a:p>
        </p:txBody>
      </p:sp>
      <p:sp>
        <p:nvSpPr>
          <p:cNvPr id="20" name="object 20"/>
          <p:cNvSpPr/>
          <p:nvPr/>
        </p:nvSpPr>
        <p:spPr>
          <a:xfrm>
            <a:off x="2260854" y="4438650"/>
            <a:ext cx="33908" cy="18033"/>
          </a:xfrm>
          <a:custGeom>
            <a:avLst/>
            <a:gdLst/>
            <a:ahLst/>
            <a:cxnLst/>
            <a:rect l="l" t="t" r="r" b="b"/>
            <a:pathLst>
              <a:path w="33908" h="18033">
                <a:moveTo>
                  <a:pt x="33908" y="0"/>
                </a:moveTo>
                <a:lnTo>
                  <a:pt x="0" y="18033"/>
                </a:lnTo>
                <a:lnTo>
                  <a:pt x="28320" y="18033"/>
                </a:lnTo>
                <a:lnTo>
                  <a:pt x="33908" y="0"/>
                </a:lnTo>
                <a:close/>
              </a:path>
            </a:pathLst>
          </a:custGeom>
          <a:solidFill>
            <a:srgbClr val="ABAFBD"/>
          </a:solidFill>
        </p:spPr>
        <p:txBody>
          <a:bodyPr wrap="square" lIns="0" tIns="0" rIns="0" bIns="0" rtlCol="0">
            <a:noAutofit/>
          </a:bodyPr>
          <a:lstStyle/>
          <a:p>
            <a:endParaRPr/>
          </a:p>
        </p:txBody>
      </p:sp>
      <p:sp>
        <p:nvSpPr>
          <p:cNvPr id="21" name="object 21"/>
          <p:cNvSpPr/>
          <p:nvPr/>
        </p:nvSpPr>
        <p:spPr>
          <a:xfrm>
            <a:off x="1879092" y="3931920"/>
            <a:ext cx="169418" cy="129793"/>
          </a:xfrm>
          <a:custGeom>
            <a:avLst/>
            <a:gdLst/>
            <a:ahLst/>
            <a:cxnLst/>
            <a:rect l="l" t="t" r="r" b="b"/>
            <a:pathLst>
              <a:path w="169418" h="129794">
                <a:moveTo>
                  <a:pt x="40005" y="0"/>
                </a:moveTo>
                <a:lnTo>
                  <a:pt x="0" y="129793"/>
                </a:lnTo>
                <a:lnTo>
                  <a:pt x="33908" y="111886"/>
                </a:lnTo>
                <a:lnTo>
                  <a:pt x="164083" y="111886"/>
                </a:lnTo>
                <a:lnTo>
                  <a:pt x="135635" y="58038"/>
                </a:lnTo>
                <a:lnTo>
                  <a:pt x="169418" y="40004"/>
                </a:lnTo>
                <a:lnTo>
                  <a:pt x="40005" y="0"/>
                </a:lnTo>
                <a:close/>
              </a:path>
            </a:pathLst>
          </a:custGeom>
          <a:solidFill>
            <a:srgbClr val="ABAFBD"/>
          </a:solidFill>
        </p:spPr>
        <p:txBody>
          <a:bodyPr wrap="square" lIns="0" tIns="0" rIns="0" bIns="0" rtlCol="0">
            <a:noAutofit/>
          </a:bodyPr>
          <a:lstStyle/>
          <a:p>
            <a:endParaRPr/>
          </a:p>
        </p:txBody>
      </p:sp>
      <p:sp>
        <p:nvSpPr>
          <p:cNvPr id="16" name="object 16"/>
          <p:cNvSpPr/>
          <p:nvPr/>
        </p:nvSpPr>
        <p:spPr>
          <a:xfrm>
            <a:off x="1836420" y="2898140"/>
            <a:ext cx="175768" cy="126492"/>
          </a:xfrm>
          <a:custGeom>
            <a:avLst/>
            <a:gdLst/>
            <a:ahLst/>
            <a:cxnLst/>
            <a:rect l="l" t="t" r="r" b="b"/>
            <a:pathLst>
              <a:path w="175768" h="126492">
                <a:moveTo>
                  <a:pt x="49530" y="126492"/>
                </a:moveTo>
                <a:lnTo>
                  <a:pt x="175768" y="76962"/>
                </a:lnTo>
                <a:lnTo>
                  <a:pt x="140588" y="61595"/>
                </a:lnTo>
                <a:lnTo>
                  <a:pt x="160781" y="15367"/>
                </a:lnTo>
                <a:lnTo>
                  <a:pt x="35179" y="15367"/>
                </a:lnTo>
                <a:lnTo>
                  <a:pt x="0" y="0"/>
                </a:lnTo>
                <a:lnTo>
                  <a:pt x="49530" y="126492"/>
                </a:lnTo>
                <a:close/>
              </a:path>
            </a:pathLst>
          </a:custGeom>
          <a:solidFill>
            <a:srgbClr val="ABAFBD"/>
          </a:solidFill>
        </p:spPr>
        <p:txBody>
          <a:bodyPr wrap="square" lIns="0" tIns="0" rIns="0" bIns="0" rtlCol="0">
            <a:noAutofit/>
          </a:bodyPr>
          <a:lstStyle/>
          <a:p>
            <a:endParaRPr/>
          </a:p>
        </p:txBody>
      </p:sp>
      <p:sp>
        <p:nvSpPr>
          <p:cNvPr id="17" name="object 17"/>
          <p:cNvSpPr/>
          <p:nvPr/>
        </p:nvSpPr>
        <p:spPr>
          <a:xfrm>
            <a:off x="1871599" y="2365248"/>
            <a:ext cx="345694" cy="548259"/>
          </a:xfrm>
          <a:custGeom>
            <a:avLst/>
            <a:gdLst/>
            <a:ahLst/>
            <a:cxnLst/>
            <a:rect l="l" t="t" r="r" b="b"/>
            <a:pathLst>
              <a:path w="345694" h="548259">
                <a:moveTo>
                  <a:pt x="302132" y="0"/>
                </a:moveTo>
                <a:lnTo>
                  <a:pt x="175894" y="49529"/>
                </a:lnTo>
                <a:lnTo>
                  <a:pt x="211074" y="64897"/>
                </a:lnTo>
                <a:lnTo>
                  <a:pt x="0" y="548259"/>
                </a:lnTo>
                <a:lnTo>
                  <a:pt x="125602" y="548259"/>
                </a:lnTo>
                <a:lnTo>
                  <a:pt x="316483" y="111125"/>
                </a:lnTo>
                <a:lnTo>
                  <a:pt x="345694" y="111125"/>
                </a:lnTo>
                <a:lnTo>
                  <a:pt x="302132" y="0"/>
                </a:lnTo>
                <a:close/>
              </a:path>
            </a:pathLst>
          </a:custGeom>
          <a:solidFill>
            <a:srgbClr val="ABAFBD"/>
          </a:solidFill>
        </p:spPr>
        <p:txBody>
          <a:bodyPr wrap="square" lIns="0" tIns="0" rIns="0" bIns="0" rtlCol="0">
            <a:noAutofit/>
          </a:bodyPr>
          <a:lstStyle/>
          <a:p>
            <a:endParaRPr/>
          </a:p>
        </p:txBody>
      </p:sp>
      <p:sp>
        <p:nvSpPr>
          <p:cNvPr id="18" name="object 18"/>
          <p:cNvSpPr/>
          <p:nvPr/>
        </p:nvSpPr>
        <p:spPr>
          <a:xfrm>
            <a:off x="2188083" y="2476373"/>
            <a:ext cx="35179" cy="15366"/>
          </a:xfrm>
          <a:custGeom>
            <a:avLst/>
            <a:gdLst/>
            <a:ahLst/>
            <a:cxnLst/>
            <a:rect l="l" t="t" r="r" b="b"/>
            <a:pathLst>
              <a:path w="35179" h="15366">
                <a:moveTo>
                  <a:pt x="29210" y="0"/>
                </a:moveTo>
                <a:lnTo>
                  <a:pt x="0" y="0"/>
                </a:lnTo>
                <a:lnTo>
                  <a:pt x="35179" y="15366"/>
                </a:lnTo>
                <a:lnTo>
                  <a:pt x="29210" y="0"/>
                </a:lnTo>
                <a:close/>
              </a:path>
            </a:pathLst>
          </a:custGeom>
          <a:solidFill>
            <a:srgbClr val="ABAFBD"/>
          </a:solidFill>
        </p:spPr>
        <p:txBody>
          <a:bodyPr wrap="square" lIns="0" tIns="0" rIns="0" bIns="0" rtlCol="0">
            <a:noAutofit/>
          </a:bodyPr>
          <a:lstStyle/>
          <a:p>
            <a:endParaRPr/>
          </a:p>
        </p:txBody>
      </p:sp>
      <p:sp>
        <p:nvSpPr>
          <p:cNvPr id="15" name="object 15"/>
          <p:cNvSpPr txBox="1"/>
          <p:nvPr/>
        </p:nvSpPr>
        <p:spPr>
          <a:xfrm>
            <a:off x="1499997" y="50323"/>
            <a:ext cx="6187567" cy="696017"/>
          </a:xfrm>
          <a:prstGeom prst="rect">
            <a:avLst/>
          </a:prstGeom>
        </p:spPr>
        <p:txBody>
          <a:bodyPr wrap="square" lIns="0" tIns="16224" rIns="0" bIns="0" rtlCol="0">
            <a:noAutofit/>
          </a:bodyPr>
          <a:lstStyle/>
          <a:p>
            <a:pPr algn="ctr">
              <a:lnSpc>
                <a:spcPts val="2555"/>
              </a:lnSpc>
            </a:pPr>
            <a:r>
              <a:rPr lang="kk-KZ" sz="2400" b="1" spc="-176" dirty="0" smtClean="0">
                <a:solidFill>
                  <a:srgbClr val="006EC0"/>
                </a:solidFill>
                <a:latin typeface="Arial"/>
                <a:cs typeface="Arial"/>
              </a:rPr>
              <a:t>Су мәселелерін шешудегі су саясатындағы бағыттар</a:t>
            </a:r>
            <a:endParaRPr sz="2400" dirty="0">
              <a:latin typeface="Arial"/>
              <a:cs typeface="Arial"/>
            </a:endParaRPr>
          </a:p>
        </p:txBody>
      </p:sp>
      <p:sp>
        <p:nvSpPr>
          <p:cNvPr id="7" name="object 7"/>
          <p:cNvSpPr txBox="1"/>
          <p:nvPr/>
        </p:nvSpPr>
        <p:spPr>
          <a:xfrm>
            <a:off x="7211695" y="6319597"/>
            <a:ext cx="1597570" cy="165608"/>
          </a:xfrm>
          <a:prstGeom prst="rect">
            <a:avLst/>
          </a:prstGeom>
        </p:spPr>
        <p:txBody>
          <a:bodyPr wrap="square" lIns="0" tIns="7810" rIns="0" bIns="0" rtlCol="0">
            <a:noAutofit/>
          </a:bodyPr>
          <a:lstStyle/>
          <a:p>
            <a:pPr marL="12700">
              <a:lnSpc>
                <a:spcPts val="1230"/>
              </a:lnSpc>
            </a:pPr>
            <a:r>
              <a:rPr sz="1100" spc="-72" dirty="0" smtClean="0">
                <a:latin typeface="Arial"/>
                <a:cs typeface="Arial"/>
              </a:rPr>
              <a:t>Ист.: МОСВР(ГПУВР),2014</a:t>
            </a:r>
            <a:endParaRPr sz="1100">
              <a:latin typeface="Arial"/>
              <a:cs typeface="Arial"/>
            </a:endParaRPr>
          </a:p>
        </p:txBody>
      </p:sp>
      <p:sp>
        <p:nvSpPr>
          <p:cNvPr id="6" name="object 6"/>
          <p:cNvSpPr txBox="1"/>
          <p:nvPr/>
        </p:nvSpPr>
        <p:spPr>
          <a:xfrm>
            <a:off x="310832" y="759967"/>
            <a:ext cx="2094801" cy="532765"/>
          </a:xfrm>
          <a:prstGeom prst="rect">
            <a:avLst/>
          </a:prstGeom>
        </p:spPr>
        <p:txBody>
          <a:bodyPr wrap="square" lIns="0" tIns="0" rIns="0" bIns="0" rtlCol="0">
            <a:noAutofit/>
          </a:bodyPr>
          <a:lstStyle/>
          <a:p>
            <a:pPr marL="25400">
              <a:lnSpc>
                <a:spcPts val="1000"/>
              </a:lnSpc>
            </a:pPr>
            <a:endParaRPr sz="1000"/>
          </a:p>
        </p:txBody>
      </p:sp>
      <p:sp>
        <p:nvSpPr>
          <p:cNvPr id="5" name="object 5"/>
          <p:cNvSpPr txBox="1"/>
          <p:nvPr/>
        </p:nvSpPr>
        <p:spPr>
          <a:xfrm>
            <a:off x="2405634" y="759967"/>
            <a:ext cx="6545580" cy="532765"/>
          </a:xfrm>
          <a:prstGeom prst="rect">
            <a:avLst/>
          </a:prstGeom>
        </p:spPr>
        <p:txBody>
          <a:bodyPr wrap="square" lIns="0" tIns="62230" rIns="0" bIns="0" rtlCol="0">
            <a:noAutofit/>
          </a:bodyPr>
          <a:lstStyle/>
          <a:p>
            <a:pPr marL="56294" marR="2057110" algn="ctr">
              <a:lnSpc>
                <a:spcPct val="95825"/>
              </a:lnSpc>
            </a:pPr>
            <a:r>
              <a:rPr lang="kk-KZ" sz="1400" dirty="0" smtClean="0">
                <a:solidFill>
                  <a:schemeClr val="bg1"/>
                </a:solidFill>
              </a:rPr>
              <a:t>Суды ұтымды пайдалануды ынталандыру экономиканың және басқа да салалардың ресурстары</a:t>
            </a:r>
            <a:endParaRPr sz="1400" dirty="0">
              <a:solidFill>
                <a:schemeClr val="bg1"/>
              </a:solidFill>
              <a:latin typeface="Arial"/>
              <a:cs typeface="Arial"/>
            </a:endParaRPr>
          </a:p>
        </p:txBody>
      </p:sp>
      <p:sp>
        <p:nvSpPr>
          <p:cNvPr id="3" name="object 3"/>
          <p:cNvSpPr txBox="1"/>
          <p:nvPr/>
        </p:nvSpPr>
        <p:spPr>
          <a:xfrm>
            <a:off x="310832" y="5736424"/>
            <a:ext cx="2016061" cy="54356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2326894" y="5781040"/>
            <a:ext cx="6624320" cy="543560"/>
          </a:xfrm>
          <a:prstGeom prst="rect">
            <a:avLst/>
          </a:prstGeom>
        </p:spPr>
        <p:txBody>
          <a:bodyPr wrap="square" lIns="0" tIns="1333" rIns="0" bIns="0" rtlCol="0">
            <a:noAutofit/>
          </a:bodyPr>
          <a:lstStyle/>
          <a:p>
            <a:pPr>
              <a:lnSpc>
                <a:spcPts val="500"/>
              </a:lnSpc>
            </a:pPr>
            <a:endParaRPr sz="500" dirty="0">
              <a:solidFill>
                <a:schemeClr val="bg1"/>
              </a:solidFill>
            </a:endParaRPr>
          </a:p>
          <a:p>
            <a:pPr marL="1081023" marR="2467046" indent="-362711">
              <a:lnSpc>
                <a:spcPts val="1500"/>
              </a:lnSpc>
              <a:spcBef>
                <a:spcPts val="75"/>
              </a:spcBef>
            </a:pPr>
            <a:r>
              <a:rPr lang="kk-KZ" sz="1400" dirty="0" smtClean="0">
                <a:solidFill>
                  <a:schemeClr val="bg1"/>
                </a:solidFill>
              </a:rPr>
              <a:t>Орталықтандырылған сумен жабдықтау және санитарияға қол жеткізу</a:t>
            </a:r>
            <a:endParaRPr sz="1400" dirty="0">
              <a:solidFill>
                <a:schemeClr val="bg1"/>
              </a:solidFill>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p:nvPr/>
        </p:nvSpPr>
        <p:spPr>
          <a:xfrm>
            <a:off x="1107948" y="765048"/>
            <a:ext cx="4267073" cy="4267200"/>
          </a:xfrm>
          <a:custGeom>
            <a:avLst/>
            <a:gdLst/>
            <a:ahLst/>
            <a:cxnLst/>
            <a:rect l="l" t="t" r="r" b="b"/>
            <a:pathLst>
              <a:path w="4267073" h="4267200">
                <a:moveTo>
                  <a:pt x="2133473" y="0"/>
                </a:moveTo>
                <a:lnTo>
                  <a:pt x="0" y="4267200"/>
                </a:lnTo>
                <a:lnTo>
                  <a:pt x="4267073" y="4267200"/>
                </a:lnTo>
                <a:lnTo>
                  <a:pt x="2133473" y="0"/>
                </a:lnTo>
                <a:close/>
              </a:path>
            </a:pathLst>
          </a:custGeom>
          <a:solidFill>
            <a:srgbClr val="33CC33"/>
          </a:solidFill>
        </p:spPr>
        <p:txBody>
          <a:bodyPr wrap="square" lIns="0" tIns="0" rIns="0" bIns="0" rtlCol="0">
            <a:noAutofit/>
          </a:bodyPr>
          <a:lstStyle/>
          <a:p>
            <a:endParaRPr/>
          </a:p>
        </p:txBody>
      </p:sp>
      <p:sp>
        <p:nvSpPr>
          <p:cNvPr id="25" name="object 25"/>
          <p:cNvSpPr/>
          <p:nvPr/>
        </p:nvSpPr>
        <p:spPr>
          <a:xfrm>
            <a:off x="510540" y="1193291"/>
            <a:ext cx="8236838" cy="569722"/>
          </a:xfrm>
          <a:custGeom>
            <a:avLst/>
            <a:gdLst/>
            <a:ahLst/>
            <a:cxnLst/>
            <a:rect l="l" t="t" r="r" b="b"/>
            <a:pathLst>
              <a:path w="8236838" h="569722">
                <a:moveTo>
                  <a:pt x="8142096" y="0"/>
                </a:moveTo>
                <a:lnTo>
                  <a:pt x="94780" y="0"/>
                </a:lnTo>
                <a:lnTo>
                  <a:pt x="57886" y="7493"/>
                </a:lnTo>
                <a:lnTo>
                  <a:pt x="27762" y="27812"/>
                </a:lnTo>
                <a:lnTo>
                  <a:pt x="7442" y="57912"/>
                </a:lnTo>
                <a:lnTo>
                  <a:pt x="0" y="94869"/>
                </a:lnTo>
                <a:lnTo>
                  <a:pt x="0" y="474725"/>
                </a:lnTo>
                <a:lnTo>
                  <a:pt x="7442" y="511683"/>
                </a:lnTo>
                <a:lnTo>
                  <a:pt x="27762" y="541909"/>
                </a:lnTo>
                <a:lnTo>
                  <a:pt x="57886" y="562229"/>
                </a:lnTo>
                <a:lnTo>
                  <a:pt x="94780" y="569722"/>
                </a:lnTo>
                <a:lnTo>
                  <a:pt x="8142096" y="569722"/>
                </a:lnTo>
                <a:lnTo>
                  <a:pt x="8179054" y="562229"/>
                </a:lnTo>
                <a:lnTo>
                  <a:pt x="8209153" y="541909"/>
                </a:lnTo>
                <a:lnTo>
                  <a:pt x="8229473" y="511683"/>
                </a:lnTo>
                <a:lnTo>
                  <a:pt x="8236838" y="474725"/>
                </a:lnTo>
                <a:lnTo>
                  <a:pt x="8236838" y="94869"/>
                </a:lnTo>
                <a:lnTo>
                  <a:pt x="8229473" y="57912"/>
                </a:lnTo>
                <a:lnTo>
                  <a:pt x="8209153" y="27812"/>
                </a:lnTo>
                <a:lnTo>
                  <a:pt x="8179054" y="7493"/>
                </a:lnTo>
                <a:lnTo>
                  <a:pt x="8142096" y="0"/>
                </a:lnTo>
                <a:close/>
              </a:path>
            </a:pathLst>
          </a:custGeom>
          <a:solidFill>
            <a:srgbClr val="FFFFFF">
              <a:alpha val="90196"/>
            </a:srgbClr>
          </a:solidFill>
        </p:spPr>
        <p:txBody>
          <a:bodyPr wrap="square" lIns="0" tIns="0" rIns="0" bIns="0" rtlCol="0">
            <a:noAutofit/>
          </a:bodyPr>
          <a:lstStyle/>
          <a:p>
            <a:endParaRPr/>
          </a:p>
        </p:txBody>
      </p:sp>
      <p:sp>
        <p:nvSpPr>
          <p:cNvPr id="26" name="object 26"/>
          <p:cNvSpPr/>
          <p:nvPr/>
        </p:nvSpPr>
        <p:spPr>
          <a:xfrm>
            <a:off x="511302" y="1194053"/>
            <a:ext cx="8236839" cy="569722"/>
          </a:xfrm>
          <a:custGeom>
            <a:avLst/>
            <a:gdLst/>
            <a:ahLst/>
            <a:cxnLst/>
            <a:rect l="l" t="t" r="r" b="b"/>
            <a:pathLst>
              <a:path w="8236839" h="569722">
                <a:moveTo>
                  <a:pt x="0" y="94869"/>
                </a:moveTo>
                <a:lnTo>
                  <a:pt x="7442" y="57912"/>
                </a:lnTo>
                <a:lnTo>
                  <a:pt x="27762" y="27812"/>
                </a:lnTo>
                <a:lnTo>
                  <a:pt x="57886" y="7493"/>
                </a:lnTo>
                <a:lnTo>
                  <a:pt x="94780" y="0"/>
                </a:lnTo>
                <a:lnTo>
                  <a:pt x="8142097" y="0"/>
                </a:lnTo>
                <a:lnTo>
                  <a:pt x="8179054" y="7493"/>
                </a:lnTo>
                <a:lnTo>
                  <a:pt x="8209153" y="27812"/>
                </a:lnTo>
                <a:lnTo>
                  <a:pt x="8229473" y="57912"/>
                </a:lnTo>
                <a:lnTo>
                  <a:pt x="8236839" y="94869"/>
                </a:lnTo>
                <a:lnTo>
                  <a:pt x="8236839" y="474725"/>
                </a:lnTo>
                <a:lnTo>
                  <a:pt x="8229473" y="511683"/>
                </a:lnTo>
                <a:lnTo>
                  <a:pt x="8209153" y="541909"/>
                </a:lnTo>
                <a:lnTo>
                  <a:pt x="8179054" y="562229"/>
                </a:lnTo>
                <a:lnTo>
                  <a:pt x="8142097" y="569722"/>
                </a:lnTo>
                <a:lnTo>
                  <a:pt x="94780" y="569722"/>
                </a:lnTo>
                <a:lnTo>
                  <a:pt x="57886" y="562229"/>
                </a:lnTo>
                <a:lnTo>
                  <a:pt x="27762" y="541909"/>
                </a:lnTo>
                <a:lnTo>
                  <a:pt x="7442" y="511683"/>
                </a:lnTo>
                <a:lnTo>
                  <a:pt x="0" y="474725"/>
                </a:lnTo>
                <a:lnTo>
                  <a:pt x="0" y="94869"/>
                </a:lnTo>
                <a:close/>
              </a:path>
            </a:pathLst>
          </a:custGeom>
          <a:ln w="25908">
            <a:solidFill>
              <a:srgbClr val="4F81BB"/>
            </a:solidFill>
          </a:ln>
        </p:spPr>
        <p:txBody>
          <a:bodyPr wrap="square" lIns="0" tIns="0" rIns="0" bIns="0" rtlCol="0">
            <a:noAutofit/>
          </a:bodyPr>
          <a:lstStyle/>
          <a:p>
            <a:endParaRPr/>
          </a:p>
        </p:txBody>
      </p:sp>
      <p:sp>
        <p:nvSpPr>
          <p:cNvPr id="27" name="object 27"/>
          <p:cNvSpPr/>
          <p:nvPr/>
        </p:nvSpPr>
        <p:spPr>
          <a:xfrm>
            <a:off x="396984" y="1868261"/>
            <a:ext cx="8236838" cy="571245"/>
          </a:xfrm>
          <a:custGeom>
            <a:avLst/>
            <a:gdLst/>
            <a:ahLst/>
            <a:cxnLst/>
            <a:rect l="l" t="t" r="r" b="b"/>
            <a:pathLst>
              <a:path w="8236838" h="571245">
                <a:moveTo>
                  <a:pt x="8141715" y="0"/>
                </a:moveTo>
                <a:lnTo>
                  <a:pt x="95199" y="0"/>
                </a:lnTo>
                <a:lnTo>
                  <a:pt x="58140" y="7492"/>
                </a:lnTo>
                <a:lnTo>
                  <a:pt x="27876" y="27812"/>
                </a:lnTo>
                <a:lnTo>
                  <a:pt x="7480" y="58038"/>
                </a:lnTo>
                <a:lnTo>
                  <a:pt x="0" y="95122"/>
                </a:lnTo>
                <a:lnTo>
                  <a:pt x="0" y="475995"/>
                </a:lnTo>
                <a:lnTo>
                  <a:pt x="7480" y="513079"/>
                </a:lnTo>
                <a:lnTo>
                  <a:pt x="27876" y="543305"/>
                </a:lnTo>
                <a:lnTo>
                  <a:pt x="58140" y="563752"/>
                </a:lnTo>
                <a:lnTo>
                  <a:pt x="95199" y="571245"/>
                </a:lnTo>
                <a:lnTo>
                  <a:pt x="8141715" y="571245"/>
                </a:lnTo>
                <a:lnTo>
                  <a:pt x="8178800" y="563752"/>
                </a:lnTo>
                <a:lnTo>
                  <a:pt x="8209026" y="543305"/>
                </a:lnTo>
                <a:lnTo>
                  <a:pt x="8229473" y="513079"/>
                </a:lnTo>
                <a:lnTo>
                  <a:pt x="8236838" y="475995"/>
                </a:lnTo>
                <a:lnTo>
                  <a:pt x="8236838" y="95122"/>
                </a:lnTo>
                <a:lnTo>
                  <a:pt x="8229473" y="58038"/>
                </a:lnTo>
                <a:lnTo>
                  <a:pt x="8209026" y="27812"/>
                </a:lnTo>
                <a:lnTo>
                  <a:pt x="8178800" y="7492"/>
                </a:lnTo>
                <a:lnTo>
                  <a:pt x="8141715" y="0"/>
                </a:lnTo>
                <a:close/>
              </a:path>
            </a:pathLst>
          </a:custGeom>
          <a:solidFill>
            <a:srgbClr val="FFFFFF">
              <a:alpha val="90196"/>
            </a:srgbClr>
          </a:solidFill>
        </p:spPr>
        <p:txBody>
          <a:bodyPr wrap="square" lIns="0" tIns="0" rIns="0" bIns="0" rtlCol="0">
            <a:noAutofit/>
          </a:bodyPr>
          <a:lstStyle/>
          <a:p>
            <a:endParaRPr/>
          </a:p>
        </p:txBody>
      </p:sp>
      <p:sp>
        <p:nvSpPr>
          <p:cNvPr id="28" name="object 28"/>
          <p:cNvSpPr/>
          <p:nvPr/>
        </p:nvSpPr>
        <p:spPr>
          <a:xfrm>
            <a:off x="511302" y="1817370"/>
            <a:ext cx="8236839" cy="571245"/>
          </a:xfrm>
          <a:custGeom>
            <a:avLst/>
            <a:gdLst/>
            <a:ahLst/>
            <a:cxnLst/>
            <a:rect l="l" t="t" r="r" b="b"/>
            <a:pathLst>
              <a:path w="8236839" h="571245">
                <a:moveTo>
                  <a:pt x="0" y="95122"/>
                </a:moveTo>
                <a:lnTo>
                  <a:pt x="7480" y="58038"/>
                </a:lnTo>
                <a:lnTo>
                  <a:pt x="27876" y="27812"/>
                </a:lnTo>
                <a:lnTo>
                  <a:pt x="58140" y="7492"/>
                </a:lnTo>
                <a:lnTo>
                  <a:pt x="95199" y="0"/>
                </a:lnTo>
                <a:lnTo>
                  <a:pt x="8141716" y="0"/>
                </a:lnTo>
                <a:lnTo>
                  <a:pt x="8178800" y="7492"/>
                </a:lnTo>
                <a:lnTo>
                  <a:pt x="8209026" y="27812"/>
                </a:lnTo>
                <a:lnTo>
                  <a:pt x="8229473" y="58038"/>
                </a:lnTo>
                <a:lnTo>
                  <a:pt x="8236839" y="95122"/>
                </a:lnTo>
                <a:lnTo>
                  <a:pt x="8236839" y="475995"/>
                </a:lnTo>
                <a:lnTo>
                  <a:pt x="8229473" y="513079"/>
                </a:lnTo>
                <a:lnTo>
                  <a:pt x="8209026" y="543305"/>
                </a:lnTo>
                <a:lnTo>
                  <a:pt x="8178800" y="563752"/>
                </a:lnTo>
                <a:lnTo>
                  <a:pt x="8141716" y="571245"/>
                </a:lnTo>
                <a:lnTo>
                  <a:pt x="95199" y="571245"/>
                </a:lnTo>
                <a:lnTo>
                  <a:pt x="58140" y="563752"/>
                </a:lnTo>
                <a:lnTo>
                  <a:pt x="27876" y="543305"/>
                </a:lnTo>
                <a:lnTo>
                  <a:pt x="7480" y="513079"/>
                </a:lnTo>
                <a:lnTo>
                  <a:pt x="0" y="475995"/>
                </a:lnTo>
                <a:lnTo>
                  <a:pt x="0" y="95122"/>
                </a:lnTo>
                <a:close/>
              </a:path>
            </a:pathLst>
          </a:custGeom>
          <a:ln w="25908">
            <a:solidFill>
              <a:srgbClr val="4F81BB"/>
            </a:solidFill>
          </a:ln>
        </p:spPr>
        <p:txBody>
          <a:bodyPr wrap="square" lIns="0" tIns="0" rIns="0" bIns="0" rtlCol="0">
            <a:noAutofit/>
          </a:bodyPr>
          <a:lstStyle/>
          <a:p>
            <a:endParaRPr/>
          </a:p>
        </p:txBody>
      </p:sp>
      <p:sp>
        <p:nvSpPr>
          <p:cNvPr id="29" name="object 29"/>
          <p:cNvSpPr/>
          <p:nvPr/>
        </p:nvSpPr>
        <p:spPr>
          <a:xfrm>
            <a:off x="510540" y="2441448"/>
            <a:ext cx="8236838" cy="709802"/>
          </a:xfrm>
          <a:custGeom>
            <a:avLst/>
            <a:gdLst/>
            <a:ahLst/>
            <a:cxnLst/>
            <a:rect l="l" t="t" r="r" b="b"/>
            <a:pathLst>
              <a:path w="8236838" h="709802">
                <a:moveTo>
                  <a:pt x="8118602" y="0"/>
                </a:moveTo>
                <a:lnTo>
                  <a:pt x="118249" y="0"/>
                </a:lnTo>
                <a:lnTo>
                  <a:pt x="72212" y="9271"/>
                </a:lnTo>
                <a:lnTo>
                  <a:pt x="34632" y="34671"/>
                </a:lnTo>
                <a:lnTo>
                  <a:pt x="9296" y="72262"/>
                </a:lnTo>
                <a:lnTo>
                  <a:pt x="0" y="118237"/>
                </a:lnTo>
                <a:lnTo>
                  <a:pt x="0" y="591438"/>
                </a:lnTo>
                <a:lnTo>
                  <a:pt x="9296" y="637539"/>
                </a:lnTo>
                <a:lnTo>
                  <a:pt x="34632" y="675131"/>
                </a:lnTo>
                <a:lnTo>
                  <a:pt x="72212" y="700531"/>
                </a:lnTo>
                <a:lnTo>
                  <a:pt x="118249" y="709802"/>
                </a:lnTo>
                <a:lnTo>
                  <a:pt x="8118602" y="709802"/>
                </a:lnTo>
                <a:lnTo>
                  <a:pt x="8164703" y="700531"/>
                </a:lnTo>
                <a:lnTo>
                  <a:pt x="8202294" y="675131"/>
                </a:lnTo>
                <a:lnTo>
                  <a:pt x="8227567" y="637539"/>
                </a:lnTo>
                <a:lnTo>
                  <a:pt x="8236838" y="591438"/>
                </a:lnTo>
                <a:lnTo>
                  <a:pt x="8236838" y="118237"/>
                </a:lnTo>
                <a:lnTo>
                  <a:pt x="8227567" y="72262"/>
                </a:lnTo>
                <a:lnTo>
                  <a:pt x="8202294" y="34671"/>
                </a:lnTo>
                <a:lnTo>
                  <a:pt x="8164703" y="9271"/>
                </a:lnTo>
                <a:lnTo>
                  <a:pt x="8118602" y="0"/>
                </a:lnTo>
                <a:close/>
              </a:path>
            </a:pathLst>
          </a:custGeom>
          <a:solidFill>
            <a:srgbClr val="FFFFFF">
              <a:alpha val="90196"/>
            </a:srgbClr>
          </a:solidFill>
        </p:spPr>
        <p:txBody>
          <a:bodyPr wrap="square" lIns="0" tIns="0" rIns="0" bIns="0" rtlCol="0">
            <a:noAutofit/>
          </a:bodyPr>
          <a:lstStyle/>
          <a:p>
            <a:endParaRPr/>
          </a:p>
        </p:txBody>
      </p:sp>
      <p:sp>
        <p:nvSpPr>
          <p:cNvPr id="30" name="object 30"/>
          <p:cNvSpPr/>
          <p:nvPr/>
        </p:nvSpPr>
        <p:spPr>
          <a:xfrm>
            <a:off x="511302" y="2442210"/>
            <a:ext cx="8236839" cy="709802"/>
          </a:xfrm>
          <a:custGeom>
            <a:avLst/>
            <a:gdLst/>
            <a:ahLst/>
            <a:cxnLst/>
            <a:rect l="l" t="t" r="r" b="b"/>
            <a:pathLst>
              <a:path w="8236839" h="709802">
                <a:moveTo>
                  <a:pt x="0" y="118237"/>
                </a:moveTo>
                <a:lnTo>
                  <a:pt x="9296" y="72262"/>
                </a:lnTo>
                <a:lnTo>
                  <a:pt x="34632" y="34670"/>
                </a:lnTo>
                <a:lnTo>
                  <a:pt x="72212" y="9270"/>
                </a:lnTo>
                <a:lnTo>
                  <a:pt x="118249" y="0"/>
                </a:lnTo>
                <a:lnTo>
                  <a:pt x="8118602" y="0"/>
                </a:lnTo>
                <a:lnTo>
                  <a:pt x="8164703" y="9270"/>
                </a:lnTo>
                <a:lnTo>
                  <a:pt x="8202295" y="34670"/>
                </a:lnTo>
                <a:lnTo>
                  <a:pt x="8227568" y="72262"/>
                </a:lnTo>
                <a:lnTo>
                  <a:pt x="8236839" y="118237"/>
                </a:lnTo>
                <a:lnTo>
                  <a:pt x="8236839" y="591438"/>
                </a:lnTo>
                <a:lnTo>
                  <a:pt x="8227568" y="637539"/>
                </a:lnTo>
                <a:lnTo>
                  <a:pt x="8202295" y="675131"/>
                </a:lnTo>
                <a:lnTo>
                  <a:pt x="8164703" y="700531"/>
                </a:lnTo>
                <a:lnTo>
                  <a:pt x="8118602" y="709802"/>
                </a:lnTo>
                <a:lnTo>
                  <a:pt x="118249" y="709802"/>
                </a:lnTo>
                <a:lnTo>
                  <a:pt x="72212" y="700531"/>
                </a:lnTo>
                <a:lnTo>
                  <a:pt x="34632" y="675131"/>
                </a:lnTo>
                <a:lnTo>
                  <a:pt x="9296" y="637539"/>
                </a:lnTo>
                <a:lnTo>
                  <a:pt x="0" y="591438"/>
                </a:lnTo>
                <a:lnTo>
                  <a:pt x="0" y="118237"/>
                </a:lnTo>
                <a:close/>
              </a:path>
            </a:pathLst>
          </a:custGeom>
          <a:ln w="25908">
            <a:solidFill>
              <a:srgbClr val="4F81BB"/>
            </a:solidFill>
          </a:ln>
        </p:spPr>
        <p:txBody>
          <a:bodyPr wrap="square" lIns="0" tIns="0" rIns="0" bIns="0" rtlCol="0">
            <a:noAutofit/>
          </a:bodyPr>
          <a:lstStyle/>
          <a:p>
            <a:endParaRPr/>
          </a:p>
        </p:txBody>
      </p:sp>
      <p:sp>
        <p:nvSpPr>
          <p:cNvPr id="31" name="object 31"/>
          <p:cNvSpPr/>
          <p:nvPr/>
        </p:nvSpPr>
        <p:spPr>
          <a:xfrm>
            <a:off x="510540" y="3204972"/>
            <a:ext cx="8236838" cy="613917"/>
          </a:xfrm>
          <a:custGeom>
            <a:avLst/>
            <a:gdLst/>
            <a:ahLst/>
            <a:cxnLst/>
            <a:rect l="l" t="t" r="r" b="b"/>
            <a:pathLst>
              <a:path w="8236838" h="613917">
                <a:moveTo>
                  <a:pt x="8134477" y="0"/>
                </a:moveTo>
                <a:lnTo>
                  <a:pt x="102400" y="0"/>
                </a:lnTo>
                <a:lnTo>
                  <a:pt x="62534" y="8000"/>
                </a:lnTo>
                <a:lnTo>
                  <a:pt x="29997" y="29972"/>
                </a:lnTo>
                <a:lnTo>
                  <a:pt x="8051" y="62483"/>
                </a:lnTo>
                <a:lnTo>
                  <a:pt x="0" y="102235"/>
                </a:lnTo>
                <a:lnTo>
                  <a:pt x="0" y="511682"/>
                </a:lnTo>
                <a:lnTo>
                  <a:pt x="8051" y="551433"/>
                </a:lnTo>
                <a:lnTo>
                  <a:pt x="29997" y="583945"/>
                </a:lnTo>
                <a:lnTo>
                  <a:pt x="62534" y="605916"/>
                </a:lnTo>
                <a:lnTo>
                  <a:pt x="102400" y="613917"/>
                </a:lnTo>
                <a:lnTo>
                  <a:pt x="8134477" y="613917"/>
                </a:lnTo>
                <a:lnTo>
                  <a:pt x="8174355" y="605916"/>
                </a:lnTo>
                <a:lnTo>
                  <a:pt x="8206866" y="583945"/>
                </a:lnTo>
                <a:lnTo>
                  <a:pt x="8228837" y="551433"/>
                </a:lnTo>
                <a:lnTo>
                  <a:pt x="8236838" y="511682"/>
                </a:lnTo>
                <a:lnTo>
                  <a:pt x="8236838" y="102235"/>
                </a:lnTo>
                <a:lnTo>
                  <a:pt x="8228837" y="62483"/>
                </a:lnTo>
                <a:lnTo>
                  <a:pt x="8206866" y="29972"/>
                </a:lnTo>
                <a:lnTo>
                  <a:pt x="8174355" y="8000"/>
                </a:lnTo>
                <a:lnTo>
                  <a:pt x="8134477" y="0"/>
                </a:lnTo>
                <a:close/>
              </a:path>
            </a:pathLst>
          </a:custGeom>
          <a:solidFill>
            <a:srgbClr val="FFFFFF">
              <a:alpha val="90196"/>
            </a:srgbClr>
          </a:solidFill>
        </p:spPr>
        <p:txBody>
          <a:bodyPr wrap="square" lIns="0" tIns="0" rIns="0" bIns="0" rtlCol="0">
            <a:noAutofit/>
          </a:bodyPr>
          <a:lstStyle/>
          <a:p>
            <a:endParaRPr/>
          </a:p>
        </p:txBody>
      </p:sp>
      <p:sp>
        <p:nvSpPr>
          <p:cNvPr id="32" name="object 32"/>
          <p:cNvSpPr/>
          <p:nvPr/>
        </p:nvSpPr>
        <p:spPr>
          <a:xfrm>
            <a:off x="511302" y="3205734"/>
            <a:ext cx="8236839" cy="613917"/>
          </a:xfrm>
          <a:custGeom>
            <a:avLst/>
            <a:gdLst/>
            <a:ahLst/>
            <a:cxnLst/>
            <a:rect l="l" t="t" r="r" b="b"/>
            <a:pathLst>
              <a:path w="8236839" h="613917">
                <a:moveTo>
                  <a:pt x="0" y="102235"/>
                </a:moveTo>
                <a:lnTo>
                  <a:pt x="8051" y="62483"/>
                </a:lnTo>
                <a:lnTo>
                  <a:pt x="29997" y="29971"/>
                </a:lnTo>
                <a:lnTo>
                  <a:pt x="62534" y="8000"/>
                </a:lnTo>
                <a:lnTo>
                  <a:pt x="102400" y="0"/>
                </a:lnTo>
                <a:lnTo>
                  <a:pt x="8134477" y="0"/>
                </a:lnTo>
                <a:lnTo>
                  <a:pt x="8174355" y="8000"/>
                </a:lnTo>
                <a:lnTo>
                  <a:pt x="8206867" y="29971"/>
                </a:lnTo>
                <a:lnTo>
                  <a:pt x="8228838" y="62483"/>
                </a:lnTo>
                <a:lnTo>
                  <a:pt x="8236839" y="102235"/>
                </a:lnTo>
                <a:lnTo>
                  <a:pt x="8236839" y="511682"/>
                </a:lnTo>
                <a:lnTo>
                  <a:pt x="8228838" y="551433"/>
                </a:lnTo>
                <a:lnTo>
                  <a:pt x="8206867" y="583945"/>
                </a:lnTo>
                <a:lnTo>
                  <a:pt x="8174355" y="605916"/>
                </a:lnTo>
                <a:lnTo>
                  <a:pt x="8134477" y="613917"/>
                </a:lnTo>
                <a:lnTo>
                  <a:pt x="102400" y="613917"/>
                </a:lnTo>
                <a:lnTo>
                  <a:pt x="62534" y="605916"/>
                </a:lnTo>
                <a:lnTo>
                  <a:pt x="29997" y="583945"/>
                </a:lnTo>
                <a:lnTo>
                  <a:pt x="8051" y="551433"/>
                </a:lnTo>
                <a:lnTo>
                  <a:pt x="0" y="511682"/>
                </a:lnTo>
                <a:lnTo>
                  <a:pt x="0" y="102235"/>
                </a:lnTo>
                <a:close/>
              </a:path>
            </a:pathLst>
          </a:custGeom>
          <a:ln w="25908">
            <a:solidFill>
              <a:srgbClr val="4F81BB"/>
            </a:solidFill>
          </a:ln>
        </p:spPr>
        <p:txBody>
          <a:bodyPr wrap="square" lIns="0" tIns="0" rIns="0" bIns="0" rtlCol="0">
            <a:noAutofit/>
          </a:bodyPr>
          <a:lstStyle/>
          <a:p>
            <a:endParaRPr/>
          </a:p>
        </p:txBody>
      </p:sp>
      <p:sp>
        <p:nvSpPr>
          <p:cNvPr id="33" name="object 33"/>
          <p:cNvSpPr/>
          <p:nvPr/>
        </p:nvSpPr>
        <p:spPr>
          <a:xfrm>
            <a:off x="510540" y="3872483"/>
            <a:ext cx="8236838" cy="676402"/>
          </a:xfrm>
          <a:custGeom>
            <a:avLst/>
            <a:gdLst/>
            <a:ahLst/>
            <a:cxnLst/>
            <a:rect l="l" t="t" r="r" b="b"/>
            <a:pathLst>
              <a:path w="8236838" h="676401">
                <a:moveTo>
                  <a:pt x="8124189" y="0"/>
                </a:moveTo>
                <a:lnTo>
                  <a:pt x="112648" y="0"/>
                </a:lnTo>
                <a:lnTo>
                  <a:pt x="68795" y="8890"/>
                </a:lnTo>
                <a:lnTo>
                  <a:pt x="32994" y="33020"/>
                </a:lnTo>
                <a:lnTo>
                  <a:pt x="8851" y="68834"/>
                </a:lnTo>
                <a:lnTo>
                  <a:pt x="0" y="112649"/>
                </a:lnTo>
                <a:lnTo>
                  <a:pt x="0" y="563626"/>
                </a:lnTo>
                <a:lnTo>
                  <a:pt x="8851" y="607568"/>
                </a:lnTo>
                <a:lnTo>
                  <a:pt x="32994" y="643382"/>
                </a:lnTo>
                <a:lnTo>
                  <a:pt x="68795" y="667512"/>
                </a:lnTo>
                <a:lnTo>
                  <a:pt x="112648" y="676402"/>
                </a:lnTo>
                <a:lnTo>
                  <a:pt x="8124189" y="676402"/>
                </a:lnTo>
                <a:lnTo>
                  <a:pt x="8168132" y="667512"/>
                </a:lnTo>
                <a:lnTo>
                  <a:pt x="8203945" y="643382"/>
                </a:lnTo>
                <a:lnTo>
                  <a:pt x="8228076" y="607568"/>
                </a:lnTo>
                <a:lnTo>
                  <a:pt x="8236838" y="563626"/>
                </a:lnTo>
                <a:lnTo>
                  <a:pt x="8236838" y="112649"/>
                </a:lnTo>
                <a:lnTo>
                  <a:pt x="8228076" y="68834"/>
                </a:lnTo>
                <a:lnTo>
                  <a:pt x="8203945" y="33020"/>
                </a:lnTo>
                <a:lnTo>
                  <a:pt x="8168132" y="8890"/>
                </a:lnTo>
                <a:lnTo>
                  <a:pt x="8124189" y="0"/>
                </a:lnTo>
                <a:close/>
              </a:path>
            </a:pathLst>
          </a:custGeom>
          <a:solidFill>
            <a:srgbClr val="FFFFFF">
              <a:alpha val="90196"/>
            </a:srgbClr>
          </a:solidFill>
        </p:spPr>
        <p:txBody>
          <a:bodyPr wrap="square" lIns="0" tIns="0" rIns="0" bIns="0" rtlCol="0">
            <a:noAutofit/>
          </a:bodyPr>
          <a:lstStyle/>
          <a:p>
            <a:endParaRPr/>
          </a:p>
        </p:txBody>
      </p:sp>
      <p:sp>
        <p:nvSpPr>
          <p:cNvPr id="34" name="object 34"/>
          <p:cNvSpPr/>
          <p:nvPr/>
        </p:nvSpPr>
        <p:spPr>
          <a:xfrm>
            <a:off x="511302" y="3873246"/>
            <a:ext cx="8236839" cy="676402"/>
          </a:xfrm>
          <a:custGeom>
            <a:avLst/>
            <a:gdLst/>
            <a:ahLst/>
            <a:cxnLst/>
            <a:rect l="l" t="t" r="r" b="b"/>
            <a:pathLst>
              <a:path w="8236839" h="676401">
                <a:moveTo>
                  <a:pt x="0" y="112648"/>
                </a:moveTo>
                <a:lnTo>
                  <a:pt x="8851" y="68833"/>
                </a:lnTo>
                <a:lnTo>
                  <a:pt x="32994" y="33019"/>
                </a:lnTo>
                <a:lnTo>
                  <a:pt x="68795" y="8889"/>
                </a:lnTo>
                <a:lnTo>
                  <a:pt x="112649" y="0"/>
                </a:lnTo>
                <a:lnTo>
                  <a:pt x="8124190" y="0"/>
                </a:lnTo>
                <a:lnTo>
                  <a:pt x="8168132" y="8889"/>
                </a:lnTo>
                <a:lnTo>
                  <a:pt x="8203946" y="33019"/>
                </a:lnTo>
                <a:lnTo>
                  <a:pt x="8228076" y="68833"/>
                </a:lnTo>
                <a:lnTo>
                  <a:pt x="8236839" y="112648"/>
                </a:lnTo>
                <a:lnTo>
                  <a:pt x="8236839" y="563626"/>
                </a:lnTo>
                <a:lnTo>
                  <a:pt x="8228076" y="607567"/>
                </a:lnTo>
                <a:lnTo>
                  <a:pt x="8203946" y="643381"/>
                </a:lnTo>
                <a:lnTo>
                  <a:pt x="8168132" y="667511"/>
                </a:lnTo>
                <a:lnTo>
                  <a:pt x="8124190" y="676401"/>
                </a:lnTo>
                <a:lnTo>
                  <a:pt x="112649" y="676401"/>
                </a:lnTo>
                <a:lnTo>
                  <a:pt x="68795" y="667511"/>
                </a:lnTo>
                <a:lnTo>
                  <a:pt x="32994" y="643381"/>
                </a:lnTo>
                <a:lnTo>
                  <a:pt x="8851" y="607567"/>
                </a:lnTo>
                <a:lnTo>
                  <a:pt x="0" y="563626"/>
                </a:lnTo>
                <a:lnTo>
                  <a:pt x="0" y="112648"/>
                </a:lnTo>
                <a:close/>
              </a:path>
            </a:pathLst>
          </a:custGeom>
          <a:ln w="25908">
            <a:solidFill>
              <a:srgbClr val="4F81BB"/>
            </a:solidFill>
          </a:ln>
        </p:spPr>
        <p:txBody>
          <a:bodyPr wrap="square" lIns="0" tIns="0" rIns="0" bIns="0" rtlCol="0">
            <a:noAutofit/>
          </a:bodyPr>
          <a:lstStyle/>
          <a:p>
            <a:endParaRPr/>
          </a:p>
        </p:txBody>
      </p:sp>
      <p:sp>
        <p:nvSpPr>
          <p:cNvPr id="23" name="object 23"/>
          <p:cNvSpPr txBox="1"/>
          <p:nvPr/>
        </p:nvSpPr>
        <p:spPr>
          <a:xfrm>
            <a:off x="1035202" y="155098"/>
            <a:ext cx="6846214" cy="696017"/>
          </a:xfrm>
          <a:prstGeom prst="rect">
            <a:avLst/>
          </a:prstGeom>
        </p:spPr>
        <p:txBody>
          <a:bodyPr wrap="square" lIns="0" tIns="16224" rIns="0" bIns="0" rtlCol="0">
            <a:noAutofit/>
          </a:bodyPr>
          <a:lstStyle/>
          <a:p>
            <a:pPr algn="ctr">
              <a:lnSpc>
                <a:spcPts val="2555"/>
              </a:lnSpc>
            </a:pPr>
            <a:r>
              <a:rPr lang="kk-KZ" sz="2400" b="1" spc="-196" dirty="0" smtClean="0">
                <a:solidFill>
                  <a:srgbClr val="006EC0"/>
                </a:solidFill>
                <a:latin typeface="Arial"/>
                <a:cs typeface="Arial"/>
              </a:rPr>
              <a:t>Қазақстан су ресурстарын басқарудағы мемлекеттік бағдарламаның мақсатты индикаторлары</a:t>
            </a:r>
            <a:endParaRPr sz="2400" dirty="0">
              <a:latin typeface="Arial"/>
              <a:cs typeface="Arial"/>
            </a:endParaRPr>
          </a:p>
        </p:txBody>
      </p:sp>
      <p:sp>
        <p:nvSpPr>
          <p:cNvPr id="22" name="object 22"/>
          <p:cNvSpPr txBox="1"/>
          <p:nvPr/>
        </p:nvSpPr>
        <p:spPr>
          <a:xfrm>
            <a:off x="586232" y="1252821"/>
            <a:ext cx="7858342" cy="457073"/>
          </a:xfrm>
          <a:prstGeom prst="rect">
            <a:avLst/>
          </a:prstGeom>
        </p:spPr>
        <p:txBody>
          <a:bodyPr wrap="square" lIns="0" tIns="10985" rIns="0" bIns="0" rtlCol="0">
            <a:noAutofit/>
          </a:bodyPr>
          <a:lstStyle/>
          <a:p>
            <a:pPr marL="12700">
              <a:lnSpc>
                <a:spcPts val="1730"/>
              </a:lnSpc>
            </a:pPr>
            <a:r>
              <a:rPr lang="kk-KZ" sz="1600" dirty="0" smtClean="0"/>
              <a:t>2020 жылға қарай ЖІӨ бірлігіне суды тұтынудың нақты көлемде 33% 2012 жылдың деңгейіне дейін</a:t>
            </a:r>
            <a:endParaRPr sz="1600" dirty="0">
              <a:latin typeface="Arial"/>
              <a:cs typeface="Arial"/>
            </a:endParaRPr>
          </a:p>
        </p:txBody>
      </p:sp>
      <p:sp>
        <p:nvSpPr>
          <p:cNvPr id="21" name="object 21"/>
          <p:cNvSpPr txBox="1"/>
          <p:nvPr/>
        </p:nvSpPr>
        <p:spPr>
          <a:xfrm>
            <a:off x="586232" y="1890234"/>
            <a:ext cx="7515074" cy="228091"/>
          </a:xfrm>
          <a:prstGeom prst="rect">
            <a:avLst/>
          </a:prstGeom>
        </p:spPr>
        <p:txBody>
          <a:bodyPr wrap="square" lIns="0" tIns="10985" rIns="0" bIns="0" rtlCol="0">
            <a:noAutofit/>
          </a:bodyPr>
          <a:lstStyle/>
          <a:p>
            <a:pPr marL="12700">
              <a:lnSpc>
                <a:spcPts val="1730"/>
              </a:lnSpc>
            </a:pPr>
            <a:r>
              <a:rPr lang="ru-RU" sz="1600" dirty="0" smtClean="0"/>
              <a:t/>
            </a:r>
            <a:br>
              <a:rPr lang="ru-RU" sz="1600" dirty="0" smtClean="0"/>
            </a:br>
            <a:r>
              <a:rPr lang="ru-RU" sz="1600" dirty="0"/>
              <a:t>2020 </a:t>
            </a:r>
            <a:r>
              <a:rPr lang="ru-RU" sz="1600" dirty="0" err="1"/>
              <a:t>жылға</a:t>
            </a:r>
            <a:r>
              <a:rPr lang="ru-RU" sz="1600" dirty="0"/>
              <a:t> </a:t>
            </a:r>
            <a:r>
              <a:rPr lang="ru-RU" sz="1600" dirty="0" err="1"/>
              <a:t>қарай</a:t>
            </a:r>
            <a:r>
              <a:rPr lang="ru-RU" sz="1600" dirty="0"/>
              <a:t> </a:t>
            </a:r>
            <a:r>
              <a:rPr lang="ru-RU" sz="1600" dirty="0" err="1"/>
              <a:t>қосымша</a:t>
            </a:r>
            <a:r>
              <a:rPr lang="ru-RU" sz="1600" dirty="0"/>
              <a:t> </a:t>
            </a:r>
            <a:r>
              <a:rPr lang="ru-RU" sz="1600" dirty="0" err="1"/>
              <a:t>жер</a:t>
            </a:r>
            <a:r>
              <a:rPr lang="ru-RU" sz="1600" dirty="0"/>
              <a:t> </a:t>
            </a:r>
            <a:r>
              <a:rPr lang="ru-RU" sz="1600" dirty="0" err="1"/>
              <a:t>үсті</a:t>
            </a:r>
            <a:r>
              <a:rPr lang="ru-RU" sz="1600" dirty="0"/>
              <a:t> су </a:t>
            </a:r>
            <a:r>
              <a:rPr lang="ru-RU" sz="1600" dirty="0" err="1"/>
              <a:t>ресурстарын</a:t>
            </a:r>
            <a:r>
              <a:rPr lang="ru-RU" sz="1600" dirty="0"/>
              <a:t> 0,6 км3 </a:t>
            </a:r>
            <a:r>
              <a:rPr lang="ru-RU" sz="1600" dirty="0" err="1"/>
              <a:t>ұлғайту</a:t>
            </a:r>
            <a:endParaRPr sz="1600" dirty="0">
              <a:latin typeface="Arial"/>
              <a:cs typeface="Arial"/>
            </a:endParaRPr>
          </a:p>
        </p:txBody>
      </p:sp>
      <p:sp>
        <p:nvSpPr>
          <p:cNvPr id="20" name="object 20"/>
          <p:cNvSpPr txBox="1"/>
          <p:nvPr/>
        </p:nvSpPr>
        <p:spPr>
          <a:xfrm>
            <a:off x="589280" y="2472402"/>
            <a:ext cx="7972181" cy="1299717"/>
          </a:xfrm>
          <a:prstGeom prst="rect">
            <a:avLst/>
          </a:prstGeom>
        </p:spPr>
        <p:txBody>
          <a:bodyPr wrap="square" lIns="0" tIns="10985" rIns="0" bIns="0" rtlCol="0">
            <a:noAutofit/>
          </a:bodyPr>
          <a:lstStyle/>
          <a:p>
            <a:pPr marL="17271" marR="30403">
              <a:lnSpc>
                <a:spcPts val="1730"/>
              </a:lnSpc>
            </a:pPr>
            <a:r>
              <a:rPr lang="kk-KZ" sz="1600" dirty="0" smtClean="0"/>
              <a:t>Орталыққа тұрақты қол жеткізу мүмкіндігі бар суды пайдаланушылардың үлесі ауыз сумен қамтамасыз ету, қалаларда кемінде 100% және елді мекендерде 2020 жылға қарай 80% төмен</a:t>
            </a:r>
          </a:p>
          <a:p>
            <a:pPr marL="17271" marR="30403">
              <a:lnSpc>
                <a:spcPts val="1730"/>
              </a:lnSpc>
            </a:pPr>
            <a:endParaRPr lang="kk-KZ" sz="1600" b="1" spc="-129" dirty="0">
              <a:latin typeface="Arial"/>
              <a:cs typeface="Arial"/>
            </a:endParaRPr>
          </a:p>
          <a:p>
            <a:pPr marL="17271" marR="30403">
              <a:lnSpc>
                <a:spcPts val="1730"/>
              </a:lnSpc>
            </a:pPr>
            <a:r>
              <a:rPr lang="kk-KZ" sz="1600" dirty="0" smtClean="0"/>
              <a:t>Суды пайдаланушылардың ағынды сулар жүйесіне қол жеткізу үлесі: қалаларда кем емес 2020 жылға дейін 100%; 2020 жылға дейін 20% кем емес есеп айырысу</a:t>
            </a:r>
            <a:endParaRPr sz="1600" dirty="0">
              <a:latin typeface="Arial"/>
              <a:cs typeface="Arial"/>
            </a:endParaRPr>
          </a:p>
        </p:txBody>
      </p:sp>
      <p:sp>
        <p:nvSpPr>
          <p:cNvPr id="19" name="object 19"/>
          <p:cNvSpPr txBox="1"/>
          <p:nvPr/>
        </p:nvSpPr>
        <p:spPr>
          <a:xfrm>
            <a:off x="592328" y="4031708"/>
            <a:ext cx="7423362" cy="456692"/>
          </a:xfrm>
          <a:prstGeom prst="rect">
            <a:avLst/>
          </a:prstGeom>
        </p:spPr>
        <p:txBody>
          <a:bodyPr wrap="square" lIns="0" tIns="10985" rIns="0" bIns="0" rtlCol="0">
            <a:noAutofit/>
          </a:bodyPr>
          <a:lstStyle/>
          <a:p>
            <a:r>
              <a:rPr lang="ru-RU" sz="1600" dirty="0" err="1" smtClean="0"/>
              <a:t>Табиғи</a:t>
            </a:r>
            <a:r>
              <a:rPr lang="ru-RU" sz="1600" dirty="0" smtClean="0"/>
              <a:t> </a:t>
            </a:r>
            <a:r>
              <a:rPr lang="ru-RU" sz="1600" dirty="0" err="1"/>
              <a:t>объектілердің</a:t>
            </a:r>
            <a:r>
              <a:rPr lang="ru-RU" sz="1600" dirty="0"/>
              <a:t> </a:t>
            </a:r>
            <a:r>
              <a:rPr lang="ru-RU" sz="1600" dirty="0" err="1"/>
              <a:t>кіретін</a:t>
            </a:r>
            <a:r>
              <a:rPr lang="ru-RU" sz="1600" dirty="0"/>
              <a:t> </a:t>
            </a:r>
            <a:r>
              <a:rPr lang="ru-RU" sz="1600" dirty="0" err="1"/>
              <a:t>және</a:t>
            </a:r>
            <a:r>
              <a:rPr lang="ru-RU" sz="1600" dirty="0"/>
              <a:t> </a:t>
            </a:r>
            <a:r>
              <a:rPr lang="ru-RU" sz="1600" dirty="0" err="1"/>
              <a:t>сақтайтын</a:t>
            </a:r>
            <a:r>
              <a:rPr lang="ru-RU" sz="1600" dirty="0"/>
              <a:t> </a:t>
            </a:r>
            <a:r>
              <a:rPr lang="ru-RU" sz="1600" dirty="0" err="1"/>
              <a:t>жыл</a:t>
            </a:r>
            <a:r>
              <a:rPr lang="ru-RU" sz="1600" dirty="0"/>
              <a:t> </a:t>
            </a:r>
            <a:r>
              <a:rPr lang="ru-RU" sz="1600" dirty="0" err="1"/>
              <a:t>сайынғы</a:t>
            </a:r>
            <a:r>
              <a:rPr lang="ru-RU" sz="1600" dirty="0"/>
              <a:t> </a:t>
            </a:r>
            <a:r>
              <a:rPr lang="ru-RU" sz="1600" dirty="0" err="1"/>
              <a:t>қажеттіліктерін</a:t>
            </a:r>
            <a:r>
              <a:rPr lang="ru-RU" sz="1600" dirty="0"/>
              <a:t> </a:t>
            </a:r>
            <a:r>
              <a:rPr lang="ru-RU" sz="1600" dirty="0" err="1"/>
              <a:t>қанағаттандыру</a:t>
            </a:r>
            <a:r>
              <a:rPr lang="ru-RU" sz="1600" dirty="0"/>
              <a:t> 39 км3 </a:t>
            </a:r>
            <a:r>
              <a:rPr lang="ru-RU" sz="1600" dirty="0" err="1"/>
              <a:t>деңгейіндегі</a:t>
            </a:r>
            <a:r>
              <a:rPr lang="ru-RU" sz="1600" dirty="0"/>
              <a:t> навигация</a:t>
            </a:r>
          </a:p>
        </p:txBody>
      </p:sp>
      <p:sp>
        <p:nvSpPr>
          <p:cNvPr id="2" name="object 2"/>
          <p:cNvSpPr txBox="1"/>
          <p:nvPr/>
        </p:nvSpPr>
        <p:spPr>
          <a:xfrm>
            <a:off x="7211695" y="6319597"/>
            <a:ext cx="1597570" cy="165608"/>
          </a:xfrm>
          <a:prstGeom prst="rect">
            <a:avLst/>
          </a:prstGeom>
        </p:spPr>
        <p:txBody>
          <a:bodyPr wrap="square" lIns="0" tIns="7810" rIns="0" bIns="0" rtlCol="0">
            <a:noAutofit/>
          </a:bodyPr>
          <a:lstStyle/>
          <a:p>
            <a:pPr marL="12700">
              <a:lnSpc>
                <a:spcPts val="1230"/>
              </a:lnSpc>
            </a:pPr>
            <a:r>
              <a:rPr sz="1100" spc="-72" dirty="0" smtClean="0">
                <a:latin typeface="Arial"/>
                <a:cs typeface="Arial"/>
              </a:rPr>
              <a:t>Ист.: МОСВР(ГПУВР),2014</a:t>
            </a:r>
            <a:endParaRPr sz="11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4427220" y="1412747"/>
            <a:ext cx="4393310" cy="4924044"/>
          </a:xfrm>
          <a:custGeom>
            <a:avLst/>
            <a:gdLst/>
            <a:ahLst/>
            <a:cxnLst/>
            <a:rect l="l" t="t" r="r" b="b"/>
            <a:pathLst>
              <a:path w="4393310" h="4924044">
                <a:moveTo>
                  <a:pt x="0" y="4924044"/>
                </a:moveTo>
                <a:lnTo>
                  <a:pt x="4393310" y="4924044"/>
                </a:lnTo>
                <a:lnTo>
                  <a:pt x="4393310" y="0"/>
                </a:lnTo>
                <a:lnTo>
                  <a:pt x="0" y="0"/>
                </a:lnTo>
                <a:lnTo>
                  <a:pt x="0" y="4924044"/>
                </a:lnTo>
                <a:close/>
              </a:path>
            </a:pathLst>
          </a:custGeom>
          <a:solidFill>
            <a:srgbClr val="0033CC">
              <a:alpha val="9019"/>
            </a:srgbClr>
          </a:solidFill>
        </p:spPr>
        <p:txBody>
          <a:bodyPr wrap="square" lIns="0" tIns="0" rIns="0" bIns="0" rtlCol="0">
            <a:noAutofit/>
          </a:bodyPr>
          <a:lstStyle/>
          <a:p>
            <a:endParaRPr/>
          </a:p>
        </p:txBody>
      </p:sp>
      <p:sp>
        <p:nvSpPr>
          <p:cNvPr id="16" name="object 16"/>
          <p:cNvSpPr/>
          <p:nvPr/>
        </p:nvSpPr>
        <p:spPr>
          <a:xfrm>
            <a:off x="394716" y="620268"/>
            <a:ext cx="8425815" cy="720851"/>
          </a:xfrm>
          <a:custGeom>
            <a:avLst/>
            <a:gdLst/>
            <a:ahLst/>
            <a:cxnLst/>
            <a:rect l="l" t="t" r="r" b="b"/>
            <a:pathLst>
              <a:path w="8425815" h="720851">
                <a:moveTo>
                  <a:pt x="0" y="720851"/>
                </a:moveTo>
                <a:lnTo>
                  <a:pt x="8425815" y="720851"/>
                </a:lnTo>
                <a:lnTo>
                  <a:pt x="8425815" y="0"/>
                </a:lnTo>
                <a:lnTo>
                  <a:pt x="0" y="0"/>
                </a:lnTo>
                <a:lnTo>
                  <a:pt x="0" y="720851"/>
                </a:lnTo>
                <a:close/>
              </a:path>
            </a:pathLst>
          </a:custGeom>
          <a:solidFill>
            <a:srgbClr val="FFFF99"/>
          </a:solidFill>
        </p:spPr>
        <p:txBody>
          <a:bodyPr wrap="square" lIns="0" tIns="0" rIns="0" bIns="0" rtlCol="0">
            <a:noAutofit/>
          </a:bodyPr>
          <a:lstStyle/>
          <a:p>
            <a:endParaRPr dirty="0"/>
          </a:p>
        </p:txBody>
      </p:sp>
      <p:sp>
        <p:nvSpPr>
          <p:cNvPr id="15" name="object 15"/>
          <p:cNvSpPr/>
          <p:nvPr/>
        </p:nvSpPr>
        <p:spPr>
          <a:xfrm>
            <a:off x="394716" y="1412748"/>
            <a:ext cx="3817620" cy="4862830"/>
          </a:xfrm>
          <a:custGeom>
            <a:avLst/>
            <a:gdLst/>
            <a:ahLst/>
            <a:cxnLst/>
            <a:rect l="l" t="t" r="r" b="b"/>
            <a:pathLst>
              <a:path w="3817620" h="4862830">
                <a:moveTo>
                  <a:pt x="0" y="4862830"/>
                </a:moveTo>
                <a:lnTo>
                  <a:pt x="3817620" y="4862830"/>
                </a:lnTo>
                <a:lnTo>
                  <a:pt x="3817620" y="0"/>
                </a:lnTo>
                <a:lnTo>
                  <a:pt x="0" y="0"/>
                </a:lnTo>
                <a:lnTo>
                  <a:pt x="0" y="4862830"/>
                </a:lnTo>
                <a:close/>
              </a:path>
            </a:pathLst>
          </a:custGeom>
          <a:solidFill>
            <a:srgbClr val="0033CC">
              <a:alpha val="9019"/>
            </a:srgbClr>
          </a:solidFill>
        </p:spPr>
        <p:txBody>
          <a:bodyPr wrap="square" lIns="0" tIns="0" rIns="0" bIns="0" rtlCol="0">
            <a:noAutofit/>
          </a:bodyPr>
          <a:lstStyle/>
          <a:p>
            <a:endParaRPr/>
          </a:p>
        </p:txBody>
      </p:sp>
      <p:sp>
        <p:nvSpPr>
          <p:cNvPr id="14" name="object 14"/>
          <p:cNvSpPr txBox="1"/>
          <p:nvPr/>
        </p:nvSpPr>
        <p:spPr>
          <a:xfrm>
            <a:off x="1433322" y="168059"/>
            <a:ext cx="6145973" cy="330504"/>
          </a:xfrm>
          <a:prstGeom prst="rect">
            <a:avLst/>
          </a:prstGeom>
        </p:spPr>
        <p:txBody>
          <a:bodyPr wrap="square" lIns="0" tIns="16224" rIns="0" bIns="0" rtlCol="0">
            <a:noAutofit/>
          </a:bodyPr>
          <a:lstStyle/>
          <a:p>
            <a:pPr marL="12700">
              <a:lnSpc>
                <a:spcPts val="2555"/>
              </a:lnSpc>
            </a:pPr>
            <a:r>
              <a:rPr lang="kk-KZ" sz="2400" b="1" spc="-175" dirty="0" smtClean="0">
                <a:solidFill>
                  <a:srgbClr val="006EC0"/>
                </a:solidFill>
                <a:latin typeface="Arial"/>
                <a:cs typeface="Arial"/>
              </a:rPr>
              <a:t>Қазақстанда СРББ-ға өту қажеттілігі</a:t>
            </a:r>
            <a:endParaRPr sz="2400" dirty="0">
              <a:latin typeface="Arial"/>
              <a:cs typeface="Arial"/>
            </a:endParaRPr>
          </a:p>
        </p:txBody>
      </p:sp>
      <p:sp>
        <p:nvSpPr>
          <p:cNvPr id="5" name="object 5"/>
          <p:cNvSpPr txBox="1"/>
          <p:nvPr/>
        </p:nvSpPr>
        <p:spPr>
          <a:xfrm>
            <a:off x="7532370" y="6357697"/>
            <a:ext cx="1175952" cy="165608"/>
          </a:xfrm>
          <a:prstGeom prst="rect">
            <a:avLst/>
          </a:prstGeom>
        </p:spPr>
        <p:txBody>
          <a:bodyPr wrap="square" lIns="0" tIns="7810" rIns="0" bIns="0" rtlCol="0">
            <a:noAutofit/>
          </a:bodyPr>
          <a:lstStyle/>
          <a:p>
            <a:pPr marL="12700">
              <a:lnSpc>
                <a:spcPts val="1230"/>
              </a:lnSpc>
            </a:pPr>
            <a:r>
              <a:rPr sz="1100" spc="-60" dirty="0" smtClean="0">
                <a:latin typeface="Arial"/>
                <a:cs typeface="Arial"/>
              </a:rPr>
              <a:t>Ист.: МООС,2008 г.</a:t>
            </a:r>
            <a:endParaRPr sz="1100" dirty="0">
              <a:latin typeface="Arial"/>
              <a:cs typeface="Arial"/>
            </a:endParaRPr>
          </a:p>
        </p:txBody>
      </p:sp>
      <p:sp>
        <p:nvSpPr>
          <p:cNvPr id="4" name="object 4"/>
          <p:cNvSpPr txBox="1"/>
          <p:nvPr/>
        </p:nvSpPr>
        <p:spPr>
          <a:xfrm>
            <a:off x="4418679" y="1382141"/>
            <a:ext cx="4393310" cy="4924044"/>
          </a:xfrm>
          <a:prstGeom prst="rect">
            <a:avLst/>
          </a:prstGeom>
        </p:spPr>
        <p:txBody>
          <a:bodyPr wrap="square" lIns="0" tIns="46355" rIns="0" bIns="0" rtlCol="0">
            <a:noAutofit/>
          </a:bodyPr>
          <a:lstStyle/>
          <a:p>
            <a:pPr marL="272795" marR="251898" indent="-179831">
              <a:lnSpc>
                <a:spcPct val="100206"/>
              </a:lnSpc>
            </a:pPr>
            <a:r>
              <a:rPr sz="1400" spc="-100" dirty="0" smtClean="0">
                <a:solidFill>
                  <a:srgbClr val="003399"/>
                </a:solidFill>
                <a:latin typeface="DejaVu Sans"/>
                <a:cs typeface="DejaVu Sans"/>
              </a:rPr>
              <a:t>✓ </a:t>
            </a:r>
            <a:r>
              <a:rPr sz="1400" b="1" spc="-12" dirty="0" err="1" smtClean="0">
                <a:solidFill>
                  <a:srgbClr val="003399"/>
                </a:solidFill>
                <a:latin typeface="Arial"/>
                <a:cs typeface="Arial"/>
              </a:rPr>
              <a:t>Арал-Сырдар</a:t>
            </a:r>
            <a:r>
              <a:rPr lang="kk-KZ" sz="1400" b="1" spc="-12" dirty="0" smtClean="0">
                <a:solidFill>
                  <a:srgbClr val="003399"/>
                </a:solidFill>
                <a:latin typeface="Arial"/>
                <a:cs typeface="Arial"/>
              </a:rPr>
              <a:t>ия</a:t>
            </a:r>
            <a:r>
              <a:rPr sz="1400" b="1" spc="-12" dirty="0" smtClean="0">
                <a:solidFill>
                  <a:srgbClr val="003399"/>
                </a:solidFill>
                <a:latin typeface="Arial"/>
                <a:cs typeface="Arial"/>
              </a:rPr>
              <a:t> </a:t>
            </a:r>
            <a:r>
              <a:rPr sz="1400" b="1" spc="-12" dirty="0" err="1" smtClean="0">
                <a:solidFill>
                  <a:srgbClr val="003399"/>
                </a:solidFill>
                <a:latin typeface="Arial"/>
                <a:cs typeface="Arial"/>
              </a:rPr>
              <a:t>бассейн</a:t>
            </a:r>
            <a:r>
              <a:rPr lang="kk-KZ" sz="1400" b="1" spc="-12" dirty="0" smtClean="0">
                <a:solidFill>
                  <a:srgbClr val="003399"/>
                </a:solidFill>
                <a:latin typeface="Arial"/>
                <a:cs typeface="Arial"/>
              </a:rPr>
              <a:t>індегі белең алып жатқан тұздану</a:t>
            </a:r>
            <a:r>
              <a:rPr sz="1400" b="1" spc="-12" dirty="0" smtClean="0">
                <a:solidFill>
                  <a:srgbClr val="003399"/>
                </a:solidFill>
                <a:latin typeface="Arial"/>
                <a:cs typeface="Arial"/>
              </a:rPr>
              <a:t> </a:t>
            </a:r>
            <a:r>
              <a:rPr sz="1400" b="1" spc="-12" dirty="0" err="1" smtClean="0">
                <a:solidFill>
                  <a:srgbClr val="003399"/>
                </a:solidFill>
                <a:latin typeface="Arial"/>
                <a:cs typeface="Arial"/>
              </a:rPr>
              <a:t>процес</a:t>
            </a:r>
            <a:r>
              <a:rPr lang="kk-KZ" sz="1400" b="1" spc="-12" dirty="0" smtClean="0">
                <a:solidFill>
                  <a:srgbClr val="003399"/>
                </a:solidFill>
                <a:latin typeface="Arial"/>
                <a:cs typeface="Arial"/>
              </a:rPr>
              <a:t>і </a:t>
            </a:r>
            <a:r>
              <a:rPr sz="1400" b="1" spc="-12" dirty="0" smtClean="0">
                <a:solidFill>
                  <a:srgbClr val="003399"/>
                </a:solidFill>
                <a:latin typeface="Arial"/>
                <a:cs typeface="Arial"/>
              </a:rPr>
              <a:t>2 </a:t>
            </a:r>
            <a:r>
              <a:rPr sz="1400" b="1" spc="-12" dirty="0" err="1" smtClean="0">
                <a:solidFill>
                  <a:srgbClr val="003399"/>
                </a:solidFill>
                <a:latin typeface="Arial"/>
                <a:cs typeface="Arial"/>
              </a:rPr>
              <a:t>миллион</a:t>
            </a:r>
            <a:r>
              <a:rPr sz="1400" b="1" spc="-12" dirty="0" smtClean="0">
                <a:solidFill>
                  <a:srgbClr val="003399"/>
                </a:solidFill>
                <a:latin typeface="Arial"/>
                <a:cs typeface="Arial"/>
              </a:rPr>
              <a:t> </a:t>
            </a:r>
            <a:r>
              <a:rPr sz="1400" b="1" spc="-12" dirty="0" err="1" smtClean="0">
                <a:solidFill>
                  <a:srgbClr val="003399"/>
                </a:solidFill>
                <a:latin typeface="Arial"/>
                <a:cs typeface="Arial"/>
              </a:rPr>
              <a:t>гектар</a:t>
            </a:r>
            <a:r>
              <a:rPr lang="kk-KZ" sz="1400" b="1" spc="-12" dirty="0" smtClean="0">
                <a:solidFill>
                  <a:srgbClr val="003399"/>
                </a:solidFill>
                <a:latin typeface="Arial"/>
                <a:cs typeface="Arial"/>
              </a:rPr>
              <a:t>ға жетті</a:t>
            </a:r>
            <a:r>
              <a:rPr sz="1400" b="1" spc="-12" dirty="0" smtClean="0">
                <a:solidFill>
                  <a:srgbClr val="003399"/>
                </a:solidFill>
                <a:latin typeface="Arial"/>
                <a:cs typeface="Arial"/>
              </a:rPr>
              <a:t>;</a:t>
            </a:r>
            <a:endParaRPr sz="1400" dirty="0">
              <a:latin typeface="Arial"/>
              <a:cs typeface="Arial"/>
            </a:endParaRPr>
          </a:p>
          <a:p>
            <a:pPr marL="92963">
              <a:lnSpc>
                <a:spcPct val="97005"/>
              </a:lnSpc>
              <a:spcBef>
                <a:spcPts val="618"/>
              </a:spcBef>
            </a:pPr>
            <a:r>
              <a:rPr sz="1400" spc="-103" dirty="0" smtClean="0">
                <a:solidFill>
                  <a:srgbClr val="003399"/>
                </a:solidFill>
                <a:latin typeface="DejaVu Sans"/>
                <a:cs typeface="DejaVu Sans"/>
              </a:rPr>
              <a:t>✓ </a:t>
            </a:r>
            <a:r>
              <a:rPr lang="kk-KZ" sz="1400" b="1" spc="-18" dirty="0" smtClean="0">
                <a:solidFill>
                  <a:srgbClr val="003399"/>
                </a:solidFill>
                <a:latin typeface="Arial"/>
                <a:cs typeface="Arial"/>
              </a:rPr>
              <a:t>Жайық-</a:t>
            </a:r>
            <a:r>
              <a:rPr sz="1400" b="1" spc="-18" dirty="0" err="1" smtClean="0">
                <a:solidFill>
                  <a:srgbClr val="003399"/>
                </a:solidFill>
                <a:latin typeface="Arial"/>
                <a:cs typeface="Arial"/>
              </a:rPr>
              <a:t>Каспий</a:t>
            </a:r>
            <a:r>
              <a:rPr sz="1400" b="1" spc="-18" dirty="0" smtClean="0">
                <a:solidFill>
                  <a:srgbClr val="003399"/>
                </a:solidFill>
                <a:latin typeface="Arial"/>
                <a:cs typeface="Arial"/>
              </a:rPr>
              <a:t> </a:t>
            </a:r>
            <a:r>
              <a:rPr sz="1400" b="1" spc="-18" dirty="0" err="1" smtClean="0">
                <a:solidFill>
                  <a:srgbClr val="003399"/>
                </a:solidFill>
                <a:latin typeface="Arial"/>
                <a:cs typeface="Arial"/>
              </a:rPr>
              <a:t>бассейн</a:t>
            </a:r>
            <a:r>
              <a:rPr lang="kk-KZ" sz="1400" b="1" spc="-18" dirty="0" smtClean="0">
                <a:solidFill>
                  <a:srgbClr val="003399"/>
                </a:solidFill>
                <a:latin typeface="Arial"/>
                <a:cs typeface="Arial"/>
              </a:rPr>
              <a:t>інде</a:t>
            </a:r>
            <a:r>
              <a:rPr sz="1400" b="1" spc="-18" dirty="0" smtClean="0">
                <a:solidFill>
                  <a:srgbClr val="003399"/>
                </a:solidFill>
                <a:latin typeface="Arial"/>
                <a:cs typeface="Arial"/>
              </a:rPr>
              <a:t> </a:t>
            </a:r>
            <a:r>
              <a:rPr lang="kk-KZ" sz="1400" b="1" spc="-18" dirty="0" smtClean="0">
                <a:solidFill>
                  <a:srgbClr val="003399"/>
                </a:solidFill>
                <a:latin typeface="Arial"/>
                <a:cs typeface="Arial"/>
              </a:rPr>
              <a:t>су аз </a:t>
            </a:r>
            <a:r>
              <a:rPr lang="kk-KZ" sz="1400" b="1" spc="-18" dirty="0" smtClean="0">
                <a:solidFill>
                  <a:srgbClr val="003399"/>
                </a:solidFill>
                <a:latin typeface="Arial"/>
                <a:cs typeface="Arial"/>
              </a:rPr>
              <a:t>жылдары суға деген сұраныстың қажетті деңгейде жеткізілмей қалуы;</a:t>
            </a:r>
            <a:endParaRPr sz="1400" dirty="0" smtClean="0">
              <a:latin typeface="Arial"/>
              <a:cs typeface="Arial"/>
            </a:endParaRPr>
          </a:p>
          <a:p>
            <a:pPr marL="272795" marR="407200" indent="-179831">
              <a:lnSpc>
                <a:spcPct val="100788"/>
              </a:lnSpc>
              <a:spcBef>
                <a:spcPts val="601"/>
              </a:spcBef>
            </a:pPr>
            <a:r>
              <a:rPr sz="1400" spc="-100" dirty="0" smtClean="0">
                <a:solidFill>
                  <a:srgbClr val="003399"/>
                </a:solidFill>
                <a:latin typeface="DejaVu Sans"/>
                <a:cs typeface="DejaVu Sans"/>
              </a:rPr>
              <a:t>✓ </a:t>
            </a:r>
            <a:r>
              <a:rPr lang="kk-KZ" sz="1400" b="1" spc="-16" dirty="0" smtClean="0">
                <a:solidFill>
                  <a:srgbClr val="003399"/>
                </a:solidFill>
                <a:latin typeface="Arial"/>
                <a:cs typeface="Arial"/>
              </a:rPr>
              <a:t>Есіл</a:t>
            </a:r>
            <a:r>
              <a:rPr sz="1400" b="1" spc="-16" dirty="0" smtClean="0">
                <a:solidFill>
                  <a:srgbClr val="003399"/>
                </a:solidFill>
                <a:latin typeface="Arial"/>
                <a:cs typeface="Arial"/>
              </a:rPr>
              <a:t>, Н</a:t>
            </a:r>
            <a:r>
              <a:rPr lang="kk-KZ" sz="1400" b="1" spc="-16" dirty="0" smtClean="0">
                <a:solidFill>
                  <a:srgbClr val="003399"/>
                </a:solidFill>
                <a:latin typeface="Arial"/>
                <a:cs typeface="Arial"/>
              </a:rPr>
              <a:t>ұ</a:t>
            </a:r>
            <a:r>
              <a:rPr sz="1400" b="1" spc="-16" dirty="0" err="1" smtClean="0">
                <a:solidFill>
                  <a:srgbClr val="003399"/>
                </a:solidFill>
                <a:latin typeface="Arial"/>
                <a:cs typeface="Arial"/>
              </a:rPr>
              <a:t>ра-Сарысу</a:t>
            </a:r>
            <a:r>
              <a:rPr lang="kk-KZ" sz="1400" b="1" spc="-16" dirty="0" smtClean="0">
                <a:solidFill>
                  <a:srgbClr val="003399"/>
                </a:solidFill>
                <a:latin typeface="Arial"/>
                <a:cs typeface="Arial"/>
              </a:rPr>
              <a:t> және </a:t>
            </a:r>
            <a:r>
              <a:rPr sz="1400" b="1" spc="-16" dirty="0" err="1" smtClean="0">
                <a:solidFill>
                  <a:srgbClr val="003399"/>
                </a:solidFill>
                <a:latin typeface="Arial"/>
                <a:cs typeface="Arial"/>
              </a:rPr>
              <a:t>Тоб</a:t>
            </a:r>
            <a:r>
              <a:rPr lang="kk-KZ" sz="1400" b="1" spc="-16" dirty="0" smtClean="0">
                <a:solidFill>
                  <a:srgbClr val="003399"/>
                </a:solidFill>
                <a:latin typeface="Arial"/>
                <a:cs typeface="Arial"/>
              </a:rPr>
              <a:t>ы</a:t>
            </a:r>
            <a:r>
              <a:rPr sz="1400" b="1" spc="-16" dirty="0" smtClean="0">
                <a:solidFill>
                  <a:srgbClr val="003399"/>
                </a:solidFill>
                <a:latin typeface="Arial"/>
                <a:cs typeface="Arial"/>
              </a:rPr>
              <a:t>л- </a:t>
            </a:r>
            <a:r>
              <a:rPr sz="1400" b="1" spc="-16" dirty="0" err="1" smtClean="0">
                <a:solidFill>
                  <a:srgbClr val="003399"/>
                </a:solidFill>
                <a:latin typeface="Arial"/>
                <a:cs typeface="Arial"/>
              </a:rPr>
              <a:t>Тор</a:t>
            </a:r>
            <a:r>
              <a:rPr lang="kk-KZ" sz="1400" b="1" spc="-16" dirty="0" smtClean="0">
                <a:solidFill>
                  <a:srgbClr val="003399"/>
                </a:solidFill>
                <a:latin typeface="Arial"/>
                <a:cs typeface="Arial"/>
              </a:rPr>
              <a:t>ғай </a:t>
            </a:r>
            <a:r>
              <a:rPr sz="1400" b="1" spc="-16" dirty="0" smtClean="0">
                <a:solidFill>
                  <a:srgbClr val="003399"/>
                </a:solidFill>
                <a:latin typeface="Arial"/>
                <a:cs typeface="Arial"/>
              </a:rPr>
              <a:t> </a:t>
            </a:r>
            <a:r>
              <a:rPr sz="1400" b="1" spc="-16" dirty="0" err="1" smtClean="0">
                <a:solidFill>
                  <a:srgbClr val="003399"/>
                </a:solidFill>
                <a:latin typeface="Arial"/>
                <a:cs typeface="Arial"/>
              </a:rPr>
              <a:t>бассей</a:t>
            </a:r>
            <a:r>
              <a:rPr lang="kk-KZ" sz="1400" b="1" spc="-16" dirty="0" smtClean="0">
                <a:solidFill>
                  <a:srgbClr val="003399"/>
                </a:solidFill>
                <a:latin typeface="Arial"/>
                <a:cs typeface="Arial"/>
              </a:rPr>
              <a:t>ндеріндегі</a:t>
            </a:r>
            <a:r>
              <a:rPr sz="1400" b="1" spc="-16" dirty="0" smtClean="0">
                <a:solidFill>
                  <a:srgbClr val="003399"/>
                </a:solidFill>
                <a:latin typeface="Arial"/>
                <a:cs typeface="Arial"/>
              </a:rPr>
              <a:t> </a:t>
            </a:r>
            <a:r>
              <a:rPr lang="kk-KZ" sz="1400" b="1" spc="-16" dirty="0" smtClean="0">
                <a:solidFill>
                  <a:srgbClr val="003399"/>
                </a:solidFill>
                <a:latin typeface="Arial"/>
                <a:cs typeface="Arial"/>
              </a:rPr>
              <a:t>су ресурстарының үлкен деңгейде жеткіліксіздігі өнеркәсіп шаруашылығы үшін кері әсерін тигізуде</a:t>
            </a:r>
            <a:r>
              <a:rPr sz="1400" b="1" spc="-16" dirty="0" smtClean="0">
                <a:solidFill>
                  <a:srgbClr val="003399"/>
                </a:solidFill>
                <a:latin typeface="Arial"/>
                <a:cs typeface="Arial"/>
              </a:rPr>
              <a:t>.</a:t>
            </a:r>
            <a:endParaRPr sz="1400" dirty="0">
              <a:latin typeface="Arial"/>
              <a:cs typeface="Arial"/>
            </a:endParaRPr>
          </a:p>
          <a:p>
            <a:pPr marL="272795" marR="216528" indent="-179831">
              <a:lnSpc>
                <a:spcPct val="99139"/>
              </a:lnSpc>
              <a:spcBef>
                <a:spcPts val="609"/>
              </a:spcBef>
            </a:pPr>
            <a:r>
              <a:rPr sz="1400" spc="-100" dirty="0" smtClean="0">
                <a:solidFill>
                  <a:srgbClr val="003399"/>
                </a:solidFill>
                <a:latin typeface="DejaVu Sans"/>
                <a:cs typeface="DejaVu Sans"/>
              </a:rPr>
              <a:t>✓</a:t>
            </a:r>
            <a:r>
              <a:rPr lang="kk-KZ" sz="1400" spc="-100" dirty="0" smtClean="0">
                <a:solidFill>
                  <a:srgbClr val="003399"/>
                </a:solidFill>
                <a:latin typeface="DejaVu Sans"/>
                <a:cs typeface="DejaVu Sans"/>
              </a:rPr>
              <a:t>Ертіс бассейнінде су шаруашылық теңгерімнің сақталмауы</a:t>
            </a:r>
            <a:r>
              <a:rPr lang="kk-KZ" sz="1400" b="1" spc="-16" dirty="0">
                <a:solidFill>
                  <a:srgbClr val="003399"/>
                </a:solidFill>
                <a:latin typeface="Arial"/>
                <a:cs typeface="Arial"/>
              </a:rPr>
              <a:t> </a:t>
            </a:r>
            <a:r>
              <a:rPr lang="kk-KZ" sz="1400" b="1" spc="-16" dirty="0" smtClean="0">
                <a:solidFill>
                  <a:srgbClr val="003399"/>
                </a:solidFill>
                <a:latin typeface="Arial"/>
                <a:cs typeface="Arial"/>
              </a:rPr>
              <a:t>мен өнеркәсәптк ластануға ұшырау;</a:t>
            </a:r>
            <a:endParaRPr sz="1400" dirty="0">
              <a:latin typeface="Arial"/>
              <a:cs typeface="Arial"/>
            </a:endParaRPr>
          </a:p>
          <a:p>
            <a:pPr marL="92963">
              <a:lnSpc>
                <a:spcPct val="97005"/>
              </a:lnSpc>
              <a:spcBef>
                <a:spcPts val="670"/>
              </a:spcBef>
            </a:pPr>
            <a:r>
              <a:rPr sz="1400" spc="-103" dirty="0" smtClean="0">
                <a:solidFill>
                  <a:srgbClr val="003399"/>
                </a:solidFill>
                <a:latin typeface="DejaVu Sans"/>
                <a:cs typeface="DejaVu Sans"/>
              </a:rPr>
              <a:t>✓ </a:t>
            </a:r>
            <a:r>
              <a:rPr sz="1400" b="1" spc="-19" dirty="0" err="1" smtClean="0">
                <a:solidFill>
                  <a:srgbClr val="003399"/>
                </a:solidFill>
                <a:latin typeface="Arial"/>
                <a:cs typeface="Arial"/>
              </a:rPr>
              <a:t>Бал</a:t>
            </a:r>
            <a:r>
              <a:rPr lang="kk-KZ" sz="1400" b="1" spc="-19" dirty="0" smtClean="0">
                <a:solidFill>
                  <a:srgbClr val="003399"/>
                </a:solidFill>
                <a:latin typeface="Arial"/>
                <a:cs typeface="Arial"/>
              </a:rPr>
              <a:t>қ</a:t>
            </a:r>
            <a:r>
              <a:rPr sz="1400" b="1" spc="-19" dirty="0" err="1" smtClean="0">
                <a:solidFill>
                  <a:srgbClr val="003399"/>
                </a:solidFill>
                <a:latin typeface="Arial"/>
                <a:cs typeface="Arial"/>
              </a:rPr>
              <a:t>аш-Алак</a:t>
            </a:r>
            <a:r>
              <a:rPr lang="kk-KZ" sz="1400" b="1" spc="-19" dirty="0" smtClean="0">
                <a:solidFill>
                  <a:srgbClr val="003399"/>
                </a:solidFill>
                <a:latin typeface="Arial"/>
                <a:cs typeface="Arial"/>
              </a:rPr>
              <a:t>өл </a:t>
            </a:r>
            <a:r>
              <a:rPr sz="1400" b="1" spc="-19" dirty="0" err="1" smtClean="0">
                <a:solidFill>
                  <a:srgbClr val="003399"/>
                </a:solidFill>
                <a:latin typeface="Arial"/>
                <a:cs typeface="Arial"/>
              </a:rPr>
              <a:t>бассейн</a:t>
            </a:r>
            <a:r>
              <a:rPr lang="kk-KZ" sz="1400" b="1" spc="-19" dirty="0" smtClean="0">
                <a:solidFill>
                  <a:srgbClr val="003399"/>
                </a:solidFill>
                <a:latin typeface="Arial"/>
                <a:cs typeface="Arial"/>
              </a:rPr>
              <a:t>індегі Балқаш көліне және басқа да су ресурстарына экологиялық қауіптің көбеюі. Осының барлығы Қазақстанның мәселелерінің бірі!</a:t>
            </a:r>
            <a:endParaRPr sz="1400" dirty="0">
              <a:latin typeface="Arial"/>
              <a:cs typeface="Arial"/>
            </a:endParaRPr>
          </a:p>
        </p:txBody>
      </p:sp>
      <p:sp>
        <p:nvSpPr>
          <p:cNvPr id="3" name="object 3"/>
          <p:cNvSpPr txBox="1"/>
          <p:nvPr/>
        </p:nvSpPr>
        <p:spPr>
          <a:xfrm>
            <a:off x="394716" y="1412748"/>
            <a:ext cx="3817620" cy="4862830"/>
          </a:xfrm>
          <a:prstGeom prst="rect">
            <a:avLst/>
          </a:prstGeom>
        </p:spPr>
        <p:txBody>
          <a:bodyPr wrap="square" lIns="0" tIns="46355" rIns="0" bIns="0" rtlCol="0">
            <a:noAutofit/>
          </a:bodyPr>
          <a:lstStyle/>
          <a:p>
            <a:pPr marL="271576" marR="242212" indent="-179831">
              <a:lnSpc>
                <a:spcPct val="100885"/>
              </a:lnSpc>
            </a:pPr>
            <a:r>
              <a:rPr sz="1400" spc="-142" dirty="0" smtClean="0">
                <a:solidFill>
                  <a:srgbClr val="003399"/>
                </a:solidFill>
                <a:latin typeface="DejaVu Sans"/>
                <a:cs typeface="DejaVu Sans"/>
              </a:rPr>
              <a:t>▪  </a:t>
            </a:r>
            <a:r>
              <a:rPr lang="kk-KZ" sz="1400" b="1" spc="-4" dirty="0" smtClean="0">
                <a:solidFill>
                  <a:srgbClr val="003399"/>
                </a:solidFill>
                <a:latin typeface="Arial"/>
                <a:cs typeface="Arial"/>
              </a:rPr>
              <a:t>Республика аумағында шамамен 39 мыңдай өзен және уақытша су ағындары,</a:t>
            </a:r>
            <a:r>
              <a:rPr sz="1400" b="1" spc="0" dirty="0" smtClean="0">
                <a:solidFill>
                  <a:srgbClr val="003399"/>
                </a:solidFill>
                <a:latin typeface="Arial"/>
                <a:cs typeface="Arial"/>
              </a:rPr>
              <a:t>48</a:t>
            </a:r>
            <a:r>
              <a:rPr sz="1400" b="1" spc="-29" dirty="0" smtClean="0">
                <a:solidFill>
                  <a:srgbClr val="003399"/>
                </a:solidFill>
                <a:latin typeface="Arial"/>
                <a:cs typeface="Arial"/>
              </a:rPr>
              <a:t> </a:t>
            </a:r>
            <a:r>
              <a:rPr lang="kk-KZ" sz="1400" b="1" spc="-14" dirty="0" smtClean="0">
                <a:solidFill>
                  <a:srgbClr val="003399"/>
                </a:solidFill>
                <a:latin typeface="Arial"/>
                <a:cs typeface="Arial"/>
              </a:rPr>
              <a:t>мың көл, олардың жалпы ауданы 45 мың шарты метрді құрайды. </a:t>
            </a:r>
            <a:endParaRPr sz="1400" dirty="0" smtClean="0">
              <a:latin typeface="Arial"/>
              <a:cs typeface="Arial"/>
            </a:endParaRPr>
          </a:p>
          <a:p>
            <a:pPr marL="271576" marR="248994" indent="-179831">
              <a:lnSpc>
                <a:spcPct val="100594"/>
              </a:lnSpc>
              <a:spcBef>
                <a:spcPts val="1209"/>
              </a:spcBef>
            </a:pPr>
            <a:r>
              <a:rPr sz="1400" spc="-142" dirty="0" smtClean="0">
                <a:solidFill>
                  <a:srgbClr val="003399"/>
                </a:solidFill>
                <a:latin typeface="DejaVu Sans"/>
                <a:cs typeface="DejaVu Sans"/>
              </a:rPr>
              <a:t>▪  </a:t>
            </a:r>
            <a:r>
              <a:rPr lang="kk-KZ" sz="1400" b="1" spc="-18" dirty="0" smtClean="0">
                <a:solidFill>
                  <a:srgbClr val="003399"/>
                </a:solidFill>
                <a:latin typeface="Arial"/>
                <a:cs typeface="Arial"/>
              </a:rPr>
              <a:t>Республиканың оңтүстігі мен шығысында тау мұздықтарыныі 95 мың метр кубты құрайтын тұщы су қоры бар. Ол еліміздің жылдық су көлеміне сәйкес келеді.</a:t>
            </a:r>
            <a:endParaRPr sz="1400" dirty="0">
              <a:latin typeface="Arial"/>
              <a:cs typeface="Arial"/>
            </a:endParaRPr>
          </a:p>
          <a:p>
            <a:pPr marL="271576" marR="162767" indent="-179831">
              <a:lnSpc>
                <a:spcPct val="100206"/>
              </a:lnSpc>
              <a:spcBef>
                <a:spcPts val="1201"/>
              </a:spcBef>
            </a:pPr>
            <a:r>
              <a:rPr sz="1400" spc="-142" dirty="0" smtClean="0">
                <a:solidFill>
                  <a:srgbClr val="003399"/>
                </a:solidFill>
                <a:latin typeface="DejaVu Sans"/>
                <a:cs typeface="DejaVu Sans"/>
              </a:rPr>
              <a:t>▪  </a:t>
            </a:r>
            <a:r>
              <a:rPr sz="1400" b="1" spc="-13" dirty="0" err="1" smtClean="0">
                <a:solidFill>
                  <a:srgbClr val="003399"/>
                </a:solidFill>
                <a:latin typeface="Arial"/>
                <a:cs typeface="Arial"/>
              </a:rPr>
              <a:t>Республик</a:t>
            </a:r>
            <a:r>
              <a:rPr lang="kk-KZ" sz="1400" b="1" spc="-13" dirty="0" smtClean="0">
                <a:solidFill>
                  <a:srgbClr val="003399"/>
                </a:solidFill>
                <a:latin typeface="Arial"/>
                <a:cs typeface="Arial"/>
              </a:rPr>
              <a:t>амыз жер асты суларымен, минералды су көздерімен, гидротермальды энергия қорларымен бай.</a:t>
            </a:r>
            <a:r>
              <a:rPr sz="1400" b="1" spc="-13" dirty="0" smtClean="0">
                <a:solidFill>
                  <a:srgbClr val="003399"/>
                </a:solidFill>
                <a:latin typeface="Arial"/>
                <a:cs typeface="Arial"/>
              </a:rPr>
              <a:t> </a:t>
            </a:r>
            <a:endParaRPr lang="kk-KZ" sz="1400" b="1" spc="-13" dirty="0" smtClean="0">
              <a:solidFill>
                <a:srgbClr val="003399"/>
              </a:solidFill>
              <a:latin typeface="Arial"/>
              <a:cs typeface="Arial"/>
            </a:endParaRPr>
          </a:p>
          <a:p>
            <a:pPr marL="271576" marR="162767" indent="-179831">
              <a:lnSpc>
                <a:spcPct val="100206"/>
              </a:lnSpc>
              <a:spcBef>
                <a:spcPts val="1201"/>
              </a:spcBef>
            </a:pPr>
            <a:r>
              <a:rPr sz="1400" spc="-312" dirty="0" smtClean="0">
                <a:solidFill>
                  <a:srgbClr val="003399"/>
                </a:solidFill>
                <a:latin typeface="DejaVu Sans"/>
                <a:cs typeface="DejaVu Sans"/>
              </a:rPr>
              <a:t>▪</a:t>
            </a:r>
            <a:r>
              <a:rPr sz="1400" spc="-146" dirty="0" smtClean="0">
                <a:solidFill>
                  <a:srgbClr val="003399"/>
                </a:solidFill>
                <a:latin typeface="DejaVu Sans"/>
                <a:cs typeface="DejaVu Sans"/>
              </a:rPr>
              <a:t> </a:t>
            </a:r>
            <a:r>
              <a:rPr sz="1400" spc="30" dirty="0" smtClean="0">
                <a:solidFill>
                  <a:srgbClr val="003399"/>
                </a:solidFill>
                <a:latin typeface="DejaVu Sans"/>
                <a:cs typeface="DejaVu Sans"/>
              </a:rPr>
              <a:t> </a:t>
            </a:r>
            <a:r>
              <a:rPr lang="kk-KZ" sz="1400" b="1" spc="-114" dirty="0" smtClean="0">
                <a:solidFill>
                  <a:srgbClr val="003399"/>
                </a:solidFill>
                <a:latin typeface="Arial"/>
                <a:cs typeface="Arial"/>
              </a:rPr>
              <a:t>Осыған қарамай еліміздің көптеген аймақтарында су шаруашылық мәселерінің шиеленіскен жағдайы қалыптасуда. Мысалы:</a:t>
            </a:r>
            <a:endParaRPr sz="1400" dirty="0">
              <a:latin typeface="Arial"/>
              <a:cs typeface="Arial"/>
            </a:endParaRPr>
          </a:p>
        </p:txBody>
      </p:sp>
      <p:sp>
        <p:nvSpPr>
          <p:cNvPr id="2" name="object 2"/>
          <p:cNvSpPr txBox="1"/>
          <p:nvPr/>
        </p:nvSpPr>
        <p:spPr>
          <a:xfrm>
            <a:off x="394716" y="620268"/>
            <a:ext cx="8425815" cy="1778294"/>
          </a:xfrm>
          <a:prstGeom prst="rect">
            <a:avLst/>
          </a:prstGeom>
        </p:spPr>
        <p:txBody>
          <a:bodyPr wrap="square" lIns="0" tIns="11969" rIns="0" bIns="0" rtlCol="0">
            <a:noAutofit/>
          </a:bodyPr>
          <a:lstStyle/>
          <a:p>
            <a:pPr marL="91744">
              <a:lnSpc>
                <a:spcPts val="1885"/>
              </a:lnSpc>
            </a:pPr>
            <a:r>
              <a:rPr lang="kk-KZ" sz="1700" spc="-40" dirty="0" smtClean="0">
                <a:solidFill>
                  <a:srgbClr val="000066"/>
                </a:solidFill>
                <a:latin typeface="Arial"/>
                <a:cs typeface="Arial"/>
              </a:rPr>
              <a:t>СРББ-ды енгізу қажеттілігі Қазақстандағы су экологиясының мәселелеріне байланысты және ең алдымен, су ресурстарын басқарудағы мәселелер себеп болып отыр.</a:t>
            </a:r>
            <a:endParaRPr sz="17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bject 63"/>
          <p:cNvSpPr/>
          <p:nvPr/>
        </p:nvSpPr>
        <p:spPr>
          <a:xfrm>
            <a:off x="611124" y="2276855"/>
            <a:ext cx="6492239" cy="3881374"/>
          </a:xfrm>
          <a:custGeom>
            <a:avLst/>
            <a:gdLst/>
            <a:ahLst/>
            <a:cxnLst/>
            <a:rect l="l" t="t" r="r" b="b"/>
            <a:pathLst>
              <a:path w="6492239" h="3881374">
                <a:moveTo>
                  <a:pt x="0" y="3881374"/>
                </a:moveTo>
                <a:lnTo>
                  <a:pt x="6492239" y="3881374"/>
                </a:lnTo>
                <a:lnTo>
                  <a:pt x="6492239" y="0"/>
                </a:lnTo>
                <a:lnTo>
                  <a:pt x="0" y="0"/>
                </a:lnTo>
                <a:lnTo>
                  <a:pt x="0" y="3881374"/>
                </a:lnTo>
                <a:close/>
              </a:path>
            </a:pathLst>
          </a:custGeom>
          <a:solidFill>
            <a:srgbClr val="4F81BB"/>
          </a:solidFill>
        </p:spPr>
        <p:txBody>
          <a:bodyPr wrap="square" lIns="0" tIns="0" rIns="0" bIns="0" rtlCol="0">
            <a:noAutofit/>
          </a:bodyPr>
          <a:lstStyle/>
          <a:p>
            <a:endParaRPr/>
          </a:p>
        </p:txBody>
      </p:sp>
      <p:sp>
        <p:nvSpPr>
          <p:cNvPr id="64" name="object 64"/>
          <p:cNvSpPr/>
          <p:nvPr/>
        </p:nvSpPr>
        <p:spPr>
          <a:xfrm>
            <a:off x="637032" y="2301290"/>
            <a:ext cx="6439789" cy="3837178"/>
          </a:xfrm>
          <a:custGeom>
            <a:avLst/>
            <a:gdLst/>
            <a:ahLst/>
            <a:cxnLst/>
            <a:rect l="l" t="t" r="r" b="b"/>
            <a:pathLst>
              <a:path w="6439789" h="3837178">
                <a:moveTo>
                  <a:pt x="0" y="3837178"/>
                </a:moveTo>
                <a:lnTo>
                  <a:pt x="6439789" y="3837178"/>
                </a:lnTo>
                <a:lnTo>
                  <a:pt x="6439789" y="0"/>
                </a:lnTo>
                <a:lnTo>
                  <a:pt x="0" y="0"/>
                </a:lnTo>
                <a:lnTo>
                  <a:pt x="0" y="3837178"/>
                </a:lnTo>
                <a:close/>
              </a:path>
            </a:pathLst>
          </a:custGeom>
          <a:solidFill>
            <a:srgbClr val="FFFFFF"/>
          </a:solidFill>
        </p:spPr>
        <p:txBody>
          <a:bodyPr wrap="square" lIns="0" tIns="0" rIns="0" bIns="0" rtlCol="0">
            <a:noAutofit/>
          </a:bodyPr>
          <a:lstStyle/>
          <a:p>
            <a:endParaRPr/>
          </a:p>
        </p:txBody>
      </p:sp>
      <p:sp>
        <p:nvSpPr>
          <p:cNvPr id="65" name="object 65"/>
          <p:cNvSpPr/>
          <p:nvPr/>
        </p:nvSpPr>
        <p:spPr>
          <a:xfrm>
            <a:off x="1225296" y="3957828"/>
            <a:ext cx="159397" cy="1276985"/>
          </a:xfrm>
          <a:custGeom>
            <a:avLst/>
            <a:gdLst/>
            <a:ahLst/>
            <a:cxnLst/>
            <a:rect l="l" t="t" r="r" b="b"/>
            <a:pathLst>
              <a:path w="159397" h="1276985">
                <a:moveTo>
                  <a:pt x="0" y="1276985"/>
                </a:moveTo>
                <a:lnTo>
                  <a:pt x="159397" y="1276985"/>
                </a:lnTo>
                <a:lnTo>
                  <a:pt x="159397" y="0"/>
                </a:lnTo>
                <a:lnTo>
                  <a:pt x="0" y="0"/>
                </a:lnTo>
                <a:lnTo>
                  <a:pt x="0" y="1276985"/>
                </a:lnTo>
                <a:close/>
              </a:path>
            </a:pathLst>
          </a:custGeom>
          <a:solidFill>
            <a:srgbClr val="993366"/>
          </a:solidFill>
        </p:spPr>
        <p:txBody>
          <a:bodyPr wrap="square" lIns="0" tIns="0" rIns="0" bIns="0" rtlCol="0">
            <a:noAutofit/>
          </a:bodyPr>
          <a:lstStyle/>
          <a:p>
            <a:endParaRPr/>
          </a:p>
        </p:txBody>
      </p:sp>
      <p:sp>
        <p:nvSpPr>
          <p:cNvPr id="66" name="object 66"/>
          <p:cNvSpPr/>
          <p:nvPr/>
        </p:nvSpPr>
        <p:spPr>
          <a:xfrm>
            <a:off x="1226058" y="3958590"/>
            <a:ext cx="159397" cy="1276985"/>
          </a:xfrm>
          <a:custGeom>
            <a:avLst/>
            <a:gdLst/>
            <a:ahLst/>
            <a:cxnLst/>
            <a:rect l="l" t="t" r="r" b="b"/>
            <a:pathLst>
              <a:path w="159397" h="1276985">
                <a:moveTo>
                  <a:pt x="0" y="1276985"/>
                </a:moveTo>
                <a:lnTo>
                  <a:pt x="159397" y="1276985"/>
                </a:lnTo>
                <a:lnTo>
                  <a:pt x="159397" y="0"/>
                </a:lnTo>
                <a:lnTo>
                  <a:pt x="0" y="0"/>
                </a:lnTo>
                <a:lnTo>
                  <a:pt x="0" y="1276985"/>
                </a:lnTo>
                <a:close/>
              </a:path>
            </a:pathLst>
          </a:custGeom>
          <a:ln w="4572">
            <a:solidFill>
              <a:srgbClr val="000000"/>
            </a:solidFill>
          </a:ln>
        </p:spPr>
        <p:txBody>
          <a:bodyPr wrap="square" lIns="0" tIns="0" rIns="0" bIns="0" rtlCol="0">
            <a:noAutofit/>
          </a:bodyPr>
          <a:lstStyle/>
          <a:p>
            <a:endParaRPr/>
          </a:p>
        </p:txBody>
      </p:sp>
      <p:sp>
        <p:nvSpPr>
          <p:cNvPr id="67" name="object 67"/>
          <p:cNvSpPr/>
          <p:nvPr/>
        </p:nvSpPr>
        <p:spPr>
          <a:xfrm>
            <a:off x="1778508" y="3252216"/>
            <a:ext cx="159575" cy="1982597"/>
          </a:xfrm>
          <a:custGeom>
            <a:avLst/>
            <a:gdLst/>
            <a:ahLst/>
            <a:cxnLst/>
            <a:rect l="l" t="t" r="r" b="b"/>
            <a:pathLst>
              <a:path w="159575" h="1982597">
                <a:moveTo>
                  <a:pt x="0" y="1982597"/>
                </a:moveTo>
                <a:lnTo>
                  <a:pt x="159575" y="1982597"/>
                </a:lnTo>
                <a:lnTo>
                  <a:pt x="159575" y="0"/>
                </a:lnTo>
                <a:lnTo>
                  <a:pt x="0" y="0"/>
                </a:lnTo>
                <a:lnTo>
                  <a:pt x="0" y="1982597"/>
                </a:lnTo>
                <a:close/>
              </a:path>
            </a:pathLst>
          </a:custGeom>
          <a:solidFill>
            <a:srgbClr val="993366"/>
          </a:solidFill>
        </p:spPr>
        <p:txBody>
          <a:bodyPr wrap="square" lIns="0" tIns="0" rIns="0" bIns="0" rtlCol="0">
            <a:noAutofit/>
          </a:bodyPr>
          <a:lstStyle/>
          <a:p>
            <a:endParaRPr/>
          </a:p>
        </p:txBody>
      </p:sp>
      <p:sp>
        <p:nvSpPr>
          <p:cNvPr id="68" name="object 68"/>
          <p:cNvSpPr/>
          <p:nvPr/>
        </p:nvSpPr>
        <p:spPr>
          <a:xfrm>
            <a:off x="1779270" y="3252978"/>
            <a:ext cx="159575" cy="1982597"/>
          </a:xfrm>
          <a:custGeom>
            <a:avLst/>
            <a:gdLst/>
            <a:ahLst/>
            <a:cxnLst/>
            <a:rect l="l" t="t" r="r" b="b"/>
            <a:pathLst>
              <a:path w="159575" h="1982597">
                <a:moveTo>
                  <a:pt x="0" y="1982597"/>
                </a:moveTo>
                <a:lnTo>
                  <a:pt x="159575" y="1982597"/>
                </a:lnTo>
                <a:lnTo>
                  <a:pt x="159575" y="0"/>
                </a:lnTo>
                <a:lnTo>
                  <a:pt x="0" y="0"/>
                </a:lnTo>
                <a:lnTo>
                  <a:pt x="0" y="1982597"/>
                </a:lnTo>
                <a:close/>
              </a:path>
            </a:pathLst>
          </a:custGeom>
          <a:ln w="4571">
            <a:solidFill>
              <a:srgbClr val="000000"/>
            </a:solidFill>
          </a:ln>
        </p:spPr>
        <p:txBody>
          <a:bodyPr wrap="square" lIns="0" tIns="0" rIns="0" bIns="0" rtlCol="0">
            <a:noAutofit/>
          </a:bodyPr>
          <a:lstStyle/>
          <a:p>
            <a:endParaRPr/>
          </a:p>
        </p:txBody>
      </p:sp>
      <p:sp>
        <p:nvSpPr>
          <p:cNvPr id="69" name="object 69"/>
          <p:cNvSpPr/>
          <p:nvPr/>
        </p:nvSpPr>
        <p:spPr>
          <a:xfrm>
            <a:off x="2325624" y="2822448"/>
            <a:ext cx="159397" cy="2413380"/>
          </a:xfrm>
          <a:custGeom>
            <a:avLst/>
            <a:gdLst/>
            <a:ahLst/>
            <a:cxnLst/>
            <a:rect l="l" t="t" r="r" b="b"/>
            <a:pathLst>
              <a:path w="159397" h="2413380">
                <a:moveTo>
                  <a:pt x="0" y="2413380"/>
                </a:moveTo>
                <a:lnTo>
                  <a:pt x="159397" y="2413380"/>
                </a:lnTo>
                <a:lnTo>
                  <a:pt x="159397" y="0"/>
                </a:lnTo>
                <a:lnTo>
                  <a:pt x="0" y="0"/>
                </a:lnTo>
                <a:lnTo>
                  <a:pt x="0" y="2413380"/>
                </a:lnTo>
                <a:close/>
              </a:path>
            </a:pathLst>
          </a:custGeom>
          <a:solidFill>
            <a:srgbClr val="993366"/>
          </a:solidFill>
        </p:spPr>
        <p:txBody>
          <a:bodyPr wrap="square" lIns="0" tIns="0" rIns="0" bIns="0" rtlCol="0">
            <a:noAutofit/>
          </a:bodyPr>
          <a:lstStyle/>
          <a:p>
            <a:endParaRPr/>
          </a:p>
        </p:txBody>
      </p:sp>
      <p:sp>
        <p:nvSpPr>
          <p:cNvPr id="70" name="object 70"/>
          <p:cNvSpPr/>
          <p:nvPr/>
        </p:nvSpPr>
        <p:spPr>
          <a:xfrm>
            <a:off x="2326386" y="2823210"/>
            <a:ext cx="159397" cy="2413380"/>
          </a:xfrm>
          <a:custGeom>
            <a:avLst/>
            <a:gdLst/>
            <a:ahLst/>
            <a:cxnLst/>
            <a:rect l="l" t="t" r="r" b="b"/>
            <a:pathLst>
              <a:path w="159397" h="2413380">
                <a:moveTo>
                  <a:pt x="0" y="2413380"/>
                </a:moveTo>
                <a:lnTo>
                  <a:pt x="159397" y="2413380"/>
                </a:lnTo>
                <a:lnTo>
                  <a:pt x="159397" y="0"/>
                </a:lnTo>
                <a:lnTo>
                  <a:pt x="0" y="0"/>
                </a:lnTo>
                <a:lnTo>
                  <a:pt x="0" y="2413380"/>
                </a:lnTo>
                <a:close/>
              </a:path>
            </a:pathLst>
          </a:custGeom>
          <a:ln w="4571">
            <a:solidFill>
              <a:srgbClr val="000000"/>
            </a:solidFill>
          </a:ln>
        </p:spPr>
        <p:txBody>
          <a:bodyPr wrap="square" lIns="0" tIns="0" rIns="0" bIns="0" rtlCol="0">
            <a:noAutofit/>
          </a:bodyPr>
          <a:lstStyle/>
          <a:p>
            <a:endParaRPr/>
          </a:p>
        </p:txBody>
      </p:sp>
      <p:sp>
        <p:nvSpPr>
          <p:cNvPr id="71" name="object 71"/>
          <p:cNvSpPr/>
          <p:nvPr/>
        </p:nvSpPr>
        <p:spPr>
          <a:xfrm>
            <a:off x="2878836" y="5077942"/>
            <a:ext cx="159575" cy="156870"/>
          </a:xfrm>
          <a:custGeom>
            <a:avLst/>
            <a:gdLst/>
            <a:ahLst/>
            <a:cxnLst/>
            <a:rect l="l" t="t" r="r" b="b"/>
            <a:pathLst>
              <a:path w="159575" h="156870">
                <a:moveTo>
                  <a:pt x="0" y="156870"/>
                </a:moveTo>
                <a:lnTo>
                  <a:pt x="159575" y="156870"/>
                </a:lnTo>
                <a:lnTo>
                  <a:pt x="159575" y="0"/>
                </a:lnTo>
                <a:lnTo>
                  <a:pt x="0" y="0"/>
                </a:lnTo>
                <a:lnTo>
                  <a:pt x="0" y="156870"/>
                </a:lnTo>
                <a:close/>
              </a:path>
            </a:pathLst>
          </a:custGeom>
          <a:solidFill>
            <a:srgbClr val="993366"/>
          </a:solidFill>
        </p:spPr>
        <p:txBody>
          <a:bodyPr wrap="square" lIns="0" tIns="0" rIns="0" bIns="0" rtlCol="0">
            <a:noAutofit/>
          </a:bodyPr>
          <a:lstStyle/>
          <a:p>
            <a:endParaRPr/>
          </a:p>
        </p:txBody>
      </p:sp>
      <p:sp>
        <p:nvSpPr>
          <p:cNvPr id="72" name="object 72"/>
          <p:cNvSpPr/>
          <p:nvPr/>
        </p:nvSpPr>
        <p:spPr>
          <a:xfrm>
            <a:off x="2879598" y="5078704"/>
            <a:ext cx="159575" cy="156870"/>
          </a:xfrm>
          <a:custGeom>
            <a:avLst/>
            <a:gdLst/>
            <a:ahLst/>
            <a:cxnLst/>
            <a:rect l="l" t="t" r="r" b="b"/>
            <a:pathLst>
              <a:path w="159575" h="156870">
                <a:moveTo>
                  <a:pt x="0" y="156870"/>
                </a:moveTo>
                <a:lnTo>
                  <a:pt x="159575" y="156870"/>
                </a:lnTo>
                <a:lnTo>
                  <a:pt x="159575" y="0"/>
                </a:lnTo>
                <a:lnTo>
                  <a:pt x="0" y="0"/>
                </a:lnTo>
                <a:lnTo>
                  <a:pt x="0" y="156870"/>
                </a:lnTo>
                <a:close/>
              </a:path>
            </a:pathLst>
          </a:custGeom>
          <a:ln w="4572">
            <a:solidFill>
              <a:srgbClr val="000000"/>
            </a:solidFill>
          </a:ln>
        </p:spPr>
        <p:txBody>
          <a:bodyPr wrap="square" lIns="0" tIns="0" rIns="0" bIns="0" rtlCol="0">
            <a:noAutofit/>
          </a:bodyPr>
          <a:lstStyle/>
          <a:p>
            <a:endParaRPr/>
          </a:p>
        </p:txBody>
      </p:sp>
      <p:sp>
        <p:nvSpPr>
          <p:cNvPr id="73" name="object 73"/>
          <p:cNvSpPr/>
          <p:nvPr/>
        </p:nvSpPr>
        <p:spPr>
          <a:xfrm>
            <a:off x="3427476" y="5142028"/>
            <a:ext cx="159397" cy="92657"/>
          </a:xfrm>
          <a:custGeom>
            <a:avLst/>
            <a:gdLst/>
            <a:ahLst/>
            <a:cxnLst/>
            <a:rect l="l" t="t" r="r" b="b"/>
            <a:pathLst>
              <a:path w="159397" h="92657">
                <a:moveTo>
                  <a:pt x="0" y="92657"/>
                </a:moveTo>
                <a:lnTo>
                  <a:pt x="159397" y="92657"/>
                </a:lnTo>
                <a:lnTo>
                  <a:pt x="159397" y="0"/>
                </a:lnTo>
                <a:lnTo>
                  <a:pt x="0" y="0"/>
                </a:lnTo>
                <a:lnTo>
                  <a:pt x="0" y="92657"/>
                </a:lnTo>
                <a:close/>
              </a:path>
            </a:pathLst>
          </a:custGeom>
          <a:solidFill>
            <a:srgbClr val="993366"/>
          </a:solidFill>
        </p:spPr>
        <p:txBody>
          <a:bodyPr wrap="square" lIns="0" tIns="0" rIns="0" bIns="0" rtlCol="0">
            <a:noAutofit/>
          </a:bodyPr>
          <a:lstStyle/>
          <a:p>
            <a:endParaRPr/>
          </a:p>
        </p:txBody>
      </p:sp>
      <p:sp>
        <p:nvSpPr>
          <p:cNvPr id="74" name="object 74"/>
          <p:cNvSpPr/>
          <p:nvPr/>
        </p:nvSpPr>
        <p:spPr>
          <a:xfrm>
            <a:off x="3428238" y="5142790"/>
            <a:ext cx="159397" cy="92657"/>
          </a:xfrm>
          <a:custGeom>
            <a:avLst/>
            <a:gdLst/>
            <a:ahLst/>
            <a:cxnLst/>
            <a:rect l="l" t="t" r="r" b="b"/>
            <a:pathLst>
              <a:path w="159397" h="92657">
                <a:moveTo>
                  <a:pt x="0" y="92657"/>
                </a:moveTo>
                <a:lnTo>
                  <a:pt x="159397" y="92657"/>
                </a:lnTo>
                <a:lnTo>
                  <a:pt x="159397" y="0"/>
                </a:lnTo>
                <a:lnTo>
                  <a:pt x="0" y="0"/>
                </a:lnTo>
                <a:lnTo>
                  <a:pt x="0" y="92657"/>
                </a:lnTo>
                <a:close/>
              </a:path>
            </a:pathLst>
          </a:custGeom>
          <a:ln w="4572">
            <a:solidFill>
              <a:srgbClr val="000000"/>
            </a:solidFill>
          </a:ln>
        </p:spPr>
        <p:txBody>
          <a:bodyPr wrap="square" lIns="0" tIns="0" rIns="0" bIns="0" rtlCol="0">
            <a:noAutofit/>
          </a:bodyPr>
          <a:lstStyle/>
          <a:p>
            <a:endParaRPr/>
          </a:p>
        </p:txBody>
      </p:sp>
      <p:sp>
        <p:nvSpPr>
          <p:cNvPr id="75" name="object 75"/>
          <p:cNvSpPr/>
          <p:nvPr/>
        </p:nvSpPr>
        <p:spPr>
          <a:xfrm>
            <a:off x="3979164" y="5093233"/>
            <a:ext cx="159575" cy="141579"/>
          </a:xfrm>
          <a:custGeom>
            <a:avLst/>
            <a:gdLst/>
            <a:ahLst/>
            <a:cxnLst/>
            <a:rect l="l" t="t" r="r" b="b"/>
            <a:pathLst>
              <a:path w="159575" h="141579">
                <a:moveTo>
                  <a:pt x="0" y="141579"/>
                </a:moveTo>
                <a:lnTo>
                  <a:pt x="159575" y="141579"/>
                </a:lnTo>
                <a:lnTo>
                  <a:pt x="159575" y="0"/>
                </a:lnTo>
                <a:lnTo>
                  <a:pt x="0" y="0"/>
                </a:lnTo>
                <a:lnTo>
                  <a:pt x="0" y="141579"/>
                </a:lnTo>
                <a:close/>
              </a:path>
            </a:pathLst>
          </a:custGeom>
          <a:solidFill>
            <a:srgbClr val="993366"/>
          </a:solidFill>
        </p:spPr>
        <p:txBody>
          <a:bodyPr wrap="square" lIns="0" tIns="0" rIns="0" bIns="0" rtlCol="0">
            <a:noAutofit/>
          </a:bodyPr>
          <a:lstStyle/>
          <a:p>
            <a:endParaRPr/>
          </a:p>
        </p:txBody>
      </p:sp>
      <p:sp>
        <p:nvSpPr>
          <p:cNvPr id="76" name="object 76"/>
          <p:cNvSpPr/>
          <p:nvPr/>
        </p:nvSpPr>
        <p:spPr>
          <a:xfrm>
            <a:off x="3979926" y="5093995"/>
            <a:ext cx="159575" cy="141579"/>
          </a:xfrm>
          <a:custGeom>
            <a:avLst/>
            <a:gdLst/>
            <a:ahLst/>
            <a:cxnLst/>
            <a:rect l="l" t="t" r="r" b="b"/>
            <a:pathLst>
              <a:path w="159575" h="141579">
                <a:moveTo>
                  <a:pt x="0" y="141579"/>
                </a:moveTo>
                <a:lnTo>
                  <a:pt x="159575" y="141579"/>
                </a:lnTo>
                <a:lnTo>
                  <a:pt x="159575" y="0"/>
                </a:lnTo>
                <a:lnTo>
                  <a:pt x="0" y="0"/>
                </a:lnTo>
                <a:lnTo>
                  <a:pt x="0" y="141579"/>
                </a:lnTo>
                <a:close/>
              </a:path>
            </a:pathLst>
          </a:custGeom>
          <a:ln w="4572">
            <a:solidFill>
              <a:srgbClr val="000000"/>
            </a:solidFill>
          </a:ln>
        </p:spPr>
        <p:txBody>
          <a:bodyPr wrap="square" lIns="0" tIns="0" rIns="0" bIns="0" rtlCol="0">
            <a:noAutofit/>
          </a:bodyPr>
          <a:lstStyle/>
          <a:p>
            <a:endParaRPr/>
          </a:p>
        </p:txBody>
      </p:sp>
      <p:sp>
        <p:nvSpPr>
          <p:cNvPr id="77" name="object 77"/>
          <p:cNvSpPr/>
          <p:nvPr/>
        </p:nvSpPr>
        <p:spPr>
          <a:xfrm>
            <a:off x="4527804" y="4427220"/>
            <a:ext cx="159397" cy="807720"/>
          </a:xfrm>
          <a:custGeom>
            <a:avLst/>
            <a:gdLst/>
            <a:ahLst/>
            <a:cxnLst/>
            <a:rect l="l" t="t" r="r" b="b"/>
            <a:pathLst>
              <a:path w="159397" h="807720">
                <a:moveTo>
                  <a:pt x="0" y="807719"/>
                </a:moveTo>
                <a:lnTo>
                  <a:pt x="159397" y="807719"/>
                </a:lnTo>
                <a:lnTo>
                  <a:pt x="159397" y="0"/>
                </a:lnTo>
                <a:lnTo>
                  <a:pt x="0" y="0"/>
                </a:lnTo>
                <a:lnTo>
                  <a:pt x="0" y="807719"/>
                </a:lnTo>
                <a:close/>
              </a:path>
            </a:pathLst>
          </a:custGeom>
          <a:solidFill>
            <a:srgbClr val="993366"/>
          </a:solidFill>
        </p:spPr>
        <p:txBody>
          <a:bodyPr wrap="square" lIns="0" tIns="0" rIns="0" bIns="0" rtlCol="0">
            <a:noAutofit/>
          </a:bodyPr>
          <a:lstStyle/>
          <a:p>
            <a:endParaRPr/>
          </a:p>
        </p:txBody>
      </p:sp>
      <p:sp>
        <p:nvSpPr>
          <p:cNvPr id="78" name="object 78"/>
          <p:cNvSpPr/>
          <p:nvPr/>
        </p:nvSpPr>
        <p:spPr>
          <a:xfrm>
            <a:off x="4528566" y="4427982"/>
            <a:ext cx="159397" cy="807720"/>
          </a:xfrm>
          <a:custGeom>
            <a:avLst/>
            <a:gdLst/>
            <a:ahLst/>
            <a:cxnLst/>
            <a:rect l="l" t="t" r="r" b="b"/>
            <a:pathLst>
              <a:path w="159397" h="807720">
                <a:moveTo>
                  <a:pt x="0" y="807720"/>
                </a:moveTo>
                <a:lnTo>
                  <a:pt x="159397" y="807720"/>
                </a:lnTo>
                <a:lnTo>
                  <a:pt x="159397" y="0"/>
                </a:lnTo>
                <a:lnTo>
                  <a:pt x="0" y="0"/>
                </a:lnTo>
                <a:lnTo>
                  <a:pt x="0" y="807720"/>
                </a:lnTo>
                <a:close/>
              </a:path>
            </a:pathLst>
          </a:custGeom>
          <a:ln w="4571">
            <a:solidFill>
              <a:srgbClr val="000000"/>
            </a:solidFill>
          </a:ln>
        </p:spPr>
        <p:txBody>
          <a:bodyPr wrap="square" lIns="0" tIns="0" rIns="0" bIns="0" rtlCol="0">
            <a:noAutofit/>
          </a:bodyPr>
          <a:lstStyle/>
          <a:p>
            <a:endParaRPr/>
          </a:p>
        </p:txBody>
      </p:sp>
      <p:sp>
        <p:nvSpPr>
          <p:cNvPr id="79" name="object 79"/>
          <p:cNvSpPr/>
          <p:nvPr/>
        </p:nvSpPr>
        <p:spPr>
          <a:xfrm>
            <a:off x="5081016" y="4936274"/>
            <a:ext cx="159575" cy="298284"/>
          </a:xfrm>
          <a:custGeom>
            <a:avLst/>
            <a:gdLst/>
            <a:ahLst/>
            <a:cxnLst/>
            <a:rect l="l" t="t" r="r" b="b"/>
            <a:pathLst>
              <a:path w="159575" h="298284">
                <a:moveTo>
                  <a:pt x="0" y="298284"/>
                </a:moveTo>
                <a:lnTo>
                  <a:pt x="159575" y="298284"/>
                </a:lnTo>
                <a:lnTo>
                  <a:pt x="159575" y="0"/>
                </a:lnTo>
                <a:lnTo>
                  <a:pt x="0" y="0"/>
                </a:lnTo>
                <a:lnTo>
                  <a:pt x="0" y="298284"/>
                </a:lnTo>
                <a:close/>
              </a:path>
            </a:pathLst>
          </a:custGeom>
          <a:solidFill>
            <a:srgbClr val="993366"/>
          </a:solidFill>
        </p:spPr>
        <p:txBody>
          <a:bodyPr wrap="square" lIns="0" tIns="0" rIns="0" bIns="0" rtlCol="0">
            <a:noAutofit/>
          </a:bodyPr>
          <a:lstStyle/>
          <a:p>
            <a:endParaRPr/>
          </a:p>
        </p:txBody>
      </p:sp>
      <p:sp>
        <p:nvSpPr>
          <p:cNvPr id="80" name="object 80"/>
          <p:cNvSpPr/>
          <p:nvPr/>
        </p:nvSpPr>
        <p:spPr>
          <a:xfrm>
            <a:off x="5081778" y="4937036"/>
            <a:ext cx="159575" cy="298284"/>
          </a:xfrm>
          <a:custGeom>
            <a:avLst/>
            <a:gdLst/>
            <a:ahLst/>
            <a:cxnLst/>
            <a:rect l="l" t="t" r="r" b="b"/>
            <a:pathLst>
              <a:path w="159575" h="298284">
                <a:moveTo>
                  <a:pt x="0" y="298284"/>
                </a:moveTo>
                <a:lnTo>
                  <a:pt x="159575" y="298284"/>
                </a:lnTo>
                <a:lnTo>
                  <a:pt x="159575" y="0"/>
                </a:lnTo>
                <a:lnTo>
                  <a:pt x="0" y="0"/>
                </a:lnTo>
                <a:lnTo>
                  <a:pt x="0" y="298284"/>
                </a:lnTo>
                <a:close/>
              </a:path>
            </a:pathLst>
          </a:custGeom>
          <a:ln w="4572">
            <a:solidFill>
              <a:srgbClr val="000000"/>
            </a:solidFill>
          </a:ln>
        </p:spPr>
        <p:txBody>
          <a:bodyPr wrap="square" lIns="0" tIns="0" rIns="0" bIns="0" rtlCol="0">
            <a:noAutofit/>
          </a:bodyPr>
          <a:lstStyle/>
          <a:p>
            <a:endParaRPr/>
          </a:p>
        </p:txBody>
      </p:sp>
      <p:sp>
        <p:nvSpPr>
          <p:cNvPr id="81" name="object 81"/>
          <p:cNvSpPr/>
          <p:nvPr/>
        </p:nvSpPr>
        <p:spPr>
          <a:xfrm>
            <a:off x="1385316" y="4378464"/>
            <a:ext cx="159575" cy="856475"/>
          </a:xfrm>
          <a:custGeom>
            <a:avLst/>
            <a:gdLst/>
            <a:ahLst/>
            <a:cxnLst/>
            <a:rect l="l" t="t" r="r" b="b"/>
            <a:pathLst>
              <a:path w="159575" h="856475">
                <a:moveTo>
                  <a:pt x="0" y="856475"/>
                </a:moveTo>
                <a:lnTo>
                  <a:pt x="159575" y="856475"/>
                </a:lnTo>
                <a:lnTo>
                  <a:pt x="159575" y="0"/>
                </a:lnTo>
                <a:lnTo>
                  <a:pt x="0" y="0"/>
                </a:lnTo>
                <a:lnTo>
                  <a:pt x="0" y="856475"/>
                </a:lnTo>
                <a:close/>
              </a:path>
            </a:pathLst>
          </a:custGeom>
          <a:solidFill>
            <a:srgbClr val="9999FF"/>
          </a:solidFill>
        </p:spPr>
        <p:txBody>
          <a:bodyPr wrap="square" lIns="0" tIns="0" rIns="0" bIns="0" rtlCol="0">
            <a:noAutofit/>
          </a:bodyPr>
          <a:lstStyle/>
          <a:p>
            <a:endParaRPr/>
          </a:p>
        </p:txBody>
      </p:sp>
      <p:sp>
        <p:nvSpPr>
          <p:cNvPr id="82" name="object 82"/>
          <p:cNvSpPr/>
          <p:nvPr/>
        </p:nvSpPr>
        <p:spPr>
          <a:xfrm>
            <a:off x="1386078" y="4379226"/>
            <a:ext cx="159575" cy="856475"/>
          </a:xfrm>
          <a:custGeom>
            <a:avLst/>
            <a:gdLst/>
            <a:ahLst/>
            <a:cxnLst/>
            <a:rect l="l" t="t" r="r" b="b"/>
            <a:pathLst>
              <a:path w="159575" h="856475">
                <a:moveTo>
                  <a:pt x="0" y="856475"/>
                </a:moveTo>
                <a:lnTo>
                  <a:pt x="159575" y="856475"/>
                </a:lnTo>
                <a:lnTo>
                  <a:pt x="159575" y="0"/>
                </a:lnTo>
                <a:lnTo>
                  <a:pt x="0" y="0"/>
                </a:lnTo>
                <a:lnTo>
                  <a:pt x="0" y="856475"/>
                </a:lnTo>
                <a:close/>
              </a:path>
            </a:pathLst>
          </a:custGeom>
          <a:ln w="4572">
            <a:solidFill>
              <a:srgbClr val="000000"/>
            </a:solidFill>
          </a:ln>
        </p:spPr>
        <p:txBody>
          <a:bodyPr wrap="square" lIns="0" tIns="0" rIns="0" bIns="0" rtlCol="0">
            <a:noAutofit/>
          </a:bodyPr>
          <a:lstStyle/>
          <a:p>
            <a:endParaRPr/>
          </a:p>
        </p:txBody>
      </p:sp>
      <p:sp>
        <p:nvSpPr>
          <p:cNvPr id="83" name="object 83"/>
          <p:cNvSpPr/>
          <p:nvPr/>
        </p:nvSpPr>
        <p:spPr>
          <a:xfrm>
            <a:off x="1938527" y="4623866"/>
            <a:ext cx="153885" cy="610819"/>
          </a:xfrm>
          <a:custGeom>
            <a:avLst/>
            <a:gdLst/>
            <a:ahLst/>
            <a:cxnLst/>
            <a:rect l="l" t="t" r="r" b="b"/>
            <a:pathLst>
              <a:path w="153885" h="610819">
                <a:moveTo>
                  <a:pt x="0" y="610819"/>
                </a:moveTo>
                <a:lnTo>
                  <a:pt x="153885" y="610819"/>
                </a:lnTo>
                <a:lnTo>
                  <a:pt x="153885" y="0"/>
                </a:lnTo>
                <a:lnTo>
                  <a:pt x="0" y="0"/>
                </a:lnTo>
                <a:lnTo>
                  <a:pt x="0" y="610819"/>
                </a:lnTo>
                <a:close/>
              </a:path>
            </a:pathLst>
          </a:custGeom>
          <a:solidFill>
            <a:srgbClr val="9999FF"/>
          </a:solidFill>
        </p:spPr>
        <p:txBody>
          <a:bodyPr wrap="square" lIns="0" tIns="0" rIns="0" bIns="0" rtlCol="0">
            <a:noAutofit/>
          </a:bodyPr>
          <a:lstStyle/>
          <a:p>
            <a:endParaRPr/>
          </a:p>
        </p:txBody>
      </p:sp>
      <p:sp>
        <p:nvSpPr>
          <p:cNvPr id="84" name="object 84"/>
          <p:cNvSpPr/>
          <p:nvPr/>
        </p:nvSpPr>
        <p:spPr>
          <a:xfrm>
            <a:off x="1939289" y="4624628"/>
            <a:ext cx="153885" cy="610819"/>
          </a:xfrm>
          <a:custGeom>
            <a:avLst/>
            <a:gdLst/>
            <a:ahLst/>
            <a:cxnLst/>
            <a:rect l="l" t="t" r="r" b="b"/>
            <a:pathLst>
              <a:path w="153885" h="610819">
                <a:moveTo>
                  <a:pt x="0" y="610819"/>
                </a:moveTo>
                <a:lnTo>
                  <a:pt x="153885" y="610819"/>
                </a:lnTo>
                <a:lnTo>
                  <a:pt x="153885" y="0"/>
                </a:lnTo>
                <a:lnTo>
                  <a:pt x="0" y="0"/>
                </a:lnTo>
                <a:lnTo>
                  <a:pt x="0" y="610819"/>
                </a:lnTo>
                <a:close/>
              </a:path>
            </a:pathLst>
          </a:custGeom>
          <a:ln w="4572">
            <a:solidFill>
              <a:srgbClr val="000000"/>
            </a:solidFill>
          </a:ln>
        </p:spPr>
        <p:txBody>
          <a:bodyPr wrap="square" lIns="0" tIns="0" rIns="0" bIns="0" rtlCol="0">
            <a:noAutofit/>
          </a:bodyPr>
          <a:lstStyle/>
          <a:p>
            <a:endParaRPr/>
          </a:p>
        </p:txBody>
      </p:sp>
      <p:sp>
        <p:nvSpPr>
          <p:cNvPr id="85" name="object 85"/>
          <p:cNvSpPr/>
          <p:nvPr/>
        </p:nvSpPr>
        <p:spPr>
          <a:xfrm>
            <a:off x="2485644" y="4241330"/>
            <a:ext cx="159575" cy="993482"/>
          </a:xfrm>
          <a:custGeom>
            <a:avLst/>
            <a:gdLst/>
            <a:ahLst/>
            <a:cxnLst/>
            <a:rect l="l" t="t" r="r" b="b"/>
            <a:pathLst>
              <a:path w="159575" h="993482">
                <a:moveTo>
                  <a:pt x="0" y="993482"/>
                </a:moveTo>
                <a:lnTo>
                  <a:pt x="159575" y="993482"/>
                </a:lnTo>
                <a:lnTo>
                  <a:pt x="159575" y="0"/>
                </a:lnTo>
                <a:lnTo>
                  <a:pt x="0" y="0"/>
                </a:lnTo>
                <a:lnTo>
                  <a:pt x="0" y="993482"/>
                </a:lnTo>
                <a:close/>
              </a:path>
            </a:pathLst>
          </a:custGeom>
          <a:solidFill>
            <a:srgbClr val="9999FF"/>
          </a:solidFill>
        </p:spPr>
        <p:txBody>
          <a:bodyPr wrap="square" lIns="0" tIns="0" rIns="0" bIns="0" rtlCol="0">
            <a:noAutofit/>
          </a:bodyPr>
          <a:lstStyle/>
          <a:p>
            <a:endParaRPr/>
          </a:p>
        </p:txBody>
      </p:sp>
      <p:sp>
        <p:nvSpPr>
          <p:cNvPr id="86" name="object 86"/>
          <p:cNvSpPr/>
          <p:nvPr/>
        </p:nvSpPr>
        <p:spPr>
          <a:xfrm>
            <a:off x="2486406" y="4242092"/>
            <a:ext cx="159575" cy="993482"/>
          </a:xfrm>
          <a:custGeom>
            <a:avLst/>
            <a:gdLst/>
            <a:ahLst/>
            <a:cxnLst/>
            <a:rect l="l" t="t" r="r" b="b"/>
            <a:pathLst>
              <a:path w="159575" h="993482">
                <a:moveTo>
                  <a:pt x="0" y="993482"/>
                </a:moveTo>
                <a:lnTo>
                  <a:pt x="159575" y="993482"/>
                </a:lnTo>
                <a:lnTo>
                  <a:pt x="159575" y="0"/>
                </a:lnTo>
                <a:lnTo>
                  <a:pt x="0" y="0"/>
                </a:lnTo>
                <a:lnTo>
                  <a:pt x="0" y="993482"/>
                </a:lnTo>
                <a:close/>
              </a:path>
            </a:pathLst>
          </a:custGeom>
          <a:ln w="4572">
            <a:solidFill>
              <a:srgbClr val="000000"/>
            </a:solidFill>
          </a:ln>
        </p:spPr>
        <p:txBody>
          <a:bodyPr wrap="square" lIns="0" tIns="0" rIns="0" bIns="0" rtlCol="0">
            <a:noAutofit/>
          </a:bodyPr>
          <a:lstStyle/>
          <a:p>
            <a:endParaRPr/>
          </a:p>
        </p:txBody>
      </p:sp>
      <p:sp>
        <p:nvSpPr>
          <p:cNvPr id="87" name="object 87"/>
          <p:cNvSpPr/>
          <p:nvPr/>
        </p:nvSpPr>
        <p:spPr>
          <a:xfrm>
            <a:off x="3038856" y="5202936"/>
            <a:ext cx="153924" cy="0"/>
          </a:xfrm>
          <a:custGeom>
            <a:avLst/>
            <a:gdLst/>
            <a:ahLst/>
            <a:cxnLst/>
            <a:rect l="l" t="t" r="r" b="b"/>
            <a:pathLst>
              <a:path w="153924">
                <a:moveTo>
                  <a:pt x="0" y="0"/>
                </a:moveTo>
                <a:lnTo>
                  <a:pt x="153924" y="0"/>
                </a:lnTo>
              </a:path>
            </a:pathLst>
          </a:custGeom>
          <a:ln w="64008">
            <a:solidFill>
              <a:srgbClr val="9999FF"/>
            </a:solidFill>
          </a:ln>
        </p:spPr>
        <p:txBody>
          <a:bodyPr wrap="square" lIns="0" tIns="0" rIns="0" bIns="0" rtlCol="0">
            <a:noAutofit/>
          </a:bodyPr>
          <a:lstStyle/>
          <a:p>
            <a:endParaRPr/>
          </a:p>
        </p:txBody>
      </p:sp>
      <p:sp>
        <p:nvSpPr>
          <p:cNvPr id="88" name="object 88"/>
          <p:cNvSpPr/>
          <p:nvPr/>
        </p:nvSpPr>
        <p:spPr>
          <a:xfrm>
            <a:off x="3039618" y="5171748"/>
            <a:ext cx="153885" cy="65096"/>
          </a:xfrm>
          <a:custGeom>
            <a:avLst/>
            <a:gdLst/>
            <a:ahLst/>
            <a:cxnLst/>
            <a:rect l="l" t="t" r="r" b="b"/>
            <a:pathLst>
              <a:path w="153885" h="65096">
                <a:moveTo>
                  <a:pt x="0" y="65096"/>
                </a:moveTo>
                <a:lnTo>
                  <a:pt x="153885" y="65096"/>
                </a:lnTo>
                <a:lnTo>
                  <a:pt x="153885" y="0"/>
                </a:lnTo>
                <a:lnTo>
                  <a:pt x="0" y="0"/>
                </a:lnTo>
                <a:lnTo>
                  <a:pt x="0" y="65096"/>
                </a:lnTo>
                <a:close/>
              </a:path>
            </a:pathLst>
          </a:custGeom>
          <a:ln w="4572">
            <a:solidFill>
              <a:srgbClr val="000000"/>
            </a:solidFill>
          </a:ln>
        </p:spPr>
        <p:txBody>
          <a:bodyPr wrap="square" lIns="0" tIns="0" rIns="0" bIns="0" rtlCol="0">
            <a:noAutofit/>
          </a:bodyPr>
          <a:lstStyle/>
          <a:p>
            <a:endParaRPr/>
          </a:p>
        </p:txBody>
      </p:sp>
      <p:sp>
        <p:nvSpPr>
          <p:cNvPr id="89" name="object 89"/>
          <p:cNvSpPr/>
          <p:nvPr/>
        </p:nvSpPr>
        <p:spPr>
          <a:xfrm>
            <a:off x="3586734" y="5206746"/>
            <a:ext cx="159512" cy="0"/>
          </a:xfrm>
          <a:custGeom>
            <a:avLst/>
            <a:gdLst/>
            <a:ahLst/>
            <a:cxnLst/>
            <a:rect l="l" t="t" r="r" b="b"/>
            <a:pathLst>
              <a:path w="159512">
                <a:moveTo>
                  <a:pt x="0" y="0"/>
                </a:moveTo>
                <a:lnTo>
                  <a:pt x="159512" y="0"/>
                </a:lnTo>
              </a:path>
            </a:pathLst>
          </a:custGeom>
          <a:ln w="59436">
            <a:solidFill>
              <a:srgbClr val="9999FF"/>
            </a:solidFill>
          </a:ln>
        </p:spPr>
        <p:txBody>
          <a:bodyPr wrap="square" lIns="0" tIns="0" rIns="0" bIns="0" rtlCol="0">
            <a:noAutofit/>
          </a:bodyPr>
          <a:lstStyle/>
          <a:p>
            <a:endParaRPr/>
          </a:p>
        </p:txBody>
      </p:sp>
      <p:sp>
        <p:nvSpPr>
          <p:cNvPr id="90" name="object 90"/>
          <p:cNvSpPr/>
          <p:nvPr/>
        </p:nvSpPr>
        <p:spPr>
          <a:xfrm>
            <a:off x="3586734" y="5177764"/>
            <a:ext cx="159575" cy="57683"/>
          </a:xfrm>
          <a:custGeom>
            <a:avLst/>
            <a:gdLst/>
            <a:ahLst/>
            <a:cxnLst/>
            <a:rect l="l" t="t" r="r" b="b"/>
            <a:pathLst>
              <a:path w="159575" h="57683">
                <a:moveTo>
                  <a:pt x="0" y="57683"/>
                </a:moveTo>
                <a:lnTo>
                  <a:pt x="159575" y="57683"/>
                </a:lnTo>
                <a:lnTo>
                  <a:pt x="159575" y="0"/>
                </a:lnTo>
                <a:lnTo>
                  <a:pt x="0" y="0"/>
                </a:lnTo>
                <a:lnTo>
                  <a:pt x="0" y="57683"/>
                </a:lnTo>
                <a:close/>
              </a:path>
            </a:pathLst>
          </a:custGeom>
          <a:ln w="4572">
            <a:solidFill>
              <a:srgbClr val="000000"/>
            </a:solidFill>
          </a:ln>
        </p:spPr>
        <p:txBody>
          <a:bodyPr wrap="square" lIns="0" tIns="0" rIns="0" bIns="0" rtlCol="0">
            <a:noAutofit/>
          </a:bodyPr>
          <a:lstStyle/>
          <a:p>
            <a:endParaRPr/>
          </a:p>
        </p:txBody>
      </p:sp>
      <p:sp>
        <p:nvSpPr>
          <p:cNvPr id="91" name="object 91"/>
          <p:cNvSpPr/>
          <p:nvPr/>
        </p:nvSpPr>
        <p:spPr>
          <a:xfrm>
            <a:off x="4139946" y="5206746"/>
            <a:ext cx="153924" cy="0"/>
          </a:xfrm>
          <a:custGeom>
            <a:avLst/>
            <a:gdLst/>
            <a:ahLst/>
            <a:cxnLst/>
            <a:rect l="l" t="t" r="r" b="b"/>
            <a:pathLst>
              <a:path w="153924">
                <a:moveTo>
                  <a:pt x="0" y="0"/>
                </a:moveTo>
                <a:lnTo>
                  <a:pt x="153924" y="0"/>
                </a:lnTo>
              </a:path>
            </a:pathLst>
          </a:custGeom>
          <a:ln w="59436">
            <a:solidFill>
              <a:srgbClr val="9999FF"/>
            </a:solidFill>
          </a:ln>
        </p:spPr>
        <p:txBody>
          <a:bodyPr wrap="square" lIns="0" tIns="0" rIns="0" bIns="0" rtlCol="0">
            <a:noAutofit/>
          </a:bodyPr>
          <a:lstStyle/>
          <a:p>
            <a:endParaRPr/>
          </a:p>
        </p:txBody>
      </p:sp>
      <p:sp>
        <p:nvSpPr>
          <p:cNvPr id="92" name="object 92"/>
          <p:cNvSpPr/>
          <p:nvPr/>
        </p:nvSpPr>
        <p:spPr>
          <a:xfrm>
            <a:off x="4139946" y="5177764"/>
            <a:ext cx="153885" cy="57683"/>
          </a:xfrm>
          <a:custGeom>
            <a:avLst/>
            <a:gdLst/>
            <a:ahLst/>
            <a:cxnLst/>
            <a:rect l="l" t="t" r="r" b="b"/>
            <a:pathLst>
              <a:path w="153885" h="57683">
                <a:moveTo>
                  <a:pt x="0" y="57683"/>
                </a:moveTo>
                <a:lnTo>
                  <a:pt x="153885" y="57683"/>
                </a:lnTo>
                <a:lnTo>
                  <a:pt x="153885" y="0"/>
                </a:lnTo>
                <a:lnTo>
                  <a:pt x="0" y="0"/>
                </a:lnTo>
                <a:lnTo>
                  <a:pt x="0" y="57683"/>
                </a:lnTo>
                <a:close/>
              </a:path>
            </a:pathLst>
          </a:custGeom>
          <a:ln w="4572">
            <a:solidFill>
              <a:srgbClr val="000000"/>
            </a:solidFill>
          </a:ln>
        </p:spPr>
        <p:txBody>
          <a:bodyPr wrap="square" lIns="0" tIns="0" rIns="0" bIns="0" rtlCol="0">
            <a:noAutofit/>
          </a:bodyPr>
          <a:lstStyle/>
          <a:p>
            <a:endParaRPr/>
          </a:p>
        </p:txBody>
      </p:sp>
      <p:sp>
        <p:nvSpPr>
          <p:cNvPr id="93" name="object 93"/>
          <p:cNvSpPr/>
          <p:nvPr/>
        </p:nvSpPr>
        <p:spPr>
          <a:xfrm>
            <a:off x="4686300" y="5097780"/>
            <a:ext cx="159575" cy="137032"/>
          </a:xfrm>
          <a:custGeom>
            <a:avLst/>
            <a:gdLst/>
            <a:ahLst/>
            <a:cxnLst/>
            <a:rect l="l" t="t" r="r" b="b"/>
            <a:pathLst>
              <a:path w="159575" h="137032">
                <a:moveTo>
                  <a:pt x="0" y="137033"/>
                </a:moveTo>
                <a:lnTo>
                  <a:pt x="159575" y="137033"/>
                </a:lnTo>
                <a:lnTo>
                  <a:pt x="159575" y="0"/>
                </a:lnTo>
                <a:lnTo>
                  <a:pt x="0" y="0"/>
                </a:lnTo>
                <a:lnTo>
                  <a:pt x="0" y="137033"/>
                </a:lnTo>
                <a:close/>
              </a:path>
            </a:pathLst>
          </a:custGeom>
          <a:solidFill>
            <a:srgbClr val="9999FF"/>
          </a:solidFill>
        </p:spPr>
        <p:txBody>
          <a:bodyPr wrap="square" lIns="0" tIns="0" rIns="0" bIns="0" rtlCol="0">
            <a:noAutofit/>
          </a:bodyPr>
          <a:lstStyle/>
          <a:p>
            <a:endParaRPr/>
          </a:p>
        </p:txBody>
      </p:sp>
      <p:sp>
        <p:nvSpPr>
          <p:cNvPr id="94" name="object 94"/>
          <p:cNvSpPr/>
          <p:nvPr/>
        </p:nvSpPr>
        <p:spPr>
          <a:xfrm>
            <a:off x="4687062" y="5098542"/>
            <a:ext cx="159575" cy="137032"/>
          </a:xfrm>
          <a:custGeom>
            <a:avLst/>
            <a:gdLst/>
            <a:ahLst/>
            <a:cxnLst/>
            <a:rect l="l" t="t" r="r" b="b"/>
            <a:pathLst>
              <a:path w="159575" h="137032">
                <a:moveTo>
                  <a:pt x="0" y="137032"/>
                </a:moveTo>
                <a:lnTo>
                  <a:pt x="159575" y="137032"/>
                </a:lnTo>
                <a:lnTo>
                  <a:pt x="159575" y="0"/>
                </a:lnTo>
                <a:lnTo>
                  <a:pt x="0" y="0"/>
                </a:lnTo>
                <a:lnTo>
                  <a:pt x="0" y="137032"/>
                </a:lnTo>
                <a:close/>
              </a:path>
            </a:pathLst>
          </a:custGeom>
          <a:ln w="4572">
            <a:solidFill>
              <a:srgbClr val="000000"/>
            </a:solidFill>
          </a:ln>
        </p:spPr>
        <p:txBody>
          <a:bodyPr wrap="square" lIns="0" tIns="0" rIns="0" bIns="0" rtlCol="0">
            <a:noAutofit/>
          </a:bodyPr>
          <a:lstStyle/>
          <a:p>
            <a:endParaRPr/>
          </a:p>
        </p:txBody>
      </p:sp>
      <p:sp>
        <p:nvSpPr>
          <p:cNvPr id="95" name="object 95"/>
          <p:cNvSpPr/>
          <p:nvPr/>
        </p:nvSpPr>
        <p:spPr>
          <a:xfrm>
            <a:off x="5239512" y="4971288"/>
            <a:ext cx="155409" cy="264668"/>
          </a:xfrm>
          <a:custGeom>
            <a:avLst/>
            <a:gdLst/>
            <a:ahLst/>
            <a:cxnLst/>
            <a:rect l="l" t="t" r="r" b="b"/>
            <a:pathLst>
              <a:path w="155409" h="264667">
                <a:moveTo>
                  <a:pt x="0" y="264668"/>
                </a:moveTo>
                <a:lnTo>
                  <a:pt x="155409" y="264668"/>
                </a:lnTo>
                <a:lnTo>
                  <a:pt x="155409" y="0"/>
                </a:lnTo>
                <a:lnTo>
                  <a:pt x="0" y="0"/>
                </a:lnTo>
                <a:lnTo>
                  <a:pt x="0" y="264668"/>
                </a:lnTo>
                <a:close/>
              </a:path>
            </a:pathLst>
          </a:custGeom>
          <a:solidFill>
            <a:srgbClr val="9999FF"/>
          </a:solidFill>
        </p:spPr>
        <p:txBody>
          <a:bodyPr wrap="square" lIns="0" tIns="0" rIns="0" bIns="0" rtlCol="0">
            <a:noAutofit/>
          </a:bodyPr>
          <a:lstStyle/>
          <a:p>
            <a:endParaRPr/>
          </a:p>
        </p:txBody>
      </p:sp>
      <p:sp>
        <p:nvSpPr>
          <p:cNvPr id="96" name="object 96"/>
          <p:cNvSpPr/>
          <p:nvPr/>
        </p:nvSpPr>
        <p:spPr>
          <a:xfrm>
            <a:off x="5240274" y="4972050"/>
            <a:ext cx="155409" cy="264668"/>
          </a:xfrm>
          <a:custGeom>
            <a:avLst/>
            <a:gdLst/>
            <a:ahLst/>
            <a:cxnLst/>
            <a:rect l="l" t="t" r="r" b="b"/>
            <a:pathLst>
              <a:path w="155409" h="264668">
                <a:moveTo>
                  <a:pt x="0" y="264668"/>
                </a:moveTo>
                <a:lnTo>
                  <a:pt x="155409" y="264668"/>
                </a:lnTo>
                <a:lnTo>
                  <a:pt x="155409" y="0"/>
                </a:lnTo>
                <a:lnTo>
                  <a:pt x="0" y="0"/>
                </a:lnTo>
                <a:lnTo>
                  <a:pt x="0" y="264668"/>
                </a:lnTo>
                <a:close/>
              </a:path>
            </a:pathLst>
          </a:custGeom>
          <a:ln w="4572">
            <a:solidFill>
              <a:srgbClr val="000000"/>
            </a:solidFill>
          </a:ln>
        </p:spPr>
        <p:txBody>
          <a:bodyPr wrap="square" lIns="0" tIns="0" rIns="0" bIns="0" rtlCol="0">
            <a:noAutofit/>
          </a:bodyPr>
          <a:lstStyle/>
          <a:p>
            <a:endParaRPr/>
          </a:p>
        </p:txBody>
      </p:sp>
      <p:sp>
        <p:nvSpPr>
          <p:cNvPr id="97" name="object 97"/>
          <p:cNvSpPr/>
          <p:nvPr/>
        </p:nvSpPr>
        <p:spPr>
          <a:xfrm>
            <a:off x="1108710" y="2382774"/>
            <a:ext cx="0" cy="2848229"/>
          </a:xfrm>
          <a:custGeom>
            <a:avLst/>
            <a:gdLst/>
            <a:ahLst/>
            <a:cxnLst/>
            <a:rect l="l" t="t" r="r" b="b"/>
            <a:pathLst>
              <a:path h="2848229">
                <a:moveTo>
                  <a:pt x="0" y="0"/>
                </a:moveTo>
                <a:lnTo>
                  <a:pt x="0" y="2848229"/>
                </a:lnTo>
              </a:path>
            </a:pathLst>
          </a:custGeom>
          <a:ln w="4572">
            <a:solidFill>
              <a:srgbClr val="000000"/>
            </a:solidFill>
          </a:ln>
        </p:spPr>
        <p:txBody>
          <a:bodyPr wrap="square" lIns="0" tIns="0" rIns="0" bIns="0" rtlCol="0">
            <a:noAutofit/>
          </a:bodyPr>
          <a:lstStyle/>
          <a:p>
            <a:endParaRPr/>
          </a:p>
        </p:txBody>
      </p:sp>
      <p:sp>
        <p:nvSpPr>
          <p:cNvPr id="98" name="object 98"/>
          <p:cNvSpPr/>
          <p:nvPr/>
        </p:nvSpPr>
        <p:spPr>
          <a:xfrm>
            <a:off x="1076706" y="5235702"/>
            <a:ext cx="58826" cy="0"/>
          </a:xfrm>
          <a:custGeom>
            <a:avLst/>
            <a:gdLst/>
            <a:ahLst/>
            <a:cxnLst/>
            <a:rect l="l" t="t" r="r" b="b"/>
            <a:pathLst>
              <a:path w="58826">
                <a:moveTo>
                  <a:pt x="0" y="0"/>
                </a:moveTo>
                <a:lnTo>
                  <a:pt x="58826" y="0"/>
                </a:lnTo>
              </a:path>
            </a:pathLst>
          </a:custGeom>
          <a:ln w="4572">
            <a:solidFill>
              <a:srgbClr val="000000"/>
            </a:solidFill>
          </a:ln>
        </p:spPr>
        <p:txBody>
          <a:bodyPr wrap="square" lIns="0" tIns="0" rIns="0" bIns="0" rtlCol="0">
            <a:noAutofit/>
          </a:bodyPr>
          <a:lstStyle/>
          <a:p>
            <a:endParaRPr/>
          </a:p>
        </p:txBody>
      </p:sp>
      <p:sp>
        <p:nvSpPr>
          <p:cNvPr id="99" name="object 99"/>
          <p:cNvSpPr/>
          <p:nvPr/>
        </p:nvSpPr>
        <p:spPr>
          <a:xfrm>
            <a:off x="1076706" y="4879086"/>
            <a:ext cx="58826" cy="0"/>
          </a:xfrm>
          <a:custGeom>
            <a:avLst/>
            <a:gdLst/>
            <a:ahLst/>
            <a:cxnLst/>
            <a:rect l="l" t="t" r="r" b="b"/>
            <a:pathLst>
              <a:path w="58826">
                <a:moveTo>
                  <a:pt x="0" y="0"/>
                </a:moveTo>
                <a:lnTo>
                  <a:pt x="58826" y="0"/>
                </a:lnTo>
              </a:path>
            </a:pathLst>
          </a:custGeom>
          <a:ln w="4572">
            <a:solidFill>
              <a:srgbClr val="000000"/>
            </a:solidFill>
          </a:ln>
        </p:spPr>
        <p:txBody>
          <a:bodyPr wrap="square" lIns="0" tIns="0" rIns="0" bIns="0" rtlCol="0">
            <a:noAutofit/>
          </a:bodyPr>
          <a:lstStyle/>
          <a:p>
            <a:endParaRPr/>
          </a:p>
        </p:txBody>
      </p:sp>
      <p:sp>
        <p:nvSpPr>
          <p:cNvPr id="100" name="object 100"/>
          <p:cNvSpPr/>
          <p:nvPr/>
        </p:nvSpPr>
        <p:spPr>
          <a:xfrm>
            <a:off x="1076706" y="4520946"/>
            <a:ext cx="58826" cy="0"/>
          </a:xfrm>
          <a:custGeom>
            <a:avLst/>
            <a:gdLst/>
            <a:ahLst/>
            <a:cxnLst/>
            <a:rect l="l" t="t" r="r" b="b"/>
            <a:pathLst>
              <a:path w="58826">
                <a:moveTo>
                  <a:pt x="0" y="0"/>
                </a:moveTo>
                <a:lnTo>
                  <a:pt x="58826" y="0"/>
                </a:lnTo>
              </a:path>
            </a:pathLst>
          </a:custGeom>
          <a:ln w="4572">
            <a:solidFill>
              <a:srgbClr val="000000"/>
            </a:solidFill>
          </a:ln>
        </p:spPr>
        <p:txBody>
          <a:bodyPr wrap="square" lIns="0" tIns="0" rIns="0" bIns="0" rtlCol="0">
            <a:noAutofit/>
          </a:bodyPr>
          <a:lstStyle/>
          <a:p>
            <a:endParaRPr/>
          </a:p>
        </p:txBody>
      </p:sp>
      <p:sp>
        <p:nvSpPr>
          <p:cNvPr id="101" name="object 101"/>
          <p:cNvSpPr/>
          <p:nvPr/>
        </p:nvSpPr>
        <p:spPr>
          <a:xfrm>
            <a:off x="1076706" y="4164329"/>
            <a:ext cx="58826" cy="0"/>
          </a:xfrm>
          <a:custGeom>
            <a:avLst/>
            <a:gdLst/>
            <a:ahLst/>
            <a:cxnLst/>
            <a:rect l="l" t="t" r="r" b="b"/>
            <a:pathLst>
              <a:path w="58826">
                <a:moveTo>
                  <a:pt x="0" y="0"/>
                </a:moveTo>
                <a:lnTo>
                  <a:pt x="58826" y="0"/>
                </a:lnTo>
              </a:path>
            </a:pathLst>
          </a:custGeom>
          <a:ln w="4572">
            <a:solidFill>
              <a:srgbClr val="000000"/>
            </a:solidFill>
          </a:ln>
        </p:spPr>
        <p:txBody>
          <a:bodyPr wrap="square" lIns="0" tIns="0" rIns="0" bIns="0" rtlCol="0">
            <a:noAutofit/>
          </a:bodyPr>
          <a:lstStyle/>
          <a:p>
            <a:endParaRPr/>
          </a:p>
        </p:txBody>
      </p:sp>
      <p:sp>
        <p:nvSpPr>
          <p:cNvPr id="102" name="object 102"/>
          <p:cNvSpPr/>
          <p:nvPr/>
        </p:nvSpPr>
        <p:spPr>
          <a:xfrm>
            <a:off x="1076706" y="3812286"/>
            <a:ext cx="58826" cy="0"/>
          </a:xfrm>
          <a:custGeom>
            <a:avLst/>
            <a:gdLst/>
            <a:ahLst/>
            <a:cxnLst/>
            <a:rect l="l" t="t" r="r" b="b"/>
            <a:pathLst>
              <a:path w="58826">
                <a:moveTo>
                  <a:pt x="0" y="0"/>
                </a:moveTo>
                <a:lnTo>
                  <a:pt x="58826" y="0"/>
                </a:lnTo>
              </a:path>
            </a:pathLst>
          </a:custGeom>
          <a:ln w="4572">
            <a:solidFill>
              <a:srgbClr val="000000"/>
            </a:solidFill>
          </a:ln>
        </p:spPr>
        <p:txBody>
          <a:bodyPr wrap="square" lIns="0" tIns="0" rIns="0" bIns="0" rtlCol="0">
            <a:noAutofit/>
          </a:bodyPr>
          <a:lstStyle/>
          <a:p>
            <a:endParaRPr/>
          </a:p>
        </p:txBody>
      </p:sp>
      <p:sp>
        <p:nvSpPr>
          <p:cNvPr id="103" name="object 103"/>
          <p:cNvSpPr/>
          <p:nvPr/>
        </p:nvSpPr>
        <p:spPr>
          <a:xfrm>
            <a:off x="1076706" y="3454146"/>
            <a:ext cx="58826" cy="0"/>
          </a:xfrm>
          <a:custGeom>
            <a:avLst/>
            <a:gdLst/>
            <a:ahLst/>
            <a:cxnLst/>
            <a:rect l="l" t="t" r="r" b="b"/>
            <a:pathLst>
              <a:path w="58826">
                <a:moveTo>
                  <a:pt x="0" y="0"/>
                </a:moveTo>
                <a:lnTo>
                  <a:pt x="58826" y="0"/>
                </a:lnTo>
              </a:path>
            </a:pathLst>
          </a:custGeom>
          <a:ln w="4572">
            <a:solidFill>
              <a:srgbClr val="000000"/>
            </a:solidFill>
          </a:ln>
        </p:spPr>
        <p:txBody>
          <a:bodyPr wrap="square" lIns="0" tIns="0" rIns="0" bIns="0" rtlCol="0">
            <a:noAutofit/>
          </a:bodyPr>
          <a:lstStyle/>
          <a:p>
            <a:endParaRPr/>
          </a:p>
        </p:txBody>
      </p:sp>
      <p:sp>
        <p:nvSpPr>
          <p:cNvPr id="104" name="object 104"/>
          <p:cNvSpPr/>
          <p:nvPr/>
        </p:nvSpPr>
        <p:spPr>
          <a:xfrm>
            <a:off x="1076706" y="3097529"/>
            <a:ext cx="58826" cy="0"/>
          </a:xfrm>
          <a:custGeom>
            <a:avLst/>
            <a:gdLst/>
            <a:ahLst/>
            <a:cxnLst/>
            <a:rect l="l" t="t" r="r" b="b"/>
            <a:pathLst>
              <a:path w="58826">
                <a:moveTo>
                  <a:pt x="0" y="0"/>
                </a:moveTo>
                <a:lnTo>
                  <a:pt x="58826" y="0"/>
                </a:lnTo>
              </a:path>
            </a:pathLst>
          </a:custGeom>
          <a:ln w="4572">
            <a:solidFill>
              <a:srgbClr val="000000"/>
            </a:solidFill>
          </a:ln>
        </p:spPr>
        <p:txBody>
          <a:bodyPr wrap="square" lIns="0" tIns="0" rIns="0" bIns="0" rtlCol="0">
            <a:noAutofit/>
          </a:bodyPr>
          <a:lstStyle/>
          <a:p>
            <a:endParaRPr/>
          </a:p>
        </p:txBody>
      </p:sp>
      <p:sp>
        <p:nvSpPr>
          <p:cNvPr id="105" name="object 105"/>
          <p:cNvSpPr/>
          <p:nvPr/>
        </p:nvSpPr>
        <p:spPr>
          <a:xfrm>
            <a:off x="1076706" y="2739390"/>
            <a:ext cx="58826" cy="0"/>
          </a:xfrm>
          <a:custGeom>
            <a:avLst/>
            <a:gdLst/>
            <a:ahLst/>
            <a:cxnLst/>
            <a:rect l="l" t="t" r="r" b="b"/>
            <a:pathLst>
              <a:path w="58826">
                <a:moveTo>
                  <a:pt x="0" y="0"/>
                </a:moveTo>
                <a:lnTo>
                  <a:pt x="58826" y="0"/>
                </a:lnTo>
              </a:path>
            </a:pathLst>
          </a:custGeom>
          <a:ln w="4572">
            <a:solidFill>
              <a:srgbClr val="000000"/>
            </a:solidFill>
          </a:ln>
        </p:spPr>
        <p:txBody>
          <a:bodyPr wrap="square" lIns="0" tIns="0" rIns="0" bIns="0" rtlCol="0">
            <a:noAutofit/>
          </a:bodyPr>
          <a:lstStyle/>
          <a:p>
            <a:endParaRPr/>
          </a:p>
        </p:txBody>
      </p:sp>
      <p:sp>
        <p:nvSpPr>
          <p:cNvPr id="106" name="object 106"/>
          <p:cNvSpPr/>
          <p:nvPr/>
        </p:nvSpPr>
        <p:spPr>
          <a:xfrm>
            <a:off x="1076706" y="2382774"/>
            <a:ext cx="58826" cy="0"/>
          </a:xfrm>
          <a:custGeom>
            <a:avLst/>
            <a:gdLst/>
            <a:ahLst/>
            <a:cxnLst/>
            <a:rect l="l" t="t" r="r" b="b"/>
            <a:pathLst>
              <a:path w="58826">
                <a:moveTo>
                  <a:pt x="0" y="0"/>
                </a:moveTo>
                <a:lnTo>
                  <a:pt x="58826" y="0"/>
                </a:lnTo>
              </a:path>
            </a:pathLst>
          </a:custGeom>
          <a:ln w="4572">
            <a:solidFill>
              <a:srgbClr val="000000"/>
            </a:solidFill>
          </a:ln>
        </p:spPr>
        <p:txBody>
          <a:bodyPr wrap="square" lIns="0" tIns="0" rIns="0" bIns="0" rtlCol="0">
            <a:noAutofit/>
          </a:bodyPr>
          <a:lstStyle/>
          <a:p>
            <a:endParaRPr/>
          </a:p>
        </p:txBody>
      </p:sp>
      <p:sp>
        <p:nvSpPr>
          <p:cNvPr id="107" name="object 107"/>
          <p:cNvSpPr/>
          <p:nvPr/>
        </p:nvSpPr>
        <p:spPr>
          <a:xfrm>
            <a:off x="1108710" y="5235702"/>
            <a:ext cx="4397883" cy="0"/>
          </a:xfrm>
          <a:custGeom>
            <a:avLst/>
            <a:gdLst/>
            <a:ahLst/>
            <a:cxnLst/>
            <a:rect l="l" t="t" r="r" b="b"/>
            <a:pathLst>
              <a:path w="4397883">
                <a:moveTo>
                  <a:pt x="0" y="0"/>
                </a:moveTo>
                <a:lnTo>
                  <a:pt x="4397883" y="0"/>
                </a:lnTo>
              </a:path>
            </a:pathLst>
          </a:custGeom>
          <a:ln w="4572">
            <a:solidFill>
              <a:srgbClr val="000000"/>
            </a:solidFill>
          </a:ln>
        </p:spPr>
        <p:txBody>
          <a:bodyPr wrap="square" lIns="0" tIns="0" rIns="0" bIns="0" rtlCol="0">
            <a:noAutofit/>
          </a:bodyPr>
          <a:lstStyle/>
          <a:p>
            <a:endParaRPr/>
          </a:p>
        </p:txBody>
      </p:sp>
      <p:sp>
        <p:nvSpPr>
          <p:cNvPr id="108" name="object 108"/>
          <p:cNvSpPr/>
          <p:nvPr/>
        </p:nvSpPr>
        <p:spPr>
          <a:xfrm>
            <a:off x="1108710" y="5215890"/>
            <a:ext cx="0" cy="43815"/>
          </a:xfrm>
          <a:custGeom>
            <a:avLst/>
            <a:gdLst/>
            <a:ahLst/>
            <a:cxnLst/>
            <a:rect l="l" t="t" r="r" b="b"/>
            <a:pathLst>
              <a:path h="43814">
                <a:moveTo>
                  <a:pt x="0" y="43815"/>
                </a:moveTo>
                <a:lnTo>
                  <a:pt x="0" y="0"/>
                </a:lnTo>
              </a:path>
            </a:pathLst>
          </a:custGeom>
          <a:ln w="4572">
            <a:solidFill>
              <a:srgbClr val="000000"/>
            </a:solidFill>
          </a:ln>
        </p:spPr>
        <p:txBody>
          <a:bodyPr wrap="square" lIns="0" tIns="0" rIns="0" bIns="0" rtlCol="0">
            <a:noAutofit/>
          </a:bodyPr>
          <a:lstStyle/>
          <a:p>
            <a:endParaRPr/>
          </a:p>
        </p:txBody>
      </p:sp>
      <p:sp>
        <p:nvSpPr>
          <p:cNvPr id="109" name="object 109"/>
          <p:cNvSpPr/>
          <p:nvPr/>
        </p:nvSpPr>
        <p:spPr>
          <a:xfrm>
            <a:off x="1661922" y="5215890"/>
            <a:ext cx="0" cy="43815"/>
          </a:xfrm>
          <a:custGeom>
            <a:avLst/>
            <a:gdLst/>
            <a:ahLst/>
            <a:cxnLst/>
            <a:rect l="l" t="t" r="r" b="b"/>
            <a:pathLst>
              <a:path h="43814">
                <a:moveTo>
                  <a:pt x="0" y="43815"/>
                </a:moveTo>
                <a:lnTo>
                  <a:pt x="0" y="0"/>
                </a:lnTo>
              </a:path>
            </a:pathLst>
          </a:custGeom>
          <a:ln w="4572">
            <a:solidFill>
              <a:srgbClr val="000000"/>
            </a:solidFill>
          </a:ln>
        </p:spPr>
        <p:txBody>
          <a:bodyPr wrap="square" lIns="0" tIns="0" rIns="0" bIns="0" rtlCol="0">
            <a:noAutofit/>
          </a:bodyPr>
          <a:lstStyle/>
          <a:p>
            <a:endParaRPr/>
          </a:p>
        </p:txBody>
      </p:sp>
      <p:sp>
        <p:nvSpPr>
          <p:cNvPr id="110" name="object 110"/>
          <p:cNvSpPr/>
          <p:nvPr/>
        </p:nvSpPr>
        <p:spPr>
          <a:xfrm>
            <a:off x="2210562" y="5215890"/>
            <a:ext cx="0" cy="43815"/>
          </a:xfrm>
          <a:custGeom>
            <a:avLst/>
            <a:gdLst/>
            <a:ahLst/>
            <a:cxnLst/>
            <a:rect l="l" t="t" r="r" b="b"/>
            <a:pathLst>
              <a:path h="43814">
                <a:moveTo>
                  <a:pt x="0" y="43815"/>
                </a:moveTo>
                <a:lnTo>
                  <a:pt x="0" y="0"/>
                </a:lnTo>
              </a:path>
            </a:pathLst>
          </a:custGeom>
          <a:ln w="4572">
            <a:solidFill>
              <a:srgbClr val="000000"/>
            </a:solidFill>
          </a:ln>
        </p:spPr>
        <p:txBody>
          <a:bodyPr wrap="square" lIns="0" tIns="0" rIns="0" bIns="0" rtlCol="0">
            <a:noAutofit/>
          </a:bodyPr>
          <a:lstStyle/>
          <a:p>
            <a:endParaRPr/>
          </a:p>
        </p:txBody>
      </p:sp>
      <p:sp>
        <p:nvSpPr>
          <p:cNvPr id="111" name="object 111"/>
          <p:cNvSpPr/>
          <p:nvPr/>
        </p:nvSpPr>
        <p:spPr>
          <a:xfrm>
            <a:off x="2762250" y="5215890"/>
            <a:ext cx="0" cy="43815"/>
          </a:xfrm>
          <a:custGeom>
            <a:avLst/>
            <a:gdLst/>
            <a:ahLst/>
            <a:cxnLst/>
            <a:rect l="l" t="t" r="r" b="b"/>
            <a:pathLst>
              <a:path h="43814">
                <a:moveTo>
                  <a:pt x="0" y="43815"/>
                </a:moveTo>
                <a:lnTo>
                  <a:pt x="0" y="0"/>
                </a:lnTo>
              </a:path>
            </a:pathLst>
          </a:custGeom>
          <a:ln w="4572">
            <a:solidFill>
              <a:srgbClr val="000000"/>
            </a:solidFill>
          </a:ln>
        </p:spPr>
        <p:txBody>
          <a:bodyPr wrap="square" lIns="0" tIns="0" rIns="0" bIns="0" rtlCol="0">
            <a:noAutofit/>
          </a:bodyPr>
          <a:lstStyle/>
          <a:p>
            <a:endParaRPr/>
          </a:p>
        </p:txBody>
      </p:sp>
      <p:sp>
        <p:nvSpPr>
          <p:cNvPr id="112" name="object 112"/>
          <p:cNvSpPr/>
          <p:nvPr/>
        </p:nvSpPr>
        <p:spPr>
          <a:xfrm>
            <a:off x="3310890" y="5215890"/>
            <a:ext cx="0" cy="43815"/>
          </a:xfrm>
          <a:custGeom>
            <a:avLst/>
            <a:gdLst/>
            <a:ahLst/>
            <a:cxnLst/>
            <a:rect l="l" t="t" r="r" b="b"/>
            <a:pathLst>
              <a:path h="43814">
                <a:moveTo>
                  <a:pt x="0" y="43815"/>
                </a:moveTo>
                <a:lnTo>
                  <a:pt x="0" y="0"/>
                </a:lnTo>
              </a:path>
            </a:pathLst>
          </a:custGeom>
          <a:ln w="4572">
            <a:solidFill>
              <a:srgbClr val="000000"/>
            </a:solidFill>
          </a:ln>
        </p:spPr>
        <p:txBody>
          <a:bodyPr wrap="square" lIns="0" tIns="0" rIns="0" bIns="0" rtlCol="0">
            <a:noAutofit/>
          </a:bodyPr>
          <a:lstStyle/>
          <a:p>
            <a:endParaRPr/>
          </a:p>
        </p:txBody>
      </p:sp>
      <p:sp>
        <p:nvSpPr>
          <p:cNvPr id="113" name="object 113"/>
          <p:cNvSpPr/>
          <p:nvPr/>
        </p:nvSpPr>
        <p:spPr>
          <a:xfrm>
            <a:off x="3864102" y="5215890"/>
            <a:ext cx="0" cy="43815"/>
          </a:xfrm>
          <a:custGeom>
            <a:avLst/>
            <a:gdLst/>
            <a:ahLst/>
            <a:cxnLst/>
            <a:rect l="l" t="t" r="r" b="b"/>
            <a:pathLst>
              <a:path h="43814">
                <a:moveTo>
                  <a:pt x="0" y="43815"/>
                </a:moveTo>
                <a:lnTo>
                  <a:pt x="0" y="0"/>
                </a:lnTo>
              </a:path>
            </a:pathLst>
          </a:custGeom>
          <a:ln w="4572">
            <a:solidFill>
              <a:srgbClr val="000000"/>
            </a:solidFill>
          </a:ln>
        </p:spPr>
        <p:txBody>
          <a:bodyPr wrap="square" lIns="0" tIns="0" rIns="0" bIns="0" rtlCol="0">
            <a:noAutofit/>
          </a:bodyPr>
          <a:lstStyle/>
          <a:p>
            <a:endParaRPr/>
          </a:p>
        </p:txBody>
      </p:sp>
      <p:sp>
        <p:nvSpPr>
          <p:cNvPr id="114" name="object 114"/>
          <p:cNvSpPr/>
          <p:nvPr/>
        </p:nvSpPr>
        <p:spPr>
          <a:xfrm>
            <a:off x="4411218" y="5215890"/>
            <a:ext cx="0" cy="43815"/>
          </a:xfrm>
          <a:custGeom>
            <a:avLst/>
            <a:gdLst/>
            <a:ahLst/>
            <a:cxnLst/>
            <a:rect l="l" t="t" r="r" b="b"/>
            <a:pathLst>
              <a:path h="43814">
                <a:moveTo>
                  <a:pt x="0" y="43815"/>
                </a:moveTo>
                <a:lnTo>
                  <a:pt x="0" y="0"/>
                </a:lnTo>
              </a:path>
            </a:pathLst>
          </a:custGeom>
          <a:ln w="4572">
            <a:solidFill>
              <a:srgbClr val="000000"/>
            </a:solidFill>
          </a:ln>
        </p:spPr>
        <p:txBody>
          <a:bodyPr wrap="square" lIns="0" tIns="0" rIns="0" bIns="0" rtlCol="0">
            <a:noAutofit/>
          </a:bodyPr>
          <a:lstStyle/>
          <a:p>
            <a:endParaRPr/>
          </a:p>
        </p:txBody>
      </p:sp>
      <p:sp>
        <p:nvSpPr>
          <p:cNvPr id="115" name="object 115"/>
          <p:cNvSpPr/>
          <p:nvPr/>
        </p:nvSpPr>
        <p:spPr>
          <a:xfrm>
            <a:off x="4964430" y="5215890"/>
            <a:ext cx="0" cy="43815"/>
          </a:xfrm>
          <a:custGeom>
            <a:avLst/>
            <a:gdLst/>
            <a:ahLst/>
            <a:cxnLst/>
            <a:rect l="l" t="t" r="r" b="b"/>
            <a:pathLst>
              <a:path h="43814">
                <a:moveTo>
                  <a:pt x="0" y="43815"/>
                </a:moveTo>
                <a:lnTo>
                  <a:pt x="0" y="0"/>
                </a:lnTo>
              </a:path>
            </a:pathLst>
          </a:custGeom>
          <a:ln w="4572">
            <a:solidFill>
              <a:srgbClr val="000000"/>
            </a:solidFill>
          </a:ln>
        </p:spPr>
        <p:txBody>
          <a:bodyPr wrap="square" lIns="0" tIns="0" rIns="0" bIns="0" rtlCol="0">
            <a:noAutofit/>
          </a:bodyPr>
          <a:lstStyle/>
          <a:p>
            <a:endParaRPr/>
          </a:p>
        </p:txBody>
      </p:sp>
      <p:sp>
        <p:nvSpPr>
          <p:cNvPr id="116" name="object 116"/>
          <p:cNvSpPr/>
          <p:nvPr/>
        </p:nvSpPr>
        <p:spPr>
          <a:xfrm>
            <a:off x="5511546" y="5215890"/>
            <a:ext cx="0" cy="43815"/>
          </a:xfrm>
          <a:custGeom>
            <a:avLst/>
            <a:gdLst/>
            <a:ahLst/>
            <a:cxnLst/>
            <a:rect l="l" t="t" r="r" b="b"/>
            <a:pathLst>
              <a:path h="43814">
                <a:moveTo>
                  <a:pt x="0" y="43815"/>
                </a:moveTo>
                <a:lnTo>
                  <a:pt x="0" y="0"/>
                </a:lnTo>
              </a:path>
            </a:pathLst>
          </a:custGeom>
          <a:ln w="4572">
            <a:solidFill>
              <a:srgbClr val="000000"/>
            </a:solidFill>
          </a:ln>
        </p:spPr>
        <p:txBody>
          <a:bodyPr wrap="square" lIns="0" tIns="0" rIns="0" bIns="0" rtlCol="0">
            <a:noAutofit/>
          </a:bodyPr>
          <a:lstStyle/>
          <a:p>
            <a:endParaRPr/>
          </a:p>
        </p:txBody>
      </p:sp>
      <p:sp>
        <p:nvSpPr>
          <p:cNvPr id="117" name="object 117"/>
          <p:cNvSpPr/>
          <p:nvPr/>
        </p:nvSpPr>
        <p:spPr>
          <a:xfrm>
            <a:off x="1382268" y="4376928"/>
            <a:ext cx="3849624" cy="792226"/>
          </a:xfrm>
          <a:custGeom>
            <a:avLst/>
            <a:gdLst/>
            <a:ahLst/>
            <a:cxnLst/>
            <a:rect l="l" t="t" r="r" b="b"/>
            <a:pathLst>
              <a:path w="3849624" h="792226">
                <a:moveTo>
                  <a:pt x="0" y="0"/>
                </a:moveTo>
                <a:lnTo>
                  <a:pt x="547751" y="229870"/>
                </a:lnTo>
                <a:lnTo>
                  <a:pt x="1100582" y="469519"/>
                </a:lnTo>
                <a:lnTo>
                  <a:pt x="1648333" y="782447"/>
                </a:lnTo>
                <a:lnTo>
                  <a:pt x="2201291" y="748284"/>
                </a:lnTo>
                <a:lnTo>
                  <a:pt x="2748915" y="792226"/>
                </a:lnTo>
                <a:lnTo>
                  <a:pt x="3301873" y="792226"/>
                </a:lnTo>
                <a:lnTo>
                  <a:pt x="3849624" y="562356"/>
                </a:lnTo>
              </a:path>
            </a:pathLst>
          </a:custGeom>
          <a:ln w="15240">
            <a:solidFill>
              <a:srgbClr val="FFFF00"/>
            </a:solidFill>
          </a:ln>
        </p:spPr>
        <p:txBody>
          <a:bodyPr wrap="square" lIns="0" tIns="0" rIns="0" bIns="0" rtlCol="0">
            <a:noAutofit/>
          </a:bodyPr>
          <a:lstStyle/>
          <a:p>
            <a:endParaRPr/>
          </a:p>
        </p:txBody>
      </p:sp>
      <p:sp>
        <p:nvSpPr>
          <p:cNvPr id="118" name="object 118"/>
          <p:cNvSpPr/>
          <p:nvPr/>
        </p:nvSpPr>
        <p:spPr>
          <a:xfrm>
            <a:off x="1350264" y="4346448"/>
            <a:ext cx="68580" cy="64007"/>
          </a:xfrm>
          <a:prstGeom prst="rect">
            <a:avLst/>
          </a:prstGeom>
          <a:blipFill>
            <a:blip r:embed="rId2" cstate="print"/>
            <a:stretch>
              <a:fillRect/>
            </a:stretch>
          </a:blipFill>
        </p:spPr>
        <p:txBody>
          <a:bodyPr wrap="square" lIns="0" tIns="0" rIns="0" bIns="0" rtlCol="0">
            <a:noAutofit/>
          </a:bodyPr>
          <a:lstStyle/>
          <a:p>
            <a:endParaRPr/>
          </a:p>
        </p:txBody>
      </p:sp>
      <p:sp>
        <p:nvSpPr>
          <p:cNvPr id="119" name="object 119"/>
          <p:cNvSpPr/>
          <p:nvPr/>
        </p:nvSpPr>
        <p:spPr>
          <a:xfrm>
            <a:off x="1898904" y="4576572"/>
            <a:ext cx="68580" cy="64007"/>
          </a:xfrm>
          <a:prstGeom prst="rect">
            <a:avLst/>
          </a:prstGeom>
          <a:blipFill>
            <a:blip r:embed="rId3" cstate="print"/>
            <a:stretch>
              <a:fillRect/>
            </a:stretch>
          </a:blipFill>
        </p:spPr>
        <p:txBody>
          <a:bodyPr wrap="square" lIns="0" tIns="0" rIns="0" bIns="0" rtlCol="0">
            <a:noAutofit/>
          </a:bodyPr>
          <a:lstStyle/>
          <a:p>
            <a:endParaRPr/>
          </a:p>
        </p:txBody>
      </p:sp>
      <p:sp>
        <p:nvSpPr>
          <p:cNvPr id="120" name="object 120"/>
          <p:cNvSpPr/>
          <p:nvPr/>
        </p:nvSpPr>
        <p:spPr>
          <a:xfrm>
            <a:off x="2450592" y="4815840"/>
            <a:ext cx="70104" cy="64007"/>
          </a:xfrm>
          <a:prstGeom prst="rect">
            <a:avLst/>
          </a:prstGeom>
          <a:blipFill>
            <a:blip r:embed="rId4" cstate="print"/>
            <a:stretch>
              <a:fillRect/>
            </a:stretch>
          </a:blipFill>
        </p:spPr>
        <p:txBody>
          <a:bodyPr wrap="square" lIns="0" tIns="0" rIns="0" bIns="0" rtlCol="0">
            <a:noAutofit/>
          </a:bodyPr>
          <a:lstStyle/>
          <a:p>
            <a:endParaRPr/>
          </a:p>
        </p:txBody>
      </p:sp>
      <p:sp>
        <p:nvSpPr>
          <p:cNvPr id="121" name="object 121"/>
          <p:cNvSpPr/>
          <p:nvPr/>
        </p:nvSpPr>
        <p:spPr>
          <a:xfrm>
            <a:off x="2999232" y="5129784"/>
            <a:ext cx="68580" cy="64007"/>
          </a:xfrm>
          <a:prstGeom prst="rect">
            <a:avLst/>
          </a:prstGeom>
          <a:blipFill>
            <a:blip r:embed="rId5" cstate="print"/>
            <a:stretch>
              <a:fillRect/>
            </a:stretch>
          </a:blipFill>
        </p:spPr>
        <p:txBody>
          <a:bodyPr wrap="square" lIns="0" tIns="0" rIns="0" bIns="0" rtlCol="0">
            <a:noAutofit/>
          </a:bodyPr>
          <a:lstStyle/>
          <a:p>
            <a:endParaRPr/>
          </a:p>
        </p:txBody>
      </p:sp>
      <p:sp>
        <p:nvSpPr>
          <p:cNvPr id="122" name="object 122"/>
          <p:cNvSpPr/>
          <p:nvPr/>
        </p:nvSpPr>
        <p:spPr>
          <a:xfrm>
            <a:off x="3552444" y="5096256"/>
            <a:ext cx="68579" cy="62483"/>
          </a:xfrm>
          <a:prstGeom prst="rect">
            <a:avLst/>
          </a:prstGeom>
          <a:blipFill>
            <a:blip r:embed="rId6" cstate="print"/>
            <a:stretch>
              <a:fillRect/>
            </a:stretch>
          </a:blipFill>
        </p:spPr>
        <p:txBody>
          <a:bodyPr wrap="square" lIns="0" tIns="0" rIns="0" bIns="0" rtlCol="0">
            <a:noAutofit/>
          </a:bodyPr>
          <a:lstStyle/>
          <a:p>
            <a:endParaRPr/>
          </a:p>
        </p:txBody>
      </p:sp>
      <p:sp>
        <p:nvSpPr>
          <p:cNvPr id="123" name="object 123"/>
          <p:cNvSpPr/>
          <p:nvPr/>
        </p:nvSpPr>
        <p:spPr>
          <a:xfrm>
            <a:off x="4099560" y="5140452"/>
            <a:ext cx="68579" cy="62483"/>
          </a:xfrm>
          <a:prstGeom prst="rect">
            <a:avLst/>
          </a:prstGeom>
          <a:blipFill>
            <a:blip r:embed="rId5" cstate="print"/>
            <a:stretch>
              <a:fillRect/>
            </a:stretch>
          </a:blipFill>
        </p:spPr>
        <p:txBody>
          <a:bodyPr wrap="square" lIns="0" tIns="0" rIns="0" bIns="0" rtlCol="0">
            <a:noAutofit/>
          </a:bodyPr>
          <a:lstStyle/>
          <a:p>
            <a:endParaRPr/>
          </a:p>
        </p:txBody>
      </p:sp>
      <p:sp>
        <p:nvSpPr>
          <p:cNvPr id="124" name="object 124"/>
          <p:cNvSpPr/>
          <p:nvPr/>
        </p:nvSpPr>
        <p:spPr>
          <a:xfrm>
            <a:off x="4652772" y="5140452"/>
            <a:ext cx="68579" cy="62483"/>
          </a:xfrm>
          <a:prstGeom prst="rect">
            <a:avLst/>
          </a:prstGeom>
          <a:blipFill>
            <a:blip r:embed="rId7" cstate="print"/>
            <a:stretch>
              <a:fillRect/>
            </a:stretch>
          </a:blipFill>
        </p:spPr>
        <p:txBody>
          <a:bodyPr wrap="square" lIns="0" tIns="0" rIns="0" bIns="0" rtlCol="0">
            <a:noAutofit/>
          </a:bodyPr>
          <a:lstStyle/>
          <a:p>
            <a:endParaRPr/>
          </a:p>
        </p:txBody>
      </p:sp>
      <p:sp>
        <p:nvSpPr>
          <p:cNvPr id="125" name="object 125"/>
          <p:cNvSpPr/>
          <p:nvPr/>
        </p:nvSpPr>
        <p:spPr>
          <a:xfrm>
            <a:off x="5199888" y="4910328"/>
            <a:ext cx="68579" cy="62483"/>
          </a:xfrm>
          <a:prstGeom prst="rect">
            <a:avLst/>
          </a:prstGeom>
          <a:blipFill>
            <a:blip r:embed="rId8" cstate="print"/>
            <a:stretch>
              <a:fillRect/>
            </a:stretch>
          </a:blipFill>
        </p:spPr>
        <p:txBody>
          <a:bodyPr wrap="square" lIns="0" tIns="0" rIns="0" bIns="0" rtlCol="0">
            <a:noAutofit/>
          </a:bodyPr>
          <a:lstStyle/>
          <a:p>
            <a:endParaRPr/>
          </a:p>
        </p:txBody>
      </p:sp>
      <p:sp>
        <p:nvSpPr>
          <p:cNvPr id="126" name="object 126"/>
          <p:cNvSpPr/>
          <p:nvPr/>
        </p:nvSpPr>
        <p:spPr>
          <a:xfrm>
            <a:off x="733132" y="5834684"/>
            <a:ext cx="71513" cy="31089"/>
          </a:xfrm>
          <a:custGeom>
            <a:avLst/>
            <a:gdLst/>
            <a:ahLst/>
            <a:cxnLst/>
            <a:rect l="l" t="t" r="r" b="b"/>
            <a:pathLst>
              <a:path w="71513" h="31089">
                <a:moveTo>
                  <a:pt x="63957" y="0"/>
                </a:moveTo>
                <a:lnTo>
                  <a:pt x="55575" y="7556"/>
                </a:lnTo>
                <a:lnTo>
                  <a:pt x="63131" y="15951"/>
                </a:lnTo>
                <a:lnTo>
                  <a:pt x="71513" y="8394"/>
                </a:lnTo>
                <a:lnTo>
                  <a:pt x="63957" y="0"/>
                </a:lnTo>
                <a:close/>
              </a:path>
              <a:path w="71513" h="31089">
                <a:moveTo>
                  <a:pt x="9245" y="-15138"/>
                </a:moveTo>
                <a:lnTo>
                  <a:pt x="2438" y="-9004"/>
                </a:lnTo>
                <a:lnTo>
                  <a:pt x="3886" y="-5473"/>
                </a:lnTo>
                <a:lnTo>
                  <a:pt x="4229" y="-1562"/>
                </a:lnTo>
                <a:lnTo>
                  <a:pt x="3467" y="2755"/>
                </a:lnTo>
                <a:lnTo>
                  <a:pt x="2692" y="7073"/>
                </a:lnTo>
                <a:lnTo>
                  <a:pt x="1536" y="10566"/>
                </a:lnTo>
                <a:lnTo>
                  <a:pt x="0" y="13258"/>
                </a:lnTo>
                <a:lnTo>
                  <a:pt x="6845" y="20878"/>
                </a:lnTo>
                <a:lnTo>
                  <a:pt x="9779" y="15748"/>
                </a:lnTo>
                <a:lnTo>
                  <a:pt x="11480" y="10375"/>
                </a:lnTo>
                <a:lnTo>
                  <a:pt x="11963" y="4749"/>
                </a:lnTo>
                <a:lnTo>
                  <a:pt x="40436" y="36372"/>
                </a:lnTo>
                <a:lnTo>
                  <a:pt x="48831" y="28816"/>
                </a:lnTo>
                <a:lnTo>
                  <a:pt x="9245" y="-15138"/>
                </a:lnTo>
                <a:close/>
              </a:path>
            </a:pathLst>
          </a:custGeom>
          <a:solidFill>
            <a:srgbClr val="000000"/>
          </a:solidFill>
        </p:spPr>
        <p:txBody>
          <a:bodyPr wrap="square" lIns="0" tIns="0" rIns="0" bIns="0" rtlCol="0">
            <a:noAutofit/>
          </a:bodyPr>
          <a:lstStyle/>
          <a:p>
            <a:endParaRPr/>
          </a:p>
        </p:txBody>
      </p:sp>
      <p:sp>
        <p:nvSpPr>
          <p:cNvPr id="127" name="object 127"/>
          <p:cNvSpPr/>
          <p:nvPr/>
        </p:nvSpPr>
        <p:spPr>
          <a:xfrm>
            <a:off x="798944" y="5660021"/>
            <a:ext cx="173786" cy="168046"/>
          </a:xfrm>
          <a:custGeom>
            <a:avLst/>
            <a:gdLst/>
            <a:ahLst/>
            <a:cxnLst/>
            <a:rect l="l" t="t" r="r" b="b"/>
            <a:pathLst>
              <a:path w="173786" h="168046">
                <a:moveTo>
                  <a:pt x="58724" y="90030"/>
                </a:moveTo>
                <a:lnTo>
                  <a:pt x="61772" y="85864"/>
                </a:lnTo>
                <a:lnTo>
                  <a:pt x="66179" y="72504"/>
                </a:lnTo>
                <a:lnTo>
                  <a:pt x="61747" y="73863"/>
                </a:lnTo>
                <a:lnTo>
                  <a:pt x="58064" y="77190"/>
                </a:lnTo>
                <a:lnTo>
                  <a:pt x="54482" y="81318"/>
                </a:lnTo>
                <a:lnTo>
                  <a:pt x="53644" y="83870"/>
                </a:lnTo>
                <a:lnTo>
                  <a:pt x="52819" y="86423"/>
                </a:lnTo>
                <a:lnTo>
                  <a:pt x="53022" y="91465"/>
                </a:lnTo>
                <a:lnTo>
                  <a:pt x="48831" y="86804"/>
                </a:lnTo>
                <a:lnTo>
                  <a:pt x="41008" y="93853"/>
                </a:lnTo>
                <a:lnTo>
                  <a:pt x="80416" y="137629"/>
                </a:lnTo>
                <a:lnTo>
                  <a:pt x="88811" y="130073"/>
                </a:lnTo>
                <a:lnTo>
                  <a:pt x="74434" y="114096"/>
                </a:lnTo>
                <a:lnTo>
                  <a:pt x="72326" y="107683"/>
                </a:lnTo>
                <a:lnTo>
                  <a:pt x="69380" y="107251"/>
                </a:lnTo>
                <a:lnTo>
                  <a:pt x="66306" y="105257"/>
                </a:lnTo>
                <a:lnTo>
                  <a:pt x="63106" y="101688"/>
                </a:lnTo>
                <a:lnTo>
                  <a:pt x="60299" y="98590"/>
                </a:lnTo>
                <a:lnTo>
                  <a:pt x="58864" y="95631"/>
                </a:lnTo>
                <a:lnTo>
                  <a:pt x="58724" y="90030"/>
                </a:lnTo>
                <a:close/>
              </a:path>
              <a:path w="173786" h="168046">
                <a:moveTo>
                  <a:pt x="61772" y="85864"/>
                </a:moveTo>
                <a:lnTo>
                  <a:pt x="66116" y="83400"/>
                </a:lnTo>
                <a:lnTo>
                  <a:pt x="68897" y="83820"/>
                </a:lnTo>
                <a:lnTo>
                  <a:pt x="71691" y="84226"/>
                </a:lnTo>
                <a:lnTo>
                  <a:pt x="74574" y="86093"/>
                </a:lnTo>
                <a:lnTo>
                  <a:pt x="77571" y="89420"/>
                </a:lnTo>
                <a:lnTo>
                  <a:pt x="80784" y="92976"/>
                </a:lnTo>
                <a:lnTo>
                  <a:pt x="82435" y="96126"/>
                </a:lnTo>
                <a:lnTo>
                  <a:pt x="82664" y="101587"/>
                </a:lnTo>
                <a:lnTo>
                  <a:pt x="79794" y="105587"/>
                </a:lnTo>
                <a:lnTo>
                  <a:pt x="75272" y="108115"/>
                </a:lnTo>
                <a:lnTo>
                  <a:pt x="72326" y="107683"/>
                </a:lnTo>
                <a:lnTo>
                  <a:pt x="74434" y="114096"/>
                </a:lnTo>
                <a:lnTo>
                  <a:pt x="77520" y="114363"/>
                </a:lnTo>
                <a:lnTo>
                  <a:pt x="80098" y="114211"/>
                </a:lnTo>
                <a:lnTo>
                  <a:pt x="84201" y="113042"/>
                </a:lnTo>
                <a:lnTo>
                  <a:pt x="87858" y="110388"/>
                </a:lnTo>
                <a:lnTo>
                  <a:pt x="91541" y="107073"/>
                </a:lnTo>
                <a:lnTo>
                  <a:pt x="93345" y="102781"/>
                </a:lnTo>
                <a:lnTo>
                  <a:pt x="93243" y="92240"/>
                </a:lnTo>
                <a:lnTo>
                  <a:pt x="90830" y="86969"/>
                </a:lnTo>
                <a:lnTo>
                  <a:pt x="86055" y="81673"/>
                </a:lnTo>
                <a:lnTo>
                  <a:pt x="81419" y="76517"/>
                </a:lnTo>
                <a:lnTo>
                  <a:pt x="76504" y="73647"/>
                </a:lnTo>
                <a:lnTo>
                  <a:pt x="71348" y="73075"/>
                </a:lnTo>
                <a:lnTo>
                  <a:pt x="66179" y="72504"/>
                </a:lnTo>
                <a:lnTo>
                  <a:pt x="61772" y="85864"/>
                </a:lnTo>
                <a:close/>
              </a:path>
              <a:path w="173786" h="168046">
                <a:moveTo>
                  <a:pt x="96837" y="69456"/>
                </a:moveTo>
                <a:lnTo>
                  <a:pt x="95961" y="71589"/>
                </a:lnTo>
                <a:lnTo>
                  <a:pt x="94856" y="75882"/>
                </a:lnTo>
                <a:lnTo>
                  <a:pt x="95669" y="80225"/>
                </a:lnTo>
                <a:lnTo>
                  <a:pt x="98298" y="83997"/>
                </a:lnTo>
                <a:lnTo>
                  <a:pt x="100736" y="86715"/>
                </a:lnTo>
                <a:lnTo>
                  <a:pt x="103695" y="88099"/>
                </a:lnTo>
                <a:lnTo>
                  <a:pt x="107175" y="88176"/>
                </a:lnTo>
                <a:lnTo>
                  <a:pt x="104838" y="74383"/>
                </a:lnTo>
                <a:lnTo>
                  <a:pt x="104889" y="71145"/>
                </a:lnTo>
                <a:lnTo>
                  <a:pt x="106260" y="68160"/>
                </a:lnTo>
                <a:lnTo>
                  <a:pt x="108140" y="65570"/>
                </a:lnTo>
                <a:lnTo>
                  <a:pt x="110020" y="62979"/>
                </a:lnTo>
                <a:lnTo>
                  <a:pt x="112090" y="59690"/>
                </a:lnTo>
                <a:lnTo>
                  <a:pt x="113601" y="61353"/>
                </a:lnTo>
                <a:lnTo>
                  <a:pt x="116954" y="65747"/>
                </a:lnTo>
                <a:lnTo>
                  <a:pt x="115849" y="47282"/>
                </a:lnTo>
                <a:lnTo>
                  <a:pt x="112560" y="43637"/>
                </a:lnTo>
                <a:lnTo>
                  <a:pt x="109931" y="41465"/>
                </a:lnTo>
                <a:lnTo>
                  <a:pt x="107962" y="40779"/>
                </a:lnTo>
                <a:lnTo>
                  <a:pt x="103682" y="40119"/>
                </a:lnTo>
                <a:lnTo>
                  <a:pt x="101053" y="40881"/>
                </a:lnTo>
                <a:lnTo>
                  <a:pt x="98425" y="41643"/>
                </a:lnTo>
                <a:lnTo>
                  <a:pt x="95237" y="43713"/>
                </a:lnTo>
                <a:lnTo>
                  <a:pt x="91503" y="47078"/>
                </a:lnTo>
                <a:lnTo>
                  <a:pt x="87376" y="50800"/>
                </a:lnTo>
                <a:lnTo>
                  <a:pt x="84937" y="54330"/>
                </a:lnTo>
                <a:lnTo>
                  <a:pt x="84175" y="57683"/>
                </a:lnTo>
                <a:lnTo>
                  <a:pt x="83400" y="61036"/>
                </a:lnTo>
                <a:lnTo>
                  <a:pt x="83972" y="64630"/>
                </a:lnTo>
                <a:lnTo>
                  <a:pt x="85877" y="68465"/>
                </a:lnTo>
                <a:lnTo>
                  <a:pt x="94729" y="62992"/>
                </a:lnTo>
                <a:lnTo>
                  <a:pt x="93675" y="59410"/>
                </a:lnTo>
                <a:lnTo>
                  <a:pt x="94284" y="56730"/>
                </a:lnTo>
                <a:lnTo>
                  <a:pt x="96685" y="54038"/>
                </a:lnTo>
                <a:lnTo>
                  <a:pt x="100698" y="51041"/>
                </a:lnTo>
                <a:lnTo>
                  <a:pt x="103530" y="50977"/>
                </a:lnTo>
                <a:lnTo>
                  <a:pt x="106413" y="53390"/>
                </a:lnTo>
                <a:lnTo>
                  <a:pt x="106235" y="56222"/>
                </a:lnTo>
                <a:lnTo>
                  <a:pt x="104127" y="59359"/>
                </a:lnTo>
                <a:lnTo>
                  <a:pt x="100876" y="63627"/>
                </a:lnTo>
                <a:lnTo>
                  <a:pt x="98475" y="66802"/>
                </a:lnTo>
                <a:lnTo>
                  <a:pt x="96837" y="69456"/>
                </a:lnTo>
                <a:close/>
              </a:path>
              <a:path w="173786" h="168046">
                <a:moveTo>
                  <a:pt x="137299" y="53644"/>
                </a:moveTo>
                <a:lnTo>
                  <a:pt x="134200" y="56159"/>
                </a:lnTo>
                <a:lnTo>
                  <a:pt x="139776" y="62344"/>
                </a:lnTo>
                <a:lnTo>
                  <a:pt x="144208" y="59321"/>
                </a:lnTo>
                <a:lnTo>
                  <a:pt x="147789" y="56095"/>
                </a:lnTo>
                <a:lnTo>
                  <a:pt x="149821" y="53022"/>
                </a:lnTo>
                <a:lnTo>
                  <a:pt x="150482" y="49860"/>
                </a:lnTo>
                <a:lnTo>
                  <a:pt x="149517" y="45427"/>
                </a:lnTo>
                <a:lnTo>
                  <a:pt x="147650" y="42506"/>
                </a:lnTo>
                <a:lnTo>
                  <a:pt x="144386" y="38887"/>
                </a:lnTo>
                <a:lnTo>
                  <a:pt x="131559" y="24638"/>
                </a:lnTo>
                <a:lnTo>
                  <a:pt x="143001" y="14338"/>
                </a:lnTo>
                <a:lnTo>
                  <a:pt x="165417" y="39243"/>
                </a:lnTo>
                <a:lnTo>
                  <a:pt x="173786" y="31711"/>
                </a:lnTo>
                <a:lnTo>
                  <a:pt x="145224" y="0"/>
                </a:lnTo>
                <a:lnTo>
                  <a:pt x="117132" y="25298"/>
                </a:lnTo>
                <a:lnTo>
                  <a:pt x="133642" y="43637"/>
                </a:lnTo>
                <a:lnTo>
                  <a:pt x="136702" y="47040"/>
                </a:lnTo>
                <a:lnTo>
                  <a:pt x="138861" y="50215"/>
                </a:lnTo>
                <a:lnTo>
                  <a:pt x="137299" y="53644"/>
                </a:lnTo>
                <a:close/>
              </a:path>
              <a:path w="173786" h="168046">
                <a:moveTo>
                  <a:pt x="123342" y="70866"/>
                </a:moveTo>
                <a:lnTo>
                  <a:pt x="124523" y="71577"/>
                </a:lnTo>
                <a:lnTo>
                  <a:pt x="127571" y="73329"/>
                </a:lnTo>
                <a:lnTo>
                  <a:pt x="135864" y="65862"/>
                </a:lnTo>
                <a:lnTo>
                  <a:pt x="133769" y="65011"/>
                </a:lnTo>
                <a:lnTo>
                  <a:pt x="130530" y="62953"/>
                </a:lnTo>
                <a:lnTo>
                  <a:pt x="127088" y="59944"/>
                </a:lnTo>
                <a:lnTo>
                  <a:pt x="124574" y="57150"/>
                </a:lnTo>
                <a:lnTo>
                  <a:pt x="115849" y="47282"/>
                </a:lnTo>
                <a:lnTo>
                  <a:pt x="116954" y="65747"/>
                </a:lnTo>
                <a:lnTo>
                  <a:pt x="117792" y="68656"/>
                </a:lnTo>
                <a:lnTo>
                  <a:pt x="116979" y="72555"/>
                </a:lnTo>
                <a:lnTo>
                  <a:pt x="114465" y="75717"/>
                </a:lnTo>
                <a:lnTo>
                  <a:pt x="111607" y="77508"/>
                </a:lnTo>
                <a:lnTo>
                  <a:pt x="108318" y="77381"/>
                </a:lnTo>
                <a:lnTo>
                  <a:pt x="104838" y="74383"/>
                </a:lnTo>
                <a:lnTo>
                  <a:pt x="107175" y="88176"/>
                </a:lnTo>
                <a:lnTo>
                  <a:pt x="110642" y="88265"/>
                </a:lnTo>
                <a:lnTo>
                  <a:pt x="114020" y="86829"/>
                </a:lnTo>
                <a:lnTo>
                  <a:pt x="117284" y="83883"/>
                </a:lnTo>
                <a:lnTo>
                  <a:pt x="119138" y="82219"/>
                </a:lnTo>
                <a:lnTo>
                  <a:pt x="121564" y="78143"/>
                </a:lnTo>
                <a:lnTo>
                  <a:pt x="123164" y="73545"/>
                </a:lnTo>
                <a:lnTo>
                  <a:pt x="123342" y="70866"/>
                </a:lnTo>
                <a:close/>
              </a:path>
              <a:path w="173786" h="168046">
                <a:moveTo>
                  <a:pt x="22377" y="168046"/>
                </a:moveTo>
                <a:lnTo>
                  <a:pt x="31750" y="159600"/>
                </a:lnTo>
                <a:lnTo>
                  <a:pt x="26403" y="146405"/>
                </a:lnTo>
                <a:lnTo>
                  <a:pt x="43903" y="130657"/>
                </a:lnTo>
                <a:lnTo>
                  <a:pt x="34429" y="125831"/>
                </a:lnTo>
                <a:lnTo>
                  <a:pt x="22479" y="136588"/>
                </a:lnTo>
                <a:lnTo>
                  <a:pt x="13766" y="115011"/>
                </a:lnTo>
                <a:lnTo>
                  <a:pt x="9347" y="100507"/>
                </a:lnTo>
                <a:lnTo>
                  <a:pt x="0" y="108915"/>
                </a:lnTo>
                <a:lnTo>
                  <a:pt x="22377" y="168046"/>
                </a:lnTo>
                <a:close/>
              </a:path>
              <a:path w="173786" h="168046">
                <a:moveTo>
                  <a:pt x="66294" y="128498"/>
                </a:moveTo>
                <a:lnTo>
                  <a:pt x="9347" y="100507"/>
                </a:lnTo>
                <a:lnTo>
                  <a:pt x="13766" y="115011"/>
                </a:lnTo>
                <a:lnTo>
                  <a:pt x="34429" y="125831"/>
                </a:lnTo>
                <a:lnTo>
                  <a:pt x="43903" y="130657"/>
                </a:lnTo>
                <a:lnTo>
                  <a:pt x="56680" y="137160"/>
                </a:lnTo>
                <a:lnTo>
                  <a:pt x="66294" y="128498"/>
                </a:lnTo>
                <a:close/>
              </a:path>
            </a:pathLst>
          </a:custGeom>
          <a:solidFill>
            <a:srgbClr val="000000"/>
          </a:solidFill>
        </p:spPr>
        <p:txBody>
          <a:bodyPr wrap="square" lIns="0" tIns="0" rIns="0" bIns="0" rtlCol="0">
            <a:noAutofit/>
          </a:bodyPr>
          <a:lstStyle/>
          <a:p>
            <a:endParaRPr/>
          </a:p>
        </p:txBody>
      </p:sp>
      <p:sp>
        <p:nvSpPr>
          <p:cNvPr id="128" name="object 128"/>
          <p:cNvSpPr/>
          <p:nvPr/>
        </p:nvSpPr>
        <p:spPr>
          <a:xfrm>
            <a:off x="959916" y="5645950"/>
            <a:ext cx="24041" cy="23228"/>
          </a:xfrm>
          <a:custGeom>
            <a:avLst/>
            <a:gdLst/>
            <a:ahLst/>
            <a:cxnLst/>
            <a:rect l="l" t="t" r="r" b="b"/>
            <a:pathLst>
              <a:path w="24041" h="23228">
                <a:moveTo>
                  <a:pt x="7556" y="23228"/>
                </a:moveTo>
                <a:lnTo>
                  <a:pt x="24041" y="8382"/>
                </a:lnTo>
                <a:lnTo>
                  <a:pt x="16484" y="0"/>
                </a:lnTo>
                <a:lnTo>
                  <a:pt x="0" y="14833"/>
                </a:lnTo>
                <a:lnTo>
                  <a:pt x="7556" y="23228"/>
                </a:lnTo>
                <a:close/>
              </a:path>
            </a:pathLst>
          </a:custGeom>
          <a:solidFill>
            <a:srgbClr val="000000"/>
          </a:solidFill>
        </p:spPr>
        <p:txBody>
          <a:bodyPr wrap="square" lIns="0" tIns="0" rIns="0" bIns="0" rtlCol="0">
            <a:noAutofit/>
          </a:bodyPr>
          <a:lstStyle/>
          <a:p>
            <a:endParaRPr/>
          </a:p>
        </p:txBody>
      </p:sp>
      <p:sp>
        <p:nvSpPr>
          <p:cNvPr id="129" name="object 129"/>
          <p:cNvSpPr/>
          <p:nvPr/>
        </p:nvSpPr>
        <p:spPr>
          <a:xfrm>
            <a:off x="969835" y="5344414"/>
            <a:ext cx="346646" cy="307886"/>
          </a:xfrm>
          <a:custGeom>
            <a:avLst/>
            <a:gdLst/>
            <a:ahLst/>
            <a:cxnLst/>
            <a:rect l="l" t="t" r="r" b="b"/>
            <a:pathLst>
              <a:path w="346646" h="307886">
                <a:moveTo>
                  <a:pt x="18288" y="287185"/>
                </a:moveTo>
                <a:lnTo>
                  <a:pt x="13589" y="281978"/>
                </a:lnTo>
                <a:lnTo>
                  <a:pt x="11201" y="277291"/>
                </a:lnTo>
                <a:lnTo>
                  <a:pt x="11049" y="268998"/>
                </a:lnTo>
                <a:lnTo>
                  <a:pt x="12636" y="265455"/>
                </a:lnTo>
                <a:lnTo>
                  <a:pt x="15875" y="262534"/>
                </a:lnTo>
                <a:lnTo>
                  <a:pt x="18224" y="260426"/>
                </a:lnTo>
                <a:lnTo>
                  <a:pt x="20815" y="259283"/>
                </a:lnTo>
                <a:lnTo>
                  <a:pt x="23647" y="259118"/>
                </a:lnTo>
                <a:lnTo>
                  <a:pt x="26466" y="258953"/>
                </a:lnTo>
                <a:lnTo>
                  <a:pt x="29159" y="259778"/>
                </a:lnTo>
                <a:lnTo>
                  <a:pt x="31724" y="261581"/>
                </a:lnTo>
                <a:lnTo>
                  <a:pt x="38582" y="251612"/>
                </a:lnTo>
                <a:lnTo>
                  <a:pt x="34442" y="248996"/>
                </a:lnTo>
                <a:lnTo>
                  <a:pt x="30530" y="247662"/>
                </a:lnTo>
                <a:lnTo>
                  <a:pt x="26847" y="247573"/>
                </a:lnTo>
                <a:lnTo>
                  <a:pt x="20650" y="247421"/>
                </a:lnTo>
                <a:lnTo>
                  <a:pt x="14884" y="249758"/>
                </a:lnTo>
                <a:lnTo>
                  <a:pt x="9525" y="254584"/>
                </a:lnTo>
                <a:lnTo>
                  <a:pt x="3390" y="260096"/>
                </a:lnTo>
                <a:lnTo>
                  <a:pt x="266" y="266573"/>
                </a:lnTo>
                <a:lnTo>
                  <a:pt x="127" y="273989"/>
                </a:lnTo>
                <a:lnTo>
                  <a:pt x="0" y="281406"/>
                </a:lnTo>
                <a:lnTo>
                  <a:pt x="3213" y="288759"/>
                </a:lnTo>
                <a:lnTo>
                  <a:pt x="9766" y="296049"/>
                </a:lnTo>
                <a:lnTo>
                  <a:pt x="15976" y="302933"/>
                </a:lnTo>
                <a:lnTo>
                  <a:pt x="22733" y="306679"/>
                </a:lnTo>
                <a:lnTo>
                  <a:pt x="30048" y="307289"/>
                </a:lnTo>
                <a:lnTo>
                  <a:pt x="37376" y="307886"/>
                </a:lnTo>
                <a:lnTo>
                  <a:pt x="43942" y="305574"/>
                </a:lnTo>
                <a:lnTo>
                  <a:pt x="49745" y="300329"/>
                </a:lnTo>
                <a:lnTo>
                  <a:pt x="54444" y="296100"/>
                </a:lnTo>
                <a:lnTo>
                  <a:pt x="57277" y="291452"/>
                </a:lnTo>
                <a:lnTo>
                  <a:pt x="58242" y="286385"/>
                </a:lnTo>
                <a:lnTo>
                  <a:pt x="59220" y="281317"/>
                </a:lnTo>
                <a:lnTo>
                  <a:pt x="58204" y="275793"/>
                </a:lnTo>
                <a:lnTo>
                  <a:pt x="55219" y="269836"/>
                </a:lnTo>
                <a:lnTo>
                  <a:pt x="44196" y="274840"/>
                </a:lnTo>
                <a:lnTo>
                  <a:pt x="46355" y="278701"/>
                </a:lnTo>
                <a:lnTo>
                  <a:pt x="47243" y="282143"/>
                </a:lnTo>
                <a:lnTo>
                  <a:pt x="46901" y="285165"/>
                </a:lnTo>
                <a:lnTo>
                  <a:pt x="46558" y="288175"/>
                </a:lnTo>
                <a:lnTo>
                  <a:pt x="45212" y="290741"/>
                </a:lnTo>
                <a:lnTo>
                  <a:pt x="42862" y="292862"/>
                </a:lnTo>
                <a:lnTo>
                  <a:pt x="39674" y="295732"/>
                </a:lnTo>
                <a:lnTo>
                  <a:pt x="36029" y="296887"/>
                </a:lnTo>
                <a:lnTo>
                  <a:pt x="31915" y="296329"/>
                </a:lnTo>
                <a:lnTo>
                  <a:pt x="27813" y="295770"/>
                </a:lnTo>
                <a:lnTo>
                  <a:pt x="23266" y="292722"/>
                </a:lnTo>
                <a:lnTo>
                  <a:pt x="18288" y="287185"/>
                </a:lnTo>
                <a:close/>
              </a:path>
              <a:path w="346646" h="307886">
                <a:moveTo>
                  <a:pt x="90601" y="251993"/>
                </a:moveTo>
                <a:lnTo>
                  <a:pt x="93929" y="259207"/>
                </a:lnTo>
                <a:lnTo>
                  <a:pt x="98145" y="255397"/>
                </a:lnTo>
                <a:lnTo>
                  <a:pt x="100622" y="251777"/>
                </a:lnTo>
                <a:lnTo>
                  <a:pt x="101346" y="248335"/>
                </a:lnTo>
                <a:lnTo>
                  <a:pt x="102069" y="244894"/>
                </a:lnTo>
                <a:lnTo>
                  <a:pt x="101041" y="241681"/>
                </a:lnTo>
                <a:lnTo>
                  <a:pt x="98285" y="238633"/>
                </a:lnTo>
                <a:lnTo>
                  <a:pt x="94094" y="235077"/>
                </a:lnTo>
                <a:lnTo>
                  <a:pt x="91478" y="234696"/>
                </a:lnTo>
                <a:lnTo>
                  <a:pt x="88861" y="234188"/>
                </a:lnTo>
                <a:lnTo>
                  <a:pt x="86461" y="234442"/>
                </a:lnTo>
                <a:lnTo>
                  <a:pt x="82143" y="236728"/>
                </a:lnTo>
                <a:lnTo>
                  <a:pt x="79400" y="238760"/>
                </a:lnTo>
                <a:lnTo>
                  <a:pt x="76098" y="241681"/>
                </a:lnTo>
                <a:lnTo>
                  <a:pt x="67678" y="249262"/>
                </a:lnTo>
                <a:lnTo>
                  <a:pt x="55816" y="236093"/>
                </a:lnTo>
                <a:lnTo>
                  <a:pt x="47434" y="243649"/>
                </a:lnTo>
                <a:lnTo>
                  <a:pt x="75984" y="275361"/>
                </a:lnTo>
                <a:lnTo>
                  <a:pt x="72326" y="254431"/>
                </a:lnTo>
                <a:lnTo>
                  <a:pt x="77762" y="249529"/>
                </a:lnTo>
                <a:lnTo>
                  <a:pt x="80835" y="246773"/>
                </a:lnTo>
                <a:lnTo>
                  <a:pt x="83210" y="245148"/>
                </a:lnTo>
                <a:lnTo>
                  <a:pt x="86601" y="244144"/>
                </a:lnTo>
                <a:lnTo>
                  <a:pt x="89522" y="246189"/>
                </a:lnTo>
                <a:lnTo>
                  <a:pt x="91287" y="249072"/>
                </a:lnTo>
                <a:lnTo>
                  <a:pt x="90601" y="251993"/>
                </a:lnTo>
                <a:close/>
              </a:path>
              <a:path w="346646" h="307886">
                <a:moveTo>
                  <a:pt x="72326" y="254431"/>
                </a:moveTo>
                <a:lnTo>
                  <a:pt x="75984" y="275361"/>
                </a:lnTo>
                <a:lnTo>
                  <a:pt x="93929" y="259207"/>
                </a:lnTo>
                <a:lnTo>
                  <a:pt x="90601" y="251993"/>
                </a:lnTo>
                <a:lnTo>
                  <a:pt x="87388" y="255473"/>
                </a:lnTo>
                <a:lnTo>
                  <a:pt x="79590" y="262496"/>
                </a:lnTo>
                <a:lnTo>
                  <a:pt x="72326" y="254431"/>
                </a:lnTo>
                <a:close/>
              </a:path>
              <a:path w="346646" h="307886">
                <a:moveTo>
                  <a:pt x="91211" y="204216"/>
                </a:moveTo>
                <a:lnTo>
                  <a:pt x="82816" y="211836"/>
                </a:lnTo>
                <a:lnTo>
                  <a:pt x="111366" y="243459"/>
                </a:lnTo>
                <a:lnTo>
                  <a:pt x="119761" y="235966"/>
                </a:lnTo>
                <a:lnTo>
                  <a:pt x="91211" y="204216"/>
                </a:lnTo>
                <a:close/>
              </a:path>
              <a:path w="346646" h="307886">
                <a:moveTo>
                  <a:pt x="131686" y="209804"/>
                </a:moveTo>
                <a:lnTo>
                  <a:pt x="128739" y="209423"/>
                </a:lnTo>
                <a:lnTo>
                  <a:pt x="125666" y="207391"/>
                </a:lnTo>
                <a:lnTo>
                  <a:pt x="122453" y="203835"/>
                </a:lnTo>
                <a:lnTo>
                  <a:pt x="119659" y="200787"/>
                </a:lnTo>
                <a:lnTo>
                  <a:pt x="118224" y="197739"/>
                </a:lnTo>
                <a:lnTo>
                  <a:pt x="118084" y="192151"/>
                </a:lnTo>
                <a:lnTo>
                  <a:pt x="121119" y="187960"/>
                </a:lnTo>
                <a:lnTo>
                  <a:pt x="125476" y="185547"/>
                </a:lnTo>
                <a:lnTo>
                  <a:pt x="128257" y="185928"/>
                </a:lnTo>
                <a:lnTo>
                  <a:pt x="131038" y="186309"/>
                </a:lnTo>
                <a:lnTo>
                  <a:pt x="130695" y="175260"/>
                </a:lnTo>
                <a:lnTo>
                  <a:pt x="125526" y="174625"/>
                </a:lnTo>
                <a:lnTo>
                  <a:pt x="121107" y="176022"/>
                </a:lnTo>
                <a:lnTo>
                  <a:pt x="117424" y="179324"/>
                </a:lnTo>
                <a:lnTo>
                  <a:pt x="113842" y="183515"/>
                </a:lnTo>
                <a:lnTo>
                  <a:pt x="113004" y="186055"/>
                </a:lnTo>
                <a:lnTo>
                  <a:pt x="112166" y="188595"/>
                </a:lnTo>
                <a:lnTo>
                  <a:pt x="111963" y="191135"/>
                </a:lnTo>
                <a:lnTo>
                  <a:pt x="112382" y="193548"/>
                </a:lnTo>
                <a:lnTo>
                  <a:pt x="108178" y="188976"/>
                </a:lnTo>
                <a:lnTo>
                  <a:pt x="100355" y="195961"/>
                </a:lnTo>
                <a:lnTo>
                  <a:pt x="139776" y="239776"/>
                </a:lnTo>
                <a:lnTo>
                  <a:pt x="148170" y="232156"/>
                </a:lnTo>
                <a:lnTo>
                  <a:pt x="133781" y="216281"/>
                </a:lnTo>
                <a:lnTo>
                  <a:pt x="136880" y="216535"/>
                </a:lnTo>
                <a:lnTo>
                  <a:pt x="139458" y="216408"/>
                </a:lnTo>
                <a:lnTo>
                  <a:pt x="143560" y="215138"/>
                </a:lnTo>
                <a:lnTo>
                  <a:pt x="147205" y="212471"/>
                </a:lnTo>
                <a:lnTo>
                  <a:pt x="150888" y="209169"/>
                </a:lnTo>
                <a:lnTo>
                  <a:pt x="152704" y="204978"/>
                </a:lnTo>
                <a:lnTo>
                  <a:pt x="152590" y="194437"/>
                </a:lnTo>
                <a:lnTo>
                  <a:pt x="150177" y="189103"/>
                </a:lnTo>
                <a:lnTo>
                  <a:pt x="145415" y="183769"/>
                </a:lnTo>
                <a:lnTo>
                  <a:pt x="140766" y="178689"/>
                </a:lnTo>
                <a:lnTo>
                  <a:pt x="136931" y="191516"/>
                </a:lnTo>
                <a:lnTo>
                  <a:pt x="140131" y="195072"/>
                </a:lnTo>
                <a:lnTo>
                  <a:pt x="141795" y="198247"/>
                </a:lnTo>
                <a:lnTo>
                  <a:pt x="142024" y="203708"/>
                </a:lnTo>
                <a:lnTo>
                  <a:pt x="139153" y="207772"/>
                </a:lnTo>
                <a:lnTo>
                  <a:pt x="134632" y="210312"/>
                </a:lnTo>
                <a:lnTo>
                  <a:pt x="131686" y="209804"/>
                </a:lnTo>
                <a:close/>
              </a:path>
              <a:path w="346646" h="307886">
                <a:moveTo>
                  <a:pt x="135864" y="175768"/>
                </a:moveTo>
                <a:lnTo>
                  <a:pt x="130695" y="175260"/>
                </a:lnTo>
                <a:lnTo>
                  <a:pt x="131038" y="186309"/>
                </a:lnTo>
                <a:lnTo>
                  <a:pt x="133934" y="188214"/>
                </a:lnTo>
                <a:lnTo>
                  <a:pt x="136931" y="191516"/>
                </a:lnTo>
                <a:lnTo>
                  <a:pt x="140766" y="178689"/>
                </a:lnTo>
                <a:lnTo>
                  <a:pt x="135864" y="175768"/>
                </a:lnTo>
                <a:close/>
              </a:path>
              <a:path w="346646" h="307886">
                <a:moveTo>
                  <a:pt x="169875" y="190881"/>
                </a:moveTo>
                <a:lnTo>
                  <a:pt x="193878" y="169164"/>
                </a:lnTo>
                <a:lnTo>
                  <a:pt x="201409" y="177546"/>
                </a:lnTo>
                <a:lnTo>
                  <a:pt x="208241" y="171450"/>
                </a:lnTo>
                <a:lnTo>
                  <a:pt x="194538" y="156210"/>
                </a:lnTo>
                <a:lnTo>
                  <a:pt x="191135" y="159258"/>
                </a:lnTo>
                <a:lnTo>
                  <a:pt x="168757" y="134366"/>
                </a:lnTo>
                <a:lnTo>
                  <a:pt x="182829" y="166751"/>
                </a:lnTo>
                <a:lnTo>
                  <a:pt x="168529" y="179578"/>
                </a:lnTo>
                <a:lnTo>
                  <a:pt x="170586" y="205359"/>
                </a:lnTo>
                <a:lnTo>
                  <a:pt x="177393" y="199136"/>
                </a:lnTo>
                <a:lnTo>
                  <a:pt x="169875" y="190881"/>
                </a:lnTo>
                <a:close/>
              </a:path>
              <a:path w="346646" h="307886">
                <a:moveTo>
                  <a:pt x="195821" y="135890"/>
                </a:moveTo>
                <a:lnTo>
                  <a:pt x="194957" y="138049"/>
                </a:lnTo>
                <a:lnTo>
                  <a:pt x="193852" y="142367"/>
                </a:lnTo>
                <a:lnTo>
                  <a:pt x="194665" y="146685"/>
                </a:lnTo>
                <a:lnTo>
                  <a:pt x="197294" y="150495"/>
                </a:lnTo>
                <a:lnTo>
                  <a:pt x="199732" y="153162"/>
                </a:lnTo>
                <a:lnTo>
                  <a:pt x="202692" y="154559"/>
                </a:lnTo>
                <a:lnTo>
                  <a:pt x="206159" y="154686"/>
                </a:lnTo>
                <a:lnTo>
                  <a:pt x="203835" y="140843"/>
                </a:lnTo>
                <a:lnTo>
                  <a:pt x="203885" y="137541"/>
                </a:lnTo>
                <a:lnTo>
                  <a:pt x="205257" y="134620"/>
                </a:lnTo>
                <a:lnTo>
                  <a:pt x="207137" y="132080"/>
                </a:lnTo>
                <a:lnTo>
                  <a:pt x="209016" y="129413"/>
                </a:lnTo>
                <a:lnTo>
                  <a:pt x="211086" y="126111"/>
                </a:lnTo>
                <a:lnTo>
                  <a:pt x="212598" y="127762"/>
                </a:lnTo>
                <a:lnTo>
                  <a:pt x="215950" y="132207"/>
                </a:lnTo>
                <a:lnTo>
                  <a:pt x="214833" y="113792"/>
                </a:lnTo>
                <a:lnTo>
                  <a:pt x="211556" y="110109"/>
                </a:lnTo>
                <a:lnTo>
                  <a:pt x="208927" y="107950"/>
                </a:lnTo>
                <a:lnTo>
                  <a:pt x="206959" y="107188"/>
                </a:lnTo>
                <a:lnTo>
                  <a:pt x="202679" y="106553"/>
                </a:lnTo>
                <a:lnTo>
                  <a:pt x="200050" y="107315"/>
                </a:lnTo>
                <a:lnTo>
                  <a:pt x="197421" y="108077"/>
                </a:lnTo>
                <a:lnTo>
                  <a:pt x="194233" y="110109"/>
                </a:lnTo>
                <a:lnTo>
                  <a:pt x="190487" y="113538"/>
                </a:lnTo>
                <a:lnTo>
                  <a:pt x="186372" y="117221"/>
                </a:lnTo>
                <a:lnTo>
                  <a:pt x="183934" y="120777"/>
                </a:lnTo>
                <a:lnTo>
                  <a:pt x="183159" y="124079"/>
                </a:lnTo>
                <a:lnTo>
                  <a:pt x="182397" y="127508"/>
                </a:lnTo>
                <a:lnTo>
                  <a:pt x="182968" y="131064"/>
                </a:lnTo>
                <a:lnTo>
                  <a:pt x="184873" y="134874"/>
                </a:lnTo>
                <a:lnTo>
                  <a:pt x="193725" y="129413"/>
                </a:lnTo>
                <a:lnTo>
                  <a:pt x="192671" y="125857"/>
                </a:lnTo>
                <a:lnTo>
                  <a:pt x="193281" y="123190"/>
                </a:lnTo>
                <a:lnTo>
                  <a:pt x="195681" y="120523"/>
                </a:lnTo>
                <a:lnTo>
                  <a:pt x="199694" y="117475"/>
                </a:lnTo>
                <a:lnTo>
                  <a:pt x="202526" y="117475"/>
                </a:lnTo>
                <a:lnTo>
                  <a:pt x="205409" y="119888"/>
                </a:lnTo>
                <a:lnTo>
                  <a:pt x="205232" y="122682"/>
                </a:lnTo>
                <a:lnTo>
                  <a:pt x="203123" y="125857"/>
                </a:lnTo>
                <a:lnTo>
                  <a:pt x="199872" y="130048"/>
                </a:lnTo>
                <a:lnTo>
                  <a:pt x="197459" y="133223"/>
                </a:lnTo>
                <a:lnTo>
                  <a:pt x="195821" y="135890"/>
                </a:lnTo>
                <a:close/>
              </a:path>
              <a:path w="346646" h="307886">
                <a:moveTo>
                  <a:pt x="231482" y="95758"/>
                </a:moveTo>
                <a:lnTo>
                  <a:pt x="231343" y="90170"/>
                </a:lnTo>
                <a:lnTo>
                  <a:pt x="234378" y="85979"/>
                </a:lnTo>
                <a:lnTo>
                  <a:pt x="238721" y="83566"/>
                </a:lnTo>
                <a:lnTo>
                  <a:pt x="241515" y="83947"/>
                </a:lnTo>
                <a:lnTo>
                  <a:pt x="244297" y="84328"/>
                </a:lnTo>
                <a:lnTo>
                  <a:pt x="243954" y="73279"/>
                </a:lnTo>
                <a:lnTo>
                  <a:pt x="238785" y="72644"/>
                </a:lnTo>
                <a:lnTo>
                  <a:pt x="234365" y="74041"/>
                </a:lnTo>
                <a:lnTo>
                  <a:pt x="230682" y="77343"/>
                </a:lnTo>
                <a:lnTo>
                  <a:pt x="227101" y="81534"/>
                </a:lnTo>
                <a:lnTo>
                  <a:pt x="226263" y="84074"/>
                </a:lnTo>
                <a:lnTo>
                  <a:pt x="225425" y="86614"/>
                </a:lnTo>
                <a:lnTo>
                  <a:pt x="225209" y="89154"/>
                </a:lnTo>
                <a:lnTo>
                  <a:pt x="225628" y="91567"/>
                </a:lnTo>
                <a:lnTo>
                  <a:pt x="221437" y="86995"/>
                </a:lnTo>
                <a:lnTo>
                  <a:pt x="213614" y="93980"/>
                </a:lnTo>
                <a:lnTo>
                  <a:pt x="253034" y="137795"/>
                </a:lnTo>
                <a:lnTo>
                  <a:pt x="261429" y="130175"/>
                </a:lnTo>
                <a:lnTo>
                  <a:pt x="247040" y="114300"/>
                </a:lnTo>
                <a:lnTo>
                  <a:pt x="244944" y="107823"/>
                </a:lnTo>
                <a:lnTo>
                  <a:pt x="241998" y="107442"/>
                </a:lnTo>
                <a:lnTo>
                  <a:pt x="238925" y="105410"/>
                </a:lnTo>
                <a:lnTo>
                  <a:pt x="235712" y="101854"/>
                </a:lnTo>
                <a:lnTo>
                  <a:pt x="232918" y="98806"/>
                </a:lnTo>
                <a:lnTo>
                  <a:pt x="231482" y="95758"/>
                </a:lnTo>
                <a:close/>
              </a:path>
              <a:path w="346646" h="307886">
                <a:moveTo>
                  <a:pt x="250177" y="89535"/>
                </a:moveTo>
                <a:lnTo>
                  <a:pt x="253390" y="93091"/>
                </a:lnTo>
                <a:lnTo>
                  <a:pt x="255054" y="96266"/>
                </a:lnTo>
                <a:lnTo>
                  <a:pt x="255282" y="101727"/>
                </a:lnTo>
                <a:lnTo>
                  <a:pt x="252412" y="105791"/>
                </a:lnTo>
                <a:lnTo>
                  <a:pt x="247891" y="108331"/>
                </a:lnTo>
                <a:lnTo>
                  <a:pt x="244944" y="107823"/>
                </a:lnTo>
                <a:lnTo>
                  <a:pt x="247040" y="114300"/>
                </a:lnTo>
                <a:lnTo>
                  <a:pt x="250139" y="114554"/>
                </a:lnTo>
                <a:lnTo>
                  <a:pt x="252704" y="114427"/>
                </a:lnTo>
                <a:lnTo>
                  <a:pt x="256806" y="113157"/>
                </a:lnTo>
                <a:lnTo>
                  <a:pt x="260464" y="110490"/>
                </a:lnTo>
                <a:lnTo>
                  <a:pt x="264147" y="107188"/>
                </a:lnTo>
                <a:lnTo>
                  <a:pt x="265963" y="102997"/>
                </a:lnTo>
                <a:lnTo>
                  <a:pt x="265849" y="92456"/>
                </a:lnTo>
                <a:lnTo>
                  <a:pt x="263436" y="87122"/>
                </a:lnTo>
                <a:lnTo>
                  <a:pt x="258673" y="81788"/>
                </a:lnTo>
                <a:lnTo>
                  <a:pt x="254025" y="76708"/>
                </a:lnTo>
                <a:lnTo>
                  <a:pt x="249123" y="73787"/>
                </a:lnTo>
                <a:lnTo>
                  <a:pt x="243954" y="73279"/>
                </a:lnTo>
                <a:lnTo>
                  <a:pt x="244297" y="84328"/>
                </a:lnTo>
                <a:lnTo>
                  <a:pt x="247192" y="86233"/>
                </a:lnTo>
                <a:lnTo>
                  <a:pt x="250177" y="89535"/>
                </a:lnTo>
                <a:close/>
              </a:path>
              <a:path w="346646" h="307886">
                <a:moveTo>
                  <a:pt x="292519" y="70739"/>
                </a:moveTo>
                <a:lnTo>
                  <a:pt x="299097" y="74422"/>
                </a:lnTo>
                <a:lnTo>
                  <a:pt x="303339" y="70739"/>
                </a:lnTo>
                <a:lnTo>
                  <a:pt x="305752" y="67056"/>
                </a:lnTo>
                <a:lnTo>
                  <a:pt x="306514" y="63627"/>
                </a:lnTo>
                <a:lnTo>
                  <a:pt x="307149" y="60198"/>
                </a:lnTo>
                <a:lnTo>
                  <a:pt x="306133" y="56896"/>
                </a:lnTo>
                <a:lnTo>
                  <a:pt x="303339" y="53848"/>
                </a:lnTo>
                <a:lnTo>
                  <a:pt x="299275" y="50546"/>
                </a:lnTo>
                <a:lnTo>
                  <a:pt x="296672" y="49911"/>
                </a:lnTo>
                <a:lnTo>
                  <a:pt x="294068" y="49403"/>
                </a:lnTo>
                <a:lnTo>
                  <a:pt x="291668" y="49784"/>
                </a:lnTo>
                <a:lnTo>
                  <a:pt x="287274" y="51943"/>
                </a:lnTo>
                <a:lnTo>
                  <a:pt x="284518" y="53975"/>
                </a:lnTo>
                <a:lnTo>
                  <a:pt x="281216" y="57023"/>
                </a:lnTo>
                <a:lnTo>
                  <a:pt x="272783" y="64516"/>
                </a:lnTo>
                <a:lnTo>
                  <a:pt x="260934" y="51435"/>
                </a:lnTo>
                <a:lnTo>
                  <a:pt x="252539" y="58928"/>
                </a:lnTo>
                <a:lnTo>
                  <a:pt x="281089" y="90678"/>
                </a:lnTo>
                <a:lnTo>
                  <a:pt x="277444" y="69723"/>
                </a:lnTo>
                <a:lnTo>
                  <a:pt x="282905" y="64770"/>
                </a:lnTo>
                <a:lnTo>
                  <a:pt x="285927" y="62103"/>
                </a:lnTo>
                <a:lnTo>
                  <a:pt x="290004" y="59944"/>
                </a:lnTo>
                <a:lnTo>
                  <a:pt x="293243" y="60071"/>
                </a:lnTo>
                <a:lnTo>
                  <a:pt x="296125" y="63881"/>
                </a:lnTo>
                <a:lnTo>
                  <a:pt x="296176" y="66802"/>
                </a:lnTo>
                <a:lnTo>
                  <a:pt x="292519" y="70739"/>
                </a:lnTo>
                <a:close/>
              </a:path>
              <a:path w="346646" h="307886">
                <a:moveTo>
                  <a:pt x="284695" y="77851"/>
                </a:moveTo>
                <a:lnTo>
                  <a:pt x="277444" y="69723"/>
                </a:lnTo>
                <a:lnTo>
                  <a:pt x="281089" y="90678"/>
                </a:lnTo>
                <a:lnTo>
                  <a:pt x="299097" y="74422"/>
                </a:lnTo>
                <a:lnTo>
                  <a:pt x="292519" y="70739"/>
                </a:lnTo>
                <a:lnTo>
                  <a:pt x="284695" y="77851"/>
                </a:lnTo>
                <a:close/>
              </a:path>
              <a:path w="346646" h="307886">
                <a:moveTo>
                  <a:pt x="308546" y="18288"/>
                </a:moveTo>
                <a:lnTo>
                  <a:pt x="314515" y="12954"/>
                </a:lnTo>
                <a:lnTo>
                  <a:pt x="321881" y="21082"/>
                </a:lnTo>
                <a:lnTo>
                  <a:pt x="321754" y="34036"/>
                </a:lnTo>
                <a:lnTo>
                  <a:pt x="322262" y="30988"/>
                </a:lnTo>
                <a:lnTo>
                  <a:pt x="323786" y="28321"/>
                </a:lnTo>
                <a:lnTo>
                  <a:pt x="326453" y="26035"/>
                </a:lnTo>
                <a:lnTo>
                  <a:pt x="338264" y="39243"/>
                </a:lnTo>
                <a:lnTo>
                  <a:pt x="346646" y="31750"/>
                </a:lnTo>
                <a:lnTo>
                  <a:pt x="318071" y="0"/>
                </a:lnTo>
                <a:lnTo>
                  <a:pt x="308546" y="18288"/>
                </a:lnTo>
                <a:close/>
              </a:path>
              <a:path w="346646" h="307886">
                <a:moveTo>
                  <a:pt x="322135" y="36576"/>
                </a:moveTo>
                <a:lnTo>
                  <a:pt x="321754" y="34036"/>
                </a:lnTo>
                <a:lnTo>
                  <a:pt x="321881" y="21082"/>
                </a:lnTo>
                <a:lnTo>
                  <a:pt x="316420" y="26035"/>
                </a:lnTo>
                <a:lnTo>
                  <a:pt x="312102" y="29210"/>
                </a:lnTo>
                <a:lnTo>
                  <a:pt x="308927" y="29845"/>
                </a:lnTo>
                <a:lnTo>
                  <a:pt x="306260" y="27813"/>
                </a:lnTo>
                <a:lnTo>
                  <a:pt x="304482" y="24892"/>
                </a:lnTo>
                <a:lnTo>
                  <a:pt x="305117" y="21971"/>
                </a:lnTo>
                <a:lnTo>
                  <a:pt x="308546" y="18288"/>
                </a:lnTo>
                <a:lnTo>
                  <a:pt x="318071" y="0"/>
                </a:lnTo>
                <a:lnTo>
                  <a:pt x="301561" y="14859"/>
                </a:lnTo>
                <a:lnTo>
                  <a:pt x="298361" y="17653"/>
                </a:lnTo>
                <a:lnTo>
                  <a:pt x="295084" y="22098"/>
                </a:lnTo>
                <a:lnTo>
                  <a:pt x="293573" y="26162"/>
                </a:lnTo>
                <a:lnTo>
                  <a:pt x="294259" y="30861"/>
                </a:lnTo>
                <a:lnTo>
                  <a:pt x="297192" y="35052"/>
                </a:lnTo>
                <a:lnTo>
                  <a:pt x="299491" y="37592"/>
                </a:lnTo>
                <a:lnTo>
                  <a:pt x="302069" y="39116"/>
                </a:lnTo>
                <a:lnTo>
                  <a:pt x="304990" y="39370"/>
                </a:lnTo>
                <a:lnTo>
                  <a:pt x="308038" y="39751"/>
                </a:lnTo>
                <a:lnTo>
                  <a:pt x="310705" y="38862"/>
                </a:lnTo>
                <a:lnTo>
                  <a:pt x="312102" y="38608"/>
                </a:lnTo>
                <a:lnTo>
                  <a:pt x="311975" y="41529"/>
                </a:lnTo>
                <a:lnTo>
                  <a:pt x="312610" y="45593"/>
                </a:lnTo>
                <a:lnTo>
                  <a:pt x="314896" y="60198"/>
                </a:lnTo>
                <a:lnTo>
                  <a:pt x="324675" y="51435"/>
                </a:lnTo>
                <a:lnTo>
                  <a:pt x="322135" y="37592"/>
                </a:lnTo>
                <a:lnTo>
                  <a:pt x="322135" y="36576"/>
                </a:lnTo>
                <a:close/>
              </a:path>
              <a:path w="346646" h="307886">
                <a:moveTo>
                  <a:pt x="222338" y="137287"/>
                </a:moveTo>
                <a:lnTo>
                  <a:pt x="223520" y="138049"/>
                </a:lnTo>
                <a:lnTo>
                  <a:pt x="226555" y="139827"/>
                </a:lnTo>
                <a:lnTo>
                  <a:pt x="234861" y="132334"/>
                </a:lnTo>
                <a:lnTo>
                  <a:pt x="232765" y="131445"/>
                </a:lnTo>
                <a:lnTo>
                  <a:pt x="229527" y="129413"/>
                </a:lnTo>
                <a:lnTo>
                  <a:pt x="226072" y="126365"/>
                </a:lnTo>
                <a:lnTo>
                  <a:pt x="223570" y="123571"/>
                </a:lnTo>
                <a:lnTo>
                  <a:pt x="214833" y="113792"/>
                </a:lnTo>
                <a:lnTo>
                  <a:pt x="215950" y="132207"/>
                </a:lnTo>
                <a:lnTo>
                  <a:pt x="216776" y="135128"/>
                </a:lnTo>
                <a:lnTo>
                  <a:pt x="215976" y="139065"/>
                </a:lnTo>
                <a:lnTo>
                  <a:pt x="213461" y="142113"/>
                </a:lnTo>
                <a:lnTo>
                  <a:pt x="210604" y="144018"/>
                </a:lnTo>
                <a:lnTo>
                  <a:pt x="207314" y="143764"/>
                </a:lnTo>
                <a:lnTo>
                  <a:pt x="203835" y="140843"/>
                </a:lnTo>
                <a:lnTo>
                  <a:pt x="206159" y="154686"/>
                </a:lnTo>
                <a:lnTo>
                  <a:pt x="209638" y="154686"/>
                </a:lnTo>
                <a:lnTo>
                  <a:pt x="213017" y="153289"/>
                </a:lnTo>
                <a:lnTo>
                  <a:pt x="216281" y="150368"/>
                </a:lnTo>
                <a:lnTo>
                  <a:pt x="218122" y="148717"/>
                </a:lnTo>
                <a:lnTo>
                  <a:pt x="220560" y="144526"/>
                </a:lnTo>
                <a:lnTo>
                  <a:pt x="222161" y="139954"/>
                </a:lnTo>
                <a:lnTo>
                  <a:pt x="222338" y="137287"/>
                </a:lnTo>
                <a:close/>
              </a:path>
              <a:path w="346646" h="307886">
                <a:moveTo>
                  <a:pt x="168757" y="134366"/>
                </a:moveTo>
                <a:lnTo>
                  <a:pt x="143167" y="157480"/>
                </a:lnTo>
                <a:lnTo>
                  <a:pt x="150368" y="165862"/>
                </a:lnTo>
                <a:lnTo>
                  <a:pt x="155028" y="172085"/>
                </a:lnTo>
                <a:lnTo>
                  <a:pt x="157149" y="176276"/>
                </a:lnTo>
                <a:lnTo>
                  <a:pt x="159258" y="180594"/>
                </a:lnTo>
                <a:lnTo>
                  <a:pt x="160312" y="184150"/>
                </a:lnTo>
                <a:lnTo>
                  <a:pt x="160312" y="186944"/>
                </a:lnTo>
                <a:lnTo>
                  <a:pt x="156883" y="190119"/>
                </a:lnTo>
                <a:lnTo>
                  <a:pt x="170586" y="205359"/>
                </a:lnTo>
                <a:lnTo>
                  <a:pt x="168529" y="179578"/>
                </a:lnTo>
                <a:lnTo>
                  <a:pt x="168084" y="174244"/>
                </a:lnTo>
                <a:lnTo>
                  <a:pt x="164096" y="167005"/>
                </a:lnTo>
                <a:lnTo>
                  <a:pt x="156540" y="157861"/>
                </a:lnTo>
                <a:lnTo>
                  <a:pt x="166700" y="148717"/>
                </a:lnTo>
                <a:lnTo>
                  <a:pt x="182829" y="166751"/>
                </a:lnTo>
                <a:lnTo>
                  <a:pt x="168757" y="134366"/>
                </a:lnTo>
                <a:close/>
              </a:path>
            </a:pathLst>
          </a:custGeom>
          <a:solidFill>
            <a:srgbClr val="000000"/>
          </a:solidFill>
        </p:spPr>
        <p:txBody>
          <a:bodyPr wrap="square" lIns="0" tIns="0" rIns="0" bIns="0" rtlCol="0">
            <a:noAutofit/>
          </a:bodyPr>
          <a:lstStyle/>
          <a:p>
            <a:endParaRPr/>
          </a:p>
        </p:txBody>
      </p:sp>
      <p:sp>
        <p:nvSpPr>
          <p:cNvPr id="130" name="object 130"/>
          <p:cNvSpPr/>
          <p:nvPr/>
        </p:nvSpPr>
        <p:spPr>
          <a:xfrm>
            <a:off x="1099108" y="5980353"/>
            <a:ext cx="77241" cy="63715"/>
          </a:xfrm>
          <a:custGeom>
            <a:avLst/>
            <a:gdLst/>
            <a:ahLst/>
            <a:cxnLst/>
            <a:rect l="l" t="t" r="r" b="b"/>
            <a:pathLst>
              <a:path w="77241" h="63715">
                <a:moveTo>
                  <a:pt x="27927" y="26835"/>
                </a:moveTo>
                <a:lnTo>
                  <a:pt x="27317" y="33769"/>
                </a:lnTo>
                <a:lnTo>
                  <a:pt x="26543" y="42354"/>
                </a:lnTo>
                <a:lnTo>
                  <a:pt x="26543" y="48691"/>
                </a:lnTo>
                <a:lnTo>
                  <a:pt x="27330" y="52755"/>
                </a:lnTo>
                <a:lnTo>
                  <a:pt x="28117" y="56832"/>
                </a:lnTo>
                <a:lnTo>
                  <a:pt x="29667" y="60490"/>
                </a:lnTo>
                <a:lnTo>
                  <a:pt x="32003" y="63715"/>
                </a:lnTo>
                <a:lnTo>
                  <a:pt x="61417" y="37236"/>
                </a:lnTo>
                <a:lnTo>
                  <a:pt x="54406" y="29438"/>
                </a:lnTo>
                <a:lnTo>
                  <a:pt x="37744" y="44437"/>
                </a:lnTo>
                <a:lnTo>
                  <a:pt x="37363" y="41998"/>
                </a:lnTo>
                <a:lnTo>
                  <a:pt x="37350" y="39141"/>
                </a:lnTo>
                <a:lnTo>
                  <a:pt x="37579" y="36017"/>
                </a:lnTo>
                <a:lnTo>
                  <a:pt x="38036" y="31203"/>
                </a:lnTo>
                <a:lnTo>
                  <a:pt x="38493" y="26390"/>
                </a:lnTo>
                <a:lnTo>
                  <a:pt x="38646" y="22872"/>
                </a:lnTo>
                <a:lnTo>
                  <a:pt x="38506" y="20662"/>
                </a:lnTo>
                <a:lnTo>
                  <a:pt x="38277" y="17335"/>
                </a:lnTo>
                <a:lnTo>
                  <a:pt x="37718" y="14465"/>
                </a:lnTo>
                <a:lnTo>
                  <a:pt x="35915" y="9626"/>
                </a:lnTo>
                <a:lnTo>
                  <a:pt x="32816" y="5460"/>
                </a:lnTo>
                <a:lnTo>
                  <a:pt x="29692" y="1993"/>
                </a:lnTo>
                <a:lnTo>
                  <a:pt x="25844" y="215"/>
                </a:lnTo>
                <a:lnTo>
                  <a:pt x="16713" y="0"/>
                </a:lnTo>
                <a:lnTo>
                  <a:pt x="12280" y="1892"/>
                </a:lnTo>
                <a:lnTo>
                  <a:pt x="7950" y="5778"/>
                </a:lnTo>
                <a:lnTo>
                  <a:pt x="4013" y="9334"/>
                </a:lnTo>
                <a:lnTo>
                  <a:pt x="1638" y="13296"/>
                </a:lnTo>
                <a:lnTo>
                  <a:pt x="812" y="17665"/>
                </a:lnTo>
                <a:lnTo>
                  <a:pt x="0" y="22047"/>
                </a:lnTo>
                <a:lnTo>
                  <a:pt x="1422" y="26771"/>
                </a:lnTo>
                <a:lnTo>
                  <a:pt x="5080" y="31838"/>
                </a:lnTo>
                <a:lnTo>
                  <a:pt x="14198" y="25145"/>
                </a:lnTo>
                <a:lnTo>
                  <a:pt x="12153" y="22555"/>
                </a:lnTo>
                <a:lnTo>
                  <a:pt x="11176" y="20256"/>
                </a:lnTo>
                <a:lnTo>
                  <a:pt x="11341" y="16281"/>
                </a:lnTo>
                <a:lnTo>
                  <a:pt x="14008" y="12928"/>
                </a:lnTo>
                <a:lnTo>
                  <a:pt x="17627" y="10579"/>
                </a:lnTo>
                <a:lnTo>
                  <a:pt x="21450" y="10782"/>
                </a:lnTo>
                <a:lnTo>
                  <a:pt x="24930" y="13639"/>
                </a:lnTo>
                <a:lnTo>
                  <a:pt x="27419" y="17564"/>
                </a:lnTo>
                <a:lnTo>
                  <a:pt x="27825" y="20332"/>
                </a:lnTo>
                <a:lnTo>
                  <a:pt x="28092" y="22364"/>
                </a:lnTo>
                <a:lnTo>
                  <a:pt x="27927" y="26835"/>
                </a:lnTo>
                <a:close/>
              </a:path>
              <a:path w="77241" h="63715">
                <a:moveTo>
                  <a:pt x="69684" y="14592"/>
                </a:moveTo>
                <a:lnTo>
                  <a:pt x="61290" y="22148"/>
                </a:lnTo>
                <a:lnTo>
                  <a:pt x="68846" y="30543"/>
                </a:lnTo>
                <a:lnTo>
                  <a:pt x="77241" y="22986"/>
                </a:lnTo>
                <a:lnTo>
                  <a:pt x="69684" y="14592"/>
                </a:lnTo>
                <a:close/>
              </a:path>
            </a:pathLst>
          </a:custGeom>
          <a:solidFill>
            <a:srgbClr val="000000"/>
          </a:solidFill>
        </p:spPr>
        <p:txBody>
          <a:bodyPr wrap="square" lIns="0" tIns="0" rIns="0" bIns="0" rtlCol="0">
            <a:noAutofit/>
          </a:bodyPr>
          <a:lstStyle/>
          <a:p>
            <a:endParaRPr/>
          </a:p>
        </p:txBody>
      </p:sp>
      <p:sp>
        <p:nvSpPr>
          <p:cNvPr id="131" name="object 131"/>
          <p:cNvSpPr/>
          <p:nvPr/>
        </p:nvSpPr>
        <p:spPr>
          <a:xfrm>
            <a:off x="1161618" y="5819305"/>
            <a:ext cx="184835" cy="161810"/>
          </a:xfrm>
          <a:custGeom>
            <a:avLst/>
            <a:gdLst/>
            <a:ahLst/>
            <a:cxnLst/>
            <a:rect l="l" t="t" r="r" b="b"/>
            <a:pathLst>
              <a:path w="184835" h="161810">
                <a:moveTo>
                  <a:pt x="111175" y="86245"/>
                </a:moveTo>
                <a:lnTo>
                  <a:pt x="108115" y="88760"/>
                </a:lnTo>
                <a:lnTo>
                  <a:pt x="113715" y="94932"/>
                </a:lnTo>
                <a:lnTo>
                  <a:pt x="116255" y="93319"/>
                </a:lnTo>
                <a:lnTo>
                  <a:pt x="118160" y="91922"/>
                </a:lnTo>
                <a:lnTo>
                  <a:pt x="121716" y="88684"/>
                </a:lnTo>
                <a:lnTo>
                  <a:pt x="123748" y="85623"/>
                </a:lnTo>
                <a:lnTo>
                  <a:pt x="124383" y="82448"/>
                </a:lnTo>
                <a:lnTo>
                  <a:pt x="123494" y="78016"/>
                </a:lnTo>
                <a:lnTo>
                  <a:pt x="121589" y="75095"/>
                </a:lnTo>
                <a:lnTo>
                  <a:pt x="118287" y="71475"/>
                </a:lnTo>
                <a:lnTo>
                  <a:pt x="105473" y="57238"/>
                </a:lnTo>
                <a:lnTo>
                  <a:pt x="116890" y="46939"/>
                </a:lnTo>
                <a:lnTo>
                  <a:pt x="139369" y="71843"/>
                </a:lnTo>
                <a:lnTo>
                  <a:pt x="147751" y="64312"/>
                </a:lnTo>
                <a:lnTo>
                  <a:pt x="119176" y="32600"/>
                </a:lnTo>
                <a:lnTo>
                  <a:pt x="91046" y="57899"/>
                </a:lnTo>
                <a:lnTo>
                  <a:pt x="107556" y="76238"/>
                </a:lnTo>
                <a:lnTo>
                  <a:pt x="110667" y="79641"/>
                </a:lnTo>
                <a:lnTo>
                  <a:pt x="112826" y="82816"/>
                </a:lnTo>
                <a:lnTo>
                  <a:pt x="111175" y="86245"/>
                </a:lnTo>
                <a:close/>
              </a:path>
              <a:path w="184835" h="161810">
                <a:moveTo>
                  <a:pt x="155371" y="0"/>
                </a:moveTo>
                <a:lnTo>
                  <a:pt x="145465" y="8864"/>
                </a:lnTo>
                <a:lnTo>
                  <a:pt x="147497" y="22910"/>
                </a:lnTo>
                <a:lnTo>
                  <a:pt x="133908" y="19253"/>
                </a:lnTo>
                <a:lnTo>
                  <a:pt x="123748" y="28473"/>
                </a:lnTo>
                <a:lnTo>
                  <a:pt x="148513" y="33985"/>
                </a:lnTo>
                <a:lnTo>
                  <a:pt x="151815" y="60617"/>
                </a:lnTo>
                <a:lnTo>
                  <a:pt x="161594" y="51765"/>
                </a:lnTo>
                <a:lnTo>
                  <a:pt x="159308" y="36080"/>
                </a:lnTo>
                <a:lnTo>
                  <a:pt x="174548" y="40093"/>
                </a:lnTo>
                <a:lnTo>
                  <a:pt x="184835" y="30822"/>
                </a:lnTo>
                <a:lnTo>
                  <a:pt x="158165" y="24701"/>
                </a:lnTo>
                <a:lnTo>
                  <a:pt x="155371" y="0"/>
                </a:lnTo>
                <a:close/>
              </a:path>
              <a:path w="184835" h="161810">
                <a:moveTo>
                  <a:pt x="98386" y="102438"/>
                </a:moveTo>
                <a:lnTo>
                  <a:pt x="99580" y="103149"/>
                </a:lnTo>
                <a:lnTo>
                  <a:pt x="102616" y="104902"/>
                </a:lnTo>
                <a:lnTo>
                  <a:pt x="110921" y="97434"/>
                </a:lnTo>
                <a:lnTo>
                  <a:pt x="108762" y="96583"/>
                </a:lnTo>
                <a:lnTo>
                  <a:pt x="105575" y="94538"/>
                </a:lnTo>
                <a:lnTo>
                  <a:pt x="102133" y="91516"/>
                </a:lnTo>
                <a:lnTo>
                  <a:pt x="99618" y="88734"/>
                </a:lnTo>
                <a:lnTo>
                  <a:pt x="90893" y="78854"/>
                </a:lnTo>
                <a:lnTo>
                  <a:pt x="91998" y="97320"/>
                </a:lnTo>
                <a:lnTo>
                  <a:pt x="92837" y="100228"/>
                </a:lnTo>
                <a:lnTo>
                  <a:pt x="92024" y="104140"/>
                </a:lnTo>
                <a:lnTo>
                  <a:pt x="89509" y="107289"/>
                </a:lnTo>
                <a:lnTo>
                  <a:pt x="86664" y="109093"/>
                </a:lnTo>
                <a:lnTo>
                  <a:pt x="83362" y="108953"/>
                </a:lnTo>
                <a:lnTo>
                  <a:pt x="79883" y="105968"/>
                </a:lnTo>
                <a:lnTo>
                  <a:pt x="82219" y="119761"/>
                </a:lnTo>
                <a:lnTo>
                  <a:pt x="85699" y="119837"/>
                </a:lnTo>
                <a:lnTo>
                  <a:pt x="89065" y="118402"/>
                </a:lnTo>
                <a:lnTo>
                  <a:pt x="92329" y="115468"/>
                </a:lnTo>
                <a:lnTo>
                  <a:pt x="94183" y="113792"/>
                </a:lnTo>
                <a:lnTo>
                  <a:pt x="96608" y="109715"/>
                </a:lnTo>
                <a:lnTo>
                  <a:pt x="98209" y="105117"/>
                </a:lnTo>
                <a:lnTo>
                  <a:pt x="98386" y="102438"/>
                </a:lnTo>
                <a:close/>
              </a:path>
              <a:path w="184835" h="161810">
                <a:moveTo>
                  <a:pt x="15455" y="117411"/>
                </a:moveTo>
                <a:lnTo>
                  <a:pt x="39344" y="95897"/>
                </a:lnTo>
                <a:lnTo>
                  <a:pt x="32727" y="88557"/>
                </a:lnTo>
                <a:lnTo>
                  <a:pt x="0" y="118021"/>
                </a:lnTo>
                <a:lnTo>
                  <a:pt x="39420" y="161810"/>
                </a:lnTo>
                <a:lnTo>
                  <a:pt x="41643" y="146494"/>
                </a:lnTo>
                <a:lnTo>
                  <a:pt x="31216" y="134912"/>
                </a:lnTo>
                <a:lnTo>
                  <a:pt x="40208" y="126822"/>
                </a:lnTo>
                <a:lnTo>
                  <a:pt x="36423" y="116916"/>
                </a:lnTo>
                <a:lnTo>
                  <a:pt x="24599" y="127571"/>
                </a:lnTo>
                <a:lnTo>
                  <a:pt x="15455" y="117411"/>
                </a:lnTo>
                <a:close/>
              </a:path>
              <a:path w="184835" h="161810">
                <a:moveTo>
                  <a:pt x="55676" y="133134"/>
                </a:moveTo>
                <a:lnTo>
                  <a:pt x="52997" y="136283"/>
                </a:lnTo>
                <a:lnTo>
                  <a:pt x="50253" y="138760"/>
                </a:lnTo>
                <a:lnTo>
                  <a:pt x="41643" y="146494"/>
                </a:lnTo>
                <a:lnTo>
                  <a:pt x="39420" y="161810"/>
                </a:lnTo>
                <a:lnTo>
                  <a:pt x="60083" y="143192"/>
                </a:lnTo>
                <a:lnTo>
                  <a:pt x="63715" y="139941"/>
                </a:lnTo>
                <a:lnTo>
                  <a:pt x="66154" y="137033"/>
                </a:lnTo>
                <a:lnTo>
                  <a:pt x="67411" y="134493"/>
                </a:lnTo>
                <a:lnTo>
                  <a:pt x="68681" y="131953"/>
                </a:lnTo>
                <a:lnTo>
                  <a:pt x="69126" y="128930"/>
                </a:lnTo>
                <a:lnTo>
                  <a:pt x="68757" y="125437"/>
                </a:lnTo>
                <a:lnTo>
                  <a:pt x="68389" y="121958"/>
                </a:lnTo>
                <a:lnTo>
                  <a:pt x="66865" y="118719"/>
                </a:lnTo>
                <a:lnTo>
                  <a:pt x="64198" y="115760"/>
                </a:lnTo>
                <a:lnTo>
                  <a:pt x="61595" y="112864"/>
                </a:lnTo>
                <a:lnTo>
                  <a:pt x="58572" y="111036"/>
                </a:lnTo>
                <a:lnTo>
                  <a:pt x="55118" y="110261"/>
                </a:lnTo>
                <a:lnTo>
                  <a:pt x="51650" y="109486"/>
                </a:lnTo>
                <a:lnTo>
                  <a:pt x="48488" y="109664"/>
                </a:lnTo>
                <a:lnTo>
                  <a:pt x="45618" y="110794"/>
                </a:lnTo>
                <a:lnTo>
                  <a:pt x="42760" y="111937"/>
                </a:lnTo>
                <a:lnTo>
                  <a:pt x="39687" y="113982"/>
                </a:lnTo>
                <a:lnTo>
                  <a:pt x="36423" y="116916"/>
                </a:lnTo>
                <a:lnTo>
                  <a:pt x="40208" y="126822"/>
                </a:lnTo>
                <a:lnTo>
                  <a:pt x="43688" y="123685"/>
                </a:lnTo>
                <a:lnTo>
                  <a:pt x="46570" y="121932"/>
                </a:lnTo>
                <a:lnTo>
                  <a:pt x="51117" y="121183"/>
                </a:lnTo>
                <a:lnTo>
                  <a:pt x="55003" y="124040"/>
                </a:lnTo>
                <a:lnTo>
                  <a:pt x="56896" y="126974"/>
                </a:lnTo>
                <a:lnTo>
                  <a:pt x="56972" y="130378"/>
                </a:lnTo>
                <a:lnTo>
                  <a:pt x="55676" y="133134"/>
                </a:lnTo>
                <a:close/>
              </a:path>
              <a:path w="184835" h="161810">
                <a:moveTo>
                  <a:pt x="71882" y="101028"/>
                </a:moveTo>
                <a:lnTo>
                  <a:pt x="71005" y="103162"/>
                </a:lnTo>
                <a:lnTo>
                  <a:pt x="69900" y="107454"/>
                </a:lnTo>
                <a:lnTo>
                  <a:pt x="70726" y="111810"/>
                </a:lnTo>
                <a:lnTo>
                  <a:pt x="73342" y="115582"/>
                </a:lnTo>
                <a:lnTo>
                  <a:pt x="75780" y="118287"/>
                </a:lnTo>
                <a:lnTo>
                  <a:pt x="78740" y="119684"/>
                </a:lnTo>
                <a:lnTo>
                  <a:pt x="82219" y="119761"/>
                </a:lnTo>
                <a:lnTo>
                  <a:pt x="79883" y="105968"/>
                </a:lnTo>
                <a:lnTo>
                  <a:pt x="79933" y="102717"/>
                </a:lnTo>
                <a:lnTo>
                  <a:pt x="81305" y="99745"/>
                </a:lnTo>
                <a:lnTo>
                  <a:pt x="83185" y="97142"/>
                </a:lnTo>
                <a:lnTo>
                  <a:pt x="85064" y="94551"/>
                </a:lnTo>
                <a:lnTo>
                  <a:pt x="87134" y="91262"/>
                </a:lnTo>
                <a:lnTo>
                  <a:pt x="88646" y="92938"/>
                </a:lnTo>
                <a:lnTo>
                  <a:pt x="91998" y="97320"/>
                </a:lnTo>
                <a:lnTo>
                  <a:pt x="90893" y="78854"/>
                </a:lnTo>
                <a:lnTo>
                  <a:pt x="87604" y="75209"/>
                </a:lnTo>
                <a:lnTo>
                  <a:pt x="84988" y="73050"/>
                </a:lnTo>
                <a:lnTo>
                  <a:pt x="83007" y="72351"/>
                </a:lnTo>
                <a:lnTo>
                  <a:pt x="78727" y="71704"/>
                </a:lnTo>
                <a:lnTo>
                  <a:pt x="76098" y="72466"/>
                </a:lnTo>
                <a:lnTo>
                  <a:pt x="73469" y="73228"/>
                </a:lnTo>
                <a:lnTo>
                  <a:pt x="70294" y="75285"/>
                </a:lnTo>
                <a:lnTo>
                  <a:pt x="66548" y="78663"/>
                </a:lnTo>
                <a:lnTo>
                  <a:pt x="62420" y="82372"/>
                </a:lnTo>
                <a:lnTo>
                  <a:pt x="59982" y="85902"/>
                </a:lnTo>
                <a:lnTo>
                  <a:pt x="59220" y="89255"/>
                </a:lnTo>
                <a:lnTo>
                  <a:pt x="58458" y="92621"/>
                </a:lnTo>
                <a:lnTo>
                  <a:pt x="59029" y="96215"/>
                </a:lnTo>
                <a:lnTo>
                  <a:pt x="60934" y="100050"/>
                </a:lnTo>
                <a:lnTo>
                  <a:pt x="69786" y="94564"/>
                </a:lnTo>
                <a:lnTo>
                  <a:pt x="68719" y="90982"/>
                </a:lnTo>
                <a:lnTo>
                  <a:pt x="69342" y="88303"/>
                </a:lnTo>
                <a:lnTo>
                  <a:pt x="71729" y="85623"/>
                </a:lnTo>
                <a:lnTo>
                  <a:pt x="75755" y="82613"/>
                </a:lnTo>
                <a:lnTo>
                  <a:pt x="78574" y="82562"/>
                </a:lnTo>
                <a:lnTo>
                  <a:pt x="81470" y="84963"/>
                </a:lnTo>
                <a:lnTo>
                  <a:pt x="81280" y="87795"/>
                </a:lnTo>
                <a:lnTo>
                  <a:pt x="79184" y="90932"/>
                </a:lnTo>
                <a:lnTo>
                  <a:pt x="75920" y="95199"/>
                </a:lnTo>
                <a:lnTo>
                  <a:pt x="73520" y="98374"/>
                </a:lnTo>
                <a:lnTo>
                  <a:pt x="71882" y="101028"/>
                </a:lnTo>
                <a:close/>
              </a:path>
            </a:pathLst>
          </a:custGeom>
          <a:solidFill>
            <a:srgbClr val="000000"/>
          </a:solidFill>
        </p:spPr>
        <p:txBody>
          <a:bodyPr wrap="square" lIns="0" tIns="0" rIns="0" bIns="0" rtlCol="0">
            <a:noAutofit/>
          </a:bodyPr>
          <a:lstStyle/>
          <a:p>
            <a:endParaRPr/>
          </a:p>
        </p:txBody>
      </p:sp>
      <p:sp>
        <p:nvSpPr>
          <p:cNvPr id="132" name="object 132"/>
          <p:cNvSpPr/>
          <p:nvPr/>
        </p:nvSpPr>
        <p:spPr>
          <a:xfrm>
            <a:off x="1323467" y="5741809"/>
            <a:ext cx="101346" cy="98082"/>
          </a:xfrm>
          <a:custGeom>
            <a:avLst/>
            <a:gdLst/>
            <a:ahLst/>
            <a:cxnLst/>
            <a:rect l="l" t="t" r="r" b="b"/>
            <a:pathLst>
              <a:path w="101346" h="98082">
                <a:moveTo>
                  <a:pt x="33909" y="93700"/>
                </a:moveTo>
                <a:lnTo>
                  <a:pt x="35687" y="92036"/>
                </a:lnTo>
                <a:lnTo>
                  <a:pt x="38227" y="87960"/>
                </a:lnTo>
                <a:lnTo>
                  <a:pt x="39751" y="83362"/>
                </a:lnTo>
                <a:lnTo>
                  <a:pt x="40005" y="80683"/>
                </a:lnTo>
                <a:lnTo>
                  <a:pt x="41148" y="81394"/>
                </a:lnTo>
                <a:lnTo>
                  <a:pt x="44196" y="83146"/>
                </a:lnTo>
                <a:lnTo>
                  <a:pt x="52451" y="75679"/>
                </a:lnTo>
                <a:lnTo>
                  <a:pt x="50419" y="74828"/>
                </a:lnTo>
                <a:lnTo>
                  <a:pt x="47117" y="72771"/>
                </a:lnTo>
                <a:lnTo>
                  <a:pt x="43688" y="69761"/>
                </a:lnTo>
                <a:lnTo>
                  <a:pt x="41148" y="66967"/>
                </a:lnTo>
                <a:lnTo>
                  <a:pt x="32385" y="57099"/>
                </a:lnTo>
                <a:lnTo>
                  <a:pt x="33528" y="75565"/>
                </a:lnTo>
                <a:lnTo>
                  <a:pt x="34417" y="78473"/>
                </a:lnTo>
                <a:lnTo>
                  <a:pt x="33528" y="82372"/>
                </a:lnTo>
                <a:lnTo>
                  <a:pt x="31115" y="85534"/>
                </a:lnTo>
                <a:lnTo>
                  <a:pt x="28194" y="87325"/>
                </a:lnTo>
                <a:lnTo>
                  <a:pt x="24892" y="87198"/>
                </a:lnTo>
                <a:lnTo>
                  <a:pt x="21463" y="84201"/>
                </a:lnTo>
                <a:lnTo>
                  <a:pt x="23749" y="97993"/>
                </a:lnTo>
                <a:lnTo>
                  <a:pt x="27305" y="98082"/>
                </a:lnTo>
                <a:lnTo>
                  <a:pt x="30607" y="96647"/>
                </a:lnTo>
                <a:lnTo>
                  <a:pt x="33909" y="93700"/>
                </a:lnTo>
                <a:close/>
              </a:path>
              <a:path w="101346" h="98082">
                <a:moveTo>
                  <a:pt x="58674" y="70091"/>
                </a:moveTo>
                <a:lnTo>
                  <a:pt x="101346" y="31711"/>
                </a:lnTo>
                <a:lnTo>
                  <a:pt x="72771" y="0"/>
                </a:lnTo>
                <a:lnTo>
                  <a:pt x="65024" y="6972"/>
                </a:lnTo>
                <a:lnTo>
                  <a:pt x="87503" y="31902"/>
                </a:lnTo>
                <a:lnTo>
                  <a:pt x="77724" y="40640"/>
                </a:lnTo>
                <a:lnTo>
                  <a:pt x="55245" y="15709"/>
                </a:lnTo>
                <a:lnTo>
                  <a:pt x="47498" y="22669"/>
                </a:lnTo>
                <a:lnTo>
                  <a:pt x="69977" y="47599"/>
                </a:lnTo>
                <a:lnTo>
                  <a:pt x="60325" y="56375"/>
                </a:lnTo>
                <a:lnTo>
                  <a:pt x="37846" y="31432"/>
                </a:lnTo>
                <a:lnTo>
                  <a:pt x="30099" y="38379"/>
                </a:lnTo>
                <a:lnTo>
                  <a:pt x="58674" y="70091"/>
                </a:lnTo>
                <a:close/>
              </a:path>
              <a:path w="101346" h="98082">
                <a:moveTo>
                  <a:pt x="13462" y="79273"/>
                </a:moveTo>
                <a:lnTo>
                  <a:pt x="12573" y="81407"/>
                </a:lnTo>
                <a:lnTo>
                  <a:pt x="11430" y="85699"/>
                </a:lnTo>
                <a:lnTo>
                  <a:pt x="12319" y="90043"/>
                </a:lnTo>
                <a:lnTo>
                  <a:pt x="14859" y="93814"/>
                </a:lnTo>
                <a:lnTo>
                  <a:pt x="17271" y="96532"/>
                </a:lnTo>
                <a:lnTo>
                  <a:pt x="20320" y="97917"/>
                </a:lnTo>
                <a:lnTo>
                  <a:pt x="23749" y="97993"/>
                </a:lnTo>
                <a:lnTo>
                  <a:pt x="21463" y="84201"/>
                </a:lnTo>
                <a:lnTo>
                  <a:pt x="21463" y="80962"/>
                </a:lnTo>
                <a:lnTo>
                  <a:pt x="22860" y="77978"/>
                </a:lnTo>
                <a:lnTo>
                  <a:pt x="24765" y="75387"/>
                </a:lnTo>
                <a:lnTo>
                  <a:pt x="26670" y="72796"/>
                </a:lnTo>
                <a:lnTo>
                  <a:pt x="28702" y="69507"/>
                </a:lnTo>
                <a:lnTo>
                  <a:pt x="30226" y="71183"/>
                </a:lnTo>
                <a:lnTo>
                  <a:pt x="33528" y="75565"/>
                </a:lnTo>
                <a:lnTo>
                  <a:pt x="32385" y="57099"/>
                </a:lnTo>
                <a:lnTo>
                  <a:pt x="29210" y="53454"/>
                </a:lnTo>
                <a:lnTo>
                  <a:pt x="26543" y="51282"/>
                </a:lnTo>
                <a:lnTo>
                  <a:pt x="24511" y="50596"/>
                </a:lnTo>
                <a:lnTo>
                  <a:pt x="20320" y="49936"/>
                </a:lnTo>
                <a:lnTo>
                  <a:pt x="17653" y="50698"/>
                </a:lnTo>
                <a:lnTo>
                  <a:pt x="14986" y="51460"/>
                </a:lnTo>
                <a:lnTo>
                  <a:pt x="11811" y="53530"/>
                </a:lnTo>
                <a:lnTo>
                  <a:pt x="8128" y="56896"/>
                </a:lnTo>
                <a:lnTo>
                  <a:pt x="3937" y="60617"/>
                </a:lnTo>
                <a:lnTo>
                  <a:pt x="1524" y="64147"/>
                </a:lnTo>
                <a:lnTo>
                  <a:pt x="762" y="67500"/>
                </a:lnTo>
                <a:lnTo>
                  <a:pt x="0" y="70853"/>
                </a:lnTo>
                <a:lnTo>
                  <a:pt x="635" y="74447"/>
                </a:lnTo>
                <a:lnTo>
                  <a:pt x="2540" y="78295"/>
                </a:lnTo>
                <a:lnTo>
                  <a:pt x="11303" y="72809"/>
                </a:lnTo>
                <a:lnTo>
                  <a:pt x="10287" y="69227"/>
                </a:lnTo>
                <a:lnTo>
                  <a:pt x="10921" y="66548"/>
                </a:lnTo>
                <a:lnTo>
                  <a:pt x="13335" y="63855"/>
                </a:lnTo>
                <a:lnTo>
                  <a:pt x="17271" y="60858"/>
                </a:lnTo>
                <a:lnTo>
                  <a:pt x="20193" y="60794"/>
                </a:lnTo>
                <a:lnTo>
                  <a:pt x="22987" y="63207"/>
                </a:lnTo>
                <a:lnTo>
                  <a:pt x="22860" y="66040"/>
                </a:lnTo>
                <a:lnTo>
                  <a:pt x="20701" y="69176"/>
                </a:lnTo>
                <a:lnTo>
                  <a:pt x="17526" y="73444"/>
                </a:lnTo>
                <a:lnTo>
                  <a:pt x="15113" y="76619"/>
                </a:lnTo>
                <a:lnTo>
                  <a:pt x="13462" y="79273"/>
                </a:lnTo>
                <a:close/>
              </a:path>
            </a:pathLst>
          </a:custGeom>
          <a:solidFill>
            <a:srgbClr val="000000"/>
          </a:solidFill>
        </p:spPr>
        <p:txBody>
          <a:bodyPr wrap="square" lIns="0" tIns="0" rIns="0" bIns="0" rtlCol="0">
            <a:noAutofit/>
          </a:bodyPr>
          <a:lstStyle/>
          <a:p>
            <a:endParaRPr/>
          </a:p>
        </p:txBody>
      </p:sp>
      <p:sp>
        <p:nvSpPr>
          <p:cNvPr id="133" name="object 133"/>
          <p:cNvSpPr/>
          <p:nvPr/>
        </p:nvSpPr>
        <p:spPr>
          <a:xfrm>
            <a:off x="1414272" y="5731764"/>
            <a:ext cx="24003" cy="23241"/>
          </a:xfrm>
          <a:custGeom>
            <a:avLst/>
            <a:gdLst/>
            <a:ahLst/>
            <a:cxnLst/>
            <a:rect l="l" t="t" r="r" b="b"/>
            <a:pathLst>
              <a:path w="24003" h="23240">
                <a:moveTo>
                  <a:pt x="7619" y="23241"/>
                </a:moveTo>
                <a:lnTo>
                  <a:pt x="24003" y="8394"/>
                </a:lnTo>
                <a:lnTo>
                  <a:pt x="16509" y="0"/>
                </a:lnTo>
                <a:lnTo>
                  <a:pt x="0" y="14846"/>
                </a:lnTo>
                <a:lnTo>
                  <a:pt x="7619" y="23241"/>
                </a:lnTo>
                <a:close/>
              </a:path>
            </a:pathLst>
          </a:custGeom>
          <a:solidFill>
            <a:srgbClr val="000000"/>
          </a:solidFill>
        </p:spPr>
        <p:txBody>
          <a:bodyPr wrap="square" lIns="0" tIns="0" rIns="0" bIns="0" rtlCol="0">
            <a:noAutofit/>
          </a:bodyPr>
          <a:lstStyle/>
          <a:p>
            <a:endParaRPr/>
          </a:p>
        </p:txBody>
      </p:sp>
      <p:sp>
        <p:nvSpPr>
          <p:cNvPr id="134" name="object 134"/>
          <p:cNvSpPr/>
          <p:nvPr/>
        </p:nvSpPr>
        <p:spPr>
          <a:xfrm>
            <a:off x="1428115" y="5424043"/>
            <a:ext cx="350773" cy="326351"/>
          </a:xfrm>
          <a:custGeom>
            <a:avLst/>
            <a:gdLst/>
            <a:ahLst/>
            <a:cxnLst/>
            <a:rect l="l" t="t" r="r" b="b"/>
            <a:pathLst>
              <a:path w="350773" h="326351">
                <a:moveTo>
                  <a:pt x="152400" y="156717"/>
                </a:moveTo>
                <a:lnTo>
                  <a:pt x="152272" y="160400"/>
                </a:lnTo>
                <a:lnTo>
                  <a:pt x="153288" y="164312"/>
                </a:lnTo>
                <a:lnTo>
                  <a:pt x="154178" y="168147"/>
                </a:lnTo>
                <a:lnTo>
                  <a:pt x="155956" y="171462"/>
                </a:lnTo>
                <a:lnTo>
                  <a:pt x="158496" y="174256"/>
                </a:lnTo>
                <a:lnTo>
                  <a:pt x="161797" y="177901"/>
                </a:lnTo>
                <a:lnTo>
                  <a:pt x="165226" y="180365"/>
                </a:lnTo>
                <a:lnTo>
                  <a:pt x="163194" y="160781"/>
                </a:lnTo>
                <a:lnTo>
                  <a:pt x="163194" y="154685"/>
                </a:lnTo>
                <a:lnTo>
                  <a:pt x="164210" y="152145"/>
                </a:lnTo>
                <a:lnTo>
                  <a:pt x="168656" y="148208"/>
                </a:lnTo>
                <a:lnTo>
                  <a:pt x="171196" y="147446"/>
                </a:lnTo>
                <a:lnTo>
                  <a:pt x="174244" y="147827"/>
                </a:lnTo>
                <a:lnTo>
                  <a:pt x="177165" y="148081"/>
                </a:lnTo>
                <a:lnTo>
                  <a:pt x="180085" y="149859"/>
                </a:lnTo>
                <a:lnTo>
                  <a:pt x="182879" y="152907"/>
                </a:lnTo>
                <a:lnTo>
                  <a:pt x="185800" y="156082"/>
                </a:lnTo>
                <a:lnTo>
                  <a:pt x="187197" y="159257"/>
                </a:lnTo>
                <a:lnTo>
                  <a:pt x="187197" y="162178"/>
                </a:lnTo>
                <a:lnTo>
                  <a:pt x="187325" y="165239"/>
                </a:lnTo>
                <a:lnTo>
                  <a:pt x="186181" y="167728"/>
                </a:lnTo>
                <a:lnTo>
                  <a:pt x="181863" y="171678"/>
                </a:lnTo>
                <a:lnTo>
                  <a:pt x="179197" y="172504"/>
                </a:lnTo>
                <a:lnTo>
                  <a:pt x="176148" y="172173"/>
                </a:lnTo>
                <a:lnTo>
                  <a:pt x="173228" y="171843"/>
                </a:lnTo>
                <a:lnTo>
                  <a:pt x="176275" y="183095"/>
                </a:lnTo>
                <a:lnTo>
                  <a:pt x="180085" y="182029"/>
                </a:lnTo>
                <a:lnTo>
                  <a:pt x="183896" y="180974"/>
                </a:lnTo>
                <a:lnTo>
                  <a:pt x="187325" y="179133"/>
                </a:lnTo>
                <a:lnTo>
                  <a:pt x="190119" y="176517"/>
                </a:lnTo>
                <a:lnTo>
                  <a:pt x="194818" y="172288"/>
                </a:lnTo>
                <a:lnTo>
                  <a:pt x="197357" y="167195"/>
                </a:lnTo>
                <a:lnTo>
                  <a:pt x="197611" y="161289"/>
                </a:lnTo>
                <a:lnTo>
                  <a:pt x="197865" y="155320"/>
                </a:lnTo>
                <a:lnTo>
                  <a:pt x="195834" y="149986"/>
                </a:lnTo>
                <a:lnTo>
                  <a:pt x="191515" y="145160"/>
                </a:lnTo>
                <a:lnTo>
                  <a:pt x="187197" y="140334"/>
                </a:lnTo>
                <a:lnTo>
                  <a:pt x="182118" y="137794"/>
                </a:lnTo>
                <a:lnTo>
                  <a:pt x="176275" y="137413"/>
                </a:lnTo>
                <a:lnTo>
                  <a:pt x="170434" y="137159"/>
                </a:lnTo>
                <a:lnTo>
                  <a:pt x="165100" y="139064"/>
                </a:lnTo>
                <a:lnTo>
                  <a:pt x="160273" y="143382"/>
                </a:lnTo>
                <a:lnTo>
                  <a:pt x="157225" y="146176"/>
                </a:lnTo>
                <a:lnTo>
                  <a:pt x="154940" y="149478"/>
                </a:lnTo>
                <a:lnTo>
                  <a:pt x="153669" y="153034"/>
                </a:lnTo>
                <a:lnTo>
                  <a:pt x="152400" y="156717"/>
                </a:lnTo>
                <a:close/>
              </a:path>
              <a:path w="350773" h="326351">
                <a:moveTo>
                  <a:pt x="176275" y="183095"/>
                </a:moveTo>
                <a:lnTo>
                  <a:pt x="173228" y="171843"/>
                </a:lnTo>
                <a:lnTo>
                  <a:pt x="170306" y="170103"/>
                </a:lnTo>
                <a:lnTo>
                  <a:pt x="167512" y="166954"/>
                </a:lnTo>
                <a:lnTo>
                  <a:pt x="164591" y="163829"/>
                </a:lnTo>
                <a:lnTo>
                  <a:pt x="163194" y="160781"/>
                </a:lnTo>
                <a:lnTo>
                  <a:pt x="165226" y="180365"/>
                </a:lnTo>
                <a:lnTo>
                  <a:pt x="168909" y="181673"/>
                </a:lnTo>
                <a:lnTo>
                  <a:pt x="172465" y="182968"/>
                </a:lnTo>
                <a:lnTo>
                  <a:pt x="176275" y="183095"/>
                </a:lnTo>
                <a:close/>
              </a:path>
              <a:path w="350773" h="326351">
                <a:moveTo>
                  <a:pt x="206374" y="149732"/>
                </a:moveTo>
                <a:lnTo>
                  <a:pt x="203199" y="152272"/>
                </a:lnTo>
                <a:lnTo>
                  <a:pt x="208787" y="158495"/>
                </a:lnTo>
                <a:lnTo>
                  <a:pt x="211328" y="156844"/>
                </a:lnTo>
                <a:lnTo>
                  <a:pt x="213233" y="155447"/>
                </a:lnTo>
                <a:lnTo>
                  <a:pt x="216789" y="152145"/>
                </a:lnTo>
                <a:lnTo>
                  <a:pt x="218821" y="149097"/>
                </a:lnTo>
                <a:lnTo>
                  <a:pt x="219583" y="145922"/>
                </a:lnTo>
                <a:lnTo>
                  <a:pt x="218566" y="141477"/>
                </a:lnTo>
                <a:lnTo>
                  <a:pt x="216661" y="138556"/>
                </a:lnTo>
                <a:lnTo>
                  <a:pt x="213486" y="135000"/>
                </a:lnTo>
                <a:lnTo>
                  <a:pt x="200659" y="120776"/>
                </a:lnTo>
                <a:lnTo>
                  <a:pt x="212090" y="110489"/>
                </a:lnTo>
                <a:lnTo>
                  <a:pt x="234441" y="135381"/>
                </a:lnTo>
                <a:lnTo>
                  <a:pt x="242823" y="127761"/>
                </a:lnTo>
                <a:lnTo>
                  <a:pt x="214248" y="96138"/>
                </a:lnTo>
                <a:lnTo>
                  <a:pt x="186181" y="121411"/>
                </a:lnTo>
                <a:lnTo>
                  <a:pt x="202691" y="139699"/>
                </a:lnTo>
                <a:lnTo>
                  <a:pt x="205740" y="143128"/>
                </a:lnTo>
                <a:lnTo>
                  <a:pt x="207898" y="146303"/>
                </a:lnTo>
                <a:lnTo>
                  <a:pt x="206374" y="149732"/>
                </a:lnTo>
                <a:close/>
              </a:path>
              <a:path w="350773" h="326351">
                <a:moveTo>
                  <a:pt x="267334" y="95376"/>
                </a:moveTo>
                <a:lnTo>
                  <a:pt x="270255" y="103123"/>
                </a:lnTo>
                <a:lnTo>
                  <a:pt x="274447" y="99313"/>
                </a:lnTo>
                <a:lnTo>
                  <a:pt x="276986" y="95757"/>
                </a:lnTo>
                <a:lnTo>
                  <a:pt x="277622" y="92328"/>
                </a:lnTo>
                <a:lnTo>
                  <a:pt x="278384" y="88772"/>
                </a:lnTo>
                <a:lnTo>
                  <a:pt x="277367" y="85597"/>
                </a:lnTo>
                <a:lnTo>
                  <a:pt x="274573" y="82549"/>
                </a:lnTo>
                <a:lnTo>
                  <a:pt x="270509" y="79120"/>
                </a:lnTo>
                <a:lnTo>
                  <a:pt x="267842" y="78612"/>
                </a:lnTo>
                <a:lnTo>
                  <a:pt x="262890" y="78358"/>
                </a:lnTo>
                <a:lnTo>
                  <a:pt x="258445" y="80644"/>
                </a:lnTo>
                <a:lnTo>
                  <a:pt x="255651" y="82676"/>
                </a:lnTo>
                <a:lnTo>
                  <a:pt x="252348" y="85597"/>
                </a:lnTo>
                <a:lnTo>
                  <a:pt x="243966" y="93217"/>
                </a:lnTo>
                <a:lnTo>
                  <a:pt x="232155" y="80009"/>
                </a:lnTo>
                <a:lnTo>
                  <a:pt x="223773" y="87629"/>
                </a:lnTo>
                <a:lnTo>
                  <a:pt x="252222" y="119252"/>
                </a:lnTo>
                <a:lnTo>
                  <a:pt x="248665" y="98424"/>
                </a:lnTo>
                <a:lnTo>
                  <a:pt x="254127" y="93471"/>
                </a:lnTo>
                <a:lnTo>
                  <a:pt x="257047" y="90677"/>
                </a:lnTo>
                <a:lnTo>
                  <a:pt x="261239" y="88645"/>
                </a:lnTo>
                <a:lnTo>
                  <a:pt x="264414" y="88645"/>
                </a:lnTo>
                <a:lnTo>
                  <a:pt x="267334" y="92582"/>
                </a:lnTo>
                <a:lnTo>
                  <a:pt x="267334" y="95376"/>
                </a:lnTo>
                <a:close/>
              </a:path>
              <a:path w="350773" h="326351">
                <a:moveTo>
                  <a:pt x="248665" y="98424"/>
                </a:moveTo>
                <a:lnTo>
                  <a:pt x="252222" y="119252"/>
                </a:lnTo>
                <a:lnTo>
                  <a:pt x="270255" y="103123"/>
                </a:lnTo>
                <a:lnTo>
                  <a:pt x="267334" y="95376"/>
                </a:lnTo>
                <a:lnTo>
                  <a:pt x="263652" y="99440"/>
                </a:lnTo>
                <a:lnTo>
                  <a:pt x="255904" y="106425"/>
                </a:lnTo>
                <a:lnTo>
                  <a:pt x="248665" y="98424"/>
                </a:lnTo>
                <a:close/>
              </a:path>
              <a:path w="350773" h="326351">
                <a:moveTo>
                  <a:pt x="274954" y="40131"/>
                </a:moveTo>
                <a:lnTo>
                  <a:pt x="270255" y="44449"/>
                </a:lnTo>
                <a:lnTo>
                  <a:pt x="267842" y="49275"/>
                </a:lnTo>
                <a:lnTo>
                  <a:pt x="267589" y="54609"/>
                </a:lnTo>
                <a:lnTo>
                  <a:pt x="267461" y="60070"/>
                </a:lnTo>
                <a:lnTo>
                  <a:pt x="269747" y="65404"/>
                </a:lnTo>
                <a:lnTo>
                  <a:pt x="274447" y="70611"/>
                </a:lnTo>
                <a:lnTo>
                  <a:pt x="279146" y="75818"/>
                </a:lnTo>
                <a:lnTo>
                  <a:pt x="284226" y="78612"/>
                </a:lnTo>
                <a:lnTo>
                  <a:pt x="289559" y="79120"/>
                </a:lnTo>
                <a:lnTo>
                  <a:pt x="295021" y="79501"/>
                </a:lnTo>
                <a:lnTo>
                  <a:pt x="299973" y="77596"/>
                </a:lnTo>
                <a:lnTo>
                  <a:pt x="304672" y="73405"/>
                </a:lnTo>
                <a:lnTo>
                  <a:pt x="308736" y="69849"/>
                </a:lnTo>
                <a:lnTo>
                  <a:pt x="311149" y="65912"/>
                </a:lnTo>
                <a:lnTo>
                  <a:pt x="311784" y="61721"/>
                </a:lnTo>
                <a:lnTo>
                  <a:pt x="312420" y="57657"/>
                </a:lnTo>
                <a:lnTo>
                  <a:pt x="311530" y="53339"/>
                </a:lnTo>
                <a:lnTo>
                  <a:pt x="308991" y="48767"/>
                </a:lnTo>
                <a:lnTo>
                  <a:pt x="299466" y="54736"/>
                </a:lnTo>
                <a:lnTo>
                  <a:pt x="301116" y="57403"/>
                </a:lnTo>
                <a:lnTo>
                  <a:pt x="301752" y="59562"/>
                </a:lnTo>
                <a:lnTo>
                  <a:pt x="301371" y="63245"/>
                </a:lnTo>
                <a:lnTo>
                  <a:pt x="298830" y="66293"/>
                </a:lnTo>
                <a:lnTo>
                  <a:pt x="294385" y="68960"/>
                </a:lnTo>
                <a:lnTo>
                  <a:pt x="291718" y="68579"/>
                </a:lnTo>
                <a:lnTo>
                  <a:pt x="289052" y="68071"/>
                </a:lnTo>
                <a:lnTo>
                  <a:pt x="286003" y="66039"/>
                </a:lnTo>
                <a:lnTo>
                  <a:pt x="282574" y="62229"/>
                </a:lnTo>
                <a:lnTo>
                  <a:pt x="279527" y="58927"/>
                </a:lnTo>
                <a:lnTo>
                  <a:pt x="278003" y="55879"/>
                </a:lnTo>
                <a:lnTo>
                  <a:pt x="277876" y="50799"/>
                </a:lnTo>
                <a:lnTo>
                  <a:pt x="281051" y="46735"/>
                </a:lnTo>
                <a:lnTo>
                  <a:pt x="284226" y="44576"/>
                </a:lnTo>
                <a:lnTo>
                  <a:pt x="287654" y="44449"/>
                </a:lnTo>
                <a:lnTo>
                  <a:pt x="291210" y="46481"/>
                </a:lnTo>
                <a:lnTo>
                  <a:pt x="298196" y="37591"/>
                </a:lnTo>
                <a:lnTo>
                  <a:pt x="294132" y="35051"/>
                </a:lnTo>
                <a:lnTo>
                  <a:pt x="290195" y="34035"/>
                </a:lnTo>
                <a:lnTo>
                  <a:pt x="286384" y="34416"/>
                </a:lnTo>
                <a:lnTo>
                  <a:pt x="282574" y="34797"/>
                </a:lnTo>
                <a:lnTo>
                  <a:pt x="278765" y="36702"/>
                </a:lnTo>
                <a:lnTo>
                  <a:pt x="274954" y="40131"/>
                </a:lnTo>
                <a:close/>
              </a:path>
              <a:path w="350773" h="326351">
                <a:moveTo>
                  <a:pt x="324230" y="54482"/>
                </a:moveTo>
                <a:lnTo>
                  <a:pt x="332612" y="46989"/>
                </a:lnTo>
                <a:lnTo>
                  <a:pt x="320421" y="33400"/>
                </a:lnTo>
                <a:lnTo>
                  <a:pt x="321691" y="32384"/>
                </a:lnTo>
                <a:lnTo>
                  <a:pt x="324992" y="31622"/>
                </a:lnTo>
                <a:lnTo>
                  <a:pt x="329310" y="33273"/>
                </a:lnTo>
                <a:lnTo>
                  <a:pt x="341757" y="38734"/>
                </a:lnTo>
                <a:lnTo>
                  <a:pt x="350773" y="30606"/>
                </a:lnTo>
                <a:lnTo>
                  <a:pt x="338201" y="26034"/>
                </a:lnTo>
                <a:lnTo>
                  <a:pt x="337311" y="25653"/>
                </a:lnTo>
                <a:lnTo>
                  <a:pt x="332104" y="23494"/>
                </a:lnTo>
                <a:lnTo>
                  <a:pt x="327786" y="23240"/>
                </a:lnTo>
                <a:lnTo>
                  <a:pt x="324484" y="24891"/>
                </a:lnTo>
                <a:lnTo>
                  <a:pt x="325628" y="22478"/>
                </a:lnTo>
                <a:lnTo>
                  <a:pt x="325501" y="19430"/>
                </a:lnTo>
                <a:lnTo>
                  <a:pt x="323722" y="15620"/>
                </a:lnTo>
                <a:lnTo>
                  <a:pt x="322579" y="12826"/>
                </a:lnTo>
                <a:lnTo>
                  <a:pt x="322453" y="9016"/>
                </a:lnTo>
                <a:lnTo>
                  <a:pt x="325882" y="5460"/>
                </a:lnTo>
                <a:lnTo>
                  <a:pt x="320928" y="0"/>
                </a:lnTo>
                <a:lnTo>
                  <a:pt x="317499" y="2793"/>
                </a:lnTo>
                <a:lnTo>
                  <a:pt x="314071" y="6603"/>
                </a:lnTo>
                <a:lnTo>
                  <a:pt x="313182" y="10667"/>
                </a:lnTo>
                <a:lnTo>
                  <a:pt x="313816" y="13715"/>
                </a:lnTo>
                <a:lnTo>
                  <a:pt x="315467" y="17779"/>
                </a:lnTo>
                <a:lnTo>
                  <a:pt x="316737" y="20954"/>
                </a:lnTo>
                <a:lnTo>
                  <a:pt x="317627" y="25526"/>
                </a:lnTo>
                <a:lnTo>
                  <a:pt x="315722" y="28193"/>
                </a:lnTo>
                <a:lnTo>
                  <a:pt x="304037" y="15239"/>
                </a:lnTo>
                <a:lnTo>
                  <a:pt x="295655" y="22732"/>
                </a:lnTo>
                <a:lnTo>
                  <a:pt x="324230" y="54482"/>
                </a:lnTo>
                <a:close/>
              </a:path>
              <a:path w="350773" h="326351">
                <a:moveTo>
                  <a:pt x="65859" y="286590"/>
                </a:moveTo>
                <a:lnTo>
                  <a:pt x="9271" y="258800"/>
                </a:lnTo>
                <a:lnTo>
                  <a:pt x="13715" y="273316"/>
                </a:lnTo>
                <a:lnTo>
                  <a:pt x="34416" y="284137"/>
                </a:lnTo>
                <a:lnTo>
                  <a:pt x="65859" y="286590"/>
                </a:lnTo>
                <a:close/>
              </a:path>
              <a:path w="350773" h="326351">
                <a:moveTo>
                  <a:pt x="57912" y="249224"/>
                </a:moveTo>
                <a:lnTo>
                  <a:pt x="69341" y="238925"/>
                </a:lnTo>
                <a:lnTo>
                  <a:pt x="91821" y="263829"/>
                </a:lnTo>
                <a:lnTo>
                  <a:pt x="100075" y="256298"/>
                </a:lnTo>
                <a:lnTo>
                  <a:pt x="71628" y="224586"/>
                </a:lnTo>
                <a:lnTo>
                  <a:pt x="43434" y="249897"/>
                </a:lnTo>
                <a:lnTo>
                  <a:pt x="59943" y="268223"/>
                </a:lnTo>
                <a:lnTo>
                  <a:pt x="62991" y="271627"/>
                </a:lnTo>
                <a:lnTo>
                  <a:pt x="65150" y="274802"/>
                </a:lnTo>
                <a:lnTo>
                  <a:pt x="63626" y="278231"/>
                </a:lnTo>
                <a:lnTo>
                  <a:pt x="60578" y="280746"/>
                </a:lnTo>
                <a:lnTo>
                  <a:pt x="65859" y="286590"/>
                </a:lnTo>
                <a:lnTo>
                  <a:pt x="66293" y="286804"/>
                </a:lnTo>
                <a:lnTo>
                  <a:pt x="65859" y="286590"/>
                </a:lnTo>
                <a:lnTo>
                  <a:pt x="34416" y="284137"/>
                </a:lnTo>
                <a:lnTo>
                  <a:pt x="22478" y="294893"/>
                </a:lnTo>
                <a:lnTo>
                  <a:pt x="13715" y="273316"/>
                </a:lnTo>
                <a:lnTo>
                  <a:pt x="9271" y="258800"/>
                </a:lnTo>
                <a:lnTo>
                  <a:pt x="0" y="267220"/>
                </a:lnTo>
                <a:lnTo>
                  <a:pt x="22351" y="326351"/>
                </a:lnTo>
                <a:lnTo>
                  <a:pt x="31750" y="317906"/>
                </a:lnTo>
                <a:lnTo>
                  <a:pt x="26415" y="304711"/>
                </a:lnTo>
                <a:lnTo>
                  <a:pt x="43815" y="288950"/>
                </a:lnTo>
                <a:lnTo>
                  <a:pt x="56641" y="295452"/>
                </a:lnTo>
                <a:lnTo>
                  <a:pt x="66160" y="286923"/>
                </a:lnTo>
                <a:lnTo>
                  <a:pt x="70484" y="283908"/>
                </a:lnTo>
                <a:lnTo>
                  <a:pt x="74168" y="280682"/>
                </a:lnTo>
                <a:lnTo>
                  <a:pt x="76200" y="277609"/>
                </a:lnTo>
                <a:lnTo>
                  <a:pt x="76834" y="274446"/>
                </a:lnTo>
                <a:lnTo>
                  <a:pt x="75818" y="270014"/>
                </a:lnTo>
                <a:lnTo>
                  <a:pt x="74040" y="267093"/>
                </a:lnTo>
                <a:lnTo>
                  <a:pt x="70738" y="263474"/>
                </a:lnTo>
                <a:lnTo>
                  <a:pt x="57912" y="249224"/>
                </a:lnTo>
                <a:close/>
              </a:path>
              <a:path w="350773" h="326351">
                <a:moveTo>
                  <a:pt x="96773" y="227761"/>
                </a:moveTo>
                <a:lnTo>
                  <a:pt x="95884" y="229895"/>
                </a:lnTo>
                <a:lnTo>
                  <a:pt x="94868" y="234187"/>
                </a:lnTo>
                <a:lnTo>
                  <a:pt x="95631" y="238531"/>
                </a:lnTo>
                <a:lnTo>
                  <a:pt x="98297" y="242303"/>
                </a:lnTo>
                <a:lnTo>
                  <a:pt x="100710" y="245021"/>
                </a:lnTo>
                <a:lnTo>
                  <a:pt x="103631" y="246405"/>
                </a:lnTo>
                <a:lnTo>
                  <a:pt x="107187" y="246481"/>
                </a:lnTo>
                <a:lnTo>
                  <a:pt x="104775" y="232689"/>
                </a:lnTo>
                <a:lnTo>
                  <a:pt x="104901" y="229450"/>
                </a:lnTo>
                <a:lnTo>
                  <a:pt x="106172" y="226466"/>
                </a:lnTo>
                <a:lnTo>
                  <a:pt x="108076" y="223875"/>
                </a:lnTo>
                <a:lnTo>
                  <a:pt x="109981" y="221284"/>
                </a:lnTo>
                <a:lnTo>
                  <a:pt x="112013" y="217995"/>
                </a:lnTo>
                <a:lnTo>
                  <a:pt x="113537" y="219659"/>
                </a:lnTo>
                <a:lnTo>
                  <a:pt x="116966" y="224053"/>
                </a:lnTo>
                <a:lnTo>
                  <a:pt x="115823" y="205587"/>
                </a:lnTo>
                <a:lnTo>
                  <a:pt x="112522" y="201942"/>
                </a:lnTo>
                <a:lnTo>
                  <a:pt x="109854" y="199770"/>
                </a:lnTo>
                <a:lnTo>
                  <a:pt x="107950" y="199085"/>
                </a:lnTo>
                <a:lnTo>
                  <a:pt x="103631" y="198424"/>
                </a:lnTo>
                <a:lnTo>
                  <a:pt x="100965" y="199186"/>
                </a:lnTo>
                <a:lnTo>
                  <a:pt x="98425" y="199948"/>
                </a:lnTo>
                <a:lnTo>
                  <a:pt x="95250" y="202018"/>
                </a:lnTo>
                <a:lnTo>
                  <a:pt x="91440" y="205384"/>
                </a:lnTo>
                <a:lnTo>
                  <a:pt x="87375" y="209105"/>
                </a:lnTo>
                <a:lnTo>
                  <a:pt x="84835" y="212636"/>
                </a:lnTo>
                <a:lnTo>
                  <a:pt x="84073" y="215988"/>
                </a:lnTo>
                <a:lnTo>
                  <a:pt x="83312" y="219341"/>
                </a:lnTo>
                <a:lnTo>
                  <a:pt x="83947" y="222935"/>
                </a:lnTo>
                <a:lnTo>
                  <a:pt x="85851" y="226771"/>
                </a:lnTo>
                <a:lnTo>
                  <a:pt x="94741" y="221297"/>
                </a:lnTo>
                <a:lnTo>
                  <a:pt x="93598" y="217716"/>
                </a:lnTo>
                <a:lnTo>
                  <a:pt x="94234" y="215036"/>
                </a:lnTo>
                <a:lnTo>
                  <a:pt x="96647" y="212343"/>
                </a:lnTo>
                <a:lnTo>
                  <a:pt x="100710" y="209346"/>
                </a:lnTo>
                <a:lnTo>
                  <a:pt x="103504" y="209283"/>
                </a:lnTo>
                <a:lnTo>
                  <a:pt x="106425" y="211696"/>
                </a:lnTo>
                <a:lnTo>
                  <a:pt x="106172" y="214528"/>
                </a:lnTo>
                <a:lnTo>
                  <a:pt x="104140" y="217665"/>
                </a:lnTo>
                <a:lnTo>
                  <a:pt x="100837" y="221932"/>
                </a:lnTo>
                <a:lnTo>
                  <a:pt x="98425" y="225107"/>
                </a:lnTo>
                <a:lnTo>
                  <a:pt x="96773" y="227761"/>
                </a:lnTo>
                <a:close/>
              </a:path>
              <a:path w="350773" h="326351">
                <a:moveTo>
                  <a:pt x="117221" y="242188"/>
                </a:moveTo>
                <a:lnTo>
                  <a:pt x="119125" y="240525"/>
                </a:lnTo>
                <a:lnTo>
                  <a:pt x="121538" y="236448"/>
                </a:lnTo>
                <a:lnTo>
                  <a:pt x="123062" y="231851"/>
                </a:lnTo>
                <a:lnTo>
                  <a:pt x="123316" y="229171"/>
                </a:lnTo>
                <a:lnTo>
                  <a:pt x="124459" y="229882"/>
                </a:lnTo>
                <a:lnTo>
                  <a:pt x="127507" y="231635"/>
                </a:lnTo>
                <a:lnTo>
                  <a:pt x="135762" y="224154"/>
                </a:lnTo>
                <a:lnTo>
                  <a:pt x="133731" y="223316"/>
                </a:lnTo>
                <a:lnTo>
                  <a:pt x="130428" y="221259"/>
                </a:lnTo>
                <a:lnTo>
                  <a:pt x="127000" y="218249"/>
                </a:lnTo>
                <a:lnTo>
                  <a:pt x="124587" y="215455"/>
                </a:lnTo>
                <a:lnTo>
                  <a:pt x="115823" y="205587"/>
                </a:lnTo>
                <a:lnTo>
                  <a:pt x="116966" y="224053"/>
                </a:lnTo>
                <a:lnTo>
                  <a:pt x="117728" y="226961"/>
                </a:lnTo>
                <a:lnTo>
                  <a:pt x="116966" y="230860"/>
                </a:lnTo>
                <a:lnTo>
                  <a:pt x="114426" y="234022"/>
                </a:lnTo>
                <a:lnTo>
                  <a:pt x="111506" y="235813"/>
                </a:lnTo>
                <a:lnTo>
                  <a:pt x="108331" y="235686"/>
                </a:lnTo>
                <a:lnTo>
                  <a:pt x="104775" y="232689"/>
                </a:lnTo>
                <a:lnTo>
                  <a:pt x="107187" y="246481"/>
                </a:lnTo>
                <a:lnTo>
                  <a:pt x="110616" y="246557"/>
                </a:lnTo>
                <a:lnTo>
                  <a:pt x="113918" y="245135"/>
                </a:lnTo>
                <a:lnTo>
                  <a:pt x="117221" y="242188"/>
                </a:lnTo>
                <a:close/>
              </a:path>
              <a:path w="350773" h="326351">
                <a:moveTo>
                  <a:pt x="160654" y="201853"/>
                </a:moveTo>
                <a:lnTo>
                  <a:pt x="169672" y="193725"/>
                </a:lnTo>
                <a:lnTo>
                  <a:pt x="157098" y="189204"/>
                </a:lnTo>
                <a:lnTo>
                  <a:pt x="156209" y="188874"/>
                </a:lnTo>
                <a:lnTo>
                  <a:pt x="150875" y="186664"/>
                </a:lnTo>
                <a:lnTo>
                  <a:pt x="146557" y="186372"/>
                </a:lnTo>
                <a:lnTo>
                  <a:pt x="143256" y="188023"/>
                </a:lnTo>
                <a:lnTo>
                  <a:pt x="144398" y="185699"/>
                </a:lnTo>
                <a:lnTo>
                  <a:pt x="144272" y="182625"/>
                </a:lnTo>
                <a:lnTo>
                  <a:pt x="142621" y="178828"/>
                </a:lnTo>
                <a:lnTo>
                  <a:pt x="141350" y="176009"/>
                </a:lnTo>
                <a:lnTo>
                  <a:pt x="141350" y="172135"/>
                </a:lnTo>
                <a:lnTo>
                  <a:pt x="144779" y="168668"/>
                </a:lnTo>
                <a:lnTo>
                  <a:pt x="139700" y="163194"/>
                </a:lnTo>
                <a:lnTo>
                  <a:pt x="136271" y="165976"/>
                </a:lnTo>
                <a:lnTo>
                  <a:pt x="132841" y="169786"/>
                </a:lnTo>
                <a:lnTo>
                  <a:pt x="131953" y="173824"/>
                </a:lnTo>
                <a:lnTo>
                  <a:pt x="132587" y="176885"/>
                </a:lnTo>
                <a:lnTo>
                  <a:pt x="134238" y="180987"/>
                </a:lnTo>
                <a:lnTo>
                  <a:pt x="135635" y="184061"/>
                </a:lnTo>
                <a:lnTo>
                  <a:pt x="136397" y="188645"/>
                </a:lnTo>
                <a:lnTo>
                  <a:pt x="134493" y="191376"/>
                </a:lnTo>
                <a:lnTo>
                  <a:pt x="122809" y="178422"/>
                </a:lnTo>
                <a:lnTo>
                  <a:pt x="114426" y="185953"/>
                </a:lnTo>
                <a:lnTo>
                  <a:pt x="143001" y="217665"/>
                </a:lnTo>
                <a:lnTo>
                  <a:pt x="151384" y="210134"/>
                </a:lnTo>
                <a:lnTo>
                  <a:pt x="139191" y="196608"/>
                </a:lnTo>
                <a:lnTo>
                  <a:pt x="142747" y="194881"/>
                </a:lnTo>
                <a:lnTo>
                  <a:pt x="145669" y="195364"/>
                </a:lnTo>
                <a:lnTo>
                  <a:pt x="148209" y="196443"/>
                </a:lnTo>
                <a:lnTo>
                  <a:pt x="160654" y="201853"/>
                </a:lnTo>
                <a:close/>
              </a:path>
            </a:pathLst>
          </a:custGeom>
          <a:solidFill>
            <a:srgbClr val="000000"/>
          </a:solidFill>
        </p:spPr>
        <p:txBody>
          <a:bodyPr wrap="square" lIns="0" tIns="0" rIns="0" bIns="0" rtlCol="0">
            <a:noAutofit/>
          </a:bodyPr>
          <a:lstStyle/>
          <a:p>
            <a:endParaRPr/>
          </a:p>
        </p:txBody>
      </p:sp>
      <p:sp>
        <p:nvSpPr>
          <p:cNvPr id="135" name="object 135"/>
          <p:cNvSpPr/>
          <p:nvPr/>
        </p:nvSpPr>
        <p:spPr>
          <a:xfrm>
            <a:off x="1751583" y="5344287"/>
            <a:ext cx="96266" cy="101091"/>
          </a:xfrm>
          <a:custGeom>
            <a:avLst/>
            <a:gdLst/>
            <a:ahLst/>
            <a:cxnLst/>
            <a:rect l="l" t="t" r="r" b="b"/>
            <a:pathLst>
              <a:path w="96266" h="101091">
                <a:moveTo>
                  <a:pt x="48641" y="6731"/>
                </a:moveTo>
                <a:lnTo>
                  <a:pt x="48133" y="9778"/>
                </a:lnTo>
                <a:lnTo>
                  <a:pt x="45593" y="12700"/>
                </a:lnTo>
                <a:lnTo>
                  <a:pt x="42418" y="14985"/>
                </a:lnTo>
                <a:lnTo>
                  <a:pt x="39370" y="14985"/>
                </a:lnTo>
                <a:lnTo>
                  <a:pt x="36576" y="13081"/>
                </a:lnTo>
                <a:lnTo>
                  <a:pt x="32512" y="16763"/>
                </a:lnTo>
                <a:lnTo>
                  <a:pt x="35179" y="19303"/>
                </a:lnTo>
                <a:lnTo>
                  <a:pt x="37973" y="20574"/>
                </a:lnTo>
                <a:lnTo>
                  <a:pt x="44068" y="20700"/>
                </a:lnTo>
                <a:lnTo>
                  <a:pt x="46990" y="19431"/>
                </a:lnTo>
                <a:lnTo>
                  <a:pt x="49530" y="17144"/>
                </a:lnTo>
                <a:lnTo>
                  <a:pt x="52197" y="14731"/>
                </a:lnTo>
                <a:lnTo>
                  <a:pt x="53721" y="12065"/>
                </a:lnTo>
                <a:lnTo>
                  <a:pt x="53975" y="9016"/>
                </a:lnTo>
                <a:lnTo>
                  <a:pt x="54229" y="5968"/>
                </a:lnTo>
                <a:lnTo>
                  <a:pt x="53340" y="2921"/>
                </a:lnTo>
                <a:lnTo>
                  <a:pt x="51054" y="0"/>
                </a:lnTo>
                <a:lnTo>
                  <a:pt x="46990" y="3682"/>
                </a:lnTo>
                <a:lnTo>
                  <a:pt x="48641" y="6731"/>
                </a:lnTo>
                <a:close/>
              </a:path>
              <a:path w="96266" h="101091">
                <a:moveTo>
                  <a:pt x="28575" y="101091"/>
                </a:moveTo>
                <a:lnTo>
                  <a:pt x="36576" y="93853"/>
                </a:lnTo>
                <a:lnTo>
                  <a:pt x="31368" y="61721"/>
                </a:lnTo>
                <a:lnTo>
                  <a:pt x="49657" y="82041"/>
                </a:lnTo>
                <a:lnTo>
                  <a:pt x="57785" y="74803"/>
                </a:lnTo>
                <a:lnTo>
                  <a:pt x="29210" y="43053"/>
                </a:lnTo>
                <a:lnTo>
                  <a:pt x="20955" y="50418"/>
                </a:lnTo>
                <a:lnTo>
                  <a:pt x="26035" y="82041"/>
                </a:lnTo>
                <a:lnTo>
                  <a:pt x="8001" y="62103"/>
                </a:lnTo>
                <a:lnTo>
                  <a:pt x="0" y="69341"/>
                </a:lnTo>
                <a:lnTo>
                  <a:pt x="28575" y="101091"/>
                </a:lnTo>
                <a:close/>
              </a:path>
              <a:path w="96266" h="101091">
                <a:moveTo>
                  <a:pt x="67056" y="66421"/>
                </a:moveTo>
                <a:lnTo>
                  <a:pt x="75057" y="59181"/>
                </a:lnTo>
                <a:lnTo>
                  <a:pt x="69977" y="27050"/>
                </a:lnTo>
                <a:lnTo>
                  <a:pt x="88138" y="47371"/>
                </a:lnTo>
                <a:lnTo>
                  <a:pt x="96266" y="40131"/>
                </a:lnTo>
                <a:lnTo>
                  <a:pt x="67691" y="8381"/>
                </a:lnTo>
                <a:lnTo>
                  <a:pt x="59436" y="15747"/>
                </a:lnTo>
                <a:lnTo>
                  <a:pt x="64516" y="47371"/>
                </a:lnTo>
                <a:lnTo>
                  <a:pt x="46609" y="27431"/>
                </a:lnTo>
                <a:lnTo>
                  <a:pt x="38481" y="34671"/>
                </a:lnTo>
                <a:lnTo>
                  <a:pt x="67056" y="66421"/>
                </a:lnTo>
                <a:close/>
              </a:path>
            </a:pathLst>
          </a:custGeom>
          <a:solidFill>
            <a:srgbClr val="000000"/>
          </a:solidFill>
        </p:spPr>
        <p:txBody>
          <a:bodyPr wrap="square" lIns="0" tIns="0" rIns="0" bIns="0" rtlCol="0">
            <a:noAutofit/>
          </a:bodyPr>
          <a:lstStyle/>
          <a:p>
            <a:endParaRPr/>
          </a:p>
        </p:txBody>
      </p:sp>
      <p:sp>
        <p:nvSpPr>
          <p:cNvPr id="136" name="object 136"/>
          <p:cNvSpPr/>
          <p:nvPr/>
        </p:nvSpPr>
        <p:spPr>
          <a:xfrm>
            <a:off x="1966849" y="5708675"/>
            <a:ext cx="76834" cy="29565"/>
          </a:xfrm>
          <a:custGeom>
            <a:avLst/>
            <a:gdLst/>
            <a:ahLst/>
            <a:cxnLst/>
            <a:rect l="l" t="t" r="r" b="b"/>
            <a:pathLst>
              <a:path w="76834" h="29565">
                <a:moveTo>
                  <a:pt x="69214" y="0"/>
                </a:moveTo>
                <a:lnTo>
                  <a:pt x="60832" y="7543"/>
                </a:lnTo>
                <a:lnTo>
                  <a:pt x="68452" y="15938"/>
                </a:lnTo>
                <a:lnTo>
                  <a:pt x="76834" y="8381"/>
                </a:lnTo>
                <a:lnTo>
                  <a:pt x="69214" y="0"/>
                </a:lnTo>
                <a:close/>
              </a:path>
              <a:path w="76834" h="29565">
                <a:moveTo>
                  <a:pt x="10413" y="5562"/>
                </a:moveTo>
                <a:lnTo>
                  <a:pt x="10668" y="1739"/>
                </a:lnTo>
                <a:lnTo>
                  <a:pt x="12826" y="-1143"/>
                </a:lnTo>
                <a:lnTo>
                  <a:pt x="15875" y="-3060"/>
                </a:lnTo>
                <a:lnTo>
                  <a:pt x="19176" y="-2895"/>
                </a:lnTo>
                <a:lnTo>
                  <a:pt x="21970" y="-635"/>
                </a:lnTo>
                <a:lnTo>
                  <a:pt x="24256" y="3022"/>
                </a:lnTo>
                <a:lnTo>
                  <a:pt x="23749" y="7264"/>
                </a:lnTo>
                <a:lnTo>
                  <a:pt x="20065" y="11302"/>
                </a:lnTo>
                <a:lnTo>
                  <a:pt x="25400" y="18973"/>
                </a:lnTo>
                <a:lnTo>
                  <a:pt x="28575" y="14871"/>
                </a:lnTo>
                <a:lnTo>
                  <a:pt x="32257" y="12776"/>
                </a:lnTo>
                <a:lnTo>
                  <a:pt x="36702" y="13195"/>
                </a:lnTo>
                <a:lnTo>
                  <a:pt x="40639" y="16471"/>
                </a:lnTo>
                <a:lnTo>
                  <a:pt x="43687" y="21005"/>
                </a:lnTo>
                <a:lnTo>
                  <a:pt x="43687" y="25768"/>
                </a:lnTo>
                <a:lnTo>
                  <a:pt x="41020" y="29298"/>
                </a:lnTo>
                <a:lnTo>
                  <a:pt x="37592" y="31445"/>
                </a:lnTo>
                <a:lnTo>
                  <a:pt x="33400" y="31292"/>
                </a:lnTo>
                <a:lnTo>
                  <a:pt x="29082" y="28498"/>
                </a:lnTo>
                <a:lnTo>
                  <a:pt x="21843" y="36804"/>
                </a:lnTo>
                <a:lnTo>
                  <a:pt x="25653" y="40106"/>
                </a:lnTo>
                <a:lnTo>
                  <a:pt x="29844" y="41719"/>
                </a:lnTo>
                <a:lnTo>
                  <a:pt x="39115" y="41592"/>
                </a:lnTo>
                <a:lnTo>
                  <a:pt x="43433" y="39763"/>
                </a:lnTo>
                <a:lnTo>
                  <a:pt x="47370" y="36207"/>
                </a:lnTo>
                <a:lnTo>
                  <a:pt x="51562" y="32435"/>
                </a:lnTo>
                <a:lnTo>
                  <a:pt x="53848" y="27939"/>
                </a:lnTo>
                <a:lnTo>
                  <a:pt x="54228" y="22707"/>
                </a:lnTo>
                <a:lnTo>
                  <a:pt x="54609" y="17462"/>
                </a:lnTo>
                <a:lnTo>
                  <a:pt x="53086" y="12928"/>
                </a:lnTo>
                <a:lnTo>
                  <a:pt x="49530" y="9093"/>
                </a:lnTo>
                <a:lnTo>
                  <a:pt x="47243" y="6438"/>
                </a:lnTo>
                <a:lnTo>
                  <a:pt x="44450" y="4851"/>
                </a:lnTo>
                <a:lnTo>
                  <a:pt x="41275" y="4343"/>
                </a:lnTo>
                <a:lnTo>
                  <a:pt x="38100" y="3822"/>
                </a:lnTo>
                <a:lnTo>
                  <a:pt x="34925" y="4419"/>
                </a:lnTo>
                <a:lnTo>
                  <a:pt x="32003" y="6146"/>
                </a:lnTo>
                <a:lnTo>
                  <a:pt x="34162" y="76"/>
                </a:lnTo>
                <a:lnTo>
                  <a:pt x="33400" y="-4889"/>
                </a:lnTo>
                <a:lnTo>
                  <a:pt x="29971" y="-8724"/>
                </a:lnTo>
                <a:lnTo>
                  <a:pt x="27558" y="-11430"/>
                </a:lnTo>
                <a:lnTo>
                  <a:pt x="24383" y="-12941"/>
                </a:lnTo>
                <a:lnTo>
                  <a:pt x="20319" y="-13246"/>
                </a:lnTo>
                <a:lnTo>
                  <a:pt x="15493" y="-13627"/>
                </a:lnTo>
                <a:lnTo>
                  <a:pt x="11049" y="-11976"/>
                </a:lnTo>
                <a:lnTo>
                  <a:pt x="6857" y="-8255"/>
                </a:lnTo>
                <a:lnTo>
                  <a:pt x="2667" y="-3683"/>
                </a:lnTo>
                <a:lnTo>
                  <a:pt x="1524" y="-1028"/>
                </a:lnTo>
                <a:lnTo>
                  <a:pt x="507" y="1625"/>
                </a:lnTo>
                <a:lnTo>
                  <a:pt x="0" y="4229"/>
                </a:lnTo>
                <a:lnTo>
                  <a:pt x="381" y="6794"/>
                </a:lnTo>
                <a:lnTo>
                  <a:pt x="762" y="9359"/>
                </a:lnTo>
                <a:lnTo>
                  <a:pt x="1777" y="12204"/>
                </a:lnTo>
                <a:lnTo>
                  <a:pt x="3682" y="15328"/>
                </a:lnTo>
                <a:lnTo>
                  <a:pt x="12573" y="9677"/>
                </a:lnTo>
                <a:lnTo>
                  <a:pt x="10413" y="5562"/>
                </a:lnTo>
                <a:close/>
              </a:path>
            </a:pathLst>
          </a:custGeom>
          <a:solidFill>
            <a:srgbClr val="000000"/>
          </a:solidFill>
        </p:spPr>
        <p:txBody>
          <a:bodyPr wrap="square" lIns="0" tIns="0" rIns="0" bIns="0" rtlCol="0">
            <a:noAutofit/>
          </a:bodyPr>
          <a:lstStyle/>
          <a:p>
            <a:endParaRPr/>
          </a:p>
        </p:txBody>
      </p:sp>
      <p:sp>
        <p:nvSpPr>
          <p:cNvPr id="137" name="object 137"/>
          <p:cNvSpPr/>
          <p:nvPr/>
        </p:nvSpPr>
        <p:spPr>
          <a:xfrm>
            <a:off x="2025395" y="5524881"/>
            <a:ext cx="196342" cy="173062"/>
          </a:xfrm>
          <a:custGeom>
            <a:avLst/>
            <a:gdLst/>
            <a:ahLst/>
            <a:cxnLst/>
            <a:rect l="l" t="t" r="r" b="b"/>
            <a:pathLst>
              <a:path w="196342" h="173062">
                <a:moveTo>
                  <a:pt x="167894" y="0"/>
                </a:moveTo>
                <a:lnTo>
                  <a:pt x="159385" y="7620"/>
                </a:lnTo>
                <a:lnTo>
                  <a:pt x="187960" y="39370"/>
                </a:lnTo>
                <a:lnTo>
                  <a:pt x="196342" y="31750"/>
                </a:lnTo>
                <a:lnTo>
                  <a:pt x="167894" y="0"/>
                </a:lnTo>
                <a:close/>
              </a:path>
              <a:path w="196342" h="173062">
                <a:moveTo>
                  <a:pt x="73660" y="99910"/>
                </a:moveTo>
                <a:lnTo>
                  <a:pt x="73533" y="97116"/>
                </a:lnTo>
                <a:lnTo>
                  <a:pt x="76581" y="92938"/>
                </a:lnTo>
                <a:lnTo>
                  <a:pt x="76581" y="80949"/>
                </a:lnTo>
                <a:lnTo>
                  <a:pt x="72898" y="84277"/>
                </a:lnTo>
                <a:lnTo>
                  <a:pt x="69342" y="88404"/>
                </a:lnTo>
                <a:lnTo>
                  <a:pt x="68453" y="90957"/>
                </a:lnTo>
                <a:lnTo>
                  <a:pt x="67564" y="93510"/>
                </a:lnTo>
                <a:lnTo>
                  <a:pt x="67818" y="98552"/>
                </a:lnTo>
                <a:lnTo>
                  <a:pt x="63627" y="93891"/>
                </a:lnTo>
                <a:lnTo>
                  <a:pt x="55753" y="100926"/>
                </a:lnTo>
                <a:lnTo>
                  <a:pt x="95250" y="144716"/>
                </a:lnTo>
                <a:lnTo>
                  <a:pt x="103631" y="137160"/>
                </a:lnTo>
                <a:lnTo>
                  <a:pt x="89281" y="121183"/>
                </a:lnTo>
                <a:lnTo>
                  <a:pt x="87122" y="114769"/>
                </a:lnTo>
                <a:lnTo>
                  <a:pt x="84201" y="114338"/>
                </a:lnTo>
                <a:lnTo>
                  <a:pt x="81153" y="112344"/>
                </a:lnTo>
                <a:lnTo>
                  <a:pt x="77851" y="108775"/>
                </a:lnTo>
                <a:lnTo>
                  <a:pt x="75056" y="105676"/>
                </a:lnTo>
                <a:lnTo>
                  <a:pt x="73660" y="102717"/>
                </a:lnTo>
                <a:lnTo>
                  <a:pt x="73660" y="99910"/>
                </a:lnTo>
                <a:close/>
              </a:path>
              <a:path w="196342" h="173062">
                <a:moveTo>
                  <a:pt x="34925" y="97929"/>
                </a:moveTo>
                <a:lnTo>
                  <a:pt x="26035" y="105867"/>
                </a:lnTo>
                <a:lnTo>
                  <a:pt x="34543" y="150977"/>
                </a:lnTo>
                <a:lnTo>
                  <a:pt x="8381" y="121831"/>
                </a:lnTo>
                <a:lnTo>
                  <a:pt x="0" y="129286"/>
                </a:lnTo>
                <a:lnTo>
                  <a:pt x="39497" y="173062"/>
                </a:lnTo>
                <a:lnTo>
                  <a:pt x="48260" y="165100"/>
                </a:lnTo>
                <a:lnTo>
                  <a:pt x="40259" y="120573"/>
                </a:lnTo>
                <a:lnTo>
                  <a:pt x="66040" y="149161"/>
                </a:lnTo>
                <a:lnTo>
                  <a:pt x="74295" y="141706"/>
                </a:lnTo>
                <a:lnTo>
                  <a:pt x="34925" y="97929"/>
                </a:lnTo>
                <a:close/>
              </a:path>
              <a:path w="196342" h="173062">
                <a:moveTo>
                  <a:pt x="91312" y="80733"/>
                </a:moveTo>
                <a:lnTo>
                  <a:pt x="86106" y="80162"/>
                </a:lnTo>
                <a:lnTo>
                  <a:pt x="81026" y="79590"/>
                </a:lnTo>
                <a:lnTo>
                  <a:pt x="76581" y="80949"/>
                </a:lnTo>
                <a:lnTo>
                  <a:pt x="76581" y="92938"/>
                </a:lnTo>
                <a:lnTo>
                  <a:pt x="80899" y="90487"/>
                </a:lnTo>
                <a:lnTo>
                  <a:pt x="83693" y="90893"/>
                </a:lnTo>
                <a:lnTo>
                  <a:pt x="86487" y="91313"/>
                </a:lnTo>
                <a:lnTo>
                  <a:pt x="89408" y="93179"/>
                </a:lnTo>
                <a:lnTo>
                  <a:pt x="92329" y="96507"/>
                </a:lnTo>
                <a:lnTo>
                  <a:pt x="95631" y="100063"/>
                </a:lnTo>
                <a:lnTo>
                  <a:pt x="97281" y="103212"/>
                </a:lnTo>
                <a:lnTo>
                  <a:pt x="97409" y="105943"/>
                </a:lnTo>
                <a:lnTo>
                  <a:pt x="97409" y="108673"/>
                </a:lnTo>
                <a:lnTo>
                  <a:pt x="96520" y="110909"/>
                </a:lnTo>
                <a:lnTo>
                  <a:pt x="92583" y="114490"/>
                </a:lnTo>
                <a:lnTo>
                  <a:pt x="90043" y="115201"/>
                </a:lnTo>
                <a:lnTo>
                  <a:pt x="87122" y="114769"/>
                </a:lnTo>
                <a:lnTo>
                  <a:pt x="89281" y="121183"/>
                </a:lnTo>
                <a:lnTo>
                  <a:pt x="92329" y="121450"/>
                </a:lnTo>
                <a:lnTo>
                  <a:pt x="94868" y="121297"/>
                </a:lnTo>
                <a:lnTo>
                  <a:pt x="99060" y="120129"/>
                </a:lnTo>
                <a:lnTo>
                  <a:pt x="102616" y="117475"/>
                </a:lnTo>
                <a:lnTo>
                  <a:pt x="106299" y="114160"/>
                </a:lnTo>
                <a:lnTo>
                  <a:pt x="108204" y="109867"/>
                </a:lnTo>
                <a:lnTo>
                  <a:pt x="108077" y="99326"/>
                </a:lnTo>
                <a:lnTo>
                  <a:pt x="105664" y="94056"/>
                </a:lnTo>
                <a:lnTo>
                  <a:pt x="100837" y="88760"/>
                </a:lnTo>
                <a:lnTo>
                  <a:pt x="96266" y="83604"/>
                </a:lnTo>
                <a:lnTo>
                  <a:pt x="91312" y="80733"/>
                </a:lnTo>
                <a:close/>
              </a:path>
              <a:path w="196342" h="173062">
                <a:moveTo>
                  <a:pt x="119506" y="43561"/>
                </a:moveTo>
                <a:lnTo>
                  <a:pt x="90805" y="69430"/>
                </a:lnTo>
                <a:lnTo>
                  <a:pt x="96901" y="76212"/>
                </a:lnTo>
                <a:lnTo>
                  <a:pt x="107061" y="67068"/>
                </a:lnTo>
                <a:lnTo>
                  <a:pt x="129540" y="92011"/>
                </a:lnTo>
                <a:lnTo>
                  <a:pt x="137922" y="84455"/>
                </a:lnTo>
                <a:lnTo>
                  <a:pt x="115443" y="59563"/>
                </a:lnTo>
                <a:lnTo>
                  <a:pt x="125603" y="50419"/>
                </a:lnTo>
                <a:lnTo>
                  <a:pt x="119506" y="43561"/>
                </a:lnTo>
                <a:close/>
              </a:path>
              <a:path w="196342" h="173062">
                <a:moveTo>
                  <a:pt x="167259" y="47879"/>
                </a:moveTo>
                <a:lnTo>
                  <a:pt x="170561" y="54991"/>
                </a:lnTo>
                <a:lnTo>
                  <a:pt x="174752" y="51181"/>
                </a:lnTo>
                <a:lnTo>
                  <a:pt x="177292" y="47625"/>
                </a:lnTo>
                <a:lnTo>
                  <a:pt x="177927" y="44196"/>
                </a:lnTo>
                <a:lnTo>
                  <a:pt x="178689" y="40767"/>
                </a:lnTo>
                <a:lnTo>
                  <a:pt x="177673" y="37465"/>
                </a:lnTo>
                <a:lnTo>
                  <a:pt x="174879" y="34417"/>
                </a:lnTo>
                <a:lnTo>
                  <a:pt x="172974" y="32258"/>
                </a:lnTo>
                <a:lnTo>
                  <a:pt x="168148" y="30480"/>
                </a:lnTo>
                <a:lnTo>
                  <a:pt x="165481" y="29972"/>
                </a:lnTo>
                <a:lnTo>
                  <a:pt x="163068" y="30353"/>
                </a:lnTo>
                <a:lnTo>
                  <a:pt x="158750" y="32512"/>
                </a:lnTo>
                <a:lnTo>
                  <a:pt x="156083" y="34544"/>
                </a:lnTo>
                <a:lnTo>
                  <a:pt x="152781" y="37465"/>
                </a:lnTo>
                <a:lnTo>
                  <a:pt x="144272" y="45085"/>
                </a:lnTo>
                <a:lnTo>
                  <a:pt x="132461" y="31877"/>
                </a:lnTo>
                <a:lnTo>
                  <a:pt x="124079" y="39497"/>
                </a:lnTo>
                <a:lnTo>
                  <a:pt x="152654" y="71196"/>
                </a:lnTo>
                <a:lnTo>
                  <a:pt x="148971" y="50292"/>
                </a:lnTo>
                <a:lnTo>
                  <a:pt x="154431" y="45339"/>
                </a:lnTo>
                <a:lnTo>
                  <a:pt x="157480" y="42545"/>
                </a:lnTo>
                <a:lnTo>
                  <a:pt x="159893" y="41021"/>
                </a:lnTo>
                <a:lnTo>
                  <a:pt x="163195" y="40005"/>
                </a:lnTo>
                <a:lnTo>
                  <a:pt x="166116" y="42037"/>
                </a:lnTo>
                <a:lnTo>
                  <a:pt x="167894" y="44958"/>
                </a:lnTo>
                <a:lnTo>
                  <a:pt x="167259" y="47879"/>
                </a:lnTo>
                <a:close/>
              </a:path>
              <a:path w="196342" h="173062">
                <a:moveTo>
                  <a:pt x="148971" y="50292"/>
                </a:moveTo>
                <a:lnTo>
                  <a:pt x="152654" y="71196"/>
                </a:lnTo>
                <a:lnTo>
                  <a:pt x="170561" y="54991"/>
                </a:lnTo>
                <a:lnTo>
                  <a:pt x="167259" y="47879"/>
                </a:lnTo>
                <a:lnTo>
                  <a:pt x="163956" y="51308"/>
                </a:lnTo>
                <a:lnTo>
                  <a:pt x="156210" y="58293"/>
                </a:lnTo>
                <a:lnTo>
                  <a:pt x="148971" y="50292"/>
                </a:lnTo>
                <a:close/>
              </a:path>
            </a:pathLst>
          </a:custGeom>
          <a:solidFill>
            <a:srgbClr val="000000"/>
          </a:solidFill>
        </p:spPr>
        <p:txBody>
          <a:bodyPr wrap="square" lIns="0" tIns="0" rIns="0" bIns="0" rtlCol="0">
            <a:noAutofit/>
          </a:bodyPr>
          <a:lstStyle/>
          <a:p>
            <a:endParaRPr/>
          </a:p>
        </p:txBody>
      </p:sp>
      <p:sp>
        <p:nvSpPr>
          <p:cNvPr id="138" name="object 138"/>
          <p:cNvSpPr/>
          <p:nvPr/>
        </p:nvSpPr>
        <p:spPr>
          <a:xfrm>
            <a:off x="2199386" y="5336921"/>
            <a:ext cx="215137" cy="208025"/>
          </a:xfrm>
          <a:custGeom>
            <a:avLst/>
            <a:gdLst/>
            <a:ahLst/>
            <a:cxnLst/>
            <a:rect l="l" t="t" r="r" b="b"/>
            <a:pathLst>
              <a:path w="215137" h="208025">
                <a:moveTo>
                  <a:pt x="68199" y="129539"/>
                </a:moveTo>
                <a:lnTo>
                  <a:pt x="68071" y="126999"/>
                </a:lnTo>
                <a:lnTo>
                  <a:pt x="71246" y="122808"/>
                </a:lnTo>
                <a:lnTo>
                  <a:pt x="74421" y="120649"/>
                </a:lnTo>
                <a:lnTo>
                  <a:pt x="77977" y="120649"/>
                </a:lnTo>
                <a:lnTo>
                  <a:pt x="81406" y="122681"/>
                </a:lnTo>
                <a:lnTo>
                  <a:pt x="88391" y="113791"/>
                </a:lnTo>
                <a:lnTo>
                  <a:pt x="84327" y="111251"/>
                </a:lnTo>
                <a:lnTo>
                  <a:pt x="80390" y="110108"/>
                </a:lnTo>
                <a:lnTo>
                  <a:pt x="76581" y="110616"/>
                </a:lnTo>
                <a:lnTo>
                  <a:pt x="72897" y="110997"/>
                </a:lnTo>
                <a:lnTo>
                  <a:pt x="68961" y="112902"/>
                </a:lnTo>
                <a:lnTo>
                  <a:pt x="65150" y="116331"/>
                </a:lnTo>
                <a:lnTo>
                  <a:pt x="60451" y="120649"/>
                </a:lnTo>
                <a:lnTo>
                  <a:pt x="58038" y="125475"/>
                </a:lnTo>
                <a:lnTo>
                  <a:pt x="57912" y="130809"/>
                </a:lnTo>
                <a:lnTo>
                  <a:pt x="57784" y="136270"/>
                </a:lnTo>
                <a:lnTo>
                  <a:pt x="60070" y="141604"/>
                </a:lnTo>
                <a:lnTo>
                  <a:pt x="64769" y="146811"/>
                </a:lnTo>
                <a:lnTo>
                  <a:pt x="69341" y="152018"/>
                </a:lnTo>
                <a:lnTo>
                  <a:pt x="74421" y="154812"/>
                </a:lnTo>
                <a:lnTo>
                  <a:pt x="79756" y="155193"/>
                </a:lnTo>
                <a:lnTo>
                  <a:pt x="85216" y="155701"/>
                </a:lnTo>
                <a:lnTo>
                  <a:pt x="90169" y="153796"/>
                </a:lnTo>
                <a:lnTo>
                  <a:pt x="94868" y="149605"/>
                </a:lnTo>
                <a:lnTo>
                  <a:pt x="98932" y="145922"/>
                </a:lnTo>
                <a:lnTo>
                  <a:pt x="101345" y="142112"/>
                </a:lnTo>
                <a:lnTo>
                  <a:pt x="101981" y="137921"/>
                </a:lnTo>
                <a:lnTo>
                  <a:pt x="102743" y="133857"/>
                </a:lnTo>
                <a:lnTo>
                  <a:pt x="101726" y="129539"/>
                </a:lnTo>
                <a:lnTo>
                  <a:pt x="99187" y="124967"/>
                </a:lnTo>
                <a:lnTo>
                  <a:pt x="89662" y="130936"/>
                </a:lnTo>
                <a:lnTo>
                  <a:pt x="91312" y="133603"/>
                </a:lnTo>
                <a:lnTo>
                  <a:pt x="91947" y="135762"/>
                </a:lnTo>
                <a:lnTo>
                  <a:pt x="91566" y="139445"/>
                </a:lnTo>
                <a:lnTo>
                  <a:pt x="89026" y="142493"/>
                </a:lnTo>
                <a:lnTo>
                  <a:pt x="84581" y="145160"/>
                </a:lnTo>
                <a:lnTo>
                  <a:pt x="81914" y="144652"/>
                </a:lnTo>
                <a:lnTo>
                  <a:pt x="79247" y="144271"/>
                </a:lnTo>
                <a:lnTo>
                  <a:pt x="76200" y="142239"/>
                </a:lnTo>
                <a:lnTo>
                  <a:pt x="72770" y="138429"/>
                </a:lnTo>
                <a:lnTo>
                  <a:pt x="69722" y="135000"/>
                </a:lnTo>
                <a:lnTo>
                  <a:pt x="68199" y="132079"/>
                </a:lnTo>
                <a:lnTo>
                  <a:pt x="68199" y="129539"/>
                </a:lnTo>
                <a:close/>
              </a:path>
              <a:path w="215137" h="208025">
                <a:moveTo>
                  <a:pt x="28575" y="208025"/>
                </a:moveTo>
                <a:lnTo>
                  <a:pt x="71119" y="169671"/>
                </a:lnTo>
                <a:lnTo>
                  <a:pt x="42544" y="138048"/>
                </a:lnTo>
                <a:lnTo>
                  <a:pt x="34797" y="144906"/>
                </a:lnTo>
                <a:lnTo>
                  <a:pt x="57276" y="169925"/>
                </a:lnTo>
                <a:lnTo>
                  <a:pt x="47625" y="178561"/>
                </a:lnTo>
                <a:lnTo>
                  <a:pt x="25145" y="153669"/>
                </a:lnTo>
                <a:lnTo>
                  <a:pt x="17399" y="160654"/>
                </a:lnTo>
                <a:lnTo>
                  <a:pt x="39877" y="185546"/>
                </a:lnTo>
                <a:lnTo>
                  <a:pt x="30099" y="194309"/>
                </a:lnTo>
                <a:lnTo>
                  <a:pt x="7619" y="169417"/>
                </a:lnTo>
                <a:lnTo>
                  <a:pt x="0" y="176402"/>
                </a:lnTo>
                <a:lnTo>
                  <a:pt x="28575" y="208025"/>
                </a:lnTo>
                <a:close/>
              </a:path>
              <a:path w="215137" h="208025">
                <a:moveTo>
                  <a:pt x="105409" y="81787"/>
                </a:moveTo>
                <a:lnTo>
                  <a:pt x="104520" y="85851"/>
                </a:lnTo>
                <a:lnTo>
                  <a:pt x="105156" y="88899"/>
                </a:lnTo>
                <a:lnTo>
                  <a:pt x="106806" y="92963"/>
                </a:lnTo>
                <a:lnTo>
                  <a:pt x="108203" y="96011"/>
                </a:lnTo>
                <a:lnTo>
                  <a:pt x="108965" y="100583"/>
                </a:lnTo>
                <a:lnTo>
                  <a:pt x="107061" y="103377"/>
                </a:lnTo>
                <a:lnTo>
                  <a:pt x="95376" y="90423"/>
                </a:lnTo>
                <a:lnTo>
                  <a:pt x="87121" y="97916"/>
                </a:lnTo>
                <a:lnTo>
                  <a:pt x="115569" y="129666"/>
                </a:lnTo>
                <a:lnTo>
                  <a:pt x="123951" y="122173"/>
                </a:lnTo>
                <a:lnTo>
                  <a:pt x="111759" y="108584"/>
                </a:lnTo>
                <a:lnTo>
                  <a:pt x="113030" y="107441"/>
                </a:lnTo>
                <a:lnTo>
                  <a:pt x="116458" y="106806"/>
                </a:lnTo>
                <a:lnTo>
                  <a:pt x="120776" y="108457"/>
                </a:lnTo>
                <a:lnTo>
                  <a:pt x="133222" y="113791"/>
                </a:lnTo>
                <a:lnTo>
                  <a:pt x="142239" y="105663"/>
                </a:lnTo>
                <a:lnTo>
                  <a:pt x="129666" y="101218"/>
                </a:lnTo>
                <a:lnTo>
                  <a:pt x="128777" y="100837"/>
                </a:lnTo>
                <a:lnTo>
                  <a:pt x="123443" y="98678"/>
                </a:lnTo>
                <a:lnTo>
                  <a:pt x="119125" y="98424"/>
                </a:lnTo>
                <a:lnTo>
                  <a:pt x="115824" y="100075"/>
                </a:lnTo>
                <a:lnTo>
                  <a:pt x="116966" y="97662"/>
                </a:lnTo>
                <a:lnTo>
                  <a:pt x="116839" y="94614"/>
                </a:lnTo>
                <a:lnTo>
                  <a:pt x="115188" y="90804"/>
                </a:lnTo>
                <a:lnTo>
                  <a:pt x="113918" y="88010"/>
                </a:lnTo>
                <a:lnTo>
                  <a:pt x="113918" y="84073"/>
                </a:lnTo>
                <a:lnTo>
                  <a:pt x="117347" y="80644"/>
                </a:lnTo>
                <a:lnTo>
                  <a:pt x="112268" y="75183"/>
                </a:lnTo>
                <a:lnTo>
                  <a:pt x="108838" y="77977"/>
                </a:lnTo>
                <a:lnTo>
                  <a:pt x="105409" y="81787"/>
                </a:lnTo>
                <a:close/>
              </a:path>
              <a:path w="215137" h="208025">
                <a:moveTo>
                  <a:pt x="147446" y="100964"/>
                </a:moveTo>
                <a:lnTo>
                  <a:pt x="155447" y="93725"/>
                </a:lnTo>
                <a:lnTo>
                  <a:pt x="150368" y="61721"/>
                </a:lnTo>
                <a:lnTo>
                  <a:pt x="168528" y="81914"/>
                </a:lnTo>
                <a:lnTo>
                  <a:pt x="176656" y="74675"/>
                </a:lnTo>
                <a:lnTo>
                  <a:pt x="148081" y="42925"/>
                </a:lnTo>
                <a:lnTo>
                  <a:pt x="139826" y="50418"/>
                </a:lnTo>
                <a:lnTo>
                  <a:pt x="144906" y="81914"/>
                </a:lnTo>
                <a:lnTo>
                  <a:pt x="127000" y="61975"/>
                </a:lnTo>
                <a:lnTo>
                  <a:pt x="118871" y="69341"/>
                </a:lnTo>
                <a:lnTo>
                  <a:pt x="147446" y="100964"/>
                </a:lnTo>
                <a:close/>
              </a:path>
              <a:path w="215137" h="208025">
                <a:moveTo>
                  <a:pt x="185927" y="66293"/>
                </a:moveTo>
                <a:lnTo>
                  <a:pt x="194056" y="59054"/>
                </a:lnTo>
                <a:lnTo>
                  <a:pt x="188849" y="27050"/>
                </a:lnTo>
                <a:lnTo>
                  <a:pt x="207137" y="47243"/>
                </a:lnTo>
                <a:lnTo>
                  <a:pt x="215137" y="40004"/>
                </a:lnTo>
                <a:lnTo>
                  <a:pt x="186562" y="8254"/>
                </a:lnTo>
                <a:lnTo>
                  <a:pt x="178307" y="15747"/>
                </a:lnTo>
                <a:lnTo>
                  <a:pt x="183387" y="47243"/>
                </a:lnTo>
                <a:lnTo>
                  <a:pt x="165481" y="27304"/>
                </a:lnTo>
                <a:lnTo>
                  <a:pt x="157352" y="34670"/>
                </a:lnTo>
                <a:lnTo>
                  <a:pt x="185927" y="66293"/>
                </a:lnTo>
                <a:close/>
              </a:path>
              <a:path w="215137" h="208025">
                <a:moveTo>
                  <a:pt x="167512" y="6730"/>
                </a:moveTo>
                <a:lnTo>
                  <a:pt x="167131" y="9651"/>
                </a:lnTo>
                <a:lnTo>
                  <a:pt x="164591" y="12699"/>
                </a:lnTo>
                <a:lnTo>
                  <a:pt x="161289" y="14858"/>
                </a:lnTo>
                <a:lnTo>
                  <a:pt x="158369" y="14985"/>
                </a:lnTo>
                <a:lnTo>
                  <a:pt x="155447" y="13080"/>
                </a:lnTo>
                <a:lnTo>
                  <a:pt x="151383" y="16763"/>
                </a:lnTo>
                <a:lnTo>
                  <a:pt x="154050" y="19176"/>
                </a:lnTo>
                <a:lnTo>
                  <a:pt x="156844" y="20446"/>
                </a:lnTo>
                <a:lnTo>
                  <a:pt x="163068" y="20573"/>
                </a:lnTo>
                <a:lnTo>
                  <a:pt x="165862" y="19430"/>
                </a:lnTo>
                <a:lnTo>
                  <a:pt x="168528" y="17017"/>
                </a:lnTo>
                <a:lnTo>
                  <a:pt x="171195" y="14604"/>
                </a:lnTo>
                <a:lnTo>
                  <a:pt x="172593" y="11937"/>
                </a:lnTo>
                <a:lnTo>
                  <a:pt x="172846" y="8889"/>
                </a:lnTo>
                <a:lnTo>
                  <a:pt x="173100" y="5841"/>
                </a:lnTo>
                <a:lnTo>
                  <a:pt x="172212" y="2920"/>
                </a:lnTo>
                <a:lnTo>
                  <a:pt x="170052" y="0"/>
                </a:lnTo>
                <a:lnTo>
                  <a:pt x="165862" y="3682"/>
                </a:lnTo>
                <a:lnTo>
                  <a:pt x="167512" y="6730"/>
                </a:lnTo>
                <a:close/>
              </a:path>
            </a:pathLst>
          </a:custGeom>
          <a:solidFill>
            <a:srgbClr val="000000"/>
          </a:solidFill>
        </p:spPr>
        <p:txBody>
          <a:bodyPr wrap="square" lIns="0" tIns="0" rIns="0" bIns="0" rtlCol="0">
            <a:noAutofit/>
          </a:bodyPr>
          <a:lstStyle/>
          <a:p>
            <a:endParaRPr/>
          </a:p>
        </p:txBody>
      </p:sp>
      <p:sp>
        <p:nvSpPr>
          <p:cNvPr id="139" name="object 139"/>
          <p:cNvSpPr/>
          <p:nvPr/>
        </p:nvSpPr>
        <p:spPr>
          <a:xfrm>
            <a:off x="2557145" y="5661723"/>
            <a:ext cx="66167" cy="58585"/>
          </a:xfrm>
          <a:custGeom>
            <a:avLst/>
            <a:gdLst/>
            <a:ahLst/>
            <a:cxnLst/>
            <a:rect l="l" t="t" r="r" b="b"/>
            <a:pathLst>
              <a:path w="66167" h="58585">
                <a:moveTo>
                  <a:pt x="23875" y="35077"/>
                </a:moveTo>
                <a:lnTo>
                  <a:pt x="13843" y="44145"/>
                </a:lnTo>
                <a:lnTo>
                  <a:pt x="12700" y="58585"/>
                </a:lnTo>
                <a:lnTo>
                  <a:pt x="30606" y="42456"/>
                </a:lnTo>
                <a:lnTo>
                  <a:pt x="38481" y="51269"/>
                </a:lnTo>
                <a:lnTo>
                  <a:pt x="46609" y="43954"/>
                </a:lnTo>
                <a:lnTo>
                  <a:pt x="38735" y="35140"/>
                </a:lnTo>
                <a:lnTo>
                  <a:pt x="44068" y="30251"/>
                </a:lnTo>
                <a:lnTo>
                  <a:pt x="37465" y="22872"/>
                </a:lnTo>
                <a:lnTo>
                  <a:pt x="32004" y="27762"/>
                </a:lnTo>
                <a:lnTo>
                  <a:pt x="23875" y="35077"/>
                </a:lnTo>
                <a:close/>
              </a:path>
              <a:path w="66167" h="58585">
                <a:moveTo>
                  <a:pt x="10413" y="20116"/>
                </a:moveTo>
                <a:lnTo>
                  <a:pt x="23875" y="35077"/>
                </a:lnTo>
                <a:lnTo>
                  <a:pt x="32004" y="27762"/>
                </a:lnTo>
                <a:lnTo>
                  <a:pt x="7112" y="0"/>
                </a:lnTo>
                <a:lnTo>
                  <a:pt x="0" y="6337"/>
                </a:lnTo>
                <a:lnTo>
                  <a:pt x="6096" y="51244"/>
                </a:lnTo>
                <a:lnTo>
                  <a:pt x="12700" y="58585"/>
                </a:lnTo>
                <a:lnTo>
                  <a:pt x="13843" y="44145"/>
                </a:lnTo>
                <a:lnTo>
                  <a:pt x="10413" y="20116"/>
                </a:lnTo>
                <a:close/>
              </a:path>
              <a:path w="66167" h="58585">
                <a:moveTo>
                  <a:pt x="58674" y="17932"/>
                </a:moveTo>
                <a:lnTo>
                  <a:pt x="50292" y="25488"/>
                </a:lnTo>
                <a:lnTo>
                  <a:pt x="57785" y="33870"/>
                </a:lnTo>
                <a:lnTo>
                  <a:pt x="66167" y="26314"/>
                </a:lnTo>
                <a:lnTo>
                  <a:pt x="58674" y="17932"/>
                </a:lnTo>
                <a:close/>
              </a:path>
            </a:pathLst>
          </a:custGeom>
          <a:solidFill>
            <a:srgbClr val="000000"/>
          </a:solidFill>
        </p:spPr>
        <p:txBody>
          <a:bodyPr wrap="square" lIns="0" tIns="0" rIns="0" bIns="0" rtlCol="0">
            <a:noAutofit/>
          </a:bodyPr>
          <a:lstStyle/>
          <a:p>
            <a:endParaRPr/>
          </a:p>
        </p:txBody>
      </p:sp>
      <p:sp>
        <p:nvSpPr>
          <p:cNvPr id="140" name="object 140"/>
          <p:cNvSpPr/>
          <p:nvPr/>
        </p:nvSpPr>
        <p:spPr>
          <a:xfrm>
            <a:off x="2605151" y="5481828"/>
            <a:ext cx="211962" cy="187096"/>
          </a:xfrm>
          <a:custGeom>
            <a:avLst/>
            <a:gdLst/>
            <a:ahLst/>
            <a:cxnLst/>
            <a:rect l="l" t="t" r="r" b="b"/>
            <a:pathLst>
              <a:path w="211962" h="187096">
                <a:moveTo>
                  <a:pt x="136398" y="99695"/>
                </a:moveTo>
                <a:lnTo>
                  <a:pt x="144525" y="92456"/>
                </a:lnTo>
                <a:lnTo>
                  <a:pt x="139319" y="60452"/>
                </a:lnTo>
                <a:lnTo>
                  <a:pt x="157606" y="80772"/>
                </a:lnTo>
                <a:lnTo>
                  <a:pt x="165607" y="73406"/>
                </a:lnTo>
                <a:lnTo>
                  <a:pt x="137160" y="41783"/>
                </a:lnTo>
                <a:lnTo>
                  <a:pt x="128905" y="49149"/>
                </a:lnTo>
                <a:lnTo>
                  <a:pt x="133857" y="80645"/>
                </a:lnTo>
                <a:lnTo>
                  <a:pt x="115950" y="60833"/>
                </a:lnTo>
                <a:lnTo>
                  <a:pt x="107950" y="68072"/>
                </a:lnTo>
                <a:lnTo>
                  <a:pt x="136398" y="99695"/>
                </a:lnTo>
                <a:close/>
              </a:path>
              <a:path w="211962" h="187096">
                <a:moveTo>
                  <a:pt x="185038" y="38608"/>
                </a:moveTo>
                <a:lnTo>
                  <a:pt x="157225" y="23622"/>
                </a:lnTo>
                <a:lnTo>
                  <a:pt x="146812" y="33020"/>
                </a:lnTo>
                <a:lnTo>
                  <a:pt x="175387" y="64643"/>
                </a:lnTo>
                <a:lnTo>
                  <a:pt x="182625" y="58166"/>
                </a:lnTo>
                <a:lnTo>
                  <a:pt x="163830" y="37338"/>
                </a:lnTo>
                <a:lnTo>
                  <a:pt x="189992" y="51562"/>
                </a:lnTo>
                <a:lnTo>
                  <a:pt x="197104" y="45085"/>
                </a:lnTo>
                <a:lnTo>
                  <a:pt x="186055" y="17272"/>
                </a:lnTo>
                <a:lnTo>
                  <a:pt x="204850" y="38100"/>
                </a:lnTo>
                <a:lnTo>
                  <a:pt x="211962" y="31750"/>
                </a:lnTo>
                <a:lnTo>
                  <a:pt x="183387" y="0"/>
                </a:lnTo>
                <a:lnTo>
                  <a:pt x="173100" y="9398"/>
                </a:lnTo>
                <a:lnTo>
                  <a:pt x="185038" y="38608"/>
                </a:lnTo>
                <a:close/>
              </a:path>
              <a:path w="211962" h="187096">
                <a:moveTo>
                  <a:pt x="84328" y="146659"/>
                </a:moveTo>
                <a:lnTo>
                  <a:pt x="127000" y="108292"/>
                </a:lnTo>
                <a:lnTo>
                  <a:pt x="98425" y="76581"/>
                </a:lnTo>
                <a:lnTo>
                  <a:pt x="90678" y="83566"/>
                </a:lnTo>
                <a:lnTo>
                  <a:pt x="113156" y="108470"/>
                </a:lnTo>
                <a:lnTo>
                  <a:pt x="103378" y="117208"/>
                </a:lnTo>
                <a:lnTo>
                  <a:pt x="81025" y="92329"/>
                </a:lnTo>
                <a:lnTo>
                  <a:pt x="73279" y="99187"/>
                </a:lnTo>
                <a:lnTo>
                  <a:pt x="95631" y="124180"/>
                </a:lnTo>
                <a:lnTo>
                  <a:pt x="85979" y="132943"/>
                </a:lnTo>
                <a:lnTo>
                  <a:pt x="63500" y="108000"/>
                </a:lnTo>
                <a:lnTo>
                  <a:pt x="55753" y="114947"/>
                </a:lnTo>
                <a:lnTo>
                  <a:pt x="84328" y="146659"/>
                </a:lnTo>
                <a:close/>
              </a:path>
              <a:path w="211962" h="187096">
                <a:moveTo>
                  <a:pt x="34798" y="111963"/>
                </a:moveTo>
                <a:lnTo>
                  <a:pt x="26035" y="119900"/>
                </a:lnTo>
                <a:lnTo>
                  <a:pt x="34543" y="165011"/>
                </a:lnTo>
                <a:lnTo>
                  <a:pt x="8255" y="135864"/>
                </a:lnTo>
                <a:lnTo>
                  <a:pt x="0" y="143319"/>
                </a:lnTo>
                <a:lnTo>
                  <a:pt x="39497" y="187096"/>
                </a:lnTo>
                <a:lnTo>
                  <a:pt x="48260" y="179133"/>
                </a:lnTo>
                <a:lnTo>
                  <a:pt x="40259" y="134620"/>
                </a:lnTo>
                <a:lnTo>
                  <a:pt x="66040" y="163195"/>
                </a:lnTo>
                <a:lnTo>
                  <a:pt x="74294" y="155740"/>
                </a:lnTo>
                <a:lnTo>
                  <a:pt x="34798" y="111963"/>
                </a:lnTo>
                <a:close/>
              </a:path>
            </a:pathLst>
          </a:custGeom>
          <a:solidFill>
            <a:srgbClr val="000000"/>
          </a:solidFill>
        </p:spPr>
        <p:txBody>
          <a:bodyPr wrap="square" lIns="0" tIns="0" rIns="0" bIns="0" rtlCol="0">
            <a:noAutofit/>
          </a:bodyPr>
          <a:lstStyle/>
          <a:p>
            <a:endParaRPr/>
          </a:p>
        </p:txBody>
      </p:sp>
      <p:sp>
        <p:nvSpPr>
          <p:cNvPr id="141" name="object 141"/>
          <p:cNvSpPr/>
          <p:nvPr/>
        </p:nvSpPr>
        <p:spPr>
          <a:xfrm>
            <a:off x="2801747" y="5339461"/>
            <a:ext cx="157352" cy="155701"/>
          </a:xfrm>
          <a:custGeom>
            <a:avLst/>
            <a:gdLst/>
            <a:ahLst/>
            <a:cxnLst/>
            <a:rect l="l" t="t" r="r" b="b"/>
            <a:pathLst>
              <a:path w="157352" h="155701">
                <a:moveTo>
                  <a:pt x="47751" y="81787"/>
                </a:moveTo>
                <a:lnTo>
                  <a:pt x="46735" y="85851"/>
                </a:lnTo>
                <a:lnTo>
                  <a:pt x="47370" y="88900"/>
                </a:lnTo>
                <a:lnTo>
                  <a:pt x="49148" y="93090"/>
                </a:lnTo>
                <a:lnTo>
                  <a:pt x="50418" y="96138"/>
                </a:lnTo>
                <a:lnTo>
                  <a:pt x="51180" y="100710"/>
                </a:lnTo>
                <a:lnTo>
                  <a:pt x="49275" y="103377"/>
                </a:lnTo>
                <a:lnTo>
                  <a:pt x="37718" y="90423"/>
                </a:lnTo>
                <a:lnTo>
                  <a:pt x="29336" y="98043"/>
                </a:lnTo>
                <a:lnTo>
                  <a:pt x="57911" y="129666"/>
                </a:lnTo>
                <a:lnTo>
                  <a:pt x="66166" y="122173"/>
                </a:lnTo>
                <a:lnTo>
                  <a:pt x="54101" y="108711"/>
                </a:lnTo>
                <a:lnTo>
                  <a:pt x="55244" y="107568"/>
                </a:lnTo>
                <a:lnTo>
                  <a:pt x="58673" y="106933"/>
                </a:lnTo>
                <a:lnTo>
                  <a:pt x="62991" y="108457"/>
                </a:lnTo>
                <a:lnTo>
                  <a:pt x="75437" y="113918"/>
                </a:lnTo>
                <a:lnTo>
                  <a:pt x="84454" y="105790"/>
                </a:lnTo>
                <a:lnTo>
                  <a:pt x="71881" y="101218"/>
                </a:lnTo>
                <a:lnTo>
                  <a:pt x="70992" y="100964"/>
                </a:lnTo>
                <a:lnTo>
                  <a:pt x="65658" y="98678"/>
                </a:lnTo>
                <a:lnTo>
                  <a:pt x="61340" y="98425"/>
                </a:lnTo>
                <a:lnTo>
                  <a:pt x="58038" y="100075"/>
                </a:lnTo>
                <a:lnTo>
                  <a:pt x="59308" y="97789"/>
                </a:lnTo>
                <a:lnTo>
                  <a:pt x="59054" y="94741"/>
                </a:lnTo>
                <a:lnTo>
                  <a:pt x="57403" y="90931"/>
                </a:lnTo>
                <a:lnTo>
                  <a:pt x="56133" y="88010"/>
                </a:lnTo>
                <a:lnTo>
                  <a:pt x="56133" y="84200"/>
                </a:lnTo>
                <a:lnTo>
                  <a:pt x="59562" y="80772"/>
                </a:lnTo>
                <a:lnTo>
                  <a:pt x="54482" y="75183"/>
                </a:lnTo>
                <a:lnTo>
                  <a:pt x="51053" y="77977"/>
                </a:lnTo>
                <a:lnTo>
                  <a:pt x="47751" y="81787"/>
                </a:lnTo>
                <a:close/>
              </a:path>
              <a:path w="157352" h="155701">
                <a:moveTo>
                  <a:pt x="89661" y="101091"/>
                </a:moveTo>
                <a:lnTo>
                  <a:pt x="97789" y="93852"/>
                </a:lnTo>
                <a:lnTo>
                  <a:pt x="92582" y="61721"/>
                </a:lnTo>
                <a:lnTo>
                  <a:pt x="110870" y="82041"/>
                </a:lnTo>
                <a:lnTo>
                  <a:pt x="118871" y="74802"/>
                </a:lnTo>
                <a:lnTo>
                  <a:pt x="90296" y="43052"/>
                </a:lnTo>
                <a:lnTo>
                  <a:pt x="82041" y="50418"/>
                </a:lnTo>
                <a:lnTo>
                  <a:pt x="87121" y="82041"/>
                </a:lnTo>
                <a:lnTo>
                  <a:pt x="69214" y="62102"/>
                </a:lnTo>
                <a:lnTo>
                  <a:pt x="61086" y="69341"/>
                </a:lnTo>
                <a:lnTo>
                  <a:pt x="89661" y="101091"/>
                </a:lnTo>
                <a:close/>
              </a:path>
              <a:path w="157352" h="155701">
                <a:moveTo>
                  <a:pt x="128142" y="66420"/>
                </a:moveTo>
                <a:lnTo>
                  <a:pt x="136270" y="59181"/>
                </a:lnTo>
                <a:lnTo>
                  <a:pt x="131063" y="27050"/>
                </a:lnTo>
                <a:lnTo>
                  <a:pt x="149351" y="47370"/>
                </a:lnTo>
                <a:lnTo>
                  <a:pt x="157352" y="40131"/>
                </a:lnTo>
                <a:lnTo>
                  <a:pt x="128904" y="8381"/>
                </a:lnTo>
                <a:lnTo>
                  <a:pt x="120650" y="15747"/>
                </a:lnTo>
                <a:lnTo>
                  <a:pt x="125602" y="47370"/>
                </a:lnTo>
                <a:lnTo>
                  <a:pt x="107695" y="27431"/>
                </a:lnTo>
                <a:lnTo>
                  <a:pt x="99694" y="34670"/>
                </a:lnTo>
                <a:lnTo>
                  <a:pt x="128142" y="66420"/>
                </a:lnTo>
                <a:close/>
              </a:path>
              <a:path w="157352" h="155701">
                <a:moveTo>
                  <a:pt x="115188" y="9016"/>
                </a:moveTo>
                <a:lnTo>
                  <a:pt x="115442" y="5968"/>
                </a:lnTo>
                <a:lnTo>
                  <a:pt x="114426" y="2920"/>
                </a:lnTo>
                <a:lnTo>
                  <a:pt x="112267" y="0"/>
                </a:lnTo>
                <a:lnTo>
                  <a:pt x="108203" y="3682"/>
                </a:lnTo>
                <a:lnTo>
                  <a:pt x="109727" y="6730"/>
                </a:lnTo>
                <a:lnTo>
                  <a:pt x="109346" y="9778"/>
                </a:lnTo>
                <a:lnTo>
                  <a:pt x="106806" y="12700"/>
                </a:lnTo>
                <a:lnTo>
                  <a:pt x="103631" y="14985"/>
                </a:lnTo>
                <a:lnTo>
                  <a:pt x="100583" y="14985"/>
                </a:lnTo>
                <a:lnTo>
                  <a:pt x="97662" y="13080"/>
                </a:lnTo>
                <a:lnTo>
                  <a:pt x="93598" y="16763"/>
                </a:lnTo>
                <a:lnTo>
                  <a:pt x="96265" y="19303"/>
                </a:lnTo>
                <a:lnTo>
                  <a:pt x="99186" y="20573"/>
                </a:lnTo>
                <a:lnTo>
                  <a:pt x="102234" y="20573"/>
                </a:lnTo>
                <a:lnTo>
                  <a:pt x="105282" y="20700"/>
                </a:lnTo>
                <a:lnTo>
                  <a:pt x="108076" y="19430"/>
                </a:lnTo>
                <a:lnTo>
                  <a:pt x="110743" y="17144"/>
                </a:lnTo>
                <a:lnTo>
                  <a:pt x="113410" y="14731"/>
                </a:lnTo>
                <a:lnTo>
                  <a:pt x="114807" y="11937"/>
                </a:lnTo>
                <a:lnTo>
                  <a:pt x="115188" y="9016"/>
                </a:lnTo>
                <a:close/>
              </a:path>
              <a:path w="157352" h="155701">
                <a:moveTo>
                  <a:pt x="10413" y="127000"/>
                </a:moveTo>
                <a:lnTo>
                  <a:pt x="13461" y="122935"/>
                </a:lnTo>
                <a:lnTo>
                  <a:pt x="16636" y="120776"/>
                </a:lnTo>
                <a:lnTo>
                  <a:pt x="20192" y="120650"/>
                </a:lnTo>
                <a:lnTo>
                  <a:pt x="23748" y="122681"/>
                </a:lnTo>
                <a:lnTo>
                  <a:pt x="30606" y="113791"/>
                </a:lnTo>
                <a:lnTo>
                  <a:pt x="26542" y="111251"/>
                </a:lnTo>
                <a:lnTo>
                  <a:pt x="22605" y="110235"/>
                </a:lnTo>
                <a:lnTo>
                  <a:pt x="18922" y="110616"/>
                </a:lnTo>
                <a:lnTo>
                  <a:pt x="15112" y="110997"/>
                </a:lnTo>
                <a:lnTo>
                  <a:pt x="11302" y="112902"/>
                </a:lnTo>
                <a:lnTo>
                  <a:pt x="7365" y="116458"/>
                </a:lnTo>
                <a:lnTo>
                  <a:pt x="2666" y="120650"/>
                </a:lnTo>
                <a:lnTo>
                  <a:pt x="253" y="125475"/>
                </a:lnTo>
                <a:lnTo>
                  <a:pt x="0" y="136270"/>
                </a:lnTo>
                <a:lnTo>
                  <a:pt x="2285" y="141604"/>
                </a:lnTo>
                <a:lnTo>
                  <a:pt x="6984" y="146811"/>
                </a:lnTo>
                <a:lnTo>
                  <a:pt x="11683" y="152019"/>
                </a:lnTo>
                <a:lnTo>
                  <a:pt x="16636" y="154812"/>
                </a:lnTo>
                <a:lnTo>
                  <a:pt x="22097" y="155320"/>
                </a:lnTo>
                <a:lnTo>
                  <a:pt x="27431" y="155701"/>
                </a:lnTo>
                <a:lnTo>
                  <a:pt x="32511" y="153923"/>
                </a:lnTo>
                <a:lnTo>
                  <a:pt x="37083" y="149732"/>
                </a:lnTo>
                <a:lnTo>
                  <a:pt x="41147" y="146050"/>
                </a:lnTo>
                <a:lnTo>
                  <a:pt x="43560" y="142112"/>
                </a:lnTo>
                <a:lnTo>
                  <a:pt x="44322" y="138048"/>
                </a:lnTo>
                <a:lnTo>
                  <a:pt x="44957" y="133857"/>
                </a:lnTo>
                <a:lnTo>
                  <a:pt x="44068" y="129539"/>
                </a:lnTo>
                <a:lnTo>
                  <a:pt x="41528" y="124967"/>
                </a:lnTo>
                <a:lnTo>
                  <a:pt x="32003" y="131063"/>
                </a:lnTo>
                <a:lnTo>
                  <a:pt x="33527" y="133603"/>
                </a:lnTo>
                <a:lnTo>
                  <a:pt x="34162" y="135762"/>
                </a:lnTo>
                <a:lnTo>
                  <a:pt x="33781" y="139445"/>
                </a:lnTo>
                <a:lnTo>
                  <a:pt x="31368" y="142494"/>
                </a:lnTo>
                <a:lnTo>
                  <a:pt x="26796" y="145160"/>
                </a:lnTo>
                <a:lnTo>
                  <a:pt x="24129" y="144779"/>
                </a:lnTo>
                <a:lnTo>
                  <a:pt x="21462" y="144398"/>
                </a:lnTo>
                <a:lnTo>
                  <a:pt x="18414" y="142239"/>
                </a:lnTo>
                <a:lnTo>
                  <a:pt x="15112" y="138556"/>
                </a:lnTo>
                <a:lnTo>
                  <a:pt x="12064" y="135127"/>
                </a:lnTo>
                <a:lnTo>
                  <a:pt x="10413" y="132079"/>
                </a:lnTo>
                <a:lnTo>
                  <a:pt x="10413" y="127000"/>
                </a:lnTo>
                <a:close/>
              </a:path>
            </a:pathLst>
          </a:custGeom>
          <a:solidFill>
            <a:srgbClr val="000000"/>
          </a:solidFill>
        </p:spPr>
        <p:txBody>
          <a:bodyPr wrap="square" lIns="0" tIns="0" rIns="0" bIns="0" rtlCol="0">
            <a:noAutofit/>
          </a:bodyPr>
          <a:lstStyle/>
          <a:p>
            <a:endParaRPr/>
          </a:p>
        </p:txBody>
      </p:sp>
      <p:sp>
        <p:nvSpPr>
          <p:cNvPr id="142" name="object 142"/>
          <p:cNvSpPr/>
          <p:nvPr/>
        </p:nvSpPr>
        <p:spPr>
          <a:xfrm>
            <a:off x="3018917" y="5752122"/>
            <a:ext cx="77596" cy="35839"/>
          </a:xfrm>
          <a:custGeom>
            <a:avLst/>
            <a:gdLst/>
            <a:ahLst/>
            <a:cxnLst/>
            <a:rect l="l" t="t" r="r" b="b"/>
            <a:pathLst>
              <a:path w="77596" h="35839">
                <a:moveTo>
                  <a:pt x="69976" y="0"/>
                </a:moveTo>
                <a:lnTo>
                  <a:pt x="61594" y="7543"/>
                </a:lnTo>
                <a:lnTo>
                  <a:pt x="69214" y="15938"/>
                </a:lnTo>
                <a:lnTo>
                  <a:pt x="77596" y="8381"/>
                </a:lnTo>
                <a:lnTo>
                  <a:pt x="69976" y="0"/>
                </a:lnTo>
                <a:close/>
              </a:path>
              <a:path w="77596" h="35839">
                <a:moveTo>
                  <a:pt x="22097" y="-19900"/>
                </a:moveTo>
                <a:lnTo>
                  <a:pt x="0" y="76"/>
                </a:lnTo>
                <a:lnTo>
                  <a:pt x="16128" y="26733"/>
                </a:lnTo>
                <a:lnTo>
                  <a:pt x="23875" y="21590"/>
                </a:lnTo>
                <a:lnTo>
                  <a:pt x="23875" y="17729"/>
                </a:lnTo>
                <a:lnTo>
                  <a:pt x="25018" y="14719"/>
                </a:lnTo>
                <a:lnTo>
                  <a:pt x="29463" y="10820"/>
                </a:lnTo>
                <a:lnTo>
                  <a:pt x="34035" y="10337"/>
                </a:lnTo>
                <a:lnTo>
                  <a:pt x="38862" y="12065"/>
                </a:lnTo>
                <a:lnTo>
                  <a:pt x="41275" y="14757"/>
                </a:lnTo>
                <a:lnTo>
                  <a:pt x="43814" y="17627"/>
                </a:lnTo>
                <a:lnTo>
                  <a:pt x="45212" y="20319"/>
                </a:lnTo>
                <a:lnTo>
                  <a:pt x="45338" y="25349"/>
                </a:lnTo>
                <a:lnTo>
                  <a:pt x="42671" y="28968"/>
                </a:lnTo>
                <a:lnTo>
                  <a:pt x="39369" y="31013"/>
                </a:lnTo>
                <a:lnTo>
                  <a:pt x="34925" y="30924"/>
                </a:lnTo>
                <a:lnTo>
                  <a:pt x="30987" y="28384"/>
                </a:lnTo>
                <a:lnTo>
                  <a:pt x="23368" y="36779"/>
                </a:lnTo>
                <a:lnTo>
                  <a:pt x="27177" y="39992"/>
                </a:lnTo>
                <a:lnTo>
                  <a:pt x="31368" y="41541"/>
                </a:lnTo>
                <a:lnTo>
                  <a:pt x="35813" y="41414"/>
                </a:lnTo>
                <a:lnTo>
                  <a:pt x="40385" y="41287"/>
                </a:lnTo>
                <a:lnTo>
                  <a:pt x="44576" y="39408"/>
                </a:lnTo>
                <a:lnTo>
                  <a:pt x="48640" y="35775"/>
                </a:lnTo>
                <a:lnTo>
                  <a:pt x="53720" y="31216"/>
                </a:lnTo>
                <a:lnTo>
                  <a:pt x="55880" y="25730"/>
                </a:lnTo>
                <a:lnTo>
                  <a:pt x="55244" y="19303"/>
                </a:lnTo>
                <a:lnTo>
                  <a:pt x="54863" y="14592"/>
                </a:lnTo>
                <a:lnTo>
                  <a:pt x="52958" y="10439"/>
                </a:lnTo>
                <a:lnTo>
                  <a:pt x="49783" y="6832"/>
                </a:lnTo>
                <a:lnTo>
                  <a:pt x="45846" y="2514"/>
                </a:lnTo>
                <a:lnTo>
                  <a:pt x="41401" y="165"/>
                </a:lnTo>
                <a:lnTo>
                  <a:pt x="36321" y="-215"/>
                </a:lnTo>
                <a:lnTo>
                  <a:pt x="31368" y="-584"/>
                </a:lnTo>
                <a:lnTo>
                  <a:pt x="26924" y="901"/>
                </a:lnTo>
                <a:lnTo>
                  <a:pt x="23240" y="4254"/>
                </a:lnTo>
                <a:lnTo>
                  <a:pt x="19812" y="8191"/>
                </a:lnTo>
                <a:lnTo>
                  <a:pt x="18795" y="10820"/>
                </a:lnTo>
                <a:lnTo>
                  <a:pt x="13462" y="2197"/>
                </a:lnTo>
                <a:lnTo>
                  <a:pt x="29209" y="-12052"/>
                </a:lnTo>
                <a:lnTo>
                  <a:pt x="22097" y="-19900"/>
                </a:lnTo>
                <a:close/>
              </a:path>
            </a:pathLst>
          </a:custGeom>
          <a:solidFill>
            <a:srgbClr val="000000"/>
          </a:solidFill>
        </p:spPr>
        <p:txBody>
          <a:bodyPr wrap="square" lIns="0" tIns="0" rIns="0" bIns="0" rtlCol="0">
            <a:noAutofit/>
          </a:bodyPr>
          <a:lstStyle/>
          <a:p>
            <a:endParaRPr/>
          </a:p>
        </p:txBody>
      </p:sp>
      <p:sp>
        <p:nvSpPr>
          <p:cNvPr id="143" name="object 143"/>
          <p:cNvSpPr/>
          <p:nvPr/>
        </p:nvSpPr>
        <p:spPr>
          <a:xfrm>
            <a:off x="3080512" y="5585968"/>
            <a:ext cx="181228" cy="153466"/>
          </a:xfrm>
          <a:custGeom>
            <a:avLst/>
            <a:gdLst/>
            <a:ahLst/>
            <a:cxnLst/>
            <a:rect l="l" t="t" r="r" b="b"/>
            <a:pathLst>
              <a:path w="181228" h="153466">
                <a:moveTo>
                  <a:pt x="87756" y="93281"/>
                </a:moveTo>
                <a:lnTo>
                  <a:pt x="59817" y="77596"/>
                </a:lnTo>
                <a:lnTo>
                  <a:pt x="50926" y="85636"/>
                </a:lnTo>
                <a:lnTo>
                  <a:pt x="91693" y="106578"/>
                </a:lnTo>
                <a:lnTo>
                  <a:pt x="92710" y="108788"/>
                </a:lnTo>
                <a:lnTo>
                  <a:pt x="93471" y="112890"/>
                </a:lnTo>
                <a:lnTo>
                  <a:pt x="92582" y="116738"/>
                </a:lnTo>
                <a:lnTo>
                  <a:pt x="89535" y="119456"/>
                </a:lnTo>
                <a:lnTo>
                  <a:pt x="86740" y="121310"/>
                </a:lnTo>
                <a:lnTo>
                  <a:pt x="93344" y="127215"/>
                </a:lnTo>
                <a:lnTo>
                  <a:pt x="95250" y="126149"/>
                </a:lnTo>
                <a:lnTo>
                  <a:pt x="98551" y="123443"/>
                </a:lnTo>
                <a:lnTo>
                  <a:pt x="101473" y="120548"/>
                </a:lnTo>
                <a:lnTo>
                  <a:pt x="103377" y="117601"/>
                </a:lnTo>
                <a:lnTo>
                  <a:pt x="104393" y="114782"/>
                </a:lnTo>
                <a:lnTo>
                  <a:pt x="104775" y="111912"/>
                </a:lnTo>
                <a:lnTo>
                  <a:pt x="104267" y="108762"/>
                </a:lnTo>
                <a:lnTo>
                  <a:pt x="102869" y="104203"/>
                </a:lnTo>
                <a:lnTo>
                  <a:pt x="99821" y="96875"/>
                </a:lnTo>
                <a:lnTo>
                  <a:pt x="83565" y="56273"/>
                </a:lnTo>
                <a:lnTo>
                  <a:pt x="74802" y="64096"/>
                </a:lnTo>
                <a:lnTo>
                  <a:pt x="87756" y="93281"/>
                </a:lnTo>
                <a:close/>
              </a:path>
              <a:path w="181228" h="153466">
                <a:moveTo>
                  <a:pt x="41656" y="103365"/>
                </a:moveTo>
                <a:lnTo>
                  <a:pt x="24383" y="118960"/>
                </a:lnTo>
                <a:lnTo>
                  <a:pt x="8762" y="101726"/>
                </a:lnTo>
                <a:lnTo>
                  <a:pt x="0" y="109677"/>
                </a:lnTo>
                <a:lnTo>
                  <a:pt x="39369" y="153466"/>
                </a:lnTo>
                <a:lnTo>
                  <a:pt x="48260" y="145503"/>
                </a:lnTo>
                <a:lnTo>
                  <a:pt x="30987" y="126364"/>
                </a:lnTo>
                <a:lnTo>
                  <a:pt x="48260" y="110769"/>
                </a:lnTo>
                <a:lnTo>
                  <a:pt x="65531" y="129908"/>
                </a:lnTo>
                <a:lnTo>
                  <a:pt x="74421" y="121945"/>
                </a:lnTo>
                <a:lnTo>
                  <a:pt x="34925" y="78168"/>
                </a:lnTo>
                <a:lnTo>
                  <a:pt x="26162" y="86131"/>
                </a:lnTo>
                <a:lnTo>
                  <a:pt x="41656" y="103365"/>
                </a:lnTo>
                <a:close/>
              </a:path>
              <a:path w="181228" h="153466">
                <a:moveTo>
                  <a:pt x="118871" y="66535"/>
                </a:moveTo>
                <a:lnTo>
                  <a:pt x="115950" y="66103"/>
                </a:lnTo>
                <a:lnTo>
                  <a:pt x="112775" y="64109"/>
                </a:lnTo>
                <a:lnTo>
                  <a:pt x="109600" y="60540"/>
                </a:lnTo>
                <a:lnTo>
                  <a:pt x="106806" y="57442"/>
                </a:lnTo>
                <a:lnTo>
                  <a:pt x="105410" y="54482"/>
                </a:lnTo>
                <a:lnTo>
                  <a:pt x="105282" y="51688"/>
                </a:lnTo>
                <a:lnTo>
                  <a:pt x="105282" y="48882"/>
                </a:lnTo>
                <a:lnTo>
                  <a:pt x="108331" y="44716"/>
                </a:lnTo>
                <a:lnTo>
                  <a:pt x="112649" y="42252"/>
                </a:lnTo>
                <a:lnTo>
                  <a:pt x="115443" y="42671"/>
                </a:lnTo>
                <a:lnTo>
                  <a:pt x="118237" y="43078"/>
                </a:lnTo>
                <a:lnTo>
                  <a:pt x="117856" y="31927"/>
                </a:lnTo>
                <a:lnTo>
                  <a:pt x="112649" y="31356"/>
                </a:lnTo>
                <a:lnTo>
                  <a:pt x="108204" y="32727"/>
                </a:lnTo>
                <a:lnTo>
                  <a:pt x="104520" y="36042"/>
                </a:lnTo>
                <a:lnTo>
                  <a:pt x="100964" y="40170"/>
                </a:lnTo>
                <a:lnTo>
                  <a:pt x="100202" y="42722"/>
                </a:lnTo>
                <a:lnTo>
                  <a:pt x="99313" y="45275"/>
                </a:lnTo>
                <a:lnTo>
                  <a:pt x="99568" y="50317"/>
                </a:lnTo>
                <a:lnTo>
                  <a:pt x="95376" y="45656"/>
                </a:lnTo>
                <a:lnTo>
                  <a:pt x="87502" y="52704"/>
                </a:lnTo>
                <a:lnTo>
                  <a:pt x="127000" y="96481"/>
                </a:lnTo>
                <a:lnTo>
                  <a:pt x="135381" y="88925"/>
                </a:lnTo>
                <a:lnTo>
                  <a:pt x="120904" y="72948"/>
                </a:lnTo>
                <a:lnTo>
                  <a:pt x="124079" y="73215"/>
                </a:lnTo>
                <a:lnTo>
                  <a:pt x="126618" y="73063"/>
                </a:lnTo>
                <a:lnTo>
                  <a:pt x="130682" y="71894"/>
                </a:lnTo>
                <a:lnTo>
                  <a:pt x="134365" y="69240"/>
                </a:lnTo>
                <a:lnTo>
                  <a:pt x="138049" y="65925"/>
                </a:lnTo>
                <a:lnTo>
                  <a:pt x="139826" y="61633"/>
                </a:lnTo>
                <a:lnTo>
                  <a:pt x="139700" y="51092"/>
                </a:lnTo>
                <a:lnTo>
                  <a:pt x="137287" y="45821"/>
                </a:lnTo>
                <a:lnTo>
                  <a:pt x="132587" y="40525"/>
                </a:lnTo>
                <a:lnTo>
                  <a:pt x="127888" y="35369"/>
                </a:lnTo>
                <a:lnTo>
                  <a:pt x="124079" y="48272"/>
                </a:lnTo>
                <a:lnTo>
                  <a:pt x="127254" y="51828"/>
                </a:lnTo>
                <a:lnTo>
                  <a:pt x="128905" y="54978"/>
                </a:lnTo>
                <a:lnTo>
                  <a:pt x="129158" y="60439"/>
                </a:lnTo>
                <a:lnTo>
                  <a:pt x="126364" y="64439"/>
                </a:lnTo>
                <a:lnTo>
                  <a:pt x="121793" y="66967"/>
                </a:lnTo>
                <a:lnTo>
                  <a:pt x="118871" y="66535"/>
                </a:lnTo>
                <a:close/>
              </a:path>
              <a:path w="181228" h="153466">
                <a:moveTo>
                  <a:pt x="123062" y="32499"/>
                </a:moveTo>
                <a:lnTo>
                  <a:pt x="117856" y="31927"/>
                </a:lnTo>
                <a:lnTo>
                  <a:pt x="118237" y="43078"/>
                </a:lnTo>
                <a:lnTo>
                  <a:pt x="121031" y="44945"/>
                </a:lnTo>
                <a:lnTo>
                  <a:pt x="124079" y="48272"/>
                </a:lnTo>
                <a:lnTo>
                  <a:pt x="127888" y="35369"/>
                </a:lnTo>
                <a:lnTo>
                  <a:pt x="123062" y="32499"/>
                </a:lnTo>
                <a:close/>
              </a:path>
              <a:path w="181228" h="153466">
                <a:moveTo>
                  <a:pt x="142239" y="29324"/>
                </a:moveTo>
                <a:lnTo>
                  <a:pt x="141350" y="31457"/>
                </a:lnTo>
                <a:lnTo>
                  <a:pt x="140207" y="35750"/>
                </a:lnTo>
                <a:lnTo>
                  <a:pt x="141096" y="40106"/>
                </a:lnTo>
                <a:lnTo>
                  <a:pt x="143637" y="43878"/>
                </a:lnTo>
                <a:lnTo>
                  <a:pt x="146176" y="46583"/>
                </a:lnTo>
                <a:lnTo>
                  <a:pt x="149098" y="47980"/>
                </a:lnTo>
                <a:lnTo>
                  <a:pt x="152526" y="48056"/>
                </a:lnTo>
                <a:lnTo>
                  <a:pt x="150240" y="34264"/>
                </a:lnTo>
                <a:lnTo>
                  <a:pt x="150240" y="31013"/>
                </a:lnTo>
                <a:lnTo>
                  <a:pt x="151637" y="28041"/>
                </a:lnTo>
                <a:lnTo>
                  <a:pt x="153543" y="25438"/>
                </a:lnTo>
                <a:lnTo>
                  <a:pt x="155448" y="22847"/>
                </a:lnTo>
                <a:lnTo>
                  <a:pt x="157480" y="19557"/>
                </a:lnTo>
                <a:lnTo>
                  <a:pt x="159004" y="21234"/>
                </a:lnTo>
                <a:lnTo>
                  <a:pt x="162306" y="25615"/>
                </a:lnTo>
                <a:lnTo>
                  <a:pt x="161162" y="7150"/>
                </a:lnTo>
                <a:lnTo>
                  <a:pt x="157987" y="3505"/>
                </a:lnTo>
                <a:lnTo>
                  <a:pt x="155320" y="1396"/>
                </a:lnTo>
                <a:lnTo>
                  <a:pt x="153288" y="634"/>
                </a:lnTo>
                <a:lnTo>
                  <a:pt x="149098" y="0"/>
                </a:lnTo>
                <a:lnTo>
                  <a:pt x="146431" y="761"/>
                </a:lnTo>
                <a:lnTo>
                  <a:pt x="143763" y="1523"/>
                </a:lnTo>
                <a:lnTo>
                  <a:pt x="140588" y="3581"/>
                </a:lnTo>
                <a:lnTo>
                  <a:pt x="136906" y="6959"/>
                </a:lnTo>
                <a:lnTo>
                  <a:pt x="132714" y="10667"/>
                </a:lnTo>
                <a:lnTo>
                  <a:pt x="130301" y="14198"/>
                </a:lnTo>
                <a:lnTo>
                  <a:pt x="129539" y="17551"/>
                </a:lnTo>
                <a:lnTo>
                  <a:pt x="128777" y="20916"/>
                </a:lnTo>
                <a:lnTo>
                  <a:pt x="129412" y="24510"/>
                </a:lnTo>
                <a:lnTo>
                  <a:pt x="131318" y="28346"/>
                </a:lnTo>
                <a:lnTo>
                  <a:pt x="140081" y="22859"/>
                </a:lnTo>
                <a:lnTo>
                  <a:pt x="139064" y="19278"/>
                </a:lnTo>
                <a:lnTo>
                  <a:pt x="139700" y="16598"/>
                </a:lnTo>
                <a:lnTo>
                  <a:pt x="142112" y="13919"/>
                </a:lnTo>
                <a:lnTo>
                  <a:pt x="146050" y="10921"/>
                </a:lnTo>
                <a:lnTo>
                  <a:pt x="148970" y="10858"/>
                </a:lnTo>
                <a:lnTo>
                  <a:pt x="151764" y="13258"/>
                </a:lnTo>
                <a:lnTo>
                  <a:pt x="151637" y="16090"/>
                </a:lnTo>
                <a:lnTo>
                  <a:pt x="149479" y="19227"/>
                </a:lnTo>
                <a:lnTo>
                  <a:pt x="146304" y="23494"/>
                </a:lnTo>
                <a:lnTo>
                  <a:pt x="143890" y="26669"/>
                </a:lnTo>
                <a:lnTo>
                  <a:pt x="142239" y="29324"/>
                </a:lnTo>
                <a:close/>
              </a:path>
              <a:path w="181228" h="153466">
                <a:moveTo>
                  <a:pt x="162687" y="43764"/>
                </a:moveTo>
                <a:lnTo>
                  <a:pt x="164464" y="42100"/>
                </a:lnTo>
                <a:lnTo>
                  <a:pt x="167005" y="38011"/>
                </a:lnTo>
                <a:lnTo>
                  <a:pt x="168529" y="33413"/>
                </a:lnTo>
                <a:lnTo>
                  <a:pt x="168782" y="30733"/>
                </a:lnTo>
                <a:lnTo>
                  <a:pt x="169925" y="31445"/>
                </a:lnTo>
                <a:lnTo>
                  <a:pt x="172974" y="33197"/>
                </a:lnTo>
                <a:lnTo>
                  <a:pt x="181228" y="25730"/>
                </a:lnTo>
                <a:lnTo>
                  <a:pt x="179197" y="24879"/>
                </a:lnTo>
                <a:lnTo>
                  <a:pt x="175895" y="22834"/>
                </a:lnTo>
                <a:lnTo>
                  <a:pt x="172465" y="19811"/>
                </a:lnTo>
                <a:lnTo>
                  <a:pt x="169925" y="17030"/>
                </a:lnTo>
                <a:lnTo>
                  <a:pt x="161162" y="7150"/>
                </a:lnTo>
                <a:lnTo>
                  <a:pt x="162306" y="25615"/>
                </a:lnTo>
                <a:lnTo>
                  <a:pt x="163194" y="28524"/>
                </a:lnTo>
                <a:lnTo>
                  <a:pt x="162306" y="32435"/>
                </a:lnTo>
                <a:lnTo>
                  <a:pt x="159893" y="35585"/>
                </a:lnTo>
                <a:lnTo>
                  <a:pt x="156971" y="37388"/>
                </a:lnTo>
                <a:lnTo>
                  <a:pt x="153669" y="37249"/>
                </a:lnTo>
                <a:lnTo>
                  <a:pt x="150240" y="34264"/>
                </a:lnTo>
                <a:lnTo>
                  <a:pt x="152526" y="48056"/>
                </a:lnTo>
                <a:lnTo>
                  <a:pt x="156082" y="48132"/>
                </a:lnTo>
                <a:lnTo>
                  <a:pt x="159385" y="46697"/>
                </a:lnTo>
                <a:lnTo>
                  <a:pt x="162687" y="43764"/>
                </a:lnTo>
                <a:close/>
              </a:path>
            </a:pathLst>
          </a:custGeom>
          <a:solidFill>
            <a:srgbClr val="000000"/>
          </a:solidFill>
        </p:spPr>
        <p:txBody>
          <a:bodyPr wrap="square" lIns="0" tIns="0" rIns="0" bIns="0" rtlCol="0">
            <a:noAutofit/>
          </a:bodyPr>
          <a:lstStyle/>
          <a:p>
            <a:endParaRPr/>
          </a:p>
        </p:txBody>
      </p:sp>
      <p:sp>
        <p:nvSpPr>
          <p:cNvPr id="144" name="object 144"/>
          <p:cNvSpPr/>
          <p:nvPr/>
        </p:nvSpPr>
        <p:spPr>
          <a:xfrm>
            <a:off x="3246120" y="5568442"/>
            <a:ext cx="24003" cy="23266"/>
          </a:xfrm>
          <a:custGeom>
            <a:avLst/>
            <a:gdLst/>
            <a:ahLst/>
            <a:cxnLst/>
            <a:rect l="l" t="t" r="r" b="b"/>
            <a:pathLst>
              <a:path w="24002" h="23266">
                <a:moveTo>
                  <a:pt x="7493" y="23266"/>
                </a:moveTo>
                <a:lnTo>
                  <a:pt x="24003" y="8382"/>
                </a:lnTo>
                <a:lnTo>
                  <a:pt x="16509" y="0"/>
                </a:lnTo>
                <a:lnTo>
                  <a:pt x="0" y="14859"/>
                </a:lnTo>
                <a:lnTo>
                  <a:pt x="7493" y="23266"/>
                </a:lnTo>
                <a:close/>
              </a:path>
            </a:pathLst>
          </a:custGeom>
          <a:solidFill>
            <a:srgbClr val="000000"/>
          </a:solidFill>
        </p:spPr>
        <p:txBody>
          <a:bodyPr wrap="square" lIns="0" tIns="0" rIns="0" bIns="0" rtlCol="0">
            <a:noAutofit/>
          </a:bodyPr>
          <a:lstStyle/>
          <a:p>
            <a:endParaRPr/>
          </a:p>
        </p:txBody>
      </p:sp>
      <p:sp>
        <p:nvSpPr>
          <p:cNvPr id="145" name="object 145"/>
          <p:cNvSpPr/>
          <p:nvPr/>
        </p:nvSpPr>
        <p:spPr>
          <a:xfrm>
            <a:off x="3254883" y="5342128"/>
            <a:ext cx="256793" cy="233680"/>
          </a:xfrm>
          <a:custGeom>
            <a:avLst/>
            <a:gdLst/>
            <a:ahLst/>
            <a:cxnLst/>
            <a:rect l="l" t="t" r="r" b="b"/>
            <a:pathLst>
              <a:path w="256793" h="233679">
                <a:moveTo>
                  <a:pt x="144779" y="114935"/>
                </a:moveTo>
                <a:lnTo>
                  <a:pt x="148462" y="135890"/>
                </a:lnTo>
                <a:lnTo>
                  <a:pt x="166369" y="119761"/>
                </a:lnTo>
                <a:lnTo>
                  <a:pt x="163067" y="112522"/>
                </a:lnTo>
                <a:lnTo>
                  <a:pt x="159892" y="116078"/>
                </a:lnTo>
                <a:lnTo>
                  <a:pt x="152018" y="123063"/>
                </a:lnTo>
                <a:lnTo>
                  <a:pt x="144779" y="114935"/>
                </a:lnTo>
                <a:close/>
              </a:path>
              <a:path w="256793" h="233679">
                <a:moveTo>
                  <a:pt x="163702" y="64770"/>
                </a:moveTo>
                <a:lnTo>
                  <a:pt x="155320" y="72390"/>
                </a:lnTo>
                <a:lnTo>
                  <a:pt x="183895" y="104013"/>
                </a:lnTo>
                <a:lnTo>
                  <a:pt x="192277" y="96520"/>
                </a:lnTo>
                <a:lnTo>
                  <a:pt x="163702" y="64770"/>
                </a:lnTo>
                <a:close/>
              </a:path>
              <a:path w="256793" h="233679">
                <a:moveTo>
                  <a:pt x="245490" y="70866"/>
                </a:moveTo>
                <a:lnTo>
                  <a:pt x="249174" y="68580"/>
                </a:lnTo>
                <a:lnTo>
                  <a:pt x="252349" y="65659"/>
                </a:lnTo>
                <a:lnTo>
                  <a:pt x="254634" y="62738"/>
                </a:lnTo>
                <a:lnTo>
                  <a:pt x="256158" y="59817"/>
                </a:lnTo>
                <a:lnTo>
                  <a:pt x="256793" y="57150"/>
                </a:lnTo>
                <a:lnTo>
                  <a:pt x="256666" y="53975"/>
                </a:lnTo>
                <a:lnTo>
                  <a:pt x="255904" y="50419"/>
                </a:lnTo>
                <a:lnTo>
                  <a:pt x="254888" y="47879"/>
                </a:lnTo>
                <a:lnTo>
                  <a:pt x="251967" y="40513"/>
                </a:lnTo>
                <a:lnTo>
                  <a:pt x="235712" y="0"/>
                </a:lnTo>
                <a:lnTo>
                  <a:pt x="226949" y="7747"/>
                </a:lnTo>
                <a:lnTo>
                  <a:pt x="239902" y="36957"/>
                </a:lnTo>
                <a:lnTo>
                  <a:pt x="211962" y="21336"/>
                </a:lnTo>
                <a:lnTo>
                  <a:pt x="203072" y="29337"/>
                </a:lnTo>
                <a:lnTo>
                  <a:pt x="243839" y="50292"/>
                </a:lnTo>
                <a:lnTo>
                  <a:pt x="244855" y="52451"/>
                </a:lnTo>
                <a:lnTo>
                  <a:pt x="245617" y="56642"/>
                </a:lnTo>
                <a:lnTo>
                  <a:pt x="244728" y="60452"/>
                </a:lnTo>
                <a:lnTo>
                  <a:pt x="241680" y="63119"/>
                </a:lnTo>
                <a:lnTo>
                  <a:pt x="238887" y="65024"/>
                </a:lnTo>
                <a:lnTo>
                  <a:pt x="245490" y="70866"/>
                </a:lnTo>
                <a:close/>
              </a:path>
              <a:path w="256793" h="233679">
                <a:moveTo>
                  <a:pt x="211708" y="63881"/>
                </a:moveTo>
                <a:lnTo>
                  <a:pt x="211200" y="67437"/>
                </a:lnTo>
                <a:lnTo>
                  <a:pt x="208787" y="70612"/>
                </a:lnTo>
                <a:lnTo>
                  <a:pt x="204215" y="73279"/>
                </a:lnTo>
                <a:lnTo>
                  <a:pt x="201549" y="72771"/>
                </a:lnTo>
                <a:lnTo>
                  <a:pt x="198881" y="72390"/>
                </a:lnTo>
                <a:lnTo>
                  <a:pt x="195833" y="70358"/>
                </a:lnTo>
                <a:lnTo>
                  <a:pt x="192531" y="66548"/>
                </a:lnTo>
                <a:lnTo>
                  <a:pt x="189483" y="63119"/>
                </a:lnTo>
                <a:lnTo>
                  <a:pt x="187832" y="60198"/>
                </a:lnTo>
                <a:lnTo>
                  <a:pt x="187832" y="55118"/>
                </a:lnTo>
                <a:lnTo>
                  <a:pt x="190880" y="50927"/>
                </a:lnTo>
                <a:lnTo>
                  <a:pt x="194182" y="48768"/>
                </a:lnTo>
                <a:lnTo>
                  <a:pt x="197612" y="48768"/>
                </a:lnTo>
                <a:lnTo>
                  <a:pt x="201167" y="50800"/>
                </a:lnTo>
                <a:lnTo>
                  <a:pt x="208025" y="41783"/>
                </a:lnTo>
                <a:lnTo>
                  <a:pt x="203962" y="39370"/>
                </a:lnTo>
                <a:lnTo>
                  <a:pt x="200025" y="38227"/>
                </a:lnTo>
                <a:lnTo>
                  <a:pt x="196341" y="38608"/>
                </a:lnTo>
                <a:lnTo>
                  <a:pt x="192531" y="39116"/>
                </a:lnTo>
                <a:lnTo>
                  <a:pt x="188721" y="41021"/>
                </a:lnTo>
                <a:lnTo>
                  <a:pt x="184784" y="44450"/>
                </a:lnTo>
                <a:lnTo>
                  <a:pt x="180086" y="48768"/>
                </a:lnTo>
                <a:lnTo>
                  <a:pt x="177672" y="53594"/>
                </a:lnTo>
                <a:lnTo>
                  <a:pt x="177418" y="64389"/>
                </a:lnTo>
                <a:lnTo>
                  <a:pt x="179704" y="69723"/>
                </a:lnTo>
                <a:lnTo>
                  <a:pt x="184403" y="74930"/>
                </a:lnTo>
                <a:lnTo>
                  <a:pt x="189102" y="80137"/>
                </a:lnTo>
                <a:lnTo>
                  <a:pt x="194055" y="82931"/>
                </a:lnTo>
                <a:lnTo>
                  <a:pt x="199516" y="83312"/>
                </a:lnTo>
                <a:lnTo>
                  <a:pt x="204850" y="83820"/>
                </a:lnTo>
                <a:lnTo>
                  <a:pt x="209930" y="81915"/>
                </a:lnTo>
                <a:lnTo>
                  <a:pt x="214502" y="77724"/>
                </a:lnTo>
                <a:lnTo>
                  <a:pt x="218566" y="74041"/>
                </a:lnTo>
                <a:lnTo>
                  <a:pt x="220979" y="70231"/>
                </a:lnTo>
                <a:lnTo>
                  <a:pt x="221741" y="66040"/>
                </a:lnTo>
                <a:lnTo>
                  <a:pt x="222376" y="61976"/>
                </a:lnTo>
                <a:lnTo>
                  <a:pt x="221487" y="57658"/>
                </a:lnTo>
                <a:lnTo>
                  <a:pt x="218947" y="53086"/>
                </a:lnTo>
                <a:lnTo>
                  <a:pt x="209422" y="59055"/>
                </a:lnTo>
                <a:lnTo>
                  <a:pt x="211708" y="63881"/>
                </a:lnTo>
                <a:close/>
              </a:path>
              <a:path w="256793" h="233679">
                <a:moveTo>
                  <a:pt x="98932" y="138176"/>
                </a:moveTo>
                <a:lnTo>
                  <a:pt x="98805" y="135382"/>
                </a:lnTo>
                <a:lnTo>
                  <a:pt x="101853" y="131191"/>
                </a:lnTo>
                <a:lnTo>
                  <a:pt x="101853" y="119126"/>
                </a:lnTo>
                <a:lnTo>
                  <a:pt x="98170" y="122555"/>
                </a:lnTo>
                <a:lnTo>
                  <a:pt x="94614" y="126619"/>
                </a:lnTo>
                <a:lnTo>
                  <a:pt x="93725" y="129159"/>
                </a:lnTo>
                <a:lnTo>
                  <a:pt x="92963" y="131699"/>
                </a:lnTo>
                <a:lnTo>
                  <a:pt x="92709" y="134239"/>
                </a:lnTo>
                <a:lnTo>
                  <a:pt x="93090" y="136779"/>
                </a:lnTo>
                <a:lnTo>
                  <a:pt x="88900" y="132080"/>
                </a:lnTo>
                <a:lnTo>
                  <a:pt x="81152" y="139192"/>
                </a:lnTo>
                <a:lnTo>
                  <a:pt x="120522" y="182880"/>
                </a:lnTo>
                <a:lnTo>
                  <a:pt x="128904" y="175387"/>
                </a:lnTo>
                <a:lnTo>
                  <a:pt x="114553" y="159385"/>
                </a:lnTo>
                <a:lnTo>
                  <a:pt x="117601" y="159639"/>
                </a:lnTo>
                <a:lnTo>
                  <a:pt x="120141" y="159512"/>
                </a:lnTo>
                <a:lnTo>
                  <a:pt x="124332" y="158369"/>
                </a:lnTo>
                <a:lnTo>
                  <a:pt x="128015" y="155702"/>
                </a:lnTo>
                <a:lnTo>
                  <a:pt x="131699" y="152400"/>
                </a:lnTo>
                <a:lnTo>
                  <a:pt x="133476" y="148082"/>
                </a:lnTo>
                <a:lnTo>
                  <a:pt x="133350" y="137541"/>
                </a:lnTo>
                <a:lnTo>
                  <a:pt x="130937" y="132334"/>
                </a:lnTo>
                <a:lnTo>
                  <a:pt x="126111" y="127000"/>
                </a:lnTo>
                <a:lnTo>
                  <a:pt x="121538" y="121793"/>
                </a:lnTo>
                <a:lnTo>
                  <a:pt x="117728" y="134747"/>
                </a:lnTo>
                <a:lnTo>
                  <a:pt x="120903" y="138303"/>
                </a:lnTo>
                <a:lnTo>
                  <a:pt x="122554" y="141478"/>
                </a:lnTo>
                <a:lnTo>
                  <a:pt x="122808" y="146939"/>
                </a:lnTo>
                <a:lnTo>
                  <a:pt x="119887" y="150876"/>
                </a:lnTo>
                <a:lnTo>
                  <a:pt x="115315" y="153416"/>
                </a:lnTo>
                <a:lnTo>
                  <a:pt x="112394" y="153035"/>
                </a:lnTo>
                <a:lnTo>
                  <a:pt x="109474" y="152527"/>
                </a:lnTo>
                <a:lnTo>
                  <a:pt x="106425" y="150622"/>
                </a:lnTo>
                <a:lnTo>
                  <a:pt x="103250" y="147066"/>
                </a:lnTo>
                <a:lnTo>
                  <a:pt x="100456" y="143891"/>
                </a:lnTo>
                <a:lnTo>
                  <a:pt x="98932" y="140970"/>
                </a:lnTo>
                <a:lnTo>
                  <a:pt x="98932" y="138176"/>
                </a:lnTo>
                <a:close/>
              </a:path>
              <a:path w="256793" h="233679">
                <a:moveTo>
                  <a:pt x="126" y="199771"/>
                </a:moveTo>
                <a:lnTo>
                  <a:pt x="0" y="207264"/>
                </a:lnTo>
                <a:lnTo>
                  <a:pt x="3175" y="214630"/>
                </a:lnTo>
                <a:lnTo>
                  <a:pt x="9778" y="221869"/>
                </a:lnTo>
                <a:lnTo>
                  <a:pt x="16001" y="228727"/>
                </a:lnTo>
                <a:lnTo>
                  <a:pt x="22732" y="232537"/>
                </a:lnTo>
                <a:lnTo>
                  <a:pt x="30099" y="233172"/>
                </a:lnTo>
                <a:lnTo>
                  <a:pt x="37337" y="233680"/>
                </a:lnTo>
                <a:lnTo>
                  <a:pt x="43941" y="231394"/>
                </a:lnTo>
                <a:lnTo>
                  <a:pt x="49783" y="226187"/>
                </a:lnTo>
                <a:lnTo>
                  <a:pt x="54482" y="221996"/>
                </a:lnTo>
                <a:lnTo>
                  <a:pt x="57276" y="217297"/>
                </a:lnTo>
                <a:lnTo>
                  <a:pt x="58292" y="212217"/>
                </a:lnTo>
                <a:lnTo>
                  <a:pt x="59181" y="207137"/>
                </a:lnTo>
                <a:lnTo>
                  <a:pt x="58165" y="201676"/>
                </a:lnTo>
                <a:lnTo>
                  <a:pt x="55244" y="195707"/>
                </a:lnTo>
                <a:lnTo>
                  <a:pt x="44195" y="200660"/>
                </a:lnTo>
                <a:lnTo>
                  <a:pt x="46354" y="204597"/>
                </a:lnTo>
                <a:lnTo>
                  <a:pt x="47243" y="208026"/>
                </a:lnTo>
                <a:lnTo>
                  <a:pt x="46862" y="210947"/>
                </a:lnTo>
                <a:lnTo>
                  <a:pt x="46608" y="213995"/>
                </a:lnTo>
                <a:lnTo>
                  <a:pt x="45212" y="216535"/>
                </a:lnTo>
                <a:lnTo>
                  <a:pt x="42799" y="218694"/>
                </a:lnTo>
                <a:lnTo>
                  <a:pt x="39624" y="221615"/>
                </a:lnTo>
                <a:lnTo>
                  <a:pt x="36067" y="222758"/>
                </a:lnTo>
                <a:lnTo>
                  <a:pt x="31876" y="222123"/>
                </a:lnTo>
                <a:lnTo>
                  <a:pt x="27812" y="221615"/>
                </a:lnTo>
                <a:lnTo>
                  <a:pt x="23240" y="218567"/>
                </a:lnTo>
                <a:lnTo>
                  <a:pt x="18287" y="212979"/>
                </a:lnTo>
                <a:lnTo>
                  <a:pt x="13588" y="207772"/>
                </a:lnTo>
                <a:lnTo>
                  <a:pt x="11175" y="203073"/>
                </a:lnTo>
                <a:lnTo>
                  <a:pt x="11049" y="194818"/>
                </a:lnTo>
                <a:lnTo>
                  <a:pt x="12572" y="191262"/>
                </a:lnTo>
                <a:lnTo>
                  <a:pt x="15875" y="188341"/>
                </a:lnTo>
                <a:lnTo>
                  <a:pt x="20827" y="185166"/>
                </a:lnTo>
                <a:lnTo>
                  <a:pt x="23621" y="184912"/>
                </a:lnTo>
                <a:lnTo>
                  <a:pt x="26415" y="184785"/>
                </a:lnTo>
                <a:lnTo>
                  <a:pt x="29209" y="185547"/>
                </a:lnTo>
                <a:lnTo>
                  <a:pt x="31750" y="187452"/>
                </a:lnTo>
                <a:lnTo>
                  <a:pt x="38607" y="177419"/>
                </a:lnTo>
                <a:lnTo>
                  <a:pt x="34416" y="174879"/>
                </a:lnTo>
                <a:lnTo>
                  <a:pt x="30479" y="173482"/>
                </a:lnTo>
                <a:lnTo>
                  <a:pt x="26796" y="173355"/>
                </a:lnTo>
                <a:lnTo>
                  <a:pt x="20700" y="173228"/>
                </a:lnTo>
                <a:lnTo>
                  <a:pt x="14858" y="175641"/>
                </a:lnTo>
                <a:lnTo>
                  <a:pt x="9525" y="180467"/>
                </a:lnTo>
                <a:lnTo>
                  <a:pt x="3428" y="185928"/>
                </a:lnTo>
                <a:lnTo>
                  <a:pt x="253" y="192405"/>
                </a:lnTo>
                <a:lnTo>
                  <a:pt x="126" y="199771"/>
                </a:lnTo>
                <a:close/>
              </a:path>
              <a:path w="256793" h="233679">
                <a:moveTo>
                  <a:pt x="54990" y="161417"/>
                </a:moveTo>
                <a:lnTo>
                  <a:pt x="52577" y="164846"/>
                </a:lnTo>
                <a:lnTo>
                  <a:pt x="51815" y="168275"/>
                </a:lnTo>
                <a:lnTo>
                  <a:pt x="51053" y="171577"/>
                </a:lnTo>
                <a:lnTo>
                  <a:pt x="51562" y="175260"/>
                </a:lnTo>
                <a:lnTo>
                  <a:pt x="53466" y="179070"/>
                </a:lnTo>
                <a:lnTo>
                  <a:pt x="62356" y="173609"/>
                </a:lnTo>
                <a:lnTo>
                  <a:pt x="61340" y="169926"/>
                </a:lnTo>
                <a:lnTo>
                  <a:pt x="61849" y="167259"/>
                </a:lnTo>
                <a:lnTo>
                  <a:pt x="64262" y="164592"/>
                </a:lnTo>
                <a:lnTo>
                  <a:pt x="68325" y="161671"/>
                </a:lnTo>
                <a:lnTo>
                  <a:pt x="71119" y="161544"/>
                </a:lnTo>
                <a:lnTo>
                  <a:pt x="74040" y="163957"/>
                </a:lnTo>
                <a:lnTo>
                  <a:pt x="75818" y="176149"/>
                </a:lnTo>
                <a:lnTo>
                  <a:pt x="77596" y="173609"/>
                </a:lnTo>
                <a:lnTo>
                  <a:pt x="79755" y="170307"/>
                </a:lnTo>
                <a:lnTo>
                  <a:pt x="83057" y="173990"/>
                </a:lnTo>
                <a:lnTo>
                  <a:pt x="85216" y="177673"/>
                </a:lnTo>
                <a:lnTo>
                  <a:pt x="85089" y="180848"/>
                </a:lnTo>
                <a:lnTo>
                  <a:pt x="83565" y="184912"/>
                </a:lnTo>
                <a:lnTo>
                  <a:pt x="80771" y="187452"/>
                </a:lnTo>
                <a:lnTo>
                  <a:pt x="77596" y="187960"/>
                </a:lnTo>
                <a:lnTo>
                  <a:pt x="73532" y="186182"/>
                </a:lnTo>
                <a:lnTo>
                  <a:pt x="72136" y="183515"/>
                </a:lnTo>
                <a:lnTo>
                  <a:pt x="72770" y="180594"/>
                </a:lnTo>
                <a:lnTo>
                  <a:pt x="73787" y="166751"/>
                </a:lnTo>
                <a:lnTo>
                  <a:pt x="71754" y="169926"/>
                </a:lnTo>
                <a:lnTo>
                  <a:pt x="68452" y="174244"/>
                </a:lnTo>
                <a:lnTo>
                  <a:pt x="66039" y="177419"/>
                </a:lnTo>
                <a:lnTo>
                  <a:pt x="64388" y="180086"/>
                </a:lnTo>
                <a:lnTo>
                  <a:pt x="63626" y="182118"/>
                </a:lnTo>
                <a:lnTo>
                  <a:pt x="62483" y="186436"/>
                </a:lnTo>
                <a:lnTo>
                  <a:pt x="63245" y="190754"/>
                </a:lnTo>
                <a:lnTo>
                  <a:pt x="65912" y="194564"/>
                </a:lnTo>
                <a:lnTo>
                  <a:pt x="68325" y="197231"/>
                </a:lnTo>
                <a:lnTo>
                  <a:pt x="71374" y="198628"/>
                </a:lnTo>
                <a:lnTo>
                  <a:pt x="74802" y="198755"/>
                </a:lnTo>
                <a:lnTo>
                  <a:pt x="78231" y="198882"/>
                </a:lnTo>
                <a:lnTo>
                  <a:pt x="81661" y="197358"/>
                </a:lnTo>
                <a:lnTo>
                  <a:pt x="84962" y="194437"/>
                </a:lnTo>
                <a:lnTo>
                  <a:pt x="86740" y="192786"/>
                </a:lnTo>
                <a:lnTo>
                  <a:pt x="89153" y="188722"/>
                </a:lnTo>
                <a:lnTo>
                  <a:pt x="90804" y="184150"/>
                </a:lnTo>
                <a:lnTo>
                  <a:pt x="90931" y="181483"/>
                </a:lnTo>
                <a:lnTo>
                  <a:pt x="92201" y="182118"/>
                </a:lnTo>
                <a:lnTo>
                  <a:pt x="95122" y="183896"/>
                </a:lnTo>
                <a:lnTo>
                  <a:pt x="103504" y="176403"/>
                </a:lnTo>
                <a:lnTo>
                  <a:pt x="101345" y="175641"/>
                </a:lnTo>
                <a:lnTo>
                  <a:pt x="98170" y="173482"/>
                </a:lnTo>
                <a:lnTo>
                  <a:pt x="94741" y="170561"/>
                </a:lnTo>
                <a:lnTo>
                  <a:pt x="92201" y="167767"/>
                </a:lnTo>
                <a:lnTo>
                  <a:pt x="83438" y="157861"/>
                </a:lnTo>
                <a:lnTo>
                  <a:pt x="80137" y="154178"/>
                </a:lnTo>
                <a:lnTo>
                  <a:pt x="77596" y="152019"/>
                </a:lnTo>
                <a:lnTo>
                  <a:pt x="73659" y="150622"/>
                </a:lnTo>
                <a:lnTo>
                  <a:pt x="68706" y="151511"/>
                </a:lnTo>
                <a:lnTo>
                  <a:pt x="66039" y="152273"/>
                </a:lnTo>
                <a:lnTo>
                  <a:pt x="62864" y="154305"/>
                </a:lnTo>
                <a:lnTo>
                  <a:pt x="59054" y="157607"/>
                </a:lnTo>
                <a:lnTo>
                  <a:pt x="54990" y="161417"/>
                </a:lnTo>
                <a:close/>
              </a:path>
              <a:path w="256793" h="233679">
                <a:moveTo>
                  <a:pt x="73787" y="166751"/>
                </a:moveTo>
                <a:lnTo>
                  <a:pt x="72770" y="180594"/>
                </a:lnTo>
                <a:lnTo>
                  <a:pt x="75818" y="176149"/>
                </a:lnTo>
                <a:lnTo>
                  <a:pt x="74040" y="163957"/>
                </a:lnTo>
                <a:lnTo>
                  <a:pt x="73787" y="166751"/>
                </a:lnTo>
                <a:close/>
              </a:path>
              <a:path w="256793" h="233679">
                <a:moveTo>
                  <a:pt x="116586" y="118999"/>
                </a:moveTo>
                <a:lnTo>
                  <a:pt x="111505" y="118364"/>
                </a:lnTo>
                <a:lnTo>
                  <a:pt x="106299" y="117856"/>
                </a:lnTo>
                <a:lnTo>
                  <a:pt x="101853" y="119126"/>
                </a:lnTo>
                <a:lnTo>
                  <a:pt x="101853" y="131191"/>
                </a:lnTo>
                <a:lnTo>
                  <a:pt x="106171" y="128651"/>
                </a:lnTo>
                <a:lnTo>
                  <a:pt x="108965" y="129159"/>
                </a:lnTo>
                <a:lnTo>
                  <a:pt x="111759" y="129540"/>
                </a:lnTo>
                <a:lnTo>
                  <a:pt x="114680" y="131445"/>
                </a:lnTo>
                <a:lnTo>
                  <a:pt x="117728" y="134747"/>
                </a:lnTo>
                <a:lnTo>
                  <a:pt x="121538" y="121793"/>
                </a:lnTo>
                <a:lnTo>
                  <a:pt x="116586" y="118999"/>
                </a:lnTo>
                <a:close/>
              </a:path>
              <a:path w="256793" h="233679">
                <a:moveTo>
                  <a:pt x="163067" y="112522"/>
                </a:moveTo>
                <a:lnTo>
                  <a:pt x="166369" y="119761"/>
                </a:lnTo>
                <a:lnTo>
                  <a:pt x="170687" y="115951"/>
                </a:lnTo>
                <a:lnTo>
                  <a:pt x="173100" y="112395"/>
                </a:lnTo>
                <a:lnTo>
                  <a:pt x="173862" y="108966"/>
                </a:lnTo>
                <a:lnTo>
                  <a:pt x="174497" y="105410"/>
                </a:lnTo>
                <a:lnTo>
                  <a:pt x="173481" y="102235"/>
                </a:lnTo>
                <a:lnTo>
                  <a:pt x="170814" y="99187"/>
                </a:lnTo>
                <a:lnTo>
                  <a:pt x="166624" y="95758"/>
                </a:lnTo>
                <a:lnTo>
                  <a:pt x="163956" y="95250"/>
                </a:lnTo>
                <a:lnTo>
                  <a:pt x="161289" y="94742"/>
                </a:lnTo>
                <a:lnTo>
                  <a:pt x="159003" y="94996"/>
                </a:lnTo>
                <a:lnTo>
                  <a:pt x="154558" y="97282"/>
                </a:lnTo>
                <a:lnTo>
                  <a:pt x="151891" y="99314"/>
                </a:lnTo>
                <a:lnTo>
                  <a:pt x="148589" y="102235"/>
                </a:lnTo>
                <a:lnTo>
                  <a:pt x="140207" y="109855"/>
                </a:lnTo>
                <a:lnTo>
                  <a:pt x="128269" y="96647"/>
                </a:lnTo>
                <a:lnTo>
                  <a:pt x="119887" y="104267"/>
                </a:lnTo>
                <a:lnTo>
                  <a:pt x="148462" y="135890"/>
                </a:lnTo>
                <a:lnTo>
                  <a:pt x="144779" y="114935"/>
                </a:lnTo>
                <a:lnTo>
                  <a:pt x="150240" y="110109"/>
                </a:lnTo>
                <a:lnTo>
                  <a:pt x="153288" y="107315"/>
                </a:lnTo>
                <a:lnTo>
                  <a:pt x="155701" y="105664"/>
                </a:lnTo>
                <a:lnTo>
                  <a:pt x="159130" y="104775"/>
                </a:lnTo>
                <a:lnTo>
                  <a:pt x="162051" y="106807"/>
                </a:lnTo>
                <a:lnTo>
                  <a:pt x="163829" y="109601"/>
                </a:lnTo>
                <a:lnTo>
                  <a:pt x="163067" y="112522"/>
                </a:lnTo>
                <a:close/>
              </a:path>
            </a:pathLst>
          </a:custGeom>
          <a:solidFill>
            <a:srgbClr val="000000"/>
          </a:solidFill>
        </p:spPr>
        <p:txBody>
          <a:bodyPr wrap="square" lIns="0" tIns="0" rIns="0" bIns="0" rtlCol="0">
            <a:noAutofit/>
          </a:bodyPr>
          <a:lstStyle/>
          <a:p>
            <a:endParaRPr/>
          </a:p>
        </p:txBody>
      </p:sp>
      <p:sp>
        <p:nvSpPr>
          <p:cNvPr id="146" name="object 146"/>
          <p:cNvSpPr/>
          <p:nvPr/>
        </p:nvSpPr>
        <p:spPr>
          <a:xfrm>
            <a:off x="3548253" y="5756579"/>
            <a:ext cx="74675" cy="55727"/>
          </a:xfrm>
          <a:custGeom>
            <a:avLst/>
            <a:gdLst/>
            <a:ahLst/>
            <a:cxnLst/>
            <a:rect l="l" t="t" r="r" b="b"/>
            <a:pathLst>
              <a:path w="74675" h="55727">
                <a:moveTo>
                  <a:pt x="34162" y="44513"/>
                </a:moveTo>
                <a:lnTo>
                  <a:pt x="29083" y="42621"/>
                </a:lnTo>
                <a:lnTo>
                  <a:pt x="30861" y="54863"/>
                </a:lnTo>
                <a:lnTo>
                  <a:pt x="36702" y="55727"/>
                </a:lnTo>
                <a:lnTo>
                  <a:pt x="36830" y="44869"/>
                </a:lnTo>
                <a:lnTo>
                  <a:pt x="34162" y="44513"/>
                </a:lnTo>
                <a:close/>
              </a:path>
              <a:path w="74675" h="55727">
                <a:moveTo>
                  <a:pt x="67056" y="14960"/>
                </a:moveTo>
                <a:lnTo>
                  <a:pt x="58674" y="22517"/>
                </a:lnTo>
                <a:lnTo>
                  <a:pt x="66294" y="30899"/>
                </a:lnTo>
                <a:lnTo>
                  <a:pt x="74675" y="23342"/>
                </a:lnTo>
                <a:lnTo>
                  <a:pt x="67056" y="14960"/>
                </a:lnTo>
                <a:close/>
              </a:path>
              <a:path w="74675" h="55727">
                <a:moveTo>
                  <a:pt x="4063" y="33794"/>
                </a:moveTo>
                <a:lnTo>
                  <a:pt x="11302" y="41821"/>
                </a:lnTo>
                <a:lnTo>
                  <a:pt x="18414" y="49644"/>
                </a:lnTo>
                <a:lnTo>
                  <a:pt x="24892" y="53987"/>
                </a:lnTo>
                <a:lnTo>
                  <a:pt x="30861" y="54863"/>
                </a:lnTo>
                <a:lnTo>
                  <a:pt x="29083" y="42621"/>
                </a:lnTo>
                <a:lnTo>
                  <a:pt x="26670" y="39890"/>
                </a:lnTo>
                <a:lnTo>
                  <a:pt x="24384" y="37414"/>
                </a:lnTo>
                <a:lnTo>
                  <a:pt x="23241" y="32778"/>
                </a:lnTo>
                <a:lnTo>
                  <a:pt x="24002" y="28651"/>
                </a:lnTo>
                <a:lnTo>
                  <a:pt x="27305" y="25692"/>
                </a:lnTo>
                <a:lnTo>
                  <a:pt x="31623" y="25425"/>
                </a:lnTo>
                <a:lnTo>
                  <a:pt x="36322" y="27330"/>
                </a:lnTo>
                <a:lnTo>
                  <a:pt x="38862" y="30175"/>
                </a:lnTo>
                <a:lnTo>
                  <a:pt x="41401" y="32943"/>
                </a:lnTo>
                <a:lnTo>
                  <a:pt x="42672" y="35394"/>
                </a:lnTo>
                <a:lnTo>
                  <a:pt x="42799" y="39687"/>
                </a:lnTo>
                <a:lnTo>
                  <a:pt x="40512" y="42862"/>
                </a:lnTo>
                <a:lnTo>
                  <a:pt x="36830" y="44869"/>
                </a:lnTo>
                <a:lnTo>
                  <a:pt x="36702" y="55727"/>
                </a:lnTo>
                <a:lnTo>
                  <a:pt x="41910" y="54178"/>
                </a:lnTo>
                <a:lnTo>
                  <a:pt x="46355" y="50203"/>
                </a:lnTo>
                <a:lnTo>
                  <a:pt x="50419" y="46481"/>
                </a:lnTo>
                <a:lnTo>
                  <a:pt x="52577" y="42100"/>
                </a:lnTo>
                <a:lnTo>
                  <a:pt x="52832" y="37020"/>
                </a:lnTo>
                <a:lnTo>
                  <a:pt x="52959" y="31953"/>
                </a:lnTo>
                <a:lnTo>
                  <a:pt x="51054" y="27165"/>
                </a:lnTo>
                <a:lnTo>
                  <a:pt x="46989" y="22694"/>
                </a:lnTo>
                <a:lnTo>
                  <a:pt x="43307" y="18465"/>
                </a:lnTo>
                <a:lnTo>
                  <a:pt x="38862" y="16154"/>
                </a:lnTo>
                <a:lnTo>
                  <a:pt x="34036" y="15735"/>
                </a:lnTo>
                <a:lnTo>
                  <a:pt x="29083" y="15316"/>
                </a:lnTo>
                <a:lnTo>
                  <a:pt x="24892" y="16687"/>
                </a:lnTo>
                <a:lnTo>
                  <a:pt x="21336" y="19837"/>
                </a:lnTo>
                <a:lnTo>
                  <a:pt x="18287" y="22631"/>
                </a:lnTo>
                <a:lnTo>
                  <a:pt x="16763" y="26212"/>
                </a:lnTo>
                <a:lnTo>
                  <a:pt x="16891" y="30556"/>
                </a:lnTo>
                <a:lnTo>
                  <a:pt x="12700" y="25234"/>
                </a:lnTo>
                <a:lnTo>
                  <a:pt x="10541" y="21221"/>
                </a:lnTo>
                <a:lnTo>
                  <a:pt x="10287" y="18529"/>
                </a:lnTo>
                <a:lnTo>
                  <a:pt x="10033" y="15836"/>
                </a:lnTo>
                <a:lnTo>
                  <a:pt x="12700" y="12090"/>
                </a:lnTo>
                <a:lnTo>
                  <a:pt x="15367" y="10312"/>
                </a:lnTo>
                <a:lnTo>
                  <a:pt x="18542" y="10401"/>
                </a:lnTo>
                <a:lnTo>
                  <a:pt x="21844" y="12661"/>
                </a:lnTo>
                <a:lnTo>
                  <a:pt x="29210" y="4457"/>
                </a:lnTo>
                <a:lnTo>
                  <a:pt x="25400" y="1447"/>
                </a:lnTo>
                <a:lnTo>
                  <a:pt x="21589" y="0"/>
                </a:lnTo>
                <a:lnTo>
                  <a:pt x="13843" y="203"/>
                </a:lnTo>
                <a:lnTo>
                  <a:pt x="10287" y="1752"/>
                </a:lnTo>
                <a:lnTo>
                  <a:pt x="6985" y="4737"/>
                </a:lnTo>
                <a:lnTo>
                  <a:pt x="2159" y="9004"/>
                </a:lnTo>
                <a:lnTo>
                  <a:pt x="0" y="14249"/>
                </a:lnTo>
                <a:lnTo>
                  <a:pt x="126" y="20459"/>
                </a:lnTo>
                <a:lnTo>
                  <a:pt x="381" y="26669"/>
                </a:lnTo>
                <a:lnTo>
                  <a:pt x="4063" y="33794"/>
                </a:lnTo>
                <a:close/>
              </a:path>
            </a:pathLst>
          </a:custGeom>
          <a:solidFill>
            <a:srgbClr val="000000"/>
          </a:solidFill>
        </p:spPr>
        <p:txBody>
          <a:bodyPr wrap="square" lIns="0" tIns="0" rIns="0" bIns="0" rtlCol="0">
            <a:noAutofit/>
          </a:bodyPr>
          <a:lstStyle/>
          <a:p>
            <a:endParaRPr/>
          </a:p>
        </p:txBody>
      </p:sp>
      <p:sp>
        <p:nvSpPr>
          <p:cNvPr id="147" name="object 147"/>
          <p:cNvSpPr/>
          <p:nvPr/>
        </p:nvSpPr>
        <p:spPr>
          <a:xfrm>
            <a:off x="3601466" y="5606288"/>
            <a:ext cx="179705" cy="145757"/>
          </a:xfrm>
          <a:custGeom>
            <a:avLst/>
            <a:gdLst/>
            <a:ahLst/>
            <a:cxnLst/>
            <a:rect l="l" t="t" r="r" b="b"/>
            <a:pathLst>
              <a:path w="179705" h="145757">
                <a:moveTo>
                  <a:pt x="134238" y="19596"/>
                </a:moveTo>
                <a:lnTo>
                  <a:pt x="134112" y="23342"/>
                </a:lnTo>
                <a:lnTo>
                  <a:pt x="135000" y="27178"/>
                </a:lnTo>
                <a:lnTo>
                  <a:pt x="136017" y="31026"/>
                </a:lnTo>
                <a:lnTo>
                  <a:pt x="137795" y="34340"/>
                </a:lnTo>
                <a:lnTo>
                  <a:pt x="140335" y="37134"/>
                </a:lnTo>
                <a:lnTo>
                  <a:pt x="143510" y="40767"/>
                </a:lnTo>
                <a:lnTo>
                  <a:pt x="147066" y="43243"/>
                </a:lnTo>
                <a:lnTo>
                  <a:pt x="150622" y="44551"/>
                </a:lnTo>
                <a:lnTo>
                  <a:pt x="154305" y="45846"/>
                </a:lnTo>
                <a:lnTo>
                  <a:pt x="158114" y="45974"/>
                </a:lnTo>
                <a:lnTo>
                  <a:pt x="157987" y="35039"/>
                </a:lnTo>
                <a:lnTo>
                  <a:pt x="155067" y="34721"/>
                </a:lnTo>
                <a:lnTo>
                  <a:pt x="152146" y="32981"/>
                </a:lnTo>
                <a:lnTo>
                  <a:pt x="149225" y="29832"/>
                </a:lnTo>
                <a:lnTo>
                  <a:pt x="146431" y="26682"/>
                </a:lnTo>
                <a:lnTo>
                  <a:pt x="145034" y="23609"/>
                </a:lnTo>
                <a:lnTo>
                  <a:pt x="145034" y="17576"/>
                </a:lnTo>
                <a:lnTo>
                  <a:pt x="148336" y="13106"/>
                </a:lnTo>
                <a:lnTo>
                  <a:pt x="153035" y="10312"/>
                </a:lnTo>
                <a:lnTo>
                  <a:pt x="156083" y="10655"/>
                </a:lnTo>
                <a:lnTo>
                  <a:pt x="159004" y="10998"/>
                </a:lnTo>
                <a:lnTo>
                  <a:pt x="161925" y="12712"/>
                </a:lnTo>
                <a:lnTo>
                  <a:pt x="164719" y="15824"/>
                </a:lnTo>
                <a:lnTo>
                  <a:pt x="167639" y="18999"/>
                </a:lnTo>
                <a:lnTo>
                  <a:pt x="169037" y="22098"/>
                </a:lnTo>
                <a:lnTo>
                  <a:pt x="169037" y="28117"/>
                </a:lnTo>
                <a:lnTo>
                  <a:pt x="165862" y="32575"/>
                </a:lnTo>
                <a:lnTo>
                  <a:pt x="161925" y="44907"/>
                </a:lnTo>
                <a:lnTo>
                  <a:pt x="165735" y="43840"/>
                </a:lnTo>
                <a:lnTo>
                  <a:pt x="169037" y="42011"/>
                </a:lnTo>
                <a:lnTo>
                  <a:pt x="171958" y="39395"/>
                </a:lnTo>
                <a:lnTo>
                  <a:pt x="176657" y="35153"/>
                </a:lnTo>
                <a:lnTo>
                  <a:pt x="179197" y="30073"/>
                </a:lnTo>
                <a:lnTo>
                  <a:pt x="179450" y="24130"/>
                </a:lnTo>
                <a:lnTo>
                  <a:pt x="179705" y="18186"/>
                </a:lnTo>
                <a:lnTo>
                  <a:pt x="177673" y="12814"/>
                </a:lnTo>
                <a:lnTo>
                  <a:pt x="173355" y="8013"/>
                </a:lnTo>
                <a:lnTo>
                  <a:pt x="169037" y="3263"/>
                </a:lnTo>
                <a:lnTo>
                  <a:pt x="163957" y="698"/>
                </a:lnTo>
                <a:lnTo>
                  <a:pt x="158114" y="342"/>
                </a:lnTo>
                <a:lnTo>
                  <a:pt x="152273" y="0"/>
                </a:lnTo>
                <a:lnTo>
                  <a:pt x="146938" y="1981"/>
                </a:lnTo>
                <a:lnTo>
                  <a:pt x="142112" y="6299"/>
                </a:lnTo>
                <a:lnTo>
                  <a:pt x="138937" y="9093"/>
                </a:lnTo>
                <a:lnTo>
                  <a:pt x="136779" y="12306"/>
                </a:lnTo>
                <a:lnTo>
                  <a:pt x="135509" y="15951"/>
                </a:lnTo>
                <a:lnTo>
                  <a:pt x="134238" y="19596"/>
                </a:lnTo>
                <a:close/>
              </a:path>
              <a:path w="179705" h="145757">
                <a:moveTo>
                  <a:pt x="161036" y="35369"/>
                </a:moveTo>
                <a:lnTo>
                  <a:pt x="157987" y="35039"/>
                </a:lnTo>
                <a:lnTo>
                  <a:pt x="158114" y="45974"/>
                </a:lnTo>
                <a:lnTo>
                  <a:pt x="161925" y="44907"/>
                </a:lnTo>
                <a:lnTo>
                  <a:pt x="165862" y="32575"/>
                </a:lnTo>
                <a:lnTo>
                  <a:pt x="161036" y="35369"/>
                </a:lnTo>
                <a:close/>
              </a:path>
              <a:path w="179705" h="145757">
                <a:moveTo>
                  <a:pt x="34798" y="82346"/>
                </a:moveTo>
                <a:lnTo>
                  <a:pt x="0" y="113677"/>
                </a:lnTo>
                <a:lnTo>
                  <a:pt x="6731" y="121081"/>
                </a:lnTo>
                <a:lnTo>
                  <a:pt x="19685" y="109385"/>
                </a:lnTo>
                <a:lnTo>
                  <a:pt x="52450" y="145757"/>
                </a:lnTo>
                <a:lnTo>
                  <a:pt x="61213" y="137795"/>
                </a:lnTo>
                <a:lnTo>
                  <a:pt x="28575" y="101422"/>
                </a:lnTo>
                <a:lnTo>
                  <a:pt x="41529" y="89750"/>
                </a:lnTo>
                <a:lnTo>
                  <a:pt x="34798" y="82346"/>
                </a:lnTo>
                <a:close/>
              </a:path>
              <a:path w="179705" h="145757">
                <a:moveTo>
                  <a:pt x="67945" y="89928"/>
                </a:moveTo>
                <a:lnTo>
                  <a:pt x="67945" y="86918"/>
                </a:lnTo>
                <a:lnTo>
                  <a:pt x="69850" y="71323"/>
                </a:lnTo>
                <a:lnTo>
                  <a:pt x="65024" y="75641"/>
                </a:lnTo>
                <a:lnTo>
                  <a:pt x="61975" y="78435"/>
                </a:lnTo>
                <a:lnTo>
                  <a:pt x="59817" y="81661"/>
                </a:lnTo>
                <a:lnTo>
                  <a:pt x="58547" y="85293"/>
                </a:lnTo>
                <a:lnTo>
                  <a:pt x="57276" y="88938"/>
                </a:lnTo>
                <a:lnTo>
                  <a:pt x="57023" y="92684"/>
                </a:lnTo>
                <a:lnTo>
                  <a:pt x="58038" y="96520"/>
                </a:lnTo>
                <a:lnTo>
                  <a:pt x="59055" y="100368"/>
                </a:lnTo>
                <a:lnTo>
                  <a:pt x="60706" y="103682"/>
                </a:lnTo>
                <a:lnTo>
                  <a:pt x="63246" y="106476"/>
                </a:lnTo>
                <a:lnTo>
                  <a:pt x="66548" y="110121"/>
                </a:lnTo>
                <a:lnTo>
                  <a:pt x="69976" y="112585"/>
                </a:lnTo>
                <a:lnTo>
                  <a:pt x="68072" y="92951"/>
                </a:lnTo>
                <a:lnTo>
                  <a:pt x="67945" y="89928"/>
                </a:lnTo>
                <a:close/>
              </a:path>
              <a:path w="179705" h="145757">
                <a:moveTo>
                  <a:pt x="84836" y="114249"/>
                </a:moveTo>
                <a:lnTo>
                  <a:pt x="88773" y="113195"/>
                </a:lnTo>
                <a:lnTo>
                  <a:pt x="92075" y="111353"/>
                </a:lnTo>
                <a:lnTo>
                  <a:pt x="94996" y="108737"/>
                </a:lnTo>
                <a:lnTo>
                  <a:pt x="99695" y="104508"/>
                </a:lnTo>
                <a:lnTo>
                  <a:pt x="102108" y="99415"/>
                </a:lnTo>
                <a:lnTo>
                  <a:pt x="102362" y="93472"/>
                </a:lnTo>
                <a:lnTo>
                  <a:pt x="102616" y="87528"/>
                </a:lnTo>
                <a:lnTo>
                  <a:pt x="100584" y="82156"/>
                </a:lnTo>
                <a:lnTo>
                  <a:pt x="96266" y="77355"/>
                </a:lnTo>
                <a:lnTo>
                  <a:pt x="92075" y="72605"/>
                </a:lnTo>
                <a:lnTo>
                  <a:pt x="86995" y="70053"/>
                </a:lnTo>
                <a:lnTo>
                  <a:pt x="81025" y="69697"/>
                </a:lnTo>
                <a:lnTo>
                  <a:pt x="75184" y="69342"/>
                </a:lnTo>
                <a:lnTo>
                  <a:pt x="69850" y="71323"/>
                </a:lnTo>
                <a:lnTo>
                  <a:pt x="67945" y="86918"/>
                </a:lnTo>
                <a:lnTo>
                  <a:pt x="69087" y="84416"/>
                </a:lnTo>
                <a:lnTo>
                  <a:pt x="73406" y="80479"/>
                </a:lnTo>
                <a:lnTo>
                  <a:pt x="76073" y="79667"/>
                </a:lnTo>
                <a:lnTo>
                  <a:pt x="78994" y="79997"/>
                </a:lnTo>
                <a:lnTo>
                  <a:pt x="82042" y="80340"/>
                </a:lnTo>
                <a:lnTo>
                  <a:pt x="84962" y="82054"/>
                </a:lnTo>
                <a:lnTo>
                  <a:pt x="87757" y="85166"/>
                </a:lnTo>
                <a:lnTo>
                  <a:pt x="90550" y="88353"/>
                </a:lnTo>
                <a:lnTo>
                  <a:pt x="92075" y="91440"/>
                </a:lnTo>
                <a:lnTo>
                  <a:pt x="92075" y="97459"/>
                </a:lnTo>
                <a:lnTo>
                  <a:pt x="90932" y="99949"/>
                </a:lnTo>
                <a:lnTo>
                  <a:pt x="86613" y="103898"/>
                </a:lnTo>
                <a:lnTo>
                  <a:pt x="83947" y="104711"/>
                </a:lnTo>
                <a:lnTo>
                  <a:pt x="81025" y="104381"/>
                </a:lnTo>
                <a:lnTo>
                  <a:pt x="77978" y="104063"/>
                </a:lnTo>
                <a:lnTo>
                  <a:pt x="75057" y="102323"/>
                </a:lnTo>
                <a:lnTo>
                  <a:pt x="72262" y="99174"/>
                </a:lnTo>
                <a:lnTo>
                  <a:pt x="69469" y="96037"/>
                </a:lnTo>
                <a:lnTo>
                  <a:pt x="68072" y="92951"/>
                </a:lnTo>
                <a:lnTo>
                  <a:pt x="69976" y="112585"/>
                </a:lnTo>
                <a:lnTo>
                  <a:pt x="73660" y="113893"/>
                </a:lnTo>
                <a:lnTo>
                  <a:pt x="77343" y="115189"/>
                </a:lnTo>
                <a:lnTo>
                  <a:pt x="81025" y="115315"/>
                </a:lnTo>
                <a:lnTo>
                  <a:pt x="84836" y="114249"/>
                </a:lnTo>
                <a:close/>
              </a:path>
              <a:path w="179705" h="145757">
                <a:moveTo>
                  <a:pt x="107314" y="58750"/>
                </a:moveTo>
                <a:lnTo>
                  <a:pt x="107314" y="52717"/>
                </a:lnTo>
                <a:lnTo>
                  <a:pt x="110362" y="48374"/>
                </a:lnTo>
                <a:lnTo>
                  <a:pt x="115062" y="45681"/>
                </a:lnTo>
                <a:lnTo>
                  <a:pt x="118110" y="46088"/>
                </a:lnTo>
                <a:lnTo>
                  <a:pt x="121158" y="46481"/>
                </a:lnTo>
                <a:lnTo>
                  <a:pt x="123951" y="48094"/>
                </a:lnTo>
                <a:lnTo>
                  <a:pt x="126364" y="50901"/>
                </a:lnTo>
                <a:lnTo>
                  <a:pt x="128905" y="53644"/>
                </a:lnTo>
                <a:lnTo>
                  <a:pt x="130175" y="56540"/>
                </a:lnTo>
                <a:lnTo>
                  <a:pt x="130301" y="59588"/>
                </a:lnTo>
                <a:lnTo>
                  <a:pt x="130429" y="62623"/>
                </a:lnTo>
                <a:lnTo>
                  <a:pt x="129412" y="65163"/>
                </a:lnTo>
                <a:lnTo>
                  <a:pt x="127126" y="67183"/>
                </a:lnTo>
                <a:lnTo>
                  <a:pt x="126364" y="79057"/>
                </a:lnTo>
                <a:lnTo>
                  <a:pt x="130048" y="77203"/>
                </a:lnTo>
                <a:lnTo>
                  <a:pt x="133350" y="74168"/>
                </a:lnTo>
                <a:lnTo>
                  <a:pt x="138303" y="69761"/>
                </a:lnTo>
                <a:lnTo>
                  <a:pt x="140843" y="64592"/>
                </a:lnTo>
                <a:lnTo>
                  <a:pt x="141097" y="52755"/>
                </a:lnTo>
                <a:lnTo>
                  <a:pt x="139192" y="47574"/>
                </a:lnTo>
                <a:lnTo>
                  <a:pt x="135255" y="43141"/>
                </a:lnTo>
                <a:lnTo>
                  <a:pt x="131445" y="38874"/>
                </a:lnTo>
                <a:lnTo>
                  <a:pt x="126619" y="36423"/>
                </a:lnTo>
                <a:lnTo>
                  <a:pt x="120776" y="35788"/>
                </a:lnTo>
                <a:lnTo>
                  <a:pt x="114935" y="35153"/>
                </a:lnTo>
                <a:lnTo>
                  <a:pt x="109982" y="36715"/>
                </a:lnTo>
                <a:lnTo>
                  <a:pt x="105791" y="40462"/>
                </a:lnTo>
                <a:lnTo>
                  <a:pt x="103124" y="42900"/>
                </a:lnTo>
                <a:lnTo>
                  <a:pt x="101346" y="45580"/>
                </a:lnTo>
                <a:lnTo>
                  <a:pt x="100330" y="48501"/>
                </a:lnTo>
                <a:lnTo>
                  <a:pt x="99441" y="51422"/>
                </a:lnTo>
                <a:lnTo>
                  <a:pt x="99441" y="54597"/>
                </a:lnTo>
                <a:lnTo>
                  <a:pt x="100330" y="58039"/>
                </a:lnTo>
                <a:lnTo>
                  <a:pt x="96900" y="54241"/>
                </a:lnTo>
                <a:lnTo>
                  <a:pt x="94996" y="51015"/>
                </a:lnTo>
                <a:lnTo>
                  <a:pt x="94614" y="48361"/>
                </a:lnTo>
                <a:lnTo>
                  <a:pt x="94107" y="45707"/>
                </a:lnTo>
                <a:lnTo>
                  <a:pt x="95631" y="41249"/>
                </a:lnTo>
                <a:lnTo>
                  <a:pt x="98679" y="36906"/>
                </a:lnTo>
                <a:lnTo>
                  <a:pt x="101346" y="34505"/>
                </a:lnTo>
                <a:lnTo>
                  <a:pt x="104012" y="32118"/>
                </a:lnTo>
                <a:lnTo>
                  <a:pt x="108585" y="28067"/>
                </a:lnTo>
                <a:lnTo>
                  <a:pt x="110744" y="24866"/>
                </a:lnTo>
                <a:lnTo>
                  <a:pt x="110744" y="22542"/>
                </a:lnTo>
                <a:lnTo>
                  <a:pt x="109600" y="17691"/>
                </a:lnTo>
                <a:lnTo>
                  <a:pt x="107569" y="14998"/>
                </a:lnTo>
                <a:lnTo>
                  <a:pt x="101854" y="20129"/>
                </a:lnTo>
                <a:lnTo>
                  <a:pt x="100584" y="23456"/>
                </a:lnTo>
                <a:lnTo>
                  <a:pt x="96393" y="27266"/>
                </a:lnTo>
                <a:lnTo>
                  <a:pt x="89408" y="33540"/>
                </a:lnTo>
                <a:lnTo>
                  <a:pt x="85979" y="39598"/>
                </a:lnTo>
                <a:lnTo>
                  <a:pt x="86233" y="45453"/>
                </a:lnTo>
                <a:lnTo>
                  <a:pt x="86360" y="51295"/>
                </a:lnTo>
                <a:lnTo>
                  <a:pt x="89916" y="58013"/>
                </a:lnTo>
                <a:lnTo>
                  <a:pt x="96774" y="65620"/>
                </a:lnTo>
                <a:lnTo>
                  <a:pt x="102616" y="72085"/>
                </a:lnTo>
                <a:lnTo>
                  <a:pt x="107314" y="76225"/>
                </a:lnTo>
                <a:lnTo>
                  <a:pt x="110871" y="78041"/>
                </a:lnTo>
                <a:lnTo>
                  <a:pt x="114554" y="79857"/>
                </a:lnTo>
                <a:lnTo>
                  <a:pt x="113792" y="67411"/>
                </a:lnTo>
                <a:lnTo>
                  <a:pt x="111251" y="64528"/>
                </a:lnTo>
                <a:lnTo>
                  <a:pt x="108712" y="61683"/>
                </a:lnTo>
                <a:lnTo>
                  <a:pt x="107314" y="58750"/>
                </a:lnTo>
                <a:close/>
              </a:path>
              <a:path w="179705" h="145757">
                <a:moveTo>
                  <a:pt x="113792" y="67411"/>
                </a:moveTo>
                <a:lnTo>
                  <a:pt x="114554" y="79857"/>
                </a:lnTo>
                <a:lnTo>
                  <a:pt x="118363" y="80416"/>
                </a:lnTo>
                <a:lnTo>
                  <a:pt x="122300" y="79730"/>
                </a:lnTo>
                <a:lnTo>
                  <a:pt x="126364" y="79057"/>
                </a:lnTo>
                <a:lnTo>
                  <a:pt x="127126" y="67183"/>
                </a:lnTo>
                <a:lnTo>
                  <a:pt x="122555" y="69811"/>
                </a:lnTo>
                <a:lnTo>
                  <a:pt x="119507" y="69430"/>
                </a:lnTo>
                <a:lnTo>
                  <a:pt x="116586" y="69049"/>
                </a:lnTo>
                <a:lnTo>
                  <a:pt x="113792" y="67411"/>
                </a:lnTo>
                <a:close/>
              </a:path>
            </a:pathLst>
          </a:custGeom>
          <a:solidFill>
            <a:srgbClr val="000000"/>
          </a:solidFill>
        </p:spPr>
        <p:txBody>
          <a:bodyPr wrap="square" lIns="0" tIns="0" rIns="0" bIns="0" rtlCol="0">
            <a:noAutofit/>
          </a:bodyPr>
          <a:lstStyle/>
          <a:p>
            <a:endParaRPr/>
          </a:p>
        </p:txBody>
      </p:sp>
      <p:sp>
        <p:nvSpPr>
          <p:cNvPr id="148" name="object 148"/>
          <p:cNvSpPr/>
          <p:nvPr/>
        </p:nvSpPr>
        <p:spPr>
          <a:xfrm>
            <a:off x="3767582" y="5560822"/>
            <a:ext cx="56641" cy="62369"/>
          </a:xfrm>
          <a:custGeom>
            <a:avLst/>
            <a:gdLst/>
            <a:ahLst/>
            <a:cxnLst/>
            <a:rect l="l" t="t" r="r" b="b"/>
            <a:pathLst>
              <a:path w="56641" h="62369">
                <a:moveTo>
                  <a:pt x="20065" y="53670"/>
                </a:moveTo>
                <a:lnTo>
                  <a:pt x="17017" y="56184"/>
                </a:lnTo>
                <a:lnTo>
                  <a:pt x="22605" y="62369"/>
                </a:lnTo>
                <a:lnTo>
                  <a:pt x="27050" y="59347"/>
                </a:lnTo>
                <a:lnTo>
                  <a:pt x="30606" y="56121"/>
                </a:lnTo>
                <a:lnTo>
                  <a:pt x="32638" y="53047"/>
                </a:lnTo>
                <a:lnTo>
                  <a:pt x="33273" y="49885"/>
                </a:lnTo>
                <a:lnTo>
                  <a:pt x="32384" y="45453"/>
                </a:lnTo>
                <a:lnTo>
                  <a:pt x="30479" y="42532"/>
                </a:lnTo>
                <a:lnTo>
                  <a:pt x="27177" y="38900"/>
                </a:lnTo>
                <a:lnTo>
                  <a:pt x="14350" y="24637"/>
                </a:lnTo>
                <a:lnTo>
                  <a:pt x="25780" y="14350"/>
                </a:lnTo>
                <a:lnTo>
                  <a:pt x="48259" y="39268"/>
                </a:lnTo>
                <a:lnTo>
                  <a:pt x="56641" y="31737"/>
                </a:lnTo>
                <a:lnTo>
                  <a:pt x="28066" y="0"/>
                </a:lnTo>
                <a:lnTo>
                  <a:pt x="0" y="25272"/>
                </a:lnTo>
                <a:lnTo>
                  <a:pt x="16509" y="43662"/>
                </a:lnTo>
                <a:lnTo>
                  <a:pt x="19557" y="47066"/>
                </a:lnTo>
                <a:lnTo>
                  <a:pt x="21716" y="50241"/>
                </a:lnTo>
                <a:lnTo>
                  <a:pt x="20065" y="53670"/>
                </a:lnTo>
                <a:close/>
              </a:path>
            </a:pathLst>
          </a:custGeom>
          <a:solidFill>
            <a:srgbClr val="000000"/>
          </a:solidFill>
        </p:spPr>
        <p:txBody>
          <a:bodyPr wrap="square" lIns="0" tIns="0" rIns="0" bIns="0" rtlCol="0">
            <a:noAutofit/>
          </a:bodyPr>
          <a:lstStyle/>
          <a:p>
            <a:endParaRPr/>
          </a:p>
        </p:txBody>
      </p:sp>
      <p:sp>
        <p:nvSpPr>
          <p:cNvPr id="149" name="object 149"/>
          <p:cNvSpPr/>
          <p:nvPr/>
        </p:nvSpPr>
        <p:spPr>
          <a:xfrm>
            <a:off x="3814445" y="5550154"/>
            <a:ext cx="24002" cy="23240"/>
          </a:xfrm>
          <a:custGeom>
            <a:avLst/>
            <a:gdLst/>
            <a:ahLst/>
            <a:cxnLst/>
            <a:rect l="l" t="t" r="r" b="b"/>
            <a:pathLst>
              <a:path w="24002" h="23240">
                <a:moveTo>
                  <a:pt x="7492" y="23241"/>
                </a:moveTo>
                <a:lnTo>
                  <a:pt x="24002" y="8382"/>
                </a:lnTo>
                <a:lnTo>
                  <a:pt x="16509" y="0"/>
                </a:lnTo>
                <a:lnTo>
                  <a:pt x="0" y="14859"/>
                </a:lnTo>
                <a:lnTo>
                  <a:pt x="7492" y="23241"/>
                </a:lnTo>
                <a:close/>
              </a:path>
            </a:pathLst>
          </a:custGeom>
          <a:solidFill>
            <a:srgbClr val="000000"/>
          </a:solidFill>
        </p:spPr>
        <p:txBody>
          <a:bodyPr wrap="square" lIns="0" tIns="0" rIns="0" bIns="0" rtlCol="0">
            <a:noAutofit/>
          </a:bodyPr>
          <a:lstStyle/>
          <a:p>
            <a:endParaRPr/>
          </a:p>
        </p:txBody>
      </p:sp>
      <p:sp>
        <p:nvSpPr>
          <p:cNvPr id="150" name="object 150"/>
          <p:cNvSpPr/>
          <p:nvPr/>
        </p:nvSpPr>
        <p:spPr>
          <a:xfrm>
            <a:off x="3812413" y="5340604"/>
            <a:ext cx="247141" cy="215265"/>
          </a:xfrm>
          <a:custGeom>
            <a:avLst/>
            <a:gdLst/>
            <a:ahLst/>
            <a:cxnLst/>
            <a:rect l="l" t="t" r="r" b="b"/>
            <a:pathLst>
              <a:path w="247141" h="215264">
                <a:moveTo>
                  <a:pt x="142494" y="89027"/>
                </a:moveTo>
                <a:lnTo>
                  <a:pt x="155575" y="77343"/>
                </a:lnTo>
                <a:lnTo>
                  <a:pt x="149478" y="70485"/>
                </a:lnTo>
                <a:lnTo>
                  <a:pt x="128015" y="89789"/>
                </a:lnTo>
                <a:lnTo>
                  <a:pt x="156590" y="121539"/>
                </a:lnTo>
                <a:lnTo>
                  <a:pt x="164973" y="113919"/>
                </a:lnTo>
                <a:lnTo>
                  <a:pt x="142494" y="89027"/>
                </a:lnTo>
                <a:close/>
              </a:path>
              <a:path w="247141" h="215264">
                <a:moveTo>
                  <a:pt x="171576" y="76581"/>
                </a:moveTo>
                <a:lnTo>
                  <a:pt x="170687" y="78740"/>
                </a:lnTo>
                <a:lnTo>
                  <a:pt x="169545" y="82931"/>
                </a:lnTo>
                <a:lnTo>
                  <a:pt x="170307" y="87376"/>
                </a:lnTo>
                <a:lnTo>
                  <a:pt x="172974" y="91059"/>
                </a:lnTo>
                <a:lnTo>
                  <a:pt x="175387" y="93853"/>
                </a:lnTo>
                <a:lnTo>
                  <a:pt x="178435" y="95250"/>
                </a:lnTo>
                <a:lnTo>
                  <a:pt x="181863" y="95250"/>
                </a:lnTo>
                <a:lnTo>
                  <a:pt x="179577" y="81534"/>
                </a:lnTo>
                <a:lnTo>
                  <a:pt x="179577" y="78232"/>
                </a:lnTo>
                <a:lnTo>
                  <a:pt x="180975" y="75311"/>
                </a:lnTo>
                <a:lnTo>
                  <a:pt x="182879" y="72644"/>
                </a:lnTo>
                <a:lnTo>
                  <a:pt x="184658" y="70104"/>
                </a:lnTo>
                <a:lnTo>
                  <a:pt x="186816" y="66802"/>
                </a:lnTo>
                <a:lnTo>
                  <a:pt x="188340" y="68453"/>
                </a:lnTo>
                <a:lnTo>
                  <a:pt x="191642" y="72898"/>
                </a:lnTo>
                <a:lnTo>
                  <a:pt x="190500" y="54356"/>
                </a:lnTo>
                <a:lnTo>
                  <a:pt x="187198" y="50800"/>
                </a:lnTo>
                <a:lnTo>
                  <a:pt x="182625" y="47879"/>
                </a:lnTo>
                <a:lnTo>
                  <a:pt x="178308" y="47244"/>
                </a:lnTo>
                <a:lnTo>
                  <a:pt x="175767" y="48006"/>
                </a:lnTo>
                <a:lnTo>
                  <a:pt x="173100" y="48768"/>
                </a:lnTo>
                <a:lnTo>
                  <a:pt x="169925" y="50800"/>
                </a:lnTo>
                <a:lnTo>
                  <a:pt x="166242" y="54229"/>
                </a:lnTo>
                <a:lnTo>
                  <a:pt x="162051" y="57912"/>
                </a:lnTo>
                <a:lnTo>
                  <a:pt x="159638" y="61468"/>
                </a:lnTo>
                <a:lnTo>
                  <a:pt x="158876" y="64770"/>
                </a:lnTo>
                <a:lnTo>
                  <a:pt x="158114" y="68199"/>
                </a:lnTo>
                <a:lnTo>
                  <a:pt x="158623" y="71755"/>
                </a:lnTo>
                <a:lnTo>
                  <a:pt x="160527" y="75565"/>
                </a:lnTo>
                <a:lnTo>
                  <a:pt x="169417" y="70104"/>
                </a:lnTo>
                <a:lnTo>
                  <a:pt x="168401" y="66548"/>
                </a:lnTo>
                <a:lnTo>
                  <a:pt x="169037" y="63881"/>
                </a:lnTo>
                <a:lnTo>
                  <a:pt x="171323" y="61214"/>
                </a:lnTo>
                <a:lnTo>
                  <a:pt x="175387" y="58166"/>
                </a:lnTo>
                <a:lnTo>
                  <a:pt x="178181" y="58039"/>
                </a:lnTo>
                <a:lnTo>
                  <a:pt x="181101" y="60452"/>
                </a:lnTo>
                <a:lnTo>
                  <a:pt x="180975" y="63373"/>
                </a:lnTo>
                <a:lnTo>
                  <a:pt x="178815" y="66421"/>
                </a:lnTo>
                <a:lnTo>
                  <a:pt x="175513" y="70739"/>
                </a:lnTo>
                <a:lnTo>
                  <a:pt x="173100" y="73914"/>
                </a:lnTo>
                <a:lnTo>
                  <a:pt x="171576" y="76581"/>
                </a:lnTo>
                <a:close/>
              </a:path>
              <a:path w="247141" h="215264">
                <a:moveTo>
                  <a:pt x="217932" y="66421"/>
                </a:moveTo>
                <a:lnTo>
                  <a:pt x="225933" y="59055"/>
                </a:lnTo>
                <a:lnTo>
                  <a:pt x="220725" y="27051"/>
                </a:lnTo>
                <a:lnTo>
                  <a:pt x="239013" y="47371"/>
                </a:lnTo>
                <a:lnTo>
                  <a:pt x="247141" y="40005"/>
                </a:lnTo>
                <a:lnTo>
                  <a:pt x="218566" y="8382"/>
                </a:lnTo>
                <a:lnTo>
                  <a:pt x="210312" y="15748"/>
                </a:lnTo>
                <a:lnTo>
                  <a:pt x="215391" y="47244"/>
                </a:lnTo>
                <a:lnTo>
                  <a:pt x="197358" y="27432"/>
                </a:lnTo>
                <a:lnTo>
                  <a:pt x="189357" y="34671"/>
                </a:lnTo>
                <a:lnTo>
                  <a:pt x="217932" y="66421"/>
                </a:lnTo>
                <a:close/>
              </a:path>
              <a:path w="247141" h="215264">
                <a:moveTo>
                  <a:pt x="204850" y="8890"/>
                </a:moveTo>
                <a:lnTo>
                  <a:pt x="205104" y="5842"/>
                </a:lnTo>
                <a:lnTo>
                  <a:pt x="204088" y="2921"/>
                </a:lnTo>
                <a:lnTo>
                  <a:pt x="201929" y="0"/>
                </a:lnTo>
                <a:lnTo>
                  <a:pt x="197865" y="3683"/>
                </a:lnTo>
                <a:lnTo>
                  <a:pt x="199389" y="6731"/>
                </a:lnTo>
                <a:lnTo>
                  <a:pt x="199009" y="9779"/>
                </a:lnTo>
                <a:lnTo>
                  <a:pt x="196469" y="12700"/>
                </a:lnTo>
                <a:lnTo>
                  <a:pt x="193294" y="14859"/>
                </a:lnTo>
                <a:lnTo>
                  <a:pt x="190246" y="14986"/>
                </a:lnTo>
                <a:lnTo>
                  <a:pt x="187451" y="13081"/>
                </a:lnTo>
                <a:lnTo>
                  <a:pt x="183261" y="16764"/>
                </a:lnTo>
                <a:lnTo>
                  <a:pt x="185927" y="19304"/>
                </a:lnTo>
                <a:lnTo>
                  <a:pt x="188849" y="20574"/>
                </a:lnTo>
                <a:lnTo>
                  <a:pt x="194945" y="20574"/>
                </a:lnTo>
                <a:lnTo>
                  <a:pt x="197738" y="19431"/>
                </a:lnTo>
                <a:lnTo>
                  <a:pt x="200406" y="17018"/>
                </a:lnTo>
                <a:lnTo>
                  <a:pt x="203073" y="14732"/>
                </a:lnTo>
                <a:lnTo>
                  <a:pt x="204597" y="11938"/>
                </a:lnTo>
                <a:lnTo>
                  <a:pt x="204850" y="8890"/>
                </a:lnTo>
                <a:close/>
              </a:path>
              <a:path w="247141" h="215264">
                <a:moveTo>
                  <a:pt x="197992" y="77978"/>
                </a:moveTo>
                <a:lnTo>
                  <a:pt x="199262" y="78740"/>
                </a:lnTo>
                <a:lnTo>
                  <a:pt x="202311" y="80391"/>
                </a:lnTo>
                <a:lnTo>
                  <a:pt x="210565" y="73025"/>
                </a:lnTo>
                <a:lnTo>
                  <a:pt x="208407" y="72136"/>
                </a:lnTo>
                <a:lnTo>
                  <a:pt x="205232" y="70104"/>
                </a:lnTo>
                <a:lnTo>
                  <a:pt x="201802" y="67056"/>
                </a:lnTo>
                <a:lnTo>
                  <a:pt x="199262" y="64262"/>
                </a:lnTo>
                <a:lnTo>
                  <a:pt x="190500" y="54356"/>
                </a:lnTo>
                <a:lnTo>
                  <a:pt x="191642" y="72898"/>
                </a:lnTo>
                <a:lnTo>
                  <a:pt x="192532" y="75819"/>
                </a:lnTo>
                <a:lnTo>
                  <a:pt x="191642" y="79629"/>
                </a:lnTo>
                <a:lnTo>
                  <a:pt x="189102" y="82804"/>
                </a:lnTo>
                <a:lnTo>
                  <a:pt x="186309" y="84582"/>
                </a:lnTo>
                <a:lnTo>
                  <a:pt x="183007" y="84455"/>
                </a:lnTo>
                <a:lnTo>
                  <a:pt x="179577" y="81534"/>
                </a:lnTo>
                <a:lnTo>
                  <a:pt x="181863" y="95250"/>
                </a:lnTo>
                <a:lnTo>
                  <a:pt x="185292" y="95377"/>
                </a:lnTo>
                <a:lnTo>
                  <a:pt x="188722" y="93980"/>
                </a:lnTo>
                <a:lnTo>
                  <a:pt x="192024" y="91059"/>
                </a:lnTo>
                <a:lnTo>
                  <a:pt x="193801" y="89281"/>
                </a:lnTo>
                <a:lnTo>
                  <a:pt x="196214" y="85217"/>
                </a:lnTo>
                <a:lnTo>
                  <a:pt x="197865" y="80645"/>
                </a:lnTo>
                <a:lnTo>
                  <a:pt x="197992" y="77978"/>
                </a:lnTo>
                <a:close/>
              </a:path>
              <a:path w="247141" h="215264">
                <a:moveTo>
                  <a:pt x="34798" y="151892"/>
                </a:moveTo>
                <a:lnTo>
                  <a:pt x="0" y="183261"/>
                </a:lnTo>
                <a:lnTo>
                  <a:pt x="6731" y="190627"/>
                </a:lnTo>
                <a:lnTo>
                  <a:pt x="19685" y="178943"/>
                </a:lnTo>
                <a:lnTo>
                  <a:pt x="52450" y="215265"/>
                </a:lnTo>
                <a:lnTo>
                  <a:pt x="61340" y="207391"/>
                </a:lnTo>
                <a:lnTo>
                  <a:pt x="28575" y="170942"/>
                </a:lnTo>
                <a:lnTo>
                  <a:pt x="41528" y="159258"/>
                </a:lnTo>
                <a:lnTo>
                  <a:pt x="34798" y="151892"/>
                </a:lnTo>
                <a:close/>
              </a:path>
              <a:path w="247141" h="215264">
                <a:moveTo>
                  <a:pt x="57276" y="158496"/>
                </a:moveTo>
                <a:lnTo>
                  <a:pt x="57150" y="162179"/>
                </a:lnTo>
                <a:lnTo>
                  <a:pt x="58038" y="166116"/>
                </a:lnTo>
                <a:lnTo>
                  <a:pt x="59054" y="169926"/>
                </a:lnTo>
                <a:lnTo>
                  <a:pt x="60833" y="173228"/>
                </a:lnTo>
                <a:lnTo>
                  <a:pt x="63246" y="176022"/>
                </a:lnTo>
                <a:lnTo>
                  <a:pt x="66548" y="179705"/>
                </a:lnTo>
                <a:lnTo>
                  <a:pt x="70103" y="182118"/>
                </a:lnTo>
                <a:lnTo>
                  <a:pt x="69469" y="165608"/>
                </a:lnTo>
                <a:lnTo>
                  <a:pt x="68072" y="162560"/>
                </a:lnTo>
                <a:lnTo>
                  <a:pt x="68072" y="156464"/>
                </a:lnTo>
                <a:lnTo>
                  <a:pt x="69976" y="140843"/>
                </a:lnTo>
                <a:lnTo>
                  <a:pt x="65150" y="145161"/>
                </a:lnTo>
                <a:lnTo>
                  <a:pt x="61975" y="147955"/>
                </a:lnTo>
                <a:lnTo>
                  <a:pt x="59816" y="151257"/>
                </a:lnTo>
                <a:lnTo>
                  <a:pt x="58547" y="154813"/>
                </a:lnTo>
                <a:lnTo>
                  <a:pt x="57276" y="158496"/>
                </a:lnTo>
                <a:close/>
              </a:path>
              <a:path w="247141" h="215264">
                <a:moveTo>
                  <a:pt x="81025" y="173990"/>
                </a:moveTo>
                <a:lnTo>
                  <a:pt x="78104" y="173609"/>
                </a:lnTo>
                <a:lnTo>
                  <a:pt x="75184" y="171831"/>
                </a:lnTo>
                <a:lnTo>
                  <a:pt x="72262" y="168783"/>
                </a:lnTo>
                <a:lnTo>
                  <a:pt x="69469" y="165608"/>
                </a:lnTo>
                <a:lnTo>
                  <a:pt x="70103" y="182118"/>
                </a:lnTo>
                <a:lnTo>
                  <a:pt x="73660" y="183388"/>
                </a:lnTo>
                <a:lnTo>
                  <a:pt x="77342" y="184785"/>
                </a:lnTo>
                <a:lnTo>
                  <a:pt x="81152" y="184912"/>
                </a:lnTo>
                <a:lnTo>
                  <a:pt x="84962" y="183769"/>
                </a:lnTo>
                <a:lnTo>
                  <a:pt x="88773" y="182753"/>
                </a:lnTo>
                <a:lnTo>
                  <a:pt x="92075" y="180848"/>
                </a:lnTo>
                <a:lnTo>
                  <a:pt x="94996" y="178308"/>
                </a:lnTo>
                <a:lnTo>
                  <a:pt x="99695" y="174117"/>
                </a:lnTo>
                <a:lnTo>
                  <a:pt x="102235" y="168910"/>
                </a:lnTo>
                <a:lnTo>
                  <a:pt x="102488" y="163068"/>
                </a:lnTo>
                <a:lnTo>
                  <a:pt x="102742" y="157099"/>
                </a:lnTo>
                <a:lnTo>
                  <a:pt x="100711" y="151765"/>
                </a:lnTo>
                <a:lnTo>
                  <a:pt x="96392" y="146939"/>
                </a:lnTo>
                <a:lnTo>
                  <a:pt x="92075" y="142113"/>
                </a:lnTo>
                <a:lnTo>
                  <a:pt x="86995" y="139573"/>
                </a:lnTo>
                <a:lnTo>
                  <a:pt x="81152" y="139192"/>
                </a:lnTo>
                <a:lnTo>
                  <a:pt x="75311" y="138938"/>
                </a:lnTo>
                <a:lnTo>
                  <a:pt x="69976" y="140843"/>
                </a:lnTo>
                <a:lnTo>
                  <a:pt x="68072" y="156464"/>
                </a:lnTo>
                <a:lnTo>
                  <a:pt x="69087" y="153924"/>
                </a:lnTo>
                <a:lnTo>
                  <a:pt x="71247" y="152019"/>
                </a:lnTo>
                <a:lnTo>
                  <a:pt x="76073" y="149225"/>
                </a:lnTo>
                <a:lnTo>
                  <a:pt x="79121" y="149606"/>
                </a:lnTo>
                <a:lnTo>
                  <a:pt x="82041" y="149860"/>
                </a:lnTo>
                <a:lnTo>
                  <a:pt x="84962" y="151638"/>
                </a:lnTo>
                <a:lnTo>
                  <a:pt x="87757" y="154686"/>
                </a:lnTo>
                <a:lnTo>
                  <a:pt x="90677" y="157861"/>
                </a:lnTo>
                <a:lnTo>
                  <a:pt x="92075" y="161036"/>
                </a:lnTo>
                <a:lnTo>
                  <a:pt x="92075" y="167005"/>
                </a:lnTo>
                <a:lnTo>
                  <a:pt x="91059" y="169545"/>
                </a:lnTo>
                <a:lnTo>
                  <a:pt x="88900" y="171450"/>
                </a:lnTo>
                <a:lnTo>
                  <a:pt x="84074" y="174244"/>
                </a:lnTo>
                <a:lnTo>
                  <a:pt x="81025" y="173990"/>
                </a:lnTo>
                <a:close/>
              </a:path>
              <a:path w="247141" h="215264">
                <a:moveTo>
                  <a:pt x="121031" y="138303"/>
                </a:moveTo>
                <a:lnTo>
                  <a:pt x="117983" y="137795"/>
                </a:lnTo>
                <a:lnTo>
                  <a:pt x="114935" y="135763"/>
                </a:lnTo>
                <a:lnTo>
                  <a:pt x="111760" y="132207"/>
                </a:lnTo>
                <a:lnTo>
                  <a:pt x="108965" y="129159"/>
                </a:lnTo>
                <a:lnTo>
                  <a:pt x="107569" y="126238"/>
                </a:lnTo>
                <a:lnTo>
                  <a:pt x="107441" y="123444"/>
                </a:lnTo>
                <a:lnTo>
                  <a:pt x="107314" y="120650"/>
                </a:lnTo>
                <a:lnTo>
                  <a:pt x="110362" y="116459"/>
                </a:lnTo>
                <a:lnTo>
                  <a:pt x="114808" y="113919"/>
                </a:lnTo>
                <a:lnTo>
                  <a:pt x="117601" y="114427"/>
                </a:lnTo>
                <a:lnTo>
                  <a:pt x="120269" y="114808"/>
                </a:lnTo>
                <a:lnTo>
                  <a:pt x="120014" y="103632"/>
                </a:lnTo>
                <a:lnTo>
                  <a:pt x="114808" y="103124"/>
                </a:lnTo>
                <a:lnTo>
                  <a:pt x="110362" y="104394"/>
                </a:lnTo>
                <a:lnTo>
                  <a:pt x="106679" y="107696"/>
                </a:lnTo>
                <a:lnTo>
                  <a:pt x="103124" y="111887"/>
                </a:lnTo>
                <a:lnTo>
                  <a:pt x="102235" y="114427"/>
                </a:lnTo>
                <a:lnTo>
                  <a:pt x="101473" y="116967"/>
                </a:lnTo>
                <a:lnTo>
                  <a:pt x="101219" y="119507"/>
                </a:lnTo>
                <a:lnTo>
                  <a:pt x="101600" y="122047"/>
                </a:lnTo>
                <a:lnTo>
                  <a:pt x="97409" y="117348"/>
                </a:lnTo>
                <a:lnTo>
                  <a:pt x="89662" y="124460"/>
                </a:lnTo>
                <a:lnTo>
                  <a:pt x="129032" y="168148"/>
                </a:lnTo>
                <a:lnTo>
                  <a:pt x="137413" y="160655"/>
                </a:lnTo>
                <a:lnTo>
                  <a:pt x="123062" y="144653"/>
                </a:lnTo>
                <a:lnTo>
                  <a:pt x="126111" y="144907"/>
                </a:lnTo>
                <a:lnTo>
                  <a:pt x="128777" y="144780"/>
                </a:lnTo>
                <a:lnTo>
                  <a:pt x="132841" y="143637"/>
                </a:lnTo>
                <a:lnTo>
                  <a:pt x="136525" y="140970"/>
                </a:lnTo>
                <a:lnTo>
                  <a:pt x="140208" y="137668"/>
                </a:lnTo>
                <a:lnTo>
                  <a:pt x="141986" y="133350"/>
                </a:lnTo>
                <a:lnTo>
                  <a:pt x="141859" y="122809"/>
                </a:lnTo>
                <a:lnTo>
                  <a:pt x="139446" y="117475"/>
                </a:lnTo>
                <a:lnTo>
                  <a:pt x="134747" y="112268"/>
                </a:lnTo>
                <a:lnTo>
                  <a:pt x="130048" y="107061"/>
                </a:lnTo>
                <a:lnTo>
                  <a:pt x="126237" y="120015"/>
                </a:lnTo>
                <a:lnTo>
                  <a:pt x="129412" y="123571"/>
                </a:lnTo>
                <a:lnTo>
                  <a:pt x="131063" y="126746"/>
                </a:lnTo>
                <a:lnTo>
                  <a:pt x="131317" y="132207"/>
                </a:lnTo>
                <a:lnTo>
                  <a:pt x="128397" y="136144"/>
                </a:lnTo>
                <a:lnTo>
                  <a:pt x="123951" y="138684"/>
                </a:lnTo>
                <a:lnTo>
                  <a:pt x="121031" y="138303"/>
                </a:lnTo>
                <a:close/>
              </a:path>
              <a:path w="247141" h="215264">
                <a:moveTo>
                  <a:pt x="125095" y="104267"/>
                </a:moveTo>
                <a:lnTo>
                  <a:pt x="120014" y="103632"/>
                </a:lnTo>
                <a:lnTo>
                  <a:pt x="120269" y="114808"/>
                </a:lnTo>
                <a:lnTo>
                  <a:pt x="123189" y="116713"/>
                </a:lnTo>
                <a:lnTo>
                  <a:pt x="126237" y="120015"/>
                </a:lnTo>
                <a:lnTo>
                  <a:pt x="130048" y="107061"/>
                </a:lnTo>
                <a:lnTo>
                  <a:pt x="125095" y="104267"/>
                </a:lnTo>
                <a:close/>
              </a:path>
            </a:pathLst>
          </a:custGeom>
          <a:solidFill>
            <a:srgbClr val="000000"/>
          </a:solidFill>
        </p:spPr>
        <p:txBody>
          <a:bodyPr wrap="square" lIns="0" tIns="0" rIns="0" bIns="0" rtlCol="0">
            <a:noAutofit/>
          </a:bodyPr>
          <a:lstStyle/>
          <a:p>
            <a:endParaRPr/>
          </a:p>
        </p:txBody>
      </p:sp>
      <p:sp>
        <p:nvSpPr>
          <p:cNvPr id="151" name="object 151"/>
          <p:cNvSpPr/>
          <p:nvPr/>
        </p:nvSpPr>
        <p:spPr>
          <a:xfrm>
            <a:off x="4130166" y="5716854"/>
            <a:ext cx="83058" cy="63728"/>
          </a:xfrm>
          <a:custGeom>
            <a:avLst/>
            <a:gdLst/>
            <a:ahLst/>
            <a:cxnLst/>
            <a:rect l="l" t="t" r="r" b="b"/>
            <a:pathLst>
              <a:path w="83058" h="63728">
                <a:moveTo>
                  <a:pt x="44831" y="63728"/>
                </a:moveTo>
                <a:lnTo>
                  <a:pt x="52959" y="56438"/>
                </a:lnTo>
                <a:lnTo>
                  <a:pt x="49403" y="52590"/>
                </a:lnTo>
                <a:lnTo>
                  <a:pt x="46100" y="47637"/>
                </a:lnTo>
                <a:lnTo>
                  <a:pt x="42925" y="41579"/>
                </a:lnTo>
                <a:lnTo>
                  <a:pt x="39878" y="35509"/>
                </a:lnTo>
                <a:lnTo>
                  <a:pt x="37465" y="29197"/>
                </a:lnTo>
                <a:lnTo>
                  <a:pt x="36068" y="22631"/>
                </a:lnTo>
                <a:lnTo>
                  <a:pt x="34544" y="16065"/>
                </a:lnTo>
                <a:lnTo>
                  <a:pt x="33909" y="10553"/>
                </a:lnTo>
                <a:lnTo>
                  <a:pt x="34162" y="6095"/>
                </a:lnTo>
                <a:lnTo>
                  <a:pt x="28702" y="0"/>
                </a:lnTo>
                <a:lnTo>
                  <a:pt x="0" y="25844"/>
                </a:lnTo>
                <a:lnTo>
                  <a:pt x="7112" y="33629"/>
                </a:lnTo>
                <a:lnTo>
                  <a:pt x="26162" y="16459"/>
                </a:lnTo>
                <a:lnTo>
                  <a:pt x="26200" y="17057"/>
                </a:lnTo>
                <a:lnTo>
                  <a:pt x="28039" y="29477"/>
                </a:lnTo>
                <a:lnTo>
                  <a:pt x="31877" y="41833"/>
                </a:lnTo>
                <a:lnTo>
                  <a:pt x="37602" y="53636"/>
                </a:lnTo>
                <a:lnTo>
                  <a:pt x="44831" y="63728"/>
                </a:lnTo>
                <a:close/>
              </a:path>
              <a:path w="83058" h="63728">
                <a:moveTo>
                  <a:pt x="75565" y="20866"/>
                </a:moveTo>
                <a:lnTo>
                  <a:pt x="67183" y="28422"/>
                </a:lnTo>
                <a:lnTo>
                  <a:pt x="74675" y="36817"/>
                </a:lnTo>
                <a:lnTo>
                  <a:pt x="83058" y="29260"/>
                </a:lnTo>
                <a:lnTo>
                  <a:pt x="75565" y="20866"/>
                </a:lnTo>
                <a:close/>
              </a:path>
            </a:pathLst>
          </a:custGeom>
          <a:solidFill>
            <a:srgbClr val="000000"/>
          </a:solidFill>
        </p:spPr>
        <p:txBody>
          <a:bodyPr wrap="square" lIns="0" tIns="0" rIns="0" bIns="0" rtlCol="0">
            <a:noAutofit/>
          </a:bodyPr>
          <a:lstStyle/>
          <a:p>
            <a:endParaRPr/>
          </a:p>
        </p:txBody>
      </p:sp>
      <p:sp>
        <p:nvSpPr>
          <p:cNvPr id="152" name="object 152"/>
          <p:cNvSpPr/>
          <p:nvPr/>
        </p:nvSpPr>
        <p:spPr>
          <a:xfrm>
            <a:off x="4192778" y="5567172"/>
            <a:ext cx="184023" cy="156768"/>
          </a:xfrm>
          <a:custGeom>
            <a:avLst/>
            <a:gdLst/>
            <a:ahLst/>
            <a:cxnLst/>
            <a:rect l="l" t="t" r="r" b="b"/>
            <a:pathLst>
              <a:path w="184023" h="156768">
                <a:moveTo>
                  <a:pt x="128650" y="82842"/>
                </a:moveTo>
                <a:lnTo>
                  <a:pt x="130556" y="81165"/>
                </a:lnTo>
                <a:lnTo>
                  <a:pt x="132969" y="77088"/>
                </a:lnTo>
                <a:lnTo>
                  <a:pt x="134493" y="72491"/>
                </a:lnTo>
                <a:lnTo>
                  <a:pt x="134747" y="69811"/>
                </a:lnTo>
                <a:lnTo>
                  <a:pt x="135889" y="70523"/>
                </a:lnTo>
                <a:lnTo>
                  <a:pt x="138937" y="72275"/>
                </a:lnTo>
                <a:lnTo>
                  <a:pt x="147193" y="64808"/>
                </a:lnTo>
                <a:lnTo>
                  <a:pt x="145161" y="63957"/>
                </a:lnTo>
                <a:lnTo>
                  <a:pt x="141859" y="61912"/>
                </a:lnTo>
                <a:lnTo>
                  <a:pt x="138430" y="58889"/>
                </a:lnTo>
                <a:lnTo>
                  <a:pt x="135889" y="56108"/>
                </a:lnTo>
                <a:lnTo>
                  <a:pt x="127254" y="46227"/>
                </a:lnTo>
                <a:lnTo>
                  <a:pt x="128270" y="64693"/>
                </a:lnTo>
                <a:lnTo>
                  <a:pt x="129159" y="67602"/>
                </a:lnTo>
                <a:lnTo>
                  <a:pt x="128397" y="71500"/>
                </a:lnTo>
                <a:lnTo>
                  <a:pt x="125857" y="74663"/>
                </a:lnTo>
                <a:lnTo>
                  <a:pt x="122936" y="76453"/>
                </a:lnTo>
                <a:lnTo>
                  <a:pt x="119634" y="76326"/>
                </a:lnTo>
                <a:lnTo>
                  <a:pt x="116205" y="73329"/>
                </a:lnTo>
                <a:lnTo>
                  <a:pt x="118491" y="87134"/>
                </a:lnTo>
                <a:lnTo>
                  <a:pt x="122047" y="87210"/>
                </a:lnTo>
                <a:lnTo>
                  <a:pt x="125349" y="85775"/>
                </a:lnTo>
                <a:lnTo>
                  <a:pt x="128650" y="82842"/>
                </a:lnTo>
                <a:close/>
              </a:path>
              <a:path w="184023" h="156768">
                <a:moveTo>
                  <a:pt x="147574" y="53619"/>
                </a:moveTo>
                <a:lnTo>
                  <a:pt x="144399" y="56133"/>
                </a:lnTo>
                <a:lnTo>
                  <a:pt x="149987" y="62306"/>
                </a:lnTo>
                <a:lnTo>
                  <a:pt x="154432" y="59283"/>
                </a:lnTo>
                <a:lnTo>
                  <a:pt x="157987" y="56057"/>
                </a:lnTo>
                <a:lnTo>
                  <a:pt x="160020" y="52997"/>
                </a:lnTo>
                <a:lnTo>
                  <a:pt x="160655" y="49822"/>
                </a:lnTo>
                <a:lnTo>
                  <a:pt x="159766" y="45389"/>
                </a:lnTo>
                <a:lnTo>
                  <a:pt x="157861" y="42468"/>
                </a:lnTo>
                <a:lnTo>
                  <a:pt x="154559" y="38849"/>
                </a:lnTo>
                <a:lnTo>
                  <a:pt x="141732" y="24599"/>
                </a:lnTo>
                <a:lnTo>
                  <a:pt x="153288" y="14350"/>
                </a:lnTo>
                <a:lnTo>
                  <a:pt x="175641" y="39217"/>
                </a:lnTo>
                <a:lnTo>
                  <a:pt x="184023" y="31686"/>
                </a:lnTo>
                <a:lnTo>
                  <a:pt x="155448" y="0"/>
                </a:lnTo>
                <a:lnTo>
                  <a:pt x="127381" y="25272"/>
                </a:lnTo>
                <a:lnTo>
                  <a:pt x="143891" y="43611"/>
                </a:lnTo>
                <a:lnTo>
                  <a:pt x="146938" y="47015"/>
                </a:lnTo>
                <a:lnTo>
                  <a:pt x="149098" y="50177"/>
                </a:lnTo>
                <a:lnTo>
                  <a:pt x="147574" y="53619"/>
                </a:lnTo>
                <a:close/>
              </a:path>
              <a:path w="184023" h="156768">
                <a:moveTo>
                  <a:pt x="40512" y="122745"/>
                </a:moveTo>
                <a:lnTo>
                  <a:pt x="9906" y="109219"/>
                </a:lnTo>
                <a:lnTo>
                  <a:pt x="0" y="118122"/>
                </a:lnTo>
                <a:lnTo>
                  <a:pt x="44323" y="135039"/>
                </a:lnTo>
                <a:lnTo>
                  <a:pt x="45720" y="138239"/>
                </a:lnTo>
                <a:lnTo>
                  <a:pt x="46355" y="140614"/>
                </a:lnTo>
                <a:lnTo>
                  <a:pt x="45974" y="143713"/>
                </a:lnTo>
                <a:lnTo>
                  <a:pt x="42799" y="147243"/>
                </a:lnTo>
                <a:lnTo>
                  <a:pt x="39243" y="150190"/>
                </a:lnTo>
                <a:lnTo>
                  <a:pt x="45212" y="156768"/>
                </a:lnTo>
                <a:lnTo>
                  <a:pt x="46989" y="155778"/>
                </a:lnTo>
                <a:lnTo>
                  <a:pt x="51688" y="151764"/>
                </a:lnTo>
                <a:lnTo>
                  <a:pt x="54356" y="149377"/>
                </a:lnTo>
                <a:lnTo>
                  <a:pt x="55752" y="146494"/>
                </a:lnTo>
                <a:lnTo>
                  <a:pt x="55625" y="139712"/>
                </a:lnTo>
                <a:lnTo>
                  <a:pt x="54863" y="135496"/>
                </a:lnTo>
                <a:lnTo>
                  <a:pt x="53212" y="130441"/>
                </a:lnTo>
                <a:lnTo>
                  <a:pt x="37973" y="83858"/>
                </a:lnTo>
                <a:lnTo>
                  <a:pt x="28829" y="92176"/>
                </a:lnTo>
                <a:lnTo>
                  <a:pt x="40512" y="122745"/>
                </a:lnTo>
                <a:close/>
              </a:path>
              <a:path w="184023" h="156768">
                <a:moveTo>
                  <a:pt x="94996" y="94056"/>
                </a:moveTo>
                <a:lnTo>
                  <a:pt x="95123" y="99517"/>
                </a:lnTo>
                <a:lnTo>
                  <a:pt x="92329" y="103504"/>
                </a:lnTo>
                <a:lnTo>
                  <a:pt x="87757" y="106032"/>
                </a:lnTo>
                <a:lnTo>
                  <a:pt x="84836" y="105613"/>
                </a:lnTo>
                <a:lnTo>
                  <a:pt x="81914" y="105181"/>
                </a:lnTo>
                <a:lnTo>
                  <a:pt x="78867" y="103187"/>
                </a:lnTo>
                <a:lnTo>
                  <a:pt x="75564" y="99618"/>
                </a:lnTo>
                <a:lnTo>
                  <a:pt x="72771" y="96507"/>
                </a:lnTo>
                <a:lnTo>
                  <a:pt x="71374" y="93560"/>
                </a:lnTo>
                <a:lnTo>
                  <a:pt x="71247" y="87960"/>
                </a:lnTo>
                <a:lnTo>
                  <a:pt x="74295" y="83781"/>
                </a:lnTo>
                <a:lnTo>
                  <a:pt x="78612" y="81330"/>
                </a:lnTo>
                <a:lnTo>
                  <a:pt x="81407" y="81737"/>
                </a:lnTo>
                <a:lnTo>
                  <a:pt x="84200" y="82156"/>
                </a:lnTo>
                <a:lnTo>
                  <a:pt x="89026" y="71577"/>
                </a:lnTo>
                <a:lnTo>
                  <a:pt x="83820" y="71005"/>
                </a:lnTo>
                <a:lnTo>
                  <a:pt x="78612" y="70421"/>
                </a:lnTo>
                <a:lnTo>
                  <a:pt x="74295" y="71793"/>
                </a:lnTo>
                <a:lnTo>
                  <a:pt x="70612" y="75107"/>
                </a:lnTo>
                <a:lnTo>
                  <a:pt x="66929" y="79235"/>
                </a:lnTo>
                <a:lnTo>
                  <a:pt x="66167" y="81800"/>
                </a:lnTo>
                <a:lnTo>
                  <a:pt x="65277" y="84353"/>
                </a:lnTo>
                <a:lnTo>
                  <a:pt x="65532" y="89382"/>
                </a:lnTo>
                <a:lnTo>
                  <a:pt x="61341" y="84734"/>
                </a:lnTo>
                <a:lnTo>
                  <a:pt x="53467" y="91770"/>
                </a:lnTo>
                <a:lnTo>
                  <a:pt x="92963" y="135547"/>
                </a:lnTo>
                <a:lnTo>
                  <a:pt x="101346" y="128003"/>
                </a:lnTo>
                <a:lnTo>
                  <a:pt x="86868" y="112026"/>
                </a:lnTo>
                <a:lnTo>
                  <a:pt x="90043" y="112293"/>
                </a:lnTo>
                <a:lnTo>
                  <a:pt x="92583" y="112140"/>
                </a:lnTo>
                <a:lnTo>
                  <a:pt x="96647" y="110972"/>
                </a:lnTo>
                <a:lnTo>
                  <a:pt x="100330" y="108318"/>
                </a:lnTo>
                <a:lnTo>
                  <a:pt x="104012" y="105003"/>
                </a:lnTo>
                <a:lnTo>
                  <a:pt x="105791" y="100710"/>
                </a:lnTo>
                <a:lnTo>
                  <a:pt x="105791" y="90169"/>
                </a:lnTo>
                <a:lnTo>
                  <a:pt x="103377" y="84886"/>
                </a:lnTo>
                <a:lnTo>
                  <a:pt x="98551" y="79590"/>
                </a:lnTo>
                <a:lnTo>
                  <a:pt x="93852" y="74434"/>
                </a:lnTo>
                <a:lnTo>
                  <a:pt x="93218" y="90906"/>
                </a:lnTo>
                <a:lnTo>
                  <a:pt x="94996" y="94056"/>
                </a:lnTo>
                <a:close/>
              </a:path>
              <a:path w="184023" h="156768">
                <a:moveTo>
                  <a:pt x="84200" y="82156"/>
                </a:moveTo>
                <a:lnTo>
                  <a:pt x="87122" y="84023"/>
                </a:lnTo>
                <a:lnTo>
                  <a:pt x="90043" y="87350"/>
                </a:lnTo>
                <a:lnTo>
                  <a:pt x="93218" y="90906"/>
                </a:lnTo>
                <a:lnTo>
                  <a:pt x="93852" y="74434"/>
                </a:lnTo>
                <a:lnTo>
                  <a:pt x="89026" y="71577"/>
                </a:lnTo>
                <a:lnTo>
                  <a:pt x="84200" y="82156"/>
                </a:lnTo>
                <a:close/>
              </a:path>
              <a:path w="184023" h="156768">
                <a:moveTo>
                  <a:pt x="108204" y="68402"/>
                </a:moveTo>
                <a:lnTo>
                  <a:pt x="107314" y="70535"/>
                </a:lnTo>
                <a:lnTo>
                  <a:pt x="106172" y="74828"/>
                </a:lnTo>
                <a:lnTo>
                  <a:pt x="107061" y="79171"/>
                </a:lnTo>
                <a:lnTo>
                  <a:pt x="109600" y="82956"/>
                </a:lnTo>
                <a:lnTo>
                  <a:pt x="112141" y="85661"/>
                </a:lnTo>
                <a:lnTo>
                  <a:pt x="115062" y="87045"/>
                </a:lnTo>
                <a:lnTo>
                  <a:pt x="118491" y="87134"/>
                </a:lnTo>
                <a:lnTo>
                  <a:pt x="116205" y="73329"/>
                </a:lnTo>
                <a:lnTo>
                  <a:pt x="116205" y="70091"/>
                </a:lnTo>
                <a:lnTo>
                  <a:pt x="117601" y="67106"/>
                </a:lnTo>
                <a:lnTo>
                  <a:pt x="119507" y="64515"/>
                </a:lnTo>
                <a:lnTo>
                  <a:pt x="121412" y="61925"/>
                </a:lnTo>
                <a:lnTo>
                  <a:pt x="123444" y="58635"/>
                </a:lnTo>
                <a:lnTo>
                  <a:pt x="124968" y="60312"/>
                </a:lnTo>
                <a:lnTo>
                  <a:pt x="128270" y="64693"/>
                </a:lnTo>
                <a:lnTo>
                  <a:pt x="127254" y="46227"/>
                </a:lnTo>
                <a:lnTo>
                  <a:pt x="123951" y="42583"/>
                </a:lnTo>
                <a:lnTo>
                  <a:pt x="121285" y="40411"/>
                </a:lnTo>
                <a:lnTo>
                  <a:pt x="119380" y="39725"/>
                </a:lnTo>
                <a:lnTo>
                  <a:pt x="115062" y="39065"/>
                </a:lnTo>
                <a:lnTo>
                  <a:pt x="112395" y="39827"/>
                </a:lnTo>
                <a:lnTo>
                  <a:pt x="109855" y="40601"/>
                </a:lnTo>
                <a:lnTo>
                  <a:pt x="106552" y="42659"/>
                </a:lnTo>
                <a:lnTo>
                  <a:pt x="102870" y="46037"/>
                </a:lnTo>
                <a:lnTo>
                  <a:pt x="98806" y="49745"/>
                </a:lnTo>
                <a:lnTo>
                  <a:pt x="96266" y="53276"/>
                </a:lnTo>
                <a:lnTo>
                  <a:pt x="95504" y="56629"/>
                </a:lnTo>
                <a:lnTo>
                  <a:pt x="94742" y="59982"/>
                </a:lnTo>
                <a:lnTo>
                  <a:pt x="95376" y="63588"/>
                </a:lnTo>
                <a:lnTo>
                  <a:pt x="97282" y="67424"/>
                </a:lnTo>
                <a:lnTo>
                  <a:pt x="106045" y="61937"/>
                </a:lnTo>
                <a:lnTo>
                  <a:pt x="105029" y="58356"/>
                </a:lnTo>
                <a:lnTo>
                  <a:pt x="105663" y="55676"/>
                </a:lnTo>
                <a:lnTo>
                  <a:pt x="108076" y="52984"/>
                </a:lnTo>
                <a:lnTo>
                  <a:pt x="112013" y="49987"/>
                </a:lnTo>
                <a:lnTo>
                  <a:pt x="114935" y="49936"/>
                </a:lnTo>
                <a:lnTo>
                  <a:pt x="117729" y="52336"/>
                </a:lnTo>
                <a:lnTo>
                  <a:pt x="117601" y="55168"/>
                </a:lnTo>
                <a:lnTo>
                  <a:pt x="115443" y="58305"/>
                </a:lnTo>
                <a:lnTo>
                  <a:pt x="112268" y="62572"/>
                </a:lnTo>
                <a:lnTo>
                  <a:pt x="109855" y="65747"/>
                </a:lnTo>
                <a:lnTo>
                  <a:pt x="108204" y="68402"/>
                </a:lnTo>
                <a:close/>
              </a:path>
            </a:pathLst>
          </a:custGeom>
          <a:solidFill>
            <a:srgbClr val="000000"/>
          </a:solidFill>
        </p:spPr>
        <p:txBody>
          <a:bodyPr wrap="square" lIns="0" tIns="0" rIns="0" bIns="0" rtlCol="0">
            <a:noAutofit/>
          </a:bodyPr>
          <a:lstStyle/>
          <a:p>
            <a:endParaRPr/>
          </a:p>
        </p:txBody>
      </p:sp>
      <p:sp>
        <p:nvSpPr>
          <p:cNvPr id="153" name="object 153"/>
          <p:cNvSpPr/>
          <p:nvPr/>
        </p:nvSpPr>
        <p:spPr>
          <a:xfrm>
            <a:off x="4362831" y="5554091"/>
            <a:ext cx="24003" cy="23240"/>
          </a:xfrm>
          <a:custGeom>
            <a:avLst/>
            <a:gdLst/>
            <a:ahLst/>
            <a:cxnLst/>
            <a:rect l="l" t="t" r="r" b="b"/>
            <a:pathLst>
              <a:path w="24003" h="23240">
                <a:moveTo>
                  <a:pt x="7620" y="23241"/>
                </a:moveTo>
                <a:lnTo>
                  <a:pt x="24003" y="8382"/>
                </a:lnTo>
                <a:lnTo>
                  <a:pt x="16510" y="0"/>
                </a:lnTo>
                <a:lnTo>
                  <a:pt x="0" y="14859"/>
                </a:lnTo>
                <a:lnTo>
                  <a:pt x="7620" y="23241"/>
                </a:lnTo>
                <a:close/>
              </a:path>
            </a:pathLst>
          </a:custGeom>
          <a:solidFill>
            <a:srgbClr val="000000"/>
          </a:solidFill>
        </p:spPr>
        <p:txBody>
          <a:bodyPr wrap="square" lIns="0" tIns="0" rIns="0" bIns="0" rtlCol="0">
            <a:noAutofit/>
          </a:bodyPr>
          <a:lstStyle/>
          <a:p>
            <a:endParaRPr/>
          </a:p>
        </p:txBody>
      </p:sp>
      <p:sp>
        <p:nvSpPr>
          <p:cNvPr id="154" name="object 154"/>
          <p:cNvSpPr/>
          <p:nvPr/>
        </p:nvSpPr>
        <p:spPr>
          <a:xfrm>
            <a:off x="4363085" y="5341493"/>
            <a:ext cx="248285" cy="228091"/>
          </a:xfrm>
          <a:custGeom>
            <a:avLst/>
            <a:gdLst/>
            <a:ahLst/>
            <a:cxnLst/>
            <a:rect l="l" t="t" r="r" b="b"/>
            <a:pathLst>
              <a:path w="248285" h="228091">
                <a:moveTo>
                  <a:pt x="130175" y="101218"/>
                </a:moveTo>
                <a:lnTo>
                  <a:pt x="141477" y="91058"/>
                </a:lnTo>
                <a:lnTo>
                  <a:pt x="163956" y="115950"/>
                </a:lnTo>
                <a:lnTo>
                  <a:pt x="172338" y="108330"/>
                </a:lnTo>
                <a:lnTo>
                  <a:pt x="143763" y="76707"/>
                </a:lnTo>
                <a:lnTo>
                  <a:pt x="115569" y="101980"/>
                </a:lnTo>
                <a:lnTo>
                  <a:pt x="144144" y="133730"/>
                </a:lnTo>
                <a:lnTo>
                  <a:pt x="152526" y="126237"/>
                </a:lnTo>
                <a:lnTo>
                  <a:pt x="130175" y="101218"/>
                </a:lnTo>
                <a:close/>
              </a:path>
              <a:path w="248285" h="228091">
                <a:moveTo>
                  <a:pt x="181610" y="99948"/>
                </a:moveTo>
                <a:lnTo>
                  <a:pt x="189737" y="92709"/>
                </a:lnTo>
                <a:lnTo>
                  <a:pt x="184530" y="60705"/>
                </a:lnTo>
                <a:lnTo>
                  <a:pt x="202818" y="80898"/>
                </a:lnTo>
                <a:lnTo>
                  <a:pt x="210819" y="73659"/>
                </a:lnTo>
                <a:lnTo>
                  <a:pt x="182372" y="41909"/>
                </a:lnTo>
                <a:lnTo>
                  <a:pt x="174116" y="49402"/>
                </a:lnTo>
                <a:lnTo>
                  <a:pt x="179069" y="80898"/>
                </a:lnTo>
                <a:lnTo>
                  <a:pt x="161162" y="60959"/>
                </a:lnTo>
                <a:lnTo>
                  <a:pt x="153162" y="68325"/>
                </a:lnTo>
                <a:lnTo>
                  <a:pt x="181610" y="99948"/>
                </a:lnTo>
                <a:close/>
              </a:path>
              <a:path w="248285" h="228091">
                <a:moveTo>
                  <a:pt x="219075" y="66293"/>
                </a:moveTo>
                <a:lnTo>
                  <a:pt x="227075" y="59054"/>
                </a:lnTo>
                <a:lnTo>
                  <a:pt x="221868" y="27050"/>
                </a:lnTo>
                <a:lnTo>
                  <a:pt x="240156" y="47243"/>
                </a:lnTo>
                <a:lnTo>
                  <a:pt x="248285" y="40004"/>
                </a:lnTo>
                <a:lnTo>
                  <a:pt x="219710" y="8381"/>
                </a:lnTo>
                <a:lnTo>
                  <a:pt x="211454" y="15747"/>
                </a:lnTo>
                <a:lnTo>
                  <a:pt x="216535" y="47243"/>
                </a:lnTo>
                <a:lnTo>
                  <a:pt x="198500" y="27304"/>
                </a:lnTo>
                <a:lnTo>
                  <a:pt x="190500" y="34670"/>
                </a:lnTo>
                <a:lnTo>
                  <a:pt x="219075" y="66293"/>
                </a:lnTo>
                <a:close/>
              </a:path>
              <a:path w="248285" h="228091">
                <a:moveTo>
                  <a:pt x="200532" y="6730"/>
                </a:moveTo>
                <a:lnTo>
                  <a:pt x="200151" y="9651"/>
                </a:lnTo>
                <a:lnTo>
                  <a:pt x="197612" y="12699"/>
                </a:lnTo>
                <a:lnTo>
                  <a:pt x="194437" y="14858"/>
                </a:lnTo>
                <a:lnTo>
                  <a:pt x="191388" y="14985"/>
                </a:lnTo>
                <a:lnTo>
                  <a:pt x="188594" y="13080"/>
                </a:lnTo>
                <a:lnTo>
                  <a:pt x="184403" y="16763"/>
                </a:lnTo>
                <a:lnTo>
                  <a:pt x="187070" y="19176"/>
                </a:lnTo>
                <a:lnTo>
                  <a:pt x="189991" y="20446"/>
                </a:lnTo>
                <a:lnTo>
                  <a:pt x="196087" y="20573"/>
                </a:lnTo>
                <a:lnTo>
                  <a:pt x="198881" y="19430"/>
                </a:lnTo>
                <a:lnTo>
                  <a:pt x="201549" y="17017"/>
                </a:lnTo>
                <a:lnTo>
                  <a:pt x="204215" y="14604"/>
                </a:lnTo>
                <a:lnTo>
                  <a:pt x="205739" y="11937"/>
                </a:lnTo>
                <a:lnTo>
                  <a:pt x="205993" y="8889"/>
                </a:lnTo>
                <a:lnTo>
                  <a:pt x="206248" y="5841"/>
                </a:lnTo>
                <a:lnTo>
                  <a:pt x="205231" y="2920"/>
                </a:lnTo>
                <a:lnTo>
                  <a:pt x="203073" y="0"/>
                </a:lnTo>
                <a:lnTo>
                  <a:pt x="199009" y="3682"/>
                </a:lnTo>
                <a:lnTo>
                  <a:pt x="200532" y="6730"/>
                </a:lnTo>
                <a:close/>
              </a:path>
              <a:path w="248285" h="228091">
                <a:moveTo>
                  <a:pt x="97916" y="132587"/>
                </a:moveTo>
                <a:lnTo>
                  <a:pt x="97789" y="130047"/>
                </a:lnTo>
                <a:lnTo>
                  <a:pt x="100964" y="125856"/>
                </a:lnTo>
                <a:lnTo>
                  <a:pt x="104139" y="123824"/>
                </a:lnTo>
                <a:lnTo>
                  <a:pt x="107568" y="123697"/>
                </a:lnTo>
                <a:lnTo>
                  <a:pt x="111125" y="125729"/>
                </a:lnTo>
                <a:lnTo>
                  <a:pt x="118110" y="116839"/>
                </a:lnTo>
                <a:lnTo>
                  <a:pt x="114045" y="114299"/>
                </a:lnTo>
                <a:lnTo>
                  <a:pt x="110109" y="113283"/>
                </a:lnTo>
                <a:lnTo>
                  <a:pt x="106299" y="113664"/>
                </a:lnTo>
                <a:lnTo>
                  <a:pt x="102488" y="114045"/>
                </a:lnTo>
                <a:lnTo>
                  <a:pt x="98678" y="115950"/>
                </a:lnTo>
                <a:lnTo>
                  <a:pt x="94868" y="119379"/>
                </a:lnTo>
                <a:lnTo>
                  <a:pt x="90169" y="123697"/>
                </a:lnTo>
                <a:lnTo>
                  <a:pt x="87756" y="128523"/>
                </a:lnTo>
                <a:lnTo>
                  <a:pt x="87502" y="133857"/>
                </a:lnTo>
                <a:lnTo>
                  <a:pt x="87375" y="139318"/>
                </a:lnTo>
                <a:lnTo>
                  <a:pt x="89662" y="144652"/>
                </a:lnTo>
                <a:lnTo>
                  <a:pt x="94361" y="149859"/>
                </a:lnTo>
                <a:lnTo>
                  <a:pt x="99060" y="155066"/>
                </a:lnTo>
                <a:lnTo>
                  <a:pt x="104139" y="157860"/>
                </a:lnTo>
                <a:lnTo>
                  <a:pt x="109474" y="158368"/>
                </a:lnTo>
                <a:lnTo>
                  <a:pt x="114935" y="158749"/>
                </a:lnTo>
                <a:lnTo>
                  <a:pt x="119887" y="156844"/>
                </a:lnTo>
                <a:lnTo>
                  <a:pt x="124587" y="152653"/>
                </a:lnTo>
                <a:lnTo>
                  <a:pt x="128650" y="148970"/>
                </a:lnTo>
                <a:lnTo>
                  <a:pt x="131063" y="145160"/>
                </a:lnTo>
                <a:lnTo>
                  <a:pt x="131699" y="140969"/>
                </a:lnTo>
                <a:lnTo>
                  <a:pt x="132334" y="136905"/>
                </a:lnTo>
                <a:lnTo>
                  <a:pt x="131444" y="132587"/>
                </a:lnTo>
                <a:lnTo>
                  <a:pt x="128904" y="128015"/>
                </a:lnTo>
                <a:lnTo>
                  <a:pt x="119379" y="133984"/>
                </a:lnTo>
                <a:lnTo>
                  <a:pt x="121030" y="136651"/>
                </a:lnTo>
                <a:lnTo>
                  <a:pt x="121665" y="138810"/>
                </a:lnTo>
                <a:lnTo>
                  <a:pt x="121285" y="142493"/>
                </a:lnTo>
                <a:lnTo>
                  <a:pt x="118744" y="145541"/>
                </a:lnTo>
                <a:lnTo>
                  <a:pt x="114300" y="148208"/>
                </a:lnTo>
                <a:lnTo>
                  <a:pt x="111632" y="147827"/>
                </a:lnTo>
                <a:lnTo>
                  <a:pt x="108965" y="147319"/>
                </a:lnTo>
                <a:lnTo>
                  <a:pt x="105917" y="145287"/>
                </a:lnTo>
                <a:lnTo>
                  <a:pt x="102488" y="141477"/>
                </a:lnTo>
                <a:lnTo>
                  <a:pt x="99440" y="138175"/>
                </a:lnTo>
                <a:lnTo>
                  <a:pt x="97916" y="135127"/>
                </a:lnTo>
                <a:lnTo>
                  <a:pt x="97916" y="132587"/>
                </a:lnTo>
                <a:close/>
              </a:path>
              <a:path w="248285" h="228091">
                <a:moveTo>
                  <a:pt x="31495" y="155447"/>
                </a:moveTo>
                <a:lnTo>
                  <a:pt x="30225" y="156590"/>
                </a:lnTo>
                <a:lnTo>
                  <a:pt x="26162" y="160273"/>
                </a:lnTo>
                <a:lnTo>
                  <a:pt x="23622" y="163575"/>
                </a:lnTo>
                <a:lnTo>
                  <a:pt x="22860" y="166369"/>
                </a:lnTo>
                <a:lnTo>
                  <a:pt x="22098" y="169163"/>
                </a:lnTo>
                <a:lnTo>
                  <a:pt x="22860" y="173735"/>
                </a:lnTo>
                <a:lnTo>
                  <a:pt x="25273" y="180212"/>
                </a:lnTo>
                <a:lnTo>
                  <a:pt x="27177" y="185165"/>
                </a:lnTo>
                <a:lnTo>
                  <a:pt x="28193" y="188467"/>
                </a:lnTo>
                <a:lnTo>
                  <a:pt x="28193" y="191261"/>
                </a:lnTo>
                <a:lnTo>
                  <a:pt x="25526" y="194944"/>
                </a:lnTo>
                <a:lnTo>
                  <a:pt x="8762" y="176402"/>
                </a:lnTo>
                <a:lnTo>
                  <a:pt x="0" y="184276"/>
                </a:lnTo>
                <a:lnTo>
                  <a:pt x="39369" y="228091"/>
                </a:lnTo>
                <a:lnTo>
                  <a:pt x="48260" y="220090"/>
                </a:lnTo>
                <a:lnTo>
                  <a:pt x="30987" y="200913"/>
                </a:lnTo>
                <a:lnTo>
                  <a:pt x="35051" y="198754"/>
                </a:lnTo>
                <a:lnTo>
                  <a:pt x="38353" y="199135"/>
                </a:lnTo>
                <a:lnTo>
                  <a:pt x="41401" y="200278"/>
                </a:lnTo>
                <a:lnTo>
                  <a:pt x="45719" y="201802"/>
                </a:lnTo>
                <a:lnTo>
                  <a:pt x="61213" y="208406"/>
                </a:lnTo>
                <a:lnTo>
                  <a:pt x="71627" y="199135"/>
                </a:lnTo>
                <a:lnTo>
                  <a:pt x="54737" y="192531"/>
                </a:lnTo>
                <a:lnTo>
                  <a:pt x="50418" y="190753"/>
                </a:lnTo>
                <a:lnTo>
                  <a:pt x="46862" y="189610"/>
                </a:lnTo>
                <a:lnTo>
                  <a:pt x="44068" y="189102"/>
                </a:lnTo>
                <a:lnTo>
                  <a:pt x="41275" y="188594"/>
                </a:lnTo>
                <a:lnTo>
                  <a:pt x="38607" y="188975"/>
                </a:lnTo>
                <a:lnTo>
                  <a:pt x="36194" y="190118"/>
                </a:lnTo>
                <a:lnTo>
                  <a:pt x="37211" y="185800"/>
                </a:lnTo>
                <a:lnTo>
                  <a:pt x="36702" y="182752"/>
                </a:lnTo>
                <a:lnTo>
                  <a:pt x="35305" y="178942"/>
                </a:lnTo>
                <a:lnTo>
                  <a:pt x="33781" y="175132"/>
                </a:lnTo>
                <a:lnTo>
                  <a:pt x="32512" y="171195"/>
                </a:lnTo>
                <a:lnTo>
                  <a:pt x="32638" y="167385"/>
                </a:lnTo>
                <a:lnTo>
                  <a:pt x="34289" y="164718"/>
                </a:lnTo>
                <a:lnTo>
                  <a:pt x="37337" y="161924"/>
                </a:lnTo>
                <a:lnTo>
                  <a:pt x="31495" y="155447"/>
                </a:lnTo>
                <a:close/>
              </a:path>
              <a:path w="248285" h="228091">
                <a:moveTo>
                  <a:pt x="55625" y="154812"/>
                </a:moveTo>
                <a:lnTo>
                  <a:pt x="53212" y="158241"/>
                </a:lnTo>
                <a:lnTo>
                  <a:pt x="52450" y="161670"/>
                </a:lnTo>
                <a:lnTo>
                  <a:pt x="51688" y="164972"/>
                </a:lnTo>
                <a:lnTo>
                  <a:pt x="52197" y="168528"/>
                </a:lnTo>
                <a:lnTo>
                  <a:pt x="54101" y="172465"/>
                </a:lnTo>
                <a:lnTo>
                  <a:pt x="62991" y="167004"/>
                </a:lnTo>
                <a:lnTo>
                  <a:pt x="61975" y="163321"/>
                </a:lnTo>
                <a:lnTo>
                  <a:pt x="62484" y="160654"/>
                </a:lnTo>
                <a:lnTo>
                  <a:pt x="64897" y="157987"/>
                </a:lnTo>
                <a:lnTo>
                  <a:pt x="68961" y="154939"/>
                </a:lnTo>
                <a:lnTo>
                  <a:pt x="71754" y="154939"/>
                </a:lnTo>
                <a:lnTo>
                  <a:pt x="74675" y="157352"/>
                </a:lnTo>
                <a:lnTo>
                  <a:pt x="76326" y="169544"/>
                </a:lnTo>
                <a:lnTo>
                  <a:pt x="78231" y="166877"/>
                </a:lnTo>
                <a:lnTo>
                  <a:pt x="80390" y="163702"/>
                </a:lnTo>
                <a:lnTo>
                  <a:pt x="81787" y="165353"/>
                </a:lnTo>
                <a:lnTo>
                  <a:pt x="85216" y="169671"/>
                </a:lnTo>
                <a:lnTo>
                  <a:pt x="85978" y="172592"/>
                </a:lnTo>
                <a:lnTo>
                  <a:pt x="85216" y="176529"/>
                </a:lnTo>
                <a:lnTo>
                  <a:pt x="82676" y="179704"/>
                </a:lnTo>
                <a:lnTo>
                  <a:pt x="79882" y="181482"/>
                </a:lnTo>
                <a:lnTo>
                  <a:pt x="76580" y="181355"/>
                </a:lnTo>
                <a:lnTo>
                  <a:pt x="73025" y="178307"/>
                </a:lnTo>
                <a:lnTo>
                  <a:pt x="72389" y="163321"/>
                </a:lnTo>
                <a:lnTo>
                  <a:pt x="69087" y="167639"/>
                </a:lnTo>
                <a:lnTo>
                  <a:pt x="66675" y="170814"/>
                </a:lnTo>
                <a:lnTo>
                  <a:pt x="64262" y="175513"/>
                </a:lnTo>
                <a:lnTo>
                  <a:pt x="63118" y="179831"/>
                </a:lnTo>
                <a:lnTo>
                  <a:pt x="63880" y="184149"/>
                </a:lnTo>
                <a:lnTo>
                  <a:pt x="66548" y="187959"/>
                </a:lnTo>
                <a:lnTo>
                  <a:pt x="68961" y="190626"/>
                </a:lnTo>
                <a:lnTo>
                  <a:pt x="71881" y="192023"/>
                </a:lnTo>
                <a:lnTo>
                  <a:pt x="75437" y="192150"/>
                </a:lnTo>
                <a:lnTo>
                  <a:pt x="78866" y="192277"/>
                </a:lnTo>
                <a:lnTo>
                  <a:pt x="82295" y="190753"/>
                </a:lnTo>
                <a:lnTo>
                  <a:pt x="85470" y="187832"/>
                </a:lnTo>
                <a:lnTo>
                  <a:pt x="87375" y="186181"/>
                </a:lnTo>
                <a:lnTo>
                  <a:pt x="89788" y="182117"/>
                </a:lnTo>
                <a:lnTo>
                  <a:pt x="91439" y="177545"/>
                </a:lnTo>
                <a:lnTo>
                  <a:pt x="91566" y="174878"/>
                </a:lnTo>
                <a:lnTo>
                  <a:pt x="92710" y="175513"/>
                </a:lnTo>
                <a:lnTo>
                  <a:pt x="95757" y="177291"/>
                </a:lnTo>
                <a:lnTo>
                  <a:pt x="104139" y="169798"/>
                </a:lnTo>
                <a:lnTo>
                  <a:pt x="101980" y="168909"/>
                </a:lnTo>
                <a:lnTo>
                  <a:pt x="98805" y="166877"/>
                </a:lnTo>
                <a:lnTo>
                  <a:pt x="95376" y="163956"/>
                </a:lnTo>
                <a:lnTo>
                  <a:pt x="92837" y="161162"/>
                </a:lnTo>
                <a:lnTo>
                  <a:pt x="84074" y="151256"/>
                </a:lnTo>
                <a:lnTo>
                  <a:pt x="80772" y="147573"/>
                </a:lnTo>
                <a:lnTo>
                  <a:pt x="78231" y="145414"/>
                </a:lnTo>
                <a:lnTo>
                  <a:pt x="74167" y="144017"/>
                </a:lnTo>
                <a:lnTo>
                  <a:pt x="69341" y="144779"/>
                </a:lnTo>
                <a:lnTo>
                  <a:pt x="66675" y="145541"/>
                </a:lnTo>
                <a:lnTo>
                  <a:pt x="63500" y="147700"/>
                </a:lnTo>
                <a:lnTo>
                  <a:pt x="59689" y="151002"/>
                </a:lnTo>
                <a:lnTo>
                  <a:pt x="55625" y="154812"/>
                </a:lnTo>
                <a:close/>
              </a:path>
              <a:path w="248285" h="228091">
                <a:moveTo>
                  <a:pt x="76326" y="169544"/>
                </a:moveTo>
                <a:lnTo>
                  <a:pt x="74675" y="157352"/>
                </a:lnTo>
                <a:lnTo>
                  <a:pt x="74422" y="160146"/>
                </a:lnTo>
                <a:lnTo>
                  <a:pt x="72389" y="163321"/>
                </a:lnTo>
                <a:lnTo>
                  <a:pt x="73025" y="178307"/>
                </a:lnTo>
                <a:lnTo>
                  <a:pt x="73151" y="175132"/>
                </a:lnTo>
                <a:lnTo>
                  <a:pt x="74549" y="172084"/>
                </a:lnTo>
                <a:lnTo>
                  <a:pt x="76326" y="169544"/>
                </a:lnTo>
                <a:close/>
              </a:path>
            </a:pathLst>
          </a:custGeom>
          <a:solidFill>
            <a:srgbClr val="000000"/>
          </a:solidFill>
        </p:spPr>
        <p:txBody>
          <a:bodyPr wrap="square" lIns="0" tIns="0" rIns="0" bIns="0" rtlCol="0">
            <a:noAutofit/>
          </a:bodyPr>
          <a:lstStyle/>
          <a:p>
            <a:endParaRPr/>
          </a:p>
        </p:txBody>
      </p:sp>
      <p:sp>
        <p:nvSpPr>
          <p:cNvPr id="155" name="object 155"/>
          <p:cNvSpPr/>
          <p:nvPr/>
        </p:nvSpPr>
        <p:spPr>
          <a:xfrm>
            <a:off x="4636135" y="5781205"/>
            <a:ext cx="76835" cy="56146"/>
          </a:xfrm>
          <a:custGeom>
            <a:avLst/>
            <a:gdLst/>
            <a:ahLst/>
            <a:cxnLst/>
            <a:rect l="l" t="t" r="r" b="b"/>
            <a:pathLst>
              <a:path w="76835" h="56146">
                <a:moveTo>
                  <a:pt x="69341" y="0"/>
                </a:moveTo>
                <a:lnTo>
                  <a:pt x="60960" y="7556"/>
                </a:lnTo>
                <a:lnTo>
                  <a:pt x="68452" y="15938"/>
                </a:lnTo>
                <a:lnTo>
                  <a:pt x="76835" y="8382"/>
                </a:lnTo>
                <a:lnTo>
                  <a:pt x="69341" y="0"/>
                </a:lnTo>
                <a:close/>
              </a:path>
              <a:path w="76835" h="56146">
                <a:moveTo>
                  <a:pt x="380" y="3416"/>
                </a:moveTo>
                <a:lnTo>
                  <a:pt x="0" y="7607"/>
                </a:lnTo>
                <a:lnTo>
                  <a:pt x="1269" y="11328"/>
                </a:lnTo>
                <a:lnTo>
                  <a:pt x="4317" y="14592"/>
                </a:lnTo>
                <a:lnTo>
                  <a:pt x="8000" y="17818"/>
                </a:lnTo>
                <a:lnTo>
                  <a:pt x="12953" y="19240"/>
                </a:lnTo>
                <a:lnTo>
                  <a:pt x="15620" y="19088"/>
                </a:lnTo>
                <a:lnTo>
                  <a:pt x="18668" y="18046"/>
                </a:lnTo>
                <a:lnTo>
                  <a:pt x="19430" y="10756"/>
                </a:lnTo>
                <a:lnTo>
                  <a:pt x="15875" y="10591"/>
                </a:lnTo>
                <a:lnTo>
                  <a:pt x="12700" y="8039"/>
                </a:lnTo>
                <a:lnTo>
                  <a:pt x="10667" y="4775"/>
                </a:lnTo>
                <a:lnTo>
                  <a:pt x="10794" y="1143"/>
                </a:lnTo>
                <a:lnTo>
                  <a:pt x="13335" y="-1943"/>
                </a:lnTo>
                <a:lnTo>
                  <a:pt x="16510" y="-4000"/>
                </a:lnTo>
                <a:lnTo>
                  <a:pt x="20192" y="-3809"/>
                </a:lnTo>
                <a:lnTo>
                  <a:pt x="23113" y="-1409"/>
                </a:lnTo>
                <a:lnTo>
                  <a:pt x="25400" y="2006"/>
                </a:lnTo>
                <a:lnTo>
                  <a:pt x="25907" y="19215"/>
                </a:lnTo>
                <a:lnTo>
                  <a:pt x="28828" y="15290"/>
                </a:lnTo>
                <a:lnTo>
                  <a:pt x="32638" y="12992"/>
                </a:lnTo>
                <a:lnTo>
                  <a:pt x="37211" y="13398"/>
                </a:lnTo>
                <a:lnTo>
                  <a:pt x="32638" y="5410"/>
                </a:lnTo>
                <a:lnTo>
                  <a:pt x="33781" y="2857"/>
                </a:lnTo>
                <a:lnTo>
                  <a:pt x="34162" y="304"/>
                </a:lnTo>
                <a:lnTo>
                  <a:pt x="33781" y="-2222"/>
                </a:lnTo>
                <a:lnTo>
                  <a:pt x="33527" y="-4762"/>
                </a:lnTo>
                <a:lnTo>
                  <a:pt x="30479" y="-9067"/>
                </a:lnTo>
                <a:lnTo>
                  <a:pt x="27559" y="-12331"/>
                </a:lnTo>
                <a:lnTo>
                  <a:pt x="24002" y="-13995"/>
                </a:lnTo>
                <a:lnTo>
                  <a:pt x="15620" y="-14122"/>
                </a:lnTo>
                <a:lnTo>
                  <a:pt x="11429" y="-12268"/>
                </a:lnTo>
                <a:lnTo>
                  <a:pt x="7238" y="-8521"/>
                </a:lnTo>
                <a:lnTo>
                  <a:pt x="3048" y="-4749"/>
                </a:lnTo>
                <a:lnTo>
                  <a:pt x="762" y="-761"/>
                </a:lnTo>
                <a:lnTo>
                  <a:pt x="380" y="3416"/>
                </a:lnTo>
                <a:close/>
              </a:path>
              <a:path w="76835" h="56146">
                <a:moveTo>
                  <a:pt x="17144" y="27635"/>
                </a:moveTo>
                <a:lnTo>
                  <a:pt x="17779" y="30670"/>
                </a:lnTo>
                <a:lnTo>
                  <a:pt x="19176" y="33375"/>
                </a:lnTo>
                <a:lnTo>
                  <a:pt x="21336" y="35737"/>
                </a:lnTo>
                <a:lnTo>
                  <a:pt x="25145" y="40043"/>
                </a:lnTo>
                <a:lnTo>
                  <a:pt x="29844" y="42024"/>
                </a:lnTo>
                <a:lnTo>
                  <a:pt x="35178" y="41681"/>
                </a:lnTo>
                <a:lnTo>
                  <a:pt x="39624" y="41376"/>
                </a:lnTo>
                <a:lnTo>
                  <a:pt x="43941" y="39446"/>
                </a:lnTo>
                <a:lnTo>
                  <a:pt x="47878" y="35852"/>
                </a:lnTo>
                <a:lnTo>
                  <a:pt x="52197" y="32004"/>
                </a:lnTo>
                <a:lnTo>
                  <a:pt x="54482" y="27647"/>
                </a:lnTo>
                <a:lnTo>
                  <a:pt x="54737" y="22796"/>
                </a:lnTo>
                <a:lnTo>
                  <a:pt x="55117" y="17957"/>
                </a:lnTo>
                <a:lnTo>
                  <a:pt x="53466" y="13500"/>
                </a:lnTo>
                <a:lnTo>
                  <a:pt x="49784" y="9461"/>
                </a:lnTo>
                <a:lnTo>
                  <a:pt x="47625" y="7010"/>
                </a:lnTo>
                <a:lnTo>
                  <a:pt x="44957" y="5422"/>
                </a:lnTo>
                <a:lnTo>
                  <a:pt x="42037" y="4686"/>
                </a:lnTo>
                <a:lnTo>
                  <a:pt x="39115" y="3962"/>
                </a:lnTo>
                <a:lnTo>
                  <a:pt x="35940" y="4203"/>
                </a:lnTo>
                <a:lnTo>
                  <a:pt x="32638" y="5410"/>
                </a:lnTo>
                <a:lnTo>
                  <a:pt x="37211" y="13398"/>
                </a:lnTo>
                <a:lnTo>
                  <a:pt x="41148" y="16586"/>
                </a:lnTo>
                <a:lnTo>
                  <a:pt x="44323" y="21234"/>
                </a:lnTo>
                <a:lnTo>
                  <a:pt x="44323" y="25768"/>
                </a:lnTo>
                <a:lnTo>
                  <a:pt x="41655" y="29248"/>
                </a:lnTo>
                <a:lnTo>
                  <a:pt x="37845" y="31521"/>
                </a:lnTo>
                <a:lnTo>
                  <a:pt x="33147" y="31064"/>
                </a:lnTo>
                <a:lnTo>
                  <a:pt x="28828" y="27482"/>
                </a:lnTo>
                <a:lnTo>
                  <a:pt x="26542" y="23850"/>
                </a:lnTo>
                <a:lnTo>
                  <a:pt x="25907" y="19215"/>
                </a:lnTo>
                <a:lnTo>
                  <a:pt x="25400" y="2006"/>
                </a:lnTo>
                <a:lnTo>
                  <a:pt x="25145" y="5613"/>
                </a:lnTo>
                <a:lnTo>
                  <a:pt x="22732" y="8674"/>
                </a:lnTo>
                <a:lnTo>
                  <a:pt x="19430" y="10756"/>
                </a:lnTo>
                <a:lnTo>
                  <a:pt x="18668" y="18046"/>
                </a:lnTo>
                <a:lnTo>
                  <a:pt x="17017" y="21399"/>
                </a:lnTo>
                <a:lnTo>
                  <a:pt x="16637" y="24599"/>
                </a:lnTo>
                <a:lnTo>
                  <a:pt x="17144" y="27635"/>
                </a:lnTo>
                <a:close/>
              </a:path>
            </a:pathLst>
          </a:custGeom>
          <a:solidFill>
            <a:srgbClr val="000000"/>
          </a:solidFill>
        </p:spPr>
        <p:txBody>
          <a:bodyPr wrap="square" lIns="0" tIns="0" rIns="0" bIns="0" rtlCol="0">
            <a:noAutofit/>
          </a:bodyPr>
          <a:lstStyle/>
          <a:p>
            <a:endParaRPr/>
          </a:p>
        </p:txBody>
      </p:sp>
      <p:sp>
        <p:nvSpPr>
          <p:cNvPr id="156" name="object 156"/>
          <p:cNvSpPr/>
          <p:nvPr/>
        </p:nvSpPr>
        <p:spPr>
          <a:xfrm>
            <a:off x="4697095" y="5655005"/>
            <a:ext cx="122808" cy="113398"/>
          </a:xfrm>
          <a:custGeom>
            <a:avLst/>
            <a:gdLst/>
            <a:ahLst/>
            <a:cxnLst/>
            <a:rect l="l" t="t" r="r" b="b"/>
            <a:pathLst>
              <a:path w="122808" h="113398">
                <a:moveTo>
                  <a:pt x="39369" y="113398"/>
                </a:moveTo>
                <a:lnTo>
                  <a:pt x="91693" y="66370"/>
                </a:lnTo>
                <a:lnTo>
                  <a:pt x="52196" y="22618"/>
                </a:lnTo>
                <a:lnTo>
                  <a:pt x="43433" y="30556"/>
                </a:lnTo>
                <a:lnTo>
                  <a:pt x="76200" y="66992"/>
                </a:lnTo>
                <a:lnTo>
                  <a:pt x="63118" y="78765"/>
                </a:lnTo>
                <a:lnTo>
                  <a:pt x="30352" y="42329"/>
                </a:lnTo>
                <a:lnTo>
                  <a:pt x="21462" y="50266"/>
                </a:lnTo>
                <a:lnTo>
                  <a:pt x="54355" y="86690"/>
                </a:lnTo>
                <a:lnTo>
                  <a:pt x="41655" y="98094"/>
                </a:lnTo>
                <a:lnTo>
                  <a:pt x="8889" y="61658"/>
                </a:lnTo>
                <a:lnTo>
                  <a:pt x="0" y="69621"/>
                </a:lnTo>
                <a:lnTo>
                  <a:pt x="39369" y="113398"/>
                </a:lnTo>
                <a:close/>
              </a:path>
              <a:path w="122808" h="113398">
                <a:moveTo>
                  <a:pt x="105790" y="37007"/>
                </a:moveTo>
                <a:lnTo>
                  <a:pt x="77850" y="21323"/>
                </a:lnTo>
                <a:lnTo>
                  <a:pt x="68960" y="29362"/>
                </a:lnTo>
                <a:lnTo>
                  <a:pt x="109727" y="50304"/>
                </a:lnTo>
                <a:lnTo>
                  <a:pt x="110743" y="52527"/>
                </a:lnTo>
                <a:lnTo>
                  <a:pt x="111505" y="56616"/>
                </a:lnTo>
                <a:lnTo>
                  <a:pt x="110616" y="60477"/>
                </a:lnTo>
                <a:lnTo>
                  <a:pt x="107568" y="63182"/>
                </a:lnTo>
                <a:lnTo>
                  <a:pt x="104775" y="65049"/>
                </a:lnTo>
                <a:lnTo>
                  <a:pt x="111378" y="70942"/>
                </a:lnTo>
                <a:lnTo>
                  <a:pt x="116585" y="67170"/>
                </a:lnTo>
                <a:lnTo>
                  <a:pt x="119506" y="64287"/>
                </a:lnTo>
                <a:lnTo>
                  <a:pt x="121412" y="61328"/>
                </a:lnTo>
                <a:lnTo>
                  <a:pt x="122427" y="58508"/>
                </a:lnTo>
                <a:lnTo>
                  <a:pt x="122808" y="55638"/>
                </a:lnTo>
                <a:lnTo>
                  <a:pt x="122300" y="52489"/>
                </a:lnTo>
                <a:lnTo>
                  <a:pt x="120776" y="47929"/>
                </a:lnTo>
                <a:lnTo>
                  <a:pt x="117855" y="40601"/>
                </a:lnTo>
                <a:lnTo>
                  <a:pt x="101600" y="0"/>
                </a:lnTo>
                <a:lnTo>
                  <a:pt x="92837" y="7823"/>
                </a:lnTo>
                <a:lnTo>
                  <a:pt x="105790" y="37007"/>
                </a:lnTo>
                <a:close/>
              </a:path>
            </a:pathLst>
          </a:custGeom>
          <a:solidFill>
            <a:srgbClr val="000000"/>
          </a:solidFill>
        </p:spPr>
        <p:txBody>
          <a:bodyPr wrap="square" lIns="0" tIns="0" rIns="0" bIns="0" rtlCol="0">
            <a:noAutofit/>
          </a:bodyPr>
          <a:lstStyle/>
          <a:p>
            <a:endParaRPr/>
          </a:p>
        </p:txBody>
      </p:sp>
      <p:sp>
        <p:nvSpPr>
          <p:cNvPr id="157" name="object 157"/>
          <p:cNvSpPr/>
          <p:nvPr/>
        </p:nvSpPr>
        <p:spPr>
          <a:xfrm>
            <a:off x="4812411" y="5648883"/>
            <a:ext cx="24002" cy="23240"/>
          </a:xfrm>
          <a:custGeom>
            <a:avLst/>
            <a:gdLst/>
            <a:ahLst/>
            <a:cxnLst/>
            <a:rect l="l" t="t" r="r" b="b"/>
            <a:pathLst>
              <a:path w="24002" h="23240">
                <a:moveTo>
                  <a:pt x="7619" y="23241"/>
                </a:moveTo>
                <a:lnTo>
                  <a:pt x="24002" y="8394"/>
                </a:lnTo>
                <a:lnTo>
                  <a:pt x="16510" y="0"/>
                </a:lnTo>
                <a:lnTo>
                  <a:pt x="0" y="14846"/>
                </a:lnTo>
                <a:lnTo>
                  <a:pt x="7619" y="23241"/>
                </a:lnTo>
                <a:close/>
              </a:path>
            </a:pathLst>
          </a:custGeom>
          <a:solidFill>
            <a:srgbClr val="000000"/>
          </a:solidFill>
        </p:spPr>
        <p:txBody>
          <a:bodyPr wrap="square" lIns="0" tIns="0" rIns="0" bIns="0" rtlCol="0">
            <a:noAutofit/>
          </a:bodyPr>
          <a:lstStyle/>
          <a:p>
            <a:endParaRPr/>
          </a:p>
        </p:txBody>
      </p:sp>
      <p:sp>
        <p:nvSpPr>
          <p:cNvPr id="158" name="object 158"/>
          <p:cNvSpPr/>
          <p:nvPr/>
        </p:nvSpPr>
        <p:spPr>
          <a:xfrm>
            <a:off x="4809363" y="5592241"/>
            <a:ext cx="61213" cy="63411"/>
          </a:xfrm>
          <a:custGeom>
            <a:avLst/>
            <a:gdLst/>
            <a:ahLst/>
            <a:cxnLst/>
            <a:rect l="l" t="t" r="r" b="b"/>
            <a:pathLst>
              <a:path w="61213" h="63411">
                <a:moveTo>
                  <a:pt x="34798" y="0"/>
                </a:moveTo>
                <a:lnTo>
                  <a:pt x="0" y="31330"/>
                </a:lnTo>
                <a:lnTo>
                  <a:pt x="6603" y="38734"/>
                </a:lnTo>
                <a:lnTo>
                  <a:pt x="19685" y="27038"/>
                </a:lnTo>
                <a:lnTo>
                  <a:pt x="52324" y="63411"/>
                </a:lnTo>
                <a:lnTo>
                  <a:pt x="61213" y="55448"/>
                </a:lnTo>
                <a:lnTo>
                  <a:pt x="28448" y="19075"/>
                </a:lnTo>
                <a:lnTo>
                  <a:pt x="41401" y="7404"/>
                </a:lnTo>
                <a:lnTo>
                  <a:pt x="34798" y="0"/>
                </a:lnTo>
                <a:close/>
              </a:path>
            </a:pathLst>
          </a:custGeom>
          <a:solidFill>
            <a:srgbClr val="000000"/>
          </a:solidFill>
        </p:spPr>
        <p:txBody>
          <a:bodyPr wrap="square" lIns="0" tIns="0" rIns="0" bIns="0" rtlCol="0">
            <a:noAutofit/>
          </a:bodyPr>
          <a:lstStyle/>
          <a:p>
            <a:endParaRPr/>
          </a:p>
        </p:txBody>
      </p:sp>
      <p:sp>
        <p:nvSpPr>
          <p:cNvPr id="159" name="object 159"/>
          <p:cNvSpPr/>
          <p:nvPr/>
        </p:nvSpPr>
        <p:spPr>
          <a:xfrm>
            <a:off x="4860163" y="5341112"/>
            <a:ext cx="299592" cy="285026"/>
          </a:xfrm>
          <a:custGeom>
            <a:avLst/>
            <a:gdLst/>
            <a:ahLst/>
            <a:cxnLst/>
            <a:rect l="l" t="t" r="r" b="b"/>
            <a:pathLst>
              <a:path w="299592" h="285026">
                <a:moveTo>
                  <a:pt x="251967" y="6731"/>
                </a:moveTo>
                <a:lnTo>
                  <a:pt x="251587" y="9651"/>
                </a:lnTo>
                <a:lnTo>
                  <a:pt x="249047" y="12700"/>
                </a:lnTo>
                <a:lnTo>
                  <a:pt x="245745" y="14859"/>
                </a:lnTo>
                <a:lnTo>
                  <a:pt x="242824" y="14985"/>
                </a:lnTo>
                <a:lnTo>
                  <a:pt x="239902" y="13081"/>
                </a:lnTo>
                <a:lnTo>
                  <a:pt x="235838" y="16763"/>
                </a:lnTo>
                <a:lnTo>
                  <a:pt x="238506" y="19303"/>
                </a:lnTo>
                <a:lnTo>
                  <a:pt x="241300" y="20574"/>
                </a:lnTo>
                <a:lnTo>
                  <a:pt x="247396" y="20574"/>
                </a:lnTo>
                <a:lnTo>
                  <a:pt x="250316" y="19431"/>
                </a:lnTo>
                <a:lnTo>
                  <a:pt x="252984" y="17018"/>
                </a:lnTo>
                <a:lnTo>
                  <a:pt x="255650" y="14731"/>
                </a:lnTo>
                <a:lnTo>
                  <a:pt x="257048" y="11937"/>
                </a:lnTo>
                <a:lnTo>
                  <a:pt x="257301" y="8890"/>
                </a:lnTo>
                <a:lnTo>
                  <a:pt x="257556" y="5841"/>
                </a:lnTo>
                <a:lnTo>
                  <a:pt x="256666" y="2921"/>
                </a:lnTo>
                <a:lnTo>
                  <a:pt x="254381" y="0"/>
                </a:lnTo>
                <a:lnTo>
                  <a:pt x="250316" y="3682"/>
                </a:lnTo>
                <a:lnTo>
                  <a:pt x="251967" y="6731"/>
                </a:lnTo>
                <a:close/>
              </a:path>
              <a:path w="299592" h="285026">
                <a:moveTo>
                  <a:pt x="153797" y="128524"/>
                </a:moveTo>
                <a:lnTo>
                  <a:pt x="153670" y="125984"/>
                </a:lnTo>
                <a:lnTo>
                  <a:pt x="156845" y="121793"/>
                </a:lnTo>
                <a:lnTo>
                  <a:pt x="160020" y="119760"/>
                </a:lnTo>
                <a:lnTo>
                  <a:pt x="163449" y="119634"/>
                </a:lnTo>
                <a:lnTo>
                  <a:pt x="167004" y="121665"/>
                </a:lnTo>
                <a:lnTo>
                  <a:pt x="173989" y="112775"/>
                </a:lnTo>
                <a:lnTo>
                  <a:pt x="169925" y="110235"/>
                </a:lnTo>
                <a:lnTo>
                  <a:pt x="165988" y="109219"/>
                </a:lnTo>
                <a:lnTo>
                  <a:pt x="162178" y="109600"/>
                </a:lnTo>
                <a:lnTo>
                  <a:pt x="158369" y="109981"/>
                </a:lnTo>
                <a:lnTo>
                  <a:pt x="154559" y="111887"/>
                </a:lnTo>
                <a:lnTo>
                  <a:pt x="150749" y="115315"/>
                </a:lnTo>
                <a:lnTo>
                  <a:pt x="146050" y="119634"/>
                </a:lnTo>
                <a:lnTo>
                  <a:pt x="143637" y="124459"/>
                </a:lnTo>
                <a:lnTo>
                  <a:pt x="143510" y="129793"/>
                </a:lnTo>
                <a:lnTo>
                  <a:pt x="143256" y="135254"/>
                </a:lnTo>
                <a:lnTo>
                  <a:pt x="145541" y="140588"/>
                </a:lnTo>
                <a:lnTo>
                  <a:pt x="150367" y="145796"/>
                </a:lnTo>
                <a:lnTo>
                  <a:pt x="154939" y="151003"/>
                </a:lnTo>
                <a:lnTo>
                  <a:pt x="160020" y="153797"/>
                </a:lnTo>
                <a:lnTo>
                  <a:pt x="165353" y="154178"/>
                </a:lnTo>
                <a:lnTo>
                  <a:pt x="170814" y="154685"/>
                </a:lnTo>
                <a:lnTo>
                  <a:pt x="175767" y="152781"/>
                </a:lnTo>
                <a:lnTo>
                  <a:pt x="180466" y="148590"/>
                </a:lnTo>
                <a:lnTo>
                  <a:pt x="184531" y="144906"/>
                </a:lnTo>
                <a:lnTo>
                  <a:pt x="186944" y="141097"/>
                </a:lnTo>
                <a:lnTo>
                  <a:pt x="187578" y="136906"/>
                </a:lnTo>
                <a:lnTo>
                  <a:pt x="188340" y="132841"/>
                </a:lnTo>
                <a:lnTo>
                  <a:pt x="187325" y="128524"/>
                </a:lnTo>
                <a:lnTo>
                  <a:pt x="184785" y="123951"/>
                </a:lnTo>
                <a:lnTo>
                  <a:pt x="175260" y="129921"/>
                </a:lnTo>
                <a:lnTo>
                  <a:pt x="176911" y="132587"/>
                </a:lnTo>
                <a:lnTo>
                  <a:pt x="177546" y="134747"/>
                </a:lnTo>
                <a:lnTo>
                  <a:pt x="177164" y="138429"/>
                </a:lnTo>
                <a:lnTo>
                  <a:pt x="174625" y="141478"/>
                </a:lnTo>
                <a:lnTo>
                  <a:pt x="170179" y="144144"/>
                </a:lnTo>
                <a:lnTo>
                  <a:pt x="167512" y="143763"/>
                </a:lnTo>
                <a:lnTo>
                  <a:pt x="164846" y="143256"/>
                </a:lnTo>
                <a:lnTo>
                  <a:pt x="161798" y="141224"/>
                </a:lnTo>
                <a:lnTo>
                  <a:pt x="158369" y="137413"/>
                </a:lnTo>
                <a:lnTo>
                  <a:pt x="155321" y="134112"/>
                </a:lnTo>
                <a:lnTo>
                  <a:pt x="153797" y="131063"/>
                </a:lnTo>
                <a:lnTo>
                  <a:pt x="153797" y="128524"/>
                </a:lnTo>
                <a:close/>
              </a:path>
              <a:path w="299592" h="285026">
                <a:moveTo>
                  <a:pt x="39877" y="267627"/>
                </a:moveTo>
                <a:lnTo>
                  <a:pt x="41021" y="268338"/>
                </a:lnTo>
                <a:lnTo>
                  <a:pt x="44069" y="270090"/>
                </a:lnTo>
                <a:lnTo>
                  <a:pt x="52450" y="262623"/>
                </a:lnTo>
                <a:lnTo>
                  <a:pt x="50291" y="261772"/>
                </a:lnTo>
                <a:lnTo>
                  <a:pt x="47116" y="259727"/>
                </a:lnTo>
                <a:lnTo>
                  <a:pt x="43561" y="256705"/>
                </a:lnTo>
                <a:lnTo>
                  <a:pt x="41148" y="253923"/>
                </a:lnTo>
                <a:lnTo>
                  <a:pt x="32385" y="244094"/>
                </a:lnTo>
                <a:lnTo>
                  <a:pt x="29083" y="240410"/>
                </a:lnTo>
                <a:lnTo>
                  <a:pt x="26415" y="238251"/>
                </a:lnTo>
                <a:lnTo>
                  <a:pt x="22478" y="236854"/>
                </a:lnTo>
                <a:lnTo>
                  <a:pt x="17652" y="237616"/>
                </a:lnTo>
                <a:lnTo>
                  <a:pt x="14986" y="238378"/>
                </a:lnTo>
                <a:lnTo>
                  <a:pt x="11811" y="240537"/>
                </a:lnTo>
                <a:lnTo>
                  <a:pt x="8000" y="243840"/>
                </a:lnTo>
                <a:lnTo>
                  <a:pt x="3937" y="247561"/>
                </a:lnTo>
                <a:lnTo>
                  <a:pt x="1524" y="251091"/>
                </a:lnTo>
                <a:lnTo>
                  <a:pt x="762" y="254444"/>
                </a:lnTo>
                <a:lnTo>
                  <a:pt x="0" y="257797"/>
                </a:lnTo>
                <a:lnTo>
                  <a:pt x="508" y="261404"/>
                </a:lnTo>
                <a:lnTo>
                  <a:pt x="2412" y="265239"/>
                </a:lnTo>
                <a:lnTo>
                  <a:pt x="11302" y="259753"/>
                </a:lnTo>
                <a:lnTo>
                  <a:pt x="10160" y="256171"/>
                </a:lnTo>
                <a:lnTo>
                  <a:pt x="10795" y="253491"/>
                </a:lnTo>
                <a:lnTo>
                  <a:pt x="13208" y="250812"/>
                </a:lnTo>
                <a:lnTo>
                  <a:pt x="17272" y="247802"/>
                </a:lnTo>
                <a:lnTo>
                  <a:pt x="20065" y="247751"/>
                </a:lnTo>
                <a:lnTo>
                  <a:pt x="22987" y="250151"/>
                </a:lnTo>
                <a:lnTo>
                  <a:pt x="22733" y="252984"/>
                </a:lnTo>
                <a:lnTo>
                  <a:pt x="20700" y="256120"/>
                </a:lnTo>
                <a:lnTo>
                  <a:pt x="17399" y="260388"/>
                </a:lnTo>
                <a:lnTo>
                  <a:pt x="14986" y="263563"/>
                </a:lnTo>
                <a:lnTo>
                  <a:pt x="13335" y="266217"/>
                </a:lnTo>
                <a:lnTo>
                  <a:pt x="12446" y="268350"/>
                </a:lnTo>
                <a:lnTo>
                  <a:pt x="11429" y="272643"/>
                </a:lnTo>
                <a:lnTo>
                  <a:pt x="12191" y="276987"/>
                </a:lnTo>
                <a:lnTo>
                  <a:pt x="14859" y="280771"/>
                </a:lnTo>
                <a:lnTo>
                  <a:pt x="17272" y="283476"/>
                </a:lnTo>
                <a:lnTo>
                  <a:pt x="20192" y="284860"/>
                </a:lnTo>
                <a:lnTo>
                  <a:pt x="21336" y="271144"/>
                </a:lnTo>
                <a:lnTo>
                  <a:pt x="21462" y="267906"/>
                </a:lnTo>
                <a:lnTo>
                  <a:pt x="22860" y="264922"/>
                </a:lnTo>
                <a:lnTo>
                  <a:pt x="24637" y="262331"/>
                </a:lnTo>
                <a:lnTo>
                  <a:pt x="26542" y="259740"/>
                </a:lnTo>
                <a:lnTo>
                  <a:pt x="28575" y="256451"/>
                </a:lnTo>
                <a:lnTo>
                  <a:pt x="30099" y="258127"/>
                </a:lnTo>
                <a:lnTo>
                  <a:pt x="33527" y="262509"/>
                </a:lnTo>
                <a:lnTo>
                  <a:pt x="34289" y="265417"/>
                </a:lnTo>
                <a:lnTo>
                  <a:pt x="33527" y="269316"/>
                </a:lnTo>
                <a:lnTo>
                  <a:pt x="30987" y="272478"/>
                </a:lnTo>
                <a:lnTo>
                  <a:pt x="30607" y="283591"/>
                </a:lnTo>
                <a:lnTo>
                  <a:pt x="33782" y="280657"/>
                </a:lnTo>
                <a:lnTo>
                  <a:pt x="35687" y="278980"/>
                </a:lnTo>
                <a:lnTo>
                  <a:pt x="38100" y="274904"/>
                </a:lnTo>
                <a:lnTo>
                  <a:pt x="39750" y="270306"/>
                </a:lnTo>
                <a:lnTo>
                  <a:pt x="39877" y="267627"/>
                </a:lnTo>
                <a:close/>
              </a:path>
              <a:path w="299592" h="285026">
                <a:moveTo>
                  <a:pt x="21336" y="271144"/>
                </a:moveTo>
                <a:lnTo>
                  <a:pt x="20192" y="284860"/>
                </a:lnTo>
                <a:lnTo>
                  <a:pt x="27177" y="285026"/>
                </a:lnTo>
                <a:lnTo>
                  <a:pt x="30607" y="283591"/>
                </a:lnTo>
                <a:lnTo>
                  <a:pt x="30987" y="272478"/>
                </a:lnTo>
                <a:lnTo>
                  <a:pt x="28194" y="274281"/>
                </a:lnTo>
                <a:lnTo>
                  <a:pt x="24891" y="274142"/>
                </a:lnTo>
                <a:lnTo>
                  <a:pt x="21336" y="271144"/>
                </a:lnTo>
                <a:close/>
              </a:path>
              <a:path w="299592" h="285026">
                <a:moveTo>
                  <a:pt x="52704" y="251434"/>
                </a:moveTo>
                <a:lnTo>
                  <a:pt x="49657" y="253949"/>
                </a:lnTo>
                <a:lnTo>
                  <a:pt x="55117" y="260121"/>
                </a:lnTo>
                <a:lnTo>
                  <a:pt x="57658" y="258508"/>
                </a:lnTo>
                <a:lnTo>
                  <a:pt x="59562" y="257098"/>
                </a:lnTo>
                <a:lnTo>
                  <a:pt x="63246" y="253872"/>
                </a:lnTo>
                <a:lnTo>
                  <a:pt x="65277" y="250812"/>
                </a:lnTo>
                <a:lnTo>
                  <a:pt x="65912" y="247637"/>
                </a:lnTo>
                <a:lnTo>
                  <a:pt x="64897" y="243204"/>
                </a:lnTo>
                <a:lnTo>
                  <a:pt x="62991" y="240284"/>
                </a:lnTo>
                <a:lnTo>
                  <a:pt x="59816" y="236728"/>
                </a:lnTo>
                <a:lnTo>
                  <a:pt x="46989" y="222376"/>
                </a:lnTo>
                <a:lnTo>
                  <a:pt x="58420" y="212090"/>
                </a:lnTo>
                <a:lnTo>
                  <a:pt x="80772" y="236981"/>
                </a:lnTo>
                <a:lnTo>
                  <a:pt x="89153" y="229488"/>
                </a:lnTo>
                <a:lnTo>
                  <a:pt x="60578" y="197738"/>
                </a:lnTo>
                <a:lnTo>
                  <a:pt x="32512" y="223138"/>
                </a:lnTo>
                <a:lnTo>
                  <a:pt x="49022" y="241426"/>
                </a:lnTo>
                <a:lnTo>
                  <a:pt x="52070" y="244856"/>
                </a:lnTo>
                <a:lnTo>
                  <a:pt x="54228" y="247992"/>
                </a:lnTo>
                <a:lnTo>
                  <a:pt x="52704" y="251434"/>
                </a:lnTo>
                <a:close/>
              </a:path>
              <a:path w="299592" h="285026">
                <a:moveTo>
                  <a:pt x="85851" y="200913"/>
                </a:moveTo>
                <a:lnTo>
                  <a:pt x="84962" y="203072"/>
                </a:lnTo>
                <a:lnTo>
                  <a:pt x="83820" y="207390"/>
                </a:lnTo>
                <a:lnTo>
                  <a:pt x="84709" y="211709"/>
                </a:lnTo>
                <a:lnTo>
                  <a:pt x="87375" y="215519"/>
                </a:lnTo>
                <a:lnTo>
                  <a:pt x="89788" y="218185"/>
                </a:lnTo>
                <a:lnTo>
                  <a:pt x="92710" y="219582"/>
                </a:lnTo>
                <a:lnTo>
                  <a:pt x="96138" y="219709"/>
                </a:lnTo>
                <a:lnTo>
                  <a:pt x="93852" y="205866"/>
                </a:lnTo>
                <a:lnTo>
                  <a:pt x="93852" y="202691"/>
                </a:lnTo>
                <a:lnTo>
                  <a:pt x="95250" y="199644"/>
                </a:lnTo>
                <a:lnTo>
                  <a:pt x="97154" y="197103"/>
                </a:lnTo>
                <a:lnTo>
                  <a:pt x="99060" y="194437"/>
                </a:lnTo>
                <a:lnTo>
                  <a:pt x="101091" y="191134"/>
                </a:lnTo>
                <a:lnTo>
                  <a:pt x="102615" y="192912"/>
                </a:lnTo>
                <a:lnTo>
                  <a:pt x="105917" y="197231"/>
                </a:lnTo>
                <a:lnTo>
                  <a:pt x="104901" y="178815"/>
                </a:lnTo>
                <a:lnTo>
                  <a:pt x="101600" y="175132"/>
                </a:lnTo>
                <a:lnTo>
                  <a:pt x="98933" y="172974"/>
                </a:lnTo>
                <a:lnTo>
                  <a:pt x="97027" y="172338"/>
                </a:lnTo>
                <a:lnTo>
                  <a:pt x="92710" y="171576"/>
                </a:lnTo>
                <a:lnTo>
                  <a:pt x="90042" y="172338"/>
                </a:lnTo>
                <a:lnTo>
                  <a:pt x="87502" y="173100"/>
                </a:lnTo>
                <a:lnTo>
                  <a:pt x="84200" y="175259"/>
                </a:lnTo>
                <a:lnTo>
                  <a:pt x="80517" y="178562"/>
                </a:lnTo>
                <a:lnTo>
                  <a:pt x="76453" y="182244"/>
                </a:lnTo>
                <a:lnTo>
                  <a:pt x="73913" y="185800"/>
                </a:lnTo>
                <a:lnTo>
                  <a:pt x="73151" y="189229"/>
                </a:lnTo>
                <a:lnTo>
                  <a:pt x="72389" y="192531"/>
                </a:lnTo>
                <a:lnTo>
                  <a:pt x="73025" y="196087"/>
                </a:lnTo>
                <a:lnTo>
                  <a:pt x="74929" y="200025"/>
                </a:lnTo>
                <a:lnTo>
                  <a:pt x="83692" y="194437"/>
                </a:lnTo>
                <a:lnTo>
                  <a:pt x="82676" y="190881"/>
                </a:lnTo>
                <a:lnTo>
                  <a:pt x="83312" y="188213"/>
                </a:lnTo>
                <a:lnTo>
                  <a:pt x="85725" y="185547"/>
                </a:lnTo>
                <a:lnTo>
                  <a:pt x="89788" y="182499"/>
                </a:lnTo>
                <a:lnTo>
                  <a:pt x="92583" y="182499"/>
                </a:lnTo>
                <a:lnTo>
                  <a:pt x="95376" y="184912"/>
                </a:lnTo>
                <a:lnTo>
                  <a:pt x="95250" y="187706"/>
                </a:lnTo>
                <a:lnTo>
                  <a:pt x="93217" y="190881"/>
                </a:lnTo>
                <a:lnTo>
                  <a:pt x="89915" y="195072"/>
                </a:lnTo>
                <a:lnTo>
                  <a:pt x="87502" y="198247"/>
                </a:lnTo>
                <a:lnTo>
                  <a:pt x="85851" y="200913"/>
                </a:lnTo>
                <a:close/>
              </a:path>
              <a:path w="299592" h="285026">
                <a:moveTo>
                  <a:pt x="106299" y="215391"/>
                </a:moveTo>
                <a:lnTo>
                  <a:pt x="108203" y="213740"/>
                </a:lnTo>
                <a:lnTo>
                  <a:pt x="110616" y="209676"/>
                </a:lnTo>
                <a:lnTo>
                  <a:pt x="112140" y="205104"/>
                </a:lnTo>
                <a:lnTo>
                  <a:pt x="112395" y="202310"/>
                </a:lnTo>
                <a:lnTo>
                  <a:pt x="113537" y="203072"/>
                </a:lnTo>
                <a:lnTo>
                  <a:pt x="116586" y="204850"/>
                </a:lnTo>
                <a:lnTo>
                  <a:pt x="124840" y="197357"/>
                </a:lnTo>
                <a:lnTo>
                  <a:pt x="122809" y="196469"/>
                </a:lnTo>
                <a:lnTo>
                  <a:pt x="119507" y="194437"/>
                </a:lnTo>
                <a:lnTo>
                  <a:pt x="116077" y="191388"/>
                </a:lnTo>
                <a:lnTo>
                  <a:pt x="113537" y="188594"/>
                </a:lnTo>
                <a:lnTo>
                  <a:pt x="104901" y="178815"/>
                </a:lnTo>
                <a:lnTo>
                  <a:pt x="105917" y="197231"/>
                </a:lnTo>
                <a:lnTo>
                  <a:pt x="106807" y="200151"/>
                </a:lnTo>
                <a:lnTo>
                  <a:pt x="106045" y="204088"/>
                </a:lnTo>
                <a:lnTo>
                  <a:pt x="103504" y="207263"/>
                </a:lnTo>
                <a:lnTo>
                  <a:pt x="100584" y="209041"/>
                </a:lnTo>
                <a:lnTo>
                  <a:pt x="97282" y="208915"/>
                </a:lnTo>
                <a:lnTo>
                  <a:pt x="93852" y="205866"/>
                </a:lnTo>
                <a:lnTo>
                  <a:pt x="96138" y="219709"/>
                </a:lnTo>
                <a:lnTo>
                  <a:pt x="99695" y="219709"/>
                </a:lnTo>
                <a:lnTo>
                  <a:pt x="102997" y="218312"/>
                </a:lnTo>
                <a:lnTo>
                  <a:pt x="106299" y="215391"/>
                </a:lnTo>
                <a:close/>
              </a:path>
              <a:path w="299592" h="285026">
                <a:moveTo>
                  <a:pt x="116712" y="145922"/>
                </a:moveTo>
                <a:lnTo>
                  <a:pt x="112013" y="150240"/>
                </a:lnTo>
                <a:lnTo>
                  <a:pt x="109600" y="155066"/>
                </a:lnTo>
                <a:lnTo>
                  <a:pt x="109347" y="165862"/>
                </a:lnTo>
                <a:lnTo>
                  <a:pt x="111633" y="171196"/>
                </a:lnTo>
                <a:lnTo>
                  <a:pt x="116332" y="176403"/>
                </a:lnTo>
                <a:lnTo>
                  <a:pt x="121031" y="181609"/>
                </a:lnTo>
                <a:lnTo>
                  <a:pt x="125984" y="184403"/>
                </a:lnTo>
                <a:lnTo>
                  <a:pt x="131445" y="184784"/>
                </a:lnTo>
                <a:lnTo>
                  <a:pt x="136778" y="185293"/>
                </a:lnTo>
                <a:lnTo>
                  <a:pt x="141859" y="183387"/>
                </a:lnTo>
                <a:lnTo>
                  <a:pt x="146431" y="179197"/>
                </a:lnTo>
                <a:lnTo>
                  <a:pt x="150495" y="175513"/>
                </a:lnTo>
                <a:lnTo>
                  <a:pt x="152908" y="171703"/>
                </a:lnTo>
                <a:lnTo>
                  <a:pt x="153670" y="167512"/>
                </a:lnTo>
                <a:lnTo>
                  <a:pt x="154304" y="163449"/>
                </a:lnTo>
                <a:lnTo>
                  <a:pt x="153415" y="159131"/>
                </a:lnTo>
                <a:lnTo>
                  <a:pt x="150875" y="154559"/>
                </a:lnTo>
                <a:lnTo>
                  <a:pt x="141350" y="160528"/>
                </a:lnTo>
                <a:lnTo>
                  <a:pt x="142875" y="163194"/>
                </a:lnTo>
                <a:lnTo>
                  <a:pt x="143637" y="165353"/>
                </a:lnTo>
                <a:lnTo>
                  <a:pt x="143128" y="169037"/>
                </a:lnTo>
                <a:lnTo>
                  <a:pt x="140715" y="172084"/>
                </a:lnTo>
                <a:lnTo>
                  <a:pt x="136144" y="174751"/>
                </a:lnTo>
                <a:lnTo>
                  <a:pt x="133476" y="174244"/>
                </a:lnTo>
                <a:lnTo>
                  <a:pt x="130810" y="173862"/>
                </a:lnTo>
                <a:lnTo>
                  <a:pt x="127762" y="171831"/>
                </a:lnTo>
                <a:lnTo>
                  <a:pt x="124460" y="168021"/>
                </a:lnTo>
                <a:lnTo>
                  <a:pt x="121412" y="164591"/>
                </a:lnTo>
                <a:lnTo>
                  <a:pt x="119887" y="161671"/>
                </a:lnTo>
                <a:lnTo>
                  <a:pt x="119761" y="156590"/>
                </a:lnTo>
                <a:lnTo>
                  <a:pt x="122809" y="152400"/>
                </a:lnTo>
                <a:lnTo>
                  <a:pt x="126111" y="150240"/>
                </a:lnTo>
                <a:lnTo>
                  <a:pt x="129539" y="150240"/>
                </a:lnTo>
                <a:lnTo>
                  <a:pt x="133096" y="152272"/>
                </a:lnTo>
                <a:lnTo>
                  <a:pt x="139953" y="143382"/>
                </a:lnTo>
                <a:lnTo>
                  <a:pt x="135889" y="140843"/>
                </a:lnTo>
                <a:lnTo>
                  <a:pt x="131952" y="139700"/>
                </a:lnTo>
                <a:lnTo>
                  <a:pt x="128270" y="140207"/>
                </a:lnTo>
                <a:lnTo>
                  <a:pt x="124460" y="140588"/>
                </a:lnTo>
                <a:lnTo>
                  <a:pt x="120650" y="142494"/>
                </a:lnTo>
                <a:lnTo>
                  <a:pt x="116712" y="145922"/>
                </a:lnTo>
                <a:close/>
              </a:path>
              <a:path w="299592" h="285026">
                <a:moveTo>
                  <a:pt x="231901" y="100965"/>
                </a:moveTo>
                <a:lnTo>
                  <a:pt x="239902" y="93725"/>
                </a:lnTo>
                <a:lnTo>
                  <a:pt x="234823" y="61721"/>
                </a:lnTo>
                <a:lnTo>
                  <a:pt x="252984" y="81915"/>
                </a:lnTo>
                <a:lnTo>
                  <a:pt x="261112" y="74675"/>
                </a:lnTo>
                <a:lnTo>
                  <a:pt x="232537" y="43053"/>
                </a:lnTo>
                <a:lnTo>
                  <a:pt x="224282" y="50418"/>
                </a:lnTo>
                <a:lnTo>
                  <a:pt x="229362" y="81915"/>
                </a:lnTo>
                <a:lnTo>
                  <a:pt x="211454" y="61975"/>
                </a:lnTo>
                <a:lnTo>
                  <a:pt x="203326" y="69341"/>
                </a:lnTo>
                <a:lnTo>
                  <a:pt x="231901" y="100965"/>
                </a:lnTo>
                <a:close/>
              </a:path>
              <a:path w="299592" h="285026">
                <a:moveTo>
                  <a:pt x="201167" y="128650"/>
                </a:moveTo>
                <a:lnTo>
                  <a:pt x="209550" y="121157"/>
                </a:lnTo>
                <a:lnTo>
                  <a:pt x="197358" y="107568"/>
                </a:lnTo>
                <a:lnTo>
                  <a:pt x="198627" y="106425"/>
                </a:lnTo>
                <a:lnTo>
                  <a:pt x="201929" y="105790"/>
                </a:lnTo>
                <a:lnTo>
                  <a:pt x="206375" y="107441"/>
                </a:lnTo>
                <a:lnTo>
                  <a:pt x="218694" y="112903"/>
                </a:lnTo>
                <a:lnTo>
                  <a:pt x="227711" y="104775"/>
                </a:lnTo>
                <a:lnTo>
                  <a:pt x="215264" y="100203"/>
                </a:lnTo>
                <a:lnTo>
                  <a:pt x="214249" y="99822"/>
                </a:lnTo>
                <a:lnTo>
                  <a:pt x="209041" y="97662"/>
                </a:lnTo>
                <a:lnTo>
                  <a:pt x="204724" y="97409"/>
                </a:lnTo>
                <a:lnTo>
                  <a:pt x="201422" y="99059"/>
                </a:lnTo>
                <a:lnTo>
                  <a:pt x="202564" y="96647"/>
                </a:lnTo>
                <a:lnTo>
                  <a:pt x="202437" y="93599"/>
                </a:lnTo>
                <a:lnTo>
                  <a:pt x="200787" y="89788"/>
                </a:lnTo>
                <a:lnTo>
                  <a:pt x="199516" y="86994"/>
                </a:lnTo>
                <a:lnTo>
                  <a:pt x="199389" y="83184"/>
                </a:lnTo>
                <a:lnTo>
                  <a:pt x="202819" y="79628"/>
                </a:lnTo>
                <a:lnTo>
                  <a:pt x="197865" y="74168"/>
                </a:lnTo>
                <a:lnTo>
                  <a:pt x="194437" y="76962"/>
                </a:lnTo>
                <a:lnTo>
                  <a:pt x="191008" y="80772"/>
                </a:lnTo>
                <a:lnTo>
                  <a:pt x="190119" y="84835"/>
                </a:lnTo>
                <a:lnTo>
                  <a:pt x="190753" y="87884"/>
                </a:lnTo>
                <a:lnTo>
                  <a:pt x="192404" y="91947"/>
                </a:lnTo>
                <a:lnTo>
                  <a:pt x="193801" y="94996"/>
                </a:lnTo>
                <a:lnTo>
                  <a:pt x="194437" y="97154"/>
                </a:lnTo>
                <a:lnTo>
                  <a:pt x="194563" y="99694"/>
                </a:lnTo>
                <a:lnTo>
                  <a:pt x="192659" y="102362"/>
                </a:lnTo>
                <a:lnTo>
                  <a:pt x="180975" y="89407"/>
                </a:lnTo>
                <a:lnTo>
                  <a:pt x="172592" y="96900"/>
                </a:lnTo>
                <a:lnTo>
                  <a:pt x="201167" y="128650"/>
                </a:lnTo>
                <a:close/>
              </a:path>
              <a:path w="299592" h="285026">
                <a:moveTo>
                  <a:pt x="270383" y="66293"/>
                </a:moveTo>
                <a:lnTo>
                  <a:pt x="278511" y="59054"/>
                </a:lnTo>
                <a:lnTo>
                  <a:pt x="273303" y="27050"/>
                </a:lnTo>
                <a:lnTo>
                  <a:pt x="291591" y="47243"/>
                </a:lnTo>
                <a:lnTo>
                  <a:pt x="299592" y="40004"/>
                </a:lnTo>
                <a:lnTo>
                  <a:pt x="271017" y="8381"/>
                </a:lnTo>
                <a:lnTo>
                  <a:pt x="262763" y="15747"/>
                </a:lnTo>
                <a:lnTo>
                  <a:pt x="267842" y="47243"/>
                </a:lnTo>
                <a:lnTo>
                  <a:pt x="249936" y="27304"/>
                </a:lnTo>
                <a:lnTo>
                  <a:pt x="241808" y="34671"/>
                </a:lnTo>
                <a:lnTo>
                  <a:pt x="270383" y="66293"/>
                </a:lnTo>
                <a:close/>
              </a:path>
            </a:pathLst>
          </a:custGeom>
          <a:solidFill>
            <a:srgbClr val="000000"/>
          </a:solidFill>
        </p:spPr>
        <p:txBody>
          <a:bodyPr wrap="square" lIns="0" tIns="0" rIns="0" bIns="0" rtlCol="0">
            <a:noAutofit/>
          </a:bodyPr>
          <a:lstStyle/>
          <a:p>
            <a:endParaRPr/>
          </a:p>
        </p:txBody>
      </p:sp>
      <p:sp>
        <p:nvSpPr>
          <p:cNvPr id="160" name="object 160"/>
          <p:cNvSpPr/>
          <p:nvPr/>
        </p:nvSpPr>
        <p:spPr>
          <a:xfrm>
            <a:off x="5636514" y="3502914"/>
            <a:ext cx="165862" cy="0"/>
          </a:xfrm>
          <a:custGeom>
            <a:avLst/>
            <a:gdLst/>
            <a:ahLst/>
            <a:cxnLst/>
            <a:rect l="l" t="t" r="r" b="b"/>
            <a:pathLst>
              <a:path w="165862">
                <a:moveTo>
                  <a:pt x="0" y="0"/>
                </a:moveTo>
                <a:lnTo>
                  <a:pt x="165862" y="0"/>
                </a:lnTo>
              </a:path>
            </a:pathLst>
          </a:custGeom>
          <a:ln w="53340">
            <a:solidFill>
              <a:srgbClr val="993366"/>
            </a:solidFill>
          </a:ln>
        </p:spPr>
        <p:txBody>
          <a:bodyPr wrap="square" lIns="0" tIns="0" rIns="0" bIns="0" rtlCol="0">
            <a:noAutofit/>
          </a:bodyPr>
          <a:lstStyle/>
          <a:p>
            <a:endParaRPr/>
          </a:p>
        </p:txBody>
      </p:sp>
      <p:sp>
        <p:nvSpPr>
          <p:cNvPr id="161" name="object 161"/>
          <p:cNvSpPr/>
          <p:nvPr/>
        </p:nvSpPr>
        <p:spPr>
          <a:xfrm>
            <a:off x="5636514" y="3477047"/>
            <a:ext cx="165900" cy="53298"/>
          </a:xfrm>
          <a:custGeom>
            <a:avLst/>
            <a:gdLst/>
            <a:ahLst/>
            <a:cxnLst/>
            <a:rect l="l" t="t" r="r" b="b"/>
            <a:pathLst>
              <a:path w="165900" h="53298">
                <a:moveTo>
                  <a:pt x="0" y="53298"/>
                </a:moveTo>
                <a:lnTo>
                  <a:pt x="165900" y="53298"/>
                </a:lnTo>
                <a:lnTo>
                  <a:pt x="165900" y="0"/>
                </a:lnTo>
                <a:lnTo>
                  <a:pt x="0" y="0"/>
                </a:lnTo>
                <a:lnTo>
                  <a:pt x="0" y="53298"/>
                </a:lnTo>
                <a:close/>
              </a:path>
            </a:pathLst>
          </a:custGeom>
          <a:ln w="4572">
            <a:solidFill>
              <a:srgbClr val="000000"/>
            </a:solidFill>
          </a:ln>
        </p:spPr>
        <p:txBody>
          <a:bodyPr wrap="square" lIns="0" tIns="0" rIns="0" bIns="0" rtlCol="0">
            <a:noAutofit/>
          </a:bodyPr>
          <a:lstStyle/>
          <a:p>
            <a:endParaRPr/>
          </a:p>
        </p:txBody>
      </p:sp>
      <p:sp>
        <p:nvSpPr>
          <p:cNvPr id="162" name="object 162"/>
          <p:cNvSpPr/>
          <p:nvPr/>
        </p:nvSpPr>
        <p:spPr>
          <a:xfrm>
            <a:off x="5636514" y="4075938"/>
            <a:ext cx="165862" cy="0"/>
          </a:xfrm>
          <a:custGeom>
            <a:avLst/>
            <a:gdLst/>
            <a:ahLst/>
            <a:cxnLst/>
            <a:rect l="l" t="t" r="r" b="b"/>
            <a:pathLst>
              <a:path w="165862">
                <a:moveTo>
                  <a:pt x="0" y="0"/>
                </a:moveTo>
                <a:lnTo>
                  <a:pt x="165862" y="0"/>
                </a:lnTo>
              </a:path>
            </a:pathLst>
          </a:custGeom>
          <a:ln w="53340">
            <a:solidFill>
              <a:srgbClr val="9999FF"/>
            </a:solidFill>
          </a:ln>
        </p:spPr>
        <p:txBody>
          <a:bodyPr wrap="square" lIns="0" tIns="0" rIns="0" bIns="0" rtlCol="0">
            <a:noAutofit/>
          </a:bodyPr>
          <a:lstStyle/>
          <a:p>
            <a:endParaRPr/>
          </a:p>
        </p:txBody>
      </p:sp>
      <p:sp>
        <p:nvSpPr>
          <p:cNvPr id="163" name="object 163"/>
          <p:cNvSpPr/>
          <p:nvPr/>
        </p:nvSpPr>
        <p:spPr>
          <a:xfrm>
            <a:off x="5636514" y="4048460"/>
            <a:ext cx="165900" cy="54655"/>
          </a:xfrm>
          <a:custGeom>
            <a:avLst/>
            <a:gdLst/>
            <a:ahLst/>
            <a:cxnLst/>
            <a:rect l="l" t="t" r="r" b="b"/>
            <a:pathLst>
              <a:path w="165900" h="54655">
                <a:moveTo>
                  <a:pt x="0" y="54655"/>
                </a:moveTo>
                <a:lnTo>
                  <a:pt x="165900" y="54655"/>
                </a:lnTo>
                <a:lnTo>
                  <a:pt x="165900" y="0"/>
                </a:lnTo>
                <a:lnTo>
                  <a:pt x="0" y="0"/>
                </a:lnTo>
                <a:lnTo>
                  <a:pt x="0" y="54655"/>
                </a:lnTo>
                <a:close/>
              </a:path>
            </a:pathLst>
          </a:custGeom>
          <a:ln w="4571">
            <a:solidFill>
              <a:srgbClr val="000000"/>
            </a:solidFill>
          </a:ln>
        </p:spPr>
        <p:txBody>
          <a:bodyPr wrap="square" lIns="0" tIns="0" rIns="0" bIns="0" rtlCol="0">
            <a:noAutofit/>
          </a:bodyPr>
          <a:lstStyle/>
          <a:p>
            <a:endParaRPr/>
          </a:p>
        </p:txBody>
      </p:sp>
      <p:sp>
        <p:nvSpPr>
          <p:cNvPr id="164" name="object 164"/>
          <p:cNvSpPr/>
          <p:nvPr/>
        </p:nvSpPr>
        <p:spPr>
          <a:xfrm>
            <a:off x="5635752" y="4616196"/>
            <a:ext cx="170687" cy="64007"/>
          </a:xfrm>
          <a:prstGeom prst="rect">
            <a:avLst/>
          </a:prstGeom>
          <a:blipFill>
            <a:blip r:embed="rId9" cstate="print"/>
            <a:stretch>
              <a:fillRect/>
            </a:stretch>
          </a:blipFill>
        </p:spPr>
        <p:txBody>
          <a:bodyPr wrap="square" lIns="0" tIns="0" rIns="0" bIns="0" rtlCol="0">
            <a:noAutofit/>
          </a:bodyPr>
          <a:lstStyle/>
          <a:p>
            <a:endParaRPr/>
          </a:p>
        </p:txBody>
      </p:sp>
      <p:sp>
        <p:nvSpPr>
          <p:cNvPr id="165" name="object 165"/>
          <p:cNvSpPr/>
          <p:nvPr/>
        </p:nvSpPr>
        <p:spPr>
          <a:xfrm>
            <a:off x="4140708" y="1053084"/>
            <a:ext cx="4602480" cy="2382012"/>
          </a:xfrm>
          <a:prstGeom prst="rect">
            <a:avLst/>
          </a:prstGeom>
          <a:blipFill>
            <a:blip r:embed="rId10" cstate="print"/>
            <a:stretch>
              <a:fillRect/>
            </a:stretch>
          </a:blipFill>
        </p:spPr>
        <p:txBody>
          <a:bodyPr wrap="square" lIns="0" tIns="0" rIns="0" bIns="0" rtlCol="0">
            <a:noAutofit/>
          </a:bodyPr>
          <a:lstStyle/>
          <a:p>
            <a:endParaRPr/>
          </a:p>
        </p:txBody>
      </p:sp>
      <p:sp>
        <p:nvSpPr>
          <p:cNvPr id="166" name="object 166"/>
          <p:cNvSpPr/>
          <p:nvPr/>
        </p:nvSpPr>
        <p:spPr>
          <a:xfrm>
            <a:off x="502920" y="765048"/>
            <a:ext cx="8353044" cy="361188"/>
          </a:xfrm>
          <a:custGeom>
            <a:avLst/>
            <a:gdLst/>
            <a:ahLst/>
            <a:cxnLst/>
            <a:rect l="l" t="t" r="r" b="b"/>
            <a:pathLst>
              <a:path w="8353044" h="361188">
                <a:moveTo>
                  <a:pt x="0" y="361188"/>
                </a:moveTo>
                <a:lnTo>
                  <a:pt x="8353044" y="361188"/>
                </a:lnTo>
                <a:lnTo>
                  <a:pt x="8353044" y="0"/>
                </a:lnTo>
                <a:lnTo>
                  <a:pt x="0" y="0"/>
                </a:lnTo>
                <a:lnTo>
                  <a:pt x="0" y="361188"/>
                </a:lnTo>
                <a:close/>
              </a:path>
            </a:pathLst>
          </a:custGeom>
          <a:solidFill>
            <a:srgbClr val="CCFFFF"/>
          </a:solidFill>
        </p:spPr>
        <p:txBody>
          <a:bodyPr wrap="square" lIns="0" tIns="0" rIns="0" bIns="0" rtlCol="0">
            <a:noAutofit/>
          </a:bodyPr>
          <a:lstStyle/>
          <a:p>
            <a:endParaRPr/>
          </a:p>
        </p:txBody>
      </p:sp>
      <p:sp>
        <p:nvSpPr>
          <p:cNvPr id="62" name="object 62"/>
          <p:cNvSpPr txBox="1"/>
          <p:nvPr/>
        </p:nvSpPr>
        <p:spPr>
          <a:xfrm>
            <a:off x="1539621" y="248196"/>
            <a:ext cx="3671641" cy="330504"/>
          </a:xfrm>
          <a:prstGeom prst="rect">
            <a:avLst/>
          </a:prstGeom>
        </p:spPr>
        <p:txBody>
          <a:bodyPr wrap="square" lIns="0" tIns="16224" rIns="0" bIns="0" rtlCol="0">
            <a:noAutofit/>
          </a:bodyPr>
          <a:lstStyle/>
          <a:p>
            <a:pPr marL="12700">
              <a:lnSpc>
                <a:spcPts val="2555"/>
              </a:lnSpc>
            </a:pPr>
            <a:endParaRPr sz="2400" dirty="0">
              <a:latin typeface="Arial"/>
              <a:cs typeface="Arial"/>
            </a:endParaRPr>
          </a:p>
        </p:txBody>
      </p:sp>
      <p:sp>
        <p:nvSpPr>
          <p:cNvPr id="60" name="object 60"/>
          <p:cNvSpPr txBox="1"/>
          <p:nvPr/>
        </p:nvSpPr>
        <p:spPr>
          <a:xfrm>
            <a:off x="895908" y="4109468"/>
            <a:ext cx="151428" cy="113792"/>
          </a:xfrm>
          <a:prstGeom prst="rect">
            <a:avLst/>
          </a:prstGeom>
        </p:spPr>
        <p:txBody>
          <a:bodyPr wrap="square" lIns="0" tIns="635" rIns="0" bIns="0" rtlCol="0">
            <a:noAutofit/>
          </a:bodyPr>
          <a:lstStyle/>
          <a:p>
            <a:pPr marL="12700">
              <a:lnSpc>
                <a:spcPct val="95825"/>
              </a:lnSpc>
            </a:pPr>
            <a:r>
              <a:rPr sz="700" b="1" spc="54" dirty="0" smtClean="0">
                <a:latin typeface="Arial"/>
                <a:cs typeface="Arial"/>
              </a:rPr>
              <a:t>15</a:t>
            </a:r>
            <a:endParaRPr sz="700">
              <a:latin typeface="Arial"/>
              <a:cs typeface="Arial"/>
            </a:endParaRPr>
          </a:p>
        </p:txBody>
      </p:sp>
      <p:sp>
        <p:nvSpPr>
          <p:cNvPr id="58" name="object 58"/>
          <p:cNvSpPr txBox="1"/>
          <p:nvPr/>
        </p:nvSpPr>
        <p:spPr>
          <a:xfrm>
            <a:off x="6754114" y="6240044"/>
            <a:ext cx="2131708" cy="165608"/>
          </a:xfrm>
          <a:prstGeom prst="rect">
            <a:avLst/>
          </a:prstGeom>
        </p:spPr>
        <p:txBody>
          <a:bodyPr wrap="square" lIns="0" tIns="7810" rIns="0" bIns="0" rtlCol="0">
            <a:noAutofit/>
          </a:bodyPr>
          <a:lstStyle/>
          <a:p>
            <a:pPr marL="12700">
              <a:lnSpc>
                <a:spcPts val="1230"/>
              </a:lnSpc>
            </a:pPr>
            <a:r>
              <a:rPr sz="1100" spc="-46" dirty="0" smtClean="0">
                <a:latin typeface="Arial"/>
                <a:cs typeface="Arial"/>
              </a:rPr>
              <a:t>Ист.: КВР/Всемирный банк (2002г.)</a:t>
            </a:r>
            <a:endParaRPr sz="1100" dirty="0">
              <a:latin typeface="Arial"/>
              <a:cs typeface="Arial"/>
            </a:endParaRPr>
          </a:p>
        </p:txBody>
      </p:sp>
      <p:sp>
        <p:nvSpPr>
          <p:cNvPr id="57" name="object 57"/>
          <p:cNvSpPr txBox="1"/>
          <p:nvPr/>
        </p:nvSpPr>
        <p:spPr>
          <a:xfrm rot="16200000">
            <a:off x="652874" y="3772647"/>
            <a:ext cx="238327" cy="101600"/>
          </a:xfrm>
          <a:prstGeom prst="rect">
            <a:avLst/>
          </a:prstGeom>
        </p:spPr>
        <p:txBody>
          <a:bodyPr wrap="square" lIns="0" tIns="0" rIns="0" bIns="0" rtlCol="0">
            <a:noAutofit/>
          </a:bodyPr>
          <a:lstStyle/>
          <a:p>
            <a:pPr marL="12700">
              <a:lnSpc>
                <a:spcPts val="919"/>
              </a:lnSpc>
            </a:pPr>
            <a:r>
              <a:rPr sz="800" dirty="0" smtClean="0">
                <a:latin typeface="Arial"/>
                <a:cs typeface="Arial"/>
              </a:rPr>
              <a:t>К</a:t>
            </a:r>
            <a:r>
              <a:rPr sz="800" spc="-4" dirty="0" smtClean="0">
                <a:latin typeface="Arial"/>
                <a:cs typeface="Arial"/>
              </a:rPr>
              <a:t>м</a:t>
            </a:r>
            <a:r>
              <a:rPr sz="750" spc="0" baseline="23190" dirty="0" smtClean="0">
                <a:latin typeface="Arial"/>
                <a:cs typeface="Arial"/>
              </a:rPr>
              <a:t>3</a:t>
            </a:r>
            <a:endParaRPr sz="500">
              <a:latin typeface="Arial"/>
              <a:cs typeface="Arial"/>
            </a:endParaRPr>
          </a:p>
        </p:txBody>
      </p:sp>
      <p:sp>
        <p:nvSpPr>
          <p:cNvPr id="56" name="object 56"/>
          <p:cNvSpPr txBox="1"/>
          <p:nvPr/>
        </p:nvSpPr>
        <p:spPr>
          <a:xfrm>
            <a:off x="5636514" y="4075788"/>
            <a:ext cx="165900" cy="27327"/>
          </a:xfrm>
          <a:prstGeom prst="rect">
            <a:avLst/>
          </a:prstGeom>
        </p:spPr>
        <p:txBody>
          <a:bodyPr wrap="square" lIns="0" tIns="0" rIns="0" bIns="0" rtlCol="0">
            <a:noAutofit/>
          </a:bodyPr>
          <a:lstStyle/>
          <a:p>
            <a:endParaRPr/>
          </a:p>
        </p:txBody>
      </p:sp>
      <p:sp>
        <p:nvSpPr>
          <p:cNvPr id="55" name="object 55"/>
          <p:cNvSpPr txBox="1"/>
          <p:nvPr/>
        </p:nvSpPr>
        <p:spPr>
          <a:xfrm>
            <a:off x="5636514" y="3503696"/>
            <a:ext cx="165900" cy="26649"/>
          </a:xfrm>
          <a:prstGeom prst="rect">
            <a:avLst/>
          </a:prstGeom>
        </p:spPr>
        <p:txBody>
          <a:bodyPr wrap="square" lIns="0" tIns="0" rIns="0" bIns="0" rtlCol="0">
            <a:noAutofit/>
          </a:bodyPr>
          <a:lstStyle/>
          <a:p>
            <a:endParaRPr/>
          </a:p>
        </p:txBody>
      </p:sp>
      <p:sp>
        <p:nvSpPr>
          <p:cNvPr id="54" name="object 54"/>
          <p:cNvSpPr txBox="1"/>
          <p:nvPr/>
        </p:nvSpPr>
        <p:spPr>
          <a:xfrm>
            <a:off x="1076706" y="2382774"/>
            <a:ext cx="32003" cy="356615"/>
          </a:xfrm>
          <a:prstGeom prst="rect">
            <a:avLst/>
          </a:prstGeom>
        </p:spPr>
        <p:txBody>
          <a:bodyPr wrap="square" lIns="0" tIns="0" rIns="0" bIns="0" rtlCol="0">
            <a:noAutofit/>
          </a:bodyPr>
          <a:lstStyle/>
          <a:p>
            <a:pPr marL="25400">
              <a:lnSpc>
                <a:spcPts val="1000"/>
              </a:lnSpc>
            </a:pPr>
            <a:endParaRPr sz="1000"/>
          </a:p>
        </p:txBody>
      </p:sp>
      <p:sp>
        <p:nvSpPr>
          <p:cNvPr id="53" name="object 53"/>
          <p:cNvSpPr txBox="1"/>
          <p:nvPr/>
        </p:nvSpPr>
        <p:spPr>
          <a:xfrm>
            <a:off x="1108709" y="2382774"/>
            <a:ext cx="4397883" cy="440436"/>
          </a:xfrm>
          <a:prstGeom prst="rect">
            <a:avLst/>
          </a:prstGeom>
        </p:spPr>
        <p:txBody>
          <a:bodyPr wrap="square" lIns="0" tIns="0" rIns="0" bIns="0" rtlCol="0">
            <a:noAutofit/>
          </a:bodyPr>
          <a:lstStyle/>
          <a:p>
            <a:pPr marL="25400">
              <a:lnSpc>
                <a:spcPts val="1000"/>
              </a:lnSpc>
            </a:pPr>
            <a:endParaRPr sz="1000"/>
          </a:p>
        </p:txBody>
      </p:sp>
      <p:sp>
        <p:nvSpPr>
          <p:cNvPr id="52" name="object 52"/>
          <p:cNvSpPr txBox="1"/>
          <p:nvPr/>
        </p:nvSpPr>
        <p:spPr>
          <a:xfrm>
            <a:off x="1076706" y="2739390"/>
            <a:ext cx="32003" cy="358139"/>
          </a:xfrm>
          <a:prstGeom prst="rect">
            <a:avLst/>
          </a:prstGeom>
        </p:spPr>
        <p:txBody>
          <a:bodyPr wrap="square" lIns="0" tIns="0" rIns="0" bIns="0" rtlCol="0">
            <a:noAutofit/>
          </a:bodyPr>
          <a:lstStyle/>
          <a:p>
            <a:pPr marL="25400">
              <a:lnSpc>
                <a:spcPts val="1000"/>
              </a:lnSpc>
            </a:pPr>
            <a:endParaRPr sz="1000"/>
          </a:p>
        </p:txBody>
      </p:sp>
      <p:sp>
        <p:nvSpPr>
          <p:cNvPr id="51" name="object 51"/>
          <p:cNvSpPr txBox="1"/>
          <p:nvPr/>
        </p:nvSpPr>
        <p:spPr>
          <a:xfrm>
            <a:off x="1108709" y="2823210"/>
            <a:ext cx="1217676" cy="429767"/>
          </a:xfrm>
          <a:prstGeom prst="rect">
            <a:avLst/>
          </a:prstGeom>
        </p:spPr>
        <p:txBody>
          <a:bodyPr wrap="square" lIns="0" tIns="0" rIns="0" bIns="0" rtlCol="0">
            <a:noAutofit/>
          </a:bodyPr>
          <a:lstStyle/>
          <a:p>
            <a:pPr marL="25400">
              <a:lnSpc>
                <a:spcPts val="1000"/>
              </a:lnSpc>
            </a:pPr>
            <a:endParaRPr sz="1000"/>
          </a:p>
        </p:txBody>
      </p:sp>
      <p:sp>
        <p:nvSpPr>
          <p:cNvPr id="50" name="object 50"/>
          <p:cNvSpPr txBox="1"/>
          <p:nvPr/>
        </p:nvSpPr>
        <p:spPr>
          <a:xfrm>
            <a:off x="2326386" y="2823210"/>
            <a:ext cx="159397" cy="2412492"/>
          </a:xfrm>
          <a:prstGeom prst="rect">
            <a:avLst/>
          </a:prstGeom>
        </p:spPr>
        <p:txBody>
          <a:bodyPr wrap="square" lIns="0" tIns="0" rIns="0" bIns="0" rtlCol="0">
            <a:noAutofit/>
          </a:bodyPr>
          <a:lstStyle/>
          <a:p>
            <a:pPr marL="25400">
              <a:lnSpc>
                <a:spcPts val="1000"/>
              </a:lnSpc>
            </a:pPr>
            <a:endParaRPr sz="1000"/>
          </a:p>
        </p:txBody>
      </p:sp>
      <p:sp>
        <p:nvSpPr>
          <p:cNvPr id="49" name="object 49"/>
          <p:cNvSpPr txBox="1"/>
          <p:nvPr/>
        </p:nvSpPr>
        <p:spPr>
          <a:xfrm>
            <a:off x="2485783" y="2823210"/>
            <a:ext cx="3020809" cy="1418882"/>
          </a:xfrm>
          <a:prstGeom prst="rect">
            <a:avLst/>
          </a:prstGeom>
        </p:spPr>
        <p:txBody>
          <a:bodyPr wrap="square" lIns="0" tIns="0" rIns="0" bIns="0" rtlCol="0">
            <a:noAutofit/>
          </a:bodyPr>
          <a:lstStyle/>
          <a:p>
            <a:pPr marL="25400">
              <a:lnSpc>
                <a:spcPts val="1000"/>
              </a:lnSpc>
            </a:pPr>
            <a:endParaRPr sz="1000"/>
          </a:p>
        </p:txBody>
      </p:sp>
      <p:sp>
        <p:nvSpPr>
          <p:cNvPr id="48" name="object 48"/>
          <p:cNvSpPr txBox="1"/>
          <p:nvPr/>
        </p:nvSpPr>
        <p:spPr>
          <a:xfrm>
            <a:off x="1076706" y="3097529"/>
            <a:ext cx="32003" cy="356616"/>
          </a:xfrm>
          <a:prstGeom prst="rect">
            <a:avLst/>
          </a:prstGeom>
        </p:spPr>
        <p:txBody>
          <a:bodyPr wrap="square" lIns="0" tIns="0" rIns="0" bIns="0" rtlCol="0">
            <a:noAutofit/>
          </a:bodyPr>
          <a:lstStyle/>
          <a:p>
            <a:pPr marL="25400">
              <a:lnSpc>
                <a:spcPts val="1000"/>
              </a:lnSpc>
            </a:pPr>
            <a:endParaRPr sz="1000"/>
          </a:p>
        </p:txBody>
      </p:sp>
      <p:sp>
        <p:nvSpPr>
          <p:cNvPr id="47" name="object 47"/>
          <p:cNvSpPr txBox="1"/>
          <p:nvPr/>
        </p:nvSpPr>
        <p:spPr>
          <a:xfrm>
            <a:off x="1108709" y="3252978"/>
            <a:ext cx="670560" cy="705612"/>
          </a:xfrm>
          <a:prstGeom prst="rect">
            <a:avLst/>
          </a:prstGeom>
        </p:spPr>
        <p:txBody>
          <a:bodyPr wrap="square" lIns="0" tIns="0" rIns="0" bIns="0" rtlCol="0">
            <a:noAutofit/>
          </a:bodyPr>
          <a:lstStyle/>
          <a:p>
            <a:pPr marL="25400">
              <a:lnSpc>
                <a:spcPts val="1000"/>
              </a:lnSpc>
            </a:pPr>
            <a:endParaRPr sz="1000"/>
          </a:p>
        </p:txBody>
      </p:sp>
      <p:sp>
        <p:nvSpPr>
          <p:cNvPr id="46" name="object 46"/>
          <p:cNvSpPr txBox="1"/>
          <p:nvPr/>
        </p:nvSpPr>
        <p:spPr>
          <a:xfrm>
            <a:off x="1779270" y="3252978"/>
            <a:ext cx="159575" cy="1982724"/>
          </a:xfrm>
          <a:prstGeom prst="rect">
            <a:avLst/>
          </a:prstGeom>
        </p:spPr>
        <p:txBody>
          <a:bodyPr wrap="square" lIns="0" tIns="0" rIns="0" bIns="0" rtlCol="0">
            <a:noAutofit/>
          </a:bodyPr>
          <a:lstStyle/>
          <a:p>
            <a:pPr marL="25400">
              <a:lnSpc>
                <a:spcPts val="1000"/>
              </a:lnSpc>
            </a:pPr>
            <a:endParaRPr sz="1000"/>
          </a:p>
        </p:txBody>
      </p:sp>
      <p:sp>
        <p:nvSpPr>
          <p:cNvPr id="45" name="object 45"/>
          <p:cNvSpPr txBox="1"/>
          <p:nvPr/>
        </p:nvSpPr>
        <p:spPr>
          <a:xfrm>
            <a:off x="1938845" y="3252978"/>
            <a:ext cx="387540" cy="1371650"/>
          </a:xfrm>
          <a:prstGeom prst="rect">
            <a:avLst/>
          </a:prstGeom>
        </p:spPr>
        <p:txBody>
          <a:bodyPr wrap="square" lIns="0" tIns="0" rIns="0" bIns="0" rtlCol="0">
            <a:noAutofit/>
          </a:bodyPr>
          <a:lstStyle/>
          <a:p>
            <a:pPr marL="25400">
              <a:lnSpc>
                <a:spcPts val="1000"/>
              </a:lnSpc>
            </a:pPr>
            <a:endParaRPr sz="1000"/>
          </a:p>
        </p:txBody>
      </p:sp>
      <p:sp>
        <p:nvSpPr>
          <p:cNvPr id="44" name="object 44"/>
          <p:cNvSpPr txBox="1"/>
          <p:nvPr/>
        </p:nvSpPr>
        <p:spPr>
          <a:xfrm>
            <a:off x="1076706" y="3454146"/>
            <a:ext cx="32003" cy="358139"/>
          </a:xfrm>
          <a:prstGeom prst="rect">
            <a:avLst/>
          </a:prstGeom>
        </p:spPr>
        <p:txBody>
          <a:bodyPr wrap="square" lIns="0" tIns="0" rIns="0" bIns="0" rtlCol="0">
            <a:noAutofit/>
          </a:bodyPr>
          <a:lstStyle/>
          <a:p>
            <a:pPr marL="25400">
              <a:lnSpc>
                <a:spcPts val="1000"/>
              </a:lnSpc>
            </a:pPr>
            <a:endParaRPr sz="1000"/>
          </a:p>
        </p:txBody>
      </p:sp>
      <p:sp>
        <p:nvSpPr>
          <p:cNvPr id="43" name="object 43"/>
          <p:cNvSpPr txBox="1"/>
          <p:nvPr/>
        </p:nvSpPr>
        <p:spPr>
          <a:xfrm>
            <a:off x="1076706" y="3812286"/>
            <a:ext cx="32003" cy="352044"/>
          </a:xfrm>
          <a:prstGeom prst="rect">
            <a:avLst/>
          </a:prstGeom>
        </p:spPr>
        <p:txBody>
          <a:bodyPr wrap="square" lIns="0" tIns="0" rIns="0" bIns="0" rtlCol="0">
            <a:noAutofit/>
          </a:bodyPr>
          <a:lstStyle/>
          <a:p>
            <a:pPr marL="25400">
              <a:lnSpc>
                <a:spcPts val="1000"/>
              </a:lnSpc>
            </a:pPr>
            <a:endParaRPr sz="1000"/>
          </a:p>
        </p:txBody>
      </p:sp>
      <p:sp>
        <p:nvSpPr>
          <p:cNvPr id="42" name="object 42"/>
          <p:cNvSpPr txBox="1"/>
          <p:nvPr/>
        </p:nvSpPr>
        <p:spPr>
          <a:xfrm>
            <a:off x="1108709" y="3958590"/>
            <a:ext cx="117348" cy="1277112"/>
          </a:xfrm>
          <a:prstGeom prst="rect">
            <a:avLst/>
          </a:prstGeom>
        </p:spPr>
        <p:txBody>
          <a:bodyPr wrap="square" lIns="0" tIns="0" rIns="0" bIns="0" rtlCol="0">
            <a:noAutofit/>
          </a:bodyPr>
          <a:lstStyle/>
          <a:p>
            <a:pPr marL="25400">
              <a:lnSpc>
                <a:spcPts val="1000"/>
              </a:lnSpc>
            </a:pPr>
            <a:endParaRPr sz="1000"/>
          </a:p>
        </p:txBody>
      </p:sp>
      <p:sp>
        <p:nvSpPr>
          <p:cNvPr id="41" name="object 41"/>
          <p:cNvSpPr txBox="1"/>
          <p:nvPr/>
        </p:nvSpPr>
        <p:spPr>
          <a:xfrm>
            <a:off x="1226058" y="3958590"/>
            <a:ext cx="159708" cy="1277112"/>
          </a:xfrm>
          <a:prstGeom prst="rect">
            <a:avLst/>
          </a:prstGeom>
        </p:spPr>
        <p:txBody>
          <a:bodyPr wrap="square" lIns="0" tIns="0" rIns="0" bIns="0" rtlCol="0">
            <a:noAutofit/>
          </a:bodyPr>
          <a:lstStyle/>
          <a:p>
            <a:pPr marL="25400">
              <a:lnSpc>
                <a:spcPts val="1000"/>
              </a:lnSpc>
            </a:pPr>
            <a:endParaRPr sz="1000"/>
          </a:p>
        </p:txBody>
      </p:sp>
      <p:sp>
        <p:nvSpPr>
          <p:cNvPr id="40" name="object 40"/>
          <p:cNvSpPr txBox="1"/>
          <p:nvPr/>
        </p:nvSpPr>
        <p:spPr>
          <a:xfrm>
            <a:off x="1385766" y="3958590"/>
            <a:ext cx="393503" cy="420636"/>
          </a:xfrm>
          <a:prstGeom prst="rect">
            <a:avLst/>
          </a:prstGeom>
        </p:spPr>
        <p:txBody>
          <a:bodyPr wrap="square" lIns="0" tIns="0" rIns="0" bIns="0" rtlCol="0">
            <a:noAutofit/>
          </a:bodyPr>
          <a:lstStyle/>
          <a:p>
            <a:pPr marL="25400">
              <a:lnSpc>
                <a:spcPts val="1000"/>
              </a:lnSpc>
            </a:pPr>
            <a:endParaRPr sz="1000"/>
          </a:p>
        </p:txBody>
      </p:sp>
      <p:sp>
        <p:nvSpPr>
          <p:cNvPr id="39" name="object 39"/>
          <p:cNvSpPr txBox="1"/>
          <p:nvPr/>
        </p:nvSpPr>
        <p:spPr>
          <a:xfrm>
            <a:off x="1076706" y="4164329"/>
            <a:ext cx="32003" cy="356615"/>
          </a:xfrm>
          <a:prstGeom prst="rect">
            <a:avLst/>
          </a:prstGeom>
        </p:spPr>
        <p:txBody>
          <a:bodyPr wrap="square" lIns="0" tIns="0" rIns="0" bIns="0" rtlCol="0">
            <a:noAutofit/>
          </a:bodyPr>
          <a:lstStyle/>
          <a:p>
            <a:pPr marL="25400">
              <a:lnSpc>
                <a:spcPts val="1000"/>
              </a:lnSpc>
            </a:pPr>
            <a:endParaRPr sz="1000"/>
          </a:p>
        </p:txBody>
      </p:sp>
      <p:sp>
        <p:nvSpPr>
          <p:cNvPr id="38" name="object 38"/>
          <p:cNvSpPr txBox="1"/>
          <p:nvPr/>
        </p:nvSpPr>
        <p:spPr>
          <a:xfrm>
            <a:off x="2485783" y="4242092"/>
            <a:ext cx="160197" cy="993609"/>
          </a:xfrm>
          <a:prstGeom prst="rect">
            <a:avLst/>
          </a:prstGeom>
        </p:spPr>
        <p:txBody>
          <a:bodyPr wrap="square" lIns="0" tIns="0" rIns="0" bIns="0" rtlCol="0">
            <a:noAutofit/>
          </a:bodyPr>
          <a:lstStyle/>
          <a:p>
            <a:pPr marL="25400">
              <a:lnSpc>
                <a:spcPts val="1000"/>
              </a:lnSpc>
            </a:pPr>
            <a:endParaRPr sz="1000"/>
          </a:p>
        </p:txBody>
      </p:sp>
      <p:sp>
        <p:nvSpPr>
          <p:cNvPr id="37" name="object 37"/>
          <p:cNvSpPr txBox="1"/>
          <p:nvPr/>
        </p:nvSpPr>
        <p:spPr>
          <a:xfrm>
            <a:off x="2645981" y="4242092"/>
            <a:ext cx="2860611" cy="185889"/>
          </a:xfrm>
          <a:prstGeom prst="rect">
            <a:avLst/>
          </a:prstGeom>
        </p:spPr>
        <p:txBody>
          <a:bodyPr wrap="square" lIns="0" tIns="0" rIns="0" bIns="0" rtlCol="0">
            <a:noAutofit/>
          </a:bodyPr>
          <a:lstStyle/>
          <a:p>
            <a:pPr marL="25400">
              <a:lnSpc>
                <a:spcPts val="1000"/>
              </a:lnSpc>
            </a:pPr>
            <a:endParaRPr sz="1000"/>
          </a:p>
        </p:txBody>
      </p:sp>
      <p:sp>
        <p:nvSpPr>
          <p:cNvPr id="36" name="object 36"/>
          <p:cNvSpPr txBox="1"/>
          <p:nvPr/>
        </p:nvSpPr>
        <p:spPr>
          <a:xfrm>
            <a:off x="1385766" y="4379226"/>
            <a:ext cx="159886" cy="856475"/>
          </a:xfrm>
          <a:prstGeom prst="rect">
            <a:avLst/>
          </a:prstGeom>
        </p:spPr>
        <p:txBody>
          <a:bodyPr wrap="square" lIns="0" tIns="0" rIns="0" bIns="0" rtlCol="0">
            <a:noAutofit/>
          </a:bodyPr>
          <a:lstStyle/>
          <a:p>
            <a:pPr marL="25400">
              <a:lnSpc>
                <a:spcPts val="1000"/>
              </a:lnSpc>
            </a:pPr>
            <a:endParaRPr sz="1000"/>
          </a:p>
        </p:txBody>
      </p:sp>
      <p:sp>
        <p:nvSpPr>
          <p:cNvPr id="35" name="object 35"/>
          <p:cNvSpPr txBox="1"/>
          <p:nvPr/>
        </p:nvSpPr>
        <p:spPr>
          <a:xfrm>
            <a:off x="1545653" y="4379226"/>
            <a:ext cx="233616" cy="856475"/>
          </a:xfrm>
          <a:prstGeom prst="rect">
            <a:avLst/>
          </a:prstGeom>
        </p:spPr>
        <p:txBody>
          <a:bodyPr wrap="square" lIns="0" tIns="0" rIns="0" bIns="0" rtlCol="0">
            <a:noAutofit/>
          </a:bodyPr>
          <a:lstStyle/>
          <a:p>
            <a:pPr marL="25400">
              <a:lnSpc>
                <a:spcPts val="1000"/>
              </a:lnSpc>
            </a:pPr>
            <a:endParaRPr sz="1000"/>
          </a:p>
        </p:txBody>
      </p:sp>
      <p:sp>
        <p:nvSpPr>
          <p:cNvPr id="34" name="object 34"/>
          <p:cNvSpPr txBox="1"/>
          <p:nvPr/>
        </p:nvSpPr>
        <p:spPr>
          <a:xfrm>
            <a:off x="2645981" y="4427982"/>
            <a:ext cx="1882584" cy="658368"/>
          </a:xfrm>
          <a:prstGeom prst="rect">
            <a:avLst/>
          </a:prstGeom>
        </p:spPr>
        <p:txBody>
          <a:bodyPr wrap="square" lIns="0" tIns="0" rIns="0" bIns="0" rtlCol="0">
            <a:noAutofit/>
          </a:bodyPr>
          <a:lstStyle/>
          <a:p>
            <a:pPr marL="25400">
              <a:lnSpc>
                <a:spcPts val="1000"/>
              </a:lnSpc>
            </a:pPr>
            <a:endParaRPr sz="1000"/>
          </a:p>
        </p:txBody>
      </p:sp>
      <p:sp>
        <p:nvSpPr>
          <p:cNvPr id="33" name="object 33"/>
          <p:cNvSpPr txBox="1"/>
          <p:nvPr/>
        </p:nvSpPr>
        <p:spPr>
          <a:xfrm>
            <a:off x="4528566" y="4427982"/>
            <a:ext cx="159397" cy="807720"/>
          </a:xfrm>
          <a:prstGeom prst="rect">
            <a:avLst/>
          </a:prstGeom>
        </p:spPr>
        <p:txBody>
          <a:bodyPr wrap="square" lIns="0" tIns="0" rIns="0" bIns="0" rtlCol="0">
            <a:noAutofit/>
          </a:bodyPr>
          <a:lstStyle/>
          <a:p>
            <a:pPr marL="25400">
              <a:lnSpc>
                <a:spcPts val="1000"/>
              </a:lnSpc>
            </a:pPr>
            <a:endParaRPr sz="1000"/>
          </a:p>
        </p:txBody>
      </p:sp>
      <p:sp>
        <p:nvSpPr>
          <p:cNvPr id="32" name="object 32"/>
          <p:cNvSpPr txBox="1"/>
          <p:nvPr/>
        </p:nvSpPr>
        <p:spPr>
          <a:xfrm>
            <a:off x="4687963" y="4427982"/>
            <a:ext cx="818629" cy="525037"/>
          </a:xfrm>
          <a:prstGeom prst="rect">
            <a:avLst/>
          </a:prstGeom>
        </p:spPr>
        <p:txBody>
          <a:bodyPr wrap="square" lIns="0" tIns="0" rIns="0" bIns="0" rtlCol="0">
            <a:noAutofit/>
          </a:bodyPr>
          <a:lstStyle/>
          <a:p>
            <a:pPr marL="25400">
              <a:lnSpc>
                <a:spcPts val="1000"/>
              </a:lnSpc>
            </a:pPr>
            <a:endParaRPr sz="1000"/>
          </a:p>
        </p:txBody>
      </p:sp>
      <p:sp>
        <p:nvSpPr>
          <p:cNvPr id="31" name="object 31"/>
          <p:cNvSpPr txBox="1"/>
          <p:nvPr/>
        </p:nvSpPr>
        <p:spPr>
          <a:xfrm>
            <a:off x="1076706" y="4520946"/>
            <a:ext cx="32003" cy="358140"/>
          </a:xfrm>
          <a:prstGeom prst="rect">
            <a:avLst/>
          </a:prstGeom>
        </p:spPr>
        <p:txBody>
          <a:bodyPr wrap="square" lIns="0" tIns="0" rIns="0" bIns="0" rtlCol="0">
            <a:noAutofit/>
          </a:bodyPr>
          <a:lstStyle/>
          <a:p>
            <a:pPr marL="25400">
              <a:lnSpc>
                <a:spcPts val="1000"/>
              </a:lnSpc>
            </a:pPr>
            <a:endParaRPr sz="1000"/>
          </a:p>
        </p:txBody>
      </p:sp>
      <p:sp>
        <p:nvSpPr>
          <p:cNvPr id="30" name="object 30"/>
          <p:cNvSpPr txBox="1"/>
          <p:nvPr/>
        </p:nvSpPr>
        <p:spPr>
          <a:xfrm>
            <a:off x="1938845" y="4624628"/>
            <a:ext cx="154330" cy="611073"/>
          </a:xfrm>
          <a:prstGeom prst="rect">
            <a:avLst/>
          </a:prstGeom>
        </p:spPr>
        <p:txBody>
          <a:bodyPr wrap="square" lIns="0" tIns="0" rIns="0" bIns="0" rtlCol="0">
            <a:noAutofit/>
          </a:bodyPr>
          <a:lstStyle/>
          <a:p>
            <a:pPr marL="25400">
              <a:lnSpc>
                <a:spcPts val="1000"/>
              </a:lnSpc>
            </a:pPr>
            <a:endParaRPr sz="1000"/>
          </a:p>
        </p:txBody>
      </p:sp>
      <p:sp>
        <p:nvSpPr>
          <p:cNvPr id="29" name="object 29"/>
          <p:cNvSpPr txBox="1"/>
          <p:nvPr/>
        </p:nvSpPr>
        <p:spPr>
          <a:xfrm>
            <a:off x="2093175" y="4624628"/>
            <a:ext cx="233210" cy="611073"/>
          </a:xfrm>
          <a:prstGeom prst="rect">
            <a:avLst/>
          </a:prstGeom>
        </p:spPr>
        <p:txBody>
          <a:bodyPr wrap="square" lIns="0" tIns="0" rIns="0" bIns="0" rtlCol="0">
            <a:noAutofit/>
          </a:bodyPr>
          <a:lstStyle/>
          <a:p>
            <a:pPr marL="25400">
              <a:lnSpc>
                <a:spcPts val="1000"/>
              </a:lnSpc>
            </a:pPr>
            <a:endParaRPr sz="1000"/>
          </a:p>
        </p:txBody>
      </p:sp>
      <p:sp>
        <p:nvSpPr>
          <p:cNvPr id="28" name="object 28"/>
          <p:cNvSpPr txBox="1"/>
          <p:nvPr/>
        </p:nvSpPr>
        <p:spPr>
          <a:xfrm>
            <a:off x="1076706" y="4879086"/>
            <a:ext cx="32003" cy="356616"/>
          </a:xfrm>
          <a:prstGeom prst="rect">
            <a:avLst/>
          </a:prstGeom>
        </p:spPr>
        <p:txBody>
          <a:bodyPr wrap="square" lIns="0" tIns="0" rIns="0" bIns="0" rtlCol="0">
            <a:noAutofit/>
          </a:bodyPr>
          <a:lstStyle/>
          <a:p>
            <a:pPr marL="25400">
              <a:lnSpc>
                <a:spcPts val="1000"/>
              </a:lnSpc>
            </a:pPr>
            <a:endParaRPr sz="1000"/>
          </a:p>
        </p:txBody>
      </p:sp>
      <p:sp>
        <p:nvSpPr>
          <p:cNvPr id="27" name="object 27"/>
          <p:cNvSpPr txBox="1"/>
          <p:nvPr/>
        </p:nvSpPr>
        <p:spPr>
          <a:xfrm>
            <a:off x="4687963" y="4953019"/>
            <a:ext cx="393814" cy="145522"/>
          </a:xfrm>
          <a:prstGeom prst="rect">
            <a:avLst/>
          </a:prstGeom>
        </p:spPr>
        <p:txBody>
          <a:bodyPr wrap="square" lIns="0" tIns="0" rIns="0" bIns="0" rtlCol="0">
            <a:noAutofit/>
          </a:bodyPr>
          <a:lstStyle/>
          <a:p>
            <a:pPr marL="25400">
              <a:lnSpc>
                <a:spcPts val="1000"/>
              </a:lnSpc>
            </a:pPr>
            <a:endParaRPr sz="1000"/>
          </a:p>
        </p:txBody>
      </p:sp>
      <p:sp>
        <p:nvSpPr>
          <p:cNvPr id="26" name="object 26"/>
          <p:cNvSpPr txBox="1"/>
          <p:nvPr/>
        </p:nvSpPr>
        <p:spPr>
          <a:xfrm>
            <a:off x="5081778" y="4953019"/>
            <a:ext cx="159035" cy="282682"/>
          </a:xfrm>
          <a:prstGeom prst="rect">
            <a:avLst/>
          </a:prstGeom>
        </p:spPr>
        <p:txBody>
          <a:bodyPr wrap="square" lIns="0" tIns="0" rIns="0" bIns="0" rtlCol="0">
            <a:noAutofit/>
          </a:bodyPr>
          <a:lstStyle/>
          <a:p>
            <a:pPr marL="25400">
              <a:lnSpc>
                <a:spcPts val="1000"/>
              </a:lnSpc>
            </a:pPr>
            <a:endParaRPr sz="1000"/>
          </a:p>
        </p:txBody>
      </p:sp>
      <p:sp>
        <p:nvSpPr>
          <p:cNvPr id="25" name="object 25"/>
          <p:cNvSpPr txBox="1"/>
          <p:nvPr/>
        </p:nvSpPr>
        <p:spPr>
          <a:xfrm>
            <a:off x="5240813" y="4953019"/>
            <a:ext cx="154870" cy="282682"/>
          </a:xfrm>
          <a:prstGeom prst="rect">
            <a:avLst/>
          </a:prstGeom>
        </p:spPr>
        <p:txBody>
          <a:bodyPr wrap="square" lIns="0" tIns="0" rIns="0" bIns="0" rtlCol="0">
            <a:noAutofit/>
          </a:bodyPr>
          <a:lstStyle/>
          <a:p>
            <a:pPr marL="25400">
              <a:lnSpc>
                <a:spcPts val="1000"/>
              </a:lnSpc>
            </a:pPr>
            <a:endParaRPr sz="1000"/>
          </a:p>
        </p:txBody>
      </p:sp>
      <p:sp>
        <p:nvSpPr>
          <p:cNvPr id="24" name="object 24"/>
          <p:cNvSpPr txBox="1"/>
          <p:nvPr/>
        </p:nvSpPr>
        <p:spPr>
          <a:xfrm>
            <a:off x="5395683" y="4953019"/>
            <a:ext cx="110909" cy="282682"/>
          </a:xfrm>
          <a:prstGeom prst="rect">
            <a:avLst/>
          </a:prstGeom>
        </p:spPr>
        <p:txBody>
          <a:bodyPr wrap="square" lIns="0" tIns="0" rIns="0" bIns="0" rtlCol="0">
            <a:noAutofit/>
          </a:bodyPr>
          <a:lstStyle/>
          <a:p>
            <a:pPr marL="25400">
              <a:lnSpc>
                <a:spcPts val="1000"/>
              </a:lnSpc>
            </a:pPr>
            <a:endParaRPr sz="1000"/>
          </a:p>
        </p:txBody>
      </p:sp>
      <p:sp>
        <p:nvSpPr>
          <p:cNvPr id="23" name="object 23"/>
          <p:cNvSpPr txBox="1"/>
          <p:nvPr/>
        </p:nvSpPr>
        <p:spPr>
          <a:xfrm>
            <a:off x="2645981" y="5086350"/>
            <a:ext cx="233616" cy="149352"/>
          </a:xfrm>
          <a:prstGeom prst="rect">
            <a:avLst/>
          </a:prstGeom>
        </p:spPr>
        <p:txBody>
          <a:bodyPr wrap="square" lIns="0" tIns="0" rIns="0" bIns="0" rtlCol="0">
            <a:noAutofit/>
          </a:bodyPr>
          <a:lstStyle/>
          <a:p>
            <a:pPr marL="25400">
              <a:lnSpc>
                <a:spcPts val="1000"/>
              </a:lnSpc>
            </a:pPr>
            <a:endParaRPr sz="1000"/>
          </a:p>
        </p:txBody>
      </p:sp>
      <p:sp>
        <p:nvSpPr>
          <p:cNvPr id="22" name="object 22"/>
          <p:cNvSpPr txBox="1"/>
          <p:nvPr/>
        </p:nvSpPr>
        <p:spPr>
          <a:xfrm>
            <a:off x="2879598" y="5086350"/>
            <a:ext cx="159575" cy="149352"/>
          </a:xfrm>
          <a:prstGeom prst="rect">
            <a:avLst/>
          </a:prstGeom>
        </p:spPr>
        <p:txBody>
          <a:bodyPr wrap="square" lIns="0" tIns="0" rIns="0" bIns="0" rtlCol="0">
            <a:noAutofit/>
          </a:bodyPr>
          <a:lstStyle/>
          <a:p>
            <a:pPr marL="25400">
              <a:lnSpc>
                <a:spcPts val="1000"/>
              </a:lnSpc>
            </a:pPr>
            <a:endParaRPr sz="1000"/>
          </a:p>
        </p:txBody>
      </p:sp>
      <p:sp>
        <p:nvSpPr>
          <p:cNvPr id="21" name="object 21"/>
          <p:cNvSpPr txBox="1"/>
          <p:nvPr/>
        </p:nvSpPr>
        <p:spPr>
          <a:xfrm>
            <a:off x="3039173" y="5086350"/>
            <a:ext cx="154330" cy="149352"/>
          </a:xfrm>
          <a:prstGeom prst="rect">
            <a:avLst/>
          </a:prstGeom>
        </p:spPr>
        <p:txBody>
          <a:bodyPr wrap="square" lIns="0" tIns="0" rIns="0" bIns="0" rtlCol="0">
            <a:noAutofit/>
          </a:bodyPr>
          <a:lstStyle/>
          <a:p>
            <a:pPr marL="25400">
              <a:lnSpc>
                <a:spcPts val="1000"/>
              </a:lnSpc>
            </a:pPr>
            <a:endParaRPr sz="1000"/>
          </a:p>
        </p:txBody>
      </p:sp>
      <p:sp>
        <p:nvSpPr>
          <p:cNvPr id="20" name="object 20"/>
          <p:cNvSpPr txBox="1"/>
          <p:nvPr/>
        </p:nvSpPr>
        <p:spPr>
          <a:xfrm>
            <a:off x="3979926" y="5086350"/>
            <a:ext cx="159575" cy="149352"/>
          </a:xfrm>
          <a:prstGeom prst="rect">
            <a:avLst/>
          </a:prstGeom>
        </p:spPr>
        <p:txBody>
          <a:bodyPr wrap="square" lIns="0" tIns="0" rIns="0" bIns="0" rtlCol="0">
            <a:noAutofit/>
          </a:bodyPr>
          <a:lstStyle/>
          <a:p>
            <a:pPr marL="25400">
              <a:lnSpc>
                <a:spcPts val="1000"/>
              </a:lnSpc>
            </a:pPr>
            <a:endParaRPr sz="1000"/>
          </a:p>
        </p:txBody>
      </p:sp>
      <p:sp>
        <p:nvSpPr>
          <p:cNvPr id="19" name="object 19"/>
          <p:cNvSpPr txBox="1"/>
          <p:nvPr/>
        </p:nvSpPr>
        <p:spPr>
          <a:xfrm>
            <a:off x="4139501" y="5086350"/>
            <a:ext cx="154330" cy="149352"/>
          </a:xfrm>
          <a:prstGeom prst="rect">
            <a:avLst/>
          </a:prstGeom>
        </p:spPr>
        <p:txBody>
          <a:bodyPr wrap="square" lIns="0" tIns="0" rIns="0" bIns="0" rtlCol="0">
            <a:noAutofit/>
          </a:bodyPr>
          <a:lstStyle/>
          <a:p>
            <a:pPr marL="25400">
              <a:lnSpc>
                <a:spcPts val="1000"/>
              </a:lnSpc>
            </a:pPr>
            <a:endParaRPr sz="1000"/>
          </a:p>
        </p:txBody>
      </p:sp>
      <p:sp>
        <p:nvSpPr>
          <p:cNvPr id="18" name="object 18"/>
          <p:cNvSpPr txBox="1"/>
          <p:nvPr/>
        </p:nvSpPr>
        <p:spPr>
          <a:xfrm>
            <a:off x="4687963" y="5098542"/>
            <a:ext cx="158673" cy="137160"/>
          </a:xfrm>
          <a:prstGeom prst="rect">
            <a:avLst/>
          </a:prstGeom>
        </p:spPr>
        <p:txBody>
          <a:bodyPr wrap="square" lIns="0" tIns="0" rIns="0" bIns="0" rtlCol="0">
            <a:noAutofit/>
          </a:bodyPr>
          <a:lstStyle/>
          <a:p>
            <a:pPr marL="25400">
              <a:lnSpc>
                <a:spcPts val="1000"/>
              </a:lnSpc>
            </a:pPr>
            <a:endParaRPr sz="1000"/>
          </a:p>
        </p:txBody>
      </p:sp>
      <p:sp>
        <p:nvSpPr>
          <p:cNvPr id="17" name="object 17"/>
          <p:cNvSpPr txBox="1"/>
          <p:nvPr/>
        </p:nvSpPr>
        <p:spPr>
          <a:xfrm>
            <a:off x="4846637" y="5098542"/>
            <a:ext cx="235140" cy="137160"/>
          </a:xfrm>
          <a:prstGeom prst="rect">
            <a:avLst/>
          </a:prstGeom>
        </p:spPr>
        <p:txBody>
          <a:bodyPr wrap="square" lIns="0" tIns="0" rIns="0" bIns="0" rtlCol="0">
            <a:noAutofit/>
          </a:bodyPr>
          <a:lstStyle/>
          <a:p>
            <a:pPr marL="25400">
              <a:lnSpc>
                <a:spcPts val="1000"/>
              </a:lnSpc>
            </a:pPr>
            <a:endParaRPr sz="1000"/>
          </a:p>
        </p:txBody>
      </p:sp>
      <p:sp>
        <p:nvSpPr>
          <p:cNvPr id="16" name="object 16"/>
          <p:cNvSpPr txBox="1"/>
          <p:nvPr/>
        </p:nvSpPr>
        <p:spPr>
          <a:xfrm>
            <a:off x="1076706" y="5171748"/>
            <a:ext cx="2116797" cy="63953"/>
          </a:xfrm>
          <a:prstGeom prst="rect">
            <a:avLst/>
          </a:prstGeom>
        </p:spPr>
        <p:txBody>
          <a:bodyPr wrap="square" lIns="0" tIns="453" rIns="0" bIns="0" rtlCol="0">
            <a:noAutofit/>
          </a:bodyPr>
          <a:lstStyle/>
          <a:p>
            <a:pPr marL="25400">
              <a:lnSpc>
                <a:spcPts val="500"/>
              </a:lnSpc>
            </a:pPr>
            <a:endParaRPr sz="500"/>
          </a:p>
        </p:txBody>
      </p:sp>
      <p:sp>
        <p:nvSpPr>
          <p:cNvPr id="15" name="object 15"/>
          <p:cNvSpPr txBox="1"/>
          <p:nvPr/>
        </p:nvSpPr>
        <p:spPr>
          <a:xfrm>
            <a:off x="3193503" y="5142790"/>
            <a:ext cx="234734" cy="92911"/>
          </a:xfrm>
          <a:prstGeom prst="rect">
            <a:avLst/>
          </a:prstGeom>
        </p:spPr>
        <p:txBody>
          <a:bodyPr wrap="square" lIns="0" tIns="4011" rIns="0" bIns="0" rtlCol="0">
            <a:noAutofit/>
          </a:bodyPr>
          <a:lstStyle/>
          <a:p>
            <a:pPr marL="25400">
              <a:lnSpc>
                <a:spcPts val="700"/>
              </a:lnSpc>
            </a:pPr>
            <a:endParaRPr sz="700"/>
          </a:p>
        </p:txBody>
      </p:sp>
      <p:sp>
        <p:nvSpPr>
          <p:cNvPr id="14" name="object 14"/>
          <p:cNvSpPr txBox="1"/>
          <p:nvPr/>
        </p:nvSpPr>
        <p:spPr>
          <a:xfrm>
            <a:off x="3428238" y="5142790"/>
            <a:ext cx="158946" cy="92911"/>
          </a:xfrm>
          <a:prstGeom prst="rect">
            <a:avLst/>
          </a:prstGeom>
        </p:spPr>
        <p:txBody>
          <a:bodyPr wrap="square" lIns="0" tIns="4011" rIns="0" bIns="0" rtlCol="0">
            <a:noAutofit/>
          </a:bodyPr>
          <a:lstStyle/>
          <a:p>
            <a:pPr marL="25400">
              <a:lnSpc>
                <a:spcPts val="700"/>
              </a:lnSpc>
            </a:pPr>
            <a:endParaRPr sz="700"/>
          </a:p>
        </p:txBody>
      </p:sp>
      <p:sp>
        <p:nvSpPr>
          <p:cNvPr id="13" name="object 13"/>
          <p:cNvSpPr txBox="1"/>
          <p:nvPr/>
        </p:nvSpPr>
        <p:spPr>
          <a:xfrm>
            <a:off x="3587184" y="5142790"/>
            <a:ext cx="392741" cy="92911"/>
          </a:xfrm>
          <a:prstGeom prst="rect">
            <a:avLst/>
          </a:prstGeom>
        </p:spPr>
        <p:txBody>
          <a:bodyPr wrap="square" lIns="0" tIns="4011" rIns="0" bIns="0" rtlCol="0">
            <a:noAutofit/>
          </a:bodyPr>
          <a:lstStyle/>
          <a:p>
            <a:pPr marL="25400">
              <a:lnSpc>
                <a:spcPts val="700"/>
              </a:lnSpc>
            </a:pPr>
            <a:endParaRPr sz="700"/>
          </a:p>
        </p:txBody>
      </p:sp>
      <p:sp>
        <p:nvSpPr>
          <p:cNvPr id="12" name="object 12"/>
          <p:cNvSpPr txBox="1"/>
          <p:nvPr/>
        </p:nvSpPr>
        <p:spPr>
          <a:xfrm>
            <a:off x="1076706" y="5235702"/>
            <a:ext cx="585216" cy="24002"/>
          </a:xfrm>
          <a:prstGeom prst="rect">
            <a:avLst/>
          </a:prstGeom>
        </p:spPr>
        <p:txBody>
          <a:bodyPr wrap="square" lIns="0" tIns="0" rIns="0" bIns="0" rtlCol="0">
            <a:noAutofit/>
          </a:bodyPr>
          <a:lstStyle/>
          <a:p>
            <a:endParaRPr/>
          </a:p>
        </p:txBody>
      </p:sp>
      <p:sp>
        <p:nvSpPr>
          <p:cNvPr id="11" name="object 11"/>
          <p:cNvSpPr txBox="1"/>
          <p:nvPr/>
        </p:nvSpPr>
        <p:spPr>
          <a:xfrm>
            <a:off x="1661922" y="5235702"/>
            <a:ext cx="548639" cy="24002"/>
          </a:xfrm>
          <a:prstGeom prst="rect">
            <a:avLst/>
          </a:prstGeom>
        </p:spPr>
        <p:txBody>
          <a:bodyPr wrap="square" lIns="0" tIns="0" rIns="0" bIns="0" rtlCol="0">
            <a:noAutofit/>
          </a:bodyPr>
          <a:lstStyle/>
          <a:p>
            <a:endParaRPr/>
          </a:p>
        </p:txBody>
      </p:sp>
      <p:sp>
        <p:nvSpPr>
          <p:cNvPr id="10" name="object 10"/>
          <p:cNvSpPr txBox="1"/>
          <p:nvPr/>
        </p:nvSpPr>
        <p:spPr>
          <a:xfrm>
            <a:off x="2210562" y="5235702"/>
            <a:ext cx="551688" cy="24002"/>
          </a:xfrm>
          <a:prstGeom prst="rect">
            <a:avLst/>
          </a:prstGeom>
        </p:spPr>
        <p:txBody>
          <a:bodyPr wrap="square" lIns="0" tIns="0" rIns="0" bIns="0" rtlCol="0">
            <a:noAutofit/>
          </a:bodyPr>
          <a:lstStyle/>
          <a:p>
            <a:endParaRPr/>
          </a:p>
        </p:txBody>
      </p:sp>
      <p:sp>
        <p:nvSpPr>
          <p:cNvPr id="9" name="object 9"/>
          <p:cNvSpPr txBox="1"/>
          <p:nvPr/>
        </p:nvSpPr>
        <p:spPr>
          <a:xfrm>
            <a:off x="2762250" y="5235702"/>
            <a:ext cx="548639" cy="24002"/>
          </a:xfrm>
          <a:prstGeom prst="rect">
            <a:avLst/>
          </a:prstGeom>
        </p:spPr>
        <p:txBody>
          <a:bodyPr wrap="square" lIns="0" tIns="0" rIns="0" bIns="0" rtlCol="0">
            <a:noAutofit/>
          </a:bodyPr>
          <a:lstStyle/>
          <a:p>
            <a:endParaRPr/>
          </a:p>
        </p:txBody>
      </p:sp>
      <p:sp>
        <p:nvSpPr>
          <p:cNvPr id="8" name="object 8"/>
          <p:cNvSpPr txBox="1"/>
          <p:nvPr/>
        </p:nvSpPr>
        <p:spPr>
          <a:xfrm>
            <a:off x="3310890" y="5235702"/>
            <a:ext cx="435419" cy="24002"/>
          </a:xfrm>
          <a:prstGeom prst="rect">
            <a:avLst/>
          </a:prstGeom>
        </p:spPr>
        <p:txBody>
          <a:bodyPr wrap="square" lIns="0" tIns="0" rIns="0" bIns="0" rtlCol="0">
            <a:noAutofit/>
          </a:bodyPr>
          <a:lstStyle/>
          <a:p>
            <a:endParaRPr/>
          </a:p>
        </p:txBody>
      </p:sp>
      <p:sp>
        <p:nvSpPr>
          <p:cNvPr id="7" name="object 7"/>
          <p:cNvSpPr txBox="1"/>
          <p:nvPr/>
        </p:nvSpPr>
        <p:spPr>
          <a:xfrm>
            <a:off x="3746309" y="5235702"/>
            <a:ext cx="117792" cy="0"/>
          </a:xfrm>
          <a:prstGeom prst="rect">
            <a:avLst/>
          </a:prstGeom>
        </p:spPr>
        <p:txBody>
          <a:bodyPr wrap="square" lIns="0" tIns="0" rIns="0" bIns="0" rtlCol="0">
            <a:noAutofit/>
          </a:bodyPr>
          <a:lstStyle/>
          <a:p>
            <a:endParaRPr/>
          </a:p>
        </p:txBody>
      </p:sp>
      <p:sp>
        <p:nvSpPr>
          <p:cNvPr id="6" name="object 6"/>
          <p:cNvSpPr txBox="1"/>
          <p:nvPr/>
        </p:nvSpPr>
        <p:spPr>
          <a:xfrm>
            <a:off x="3864102" y="5235702"/>
            <a:ext cx="547115" cy="24002"/>
          </a:xfrm>
          <a:prstGeom prst="rect">
            <a:avLst/>
          </a:prstGeom>
        </p:spPr>
        <p:txBody>
          <a:bodyPr wrap="square" lIns="0" tIns="0" rIns="0" bIns="0" rtlCol="0">
            <a:noAutofit/>
          </a:bodyPr>
          <a:lstStyle/>
          <a:p>
            <a:endParaRPr/>
          </a:p>
        </p:txBody>
      </p:sp>
      <p:sp>
        <p:nvSpPr>
          <p:cNvPr id="5" name="object 5"/>
          <p:cNvSpPr txBox="1"/>
          <p:nvPr/>
        </p:nvSpPr>
        <p:spPr>
          <a:xfrm>
            <a:off x="4411218" y="5235702"/>
            <a:ext cx="553212" cy="24002"/>
          </a:xfrm>
          <a:prstGeom prst="rect">
            <a:avLst/>
          </a:prstGeom>
        </p:spPr>
        <p:txBody>
          <a:bodyPr wrap="square" lIns="0" tIns="0" rIns="0" bIns="0" rtlCol="0">
            <a:noAutofit/>
          </a:bodyPr>
          <a:lstStyle/>
          <a:p>
            <a:endParaRPr/>
          </a:p>
        </p:txBody>
      </p:sp>
      <p:sp>
        <p:nvSpPr>
          <p:cNvPr id="4" name="object 4"/>
          <p:cNvSpPr txBox="1"/>
          <p:nvPr/>
        </p:nvSpPr>
        <p:spPr>
          <a:xfrm>
            <a:off x="4964430" y="5235702"/>
            <a:ext cx="542163" cy="24002"/>
          </a:xfrm>
          <a:prstGeom prst="rect">
            <a:avLst/>
          </a:prstGeom>
        </p:spPr>
        <p:txBody>
          <a:bodyPr wrap="square" lIns="0" tIns="0" rIns="0" bIns="0" rtlCol="0">
            <a:noAutofit/>
          </a:bodyPr>
          <a:lstStyle/>
          <a:p>
            <a:endParaRPr/>
          </a:p>
        </p:txBody>
      </p:sp>
      <p:sp>
        <p:nvSpPr>
          <p:cNvPr id="3" name="object 3"/>
          <p:cNvSpPr txBox="1"/>
          <p:nvPr/>
        </p:nvSpPr>
        <p:spPr>
          <a:xfrm>
            <a:off x="624078" y="2289073"/>
            <a:ext cx="6479285" cy="3859276"/>
          </a:xfrm>
          <a:prstGeom prst="rect">
            <a:avLst/>
          </a:prstGeom>
        </p:spPr>
        <p:txBody>
          <a:bodyPr wrap="square" lIns="0" tIns="39370" rIns="0" bIns="0" rtlCol="0">
            <a:noAutofit/>
          </a:bodyPr>
          <a:lstStyle/>
          <a:p>
            <a:pPr marL="284530">
              <a:lnSpc>
                <a:spcPct val="95825"/>
              </a:lnSpc>
            </a:pPr>
            <a:r>
              <a:rPr sz="700" b="1" spc="54" dirty="0" smtClean="0">
                <a:latin typeface="Arial"/>
                <a:cs typeface="Arial"/>
              </a:rPr>
              <a:t>40</a:t>
            </a:r>
            <a:endParaRPr sz="700" dirty="0">
              <a:latin typeface="Arial"/>
              <a:cs typeface="Arial"/>
            </a:endParaRPr>
          </a:p>
          <a:p>
            <a:pPr marL="284530">
              <a:lnSpc>
                <a:spcPct val="95825"/>
              </a:lnSpc>
              <a:spcBef>
                <a:spcPts val="2075"/>
              </a:spcBef>
            </a:pPr>
            <a:r>
              <a:rPr sz="700" b="1" spc="54" dirty="0" smtClean="0">
                <a:latin typeface="Arial"/>
                <a:cs typeface="Arial"/>
              </a:rPr>
              <a:t>35</a:t>
            </a:r>
            <a:endParaRPr sz="700" dirty="0">
              <a:latin typeface="Arial"/>
              <a:cs typeface="Arial"/>
            </a:endParaRPr>
          </a:p>
          <a:p>
            <a:pPr marL="284530">
              <a:lnSpc>
                <a:spcPct val="95825"/>
              </a:lnSpc>
              <a:spcBef>
                <a:spcPts val="2075"/>
              </a:spcBef>
            </a:pPr>
            <a:r>
              <a:rPr sz="700" b="1" spc="54" dirty="0" smtClean="0">
                <a:latin typeface="Arial"/>
                <a:cs typeface="Arial"/>
              </a:rPr>
              <a:t>30</a:t>
            </a:r>
            <a:endParaRPr sz="700" dirty="0">
              <a:latin typeface="Arial"/>
              <a:cs typeface="Arial"/>
            </a:endParaRPr>
          </a:p>
          <a:p>
            <a:pPr marL="5209540" marR="214754" indent="-4925009">
              <a:lnSpc>
                <a:spcPts val="804"/>
              </a:lnSpc>
              <a:spcBef>
                <a:spcPts val="1862"/>
              </a:spcBef>
              <a:tabLst>
                <a:tab pos="5207000" algn="l"/>
              </a:tabLst>
            </a:pPr>
            <a:r>
              <a:rPr sz="1050" b="1" spc="37" baseline="33129" dirty="0" smtClean="0">
                <a:latin typeface="Arial"/>
                <a:cs typeface="Arial"/>
              </a:rPr>
              <a:t>25</a:t>
            </a:r>
            <a:r>
              <a:rPr sz="1050" b="1" spc="0" baseline="33129" dirty="0" smtClean="0">
                <a:latin typeface="Arial"/>
                <a:cs typeface="Arial"/>
              </a:rPr>
              <a:t>	</a:t>
            </a:r>
            <a:r>
              <a:rPr lang="kk-KZ" sz="700" b="1" spc="37" dirty="0" smtClean="0">
                <a:latin typeface="Arial"/>
                <a:cs typeface="Arial"/>
              </a:rPr>
              <a:t>Орташа көпжылдық ағын</a:t>
            </a:r>
            <a:endParaRPr sz="700" dirty="0">
              <a:latin typeface="Arial"/>
              <a:cs typeface="Arial"/>
            </a:endParaRPr>
          </a:p>
          <a:p>
            <a:pPr marL="284530">
              <a:lnSpc>
                <a:spcPct val="95825"/>
              </a:lnSpc>
              <a:spcBef>
                <a:spcPts val="759"/>
              </a:spcBef>
            </a:pPr>
            <a:r>
              <a:rPr sz="700" b="1" spc="54" dirty="0" smtClean="0">
                <a:latin typeface="Arial"/>
                <a:cs typeface="Arial"/>
              </a:rPr>
              <a:t>20</a:t>
            </a:r>
            <a:endParaRPr sz="700" dirty="0">
              <a:latin typeface="Arial"/>
              <a:cs typeface="Arial"/>
            </a:endParaRPr>
          </a:p>
          <a:p>
            <a:pPr marL="5209540" marR="456838">
              <a:lnSpc>
                <a:spcPts val="804"/>
              </a:lnSpc>
              <a:spcBef>
                <a:spcPts val="1278"/>
              </a:spcBef>
            </a:pPr>
            <a:r>
              <a:rPr lang="kk-KZ" sz="700" b="1" spc="49" dirty="0" smtClean="0">
                <a:latin typeface="Arial"/>
                <a:cs typeface="Arial"/>
              </a:rPr>
              <a:t>Орналасқан су ресурстары орташа м</a:t>
            </a:r>
            <a:endParaRPr sz="700" dirty="0">
              <a:latin typeface="Arial"/>
              <a:cs typeface="Arial"/>
            </a:endParaRPr>
          </a:p>
          <a:p>
            <a:pPr marL="284530">
              <a:lnSpc>
                <a:spcPct val="95825"/>
              </a:lnSpc>
              <a:spcBef>
                <a:spcPts val="1044"/>
              </a:spcBef>
            </a:pPr>
            <a:r>
              <a:rPr sz="700" b="1" spc="54" dirty="0" smtClean="0">
                <a:latin typeface="Arial"/>
                <a:cs typeface="Arial"/>
              </a:rPr>
              <a:t>10</a:t>
            </a:r>
            <a:endParaRPr sz="700" dirty="0" smtClean="0">
              <a:latin typeface="Arial"/>
              <a:cs typeface="Arial"/>
            </a:endParaRPr>
          </a:p>
          <a:p>
            <a:pPr marR="583265" algn="r">
              <a:lnSpc>
                <a:spcPct val="95825"/>
              </a:lnSpc>
              <a:spcBef>
                <a:spcPts val="195"/>
              </a:spcBef>
            </a:pPr>
            <a:r>
              <a:rPr lang="kk-KZ" sz="700" b="1" spc="45" dirty="0" smtClean="0">
                <a:latin typeface="Arial"/>
                <a:cs typeface="Arial"/>
              </a:rPr>
              <a:t>  Қазіргіс</a:t>
            </a:r>
          </a:p>
          <a:p>
            <a:pPr marR="583265" algn="r">
              <a:lnSpc>
                <a:spcPct val="95825"/>
              </a:lnSpc>
              <a:spcBef>
                <a:spcPts val="195"/>
              </a:spcBef>
            </a:pPr>
            <a:r>
              <a:rPr lang="kk-KZ" sz="700" b="1" spc="45" dirty="0" smtClean="0">
                <a:latin typeface="Arial"/>
                <a:cs typeface="Arial"/>
              </a:rPr>
              <a:t>у пайдалану</a:t>
            </a:r>
            <a:endParaRPr sz="700" dirty="0">
              <a:latin typeface="Arial"/>
              <a:cs typeface="Arial"/>
            </a:endParaRPr>
          </a:p>
          <a:p>
            <a:pPr marL="343052">
              <a:lnSpc>
                <a:spcPct val="95825"/>
              </a:lnSpc>
              <a:spcBef>
                <a:spcPts val="165"/>
              </a:spcBef>
            </a:pPr>
            <a:r>
              <a:rPr sz="700" b="1" dirty="0" smtClean="0">
                <a:latin typeface="Arial"/>
                <a:cs typeface="Arial"/>
              </a:rPr>
              <a:t>5</a:t>
            </a:r>
            <a:endParaRPr sz="700" dirty="0">
              <a:latin typeface="Arial"/>
              <a:cs typeface="Arial"/>
            </a:endParaRPr>
          </a:p>
          <a:p>
            <a:pPr marL="343052">
              <a:lnSpc>
                <a:spcPct val="95825"/>
              </a:lnSpc>
              <a:spcBef>
                <a:spcPts val="2078"/>
              </a:spcBef>
            </a:pPr>
            <a:r>
              <a:rPr sz="700" b="1" dirty="0" smtClean="0">
                <a:latin typeface="Arial"/>
                <a:cs typeface="Arial"/>
              </a:rPr>
              <a:t>0</a:t>
            </a:r>
            <a:endParaRPr sz="700" dirty="0">
              <a:latin typeface="Arial"/>
              <a:cs typeface="Arial"/>
            </a:endParaRPr>
          </a:p>
        </p:txBody>
      </p:sp>
      <p:sp>
        <p:nvSpPr>
          <p:cNvPr id="2" name="object 2"/>
          <p:cNvSpPr txBox="1"/>
          <p:nvPr/>
        </p:nvSpPr>
        <p:spPr>
          <a:xfrm>
            <a:off x="502920" y="765048"/>
            <a:ext cx="8353044" cy="361188"/>
          </a:xfrm>
          <a:prstGeom prst="rect">
            <a:avLst/>
          </a:prstGeom>
        </p:spPr>
        <p:txBody>
          <a:bodyPr wrap="square" lIns="0" tIns="11303" rIns="0" bIns="0" rtlCol="0">
            <a:noAutofit/>
          </a:bodyPr>
          <a:lstStyle/>
          <a:p>
            <a:pPr marL="889126">
              <a:lnSpc>
                <a:spcPts val="1780"/>
              </a:lnSpc>
            </a:pPr>
            <a:r>
              <a:rPr lang="kk-KZ" sz="1600" b="1" spc="-130" dirty="0" smtClean="0">
                <a:solidFill>
                  <a:srgbClr val="000066"/>
                </a:solidFill>
                <a:latin typeface="Arial"/>
                <a:cs typeface="Arial"/>
              </a:rPr>
              <a:t>8 бассейн аумағындағы шиеленіскен су шаруашылық теңгерім</a:t>
            </a:r>
            <a:endParaRPr sz="1600" dirty="0">
              <a:latin typeface="Arial"/>
              <a:cs typeface="Arial"/>
            </a:endParaRPr>
          </a:p>
        </p:txBody>
      </p:sp>
      <p:sp>
        <p:nvSpPr>
          <p:cNvPr id="167" name="object 61"/>
          <p:cNvSpPr txBox="1"/>
          <p:nvPr/>
        </p:nvSpPr>
        <p:spPr>
          <a:xfrm>
            <a:off x="1443990" y="248196"/>
            <a:ext cx="6241986" cy="330504"/>
          </a:xfrm>
          <a:prstGeom prst="rect">
            <a:avLst/>
          </a:prstGeom>
        </p:spPr>
        <p:txBody>
          <a:bodyPr wrap="square" lIns="0" tIns="16224" rIns="0" bIns="0" rtlCol="0">
            <a:noAutofit/>
          </a:bodyPr>
          <a:lstStyle/>
          <a:p>
            <a:pPr marL="12700">
              <a:lnSpc>
                <a:spcPts val="2555"/>
              </a:lnSpc>
            </a:pPr>
            <a:r>
              <a:rPr lang="kk-KZ" sz="2400" b="1" spc="-175" dirty="0" smtClean="0">
                <a:solidFill>
                  <a:srgbClr val="006EC0"/>
                </a:solidFill>
                <a:latin typeface="Arial"/>
                <a:cs typeface="Arial"/>
              </a:rPr>
              <a:t>Қазақстанда СРББ-ға өту қажеттілігі</a:t>
            </a:r>
            <a:endParaRPr lang="kk-KZ" sz="2400" dirty="0" smtClean="0">
              <a:latin typeface="Arial"/>
              <a:cs typeface="Arial"/>
            </a:endParaRPr>
          </a:p>
          <a:p>
            <a:pPr marL="12700">
              <a:lnSpc>
                <a:spcPts val="2555"/>
              </a:lnSpc>
            </a:pPr>
            <a:endParaRPr sz="24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2887218" y="2478786"/>
            <a:ext cx="1382014" cy="246634"/>
          </a:xfrm>
          <a:custGeom>
            <a:avLst/>
            <a:gdLst/>
            <a:ahLst/>
            <a:cxnLst/>
            <a:rect l="l" t="t" r="r" b="b"/>
            <a:pathLst>
              <a:path w="1382014" h="246634">
                <a:moveTo>
                  <a:pt x="0" y="0"/>
                </a:moveTo>
                <a:lnTo>
                  <a:pt x="0" y="123316"/>
                </a:lnTo>
                <a:lnTo>
                  <a:pt x="1382014" y="123316"/>
                </a:lnTo>
                <a:lnTo>
                  <a:pt x="1382014" y="246634"/>
                </a:lnTo>
              </a:path>
            </a:pathLst>
          </a:custGeom>
          <a:ln w="25907">
            <a:solidFill>
              <a:srgbClr val="4674AB"/>
            </a:solidFill>
          </a:ln>
        </p:spPr>
        <p:txBody>
          <a:bodyPr wrap="square" lIns="0" tIns="0" rIns="0" bIns="0" rtlCol="0">
            <a:noAutofit/>
          </a:bodyPr>
          <a:lstStyle/>
          <a:p>
            <a:endParaRPr/>
          </a:p>
        </p:txBody>
      </p:sp>
      <p:sp>
        <p:nvSpPr>
          <p:cNvPr id="18" name="object 18"/>
          <p:cNvSpPr/>
          <p:nvPr/>
        </p:nvSpPr>
        <p:spPr>
          <a:xfrm>
            <a:off x="1518666" y="2478786"/>
            <a:ext cx="1368552" cy="246634"/>
          </a:xfrm>
          <a:custGeom>
            <a:avLst/>
            <a:gdLst/>
            <a:ahLst/>
            <a:cxnLst/>
            <a:rect l="l" t="t" r="r" b="b"/>
            <a:pathLst>
              <a:path w="1368552" h="246634">
                <a:moveTo>
                  <a:pt x="1368552" y="0"/>
                </a:moveTo>
                <a:lnTo>
                  <a:pt x="1368552" y="123316"/>
                </a:lnTo>
                <a:lnTo>
                  <a:pt x="0" y="123316"/>
                </a:lnTo>
                <a:lnTo>
                  <a:pt x="0" y="246634"/>
                </a:lnTo>
              </a:path>
            </a:pathLst>
          </a:custGeom>
          <a:ln w="25907">
            <a:solidFill>
              <a:srgbClr val="4674AB"/>
            </a:solidFill>
          </a:ln>
        </p:spPr>
        <p:txBody>
          <a:bodyPr wrap="square" lIns="0" tIns="0" rIns="0" bIns="0" rtlCol="0">
            <a:noAutofit/>
          </a:bodyPr>
          <a:lstStyle/>
          <a:p>
            <a:endParaRPr/>
          </a:p>
        </p:txBody>
      </p:sp>
      <p:sp>
        <p:nvSpPr>
          <p:cNvPr id="19" name="object 19"/>
          <p:cNvSpPr/>
          <p:nvPr/>
        </p:nvSpPr>
        <p:spPr>
          <a:xfrm>
            <a:off x="2887218" y="1642110"/>
            <a:ext cx="0" cy="248157"/>
          </a:xfrm>
          <a:custGeom>
            <a:avLst/>
            <a:gdLst/>
            <a:ahLst/>
            <a:cxnLst/>
            <a:rect l="l" t="t" r="r" b="b"/>
            <a:pathLst>
              <a:path h="248157">
                <a:moveTo>
                  <a:pt x="0" y="0"/>
                </a:moveTo>
                <a:lnTo>
                  <a:pt x="0" y="248157"/>
                </a:lnTo>
              </a:path>
            </a:pathLst>
          </a:custGeom>
          <a:ln w="25908">
            <a:solidFill>
              <a:srgbClr val="3B6694"/>
            </a:solidFill>
          </a:ln>
        </p:spPr>
        <p:txBody>
          <a:bodyPr wrap="square" lIns="0" tIns="0" rIns="0" bIns="0" rtlCol="0">
            <a:noAutofit/>
          </a:bodyPr>
          <a:lstStyle/>
          <a:p>
            <a:endParaRPr/>
          </a:p>
        </p:txBody>
      </p:sp>
      <p:sp>
        <p:nvSpPr>
          <p:cNvPr id="20" name="object 20"/>
          <p:cNvSpPr/>
          <p:nvPr/>
        </p:nvSpPr>
        <p:spPr>
          <a:xfrm>
            <a:off x="1970532" y="1019555"/>
            <a:ext cx="1860804" cy="690372"/>
          </a:xfrm>
          <a:prstGeom prst="rect">
            <a:avLst/>
          </a:prstGeom>
          <a:blipFill>
            <a:blip r:embed="rId2" cstate="print"/>
            <a:stretch>
              <a:fillRect/>
            </a:stretch>
          </a:blipFill>
        </p:spPr>
        <p:txBody>
          <a:bodyPr wrap="square" lIns="0" tIns="0" rIns="0" bIns="0" rtlCol="0">
            <a:noAutofit/>
          </a:bodyPr>
          <a:lstStyle/>
          <a:p>
            <a:endParaRPr/>
          </a:p>
        </p:txBody>
      </p:sp>
      <p:sp>
        <p:nvSpPr>
          <p:cNvPr id="21" name="object 21"/>
          <p:cNvSpPr/>
          <p:nvPr/>
        </p:nvSpPr>
        <p:spPr>
          <a:xfrm>
            <a:off x="1984248" y="1856231"/>
            <a:ext cx="1828800" cy="690372"/>
          </a:xfrm>
          <a:prstGeom prst="rect">
            <a:avLst/>
          </a:prstGeom>
          <a:blipFill>
            <a:blip r:embed="rId3" cstate="print"/>
            <a:stretch>
              <a:fillRect/>
            </a:stretch>
          </a:blipFill>
        </p:spPr>
        <p:txBody>
          <a:bodyPr wrap="square" lIns="0" tIns="0" rIns="0" bIns="0" rtlCol="0">
            <a:noAutofit/>
          </a:bodyPr>
          <a:lstStyle/>
          <a:p>
            <a:endParaRPr/>
          </a:p>
        </p:txBody>
      </p:sp>
      <p:sp>
        <p:nvSpPr>
          <p:cNvPr id="22" name="object 22"/>
          <p:cNvSpPr/>
          <p:nvPr/>
        </p:nvSpPr>
        <p:spPr>
          <a:xfrm>
            <a:off x="873252" y="2692907"/>
            <a:ext cx="1280160" cy="690372"/>
          </a:xfrm>
          <a:prstGeom prst="rect">
            <a:avLst/>
          </a:prstGeom>
          <a:blipFill>
            <a:blip r:embed="rId4" cstate="print"/>
            <a:stretch>
              <a:fillRect/>
            </a:stretch>
          </a:blipFill>
        </p:spPr>
        <p:txBody>
          <a:bodyPr wrap="square" lIns="0" tIns="0" rIns="0" bIns="0" rtlCol="0">
            <a:noAutofit/>
          </a:bodyPr>
          <a:lstStyle/>
          <a:p>
            <a:endParaRPr/>
          </a:p>
        </p:txBody>
      </p:sp>
      <p:sp>
        <p:nvSpPr>
          <p:cNvPr id="23" name="object 23"/>
          <p:cNvSpPr/>
          <p:nvPr/>
        </p:nvSpPr>
        <p:spPr>
          <a:xfrm>
            <a:off x="3561588" y="2692907"/>
            <a:ext cx="1444752" cy="690372"/>
          </a:xfrm>
          <a:prstGeom prst="rect">
            <a:avLst/>
          </a:prstGeom>
          <a:blipFill>
            <a:blip r:embed="rId5" cstate="print"/>
            <a:stretch>
              <a:fillRect/>
            </a:stretch>
          </a:blipFill>
        </p:spPr>
        <p:txBody>
          <a:bodyPr wrap="square" lIns="0" tIns="0" rIns="0" bIns="0" rtlCol="0">
            <a:noAutofit/>
          </a:bodyPr>
          <a:lstStyle/>
          <a:p>
            <a:endParaRPr/>
          </a:p>
        </p:txBody>
      </p:sp>
      <p:sp>
        <p:nvSpPr>
          <p:cNvPr id="24" name="object 24"/>
          <p:cNvSpPr/>
          <p:nvPr/>
        </p:nvSpPr>
        <p:spPr>
          <a:xfrm>
            <a:off x="745236" y="3345179"/>
            <a:ext cx="7912608" cy="3080004"/>
          </a:xfrm>
          <a:prstGeom prst="rect">
            <a:avLst/>
          </a:prstGeom>
          <a:blipFill>
            <a:blip r:embed="rId6" cstate="print"/>
            <a:stretch>
              <a:fillRect/>
            </a:stretch>
          </a:blipFill>
        </p:spPr>
        <p:txBody>
          <a:bodyPr wrap="square" lIns="0" tIns="0" rIns="0" bIns="0" rtlCol="0">
            <a:noAutofit/>
          </a:bodyPr>
          <a:lstStyle/>
          <a:p>
            <a:endParaRPr/>
          </a:p>
        </p:txBody>
      </p:sp>
      <p:sp>
        <p:nvSpPr>
          <p:cNvPr id="25" name="object 25"/>
          <p:cNvSpPr/>
          <p:nvPr/>
        </p:nvSpPr>
        <p:spPr>
          <a:xfrm>
            <a:off x="4500372" y="946404"/>
            <a:ext cx="4104131" cy="1383791"/>
          </a:xfrm>
          <a:custGeom>
            <a:avLst/>
            <a:gdLst/>
            <a:ahLst/>
            <a:cxnLst/>
            <a:rect l="l" t="t" r="r" b="b"/>
            <a:pathLst>
              <a:path w="4104131" h="1383791">
                <a:moveTo>
                  <a:pt x="0" y="1383791"/>
                </a:moveTo>
                <a:lnTo>
                  <a:pt x="4104131" y="1383791"/>
                </a:lnTo>
                <a:lnTo>
                  <a:pt x="4104131" y="0"/>
                </a:lnTo>
                <a:lnTo>
                  <a:pt x="0" y="0"/>
                </a:lnTo>
                <a:lnTo>
                  <a:pt x="0" y="1383791"/>
                </a:lnTo>
                <a:close/>
              </a:path>
            </a:pathLst>
          </a:custGeom>
          <a:solidFill>
            <a:srgbClr val="FFFF99"/>
          </a:solidFill>
        </p:spPr>
        <p:txBody>
          <a:bodyPr wrap="square" lIns="0" tIns="0" rIns="0" bIns="0" rtlCol="0">
            <a:noAutofit/>
          </a:bodyPr>
          <a:lstStyle/>
          <a:p>
            <a:endParaRPr/>
          </a:p>
        </p:txBody>
      </p:sp>
      <p:sp>
        <p:nvSpPr>
          <p:cNvPr id="26" name="object 26"/>
          <p:cNvSpPr/>
          <p:nvPr/>
        </p:nvSpPr>
        <p:spPr>
          <a:xfrm>
            <a:off x="3851148" y="1484376"/>
            <a:ext cx="647700" cy="360807"/>
          </a:xfrm>
          <a:custGeom>
            <a:avLst/>
            <a:gdLst/>
            <a:ahLst/>
            <a:cxnLst/>
            <a:rect l="l" t="t" r="r" b="b"/>
            <a:pathLst>
              <a:path w="647700" h="360807">
                <a:moveTo>
                  <a:pt x="0" y="180339"/>
                </a:moveTo>
                <a:lnTo>
                  <a:pt x="161925" y="360807"/>
                </a:lnTo>
                <a:lnTo>
                  <a:pt x="161925" y="270637"/>
                </a:lnTo>
                <a:lnTo>
                  <a:pt x="647700" y="270637"/>
                </a:lnTo>
                <a:lnTo>
                  <a:pt x="647700" y="90170"/>
                </a:lnTo>
                <a:lnTo>
                  <a:pt x="161925" y="90170"/>
                </a:lnTo>
                <a:lnTo>
                  <a:pt x="161925" y="0"/>
                </a:lnTo>
                <a:lnTo>
                  <a:pt x="0" y="180339"/>
                </a:lnTo>
                <a:close/>
              </a:path>
            </a:pathLst>
          </a:custGeom>
          <a:solidFill>
            <a:srgbClr val="FF0000"/>
          </a:solidFill>
        </p:spPr>
        <p:txBody>
          <a:bodyPr wrap="square" lIns="0" tIns="0" rIns="0" bIns="0" rtlCol="0">
            <a:noAutofit/>
          </a:bodyPr>
          <a:lstStyle/>
          <a:p>
            <a:endParaRPr/>
          </a:p>
        </p:txBody>
      </p:sp>
      <p:sp>
        <p:nvSpPr>
          <p:cNvPr id="27" name="object 27"/>
          <p:cNvSpPr/>
          <p:nvPr/>
        </p:nvSpPr>
        <p:spPr>
          <a:xfrm>
            <a:off x="3851148" y="1484376"/>
            <a:ext cx="647700" cy="360807"/>
          </a:xfrm>
          <a:custGeom>
            <a:avLst/>
            <a:gdLst/>
            <a:ahLst/>
            <a:cxnLst/>
            <a:rect l="l" t="t" r="r" b="b"/>
            <a:pathLst>
              <a:path w="647700" h="360807">
                <a:moveTo>
                  <a:pt x="0" y="180339"/>
                </a:moveTo>
                <a:lnTo>
                  <a:pt x="161925" y="0"/>
                </a:lnTo>
                <a:lnTo>
                  <a:pt x="161925" y="90170"/>
                </a:lnTo>
                <a:lnTo>
                  <a:pt x="647700" y="90170"/>
                </a:lnTo>
                <a:lnTo>
                  <a:pt x="647700" y="270637"/>
                </a:lnTo>
                <a:lnTo>
                  <a:pt x="161925" y="270637"/>
                </a:lnTo>
                <a:lnTo>
                  <a:pt x="161925" y="360807"/>
                </a:lnTo>
                <a:lnTo>
                  <a:pt x="0" y="180339"/>
                </a:lnTo>
                <a:close/>
              </a:path>
            </a:pathLst>
          </a:custGeom>
          <a:ln w="9144">
            <a:solidFill>
              <a:srgbClr val="000000"/>
            </a:solidFill>
          </a:ln>
        </p:spPr>
        <p:txBody>
          <a:bodyPr wrap="square" lIns="0" tIns="0" rIns="0" bIns="0" rtlCol="0">
            <a:noAutofit/>
          </a:bodyPr>
          <a:lstStyle/>
          <a:p>
            <a:endParaRPr/>
          </a:p>
        </p:txBody>
      </p:sp>
      <p:sp>
        <p:nvSpPr>
          <p:cNvPr id="14" name="object 14"/>
          <p:cNvSpPr/>
          <p:nvPr/>
        </p:nvSpPr>
        <p:spPr>
          <a:xfrm>
            <a:off x="6371844" y="3032125"/>
            <a:ext cx="432815" cy="180086"/>
          </a:xfrm>
          <a:custGeom>
            <a:avLst/>
            <a:gdLst/>
            <a:ahLst/>
            <a:cxnLst/>
            <a:rect l="l" t="t" r="r" b="b"/>
            <a:pathLst>
              <a:path w="432815" h="180086">
                <a:moveTo>
                  <a:pt x="432815" y="0"/>
                </a:moveTo>
                <a:lnTo>
                  <a:pt x="0" y="0"/>
                </a:lnTo>
                <a:lnTo>
                  <a:pt x="216407" y="180086"/>
                </a:lnTo>
                <a:lnTo>
                  <a:pt x="432815" y="0"/>
                </a:lnTo>
                <a:close/>
              </a:path>
            </a:pathLst>
          </a:custGeom>
          <a:solidFill>
            <a:srgbClr val="FF0000"/>
          </a:solidFill>
        </p:spPr>
        <p:txBody>
          <a:bodyPr wrap="square" lIns="0" tIns="0" rIns="0" bIns="0" rtlCol="0">
            <a:noAutofit/>
          </a:bodyPr>
          <a:lstStyle/>
          <a:p>
            <a:endParaRPr/>
          </a:p>
        </p:txBody>
      </p:sp>
      <p:sp>
        <p:nvSpPr>
          <p:cNvPr id="15" name="object 15"/>
          <p:cNvSpPr/>
          <p:nvPr/>
        </p:nvSpPr>
        <p:spPr>
          <a:xfrm>
            <a:off x="6480048" y="2491714"/>
            <a:ext cx="216407" cy="540410"/>
          </a:xfrm>
          <a:custGeom>
            <a:avLst/>
            <a:gdLst/>
            <a:ahLst/>
            <a:cxnLst/>
            <a:rect l="l" t="t" r="r" b="b"/>
            <a:pathLst>
              <a:path w="216407" h="540410">
                <a:moveTo>
                  <a:pt x="0" y="540410"/>
                </a:moveTo>
                <a:lnTo>
                  <a:pt x="216407" y="540410"/>
                </a:lnTo>
                <a:lnTo>
                  <a:pt x="216407" y="0"/>
                </a:lnTo>
                <a:lnTo>
                  <a:pt x="0" y="0"/>
                </a:lnTo>
                <a:lnTo>
                  <a:pt x="0" y="540410"/>
                </a:lnTo>
                <a:close/>
              </a:path>
            </a:pathLst>
          </a:custGeom>
          <a:solidFill>
            <a:srgbClr val="FF0000"/>
          </a:solidFill>
        </p:spPr>
        <p:txBody>
          <a:bodyPr wrap="square" lIns="0" tIns="0" rIns="0" bIns="0" rtlCol="0">
            <a:noAutofit/>
          </a:bodyPr>
          <a:lstStyle/>
          <a:p>
            <a:endParaRPr/>
          </a:p>
        </p:txBody>
      </p:sp>
      <p:sp>
        <p:nvSpPr>
          <p:cNvPr id="16" name="object 16"/>
          <p:cNvSpPr/>
          <p:nvPr/>
        </p:nvSpPr>
        <p:spPr>
          <a:xfrm>
            <a:off x="6371844" y="2491740"/>
            <a:ext cx="432815" cy="720471"/>
          </a:xfrm>
          <a:custGeom>
            <a:avLst/>
            <a:gdLst/>
            <a:ahLst/>
            <a:cxnLst/>
            <a:rect l="l" t="t" r="r" b="b"/>
            <a:pathLst>
              <a:path w="432815" h="720471">
                <a:moveTo>
                  <a:pt x="0" y="540385"/>
                </a:moveTo>
                <a:lnTo>
                  <a:pt x="108203" y="540385"/>
                </a:lnTo>
                <a:lnTo>
                  <a:pt x="108203" y="0"/>
                </a:lnTo>
                <a:lnTo>
                  <a:pt x="324611" y="0"/>
                </a:lnTo>
                <a:lnTo>
                  <a:pt x="324611" y="540385"/>
                </a:lnTo>
                <a:lnTo>
                  <a:pt x="432815" y="540385"/>
                </a:lnTo>
                <a:lnTo>
                  <a:pt x="216407" y="720471"/>
                </a:lnTo>
                <a:lnTo>
                  <a:pt x="0" y="540385"/>
                </a:lnTo>
                <a:close/>
              </a:path>
            </a:pathLst>
          </a:custGeom>
          <a:ln w="9144">
            <a:solidFill>
              <a:srgbClr val="000000"/>
            </a:solidFill>
          </a:ln>
        </p:spPr>
        <p:txBody>
          <a:bodyPr wrap="square" lIns="0" tIns="0" rIns="0" bIns="0" rtlCol="0">
            <a:noAutofit/>
          </a:bodyPr>
          <a:lstStyle/>
          <a:p>
            <a:endParaRPr/>
          </a:p>
        </p:txBody>
      </p:sp>
      <p:sp>
        <p:nvSpPr>
          <p:cNvPr id="12" name="object 12"/>
          <p:cNvSpPr txBox="1"/>
          <p:nvPr/>
        </p:nvSpPr>
        <p:spPr>
          <a:xfrm>
            <a:off x="1219200" y="240442"/>
            <a:ext cx="6502450" cy="330200"/>
          </a:xfrm>
          <a:prstGeom prst="rect">
            <a:avLst/>
          </a:prstGeom>
        </p:spPr>
        <p:txBody>
          <a:bodyPr wrap="square" lIns="0" tIns="16224" rIns="0" bIns="0" rtlCol="0">
            <a:noAutofit/>
          </a:bodyPr>
          <a:lstStyle/>
          <a:p>
            <a:pPr marL="12700">
              <a:lnSpc>
                <a:spcPts val="2555"/>
              </a:lnSpc>
            </a:pPr>
            <a:r>
              <a:rPr lang="kk-KZ" sz="2400" b="1" spc="-175" dirty="0" smtClean="0">
                <a:solidFill>
                  <a:srgbClr val="006EC0"/>
                </a:solidFill>
                <a:latin typeface="Arial"/>
                <a:cs typeface="Arial"/>
              </a:rPr>
              <a:t>Қазақстанда СРББ-ға өту қажеттілігі</a:t>
            </a:r>
            <a:endParaRPr lang="kk-KZ" sz="2400" dirty="0" smtClean="0">
              <a:latin typeface="Arial"/>
              <a:cs typeface="Arial"/>
            </a:endParaRPr>
          </a:p>
        </p:txBody>
      </p:sp>
      <p:sp>
        <p:nvSpPr>
          <p:cNvPr id="11" name="object 11"/>
          <p:cNvSpPr txBox="1"/>
          <p:nvPr/>
        </p:nvSpPr>
        <p:spPr>
          <a:xfrm>
            <a:off x="2001036" y="1140997"/>
            <a:ext cx="1812012" cy="363785"/>
          </a:xfrm>
          <a:prstGeom prst="rect">
            <a:avLst/>
          </a:prstGeom>
        </p:spPr>
        <p:txBody>
          <a:bodyPr wrap="square" lIns="0" tIns="8413" rIns="0" bIns="0" rtlCol="0">
            <a:noAutofit/>
          </a:bodyPr>
          <a:lstStyle/>
          <a:p>
            <a:pPr marL="223265" marR="219863" algn="ctr">
              <a:lnSpc>
                <a:spcPts val="1325"/>
              </a:lnSpc>
            </a:pPr>
            <a:r>
              <a:rPr lang="kk-KZ" sz="1200" spc="-151" dirty="0" smtClean="0">
                <a:latin typeface="Arial"/>
                <a:cs typeface="Arial"/>
              </a:rPr>
              <a:t>АУЫЛ ШАРУАШЫЛЫҚ МИНИСТРЛІГІ</a:t>
            </a:r>
            <a:endParaRPr lang="kk-KZ" sz="1200" dirty="0">
              <a:latin typeface="Arial"/>
              <a:cs typeface="Arial"/>
            </a:endParaRPr>
          </a:p>
        </p:txBody>
      </p:sp>
      <p:sp>
        <p:nvSpPr>
          <p:cNvPr id="10" name="object 10"/>
          <p:cNvSpPr txBox="1"/>
          <p:nvPr/>
        </p:nvSpPr>
        <p:spPr>
          <a:xfrm>
            <a:off x="2117852" y="1991566"/>
            <a:ext cx="1532585" cy="363727"/>
          </a:xfrm>
          <a:prstGeom prst="rect">
            <a:avLst/>
          </a:prstGeom>
        </p:spPr>
        <p:txBody>
          <a:bodyPr wrap="square" lIns="0" tIns="8413" rIns="0" bIns="0" rtlCol="0">
            <a:noAutofit/>
          </a:bodyPr>
          <a:lstStyle/>
          <a:p>
            <a:pPr algn="ctr">
              <a:lnSpc>
                <a:spcPts val="1325"/>
              </a:lnSpc>
            </a:pPr>
            <a:r>
              <a:rPr lang="kk-KZ" sz="1200" spc="-83" dirty="0" smtClean="0">
                <a:latin typeface="Arial"/>
                <a:cs typeface="Arial"/>
              </a:rPr>
              <a:t>СУ РЕСУРСТАРЫ КОМИТЕТІ</a:t>
            </a:r>
            <a:endParaRPr lang="kk-KZ" sz="1200" dirty="0">
              <a:latin typeface="Arial"/>
              <a:cs typeface="Arial"/>
            </a:endParaRPr>
          </a:p>
        </p:txBody>
      </p:sp>
      <p:sp>
        <p:nvSpPr>
          <p:cNvPr id="9" name="object 9"/>
          <p:cNvSpPr txBox="1"/>
          <p:nvPr/>
        </p:nvSpPr>
        <p:spPr>
          <a:xfrm>
            <a:off x="1054709" y="2838910"/>
            <a:ext cx="946327" cy="360680"/>
          </a:xfrm>
          <a:prstGeom prst="rect">
            <a:avLst/>
          </a:prstGeom>
        </p:spPr>
        <p:txBody>
          <a:bodyPr wrap="square" lIns="0" tIns="8413" rIns="0" bIns="0" rtlCol="0">
            <a:noAutofit/>
          </a:bodyPr>
          <a:lstStyle/>
          <a:p>
            <a:pPr marL="319557" marR="321106" algn="ctr">
              <a:lnSpc>
                <a:spcPts val="1325"/>
              </a:lnSpc>
            </a:pPr>
            <a:r>
              <a:rPr sz="1200" spc="-94" dirty="0" smtClean="0">
                <a:latin typeface="Arial"/>
                <a:cs typeface="Arial"/>
              </a:rPr>
              <a:t>РГП</a:t>
            </a:r>
            <a:endParaRPr sz="1200" dirty="0">
              <a:latin typeface="Arial"/>
              <a:cs typeface="Arial"/>
            </a:endParaRPr>
          </a:p>
          <a:p>
            <a:pPr algn="ctr">
              <a:lnSpc>
                <a:spcPct val="95825"/>
              </a:lnSpc>
            </a:pPr>
            <a:r>
              <a:rPr sz="1200" spc="-128" dirty="0" smtClean="0">
                <a:latin typeface="Arial"/>
                <a:cs typeface="Arial"/>
              </a:rPr>
              <a:t>«КАЗВОДХОЗ»</a:t>
            </a:r>
            <a:endParaRPr sz="1200" dirty="0">
              <a:latin typeface="Arial"/>
              <a:cs typeface="Arial"/>
            </a:endParaRPr>
          </a:p>
        </p:txBody>
      </p:sp>
      <p:sp>
        <p:nvSpPr>
          <p:cNvPr id="8" name="object 8"/>
          <p:cNvSpPr txBox="1"/>
          <p:nvPr/>
        </p:nvSpPr>
        <p:spPr>
          <a:xfrm>
            <a:off x="3703066" y="2838910"/>
            <a:ext cx="1156284" cy="360680"/>
          </a:xfrm>
          <a:prstGeom prst="rect">
            <a:avLst/>
          </a:prstGeom>
        </p:spPr>
        <p:txBody>
          <a:bodyPr wrap="square" lIns="0" tIns="8413" rIns="0" bIns="0" rtlCol="0">
            <a:noAutofit/>
          </a:bodyPr>
          <a:lstStyle/>
          <a:p>
            <a:pPr marL="70865" marR="69875" algn="ctr">
              <a:lnSpc>
                <a:spcPts val="1325"/>
              </a:lnSpc>
            </a:pPr>
            <a:r>
              <a:rPr sz="1200" spc="-165" dirty="0" smtClean="0">
                <a:latin typeface="Arial"/>
                <a:cs typeface="Arial"/>
              </a:rPr>
              <a:t>БАССЕЙН</a:t>
            </a:r>
            <a:r>
              <a:rPr lang="kk-KZ" sz="1200" spc="-165" dirty="0" smtClean="0">
                <a:latin typeface="Arial"/>
                <a:cs typeface="Arial"/>
              </a:rPr>
              <a:t>ДІІК</a:t>
            </a:r>
            <a:endParaRPr sz="1200" dirty="0">
              <a:latin typeface="Arial"/>
              <a:cs typeface="Arial"/>
            </a:endParaRPr>
          </a:p>
          <a:p>
            <a:pPr algn="ctr">
              <a:lnSpc>
                <a:spcPct val="95825"/>
              </a:lnSpc>
            </a:pPr>
            <a:r>
              <a:rPr sz="1200" spc="-92" dirty="0" smtClean="0">
                <a:latin typeface="Arial"/>
                <a:cs typeface="Arial"/>
              </a:rPr>
              <a:t>ИНСПЕКЦИ</a:t>
            </a:r>
            <a:r>
              <a:rPr lang="kk-KZ" sz="1200" spc="-92" dirty="0" smtClean="0">
                <a:latin typeface="Arial"/>
                <a:cs typeface="Arial"/>
              </a:rPr>
              <a:t>Я</a:t>
            </a:r>
            <a:r>
              <a:rPr sz="1200" spc="-92" dirty="0" smtClean="0">
                <a:latin typeface="Arial"/>
                <a:cs typeface="Arial"/>
              </a:rPr>
              <a:t>(БИ</a:t>
            </a:r>
            <a:r>
              <a:rPr sz="1200" spc="-92" dirty="0" smtClean="0">
                <a:latin typeface="Arial"/>
                <a:cs typeface="Arial"/>
              </a:rPr>
              <a:t>)</a:t>
            </a:r>
            <a:endParaRPr sz="1200" dirty="0">
              <a:latin typeface="Arial"/>
              <a:cs typeface="Arial"/>
            </a:endParaRPr>
          </a:p>
        </p:txBody>
      </p:sp>
      <p:sp>
        <p:nvSpPr>
          <p:cNvPr id="7" name="object 7"/>
          <p:cNvSpPr txBox="1"/>
          <p:nvPr/>
        </p:nvSpPr>
        <p:spPr>
          <a:xfrm>
            <a:off x="7097649" y="6141594"/>
            <a:ext cx="1386039" cy="165608"/>
          </a:xfrm>
          <a:prstGeom prst="rect">
            <a:avLst/>
          </a:prstGeom>
        </p:spPr>
        <p:txBody>
          <a:bodyPr wrap="square" lIns="0" tIns="7810" rIns="0" bIns="0" rtlCol="0">
            <a:noAutofit/>
          </a:bodyPr>
          <a:lstStyle/>
          <a:p>
            <a:pPr marL="12700">
              <a:lnSpc>
                <a:spcPts val="1230"/>
              </a:lnSpc>
            </a:pPr>
            <a:r>
              <a:rPr sz="1100" spc="-71" dirty="0" smtClean="0">
                <a:latin typeface="Arial"/>
                <a:cs typeface="Arial"/>
              </a:rPr>
              <a:t>Ист.: КВР/ПРООН,2007</a:t>
            </a:r>
            <a:endParaRPr sz="1100">
              <a:latin typeface="Arial"/>
              <a:cs typeface="Arial"/>
            </a:endParaRPr>
          </a:p>
        </p:txBody>
      </p:sp>
      <p:sp>
        <p:nvSpPr>
          <p:cNvPr id="6" name="object 6"/>
          <p:cNvSpPr txBox="1"/>
          <p:nvPr/>
        </p:nvSpPr>
        <p:spPr>
          <a:xfrm>
            <a:off x="1518666" y="2478786"/>
            <a:ext cx="1368552" cy="123316"/>
          </a:xfrm>
          <a:prstGeom prst="rect">
            <a:avLst/>
          </a:prstGeom>
        </p:spPr>
        <p:txBody>
          <a:bodyPr wrap="square" lIns="0" tIns="2666" rIns="0" bIns="0" rtlCol="0">
            <a:noAutofit/>
          </a:bodyPr>
          <a:lstStyle/>
          <a:p>
            <a:pPr marL="25400">
              <a:lnSpc>
                <a:spcPts val="950"/>
              </a:lnSpc>
            </a:pPr>
            <a:endParaRPr sz="950"/>
          </a:p>
        </p:txBody>
      </p:sp>
      <p:sp>
        <p:nvSpPr>
          <p:cNvPr id="5" name="object 5"/>
          <p:cNvSpPr txBox="1"/>
          <p:nvPr/>
        </p:nvSpPr>
        <p:spPr>
          <a:xfrm>
            <a:off x="2887218" y="2478786"/>
            <a:ext cx="1382014" cy="123316"/>
          </a:xfrm>
          <a:prstGeom prst="rect">
            <a:avLst/>
          </a:prstGeom>
        </p:spPr>
        <p:txBody>
          <a:bodyPr wrap="square" lIns="0" tIns="2666" rIns="0" bIns="0" rtlCol="0">
            <a:noAutofit/>
          </a:bodyPr>
          <a:lstStyle/>
          <a:p>
            <a:pPr marL="25400">
              <a:lnSpc>
                <a:spcPts val="950"/>
              </a:lnSpc>
            </a:pPr>
            <a:endParaRPr sz="950"/>
          </a:p>
        </p:txBody>
      </p:sp>
      <p:sp>
        <p:nvSpPr>
          <p:cNvPr id="4" name="object 4"/>
          <p:cNvSpPr txBox="1"/>
          <p:nvPr/>
        </p:nvSpPr>
        <p:spPr>
          <a:xfrm>
            <a:off x="1518666" y="2602103"/>
            <a:ext cx="2750566" cy="123317"/>
          </a:xfrm>
          <a:prstGeom prst="rect">
            <a:avLst/>
          </a:prstGeom>
        </p:spPr>
        <p:txBody>
          <a:bodyPr wrap="square" lIns="0" tIns="2667" rIns="0" bIns="0" rtlCol="0">
            <a:noAutofit/>
          </a:bodyPr>
          <a:lstStyle/>
          <a:p>
            <a:pPr marL="25400">
              <a:lnSpc>
                <a:spcPts val="950"/>
              </a:lnSpc>
            </a:pPr>
            <a:endParaRPr sz="950"/>
          </a:p>
        </p:txBody>
      </p:sp>
      <p:sp>
        <p:nvSpPr>
          <p:cNvPr id="3" name="object 3"/>
          <p:cNvSpPr txBox="1"/>
          <p:nvPr/>
        </p:nvSpPr>
        <p:spPr>
          <a:xfrm>
            <a:off x="6480048" y="2491714"/>
            <a:ext cx="216407" cy="540410"/>
          </a:xfrm>
          <a:prstGeom prst="rect">
            <a:avLst/>
          </a:prstGeom>
        </p:spPr>
        <p:txBody>
          <a:bodyPr wrap="square" lIns="0" tIns="0" rIns="0" bIns="0" rtlCol="0">
            <a:noAutofit/>
          </a:bodyPr>
          <a:lstStyle/>
          <a:p>
            <a:pPr marL="25400">
              <a:lnSpc>
                <a:spcPts val="1000"/>
              </a:lnSpc>
            </a:pPr>
            <a:endParaRPr sz="1000"/>
          </a:p>
        </p:txBody>
      </p:sp>
      <p:sp>
        <p:nvSpPr>
          <p:cNvPr id="2" name="object 2"/>
          <p:cNvSpPr txBox="1"/>
          <p:nvPr/>
        </p:nvSpPr>
        <p:spPr>
          <a:xfrm>
            <a:off x="4500372" y="946403"/>
            <a:ext cx="4104131" cy="1383792"/>
          </a:xfrm>
          <a:prstGeom prst="rect">
            <a:avLst/>
          </a:prstGeom>
        </p:spPr>
        <p:txBody>
          <a:bodyPr wrap="square" lIns="0" tIns="45720" rIns="0" bIns="0" rtlCol="0">
            <a:noAutofit/>
          </a:bodyPr>
          <a:lstStyle/>
          <a:p>
            <a:pPr marL="861949">
              <a:lnSpc>
                <a:spcPct val="95825"/>
              </a:lnSpc>
            </a:pPr>
            <a:r>
              <a:rPr lang="kk-KZ" sz="1400" spc="-73" dirty="0" smtClean="0">
                <a:latin typeface="Arial"/>
                <a:cs typeface="Arial"/>
              </a:rPr>
              <a:t>Сарапшылардың болжамы бойынша </a:t>
            </a:r>
            <a:r>
              <a:rPr sz="1400" spc="-73" dirty="0" smtClean="0">
                <a:latin typeface="Arial"/>
                <a:cs typeface="Arial"/>
              </a:rPr>
              <a:t>- </a:t>
            </a:r>
            <a:r>
              <a:rPr sz="1400" spc="-70" dirty="0" smtClean="0">
                <a:latin typeface="Arial"/>
                <a:cs typeface="Arial"/>
              </a:rPr>
              <a:t>2015-2020 </a:t>
            </a:r>
            <a:r>
              <a:rPr lang="kk-KZ" sz="1400" spc="-70" dirty="0" smtClean="0">
                <a:latin typeface="Arial"/>
                <a:cs typeface="Arial"/>
              </a:rPr>
              <a:t>жж.</a:t>
            </a:r>
            <a:r>
              <a:rPr sz="1400" spc="-70" dirty="0" smtClean="0">
                <a:latin typeface="Arial"/>
                <a:cs typeface="Arial"/>
              </a:rPr>
              <a:t> </a:t>
            </a:r>
            <a:r>
              <a:rPr lang="kk-KZ" sz="1400" spc="-70" dirty="0" smtClean="0">
                <a:latin typeface="Arial"/>
                <a:cs typeface="Arial"/>
              </a:rPr>
              <a:t>Қарай су ресурстарын басқаруды жағдайы өзгермейтін болса, </a:t>
            </a:r>
            <a:r>
              <a:rPr sz="1400" spc="-70" dirty="0" err="1" smtClean="0">
                <a:latin typeface="Arial"/>
                <a:cs typeface="Arial"/>
              </a:rPr>
              <a:t>экономик</a:t>
            </a:r>
            <a:r>
              <a:rPr lang="kk-KZ" sz="1400" spc="-70" dirty="0" smtClean="0">
                <a:latin typeface="Arial"/>
                <a:cs typeface="Arial"/>
              </a:rPr>
              <a:t>алық, </a:t>
            </a:r>
            <a:r>
              <a:rPr sz="1400" spc="-70" dirty="0" err="1" smtClean="0">
                <a:latin typeface="Arial"/>
                <a:cs typeface="Arial"/>
              </a:rPr>
              <a:t>экологи</a:t>
            </a:r>
            <a:r>
              <a:rPr lang="kk-KZ" sz="1400" spc="-70" dirty="0" smtClean="0">
                <a:latin typeface="Arial"/>
                <a:cs typeface="Arial"/>
              </a:rPr>
              <a:t>ялық</a:t>
            </a:r>
            <a:r>
              <a:rPr sz="1400" spc="-70" dirty="0" smtClean="0">
                <a:latin typeface="Arial"/>
                <a:cs typeface="Arial"/>
              </a:rPr>
              <a:t> </a:t>
            </a:r>
            <a:r>
              <a:rPr lang="kk-KZ" sz="1400" spc="-70" dirty="0" smtClean="0">
                <a:latin typeface="Arial"/>
                <a:cs typeface="Arial"/>
              </a:rPr>
              <a:t>тұрақтылық</a:t>
            </a:r>
            <a:r>
              <a:rPr sz="1400" spc="-70" dirty="0" smtClean="0">
                <a:latin typeface="Arial"/>
                <a:cs typeface="Arial"/>
              </a:rPr>
              <a:t> </a:t>
            </a:r>
            <a:r>
              <a:rPr lang="kk-KZ" sz="1400" spc="-70" dirty="0" smtClean="0">
                <a:latin typeface="Arial"/>
                <a:cs typeface="Arial"/>
              </a:rPr>
              <a:t>және Қазақстан халқын сумен қамтамасыз ету жағдайына қатер төнуі мүмкін</a:t>
            </a:r>
            <a:endParaRPr sz="140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467868" y="1844039"/>
            <a:ext cx="8358758" cy="4393438"/>
          </a:xfrm>
          <a:custGeom>
            <a:avLst/>
            <a:gdLst/>
            <a:ahLst/>
            <a:cxnLst/>
            <a:rect l="l" t="t" r="r" b="b"/>
            <a:pathLst>
              <a:path w="8358758" h="4393438">
                <a:moveTo>
                  <a:pt x="0" y="4393438"/>
                </a:moveTo>
                <a:lnTo>
                  <a:pt x="8358758" y="4393438"/>
                </a:lnTo>
                <a:lnTo>
                  <a:pt x="8358758" y="0"/>
                </a:lnTo>
                <a:lnTo>
                  <a:pt x="0" y="0"/>
                </a:lnTo>
                <a:lnTo>
                  <a:pt x="0" y="4393438"/>
                </a:lnTo>
                <a:close/>
              </a:path>
            </a:pathLst>
          </a:custGeom>
          <a:solidFill>
            <a:srgbClr val="FFCC99"/>
          </a:solidFill>
        </p:spPr>
        <p:txBody>
          <a:bodyPr wrap="square" lIns="0" tIns="0" rIns="0" bIns="0" rtlCol="0">
            <a:noAutofit/>
          </a:bodyPr>
          <a:lstStyle/>
          <a:p>
            <a:endParaRPr/>
          </a:p>
        </p:txBody>
      </p:sp>
      <p:sp>
        <p:nvSpPr>
          <p:cNvPr id="10" name="object 10"/>
          <p:cNvSpPr txBox="1"/>
          <p:nvPr/>
        </p:nvSpPr>
        <p:spPr>
          <a:xfrm>
            <a:off x="883412" y="171615"/>
            <a:ext cx="7335957" cy="661535"/>
          </a:xfrm>
          <a:prstGeom prst="rect">
            <a:avLst/>
          </a:prstGeom>
        </p:spPr>
        <p:txBody>
          <a:bodyPr wrap="square" lIns="0" tIns="16224" rIns="0" bIns="0" rtlCol="0">
            <a:noAutofit/>
          </a:bodyPr>
          <a:lstStyle/>
          <a:p>
            <a:pPr marL="12700">
              <a:lnSpc>
                <a:spcPts val="2555"/>
              </a:lnSpc>
            </a:pPr>
            <a:r>
              <a:rPr lang="kk-KZ" sz="2400" b="1" spc="-195" dirty="0" smtClean="0">
                <a:solidFill>
                  <a:srgbClr val="006EC0"/>
                </a:solidFill>
                <a:latin typeface="Arial"/>
                <a:cs typeface="Arial"/>
              </a:rPr>
              <a:t>Қазақстандағы су ресурстарввн басқарудағы негізгі мәселелер:</a:t>
            </a:r>
            <a:endParaRPr sz="2400" dirty="0">
              <a:latin typeface="Arial"/>
              <a:cs typeface="Arial"/>
            </a:endParaRPr>
          </a:p>
        </p:txBody>
      </p:sp>
      <p:sp>
        <p:nvSpPr>
          <p:cNvPr id="8" name="object 8"/>
          <p:cNvSpPr txBox="1"/>
          <p:nvPr/>
        </p:nvSpPr>
        <p:spPr>
          <a:xfrm>
            <a:off x="1232712" y="1135257"/>
            <a:ext cx="6802023" cy="598481"/>
          </a:xfrm>
          <a:prstGeom prst="rect">
            <a:avLst/>
          </a:prstGeom>
        </p:spPr>
        <p:txBody>
          <a:bodyPr wrap="square" lIns="0" tIns="15113" rIns="0" bIns="0" rtlCol="0">
            <a:noAutofit/>
          </a:bodyPr>
          <a:lstStyle/>
          <a:p>
            <a:pPr algn="ctr">
              <a:lnSpc>
                <a:spcPts val="2380"/>
              </a:lnSpc>
            </a:pPr>
            <a:r>
              <a:rPr sz="2300" b="1" spc="-164" dirty="0" smtClean="0">
                <a:solidFill>
                  <a:srgbClr val="006EC0"/>
                </a:solidFill>
                <a:latin typeface="Arial"/>
                <a:cs typeface="Arial"/>
              </a:rPr>
              <a:t>1. </a:t>
            </a:r>
            <a:r>
              <a:rPr lang="kk-KZ" sz="2300" b="1" spc="-164" dirty="0" smtClean="0">
                <a:solidFill>
                  <a:srgbClr val="006EC0"/>
                </a:solidFill>
                <a:latin typeface="Arial"/>
                <a:cs typeface="Arial"/>
              </a:rPr>
              <a:t>Басқару жүйесінің секторлық әртүрлілігі және ұйымдастырылудың жеткіліксіздігі</a:t>
            </a:r>
            <a:endParaRPr sz="2300" dirty="0">
              <a:latin typeface="Arial"/>
              <a:cs typeface="Arial"/>
            </a:endParaRPr>
          </a:p>
        </p:txBody>
      </p:sp>
      <p:sp>
        <p:nvSpPr>
          <p:cNvPr id="3" name="object 3"/>
          <p:cNvSpPr txBox="1"/>
          <p:nvPr/>
        </p:nvSpPr>
        <p:spPr>
          <a:xfrm>
            <a:off x="6452743" y="6285764"/>
            <a:ext cx="2602878" cy="165608"/>
          </a:xfrm>
          <a:prstGeom prst="rect">
            <a:avLst/>
          </a:prstGeom>
        </p:spPr>
        <p:txBody>
          <a:bodyPr wrap="square" lIns="0" tIns="7810" rIns="0" bIns="0" rtlCol="0">
            <a:noAutofit/>
          </a:bodyPr>
          <a:lstStyle/>
          <a:p>
            <a:pPr marL="12700">
              <a:lnSpc>
                <a:spcPts val="1230"/>
              </a:lnSpc>
            </a:pPr>
            <a:r>
              <a:rPr sz="1100" spc="-60" dirty="0" smtClean="0">
                <a:latin typeface="Arial"/>
                <a:cs typeface="Arial"/>
              </a:rPr>
              <a:t>Ист.: Проект ПРООНпо ИУВР(2005 -2007 г.)</a:t>
            </a:r>
            <a:endParaRPr sz="1100">
              <a:latin typeface="Arial"/>
              <a:cs typeface="Arial"/>
            </a:endParaRPr>
          </a:p>
        </p:txBody>
      </p:sp>
      <p:sp>
        <p:nvSpPr>
          <p:cNvPr id="2" name="object 2"/>
          <p:cNvSpPr txBox="1"/>
          <p:nvPr/>
        </p:nvSpPr>
        <p:spPr>
          <a:xfrm>
            <a:off x="491314" y="1600200"/>
            <a:ext cx="8358758" cy="4393438"/>
          </a:xfrm>
          <a:prstGeom prst="rect">
            <a:avLst/>
          </a:prstGeom>
        </p:spPr>
        <p:txBody>
          <a:bodyPr wrap="square" lIns="0" tIns="4508" rIns="0" bIns="0" rtlCol="0">
            <a:noAutofit/>
          </a:bodyPr>
          <a:lstStyle/>
          <a:p>
            <a:pPr>
              <a:lnSpc>
                <a:spcPts val="800"/>
              </a:lnSpc>
            </a:pPr>
            <a:endParaRPr sz="800" dirty="0"/>
          </a:p>
          <a:p>
            <a:pPr marL="91744">
              <a:lnSpc>
                <a:spcPct val="97005"/>
              </a:lnSpc>
              <a:spcBef>
                <a:spcPts val="1000"/>
              </a:spcBef>
            </a:pPr>
            <a:r>
              <a:rPr sz="2250" spc="50" dirty="0" smtClean="0">
                <a:solidFill>
                  <a:srgbClr val="000099"/>
                </a:solidFill>
                <a:latin typeface="DejaVu Sans"/>
                <a:cs typeface="DejaVu Sans"/>
              </a:rPr>
              <a:t>➢ </a:t>
            </a:r>
            <a:r>
              <a:rPr lang="kk-KZ" sz="1800" spc="-81" dirty="0" smtClean="0">
                <a:solidFill>
                  <a:srgbClr val="000099"/>
                </a:solidFill>
                <a:latin typeface="Arial"/>
                <a:cs typeface="Arial"/>
              </a:rPr>
              <a:t>СРК-нің дәрежесінің төмендігі және Ауыл шаруашылығы министрлігінің ведомстваларының мүмкіндіктерінің шектеулі болуы</a:t>
            </a:r>
            <a:endParaRPr sz="1800" dirty="0">
              <a:latin typeface="Arial"/>
              <a:cs typeface="Arial"/>
            </a:endParaRPr>
          </a:p>
          <a:p>
            <a:pPr marL="91744">
              <a:lnSpc>
                <a:spcPct val="97005"/>
              </a:lnSpc>
              <a:spcBef>
                <a:spcPts val="1232"/>
              </a:spcBef>
            </a:pPr>
            <a:r>
              <a:rPr sz="2250" spc="50" dirty="0" smtClean="0">
                <a:solidFill>
                  <a:srgbClr val="000099"/>
                </a:solidFill>
                <a:latin typeface="DejaVu Sans"/>
                <a:cs typeface="DejaVu Sans"/>
              </a:rPr>
              <a:t>➢ </a:t>
            </a:r>
            <a:r>
              <a:rPr lang="kk-KZ" spc="50" dirty="0" smtClean="0">
                <a:solidFill>
                  <a:srgbClr val="000099"/>
                </a:solidFill>
                <a:latin typeface="DejaVu Sans"/>
                <a:cs typeface="DejaVu Sans"/>
              </a:rPr>
              <a:t>СРК және БСБ-ның ұйымдастырылу құрылымының жеткіліксіздігіның арқасында үнемі талдау жасап тұратын және су шаруашылығын жоспарлау мен жоспарларды дайындау жұмыстарымен айналысатын</a:t>
            </a:r>
            <a:r>
              <a:rPr lang="kk-KZ" sz="2250" spc="50" dirty="0">
                <a:solidFill>
                  <a:srgbClr val="000099"/>
                </a:solidFill>
                <a:latin typeface="DejaVu Sans"/>
                <a:cs typeface="DejaVu Sans"/>
              </a:rPr>
              <a:t> </a:t>
            </a:r>
            <a:r>
              <a:rPr lang="kk-KZ" spc="50" dirty="0" smtClean="0">
                <a:solidFill>
                  <a:srgbClr val="000099"/>
                </a:solidFill>
                <a:latin typeface="DejaVu Sans"/>
                <a:cs typeface="DejaVu Sans"/>
              </a:rPr>
              <a:t>қажетті бөлімшелер мен қызметтердің жоқтығы</a:t>
            </a:r>
          </a:p>
          <a:p>
            <a:pPr marL="91744">
              <a:lnSpc>
                <a:spcPct val="97005"/>
              </a:lnSpc>
              <a:spcBef>
                <a:spcPts val="1232"/>
              </a:spcBef>
            </a:pPr>
            <a:r>
              <a:rPr sz="2250" spc="50" dirty="0" smtClean="0">
                <a:solidFill>
                  <a:srgbClr val="000099"/>
                </a:solidFill>
                <a:latin typeface="DejaVu Sans"/>
                <a:cs typeface="DejaVu Sans"/>
              </a:rPr>
              <a:t>➢ </a:t>
            </a:r>
            <a:r>
              <a:rPr lang="kk-KZ" sz="1800" spc="-97" dirty="0" smtClean="0">
                <a:solidFill>
                  <a:srgbClr val="000099"/>
                </a:solidFill>
                <a:latin typeface="Arial"/>
                <a:cs typeface="Arial"/>
              </a:rPr>
              <a:t>Су экожүйелерін сақтау мен қорғаудың нәтижесіздігі</a:t>
            </a:r>
            <a:endParaRPr sz="1800" dirty="0">
              <a:latin typeface="Arial"/>
              <a:cs typeface="Arial"/>
            </a:endParaRPr>
          </a:p>
          <a:p>
            <a:pPr marL="434644" marR="602767" indent="-342899">
              <a:lnSpc>
                <a:spcPts val="2619"/>
              </a:lnSpc>
              <a:spcBef>
                <a:spcPts val="1405"/>
              </a:spcBef>
            </a:pPr>
            <a:r>
              <a:rPr sz="2250" spc="50" dirty="0" smtClean="0">
                <a:solidFill>
                  <a:srgbClr val="000099"/>
                </a:solidFill>
                <a:latin typeface="DejaVu Sans"/>
                <a:cs typeface="DejaVu Sans"/>
              </a:rPr>
              <a:t>➢</a:t>
            </a:r>
            <a:r>
              <a:rPr lang="kk-KZ" sz="2250" spc="50" dirty="0" smtClean="0">
                <a:solidFill>
                  <a:srgbClr val="000099"/>
                </a:solidFill>
                <a:latin typeface="DejaVu Sans"/>
                <a:cs typeface="DejaVu Sans"/>
              </a:rPr>
              <a:t> </a:t>
            </a:r>
            <a:r>
              <a:rPr lang="kk-KZ" spc="50" dirty="0" smtClean="0">
                <a:solidFill>
                  <a:srgbClr val="000099"/>
                </a:solidFill>
                <a:latin typeface="Arial" pitchFamily="34" charset="0"/>
                <a:cs typeface="Arial" pitchFamily="34" charset="0"/>
              </a:rPr>
              <a:t>Су бассейндері аумағында наөты анықталған құзыреттіліктері бар су сапасымен айналысатын ұйымның болмауы</a:t>
            </a:r>
            <a:endParaRPr sz="1800" dirty="0">
              <a:latin typeface="Arial"/>
              <a:cs typeface="Arial"/>
            </a:endParaRPr>
          </a:p>
          <a:p>
            <a:pPr marL="91744">
              <a:lnSpc>
                <a:spcPct val="97005"/>
              </a:lnSpc>
              <a:spcBef>
                <a:spcPts val="1648"/>
              </a:spcBef>
            </a:pPr>
            <a:r>
              <a:rPr sz="2250" spc="50" dirty="0" smtClean="0">
                <a:solidFill>
                  <a:srgbClr val="000099"/>
                </a:solidFill>
                <a:latin typeface="DejaVu Sans"/>
                <a:cs typeface="DejaVu Sans"/>
              </a:rPr>
              <a:t>➢ </a:t>
            </a:r>
            <a:r>
              <a:rPr lang="kk-KZ" sz="1800" spc="-85" dirty="0" smtClean="0">
                <a:solidFill>
                  <a:srgbClr val="000099"/>
                </a:solidFill>
                <a:latin typeface="Arial"/>
                <a:cs typeface="Arial"/>
              </a:rPr>
              <a:t>Басқару ұйымдарының есеп беруінің төмен дәрежеде болуы</a:t>
            </a:r>
            <a:endParaRPr sz="180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p:nvPr/>
        </p:nvSpPr>
        <p:spPr>
          <a:xfrm>
            <a:off x="428244" y="1051560"/>
            <a:ext cx="5152389" cy="2808732"/>
          </a:xfrm>
          <a:custGeom>
            <a:avLst/>
            <a:gdLst/>
            <a:ahLst/>
            <a:cxnLst/>
            <a:rect l="l" t="t" r="r" b="b"/>
            <a:pathLst>
              <a:path w="5152389" h="2808732">
                <a:moveTo>
                  <a:pt x="0" y="2808732"/>
                </a:moveTo>
                <a:lnTo>
                  <a:pt x="5152389" y="2808732"/>
                </a:lnTo>
                <a:lnTo>
                  <a:pt x="5152389" y="0"/>
                </a:lnTo>
                <a:lnTo>
                  <a:pt x="0" y="0"/>
                </a:lnTo>
                <a:lnTo>
                  <a:pt x="0" y="2808732"/>
                </a:lnTo>
                <a:close/>
              </a:path>
            </a:pathLst>
          </a:custGeom>
          <a:solidFill>
            <a:srgbClr val="CCFFFF"/>
          </a:solidFill>
        </p:spPr>
        <p:txBody>
          <a:bodyPr wrap="square" lIns="0" tIns="0" rIns="0" bIns="0" rtlCol="0">
            <a:noAutofit/>
          </a:bodyPr>
          <a:lstStyle/>
          <a:p>
            <a:endParaRPr/>
          </a:p>
        </p:txBody>
      </p:sp>
      <p:sp>
        <p:nvSpPr>
          <p:cNvPr id="11" name="object 11"/>
          <p:cNvSpPr/>
          <p:nvPr/>
        </p:nvSpPr>
        <p:spPr>
          <a:xfrm>
            <a:off x="5858256" y="1275588"/>
            <a:ext cx="2674239" cy="2247391"/>
          </a:xfrm>
          <a:custGeom>
            <a:avLst/>
            <a:gdLst/>
            <a:ahLst/>
            <a:cxnLst/>
            <a:rect l="l" t="t" r="r" b="b"/>
            <a:pathLst>
              <a:path w="2674239" h="2247391">
                <a:moveTo>
                  <a:pt x="329184" y="0"/>
                </a:moveTo>
                <a:lnTo>
                  <a:pt x="0" y="1973072"/>
                </a:lnTo>
                <a:lnTo>
                  <a:pt x="0" y="2016887"/>
                </a:lnTo>
                <a:lnTo>
                  <a:pt x="2656586" y="2247391"/>
                </a:lnTo>
                <a:lnTo>
                  <a:pt x="2674239" y="301116"/>
                </a:lnTo>
                <a:lnTo>
                  <a:pt x="329184" y="0"/>
                </a:lnTo>
                <a:close/>
              </a:path>
            </a:pathLst>
          </a:custGeom>
          <a:solidFill>
            <a:srgbClr val="B0D1B0"/>
          </a:solidFill>
        </p:spPr>
        <p:txBody>
          <a:bodyPr wrap="square" lIns="0" tIns="0" rIns="0" bIns="0" rtlCol="0">
            <a:noAutofit/>
          </a:bodyPr>
          <a:lstStyle/>
          <a:p>
            <a:endParaRPr/>
          </a:p>
        </p:txBody>
      </p:sp>
      <p:sp>
        <p:nvSpPr>
          <p:cNvPr id="12" name="object 12"/>
          <p:cNvSpPr/>
          <p:nvPr/>
        </p:nvSpPr>
        <p:spPr>
          <a:xfrm>
            <a:off x="5868924" y="1292352"/>
            <a:ext cx="2646806" cy="2204974"/>
          </a:xfrm>
          <a:custGeom>
            <a:avLst/>
            <a:gdLst/>
            <a:ahLst/>
            <a:cxnLst/>
            <a:rect l="l" t="t" r="r" b="b"/>
            <a:pathLst>
              <a:path w="2646806" h="2204974">
                <a:moveTo>
                  <a:pt x="330835" y="0"/>
                </a:moveTo>
                <a:lnTo>
                  <a:pt x="0" y="1983105"/>
                </a:lnTo>
                <a:lnTo>
                  <a:pt x="2614422" y="2204974"/>
                </a:lnTo>
                <a:lnTo>
                  <a:pt x="2646806" y="299974"/>
                </a:lnTo>
                <a:lnTo>
                  <a:pt x="330835" y="0"/>
                </a:lnTo>
                <a:close/>
              </a:path>
            </a:pathLst>
          </a:custGeom>
          <a:solidFill>
            <a:srgbClr val="FFFFFF"/>
          </a:solidFill>
        </p:spPr>
        <p:txBody>
          <a:bodyPr wrap="square" lIns="0" tIns="0" rIns="0" bIns="0" rtlCol="0">
            <a:noAutofit/>
          </a:bodyPr>
          <a:lstStyle/>
          <a:p>
            <a:endParaRPr/>
          </a:p>
        </p:txBody>
      </p:sp>
      <p:sp>
        <p:nvSpPr>
          <p:cNvPr id="13" name="object 13"/>
          <p:cNvSpPr/>
          <p:nvPr/>
        </p:nvSpPr>
        <p:spPr>
          <a:xfrm>
            <a:off x="5893308" y="1322832"/>
            <a:ext cx="2594991" cy="2142235"/>
          </a:xfrm>
          <a:custGeom>
            <a:avLst/>
            <a:gdLst/>
            <a:ahLst/>
            <a:cxnLst/>
            <a:rect l="l" t="t" r="r" b="b"/>
            <a:pathLst>
              <a:path w="2594991" h="2142235">
                <a:moveTo>
                  <a:pt x="321690" y="0"/>
                </a:moveTo>
                <a:lnTo>
                  <a:pt x="0" y="1925701"/>
                </a:lnTo>
                <a:lnTo>
                  <a:pt x="2562478" y="2142235"/>
                </a:lnTo>
                <a:lnTo>
                  <a:pt x="2594991" y="294513"/>
                </a:lnTo>
                <a:lnTo>
                  <a:pt x="321690" y="0"/>
                </a:lnTo>
                <a:close/>
              </a:path>
            </a:pathLst>
          </a:custGeom>
          <a:solidFill>
            <a:srgbClr val="B0D1B0"/>
          </a:solidFill>
        </p:spPr>
        <p:txBody>
          <a:bodyPr wrap="square" lIns="0" tIns="0" rIns="0" bIns="0" rtlCol="0">
            <a:noAutofit/>
          </a:bodyPr>
          <a:lstStyle/>
          <a:p>
            <a:endParaRPr/>
          </a:p>
        </p:txBody>
      </p:sp>
      <p:sp>
        <p:nvSpPr>
          <p:cNvPr id="14" name="object 14"/>
          <p:cNvSpPr/>
          <p:nvPr/>
        </p:nvSpPr>
        <p:spPr>
          <a:xfrm>
            <a:off x="5922264" y="1350264"/>
            <a:ext cx="2543175" cy="2087499"/>
          </a:xfrm>
          <a:custGeom>
            <a:avLst/>
            <a:gdLst/>
            <a:ahLst/>
            <a:cxnLst/>
            <a:rect l="l" t="t" r="r" b="b"/>
            <a:pathLst>
              <a:path w="2543175" h="2087499">
                <a:moveTo>
                  <a:pt x="312165" y="0"/>
                </a:moveTo>
                <a:lnTo>
                  <a:pt x="0" y="1876425"/>
                </a:lnTo>
                <a:lnTo>
                  <a:pt x="2510663" y="2087499"/>
                </a:lnTo>
                <a:lnTo>
                  <a:pt x="2543175" y="290322"/>
                </a:lnTo>
                <a:lnTo>
                  <a:pt x="312165" y="0"/>
                </a:lnTo>
                <a:close/>
              </a:path>
            </a:pathLst>
          </a:custGeom>
          <a:solidFill>
            <a:srgbClr val="FFFFFF"/>
          </a:solidFill>
        </p:spPr>
        <p:txBody>
          <a:bodyPr wrap="square" lIns="0" tIns="0" rIns="0" bIns="0" rtlCol="0">
            <a:noAutofit/>
          </a:bodyPr>
          <a:lstStyle/>
          <a:p>
            <a:endParaRPr/>
          </a:p>
        </p:txBody>
      </p:sp>
      <p:sp>
        <p:nvSpPr>
          <p:cNvPr id="15" name="object 15"/>
          <p:cNvSpPr/>
          <p:nvPr/>
        </p:nvSpPr>
        <p:spPr>
          <a:xfrm>
            <a:off x="5967984" y="1397508"/>
            <a:ext cx="2462657" cy="2001901"/>
          </a:xfrm>
          <a:custGeom>
            <a:avLst/>
            <a:gdLst/>
            <a:ahLst/>
            <a:cxnLst/>
            <a:rect l="l" t="t" r="r" b="b"/>
            <a:pathLst>
              <a:path w="2462657" h="2001901">
                <a:moveTo>
                  <a:pt x="299846" y="0"/>
                </a:moveTo>
                <a:lnTo>
                  <a:pt x="0" y="1799081"/>
                </a:lnTo>
                <a:lnTo>
                  <a:pt x="2433066" y="2001901"/>
                </a:lnTo>
                <a:lnTo>
                  <a:pt x="2462657" y="282193"/>
                </a:lnTo>
                <a:lnTo>
                  <a:pt x="299846" y="0"/>
                </a:lnTo>
                <a:close/>
              </a:path>
            </a:pathLst>
          </a:custGeom>
          <a:solidFill>
            <a:srgbClr val="B0D1B0"/>
          </a:solidFill>
        </p:spPr>
        <p:txBody>
          <a:bodyPr wrap="square" lIns="0" tIns="0" rIns="0" bIns="0" rtlCol="0">
            <a:noAutofit/>
          </a:bodyPr>
          <a:lstStyle/>
          <a:p>
            <a:endParaRPr/>
          </a:p>
        </p:txBody>
      </p:sp>
      <p:sp>
        <p:nvSpPr>
          <p:cNvPr id="16" name="object 16"/>
          <p:cNvSpPr/>
          <p:nvPr/>
        </p:nvSpPr>
        <p:spPr>
          <a:xfrm>
            <a:off x="5967984" y="1397508"/>
            <a:ext cx="2462657" cy="2001901"/>
          </a:xfrm>
          <a:custGeom>
            <a:avLst/>
            <a:gdLst/>
            <a:ahLst/>
            <a:cxnLst/>
            <a:rect l="l" t="t" r="r" b="b"/>
            <a:pathLst>
              <a:path w="2462657" h="2001901">
                <a:moveTo>
                  <a:pt x="299846" y="0"/>
                </a:moveTo>
                <a:lnTo>
                  <a:pt x="0" y="1799081"/>
                </a:lnTo>
                <a:lnTo>
                  <a:pt x="2433066" y="2001901"/>
                </a:lnTo>
                <a:lnTo>
                  <a:pt x="2462657" y="282193"/>
                </a:lnTo>
                <a:lnTo>
                  <a:pt x="299846" y="0"/>
                </a:lnTo>
                <a:close/>
              </a:path>
            </a:pathLst>
          </a:custGeom>
          <a:solidFill>
            <a:srgbClr val="B0D1B0"/>
          </a:solidFill>
        </p:spPr>
        <p:txBody>
          <a:bodyPr wrap="square" lIns="0" tIns="0" rIns="0" bIns="0" rtlCol="0">
            <a:noAutofit/>
          </a:bodyPr>
          <a:lstStyle/>
          <a:p>
            <a:endParaRPr/>
          </a:p>
        </p:txBody>
      </p:sp>
      <p:sp>
        <p:nvSpPr>
          <p:cNvPr id="17" name="object 17"/>
          <p:cNvSpPr/>
          <p:nvPr/>
        </p:nvSpPr>
        <p:spPr>
          <a:xfrm>
            <a:off x="6169152" y="1610868"/>
            <a:ext cx="2176272" cy="1609343"/>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324612" y="4005072"/>
            <a:ext cx="8424418" cy="2377059"/>
          </a:xfrm>
          <a:custGeom>
            <a:avLst/>
            <a:gdLst/>
            <a:ahLst/>
            <a:cxnLst/>
            <a:rect l="l" t="t" r="r" b="b"/>
            <a:pathLst>
              <a:path w="8424418" h="2377058">
                <a:moveTo>
                  <a:pt x="0" y="2377059"/>
                </a:moveTo>
                <a:lnTo>
                  <a:pt x="8424418" y="2377059"/>
                </a:lnTo>
                <a:lnTo>
                  <a:pt x="8424418" y="0"/>
                </a:lnTo>
                <a:lnTo>
                  <a:pt x="0" y="0"/>
                </a:lnTo>
                <a:lnTo>
                  <a:pt x="0" y="2377059"/>
                </a:lnTo>
                <a:close/>
              </a:path>
            </a:pathLst>
          </a:custGeom>
          <a:solidFill>
            <a:srgbClr val="EAEAEA"/>
          </a:solidFill>
        </p:spPr>
        <p:txBody>
          <a:bodyPr wrap="square" lIns="0" tIns="0" rIns="0" bIns="0" rtlCol="0">
            <a:noAutofit/>
          </a:bodyPr>
          <a:lstStyle/>
          <a:p>
            <a:endParaRPr/>
          </a:p>
        </p:txBody>
      </p:sp>
      <p:sp>
        <p:nvSpPr>
          <p:cNvPr id="9" name="object 9"/>
          <p:cNvSpPr txBox="1"/>
          <p:nvPr/>
        </p:nvSpPr>
        <p:spPr>
          <a:xfrm>
            <a:off x="424078" y="155098"/>
            <a:ext cx="8318652" cy="696017"/>
          </a:xfrm>
          <a:prstGeom prst="rect">
            <a:avLst/>
          </a:prstGeom>
        </p:spPr>
        <p:txBody>
          <a:bodyPr wrap="square" lIns="0" tIns="16224" rIns="0" bIns="0" rtlCol="0">
            <a:noAutofit/>
          </a:bodyPr>
          <a:lstStyle/>
          <a:p>
            <a:pPr algn="ctr">
              <a:lnSpc>
                <a:spcPts val="2555"/>
              </a:lnSpc>
            </a:pPr>
            <a:r>
              <a:rPr sz="2400" b="1" spc="-187" dirty="0" smtClean="0">
                <a:solidFill>
                  <a:srgbClr val="006EC0"/>
                </a:solidFill>
                <a:latin typeface="Arial"/>
                <a:cs typeface="Arial"/>
              </a:rPr>
              <a:t>2. </a:t>
            </a:r>
            <a:r>
              <a:rPr lang="kk-KZ" sz="2400" b="1" spc="-187" dirty="0" smtClean="0">
                <a:solidFill>
                  <a:srgbClr val="006EC0"/>
                </a:solidFill>
                <a:latin typeface="Arial"/>
                <a:cs typeface="Arial"/>
              </a:rPr>
              <a:t>Су э</a:t>
            </a:r>
            <a:r>
              <a:rPr lang="kk-KZ" sz="2400" b="1" spc="-187" dirty="0" smtClean="0">
                <a:solidFill>
                  <a:srgbClr val="006EC0"/>
                </a:solidFill>
                <a:latin typeface="Arial"/>
                <a:cs typeface="Arial"/>
              </a:rPr>
              <a:t>кономикасы секторындағы  заңнаманың орындалу механизмінің нәтижесіздігі</a:t>
            </a:r>
            <a:endParaRPr sz="2400" dirty="0">
              <a:latin typeface="Arial"/>
              <a:cs typeface="Arial"/>
            </a:endParaRPr>
          </a:p>
        </p:txBody>
      </p:sp>
      <p:sp>
        <p:nvSpPr>
          <p:cNvPr id="6" name="object 6"/>
          <p:cNvSpPr txBox="1"/>
          <p:nvPr/>
        </p:nvSpPr>
        <p:spPr>
          <a:xfrm>
            <a:off x="507593" y="2409029"/>
            <a:ext cx="126745" cy="228091"/>
          </a:xfrm>
          <a:prstGeom prst="rect">
            <a:avLst/>
          </a:prstGeom>
        </p:spPr>
        <p:txBody>
          <a:bodyPr wrap="square" lIns="0" tIns="10985" rIns="0" bIns="0" rtlCol="0">
            <a:noAutofit/>
          </a:bodyPr>
          <a:lstStyle/>
          <a:p>
            <a:pPr marL="12700">
              <a:lnSpc>
                <a:spcPts val="1730"/>
              </a:lnSpc>
            </a:pPr>
            <a:r>
              <a:rPr sz="1600" dirty="0" smtClean="0">
                <a:latin typeface="Arial"/>
                <a:cs typeface="Arial"/>
              </a:rPr>
              <a:t>•</a:t>
            </a:r>
            <a:endParaRPr sz="1600">
              <a:latin typeface="Arial"/>
              <a:cs typeface="Arial"/>
            </a:endParaRPr>
          </a:p>
        </p:txBody>
      </p:sp>
      <p:sp>
        <p:nvSpPr>
          <p:cNvPr id="3" name="object 3"/>
          <p:cNvSpPr txBox="1"/>
          <p:nvPr/>
        </p:nvSpPr>
        <p:spPr>
          <a:xfrm>
            <a:off x="371195" y="4032109"/>
            <a:ext cx="8424418" cy="2377058"/>
          </a:xfrm>
          <a:prstGeom prst="rect">
            <a:avLst/>
          </a:prstGeom>
        </p:spPr>
        <p:txBody>
          <a:bodyPr wrap="square" lIns="0" tIns="10096" rIns="0" bIns="0" rtlCol="0">
            <a:noAutofit/>
          </a:bodyPr>
          <a:lstStyle/>
          <a:p>
            <a:pPr marL="90525">
              <a:lnSpc>
                <a:spcPts val="1590"/>
              </a:lnSpc>
            </a:pPr>
            <a:r>
              <a:rPr lang="kk-KZ" sz="1500" spc="-69" dirty="0" smtClean="0">
                <a:latin typeface="Arial"/>
                <a:cs typeface="Arial"/>
              </a:rPr>
              <a:t>Су</a:t>
            </a:r>
            <a:r>
              <a:rPr sz="1500" spc="-69" dirty="0" smtClean="0">
                <a:latin typeface="Arial"/>
                <a:cs typeface="Arial"/>
              </a:rPr>
              <a:t> </a:t>
            </a:r>
            <a:r>
              <a:rPr sz="1500" spc="-69" dirty="0" err="1" smtClean="0">
                <a:latin typeface="Arial"/>
                <a:cs typeface="Arial"/>
              </a:rPr>
              <a:t>кодекс</a:t>
            </a:r>
            <a:r>
              <a:rPr lang="kk-KZ" sz="1500" spc="-69" dirty="0">
                <a:latin typeface="Arial"/>
                <a:cs typeface="Arial"/>
              </a:rPr>
              <a:t>і</a:t>
            </a:r>
            <a:r>
              <a:rPr sz="1500" spc="-69" dirty="0" smtClean="0">
                <a:latin typeface="Arial"/>
                <a:cs typeface="Arial"/>
              </a:rPr>
              <a:t> </a:t>
            </a:r>
            <a:r>
              <a:rPr lang="kk-KZ" sz="1500" spc="-69" dirty="0" smtClean="0">
                <a:latin typeface="Arial"/>
                <a:cs typeface="Arial"/>
              </a:rPr>
              <a:t>елдің су секторын басқаруда реформалаудың заңнамалық негізін жасаған, бірақ олардың орындалуы практикалық қадамдармен көрсетілмеген</a:t>
            </a:r>
          </a:p>
          <a:p>
            <a:pPr marL="90525">
              <a:lnSpc>
                <a:spcPts val="1590"/>
              </a:lnSpc>
            </a:pPr>
            <a:r>
              <a:rPr sz="1500" spc="0" dirty="0" smtClean="0">
                <a:latin typeface="Arial"/>
                <a:cs typeface="Arial"/>
              </a:rPr>
              <a:t>•    </a:t>
            </a:r>
            <a:r>
              <a:rPr sz="1500" spc="94" dirty="0" smtClean="0">
                <a:latin typeface="Arial"/>
                <a:cs typeface="Arial"/>
              </a:rPr>
              <a:t> </a:t>
            </a:r>
            <a:r>
              <a:rPr lang="kk-KZ" sz="1500" spc="-109" dirty="0" smtClean="0">
                <a:latin typeface="Arial"/>
                <a:cs typeface="Arial"/>
              </a:rPr>
              <a:t>Тікелей іс-әрекет жасаудың нормативтік құқықтық жеткіліксіздігі</a:t>
            </a:r>
            <a:endParaRPr sz="1500" dirty="0">
              <a:latin typeface="Arial"/>
              <a:cs typeface="Arial"/>
            </a:endParaRPr>
          </a:p>
          <a:p>
            <a:pPr marL="547725">
              <a:lnSpc>
                <a:spcPct val="95825"/>
              </a:lnSpc>
              <a:spcBef>
                <a:spcPts val="120"/>
              </a:spcBef>
            </a:pPr>
            <a:r>
              <a:rPr sz="1500" spc="0" dirty="0" smtClean="0">
                <a:latin typeface="Arial"/>
                <a:cs typeface="Arial"/>
              </a:rPr>
              <a:t>•    </a:t>
            </a:r>
            <a:r>
              <a:rPr sz="1500" spc="94" dirty="0" smtClean="0">
                <a:latin typeface="Arial"/>
                <a:cs typeface="Arial"/>
              </a:rPr>
              <a:t> </a:t>
            </a:r>
            <a:r>
              <a:rPr lang="kk-KZ" sz="1500" spc="-125" dirty="0" smtClean="0">
                <a:latin typeface="Arial"/>
                <a:cs typeface="Arial"/>
              </a:rPr>
              <a:t>СРББ қағидаларын бассейндік жоспарлауда заңнамалық  механизмнің болмауы</a:t>
            </a:r>
            <a:endParaRPr sz="1500" dirty="0">
              <a:latin typeface="Arial"/>
              <a:cs typeface="Arial"/>
            </a:endParaRPr>
          </a:p>
          <a:p>
            <a:pPr marL="890625" marR="429421" indent="-342900">
              <a:lnSpc>
                <a:spcPts val="1724"/>
              </a:lnSpc>
              <a:spcBef>
                <a:spcPts val="1551"/>
              </a:spcBef>
              <a:tabLst>
                <a:tab pos="889000" algn="l"/>
              </a:tabLst>
            </a:pPr>
            <a:r>
              <a:rPr sz="1500" dirty="0" smtClean="0">
                <a:latin typeface="Arial"/>
                <a:cs typeface="Arial"/>
              </a:rPr>
              <a:t>	</a:t>
            </a:r>
            <a:r>
              <a:rPr lang="kk-KZ" sz="1500" spc="-72" dirty="0" smtClean="0">
                <a:latin typeface="Arial"/>
                <a:cs typeface="Arial"/>
              </a:rPr>
              <a:t>Су секторының қазіргі заңнамалық базасы негізінен</a:t>
            </a:r>
            <a:r>
              <a:rPr sz="1500" spc="-72" dirty="0" smtClean="0">
                <a:latin typeface="Arial"/>
                <a:cs typeface="Arial"/>
              </a:rPr>
              <a:t>, </a:t>
            </a:r>
            <a:r>
              <a:rPr lang="kk-KZ" sz="1500" spc="-72" dirty="0" smtClean="0">
                <a:latin typeface="Arial"/>
                <a:cs typeface="Arial"/>
              </a:rPr>
              <a:t>жалпылама сипатта болып, </a:t>
            </a:r>
            <a:r>
              <a:rPr lang="kk-KZ" sz="1500" spc="-70" dirty="0" smtClean="0">
                <a:latin typeface="Arial"/>
                <a:cs typeface="Arial"/>
              </a:rPr>
              <a:t>салааралық байланыс пен олардың шешім қабылдау мен шешудегі арнайы жүйесінің болмауы</a:t>
            </a:r>
            <a:r>
              <a:rPr sz="1500" spc="-69" dirty="0" smtClean="0">
                <a:latin typeface="Arial"/>
                <a:cs typeface="Arial"/>
              </a:rPr>
              <a:t>.</a:t>
            </a:r>
            <a:r>
              <a:rPr lang="kk-KZ" sz="1500" spc="-69" dirty="0" smtClean="0">
                <a:latin typeface="Arial"/>
                <a:cs typeface="Arial"/>
              </a:rPr>
              <a:t>Халықаралық келісім шарт пен конвенция жүргізудің реттелменгендігі.</a:t>
            </a:r>
            <a:endParaRPr sz="1500" dirty="0">
              <a:latin typeface="Arial"/>
              <a:cs typeface="Arial"/>
            </a:endParaRPr>
          </a:p>
          <a:p>
            <a:pPr marL="5204206">
              <a:lnSpc>
                <a:spcPct val="95825"/>
              </a:lnSpc>
              <a:spcBef>
                <a:spcPts val="1287"/>
              </a:spcBef>
            </a:pPr>
            <a:r>
              <a:rPr sz="1100" spc="-60" dirty="0" smtClean="0">
                <a:latin typeface="Arial"/>
                <a:cs typeface="Arial"/>
              </a:rPr>
              <a:t>Ист.: Проект ПРООНпо ИУВР(2005 -2007 г.)</a:t>
            </a:r>
            <a:endParaRPr sz="1100" dirty="0">
              <a:latin typeface="Arial"/>
              <a:cs typeface="Arial"/>
            </a:endParaRPr>
          </a:p>
        </p:txBody>
      </p:sp>
      <p:sp>
        <p:nvSpPr>
          <p:cNvPr id="2" name="object 2"/>
          <p:cNvSpPr txBox="1"/>
          <p:nvPr/>
        </p:nvSpPr>
        <p:spPr>
          <a:xfrm>
            <a:off x="424078" y="1051561"/>
            <a:ext cx="5152389" cy="2808731"/>
          </a:xfrm>
          <a:prstGeom prst="rect">
            <a:avLst/>
          </a:prstGeom>
        </p:spPr>
        <p:txBody>
          <a:bodyPr wrap="square" lIns="0" tIns="789" rIns="0" bIns="0" rtlCol="0">
            <a:noAutofit/>
          </a:bodyPr>
          <a:lstStyle/>
          <a:p>
            <a:pPr>
              <a:lnSpc>
                <a:spcPts val="500"/>
              </a:lnSpc>
            </a:pPr>
            <a:endParaRPr sz="500" dirty="0"/>
          </a:p>
          <a:p>
            <a:pPr marL="64124" marR="200247" algn="ctr">
              <a:lnSpc>
                <a:spcPct val="95825"/>
              </a:lnSpc>
              <a:spcBef>
                <a:spcPts val="1000"/>
              </a:spcBef>
            </a:pPr>
            <a:r>
              <a:rPr lang="kk-KZ" sz="1600" spc="-100" dirty="0" smtClean="0">
                <a:latin typeface="Arial"/>
                <a:cs typeface="Arial"/>
              </a:rPr>
              <a:t>Қазақстанда СРББ енгізудің қажетті заңнамасы көрсетілген: </a:t>
            </a:r>
            <a:endParaRPr sz="1600" dirty="0">
              <a:latin typeface="Arial"/>
              <a:cs typeface="Arial"/>
            </a:endParaRPr>
          </a:p>
          <a:p>
            <a:pPr marL="92049">
              <a:lnSpc>
                <a:spcPct val="95825"/>
              </a:lnSpc>
              <a:spcBef>
                <a:spcPts val="1031"/>
              </a:spcBef>
            </a:pPr>
            <a:r>
              <a:rPr sz="1600" spc="0" dirty="0" smtClean="0">
                <a:latin typeface="Arial"/>
                <a:cs typeface="Arial"/>
              </a:rPr>
              <a:t>•   </a:t>
            </a:r>
            <a:r>
              <a:rPr sz="1600" spc="362" dirty="0" smtClean="0">
                <a:latin typeface="Arial"/>
                <a:cs typeface="Arial"/>
              </a:rPr>
              <a:t> </a:t>
            </a:r>
            <a:r>
              <a:rPr lang="kk-KZ" sz="1600" spc="-79" dirty="0" smtClean="0">
                <a:latin typeface="Arial"/>
                <a:cs typeface="Arial"/>
              </a:rPr>
              <a:t>Су</a:t>
            </a:r>
            <a:r>
              <a:rPr sz="1600" spc="0" dirty="0" smtClean="0">
                <a:latin typeface="Arial"/>
                <a:cs typeface="Arial"/>
              </a:rPr>
              <a:t>,</a:t>
            </a:r>
            <a:r>
              <a:rPr sz="1600" spc="-163" dirty="0" smtClean="0">
                <a:latin typeface="Arial"/>
                <a:cs typeface="Arial"/>
              </a:rPr>
              <a:t> </a:t>
            </a:r>
            <a:r>
              <a:rPr lang="kk-KZ" sz="1600" spc="-117" dirty="0">
                <a:latin typeface="Arial"/>
                <a:cs typeface="Arial"/>
              </a:rPr>
              <a:t>Ж</a:t>
            </a:r>
            <a:r>
              <a:rPr lang="kk-KZ" sz="1600" spc="-117" dirty="0" smtClean="0">
                <a:latin typeface="Arial"/>
                <a:cs typeface="Arial"/>
              </a:rPr>
              <a:t>ер және Орман </a:t>
            </a:r>
            <a:r>
              <a:rPr sz="1600" spc="-62" dirty="0" err="1" smtClean="0">
                <a:latin typeface="Arial"/>
                <a:cs typeface="Arial"/>
              </a:rPr>
              <a:t>к</a:t>
            </a:r>
            <a:r>
              <a:rPr sz="1600" spc="-110" dirty="0" err="1" smtClean="0">
                <a:latin typeface="Arial"/>
                <a:cs typeface="Arial"/>
              </a:rPr>
              <a:t>о</a:t>
            </a:r>
            <a:r>
              <a:rPr sz="1600" spc="-72" dirty="0" err="1" smtClean="0">
                <a:latin typeface="Arial"/>
                <a:cs typeface="Arial"/>
              </a:rPr>
              <a:t>д</a:t>
            </a:r>
            <a:r>
              <a:rPr sz="1600" spc="-76" dirty="0" err="1" smtClean="0">
                <a:latin typeface="Arial"/>
                <a:cs typeface="Arial"/>
              </a:rPr>
              <a:t>е</a:t>
            </a:r>
            <a:r>
              <a:rPr sz="1600" spc="-62" dirty="0" err="1" smtClean="0">
                <a:latin typeface="Arial"/>
                <a:cs typeface="Arial"/>
              </a:rPr>
              <a:t>к</a:t>
            </a:r>
            <a:r>
              <a:rPr sz="1600" spc="-69" dirty="0" err="1" smtClean="0">
                <a:latin typeface="Arial"/>
                <a:cs typeface="Arial"/>
              </a:rPr>
              <a:t>с</a:t>
            </a:r>
            <a:r>
              <a:rPr lang="kk-KZ" sz="1600" spc="-22" dirty="0" smtClean="0">
                <a:latin typeface="Arial"/>
                <a:cs typeface="Arial"/>
              </a:rPr>
              <a:t>тары</a:t>
            </a:r>
            <a:r>
              <a:rPr sz="1600" spc="-111" dirty="0" smtClean="0">
                <a:latin typeface="Arial"/>
                <a:cs typeface="Arial"/>
              </a:rPr>
              <a:t> </a:t>
            </a:r>
            <a:r>
              <a:rPr sz="1600" spc="-75" dirty="0" smtClean="0">
                <a:latin typeface="Arial"/>
                <a:cs typeface="Arial"/>
              </a:rPr>
              <a:t>(</a:t>
            </a:r>
            <a:r>
              <a:rPr sz="1600" spc="-69" dirty="0" smtClean="0">
                <a:latin typeface="Arial"/>
                <a:cs typeface="Arial"/>
              </a:rPr>
              <a:t>2003</a:t>
            </a:r>
            <a:r>
              <a:rPr sz="1600" spc="-75" dirty="0" smtClean="0">
                <a:latin typeface="Arial"/>
                <a:cs typeface="Arial"/>
              </a:rPr>
              <a:t>)</a:t>
            </a:r>
            <a:r>
              <a:rPr sz="1600" spc="0" dirty="0" smtClean="0">
                <a:latin typeface="Arial"/>
                <a:cs typeface="Arial"/>
              </a:rPr>
              <a:t>;</a:t>
            </a:r>
            <a:endParaRPr sz="1600" dirty="0">
              <a:latin typeface="Arial"/>
              <a:cs typeface="Arial"/>
            </a:endParaRPr>
          </a:p>
          <a:p>
            <a:pPr marL="434949">
              <a:lnSpc>
                <a:spcPts val="1670"/>
              </a:lnSpc>
              <a:spcBef>
                <a:spcPts val="83"/>
              </a:spcBef>
            </a:pPr>
            <a:r>
              <a:rPr sz="1600" spc="-77" dirty="0" err="1" smtClean="0">
                <a:latin typeface="Arial"/>
                <a:cs typeface="Arial"/>
              </a:rPr>
              <a:t>Экологи</a:t>
            </a:r>
            <a:r>
              <a:rPr lang="kk-KZ" sz="1600" spc="-77" dirty="0" smtClean="0">
                <a:latin typeface="Arial"/>
                <a:cs typeface="Arial"/>
              </a:rPr>
              <a:t>ялық</a:t>
            </a:r>
            <a:r>
              <a:rPr sz="1600" spc="-77" dirty="0" smtClean="0">
                <a:latin typeface="Arial"/>
                <a:cs typeface="Arial"/>
              </a:rPr>
              <a:t> </a:t>
            </a:r>
            <a:r>
              <a:rPr sz="1600" spc="-77" dirty="0" smtClean="0">
                <a:latin typeface="Arial"/>
                <a:cs typeface="Arial"/>
              </a:rPr>
              <a:t>кодекс (2006); </a:t>
            </a:r>
            <a:r>
              <a:rPr lang="kk-KZ" sz="1600" spc="-77" dirty="0" smtClean="0">
                <a:latin typeface="Arial"/>
                <a:cs typeface="Arial"/>
              </a:rPr>
              <a:t>ҚР халқының денсаулық сақтау және денсаулығы кодексі </a:t>
            </a:r>
            <a:r>
              <a:rPr sz="1600" spc="-77" dirty="0" smtClean="0">
                <a:latin typeface="Arial"/>
                <a:cs typeface="Arial"/>
              </a:rPr>
              <a:t>(2009</a:t>
            </a:r>
            <a:r>
              <a:rPr sz="1600" spc="-77" dirty="0" smtClean="0">
                <a:latin typeface="Arial"/>
                <a:cs typeface="Arial"/>
              </a:rPr>
              <a:t>);</a:t>
            </a:r>
            <a:endParaRPr sz="1600" dirty="0">
              <a:latin typeface="Arial"/>
              <a:cs typeface="Arial"/>
            </a:endParaRPr>
          </a:p>
          <a:p>
            <a:pPr marL="434949">
              <a:lnSpc>
                <a:spcPct val="95825"/>
              </a:lnSpc>
              <a:spcBef>
                <a:spcPts val="1232"/>
              </a:spcBef>
            </a:pPr>
            <a:r>
              <a:rPr lang="kk-KZ" sz="1600" spc="-91" dirty="0" smtClean="0">
                <a:latin typeface="Arial"/>
                <a:cs typeface="Arial"/>
              </a:rPr>
              <a:t>ҚР жергілікті басқару органдары мен өзін-өзі басқару органының заңгамасы</a:t>
            </a:r>
            <a:r>
              <a:rPr sz="1600" spc="-91" dirty="0" smtClean="0">
                <a:latin typeface="Arial"/>
                <a:cs typeface="Arial"/>
              </a:rPr>
              <a:t>(2001);</a:t>
            </a:r>
            <a:r>
              <a:rPr lang="kk-KZ" sz="1600" spc="-94" dirty="0" smtClean="0">
                <a:latin typeface="Arial"/>
                <a:cs typeface="Arial"/>
              </a:rPr>
              <a:t>Су пайдаланудың ауылдық кооперативтері</a:t>
            </a:r>
            <a:r>
              <a:rPr sz="1600" spc="-94" dirty="0" smtClean="0">
                <a:latin typeface="Arial"/>
                <a:cs typeface="Arial"/>
              </a:rPr>
              <a:t>(2003</a:t>
            </a:r>
            <a:r>
              <a:rPr sz="1600" spc="-94" dirty="0" smtClean="0">
                <a:latin typeface="Arial"/>
                <a:cs typeface="Arial"/>
              </a:rPr>
              <a:t>); </a:t>
            </a:r>
            <a:r>
              <a:rPr lang="kk-KZ" sz="1600" spc="-94" dirty="0" smtClean="0">
                <a:latin typeface="Arial"/>
                <a:cs typeface="Arial"/>
              </a:rPr>
              <a:t>Жер қойнауы және сақтау</a:t>
            </a:r>
            <a:r>
              <a:rPr sz="1600" spc="-76" dirty="0" smtClean="0">
                <a:latin typeface="Arial"/>
                <a:cs typeface="Arial"/>
              </a:rPr>
              <a:t>(2014</a:t>
            </a:r>
            <a:r>
              <a:rPr sz="1600" spc="-76" dirty="0" smtClean="0">
                <a:latin typeface="Arial"/>
                <a:cs typeface="Arial"/>
              </a:rPr>
              <a:t>), </a:t>
            </a:r>
            <a:r>
              <a:rPr lang="kk-KZ" sz="1600" spc="-76" dirty="0" smtClean="0">
                <a:latin typeface="Arial"/>
                <a:cs typeface="Arial"/>
              </a:rPr>
              <a:t>және т.б. </a:t>
            </a:r>
            <a:r>
              <a:rPr lang="ru-RU" sz="1600" spc="-76" dirty="0" smtClean="0">
                <a:latin typeface="Arial"/>
                <a:cs typeface="Arial"/>
              </a:rPr>
              <a:t>Н</a:t>
            </a:r>
            <a:r>
              <a:rPr sz="1600" spc="-76" dirty="0" err="1" smtClean="0">
                <a:latin typeface="Arial"/>
                <a:cs typeface="Arial"/>
              </a:rPr>
              <a:t>орматив</a:t>
            </a:r>
            <a:r>
              <a:rPr lang="kk-KZ" sz="1600" spc="-76" dirty="0" smtClean="0">
                <a:latin typeface="Arial"/>
                <a:cs typeface="Arial"/>
              </a:rPr>
              <a:t>тік құқықтық актілер</a:t>
            </a:r>
            <a:r>
              <a:rPr sz="1600" spc="-76" dirty="0" smtClean="0">
                <a:latin typeface="Arial"/>
                <a:cs typeface="Arial"/>
              </a:rPr>
              <a:t>.</a:t>
            </a:r>
            <a:endParaRPr sz="16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611124" y="1988820"/>
            <a:ext cx="8209407" cy="4103751"/>
          </a:xfrm>
          <a:custGeom>
            <a:avLst/>
            <a:gdLst/>
            <a:ahLst/>
            <a:cxnLst/>
            <a:rect l="l" t="t" r="r" b="b"/>
            <a:pathLst>
              <a:path w="8209407" h="4103751">
                <a:moveTo>
                  <a:pt x="0" y="4103751"/>
                </a:moveTo>
                <a:lnTo>
                  <a:pt x="8209407" y="4103751"/>
                </a:lnTo>
                <a:lnTo>
                  <a:pt x="8209407" y="0"/>
                </a:lnTo>
                <a:lnTo>
                  <a:pt x="0" y="0"/>
                </a:lnTo>
                <a:lnTo>
                  <a:pt x="0" y="4103751"/>
                </a:lnTo>
                <a:close/>
              </a:path>
            </a:pathLst>
          </a:custGeom>
          <a:solidFill>
            <a:srgbClr val="FFCC99"/>
          </a:solidFill>
        </p:spPr>
        <p:txBody>
          <a:bodyPr wrap="square" lIns="0" tIns="0" rIns="0" bIns="0" rtlCol="0">
            <a:noAutofit/>
          </a:bodyPr>
          <a:lstStyle/>
          <a:p>
            <a:endParaRPr/>
          </a:p>
        </p:txBody>
      </p:sp>
      <p:sp>
        <p:nvSpPr>
          <p:cNvPr id="12" name="object 12"/>
          <p:cNvSpPr/>
          <p:nvPr/>
        </p:nvSpPr>
        <p:spPr>
          <a:xfrm>
            <a:off x="7164324" y="4221480"/>
            <a:ext cx="1467612" cy="1808988"/>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txBox="1"/>
          <p:nvPr/>
        </p:nvSpPr>
        <p:spPr>
          <a:xfrm>
            <a:off x="618236" y="155098"/>
            <a:ext cx="8079497" cy="1163813"/>
          </a:xfrm>
          <a:prstGeom prst="rect">
            <a:avLst/>
          </a:prstGeom>
        </p:spPr>
        <p:txBody>
          <a:bodyPr wrap="square" lIns="0" tIns="16224" rIns="0" bIns="0" rtlCol="0">
            <a:noAutofit/>
          </a:bodyPr>
          <a:lstStyle/>
          <a:p>
            <a:pPr marL="96926" marR="143013" algn="ctr">
              <a:lnSpc>
                <a:spcPts val="2555"/>
              </a:lnSpc>
            </a:pPr>
            <a:r>
              <a:rPr sz="2400" b="1" spc="-165" dirty="0" smtClean="0">
                <a:solidFill>
                  <a:srgbClr val="006EC0"/>
                </a:solidFill>
                <a:latin typeface="Arial"/>
                <a:cs typeface="Arial"/>
              </a:rPr>
              <a:t>3. </a:t>
            </a:r>
            <a:r>
              <a:rPr lang="kk-KZ" sz="2400" b="1" spc="-165" dirty="0" smtClean="0">
                <a:solidFill>
                  <a:srgbClr val="006EC0"/>
                </a:solidFill>
                <a:latin typeface="Arial"/>
                <a:cs typeface="Arial"/>
              </a:rPr>
              <a:t>Қазіргі басқару құралдарының пайдаланудағы шектеулігі</a:t>
            </a:r>
          </a:p>
        </p:txBody>
      </p:sp>
      <p:sp>
        <p:nvSpPr>
          <p:cNvPr id="3" name="object 3"/>
          <p:cNvSpPr txBox="1"/>
          <p:nvPr/>
        </p:nvSpPr>
        <p:spPr>
          <a:xfrm>
            <a:off x="6453378" y="6141289"/>
            <a:ext cx="2604275" cy="165608"/>
          </a:xfrm>
          <a:prstGeom prst="rect">
            <a:avLst/>
          </a:prstGeom>
        </p:spPr>
        <p:txBody>
          <a:bodyPr wrap="square" lIns="0" tIns="7810" rIns="0" bIns="0" rtlCol="0">
            <a:noAutofit/>
          </a:bodyPr>
          <a:lstStyle/>
          <a:p>
            <a:pPr marL="12700">
              <a:lnSpc>
                <a:spcPts val="1230"/>
              </a:lnSpc>
            </a:pPr>
            <a:r>
              <a:rPr sz="1100" spc="-60" dirty="0" smtClean="0">
                <a:latin typeface="Arial"/>
                <a:cs typeface="Arial"/>
              </a:rPr>
              <a:t>Ист.: Проект ПРООНпо ИУВР(2005 -2007 г.)</a:t>
            </a:r>
            <a:endParaRPr sz="1100">
              <a:latin typeface="Arial"/>
              <a:cs typeface="Arial"/>
            </a:endParaRPr>
          </a:p>
        </p:txBody>
      </p:sp>
      <p:sp>
        <p:nvSpPr>
          <p:cNvPr id="2" name="object 2"/>
          <p:cNvSpPr txBox="1"/>
          <p:nvPr/>
        </p:nvSpPr>
        <p:spPr>
          <a:xfrm>
            <a:off x="611124" y="990600"/>
            <a:ext cx="8209407" cy="5101971"/>
          </a:xfrm>
          <a:prstGeom prst="rect">
            <a:avLst/>
          </a:prstGeom>
        </p:spPr>
        <p:txBody>
          <a:bodyPr wrap="square" lIns="0" tIns="17367" rIns="0" bIns="0" rtlCol="0">
            <a:noAutofit/>
          </a:bodyPr>
          <a:lstStyle/>
          <a:p>
            <a:pPr marL="91440">
              <a:lnSpc>
                <a:spcPts val="2735"/>
              </a:lnSpc>
            </a:pPr>
            <a:r>
              <a:rPr lang="kk-KZ" spc="-100" dirty="0" smtClean="0">
                <a:solidFill>
                  <a:srgbClr val="000099"/>
                </a:solidFill>
                <a:latin typeface="DejaVu Sans"/>
                <a:cs typeface="DejaVu Sans"/>
              </a:rPr>
              <a:t>Қазіргі басқару құралдарының пайдалану нәтижелілігінің төмен болғандығы осылар арқылы көрінеді:</a:t>
            </a:r>
          </a:p>
          <a:p>
            <a:pPr marL="91440">
              <a:lnSpc>
                <a:spcPts val="2735"/>
              </a:lnSpc>
            </a:pPr>
            <a:endParaRPr lang="kk-KZ" spc="-100" dirty="0" smtClean="0">
              <a:solidFill>
                <a:srgbClr val="000099"/>
              </a:solidFill>
              <a:latin typeface="DejaVu Sans"/>
              <a:cs typeface="DejaVu Sans"/>
            </a:endParaRPr>
          </a:p>
          <a:p>
            <a:pPr marL="91440">
              <a:lnSpc>
                <a:spcPts val="2735"/>
              </a:lnSpc>
            </a:pPr>
            <a:r>
              <a:rPr sz="2500" spc="-100" dirty="0" smtClean="0">
                <a:solidFill>
                  <a:srgbClr val="000099"/>
                </a:solidFill>
                <a:latin typeface="DejaVu Sans"/>
                <a:cs typeface="DejaVu Sans"/>
              </a:rPr>
              <a:t>➢ </a:t>
            </a:r>
            <a:r>
              <a:rPr lang="kk-KZ" sz="2000" spc="-88" dirty="0" smtClean="0">
                <a:solidFill>
                  <a:srgbClr val="000099"/>
                </a:solidFill>
                <a:latin typeface="Arial"/>
                <a:cs typeface="Arial"/>
              </a:rPr>
              <a:t>су ресурстарын бағалау және кері әсерлерінің алдын алу</a:t>
            </a:r>
            <a:endParaRPr sz="2000" dirty="0">
              <a:latin typeface="Arial"/>
              <a:cs typeface="Arial"/>
            </a:endParaRPr>
          </a:p>
          <a:p>
            <a:pPr marL="434339" marR="673822" indent="-342899" algn="just">
              <a:lnSpc>
                <a:spcPct val="98072"/>
              </a:lnSpc>
              <a:spcBef>
                <a:spcPts val="1153"/>
              </a:spcBef>
            </a:pPr>
            <a:r>
              <a:rPr sz="2500" spc="-100" dirty="0" smtClean="0">
                <a:solidFill>
                  <a:srgbClr val="000099"/>
                </a:solidFill>
                <a:latin typeface="DejaVu Sans"/>
                <a:cs typeface="DejaVu Sans"/>
              </a:rPr>
              <a:t>➢ </a:t>
            </a:r>
            <a:r>
              <a:rPr lang="kk-KZ" sz="2000" spc="-87" dirty="0" smtClean="0">
                <a:solidFill>
                  <a:srgbClr val="000099"/>
                </a:solidFill>
                <a:latin typeface="Arial"/>
                <a:cs typeface="Arial"/>
              </a:rPr>
              <a:t>су ресурстарын басқару жоспарларын жасау</a:t>
            </a:r>
            <a:r>
              <a:rPr sz="2000" spc="-87" dirty="0" smtClean="0">
                <a:solidFill>
                  <a:srgbClr val="000099"/>
                </a:solidFill>
                <a:latin typeface="Arial"/>
                <a:cs typeface="Arial"/>
              </a:rPr>
              <a:t>, </a:t>
            </a:r>
            <a:r>
              <a:rPr lang="kk-KZ" sz="2000" spc="-87" dirty="0" smtClean="0">
                <a:solidFill>
                  <a:srgbClr val="000099"/>
                </a:solidFill>
                <a:latin typeface="Arial"/>
                <a:cs typeface="Arial"/>
              </a:rPr>
              <a:t>сонымен қатар кері әсерлер байқалғанда төтенше  ликвидациясы мен ескерту жоспарларын құру </a:t>
            </a:r>
          </a:p>
          <a:p>
            <a:pPr marL="434339" marR="673822" indent="-342899" algn="just">
              <a:lnSpc>
                <a:spcPct val="98072"/>
              </a:lnSpc>
              <a:spcBef>
                <a:spcPts val="1153"/>
              </a:spcBef>
            </a:pPr>
            <a:r>
              <a:rPr sz="2500" spc="-100" dirty="0" smtClean="0">
                <a:solidFill>
                  <a:srgbClr val="000099"/>
                </a:solidFill>
                <a:latin typeface="DejaVu Sans"/>
                <a:cs typeface="DejaVu Sans"/>
              </a:rPr>
              <a:t>➢</a:t>
            </a:r>
            <a:r>
              <a:rPr lang="kk-KZ" sz="2000" spc="-96" dirty="0" smtClean="0">
                <a:solidFill>
                  <a:srgbClr val="000099"/>
                </a:solidFill>
                <a:latin typeface="Arial"/>
                <a:cs typeface="Arial"/>
              </a:rPr>
              <a:t>сұраныспен жұмыс</a:t>
            </a:r>
            <a:r>
              <a:rPr sz="2000" spc="-96" dirty="0" smtClean="0">
                <a:solidFill>
                  <a:srgbClr val="000099"/>
                </a:solidFill>
                <a:latin typeface="Arial"/>
                <a:cs typeface="Arial"/>
              </a:rPr>
              <a:t>– </a:t>
            </a:r>
            <a:r>
              <a:rPr lang="kk-KZ" sz="2000" spc="-96" dirty="0" smtClean="0">
                <a:solidFill>
                  <a:srgbClr val="000099"/>
                </a:solidFill>
                <a:latin typeface="Arial"/>
                <a:cs typeface="Arial"/>
              </a:rPr>
              <a:t>су пайдаланудағы нәтижелілікті жоғарылату</a:t>
            </a:r>
            <a:endParaRPr sz="2000" dirty="0">
              <a:latin typeface="Arial"/>
              <a:cs typeface="Arial"/>
            </a:endParaRPr>
          </a:p>
          <a:p>
            <a:pPr marL="91440">
              <a:lnSpc>
                <a:spcPct val="97005"/>
              </a:lnSpc>
              <a:spcBef>
                <a:spcPts val="1339"/>
              </a:spcBef>
            </a:pPr>
            <a:r>
              <a:rPr sz="2500" spc="-100" dirty="0" smtClean="0">
                <a:solidFill>
                  <a:srgbClr val="000099"/>
                </a:solidFill>
                <a:latin typeface="DejaVu Sans"/>
                <a:cs typeface="DejaVu Sans"/>
              </a:rPr>
              <a:t>➢ </a:t>
            </a:r>
            <a:r>
              <a:rPr lang="kk-KZ" sz="2000" spc="-98" dirty="0" smtClean="0">
                <a:solidFill>
                  <a:srgbClr val="000099"/>
                </a:solidFill>
                <a:latin typeface="Arial"/>
                <a:cs typeface="Arial"/>
              </a:rPr>
              <a:t>келісімсіздіктерді шешу</a:t>
            </a:r>
            <a:endParaRPr sz="2000" dirty="0">
              <a:latin typeface="Arial"/>
              <a:cs typeface="Arial"/>
            </a:endParaRPr>
          </a:p>
          <a:p>
            <a:pPr marL="91440">
              <a:lnSpc>
                <a:spcPct val="97005"/>
              </a:lnSpc>
              <a:spcBef>
                <a:spcPts val="1291"/>
              </a:spcBef>
            </a:pPr>
            <a:r>
              <a:rPr sz="2500" spc="-100" dirty="0" smtClean="0">
                <a:solidFill>
                  <a:srgbClr val="000099"/>
                </a:solidFill>
                <a:latin typeface="DejaVu Sans"/>
                <a:cs typeface="DejaVu Sans"/>
              </a:rPr>
              <a:t>➢ </a:t>
            </a:r>
            <a:r>
              <a:rPr lang="kk-KZ" sz="2000" spc="-77" dirty="0" smtClean="0">
                <a:solidFill>
                  <a:srgbClr val="000099"/>
                </a:solidFill>
                <a:latin typeface="Arial"/>
                <a:cs typeface="Arial"/>
              </a:rPr>
              <a:t>реттеушілік және экономикалық құралдар</a:t>
            </a:r>
            <a:endParaRPr sz="2000" dirty="0">
              <a:latin typeface="Arial"/>
              <a:cs typeface="Arial"/>
            </a:endParaRPr>
          </a:p>
          <a:p>
            <a:pPr marL="91440">
              <a:lnSpc>
                <a:spcPct val="97005"/>
              </a:lnSpc>
              <a:spcBef>
                <a:spcPts val="1289"/>
              </a:spcBef>
            </a:pPr>
            <a:r>
              <a:rPr sz="2500" spc="-100" dirty="0" smtClean="0">
                <a:solidFill>
                  <a:srgbClr val="000099"/>
                </a:solidFill>
                <a:latin typeface="DejaVu Sans"/>
                <a:cs typeface="DejaVu Sans"/>
              </a:rPr>
              <a:t>➢ </a:t>
            </a:r>
            <a:r>
              <a:rPr lang="kk-KZ" sz="2000" spc="-93" dirty="0" smtClean="0">
                <a:solidFill>
                  <a:srgbClr val="000099"/>
                </a:solidFill>
                <a:latin typeface="Arial"/>
                <a:cs typeface="Arial"/>
              </a:rPr>
              <a:t>басқару және ақпарат алмасу</a:t>
            </a:r>
            <a:endParaRPr sz="20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2700528" y="4088892"/>
            <a:ext cx="5832348" cy="1978152"/>
          </a:xfrm>
          <a:custGeom>
            <a:avLst/>
            <a:gdLst/>
            <a:ahLst/>
            <a:cxnLst/>
            <a:rect l="l" t="t" r="r" b="b"/>
            <a:pathLst>
              <a:path w="5832348" h="1978152">
                <a:moveTo>
                  <a:pt x="0" y="1978151"/>
                </a:moveTo>
                <a:lnTo>
                  <a:pt x="5832348" y="1978151"/>
                </a:lnTo>
                <a:lnTo>
                  <a:pt x="5832348" y="0"/>
                </a:lnTo>
                <a:lnTo>
                  <a:pt x="0" y="0"/>
                </a:lnTo>
                <a:lnTo>
                  <a:pt x="0" y="1978151"/>
                </a:lnTo>
                <a:close/>
              </a:path>
            </a:pathLst>
          </a:custGeom>
          <a:solidFill>
            <a:srgbClr val="FFFF99"/>
          </a:solidFill>
        </p:spPr>
        <p:txBody>
          <a:bodyPr wrap="square" lIns="0" tIns="0" rIns="0" bIns="0" rtlCol="0">
            <a:noAutofit/>
          </a:bodyPr>
          <a:lstStyle/>
          <a:p>
            <a:endParaRPr/>
          </a:p>
        </p:txBody>
      </p:sp>
      <p:sp>
        <p:nvSpPr>
          <p:cNvPr id="9" name="object 9"/>
          <p:cNvSpPr/>
          <p:nvPr/>
        </p:nvSpPr>
        <p:spPr>
          <a:xfrm>
            <a:off x="611124" y="3939540"/>
            <a:ext cx="2129028" cy="2118360"/>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611124" y="981455"/>
            <a:ext cx="7921752" cy="3107436"/>
          </a:xfrm>
          <a:custGeom>
            <a:avLst/>
            <a:gdLst/>
            <a:ahLst/>
            <a:cxnLst/>
            <a:rect l="l" t="t" r="r" b="b"/>
            <a:pathLst>
              <a:path w="7921752" h="3107436">
                <a:moveTo>
                  <a:pt x="0" y="3107436"/>
                </a:moveTo>
                <a:lnTo>
                  <a:pt x="7921752" y="3107436"/>
                </a:lnTo>
                <a:lnTo>
                  <a:pt x="7921752" y="0"/>
                </a:lnTo>
                <a:lnTo>
                  <a:pt x="0" y="0"/>
                </a:lnTo>
                <a:lnTo>
                  <a:pt x="0" y="3107436"/>
                </a:lnTo>
                <a:close/>
              </a:path>
            </a:pathLst>
          </a:custGeom>
          <a:solidFill>
            <a:srgbClr val="EAEAEA"/>
          </a:solidFill>
        </p:spPr>
        <p:txBody>
          <a:bodyPr wrap="square" lIns="0" tIns="0" rIns="0" bIns="0" rtlCol="0">
            <a:noAutofit/>
          </a:bodyPr>
          <a:lstStyle/>
          <a:p>
            <a:endParaRPr/>
          </a:p>
        </p:txBody>
      </p:sp>
      <p:sp>
        <p:nvSpPr>
          <p:cNvPr id="7" name="object 7"/>
          <p:cNvSpPr txBox="1"/>
          <p:nvPr/>
        </p:nvSpPr>
        <p:spPr>
          <a:xfrm>
            <a:off x="1882520" y="155098"/>
            <a:ext cx="315874" cy="330200"/>
          </a:xfrm>
          <a:prstGeom prst="rect">
            <a:avLst/>
          </a:prstGeom>
        </p:spPr>
        <p:txBody>
          <a:bodyPr wrap="square" lIns="0" tIns="16224" rIns="0" bIns="0" rtlCol="0">
            <a:noAutofit/>
          </a:bodyPr>
          <a:lstStyle/>
          <a:p>
            <a:pPr marL="12700">
              <a:lnSpc>
                <a:spcPts val="2555"/>
              </a:lnSpc>
            </a:pPr>
            <a:r>
              <a:rPr sz="2400" b="1" spc="-37" dirty="0" smtClean="0">
                <a:solidFill>
                  <a:srgbClr val="006EC0"/>
                </a:solidFill>
                <a:latin typeface="Arial"/>
                <a:cs typeface="Arial"/>
              </a:rPr>
              <a:t>4.</a:t>
            </a:r>
            <a:endParaRPr sz="2400">
              <a:latin typeface="Arial"/>
              <a:cs typeface="Arial"/>
            </a:endParaRPr>
          </a:p>
        </p:txBody>
      </p:sp>
      <p:sp>
        <p:nvSpPr>
          <p:cNvPr id="6" name="object 6"/>
          <p:cNvSpPr txBox="1"/>
          <p:nvPr/>
        </p:nvSpPr>
        <p:spPr>
          <a:xfrm>
            <a:off x="2191893" y="155098"/>
            <a:ext cx="5246649" cy="696017"/>
          </a:xfrm>
          <a:prstGeom prst="rect">
            <a:avLst/>
          </a:prstGeom>
        </p:spPr>
        <p:txBody>
          <a:bodyPr wrap="square" lIns="0" tIns="16224" rIns="0" bIns="0" rtlCol="0">
            <a:noAutofit/>
          </a:bodyPr>
          <a:lstStyle/>
          <a:p>
            <a:pPr marL="12700">
              <a:lnSpc>
                <a:spcPts val="2555"/>
              </a:lnSpc>
            </a:pPr>
            <a:r>
              <a:rPr lang="kk-KZ" sz="2400" b="1" spc="-218" dirty="0" smtClean="0">
                <a:solidFill>
                  <a:srgbClr val="006EC0"/>
                </a:solidFill>
                <a:latin typeface="Arial"/>
                <a:cs typeface="Arial"/>
              </a:rPr>
              <a:t>Су пайдалануды басқару жүйесінің нәтижесіздігі</a:t>
            </a:r>
            <a:endParaRPr sz="2400" dirty="0">
              <a:latin typeface="Arial"/>
              <a:cs typeface="Arial"/>
            </a:endParaRPr>
          </a:p>
        </p:txBody>
      </p:sp>
      <p:sp>
        <p:nvSpPr>
          <p:cNvPr id="5" name="object 5"/>
          <p:cNvSpPr txBox="1"/>
          <p:nvPr/>
        </p:nvSpPr>
        <p:spPr>
          <a:xfrm>
            <a:off x="2779522" y="4108082"/>
            <a:ext cx="239369" cy="254000"/>
          </a:xfrm>
          <a:prstGeom prst="rect">
            <a:avLst/>
          </a:prstGeom>
        </p:spPr>
        <p:txBody>
          <a:bodyPr wrap="square" lIns="0" tIns="12573" rIns="0" bIns="0" rtlCol="0">
            <a:noAutofit/>
          </a:bodyPr>
          <a:lstStyle/>
          <a:p>
            <a:pPr marL="12700">
              <a:lnSpc>
                <a:spcPts val="1980"/>
              </a:lnSpc>
            </a:pPr>
            <a:r>
              <a:rPr sz="1800" dirty="0" smtClean="0">
                <a:latin typeface="DejaVu Sans"/>
                <a:cs typeface="DejaVu Sans"/>
              </a:rPr>
              <a:t>✓</a:t>
            </a:r>
            <a:endParaRPr sz="1800">
              <a:latin typeface="DejaVu Sans"/>
              <a:cs typeface="DejaVu Sans"/>
            </a:endParaRPr>
          </a:p>
        </p:txBody>
      </p:sp>
      <p:sp>
        <p:nvSpPr>
          <p:cNvPr id="4" name="object 4"/>
          <p:cNvSpPr txBox="1"/>
          <p:nvPr/>
        </p:nvSpPr>
        <p:spPr>
          <a:xfrm>
            <a:off x="3139186" y="4107997"/>
            <a:ext cx="5170585" cy="1900199"/>
          </a:xfrm>
          <a:prstGeom prst="rect">
            <a:avLst/>
          </a:prstGeom>
        </p:spPr>
        <p:txBody>
          <a:bodyPr wrap="square" lIns="0" tIns="12319" rIns="0" bIns="0" rtlCol="0">
            <a:noAutofit/>
          </a:bodyPr>
          <a:lstStyle/>
          <a:p>
            <a:pPr marL="12700" marR="26730">
              <a:lnSpc>
                <a:spcPts val="1939"/>
              </a:lnSpc>
            </a:pPr>
            <a:r>
              <a:rPr lang="kk-KZ" sz="1800" spc="-85" dirty="0" smtClean="0">
                <a:latin typeface="Arial"/>
                <a:cs typeface="Arial"/>
              </a:rPr>
              <a:t>Су пайдаланудың тұрақталған экономикалық механизмі орнатылмаған</a:t>
            </a:r>
            <a:r>
              <a:rPr sz="1800" spc="0" dirty="0" smtClean="0">
                <a:latin typeface="Arial"/>
                <a:cs typeface="Arial"/>
              </a:rPr>
              <a:t>-</a:t>
            </a:r>
            <a:r>
              <a:rPr sz="1800" spc="-89" dirty="0" smtClean="0">
                <a:latin typeface="Arial"/>
                <a:cs typeface="Arial"/>
              </a:rPr>
              <a:t> </a:t>
            </a:r>
            <a:r>
              <a:rPr lang="kk-KZ" sz="1800" spc="-109" dirty="0" smtClean="0">
                <a:latin typeface="Arial"/>
                <a:cs typeface="Arial"/>
              </a:rPr>
              <a:t>үнемдеп және сақтап су пайдалану және олардың ластануының алдын алу шараларының жүргізілмеуі</a:t>
            </a:r>
            <a:endParaRPr sz="1800" dirty="0">
              <a:latin typeface="Arial"/>
              <a:cs typeface="Arial"/>
            </a:endParaRPr>
          </a:p>
        </p:txBody>
      </p:sp>
      <p:sp>
        <p:nvSpPr>
          <p:cNvPr id="3" name="object 3"/>
          <p:cNvSpPr txBox="1"/>
          <p:nvPr/>
        </p:nvSpPr>
        <p:spPr>
          <a:xfrm>
            <a:off x="6453378" y="6141289"/>
            <a:ext cx="2604275" cy="165608"/>
          </a:xfrm>
          <a:prstGeom prst="rect">
            <a:avLst/>
          </a:prstGeom>
        </p:spPr>
        <p:txBody>
          <a:bodyPr wrap="square" lIns="0" tIns="7810" rIns="0" bIns="0" rtlCol="0">
            <a:noAutofit/>
          </a:bodyPr>
          <a:lstStyle/>
          <a:p>
            <a:pPr marL="12700">
              <a:lnSpc>
                <a:spcPts val="1230"/>
              </a:lnSpc>
            </a:pPr>
            <a:r>
              <a:rPr sz="1100" spc="-60" dirty="0" smtClean="0">
                <a:latin typeface="Arial"/>
                <a:cs typeface="Arial"/>
              </a:rPr>
              <a:t>Ист.: Проект ПРООНпо ИУВР(2005 -2007 г.)</a:t>
            </a:r>
            <a:endParaRPr sz="1100">
              <a:latin typeface="Arial"/>
              <a:cs typeface="Arial"/>
            </a:endParaRPr>
          </a:p>
        </p:txBody>
      </p:sp>
      <p:sp>
        <p:nvSpPr>
          <p:cNvPr id="2" name="object 2"/>
          <p:cNvSpPr txBox="1"/>
          <p:nvPr/>
        </p:nvSpPr>
        <p:spPr>
          <a:xfrm>
            <a:off x="611124" y="981455"/>
            <a:ext cx="7921752" cy="3107436"/>
          </a:xfrm>
          <a:prstGeom prst="rect">
            <a:avLst/>
          </a:prstGeom>
        </p:spPr>
        <p:txBody>
          <a:bodyPr wrap="square" lIns="0" tIns="10619" rIns="0" bIns="0" rtlCol="0">
            <a:noAutofit/>
          </a:bodyPr>
          <a:lstStyle/>
          <a:p>
            <a:pPr>
              <a:lnSpc>
                <a:spcPts val="1300"/>
              </a:lnSpc>
            </a:pPr>
            <a:endParaRPr sz="1300" dirty="0"/>
          </a:p>
          <a:p>
            <a:pPr marL="449580" marR="636794" indent="-358139">
              <a:lnSpc>
                <a:spcPct val="100594"/>
              </a:lnSpc>
              <a:tabLst>
                <a:tab pos="444500" algn="l"/>
              </a:tabLst>
            </a:pPr>
            <a:r>
              <a:rPr sz="1800" dirty="0" smtClean="0">
                <a:latin typeface="DejaVu Sans"/>
                <a:cs typeface="DejaVu Sans"/>
              </a:rPr>
              <a:t>✓	</a:t>
            </a:r>
            <a:r>
              <a:rPr lang="kk-KZ" sz="1800" spc="44" dirty="0" smtClean="0">
                <a:latin typeface="Arial"/>
                <a:cs typeface="Arial"/>
              </a:rPr>
              <a:t>Қазіргі кезде су секторында ресурстарды басқару бағыты су көздерін меңгеруде оларды инфрақұрылыммен қанағаттандыруды мақсат етіп, реттеу мәселесі қалып отыр.</a:t>
            </a:r>
            <a:endParaRPr sz="1800" dirty="0">
              <a:latin typeface="Arial"/>
              <a:cs typeface="Arial"/>
            </a:endParaRPr>
          </a:p>
          <a:p>
            <a:pPr marL="449580" marR="153686" indent="-358139">
              <a:lnSpc>
                <a:spcPct val="100206"/>
              </a:lnSpc>
              <a:spcBef>
                <a:spcPts val="15"/>
              </a:spcBef>
              <a:tabLst>
                <a:tab pos="444500" algn="l"/>
              </a:tabLst>
            </a:pPr>
            <a:r>
              <a:rPr sz="1800" dirty="0" smtClean="0">
                <a:latin typeface="DejaVu Sans"/>
                <a:cs typeface="DejaVu Sans"/>
              </a:rPr>
              <a:t>✓	</a:t>
            </a:r>
            <a:r>
              <a:rPr lang="kk-KZ" sz="1800" spc="-95" dirty="0" smtClean="0">
                <a:latin typeface="Arial"/>
                <a:cs typeface="Arial"/>
              </a:rPr>
              <a:t>Су пайдаланудың төмен нәтижелілігі</a:t>
            </a:r>
            <a:r>
              <a:rPr sz="1800" i="1" spc="-95" dirty="0" smtClean="0">
                <a:latin typeface="Arial"/>
                <a:cs typeface="Arial"/>
              </a:rPr>
              <a:t>, </a:t>
            </a:r>
            <a:r>
              <a:rPr lang="kk-KZ" sz="1800" spc="-95" dirty="0" smtClean="0">
                <a:latin typeface="Arial"/>
                <a:cs typeface="Arial"/>
              </a:rPr>
              <a:t>негізінен су шаруашылық салаларының ішінде егіншілікке су пайдалану</a:t>
            </a:r>
            <a:endParaRPr sz="1800" dirty="0">
              <a:latin typeface="Arial"/>
              <a:cs typeface="Arial"/>
            </a:endParaRPr>
          </a:p>
          <a:p>
            <a:pPr marL="449580" marR="505040" indent="-358139">
              <a:lnSpc>
                <a:spcPct val="100303"/>
              </a:lnSpc>
              <a:spcBef>
                <a:spcPts val="20"/>
              </a:spcBef>
              <a:tabLst>
                <a:tab pos="444500" algn="l"/>
              </a:tabLst>
            </a:pPr>
            <a:r>
              <a:rPr sz="1800" dirty="0" smtClean="0">
                <a:latin typeface="DejaVu Sans"/>
                <a:cs typeface="DejaVu Sans"/>
              </a:rPr>
              <a:t>✓	</a:t>
            </a:r>
            <a:r>
              <a:rPr lang="kk-KZ" spc="-94" dirty="0">
                <a:latin typeface="Arial"/>
                <a:cs typeface="Arial"/>
              </a:rPr>
              <a:t>ж</a:t>
            </a:r>
            <a:r>
              <a:rPr lang="kk-KZ" sz="1800" spc="-94" dirty="0" smtClean="0">
                <a:latin typeface="Arial"/>
                <a:cs typeface="Arial"/>
              </a:rPr>
              <a:t>ергілікті басқарудағы су пайдаланудағы реттелудың болмауы және төмен деңгейдегі жауапкершілік</a:t>
            </a:r>
            <a:r>
              <a:rPr lang="kk-KZ" spc="-94" dirty="0">
                <a:latin typeface="Arial"/>
                <a:cs typeface="Arial"/>
              </a:rPr>
              <a:t>  </a:t>
            </a:r>
            <a:r>
              <a:rPr lang="kk-KZ" spc="-94" dirty="0" smtClean="0">
                <a:latin typeface="Arial"/>
                <a:cs typeface="Arial"/>
              </a:rPr>
              <a:t>жағдайды қиындатып отыр.</a:t>
            </a:r>
            <a:endParaRPr sz="18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TotalTime>
  <Words>2744</Words>
  <Application>Microsoft Office PowerPoint</Application>
  <PresentationFormat>Экран (4:3)</PresentationFormat>
  <Paragraphs>276</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Lenovo</cp:lastModifiedBy>
  <cp:revision>60</cp:revision>
  <dcterms:modified xsi:type="dcterms:W3CDTF">2018-04-06T19:36:43Z</dcterms:modified>
</cp:coreProperties>
</file>