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6" r:id="rId2"/>
    <p:sldId id="257" r:id="rId3"/>
    <p:sldId id="258" r:id="rId4"/>
    <p:sldId id="259" r:id="rId5"/>
    <p:sldId id="274" r:id="rId6"/>
    <p:sldId id="269" r:id="rId7"/>
    <p:sldId id="266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2" autoAdjust="0"/>
    <p:restoredTop sz="94003" autoAdjust="0"/>
  </p:normalViewPr>
  <p:slideViewPr>
    <p:cSldViewPr snapToGrid="0">
      <p:cViewPr varScale="1">
        <p:scale>
          <a:sx n="85" d="100"/>
          <a:sy n="85" d="100"/>
        </p:scale>
        <p:origin x="562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9980" y="882376"/>
            <a:ext cx="996696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7200" b="1" cap="all" baseline="0">
                <a:solidFill>
                  <a:srgbClr val="FFFF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09530" y="3869634"/>
            <a:ext cx="8767860" cy="1388165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FEA089F-25FF-4DD7-A7CE-8CA8EE0FE8A2}" type="datetimeFigureOut">
              <a:rPr lang="en-US" smtClean="0"/>
              <a:t>9/24/2024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32AAED6F-DA66-40E2-940A-8A859D86D3BE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1978660" y="3733800"/>
            <a:ext cx="8229601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589128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EA089F-25FF-4DD7-A7CE-8CA8EE0FE8A2}" type="datetimeFigureOut">
              <a:rPr lang="en-US" smtClean="0"/>
              <a:t>9/24/2024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AAED6F-DA66-40E2-940A-8A859D86D3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86839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324100" cy="5410200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762000"/>
            <a:ext cx="7429500" cy="541020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EA089F-25FF-4DD7-A7CE-8CA8EE0FE8A2}" type="datetimeFigureOut">
              <a:rPr lang="en-US" smtClean="0"/>
              <a:t>9/24/2024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AAED6F-DA66-40E2-940A-8A859D86D3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48618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EA089F-25FF-4DD7-A7CE-8CA8EE0FE8A2}" type="datetimeFigureOut">
              <a:rPr lang="en-US" smtClean="0"/>
              <a:t>9/24/2024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AAED6F-DA66-40E2-940A-8A859D86D3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05895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424" y="1173575"/>
            <a:ext cx="9966960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7200" b="0" cap="all" baseline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09928" y="4154520"/>
            <a:ext cx="8769096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2200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EA089F-25FF-4DD7-A7CE-8CA8EE0FE8A2}" type="datetimeFigureOut">
              <a:rPr lang="en-US" smtClean="0"/>
              <a:t>9/24/2024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AAED6F-DA66-40E2-940A-8A859D86D3BE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1981200" y="4020408"/>
            <a:ext cx="82296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526415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3000" y="2057399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67612" y="2057400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EA089F-25FF-4DD7-A7CE-8CA8EE0FE8A2}" type="datetimeFigureOut">
              <a:rPr lang="en-US" smtClean="0"/>
              <a:t>9/24/2024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AAED6F-DA66-40E2-940A-8A859D86D3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21418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01511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3000" y="2721483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69173" y="1999032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69173" y="2719322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EA089F-25FF-4DD7-A7CE-8CA8EE0FE8A2}" type="datetimeFigureOut">
              <a:rPr lang="en-US" smtClean="0"/>
              <a:t>9/24/2024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AAED6F-DA66-40E2-940A-8A859D86D3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75759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EA089F-25FF-4DD7-A7CE-8CA8EE0FE8A2}" type="datetimeFigureOut">
              <a:rPr lang="en-US" smtClean="0"/>
              <a:t>9/24/2024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AAED6F-DA66-40E2-940A-8A859D86D3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72003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EA089F-25FF-4DD7-A7CE-8CA8EE0FE8A2}" type="datetimeFigureOut">
              <a:rPr lang="en-US" smtClean="0"/>
              <a:t>9/24/2024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AAED6F-DA66-40E2-940A-8A859D86D3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45793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52159" y="1097280"/>
            <a:ext cx="5212080" cy="46634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30175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EA089F-25FF-4DD7-A7CE-8CA8EE0FE8A2}" type="datetimeFigureOut">
              <a:rPr lang="en-US" smtClean="0"/>
              <a:t>9/24/2024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AAED6F-DA66-40E2-940A-8A859D86D3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38670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13248" y="1069847"/>
            <a:ext cx="6099048" cy="4800600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EA089F-25FF-4DD7-A7CE-8CA8EE0FE8A2}" type="datetimeFigureOut">
              <a:rPr lang="en-US" smtClean="0"/>
              <a:t>9/24/2024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AAED6F-DA66-40E2-940A-8A859D86D3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68958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57400"/>
            <a:ext cx="9872871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1"/>
                </a:solidFill>
              </a:defRPr>
            </a:lvl1pPr>
          </a:lstStyle>
          <a:p>
            <a:fld id="{6FEA089F-25FF-4DD7-A7CE-8CA8EE0FE8A2}" type="datetimeFigureOut">
              <a:rPr lang="en-US" smtClean="0"/>
              <a:t>9/24/2024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fld id="{32AAED6F-DA66-40E2-940A-8A859D86D3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37004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182880" algn="l" defTabSz="914400" rtl="0" eaLnBrk="1" latinLnBrk="0" hangingPunct="1">
        <a:lnSpc>
          <a:spcPct val="90000"/>
        </a:lnSpc>
        <a:spcBef>
          <a:spcPts val="1400"/>
        </a:spcBef>
        <a:buClr>
          <a:schemeClr val="accent1"/>
        </a:buClr>
        <a:buSzPct val="80000"/>
        <a:buFont typeface="Corbel" pitchFamily="34" charset="0"/>
        <a:buChar char="•"/>
        <a:defRPr sz="22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1008240" y="3711883"/>
            <a:ext cx="10306731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b="1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Национальная система стандартизации Республики Казахстан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753897" y="5822349"/>
            <a:ext cx="95885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k-KZ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Астана</a:t>
            </a:r>
            <a:endParaRPr lang="ru-KZ" sz="20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KZ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2024</a:t>
            </a:r>
            <a:endParaRPr lang="en-US" sz="20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67207" y="1607026"/>
            <a:ext cx="3657586" cy="1651583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352132" y="327765"/>
            <a:ext cx="7762382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НАО «Евразийский национальный университет им. Л. Н. Гумилева» </a:t>
            </a:r>
          </a:p>
          <a:p>
            <a:pPr algn="ctr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Факультет «Транспортно-энергетический» </a:t>
            </a:r>
          </a:p>
          <a:p>
            <a:pPr algn="ctr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Кафедра «Стандартизации, сертификации и метрологии»</a:t>
            </a:r>
            <a:endParaRPr lang="ru-KZ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236480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62816" y="511390"/>
            <a:ext cx="3205537" cy="1500027"/>
          </a:xfrm>
          <a:prstGeom prst="rect">
            <a:avLst/>
          </a:prstGeom>
        </p:spPr>
      </p:pic>
      <p:sp>
        <p:nvSpPr>
          <p:cNvPr id="8" name="Скругленный прямоугольник 7"/>
          <p:cNvSpPr/>
          <p:nvPr/>
        </p:nvSpPr>
        <p:spPr>
          <a:xfrm>
            <a:off x="440427" y="1035098"/>
            <a:ext cx="7774502" cy="1304689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l"/>
            <a:r>
              <a:rPr lang="ru-RU" sz="2400" b="1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Структура национальной системы стандартизации</a:t>
            </a:r>
            <a:br>
              <a:rPr lang="ru-RU" sz="2400" b="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0" i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Структуру национальной системы стандартизации составляют:</a:t>
            </a:r>
            <a:br>
              <a:rPr lang="ru-RU" sz="2000" b="0" i="0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</a:br>
            <a:r>
              <a:rPr lang="ru-RU" sz="2000" b="1" i="0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  </a:t>
            </a:r>
            <a:r>
              <a:rPr lang="ru-RU" sz="2000" b="0" i="0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   </a:t>
            </a: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40427" y="2723711"/>
            <a:ext cx="11149780" cy="3164540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indent="450215">
              <a:lnSpc>
                <a:spcPct val="107000"/>
              </a:lnSpc>
              <a:spcAft>
                <a:spcPts val="0"/>
              </a:spcAft>
            </a:pPr>
            <a:r>
              <a:rPr lang="ru-KZ" sz="2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r>
              <a:rPr lang="ru-RU" sz="2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1) Правительство Республики Казахстан;</a:t>
            </a:r>
            <a:br>
              <a:rPr lang="ru-RU" sz="2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2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    </a:t>
            </a:r>
            <a:r>
              <a:rPr lang="ru-KZ" sz="2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r>
              <a:rPr lang="ru-RU" sz="2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2) уполномоченный орган;</a:t>
            </a:r>
            <a:br>
              <a:rPr lang="ru-RU" sz="2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2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   </a:t>
            </a:r>
            <a:r>
              <a:rPr lang="ru-KZ" sz="2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r>
              <a:rPr lang="ru-RU" sz="2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 3) государственные органы в пределах своей компетенции;</a:t>
            </a:r>
            <a:br>
              <a:rPr lang="ru-RU" sz="2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2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    </a:t>
            </a:r>
            <a:r>
              <a:rPr lang="ru-KZ" sz="2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r>
              <a:rPr lang="ru-RU" sz="2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4) национальный орган по стандартизации;</a:t>
            </a:r>
            <a:br>
              <a:rPr lang="ru-RU" sz="2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2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    </a:t>
            </a:r>
            <a:r>
              <a:rPr lang="ru-KZ" sz="2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r>
              <a:rPr lang="ru-RU" sz="2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5) технические комитеты по стандартизации;</a:t>
            </a:r>
            <a:br>
              <a:rPr lang="ru-RU" sz="2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2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  </a:t>
            </a:r>
            <a:r>
              <a:rPr lang="ru-KZ" sz="2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r>
              <a:rPr lang="ru-RU" sz="2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  6) технические эксперты по стандартизации;</a:t>
            </a:r>
            <a:br>
              <a:rPr lang="ru-RU" sz="2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2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   </a:t>
            </a:r>
            <a:r>
              <a:rPr lang="ru-KZ" sz="2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r>
              <a:rPr lang="ru-RU" sz="24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 7) физические и юридические лица.</a:t>
            </a:r>
            <a:endParaRPr lang="en-US" sz="2400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57351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41747" y="760489"/>
            <a:ext cx="11416144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Компетенция Правительства Республики Казахстан в сфере стандартизации</a:t>
            </a:r>
          </a:p>
          <a:p>
            <a:pPr algn="ctr"/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Правительство Республики Казахстан:</a:t>
            </a:r>
          </a:p>
          <a:p>
            <a:pPr algn="just"/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endParaRPr lang="ru-KZ" sz="2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1) разрабатывает основные направления государственной политики в сфере стандартизации и организует их исполнение;</a:t>
            </a:r>
          </a:p>
          <a:p>
            <a:pPr algn="just"/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2) определяет национальный орган по стандартизации.</a:t>
            </a:r>
            <a:endParaRPr lang="en-US" sz="2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4CA52503-3764-4EB1-B3FB-C59B7B99526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15578" y="3429000"/>
            <a:ext cx="4960844" cy="27780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36532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9088854" y="1639229"/>
            <a:ext cx="1315234" cy="103706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10292576" y="1639229"/>
            <a:ext cx="1170878" cy="120433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A3CA4DB-EFC5-4832-8328-5BECB9FA32AF}"/>
              </a:ext>
            </a:extLst>
          </p:cNvPr>
          <p:cNvSpPr txBox="1"/>
          <p:nvPr/>
        </p:nvSpPr>
        <p:spPr>
          <a:xfrm>
            <a:off x="338613" y="1001554"/>
            <a:ext cx="11514774" cy="53553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 компетенции уполномоченного органа относятся: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1) формирование и реализация государственной политики в сфере стандартизации и организация ее осуществления;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2) осуществление межотраслевой координации деятельности государственных органов, физических и юридических лиц в сфере стандартизации;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3) подача представления в Правительство Республики Казахстан для определения национального органа по стандартизации;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4) представление интересов Республики Казахстан в международных и региональных организациях по стандартизации;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5) определение порядка разработки национального плана стандартизации;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6) утверждение национального плана стандартизации;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7) утверждение национальных стандартов (за исключением военных национальных стандартов), национальных классификаторов технико-экономической информации, рекомендаций по стандартизации, а также изменений к ним;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8) определение порядка разработки, согласования, экспертизы, утверждения, регистрации, учета, изменения, пересмотра, отмены и введения в действие национальных стандартов (за исключением военных национальных стандартов), национальных классификаторов технико-экономической информации и рекомендаций по стандартизации;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endParaRPr lang="ru-K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F27037BC-730A-421F-9AA0-710FE7722073}"/>
              </a:ext>
            </a:extLst>
          </p:cNvPr>
          <p:cNvSpPr/>
          <p:nvPr/>
        </p:nvSpPr>
        <p:spPr>
          <a:xfrm>
            <a:off x="397164" y="412956"/>
            <a:ext cx="11387294" cy="46166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indent="450215" algn="ctr">
              <a:lnSpc>
                <a:spcPct val="107000"/>
              </a:lnSpc>
            </a:pPr>
            <a:endParaRPr lang="ru-KZ" sz="2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0215" algn="ctr">
              <a:lnSpc>
                <a:spcPct val="107000"/>
              </a:lnSpc>
            </a:pP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Компетенция уполномоченного органа</a:t>
            </a:r>
            <a:endParaRPr lang="ru-KZ" sz="2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0215" algn="ctr">
              <a:lnSpc>
                <a:spcPct val="107000"/>
              </a:lnSpc>
              <a:spcAft>
                <a:spcPts val="0"/>
              </a:spcAft>
            </a:pPr>
            <a:endParaRPr lang="en-US" sz="2400" b="1" i="1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818500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337127" y="349659"/>
            <a:ext cx="11471564" cy="47509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Компетенция уполномоченного органа</a:t>
            </a:r>
            <a:endParaRPr lang="ru-KZ" sz="2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30909" y="988290"/>
            <a:ext cx="1168400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9) определение порядка формирования, ведения и сопровождения единого государственного фонда нормативных технических документов, а также распространения копий нормативных технических документов, официальных изданий;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9-1) организация и координация работы единого государственного фонда нормативных технических документов;</a:t>
            </a:r>
            <a:endParaRPr lang="ru-KZ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10) определение порядка создания и ведения депозитария классификаторов технико-экономической информации;</a:t>
            </a:r>
            <a:br>
              <a:rPr lang="ru-RU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     11) определение порядка применения национальных, межгосударственных стандартов и национальных классификаторов технико-экономической информации в нормативных правовых актах;</a:t>
            </a:r>
            <a:br>
              <a:rPr lang="ru-RU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     12) определение порядка применения международных, региональных стандартов (в том числе согласования, введения в действие и отмены на территории Республики Казахстан межгосударственных стандартов) и стандартов иностранных государств, классификаторов технико-экономической информации международных организаций по стандартизации, классификаторов технико-экономической информации, правил и рекомендаций по стандартизации региональных организаций по стандартизации, классификаторов технико-экономической информации, правил, норм и рекомендаций по стандартизации иностранных государств;</a:t>
            </a:r>
            <a:br>
              <a:rPr lang="ru-RU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    </a:t>
            </a:r>
            <a:br>
              <a:rPr lang="ru-RU" sz="2000" b="1" dirty="0">
                <a:effectLst/>
              </a:rPr>
            </a:b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292252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97164" y="412956"/>
            <a:ext cx="11387294" cy="46166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indent="450215" algn="ctr">
              <a:lnSpc>
                <a:spcPct val="107000"/>
              </a:lnSpc>
              <a:spcAft>
                <a:spcPts val="0"/>
              </a:spcAft>
            </a:pPr>
            <a:endParaRPr lang="en-US" sz="2400" b="1" i="1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0" y="412956"/>
            <a:ext cx="1178445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Компетенция уполномоченного органа</a:t>
            </a:r>
            <a:endParaRPr lang="ru-KZ" sz="2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1558D69-FF42-4CD3-A1E8-44827E1CD80C}"/>
              </a:ext>
            </a:extLst>
          </p:cNvPr>
          <p:cNvSpPr txBox="1"/>
          <p:nvPr/>
        </p:nvSpPr>
        <p:spPr>
          <a:xfrm>
            <a:off x="581999" y="1331329"/>
            <a:ext cx="11017624" cy="28623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13) определение порядка создания, работы и ликвидации технических комитетов по стандартизации;</a:t>
            </a:r>
            <a:b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14) организация анализа и разработки национальных стандартов (за исключением военных национальных стандартов) и межгосударственных стандартов;</a:t>
            </a:r>
            <a:b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15) проведение работ по включению национальных стандартов в перечни стандартов к соответствующим техническим регламентам Евразийского экономического союза;</a:t>
            </a:r>
            <a:b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16) осуществление иных полномочий, предусмотренных настоящим Законом, иными законами Республики Казахстан, актами Президента Республики Казахстан и Правительства Республики Казахстан.</a:t>
            </a:r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8FBA2D40-7200-4697-B1AD-FC091BAF1F7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68183" y="4105835"/>
            <a:ext cx="5493992" cy="18455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34070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927279" y="2598003"/>
            <a:ext cx="633744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KZ" sz="4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kk-KZ" sz="4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пасибо за внимание!</a:t>
            </a:r>
            <a:endParaRPr lang="en-US" sz="4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71552042"/>
      </p:ext>
    </p:extLst>
  </p:cSld>
  <p:clrMapOvr>
    <a:masterClrMapping/>
  </p:clrMapOvr>
</p:sld>
</file>

<file path=ppt/theme/theme1.xml><?xml version="1.0" encoding="utf-8"?>
<a:theme xmlns:a="http://schemas.openxmlformats.org/drawingml/2006/main" name="Базис">
  <a:themeElements>
    <a:clrScheme name="Обычная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Базис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Базис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90E45F77-AEFC-46EF-A7C1-5B338C297B0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TM03457444[[fn=Базис]]</Template>
  <TotalTime>1886</TotalTime>
  <Words>604</Words>
  <Application>Microsoft Office PowerPoint</Application>
  <PresentationFormat>Широкоэкранный</PresentationFormat>
  <Paragraphs>32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2" baseType="lpstr">
      <vt:lpstr>Arial</vt:lpstr>
      <vt:lpstr>Calibri</vt:lpstr>
      <vt:lpstr>Corbel</vt:lpstr>
      <vt:lpstr>Times New Roman</vt:lpstr>
      <vt:lpstr>Базис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diakov.net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Учетная запись Майкрософт</dc:creator>
  <cp:lastModifiedBy>User1</cp:lastModifiedBy>
  <cp:revision>93</cp:revision>
  <dcterms:created xsi:type="dcterms:W3CDTF">2023-05-12T16:52:36Z</dcterms:created>
  <dcterms:modified xsi:type="dcterms:W3CDTF">2024-09-24T11:56:22Z</dcterms:modified>
</cp:coreProperties>
</file>