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2" r:id="rId2"/>
  </p:sldMasterIdLst>
  <p:notesMasterIdLst>
    <p:notesMasterId r:id="rId34"/>
  </p:notesMasterIdLst>
  <p:handoutMasterIdLst>
    <p:handoutMasterId r:id="rId35"/>
  </p:handoutMasterIdLst>
  <p:sldIdLst>
    <p:sldId id="256" r:id="rId3"/>
    <p:sldId id="285" r:id="rId4"/>
    <p:sldId id="286" r:id="rId5"/>
    <p:sldId id="283" r:id="rId6"/>
    <p:sldId id="284" r:id="rId7"/>
    <p:sldId id="257" r:id="rId8"/>
    <p:sldId id="259" r:id="rId9"/>
    <p:sldId id="258" r:id="rId10"/>
    <p:sldId id="261" r:id="rId11"/>
    <p:sldId id="262" r:id="rId12"/>
    <p:sldId id="265" r:id="rId13"/>
    <p:sldId id="264" r:id="rId14"/>
    <p:sldId id="263" r:id="rId15"/>
    <p:sldId id="266" r:id="rId16"/>
    <p:sldId id="267" r:id="rId17"/>
    <p:sldId id="281" r:id="rId18"/>
    <p:sldId id="282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DA52B6F-6AE4-4672-B3EE-FD0A5F541324}">
          <p14:sldIdLst>
            <p14:sldId id="256"/>
            <p14:sldId id="285"/>
            <p14:sldId id="286"/>
            <p14:sldId id="283"/>
            <p14:sldId id="284"/>
            <p14:sldId id="257"/>
            <p14:sldId id="259"/>
            <p14:sldId id="258"/>
            <p14:sldId id="261"/>
            <p14:sldId id="262"/>
            <p14:sldId id="265"/>
            <p14:sldId id="264"/>
            <p14:sldId id="263"/>
            <p14:sldId id="266"/>
            <p14:sldId id="267"/>
            <p14:sldId id="281"/>
            <p14:sldId id="282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7"/>
          </p14:sldIdLst>
        </p14:section>
        <p14:section name="Раздел без заголовка" id="{0902BB98-A9E0-400C-9186-9B9BFAEDB2C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3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71" autoAdjust="0"/>
  </p:normalViewPr>
  <p:slideViewPr>
    <p:cSldViewPr>
      <p:cViewPr>
        <p:scale>
          <a:sx n="75" d="100"/>
          <a:sy n="75" d="100"/>
        </p:scale>
        <p:origin x="-101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784333-5A4E-450D-A86C-86E63A3CC2B0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00B8AF-ECE2-435D-B3B7-764B4CB537FC}">
      <dgm:prSet phldrT="[Текст]" custT="1"/>
      <dgm:spPr/>
      <dgm:t>
        <a:bodyPr/>
        <a:lstStyle/>
        <a:p>
          <a:pPr algn="ctr"/>
          <a:r>
            <a:rPr lang="ru-RU" sz="1600" b="1" dirty="0" smtClean="0">
              <a:latin typeface="Arial Narrow" pitchFamily="34" charset="0"/>
            </a:rPr>
            <a:t>Согласованность суждений</a:t>
          </a:r>
        </a:p>
        <a:p>
          <a:pPr algn="l"/>
          <a:r>
            <a:rPr lang="ru-RU" sz="1600" dirty="0" smtClean="0">
              <a:latin typeface="Arial Narrow" pitchFamily="34" charset="0"/>
            </a:rPr>
            <a:t>- Важна для любого способа и предполагает не только </a:t>
          </a:r>
          <a:r>
            <a:rPr lang="ru-RU" sz="1600" i="1" dirty="0" smtClean="0">
              <a:latin typeface="Arial Narrow" pitchFamily="34" charset="0"/>
            </a:rPr>
            <a:t>требование транзитивности </a:t>
          </a:r>
          <a:r>
            <a:rPr lang="ru-RU" sz="1600" dirty="0" smtClean="0">
              <a:latin typeface="Arial Narrow" pitchFamily="34" charset="0"/>
            </a:rPr>
            <a:t>предпочтений, но и фактическую степень предпочтения, которая проходит через всю последовательность сравниваемых объектов (числовая – кардинальная согласованность).</a:t>
          </a:r>
        </a:p>
        <a:p>
          <a:pPr algn="l"/>
          <a:r>
            <a:rPr lang="ru-RU" sz="1600" dirty="0" smtClean="0">
              <a:latin typeface="Arial Narrow" pitchFamily="34" charset="0"/>
            </a:rPr>
            <a:t>- Численная оценка степени нарушения согласованности – это численный показатель для согласованности (индекс согласованности).</a:t>
          </a:r>
        </a:p>
      </dgm:t>
    </dgm:pt>
    <dgm:pt modelId="{AAE549E7-3B21-49AF-99B1-7289C53FB9CB}" type="parTrans" cxnId="{9292CDA7-8FB7-451D-9798-A8177863B628}">
      <dgm:prSet/>
      <dgm:spPr/>
      <dgm:t>
        <a:bodyPr/>
        <a:lstStyle/>
        <a:p>
          <a:endParaRPr lang="ru-RU"/>
        </a:p>
      </dgm:t>
    </dgm:pt>
    <dgm:pt modelId="{FFD6E1F8-6B4A-4B07-B1E7-9892E3725928}" type="sibTrans" cxnId="{9292CDA7-8FB7-451D-9798-A8177863B628}">
      <dgm:prSet/>
      <dgm:spPr/>
      <dgm:t>
        <a:bodyPr/>
        <a:lstStyle/>
        <a:p>
          <a:endParaRPr lang="ru-RU"/>
        </a:p>
      </dgm:t>
    </dgm:pt>
    <dgm:pt modelId="{6A301FE0-45D2-4BA6-AF6D-26C0C6177B70}">
      <dgm:prSet phldrT="[Текст]" custT="1"/>
      <dgm:spPr/>
      <dgm:t>
        <a:bodyPr/>
        <a:lstStyle/>
        <a:p>
          <a:pPr algn="ctr"/>
          <a:r>
            <a:rPr lang="ru-RU" sz="1600" b="1" dirty="0" smtClean="0">
              <a:latin typeface="Arial Narrow" pitchFamily="34" charset="0"/>
            </a:rPr>
            <a:t>Второй  способ </a:t>
          </a:r>
        </a:p>
        <a:p>
          <a:pPr algn="ctr"/>
          <a:r>
            <a:rPr lang="ru-RU" sz="1600" b="1" dirty="0" smtClean="0">
              <a:latin typeface="Arial Narrow" pitchFamily="34" charset="0"/>
            </a:rPr>
            <a:t>(попарное сравнение)</a:t>
          </a:r>
        </a:p>
        <a:p>
          <a:pPr algn="l"/>
          <a:r>
            <a:rPr lang="ru-RU" sz="1600" dirty="0" smtClean="0">
              <a:latin typeface="Arial Narrow" pitchFamily="34" charset="0"/>
            </a:rPr>
            <a:t>- Попарное сравнение 1-го объекта со 2-ым, первого – с третьим и так далее до формирования суждения о б относительном весе каждого объекта;.</a:t>
          </a:r>
        </a:p>
        <a:p>
          <a:pPr algn="l"/>
          <a:r>
            <a:rPr lang="ru-RU" sz="1600" dirty="0" smtClean="0">
              <a:latin typeface="Arial Narrow" pitchFamily="34" charset="0"/>
            </a:rPr>
            <a:t> - Получение удобной шкалы для попарных сравнений веса объектов </a:t>
          </a:r>
          <a:endParaRPr lang="ru-RU" sz="1600" dirty="0">
            <a:latin typeface="Arial Narrow" pitchFamily="34" charset="0"/>
          </a:endParaRPr>
        </a:p>
      </dgm:t>
    </dgm:pt>
    <dgm:pt modelId="{2D7D9D18-D063-4D04-98CC-6DC138271582}" type="parTrans" cxnId="{9CE2588C-4AC0-4F65-9697-A9F24F60CD62}">
      <dgm:prSet/>
      <dgm:spPr/>
      <dgm:t>
        <a:bodyPr/>
        <a:lstStyle/>
        <a:p>
          <a:endParaRPr lang="ru-RU"/>
        </a:p>
      </dgm:t>
    </dgm:pt>
    <dgm:pt modelId="{7604B902-B6DA-4395-B9A8-EDA4E8B80ADF}" type="sibTrans" cxnId="{9CE2588C-4AC0-4F65-9697-A9F24F60CD62}">
      <dgm:prSet/>
      <dgm:spPr/>
      <dgm:t>
        <a:bodyPr/>
        <a:lstStyle/>
        <a:p>
          <a:endParaRPr lang="ru-RU"/>
        </a:p>
      </dgm:t>
    </dgm:pt>
    <dgm:pt modelId="{639F532D-2303-4B4F-9DB5-9223A5FCEF3B}">
      <dgm:prSet phldrT="[Текст]" custT="1"/>
      <dgm:spPr/>
      <dgm:t>
        <a:bodyPr/>
        <a:lstStyle/>
        <a:p>
          <a:r>
            <a:rPr lang="ru-RU" sz="1600" b="1" dirty="0" smtClean="0">
              <a:latin typeface="Arial Narrow" pitchFamily="34" charset="0"/>
            </a:rPr>
            <a:t>Первый способ </a:t>
          </a:r>
        </a:p>
        <a:p>
          <a:r>
            <a:rPr lang="ru-RU" sz="1600" b="1" dirty="0" smtClean="0">
              <a:latin typeface="Arial Narrow" pitchFamily="34" charset="0"/>
            </a:rPr>
            <a:t>(угадывание веса  каждого объекта)</a:t>
          </a:r>
        </a:p>
        <a:p>
          <a:r>
            <a:rPr lang="ru-RU" sz="1600" dirty="0" smtClean="0">
              <a:latin typeface="Arial Narrow" pitchFamily="34" charset="0"/>
            </a:rPr>
            <a:t>Единица измерения – самый легкий объект, с которым сравниваются все остальные и, таким образом, определяются относительные веса каждого объекта </a:t>
          </a:r>
        </a:p>
        <a:p>
          <a:endParaRPr lang="ru-RU" sz="1600" dirty="0">
            <a:latin typeface="Arial Narrow" pitchFamily="34" charset="0"/>
          </a:endParaRPr>
        </a:p>
      </dgm:t>
    </dgm:pt>
    <dgm:pt modelId="{8E0EEA65-F4EE-4C2A-8487-67A3C383EE80}" type="parTrans" cxnId="{13D39AA0-5591-4388-ABF0-B71EC50ECD4B}">
      <dgm:prSet/>
      <dgm:spPr/>
      <dgm:t>
        <a:bodyPr/>
        <a:lstStyle/>
        <a:p>
          <a:endParaRPr lang="ru-RU"/>
        </a:p>
      </dgm:t>
    </dgm:pt>
    <dgm:pt modelId="{65740E36-B0A4-49D9-97D1-1CCE3F508353}" type="sibTrans" cxnId="{13D39AA0-5591-4388-ABF0-B71EC50ECD4B}">
      <dgm:prSet/>
      <dgm:spPr/>
      <dgm:t>
        <a:bodyPr/>
        <a:lstStyle/>
        <a:p>
          <a:endParaRPr lang="ru-RU"/>
        </a:p>
      </dgm:t>
    </dgm:pt>
    <dgm:pt modelId="{86F8C1CD-38B2-4C59-945F-CC54E6A71B56}" type="pres">
      <dgm:prSet presAssocID="{26784333-5A4E-450D-A86C-86E63A3CC2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3BB4C1-0B87-412B-8031-09C02E5AF051}" type="pres">
      <dgm:prSet presAssocID="{0200B8AF-ECE2-435D-B3B7-764B4CB537FC}" presName="node" presStyleLbl="node1" presStyleIdx="0" presStyleCnt="3" custScaleX="174779" custScaleY="139202" custRadScaleRad="83051" custRadScaleInc="-11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E27A7-D040-4C30-9413-CF0A79F5F3BF}" type="pres">
      <dgm:prSet presAssocID="{FFD6E1F8-6B4A-4B07-B1E7-9892E3725928}" presName="sibTrans" presStyleLbl="sibTrans2D1" presStyleIdx="0" presStyleCnt="3" custLinFactNeighborX="7262" custLinFactNeighborY="-18537"/>
      <dgm:spPr/>
      <dgm:t>
        <a:bodyPr/>
        <a:lstStyle/>
        <a:p>
          <a:endParaRPr lang="ru-RU"/>
        </a:p>
      </dgm:t>
    </dgm:pt>
    <dgm:pt modelId="{19B18921-799E-46AC-A2FF-0775C592A4FF}" type="pres">
      <dgm:prSet presAssocID="{FFD6E1F8-6B4A-4B07-B1E7-9892E372592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1821DC8A-5C2E-46DA-8493-2E7B2D460F4E}" type="pres">
      <dgm:prSet presAssocID="{6A301FE0-45D2-4BA6-AF6D-26C0C6177B70}" presName="node" presStyleLbl="node1" presStyleIdx="1" presStyleCnt="3" custScaleX="111574" custScaleY="133792" custRadScaleRad="94334" custRadScaleInc="-10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832B5-82B1-42EC-8AF1-2D29400C3234}" type="pres">
      <dgm:prSet presAssocID="{7604B902-B6DA-4395-B9A8-EDA4E8B80AD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8CCCB74-B8FC-4A3F-9ED6-F580DB532031}" type="pres">
      <dgm:prSet presAssocID="{7604B902-B6DA-4395-B9A8-EDA4E8B80ADF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7AFFE1EC-E0C1-4E21-8D3C-06803302F7D2}" type="pres">
      <dgm:prSet presAssocID="{639F532D-2303-4B4F-9DB5-9223A5FCEF3B}" presName="node" presStyleLbl="node1" presStyleIdx="2" presStyleCnt="3" custScaleX="111619" custScaleY="130790" custRadScaleRad="98176" custRadScaleInc="10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05AD3-795F-4CFA-A63A-6BCEFFB851F8}" type="pres">
      <dgm:prSet presAssocID="{65740E36-B0A4-49D9-97D1-1CCE3F508353}" presName="sibTrans" presStyleLbl="sibTrans2D1" presStyleIdx="2" presStyleCnt="3" custLinFactNeighborX="3526" custLinFactNeighborY="-10824"/>
      <dgm:spPr/>
      <dgm:t>
        <a:bodyPr/>
        <a:lstStyle/>
        <a:p>
          <a:endParaRPr lang="ru-RU"/>
        </a:p>
      </dgm:t>
    </dgm:pt>
    <dgm:pt modelId="{04D13E00-C8E4-4A55-8216-03ACBA1DD6AD}" type="pres">
      <dgm:prSet presAssocID="{65740E36-B0A4-49D9-97D1-1CCE3F508353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9D87CB35-C4C2-43F9-9E1F-F54C34FA0CE9}" type="presOf" srcId="{7604B902-B6DA-4395-B9A8-EDA4E8B80ADF}" destId="{88CCCB74-B8FC-4A3F-9ED6-F580DB532031}" srcOrd="1" destOrd="0" presId="urn:microsoft.com/office/officeart/2005/8/layout/cycle7"/>
    <dgm:cxn modelId="{9CE2588C-4AC0-4F65-9697-A9F24F60CD62}" srcId="{26784333-5A4E-450D-A86C-86E63A3CC2B0}" destId="{6A301FE0-45D2-4BA6-AF6D-26C0C6177B70}" srcOrd="1" destOrd="0" parTransId="{2D7D9D18-D063-4D04-98CC-6DC138271582}" sibTransId="{7604B902-B6DA-4395-B9A8-EDA4E8B80ADF}"/>
    <dgm:cxn modelId="{D12EF794-9683-410D-BD57-78372EC411CB}" type="presOf" srcId="{26784333-5A4E-450D-A86C-86E63A3CC2B0}" destId="{86F8C1CD-38B2-4C59-945F-CC54E6A71B56}" srcOrd="0" destOrd="0" presId="urn:microsoft.com/office/officeart/2005/8/layout/cycle7"/>
    <dgm:cxn modelId="{AD793044-BE60-425F-9BF3-796D7503E3F9}" type="presOf" srcId="{7604B902-B6DA-4395-B9A8-EDA4E8B80ADF}" destId="{0BF832B5-82B1-42EC-8AF1-2D29400C3234}" srcOrd="0" destOrd="0" presId="urn:microsoft.com/office/officeart/2005/8/layout/cycle7"/>
    <dgm:cxn modelId="{DB90EA1E-64CE-4B9B-BCFE-F6DDD6BA152F}" type="presOf" srcId="{6A301FE0-45D2-4BA6-AF6D-26C0C6177B70}" destId="{1821DC8A-5C2E-46DA-8493-2E7B2D460F4E}" srcOrd="0" destOrd="0" presId="urn:microsoft.com/office/officeart/2005/8/layout/cycle7"/>
    <dgm:cxn modelId="{CDA0B2D9-5CE0-4A85-B773-AEBF113F7C55}" type="presOf" srcId="{65740E36-B0A4-49D9-97D1-1CCE3F508353}" destId="{0A705AD3-795F-4CFA-A63A-6BCEFFB851F8}" srcOrd="0" destOrd="0" presId="urn:microsoft.com/office/officeart/2005/8/layout/cycle7"/>
    <dgm:cxn modelId="{13D39AA0-5591-4388-ABF0-B71EC50ECD4B}" srcId="{26784333-5A4E-450D-A86C-86E63A3CC2B0}" destId="{639F532D-2303-4B4F-9DB5-9223A5FCEF3B}" srcOrd="2" destOrd="0" parTransId="{8E0EEA65-F4EE-4C2A-8487-67A3C383EE80}" sibTransId="{65740E36-B0A4-49D9-97D1-1CCE3F508353}"/>
    <dgm:cxn modelId="{606CE384-371D-4E54-AD87-412DBCED77A4}" type="presOf" srcId="{639F532D-2303-4B4F-9DB5-9223A5FCEF3B}" destId="{7AFFE1EC-E0C1-4E21-8D3C-06803302F7D2}" srcOrd="0" destOrd="0" presId="urn:microsoft.com/office/officeart/2005/8/layout/cycle7"/>
    <dgm:cxn modelId="{C1DA3C88-B75F-4E2A-86EC-B922E978BA10}" type="presOf" srcId="{0200B8AF-ECE2-435D-B3B7-764B4CB537FC}" destId="{2F3BB4C1-0B87-412B-8031-09C02E5AF051}" srcOrd="0" destOrd="0" presId="urn:microsoft.com/office/officeart/2005/8/layout/cycle7"/>
    <dgm:cxn modelId="{9292CDA7-8FB7-451D-9798-A8177863B628}" srcId="{26784333-5A4E-450D-A86C-86E63A3CC2B0}" destId="{0200B8AF-ECE2-435D-B3B7-764B4CB537FC}" srcOrd="0" destOrd="0" parTransId="{AAE549E7-3B21-49AF-99B1-7289C53FB9CB}" sibTransId="{FFD6E1F8-6B4A-4B07-B1E7-9892E3725928}"/>
    <dgm:cxn modelId="{D73D91A6-ABEA-4AC6-BC39-BAA15961D91E}" type="presOf" srcId="{FFD6E1F8-6B4A-4B07-B1E7-9892E3725928}" destId="{19B18921-799E-46AC-A2FF-0775C592A4FF}" srcOrd="1" destOrd="0" presId="urn:microsoft.com/office/officeart/2005/8/layout/cycle7"/>
    <dgm:cxn modelId="{85EF2FED-79BA-446C-9384-955978550C4C}" type="presOf" srcId="{65740E36-B0A4-49D9-97D1-1CCE3F508353}" destId="{04D13E00-C8E4-4A55-8216-03ACBA1DD6AD}" srcOrd="1" destOrd="0" presId="urn:microsoft.com/office/officeart/2005/8/layout/cycle7"/>
    <dgm:cxn modelId="{4B95BD21-A639-433C-A284-C89A3B577AD6}" type="presOf" srcId="{FFD6E1F8-6B4A-4B07-B1E7-9892E3725928}" destId="{C0EE27A7-D040-4C30-9413-CF0A79F5F3BF}" srcOrd="0" destOrd="0" presId="urn:microsoft.com/office/officeart/2005/8/layout/cycle7"/>
    <dgm:cxn modelId="{D055E851-4453-4334-B12B-5FD6DF9CB380}" type="presParOf" srcId="{86F8C1CD-38B2-4C59-945F-CC54E6A71B56}" destId="{2F3BB4C1-0B87-412B-8031-09C02E5AF051}" srcOrd="0" destOrd="0" presId="urn:microsoft.com/office/officeart/2005/8/layout/cycle7"/>
    <dgm:cxn modelId="{18AE09A6-19C8-4BB6-9705-DAF028ACE910}" type="presParOf" srcId="{86F8C1CD-38B2-4C59-945F-CC54E6A71B56}" destId="{C0EE27A7-D040-4C30-9413-CF0A79F5F3BF}" srcOrd="1" destOrd="0" presId="urn:microsoft.com/office/officeart/2005/8/layout/cycle7"/>
    <dgm:cxn modelId="{0E73ED2C-7D6B-40E9-BC9B-78F2C98EB22C}" type="presParOf" srcId="{C0EE27A7-D040-4C30-9413-CF0A79F5F3BF}" destId="{19B18921-799E-46AC-A2FF-0775C592A4FF}" srcOrd="0" destOrd="0" presId="urn:microsoft.com/office/officeart/2005/8/layout/cycle7"/>
    <dgm:cxn modelId="{0DF2B969-8475-4AD8-B862-FA12CE238866}" type="presParOf" srcId="{86F8C1CD-38B2-4C59-945F-CC54E6A71B56}" destId="{1821DC8A-5C2E-46DA-8493-2E7B2D460F4E}" srcOrd="2" destOrd="0" presId="urn:microsoft.com/office/officeart/2005/8/layout/cycle7"/>
    <dgm:cxn modelId="{1416D905-C914-403D-A3D9-020FA6E7F9C7}" type="presParOf" srcId="{86F8C1CD-38B2-4C59-945F-CC54E6A71B56}" destId="{0BF832B5-82B1-42EC-8AF1-2D29400C3234}" srcOrd="3" destOrd="0" presId="urn:microsoft.com/office/officeart/2005/8/layout/cycle7"/>
    <dgm:cxn modelId="{A00C6FE1-AA99-4804-9F44-858C58F6BBF9}" type="presParOf" srcId="{0BF832B5-82B1-42EC-8AF1-2D29400C3234}" destId="{88CCCB74-B8FC-4A3F-9ED6-F580DB532031}" srcOrd="0" destOrd="0" presId="urn:microsoft.com/office/officeart/2005/8/layout/cycle7"/>
    <dgm:cxn modelId="{E706F05C-3CC1-4838-BAD7-79C9D7CFA255}" type="presParOf" srcId="{86F8C1CD-38B2-4C59-945F-CC54E6A71B56}" destId="{7AFFE1EC-E0C1-4E21-8D3C-06803302F7D2}" srcOrd="4" destOrd="0" presId="urn:microsoft.com/office/officeart/2005/8/layout/cycle7"/>
    <dgm:cxn modelId="{58392BEA-482C-44B6-8E4E-EF7291FFA786}" type="presParOf" srcId="{86F8C1CD-38B2-4C59-945F-CC54E6A71B56}" destId="{0A705AD3-795F-4CFA-A63A-6BCEFFB851F8}" srcOrd="5" destOrd="0" presId="urn:microsoft.com/office/officeart/2005/8/layout/cycle7"/>
    <dgm:cxn modelId="{FDFB8670-3307-4C58-BEB4-58CC0453A4DE}" type="presParOf" srcId="{0A705AD3-795F-4CFA-A63A-6BCEFFB851F8}" destId="{04D13E00-C8E4-4A55-8216-03ACBA1DD6A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B6F4E3-0D37-4ADE-93AA-6C1D58749B53}" type="doc">
      <dgm:prSet loTypeId="urn:microsoft.com/office/officeart/2009/3/layout/StepUpProcess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DC0821-C230-4794-87C4-59A29C41D7AE}">
      <dgm:prSet phldrT="[Текст]" custT="1"/>
      <dgm:spPr/>
      <dgm:t>
        <a:bodyPr/>
        <a:lstStyle/>
        <a:p>
          <a:r>
            <a:rPr lang="ru-RU" sz="2000" dirty="0" smtClean="0">
              <a:latin typeface="Arial Narrow" pitchFamily="34" charset="0"/>
            </a:rPr>
            <a:t>Создание модели иерархии принятия решений</a:t>
          </a:r>
          <a:endParaRPr lang="ru-RU" sz="2000" dirty="0">
            <a:latin typeface="Arial Narrow" pitchFamily="34" charset="0"/>
          </a:endParaRPr>
        </a:p>
      </dgm:t>
    </dgm:pt>
    <dgm:pt modelId="{33EEAE6A-6A29-478F-988E-A44C455E9FDC}" type="parTrans" cxnId="{22E4C02A-E3B5-4CDD-9DCE-1F87768BAA91}">
      <dgm:prSet/>
      <dgm:spPr/>
      <dgm:t>
        <a:bodyPr/>
        <a:lstStyle/>
        <a:p>
          <a:endParaRPr lang="ru-RU"/>
        </a:p>
      </dgm:t>
    </dgm:pt>
    <dgm:pt modelId="{68FA2D3C-5386-406D-8CC7-6F9AF70E6FD9}" type="sibTrans" cxnId="{22E4C02A-E3B5-4CDD-9DCE-1F87768BAA91}">
      <dgm:prSet/>
      <dgm:spPr/>
      <dgm:t>
        <a:bodyPr/>
        <a:lstStyle/>
        <a:p>
          <a:endParaRPr lang="ru-RU"/>
        </a:p>
      </dgm:t>
    </dgm:pt>
    <dgm:pt modelId="{C15F6254-95A9-4ABE-9C86-7FE7248B7A3B}">
      <dgm:prSet phldrT="[Текст]" custT="1"/>
      <dgm:spPr/>
      <dgm:t>
        <a:bodyPr/>
        <a:lstStyle/>
        <a:p>
          <a:r>
            <a:rPr lang="ru-RU" sz="2000" dirty="0" smtClean="0">
              <a:latin typeface="Arial Narrow" pitchFamily="34" charset="0"/>
            </a:rPr>
            <a:t>Синтез глобальных приоритетов альтернатив путем линейной свертки приоритетов элементов на иерархии. </a:t>
          </a:r>
          <a:endParaRPr lang="ru-RU" sz="2000" dirty="0">
            <a:latin typeface="Arial Narrow" pitchFamily="34" charset="0"/>
          </a:endParaRPr>
        </a:p>
      </dgm:t>
    </dgm:pt>
    <dgm:pt modelId="{88458DCE-2BB5-42EE-9A15-D23A4B6BC3E1}" type="parTrans" cxnId="{397F47A4-FDFF-4F25-9A9C-5D603BB317BB}">
      <dgm:prSet/>
      <dgm:spPr/>
      <dgm:t>
        <a:bodyPr/>
        <a:lstStyle/>
        <a:p>
          <a:endParaRPr lang="ru-RU"/>
        </a:p>
      </dgm:t>
    </dgm:pt>
    <dgm:pt modelId="{7E32E932-F952-46A0-AD61-FFE50DB83616}" type="sibTrans" cxnId="{397F47A4-FDFF-4F25-9A9C-5D603BB317BB}">
      <dgm:prSet/>
      <dgm:spPr/>
      <dgm:t>
        <a:bodyPr/>
        <a:lstStyle/>
        <a:p>
          <a:endParaRPr lang="ru-RU"/>
        </a:p>
      </dgm:t>
    </dgm:pt>
    <dgm:pt modelId="{382025C8-1F99-46A5-A7B9-67F4514F5E66}">
      <dgm:prSet phldrT="[Текст]" custT="1"/>
      <dgm:spPr/>
      <dgm:t>
        <a:bodyPr/>
        <a:lstStyle/>
        <a:p>
          <a:r>
            <a:rPr lang="ru-RU" sz="2000" dirty="0" smtClean="0">
              <a:latin typeface="Arial Narrow" pitchFamily="34" charset="0"/>
            </a:rPr>
            <a:t>Принятие решения на основе полученных результатов.</a:t>
          </a:r>
          <a:endParaRPr lang="ru-RU" sz="2000" dirty="0">
            <a:latin typeface="Arial Narrow" pitchFamily="34" charset="0"/>
          </a:endParaRPr>
        </a:p>
      </dgm:t>
    </dgm:pt>
    <dgm:pt modelId="{9E2E37A0-FBD4-4C29-9C6C-E7C13B7E7B1C}" type="parTrans" cxnId="{97DCC8A2-CFCB-48F7-8A59-105CE5B59A14}">
      <dgm:prSet/>
      <dgm:spPr/>
      <dgm:t>
        <a:bodyPr/>
        <a:lstStyle/>
        <a:p>
          <a:endParaRPr lang="ru-RU"/>
        </a:p>
      </dgm:t>
    </dgm:pt>
    <dgm:pt modelId="{58D93693-CA85-44D4-9E29-AFAA9CC11206}" type="sibTrans" cxnId="{97DCC8A2-CFCB-48F7-8A59-105CE5B59A14}">
      <dgm:prSet/>
      <dgm:spPr/>
      <dgm:t>
        <a:bodyPr/>
        <a:lstStyle/>
        <a:p>
          <a:endParaRPr lang="ru-RU"/>
        </a:p>
      </dgm:t>
    </dgm:pt>
    <dgm:pt modelId="{6E19D759-63BC-4001-933B-AC4BEADB1FFC}">
      <dgm:prSet custT="1"/>
      <dgm:spPr/>
      <dgm:t>
        <a:bodyPr/>
        <a:lstStyle/>
        <a:p>
          <a:r>
            <a:rPr lang="ru-RU" sz="2000" dirty="0" smtClean="0">
              <a:latin typeface="Arial Narrow" pitchFamily="34" charset="0"/>
            </a:rPr>
            <a:t>Определение приоритетов всех элементов на каждом уровне иерархии с использованием метода парных сравнений.</a:t>
          </a:r>
          <a:endParaRPr lang="ru-RU" sz="2000" dirty="0">
            <a:latin typeface="Arial Narrow" pitchFamily="34" charset="0"/>
          </a:endParaRPr>
        </a:p>
      </dgm:t>
    </dgm:pt>
    <dgm:pt modelId="{C5D80637-EFA2-4F31-BE4E-FC8C57564A81}" type="parTrans" cxnId="{F553FA12-BF18-4260-B13A-8AD9CE73504E}">
      <dgm:prSet/>
      <dgm:spPr/>
      <dgm:t>
        <a:bodyPr/>
        <a:lstStyle/>
        <a:p>
          <a:endParaRPr lang="ru-RU"/>
        </a:p>
      </dgm:t>
    </dgm:pt>
    <dgm:pt modelId="{9140CC28-8104-42BC-9EE5-D7F93161E2E7}" type="sibTrans" cxnId="{F553FA12-BF18-4260-B13A-8AD9CE73504E}">
      <dgm:prSet/>
      <dgm:spPr/>
      <dgm:t>
        <a:bodyPr/>
        <a:lstStyle/>
        <a:p>
          <a:endParaRPr lang="ru-RU"/>
        </a:p>
      </dgm:t>
    </dgm:pt>
    <dgm:pt modelId="{938FF960-7BD3-45F3-A127-3CABC7A62D36}" type="pres">
      <dgm:prSet presAssocID="{EEB6F4E3-0D37-4ADE-93AA-6C1D58749B5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5AC4F77-B844-4CE6-BFD7-A126039D3441}" type="pres">
      <dgm:prSet presAssocID="{DBDC0821-C230-4794-87C4-59A29C41D7AE}" presName="composite" presStyleCnt="0"/>
      <dgm:spPr/>
    </dgm:pt>
    <dgm:pt modelId="{4C641CF8-3245-486A-A131-581A63E3D956}" type="pres">
      <dgm:prSet presAssocID="{DBDC0821-C230-4794-87C4-59A29C41D7AE}" presName="LShape" presStyleLbl="alignNode1" presStyleIdx="0" presStyleCnt="7" custScaleX="199984" custLinFactY="-30088" custLinFactNeighborX="-61712" custLinFactNeighborY="-100000"/>
      <dgm:spPr/>
    </dgm:pt>
    <dgm:pt modelId="{613F7B06-07E2-4ABB-94F6-CD3EB7558FD4}" type="pres">
      <dgm:prSet presAssocID="{DBDC0821-C230-4794-87C4-59A29C41D7AE}" presName="ParentText" presStyleLbl="revTx" presStyleIdx="0" presStyleCnt="4" custScaleX="367914" custScaleY="236507" custLinFactNeighborX="23373" custLinFactNeighborY="257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15E008-43ED-4474-9EF3-AB8E0D2D848A}" type="pres">
      <dgm:prSet presAssocID="{DBDC0821-C230-4794-87C4-59A29C41D7AE}" presName="Triangle" presStyleLbl="alignNode1" presStyleIdx="1" presStyleCnt="7" custLinFactY="-200000" custLinFactNeighborX="7148" custLinFactNeighborY="-290466"/>
      <dgm:spPr/>
    </dgm:pt>
    <dgm:pt modelId="{D5D2E3C5-F182-414D-814A-CA31B29A25CD}" type="pres">
      <dgm:prSet presAssocID="{68FA2D3C-5386-406D-8CC7-6F9AF70E6FD9}" presName="sibTrans" presStyleCnt="0"/>
      <dgm:spPr/>
    </dgm:pt>
    <dgm:pt modelId="{C92B1188-E8D0-4947-9216-EF66184B496B}" type="pres">
      <dgm:prSet presAssocID="{68FA2D3C-5386-406D-8CC7-6F9AF70E6FD9}" presName="space" presStyleCnt="0"/>
      <dgm:spPr/>
    </dgm:pt>
    <dgm:pt modelId="{20E1830E-BF0D-44F9-B854-0F83A66C6CE0}" type="pres">
      <dgm:prSet presAssocID="{6E19D759-63BC-4001-933B-AC4BEADB1FFC}" presName="composite" presStyleCnt="0"/>
      <dgm:spPr/>
    </dgm:pt>
    <dgm:pt modelId="{6DB5C5BE-C6F2-4FF9-A75D-D1CA7C712D1F}" type="pres">
      <dgm:prSet presAssocID="{6E19D759-63BC-4001-933B-AC4BEADB1FFC}" presName="LShape" presStyleLbl="alignNode1" presStyleIdx="2" presStyleCnt="7" custScaleX="188052" custScaleY="136415" custLinFactY="-52202" custLinFactNeighborX="-58752" custLinFactNeighborY="-100000"/>
      <dgm:spPr/>
    </dgm:pt>
    <dgm:pt modelId="{6001C9F0-CC2F-4BA2-8934-F43DF44F40FB}" type="pres">
      <dgm:prSet presAssocID="{6E19D759-63BC-4001-933B-AC4BEADB1FFC}" presName="ParentText" presStyleLbl="revTx" presStyleIdx="1" presStyleCnt="4" custScaleX="363089" custScaleY="235085" custLinFactNeighborX="34684" custLinFactNeighborY="-323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3F7BBC-A515-4C58-A29D-089FC4C77D5B}" type="pres">
      <dgm:prSet presAssocID="{6E19D759-63BC-4001-933B-AC4BEADB1FFC}" presName="Triangle" presStyleLbl="alignNode1" presStyleIdx="3" presStyleCnt="7" custLinFactY="-300000" custLinFactNeighborX="-4362" custLinFactNeighborY="-396686"/>
      <dgm:spPr/>
    </dgm:pt>
    <dgm:pt modelId="{208F6CEA-D7B9-4B30-B969-55AE8493AFEC}" type="pres">
      <dgm:prSet presAssocID="{9140CC28-8104-42BC-9EE5-D7F93161E2E7}" presName="sibTrans" presStyleCnt="0"/>
      <dgm:spPr/>
    </dgm:pt>
    <dgm:pt modelId="{6B94DE06-E63B-4670-A03C-7303F2749E72}" type="pres">
      <dgm:prSet presAssocID="{9140CC28-8104-42BC-9EE5-D7F93161E2E7}" presName="space" presStyleCnt="0"/>
      <dgm:spPr/>
    </dgm:pt>
    <dgm:pt modelId="{24B00659-4112-48C9-A22A-B79D1139FF7F}" type="pres">
      <dgm:prSet presAssocID="{C15F6254-95A9-4ABE-9C86-7FE7248B7A3B}" presName="composite" presStyleCnt="0"/>
      <dgm:spPr/>
    </dgm:pt>
    <dgm:pt modelId="{E5F3475D-12AD-4AC5-ACDF-735059E044B0}" type="pres">
      <dgm:prSet presAssocID="{C15F6254-95A9-4ABE-9C86-7FE7248B7A3B}" presName="LShape" presStyleLbl="alignNode1" presStyleIdx="4" presStyleCnt="7" custScaleX="207479" custScaleY="103292" custLinFactY="-17008" custLinFactNeighborX="-2991" custLinFactNeighborY="-100000"/>
      <dgm:spPr/>
    </dgm:pt>
    <dgm:pt modelId="{D2E8820C-8439-43FA-AB5B-786009C349D6}" type="pres">
      <dgm:prSet presAssocID="{C15F6254-95A9-4ABE-9C86-7FE7248B7A3B}" presName="ParentText" presStyleLbl="revTx" presStyleIdx="2" presStyleCnt="4" custScaleX="322947" custScaleY="343849" custLinFactNeighborX="49715" custLinFactNeighborY="881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933EF-FCBF-4542-9FA2-8503C07C90A6}" type="pres">
      <dgm:prSet presAssocID="{C15F6254-95A9-4ABE-9C86-7FE7248B7A3B}" presName="Triangle" presStyleLbl="alignNode1" presStyleIdx="5" presStyleCnt="7" custLinFactX="193873" custLinFactY="-214092" custLinFactNeighborX="200000" custLinFactNeighborY="-300000"/>
      <dgm:spPr/>
    </dgm:pt>
    <dgm:pt modelId="{EDFEBC24-D2D9-4D60-9766-2733236329BE}" type="pres">
      <dgm:prSet presAssocID="{7E32E932-F952-46A0-AD61-FFE50DB83616}" presName="sibTrans" presStyleCnt="0"/>
      <dgm:spPr/>
    </dgm:pt>
    <dgm:pt modelId="{C3190B1F-11A8-4A96-ACE8-F990F7700B99}" type="pres">
      <dgm:prSet presAssocID="{7E32E932-F952-46A0-AD61-FFE50DB83616}" presName="space" presStyleCnt="0"/>
      <dgm:spPr/>
    </dgm:pt>
    <dgm:pt modelId="{2D50EB54-A325-409C-BB2E-40F576CD26A9}" type="pres">
      <dgm:prSet presAssocID="{382025C8-1F99-46A5-A7B9-67F4514F5E66}" presName="composite" presStyleCnt="0"/>
      <dgm:spPr/>
    </dgm:pt>
    <dgm:pt modelId="{2081F6BA-CD8A-4A8D-8806-33CEA694252E}" type="pres">
      <dgm:prSet presAssocID="{382025C8-1F99-46A5-A7B9-67F4514F5E66}" presName="LShape" presStyleLbl="alignNode1" presStyleIdx="6" presStyleCnt="7" custScaleX="161641" custScaleY="64150" custLinFactY="-51790" custLinFactNeighborX="-25398" custLinFactNeighborY="-100000"/>
      <dgm:spPr/>
    </dgm:pt>
    <dgm:pt modelId="{B1D09310-E5DF-40B4-B691-2EC19E1DA5EE}" type="pres">
      <dgm:prSet presAssocID="{382025C8-1F99-46A5-A7B9-67F4514F5E66}" presName="ParentText" presStyleLbl="revTx" presStyleIdx="3" presStyleCnt="4" custScaleX="261568" custScaleY="321091" custLinFactNeighborX="7526" custLinFactNeighborY="651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06B870-4FDD-4752-931D-2B82184DC1BB}" type="presOf" srcId="{C15F6254-95A9-4ABE-9C86-7FE7248B7A3B}" destId="{D2E8820C-8439-43FA-AB5B-786009C349D6}" srcOrd="0" destOrd="0" presId="urn:microsoft.com/office/officeart/2009/3/layout/StepUpProcess"/>
    <dgm:cxn modelId="{80C06117-C11B-4EFF-B61F-8F0EBBB7C779}" type="presOf" srcId="{DBDC0821-C230-4794-87C4-59A29C41D7AE}" destId="{613F7B06-07E2-4ABB-94F6-CD3EB7558FD4}" srcOrd="0" destOrd="0" presId="urn:microsoft.com/office/officeart/2009/3/layout/StepUpProcess"/>
    <dgm:cxn modelId="{E1A3F9BF-2A56-482B-8E9C-30F5895F53A3}" type="presOf" srcId="{382025C8-1F99-46A5-A7B9-67F4514F5E66}" destId="{B1D09310-E5DF-40B4-B691-2EC19E1DA5EE}" srcOrd="0" destOrd="0" presId="urn:microsoft.com/office/officeart/2009/3/layout/StepUpProcess"/>
    <dgm:cxn modelId="{634B8997-9A5C-456A-8161-787EBED7BBD2}" type="presOf" srcId="{6E19D759-63BC-4001-933B-AC4BEADB1FFC}" destId="{6001C9F0-CC2F-4BA2-8934-F43DF44F40FB}" srcOrd="0" destOrd="0" presId="urn:microsoft.com/office/officeart/2009/3/layout/StepUpProcess"/>
    <dgm:cxn modelId="{92E47E97-6766-4878-8FF2-7B80D4DD38EC}" type="presOf" srcId="{EEB6F4E3-0D37-4ADE-93AA-6C1D58749B53}" destId="{938FF960-7BD3-45F3-A127-3CABC7A62D36}" srcOrd="0" destOrd="0" presId="urn:microsoft.com/office/officeart/2009/3/layout/StepUpProcess"/>
    <dgm:cxn modelId="{397F47A4-FDFF-4F25-9A9C-5D603BB317BB}" srcId="{EEB6F4E3-0D37-4ADE-93AA-6C1D58749B53}" destId="{C15F6254-95A9-4ABE-9C86-7FE7248B7A3B}" srcOrd="2" destOrd="0" parTransId="{88458DCE-2BB5-42EE-9A15-D23A4B6BC3E1}" sibTransId="{7E32E932-F952-46A0-AD61-FFE50DB83616}"/>
    <dgm:cxn modelId="{97DCC8A2-CFCB-48F7-8A59-105CE5B59A14}" srcId="{EEB6F4E3-0D37-4ADE-93AA-6C1D58749B53}" destId="{382025C8-1F99-46A5-A7B9-67F4514F5E66}" srcOrd="3" destOrd="0" parTransId="{9E2E37A0-FBD4-4C29-9C6C-E7C13B7E7B1C}" sibTransId="{58D93693-CA85-44D4-9E29-AFAA9CC11206}"/>
    <dgm:cxn modelId="{F553FA12-BF18-4260-B13A-8AD9CE73504E}" srcId="{EEB6F4E3-0D37-4ADE-93AA-6C1D58749B53}" destId="{6E19D759-63BC-4001-933B-AC4BEADB1FFC}" srcOrd="1" destOrd="0" parTransId="{C5D80637-EFA2-4F31-BE4E-FC8C57564A81}" sibTransId="{9140CC28-8104-42BC-9EE5-D7F93161E2E7}"/>
    <dgm:cxn modelId="{22E4C02A-E3B5-4CDD-9DCE-1F87768BAA91}" srcId="{EEB6F4E3-0D37-4ADE-93AA-6C1D58749B53}" destId="{DBDC0821-C230-4794-87C4-59A29C41D7AE}" srcOrd="0" destOrd="0" parTransId="{33EEAE6A-6A29-478F-988E-A44C455E9FDC}" sibTransId="{68FA2D3C-5386-406D-8CC7-6F9AF70E6FD9}"/>
    <dgm:cxn modelId="{16E60504-0642-452A-A379-19FFC1D28EFB}" type="presParOf" srcId="{938FF960-7BD3-45F3-A127-3CABC7A62D36}" destId="{05AC4F77-B844-4CE6-BFD7-A126039D3441}" srcOrd="0" destOrd="0" presId="urn:microsoft.com/office/officeart/2009/3/layout/StepUpProcess"/>
    <dgm:cxn modelId="{4A3D0931-68BC-4A84-B01E-1563035DD6DE}" type="presParOf" srcId="{05AC4F77-B844-4CE6-BFD7-A126039D3441}" destId="{4C641CF8-3245-486A-A131-581A63E3D956}" srcOrd="0" destOrd="0" presId="urn:microsoft.com/office/officeart/2009/3/layout/StepUpProcess"/>
    <dgm:cxn modelId="{1F936A65-489B-4326-A2FC-71125B09BD12}" type="presParOf" srcId="{05AC4F77-B844-4CE6-BFD7-A126039D3441}" destId="{613F7B06-07E2-4ABB-94F6-CD3EB7558FD4}" srcOrd="1" destOrd="0" presId="urn:microsoft.com/office/officeart/2009/3/layout/StepUpProcess"/>
    <dgm:cxn modelId="{4EF6A209-9BD4-4208-B0BB-28BBCAEF2450}" type="presParOf" srcId="{05AC4F77-B844-4CE6-BFD7-A126039D3441}" destId="{B015E008-43ED-4474-9EF3-AB8E0D2D848A}" srcOrd="2" destOrd="0" presId="urn:microsoft.com/office/officeart/2009/3/layout/StepUpProcess"/>
    <dgm:cxn modelId="{5482EC0B-56EB-4922-81AF-93F6C94D5592}" type="presParOf" srcId="{938FF960-7BD3-45F3-A127-3CABC7A62D36}" destId="{D5D2E3C5-F182-414D-814A-CA31B29A25CD}" srcOrd="1" destOrd="0" presId="urn:microsoft.com/office/officeart/2009/3/layout/StepUpProcess"/>
    <dgm:cxn modelId="{E30307E1-DAA4-43AE-8D45-789ADFCD2DF0}" type="presParOf" srcId="{D5D2E3C5-F182-414D-814A-CA31B29A25CD}" destId="{C92B1188-E8D0-4947-9216-EF66184B496B}" srcOrd="0" destOrd="0" presId="urn:microsoft.com/office/officeart/2009/3/layout/StepUpProcess"/>
    <dgm:cxn modelId="{C3AC2F88-C6F4-4DFA-9422-C91F53963390}" type="presParOf" srcId="{938FF960-7BD3-45F3-A127-3CABC7A62D36}" destId="{20E1830E-BF0D-44F9-B854-0F83A66C6CE0}" srcOrd="2" destOrd="0" presId="urn:microsoft.com/office/officeart/2009/3/layout/StepUpProcess"/>
    <dgm:cxn modelId="{160C3DAA-6A2F-4835-96C6-A4CA488E88BA}" type="presParOf" srcId="{20E1830E-BF0D-44F9-B854-0F83A66C6CE0}" destId="{6DB5C5BE-C6F2-4FF9-A75D-D1CA7C712D1F}" srcOrd="0" destOrd="0" presId="urn:microsoft.com/office/officeart/2009/3/layout/StepUpProcess"/>
    <dgm:cxn modelId="{E3115363-C54D-4BFF-94B3-F42BCECA4838}" type="presParOf" srcId="{20E1830E-BF0D-44F9-B854-0F83A66C6CE0}" destId="{6001C9F0-CC2F-4BA2-8934-F43DF44F40FB}" srcOrd="1" destOrd="0" presId="urn:microsoft.com/office/officeart/2009/3/layout/StepUpProcess"/>
    <dgm:cxn modelId="{CB8F6C9F-3AE8-480A-8F22-922A779986A8}" type="presParOf" srcId="{20E1830E-BF0D-44F9-B854-0F83A66C6CE0}" destId="{C53F7BBC-A515-4C58-A29D-089FC4C77D5B}" srcOrd="2" destOrd="0" presId="urn:microsoft.com/office/officeart/2009/3/layout/StepUpProcess"/>
    <dgm:cxn modelId="{FAECB29B-755A-4315-83BE-EB15FB9DFFFE}" type="presParOf" srcId="{938FF960-7BD3-45F3-A127-3CABC7A62D36}" destId="{208F6CEA-D7B9-4B30-B969-55AE8493AFEC}" srcOrd="3" destOrd="0" presId="urn:microsoft.com/office/officeart/2009/3/layout/StepUpProcess"/>
    <dgm:cxn modelId="{9D3D3DC3-999A-40B9-BA2A-3493ABFA935B}" type="presParOf" srcId="{208F6CEA-D7B9-4B30-B969-55AE8493AFEC}" destId="{6B94DE06-E63B-4670-A03C-7303F2749E72}" srcOrd="0" destOrd="0" presId="urn:microsoft.com/office/officeart/2009/3/layout/StepUpProcess"/>
    <dgm:cxn modelId="{3CBC132F-F645-45D2-8B45-414EFCF0F895}" type="presParOf" srcId="{938FF960-7BD3-45F3-A127-3CABC7A62D36}" destId="{24B00659-4112-48C9-A22A-B79D1139FF7F}" srcOrd="4" destOrd="0" presId="urn:microsoft.com/office/officeart/2009/3/layout/StepUpProcess"/>
    <dgm:cxn modelId="{59944E61-7FC8-427B-929B-0569C2CC92AF}" type="presParOf" srcId="{24B00659-4112-48C9-A22A-B79D1139FF7F}" destId="{E5F3475D-12AD-4AC5-ACDF-735059E044B0}" srcOrd="0" destOrd="0" presId="urn:microsoft.com/office/officeart/2009/3/layout/StepUpProcess"/>
    <dgm:cxn modelId="{17ED62A3-6D64-48C7-96D6-C6CA4EBE9F5A}" type="presParOf" srcId="{24B00659-4112-48C9-A22A-B79D1139FF7F}" destId="{D2E8820C-8439-43FA-AB5B-786009C349D6}" srcOrd="1" destOrd="0" presId="urn:microsoft.com/office/officeart/2009/3/layout/StepUpProcess"/>
    <dgm:cxn modelId="{A431FCE8-3C93-485B-8524-89D5B269A9C4}" type="presParOf" srcId="{24B00659-4112-48C9-A22A-B79D1139FF7F}" destId="{1CA933EF-FCBF-4542-9FA2-8503C07C90A6}" srcOrd="2" destOrd="0" presId="urn:microsoft.com/office/officeart/2009/3/layout/StepUpProcess"/>
    <dgm:cxn modelId="{A4F89338-038B-4216-BA3C-F76E7B817C84}" type="presParOf" srcId="{938FF960-7BD3-45F3-A127-3CABC7A62D36}" destId="{EDFEBC24-D2D9-4D60-9766-2733236329BE}" srcOrd="5" destOrd="0" presId="urn:microsoft.com/office/officeart/2009/3/layout/StepUpProcess"/>
    <dgm:cxn modelId="{264D7E53-8230-4203-B9CC-6730BBDBCCA2}" type="presParOf" srcId="{EDFEBC24-D2D9-4D60-9766-2733236329BE}" destId="{C3190B1F-11A8-4A96-ACE8-F990F7700B99}" srcOrd="0" destOrd="0" presId="urn:microsoft.com/office/officeart/2009/3/layout/StepUpProcess"/>
    <dgm:cxn modelId="{D81D39EB-DBF0-4F65-A232-53D7139F0EA0}" type="presParOf" srcId="{938FF960-7BD3-45F3-A127-3CABC7A62D36}" destId="{2D50EB54-A325-409C-BB2E-40F576CD26A9}" srcOrd="6" destOrd="0" presId="urn:microsoft.com/office/officeart/2009/3/layout/StepUpProcess"/>
    <dgm:cxn modelId="{DCAED9C5-50C8-4FF1-84C3-D13E4595C22F}" type="presParOf" srcId="{2D50EB54-A325-409C-BB2E-40F576CD26A9}" destId="{2081F6BA-CD8A-4A8D-8806-33CEA694252E}" srcOrd="0" destOrd="0" presId="urn:microsoft.com/office/officeart/2009/3/layout/StepUpProcess"/>
    <dgm:cxn modelId="{8A1471DC-2B3C-4E0B-A026-F5D830AB1A7E}" type="presParOf" srcId="{2D50EB54-A325-409C-BB2E-40F576CD26A9}" destId="{B1D09310-E5DF-40B4-B691-2EC19E1DA5E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B6F4E3-0D37-4ADE-93AA-6C1D58749B53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52D873-E814-4564-ABA7-CCDB6A12B1CE}">
      <dgm:prSet phldrT="[Текст]" custT="1"/>
      <dgm:spPr/>
      <dgm:t>
        <a:bodyPr/>
        <a:lstStyle/>
        <a:p>
          <a:endParaRPr lang="ru-RU" sz="3200" b="1" i="1" dirty="0" smtClean="0"/>
        </a:p>
        <a:p>
          <a:r>
            <a:rPr lang="ru-RU" sz="3200" b="1" i="1" dirty="0" smtClean="0"/>
            <a:t>Этап 1</a:t>
          </a:r>
        </a:p>
        <a:p>
          <a:r>
            <a:rPr lang="ru-RU" sz="2000" dirty="0" smtClean="0">
              <a:latin typeface="Arial Narrow" pitchFamily="34" charset="0"/>
            </a:rPr>
            <a:t>Создание модели иерархии принятия решений</a:t>
          </a:r>
          <a:endParaRPr lang="ru-RU" sz="2000" dirty="0" smtClean="0"/>
        </a:p>
        <a:p>
          <a:endParaRPr lang="ru-RU" sz="3200" dirty="0"/>
        </a:p>
      </dgm:t>
    </dgm:pt>
    <dgm:pt modelId="{984E64A3-C7AB-42F7-A01D-CF1BE1F69241}" type="parTrans" cxnId="{76ECB5BF-8F20-4029-8C7C-383FC5C68396}">
      <dgm:prSet/>
      <dgm:spPr/>
      <dgm:t>
        <a:bodyPr/>
        <a:lstStyle/>
        <a:p>
          <a:endParaRPr lang="ru-RU"/>
        </a:p>
      </dgm:t>
    </dgm:pt>
    <dgm:pt modelId="{934C2670-6F3A-412A-8DD5-0E310ED697C6}" type="sibTrans" cxnId="{76ECB5BF-8F20-4029-8C7C-383FC5C68396}">
      <dgm:prSet/>
      <dgm:spPr/>
      <dgm:t>
        <a:bodyPr/>
        <a:lstStyle/>
        <a:p>
          <a:endParaRPr lang="ru-RU"/>
        </a:p>
      </dgm:t>
    </dgm:pt>
    <dgm:pt modelId="{49FAEB9A-8045-4D6C-880B-32D7AEC28991}">
      <dgm:prSet phldrT="[Текст]" custT="1"/>
      <dgm:spPr/>
      <dgm:t>
        <a:bodyPr/>
        <a:lstStyle/>
        <a:p>
          <a:r>
            <a:rPr lang="ru-RU" sz="2000" b="1" i="1" dirty="0" smtClean="0"/>
            <a:t>1 шаг </a:t>
          </a:r>
          <a:r>
            <a:rPr lang="ru-RU" sz="2000" dirty="0" smtClean="0"/>
            <a:t>- определение элементов иерархии – цели, общих и частных факторов и альтернатив;</a:t>
          </a:r>
          <a:endParaRPr lang="ru-RU" sz="2000" dirty="0"/>
        </a:p>
      </dgm:t>
    </dgm:pt>
    <dgm:pt modelId="{AA6EE356-FA69-419E-9544-241C161B92FE}" type="parTrans" cxnId="{3A5F2D75-44ED-400C-AF7F-4163C82426E5}">
      <dgm:prSet/>
      <dgm:spPr/>
      <dgm:t>
        <a:bodyPr/>
        <a:lstStyle/>
        <a:p>
          <a:endParaRPr lang="ru-RU"/>
        </a:p>
      </dgm:t>
    </dgm:pt>
    <dgm:pt modelId="{4A7D91F2-26FC-4630-A31A-0495E04AED6B}" type="sibTrans" cxnId="{3A5F2D75-44ED-400C-AF7F-4163C82426E5}">
      <dgm:prSet/>
      <dgm:spPr/>
      <dgm:t>
        <a:bodyPr/>
        <a:lstStyle/>
        <a:p>
          <a:endParaRPr lang="ru-RU"/>
        </a:p>
      </dgm:t>
    </dgm:pt>
    <dgm:pt modelId="{5C64902D-A382-4EE4-8F24-4B0235F93748}">
      <dgm:prSet phldrT="[Текст]" custT="1"/>
      <dgm:spPr/>
      <dgm:t>
        <a:bodyPr/>
        <a:lstStyle/>
        <a:p>
          <a:r>
            <a:rPr lang="ru-RU" sz="2000" b="1" i="1" dirty="0" smtClean="0"/>
            <a:t>2 шаг </a:t>
          </a:r>
          <a:r>
            <a:rPr lang="ru-RU" sz="2000" dirty="0" smtClean="0"/>
            <a:t>- структурирование проблемы в виде иерархии;</a:t>
          </a:r>
          <a:endParaRPr lang="ru-RU" sz="2000" dirty="0"/>
        </a:p>
      </dgm:t>
    </dgm:pt>
    <dgm:pt modelId="{254D96CD-0EC3-4764-90F2-E421ED4A3C72}" type="parTrans" cxnId="{831548D1-0EC1-4D10-9325-418914D7DC68}">
      <dgm:prSet/>
      <dgm:spPr/>
      <dgm:t>
        <a:bodyPr/>
        <a:lstStyle/>
        <a:p>
          <a:endParaRPr lang="ru-RU"/>
        </a:p>
      </dgm:t>
    </dgm:pt>
    <dgm:pt modelId="{7378A75A-6C2E-4C44-9797-DBF3182CF116}" type="sibTrans" cxnId="{831548D1-0EC1-4D10-9325-418914D7DC68}">
      <dgm:prSet/>
      <dgm:spPr/>
      <dgm:t>
        <a:bodyPr/>
        <a:lstStyle/>
        <a:p>
          <a:endParaRPr lang="ru-RU"/>
        </a:p>
      </dgm:t>
    </dgm:pt>
    <dgm:pt modelId="{B845A780-4496-4152-AEA5-9CC1BBE92F97}" type="pres">
      <dgm:prSet presAssocID="{EEB6F4E3-0D37-4ADE-93AA-6C1D58749B5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2539755-5441-49C1-9A4F-7609D27EE750}" type="pres">
      <dgm:prSet presAssocID="{6E52D873-E814-4564-ABA7-CCDB6A12B1CE}" presName="linNode" presStyleCnt="0"/>
      <dgm:spPr/>
    </dgm:pt>
    <dgm:pt modelId="{BCA67B8C-4767-41E7-83B5-AB7691976596}" type="pres">
      <dgm:prSet presAssocID="{6E52D873-E814-4564-ABA7-CCDB6A12B1CE}" presName="parentShp" presStyleLbl="node1" presStyleIdx="0" presStyleCnt="1" custScaleY="47011" custLinFactNeighborY="-2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45A3B-59D9-469D-AC76-AFE641DE6BAA}" type="pres">
      <dgm:prSet presAssocID="{6E52D873-E814-4564-ABA7-CCDB6A12B1CE}" presName="childShp" presStyleLbl="bgAccFollowNode1" presStyleIdx="0" presStyleCnt="1" custScaleY="41072" custLinFactNeighborX="5117" custLinFactNeighborY="-2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ECB5BF-8F20-4029-8C7C-383FC5C68396}" srcId="{EEB6F4E3-0D37-4ADE-93AA-6C1D58749B53}" destId="{6E52D873-E814-4564-ABA7-CCDB6A12B1CE}" srcOrd="0" destOrd="0" parTransId="{984E64A3-C7AB-42F7-A01D-CF1BE1F69241}" sibTransId="{934C2670-6F3A-412A-8DD5-0E310ED697C6}"/>
    <dgm:cxn modelId="{3FCFA845-AEED-4066-A124-9946B5E99642}" type="presOf" srcId="{49FAEB9A-8045-4D6C-880B-32D7AEC28991}" destId="{C1545A3B-59D9-469D-AC76-AFE641DE6BAA}" srcOrd="0" destOrd="0" presId="urn:microsoft.com/office/officeart/2005/8/layout/vList6"/>
    <dgm:cxn modelId="{4C7A3190-DE9F-4DC5-AB2A-F0ACC848F204}" type="presOf" srcId="{EEB6F4E3-0D37-4ADE-93AA-6C1D58749B53}" destId="{B845A780-4496-4152-AEA5-9CC1BBE92F97}" srcOrd="0" destOrd="0" presId="urn:microsoft.com/office/officeart/2005/8/layout/vList6"/>
    <dgm:cxn modelId="{1BC5831F-C771-4F9A-B3B2-51731CEC53E4}" type="presOf" srcId="{5C64902D-A382-4EE4-8F24-4B0235F93748}" destId="{C1545A3B-59D9-469D-AC76-AFE641DE6BAA}" srcOrd="0" destOrd="1" presId="urn:microsoft.com/office/officeart/2005/8/layout/vList6"/>
    <dgm:cxn modelId="{10DAB5C7-A5EC-4499-872F-462FD7633DF6}" type="presOf" srcId="{6E52D873-E814-4564-ABA7-CCDB6A12B1CE}" destId="{BCA67B8C-4767-41E7-83B5-AB7691976596}" srcOrd="0" destOrd="0" presId="urn:microsoft.com/office/officeart/2005/8/layout/vList6"/>
    <dgm:cxn modelId="{831548D1-0EC1-4D10-9325-418914D7DC68}" srcId="{6E52D873-E814-4564-ABA7-CCDB6A12B1CE}" destId="{5C64902D-A382-4EE4-8F24-4B0235F93748}" srcOrd="1" destOrd="0" parTransId="{254D96CD-0EC3-4764-90F2-E421ED4A3C72}" sibTransId="{7378A75A-6C2E-4C44-9797-DBF3182CF116}"/>
    <dgm:cxn modelId="{3A5F2D75-44ED-400C-AF7F-4163C82426E5}" srcId="{6E52D873-E814-4564-ABA7-CCDB6A12B1CE}" destId="{49FAEB9A-8045-4D6C-880B-32D7AEC28991}" srcOrd="0" destOrd="0" parTransId="{AA6EE356-FA69-419E-9544-241C161B92FE}" sibTransId="{4A7D91F2-26FC-4630-A31A-0495E04AED6B}"/>
    <dgm:cxn modelId="{9D4712E3-90F2-410E-BF47-EE68D3D90155}" type="presParOf" srcId="{B845A780-4496-4152-AEA5-9CC1BBE92F97}" destId="{72539755-5441-49C1-9A4F-7609D27EE750}" srcOrd="0" destOrd="0" presId="urn:microsoft.com/office/officeart/2005/8/layout/vList6"/>
    <dgm:cxn modelId="{FC7BE7E7-5C25-4AB4-9E62-61D88F42357A}" type="presParOf" srcId="{72539755-5441-49C1-9A4F-7609D27EE750}" destId="{BCA67B8C-4767-41E7-83B5-AB7691976596}" srcOrd="0" destOrd="0" presId="urn:microsoft.com/office/officeart/2005/8/layout/vList6"/>
    <dgm:cxn modelId="{93C7DF95-E426-49F8-9FAB-8CE829D860DA}" type="presParOf" srcId="{72539755-5441-49C1-9A4F-7609D27EE750}" destId="{C1545A3B-59D9-469D-AC76-AFE641DE6BA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B6F4E3-0D37-4ADE-93AA-6C1D58749B53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52D873-E814-4564-ABA7-CCDB6A12B1CE}">
      <dgm:prSet phldrT="[Текст]" custT="1"/>
      <dgm:spPr/>
      <dgm:t>
        <a:bodyPr/>
        <a:lstStyle/>
        <a:p>
          <a:pPr algn="ctr"/>
          <a:r>
            <a:rPr lang="ru-RU" sz="3200" b="1" i="1" dirty="0" smtClean="0"/>
            <a:t>Этап 2</a:t>
          </a:r>
        </a:p>
        <a:p>
          <a:pPr algn="l"/>
          <a:r>
            <a:rPr lang="ru-RU" sz="2000" dirty="0" smtClean="0">
              <a:latin typeface="Arial Narrow" pitchFamily="34" charset="0"/>
            </a:rPr>
            <a:t>Определение приоритетов всех элементов на каждом уровне иерархии с использованием метода парных сравнений.</a:t>
          </a:r>
          <a:endParaRPr lang="ru-RU" sz="2000" dirty="0">
            <a:latin typeface="Arial Narrow" pitchFamily="34" charset="0"/>
          </a:endParaRPr>
        </a:p>
      </dgm:t>
    </dgm:pt>
    <dgm:pt modelId="{984E64A3-C7AB-42F7-A01D-CF1BE1F69241}" type="parTrans" cxnId="{76ECB5BF-8F20-4029-8C7C-383FC5C68396}">
      <dgm:prSet/>
      <dgm:spPr/>
      <dgm:t>
        <a:bodyPr/>
        <a:lstStyle/>
        <a:p>
          <a:endParaRPr lang="ru-RU"/>
        </a:p>
      </dgm:t>
    </dgm:pt>
    <dgm:pt modelId="{934C2670-6F3A-412A-8DD5-0E310ED697C6}" type="sibTrans" cxnId="{76ECB5BF-8F20-4029-8C7C-383FC5C68396}">
      <dgm:prSet/>
      <dgm:spPr/>
      <dgm:t>
        <a:bodyPr/>
        <a:lstStyle/>
        <a:p>
          <a:endParaRPr lang="ru-RU"/>
        </a:p>
      </dgm:t>
    </dgm:pt>
    <dgm:pt modelId="{49FAEB9A-8045-4D6C-880B-32D7AEC28991}">
      <dgm:prSet phldrT="[Текст]" custT="1"/>
      <dgm:spPr/>
      <dgm:t>
        <a:bodyPr/>
        <a:lstStyle/>
        <a:p>
          <a:r>
            <a:rPr lang="ru-RU" sz="1800" b="1" i="1" dirty="0" smtClean="0"/>
            <a:t>1 шаг </a:t>
          </a:r>
          <a:r>
            <a:rPr lang="ru-RU" sz="1800" dirty="0" smtClean="0"/>
            <a:t>- </a:t>
          </a:r>
          <a:r>
            <a:rPr lang="ru-RU" sz="1800" dirty="0" err="1" smtClean="0"/>
            <a:t>попарное</a:t>
          </a:r>
          <a:r>
            <a:rPr lang="ru-RU" sz="1800" dirty="0" smtClean="0"/>
            <a:t> сравнение элементов каждого уровня;</a:t>
          </a:r>
          <a:endParaRPr lang="ru-RU" sz="1800" dirty="0"/>
        </a:p>
      </dgm:t>
    </dgm:pt>
    <dgm:pt modelId="{AA6EE356-FA69-419E-9544-241C161B92FE}" type="parTrans" cxnId="{3A5F2D75-44ED-400C-AF7F-4163C82426E5}">
      <dgm:prSet/>
      <dgm:spPr/>
      <dgm:t>
        <a:bodyPr/>
        <a:lstStyle/>
        <a:p>
          <a:endParaRPr lang="ru-RU"/>
        </a:p>
      </dgm:t>
    </dgm:pt>
    <dgm:pt modelId="{4A7D91F2-26FC-4630-A31A-0495E04AED6B}" type="sibTrans" cxnId="{3A5F2D75-44ED-400C-AF7F-4163C82426E5}">
      <dgm:prSet/>
      <dgm:spPr/>
      <dgm:t>
        <a:bodyPr/>
        <a:lstStyle/>
        <a:p>
          <a:endParaRPr lang="ru-RU"/>
        </a:p>
      </dgm:t>
    </dgm:pt>
    <dgm:pt modelId="{5C64902D-A382-4EE4-8F24-4B0235F93748}">
      <dgm:prSet phldrT="[Текст]" custT="1"/>
      <dgm:spPr/>
      <dgm:t>
        <a:bodyPr/>
        <a:lstStyle/>
        <a:p>
          <a:r>
            <a:rPr lang="ru-RU" sz="1800" b="1" i="1" dirty="0" smtClean="0"/>
            <a:t>2 шаг </a:t>
          </a:r>
          <a:r>
            <a:rPr lang="ru-RU" sz="1800" dirty="0" smtClean="0"/>
            <a:t>- вычисление вектора приоритетов по данной матрице;</a:t>
          </a:r>
          <a:endParaRPr lang="ru-RU" sz="1800" dirty="0"/>
        </a:p>
      </dgm:t>
    </dgm:pt>
    <dgm:pt modelId="{254D96CD-0EC3-4764-90F2-E421ED4A3C72}" type="parTrans" cxnId="{831548D1-0EC1-4D10-9325-418914D7DC68}">
      <dgm:prSet/>
      <dgm:spPr/>
      <dgm:t>
        <a:bodyPr/>
        <a:lstStyle/>
        <a:p>
          <a:endParaRPr lang="ru-RU"/>
        </a:p>
      </dgm:t>
    </dgm:pt>
    <dgm:pt modelId="{7378A75A-6C2E-4C44-9797-DBF3182CF116}" type="sibTrans" cxnId="{831548D1-0EC1-4D10-9325-418914D7DC68}">
      <dgm:prSet/>
      <dgm:spPr/>
      <dgm:t>
        <a:bodyPr/>
        <a:lstStyle/>
        <a:p>
          <a:endParaRPr lang="ru-RU"/>
        </a:p>
      </dgm:t>
    </dgm:pt>
    <dgm:pt modelId="{FDA9EFD3-88F2-440F-90A3-A94F83912AD6}">
      <dgm:prSet phldrT="[Текст]" custT="1"/>
      <dgm:spPr/>
      <dgm:t>
        <a:bodyPr/>
        <a:lstStyle/>
        <a:p>
          <a:r>
            <a:rPr lang="ru-RU" sz="1800" b="1" i="1" dirty="0" smtClean="0"/>
            <a:t>3 шаг </a:t>
          </a:r>
          <a:r>
            <a:rPr lang="ru-RU" sz="1800" dirty="0" smtClean="0"/>
            <a:t>- нормализация полученных чисел;</a:t>
          </a:r>
          <a:endParaRPr lang="ru-RU" sz="1800" dirty="0"/>
        </a:p>
      </dgm:t>
    </dgm:pt>
    <dgm:pt modelId="{95A33685-BA3F-4D06-BEBB-52A6B8AE7036}" type="parTrans" cxnId="{D7769BED-FE27-4BDF-B396-DC7FB0448C36}">
      <dgm:prSet/>
      <dgm:spPr/>
      <dgm:t>
        <a:bodyPr/>
        <a:lstStyle/>
        <a:p>
          <a:endParaRPr lang="ru-RU"/>
        </a:p>
      </dgm:t>
    </dgm:pt>
    <dgm:pt modelId="{123EF827-58B0-4DF8-B1F7-11FC0FA1C34F}" type="sibTrans" cxnId="{D7769BED-FE27-4BDF-B396-DC7FB0448C36}">
      <dgm:prSet/>
      <dgm:spPr/>
      <dgm:t>
        <a:bodyPr/>
        <a:lstStyle/>
        <a:p>
          <a:endParaRPr lang="ru-RU"/>
        </a:p>
      </dgm:t>
    </dgm:pt>
    <dgm:pt modelId="{B0C11E33-BA33-46CB-A47E-1206D4CB072A}">
      <dgm:prSet custT="1"/>
      <dgm:spPr/>
      <dgm:t>
        <a:bodyPr/>
        <a:lstStyle/>
        <a:p>
          <a:r>
            <a:rPr lang="ru-RU" sz="1800" b="1" i="1" dirty="0" smtClean="0"/>
            <a:t>4 шаг </a:t>
          </a:r>
          <a:r>
            <a:rPr lang="ru-RU" sz="1800" dirty="0" smtClean="0"/>
            <a:t>- проверка суждений на согласованность;</a:t>
          </a:r>
          <a:endParaRPr lang="ru-RU" sz="1800" dirty="0"/>
        </a:p>
      </dgm:t>
    </dgm:pt>
    <dgm:pt modelId="{4831EA12-4642-4B02-A1D0-8D6146566F18}" type="parTrans" cxnId="{1C4D1DD3-A0BE-4B56-A043-3D4BAEF3F277}">
      <dgm:prSet/>
      <dgm:spPr/>
      <dgm:t>
        <a:bodyPr/>
        <a:lstStyle/>
        <a:p>
          <a:endParaRPr lang="ru-RU"/>
        </a:p>
      </dgm:t>
    </dgm:pt>
    <dgm:pt modelId="{7CD0F5FA-490C-4AC9-89A4-DB849211B0B2}" type="sibTrans" cxnId="{1C4D1DD3-A0BE-4B56-A043-3D4BAEF3F277}">
      <dgm:prSet/>
      <dgm:spPr/>
      <dgm:t>
        <a:bodyPr/>
        <a:lstStyle/>
        <a:p>
          <a:endParaRPr lang="ru-RU"/>
        </a:p>
      </dgm:t>
    </dgm:pt>
    <dgm:pt modelId="{B845A780-4496-4152-AEA5-9CC1BBE92F97}" type="pres">
      <dgm:prSet presAssocID="{EEB6F4E3-0D37-4ADE-93AA-6C1D58749B5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2539755-5441-49C1-9A4F-7609D27EE750}" type="pres">
      <dgm:prSet presAssocID="{6E52D873-E814-4564-ABA7-CCDB6A12B1CE}" presName="linNode" presStyleCnt="0"/>
      <dgm:spPr/>
    </dgm:pt>
    <dgm:pt modelId="{BCA67B8C-4767-41E7-83B5-AB7691976596}" type="pres">
      <dgm:prSet presAssocID="{6E52D873-E814-4564-ABA7-CCDB6A12B1CE}" presName="parentShp" presStyleLbl="node1" presStyleIdx="0" presStyleCnt="1" custScaleY="71738" custLinFactNeighborY="-2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45A3B-59D9-469D-AC76-AFE641DE6BAA}" type="pres">
      <dgm:prSet presAssocID="{6E52D873-E814-4564-ABA7-CCDB6A12B1CE}" presName="childShp" presStyleLbl="bgAccFollowNode1" presStyleIdx="0" presStyleCnt="1" custScaleY="62140" custLinFactNeighborX="5117" custLinFactNeighborY="-2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5F2D75-44ED-400C-AF7F-4163C82426E5}" srcId="{6E52D873-E814-4564-ABA7-CCDB6A12B1CE}" destId="{49FAEB9A-8045-4D6C-880B-32D7AEC28991}" srcOrd="0" destOrd="0" parTransId="{AA6EE356-FA69-419E-9544-241C161B92FE}" sibTransId="{4A7D91F2-26FC-4630-A31A-0495E04AED6B}"/>
    <dgm:cxn modelId="{76ECB5BF-8F20-4029-8C7C-383FC5C68396}" srcId="{EEB6F4E3-0D37-4ADE-93AA-6C1D58749B53}" destId="{6E52D873-E814-4564-ABA7-CCDB6A12B1CE}" srcOrd="0" destOrd="0" parTransId="{984E64A3-C7AB-42F7-A01D-CF1BE1F69241}" sibTransId="{934C2670-6F3A-412A-8DD5-0E310ED697C6}"/>
    <dgm:cxn modelId="{F9337D03-A774-4054-B2E5-C1E9BBFDBEEE}" type="presOf" srcId="{FDA9EFD3-88F2-440F-90A3-A94F83912AD6}" destId="{C1545A3B-59D9-469D-AC76-AFE641DE6BAA}" srcOrd="0" destOrd="2" presId="urn:microsoft.com/office/officeart/2005/8/layout/vList6"/>
    <dgm:cxn modelId="{831548D1-0EC1-4D10-9325-418914D7DC68}" srcId="{6E52D873-E814-4564-ABA7-CCDB6A12B1CE}" destId="{5C64902D-A382-4EE4-8F24-4B0235F93748}" srcOrd="1" destOrd="0" parTransId="{254D96CD-0EC3-4764-90F2-E421ED4A3C72}" sibTransId="{7378A75A-6C2E-4C44-9797-DBF3182CF116}"/>
    <dgm:cxn modelId="{9F2B0D34-E982-4825-AC82-468A8FDCEA5D}" type="presOf" srcId="{6E52D873-E814-4564-ABA7-CCDB6A12B1CE}" destId="{BCA67B8C-4767-41E7-83B5-AB7691976596}" srcOrd="0" destOrd="0" presId="urn:microsoft.com/office/officeart/2005/8/layout/vList6"/>
    <dgm:cxn modelId="{BF9E2A2F-048E-4F2A-8D86-C4D073534096}" type="presOf" srcId="{EEB6F4E3-0D37-4ADE-93AA-6C1D58749B53}" destId="{B845A780-4496-4152-AEA5-9CC1BBE92F97}" srcOrd="0" destOrd="0" presId="urn:microsoft.com/office/officeart/2005/8/layout/vList6"/>
    <dgm:cxn modelId="{97A8DF6E-AF43-4038-86EC-D83A7D6115EC}" type="presOf" srcId="{5C64902D-A382-4EE4-8F24-4B0235F93748}" destId="{C1545A3B-59D9-469D-AC76-AFE641DE6BAA}" srcOrd="0" destOrd="1" presId="urn:microsoft.com/office/officeart/2005/8/layout/vList6"/>
    <dgm:cxn modelId="{D7769BED-FE27-4BDF-B396-DC7FB0448C36}" srcId="{6E52D873-E814-4564-ABA7-CCDB6A12B1CE}" destId="{FDA9EFD3-88F2-440F-90A3-A94F83912AD6}" srcOrd="2" destOrd="0" parTransId="{95A33685-BA3F-4D06-BEBB-52A6B8AE7036}" sibTransId="{123EF827-58B0-4DF8-B1F7-11FC0FA1C34F}"/>
    <dgm:cxn modelId="{7EF79735-4955-4CEE-B4CB-BCBEC8CE4E27}" type="presOf" srcId="{B0C11E33-BA33-46CB-A47E-1206D4CB072A}" destId="{C1545A3B-59D9-469D-AC76-AFE641DE6BAA}" srcOrd="0" destOrd="3" presId="urn:microsoft.com/office/officeart/2005/8/layout/vList6"/>
    <dgm:cxn modelId="{C2C65869-9786-4C89-81AA-045F90BCCA49}" type="presOf" srcId="{49FAEB9A-8045-4D6C-880B-32D7AEC28991}" destId="{C1545A3B-59D9-469D-AC76-AFE641DE6BAA}" srcOrd="0" destOrd="0" presId="urn:microsoft.com/office/officeart/2005/8/layout/vList6"/>
    <dgm:cxn modelId="{1C4D1DD3-A0BE-4B56-A043-3D4BAEF3F277}" srcId="{6E52D873-E814-4564-ABA7-CCDB6A12B1CE}" destId="{B0C11E33-BA33-46CB-A47E-1206D4CB072A}" srcOrd="3" destOrd="0" parTransId="{4831EA12-4642-4B02-A1D0-8D6146566F18}" sibTransId="{7CD0F5FA-490C-4AC9-89A4-DB849211B0B2}"/>
    <dgm:cxn modelId="{BB323CE4-9FB9-4E02-8514-D45288DF0B36}" type="presParOf" srcId="{B845A780-4496-4152-AEA5-9CC1BBE92F97}" destId="{72539755-5441-49C1-9A4F-7609D27EE750}" srcOrd="0" destOrd="0" presId="urn:microsoft.com/office/officeart/2005/8/layout/vList6"/>
    <dgm:cxn modelId="{A1170B6B-6299-4027-A758-B10E02A620FB}" type="presParOf" srcId="{72539755-5441-49C1-9A4F-7609D27EE750}" destId="{BCA67B8C-4767-41E7-83B5-AB7691976596}" srcOrd="0" destOrd="0" presId="urn:microsoft.com/office/officeart/2005/8/layout/vList6"/>
    <dgm:cxn modelId="{3901BFEB-8BEB-4D53-AF6D-F7BA869CE225}" type="presParOf" srcId="{72539755-5441-49C1-9A4F-7609D27EE750}" destId="{C1545A3B-59D9-469D-AC76-AFE641DE6BA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BB4C1-0B87-412B-8031-09C02E5AF051}">
      <dsp:nvSpPr>
        <dsp:cNvPr id="0" name=""/>
        <dsp:cNvSpPr/>
      </dsp:nvSpPr>
      <dsp:spPr>
        <a:xfrm>
          <a:off x="1983520" y="179135"/>
          <a:ext cx="4420049" cy="1760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 Narrow" pitchFamily="34" charset="0"/>
            </a:rPr>
            <a:t>Согласованность суждений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pitchFamily="34" charset="0"/>
            </a:rPr>
            <a:t>- Важна для любого способа и предполагает не только </a:t>
          </a:r>
          <a:r>
            <a:rPr lang="ru-RU" sz="1600" i="1" kern="1200" dirty="0" smtClean="0">
              <a:latin typeface="Arial Narrow" pitchFamily="34" charset="0"/>
            </a:rPr>
            <a:t>требование транзитивности </a:t>
          </a:r>
          <a:r>
            <a:rPr lang="ru-RU" sz="1600" kern="1200" dirty="0" smtClean="0">
              <a:latin typeface="Arial Narrow" pitchFamily="34" charset="0"/>
            </a:rPr>
            <a:t>предпочтений, но и фактическую степень предпочтения, которая проходит через всю последовательность сравниваемых объектов (числовая – кардинальная согласованность).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pitchFamily="34" charset="0"/>
            </a:rPr>
            <a:t>- Численная оценка степени нарушения согласованности – это численный показатель для согласованности (индекс согласованности).</a:t>
          </a:r>
        </a:p>
      </dsp:txBody>
      <dsp:txXfrm>
        <a:off x="2035073" y="230688"/>
        <a:ext cx="4316943" cy="1657059"/>
      </dsp:txXfrm>
    </dsp:sp>
    <dsp:sp modelId="{C0EE27A7-D040-4C30-9413-CF0A79F5F3BF}">
      <dsp:nvSpPr>
        <dsp:cNvPr id="0" name=""/>
        <dsp:cNvSpPr/>
      </dsp:nvSpPr>
      <dsp:spPr>
        <a:xfrm rot="3258300">
          <a:off x="4770930" y="2235824"/>
          <a:ext cx="1136820" cy="4425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903699" y="2324337"/>
        <a:ext cx="871282" cy="265537"/>
      </dsp:txXfrm>
    </dsp:sp>
    <dsp:sp modelId="{1821DC8A-5C2E-46DA-8493-2E7B2D460F4E}">
      <dsp:nvSpPr>
        <dsp:cNvPr id="0" name=""/>
        <dsp:cNvSpPr/>
      </dsp:nvSpPr>
      <dsp:spPr>
        <a:xfrm>
          <a:off x="4884633" y="3138989"/>
          <a:ext cx="2821635" cy="1691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 Narrow" pitchFamily="34" charset="0"/>
            </a:rPr>
            <a:t>Второй  способ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 Narrow" pitchFamily="34" charset="0"/>
            </a:rPr>
            <a:t>(попарное сравнение)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pitchFamily="34" charset="0"/>
            </a:rPr>
            <a:t>- Попарное сравнение 1-го объекта со 2-ым, первого – с третьим и так далее до формирования суждения о б относительном весе каждого объекта;.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pitchFamily="34" charset="0"/>
            </a:rPr>
            <a:t> - Получение удобной шкалы для попарных сравнений веса объектов </a:t>
          </a:r>
          <a:endParaRPr lang="ru-RU" sz="1600" kern="1200" dirty="0">
            <a:latin typeface="Arial Narrow" pitchFamily="34" charset="0"/>
          </a:endParaRPr>
        </a:p>
      </dsp:txBody>
      <dsp:txXfrm>
        <a:off x="4934183" y="3188539"/>
        <a:ext cx="2722535" cy="1592657"/>
      </dsp:txXfrm>
    </dsp:sp>
    <dsp:sp modelId="{0BF832B5-82B1-42EC-8AF1-2D29400C3234}">
      <dsp:nvSpPr>
        <dsp:cNvPr id="0" name=""/>
        <dsp:cNvSpPr/>
      </dsp:nvSpPr>
      <dsp:spPr>
        <a:xfrm rot="10775974">
          <a:off x="3605727" y="3778412"/>
          <a:ext cx="1136820" cy="4425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738496" y="3866925"/>
        <a:ext cx="871282" cy="265537"/>
      </dsp:txXfrm>
    </dsp:sp>
    <dsp:sp modelId="{7AFFE1EC-E0C1-4E21-8D3C-06803302F7D2}">
      <dsp:nvSpPr>
        <dsp:cNvPr id="0" name=""/>
        <dsp:cNvSpPr/>
      </dsp:nvSpPr>
      <dsp:spPr>
        <a:xfrm>
          <a:off x="640868" y="3187625"/>
          <a:ext cx="2822773" cy="16537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 Narrow" pitchFamily="34" charset="0"/>
            </a:rPr>
            <a:t>Первый способ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 Narrow" pitchFamily="34" charset="0"/>
            </a:rPr>
            <a:t>(угадывание веса  каждого объекта)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pitchFamily="34" charset="0"/>
            </a:rPr>
            <a:t>Единица измерения – самый легкий объект, с которым сравниваются все остальные и, таким образом, определяются относительные веса каждого объекта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Arial Narrow" pitchFamily="34" charset="0"/>
          </a:endParaRPr>
        </a:p>
      </dsp:txBody>
      <dsp:txXfrm>
        <a:off x="689306" y="3236063"/>
        <a:ext cx="2725897" cy="1556922"/>
      </dsp:txXfrm>
    </dsp:sp>
    <dsp:sp modelId="{0A705AD3-795F-4CFA-A63A-6BCEFFB851F8}">
      <dsp:nvSpPr>
        <dsp:cNvPr id="0" name=""/>
        <dsp:cNvSpPr/>
      </dsp:nvSpPr>
      <dsp:spPr>
        <a:xfrm rot="18355530">
          <a:off x="2575307" y="2294277"/>
          <a:ext cx="1136820" cy="4425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708076" y="2382790"/>
        <a:ext cx="871282" cy="2655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41CF8-3245-486A-A131-581A63E3D956}">
      <dsp:nvSpPr>
        <dsp:cNvPr id="0" name=""/>
        <dsp:cNvSpPr/>
      </dsp:nvSpPr>
      <dsp:spPr>
        <a:xfrm rot="5400000">
          <a:off x="462326" y="2706022"/>
          <a:ext cx="397242" cy="1321898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3F7B06-07E2-4ABB-94F6-CD3EB7558FD4}">
      <dsp:nvSpPr>
        <dsp:cNvPr id="0" name=""/>
        <dsp:cNvSpPr/>
      </dsp:nvSpPr>
      <dsp:spPr>
        <a:xfrm>
          <a:off x="144017" y="3528395"/>
          <a:ext cx="2195551" cy="1237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Создание модели иерархии принятия решений</a:t>
          </a:r>
          <a:endParaRPr lang="ru-RU" sz="2000" kern="1200" dirty="0">
            <a:latin typeface="Arial Narrow" pitchFamily="34" charset="0"/>
          </a:endParaRPr>
        </a:p>
      </dsp:txBody>
      <dsp:txXfrm>
        <a:off x="144017" y="3528395"/>
        <a:ext cx="2195551" cy="1237149"/>
      </dsp:txXfrm>
    </dsp:sp>
    <dsp:sp modelId="{B015E008-43ED-4474-9EF3-AB8E0D2D848A}">
      <dsp:nvSpPr>
        <dsp:cNvPr id="0" name=""/>
        <dsp:cNvSpPr/>
      </dsp:nvSpPr>
      <dsp:spPr>
        <a:xfrm>
          <a:off x="1296144" y="2952328"/>
          <a:ext cx="112595" cy="1125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B5C5BE-C6F2-4FF9-A75D-D1CA7C712D1F}">
      <dsp:nvSpPr>
        <dsp:cNvPr id="0" name=""/>
        <dsp:cNvSpPr/>
      </dsp:nvSpPr>
      <dsp:spPr>
        <a:xfrm rot="5400000">
          <a:off x="2658938" y="2012660"/>
          <a:ext cx="541898" cy="1243028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1C9F0-CC2F-4BA2-8934-F43DF44F40FB}">
      <dsp:nvSpPr>
        <dsp:cNvPr id="0" name=""/>
        <dsp:cNvSpPr/>
      </dsp:nvSpPr>
      <dsp:spPr>
        <a:xfrm>
          <a:off x="2475287" y="2583455"/>
          <a:ext cx="2166757" cy="1229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Определение приоритетов всех элементов на каждом уровне иерархии с использованием метода парных сравнений.</a:t>
          </a:r>
          <a:endParaRPr lang="ru-RU" sz="2000" kern="1200" dirty="0">
            <a:latin typeface="Arial Narrow" pitchFamily="34" charset="0"/>
          </a:endParaRPr>
        </a:p>
      </dsp:txBody>
      <dsp:txXfrm>
        <a:off x="2475287" y="2583455"/>
        <a:ext cx="2166757" cy="1229711"/>
      </dsp:txXfrm>
    </dsp:sp>
    <dsp:sp modelId="{C53F7BBC-A515-4C58-A29D-089FC4C77D5B}">
      <dsp:nvSpPr>
        <dsp:cNvPr id="0" name=""/>
        <dsp:cNvSpPr/>
      </dsp:nvSpPr>
      <dsp:spPr>
        <a:xfrm>
          <a:off x="3532558" y="2075182"/>
          <a:ext cx="112595" cy="1125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F3475D-12AD-4AC5-ACDF-735059E044B0}">
      <dsp:nvSpPr>
        <dsp:cNvPr id="0" name=""/>
        <dsp:cNvSpPr/>
      </dsp:nvSpPr>
      <dsp:spPr>
        <a:xfrm rot="5400000">
          <a:off x="5237305" y="1162558"/>
          <a:ext cx="410319" cy="137144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E8820C-8439-43FA-AB5B-786009C349D6}">
      <dsp:nvSpPr>
        <dsp:cNvPr id="0" name=""/>
        <dsp:cNvSpPr/>
      </dsp:nvSpPr>
      <dsp:spPr>
        <a:xfrm>
          <a:off x="4828756" y="2003173"/>
          <a:ext cx="1927207" cy="1798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Синтез глобальных приоритетов альтернатив путем линейной свертки приоритетов элементов на иерархии. </a:t>
          </a:r>
          <a:endParaRPr lang="ru-RU" sz="2000" kern="1200" dirty="0">
            <a:latin typeface="Arial Narrow" pitchFamily="34" charset="0"/>
          </a:endParaRPr>
        </a:p>
      </dsp:txBody>
      <dsp:txXfrm>
        <a:off x="4828756" y="2003173"/>
        <a:ext cx="1927207" cy="1798647"/>
      </dsp:txXfrm>
    </dsp:sp>
    <dsp:sp modelId="{1CA933EF-FCBF-4542-9FA2-8503C07C90A6}">
      <dsp:nvSpPr>
        <dsp:cNvPr id="0" name=""/>
        <dsp:cNvSpPr/>
      </dsp:nvSpPr>
      <dsp:spPr>
        <a:xfrm>
          <a:off x="6124949" y="1355074"/>
          <a:ext cx="112595" cy="11259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81F6BA-CD8A-4A8D-8806-33CEA694252E}">
      <dsp:nvSpPr>
        <dsp:cNvPr id="0" name=""/>
        <dsp:cNvSpPr/>
      </dsp:nvSpPr>
      <dsp:spPr>
        <a:xfrm rot="5400000">
          <a:off x="7247567" y="25239"/>
          <a:ext cx="254830" cy="1068450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D09310-E5DF-40B4-B691-2EC19E1DA5EE}">
      <dsp:nvSpPr>
        <dsp:cNvPr id="0" name=""/>
        <dsp:cNvSpPr/>
      </dsp:nvSpPr>
      <dsp:spPr>
        <a:xfrm>
          <a:off x="6800387" y="792089"/>
          <a:ext cx="1560924" cy="1679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Принятие решения на основе полученных результатов.</a:t>
          </a:r>
          <a:endParaRPr lang="ru-RU" sz="2000" kern="1200" dirty="0">
            <a:latin typeface="Arial Narrow" pitchFamily="34" charset="0"/>
          </a:endParaRPr>
        </a:p>
      </dsp:txBody>
      <dsp:txXfrm>
        <a:off x="6800387" y="792089"/>
        <a:ext cx="1560924" cy="16796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45A3B-59D9-469D-AC76-AFE641DE6BAA}">
      <dsp:nvSpPr>
        <dsp:cNvPr id="0" name=""/>
        <dsp:cNvSpPr/>
      </dsp:nvSpPr>
      <dsp:spPr>
        <a:xfrm>
          <a:off x="3344524" y="1307720"/>
          <a:ext cx="5016787" cy="19966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/>
            <a:t>1 шаг </a:t>
          </a:r>
          <a:r>
            <a:rPr lang="ru-RU" sz="2000" kern="1200" dirty="0" smtClean="0"/>
            <a:t>- определение элементов иерархии – цели, общих и частных факторов и альтернатив;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/>
            <a:t>2 шаг </a:t>
          </a:r>
          <a:r>
            <a:rPr lang="ru-RU" sz="2000" kern="1200" dirty="0" smtClean="0"/>
            <a:t>- структурирование проблемы в виде иерархии;</a:t>
          </a:r>
          <a:endParaRPr lang="ru-RU" sz="2000" kern="1200" dirty="0"/>
        </a:p>
      </dsp:txBody>
      <dsp:txXfrm>
        <a:off x="3344524" y="1557297"/>
        <a:ext cx="4268056" cy="1497461"/>
      </dsp:txXfrm>
    </dsp:sp>
    <dsp:sp modelId="{BCA67B8C-4767-41E7-83B5-AB7691976596}">
      <dsp:nvSpPr>
        <dsp:cNvPr id="0" name=""/>
        <dsp:cNvSpPr/>
      </dsp:nvSpPr>
      <dsp:spPr>
        <a:xfrm>
          <a:off x="0" y="1146108"/>
          <a:ext cx="3344524" cy="228532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b="1" i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/>
            <a:t>Этап 1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Создание модели иерархии принятия решений</a:t>
          </a:r>
          <a:endParaRPr lang="ru-RU" sz="20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111560" y="1257668"/>
        <a:ext cx="3121404" cy="2062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728D3-085A-441D-9186-C7B338E5A46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45D8F-125F-4186-B859-405661CA14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999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51E00-79C0-4B12-A0C7-60FC7511527E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E998A-E098-435A-A8C3-299E3E4D60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83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E998A-E098-435A-A8C3-299E3E4D60B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57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82091-CDD3-41BF-BDB0-B1BA429CBD04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5095F-EA94-4010-BAC7-D34A0A748F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Windows\Installer\%7b90110419-6000-11D3-8CFE-0150048383C9%7d\xlicons.ex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4" Type="http://schemas.openxmlformats.org/officeDocument/2006/relationships/hyperlink" Target="&#1087;&#1088;&#1080;&#1084;&#1077;&#1088;%20&#1076;&#1086;&#1084;1.xlsx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2.org/ru/%D0%9B%D0%B8%D1%86%D0%BE,_%D0%BF%D1%80%D0%B8%D0%BD%D0%B8%D0%BC%D0%B0%D1%8E%D1%89%D0%B5%D0%B5_%D1%80%D0%B5%D1%88%D0%B5%D0%BD%D0%B8%D0%B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2.org/ru/%D0%9F%D1%81%D0%B8%D1%85%D0%BE%D0%BB%D0%BE%D0%B3%D0%B8%D1%8F" TargetMode="External"/><Relationship Id="rId7" Type="http://schemas.openxmlformats.org/officeDocument/2006/relationships/hyperlink" Target="https://wiki2.org/ru/%D0%9E%D0%B1%D1%80%D0%B0%D0%B7%D0%BE%D0%B2%D0%B0%D0%BD%D0%B8%D0%B5" TargetMode="External"/><Relationship Id="rId2" Type="http://schemas.openxmlformats.org/officeDocument/2006/relationships/hyperlink" Target="https://wiki2.org/ru/%D0%9C%D0%B0%D1%82%D0%B5%D0%BC%D0%B0%D1%82%D0%B8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2.org/ru/%D0%97%D0%B4%D1%80%D0%B0%D0%B2%D0%BE%D0%BE%D1%85%D1%80%D0%B0%D0%BD%D0%B5%D0%BD%D0%B8%D0%B5" TargetMode="External"/><Relationship Id="rId5" Type="http://schemas.openxmlformats.org/officeDocument/2006/relationships/hyperlink" Target="https://wiki2.org/ru/%D0%9F%D1%80%D0%BE%D0%BC%D1%8B%D1%88%D0%BB%D0%B5%D0%BD%D0%BD%D0%BE%D1%81%D1%82%D1%8C" TargetMode="External"/><Relationship Id="rId4" Type="http://schemas.openxmlformats.org/officeDocument/2006/relationships/hyperlink" Target="https://wiki2.org/ru/%D0%91%D0%B8%D0%B7%D0%BD%D0%B5%D1%8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smtClean="0">
                <a:solidFill>
                  <a:srgbClr val="0070C0"/>
                </a:solidFill>
                <a:latin typeface="Arial Narrow" pitchFamily="34" charset="0"/>
              </a:rPr>
              <a:t>Лекция </a:t>
            </a:r>
            <a:r>
              <a:rPr lang="ru-RU" smtClean="0">
                <a:solidFill>
                  <a:srgbClr val="0070C0"/>
                </a:solidFill>
                <a:latin typeface="Arial Narrow" pitchFamily="34" charset="0"/>
              </a:rPr>
              <a:t>11</a:t>
            </a:r>
            <a:r>
              <a:rPr lang="ru-RU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Arial Narrow" pitchFamily="34" charset="0"/>
              </a:rPr>
              <a:t>Метод анализа иерархии</a:t>
            </a:r>
            <a:r>
              <a:rPr lang="en-US" dirty="0" smtClean="0">
                <a:solidFill>
                  <a:srgbClr val="0070C0"/>
                </a:solidFill>
                <a:latin typeface="Brush Script MT" pitchFamily="66" charset="0"/>
              </a:rPr>
              <a:t> (</a:t>
            </a:r>
            <a:r>
              <a:rPr lang="en-US" sz="4400" dirty="0" smtClean="0">
                <a:solidFill>
                  <a:srgbClr val="0070C0"/>
                </a:solidFill>
                <a:latin typeface="Brush Script MT" pitchFamily="66" charset="0"/>
              </a:rPr>
              <a:t>Analytic Hierarchy Process</a:t>
            </a:r>
            <a:r>
              <a:rPr lang="en-US" dirty="0" smtClean="0">
                <a:solidFill>
                  <a:srgbClr val="0070C0"/>
                </a:solidFill>
                <a:latin typeface="Brush Script MT" pitchFamily="66" charset="0"/>
              </a:rPr>
              <a:t>)</a:t>
            </a:r>
            <a:r>
              <a:rPr lang="ru-RU" dirty="0" smtClean="0">
                <a:solidFill>
                  <a:srgbClr val="0070C0"/>
                </a:solidFill>
                <a:latin typeface="Arial Narrow" pitchFamily="34" charset="0"/>
              </a:rPr>
              <a:t>: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ru-RU" sz="2400" b="1" dirty="0">
                <a:latin typeface="Arial Narrow" pitchFamily="34" charset="0"/>
              </a:rPr>
              <a:t>Теория и методология для моделирования неструктурированных задач</a:t>
            </a:r>
          </a:p>
          <a:p>
            <a:pPr algn="ctr"/>
            <a:endParaRPr lang="ru-RU" sz="2400" b="1" i="1" dirty="0" smtClean="0">
              <a:latin typeface="Arial Narrow" pitchFamily="34" charset="0"/>
            </a:endParaRPr>
          </a:p>
          <a:p>
            <a:pPr algn="ctr"/>
            <a:r>
              <a:rPr lang="ru-RU" sz="2400" b="1" i="1" dirty="0" smtClean="0">
                <a:latin typeface="Arial Narrow" pitchFamily="34" charset="0"/>
              </a:rPr>
              <a:t>Реализация метода и простые примеры</a:t>
            </a:r>
            <a:endParaRPr lang="ru-RU" sz="2400" b="1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sz="2200" i="1" spc="-15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шаг - структурирование проблемы в виде иерархии;</a:t>
            </a:r>
            <a:r>
              <a:rPr lang="ru-RU" i="1" spc="-15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spc="-15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i="1" spc="-15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9144000" cy="43924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5576" y="6021288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Иерархическая модель принятия решения о выборе лучшего дома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28384" y="188640"/>
            <a:ext cx="865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1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 Narrow" pitchFamily="34" charset="0"/>
              </a:rPr>
              <a:t>Алгоритм реализации МАИ</a:t>
            </a:r>
            <a:endParaRPr lang="ru-RU" sz="28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016036"/>
              </p:ext>
            </p:extLst>
          </p:nvPr>
        </p:nvGraphicFramePr>
        <p:xfrm>
          <a:off x="611560" y="1412776"/>
          <a:ext cx="8361312" cy="486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5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spc="-15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Пример, поясняющий методику вычисления приоритетов.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80728"/>
            <a:ext cx="8280920" cy="461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1 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73325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Простейшая иерархическая структура МАИ с приоритетами, определенными по умолчанию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Первый шаг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состоит в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попарном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сравнении элементов каждого уровня (за исключением первого уровня-цели). Для этого элементы второго и третьего уровней  иерархии записываются в матрицу, которая заполняется суждениями об относительной важности элементов с точки зрения главной цели – выбор лучшего дома. 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6093296"/>
            <a:ext cx="806489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Заполненная экспертами МПС критериев второго уровня относительно цели (значения показывают доминирование фактора, расположенного слева, над фактором, указанным сверху)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Рисунок 5" descr="сравнения критериев4.png"/>
          <p:cNvPicPr/>
          <p:nvPr/>
        </p:nvPicPr>
        <p:blipFill>
          <a:blip r:embed="rId2" cstate="print"/>
          <a:srcRect r="17887" b="6297"/>
          <a:stretch>
            <a:fillRect/>
          </a:stretch>
        </p:blipFill>
        <p:spPr>
          <a:xfrm>
            <a:off x="611560" y="2276872"/>
            <a:ext cx="8136904" cy="36724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1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064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Ввод обратных величин матрицы в </a:t>
            </a:r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Excel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2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676875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43808" y="4941168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Матрица парных сравнений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>
            <a:hlinkClick r:id="rId3" action="ppaction://program"/>
          </p:cNvPr>
          <p:cNvSpPr/>
          <p:nvPr/>
        </p:nvSpPr>
        <p:spPr>
          <a:xfrm>
            <a:off x="251520" y="566124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Отметим, что заполняются экспертами только закрашенные ячейки, все остальные пересчитываются.</a:t>
            </a:r>
            <a:endParaRPr lang="ru-RU" dirty="0"/>
          </a:p>
        </p:txBody>
      </p:sp>
      <p:sp>
        <p:nvSpPr>
          <p:cNvPr id="7" name="Штриховая стрелка вправо 6">
            <a:hlinkClick r:id="rId4" action="ppaction://hlinkfile"/>
          </p:cNvPr>
          <p:cNvSpPr/>
          <p:nvPr/>
        </p:nvSpPr>
        <p:spPr>
          <a:xfrm>
            <a:off x="6300192" y="4941168"/>
            <a:ext cx="2016224" cy="792088"/>
          </a:xfrm>
          <a:prstGeom prst="strip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MS EXCEL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1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Ввод обратных величин матрицы в </a:t>
            </a:r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MS Excel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Чтобы выделить 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одну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 ячейку, щелкните на ней 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левой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 кнопкой мыши. В нашем примере имя этой ячейки «В4», вводим формулу для обратной величины «=1/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2» и так пока не заполняться все ячейки матрицы. (Мы ввели обратную величину ячейки «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2» в ячейку «В4»)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Рисунок 4" descr="обратные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1988840"/>
            <a:ext cx="7920880" cy="352839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1 </a:t>
            </a:r>
            <a:endParaRPr lang="ru-RU" sz="140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87727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После того как матрица парных сравнений будет заполнена, нужно будет рассчитать общую сумму по столбцам этой матрицы.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Примечание:</a:t>
            </a: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24744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Если матрица парных сравнений А=&gt;9, то матрицы парных сравнений можно построить на основе элементов первой строки. </a:t>
            </a:r>
          </a:p>
          <a:p>
            <a:r>
              <a:rPr lang="ru-RU" dirty="0" smtClean="0"/>
              <a:t>Диагональные элементы МПС известны – это единицы. Далее эксперт сравнивает вес первого объекта с весом всех остальных объектов и указывает положительное число, показывающее во сколько раз вес первого объекта больше веса второго объекта и т.д. После сравнения будут назначены положительные числа  </a:t>
            </a:r>
          </a:p>
          <a:p>
            <a:r>
              <a:rPr lang="ru-RU" dirty="0" smtClean="0"/>
              <a:t>Тем самым, с учетом равенства  будет известна вся первая строка матрицы  А. Описанный способ назначения элементов первой строки матрицы  можно назвать «схемой сравнения с образцом», в роли которого выступает первый объект.</a:t>
            </a:r>
          </a:p>
          <a:p>
            <a:r>
              <a:rPr lang="ru-RU" dirty="0" smtClean="0"/>
              <a:t>Остальные элементы МПС можно найти по формуле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2564904"/>
            <a:ext cx="1331001" cy="281558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4077072"/>
            <a:ext cx="2110388" cy="648072"/>
          </a:xfrm>
          <a:prstGeom prst="rect">
            <a:avLst/>
          </a:prstGeom>
          <a:noFill/>
        </p:spPr>
      </p:pic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149080"/>
            <a:ext cx="3318914" cy="432048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467544" y="4797152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 помощью которых однозначно вычисляются элементы остальных строк матрицы А. Заметим, что равенство (1) выполняется и для элементов первой строки, т.е. при</a:t>
            </a:r>
          </a:p>
          <a:p>
            <a:endParaRPr lang="ru-RU" dirty="0"/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41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3" y="5445224"/>
            <a:ext cx="510602" cy="288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 rot="10800000" flipV="1">
            <a:off x="395536" y="554196"/>
            <a:ext cx="842493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Нетрудно видеть, что матрица А,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построенная на основе элементов первой строки согласно формуле (1), будет удовлетворять свойству совместимости (поэтому рассчитывать отношение согласованности не нужно), так как для всех номеров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выполнено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1124744"/>
            <a:ext cx="1453252" cy="288032"/>
          </a:xfrm>
          <a:prstGeom prst="rect">
            <a:avLst/>
          </a:prstGeom>
          <a:noFill/>
        </p:spPr>
      </p:pic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1484784"/>
            <a:ext cx="2304256" cy="453868"/>
          </a:xfrm>
          <a:prstGeom prst="rect">
            <a:avLst/>
          </a:prstGeom>
          <a:noFill/>
        </p:spPr>
      </p:pic>
      <p:pic>
        <p:nvPicPr>
          <p:cNvPr id="10" name="Рисунок 9" descr="матрица больше 9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2292531"/>
            <a:ext cx="8784975" cy="380076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483768" y="6237312"/>
            <a:ext cx="426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МПС на основе элементов первой строки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2 </a:t>
            </a:r>
            <a:endParaRPr lang="ru-RU" sz="14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864096"/>
          </a:xfrm>
        </p:spPr>
        <p:txBody>
          <a:bodyPr>
            <a:noAutofit/>
          </a:bodyPr>
          <a:lstStyle/>
          <a:p>
            <a:pPr algn="just"/>
            <a:r>
              <a:rPr lang="ru-RU" sz="2000" b="1" i="1" dirty="0" smtClean="0"/>
              <a:t>Второй шаг</a:t>
            </a:r>
            <a:r>
              <a:rPr lang="ru-RU" sz="2000" dirty="0" smtClean="0"/>
              <a:t> состоит в вычислении вектора приоритетов по данной матрице</a:t>
            </a:r>
            <a:r>
              <a:rPr lang="ru-RU" sz="2000" b="1" dirty="0" smtClean="0"/>
              <a:t>. (</a:t>
            </a:r>
            <a:r>
              <a:rPr lang="ru-RU" sz="2000" dirty="0" smtClean="0"/>
              <a:t>В математических терминах это – вычисление главного собственного вектора, который после нормализации становится вектором</a:t>
            </a:r>
            <a:r>
              <a:rPr lang="en-US" sz="2000" dirty="0" smtClean="0"/>
              <a:t> </a:t>
            </a:r>
            <a:r>
              <a:rPr lang="ru-RU" sz="2000" dirty="0" smtClean="0"/>
              <a:t>приоритетов.</a:t>
            </a:r>
            <a:r>
              <a:rPr lang="ru-RU" sz="2000" b="1" dirty="0" smtClean="0"/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348880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вычисления главного собственного вектора МПС: </a:t>
            </a: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умножить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элементов каждой строки и извлечь корень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n-й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степени (вычисления среднего геометрического). </a:t>
            </a: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Для того, чтобы получить вектор приоритетов по данной матрице, нам нужно: 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а) перемножить все элементы первой строки;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б) извлечь корень 8-й степени;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«=СТЕПЕНЬ (ПРОИЗВЕД(В2:</a:t>
            </a:r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2);1/8)»;</a:t>
            </a:r>
            <a:br>
              <a:rPr lang="ru-RU" sz="2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«=СРГЕОМ(B2:I2)»</a:t>
            </a:r>
            <a:endParaRPr lang="ru-RU" sz="22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среднее геом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28" y="2132856"/>
            <a:ext cx="8568952" cy="37444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2 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609329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Вычисления главного собственного вектора матрицы парных сравнений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>
              <a:buAutoNum type="arabicPeriod"/>
            </a:pPr>
            <a:r>
              <a:rPr lang="ru-RU" sz="2800" b="1" dirty="0">
                <a:latin typeface="Arial Narrow" pitchFamily="34" charset="0"/>
              </a:rPr>
              <a:t>Теория отражает </a:t>
            </a:r>
            <a:r>
              <a:rPr lang="ru-RU" sz="2800" b="1" i="1" dirty="0">
                <a:latin typeface="Arial Narrow" pitchFamily="34" charset="0"/>
              </a:rPr>
              <a:t>естественный процесс мышления </a:t>
            </a:r>
            <a:r>
              <a:rPr lang="ru-RU" sz="2800" b="1" dirty="0">
                <a:latin typeface="Arial Narrow" pitchFamily="34" charset="0"/>
              </a:rPr>
              <a:t>(суждения, умозаключения).</a:t>
            </a:r>
          </a:p>
          <a:p>
            <a:pPr marL="342900" indent="-342900">
              <a:buAutoNum type="arabicPeriod"/>
            </a:pPr>
            <a:r>
              <a:rPr lang="ru-RU" sz="2800" b="1" dirty="0">
                <a:latin typeface="Arial Narrow" pitchFamily="34" charset="0"/>
              </a:rPr>
              <a:t>Сталкиваясь с множеством элементов сложной ситуации, разум объединяет их в группы в соответствии с распределением некоторых свойств между элементами. </a:t>
            </a:r>
            <a:r>
              <a:rPr lang="ru-RU" sz="2800" b="1" i="1" dirty="0">
                <a:latin typeface="Arial Narrow" pitchFamily="34" charset="0"/>
              </a:rPr>
              <a:t>Модель принятия решений воспроизводит этот процесс </a:t>
            </a:r>
            <a:r>
              <a:rPr lang="ru-RU" sz="2800" b="1" dirty="0">
                <a:latin typeface="Arial Narrow" pitchFamily="34" charset="0"/>
              </a:rPr>
              <a:t>таким образом, что группы и определяющие их свойства рассматриваются в качестве элементов следующего уровня системы. Эти элементы, в свою очередь, могут быть сгруппированы в соответствии с другим набором свойств, создавая элементы другого, более высокого уровня, и так до тех пор, пока не будет достигнут единственный элемент - вершина, т.е. цель процесса принятия решения. </a:t>
            </a:r>
          </a:p>
          <a:p>
            <a:pPr marL="342900" indent="-342900">
              <a:buAutoNum type="arabicPeriod"/>
            </a:pPr>
            <a:r>
              <a:rPr lang="ru-RU" sz="2800" b="1" i="1" dirty="0">
                <a:latin typeface="Arial Narrow" pitchFamily="34" charset="0"/>
              </a:rPr>
              <a:t>Иерархия </a:t>
            </a:r>
            <a:r>
              <a:rPr lang="ru-RU" sz="2800" b="1" dirty="0">
                <a:latin typeface="Arial Narrow" pitchFamily="34" charset="0"/>
              </a:rPr>
              <a:t>– это система наслаиваемых уровней, каждый из которых состоит из множества элементов (или факторов). </a:t>
            </a:r>
          </a:p>
          <a:p>
            <a:pPr marL="342900" lvl="0" indent="-342900">
              <a:buFont typeface="Arial" pitchFamily="34" charset="0"/>
              <a:buAutoNum type="arabicPeriod"/>
            </a:pPr>
            <a:r>
              <a:rPr lang="ru-RU" sz="2800" b="1" dirty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t>МАИ – математический </a:t>
            </a:r>
            <a:r>
              <a:rPr lang="ru-RU" sz="2800" b="1" i="1" dirty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t>инструмент системного подхода </a:t>
            </a:r>
            <a:r>
              <a:rPr lang="ru-RU" sz="2800" b="1" dirty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t>к принятию решения в многокритериальной среде, позволяющий оценить степень воздействия всех компонентов системы на всю систему и найти приоритеты этих компонентов. </a:t>
            </a:r>
          </a:p>
          <a:p>
            <a:pPr marL="342900" indent="-342900">
              <a:buAutoNum type="arabicPeriod"/>
            </a:pPr>
            <a:r>
              <a:rPr lang="ru-RU" sz="2800" b="1" dirty="0">
                <a:latin typeface="Arial Narrow" pitchFamily="34" charset="0"/>
              </a:rPr>
              <a:t>Центральный вопрос на языке иерархии следующий: </a:t>
            </a:r>
            <a:r>
              <a:rPr lang="ru-RU" sz="2800" b="1" i="1" dirty="0">
                <a:latin typeface="Arial Narrow" pitchFamily="34" charset="0"/>
              </a:rPr>
              <a:t>насколько сильно влияют отдельный факторы самого низкого уровня иерархии на вершину – общую цель? </a:t>
            </a:r>
            <a:r>
              <a:rPr lang="ru-RU" sz="2800" b="1" dirty="0">
                <a:latin typeface="Arial Narrow" pitchFamily="34" charset="0"/>
              </a:rPr>
              <a:t>Поскольку факторы влияют на цель неравномерно, с разной степенью интенсивности, то предпочтительно говорить о </a:t>
            </a:r>
            <a:r>
              <a:rPr lang="ru-RU" sz="2800" b="1" i="1" dirty="0">
                <a:latin typeface="Arial Narrow" pitchFamily="34" charset="0"/>
              </a:rPr>
              <a:t>приоритетах факторов. </a:t>
            </a:r>
          </a:p>
          <a:p>
            <a:pPr marL="342900" indent="-342900">
              <a:buAutoNum type="arabicPeriod"/>
            </a:pPr>
            <a:r>
              <a:rPr lang="ru-RU" sz="2800" b="1" i="1" dirty="0">
                <a:latin typeface="Arial Narrow" pitchFamily="34" charset="0"/>
              </a:rPr>
              <a:t>Определение приоритетов </a:t>
            </a:r>
            <a:r>
              <a:rPr lang="ru-RU" sz="2800" b="1" dirty="0">
                <a:latin typeface="Arial Narrow" pitchFamily="34" charset="0"/>
              </a:rPr>
              <a:t>может быть сведено к последовательности задач определения приоритетов для каждого уровня, а каждая такая задача – к последовательности попарных сравнений. </a:t>
            </a:r>
            <a:r>
              <a:rPr lang="ru-RU" sz="2800" b="1" i="1" dirty="0">
                <a:latin typeface="Arial Narrow" pitchFamily="34" charset="0"/>
              </a:rPr>
              <a:t>Сравнения </a:t>
            </a:r>
            <a:r>
              <a:rPr lang="ru-RU" sz="2800" b="1" dirty="0">
                <a:latin typeface="Arial Narrow" pitchFamily="34" charset="0"/>
              </a:rPr>
              <a:t>– основная составляющая теории иерархии. </a:t>
            </a:r>
            <a:r>
              <a:rPr lang="en-US" sz="2800" b="1" dirty="0">
                <a:latin typeface="Arial Narrow" pitchFamily="34" charset="0"/>
              </a:rPr>
              <a:t> </a:t>
            </a:r>
            <a:endParaRPr lang="ru-RU" sz="2800" b="1" dirty="0">
              <a:latin typeface="Arial Narrow" pitchFamily="34" charset="0"/>
            </a:endParaRPr>
          </a:p>
          <a:p>
            <a:pPr marL="342900" indent="-342900">
              <a:buAutoNum type="arabicPeriod"/>
            </a:pPr>
            <a:r>
              <a:rPr lang="ru-RU" sz="2800" b="1" dirty="0">
                <a:latin typeface="Arial Narrow" pitchFamily="34" charset="0"/>
              </a:rPr>
              <a:t>Использование </a:t>
            </a:r>
            <a:r>
              <a:rPr lang="ru-RU" sz="2800" b="1" i="1" dirty="0">
                <a:latin typeface="Arial Narrow" pitchFamily="34" charset="0"/>
              </a:rPr>
              <a:t> метода парных сравнений </a:t>
            </a:r>
            <a:r>
              <a:rPr lang="ru-RU" sz="2800" b="1" dirty="0">
                <a:latin typeface="Arial Narrow" pitchFamily="34" charset="0"/>
              </a:rPr>
              <a:t>позволяет  измерить факторы, которые не поддаются эффективной  количественной оценке (например, социальные измерения).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solidFill>
                  <a:srgbClr val="0070C0"/>
                </a:solidFill>
                <a:latin typeface="Arial Narrow" pitchFamily="34" charset="0"/>
              </a:rPr>
              <a:t>Ключевые категории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52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908720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/>
              <a:t>Третий шаг</a:t>
            </a:r>
            <a:r>
              <a:rPr lang="ru-RU" dirty="0" smtClean="0"/>
              <a:t> заключается в нормализации полученных чисел. Она осуществляется  путем деления каждой строки (главный собственный вектор) на общую сумму этой строки.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3</a:t>
            </a:r>
            <a:endParaRPr lang="ru-RU" sz="1400" dirty="0"/>
          </a:p>
        </p:txBody>
      </p:sp>
      <p:pic>
        <p:nvPicPr>
          <p:cNvPr id="5" name="Рисунок 4" descr="норм вектор формулы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2060848"/>
            <a:ext cx="8208912" cy="381642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3568" y="602128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Нормализованный собственный вектор приоритетов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3</a:t>
            </a:r>
            <a:endParaRPr lang="ru-RU" sz="1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836712"/>
            <a:ext cx="856895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Приоритеты, выведенные на основе суждений, измеряются в относительной шкале и показывают относительную важность факторов. В данном случае, по мнению эксперта, фактор ФИНАНСЫ имеет наибольший </a:t>
            </a: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приоритет 0,342,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далее по степени значимости следует состояние дома, т.е. они являются теми критериями, которые определяют выбор дома как лучшего. Ранжируя факторы в соответствии с весовыми нагрузками, мы осуществляем расстановку приоритетов.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 r="12284"/>
          <a:stretch>
            <a:fillRect/>
          </a:stretch>
        </p:blipFill>
        <p:spPr bwMode="auto">
          <a:xfrm>
            <a:off x="611560" y="2780928"/>
            <a:ext cx="813690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547664" y="623731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Нормализованный собственный вектор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Четвертый шаг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состоит в проверке суждений на согласованность: определение максимального собственного числа  матрицы парных сравнений и оценок согласованности суждений – индекса согласованности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и отношения согласованности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</a:t>
            </a:r>
            <a:r>
              <a:rPr lang="en-US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2132856"/>
            <a:ext cx="860444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113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Положительная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обратно-симметричная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матрица всегда должна быть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113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согласованной, что доказано в теореме.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Условие согласованности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Положительная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обратно-симметричная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матрица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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ij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j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1, 2,…,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называется согласованной, если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a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ij</a:t>
            </a:r>
            <a:r>
              <a:rPr kumimoji="0" lang="en-U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a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ik</a:t>
            </a:r>
            <a:r>
              <a:rPr kumimoji="0" lang="en-U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*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a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kj</a:t>
            </a:r>
            <a:r>
              <a:rPr kumimoji="0" lang="en-U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, j, k = 1, 2,…, 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23528" y="4599801"/>
            <a:ext cx="85689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Теорема.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Положительная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обратно-симметричная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матрица согласована тогда и только тогда, когда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 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561166"/>
            <a:ext cx="8820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(однако, это условие при проведении экспертных оценок может не выполняться).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Индекс согласованности ИС =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)/(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1)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Индекс согласованности сгенерированной случайным образом по шкале от 1 до 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обратно-симметричной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матрицы с соответствующими обратными величинами элементов, назовем случайным индексом (СИ).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</a:t>
            </a:r>
            <a:r>
              <a:rPr lang="en-US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400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403648" y="3501008"/>
            <a:ext cx="63367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Значения случайного индекса СИ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83566" y="3933055"/>
          <a:ext cx="7848876" cy="2664299"/>
        </p:xfrm>
        <a:graphic>
          <a:graphicData uri="http://schemas.openxmlformats.org/drawingml/2006/table">
            <a:tbl>
              <a:tblPr/>
              <a:tblGrid>
                <a:gridCol w="1308146"/>
                <a:gridCol w="1308146"/>
                <a:gridCol w="1308146"/>
                <a:gridCol w="1308146"/>
                <a:gridCol w="1308146"/>
                <a:gridCol w="1308146"/>
              </a:tblGrid>
              <a:tr h="660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Порядок матрицы (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М(ИО)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Порядок матрицы (n)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М(ИО)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Порядок матрицы (n)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М(ИО)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1,35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0,89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1,45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1,49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539552" y="24208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Def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Отношение ИС к среднему СИ для матрицы того же порядка называется отношением согласованности (ОС). Значение ОС, меньшее или равное 0,10, будем считать приемлемым.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</a:t>
            </a:r>
            <a:r>
              <a:rPr lang="en-US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4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Вычисление собственного значения </a:t>
            </a:r>
            <a:r>
              <a:rPr lang="ru-RU" sz="2000" b="1" dirty="0" smtClean="0">
                <a:sym typeface="Symbol"/>
              </a:rPr>
              <a:t></a:t>
            </a:r>
            <a:r>
              <a:rPr lang="en-US" sz="2000" b="1" baseline="-25000" dirty="0" smtClean="0"/>
              <a:t>max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395536" y="1065947"/>
            <a:ext cx="8496944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Разделим сумму компонент этого вектора на число компонент, найдем приближение к числу </a:t>
            </a:r>
            <a:r>
              <a:rPr kumimoji="0" lang="ru-RU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λ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(максимальное или главное собственное значение), используемому для оценки согласованности, отражающей пропорциональность предпочтений. Чем ближе </a:t>
            </a:r>
            <a:r>
              <a:rPr kumimoji="0" lang="ru-RU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λ</a:t>
            </a:r>
            <a:r>
              <a:rPr kumimoji="0" lang="en-US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ru-RU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(числу объектов или видов действия в матрице), тем более согласован результат.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нашем примере с покупкой дома результат будет считаться согласованным, если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=8.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30238" algn="l"/>
              </a:tabLst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Далее путем умножения общей суммы столбцов матрицы на полученный собственный вектор, найдем приближение к числу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900" dirty="0" err="1" smtClean="0"/>
              <a:t>λ</a:t>
            </a:r>
            <a:r>
              <a:rPr lang="en-US" sz="1900" baseline="-25000" dirty="0" smtClean="0"/>
              <a:t>max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(называемому максимальным или главным собственным значением), используемому для оценки согласованности, отражающей пропорциональность предпочтений. Чем ближе  к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(числу объектов или видов действия в матрице), тем более согласован результат. В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MS Excel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это выглядит следующим образом. Активируем ячейку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 и записываем формулу «=В10*К2»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30238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Как мы отмечали ранее, отклонение от согласованности может быть выражено величиной, которую назвали индексом согласованности (ИС). Применяя эту формулу в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MS Excel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мы  вычислим ИС. В нашем примере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=8. Таким образом, ИС(индекс согласованности)= 0,118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98984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Индекс согласованности, сгенерированный случайным образом по шкале от 1 до 9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обратно-симметричной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матрицы с соответствующими обратными величинами элементов, назовем случайным индексом (СИ), в нашем примере СИ=1,41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28384" y="188640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  </a:t>
            </a:r>
            <a:r>
              <a:rPr lang="en-US" sz="14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400" dirty="0"/>
          </a:p>
        </p:txBody>
      </p:sp>
      <p:pic>
        <p:nvPicPr>
          <p:cNvPr id="4" name="Рисунок 3" descr="ИС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8064896" cy="331236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5085184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Отношение ИС к среднему СИ для матрицы того же порядка называется отношением согласованности (ОС). У нас отношение согласованности будет ОС= 0,08 (ячейка «В15»). Поскольку значение ОС, меньшее или равное 0,10, считается приемлемым, то у нас неплохая обоснованность и последовательность в суждениях о значимости критериев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Теперь выполним парные сравнения вариантов дома, которые расположены на нижнем уровне иерархии, сравнивая их попарно относительно каждого из критериев расположенных на втором уровне. Так мы получим восемь матриц с размерностью , так как мы сравниваем 3 альтернативы по 8 критериям (аналогично выполняем второй этап, все 4 шага). Ниже показана таблица, где приведены матрицы парных сравнений домов, являющихся альтернативами данного решения, и их локальные приоритеты относительно критериев второго уровня иерархии.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764704"/>
            <a:ext cx="6949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Матрицы парных сравнений альтернатив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19" y="188634"/>
          <a:ext cx="8640961" cy="6480732"/>
        </p:xfrm>
        <a:graphic>
          <a:graphicData uri="http://schemas.openxmlformats.org/drawingml/2006/table">
            <a:tbl>
              <a:tblPr/>
              <a:tblGrid>
                <a:gridCol w="2135873"/>
                <a:gridCol w="1089439"/>
                <a:gridCol w="948000"/>
                <a:gridCol w="948000"/>
                <a:gridCol w="2164541"/>
                <a:gridCol w="1355108"/>
              </a:tblGrid>
              <a:tr h="3927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Размер дома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Нормирован. приоритеты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ОС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0,743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/5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0,194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1/9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en-US" sz="700">
                          <a:latin typeface="Times New Roman"/>
                          <a:ea typeface="Calibri"/>
                          <a:cs typeface="Times New Roman"/>
                        </a:rPr>
                        <a:t>1/4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0,063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Транспорт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0,194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0,063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0,743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Окружение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0,717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0,066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0,217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Возраст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0,333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0,333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0,333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Двор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0,691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0,091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0,218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Удобства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0,770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0,068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0,162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Состояние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0,200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0,400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0,400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Финансы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0,072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0,06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0,650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1/3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11655" algn="l"/>
                        </a:tabLs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0,278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парных сравнений альтернатив-домов относительно критерия «размер дома»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577" y="1412776"/>
            <a:ext cx="7704856" cy="432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 rot="10800000" flipV="1">
            <a:off x="395536" y="692696"/>
            <a:ext cx="835292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Третий этап: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Синтез обобщенных приоритетов.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того чтобы определить глобальные приоритеты альтернатив, мы записываем в матрицу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локальные приоритеты рассматриваемых вариантов по каждому критерию. Затем каждый столбец этой матрицы умножается на приоритет соответствующего критерия. Последующее суммирование по строкам дает компоненты вектора глобальных приоритетов альтернативных домов.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84368" y="260648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3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400" dirty="0"/>
          </a:p>
        </p:txBody>
      </p:sp>
      <p:pic>
        <p:nvPicPr>
          <p:cNvPr id="9" name="Рисунок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24944"/>
            <a:ext cx="8568952" cy="2736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4"/>
          <p:cNvSpPr>
            <a:spLocks noGrp="1"/>
          </p:cNvSpPr>
          <p:nvPr>
            <p:ph type="title"/>
          </p:nvPr>
        </p:nvSpPr>
        <p:spPr>
          <a:xfrm>
            <a:off x="539552" y="6036677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глобальных приоритетов альтернатив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0070C0"/>
                </a:solidFill>
                <a:latin typeface="Arial Narrow" pitchFamily="34" charset="0"/>
              </a:rPr>
              <a:t>Способы и требования к измерениям в отсутствии измерительного прибора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989213"/>
              </p:ext>
            </p:extLst>
          </p:nvPr>
        </p:nvGraphicFramePr>
        <p:xfrm>
          <a:off x="323528" y="1412776"/>
          <a:ext cx="8435280" cy="4882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988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611560" y="2564904"/>
            <a:ext cx="792088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113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рисунка видно, что в случае вычисления приоритетов распределенным способом самым предпочтительным является дом В (0.368); при этом число и качество других альтернатив может оказывать влияние на результат. Этот способ, известный как метод доминирования, используется, когда ЛПР учитывает степень доминирования каждой альтернативы над всеми другими вариантами.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84368" y="476672"/>
            <a:ext cx="86594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4</a:t>
            </a:r>
            <a:endParaRPr lang="en-US" sz="2000" i="1" spc="-15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4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936104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Этап 4. Принятие решения на основе полученных результатов.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Контрольные вопросы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64704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/>
              <a:t>1.Что такое МАИ?</a:t>
            </a:r>
            <a:endParaRPr lang="ru-RU" b="1" dirty="0"/>
          </a:p>
          <a:p>
            <a:pPr fontAlgn="base"/>
            <a:r>
              <a:rPr lang="ru-RU" dirty="0"/>
              <a:t>2.Какова основная особенность МАИ?</a:t>
            </a:r>
            <a:endParaRPr lang="ru-RU" b="1" dirty="0"/>
          </a:p>
          <a:p>
            <a:pPr fontAlgn="base"/>
            <a:r>
              <a:rPr lang="ru-RU" dirty="0"/>
              <a:t>3.Кем разработан МАИ?</a:t>
            </a:r>
            <a:endParaRPr lang="ru-RU" b="1" dirty="0"/>
          </a:p>
          <a:p>
            <a:pPr fontAlgn="base"/>
            <a:r>
              <a:rPr lang="ru-RU" dirty="0"/>
              <a:t>4.В чем состоит психологический аспект МАИ?</a:t>
            </a:r>
            <a:endParaRPr lang="ru-RU" b="1" dirty="0"/>
          </a:p>
          <a:p>
            <a:pPr fontAlgn="base"/>
            <a:r>
              <a:rPr lang="ru-RU" dirty="0"/>
              <a:t>5.Где применяется МАИ?</a:t>
            </a:r>
            <a:endParaRPr lang="ru-RU" b="1" dirty="0"/>
          </a:p>
          <a:p>
            <a:pPr fontAlgn="base"/>
            <a:r>
              <a:rPr lang="ru-RU" dirty="0"/>
              <a:t>6.Какие элементы содержит иерархическая структура МАИ?</a:t>
            </a:r>
            <a:endParaRPr lang="ru-RU" b="1" dirty="0"/>
          </a:p>
          <a:p>
            <a:pPr fontAlgn="base"/>
            <a:r>
              <a:rPr lang="ru-RU" dirty="0"/>
              <a:t>7.Что составляет содержание второго этапа применения МАИ?</a:t>
            </a:r>
            <a:endParaRPr lang="ru-RU" b="1" dirty="0"/>
          </a:p>
          <a:p>
            <a:pPr fontAlgn="base"/>
            <a:r>
              <a:rPr lang="ru-RU" dirty="0"/>
              <a:t>8.Что делается на третьем этапе МАИ?</a:t>
            </a:r>
            <a:endParaRPr lang="ru-RU" b="1" dirty="0"/>
          </a:p>
          <a:p>
            <a:pPr fontAlgn="base"/>
            <a:r>
              <a:rPr lang="ru-RU" dirty="0"/>
              <a:t>9.Что является основой МАИ</a:t>
            </a:r>
            <a:r>
              <a:rPr lang="ru-RU" dirty="0" smtClean="0"/>
              <a:t>?</a:t>
            </a:r>
          </a:p>
          <a:p>
            <a:pPr fontAlgn="base"/>
            <a:r>
              <a:rPr lang="ru-RU" dirty="0"/>
              <a:t>10.Из каких шагов состоит алгоритм МАИ?</a:t>
            </a:r>
            <a:endParaRPr lang="ru-RU" b="1" dirty="0"/>
          </a:p>
          <a:p>
            <a:pPr fontAlgn="base"/>
            <a:r>
              <a:rPr lang="ru-RU" dirty="0"/>
              <a:t>11.Что является первым шагом МАИ?</a:t>
            </a:r>
            <a:endParaRPr lang="ru-RU" b="1" dirty="0"/>
          </a:p>
          <a:p>
            <a:pPr fontAlgn="base"/>
            <a:r>
              <a:rPr lang="ru-RU" dirty="0"/>
              <a:t>12.Что такое иерархическая структура?</a:t>
            </a:r>
            <a:endParaRPr lang="ru-RU" b="1" dirty="0"/>
          </a:p>
          <a:p>
            <a:pPr fontAlgn="base"/>
            <a:r>
              <a:rPr lang="ru-RU" dirty="0"/>
              <a:t>13.Что содержит вершина иерархии в МАИ?</a:t>
            </a:r>
            <a:endParaRPr lang="ru-RU" b="1" dirty="0"/>
          </a:p>
          <a:p>
            <a:pPr fontAlgn="base"/>
            <a:r>
              <a:rPr lang="ru-RU" dirty="0"/>
              <a:t>14.Что такое узел в МАИ?</a:t>
            </a:r>
            <a:endParaRPr lang="ru-RU" b="1" dirty="0"/>
          </a:p>
          <a:p>
            <a:pPr fontAlgn="base"/>
            <a:r>
              <a:rPr lang="ru-RU" dirty="0"/>
              <a:t>15.</a:t>
            </a:r>
            <a:r>
              <a:rPr lang="kk-KZ" dirty="0"/>
              <a:t>Что такое </a:t>
            </a:r>
            <a:r>
              <a:rPr lang="ru-RU" dirty="0"/>
              <a:t>дочерни</a:t>
            </a:r>
            <a:r>
              <a:rPr lang="kk-KZ" dirty="0"/>
              <a:t>е</a:t>
            </a:r>
            <a:r>
              <a:rPr lang="ru-RU" dirty="0"/>
              <a:t> элемент</a:t>
            </a:r>
            <a:r>
              <a:rPr lang="kk-KZ" dirty="0"/>
              <a:t>ы?</a:t>
            </a:r>
            <a:endParaRPr lang="ru-RU" b="1" dirty="0"/>
          </a:p>
          <a:p>
            <a:pPr fontAlgn="base"/>
            <a:r>
              <a:rPr lang="ru-RU" dirty="0"/>
              <a:t>16.</a:t>
            </a:r>
            <a:r>
              <a:rPr lang="kk-KZ" dirty="0"/>
              <a:t> что такое родительские элементы</a:t>
            </a:r>
            <a:r>
              <a:rPr lang="ru-RU" dirty="0"/>
              <a:t>?</a:t>
            </a:r>
            <a:endParaRPr lang="ru-RU" b="1" dirty="0"/>
          </a:p>
          <a:p>
            <a:pPr fontAlgn="base"/>
            <a:r>
              <a:rPr lang="ru-RU" dirty="0"/>
              <a:t>17.Что такое группы  сравнения?</a:t>
            </a:r>
            <a:endParaRPr lang="ru-RU" b="1" dirty="0"/>
          </a:p>
          <a:p>
            <a:pPr fontAlgn="base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2947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иерархий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(МАИ) — математический инструмент системного подхода к сложным проблемам принятия решений.</a:t>
            </a:r>
          </a:p>
          <a:p>
            <a:pPr algn="just"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особенность МАИ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том, что МАИ не предписывает лицу, принимающему решение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Лицо, принимающее решение"/>
              </a:rPr>
              <a:t>ЛПР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какого-либо «правильного» решения, а позволяет ему в интерактивном режиме найти такой вариант (альтернативу), который наилучшим образом согласуется с его пониманием сути проблемы и требованиями к её решению.</a:t>
            </a:r>
          </a:p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метод разработан американским математиком Томасом Л.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Сущность МАИ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26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его основе наряду с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Математик"/>
              </a:rPr>
              <a:t>математикой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заложены и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Психология"/>
              </a:rPr>
              <a:t>психологические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аспекты. Психологический аспект МАИ позволяет понятным и рациональным образом структурировать сложную проблему принятия решений в виде иерархии, сравнить и выполнить количественную оценку альтернативных вариантов решения. </a:t>
            </a:r>
          </a:p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Анализа Иерархий используется во всем мире для принятия решений в разнообразных ситуациях: от управления на межгосударственном уровне до решения отраслевых и частных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бизнесе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Промышленность"/>
              </a:rPr>
              <a:t>промышленности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Здравоохранение"/>
              </a:rPr>
              <a:t>здравоохранении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Образование"/>
              </a:rPr>
              <a:t>образовании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7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 Narrow" pitchFamily="34" charset="0"/>
              </a:rPr>
              <a:t>Алгоритм реализации МАИ</a:t>
            </a:r>
            <a:endParaRPr lang="ru-RU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016036"/>
              </p:ext>
            </p:extLst>
          </p:nvPr>
        </p:nvGraphicFramePr>
        <p:xfrm>
          <a:off x="611560" y="1196752"/>
          <a:ext cx="8361312" cy="5082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5576" y="393305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Этап 1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314096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Этап 2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652120" y="24208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Этап 3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24328" y="11967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Этап 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805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 Narrow" pitchFamily="34" charset="0"/>
              </a:rPr>
              <a:t>Алгоритм реализации МАИ</a:t>
            </a:r>
            <a:endParaRPr lang="ru-RU" sz="28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016036"/>
              </p:ext>
            </p:extLst>
          </p:nvPr>
        </p:nvGraphicFramePr>
        <p:xfrm>
          <a:off x="611560" y="1412776"/>
          <a:ext cx="8361312" cy="486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5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+mn-lt"/>
              </a:rPr>
              <a:t>Рассмотрим реализацию первого этапа МАИ на примере покупки 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51520" y="4365104"/>
            <a:ext cx="864096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Этап 1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остроение качественной модели проблемы в виде иерархии, включающей цель, альтернативные варианты достижения цели и критерии для оценки качества альтернатив.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Семье со средними доходами необходимо выбрать и купить дом. Проблема заключается в выборе одного дома из трех имеющихся домов-альтернатив  (А, В, С).   Для принятия решения о лучшем из этих домов должна быть создана иерархическая модель, которая будет поддерживать процесс принятия этого решения.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71600" y="1556792"/>
            <a:ext cx="1728192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Дом </a:t>
            </a:r>
          </a:p>
          <a:p>
            <a:pPr algn="ctr"/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6" name="Овал 5"/>
          <p:cNvSpPr/>
          <p:nvPr/>
        </p:nvSpPr>
        <p:spPr>
          <a:xfrm>
            <a:off x="3563888" y="1556792"/>
            <a:ext cx="1728192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Дом </a:t>
            </a:r>
          </a:p>
          <a:p>
            <a:pPr algn="ctr"/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6012160" y="1556792"/>
            <a:ext cx="1728192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Дом </a:t>
            </a:r>
          </a:p>
          <a:p>
            <a:pPr algn="ctr"/>
            <a:r>
              <a:rPr lang="ru-RU" b="1" dirty="0" smtClean="0"/>
              <a:t>С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/>
          </a:bodyPr>
          <a:lstStyle/>
          <a:p>
            <a:r>
              <a:rPr lang="ru-RU" sz="2200" i="1" spc="-15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шаг - состоит в определении элементов иерархии – цели, общих и частных факторов и альтернатив. </a:t>
            </a:r>
            <a:r>
              <a:rPr lang="en-US" sz="2200" b="1" i="1" dirty="0" smtClean="0">
                <a:solidFill>
                  <a:schemeClr val="accent1"/>
                </a:solidFill>
              </a:rPr>
              <a:t/>
            </a:r>
            <a:br>
              <a:rPr lang="en-US" sz="2200" b="1" i="1" dirty="0" smtClean="0">
                <a:solidFill>
                  <a:schemeClr val="accent1"/>
                </a:solidFill>
              </a:rPr>
            </a:br>
            <a:endParaRPr lang="ru-RU" sz="2200" b="1" i="1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492896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</a:rPr>
              <a:t>Цель</a:t>
            </a:r>
            <a:r>
              <a:rPr lang="ru-RU" sz="2000" dirty="0" smtClean="0">
                <a:solidFill>
                  <a:srgbClr val="002060"/>
                </a:solidFill>
              </a:rPr>
              <a:t> - выбор лучшего дома;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</a:rPr>
              <a:t>Факторы, влияющие на выбор дома </a:t>
            </a:r>
            <a:r>
              <a:rPr lang="ru-RU" sz="2000" dirty="0" smtClean="0">
                <a:solidFill>
                  <a:srgbClr val="002060"/>
                </a:solidFill>
              </a:rPr>
              <a:t>– инфраструктура, комфортность, финансовая доступность, состояние дома;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i="1" dirty="0" err="1" smtClean="0">
                <a:solidFill>
                  <a:srgbClr val="002060"/>
                </a:solidFill>
              </a:rPr>
              <a:t>Подфакторы</a:t>
            </a:r>
            <a:r>
              <a:rPr lang="ru-RU" sz="2000" b="1" i="1" dirty="0" smtClean="0">
                <a:solidFill>
                  <a:srgbClr val="002060"/>
                </a:solidFill>
              </a:rPr>
              <a:t> или частные факторы</a:t>
            </a:r>
            <a:r>
              <a:rPr lang="ru-RU" sz="2000" dirty="0" smtClean="0">
                <a:solidFill>
                  <a:srgbClr val="002060"/>
                </a:solidFill>
              </a:rPr>
              <a:t> - транспорт, окружение , двор, удобства, размер дома, степень износа , возраст, цена дома;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rgbClr val="002060"/>
                </a:solidFill>
              </a:rPr>
              <a:t>Альтернативы </a:t>
            </a:r>
            <a:r>
              <a:rPr lang="ru-RU" sz="2000" dirty="0" smtClean="0">
                <a:solidFill>
                  <a:srgbClr val="002060"/>
                </a:solidFill>
              </a:rPr>
              <a:t>– три дома (А, В, С)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28384" y="188640"/>
            <a:ext cx="865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spc="-15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1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1212</TotalTime>
  <Words>2133</Words>
  <Application>Microsoft Office PowerPoint</Application>
  <PresentationFormat>Экран (4:3)</PresentationFormat>
  <Paragraphs>374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Открытая</vt:lpstr>
      <vt:lpstr>Тема Office</vt:lpstr>
      <vt:lpstr>Лекция 11 Метод анализа иерархии (Analytic Hierarchy Process): </vt:lpstr>
      <vt:lpstr>Ключевые категории</vt:lpstr>
      <vt:lpstr>Способы и требования к измерениям в отсутствии измерительного прибора</vt:lpstr>
      <vt:lpstr>Сущность МАИ </vt:lpstr>
      <vt:lpstr>Презентация PowerPoint</vt:lpstr>
      <vt:lpstr>Алгоритм реализации МАИ</vt:lpstr>
      <vt:lpstr>Алгоритм реализации МАИ</vt:lpstr>
      <vt:lpstr>Рассмотрим реализацию первого этапа МАИ на примере покупки дома </vt:lpstr>
      <vt:lpstr>Первый шаг - состоит в определении элементов иерархии – цели, общих и частных факторов и альтернатив.  </vt:lpstr>
      <vt:lpstr>Второй шаг - структурирование проблемы в виде иерархии; </vt:lpstr>
      <vt:lpstr>Алгоритм реализации МАИ</vt:lpstr>
      <vt:lpstr>Пример, поясняющий методику вычисления приоритетов.  </vt:lpstr>
      <vt:lpstr>Первый шаг состоит в попарном сравнении элементов каждого уровня (за исключением первого уровня-цели). Для этого элементы второго и третьего уровней  иерархии записываются в матрицу, которая заполняется суждениями об относительной важности элементов с точки зрения главной цели – выбор лучшего дома. </vt:lpstr>
      <vt:lpstr>Ввод обратных величин матрицы в MS Excel.</vt:lpstr>
      <vt:lpstr>Ввод обратных величин матрицы в MS Excel. Чтобы выделить одну ячейку, щелкните на ней левой кнопкой мыши. В нашем примере имя этой ячейки «В4», вводим формулу для обратной величины «=1/D2» и так пока не заполняться все ячейки матрицы. (Мы ввели обратную величину ячейки «D2» в ячейку «В4»)</vt:lpstr>
      <vt:lpstr>Примечание:</vt:lpstr>
      <vt:lpstr>Презентация PowerPoint</vt:lpstr>
      <vt:lpstr>Второй шаг состоит в вычислении вектора приоритетов по данной матрице. (В математических терминах это – вычисление главного собственного вектора, который после нормализации становится вектором приоритетов.) </vt:lpstr>
      <vt:lpstr>«=СТЕПЕНЬ (ПРОИЗВЕД(В2:I2);1/8)»;  «=СРГЕОМ(B2:I2)»</vt:lpstr>
      <vt:lpstr>Презентация PowerPoint</vt:lpstr>
      <vt:lpstr>Презентация PowerPoint</vt:lpstr>
      <vt:lpstr>Четвертый шаг состоит в проверке суждений на согласованность: определение максимального собственного числа  матрицы парных сравнений и оценок согласованности суждений – индекса согласованности C.I. и отношения согласованности C.R.</vt:lpstr>
      <vt:lpstr>Def. Индекс согласованности ИС = (max – n)/(n – 1)   Def. Индекс согласованности сгенерированной случайным образом по шкале от 1 до 9 обратно-симметричной матрицы с соответствующими обратными величинами элементов, назовем случайным индексом (СИ). </vt:lpstr>
      <vt:lpstr>Вычисление собственного значения max </vt:lpstr>
      <vt:lpstr>Индекс согласованности, сгенерированный случайным образом по шкале от 1 до 9 обратно-симметричной матрицы с соответствующими обратными величинами элементов, назовем случайным индексом (СИ), в нашем примере СИ=1,41 </vt:lpstr>
      <vt:lpstr> Теперь выполним парные сравнения вариантов дома, которые расположены на нижнем уровне иерархии, сравнивая их попарно относительно каждого из критериев расположенных на втором уровне. Так мы получим восемь матриц с размерностью , так как мы сравниваем 3 альтернативы по 8 критериям (аналогично выполняем второй этап, все 4 шага). Ниже показана таблица, где приведены матрицы парных сравнений домов, являющихся альтернативами данного решения, и их локальные приоритеты относительно критериев второго уровня иерархии.</vt:lpstr>
      <vt:lpstr>Презентация PowerPoint</vt:lpstr>
      <vt:lpstr>Пример парных сравнений альтернатив-домов относительно критерия «размер дома»</vt:lpstr>
      <vt:lpstr>Определение глобальных приоритетов альтернатив</vt:lpstr>
      <vt:lpstr>Этап 4. Принятие решения на основе полученных результатов. </vt:lpstr>
      <vt:lpstr>Контрольные вопросы</vt:lpstr>
    </vt:vector>
  </TitlesOfParts>
  <Company>NOVOSOFT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анализа иерархии (Analytic Hierarchy Process):</dc:title>
  <dc:creator>Ayagoz</dc:creator>
  <cp:lastModifiedBy>77755</cp:lastModifiedBy>
  <cp:revision>73</cp:revision>
  <dcterms:created xsi:type="dcterms:W3CDTF">2013-04-17T05:11:02Z</dcterms:created>
  <dcterms:modified xsi:type="dcterms:W3CDTF">2022-11-01T11:32:48Z</dcterms:modified>
</cp:coreProperties>
</file>