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2457E2A-2F1E-43D8-808E-E38213550530}" v="94" dt="2022-05-06T09:44:40.4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6623" autoAdjust="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0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519CA46-8B36-46A5-816C-7967F71F679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E427AA7-1B77-4DAA-A7F6-908B01560F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1F1B67-F02A-47F3-8693-C7BBE257EADF}" type="datetime1">
              <a:rPr lang="ru-RU" smtClean="0"/>
              <a:t>06.05.2022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05B5F2D-53D7-48B9-BC43-698D68FC39F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5F566D5-1EF4-4EC7-BE91-E0B256AD90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EC541-6F2F-4C5D-A526-6DC013B2AC7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464867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731F87-841A-4734-AF2C-1C2A52F9D865}" type="datetime1">
              <a:rPr lang="ru-RU" smtClean="0"/>
              <a:pPr/>
              <a:t>06.05.2022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3EDFF7-CE3D-41FC-A701-5F457E268C89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532114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3EDFF7-CE3D-41FC-A701-5F457E268C89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533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rtlCol="0" anchor="b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 rtlCol="0"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43872D-DBF7-4AF1-9B43-039BFBAC17A1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ый 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913774" y="5108728"/>
            <a:ext cx="10364452" cy="682472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173E577-E887-4107-8023-44B6AA5D4DE0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rtlCol="0" anchor="ctr"/>
          <a:lstStyle>
            <a:lvl1pPr algn="ctr"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913775" y="4204821"/>
            <a:ext cx="10364452" cy="1586380"/>
          </a:xfrm>
        </p:spPr>
        <p:txBody>
          <a:bodyPr rtlCol="0"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02FBF8C-4C75-4B3F-BBDA-062D02710840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3" hasCustomPrompt="1"/>
          </p:nvPr>
        </p:nvSpPr>
        <p:spPr>
          <a:xfrm>
            <a:off x="1720644" y="3610032"/>
            <a:ext cx="8752299" cy="59478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913774" y="4372796"/>
            <a:ext cx="10364452" cy="142105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0C621A-EF83-4F49-B7AA-D3B42E7C91CD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  <p:sp>
        <p:nvSpPr>
          <p:cNvPr id="13" name="Надпись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 sz="80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«</a:t>
            </a:r>
          </a:p>
        </p:txBody>
      </p:sp>
      <p:sp>
        <p:nvSpPr>
          <p:cNvPr id="14" name="Надпись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ru-RU" sz="8000" noProof="0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»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913775" y="4662335"/>
            <a:ext cx="10364452" cy="1140644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2FFD6B-0BAB-4879-99BC-FFAFD54C7126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столб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7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913774" y="2367093"/>
            <a:ext cx="3298976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8" name="Текст 3"/>
          <p:cNvSpPr>
            <a:spLocks noGrp="1"/>
          </p:cNvSpPr>
          <p:nvPr>
            <p:ph type="body" sz="half" idx="15" hasCustomPrompt="1"/>
          </p:nvPr>
        </p:nvSpPr>
        <p:spPr>
          <a:xfrm>
            <a:off x="913774" y="2943355"/>
            <a:ext cx="3298976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9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452389" y="2367093"/>
            <a:ext cx="329152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0" name="Текст 3"/>
          <p:cNvSpPr>
            <a:spLocks noGrp="1"/>
          </p:cNvSpPr>
          <p:nvPr>
            <p:ph type="body" sz="half" idx="16" hasCustomPrompt="1"/>
          </p:nvPr>
        </p:nvSpPr>
        <p:spPr>
          <a:xfrm>
            <a:off x="4441348" y="2943355"/>
            <a:ext cx="3303351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973298" y="2367093"/>
            <a:ext cx="33049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Текст 3"/>
          <p:cNvSpPr>
            <a:spLocks noGrp="1"/>
          </p:cNvSpPr>
          <p:nvPr>
            <p:ph type="body" sz="half" idx="17" hasCustomPrompt="1"/>
          </p:nvPr>
        </p:nvSpPr>
        <p:spPr>
          <a:xfrm>
            <a:off x="7973298" y="2943355"/>
            <a:ext cx="3304928" cy="2847845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604A45F-B97C-4336-9F64-0E7C9BB35B3A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9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913774" y="4204820"/>
            <a:ext cx="3296409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0" name="Рисунок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21" name="Текст 3"/>
          <p:cNvSpPr>
            <a:spLocks noGrp="1"/>
          </p:cNvSpPr>
          <p:nvPr>
            <p:ph type="body" sz="half" idx="18" hasCustomPrompt="1"/>
          </p:nvPr>
        </p:nvSpPr>
        <p:spPr>
          <a:xfrm>
            <a:off x="913774" y="4781082"/>
            <a:ext cx="3296409" cy="1010118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2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4442759" y="4204820"/>
            <a:ext cx="3301828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3" name="Рисунок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24" name="Текст 3"/>
          <p:cNvSpPr>
            <a:spLocks noGrp="1"/>
          </p:cNvSpPr>
          <p:nvPr>
            <p:ph type="body" sz="half" idx="19" hasCustomPrompt="1"/>
          </p:nvPr>
        </p:nvSpPr>
        <p:spPr>
          <a:xfrm>
            <a:off x="4441348" y="4781080"/>
            <a:ext cx="3303352" cy="101011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5" name="Текст 4"/>
          <p:cNvSpPr>
            <a:spLocks noGrp="1"/>
          </p:cNvSpPr>
          <p:nvPr>
            <p:ph type="body" sz="quarter" idx="13" hasCustomPrompt="1"/>
          </p:nvPr>
        </p:nvSpPr>
        <p:spPr>
          <a:xfrm>
            <a:off x="7973298" y="4204820"/>
            <a:ext cx="3300681" cy="576262"/>
          </a:xfrm>
        </p:spPr>
        <p:txBody>
          <a:bodyPr rtlCol="0"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26" name="Рисунок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27" name="Текст 3"/>
          <p:cNvSpPr>
            <a:spLocks noGrp="1"/>
          </p:cNvSpPr>
          <p:nvPr>
            <p:ph type="body" sz="half" idx="20" hasCustomPrompt="1"/>
          </p:nvPr>
        </p:nvSpPr>
        <p:spPr>
          <a:xfrm>
            <a:off x="7973173" y="4781078"/>
            <a:ext cx="3305053" cy="1010121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FD8760-5CF9-4A95-93C3-DC81D844B238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Вертикальный текст 2"/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913775" y="2367093"/>
            <a:ext cx="10364452" cy="3424107"/>
          </a:xfrm>
        </p:spPr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874CB9-AC48-472A-B912-9E502C12094A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 rtlCol="0"/>
          <a:lstStyle>
            <a:lvl1pPr algn="l">
              <a:defRPr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8" name="Вертикальный текст 2"/>
          <p:cNvSpPr>
            <a:spLocks noGrp="1"/>
          </p:cNvSpPr>
          <p:nvPr>
            <p:ph type="body" orient="vert" sz="quarter" idx="13" hasCustomPrompt="1"/>
          </p:nvPr>
        </p:nvSpPr>
        <p:spPr>
          <a:xfrm>
            <a:off x="913775" y="609601"/>
            <a:ext cx="7658724" cy="5181599"/>
          </a:xfrm>
        </p:spPr>
        <p:txBody>
          <a:bodyPr vert="eaVert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9465E2-DEAA-46E2-856B-D9A2DE94CC96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2" name="Объект 2"/>
          <p:cNvSpPr>
            <a:spLocks noGrp="1"/>
          </p:cNvSpPr>
          <p:nvPr>
            <p:ph sz="quarter" idx="13" hasCustomPrompt="1"/>
          </p:nvPr>
        </p:nvSpPr>
        <p:spPr>
          <a:xfrm>
            <a:off x="913774" y="2367092"/>
            <a:ext cx="10363826" cy="3424107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BD59E5-244C-439E-B9D1-6AD1F408E4CF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rtlCol="0" anchor="b">
            <a:normAutofit/>
          </a:bodyPr>
          <a:lstStyle>
            <a:lvl1pPr>
              <a:defRPr sz="40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913774" y="3657457"/>
            <a:ext cx="10351752" cy="1368183"/>
          </a:xfrm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8A0587-83C2-4CF0-9BA0-0588871D18A3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2" name="Объект 2"/>
          <p:cNvSpPr>
            <a:spLocks noGrp="1"/>
          </p:cNvSpPr>
          <p:nvPr>
            <p:ph sz="quarter" idx="13" hasCustomPrompt="1"/>
          </p:nvPr>
        </p:nvSpPr>
        <p:spPr>
          <a:xfrm>
            <a:off x="913774" y="2367092"/>
            <a:ext cx="5106026" cy="3424107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3" name="Объект 3"/>
          <p:cNvSpPr>
            <a:spLocks noGrp="1"/>
          </p:cNvSpPr>
          <p:nvPr>
            <p:ph sz="quarter" idx="14" hasCustomPrompt="1"/>
          </p:nvPr>
        </p:nvSpPr>
        <p:spPr>
          <a:xfrm>
            <a:off x="6172200" y="2367092"/>
            <a:ext cx="5105400" cy="3424107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B6D46-3B43-4FC1-81E8-35C06BA420C3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146328" y="2371018"/>
            <a:ext cx="4873474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2" name="Объект 3"/>
          <p:cNvSpPr>
            <a:spLocks noGrp="1"/>
          </p:cNvSpPr>
          <p:nvPr>
            <p:ph sz="quarter" idx="13" hasCustomPrompt="1"/>
          </p:nvPr>
        </p:nvSpPr>
        <p:spPr>
          <a:xfrm>
            <a:off x="913774" y="3051012"/>
            <a:ext cx="5106027" cy="2740187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396423" y="2371018"/>
            <a:ext cx="4881804" cy="679994"/>
          </a:xfrm>
        </p:spPr>
        <p:txBody>
          <a:bodyPr rtlCol="0"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Объект 5"/>
          <p:cNvSpPr>
            <a:spLocks noGrp="1"/>
          </p:cNvSpPr>
          <p:nvPr>
            <p:ph sz="quarter" idx="14" hasCustomPrompt="1"/>
          </p:nvPr>
        </p:nvSpPr>
        <p:spPr>
          <a:xfrm>
            <a:off x="6172200" y="3051012"/>
            <a:ext cx="5105401" cy="2740187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E8CC17-D646-404F-9147-9C8F3A2037E5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2AEF637-A0A7-4616-9F3D-06790DD8C870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EBD839-6109-4306-A79E-F00C8F593340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0" name="Объект 2"/>
          <p:cNvSpPr>
            <a:spLocks noGrp="1"/>
          </p:cNvSpPr>
          <p:nvPr>
            <p:ph sz="quarter" idx="13" hasCustomPrompt="1"/>
          </p:nvPr>
        </p:nvSpPr>
        <p:spPr>
          <a:xfrm>
            <a:off x="5078062" y="609600"/>
            <a:ext cx="6200163" cy="5181599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913774" y="2632852"/>
            <a:ext cx="3935689" cy="3158348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474183-C8B8-4329-A770-0259B1A3B6F2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rtlCol="0" anchor="b"/>
          <a:lstStyle>
            <a:lvl1pPr algn="ctr"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dirty="0"/>
              <a:t>Щелкните значок, чтобы добавить фото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913794" y="2632852"/>
            <a:ext cx="5934949" cy="3158347"/>
          </a:xfrm>
        </p:spPr>
        <p:txBody>
          <a:bodyPr rtlCol="0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C90C28D-DE17-443A-B84D-B31F4A26624E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ru-RU" noProof="0" smtClean="0"/>
              <a:t>‹#›</a:t>
            </a:fld>
            <a:endParaRPr lang="ru-RU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DEC8F29B-08D1-4381-8CEF-011DC18F369A}" type="datetime1">
              <a:rPr lang="ru-RU" noProof="0" smtClean="0"/>
              <a:t>06.05.2022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ru-RU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D22F896-40B5-4ADD-8801-0D06FADFA095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r>
              <a:rPr lang="ru-RU" dirty="0">
                <a:latin typeface="Calibri"/>
                <a:cs typeface="Calibri"/>
              </a:rPr>
              <a:t>География </a:t>
            </a:r>
            <a:r>
              <a:rPr lang="ru-RU" dirty="0">
                <a:latin typeface="Calibri"/>
                <a:cs typeface="Calibri"/>
              </a:rPr>
              <a:t>құрылымының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мәселелері</a:t>
            </a:r>
            <a:r>
              <a:rPr lang="ru-RU" dirty="0">
                <a:latin typeface="Calibri"/>
                <a:cs typeface="Calibri"/>
              </a:rPr>
              <a:t>. </a:t>
            </a:r>
            <a:r>
              <a:rPr lang="ru-RU" dirty="0">
                <a:latin typeface="Calibri"/>
                <a:cs typeface="Calibri"/>
              </a:rPr>
              <a:t>Классификациялау</a:t>
            </a:r>
            <a:r>
              <a:rPr lang="ru-RU" dirty="0">
                <a:latin typeface="Calibri"/>
                <a:cs typeface="Calibri"/>
              </a:rPr>
              <a:t>  </a:t>
            </a:r>
            <a:r>
              <a:rPr lang="ru-RU" dirty="0">
                <a:latin typeface="Calibri"/>
                <a:cs typeface="Calibri"/>
              </a:rPr>
              <a:t>тәсілдері</a:t>
            </a:r>
            <a:endParaRPr lang="ru-RU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2186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4D4DD4CF-9732-4771-98FE-77886DC915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AF4A6B9-0059-88BD-BA15-BF1F33C6186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729" r="14474" b="-1"/>
          <a:stretch/>
        </p:blipFill>
        <p:spPr>
          <a:xfrm>
            <a:off x="1" y="10"/>
            <a:ext cx="7479157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2861A9C-C970-4FFE-B67C-222B6F5732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2FDF82E-EBD8-4EC5-AD10-CD9E70EE85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C4CB5BC-471D-449B-32A0-9F650B0316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400" b="1" i="1" dirty="0">
                <a:latin typeface="Calibri"/>
                <a:cs typeface="Calibri"/>
              </a:rPr>
              <a:t>8.Қосымша </a:t>
            </a:r>
            <a:r>
              <a:rPr lang="ru-RU" sz="1400" b="1" i="1" dirty="0">
                <a:latin typeface="Calibri"/>
                <a:cs typeface="Calibri"/>
              </a:rPr>
              <a:t>әдебиетпен</a:t>
            </a:r>
            <a:r>
              <a:rPr lang="ru-RU" sz="1400" b="1" i="1" dirty="0">
                <a:latin typeface="Calibri"/>
                <a:cs typeface="Calibri"/>
              </a:rPr>
              <a:t> </a:t>
            </a:r>
            <a:r>
              <a:rPr lang="ru-RU" sz="1400" b="1" i="1" dirty="0">
                <a:latin typeface="Calibri"/>
                <a:cs typeface="Calibri"/>
              </a:rPr>
              <a:t>жұмыс</a:t>
            </a:r>
            <a:r>
              <a:rPr lang="ru-RU" sz="1400" b="1" i="1" dirty="0">
                <a:latin typeface="Calibri"/>
                <a:cs typeface="Calibri"/>
              </a:rPr>
              <a:t>.</a:t>
            </a:r>
            <a:r>
              <a:rPr lang="ru-RU" sz="1400" dirty="0">
                <a:latin typeface="Calibri"/>
                <a:cs typeface="Calibri"/>
              </a:rPr>
              <a:t> </a:t>
            </a:r>
            <a:r>
              <a:rPr lang="ru-RU" sz="1400" dirty="0">
                <a:latin typeface="Calibri"/>
                <a:cs typeface="Calibri"/>
              </a:rPr>
              <a:t>Қосымша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әдебиеттердің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ішінде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саяхатшылардың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өмір</a:t>
            </a:r>
            <a:r>
              <a:rPr lang="ru-RU" sz="1400" dirty="0">
                <a:latin typeface="Calibri"/>
                <a:cs typeface="Calibri"/>
              </a:rPr>
              <a:t> –</a:t>
            </a:r>
            <a:r>
              <a:rPr lang="ru-RU" sz="1400" dirty="0">
                <a:latin typeface="Calibri"/>
                <a:cs typeface="Calibri"/>
              </a:rPr>
              <a:t>тарихы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зерттеулері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қызықты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әңгімелер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оқу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арқылы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оқушылардың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жан-жақты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дамуына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дүниетанымының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артуына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мүмкіндік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туындайды</a:t>
            </a:r>
            <a:r>
              <a:rPr lang="ru-RU" sz="1400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ru-RU" sz="1400" b="1" i="1" dirty="0">
                <a:latin typeface="Calibri"/>
                <a:cs typeface="Calibri"/>
              </a:rPr>
              <a:t>9.Табиғатқа </a:t>
            </a:r>
            <a:r>
              <a:rPr lang="ru-RU" sz="1400" b="1" i="1" dirty="0">
                <a:latin typeface="Calibri"/>
                <a:cs typeface="Calibri"/>
              </a:rPr>
              <a:t>бақылау</a:t>
            </a:r>
            <a:r>
              <a:rPr lang="ru-RU" sz="1400" b="1" i="1" dirty="0">
                <a:latin typeface="Calibri"/>
                <a:cs typeface="Calibri"/>
              </a:rPr>
              <a:t>.</a:t>
            </a:r>
            <a:r>
              <a:rPr lang="ru-RU" sz="1400" dirty="0">
                <a:latin typeface="Calibri"/>
                <a:cs typeface="Calibri"/>
              </a:rPr>
              <a:t> (</a:t>
            </a:r>
            <a:r>
              <a:rPr lang="ru-RU" sz="1400" dirty="0">
                <a:latin typeface="Calibri"/>
                <a:cs typeface="Calibri"/>
              </a:rPr>
              <a:t>топсеруендегі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бақылаулар</a:t>
            </a:r>
            <a:r>
              <a:rPr lang="ru-RU" sz="1400" dirty="0">
                <a:latin typeface="Calibri"/>
                <a:cs typeface="Calibri"/>
              </a:rPr>
              <a:t> мен </a:t>
            </a:r>
            <a:r>
              <a:rPr lang="ru-RU" sz="1400" dirty="0">
                <a:latin typeface="Calibri"/>
                <a:cs typeface="Calibri"/>
              </a:rPr>
              <a:t>ауа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райына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күнделікті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бақылау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жүргізу</a:t>
            </a:r>
            <a:r>
              <a:rPr lang="ru-RU" sz="1400" dirty="0">
                <a:latin typeface="Calibri"/>
                <a:cs typeface="Calibri"/>
              </a:rPr>
              <a:t>)</a:t>
            </a:r>
          </a:p>
          <a:p>
            <a:pPr>
              <a:lnSpc>
                <a:spcPct val="110000"/>
              </a:lnSpc>
            </a:pPr>
            <a:r>
              <a:rPr lang="ru-RU" sz="1400" b="1" i="1" dirty="0">
                <a:latin typeface="Calibri"/>
                <a:cs typeface="Calibri"/>
              </a:rPr>
              <a:t>Карта-</a:t>
            </a:r>
            <a:r>
              <a:rPr lang="ru-RU" sz="1400" b="1" i="1" dirty="0">
                <a:latin typeface="Calibri"/>
                <a:cs typeface="Calibri"/>
              </a:rPr>
              <a:t>сызба</a:t>
            </a:r>
            <a:r>
              <a:rPr lang="ru-RU" sz="1400" b="1" i="1" dirty="0">
                <a:latin typeface="Calibri"/>
                <a:cs typeface="Calibri"/>
              </a:rPr>
              <a:t> </a:t>
            </a:r>
            <a:r>
              <a:rPr lang="ru-RU" sz="1400" b="1" i="1" dirty="0">
                <a:latin typeface="Calibri"/>
                <a:cs typeface="Calibri"/>
              </a:rPr>
              <a:t>нұсқауларды</a:t>
            </a:r>
            <a:r>
              <a:rPr lang="ru-RU" sz="1400" b="1" i="1" dirty="0">
                <a:latin typeface="Calibri"/>
                <a:cs typeface="Calibri"/>
              </a:rPr>
              <a:t> </a:t>
            </a:r>
            <a:r>
              <a:rPr lang="ru-RU" sz="1400" b="1" i="1" dirty="0">
                <a:latin typeface="Calibri"/>
                <a:cs typeface="Calibri"/>
              </a:rPr>
              <a:t>қарау</a:t>
            </a:r>
            <a:r>
              <a:rPr lang="ru-RU" sz="1400" b="1" i="1" dirty="0">
                <a:latin typeface="Calibri"/>
                <a:cs typeface="Calibri"/>
              </a:rPr>
              <a:t>.</a:t>
            </a:r>
            <a:endParaRPr lang="ru-RU" sz="1400" dirty="0">
              <a:latin typeface="Calibri"/>
              <a:cs typeface="Calibri"/>
            </a:endParaRPr>
          </a:p>
          <a:p>
            <a:pPr>
              <a:lnSpc>
                <a:spcPct val="110000"/>
              </a:lnSpc>
              <a:buClr>
                <a:srgbClr val="000000"/>
              </a:buClr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737802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E3F012C5-2940-4F3E-BB5E-B8B2C9E829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B37C977-E7E3-44AC-AEC8-2E2764190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4013876" cy="6858000"/>
          </a:xfrm>
          <a:prstGeom prst="rect">
            <a:avLst/>
          </a:prstGeom>
          <a:ln>
            <a:noFill/>
          </a:ln>
          <a:effectLst>
            <a:outerShdw blurRad="88900" dist="25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70DF37D-86A3-45DB-B1C1-580462D4BB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37" b="73004"/>
          <a:stretch/>
        </p:blipFill>
        <p:spPr>
          <a:xfrm>
            <a:off x="1" y="-2"/>
            <a:ext cx="3321978" cy="219679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62349A-B8BB-969F-0B21-91EABA6ABB4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79078" y="960814"/>
            <a:ext cx="6247722" cy="48303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1800" b="1" i="1" dirty="0">
                <a:latin typeface="Calibri"/>
                <a:cs typeface="Calibri"/>
              </a:rPr>
              <a:t>11.Әңгіме  </a:t>
            </a:r>
            <a:r>
              <a:rPr lang="ru-RU" sz="1800" b="1" i="1" dirty="0">
                <a:latin typeface="Calibri"/>
                <a:cs typeface="Calibri"/>
              </a:rPr>
              <a:t>құра</a:t>
            </a:r>
            <a:r>
              <a:rPr lang="ru-RU" sz="1800" b="1" i="1" dirty="0">
                <a:latin typeface="Calibri"/>
                <a:cs typeface="Calibri"/>
              </a:rPr>
              <a:t> </a:t>
            </a:r>
            <a:r>
              <a:rPr lang="ru-RU" sz="1800" b="1" i="1" dirty="0">
                <a:latin typeface="Calibri"/>
                <a:cs typeface="Calibri"/>
              </a:rPr>
              <a:t>білу</a:t>
            </a:r>
            <a:endParaRPr lang="ru-RU" sz="1800" dirty="0">
              <a:latin typeface="Calibri"/>
              <a:cs typeface="Calibri"/>
            </a:endParaRPr>
          </a:p>
          <a:p>
            <a:pPr>
              <a:buClr>
                <a:srgbClr val="000000"/>
              </a:buClr>
            </a:pPr>
            <a:r>
              <a:rPr lang="ru-RU" sz="1800" dirty="0">
                <a:latin typeface="Calibri"/>
                <a:cs typeface="Calibri"/>
              </a:rPr>
              <a:t>Оқушылардың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өз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бетімен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жасаған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нәтежесі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білім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ұстамының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тұрақты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болуына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әсерін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тигізеді</a:t>
            </a:r>
            <a:r>
              <a:rPr lang="ru-RU" sz="1800" dirty="0">
                <a:latin typeface="Calibri"/>
                <a:cs typeface="Calibri"/>
              </a:rPr>
              <a:t>. </a:t>
            </a:r>
            <a:r>
              <a:rPr lang="ru-RU" sz="1800" dirty="0">
                <a:latin typeface="Calibri"/>
                <a:cs typeface="Calibri"/>
              </a:rPr>
              <a:t>Ұлы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ойшыл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қытай</a:t>
            </a:r>
            <a:r>
              <a:rPr lang="ru-RU" sz="1800" dirty="0">
                <a:latin typeface="Calibri"/>
                <a:cs typeface="Calibri"/>
              </a:rPr>
              <a:t> философы Конфуции: «</a:t>
            </a:r>
            <a:r>
              <a:rPr lang="ru-RU" sz="1800" dirty="0">
                <a:latin typeface="Calibri"/>
                <a:cs typeface="Calibri"/>
              </a:rPr>
              <a:t>Естігенімді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ұмытамын</a:t>
            </a:r>
            <a:r>
              <a:rPr lang="ru-RU" sz="1800" dirty="0">
                <a:latin typeface="Calibri"/>
                <a:cs typeface="Calibri"/>
              </a:rPr>
              <a:t>, </a:t>
            </a:r>
            <a:r>
              <a:rPr lang="ru-RU" sz="1800" dirty="0">
                <a:latin typeface="Calibri"/>
                <a:cs typeface="Calibri"/>
              </a:rPr>
              <a:t>көргенімді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есте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сақтаймын</a:t>
            </a:r>
            <a:r>
              <a:rPr lang="ru-RU" sz="1800" dirty="0">
                <a:latin typeface="Calibri"/>
                <a:cs typeface="Calibri"/>
              </a:rPr>
              <a:t>, ал </a:t>
            </a:r>
            <a:r>
              <a:rPr lang="ru-RU" sz="1800" dirty="0">
                <a:latin typeface="Calibri"/>
                <a:cs typeface="Calibri"/>
              </a:rPr>
              <a:t>өз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ақыл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ойыммен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істеген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ісімді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түсінемін</a:t>
            </a:r>
            <a:r>
              <a:rPr lang="ru-RU" sz="1800" dirty="0">
                <a:latin typeface="Calibri"/>
                <a:cs typeface="Calibri"/>
              </a:rPr>
              <a:t>» </a:t>
            </a:r>
            <a:r>
              <a:rPr lang="ru-RU" sz="1800" dirty="0">
                <a:latin typeface="Calibri"/>
                <a:cs typeface="Calibri"/>
              </a:rPr>
              <a:t>дегендей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оқушылардың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негізгі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білім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және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білік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дағдыларын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қалпыстырады</a:t>
            </a:r>
            <a:r>
              <a:rPr lang="ru-RU" sz="1800" dirty="0">
                <a:latin typeface="Calibri"/>
                <a:cs typeface="Calibri"/>
              </a:rPr>
              <a:t>. </a:t>
            </a:r>
            <a:r>
              <a:rPr lang="ru-RU" sz="1800" dirty="0">
                <a:latin typeface="Calibri"/>
                <a:cs typeface="Calibri"/>
              </a:rPr>
              <a:t>Қазіргі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кезде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білім</a:t>
            </a:r>
            <a:r>
              <a:rPr lang="ru-RU" sz="1800" dirty="0">
                <a:latin typeface="Calibri"/>
                <a:cs typeface="Calibri"/>
              </a:rPr>
              <a:t> беру </a:t>
            </a:r>
            <a:r>
              <a:rPr lang="ru-RU" sz="1800" dirty="0">
                <a:latin typeface="Calibri"/>
                <a:cs typeface="Calibri"/>
              </a:rPr>
              <a:t>технологияларының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негізгі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бағыттарының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бірі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саралап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оқытуға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көп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көңіл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бөлінуде</a:t>
            </a:r>
            <a:r>
              <a:rPr lang="ru-RU" sz="1800" dirty="0">
                <a:latin typeface="Calibri"/>
                <a:cs typeface="Calibri"/>
              </a:rPr>
              <a:t>. </a:t>
            </a:r>
            <a:r>
              <a:rPr lang="ru-RU" sz="1800" dirty="0">
                <a:latin typeface="Calibri"/>
                <a:cs typeface="Calibri"/>
              </a:rPr>
              <a:t>Оқушыларды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саралап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оқыту</a:t>
            </a:r>
            <a:r>
              <a:rPr lang="ru-RU" sz="1800" dirty="0">
                <a:latin typeface="Calibri"/>
                <a:cs typeface="Calibri"/>
              </a:rPr>
              <a:t> ( </a:t>
            </a:r>
            <a:r>
              <a:rPr lang="ru-RU" sz="1800" dirty="0">
                <a:latin typeface="Calibri"/>
                <a:cs typeface="Calibri"/>
              </a:rPr>
              <a:t>деңгейлік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тапсырмалар</a:t>
            </a:r>
            <a:r>
              <a:rPr lang="ru-RU" sz="1800" dirty="0">
                <a:latin typeface="Calibri"/>
                <a:cs typeface="Calibri"/>
              </a:rPr>
              <a:t> беру </a:t>
            </a:r>
            <a:r>
              <a:rPr lang="ru-RU" sz="1800" dirty="0">
                <a:latin typeface="Calibri"/>
                <a:cs typeface="Calibri"/>
              </a:rPr>
              <a:t>арқылы</a:t>
            </a:r>
            <a:r>
              <a:rPr lang="ru-RU" sz="1800" dirty="0">
                <a:latin typeface="Calibri"/>
                <a:cs typeface="Calibri"/>
              </a:rPr>
              <a:t>) </a:t>
            </a:r>
            <a:r>
              <a:rPr lang="ru-RU" sz="1800" dirty="0">
                <a:latin typeface="Calibri"/>
                <a:cs typeface="Calibri"/>
              </a:rPr>
              <a:t>Америкада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бастауыш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сыныптардан</a:t>
            </a:r>
            <a:r>
              <a:rPr lang="ru-RU" sz="1800" dirty="0">
                <a:latin typeface="Calibri"/>
                <a:cs typeface="Calibri"/>
              </a:rPr>
              <a:t>, ал </a:t>
            </a:r>
            <a:r>
              <a:rPr lang="ru-RU" sz="1800" dirty="0">
                <a:latin typeface="Calibri"/>
                <a:cs typeface="Calibri"/>
              </a:rPr>
              <a:t>Жапония</a:t>
            </a:r>
            <a:r>
              <a:rPr lang="ru-RU" sz="1800" dirty="0">
                <a:latin typeface="Calibri"/>
                <a:cs typeface="Calibri"/>
              </a:rPr>
              <a:t> мен Франция </a:t>
            </a:r>
            <a:r>
              <a:rPr lang="ru-RU" sz="1800" dirty="0">
                <a:latin typeface="Calibri"/>
                <a:cs typeface="Calibri"/>
              </a:rPr>
              <a:t>елдерін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ортаңғы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және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жоғарғы</a:t>
            </a:r>
            <a:r>
              <a:rPr lang="ru-RU" sz="1800" dirty="0">
                <a:latin typeface="Calibri"/>
                <a:cs typeface="Calibri"/>
              </a:rPr>
              <a:t> сыныптарда </a:t>
            </a:r>
            <a:r>
              <a:rPr lang="ru-RU" sz="1800" dirty="0">
                <a:latin typeface="Calibri"/>
                <a:cs typeface="Calibri"/>
              </a:rPr>
              <a:t>жүзеге</a:t>
            </a:r>
            <a:r>
              <a:rPr lang="ru-RU"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асырылуда</a:t>
            </a:r>
            <a:endParaRPr lang="ru-RU" sz="1800" dirty="0">
              <a:latin typeface="Calibri"/>
              <a:cs typeface="Calibri"/>
            </a:endParaRPr>
          </a:p>
          <a:p>
            <a:pPr>
              <a:buClr>
                <a:srgbClr val="000000"/>
              </a:buClr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927361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6F4DB63-A191-45D9-8A53-9B18F8FE26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0BB8E50-9569-495A-A548-A5AD50553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6F26545-4582-4DBE-973B-ED1BC9CBD2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5891"/>
            <a:ext cx="12188952" cy="22860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889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47A6981-7EBF-4F2B-BD20-3124170BF8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37" b="73004"/>
          <a:stretch/>
        </p:blipFill>
        <p:spPr>
          <a:xfrm>
            <a:off x="77277" y="-1"/>
            <a:ext cx="1272021" cy="8411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497DCFF-C2AA-4065-BFCF-1E7535B0D8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4" t="86960" r="29150"/>
          <a:stretch/>
        </p:blipFill>
        <p:spPr>
          <a:xfrm>
            <a:off x="11061755" y="-1"/>
            <a:ext cx="1127197" cy="5539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5E1159C-5B31-49A8-A933-C1179723C5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59" t="72411" r="-74" b="13790"/>
          <a:stretch/>
        </p:blipFill>
        <p:spPr>
          <a:xfrm>
            <a:off x="77277" y="1444827"/>
            <a:ext cx="1096303" cy="841175"/>
          </a:xfrm>
          <a:custGeom>
            <a:avLst/>
            <a:gdLst>
              <a:gd name="connsiteX0" fmla="*/ 0 w 915864"/>
              <a:gd name="connsiteY0" fmla="*/ 0 h 702727"/>
              <a:gd name="connsiteX1" fmla="*/ 915864 w 915864"/>
              <a:gd name="connsiteY1" fmla="*/ 0 h 702727"/>
              <a:gd name="connsiteX2" fmla="*/ 915864 w 915864"/>
              <a:gd name="connsiteY2" fmla="*/ 702727 h 702727"/>
              <a:gd name="connsiteX3" fmla="*/ 176126 w 915864"/>
              <a:gd name="connsiteY3" fmla="*/ 702727 h 702727"/>
              <a:gd name="connsiteX4" fmla="*/ 175195 w 915864"/>
              <a:gd name="connsiteY4" fmla="*/ 702179 h 702727"/>
              <a:gd name="connsiteX5" fmla="*/ 45222 w 915864"/>
              <a:gd name="connsiteY5" fmla="*/ 592499 h 702727"/>
              <a:gd name="connsiteX6" fmla="*/ 0 w 915864"/>
              <a:gd name="connsiteY6" fmla="*/ 531614 h 70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864" h="702727">
                <a:moveTo>
                  <a:pt x="0" y="0"/>
                </a:moveTo>
                <a:lnTo>
                  <a:pt x="915864" y="0"/>
                </a:lnTo>
                <a:lnTo>
                  <a:pt x="915864" y="702727"/>
                </a:lnTo>
                <a:lnTo>
                  <a:pt x="176126" y="702727"/>
                </a:lnTo>
                <a:lnTo>
                  <a:pt x="175195" y="702179"/>
                </a:lnTo>
                <a:cubicBezTo>
                  <a:pt x="126139" y="669596"/>
                  <a:pt x="82453" y="632772"/>
                  <a:pt x="45222" y="592499"/>
                </a:cubicBezTo>
                <a:lnTo>
                  <a:pt x="0" y="531614"/>
                </a:lnTo>
                <a:close/>
              </a:path>
            </a:pathLst>
          </a:cu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A9BD01A-0D38-48EA-98E5-BB66386F39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1036686" y="1071807"/>
            <a:ext cx="1155314" cy="123008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19CA670-AB5B-DF3D-9229-67CB9F5991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705878"/>
            <a:ext cx="10363826" cy="3085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700" dirty="0">
                <a:latin typeface="Calibri"/>
                <a:cs typeface="Calibri"/>
              </a:rPr>
              <a:t>Күнделікті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сабақтарда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әсіресе</a:t>
            </a:r>
            <a:r>
              <a:rPr lang="ru-RU" sz="1700" dirty="0">
                <a:latin typeface="Calibri"/>
                <a:cs typeface="Calibri"/>
              </a:rPr>
              <a:t> 5- 7 </a:t>
            </a:r>
            <a:r>
              <a:rPr lang="ru-RU" sz="1700" dirty="0">
                <a:latin typeface="Calibri"/>
                <a:cs typeface="Calibri"/>
              </a:rPr>
              <a:t>сынып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оқушыларымен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деңгейлік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тапсырмалар</a:t>
            </a:r>
            <a:r>
              <a:rPr lang="ru-RU" sz="1700" dirty="0">
                <a:latin typeface="Calibri"/>
                <a:cs typeface="Calibri"/>
              </a:rPr>
              <a:t> беру </a:t>
            </a:r>
            <a:r>
              <a:rPr lang="ru-RU" sz="1700" dirty="0">
                <a:latin typeface="Calibri"/>
                <a:cs typeface="Calibri"/>
              </a:rPr>
              <a:t>арқылы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саралап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оқыту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технологиясын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пайдаланған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өте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тиімді</a:t>
            </a:r>
            <a:r>
              <a:rPr lang="ru-RU" sz="1700" dirty="0">
                <a:latin typeface="Calibri"/>
                <a:cs typeface="Calibri"/>
              </a:rPr>
              <a:t>. </a:t>
            </a:r>
            <a:r>
              <a:rPr lang="ru-RU" sz="1700" dirty="0">
                <a:latin typeface="Calibri"/>
                <a:cs typeface="Calibri"/>
              </a:rPr>
              <a:t>Себебі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бұл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сынып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оқушыларының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жас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ерекшелігіндегі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психологиялық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жағдайларын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пайдаланып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олардың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бір-біріне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деген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қызығушылығын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еліктеу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қасиеттерін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ескере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отырып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дамытуға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мүмкіндік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туындайды</a:t>
            </a:r>
            <a:r>
              <a:rPr lang="ru-RU" sz="1700" dirty="0">
                <a:latin typeface="Calibri"/>
                <a:cs typeface="Calibri"/>
              </a:rPr>
              <a:t>. Айта </a:t>
            </a:r>
            <a:r>
              <a:rPr lang="ru-RU" sz="1700" dirty="0">
                <a:latin typeface="Calibri"/>
                <a:cs typeface="Calibri"/>
              </a:rPr>
              <a:t>кететін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жағдай</a:t>
            </a:r>
            <a:r>
              <a:rPr lang="ru-RU" sz="1700" dirty="0">
                <a:latin typeface="Calibri"/>
                <a:cs typeface="Calibri"/>
              </a:rPr>
              <a:t>: </a:t>
            </a:r>
            <a:r>
              <a:rPr lang="ru-RU" sz="1700" dirty="0">
                <a:latin typeface="Calibri"/>
                <a:cs typeface="Calibri"/>
              </a:rPr>
              <a:t>бұл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технологияны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пайдаланғанда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сынып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оқушыларын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білім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білік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дағдыларының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қалыптасуына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зейіні</a:t>
            </a:r>
            <a:r>
              <a:rPr lang="ru-RU" sz="1700" dirty="0">
                <a:latin typeface="Calibri"/>
                <a:cs typeface="Calibri"/>
              </a:rPr>
              <a:t> мен </a:t>
            </a:r>
            <a:r>
              <a:rPr lang="ru-RU" sz="1700" dirty="0">
                <a:latin typeface="Calibri"/>
                <a:cs typeface="Calibri"/>
              </a:rPr>
              <a:t>есте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сақтау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қабілеттеріне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қарай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бірнеше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топқа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бөлу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қажет</a:t>
            </a:r>
            <a:r>
              <a:rPr lang="ru-RU" sz="1700" dirty="0">
                <a:latin typeface="Calibri"/>
                <a:cs typeface="Calibri"/>
              </a:rPr>
              <a:t>. Оны «А», «Б», «С» </a:t>
            </a:r>
            <a:r>
              <a:rPr lang="ru-RU" sz="1700" dirty="0">
                <a:latin typeface="Calibri"/>
                <a:cs typeface="Calibri"/>
              </a:rPr>
              <a:t>тобы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деп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немесе</a:t>
            </a:r>
            <a:r>
              <a:rPr lang="ru-RU" sz="1700" dirty="0">
                <a:latin typeface="Calibri"/>
                <a:cs typeface="Calibri"/>
              </a:rPr>
              <a:t> І, ІІ </a:t>
            </a:r>
            <a:r>
              <a:rPr lang="ru-RU" sz="1700" dirty="0">
                <a:latin typeface="Calibri"/>
                <a:cs typeface="Calibri"/>
              </a:rPr>
              <a:t>және</a:t>
            </a:r>
            <a:r>
              <a:rPr lang="ru-RU" sz="1700" dirty="0">
                <a:latin typeface="Calibri"/>
                <a:cs typeface="Calibri"/>
              </a:rPr>
              <a:t>  ІІІ- топ </a:t>
            </a:r>
            <a:r>
              <a:rPr lang="ru-RU" sz="1700" dirty="0">
                <a:latin typeface="Calibri"/>
                <a:cs typeface="Calibri"/>
              </a:rPr>
              <a:t>деп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бөлуге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болады</a:t>
            </a:r>
            <a:r>
              <a:rPr lang="ru-RU" sz="1700" dirty="0">
                <a:latin typeface="Calibri"/>
                <a:cs typeface="Calibri"/>
              </a:rPr>
              <a:t>.  </a:t>
            </a:r>
            <a:r>
              <a:rPr lang="ru-RU" sz="1700" dirty="0">
                <a:latin typeface="Calibri"/>
                <a:cs typeface="Calibri"/>
              </a:rPr>
              <a:t>Тағы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бір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ескеретін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жағдай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білім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алу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барысында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оқушылар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бір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топтан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екінші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топқа</a:t>
            </a:r>
            <a:r>
              <a:rPr lang="ru-RU" sz="1700" dirty="0">
                <a:latin typeface="Calibri"/>
                <a:cs typeface="Calibri"/>
              </a:rPr>
              <a:t> даму </a:t>
            </a:r>
            <a:r>
              <a:rPr lang="ru-RU" sz="1700" dirty="0">
                <a:latin typeface="Calibri"/>
                <a:cs typeface="Calibri"/>
              </a:rPr>
              <a:t>қабілетіне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қарай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көшіп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отырады</a:t>
            </a:r>
            <a:r>
              <a:rPr lang="ru-RU" sz="1700" dirty="0">
                <a:latin typeface="Calibri"/>
                <a:cs typeface="Calibri"/>
              </a:rPr>
              <a:t>. .</a:t>
            </a:r>
          </a:p>
        </p:txBody>
      </p:sp>
    </p:spTree>
    <p:extLst>
      <p:ext uri="{BB962C8B-B14F-4D97-AF65-F5344CB8AC3E}">
        <p14:creationId xmlns:p14="http://schemas.microsoft.com/office/powerpoint/2010/main" val="2641106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1E26311C-0159-CC12-DF5C-3213CF953A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71" b="1724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xmlns="" id="{21CB8282-44AF-40D0-A7E2-03734788D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ounded Rectangle 8">
            <a:extLst>
              <a:ext uri="{FF2B5EF4-FFF2-40B4-BE49-F238E27FC236}">
                <a16:creationId xmlns:a16="http://schemas.microsoft.com/office/drawing/2014/main" xmlns="" id="{D77CF7D5-36A3-4ED3-AE46-77E42D2AA7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1038226" y="819150"/>
            <a:ext cx="10037605" cy="4972049"/>
          </a:xfrm>
          <a:prstGeom prst="roundRect">
            <a:avLst>
              <a:gd name="adj" fmla="val 4333"/>
            </a:avLst>
          </a:prstGeom>
          <a:solidFill>
            <a:schemeClr val="bg1">
              <a:alpha val="75000"/>
            </a:schemeClr>
          </a:solidFill>
          <a:ln w="82550">
            <a:solidFill>
              <a:srgbClr val="EAEAEA"/>
            </a:solidFill>
          </a:ln>
          <a:scene3d>
            <a:camera prst="orthographicFront"/>
            <a:lightRig rig="threePt" dir="t"/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590D8F8-CEE8-9045-6F66-C675314559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83682" y="1082040"/>
            <a:ext cx="9346692" cy="437578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600" dirty="0">
                <a:latin typeface="Calibri"/>
                <a:cs typeface="Calibri"/>
              </a:rPr>
              <a:t>Тұрақты</a:t>
            </a:r>
            <a:r>
              <a:rPr lang="ru-RU" sz="1600" dirty="0">
                <a:latin typeface="Calibri"/>
                <a:cs typeface="Calibri"/>
              </a:rPr>
              <a:t> даму </a:t>
            </a:r>
            <a:r>
              <a:rPr lang="ru-RU" sz="1600" dirty="0">
                <a:latin typeface="Calibri"/>
                <a:cs typeface="Calibri"/>
              </a:rPr>
              <a:t>экономикалық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басымдылықтар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қайта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қаралмай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жүзеге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аспайды</a:t>
            </a:r>
            <a:r>
              <a:rPr lang="ru-RU" sz="1600" dirty="0">
                <a:latin typeface="Calibri"/>
                <a:cs typeface="Calibri"/>
              </a:rPr>
              <a:t>. </a:t>
            </a:r>
            <a:r>
              <a:rPr lang="ru-RU" sz="1600" dirty="0">
                <a:latin typeface="Calibri"/>
                <a:cs typeface="Calibri"/>
              </a:rPr>
              <a:t>Біз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планетаның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қожасы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емес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оның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балаларымыз</a:t>
            </a:r>
            <a:r>
              <a:rPr lang="ru-RU" sz="1600" dirty="0">
                <a:latin typeface="Calibri"/>
                <a:cs typeface="Calibri"/>
              </a:rPr>
              <a:t>. </a:t>
            </a:r>
            <a:r>
              <a:rPr lang="ru-RU" sz="1600" dirty="0">
                <a:latin typeface="Calibri"/>
                <a:cs typeface="Calibri"/>
              </a:rPr>
              <a:t>Табиғат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біздің</a:t>
            </a:r>
            <a:r>
              <a:rPr lang="ru-RU" sz="1600" dirty="0">
                <a:latin typeface="Calibri"/>
                <a:cs typeface="Calibri"/>
              </a:rPr>
              <a:t> –</a:t>
            </a:r>
            <a:r>
              <a:rPr lang="ru-RU" sz="1600" dirty="0">
                <a:latin typeface="Calibri"/>
                <a:cs typeface="Calibri"/>
              </a:rPr>
              <a:t>анамыз</a:t>
            </a:r>
            <a:r>
              <a:rPr lang="ru-RU" sz="1600" dirty="0">
                <a:latin typeface="Calibri"/>
                <a:cs typeface="Calibri"/>
              </a:rPr>
              <a:t>! Планета </a:t>
            </a:r>
            <a:r>
              <a:rPr lang="ru-RU" sz="1600" dirty="0">
                <a:latin typeface="Calibri"/>
                <a:cs typeface="Calibri"/>
              </a:rPr>
              <a:t>балаларының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құқығы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бірдей</a:t>
            </a:r>
            <a:r>
              <a:rPr lang="ru-RU" sz="1600" dirty="0">
                <a:latin typeface="Calibri"/>
                <a:cs typeface="Calibri"/>
              </a:rPr>
              <a:t>. </a:t>
            </a:r>
            <a:r>
              <a:rPr lang="ru-RU" sz="1600" dirty="0">
                <a:latin typeface="Calibri"/>
                <a:cs typeface="Calibri"/>
              </a:rPr>
              <a:t>Демек</a:t>
            </a:r>
            <a:r>
              <a:rPr lang="ru-RU" sz="1600" dirty="0">
                <a:latin typeface="Calibri"/>
                <a:cs typeface="Calibri"/>
              </a:rPr>
              <a:t> әрбір </a:t>
            </a:r>
            <a:r>
              <a:rPr lang="ru-RU" sz="1600" dirty="0">
                <a:latin typeface="Calibri"/>
                <a:cs typeface="Calibri"/>
              </a:rPr>
              <a:t>тұрғын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экономикалық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белсенділік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танытқанда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онысы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төңіректегі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қоршаған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ортаға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оның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адамдарына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теріс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әсерін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тигізбей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ме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соны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ұмытпауы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тиіс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екендігін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ұғынады</a:t>
            </a:r>
            <a:r>
              <a:rPr lang="ru-RU" sz="1600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ru-RU" sz="1600" dirty="0">
                <a:latin typeface="Calibri"/>
                <a:cs typeface="Calibri"/>
              </a:rPr>
              <a:t>Сондай-ақ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курстың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бағдарламасы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өлкетану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материалдарын</a:t>
            </a:r>
            <a:r>
              <a:rPr lang="ru-RU" sz="1600" dirty="0">
                <a:latin typeface="Calibri"/>
                <a:cs typeface="Calibri"/>
              </a:rPr>
              <a:t> да </a:t>
            </a:r>
            <a:r>
              <a:rPr lang="ru-RU" sz="1600" dirty="0">
                <a:latin typeface="Calibri"/>
                <a:cs typeface="Calibri"/>
              </a:rPr>
              <a:t>қамтиды</a:t>
            </a:r>
            <a:r>
              <a:rPr lang="ru-RU" sz="1600" dirty="0">
                <a:latin typeface="Calibri"/>
                <a:cs typeface="Calibri"/>
              </a:rPr>
              <a:t>. </a:t>
            </a:r>
            <a:r>
              <a:rPr lang="ru-RU" sz="1600" dirty="0">
                <a:latin typeface="Calibri"/>
                <a:cs typeface="Calibri"/>
              </a:rPr>
              <a:t>Өз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жеріміздегі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сыртқы</a:t>
            </a:r>
            <a:r>
              <a:rPr lang="ru-RU" sz="1600" dirty="0">
                <a:latin typeface="Calibri"/>
                <a:cs typeface="Calibri"/>
              </a:rPr>
              <a:t> орта </a:t>
            </a:r>
            <a:r>
              <a:rPr lang="ru-RU" sz="1600" dirty="0">
                <a:latin typeface="Calibri"/>
                <a:cs typeface="Calibri"/>
              </a:rPr>
              <a:t>жағдайларын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түсінуге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оған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болжам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жасай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білуге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үйретеді</a:t>
            </a:r>
            <a:r>
              <a:rPr lang="ru-RU" sz="1600" dirty="0">
                <a:latin typeface="Calibri"/>
                <a:cs typeface="Calibri"/>
              </a:rPr>
              <a:t> .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ru-RU" sz="1600" dirty="0">
                <a:latin typeface="Calibri"/>
                <a:cs typeface="Calibri"/>
              </a:rPr>
              <a:t>Сонымен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мектептің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жоғарғы</a:t>
            </a:r>
            <a:r>
              <a:rPr lang="ru-RU" sz="1600" dirty="0">
                <a:latin typeface="Calibri"/>
                <a:cs typeface="Calibri"/>
              </a:rPr>
              <a:t>  </a:t>
            </a:r>
            <a:r>
              <a:rPr lang="ru-RU" sz="1600" dirty="0">
                <a:latin typeface="Calibri"/>
                <a:cs typeface="Calibri"/>
              </a:rPr>
              <a:t>сатысында</a:t>
            </a:r>
            <a:r>
              <a:rPr lang="ru-RU" sz="1600" dirty="0">
                <a:latin typeface="Calibri"/>
                <a:cs typeface="Calibri"/>
              </a:rPr>
              <a:t>  </a:t>
            </a:r>
            <a:r>
              <a:rPr lang="ru-RU" sz="1600" dirty="0">
                <a:latin typeface="Calibri"/>
                <a:cs typeface="Calibri"/>
              </a:rPr>
              <a:t>жаратылыстану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пәндерінің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бағдарлы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курстары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оқушыларға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әлемді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жалпы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біртұтас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қарастыра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отырып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оның</a:t>
            </a:r>
            <a:r>
              <a:rPr lang="ru-RU" sz="1600" dirty="0">
                <a:latin typeface="Calibri"/>
                <a:cs typeface="Calibri"/>
              </a:rPr>
              <a:t> даму </a:t>
            </a:r>
            <a:r>
              <a:rPr lang="ru-RU" sz="1600" dirty="0">
                <a:latin typeface="Calibri"/>
                <a:cs typeface="Calibri"/>
              </a:rPr>
              <a:t>заңдылықтарын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себеп-салдарын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ұғындырып</a:t>
            </a:r>
            <a:r>
              <a:rPr lang="ru-RU" sz="1600" dirty="0">
                <a:latin typeface="Calibri"/>
                <a:cs typeface="Calibri"/>
              </a:rPr>
              <a:t>, </a:t>
            </a:r>
            <a:r>
              <a:rPr lang="ru-RU" sz="1600" dirty="0">
                <a:latin typeface="Calibri"/>
                <a:cs typeface="Calibri"/>
              </a:rPr>
              <a:t>ғылым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жетістіктерін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өмірде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пайдалануға</a:t>
            </a:r>
            <a:r>
              <a:rPr lang="ru-RU" sz="1600" dirty="0">
                <a:latin typeface="Calibri"/>
                <a:cs typeface="Calibri"/>
              </a:rPr>
              <a:t> </a:t>
            </a:r>
            <a:r>
              <a:rPr lang="ru-RU" sz="1600" dirty="0">
                <a:latin typeface="Calibri"/>
                <a:cs typeface="Calibri"/>
              </a:rPr>
              <a:t>үйретеді</a:t>
            </a:r>
            <a:r>
              <a:rPr lang="ru-RU" sz="1600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9784280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xmlns="" id="{4D4DD4CF-9732-4771-98FE-77886DC915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4" descr="Изображение выглядит как темный&#10;&#10;Автоматически созданное описание">
            <a:extLst>
              <a:ext uri="{FF2B5EF4-FFF2-40B4-BE49-F238E27FC236}">
                <a16:creationId xmlns:a16="http://schemas.microsoft.com/office/drawing/2014/main" xmlns="" id="{C36CDBD7-85D9-771B-B704-5464D8C341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86" r="11627" b="-1"/>
          <a:stretch/>
        </p:blipFill>
        <p:spPr>
          <a:xfrm>
            <a:off x="1" y="10"/>
            <a:ext cx="7479157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xmlns="" id="{A2861A9C-C970-4FFE-B67C-222B6F5732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2">
            <a:extLst>
              <a:ext uri="{FF2B5EF4-FFF2-40B4-BE49-F238E27FC236}">
                <a16:creationId xmlns:a16="http://schemas.microsoft.com/office/drawing/2014/main" xmlns="" id="{D2FDF82E-EBD8-4EC5-AD10-CD9E70EE85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7089E61-4BD0-7D3F-BF3B-6AA632DDD31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100" dirty="0">
                <a:latin typeface="Calibri"/>
                <a:cs typeface="Calibri"/>
              </a:rPr>
              <a:t>Мектептің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білім</a:t>
            </a:r>
            <a:r>
              <a:rPr lang="ru-RU" sz="1100" dirty="0">
                <a:latin typeface="Calibri"/>
                <a:cs typeface="Calibri"/>
              </a:rPr>
              <a:t> беру </a:t>
            </a:r>
            <a:r>
              <a:rPr lang="ru-RU" sz="1100" dirty="0">
                <a:latin typeface="Calibri"/>
                <a:cs typeface="Calibri"/>
              </a:rPr>
              <a:t>жүйесінде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жас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ұрпақты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жан-жақты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дамыту</a:t>
            </a:r>
            <a:r>
              <a:rPr lang="ru-RU" sz="1100" dirty="0">
                <a:latin typeface="Calibri"/>
                <a:cs typeface="Calibri"/>
              </a:rPr>
              <a:t> мен </a:t>
            </a:r>
            <a:r>
              <a:rPr lang="ru-RU" sz="1100" dirty="0">
                <a:latin typeface="Calibri"/>
                <a:cs typeface="Calibri"/>
              </a:rPr>
              <a:t>тәрбиелеуде</a:t>
            </a:r>
            <a:r>
              <a:rPr lang="ru-RU" sz="1100" dirty="0">
                <a:latin typeface="Calibri"/>
                <a:cs typeface="Calibri"/>
              </a:rPr>
              <a:t>, </a:t>
            </a:r>
            <a:r>
              <a:rPr lang="ru-RU" sz="1100" dirty="0">
                <a:latin typeface="Calibri"/>
                <a:cs typeface="Calibri"/>
              </a:rPr>
              <a:t>олардың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жалпы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мәдениетін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қалыптастыруда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тұлғаны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шығармашылыққа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тәрбиелеуде</a:t>
            </a:r>
            <a:r>
              <a:rPr lang="ru-RU" sz="1100" dirty="0">
                <a:latin typeface="Calibri"/>
                <a:cs typeface="Calibri"/>
              </a:rPr>
              <a:t>, </a:t>
            </a:r>
            <a:r>
              <a:rPr lang="ru-RU" sz="1100" dirty="0">
                <a:latin typeface="Calibri"/>
                <a:cs typeface="Calibri"/>
              </a:rPr>
              <a:t>табиғат</a:t>
            </a:r>
            <a:r>
              <a:rPr lang="ru-RU" sz="1100" dirty="0">
                <a:latin typeface="Calibri"/>
                <a:cs typeface="Calibri"/>
              </a:rPr>
              <a:t> пен </a:t>
            </a:r>
            <a:r>
              <a:rPr lang="ru-RU" sz="1100" dirty="0">
                <a:latin typeface="Calibri"/>
                <a:cs typeface="Calibri"/>
              </a:rPr>
              <a:t>қоғам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алдындағы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жауапкершілігін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сезінуде</a:t>
            </a:r>
            <a:r>
              <a:rPr lang="ru-RU" sz="1100" dirty="0">
                <a:latin typeface="Calibri"/>
                <a:cs typeface="Calibri"/>
              </a:rPr>
              <a:t>, </a:t>
            </a:r>
            <a:r>
              <a:rPr lang="ru-RU" sz="1100" dirty="0">
                <a:latin typeface="Calibri"/>
                <a:cs typeface="Calibri"/>
              </a:rPr>
              <a:t>Жер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бетінде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тіршілікті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сақтауда</a:t>
            </a:r>
            <a:r>
              <a:rPr lang="ru-RU" sz="1100" dirty="0">
                <a:latin typeface="Calibri"/>
                <a:cs typeface="Calibri"/>
              </a:rPr>
              <a:t> география </a:t>
            </a:r>
            <a:r>
              <a:rPr lang="ru-RU" sz="1100" dirty="0">
                <a:latin typeface="Calibri"/>
                <a:cs typeface="Calibri"/>
              </a:rPr>
              <a:t>пәнінің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ролі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өте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зор</a:t>
            </a:r>
            <a:r>
              <a:rPr lang="ru-RU" sz="1100" dirty="0">
                <a:latin typeface="Calibri"/>
                <a:cs typeface="Calibri"/>
              </a:rPr>
              <a:t>!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ru-RU" sz="1100" dirty="0">
                <a:latin typeface="Calibri"/>
                <a:cs typeface="Calibri"/>
              </a:rPr>
              <a:t>География </a:t>
            </a:r>
            <a:r>
              <a:rPr lang="ru-RU" sz="1100" dirty="0">
                <a:latin typeface="Calibri"/>
                <a:cs typeface="Calibri"/>
              </a:rPr>
              <a:t>ғылымдарының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жетістіктері</a:t>
            </a:r>
            <a:r>
              <a:rPr lang="ru-RU" sz="1100" dirty="0">
                <a:latin typeface="Calibri"/>
                <a:cs typeface="Calibri"/>
              </a:rPr>
              <a:t> мен </a:t>
            </a:r>
            <a:r>
              <a:rPr lang="ru-RU" sz="1100" dirty="0">
                <a:latin typeface="Calibri"/>
                <a:cs typeface="Calibri"/>
              </a:rPr>
              <a:t>қоршаған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ортада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болып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жатқан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өзгерістерді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ескере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келе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мектепке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беріліп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отырған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әлеуметтік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тапсырыс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жас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ұрпақтың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географиялық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сауаттылығы</a:t>
            </a:r>
            <a:r>
              <a:rPr lang="ru-RU" sz="1100" dirty="0">
                <a:latin typeface="Calibri"/>
                <a:cs typeface="Calibri"/>
              </a:rPr>
              <a:t> мен </a:t>
            </a:r>
            <a:r>
              <a:rPr lang="ru-RU" sz="1100" dirty="0">
                <a:latin typeface="Calibri"/>
                <a:cs typeface="Calibri"/>
              </a:rPr>
              <a:t>географиялық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мәдениетін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көтеру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болып</a:t>
            </a:r>
            <a:r>
              <a:rPr lang="ru-RU" sz="1100" dirty="0">
                <a:latin typeface="Calibri"/>
                <a:cs typeface="Calibri"/>
              </a:rPr>
              <a:t> </a:t>
            </a:r>
            <a:r>
              <a:rPr lang="ru-RU" sz="1100" dirty="0">
                <a:latin typeface="Calibri"/>
                <a:cs typeface="Calibri"/>
              </a:rPr>
              <a:t>табылады</a:t>
            </a:r>
            <a:endParaRPr lang="ru-RU" sz="1100" dirty="0">
              <a:latin typeface="Calibri"/>
              <a:cs typeface="Calibri"/>
            </a:endParaRPr>
          </a:p>
          <a:p>
            <a:pPr>
              <a:lnSpc>
                <a:spcPct val="110000"/>
              </a:lnSpc>
              <a:buClr>
                <a:srgbClr val="000000"/>
              </a:buClr>
            </a:pP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3161256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текст, сиденье, стул&#10;&#10;Автоматически созданное описание">
            <a:extLst>
              <a:ext uri="{FF2B5EF4-FFF2-40B4-BE49-F238E27FC236}">
                <a16:creationId xmlns:a16="http://schemas.microsoft.com/office/drawing/2014/main" xmlns="" id="{1C2BE0D4-974B-0F02-4EA3-DA5832AC7F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1CB8282-44AF-40D0-A7E2-03734788D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ounded Rectangle 8">
            <a:extLst>
              <a:ext uri="{FF2B5EF4-FFF2-40B4-BE49-F238E27FC236}">
                <a16:creationId xmlns:a16="http://schemas.microsoft.com/office/drawing/2014/main" xmlns="" id="{D77CF7D5-36A3-4ED3-AE46-77E42D2AA7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grayWhite">
          <a:xfrm>
            <a:off x="1038226" y="819150"/>
            <a:ext cx="10037605" cy="4972049"/>
          </a:xfrm>
          <a:prstGeom prst="roundRect">
            <a:avLst>
              <a:gd name="adj" fmla="val 4333"/>
            </a:avLst>
          </a:prstGeom>
          <a:solidFill>
            <a:schemeClr val="bg1">
              <a:alpha val="75000"/>
            </a:schemeClr>
          </a:solidFill>
          <a:ln w="82550">
            <a:solidFill>
              <a:srgbClr val="EAEAEA"/>
            </a:solidFill>
          </a:ln>
          <a:scene3d>
            <a:camera prst="orthographicFront"/>
            <a:lightRig rig="threePt" dir="t"/>
          </a:scene3d>
          <a:sp3d contourW="6350">
            <a:bevelT h="38100"/>
            <a:contourClr>
              <a:srgbClr val="C0C0C0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24413A-B300-5557-4DFB-E0E340941F7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83682" y="2367093"/>
            <a:ext cx="9346692" cy="309073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ru-RU" sz="1300" dirty="0">
                <a:latin typeface="Calibri"/>
                <a:cs typeface="Calibri"/>
              </a:rPr>
              <a:t>Оқушы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оқу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процесінің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басты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өзегі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сондықтан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назардың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барлығы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оқушының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дамуына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оның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ойлау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стилінің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тәуелсіздігіне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аударылады</a:t>
            </a:r>
            <a:r>
              <a:rPr lang="ru-RU" sz="1300" dirty="0">
                <a:latin typeface="Calibri"/>
                <a:cs typeface="Calibri"/>
              </a:rPr>
              <a:t>. </a:t>
            </a:r>
            <a:r>
              <a:rPr lang="ru-RU" sz="1300" dirty="0">
                <a:latin typeface="Calibri"/>
                <a:cs typeface="Calibri"/>
              </a:rPr>
              <a:t>Педагогикалық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инновацияның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мұғалімдер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алдына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қоятын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талаптарының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бірі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оқушылардың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өз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бетінше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жұмыс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жасап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үйренуін</a:t>
            </a:r>
            <a:r>
              <a:rPr lang="ru-RU" sz="1300" dirty="0">
                <a:latin typeface="Calibri"/>
                <a:cs typeface="Calibri"/>
              </a:rPr>
              <a:t>  </a:t>
            </a:r>
            <a:r>
              <a:rPr lang="ru-RU" sz="1300" dirty="0">
                <a:latin typeface="Calibri"/>
                <a:cs typeface="Calibri"/>
              </a:rPr>
              <a:t>қалыптастыру</a:t>
            </a:r>
            <a:r>
              <a:rPr lang="ru-RU" sz="1300" dirty="0">
                <a:latin typeface="Calibri"/>
                <a:cs typeface="Calibri"/>
              </a:rPr>
              <a:t>. </a:t>
            </a:r>
            <a:r>
              <a:rPr lang="ru-RU" sz="1300" dirty="0">
                <a:latin typeface="Calibri"/>
                <a:cs typeface="Calibri"/>
              </a:rPr>
              <a:t>Сондықтан</a:t>
            </a:r>
            <a:r>
              <a:rPr lang="ru-RU" sz="1300" dirty="0">
                <a:latin typeface="Calibri"/>
                <a:cs typeface="Calibri"/>
              </a:rPr>
              <a:t> да мен </a:t>
            </a:r>
            <a:r>
              <a:rPr lang="ru-RU" sz="1300" dirty="0">
                <a:latin typeface="Calibri"/>
                <a:cs typeface="Calibri"/>
              </a:rPr>
              <a:t>оқулықтағы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материалды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жан-жақты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түсіндіріп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ұқтырумен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қатар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оқушының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кейбір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мәселелерді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өз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бетімен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оқып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жазып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нәтижесінде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жаңаша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бір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мәселені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біліп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үйреніп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жаттығуларына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мүмкіндік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жасаймын</a:t>
            </a:r>
            <a:r>
              <a:rPr lang="ru-RU" sz="1300" dirty="0">
                <a:latin typeface="Calibri"/>
                <a:cs typeface="Calibri"/>
              </a:rPr>
              <a:t>. </a:t>
            </a:r>
            <a:r>
              <a:rPr lang="ru-RU" sz="1300" dirty="0">
                <a:latin typeface="Calibri"/>
                <a:cs typeface="Calibri"/>
              </a:rPr>
              <a:t>Жаңа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білім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игеру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мақсатында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оқушының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өз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бетімен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жасаған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жұмыстарына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үнемі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көңіл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бөліп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ұйымдастырып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отырамын</a:t>
            </a:r>
            <a:r>
              <a:rPr lang="ru-RU" sz="1300" dirty="0">
                <a:latin typeface="Calibri"/>
                <a:cs typeface="Calibri"/>
              </a:rPr>
              <a:t>. География </a:t>
            </a:r>
            <a:r>
              <a:rPr lang="ru-RU" sz="1300" dirty="0">
                <a:latin typeface="Calibri"/>
                <a:cs typeface="Calibri"/>
              </a:rPr>
              <a:t>пәнінің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ерекшелігі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сол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сарамандық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жұмыстар</a:t>
            </a:r>
            <a:r>
              <a:rPr lang="ru-RU" sz="1300" dirty="0">
                <a:latin typeface="Calibri"/>
                <a:cs typeface="Calibri"/>
              </a:rPr>
              <a:t> мен </a:t>
            </a:r>
            <a:r>
              <a:rPr lang="ru-RU" sz="1300" dirty="0">
                <a:latin typeface="Calibri"/>
                <a:cs typeface="Calibri"/>
              </a:rPr>
              <a:t>өзіндік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жұмыстар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әрқашан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бірін-бірі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толықтырып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отырады</a:t>
            </a:r>
            <a:r>
              <a:rPr lang="ru-RU" sz="1300" dirty="0">
                <a:latin typeface="Calibri"/>
                <a:cs typeface="Calibri"/>
              </a:rPr>
              <a:t>. </a:t>
            </a:r>
            <a:r>
              <a:rPr lang="ru-RU" sz="1300" dirty="0">
                <a:latin typeface="Calibri"/>
                <a:cs typeface="Calibri"/>
              </a:rPr>
              <a:t>Оқушының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өз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бетінше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орындалуына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берілетін</a:t>
            </a:r>
            <a:r>
              <a:rPr lang="ru-RU" sz="1300" dirty="0">
                <a:latin typeface="Calibri"/>
                <a:cs typeface="Calibri"/>
              </a:rPr>
              <a:t> әрбір </a:t>
            </a:r>
            <a:r>
              <a:rPr lang="ru-RU" sz="1300" dirty="0">
                <a:latin typeface="Calibri"/>
                <a:cs typeface="Calibri"/>
              </a:rPr>
              <a:t>тапсырма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олардың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күші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келетіндей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түсінікті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көлемі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жағынан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бағдарламаға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сай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мазмұны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оқушыларды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қызықтыратындай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әр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түрлі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болуын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қадағалаймын</a:t>
            </a:r>
            <a:r>
              <a:rPr lang="ru-RU" sz="1300" dirty="0">
                <a:latin typeface="Calibri"/>
                <a:cs typeface="Calibri"/>
              </a:rPr>
              <a:t>. </a:t>
            </a:r>
            <a:r>
              <a:rPr lang="ru-RU" sz="1300" dirty="0">
                <a:latin typeface="Calibri"/>
                <a:cs typeface="Calibri"/>
              </a:rPr>
              <a:t>Өз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бетімен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жұмыс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істеу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оқушыларды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тиянықтылыққа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төзімділікке</a:t>
            </a:r>
            <a:r>
              <a:rPr lang="ru-RU" sz="1300" dirty="0">
                <a:latin typeface="Calibri"/>
                <a:cs typeface="Calibri"/>
              </a:rPr>
              <a:t>, </a:t>
            </a:r>
            <a:r>
              <a:rPr lang="ru-RU" sz="1300" dirty="0">
                <a:latin typeface="Calibri"/>
                <a:cs typeface="Calibri"/>
              </a:rPr>
              <a:t>бастаған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ісін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жемісті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аяқтауға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тәрбиелесе</a:t>
            </a:r>
            <a:r>
              <a:rPr lang="ru-RU" sz="1300" dirty="0">
                <a:latin typeface="Calibri"/>
                <a:cs typeface="Calibri"/>
              </a:rPr>
              <a:t>, ал мен </a:t>
            </a:r>
            <a:r>
              <a:rPr lang="ru-RU" sz="1300" dirty="0">
                <a:latin typeface="Calibri"/>
                <a:cs typeface="Calibri"/>
              </a:rPr>
              <a:t>үшін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оқушы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еңбегін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бағалайтын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ең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жақсы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көрсеткіштің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бірі</a:t>
            </a:r>
            <a:r>
              <a:rPr lang="ru-RU" sz="1300" dirty="0">
                <a:latin typeface="Calibri"/>
                <a:cs typeface="Calibri"/>
              </a:rPr>
              <a:t>. Мысалы </a:t>
            </a:r>
            <a:r>
              <a:rPr lang="ru-RU" sz="1300" dirty="0">
                <a:latin typeface="Calibri"/>
                <a:cs typeface="Calibri"/>
              </a:rPr>
              <a:t>оқушылардың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өз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бетімен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жүргізілетін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жұмыстарының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бірнеше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түрлерін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сабақ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барысында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әр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кезеңінде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ұйымдастырамын</a:t>
            </a:r>
            <a:r>
              <a:rPr lang="ru-RU" sz="1300" dirty="0">
                <a:latin typeface="Calibri"/>
                <a:cs typeface="Calibri"/>
              </a:rPr>
              <a:t>. </a:t>
            </a:r>
            <a:r>
              <a:rPr lang="ru-RU" sz="1300" dirty="0">
                <a:latin typeface="Calibri"/>
                <a:cs typeface="Calibri"/>
              </a:rPr>
              <a:t>Олар</a:t>
            </a:r>
            <a:r>
              <a:rPr lang="ru-RU" sz="1300" dirty="0">
                <a:latin typeface="Calibri"/>
                <a:cs typeface="Calibri"/>
              </a:rPr>
              <a:t> </a:t>
            </a:r>
            <a:r>
              <a:rPr lang="ru-RU" sz="1300" dirty="0">
                <a:latin typeface="Calibri"/>
                <a:cs typeface="Calibri"/>
              </a:rPr>
              <a:t>мыналар</a:t>
            </a:r>
            <a:r>
              <a:rPr lang="ru-RU" sz="1300" dirty="0">
                <a:latin typeface="Calibri"/>
                <a:cs typeface="Calibri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2828092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xmlns="" id="{4D4DD4CF-9732-4771-98FE-77886DC915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9238FEF-2D1F-53B1-25F1-599153C558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95" r="1" b="14611"/>
          <a:stretch/>
        </p:blipFill>
        <p:spPr>
          <a:xfrm>
            <a:off x="1" y="10"/>
            <a:ext cx="7479157" cy="6857990"/>
          </a:xfrm>
          <a:prstGeom prst="rect">
            <a:avLst/>
          </a:prstGeom>
        </p:spPr>
      </p:pic>
      <p:sp>
        <p:nvSpPr>
          <p:cNvPr id="16" name="Rectangle 10">
            <a:extLst>
              <a:ext uri="{FF2B5EF4-FFF2-40B4-BE49-F238E27FC236}">
                <a16:creationId xmlns:a16="http://schemas.microsoft.com/office/drawing/2014/main" xmlns="" id="{A2861A9C-C970-4FFE-B67C-222B6F5732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2">
            <a:extLst>
              <a:ext uri="{FF2B5EF4-FFF2-40B4-BE49-F238E27FC236}">
                <a16:creationId xmlns:a16="http://schemas.microsoft.com/office/drawing/2014/main" xmlns="" id="{D2FDF82E-EBD8-4EC5-AD10-CD9E70EE85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E40A1F-58CC-BBE3-6196-B55711C7BE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1700" b="1" i="1" dirty="0">
                <a:latin typeface="Calibri"/>
                <a:cs typeface="Calibri"/>
              </a:rPr>
              <a:t>1 .</a:t>
            </a:r>
            <a:r>
              <a:rPr lang="ru-RU" sz="1700" b="1" i="1" dirty="0">
                <a:latin typeface="Calibri"/>
                <a:cs typeface="Calibri"/>
              </a:rPr>
              <a:t>Оқулықпен</a:t>
            </a:r>
            <a:r>
              <a:rPr lang="ru-RU" sz="1700" b="1" i="1" dirty="0">
                <a:latin typeface="Calibri"/>
                <a:cs typeface="Calibri"/>
              </a:rPr>
              <a:t> </a:t>
            </a:r>
            <a:r>
              <a:rPr lang="ru-RU" sz="1700" b="1" i="1" dirty="0">
                <a:latin typeface="Calibri"/>
                <a:cs typeface="Calibri"/>
              </a:rPr>
              <a:t>жұмыс</a:t>
            </a:r>
            <a:r>
              <a:rPr lang="ru-RU" sz="1700" b="1" i="1" dirty="0">
                <a:latin typeface="Calibri"/>
                <a:cs typeface="Calibri"/>
              </a:rPr>
              <a:t> </a:t>
            </a:r>
            <a:r>
              <a:rPr lang="ru-RU" sz="1700" b="1" i="1" dirty="0">
                <a:latin typeface="Calibri"/>
                <a:cs typeface="Calibri"/>
              </a:rPr>
              <a:t>істеу</a:t>
            </a:r>
            <a:r>
              <a:rPr lang="ru-RU" sz="1700" dirty="0">
                <a:latin typeface="Calibri"/>
                <a:cs typeface="Calibri"/>
              </a:rPr>
              <a:t>— </a:t>
            </a:r>
            <a:r>
              <a:rPr lang="ru-RU" sz="1700" dirty="0">
                <a:latin typeface="Calibri"/>
                <a:cs typeface="Calibri"/>
              </a:rPr>
              <a:t>әсіресе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жоғарғы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сынып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оқушыларымен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жүргізілетін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негізгі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жұмыс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түрі</a:t>
            </a:r>
            <a:r>
              <a:rPr lang="ru-RU" sz="1700" dirty="0">
                <a:latin typeface="Calibri"/>
                <a:cs typeface="Calibri"/>
              </a:rPr>
              <a:t>. </a:t>
            </a:r>
            <a:r>
              <a:rPr lang="ru-RU" sz="1700" dirty="0">
                <a:latin typeface="Calibri"/>
                <a:cs typeface="Calibri"/>
              </a:rPr>
              <a:t>Оқушылар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статистикалық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материалдарды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кесте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сызба-нұсқаларды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талдау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арқылы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оқулықтағы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білімдерін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кеңейтіп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негізгі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білімдерін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жүйелейді</a:t>
            </a:r>
            <a:r>
              <a:rPr lang="ru-RU" sz="1700" dirty="0">
                <a:latin typeface="Calibri"/>
                <a:cs typeface="Calibri"/>
              </a:rPr>
              <a:t>.(</a:t>
            </a:r>
            <a:r>
              <a:rPr lang="ru-RU" sz="1700" dirty="0">
                <a:latin typeface="Calibri"/>
                <a:cs typeface="Calibri"/>
              </a:rPr>
              <a:t>көбіне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бұл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жұмысты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жаңа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сабақты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түсіндіру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кезеңінде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пайдаланған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тиімді</a:t>
            </a:r>
            <a:endParaRPr lang="ru-RU" sz="17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0550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xmlns="" id="{6D58954F-C5AC-4BE0-811D-8DFE18E3506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xmlns="" id="{C359E835-CE77-4DCC-8EC3-1924094D3B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760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BF08F2E-C175-A5AD-EABE-58CD20666E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754"/>
          <a:stretch/>
        </p:blipFill>
        <p:spPr>
          <a:xfrm>
            <a:off x="8157374" y="10"/>
            <a:ext cx="4034626" cy="68579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B03B59B5-123A-4DC5-87BD-6D3E22FA65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5F4BE1-DE34-D3DA-7C91-237EA8B26C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6672887" cy="342410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ru-RU" sz="1700" b="1" i="1" dirty="0">
                <a:latin typeface="Calibri"/>
                <a:cs typeface="Calibri"/>
              </a:rPr>
              <a:t>2.Атласпен, </a:t>
            </a:r>
            <a:r>
              <a:rPr lang="ru-RU" sz="1700" b="1" i="1" dirty="0">
                <a:latin typeface="Calibri"/>
                <a:cs typeface="Calibri"/>
              </a:rPr>
              <a:t>картамен</a:t>
            </a:r>
            <a:r>
              <a:rPr lang="ru-RU" sz="1700" b="1" i="1" dirty="0">
                <a:latin typeface="Calibri"/>
                <a:cs typeface="Calibri"/>
              </a:rPr>
              <a:t> </a:t>
            </a:r>
            <a:r>
              <a:rPr lang="ru-RU" sz="1700" b="1" i="1" dirty="0">
                <a:latin typeface="Calibri"/>
                <a:cs typeface="Calibri"/>
              </a:rPr>
              <a:t>жұмыс</a:t>
            </a:r>
            <a:r>
              <a:rPr lang="ru-RU" sz="1700" b="1" i="1" dirty="0">
                <a:latin typeface="Calibri"/>
                <a:cs typeface="Calibri"/>
              </a:rPr>
              <a:t> </a:t>
            </a:r>
            <a:r>
              <a:rPr lang="ru-RU" sz="1700" b="1" i="1" dirty="0">
                <a:latin typeface="Calibri"/>
                <a:cs typeface="Calibri"/>
              </a:rPr>
              <a:t>істеу</a:t>
            </a:r>
            <a:r>
              <a:rPr lang="ru-RU" sz="1700" b="1" i="1" dirty="0">
                <a:latin typeface="Calibri"/>
                <a:cs typeface="Calibri"/>
              </a:rPr>
              <a:t>:</a:t>
            </a:r>
            <a:r>
              <a:rPr lang="ru-RU" sz="1700" dirty="0">
                <a:latin typeface="Calibri"/>
                <a:cs typeface="Calibri"/>
              </a:rPr>
              <a:t> география </a:t>
            </a:r>
            <a:r>
              <a:rPr lang="ru-RU" sz="1700" dirty="0">
                <a:latin typeface="Calibri"/>
                <a:cs typeface="Calibri"/>
              </a:rPr>
              <a:t>пәнінде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атласпен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картамен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жұмыс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барлық</a:t>
            </a:r>
            <a:r>
              <a:rPr lang="ru-RU" sz="1700" dirty="0">
                <a:latin typeface="Calibri"/>
                <a:cs typeface="Calibri"/>
              </a:rPr>
              <a:t> сыныптарда </a:t>
            </a:r>
            <a:r>
              <a:rPr lang="ru-RU" sz="1700" dirty="0">
                <a:latin typeface="Calibri"/>
                <a:cs typeface="Calibri"/>
              </a:rPr>
              <a:t>жүйелі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жүргізілуі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тиіс</a:t>
            </a:r>
            <a:r>
              <a:rPr lang="ru-RU" sz="1700" dirty="0">
                <a:latin typeface="Calibri"/>
                <a:cs typeface="Calibri"/>
              </a:rPr>
              <a:t>. </a:t>
            </a:r>
            <a:r>
              <a:rPr lang="ru-RU" sz="1700" dirty="0">
                <a:latin typeface="Calibri"/>
                <a:cs typeface="Calibri"/>
              </a:rPr>
              <a:t>Географиялық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нысандарды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ажырату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олардың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ерекшеліктерін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жату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бағыттарын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орналасуын</a:t>
            </a:r>
            <a:r>
              <a:rPr lang="ru-RU" sz="1700" dirty="0">
                <a:latin typeface="Calibri"/>
                <a:cs typeface="Calibri"/>
              </a:rPr>
              <a:t> тек карта </a:t>
            </a:r>
            <a:r>
              <a:rPr lang="ru-RU" sz="1700" dirty="0">
                <a:latin typeface="Calibri"/>
                <a:cs typeface="Calibri"/>
              </a:rPr>
              <a:t>арқылы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түсіндіруге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болады</a:t>
            </a:r>
            <a:r>
              <a:rPr lang="ru-RU" sz="1700" dirty="0">
                <a:latin typeface="Calibri"/>
                <a:cs typeface="Calibri"/>
              </a:rPr>
              <a:t>. </a:t>
            </a:r>
            <a:r>
              <a:rPr lang="ru-RU" sz="1700" dirty="0">
                <a:latin typeface="Calibri"/>
                <a:cs typeface="Calibri"/>
              </a:rPr>
              <a:t>Сондай-ақ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өнеркәсіп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орталықтарын</a:t>
            </a:r>
            <a:r>
              <a:rPr lang="ru-RU" sz="1700" dirty="0">
                <a:latin typeface="Calibri"/>
                <a:cs typeface="Calibri"/>
              </a:rPr>
              <a:t>, </a:t>
            </a:r>
            <a:r>
              <a:rPr lang="ru-RU" sz="1700" dirty="0">
                <a:latin typeface="Calibri"/>
                <a:cs typeface="Calibri"/>
              </a:rPr>
              <a:t>олардың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мамандану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салаларын</a:t>
            </a:r>
            <a:r>
              <a:rPr lang="ru-RU" sz="1700" dirty="0">
                <a:latin typeface="Calibri"/>
                <a:cs typeface="Calibri"/>
              </a:rPr>
              <a:t> карта </a:t>
            </a:r>
            <a:r>
              <a:rPr lang="ru-RU" sz="1700" dirty="0">
                <a:latin typeface="Calibri"/>
                <a:cs typeface="Calibri"/>
              </a:rPr>
              <a:t>арқылы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білуге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болады</a:t>
            </a:r>
            <a:r>
              <a:rPr lang="ru-RU" sz="1700" dirty="0">
                <a:latin typeface="Calibri"/>
                <a:cs typeface="Calibri"/>
              </a:rPr>
              <a:t>. </a:t>
            </a:r>
            <a:r>
              <a:rPr lang="ru-RU" sz="1700" dirty="0">
                <a:latin typeface="Calibri"/>
                <a:cs typeface="Calibri"/>
              </a:rPr>
              <a:t>Сондықтан</a:t>
            </a:r>
            <a:r>
              <a:rPr lang="ru-RU" sz="1700" dirty="0">
                <a:latin typeface="Calibri"/>
                <a:cs typeface="Calibri"/>
              </a:rPr>
              <a:t> да </a:t>
            </a:r>
            <a:r>
              <a:rPr lang="ru-RU" sz="1700" dirty="0">
                <a:latin typeface="Calibri"/>
                <a:cs typeface="Calibri"/>
              </a:rPr>
              <a:t>бұл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жұмысты</a:t>
            </a:r>
            <a:r>
              <a:rPr lang="ru-RU" sz="1700" dirty="0">
                <a:latin typeface="Calibri"/>
                <a:cs typeface="Calibri"/>
              </a:rPr>
              <a:t> да </a:t>
            </a:r>
            <a:r>
              <a:rPr lang="ru-RU" sz="1700" dirty="0">
                <a:latin typeface="Calibri"/>
                <a:cs typeface="Calibri"/>
              </a:rPr>
              <a:t>жүйеге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келтіру</a:t>
            </a:r>
            <a:r>
              <a:rPr lang="ru-RU" sz="1700" dirty="0">
                <a:latin typeface="Calibri"/>
                <a:cs typeface="Calibri"/>
              </a:rPr>
              <a:t>  </a:t>
            </a:r>
            <a:r>
              <a:rPr lang="ru-RU" sz="1700" dirty="0">
                <a:latin typeface="Calibri"/>
                <a:cs typeface="Calibri"/>
              </a:rPr>
              <a:t>керек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деп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есептеймін</a:t>
            </a:r>
            <a:r>
              <a:rPr lang="ru-RU" sz="1700" dirty="0">
                <a:latin typeface="Calibri"/>
                <a:cs typeface="Calibri"/>
              </a:rPr>
              <a:t>. </a:t>
            </a:r>
            <a:r>
              <a:rPr lang="ru-RU" sz="1700" dirty="0">
                <a:latin typeface="Calibri"/>
                <a:cs typeface="Calibri"/>
              </a:rPr>
              <a:t>Атласпен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картамен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жұмыс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жасай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алмайтын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оқушы</a:t>
            </a:r>
            <a:r>
              <a:rPr lang="ru-RU" sz="1700" dirty="0">
                <a:latin typeface="Calibri"/>
                <a:cs typeface="Calibri"/>
              </a:rPr>
              <a:t> география </a:t>
            </a:r>
            <a:r>
              <a:rPr lang="ru-RU" sz="1700" dirty="0">
                <a:latin typeface="Calibri"/>
                <a:cs typeface="Calibri"/>
              </a:rPr>
              <a:t>пәнін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меңгермеген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оқушы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деп</a:t>
            </a:r>
            <a:r>
              <a:rPr lang="ru-RU" sz="1700" dirty="0">
                <a:latin typeface="Calibri"/>
                <a:cs typeface="Calibri"/>
              </a:rPr>
              <a:t> </a:t>
            </a:r>
            <a:r>
              <a:rPr lang="ru-RU" sz="1700" dirty="0">
                <a:latin typeface="Calibri"/>
                <a:cs typeface="Calibri"/>
              </a:rPr>
              <a:t>санаймын</a:t>
            </a:r>
            <a:r>
              <a:rPr lang="ru-RU" sz="1700" dirty="0">
                <a:latin typeface="Calibri"/>
                <a:cs typeface="Calibri"/>
              </a:rPr>
              <a:t>.</a:t>
            </a:r>
            <a:r>
              <a:rPr lang="en-US" sz="1700" dirty="0"/>
              <a:t/>
            </a:r>
            <a:br>
              <a:rPr lang="en-US" sz="1700" dirty="0"/>
            </a:b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887417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10D21FCB-56CB-4EFA-A79A-A9A8EC0F72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B222E860-2944-E49C-BA55-F214162B0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8061" y="914090"/>
            <a:ext cx="6200163" cy="4572619"/>
          </a:xfrm>
          <a:prstGeom prst="roundRect">
            <a:avLst>
              <a:gd name="adj" fmla="val 2392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B1027BD9-272C-4CC4-9396-1708F8B1F4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46A0CD-E75A-F03E-35EC-E754E941F3C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3893978" cy="3424107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400" b="1" i="1" dirty="0">
                <a:latin typeface="Calibri"/>
                <a:cs typeface="Calibri"/>
              </a:rPr>
              <a:t>Кескін</a:t>
            </a:r>
            <a:r>
              <a:rPr lang="ru-RU" sz="1400" b="1" i="1" dirty="0">
                <a:latin typeface="Calibri"/>
                <a:cs typeface="Calibri"/>
              </a:rPr>
              <a:t> </a:t>
            </a:r>
            <a:r>
              <a:rPr lang="ru-RU" sz="1400" b="1" i="1" dirty="0">
                <a:latin typeface="Calibri"/>
                <a:cs typeface="Calibri"/>
              </a:rPr>
              <a:t>картамен</a:t>
            </a:r>
            <a:r>
              <a:rPr lang="ru-RU" sz="1400" b="1" i="1" dirty="0">
                <a:latin typeface="Calibri"/>
                <a:cs typeface="Calibri"/>
              </a:rPr>
              <a:t> </a:t>
            </a:r>
            <a:r>
              <a:rPr lang="ru-RU" sz="1400" b="1" i="1" dirty="0">
                <a:latin typeface="Calibri"/>
                <a:cs typeface="Calibri"/>
              </a:rPr>
              <a:t>жұмыс</a:t>
            </a:r>
            <a:r>
              <a:rPr lang="ru-RU" sz="1400" b="1" i="1" dirty="0">
                <a:latin typeface="Calibri"/>
                <a:cs typeface="Calibri"/>
              </a:rPr>
              <a:t>: </a:t>
            </a:r>
            <a:r>
              <a:rPr lang="ru-RU" sz="1400" dirty="0">
                <a:latin typeface="Calibri"/>
                <a:cs typeface="Calibri"/>
              </a:rPr>
              <a:t>бұл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жұмысты</a:t>
            </a:r>
            <a:r>
              <a:rPr lang="ru-RU" sz="1400" dirty="0">
                <a:latin typeface="Calibri"/>
                <a:cs typeface="Calibri"/>
              </a:rPr>
              <a:t> 6-шы </a:t>
            </a:r>
            <a:r>
              <a:rPr lang="ru-RU" sz="1400" dirty="0">
                <a:latin typeface="Calibri"/>
                <a:cs typeface="Calibri"/>
              </a:rPr>
              <a:t>сыныптан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бастап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үйрете</a:t>
            </a:r>
            <a:r>
              <a:rPr lang="ru-RU" sz="1400" dirty="0">
                <a:latin typeface="Calibri"/>
                <a:cs typeface="Calibri"/>
              </a:rPr>
              <a:t> беру </a:t>
            </a:r>
            <a:r>
              <a:rPr lang="ru-RU" sz="1400" dirty="0">
                <a:latin typeface="Calibri"/>
                <a:cs typeface="Calibri"/>
              </a:rPr>
              <a:t>керек</a:t>
            </a:r>
            <a:r>
              <a:rPr lang="ru-RU" sz="1400" dirty="0">
                <a:latin typeface="Calibri"/>
                <a:cs typeface="Calibri"/>
              </a:rPr>
              <a:t> . </a:t>
            </a:r>
            <a:r>
              <a:rPr lang="ru-RU" sz="1400" dirty="0">
                <a:latin typeface="Calibri"/>
                <a:cs typeface="Calibri"/>
              </a:rPr>
              <a:t>Себебі</a:t>
            </a:r>
            <a:r>
              <a:rPr lang="ru-RU" sz="1400" dirty="0">
                <a:latin typeface="Calibri"/>
                <a:cs typeface="Calibri"/>
              </a:rPr>
              <a:t> 7 </a:t>
            </a:r>
            <a:r>
              <a:rPr lang="ru-RU" sz="1400" dirty="0">
                <a:latin typeface="Calibri"/>
                <a:cs typeface="Calibri"/>
              </a:rPr>
              <a:t>сыныптағы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материктер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картасын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кескін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картаға</a:t>
            </a:r>
            <a:r>
              <a:rPr lang="ru-RU" sz="1400" dirty="0">
                <a:latin typeface="Calibri"/>
                <a:cs typeface="Calibri"/>
              </a:rPr>
              <a:t> салу </a:t>
            </a:r>
            <a:r>
              <a:rPr lang="ru-RU" sz="1400" dirty="0">
                <a:latin typeface="Calibri"/>
                <a:cs typeface="Calibri"/>
              </a:rPr>
              <a:t>кезінде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оқушылар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қатты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қиналады</a:t>
            </a:r>
            <a:r>
              <a:rPr lang="ru-RU" sz="1400" dirty="0">
                <a:latin typeface="Calibri"/>
                <a:cs typeface="Calibri"/>
              </a:rPr>
              <a:t>. Ал </a:t>
            </a:r>
            <a:r>
              <a:rPr lang="ru-RU" sz="1400" dirty="0">
                <a:latin typeface="Calibri"/>
                <a:cs typeface="Calibri"/>
              </a:rPr>
              <a:t>бастапқы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курсты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оқу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барысында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оқушыларға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түрлі-түсті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бояу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арқылы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жер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бедерінің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азғантай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бөліктерін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салғыза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отырып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олардың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биіктіктерді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ажырату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ойпаттардың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қырат-үстірттердің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таулардың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бояуларын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қалыптастыру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дағдыларын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дамытуға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болады</a:t>
            </a:r>
            <a:r>
              <a:rPr lang="ru-RU" sz="1400" dirty="0">
                <a:latin typeface="Calibri"/>
                <a:cs typeface="Calibri"/>
              </a:rPr>
              <a:t>. </a:t>
            </a:r>
            <a:r>
              <a:rPr lang="ru-RU" sz="1400" dirty="0">
                <a:latin typeface="Calibri"/>
                <a:cs typeface="Calibri"/>
              </a:rPr>
              <a:t>Сондай-ақ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өзен</a:t>
            </a:r>
            <a:r>
              <a:rPr lang="ru-RU" sz="1400" dirty="0">
                <a:latin typeface="Calibri"/>
                <a:cs typeface="Calibri"/>
              </a:rPr>
              <a:t>- </a:t>
            </a:r>
            <a:r>
              <a:rPr lang="ru-RU" sz="1400" dirty="0">
                <a:latin typeface="Calibri"/>
                <a:cs typeface="Calibri"/>
              </a:rPr>
              <a:t>көлдерді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картаға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түсіру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дағдылары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дамиды</a:t>
            </a:r>
            <a:endParaRPr lang="ru-RU" sz="1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3462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4D4DD4CF-9732-4771-98FE-77886DC915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xmlns="" id="{D9029EC4-100D-40B8-D6CA-BF95E2C472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71" r="22084"/>
          <a:stretch/>
        </p:blipFill>
        <p:spPr>
          <a:xfrm>
            <a:off x="1" y="10"/>
            <a:ext cx="7479157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A2861A9C-C970-4FFE-B67C-222B6F5732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479161" y="-2"/>
            <a:ext cx="81313" cy="6858002"/>
          </a:xfrm>
          <a:prstGeom prst="rect">
            <a:avLst/>
          </a:prstGeom>
          <a:gradFill flip="none" rotWithShape="1">
            <a:gsLst>
              <a:gs pos="84000">
                <a:srgbClr val="B5B5B5"/>
              </a:gs>
              <a:gs pos="60159">
                <a:srgbClr val="D5D5D5"/>
              </a:gs>
              <a:gs pos="50447">
                <a:srgbClr val="E6E6E6"/>
              </a:gs>
              <a:gs pos="44260">
                <a:srgbClr val="D5D5D5"/>
              </a:gs>
              <a:gs pos="15928">
                <a:srgbClr val="B5B5B5"/>
              </a:gs>
              <a:gs pos="7000">
                <a:srgbClr val="8A8A8A"/>
              </a:gs>
              <a:gs pos="0">
                <a:srgbClr val="BBBBBB"/>
              </a:gs>
              <a:gs pos="93000">
                <a:srgbClr val="8A8A8A"/>
              </a:gs>
              <a:gs pos="100000">
                <a:srgbClr val="BBBBB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D2FDF82E-EBD8-4EC5-AD10-CD9E70EE85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AB64BBF-31F1-60C6-A709-7A40D011E2C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96408" y="2367092"/>
            <a:ext cx="3352128" cy="3881309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400" b="1" i="1" dirty="0">
                <a:latin typeface="Calibri"/>
                <a:cs typeface="Calibri"/>
              </a:rPr>
              <a:t>Географиялық</a:t>
            </a:r>
            <a:r>
              <a:rPr lang="ru-RU" sz="1400" b="1" i="1" dirty="0">
                <a:latin typeface="Calibri"/>
                <a:cs typeface="Calibri"/>
              </a:rPr>
              <a:t> </a:t>
            </a:r>
            <a:r>
              <a:rPr lang="ru-RU" sz="1400" b="1" i="1" dirty="0">
                <a:latin typeface="Calibri"/>
                <a:cs typeface="Calibri"/>
              </a:rPr>
              <a:t>есептер</a:t>
            </a:r>
            <a:r>
              <a:rPr lang="ru-RU" sz="1400" b="1" i="1" dirty="0">
                <a:latin typeface="Calibri"/>
                <a:cs typeface="Calibri"/>
              </a:rPr>
              <a:t> </a:t>
            </a:r>
            <a:r>
              <a:rPr lang="ru-RU" sz="1400" b="1" i="1" dirty="0">
                <a:latin typeface="Calibri"/>
                <a:cs typeface="Calibri"/>
              </a:rPr>
              <a:t>шығару</a:t>
            </a:r>
            <a:r>
              <a:rPr lang="ru-RU" sz="1400" b="1" i="1" dirty="0">
                <a:latin typeface="Calibri"/>
                <a:cs typeface="Calibri"/>
              </a:rPr>
              <a:t>, </a:t>
            </a:r>
            <a:r>
              <a:rPr lang="ru-RU" sz="1400" b="1" i="1" dirty="0">
                <a:latin typeface="Calibri"/>
                <a:cs typeface="Calibri"/>
              </a:rPr>
              <a:t>жаттығулар</a:t>
            </a:r>
            <a:r>
              <a:rPr lang="ru-RU" sz="1400" b="1" i="1" dirty="0">
                <a:latin typeface="Calibri"/>
                <a:cs typeface="Calibri"/>
              </a:rPr>
              <a:t> </a:t>
            </a:r>
            <a:r>
              <a:rPr lang="ru-RU" sz="1400" b="1" i="1" dirty="0">
                <a:latin typeface="Calibri"/>
                <a:cs typeface="Calibri"/>
              </a:rPr>
              <a:t>орындау</a:t>
            </a:r>
            <a:r>
              <a:rPr lang="ru-RU" sz="1400" b="1" i="1" dirty="0">
                <a:latin typeface="Calibri"/>
                <a:cs typeface="Calibri"/>
              </a:rPr>
              <a:t>: </a:t>
            </a:r>
            <a:r>
              <a:rPr lang="ru-RU" sz="1400" dirty="0">
                <a:latin typeface="Calibri"/>
                <a:cs typeface="Calibri"/>
              </a:rPr>
              <a:t>геогафияның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бастапқы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курсында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географиялық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есептер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шығару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арқылы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оқушылардың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қисынды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ойлау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дағдыларын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дамытып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пәнаралық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байланысты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қалыптастыруға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мүмкіндік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болады</a:t>
            </a:r>
            <a:r>
              <a:rPr lang="ru-RU" sz="1400" dirty="0">
                <a:latin typeface="Calibri"/>
                <a:cs typeface="Calibri"/>
              </a:rPr>
              <a:t>. Мысалы </a:t>
            </a:r>
            <a:r>
              <a:rPr lang="ru-RU" sz="1400" dirty="0">
                <a:latin typeface="Calibri"/>
                <a:cs typeface="Calibri"/>
              </a:rPr>
              <a:t>қысым</a:t>
            </a:r>
            <a:r>
              <a:rPr lang="ru-RU" sz="1400" dirty="0">
                <a:latin typeface="Calibri"/>
                <a:cs typeface="Calibri"/>
              </a:rPr>
              <a:t> мен температура </a:t>
            </a:r>
            <a:r>
              <a:rPr lang="ru-RU" sz="1400" dirty="0">
                <a:latin typeface="Calibri"/>
                <a:cs typeface="Calibri"/>
              </a:rPr>
              <a:t>арасындағы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байланысқа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арналған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есептер</a:t>
            </a:r>
            <a:r>
              <a:rPr lang="ru-RU" sz="1400" dirty="0">
                <a:latin typeface="Calibri"/>
                <a:cs typeface="Calibri"/>
              </a:rPr>
              <a:t>, </a:t>
            </a:r>
            <a:r>
              <a:rPr lang="ru-RU" sz="1400" dirty="0">
                <a:latin typeface="Calibri"/>
                <a:cs typeface="Calibri"/>
              </a:rPr>
              <a:t>географиялық</a:t>
            </a:r>
            <a:r>
              <a:rPr lang="ru-RU" sz="1400" dirty="0">
                <a:latin typeface="Calibri"/>
                <a:cs typeface="Calibri"/>
              </a:rPr>
              <a:t> градус торы </a:t>
            </a:r>
            <a:r>
              <a:rPr lang="ru-RU" sz="1400" dirty="0">
                <a:latin typeface="Calibri"/>
                <a:cs typeface="Calibri"/>
              </a:rPr>
              <a:t>арқылы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жер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бетіндегі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қашықтықты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анықтауға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арналған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есептер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құрастыруға</a:t>
            </a:r>
            <a:r>
              <a:rPr lang="ru-RU" sz="1400" dirty="0">
                <a:latin typeface="Calibri"/>
                <a:cs typeface="Calibri"/>
              </a:rPr>
              <a:t> </a:t>
            </a:r>
            <a:r>
              <a:rPr lang="ru-RU" sz="1400" dirty="0">
                <a:latin typeface="Calibri"/>
                <a:cs typeface="Calibri"/>
              </a:rPr>
              <a:t>болады</a:t>
            </a:r>
            <a:r>
              <a:rPr lang="ru-RU" sz="1400" dirty="0">
                <a:latin typeface="Calibri"/>
                <a:cs typeface="Calibri"/>
              </a:rPr>
              <a:t>. </a:t>
            </a:r>
            <a:r>
              <a:rPr lang="ru-RU" sz="1400" dirty="0">
                <a:latin typeface="Calibri"/>
                <a:cs typeface="Calibri"/>
              </a:rPr>
              <a:t>т.с.с</a:t>
            </a:r>
            <a:r>
              <a:rPr lang="ru-RU" sz="1400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23530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xmlns="" id="{CEEB192A-8443-482C-AFF6-77DB793E24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xmlns="" id="{7AE95C31-E5BA-0EA1-7153-9A212D22B2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</a:blip>
          <a:srcRect r="49" b="1"/>
          <a:stretch/>
        </p:blipFill>
        <p:spPr>
          <a:xfrm>
            <a:off x="20" y="-3278"/>
            <a:ext cx="12191980" cy="6861278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xmlns="" id="{77CE03F7-0B3E-496D-9B90-C00E185FB3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3CE5360-68DC-36CC-58C0-5555A37346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u-RU" b="1" i="1" dirty="0">
                <a:latin typeface="Calibri"/>
                <a:cs typeface="Calibri"/>
              </a:rPr>
              <a:t>Географиялық</a:t>
            </a:r>
            <a:r>
              <a:rPr lang="ru-RU" b="1" i="1" dirty="0">
                <a:latin typeface="Calibri"/>
                <a:cs typeface="Calibri"/>
              </a:rPr>
              <a:t> </a:t>
            </a:r>
            <a:r>
              <a:rPr lang="ru-RU" b="1" i="1" dirty="0">
                <a:latin typeface="Calibri"/>
                <a:cs typeface="Calibri"/>
              </a:rPr>
              <a:t>сөздік</a:t>
            </a:r>
            <a:r>
              <a:rPr lang="ru-RU" b="1" i="1" dirty="0">
                <a:latin typeface="Calibri"/>
                <a:cs typeface="Calibri"/>
              </a:rPr>
              <a:t>, </a:t>
            </a:r>
            <a:r>
              <a:rPr lang="ru-RU" b="1" i="1" dirty="0">
                <a:latin typeface="Calibri"/>
                <a:cs typeface="Calibri"/>
              </a:rPr>
              <a:t>анықтамалық</a:t>
            </a:r>
            <a:r>
              <a:rPr lang="ru-RU" b="1" i="1" dirty="0">
                <a:latin typeface="Calibri"/>
                <a:cs typeface="Calibri"/>
              </a:rPr>
              <a:t> </a:t>
            </a:r>
            <a:r>
              <a:rPr lang="ru-RU" b="1" i="1" dirty="0">
                <a:latin typeface="Calibri"/>
                <a:cs typeface="Calibri"/>
              </a:rPr>
              <a:t>материалдармен</a:t>
            </a:r>
            <a:r>
              <a:rPr lang="ru-RU" b="1" i="1" dirty="0">
                <a:latin typeface="Calibri"/>
                <a:cs typeface="Calibri"/>
              </a:rPr>
              <a:t> </a:t>
            </a:r>
            <a:r>
              <a:rPr lang="ru-RU" b="1" i="1" dirty="0">
                <a:latin typeface="Calibri"/>
                <a:cs typeface="Calibri"/>
              </a:rPr>
              <a:t>жұмыс</a:t>
            </a:r>
            <a:r>
              <a:rPr lang="ru-RU" b="1" i="1" dirty="0">
                <a:latin typeface="Calibri"/>
                <a:cs typeface="Calibri"/>
              </a:rPr>
              <a:t>. </a:t>
            </a:r>
            <a:r>
              <a:rPr lang="ru-RU" dirty="0">
                <a:latin typeface="Calibri"/>
                <a:cs typeface="Calibri"/>
              </a:rPr>
              <a:t>Оқулықтардың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соңында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географиялық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терминдер</a:t>
            </a:r>
            <a:r>
              <a:rPr lang="ru-RU" dirty="0">
                <a:latin typeface="Calibri"/>
                <a:cs typeface="Calibri"/>
              </a:rPr>
              <a:t> мен </a:t>
            </a:r>
            <a:r>
              <a:rPr lang="ru-RU" dirty="0">
                <a:latin typeface="Calibri"/>
                <a:cs typeface="Calibri"/>
              </a:rPr>
              <a:t>ұғымдардың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түсіндірме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сөздігімен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жұмыс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жүргізіп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отыру</a:t>
            </a:r>
            <a:r>
              <a:rPr lang="ru-RU" dirty="0">
                <a:latin typeface="Calibri"/>
                <a:cs typeface="Calibri"/>
              </a:rPr>
              <a:t> керек. </a:t>
            </a:r>
            <a:r>
              <a:rPr lang="ru-RU" dirty="0">
                <a:latin typeface="Calibri"/>
                <a:cs typeface="Calibri"/>
              </a:rPr>
              <a:t>Сондай-ақ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онда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кездеспейтін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ұғымдарды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күнделікті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жұмыс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дәптерлерінің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соңындағы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бірнеше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бетке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жазып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отыруды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тапсырып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отыру</a:t>
            </a:r>
            <a:r>
              <a:rPr lang="ru-RU" dirty="0">
                <a:latin typeface="Calibri"/>
                <a:cs typeface="Calibri"/>
              </a:rPr>
              <a:t> керек.  </a:t>
            </a:r>
            <a:r>
              <a:rPr lang="ru-RU" dirty="0">
                <a:latin typeface="Calibri"/>
                <a:cs typeface="Calibri"/>
              </a:rPr>
              <a:t>Бұл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жұмыстың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жүйелі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жүргізілуін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қадағалап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отыру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қажет</a:t>
            </a:r>
            <a:r>
              <a:rPr lang="ru-RU" dirty="0">
                <a:latin typeface="Calibri"/>
                <a:cs typeface="Calibri"/>
              </a:rPr>
              <a:t>, </a:t>
            </a:r>
            <a:r>
              <a:rPr lang="ru-RU" dirty="0">
                <a:latin typeface="Calibri"/>
                <a:cs typeface="Calibri"/>
              </a:rPr>
              <a:t>себебі</a:t>
            </a:r>
            <a:r>
              <a:rPr lang="ru-RU" dirty="0">
                <a:latin typeface="Calibri"/>
                <a:cs typeface="Calibri"/>
              </a:rPr>
              <a:t>  </a:t>
            </a:r>
            <a:r>
              <a:rPr lang="ru-RU" dirty="0">
                <a:latin typeface="Calibri"/>
                <a:cs typeface="Calibri"/>
              </a:rPr>
              <a:t>ол</a:t>
            </a:r>
            <a:r>
              <a:rPr lang="ru-RU" dirty="0">
                <a:latin typeface="Calibri"/>
                <a:cs typeface="Calibri"/>
              </a:rPr>
              <a:t>- </a:t>
            </a:r>
            <a:r>
              <a:rPr lang="ru-RU" dirty="0">
                <a:latin typeface="Calibri"/>
                <a:cs typeface="Calibri"/>
              </a:rPr>
              <a:t>оқушылардың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есте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сақтау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қабілетін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дамытуға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мүмкіндік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береді</a:t>
            </a:r>
            <a:r>
              <a:rPr lang="ru-RU" dirty="0">
                <a:latin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389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6F4DB63-A191-45D9-8A53-9B18F8FE26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0BB8E50-9569-495A-A548-A5AD50553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6F26545-4582-4DBE-973B-ED1BC9CBD2E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5891"/>
            <a:ext cx="12188952" cy="2286002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88900" dist="254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E47A6981-7EBF-4F2B-BD20-3124170BF8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37" b="73004"/>
          <a:stretch/>
        </p:blipFill>
        <p:spPr>
          <a:xfrm>
            <a:off x="77277" y="-1"/>
            <a:ext cx="1272021" cy="8411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497DCFF-C2AA-4065-BFCF-1E7535B0D8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24" t="86960" r="29150"/>
          <a:stretch/>
        </p:blipFill>
        <p:spPr>
          <a:xfrm>
            <a:off x="11061755" y="-1"/>
            <a:ext cx="1127197" cy="5539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15E1159C-5B31-49A8-A933-C1179723C5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59" t="72411" r="-74" b="13790"/>
          <a:stretch/>
        </p:blipFill>
        <p:spPr>
          <a:xfrm>
            <a:off x="77277" y="1444827"/>
            <a:ext cx="1096303" cy="841175"/>
          </a:xfrm>
          <a:custGeom>
            <a:avLst/>
            <a:gdLst>
              <a:gd name="connsiteX0" fmla="*/ 0 w 915864"/>
              <a:gd name="connsiteY0" fmla="*/ 0 h 702727"/>
              <a:gd name="connsiteX1" fmla="*/ 915864 w 915864"/>
              <a:gd name="connsiteY1" fmla="*/ 0 h 702727"/>
              <a:gd name="connsiteX2" fmla="*/ 915864 w 915864"/>
              <a:gd name="connsiteY2" fmla="*/ 702727 h 702727"/>
              <a:gd name="connsiteX3" fmla="*/ 176126 w 915864"/>
              <a:gd name="connsiteY3" fmla="*/ 702727 h 702727"/>
              <a:gd name="connsiteX4" fmla="*/ 175195 w 915864"/>
              <a:gd name="connsiteY4" fmla="*/ 702179 h 702727"/>
              <a:gd name="connsiteX5" fmla="*/ 45222 w 915864"/>
              <a:gd name="connsiteY5" fmla="*/ 592499 h 702727"/>
              <a:gd name="connsiteX6" fmla="*/ 0 w 915864"/>
              <a:gd name="connsiteY6" fmla="*/ 531614 h 7027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5864" h="702727">
                <a:moveTo>
                  <a:pt x="0" y="0"/>
                </a:moveTo>
                <a:lnTo>
                  <a:pt x="915864" y="0"/>
                </a:lnTo>
                <a:lnTo>
                  <a:pt x="915864" y="702727"/>
                </a:lnTo>
                <a:lnTo>
                  <a:pt x="176126" y="702727"/>
                </a:lnTo>
                <a:lnTo>
                  <a:pt x="175195" y="702179"/>
                </a:lnTo>
                <a:cubicBezTo>
                  <a:pt x="126139" y="669596"/>
                  <a:pt x="82453" y="632772"/>
                  <a:pt x="45222" y="592499"/>
                </a:cubicBezTo>
                <a:lnTo>
                  <a:pt x="0" y="531614"/>
                </a:lnTo>
                <a:close/>
              </a:path>
            </a:pathLst>
          </a:cu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DA9BD01A-0D38-48EA-98E5-BB66386F39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24" t="71774" r="2564"/>
          <a:stretch/>
        </p:blipFill>
        <p:spPr>
          <a:xfrm>
            <a:off x="11036686" y="1071807"/>
            <a:ext cx="1155314" cy="1230086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386277-C693-19E2-E165-E161FB082A4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705878"/>
            <a:ext cx="10363826" cy="308532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ru-RU" b="1" i="1" dirty="0">
                <a:latin typeface="Calibri"/>
                <a:cs typeface="Calibri"/>
              </a:rPr>
              <a:t>6.Кестелерді </a:t>
            </a:r>
            <a:r>
              <a:rPr lang="ru-RU" b="1" i="1" dirty="0">
                <a:latin typeface="Calibri"/>
                <a:cs typeface="Calibri"/>
              </a:rPr>
              <a:t>толтыру</a:t>
            </a:r>
            <a:r>
              <a:rPr lang="ru-RU" b="1" i="1" dirty="0">
                <a:latin typeface="Calibri"/>
                <a:cs typeface="Calibri"/>
              </a:rPr>
              <a:t>. </a:t>
            </a:r>
            <a:r>
              <a:rPr lang="ru-RU" dirty="0">
                <a:latin typeface="Calibri"/>
                <a:cs typeface="Calibri"/>
              </a:rPr>
              <a:t>Кесте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толтыру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арқылы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оқушылардың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салыстыру,нақтылау</a:t>
            </a:r>
            <a:r>
              <a:rPr lang="ru-RU" dirty="0">
                <a:latin typeface="Calibri"/>
                <a:cs typeface="Calibri"/>
              </a:rPr>
              <a:t>, </a:t>
            </a:r>
            <a:r>
              <a:rPr lang="ru-RU" dirty="0">
                <a:latin typeface="Calibri"/>
                <a:cs typeface="Calibri"/>
              </a:rPr>
              <a:t>ойлау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қабілеттері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дамытады</a:t>
            </a:r>
            <a:r>
              <a:rPr lang="ru-RU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r>
              <a:rPr lang="ru-RU" b="1" i="1" dirty="0">
                <a:latin typeface="Calibri"/>
                <a:cs typeface="Calibri"/>
              </a:rPr>
              <a:t>7.График, профиль, </a:t>
            </a:r>
            <a:r>
              <a:rPr lang="ru-RU" b="1" i="1" dirty="0">
                <a:latin typeface="Calibri"/>
                <a:cs typeface="Calibri"/>
              </a:rPr>
              <a:t>диаграммалар</a:t>
            </a:r>
            <a:r>
              <a:rPr lang="ru-RU" b="1" i="1" dirty="0">
                <a:latin typeface="Calibri"/>
                <a:cs typeface="Calibri"/>
              </a:rPr>
              <a:t> </a:t>
            </a:r>
            <a:r>
              <a:rPr lang="ru-RU" b="1" i="1" dirty="0">
                <a:latin typeface="Calibri"/>
                <a:cs typeface="Calibri"/>
              </a:rPr>
              <a:t>сызу</a:t>
            </a:r>
            <a:r>
              <a:rPr lang="ru-RU" b="1" i="1" dirty="0">
                <a:latin typeface="Calibri"/>
                <a:cs typeface="Calibri"/>
              </a:rPr>
              <a:t>:</a:t>
            </a:r>
            <a:r>
              <a:rPr lang="ru-RU" dirty="0">
                <a:latin typeface="Calibri"/>
                <a:cs typeface="Calibri"/>
              </a:rPr>
              <a:t> 6-шы </a:t>
            </a:r>
            <a:r>
              <a:rPr lang="ru-RU" dirty="0">
                <a:latin typeface="Calibri"/>
                <a:cs typeface="Calibri"/>
              </a:rPr>
              <a:t>сыныптан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бастап</a:t>
            </a:r>
            <a:r>
              <a:rPr lang="ru-RU" dirty="0">
                <a:latin typeface="Calibri"/>
                <a:cs typeface="Calibri"/>
              </a:rPr>
              <a:t> температура </a:t>
            </a:r>
            <a:r>
              <a:rPr lang="ru-RU" dirty="0">
                <a:latin typeface="Calibri"/>
                <a:cs typeface="Calibri"/>
              </a:rPr>
              <a:t>графигін</a:t>
            </a:r>
            <a:r>
              <a:rPr lang="ru-RU" dirty="0">
                <a:latin typeface="Calibri"/>
                <a:cs typeface="Calibri"/>
              </a:rPr>
              <a:t> салу, </a:t>
            </a:r>
            <a:r>
              <a:rPr lang="ru-RU" dirty="0">
                <a:latin typeface="Calibri"/>
                <a:cs typeface="Calibri"/>
              </a:rPr>
              <a:t>бағандық</a:t>
            </a:r>
            <a:r>
              <a:rPr lang="ru-RU" dirty="0">
                <a:latin typeface="Calibri"/>
                <a:cs typeface="Calibri"/>
              </a:rPr>
              <a:t> диаграмма </a:t>
            </a:r>
            <a:r>
              <a:rPr lang="ru-RU" dirty="0">
                <a:latin typeface="Calibri"/>
                <a:cs typeface="Calibri"/>
              </a:rPr>
              <a:t>арқылы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жылдық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жауын-шашынның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айлар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бойынша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таралуын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сыздырту</a:t>
            </a:r>
            <a:r>
              <a:rPr lang="ru-RU" dirty="0">
                <a:latin typeface="Calibri"/>
                <a:cs typeface="Calibri"/>
              </a:rPr>
              <a:t>- </a:t>
            </a:r>
            <a:r>
              <a:rPr lang="ru-RU" dirty="0">
                <a:latin typeface="Calibri"/>
                <a:cs typeface="Calibri"/>
              </a:rPr>
              <a:t>оқушыларды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төзімділікке</a:t>
            </a:r>
            <a:r>
              <a:rPr lang="ru-RU" dirty="0">
                <a:latin typeface="Calibri"/>
                <a:cs typeface="Calibri"/>
              </a:rPr>
              <a:t>, </a:t>
            </a:r>
            <a:r>
              <a:rPr lang="ru-RU" dirty="0">
                <a:latin typeface="Calibri"/>
                <a:cs typeface="Calibri"/>
              </a:rPr>
              <a:t>ыждаһаттылыққа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тәрбиелейді</a:t>
            </a:r>
            <a:r>
              <a:rPr lang="ru-RU" dirty="0">
                <a:latin typeface="Calibri"/>
                <a:cs typeface="Calibri"/>
              </a:rPr>
              <a:t>. </a:t>
            </a:r>
            <a:r>
              <a:rPr lang="ru-RU" dirty="0">
                <a:latin typeface="Calibri"/>
                <a:cs typeface="Calibri"/>
              </a:rPr>
              <a:t>Сондай-ақ</a:t>
            </a:r>
            <a:r>
              <a:rPr lang="ru-RU" dirty="0">
                <a:latin typeface="Calibri"/>
                <a:cs typeface="Calibri"/>
              </a:rPr>
              <a:t> 9- </a:t>
            </a:r>
            <a:r>
              <a:rPr lang="ru-RU" dirty="0">
                <a:latin typeface="Calibri"/>
                <a:cs typeface="Calibri"/>
              </a:rPr>
              <a:t>шы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сыныпта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статистикалық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материалдарды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пайдалана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отырып</a:t>
            </a:r>
            <a:r>
              <a:rPr lang="ru-RU" dirty="0">
                <a:latin typeface="Calibri"/>
                <a:cs typeface="Calibri"/>
              </a:rPr>
              <a:t>, </a:t>
            </a:r>
            <a:r>
              <a:rPr lang="ru-RU" dirty="0">
                <a:latin typeface="Calibri"/>
                <a:cs typeface="Calibri"/>
              </a:rPr>
              <a:t>шеңберлік</a:t>
            </a:r>
            <a:r>
              <a:rPr lang="ru-RU" dirty="0">
                <a:latin typeface="Calibri"/>
                <a:cs typeface="Calibri"/>
              </a:rPr>
              <a:t> диаграмма </a:t>
            </a:r>
            <a:r>
              <a:rPr lang="ru-RU" dirty="0">
                <a:latin typeface="Calibri"/>
                <a:cs typeface="Calibri"/>
              </a:rPr>
              <a:t>сызу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арқылы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білім</a:t>
            </a:r>
            <a:r>
              <a:rPr lang="ru-RU" dirty="0">
                <a:latin typeface="Calibri"/>
                <a:cs typeface="Calibri"/>
              </a:rPr>
              <a:t>, </a:t>
            </a:r>
            <a:r>
              <a:rPr lang="ru-RU" dirty="0">
                <a:latin typeface="Calibri"/>
                <a:cs typeface="Calibri"/>
              </a:rPr>
              <a:t>білік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дағдыларын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дамытуға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мүмкіндік</a:t>
            </a:r>
            <a:r>
              <a:rPr lang="ru-RU" dirty="0">
                <a:latin typeface="Calibri"/>
                <a:cs typeface="Calibri"/>
              </a:rPr>
              <a:t> </a:t>
            </a:r>
            <a:r>
              <a:rPr lang="ru-RU" dirty="0">
                <a:latin typeface="Calibri"/>
                <a:cs typeface="Calibri"/>
              </a:rPr>
              <a:t>болады</a:t>
            </a:r>
            <a:r>
              <a:rPr lang="ru-RU" dirty="0">
                <a:latin typeface="Calibri"/>
                <a:cs typeface="Calibri"/>
              </a:rPr>
              <a:t>.</a:t>
            </a:r>
          </a:p>
          <a:p>
            <a:pPr>
              <a:lnSpc>
                <a:spcPct val="110000"/>
              </a:lnSpc>
              <a:buClr>
                <a:srgbClr val="000000"/>
              </a:buClr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2250511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3</TotalTime>
  <Words>334</Words>
  <Application>Microsoft Office PowerPoint</Application>
  <PresentationFormat>Широкоэкранный</PresentationFormat>
  <Paragraphs>21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Tw Cen MT</vt:lpstr>
      <vt:lpstr>Капля</vt:lpstr>
      <vt:lpstr>География құрылымының мәселелері. Классификациялау  тәсілдері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География құрылымының мәселелері. Классификациялау 1 тәсілдері</dc:title>
  <dc:creator>Аяулы</dc:creator>
  <cp:lastModifiedBy>Аяулы</cp:lastModifiedBy>
  <cp:revision>74</cp:revision>
  <dcterms:created xsi:type="dcterms:W3CDTF">2022-05-06T09:27:30Z</dcterms:created>
  <dcterms:modified xsi:type="dcterms:W3CDTF">2022-05-06T10:29:48Z</dcterms:modified>
</cp:coreProperties>
</file>