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4" r:id="rId4"/>
    <p:sldId id="260" r:id="rId5"/>
    <p:sldId id="265" r:id="rId6"/>
    <p:sldId id="278" r:id="rId7"/>
    <p:sldId id="291" r:id="rId8"/>
    <p:sldId id="294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76367"/>
            <a:ext cx="603827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Валюталық бағам өзгерістерінің ықпалы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1460106"/>
            <a:ext cx="1233030" cy="3277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319" y="1851479"/>
            <a:ext cx="5400599" cy="26653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Атқарымдық (бернелік) валюта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Монетарлық баптар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 бөлімшеге таза инвестициялар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Шетел валютасындағы операциялардың атқарымдық валютадағы көрінісі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6118" y="2728893"/>
            <a:ext cx="603148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kk-KZ" sz="2800" dirty="0">
                <a:latin typeface="Aptos Black" panose="020F0502020204030204" pitchFamily="34" charset="0"/>
              </a:rPr>
              <a:t>Стандарттың мақсаты шетел валютасындағы операцияларды ж</a:t>
            </a:r>
            <a:r>
              <a:rPr lang="en-US" sz="2800" dirty="0">
                <a:latin typeface="Aptos Black" panose="020F0502020204030204" pitchFamily="34" charset="0"/>
              </a:rPr>
              <a:t>ə</a:t>
            </a:r>
            <a:r>
              <a:rPr lang="kk-KZ" sz="2800" dirty="0">
                <a:latin typeface="Aptos Black" panose="020F0502020204030204" pitchFamily="34" charset="0"/>
              </a:rPr>
              <a:t>не шетел бөлімшелерін субъектінің қаржылық есептілігіне қалайша енгізуге ж</a:t>
            </a:r>
            <a:r>
              <a:rPr lang="en-US" sz="2800" dirty="0">
                <a:latin typeface="Aptos Black" panose="020F0502020204030204" pitchFamily="34" charset="0"/>
              </a:rPr>
              <a:t>ə</a:t>
            </a:r>
            <a:r>
              <a:rPr lang="kk-KZ" sz="2800" dirty="0">
                <a:latin typeface="Aptos Black" panose="020F0502020204030204" pitchFamily="34" charset="0"/>
              </a:rPr>
              <a:t>не қаржылық есептілікті есептілікті ұсыну валютасына қалай ауыстыруға болатынын анықтау.</a:t>
            </a:r>
            <a:endParaRPr lang="ru-RU" sz="2800" dirty="0">
              <a:latin typeface="Aptos Black" panose="020F0502020204030204" pitchFamily="34" charset="0"/>
            </a:endParaRP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4954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3527" y="-1025329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38" y="1628800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98" y="404665"/>
            <a:ext cx="2803619" cy="2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502" y="2974987"/>
            <a:ext cx="7335018" cy="33562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Бұл орайдағы негізгі м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ə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селелер: </a:t>
            </a:r>
          </a:p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- қандай айырбас бағамын (қандай бағамдарды) қолдану </a:t>
            </a:r>
          </a:p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- қаржылық есептіліктегі айырбас бағамы өзгерістерінің ықпалын қалай көрсету.</a:t>
            </a: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4944906" y="955092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1634320" y="881543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2210"/>
            <a:ext cx="5103392" cy="68634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2000" b="1" dirty="0"/>
              <a:t>Есептеу </a:t>
            </a:r>
            <a:r>
              <a:rPr lang="en-US" sz="2000" b="1" dirty="0"/>
              <a:t>ə</a:t>
            </a:r>
            <a:r>
              <a:rPr lang="kk-KZ" sz="2000" b="1" dirty="0"/>
              <a:t>дісін қолданып, қаржылық есептілікті </a:t>
            </a:r>
            <a:r>
              <a:rPr lang="en-US" sz="2000" b="1" dirty="0"/>
              <a:t>ə</a:t>
            </a:r>
            <a:r>
              <a:rPr lang="kk-KZ" sz="2000" b="1" dirty="0"/>
              <a:t>зірлеп, ұсынатын субъект төмендегідей болуы тиіс:</a:t>
            </a:r>
          </a:p>
          <a:p>
            <a:pPr algn="ctr"/>
            <a:r>
              <a:rPr lang="kk-KZ" sz="2000" b="1" dirty="0"/>
              <a:t>-	</a:t>
            </a:r>
            <a:r>
              <a:rPr lang="en-US" sz="2000" b="1" dirty="0"/>
              <a:t>a) «</a:t>
            </a:r>
            <a:r>
              <a:rPr lang="kk-KZ" sz="2000" b="1" dirty="0"/>
              <a:t>Қаржы құралдары: мойындау мен бағалау» 29 ҚСҚЕХС қолдану аясына кіретін, туынды құралдар мен олардың қалдықтарымен болатын операцияларды қоспағанда, шетел валютасындағы операциялар мен қалдықтарды есептеу үшін;</a:t>
            </a:r>
          </a:p>
          <a:p>
            <a:pPr algn="ctr"/>
            <a:r>
              <a:rPr lang="kk-KZ" sz="2000" b="1" dirty="0"/>
              <a:t>-	</a:t>
            </a:r>
            <a:r>
              <a:rPr lang="en-US" sz="2000" b="1" dirty="0"/>
              <a:t>b) </a:t>
            </a:r>
            <a:r>
              <a:rPr lang="kk-KZ" sz="2000" b="1" dirty="0"/>
              <a:t>Субъектінің қаржылық есептілігіне енгізілген шетел бөлімшесінің қаржылық қызметі мен қаржылық жағдайының н</a:t>
            </a:r>
            <a:r>
              <a:rPr lang="en-US" sz="2000" b="1" dirty="0"/>
              <a:t>ə</a:t>
            </a:r>
            <a:r>
              <a:rPr lang="kk-KZ" sz="2000" b="1" dirty="0"/>
              <a:t>тижелерін шоғырландыру, үйлесімді шоғырланым немесе үлестік қатысу </a:t>
            </a:r>
            <a:r>
              <a:rPr lang="en-US" sz="2000" b="1" dirty="0"/>
              <a:t>ə</a:t>
            </a:r>
            <a:r>
              <a:rPr lang="kk-KZ" sz="2000" b="1" dirty="0"/>
              <a:t>дісі арқылы ауыстыру үшін;</a:t>
            </a:r>
          </a:p>
          <a:p>
            <a:pPr algn="ctr"/>
            <a:r>
              <a:rPr lang="kk-KZ" sz="2000" b="1" dirty="0"/>
              <a:t>-	</a:t>
            </a:r>
            <a:r>
              <a:rPr lang="en-US" sz="2000" b="1" dirty="0"/>
              <a:t>c) </a:t>
            </a:r>
            <a:r>
              <a:rPr lang="kk-KZ" sz="2000" b="1" dirty="0"/>
              <a:t>Субъектінің қаржылық қызметі мен қаржылық жағдайының н</a:t>
            </a:r>
            <a:r>
              <a:rPr lang="en-US" sz="2000" b="1" dirty="0"/>
              <a:t>ə</a:t>
            </a:r>
            <a:r>
              <a:rPr lang="kk-KZ" sz="2000" b="1" dirty="0"/>
              <a:t>тижелерін есептілікті ұсыну валютасына ауыстыру барысында.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96004"/>
            <a:ext cx="3960440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</a:rPr>
              <a:t>Осы Стандарт валюта пункттер үшін хеджирлеу есебіне, оның ішінде шетел қызметіне таза инвестицияларды хеджирлеуге қолданылмайды. 29 ҚСҚЕХС хеджирлеу есебіне жатады.</a:t>
            </a:r>
            <a:endParaRPr lang="ru-RU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8834" y="4133429"/>
            <a:ext cx="4737926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kk-KZ" sz="2400" b="1" dirty="0"/>
              <a:t>Осы Стандарт мемлекеттік коммерциялық к</a:t>
            </a:r>
            <a:r>
              <a:rPr lang="en-US" sz="2400" b="1" dirty="0"/>
              <a:t>ə</a:t>
            </a:r>
            <a:r>
              <a:rPr lang="kk-KZ" sz="2400" b="1" dirty="0"/>
              <a:t>сіпорындардан басқа, барлық қоғамдық сектор субъектілеріне қатысты.</a:t>
            </a:r>
            <a:endParaRPr lang="ru-RU" sz="2400" b="1" i="1" cap="none" spc="0" dirty="0">
              <a:ln/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DE10138-FB99-CB49-B050-5D8D274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8" y="396003"/>
            <a:ext cx="3181962" cy="247227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40665118-FFCF-D145-93E0-71DDB9E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6" y="396004"/>
            <a:ext cx="1469774" cy="2472277"/>
          </a:xfrm>
          <a:prstGeom prst="rect">
            <a:avLst/>
          </a:prstGeom>
        </p:spPr>
      </p:pic>
      <p:pic>
        <p:nvPicPr>
          <p:cNvPr id="13" name="Picture 8" descr="http://www.aktobegazeti.kz/wp-content/uploads/2011/12/Мемлекет-берет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" y="4773882"/>
            <a:ext cx="3648393" cy="17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4536"/>
            <a:ext cx="7822166" cy="5110112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Өзінің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атқарымдық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валютасын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анықтау барысында субъект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келесіні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ескеруі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тиіс:</a:t>
            </a:r>
          </a:p>
          <a:p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Валютаны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кірістер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оның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салықтар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гранттар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айыппұлдар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құралатындарын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тауар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мен қызмет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сату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бағасына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негізгі ықпал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ететінін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валюта, 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детте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тауар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мен қызмет көрсету берілген ж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 сол бойынша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есептесу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жүргізілетіні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болып табылады); </a:t>
            </a: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361826" y="-111073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4399121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767" y="404664"/>
            <a:ext cx="7056784" cy="447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Өзінің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атқарымдық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валютасын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анықтау барысында субъект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келесіні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ескеруі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тиіс:</a:t>
            </a:r>
          </a:p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б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секелік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күштері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б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секелік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ережелері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негізінен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субъект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шығаратын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қызмет көрсету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бағасын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құрауды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анықтайтын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елдерді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Негізінен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қызмет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көрсетуге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байланысты еңбек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шығындарын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материалдық ж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басқа да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шығындарды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анықтайтын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валютаны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(көптеген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жағдайларда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осындай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шығындар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анықталған ж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есептесу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жүргізілетін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валюта болып табылады).</a:t>
            </a:r>
          </a:p>
          <a:p>
            <a:pPr marL="0" indent="0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1268</TotalTime>
  <Words>350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 Black</vt:lpstr>
      <vt:lpstr>Arial</vt:lpstr>
      <vt:lpstr>Book Antiqua</vt:lpstr>
      <vt:lpstr>Cambria Math</vt:lpstr>
      <vt:lpstr>Century Gothic</vt:lpstr>
      <vt:lpstr>Tahoma</vt:lpstr>
      <vt:lpstr>Times New Roman</vt:lpstr>
      <vt:lpstr>Тема2</vt:lpstr>
      <vt:lpstr>Презентация PowerPoint</vt:lpstr>
      <vt:lpstr>Жоспар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92</cp:revision>
  <dcterms:created xsi:type="dcterms:W3CDTF">2017-04-22T08:22:54Z</dcterms:created>
  <dcterms:modified xsi:type="dcterms:W3CDTF">2024-10-28T05:51:18Z</dcterms:modified>
</cp:coreProperties>
</file>