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9" r:id="rId4"/>
    <p:sldId id="291" r:id="rId5"/>
    <p:sldId id="270" r:id="rId6"/>
    <p:sldId id="271" r:id="rId7"/>
    <p:sldId id="292" r:id="rId8"/>
    <p:sldId id="293" r:id="rId9"/>
    <p:sldId id="294" r:id="rId10"/>
    <p:sldId id="278" r:id="rId11"/>
    <p:sldId id="280" r:id="rId12"/>
    <p:sldId id="281" r:id="rId13"/>
    <p:sldId id="282" r:id="rId14"/>
    <p:sldId id="295" r:id="rId15"/>
    <p:sldId id="284" r:id="rId16"/>
    <p:sldId id="296" r:id="rId17"/>
    <p:sldId id="285" r:id="rId18"/>
    <p:sldId id="286" r:id="rId19"/>
    <p:sldId id="297" r:id="rId20"/>
    <p:sldId id="298" r:id="rId21"/>
    <p:sldId id="288" r:id="rId22"/>
    <p:sldId id="29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29" autoAdjust="0"/>
    <p:restoredTop sz="94660"/>
  </p:normalViewPr>
  <p:slideViewPr>
    <p:cSldViewPr snapToGrid="0">
      <p:cViewPr varScale="1">
        <p:scale>
          <a:sx n="87" d="100"/>
          <a:sy n="87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248D7B-292F-4632-8D80-EF3E7DF16702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7036278-281F-4D5C-9BD1-173A42C8D712}">
      <dgm:prSet phldrT="[Текст]"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Внедрение Клиринга в Казахстане началось в 1995 году после утверждения Правлением НБ «Временного положения о межбанковском клиринге в Республике Казахстан»</a:t>
          </a:r>
          <a:endParaRPr lang="ru-RU" sz="1800"/>
        </a:p>
      </dgm:t>
    </dgm:pt>
    <dgm:pt modelId="{2F6C6108-1853-4FF1-8388-2215FCB1C71B}" type="parTrans" cxnId="{1A6D5ADC-879D-4DEB-9190-A36808BD18F8}">
      <dgm:prSet/>
      <dgm:spPr/>
      <dgm:t>
        <a:bodyPr/>
        <a:lstStyle/>
        <a:p>
          <a:endParaRPr lang="ru-RU" sz="1800"/>
        </a:p>
      </dgm:t>
    </dgm:pt>
    <dgm:pt modelId="{80FA674B-389C-4DB3-A7E1-513DE60772E2}" type="sibTrans" cxnId="{1A6D5ADC-879D-4DEB-9190-A36808BD18F8}">
      <dgm:prSet/>
      <dgm:spPr/>
      <dgm:t>
        <a:bodyPr/>
        <a:lstStyle/>
        <a:p>
          <a:endParaRPr lang="ru-RU" sz="1800"/>
        </a:p>
      </dgm:t>
    </dgm:pt>
    <dgm:pt modelId="{ECAC5ED2-BD1D-4C3E-8932-ED69E1E5CD34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Пользователями Клиринга являются НБ РК, Казначейство Минфинансов, НАО «Государственная корпорация «Правительство для граждан», АО «Казпочта» и банки второго уровн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F93741-8305-4B3A-9506-75B718DE2559}" type="parTrans" cxnId="{E39B1C14-00DB-4BA7-9BE8-B60B4BE05C2D}">
      <dgm:prSet/>
      <dgm:spPr/>
      <dgm:t>
        <a:bodyPr/>
        <a:lstStyle/>
        <a:p>
          <a:endParaRPr lang="ru-RU" sz="1800"/>
        </a:p>
      </dgm:t>
    </dgm:pt>
    <dgm:pt modelId="{4EB64D77-D140-4879-AB79-DBAEDF518465}" type="sibTrans" cxnId="{E39B1C14-00DB-4BA7-9BE8-B60B4BE05C2D}">
      <dgm:prSet/>
      <dgm:spPr/>
      <dgm:t>
        <a:bodyPr/>
        <a:lstStyle/>
        <a:p>
          <a:endParaRPr lang="ru-RU" sz="1800"/>
        </a:p>
      </dgm:t>
    </dgm:pt>
    <dgm:pt modelId="{1EAC8360-06EB-4A4B-8CB8-E52B7EA66EC6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статуса «Пользователь Клиринга» банки должны заключить с НПК договор об оказании услуг по клирингу</a:t>
          </a:r>
          <a:endParaRPr lang="ru-R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B53356-42C1-471C-83EF-F4138C3A60C9}" type="parTrans" cxnId="{0E440BA4-F877-48FD-AC32-3A3861FA26B6}">
      <dgm:prSet/>
      <dgm:spPr/>
      <dgm:t>
        <a:bodyPr/>
        <a:lstStyle/>
        <a:p>
          <a:endParaRPr lang="ru-RU" sz="1800"/>
        </a:p>
      </dgm:t>
    </dgm:pt>
    <dgm:pt modelId="{03FB678B-4F3A-4AEC-8E77-A5F75B938DFB}" type="sibTrans" cxnId="{0E440BA4-F877-48FD-AC32-3A3861FA26B6}">
      <dgm:prSet/>
      <dgm:spPr/>
      <dgm:t>
        <a:bodyPr/>
        <a:lstStyle/>
        <a:p>
          <a:endParaRPr lang="ru-RU" sz="1800"/>
        </a:p>
      </dgm:t>
    </dgm:pt>
    <dgm:pt modelId="{2326D61F-1085-4BD5-860F-19755A35F88E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подключения к Клирингу обязательным условием является наличие счета в МСПД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396FAF-5E43-4ED0-A9B7-B5AB0762DA77}" type="parTrans" cxnId="{BBB2886F-3604-49E5-8341-3D2A2AC2CDEB}">
      <dgm:prSet/>
      <dgm:spPr/>
      <dgm:t>
        <a:bodyPr/>
        <a:lstStyle/>
        <a:p>
          <a:endParaRPr lang="ru-RU" sz="1800"/>
        </a:p>
      </dgm:t>
    </dgm:pt>
    <dgm:pt modelId="{5EFC19EE-F5F9-47FA-8911-56DB92236B70}" type="sibTrans" cxnId="{BBB2886F-3604-49E5-8341-3D2A2AC2CDEB}">
      <dgm:prSet/>
      <dgm:spPr/>
      <dgm:t>
        <a:bodyPr/>
        <a:lstStyle/>
        <a:p>
          <a:endParaRPr lang="ru-RU" sz="1800"/>
        </a:p>
      </dgm:t>
    </dgm:pt>
    <dgm:pt modelId="{563947BF-61B5-4E16-861E-965F0496C5FB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Платежные документы могут отправляться в Клиринг через терминал, по которой отправляются платежи в МСПД 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C8840B-C0E4-4852-BC72-8002A3AEC55C}" type="parTrans" cxnId="{B95CFE68-3E4E-4549-91A8-93AD9F3B27B3}">
      <dgm:prSet/>
      <dgm:spPr/>
      <dgm:t>
        <a:bodyPr/>
        <a:lstStyle/>
        <a:p>
          <a:endParaRPr lang="ru-RU" sz="1800"/>
        </a:p>
      </dgm:t>
    </dgm:pt>
    <dgm:pt modelId="{A3421C76-F07C-4F4C-8143-4AFB6C30D180}" type="sibTrans" cxnId="{B95CFE68-3E4E-4549-91A8-93AD9F3B27B3}">
      <dgm:prSet/>
      <dgm:spPr/>
      <dgm:t>
        <a:bodyPr/>
        <a:lstStyle/>
        <a:p>
          <a:endParaRPr lang="ru-RU" sz="1800"/>
        </a:p>
      </dgm:t>
    </dgm:pt>
    <dgm:pt modelId="{D00AA567-6247-43FE-A09A-97A22FAC5038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Платежные документы в клиринге обрабатываются по принципу </a:t>
          </a:r>
          <a:r>
            <a:rPr lang="ru-RU" sz="18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многостороннего взаимозачета</a:t>
          </a:r>
          <a:endParaRPr lang="ru-R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1BB1B8-239E-492A-A175-B7EAAAF17C9B}" type="parTrans" cxnId="{CB6CDD4C-D62E-40A7-888F-8EFF09113993}">
      <dgm:prSet/>
      <dgm:spPr/>
      <dgm:t>
        <a:bodyPr/>
        <a:lstStyle/>
        <a:p>
          <a:endParaRPr lang="ru-RU" sz="1800"/>
        </a:p>
      </dgm:t>
    </dgm:pt>
    <dgm:pt modelId="{FABEA6C5-F5EB-4192-A57D-2DD068027846}" type="sibTrans" cxnId="{CB6CDD4C-D62E-40A7-888F-8EFF09113993}">
      <dgm:prSet/>
      <dgm:spPr/>
      <dgm:t>
        <a:bodyPr/>
        <a:lstStyle/>
        <a:p>
          <a:endParaRPr lang="ru-RU" sz="1800"/>
        </a:p>
      </dgm:t>
    </dgm:pt>
    <dgm:pt modelId="{C0F6CB79-72FD-460B-9189-DBBD1E5BCF34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Деньги для окончательного расчета требуются только один раз в конце операционного дня Клиринга, и размер требуемых денег ограничен суммой чистого дебетового сальдо, таким образом, </a:t>
          </a:r>
          <a:r>
            <a:rPr lang="ru-RU" sz="18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в течение дня они могут быть использованы пользователями для других целей</a:t>
          </a:r>
          <a:endParaRPr lang="ru-RU" sz="18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0F6009-12A4-480B-BC8B-D5765A7BDC1C}" type="parTrans" cxnId="{C6F100F8-38B7-4B82-A7A3-754C3AC51D32}">
      <dgm:prSet/>
      <dgm:spPr/>
      <dgm:t>
        <a:bodyPr/>
        <a:lstStyle/>
        <a:p>
          <a:endParaRPr lang="ru-RU" sz="1800"/>
        </a:p>
      </dgm:t>
    </dgm:pt>
    <dgm:pt modelId="{1029929D-647B-431B-8139-ABF8CF314020}" type="sibTrans" cxnId="{C6F100F8-38B7-4B82-A7A3-754C3AC51D32}">
      <dgm:prSet/>
      <dgm:spPr/>
      <dgm:t>
        <a:bodyPr/>
        <a:lstStyle/>
        <a:p>
          <a:endParaRPr lang="ru-RU" sz="1800"/>
        </a:p>
      </dgm:t>
    </dgm:pt>
    <dgm:pt modelId="{B7056B0E-7013-44B9-9437-15055AF62854}" type="pres">
      <dgm:prSet presAssocID="{4B248D7B-292F-4632-8D80-EF3E7DF1670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0BC350-D1A0-4915-A62F-2E0CCFFDFAE2}" type="pres">
      <dgm:prSet presAssocID="{F7036278-281F-4D5C-9BD1-173A42C8D712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1C48C5-D210-4AAA-8A7D-8F2BEB819157}" type="pres">
      <dgm:prSet presAssocID="{80FA674B-389C-4DB3-A7E1-513DE60772E2}" presName="spacer" presStyleCnt="0"/>
      <dgm:spPr/>
    </dgm:pt>
    <dgm:pt modelId="{77552CDF-FAB9-4E7D-9E3D-B179CBE55758}" type="pres">
      <dgm:prSet presAssocID="{ECAC5ED2-BD1D-4C3E-8932-ED69E1E5CD34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6642AB-C978-46AF-8FE0-D59D015557DC}" type="pres">
      <dgm:prSet presAssocID="{4EB64D77-D140-4879-AB79-DBAEDF518465}" presName="spacer" presStyleCnt="0"/>
      <dgm:spPr/>
    </dgm:pt>
    <dgm:pt modelId="{1ABBACCC-1E58-4F38-8F39-EBEF97CC1982}" type="pres">
      <dgm:prSet presAssocID="{1EAC8360-06EB-4A4B-8CB8-E52B7EA66EC6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B0E0D0-A139-4F2D-BF3E-8FB4D02D4D12}" type="pres">
      <dgm:prSet presAssocID="{03FB678B-4F3A-4AEC-8E77-A5F75B938DFB}" presName="spacer" presStyleCnt="0"/>
      <dgm:spPr/>
    </dgm:pt>
    <dgm:pt modelId="{34CEE269-7932-48BF-93A7-8C1C5C69C876}" type="pres">
      <dgm:prSet presAssocID="{2326D61F-1085-4BD5-860F-19755A35F88E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EE9DCD-7D13-4767-95D9-1201AB3EB5DF}" type="pres">
      <dgm:prSet presAssocID="{5EFC19EE-F5F9-47FA-8911-56DB92236B70}" presName="spacer" presStyleCnt="0"/>
      <dgm:spPr/>
    </dgm:pt>
    <dgm:pt modelId="{6BD70BF8-B972-4AEC-A22D-B9E25AAFFB26}" type="pres">
      <dgm:prSet presAssocID="{563947BF-61B5-4E16-861E-965F0496C5FB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7EFBCD-884D-466D-9537-1026132F0C10}" type="pres">
      <dgm:prSet presAssocID="{A3421C76-F07C-4F4C-8143-4AFB6C30D180}" presName="spacer" presStyleCnt="0"/>
      <dgm:spPr/>
    </dgm:pt>
    <dgm:pt modelId="{A0C0D24B-AA15-492A-B88A-AE1BD8AB2E79}" type="pres">
      <dgm:prSet presAssocID="{D00AA567-6247-43FE-A09A-97A22FAC5038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082B60-18CD-4DEC-BC20-328D7DA4B75F}" type="pres">
      <dgm:prSet presAssocID="{FABEA6C5-F5EB-4192-A57D-2DD068027846}" presName="spacer" presStyleCnt="0"/>
      <dgm:spPr/>
    </dgm:pt>
    <dgm:pt modelId="{00DE728F-175F-44BC-97A7-971B47707C9D}" type="pres">
      <dgm:prSet presAssocID="{C0F6CB79-72FD-460B-9189-DBBD1E5BCF34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440BA4-F877-48FD-AC32-3A3861FA26B6}" srcId="{4B248D7B-292F-4632-8D80-EF3E7DF16702}" destId="{1EAC8360-06EB-4A4B-8CB8-E52B7EA66EC6}" srcOrd="2" destOrd="0" parTransId="{7AB53356-42C1-471C-83EF-F4138C3A60C9}" sibTransId="{03FB678B-4F3A-4AEC-8E77-A5F75B938DFB}"/>
    <dgm:cxn modelId="{BBB2886F-3604-49E5-8341-3D2A2AC2CDEB}" srcId="{4B248D7B-292F-4632-8D80-EF3E7DF16702}" destId="{2326D61F-1085-4BD5-860F-19755A35F88E}" srcOrd="3" destOrd="0" parTransId="{23396FAF-5E43-4ED0-A9B7-B5AB0762DA77}" sibTransId="{5EFC19EE-F5F9-47FA-8911-56DB92236B70}"/>
    <dgm:cxn modelId="{1A6D5ADC-879D-4DEB-9190-A36808BD18F8}" srcId="{4B248D7B-292F-4632-8D80-EF3E7DF16702}" destId="{F7036278-281F-4D5C-9BD1-173A42C8D712}" srcOrd="0" destOrd="0" parTransId="{2F6C6108-1853-4FF1-8388-2215FCB1C71B}" sibTransId="{80FA674B-389C-4DB3-A7E1-513DE60772E2}"/>
    <dgm:cxn modelId="{9342A9E5-E482-4F16-98F9-3338518FBE47}" type="presOf" srcId="{2326D61F-1085-4BD5-860F-19755A35F88E}" destId="{34CEE269-7932-48BF-93A7-8C1C5C69C876}" srcOrd="0" destOrd="0" presId="urn:microsoft.com/office/officeart/2005/8/layout/vList2"/>
    <dgm:cxn modelId="{E39B1C14-00DB-4BA7-9BE8-B60B4BE05C2D}" srcId="{4B248D7B-292F-4632-8D80-EF3E7DF16702}" destId="{ECAC5ED2-BD1D-4C3E-8932-ED69E1E5CD34}" srcOrd="1" destOrd="0" parTransId="{DCF93741-8305-4B3A-9506-75B718DE2559}" sibTransId="{4EB64D77-D140-4879-AB79-DBAEDF518465}"/>
    <dgm:cxn modelId="{C6F100F8-38B7-4B82-A7A3-754C3AC51D32}" srcId="{4B248D7B-292F-4632-8D80-EF3E7DF16702}" destId="{C0F6CB79-72FD-460B-9189-DBBD1E5BCF34}" srcOrd="6" destOrd="0" parTransId="{880F6009-12A4-480B-BC8B-D5765A7BDC1C}" sibTransId="{1029929D-647B-431B-8139-ABF8CF314020}"/>
    <dgm:cxn modelId="{1D8D3E44-18FC-43D4-A11D-F19C797A8080}" type="presOf" srcId="{4B248D7B-292F-4632-8D80-EF3E7DF16702}" destId="{B7056B0E-7013-44B9-9437-15055AF62854}" srcOrd="0" destOrd="0" presId="urn:microsoft.com/office/officeart/2005/8/layout/vList2"/>
    <dgm:cxn modelId="{24BE88A6-8D4F-4E56-BF3C-AFDD9415C31B}" type="presOf" srcId="{D00AA567-6247-43FE-A09A-97A22FAC5038}" destId="{A0C0D24B-AA15-492A-B88A-AE1BD8AB2E79}" srcOrd="0" destOrd="0" presId="urn:microsoft.com/office/officeart/2005/8/layout/vList2"/>
    <dgm:cxn modelId="{79D74B43-B29B-4E38-91F0-0F597F09E2E0}" type="presOf" srcId="{1EAC8360-06EB-4A4B-8CB8-E52B7EA66EC6}" destId="{1ABBACCC-1E58-4F38-8F39-EBEF97CC1982}" srcOrd="0" destOrd="0" presId="urn:microsoft.com/office/officeart/2005/8/layout/vList2"/>
    <dgm:cxn modelId="{9F4AFD5B-D87F-4A17-978C-BC0058F5EE99}" type="presOf" srcId="{C0F6CB79-72FD-460B-9189-DBBD1E5BCF34}" destId="{00DE728F-175F-44BC-97A7-971B47707C9D}" srcOrd="0" destOrd="0" presId="urn:microsoft.com/office/officeart/2005/8/layout/vList2"/>
    <dgm:cxn modelId="{9206CB4C-D5DB-4129-84CC-B99A44CF33FF}" type="presOf" srcId="{F7036278-281F-4D5C-9BD1-173A42C8D712}" destId="{760BC350-D1A0-4915-A62F-2E0CCFFDFAE2}" srcOrd="0" destOrd="0" presId="urn:microsoft.com/office/officeart/2005/8/layout/vList2"/>
    <dgm:cxn modelId="{B95CFE68-3E4E-4549-91A8-93AD9F3B27B3}" srcId="{4B248D7B-292F-4632-8D80-EF3E7DF16702}" destId="{563947BF-61B5-4E16-861E-965F0496C5FB}" srcOrd="4" destOrd="0" parTransId="{13C8840B-C0E4-4852-BC72-8002A3AEC55C}" sibTransId="{A3421C76-F07C-4F4C-8143-4AFB6C30D180}"/>
    <dgm:cxn modelId="{CB6CDD4C-D62E-40A7-888F-8EFF09113993}" srcId="{4B248D7B-292F-4632-8D80-EF3E7DF16702}" destId="{D00AA567-6247-43FE-A09A-97A22FAC5038}" srcOrd="5" destOrd="0" parTransId="{D41BB1B8-239E-492A-A175-B7EAAAF17C9B}" sibTransId="{FABEA6C5-F5EB-4192-A57D-2DD068027846}"/>
    <dgm:cxn modelId="{4161524C-5D40-47F6-847C-83E89505A4F8}" type="presOf" srcId="{563947BF-61B5-4E16-861E-965F0496C5FB}" destId="{6BD70BF8-B972-4AEC-A22D-B9E25AAFFB26}" srcOrd="0" destOrd="0" presId="urn:microsoft.com/office/officeart/2005/8/layout/vList2"/>
    <dgm:cxn modelId="{3CDA750B-D862-4AD9-92E2-3635FEE66D44}" type="presOf" srcId="{ECAC5ED2-BD1D-4C3E-8932-ED69E1E5CD34}" destId="{77552CDF-FAB9-4E7D-9E3D-B179CBE55758}" srcOrd="0" destOrd="0" presId="urn:microsoft.com/office/officeart/2005/8/layout/vList2"/>
    <dgm:cxn modelId="{B553D83B-8A8E-4EFC-BA72-952071D896B8}" type="presParOf" srcId="{B7056B0E-7013-44B9-9437-15055AF62854}" destId="{760BC350-D1A0-4915-A62F-2E0CCFFDFAE2}" srcOrd="0" destOrd="0" presId="urn:microsoft.com/office/officeart/2005/8/layout/vList2"/>
    <dgm:cxn modelId="{FAFBB4B8-A70E-4893-95AD-204464B6A826}" type="presParOf" srcId="{B7056B0E-7013-44B9-9437-15055AF62854}" destId="{AA1C48C5-D210-4AAA-8A7D-8F2BEB819157}" srcOrd="1" destOrd="0" presId="urn:microsoft.com/office/officeart/2005/8/layout/vList2"/>
    <dgm:cxn modelId="{6BCF0A88-1D34-44ED-B531-071E85B0FAB0}" type="presParOf" srcId="{B7056B0E-7013-44B9-9437-15055AF62854}" destId="{77552CDF-FAB9-4E7D-9E3D-B179CBE55758}" srcOrd="2" destOrd="0" presId="urn:microsoft.com/office/officeart/2005/8/layout/vList2"/>
    <dgm:cxn modelId="{A36C18B4-D6AA-4DAB-BBF8-626DC50929F0}" type="presParOf" srcId="{B7056B0E-7013-44B9-9437-15055AF62854}" destId="{6C6642AB-C978-46AF-8FE0-D59D015557DC}" srcOrd="3" destOrd="0" presId="urn:microsoft.com/office/officeart/2005/8/layout/vList2"/>
    <dgm:cxn modelId="{E0B2820F-1E52-4CBD-9297-6E24506DACC8}" type="presParOf" srcId="{B7056B0E-7013-44B9-9437-15055AF62854}" destId="{1ABBACCC-1E58-4F38-8F39-EBEF97CC1982}" srcOrd="4" destOrd="0" presId="urn:microsoft.com/office/officeart/2005/8/layout/vList2"/>
    <dgm:cxn modelId="{86DB9D9D-711F-45C5-B789-E089B4878E0F}" type="presParOf" srcId="{B7056B0E-7013-44B9-9437-15055AF62854}" destId="{22B0E0D0-A139-4F2D-BF3E-8FB4D02D4D12}" srcOrd="5" destOrd="0" presId="urn:microsoft.com/office/officeart/2005/8/layout/vList2"/>
    <dgm:cxn modelId="{D2965593-E5F2-4CD0-96AD-81CE87B85443}" type="presParOf" srcId="{B7056B0E-7013-44B9-9437-15055AF62854}" destId="{34CEE269-7932-48BF-93A7-8C1C5C69C876}" srcOrd="6" destOrd="0" presId="urn:microsoft.com/office/officeart/2005/8/layout/vList2"/>
    <dgm:cxn modelId="{33DEB809-09FB-4058-857A-EABB70611DE2}" type="presParOf" srcId="{B7056B0E-7013-44B9-9437-15055AF62854}" destId="{5DEE9DCD-7D13-4767-95D9-1201AB3EB5DF}" srcOrd="7" destOrd="0" presId="urn:microsoft.com/office/officeart/2005/8/layout/vList2"/>
    <dgm:cxn modelId="{A3F62D3E-DA4F-4EF3-955A-4B1CAB8DBC30}" type="presParOf" srcId="{B7056B0E-7013-44B9-9437-15055AF62854}" destId="{6BD70BF8-B972-4AEC-A22D-B9E25AAFFB26}" srcOrd="8" destOrd="0" presId="urn:microsoft.com/office/officeart/2005/8/layout/vList2"/>
    <dgm:cxn modelId="{A93F6FB4-A89F-4C4D-A9C5-366C095A8F9C}" type="presParOf" srcId="{B7056B0E-7013-44B9-9437-15055AF62854}" destId="{807EFBCD-884D-466D-9537-1026132F0C10}" srcOrd="9" destOrd="0" presId="urn:microsoft.com/office/officeart/2005/8/layout/vList2"/>
    <dgm:cxn modelId="{D41DDB0B-38E2-4D51-8F87-768E0CE7E92E}" type="presParOf" srcId="{B7056B0E-7013-44B9-9437-15055AF62854}" destId="{A0C0D24B-AA15-492A-B88A-AE1BD8AB2E79}" srcOrd="10" destOrd="0" presId="urn:microsoft.com/office/officeart/2005/8/layout/vList2"/>
    <dgm:cxn modelId="{A230BC1B-C13E-4B43-A361-5673176A6515}" type="presParOf" srcId="{B7056B0E-7013-44B9-9437-15055AF62854}" destId="{1A082B60-18CD-4DEC-BC20-328D7DA4B75F}" srcOrd="11" destOrd="0" presId="urn:microsoft.com/office/officeart/2005/8/layout/vList2"/>
    <dgm:cxn modelId="{149D7DED-05D5-4270-A909-5F95E9415E7F}" type="presParOf" srcId="{B7056B0E-7013-44B9-9437-15055AF62854}" destId="{00DE728F-175F-44BC-97A7-971B47707C9D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F221189-0C93-40E1-B35F-8D2BE4C49F5A}" type="doc">
      <dgm:prSet loTypeId="urn:microsoft.com/office/officeart/2005/8/layout/hLis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C4B5A1E-1995-4DA3-AC5A-379657049DD5}">
      <dgm:prSet phldrT="[Текст]" custT="1"/>
      <dgm:spPr/>
      <dgm:t>
        <a:bodyPr/>
        <a:lstStyle/>
        <a:p>
          <a:r>
            <a:rPr lang="ru-RU" sz="36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Ключевые особенности СМЭП</a:t>
          </a:r>
          <a:endParaRPr lang="ru-RU" sz="3600" i="0" dirty="0"/>
        </a:p>
      </dgm:t>
    </dgm:pt>
    <dgm:pt modelId="{6DAC40B9-C668-4AA9-8083-286DE336F900}" type="parTrans" cxnId="{0A45F0AD-E9B0-40B8-9345-F25C3EE77305}">
      <dgm:prSet/>
      <dgm:spPr/>
      <dgm:t>
        <a:bodyPr/>
        <a:lstStyle/>
        <a:p>
          <a:endParaRPr lang="ru-RU" sz="2000"/>
        </a:p>
      </dgm:t>
    </dgm:pt>
    <dgm:pt modelId="{37EDE465-9753-48A1-B7A9-801D2776D069}" type="sibTrans" cxnId="{0A45F0AD-E9B0-40B8-9345-F25C3EE77305}">
      <dgm:prSet/>
      <dgm:spPr/>
      <dgm:t>
        <a:bodyPr/>
        <a:lstStyle/>
        <a:p>
          <a:endParaRPr lang="ru-RU" sz="2000"/>
        </a:p>
      </dgm:t>
    </dgm:pt>
    <dgm:pt modelId="{92F8B218-3706-47BC-904C-EE0A0DEA7371}">
      <dgm:prSet phldrT="[Текст]"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Обработка в режиме реального времени</a:t>
          </a:r>
          <a:endParaRPr lang="ru-RU" sz="2000"/>
        </a:p>
      </dgm:t>
    </dgm:pt>
    <dgm:pt modelId="{CBAD870C-2FE0-4385-B961-0FE0140CFEA0}" type="parTrans" cxnId="{977322C9-6ADD-4A16-9206-CA1368289675}">
      <dgm:prSet/>
      <dgm:spPr/>
      <dgm:t>
        <a:bodyPr/>
        <a:lstStyle/>
        <a:p>
          <a:endParaRPr lang="ru-RU" sz="2000"/>
        </a:p>
      </dgm:t>
    </dgm:pt>
    <dgm:pt modelId="{A90C9BAE-BA8B-4204-B181-EBF5553612B9}" type="sibTrans" cxnId="{977322C9-6ADD-4A16-9206-CA1368289675}">
      <dgm:prSet/>
      <dgm:spPr/>
      <dgm:t>
        <a:bodyPr/>
        <a:lstStyle/>
        <a:p>
          <a:endParaRPr lang="ru-RU" sz="2000"/>
        </a:p>
      </dgm:t>
    </dgm:pt>
    <dgm:pt modelId="{F64EB88B-EDAC-43EC-9F87-4ACC66392EC6}">
      <dgm:prSet phldrT="[Текст]"/>
      <dgm:spPr/>
      <dgm:t>
        <a:bodyPr/>
        <a:lstStyle/>
        <a:p>
          <a:endParaRPr lang="ru-RU" sz="2000"/>
        </a:p>
      </dgm:t>
    </dgm:pt>
    <dgm:pt modelId="{63D288B2-0092-477A-B7C3-8F89E4526CCD}" type="parTrans" cxnId="{10FB8EBC-92D6-4AC0-BC49-DB8D1156A0AD}">
      <dgm:prSet/>
      <dgm:spPr/>
      <dgm:t>
        <a:bodyPr/>
        <a:lstStyle/>
        <a:p>
          <a:endParaRPr lang="ru-RU" sz="2000"/>
        </a:p>
      </dgm:t>
    </dgm:pt>
    <dgm:pt modelId="{6C9F8384-023C-4C29-AEA9-70AD9121D42B}" type="sibTrans" cxnId="{10FB8EBC-92D6-4AC0-BC49-DB8D1156A0AD}">
      <dgm:prSet/>
      <dgm:spPr/>
      <dgm:t>
        <a:bodyPr/>
        <a:lstStyle/>
        <a:p>
          <a:endParaRPr lang="ru-RU" sz="2000"/>
        </a:p>
      </dgm:t>
    </dgm:pt>
    <dgm:pt modelId="{6478CB6E-615E-4837-8A0A-DA8872B9D46B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Гарантия расчета успешно обработанных платежей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CAA14A-D0B5-4859-93EC-F5510EA729DE}" type="parTrans" cxnId="{641DDF2F-86CD-4E85-A1AA-A46AA883A900}">
      <dgm:prSet/>
      <dgm:spPr/>
      <dgm:t>
        <a:bodyPr/>
        <a:lstStyle/>
        <a:p>
          <a:endParaRPr lang="ru-RU" sz="2000"/>
        </a:p>
      </dgm:t>
    </dgm:pt>
    <dgm:pt modelId="{6A90F3A1-F71A-4A1C-AD36-D934427C9C97}" type="sibTrans" cxnId="{641DDF2F-86CD-4E85-A1AA-A46AA883A900}">
      <dgm:prSet/>
      <dgm:spPr/>
      <dgm:t>
        <a:bodyPr/>
        <a:lstStyle/>
        <a:p>
          <a:endParaRPr lang="ru-RU" sz="2000"/>
        </a:p>
      </dgm:t>
    </dgm:pt>
    <dgm:pt modelId="{E39B144B-0869-442F-A961-71F6131B4664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Работа системы в режиме 24х7х365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70C572-20E7-47AA-868D-CC46DA1E34A0}" type="parTrans" cxnId="{B209B704-5130-4EF7-8F62-322D62C36952}">
      <dgm:prSet/>
      <dgm:spPr/>
      <dgm:t>
        <a:bodyPr/>
        <a:lstStyle/>
        <a:p>
          <a:endParaRPr lang="ru-RU" sz="2000"/>
        </a:p>
      </dgm:t>
    </dgm:pt>
    <dgm:pt modelId="{546C4026-1B15-4A84-B961-852BC1C9EAC3}" type="sibTrans" cxnId="{B209B704-5130-4EF7-8F62-322D62C36952}">
      <dgm:prSet/>
      <dgm:spPr/>
      <dgm:t>
        <a:bodyPr/>
        <a:lstStyle/>
        <a:p>
          <a:endParaRPr lang="ru-RU" sz="2000"/>
        </a:p>
      </dgm:t>
    </dgm:pt>
    <dgm:pt modelId="{076F1EB1-1509-46BC-8682-993DF85D25E1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Принимаются как клиентские переводы, так и сводные платежи </a:t>
          </a:r>
          <a:endParaRPr lang="ru-RU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50340B-7D90-47D7-9E76-AB2EE7FA203F}" type="parTrans" cxnId="{2808922A-2ABF-42E8-A787-E0156A38B0A3}">
      <dgm:prSet/>
      <dgm:spPr/>
      <dgm:t>
        <a:bodyPr/>
        <a:lstStyle/>
        <a:p>
          <a:endParaRPr lang="ru-RU" sz="2000"/>
        </a:p>
      </dgm:t>
    </dgm:pt>
    <dgm:pt modelId="{27859142-E012-4196-BDBB-559677EBFBB3}" type="sibTrans" cxnId="{2808922A-2ABF-42E8-A787-E0156A38B0A3}">
      <dgm:prSet/>
      <dgm:spPr/>
      <dgm:t>
        <a:bodyPr/>
        <a:lstStyle/>
        <a:p>
          <a:endParaRPr lang="ru-RU" sz="2000"/>
        </a:p>
      </dgm:t>
    </dgm:pt>
    <dgm:pt modelId="{BCBD2D0F-3727-4AF0-9EF4-D14C37F50087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Установлено ограничение максимальной суммы платежа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B6C1EA-0BC3-46C2-817A-1FD4CF43B7FF}" type="parTrans" cxnId="{93F8B452-4DA9-4B85-BAFE-DC3023092209}">
      <dgm:prSet/>
      <dgm:spPr/>
      <dgm:t>
        <a:bodyPr/>
        <a:lstStyle/>
        <a:p>
          <a:endParaRPr lang="ru-RU" sz="2000"/>
        </a:p>
      </dgm:t>
    </dgm:pt>
    <dgm:pt modelId="{0BC36084-800F-47F4-B7EB-3B75433D2288}" type="sibTrans" cxnId="{93F8B452-4DA9-4B85-BAFE-DC3023092209}">
      <dgm:prSet/>
      <dgm:spPr/>
      <dgm:t>
        <a:bodyPr/>
        <a:lstStyle/>
        <a:p>
          <a:endParaRPr lang="ru-RU" sz="2000"/>
        </a:p>
      </dgm:t>
    </dgm:pt>
    <dgm:pt modelId="{64573506-CCFF-47F9-826D-6B5DBFB2CA0D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Установлено ограничение максимальной дебетовой позиции банка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622BE8-A0DC-4CDC-80DF-381820B82867}" type="parTrans" cxnId="{BC7DD2BD-552A-4121-A622-ED2D4390EC2C}">
      <dgm:prSet/>
      <dgm:spPr/>
      <dgm:t>
        <a:bodyPr/>
        <a:lstStyle/>
        <a:p>
          <a:endParaRPr lang="ru-RU" sz="2000"/>
        </a:p>
      </dgm:t>
    </dgm:pt>
    <dgm:pt modelId="{5383E961-59AB-4367-B16B-DD000AD1D48D}" type="sibTrans" cxnId="{BC7DD2BD-552A-4121-A622-ED2D4390EC2C}">
      <dgm:prSet/>
      <dgm:spPr/>
      <dgm:t>
        <a:bodyPr/>
        <a:lstStyle/>
        <a:p>
          <a:endParaRPr lang="ru-RU" sz="2000"/>
        </a:p>
      </dgm:t>
    </dgm:pt>
    <dgm:pt modelId="{2E26ABE8-5670-4D82-B2F2-7D0E34518DE6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Расчет чистых позиций производится один раз в день в 18:30 по времени Астаны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4BDD1D-4B30-409D-AB3A-7CB12AF0B672}" type="parTrans" cxnId="{CFC4DFB1-D155-4D02-BE45-63D28CCD772C}">
      <dgm:prSet/>
      <dgm:spPr/>
      <dgm:t>
        <a:bodyPr/>
        <a:lstStyle/>
        <a:p>
          <a:endParaRPr lang="ru-RU" sz="2000"/>
        </a:p>
      </dgm:t>
    </dgm:pt>
    <dgm:pt modelId="{A7CF1E81-9FED-4D73-8606-67207E545A69}" type="sibTrans" cxnId="{CFC4DFB1-D155-4D02-BE45-63D28CCD772C}">
      <dgm:prSet/>
      <dgm:spPr/>
      <dgm:t>
        <a:bodyPr/>
        <a:lstStyle/>
        <a:p>
          <a:endParaRPr lang="ru-RU" sz="2000"/>
        </a:p>
      </dgm:t>
    </dgm:pt>
    <dgm:pt modelId="{0708103D-0FA8-48E8-B806-4CB7754D8D38}" type="pres">
      <dgm:prSet presAssocID="{4F221189-0C93-40E1-B35F-8D2BE4C49F5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2A8FA5-2D8A-4A52-BE31-6369B8EDE189}" type="pres">
      <dgm:prSet presAssocID="{FC4B5A1E-1995-4DA3-AC5A-379657049DD5}" presName="roof" presStyleLbl="dkBgShp" presStyleIdx="0" presStyleCnt="2"/>
      <dgm:spPr/>
      <dgm:t>
        <a:bodyPr/>
        <a:lstStyle/>
        <a:p>
          <a:endParaRPr lang="ru-RU"/>
        </a:p>
      </dgm:t>
    </dgm:pt>
    <dgm:pt modelId="{1CA786AF-3538-4C1D-BA86-9881C1EAF282}" type="pres">
      <dgm:prSet presAssocID="{FC4B5A1E-1995-4DA3-AC5A-379657049DD5}" presName="pillars" presStyleCnt="0"/>
      <dgm:spPr/>
    </dgm:pt>
    <dgm:pt modelId="{FDC9930D-8F96-4B7C-B452-F066E94B5176}" type="pres">
      <dgm:prSet presAssocID="{FC4B5A1E-1995-4DA3-AC5A-379657049DD5}" presName="pillar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5FA61D-61E9-444D-8739-5D4F798350B6}" type="pres">
      <dgm:prSet presAssocID="{6478CB6E-615E-4837-8A0A-DA8872B9D46B}" presName="pillarX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1082EC-AF98-417E-ACA9-C11EEE12CACB}" type="pres">
      <dgm:prSet presAssocID="{E39B144B-0869-442F-A961-71F6131B4664}" presName="pillarX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AB51F2-8219-4C6F-BEEE-1D32F1F8E329}" type="pres">
      <dgm:prSet presAssocID="{076F1EB1-1509-46BC-8682-993DF85D25E1}" presName="pillarX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F13453-FE7F-4B8B-BA24-6A8B9A688721}" type="pres">
      <dgm:prSet presAssocID="{BCBD2D0F-3727-4AF0-9EF4-D14C37F50087}" presName="pillarX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B3CE57-5C37-4530-9298-0E5F779A1F07}" type="pres">
      <dgm:prSet presAssocID="{64573506-CCFF-47F9-826D-6B5DBFB2CA0D}" presName="pillarX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0A6CE0-DF42-484A-BEE8-DEE591087B4E}" type="pres">
      <dgm:prSet presAssocID="{2E26ABE8-5670-4D82-B2F2-7D0E34518DE6}" presName="pillarX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159068-ED74-4DE0-BB5C-A1E0A9109342}" type="pres">
      <dgm:prSet presAssocID="{FC4B5A1E-1995-4DA3-AC5A-379657049DD5}" presName="base" presStyleLbl="dkBgShp" presStyleIdx="1" presStyleCnt="2"/>
      <dgm:spPr/>
    </dgm:pt>
  </dgm:ptLst>
  <dgm:cxnLst>
    <dgm:cxn modelId="{C76F0C64-6C69-49CE-AE48-FBB94D7724A4}" type="presOf" srcId="{6478CB6E-615E-4837-8A0A-DA8872B9D46B}" destId="{355FA61D-61E9-444D-8739-5D4F798350B6}" srcOrd="0" destOrd="0" presId="urn:microsoft.com/office/officeart/2005/8/layout/hList3"/>
    <dgm:cxn modelId="{10FB8EBC-92D6-4AC0-BC49-DB8D1156A0AD}" srcId="{4F221189-0C93-40E1-B35F-8D2BE4C49F5A}" destId="{F64EB88B-EDAC-43EC-9F87-4ACC66392EC6}" srcOrd="1" destOrd="0" parTransId="{63D288B2-0092-477A-B7C3-8F89E4526CCD}" sibTransId="{6C9F8384-023C-4C29-AEA9-70AD9121D42B}"/>
    <dgm:cxn modelId="{A0EF0CE5-C18A-4095-993A-F451B79D9B93}" type="presOf" srcId="{2E26ABE8-5670-4D82-B2F2-7D0E34518DE6}" destId="{1C0A6CE0-DF42-484A-BEE8-DEE591087B4E}" srcOrd="0" destOrd="0" presId="urn:microsoft.com/office/officeart/2005/8/layout/hList3"/>
    <dgm:cxn modelId="{93F8B452-4DA9-4B85-BAFE-DC3023092209}" srcId="{FC4B5A1E-1995-4DA3-AC5A-379657049DD5}" destId="{BCBD2D0F-3727-4AF0-9EF4-D14C37F50087}" srcOrd="4" destOrd="0" parTransId="{E3B6C1EA-0BC3-46C2-817A-1FD4CF43B7FF}" sibTransId="{0BC36084-800F-47F4-B7EB-3B75433D2288}"/>
    <dgm:cxn modelId="{BC7DD2BD-552A-4121-A622-ED2D4390EC2C}" srcId="{FC4B5A1E-1995-4DA3-AC5A-379657049DD5}" destId="{64573506-CCFF-47F9-826D-6B5DBFB2CA0D}" srcOrd="5" destOrd="0" parTransId="{F1622BE8-A0DC-4CDC-80DF-381820B82867}" sibTransId="{5383E961-59AB-4367-B16B-DD000AD1D48D}"/>
    <dgm:cxn modelId="{B209B704-5130-4EF7-8F62-322D62C36952}" srcId="{FC4B5A1E-1995-4DA3-AC5A-379657049DD5}" destId="{E39B144B-0869-442F-A961-71F6131B4664}" srcOrd="2" destOrd="0" parTransId="{4470C572-20E7-47AA-868D-CC46DA1E34A0}" sibTransId="{546C4026-1B15-4A84-B961-852BC1C9EAC3}"/>
    <dgm:cxn modelId="{0A45F0AD-E9B0-40B8-9345-F25C3EE77305}" srcId="{4F221189-0C93-40E1-B35F-8D2BE4C49F5A}" destId="{FC4B5A1E-1995-4DA3-AC5A-379657049DD5}" srcOrd="0" destOrd="0" parTransId="{6DAC40B9-C668-4AA9-8083-286DE336F900}" sibTransId="{37EDE465-9753-48A1-B7A9-801D2776D069}"/>
    <dgm:cxn modelId="{CFC4DFB1-D155-4D02-BE45-63D28CCD772C}" srcId="{FC4B5A1E-1995-4DA3-AC5A-379657049DD5}" destId="{2E26ABE8-5670-4D82-B2F2-7D0E34518DE6}" srcOrd="6" destOrd="0" parTransId="{784BDD1D-4B30-409D-AB3A-7CB12AF0B672}" sibTransId="{A7CF1E81-9FED-4D73-8606-67207E545A69}"/>
    <dgm:cxn modelId="{2808922A-2ABF-42E8-A787-E0156A38B0A3}" srcId="{FC4B5A1E-1995-4DA3-AC5A-379657049DD5}" destId="{076F1EB1-1509-46BC-8682-993DF85D25E1}" srcOrd="3" destOrd="0" parTransId="{EC50340B-7D90-47D7-9E76-AB2EE7FA203F}" sibTransId="{27859142-E012-4196-BDBB-559677EBFBB3}"/>
    <dgm:cxn modelId="{D63C2F00-2E71-413A-98CF-BB73478417F0}" type="presOf" srcId="{076F1EB1-1509-46BC-8682-993DF85D25E1}" destId="{B7AB51F2-8219-4C6F-BEEE-1D32F1F8E329}" srcOrd="0" destOrd="0" presId="urn:microsoft.com/office/officeart/2005/8/layout/hList3"/>
    <dgm:cxn modelId="{1090FD2C-1C1B-4844-A9D7-545F3F1E728D}" type="presOf" srcId="{FC4B5A1E-1995-4DA3-AC5A-379657049DD5}" destId="{D22A8FA5-2D8A-4A52-BE31-6369B8EDE189}" srcOrd="0" destOrd="0" presId="urn:microsoft.com/office/officeart/2005/8/layout/hList3"/>
    <dgm:cxn modelId="{977322C9-6ADD-4A16-9206-CA1368289675}" srcId="{FC4B5A1E-1995-4DA3-AC5A-379657049DD5}" destId="{92F8B218-3706-47BC-904C-EE0A0DEA7371}" srcOrd="0" destOrd="0" parTransId="{CBAD870C-2FE0-4385-B961-0FE0140CFEA0}" sibTransId="{A90C9BAE-BA8B-4204-B181-EBF5553612B9}"/>
    <dgm:cxn modelId="{716CCCDF-F93D-4CED-8DFA-D81349DAEC5A}" type="presOf" srcId="{92F8B218-3706-47BC-904C-EE0A0DEA7371}" destId="{FDC9930D-8F96-4B7C-B452-F066E94B5176}" srcOrd="0" destOrd="0" presId="urn:microsoft.com/office/officeart/2005/8/layout/hList3"/>
    <dgm:cxn modelId="{01DAEAEF-DF2C-44EE-80A4-799AAA2A86B9}" type="presOf" srcId="{64573506-CCFF-47F9-826D-6B5DBFB2CA0D}" destId="{72B3CE57-5C37-4530-9298-0E5F779A1F07}" srcOrd="0" destOrd="0" presId="urn:microsoft.com/office/officeart/2005/8/layout/hList3"/>
    <dgm:cxn modelId="{641DDF2F-86CD-4E85-A1AA-A46AA883A900}" srcId="{FC4B5A1E-1995-4DA3-AC5A-379657049DD5}" destId="{6478CB6E-615E-4837-8A0A-DA8872B9D46B}" srcOrd="1" destOrd="0" parTransId="{E2CAA14A-D0B5-4859-93EC-F5510EA729DE}" sibTransId="{6A90F3A1-F71A-4A1C-AD36-D934427C9C97}"/>
    <dgm:cxn modelId="{C5640CF9-5303-4CA3-9867-5E6D43F121A8}" type="presOf" srcId="{4F221189-0C93-40E1-B35F-8D2BE4C49F5A}" destId="{0708103D-0FA8-48E8-B806-4CB7754D8D38}" srcOrd="0" destOrd="0" presId="urn:microsoft.com/office/officeart/2005/8/layout/hList3"/>
    <dgm:cxn modelId="{28CD32F2-C835-4E9B-A680-5D1BCF09649F}" type="presOf" srcId="{E39B144B-0869-442F-A961-71F6131B4664}" destId="{981082EC-AF98-417E-ACA9-C11EEE12CACB}" srcOrd="0" destOrd="0" presId="urn:microsoft.com/office/officeart/2005/8/layout/hList3"/>
    <dgm:cxn modelId="{48037617-5E21-4276-9EEC-EA46BA2CCB33}" type="presOf" srcId="{BCBD2D0F-3727-4AF0-9EF4-D14C37F50087}" destId="{2DF13453-FE7F-4B8B-BA24-6A8B9A688721}" srcOrd="0" destOrd="0" presId="urn:microsoft.com/office/officeart/2005/8/layout/hList3"/>
    <dgm:cxn modelId="{15392BEB-473C-43F3-AB97-DBAA9C114AA3}" type="presParOf" srcId="{0708103D-0FA8-48E8-B806-4CB7754D8D38}" destId="{D22A8FA5-2D8A-4A52-BE31-6369B8EDE189}" srcOrd="0" destOrd="0" presId="urn:microsoft.com/office/officeart/2005/8/layout/hList3"/>
    <dgm:cxn modelId="{C919712D-70F8-47BD-8F37-723993CB8FB4}" type="presParOf" srcId="{0708103D-0FA8-48E8-B806-4CB7754D8D38}" destId="{1CA786AF-3538-4C1D-BA86-9881C1EAF282}" srcOrd="1" destOrd="0" presId="urn:microsoft.com/office/officeart/2005/8/layout/hList3"/>
    <dgm:cxn modelId="{13C4A70F-EEA0-4541-911D-82F30E86E93E}" type="presParOf" srcId="{1CA786AF-3538-4C1D-BA86-9881C1EAF282}" destId="{FDC9930D-8F96-4B7C-B452-F066E94B5176}" srcOrd="0" destOrd="0" presId="urn:microsoft.com/office/officeart/2005/8/layout/hList3"/>
    <dgm:cxn modelId="{095D47E7-C072-4381-BAC3-A5F265A4FDE7}" type="presParOf" srcId="{1CA786AF-3538-4C1D-BA86-9881C1EAF282}" destId="{355FA61D-61E9-444D-8739-5D4F798350B6}" srcOrd="1" destOrd="0" presId="urn:microsoft.com/office/officeart/2005/8/layout/hList3"/>
    <dgm:cxn modelId="{FAAAACAC-7406-4815-8931-6B1C99885187}" type="presParOf" srcId="{1CA786AF-3538-4C1D-BA86-9881C1EAF282}" destId="{981082EC-AF98-417E-ACA9-C11EEE12CACB}" srcOrd="2" destOrd="0" presId="urn:microsoft.com/office/officeart/2005/8/layout/hList3"/>
    <dgm:cxn modelId="{F7768F83-EDDA-443C-8DB9-2903BE6269A6}" type="presParOf" srcId="{1CA786AF-3538-4C1D-BA86-9881C1EAF282}" destId="{B7AB51F2-8219-4C6F-BEEE-1D32F1F8E329}" srcOrd="3" destOrd="0" presId="urn:microsoft.com/office/officeart/2005/8/layout/hList3"/>
    <dgm:cxn modelId="{4A1586E3-B9F8-4093-9D47-3B2E64CB651D}" type="presParOf" srcId="{1CA786AF-3538-4C1D-BA86-9881C1EAF282}" destId="{2DF13453-FE7F-4B8B-BA24-6A8B9A688721}" srcOrd="4" destOrd="0" presId="urn:microsoft.com/office/officeart/2005/8/layout/hList3"/>
    <dgm:cxn modelId="{3275BE0E-E9F1-4D67-BD4C-8A53C688A32A}" type="presParOf" srcId="{1CA786AF-3538-4C1D-BA86-9881C1EAF282}" destId="{72B3CE57-5C37-4530-9298-0E5F779A1F07}" srcOrd="5" destOrd="0" presId="urn:microsoft.com/office/officeart/2005/8/layout/hList3"/>
    <dgm:cxn modelId="{780FB733-28BB-485C-941F-1F920E4ACE16}" type="presParOf" srcId="{1CA786AF-3538-4C1D-BA86-9881C1EAF282}" destId="{1C0A6CE0-DF42-484A-BEE8-DEE591087B4E}" srcOrd="6" destOrd="0" presId="urn:microsoft.com/office/officeart/2005/8/layout/hList3"/>
    <dgm:cxn modelId="{40CF7FFD-7F67-4424-98A1-CEE91E802EDF}" type="presParOf" srcId="{0708103D-0FA8-48E8-B806-4CB7754D8D38}" destId="{D4159068-ED74-4DE0-BB5C-A1E0A910934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5809A00-DDC9-4B15-8678-A5D0EBC5482F}" type="doc">
      <dgm:prSet loTypeId="urn:microsoft.com/office/officeart/2008/layout/VerticalCurvedList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B75620C2-1C6E-401A-822A-83080C73A414}">
      <dgm:prSet phldrT="[Текст]" custT="1"/>
      <dgm:spPr/>
      <dgm:t>
        <a:bodyPr/>
        <a:lstStyle/>
        <a:p>
          <a:pPr algn="just"/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«КЦМР НБ РК» модернизировал платежную систему «Система моментальных платежей».</a:t>
          </a:r>
          <a:endParaRPr lang="ru-RU" sz="1800">
            <a:solidFill>
              <a:schemeClr val="tx1"/>
            </a:solidFill>
          </a:endParaRPr>
        </a:p>
      </dgm:t>
    </dgm:pt>
    <dgm:pt modelId="{1434F5A5-6F73-4111-83FF-2B2E493C9919}" type="parTrans" cxnId="{27ED9582-92AE-438A-ABEF-E8B4C91EA194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</a:endParaRPr>
        </a:p>
      </dgm:t>
    </dgm:pt>
    <dgm:pt modelId="{5AF6B61C-AD66-483C-93F4-9BD13B84C7FD}" type="sibTrans" cxnId="{27ED9582-92AE-438A-ABEF-E8B4C91EA194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</a:endParaRPr>
        </a:p>
      </dgm:t>
    </dgm:pt>
    <dgm:pt modelId="{E87ED5D3-E558-4336-8D26-B6A37E82FB05}">
      <dgm:prSet custT="1"/>
      <dgm:spPr/>
      <dgm:t>
        <a:bodyPr/>
        <a:lstStyle/>
        <a:p>
          <a:pPr algn="just"/>
          <a:r>
            <a:rPr lang="ru-RU" sz="1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 моментальных платежей трансформирована в Систему мгновенных платежей 2.0 (СМП 2.0</a:t>
          </a:r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), 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построенную на новой платформе, отвечающей всем современным требованиям, которая была запущена в промышленную эксплуатацию </a:t>
          </a:r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 8 июня 2022 года.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4062EE-5373-455A-8281-2863F79E36DD}" type="parTrans" cxnId="{1DAD0A40-372C-4DBA-8A84-66E4B89C6B09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</a:endParaRPr>
        </a:p>
      </dgm:t>
    </dgm:pt>
    <dgm:pt modelId="{C14D6ADC-8802-48C0-8FF6-D09C2ACC65D5}" type="sibTrans" cxnId="{1DAD0A40-372C-4DBA-8A84-66E4B89C6B09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</a:endParaRPr>
        </a:p>
      </dgm:t>
    </dgm:pt>
    <dgm:pt modelId="{FB66D433-E6AD-4C19-A074-B458BFE42367}">
      <dgm:prSet custT="1"/>
      <dgm:spPr/>
      <dgm:t>
        <a:bodyPr/>
        <a:lstStyle/>
        <a:p>
          <a:pPr algn="just"/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 мгновенных платежей 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это межбанковская система, предназначенная для проведения быстрых платежей в режиме реального времени по упрощенным реквизитам (QR-код, номер мобильного телефона и другие) с моментальным зачислением денег в пользу получателя. Система функционирует в режиме 24/7 365 дней в году</a:t>
          </a:r>
        </a:p>
      </dgm:t>
    </dgm:pt>
    <dgm:pt modelId="{BFBE0108-2945-4D28-8FC2-23A9BF0E1AE8}" type="parTrans" cxnId="{7CE5D37A-F7DD-4C0F-9978-727E2258E935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</a:endParaRPr>
        </a:p>
      </dgm:t>
    </dgm:pt>
    <dgm:pt modelId="{2CEF0ACE-3B8D-4408-965D-D51FD2CC4432}" type="sibTrans" cxnId="{7CE5D37A-F7DD-4C0F-9978-727E2258E935}">
      <dgm:prSet/>
      <dgm:spPr/>
      <dgm:t>
        <a:bodyPr/>
        <a:lstStyle/>
        <a:p>
          <a:pPr algn="just"/>
          <a:endParaRPr lang="ru-RU" sz="1800">
            <a:solidFill>
              <a:schemeClr val="tx1"/>
            </a:solidFill>
          </a:endParaRPr>
        </a:p>
      </dgm:t>
    </dgm:pt>
    <dgm:pt modelId="{BADBD325-5EE2-4FB6-959B-3A6E445F535D}" type="pres">
      <dgm:prSet presAssocID="{25809A00-DDC9-4B15-8678-A5D0EBC5482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56542C5E-DB0C-4E28-AAE8-BFA57A7EF2E9}" type="pres">
      <dgm:prSet presAssocID="{25809A00-DDC9-4B15-8678-A5D0EBC5482F}" presName="Name1" presStyleCnt="0"/>
      <dgm:spPr/>
    </dgm:pt>
    <dgm:pt modelId="{6A167D2D-A202-4BBD-849C-04A0C2BE2E98}" type="pres">
      <dgm:prSet presAssocID="{25809A00-DDC9-4B15-8678-A5D0EBC5482F}" presName="cycle" presStyleCnt="0"/>
      <dgm:spPr/>
    </dgm:pt>
    <dgm:pt modelId="{2FB70ED3-0DC5-45C0-AD61-CC73FF9F5725}" type="pres">
      <dgm:prSet presAssocID="{25809A00-DDC9-4B15-8678-A5D0EBC5482F}" presName="srcNode" presStyleLbl="node1" presStyleIdx="0" presStyleCnt="3"/>
      <dgm:spPr/>
    </dgm:pt>
    <dgm:pt modelId="{7585899A-9503-4592-82A6-573365FD6552}" type="pres">
      <dgm:prSet presAssocID="{25809A00-DDC9-4B15-8678-A5D0EBC5482F}" presName="conn" presStyleLbl="parChTrans1D2" presStyleIdx="0" presStyleCnt="1"/>
      <dgm:spPr/>
      <dgm:t>
        <a:bodyPr/>
        <a:lstStyle/>
        <a:p>
          <a:endParaRPr lang="ru-RU"/>
        </a:p>
      </dgm:t>
    </dgm:pt>
    <dgm:pt modelId="{ADB288C8-8016-47C0-A96A-34219C3A022A}" type="pres">
      <dgm:prSet presAssocID="{25809A00-DDC9-4B15-8678-A5D0EBC5482F}" presName="extraNode" presStyleLbl="node1" presStyleIdx="0" presStyleCnt="3"/>
      <dgm:spPr/>
    </dgm:pt>
    <dgm:pt modelId="{D3DF939E-0218-45A6-840C-C351E6CEC757}" type="pres">
      <dgm:prSet presAssocID="{25809A00-DDC9-4B15-8678-A5D0EBC5482F}" presName="dstNode" presStyleLbl="node1" presStyleIdx="0" presStyleCnt="3"/>
      <dgm:spPr/>
    </dgm:pt>
    <dgm:pt modelId="{5B180E9F-205B-427A-8B12-B9DA472D6317}" type="pres">
      <dgm:prSet presAssocID="{B75620C2-1C6E-401A-822A-83080C73A414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48E334-3335-44F0-8EA3-A6A3F4AA50DB}" type="pres">
      <dgm:prSet presAssocID="{B75620C2-1C6E-401A-822A-83080C73A414}" presName="accent_1" presStyleCnt="0"/>
      <dgm:spPr/>
    </dgm:pt>
    <dgm:pt modelId="{444F8582-660B-4E2B-8B47-61C24BFDC70B}" type="pres">
      <dgm:prSet presAssocID="{B75620C2-1C6E-401A-822A-83080C73A414}" presName="accentRepeatNode" presStyleLbl="solidFgAcc1" presStyleIdx="0" presStyleCnt="3"/>
      <dgm:spPr/>
    </dgm:pt>
    <dgm:pt modelId="{8133A2E6-B816-4714-8F44-4E7ABF86E022}" type="pres">
      <dgm:prSet presAssocID="{E87ED5D3-E558-4336-8D26-B6A37E82FB05}" presName="text_2" presStyleLbl="node1" presStyleIdx="1" presStyleCnt="3" custScaleY="1183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ACC4E3-5F63-4EF6-BE73-D4CF066C0245}" type="pres">
      <dgm:prSet presAssocID="{E87ED5D3-E558-4336-8D26-B6A37E82FB05}" presName="accent_2" presStyleCnt="0"/>
      <dgm:spPr/>
    </dgm:pt>
    <dgm:pt modelId="{E4E82E0D-9BC0-474B-85B0-D96C31BD4872}" type="pres">
      <dgm:prSet presAssocID="{E87ED5D3-E558-4336-8D26-B6A37E82FB05}" presName="accentRepeatNode" presStyleLbl="solidFgAcc1" presStyleIdx="1" presStyleCnt="3"/>
      <dgm:spPr/>
    </dgm:pt>
    <dgm:pt modelId="{02F02533-8BE5-4301-830D-5EDC58191A57}" type="pres">
      <dgm:prSet presAssocID="{FB66D433-E6AD-4C19-A074-B458BFE42367}" presName="text_3" presStyleLbl="node1" presStyleIdx="2" presStyleCnt="3" custScaleY="1324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4C8F43-A5D4-45CC-9FDD-72A4D808D4BD}" type="pres">
      <dgm:prSet presAssocID="{FB66D433-E6AD-4C19-A074-B458BFE42367}" presName="accent_3" presStyleCnt="0"/>
      <dgm:spPr/>
    </dgm:pt>
    <dgm:pt modelId="{7B2AB4C8-F11A-48A9-9DE5-AF6F473FCEB1}" type="pres">
      <dgm:prSet presAssocID="{FB66D433-E6AD-4C19-A074-B458BFE42367}" presName="accentRepeatNode" presStyleLbl="solidFgAcc1" presStyleIdx="2" presStyleCnt="3"/>
      <dgm:spPr/>
    </dgm:pt>
  </dgm:ptLst>
  <dgm:cxnLst>
    <dgm:cxn modelId="{A11E2986-A10D-43ED-A0C9-500D68C3122D}" type="presOf" srcId="{E87ED5D3-E558-4336-8D26-B6A37E82FB05}" destId="{8133A2E6-B816-4714-8F44-4E7ABF86E022}" srcOrd="0" destOrd="0" presId="urn:microsoft.com/office/officeart/2008/layout/VerticalCurvedList"/>
    <dgm:cxn modelId="{7CE5D37A-F7DD-4C0F-9978-727E2258E935}" srcId="{25809A00-DDC9-4B15-8678-A5D0EBC5482F}" destId="{FB66D433-E6AD-4C19-A074-B458BFE42367}" srcOrd="2" destOrd="0" parTransId="{BFBE0108-2945-4D28-8FC2-23A9BF0E1AE8}" sibTransId="{2CEF0ACE-3B8D-4408-965D-D51FD2CC4432}"/>
    <dgm:cxn modelId="{49AE577D-7A41-4876-9226-F738E3CEB756}" type="presOf" srcId="{25809A00-DDC9-4B15-8678-A5D0EBC5482F}" destId="{BADBD325-5EE2-4FB6-959B-3A6E445F535D}" srcOrd="0" destOrd="0" presId="urn:microsoft.com/office/officeart/2008/layout/VerticalCurvedList"/>
    <dgm:cxn modelId="{1DAD0A40-372C-4DBA-8A84-66E4B89C6B09}" srcId="{25809A00-DDC9-4B15-8678-A5D0EBC5482F}" destId="{E87ED5D3-E558-4336-8D26-B6A37E82FB05}" srcOrd="1" destOrd="0" parTransId="{7C4062EE-5373-455A-8281-2863F79E36DD}" sibTransId="{C14D6ADC-8802-48C0-8FF6-D09C2ACC65D5}"/>
    <dgm:cxn modelId="{CD4AAF88-54FB-406E-BC02-D81A7654E104}" type="presOf" srcId="{B75620C2-1C6E-401A-822A-83080C73A414}" destId="{5B180E9F-205B-427A-8B12-B9DA472D6317}" srcOrd="0" destOrd="0" presId="urn:microsoft.com/office/officeart/2008/layout/VerticalCurvedList"/>
    <dgm:cxn modelId="{55AFE428-A6E3-4ACC-A1CC-89E391C517BD}" type="presOf" srcId="{5AF6B61C-AD66-483C-93F4-9BD13B84C7FD}" destId="{7585899A-9503-4592-82A6-573365FD6552}" srcOrd="0" destOrd="0" presId="urn:microsoft.com/office/officeart/2008/layout/VerticalCurvedList"/>
    <dgm:cxn modelId="{7F674789-41BA-48FA-9C65-8EE62FF41105}" type="presOf" srcId="{FB66D433-E6AD-4C19-A074-B458BFE42367}" destId="{02F02533-8BE5-4301-830D-5EDC58191A57}" srcOrd="0" destOrd="0" presId="urn:microsoft.com/office/officeart/2008/layout/VerticalCurvedList"/>
    <dgm:cxn modelId="{27ED9582-92AE-438A-ABEF-E8B4C91EA194}" srcId="{25809A00-DDC9-4B15-8678-A5D0EBC5482F}" destId="{B75620C2-1C6E-401A-822A-83080C73A414}" srcOrd="0" destOrd="0" parTransId="{1434F5A5-6F73-4111-83FF-2B2E493C9919}" sibTransId="{5AF6B61C-AD66-483C-93F4-9BD13B84C7FD}"/>
    <dgm:cxn modelId="{8E06E5C0-594F-40EF-A4A8-9E3CF0615C28}" type="presParOf" srcId="{BADBD325-5EE2-4FB6-959B-3A6E445F535D}" destId="{56542C5E-DB0C-4E28-AAE8-BFA57A7EF2E9}" srcOrd="0" destOrd="0" presId="urn:microsoft.com/office/officeart/2008/layout/VerticalCurvedList"/>
    <dgm:cxn modelId="{53A6C396-FB3F-4852-AD96-9035840CF215}" type="presParOf" srcId="{56542C5E-DB0C-4E28-AAE8-BFA57A7EF2E9}" destId="{6A167D2D-A202-4BBD-849C-04A0C2BE2E98}" srcOrd="0" destOrd="0" presId="urn:microsoft.com/office/officeart/2008/layout/VerticalCurvedList"/>
    <dgm:cxn modelId="{CEF460A8-8CD4-466B-9150-7CAC21163E03}" type="presParOf" srcId="{6A167D2D-A202-4BBD-849C-04A0C2BE2E98}" destId="{2FB70ED3-0DC5-45C0-AD61-CC73FF9F5725}" srcOrd="0" destOrd="0" presId="urn:microsoft.com/office/officeart/2008/layout/VerticalCurvedList"/>
    <dgm:cxn modelId="{DA2D5A10-43E1-47A9-AC75-0E36C54E4B86}" type="presParOf" srcId="{6A167D2D-A202-4BBD-849C-04A0C2BE2E98}" destId="{7585899A-9503-4592-82A6-573365FD6552}" srcOrd="1" destOrd="0" presId="urn:microsoft.com/office/officeart/2008/layout/VerticalCurvedList"/>
    <dgm:cxn modelId="{B9842949-1A22-422C-85BB-DAF0203B31DD}" type="presParOf" srcId="{6A167D2D-A202-4BBD-849C-04A0C2BE2E98}" destId="{ADB288C8-8016-47C0-A96A-34219C3A022A}" srcOrd="2" destOrd="0" presId="urn:microsoft.com/office/officeart/2008/layout/VerticalCurvedList"/>
    <dgm:cxn modelId="{285ECC83-DBC3-4584-A1AE-B812878E7F93}" type="presParOf" srcId="{6A167D2D-A202-4BBD-849C-04A0C2BE2E98}" destId="{D3DF939E-0218-45A6-840C-C351E6CEC757}" srcOrd="3" destOrd="0" presId="urn:microsoft.com/office/officeart/2008/layout/VerticalCurvedList"/>
    <dgm:cxn modelId="{15DF0ED8-8E15-402F-9047-576F42E476D4}" type="presParOf" srcId="{56542C5E-DB0C-4E28-AAE8-BFA57A7EF2E9}" destId="{5B180E9F-205B-427A-8B12-B9DA472D6317}" srcOrd="1" destOrd="0" presId="urn:microsoft.com/office/officeart/2008/layout/VerticalCurvedList"/>
    <dgm:cxn modelId="{D11A9748-C4FA-42FA-B0FA-DEB394E933E8}" type="presParOf" srcId="{56542C5E-DB0C-4E28-AAE8-BFA57A7EF2E9}" destId="{3648E334-3335-44F0-8EA3-A6A3F4AA50DB}" srcOrd="2" destOrd="0" presId="urn:microsoft.com/office/officeart/2008/layout/VerticalCurvedList"/>
    <dgm:cxn modelId="{10EA3810-A9C2-4A32-9A3D-EE50D809395E}" type="presParOf" srcId="{3648E334-3335-44F0-8EA3-A6A3F4AA50DB}" destId="{444F8582-660B-4E2B-8B47-61C24BFDC70B}" srcOrd="0" destOrd="0" presId="urn:microsoft.com/office/officeart/2008/layout/VerticalCurvedList"/>
    <dgm:cxn modelId="{BD5FB0D5-2B28-429C-8C61-AD7A768B3C56}" type="presParOf" srcId="{56542C5E-DB0C-4E28-AAE8-BFA57A7EF2E9}" destId="{8133A2E6-B816-4714-8F44-4E7ABF86E022}" srcOrd="3" destOrd="0" presId="urn:microsoft.com/office/officeart/2008/layout/VerticalCurvedList"/>
    <dgm:cxn modelId="{1722EBE5-3388-41F4-BEA6-F586E09AA43A}" type="presParOf" srcId="{56542C5E-DB0C-4E28-AAE8-BFA57A7EF2E9}" destId="{77ACC4E3-5F63-4EF6-BE73-D4CF066C0245}" srcOrd="4" destOrd="0" presId="urn:microsoft.com/office/officeart/2008/layout/VerticalCurvedList"/>
    <dgm:cxn modelId="{1A8FF87D-6A32-4FBC-80F9-8850080D1124}" type="presParOf" srcId="{77ACC4E3-5F63-4EF6-BE73-D4CF066C0245}" destId="{E4E82E0D-9BC0-474B-85B0-D96C31BD4872}" srcOrd="0" destOrd="0" presId="urn:microsoft.com/office/officeart/2008/layout/VerticalCurvedList"/>
    <dgm:cxn modelId="{883A0C11-1D9F-4C10-BE08-2D357CE45625}" type="presParOf" srcId="{56542C5E-DB0C-4E28-AAE8-BFA57A7EF2E9}" destId="{02F02533-8BE5-4301-830D-5EDC58191A57}" srcOrd="5" destOrd="0" presId="urn:microsoft.com/office/officeart/2008/layout/VerticalCurvedList"/>
    <dgm:cxn modelId="{2EC2B8EA-54F5-4651-820E-1A5EA6EBB234}" type="presParOf" srcId="{56542C5E-DB0C-4E28-AAE8-BFA57A7EF2E9}" destId="{014C8F43-A5D4-45CC-9FDD-72A4D808D4BD}" srcOrd="6" destOrd="0" presId="urn:microsoft.com/office/officeart/2008/layout/VerticalCurvedList"/>
    <dgm:cxn modelId="{0161C512-528A-4499-83D5-32CBEBFE615E}" type="presParOf" srcId="{014C8F43-A5D4-45CC-9FDD-72A4D808D4BD}" destId="{7B2AB4C8-F11A-48A9-9DE5-AF6F473FCEB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81032E4-7D81-441D-9022-1C0A9D281848}" type="doc">
      <dgm:prSet loTypeId="urn:microsoft.com/office/officeart/2008/layout/RadialCluster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7A926AD-E15A-48D2-A4DD-313E7218853B}">
      <dgm:prSet phldrT="[Текст]" custT="1"/>
      <dgm:spPr/>
      <dgm:t>
        <a:bodyPr/>
        <a:lstStyle/>
        <a:p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СМП2.0 сохранила все ключевые особенности Системы моментальных платежей и расширена новым функционалом:</a:t>
          </a:r>
          <a:endParaRPr lang="ru-RU" sz="2000" b="1" dirty="0"/>
        </a:p>
      </dgm:t>
    </dgm:pt>
    <dgm:pt modelId="{E857C900-45AD-4FC5-B9A2-AE7020CB7716}" type="parTrans" cxnId="{BABE9522-D22B-44E0-9B86-0A2B71F1BB5E}">
      <dgm:prSet/>
      <dgm:spPr/>
      <dgm:t>
        <a:bodyPr/>
        <a:lstStyle/>
        <a:p>
          <a:endParaRPr lang="ru-RU" sz="1800"/>
        </a:p>
      </dgm:t>
    </dgm:pt>
    <dgm:pt modelId="{00C4DB16-D5C3-4E63-8A65-C9193B04D401}" type="sibTrans" cxnId="{BABE9522-D22B-44E0-9B86-0A2B71F1BB5E}">
      <dgm:prSet/>
      <dgm:spPr/>
      <dgm:t>
        <a:bodyPr/>
        <a:lstStyle/>
        <a:p>
          <a:endParaRPr lang="ru-RU" sz="1800"/>
        </a:p>
      </dgm:t>
    </dgm:pt>
    <dgm:pt modelId="{90CB9C63-9652-4438-9E32-E0AD131316B3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проведение мгновенных платежей и переводов денег между клиентами разных банков второго уровня, используя единый упрощенный идентификатор – номер мобильного телефона</a:t>
          </a:r>
          <a:endParaRPr lang="ru-RU" sz="1800" dirty="0"/>
        </a:p>
      </dgm:t>
    </dgm:pt>
    <dgm:pt modelId="{47906E16-1722-4D31-8085-38517C19054E}" type="parTrans" cxnId="{ECA8C8EE-7AEF-4FEE-A56B-152A79243BE7}">
      <dgm:prSet/>
      <dgm:spPr/>
      <dgm:t>
        <a:bodyPr/>
        <a:lstStyle/>
        <a:p>
          <a:endParaRPr lang="ru-RU" sz="1800"/>
        </a:p>
      </dgm:t>
    </dgm:pt>
    <dgm:pt modelId="{BED0D7E3-B213-42D0-90E2-4FB96CD887E9}" type="sibTrans" cxnId="{ECA8C8EE-7AEF-4FEE-A56B-152A79243BE7}">
      <dgm:prSet/>
      <dgm:spPr/>
      <dgm:t>
        <a:bodyPr/>
        <a:lstStyle/>
        <a:p>
          <a:endParaRPr lang="ru-RU" sz="1800"/>
        </a:p>
      </dgm:t>
    </dgm:pt>
    <dgm:pt modelId="{BB59F90D-161C-4EE2-9973-1FC044B2437B}">
      <dgm:prSet phldrT="[Текст]"/>
      <dgm:spPr/>
      <dgm:t>
        <a:bodyPr/>
        <a:lstStyle/>
        <a:p>
          <a:endParaRPr lang="ru-RU" sz="1800"/>
        </a:p>
      </dgm:t>
    </dgm:pt>
    <dgm:pt modelId="{8B12B8B3-6D75-41F1-9592-5C9C40560556}" type="parTrans" cxnId="{1747BB57-6FAD-40EB-8BEC-E62AEFEBC1EC}">
      <dgm:prSet/>
      <dgm:spPr/>
      <dgm:t>
        <a:bodyPr/>
        <a:lstStyle/>
        <a:p>
          <a:endParaRPr lang="ru-RU" sz="1800"/>
        </a:p>
      </dgm:t>
    </dgm:pt>
    <dgm:pt modelId="{DFF024E5-35CF-44F9-A016-1A6F923E7D0E}" type="sibTrans" cxnId="{1747BB57-6FAD-40EB-8BEC-E62AEFEBC1EC}">
      <dgm:prSet/>
      <dgm:spPr/>
      <dgm:t>
        <a:bodyPr/>
        <a:lstStyle/>
        <a:p>
          <a:endParaRPr lang="ru-RU" sz="1800"/>
        </a:p>
      </dgm:t>
    </dgm:pt>
    <dgm:pt modelId="{5055F077-6993-446E-BBD6-8F2370E83DC4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возможность использования унифицированных QR-кодов для всех субъектов малого и среднего бизнеса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BD2C91-D7AE-4B27-AEC7-A13CC8B0C039}" type="parTrans" cxnId="{BB9B7D5A-1C0D-4328-BAE1-7C39C727DA62}">
      <dgm:prSet/>
      <dgm:spPr/>
      <dgm:t>
        <a:bodyPr/>
        <a:lstStyle/>
        <a:p>
          <a:endParaRPr lang="ru-RU" sz="1800"/>
        </a:p>
      </dgm:t>
    </dgm:pt>
    <dgm:pt modelId="{3AB58D51-7E37-4D16-9ECC-C0B8B5DD2DDF}" type="sibTrans" cxnId="{BB9B7D5A-1C0D-4328-BAE1-7C39C727DA62}">
      <dgm:prSet/>
      <dgm:spPr/>
      <dgm:t>
        <a:bodyPr/>
        <a:lstStyle/>
        <a:p>
          <a:endParaRPr lang="ru-RU" sz="1800"/>
        </a:p>
      </dgm:t>
    </dgm:pt>
    <dgm:pt modelId="{49C04C06-010A-41CC-90C2-EC20520ED0B8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 реализована с использованием современных технологий и стандартов ISO 2022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3E690B-1B3A-4427-B9CB-B0CF8266D1C5}" type="parTrans" cxnId="{8591C8F5-38C6-444D-8F88-D648191C60B2}">
      <dgm:prSet/>
      <dgm:spPr/>
      <dgm:t>
        <a:bodyPr/>
        <a:lstStyle/>
        <a:p>
          <a:endParaRPr lang="ru-RU" sz="1800"/>
        </a:p>
      </dgm:t>
    </dgm:pt>
    <dgm:pt modelId="{CBBAEC2B-9124-4359-997A-63DFA79D2B99}" type="sibTrans" cxnId="{8591C8F5-38C6-444D-8F88-D648191C60B2}">
      <dgm:prSet/>
      <dgm:spPr/>
      <dgm:t>
        <a:bodyPr/>
        <a:lstStyle/>
        <a:p>
          <a:endParaRPr lang="ru-RU" sz="1800"/>
        </a:p>
      </dgm:t>
    </dgm:pt>
    <dgm:pt modelId="{6CF351D2-78EE-43EB-890F-79DBB3382595}" type="pres">
      <dgm:prSet presAssocID="{581032E4-7D81-441D-9022-1C0A9D28184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34FCFDB-09C0-4226-BDCD-3134A0C8752A}" type="pres">
      <dgm:prSet presAssocID="{E7A926AD-E15A-48D2-A4DD-313E7218853B}" presName="singleCycle" presStyleCnt="0"/>
      <dgm:spPr/>
    </dgm:pt>
    <dgm:pt modelId="{2A50160D-AFB6-4223-A1BA-54D06C239D08}" type="pres">
      <dgm:prSet presAssocID="{E7A926AD-E15A-48D2-A4DD-313E7218853B}" presName="singleCenter" presStyleLbl="node1" presStyleIdx="0" presStyleCnt="4" custScaleX="206224" custScaleY="167711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7385E6E1-A56A-428F-BED7-EBAD851C40F1}" type="pres">
      <dgm:prSet presAssocID="{47906E16-1722-4D31-8085-38517C19054E}" presName="Name56" presStyleLbl="parChTrans1D2" presStyleIdx="0" presStyleCnt="3"/>
      <dgm:spPr/>
      <dgm:t>
        <a:bodyPr/>
        <a:lstStyle/>
        <a:p>
          <a:endParaRPr lang="ru-RU"/>
        </a:p>
      </dgm:t>
    </dgm:pt>
    <dgm:pt modelId="{B52AB25C-79F6-44E8-829E-896216B0AB63}" type="pres">
      <dgm:prSet presAssocID="{90CB9C63-9652-4438-9E32-E0AD131316B3}" presName="text0" presStyleLbl="node1" presStyleIdx="1" presStyleCnt="4" custScaleX="444670" custScaleY="1779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254E8A-6971-4340-B4D1-F4597E2DE11F}" type="pres">
      <dgm:prSet presAssocID="{E4BD2C91-D7AE-4B27-AEC7-A13CC8B0C039}" presName="Name56" presStyleLbl="parChTrans1D2" presStyleIdx="1" presStyleCnt="3"/>
      <dgm:spPr/>
      <dgm:t>
        <a:bodyPr/>
        <a:lstStyle/>
        <a:p>
          <a:endParaRPr lang="ru-RU"/>
        </a:p>
      </dgm:t>
    </dgm:pt>
    <dgm:pt modelId="{4A4F4CEB-75F5-4C20-B59F-015C1D2F9E47}" type="pres">
      <dgm:prSet presAssocID="{5055F077-6993-446E-BBD6-8F2370E83DC4}" presName="text0" presStyleLbl="node1" presStyleIdx="2" presStyleCnt="4" custScaleX="337309" custScaleY="119312" custRadScaleRad="174507" custRadScaleInc="-216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091621-C24A-4889-B1D2-ED642F9B4934}" type="pres">
      <dgm:prSet presAssocID="{3F3E690B-1B3A-4427-B9CB-B0CF8266D1C5}" presName="Name56" presStyleLbl="parChTrans1D2" presStyleIdx="2" presStyleCnt="3"/>
      <dgm:spPr/>
      <dgm:t>
        <a:bodyPr/>
        <a:lstStyle/>
        <a:p>
          <a:endParaRPr lang="ru-RU"/>
        </a:p>
      </dgm:t>
    </dgm:pt>
    <dgm:pt modelId="{8BFA30C9-72B2-419A-B720-5462F23F504D}" type="pres">
      <dgm:prSet presAssocID="{49C04C06-010A-41CC-90C2-EC20520ED0B8}" presName="text0" presStyleLbl="node1" presStyleIdx="3" presStyleCnt="4" custScaleX="344135" custScaleY="130830" custRadScaleRad="172993" custRadScaleInc="234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A1C25A-1755-4399-A83C-90B09C48BC4F}" type="presOf" srcId="{E4BD2C91-D7AE-4B27-AEC7-A13CC8B0C039}" destId="{C5254E8A-6971-4340-B4D1-F4597E2DE11F}" srcOrd="0" destOrd="0" presId="urn:microsoft.com/office/officeart/2008/layout/RadialCluster"/>
    <dgm:cxn modelId="{8591C8F5-38C6-444D-8F88-D648191C60B2}" srcId="{E7A926AD-E15A-48D2-A4DD-313E7218853B}" destId="{49C04C06-010A-41CC-90C2-EC20520ED0B8}" srcOrd="2" destOrd="0" parTransId="{3F3E690B-1B3A-4427-B9CB-B0CF8266D1C5}" sibTransId="{CBBAEC2B-9124-4359-997A-63DFA79D2B99}"/>
    <dgm:cxn modelId="{1E3209CD-3B30-4A1D-B6C5-832A2085EE67}" type="presOf" srcId="{47906E16-1722-4D31-8085-38517C19054E}" destId="{7385E6E1-A56A-428F-BED7-EBAD851C40F1}" srcOrd="0" destOrd="0" presId="urn:microsoft.com/office/officeart/2008/layout/RadialCluster"/>
    <dgm:cxn modelId="{86B4C6D0-C9BF-4C5F-A400-E92B4766B792}" type="presOf" srcId="{3F3E690B-1B3A-4427-B9CB-B0CF8266D1C5}" destId="{E4091621-C24A-4889-B1D2-ED642F9B4934}" srcOrd="0" destOrd="0" presId="urn:microsoft.com/office/officeart/2008/layout/RadialCluster"/>
    <dgm:cxn modelId="{6FCBA600-63E8-4668-8F5D-D3B0F7FC6D70}" type="presOf" srcId="{5055F077-6993-446E-BBD6-8F2370E83DC4}" destId="{4A4F4CEB-75F5-4C20-B59F-015C1D2F9E47}" srcOrd="0" destOrd="0" presId="urn:microsoft.com/office/officeart/2008/layout/RadialCluster"/>
    <dgm:cxn modelId="{A4023590-98E2-4364-84C2-E27C9AC175DC}" type="presOf" srcId="{581032E4-7D81-441D-9022-1C0A9D281848}" destId="{6CF351D2-78EE-43EB-890F-79DBB3382595}" srcOrd="0" destOrd="0" presId="urn:microsoft.com/office/officeart/2008/layout/RadialCluster"/>
    <dgm:cxn modelId="{AD69D323-2CAC-44F6-8F3F-D5FB943A4257}" type="presOf" srcId="{E7A926AD-E15A-48D2-A4DD-313E7218853B}" destId="{2A50160D-AFB6-4223-A1BA-54D06C239D08}" srcOrd="0" destOrd="0" presId="urn:microsoft.com/office/officeart/2008/layout/RadialCluster"/>
    <dgm:cxn modelId="{414A95CE-C664-468A-AE6E-982FBB0C7FFB}" type="presOf" srcId="{49C04C06-010A-41CC-90C2-EC20520ED0B8}" destId="{8BFA30C9-72B2-419A-B720-5462F23F504D}" srcOrd="0" destOrd="0" presId="urn:microsoft.com/office/officeart/2008/layout/RadialCluster"/>
    <dgm:cxn modelId="{1747BB57-6FAD-40EB-8BEC-E62AEFEBC1EC}" srcId="{581032E4-7D81-441D-9022-1C0A9D281848}" destId="{BB59F90D-161C-4EE2-9973-1FC044B2437B}" srcOrd="1" destOrd="0" parTransId="{8B12B8B3-6D75-41F1-9592-5C9C40560556}" sibTransId="{DFF024E5-35CF-44F9-A016-1A6F923E7D0E}"/>
    <dgm:cxn modelId="{BB9B7D5A-1C0D-4328-BAE1-7C39C727DA62}" srcId="{E7A926AD-E15A-48D2-A4DD-313E7218853B}" destId="{5055F077-6993-446E-BBD6-8F2370E83DC4}" srcOrd="1" destOrd="0" parTransId="{E4BD2C91-D7AE-4B27-AEC7-A13CC8B0C039}" sibTransId="{3AB58D51-7E37-4D16-9ECC-C0B8B5DD2DDF}"/>
    <dgm:cxn modelId="{BABE9522-D22B-44E0-9B86-0A2B71F1BB5E}" srcId="{581032E4-7D81-441D-9022-1C0A9D281848}" destId="{E7A926AD-E15A-48D2-A4DD-313E7218853B}" srcOrd="0" destOrd="0" parTransId="{E857C900-45AD-4FC5-B9A2-AE7020CB7716}" sibTransId="{00C4DB16-D5C3-4E63-8A65-C9193B04D401}"/>
    <dgm:cxn modelId="{A121D51F-5056-4E83-89BE-81DAA049645A}" type="presOf" srcId="{90CB9C63-9652-4438-9E32-E0AD131316B3}" destId="{B52AB25C-79F6-44E8-829E-896216B0AB63}" srcOrd="0" destOrd="0" presId="urn:microsoft.com/office/officeart/2008/layout/RadialCluster"/>
    <dgm:cxn modelId="{ECA8C8EE-7AEF-4FEE-A56B-152A79243BE7}" srcId="{E7A926AD-E15A-48D2-A4DD-313E7218853B}" destId="{90CB9C63-9652-4438-9E32-E0AD131316B3}" srcOrd="0" destOrd="0" parTransId="{47906E16-1722-4D31-8085-38517C19054E}" sibTransId="{BED0D7E3-B213-42D0-90E2-4FB96CD887E9}"/>
    <dgm:cxn modelId="{A013D108-876B-48B4-A6D1-44B7778E3029}" type="presParOf" srcId="{6CF351D2-78EE-43EB-890F-79DBB3382595}" destId="{E34FCFDB-09C0-4226-BDCD-3134A0C8752A}" srcOrd="0" destOrd="0" presId="urn:microsoft.com/office/officeart/2008/layout/RadialCluster"/>
    <dgm:cxn modelId="{3D748859-A771-4EF6-A2DD-1251A54AB18B}" type="presParOf" srcId="{E34FCFDB-09C0-4226-BDCD-3134A0C8752A}" destId="{2A50160D-AFB6-4223-A1BA-54D06C239D08}" srcOrd="0" destOrd="0" presId="urn:microsoft.com/office/officeart/2008/layout/RadialCluster"/>
    <dgm:cxn modelId="{63F7BF75-AC2F-4BEF-AE50-87E5A2B3F356}" type="presParOf" srcId="{E34FCFDB-09C0-4226-BDCD-3134A0C8752A}" destId="{7385E6E1-A56A-428F-BED7-EBAD851C40F1}" srcOrd="1" destOrd="0" presId="urn:microsoft.com/office/officeart/2008/layout/RadialCluster"/>
    <dgm:cxn modelId="{4EA3224F-F1DD-4EE5-8B12-AD40274EB72D}" type="presParOf" srcId="{E34FCFDB-09C0-4226-BDCD-3134A0C8752A}" destId="{B52AB25C-79F6-44E8-829E-896216B0AB63}" srcOrd="2" destOrd="0" presId="urn:microsoft.com/office/officeart/2008/layout/RadialCluster"/>
    <dgm:cxn modelId="{7F35387A-BF98-4BEA-8ACA-AE7A5A9CD410}" type="presParOf" srcId="{E34FCFDB-09C0-4226-BDCD-3134A0C8752A}" destId="{C5254E8A-6971-4340-B4D1-F4597E2DE11F}" srcOrd="3" destOrd="0" presId="urn:microsoft.com/office/officeart/2008/layout/RadialCluster"/>
    <dgm:cxn modelId="{73DAFB99-4A55-4288-AE98-4D89C23FE3CC}" type="presParOf" srcId="{E34FCFDB-09C0-4226-BDCD-3134A0C8752A}" destId="{4A4F4CEB-75F5-4C20-B59F-015C1D2F9E47}" srcOrd="4" destOrd="0" presId="urn:microsoft.com/office/officeart/2008/layout/RadialCluster"/>
    <dgm:cxn modelId="{B6CA4F22-4252-4C24-97E8-A7A5BD3A8948}" type="presParOf" srcId="{E34FCFDB-09C0-4226-BDCD-3134A0C8752A}" destId="{E4091621-C24A-4889-B1D2-ED642F9B4934}" srcOrd="5" destOrd="0" presId="urn:microsoft.com/office/officeart/2008/layout/RadialCluster"/>
    <dgm:cxn modelId="{7AD858EB-D804-4837-81C6-5452ADF59965}" type="presParOf" srcId="{E34FCFDB-09C0-4226-BDCD-3134A0C8752A}" destId="{8BFA30C9-72B2-419A-B720-5462F23F504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ADB8E4-CA5E-43B5-BB53-390B61C50D77}" type="doc">
      <dgm:prSet loTypeId="urn:microsoft.com/office/officeart/2005/8/layout/hList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9DEB550-8BE1-4B06-809C-976296852C32}">
      <dgm:prSet phldrT="[Текст]" custT="1"/>
      <dgm:spPr/>
      <dgm:t>
        <a:bodyPr/>
        <a:lstStyle/>
        <a:p>
          <a:r>
            <a: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Особенности Клиринга:</a:t>
          </a:r>
          <a:endParaRPr lang="ru-RU" sz="3600" dirty="0"/>
        </a:p>
      </dgm:t>
    </dgm:pt>
    <dgm:pt modelId="{AE0C5747-7055-4577-95A5-EE5F6735CCEF}" type="parTrans" cxnId="{E6FAFCDE-10E3-47B7-B08D-B948DF26437D}">
      <dgm:prSet/>
      <dgm:spPr/>
      <dgm:t>
        <a:bodyPr/>
        <a:lstStyle/>
        <a:p>
          <a:endParaRPr lang="ru-RU" sz="1800"/>
        </a:p>
      </dgm:t>
    </dgm:pt>
    <dgm:pt modelId="{CD3D14C9-18D5-4FD2-AD0A-D58B8FC4D7C1}" type="sibTrans" cxnId="{E6FAFCDE-10E3-47B7-B08D-B948DF26437D}">
      <dgm:prSet/>
      <dgm:spPr/>
      <dgm:t>
        <a:bodyPr/>
        <a:lstStyle/>
        <a:p>
          <a:endParaRPr lang="ru-RU" sz="1800"/>
        </a:p>
      </dgm:t>
    </dgm:pt>
    <dgm:pt modelId="{21270892-83C7-4D41-A331-2E4B5F2E4048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Пользователями могут быть все банки, а также небанковские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фин.учреждения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осуществляющие отдельные виды банковских операций (НАО «Государственная корпорация «Правительство для граждан», Казначейство и др.).</a:t>
          </a:r>
          <a:endParaRPr lang="ru-RU" sz="1800" dirty="0"/>
        </a:p>
      </dgm:t>
    </dgm:pt>
    <dgm:pt modelId="{12EB2EC9-5ECB-43FD-80A7-4186DDF570F7}" type="parTrans" cxnId="{B844C340-5EFA-4939-A723-2586AEC0ED86}">
      <dgm:prSet/>
      <dgm:spPr/>
      <dgm:t>
        <a:bodyPr/>
        <a:lstStyle/>
        <a:p>
          <a:endParaRPr lang="ru-RU" sz="1800"/>
        </a:p>
      </dgm:t>
    </dgm:pt>
    <dgm:pt modelId="{F11D1B9A-1C3D-4526-AD66-33D687A66B8A}" type="sibTrans" cxnId="{B844C340-5EFA-4939-A723-2586AEC0ED86}">
      <dgm:prSet/>
      <dgm:spPr/>
      <dgm:t>
        <a:bodyPr/>
        <a:lstStyle/>
        <a:p>
          <a:endParaRPr lang="ru-RU" sz="1800"/>
        </a:p>
      </dgm:t>
    </dgm:pt>
    <dgm:pt modelId="{688B04A8-5A69-4A83-8B96-C5F2D442CCD8}">
      <dgm:prSet phldrT="[Текст]"/>
      <dgm:spPr/>
      <dgm:t>
        <a:bodyPr/>
        <a:lstStyle/>
        <a:p>
          <a:endParaRPr lang="ru-RU" sz="1800"/>
        </a:p>
      </dgm:t>
    </dgm:pt>
    <dgm:pt modelId="{93F66E41-C974-48E4-A53F-012C9DC8F938}" type="parTrans" cxnId="{F89D5182-70DF-4AF7-A079-7AD94A4F77AA}">
      <dgm:prSet/>
      <dgm:spPr/>
      <dgm:t>
        <a:bodyPr/>
        <a:lstStyle/>
        <a:p>
          <a:endParaRPr lang="ru-RU" sz="1800"/>
        </a:p>
      </dgm:t>
    </dgm:pt>
    <dgm:pt modelId="{8A7A2F90-B68F-4F7E-97B2-E449781F6932}" type="sibTrans" cxnId="{F89D5182-70DF-4AF7-A079-7AD94A4F77AA}">
      <dgm:prSet/>
      <dgm:spPr/>
      <dgm:t>
        <a:bodyPr/>
        <a:lstStyle/>
        <a:p>
          <a:endParaRPr lang="ru-RU" sz="1800"/>
        </a:p>
      </dgm:t>
    </dgm:pt>
    <dgm:pt modelId="{E9D341EF-43A4-48CD-BEE6-D5E207404D82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Используются только эл. платежные документы, которые выдаются пользователям после окончательного расчета, по форматам(МТ100, МТ102).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3AD16C-7327-4448-85C6-E3C56043FB6E}" type="parTrans" cxnId="{2BA9ACC6-6B13-45D2-A68D-09BE0EFC6BCF}">
      <dgm:prSet/>
      <dgm:spPr/>
      <dgm:t>
        <a:bodyPr/>
        <a:lstStyle/>
        <a:p>
          <a:endParaRPr lang="ru-RU" sz="1800"/>
        </a:p>
      </dgm:t>
    </dgm:pt>
    <dgm:pt modelId="{EBF14379-1188-47C2-AFCF-02B6FA69377A}" type="sibTrans" cxnId="{2BA9ACC6-6B13-45D2-A68D-09BE0EFC6BCF}">
      <dgm:prSet/>
      <dgm:spPr/>
      <dgm:t>
        <a:bodyPr/>
        <a:lstStyle/>
        <a:p>
          <a:endParaRPr lang="ru-RU" sz="1800"/>
        </a:p>
      </dgm:t>
    </dgm:pt>
    <dgm:pt modelId="{531EDE42-33B0-4B9E-8302-4CC5A8992ABE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Существует ограничение на максимальную сумму одного платежа </a:t>
          </a:r>
          <a:r>
            <a:rPr lang="ru-RU" sz="18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5,000,000</a:t>
          </a:r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 тенге.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4BC8FA-7B0A-4864-B1F4-C584FF4C752A}" type="parTrans" cxnId="{833F3306-1E39-46A7-97ED-774888044AF8}">
      <dgm:prSet/>
      <dgm:spPr/>
      <dgm:t>
        <a:bodyPr/>
        <a:lstStyle/>
        <a:p>
          <a:endParaRPr lang="ru-RU" sz="1800"/>
        </a:p>
      </dgm:t>
    </dgm:pt>
    <dgm:pt modelId="{F630172F-A805-4244-88A1-4301A25FB64F}" type="sibTrans" cxnId="{833F3306-1E39-46A7-97ED-774888044AF8}">
      <dgm:prSet/>
      <dgm:spPr/>
      <dgm:t>
        <a:bodyPr/>
        <a:lstStyle/>
        <a:p>
          <a:endParaRPr lang="ru-RU" sz="1800"/>
        </a:p>
      </dgm:t>
    </dgm:pt>
    <dgm:pt modelId="{5BF3B538-4049-489B-96BF-878392FB9017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Пользователям предоставляется возможность отправлять платежи с будущей датой валютирования платежа T+3 дня, которые будут храниться в системе и при наступлении указанной даты, приниматься в обработку.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CAE44E-4406-4FCC-8DA2-C42B638FA8C1}" type="parTrans" cxnId="{10EDB0F0-7DAB-4F8A-8C35-9796773C787F}">
      <dgm:prSet/>
      <dgm:spPr/>
      <dgm:t>
        <a:bodyPr/>
        <a:lstStyle/>
        <a:p>
          <a:endParaRPr lang="ru-RU" sz="1800"/>
        </a:p>
      </dgm:t>
    </dgm:pt>
    <dgm:pt modelId="{7EBDE0E3-9B24-4756-B56E-4985A58F951B}" type="sibTrans" cxnId="{10EDB0F0-7DAB-4F8A-8C35-9796773C787F}">
      <dgm:prSet/>
      <dgm:spPr/>
      <dgm:t>
        <a:bodyPr/>
        <a:lstStyle/>
        <a:p>
          <a:endParaRPr lang="ru-RU" sz="1800"/>
        </a:p>
      </dgm:t>
    </dgm:pt>
    <dgm:pt modelId="{708CF298-75E8-4A55-867A-E0150A42D946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Возможность </a:t>
          </a:r>
          <a:r>
            <a:rPr lang="ru-RU" sz="18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отзыва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отправленных платежей до окончательного расчета.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45427F-48D2-48D1-8EE9-9679F0C565EB}" type="parTrans" cxnId="{B1C5497F-C002-43E1-9BFB-C1D1E5119104}">
      <dgm:prSet/>
      <dgm:spPr/>
      <dgm:t>
        <a:bodyPr/>
        <a:lstStyle/>
        <a:p>
          <a:endParaRPr lang="ru-RU" sz="1800"/>
        </a:p>
      </dgm:t>
    </dgm:pt>
    <dgm:pt modelId="{F6D1ACE5-C83C-46D3-8FE1-4C99DDE1DCB8}" type="sibTrans" cxnId="{B1C5497F-C002-43E1-9BFB-C1D1E5119104}">
      <dgm:prSet/>
      <dgm:spPr/>
      <dgm:t>
        <a:bodyPr/>
        <a:lstStyle/>
        <a:p>
          <a:endParaRPr lang="ru-RU" sz="1800"/>
        </a:p>
      </dgm:t>
    </dgm:pt>
    <dgm:pt modelId="{B2E765A6-AA05-42BB-8C18-24C89E0A6185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Возможность использования одним пользователем </a:t>
          </a:r>
          <a:r>
            <a:rPr lang="ru-RU" sz="18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нескольких терминалов входа</a:t>
          </a:r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 в платежную систему, один из которых будет являться основным</a:t>
          </a:r>
          <a:endParaRPr lang="en-US" sz="1800"/>
        </a:p>
      </dgm:t>
    </dgm:pt>
    <dgm:pt modelId="{C613BE42-FCCF-4BEF-82F3-F3B5ED9D9B94}" type="parTrans" cxnId="{3A246424-0B71-4D73-A3A1-321B1FF91598}">
      <dgm:prSet/>
      <dgm:spPr/>
      <dgm:t>
        <a:bodyPr/>
        <a:lstStyle/>
        <a:p>
          <a:endParaRPr lang="ru-RU" sz="1800"/>
        </a:p>
      </dgm:t>
    </dgm:pt>
    <dgm:pt modelId="{8C613726-25F5-4ED8-A1B1-F0B0D7BAFF02}" type="sibTrans" cxnId="{3A246424-0B71-4D73-A3A1-321B1FF91598}">
      <dgm:prSet/>
      <dgm:spPr/>
      <dgm:t>
        <a:bodyPr/>
        <a:lstStyle/>
        <a:p>
          <a:endParaRPr lang="ru-RU" sz="1800"/>
        </a:p>
      </dgm:t>
    </dgm:pt>
    <dgm:pt modelId="{92344306-9549-4051-A1A5-080891DC2574}" type="pres">
      <dgm:prSet presAssocID="{67ADB8E4-CA5E-43B5-BB53-390B61C50D7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3EE316-CD99-41C5-BBCE-5133CA4D9433}" type="pres">
      <dgm:prSet presAssocID="{99DEB550-8BE1-4B06-809C-976296852C32}" presName="roof" presStyleLbl="dkBgShp" presStyleIdx="0" presStyleCnt="2"/>
      <dgm:spPr/>
      <dgm:t>
        <a:bodyPr/>
        <a:lstStyle/>
        <a:p>
          <a:endParaRPr lang="ru-RU"/>
        </a:p>
      </dgm:t>
    </dgm:pt>
    <dgm:pt modelId="{2556AF5C-3EC3-4800-851D-DB26E00535C1}" type="pres">
      <dgm:prSet presAssocID="{99DEB550-8BE1-4B06-809C-976296852C32}" presName="pillars" presStyleCnt="0"/>
      <dgm:spPr/>
    </dgm:pt>
    <dgm:pt modelId="{7413B72C-BA91-4F1B-B02F-0DB63566C625}" type="pres">
      <dgm:prSet presAssocID="{99DEB550-8BE1-4B06-809C-976296852C32}" presName="pillar1" presStyleLbl="node1" presStyleIdx="0" presStyleCnt="6" custScaleX="1577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02D03E-2BFD-48DA-848F-6F2FBAB54265}" type="pres">
      <dgm:prSet presAssocID="{E9D341EF-43A4-48CD-BEE6-D5E207404D82}" presName="pillar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BB6A8E-3B91-46DB-905A-62202D0B716A}" type="pres">
      <dgm:prSet presAssocID="{531EDE42-33B0-4B9E-8302-4CC5A8992ABE}" presName="pillar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640BEF-966C-45A9-B640-590976336CC5}" type="pres">
      <dgm:prSet presAssocID="{5BF3B538-4049-489B-96BF-878392FB9017}" presName="pillarX" presStyleLbl="node1" presStyleIdx="3" presStyleCnt="6" custScaleX="1475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434D90-6055-448E-B805-5EDC19D4A7C7}" type="pres">
      <dgm:prSet presAssocID="{708CF298-75E8-4A55-867A-E0150A42D946}" presName="pillar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9DD43F-9DE5-485E-9AE1-00FF38B82C80}" type="pres">
      <dgm:prSet presAssocID="{B2E765A6-AA05-42BB-8C18-24C89E0A6185}" presName="pillar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A6BF5B-01FB-445D-8C94-5BA05D3F6D75}" type="pres">
      <dgm:prSet presAssocID="{99DEB550-8BE1-4B06-809C-976296852C32}" presName="base" presStyleLbl="dkBgShp" presStyleIdx="1" presStyleCnt="2"/>
      <dgm:spPr/>
    </dgm:pt>
  </dgm:ptLst>
  <dgm:cxnLst>
    <dgm:cxn modelId="{D85D9EAC-3F70-4C19-840F-1E66778C51B7}" type="presOf" srcId="{67ADB8E4-CA5E-43B5-BB53-390B61C50D77}" destId="{92344306-9549-4051-A1A5-080891DC2574}" srcOrd="0" destOrd="0" presId="urn:microsoft.com/office/officeart/2005/8/layout/hList3"/>
    <dgm:cxn modelId="{8DCEC668-61B4-46C9-A014-64B2C502DEC3}" type="presOf" srcId="{21270892-83C7-4D41-A331-2E4B5F2E4048}" destId="{7413B72C-BA91-4F1B-B02F-0DB63566C625}" srcOrd="0" destOrd="0" presId="urn:microsoft.com/office/officeart/2005/8/layout/hList3"/>
    <dgm:cxn modelId="{90A6C319-31B1-475C-9EF6-8469620D2300}" type="presOf" srcId="{708CF298-75E8-4A55-867A-E0150A42D946}" destId="{D3434D90-6055-448E-B805-5EDC19D4A7C7}" srcOrd="0" destOrd="0" presId="urn:microsoft.com/office/officeart/2005/8/layout/hList3"/>
    <dgm:cxn modelId="{CA999845-02AB-4FEA-A763-4347695C64C3}" type="presOf" srcId="{E9D341EF-43A4-48CD-BEE6-D5E207404D82}" destId="{5402D03E-2BFD-48DA-848F-6F2FBAB54265}" srcOrd="0" destOrd="0" presId="urn:microsoft.com/office/officeart/2005/8/layout/hList3"/>
    <dgm:cxn modelId="{833F3306-1E39-46A7-97ED-774888044AF8}" srcId="{99DEB550-8BE1-4B06-809C-976296852C32}" destId="{531EDE42-33B0-4B9E-8302-4CC5A8992ABE}" srcOrd="2" destOrd="0" parTransId="{C44BC8FA-7B0A-4864-B1F4-C584FF4C752A}" sibTransId="{F630172F-A805-4244-88A1-4301A25FB64F}"/>
    <dgm:cxn modelId="{DD7BDF0D-6747-402E-B963-5CF29CD5E88E}" type="presOf" srcId="{99DEB550-8BE1-4B06-809C-976296852C32}" destId="{BA3EE316-CD99-41C5-BBCE-5133CA4D9433}" srcOrd="0" destOrd="0" presId="urn:microsoft.com/office/officeart/2005/8/layout/hList3"/>
    <dgm:cxn modelId="{2BA9ACC6-6B13-45D2-A68D-09BE0EFC6BCF}" srcId="{99DEB550-8BE1-4B06-809C-976296852C32}" destId="{E9D341EF-43A4-48CD-BEE6-D5E207404D82}" srcOrd="1" destOrd="0" parTransId="{443AD16C-7327-4448-85C6-E3C56043FB6E}" sibTransId="{EBF14379-1188-47C2-AFCF-02B6FA69377A}"/>
    <dgm:cxn modelId="{10EDB0F0-7DAB-4F8A-8C35-9796773C787F}" srcId="{99DEB550-8BE1-4B06-809C-976296852C32}" destId="{5BF3B538-4049-489B-96BF-878392FB9017}" srcOrd="3" destOrd="0" parTransId="{1BCAE44E-4406-4FCC-8DA2-C42B638FA8C1}" sibTransId="{7EBDE0E3-9B24-4756-B56E-4985A58F951B}"/>
    <dgm:cxn modelId="{249FA503-1ED0-4C2D-87C5-BA788CA1FBB1}" type="presOf" srcId="{B2E765A6-AA05-42BB-8C18-24C89E0A6185}" destId="{989DD43F-9DE5-485E-9AE1-00FF38B82C80}" srcOrd="0" destOrd="0" presId="urn:microsoft.com/office/officeart/2005/8/layout/hList3"/>
    <dgm:cxn modelId="{B844C340-5EFA-4939-A723-2586AEC0ED86}" srcId="{99DEB550-8BE1-4B06-809C-976296852C32}" destId="{21270892-83C7-4D41-A331-2E4B5F2E4048}" srcOrd="0" destOrd="0" parTransId="{12EB2EC9-5ECB-43FD-80A7-4186DDF570F7}" sibTransId="{F11D1B9A-1C3D-4526-AD66-33D687A66B8A}"/>
    <dgm:cxn modelId="{FDEF8672-3B48-41AB-ACFD-4D5CBAF15B70}" type="presOf" srcId="{531EDE42-33B0-4B9E-8302-4CC5A8992ABE}" destId="{10BB6A8E-3B91-46DB-905A-62202D0B716A}" srcOrd="0" destOrd="0" presId="urn:microsoft.com/office/officeart/2005/8/layout/hList3"/>
    <dgm:cxn modelId="{F89D5182-70DF-4AF7-A079-7AD94A4F77AA}" srcId="{67ADB8E4-CA5E-43B5-BB53-390B61C50D77}" destId="{688B04A8-5A69-4A83-8B96-C5F2D442CCD8}" srcOrd="1" destOrd="0" parTransId="{93F66E41-C974-48E4-A53F-012C9DC8F938}" sibTransId="{8A7A2F90-B68F-4F7E-97B2-E449781F6932}"/>
    <dgm:cxn modelId="{3A246424-0B71-4D73-A3A1-321B1FF91598}" srcId="{99DEB550-8BE1-4B06-809C-976296852C32}" destId="{B2E765A6-AA05-42BB-8C18-24C89E0A6185}" srcOrd="5" destOrd="0" parTransId="{C613BE42-FCCF-4BEF-82F3-F3B5ED9D9B94}" sibTransId="{8C613726-25F5-4ED8-A1B1-F0B0D7BAFF02}"/>
    <dgm:cxn modelId="{2D2AEF93-C3B9-4173-89C1-CA5272E6FC14}" type="presOf" srcId="{5BF3B538-4049-489B-96BF-878392FB9017}" destId="{FC640BEF-966C-45A9-B640-590976336CC5}" srcOrd="0" destOrd="0" presId="urn:microsoft.com/office/officeart/2005/8/layout/hList3"/>
    <dgm:cxn modelId="{E6FAFCDE-10E3-47B7-B08D-B948DF26437D}" srcId="{67ADB8E4-CA5E-43B5-BB53-390B61C50D77}" destId="{99DEB550-8BE1-4B06-809C-976296852C32}" srcOrd="0" destOrd="0" parTransId="{AE0C5747-7055-4577-95A5-EE5F6735CCEF}" sibTransId="{CD3D14C9-18D5-4FD2-AD0A-D58B8FC4D7C1}"/>
    <dgm:cxn modelId="{B1C5497F-C002-43E1-9BFB-C1D1E5119104}" srcId="{99DEB550-8BE1-4B06-809C-976296852C32}" destId="{708CF298-75E8-4A55-867A-E0150A42D946}" srcOrd="4" destOrd="0" parTransId="{B945427F-48D2-48D1-8EE9-9679F0C565EB}" sibTransId="{F6D1ACE5-C83C-46D3-8FE1-4C99DDE1DCB8}"/>
    <dgm:cxn modelId="{D7B2517D-B4DC-4A3F-8D39-FEA5C706D1A3}" type="presParOf" srcId="{92344306-9549-4051-A1A5-080891DC2574}" destId="{BA3EE316-CD99-41C5-BBCE-5133CA4D9433}" srcOrd="0" destOrd="0" presId="urn:microsoft.com/office/officeart/2005/8/layout/hList3"/>
    <dgm:cxn modelId="{AEEA1D87-9166-4CB9-8514-40A91E323FFB}" type="presParOf" srcId="{92344306-9549-4051-A1A5-080891DC2574}" destId="{2556AF5C-3EC3-4800-851D-DB26E00535C1}" srcOrd="1" destOrd="0" presId="urn:microsoft.com/office/officeart/2005/8/layout/hList3"/>
    <dgm:cxn modelId="{7B01E3BA-B3AA-436F-8C88-3C06F33C5E89}" type="presParOf" srcId="{2556AF5C-3EC3-4800-851D-DB26E00535C1}" destId="{7413B72C-BA91-4F1B-B02F-0DB63566C625}" srcOrd="0" destOrd="0" presId="urn:microsoft.com/office/officeart/2005/8/layout/hList3"/>
    <dgm:cxn modelId="{A94C3255-CCD8-456D-8BDF-424EE5FBFA63}" type="presParOf" srcId="{2556AF5C-3EC3-4800-851D-DB26E00535C1}" destId="{5402D03E-2BFD-48DA-848F-6F2FBAB54265}" srcOrd="1" destOrd="0" presId="urn:microsoft.com/office/officeart/2005/8/layout/hList3"/>
    <dgm:cxn modelId="{3A4DC253-F9E0-481A-AE8C-A778BC01BB24}" type="presParOf" srcId="{2556AF5C-3EC3-4800-851D-DB26E00535C1}" destId="{10BB6A8E-3B91-46DB-905A-62202D0B716A}" srcOrd="2" destOrd="0" presId="urn:microsoft.com/office/officeart/2005/8/layout/hList3"/>
    <dgm:cxn modelId="{FC5FB630-3AC1-4263-852D-4FF2871A5257}" type="presParOf" srcId="{2556AF5C-3EC3-4800-851D-DB26E00535C1}" destId="{FC640BEF-966C-45A9-B640-590976336CC5}" srcOrd="3" destOrd="0" presId="urn:microsoft.com/office/officeart/2005/8/layout/hList3"/>
    <dgm:cxn modelId="{F47E2CAC-AA8E-4185-AD0A-2432186AEDB2}" type="presParOf" srcId="{2556AF5C-3EC3-4800-851D-DB26E00535C1}" destId="{D3434D90-6055-448E-B805-5EDC19D4A7C7}" srcOrd="4" destOrd="0" presId="urn:microsoft.com/office/officeart/2005/8/layout/hList3"/>
    <dgm:cxn modelId="{6E5366F3-FF24-4513-B765-CA00712B9574}" type="presParOf" srcId="{2556AF5C-3EC3-4800-851D-DB26E00535C1}" destId="{989DD43F-9DE5-485E-9AE1-00FF38B82C80}" srcOrd="5" destOrd="0" presId="urn:microsoft.com/office/officeart/2005/8/layout/hList3"/>
    <dgm:cxn modelId="{AC9F2984-5804-4E39-9547-2C1B4D82FB92}" type="presParOf" srcId="{92344306-9549-4051-A1A5-080891DC2574}" destId="{E9A6BF5B-01FB-445D-8C94-5BA05D3F6D7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E049CE-9AAE-4A1B-84F9-FC5A50B5DB05}" type="doc">
      <dgm:prSet loTypeId="urn:microsoft.com/office/officeart/2008/layout/VerticalAccentLis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430C784-2714-4E55-B593-BB2608175F1A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Клиринг функционирует на многосторонней основе </a:t>
          </a:r>
          <a:r>
            <a: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без предварительного депонирования 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денег для проведения расчетов</a:t>
          </a:r>
          <a:endParaRPr lang="ru-RU" sz="2000" dirty="0"/>
        </a:p>
      </dgm:t>
    </dgm:pt>
    <dgm:pt modelId="{5DA97647-A560-4647-9ADE-10749AE6402B}" type="parTrans" cxnId="{7F637AF2-C21E-4DA9-824F-059E1B5E7104}">
      <dgm:prSet/>
      <dgm:spPr/>
      <dgm:t>
        <a:bodyPr/>
        <a:lstStyle/>
        <a:p>
          <a:endParaRPr lang="ru-RU" sz="2000"/>
        </a:p>
      </dgm:t>
    </dgm:pt>
    <dgm:pt modelId="{3CA5FC4B-B4C8-4F6D-8860-93B49F067FC9}" type="sibTrans" cxnId="{7F637AF2-C21E-4DA9-824F-059E1B5E7104}">
      <dgm:prSet/>
      <dgm:spPr/>
      <dgm:t>
        <a:bodyPr/>
        <a:lstStyle/>
        <a:p>
          <a:endParaRPr lang="ru-RU" sz="2000"/>
        </a:p>
      </dgm:t>
    </dgm:pt>
    <dgm:pt modelId="{CC9A7A5D-A74F-4E6E-93E2-6E68E224AF31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Новый операционный день начинается в 17:00 часов </a:t>
          </a:r>
          <a:endParaRPr lang="ru-RU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0058B7-E3B8-4FD6-9684-82915ED68D9C}" type="parTrans" cxnId="{D00E07B1-7D0E-43B2-9840-8274163A0474}">
      <dgm:prSet/>
      <dgm:spPr/>
      <dgm:t>
        <a:bodyPr/>
        <a:lstStyle/>
        <a:p>
          <a:endParaRPr lang="ru-RU" sz="2000"/>
        </a:p>
      </dgm:t>
    </dgm:pt>
    <dgm:pt modelId="{80D3176D-6939-4CC6-BFC9-AD817BD6583A}" type="sibTrans" cxnId="{D00E07B1-7D0E-43B2-9840-8274163A0474}">
      <dgm:prSet/>
      <dgm:spPr/>
      <dgm:t>
        <a:bodyPr/>
        <a:lstStyle/>
        <a:p>
          <a:endParaRPr lang="ru-RU" sz="2000"/>
        </a:p>
      </dgm:t>
    </dgm:pt>
    <dgm:pt modelId="{FFA667AA-6A50-4FF1-B602-C0EF6D5E4CE0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документов в клиринг происходит круглосуточно, финальный расчет производится один раз с 15:00 до 17:00 часов 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ABA81C-EF08-4F8B-A84D-EF7E95BD3A4D}" type="parTrans" cxnId="{22D39114-19A7-4F2B-9E9B-25DA4CE03D10}">
      <dgm:prSet/>
      <dgm:spPr/>
      <dgm:t>
        <a:bodyPr/>
        <a:lstStyle/>
        <a:p>
          <a:endParaRPr lang="ru-RU" sz="2000"/>
        </a:p>
      </dgm:t>
    </dgm:pt>
    <dgm:pt modelId="{51B39A2D-5FAB-4074-81A4-D73339F525A2}" type="sibTrans" cxnId="{22D39114-19A7-4F2B-9E9B-25DA4CE03D10}">
      <dgm:prSet/>
      <dgm:spPr/>
      <dgm:t>
        <a:bodyPr/>
        <a:lstStyle/>
        <a:p>
          <a:endParaRPr lang="ru-RU" sz="2000"/>
        </a:p>
      </dgm:t>
    </dgm:pt>
    <dgm:pt modelId="{85AB2A68-5840-4D21-B6A5-0DDFF0233684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В Клиринге отсутствуют кредитовые и дебетовые ограничения 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00C26D-D7A6-4BD0-8F74-F43B6BD84F2D}" type="parTrans" cxnId="{F24CEB7B-5673-497C-B2D3-06708D57E738}">
      <dgm:prSet/>
      <dgm:spPr/>
      <dgm:t>
        <a:bodyPr/>
        <a:lstStyle/>
        <a:p>
          <a:endParaRPr lang="ru-RU" sz="2000"/>
        </a:p>
      </dgm:t>
    </dgm:pt>
    <dgm:pt modelId="{152A913F-6FC0-4A54-A36D-1DD574674709}" type="sibTrans" cxnId="{F24CEB7B-5673-497C-B2D3-06708D57E738}">
      <dgm:prSet/>
      <dgm:spPr/>
      <dgm:t>
        <a:bodyPr/>
        <a:lstStyle/>
        <a:p>
          <a:endParaRPr lang="ru-RU" sz="2000"/>
        </a:p>
      </dgm:t>
    </dgm:pt>
    <dgm:pt modelId="{8C98B2D4-551A-40A9-8A5B-F7869D2D1C2E}" type="pres">
      <dgm:prSet presAssocID="{2EE049CE-9AAE-4A1B-84F9-FC5A50B5DB05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77CF2C0D-F3A8-4A81-8363-59FC161B089D}" type="pres">
      <dgm:prSet presAssocID="{5430C784-2714-4E55-B593-BB2608175F1A}" presName="parenttextcomposite" presStyleCnt="0"/>
      <dgm:spPr/>
    </dgm:pt>
    <dgm:pt modelId="{64FD5A47-DEE2-4DA7-B208-2F8870FCCC9E}" type="pres">
      <dgm:prSet presAssocID="{5430C784-2714-4E55-B593-BB2608175F1A}" presName="parenttext" presStyleLbl="revTx" presStyleIdx="0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DA6A96-E712-4B80-A137-5EA5E9A3BA69}" type="pres">
      <dgm:prSet presAssocID="{5430C784-2714-4E55-B593-BB2608175F1A}" presName="parallelogramComposite" presStyleCnt="0"/>
      <dgm:spPr/>
    </dgm:pt>
    <dgm:pt modelId="{6B755C12-7871-4ECE-95E5-08EF10A4BA0D}" type="pres">
      <dgm:prSet presAssocID="{5430C784-2714-4E55-B593-BB2608175F1A}" presName="parallelogram1" presStyleLbl="alignNode1" presStyleIdx="0" presStyleCnt="28"/>
      <dgm:spPr/>
    </dgm:pt>
    <dgm:pt modelId="{E966F010-1402-4FA1-997C-6A78ACAEDFCB}" type="pres">
      <dgm:prSet presAssocID="{5430C784-2714-4E55-B593-BB2608175F1A}" presName="parallelogram2" presStyleLbl="alignNode1" presStyleIdx="1" presStyleCnt="28"/>
      <dgm:spPr/>
    </dgm:pt>
    <dgm:pt modelId="{DF6E74E4-91FD-455A-B893-9CFCED73552E}" type="pres">
      <dgm:prSet presAssocID="{5430C784-2714-4E55-B593-BB2608175F1A}" presName="parallelogram3" presStyleLbl="alignNode1" presStyleIdx="2" presStyleCnt="28"/>
      <dgm:spPr/>
    </dgm:pt>
    <dgm:pt modelId="{00F39208-0D2C-485C-92DE-92B209573151}" type="pres">
      <dgm:prSet presAssocID="{5430C784-2714-4E55-B593-BB2608175F1A}" presName="parallelogram4" presStyleLbl="alignNode1" presStyleIdx="3" presStyleCnt="28"/>
      <dgm:spPr/>
    </dgm:pt>
    <dgm:pt modelId="{5E7DF5DE-6699-4CDF-B138-CFA2B5ACC1AE}" type="pres">
      <dgm:prSet presAssocID="{5430C784-2714-4E55-B593-BB2608175F1A}" presName="parallelogram5" presStyleLbl="alignNode1" presStyleIdx="4" presStyleCnt="28"/>
      <dgm:spPr/>
    </dgm:pt>
    <dgm:pt modelId="{FA2D7F5A-E191-46F6-89FC-66BA5A44CA7B}" type="pres">
      <dgm:prSet presAssocID="{5430C784-2714-4E55-B593-BB2608175F1A}" presName="parallelogram6" presStyleLbl="alignNode1" presStyleIdx="5" presStyleCnt="28"/>
      <dgm:spPr/>
    </dgm:pt>
    <dgm:pt modelId="{CFA8FA40-26A4-4952-B335-5FA4840457C5}" type="pres">
      <dgm:prSet presAssocID="{5430C784-2714-4E55-B593-BB2608175F1A}" presName="parallelogram7" presStyleLbl="alignNode1" presStyleIdx="6" presStyleCnt="28"/>
      <dgm:spPr/>
    </dgm:pt>
    <dgm:pt modelId="{5A6338F9-C020-42A1-9326-B86ED2F497E1}" type="pres">
      <dgm:prSet presAssocID="{3CA5FC4B-B4C8-4F6D-8860-93B49F067FC9}" presName="sibTrans" presStyleCnt="0"/>
      <dgm:spPr/>
    </dgm:pt>
    <dgm:pt modelId="{2B7A9846-D203-4B1E-ABFE-263509A12C6B}" type="pres">
      <dgm:prSet presAssocID="{CC9A7A5D-A74F-4E6E-93E2-6E68E224AF31}" presName="parenttextcomposite" presStyleCnt="0"/>
      <dgm:spPr/>
    </dgm:pt>
    <dgm:pt modelId="{49420902-E951-4AE0-81EB-F593A29CEEBD}" type="pres">
      <dgm:prSet presAssocID="{CC9A7A5D-A74F-4E6E-93E2-6E68E224AF31}" presName="parenttext" presStyleLbl="revTx" presStyleIdx="1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3A0913-1B92-4DF5-8911-EEF7450B3B7A}" type="pres">
      <dgm:prSet presAssocID="{CC9A7A5D-A74F-4E6E-93E2-6E68E224AF31}" presName="parallelogramComposite" presStyleCnt="0"/>
      <dgm:spPr/>
    </dgm:pt>
    <dgm:pt modelId="{B287209D-B59F-4CFA-B699-E2184630502D}" type="pres">
      <dgm:prSet presAssocID="{CC9A7A5D-A74F-4E6E-93E2-6E68E224AF31}" presName="parallelogram1" presStyleLbl="alignNode1" presStyleIdx="7" presStyleCnt="28"/>
      <dgm:spPr/>
    </dgm:pt>
    <dgm:pt modelId="{61287832-CE34-40CA-96F0-FEFC3486BC70}" type="pres">
      <dgm:prSet presAssocID="{CC9A7A5D-A74F-4E6E-93E2-6E68E224AF31}" presName="parallelogram2" presStyleLbl="alignNode1" presStyleIdx="8" presStyleCnt="28"/>
      <dgm:spPr/>
    </dgm:pt>
    <dgm:pt modelId="{C0FA9F9F-9C24-47FE-8175-341747D4FB6D}" type="pres">
      <dgm:prSet presAssocID="{CC9A7A5D-A74F-4E6E-93E2-6E68E224AF31}" presName="parallelogram3" presStyleLbl="alignNode1" presStyleIdx="9" presStyleCnt="28"/>
      <dgm:spPr/>
    </dgm:pt>
    <dgm:pt modelId="{AF387288-CF90-49A0-8E72-365C654323C2}" type="pres">
      <dgm:prSet presAssocID="{CC9A7A5D-A74F-4E6E-93E2-6E68E224AF31}" presName="parallelogram4" presStyleLbl="alignNode1" presStyleIdx="10" presStyleCnt="28"/>
      <dgm:spPr/>
    </dgm:pt>
    <dgm:pt modelId="{D1E1B776-5F3D-4D51-A022-499074337CD2}" type="pres">
      <dgm:prSet presAssocID="{CC9A7A5D-A74F-4E6E-93E2-6E68E224AF31}" presName="parallelogram5" presStyleLbl="alignNode1" presStyleIdx="11" presStyleCnt="28"/>
      <dgm:spPr/>
    </dgm:pt>
    <dgm:pt modelId="{21C698D2-CEF0-4707-9358-B17665CA3F42}" type="pres">
      <dgm:prSet presAssocID="{CC9A7A5D-A74F-4E6E-93E2-6E68E224AF31}" presName="parallelogram6" presStyleLbl="alignNode1" presStyleIdx="12" presStyleCnt="28"/>
      <dgm:spPr/>
    </dgm:pt>
    <dgm:pt modelId="{7E1EFF0C-4D78-4030-8B23-99DE76EE11C8}" type="pres">
      <dgm:prSet presAssocID="{CC9A7A5D-A74F-4E6E-93E2-6E68E224AF31}" presName="parallelogram7" presStyleLbl="alignNode1" presStyleIdx="13" presStyleCnt="28"/>
      <dgm:spPr/>
    </dgm:pt>
    <dgm:pt modelId="{40678259-7159-42F8-812C-2E1AABFE8279}" type="pres">
      <dgm:prSet presAssocID="{80D3176D-6939-4CC6-BFC9-AD817BD6583A}" presName="sibTrans" presStyleCnt="0"/>
      <dgm:spPr/>
    </dgm:pt>
    <dgm:pt modelId="{F38B01C2-97A0-4AE5-ADF6-5B7C32F0C8CD}" type="pres">
      <dgm:prSet presAssocID="{FFA667AA-6A50-4FF1-B602-C0EF6D5E4CE0}" presName="parenttextcomposite" presStyleCnt="0"/>
      <dgm:spPr/>
    </dgm:pt>
    <dgm:pt modelId="{4006AB53-02B5-43EF-8FA3-D00987E35871}" type="pres">
      <dgm:prSet presAssocID="{FFA667AA-6A50-4FF1-B602-C0EF6D5E4CE0}" presName="parenttext" presStyleLbl="revTx" presStyleIdx="2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AF7A7E-1946-4FA6-9246-9299B05EF7E0}" type="pres">
      <dgm:prSet presAssocID="{FFA667AA-6A50-4FF1-B602-C0EF6D5E4CE0}" presName="parallelogramComposite" presStyleCnt="0"/>
      <dgm:spPr/>
    </dgm:pt>
    <dgm:pt modelId="{67CF4A19-807C-4DA4-B728-47A0D2B7B718}" type="pres">
      <dgm:prSet presAssocID="{FFA667AA-6A50-4FF1-B602-C0EF6D5E4CE0}" presName="parallelogram1" presStyleLbl="alignNode1" presStyleIdx="14" presStyleCnt="28"/>
      <dgm:spPr/>
    </dgm:pt>
    <dgm:pt modelId="{7B4740DD-B58E-459F-B018-17AAAF9D5B4C}" type="pres">
      <dgm:prSet presAssocID="{FFA667AA-6A50-4FF1-B602-C0EF6D5E4CE0}" presName="parallelogram2" presStyleLbl="alignNode1" presStyleIdx="15" presStyleCnt="28"/>
      <dgm:spPr/>
    </dgm:pt>
    <dgm:pt modelId="{692EEDE0-5B84-4A5F-88B6-62C70FA0EBCA}" type="pres">
      <dgm:prSet presAssocID="{FFA667AA-6A50-4FF1-B602-C0EF6D5E4CE0}" presName="parallelogram3" presStyleLbl="alignNode1" presStyleIdx="16" presStyleCnt="28"/>
      <dgm:spPr/>
    </dgm:pt>
    <dgm:pt modelId="{79570CE0-575C-416F-923D-42658419E602}" type="pres">
      <dgm:prSet presAssocID="{FFA667AA-6A50-4FF1-B602-C0EF6D5E4CE0}" presName="parallelogram4" presStyleLbl="alignNode1" presStyleIdx="17" presStyleCnt="28"/>
      <dgm:spPr/>
    </dgm:pt>
    <dgm:pt modelId="{6958076E-E46E-4C06-B9D5-1182B19DCBFD}" type="pres">
      <dgm:prSet presAssocID="{FFA667AA-6A50-4FF1-B602-C0EF6D5E4CE0}" presName="parallelogram5" presStyleLbl="alignNode1" presStyleIdx="18" presStyleCnt="28"/>
      <dgm:spPr/>
    </dgm:pt>
    <dgm:pt modelId="{D5EB6021-1D25-4FDE-8AD8-2BC23C6FEB19}" type="pres">
      <dgm:prSet presAssocID="{FFA667AA-6A50-4FF1-B602-C0EF6D5E4CE0}" presName="parallelogram6" presStyleLbl="alignNode1" presStyleIdx="19" presStyleCnt="28"/>
      <dgm:spPr/>
    </dgm:pt>
    <dgm:pt modelId="{948D95B9-213E-4D64-BCED-632DF935499B}" type="pres">
      <dgm:prSet presAssocID="{FFA667AA-6A50-4FF1-B602-C0EF6D5E4CE0}" presName="parallelogram7" presStyleLbl="alignNode1" presStyleIdx="20" presStyleCnt="28"/>
      <dgm:spPr/>
    </dgm:pt>
    <dgm:pt modelId="{5E2C0491-AB8A-4E4E-9D1C-3E6524488869}" type="pres">
      <dgm:prSet presAssocID="{51B39A2D-5FAB-4074-81A4-D73339F525A2}" presName="sibTrans" presStyleCnt="0"/>
      <dgm:spPr/>
    </dgm:pt>
    <dgm:pt modelId="{90B7FF30-5E1D-4E5F-9C52-0316299BC880}" type="pres">
      <dgm:prSet presAssocID="{85AB2A68-5840-4D21-B6A5-0DDFF0233684}" presName="parenttextcomposite" presStyleCnt="0"/>
      <dgm:spPr/>
    </dgm:pt>
    <dgm:pt modelId="{91599113-A648-4936-88A5-CD76C51463E4}" type="pres">
      <dgm:prSet presAssocID="{85AB2A68-5840-4D21-B6A5-0DDFF0233684}" presName="parenttext" presStyleLbl="revTx" presStyleIdx="3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E915B2-567A-4412-BBED-77A6338F78B5}" type="pres">
      <dgm:prSet presAssocID="{85AB2A68-5840-4D21-B6A5-0DDFF0233684}" presName="parallelogramComposite" presStyleCnt="0"/>
      <dgm:spPr/>
    </dgm:pt>
    <dgm:pt modelId="{64FA83C9-ECF7-4300-9716-6D8070A323C9}" type="pres">
      <dgm:prSet presAssocID="{85AB2A68-5840-4D21-B6A5-0DDFF0233684}" presName="parallelogram1" presStyleLbl="alignNode1" presStyleIdx="21" presStyleCnt="28"/>
      <dgm:spPr/>
    </dgm:pt>
    <dgm:pt modelId="{A548EE91-EA33-4274-89CE-C0BE86557CA1}" type="pres">
      <dgm:prSet presAssocID="{85AB2A68-5840-4D21-B6A5-0DDFF0233684}" presName="parallelogram2" presStyleLbl="alignNode1" presStyleIdx="22" presStyleCnt="28"/>
      <dgm:spPr/>
    </dgm:pt>
    <dgm:pt modelId="{EBAB7781-3331-4D39-8EF5-B43D12A5AB9B}" type="pres">
      <dgm:prSet presAssocID="{85AB2A68-5840-4D21-B6A5-0DDFF0233684}" presName="parallelogram3" presStyleLbl="alignNode1" presStyleIdx="23" presStyleCnt="28"/>
      <dgm:spPr/>
    </dgm:pt>
    <dgm:pt modelId="{697A251E-70AD-4C7C-AB78-C5D34CA4C1B7}" type="pres">
      <dgm:prSet presAssocID="{85AB2A68-5840-4D21-B6A5-0DDFF0233684}" presName="parallelogram4" presStyleLbl="alignNode1" presStyleIdx="24" presStyleCnt="28"/>
      <dgm:spPr/>
    </dgm:pt>
    <dgm:pt modelId="{0692960A-7832-4E98-A4D1-F2E02D8DA578}" type="pres">
      <dgm:prSet presAssocID="{85AB2A68-5840-4D21-B6A5-0DDFF0233684}" presName="parallelogram5" presStyleLbl="alignNode1" presStyleIdx="25" presStyleCnt="28"/>
      <dgm:spPr/>
    </dgm:pt>
    <dgm:pt modelId="{F8B59703-47D7-4BA7-9DDC-E91D0AF0CB63}" type="pres">
      <dgm:prSet presAssocID="{85AB2A68-5840-4D21-B6A5-0DDFF0233684}" presName="parallelogram6" presStyleLbl="alignNode1" presStyleIdx="26" presStyleCnt="28"/>
      <dgm:spPr/>
    </dgm:pt>
    <dgm:pt modelId="{47C831A3-38B0-4D56-863A-41F608972346}" type="pres">
      <dgm:prSet presAssocID="{85AB2A68-5840-4D21-B6A5-0DDFF0233684}" presName="parallelogram7" presStyleLbl="alignNode1" presStyleIdx="27" presStyleCnt="28"/>
      <dgm:spPr/>
    </dgm:pt>
  </dgm:ptLst>
  <dgm:cxnLst>
    <dgm:cxn modelId="{97B2A0AD-9F53-4F3F-8E33-48B879969B06}" type="presOf" srcId="{CC9A7A5D-A74F-4E6E-93E2-6E68E224AF31}" destId="{49420902-E951-4AE0-81EB-F593A29CEEBD}" srcOrd="0" destOrd="0" presId="urn:microsoft.com/office/officeart/2008/layout/VerticalAccentList"/>
    <dgm:cxn modelId="{7F637AF2-C21E-4DA9-824F-059E1B5E7104}" srcId="{2EE049CE-9AAE-4A1B-84F9-FC5A50B5DB05}" destId="{5430C784-2714-4E55-B593-BB2608175F1A}" srcOrd="0" destOrd="0" parTransId="{5DA97647-A560-4647-9ADE-10749AE6402B}" sibTransId="{3CA5FC4B-B4C8-4F6D-8860-93B49F067FC9}"/>
    <dgm:cxn modelId="{D00E07B1-7D0E-43B2-9840-8274163A0474}" srcId="{2EE049CE-9AAE-4A1B-84F9-FC5A50B5DB05}" destId="{CC9A7A5D-A74F-4E6E-93E2-6E68E224AF31}" srcOrd="1" destOrd="0" parTransId="{760058B7-E3B8-4FD6-9684-82915ED68D9C}" sibTransId="{80D3176D-6939-4CC6-BFC9-AD817BD6583A}"/>
    <dgm:cxn modelId="{6117502C-7BEB-41DC-A749-694851E2AA1C}" type="presOf" srcId="{5430C784-2714-4E55-B593-BB2608175F1A}" destId="{64FD5A47-DEE2-4DA7-B208-2F8870FCCC9E}" srcOrd="0" destOrd="0" presId="urn:microsoft.com/office/officeart/2008/layout/VerticalAccentList"/>
    <dgm:cxn modelId="{490465FA-4777-455B-9461-DED9AEFC5C49}" type="presOf" srcId="{FFA667AA-6A50-4FF1-B602-C0EF6D5E4CE0}" destId="{4006AB53-02B5-43EF-8FA3-D00987E35871}" srcOrd="0" destOrd="0" presId="urn:microsoft.com/office/officeart/2008/layout/VerticalAccentList"/>
    <dgm:cxn modelId="{D81EF3C8-36B6-419E-9B10-57BCAA8A62EC}" type="presOf" srcId="{85AB2A68-5840-4D21-B6A5-0DDFF0233684}" destId="{91599113-A648-4936-88A5-CD76C51463E4}" srcOrd="0" destOrd="0" presId="urn:microsoft.com/office/officeart/2008/layout/VerticalAccentList"/>
    <dgm:cxn modelId="{22D39114-19A7-4F2B-9E9B-25DA4CE03D10}" srcId="{2EE049CE-9AAE-4A1B-84F9-FC5A50B5DB05}" destId="{FFA667AA-6A50-4FF1-B602-C0EF6D5E4CE0}" srcOrd="2" destOrd="0" parTransId="{12ABA81C-EF08-4F8B-A84D-EF7E95BD3A4D}" sibTransId="{51B39A2D-5FAB-4074-81A4-D73339F525A2}"/>
    <dgm:cxn modelId="{F7238DE3-B6D5-4ED7-B934-41F9B5871564}" type="presOf" srcId="{2EE049CE-9AAE-4A1B-84F9-FC5A50B5DB05}" destId="{8C98B2D4-551A-40A9-8A5B-F7869D2D1C2E}" srcOrd="0" destOrd="0" presId="urn:microsoft.com/office/officeart/2008/layout/VerticalAccentList"/>
    <dgm:cxn modelId="{F24CEB7B-5673-497C-B2D3-06708D57E738}" srcId="{2EE049CE-9AAE-4A1B-84F9-FC5A50B5DB05}" destId="{85AB2A68-5840-4D21-B6A5-0DDFF0233684}" srcOrd="3" destOrd="0" parTransId="{5800C26D-D7A6-4BD0-8F74-F43B6BD84F2D}" sibTransId="{152A913F-6FC0-4A54-A36D-1DD574674709}"/>
    <dgm:cxn modelId="{10CA1A9F-1326-4278-866F-46415081BEFA}" type="presParOf" srcId="{8C98B2D4-551A-40A9-8A5B-F7869D2D1C2E}" destId="{77CF2C0D-F3A8-4A81-8363-59FC161B089D}" srcOrd="0" destOrd="0" presId="urn:microsoft.com/office/officeart/2008/layout/VerticalAccentList"/>
    <dgm:cxn modelId="{25D9207A-2A2C-4DA1-8C1D-AEA023DA4CCD}" type="presParOf" srcId="{77CF2C0D-F3A8-4A81-8363-59FC161B089D}" destId="{64FD5A47-DEE2-4DA7-B208-2F8870FCCC9E}" srcOrd="0" destOrd="0" presId="urn:microsoft.com/office/officeart/2008/layout/VerticalAccentList"/>
    <dgm:cxn modelId="{AC65399B-2296-4CE4-A68D-52A503899C66}" type="presParOf" srcId="{8C98B2D4-551A-40A9-8A5B-F7869D2D1C2E}" destId="{16DA6A96-E712-4B80-A137-5EA5E9A3BA69}" srcOrd="1" destOrd="0" presId="urn:microsoft.com/office/officeart/2008/layout/VerticalAccentList"/>
    <dgm:cxn modelId="{BBC59F5E-BDA5-413F-8837-1DB7B2530951}" type="presParOf" srcId="{16DA6A96-E712-4B80-A137-5EA5E9A3BA69}" destId="{6B755C12-7871-4ECE-95E5-08EF10A4BA0D}" srcOrd="0" destOrd="0" presId="urn:microsoft.com/office/officeart/2008/layout/VerticalAccentList"/>
    <dgm:cxn modelId="{62343F26-08D4-4674-B929-388FBBC9CF8C}" type="presParOf" srcId="{16DA6A96-E712-4B80-A137-5EA5E9A3BA69}" destId="{E966F010-1402-4FA1-997C-6A78ACAEDFCB}" srcOrd="1" destOrd="0" presId="urn:microsoft.com/office/officeart/2008/layout/VerticalAccentList"/>
    <dgm:cxn modelId="{A60C7C6D-B9CF-431F-80DA-ADEFF9D54EBA}" type="presParOf" srcId="{16DA6A96-E712-4B80-A137-5EA5E9A3BA69}" destId="{DF6E74E4-91FD-455A-B893-9CFCED73552E}" srcOrd="2" destOrd="0" presId="urn:microsoft.com/office/officeart/2008/layout/VerticalAccentList"/>
    <dgm:cxn modelId="{6DDACC70-2D84-4658-BC85-8E259FAAE8B1}" type="presParOf" srcId="{16DA6A96-E712-4B80-A137-5EA5E9A3BA69}" destId="{00F39208-0D2C-485C-92DE-92B209573151}" srcOrd="3" destOrd="0" presId="urn:microsoft.com/office/officeart/2008/layout/VerticalAccentList"/>
    <dgm:cxn modelId="{8A87DED5-6A2E-49AC-8A92-DC96A423CAB6}" type="presParOf" srcId="{16DA6A96-E712-4B80-A137-5EA5E9A3BA69}" destId="{5E7DF5DE-6699-4CDF-B138-CFA2B5ACC1AE}" srcOrd="4" destOrd="0" presId="urn:microsoft.com/office/officeart/2008/layout/VerticalAccentList"/>
    <dgm:cxn modelId="{76BB524A-F844-4594-9575-D42887D6A21A}" type="presParOf" srcId="{16DA6A96-E712-4B80-A137-5EA5E9A3BA69}" destId="{FA2D7F5A-E191-46F6-89FC-66BA5A44CA7B}" srcOrd="5" destOrd="0" presId="urn:microsoft.com/office/officeart/2008/layout/VerticalAccentList"/>
    <dgm:cxn modelId="{48A46596-B3BB-46F6-8EF4-F40A40C53306}" type="presParOf" srcId="{16DA6A96-E712-4B80-A137-5EA5E9A3BA69}" destId="{CFA8FA40-26A4-4952-B335-5FA4840457C5}" srcOrd="6" destOrd="0" presId="urn:microsoft.com/office/officeart/2008/layout/VerticalAccentList"/>
    <dgm:cxn modelId="{D3575664-327F-4925-8291-F1911C6446B1}" type="presParOf" srcId="{8C98B2D4-551A-40A9-8A5B-F7869D2D1C2E}" destId="{5A6338F9-C020-42A1-9326-B86ED2F497E1}" srcOrd="2" destOrd="0" presId="urn:microsoft.com/office/officeart/2008/layout/VerticalAccentList"/>
    <dgm:cxn modelId="{89E5B236-E380-4808-9522-FF9DD03B404A}" type="presParOf" srcId="{8C98B2D4-551A-40A9-8A5B-F7869D2D1C2E}" destId="{2B7A9846-D203-4B1E-ABFE-263509A12C6B}" srcOrd="3" destOrd="0" presId="urn:microsoft.com/office/officeart/2008/layout/VerticalAccentList"/>
    <dgm:cxn modelId="{AFECA09A-62FC-45D6-AB1A-91C12C8A318A}" type="presParOf" srcId="{2B7A9846-D203-4B1E-ABFE-263509A12C6B}" destId="{49420902-E951-4AE0-81EB-F593A29CEEBD}" srcOrd="0" destOrd="0" presId="urn:microsoft.com/office/officeart/2008/layout/VerticalAccentList"/>
    <dgm:cxn modelId="{FFED16F3-77B3-4C10-BE50-DE94A1814269}" type="presParOf" srcId="{8C98B2D4-551A-40A9-8A5B-F7869D2D1C2E}" destId="{383A0913-1B92-4DF5-8911-EEF7450B3B7A}" srcOrd="4" destOrd="0" presId="urn:microsoft.com/office/officeart/2008/layout/VerticalAccentList"/>
    <dgm:cxn modelId="{A0FFB4CE-70F3-487B-8840-FF5483691002}" type="presParOf" srcId="{383A0913-1B92-4DF5-8911-EEF7450B3B7A}" destId="{B287209D-B59F-4CFA-B699-E2184630502D}" srcOrd="0" destOrd="0" presId="urn:microsoft.com/office/officeart/2008/layout/VerticalAccentList"/>
    <dgm:cxn modelId="{5DFE0390-1747-420A-909A-1B0752588B74}" type="presParOf" srcId="{383A0913-1B92-4DF5-8911-EEF7450B3B7A}" destId="{61287832-CE34-40CA-96F0-FEFC3486BC70}" srcOrd="1" destOrd="0" presId="urn:microsoft.com/office/officeart/2008/layout/VerticalAccentList"/>
    <dgm:cxn modelId="{256E4A52-8FF0-46EC-AC8A-BF7E8B48E9F6}" type="presParOf" srcId="{383A0913-1B92-4DF5-8911-EEF7450B3B7A}" destId="{C0FA9F9F-9C24-47FE-8175-341747D4FB6D}" srcOrd="2" destOrd="0" presId="urn:microsoft.com/office/officeart/2008/layout/VerticalAccentList"/>
    <dgm:cxn modelId="{F614F774-F99C-43B4-83DC-DD2026CB7D5F}" type="presParOf" srcId="{383A0913-1B92-4DF5-8911-EEF7450B3B7A}" destId="{AF387288-CF90-49A0-8E72-365C654323C2}" srcOrd="3" destOrd="0" presId="urn:microsoft.com/office/officeart/2008/layout/VerticalAccentList"/>
    <dgm:cxn modelId="{49A5DC5C-2FFA-4DF8-B05B-C5D769846573}" type="presParOf" srcId="{383A0913-1B92-4DF5-8911-EEF7450B3B7A}" destId="{D1E1B776-5F3D-4D51-A022-499074337CD2}" srcOrd="4" destOrd="0" presId="urn:microsoft.com/office/officeart/2008/layout/VerticalAccentList"/>
    <dgm:cxn modelId="{EE744D14-64CC-404F-AAFC-5A1EBA629ED9}" type="presParOf" srcId="{383A0913-1B92-4DF5-8911-EEF7450B3B7A}" destId="{21C698D2-CEF0-4707-9358-B17665CA3F42}" srcOrd="5" destOrd="0" presId="urn:microsoft.com/office/officeart/2008/layout/VerticalAccentList"/>
    <dgm:cxn modelId="{452DABBA-77B0-4ACF-932D-55348FB31B4E}" type="presParOf" srcId="{383A0913-1B92-4DF5-8911-EEF7450B3B7A}" destId="{7E1EFF0C-4D78-4030-8B23-99DE76EE11C8}" srcOrd="6" destOrd="0" presId="urn:microsoft.com/office/officeart/2008/layout/VerticalAccentList"/>
    <dgm:cxn modelId="{A0E6EF7A-0066-4DBF-991C-C06D18D59F6F}" type="presParOf" srcId="{8C98B2D4-551A-40A9-8A5B-F7869D2D1C2E}" destId="{40678259-7159-42F8-812C-2E1AABFE8279}" srcOrd="5" destOrd="0" presId="urn:microsoft.com/office/officeart/2008/layout/VerticalAccentList"/>
    <dgm:cxn modelId="{8D4B75BE-E622-4B80-AC54-E4A98A81C10D}" type="presParOf" srcId="{8C98B2D4-551A-40A9-8A5B-F7869D2D1C2E}" destId="{F38B01C2-97A0-4AE5-ADF6-5B7C32F0C8CD}" srcOrd="6" destOrd="0" presId="urn:microsoft.com/office/officeart/2008/layout/VerticalAccentList"/>
    <dgm:cxn modelId="{C4A4B890-5872-4761-81FC-C40399F00F39}" type="presParOf" srcId="{F38B01C2-97A0-4AE5-ADF6-5B7C32F0C8CD}" destId="{4006AB53-02B5-43EF-8FA3-D00987E35871}" srcOrd="0" destOrd="0" presId="urn:microsoft.com/office/officeart/2008/layout/VerticalAccentList"/>
    <dgm:cxn modelId="{F8B0F51D-F0C7-414F-96FC-8AD725BBE39B}" type="presParOf" srcId="{8C98B2D4-551A-40A9-8A5B-F7869D2D1C2E}" destId="{8EAF7A7E-1946-4FA6-9246-9299B05EF7E0}" srcOrd="7" destOrd="0" presId="urn:microsoft.com/office/officeart/2008/layout/VerticalAccentList"/>
    <dgm:cxn modelId="{3DAE7EEC-8663-41C8-900E-5194503C733F}" type="presParOf" srcId="{8EAF7A7E-1946-4FA6-9246-9299B05EF7E0}" destId="{67CF4A19-807C-4DA4-B728-47A0D2B7B718}" srcOrd="0" destOrd="0" presId="urn:microsoft.com/office/officeart/2008/layout/VerticalAccentList"/>
    <dgm:cxn modelId="{1AB8BB39-EE40-4A08-AFB8-771EE60F4C22}" type="presParOf" srcId="{8EAF7A7E-1946-4FA6-9246-9299B05EF7E0}" destId="{7B4740DD-B58E-459F-B018-17AAAF9D5B4C}" srcOrd="1" destOrd="0" presId="urn:microsoft.com/office/officeart/2008/layout/VerticalAccentList"/>
    <dgm:cxn modelId="{B66D10BD-6808-406F-AEB2-52107311D839}" type="presParOf" srcId="{8EAF7A7E-1946-4FA6-9246-9299B05EF7E0}" destId="{692EEDE0-5B84-4A5F-88B6-62C70FA0EBCA}" srcOrd="2" destOrd="0" presId="urn:microsoft.com/office/officeart/2008/layout/VerticalAccentList"/>
    <dgm:cxn modelId="{5DB280E2-B26C-456D-B985-0E55992EDD2F}" type="presParOf" srcId="{8EAF7A7E-1946-4FA6-9246-9299B05EF7E0}" destId="{79570CE0-575C-416F-923D-42658419E602}" srcOrd="3" destOrd="0" presId="urn:microsoft.com/office/officeart/2008/layout/VerticalAccentList"/>
    <dgm:cxn modelId="{1D1413F8-3BFB-4199-8807-49E40234CDED}" type="presParOf" srcId="{8EAF7A7E-1946-4FA6-9246-9299B05EF7E0}" destId="{6958076E-E46E-4C06-B9D5-1182B19DCBFD}" srcOrd="4" destOrd="0" presId="urn:microsoft.com/office/officeart/2008/layout/VerticalAccentList"/>
    <dgm:cxn modelId="{59C89009-3D7C-4A6A-A5F4-0FB6A82C9DB2}" type="presParOf" srcId="{8EAF7A7E-1946-4FA6-9246-9299B05EF7E0}" destId="{D5EB6021-1D25-4FDE-8AD8-2BC23C6FEB19}" srcOrd="5" destOrd="0" presId="urn:microsoft.com/office/officeart/2008/layout/VerticalAccentList"/>
    <dgm:cxn modelId="{3DF0E8BB-3D67-4A0A-8630-28577A8201D5}" type="presParOf" srcId="{8EAF7A7E-1946-4FA6-9246-9299B05EF7E0}" destId="{948D95B9-213E-4D64-BCED-632DF935499B}" srcOrd="6" destOrd="0" presId="urn:microsoft.com/office/officeart/2008/layout/VerticalAccentList"/>
    <dgm:cxn modelId="{1F480D2E-8BF8-4D77-808B-3344668E02EA}" type="presParOf" srcId="{8C98B2D4-551A-40A9-8A5B-F7869D2D1C2E}" destId="{5E2C0491-AB8A-4E4E-9D1C-3E6524488869}" srcOrd="8" destOrd="0" presId="urn:microsoft.com/office/officeart/2008/layout/VerticalAccentList"/>
    <dgm:cxn modelId="{DF0DA33B-B27D-4EA7-9B2B-8318EF212D3F}" type="presParOf" srcId="{8C98B2D4-551A-40A9-8A5B-F7869D2D1C2E}" destId="{90B7FF30-5E1D-4E5F-9C52-0316299BC880}" srcOrd="9" destOrd="0" presId="urn:microsoft.com/office/officeart/2008/layout/VerticalAccentList"/>
    <dgm:cxn modelId="{A1AAED30-C027-4E84-BE4B-2310BA4E23C5}" type="presParOf" srcId="{90B7FF30-5E1D-4E5F-9C52-0316299BC880}" destId="{91599113-A648-4936-88A5-CD76C51463E4}" srcOrd="0" destOrd="0" presId="urn:microsoft.com/office/officeart/2008/layout/VerticalAccentList"/>
    <dgm:cxn modelId="{D3DDDDAD-60F2-4159-B56E-F1D07D459A66}" type="presParOf" srcId="{8C98B2D4-551A-40A9-8A5B-F7869D2D1C2E}" destId="{98E915B2-567A-4412-BBED-77A6338F78B5}" srcOrd="10" destOrd="0" presId="urn:microsoft.com/office/officeart/2008/layout/VerticalAccentList"/>
    <dgm:cxn modelId="{0E2B1475-DBAB-42F3-A178-0591783D2E38}" type="presParOf" srcId="{98E915B2-567A-4412-BBED-77A6338F78B5}" destId="{64FA83C9-ECF7-4300-9716-6D8070A323C9}" srcOrd="0" destOrd="0" presId="urn:microsoft.com/office/officeart/2008/layout/VerticalAccentList"/>
    <dgm:cxn modelId="{0ADC742F-C3B5-44BD-A33E-13FE2A853073}" type="presParOf" srcId="{98E915B2-567A-4412-BBED-77A6338F78B5}" destId="{A548EE91-EA33-4274-89CE-C0BE86557CA1}" srcOrd="1" destOrd="0" presId="urn:microsoft.com/office/officeart/2008/layout/VerticalAccentList"/>
    <dgm:cxn modelId="{CBEBE4AD-5559-48B8-9C62-A9BB417CC8D7}" type="presParOf" srcId="{98E915B2-567A-4412-BBED-77A6338F78B5}" destId="{EBAB7781-3331-4D39-8EF5-B43D12A5AB9B}" srcOrd="2" destOrd="0" presId="urn:microsoft.com/office/officeart/2008/layout/VerticalAccentList"/>
    <dgm:cxn modelId="{B6D73CA9-650B-44B4-B940-EBC4DDDC8ACC}" type="presParOf" srcId="{98E915B2-567A-4412-BBED-77A6338F78B5}" destId="{697A251E-70AD-4C7C-AB78-C5D34CA4C1B7}" srcOrd="3" destOrd="0" presId="urn:microsoft.com/office/officeart/2008/layout/VerticalAccentList"/>
    <dgm:cxn modelId="{C9CD2936-2DC9-4C74-A760-A3C97000C376}" type="presParOf" srcId="{98E915B2-567A-4412-BBED-77A6338F78B5}" destId="{0692960A-7832-4E98-A4D1-F2E02D8DA578}" srcOrd="4" destOrd="0" presId="urn:microsoft.com/office/officeart/2008/layout/VerticalAccentList"/>
    <dgm:cxn modelId="{8EB8C9BC-FF6E-4C0F-855B-5EC6915CF3D1}" type="presParOf" srcId="{98E915B2-567A-4412-BBED-77A6338F78B5}" destId="{F8B59703-47D7-4BA7-9DDC-E91D0AF0CB63}" srcOrd="5" destOrd="0" presId="urn:microsoft.com/office/officeart/2008/layout/VerticalAccentList"/>
    <dgm:cxn modelId="{4F0AF283-C5B5-42E3-B77E-5C17FCBA4B17}" type="presParOf" srcId="{98E915B2-567A-4412-BBED-77A6338F78B5}" destId="{47C831A3-38B0-4D56-863A-41F608972346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8188F6C-9185-40E7-A3E8-DCCA93BA1644}" type="doc">
      <dgm:prSet loTypeId="urn:microsoft.com/office/officeart/2005/8/layout/hLis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3EA5572F-AA6B-402B-8F2A-D544A1DE4414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 обработке платежного документа в Клиринге осуществляется контроль на:</a:t>
          </a:r>
          <a:endParaRPr lang="ru-RU" sz="3200" dirty="0"/>
        </a:p>
      </dgm:t>
    </dgm:pt>
    <dgm:pt modelId="{0654471A-2669-4ABC-BECB-1F73DEDF494E}" type="parTrans" cxnId="{7B2B0AB6-5854-455A-81F5-56BE30236428}">
      <dgm:prSet/>
      <dgm:spPr/>
      <dgm:t>
        <a:bodyPr/>
        <a:lstStyle/>
        <a:p>
          <a:endParaRPr lang="ru-RU" sz="1800"/>
        </a:p>
      </dgm:t>
    </dgm:pt>
    <dgm:pt modelId="{5F6E9E65-75A4-4B71-AA57-ED01D9CAF73C}" type="sibTrans" cxnId="{7B2B0AB6-5854-455A-81F5-56BE30236428}">
      <dgm:prSet/>
      <dgm:spPr/>
      <dgm:t>
        <a:bodyPr/>
        <a:lstStyle/>
        <a:p>
          <a:endParaRPr lang="ru-RU" sz="1800"/>
        </a:p>
      </dgm:t>
    </dgm:pt>
    <dgm:pt modelId="{4443B3E7-E999-483C-B528-72642A034221}">
      <dgm:prSet phldrT="[Текст]"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 структуры сообщения принятым форматам</a:t>
          </a:r>
          <a:endParaRPr lang="ru-RU" sz="1800"/>
        </a:p>
      </dgm:t>
    </dgm:pt>
    <dgm:pt modelId="{0B1EFFCE-6ADB-4D54-B4E0-42504F321873}" type="parTrans" cxnId="{DC5CD806-C013-4A79-ACC2-B52CB61B05CD}">
      <dgm:prSet/>
      <dgm:spPr/>
      <dgm:t>
        <a:bodyPr/>
        <a:lstStyle/>
        <a:p>
          <a:endParaRPr lang="ru-RU" sz="1800"/>
        </a:p>
      </dgm:t>
    </dgm:pt>
    <dgm:pt modelId="{20EFCC6B-077B-4977-B635-258874F07044}" type="sibTrans" cxnId="{DC5CD806-C013-4A79-ACC2-B52CB61B05CD}">
      <dgm:prSet/>
      <dgm:spPr/>
      <dgm:t>
        <a:bodyPr/>
        <a:lstStyle/>
        <a:p>
          <a:endParaRPr lang="ru-RU" sz="1800"/>
        </a:p>
      </dgm:t>
    </dgm:pt>
    <dgm:pt modelId="{48888F0D-5CAE-4592-B3DF-1A119E4430D7}">
      <dgm:prSet phldrT="[Текст]"/>
      <dgm:spPr/>
      <dgm:t>
        <a:bodyPr/>
        <a:lstStyle/>
        <a:p>
          <a:endParaRPr lang="ru-RU" sz="1800"/>
        </a:p>
      </dgm:t>
    </dgm:pt>
    <dgm:pt modelId="{0E02FAFD-40E6-4065-B692-1B9C8F0B3167}" type="parTrans" cxnId="{44B56046-5187-47E2-BEA8-927AB33ED870}">
      <dgm:prSet/>
      <dgm:spPr/>
      <dgm:t>
        <a:bodyPr/>
        <a:lstStyle/>
        <a:p>
          <a:endParaRPr lang="ru-RU" sz="1800"/>
        </a:p>
      </dgm:t>
    </dgm:pt>
    <dgm:pt modelId="{F9329091-4C75-4766-9EB3-76209D22FB4F}" type="sibTrans" cxnId="{44B56046-5187-47E2-BEA8-927AB33ED870}">
      <dgm:prSet/>
      <dgm:spPr/>
      <dgm:t>
        <a:bodyPr/>
        <a:lstStyle/>
        <a:p>
          <a:endParaRPr lang="ru-RU" sz="1800"/>
        </a:p>
      </dgm:t>
    </dgm:pt>
    <dgm:pt modelId="{276241D7-6274-42F2-9B9D-0AE564473ADB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корректность электронной цифровой подписи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8E50B9-2C87-4B78-A65B-D18CC5AB8953}" type="parTrans" cxnId="{D203C4B9-8615-410E-B4D7-097EA841B1D8}">
      <dgm:prSet/>
      <dgm:spPr/>
      <dgm:t>
        <a:bodyPr/>
        <a:lstStyle/>
        <a:p>
          <a:endParaRPr lang="ru-RU" sz="1800"/>
        </a:p>
      </dgm:t>
    </dgm:pt>
    <dgm:pt modelId="{DBDB8A83-9F05-46F2-BC5A-E9D664B5D05F}" type="sibTrans" cxnId="{D203C4B9-8615-410E-B4D7-097EA841B1D8}">
      <dgm:prSet/>
      <dgm:spPr/>
      <dgm:t>
        <a:bodyPr/>
        <a:lstStyle/>
        <a:p>
          <a:endParaRPr lang="ru-RU" sz="1800"/>
        </a:p>
      </dgm:t>
    </dgm:pt>
    <dgm:pt modelId="{2B05291F-978B-4873-B005-C4008A7311F5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уникальность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референса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(уникальный идентификатор банковской транзакции, который назначается банком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Эквайрером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 инициализации платежа</a:t>
          </a:r>
          <a:r>
            <a:rPr lang="ru-RU" sz="1800" dirty="0" smtClean="0"/>
            <a:t>)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21F511-0CF0-43D4-8FD2-C647FD397473}" type="parTrans" cxnId="{99CB0DBC-0C7C-4955-9E71-C235487F2733}">
      <dgm:prSet/>
      <dgm:spPr/>
      <dgm:t>
        <a:bodyPr/>
        <a:lstStyle/>
        <a:p>
          <a:endParaRPr lang="ru-RU" sz="1800"/>
        </a:p>
      </dgm:t>
    </dgm:pt>
    <dgm:pt modelId="{6BB7DC98-FC5F-42F3-8EAD-243AC4800533}" type="sibTrans" cxnId="{99CB0DBC-0C7C-4955-9E71-C235487F2733}">
      <dgm:prSet/>
      <dgm:spPr/>
      <dgm:t>
        <a:bodyPr/>
        <a:lstStyle/>
        <a:p>
          <a:endParaRPr lang="ru-RU" sz="1800"/>
        </a:p>
      </dgm:t>
    </dgm:pt>
    <dgm:pt modelId="{7AD827C7-232B-441E-9C0B-D409DF3286FF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правильность БИКов отправителя и получателя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C2F6BD-B90A-4A47-AD55-D677F75E4EBA}" type="parTrans" cxnId="{1DC1521F-A692-40C3-8C8D-F0A75FC7EAB7}">
      <dgm:prSet/>
      <dgm:spPr/>
      <dgm:t>
        <a:bodyPr/>
        <a:lstStyle/>
        <a:p>
          <a:endParaRPr lang="ru-RU" sz="1800"/>
        </a:p>
      </dgm:t>
    </dgm:pt>
    <dgm:pt modelId="{D14F3C15-E7E0-48F9-B749-9A4376DAE6D7}" type="sibTrans" cxnId="{1DC1521F-A692-40C3-8C8D-F0A75FC7EAB7}">
      <dgm:prSet/>
      <dgm:spPr/>
      <dgm:t>
        <a:bodyPr/>
        <a:lstStyle/>
        <a:p>
          <a:endParaRPr lang="ru-RU" sz="1800"/>
        </a:p>
      </dgm:t>
    </dgm:pt>
    <dgm:pt modelId="{30F49F16-19A5-4FC1-8554-7AA013D6361C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 даты валютирования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39310A-E2A8-4AAB-9750-300BF38282D7}" type="parTrans" cxnId="{22E0E60B-6495-4AED-AEF7-3EFF50B30E5A}">
      <dgm:prSet/>
      <dgm:spPr/>
      <dgm:t>
        <a:bodyPr/>
        <a:lstStyle/>
        <a:p>
          <a:endParaRPr lang="ru-RU" sz="1800"/>
        </a:p>
      </dgm:t>
    </dgm:pt>
    <dgm:pt modelId="{46F5A85A-C2E1-4D9F-979D-8DF981A26D23}" type="sibTrans" cxnId="{22E0E60B-6495-4AED-AEF7-3EFF50B30E5A}">
      <dgm:prSet/>
      <dgm:spPr/>
      <dgm:t>
        <a:bodyPr/>
        <a:lstStyle/>
        <a:p>
          <a:endParaRPr lang="ru-RU" sz="1800"/>
        </a:p>
      </dgm:t>
    </dgm:pt>
    <dgm:pt modelId="{A7A0D24C-5662-4994-A485-8CD5CED17A4C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права для отправки отправителем и приема получателем платежей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CD8239-D2FC-4D43-9358-E8D5F5435ECE}" type="parTrans" cxnId="{59CC50FD-1456-483F-A2C2-ADBCF59D312D}">
      <dgm:prSet/>
      <dgm:spPr/>
      <dgm:t>
        <a:bodyPr/>
        <a:lstStyle/>
        <a:p>
          <a:endParaRPr lang="ru-RU" sz="1800"/>
        </a:p>
      </dgm:t>
    </dgm:pt>
    <dgm:pt modelId="{FB66C4F5-13F4-4592-81E7-4E267A271799}" type="sibTrans" cxnId="{59CC50FD-1456-483F-A2C2-ADBCF59D312D}">
      <dgm:prSet/>
      <dgm:spPr/>
      <dgm:t>
        <a:bodyPr/>
        <a:lstStyle/>
        <a:p>
          <a:endParaRPr lang="ru-RU" sz="1800"/>
        </a:p>
      </dgm:t>
    </dgm:pt>
    <dgm:pt modelId="{C2EF1FCC-7606-48CF-AC6E-CBA515BC18D8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заполненных кодов ЕКНП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93AF58-3C4D-4B1E-86DB-CFC62C1A9AAC}" type="parTrans" cxnId="{36A0E041-0077-4C69-9207-1F7CDA06462F}">
      <dgm:prSet/>
      <dgm:spPr/>
      <dgm:t>
        <a:bodyPr/>
        <a:lstStyle/>
        <a:p>
          <a:endParaRPr lang="ru-RU" sz="1800"/>
        </a:p>
      </dgm:t>
    </dgm:pt>
    <dgm:pt modelId="{B3C63F58-AA6E-437C-9C2C-151095CD8DB8}" type="sibTrans" cxnId="{36A0E041-0077-4C69-9207-1F7CDA06462F}">
      <dgm:prSet/>
      <dgm:spPr/>
      <dgm:t>
        <a:bodyPr/>
        <a:lstStyle/>
        <a:p>
          <a:endParaRPr lang="ru-RU" sz="1800"/>
        </a:p>
      </dgm:t>
    </dgm:pt>
    <dgm:pt modelId="{CCA6C7D8-168D-453F-BC8E-529AE680E257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 суммы платежа существующему ограничению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2F8C57-98C7-4BE9-B491-4A8370DD68C0}" type="parTrans" cxnId="{500F2FB9-9AF2-4D22-8977-8735C7BC2A35}">
      <dgm:prSet/>
      <dgm:spPr/>
      <dgm:t>
        <a:bodyPr/>
        <a:lstStyle/>
        <a:p>
          <a:endParaRPr lang="ru-RU" sz="1800"/>
        </a:p>
      </dgm:t>
    </dgm:pt>
    <dgm:pt modelId="{97DE04D5-DDD3-49BE-8141-69ECD765643B}" type="sibTrans" cxnId="{500F2FB9-9AF2-4D22-8977-8735C7BC2A35}">
      <dgm:prSet/>
      <dgm:spPr/>
      <dgm:t>
        <a:bodyPr/>
        <a:lstStyle/>
        <a:p>
          <a:endParaRPr lang="ru-RU" sz="1800"/>
        </a:p>
      </dgm:t>
    </dgm:pt>
    <dgm:pt modelId="{A381FB00-2B86-4CF5-89E9-61F681B294B2}" type="pres">
      <dgm:prSet presAssocID="{38188F6C-9185-40E7-A3E8-DCCA93BA164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0D6716-564C-4D36-A01A-8C093C78ACEA}" type="pres">
      <dgm:prSet presAssocID="{3EA5572F-AA6B-402B-8F2A-D544A1DE4414}" presName="roof" presStyleLbl="dkBgShp" presStyleIdx="0" presStyleCnt="2"/>
      <dgm:spPr/>
      <dgm:t>
        <a:bodyPr/>
        <a:lstStyle/>
        <a:p>
          <a:endParaRPr lang="ru-RU"/>
        </a:p>
      </dgm:t>
    </dgm:pt>
    <dgm:pt modelId="{ACDC35FA-163F-47B7-B273-4C1818FE6519}" type="pres">
      <dgm:prSet presAssocID="{3EA5572F-AA6B-402B-8F2A-D544A1DE4414}" presName="pillars" presStyleCnt="0"/>
      <dgm:spPr/>
    </dgm:pt>
    <dgm:pt modelId="{61F01C00-C317-4B54-856D-6DDF9BBBD19A}" type="pres">
      <dgm:prSet presAssocID="{3EA5572F-AA6B-402B-8F2A-D544A1DE4414}" presName="pillar1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3B477-BBAA-4396-9554-FCFF2159859A}" type="pres">
      <dgm:prSet presAssocID="{276241D7-6274-42F2-9B9D-0AE564473ADB}" presName="pillar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C67194-1957-4828-8A06-5BE2E3ADE0EC}" type="pres">
      <dgm:prSet presAssocID="{2B05291F-978B-4873-B005-C4008A7311F5}" presName="pillarX" presStyleLbl="node1" presStyleIdx="2" presStyleCnt="8" custScaleX="1496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35C538-2A29-43E9-A975-92052DD20F27}" type="pres">
      <dgm:prSet presAssocID="{7AD827C7-232B-441E-9C0B-D409DF3286FF}" presName="pillar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658840-462A-4CFC-95ED-DB9E4B0E7DAD}" type="pres">
      <dgm:prSet presAssocID="{30F49F16-19A5-4FC1-8554-7AA013D6361C}" presName="pillar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37C619-AB54-4E97-A01E-B95D1E31FC07}" type="pres">
      <dgm:prSet presAssocID="{A7A0D24C-5662-4994-A485-8CD5CED17A4C}" presName="pillar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5918B3-4273-4958-B420-9446D43DFEEF}" type="pres">
      <dgm:prSet presAssocID="{C2EF1FCC-7606-48CF-AC6E-CBA515BC18D8}" presName="pillar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9635A6-A85D-4088-A298-7FE2130AB9E4}" type="pres">
      <dgm:prSet presAssocID="{CCA6C7D8-168D-453F-BC8E-529AE680E257}" presName="pillar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736D83-DA3F-483A-8BBA-647491B47C24}" type="pres">
      <dgm:prSet presAssocID="{3EA5572F-AA6B-402B-8F2A-D544A1DE4414}" presName="base" presStyleLbl="dkBgShp" presStyleIdx="1" presStyleCnt="2"/>
      <dgm:spPr/>
    </dgm:pt>
  </dgm:ptLst>
  <dgm:cxnLst>
    <dgm:cxn modelId="{5EF98ACD-5963-41AE-A6C7-7BBC286051AC}" type="presOf" srcId="{276241D7-6274-42F2-9B9D-0AE564473ADB}" destId="{1F43B477-BBAA-4396-9554-FCFF2159859A}" srcOrd="0" destOrd="0" presId="urn:microsoft.com/office/officeart/2005/8/layout/hList3"/>
    <dgm:cxn modelId="{22E0E60B-6495-4AED-AEF7-3EFF50B30E5A}" srcId="{3EA5572F-AA6B-402B-8F2A-D544A1DE4414}" destId="{30F49F16-19A5-4FC1-8554-7AA013D6361C}" srcOrd="4" destOrd="0" parTransId="{7839310A-E2A8-4AAB-9750-300BF38282D7}" sibTransId="{46F5A85A-C2E1-4D9F-979D-8DF981A26D23}"/>
    <dgm:cxn modelId="{4F3C07EF-9E78-461B-88A9-36C72F1AFEDB}" type="presOf" srcId="{30F49F16-19A5-4FC1-8554-7AA013D6361C}" destId="{71658840-462A-4CFC-95ED-DB9E4B0E7DAD}" srcOrd="0" destOrd="0" presId="urn:microsoft.com/office/officeart/2005/8/layout/hList3"/>
    <dgm:cxn modelId="{99CB0DBC-0C7C-4955-9E71-C235487F2733}" srcId="{3EA5572F-AA6B-402B-8F2A-D544A1DE4414}" destId="{2B05291F-978B-4873-B005-C4008A7311F5}" srcOrd="2" destOrd="0" parTransId="{0421F511-0CF0-43D4-8FD2-C647FD397473}" sibTransId="{6BB7DC98-FC5F-42F3-8EAD-243AC4800533}"/>
    <dgm:cxn modelId="{39CA789B-3659-404B-8965-C51646C4D1A1}" type="presOf" srcId="{38188F6C-9185-40E7-A3E8-DCCA93BA1644}" destId="{A381FB00-2B86-4CF5-89E9-61F681B294B2}" srcOrd="0" destOrd="0" presId="urn:microsoft.com/office/officeart/2005/8/layout/hList3"/>
    <dgm:cxn modelId="{8D8F4842-FA4D-42F4-AD52-29116F743C5E}" type="presOf" srcId="{4443B3E7-E999-483C-B528-72642A034221}" destId="{61F01C00-C317-4B54-856D-6DDF9BBBD19A}" srcOrd="0" destOrd="0" presId="urn:microsoft.com/office/officeart/2005/8/layout/hList3"/>
    <dgm:cxn modelId="{44B56046-5187-47E2-BEA8-927AB33ED870}" srcId="{38188F6C-9185-40E7-A3E8-DCCA93BA1644}" destId="{48888F0D-5CAE-4592-B3DF-1A119E4430D7}" srcOrd="1" destOrd="0" parTransId="{0E02FAFD-40E6-4065-B692-1B9C8F0B3167}" sibTransId="{F9329091-4C75-4766-9EB3-76209D22FB4F}"/>
    <dgm:cxn modelId="{D203C4B9-8615-410E-B4D7-097EA841B1D8}" srcId="{3EA5572F-AA6B-402B-8F2A-D544A1DE4414}" destId="{276241D7-6274-42F2-9B9D-0AE564473ADB}" srcOrd="1" destOrd="0" parTransId="{908E50B9-2C87-4B78-A65B-D18CC5AB8953}" sibTransId="{DBDB8A83-9F05-46F2-BC5A-E9D664B5D05F}"/>
    <dgm:cxn modelId="{B101BA7D-0459-46AD-9645-AAD23E9542D5}" type="presOf" srcId="{C2EF1FCC-7606-48CF-AC6E-CBA515BC18D8}" destId="{AB5918B3-4273-4958-B420-9446D43DFEEF}" srcOrd="0" destOrd="0" presId="urn:microsoft.com/office/officeart/2005/8/layout/hList3"/>
    <dgm:cxn modelId="{1DC1521F-A692-40C3-8C8D-F0A75FC7EAB7}" srcId="{3EA5572F-AA6B-402B-8F2A-D544A1DE4414}" destId="{7AD827C7-232B-441E-9C0B-D409DF3286FF}" srcOrd="3" destOrd="0" parTransId="{CFC2F6BD-B90A-4A47-AD55-D677F75E4EBA}" sibTransId="{D14F3C15-E7E0-48F9-B749-9A4376DAE6D7}"/>
    <dgm:cxn modelId="{59CC50FD-1456-483F-A2C2-ADBCF59D312D}" srcId="{3EA5572F-AA6B-402B-8F2A-D544A1DE4414}" destId="{A7A0D24C-5662-4994-A485-8CD5CED17A4C}" srcOrd="5" destOrd="0" parTransId="{B5CD8239-D2FC-4D43-9358-E8D5F5435ECE}" sibTransId="{FB66C4F5-13F4-4592-81E7-4E267A271799}"/>
    <dgm:cxn modelId="{500F2FB9-9AF2-4D22-8977-8735C7BC2A35}" srcId="{3EA5572F-AA6B-402B-8F2A-D544A1DE4414}" destId="{CCA6C7D8-168D-453F-BC8E-529AE680E257}" srcOrd="7" destOrd="0" parTransId="{042F8C57-98C7-4BE9-B491-4A8370DD68C0}" sibTransId="{97DE04D5-DDD3-49BE-8141-69ECD765643B}"/>
    <dgm:cxn modelId="{8A860C68-4960-469B-801E-04A6C19D99CF}" type="presOf" srcId="{CCA6C7D8-168D-453F-BC8E-529AE680E257}" destId="{259635A6-A85D-4088-A298-7FE2130AB9E4}" srcOrd="0" destOrd="0" presId="urn:microsoft.com/office/officeart/2005/8/layout/hList3"/>
    <dgm:cxn modelId="{8931CF35-5E74-4672-9314-3F7FB13D0290}" type="presOf" srcId="{7AD827C7-232B-441E-9C0B-D409DF3286FF}" destId="{7035C538-2A29-43E9-A975-92052DD20F27}" srcOrd="0" destOrd="0" presId="urn:microsoft.com/office/officeart/2005/8/layout/hList3"/>
    <dgm:cxn modelId="{DC5CD806-C013-4A79-ACC2-B52CB61B05CD}" srcId="{3EA5572F-AA6B-402B-8F2A-D544A1DE4414}" destId="{4443B3E7-E999-483C-B528-72642A034221}" srcOrd="0" destOrd="0" parTransId="{0B1EFFCE-6ADB-4D54-B4E0-42504F321873}" sibTransId="{20EFCC6B-077B-4977-B635-258874F07044}"/>
    <dgm:cxn modelId="{EA7D106A-4AD7-4BC1-81A6-033FC37F2D25}" type="presOf" srcId="{2B05291F-978B-4873-B005-C4008A7311F5}" destId="{25C67194-1957-4828-8A06-5BE2E3ADE0EC}" srcOrd="0" destOrd="0" presId="urn:microsoft.com/office/officeart/2005/8/layout/hList3"/>
    <dgm:cxn modelId="{7B2B0AB6-5854-455A-81F5-56BE30236428}" srcId="{38188F6C-9185-40E7-A3E8-DCCA93BA1644}" destId="{3EA5572F-AA6B-402B-8F2A-D544A1DE4414}" srcOrd="0" destOrd="0" parTransId="{0654471A-2669-4ABC-BECB-1F73DEDF494E}" sibTransId="{5F6E9E65-75A4-4B71-AA57-ED01D9CAF73C}"/>
    <dgm:cxn modelId="{B6F81BD4-3BBF-463E-87CB-7A56A963F981}" type="presOf" srcId="{3EA5572F-AA6B-402B-8F2A-D544A1DE4414}" destId="{BB0D6716-564C-4D36-A01A-8C093C78ACEA}" srcOrd="0" destOrd="0" presId="urn:microsoft.com/office/officeart/2005/8/layout/hList3"/>
    <dgm:cxn modelId="{36A0E041-0077-4C69-9207-1F7CDA06462F}" srcId="{3EA5572F-AA6B-402B-8F2A-D544A1DE4414}" destId="{C2EF1FCC-7606-48CF-AC6E-CBA515BC18D8}" srcOrd="6" destOrd="0" parTransId="{AC93AF58-3C4D-4B1E-86DB-CFC62C1A9AAC}" sibTransId="{B3C63F58-AA6E-437C-9C2C-151095CD8DB8}"/>
    <dgm:cxn modelId="{BC762B54-AAD8-42DD-9625-119458857C45}" type="presOf" srcId="{A7A0D24C-5662-4994-A485-8CD5CED17A4C}" destId="{7537C619-AB54-4E97-A01E-B95D1E31FC07}" srcOrd="0" destOrd="0" presId="urn:microsoft.com/office/officeart/2005/8/layout/hList3"/>
    <dgm:cxn modelId="{7897E746-0037-4C3F-8B57-367B158074AB}" type="presParOf" srcId="{A381FB00-2B86-4CF5-89E9-61F681B294B2}" destId="{BB0D6716-564C-4D36-A01A-8C093C78ACEA}" srcOrd="0" destOrd="0" presId="urn:microsoft.com/office/officeart/2005/8/layout/hList3"/>
    <dgm:cxn modelId="{788E4700-47AD-4703-AF00-421724C1DCFF}" type="presParOf" srcId="{A381FB00-2B86-4CF5-89E9-61F681B294B2}" destId="{ACDC35FA-163F-47B7-B273-4C1818FE6519}" srcOrd="1" destOrd="0" presId="urn:microsoft.com/office/officeart/2005/8/layout/hList3"/>
    <dgm:cxn modelId="{AF0D3B1A-3B3F-4BF6-8613-1A776D44DBFC}" type="presParOf" srcId="{ACDC35FA-163F-47B7-B273-4C1818FE6519}" destId="{61F01C00-C317-4B54-856D-6DDF9BBBD19A}" srcOrd="0" destOrd="0" presId="urn:microsoft.com/office/officeart/2005/8/layout/hList3"/>
    <dgm:cxn modelId="{BA61950E-5E67-48AA-B7F7-C5F84FAA9596}" type="presParOf" srcId="{ACDC35FA-163F-47B7-B273-4C1818FE6519}" destId="{1F43B477-BBAA-4396-9554-FCFF2159859A}" srcOrd="1" destOrd="0" presId="urn:microsoft.com/office/officeart/2005/8/layout/hList3"/>
    <dgm:cxn modelId="{18ACC3A1-FF50-4F52-8FA0-60944A5570E1}" type="presParOf" srcId="{ACDC35FA-163F-47B7-B273-4C1818FE6519}" destId="{25C67194-1957-4828-8A06-5BE2E3ADE0EC}" srcOrd="2" destOrd="0" presId="urn:microsoft.com/office/officeart/2005/8/layout/hList3"/>
    <dgm:cxn modelId="{D23B572F-24CF-4B09-8734-A625A43FAA53}" type="presParOf" srcId="{ACDC35FA-163F-47B7-B273-4C1818FE6519}" destId="{7035C538-2A29-43E9-A975-92052DD20F27}" srcOrd="3" destOrd="0" presId="urn:microsoft.com/office/officeart/2005/8/layout/hList3"/>
    <dgm:cxn modelId="{EF4A1646-D534-4D64-8B6D-B29D257C84B9}" type="presParOf" srcId="{ACDC35FA-163F-47B7-B273-4C1818FE6519}" destId="{71658840-462A-4CFC-95ED-DB9E4B0E7DAD}" srcOrd="4" destOrd="0" presId="urn:microsoft.com/office/officeart/2005/8/layout/hList3"/>
    <dgm:cxn modelId="{F4875FBE-AA37-44B7-84AF-8F1794685B34}" type="presParOf" srcId="{ACDC35FA-163F-47B7-B273-4C1818FE6519}" destId="{7537C619-AB54-4E97-A01E-B95D1E31FC07}" srcOrd="5" destOrd="0" presId="urn:microsoft.com/office/officeart/2005/8/layout/hList3"/>
    <dgm:cxn modelId="{B524AE1B-8804-4CB0-8AEA-67F3F1B7F046}" type="presParOf" srcId="{ACDC35FA-163F-47B7-B273-4C1818FE6519}" destId="{AB5918B3-4273-4958-B420-9446D43DFEEF}" srcOrd="6" destOrd="0" presId="urn:microsoft.com/office/officeart/2005/8/layout/hList3"/>
    <dgm:cxn modelId="{BF779F85-2EDD-48F1-96FA-E4026B60585F}" type="presParOf" srcId="{ACDC35FA-163F-47B7-B273-4C1818FE6519}" destId="{259635A6-A85D-4088-A298-7FE2130AB9E4}" srcOrd="7" destOrd="0" presId="urn:microsoft.com/office/officeart/2005/8/layout/hList3"/>
    <dgm:cxn modelId="{1CDEF398-728E-4845-8926-1880B6DB2AAE}" type="presParOf" srcId="{A381FB00-2B86-4CF5-89E9-61F681B294B2}" destId="{1E736D83-DA3F-483A-8BBA-647491B47C2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1EB393-F81A-4FFC-B089-EEC295311440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D9D00CD-9E20-4A3D-8562-1573D5F97457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течение операционного дня, по запросу пользователя, Клиринг предоставляет эл-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ым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способом выписки, содержащие следующую информацию:</a:t>
          </a:r>
          <a:endParaRPr lang="ru-RU" dirty="0"/>
        </a:p>
      </dgm:t>
    </dgm:pt>
    <dgm:pt modelId="{70CAB69D-FCB1-4E3B-85D4-52E171CA75C9}" type="parTrans" cxnId="{99F15FFC-EA54-4899-9856-800BE3D5A22F}">
      <dgm:prSet/>
      <dgm:spPr/>
      <dgm:t>
        <a:bodyPr/>
        <a:lstStyle/>
        <a:p>
          <a:endParaRPr lang="ru-RU"/>
        </a:p>
      </dgm:t>
    </dgm:pt>
    <dgm:pt modelId="{80F677B1-C12C-4467-AEB9-6821E06EFB0D}" type="sibTrans" cxnId="{99F15FFC-EA54-4899-9856-800BE3D5A22F}">
      <dgm:prSet/>
      <dgm:spPr/>
      <dgm:t>
        <a:bodyPr/>
        <a:lstStyle/>
        <a:p>
          <a:endParaRPr lang="ru-RU"/>
        </a:p>
      </dgm:t>
    </dgm:pt>
    <dgm:pt modelId="{C4763693-C3C7-4D0A-94E6-505ED74BB147}">
      <dgm:prSet phldrT="[Текст]"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и сумму платежных документов, переданных данным пользователем в Клиринг</a:t>
          </a:r>
          <a:endParaRPr lang="ru-RU"/>
        </a:p>
      </dgm:t>
    </dgm:pt>
    <dgm:pt modelId="{FB3F0C75-A5A3-4840-B88B-15262B6F88B1}" type="parTrans" cxnId="{E457B792-61B7-4052-9370-9611FB51F466}">
      <dgm:prSet/>
      <dgm:spPr/>
      <dgm:t>
        <a:bodyPr/>
        <a:lstStyle/>
        <a:p>
          <a:endParaRPr lang="ru-RU"/>
        </a:p>
      </dgm:t>
    </dgm:pt>
    <dgm:pt modelId="{6BCC9604-58C9-415B-B5D6-6AF98208662D}" type="sibTrans" cxnId="{E457B792-61B7-4052-9370-9611FB51F466}">
      <dgm:prSet/>
      <dgm:spPr/>
      <dgm:t>
        <a:bodyPr/>
        <a:lstStyle/>
        <a:p>
          <a:endParaRPr lang="ru-RU"/>
        </a:p>
      </dgm:t>
    </dgm:pt>
    <dgm:pt modelId="{98D07D27-32E9-43DB-A572-BD1CAF277490}">
      <dgm:prSet phldrT="[Текст]"/>
      <dgm:spPr/>
      <dgm:t>
        <a:bodyPr/>
        <a:lstStyle/>
        <a:p>
          <a:endParaRPr lang="ru-RU" dirty="0"/>
        </a:p>
      </dgm:t>
    </dgm:pt>
    <dgm:pt modelId="{FDE11758-C1EC-441C-A5C6-037534583D53}" type="parTrans" cxnId="{42092E8F-33BA-43FD-8D5B-2A9718423FBA}">
      <dgm:prSet/>
      <dgm:spPr/>
      <dgm:t>
        <a:bodyPr/>
        <a:lstStyle/>
        <a:p>
          <a:endParaRPr lang="ru-RU"/>
        </a:p>
      </dgm:t>
    </dgm:pt>
    <dgm:pt modelId="{BEC4C272-C55D-4061-B1D0-E06B3FC84C2B}" type="sibTrans" cxnId="{42092E8F-33BA-43FD-8D5B-2A9718423FBA}">
      <dgm:prSet/>
      <dgm:spPr/>
      <dgm:t>
        <a:bodyPr/>
        <a:lstStyle/>
        <a:p>
          <a:endParaRPr lang="ru-RU"/>
        </a:p>
      </dgm:t>
    </dgm:pt>
    <dgm:pt modelId="{4DF77CA0-81B0-4C92-9F6B-336E51EEB81B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и сумму платежных документов, поступивших в пользу данного пользователя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025654-6499-4CE8-88B1-E477D6B51CD8}" type="parTrans" cxnId="{D25329E6-51E7-410B-9724-854B6470BC84}">
      <dgm:prSet/>
      <dgm:spPr/>
      <dgm:t>
        <a:bodyPr/>
        <a:lstStyle/>
        <a:p>
          <a:endParaRPr lang="ru-RU"/>
        </a:p>
      </dgm:t>
    </dgm:pt>
    <dgm:pt modelId="{D02BACCA-DE23-4868-9890-F1E0C52CD4F4}" type="sibTrans" cxnId="{D25329E6-51E7-410B-9724-854B6470BC84}">
      <dgm:prSet/>
      <dgm:spPr/>
      <dgm:t>
        <a:bodyPr/>
        <a:lstStyle/>
        <a:p>
          <a:endParaRPr lang="ru-RU"/>
        </a:p>
      </dgm:t>
    </dgm:pt>
    <dgm:pt modelId="{025B6A0D-A110-4155-9774-429B65632ACB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и сумму не принятых платежных документов, с указанием кода ошибки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5655FC-DDA3-4491-9C6E-301CE9962CBA}" type="parTrans" cxnId="{B202CA81-90C5-46D3-952F-12164805DEF2}">
      <dgm:prSet/>
      <dgm:spPr/>
      <dgm:t>
        <a:bodyPr/>
        <a:lstStyle/>
        <a:p>
          <a:endParaRPr lang="ru-RU"/>
        </a:p>
      </dgm:t>
    </dgm:pt>
    <dgm:pt modelId="{122A7C24-448A-4709-88C2-F5BACBAF2135}" type="sibTrans" cxnId="{B202CA81-90C5-46D3-952F-12164805DEF2}">
      <dgm:prSet/>
      <dgm:spPr/>
      <dgm:t>
        <a:bodyPr/>
        <a:lstStyle/>
        <a:p>
          <a:endParaRPr lang="ru-RU"/>
        </a:p>
      </dgm:t>
    </dgm:pt>
    <dgm:pt modelId="{C7509F95-E981-42FB-8969-8807E3192C45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и сумму платежных документов, поступивших в пользу данного пользователя, которые впоследствии были отозваны по инициативе отправителя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63ECD9-27BB-4761-B791-3834DDB467B4}" type="parTrans" cxnId="{3827F98A-B9DC-4423-ACB4-A11155993360}">
      <dgm:prSet/>
      <dgm:spPr/>
      <dgm:t>
        <a:bodyPr/>
        <a:lstStyle/>
        <a:p>
          <a:endParaRPr lang="ru-RU"/>
        </a:p>
      </dgm:t>
    </dgm:pt>
    <dgm:pt modelId="{9DEB8398-4802-4271-8A0B-69E150555A0F}" type="sibTrans" cxnId="{3827F98A-B9DC-4423-ACB4-A11155993360}">
      <dgm:prSet/>
      <dgm:spPr/>
      <dgm:t>
        <a:bodyPr/>
        <a:lstStyle/>
        <a:p>
          <a:endParaRPr lang="ru-RU"/>
        </a:p>
      </dgm:t>
    </dgm:pt>
    <dgm:pt modelId="{99D48CFF-F367-4AF1-9E53-9BE83CE9DCE5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о текущей чистой позиции пользователя в клиринге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D4B329-5009-43F8-80A7-83132E37EF20}" type="parTrans" cxnId="{D38984CC-6C3D-4225-B847-90E16D76BC18}">
      <dgm:prSet/>
      <dgm:spPr/>
      <dgm:t>
        <a:bodyPr/>
        <a:lstStyle/>
        <a:p>
          <a:endParaRPr lang="ru-RU"/>
        </a:p>
      </dgm:t>
    </dgm:pt>
    <dgm:pt modelId="{06EDDB77-4418-4B2C-9EC3-F2AA15C67404}" type="sibTrans" cxnId="{D38984CC-6C3D-4225-B847-90E16D76BC18}">
      <dgm:prSet/>
      <dgm:spPr/>
      <dgm:t>
        <a:bodyPr/>
        <a:lstStyle/>
        <a:p>
          <a:endParaRPr lang="ru-RU"/>
        </a:p>
      </dgm:t>
    </dgm:pt>
    <dgm:pt modelId="{401EA4EF-6FF2-473B-87A4-E065F4DDAF0A}" type="pres">
      <dgm:prSet presAssocID="{601EB393-F81A-4FFC-B089-EEC29531144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C1A704-62FE-435B-A665-EDB9D9B838F2}" type="pres">
      <dgm:prSet presAssocID="{0D9D00CD-9E20-4A3D-8562-1573D5F97457}" presName="roof" presStyleLbl="dkBgShp" presStyleIdx="0" presStyleCnt="2"/>
      <dgm:spPr/>
      <dgm:t>
        <a:bodyPr/>
        <a:lstStyle/>
        <a:p>
          <a:endParaRPr lang="ru-RU"/>
        </a:p>
      </dgm:t>
    </dgm:pt>
    <dgm:pt modelId="{2A269877-08DE-4374-AD63-3503E187F486}" type="pres">
      <dgm:prSet presAssocID="{0D9D00CD-9E20-4A3D-8562-1573D5F97457}" presName="pillars" presStyleCnt="0"/>
      <dgm:spPr/>
    </dgm:pt>
    <dgm:pt modelId="{EB3ACBA2-7ABC-476E-995D-722AA2AEF5AE}" type="pres">
      <dgm:prSet presAssocID="{0D9D00CD-9E20-4A3D-8562-1573D5F97457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0ED0B5-019F-4DA5-912F-713B18D2C418}" type="pres">
      <dgm:prSet presAssocID="{4DF77CA0-81B0-4C92-9F6B-336E51EEB81B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42D7B6-BC5E-41F0-8E15-07A224710AC7}" type="pres">
      <dgm:prSet presAssocID="{025B6A0D-A110-4155-9774-429B65632ACB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5725AF-280B-48B6-A727-2A9EF3E93FF7}" type="pres">
      <dgm:prSet presAssocID="{C7509F95-E981-42FB-8969-8807E3192C45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518C1B-3DFF-42A0-A8E6-F928C13B97EC}" type="pres">
      <dgm:prSet presAssocID="{99D48CFF-F367-4AF1-9E53-9BE83CE9DCE5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0A2670-4BFC-455B-A7BF-BB4389D8591B}" type="pres">
      <dgm:prSet presAssocID="{0D9D00CD-9E20-4A3D-8562-1573D5F97457}" presName="base" presStyleLbl="dkBgShp" presStyleIdx="1" presStyleCnt="2"/>
      <dgm:spPr/>
    </dgm:pt>
  </dgm:ptLst>
  <dgm:cxnLst>
    <dgm:cxn modelId="{41B1C982-E141-492B-8790-FE428B9A4DE2}" type="presOf" srcId="{0D9D00CD-9E20-4A3D-8562-1573D5F97457}" destId="{63C1A704-62FE-435B-A665-EDB9D9B838F2}" srcOrd="0" destOrd="0" presId="urn:microsoft.com/office/officeart/2005/8/layout/hList3"/>
    <dgm:cxn modelId="{D25329E6-51E7-410B-9724-854B6470BC84}" srcId="{0D9D00CD-9E20-4A3D-8562-1573D5F97457}" destId="{4DF77CA0-81B0-4C92-9F6B-336E51EEB81B}" srcOrd="1" destOrd="0" parTransId="{FF025654-6499-4CE8-88B1-E477D6B51CD8}" sibTransId="{D02BACCA-DE23-4868-9890-F1E0C52CD4F4}"/>
    <dgm:cxn modelId="{D38984CC-6C3D-4225-B847-90E16D76BC18}" srcId="{0D9D00CD-9E20-4A3D-8562-1573D5F97457}" destId="{99D48CFF-F367-4AF1-9E53-9BE83CE9DCE5}" srcOrd="4" destOrd="0" parTransId="{5ED4B329-5009-43F8-80A7-83132E37EF20}" sibTransId="{06EDDB77-4418-4B2C-9EC3-F2AA15C67404}"/>
    <dgm:cxn modelId="{213F4A25-034E-4766-89B2-28AF6FF82FB1}" type="presOf" srcId="{601EB393-F81A-4FFC-B089-EEC295311440}" destId="{401EA4EF-6FF2-473B-87A4-E065F4DDAF0A}" srcOrd="0" destOrd="0" presId="urn:microsoft.com/office/officeart/2005/8/layout/hList3"/>
    <dgm:cxn modelId="{6D618195-DBCE-49A5-A504-A163B33A315F}" type="presOf" srcId="{99D48CFF-F367-4AF1-9E53-9BE83CE9DCE5}" destId="{87518C1B-3DFF-42A0-A8E6-F928C13B97EC}" srcOrd="0" destOrd="0" presId="urn:microsoft.com/office/officeart/2005/8/layout/hList3"/>
    <dgm:cxn modelId="{99F15FFC-EA54-4899-9856-800BE3D5A22F}" srcId="{601EB393-F81A-4FFC-B089-EEC295311440}" destId="{0D9D00CD-9E20-4A3D-8562-1573D5F97457}" srcOrd="0" destOrd="0" parTransId="{70CAB69D-FCB1-4E3B-85D4-52E171CA75C9}" sibTransId="{80F677B1-C12C-4467-AEB9-6821E06EFB0D}"/>
    <dgm:cxn modelId="{78638D31-0A44-43CE-A536-F4268773451C}" type="presOf" srcId="{4DF77CA0-81B0-4C92-9F6B-336E51EEB81B}" destId="{C60ED0B5-019F-4DA5-912F-713B18D2C418}" srcOrd="0" destOrd="0" presId="urn:microsoft.com/office/officeart/2005/8/layout/hList3"/>
    <dgm:cxn modelId="{E457B792-61B7-4052-9370-9611FB51F466}" srcId="{0D9D00CD-9E20-4A3D-8562-1573D5F97457}" destId="{C4763693-C3C7-4D0A-94E6-505ED74BB147}" srcOrd="0" destOrd="0" parTransId="{FB3F0C75-A5A3-4840-B88B-15262B6F88B1}" sibTransId="{6BCC9604-58C9-415B-B5D6-6AF98208662D}"/>
    <dgm:cxn modelId="{9593DEAB-DBA4-44EF-AD5C-730550555711}" type="presOf" srcId="{C4763693-C3C7-4D0A-94E6-505ED74BB147}" destId="{EB3ACBA2-7ABC-476E-995D-722AA2AEF5AE}" srcOrd="0" destOrd="0" presId="urn:microsoft.com/office/officeart/2005/8/layout/hList3"/>
    <dgm:cxn modelId="{B202CA81-90C5-46D3-952F-12164805DEF2}" srcId="{0D9D00CD-9E20-4A3D-8562-1573D5F97457}" destId="{025B6A0D-A110-4155-9774-429B65632ACB}" srcOrd="2" destOrd="0" parTransId="{F55655FC-DDA3-4491-9C6E-301CE9962CBA}" sibTransId="{122A7C24-448A-4709-88C2-F5BACBAF2135}"/>
    <dgm:cxn modelId="{42092E8F-33BA-43FD-8D5B-2A9718423FBA}" srcId="{601EB393-F81A-4FFC-B089-EEC295311440}" destId="{98D07D27-32E9-43DB-A572-BD1CAF277490}" srcOrd="1" destOrd="0" parTransId="{FDE11758-C1EC-441C-A5C6-037534583D53}" sibTransId="{BEC4C272-C55D-4061-B1D0-E06B3FC84C2B}"/>
    <dgm:cxn modelId="{3827F98A-B9DC-4423-ACB4-A11155993360}" srcId="{0D9D00CD-9E20-4A3D-8562-1573D5F97457}" destId="{C7509F95-E981-42FB-8969-8807E3192C45}" srcOrd="3" destOrd="0" parTransId="{9763ECD9-27BB-4761-B791-3834DDB467B4}" sibTransId="{9DEB8398-4802-4271-8A0B-69E150555A0F}"/>
    <dgm:cxn modelId="{E3056A17-B45C-4CB8-9D51-5895BABC52A1}" type="presOf" srcId="{025B6A0D-A110-4155-9774-429B65632ACB}" destId="{AF42D7B6-BC5E-41F0-8E15-07A224710AC7}" srcOrd="0" destOrd="0" presId="urn:microsoft.com/office/officeart/2005/8/layout/hList3"/>
    <dgm:cxn modelId="{AADCA64F-62B1-46AD-B0B5-A6343C65A42B}" type="presOf" srcId="{C7509F95-E981-42FB-8969-8807E3192C45}" destId="{C65725AF-280B-48B6-A727-2A9EF3E93FF7}" srcOrd="0" destOrd="0" presId="urn:microsoft.com/office/officeart/2005/8/layout/hList3"/>
    <dgm:cxn modelId="{EFD5D039-1566-4C44-B027-CBE0290ECFDA}" type="presParOf" srcId="{401EA4EF-6FF2-473B-87A4-E065F4DDAF0A}" destId="{63C1A704-62FE-435B-A665-EDB9D9B838F2}" srcOrd="0" destOrd="0" presId="urn:microsoft.com/office/officeart/2005/8/layout/hList3"/>
    <dgm:cxn modelId="{CB1F2398-52DD-4FFC-BAD8-6036D965D0C4}" type="presParOf" srcId="{401EA4EF-6FF2-473B-87A4-E065F4DDAF0A}" destId="{2A269877-08DE-4374-AD63-3503E187F486}" srcOrd="1" destOrd="0" presId="urn:microsoft.com/office/officeart/2005/8/layout/hList3"/>
    <dgm:cxn modelId="{46CEB2E4-5F83-4A18-8D0E-3BFC932A5914}" type="presParOf" srcId="{2A269877-08DE-4374-AD63-3503E187F486}" destId="{EB3ACBA2-7ABC-476E-995D-722AA2AEF5AE}" srcOrd="0" destOrd="0" presId="urn:microsoft.com/office/officeart/2005/8/layout/hList3"/>
    <dgm:cxn modelId="{5AC5548B-7EDB-4D62-8DA0-D4D97F9EB0FA}" type="presParOf" srcId="{2A269877-08DE-4374-AD63-3503E187F486}" destId="{C60ED0B5-019F-4DA5-912F-713B18D2C418}" srcOrd="1" destOrd="0" presId="urn:microsoft.com/office/officeart/2005/8/layout/hList3"/>
    <dgm:cxn modelId="{E640D4D1-87B2-48E9-84CA-6D227FC0A633}" type="presParOf" srcId="{2A269877-08DE-4374-AD63-3503E187F486}" destId="{AF42D7B6-BC5E-41F0-8E15-07A224710AC7}" srcOrd="2" destOrd="0" presId="urn:microsoft.com/office/officeart/2005/8/layout/hList3"/>
    <dgm:cxn modelId="{E0E30674-F87F-45C2-990A-E31F23951B07}" type="presParOf" srcId="{2A269877-08DE-4374-AD63-3503E187F486}" destId="{C65725AF-280B-48B6-A727-2A9EF3E93FF7}" srcOrd="3" destOrd="0" presId="urn:microsoft.com/office/officeart/2005/8/layout/hList3"/>
    <dgm:cxn modelId="{D023B192-4B10-4613-BEDA-15AE0836957C}" type="presParOf" srcId="{2A269877-08DE-4374-AD63-3503E187F486}" destId="{87518C1B-3DFF-42A0-A8E6-F928C13B97EC}" srcOrd="4" destOrd="0" presId="urn:microsoft.com/office/officeart/2005/8/layout/hList3"/>
    <dgm:cxn modelId="{5641E500-DFE7-43ED-BEB2-B0B152D7678E}" type="presParOf" srcId="{401EA4EF-6FF2-473B-87A4-E065F4DDAF0A}" destId="{F70A2670-4BFC-455B-A7BF-BB4389D8591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A6E24CC-23B6-4344-9B99-A244F49B88C8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155D3D6-921B-4835-BFA8-EA41EFB899C7}">
      <dgm:prSet phldrT="[Текст]"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Данный вид услуг позволяет пользователю в течение операционного дня иметь полную информацию о своем состоянии в клиринге, управлять своей ликвидностью, планировать и регулировать платежный баланс, формировать потоки платежей и т.п. </a:t>
          </a:r>
          <a:endParaRPr lang="ru-RU" sz="1700"/>
        </a:p>
      </dgm:t>
    </dgm:pt>
    <dgm:pt modelId="{E4B267E6-528B-492A-A25D-0D675B40126C}" type="parTrans" cxnId="{81678B53-63D6-4CCC-9BE5-C6480E4FA721}">
      <dgm:prSet/>
      <dgm:spPr/>
      <dgm:t>
        <a:bodyPr/>
        <a:lstStyle/>
        <a:p>
          <a:endParaRPr lang="ru-RU" sz="1700"/>
        </a:p>
      </dgm:t>
    </dgm:pt>
    <dgm:pt modelId="{84427024-5674-4D1D-B826-C09530A3B689}" type="sibTrans" cxnId="{81678B53-63D6-4CCC-9BE5-C6480E4FA721}">
      <dgm:prSet/>
      <dgm:spPr/>
      <dgm:t>
        <a:bodyPr/>
        <a:lstStyle/>
        <a:p>
          <a:endParaRPr lang="ru-RU" sz="1700"/>
        </a:p>
      </dgm:t>
    </dgm:pt>
    <dgm:pt modelId="{20462860-EB08-4D3A-9672-9739DDC5CD69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Все поступившие платежные документы в течение дня выстраиваются в очередь до момента окончательного расчета и принимаются в очередь по принципу FIFO (first in-first out)</a:t>
          </a:r>
          <a:endParaRPr lang="ru-RU" sz="17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D87E78-2393-4A61-A655-2AA7294ED3D9}" type="parTrans" cxnId="{6167B93A-3DE1-44EA-8DD7-B7BF092344FD}">
      <dgm:prSet/>
      <dgm:spPr/>
      <dgm:t>
        <a:bodyPr/>
        <a:lstStyle/>
        <a:p>
          <a:endParaRPr lang="ru-RU" sz="1700"/>
        </a:p>
      </dgm:t>
    </dgm:pt>
    <dgm:pt modelId="{9F7EF923-E6DD-4683-89FC-BAA8129C5006}" type="sibTrans" cxnId="{6167B93A-3DE1-44EA-8DD7-B7BF092344FD}">
      <dgm:prSet/>
      <dgm:spPr/>
      <dgm:t>
        <a:bodyPr/>
        <a:lstStyle/>
        <a:p>
          <a:endParaRPr lang="ru-RU" sz="1700"/>
        </a:p>
      </dgm:t>
    </dgm:pt>
    <dgm:pt modelId="{21831C32-E657-493A-865A-6157EA69058A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Пользователи имеют возможность до закрытия опер. дня отозвать отправленный в Клиринг платежный документ. Пользователи Клиринга самостоятельно присваивают степень приоритетности своим платежам </a:t>
          </a:r>
          <a:endParaRPr lang="ru-RU" sz="17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1E4070-A489-4BD1-859F-66CC88BB5C16}" type="parTrans" cxnId="{B6A4B317-4374-4228-AEE8-671EE1CA6224}">
      <dgm:prSet/>
      <dgm:spPr/>
      <dgm:t>
        <a:bodyPr/>
        <a:lstStyle/>
        <a:p>
          <a:endParaRPr lang="ru-RU" sz="1700"/>
        </a:p>
      </dgm:t>
    </dgm:pt>
    <dgm:pt modelId="{D54B47EF-BBB5-4FD8-A0BC-F74409F4BD64}" type="sibTrans" cxnId="{B6A4B317-4374-4228-AEE8-671EE1CA6224}">
      <dgm:prSet/>
      <dgm:spPr/>
      <dgm:t>
        <a:bodyPr/>
        <a:lstStyle/>
        <a:p>
          <a:endParaRPr lang="ru-RU" sz="1700"/>
        </a:p>
      </dgm:t>
    </dgm:pt>
    <dgm:pt modelId="{6A617112-55BC-4F32-895F-2D37A15EDAC9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В 15:00 закрывается оп. день клиринга и прекращается прием платежных документов, производится зачет встречных требований с текущей датой платежа и определяется чистая позиция каждого пользователя</a:t>
          </a:r>
          <a:endParaRPr lang="ru-RU" sz="17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6F94B5-738B-4501-8CDF-83CB21A43610}" type="parTrans" cxnId="{186FFA93-ACF9-474A-A638-98DDE1518815}">
      <dgm:prSet/>
      <dgm:spPr/>
      <dgm:t>
        <a:bodyPr/>
        <a:lstStyle/>
        <a:p>
          <a:endParaRPr lang="ru-RU" sz="1700"/>
        </a:p>
      </dgm:t>
    </dgm:pt>
    <dgm:pt modelId="{89CD66AB-003E-471D-8CE7-AD9BD58B095B}" type="sibTrans" cxnId="{186FFA93-ACF9-474A-A638-98DDE1518815}">
      <dgm:prSet/>
      <dgm:spPr/>
      <dgm:t>
        <a:bodyPr/>
        <a:lstStyle/>
        <a:p>
          <a:endParaRPr lang="ru-RU" sz="1700"/>
        </a:p>
      </dgm:t>
    </dgm:pt>
    <dgm:pt modelId="{B8794995-3983-4234-B9F6-9652E8D36DEE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Зачет платежных документов пользователей производится в соответствии с кодами приоритетности, в пределах одного кода приоритетности платежные документы обрабатываются в порядке их поступления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5A85B5-FCBD-49DA-8764-BF14F14615FF}" type="parTrans" cxnId="{FF9FA454-D7CC-4D34-AC80-6F66E3E0B081}">
      <dgm:prSet/>
      <dgm:spPr/>
      <dgm:t>
        <a:bodyPr/>
        <a:lstStyle/>
        <a:p>
          <a:endParaRPr lang="ru-RU" sz="1700"/>
        </a:p>
      </dgm:t>
    </dgm:pt>
    <dgm:pt modelId="{6401A1E7-D7ED-4541-8556-58AD543F40A7}" type="sibTrans" cxnId="{FF9FA454-D7CC-4D34-AC80-6F66E3E0B081}">
      <dgm:prSet/>
      <dgm:spPr/>
      <dgm:t>
        <a:bodyPr/>
        <a:lstStyle/>
        <a:p>
          <a:endParaRPr lang="ru-RU" sz="1700"/>
        </a:p>
      </dgm:t>
    </dgm:pt>
    <dgm:pt modelId="{732D77FF-5955-441E-ADB1-B46FC40D30E9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После определения чистой позиции каждого пользователя, у пользователей </a:t>
          </a:r>
          <a:r>
            <a:rPr lang="ru-RU" sz="17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с дебетовой </a:t>
          </a:r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чистой позицией система межб-го клиринга резервирует в МСПД ∑ денег, равную дебетовой чистой позиции данного пользователя. В МСПД осуществляется перевод денег по результатам чистых позиций клиринга. 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4C077F-73D7-4937-ABC5-311C910BE07E}" type="parTrans" cxnId="{F26B5494-4490-4275-ACE3-8E32A3BE1975}">
      <dgm:prSet/>
      <dgm:spPr/>
      <dgm:t>
        <a:bodyPr/>
        <a:lstStyle/>
        <a:p>
          <a:endParaRPr lang="ru-RU" sz="1700"/>
        </a:p>
      </dgm:t>
    </dgm:pt>
    <dgm:pt modelId="{25F334B5-6763-4A1A-9D75-D7FB19B0CD85}" type="sibTrans" cxnId="{F26B5494-4490-4275-ACE3-8E32A3BE1975}">
      <dgm:prSet/>
      <dgm:spPr/>
      <dgm:t>
        <a:bodyPr/>
        <a:lstStyle/>
        <a:p>
          <a:endParaRPr lang="ru-RU" sz="1700"/>
        </a:p>
      </dgm:t>
    </dgm:pt>
    <dgm:pt modelId="{AD2B01AC-142C-45F4-9516-010960B4BAF1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В случае недостаточности денег в МСПД для проведения окончательного расчета, платежи, стоящие в очереди с меньшим приоритетом, аннулируются с уведомлением отправителя платежного документа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9B60A1-39B8-43EC-868B-FACB2BB85894}" type="parTrans" cxnId="{DEBA5FE6-1626-4D44-93E5-4F99C23C1113}">
      <dgm:prSet/>
      <dgm:spPr/>
      <dgm:t>
        <a:bodyPr/>
        <a:lstStyle/>
        <a:p>
          <a:endParaRPr lang="ru-RU" sz="1700"/>
        </a:p>
      </dgm:t>
    </dgm:pt>
    <dgm:pt modelId="{F23A0F0C-E0E2-4506-B450-BB70B5901237}" type="sibTrans" cxnId="{DEBA5FE6-1626-4D44-93E5-4F99C23C1113}">
      <dgm:prSet/>
      <dgm:spPr/>
      <dgm:t>
        <a:bodyPr/>
        <a:lstStyle/>
        <a:p>
          <a:endParaRPr lang="ru-RU" sz="1700"/>
        </a:p>
      </dgm:t>
    </dgm:pt>
    <dgm:pt modelId="{A86E9F65-61E2-46F2-ADBB-1629A15AAFD8}" type="pres">
      <dgm:prSet presAssocID="{2A6E24CC-23B6-4344-9B99-A244F49B88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AECC4A-1AF7-45E4-BA9C-BF2179F85EFB}" type="pres">
      <dgm:prSet presAssocID="{1155D3D6-921B-4835-BFA8-EA41EFB899C7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EA2721-9561-4B0A-8244-FB93A11A1933}" type="pres">
      <dgm:prSet presAssocID="{84427024-5674-4D1D-B826-C09530A3B689}" presName="spacer" presStyleCnt="0"/>
      <dgm:spPr/>
    </dgm:pt>
    <dgm:pt modelId="{CD7C0D78-FADA-497D-9E7B-8AA2D6E7B7A3}" type="pres">
      <dgm:prSet presAssocID="{20462860-EB08-4D3A-9672-9739DDC5CD69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FAC40E-8A1F-4C6B-8008-E1DD875327A1}" type="pres">
      <dgm:prSet presAssocID="{9F7EF923-E6DD-4683-89FC-BAA8129C5006}" presName="spacer" presStyleCnt="0"/>
      <dgm:spPr/>
    </dgm:pt>
    <dgm:pt modelId="{A2643812-04A2-4DDA-B28D-860F828B4510}" type="pres">
      <dgm:prSet presAssocID="{21831C32-E657-493A-865A-6157EA69058A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E0151E-7151-4ED0-B5A8-C9C99A772D49}" type="pres">
      <dgm:prSet presAssocID="{D54B47EF-BBB5-4FD8-A0BC-F74409F4BD64}" presName="spacer" presStyleCnt="0"/>
      <dgm:spPr/>
    </dgm:pt>
    <dgm:pt modelId="{516FD762-1E96-4366-A86A-80CF1967A6EB}" type="pres">
      <dgm:prSet presAssocID="{6A617112-55BC-4F32-895F-2D37A15EDAC9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80F038-978A-49FC-95E1-BB68568E5959}" type="pres">
      <dgm:prSet presAssocID="{89CD66AB-003E-471D-8CE7-AD9BD58B095B}" presName="spacer" presStyleCnt="0"/>
      <dgm:spPr/>
    </dgm:pt>
    <dgm:pt modelId="{1F4010A4-6FE6-4AE2-9CF4-02998C75DC51}" type="pres">
      <dgm:prSet presAssocID="{B8794995-3983-4234-B9F6-9652E8D36DEE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5A7440-9CA2-4FED-B0DE-D9F0DBE371E9}" type="pres">
      <dgm:prSet presAssocID="{6401A1E7-D7ED-4541-8556-58AD543F40A7}" presName="spacer" presStyleCnt="0"/>
      <dgm:spPr/>
    </dgm:pt>
    <dgm:pt modelId="{DC1EF520-F287-4A0F-B017-AC179D2EFAEF}" type="pres">
      <dgm:prSet presAssocID="{732D77FF-5955-441E-ADB1-B46FC40D30E9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7301C5-F552-4C36-A251-DABAEDB3717B}" type="pres">
      <dgm:prSet presAssocID="{25F334B5-6763-4A1A-9D75-D7FB19B0CD85}" presName="spacer" presStyleCnt="0"/>
      <dgm:spPr/>
    </dgm:pt>
    <dgm:pt modelId="{6063F382-EA0E-4934-A18A-0857EBBF88D4}" type="pres">
      <dgm:prSet presAssocID="{AD2B01AC-142C-45F4-9516-010960B4BAF1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2D139F-993D-4BA4-A626-B17F4DAC310F}" type="presOf" srcId="{6A617112-55BC-4F32-895F-2D37A15EDAC9}" destId="{516FD762-1E96-4366-A86A-80CF1967A6EB}" srcOrd="0" destOrd="0" presId="urn:microsoft.com/office/officeart/2005/8/layout/vList2"/>
    <dgm:cxn modelId="{81678B53-63D6-4CCC-9BE5-C6480E4FA721}" srcId="{2A6E24CC-23B6-4344-9B99-A244F49B88C8}" destId="{1155D3D6-921B-4835-BFA8-EA41EFB899C7}" srcOrd="0" destOrd="0" parTransId="{E4B267E6-528B-492A-A25D-0D675B40126C}" sibTransId="{84427024-5674-4D1D-B826-C09530A3B689}"/>
    <dgm:cxn modelId="{6167B93A-3DE1-44EA-8DD7-B7BF092344FD}" srcId="{2A6E24CC-23B6-4344-9B99-A244F49B88C8}" destId="{20462860-EB08-4D3A-9672-9739DDC5CD69}" srcOrd="1" destOrd="0" parTransId="{6DD87E78-2393-4A61-A655-2AA7294ED3D9}" sibTransId="{9F7EF923-E6DD-4683-89FC-BAA8129C5006}"/>
    <dgm:cxn modelId="{569F296D-57FD-4467-9BB2-3B6921402571}" type="presOf" srcId="{2A6E24CC-23B6-4344-9B99-A244F49B88C8}" destId="{A86E9F65-61E2-46F2-ADBB-1629A15AAFD8}" srcOrd="0" destOrd="0" presId="urn:microsoft.com/office/officeart/2005/8/layout/vList2"/>
    <dgm:cxn modelId="{F26B5494-4490-4275-ACE3-8E32A3BE1975}" srcId="{2A6E24CC-23B6-4344-9B99-A244F49B88C8}" destId="{732D77FF-5955-441E-ADB1-B46FC40D30E9}" srcOrd="5" destOrd="0" parTransId="{014C077F-73D7-4937-ABC5-311C910BE07E}" sibTransId="{25F334B5-6763-4A1A-9D75-D7FB19B0CD85}"/>
    <dgm:cxn modelId="{C36FBA07-22D6-4063-9E34-49D953F7EE18}" type="presOf" srcId="{732D77FF-5955-441E-ADB1-B46FC40D30E9}" destId="{DC1EF520-F287-4A0F-B017-AC179D2EFAEF}" srcOrd="0" destOrd="0" presId="urn:microsoft.com/office/officeart/2005/8/layout/vList2"/>
    <dgm:cxn modelId="{20097E43-A07B-46B8-A473-CE21D342FFBF}" type="presOf" srcId="{B8794995-3983-4234-B9F6-9652E8D36DEE}" destId="{1F4010A4-6FE6-4AE2-9CF4-02998C75DC51}" srcOrd="0" destOrd="0" presId="urn:microsoft.com/office/officeart/2005/8/layout/vList2"/>
    <dgm:cxn modelId="{B6A4B317-4374-4228-AEE8-671EE1CA6224}" srcId="{2A6E24CC-23B6-4344-9B99-A244F49B88C8}" destId="{21831C32-E657-493A-865A-6157EA69058A}" srcOrd="2" destOrd="0" parTransId="{071E4070-A489-4BD1-859F-66CC88BB5C16}" sibTransId="{D54B47EF-BBB5-4FD8-A0BC-F74409F4BD64}"/>
    <dgm:cxn modelId="{1F8933D9-F60B-4827-A792-1E80AA42DEE3}" type="presOf" srcId="{AD2B01AC-142C-45F4-9516-010960B4BAF1}" destId="{6063F382-EA0E-4934-A18A-0857EBBF88D4}" srcOrd="0" destOrd="0" presId="urn:microsoft.com/office/officeart/2005/8/layout/vList2"/>
    <dgm:cxn modelId="{186FFA93-ACF9-474A-A638-98DDE1518815}" srcId="{2A6E24CC-23B6-4344-9B99-A244F49B88C8}" destId="{6A617112-55BC-4F32-895F-2D37A15EDAC9}" srcOrd="3" destOrd="0" parTransId="{166F94B5-738B-4501-8CDF-83CB21A43610}" sibTransId="{89CD66AB-003E-471D-8CE7-AD9BD58B095B}"/>
    <dgm:cxn modelId="{FF9FA454-D7CC-4D34-AC80-6F66E3E0B081}" srcId="{2A6E24CC-23B6-4344-9B99-A244F49B88C8}" destId="{B8794995-3983-4234-B9F6-9652E8D36DEE}" srcOrd="4" destOrd="0" parTransId="{BF5A85B5-FCBD-49DA-8764-BF14F14615FF}" sibTransId="{6401A1E7-D7ED-4541-8556-58AD543F40A7}"/>
    <dgm:cxn modelId="{CA4D5D6D-3F36-483D-96C3-8236FEC89D2B}" type="presOf" srcId="{1155D3D6-921B-4835-BFA8-EA41EFB899C7}" destId="{A2AECC4A-1AF7-45E4-BA9C-BF2179F85EFB}" srcOrd="0" destOrd="0" presId="urn:microsoft.com/office/officeart/2005/8/layout/vList2"/>
    <dgm:cxn modelId="{DEBA5FE6-1626-4D44-93E5-4F99C23C1113}" srcId="{2A6E24CC-23B6-4344-9B99-A244F49B88C8}" destId="{AD2B01AC-142C-45F4-9516-010960B4BAF1}" srcOrd="6" destOrd="0" parTransId="{BE9B60A1-39B8-43EC-868B-FACB2BB85894}" sibTransId="{F23A0F0C-E0E2-4506-B450-BB70B5901237}"/>
    <dgm:cxn modelId="{D0732D2C-8C99-4B1A-9C60-3B84211C7BD6}" type="presOf" srcId="{20462860-EB08-4D3A-9672-9739DDC5CD69}" destId="{CD7C0D78-FADA-497D-9E7B-8AA2D6E7B7A3}" srcOrd="0" destOrd="0" presId="urn:microsoft.com/office/officeart/2005/8/layout/vList2"/>
    <dgm:cxn modelId="{0DBC177F-C913-47BD-B992-FF4B7870E69D}" type="presOf" srcId="{21831C32-E657-493A-865A-6157EA69058A}" destId="{A2643812-04A2-4DDA-B28D-860F828B4510}" srcOrd="0" destOrd="0" presId="urn:microsoft.com/office/officeart/2005/8/layout/vList2"/>
    <dgm:cxn modelId="{DCFD7299-3C7E-481E-9E31-202B293F87DE}" type="presParOf" srcId="{A86E9F65-61E2-46F2-ADBB-1629A15AAFD8}" destId="{A2AECC4A-1AF7-45E4-BA9C-BF2179F85EFB}" srcOrd="0" destOrd="0" presId="urn:microsoft.com/office/officeart/2005/8/layout/vList2"/>
    <dgm:cxn modelId="{B7D173B0-474B-40EB-AFEE-2C7EE4FE293D}" type="presParOf" srcId="{A86E9F65-61E2-46F2-ADBB-1629A15AAFD8}" destId="{CCEA2721-9561-4B0A-8244-FB93A11A1933}" srcOrd="1" destOrd="0" presId="urn:microsoft.com/office/officeart/2005/8/layout/vList2"/>
    <dgm:cxn modelId="{AAF0030A-B162-4874-A5CA-C5146312028E}" type="presParOf" srcId="{A86E9F65-61E2-46F2-ADBB-1629A15AAFD8}" destId="{CD7C0D78-FADA-497D-9E7B-8AA2D6E7B7A3}" srcOrd="2" destOrd="0" presId="urn:microsoft.com/office/officeart/2005/8/layout/vList2"/>
    <dgm:cxn modelId="{A57EB9C1-5983-40A1-9CA0-A6F359961854}" type="presParOf" srcId="{A86E9F65-61E2-46F2-ADBB-1629A15AAFD8}" destId="{3FFAC40E-8A1F-4C6B-8008-E1DD875327A1}" srcOrd="3" destOrd="0" presId="urn:microsoft.com/office/officeart/2005/8/layout/vList2"/>
    <dgm:cxn modelId="{5DC2D95B-3A10-4268-9C4C-D207867148BD}" type="presParOf" srcId="{A86E9F65-61E2-46F2-ADBB-1629A15AAFD8}" destId="{A2643812-04A2-4DDA-B28D-860F828B4510}" srcOrd="4" destOrd="0" presId="urn:microsoft.com/office/officeart/2005/8/layout/vList2"/>
    <dgm:cxn modelId="{CE05AD8C-98EE-49A0-834C-44E867C63543}" type="presParOf" srcId="{A86E9F65-61E2-46F2-ADBB-1629A15AAFD8}" destId="{E9E0151E-7151-4ED0-B5A8-C9C99A772D49}" srcOrd="5" destOrd="0" presId="urn:microsoft.com/office/officeart/2005/8/layout/vList2"/>
    <dgm:cxn modelId="{8336A49C-0273-4E88-89B0-4B00D4BD8F45}" type="presParOf" srcId="{A86E9F65-61E2-46F2-ADBB-1629A15AAFD8}" destId="{516FD762-1E96-4366-A86A-80CF1967A6EB}" srcOrd="6" destOrd="0" presId="urn:microsoft.com/office/officeart/2005/8/layout/vList2"/>
    <dgm:cxn modelId="{1D99856A-9CC9-436B-84C6-F71F42CA388D}" type="presParOf" srcId="{A86E9F65-61E2-46F2-ADBB-1629A15AAFD8}" destId="{E280F038-978A-49FC-95E1-BB68568E5959}" srcOrd="7" destOrd="0" presId="urn:microsoft.com/office/officeart/2005/8/layout/vList2"/>
    <dgm:cxn modelId="{F7AE809A-EEA8-4722-BCF7-11A992FD0334}" type="presParOf" srcId="{A86E9F65-61E2-46F2-ADBB-1629A15AAFD8}" destId="{1F4010A4-6FE6-4AE2-9CF4-02998C75DC51}" srcOrd="8" destOrd="0" presId="urn:microsoft.com/office/officeart/2005/8/layout/vList2"/>
    <dgm:cxn modelId="{8B8F42FA-D847-4CE7-A1B3-76D7B449AC39}" type="presParOf" srcId="{A86E9F65-61E2-46F2-ADBB-1629A15AAFD8}" destId="{7A5A7440-9CA2-4FED-B0DE-D9F0DBE371E9}" srcOrd="9" destOrd="0" presId="urn:microsoft.com/office/officeart/2005/8/layout/vList2"/>
    <dgm:cxn modelId="{1166342E-BA18-4503-9736-93B872994A72}" type="presParOf" srcId="{A86E9F65-61E2-46F2-ADBB-1629A15AAFD8}" destId="{DC1EF520-F287-4A0F-B017-AC179D2EFAEF}" srcOrd="10" destOrd="0" presId="urn:microsoft.com/office/officeart/2005/8/layout/vList2"/>
    <dgm:cxn modelId="{827BF359-6828-4C87-AE5B-8AA58A237D60}" type="presParOf" srcId="{A86E9F65-61E2-46F2-ADBB-1629A15AAFD8}" destId="{077301C5-F552-4C36-A251-DABAEDB3717B}" srcOrd="11" destOrd="0" presId="urn:microsoft.com/office/officeart/2005/8/layout/vList2"/>
    <dgm:cxn modelId="{2DA60C7B-1D50-4529-AA55-FA1A20836AEC}" type="presParOf" srcId="{A86E9F65-61E2-46F2-ADBB-1629A15AAFD8}" destId="{6063F382-EA0E-4934-A18A-0857EBBF88D4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A5D227F-6FDB-4FEA-8339-8B593BA7B4F7}" type="doc">
      <dgm:prSet loTypeId="urn:microsoft.com/office/officeart/2005/8/layout/matrix1" loCatId="matrix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8AD9B08-BA18-48B5-AA99-368F7B6DBCBE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После осуществления окончательного расчета клиринг формирует каждому пользователю комплект завершающих операционный день документов:</a:t>
          </a:r>
          <a:endParaRPr lang="ru-RU" sz="2800" dirty="0"/>
        </a:p>
      </dgm:t>
    </dgm:pt>
    <dgm:pt modelId="{309A1D31-D344-486D-94D7-D68E1E421975}" type="parTrans" cxnId="{8CB2CEBA-D252-4042-B58D-BFD780457486}">
      <dgm:prSet/>
      <dgm:spPr/>
      <dgm:t>
        <a:bodyPr/>
        <a:lstStyle/>
        <a:p>
          <a:endParaRPr lang="ru-RU" sz="2000"/>
        </a:p>
      </dgm:t>
    </dgm:pt>
    <dgm:pt modelId="{764AE809-268D-4148-A962-C7D4395DC6B7}" type="sibTrans" cxnId="{8CB2CEBA-D252-4042-B58D-BFD780457486}">
      <dgm:prSet/>
      <dgm:spPr/>
      <dgm:t>
        <a:bodyPr/>
        <a:lstStyle/>
        <a:p>
          <a:endParaRPr lang="ru-RU" sz="2000"/>
        </a:p>
      </dgm:t>
    </dgm:pt>
    <dgm:pt modelId="{771AFAF4-BFFB-4D5E-A3B5-A219F1FBEC61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окончательную выписку о проведенных платежных документах</a:t>
          </a:r>
          <a:endParaRPr lang="ru-RU" sz="2000" dirty="0"/>
        </a:p>
      </dgm:t>
    </dgm:pt>
    <dgm:pt modelId="{DC971ECB-1631-4726-954B-250246CC7F6F}" type="parTrans" cxnId="{1422B7C7-8BFC-4725-A473-397E661934AD}">
      <dgm:prSet/>
      <dgm:spPr/>
      <dgm:t>
        <a:bodyPr/>
        <a:lstStyle/>
        <a:p>
          <a:endParaRPr lang="ru-RU" sz="2000"/>
        </a:p>
      </dgm:t>
    </dgm:pt>
    <dgm:pt modelId="{D1E0A161-0249-483F-8798-837BCFFBE1B0}" type="sibTrans" cxnId="{1422B7C7-8BFC-4725-A473-397E661934AD}">
      <dgm:prSet/>
      <dgm:spPr/>
      <dgm:t>
        <a:bodyPr/>
        <a:lstStyle/>
        <a:p>
          <a:endParaRPr lang="ru-RU" sz="2000"/>
        </a:p>
      </dgm:t>
    </dgm:pt>
    <dgm:pt modelId="{16FC3DD6-0B7F-49BF-AD05-F52597D4054E}">
      <dgm:prSet phldrT="[Текст]" phldr="1"/>
      <dgm:spPr/>
      <dgm:t>
        <a:bodyPr/>
        <a:lstStyle/>
        <a:p>
          <a:endParaRPr lang="ru-RU" sz="2000" dirty="0"/>
        </a:p>
      </dgm:t>
    </dgm:pt>
    <dgm:pt modelId="{441737CD-A9F9-4873-97C2-B8C2D9EC87E8}" type="parTrans" cxnId="{D5B172CF-F9FF-4C0F-A6C5-17ECF609EBD3}">
      <dgm:prSet/>
      <dgm:spPr/>
      <dgm:t>
        <a:bodyPr/>
        <a:lstStyle/>
        <a:p>
          <a:endParaRPr lang="ru-RU" sz="2000"/>
        </a:p>
      </dgm:t>
    </dgm:pt>
    <dgm:pt modelId="{69465E62-BC8C-4D1D-A7CB-BFD479FA3877}" type="sibTrans" cxnId="{D5B172CF-F9FF-4C0F-A6C5-17ECF609EBD3}">
      <dgm:prSet/>
      <dgm:spPr/>
      <dgm:t>
        <a:bodyPr/>
        <a:lstStyle/>
        <a:p>
          <a:endParaRPr lang="ru-RU" sz="2000"/>
        </a:p>
      </dgm:t>
    </dgm:pt>
    <dgm:pt modelId="{C4A7E2F7-ED8C-4A77-9B08-22A353F10322}">
      <dgm:prSet phldrT="[Текст]" phldr="1"/>
      <dgm:spPr/>
      <dgm:t>
        <a:bodyPr/>
        <a:lstStyle/>
        <a:p>
          <a:endParaRPr lang="ru-RU" sz="2000"/>
        </a:p>
      </dgm:t>
    </dgm:pt>
    <dgm:pt modelId="{B769BCF9-D817-46DC-A88E-4E1A0FAAEB29}" type="parTrans" cxnId="{58FFEBEC-220C-49D1-B33F-45E78068F245}">
      <dgm:prSet/>
      <dgm:spPr/>
      <dgm:t>
        <a:bodyPr/>
        <a:lstStyle/>
        <a:p>
          <a:endParaRPr lang="ru-RU" sz="2000"/>
        </a:p>
      </dgm:t>
    </dgm:pt>
    <dgm:pt modelId="{2EEF213F-AAEA-4D57-B9DF-40474B982CAF}" type="sibTrans" cxnId="{58FFEBEC-220C-49D1-B33F-45E78068F245}">
      <dgm:prSet/>
      <dgm:spPr/>
      <dgm:t>
        <a:bodyPr/>
        <a:lstStyle/>
        <a:p>
          <a:endParaRPr lang="ru-RU" sz="2000"/>
        </a:p>
      </dgm:t>
    </dgm:pt>
    <dgm:pt modelId="{3333A4FF-6D7D-4660-9903-CE4874737FBD}">
      <dgm:prSet phldrT="[Текст]" phldr="1"/>
      <dgm:spPr/>
      <dgm:t>
        <a:bodyPr/>
        <a:lstStyle/>
        <a:p>
          <a:endParaRPr lang="ru-RU" sz="2000"/>
        </a:p>
      </dgm:t>
    </dgm:pt>
    <dgm:pt modelId="{8EC923C2-BE69-443D-B585-5337B760C96A}" type="parTrans" cxnId="{5C133AB0-7600-411A-A27A-A0592FA3499D}">
      <dgm:prSet/>
      <dgm:spPr/>
      <dgm:t>
        <a:bodyPr/>
        <a:lstStyle/>
        <a:p>
          <a:endParaRPr lang="ru-RU" sz="2000"/>
        </a:p>
      </dgm:t>
    </dgm:pt>
    <dgm:pt modelId="{9D4715A8-89E4-40FD-9FB9-381B5FEF75DB}" type="sibTrans" cxnId="{5C133AB0-7600-411A-A27A-A0592FA3499D}">
      <dgm:prSet/>
      <dgm:spPr/>
      <dgm:t>
        <a:bodyPr/>
        <a:lstStyle/>
        <a:p>
          <a:endParaRPr lang="ru-RU" sz="2000"/>
        </a:p>
      </dgm:t>
    </dgm:pt>
    <dgm:pt modelId="{AA890FC5-7436-425A-A80F-84174DEABF9A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ведомость не проведенных документов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E7CAA7-E81B-4CDA-97D5-C55358909F26}" type="parTrans" cxnId="{31FA69FE-09CC-4DA6-84C3-324198D833C2}">
      <dgm:prSet/>
      <dgm:spPr/>
      <dgm:t>
        <a:bodyPr/>
        <a:lstStyle/>
        <a:p>
          <a:endParaRPr lang="ru-RU" sz="2000"/>
        </a:p>
      </dgm:t>
    </dgm:pt>
    <dgm:pt modelId="{103353F4-A8ED-4B89-B1BE-03F05187664E}" type="sibTrans" cxnId="{31FA69FE-09CC-4DA6-84C3-324198D833C2}">
      <dgm:prSet/>
      <dgm:spPr/>
      <dgm:t>
        <a:bodyPr/>
        <a:lstStyle/>
        <a:p>
          <a:endParaRPr lang="ru-RU" sz="2000"/>
        </a:p>
      </dgm:t>
    </dgm:pt>
    <dgm:pt modelId="{158AACBA-284F-4486-B7B2-188FF5100D84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справку о прохождении сообщений пользователя в разрезе типов сообщений и времени их прохождения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F6B623-87DC-47ED-856E-9FAD5DCB581F}" type="parTrans" cxnId="{B7DEBF67-D88B-4B9B-8C5F-7D895D689677}">
      <dgm:prSet/>
      <dgm:spPr/>
      <dgm:t>
        <a:bodyPr/>
        <a:lstStyle/>
        <a:p>
          <a:endParaRPr lang="ru-RU" sz="2000"/>
        </a:p>
      </dgm:t>
    </dgm:pt>
    <dgm:pt modelId="{C93E91B7-49C9-4831-A93F-518265ED2AC3}" type="sibTrans" cxnId="{B7DEBF67-D88B-4B9B-8C5F-7D895D689677}">
      <dgm:prSet/>
      <dgm:spPr/>
      <dgm:t>
        <a:bodyPr/>
        <a:lstStyle/>
        <a:p>
          <a:endParaRPr lang="ru-RU" sz="2000"/>
        </a:p>
      </dgm:t>
    </dgm:pt>
    <dgm:pt modelId="{93154609-CECD-4854-B061-225BB2A9C43D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все платежные документы, поступившие в пользу данного пользователя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411782-BBB7-4EE4-A205-5C1DEBFFB369}" type="parTrans" cxnId="{E9B1A2E4-FED2-4C1F-9765-761120B9FF11}">
      <dgm:prSet/>
      <dgm:spPr/>
      <dgm:t>
        <a:bodyPr/>
        <a:lstStyle/>
        <a:p>
          <a:endParaRPr lang="ru-RU" sz="2000"/>
        </a:p>
      </dgm:t>
    </dgm:pt>
    <dgm:pt modelId="{FA49C09B-D1B1-4C1F-AD03-835C101D386B}" type="sibTrans" cxnId="{E9B1A2E4-FED2-4C1F-9765-761120B9FF11}">
      <dgm:prSet/>
      <dgm:spPr/>
      <dgm:t>
        <a:bodyPr/>
        <a:lstStyle/>
        <a:p>
          <a:endParaRPr lang="ru-RU" sz="2000"/>
        </a:p>
      </dgm:t>
    </dgm:pt>
    <dgm:pt modelId="{5251B89A-401A-43F1-87A6-F080CFE21907}" type="pres">
      <dgm:prSet presAssocID="{DA5D227F-6FDB-4FEA-8339-8B593BA7B4F7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9F53B6-88DB-44E7-AB71-AE4BAC3F2AA8}" type="pres">
      <dgm:prSet presAssocID="{DA5D227F-6FDB-4FEA-8339-8B593BA7B4F7}" presName="matrix" presStyleCnt="0"/>
      <dgm:spPr/>
    </dgm:pt>
    <dgm:pt modelId="{084B1EC1-FF75-434D-83CD-9EE6D650AF91}" type="pres">
      <dgm:prSet presAssocID="{DA5D227F-6FDB-4FEA-8339-8B593BA7B4F7}" presName="tile1" presStyleLbl="node1" presStyleIdx="0" presStyleCnt="4"/>
      <dgm:spPr/>
      <dgm:t>
        <a:bodyPr/>
        <a:lstStyle/>
        <a:p>
          <a:endParaRPr lang="ru-RU"/>
        </a:p>
      </dgm:t>
    </dgm:pt>
    <dgm:pt modelId="{CCEBA014-2E9C-413E-8A9B-122001C7E421}" type="pres">
      <dgm:prSet presAssocID="{DA5D227F-6FDB-4FEA-8339-8B593BA7B4F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D34DE-499F-47A1-9E7C-D26782959832}" type="pres">
      <dgm:prSet presAssocID="{DA5D227F-6FDB-4FEA-8339-8B593BA7B4F7}" presName="tile2" presStyleLbl="node1" presStyleIdx="1" presStyleCnt="4"/>
      <dgm:spPr/>
      <dgm:t>
        <a:bodyPr/>
        <a:lstStyle/>
        <a:p>
          <a:endParaRPr lang="ru-RU"/>
        </a:p>
      </dgm:t>
    </dgm:pt>
    <dgm:pt modelId="{6B302421-6F3E-4165-ACD6-21107770004B}" type="pres">
      <dgm:prSet presAssocID="{DA5D227F-6FDB-4FEA-8339-8B593BA7B4F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BC55E9-9388-43B5-BC45-84869ED619BF}" type="pres">
      <dgm:prSet presAssocID="{DA5D227F-6FDB-4FEA-8339-8B593BA7B4F7}" presName="tile3" presStyleLbl="node1" presStyleIdx="2" presStyleCnt="4"/>
      <dgm:spPr/>
      <dgm:t>
        <a:bodyPr/>
        <a:lstStyle/>
        <a:p>
          <a:endParaRPr lang="ru-RU"/>
        </a:p>
      </dgm:t>
    </dgm:pt>
    <dgm:pt modelId="{3813AFA0-7F70-4332-A980-DBAE3E7EB453}" type="pres">
      <dgm:prSet presAssocID="{DA5D227F-6FDB-4FEA-8339-8B593BA7B4F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5FEDE9-2FA7-43F2-AE3A-DAA9AC9F1FA1}" type="pres">
      <dgm:prSet presAssocID="{DA5D227F-6FDB-4FEA-8339-8B593BA7B4F7}" presName="tile4" presStyleLbl="node1" presStyleIdx="3" presStyleCnt="4"/>
      <dgm:spPr/>
      <dgm:t>
        <a:bodyPr/>
        <a:lstStyle/>
        <a:p>
          <a:endParaRPr lang="ru-RU"/>
        </a:p>
      </dgm:t>
    </dgm:pt>
    <dgm:pt modelId="{A77EFB8B-8DE3-4AC9-8A93-D631EBC0EB6E}" type="pres">
      <dgm:prSet presAssocID="{DA5D227F-6FDB-4FEA-8339-8B593BA7B4F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3D4E4D-72AE-450B-957F-291ECDE5D702}" type="pres">
      <dgm:prSet presAssocID="{DA5D227F-6FDB-4FEA-8339-8B593BA7B4F7}" presName="centerTile" presStyleLbl="fgShp" presStyleIdx="0" presStyleCnt="1" custScaleX="191713" custScaleY="1627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9751933F-29C4-4989-8652-C2A7C0CED3AD}" type="presOf" srcId="{AA890FC5-7436-425A-A80F-84174DEABF9A}" destId="{412D34DE-499F-47A1-9E7C-D26782959832}" srcOrd="0" destOrd="0" presId="urn:microsoft.com/office/officeart/2005/8/layout/matrix1"/>
    <dgm:cxn modelId="{31FA69FE-09CC-4DA6-84C3-324198D833C2}" srcId="{D8AD9B08-BA18-48B5-AA99-368F7B6DBCBE}" destId="{AA890FC5-7436-425A-A80F-84174DEABF9A}" srcOrd="1" destOrd="0" parTransId="{E7E7CAA7-E81B-4CDA-97D5-C55358909F26}" sibTransId="{103353F4-A8ED-4B89-B1BE-03F05187664E}"/>
    <dgm:cxn modelId="{5C133AB0-7600-411A-A27A-A0592FA3499D}" srcId="{D8AD9B08-BA18-48B5-AA99-368F7B6DBCBE}" destId="{3333A4FF-6D7D-4660-9903-CE4874737FBD}" srcOrd="6" destOrd="0" parTransId="{8EC923C2-BE69-443D-B585-5337B760C96A}" sibTransId="{9D4715A8-89E4-40FD-9FB9-381B5FEF75DB}"/>
    <dgm:cxn modelId="{2B7A7F57-90C2-42EB-AF51-686EF0BFB4A0}" type="presOf" srcId="{93154609-CECD-4854-B061-225BB2A9C43D}" destId="{A77EFB8B-8DE3-4AC9-8A93-D631EBC0EB6E}" srcOrd="1" destOrd="0" presId="urn:microsoft.com/office/officeart/2005/8/layout/matrix1"/>
    <dgm:cxn modelId="{263A89F1-3799-473F-BF9C-22D042EABF6A}" type="presOf" srcId="{158AACBA-284F-4486-B7B2-188FF5100D84}" destId="{97BC55E9-9388-43B5-BC45-84869ED619BF}" srcOrd="0" destOrd="0" presId="urn:microsoft.com/office/officeart/2005/8/layout/matrix1"/>
    <dgm:cxn modelId="{FB800492-86F1-409B-9097-D91CCA44C7AB}" type="presOf" srcId="{771AFAF4-BFFB-4D5E-A3B5-A219F1FBEC61}" destId="{084B1EC1-FF75-434D-83CD-9EE6D650AF91}" srcOrd="0" destOrd="0" presId="urn:microsoft.com/office/officeart/2005/8/layout/matrix1"/>
    <dgm:cxn modelId="{D5B172CF-F9FF-4C0F-A6C5-17ECF609EBD3}" srcId="{D8AD9B08-BA18-48B5-AA99-368F7B6DBCBE}" destId="{16FC3DD6-0B7F-49BF-AD05-F52597D4054E}" srcOrd="4" destOrd="0" parTransId="{441737CD-A9F9-4873-97C2-B8C2D9EC87E8}" sibTransId="{69465E62-BC8C-4D1D-A7CB-BFD479FA3877}"/>
    <dgm:cxn modelId="{4FEF7DCF-428A-451C-B37D-A3ACFE8D6624}" type="presOf" srcId="{771AFAF4-BFFB-4D5E-A3B5-A219F1FBEC61}" destId="{CCEBA014-2E9C-413E-8A9B-122001C7E421}" srcOrd="1" destOrd="0" presId="urn:microsoft.com/office/officeart/2005/8/layout/matrix1"/>
    <dgm:cxn modelId="{E9B1A2E4-FED2-4C1F-9765-761120B9FF11}" srcId="{D8AD9B08-BA18-48B5-AA99-368F7B6DBCBE}" destId="{93154609-CECD-4854-B061-225BB2A9C43D}" srcOrd="3" destOrd="0" parTransId="{F9411782-BBB7-4EE4-A205-5C1DEBFFB369}" sibTransId="{FA49C09B-D1B1-4C1F-AD03-835C101D386B}"/>
    <dgm:cxn modelId="{1422B7C7-8BFC-4725-A473-397E661934AD}" srcId="{D8AD9B08-BA18-48B5-AA99-368F7B6DBCBE}" destId="{771AFAF4-BFFB-4D5E-A3B5-A219F1FBEC61}" srcOrd="0" destOrd="0" parTransId="{DC971ECB-1631-4726-954B-250246CC7F6F}" sibTransId="{D1E0A161-0249-483F-8798-837BCFFBE1B0}"/>
    <dgm:cxn modelId="{FCBAF750-E498-4DE8-BF58-D81A17753651}" type="presOf" srcId="{93154609-CECD-4854-B061-225BB2A9C43D}" destId="{825FEDE9-2FA7-43F2-AE3A-DAA9AC9F1FA1}" srcOrd="0" destOrd="0" presId="urn:microsoft.com/office/officeart/2005/8/layout/matrix1"/>
    <dgm:cxn modelId="{02549CAD-E061-4A26-8CB2-179C214A0E75}" type="presOf" srcId="{158AACBA-284F-4486-B7B2-188FF5100D84}" destId="{3813AFA0-7F70-4332-A980-DBAE3E7EB453}" srcOrd="1" destOrd="0" presId="urn:microsoft.com/office/officeart/2005/8/layout/matrix1"/>
    <dgm:cxn modelId="{B7DEBF67-D88B-4B9B-8C5F-7D895D689677}" srcId="{D8AD9B08-BA18-48B5-AA99-368F7B6DBCBE}" destId="{158AACBA-284F-4486-B7B2-188FF5100D84}" srcOrd="2" destOrd="0" parTransId="{90F6B623-87DC-47ED-856E-9FAD5DCB581F}" sibTransId="{C93E91B7-49C9-4831-A93F-518265ED2AC3}"/>
    <dgm:cxn modelId="{C7F64BC2-EAB7-42FB-86E6-EDE00920DDB2}" type="presOf" srcId="{DA5D227F-6FDB-4FEA-8339-8B593BA7B4F7}" destId="{5251B89A-401A-43F1-87A6-F080CFE21907}" srcOrd="0" destOrd="0" presId="urn:microsoft.com/office/officeart/2005/8/layout/matrix1"/>
    <dgm:cxn modelId="{58FFEBEC-220C-49D1-B33F-45E78068F245}" srcId="{D8AD9B08-BA18-48B5-AA99-368F7B6DBCBE}" destId="{C4A7E2F7-ED8C-4A77-9B08-22A353F10322}" srcOrd="5" destOrd="0" parTransId="{B769BCF9-D817-46DC-A88E-4E1A0FAAEB29}" sibTransId="{2EEF213F-AAEA-4D57-B9DF-40474B982CAF}"/>
    <dgm:cxn modelId="{F950E0F1-0B6A-4BE1-B299-249E5F967EB2}" type="presOf" srcId="{D8AD9B08-BA18-48B5-AA99-368F7B6DBCBE}" destId="{C63D4E4D-72AE-450B-957F-291ECDE5D702}" srcOrd="0" destOrd="0" presId="urn:microsoft.com/office/officeart/2005/8/layout/matrix1"/>
    <dgm:cxn modelId="{EB292F1E-0D21-4120-BC24-6C7B3F47049B}" type="presOf" srcId="{AA890FC5-7436-425A-A80F-84174DEABF9A}" destId="{6B302421-6F3E-4165-ACD6-21107770004B}" srcOrd="1" destOrd="0" presId="urn:microsoft.com/office/officeart/2005/8/layout/matrix1"/>
    <dgm:cxn modelId="{8CB2CEBA-D252-4042-B58D-BFD780457486}" srcId="{DA5D227F-6FDB-4FEA-8339-8B593BA7B4F7}" destId="{D8AD9B08-BA18-48B5-AA99-368F7B6DBCBE}" srcOrd="0" destOrd="0" parTransId="{309A1D31-D344-486D-94D7-D68E1E421975}" sibTransId="{764AE809-268D-4148-A962-C7D4395DC6B7}"/>
    <dgm:cxn modelId="{BA0EAE8B-DDE1-4106-AC57-4EAF73F98EC5}" type="presParOf" srcId="{5251B89A-401A-43F1-87A6-F080CFE21907}" destId="{FD9F53B6-88DB-44E7-AB71-AE4BAC3F2AA8}" srcOrd="0" destOrd="0" presId="urn:microsoft.com/office/officeart/2005/8/layout/matrix1"/>
    <dgm:cxn modelId="{B898E23E-B77C-4645-9CA9-7203F31A126C}" type="presParOf" srcId="{FD9F53B6-88DB-44E7-AB71-AE4BAC3F2AA8}" destId="{084B1EC1-FF75-434D-83CD-9EE6D650AF91}" srcOrd="0" destOrd="0" presId="urn:microsoft.com/office/officeart/2005/8/layout/matrix1"/>
    <dgm:cxn modelId="{78D23904-23C4-4A9B-BEF7-7B34FA850CAA}" type="presParOf" srcId="{FD9F53B6-88DB-44E7-AB71-AE4BAC3F2AA8}" destId="{CCEBA014-2E9C-413E-8A9B-122001C7E421}" srcOrd="1" destOrd="0" presId="urn:microsoft.com/office/officeart/2005/8/layout/matrix1"/>
    <dgm:cxn modelId="{07AC38A8-1FCA-48EB-B200-FC0590DEF21D}" type="presParOf" srcId="{FD9F53B6-88DB-44E7-AB71-AE4BAC3F2AA8}" destId="{412D34DE-499F-47A1-9E7C-D26782959832}" srcOrd="2" destOrd="0" presId="urn:microsoft.com/office/officeart/2005/8/layout/matrix1"/>
    <dgm:cxn modelId="{BFFACF77-12E6-466C-849C-90A9FB9398E6}" type="presParOf" srcId="{FD9F53B6-88DB-44E7-AB71-AE4BAC3F2AA8}" destId="{6B302421-6F3E-4165-ACD6-21107770004B}" srcOrd="3" destOrd="0" presId="urn:microsoft.com/office/officeart/2005/8/layout/matrix1"/>
    <dgm:cxn modelId="{260CACD8-9671-492A-B83C-B64655CEE261}" type="presParOf" srcId="{FD9F53B6-88DB-44E7-AB71-AE4BAC3F2AA8}" destId="{97BC55E9-9388-43B5-BC45-84869ED619BF}" srcOrd="4" destOrd="0" presId="urn:microsoft.com/office/officeart/2005/8/layout/matrix1"/>
    <dgm:cxn modelId="{9300D0E1-39B4-4917-BBCD-EEAA0DDD65ED}" type="presParOf" srcId="{FD9F53B6-88DB-44E7-AB71-AE4BAC3F2AA8}" destId="{3813AFA0-7F70-4332-A980-DBAE3E7EB453}" srcOrd="5" destOrd="0" presId="urn:microsoft.com/office/officeart/2005/8/layout/matrix1"/>
    <dgm:cxn modelId="{DD163200-B9CC-4250-97E6-1A4B5089CDEC}" type="presParOf" srcId="{FD9F53B6-88DB-44E7-AB71-AE4BAC3F2AA8}" destId="{825FEDE9-2FA7-43F2-AE3A-DAA9AC9F1FA1}" srcOrd="6" destOrd="0" presId="urn:microsoft.com/office/officeart/2005/8/layout/matrix1"/>
    <dgm:cxn modelId="{1F1E9886-009C-4BF3-B13B-131929F7A9A5}" type="presParOf" srcId="{FD9F53B6-88DB-44E7-AB71-AE4BAC3F2AA8}" destId="{A77EFB8B-8DE3-4AC9-8A93-D631EBC0EB6E}" srcOrd="7" destOrd="0" presId="urn:microsoft.com/office/officeart/2005/8/layout/matrix1"/>
    <dgm:cxn modelId="{8FE7597F-02AD-400A-8E16-59A0BAA01B6B}" type="presParOf" srcId="{5251B89A-401A-43F1-87A6-F080CFE21907}" destId="{C63D4E4D-72AE-450B-957F-291ECDE5D70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25A4E43-B78B-4147-8095-F06A2674AC0E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5A2E702-E01D-47A0-82C0-1610F2D76446}">
      <dgm:prSet phldrT="[Текст]" custT="1"/>
      <dgm:spPr/>
      <dgm:t>
        <a:bodyPr/>
        <a:lstStyle/>
        <a:p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Одна из платежных систем РК разработанная в конце 2011 г. по заданию НБ для проведения гарантированных срочных платежей с банковского счета клиента с минимальными финансовыми затратами, СМЭП</a:t>
          </a:r>
          <a:endParaRPr lang="ru-RU" sz="1700" dirty="0"/>
        </a:p>
      </dgm:t>
    </dgm:pt>
    <dgm:pt modelId="{C089102A-60E2-4E9A-B30D-D1E880E97F73}" type="parTrans" cxnId="{9F8AEF77-F277-4179-9B57-4DB8F08558F5}">
      <dgm:prSet/>
      <dgm:spPr/>
      <dgm:t>
        <a:bodyPr/>
        <a:lstStyle/>
        <a:p>
          <a:endParaRPr lang="ru-RU" sz="1700"/>
        </a:p>
      </dgm:t>
    </dgm:pt>
    <dgm:pt modelId="{595A0985-8D17-4D6E-856E-44BDDD308D7C}" type="sibTrans" cxnId="{9F8AEF77-F277-4179-9B57-4DB8F08558F5}">
      <dgm:prSet/>
      <dgm:spPr/>
      <dgm:t>
        <a:bodyPr/>
        <a:lstStyle/>
        <a:p>
          <a:endParaRPr lang="ru-RU" sz="1700"/>
        </a:p>
      </dgm:t>
    </dgm:pt>
    <dgm:pt modelId="{3B3CA917-5790-488A-B753-DE06AC32BEBE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Пользователями СМЭП являются банки и небанковские финансовые институты.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12A951-F2CC-4E6B-9647-4FA733B5A9FB}" type="parTrans" cxnId="{DBCACA5D-2483-4788-8FCC-5EE36CEC8B38}">
      <dgm:prSet/>
      <dgm:spPr/>
      <dgm:t>
        <a:bodyPr/>
        <a:lstStyle/>
        <a:p>
          <a:endParaRPr lang="ru-RU" sz="1700"/>
        </a:p>
      </dgm:t>
    </dgm:pt>
    <dgm:pt modelId="{B49D7710-525F-4467-936F-6272F161A970}" type="sibTrans" cxnId="{DBCACA5D-2483-4788-8FCC-5EE36CEC8B38}">
      <dgm:prSet/>
      <dgm:spPr/>
      <dgm:t>
        <a:bodyPr/>
        <a:lstStyle/>
        <a:p>
          <a:endParaRPr lang="ru-RU" sz="1700"/>
        </a:p>
      </dgm:t>
    </dgm:pt>
    <dgm:pt modelId="{62E5D69E-000F-44BC-A970-61B3A540911F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 обеспечивает возможность создания и предоставления банковским клиентам разнообразных сервисов на основе быстрых, недорогих, гарантированных платежей на небольшие суммы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2BCD05-12D7-43CB-B63E-B2D436A06807}" type="parTrans" cxnId="{E1DFEF78-4847-4494-A196-6DB7DDD9E878}">
      <dgm:prSet/>
      <dgm:spPr/>
      <dgm:t>
        <a:bodyPr/>
        <a:lstStyle/>
        <a:p>
          <a:endParaRPr lang="ru-RU" sz="1700"/>
        </a:p>
      </dgm:t>
    </dgm:pt>
    <dgm:pt modelId="{D3C2BFFD-9801-491D-B942-933775CE6145}" type="sibTrans" cxnId="{E1DFEF78-4847-4494-A196-6DB7DDD9E878}">
      <dgm:prSet/>
      <dgm:spPr/>
      <dgm:t>
        <a:bodyPr/>
        <a:lstStyle/>
        <a:p>
          <a:endParaRPr lang="ru-RU" sz="1700"/>
        </a:p>
      </dgm:t>
    </dgm:pt>
    <dgm:pt modelId="{0A134404-6455-4B13-BC6B-A260AFF6F9E8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Форматы и типы сообщений, технологии, криптография, транспорт унифицированы с другими платежными системами НПК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0BBE36-7F39-4A6C-9FC4-6CAAEB5415D6}" type="parTrans" cxnId="{9431CAAA-12D4-41F9-B0F1-BAEE178F0FDA}">
      <dgm:prSet/>
      <dgm:spPr/>
      <dgm:t>
        <a:bodyPr/>
        <a:lstStyle/>
        <a:p>
          <a:endParaRPr lang="ru-RU" sz="1700"/>
        </a:p>
      </dgm:t>
    </dgm:pt>
    <dgm:pt modelId="{3EEE10C3-2297-48B2-8689-155F386ECF24}" type="sibTrans" cxnId="{9431CAAA-12D4-41F9-B0F1-BAEE178F0FDA}">
      <dgm:prSet/>
      <dgm:spPr/>
      <dgm:t>
        <a:bodyPr/>
        <a:lstStyle/>
        <a:p>
          <a:endParaRPr lang="ru-RU" sz="1700"/>
        </a:p>
      </dgm:t>
    </dgm:pt>
    <dgm:pt modelId="{A1735A89-72D7-4DB7-B3FC-3F2DE813BB74}">
      <dgm:prSet custT="1"/>
      <dgm:spPr/>
      <dgm:t>
        <a:bodyPr/>
        <a:lstStyle/>
        <a:p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задачи Пользователя входит прием платежей от своих клиентов, максимально возможно быстрая передача платежей в СМЭП, извещение своих клиентов о поступлении денег, согласованными между Пользователем и его клиентом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7A7D45-F03B-449E-8941-57C368C49C03}" type="parTrans" cxnId="{52BDC458-DC04-4541-AB96-C6C8A659C0EB}">
      <dgm:prSet/>
      <dgm:spPr/>
      <dgm:t>
        <a:bodyPr/>
        <a:lstStyle/>
        <a:p>
          <a:endParaRPr lang="ru-RU" sz="1700"/>
        </a:p>
      </dgm:t>
    </dgm:pt>
    <dgm:pt modelId="{A1F20BCD-4501-449A-BAB7-53E02B27726A}" type="sibTrans" cxnId="{52BDC458-DC04-4541-AB96-C6C8A659C0EB}">
      <dgm:prSet/>
      <dgm:spPr/>
      <dgm:t>
        <a:bodyPr/>
        <a:lstStyle/>
        <a:p>
          <a:endParaRPr lang="ru-RU" sz="1700"/>
        </a:p>
      </dgm:t>
    </dgm:pt>
    <dgm:pt modelId="{B5483CE8-3295-4188-8A72-87506CFACC46}">
      <dgm:prSet custT="1"/>
      <dgm:spPr/>
      <dgm:t>
        <a:bodyPr/>
        <a:lstStyle/>
        <a:p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конце операционного дня СМЭП Пользователь должен обеспечить наличие средств на счете в МСПД для расчета своей чистой позиции, сложившейся в СМЭП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AFFC76-91FC-4295-B4AE-8252A7E52C45}" type="parTrans" cxnId="{E9E6CBEB-769B-405B-8699-D80C4E2CA239}">
      <dgm:prSet/>
      <dgm:spPr/>
      <dgm:t>
        <a:bodyPr/>
        <a:lstStyle/>
        <a:p>
          <a:endParaRPr lang="ru-RU" sz="1700"/>
        </a:p>
      </dgm:t>
    </dgm:pt>
    <dgm:pt modelId="{03E25CF2-D027-442F-B0E0-05554DC510FC}" type="sibTrans" cxnId="{E9E6CBEB-769B-405B-8699-D80C4E2CA239}">
      <dgm:prSet/>
      <dgm:spPr/>
      <dgm:t>
        <a:bodyPr/>
        <a:lstStyle/>
        <a:p>
          <a:endParaRPr lang="ru-RU" sz="1700"/>
        </a:p>
      </dgm:t>
    </dgm:pt>
    <dgm:pt modelId="{AC76D7F8-32A3-4B4C-BE6C-4A51359EB9D6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клиентов Пользователя платежи осуществляются в режиме, приближенном к режиму реального времени, а для самого Пользователя обеспечивается расчет многосторонней клиринговой позиции один раз в день</a:t>
          </a:r>
          <a:endParaRPr lang="ru-RU" sz="17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1928A1-F434-4DE7-B05C-B135A4B91156}" type="parTrans" cxnId="{767F441A-DDC9-4CC9-ADDC-4C0E899D67FD}">
      <dgm:prSet/>
      <dgm:spPr/>
      <dgm:t>
        <a:bodyPr/>
        <a:lstStyle/>
        <a:p>
          <a:endParaRPr lang="ru-RU" sz="1700"/>
        </a:p>
      </dgm:t>
    </dgm:pt>
    <dgm:pt modelId="{C0BB67A4-20EE-4BB2-B754-B82A5508A67B}" type="sibTrans" cxnId="{767F441A-DDC9-4CC9-ADDC-4C0E899D67FD}">
      <dgm:prSet/>
      <dgm:spPr/>
      <dgm:t>
        <a:bodyPr/>
        <a:lstStyle/>
        <a:p>
          <a:endParaRPr lang="ru-RU" sz="1700"/>
        </a:p>
      </dgm:t>
    </dgm:pt>
    <dgm:pt modelId="{0BF20938-E378-4140-822C-E06C15BB3632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Максимальная сумма одного платежного документа, обрабатываемого в СМЭП, составляет 500 000 тг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067802-ECFF-437E-83C1-E0FB7CBEC6A6}" type="parTrans" cxnId="{372788FA-3A4F-4C56-9B23-72C54AFCC42D}">
      <dgm:prSet/>
      <dgm:spPr/>
      <dgm:t>
        <a:bodyPr/>
        <a:lstStyle/>
        <a:p>
          <a:endParaRPr lang="ru-RU" sz="1700"/>
        </a:p>
      </dgm:t>
    </dgm:pt>
    <dgm:pt modelId="{F3D95B77-B8FF-411C-81DA-A699A6B6A9DA}" type="sibTrans" cxnId="{372788FA-3A4F-4C56-9B23-72C54AFCC42D}">
      <dgm:prSet/>
      <dgm:spPr/>
      <dgm:t>
        <a:bodyPr/>
        <a:lstStyle/>
        <a:p>
          <a:endParaRPr lang="ru-RU" sz="1700"/>
        </a:p>
      </dgm:t>
    </dgm:pt>
    <dgm:pt modelId="{60DECBD2-BEC3-4BDE-B2AE-8BBAE77B686A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Максимально допустимое значение дебетовой чистой позиции банка составляет 200 000 000 (двести миллионов) т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E39170-03A7-42EB-ABF8-94530341CFCD}" type="parTrans" cxnId="{B711E822-7255-46F8-BBCD-C3CA0D1D1A1E}">
      <dgm:prSet/>
      <dgm:spPr/>
      <dgm:t>
        <a:bodyPr/>
        <a:lstStyle/>
        <a:p>
          <a:endParaRPr lang="ru-RU" sz="1700"/>
        </a:p>
      </dgm:t>
    </dgm:pt>
    <dgm:pt modelId="{5E709588-88DD-419A-B73B-9C2D53CE2EC0}" type="sibTrans" cxnId="{B711E822-7255-46F8-BBCD-C3CA0D1D1A1E}">
      <dgm:prSet/>
      <dgm:spPr/>
      <dgm:t>
        <a:bodyPr/>
        <a:lstStyle/>
        <a:p>
          <a:endParaRPr lang="ru-RU" sz="1700"/>
        </a:p>
      </dgm:t>
    </dgm:pt>
    <dgm:pt modelId="{303622BD-BC9F-4A7F-92A9-E153EF1CC69C}" type="pres">
      <dgm:prSet presAssocID="{F25A4E43-B78B-4147-8095-F06A2674AC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3308B2-826D-4E3D-AD73-75F7B2F84D09}" type="pres">
      <dgm:prSet presAssocID="{95A2E702-E01D-47A0-82C0-1610F2D76446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335F52-816B-4310-8AA1-AFECFE15717C}" type="pres">
      <dgm:prSet presAssocID="{595A0985-8D17-4D6E-856E-44BDDD308D7C}" presName="spacer" presStyleCnt="0"/>
      <dgm:spPr/>
    </dgm:pt>
    <dgm:pt modelId="{30FF9C20-24BB-462D-9B47-D1E4F0D43799}" type="pres">
      <dgm:prSet presAssocID="{3B3CA917-5790-488A-B753-DE06AC32BEBE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5AAC9A-8D3D-4B77-829C-D5C517E9D1B4}" type="pres">
      <dgm:prSet presAssocID="{B49D7710-525F-4467-936F-6272F161A970}" presName="spacer" presStyleCnt="0"/>
      <dgm:spPr/>
    </dgm:pt>
    <dgm:pt modelId="{9DF1B3C8-78B3-4C3D-A1A1-12A24ADF105D}" type="pres">
      <dgm:prSet presAssocID="{62E5D69E-000F-44BC-A970-61B3A540911F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B8B4F0-F0B6-4160-8236-65DFE0DE1B29}" type="pres">
      <dgm:prSet presAssocID="{D3C2BFFD-9801-491D-B942-933775CE6145}" presName="spacer" presStyleCnt="0"/>
      <dgm:spPr/>
    </dgm:pt>
    <dgm:pt modelId="{44FFF1F0-73C4-4016-853C-7212CD6F48D0}" type="pres">
      <dgm:prSet presAssocID="{0A134404-6455-4B13-BC6B-A260AFF6F9E8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1834B9-A7B9-4C90-A454-DCCEA8AC639D}" type="pres">
      <dgm:prSet presAssocID="{3EEE10C3-2297-48B2-8689-155F386ECF24}" presName="spacer" presStyleCnt="0"/>
      <dgm:spPr/>
    </dgm:pt>
    <dgm:pt modelId="{9B66C5FE-11DB-4FF2-8D4C-8FFA923501D7}" type="pres">
      <dgm:prSet presAssocID="{A1735A89-72D7-4DB7-B3FC-3F2DE813BB74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1139D4-DCD4-4A99-A167-1EAFE9A962E2}" type="pres">
      <dgm:prSet presAssocID="{A1F20BCD-4501-449A-BAB7-53E02B27726A}" presName="spacer" presStyleCnt="0"/>
      <dgm:spPr/>
    </dgm:pt>
    <dgm:pt modelId="{5F03841A-F30D-4384-8EE9-009AE4978989}" type="pres">
      <dgm:prSet presAssocID="{B5483CE8-3295-4188-8A72-87506CFACC46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DD44FC-64EE-4EBE-A0DB-E3AB65A2F6C5}" type="pres">
      <dgm:prSet presAssocID="{03E25CF2-D027-442F-B0E0-05554DC510FC}" presName="spacer" presStyleCnt="0"/>
      <dgm:spPr/>
    </dgm:pt>
    <dgm:pt modelId="{8C004BDC-6FE9-4737-A1EB-B3FBC80C5B63}" type="pres">
      <dgm:prSet presAssocID="{AC76D7F8-32A3-4B4C-BE6C-4A51359EB9D6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EEB718-3685-4E3B-9442-28A33C13E4F0}" type="pres">
      <dgm:prSet presAssocID="{C0BB67A4-20EE-4BB2-B754-B82A5508A67B}" presName="spacer" presStyleCnt="0"/>
      <dgm:spPr/>
    </dgm:pt>
    <dgm:pt modelId="{C1C2C3E2-B841-4C8E-9EB2-5B313FD6809A}" type="pres">
      <dgm:prSet presAssocID="{0BF20938-E378-4140-822C-E06C15BB3632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3AB0D6-6B4C-4AF9-A4C6-87147CAC4B1D}" type="pres">
      <dgm:prSet presAssocID="{F3D95B77-B8FF-411C-81DA-A699A6B6A9DA}" presName="spacer" presStyleCnt="0"/>
      <dgm:spPr/>
    </dgm:pt>
    <dgm:pt modelId="{D59D62AB-0654-49CE-816C-33B355F9FF11}" type="pres">
      <dgm:prSet presAssocID="{60DECBD2-BEC3-4BDE-B2AE-8BBAE77B686A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E6CBEB-769B-405B-8699-D80C4E2CA239}" srcId="{F25A4E43-B78B-4147-8095-F06A2674AC0E}" destId="{B5483CE8-3295-4188-8A72-87506CFACC46}" srcOrd="5" destOrd="0" parTransId="{8DAFFC76-91FC-4295-B4AE-8252A7E52C45}" sibTransId="{03E25CF2-D027-442F-B0E0-05554DC510FC}"/>
    <dgm:cxn modelId="{9FD27D7F-DA4B-4899-A8FE-EB1A87BFCD9C}" type="presOf" srcId="{95A2E702-E01D-47A0-82C0-1610F2D76446}" destId="{4D3308B2-826D-4E3D-AD73-75F7B2F84D09}" srcOrd="0" destOrd="0" presId="urn:microsoft.com/office/officeart/2005/8/layout/vList2"/>
    <dgm:cxn modelId="{10741F21-6CA1-4CA2-A099-E4AA7BF01B24}" type="presOf" srcId="{F25A4E43-B78B-4147-8095-F06A2674AC0E}" destId="{303622BD-BC9F-4A7F-92A9-E153EF1CC69C}" srcOrd="0" destOrd="0" presId="urn:microsoft.com/office/officeart/2005/8/layout/vList2"/>
    <dgm:cxn modelId="{3FE81B6E-FA0F-4956-859F-F42C2A39DDC8}" type="presOf" srcId="{62E5D69E-000F-44BC-A970-61B3A540911F}" destId="{9DF1B3C8-78B3-4C3D-A1A1-12A24ADF105D}" srcOrd="0" destOrd="0" presId="urn:microsoft.com/office/officeart/2005/8/layout/vList2"/>
    <dgm:cxn modelId="{52BDC458-DC04-4541-AB96-C6C8A659C0EB}" srcId="{F25A4E43-B78B-4147-8095-F06A2674AC0E}" destId="{A1735A89-72D7-4DB7-B3FC-3F2DE813BB74}" srcOrd="4" destOrd="0" parTransId="{267A7D45-F03B-449E-8941-57C368C49C03}" sibTransId="{A1F20BCD-4501-449A-BAB7-53E02B27726A}"/>
    <dgm:cxn modelId="{B331B365-36B6-42F8-99A2-74CAF196A998}" type="presOf" srcId="{AC76D7F8-32A3-4B4C-BE6C-4A51359EB9D6}" destId="{8C004BDC-6FE9-4737-A1EB-B3FBC80C5B63}" srcOrd="0" destOrd="0" presId="urn:microsoft.com/office/officeart/2005/8/layout/vList2"/>
    <dgm:cxn modelId="{767F441A-DDC9-4CC9-ADDC-4C0E899D67FD}" srcId="{F25A4E43-B78B-4147-8095-F06A2674AC0E}" destId="{AC76D7F8-32A3-4B4C-BE6C-4A51359EB9D6}" srcOrd="6" destOrd="0" parTransId="{521928A1-F434-4DE7-B05C-B135A4B91156}" sibTransId="{C0BB67A4-20EE-4BB2-B754-B82A5508A67B}"/>
    <dgm:cxn modelId="{B711E822-7255-46F8-BBCD-C3CA0D1D1A1E}" srcId="{F25A4E43-B78B-4147-8095-F06A2674AC0E}" destId="{60DECBD2-BEC3-4BDE-B2AE-8BBAE77B686A}" srcOrd="8" destOrd="0" parTransId="{74E39170-03A7-42EB-ABF8-94530341CFCD}" sibTransId="{5E709588-88DD-419A-B73B-9C2D53CE2EC0}"/>
    <dgm:cxn modelId="{E1DFEF78-4847-4494-A196-6DB7DDD9E878}" srcId="{F25A4E43-B78B-4147-8095-F06A2674AC0E}" destId="{62E5D69E-000F-44BC-A970-61B3A540911F}" srcOrd="2" destOrd="0" parTransId="{6B2BCD05-12D7-43CB-B63E-B2D436A06807}" sibTransId="{D3C2BFFD-9801-491D-B942-933775CE6145}"/>
    <dgm:cxn modelId="{9431CAAA-12D4-41F9-B0F1-BAEE178F0FDA}" srcId="{F25A4E43-B78B-4147-8095-F06A2674AC0E}" destId="{0A134404-6455-4B13-BC6B-A260AFF6F9E8}" srcOrd="3" destOrd="0" parTransId="{7F0BBE36-7F39-4A6C-9FC4-6CAAEB5415D6}" sibTransId="{3EEE10C3-2297-48B2-8689-155F386ECF24}"/>
    <dgm:cxn modelId="{2BC2092E-77C4-4C53-9429-1A5677D27A30}" type="presOf" srcId="{3B3CA917-5790-488A-B753-DE06AC32BEBE}" destId="{30FF9C20-24BB-462D-9B47-D1E4F0D43799}" srcOrd="0" destOrd="0" presId="urn:microsoft.com/office/officeart/2005/8/layout/vList2"/>
    <dgm:cxn modelId="{2DC0EADC-0E15-4ACF-A303-22251A8BDEE2}" type="presOf" srcId="{A1735A89-72D7-4DB7-B3FC-3F2DE813BB74}" destId="{9B66C5FE-11DB-4FF2-8D4C-8FFA923501D7}" srcOrd="0" destOrd="0" presId="urn:microsoft.com/office/officeart/2005/8/layout/vList2"/>
    <dgm:cxn modelId="{A2FCD9EE-AFA7-4FC1-93C4-3F19A6A606AC}" type="presOf" srcId="{0A134404-6455-4B13-BC6B-A260AFF6F9E8}" destId="{44FFF1F0-73C4-4016-853C-7212CD6F48D0}" srcOrd="0" destOrd="0" presId="urn:microsoft.com/office/officeart/2005/8/layout/vList2"/>
    <dgm:cxn modelId="{E82D78BA-737A-4977-B07F-AD6A13DBBAA5}" type="presOf" srcId="{0BF20938-E378-4140-822C-E06C15BB3632}" destId="{C1C2C3E2-B841-4C8E-9EB2-5B313FD6809A}" srcOrd="0" destOrd="0" presId="urn:microsoft.com/office/officeart/2005/8/layout/vList2"/>
    <dgm:cxn modelId="{DBCACA5D-2483-4788-8FCC-5EE36CEC8B38}" srcId="{F25A4E43-B78B-4147-8095-F06A2674AC0E}" destId="{3B3CA917-5790-488A-B753-DE06AC32BEBE}" srcOrd="1" destOrd="0" parTransId="{3812A951-F2CC-4E6B-9647-4FA733B5A9FB}" sibTransId="{B49D7710-525F-4467-936F-6272F161A970}"/>
    <dgm:cxn modelId="{372788FA-3A4F-4C56-9B23-72C54AFCC42D}" srcId="{F25A4E43-B78B-4147-8095-F06A2674AC0E}" destId="{0BF20938-E378-4140-822C-E06C15BB3632}" srcOrd="7" destOrd="0" parTransId="{D8067802-ECFF-437E-83C1-E0FB7CBEC6A6}" sibTransId="{F3D95B77-B8FF-411C-81DA-A699A6B6A9DA}"/>
    <dgm:cxn modelId="{9F8AEF77-F277-4179-9B57-4DB8F08558F5}" srcId="{F25A4E43-B78B-4147-8095-F06A2674AC0E}" destId="{95A2E702-E01D-47A0-82C0-1610F2D76446}" srcOrd="0" destOrd="0" parTransId="{C089102A-60E2-4E9A-B30D-D1E880E97F73}" sibTransId="{595A0985-8D17-4D6E-856E-44BDDD308D7C}"/>
    <dgm:cxn modelId="{52EC899A-06E3-46AE-8C52-96BA2A5C8741}" type="presOf" srcId="{60DECBD2-BEC3-4BDE-B2AE-8BBAE77B686A}" destId="{D59D62AB-0654-49CE-816C-33B355F9FF11}" srcOrd="0" destOrd="0" presId="urn:microsoft.com/office/officeart/2005/8/layout/vList2"/>
    <dgm:cxn modelId="{9BB649B7-8167-4BEA-B0B7-C568A6B4C25C}" type="presOf" srcId="{B5483CE8-3295-4188-8A72-87506CFACC46}" destId="{5F03841A-F30D-4384-8EE9-009AE4978989}" srcOrd="0" destOrd="0" presId="urn:microsoft.com/office/officeart/2005/8/layout/vList2"/>
    <dgm:cxn modelId="{1917BA54-C6DD-43B8-BB06-699D85AB5E25}" type="presParOf" srcId="{303622BD-BC9F-4A7F-92A9-E153EF1CC69C}" destId="{4D3308B2-826D-4E3D-AD73-75F7B2F84D09}" srcOrd="0" destOrd="0" presId="urn:microsoft.com/office/officeart/2005/8/layout/vList2"/>
    <dgm:cxn modelId="{E1ACC988-9D95-40DC-82E3-8FAC59AB570F}" type="presParOf" srcId="{303622BD-BC9F-4A7F-92A9-E153EF1CC69C}" destId="{9F335F52-816B-4310-8AA1-AFECFE15717C}" srcOrd="1" destOrd="0" presId="urn:microsoft.com/office/officeart/2005/8/layout/vList2"/>
    <dgm:cxn modelId="{0C3B441C-8316-4F7A-B80D-125C4B1D3C88}" type="presParOf" srcId="{303622BD-BC9F-4A7F-92A9-E153EF1CC69C}" destId="{30FF9C20-24BB-462D-9B47-D1E4F0D43799}" srcOrd="2" destOrd="0" presId="urn:microsoft.com/office/officeart/2005/8/layout/vList2"/>
    <dgm:cxn modelId="{0C0DB267-F194-4714-ACF0-1EF5E116514C}" type="presParOf" srcId="{303622BD-BC9F-4A7F-92A9-E153EF1CC69C}" destId="{E85AAC9A-8D3D-4B77-829C-D5C517E9D1B4}" srcOrd="3" destOrd="0" presId="urn:microsoft.com/office/officeart/2005/8/layout/vList2"/>
    <dgm:cxn modelId="{47BC2409-28E1-42E2-A041-D5B84BDFEABB}" type="presParOf" srcId="{303622BD-BC9F-4A7F-92A9-E153EF1CC69C}" destId="{9DF1B3C8-78B3-4C3D-A1A1-12A24ADF105D}" srcOrd="4" destOrd="0" presId="urn:microsoft.com/office/officeart/2005/8/layout/vList2"/>
    <dgm:cxn modelId="{3F4E446E-ED4F-49C2-957C-40E5AEF46204}" type="presParOf" srcId="{303622BD-BC9F-4A7F-92A9-E153EF1CC69C}" destId="{17B8B4F0-F0B6-4160-8236-65DFE0DE1B29}" srcOrd="5" destOrd="0" presId="urn:microsoft.com/office/officeart/2005/8/layout/vList2"/>
    <dgm:cxn modelId="{FEAEEFCE-006F-45C4-9372-34387B06AEC5}" type="presParOf" srcId="{303622BD-BC9F-4A7F-92A9-E153EF1CC69C}" destId="{44FFF1F0-73C4-4016-853C-7212CD6F48D0}" srcOrd="6" destOrd="0" presId="urn:microsoft.com/office/officeart/2005/8/layout/vList2"/>
    <dgm:cxn modelId="{02FC5530-8211-412F-B411-0F62AE508E0C}" type="presParOf" srcId="{303622BD-BC9F-4A7F-92A9-E153EF1CC69C}" destId="{2E1834B9-A7B9-4C90-A454-DCCEA8AC639D}" srcOrd="7" destOrd="0" presId="urn:microsoft.com/office/officeart/2005/8/layout/vList2"/>
    <dgm:cxn modelId="{F7CB6664-ED67-42CA-8E11-D0A75B255E71}" type="presParOf" srcId="{303622BD-BC9F-4A7F-92A9-E153EF1CC69C}" destId="{9B66C5FE-11DB-4FF2-8D4C-8FFA923501D7}" srcOrd="8" destOrd="0" presId="urn:microsoft.com/office/officeart/2005/8/layout/vList2"/>
    <dgm:cxn modelId="{A66B0079-926D-48EB-BFD5-C0CA9A1711BE}" type="presParOf" srcId="{303622BD-BC9F-4A7F-92A9-E153EF1CC69C}" destId="{5C1139D4-DCD4-4A99-A167-1EAFE9A962E2}" srcOrd="9" destOrd="0" presId="urn:microsoft.com/office/officeart/2005/8/layout/vList2"/>
    <dgm:cxn modelId="{CF15113E-AAE2-4808-BAFC-14BF9E17997C}" type="presParOf" srcId="{303622BD-BC9F-4A7F-92A9-E153EF1CC69C}" destId="{5F03841A-F30D-4384-8EE9-009AE4978989}" srcOrd="10" destOrd="0" presId="urn:microsoft.com/office/officeart/2005/8/layout/vList2"/>
    <dgm:cxn modelId="{BF1F81CC-25F2-464F-8486-22E28788D88A}" type="presParOf" srcId="{303622BD-BC9F-4A7F-92A9-E153EF1CC69C}" destId="{86DD44FC-64EE-4EBE-A0DB-E3AB65A2F6C5}" srcOrd="11" destOrd="0" presId="urn:microsoft.com/office/officeart/2005/8/layout/vList2"/>
    <dgm:cxn modelId="{60387310-07C0-4FA4-960A-53C96A5188FD}" type="presParOf" srcId="{303622BD-BC9F-4A7F-92A9-E153EF1CC69C}" destId="{8C004BDC-6FE9-4737-A1EB-B3FBC80C5B63}" srcOrd="12" destOrd="0" presId="urn:microsoft.com/office/officeart/2005/8/layout/vList2"/>
    <dgm:cxn modelId="{6B79E019-61C8-4315-8EE1-41D6EC86F0B6}" type="presParOf" srcId="{303622BD-BC9F-4A7F-92A9-E153EF1CC69C}" destId="{D5EEB718-3685-4E3B-9442-28A33C13E4F0}" srcOrd="13" destOrd="0" presId="urn:microsoft.com/office/officeart/2005/8/layout/vList2"/>
    <dgm:cxn modelId="{84221261-3AC9-4988-96B1-18CE41734F2E}" type="presParOf" srcId="{303622BD-BC9F-4A7F-92A9-E153EF1CC69C}" destId="{C1C2C3E2-B841-4C8E-9EB2-5B313FD6809A}" srcOrd="14" destOrd="0" presId="urn:microsoft.com/office/officeart/2005/8/layout/vList2"/>
    <dgm:cxn modelId="{98E9097B-2AE1-49B4-B867-5ADABF4B0625}" type="presParOf" srcId="{303622BD-BC9F-4A7F-92A9-E153EF1CC69C}" destId="{303AB0D6-6B4C-4AF9-A4C6-87147CAC4B1D}" srcOrd="15" destOrd="0" presId="urn:microsoft.com/office/officeart/2005/8/layout/vList2"/>
    <dgm:cxn modelId="{94B56C6F-A828-4D77-B45B-9E8214758F96}" type="presParOf" srcId="{303622BD-BC9F-4A7F-92A9-E153EF1CC69C}" destId="{D59D62AB-0654-49CE-816C-33B355F9FF11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27DF781-E29D-469D-A039-DA458994BA8B}" type="doc">
      <dgm:prSet loTypeId="urn:microsoft.com/office/officeart/2005/8/layout/radial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58E4C56-A279-4B6E-8F2D-38ADA71D3A62}">
      <dgm:prSet phldrT="[Текст]" custT="1"/>
      <dgm:spPr/>
      <dgm:t>
        <a:bodyPr/>
        <a:lstStyle/>
        <a:p>
          <a:r>
            <a:rPr lang="ru-RU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Гарантия расчета платежей обеспечивается:</a:t>
          </a:r>
          <a:endParaRPr lang="ru-RU" sz="3200" dirty="0"/>
        </a:p>
      </dgm:t>
    </dgm:pt>
    <dgm:pt modelId="{9F35F7DA-27E9-4B18-B37B-CB3AC810912C}" type="parTrans" cxnId="{19E3C3A9-ED75-4A51-ACB3-50015B9D9D15}">
      <dgm:prSet/>
      <dgm:spPr/>
      <dgm:t>
        <a:bodyPr/>
        <a:lstStyle/>
        <a:p>
          <a:endParaRPr lang="ru-RU" sz="1800"/>
        </a:p>
      </dgm:t>
    </dgm:pt>
    <dgm:pt modelId="{13BDEC73-4BB3-4346-B16A-839115874000}" type="sibTrans" cxnId="{19E3C3A9-ED75-4A51-ACB3-50015B9D9D15}">
      <dgm:prSet/>
      <dgm:spPr/>
      <dgm:t>
        <a:bodyPr/>
        <a:lstStyle/>
        <a:p>
          <a:endParaRPr lang="ru-RU" sz="1800"/>
        </a:p>
      </dgm:t>
    </dgm:pt>
    <dgm:pt modelId="{291F01D4-FDCF-41F4-AC25-266DDE8611C0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Наличием ограничения по максимальной сумме платежа</a:t>
          </a:r>
          <a:endParaRPr lang="ru-RU" sz="1800" dirty="0"/>
        </a:p>
      </dgm:t>
    </dgm:pt>
    <dgm:pt modelId="{4B308C03-5CEA-432D-9A16-8B2C0803C563}" type="parTrans" cxnId="{8B5BAF30-A8D4-4B13-ADD4-5A0320F4031A}">
      <dgm:prSet/>
      <dgm:spPr/>
      <dgm:t>
        <a:bodyPr/>
        <a:lstStyle/>
        <a:p>
          <a:endParaRPr lang="ru-RU" sz="1800"/>
        </a:p>
      </dgm:t>
    </dgm:pt>
    <dgm:pt modelId="{62996A0D-BC3E-41FF-B2C7-2D71DCC187F0}" type="sibTrans" cxnId="{8B5BAF30-A8D4-4B13-ADD4-5A0320F4031A}">
      <dgm:prSet/>
      <dgm:spPr/>
      <dgm:t>
        <a:bodyPr/>
        <a:lstStyle/>
        <a:p>
          <a:endParaRPr lang="ru-RU" sz="1800"/>
        </a:p>
      </dgm:t>
    </dgm:pt>
    <dgm:pt modelId="{507CC12B-5669-4310-95E0-C4C97542062A}">
      <dgm:prSet phldrT="[Текст]"/>
      <dgm:spPr/>
      <dgm:t>
        <a:bodyPr/>
        <a:lstStyle/>
        <a:p>
          <a:endParaRPr lang="ru-RU" sz="1800"/>
        </a:p>
      </dgm:t>
    </dgm:pt>
    <dgm:pt modelId="{2C4E49AC-FF10-467C-BB45-4DB907B95609}" type="parTrans" cxnId="{4276ED52-8A40-4A76-8721-168DB87145A7}">
      <dgm:prSet/>
      <dgm:spPr/>
      <dgm:t>
        <a:bodyPr/>
        <a:lstStyle/>
        <a:p>
          <a:endParaRPr lang="ru-RU" sz="1800"/>
        </a:p>
      </dgm:t>
    </dgm:pt>
    <dgm:pt modelId="{E5ACF2BC-27BB-4D84-9625-BA78C631DFAB}" type="sibTrans" cxnId="{4276ED52-8A40-4A76-8721-168DB87145A7}">
      <dgm:prSet/>
      <dgm:spPr/>
      <dgm:t>
        <a:bodyPr/>
        <a:lstStyle/>
        <a:p>
          <a:endParaRPr lang="ru-RU" sz="1800"/>
        </a:p>
      </dgm:t>
    </dgm:pt>
    <dgm:pt modelId="{D6CC76C1-4916-455A-BDC8-2975674CBDA9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Наличием ограничения чистой дебетовой позиции банка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66E174-8DE3-4C12-B687-37500A1D61C5}" type="parTrans" cxnId="{705ABF78-1252-4016-98C8-ED4D2AD25F1D}">
      <dgm:prSet/>
      <dgm:spPr/>
      <dgm:t>
        <a:bodyPr/>
        <a:lstStyle/>
        <a:p>
          <a:endParaRPr lang="ru-RU" sz="1800"/>
        </a:p>
      </dgm:t>
    </dgm:pt>
    <dgm:pt modelId="{3E96C3EA-E82E-4C0D-91A8-EC4787EAB72E}" type="sibTrans" cxnId="{705ABF78-1252-4016-98C8-ED4D2AD25F1D}">
      <dgm:prSet/>
      <dgm:spPr/>
      <dgm:t>
        <a:bodyPr/>
        <a:lstStyle/>
        <a:p>
          <a:endParaRPr lang="ru-RU" sz="1800"/>
        </a:p>
      </dgm:t>
    </dgm:pt>
    <dgm:pt modelId="{A1E6D1E3-B3DF-48A2-BFCA-5FF99AB3C9FE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Предоставлением НБ РК кредита овердрафт в случае необходимости</a:t>
          </a:r>
        </a:p>
      </dgm:t>
    </dgm:pt>
    <dgm:pt modelId="{415ED516-B7F2-44DF-9A62-C62C096CFACE}" type="parTrans" cxnId="{5A18823A-96AE-474C-B055-23C3ECAC37B2}">
      <dgm:prSet/>
      <dgm:spPr/>
      <dgm:t>
        <a:bodyPr/>
        <a:lstStyle/>
        <a:p>
          <a:endParaRPr lang="ru-RU" sz="1800"/>
        </a:p>
      </dgm:t>
    </dgm:pt>
    <dgm:pt modelId="{C29136A5-04E6-4FB8-9941-9322322FA137}" type="sibTrans" cxnId="{5A18823A-96AE-474C-B055-23C3ECAC37B2}">
      <dgm:prSet/>
      <dgm:spPr/>
      <dgm:t>
        <a:bodyPr/>
        <a:lstStyle/>
        <a:p>
          <a:endParaRPr lang="ru-RU" sz="1800"/>
        </a:p>
      </dgm:t>
    </dgm:pt>
    <dgm:pt modelId="{42129EFF-E2CE-4B6E-B39B-ADFA68D503A6}" type="pres">
      <dgm:prSet presAssocID="{E27DF781-E29D-469D-A039-DA458994BA8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11A8B2C-B6AE-469C-9C3F-A1988F4903CF}" type="pres">
      <dgm:prSet presAssocID="{E27DF781-E29D-469D-A039-DA458994BA8B}" presName="radial" presStyleCnt="0">
        <dgm:presLayoutVars>
          <dgm:animLvl val="ctr"/>
        </dgm:presLayoutVars>
      </dgm:prSet>
      <dgm:spPr/>
    </dgm:pt>
    <dgm:pt modelId="{DFC2FAAB-CC32-40DC-A589-17F9C571C7DA}" type="pres">
      <dgm:prSet presAssocID="{E58E4C56-A279-4B6E-8F2D-38ADA71D3A62}" presName="centerShape" presStyleLbl="vennNode1" presStyleIdx="0" presStyleCnt="4"/>
      <dgm:spPr/>
      <dgm:t>
        <a:bodyPr/>
        <a:lstStyle/>
        <a:p>
          <a:endParaRPr lang="ru-RU"/>
        </a:p>
      </dgm:t>
    </dgm:pt>
    <dgm:pt modelId="{849A5283-7C2B-4D5F-83A6-EBFF837CC20C}" type="pres">
      <dgm:prSet presAssocID="{291F01D4-FDCF-41F4-AC25-266DDE8611C0}" presName="node" presStyleLbl="vennNode1" presStyleIdx="1" presStyleCnt="4" custScaleX="125340" custScaleY="119758" custRadScaleRad="107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306308-BE3E-4A71-BD8F-3352DF95E31E}" type="pres">
      <dgm:prSet presAssocID="{D6CC76C1-4916-455A-BDC8-2975674CBDA9}" presName="node" presStyleLbl="vennNode1" presStyleIdx="2" presStyleCnt="4" custScaleX="127960" custScaleY="116086" custRadScaleRad="108411" custRadScaleInc="-21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C48CA5-F954-4B03-B7A8-04546D6316F6}" type="pres">
      <dgm:prSet presAssocID="{A1E6D1E3-B3DF-48A2-BFCA-5FF99AB3C9FE}" presName="node" presStyleLbl="vennNode1" presStyleIdx="3" presStyleCnt="4" custScaleX="137700" custScaleY="121320" custRadScaleRad="108089" custRadScaleInc="12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21D52B-1C8E-4739-BC89-978D96A48845}" type="presOf" srcId="{E27DF781-E29D-469D-A039-DA458994BA8B}" destId="{42129EFF-E2CE-4B6E-B39B-ADFA68D503A6}" srcOrd="0" destOrd="0" presId="urn:microsoft.com/office/officeart/2005/8/layout/radial3"/>
    <dgm:cxn modelId="{EF8B8D8A-3E62-4EA3-96B4-28BC582EC358}" type="presOf" srcId="{E58E4C56-A279-4B6E-8F2D-38ADA71D3A62}" destId="{DFC2FAAB-CC32-40DC-A589-17F9C571C7DA}" srcOrd="0" destOrd="0" presId="urn:microsoft.com/office/officeart/2005/8/layout/radial3"/>
    <dgm:cxn modelId="{19E3C3A9-ED75-4A51-ACB3-50015B9D9D15}" srcId="{E27DF781-E29D-469D-A039-DA458994BA8B}" destId="{E58E4C56-A279-4B6E-8F2D-38ADA71D3A62}" srcOrd="0" destOrd="0" parTransId="{9F35F7DA-27E9-4B18-B37B-CB3AC810912C}" sibTransId="{13BDEC73-4BB3-4346-B16A-839115874000}"/>
    <dgm:cxn modelId="{B876CFE2-BD46-4AAB-B05B-98BAF9F76161}" type="presOf" srcId="{A1E6D1E3-B3DF-48A2-BFCA-5FF99AB3C9FE}" destId="{A0C48CA5-F954-4B03-B7A8-04546D6316F6}" srcOrd="0" destOrd="0" presId="urn:microsoft.com/office/officeart/2005/8/layout/radial3"/>
    <dgm:cxn modelId="{705ABF78-1252-4016-98C8-ED4D2AD25F1D}" srcId="{E58E4C56-A279-4B6E-8F2D-38ADA71D3A62}" destId="{D6CC76C1-4916-455A-BDC8-2975674CBDA9}" srcOrd="1" destOrd="0" parTransId="{B166E174-8DE3-4C12-B687-37500A1D61C5}" sibTransId="{3E96C3EA-E82E-4C0D-91A8-EC4787EAB72E}"/>
    <dgm:cxn modelId="{B536F138-942D-43BC-8248-C72A97C2302E}" type="presOf" srcId="{D6CC76C1-4916-455A-BDC8-2975674CBDA9}" destId="{13306308-BE3E-4A71-BD8F-3352DF95E31E}" srcOrd="0" destOrd="0" presId="urn:microsoft.com/office/officeart/2005/8/layout/radial3"/>
    <dgm:cxn modelId="{4276ED52-8A40-4A76-8721-168DB87145A7}" srcId="{E27DF781-E29D-469D-A039-DA458994BA8B}" destId="{507CC12B-5669-4310-95E0-C4C97542062A}" srcOrd="1" destOrd="0" parTransId="{2C4E49AC-FF10-467C-BB45-4DB907B95609}" sibTransId="{E5ACF2BC-27BB-4D84-9625-BA78C631DFAB}"/>
    <dgm:cxn modelId="{8B5BAF30-A8D4-4B13-ADD4-5A0320F4031A}" srcId="{E58E4C56-A279-4B6E-8F2D-38ADA71D3A62}" destId="{291F01D4-FDCF-41F4-AC25-266DDE8611C0}" srcOrd="0" destOrd="0" parTransId="{4B308C03-5CEA-432D-9A16-8B2C0803C563}" sibTransId="{62996A0D-BC3E-41FF-B2C7-2D71DCC187F0}"/>
    <dgm:cxn modelId="{B3A914DE-E2AA-4FAE-BF57-E7205F881349}" type="presOf" srcId="{291F01D4-FDCF-41F4-AC25-266DDE8611C0}" destId="{849A5283-7C2B-4D5F-83A6-EBFF837CC20C}" srcOrd="0" destOrd="0" presId="urn:microsoft.com/office/officeart/2005/8/layout/radial3"/>
    <dgm:cxn modelId="{5A18823A-96AE-474C-B055-23C3ECAC37B2}" srcId="{E58E4C56-A279-4B6E-8F2D-38ADA71D3A62}" destId="{A1E6D1E3-B3DF-48A2-BFCA-5FF99AB3C9FE}" srcOrd="2" destOrd="0" parTransId="{415ED516-B7F2-44DF-9A62-C62C096CFACE}" sibTransId="{C29136A5-04E6-4FB8-9941-9322322FA137}"/>
    <dgm:cxn modelId="{D5D505C6-E014-4B04-8740-D1E18FCB82FA}" type="presParOf" srcId="{42129EFF-E2CE-4B6E-B39B-ADFA68D503A6}" destId="{511A8B2C-B6AE-469C-9C3F-A1988F4903CF}" srcOrd="0" destOrd="0" presId="urn:microsoft.com/office/officeart/2005/8/layout/radial3"/>
    <dgm:cxn modelId="{FE224D6C-238A-4556-A425-91C7E4DCD21A}" type="presParOf" srcId="{511A8B2C-B6AE-469C-9C3F-A1988F4903CF}" destId="{DFC2FAAB-CC32-40DC-A589-17F9C571C7DA}" srcOrd="0" destOrd="0" presId="urn:microsoft.com/office/officeart/2005/8/layout/radial3"/>
    <dgm:cxn modelId="{6A1FC925-0EFD-4D4D-ABEC-63B259A629EB}" type="presParOf" srcId="{511A8B2C-B6AE-469C-9C3F-A1988F4903CF}" destId="{849A5283-7C2B-4D5F-83A6-EBFF837CC20C}" srcOrd="1" destOrd="0" presId="urn:microsoft.com/office/officeart/2005/8/layout/radial3"/>
    <dgm:cxn modelId="{874567C1-D7E9-4466-A8B7-CEE8E95F6B39}" type="presParOf" srcId="{511A8B2C-B6AE-469C-9C3F-A1988F4903CF}" destId="{13306308-BE3E-4A71-BD8F-3352DF95E31E}" srcOrd="2" destOrd="0" presId="urn:microsoft.com/office/officeart/2005/8/layout/radial3"/>
    <dgm:cxn modelId="{C5478E66-4505-4734-9EA9-872788C565B1}" type="presParOf" srcId="{511A8B2C-B6AE-469C-9C3F-A1988F4903CF}" destId="{A0C48CA5-F954-4B03-B7A8-04546D6316F6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0BC350-D1A0-4915-A62F-2E0CCFFDFAE2}">
      <dsp:nvSpPr>
        <dsp:cNvPr id="0" name=""/>
        <dsp:cNvSpPr/>
      </dsp:nvSpPr>
      <dsp:spPr>
        <a:xfrm>
          <a:off x="0" y="1779"/>
          <a:ext cx="10515600" cy="73057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Внедрение Клиринга в Казахстане началось в 1995 году после утверждения Правлением НБ «Временного положения о межбанковском клиринге в Республике Казахстан»</a:t>
          </a:r>
          <a:endParaRPr lang="ru-RU" sz="1800" kern="1200"/>
        </a:p>
      </dsp:txBody>
      <dsp:txXfrm>
        <a:off x="35664" y="37443"/>
        <a:ext cx="10444272" cy="659250"/>
      </dsp:txXfrm>
    </dsp:sp>
    <dsp:sp modelId="{77552CDF-FAB9-4E7D-9E3D-B179CBE55758}">
      <dsp:nvSpPr>
        <dsp:cNvPr id="0" name=""/>
        <dsp:cNvSpPr/>
      </dsp:nvSpPr>
      <dsp:spPr>
        <a:xfrm>
          <a:off x="0" y="746462"/>
          <a:ext cx="10515600" cy="73057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Пользователями Клиринга являются НБ РК, Казначейство Минфинансов, НАО «Государственная корпорация «Правительство для граждан», АО «Казпочта» и банки второго уровн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64" y="782126"/>
        <a:ext cx="10444272" cy="659250"/>
      </dsp:txXfrm>
    </dsp:sp>
    <dsp:sp modelId="{1ABBACCC-1E58-4F38-8F39-EBEF97CC1982}">
      <dsp:nvSpPr>
        <dsp:cNvPr id="0" name=""/>
        <dsp:cNvSpPr/>
      </dsp:nvSpPr>
      <dsp:spPr>
        <a:xfrm>
          <a:off x="0" y="1491146"/>
          <a:ext cx="10515600" cy="73057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статуса «Пользователь Клиринга» банки должны заключить с НПК договор об оказании услуг по клирингу</a:t>
          </a:r>
          <a:endParaRPr lang="ru-RU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64" y="1526810"/>
        <a:ext cx="10444272" cy="659250"/>
      </dsp:txXfrm>
    </dsp:sp>
    <dsp:sp modelId="{34CEE269-7932-48BF-93A7-8C1C5C69C876}">
      <dsp:nvSpPr>
        <dsp:cNvPr id="0" name=""/>
        <dsp:cNvSpPr/>
      </dsp:nvSpPr>
      <dsp:spPr>
        <a:xfrm>
          <a:off x="0" y="2235829"/>
          <a:ext cx="10515600" cy="73057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подключения к Клирингу обязательным условием является наличие счета в МСПД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64" y="2271493"/>
        <a:ext cx="10444272" cy="659250"/>
      </dsp:txXfrm>
    </dsp:sp>
    <dsp:sp modelId="{6BD70BF8-B972-4AEC-A22D-B9E25AAFFB26}">
      <dsp:nvSpPr>
        <dsp:cNvPr id="0" name=""/>
        <dsp:cNvSpPr/>
      </dsp:nvSpPr>
      <dsp:spPr>
        <a:xfrm>
          <a:off x="0" y="2980513"/>
          <a:ext cx="10515600" cy="730578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Платежные документы могут отправляться в Клиринг через терминал, по которой отправляются платежи в МСПД 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64" y="3016177"/>
        <a:ext cx="10444272" cy="659250"/>
      </dsp:txXfrm>
    </dsp:sp>
    <dsp:sp modelId="{A0C0D24B-AA15-492A-B88A-AE1BD8AB2E79}">
      <dsp:nvSpPr>
        <dsp:cNvPr id="0" name=""/>
        <dsp:cNvSpPr/>
      </dsp:nvSpPr>
      <dsp:spPr>
        <a:xfrm>
          <a:off x="0" y="3725196"/>
          <a:ext cx="10515600" cy="73057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Платежные документы в клиринге обрабатываются по принципу </a:t>
          </a:r>
          <a:r>
            <a:rPr lang="ru-RU" sz="18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многостороннего взаимозачета</a:t>
          </a:r>
          <a:endParaRPr lang="ru-RU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64" y="3760860"/>
        <a:ext cx="10444272" cy="659250"/>
      </dsp:txXfrm>
    </dsp:sp>
    <dsp:sp modelId="{00DE728F-175F-44BC-97A7-971B47707C9D}">
      <dsp:nvSpPr>
        <dsp:cNvPr id="0" name=""/>
        <dsp:cNvSpPr/>
      </dsp:nvSpPr>
      <dsp:spPr>
        <a:xfrm>
          <a:off x="0" y="4469879"/>
          <a:ext cx="10515600" cy="73057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Деньги для окончательного расчета требуются только один раз в конце операционного дня Клиринга, и размер требуемых денег ограничен суммой чистого дебетового сальдо, таким образом, </a:t>
          </a:r>
          <a:r>
            <a:rPr lang="ru-RU" sz="18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течение дня они могут быть использованы пользователями для других целей</a:t>
          </a:r>
          <a:endParaRPr lang="ru-RU" sz="18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64" y="4505543"/>
        <a:ext cx="10444272" cy="65925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A8FA5-2D8A-4A52-BE31-6369B8EDE189}">
      <dsp:nvSpPr>
        <dsp:cNvPr id="0" name=""/>
        <dsp:cNvSpPr/>
      </dsp:nvSpPr>
      <dsp:spPr>
        <a:xfrm>
          <a:off x="0" y="0"/>
          <a:ext cx="10515600" cy="1444461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Ключевые особенности СМЭП</a:t>
          </a:r>
          <a:endParaRPr lang="ru-RU" sz="3600" i="0" kern="1200" dirty="0"/>
        </a:p>
      </dsp:txBody>
      <dsp:txXfrm>
        <a:off x="0" y="0"/>
        <a:ext cx="10515600" cy="1444461"/>
      </dsp:txXfrm>
    </dsp:sp>
    <dsp:sp modelId="{FDC9930D-8F96-4B7C-B452-F066E94B5176}">
      <dsp:nvSpPr>
        <dsp:cNvPr id="0" name=""/>
        <dsp:cNvSpPr/>
      </dsp:nvSpPr>
      <dsp:spPr>
        <a:xfrm>
          <a:off x="1283" y="1444461"/>
          <a:ext cx="1501861" cy="30333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Обработка в режиме реального времени</a:t>
          </a:r>
          <a:endParaRPr lang="ru-RU" sz="2000" kern="1200"/>
        </a:p>
      </dsp:txBody>
      <dsp:txXfrm>
        <a:off x="1283" y="1444461"/>
        <a:ext cx="1501861" cy="3033369"/>
      </dsp:txXfrm>
    </dsp:sp>
    <dsp:sp modelId="{355FA61D-61E9-444D-8739-5D4F798350B6}">
      <dsp:nvSpPr>
        <dsp:cNvPr id="0" name=""/>
        <dsp:cNvSpPr/>
      </dsp:nvSpPr>
      <dsp:spPr>
        <a:xfrm>
          <a:off x="1503145" y="1444461"/>
          <a:ext cx="1501861" cy="30333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Гарантия расчета успешно обработанных платежей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03145" y="1444461"/>
        <a:ext cx="1501861" cy="3033369"/>
      </dsp:txXfrm>
    </dsp:sp>
    <dsp:sp modelId="{981082EC-AF98-417E-ACA9-C11EEE12CACB}">
      <dsp:nvSpPr>
        <dsp:cNvPr id="0" name=""/>
        <dsp:cNvSpPr/>
      </dsp:nvSpPr>
      <dsp:spPr>
        <a:xfrm>
          <a:off x="3005007" y="1444461"/>
          <a:ext cx="1501861" cy="303336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Работа системы в режиме 24х7х365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05007" y="1444461"/>
        <a:ext cx="1501861" cy="3033369"/>
      </dsp:txXfrm>
    </dsp:sp>
    <dsp:sp modelId="{B7AB51F2-8219-4C6F-BEEE-1D32F1F8E329}">
      <dsp:nvSpPr>
        <dsp:cNvPr id="0" name=""/>
        <dsp:cNvSpPr/>
      </dsp:nvSpPr>
      <dsp:spPr>
        <a:xfrm>
          <a:off x="4506869" y="1444461"/>
          <a:ext cx="1501861" cy="303336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Принимаются как клиентские переводы, так и сводные платежи </a:t>
          </a:r>
          <a:endParaRPr lang="ru-RU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06869" y="1444461"/>
        <a:ext cx="1501861" cy="3033369"/>
      </dsp:txXfrm>
    </dsp:sp>
    <dsp:sp modelId="{2DF13453-FE7F-4B8B-BA24-6A8B9A688721}">
      <dsp:nvSpPr>
        <dsp:cNvPr id="0" name=""/>
        <dsp:cNvSpPr/>
      </dsp:nvSpPr>
      <dsp:spPr>
        <a:xfrm>
          <a:off x="6008730" y="1444461"/>
          <a:ext cx="1501861" cy="303336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Установлено ограничение максимальной суммы платежа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08730" y="1444461"/>
        <a:ext cx="1501861" cy="3033369"/>
      </dsp:txXfrm>
    </dsp:sp>
    <dsp:sp modelId="{72B3CE57-5C37-4530-9298-0E5F779A1F07}">
      <dsp:nvSpPr>
        <dsp:cNvPr id="0" name=""/>
        <dsp:cNvSpPr/>
      </dsp:nvSpPr>
      <dsp:spPr>
        <a:xfrm>
          <a:off x="7510592" y="1444461"/>
          <a:ext cx="1501861" cy="30333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Установлено ограничение максимальной дебетовой позиции банка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10592" y="1444461"/>
        <a:ext cx="1501861" cy="3033369"/>
      </dsp:txXfrm>
    </dsp:sp>
    <dsp:sp modelId="{1C0A6CE0-DF42-484A-BEE8-DEE591087B4E}">
      <dsp:nvSpPr>
        <dsp:cNvPr id="0" name=""/>
        <dsp:cNvSpPr/>
      </dsp:nvSpPr>
      <dsp:spPr>
        <a:xfrm>
          <a:off x="9012454" y="1444461"/>
          <a:ext cx="1501861" cy="30333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Расчет чистых позиций производится один раз в день в 18:30 по времени Астаны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012454" y="1444461"/>
        <a:ext cx="1501861" cy="3033369"/>
      </dsp:txXfrm>
    </dsp:sp>
    <dsp:sp modelId="{D4159068-ED74-4DE0-BB5C-A1E0A9109342}">
      <dsp:nvSpPr>
        <dsp:cNvPr id="0" name=""/>
        <dsp:cNvSpPr/>
      </dsp:nvSpPr>
      <dsp:spPr>
        <a:xfrm>
          <a:off x="0" y="4477831"/>
          <a:ext cx="10515600" cy="337041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85899A-9503-4592-82A6-573365FD6552}">
      <dsp:nvSpPr>
        <dsp:cNvPr id="0" name=""/>
        <dsp:cNvSpPr/>
      </dsp:nvSpPr>
      <dsp:spPr>
        <a:xfrm>
          <a:off x="-5638058" y="-863225"/>
          <a:ext cx="6713805" cy="6713805"/>
        </a:xfrm>
        <a:prstGeom prst="blockArc">
          <a:avLst>
            <a:gd name="adj1" fmla="val 18900000"/>
            <a:gd name="adj2" fmla="val 2700000"/>
            <a:gd name="adj3" fmla="val 322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180E9F-205B-427A-8B12-B9DA472D6317}">
      <dsp:nvSpPr>
        <dsp:cNvPr id="0" name=""/>
        <dsp:cNvSpPr/>
      </dsp:nvSpPr>
      <dsp:spPr>
        <a:xfrm>
          <a:off x="692244" y="498735"/>
          <a:ext cx="9483760" cy="99747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91743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«КЦМР НБ РК» модернизировал платежную систему «Система моментальных платежей».</a:t>
          </a:r>
          <a:endParaRPr lang="ru-RU" sz="1800" kern="1200">
            <a:solidFill>
              <a:schemeClr val="tx1"/>
            </a:solidFill>
          </a:endParaRPr>
        </a:p>
      </dsp:txBody>
      <dsp:txXfrm>
        <a:off x="692244" y="498735"/>
        <a:ext cx="9483760" cy="997471"/>
      </dsp:txXfrm>
    </dsp:sp>
    <dsp:sp modelId="{444F8582-660B-4E2B-8B47-61C24BFDC70B}">
      <dsp:nvSpPr>
        <dsp:cNvPr id="0" name=""/>
        <dsp:cNvSpPr/>
      </dsp:nvSpPr>
      <dsp:spPr>
        <a:xfrm>
          <a:off x="68825" y="374051"/>
          <a:ext cx="1246838" cy="12468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133A2E6-B816-4714-8F44-4E7ABF86E022}">
      <dsp:nvSpPr>
        <dsp:cNvPr id="0" name=""/>
        <dsp:cNvSpPr/>
      </dsp:nvSpPr>
      <dsp:spPr>
        <a:xfrm>
          <a:off x="1054825" y="1903189"/>
          <a:ext cx="9121179" cy="1180975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91743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 моментальных платежей трансформирована в Систему мгновенных платежей 2.0 (СМП 2.0</a:t>
          </a: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), 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построенную на новой платформе, отвечающей всем современным требованиям, которая была запущена в промышленную эксплуатацию </a:t>
          </a: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 8 июня 2022 года.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54825" y="1903189"/>
        <a:ext cx="9121179" cy="1180975"/>
      </dsp:txXfrm>
    </dsp:sp>
    <dsp:sp modelId="{E4E82E0D-9BC0-474B-85B0-D96C31BD4872}">
      <dsp:nvSpPr>
        <dsp:cNvPr id="0" name=""/>
        <dsp:cNvSpPr/>
      </dsp:nvSpPr>
      <dsp:spPr>
        <a:xfrm>
          <a:off x="431406" y="1870258"/>
          <a:ext cx="1246838" cy="12468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2F02533-8BE5-4301-830D-5EDC58191A57}">
      <dsp:nvSpPr>
        <dsp:cNvPr id="0" name=""/>
        <dsp:cNvSpPr/>
      </dsp:nvSpPr>
      <dsp:spPr>
        <a:xfrm>
          <a:off x="692244" y="3329129"/>
          <a:ext cx="9483760" cy="1321509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91743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 мгновенных платежей 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это межбанковская система, предназначенная для проведения быстрых платежей в режиме реального времени по упрощенным реквизитам (QR-код, номер мобильного телефона и другие) с моментальным зачислением денег в пользу получателя. Система функционирует в режиме 24/7 365 дней в году</a:t>
          </a:r>
        </a:p>
      </dsp:txBody>
      <dsp:txXfrm>
        <a:off x="692244" y="3329129"/>
        <a:ext cx="9483760" cy="1321509"/>
      </dsp:txXfrm>
    </dsp:sp>
    <dsp:sp modelId="{7B2AB4C8-F11A-48A9-9DE5-AF6F473FCEB1}">
      <dsp:nvSpPr>
        <dsp:cNvPr id="0" name=""/>
        <dsp:cNvSpPr/>
      </dsp:nvSpPr>
      <dsp:spPr>
        <a:xfrm>
          <a:off x="68825" y="3366464"/>
          <a:ext cx="1246838" cy="12468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0160D-AFB6-4223-A1BA-54D06C239D08}">
      <dsp:nvSpPr>
        <dsp:cNvPr id="0" name=""/>
        <dsp:cNvSpPr/>
      </dsp:nvSpPr>
      <dsp:spPr>
        <a:xfrm>
          <a:off x="3646161" y="1740027"/>
          <a:ext cx="2779137" cy="226012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СМП2.0 сохранила все ключевые особенности Системы моментальных платежей и расширена новым функционалом:</a:t>
          </a:r>
          <a:endParaRPr lang="ru-RU" sz="2000" b="1" kern="1200" dirty="0"/>
        </a:p>
      </dsp:txBody>
      <dsp:txXfrm>
        <a:off x="3756491" y="1850357"/>
        <a:ext cx="2558477" cy="2039464"/>
      </dsp:txXfrm>
    </dsp:sp>
    <dsp:sp modelId="{7385E6E1-A56A-428F-BED7-EBAD851C40F1}">
      <dsp:nvSpPr>
        <dsp:cNvPr id="0" name=""/>
        <dsp:cNvSpPr/>
      </dsp:nvSpPr>
      <dsp:spPr>
        <a:xfrm rot="16200000">
          <a:off x="4967187" y="1671484"/>
          <a:ext cx="1370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7086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AB25C-79F6-44E8-829E-896216B0AB63}">
      <dsp:nvSpPr>
        <dsp:cNvPr id="0" name=""/>
        <dsp:cNvSpPr/>
      </dsp:nvSpPr>
      <dsp:spPr>
        <a:xfrm>
          <a:off x="3028240" y="-3917"/>
          <a:ext cx="4014980" cy="160685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проведение мгновенных платежей и переводов денег между клиентами разных банков второго уровня, используя единый упрощенный идентификатор – номер мобильного телефона</a:t>
          </a:r>
          <a:endParaRPr lang="ru-RU" sz="1800" kern="1200" dirty="0"/>
        </a:p>
      </dsp:txBody>
      <dsp:txXfrm>
        <a:off x="3106680" y="74523"/>
        <a:ext cx="3858100" cy="1449978"/>
      </dsp:txXfrm>
    </dsp:sp>
    <dsp:sp modelId="{C5254E8A-6971-4340-B4D1-F4597E2DE11F}">
      <dsp:nvSpPr>
        <dsp:cNvPr id="0" name=""/>
        <dsp:cNvSpPr/>
      </dsp:nvSpPr>
      <dsp:spPr>
        <a:xfrm rot="1020312">
          <a:off x="6412886" y="3378086"/>
          <a:ext cx="56777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7776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4F4CEB-75F5-4C20-B59F-015C1D2F9E47}">
      <dsp:nvSpPr>
        <dsp:cNvPr id="0" name=""/>
        <dsp:cNvSpPr/>
      </dsp:nvSpPr>
      <dsp:spPr>
        <a:xfrm>
          <a:off x="6968251" y="3388189"/>
          <a:ext cx="3045604" cy="107728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возможность использования унифицированных QR-кодов для всех субъектов малого и среднего бизнеса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20840" y="3440778"/>
        <a:ext cx="2940426" cy="972104"/>
      </dsp:txXfrm>
    </dsp:sp>
    <dsp:sp modelId="{E4091621-C24A-4889-B1D2-ED642F9B4934}">
      <dsp:nvSpPr>
        <dsp:cNvPr id="0" name=""/>
        <dsp:cNvSpPr/>
      </dsp:nvSpPr>
      <dsp:spPr>
        <a:xfrm rot="9845280">
          <a:off x="3134649" y="3337721"/>
          <a:ext cx="52150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21502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A30C9-72B2-419A-B720-5462F23F504D}">
      <dsp:nvSpPr>
        <dsp:cNvPr id="0" name=""/>
        <dsp:cNvSpPr/>
      </dsp:nvSpPr>
      <dsp:spPr>
        <a:xfrm>
          <a:off x="37403" y="3261480"/>
          <a:ext cx="3107237" cy="11812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 реализована с использованием современных технологий и стандартов ISO 2022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5068" y="3319145"/>
        <a:ext cx="2991907" cy="10659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3EE316-CD99-41C5-BBCE-5133CA4D9433}">
      <dsp:nvSpPr>
        <dsp:cNvPr id="0" name=""/>
        <dsp:cNvSpPr/>
      </dsp:nvSpPr>
      <dsp:spPr>
        <a:xfrm>
          <a:off x="0" y="0"/>
          <a:ext cx="10515600" cy="1600200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Особенности Клиринга:</a:t>
          </a:r>
          <a:endParaRPr lang="ru-RU" sz="3600" kern="1200" dirty="0"/>
        </a:p>
      </dsp:txBody>
      <dsp:txXfrm>
        <a:off x="0" y="0"/>
        <a:ext cx="10515600" cy="1600200"/>
      </dsp:txXfrm>
    </dsp:sp>
    <dsp:sp modelId="{7413B72C-BA91-4F1B-B02F-0DB63566C625}">
      <dsp:nvSpPr>
        <dsp:cNvPr id="0" name=""/>
        <dsp:cNvSpPr/>
      </dsp:nvSpPr>
      <dsp:spPr>
        <a:xfrm>
          <a:off x="7064" y="1600200"/>
          <a:ext cx="2348907" cy="33604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Пользователями могут быть все банки, а также небанковские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фин.учреждения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осуществляющие отдельные виды банковских операций (НАО «Государственная корпорация «Правительство для граждан», Казначейство и др.).</a:t>
          </a:r>
          <a:endParaRPr lang="ru-RU" sz="1800" kern="1200" dirty="0"/>
        </a:p>
      </dsp:txBody>
      <dsp:txXfrm>
        <a:off x="7064" y="1600200"/>
        <a:ext cx="2348907" cy="3360420"/>
      </dsp:txXfrm>
    </dsp:sp>
    <dsp:sp modelId="{5402D03E-2BFD-48DA-848F-6F2FBAB54265}">
      <dsp:nvSpPr>
        <dsp:cNvPr id="0" name=""/>
        <dsp:cNvSpPr/>
      </dsp:nvSpPr>
      <dsp:spPr>
        <a:xfrm>
          <a:off x="2355972" y="1600200"/>
          <a:ext cx="1489025" cy="3360420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Используются только эл. платежные документы, которые выдаются пользователям после окончательного расчета, по форматам(МТ100, МТ102).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55972" y="1600200"/>
        <a:ext cx="1489025" cy="3360420"/>
      </dsp:txXfrm>
    </dsp:sp>
    <dsp:sp modelId="{10BB6A8E-3B91-46DB-905A-62202D0B716A}">
      <dsp:nvSpPr>
        <dsp:cNvPr id="0" name=""/>
        <dsp:cNvSpPr/>
      </dsp:nvSpPr>
      <dsp:spPr>
        <a:xfrm>
          <a:off x="3844997" y="1600200"/>
          <a:ext cx="1489025" cy="3360420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Существует ограничение на максимальную сумму одного платежа </a:t>
          </a:r>
          <a:r>
            <a:rPr lang="ru-RU" sz="18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5,000,000</a:t>
          </a: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тенге.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4997" y="1600200"/>
        <a:ext cx="1489025" cy="3360420"/>
      </dsp:txXfrm>
    </dsp:sp>
    <dsp:sp modelId="{FC640BEF-966C-45A9-B640-590976336CC5}">
      <dsp:nvSpPr>
        <dsp:cNvPr id="0" name=""/>
        <dsp:cNvSpPr/>
      </dsp:nvSpPr>
      <dsp:spPr>
        <a:xfrm>
          <a:off x="5334023" y="1600200"/>
          <a:ext cx="2196461" cy="3360420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Пользователям предоставляется возможность отправлять платежи с будущей датой валютирования платежа T+3 дня, которые будут храниться в системе и при наступлении указанной даты, приниматься в обработку.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4023" y="1600200"/>
        <a:ext cx="2196461" cy="3360420"/>
      </dsp:txXfrm>
    </dsp:sp>
    <dsp:sp modelId="{D3434D90-6055-448E-B805-5EDC19D4A7C7}">
      <dsp:nvSpPr>
        <dsp:cNvPr id="0" name=""/>
        <dsp:cNvSpPr/>
      </dsp:nvSpPr>
      <dsp:spPr>
        <a:xfrm>
          <a:off x="7530484" y="1600200"/>
          <a:ext cx="1489025" cy="3360420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Возможность </a:t>
          </a:r>
          <a:r>
            <a:rPr lang="ru-RU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отзыва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отправленных платежей до окончательного расчета.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30484" y="1600200"/>
        <a:ext cx="1489025" cy="3360420"/>
      </dsp:txXfrm>
    </dsp:sp>
    <dsp:sp modelId="{989DD43F-9DE5-485E-9AE1-00FF38B82C80}">
      <dsp:nvSpPr>
        <dsp:cNvPr id="0" name=""/>
        <dsp:cNvSpPr/>
      </dsp:nvSpPr>
      <dsp:spPr>
        <a:xfrm>
          <a:off x="9019509" y="1600200"/>
          <a:ext cx="1489025" cy="336042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Возможность использования одним пользователем </a:t>
          </a:r>
          <a:r>
            <a:rPr lang="ru-RU" sz="18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нескольких терминалов входа</a:t>
          </a: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в платежную систему, один из которых будет являться основным</a:t>
          </a:r>
          <a:endParaRPr lang="en-US" sz="1800" kern="1200"/>
        </a:p>
      </dsp:txBody>
      <dsp:txXfrm>
        <a:off x="9019509" y="1600200"/>
        <a:ext cx="1489025" cy="3360420"/>
      </dsp:txXfrm>
    </dsp:sp>
    <dsp:sp modelId="{E9A6BF5B-01FB-445D-8C94-5BA05D3F6D75}">
      <dsp:nvSpPr>
        <dsp:cNvPr id="0" name=""/>
        <dsp:cNvSpPr/>
      </dsp:nvSpPr>
      <dsp:spPr>
        <a:xfrm>
          <a:off x="0" y="4960619"/>
          <a:ext cx="10515600" cy="373380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FD5A47-DEE2-4DA7-B208-2F8870FCCC9E}">
      <dsp:nvSpPr>
        <dsp:cNvPr id="0" name=""/>
        <dsp:cNvSpPr/>
      </dsp:nvSpPr>
      <dsp:spPr>
        <a:xfrm>
          <a:off x="501588" y="230292"/>
          <a:ext cx="9028590" cy="820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Клиринг функционирует на многосторонней основе </a:t>
          </a:r>
          <a:r>
            <a:rPr lang="ru-RU" sz="20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без предварительного депонирования 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денег для проведения расчетов</a:t>
          </a:r>
          <a:endParaRPr lang="ru-RU" sz="2000" kern="1200" dirty="0"/>
        </a:p>
      </dsp:txBody>
      <dsp:txXfrm>
        <a:off x="501588" y="230292"/>
        <a:ext cx="9028590" cy="820780"/>
      </dsp:txXfrm>
    </dsp:sp>
    <dsp:sp modelId="{6B755C12-7871-4ECE-95E5-08EF10A4BA0D}">
      <dsp:nvSpPr>
        <dsp:cNvPr id="0" name=""/>
        <dsp:cNvSpPr/>
      </dsp:nvSpPr>
      <dsp:spPr>
        <a:xfrm>
          <a:off x="501588" y="105107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66F010-1402-4FA1-997C-6A78ACAEDFCB}">
      <dsp:nvSpPr>
        <dsp:cNvPr id="0" name=""/>
        <dsp:cNvSpPr/>
      </dsp:nvSpPr>
      <dsp:spPr>
        <a:xfrm>
          <a:off x="1775622" y="105107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6E74E4-91FD-455A-B893-9CFCED73552E}">
      <dsp:nvSpPr>
        <dsp:cNvPr id="0" name=""/>
        <dsp:cNvSpPr/>
      </dsp:nvSpPr>
      <dsp:spPr>
        <a:xfrm>
          <a:off x="3049657" y="105107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F39208-0D2C-485C-92DE-92B209573151}">
      <dsp:nvSpPr>
        <dsp:cNvPr id="0" name=""/>
        <dsp:cNvSpPr/>
      </dsp:nvSpPr>
      <dsp:spPr>
        <a:xfrm>
          <a:off x="4323691" y="105107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7DF5DE-6699-4CDF-B138-CFA2B5ACC1AE}">
      <dsp:nvSpPr>
        <dsp:cNvPr id="0" name=""/>
        <dsp:cNvSpPr/>
      </dsp:nvSpPr>
      <dsp:spPr>
        <a:xfrm>
          <a:off x="5597725" y="105107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2D7F5A-E191-46F6-89FC-66BA5A44CA7B}">
      <dsp:nvSpPr>
        <dsp:cNvPr id="0" name=""/>
        <dsp:cNvSpPr/>
      </dsp:nvSpPr>
      <dsp:spPr>
        <a:xfrm>
          <a:off x="6871760" y="105107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A8FA40-26A4-4952-B335-5FA4840457C5}">
      <dsp:nvSpPr>
        <dsp:cNvPr id="0" name=""/>
        <dsp:cNvSpPr/>
      </dsp:nvSpPr>
      <dsp:spPr>
        <a:xfrm>
          <a:off x="8145794" y="105107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420902-E951-4AE0-81EB-F593A29CEEBD}">
      <dsp:nvSpPr>
        <dsp:cNvPr id="0" name=""/>
        <dsp:cNvSpPr/>
      </dsp:nvSpPr>
      <dsp:spPr>
        <a:xfrm>
          <a:off x="501588" y="1348437"/>
          <a:ext cx="9028590" cy="820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Новый операционный день начинается в 17:00 часов </a:t>
          </a:r>
          <a:endParaRPr lang="ru-RU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588" y="1348437"/>
        <a:ext cx="9028590" cy="820780"/>
      </dsp:txXfrm>
    </dsp:sp>
    <dsp:sp modelId="{B287209D-B59F-4CFA-B699-E2184630502D}">
      <dsp:nvSpPr>
        <dsp:cNvPr id="0" name=""/>
        <dsp:cNvSpPr/>
      </dsp:nvSpPr>
      <dsp:spPr>
        <a:xfrm>
          <a:off x="501588" y="216921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287832-CE34-40CA-96F0-FEFC3486BC70}">
      <dsp:nvSpPr>
        <dsp:cNvPr id="0" name=""/>
        <dsp:cNvSpPr/>
      </dsp:nvSpPr>
      <dsp:spPr>
        <a:xfrm>
          <a:off x="1775622" y="216921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FA9F9F-9C24-47FE-8175-341747D4FB6D}">
      <dsp:nvSpPr>
        <dsp:cNvPr id="0" name=""/>
        <dsp:cNvSpPr/>
      </dsp:nvSpPr>
      <dsp:spPr>
        <a:xfrm>
          <a:off x="3049657" y="216921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387288-CF90-49A0-8E72-365C654323C2}">
      <dsp:nvSpPr>
        <dsp:cNvPr id="0" name=""/>
        <dsp:cNvSpPr/>
      </dsp:nvSpPr>
      <dsp:spPr>
        <a:xfrm>
          <a:off x="4323691" y="216921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E1B776-5F3D-4D51-A022-499074337CD2}">
      <dsp:nvSpPr>
        <dsp:cNvPr id="0" name=""/>
        <dsp:cNvSpPr/>
      </dsp:nvSpPr>
      <dsp:spPr>
        <a:xfrm>
          <a:off x="5597725" y="216921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C698D2-CEF0-4707-9358-B17665CA3F42}">
      <dsp:nvSpPr>
        <dsp:cNvPr id="0" name=""/>
        <dsp:cNvSpPr/>
      </dsp:nvSpPr>
      <dsp:spPr>
        <a:xfrm>
          <a:off x="6871760" y="216921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1EFF0C-4D78-4030-8B23-99DE76EE11C8}">
      <dsp:nvSpPr>
        <dsp:cNvPr id="0" name=""/>
        <dsp:cNvSpPr/>
      </dsp:nvSpPr>
      <dsp:spPr>
        <a:xfrm>
          <a:off x="8145794" y="216921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06AB53-02B5-43EF-8FA3-D00987E35871}">
      <dsp:nvSpPr>
        <dsp:cNvPr id="0" name=""/>
        <dsp:cNvSpPr/>
      </dsp:nvSpPr>
      <dsp:spPr>
        <a:xfrm>
          <a:off x="501588" y="2466582"/>
          <a:ext cx="9028590" cy="820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Прием документов в клиринг происходит круглосуточно, финальный расчет производится один раз с 15:00 до 17:00 часов 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588" y="2466582"/>
        <a:ext cx="9028590" cy="820780"/>
      </dsp:txXfrm>
    </dsp:sp>
    <dsp:sp modelId="{67CF4A19-807C-4DA4-B728-47A0D2B7B718}">
      <dsp:nvSpPr>
        <dsp:cNvPr id="0" name=""/>
        <dsp:cNvSpPr/>
      </dsp:nvSpPr>
      <dsp:spPr>
        <a:xfrm>
          <a:off x="501588" y="328736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4740DD-B58E-459F-B018-17AAAF9D5B4C}">
      <dsp:nvSpPr>
        <dsp:cNvPr id="0" name=""/>
        <dsp:cNvSpPr/>
      </dsp:nvSpPr>
      <dsp:spPr>
        <a:xfrm>
          <a:off x="1775622" y="328736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2EEDE0-5B84-4A5F-88B6-62C70FA0EBCA}">
      <dsp:nvSpPr>
        <dsp:cNvPr id="0" name=""/>
        <dsp:cNvSpPr/>
      </dsp:nvSpPr>
      <dsp:spPr>
        <a:xfrm>
          <a:off x="3049657" y="328736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570CE0-575C-416F-923D-42658419E602}">
      <dsp:nvSpPr>
        <dsp:cNvPr id="0" name=""/>
        <dsp:cNvSpPr/>
      </dsp:nvSpPr>
      <dsp:spPr>
        <a:xfrm>
          <a:off x="4323691" y="328736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58076E-E46E-4C06-B9D5-1182B19DCBFD}">
      <dsp:nvSpPr>
        <dsp:cNvPr id="0" name=""/>
        <dsp:cNvSpPr/>
      </dsp:nvSpPr>
      <dsp:spPr>
        <a:xfrm>
          <a:off x="5597725" y="328736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EB6021-1D25-4FDE-8AD8-2BC23C6FEB19}">
      <dsp:nvSpPr>
        <dsp:cNvPr id="0" name=""/>
        <dsp:cNvSpPr/>
      </dsp:nvSpPr>
      <dsp:spPr>
        <a:xfrm>
          <a:off x="6871760" y="328736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8D95B9-213E-4D64-BCED-632DF935499B}">
      <dsp:nvSpPr>
        <dsp:cNvPr id="0" name=""/>
        <dsp:cNvSpPr/>
      </dsp:nvSpPr>
      <dsp:spPr>
        <a:xfrm>
          <a:off x="8145794" y="3287363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599113-A648-4936-88A5-CD76C51463E4}">
      <dsp:nvSpPr>
        <dsp:cNvPr id="0" name=""/>
        <dsp:cNvSpPr/>
      </dsp:nvSpPr>
      <dsp:spPr>
        <a:xfrm>
          <a:off x="501588" y="3584727"/>
          <a:ext cx="9028590" cy="820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Клиринге отсутствуют кредитовые и дебетовые ограничения 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588" y="3584727"/>
        <a:ext cx="9028590" cy="820780"/>
      </dsp:txXfrm>
    </dsp:sp>
    <dsp:sp modelId="{64FA83C9-ECF7-4300-9716-6D8070A323C9}">
      <dsp:nvSpPr>
        <dsp:cNvPr id="0" name=""/>
        <dsp:cNvSpPr/>
      </dsp:nvSpPr>
      <dsp:spPr>
        <a:xfrm>
          <a:off x="501588" y="440550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48EE91-EA33-4274-89CE-C0BE86557CA1}">
      <dsp:nvSpPr>
        <dsp:cNvPr id="0" name=""/>
        <dsp:cNvSpPr/>
      </dsp:nvSpPr>
      <dsp:spPr>
        <a:xfrm>
          <a:off x="1775622" y="440550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AB7781-3331-4D39-8EF5-B43D12A5AB9B}">
      <dsp:nvSpPr>
        <dsp:cNvPr id="0" name=""/>
        <dsp:cNvSpPr/>
      </dsp:nvSpPr>
      <dsp:spPr>
        <a:xfrm>
          <a:off x="3049657" y="440550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7A251E-70AD-4C7C-AB78-C5D34CA4C1B7}">
      <dsp:nvSpPr>
        <dsp:cNvPr id="0" name=""/>
        <dsp:cNvSpPr/>
      </dsp:nvSpPr>
      <dsp:spPr>
        <a:xfrm>
          <a:off x="4323691" y="440550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92960A-7832-4E98-A4D1-F2E02D8DA578}">
      <dsp:nvSpPr>
        <dsp:cNvPr id="0" name=""/>
        <dsp:cNvSpPr/>
      </dsp:nvSpPr>
      <dsp:spPr>
        <a:xfrm>
          <a:off x="5597725" y="440550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B59703-47D7-4BA7-9DDC-E91D0AF0CB63}">
      <dsp:nvSpPr>
        <dsp:cNvPr id="0" name=""/>
        <dsp:cNvSpPr/>
      </dsp:nvSpPr>
      <dsp:spPr>
        <a:xfrm>
          <a:off x="6871760" y="440550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C831A3-38B0-4D56-863A-41F608972346}">
      <dsp:nvSpPr>
        <dsp:cNvPr id="0" name=""/>
        <dsp:cNvSpPr/>
      </dsp:nvSpPr>
      <dsp:spPr>
        <a:xfrm>
          <a:off x="8145794" y="4405508"/>
          <a:ext cx="1203812" cy="200635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0D6716-564C-4D36-A01A-8C093C78ACEA}">
      <dsp:nvSpPr>
        <dsp:cNvPr id="0" name=""/>
        <dsp:cNvSpPr/>
      </dsp:nvSpPr>
      <dsp:spPr>
        <a:xfrm>
          <a:off x="0" y="0"/>
          <a:ext cx="10085033" cy="1672552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 обработке платежного документа в Клиринге осуществляется контроль на:</a:t>
          </a:r>
          <a:endParaRPr lang="ru-RU" sz="3200" kern="1200" dirty="0"/>
        </a:p>
      </dsp:txBody>
      <dsp:txXfrm>
        <a:off x="0" y="0"/>
        <a:ext cx="10085033" cy="1672552"/>
      </dsp:txXfrm>
    </dsp:sp>
    <dsp:sp modelId="{61F01C00-C317-4B54-856D-6DDF9BBBD19A}">
      <dsp:nvSpPr>
        <dsp:cNvPr id="0" name=""/>
        <dsp:cNvSpPr/>
      </dsp:nvSpPr>
      <dsp:spPr>
        <a:xfrm>
          <a:off x="1071" y="1672552"/>
          <a:ext cx="1186764" cy="351236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 структуры сообщения принятым форматам</a:t>
          </a:r>
          <a:endParaRPr lang="ru-RU" sz="1800" kern="1200"/>
        </a:p>
      </dsp:txBody>
      <dsp:txXfrm>
        <a:off x="1071" y="1672552"/>
        <a:ext cx="1186764" cy="3512360"/>
      </dsp:txXfrm>
    </dsp:sp>
    <dsp:sp modelId="{1F43B477-BBAA-4396-9554-FCFF2159859A}">
      <dsp:nvSpPr>
        <dsp:cNvPr id="0" name=""/>
        <dsp:cNvSpPr/>
      </dsp:nvSpPr>
      <dsp:spPr>
        <a:xfrm>
          <a:off x="1187835" y="1672552"/>
          <a:ext cx="1186764" cy="3512360"/>
        </a:xfrm>
        <a:prstGeom prst="rect">
          <a:avLst/>
        </a:prstGeom>
        <a:solidFill>
          <a:schemeClr val="accent3">
            <a:hueOff val="387228"/>
            <a:satOff val="14286"/>
            <a:lumOff val="-21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корректность электронной цифровой подписи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87835" y="1672552"/>
        <a:ext cx="1186764" cy="3512360"/>
      </dsp:txXfrm>
    </dsp:sp>
    <dsp:sp modelId="{25C67194-1957-4828-8A06-5BE2E3ADE0EC}">
      <dsp:nvSpPr>
        <dsp:cNvPr id="0" name=""/>
        <dsp:cNvSpPr/>
      </dsp:nvSpPr>
      <dsp:spPr>
        <a:xfrm>
          <a:off x="2374599" y="1672552"/>
          <a:ext cx="1775541" cy="3512360"/>
        </a:xfrm>
        <a:prstGeom prst="rect">
          <a:avLst/>
        </a:prstGeom>
        <a:solidFill>
          <a:schemeClr val="accent3">
            <a:hueOff val="774457"/>
            <a:satOff val="28571"/>
            <a:lumOff val="-42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уникальность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референса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(уникальный идентификатор банковской транзакции, который назначается банком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Эквайрером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 инициализации платежа</a:t>
          </a:r>
          <a:r>
            <a:rPr lang="ru-RU" sz="1800" kern="1200" dirty="0" smtClean="0"/>
            <a:t>)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74599" y="1672552"/>
        <a:ext cx="1775541" cy="3512360"/>
      </dsp:txXfrm>
    </dsp:sp>
    <dsp:sp modelId="{7035C538-2A29-43E9-A975-92052DD20F27}">
      <dsp:nvSpPr>
        <dsp:cNvPr id="0" name=""/>
        <dsp:cNvSpPr/>
      </dsp:nvSpPr>
      <dsp:spPr>
        <a:xfrm>
          <a:off x="4150141" y="1672552"/>
          <a:ext cx="1186764" cy="3512360"/>
        </a:xfrm>
        <a:prstGeom prst="rect">
          <a:avLst/>
        </a:prstGeom>
        <a:solidFill>
          <a:schemeClr val="accent3">
            <a:hueOff val="1161685"/>
            <a:satOff val="42857"/>
            <a:lumOff val="-6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правильность БИКов отправителя и получателя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50141" y="1672552"/>
        <a:ext cx="1186764" cy="3512360"/>
      </dsp:txXfrm>
    </dsp:sp>
    <dsp:sp modelId="{71658840-462A-4CFC-95ED-DB9E4B0E7DAD}">
      <dsp:nvSpPr>
        <dsp:cNvPr id="0" name=""/>
        <dsp:cNvSpPr/>
      </dsp:nvSpPr>
      <dsp:spPr>
        <a:xfrm>
          <a:off x="5336905" y="1672552"/>
          <a:ext cx="1186764" cy="3512360"/>
        </a:xfrm>
        <a:prstGeom prst="rect">
          <a:avLst/>
        </a:prstGeom>
        <a:solidFill>
          <a:schemeClr val="accent3">
            <a:hueOff val="1548914"/>
            <a:satOff val="57143"/>
            <a:lumOff val="-84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 даты валютирования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6905" y="1672552"/>
        <a:ext cx="1186764" cy="3512360"/>
      </dsp:txXfrm>
    </dsp:sp>
    <dsp:sp modelId="{7537C619-AB54-4E97-A01E-B95D1E31FC07}">
      <dsp:nvSpPr>
        <dsp:cNvPr id="0" name=""/>
        <dsp:cNvSpPr/>
      </dsp:nvSpPr>
      <dsp:spPr>
        <a:xfrm>
          <a:off x="6523669" y="1672552"/>
          <a:ext cx="1186764" cy="3512360"/>
        </a:xfrm>
        <a:prstGeom prst="rect">
          <a:avLst/>
        </a:prstGeom>
        <a:solidFill>
          <a:schemeClr val="accent3">
            <a:hueOff val="1936142"/>
            <a:satOff val="71429"/>
            <a:lumOff val="-105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права для отправки отправителем и приема получателем платежей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23669" y="1672552"/>
        <a:ext cx="1186764" cy="3512360"/>
      </dsp:txXfrm>
    </dsp:sp>
    <dsp:sp modelId="{AB5918B3-4273-4958-B420-9446D43DFEEF}">
      <dsp:nvSpPr>
        <dsp:cNvPr id="0" name=""/>
        <dsp:cNvSpPr/>
      </dsp:nvSpPr>
      <dsp:spPr>
        <a:xfrm>
          <a:off x="7710433" y="1672552"/>
          <a:ext cx="1186764" cy="3512360"/>
        </a:xfrm>
        <a:prstGeom prst="rect">
          <a:avLst/>
        </a:prstGeom>
        <a:solidFill>
          <a:schemeClr val="accent3">
            <a:hueOff val="2323371"/>
            <a:satOff val="85714"/>
            <a:lumOff val="-126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 заполненных кодов ЕКНП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10433" y="1672552"/>
        <a:ext cx="1186764" cy="3512360"/>
      </dsp:txXfrm>
    </dsp:sp>
    <dsp:sp modelId="{259635A6-A85D-4088-A298-7FE2130AB9E4}">
      <dsp:nvSpPr>
        <dsp:cNvPr id="0" name=""/>
        <dsp:cNvSpPr/>
      </dsp:nvSpPr>
      <dsp:spPr>
        <a:xfrm>
          <a:off x="8897197" y="1672552"/>
          <a:ext cx="1186764" cy="3512360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соответствие суммы платежа существующему ограничению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897197" y="1672552"/>
        <a:ext cx="1186764" cy="3512360"/>
      </dsp:txXfrm>
    </dsp:sp>
    <dsp:sp modelId="{1E736D83-DA3F-483A-8BBA-647491B47C24}">
      <dsp:nvSpPr>
        <dsp:cNvPr id="0" name=""/>
        <dsp:cNvSpPr/>
      </dsp:nvSpPr>
      <dsp:spPr>
        <a:xfrm>
          <a:off x="0" y="5184912"/>
          <a:ext cx="10085033" cy="390262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C1A704-62FE-435B-A665-EDB9D9B838F2}">
      <dsp:nvSpPr>
        <dsp:cNvPr id="0" name=""/>
        <dsp:cNvSpPr/>
      </dsp:nvSpPr>
      <dsp:spPr>
        <a:xfrm>
          <a:off x="0" y="0"/>
          <a:ext cx="10515600" cy="158924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течение операционного дня, по запросу пользователя, Клиринг предоставляет эл-</a:t>
          </a:r>
          <a:r>
            <a:rPr lang="ru-RU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ым</a:t>
          </a:r>
          <a:r>
            <a:rPr lang="ru-RU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способом выписки, содержащие следующую информацию:</a:t>
          </a:r>
          <a:endParaRPr lang="ru-RU" sz="3300" kern="1200" dirty="0"/>
        </a:p>
      </dsp:txBody>
      <dsp:txXfrm>
        <a:off x="0" y="0"/>
        <a:ext cx="10515600" cy="1589246"/>
      </dsp:txXfrm>
    </dsp:sp>
    <dsp:sp modelId="{EB3ACBA2-7ABC-476E-995D-722AA2AEF5AE}">
      <dsp:nvSpPr>
        <dsp:cNvPr id="0" name=""/>
        <dsp:cNvSpPr/>
      </dsp:nvSpPr>
      <dsp:spPr>
        <a:xfrm>
          <a:off x="1283" y="1589246"/>
          <a:ext cx="2102606" cy="3337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и сумму платежных документов, переданных данным пользователем в Клиринг</a:t>
          </a:r>
          <a:endParaRPr lang="ru-RU" sz="2000" kern="1200"/>
        </a:p>
      </dsp:txBody>
      <dsp:txXfrm>
        <a:off x="1283" y="1589246"/>
        <a:ext cx="2102606" cy="3337417"/>
      </dsp:txXfrm>
    </dsp:sp>
    <dsp:sp modelId="{C60ED0B5-019F-4DA5-912F-713B18D2C418}">
      <dsp:nvSpPr>
        <dsp:cNvPr id="0" name=""/>
        <dsp:cNvSpPr/>
      </dsp:nvSpPr>
      <dsp:spPr>
        <a:xfrm>
          <a:off x="2103890" y="1589246"/>
          <a:ext cx="2102606" cy="3337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и сумму платежных документов, поступивших в пользу данного пользователя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03890" y="1589246"/>
        <a:ext cx="2102606" cy="3337417"/>
      </dsp:txXfrm>
    </dsp:sp>
    <dsp:sp modelId="{AF42D7B6-BC5E-41F0-8E15-07A224710AC7}">
      <dsp:nvSpPr>
        <dsp:cNvPr id="0" name=""/>
        <dsp:cNvSpPr/>
      </dsp:nvSpPr>
      <dsp:spPr>
        <a:xfrm>
          <a:off x="4206496" y="1589246"/>
          <a:ext cx="2102606" cy="3337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и сумму не принятых платежных документов, с указанием кода ошибки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06496" y="1589246"/>
        <a:ext cx="2102606" cy="3337417"/>
      </dsp:txXfrm>
    </dsp:sp>
    <dsp:sp modelId="{C65725AF-280B-48B6-A727-2A9EF3E93FF7}">
      <dsp:nvSpPr>
        <dsp:cNvPr id="0" name=""/>
        <dsp:cNvSpPr/>
      </dsp:nvSpPr>
      <dsp:spPr>
        <a:xfrm>
          <a:off x="6309103" y="1589246"/>
          <a:ext cx="2102606" cy="3337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и сумму платежных документов, поступивших в пользу данного пользователя, которые впоследствии были отозваны по инициативе отправителя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09103" y="1589246"/>
        <a:ext cx="2102606" cy="3337417"/>
      </dsp:txXfrm>
    </dsp:sp>
    <dsp:sp modelId="{87518C1B-3DFF-42A0-A8E6-F928C13B97EC}">
      <dsp:nvSpPr>
        <dsp:cNvPr id="0" name=""/>
        <dsp:cNvSpPr/>
      </dsp:nvSpPr>
      <dsp:spPr>
        <a:xfrm>
          <a:off x="8411709" y="1589246"/>
          <a:ext cx="2102606" cy="3337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 текущей чистой позиции пользователя в клиринге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11709" y="1589246"/>
        <a:ext cx="2102606" cy="3337417"/>
      </dsp:txXfrm>
    </dsp:sp>
    <dsp:sp modelId="{F70A2670-4BFC-455B-A7BF-BB4389D8591B}">
      <dsp:nvSpPr>
        <dsp:cNvPr id="0" name=""/>
        <dsp:cNvSpPr/>
      </dsp:nvSpPr>
      <dsp:spPr>
        <a:xfrm>
          <a:off x="0" y="4926663"/>
          <a:ext cx="10515600" cy="37082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ECC4A-1AF7-45E4-BA9C-BF2179F85EFB}">
      <dsp:nvSpPr>
        <dsp:cNvPr id="0" name=""/>
        <dsp:cNvSpPr/>
      </dsp:nvSpPr>
      <dsp:spPr>
        <a:xfrm>
          <a:off x="0" y="24"/>
          <a:ext cx="10226336" cy="74594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Данный вид услуг позволяет пользователю в течение операционного дня иметь полную информацию о своем состоянии в клиринге, управлять своей ликвидностью, планировать и регулировать платежный баланс, формировать потоки платежей и т.п. </a:t>
          </a:r>
          <a:endParaRPr lang="ru-RU" sz="1700" kern="1200"/>
        </a:p>
      </dsp:txBody>
      <dsp:txXfrm>
        <a:off x="36414" y="36438"/>
        <a:ext cx="10153508" cy="673115"/>
      </dsp:txXfrm>
    </dsp:sp>
    <dsp:sp modelId="{CD7C0D78-FADA-497D-9E7B-8AA2D6E7B7A3}">
      <dsp:nvSpPr>
        <dsp:cNvPr id="0" name=""/>
        <dsp:cNvSpPr/>
      </dsp:nvSpPr>
      <dsp:spPr>
        <a:xfrm>
          <a:off x="0" y="757737"/>
          <a:ext cx="10226336" cy="74594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Все поступившие платежные документы в течение дня выстраиваются в очередь до момента окончательного расчета и принимаются в очередь по принципу FIFO (first in-first out)</a:t>
          </a:r>
          <a:endParaRPr lang="ru-RU" sz="17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414" y="794151"/>
        <a:ext cx="10153508" cy="673115"/>
      </dsp:txXfrm>
    </dsp:sp>
    <dsp:sp modelId="{A2643812-04A2-4DDA-B28D-860F828B4510}">
      <dsp:nvSpPr>
        <dsp:cNvPr id="0" name=""/>
        <dsp:cNvSpPr/>
      </dsp:nvSpPr>
      <dsp:spPr>
        <a:xfrm>
          <a:off x="0" y="1515451"/>
          <a:ext cx="10226336" cy="74594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Пользователи имеют возможность до закрытия опер. дня отозвать отправленный в Клиринг платежный документ. Пользователи Клиринга самостоятельно присваивают степень приоритетности своим платежам </a:t>
          </a:r>
          <a:endParaRPr lang="ru-RU" sz="17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414" y="1551865"/>
        <a:ext cx="10153508" cy="673115"/>
      </dsp:txXfrm>
    </dsp:sp>
    <dsp:sp modelId="{516FD762-1E96-4366-A86A-80CF1967A6EB}">
      <dsp:nvSpPr>
        <dsp:cNvPr id="0" name=""/>
        <dsp:cNvSpPr/>
      </dsp:nvSpPr>
      <dsp:spPr>
        <a:xfrm>
          <a:off x="0" y="2273165"/>
          <a:ext cx="10226336" cy="74594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15:00 закрывается оп. день клиринга и прекращается прием платежных документов, производится зачет встречных требований с текущей датой платежа и определяется чистая позиция каждого пользователя</a:t>
          </a:r>
          <a:endParaRPr lang="ru-RU" sz="17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414" y="2309579"/>
        <a:ext cx="10153508" cy="673115"/>
      </dsp:txXfrm>
    </dsp:sp>
    <dsp:sp modelId="{1F4010A4-6FE6-4AE2-9CF4-02998C75DC51}">
      <dsp:nvSpPr>
        <dsp:cNvPr id="0" name=""/>
        <dsp:cNvSpPr/>
      </dsp:nvSpPr>
      <dsp:spPr>
        <a:xfrm>
          <a:off x="0" y="3030879"/>
          <a:ext cx="10226336" cy="745943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Зачет платежных документов пользователей производится в соответствии с кодами приоритетности, в пределах одного кода приоритетности платежные документы обрабатываются в порядке их поступления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414" y="3067293"/>
        <a:ext cx="10153508" cy="673115"/>
      </dsp:txXfrm>
    </dsp:sp>
    <dsp:sp modelId="{DC1EF520-F287-4A0F-B017-AC179D2EFAEF}">
      <dsp:nvSpPr>
        <dsp:cNvPr id="0" name=""/>
        <dsp:cNvSpPr/>
      </dsp:nvSpPr>
      <dsp:spPr>
        <a:xfrm>
          <a:off x="0" y="3788593"/>
          <a:ext cx="10226336" cy="74594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После определения чистой позиции каждого пользователя, у пользователей </a:t>
          </a:r>
          <a:r>
            <a:rPr lang="ru-RU" sz="17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 дебетовой </a:t>
          </a: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чистой позицией система межб-го клиринга резервирует в МСПД ∑ денег, равную дебетовой чистой позиции данного пользователя. В МСПД осуществляется перевод денег по результатам чистых позиций клиринга. 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414" y="3825007"/>
        <a:ext cx="10153508" cy="673115"/>
      </dsp:txXfrm>
    </dsp:sp>
    <dsp:sp modelId="{6063F382-EA0E-4934-A18A-0857EBBF88D4}">
      <dsp:nvSpPr>
        <dsp:cNvPr id="0" name=""/>
        <dsp:cNvSpPr/>
      </dsp:nvSpPr>
      <dsp:spPr>
        <a:xfrm>
          <a:off x="0" y="4546307"/>
          <a:ext cx="10226336" cy="74594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случае недостаточности денег в МСПД для проведения окончательного расчета, платежи, стоящие в очереди с меньшим приоритетом, аннулируются с уведомлением отправителя платежного документа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414" y="4582721"/>
        <a:ext cx="10153508" cy="6731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4B1EC1-FF75-434D-83CD-9EE6D650AF91}">
      <dsp:nvSpPr>
        <dsp:cNvPr id="0" name=""/>
        <dsp:cNvSpPr/>
      </dsp:nvSpPr>
      <dsp:spPr>
        <a:xfrm rot="16200000">
          <a:off x="1007319" y="-1007319"/>
          <a:ext cx="2770425" cy="4785064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окончательную выписку о проведенных платежных документах</a:t>
          </a:r>
          <a:endParaRPr lang="ru-RU" sz="2000" kern="1200" dirty="0"/>
        </a:p>
      </dsp:txBody>
      <dsp:txXfrm rot="5400000">
        <a:off x="-1" y="1"/>
        <a:ext cx="4785064" cy="2077818"/>
      </dsp:txXfrm>
    </dsp:sp>
    <dsp:sp modelId="{412D34DE-499F-47A1-9E7C-D26782959832}">
      <dsp:nvSpPr>
        <dsp:cNvPr id="0" name=""/>
        <dsp:cNvSpPr/>
      </dsp:nvSpPr>
      <dsp:spPr>
        <a:xfrm>
          <a:off x="4785064" y="0"/>
          <a:ext cx="4785064" cy="2770425"/>
        </a:xfrm>
        <a:prstGeom prst="round1Rect">
          <a:avLst/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ведомость не проведенных документов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85064" y="0"/>
        <a:ext cx="4785064" cy="2077818"/>
      </dsp:txXfrm>
    </dsp:sp>
    <dsp:sp modelId="{97BC55E9-9388-43B5-BC45-84869ED619BF}">
      <dsp:nvSpPr>
        <dsp:cNvPr id="0" name=""/>
        <dsp:cNvSpPr/>
      </dsp:nvSpPr>
      <dsp:spPr>
        <a:xfrm rot="10800000">
          <a:off x="0" y="2770425"/>
          <a:ext cx="4785064" cy="2770425"/>
        </a:xfrm>
        <a:prstGeom prst="round1Rect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справку о прохождении сообщений пользователя в разрезе типов сообщений и времени их прохождения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3463031"/>
        <a:ext cx="4785064" cy="2077818"/>
      </dsp:txXfrm>
    </dsp:sp>
    <dsp:sp modelId="{825FEDE9-2FA7-43F2-AE3A-DAA9AC9F1FA1}">
      <dsp:nvSpPr>
        <dsp:cNvPr id="0" name=""/>
        <dsp:cNvSpPr/>
      </dsp:nvSpPr>
      <dsp:spPr>
        <a:xfrm rot="5400000">
          <a:off x="5792383" y="1763105"/>
          <a:ext cx="2770425" cy="4785064"/>
        </a:xfrm>
        <a:prstGeom prst="round1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все платежные документы, поступившие в пользу данного пользователя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4785063" y="3463031"/>
        <a:ext cx="4785064" cy="2077818"/>
      </dsp:txXfrm>
    </dsp:sp>
    <dsp:sp modelId="{C63D4E4D-72AE-450B-957F-291ECDE5D702}">
      <dsp:nvSpPr>
        <dsp:cNvPr id="0" name=""/>
        <dsp:cNvSpPr/>
      </dsp:nvSpPr>
      <dsp:spPr>
        <a:xfrm>
          <a:off x="2032987" y="1643554"/>
          <a:ext cx="5504153" cy="2253740"/>
        </a:xfrm>
        <a:prstGeom prst="roundRect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tint val="4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После осуществления окончательного расчета клиринг формирует каждому пользователю комплект завершающих операционный день документов:</a:t>
          </a:r>
          <a:endParaRPr lang="ru-RU" sz="2800" kern="1200" dirty="0"/>
        </a:p>
      </dsp:txBody>
      <dsp:txXfrm>
        <a:off x="2143006" y="1753573"/>
        <a:ext cx="5284115" cy="203370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3308B2-826D-4E3D-AD73-75F7B2F84D09}">
      <dsp:nvSpPr>
        <dsp:cNvPr id="0" name=""/>
        <dsp:cNvSpPr/>
      </dsp:nvSpPr>
      <dsp:spPr>
        <a:xfrm>
          <a:off x="0" y="200"/>
          <a:ext cx="10515600" cy="59649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Одна из платежных систем РК разработанная в конце 2011 г. по заданию НБ для проведения гарантированных срочных платежей с банковского счета клиента с минимальными финансовыми затратами, СМЭП</a:t>
          </a:r>
          <a:endParaRPr lang="ru-RU" sz="1700" kern="1200" dirty="0"/>
        </a:p>
      </dsp:txBody>
      <dsp:txXfrm>
        <a:off x="29118" y="29318"/>
        <a:ext cx="10457364" cy="538258"/>
      </dsp:txXfrm>
    </dsp:sp>
    <dsp:sp modelId="{30FF9C20-24BB-462D-9B47-D1E4F0D43799}">
      <dsp:nvSpPr>
        <dsp:cNvPr id="0" name=""/>
        <dsp:cNvSpPr/>
      </dsp:nvSpPr>
      <dsp:spPr>
        <a:xfrm>
          <a:off x="0" y="606229"/>
          <a:ext cx="10515600" cy="596494"/>
        </a:xfrm>
        <a:prstGeom prst="roundRect">
          <a:avLst/>
        </a:prstGeom>
        <a:gradFill rotWithShape="0">
          <a:gsLst>
            <a:gs pos="0">
              <a:schemeClr val="accent5">
                <a:hueOff val="-919168"/>
                <a:satOff val="-1278"/>
                <a:lumOff val="-49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919168"/>
                <a:satOff val="-1278"/>
                <a:lumOff val="-49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919168"/>
                <a:satOff val="-1278"/>
                <a:lumOff val="-49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Пользователями СМЭП являются банки и небанковские финансовые институты.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8" y="635347"/>
        <a:ext cx="10457364" cy="538258"/>
      </dsp:txXfrm>
    </dsp:sp>
    <dsp:sp modelId="{9DF1B3C8-78B3-4C3D-A1A1-12A24ADF105D}">
      <dsp:nvSpPr>
        <dsp:cNvPr id="0" name=""/>
        <dsp:cNvSpPr/>
      </dsp:nvSpPr>
      <dsp:spPr>
        <a:xfrm>
          <a:off x="0" y="1212257"/>
          <a:ext cx="10515600" cy="596494"/>
        </a:xfrm>
        <a:prstGeom prst="roundRect">
          <a:avLst/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 обеспечивает возможность создания и предоставления банковским клиентам разнообразных сервисов на основе быстрых, недорогих, гарантированных платежей на небольшие суммы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8" y="1241375"/>
        <a:ext cx="10457364" cy="538258"/>
      </dsp:txXfrm>
    </dsp:sp>
    <dsp:sp modelId="{44FFF1F0-73C4-4016-853C-7212CD6F48D0}">
      <dsp:nvSpPr>
        <dsp:cNvPr id="0" name=""/>
        <dsp:cNvSpPr/>
      </dsp:nvSpPr>
      <dsp:spPr>
        <a:xfrm>
          <a:off x="0" y="1818286"/>
          <a:ext cx="10515600" cy="596494"/>
        </a:xfrm>
        <a:prstGeom prst="roundRect">
          <a:avLst/>
        </a:prstGeom>
        <a:gradFill rotWithShape="0">
          <a:gsLst>
            <a:gs pos="0">
              <a:schemeClr val="accent5">
                <a:hueOff val="-2757504"/>
                <a:satOff val="-3835"/>
                <a:lumOff val="-147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2757504"/>
                <a:satOff val="-3835"/>
                <a:lumOff val="-147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2757504"/>
                <a:satOff val="-3835"/>
                <a:lumOff val="-147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Форматы и типы сообщений, технологии, криптография, транспорт унифицированы с другими платежными системами НПК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8" y="1847404"/>
        <a:ext cx="10457364" cy="538258"/>
      </dsp:txXfrm>
    </dsp:sp>
    <dsp:sp modelId="{9B66C5FE-11DB-4FF2-8D4C-8FFA923501D7}">
      <dsp:nvSpPr>
        <dsp:cNvPr id="0" name=""/>
        <dsp:cNvSpPr/>
      </dsp:nvSpPr>
      <dsp:spPr>
        <a:xfrm>
          <a:off x="0" y="2424315"/>
          <a:ext cx="10515600" cy="596494"/>
        </a:xfrm>
        <a:prstGeom prst="roundRect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задачи Пользователя входит прием платежей от своих клиентов, максимально возможно быстрая передача платежей в СМЭП, извещение своих клиентов о поступлении денег, согласованными между Пользователем и его клиентом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8" y="2453433"/>
        <a:ext cx="10457364" cy="538258"/>
      </dsp:txXfrm>
    </dsp:sp>
    <dsp:sp modelId="{5F03841A-F30D-4384-8EE9-009AE4978989}">
      <dsp:nvSpPr>
        <dsp:cNvPr id="0" name=""/>
        <dsp:cNvSpPr/>
      </dsp:nvSpPr>
      <dsp:spPr>
        <a:xfrm>
          <a:off x="0" y="3030344"/>
          <a:ext cx="10515600" cy="596494"/>
        </a:xfrm>
        <a:prstGeom prst="roundRect">
          <a:avLst/>
        </a:prstGeom>
        <a:gradFill rotWithShape="0">
          <a:gsLst>
            <a:gs pos="0">
              <a:schemeClr val="accent5">
                <a:hueOff val="-4595840"/>
                <a:satOff val="-6392"/>
                <a:lumOff val="-24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4595840"/>
                <a:satOff val="-6392"/>
                <a:lumOff val="-24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4595840"/>
                <a:satOff val="-6392"/>
                <a:lumOff val="-24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конце операционного дня СМЭП Пользователь должен обеспечить наличие средств на счете в МСПД для расчета своей чистой позиции, сложившейся в СМЭП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8" y="3059462"/>
        <a:ext cx="10457364" cy="538258"/>
      </dsp:txXfrm>
    </dsp:sp>
    <dsp:sp modelId="{8C004BDC-6FE9-4737-A1EB-B3FBC80C5B63}">
      <dsp:nvSpPr>
        <dsp:cNvPr id="0" name=""/>
        <dsp:cNvSpPr/>
      </dsp:nvSpPr>
      <dsp:spPr>
        <a:xfrm>
          <a:off x="0" y="3636372"/>
          <a:ext cx="10515600" cy="596494"/>
        </a:xfrm>
        <a:prstGeom prst="roundRect">
          <a:avLst/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клиентов Пользователя платежи осуществляются в режиме, приближенном к режиму реального времени, а для самого Пользователя обеспечивается расчет многосторонней клиринговой позиции один раз в день</a:t>
          </a:r>
          <a:endParaRPr lang="ru-RU" sz="17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8" y="3665490"/>
        <a:ext cx="10457364" cy="538258"/>
      </dsp:txXfrm>
    </dsp:sp>
    <dsp:sp modelId="{C1C2C3E2-B841-4C8E-9EB2-5B313FD6809A}">
      <dsp:nvSpPr>
        <dsp:cNvPr id="0" name=""/>
        <dsp:cNvSpPr/>
      </dsp:nvSpPr>
      <dsp:spPr>
        <a:xfrm>
          <a:off x="0" y="4242401"/>
          <a:ext cx="10515600" cy="596494"/>
        </a:xfrm>
        <a:prstGeom prst="roundRect">
          <a:avLst/>
        </a:prstGeom>
        <a:gradFill rotWithShape="0">
          <a:gsLst>
            <a:gs pos="0">
              <a:schemeClr val="accent5">
                <a:hueOff val="-6434176"/>
                <a:satOff val="-8949"/>
                <a:lumOff val="-343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6434176"/>
                <a:satOff val="-8949"/>
                <a:lumOff val="-343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6434176"/>
                <a:satOff val="-8949"/>
                <a:lumOff val="-343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Максимальная сумма одного платежного документа, обрабатываемого в СМЭП, составляет 500 000 тг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8" y="4271519"/>
        <a:ext cx="10457364" cy="538258"/>
      </dsp:txXfrm>
    </dsp:sp>
    <dsp:sp modelId="{D59D62AB-0654-49CE-816C-33B355F9FF11}">
      <dsp:nvSpPr>
        <dsp:cNvPr id="0" name=""/>
        <dsp:cNvSpPr/>
      </dsp:nvSpPr>
      <dsp:spPr>
        <a:xfrm>
          <a:off x="0" y="4848430"/>
          <a:ext cx="10515600" cy="596494"/>
        </a:xfrm>
        <a:prstGeom prst="round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Максимально допустимое значение дебетовой чистой позиции банка составляет 200 000 000 (двести миллионов) т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8" y="4877548"/>
        <a:ext cx="10457364" cy="5382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2FAAB-CC32-40DC-A589-17F9C571C7DA}">
      <dsp:nvSpPr>
        <dsp:cNvPr id="0" name=""/>
        <dsp:cNvSpPr/>
      </dsp:nvSpPr>
      <dsp:spPr>
        <a:xfrm>
          <a:off x="3560138" y="1641140"/>
          <a:ext cx="3457315" cy="345731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Гарантия расчета платежей обеспечивается:</a:t>
          </a:r>
          <a:endParaRPr lang="ru-RU" sz="3200" kern="1200" dirty="0"/>
        </a:p>
      </dsp:txBody>
      <dsp:txXfrm>
        <a:off x="4066450" y="2147452"/>
        <a:ext cx="2444691" cy="2444691"/>
      </dsp:txXfrm>
    </dsp:sp>
    <dsp:sp modelId="{849A5283-7C2B-4D5F-83A6-EBFF837CC20C}">
      <dsp:nvSpPr>
        <dsp:cNvPr id="0" name=""/>
        <dsp:cNvSpPr/>
      </dsp:nvSpPr>
      <dsp:spPr>
        <a:xfrm>
          <a:off x="4205446" y="0"/>
          <a:ext cx="2166699" cy="207020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Наличием ограничения по максимальной сумме платежа</a:t>
          </a:r>
          <a:endParaRPr lang="ru-RU" sz="1800" kern="1200" dirty="0"/>
        </a:p>
      </dsp:txBody>
      <dsp:txXfrm>
        <a:off x="4522752" y="303175"/>
        <a:ext cx="1532087" cy="1463855"/>
      </dsp:txXfrm>
    </dsp:sp>
    <dsp:sp modelId="{13306308-BE3E-4A71-BD8F-3352DF95E31E}">
      <dsp:nvSpPr>
        <dsp:cNvPr id="0" name=""/>
        <dsp:cNvSpPr/>
      </dsp:nvSpPr>
      <dsp:spPr>
        <a:xfrm>
          <a:off x="6346472" y="3491060"/>
          <a:ext cx="2211990" cy="2006729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Наличием ограничения чистой дебетовой позиции банка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70410" y="3784939"/>
        <a:ext cx="1564114" cy="1418971"/>
      </dsp:txXfrm>
    </dsp:sp>
    <dsp:sp modelId="{A0C48CA5-F954-4B03-B7A8-04546D6316F6}">
      <dsp:nvSpPr>
        <dsp:cNvPr id="0" name=""/>
        <dsp:cNvSpPr/>
      </dsp:nvSpPr>
      <dsp:spPr>
        <a:xfrm>
          <a:off x="1963082" y="3483300"/>
          <a:ext cx="2380361" cy="2097207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Предоставлением НБ РК кредита овердрафт в случае необходимости</a:t>
          </a:r>
        </a:p>
      </dsp:txBody>
      <dsp:txXfrm>
        <a:off x="2311678" y="3790429"/>
        <a:ext cx="1683169" cy="14829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539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4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0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80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3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35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6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16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2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0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6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C6B59-12D2-4B72-BD73-E9E45C786F8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7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7314"/>
            <a:ext cx="10515600" cy="5349649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им.Л.Н.Гумилева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Автоматизированная система расчетов клиринг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кафедры «Финансы»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Жоламанова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Макпал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Токановна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makpalzh@mail.ru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 descr="Логотип ЕНУ_каз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096" y="1579734"/>
            <a:ext cx="2273808" cy="1139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8340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Клиринга.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Банки-участники клиринга НПК по состоянию на 1 сентября 2023 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2837" t="23140" r="50147" b="8568"/>
          <a:stretch/>
        </p:blipFill>
        <p:spPr bwMode="auto">
          <a:xfrm>
            <a:off x="1703294" y="1332411"/>
            <a:ext cx="8302855" cy="52425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3310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l="18703" t="27655" r="50555" b="6832"/>
          <a:stretch/>
        </p:blipFill>
        <p:spPr bwMode="auto">
          <a:xfrm>
            <a:off x="1280161" y="365759"/>
            <a:ext cx="9048206" cy="649224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37686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/>
          </p:cNvPicPr>
          <p:nvPr>
            <p:ph idx="1"/>
          </p:nvPr>
        </p:nvPicPr>
        <p:blipFill rotWithShape="1">
          <a:blip r:embed="rId2"/>
          <a:srcRect l="51111" t="27655" r="18333" b="17038"/>
          <a:stretch/>
        </p:blipFill>
        <p:spPr bwMode="auto">
          <a:xfrm>
            <a:off x="1611086" y="522514"/>
            <a:ext cx="8456023" cy="584345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86659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Тарифы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услуги за участие в межбанковской системе перевода денег, в межбанковском клиринге, в системе массовых электронных платежей и в системе обмена банковскими сообщениями: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обработки одного межбанковского электронного платежного документа в течение одного календарного дня: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892493"/>
              </p:ext>
            </p:extLst>
          </p:nvPr>
        </p:nvGraphicFramePr>
        <p:xfrm>
          <a:off x="943356" y="2739675"/>
          <a:ext cx="10305288" cy="3371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5096">
                  <a:extLst>
                    <a:ext uri="{9D8B030D-6E8A-4147-A177-3AD203B41FA5}">
                      <a16:colId xmlns:a16="http://schemas.microsoft.com/office/drawing/2014/main" val="531887374"/>
                    </a:ext>
                  </a:extLst>
                </a:gridCol>
                <a:gridCol w="3539190">
                  <a:extLst>
                    <a:ext uri="{9D8B030D-6E8A-4147-A177-3AD203B41FA5}">
                      <a16:colId xmlns:a16="http://schemas.microsoft.com/office/drawing/2014/main" val="2524288372"/>
                    </a:ext>
                  </a:extLst>
                </a:gridCol>
                <a:gridCol w="3331002">
                  <a:extLst>
                    <a:ext uri="{9D8B030D-6E8A-4147-A177-3AD203B41FA5}">
                      <a16:colId xmlns:a16="http://schemas.microsoft.com/office/drawing/2014/main" val="5145744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платежной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системы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платежа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23799975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Межбанковская система переводов денег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08-00 до 13-00 час.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13-00 до 20-00 час.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20-00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740,00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9872395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Межбанковский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клиринг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16-00 до 09-00 час.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09-00 до 13-00 час.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13-00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16-00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2484280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массовых электронных платежей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00-00 до 24-00 час.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2437933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196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5826"/>
            <a:ext cx="10515600" cy="55111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Система массовых электронных платежей –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СМЭП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6877812"/>
              </p:ext>
            </p:extLst>
          </p:nvPr>
        </p:nvGraphicFramePr>
        <p:xfrm>
          <a:off x="926977" y="1140210"/>
          <a:ext cx="10515600" cy="544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5051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>
            <a:norm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25848009"/>
              </p:ext>
            </p:extLst>
          </p:nvPr>
        </p:nvGraphicFramePr>
        <p:xfrm>
          <a:off x="994299" y="674703"/>
          <a:ext cx="10493406" cy="5628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2785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3985355"/>
              </p:ext>
            </p:extLst>
          </p:nvPr>
        </p:nvGraphicFramePr>
        <p:xfrm>
          <a:off x="944732" y="760303"/>
          <a:ext cx="10515600" cy="4814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35901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системы массовых электронных платежей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1 сентября 2023 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162692"/>
              </p:ext>
            </p:extLst>
          </p:nvPr>
        </p:nvGraphicFramePr>
        <p:xfrm>
          <a:off x="1889760" y="1645924"/>
          <a:ext cx="8682446" cy="41888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020">
                  <a:extLst>
                    <a:ext uri="{9D8B030D-6E8A-4147-A177-3AD203B41FA5}">
                      <a16:colId xmlns:a16="http://schemas.microsoft.com/office/drawing/2014/main" val="1757654800"/>
                    </a:ext>
                  </a:extLst>
                </a:gridCol>
                <a:gridCol w="7887426">
                  <a:extLst>
                    <a:ext uri="{9D8B030D-6E8A-4147-A177-3AD203B41FA5}">
                      <a16:colId xmlns:a16="http://schemas.microsoft.com/office/drawing/2014/main" val="3330876573"/>
                    </a:ext>
                  </a:extLst>
                </a:gridCol>
              </a:tblGrid>
              <a:tr h="610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b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6991981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"НАРОДНЫЙ БАНК КАЗАХСТАНА"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5447085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"БАНК "BANK RBK"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66875415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 "КОМИТЕТ КАЗНАЧЕЙСТВА МИНИСТЕРСТВА ФИНАНСОВ РК"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14248194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ДОЧЕРНЯЯ ОРГАНИЗАЦИЯ АО БАНК ВТБ (КАЗАХСТАН)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5109027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"НУРБАНК"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6487565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"БАНК ЦЕНТРКРЕДИТ"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1951933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" FIRST HEARTLAND JUSAN BANK"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9503474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"ЕВРАЗИЙСКИЙ БАНК"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50137296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"FORTEBANK"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88876847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"KASPI BANK"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83439243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«</a:t>
                      </a:r>
                      <a:r>
                        <a:rPr lang="en-US" sz="135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Bereke</a:t>
                      </a: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Bank»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7644022"/>
                  </a:ext>
                </a:extLst>
              </a:tr>
              <a:tr h="298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"БАНК ФРИДОМ ФИНАНС КАЗАХСТАН"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8117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9798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Тарифы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услуги за участие в межбанковской системе перевода денег, в межбанковском клиринге, в системе массовых электронных платежей и в системе обмена банковскими сообщениями: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обработки одного межбанковского электронного платежного документа в течение одного календарного дня:</a:t>
            </a:r>
          </a:p>
          <a:p>
            <a:pPr marL="0" indent="0" algn="r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(тенге, без учета суммы НДС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r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651400"/>
              </p:ext>
            </p:extLst>
          </p:nvPr>
        </p:nvGraphicFramePr>
        <p:xfrm>
          <a:off x="1264025" y="3082833"/>
          <a:ext cx="9879105" cy="29683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92425">
                  <a:extLst>
                    <a:ext uri="{9D8B030D-6E8A-4147-A177-3AD203B41FA5}">
                      <a16:colId xmlns:a16="http://schemas.microsoft.com/office/drawing/2014/main" val="4071125586"/>
                    </a:ext>
                  </a:extLst>
                </a:gridCol>
                <a:gridCol w="3293340">
                  <a:extLst>
                    <a:ext uri="{9D8B030D-6E8A-4147-A177-3AD203B41FA5}">
                      <a16:colId xmlns:a16="http://schemas.microsoft.com/office/drawing/2014/main" val="901673206"/>
                    </a:ext>
                  </a:extLst>
                </a:gridCol>
                <a:gridCol w="3293340">
                  <a:extLst>
                    <a:ext uri="{9D8B030D-6E8A-4147-A177-3AD203B41FA5}">
                      <a16:colId xmlns:a16="http://schemas.microsoft.com/office/drawing/2014/main" val="27404563"/>
                    </a:ext>
                  </a:extLst>
                </a:gridCol>
              </a:tblGrid>
              <a:tr h="5910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платежной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системы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проведения платежа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7716287"/>
                  </a:ext>
                </a:extLst>
              </a:tr>
              <a:tr h="8931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Межбанковская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переводов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денег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08-00 до 13-00 час.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13-00 до 20-00 час.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20-00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740,00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3450864"/>
                  </a:ext>
                </a:extLst>
              </a:tr>
              <a:tr h="8931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Межбанковский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клиринг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16-00 до 09-00 час.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09-00 до 13-00 час.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13-00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16-00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22,00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8786688"/>
                  </a:ext>
                </a:extLst>
              </a:tr>
              <a:tr h="5910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массовых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электронных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платежей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00-00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24-00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2204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1388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52256"/>
            <a:ext cx="10515600" cy="5324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Модернизированная Система мгновенных платежей (СМП)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июня 2022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marL="0" indent="0">
              <a:buNone/>
            </a:pP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53802901"/>
              </p:ext>
            </p:extLst>
          </p:nvPr>
        </p:nvGraphicFramePr>
        <p:xfrm>
          <a:off x="1003177" y="1189608"/>
          <a:ext cx="10244831" cy="4987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1692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Рассматриваемые вопросы: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Клиринговая система расчетов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Казахстане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Система массовых электронных платежей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СМЭП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Модернизированная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мгновенных платежей 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Клиринговая система расчетов в Казахстане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Клиринговая система расчетов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Казахстане осуществляется на основании: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Правления НБ Республики Казахстан от 31 августа 2016 года № 211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«Правил функционирования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межбанковского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клиринга» и Правила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СМП2.0 от 28.11.2022г.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99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универсальной системы мгновенных платежей, является еще одним шагом на пути к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финансового сектора Казахстана.</a:t>
            </a:r>
          </a:p>
          <a:p>
            <a:pPr marL="0" indent="0" algn="just"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77876235"/>
              </p:ext>
            </p:extLst>
          </p:nvPr>
        </p:nvGraphicFramePr>
        <p:xfrm>
          <a:off x="1109709" y="781234"/>
          <a:ext cx="10040644" cy="44921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06562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СМП 2.0 по состоянию на 01 июля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2023г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550442"/>
              </p:ext>
            </p:extLst>
          </p:nvPr>
        </p:nvGraphicFramePr>
        <p:xfrm>
          <a:off x="1255059" y="1712257"/>
          <a:ext cx="8266766" cy="4213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6957">
                  <a:extLst>
                    <a:ext uri="{9D8B030D-6E8A-4147-A177-3AD203B41FA5}">
                      <a16:colId xmlns:a16="http://schemas.microsoft.com/office/drawing/2014/main" val="607156001"/>
                    </a:ext>
                  </a:extLst>
                </a:gridCol>
                <a:gridCol w="7509809">
                  <a:extLst>
                    <a:ext uri="{9D8B030D-6E8A-4147-A177-3AD203B41FA5}">
                      <a16:colId xmlns:a16="http://schemas.microsoft.com/office/drawing/2014/main" val="3755137198"/>
                    </a:ext>
                  </a:extLst>
                </a:gridCol>
              </a:tblGrid>
              <a:tr h="780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b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3948803"/>
                  </a:ext>
                </a:extLst>
              </a:tr>
              <a:tr h="381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«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Евразийский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0995639"/>
                  </a:ext>
                </a:extLst>
              </a:tr>
              <a:tr h="381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«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ЦентрКредит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5586950"/>
                  </a:ext>
                </a:extLst>
              </a:tr>
              <a:tr h="381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«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Казпочта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353174"/>
                  </a:ext>
                </a:extLst>
              </a:tr>
              <a:tr h="381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«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Bereke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Bank»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0543880"/>
                  </a:ext>
                </a:extLst>
              </a:tr>
              <a:tr h="381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«First Heartland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Jusan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Bank»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8182496"/>
                  </a:ext>
                </a:extLst>
              </a:tr>
              <a:tr h="381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«Forte Bank»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8506519"/>
                  </a:ext>
                </a:extLst>
              </a:tr>
              <a:tr h="381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«Банк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Фридом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Казахстан»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65452375"/>
                  </a:ext>
                </a:extLst>
              </a:tr>
              <a:tr h="381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«Bank RBK»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3138497"/>
                  </a:ext>
                </a:extLst>
              </a:tr>
              <a:tr h="3814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«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Altyn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Bank» (ДБ China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Bank Corporation Ltd)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4529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239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7943"/>
            <a:ext cx="10515600" cy="5219020"/>
          </a:xfrm>
        </p:spPr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</a:t>
            </a:r>
            <a:r>
              <a:rPr lang="ru-RU" sz="40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4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  <a:endParaRPr lang="en-US" sz="40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516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2433233"/>
              </p:ext>
            </p:extLst>
          </p:nvPr>
        </p:nvGraphicFramePr>
        <p:xfrm>
          <a:off x="838200" y="974725"/>
          <a:ext cx="10515600" cy="5202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7070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8149338"/>
              </p:ext>
            </p:extLst>
          </p:nvPr>
        </p:nvGraphicFramePr>
        <p:xfrm>
          <a:off x="838200" y="842963"/>
          <a:ext cx="10515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5291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940" y="781236"/>
            <a:ext cx="10515600" cy="54578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Операционный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Клиринга: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6594380"/>
              </p:ext>
            </p:extLst>
          </p:nvPr>
        </p:nvGraphicFramePr>
        <p:xfrm>
          <a:off x="1118586" y="1198485"/>
          <a:ext cx="10031767" cy="4836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6822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82515906"/>
              </p:ext>
            </p:extLst>
          </p:nvPr>
        </p:nvGraphicFramePr>
        <p:xfrm>
          <a:off x="1225117" y="870013"/>
          <a:ext cx="10085033" cy="5575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442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276960"/>
              </p:ext>
            </p:extLst>
          </p:nvPr>
        </p:nvGraphicFramePr>
        <p:xfrm>
          <a:off x="838200" y="879475"/>
          <a:ext cx="10515600" cy="5297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9797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05522"/>
            <a:ext cx="10515600" cy="5271441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64298584"/>
              </p:ext>
            </p:extLst>
          </p:nvPr>
        </p:nvGraphicFramePr>
        <p:xfrm>
          <a:off x="1127464" y="815562"/>
          <a:ext cx="10226336" cy="5292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0419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865564489"/>
              </p:ext>
            </p:extLst>
          </p:nvPr>
        </p:nvGraphicFramePr>
        <p:xfrm>
          <a:off x="1526959" y="975360"/>
          <a:ext cx="9570128" cy="5540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7478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5226</TotalTime>
  <Words>1575</Words>
  <Application>Microsoft Office PowerPoint</Application>
  <PresentationFormat>Широкоэкранный</PresentationFormat>
  <Paragraphs>209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98</cp:revision>
  <dcterms:created xsi:type="dcterms:W3CDTF">2023-09-22T09:28:22Z</dcterms:created>
  <dcterms:modified xsi:type="dcterms:W3CDTF">2024-08-04T05:52:22Z</dcterms:modified>
</cp:coreProperties>
</file>