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77" r:id="rId5"/>
    <p:sldId id="278" r:id="rId6"/>
    <p:sldId id="279" r:id="rId7"/>
    <p:sldId id="280" r:id="rId8"/>
    <p:sldId id="281" r:id="rId9"/>
    <p:sldId id="282" r:id="rId10"/>
    <p:sldId id="283" r:id="rId11"/>
    <p:sldId id="258" r:id="rId12"/>
    <p:sldId id="259" r:id="rId13"/>
    <p:sldId id="260" r:id="rId14"/>
    <p:sldId id="261" r:id="rId15"/>
    <p:sldId id="263" r:id="rId16"/>
    <p:sldId id="268" r:id="rId17"/>
    <p:sldId id="264" r:id="rId18"/>
    <p:sldId id="267" r:id="rId19"/>
    <p:sldId id="265" r:id="rId20"/>
    <p:sldId id="266" r:id="rId21"/>
    <p:sldId id="275" r:id="rId22"/>
    <p:sldId id="272" r:id="rId23"/>
    <p:sldId id="273"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58" d="100"/>
          <a:sy n="58" d="100"/>
        </p:scale>
        <p:origin x="102" y="1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C1ABD5-402B-4579-BC0C-F1B8FCBACBE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8CD137E-E920-4B89-A2BD-0C2FFD2BA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54B8A24-A732-4835-A22B-ECBA01F64985}"/>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ED42AFB1-E1F7-444F-A330-46A4493629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1BCA96-2384-4747-99F6-998ABF447707}"/>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376391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D008C8-DD8E-4943-8E28-5D3729E11DB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280EC42-EB83-4DE0-9467-98C5A5F1101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38F7B40-F2DA-4B5F-A2AB-F04D13A2C748}"/>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02D4FE36-FB35-4C9B-8D4F-61D91AF1AD3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D5664C5-1831-44B5-8BDE-3B829826A4B1}"/>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4984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3E4284B-D780-478C-8EFB-658F239E3DD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D5FDABF-3A17-4678-9910-017F86F7D18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9D59552-2882-4E89-856E-166585A919E1}"/>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22A922F6-08C0-427F-9A28-5E23DDC5A06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708A5F0-B6DA-435B-9572-5E6D9DB47465}"/>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74897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1EC915-5B4D-4849-9902-0B468D00B3A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B83308-BD7C-4153-A7F7-C5130A85636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3F3C77-39C2-47B9-9E71-96A4F980DDC9}"/>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57510817-FD62-4671-9C35-814608F5AC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BC37131-6517-4AEA-AFCE-30E2A0B60970}"/>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344917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4A2FF0-EB15-4E5C-8C8F-5BD44A3994C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DD353005-E6C6-48F6-9968-C142A9024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81FB2CB-C4CE-4627-8287-5AEB0B29880C}"/>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ACFD812B-480E-4A75-87E4-B5AECF26E8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999220D-B02D-4F76-B72F-39FFF3E89185}"/>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126755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10C4DA-0F2C-4E17-A074-5BAAC8EB22C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19D4FD6-81FE-42F0-BC1E-D8764AB9887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C94B43A-76FF-4277-AA77-59018EF0F2B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683FCF47-8E91-411D-B23F-F8E547191E95}"/>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6" name="Нижний колонтитул 5">
            <a:extLst>
              <a:ext uri="{FF2B5EF4-FFF2-40B4-BE49-F238E27FC236}">
                <a16:creationId xmlns:a16="http://schemas.microsoft.com/office/drawing/2014/main" id="{FF0EF0C2-242F-4A88-A0C0-18715324CC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1B96809-A16F-464E-A368-CEA4BB8E9337}"/>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228932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F08EF5-EAE0-4DFE-B695-986C8776AE5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61645E5-C3B4-440E-98DF-2DFDDFA7D7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02DBE0F-867D-4E93-B2A5-FC67F838B85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DB052B5-4959-4A05-AAD4-24A2A5B66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9213C8D-0CE6-4147-96DA-93DD6817FC6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C081737-021B-48F6-9CFD-047C3852E6E6}"/>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8" name="Нижний колонтитул 7">
            <a:extLst>
              <a:ext uri="{FF2B5EF4-FFF2-40B4-BE49-F238E27FC236}">
                <a16:creationId xmlns:a16="http://schemas.microsoft.com/office/drawing/2014/main" id="{97BDB60A-BA54-4E8C-8B1E-5B46380F06B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9747E07-5787-49B3-BE92-0836B7A3A20D}"/>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329328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7409D4-2479-4C41-8D96-7B7A13CE913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7A38452-8F2F-4B37-A5E0-54B157D235B7}"/>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4" name="Нижний колонтитул 3">
            <a:extLst>
              <a:ext uri="{FF2B5EF4-FFF2-40B4-BE49-F238E27FC236}">
                <a16:creationId xmlns:a16="http://schemas.microsoft.com/office/drawing/2014/main" id="{8026F79C-4C68-4EE6-81CB-DF0FB6F8BB1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FF989F8-D668-4267-A065-8CF6F27A8AF3}"/>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173757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DFF613C-D7F4-4C62-8306-4DCBA478F043}"/>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3" name="Нижний колонтитул 2">
            <a:extLst>
              <a:ext uri="{FF2B5EF4-FFF2-40B4-BE49-F238E27FC236}">
                <a16:creationId xmlns:a16="http://schemas.microsoft.com/office/drawing/2014/main" id="{313E38BF-C6D6-4685-9B11-A6DE4456697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D7FA2C5-7911-46FC-B13C-9CCEDDCE6BE4}"/>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20269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0D99D-0290-4A53-A3A7-0ADAFA14D18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AF5FD93-AB29-4DD9-8858-C273D8C5C3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6294F3B-15C2-4EBC-8DC1-2509E9190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744ED50-BC98-45D0-811B-994DBBCD631D}"/>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6" name="Нижний колонтитул 5">
            <a:extLst>
              <a:ext uri="{FF2B5EF4-FFF2-40B4-BE49-F238E27FC236}">
                <a16:creationId xmlns:a16="http://schemas.microsoft.com/office/drawing/2014/main" id="{19E1B58B-9067-4901-9C5D-059BD01AF12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19F95A-0D7F-4C99-B394-BFC8B07DF608}"/>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284214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5EC8B5-669E-4DE9-8B9C-D374E348BFF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1FF709C-A279-44CF-BDD5-1327CD257A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265CE1C-FE83-49D8-9F85-FC40FEBB3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D6AB649-8356-4974-83BD-C76C8265A091}"/>
              </a:ext>
            </a:extLst>
          </p:cNvPr>
          <p:cNvSpPr>
            <a:spLocks noGrp="1"/>
          </p:cNvSpPr>
          <p:nvPr>
            <p:ph type="dt" sz="half" idx="10"/>
          </p:nvPr>
        </p:nvSpPr>
        <p:spPr/>
        <p:txBody>
          <a:bodyPr/>
          <a:lstStyle/>
          <a:p>
            <a:fld id="{BA75B915-21D4-4F4F-B598-804F2586218C}" type="datetimeFigureOut">
              <a:rPr lang="ru-RU" smtClean="0"/>
              <a:t>31.10.2024</a:t>
            </a:fld>
            <a:endParaRPr lang="ru-RU"/>
          </a:p>
        </p:txBody>
      </p:sp>
      <p:sp>
        <p:nvSpPr>
          <p:cNvPr id="6" name="Нижний колонтитул 5">
            <a:extLst>
              <a:ext uri="{FF2B5EF4-FFF2-40B4-BE49-F238E27FC236}">
                <a16:creationId xmlns:a16="http://schemas.microsoft.com/office/drawing/2014/main" id="{F0CA6B89-AF76-4E45-ACE7-4041511461D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6D34237-E214-498F-BEF0-09FCFA340BDA}"/>
              </a:ext>
            </a:extLst>
          </p:cNvPr>
          <p:cNvSpPr>
            <a:spLocks noGrp="1"/>
          </p:cNvSpPr>
          <p:nvPr>
            <p:ph type="sldNum" sz="quarter" idx="12"/>
          </p:nvPr>
        </p:nvSpPr>
        <p:spPr/>
        <p:txBody>
          <a:bodyPr/>
          <a:lstStyle/>
          <a:p>
            <a:fld id="{4EBFA7FC-ED04-4D4D-A395-29950C3F187F}" type="slidenum">
              <a:rPr lang="ru-RU" smtClean="0"/>
              <a:t>‹#›</a:t>
            </a:fld>
            <a:endParaRPr lang="ru-RU"/>
          </a:p>
        </p:txBody>
      </p:sp>
    </p:spTree>
    <p:extLst>
      <p:ext uri="{BB962C8B-B14F-4D97-AF65-F5344CB8AC3E}">
        <p14:creationId xmlns:p14="http://schemas.microsoft.com/office/powerpoint/2010/main" val="265656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E133C1-E930-4CFA-B456-65A9AE55BE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C4FA44D-D457-4D31-AE81-FFE9564ED9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9CA34CA-1F4F-415D-AABF-631F8F2BB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5B915-21D4-4F4F-B598-804F2586218C}" type="datetimeFigureOut">
              <a:rPr lang="ru-RU" smtClean="0"/>
              <a:t>31.10.2024</a:t>
            </a:fld>
            <a:endParaRPr lang="ru-RU"/>
          </a:p>
        </p:txBody>
      </p:sp>
      <p:sp>
        <p:nvSpPr>
          <p:cNvPr id="5" name="Нижний колонтитул 4">
            <a:extLst>
              <a:ext uri="{FF2B5EF4-FFF2-40B4-BE49-F238E27FC236}">
                <a16:creationId xmlns:a16="http://schemas.microsoft.com/office/drawing/2014/main" id="{8B47AC11-2682-47A8-BD00-273C5777B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5A20217-037A-4681-8010-C1042397F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FA7FC-ED04-4D4D-A395-29950C3F187F}" type="slidenum">
              <a:rPr lang="ru-RU" smtClean="0"/>
              <a:t>‹#›</a:t>
            </a:fld>
            <a:endParaRPr lang="ru-RU"/>
          </a:p>
        </p:txBody>
      </p:sp>
    </p:spTree>
    <p:extLst>
      <p:ext uri="{BB962C8B-B14F-4D97-AF65-F5344CB8AC3E}">
        <p14:creationId xmlns:p14="http://schemas.microsoft.com/office/powerpoint/2010/main" val="294986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282D6-DF4A-4EB4-842E-37F7DD77C757}"/>
              </a:ext>
            </a:extLst>
          </p:cNvPr>
          <p:cNvSpPr>
            <a:spLocks noGrp="1"/>
          </p:cNvSpPr>
          <p:nvPr>
            <p:ph type="ctrTitle"/>
          </p:nvPr>
        </p:nvSpPr>
        <p:spPr/>
        <p:txBody>
          <a:bodyPr>
            <a:normAutofit fontScale="90000"/>
          </a:bodyPr>
          <a:lstStyle/>
          <a:p>
            <a:r>
              <a:rPr lang="en-US" dirty="0"/>
              <a:t>Lecture 2. National Differences in Economic Development</a:t>
            </a:r>
            <a:endParaRPr lang="ru-RU" dirty="0"/>
          </a:p>
        </p:txBody>
      </p:sp>
    </p:spTree>
    <p:extLst>
      <p:ext uri="{BB962C8B-B14F-4D97-AF65-F5344CB8AC3E}">
        <p14:creationId xmlns:p14="http://schemas.microsoft.com/office/powerpoint/2010/main" val="149531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090EF3DE-50D7-4778-A65E-EEFAA1186E38}"/>
              </a:ext>
            </a:extLst>
          </p:cNvPr>
          <p:cNvPicPr>
            <a:picLocks noGrp="1" noChangeAspect="1"/>
          </p:cNvPicPr>
          <p:nvPr>
            <p:ph idx="1"/>
          </p:nvPr>
        </p:nvPicPr>
        <p:blipFill>
          <a:blip r:embed="rId2"/>
          <a:stretch>
            <a:fillRect/>
          </a:stretch>
        </p:blipFill>
        <p:spPr>
          <a:xfrm>
            <a:off x="1971675" y="257175"/>
            <a:ext cx="7143750" cy="5919788"/>
          </a:xfrm>
        </p:spPr>
      </p:pic>
    </p:spTree>
    <p:extLst>
      <p:ext uri="{BB962C8B-B14F-4D97-AF65-F5344CB8AC3E}">
        <p14:creationId xmlns:p14="http://schemas.microsoft.com/office/powerpoint/2010/main" val="355169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DC07C-56BF-4AAA-B818-44C0E0C0F608}"/>
              </a:ext>
            </a:extLst>
          </p:cNvPr>
          <p:cNvSpPr>
            <a:spLocks noGrp="1"/>
          </p:cNvSpPr>
          <p:nvPr>
            <p:ph type="title"/>
          </p:nvPr>
        </p:nvSpPr>
        <p:spPr/>
        <p:txBody>
          <a:bodyPr/>
          <a:lstStyle/>
          <a:p>
            <a:r>
              <a:rPr lang="en-US" dirty="0"/>
              <a:t>Differences in Economic Development</a:t>
            </a:r>
            <a:endParaRPr lang="ru-RU" dirty="0"/>
          </a:p>
        </p:txBody>
      </p:sp>
      <p:sp>
        <p:nvSpPr>
          <p:cNvPr id="3" name="Объект 2">
            <a:extLst>
              <a:ext uri="{FF2B5EF4-FFF2-40B4-BE49-F238E27FC236}">
                <a16:creationId xmlns:a16="http://schemas.microsoft.com/office/drawing/2014/main" id="{F924D426-1D61-401A-8AC1-9DABFD67A9E9}"/>
              </a:ext>
            </a:extLst>
          </p:cNvPr>
          <p:cNvSpPr>
            <a:spLocks noGrp="1"/>
          </p:cNvSpPr>
          <p:nvPr>
            <p:ph idx="1"/>
          </p:nvPr>
        </p:nvSpPr>
        <p:spPr/>
        <p:txBody>
          <a:bodyPr>
            <a:normAutofit lnSpcReduction="10000"/>
          </a:bodyPr>
          <a:lstStyle/>
          <a:p>
            <a:r>
              <a:rPr lang="en-US" dirty="0"/>
              <a:t>Different countries have dramatically different levels of economic development. One common measure of economic development is a country’s </a:t>
            </a:r>
            <a:r>
              <a:rPr lang="en-US" dirty="0">
                <a:solidFill>
                  <a:srgbClr val="FF0000"/>
                </a:solidFill>
              </a:rPr>
              <a:t>gross national income (GNI) </a:t>
            </a:r>
            <a:r>
              <a:rPr lang="en-US" dirty="0"/>
              <a:t>per head of population. GNI is regarded as a yardstick for the economic activity of a country; it measures the total annual income received by residents of a nation.</a:t>
            </a:r>
          </a:p>
          <a:p>
            <a:r>
              <a:rPr lang="en-US" dirty="0"/>
              <a:t>To account for differences in the cost of living, one can adjust GNI per capita by purchasing power. Referred to as a </a:t>
            </a:r>
            <a:r>
              <a:rPr lang="en-US" dirty="0">
                <a:solidFill>
                  <a:srgbClr val="FF0000"/>
                </a:solidFill>
              </a:rPr>
              <a:t>purchasing power parity (PPP) </a:t>
            </a:r>
            <a:r>
              <a:rPr lang="en-US" dirty="0"/>
              <a:t>adjustment, it allows a more direct comparison of living standards in different countries. The base for the adjustment is the cost of living in the United States. The PPP for different countries is then adjusted (up or down) depending on whether the cost of living is lower or higher than in the United States.</a:t>
            </a:r>
            <a:endParaRPr lang="ru-RU" dirty="0"/>
          </a:p>
        </p:txBody>
      </p:sp>
    </p:spTree>
    <p:extLst>
      <p:ext uri="{BB962C8B-B14F-4D97-AF65-F5344CB8AC3E}">
        <p14:creationId xmlns:p14="http://schemas.microsoft.com/office/powerpoint/2010/main" val="239384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DC07C-56BF-4AAA-B818-44C0E0C0F608}"/>
              </a:ext>
            </a:extLst>
          </p:cNvPr>
          <p:cNvSpPr>
            <a:spLocks noGrp="1"/>
          </p:cNvSpPr>
          <p:nvPr>
            <p:ph type="title"/>
          </p:nvPr>
        </p:nvSpPr>
        <p:spPr>
          <a:xfrm>
            <a:off x="838200" y="365126"/>
            <a:ext cx="10515600" cy="567936"/>
          </a:xfrm>
        </p:spPr>
        <p:txBody>
          <a:bodyPr>
            <a:normAutofit fontScale="90000"/>
          </a:bodyPr>
          <a:lstStyle/>
          <a:p>
            <a:r>
              <a:rPr lang="en-US" dirty="0"/>
              <a:t>GNI per capita, 2016</a:t>
            </a:r>
            <a:endParaRPr lang="ru-RU" dirty="0"/>
          </a:p>
        </p:txBody>
      </p:sp>
      <p:pic>
        <p:nvPicPr>
          <p:cNvPr id="5" name="Объект 4">
            <a:extLst>
              <a:ext uri="{FF2B5EF4-FFF2-40B4-BE49-F238E27FC236}">
                <a16:creationId xmlns:a16="http://schemas.microsoft.com/office/drawing/2014/main" id="{7007EBDF-98D1-41D8-8C36-0382E0B2AAF6}"/>
              </a:ext>
            </a:extLst>
          </p:cNvPr>
          <p:cNvPicPr>
            <a:picLocks noGrp="1" noChangeAspect="1"/>
          </p:cNvPicPr>
          <p:nvPr>
            <p:ph idx="1"/>
          </p:nvPr>
        </p:nvPicPr>
        <p:blipFill>
          <a:blip r:embed="rId2"/>
          <a:stretch>
            <a:fillRect/>
          </a:stretch>
        </p:blipFill>
        <p:spPr>
          <a:xfrm>
            <a:off x="1716833" y="933062"/>
            <a:ext cx="9032032" cy="5559812"/>
          </a:xfrm>
        </p:spPr>
      </p:pic>
    </p:spTree>
    <p:extLst>
      <p:ext uri="{BB962C8B-B14F-4D97-AF65-F5344CB8AC3E}">
        <p14:creationId xmlns:p14="http://schemas.microsoft.com/office/powerpoint/2010/main" val="134252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DC07C-56BF-4AAA-B818-44C0E0C0F608}"/>
              </a:ext>
            </a:extLst>
          </p:cNvPr>
          <p:cNvSpPr>
            <a:spLocks noGrp="1"/>
          </p:cNvSpPr>
          <p:nvPr>
            <p:ph type="title"/>
          </p:nvPr>
        </p:nvSpPr>
        <p:spPr>
          <a:xfrm>
            <a:off x="838200" y="365126"/>
            <a:ext cx="10515600" cy="577850"/>
          </a:xfrm>
        </p:spPr>
        <p:txBody>
          <a:bodyPr>
            <a:normAutofit fontScale="90000"/>
          </a:bodyPr>
          <a:lstStyle/>
          <a:p>
            <a:r>
              <a:rPr lang="en-US" dirty="0"/>
              <a:t>Economic data for selected countries, 2016</a:t>
            </a:r>
            <a:endParaRPr lang="ru-RU" dirty="0"/>
          </a:p>
        </p:txBody>
      </p:sp>
      <p:pic>
        <p:nvPicPr>
          <p:cNvPr id="5" name="Объект 4">
            <a:extLst>
              <a:ext uri="{FF2B5EF4-FFF2-40B4-BE49-F238E27FC236}">
                <a16:creationId xmlns:a16="http://schemas.microsoft.com/office/drawing/2014/main" id="{7E49A49F-03CD-46AC-A7AB-1CF2E49E08F9}"/>
              </a:ext>
            </a:extLst>
          </p:cNvPr>
          <p:cNvPicPr>
            <a:picLocks noGrp="1" noChangeAspect="1"/>
          </p:cNvPicPr>
          <p:nvPr>
            <p:ph idx="1"/>
          </p:nvPr>
        </p:nvPicPr>
        <p:blipFill>
          <a:blip r:embed="rId2"/>
          <a:stretch>
            <a:fillRect/>
          </a:stretch>
        </p:blipFill>
        <p:spPr>
          <a:xfrm>
            <a:off x="838200" y="950004"/>
            <a:ext cx="8391525" cy="5739803"/>
          </a:xfrm>
        </p:spPr>
      </p:pic>
    </p:spTree>
    <p:extLst>
      <p:ext uri="{BB962C8B-B14F-4D97-AF65-F5344CB8AC3E}">
        <p14:creationId xmlns:p14="http://schemas.microsoft.com/office/powerpoint/2010/main" val="193820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9B13669-DEF7-4184-B7B1-186C84875148}"/>
              </a:ext>
            </a:extLst>
          </p:cNvPr>
          <p:cNvPicPr>
            <a:picLocks noGrp="1" noChangeAspect="1"/>
          </p:cNvPicPr>
          <p:nvPr>
            <p:ph idx="1"/>
          </p:nvPr>
        </p:nvPicPr>
        <p:blipFill>
          <a:blip r:embed="rId2"/>
          <a:stretch>
            <a:fillRect/>
          </a:stretch>
        </p:blipFill>
        <p:spPr>
          <a:xfrm>
            <a:off x="1224266" y="883443"/>
            <a:ext cx="9743467" cy="5091113"/>
          </a:xfrm>
        </p:spPr>
      </p:pic>
    </p:spTree>
    <p:extLst>
      <p:ext uri="{BB962C8B-B14F-4D97-AF65-F5344CB8AC3E}">
        <p14:creationId xmlns:p14="http://schemas.microsoft.com/office/powerpoint/2010/main" val="348524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CEA59D7-7555-447B-A9BB-434C40BE1F5A}"/>
              </a:ext>
            </a:extLst>
          </p:cNvPr>
          <p:cNvPicPr>
            <a:picLocks noGrp="1" noChangeAspect="1"/>
          </p:cNvPicPr>
          <p:nvPr>
            <p:ph idx="1"/>
          </p:nvPr>
        </p:nvPicPr>
        <p:blipFill>
          <a:blip r:embed="rId2"/>
          <a:stretch>
            <a:fillRect/>
          </a:stretch>
        </p:blipFill>
        <p:spPr>
          <a:xfrm>
            <a:off x="1228725" y="643466"/>
            <a:ext cx="9143999" cy="6014461"/>
          </a:xfrm>
          <a:prstGeom prst="rect">
            <a:avLst/>
          </a:prstGeom>
        </p:spPr>
      </p:pic>
    </p:spTree>
    <p:extLst>
      <p:ext uri="{BB962C8B-B14F-4D97-AF65-F5344CB8AC3E}">
        <p14:creationId xmlns:p14="http://schemas.microsoft.com/office/powerpoint/2010/main" val="317351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DC07C-56BF-4AAA-B818-44C0E0C0F608}"/>
              </a:ext>
            </a:extLst>
          </p:cNvPr>
          <p:cNvSpPr>
            <a:spLocks noGrp="1"/>
          </p:cNvSpPr>
          <p:nvPr>
            <p:ph type="title"/>
          </p:nvPr>
        </p:nvSpPr>
        <p:spPr/>
        <p:txBody>
          <a:bodyPr/>
          <a:lstStyle/>
          <a:p>
            <a:r>
              <a:rPr lang="en-US" dirty="0"/>
              <a:t>Human development index</a:t>
            </a:r>
            <a:endParaRPr lang="ru-RU" dirty="0"/>
          </a:p>
        </p:txBody>
      </p:sp>
      <p:pic>
        <p:nvPicPr>
          <p:cNvPr id="4" name="Объект 4">
            <a:extLst>
              <a:ext uri="{FF2B5EF4-FFF2-40B4-BE49-F238E27FC236}">
                <a16:creationId xmlns:a16="http://schemas.microsoft.com/office/drawing/2014/main" id="{C05290D1-9D73-427A-AEEB-E9B9161681D0}"/>
              </a:ext>
            </a:extLst>
          </p:cNvPr>
          <p:cNvPicPr>
            <a:picLocks noGrp="1" noChangeAspect="1"/>
          </p:cNvPicPr>
          <p:nvPr>
            <p:ph idx="1"/>
          </p:nvPr>
        </p:nvPicPr>
        <p:blipFill>
          <a:blip r:embed="rId2"/>
          <a:stretch>
            <a:fillRect/>
          </a:stretch>
        </p:blipFill>
        <p:spPr>
          <a:xfrm>
            <a:off x="1371600" y="1690688"/>
            <a:ext cx="9418320" cy="4595812"/>
          </a:xfrm>
        </p:spPr>
      </p:pic>
    </p:spTree>
    <p:extLst>
      <p:ext uri="{BB962C8B-B14F-4D97-AF65-F5344CB8AC3E}">
        <p14:creationId xmlns:p14="http://schemas.microsoft.com/office/powerpoint/2010/main" val="275144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2B53BA6-FE7C-4878-AFB5-70692D887A83}"/>
              </a:ext>
            </a:extLst>
          </p:cNvPr>
          <p:cNvPicPr>
            <a:picLocks noGrp="1" noChangeAspect="1"/>
          </p:cNvPicPr>
          <p:nvPr>
            <p:ph idx="1"/>
          </p:nvPr>
        </p:nvPicPr>
        <p:blipFill>
          <a:blip r:embed="rId2"/>
          <a:stretch>
            <a:fillRect/>
          </a:stretch>
        </p:blipFill>
        <p:spPr>
          <a:xfrm>
            <a:off x="2018678" y="135031"/>
            <a:ext cx="8696947" cy="6587938"/>
          </a:xfrm>
          <a:prstGeom prst="rect">
            <a:avLst/>
          </a:prstGeom>
        </p:spPr>
      </p:pic>
    </p:spTree>
    <p:extLst>
      <p:ext uri="{BB962C8B-B14F-4D97-AF65-F5344CB8AC3E}">
        <p14:creationId xmlns:p14="http://schemas.microsoft.com/office/powerpoint/2010/main" val="340047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DC07C-56BF-4AAA-B818-44C0E0C0F608}"/>
              </a:ext>
            </a:extLst>
          </p:cNvPr>
          <p:cNvSpPr>
            <a:spLocks noGrp="1"/>
          </p:cNvSpPr>
          <p:nvPr>
            <p:ph type="title"/>
          </p:nvPr>
        </p:nvSpPr>
        <p:spPr/>
        <p:txBody>
          <a:bodyPr/>
          <a:lstStyle/>
          <a:p>
            <a:r>
              <a:rPr lang="en-US" dirty="0"/>
              <a:t>Freedom in the world</a:t>
            </a:r>
            <a:endParaRPr lang="ru-RU" dirty="0"/>
          </a:p>
        </p:txBody>
      </p:sp>
      <p:sp>
        <p:nvSpPr>
          <p:cNvPr id="3" name="Объект 2">
            <a:extLst>
              <a:ext uri="{FF2B5EF4-FFF2-40B4-BE49-F238E27FC236}">
                <a16:creationId xmlns:a16="http://schemas.microsoft.com/office/drawing/2014/main" id="{F924D426-1D61-401A-8AC1-9DABFD67A9E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Map reports on the extent of totalitarianism in the world as determined by Freedom House.18 This map charts political freedom in 2017, grouping countries into three broad groupings: free, partly free, and not free. In “free” countries, citizens enjoy a high degree of political and civil freedoms. “Partly free” countries are characterized by some restrictions on political rights and civil liberties, often in the context of corruption, weak rule of law, ethnic strife, or civil war. In “not free” countries, the political process is tightly controlled and basic freedoms are denied.</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67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F91691C-0E88-4FD3-9A7F-700EF68209BE}"/>
              </a:ext>
            </a:extLst>
          </p:cNvPr>
          <p:cNvPicPr>
            <a:picLocks noGrp="1" noChangeAspect="1"/>
          </p:cNvPicPr>
          <p:nvPr>
            <p:ph idx="1"/>
          </p:nvPr>
        </p:nvPicPr>
        <p:blipFill>
          <a:blip r:embed="rId2"/>
          <a:stretch>
            <a:fillRect/>
          </a:stretch>
        </p:blipFill>
        <p:spPr>
          <a:xfrm>
            <a:off x="800100" y="643466"/>
            <a:ext cx="10572750" cy="5571067"/>
          </a:xfrm>
          <a:prstGeom prst="rect">
            <a:avLst/>
          </a:prstGeom>
        </p:spPr>
      </p:pic>
    </p:spTree>
    <p:extLst>
      <p:ext uri="{BB962C8B-B14F-4D97-AF65-F5344CB8AC3E}">
        <p14:creationId xmlns:p14="http://schemas.microsoft.com/office/powerpoint/2010/main" val="422904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DC07C-56BF-4AAA-B818-44C0E0C0F608}"/>
              </a:ext>
            </a:extLst>
          </p:cNvPr>
          <p:cNvSpPr>
            <a:spLocks noGrp="1"/>
          </p:cNvSpPr>
          <p:nvPr>
            <p:ph type="title"/>
          </p:nvPr>
        </p:nvSpPr>
        <p:spPr/>
        <p:txBody>
          <a:bodyPr/>
          <a:lstStyle/>
          <a:p>
            <a:r>
              <a:rPr lang="en-US" dirty="0"/>
              <a:t>LEARNING OBJECTIVES</a:t>
            </a:r>
            <a:endParaRPr lang="ru-RU" dirty="0"/>
          </a:p>
        </p:txBody>
      </p:sp>
      <p:sp>
        <p:nvSpPr>
          <p:cNvPr id="3" name="Объект 2">
            <a:extLst>
              <a:ext uri="{FF2B5EF4-FFF2-40B4-BE49-F238E27FC236}">
                <a16:creationId xmlns:a16="http://schemas.microsoft.com/office/drawing/2014/main" id="{F924D426-1D61-401A-8AC1-9DABFD67A9E9}"/>
              </a:ext>
            </a:extLst>
          </p:cNvPr>
          <p:cNvSpPr>
            <a:spLocks noGrp="1"/>
          </p:cNvSpPr>
          <p:nvPr>
            <p:ph idx="1"/>
          </p:nvPr>
        </p:nvSpPr>
        <p:spPr/>
        <p:txBody>
          <a:bodyPr>
            <a:normAutofit lnSpcReduction="10000"/>
          </a:bodyPr>
          <a:lstStyle/>
          <a:p>
            <a:r>
              <a:rPr lang="en-US" dirty="0"/>
              <a:t>Understand how the economic, political and legal systems of countries differ</a:t>
            </a:r>
          </a:p>
          <a:p>
            <a:r>
              <a:rPr lang="en-US" dirty="0"/>
              <a:t>Explain what determines the level of economic development of a nation. </a:t>
            </a:r>
          </a:p>
          <a:p>
            <a:r>
              <a:rPr lang="en-US" dirty="0"/>
              <a:t>Identify the macropolitical and macroeconomic changes occurring worldwide. </a:t>
            </a:r>
          </a:p>
          <a:p>
            <a:r>
              <a:rPr lang="en-US" dirty="0"/>
              <a:t>Describe how transition economies are moving toward market-based systems. </a:t>
            </a:r>
          </a:p>
          <a:p>
            <a:r>
              <a:rPr lang="en-US" dirty="0"/>
              <a:t>Explain the implications for management practice of national difference in political economy.</a:t>
            </a:r>
            <a:endParaRPr lang="ru-RU" dirty="0"/>
          </a:p>
        </p:txBody>
      </p:sp>
    </p:spTree>
    <p:extLst>
      <p:ext uri="{BB962C8B-B14F-4D97-AF65-F5344CB8AC3E}">
        <p14:creationId xmlns:p14="http://schemas.microsoft.com/office/powerpoint/2010/main" val="177149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6DC07C-56BF-4AAA-B818-44C0E0C0F608}"/>
              </a:ext>
            </a:extLst>
          </p:cNvPr>
          <p:cNvSpPr>
            <a:spLocks noGrp="1"/>
          </p:cNvSpPr>
          <p:nvPr>
            <p:ph type="title"/>
          </p:nvPr>
        </p:nvSpPr>
        <p:spPr/>
        <p:txBody>
          <a:bodyPr/>
          <a:lstStyle/>
          <a:p>
            <a:r>
              <a:rPr lang="en-US" b="1" i="0" dirty="0">
                <a:solidFill>
                  <a:srgbClr val="797979"/>
                </a:solidFill>
                <a:effectLst/>
                <a:latin typeface="Source Sans Pro" panose="020B0604020202020204" pitchFamily="34" charset="0"/>
              </a:rPr>
              <a:t>What is an Index of Economic Freedom?</a:t>
            </a:r>
            <a:br>
              <a:rPr lang="en-US" b="1" i="0" dirty="0">
                <a:solidFill>
                  <a:srgbClr val="797979"/>
                </a:solidFill>
                <a:effectLst/>
                <a:latin typeface="Source Sans Pro" panose="020B0604020202020204" pitchFamily="34" charset="0"/>
              </a:rPr>
            </a:br>
            <a:endParaRPr lang="ru-RU" dirty="0"/>
          </a:p>
        </p:txBody>
      </p:sp>
      <p:sp>
        <p:nvSpPr>
          <p:cNvPr id="3" name="Объект 2">
            <a:extLst>
              <a:ext uri="{FF2B5EF4-FFF2-40B4-BE49-F238E27FC236}">
                <a16:creationId xmlns:a16="http://schemas.microsoft.com/office/drawing/2014/main" id="{F924D426-1D61-401A-8AC1-9DABFD67A9E9}"/>
              </a:ext>
            </a:extLst>
          </p:cNvPr>
          <p:cNvSpPr>
            <a:spLocks noGrp="1"/>
          </p:cNvSpPr>
          <p:nvPr>
            <p:ph idx="1"/>
          </p:nvPr>
        </p:nvSpPr>
        <p:spPr/>
        <p:txBody>
          <a:bodyPr/>
          <a:lstStyle/>
          <a:p>
            <a:pPr algn="l"/>
            <a:r>
              <a:rPr lang="en-US" b="0" i="0" dirty="0">
                <a:effectLst/>
                <a:latin typeface="Times New Roman" panose="02020603050405020304" pitchFamily="18" charset="0"/>
                <a:cs typeface="Times New Roman" panose="02020603050405020304" pitchFamily="18" charset="0"/>
              </a:rPr>
              <a:t>An </a:t>
            </a:r>
            <a:r>
              <a:rPr lang="en-US" b="0" i="0" u="none" strike="noStrike" dirty="0">
                <a:effectLst/>
                <a:latin typeface="Times New Roman" panose="02020603050405020304" pitchFamily="18" charset="0"/>
                <a:cs typeface="Times New Roman" panose="02020603050405020304" pitchFamily="18" charset="0"/>
              </a:rPr>
              <a:t>index of economic freedom</a:t>
            </a:r>
            <a:r>
              <a:rPr lang="en-US" b="0" i="0" dirty="0">
                <a:effectLst/>
                <a:latin typeface="Times New Roman" panose="02020603050405020304" pitchFamily="18" charset="0"/>
                <a:cs typeface="Times New Roman" panose="02020603050405020304" pitchFamily="18" charset="0"/>
              </a:rPr>
              <a:t> compares the jurisdictions against each other for various aspects, such as </a:t>
            </a:r>
            <a:r>
              <a:rPr lang="en-US" b="0" i="0" u="none" strike="noStrike" dirty="0">
                <a:effectLst/>
                <a:latin typeface="Times New Roman" panose="02020603050405020304" pitchFamily="18" charset="0"/>
                <a:cs typeface="Times New Roman" panose="02020603050405020304" pitchFamily="18" charset="0"/>
              </a:rPr>
              <a:t>trade</a:t>
            </a:r>
            <a:r>
              <a:rPr lang="en-US" b="0" i="0" dirty="0">
                <a:effectLst/>
                <a:latin typeface="Times New Roman" panose="02020603050405020304" pitchFamily="18" charset="0"/>
                <a:cs typeface="Times New Roman" panose="02020603050405020304" pitchFamily="18" charset="0"/>
              </a:rPr>
              <a:t> freedom, judicial effectiveness, and tax burden. These factors may be weighed for their influence on economic freedom and collated into a single score for ranking. The ranking can be assigned based on a country or can contract to smaller sub-national units like states.</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41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3B104-5D29-44D8-8683-F5EEFCE200C4}"/>
              </a:ext>
            </a:extLst>
          </p:cNvPr>
          <p:cNvSpPr>
            <a:spLocks noGrp="1"/>
          </p:cNvSpPr>
          <p:nvPr>
            <p:ph type="title"/>
          </p:nvPr>
        </p:nvSpPr>
        <p:spPr>
          <a:xfrm>
            <a:off x="838200" y="365126"/>
            <a:ext cx="10515600" cy="705644"/>
          </a:xfrm>
        </p:spPr>
        <p:txBody>
          <a:bodyPr/>
          <a:lstStyle/>
          <a:p>
            <a:r>
              <a:rPr lang="en-US" dirty="0"/>
              <a:t>Country attractiveness </a:t>
            </a:r>
            <a:endParaRPr lang="ru-RU" dirty="0"/>
          </a:p>
        </p:txBody>
      </p:sp>
      <p:pic>
        <p:nvPicPr>
          <p:cNvPr id="5" name="Объект 4">
            <a:extLst>
              <a:ext uri="{FF2B5EF4-FFF2-40B4-BE49-F238E27FC236}">
                <a16:creationId xmlns:a16="http://schemas.microsoft.com/office/drawing/2014/main" id="{C4F5E401-A294-4489-B507-B1D26E935D53}"/>
              </a:ext>
            </a:extLst>
          </p:cNvPr>
          <p:cNvPicPr>
            <a:picLocks noGrp="1" noChangeAspect="1"/>
          </p:cNvPicPr>
          <p:nvPr>
            <p:ph idx="1"/>
          </p:nvPr>
        </p:nvPicPr>
        <p:blipFill>
          <a:blip r:embed="rId2"/>
          <a:stretch>
            <a:fillRect/>
          </a:stretch>
        </p:blipFill>
        <p:spPr>
          <a:xfrm>
            <a:off x="2400300" y="1324863"/>
            <a:ext cx="6586537" cy="4890993"/>
          </a:xfrm>
        </p:spPr>
      </p:pic>
    </p:spTree>
    <p:extLst>
      <p:ext uri="{BB962C8B-B14F-4D97-AF65-F5344CB8AC3E}">
        <p14:creationId xmlns:p14="http://schemas.microsoft.com/office/powerpoint/2010/main" val="330963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3B104-5D29-44D8-8683-F5EEFCE200C4}"/>
              </a:ext>
            </a:extLst>
          </p:cNvPr>
          <p:cNvSpPr>
            <a:spLocks noGrp="1"/>
          </p:cNvSpPr>
          <p:nvPr>
            <p:ph type="title"/>
          </p:nvPr>
        </p:nvSpPr>
        <p:spPr/>
        <p:txBody>
          <a:bodyPr>
            <a:noAutofit/>
          </a:bodyPr>
          <a:lstStyle/>
          <a:p>
            <a:r>
              <a:rPr lang="en-US" sz="4000" dirty="0"/>
              <a:t>Chapter Summary </a:t>
            </a:r>
            <a:endParaRPr lang="ru-RU" sz="4000" dirty="0"/>
          </a:p>
        </p:txBody>
      </p:sp>
      <p:sp>
        <p:nvSpPr>
          <p:cNvPr id="3" name="Объект 2">
            <a:extLst>
              <a:ext uri="{FF2B5EF4-FFF2-40B4-BE49-F238E27FC236}">
                <a16:creationId xmlns:a16="http://schemas.microsoft.com/office/drawing/2014/main" id="{0E68DCB2-678C-4BF7-959A-03BEAC9B36A5}"/>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1. The rate of economic progress in a country seems to depend on the extent to which that country has a well-functioning market economy in which property rights are protected. </a:t>
            </a:r>
          </a:p>
          <a:p>
            <a:r>
              <a:rPr lang="en-US" dirty="0">
                <a:latin typeface="Times New Roman" panose="02020603050405020304" pitchFamily="18" charset="0"/>
                <a:cs typeface="Times New Roman" panose="02020603050405020304" pitchFamily="18" charset="0"/>
              </a:rPr>
              <a:t>2. Many countries are now in a state of transition. There is a marked shift away from totalitarian governments and command or mixed economic systems and toward democratic political institutions and free market economic systems. </a:t>
            </a:r>
          </a:p>
          <a:p>
            <a:r>
              <a:rPr lang="en-US" dirty="0">
                <a:latin typeface="Times New Roman" panose="02020603050405020304" pitchFamily="18" charset="0"/>
                <a:cs typeface="Times New Roman" panose="02020603050405020304" pitchFamily="18" charset="0"/>
              </a:rPr>
              <a:t>3. The attractiveness of a country as a market and/ or investment site depends on balancing the likely long-run benefits of doing business in that country against the likely costs and risks</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295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D3B104-5D29-44D8-8683-F5EEFCE200C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E68DCB2-678C-4BF7-959A-03BEAC9B36A5}"/>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4. The benefits of doing business in a country are a function of the size of the market (population), its present wealth (purchasing power), and its future growth prospects. By investing early in countries that are currently poor but are nevertheless growing rapidly, firms can gain first mover advantages that will pay back substantial dividends in the future. </a:t>
            </a:r>
          </a:p>
          <a:p>
            <a:r>
              <a:rPr lang="en-US" dirty="0">
                <a:latin typeface="Times New Roman" panose="02020603050405020304" pitchFamily="18" charset="0"/>
                <a:cs typeface="Times New Roman" panose="02020603050405020304" pitchFamily="18" charset="0"/>
              </a:rPr>
              <a:t>5. The costs of doing business in a country tend to be greater where political payoffs are required to gain market access, where supporting infrastructure is lacking or underdeveloped, and where adhering to local laws and regulations is costly. </a:t>
            </a:r>
          </a:p>
          <a:p>
            <a:r>
              <a:rPr lang="en-US" dirty="0">
                <a:latin typeface="Times New Roman" panose="02020603050405020304" pitchFamily="18" charset="0"/>
                <a:cs typeface="Times New Roman" panose="02020603050405020304" pitchFamily="18" charset="0"/>
              </a:rPr>
              <a:t>6. The risks of doing business in a country tend to be greater in countries that are politically unstable, subject to economic mismanagement, and lacking a legal system to provide adequate safeguards in the case of contract or property rights violations</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67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50E86-D677-4E64-8F2F-3C7DAF960A1D}"/>
              </a:ext>
            </a:extLst>
          </p:cNvPr>
          <p:cNvSpPr>
            <a:spLocks noGrp="1"/>
          </p:cNvSpPr>
          <p:nvPr>
            <p:ph type="title"/>
          </p:nvPr>
        </p:nvSpPr>
        <p:spPr>
          <a:xfrm>
            <a:off x="838200" y="197175"/>
            <a:ext cx="10515600" cy="1053128"/>
          </a:xfrm>
        </p:spPr>
        <p:txBody>
          <a:bodyPr/>
          <a:lstStyle/>
          <a:p>
            <a:r>
              <a:rPr lang="en-US" dirty="0"/>
              <a:t>Political system</a:t>
            </a:r>
            <a:endParaRPr lang="ru-RU" dirty="0"/>
          </a:p>
        </p:txBody>
      </p:sp>
      <p:sp>
        <p:nvSpPr>
          <p:cNvPr id="3" name="Объект 2">
            <a:extLst>
              <a:ext uri="{FF2B5EF4-FFF2-40B4-BE49-F238E27FC236}">
                <a16:creationId xmlns:a16="http://schemas.microsoft.com/office/drawing/2014/main" id="{60E8603E-C7CD-4BEE-89C2-CE8DC8C0CAD2}"/>
              </a:ext>
            </a:extLst>
          </p:cNvPr>
          <p:cNvSpPr>
            <a:spLocks noGrp="1"/>
          </p:cNvSpPr>
          <p:nvPr>
            <p:ph idx="1"/>
          </p:nvPr>
        </p:nvSpPr>
        <p:spPr>
          <a:xfrm>
            <a:off x="838200" y="1250303"/>
            <a:ext cx="10515600" cy="4926660"/>
          </a:xfrm>
        </p:spPr>
        <p:txBody>
          <a:bodyPr>
            <a:normAutofit/>
          </a:bodyPr>
          <a:lstStyle/>
          <a:p>
            <a:pPr algn="just"/>
            <a:r>
              <a:rPr lang="en-US" sz="2400" b="1" dirty="0">
                <a:latin typeface="Times New Roman" panose="02020603050405020304" pitchFamily="18" charset="0"/>
                <a:cs typeface="Times New Roman" panose="02020603050405020304" pitchFamily="18" charset="0"/>
              </a:rPr>
              <a:t>Collectivism</a:t>
            </a:r>
            <a:r>
              <a:rPr lang="en-US" sz="2400" dirty="0">
                <a:latin typeface="Times New Roman" panose="02020603050405020304" pitchFamily="18" charset="0"/>
                <a:cs typeface="Times New Roman" panose="02020603050405020304" pitchFamily="18" charset="0"/>
              </a:rPr>
              <a:t> refers to a political system that stresses the primacy of collective goals over individual goals. When collectivism is emphasized, the needs of society as a whole are generally viewed as being more important than individual freedoms. In modern times, the collectivist mantle has been picked up by socialists In the early twentieth century, the socialist ideology split into two broad camps. The communists believed that socialism could be achieved only through violent revolution and totalitarian dictatorship, whereas the social democrats committed themselves to achieving socialism by democratic means, turning their backs on violent revolution and dictatorship. </a:t>
            </a:r>
          </a:p>
          <a:p>
            <a:pPr algn="just"/>
            <a:r>
              <a:rPr lang="en-US" sz="2400" b="1" dirty="0">
                <a:latin typeface="Times New Roman" panose="02020603050405020304" pitchFamily="18" charset="0"/>
                <a:cs typeface="Times New Roman" panose="02020603050405020304" pitchFamily="18" charset="0"/>
              </a:rPr>
              <a:t>Individualism</a:t>
            </a:r>
            <a:r>
              <a:rPr lang="en-US" sz="2400" dirty="0">
                <a:latin typeface="Times New Roman" panose="02020603050405020304" pitchFamily="18" charset="0"/>
                <a:cs typeface="Times New Roman" panose="02020603050405020304" pitchFamily="18" charset="0"/>
              </a:rPr>
              <a:t> The opposite of collectivism, individualism refers to a philosophy that an individual should have freedom in his or her economic and political pursuits. In contrast to collectivism, individualism stresses that the interests of the individual should take precedence over the interests of the state.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40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50E86-D677-4E64-8F2F-3C7DAF960A1D}"/>
              </a:ext>
            </a:extLst>
          </p:cNvPr>
          <p:cNvSpPr>
            <a:spLocks noGrp="1"/>
          </p:cNvSpPr>
          <p:nvPr>
            <p:ph type="title"/>
          </p:nvPr>
        </p:nvSpPr>
        <p:spPr/>
        <p:txBody>
          <a:bodyPr/>
          <a:lstStyle/>
          <a:p>
            <a:r>
              <a:rPr lang="en-US" dirty="0"/>
              <a:t>Political system</a:t>
            </a:r>
            <a:endParaRPr lang="ru-RU" dirty="0"/>
          </a:p>
        </p:txBody>
      </p:sp>
      <p:sp>
        <p:nvSpPr>
          <p:cNvPr id="3" name="Объект 2">
            <a:extLst>
              <a:ext uri="{FF2B5EF4-FFF2-40B4-BE49-F238E27FC236}">
                <a16:creationId xmlns:a16="http://schemas.microsoft.com/office/drawing/2014/main" id="{60E8603E-C7CD-4BEE-89C2-CE8DC8C0CAD2}"/>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DEMOCRACY AND TOTALITARIANISM </a:t>
            </a:r>
          </a:p>
          <a:p>
            <a:pPr algn="just"/>
            <a:r>
              <a:rPr lang="en-US" sz="2400" dirty="0">
                <a:latin typeface="Times New Roman" panose="02020603050405020304" pitchFamily="18" charset="0"/>
                <a:cs typeface="Times New Roman" panose="02020603050405020304" pitchFamily="18" charset="0"/>
              </a:rPr>
              <a:t>Democracy and totalitarianism are at different ends of a political dimension. Democracy refers to a political system in which government is by the people, exercised either directly or through elected representatives. Totalitarianism is a form of government in which one person or political party exercises absolute control over all spheres of human life and prohibits opposing political parties. The democratic–totalitarian dimension is not independent of the individualism–collectivism dimension. Democracy and individualism go hand in hand, as do the communist version of collectivism and totalitarianism</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23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150E86-D677-4E64-8F2F-3C7DAF960A1D}"/>
              </a:ext>
            </a:extLst>
          </p:cNvPr>
          <p:cNvSpPr>
            <a:spLocks noGrp="1"/>
          </p:cNvSpPr>
          <p:nvPr>
            <p:ph type="title"/>
          </p:nvPr>
        </p:nvSpPr>
        <p:spPr/>
        <p:txBody>
          <a:bodyPr>
            <a:normAutofit fontScale="90000"/>
          </a:bodyPr>
          <a:lstStyle/>
          <a:p>
            <a:r>
              <a:rPr lang="en-US" dirty="0"/>
              <a:t>Four major forms of totalitarianism exist in the world today.</a:t>
            </a:r>
            <a:br>
              <a:rPr lang="en-US" dirty="0"/>
            </a:br>
            <a:endParaRPr lang="ru-RU" dirty="0"/>
          </a:p>
        </p:txBody>
      </p:sp>
      <p:sp>
        <p:nvSpPr>
          <p:cNvPr id="3" name="Объект 2">
            <a:extLst>
              <a:ext uri="{FF2B5EF4-FFF2-40B4-BE49-F238E27FC236}">
                <a16:creationId xmlns:a16="http://schemas.microsoft.com/office/drawing/2014/main" id="{60E8603E-C7CD-4BEE-89C2-CE8DC8C0CAD2}"/>
              </a:ext>
            </a:extLst>
          </p:cNvPr>
          <p:cNvSpPr>
            <a:spLocks noGrp="1"/>
          </p:cNvSpPr>
          <p:nvPr>
            <p:ph idx="1"/>
          </p:nvPr>
        </p:nvSpPr>
        <p:spPr/>
        <p:txBody>
          <a:bodyPr/>
          <a:lstStyle/>
          <a:p>
            <a:r>
              <a:rPr lang="en-US" dirty="0"/>
              <a:t>communist totalitarianism</a:t>
            </a:r>
          </a:p>
          <a:p>
            <a:r>
              <a:rPr lang="en-US" dirty="0"/>
              <a:t>theocratic totalitarianism</a:t>
            </a:r>
          </a:p>
          <a:p>
            <a:r>
              <a:rPr lang="en-US" dirty="0"/>
              <a:t>tribal totalitarianism</a:t>
            </a:r>
          </a:p>
          <a:p>
            <a:r>
              <a:rPr lang="en-US" dirty="0"/>
              <a:t>right-wing totalitarianism</a:t>
            </a:r>
            <a:endParaRPr lang="ru-RU" dirty="0"/>
          </a:p>
        </p:txBody>
      </p:sp>
    </p:spTree>
    <p:extLst>
      <p:ext uri="{BB962C8B-B14F-4D97-AF65-F5344CB8AC3E}">
        <p14:creationId xmlns:p14="http://schemas.microsoft.com/office/powerpoint/2010/main" val="263722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636CFE-8A13-46EF-8438-DD02B13C3F0C}"/>
              </a:ext>
            </a:extLst>
          </p:cNvPr>
          <p:cNvSpPr>
            <a:spLocks noGrp="1"/>
          </p:cNvSpPr>
          <p:nvPr>
            <p:ph type="title"/>
          </p:nvPr>
        </p:nvSpPr>
        <p:spPr/>
        <p:txBody>
          <a:bodyPr/>
          <a:lstStyle/>
          <a:p>
            <a:r>
              <a:rPr lang="en-US" dirty="0"/>
              <a:t>Economic system</a:t>
            </a:r>
            <a:endParaRPr lang="ru-RU" dirty="0"/>
          </a:p>
        </p:txBody>
      </p:sp>
      <p:sp>
        <p:nvSpPr>
          <p:cNvPr id="3" name="Объект 2">
            <a:extLst>
              <a:ext uri="{FF2B5EF4-FFF2-40B4-BE49-F238E27FC236}">
                <a16:creationId xmlns:a16="http://schemas.microsoft.com/office/drawing/2014/main" id="{66D8DFC6-FB82-42E7-9289-127FD4439A6D}"/>
              </a:ext>
            </a:extLst>
          </p:cNvPr>
          <p:cNvSpPr>
            <a:spLocks noGrp="1"/>
          </p:cNvSpPr>
          <p:nvPr>
            <p:ph idx="1"/>
          </p:nvPr>
        </p:nvSpPr>
        <p:spPr/>
        <p:txBody>
          <a:bodyPr/>
          <a:lstStyle/>
          <a:p>
            <a:r>
              <a:rPr lang="en-US" dirty="0"/>
              <a:t>MARKET ECONOMY</a:t>
            </a:r>
          </a:p>
          <a:p>
            <a:r>
              <a:rPr lang="en-US" dirty="0"/>
              <a:t>COMMAND ECONOMY</a:t>
            </a:r>
          </a:p>
          <a:p>
            <a:r>
              <a:rPr lang="en-US" dirty="0"/>
              <a:t>MIXED ECONOMY</a:t>
            </a:r>
            <a:endParaRPr lang="ru-RU" dirty="0"/>
          </a:p>
        </p:txBody>
      </p:sp>
    </p:spTree>
    <p:extLst>
      <p:ext uri="{BB962C8B-B14F-4D97-AF65-F5344CB8AC3E}">
        <p14:creationId xmlns:p14="http://schemas.microsoft.com/office/powerpoint/2010/main" val="3792550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636CFE-8A13-46EF-8438-DD02B13C3F0C}"/>
              </a:ext>
            </a:extLst>
          </p:cNvPr>
          <p:cNvSpPr>
            <a:spLocks noGrp="1"/>
          </p:cNvSpPr>
          <p:nvPr>
            <p:ph type="title"/>
          </p:nvPr>
        </p:nvSpPr>
        <p:spPr/>
        <p:txBody>
          <a:bodyPr/>
          <a:lstStyle/>
          <a:p>
            <a:r>
              <a:rPr lang="en-US" dirty="0"/>
              <a:t>Legal system </a:t>
            </a:r>
            <a:endParaRPr lang="ru-RU" dirty="0"/>
          </a:p>
        </p:txBody>
      </p:sp>
      <p:sp>
        <p:nvSpPr>
          <p:cNvPr id="3" name="Объект 2">
            <a:extLst>
              <a:ext uri="{FF2B5EF4-FFF2-40B4-BE49-F238E27FC236}">
                <a16:creationId xmlns:a16="http://schemas.microsoft.com/office/drawing/2014/main" id="{66D8DFC6-FB82-42E7-9289-127FD4439A6D}"/>
              </a:ext>
            </a:extLst>
          </p:cNvPr>
          <p:cNvSpPr>
            <a:spLocks noGrp="1"/>
          </p:cNvSpPr>
          <p:nvPr>
            <p:ph idx="1"/>
          </p:nvPr>
        </p:nvSpPr>
        <p:spPr/>
        <p:txBody>
          <a:bodyPr/>
          <a:lstStyle/>
          <a:p>
            <a:r>
              <a:rPr lang="en-US" dirty="0"/>
              <a:t>The common law system evolved in England over hundreds of years. It is now found in most of Great Britain’s former colonies, including the United States. Common law is based on tradition, precedent, and custom. Tradition refers to a country’s legal history, precedent to cases that have come before the courts in the past, and custom to the ways in which laws are applied in specific situations. When law courts interpret common law, they do so with regard to these characteristics. This gives a common law system a degree of flexibility that other systems lack. </a:t>
            </a:r>
            <a:endParaRPr lang="ru-RU" dirty="0"/>
          </a:p>
        </p:txBody>
      </p:sp>
    </p:spTree>
    <p:extLst>
      <p:ext uri="{BB962C8B-B14F-4D97-AF65-F5344CB8AC3E}">
        <p14:creationId xmlns:p14="http://schemas.microsoft.com/office/powerpoint/2010/main" val="361021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636CFE-8A13-46EF-8438-DD02B13C3F0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6D8DFC6-FB82-42E7-9289-127FD4439A6D}"/>
              </a:ext>
            </a:extLst>
          </p:cNvPr>
          <p:cNvSpPr>
            <a:spLocks noGrp="1"/>
          </p:cNvSpPr>
          <p:nvPr>
            <p:ph idx="1"/>
          </p:nvPr>
        </p:nvSpPr>
        <p:spPr/>
        <p:txBody>
          <a:bodyPr/>
          <a:lstStyle/>
          <a:p>
            <a:r>
              <a:rPr lang="en-US" dirty="0"/>
              <a:t>A civil law system is based on a detailed set of laws organized into codes. When law courts interpret civil law, they do so with regard to these codes. More than 80 countries— including Germany, France, Japan, and Russia—operate with a civil law system. A civil law system tends to be less adversarial than a common law system because the judges rely on detailed legal codes rather than interpreting tradition, precedent, and custom. Judges under a civil law system have less flexibility than those under a common law system. Judges in a common law system have the power to interpret the law, whereas judges in a civil law system have the power only to apply the law</a:t>
            </a:r>
            <a:endParaRPr lang="ru-RU" dirty="0"/>
          </a:p>
        </p:txBody>
      </p:sp>
    </p:spTree>
    <p:extLst>
      <p:ext uri="{BB962C8B-B14F-4D97-AF65-F5344CB8AC3E}">
        <p14:creationId xmlns:p14="http://schemas.microsoft.com/office/powerpoint/2010/main" val="99421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636CFE-8A13-46EF-8438-DD02B13C3F0C}"/>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6D8DFC6-FB82-42E7-9289-127FD4439A6D}"/>
              </a:ext>
            </a:extLst>
          </p:cNvPr>
          <p:cNvSpPr>
            <a:spLocks noGrp="1"/>
          </p:cNvSpPr>
          <p:nvPr>
            <p:ph idx="1"/>
          </p:nvPr>
        </p:nvSpPr>
        <p:spPr/>
        <p:txBody>
          <a:bodyPr/>
          <a:lstStyle/>
          <a:p>
            <a:r>
              <a:rPr lang="en-US" dirty="0"/>
              <a:t>A theocratic law system is one in which the law is based on religious teachings. Islamic law is the most widely practiced theocratic legal system in the modern world, although usage of both Hindu and Jewish law persisted into the twentieth century. Islamic law is primarily a moral rather than a commercial law and is intended to govern all aspects of life.</a:t>
            </a:r>
            <a:endParaRPr lang="ru-RU" dirty="0"/>
          </a:p>
        </p:txBody>
      </p:sp>
    </p:spTree>
    <p:extLst>
      <p:ext uri="{BB962C8B-B14F-4D97-AF65-F5344CB8AC3E}">
        <p14:creationId xmlns:p14="http://schemas.microsoft.com/office/powerpoint/2010/main" val="14471221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1276</Words>
  <Application>Microsoft Office PowerPoint</Application>
  <PresentationFormat>Широкоэкранный</PresentationFormat>
  <Paragraphs>44</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Source Sans Pro</vt:lpstr>
      <vt:lpstr>Times New Roman</vt:lpstr>
      <vt:lpstr>Тема Office</vt:lpstr>
      <vt:lpstr>Lecture 2. National Differences in Economic Development</vt:lpstr>
      <vt:lpstr>LEARNING OBJECTIVES</vt:lpstr>
      <vt:lpstr>Political system</vt:lpstr>
      <vt:lpstr>Political system</vt:lpstr>
      <vt:lpstr>Four major forms of totalitarianism exist in the world today. </vt:lpstr>
      <vt:lpstr>Economic system</vt:lpstr>
      <vt:lpstr>Legal system </vt:lpstr>
      <vt:lpstr>Презентация PowerPoint</vt:lpstr>
      <vt:lpstr>Презентация PowerPoint</vt:lpstr>
      <vt:lpstr>Презентация PowerPoint</vt:lpstr>
      <vt:lpstr>Differences in Economic Development</vt:lpstr>
      <vt:lpstr>GNI per capita, 2016</vt:lpstr>
      <vt:lpstr>Economic data for selected countries, 2016</vt:lpstr>
      <vt:lpstr>Презентация PowerPoint</vt:lpstr>
      <vt:lpstr>Презентация PowerPoint</vt:lpstr>
      <vt:lpstr>Human development index</vt:lpstr>
      <vt:lpstr>Презентация PowerPoint</vt:lpstr>
      <vt:lpstr>Freedom in the world</vt:lpstr>
      <vt:lpstr>Презентация PowerPoint</vt:lpstr>
      <vt:lpstr>What is an Index of Economic Freedom? </vt:lpstr>
      <vt:lpstr>Country attractiveness </vt:lpstr>
      <vt:lpstr>Chapter Summary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National Differences in Economic Development</dc:title>
  <dc:creator>Хойч Айжан</dc:creator>
  <cp:lastModifiedBy>Aizhan Khoich</cp:lastModifiedBy>
  <cp:revision>6</cp:revision>
  <dcterms:created xsi:type="dcterms:W3CDTF">2021-09-15T05:04:07Z</dcterms:created>
  <dcterms:modified xsi:type="dcterms:W3CDTF">2024-10-30T22:24:58Z</dcterms:modified>
</cp:coreProperties>
</file>