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348" r:id="rId3"/>
    <p:sldId id="349" r:id="rId4"/>
    <p:sldId id="350" r:id="rId5"/>
    <p:sldId id="351" r:id="rId6"/>
    <p:sldId id="328" r:id="rId7"/>
    <p:sldId id="352" r:id="rId8"/>
    <p:sldId id="355" r:id="rId9"/>
    <p:sldId id="358" r:id="rId10"/>
    <p:sldId id="357" r:id="rId11"/>
    <p:sldId id="376" r:id="rId12"/>
    <p:sldId id="353" r:id="rId13"/>
    <p:sldId id="363" r:id="rId14"/>
    <p:sldId id="364" r:id="rId15"/>
    <p:sldId id="365" r:id="rId16"/>
    <p:sldId id="366" r:id="rId17"/>
    <p:sldId id="367" r:id="rId18"/>
    <p:sldId id="368" r:id="rId19"/>
    <p:sldId id="354" r:id="rId20"/>
    <p:sldId id="359" r:id="rId21"/>
    <p:sldId id="369" r:id="rId22"/>
    <p:sldId id="370" r:id="rId23"/>
    <p:sldId id="371" r:id="rId24"/>
    <p:sldId id="372" r:id="rId25"/>
    <p:sldId id="373" r:id="rId26"/>
    <p:sldId id="374" r:id="rId27"/>
    <p:sldId id="360" r:id="rId28"/>
    <p:sldId id="361" r:id="rId29"/>
    <p:sldId id="375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14"/>
  </p:normalViewPr>
  <p:slideViewPr>
    <p:cSldViewPr snapToGrid="0" snapToObjects="1">
      <p:cViewPr varScale="1">
        <p:scale>
          <a:sx n="118" d="100"/>
          <a:sy n="118" d="100"/>
        </p:scale>
        <p:origin x="3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CCD586-C277-5444-A6FF-363522014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D5A3A0-A586-A24B-812B-1EE97BD604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184E99-63F0-6643-A14C-37A20C6D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B6CE3B-DF92-BC4D-8088-50D9E0E7E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DA0A1E3-B4A4-1348-B685-1F284F442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040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37BCEE-BF6D-2F4C-8E80-DA7E2B41E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505A00A-33D2-8F47-B554-6B11C2E78B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5CCF1B-D5C4-D84F-9C39-2FA266F89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90F619-BF6A-064B-AAB9-5B326B7B1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3BCD97-F8D6-2B45-A7B8-EE65E04CB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49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CE6334C-BD49-9E49-BFDD-7BEA18B2DE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D66202-D18C-6041-A652-0ECBF877C7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973FE2-711B-144A-BDE3-CD5A318BB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6D24A9-3BED-5748-8DD5-7D33467F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A5008C-FB0E-CE49-9862-D1CD4B33E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27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04008-657B-734D-AA85-00E73EAA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B061AD-9B11-6D42-8EA2-F6060AC69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726A314-BBEF-5748-BC92-9DC84200C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69612F-8DCC-BA4C-943A-6C28D88FF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04AA128-9566-B142-A141-E55F559E4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739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67596D-4AF1-6343-B974-D0F605B7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CDB80A-BFCB-514F-BBE5-A7B33C9DA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8FAD30-9360-AD42-B570-4AB51838C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17EF07-002B-CB46-A205-366311BC5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12B6CB-A649-1941-964C-6E5115DB5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22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6F479-5C93-FD45-B00D-61476CC89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015857-E840-6D42-A92B-E240178F27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6B2527-A176-1048-A2FB-0B209AD9C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0457B89-179E-C948-BBD9-7640221A4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A31C612-D68D-D640-90F7-0F14ED9C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7F3F50-7C69-6449-A609-3D34703A5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00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1E91D1-84BB-B043-9A62-1A3F9F835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6DB204-7D1F-4B45-AE31-699410F51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7B87ED4-071C-7C4A-86AE-F9474C8756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B7D0DD7-D856-CF45-9B58-67AC4DBAA5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2B40C3E-4699-0E4C-9131-95712D8449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B8954B1-9718-A54C-B5F2-B205317E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89126ED-6FE9-1D43-9B2A-90D32DD3A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0CAD17A-60D1-D34A-BDA6-810C65BB7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54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89FC98-C7CB-BA47-8197-9177E68231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9D096AB-ED30-8C43-9C38-DC747D53B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8E805EC-7871-1C48-A8FE-3F1763E4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F84266F-E2AA-ED42-9071-889E53B70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848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A84B865-F033-CA4F-A0CC-C964F82D4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D38D5D0-58DE-8248-9231-558BBA9A9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776EC1B-ABE4-7043-9C3C-98E9FC1F8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568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B5F9E9-F923-9648-9D57-DC38C6F5F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A3BF1F-415D-1446-B4EC-D31BF564D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4DF06A-EDB5-BF42-9A86-89327FD7C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391F29-DA5A-514E-A5B7-11E06205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1A8DE50-1478-D84B-B926-92CBED52D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C0EDAC1-E56E-514C-8B13-E181AB238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536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60A87-57BF-1A46-A04A-EFA63B0FB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6EE17A2-8930-5144-B08B-72E77989E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624CD3D-135D-794C-BEE5-AC23760E8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A05C95-18D9-5140-BA82-6F27CD57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E3D8A8F-83D6-F24D-BE6D-E8B3F76A7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A07A9B-BBEA-944E-90C0-7B8A267F1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2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4631B0-5A40-CA47-9E84-F6B1D0B07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C8E0FD-E7BC-F74F-9279-EECEB58D1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34B9C1-19E7-4641-8A73-771A9E3BD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99B44-66D5-9042-8053-78A53F70985E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8A7EC6-C8C8-284E-A5BE-67297D01D8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DDC299-DB07-2B4A-89D1-99606C72AE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F640B-1AC4-0446-8AFA-319A62A18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8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599F2-EEBD-0B4C-9D5B-923E34946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Лекция 11. Статистические критерии во взаимосвязях переменных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F60188-238E-8846-B2B5-513C39C2E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0" indent="0">
              <a:buNone/>
            </a:pPr>
            <a:r>
              <a:rPr lang="ru-RU" dirty="0"/>
              <a:t>1.Статистические критерии для определения различий и  связей в качественных и категориальных данных.</a:t>
            </a:r>
          </a:p>
          <a:p>
            <a:pPr marL="0" indent="0">
              <a:buNone/>
            </a:pPr>
            <a:r>
              <a:rPr lang="ru-RU" dirty="0"/>
              <a:t>2. Сравнение доли выраженности признака в двух независимых выборках.</a:t>
            </a:r>
          </a:p>
          <a:p>
            <a:pPr marL="0" indent="0">
              <a:buNone/>
            </a:pPr>
            <a:r>
              <a:rPr lang="ru-RU" dirty="0"/>
              <a:t>3. Сравнение доли выраженности признака в двух связанных  выборках.</a:t>
            </a:r>
          </a:p>
          <a:p>
            <a:pPr marL="0" indent="0">
              <a:buNone/>
            </a:pPr>
            <a:r>
              <a:rPr lang="ru-RU" dirty="0"/>
              <a:t>4. Сравнение доли выраженности признака в более чем двух независимых выборках.</a:t>
            </a:r>
          </a:p>
        </p:txBody>
      </p:sp>
    </p:spTree>
    <p:extLst>
      <p:ext uri="{BB962C8B-B14F-4D97-AF65-F5344CB8AC3E}">
        <p14:creationId xmlns:p14="http://schemas.microsoft.com/office/powerpoint/2010/main" val="1139564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>
            <a:extLst>
              <a:ext uri="{FF2B5EF4-FFF2-40B4-BE49-F238E27FC236}">
                <a16:creationId xmlns:a16="http://schemas.microsoft.com/office/drawing/2014/main" id="{1AEE5EA4-CCC1-0243-96A6-404B65604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85975" y="260350"/>
            <a:ext cx="8229600" cy="3384550"/>
          </a:xfrm>
        </p:spPr>
        <p:txBody>
          <a:bodyPr>
            <a:normAutofit fontScale="90000"/>
          </a:bodyPr>
          <a:lstStyle/>
          <a:p>
            <a:br>
              <a:rPr lang="ru-RU" altLang="ru-RU" sz="2600"/>
            </a:br>
            <a:br>
              <a:rPr lang="ru-RU" altLang="ru-RU" sz="2600"/>
            </a:br>
            <a:br>
              <a:rPr lang="ru-RU" altLang="ru-RU" sz="2600"/>
            </a:br>
            <a:r>
              <a:rPr lang="ru-RU" altLang="ru-RU" sz="2600"/>
              <a:t>4) расположить эмпирическое значение критерия </a:t>
            </a:r>
            <a:r>
              <a:rPr lang="ru-RU" altLang="ru-RU" sz="2600" i="1"/>
              <a:t>Кэмп</a:t>
            </a:r>
            <a:r>
              <a:rPr lang="ru-RU" altLang="ru-RU" sz="2600"/>
              <a:t> и критические значения </a:t>
            </a:r>
            <a:r>
              <a:rPr lang="ru-RU" altLang="ru-RU" sz="2600" i="1"/>
              <a:t>К</a:t>
            </a:r>
            <a:r>
              <a:rPr lang="ru-RU" altLang="ru-RU" sz="2600" i="1" baseline="-25000"/>
              <a:t>1</a:t>
            </a:r>
            <a:r>
              <a:rPr lang="ru-RU" altLang="ru-RU" sz="2600" i="1"/>
              <a:t>кр</a:t>
            </a:r>
            <a:r>
              <a:rPr lang="ru-RU" altLang="ru-RU" sz="2600"/>
              <a:t> и </a:t>
            </a:r>
            <a:r>
              <a:rPr lang="ru-RU" altLang="ru-RU" sz="2600" i="1"/>
              <a:t>К</a:t>
            </a:r>
            <a:r>
              <a:rPr lang="ru-RU" altLang="ru-RU" sz="2600" i="1" baseline="-25000"/>
              <a:t>2</a:t>
            </a:r>
            <a:r>
              <a:rPr lang="ru-RU" altLang="ru-RU" sz="2600" i="1"/>
              <a:t>кр</a:t>
            </a:r>
            <a:r>
              <a:rPr lang="ru-RU" altLang="ru-RU" sz="2600"/>
              <a:t> на оси значимости (ось абсцисс </a:t>
            </a:r>
            <a:r>
              <a:rPr lang="ru-RU" altLang="ru-RU" sz="2600" i="1"/>
              <a:t>Ох</a:t>
            </a:r>
            <a:r>
              <a:rPr lang="ru-RU" altLang="ru-RU" sz="2600"/>
              <a:t> декартовой системы координат, на которой выделено три зоны: левая (незначимости), средняя (неопределенности, р ≤ 0,05), правая (значимости, р ≤ 0,01)</a:t>
            </a:r>
            <a:br>
              <a:rPr lang="ru-RU" altLang="ru-RU">
                <a:solidFill>
                  <a:schemeClr val="tx1"/>
                </a:solidFill>
              </a:rPr>
            </a:br>
            <a:endParaRPr lang="ru-RU" altLang="ru-RU">
              <a:solidFill>
                <a:schemeClr val="tx1"/>
              </a:solidFill>
            </a:endParaRPr>
          </a:p>
        </p:txBody>
      </p:sp>
      <p:pic>
        <p:nvPicPr>
          <p:cNvPr id="13315" name="Объект 4">
            <a:extLst>
              <a:ext uri="{FF2B5EF4-FFF2-40B4-BE49-F238E27FC236}">
                <a16:creationId xmlns:a16="http://schemas.microsoft.com/office/drawing/2014/main" id="{D48953E8-BEB5-A346-B77E-8C6E63D12AE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4375" y="3068639"/>
            <a:ext cx="8432800" cy="3455987"/>
          </a:xfrm>
        </p:spPr>
      </p:pic>
    </p:spTree>
    <p:extLst>
      <p:ext uri="{BB962C8B-B14F-4D97-AF65-F5344CB8AC3E}">
        <p14:creationId xmlns:p14="http://schemas.microsoft.com/office/powerpoint/2010/main" val="25968498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>
            <a:extLst>
              <a:ext uri="{FF2B5EF4-FFF2-40B4-BE49-F238E27FC236}">
                <a16:creationId xmlns:a16="http://schemas.microsoft.com/office/drawing/2014/main" id="{134AA989-0879-9749-89A9-89267C821F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/>
              <a:t>Правило принятия </a:t>
            </a:r>
            <a:br>
              <a:rPr lang="ru-RU" altLang="ru-RU" sz="3600" b="1"/>
            </a:br>
            <a:r>
              <a:rPr lang="ru-RU" altLang="ru-RU" sz="3600" b="1"/>
              <a:t>статистического вывода</a:t>
            </a:r>
            <a:endParaRPr lang="ru-RU" altLang="ru-RU" sz="3600"/>
          </a:p>
        </p:txBody>
      </p:sp>
      <p:sp>
        <p:nvSpPr>
          <p:cNvPr id="14339" name="Объект 2">
            <a:extLst>
              <a:ext uri="{FF2B5EF4-FFF2-40B4-BE49-F238E27FC236}">
                <a16:creationId xmlns:a16="http://schemas.microsoft.com/office/drawing/2014/main" id="{1DEBDC47-3A99-444C-A748-7554A90C7A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2600"/>
              <a:t>5) сформулировать принятие решения:</a:t>
            </a:r>
          </a:p>
          <a:p>
            <a:pPr eaLnBrk="1" hangingPunct="1"/>
            <a:r>
              <a:rPr lang="ru-RU" altLang="ru-RU" sz="2600"/>
              <a:t>если </a:t>
            </a:r>
            <a:r>
              <a:rPr lang="ru-RU" altLang="ru-RU" sz="2600" i="1"/>
              <a:t>Кэмп</a:t>
            </a:r>
            <a:r>
              <a:rPr lang="ru-RU" altLang="ru-RU" sz="2600"/>
              <a:t> находится в зоне </a:t>
            </a:r>
            <a:r>
              <a:rPr lang="ru-RU" altLang="ru-RU" sz="2600" i="1"/>
              <a:t>незначимости</a:t>
            </a:r>
            <a:r>
              <a:rPr lang="ru-RU" altLang="ru-RU" sz="2600"/>
              <a:t>, то принимается гипотеза Н</a:t>
            </a:r>
            <a:r>
              <a:rPr lang="ru-RU" altLang="ru-RU" sz="2600" baseline="-25000"/>
              <a:t>0</a:t>
            </a:r>
            <a:r>
              <a:rPr lang="ru-RU" altLang="ru-RU" sz="2600"/>
              <a:t> </a:t>
            </a:r>
            <a:r>
              <a:rPr lang="ru-RU" altLang="ru-RU" sz="2600" i="1"/>
              <a:t>об</a:t>
            </a:r>
            <a:r>
              <a:rPr lang="ru-RU" altLang="ru-RU" sz="2600"/>
              <a:t> </a:t>
            </a:r>
            <a:r>
              <a:rPr lang="ru-RU" altLang="ru-RU" sz="2600" i="1"/>
              <a:t>отсутствии различий;</a:t>
            </a:r>
          </a:p>
          <a:p>
            <a:pPr eaLnBrk="1" hangingPunct="1"/>
            <a:r>
              <a:rPr lang="ru-RU" altLang="ru-RU" sz="2600"/>
              <a:t>если </a:t>
            </a:r>
            <a:r>
              <a:rPr lang="ru-RU" altLang="ru-RU" sz="2600" i="1"/>
              <a:t>Кэмп</a:t>
            </a:r>
            <a:r>
              <a:rPr lang="ru-RU" altLang="ru-RU" sz="2600"/>
              <a:t> находится в зоне </a:t>
            </a:r>
            <a:r>
              <a:rPr lang="ru-RU" altLang="ru-RU" sz="2600" i="1"/>
              <a:t>неопределенности</a:t>
            </a:r>
            <a:r>
              <a:rPr lang="ru-RU" altLang="ru-RU" sz="2600"/>
              <a:t>, то </a:t>
            </a:r>
            <a:r>
              <a:rPr lang="ru-RU" altLang="ru-RU" sz="2600" i="1"/>
              <a:t>есть вероятность принятия ложного решения</a:t>
            </a:r>
            <a:r>
              <a:rPr lang="ru-RU" altLang="ru-RU" sz="2600"/>
              <a:t> (необходимо увеличить выборку или воспользоваться другим критерием);</a:t>
            </a:r>
          </a:p>
          <a:p>
            <a:pPr eaLnBrk="1" hangingPunct="1"/>
            <a:r>
              <a:rPr lang="ru-RU" altLang="ru-RU" sz="2600"/>
              <a:t>если </a:t>
            </a:r>
            <a:r>
              <a:rPr lang="ru-RU" altLang="ru-RU" sz="2600" i="1"/>
              <a:t>Кэмп</a:t>
            </a:r>
            <a:r>
              <a:rPr lang="ru-RU" altLang="ru-RU" sz="2600"/>
              <a:t> находится в зоне </a:t>
            </a:r>
            <a:r>
              <a:rPr lang="ru-RU" altLang="ru-RU" sz="2600" i="1"/>
              <a:t>значимости</a:t>
            </a:r>
            <a:r>
              <a:rPr lang="ru-RU" altLang="ru-RU" sz="2600"/>
              <a:t>, то гипотеза об отсутствии различий Н</a:t>
            </a:r>
            <a:r>
              <a:rPr lang="ru-RU" altLang="ru-RU" sz="2600" baseline="-25000"/>
              <a:t>0</a:t>
            </a:r>
            <a:r>
              <a:rPr lang="ru-RU" altLang="ru-RU" sz="2600"/>
              <a:t> отклоняется и принимается гипотеза Н</a:t>
            </a:r>
            <a:r>
              <a:rPr lang="ru-RU" altLang="ru-RU" sz="2600" baseline="-25000"/>
              <a:t>1 </a:t>
            </a:r>
            <a:r>
              <a:rPr lang="ru-RU" altLang="ru-RU" sz="2600" i="1"/>
              <a:t>о наличии различий</a:t>
            </a:r>
            <a:endParaRPr lang="ru-RU" altLang="ru-RU" sz="2600"/>
          </a:p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864488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>
            <a:extLst>
              <a:ext uri="{FF2B5EF4-FFF2-40B4-BE49-F238E27FC236}">
                <a16:creationId xmlns:a16="http://schemas.microsoft.com/office/drawing/2014/main" id="{77C0D295-86FC-544F-868D-7D8C1AC5DC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/>
              <a:t>Правило признания значимости различий</a:t>
            </a:r>
            <a:endParaRPr lang="ru-RU" alt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63BBBE-377D-41B4-A491-B0BD18BA5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1" y="1773239"/>
            <a:ext cx="8507413" cy="49117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600" dirty="0"/>
              <a:t>В большинстве случаев для признания различий значимыми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ЭМПИРИЧЕСКОЕ (полученное) ЗНАЧЕНИЕ КРИТЕРИЯ должно ПРЕВЫШАТЬ КРИТИЧЕСКОЕ (табличное) </a:t>
            </a:r>
            <a:r>
              <a:rPr lang="ru-RU" altLang="ru-RU" sz="2600" dirty="0"/>
              <a:t>в соответствии с </a:t>
            </a:r>
            <a:r>
              <a:rPr lang="ru-RU" altLang="ru-RU" sz="2600" u="sng" dirty="0"/>
              <a:t>числом степеней свободы</a:t>
            </a:r>
            <a:r>
              <a:rPr lang="en-US" altLang="ru-RU" sz="2600" u="sng" dirty="0"/>
              <a:t> </a:t>
            </a:r>
            <a:r>
              <a:rPr lang="ru-RU" altLang="ru-RU" sz="2600" u="sng" dirty="0"/>
              <a:t>для двух независимых выборок </a:t>
            </a:r>
            <a:r>
              <a:rPr lang="en-US" altLang="ru-RU" b="1" dirty="0" err="1">
                <a:solidFill>
                  <a:schemeClr val="bg2">
                    <a:lumMod val="75000"/>
                  </a:schemeClr>
                </a:solidFill>
              </a:rPr>
              <a:t>df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= (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n</a:t>
            </a:r>
            <a:r>
              <a:rPr lang="en-US" b="1" baseline="-25000" dirty="0">
                <a:solidFill>
                  <a:schemeClr val="bg2">
                    <a:lumMod val="75000"/>
                  </a:schemeClr>
                </a:solidFill>
              </a:rPr>
              <a:t>1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 +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n</a:t>
            </a:r>
            <a:r>
              <a:rPr lang="en-US" b="1" baseline="-25000" dirty="0">
                <a:solidFill>
                  <a:schemeClr val="bg2">
                    <a:lumMod val="75000"/>
                  </a:schemeClr>
                </a:solidFill>
              </a:rPr>
              <a:t>2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)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 – 2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ru-RU" altLang="ru-RU" sz="2600" u="sng" dirty="0"/>
              <a:t>для</a:t>
            </a:r>
            <a:r>
              <a:rPr lang="ru-RU" altLang="ru-RU" sz="2600" b="1" u="sng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US" altLang="ru-RU" b="1" u="sng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sz="2600" u="sng" dirty="0"/>
              <a:t>двух зависимых выборок</a:t>
            </a:r>
            <a:r>
              <a:rPr lang="ru-RU" altLang="ru-RU" sz="2600" dirty="0"/>
              <a:t> </a:t>
            </a:r>
            <a:r>
              <a:rPr lang="en-US" altLang="ru-RU" b="1" dirty="0" err="1">
                <a:solidFill>
                  <a:schemeClr val="bg2">
                    <a:lumMod val="75000"/>
                  </a:schemeClr>
                </a:solidFill>
              </a:rPr>
              <a:t>df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= (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n</a:t>
            </a:r>
            <a:r>
              <a:rPr lang="en-US" b="1" baseline="-25000" dirty="0">
                <a:solidFill>
                  <a:schemeClr val="bg2">
                    <a:lumMod val="75000"/>
                  </a:schemeClr>
                </a:solidFill>
              </a:rPr>
              <a:t>1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 + 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n</a:t>
            </a:r>
            <a:r>
              <a:rPr lang="en-US" b="1" baseline="-25000" dirty="0">
                <a:solidFill>
                  <a:schemeClr val="bg2">
                    <a:lumMod val="75000"/>
                  </a:schemeClr>
                </a:solidFill>
              </a:rPr>
              <a:t>2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)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 –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1 </a:t>
            </a:r>
            <a:r>
              <a:rPr lang="ru-RU" altLang="ru-RU" sz="2600" dirty="0"/>
              <a:t>или объемом выборки</a:t>
            </a:r>
            <a:r>
              <a:rPr lang="en-US" altLang="ru-RU" sz="2600" dirty="0"/>
              <a:t> 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(n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)</a:t>
            </a:r>
            <a:r>
              <a:rPr lang="ru-RU" altLang="ru-RU" sz="2600" dirty="0"/>
              <a:t>.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ru-RU" altLang="ru-RU" sz="2600" i="1" dirty="0"/>
              <a:t>Исключение:</a:t>
            </a:r>
            <a:r>
              <a:rPr lang="ru-RU" altLang="ru-RU" sz="2600" dirty="0"/>
              <a:t>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критерий </a:t>
            </a:r>
            <a:r>
              <a:rPr lang="en-US" altLang="ru-RU" sz="2600" b="1" dirty="0">
                <a:solidFill>
                  <a:schemeClr val="bg2">
                    <a:lumMod val="75000"/>
                  </a:schemeClr>
                </a:solidFill>
              </a:rPr>
              <a:t>U-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Манна-Уитни, критерий </a:t>
            </a:r>
            <a:r>
              <a:rPr lang="en-US" altLang="ru-RU" sz="2600" b="1" dirty="0">
                <a:solidFill>
                  <a:schemeClr val="bg2">
                    <a:lumMod val="75000"/>
                  </a:schemeClr>
                </a:solidFill>
              </a:rPr>
              <a:t>G-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знаков, критерий </a:t>
            </a:r>
            <a:r>
              <a:rPr lang="en-US" altLang="ru-RU" sz="2600" b="1" dirty="0">
                <a:solidFill>
                  <a:schemeClr val="bg2">
                    <a:lumMod val="75000"/>
                  </a:schemeClr>
                </a:solidFill>
              </a:rPr>
              <a:t>T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-</a:t>
            </a:r>
            <a:r>
              <a:rPr lang="ru-RU" altLang="ru-RU" sz="2600" b="1" dirty="0" err="1">
                <a:solidFill>
                  <a:schemeClr val="bg2">
                    <a:lumMod val="75000"/>
                  </a:schemeClr>
                </a:solidFill>
              </a:rPr>
              <a:t>Вилкоксона</a:t>
            </a:r>
            <a:r>
              <a:rPr lang="ru-RU" altLang="ru-RU" sz="2600" dirty="0"/>
              <a:t>, в которых нужно придерживаться противоположного правила.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96662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>
            <a:extLst>
              <a:ext uri="{FF2B5EF4-FFF2-40B4-BE49-F238E27FC236}">
                <a16:creationId xmlns:a16="http://schemas.microsoft.com/office/drawing/2014/main" id="{9BBD283A-58FD-D144-840B-D94748BE10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600" b="1"/>
              <a:t>Зависимые и независимые выборки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2E830883-10F1-4E13-A9B7-16E89C161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Зависимые выборки </a:t>
            </a:r>
            <a:r>
              <a:rPr lang="ru-RU" dirty="0"/>
              <a:t>– это те выборки, в которых каждому респонденту одной выборки поставлен в соответствие по определенному признаку респондент другой выборки.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Независимые выборки </a:t>
            </a:r>
            <a:r>
              <a:rPr lang="ru-RU" dirty="0"/>
              <a:t>– это те выборки, в которых вероятность отбора любого респондента одной выборки не зависит  от отбора любого из респондентов другой выборки.</a:t>
            </a:r>
          </a:p>
        </p:txBody>
      </p:sp>
    </p:spTree>
    <p:extLst>
      <p:ext uri="{BB962C8B-B14F-4D97-AF65-F5344CB8AC3E}">
        <p14:creationId xmlns:p14="http://schemas.microsoft.com/office/powerpoint/2010/main" val="3335082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>
            <a:extLst>
              <a:ext uri="{FF2B5EF4-FFF2-40B4-BE49-F238E27FC236}">
                <a16:creationId xmlns:a16="http://schemas.microsoft.com/office/drawing/2014/main" id="{C42E3FCC-1CD3-4149-BDB2-214631CA2B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66875" y="620713"/>
            <a:ext cx="8858250" cy="590550"/>
          </a:xfrm>
        </p:spPr>
        <p:txBody>
          <a:bodyPr/>
          <a:lstStyle/>
          <a:p>
            <a:pPr algn="ctr" eaLnBrk="1" hangingPunct="1"/>
            <a:r>
              <a:rPr lang="ru-RU" altLang="ru-RU" sz="3200" b="1"/>
              <a:t>Выбор критерия для сравнения двух выборок</a:t>
            </a: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id="{A8C8D209-CE23-4B00-80A9-634F6EF6200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0" y="1428751"/>
          <a:ext cx="9144000" cy="5395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8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9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45047">
                <a:tc>
                  <a:txBody>
                    <a:bodyPr/>
                    <a:lstStyle/>
                    <a:p>
                      <a:pPr algn="l"/>
                      <a:endParaRPr lang="ru-RU" sz="1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Независимые выборки</a:t>
                      </a:r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Зависимые выборки</a:t>
                      </a:r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5433">
                <a:tc>
                  <a:txBody>
                    <a:bodyPr/>
                    <a:lstStyle/>
                    <a:p>
                      <a:pPr algn="l"/>
                      <a:r>
                        <a:rPr lang="ru-RU" sz="2800" dirty="0"/>
                        <a:t>Соответствие распределений нормальному закону (параметрический)</a:t>
                      </a:r>
                    </a:p>
                  </a:txBody>
                  <a:tcPr marT="45728" marB="4572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t</a:t>
                      </a:r>
                      <a:r>
                        <a:rPr lang="en-US" sz="2800" baseline="0" dirty="0"/>
                        <a:t> – </a:t>
                      </a:r>
                      <a:r>
                        <a:rPr lang="ru-RU" sz="2800" baseline="0" dirty="0"/>
                        <a:t>критерий Стьюдента для независимых выборок</a:t>
                      </a:r>
                      <a:endParaRPr lang="ru-RU" sz="2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t</a:t>
                      </a:r>
                      <a:r>
                        <a:rPr lang="en-US" sz="2800" baseline="0" dirty="0"/>
                        <a:t> – </a:t>
                      </a:r>
                      <a:r>
                        <a:rPr lang="ru-RU" sz="2800" baseline="0" dirty="0"/>
                        <a:t>критерий Стьюдента для зависимых выборок</a:t>
                      </a:r>
                      <a:endParaRPr lang="ru-RU" sz="2800" dirty="0"/>
                    </a:p>
                    <a:p>
                      <a:pPr algn="ctr"/>
                      <a:endParaRPr lang="ru-RU" sz="2800" dirty="0"/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25433">
                <a:tc>
                  <a:txBody>
                    <a:bodyPr/>
                    <a:lstStyle/>
                    <a:p>
                      <a:pPr algn="l"/>
                      <a:r>
                        <a:rPr lang="ru-RU" sz="2800" dirty="0"/>
                        <a:t>Несоответствие распределения(й)</a:t>
                      </a:r>
                      <a:r>
                        <a:rPr lang="ru-RU" sz="2800" baseline="0" dirty="0"/>
                        <a:t> нормальному закону (непараметрический)</a:t>
                      </a:r>
                      <a:endParaRPr lang="ru-RU" sz="2800" dirty="0"/>
                    </a:p>
                  </a:txBody>
                  <a:tcPr marT="45728" marB="45728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</a:t>
                      </a:r>
                      <a:r>
                        <a:rPr lang="ru-RU" sz="2800" dirty="0"/>
                        <a:t>-критерий Манна-Уитни;</a:t>
                      </a:r>
                    </a:p>
                    <a:p>
                      <a:pPr algn="ctr"/>
                      <a:endParaRPr lang="ru-RU" sz="2800" dirty="0"/>
                    </a:p>
                    <a:p>
                      <a:pPr algn="ctr"/>
                      <a:r>
                        <a:rPr lang="ru-RU" sz="2800" dirty="0"/>
                        <a:t>Критерий</a:t>
                      </a:r>
                      <a:r>
                        <a:rPr lang="ru-RU" sz="2800" baseline="0" dirty="0"/>
                        <a:t> серий</a:t>
                      </a:r>
                      <a:endParaRPr lang="ru-RU" sz="2800" dirty="0"/>
                    </a:p>
                  </a:txBody>
                  <a:tcPr marT="45728" marB="4572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/>
                        <a:t>Т</a:t>
                      </a:r>
                      <a:r>
                        <a:rPr lang="ru-RU" sz="2800" baseline="0" dirty="0"/>
                        <a:t>-критерий </a:t>
                      </a:r>
                      <a:r>
                        <a:rPr lang="ru-RU" sz="2800" baseline="0" dirty="0" err="1"/>
                        <a:t>Вилкоксона</a:t>
                      </a:r>
                      <a:r>
                        <a:rPr lang="ru-RU" sz="2800" baseline="0" dirty="0"/>
                        <a:t>;</a:t>
                      </a:r>
                    </a:p>
                    <a:p>
                      <a:pPr algn="ctr"/>
                      <a:endParaRPr lang="ru-RU" sz="2800" baseline="0" dirty="0"/>
                    </a:p>
                    <a:p>
                      <a:pPr algn="ctr"/>
                      <a:r>
                        <a:rPr lang="ru-RU" sz="2800" baseline="0" dirty="0"/>
                        <a:t>Критерий знаков</a:t>
                      </a:r>
                      <a:endParaRPr lang="ru-RU" sz="2800" dirty="0"/>
                    </a:p>
                  </a:txBody>
                  <a:tcPr marT="45728" marB="4572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65856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C8C7BACB-387D-634E-AF80-8E2898D671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/>
              <a:t>Критерий </a:t>
            </a:r>
            <a:r>
              <a:rPr lang="en-US" altLang="ru-RU" sz="3600" b="1"/>
              <a:t>t-</a:t>
            </a:r>
            <a:r>
              <a:rPr lang="ru-RU" altLang="ru-RU" sz="3600" b="1"/>
              <a:t>Стьюдента </a:t>
            </a:r>
            <a:br>
              <a:rPr lang="ru-RU" altLang="ru-RU" sz="3600" b="1"/>
            </a:br>
            <a:r>
              <a:rPr lang="ru-RU" altLang="ru-RU" sz="3600" b="1"/>
              <a:t>для независимых выборок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FBF03F00-2B83-469D-8F7E-25CE7B0EB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dirty="0"/>
              <a:t>Проверяет гипотезу о том, что средние значения двух генеральных совокупностей из которых извлечены независимые выборки, отличаются друг от друга.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Исходные предположения: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Одна выборка извлекается из одной генеральной совокупности, другая – из другой (значения измеренных признаков гипотетически не должны коррелировать между собой).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В обеих выборках распределение </a:t>
            </a:r>
            <a:r>
              <a:rPr lang="ru-RU" i="1" dirty="0"/>
              <a:t>приблизительно</a:t>
            </a:r>
            <a:r>
              <a:rPr lang="ru-RU" dirty="0"/>
              <a:t> соответствует нормальному закону.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Дисперсии признаков в двух выборках примерно одинаковы.</a:t>
            </a:r>
          </a:p>
        </p:txBody>
      </p:sp>
    </p:spTree>
    <p:extLst>
      <p:ext uri="{BB962C8B-B14F-4D97-AF65-F5344CB8AC3E}">
        <p14:creationId xmlns:p14="http://schemas.microsoft.com/office/powerpoint/2010/main" val="5609393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>
            <a:extLst>
              <a:ext uri="{FF2B5EF4-FFF2-40B4-BE49-F238E27FC236}">
                <a16:creationId xmlns:a16="http://schemas.microsoft.com/office/drawing/2014/main" id="{07F8D40E-927C-F841-B57F-1A743C8450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1363" y="549275"/>
            <a:ext cx="8229600" cy="1023938"/>
          </a:xfrm>
        </p:spPr>
        <p:txBody>
          <a:bodyPr/>
          <a:lstStyle/>
          <a:p>
            <a:pPr eaLnBrk="1" hangingPunct="1"/>
            <a:r>
              <a:rPr lang="ru-RU" altLang="ru-RU" sz="3200" b="1"/>
              <a:t>Критерий </a:t>
            </a:r>
            <a:r>
              <a:rPr lang="en-US" altLang="ru-RU" sz="3200" b="1"/>
              <a:t>t-</a:t>
            </a:r>
            <a:r>
              <a:rPr lang="ru-RU" altLang="ru-RU" sz="3200" b="1"/>
              <a:t>Стьюдента </a:t>
            </a:r>
            <a:br>
              <a:rPr lang="ru-RU" altLang="ru-RU" sz="3200" b="1"/>
            </a:br>
            <a:r>
              <a:rPr lang="ru-RU" altLang="ru-RU" sz="3200" b="1"/>
              <a:t>для независимых выборок</a:t>
            </a:r>
            <a:endParaRPr lang="ru-RU" altLang="ru-RU" sz="3200"/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9F9143E8-AABA-417A-9C03-21D147C25A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73238"/>
            <a:ext cx="8229600" cy="4800600"/>
          </a:xfrm>
        </p:spPr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Структура исходных данных</a:t>
            </a:r>
            <a:r>
              <a:rPr lang="ru-RU" dirty="0"/>
              <a:t>: изучаемый признак(и) измерен у респондентов, каждый из которых принадлежит к одной из сравниваемых выборок.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Ограничения: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Распределения существенно не отличаются от нормального закона в обеих выборках.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При разной численности выборок дисперсии статистически достоверно не различаются (проверяется по критерию </a:t>
            </a:r>
            <a:r>
              <a:rPr lang="en-US" dirty="0"/>
              <a:t>F-</a:t>
            </a:r>
            <a:r>
              <a:rPr lang="ru-RU" dirty="0"/>
              <a:t>Фишера или по критерию </a:t>
            </a:r>
            <a:r>
              <a:rPr lang="ru-RU" dirty="0" err="1"/>
              <a:t>Ливена</a:t>
            </a:r>
            <a:r>
              <a:rPr lang="ru-RU" dirty="0"/>
              <a:t>).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endParaRPr lang="ru-RU" dirty="0"/>
          </a:p>
          <a:p>
            <a:pPr marL="365760" indent="-256032">
              <a:buClr>
                <a:schemeClr val="accent3"/>
              </a:buClr>
              <a:buNone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9687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>
            <a:extLst>
              <a:ext uri="{FF2B5EF4-FFF2-40B4-BE49-F238E27FC236}">
                <a16:creationId xmlns:a16="http://schemas.microsoft.com/office/drawing/2014/main" id="{ABE6F385-DB05-5F4C-A96D-22351E1173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20875" y="269875"/>
            <a:ext cx="8229600" cy="1143000"/>
          </a:xfrm>
        </p:spPr>
        <p:txBody>
          <a:bodyPr/>
          <a:lstStyle/>
          <a:p>
            <a:pPr eaLnBrk="1" hangingPunct="1"/>
            <a:r>
              <a:rPr lang="ru-RU" altLang="ru-RU" sz="3600" b="1"/>
              <a:t>Формула для подсчетов</a:t>
            </a:r>
          </a:p>
        </p:txBody>
      </p:sp>
      <p:sp>
        <p:nvSpPr>
          <p:cNvPr id="13315" name="Содержимое 2">
            <a:extLst>
              <a:ext uri="{FF2B5EF4-FFF2-40B4-BE49-F238E27FC236}">
                <a16:creationId xmlns:a16="http://schemas.microsoft.com/office/drawing/2014/main" id="{5849972F-D5E5-4DEB-8EE7-760EE064E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3750" y="1535113"/>
            <a:ext cx="8224838" cy="4989512"/>
          </a:xfrm>
        </p:spPr>
        <p:txBody>
          <a:bodyPr/>
          <a:lstStyle/>
          <a:p>
            <a:pPr eaLnBrk="1" hangingPunct="1">
              <a:buFont typeface="Georgia" panose="02040502050405020303" pitchFamily="18" charset="0"/>
              <a:buNone/>
              <a:defRPr/>
            </a:pPr>
            <a:endParaRPr lang="ru-RU" altLang="ru-RU" dirty="0"/>
          </a:p>
          <a:p>
            <a:pPr eaLnBrk="1" hangingPunct="1">
              <a:buFont typeface="Georgia" panose="02040502050405020303" pitchFamily="18" charset="0"/>
              <a:buNone/>
              <a:defRPr/>
            </a:pPr>
            <a:endParaRPr lang="ru-RU" altLang="ru-RU" dirty="0"/>
          </a:p>
          <a:p>
            <a:pPr eaLnBrk="1" hangingPunct="1">
              <a:buFont typeface="Georgia" panose="02040502050405020303" pitchFamily="18" charset="0"/>
              <a:buNone/>
              <a:defRPr/>
            </a:pPr>
            <a:endParaRPr lang="ru-RU" altLang="ru-RU" dirty="0"/>
          </a:p>
          <a:p>
            <a:pPr eaLnBrk="1" hangingPunct="1">
              <a:buFont typeface="Georgia" panose="02040502050405020303" pitchFamily="18" charset="0"/>
              <a:buNone/>
              <a:defRPr/>
            </a:pPr>
            <a:r>
              <a:rPr lang="ru-RU" altLang="ru-RU" dirty="0"/>
              <a:t>где,</a:t>
            </a:r>
          </a:p>
          <a:p>
            <a:pPr marL="0" indent="0">
              <a:buNone/>
              <a:defRPr/>
            </a:pPr>
            <a:r>
              <a:rPr lang="ru-RU" altLang="ru-RU" dirty="0"/>
              <a:t>     – среднее значение первой выборки</a:t>
            </a:r>
          </a:p>
          <a:p>
            <a:pPr marL="0" indent="0">
              <a:buNone/>
              <a:defRPr/>
            </a:pPr>
            <a:r>
              <a:rPr lang="ru-RU" altLang="ru-RU" dirty="0"/>
              <a:t>     – среднее значение второй выборки</a:t>
            </a:r>
          </a:p>
          <a:p>
            <a:pPr marL="0" indent="0">
              <a:buNone/>
              <a:defRPr/>
            </a:pPr>
            <a:r>
              <a:rPr lang="ru-RU" altLang="ru-RU" dirty="0"/>
              <a:t> – стандартное отклонение по первой выборке</a:t>
            </a:r>
          </a:p>
          <a:p>
            <a:pPr marL="0" indent="0">
              <a:buNone/>
              <a:defRPr/>
            </a:pPr>
            <a:r>
              <a:rPr lang="ru-RU" altLang="ru-RU" dirty="0"/>
              <a:t> – стандартное отклонение по второй выборке</a:t>
            </a:r>
          </a:p>
          <a:p>
            <a:pPr eaLnBrk="1" hangingPunct="1">
              <a:buFont typeface="Georgia" panose="02040502050405020303" pitchFamily="18" charset="0"/>
              <a:buNone/>
              <a:defRPr/>
            </a:pPr>
            <a:endParaRPr lang="ru-RU" altLang="ru-RU" dirty="0"/>
          </a:p>
          <a:p>
            <a:pPr eaLnBrk="1" hangingPunct="1">
              <a:buFont typeface="Georgia" panose="02040502050405020303" pitchFamily="18" charset="0"/>
              <a:buNone/>
              <a:defRPr/>
            </a:pPr>
            <a:endParaRPr lang="ru-RU" altLang="ru-RU" dirty="0"/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BAF36F07-C01E-F045-9240-9146034E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pic>
        <p:nvPicPr>
          <p:cNvPr id="20485" name="Picture 1">
            <a:extLst>
              <a:ext uri="{FF2B5EF4-FFF2-40B4-BE49-F238E27FC236}">
                <a16:creationId xmlns:a16="http://schemas.microsoft.com/office/drawing/2014/main" id="{44521649-C0ED-2843-8BAE-7087CC46B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1962150"/>
            <a:ext cx="2647950" cy="180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Rectangle 4">
            <a:extLst>
              <a:ext uri="{FF2B5EF4-FFF2-40B4-BE49-F238E27FC236}">
                <a16:creationId xmlns:a16="http://schemas.microsoft.com/office/drawing/2014/main" id="{F2144029-BD35-D247-84E6-EE2F0BC4E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sp>
        <p:nvSpPr>
          <p:cNvPr id="20487" name="Rectangle 6">
            <a:extLst>
              <a:ext uri="{FF2B5EF4-FFF2-40B4-BE49-F238E27FC236}">
                <a16:creationId xmlns:a16="http://schemas.microsoft.com/office/drawing/2014/main" id="{980B6AC5-9D3C-4A46-AB99-DC9AFE453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sp>
        <p:nvSpPr>
          <p:cNvPr id="20488" name="Rectangle 8">
            <a:extLst>
              <a:ext uri="{FF2B5EF4-FFF2-40B4-BE49-F238E27FC236}">
                <a16:creationId xmlns:a16="http://schemas.microsoft.com/office/drawing/2014/main" id="{37567D5F-8A57-7148-B981-A5B325A9D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pic>
        <p:nvPicPr>
          <p:cNvPr id="20489" name="Picture 7">
            <a:extLst>
              <a:ext uri="{FF2B5EF4-FFF2-40B4-BE49-F238E27FC236}">
                <a16:creationId xmlns:a16="http://schemas.microsoft.com/office/drawing/2014/main" id="{36B8DED4-F4E5-6C4C-A0D6-0B7FE6E1DC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3956050"/>
            <a:ext cx="4476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Rectangle 10">
            <a:extLst>
              <a:ext uri="{FF2B5EF4-FFF2-40B4-BE49-F238E27FC236}">
                <a16:creationId xmlns:a16="http://schemas.microsoft.com/office/drawing/2014/main" id="{D70BEC74-D4D6-6949-988D-CE81F5D79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pic>
        <p:nvPicPr>
          <p:cNvPr id="20491" name="Picture 9">
            <a:extLst>
              <a:ext uri="{FF2B5EF4-FFF2-40B4-BE49-F238E27FC236}">
                <a16:creationId xmlns:a16="http://schemas.microsoft.com/office/drawing/2014/main" id="{780E91F1-4288-C345-A665-46BE29BFC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2014" y="4511675"/>
            <a:ext cx="4476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2" name="Rectangle 12">
            <a:extLst>
              <a:ext uri="{FF2B5EF4-FFF2-40B4-BE49-F238E27FC236}">
                <a16:creationId xmlns:a16="http://schemas.microsoft.com/office/drawing/2014/main" id="{B8182DCC-6E43-504C-B9AF-7F8BE38D88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pic>
        <p:nvPicPr>
          <p:cNvPr id="20493" name="Picture 11">
            <a:extLst>
              <a:ext uri="{FF2B5EF4-FFF2-40B4-BE49-F238E27FC236}">
                <a16:creationId xmlns:a16="http://schemas.microsoft.com/office/drawing/2014/main" id="{1247F065-5C1D-BB4F-ACDC-C92FF30FF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0" y="5068889"/>
            <a:ext cx="476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4" name="Rectangle 14">
            <a:extLst>
              <a:ext uri="{FF2B5EF4-FFF2-40B4-BE49-F238E27FC236}">
                <a16:creationId xmlns:a16="http://schemas.microsoft.com/office/drawing/2014/main" id="{2088AFAE-2903-D64C-9E50-C41E32C7F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pic>
        <p:nvPicPr>
          <p:cNvPr id="20495" name="Picture 13">
            <a:extLst>
              <a:ext uri="{FF2B5EF4-FFF2-40B4-BE49-F238E27FC236}">
                <a16:creationId xmlns:a16="http://schemas.microsoft.com/office/drawing/2014/main" id="{D4C2626A-68DE-9741-B361-83CE297C16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9600" y="5672139"/>
            <a:ext cx="476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6" name="TextBox 15">
            <a:extLst>
              <a:ext uri="{FF2B5EF4-FFF2-40B4-BE49-F238E27FC236}">
                <a16:creationId xmlns:a16="http://schemas.microsoft.com/office/drawing/2014/main" id="{A2D81297-358A-4B4F-BB4A-A6EFD9248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1857376"/>
            <a:ext cx="285750" cy="8302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4800">
                <a:cs typeface="Times New Roman" panose="02020603050405020304" pitchFamily="18" charset="0"/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4232837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A8DB5857-1765-CC48-9EC1-1C54024D5E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/>
              <a:t>Критерий </a:t>
            </a:r>
            <a:r>
              <a:rPr lang="en-US" altLang="ru-RU" sz="3600" b="1"/>
              <a:t>t-</a:t>
            </a:r>
            <a:r>
              <a:rPr lang="ru-RU" altLang="ru-RU" sz="3600" b="1"/>
              <a:t>Стьюдента </a:t>
            </a:r>
            <a:br>
              <a:rPr lang="ru-RU" altLang="ru-RU" sz="3600" b="1"/>
            </a:br>
            <a:r>
              <a:rPr lang="ru-RU" altLang="ru-RU" sz="3600" b="1"/>
              <a:t>для зависимых выборок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13A6CC7F-9AF1-48D1-921C-67AD78153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dirty="0"/>
              <a:t>Проверяет гипотезу о том, что средние значения двух генеральных совокупностей, их которых извлечены сравниваемые зависимые выборки, отличаются друг от друга.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Исходные предположения: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Каждому представителю одной выборки поставлен в соответствие представитель другой выборки.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Данные двух выборок положительно коррелируют.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Распределение в обеих выборках соответствует нормальному закону.</a:t>
            </a:r>
          </a:p>
          <a:p>
            <a:pPr marL="624078" indent="-514350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Структура исходных данных:</a:t>
            </a:r>
            <a:r>
              <a:rPr 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dirty="0"/>
              <a:t>имеется по два значения изучаемого признака(</a:t>
            </a:r>
            <a:r>
              <a:rPr lang="ru-RU" dirty="0" err="1"/>
              <a:t>ов</a:t>
            </a:r>
            <a:r>
              <a:rPr lang="ru-RU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92120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>
            <a:extLst>
              <a:ext uri="{FF2B5EF4-FFF2-40B4-BE49-F238E27FC236}">
                <a16:creationId xmlns:a16="http://schemas.microsoft.com/office/drawing/2014/main" id="{75A70046-B953-B241-991E-C17BE7C907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63750" y="115888"/>
            <a:ext cx="8229600" cy="1143000"/>
          </a:xfrm>
        </p:spPr>
        <p:txBody>
          <a:bodyPr/>
          <a:lstStyle/>
          <a:p>
            <a:r>
              <a:rPr lang="ru-RU" altLang="ru-RU" sz="3600" b="1"/>
              <a:t>Критерий </a:t>
            </a:r>
            <a:r>
              <a:rPr lang="en-US" altLang="ru-RU" sz="3600" b="1"/>
              <a:t>F-</a:t>
            </a:r>
            <a:r>
              <a:rPr lang="ru-RU" altLang="ru-RU" sz="3600" b="1"/>
              <a:t>Фишера</a:t>
            </a:r>
            <a:endParaRPr lang="ru-RU" alt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EA7333-1D76-4C6C-A56A-5DF5FFBDAB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9288" y="1700213"/>
            <a:ext cx="8208962" cy="5041900"/>
          </a:xfrm>
        </p:spPr>
        <p:txBody>
          <a:bodyPr/>
          <a:lstStyle/>
          <a:p>
            <a:pPr>
              <a:defRPr/>
            </a:pPr>
            <a:r>
              <a:rPr lang="ru-RU" sz="2500" dirty="0"/>
              <a:t>Применяется для проверки гипотезы о равенстве дисперсий двух выборок. Его относят к </a:t>
            </a:r>
            <a:r>
              <a:rPr lang="ru-RU" sz="2500" i="1" dirty="0"/>
              <a:t>критериям рассеяния</a:t>
            </a:r>
            <a:r>
              <a:rPr lang="ru-RU" sz="2500" dirty="0"/>
              <a:t>. </a:t>
            </a:r>
          </a:p>
          <a:p>
            <a:pPr>
              <a:defRPr/>
            </a:pPr>
            <a:r>
              <a:rPr lang="ru-RU" sz="2500" dirty="0"/>
              <a:t>*</a:t>
            </a:r>
            <a:r>
              <a:rPr lang="ru-RU" sz="2200" dirty="0">
                <a:solidFill>
                  <a:schemeClr val="bg2">
                    <a:lumMod val="75000"/>
                  </a:schemeClr>
                </a:solidFill>
              </a:rPr>
              <a:t>Имеет смысл перед использованием критерия </a:t>
            </a:r>
            <a:r>
              <a:rPr lang="en-US" sz="2200" dirty="0">
                <a:solidFill>
                  <a:schemeClr val="bg2">
                    <a:lumMod val="75000"/>
                  </a:schemeClr>
                </a:solidFill>
              </a:rPr>
              <a:t>t</a:t>
            </a:r>
            <a:r>
              <a:rPr lang="ru-RU" sz="2200" dirty="0">
                <a:solidFill>
                  <a:schemeClr val="bg2">
                    <a:lumMod val="75000"/>
                  </a:schemeClr>
                </a:solidFill>
              </a:rPr>
              <a:t>-Стьюдента предварительно проверить гипотезу о равенстве дисперсий. Если она верна, то для сравнения средних можно воспользоваться критерием </a:t>
            </a:r>
            <a:r>
              <a:rPr lang="en-US" sz="2200" dirty="0">
                <a:solidFill>
                  <a:schemeClr val="bg2">
                    <a:lumMod val="75000"/>
                  </a:schemeClr>
                </a:solidFill>
              </a:rPr>
              <a:t>t</a:t>
            </a:r>
            <a:r>
              <a:rPr lang="ru-RU" sz="2200" dirty="0">
                <a:solidFill>
                  <a:schemeClr val="bg2">
                    <a:lumMod val="75000"/>
                  </a:schemeClr>
                </a:solidFill>
              </a:rPr>
              <a:t>-Стьюдента (гипотезы о равенстве средних значений в двух выборках).</a:t>
            </a:r>
          </a:p>
          <a:p>
            <a:pPr>
              <a:defRPr/>
            </a:pPr>
            <a:r>
              <a:rPr lang="ru-RU" sz="2500" dirty="0"/>
              <a:t>Критерий Фишера основан на дополнительных предположениях о независимости и нормальности выборок данных. Перед его применением рекомендуется выполнить проверку нормальности распределения признака.</a:t>
            </a:r>
          </a:p>
          <a:p>
            <a:pPr>
              <a:defRPr/>
            </a:pP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3334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65C7C39-8D4D-4DC5-A63E-96442123F7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0"/>
            <a:ext cx="8362950" cy="3976688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Статистические критерии</a:t>
            </a:r>
            <a:r>
              <a:rPr lang="ru-RU" altLang="ru-RU" dirty="0">
                <a:solidFill>
                  <a:schemeClr val="bg2">
                    <a:lumMod val="75000"/>
                  </a:schemeClr>
                </a:solidFill>
              </a:rPr>
              <a:t> – это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ПРАВИЛО</a:t>
            </a:r>
            <a:r>
              <a:rPr lang="ru-RU" altLang="ru-RU" dirty="0"/>
              <a:t>, обеспечивающее принятие истинной и отклонение ложной гипотезы с высокой вероятностью.</a:t>
            </a:r>
          </a:p>
          <a:p>
            <a:pPr eaLnBrk="1" hangingPunct="1">
              <a:defRPr/>
            </a:pP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Статистические критерии</a:t>
            </a:r>
            <a:r>
              <a:rPr lang="ru-RU" alt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dirty="0"/>
              <a:t>– это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МЕТОД</a:t>
            </a:r>
            <a:r>
              <a:rPr lang="ru-RU" altLang="ru-RU" dirty="0"/>
              <a:t> расчета определенного числа.</a:t>
            </a:r>
          </a:p>
          <a:p>
            <a:pPr eaLnBrk="1" hangingPunct="1">
              <a:defRPr/>
            </a:pPr>
            <a:r>
              <a:rPr lang="ru-RU" altLang="ru-RU" dirty="0"/>
              <a:t>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Статистические критерии</a:t>
            </a:r>
            <a:r>
              <a:rPr lang="ru-RU" alt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dirty="0"/>
              <a:t>– это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ЧИСЛО.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5110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>
            <a:extLst>
              <a:ext uri="{FF2B5EF4-FFF2-40B4-BE49-F238E27FC236}">
                <a16:creationId xmlns:a16="http://schemas.microsoft.com/office/drawing/2014/main" id="{5D64A013-4C27-8840-B098-44B940B36D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60350"/>
            <a:ext cx="8229600" cy="1143000"/>
          </a:xfrm>
        </p:spPr>
        <p:txBody>
          <a:bodyPr/>
          <a:lstStyle/>
          <a:p>
            <a:r>
              <a:rPr lang="ru-RU" altLang="ru-RU" sz="3600" b="1"/>
              <a:t>Критерий </a:t>
            </a:r>
            <a:r>
              <a:rPr lang="en-US" altLang="ru-RU" sz="3600" b="1"/>
              <a:t>F-</a:t>
            </a:r>
            <a:r>
              <a:rPr lang="ru-RU" altLang="ru-RU" sz="3600" b="1"/>
              <a:t>Фишера</a:t>
            </a:r>
            <a:endParaRPr lang="ru-RU" alt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86B3C3-E25F-43EE-AA58-15483FDD0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4552950"/>
          </a:xfrm>
        </p:spPr>
        <p:txBody>
          <a:bodyPr/>
          <a:lstStyle/>
          <a:p>
            <a:pPr>
              <a:defRPr/>
            </a:pPr>
            <a:r>
              <a:rPr lang="ru-RU" sz="2600" dirty="0"/>
              <a:t>В </a:t>
            </a:r>
            <a:r>
              <a:rPr lang="ru-RU" sz="2600" b="1" dirty="0">
                <a:solidFill>
                  <a:schemeClr val="bg2">
                    <a:lumMod val="75000"/>
                  </a:schemeClr>
                </a:solidFill>
              </a:rPr>
              <a:t>регрессионном анализе</a:t>
            </a:r>
            <a:r>
              <a:rPr lang="ru-RU" sz="2600" dirty="0"/>
              <a:t> критерий Фишера позволяет оценивать значимость линейных регрессионных моделей. </a:t>
            </a:r>
          </a:p>
          <a:p>
            <a:pPr>
              <a:defRPr/>
            </a:pPr>
            <a:r>
              <a:rPr lang="ru-RU" sz="2600" dirty="0"/>
              <a:t>В частности, он используется в </a:t>
            </a:r>
            <a:r>
              <a:rPr lang="ru-RU" sz="2600" b="1" dirty="0">
                <a:solidFill>
                  <a:schemeClr val="bg2">
                    <a:lumMod val="75000"/>
                  </a:schemeClr>
                </a:solidFill>
              </a:rPr>
              <a:t>шаговой регрессии</a:t>
            </a:r>
            <a:r>
              <a:rPr lang="ru-RU" sz="2600" dirty="0"/>
              <a:t> для проверки целесообразности включения или исключения независимых переменных (признаков) в регрессионную модель.</a:t>
            </a:r>
          </a:p>
          <a:p>
            <a:pPr>
              <a:defRPr/>
            </a:pPr>
            <a:r>
              <a:rPr lang="ru-RU" dirty="0"/>
              <a:t>В 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дисперсионном анализе</a:t>
            </a:r>
            <a:r>
              <a:rPr lang="ru-RU" dirty="0"/>
              <a:t> критерий Фишера позволяет оценивать значимость факторов и их взаимодействия.</a:t>
            </a:r>
          </a:p>
          <a:p>
            <a:pPr marL="0" indent="0">
              <a:buNone/>
              <a:defRPr/>
            </a:pPr>
            <a:endParaRPr lang="ru-RU" sz="2600" dirty="0"/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217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>
            <a:extLst>
              <a:ext uri="{FF2B5EF4-FFF2-40B4-BE49-F238E27FC236}">
                <a16:creationId xmlns:a16="http://schemas.microsoft.com/office/drawing/2014/main" id="{8315EF05-CA96-3C40-8880-677ADA583D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ru-RU" sz="3600" b="1"/>
              <a:t>U</a:t>
            </a:r>
            <a:r>
              <a:rPr lang="ru-RU" altLang="ru-RU" sz="3600" b="1"/>
              <a:t>-критерий Манна-Уитни для независимых выборок 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87C0A49A-21DE-4988-BB3E-0EF4E4264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dirty="0"/>
              <a:t>Показывает насколько совпадают (пересекаются) два ряда значений измеренного признака (</a:t>
            </a:r>
            <a:r>
              <a:rPr lang="ru-RU" dirty="0" err="1"/>
              <a:t>ов</a:t>
            </a:r>
            <a:r>
              <a:rPr lang="ru-RU" dirty="0"/>
              <a:t>).</a:t>
            </a:r>
          </a:p>
          <a:p>
            <a:pPr marL="365760" indent="-256032">
              <a:buClr>
                <a:schemeClr val="accent3"/>
              </a:buClr>
              <a:buNone/>
              <a:defRPr/>
            </a:pPr>
            <a:endParaRPr lang="ru-RU" b="1" i="1" dirty="0"/>
          </a:p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Условия для применения: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Распределение хотя бы в одной выборке отличается от нормального вида.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Небольшой объем выборки (больше 100 человек – используют параметрические критерии, меньше 10 человек – непараметрические, но результаты считаются предварительными).</a:t>
            </a:r>
          </a:p>
          <a:p>
            <a:pPr marL="624078" indent="-514350">
              <a:buClr>
                <a:schemeClr val="accent3"/>
              </a:buClr>
              <a:buFont typeface="Georgia"/>
              <a:buAutoNum type="arabicPeriod"/>
              <a:defRPr/>
            </a:pPr>
            <a:r>
              <a:rPr lang="ru-RU" dirty="0"/>
              <a:t>Нет </a:t>
            </a:r>
            <a:r>
              <a:rPr lang="ru-RU" dirty="0" err="1"/>
              <a:t>гомогенности</a:t>
            </a:r>
            <a:r>
              <a:rPr lang="ru-RU" dirty="0"/>
              <a:t> дисперсий при сравнении средних значений.</a:t>
            </a:r>
          </a:p>
        </p:txBody>
      </p:sp>
    </p:spTree>
    <p:extLst>
      <p:ext uri="{BB962C8B-B14F-4D97-AF65-F5344CB8AC3E}">
        <p14:creationId xmlns:p14="http://schemas.microsoft.com/office/powerpoint/2010/main" val="38493619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>
            <a:extLst>
              <a:ext uri="{FF2B5EF4-FFF2-40B4-BE49-F238E27FC236}">
                <a16:creationId xmlns:a16="http://schemas.microsoft.com/office/drawing/2014/main" id="{C3D27647-53AA-F94D-9EF1-C499BF5CAE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/>
              <a:t>Т-критерий Вилкоксона </a:t>
            </a:r>
            <a:br>
              <a:rPr lang="ru-RU" altLang="ru-RU" sz="3600" b="1"/>
            </a:br>
            <a:r>
              <a:rPr lang="ru-RU" altLang="ru-RU" sz="3600" b="1"/>
              <a:t>для зависимых выборок</a:t>
            </a:r>
          </a:p>
        </p:txBody>
      </p:sp>
      <p:sp>
        <p:nvSpPr>
          <p:cNvPr id="25603" name="Содержимое 2">
            <a:extLst>
              <a:ext uri="{FF2B5EF4-FFF2-40B4-BE49-F238E27FC236}">
                <a16:creationId xmlns:a16="http://schemas.microsoft.com/office/drawing/2014/main" id="{0EE8893D-255D-144B-91A2-9391313533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ru-RU" altLang="ru-RU"/>
              <a:t>В основе лежит упорядочивание величин разностей (сдвигов) значений признака в каждой паре его измерений.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ru-RU" altLang="ru-RU"/>
              <a:t>Идея критерия заключается в подсчете вероятности получения минимальной из положительных и отрицательных разностей при условии, что распределение положительных или отрицательных разностей равновероятно и равно </a:t>
            </a:r>
          </a:p>
        </p:txBody>
      </p:sp>
      <p:sp>
        <p:nvSpPr>
          <p:cNvPr id="25604" name="Rectangle 2">
            <a:extLst>
              <a:ext uri="{FF2B5EF4-FFF2-40B4-BE49-F238E27FC236}">
                <a16:creationId xmlns:a16="http://schemas.microsoft.com/office/drawing/2014/main" id="{E83D40D1-41AE-C144-9D3B-DD49C0FB2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Georgia" panose="02040502050405020303" pitchFamily="18" charset="0"/>
            </a:endParaRPr>
          </a:p>
        </p:txBody>
      </p:sp>
      <p:pic>
        <p:nvPicPr>
          <p:cNvPr id="25605" name="Picture 1">
            <a:extLst>
              <a:ext uri="{FF2B5EF4-FFF2-40B4-BE49-F238E27FC236}">
                <a16:creationId xmlns:a16="http://schemas.microsoft.com/office/drawing/2014/main" id="{A32EBED0-0151-114B-B14D-65AF8C3D48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488" y="5916614"/>
            <a:ext cx="533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6" name="Rectangle 3">
            <a:extLst>
              <a:ext uri="{FF2B5EF4-FFF2-40B4-BE49-F238E27FC236}">
                <a16:creationId xmlns:a16="http://schemas.microsoft.com/office/drawing/2014/main" id="{83AA2BA7-B5AC-8A4B-9AF4-73FB85760B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0059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0000"/>
              <a:buFont typeface="Wingdings" pitchFamily="2" charset="2"/>
              <a:buChar char="o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o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o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721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>
            <a:extLst>
              <a:ext uri="{FF2B5EF4-FFF2-40B4-BE49-F238E27FC236}">
                <a16:creationId xmlns:a16="http://schemas.microsoft.com/office/drawing/2014/main" id="{E5253EB0-8485-0443-A021-D708F871F2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/>
              <a:t>Н-критерий Крускала-Уоллиса для</a:t>
            </a:r>
            <a:br>
              <a:rPr lang="ru-RU" altLang="ru-RU" sz="3600" b="1"/>
            </a:br>
            <a:r>
              <a:rPr lang="ru-RU" altLang="ru-RU" sz="3600" b="1"/>
              <a:t>3 и более независимых выборок</a:t>
            </a:r>
          </a:p>
        </p:txBody>
      </p:sp>
      <p:sp>
        <p:nvSpPr>
          <p:cNvPr id="26627" name="Содержимое 2">
            <a:extLst>
              <a:ext uri="{FF2B5EF4-FFF2-40B4-BE49-F238E27FC236}">
                <a16:creationId xmlns:a16="http://schemas.microsoft.com/office/drawing/2014/main" id="{2DE48AC1-42B5-354C-AFCC-9C37FED57D1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ru-RU" altLang="ru-RU"/>
              <a:t>Применяется для оценки различий по степени выраженности анализируемого признака одновременно между тремя, четырьмя и более выборками.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ru-RU" altLang="ru-RU"/>
              <a:t>Позволяет выявить степень изменения признака в выборках, не указывая на направление этих изменений.</a:t>
            </a:r>
          </a:p>
        </p:txBody>
      </p:sp>
    </p:spTree>
    <p:extLst>
      <p:ext uri="{BB962C8B-B14F-4D97-AF65-F5344CB8AC3E}">
        <p14:creationId xmlns:p14="http://schemas.microsoft.com/office/powerpoint/2010/main" val="18031645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>
            <a:extLst>
              <a:ext uri="{FF2B5EF4-FFF2-40B4-BE49-F238E27FC236}">
                <a16:creationId xmlns:a16="http://schemas.microsoft.com/office/drawing/2014/main" id="{4634330B-D212-DB4A-AE80-D34459E10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533401"/>
            <a:ext cx="8229600" cy="879475"/>
          </a:xfrm>
        </p:spPr>
        <p:txBody>
          <a:bodyPr/>
          <a:lstStyle/>
          <a:p>
            <a:pPr eaLnBrk="1" hangingPunct="1"/>
            <a:r>
              <a:rPr lang="ru-RU" altLang="ru-RU" sz="3600" b="1"/>
              <a:t>Н-критерий Крускала-Уоллиса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FFA4733C-4727-4820-AAEB-9A47B27C8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Условия для применения: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Измерение должно быть проведено в шкале порядка, интервалов или отношений.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Выборки должны быть независимыми.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Допускается разное число респондентов в сопоставляемых выборках.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При сопоставлении трех выборок допускается, чтобы в одной из них было  </a:t>
            </a:r>
            <a:r>
              <a:rPr lang="en-US" dirty="0"/>
              <a:t>n</a:t>
            </a:r>
            <a:r>
              <a:rPr lang="ru-RU" dirty="0"/>
              <a:t>=3, а в двух других </a:t>
            </a:r>
            <a:r>
              <a:rPr lang="en-US" dirty="0"/>
              <a:t>n</a:t>
            </a:r>
            <a:r>
              <a:rPr lang="ru-RU" dirty="0"/>
              <a:t>=2. Но в этом случае различия могут быть зафиксированы только на уровне средней значимости.</a:t>
            </a:r>
          </a:p>
        </p:txBody>
      </p:sp>
    </p:spTree>
    <p:extLst>
      <p:ext uri="{BB962C8B-B14F-4D97-AF65-F5344CB8AC3E}">
        <p14:creationId xmlns:p14="http://schemas.microsoft.com/office/powerpoint/2010/main" val="30286805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>
            <a:extLst>
              <a:ext uri="{FF2B5EF4-FFF2-40B4-BE49-F238E27FC236}">
                <a16:creationId xmlns:a16="http://schemas.microsoft.com/office/drawing/2014/main" id="{C6F85270-D0E9-3642-B563-9B8464C4A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600" b="1"/>
              <a:t>Критерий Фишера </a:t>
            </a:r>
            <a:r>
              <a:rPr lang="el-GR" altLang="ru-RU" sz="3600" b="1"/>
              <a:t>φ</a:t>
            </a:r>
            <a:r>
              <a:rPr lang="ru-RU" altLang="ru-RU" sz="3600" b="1"/>
              <a:t>* (фи)</a:t>
            </a:r>
            <a:br>
              <a:rPr lang="ru-RU" altLang="ru-RU" sz="3600" b="1"/>
            </a:br>
            <a:r>
              <a:rPr lang="ru-RU" altLang="ru-RU" sz="3600" b="1"/>
              <a:t>(Угловое преобразование Фишера)</a:t>
            </a:r>
          </a:p>
        </p:txBody>
      </p:sp>
      <p:sp>
        <p:nvSpPr>
          <p:cNvPr id="28675" name="Содержимое 2">
            <a:extLst>
              <a:ext uri="{FF2B5EF4-FFF2-40B4-BE49-F238E27FC236}">
                <a16:creationId xmlns:a16="http://schemas.microsoft.com/office/drawing/2014/main" id="{CAA55E09-ADDB-1B40-8713-7D771D453C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Georgia" panose="02040502050405020303" pitchFamily="18" charset="0"/>
              <a:buNone/>
            </a:pPr>
            <a:r>
              <a:rPr lang="ru-RU" altLang="ru-RU"/>
              <a:t>Критерий </a:t>
            </a:r>
            <a:r>
              <a:rPr lang="el-GR" altLang="ru-RU"/>
              <a:t>φ</a:t>
            </a:r>
            <a:r>
              <a:rPr lang="ru-RU" altLang="ru-RU"/>
              <a:t> (фи) предназначен для сопоставления двух рядов выборочных значений по частоте встречаемости какого-либо признака.</a:t>
            </a:r>
          </a:p>
          <a:p>
            <a:pPr eaLnBrk="1" hangingPunct="1">
              <a:buFont typeface="Georgia" panose="02040502050405020303" pitchFamily="18" charset="0"/>
              <a:buNone/>
            </a:pPr>
            <a:r>
              <a:rPr lang="ru-RU" altLang="ru-RU"/>
              <a:t>Этот критерий можно применять на любых выборках – зависимых и независимых. А также можно оценивать частоту встречаемости признака и количественной, и качественной переменной.</a:t>
            </a:r>
          </a:p>
        </p:txBody>
      </p:sp>
    </p:spTree>
    <p:extLst>
      <p:ext uri="{BB962C8B-B14F-4D97-AF65-F5344CB8AC3E}">
        <p14:creationId xmlns:p14="http://schemas.microsoft.com/office/powerpoint/2010/main" val="591371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A33F6DED-AECA-458B-AAA2-0C5086B75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altLang="ru-RU" sz="3600" b="1" dirty="0">
                <a:solidFill>
                  <a:schemeClr val="bg2">
                    <a:lumMod val="75000"/>
                  </a:schemeClr>
                </a:solidFill>
              </a:rPr>
              <a:t>Критерий Фишера </a:t>
            </a:r>
            <a:r>
              <a:rPr lang="el-GR" altLang="ru-RU" sz="3600" b="1" dirty="0">
                <a:solidFill>
                  <a:schemeClr val="bg2">
                    <a:lumMod val="75000"/>
                  </a:schemeClr>
                </a:solidFill>
              </a:rPr>
              <a:t>φ</a:t>
            </a:r>
            <a:r>
              <a:rPr lang="ru-RU" altLang="ru-RU" sz="3600" b="1" dirty="0">
                <a:solidFill>
                  <a:schemeClr val="bg2">
                    <a:lumMod val="75000"/>
                  </a:schemeClr>
                </a:solidFill>
              </a:rPr>
              <a:t>*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B82E8C55-8610-4ADA-A17C-6C3E6B542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>
              <a:buClr>
                <a:schemeClr val="accent3"/>
              </a:buClr>
              <a:buNone/>
              <a:defRPr/>
            </a:pPr>
            <a:r>
              <a:rPr lang="ru-RU" b="1" i="1" dirty="0">
                <a:solidFill>
                  <a:schemeClr val="bg2">
                    <a:lumMod val="75000"/>
                  </a:schemeClr>
                </a:solidFill>
              </a:rPr>
              <a:t>Условия для применения: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Измерение может быть проведено в </a:t>
            </a:r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любой шкале</a:t>
            </a:r>
            <a:r>
              <a:rPr lang="ru-RU" dirty="0"/>
              <a:t>.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Характеристики выборок могут быть любыми.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Нижняя граница – в одной из выборок может быть только 2 наблюдения, при этом во второй должно быть не менее 30 наблюдений. Верхняя граница не определена.</a:t>
            </a:r>
          </a:p>
          <a:p>
            <a:pPr marL="624078" indent="-514350"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/>
              <a:t>При малых объемах выборок, нижние границы выборок должны содержать не менее 5 наблюдений каждая.</a:t>
            </a:r>
          </a:p>
        </p:txBody>
      </p:sp>
    </p:spTree>
    <p:extLst>
      <p:ext uri="{BB962C8B-B14F-4D97-AF65-F5344CB8AC3E}">
        <p14:creationId xmlns:p14="http://schemas.microsoft.com/office/powerpoint/2010/main" val="40141578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>
            <a:extLst>
              <a:ext uri="{FF2B5EF4-FFF2-40B4-BE49-F238E27FC236}">
                <a16:creationId xmlns:a16="http://schemas.microsoft.com/office/drawing/2014/main" id="{6B76A5D4-64CE-E84C-869A-348691663E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/>
              <a:t>Классификация задач и методов их решения</a:t>
            </a:r>
            <a:endParaRPr lang="ru-RU" altLang="ru-RU" sz="360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9CF724F-0B7F-4479-8F72-D01BDE532BA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847851" y="1773239"/>
          <a:ext cx="8640763" cy="4795837"/>
        </p:xfrm>
        <a:graphic>
          <a:graphicData uri="http://schemas.openxmlformats.org/drawingml/2006/table">
            <a:tbl>
              <a:tblPr/>
              <a:tblGrid>
                <a:gridCol w="2178975">
                  <a:extLst>
                    <a:ext uri="{9D8B030D-6E8A-4147-A177-3AD203B41FA5}">
                      <a16:colId xmlns:a16="http://schemas.microsoft.com/office/drawing/2014/main" val="2085802157"/>
                    </a:ext>
                  </a:extLst>
                </a:gridCol>
                <a:gridCol w="2254113">
                  <a:extLst>
                    <a:ext uri="{9D8B030D-6E8A-4147-A177-3AD203B41FA5}">
                      <a16:colId xmlns:a16="http://schemas.microsoft.com/office/drawing/2014/main" val="2573857262"/>
                    </a:ext>
                  </a:extLst>
                </a:gridCol>
                <a:gridCol w="4207675">
                  <a:extLst>
                    <a:ext uri="{9D8B030D-6E8A-4147-A177-3AD203B41FA5}">
                      <a16:colId xmlns:a16="http://schemas.microsoft.com/office/drawing/2014/main" val="2075156326"/>
                    </a:ext>
                  </a:extLst>
                </a:gridCol>
              </a:tblGrid>
              <a:tr h="39430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Задачи</a:t>
                      </a:r>
                      <a:endParaRPr lang="ru-RU" sz="2400" dirty="0">
                        <a:effectLst/>
                      </a:endParaRP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Условия</a:t>
                      </a:r>
                      <a:endParaRPr lang="ru-RU" sz="2400">
                        <a:effectLst/>
                      </a:endParaRP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Методы</a:t>
                      </a:r>
                      <a:endParaRPr lang="ru-RU" sz="2400">
                        <a:effectLst/>
                      </a:endParaRP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3319766"/>
                  </a:ext>
                </a:extLst>
              </a:tr>
              <a:tr h="1247867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1.</a:t>
                      </a:r>
                      <a:r>
                        <a:rPr lang="ru-RU" sz="2000" b="1" dirty="0">
                          <a:effectLst/>
                        </a:rPr>
                        <a:t> </a:t>
                      </a:r>
                      <a:r>
                        <a:rPr lang="ru-RU" sz="2000" dirty="0">
                          <a:effectLst/>
                        </a:rPr>
                        <a:t>Выявление различий в уровне исследуемого признака</a:t>
                      </a:r>
                    </a:p>
                    <a:p>
                      <a:pPr algn="just"/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а) 2 выборки испытуемых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Q </a:t>
                      </a:r>
                      <a:r>
                        <a:rPr lang="ru-RU" sz="2000" dirty="0">
                          <a:effectLst/>
                        </a:rPr>
                        <a:t>- критерий Розенбаума;</a:t>
                      </a:r>
                    </a:p>
                    <a:p>
                      <a:pPr algn="ctr"/>
                      <a:r>
                        <a:rPr lang="ru-RU" sz="2000" b="1" dirty="0">
                          <a:effectLst/>
                        </a:rPr>
                        <a:t>U</a:t>
                      </a:r>
                      <a:r>
                        <a:rPr lang="ru-RU" sz="2000" dirty="0">
                          <a:effectLst/>
                        </a:rPr>
                        <a:t> - критерий Манна-Уитни;</a:t>
                      </a:r>
                    </a:p>
                    <a:p>
                      <a:pPr algn="ctr"/>
                      <a:r>
                        <a:rPr lang="ru-RU" sz="2000" b="1" dirty="0">
                          <a:effectLst/>
                        </a:rPr>
                        <a:t>φ*</a:t>
                      </a:r>
                      <a:r>
                        <a:rPr lang="ru-RU" sz="2000" dirty="0">
                          <a:effectLst/>
                        </a:rPr>
                        <a:t> - критерий (угловое преобразование Фишера)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854461"/>
                  </a:ext>
                </a:extLst>
              </a:tr>
              <a:tr h="657934">
                <a:tc vMerge="1"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14245" marR="14245" marT="14245" marB="1424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б) 3 и более выбо­рок испытуемых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S</a:t>
                      </a:r>
                      <a:r>
                        <a:rPr lang="ru-RU" sz="2000" dirty="0">
                          <a:effectLst/>
                        </a:rPr>
                        <a:t> - критерий тенденций </a:t>
                      </a:r>
                      <a:r>
                        <a:rPr lang="ru-RU" sz="2000" dirty="0" err="1">
                          <a:effectLst/>
                        </a:rPr>
                        <a:t>Джонкира</a:t>
                      </a:r>
                      <a:r>
                        <a:rPr lang="ru-RU" sz="2000" dirty="0">
                          <a:effectLst/>
                        </a:rPr>
                        <a:t>;</a:t>
                      </a:r>
                    </a:p>
                    <a:p>
                      <a:pPr algn="ctr"/>
                      <a:r>
                        <a:rPr lang="ru-RU" sz="2000" b="1" dirty="0">
                          <a:effectLst/>
                        </a:rPr>
                        <a:t>Н</a:t>
                      </a:r>
                      <a:r>
                        <a:rPr lang="ru-RU" sz="2000" dirty="0">
                          <a:effectLst/>
                        </a:rPr>
                        <a:t> - критерий </a:t>
                      </a:r>
                      <a:r>
                        <a:rPr lang="ru-RU" sz="2000" dirty="0" err="1">
                          <a:effectLst/>
                        </a:rPr>
                        <a:t>Крускала-Уоллиса</a:t>
                      </a:r>
                      <a:r>
                        <a:rPr lang="ru-RU" sz="2000" dirty="0">
                          <a:effectLst/>
                        </a:rPr>
                        <a:t>.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623632"/>
                  </a:ext>
                </a:extLst>
              </a:tr>
              <a:tr h="1247867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2. Оценка сдвига зна­чений исследуемого признака</a:t>
                      </a:r>
                    </a:p>
                    <a:p>
                      <a:pPr algn="just"/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а) 2 замера на од­ной и той же вы­борке испытуемых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Т</a:t>
                      </a:r>
                      <a:r>
                        <a:rPr lang="ru-RU" sz="2000" dirty="0">
                          <a:effectLst/>
                        </a:rPr>
                        <a:t> - критерий </a:t>
                      </a:r>
                      <a:r>
                        <a:rPr lang="ru-RU" sz="2000" dirty="0" err="1">
                          <a:effectLst/>
                        </a:rPr>
                        <a:t>Вилкоксона</a:t>
                      </a:r>
                      <a:r>
                        <a:rPr lang="ru-RU" sz="2000" dirty="0">
                          <a:effectLst/>
                        </a:rPr>
                        <a:t>;</a:t>
                      </a:r>
                    </a:p>
                    <a:p>
                      <a:pPr algn="ctr"/>
                      <a:r>
                        <a:rPr lang="ru-RU" sz="2000" b="1" dirty="0">
                          <a:effectLst/>
                        </a:rPr>
                        <a:t>G</a:t>
                      </a:r>
                      <a:r>
                        <a:rPr lang="ru-RU" sz="2000" dirty="0">
                          <a:effectLst/>
                        </a:rPr>
                        <a:t> - критерий знаков;</a:t>
                      </a:r>
                    </a:p>
                    <a:p>
                      <a:pPr algn="ctr"/>
                      <a:r>
                        <a:rPr lang="ru-RU" sz="2000" b="1" dirty="0">
                          <a:effectLst/>
                        </a:rPr>
                        <a:t>φ*</a:t>
                      </a:r>
                      <a:r>
                        <a:rPr lang="ru-RU" sz="2000" dirty="0">
                          <a:effectLst/>
                        </a:rPr>
                        <a:t> - критерий (угловое преобразование Фишера).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614566"/>
                  </a:ext>
                </a:extLst>
              </a:tr>
              <a:tr h="1247867">
                <a:tc vMerge="1"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14245" marR="14245" marT="14245" marB="1424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б) 3 и более заме­ров на одной и той же выборке испы­туемых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>
                          <a:effectLst/>
                        </a:rPr>
                        <a:t>χ</a:t>
                      </a:r>
                      <a:r>
                        <a:rPr lang="ru-RU" sz="2000" b="1" baseline="-25000" dirty="0">
                          <a:effectLst/>
                        </a:rPr>
                        <a:t>л</a:t>
                      </a:r>
                      <a:r>
                        <a:rPr lang="ru-RU" sz="2000" b="1" baseline="30000" dirty="0">
                          <a:effectLst/>
                        </a:rPr>
                        <a:t>2</a:t>
                      </a:r>
                      <a:r>
                        <a:rPr lang="ru-RU" sz="2000" dirty="0">
                          <a:effectLst/>
                        </a:rPr>
                        <a:t>  - критерий Фридмана;</a:t>
                      </a:r>
                    </a:p>
                    <a:p>
                      <a:pPr algn="ctr"/>
                      <a:r>
                        <a:rPr lang="ru-RU" sz="2000" b="1" dirty="0">
                          <a:effectLst/>
                        </a:rPr>
                        <a:t>L</a:t>
                      </a:r>
                      <a:r>
                        <a:rPr lang="ru-RU" sz="2000" dirty="0">
                          <a:effectLst/>
                        </a:rPr>
                        <a:t> - критерий тенденций Пейджа.</a:t>
                      </a:r>
                    </a:p>
                  </a:txBody>
                  <a:tcPr marL="14245" marR="14245" marT="14244" marB="14244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294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2193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>
            <a:extLst>
              <a:ext uri="{FF2B5EF4-FFF2-40B4-BE49-F238E27FC236}">
                <a16:creationId xmlns:a16="http://schemas.microsoft.com/office/drawing/2014/main" id="{6A27962B-5D01-BA4A-BD6F-8CBDE054C0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/>
              <a:t>Классификация задач и методов их решения</a:t>
            </a:r>
            <a:endParaRPr lang="ru-RU" altLang="ru-RU" sz="360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DB1F2859-01A2-41CF-86C8-94F7358C7CE8}"/>
              </a:ext>
            </a:extLst>
          </p:cNvPr>
          <p:cNvGraphicFramePr>
            <a:graphicFrameLocks noGrp="1"/>
          </p:cNvGraphicFramePr>
          <p:nvPr/>
        </p:nvGraphicFramePr>
        <p:xfrm>
          <a:off x="1774825" y="1704976"/>
          <a:ext cx="8642350" cy="5002213"/>
        </p:xfrm>
        <a:graphic>
          <a:graphicData uri="http://schemas.openxmlformats.org/drawingml/2006/table">
            <a:tbl>
              <a:tblPr/>
              <a:tblGrid>
                <a:gridCol w="2170933">
                  <a:extLst>
                    <a:ext uri="{9D8B030D-6E8A-4147-A177-3AD203B41FA5}">
                      <a16:colId xmlns:a16="http://schemas.microsoft.com/office/drawing/2014/main" val="2007857762"/>
                    </a:ext>
                  </a:extLst>
                </a:gridCol>
                <a:gridCol w="2438320">
                  <a:extLst>
                    <a:ext uri="{9D8B030D-6E8A-4147-A177-3AD203B41FA5}">
                      <a16:colId xmlns:a16="http://schemas.microsoft.com/office/drawing/2014/main" val="1904997507"/>
                    </a:ext>
                  </a:extLst>
                </a:gridCol>
                <a:gridCol w="4033097">
                  <a:extLst>
                    <a:ext uri="{9D8B030D-6E8A-4147-A177-3AD203B41FA5}">
                      <a16:colId xmlns:a16="http://schemas.microsoft.com/office/drawing/2014/main" val="1495994451"/>
                    </a:ext>
                  </a:extLst>
                </a:gridCol>
              </a:tblGrid>
              <a:tr h="42563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Задачи</a:t>
                      </a:r>
                      <a:endParaRPr lang="ru-RU" sz="24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Условия</a:t>
                      </a:r>
                      <a:endParaRPr lang="ru-RU" sz="240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Методы</a:t>
                      </a:r>
                      <a:endParaRPr lang="ru-RU" sz="240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55392"/>
                  </a:ext>
                </a:extLst>
              </a:tr>
              <a:tr h="1347007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Выявление различий в распределении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при сопоставлении эмпирического признака  распределения с теоретическим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</a:t>
                      </a:r>
                      <a:r>
                        <a:rPr lang="ru-RU" sz="20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критерий Пирсона;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 критерий Колмогорова-Смирнова;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биномиальный критерий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903950"/>
                  </a:ext>
                </a:extLst>
              </a:tr>
              <a:tr h="1552411">
                <a:tc vMerge="1"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14245" marR="14245" marT="14245" marB="1424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при сопоставле­нии двух эмпириче­ских распределений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</a:t>
                      </a:r>
                      <a:r>
                        <a:rPr lang="ru-RU" sz="2000" b="1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 критерий Пирсона;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критерий Колмогорова-Смирнова;</a:t>
                      </a:r>
                    </a:p>
                    <a:p>
                      <a:pPr algn="ctr"/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φ*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критерий (угловое преобразование Фишера).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774235"/>
                  </a:ext>
                </a:extLst>
              </a:tr>
              <a:tr h="659218">
                <a:tc rowSpan="2">
                  <a:txBody>
                    <a:bodyPr/>
                    <a:lstStyle/>
                    <a:p>
                      <a:pPr algn="l"/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4.Выявление степени согласованности изменений</a:t>
                      </a:r>
                      <a:r>
                        <a:rPr lang="ru-RU" sz="2000" dirty="0">
                          <a:effectLst/>
                        </a:rPr>
                        <a:t> </a:t>
                      </a: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а) 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двух признаков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ru-RU" sz="2000" b="1" kern="1200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коэффициент ранговой корреляции 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Спирмена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100896"/>
                  </a:ext>
                </a:extLst>
              </a:tr>
              <a:tr h="1017944">
                <a:tc vMerge="1"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14245" marR="14245" marT="14245" marB="1424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effectLst/>
                        </a:rPr>
                        <a:t>б) 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двух иерархий или профилей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ru-RU" sz="2000" b="1" kern="1200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ru-RU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коэффициент ранговой корреляции </a:t>
                      </a:r>
                      <a:r>
                        <a:rPr lang="ru-RU" sz="20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Спирмена</a:t>
                      </a:r>
                      <a:endParaRPr lang="ru-RU" sz="2000" dirty="0">
                        <a:effectLst/>
                      </a:endParaRPr>
                    </a:p>
                  </a:txBody>
                  <a:tcPr marL="14247" marR="14247" marT="14242" marB="14242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456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7125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>
            <a:extLst>
              <a:ext uri="{FF2B5EF4-FFF2-40B4-BE49-F238E27FC236}">
                <a16:creationId xmlns:a16="http://schemas.microsoft.com/office/drawing/2014/main" id="{5DCFD5F9-389F-9A42-8FB6-D35C035369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 b="1"/>
              <a:t>Классификация задач и методов их решения</a:t>
            </a:r>
            <a:endParaRPr lang="ru-RU" altLang="ru-RU" sz="3600"/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DB1F2859-01A2-41CF-86C8-94F7358C7CE8}"/>
              </a:ext>
            </a:extLst>
          </p:cNvPr>
          <p:cNvGraphicFramePr>
            <a:graphicFrameLocks noGrp="1"/>
          </p:cNvGraphicFramePr>
          <p:nvPr/>
        </p:nvGraphicFramePr>
        <p:xfrm>
          <a:off x="1774825" y="1773238"/>
          <a:ext cx="8642350" cy="3581400"/>
        </p:xfrm>
        <a:graphic>
          <a:graphicData uri="http://schemas.openxmlformats.org/drawingml/2006/table">
            <a:tbl>
              <a:tblPr/>
              <a:tblGrid>
                <a:gridCol w="2170933">
                  <a:extLst>
                    <a:ext uri="{9D8B030D-6E8A-4147-A177-3AD203B41FA5}">
                      <a16:colId xmlns:a16="http://schemas.microsoft.com/office/drawing/2014/main" val="2007857762"/>
                    </a:ext>
                  </a:extLst>
                </a:gridCol>
                <a:gridCol w="2438320">
                  <a:extLst>
                    <a:ext uri="{9D8B030D-6E8A-4147-A177-3AD203B41FA5}">
                      <a16:colId xmlns:a16="http://schemas.microsoft.com/office/drawing/2014/main" val="1904997507"/>
                    </a:ext>
                  </a:extLst>
                </a:gridCol>
                <a:gridCol w="4033097">
                  <a:extLst>
                    <a:ext uri="{9D8B030D-6E8A-4147-A177-3AD203B41FA5}">
                      <a16:colId xmlns:a16="http://schemas.microsoft.com/office/drawing/2014/main" val="1495994451"/>
                    </a:ext>
                  </a:extLst>
                </a:gridCol>
              </a:tblGrid>
              <a:tr h="81246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</a:rPr>
                        <a:t>Задачи</a:t>
                      </a:r>
                      <a:endParaRPr lang="ru-RU" sz="2400" dirty="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Условия</a:t>
                      </a:r>
                      <a:endParaRPr lang="ru-RU" sz="240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effectLst/>
                        </a:rPr>
                        <a:t>Методы</a:t>
                      </a:r>
                      <a:endParaRPr lang="ru-RU" sz="240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255392"/>
                  </a:ext>
                </a:extLst>
              </a:tr>
              <a:tr h="1705078">
                <a:tc rowSpan="2">
                  <a:txBody>
                    <a:bodyPr/>
                    <a:lstStyle/>
                    <a:p>
                      <a:pPr algn="l"/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Анализ изменений признака под влия­нием контролируе­мых условий</a:t>
                      </a:r>
                      <a:endParaRPr lang="ru-RU" sz="2200" dirty="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а) под влиянием одного фактора</a:t>
                      </a:r>
                      <a:endParaRPr lang="ru-RU" sz="2200" dirty="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 </a:t>
                      </a: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критерий тенденций </a:t>
                      </a:r>
                      <a:r>
                        <a:rPr lang="ru-RU" sz="22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Джонкира</a:t>
                      </a: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algn="ctr"/>
                      <a:r>
                        <a:rPr lang="ru-RU" sz="2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- критерий тенденций Пейджа; однофакторный дисперсионный анализ Фишера.</a:t>
                      </a:r>
                      <a:endParaRPr lang="ru-RU" sz="2200" dirty="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903950"/>
                  </a:ext>
                </a:extLst>
              </a:tr>
              <a:tr h="1063859">
                <a:tc vMerge="1">
                  <a:txBody>
                    <a:bodyPr/>
                    <a:lstStyle/>
                    <a:p>
                      <a:pPr algn="just"/>
                      <a:endParaRPr lang="ru-RU" sz="2000" dirty="0">
                        <a:effectLst/>
                      </a:endParaRPr>
                    </a:p>
                  </a:txBody>
                  <a:tcPr marL="14245" marR="14245" marT="14245" marB="1424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б) под влиянием двух факторов одновременно</a:t>
                      </a:r>
                      <a:endParaRPr lang="ru-RU" sz="2200" dirty="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Двухфакторный дисперсионный анализ Фишера.</a:t>
                      </a:r>
                      <a:endParaRPr lang="ru-RU" sz="2200" dirty="0">
                        <a:effectLst/>
                      </a:endParaRPr>
                    </a:p>
                  </a:txBody>
                  <a:tcPr marL="14247" marR="14247" marT="14248" marB="14248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7742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568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2C768FF-F6F3-4491-9E8A-E9E903AE7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1"/>
            <a:ext cx="8229600" cy="469582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Параметрические критерии </a:t>
            </a:r>
            <a:r>
              <a:rPr lang="ru-RU" altLang="ru-RU" dirty="0"/>
              <a:t>– это критерии, включающие в формулу расчета параметры распределения (среднее и дисперсии).</a:t>
            </a:r>
          </a:p>
          <a:p>
            <a:pPr eaLnBrk="1" hangingPunct="1">
              <a:defRPr/>
            </a:pP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Непараметрические</a:t>
            </a:r>
            <a:r>
              <a:rPr lang="en-US" altLang="ru-RU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b="1" dirty="0">
                <a:solidFill>
                  <a:schemeClr val="bg2">
                    <a:lumMod val="75000"/>
                  </a:schemeClr>
                </a:solidFill>
              </a:rPr>
              <a:t>критерии</a:t>
            </a:r>
            <a:r>
              <a:rPr lang="ru-RU" altLang="ru-RU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altLang="ru-RU" dirty="0"/>
              <a:t>– это критерии, не включающие в формулу расчета параметров распределения и основанные на оперировании частотами или рангами.</a:t>
            </a:r>
            <a:endParaRPr lang="ru-RU" altLang="ru-RU" b="1" dirty="0"/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1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>
            <a:extLst>
              <a:ext uri="{FF2B5EF4-FFF2-40B4-BE49-F238E27FC236}">
                <a16:creationId xmlns:a16="http://schemas.microsoft.com/office/drawing/2014/main" id="{4DE43BDF-DB33-0143-BB84-44026F974B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/>
              <a:t>Возможности и ограничения параметрических критериев</a:t>
            </a:r>
            <a:endParaRPr lang="ru-RU" alt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43C60B-38B8-4132-A11B-8BC9C822C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1"/>
            <a:ext cx="8229600" cy="4913313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600" dirty="0"/>
              <a:t>Позволяют прямо оценить различия в средних, полученных в двух выборках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(</a:t>
            </a:r>
            <a:r>
              <a:rPr lang="en-US" altLang="ru-RU" sz="2600" b="1" dirty="0">
                <a:solidFill>
                  <a:schemeClr val="bg2">
                    <a:lumMod val="75000"/>
                  </a:schemeClr>
                </a:solidFill>
              </a:rPr>
              <a:t>t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-критерий Стьюдента)</a:t>
            </a:r>
          </a:p>
          <a:p>
            <a:pPr eaLnBrk="1" hangingPunct="1">
              <a:defRPr/>
            </a:pPr>
            <a:r>
              <a:rPr lang="ru-RU" altLang="ru-RU" sz="2600" dirty="0"/>
              <a:t>Позволяют прямо оценить различия в дисперсиях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(критерий </a:t>
            </a:r>
            <a:r>
              <a:rPr lang="en-US" altLang="ru-RU" sz="2600" b="1" dirty="0">
                <a:solidFill>
                  <a:schemeClr val="bg2">
                    <a:lumMod val="75000"/>
                  </a:schemeClr>
                </a:solidFill>
              </a:rPr>
              <a:t>F-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Фишера)</a:t>
            </a:r>
          </a:p>
          <a:p>
            <a:pPr eaLnBrk="1" hangingPunct="1">
              <a:defRPr/>
            </a:pPr>
            <a:r>
              <a:rPr lang="ru-RU" altLang="ru-RU" sz="2600" dirty="0"/>
              <a:t>Позволяют выявить тенденции изменения признака при переходе от условия к условию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(дисперсионный однофакторный анализ)</a:t>
            </a:r>
          </a:p>
          <a:p>
            <a:pPr eaLnBrk="1" hangingPunct="1">
              <a:defRPr/>
            </a:pPr>
            <a:r>
              <a:rPr lang="ru-RU" altLang="ru-RU" sz="2600" dirty="0"/>
              <a:t>Позволяют оценить взаимодействие двух и более факторов и их влияние на изменение признака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(двухфакторный дисперсионный анализ)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305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>
            <a:extLst>
              <a:ext uri="{FF2B5EF4-FFF2-40B4-BE49-F238E27FC236}">
                <a16:creationId xmlns:a16="http://schemas.microsoft.com/office/drawing/2014/main" id="{C51C8C73-85B5-074E-B39E-52B6DD909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/>
              <a:t>Возможности и ограничения параметрических критериев</a:t>
            </a:r>
            <a:endParaRPr lang="ru-RU" alt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A8FE8F-0D65-42C4-B27B-F600BF283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/>
              <a:t>Экспериментальные данные должны отвечать двум, а иногда трем,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условиям</a:t>
            </a:r>
            <a:r>
              <a:rPr lang="ru-RU" altLang="ru-RU" sz="2600" dirty="0"/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i="1" dirty="0"/>
              <a:t>а) значения признака измерены по интервальной шкале;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i="1" dirty="0"/>
              <a:t>б) распределение признака является нормальным;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i="1" dirty="0"/>
              <a:t>в) в дисперсионном анализе должно соблюдаться требование равенства дисперсий в ячейке комплекса</a:t>
            </a:r>
            <a:r>
              <a:rPr lang="ru-RU" altLang="ru-RU" sz="2600" dirty="0"/>
              <a:t>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/>
              <a:t>Если перечисленные условия выполняются, то параметрические критерии оказываются более мощными, чем непараметрические.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0758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>
            <a:extLst>
              <a:ext uri="{FF2B5EF4-FFF2-40B4-BE49-F238E27FC236}">
                <a16:creationId xmlns:a16="http://schemas.microsoft.com/office/drawing/2014/main" id="{C979ADDC-4E69-0148-A4A1-18B1F407F6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/>
              <a:t>Возможности и ограничения непараметрических критериев</a:t>
            </a:r>
          </a:p>
        </p:txBody>
      </p:sp>
      <p:sp>
        <p:nvSpPr>
          <p:cNvPr id="7171" name="Объект 2">
            <a:extLst>
              <a:ext uri="{FF2B5EF4-FFF2-40B4-BE49-F238E27FC236}">
                <a16:creationId xmlns:a16="http://schemas.microsoft.com/office/drawing/2014/main" id="{BDE755F0-3F2E-4C78-A9A8-B0AC4B3512C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74825" y="1828800"/>
            <a:ext cx="8642350" cy="47688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/>
              <a:t>Позволяют оценить лишь средние тенденции, например, ответить на вопрос, чаще ли в выборке А встречаются более высокие, а в выборке Б – более низкие значения признака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(критерии Розенбаума, Манна-Уитни, угловое преобразование Фишера и др.).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/>
              <a:t>Позволяют оценить лишь различия в диапазонах вариативности признака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(критерий угловое преобразование Фишера</a:t>
            </a:r>
            <a:r>
              <a:rPr lang="ru-RU" altLang="ru-RU" sz="2600" dirty="0">
                <a:solidFill>
                  <a:schemeClr val="bg2">
                    <a:lumMod val="75000"/>
                  </a:schemeClr>
                </a:solidFill>
              </a:rPr>
              <a:t>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/>
              <a:t>Позволяют выявить тенденции изменения признака при переходе от условия к условию при любом распределении признака 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(критерии тенденций Пейджа, </a:t>
            </a:r>
            <a:r>
              <a:rPr lang="ru-RU" altLang="ru-RU" sz="2600" b="1" dirty="0" err="1">
                <a:solidFill>
                  <a:schemeClr val="bg2">
                    <a:lumMod val="75000"/>
                  </a:schemeClr>
                </a:solidFill>
              </a:rPr>
              <a:t>Джонкира</a:t>
            </a:r>
            <a:r>
              <a:rPr lang="ru-RU" altLang="ru-RU" sz="2600" b="1" dirty="0">
                <a:solidFill>
                  <a:schemeClr val="bg2">
                    <a:lumMod val="75000"/>
                  </a:schemeClr>
                </a:solidFill>
              </a:rPr>
              <a:t>).</a:t>
            </a:r>
          </a:p>
          <a:p>
            <a:pPr>
              <a:defRPr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75495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>
            <a:extLst>
              <a:ext uri="{FF2B5EF4-FFF2-40B4-BE49-F238E27FC236}">
                <a16:creationId xmlns:a16="http://schemas.microsoft.com/office/drawing/2014/main" id="{405143D2-CE36-534C-9080-2F56431092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/>
              <a:t>Возможности и ограничения непараметрических критериев</a:t>
            </a:r>
            <a:endParaRPr lang="ru-RU" alt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C8D4DE-A766-4912-B840-05CB2AAF5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/>
              <a:t>Отсутствует возможность оценить взаимодействие двух и более факторов.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dirty="0"/>
              <a:t>Экспериментальные данные могут </a:t>
            </a:r>
            <a:r>
              <a:rPr lang="ru-RU" altLang="ru-RU" sz="2600" dirty="0">
                <a:solidFill>
                  <a:schemeClr val="bg2">
                    <a:lumMod val="75000"/>
                  </a:schemeClr>
                </a:solidFill>
              </a:rPr>
              <a:t>НЕ ОТВЕЧАТЬ </a:t>
            </a:r>
            <a:r>
              <a:rPr lang="ru-RU" altLang="ru-RU" sz="2600" dirty="0"/>
              <a:t>ни одному из условий параметрической статистики: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i="1" dirty="0"/>
              <a:t>а) значения признака могут быть представлены в любой шкале, начиная от шкалы наименований;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i="1" dirty="0"/>
              <a:t>б) распределение признака может быть любым и совпадение его с каким-либо теоретическим законом распределения необязательно и не нуждается в проверке;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altLang="ru-RU" sz="2600" i="1" dirty="0"/>
              <a:t>в) требование равенства дисперсий отсутствует</a:t>
            </a:r>
            <a:r>
              <a:rPr lang="ru-RU" altLang="ru-RU" sz="2600" dirty="0"/>
              <a:t>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7670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>
            <a:extLst>
              <a:ext uri="{FF2B5EF4-FFF2-40B4-BE49-F238E27FC236}">
                <a16:creationId xmlns:a16="http://schemas.microsoft.com/office/drawing/2014/main" id="{1EABAA12-67E4-2049-811C-ED6F9B92CF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/>
              <a:t>Правило принятия </a:t>
            </a:r>
            <a:br>
              <a:rPr lang="ru-RU" altLang="ru-RU" sz="3600" b="1"/>
            </a:br>
            <a:r>
              <a:rPr lang="ru-RU" altLang="ru-RU" sz="3600" b="1"/>
              <a:t>статистического вывода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2FFEBF-295F-429D-9A5D-C82F63A62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1" y="1676400"/>
            <a:ext cx="8640763" cy="51371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2400" dirty="0"/>
              <a:t>Статистический критерий имеет эмпирическое и критическое значение. </a:t>
            </a:r>
          </a:p>
          <a:p>
            <a:pPr eaLnBrk="1" hangingPunct="1">
              <a:defRPr/>
            </a:pPr>
            <a:r>
              <a:rPr lang="ru-RU" altLang="ru-RU" sz="2400" b="1" dirty="0">
                <a:solidFill>
                  <a:schemeClr val="bg2">
                    <a:lumMod val="75000"/>
                  </a:schemeClr>
                </a:solidFill>
              </a:rPr>
              <a:t>Эмпирическое значение критерия </a:t>
            </a:r>
            <a:r>
              <a:rPr lang="ru-RU" altLang="ru-RU" sz="2400" dirty="0"/>
              <a:t>– это число, полученное по правилу расчета критерия. </a:t>
            </a:r>
          </a:p>
          <a:p>
            <a:pPr eaLnBrk="1" hangingPunct="1">
              <a:defRPr/>
            </a:pPr>
            <a:r>
              <a:rPr lang="ru-RU" altLang="ru-RU" sz="2400" b="1" dirty="0">
                <a:solidFill>
                  <a:schemeClr val="bg2">
                    <a:lumMod val="75000"/>
                  </a:schemeClr>
                </a:solidFill>
              </a:rPr>
              <a:t>Критическое значение критерия </a:t>
            </a:r>
            <a:r>
              <a:rPr lang="ru-RU" altLang="ru-RU" sz="2400" dirty="0"/>
              <a:t>– это число, которое определено для данного критерия при заданных переменных (например, количества человек в выборке), выделяющее зону значимости и незначимости для признака. </a:t>
            </a:r>
            <a:r>
              <a:rPr lang="ru-RU" altLang="ru-RU" sz="2400" b="1" dirty="0">
                <a:solidFill>
                  <a:schemeClr val="bg2">
                    <a:lumMod val="75000"/>
                  </a:schemeClr>
                </a:solidFill>
              </a:rPr>
              <a:t>См. Таблицы критических значений критерия</a:t>
            </a:r>
            <a:r>
              <a:rPr lang="ru-RU" altLang="ru-RU" sz="2400" dirty="0"/>
              <a:t>.</a:t>
            </a:r>
          </a:p>
          <a:p>
            <a:pPr eaLnBrk="1" hangingPunct="1">
              <a:defRPr/>
            </a:pPr>
            <a:r>
              <a:rPr lang="ru-RU" altLang="ru-RU" sz="2400" dirty="0"/>
              <a:t>По соотношению эмпирического и критического значений критерия выявляется уровень статистической значимости и делается вывод о том, подтверждается или опровергается нулевая гипотеза.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3430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>
            <a:extLst>
              <a:ext uri="{FF2B5EF4-FFF2-40B4-BE49-F238E27FC236}">
                <a16:creationId xmlns:a16="http://schemas.microsoft.com/office/drawing/2014/main" id="{399A8584-77C4-2947-B4A7-B0036DA78B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sz="3600" b="1"/>
              <a:t>Правило принятия </a:t>
            </a:r>
            <a:br>
              <a:rPr lang="ru-RU" altLang="ru-RU" sz="3600" b="1"/>
            </a:br>
            <a:r>
              <a:rPr lang="ru-RU" altLang="ru-RU" sz="3600" b="1"/>
              <a:t>статистического вывода</a:t>
            </a:r>
            <a:endParaRPr lang="ru-RU" altLang="ru-RU" sz="360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8EE73B-CFD0-4F26-BAD1-2A95D0144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989139"/>
            <a:ext cx="8229600" cy="4752975"/>
          </a:xfrm>
        </p:spPr>
        <p:txBody>
          <a:bodyPr/>
          <a:lstStyle/>
          <a:p>
            <a:pPr>
              <a:defRPr/>
            </a:pPr>
            <a:r>
              <a:rPr lang="ru-RU" dirty="0"/>
              <a:t>1) на основе полученных экспериментальных данных вычислить эмпирическое значение критерия </a:t>
            </a:r>
            <a:r>
              <a:rPr lang="ru-RU" i="1" dirty="0" err="1"/>
              <a:t>К</a:t>
            </a:r>
            <a:r>
              <a:rPr lang="ru-RU" i="1" baseline="-25000" dirty="0" err="1"/>
              <a:t>эмп</a:t>
            </a:r>
            <a:endParaRPr lang="ru-RU" i="1" baseline="-25000" dirty="0"/>
          </a:p>
          <a:p>
            <a:pPr>
              <a:defRPr/>
            </a:pPr>
            <a:r>
              <a:rPr lang="ru-RU" dirty="0"/>
              <a:t>2) по соответствующим критерию таблицам</a:t>
            </a:r>
            <a:r>
              <a:rPr lang="ru-RU" i="1" dirty="0"/>
              <a:t> </a:t>
            </a:r>
            <a:r>
              <a:rPr lang="ru-RU" dirty="0"/>
              <a:t>найти критические значения </a:t>
            </a:r>
            <a:r>
              <a:rPr lang="ru-RU" i="1" dirty="0"/>
              <a:t>К</a:t>
            </a:r>
            <a:r>
              <a:rPr lang="ru-RU" i="1" baseline="-25000" dirty="0"/>
              <a:t>1кр</a:t>
            </a:r>
            <a:r>
              <a:rPr lang="ru-RU" dirty="0"/>
              <a:t> и </a:t>
            </a:r>
            <a:r>
              <a:rPr lang="ru-RU" i="1" dirty="0"/>
              <a:t>К</a:t>
            </a:r>
            <a:r>
              <a:rPr lang="ru-RU" i="1" baseline="-25000" dirty="0"/>
              <a:t>2кр</a:t>
            </a:r>
            <a:r>
              <a:rPr lang="ru-RU" dirty="0"/>
              <a:t>, которые отвечают уровням значимости в 5% и 1%</a:t>
            </a:r>
          </a:p>
          <a:p>
            <a:pPr>
              <a:defRPr/>
            </a:pPr>
            <a:r>
              <a:rPr lang="ru-RU" dirty="0"/>
              <a:t>3) записать критическое значение в виде: </a:t>
            </a:r>
          </a:p>
          <a:p>
            <a:pPr marL="0" indent="0">
              <a:buNone/>
              <a:defRPr/>
            </a:pPr>
            <a:r>
              <a:rPr lang="ru-RU" i="1" dirty="0"/>
              <a:t>          К</a:t>
            </a:r>
            <a:r>
              <a:rPr lang="ru-RU" i="1" baseline="-25000" dirty="0"/>
              <a:t>1кр</a:t>
            </a:r>
            <a:r>
              <a:rPr lang="ru-RU" dirty="0"/>
              <a:t> для </a:t>
            </a:r>
            <a:r>
              <a:rPr lang="en-US" dirty="0"/>
              <a:t>p ≤ 0 05 </a:t>
            </a:r>
            <a:r>
              <a:rPr lang="ru-RU" dirty="0"/>
              <a:t>и </a:t>
            </a:r>
            <a:r>
              <a:rPr lang="ru-RU" i="1" dirty="0"/>
              <a:t>К</a:t>
            </a:r>
            <a:r>
              <a:rPr lang="ru-RU" i="1" baseline="-25000" dirty="0"/>
              <a:t>2кр</a:t>
            </a:r>
            <a:r>
              <a:rPr lang="en-US" i="1" baseline="-25000" dirty="0"/>
              <a:t> </a:t>
            </a:r>
            <a:r>
              <a:rPr lang="ru-RU" dirty="0"/>
              <a:t>для </a:t>
            </a:r>
            <a:r>
              <a:rPr lang="en-US" dirty="0"/>
              <a:t>p ≤ 0 01</a:t>
            </a:r>
            <a:endParaRPr lang="ru-RU" dirty="0"/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6930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1879</Words>
  <Application>Microsoft Macintosh PowerPoint</Application>
  <PresentationFormat>Широкоэкранный</PresentationFormat>
  <Paragraphs>181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Georgia</vt:lpstr>
      <vt:lpstr>Times New Roman</vt:lpstr>
      <vt:lpstr>Тема Office</vt:lpstr>
      <vt:lpstr>Лекция 11. Статистические критерии во взаимосвязях переменных</vt:lpstr>
      <vt:lpstr>Презентация PowerPoint</vt:lpstr>
      <vt:lpstr>Презентация PowerPoint</vt:lpstr>
      <vt:lpstr>Возможности и ограничения параметрических критериев</vt:lpstr>
      <vt:lpstr>Возможности и ограничения параметрических критериев</vt:lpstr>
      <vt:lpstr>Возможности и ограничения непараметрических критериев</vt:lpstr>
      <vt:lpstr>Возможности и ограничения непараметрических критериев</vt:lpstr>
      <vt:lpstr>Правило принятия  статистического вывода</vt:lpstr>
      <vt:lpstr>Правило принятия  статистического вывода</vt:lpstr>
      <vt:lpstr>   4) расположить эмпирическое значение критерия Кэмп и критические значения К1кр и К2кр на оси значимости (ось абсцисс Ох декартовой системы координат, на которой выделено три зоны: левая (незначимости), средняя (неопределенности, р ≤ 0,05), правая (значимости, р ≤ 0,01) </vt:lpstr>
      <vt:lpstr>Правило принятия  статистического вывода</vt:lpstr>
      <vt:lpstr>Правило признания значимости различий</vt:lpstr>
      <vt:lpstr>Зависимые и независимые выборки</vt:lpstr>
      <vt:lpstr>Выбор критерия для сравнения двух выборок</vt:lpstr>
      <vt:lpstr>Критерий t-Стьюдента  для независимых выборок</vt:lpstr>
      <vt:lpstr>Критерий t-Стьюдента  для независимых выборок</vt:lpstr>
      <vt:lpstr>Формула для подсчетов</vt:lpstr>
      <vt:lpstr>Критерий t-Стьюдента  для зависимых выборок</vt:lpstr>
      <vt:lpstr>Критерий F-Фишера</vt:lpstr>
      <vt:lpstr>Критерий F-Фишера</vt:lpstr>
      <vt:lpstr>U-критерий Манна-Уитни для независимых выборок </vt:lpstr>
      <vt:lpstr>Т-критерий Вилкоксона  для зависимых выборок</vt:lpstr>
      <vt:lpstr>Н-критерий Крускала-Уоллиса для 3 и более независимых выборок</vt:lpstr>
      <vt:lpstr>Н-критерий Крускала-Уоллиса</vt:lpstr>
      <vt:lpstr>Критерий Фишера φ* (фи) (Угловое преобразование Фишера)</vt:lpstr>
      <vt:lpstr>Критерий Фишера φ*</vt:lpstr>
      <vt:lpstr>Классификация задач и методов их решения</vt:lpstr>
      <vt:lpstr>Классификация задач и методов их решения</vt:lpstr>
      <vt:lpstr>Классификация задач и методов их решения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11.</dc:title>
  <dc:creator>Microsoft Office User</dc:creator>
  <cp:lastModifiedBy>Microsoft Office User</cp:lastModifiedBy>
  <cp:revision>3</cp:revision>
  <dcterms:created xsi:type="dcterms:W3CDTF">2023-11-01T17:34:17Z</dcterms:created>
  <dcterms:modified xsi:type="dcterms:W3CDTF">2023-11-05T06:09:57Z</dcterms:modified>
</cp:coreProperties>
</file>