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372" r:id="rId4"/>
    <p:sldId id="358" r:id="rId5"/>
    <p:sldId id="344" r:id="rId6"/>
    <p:sldId id="331" r:id="rId7"/>
    <p:sldId id="357" r:id="rId8"/>
    <p:sldId id="374" r:id="rId9"/>
    <p:sldId id="394" r:id="rId10"/>
    <p:sldId id="366" r:id="rId11"/>
    <p:sldId id="397" r:id="rId12"/>
    <p:sldId id="338" r:id="rId13"/>
    <p:sldId id="392" r:id="rId14"/>
    <p:sldId id="390" r:id="rId15"/>
    <p:sldId id="391" r:id="rId16"/>
    <p:sldId id="360" r:id="rId17"/>
    <p:sldId id="359" r:id="rId18"/>
    <p:sldId id="361" r:id="rId19"/>
    <p:sldId id="398" r:id="rId20"/>
    <p:sldId id="399" r:id="rId21"/>
    <p:sldId id="355" r:id="rId22"/>
    <p:sldId id="402" r:id="rId23"/>
    <p:sldId id="403" r:id="rId24"/>
    <p:sldId id="378" r:id="rId2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A1E2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Светлый стиль 2 — акцент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58" d="100"/>
          <a:sy n="58" d="100"/>
        </p:scale>
        <p:origin x="109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42044C-B80F-4612-BBC8-0A99620B21B3}" type="doc">
      <dgm:prSet loTypeId="urn:microsoft.com/office/officeart/2005/8/layout/hList6" loCatId="list" qsTypeId="urn:microsoft.com/office/officeart/2005/8/quickstyle/simple1" qsCatId="simple" csTypeId="urn:microsoft.com/office/officeart/2005/8/colors/accent6_3" csCatId="accent6" phldr="1"/>
      <dgm:spPr/>
      <dgm:t>
        <a:bodyPr/>
        <a:lstStyle/>
        <a:p>
          <a:endParaRPr lang="ru-KZ"/>
        </a:p>
      </dgm:t>
    </dgm:pt>
    <dgm:pt modelId="{03915F15-D61F-4DA2-B28A-D2AD04A12912}">
      <dgm:prSet phldrT="[Текст]"/>
      <dgm:spPr/>
      <dgm:t>
        <a:bodyPr/>
        <a:lstStyle/>
        <a:p>
          <a:r>
            <a:rPr lang="kk-KZ" dirty="0">
              <a:latin typeface="Arial" panose="020B0604020202020204" pitchFamily="34" charset="0"/>
              <a:cs typeface="Arial" panose="020B0604020202020204" pitchFamily="34" charset="0"/>
            </a:rPr>
            <a:t>Физикалық</a:t>
          </a:r>
          <a:endParaRPr lang="ru-KZ" dirty="0">
            <a:latin typeface="Arial" panose="020B0604020202020204" pitchFamily="34" charset="0"/>
            <a:cs typeface="Arial" panose="020B0604020202020204" pitchFamily="34" charset="0"/>
          </a:endParaRPr>
        </a:p>
      </dgm:t>
    </dgm:pt>
    <dgm:pt modelId="{CE05F093-5DAC-4C51-A76D-4190A438D61D}" type="parTrans" cxnId="{306FCC6D-14C8-4DF7-904E-357C6863593E}">
      <dgm:prSet/>
      <dgm:spPr/>
      <dgm:t>
        <a:bodyPr/>
        <a:lstStyle/>
        <a:p>
          <a:endParaRPr lang="ru-KZ"/>
        </a:p>
      </dgm:t>
    </dgm:pt>
    <dgm:pt modelId="{5773CED3-0595-4B6F-8A47-9C389A95091F}" type="sibTrans" cxnId="{306FCC6D-14C8-4DF7-904E-357C6863593E}">
      <dgm:prSet/>
      <dgm:spPr/>
      <dgm:t>
        <a:bodyPr/>
        <a:lstStyle/>
        <a:p>
          <a:endParaRPr lang="ru-KZ"/>
        </a:p>
      </dgm:t>
    </dgm:pt>
    <dgm:pt modelId="{64DB1236-20AD-451A-802B-20804196ECAB}">
      <dgm:prSet phldrT="[Текст]"/>
      <dgm:spPr/>
      <dgm:t>
        <a:bodyPr/>
        <a:lstStyle/>
        <a:p>
          <a:r>
            <a:rPr lang="kk-KZ" dirty="0">
              <a:latin typeface="Arial" panose="020B0604020202020204" pitchFamily="34" charset="0"/>
              <a:cs typeface="Arial" panose="020B0604020202020204" pitchFamily="34" charset="0"/>
            </a:rPr>
            <a:t>Химиялық</a:t>
          </a:r>
          <a:endParaRPr lang="ru-KZ" dirty="0">
            <a:latin typeface="Arial" panose="020B0604020202020204" pitchFamily="34" charset="0"/>
            <a:cs typeface="Arial" panose="020B0604020202020204" pitchFamily="34" charset="0"/>
          </a:endParaRPr>
        </a:p>
      </dgm:t>
    </dgm:pt>
    <dgm:pt modelId="{53F2CF88-CBC1-487D-9016-7B037DEE9600}" type="parTrans" cxnId="{BC71DAC0-89B8-4534-979E-84F3BD1881FE}">
      <dgm:prSet/>
      <dgm:spPr/>
      <dgm:t>
        <a:bodyPr/>
        <a:lstStyle/>
        <a:p>
          <a:endParaRPr lang="ru-KZ"/>
        </a:p>
      </dgm:t>
    </dgm:pt>
    <dgm:pt modelId="{DBC29911-30FE-4E9A-85C0-DA0BF4A79E3D}" type="sibTrans" cxnId="{BC71DAC0-89B8-4534-979E-84F3BD1881FE}">
      <dgm:prSet/>
      <dgm:spPr/>
      <dgm:t>
        <a:bodyPr/>
        <a:lstStyle/>
        <a:p>
          <a:endParaRPr lang="ru-KZ"/>
        </a:p>
      </dgm:t>
    </dgm:pt>
    <dgm:pt modelId="{7435B588-CAC4-4822-A0FF-A5B6F229CA93}">
      <dgm:prSet phldrT="[Текст]"/>
      <dgm:spPr/>
      <dgm:t>
        <a:bodyPr/>
        <a:lstStyle/>
        <a:p>
          <a:r>
            <a:rPr lang="kk-KZ" dirty="0">
              <a:latin typeface="Arial" panose="020B0604020202020204" pitchFamily="34" charset="0"/>
              <a:cs typeface="Arial" panose="020B0604020202020204" pitchFamily="34" charset="0"/>
            </a:rPr>
            <a:t>Статикалық</a:t>
          </a:r>
          <a:endParaRPr lang="ru-KZ" dirty="0">
            <a:latin typeface="Arial" panose="020B0604020202020204" pitchFamily="34" charset="0"/>
            <a:cs typeface="Arial" panose="020B0604020202020204" pitchFamily="34" charset="0"/>
          </a:endParaRPr>
        </a:p>
      </dgm:t>
    </dgm:pt>
    <dgm:pt modelId="{AC9769D4-F2EE-478B-A4D0-1D69B9F56A85}" type="parTrans" cxnId="{9DECAC4D-0E97-4913-A428-1C4C01D642D0}">
      <dgm:prSet/>
      <dgm:spPr/>
      <dgm:t>
        <a:bodyPr/>
        <a:lstStyle/>
        <a:p>
          <a:endParaRPr lang="ru-KZ"/>
        </a:p>
      </dgm:t>
    </dgm:pt>
    <dgm:pt modelId="{2E80AA4C-C166-490A-8C69-291B63E1C791}" type="sibTrans" cxnId="{9DECAC4D-0E97-4913-A428-1C4C01D642D0}">
      <dgm:prSet/>
      <dgm:spPr/>
      <dgm:t>
        <a:bodyPr/>
        <a:lstStyle/>
        <a:p>
          <a:endParaRPr lang="ru-KZ"/>
        </a:p>
      </dgm:t>
    </dgm:pt>
    <dgm:pt modelId="{5D6DA479-A9FF-4DF0-964E-A2E3013CB3F2}">
      <dgm:prSet phldrT="[Текст]"/>
      <dgm:spPr/>
      <dgm:t>
        <a:bodyPr/>
        <a:lstStyle/>
        <a:p>
          <a:r>
            <a:rPr lang="kk-KZ" dirty="0">
              <a:latin typeface="Arial" panose="020B0604020202020204" pitchFamily="34" charset="0"/>
              <a:cs typeface="Arial" panose="020B0604020202020204" pitchFamily="34" charset="0"/>
            </a:rPr>
            <a:t>Динамикалық</a:t>
          </a:r>
          <a:endParaRPr lang="ru-KZ" dirty="0">
            <a:latin typeface="Arial" panose="020B0604020202020204" pitchFamily="34" charset="0"/>
            <a:cs typeface="Arial" panose="020B0604020202020204" pitchFamily="34" charset="0"/>
          </a:endParaRPr>
        </a:p>
      </dgm:t>
    </dgm:pt>
    <dgm:pt modelId="{BCD9A0EB-9132-42A9-A5E3-9176F743A3CA}" type="parTrans" cxnId="{236D309C-681E-4E24-8BFF-F97363CBB729}">
      <dgm:prSet/>
      <dgm:spPr/>
      <dgm:t>
        <a:bodyPr/>
        <a:lstStyle/>
        <a:p>
          <a:endParaRPr lang="ru-KZ"/>
        </a:p>
      </dgm:t>
    </dgm:pt>
    <dgm:pt modelId="{8061CA78-AD3F-467C-AB83-D191E071EE9A}" type="sibTrans" cxnId="{236D309C-681E-4E24-8BFF-F97363CBB729}">
      <dgm:prSet/>
      <dgm:spPr/>
      <dgm:t>
        <a:bodyPr/>
        <a:lstStyle/>
        <a:p>
          <a:endParaRPr lang="ru-KZ"/>
        </a:p>
      </dgm:t>
    </dgm:pt>
    <dgm:pt modelId="{D5DDDA5E-1094-438E-BF20-988045ACCBA2}" type="pres">
      <dgm:prSet presAssocID="{3B42044C-B80F-4612-BBC8-0A99620B21B3}" presName="Name0" presStyleCnt="0">
        <dgm:presLayoutVars>
          <dgm:dir/>
          <dgm:resizeHandles val="exact"/>
        </dgm:presLayoutVars>
      </dgm:prSet>
      <dgm:spPr/>
    </dgm:pt>
    <dgm:pt modelId="{8BD13E41-15C1-49E9-901C-320B0D3771ED}" type="pres">
      <dgm:prSet presAssocID="{03915F15-D61F-4DA2-B28A-D2AD04A12912}" presName="node" presStyleLbl="node1" presStyleIdx="0" presStyleCnt="4">
        <dgm:presLayoutVars>
          <dgm:bulletEnabled val="1"/>
        </dgm:presLayoutVars>
      </dgm:prSet>
      <dgm:spPr/>
    </dgm:pt>
    <dgm:pt modelId="{1F17FE04-74EE-4D39-9E88-0AD11C9CD2A8}" type="pres">
      <dgm:prSet presAssocID="{5773CED3-0595-4B6F-8A47-9C389A95091F}" presName="sibTrans" presStyleCnt="0"/>
      <dgm:spPr/>
    </dgm:pt>
    <dgm:pt modelId="{31459C25-208B-4A1A-ACC0-8799C9EA1FC4}" type="pres">
      <dgm:prSet presAssocID="{64DB1236-20AD-451A-802B-20804196ECAB}" presName="node" presStyleLbl="node1" presStyleIdx="1" presStyleCnt="4">
        <dgm:presLayoutVars>
          <dgm:bulletEnabled val="1"/>
        </dgm:presLayoutVars>
      </dgm:prSet>
      <dgm:spPr/>
    </dgm:pt>
    <dgm:pt modelId="{B1D086F2-8201-40DD-BC2A-D29A5C95ED0C}" type="pres">
      <dgm:prSet presAssocID="{DBC29911-30FE-4E9A-85C0-DA0BF4A79E3D}" presName="sibTrans" presStyleCnt="0"/>
      <dgm:spPr/>
    </dgm:pt>
    <dgm:pt modelId="{4D6B414A-9950-4DC8-9DA9-15C5D84EA931}" type="pres">
      <dgm:prSet presAssocID="{7435B588-CAC4-4822-A0FF-A5B6F229CA93}" presName="node" presStyleLbl="node1" presStyleIdx="2" presStyleCnt="4">
        <dgm:presLayoutVars>
          <dgm:bulletEnabled val="1"/>
        </dgm:presLayoutVars>
      </dgm:prSet>
      <dgm:spPr/>
    </dgm:pt>
    <dgm:pt modelId="{70E4F48B-F0D8-4D7E-8A4E-0B930B4A6F22}" type="pres">
      <dgm:prSet presAssocID="{2E80AA4C-C166-490A-8C69-291B63E1C791}" presName="sibTrans" presStyleCnt="0"/>
      <dgm:spPr/>
    </dgm:pt>
    <dgm:pt modelId="{64297131-F9B6-4651-8243-8E5992523969}" type="pres">
      <dgm:prSet presAssocID="{5D6DA479-A9FF-4DF0-964E-A2E3013CB3F2}" presName="node" presStyleLbl="node1" presStyleIdx="3" presStyleCnt="4">
        <dgm:presLayoutVars>
          <dgm:bulletEnabled val="1"/>
        </dgm:presLayoutVars>
      </dgm:prSet>
      <dgm:spPr/>
    </dgm:pt>
  </dgm:ptLst>
  <dgm:cxnLst>
    <dgm:cxn modelId="{E4E24916-2825-4ACB-9541-854FE1E6EBF6}" type="presOf" srcId="{03915F15-D61F-4DA2-B28A-D2AD04A12912}" destId="{8BD13E41-15C1-49E9-901C-320B0D3771ED}" srcOrd="0" destOrd="0" presId="urn:microsoft.com/office/officeart/2005/8/layout/hList6"/>
    <dgm:cxn modelId="{A1EDEE5F-5C13-48B0-9B46-5FE9D85059CE}" type="presOf" srcId="{7435B588-CAC4-4822-A0FF-A5B6F229CA93}" destId="{4D6B414A-9950-4DC8-9DA9-15C5D84EA931}" srcOrd="0" destOrd="0" presId="urn:microsoft.com/office/officeart/2005/8/layout/hList6"/>
    <dgm:cxn modelId="{9DECAC4D-0E97-4913-A428-1C4C01D642D0}" srcId="{3B42044C-B80F-4612-BBC8-0A99620B21B3}" destId="{7435B588-CAC4-4822-A0FF-A5B6F229CA93}" srcOrd="2" destOrd="0" parTransId="{AC9769D4-F2EE-478B-A4D0-1D69B9F56A85}" sibTransId="{2E80AA4C-C166-490A-8C69-291B63E1C791}"/>
    <dgm:cxn modelId="{306FCC6D-14C8-4DF7-904E-357C6863593E}" srcId="{3B42044C-B80F-4612-BBC8-0A99620B21B3}" destId="{03915F15-D61F-4DA2-B28A-D2AD04A12912}" srcOrd="0" destOrd="0" parTransId="{CE05F093-5DAC-4C51-A76D-4190A438D61D}" sibTransId="{5773CED3-0595-4B6F-8A47-9C389A95091F}"/>
    <dgm:cxn modelId="{46ED4352-4825-4A68-BC1A-3C6A6F87C4E9}" type="presOf" srcId="{3B42044C-B80F-4612-BBC8-0A99620B21B3}" destId="{D5DDDA5E-1094-438E-BF20-988045ACCBA2}" srcOrd="0" destOrd="0" presId="urn:microsoft.com/office/officeart/2005/8/layout/hList6"/>
    <dgm:cxn modelId="{236D309C-681E-4E24-8BFF-F97363CBB729}" srcId="{3B42044C-B80F-4612-BBC8-0A99620B21B3}" destId="{5D6DA479-A9FF-4DF0-964E-A2E3013CB3F2}" srcOrd="3" destOrd="0" parTransId="{BCD9A0EB-9132-42A9-A5E3-9176F743A3CA}" sibTransId="{8061CA78-AD3F-467C-AB83-D191E071EE9A}"/>
    <dgm:cxn modelId="{A0EAC3BD-EEF3-4C59-9CC1-26D14E22569F}" type="presOf" srcId="{5D6DA479-A9FF-4DF0-964E-A2E3013CB3F2}" destId="{64297131-F9B6-4651-8243-8E5992523969}" srcOrd="0" destOrd="0" presId="urn:microsoft.com/office/officeart/2005/8/layout/hList6"/>
    <dgm:cxn modelId="{BC71DAC0-89B8-4534-979E-84F3BD1881FE}" srcId="{3B42044C-B80F-4612-BBC8-0A99620B21B3}" destId="{64DB1236-20AD-451A-802B-20804196ECAB}" srcOrd="1" destOrd="0" parTransId="{53F2CF88-CBC1-487D-9016-7B037DEE9600}" sibTransId="{DBC29911-30FE-4E9A-85C0-DA0BF4A79E3D}"/>
    <dgm:cxn modelId="{084A1DF5-F296-4A96-A2A8-8ADEFA799912}" type="presOf" srcId="{64DB1236-20AD-451A-802B-20804196ECAB}" destId="{31459C25-208B-4A1A-ACC0-8799C9EA1FC4}" srcOrd="0" destOrd="0" presId="urn:microsoft.com/office/officeart/2005/8/layout/hList6"/>
    <dgm:cxn modelId="{90EA890B-7672-4C91-A890-0B59F1E860C8}" type="presParOf" srcId="{D5DDDA5E-1094-438E-BF20-988045ACCBA2}" destId="{8BD13E41-15C1-49E9-901C-320B0D3771ED}" srcOrd="0" destOrd="0" presId="urn:microsoft.com/office/officeart/2005/8/layout/hList6"/>
    <dgm:cxn modelId="{D0D44F96-AC94-433B-843A-0CEC7E9961CB}" type="presParOf" srcId="{D5DDDA5E-1094-438E-BF20-988045ACCBA2}" destId="{1F17FE04-74EE-4D39-9E88-0AD11C9CD2A8}" srcOrd="1" destOrd="0" presId="urn:microsoft.com/office/officeart/2005/8/layout/hList6"/>
    <dgm:cxn modelId="{5AAE8191-848D-44B9-AEEA-B0D0D56B9C7C}" type="presParOf" srcId="{D5DDDA5E-1094-438E-BF20-988045ACCBA2}" destId="{31459C25-208B-4A1A-ACC0-8799C9EA1FC4}" srcOrd="2" destOrd="0" presId="urn:microsoft.com/office/officeart/2005/8/layout/hList6"/>
    <dgm:cxn modelId="{EFF569A8-BD32-4A18-BB42-96D2D251DD6D}" type="presParOf" srcId="{D5DDDA5E-1094-438E-BF20-988045ACCBA2}" destId="{B1D086F2-8201-40DD-BC2A-D29A5C95ED0C}" srcOrd="3" destOrd="0" presId="urn:microsoft.com/office/officeart/2005/8/layout/hList6"/>
    <dgm:cxn modelId="{0AA71A9C-50EA-4E9D-B959-679653D4AC06}" type="presParOf" srcId="{D5DDDA5E-1094-438E-BF20-988045ACCBA2}" destId="{4D6B414A-9950-4DC8-9DA9-15C5D84EA931}" srcOrd="4" destOrd="0" presId="urn:microsoft.com/office/officeart/2005/8/layout/hList6"/>
    <dgm:cxn modelId="{B184A1DA-C3B2-4B9B-BA70-DE1D7B0FAACF}" type="presParOf" srcId="{D5DDDA5E-1094-438E-BF20-988045ACCBA2}" destId="{70E4F48B-F0D8-4D7E-8A4E-0B930B4A6F22}" srcOrd="5" destOrd="0" presId="urn:microsoft.com/office/officeart/2005/8/layout/hList6"/>
    <dgm:cxn modelId="{169D87F1-2BE4-46F4-8103-D276E514434F}" type="presParOf" srcId="{D5DDDA5E-1094-438E-BF20-988045ACCBA2}" destId="{64297131-F9B6-4651-8243-8E5992523969}"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13E41-15C1-49E9-901C-320B0D3771ED}">
      <dsp:nvSpPr>
        <dsp:cNvPr id="0" name=""/>
        <dsp:cNvSpPr/>
      </dsp:nvSpPr>
      <dsp:spPr>
        <a:xfrm rot="16200000">
          <a:off x="-1065546" y="1068048"/>
          <a:ext cx="4591792" cy="2455694"/>
        </a:xfrm>
        <a:prstGeom prst="flowChartManualOperation">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3928" bIns="0" numCol="1" spcCol="1270" anchor="ctr" anchorCtr="0">
          <a:noAutofit/>
        </a:bodyPr>
        <a:lstStyle/>
        <a:p>
          <a:pPr marL="0" lvl="0" indent="0" algn="ctr" defTabSz="1155700">
            <a:lnSpc>
              <a:spcPct val="90000"/>
            </a:lnSpc>
            <a:spcBef>
              <a:spcPct val="0"/>
            </a:spcBef>
            <a:spcAft>
              <a:spcPct val="35000"/>
            </a:spcAft>
            <a:buNone/>
          </a:pPr>
          <a:r>
            <a:rPr lang="kk-KZ" sz="2600" kern="1200" dirty="0">
              <a:latin typeface="Arial" panose="020B0604020202020204" pitchFamily="34" charset="0"/>
              <a:cs typeface="Arial" panose="020B0604020202020204" pitchFamily="34" charset="0"/>
            </a:rPr>
            <a:t>Физикалық</a:t>
          </a:r>
          <a:endParaRPr lang="ru-KZ" sz="2600" kern="1200" dirty="0">
            <a:latin typeface="Arial" panose="020B0604020202020204" pitchFamily="34" charset="0"/>
            <a:cs typeface="Arial" panose="020B0604020202020204" pitchFamily="34" charset="0"/>
          </a:endParaRPr>
        </a:p>
      </dsp:txBody>
      <dsp:txXfrm rot="5400000">
        <a:off x="2503" y="918357"/>
        <a:ext cx="2455694" cy="2755076"/>
      </dsp:txXfrm>
    </dsp:sp>
    <dsp:sp modelId="{31459C25-208B-4A1A-ACC0-8799C9EA1FC4}">
      <dsp:nvSpPr>
        <dsp:cNvPr id="0" name=""/>
        <dsp:cNvSpPr/>
      </dsp:nvSpPr>
      <dsp:spPr>
        <a:xfrm rot="16200000">
          <a:off x="1574325" y="1068048"/>
          <a:ext cx="4591792" cy="2455694"/>
        </a:xfrm>
        <a:prstGeom prst="flowChartManualOperation">
          <a:avLst/>
        </a:prstGeom>
        <a:solidFill>
          <a:schemeClr val="accent6">
            <a:shade val="80000"/>
            <a:hueOff val="107093"/>
            <a:satOff val="-4303"/>
            <a:lumOff val="92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3928" bIns="0" numCol="1" spcCol="1270" anchor="ctr" anchorCtr="0">
          <a:noAutofit/>
        </a:bodyPr>
        <a:lstStyle/>
        <a:p>
          <a:pPr marL="0" lvl="0" indent="0" algn="ctr" defTabSz="1155700">
            <a:lnSpc>
              <a:spcPct val="90000"/>
            </a:lnSpc>
            <a:spcBef>
              <a:spcPct val="0"/>
            </a:spcBef>
            <a:spcAft>
              <a:spcPct val="35000"/>
            </a:spcAft>
            <a:buNone/>
          </a:pPr>
          <a:r>
            <a:rPr lang="kk-KZ" sz="2600" kern="1200" dirty="0">
              <a:latin typeface="Arial" panose="020B0604020202020204" pitchFamily="34" charset="0"/>
              <a:cs typeface="Arial" panose="020B0604020202020204" pitchFamily="34" charset="0"/>
            </a:rPr>
            <a:t>Химиялық</a:t>
          </a:r>
          <a:endParaRPr lang="ru-KZ" sz="2600" kern="1200" dirty="0">
            <a:latin typeface="Arial" panose="020B0604020202020204" pitchFamily="34" charset="0"/>
            <a:cs typeface="Arial" panose="020B0604020202020204" pitchFamily="34" charset="0"/>
          </a:endParaRPr>
        </a:p>
      </dsp:txBody>
      <dsp:txXfrm rot="5400000">
        <a:off x="2642374" y="918357"/>
        <a:ext cx="2455694" cy="2755076"/>
      </dsp:txXfrm>
    </dsp:sp>
    <dsp:sp modelId="{4D6B414A-9950-4DC8-9DA9-15C5D84EA931}">
      <dsp:nvSpPr>
        <dsp:cNvPr id="0" name=""/>
        <dsp:cNvSpPr/>
      </dsp:nvSpPr>
      <dsp:spPr>
        <a:xfrm rot="16200000">
          <a:off x="4214197" y="1068048"/>
          <a:ext cx="4591792" cy="2455694"/>
        </a:xfrm>
        <a:prstGeom prst="flowChartManualOperation">
          <a:avLst/>
        </a:prstGeom>
        <a:solidFill>
          <a:schemeClr val="accent6">
            <a:shade val="80000"/>
            <a:hueOff val="214187"/>
            <a:satOff val="-8606"/>
            <a:lumOff val="184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3928" bIns="0" numCol="1" spcCol="1270" anchor="ctr" anchorCtr="0">
          <a:noAutofit/>
        </a:bodyPr>
        <a:lstStyle/>
        <a:p>
          <a:pPr marL="0" lvl="0" indent="0" algn="ctr" defTabSz="1155700">
            <a:lnSpc>
              <a:spcPct val="90000"/>
            </a:lnSpc>
            <a:spcBef>
              <a:spcPct val="0"/>
            </a:spcBef>
            <a:spcAft>
              <a:spcPct val="35000"/>
            </a:spcAft>
            <a:buNone/>
          </a:pPr>
          <a:r>
            <a:rPr lang="kk-KZ" sz="2600" kern="1200" dirty="0">
              <a:latin typeface="Arial" panose="020B0604020202020204" pitchFamily="34" charset="0"/>
              <a:cs typeface="Arial" panose="020B0604020202020204" pitchFamily="34" charset="0"/>
            </a:rPr>
            <a:t>Статикалық</a:t>
          </a:r>
          <a:endParaRPr lang="ru-KZ" sz="2600" kern="1200" dirty="0">
            <a:latin typeface="Arial" panose="020B0604020202020204" pitchFamily="34" charset="0"/>
            <a:cs typeface="Arial" panose="020B0604020202020204" pitchFamily="34" charset="0"/>
          </a:endParaRPr>
        </a:p>
      </dsp:txBody>
      <dsp:txXfrm rot="5400000">
        <a:off x="5282246" y="918357"/>
        <a:ext cx="2455694" cy="2755076"/>
      </dsp:txXfrm>
    </dsp:sp>
    <dsp:sp modelId="{64297131-F9B6-4651-8243-8E5992523969}">
      <dsp:nvSpPr>
        <dsp:cNvPr id="0" name=""/>
        <dsp:cNvSpPr/>
      </dsp:nvSpPr>
      <dsp:spPr>
        <a:xfrm rot="16200000">
          <a:off x="6854069" y="1068048"/>
          <a:ext cx="4591792" cy="2455694"/>
        </a:xfrm>
        <a:prstGeom prst="flowChartManualOperation">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3928" bIns="0" numCol="1" spcCol="1270" anchor="ctr" anchorCtr="0">
          <a:noAutofit/>
        </a:bodyPr>
        <a:lstStyle/>
        <a:p>
          <a:pPr marL="0" lvl="0" indent="0" algn="ctr" defTabSz="1155700">
            <a:lnSpc>
              <a:spcPct val="90000"/>
            </a:lnSpc>
            <a:spcBef>
              <a:spcPct val="0"/>
            </a:spcBef>
            <a:spcAft>
              <a:spcPct val="35000"/>
            </a:spcAft>
            <a:buNone/>
          </a:pPr>
          <a:r>
            <a:rPr lang="kk-KZ" sz="2600" kern="1200" dirty="0">
              <a:latin typeface="Arial" panose="020B0604020202020204" pitchFamily="34" charset="0"/>
              <a:cs typeface="Arial" panose="020B0604020202020204" pitchFamily="34" charset="0"/>
            </a:rPr>
            <a:t>Динамикалық</a:t>
          </a:r>
          <a:endParaRPr lang="ru-KZ" sz="2600" kern="1200" dirty="0">
            <a:latin typeface="Arial" panose="020B0604020202020204" pitchFamily="34" charset="0"/>
            <a:cs typeface="Arial" panose="020B0604020202020204" pitchFamily="34" charset="0"/>
          </a:endParaRPr>
        </a:p>
      </dsp:txBody>
      <dsp:txXfrm rot="5400000">
        <a:off x="7922118" y="918357"/>
        <a:ext cx="2455694" cy="2755076"/>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04D851-590C-4BB2-BD00-FA3EB489767E}"/>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80E8F854-DDE0-4BD7-BC5D-5328FA2AB4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B7214458-5E41-482F-997D-0475BEDFD508}"/>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5" name="Нижний колонтитул 4">
            <a:extLst>
              <a:ext uri="{FF2B5EF4-FFF2-40B4-BE49-F238E27FC236}">
                <a16:creationId xmlns:a16="http://schemas.microsoft.com/office/drawing/2014/main" id="{8CFE572D-0060-47D1-AAE8-83CC0580D5B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66D2C9C-E398-4DF0-A1BD-615FE15D6F03}"/>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981263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9A21DE-2A19-4CEB-8456-9F2D3AE9A62A}"/>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25DDB79B-18B9-4847-AD46-8D5F9106BFA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C13B994-6752-4380-8B8B-A62F5AAE240A}"/>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5" name="Нижний колонтитул 4">
            <a:extLst>
              <a:ext uri="{FF2B5EF4-FFF2-40B4-BE49-F238E27FC236}">
                <a16:creationId xmlns:a16="http://schemas.microsoft.com/office/drawing/2014/main" id="{2DB4E197-A0BE-47AF-A15C-134D581E926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7FC9820-2CD8-431B-AFA6-D1069F1D488F}"/>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4018712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5390B8BE-A8E1-4E79-9D4F-453BB9181AC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79A0C363-5361-4F22-8BB9-3B81EB62942B}"/>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7B75A87-15B4-4FFE-9AC2-93EC45F8EBE4}"/>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5" name="Нижний колонтитул 4">
            <a:extLst>
              <a:ext uri="{FF2B5EF4-FFF2-40B4-BE49-F238E27FC236}">
                <a16:creationId xmlns:a16="http://schemas.microsoft.com/office/drawing/2014/main" id="{3016054F-9106-4924-82E8-1450F799238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8F7352E-DF36-4E55-A9B8-F0EF391C7325}"/>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391893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A8FB4C-1CCD-48F2-9A72-11E9636F0BE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2D448F8-4AFC-4C52-9EAE-327C6F82CF62}"/>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EA5D8D6-2121-49AA-929E-9DFB6DE051C1}"/>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5" name="Нижний колонтитул 4">
            <a:extLst>
              <a:ext uri="{FF2B5EF4-FFF2-40B4-BE49-F238E27FC236}">
                <a16:creationId xmlns:a16="http://schemas.microsoft.com/office/drawing/2014/main" id="{27D7E765-D4CC-46D4-B3FA-57960F9EC9C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8AB4253-4EE4-473C-A940-8EFFE626CC96}"/>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45380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6F3B11-3943-43E2-B336-D7871C9A2AC0}"/>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C8602908-15D2-455A-9CD1-26C7307E3A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C99D69D0-E8C6-4788-8DAF-5C8C7DB12F00}"/>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5" name="Нижний колонтитул 4">
            <a:extLst>
              <a:ext uri="{FF2B5EF4-FFF2-40B4-BE49-F238E27FC236}">
                <a16:creationId xmlns:a16="http://schemas.microsoft.com/office/drawing/2014/main" id="{8B408BE3-70CA-49CA-81AE-F216390FB8E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FC1C431-1F42-4ECA-8443-B997DB28823A}"/>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3382205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5D208A-A84E-4839-834F-4D71351F1DD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9F28FBF-95B1-42C7-A707-F06D08F0D4F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5DF7F000-DD93-43D4-BA2A-EA65A3D9270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3ABA5FC-953E-4A28-8A5A-2ACC9289C0BD}"/>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6" name="Нижний колонтитул 5">
            <a:extLst>
              <a:ext uri="{FF2B5EF4-FFF2-40B4-BE49-F238E27FC236}">
                <a16:creationId xmlns:a16="http://schemas.microsoft.com/office/drawing/2014/main" id="{9E5A8A4C-4BAA-4CE6-9FF5-72A4C77A678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D28C54A-D5EF-4137-97D3-9260F73F9CA9}"/>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2694251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12B6A8-EF2E-41D6-9A5B-24E2F02306E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686CE926-D0C6-4D93-94C5-EADFD0221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8E60BE6-C397-481B-88BA-4F1805152BA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2A81CDD5-8360-4ECF-8065-FF4C4C3D75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0A92D018-14A0-429B-B637-B48B2723EA31}"/>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D1BF73C8-590F-46D0-AAFC-C43B5E0C38BF}"/>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8" name="Нижний колонтитул 7">
            <a:extLst>
              <a:ext uri="{FF2B5EF4-FFF2-40B4-BE49-F238E27FC236}">
                <a16:creationId xmlns:a16="http://schemas.microsoft.com/office/drawing/2014/main" id="{C4D8E968-AA2C-418B-B38B-C5BFDA526E73}"/>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8C533B56-93ED-47D0-9737-CA38BEB71350}"/>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3410870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98C198-388A-4965-ACAC-B26D890BAF6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020F33F9-FCF2-41B7-AB20-AF85A777FC08}"/>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4" name="Нижний колонтитул 3">
            <a:extLst>
              <a:ext uri="{FF2B5EF4-FFF2-40B4-BE49-F238E27FC236}">
                <a16:creationId xmlns:a16="http://schemas.microsoft.com/office/drawing/2014/main" id="{2BF8E567-96A9-4166-BED2-0ADB0C3C1AFA}"/>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3BE7CBA4-FB5E-45A4-BF22-B5350A78B16E}"/>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934736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C643C07-5635-46D0-A345-E0BF55C338D6}"/>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3" name="Нижний колонтитул 2">
            <a:extLst>
              <a:ext uri="{FF2B5EF4-FFF2-40B4-BE49-F238E27FC236}">
                <a16:creationId xmlns:a16="http://schemas.microsoft.com/office/drawing/2014/main" id="{D0B390F4-B3AF-43D6-95A3-CCE1F61913C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1E8AD44C-E320-4D18-B665-E34332CBF51F}"/>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295957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843D55-F420-47F3-AC2A-C711974C891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8BDD3792-764C-4928-85DB-7456EAECE0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6B2BF33A-46DF-4B96-8112-F34D2AEDAF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854F939-E308-47C0-9A47-F9F9677F6529}"/>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6" name="Нижний колонтитул 5">
            <a:extLst>
              <a:ext uri="{FF2B5EF4-FFF2-40B4-BE49-F238E27FC236}">
                <a16:creationId xmlns:a16="http://schemas.microsoft.com/office/drawing/2014/main" id="{1C41AF1B-71F7-4960-B0F2-B7359ECF17D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4C3221E-B437-402F-A74A-7FD1A9E6C75A}"/>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415957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1D4270-31E6-4B6D-8C85-F11EF4273A3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5587B729-62D4-48D4-B6E6-F42117D75E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4CC1A58A-5E0E-433C-A6F4-90CA5DD83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B377EF4-DA24-4E98-8DEF-410A5781C3B9}"/>
              </a:ext>
            </a:extLst>
          </p:cNvPr>
          <p:cNvSpPr>
            <a:spLocks noGrp="1"/>
          </p:cNvSpPr>
          <p:nvPr>
            <p:ph type="dt" sz="half" idx="10"/>
          </p:nvPr>
        </p:nvSpPr>
        <p:spPr/>
        <p:txBody>
          <a:bodyPr/>
          <a:lstStyle/>
          <a:p>
            <a:fld id="{CCE1B868-22E8-4ACC-B26F-882346F11ECB}" type="datetimeFigureOut">
              <a:rPr lang="ru-RU" smtClean="0"/>
              <a:t>30.10.2024</a:t>
            </a:fld>
            <a:endParaRPr lang="ru-RU"/>
          </a:p>
        </p:txBody>
      </p:sp>
      <p:sp>
        <p:nvSpPr>
          <p:cNvPr id="6" name="Нижний колонтитул 5">
            <a:extLst>
              <a:ext uri="{FF2B5EF4-FFF2-40B4-BE49-F238E27FC236}">
                <a16:creationId xmlns:a16="http://schemas.microsoft.com/office/drawing/2014/main" id="{ED413895-7291-42A3-BC22-82496E7DDDE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AF20F84-AD49-4779-8F16-5C7A4C55A3E4}"/>
              </a:ext>
            </a:extLst>
          </p:cNvPr>
          <p:cNvSpPr>
            <a:spLocks noGrp="1"/>
          </p:cNvSpPr>
          <p:nvPr>
            <p:ph type="sldNum" sz="quarter" idx="12"/>
          </p:nvPr>
        </p:nvSpPr>
        <p:spPr/>
        <p:txBody>
          <a:bodyPr/>
          <a:lstStyle/>
          <a:p>
            <a:fld id="{B617E825-1EE1-4838-B75E-5EAF7A08159C}" type="slidenum">
              <a:rPr lang="ru-RU" smtClean="0"/>
              <a:t>‹#›</a:t>
            </a:fld>
            <a:endParaRPr lang="ru-RU"/>
          </a:p>
        </p:txBody>
      </p:sp>
    </p:spTree>
    <p:extLst>
      <p:ext uri="{BB962C8B-B14F-4D97-AF65-F5344CB8AC3E}">
        <p14:creationId xmlns:p14="http://schemas.microsoft.com/office/powerpoint/2010/main" val="1372637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1DD4F2-3184-4F0B-A08F-936ED59FD2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7172661A-0039-4DC1-AB89-25B10B2F1C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B505A5D-EE1B-4120-854B-289AE35979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E1B868-22E8-4ACC-B26F-882346F11ECB}" type="datetimeFigureOut">
              <a:rPr lang="ru-RU" smtClean="0"/>
              <a:t>30.10.2024</a:t>
            </a:fld>
            <a:endParaRPr lang="ru-RU"/>
          </a:p>
        </p:txBody>
      </p:sp>
      <p:sp>
        <p:nvSpPr>
          <p:cNvPr id="5" name="Нижний колонтитул 4">
            <a:extLst>
              <a:ext uri="{FF2B5EF4-FFF2-40B4-BE49-F238E27FC236}">
                <a16:creationId xmlns:a16="http://schemas.microsoft.com/office/drawing/2014/main" id="{8ACC9EE5-94D7-4746-B623-AAE03689DC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0934817C-6846-4E0A-BC7B-7D40B4E10E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7E825-1EE1-4838-B75E-5EAF7A08159C}" type="slidenum">
              <a:rPr lang="ru-RU" smtClean="0"/>
              <a:t>‹#›</a:t>
            </a:fld>
            <a:endParaRPr lang="ru-RU"/>
          </a:p>
        </p:txBody>
      </p:sp>
    </p:spTree>
    <p:extLst>
      <p:ext uri="{BB962C8B-B14F-4D97-AF65-F5344CB8AC3E}">
        <p14:creationId xmlns:p14="http://schemas.microsoft.com/office/powerpoint/2010/main" val="496212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7">
            <a:extLst>
              <a:ext uri="{FF2B5EF4-FFF2-40B4-BE49-F238E27FC236}">
                <a16:creationId xmlns:a16="http://schemas.microsoft.com/office/drawing/2014/main" id="{3F7F520D-813F-4AB8-A88C-70F2B34D5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9">
            <a:extLst>
              <a:ext uri="{FF2B5EF4-FFF2-40B4-BE49-F238E27FC236}">
                <a16:creationId xmlns:a16="http://schemas.microsoft.com/office/drawing/2014/main" id="{675251FC-BDEA-4BBB-A75B-0696FB884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125" y="0"/>
            <a:ext cx="11166368" cy="6857998"/>
          </a:xfrm>
          <a:prstGeom prst="rect">
            <a:avLst/>
          </a:prstGeom>
          <a:solidFill>
            <a:schemeClr val="bg1">
              <a:lumMod val="8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11">
            <a:extLst>
              <a:ext uri="{FF2B5EF4-FFF2-40B4-BE49-F238E27FC236}">
                <a16:creationId xmlns:a16="http://schemas.microsoft.com/office/drawing/2014/main" id="{352F6AC8-DE93-42EE-BBAE-B6324FFAC3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69875" y="44817"/>
            <a:chExt cx="233303" cy="772404"/>
          </a:xfrm>
        </p:grpSpPr>
        <p:sp>
          <p:nvSpPr>
            <p:cNvPr id="13" name="Rectangle 64">
              <a:extLst>
                <a:ext uri="{FF2B5EF4-FFF2-40B4-BE49-F238E27FC236}">
                  <a16:creationId xmlns:a16="http://schemas.microsoft.com/office/drawing/2014/main" id="{6441AB31-5A6F-486C-8AE8-6E04398B3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0062"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6">
              <a:extLst>
                <a:ext uri="{FF2B5EF4-FFF2-40B4-BE49-F238E27FC236}">
                  <a16:creationId xmlns:a16="http://schemas.microsoft.com/office/drawing/2014/main" id="{29669355-73FD-40E2-9E44-DC03FBA9CA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572"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4">
              <a:extLst>
                <a:ext uri="{FF2B5EF4-FFF2-40B4-BE49-F238E27FC236}">
                  <a16:creationId xmlns:a16="http://schemas.microsoft.com/office/drawing/2014/main" id="{9ECB0561-E50E-4875-8B82-4405160774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2648"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C32EDEC5-1B46-4575-8975-3286C4743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912"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BDFBD4DE-5B85-4C02-876E-4364399C8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2648"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F964221E-D757-45C1-B24B-967DE6319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912"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62854498-7E09-404F-8D8B-4022EB1C9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2648"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AD82220A-E645-4062-A26A-DF19F2E11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912"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366B8029-4DAB-439E-B861-E11E5AA3A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2648"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869215D8-066B-481E-A2FB-9D6DB4EB6C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912"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B07A2094-FE71-4F84-8589-31B213FEC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2648"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52C000FC-4146-4B1A-8CFF-26FFF1C7E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8912"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09096C9F-D4A4-4FDA-B7E7-8D8330194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3939" y="1294357"/>
            <a:ext cx="10011089" cy="42998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1172D0-DAE3-4130-9009-0B02351A54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7925" y="3505936"/>
            <a:ext cx="2177162" cy="2367104"/>
            <a:chOff x="687925" y="3505936"/>
            <a:chExt cx="2177162" cy="2367104"/>
          </a:xfrm>
        </p:grpSpPr>
        <p:sp>
          <p:nvSpPr>
            <p:cNvPr id="29" name="Rectangle 66">
              <a:extLst>
                <a:ext uri="{FF2B5EF4-FFF2-40B4-BE49-F238E27FC236}">
                  <a16:creationId xmlns:a16="http://schemas.microsoft.com/office/drawing/2014/main" id="{E6EE5CBA-2D94-4CCF-BE0B-DC97A6B49F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35215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5347D002-C822-4662-BECD-704DDCA78E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210041"/>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2AFA2F2E-EFC8-4E70-87F4-4269B96E7B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06792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BBB7EABB-8135-4B8E-BF0C-A7C891E3A7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39258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36B100CF-968D-4856-95C0-C72FD2DC5D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77849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F75765D6-C293-4ACF-BD5E-BB66EF757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63638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4CFF6D54-51B6-4120-A74E-41A729458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4942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62EE344F-8E78-473F-8CD3-E6D1B66AAE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352154"/>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72E173FC-1DF7-4951-906C-1390F27C2A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21004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C709EA9D-08FD-4F76-A336-772250C78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06792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8C5FFEDC-1BC0-4CB0-9FD4-EDE7AF4C3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63638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D6A72BC6-FA35-4F45-A7BA-0BEB7B20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494268"/>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919B69A1-EBB1-45F8-8791-016BCF7BDD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391809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0B530BD1-86A8-414D-A004-D9954B038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3783698"/>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59">
              <a:extLst>
                <a:ext uri="{FF2B5EF4-FFF2-40B4-BE49-F238E27FC236}">
                  <a16:creationId xmlns:a16="http://schemas.microsoft.com/office/drawing/2014/main" id="{FAE5BC0C-0D05-49E2-9DB9-54049A23EC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921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2">
              <a:extLst>
                <a:ext uri="{FF2B5EF4-FFF2-40B4-BE49-F238E27FC236}">
                  <a16:creationId xmlns:a16="http://schemas.microsoft.com/office/drawing/2014/main" id="{5CE98A12-A684-4846-B6C3-F2A43AC2AD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921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28A5BB04-DD41-49FE-8387-318BCC75B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7753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3EE3B3CB-71BA-44FD-B0E4-D9A61B5738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350646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B1C7399A-7B9C-42BB-A79E-51653F21C1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350646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59">
              <a:extLst>
                <a:ext uri="{FF2B5EF4-FFF2-40B4-BE49-F238E27FC236}">
                  <a16:creationId xmlns:a16="http://schemas.microsoft.com/office/drawing/2014/main" id="{413FA7F4-41B4-4942-83F6-8B7A99306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364324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2">
              <a:extLst>
                <a:ext uri="{FF2B5EF4-FFF2-40B4-BE49-F238E27FC236}">
                  <a16:creationId xmlns:a16="http://schemas.microsoft.com/office/drawing/2014/main" id="{A781A10B-D948-4231-B95B-3717ABD5DB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364324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ED823F90-3595-4102-9F05-3F640079C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379031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9">
              <a:extLst>
                <a:ext uri="{FF2B5EF4-FFF2-40B4-BE49-F238E27FC236}">
                  <a16:creationId xmlns:a16="http://schemas.microsoft.com/office/drawing/2014/main" id="{072EE8BA-C999-40B7-8E23-682F60AE2B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0738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2">
              <a:extLst>
                <a:ext uri="{FF2B5EF4-FFF2-40B4-BE49-F238E27FC236}">
                  <a16:creationId xmlns:a16="http://schemas.microsoft.com/office/drawing/2014/main" id="{09B345B3-4E84-41B3-B95F-6C9DA80847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0738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9">
              <a:extLst>
                <a:ext uri="{FF2B5EF4-FFF2-40B4-BE49-F238E27FC236}">
                  <a16:creationId xmlns:a16="http://schemas.microsoft.com/office/drawing/2014/main" id="{8C487E2F-6F42-4A25-966B-9B02CF4C0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22129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2">
              <a:extLst>
                <a:ext uri="{FF2B5EF4-FFF2-40B4-BE49-F238E27FC236}">
                  <a16:creationId xmlns:a16="http://schemas.microsoft.com/office/drawing/2014/main" id="{6D86BDF0-16A6-4CE2-98EB-8C2C5D382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22129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27929C7D-FFA5-4CF1-BF99-B4694DFC04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368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9">
              <a:extLst>
                <a:ext uri="{FF2B5EF4-FFF2-40B4-BE49-F238E27FC236}">
                  <a16:creationId xmlns:a16="http://schemas.microsoft.com/office/drawing/2014/main" id="{2622FE45-29EC-40C6-8756-57127608B7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5123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2">
              <a:extLst>
                <a:ext uri="{FF2B5EF4-FFF2-40B4-BE49-F238E27FC236}">
                  <a16:creationId xmlns:a16="http://schemas.microsoft.com/office/drawing/2014/main" id="{3DBACFBF-2B6F-42DE-A4C1-24F9CB77B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5123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9">
              <a:extLst>
                <a:ext uri="{FF2B5EF4-FFF2-40B4-BE49-F238E27FC236}">
                  <a16:creationId xmlns:a16="http://schemas.microsoft.com/office/drawing/2014/main" id="{7E00D7AA-B9A3-43BE-A9C7-2DEF2F8F89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36582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2">
              <a:extLst>
                <a:ext uri="{FF2B5EF4-FFF2-40B4-BE49-F238E27FC236}">
                  <a16:creationId xmlns:a16="http://schemas.microsoft.com/office/drawing/2014/main" id="{AD9C42ED-BB25-42B5-A22D-938ED1719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66051"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F56D4244-BB50-4726-8F99-AF9734E044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584933"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2">
              <a:extLst>
                <a:ext uri="{FF2B5EF4-FFF2-40B4-BE49-F238E27FC236}">
                  <a16:creationId xmlns:a16="http://schemas.microsoft.com/office/drawing/2014/main" id="{56A6F39E-0EBB-4392-90BB-2590C81F4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03813"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45B09FF7-8FBE-4F42-8275-8E56C32C2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22694"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FC78768D-9FA0-45A3-9686-473894D87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41575"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03C6263C-2F04-4160-BAB3-93F166039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13298"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7D54F6C2-0EC0-4D1C-A121-563C1B3ED7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32179"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59">
              <a:extLst>
                <a:ext uri="{FF2B5EF4-FFF2-40B4-BE49-F238E27FC236}">
                  <a16:creationId xmlns:a16="http://schemas.microsoft.com/office/drawing/2014/main" id="{E35A171E-850C-4714-A0A4-6CD1830596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66432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2">
              <a:extLst>
                <a:ext uri="{FF2B5EF4-FFF2-40B4-BE49-F238E27FC236}">
                  <a16:creationId xmlns:a16="http://schemas.microsoft.com/office/drawing/2014/main" id="{745EB765-69E1-4FB7-BEA0-AF2F04919B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66432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2">
              <a:extLst>
                <a:ext uri="{FF2B5EF4-FFF2-40B4-BE49-F238E27FC236}">
                  <a16:creationId xmlns:a16="http://schemas.microsoft.com/office/drawing/2014/main" id="{83F43793-41FE-49A7-9F05-3D49899A4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56536"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59">
              <a:extLst>
                <a:ext uri="{FF2B5EF4-FFF2-40B4-BE49-F238E27FC236}">
                  <a16:creationId xmlns:a16="http://schemas.microsoft.com/office/drawing/2014/main" id="{B0A53DAF-BC4D-4849-800D-538D222074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75417"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4">
              <a:extLst>
                <a:ext uri="{FF2B5EF4-FFF2-40B4-BE49-F238E27FC236}">
                  <a16:creationId xmlns:a16="http://schemas.microsoft.com/office/drawing/2014/main" id="{D1A1C417-39D0-4ED4-B74E-9F19F25DE3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3783"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6">
              <a:extLst>
                <a:ext uri="{FF2B5EF4-FFF2-40B4-BE49-F238E27FC236}">
                  <a16:creationId xmlns:a16="http://schemas.microsoft.com/office/drawing/2014/main" id="{8826C125-5D9A-4D06-A2C9-389A73700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663"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2">
              <a:extLst>
                <a:ext uri="{FF2B5EF4-FFF2-40B4-BE49-F238E27FC236}">
                  <a16:creationId xmlns:a16="http://schemas.microsoft.com/office/drawing/2014/main" id="{F5596270-3998-4D23-86B6-85A6B62BF5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62372"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59">
              <a:extLst>
                <a:ext uri="{FF2B5EF4-FFF2-40B4-BE49-F238E27FC236}">
                  <a16:creationId xmlns:a16="http://schemas.microsoft.com/office/drawing/2014/main" id="{021CC68A-939D-4235-B3EA-88498DC23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581254"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2">
              <a:extLst>
                <a:ext uri="{FF2B5EF4-FFF2-40B4-BE49-F238E27FC236}">
                  <a16:creationId xmlns:a16="http://schemas.microsoft.com/office/drawing/2014/main" id="{394C50BF-C63F-475F-9198-B637A8329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00134"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4">
              <a:extLst>
                <a:ext uri="{FF2B5EF4-FFF2-40B4-BE49-F238E27FC236}">
                  <a16:creationId xmlns:a16="http://schemas.microsoft.com/office/drawing/2014/main" id="{F74B5CFE-DE1E-470F-82D6-6BCDE5C4DA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19016"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66">
              <a:extLst>
                <a:ext uri="{FF2B5EF4-FFF2-40B4-BE49-F238E27FC236}">
                  <a16:creationId xmlns:a16="http://schemas.microsoft.com/office/drawing/2014/main" id="{5DDA4EA2-B7AB-46E9-9246-FC23E722B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37896"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64">
              <a:extLst>
                <a:ext uri="{FF2B5EF4-FFF2-40B4-BE49-F238E27FC236}">
                  <a16:creationId xmlns:a16="http://schemas.microsoft.com/office/drawing/2014/main" id="{A2DE2AF5-13E8-4174-9EC4-724DEB88D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09620"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66">
              <a:extLst>
                <a:ext uri="{FF2B5EF4-FFF2-40B4-BE49-F238E27FC236}">
                  <a16:creationId xmlns:a16="http://schemas.microsoft.com/office/drawing/2014/main" id="{360555BC-5949-427F-B107-D944CA221B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28500"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59">
              <a:extLst>
                <a:ext uri="{FF2B5EF4-FFF2-40B4-BE49-F238E27FC236}">
                  <a16:creationId xmlns:a16="http://schemas.microsoft.com/office/drawing/2014/main" id="{F6C67CEF-7906-4D52-B541-B06109BE8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81173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2">
              <a:extLst>
                <a:ext uri="{FF2B5EF4-FFF2-40B4-BE49-F238E27FC236}">
                  <a16:creationId xmlns:a16="http://schemas.microsoft.com/office/drawing/2014/main" id="{13551754-DE8E-4F60-B17A-3592B8E79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81173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2">
              <a:extLst>
                <a:ext uri="{FF2B5EF4-FFF2-40B4-BE49-F238E27FC236}">
                  <a16:creationId xmlns:a16="http://schemas.microsoft.com/office/drawing/2014/main" id="{D7B0D877-545F-4CA5-BB7B-A21E413CD5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52857"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59">
              <a:extLst>
                <a:ext uri="{FF2B5EF4-FFF2-40B4-BE49-F238E27FC236}">
                  <a16:creationId xmlns:a16="http://schemas.microsoft.com/office/drawing/2014/main" id="{D25743C3-6C94-4F58-83A5-5F610DA5D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71738"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4">
              <a:extLst>
                <a:ext uri="{FF2B5EF4-FFF2-40B4-BE49-F238E27FC236}">
                  <a16:creationId xmlns:a16="http://schemas.microsoft.com/office/drawing/2014/main" id="{3CD412E9-0E9C-460C-9FC6-C765F5BCC3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0104"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6">
              <a:extLst>
                <a:ext uri="{FF2B5EF4-FFF2-40B4-BE49-F238E27FC236}">
                  <a16:creationId xmlns:a16="http://schemas.microsoft.com/office/drawing/2014/main" id="{B26AB043-5417-4498-90CE-3A7C36B09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18985"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Title 1">
            <a:extLst>
              <a:ext uri="{FF2B5EF4-FFF2-40B4-BE49-F238E27FC236}">
                <a16:creationId xmlns:a16="http://schemas.microsoft.com/office/drawing/2014/main" id="{C50D168F-BA59-4A8F-A3F1-2AB5040FB3FE}"/>
              </a:ext>
            </a:extLst>
          </p:cNvPr>
          <p:cNvSpPr txBox="1">
            <a:spLocks/>
          </p:cNvSpPr>
          <p:nvPr/>
        </p:nvSpPr>
        <p:spPr>
          <a:xfrm>
            <a:off x="1477851" y="2112375"/>
            <a:ext cx="9123263" cy="19550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r>
              <a:rPr lang="kk-KZ"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ДӘРІС</a:t>
            </a:r>
            <a:br>
              <a:rPr lang="ru-RU"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ru-RU"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ru-RU"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3200" i="0" dirty="0" err="1">
                <a:solidFill>
                  <a:srgbClr val="333333"/>
                </a:solidFill>
                <a:effectLst>
                  <a:outerShdw blurRad="38100" dist="38100" dir="2700000" algn="tl">
                    <a:srgbClr val="000000">
                      <a:alpha val="43137"/>
                    </a:srgbClr>
                  </a:outerShdw>
                </a:effectLst>
                <a:highlight>
                  <a:srgbClr val="FFFF00"/>
                </a:highlight>
                <a:latin typeface="Arial" panose="020B0604020202020204" pitchFamily="34" charset="0"/>
              </a:rPr>
              <a:t>Стационарлық</a:t>
            </a:r>
            <a:r>
              <a:rPr lang="ru-RU" sz="3200" i="0" dirty="0">
                <a:solidFill>
                  <a:srgbClr val="333333"/>
                </a:solidFill>
                <a:effectLst>
                  <a:outerShdw blurRad="38100" dist="38100" dir="2700000" algn="tl">
                    <a:srgbClr val="000000">
                      <a:alpha val="43137"/>
                    </a:srgbClr>
                  </a:outerShdw>
                </a:effectLst>
                <a:highlight>
                  <a:srgbClr val="FFFF00"/>
                </a:highlight>
                <a:latin typeface="Arial" panose="020B0604020202020204" pitchFamily="34" charset="0"/>
              </a:rPr>
              <a:t> </a:t>
            </a:r>
            <a:r>
              <a:rPr lang="ru-RU" sz="3200" i="0" dirty="0" err="1">
                <a:solidFill>
                  <a:srgbClr val="333333"/>
                </a:solidFill>
                <a:effectLst>
                  <a:outerShdw blurRad="38100" dist="38100" dir="2700000" algn="tl">
                    <a:srgbClr val="000000">
                      <a:alpha val="43137"/>
                    </a:srgbClr>
                  </a:outerShdw>
                </a:effectLst>
                <a:highlight>
                  <a:srgbClr val="FFFF00"/>
                </a:highlight>
                <a:latin typeface="Arial" panose="020B0604020202020204" pitchFamily="34" charset="0"/>
              </a:rPr>
              <a:t>режимде</a:t>
            </a:r>
            <a:r>
              <a:rPr lang="ru-RU" sz="3200" i="0" dirty="0">
                <a:solidFill>
                  <a:srgbClr val="333333"/>
                </a:solidFill>
                <a:effectLst>
                  <a:outerShdw blurRad="38100" dist="38100" dir="2700000" algn="tl">
                    <a:srgbClr val="000000">
                      <a:alpha val="43137"/>
                    </a:srgbClr>
                  </a:outerShdw>
                </a:effectLst>
                <a:highlight>
                  <a:srgbClr val="FFFF00"/>
                </a:highlight>
                <a:latin typeface="Arial" panose="020B0604020202020204" pitchFamily="34" charset="0"/>
              </a:rPr>
              <a:t> </a:t>
            </a:r>
            <a:r>
              <a:rPr lang="ru-RU" sz="3200" i="0" dirty="0" err="1">
                <a:solidFill>
                  <a:srgbClr val="333333"/>
                </a:solidFill>
                <a:effectLst>
                  <a:outerShdw blurRad="38100" dist="38100" dir="2700000" algn="tl">
                    <a:srgbClr val="000000">
                      <a:alpha val="43137"/>
                    </a:srgbClr>
                  </a:outerShdw>
                </a:effectLst>
                <a:highlight>
                  <a:srgbClr val="FFFF00"/>
                </a:highlight>
                <a:latin typeface="Arial" panose="020B0604020202020204" pitchFamily="34" charset="0"/>
              </a:rPr>
              <a:t>жұмыс</a:t>
            </a:r>
            <a:r>
              <a:rPr lang="ru-RU" sz="3200" i="0" dirty="0">
                <a:solidFill>
                  <a:srgbClr val="333333"/>
                </a:solidFill>
                <a:effectLst>
                  <a:outerShdw blurRad="38100" dist="38100" dir="2700000" algn="tl">
                    <a:srgbClr val="000000">
                      <a:alpha val="43137"/>
                    </a:srgbClr>
                  </a:outerShdw>
                </a:effectLst>
                <a:highlight>
                  <a:srgbClr val="FFFF00"/>
                </a:highlight>
                <a:latin typeface="Arial" panose="020B0604020202020204" pitchFamily="34" charset="0"/>
              </a:rPr>
              <a:t> </a:t>
            </a:r>
            <a:r>
              <a:rPr lang="ru-RU" sz="3200" i="0" dirty="0" err="1">
                <a:solidFill>
                  <a:srgbClr val="333333"/>
                </a:solidFill>
                <a:effectLst>
                  <a:outerShdw blurRad="38100" dist="38100" dir="2700000" algn="tl">
                    <a:srgbClr val="000000">
                      <a:alpha val="43137"/>
                    </a:srgbClr>
                  </a:outerShdw>
                </a:effectLst>
                <a:highlight>
                  <a:srgbClr val="FFFF00"/>
                </a:highlight>
                <a:latin typeface="Arial" panose="020B0604020202020204" pitchFamily="34" charset="0"/>
              </a:rPr>
              <a:t>істейтін</a:t>
            </a:r>
            <a:r>
              <a:rPr lang="ru-RU" sz="3200" i="0" dirty="0">
                <a:solidFill>
                  <a:srgbClr val="333333"/>
                </a:solidFill>
                <a:effectLst>
                  <a:outerShdw blurRad="38100" dist="38100" dir="2700000" algn="tl">
                    <a:srgbClr val="000000">
                      <a:alpha val="43137"/>
                    </a:srgbClr>
                  </a:outerShdw>
                </a:effectLst>
                <a:highlight>
                  <a:srgbClr val="FFFF00"/>
                </a:highlight>
                <a:latin typeface="Arial" panose="020B0604020202020204" pitchFamily="34" charset="0"/>
              </a:rPr>
              <a:t> </a:t>
            </a:r>
            <a:r>
              <a:rPr lang="ru-RU" sz="3200" i="0" dirty="0" err="1">
                <a:solidFill>
                  <a:srgbClr val="333333"/>
                </a:solidFill>
                <a:effectLst>
                  <a:outerShdw blurRad="38100" dist="38100" dir="2700000" algn="tl">
                    <a:srgbClr val="000000">
                      <a:alpha val="43137"/>
                    </a:srgbClr>
                  </a:outerShdw>
                </a:effectLst>
                <a:highlight>
                  <a:srgbClr val="FFFF00"/>
                </a:highlight>
                <a:latin typeface="Arial" panose="020B0604020202020204" pitchFamily="34" charset="0"/>
              </a:rPr>
              <a:t>вакуумдық</a:t>
            </a:r>
            <a:r>
              <a:rPr lang="ru-RU" sz="3200" i="0" dirty="0">
                <a:solidFill>
                  <a:srgbClr val="333333"/>
                </a:solidFill>
                <a:effectLst>
                  <a:outerShdw blurRad="38100" dist="38100" dir="2700000" algn="tl">
                    <a:srgbClr val="000000">
                      <a:alpha val="43137"/>
                    </a:srgbClr>
                  </a:outerShdw>
                </a:effectLst>
                <a:highlight>
                  <a:srgbClr val="FFFF00"/>
                </a:highlight>
                <a:latin typeface="Arial" panose="020B0604020202020204" pitchFamily="34" charset="0"/>
              </a:rPr>
              <a:t> </a:t>
            </a:r>
            <a:r>
              <a:rPr lang="ru-RU" sz="3200" i="0" dirty="0" err="1">
                <a:solidFill>
                  <a:srgbClr val="333333"/>
                </a:solidFill>
                <a:effectLst>
                  <a:outerShdw blurRad="38100" dist="38100" dir="2700000" algn="tl">
                    <a:srgbClr val="000000">
                      <a:alpha val="43137"/>
                    </a:srgbClr>
                  </a:outerShdw>
                </a:effectLst>
                <a:highlight>
                  <a:srgbClr val="FFFF00"/>
                </a:highlight>
                <a:latin typeface="Arial" panose="020B0604020202020204" pitchFamily="34" charset="0"/>
              </a:rPr>
              <a:t>жүйені</a:t>
            </a:r>
            <a:r>
              <a:rPr lang="ru-RU" sz="3200" i="0" dirty="0">
                <a:solidFill>
                  <a:srgbClr val="333333"/>
                </a:solidFill>
                <a:effectLst>
                  <a:outerShdw blurRad="38100" dist="38100" dir="2700000" algn="tl">
                    <a:srgbClr val="000000">
                      <a:alpha val="43137"/>
                    </a:srgbClr>
                  </a:outerShdw>
                </a:effectLst>
                <a:highlight>
                  <a:srgbClr val="FFFF00"/>
                </a:highlight>
                <a:latin typeface="Arial" panose="020B0604020202020204" pitchFamily="34" charset="0"/>
              </a:rPr>
              <a:t> </a:t>
            </a:r>
            <a:r>
              <a:rPr lang="ru-RU" sz="3200" i="0" dirty="0" err="1">
                <a:solidFill>
                  <a:srgbClr val="333333"/>
                </a:solidFill>
                <a:effectLst>
                  <a:outerShdw blurRad="38100" dist="38100" dir="2700000" algn="tl">
                    <a:srgbClr val="000000">
                      <a:alpha val="43137"/>
                    </a:srgbClr>
                  </a:outerShdw>
                </a:effectLst>
                <a:highlight>
                  <a:srgbClr val="FFFF00"/>
                </a:highlight>
                <a:latin typeface="Arial" panose="020B0604020202020204" pitchFamily="34" charset="0"/>
              </a:rPr>
              <a:t>есептеу</a:t>
            </a:r>
            <a:r>
              <a:rPr lang="ru-RU" sz="3200" i="0" dirty="0">
                <a:solidFill>
                  <a:srgbClr val="333333"/>
                </a:solidFill>
                <a:effectLst>
                  <a:outerShdw blurRad="38100" dist="38100" dir="2700000" algn="tl">
                    <a:srgbClr val="000000">
                      <a:alpha val="43137"/>
                    </a:srgbClr>
                  </a:outerShdw>
                </a:effectLst>
                <a:highlight>
                  <a:srgbClr val="FFFF00"/>
                </a:highlight>
                <a:latin typeface="Arial" panose="020B0604020202020204" pitchFamily="34" charset="0"/>
              </a:rPr>
              <a:t> </a:t>
            </a:r>
            <a:r>
              <a:rPr lang="ru-RU" sz="3200" i="0" dirty="0" err="1">
                <a:solidFill>
                  <a:srgbClr val="333333"/>
                </a:solidFill>
                <a:effectLst>
                  <a:outerShdw blurRad="38100" dist="38100" dir="2700000" algn="tl">
                    <a:srgbClr val="000000">
                      <a:alpha val="43137"/>
                    </a:srgbClr>
                  </a:outerShdw>
                </a:effectLst>
                <a:highlight>
                  <a:srgbClr val="FFFF00"/>
                </a:highlight>
                <a:latin typeface="Arial" panose="020B0604020202020204" pitchFamily="34" charset="0"/>
              </a:rPr>
              <a:t>элементтері</a:t>
            </a:r>
            <a:r>
              <a:rPr lang="ru-RU" sz="3200" i="0" dirty="0">
                <a:solidFill>
                  <a:srgbClr val="333333"/>
                </a:solidFill>
                <a:effectLst>
                  <a:outerShdw blurRad="38100" dist="38100" dir="2700000" algn="tl">
                    <a:srgbClr val="000000">
                      <a:alpha val="43137"/>
                    </a:srgbClr>
                  </a:outerShdw>
                </a:effectLst>
                <a:highlight>
                  <a:srgbClr val="FFFF00"/>
                </a:highlight>
                <a:latin typeface="Arial" panose="020B0604020202020204" pitchFamily="34" charset="0"/>
              </a:rPr>
              <a:t>.</a:t>
            </a:r>
          </a:p>
          <a:p>
            <a:endParaRPr lang="ru-RU" sz="3200" b="1" dirty="0">
              <a:solidFill>
                <a:srgbClr val="FFFF00"/>
              </a:solidFill>
              <a:latin typeface="Arial" panose="020B0604020202020204" pitchFamily="34" charset="0"/>
              <a:cs typeface="Arial" panose="020B0604020202020204" pitchFamily="34" charset="0"/>
            </a:endParaRPr>
          </a:p>
        </p:txBody>
      </p:sp>
      <p:sp>
        <p:nvSpPr>
          <p:cNvPr id="89" name="Заголовок 1">
            <a:extLst>
              <a:ext uri="{FF2B5EF4-FFF2-40B4-BE49-F238E27FC236}">
                <a16:creationId xmlns:a16="http://schemas.microsoft.com/office/drawing/2014/main" id="{D4FCA33A-9AB4-4BAA-800D-BE7BCBF45CA7}"/>
              </a:ext>
            </a:extLst>
          </p:cNvPr>
          <p:cNvSpPr txBox="1">
            <a:spLocks/>
          </p:cNvSpPr>
          <p:nvPr/>
        </p:nvSpPr>
        <p:spPr>
          <a:xfrm>
            <a:off x="1280321" y="13914"/>
            <a:ext cx="9719853" cy="5883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ru-RU" sz="1400" b="1" dirty="0">
                <a:latin typeface="Arial" panose="020B0604020202020204" pitchFamily="34" charset="0"/>
                <a:cs typeface="Arial" panose="020B0604020202020204" pitchFamily="34" charset="0"/>
              </a:rPr>
              <a:t>Л.Н. ГУМИЛЕВ АТЫНДАҒЫ ЕУРАЗИЯ ҰЛТТЫҚ УНИВЕРСИТЕТІ</a:t>
            </a:r>
            <a:br>
              <a:rPr lang="ru-RU" sz="1200" b="1" dirty="0">
                <a:latin typeface="Arial" panose="020B0604020202020204" pitchFamily="34" charset="0"/>
                <a:cs typeface="Arial" panose="020B0604020202020204" pitchFamily="34" charset="0"/>
              </a:rPr>
            </a:br>
            <a:endParaRPr lang="ru-RU"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6283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60EFF3-BBF2-B9D6-48E7-C22B63BF6A4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EE0DEC-D618-2868-1399-ADBD4FB32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815D34E-7319-0039-CBFB-A9F328502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B40885-9241-5E6C-FA6F-C803DB9FE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3A24775-6781-4C2D-675A-CD6436F62D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4B0172A0-B478-2EEA-96CC-28FDA75DF0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E518AD76-0B20-8168-19CC-9963471105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A3796623-1F18-70F6-9B6A-A57860B23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BD2135EA-ADC8-0EBD-5A8D-73A79AE1B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3365B2E6-9822-9C50-D31D-1FCDA13AC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A50F644B-5A47-48CE-6B60-331C8DA68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C13A07F4-5ECC-BEB3-8F61-5E6878285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DC5F9723-A16C-ABCC-4330-8AB71E1C6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FF1C0A8D-B30B-CCF7-765C-9D8A5B016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8B7E4433-BAF6-A0D6-F21C-3DEBAD6EF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6ABB78C1-9943-A33E-A0A8-D6939C774F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41AE79C3-FFFE-5992-503F-429A96BB4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56734507-CA90-17A2-87E1-0118D4180D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D9B6F53C-1856-8976-7F8E-41FC9933F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EC89F6C4-473D-D029-960A-76277B0B4A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E1DD110A-2545-B527-D24F-94FCB088DC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A6A38770-60A8-7844-74B5-9E0F74A87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7FC33114-EE99-8E16-3807-63A68B191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F0569347-F88D-4231-BAB2-5470875D2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28785F2E-D0BB-02D2-3DDF-A12C215E9E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7485DBF7-4A83-EE9A-0825-933131A3E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D78453AF-0E24-DC4C-C2F5-F51AFCDAC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B59270D1-CA53-3E63-89E6-EA5334242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F037773A-AD86-DC13-6B9B-41C5326F5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83BBAE80-5CDE-55C4-5996-ECA8010E5D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D83B365E-8EB2-0EF4-3F26-5F3F42A39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6045FA1A-3A23-2F41-B663-8FE19483E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B73725FE-5682-AE21-4150-0E563099CB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027AC2F9-4B42-6514-8698-93AEEED476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FA797338-4B31-E593-967D-AE26C332C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9480C7EB-43A5-6720-F5C4-6DEEE468E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0E8ABCA0-356F-E5A8-06B8-06F1625C9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F4233A8F-33A1-373B-2E19-5B37A34E5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7C78A32E-724C-E5D2-4C93-CA1F230E4B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73BC8DBB-1B56-1827-89BA-FFEA995A2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AAC635D6-2EDD-9F83-3342-D25C67998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9EA46234-7F74-7B53-8949-987E1A870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5B56F580-3E93-3880-5DA3-61684760CB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Скругленный прямоугольник 4">
            <a:extLst>
              <a:ext uri="{FF2B5EF4-FFF2-40B4-BE49-F238E27FC236}">
                <a16:creationId xmlns:a16="http://schemas.microsoft.com/office/drawing/2014/main" id="{7219FF06-FF97-AF0F-B6AD-7B8AACF89E9A}"/>
              </a:ext>
            </a:extLst>
          </p:cNvPr>
          <p:cNvSpPr/>
          <p:nvPr/>
        </p:nvSpPr>
        <p:spPr>
          <a:xfrm>
            <a:off x="1975495" y="234228"/>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Заголовок 1">
            <a:extLst>
              <a:ext uri="{FF2B5EF4-FFF2-40B4-BE49-F238E27FC236}">
                <a16:creationId xmlns:a16="http://schemas.microsoft.com/office/drawing/2014/main" id="{1E5F0896-8590-A135-D24A-D438D186F28C}"/>
              </a:ext>
            </a:extLst>
          </p:cNvPr>
          <p:cNvSpPr>
            <a:spLocks noGrp="1"/>
          </p:cNvSpPr>
          <p:nvPr>
            <p:ph type="title"/>
          </p:nvPr>
        </p:nvSpPr>
        <p:spPr>
          <a:xfrm>
            <a:off x="1975496" y="27678"/>
            <a:ext cx="8241008" cy="994123"/>
          </a:xfrm>
        </p:spPr>
        <p:txBody>
          <a:bodyPr>
            <a:normAutofit/>
          </a:bodyPr>
          <a:lstStyle/>
          <a:p>
            <a:pPr algn="ctr"/>
            <a:r>
              <a:rPr lang="ru-RU" sz="2400" b="1" dirty="0">
                <a:solidFill>
                  <a:srgbClr val="C00000"/>
                </a:solidFill>
                <a:latin typeface="Arial" panose="020B0604020202020204" pitchFamily="34" charset="0"/>
                <a:cs typeface="Arial" panose="020B0604020202020204" pitchFamily="34" charset="0"/>
              </a:rPr>
              <a:t>2</a:t>
            </a:r>
            <a:r>
              <a:rPr lang="en-US" sz="2400" b="1" dirty="0">
                <a:solidFill>
                  <a:srgbClr val="C00000"/>
                </a:solidFill>
                <a:latin typeface="Arial" panose="020B0604020202020204" pitchFamily="34" charset="0"/>
                <a:cs typeface="Arial" panose="020B0604020202020204" pitchFamily="34" charset="0"/>
              </a:rPr>
              <a:t>.</a:t>
            </a:r>
            <a:r>
              <a:rPr lang="kk-KZ" sz="2400" b="1" dirty="0">
                <a:solidFill>
                  <a:srgbClr val="C00000"/>
                </a:solidFill>
                <a:latin typeface="Arial" panose="020B0604020202020204" pitchFamily="34" charset="0"/>
                <a:cs typeface="Arial" panose="020B0604020202020204" pitchFamily="34" charset="0"/>
              </a:rPr>
              <a:t>Конденсация мен булану</a:t>
            </a:r>
            <a:endParaRPr lang="ru-RU" sz="2400" b="1" dirty="0">
              <a:solidFill>
                <a:srgbClr val="C00000"/>
              </a:solidFill>
              <a:latin typeface="Arial" panose="020B0604020202020204" pitchFamily="34" charset="0"/>
              <a:cs typeface="Arial" panose="020B0604020202020204" pitchFamily="34" charset="0"/>
            </a:endParaRPr>
          </a:p>
        </p:txBody>
      </p:sp>
      <p:sp>
        <p:nvSpPr>
          <p:cNvPr id="11" name="Объект 10">
            <a:extLst>
              <a:ext uri="{FF2B5EF4-FFF2-40B4-BE49-F238E27FC236}">
                <a16:creationId xmlns:a16="http://schemas.microsoft.com/office/drawing/2014/main" id="{A99ADAE3-EE93-F632-F103-B336BACE9E4F}"/>
              </a:ext>
            </a:extLst>
          </p:cNvPr>
          <p:cNvSpPr>
            <a:spLocks noGrp="1"/>
          </p:cNvSpPr>
          <p:nvPr>
            <p:ph idx="1"/>
          </p:nvPr>
        </p:nvSpPr>
        <p:spPr/>
        <p:txBody>
          <a:bodyPr/>
          <a:lstStyle/>
          <a:p>
            <a:pPr marL="0" indent="0">
              <a:buNone/>
            </a:pPr>
            <a:r>
              <a:rPr lang="kk-KZ" dirty="0"/>
              <a:t> </a:t>
            </a:r>
            <a:endParaRPr lang="ru-KZ" dirty="0"/>
          </a:p>
        </p:txBody>
      </p:sp>
      <p:sp>
        <p:nvSpPr>
          <p:cNvPr id="57" name="TextBox 56">
            <a:extLst>
              <a:ext uri="{FF2B5EF4-FFF2-40B4-BE49-F238E27FC236}">
                <a16:creationId xmlns:a16="http://schemas.microsoft.com/office/drawing/2014/main" id="{299EA548-A4C8-CF24-FA6E-966EAA2CFF80}"/>
              </a:ext>
            </a:extLst>
          </p:cNvPr>
          <p:cNvSpPr txBox="1"/>
          <p:nvPr/>
        </p:nvSpPr>
        <p:spPr>
          <a:xfrm>
            <a:off x="772775" y="2057296"/>
            <a:ext cx="5007391" cy="3139321"/>
          </a:xfrm>
          <a:prstGeom prst="rect">
            <a:avLst/>
          </a:prstGeom>
          <a:noFill/>
        </p:spPr>
        <p:txBody>
          <a:bodyPr wrap="square">
            <a:spAutoFit/>
          </a:bodyPr>
          <a:lstStyle/>
          <a:p>
            <a:pPr algn="just"/>
            <a:r>
              <a:rPr lang="ru-KZ"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Тығыз</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жабық</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ыдысты</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қарастырайық</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онда</a:t>
            </a:r>
            <a:r>
              <a:rPr lang="ru-RU" b="1" dirty="0">
                <a:solidFill>
                  <a:schemeClr val="accent1">
                    <a:lumMod val="50000"/>
                  </a:schemeClr>
                </a:solidFill>
                <a:latin typeface="Arial" panose="020B0604020202020204" pitchFamily="34" charset="0"/>
                <a:cs typeface="Arial" panose="020B0604020202020204" pitchFamily="34" charset="0"/>
              </a:rPr>
              <a:t> су </a:t>
            </a:r>
            <a:r>
              <a:rPr lang="ru-RU" b="1" dirty="0" err="1">
                <a:solidFill>
                  <a:schemeClr val="accent1">
                    <a:lumMod val="50000"/>
                  </a:schemeClr>
                </a:solidFill>
                <a:latin typeface="Arial" panose="020B0604020202020204" pitchFamily="34" charset="0"/>
                <a:cs typeface="Arial" panose="020B0604020202020204" pitchFamily="34" charset="0"/>
              </a:rPr>
              <a:t>төменгі</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бөлігін</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алады</a:t>
            </a:r>
            <a:r>
              <a:rPr lang="ru-RU" b="1" dirty="0">
                <a:solidFill>
                  <a:schemeClr val="accent1">
                    <a:lumMod val="50000"/>
                  </a:schemeClr>
                </a:solidFill>
                <a:latin typeface="Arial" panose="020B0604020202020204" pitchFamily="34" charset="0"/>
                <a:cs typeface="Arial" panose="020B0604020202020204" pitchFamily="34" charset="0"/>
              </a:rPr>
              <a:t>, ал </a:t>
            </a:r>
            <a:r>
              <a:rPr lang="ru-RU" b="1" dirty="0" err="1">
                <a:solidFill>
                  <a:schemeClr val="accent1">
                    <a:lumMod val="50000"/>
                  </a:schemeClr>
                </a:solidFill>
                <a:latin typeface="Arial" panose="020B0604020202020204" pitchFamily="34" charset="0"/>
                <a:cs typeface="Arial" panose="020B0604020202020204" pitchFamily="34" charset="0"/>
              </a:rPr>
              <a:t>қалған</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кеңістік</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бумен</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толтырылады</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Судағы</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және</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будағы</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молекулалар</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үздіксіз</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қозғалыста</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болады</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және</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судан</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буға</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ұшып</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будан</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суға</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оралуы</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мүмкін</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Осылайша</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ыдыста</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бір</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мезгілде</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екі</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қарама-қарсы</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бағытталған</a:t>
            </a:r>
            <a:r>
              <a:rPr lang="ru-RU" b="1" dirty="0">
                <a:solidFill>
                  <a:schemeClr val="accent1">
                    <a:lumMod val="50000"/>
                  </a:schemeClr>
                </a:solidFill>
                <a:latin typeface="Arial" panose="020B0604020202020204" pitchFamily="34" charset="0"/>
                <a:cs typeface="Arial" panose="020B0604020202020204" pitchFamily="34" charset="0"/>
              </a:rPr>
              <a:t> процесс </a:t>
            </a:r>
            <a:r>
              <a:rPr lang="ru-RU" b="1" dirty="0" err="1">
                <a:solidFill>
                  <a:schemeClr val="accent1">
                    <a:lumMod val="50000"/>
                  </a:schemeClr>
                </a:solidFill>
                <a:latin typeface="Arial" panose="020B0604020202020204" pitchFamily="34" charset="0"/>
                <a:cs typeface="Arial" panose="020B0604020202020204" pitchFamily="34" charset="0"/>
              </a:rPr>
              <a:t>жүреді</a:t>
            </a:r>
            <a:r>
              <a:rPr lang="ru-RU" b="1" dirty="0">
                <a:solidFill>
                  <a:schemeClr val="accent1">
                    <a:lumMod val="50000"/>
                  </a:schemeClr>
                </a:solidFill>
                <a:latin typeface="Arial" panose="020B0604020202020204" pitchFamily="34" charset="0"/>
                <a:cs typeface="Arial" panose="020B0604020202020204" pitchFamily="34" charset="0"/>
              </a:rPr>
              <a:t> - </a:t>
            </a:r>
            <a:r>
              <a:rPr lang="ru-RU" b="1" dirty="0" err="1">
                <a:solidFill>
                  <a:schemeClr val="accent1">
                    <a:lumMod val="50000"/>
                  </a:schemeClr>
                </a:solidFill>
                <a:latin typeface="Arial" panose="020B0604020202020204" pitchFamily="34" charset="0"/>
                <a:cs typeface="Arial" panose="020B0604020202020204" pitchFamily="34" charset="0"/>
              </a:rPr>
              <a:t>судың</a:t>
            </a:r>
            <a:r>
              <a:rPr lang="ru-RU" b="1" dirty="0">
                <a:solidFill>
                  <a:schemeClr val="accent1">
                    <a:lumMod val="50000"/>
                  </a:schemeClr>
                </a:solidFill>
                <a:latin typeface="Arial" panose="020B0604020202020204" pitchFamily="34" charset="0"/>
                <a:cs typeface="Arial" panose="020B0604020202020204" pitchFamily="34" charset="0"/>
              </a:rPr>
              <a:t> газ </a:t>
            </a:r>
            <a:r>
              <a:rPr lang="ru-RU" b="1" dirty="0" err="1">
                <a:solidFill>
                  <a:schemeClr val="accent1">
                    <a:lumMod val="50000"/>
                  </a:schemeClr>
                </a:solidFill>
                <a:latin typeface="Arial" panose="020B0604020202020204" pitchFamily="34" charset="0"/>
                <a:cs typeface="Arial" panose="020B0604020202020204" pitchFamily="34" charset="0"/>
              </a:rPr>
              <a:t>күйіне</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өтуі</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rgbClr val="FF0000"/>
                </a:solidFill>
                <a:latin typeface="Arial" panose="020B0604020202020204" pitchFamily="34" charset="0"/>
                <a:cs typeface="Arial" panose="020B0604020202020204" pitchFamily="34" charset="0"/>
              </a:rPr>
              <a:t>булану</a:t>
            </a:r>
            <a:r>
              <a:rPr lang="ru-RU" b="1" dirty="0">
                <a:solidFill>
                  <a:srgbClr val="002060"/>
                </a:solidFill>
                <a:latin typeface="Arial" panose="020B0604020202020204" pitchFamily="34" charset="0"/>
                <a:cs typeface="Arial" panose="020B0604020202020204" pitchFamily="34" charset="0"/>
              </a:rPr>
              <a:t>)</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және</a:t>
            </a:r>
            <a:r>
              <a:rPr lang="ru-RU" b="1" dirty="0">
                <a:solidFill>
                  <a:schemeClr val="accent1">
                    <a:lumMod val="50000"/>
                  </a:schemeClr>
                </a:solidFill>
                <a:latin typeface="Arial" panose="020B0604020202020204" pitchFamily="34" charset="0"/>
                <a:cs typeface="Arial" panose="020B0604020202020204" pitchFamily="34" charset="0"/>
              </a:rPr>
              <a:t> су </a:t>
            </a:r>
            <a:r>
              <a:rPr lang="ru-RU" b="1" dirty="0" err="1">
                <a:solidFill>
                  <a:schemeClr val="accent1">
                    <a:lumMod val="50000"/>
                  </a:schemeClr>
                </a:solidFill>
                <a:latin typeface="Arial" panose="020B0604020202020204" pitchFamily="34" charset="0"/>
                <a:cs typeface="Arial" panose="020B0604020202020204" pitchFamily="34" charset="0"/>
              </a:rPr>
              <a:t>буының</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сұйықтыққа</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ауысуы</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a:solidFill>
                  <a:srgbClr val="C00000"/>
                </a:solidFill>
                <a:latin typeface="Arial" panose="020B0604020202020204" pitchFamily="34" charset="0"/>
                <a:cs typeface="Arial" panose="020B0604020202020204" pitchFamily="34" charset="0"/>
              </a:rPr>
              <a:t>конденсация</a:t>
            </a:r>
            <a:r>
              <a:rPr lang="ru-RU" b="1" dirty="0">
                <a:solidFill>
                  <a:schemeClr val="accent1">
                    <a:lumMod val="50000"/>
                  </a:schemeClr>
                </a:solidFill>
                <a:latin typeface="Arial" panose="020B0604020202020204" pitchFamily="34" charset="0"/>
                <a:cs typeface="Arial" panose="020B0604020202020204" pitchFamily="34" charset="0"/>
              </a:rPr>
              <a:t>).</a:t>
            </a:r>
            <a:endParaRPr lang="ru-KZ" dirty="0"/>
          </a:p>
        </p:txBody>
      </p:sp>
      <p:pic>
        <p:nvPicPr>
          <p:cNvPr id="9220" name="Picture 4" descr="Рис.">
            <a:extLst>
              <a:ext uri="{FF2B5EF4-FFF2-40B4-BE49-F238E27FC236}">
                <a16:creationId xmlns:a16="http://schemas.microsoft.com/office/drawing/2014/main" id="{DA71573D-771B-AA5E-FF48-6F812E42A7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370" y="1463550"/>
            <a:ext cx="5323225" cy="4228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294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60EFF3-BBF2-B9D6-48E7-C22B63BF6A4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EE0DEC-D618-2868-1399-ADBD4FB32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815D34E-7319-0039-CBFB-A9F328502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B40885-9241-5E6C-FA6F-C803DB9FE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3A24775-6781-4C2D-675A-CD6436F62D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4B0172A0-B478-2EEA-96CC-28FDA75DF0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E518AD76-0B20-8168-19CC-9963471105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A3796623-1F18-70F6-9B6A-A57860B23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BD2135EA-ADC8-0EBD-5A8D-73A79AE1B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3365B2E6-9822-9C50-D31D-1FCDA13AC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A50F644B-5A47-48CE-6B60-331C8DA68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C13A07F4-5ECC-BEB3-8F61-5E6878285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DC5F9723-A16C-ABCC-4330-8AB71E1C6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FF1C0A8D-B30B-CCF7-765C-9D8A5B016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8B7E4433-BAF6-A0D6-F21C-3DEBAD6EF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6ABB78C1-9943-A33E-A0A8-D6939C774F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41AE79C3-FFFE-5992-503F-429A96BB4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56734507-CA90-17A2-87E1-0118D4180D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D9B6F53C-1856-8976-7F8E-41FC9933F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EC89F6C4-473D-D029-960A-76277B0B4A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E1DD110A-2545-B527-D24F-94FCB088DC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A6A38770-60A8-7844-74B5-9E0F74A87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7FC33114-EE99-8E16-3807-63A68B191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F0569347-F88D-4231-BAB2-5470875D2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28785F2E-D0BB-02D2-3DDF-A12C215E9E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7485DBF7-4A83-EE9A-0825-933131A3E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D78453AF-0E24-DC4C-C2F5-F51AFCDAC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B59270D1-CA53-3E63-89E6-EA5334242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F037773A-AD86-DC13-6B9B-41C5326F5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83BBAE80-5CDE-55C4-5996-ECA8010E5D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D83B365E-8EB2-0EF4-3F26-5F3F42A39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6045FA1A-3A23-2F41-B663-8FE19483E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B73725FE-5682-AE21-4150-0E563099CB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027AC2F9-4B42-6514-8698-93AEEED476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FA797338-4B31-E593-967D-AE26C332C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9480C7EB-43A5-6720-F5C4-6DEEE468E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0E8ABCA0-356F-E5A8-06B8-06F1625C9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F4233A8F-33A1-373B-2E19-5B37A34E5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7C78A32E-724C-E5D2-4C93-CA1F230E4B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73BC8DBB-1B56-1827-89BA-FFEA995A2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AAC635D6-2EDD-9F83-3342-D25C67998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9EA46234-7F74-7B53-8949-987E1A870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5B56F580-3E93-3880-5DA3-61684760CB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Скругленный прямоугольник 4">
            <a:extLst>
              <a:ext uri="{FF2B5EF4-FFF2-40B4-BE49-F238E27FC236}">
                <a16:creationId xmlns:a16="http://schemas.microsoft.com/office/drawing/2014/main" id="{7219FF06-FF97-AF0F-B6AD-7B8AACF89E9A}"/>
              </a:ext>
            </a:extLst>
          </p:cNvPr>
          <p:cNvSpPr/>
          <p:nvPr/>
        </p:nvSpPr>
        <p:spPr>
          <a:xfrm>
            <a:off x="1975495" y="234228"/>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Заголовок 1">
            <a:extLst>
              <a:ext uri="{FF2B5EF4-FFF2-40B4-BE49-F238E27FC236}">
                <a16:creationId xmlns:a16="http://schemas.microsoft.com/office/drawing/2014/main" id="{1E5F0896-8590-A135-D24A-D438D186F28C}"/>
              </a:ext>
            </a:extLst>
          </p:cNvPr>
          <p:cNvSpPr>
            <a:spLocks noGrp="1"/>
          </p:cNvSpPr>
          <p:nvPr>
            <p:ph type="title"/>
          </p:nvPr>
        </p:nvSpPr>
        <p:spPr>
          <a:xfrm>
            <a:off x="1975496" y="27678"/>
            <a:ext cx="8241008" cy="994123"/>
          </a:xfrm>
        </p:spPr>
        <p:txBody>
          <a:bodyPr>
            <a:normAutofit/>
          </a:bodyPr>
          <a:lstStyle/>
          <a:p>
            <a:pPr algn="ctr"/>
            <a:r>
              <a:rPr lang="ru-RU" sz="2400" b="1" dirty="0">
                <a:solidFill>
                  <a:srgbClr val="C00000"/>
                </a:solidFill>
                <a:latin typeface="Arial" panose="020B0604020202020204" pitchFamily="34" charset="0"/>
                <a:cs typeface="Arial" panose="020B0604020202020204" pitchFamily="34" charset="0"/>
              </a:rPr>
              <a:t>2</a:t>
            </a:r>
            <a:r>
              <a:rPr lang="en-US" sz="2400" b="1" dirty="0">
                <a:solidFill>
                  <a:srgbClr val="C00000"/>
                </a:solidFill>
                <a:latin typeface="Arial" panose="020B0604020202020204" pitchFamily="34" charset="0"/>
                <a:cs typeface="Arial" panose="020B0604020202020204" pitchFamily="34" charset="0"/>
              </a:rPr>
              <a:t>.</a:t>
            </a:r>
            <a:r>
              <a:rPr lang="kk-KZ" sz="2400" b="1" dirty="0">
                <a:solidFill>
                  <a:srgbClr val="C00000"/>
                </a:solidFill>
                <a:latin typeface="Arial" panose="020B0604020202020204" pitchFamily="34" charset="0"/>
                <a:cs typeface="Arial" panose="020B0604020202020204" pitchFamily="34" charset="0"/>
              </a:rPr>
              <a:t>Конденсация мен булану</a:t>
            </a:r>
            <a:endParaRPr lang="ru-RU" sz="2400" b="1" dirty="0">
              <a:solidFill>
                <a:srgbClr val="C00000"/>
              </a:solidFill>
              <a:latin typeface="Arial" panose="020B0604020202020204" pitchFamily="34" charset="0"/>
              <a:cs typeface="Arial" panose="020B0604020202020204" pitchFamily="34" charset="0"/>
            </a:endParaRPr>
          </a:p>
        </p:txBody>
      </p:sp>
      <p:sp>
        <p:nvSpPr>
          <p:cNvPr id="11" name="Объект 10">
            <a:extLst>
              <a:ext uri="{FF2B5EF4-FFF2-40B4-BE49-F238E27FC236}">
                <a16:creationId xmlns:a16="http://schemas.microsoft.com/office/drawing/2014/main" id="{A99ADAE3-EE93-F632-F103-B336BACE9E4F}"/>
              </a:ext>
            </a:extLst>
          </p:cNvPr>
          <p:cNvSpPr>
            <a:spLocks noGrp="1"/>
          </p:cNvSpPr>
          <p:nvPr>
            <p:ph idx="1"/>
          </p:nvPr>
        </p:nvSpPr>
        <p:spPr/>
        <p:txBody>
          <a:bodyPr/>
          <a:lstStyle/>
          <a:p>
            <a:pPr marL="0" indent="0">
              <a:buNone/>
            </a:pPr>
            <a:r>
              <a:rPr lang="kk-KZ" dirty="0"/>
              <a:t> </a:t>
            </a:r>
            <a:endParaRPr lang="ru-KZ" dirty="0"/>
          </a:p>
        </p:txBody>
      </p:sp>
      <p:sp>
        <p:nvSpPr>
          <p:cNvPr id="57" name="TextBox 56">
            <a:extLst>
              <a:ext uri="{FF2B5EF4-FFF2-40B4-BE49-F238E27FC236}">
                <a16:creationId xmlns:a16="http://schemas.microsoft.com/office/drawing/2014/main" id="{299EA548-A4C8-CF24-FA6E-966EAA2CFF80}"/>
              </a:ext>
            </a:extLst>
          </p:cNvPr>
          <p:cNvSpPr txBox="1"/>
          <p:nvPr/>
        </p:nvSpPr>
        <p:spPr>
          <a:xfrm>
            <a:off x="6387075" y="1365021"/>
            <a:ext cx="5007391" cy="369332"/>
          </a:xfrm>
          <a:prstGeom prst="rect">
            <a:avLst/>
          </a:prstGeom>
          <a:noFill/>
        </p:spPr>
        <p:txBody>
          <a:bodyPr wrap="square">
            <a:spAutoFit/>
          </a:bodyPr>
          <a:lstStyle/>
          <a:p>
            <a:pPr algn="ctr"/>
            <a:r>
              <a:rPr lang="ru-RU" b="1" dirty="0">
                <a:solidFill>
                  <a:schemeClr val="accent1">
                    <a:lumMod val="50000"/>
                  </a:schemeClr>
                </a:solidFill>
                <a:latin typeface="Arial" panose="020B0604020202020204" pitchFamily="34" charset="0"/>
                <a:cs typeface="Arial" panose="020B0604020202020204" pitchFamily="34" charset="0"/>
              </a:rPr>
              <a:t>Конденсация </a:t>
            </a:r>
            <a:r>
              <a:rPr lang="ru-RU" b="1" dirty="0" err="1">
                <a:solidFill>
                  <a:schemeClr val="accent1">
                    <a:lumMod val="50000"/>
                  </a:schemeClr>
                </a:solidFill>
                <a:latin typeface="Arial" panose="020B0604020202020204" pitchFamily="34" charset="0"/>
                <a:cs typeface="Arial" panose="020B0604020202020204" pitchFamily="34" charset="0"/>
              </a:rPr>
              <a:t>кезінде</a:t>
            </a:r>
            <a:r>
              <a:rPr lang="ru-RU" b="1" dirty="0">
                <a:solidFill>
                  <a:schemeClr val="accent1">
                    <a:lumMod val="50000"/>
                  </a:schemeClr>
                </a:solidFill>
                <a:latin typeface="Arial" panose="020B0604020202020204" pitchFamily="34" charset="0"/>
                <a:cs typeface="Arial" panose="020B0604020202020204" pitchFamily="34" charset="0"/>
              </a:rPr>
              <a:t> не </a:t>
            </a:r>
            <a:r>
              <a:rPr lang="ru-RU" b="1" dirty="0" err="1">
                <a:solidFill>
                  <a:schemeClr val="accent1">
                    <a:lumMod val="50000"/>
                  </a:schemeClr>
                </a:solidFill>
                <a:latin typeface="Arial" panose="020B0604020202020204" pitchFamily="34" charset="0"/>
                <a:cs typeface="Arial" panose="020B0604020202020204" pitchFamily="34" charset="0"/>
              </a:rPr>
              <a:t>болады</a:t>
            </a:r>
            <a:r>
              <a:rPr lang="ru-RU" b="1" dirty="0">
                <a:solidFill>
                  <a:schemeClr val="accent1">
                    <a:lumMod val="50000"/>
                  </a:schemeClr>
                </a:solidFill>
                <a:latin typeface="Arial" panose="020B0604020202020204" pitchFamily="34" charset="0"/>
                <a:cs typeface="Arial" panose="020B0604020202020204" pitchFamily="34" charset="0"/>
              </a:rPr>
              <a:t>?</a:t>
            </a:r>
            <a:endParaRPr lang="ru-KZ" dirty="0"/>
          </a:p>
        </p:txBody>
      </p:sp>
      <p:pic>
        <p:nvPicPr>
          <p:cNvPr id="6146" name="Picture 2" descr="КОНДЕНСАЦИЯ: СТРАТЕГИИ В ТЕПЛИЦЕ">
            <a:extLst>
              <a:ext uri="{FF2B5EF4-FFF2-40B4-BE49-F238E27FC236}">
                <a16:creationId xmlns:a16="http://schemas.microsoft.com/office/drawing/2014/main" id="{74A96D73-65A3-4598-8DDA-243D91D73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304243"/>
            <a:ext cx="5076825" cy="40372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925E247-CD26-C2BC-C9EF-CDB52E3D0D5D}"/>
              </a:ext>
            </a:extLst>
          </p:cNvPr>
          <p:cNvSpPr txBox="1"/>
          <p:nvPr/>
        </p:nvSpPr>
        <p:spPr>
          <a:xfrm>
            <a:off x="6039532" y="1734333"/>
            <a:ext cx="5669621" cy="3693319"/>
          </a:xfrm>
          <a:prstGeom prst="rect">
            <a:avLst/>
          </a:prstGeom>
          <a:noFill/>
        </p:spPr>
        <p:txBody>
          <a:bodyPr wrap="square">
            <a:spAutoFit/>
          </a:bodyPr>
          <a:lstStyle/>
          <a:p>
            <a:pPr algn="just"/>
            <a:r>
              <a:rPr lang="ru-KZ" dirty="0">
                <a:latin typeface="Arial" panose="020B0604020202020204" pitchFamily="34" charset="0"/>
                <a:cs typeface="Arial" panose="020B0604020202020204" pitchFamily="34" charset="0"/>
              </a:rPr>
              <a:t>Конденсация </a:t>
            </a:r>
            <a:r>
              <a:rPr lang="ru-KZ" dirty="0" err="1">
                <a:latin typeface="Arial" panose="020B0604020202020204" pitchFamily="34" charset="0"/>
                <a:cs typeface="Arial" panose="020B0604020202020204" pitchFamily="34" charset="0"/>
              </a:rPr>
              <a:t>кезінде</a:t>
            </a:r>
            <a:r>
              <a:rPr lang="ru-KZ" dirty="0">
                <a:latin typeface="Arial" panose="020B0604020202020204" pitchFamily="34" charset="0"/>
                <a:cs typeface="Arial" panose="020B0604020202020204" pitchFamily="34" charset="0"/>
              </a:rPr>
              <a:t> </a:t>
            </a:r>
            <a:r>
              <a:rPr lang="ru-KZ" dirty="0" err="1">
                <a:latin typeface="Arial" panose="020B0604020202020204" pitchFamily="34" charset="0"/>
                <a:cs typeface="Arial" panose="020B0604020202020204" pitchFamily="34" charset="0"/>
              </a:rPr>
              <a:t>заттың</a:t>
            </a:r>
            <a:r>
              <a:rPr lang="ru-KZ" dirty="0">
                <a:latin typeface="Arial" panose="020B0604020202020204" pitchFamily="34" charset="0"/>
                <a:cs typeface="Arial" panose="020B0604020202020204" pitchFamily="34" charset="0"/>
              </a:rPr>
              <a:t> агрегация </a:t>
            </a:r>
            <a:r>
              <a:rPr lang="ru-KZ" dirty="0" err="1">
                <a:latin typeface="Arial" panose="020B0604020202020204" pitchFamily="34" charset="0"/>
                <a:cs typeface="Arial" panose="020B0604020202020204" pitchFamily="34" charset="0"/>
              </a:rPr>
              <a:t>күйінің</a:t>
            </a:r>
            <a:r>
              <a:rPr lang="ru-KZ" dirty="0">
                <a:latin typeface="Arial" panose="020B0604020202020204" pitchFamily="34" charset="0"/>
                <a:cs typeface="Arial" panose="020B0604020202020204" pitchFamily="34" charset="0"/>
              </a:rPr>
              <a:t> </a:t>
            </a:r>
            <a:r>
              <a:rPr lang="ru-KZ" dirty="0" err="1">
                <a:latin typeface="Arial" panose="020B0604020202020204" pitchFamily="34" charset="0"/>
                <a:cs typeface="Arial" panose="020B0604020202020204" pitchFamily="34" charset="0"/>
              </a:rPr>
              <a:t>өзгеруі</a:t>
            </a:r>
            <a:r>
              <a:rPr lang="ru-KZ" dirty="0">
                <a:latin typeface="Arial" panose="020B0604020202020204" pitchFamily="34" charset="0"/>
                <a:cs typeface="Arial" panose="020B0604020202020204" pitchFamily="34" charset="0"/>
              </a:rPr>
              <a:t> </a:t>
            </a:r>
            <a:r>
              <a:rPr lang="ru-KZ" dirty="0" err="1">
                <a:latin typeface="Arial" panose="020B0604020202020204" pitchFamily="34" charset="0"/>
                <a:cs typeface="Arial" panose="020B0604020202020204" pitchFamily="34" charset="0"/>
              </a:rPr>
              <a:t>орын</a:t>
            </a:r>
            <a:r>
              <a:rPr lang="ru-KZ" dirty="0">
                <a:latin typeface="Arial" panose="020B0604020202020204" pitchFamily="34" charset="0"/>
                <a:cs typeface="Arial" panose="020B0604020202020204" pitchFamily="34" charset="0"/>
              </a:rPr>
              <a:t> </a:t>
            </a:r>
            <a:r>
              <a:rPr lang="ru-KZ" dirty="0" err="1">
                <a:latin typeface="Arial" panose="020B0604020202020204" pitchFamily="34" charset="0"/>
                <a:cs typeface="Arial" panose="020B0604020202020204" pitchFamily="34" charset="0"/>
              </a:rPr>
              <a:t>алады</a:t>
            </a:r>
            <a:r>
              <a:rPr lang="ru-KZ" dirty="0">
                <a:latin typeface="Arial" panose="020B0604020202020204" pitchFamily="34" charset="0"/>
                <a:cs typeface="Arial" panose="020B0604020202020204" pitchFamily="34" charset="0"/>
              </a:rPr>
              <a:t>:</a:t>
            </a:r>
          </a:p>
          <a:p>
            <a:pPr algn="just"/>
            <a:endParaRPr lang="ru-KZ"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ru-KZ" dirty="0" err="1">
                <a:latin typeface="Arial" panose="020B0604020202020204" pitchFamily="34" charset="0"/>
                <a:cs typeface="Arial" panose="020B0604020202020204" pitchFamily="34" charset="0"/>
              </a:rPr>
              <a:t>ауадағы</a:t>
            </a:r>
            <a:r>
              <a:rPr lang="ru-KZ" dirty="0">
                <a:latin typeface="Arial" panose="020B0604020202020204" pitchFamily="34" charset="0"/>
                <a:cs typeface="Arial" panose="020B0604020202020204" pitchFamily="34" charset="0"/>
              </a:rPr>
              <a:t> </a:t>
            </a:r>
            <a:r>
              <a:rPr lang="ru-KZ" dirty="0" err="1">
                <a:latin typeface="Arial" panose="020B0604020202020204" pitchFamily="34" charset="0"/>
                <a:cs typeface="Arial" panose="020B0604020202020204" pitchFamily="34" charset="0"/>
              </a:rPr>
              <a:t>бу</a:t>
            </a:r>
            <a:r>
              <a:rPr lang="ru-KZ" dirty="0">
                <a:latin typeface="Arial" panose="020B0604020202020204" pitchFamily="34" charset="0"/>
                <a:cs typeface="Arial" panose="020B0604020202020204" pitchFamily="34" charset="0"/>
              </a:rPr>
              <a:t> </a:t>
            </a:r>
            <a:r>
              <a:rPr lang="ru-KZ" dirty="0" err="1">
                <a:latin typeface="Arial" panose="020B0604020202020204" pitchFamily="34" charset="0"/>
                <a:cs typeface="Arial" panose="020B0604020202020204" pitchFamily="34" charset="0"/>
              </a:rPr>
              <a:t>молекулалары</a:t>
            </a:r>
            <a:r>
              <a:rPr lang="ru-KZ" dirty="0">
                <a:latin typeface="Arial" panose="020B0604020202020204" pitchFamily="34" charset="0"/>
                <a:cs typeface="Arial" panose="020B0604020202020204" pitchFamily="34" charset="0"/>
              </a:rPr>
              <a:t> </a:t>
            </a:r>
            <a:r>
              <a:rPr lang="ru-KZ" dirty="0" err="1">
                <a:latin typeface="Arial" panose="020B0604020202020204" pitchFamily="34" charset="0"/>
                <a:cs typeface="Arial" panose="020B0604020202020204" pitchFamily="34" charset="0"/>
              </a:rPr>
              <a:t>қайтадан</a:t>
            </a:r>
            <a:r>
              <a:rPr lang="ru-KZ" dirty="0">
                <a:latin typeface="Arial" panose="020B0604020202020204" pitchFamily="34" charset="0"/>
                <a:cs typeface="Arial" panose="020B0604020202020204" pitchFamily="34" charset="0"/>
              </a:rPr>
              <a:t> </a:t>
            </a:r>
            <a:r>
              <a:rPr lang="ru-KZ" dirty="0" err="1">
                <a:latin typeface="Arial" panose="020B0604020202020204" pitchFamily="34" charset="0"/>
                <a:cs typeface="Arial" panose="020B0604020202020204" pitchFamily="34" charset="0"/>
              </a:rPr>
              <a:t>сұйықтыққа</a:t>
            </a:r>
            <a:r>
              <a:rPr lang="ru-KZ" dirty="0">
                <a:latin typeface="Arial" panose="020B0604020202020204" pitchFamily="34" charset="0"/>
                <a:cs typeface="Arial" panose="020B0604020202020204" pitchFamily="34" charset="0"/>
              </a:rPr>
              <a:t> </a:t>
            </a:r>
            <a:r>
              <a:rPr lang="ru-KZ" dirty="0" err="1">
                <a:latin typeface="Arial" panose="020B0604020202020204" pitchFamily="34" charset="0"/>
                <a:cs typeface="Arial" panose="020B0604020202020204" pitchFamily="34" charset="0"/>
              </a:rPr>
              <a:t>оралады</a:t>
            </a:r>
            <a:r>
              <a:rPr lang="ru-KZ" dirty="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r>
              <a:rPr lang="ru-KZ" dirty="0" err="1">
                <a:latin typeface="Arial" panose="020B0604020202020204" pitchFamily="34" charset="0"/>
                <a:cs typeface="Arial" panose="020B0604020202020204" pitchFamily="34" charset="0"/>
              </a:rPr>
              <a:t>қайтып</a:t>
            </a:r>
            <a:r>
              <a:rPr lang="ru-KZ" dirty="0">
                <a:latin typeface="Arial" panose="020B0604020202020204" pitchFamily="34" charset="0"/>
                <a:cs typeface="Arial" panose="020B0604020202020204" pitchFamily="34" charset="0"/>
              </a:rPr>
              <a:t> </a:t>
            </a:r>
            <a:r>
              <a:rPr lang="ru-KZ" dirty="0" err="1">
                <a:latin typeface="Arial" panose="020B0604020202020204" pitchFamily="34" charset="0"/>
                <a:cs typeface="Arial" panose="020B0604020202020204" pitchFamily="34" charset="0"/>
              </a:rPr>
              <a:t>келетін</a:t>
            </a:r>
            <a:r>
              <a:rPr lang="ru-KZ" dirty="0">
                <a:latin typeface="Arial" panose="020B0604020202020204" pitchFamily="34" charset="0"/>
                <a:cs typeface="Arial" panose="020B0604020202020204" pitchFamily="34" charset="0"/>
              </a:rPr>
              <a:t> </a:t>
            </a:r>
            <a:r>
              <a:rPr lang="ru-KZ" dirty="0" err="1">
                <a:latin typeface="Arial" panose="020B0604020202020204" pitchFamily="34" charset="0"/>
                <a:cs typeface="Arial" panose="020B0604020202020204" pitchFamily="34" charset="0"/>
              </a:rPr>
              <a:t>молекулалар</a:t>
            </a:r>
            <a:r>
              <a:rPr lang="ru-KZ" dirty="0">
                <a:latin typeface="Arial" panose="020B0604020202020204" pitchFamily="34" charset="0"/>
                <a:cs typeface="Arial" panose="020B0604020202020204" pitchFamily="34" charset="0"/>
              </a:rPr>
              <a:t> </a:t>
            </a:r>
            <a:r>
              <a:rPr lang="ru-KZ" dirty="0" err="1">
                <a:latin typeface="Arial" panose="020B0604020202020204" pitchFamily="34" charset="0"/>
                <a:cs typeface="Arial" panose="020B0604020202020204" pitchFamily="34" charset="0"/>
              </a:rPr>
              <a:t>өздерімен</a:t>
            </a:r>
            <a:r>
              <a:rPr lang="ru-KZ" dirty="0">
                <a:latin typeface="Arial" panose="020B0604020202020204" pitchFamily="34" charset="0"/>
                <a:cs typeface="Arial" panose="020B0604020202020204" pitchFamily="34" charset="0"/>
              </a:rPr>
              <a:t> </a:t>
            </a:r>
            <a:r>
              <a:rPr lang="ru-KZ" dirty="0" err="1">
                <a:latin typeface="Arial" panose="020B0604020202020204" pitchFamily="34" charset="0"/>
                <a:cs typeface="Arial" panose="020B0604020202020204" pitchFamily="34" charset="0"/>
              </a:rPr>
              <a:t>бірге</a:t>
            </a:r>
            <a:r>
              <a:rPr lang="ru-KZ" dirty="0">
                <a:latin typeface="Arial" panose="020B0604020202020204" pitchFamily="34" charset="0"/>
                <a:cs typeface="Arial" panose="020B0604020202020204" pitchFamily="34" charset="0"/>
              </a:rPr>
              <a:t> энергия </a:t>
            </a:r>
            <a:r>
              <a:rPr lang="ru-KZ" dirty="0" err="1">
                <a:latin typeface="Arial" panose="020B0604020202020204" pitchFamily="34" charset="0"/>
                <a:cs typeface="Arial" panose="020B0604020202020204" pitchFamily="34" charset="0"/>
              </a:rPr>
              <a:t>әкеледі</a:t>
            </a:r>
            <a:r>
              <a:rPr lang="ru-KZ" dirty="0">
                <a:latin typeface="Arial" panose="020B0604020202020204" pitchFamily="34" charset="0"/>
                <a:cs typeface="Arial" panose="020B0604020202020204" pitchFamily="34" charset="0"/>
              </a:rPr>
              <a:t>, </a:t>
            </a:r>
            <a:r>
              <a:rPr lang="ru-KZ" dirty="0" err="1">
                <a:latin typeface="Arial" panose="020B0604020202020204" pitchFamily="34" charset="0"/>
                <a:cs typeface="Arial" panose="020B0604020202020204" pitchFamily="34" charset="0"/>
              </a:rPr>
              <a:t>олар</a:t>
            </a:r>
            <a:r>
              <a:rPr lang="ru-KZ" dirty="0">
                <a:latin typeface="Arial" panose="020B0604020202020204" pitchFamily="34" charset="0"/>
                <a:cs typeface="Arial" panose="020B0604020202020204" pitchFamily="34" charset="0"/>
              </a:rPr>
              <a:t> </a:t>
            </a:r>
            <a:r>
              <a:rPr lang="ru-KZ" dirty="0" err="1">
                <a:latin typeface="Arial" panose="020B0604020202020204" pitchFamily="34" charset="0"/>
                <a:cs typeface="Arial" panose="020B0604020202020204" pitchFamily="34" charset="0"/>
              </a:rPr>
              <a:t>сұйықтыққа</a:t>
            </a:r>
            <a:r>
              <a:rPr lang="ru-KZ" dirty="0">
                <a:latin typeface="Arial" panose="020B0604020202020204" pitchFamily="34" charset="0"/>
                <a:cs typeface="Arial" panose="020B0604020202020204" pitchFamily="34" charset="0"/>
              </a:rPr>
              <a:t> </a:t>
            </a:r>
            <a:r>
              <a:rPr lang="ru-KZ" dirty="0" err="1">
                <a:latin typeface="Arial" panose="020B0604020202020204" pitchFamily="34" charset="0"/>
                <a:cs typeface="Arial" panose="020B0604020202020204" pitchFamily="34" charset="0"/>
              </a:rPr>
              <a:t>өткенде</a:t>
            </a:r>
            <a:r>
              <a:rPr lang="ru-KZ" dirty="0">
                <a:latin typeface="Arial" panose="020B0604020202020204" pitchFamily="34" charset="0"/>
                <a:cs typeface="Arial" panose="020B0604020202020204" pitchFamily="34" charset="0"/>
              </a:rPr>
              <a:t> </a:t>
            </a:r>
            <a:r>
              <a:rPr lang="ru-KZ" dirty="0" err="1">
                <a:latin typeface="Arial" panose="020B0604020202020204" pitchFamily="34" charset="0"/>
                <a:cs typeface="Arial" panose="020B0604020202020204" pitchFamily="34" charset="0"/>
              </a:rPr>
              <a:t>қоршаған</a:t>
            </a:r>
            <a:r>
              <a:rPr lang="ru-KZ" dirty="0">
                <a:latin typeface="Arial" panose="020B0604020202020204" pitchFamily="34" charset="0"/>
                <a:cs typeface="Arial" panose="020B0604020202020204" pitchFamily="34" charset="0"/>
              </a:rPr>
              <a:t> </a:t>
            </a:r>
            <a:r>
              <a:rPr lang="ru-KZ" dirty="0" err="1">
                <a:latin typeface="Arial" panose="020B0604020202020204" pitchFamily="34" charset="0"/>
                <a:cs typeface="Arial" panose="020B0604020202020204" pitchFamily="34" charset="0"/>
              </a:rPr>
              <a:t>кеңістікке</a:t>
            </a:r>
            <a:r>
              <a:rPr lang="ru-KZ" dirty="0">
                <a:latin typeface="Arial" panose="020B0604020202020204" pitchFamily="34" charset="0"/>
                <a:cs typeface="Arial" panose="020B0604020202020204" pitchFamily="34" charset="0"/>
              </a:rPr>
              <a:t> </a:t>
            </a:r>
            <a:r>
              <a:rPr lang="ru-KZ" dirty="0" err="1">
                <a:latin typeface="Arial" panose="020B0604020202020204" pitchFamily="34" charset="0"/>
                <a:cs typeface="Arial" panose="020B0604020202020204" pitchFamily="34" charset="0"/>
              </a:rPr>
              <a:t>өтеді</a:t>
            </a:r>
            <a:r>
              <a:rPr lang="ru-KZ" dirty="0">
                <a:latin typeface="Arial" panose="020B0604020202020204" pitchFamily="34" charset="0"/>
                <a:cs typeface="Arial" panose="020B0604020202020204" pitchFamily="34" charset="0"/>
              </a:rPr>
              <a:t>.</a:t>
            </a:r>
          </a:p>
          <a:p>
            <a:pPr algn="just"/>
            <a:r>
              <a:rPr lang="kk-KZ" dirty="0">
                <a:latin typeface="Arial" panose="020B0604020202020204" pitchFamily="34" charset="0"/>
                <a:cs typeface="Arial" panose="020B0604020202020204" pitchFamily="34" charset="0"/>
              </a:rPr>
              <a:t>Себебі</a:t>
            </a:r>
            <a:r>
              <a:rPr lang="ru-KZ" dirty="0">
                <a:latin typeface="Arial" panose="020B0604020202020204" pitchFamily="34" charset="0"/>
                <a:cs typeface="Arial" panose="020B0604020202020204" pitchFamily="34" charset="0"/>
              </a:rPr>
              <a:t>, </a:t>
            </a:r>
            <a:r>
              <a:rPr lang="ru-KZ" dirty="0" err="1">
                <a:latin typeface="Arial" panose="020B0604020202020204" pitchFamily="34" charset="0"/>
                <a:cs typeface="Arial" panose="020B0604020202020204" pitchFamily="34" charset="0"/>
              </a:rPr>
              <a:t>сұйықтықтағы</a:t>
            </a:r>
            <a:r>
              <a:rPr lang="ru-KZ" dirty="0">
                <a:latin typeface="Arial" panose="020B0604020202020204" pitchFamily="34" charset="0"/>
                <a:cs typeface="Arial" panose="020B0604020202020204" pitchFamily="34" charset="0"/>
              </a:rPr>
              <a:t> </a:t>
            </a:r>
            <a:r>
              <a:rPr lang="ru-KZ" dirty="0" err="1">
                <a:latin typeface="Arial" panose="020B0604020202020204" pitchFamily="34" charset="0"/>
                <a:cs typeface="Arial" panose="020B0604020202020204" pitchFamily="34" charset="0"/>
              </a:rPr>
              <a:t>молекулалар</a:t>
            </a:r>
            <a:r>
              <a:rPr lang="ru-KZ" dirty="0">
                <a:latin typeface="Arial" panose="020B0604020202020204" pitchFamily="34" charset="0"/>
                <a:cs typeface="Arial" panose="020B0604020202020204" pitchFamily="34" charset="0"/>
              </a:rPr>
              <a:t> </a:t>
            </a:r>
            <a:r>
              <a:rPr lang="ru-KZ" dirty="0" err="1">
                <a:latin typeface="Arial" panose="020B0604020202020204" pitchFamily="34" charset="0"/>
                <a:cs typeface="Arial" panose="020B0604020202020204" pitchFamily="34" charset="0"/>
              </a:rPr>
              <a:t>бу</a:t>
            </a:r>
            <a:r>
              <a:rPr lang="ru-KZ" dirty="0">
                <a:latin typeface="Arial" panose="020B0604020202020204" pitchFamily="34" charset="0"/>
                <a:cs typeface="Arial" panose="020B0604020202020204" pitchFamily="34" charset="0"/>
              </a:rPr>
              <a:t> </a:t>
            </a:r>
            <a:r>
              <a:rPr lang="ru-KZ" dirty="0" err="1">
                <a:latin typeface="Arial" panose="020B0604020202020204" pitchFamily="34" charset="0"/>
                <a:cs typeface="Arial" panose="020B0604020202020204" pitchFamily="34" charset="0"/>
              </a:rPr>
              <a:t>молекулаларына</a:t>
            </a:r>
            <a:r>
              <a:rPr lang="ru-KZ" dirty="0">
                <a:latin typeface="Arial" panose="020B0604020202020204" pitchFamily="34" charset="0"/>
                <a:cs typeface="Arial" panose="020B0604020202020204" pitchFamily="34" charset="0"/>
              </a:rPr>
              <a:t> </a:t>
            </a:r>
            <a:r>
              <a:rPr lang="ru-KZ" dirty="0" err="1">
                <a:latin typeface="Arial" panose="020B0604020202020204" pitchFamily="34" charset="0"/>
                <a:cs typeface="Arial" panose="020B0604020202020204" pitchFamily="34" charset="0"/>
              </a:rPr>
              <a:t>қарағанда</a:t>
            </a:r>
            <a:r>
              <a:rPr lang="ru-KZ" dirty="0">
                <a:latin typeface="Arial" panose="020B0604020202020204" pitchFamily="34" charset="0"/>
                <a:cs typeface="Arial" panose="020B0604020202020204" pitchFamily="34" charset="0"/>
              </a:rPr>
              <a:t> </a:t>
            </a:r>
            <a:r>
              <a:rPr lang="ru-KZ" dirty="0" err="1">
                <a:latin typeface="Arial" panose="020B0604020202020204" pitchFamily="34" charset="0"/>
                <a:cs typeface="Arial" panose="020B0604020202020204" pitchFamily="34" charset="0"/>
              </a:rPr>
              <a:t>баяу</a:t>
            </a:r>
            <a:r>
              <a:rPr lang="ru-KZ" dirty="0">
                <a:latin typeface="Arial" panose="020B0604020202020204" pitchFamily="34" charset="0"/>
                <a:cs typeface="Arial" panose="020B0604020202020204" pitchFamily="34" charset="0"/>
              </a:rPr>
              <a:t> </a:t>
            </a:r>
            <a:r>
              <a:rPr lang="ru-KZ" dirty="0" err="1">
                <a:latin typeface="Arial" panose="020B0604020202020204" pitchFamily="34" charset="0"/>
                <a:cs typeface="Arial" panose="020B0604020202020204" pitchFamily="34" charset="0"/>
              </a:rPr>
              <a:t>қозғалады</a:t>
            </a:r>
            <a:r>
              <a:rPr lang="ru-KZ" dirty="0">
                <a:latin typeface="Arial" panose="020B0604020202020204" pitchFamily="34" charset="0"/>
                <a:cs typeface="Arial" panose="020B0604020202020204" pitchFamily="34" charset="0"/>
              </a:rPr>
              <a:t>. Бу </a:t>
            </a:r>
            <a:r>
              <a:rPr lang="ru-KZ" dirty="0" err="1">
                <a:latin typeface="Arial" panose="020B0604020202020204" pitchFamily="34" charset="0"/>
                <a:cs typeface="Arial" panose="020B0604020202020204" pitchFamily="34" charset="0"/>
              </a:rPr>
              <a:t>молекулалары</a:t>
            </a:r>
            <a:r>
              <a:rPr lang="ru-KZ" dirty="0">
                <a:latin typeface="Arial" panose="020B0604020202020204" pitchFamily="34" charset="0"/>
                <a:cs typeface="Arial" panose="020B0604020202020204" pitchFamily="34" charset="0"/>
              </a:rPr>
              <a:t> </a:t>
            </a:r>
            <a:r>
              <a:rPr lang="ru-KZ" dirty="0" err="1">
                <a:latin typeface="Arial" panose="020B0604020202020204" pitchFamily="34" charset="0"/>
                <a:cs typeface="Arial" panose="020B0604020202020204" pitchFamily="34" charset="0"/>
              </a:rPr>
              <a:t>сұйықтыққа</a:t>
            </a:r>
            <a:r>
              <a:rPr lang="ru-KZ" dirty="0">
                <a:latin typeface="Arial" panose="020B0604020202020204" pitchFamily="34" charset="0"/>
                <a:cs typeface="Arial" panose="020B0604020202020204" pitchFamily="34" charset="0"/>
              </a:rPr>
              <a:t> </a:t>
            </a:r>
            <a:r>
              <a:rPr lang="ru-KZ" dirty="0" err="1">
                <a:latin typeface="Arial" panose="020B0604020202020204" pitchFamily="34" charset="0"/>
                <a:cs typeface="Arial" panose="020B0604020202020204" pitchFamily="34" charset="0"/>
              </a:rPr>
              <a:t>конденсацияланған</a:t>
            </a:r>
            <a:r>
              <a:rPr lang="ru-KZ" dirty="0">
                <a:latin typeface="Arial" panose="020B0604020202020204" pitchFamily="34" charset="0"/>
                <a:cs typeface="Arial" panose="020B0604020202020204" pitchFamily="34" charset="0"/>
              </a:rPr>
              <a:t> </a:t>
            </a:r>
            <a:r>
              <a:rPr lang="ru-KZ" dirty="0" err="1">
                <a:latin typeface="Arial" panose="020B0604020202020204" pitchFamily="34" charset="0"/>
                <a:cs typeface="Arial" panose="020B0604020202020204" pitchFamily="34" charset="0"/>
              </a:rPr>
              <a:t>кезде</a:t>
            </a:r>
            <a:r>
              <a:rPr lang="ru-KZ" dirty="0">
                <a:latin typeface="Arial" panose="020B0604020202020204" pitchFamily="34" charset="0"/>
                <a:cs typeface="Arial" panose="020B0604020202020204" pitchFamily="34" charset="0"/>
              </a:rPr>
              <a:t> </a:t>
            </a:r>
            <a:r>
              <a:rPr lang="ru-KZ" dirty="0" err="1">
                <a:latin typeface="Arial" panose="020B0604020202020204" pitchFamily="34" charset="0"/>
                <a:cs typeface="Arial" panose="020B0604020202020204" pitchFamily="34" charset="0"/>
              </a:rPr>
              <a:t>олардың</a:t>
            </a:r>
            <a:r>
              <a:rPr lang="ru-KZ" dirty="0">
                <a:latin typeface="Arial" panose="020B0604020202020204" pitchFamily="34" charset="0"/>
                <a:cs typeface="Arial" panose="020B0604020202020204" pitchFamily="34" charset="0"/>
              </a:rPr>
              <a:t> </a:t>
            </a:r>
            <a:r>
              <a:rPr lang="ru-KZ" dirty="0" err="1">
                <a:latin typeface="Arial" panose="020B0604020202020204" pitchFamily="34" charset="0"/>
                <a:cs typeface="Arial" panose="020B0604020202020204" pitchFamily="34" charset="0"/>
              </a:rPr>
              <a:t>кинетикалық</a:t>
            </a:r>
            <a:r>
              <a:rPr lang="ru-KZ" dirty="0">
                <a:latin typeface="Arial" panose="020B0604020202020204" pitchFamily="34" charset="0"/>
                <a:cs typeface="Arial" panose="020B0604020202020204" pitchFamily="34" charset="0"/>
              </a:rPr>
              <a:t> </a:t>
            </a:r>
            <a:r>
              <a:rPr lang="ru-KZ" dirty="0" err="1">
                <a:latin typeface="Arial" panose="020B0604020202020204" pitchFamily="34" charset="0"/>
                <a:cs typeface="Arial" panose="020B0604020202020204" pitchFamily="34" charset="0"/>
              </a:rPr>
              <a:t>энергиясы</a:t>
            </a:r>
            <a:r>
              <a:rPr lang="ru-KZ" dirty="0">
                <a:latin typeface="Arial" panose="020B0604020202020204" pitchFamily="34" charset="0"/>
                <a:cs typeface="Arial" panose="020B0604020202020204" pitchFamily="34" charset="0"/>
              </a:rPr>
              <a:t> </a:t>
            </a:r>
            <a:r>
              <a:rPr lang="ru-KZ" dirty="0" err="1">
                <a:latin typeface="Arial" panose="020B0604020202020204" pitchFamily="34" charset="0"/>
                <a:cs typeface="Arial" panose="020B0604020202020204" pitchFamily="34" charset="0"/>
              </a:rPr>
              <a:t>азаяды</a:t>
            </a:r>
            <a:r>
              <a:rPr lang="ru-KZ" dirty="0">
                <a:latin typeface="Arial" panose="020B0604020202020204" pitchFamily="34" charset="0"/>
                <a:cs typeface="Arial" panose="020B0604020202020204" pitchFamily="34" charset="0"/>
              </a:rPr>
              <a:t>. </a:t>
            </a:r>
            <a:r>
              <a:rPr lang="ru-KZ" dirty="0" err="1">
                <a:latin typeface="Arial" panose="020B0604020202020204" pitchFamily="34" charset="0"/>
                <a:cs typeface="Arial" panose="020B0604020202020204" pitchFamily="34" charset="0"/>
              </a:rPr>
              <a:t>Артық</a:t>
            </a:r>
            <a:r>
              <a:rPr lang="ru-KZ" dirty="0">
                <a:latin typeface="Arial" panose="020B0604020202020204" pitchFamily="34" charset="0"/>
                <a:cs typeface="Arial" panose="020B0604020202020204" pitchFamily="34" charset="0"/>
              </a:rPr>
              <a:t> энергия </a:t>
            </a:r>
            <a:r>
              <a:rPr lang="ru-KZ" dirty="0" err="1">
                <a:latin typeface="Arial" panose="020B0604020202020204" pitchFamily="34" charset="0"/>
                <a:cs typeface="Arial" panose="020B0604020202020204" pitchFamily="34" charset="0"/>
              </a:rPr>
              <a:t>қоршаған</a:t>
            </a:r>
            <a:r>
              <a:rPr lang="ru-KZ" dirty="0">
                <a:latin typeface="Arial" panose="020B0604020202020204" pitchFamily="34" charset="0"/>
                <a:cs typeface="Arial" panose="020B0604020202020204" pitchFamily="34" charset="0"/>
              </a:rPr>
              <a:t> </a:t>
            </a:r>
            <a:r>
              <a:rPr lang="ru-KZ" dirty="0" err="1">
                <a:latin typeface="Arial" panose="020B0604020202020204" pitchFamily="34" charset="0"/>
                <a:cs typeface="Arial" panose="020B0604020202020204" pitchFamily="34" charset="0"/>
              </a:rPr>
              <a:t>ортаға</a:t>
            </a:r>
            <a:r>
              <a:rPr lang="ru-KZ" dirty="0">
                <a:latin typeface="Arial" panose="020B0604020202020204" pitchFamily="34" charset="0"/>
                <a:cs typeface="Arial" panose="020B0604020202020204" pitchFamily="34" charset="0"/>
              </a:rPr>
              <a:t> </a:t>
            </a:r>
            <a:r>
              <a:rPr lang="ru-KZ" dirty="0" err="1">
                <a:latin typeface="Arial" panose="020B0604020202020204" pitchFamily="34" charset="0"/>
                <a:cs typeface="Arial" panose="020B0604020202020204" pitchFamily="34" charset="0"/>
              </a:rPr>
              <a:t>беріледі</a:t>
            </a:r>
            <a:r>
              <a:rPr lang="ru-KZ"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68836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60EFF3-BBF2-B9D6-48E7-C22B63BF6A4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EE0DEC-D618-2868-1399-ADBD4FB32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815D34E-7319-0039-CBFB-A9F328502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B40885-9241-5E6C-FA6F-C803DB9FE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3A24775-6781-4C2D-675A-CD6436F62D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4B0172A0-B478-2EEA-96CC-28FDA75DF0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E518AD76-0B20-8168-19CC-9963471105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A3796623-1F18-70F6-9B6A-A57860B23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BD2135EA-ADC8-0EBD-5A8D-73A79AE1B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3365B2E6-9822-9C50-D31D-1FCDA13AC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A50F644B-5A47-48CE-6B60-331C8DA68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C13A07F4-5ECC-BEB3-8F61-5E6878285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DC5F9723-A16C-ABCC-4330-8AB71E1C6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FF1C0A8D-B30B-CCF7-765C-9D8A5B016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8B7E4433-BAF6-A0D6-F21C-3DEBAD6EF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6ABB78C1-9943-A33E-A0A8-D6939C774F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41AE79C3-FFFE-5992-503F-429A96BB4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56734507-CA90-17A2-87E1-0118D4180D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D9B6F53C-1856-8976-7F8E-41FC9933F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EC89F6C4-473D-D029-960A-76277B0B4A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E1DD110A-2545-B527-D24F-94FCB088DC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A6A38770-60A8-7844-74B5-9E0F74A87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7FC33114-EE99-8E16-3807-63A68B191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F0569347-F88D-4231-BAB2-5470875D2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28785F2E-D0BB-02D2-3DDF-A12C215E9E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7485DBF7-4A83-EE9A-0825-933131A3E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D78453AF-0E24-DC4C-C2F5-F51AFCDAC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B59270D1-CA53-3E63-89E6-EA5334242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F037773A-AD86-DC13-6B9B-41C5326F5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83BBAE80-5CDE-55C4-5996-ECA8010E5D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D83B365E-8EB2-0EF4-3F26-5F3F42A39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6045FA1A-3A23-2F41-B663-8FE19483E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B73725FE-5682-AE21-4150-0E563099CB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027AC2F9-4B42-6514-8698-93AEEED476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FA797338-4B31-E593-967D-AE26C332C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9480C7EB-43A5-6720-F5C4-6DEEE468E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0E8ABCA0-356F-E5A8-06B8-06F1625C9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F4233A8F-33A1-373B-2E19-5B37A34E5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7C78A32E-724C-E5D2-4C93-CA1F230E4B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73BC8DBB-1B56-1827-89BA-FFEA995A2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AAC635D6-2EDD-9F83-3342-D25C67998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9EA46234-7F74-7B53-8949-987E1A870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5B56F580-3E93-3880-5DA3-61684760CB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Скругленный прямоугольник 4">
            <a:extLst>
              <a:ext uri="{FF2B5EF4-FFF2-40B4-BE49-F238E27FC236}">
                <a16:creationId xmlns:a16="http://schemas.microsoft.com/office/drawing/2014/main" id="{7219FF06-FF97-AF0F-B6AD-7B8AACF89E9A}"/>
              </a:ext>
            </a:extLst>
          </p:cNvPr>
          <p:cNvSpPr/>
          <p:nvPr/>
        </p:nvSpPr>
        <p:spPr>
          <a:xfrm>
            <a:off x="2003488" y="75733"/>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Заголовок 1">
            <a:extLst>
              <a:ext uri="{FF2B5EF4-FFF2-40B4-BE49-F238E27FC236}">
                <a16:creationId xmlns:a16="http://schemas.microsoft.com/office/drawing/2014/main" id="{1E5F0896-8590-A135-D24A-D438D186F28C}"/>
              </a:ext>
            </a:extLst>
          </p:cNvPr>
          <p:cNvSpPr>
            <a:spLocks noGrp="1"/>
          </p:cNvSpPr>
          <p:nvPr>
            <p:ph type="title"/>
          </p:nvPr>
        </p:nvSpPr>
        <p:spPr>
          <a:xfrm>
            <a:off x="1975496" y="27678"/>
            <a:ext cx="8241008" cy="994123"/>
          </a:xfrm>
        </p:spPr>
        <p:txBody>
          <a:bodyPr>
            <a:normAutofit/>
          </a:bodyPr>
          <a:lstStyle/>
          <a:p>
            <a:pPr algn="ctr"/>
            <a:r>
              <a:rPr lang="ru-RU" sz="2400" b="1" dirty="0">
                <a:solidFill>
                  <a:srgbClr val="C00000"/>
                </a:solidFill>
                <a:latin typeface="Arial" panose="020B0604020202020204" pitchFamily="34" charset="0"/>
                <a:cs typeface="Arial" panose="020B0604020202020204" pitchFamily="34" charset="0"/>
              </a:rPr>
              <a:t>3. </a:t>
            </a:r>
            <a:r>
              <a:rPr lang="ru-RU" sz="2000" b="1" dirty="0">
                <a:solidFill>
                  <a:srgbClr val="C00000"/>
                </a:solidFill>
                <a:latin typeface="Arial" panose="020B0604020202020204" pitchFamily="34" charset="0"/>
                <a:cs typeface="Arial" panose="020B0604020202020204" pitchFamily="34" charset="0"/>
              </a:rPr>
              <a:t>Хемосорбция мен </a:t>
            </a:r>
            <a:r>
              <a:rPr lang="ru-RU" sz="2000" b="1" dirty="0" err="1">
                <a:solidFill>
                  <a:srgbClr val="C00000"/>
                </a:solidFill>
                <a:latin typeface="Arial" panose="020B0604020202020204" pitchFamily="34" charset="0"/>
                <a:cs typeface="Arial" panose="020B0604020202020204" pitchFamily="34" charset="0"/>
              </a:rPr>
              <a:t>физикалық</a:t>
            </a:r>
            <a:r>
              <a:rPr lang="ru-RU" sz="2000" b="1" dirty="0">
                <a:solidFill>
                  <a:srgbClr val="C00000"/>
                </a:solidFill>
                <a:latin typeface="Arial" panose="020B0604020202020204" pitchFamily="34" charset="0"/>
                <a:cs typeface="Arial" panose="020B0604020202020204" pitchFamily="34" charset="0"/>
              </a:rPr>
              <a:t> адсорбция</a:t>
            </a:r>
            <a:br>
              <a:rPr lang="ru-RU" sz="1400" b="1" dirty="0">
                <a:solidFill>
                  <a:srgbClr val="FEFFFF"/>
                </a:solidFill>
                <a:latin typeface="Arial" panose="020B0604020202020204" pitchFamily="34" charset="0"/>
                <a:cs typeface="Arial" panose="020B0604020202020204" pitchFamily="34" charset="0"/>
              </a:rPr>
            </a:br>
            <a:endParaRPr lang="ru-RU" sz="2400" b="1" dirty="0">
              <a:solidFill>
                <a:srgbClr val="C00000"/>
              </a:solidFill>
              <a:latin typeface="Arial" panose="020B0604020202020204" pitchFamily="34" charset="0"/>
              <a:cs typeface="Arial" panose="020B0604020202020204" pitchFamily="34" charset="0"/>
            </a:endParaRPr>
          </a:p>
        </p:txBody>
      </p:sp>
      <p:sp>
        <p:nvSpPr>
          <p:cNvPr id="11" name="Объект 10">
            <a:extLst>
              <a:ext uri="{FF2B5EF4-FFF2-40B4-BE49-F238E27FC236}">
                <a16:creationId xmlns:a16="http://schemas.microsoft.com/office/drawing/2014/main" id="{A99ADAE3-EE93-F632-F103-B336BACE9E4F}"/>
              </a:ext>
            </a:extLst>
          </p:cNvPr>
          <p:cNvSpPr>
            <a:spLocks noGrp="1"/>
          </p:cNvSpPr>
          <p:nvPr>
            <p:ph idx="1"/>
          </p:nvPr>
        </p:nvSpPr>
        <p:spPr/>
        <p:txBody>
          <a:bodyPr/>
          <a:lstStyle/>
          <a:p>
            <a:pPr marL="0" indent="0">
              <a:buNone/>
            </a:pPr>
            <a:r>
              <a:rPr lang="kk-KZ" dirty="0"/>
              <a:t> </a:t>
            </a:r>
            <a:endParaRPr lang="ru-KZ" dirty="0"/>
          </a:p>
        </p:txBody>
      </p:sp>
      <p:pic>
        <p:nvPicPr>
          <p:cNvPr id="55" name="Рисунок 54">
            <a:extLst>
              <a:ext uri="{FF2B5EF4-FFF2-40B4-BE49-F238E27FC236}">
                <a16:creationId xmlns:a16="http://schemas.microsoft.com/office/drawing/2014/main" id="{21236CC0-7287-77B2-05C8-5870E7B62AD4}"/>
              </a:ext>
            </a:extLst>
          </p:cNvPr>
          <p:cNvPicPr>
            <a:picLocks noChangeAspect="1"/>
          </p:cNvPicPr>
          <p:nvPr/>
        </p:nvPicPr>
        <p:blipFill rotWithShape="1">
          <a:blip r:embed="rId2"/>
          <a:srcRect t="13195" r="52568" b="10370"/>
          <a:stretch/>
        </p:blipFill>
        <p:spPr>
          <a:xfrm>
            <a:off x="7100114" y="1997641"/>
            <a:ext cx="4453255" cy="2807746"/>
          </a:xfrm>
          <a:prstGeom prst="rect">
            <a:avLst/>
          </a:prstGeom>
        </p:spPr>
      </p:pic>
      <p:sp>
        <p:nvSpPr>
          <p:cNvPr id="57" name="TextBox 56">
            <a:extLst>
              <a:ext uri="{FF2B5EF4-FFF2-40B4-BE49-F238E27FC236}">
                <a16:creationId xmlns:a16="http://schemas.microsoft.com/office/drawing/2014/main" id="{299EA548-A4C8-CF24-FA6E-966EAA2CFF80}"/>
              </a:ext>
            </a:extLst>
          </p:cNvPr>
          <p:cNvSpPr txBox="1"/>
          <p:nvPr/>
        </p:nvSpPr>
        <p:spPr>
          <a:xfrm>
            <a:off x="772775" y="2057296"/>
            <a:ext cx="6097604" cy="2862322"/>
          </a:xfrm>
          <a:prstGeom prst="rect">
            <a:avLst/>
          </a:prstGeom>
          <a:noFill/>
        </p:spPr>
        <p:txBody>
          <a:bodyPr wrap="square">
            <a:spAutoFit/>
          </a:bodyPr>
          <a:lstStyle/>
          <a:p>
            <a:pPr algn="just"/>
            <a:r>
              <a:rPr lang="ru-RU" b="1" dirty="0" err="1">
                <a:solidFill>
                  <a:srgbClr val="C00000"/>
                </a:solidFill>
                <a:latin typeface="Arial" panose="020B0604020202020204" pitchFamily="34" charset="0"/>
                <a:cs typeface="Arial" panose="020B0604020202020204" pitchFamily="34" charset="0"/>
              </a:rPr>
              <a:t>Физикалық</a:t>
            </a:r>
            <a:r>
              <a:rPr lang="ru-RU" b="1" dirty="0">
                <a:solidFill>
                  <a:srgbClr val="C00000"/>
                </a:solidFill>
                <a:latin typeface="Arial" panose="020B0604020202020204" pitchFamily="34" charset="0"/>
                <a:cs typeface="Arial" panose="020B0604020202020204" pitchFamily="34" charset="0"/>
              </a:rPr>
              <a:t> адсорбция </a:t>
            </a:r>
            <a:r>
              <a:rPr lang="ru-RU" b="1" dirty="0">
                <a:solidFill>
                  <a:schemeClr val="accent1">
                    <a:lumMod val="50000"/>
                  </a:schemeClr>
                </a:solidFill>
                <a:latin typeface="Arial" panose="020B0604020202020204" pitchFamily="34" charset="0"/>
                <a:cs typeface="Arial" panose="020B0604020202020204" pitchFamily="34" charset="0"/>
              </a:rPr>
              <a:t>конденсация </a:t>
            </a:r>
            <a:r>
              <a:rPr lang="ru-RU" b="1" dirty="0" err="1">
                <a:solidFill>
                  <a:schemeClr val="accent1">
                    <a:lumMod val="50000"/>
                  </a:schemeClr>
                </a:solidFill>
                <a:latin typeface="Arial" panose="020B0604020202020204" pitchFamily="34" charset="0"/>
                <a:cs typeface="Arial" panose="020B0604020202020204" pitchFamily="34" charset="0"/>
              </a:rPr>
              <a:t>процесіне</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ұқсас</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өздігінен</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жүретін</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және</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толығымен</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қайтымды</a:t>
            </a:r>
            <a:r>
              <a:rPr lang="ru-RU" b="1" dirty="0">
                <a:solidFill>
                  <a:schemeClr val="accent1">
                    <a:lumMod val="50000"/>
                  </a:schemeClr>
                </a:solidFill>
                <a:latin typeface="Arial" panose="020B0604020202020204" pitchFamily="34" charset="0"/>
                <a:cs typeface="Arial" panose="020B0604020202020204" pitchFamily="34" charset="0"/>
              </a:rPr>
              <a:t> процесс. </a:t>
            </a:r>
            <a:r>
              <a:rPr lang="ru-RU" b="1" dirty="0" err="1">
                <a:solidFill>
                  <a:schemeClr val="accent1">
                    <a:lumMod val="50000"/>
                  </a:schemeClr>
                </a:solidFill>
                <a:latin typeface="Arial" panose="020B0604020202020204" pitchFamily="34" charset="0"/>
                <a:cs typeface="Arial" panose="020B0604020202020204" pitchFamily="34" charset="0"/>
              </a:rPr>
              <a:t>Онда</a:t>
            </a:r>
            <a:r>
              <a:rPr lang="ru-RU" b="1" dirty="0">
                <a:solidFill>
                  <a:schemeClr val="accent1">
                    <a:lumMod val="50000"/>
                  </a:schemeClr>
                </a:solidFill>
                <a:latin typeface="Arial" panose="020B0604020202020204" pitchFamily="34" charset="0"/>
                <a:cs typeface="Arial" panose="020B0604020202020204" pitchFamily="34" charset="0"/>
              </a:rPr>
              <a:t> Ван-дер-Ваальс </a:t>
            </a:r>
            <a:r>
              <a:rPr lang="ru-RU" b="1" dirty="0" err="1">
                <a:solidFill>
                  <a:schemeClr val="accent1">
                    <a:lumMod val="50000"/>
                  </a:schemeClr>
                </a:solidFill>
                <a:latin typeface="Arial" panose="020B0604020202020204" pitchFamily="34" charset="0"/>
                <a:cs typeface="Arial" panose="020B0604020202020204" pitchFamily="34" charset="0"/>
              </a:rPr>
              <a:t>күштері</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шешуші</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болып</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табылады</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Олардың</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табиғаты</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көп</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жағдайда</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адсорбцияланған</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молекулалар</a:t>
            </a:r>
            <a:r>
              <a:rPr lang="ru-RU" b="1" dirty="0">
                <a:solidFill>
                  <a:schemeClr val="accent1">
                    <a:lumMod val="50000"/>
                  </a:schemeClr>
                </a:solidFill>
                <a:latin typeface="Arial" panose="020B0604020202020204" pitchFamily="34" charset="0"/>
                <a:cs typeface="Arial" panose="020B0604020202020204" pitchFamily="34" charset="0"/>
              </a:rPr>
              <a:t> мен </a:t>
            </a:r>
            <a:r>
              <a:rPr lang="ru-RU" b="1" dirty="0" err="1">
                <a:solidFill>
                  <a:schemeClr val="accent1">
                    <a:lumMod val="50000"/>
                  </a:schemeClr>
                </a:solidFill>
                <a:latin typeface="Arial" panose="020B0604020202020204" pitchFamily="34" charset="0"/>
                <a:cs typeface="Arial" panose="020B0604020202020204" pitchFamily="34" charset="0"/>
              </a:rPr>
              <a:t>адсорбенттің</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полярлық</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қасиетке</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ие</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немесе</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жоқтығына</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байланысты</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Физикалық</a:t>
            </a:r>
            <a:r>
              <a:rPr lang="ru-RU" b="1" dirty="0">
                <a:solidFill>
                  <a:schemeClr val="accent1">
                    <a:lumMod val="50000"/>
                  </a:schemeClr>
                </a:solidFill>
                <a:latin typeface="Arial" panose="020B0604020202020204" pitchFamily="34" charset="0"/>
                <a:cs typeface="Arial" panose="020B0604020202020204" pitchFamily="34" charset="0"/>
              </a:rPr>
              <a:t> адсорбция </a:t>
            </a:r>
            <a:r>
              <a:rPr lang="ru-RU" b="1" dirty="0" err="1">
                <a:solidFill>
                  <a:schemeClr val="accent1">
                    <a:lumMod val="50000"/>
                  </a:schemeClr>
                </a:solidFill>
                <a:latin typeface="Arial" panose="020B0604020202020204" pitchFamily="34" charset="0"/>
                <a:cs typeface="Arial" panose="020B0604020202020204" pitchFamily="34" charset="0"/>
              </a:rPr>
              <a:t>кезінде</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адсорбцияланған</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зат</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өзінің</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жеке</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қасиеттерін</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өзгертпейді</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және</a:t>
            </a:r>
            <a:r>
              <a:rPr lang="ru-RU" b="1" dirty="0">
                <a:solidFill>
                  <a:schemeClr val="accent1">
                    <a:lumMod val="50000"/>
                  </a:schemeClr>
                </a:solidFill>
                <a:latin typeface="Arial" panose="020B0604020202020204" pitchFamily="34" charset="0"/>
                <a:cs typeface="Arial" panose="020B0604020202020204" pitchFamily="34" charset="0"/>
              </a:rPr>
              <a:t> десорбция </a:t>
            </a:r>
            <a:r>
              <a:rPr lang="ru-RU" b="1" dirty="0" err="1">
                <a:solidFill>
                  <a:schemeClr val="accent1">
                    <a:lumMod val="50000"/>
                  </a:schemeClr>
                </a:solidFill>
                <a:latin typeface="Arial" panose="020B0604020202020204" pitchFamily="34" charset="0"/>
                <a:cs typeface="Arial" panose="020B0604020202020204" pitchFamily="34" charset="0"/>
              </a:rPr>
              <a:t>кезінде</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бастапқы</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күйінде</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бөлінеді</a:t>
            </a:r>
            <a:r>
              <a:rPr lang="ru-RU" b="1" dirty="0">
                <a:solidFill>
                  <a:schemeClr val="accent1">
                    <a:lumMod val="50000"/>
                  </a:schemeClr>
                </a:solidFill>
                <a:latin typeface="Arial" panose="020B0604020202020204" pitchFamily="34" charset="0"/>
                <a:cs typeface="Arial" panose="020B0604020202020204" pitchFamily="34" charset="0"/>
              </a:rPr>
              <a:t>.</a:t>
            </a:r>
            <a:endParaRPr lang="ru-KZ" dirty="0"/>
          </a:p>
        </p:txBody>
      </p:sp>
    </p:spTree>
    <p:extLst>
      <p:ext uri="{BB962C8B-B14F-4D97-AF65-F5344CB8AC3E}">
        <p14:creationId xmlns:p14="http://schemas.microsoft.com/office/powerpoint/2010/main" val="791471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60EFF3-BBF2-B9D6-48E7-C22B63BF6A4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EE0DEC-D618-2868-1399-ADBD4FB32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815D34E-7319-0039-CBFB-A9F328502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B40885-9241-5E6C-FA6F-C803DB9FE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3A24775-6781-4C2D-675A-CD6436F62D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4B0172A0-B478-2EEA-96CC-28FDA75DF0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E518AD76-0B20-8168-19CC-9963471105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A3796623-1F18-70F6-9B6A-A57860B23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BD2135EA-ADC8-0EBD-5A8D-73A79AE1B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3365B2E6-9822-9C50-D31D-1FCDA13AC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A50F644B-5A47-48CE-6B60-331C8DA68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C13A07F4-5ECC-BEB3-8F61-5E6878285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DC5F9723-A16C-ABCC-4330-8AB71E1C6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FF1C0A8D-B30B-CCF7-765C-9D8A5B016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8B7E4433-BAF6-A0D6-F21C-3DEBAD6EF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6ABB78C1-9943-A33E-A0A8-D6939C774F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41AE79C3-FFFE-5992-503F-429A96BB4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56734507-CA90-17A2-87E1-0118D4180D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D9B6F53C-1856-8976-7F8E-41FC9933F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EC89F6C4-473D-D029-960A-76277B0B4A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E1DD110A-2545-B527-D24F-94FCB088DC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A6A38770-60A8-7844-74B5-9E0F74A87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7FC33114-EE99-8E16-3807-63A68B191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F0569347-F88D-4231-BAB2-5470875D2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28785F2E-D0BB-02D2-3DDF-A12C215E9E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7485DBF7-4A83-EE9A-0825-933131A3E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D78453AF-0E24-DC4C-C2F5-F51AFCDAC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B59270D1-CA53-3E63-89E6-EA5334242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F037773A-AD86-DC13-6B9B-41C5326F5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83BBAE80-5CDE-55C4-5996-ECA8010E5D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D83B365E-8EB2-0EF4-3F26-5F3F42A39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6045FA1A-3A23-2F41-B663-8FE19483E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B73725FE-5682-AE21-4150-0E563099CB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027AC2F9-4B42-6514-8698-93AEEED476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FA797338-4B31-E593-967D-AE26C332C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9480C7EB-43A5-6720-F5C4-6DEEE468E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0E8ABCA0-356F-E5A8-06B8-06F1625C9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F4233A8F-33A1-373B-2E19-5B37A34E5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7C78A32E-724C-E5D2-4C93-CA1F230E4B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73BC8DBB-1B56-1827-89BA-FFEA995A2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AAC635D6-2EDD-9F83-3342-D25C67998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9EA46234-7F74-7B53-8949-987E1A870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5B56F580-3E93-3880-5DA3-61684760CB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Скругленный прямоугольник 4">
            <a:extLst>
              <a:ext uri="{FF2B5EF4-FFF2-40B4-BE49-F238E27FC236}">
                <a16:creationId xmlns:a16="http://schemas.microsoft.com/office/drawing/2014/main" id="{7219FF06-FF97-AF0F-B6AD-7B8AACF89E9A}"/>
              </a:ext>
            </a:extLst>
          </p:cNvPr>
          <p:cNvSpPr/>
          <p:nvPr/>
        </p:nvSpPr>
        <p:spPr>
          <a:xfrm>
            <a:off x="1975495" y="234228"/>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Заголовок 1">
            <a:extLst>
              <a:ext uri="{FF2B5EF4-FFF2-40B4-BE49-F238E27FC236}">
                <a16:creationId xmlns:a16="http://schemas.microsoft.com/office/drawing/2014/main" id="{1E5F0896-8590-A135-D24A-D438D186F28C}"/>
              </a:ext>
            </a:extLst>
          </p:cNvPr>
          <p:cNvSpPr>
            <a:spLocks noGrp="1"/>
          </p:cNvSpPr>
          <p:nvPr>
            <p:ph type="title"/>
          </p:nvPr>
        </p:nvSpPr>
        <p:spPr>
          <a:xfrm>
            <a:off x="1975496" y="27678"/>
            <a:ext cx="8241008" cy="994123"/>
          </a:xfrm>
        </p:spPr>
        <p:txBody>
          <a:bodyPr>
            <a:normAutofit/>
          </a:bodyPr>
          <a:lstStyle/>
          <a:p>
            <a:pPr algn="ctr"/>
            <a:r>
              <a:rPr lang="ru-RU" sz="2400" b="1" dirty="0">
                <a:solidFill>
                  <a:srgbClr val="C00000"/>
                </a:solidFill>
                <a:latin typeface="Arial" panose="020B0604020202020204" pitchFamily="34" charset="0"/>
                <a:cs typeface="Arial" panose="020B0604020202020204" pitchFamily="34" charset="0"/>
              </a:rPr>
              <a:t>3. Сорбциялық </a:t>
            </a:r>
            <a:r>
              <a:rPr lang="ru-RU" sz="2400" b="1" dirty="0" err="1">
                <a:solidFill>
                  <a:srgbClr val="C00000"/>
                </a:solidFill>
                <a:latin typeface="Arial" panose="020B0604020202020204" pitchFamily="34" charset="0"/>
                <a:cs typeface="Arial" panose="020B0604020202020204" pitchFamily="34" charset="0"/>
              </a:rPr>
              <a:t>процестің</a:t>
            </a:r>
            <a:r>
              <a:rPr lang="ru-RU" sz="2400" b="1" dirty="0">
                <a:solidFill>
                  <a:srgbClr val="C00000"/>
                </a:solidFill>
                <a:latin typeface="Arial" panose="020B0604020202020204" pitchFamily="34" charset="0"/>
                <a:cs typeface="Arial" panose="020B0604020202020204" pitchFamily="34" charset="0"/>
              </a:rPr>
              <a:t> </a:t>
            </a:r>
            <a:r>
              <a:rPr lang="ru-RU" sz="2400" b="1" dirty="0" err="1">
                <a:solidFill>
                  <a:srgbClr val="C00000"/>
                </a:solidFill>
                <a:latin typeface="Arial" panose="020B0604020202020204" pitchFamily="34" charset="0"/>
                <a:cs typeface="Arial" panose="020B0604020202020204" pitchFamily="34" charset="0"/>
              </a:rPr>
              <a:t>түрлері</a:t>
            </a:r>
            <a:endParaRPr lang="ru-RU" sz="2400" b="1" dirty="0">
              <a:solidFill>
                <a:srgbClr val="C00000"/>
              </a:solidFill>
              <a:latin typeface="Arial" panose="020B0604020202020204" pitchFamily="34" charset="0"/>
              <a:cs typeface="Arial" panose="020B0604020202020204" pitchFamily="34" charset="0"/>
            </a:endParaRPr>
          </a:p>
        </p:txBody>
      </p:sp>
      <p:sp>
        <p:nvSpPr>
          <p:cNvPr id="11" name="Объект 10">
            <a:extLst>
              <a:ext uri="{FF2B5EF4-FFF2-40B4-BE49-F238E27FC236}">
                <a16:creationId xmlns:a16="http://schemas.microsoft.com/office/drawing/2014/main" id="{A99ADAE3-EE93-F632-F103-B336BACE9E4F}"/>
              </a:ext>
            </a:extLst>
          </p:cNvPr>
          <p:cNvSpPr>
            <a:spLocks noGrp="1"/>
          </p:cNvSpPr>
          <p:nvPr>
            <p:ph idx="1"/>
          </p:nvPr>
        </p:nvSpPr>
        <p:spPr/>
        <p:txBody>
          <a:bodyPr/>
          <a:lstStyle/>
          <a:p>
            <a:pPr marL="0" indent="0">
              <a:buNone/>
            </a:pPr>
            <a:r>
              <a:rPr lang="kk-KZ" dirty="0"/>
              <a:t> </a:t>
            </a:r>
            <a:endParaRPr lang="ru-KZ" dirty="0"/>
          </a:p>
        </p:txBody>
      </p:sp>
      <p:sp>
        <p:nvSpPr>
          <p:cNvPr id="2" name="Прямоугольник: скругленные углы 1">
            <a:extLst>
              <a:ext uri="{FF2B5EF4-FFF2-40B4-BE49-F238E27FC236}">
                <a16:creationId xmlns:a16="http://schemas.microsoft.com/office/drawing/2014/main" id="{1AAE531A-E12D-D4A1-4C69-CDA90567F086}"/>
              </a:ext>
            </a:extLst>
          </p:cNvPr>
          <p:cNvSpPr/>
          <p:nvPr/>
        </p:nvSpPr>
        <p:spPr>
          <a:xfrm>
            <a:off x="909188" y="1021801"/>
            <a:ext cx="10444611" cy="3896708"/>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ru-RU" sz="2400" b="1" dirty="0" err="1">
                <a:solidFill>
                  <a:schemeClr val="tx1"/>
                </a:solidFill>
              </a:rPr>
              <a:t>Физикалық</a:t>
            </a:r>
            <a:r>
              <a:rPr lang="ru-RU" sz="2400" b="1" dirty="0">
                <a:solidFill>
                  <a:schemeClr val="tx1"/>
                </a:solidFill>
              </a:rPr>
              <a:t> адсорбция:</a:t>
            </a:r>
          </a:p>
          <a:p>
            <a:pPr marL="342900" indent="-342900">
              <a:buFont typeface="Arial" panose="020B0604020202020204" pitchFamily="34" charset="0"/>
              <a:buChar char="•"/>
            </a:pPr>
            <a:r>
              <a:rPr lang="ru-RU" sz="2400" b="1" dirty="0">
                <a:solidFill>
                  <a:schemeClr val="tx1"/>
                </a:solidFill>
              </a:rPr>
              <a:t>Молекула </a:t>
            </a:r>
            <a:r>
              <a:rPr lang="ru-RU" sz="2400" b="1" dirty="0" err="1">
                <a:solidFill>
                  <a:schemeClr val="tx1"/>
                </a:solidFill>
              </a:rPr>
              <a:t>аралық</a:t>
            </a:r>
            <a:r>
              <a:rPr lang="ru-RU" sz="2400" b="1" dirty="0">
                <a:solidFill>
                  <a:schemeClr val="tx1"/>
                </a:solidFill>
              </a:rPr>
              <a:t> </a:t>
            </a:r>
            <a:r>
              <a:rPr lang="ru-RU" sz="2400" b="1" dirty="0" err="1">
                <a:solidFill>
                  <a:schemeClr val="tx1"/>
                </a:solidFill>
              </a:rPr>
              <a:t>әрекеттесу</a:t>
            </a:r>
            <a:r>
              <a:rPr lang="ru-RU" sz="2400" b="1" dirty="0">
                <a:solidFill>
                  <a:schemeClr val="tx1"/>
                </a:solidFill>
              </a:rPr>
              <a:t> </a:t>
            </a:r>
            <a:r>
              <a:rPr lang="ru-RU" sz="2400" b="1" dirty="0" err="1">
                <a:solidFill>
                  <a:schemeClr val="tx1"/>
                </a:solidFill>
              </a:rPr>
              <a:t>күштеріне</a:t>
            </a:r>
            <a:r>
              <a:rPr lang="ru-RU" sz="2400" b="1" dirty="0">
                <a:solidFill>
                  <a:schemeClr val="tx1"/>
                </a:solidFill>
              </a:rPr>
              <a:t> </a:t>
            </a:r>
            <a:r>
              <a:rPr lang="ru-RU" sz="2400" b="1" dirty="0" err="1">
                <a:solidFill>
                  <a:schemeClr val="tx1"/>
                </a:solidFill>
              </a:rPr>
              <a:t>байланысты</a:t>
            </a:r>
            <a:endParaRPr lang="ru-RU" sz="2400" b="1" dirty="0">
              <a:solidFill>
                <a:schemeClr val="tx1"/>
              </a:solidFill>
            </a:endParaRPr>
          </a:p>
          <a:p>
            <a:pPr marL="342900" indent="-342900">
              <a:buFont typeface="Arial" panose="020B0604020202020204" pitchFamily="34" charset="0"/>
              <a:buChar char="•"/>
            </a:pPr>
            <a:r>
              <a:rPr lang="ru-RU" sz="2400" b="1" dirty="0" err="1">
                <a:solidFill>
                  <a:schemeClr val="tx1"/>
                </a:solidFill>
              </a:rPr>
              <a:t>Пайда</a:t>
            </a:r>
            <a:r>
              <a:rPr lang="ru-RU" sz="2400" b="1" dirty="0">
                <a:solidFill>
                  <a:schemeClr val="tx1"/>
                </a:solidFill>
              </a:rPr>
              <a:t> </a:t>
            </a:r>
            <a:r>
              <a:rPr lang="ru-RU" sz="2400" b="1" dirty="0" err="1">
                <a:solidFill>
                  <a:schemeClr val="tx1"/>
                </a:solidFill>
              </a:rPr>
              <a:t>болған</a:t>
            </a:r>
            <a:r>
              <a:rPr lang="ru-RU" sz="2400" b="1" dirty="0">
                <a:solidFill>
                  <a:schemeClr val="tx1"/>
                </a:solidFill>
              </a:rPr>
              <a:t> </a:t>
            </a:r>
            <a:r>
              <a:rPr lang="ru-RU" sz="2400" b="1" dirty="0" err="1">
                <a:solidFill>
                  <a:schemeClr val="tx1"/>
                </a:solidFill>
              </a:rPr>
              <a:t>байланыстардың</a:t>
            </a:r>
            <a:r>
              <a:rPr lang="ru-RU" sz="2400" b="1" dirty="0">
                <a:solidFill>
                  <a:schemeClr val="tx1"/>
                </a:solidFill>
              </a:rPr>
              <a:t> </a:t>
            </a:r>
            <a:r>
              <a:rPr lang="ru-RU" sz="2400" b="1" dirty="0" err="1">
                <a:solidFill>
                  <a:schemeClr val="tx1"/>
                </a:solidFill>
              </a:rPr>
              <a:t>күші</a:t>
            </a:r>
            <a:r>
              <a:rPr lang="ru-RU" sz="2400" b="1" dirty="0">
                <a:solidFill>
                  <a:schemeClr val="tx1"/>
                </a:solidFill>
              </a:rPr>
              <a:t> аз </a:t>
            </a:r>
            <a:r>
              <a:rPr lang="ru-RU" sz="2400" b="1" dirty="0" err="1">
                <a:solidFill>
                  <a:schemeClr val="tx1"/>
                </a:solidFill>
              </a:rPr>
              <a:t>және</a:t>
            </a:r>
            <a:r>
              <a:rPr lang="ru-RU" sz="2400" b="1" dirty="0">
                <a:solidFill>
                  <a:schemeClr val="tx1"/>
                </a:solidFill>
              </a:rPr>
              <a:t> 25 кДж/</a:t>
            </a:r>
            <a:r>
              <a:rPr lang="ru-RU" sz="2400" b="1" dirty="0" err="1">
                <a:solidFill>
                  <a:schemeClr val="tx1"/>
                </a:solidFill>
              </a:rPr>
              <a:t>мольден</a:t>
            </a:r>
            <a:r>
              <a:rPr lang="ru-RU" sz="2400" b="1" dirty="0">
                <a:solidFill>
                  <a:schemeClr val="tx1"/>
                </a:solidFill>
              </a:rPr>
              <a:t> </a:t>
            </a:r>
            <a:r>
              <a:rPr lang="ru-RU" sz="2400" b="1" dirty="0" err="1">
                <a:solidFill>
                  <a:schemeClr val="tx1"/>
                </a:solidFill>
              </a:rPr>
              <a:t>аспайды</a:t>
            </a:r>
            <a:endParaRPr lang="ru-RU" sz="2400" b="1" dirty="0">
              <a:solidFill>
                <a:schemeClr val="tx1"/>
              </a:solidFill>
            </a:endParaRPr>
          </a:p>
          <a:p>
            <a:pPr marL="342900" indent="-342900">
              <a:buFont typeface="Arial" panose="020B0604020202020204" pitchFamily="34" charset="0"/>
              <a:buChar char="•"/>
            </a:pPr>
            <a:r>
              <a:rPr lang="ru-RU" sz="2400" b="1" dirty="0" err="1">
                <a:solidFill>
                  <a:schemeClr val="tx1"/>
                </a:solidFill>
              </a:rPr>
              <a:t>Жылуы</a:t>
            </a:r>
            <a:r>
              <a:rPr lang="ru-RU" sz="2400" b="1" dirty="0">
                <a:solidFill>
                  <a:schemeClr val="tx1"/>
                </a:solidFill>
              </a:rPr>
              <a:t> 30-40 кДж\ </a:t>
            </a:r>
            <a:r>
              <a:rPr lang="ru-RU" sz="2400" b="1" dirty="0" err="1">
                <a:solidFill>
                  <a:schemeClr val="tx1"/>
                </a:solidFill>
              </a:rPr>
              <a:t>мольден</a:t>
            </a:r>
            <a:r>
              <a:rPr lang="ru-RU" sz="2400" b="1" dirty="0">
                <a:solidFill>
                  <a:schemeClr val="tx1"/>
                </a:solidFill>
              </a:rPr>
              <a:t> аз </a:t>
            </a:r>
          </a:p>
          <a:p>
            <a:pPr marL="342900" indent="-342900">
              <a:buFont typeface="Arial" panose="020B0604020202020204" pitchFamily="34" charset="0"/>
              <a:buChar char="•"/>
            </a:pPr>
            <a:r>
              <a:rPr lang="ru-RU" sz="2400" b="1" dirty="0" err="1">
                <a:solidFill>
                  <a:schemeClr val="tx1"/>
                </a:solidFill>
              </a:rPr>
              <a:t>Қайтымды</a:t>
            </a:r>
            <a:endParaRPr lang="ru-KZ" sz="2400" b="1" dirty="0">
              <a:solidFill>
                <a:schemeClr val="tx1"/>
              </a:solidFill>
            </a:endParaRPr>
          </a:p>
        </p:txBody>
      </p:sp>
      <p:sp>
        <p:nvSpPr>
          <p:cNvPr id="7" name="TextBox 6">
            <a:extLst>
              <a:ext uri="{FF2B5EF4-FFF2-40B4-BE49-F238E27FC236}">
                <a16:creationId xmlns:a16="http://schemas.microsoft.com/office/drawing/2014/main" id="{B2EFD530-7C22-AF77-E614-AC564EBF40D6}"/>
              </a:ext>
            </a:extLst>
          </p:cNvPr>
          <p:cNvSpPr txBox="1"/>
          <p:nvPr/>
        </p:nvSpPr>
        <p:spPr>
          <a:xfrm>
            <a:off x="1301093" y="5236034"/>
            <a:ext cx="9556203" cy="707886"/>
          </a:xfrm>
          <a:prstGeom prst="rect">
            <a:avLst/>
          </a:prstGeom>
          <a:noFill/>
        </p:spPr>
        <p:txBody>
          <a:bodyPr wrap="square">
            <a:spAutoFit/>
          </a:bodyPr>
          <a:lstStyle/>
          <a:p>
            <a:r>
              <a:rPr lang="ru-RU" sz="2000" i="1" dirty="0" err="1">
                <a:effectLst>
                  <a:outerShdw blurRad="38100" dist="38100" dir="2700000" algn="tl">
                    <a:srgbClr val="000000">
                      <a:alpha val="43137"/>
                    </a:srgbClr>
                  </a:outerShdw>
                </a:effectLst>
              </a:rPr>
              <a:t>Молекулалар</a:t>
            </a:r>
            <a:r>
              <a:rPr lang="ru-RU" sz="2000" i="1" dirty="0">
                <a:effectLst>
                  <a:outerShdw blurRad="38100" dist="38100" dir="2700000" algn="tl">
                    <a:srgbClr val="000000">
                      <a:alpha val="43137"/>
                    </a:srgbClr>
                  </a:outerShdw>
                </a:effectLst>
              </a:rPr>
              <a:t> </a:t>
            </a:r>
            <a:r>
              <a:rPr lang="ru-RU" sz="2000" i="1" dirty="0" err="1">
                <a:effectLst>
                  <a:outerShdw blurRad="38100" dist="38100" dir="2700000" algn="tl">
                    <a:srgbClr val="000000">
                      <a:alpha val="43137"/>
                    </a:srgbClr>
                  </a:outerShdw>
                </a:effectLst>
              </a:rPr>
              <a:t>өздерінің</a:t>
            </a:r>
            <a:r>
              <a:rPr lang="ru-RU" sz="2000" i="1" dirty="0">
                <a:effectLst>
                  <a:outerShdw blurRad="38100" dist="38100" dir="2700000" algn="tl">
                    <a:srgbClr val="000000">
                      <a:alpha val="43137"/>
                    </a:srgbClr>
                  </a:outerShdw>
                </a:effectLst>
              </a:rPr>
              <a:t> </a:t>
            </a:r>
            <a:r>
              <a:rPr lang="ru-RU" sz="2000" i="1" dirty="0" err="1">
                <a:effectLst>
                  <a:outerShdw blurRad="38100" dist="38100" dir="2700000" algn="tl">
                    <a:srgbClr val="000000">
                      <a:alpha val="43137"/>
                    </a:srgbClr>
                  </a:outerShdw>
                </a:effectLst>
              </a:rPr>
              <a:t>даралығын</a:t>
            </a:r>
            <a:r>
              <a:rPr lang="ru-RU" sz="2000" i="1" dirty="0">
                <a:effectLst>
                  <a:outerShdw blurRad="38100" dist="38100" dir="2700000" algn="tl">
                    <a:srgbClr val="000000">
                      <a:alpha val="43137"/>
                    </a:srgbClr>
                  </a:outerShdw>
                </a:effectLst>
              </a:rPr>
              <a:t> </a:t>
            </a:r>
            <a:r>
              <a:rPr lang="ru-RU" sz="2000" i="1" dirty="0" err="1">
                <a:effectLst>
                  <a:outerShdw blurRad="38100" dist="38100" dir="2700000" algn="tl">
                    <a:srgbClr val="000000">
                      <a:alpha val="43137"/>
                    </a:srgbClr>
                  </a:outerShdw>
                </a:effectLst>
              </a:rPr>
              <a:t>сақтайды</a:t>
            </a:r>
            <a:endParaRPr lang="ru-RU" sz="2000" i="1" dirty="0">
              <a:effectLst>
                <a:outerShdw blurRad="38100" dist="38100" dir="2700000" algn="tl">
                  <a:srgbClr val="000000">
                    <a:alpha val="43137"/>
                  </a:srgbClr>
                </a:outerShdw>
              </a:effectLst>
            </a:endParaRPr>
          </a:p>
          <a:p>
            <a:r>
              <a:rPr lang="ru-RU" sz="2000" i="1" dirty="0" err="1">
                <a:effectLst>
                  <a:outerShdw blurRad="38100" dist="38100" dir="2700000" algn="tl">
                    <a:srgbClr val="000000">
                      <a:alpha val="43137"/>
                    </a:srgbClr>
                  </a:outerShdw>
                </a:effectLst>
              </a:rPr>
              <a:t>Температураның</a:t>
            </a:r>
            <a:r>
              <a:rPr lang="ru-RU" sz="2000" i="1" dirty="0">
                <a:effectLst>
                  <a:outerShdw blurRad="38100" dist="38100" dir="2700000" algn="tl">
                    <a:srgbClr val="000000">
                      <a:alpha val="43137"/>
                    </a:srgbClr>
                  </a:outerShdw>
                </a:effectLst>
              </a:rPr>
              <a:t> </a:t>
            </a:r>
            <a:r>
              <a:rPr lang="ru-RU" sz="2000" i="1" dirty="0" err="1">
                <a:effectLst>
                  <a:outerShdw blurRad="38100" dist="38100" dir="2700000" algn="tl">
                    <a:srgbClr val="000000">
                      <a:alpha val="43137"/>
                    </a:srgbClr>
                  </a:outerShdw>
                </a:effectLst>
              </a:rPr>
              <a:t>жоғарылауымен</a:t>
            </a:r>
            <a:r>
              <a:rPr lang="ru-RU" sz="2000" i="1" dirty="0">
                <a:effectLst>
                  <a:outerShdw blurRad="38100" dist="38100" dir="2700000" algn="tl">
                    <a:srgbClr val="000000">
                      <a:alpha val="43137"/>
                    </a:srgbClr>
                  </a:outerShdw>
                </a:effectLst>
              </a:rPr>
              <a:t> </a:t>
            </a:r>
            <a:r>
              <a:rPr lang="ru-RU" sz="2000" i="1" dirty="0" err="1">
                <a:effectLst>
                  <a:outerShdw blurRad="38100" dist="38100" dir="2700000" algn="tl">
                    <a:srgbClr val="000000">
                      <a:alpha val="43137"/>
                    </a:srgbClr>
                  </a:outerShdw>
                </a:effectLst>
              </a:rPr>
              <a:t>төмендейді</a:t>
            </a:r>
            <a:endParaRPr lang="ru-KZ" sz="20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5030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60EFF3-BBF2-B9D6-48E7-C22B63BF6A4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EE0DEC-D618-2868-1399-ADBD4FB32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815D34E-7319-0039-CBFB-A9F328502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B40885-9241-5E6C-FA6F-C803DB9FE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3A24775-6781-4C2D-675A-CD6436F62D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4B0172A0-B478-2EEA-96CC-28FDA75DF0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E518AD76-0B20-8168-19CC-9963471105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A3796623-1F18-70F6-9B6A-A57860B23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BD2135EA-ADC8-0EBD-5A8D-73A79AE1B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3365B2E6-9822-9C50-D31D-1FCDA13AC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A50F644B-5A47-48CE-6B60-331C8DA68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C13A07F4-5ECC-BEB3-8F61-5E6878285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DC5F9723-A16C-ABCC-4330-8AB71E1C6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FF1C0A8D-B30B-CCF7-765C-9D8A5B016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8B7E4433-BAF6-A0D6-F21C-3DEBAD6EF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6ABB78C1-9943-A33E-A0A8-D6939C774F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41AE79C3-FFFE-5992-503F-429A96BB4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56734507-CA90-17A2-87E1-0118D4180D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D9B6F53C-1856-8976-7F8E-41FC9933F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EC89F6C4-473D-D029-960A-76277B0B4A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E1DD110A-2545-B527-D24F-94FCB088DC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A6A38770-60A8-7844-74B5-9E0F74A87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7FC33114-EE99-8E16-3807-63A68B191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F0569347-F88D-4231-BAB2-5470875D2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28785F2E-D0BB-02D2-3DDF-A12C215E9E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7485DBF7-4A83-EE9A-0825-933131A3E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D78453AF-0E24-DC4C-C2F5-F51AFCDAC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B59270D1-CA53-3E63-89E6-EA5334242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F037773A-AD86-DC13-6B9B-41C5326F5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83BBAE80-5CDE-55C4-5996-ECA8010E5D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D83B365E-8EB2-0EF4-3F26-5F3F42A39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6045FA1A-3A23-2F41-B663-8FE19483E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B73725FE-5682-AE21-4150-0E563099CB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027AC2F9-4B42-6514-8698-93AEEED476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FA797338-4B31-E593-967D-AE26C332C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9480C7EB-43A5-6720-F5C4-6DEEE468E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0E8ABCA0-356F-E5A8-06B8-06F1625C9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F4233A8F-33A1-373B-2E19-5B37A34E5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7C78A32E-724C-E5D2-4C93-CA1F230E4B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73BC8DBB-1B56-1827-89BA-FFEA995A2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AAC635D6-2EDD-9F83-3342-D25C67998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9EA46234-7F74-7B53-8949-987E1A870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5B56F580-3E93-3880-5DA3-61684760CB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Скругленный прямоугольник 4">
            <a:extLst>
              <a:ext uri="{FF2B5EF4-FFF2-40B4-BE49-F238E27FC236}">
                <a16:creationId xmlns:a16="http://schemas.microsoft.com/office/drawing/2014/main" id="{7219FF06-FF97-AF0F-B6AD-7B8AACF89E9A}"/>
              </a:ext>
            </a:extLst>
          </p:cNvPr>
          <p:cNvSpPr/>
          <p:nvPr/>
        </p:nvSpPr>
        <p:spPr>
          <a:xfrm>
            <a:off x="1975495" y="234228"/>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Заголовок 1">
            <a:extLst>
              <a:ext uri="{FF2B5EF4-FFF2-40B4-BE49-F238E27FC236}">
                <a16:creationId xmlns:a16="http://schemas.microsoft.com/office/drawing/2014/main" id="{1E5F0896-8590-A135-D24A-D438D186F28C}"/>
              </a:ext>
            </a:extLst>
          </p:cNvPr>
          <p:cNvSpPr>
            <a:spLocks noGrp="1"/>
          </p:cNvSpPr>
          <p:nvPr>
            <p:ph type="title"/>
          </p:nvPr>
        </p:nvSpPr>
        <p:spPr>
          <a:xfrm>
            <a:off x="1975496" y="27678"/>
            <a:ext cx="8241008" cy="994123"/>
          </a:xfrm>
        </p:spPr>
        <p:txBody>
          <a:bodyPr>
            <a:normAutofit/>
          </a:bodyPr>
          <a:lstStyle/>
          <a:p>
            <a:pPr algn="ctr"/>
            <a:r>
              <a:rPr lang="ru-RU" sz="2400" b="1" dirty="0">
                <a:solidFill>
                  <a:srgbClr val="C00000"/>
                </a:solidFill>
                <a:latin typeface="Arial" panose="020B0604020202020204" pitchFamily="34" charset="0"/>
                <a:cs typeface="Arial" panose="020B0604020202020204" pitchFamily="34" charset="0"/>
              </a:rPr>
              <a:t>2. Сорбциялық </a:t>
            </a:r>
            <a:r>
              <a:rPr lang="ru-RU" sz="2400" b="1" dirty="0" err="1">
                <a:solidFill>
                  <a:srgbClr val="C00000"/>
                </a:solidFill>
                <a:latin typeface="Arial" panose="020B0604020202020204" pitchFamily="34" charset="0"/>
                <a:cs typeface="Arial" panose="020B0604020202020204" pitchFamily="34" charset="0"/>
              </a:rPr>
              <a:t>процестің</a:t>
            </a:r>
            <a:r>
              <a:rPr lang="ru-RU" sz="2400" b="1" dirty="0">
                <a:solidFill>
                  <a:srgbClr val="C00000"/>
                </a:solidFill>
                <a:latin typeface="Arial" panose="020B0604020202020204" pitchFamily="34" charset="0"/>
                <a:cs typeface="Arial" panose="020B0604020202020204" pitchFamily="34" charset="0"/>
              </a:rPr>
              <a:t> </a:t>
            </a:r>
            <a:r>
              <a:rPr lang="ru-RU" sz="2400" b="1" dirty="0" err="1">
                <a:solidFill>
                  <a:srgbClr val="C00000"/>
                </a:solidFill>
                <a:latin typeface="Arial" panose="020B0604020202020204" pitchFamily="34" charset="0"/>
                <a:cs typeface="Arial" panose="020B0604020202020204" pitchFamily="34" charset="0"/>
              </a:rPr>
              <a:t>түрлері</a:t>
            </a:r>
            <a:endParaRPr lang="ru-RU" sz="2400" b="1" dirty="0">
              <a:solidFill>
                <a:srgbClr val="C00000"/>
              </a:solidFill>
              <a:latin typeface="Arial" panose="020B0604020202020204" pitchFamily="34" charset="0"/>
              <a:cs typeface="Arial" panose="020B0604020202020204" pitchFamily="34" charset="0"/>
            </a:endParaRPr>
          </a:p>
        </p:txBody>
      </p:sp>
      <p:sp>
        <p:nvSpPr>
          <p:cNvPr id="11" name="Объект 10">
            <a:extLst>
              <a:ext uri="{FF2B5EF4-FFF2-40B4-BE49-F238E27FC236}">
                <a16:creationId xmlns:a16="http://schemas.microsoft.com/office/drawing/2014/main" id="{A99ADAE3-EE93-F632-F103-B336BACE9E4F}"/>
              </a:ext>
            </a:extLst>
          </p:cNvPr>
          <p:cNvSpPr>
            <a:spLocks noGrp="1"/>
          </p:cNvSpPr>
          <p:nvPr>
            <p:ph idx="1"/>
          </p:nvPr>
        </p:nvSpPr>
        <p:spPr/>
        <p:txBody>
          <a:bodyPr/>
          <a:lstStyle/>
          <a:p>
            <a:pPr marL="0" indent="0">
              <a:buNone/>
            </a:pPr>
            <a:r>
              <a:rPr lang="kk-KZ" dirty="0"/>
              <a:t> </a:t>
            </a:r>
            <a:endParaRPr lang="ru-KZ" dirty="0"/>
          </a:p>
        </p:txBody>
      </p:sp>
      <p:sp>
        <p:nvSpPr>
          <p:cNvPr id="57" name="TextBox 56">
            <a:extLst>
              <a:ext uri="{FF2B5EF4-FFF2-40B4-BE49-F238E27FC236}">
                <a16:creationId xmlns:a16="http://schemas.microsoft.com/office/drawing/2014/main" id="{299EA548-A4C8-CF24-FA6E-966EAA2CFF80}"/>
              </a:ext>
            </a:extLst>
          </p:cNvPr>
          <p:cNvSpPr txBox="1"/>
          <p:nvPr/>
        </p:nvSpPr>
        <p:spPr>
          <a:xfrm>
            <a:off x="765432" y="1460298"/>
            <a:ext cx="10819078" cy="646331"/>
          </a:xfrm>
          <a:prstGeom prst="rect">
            <a:avLst/>
          </a:prstGeom>
          <a:noFill/>
        </p:spPr>
        <p:txBody>
          <a:bodyPr wrap="square">
            <a:spAutoFit/>
          </a:bodyPr>
          <a:lstStyle/>
          <a:p>
            <a:pPr algn="just"/>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Өзара</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әрекеттесу</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процесінде</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химиялық</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күштер</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мысалы</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электрон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тығыздығының</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қайта</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бөлінуі</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көрінгенде</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олар</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химиялық</a:t>
            </a:r>
            <a:r>
              <a:rPr lang="ru-RU"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сорбция </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(хемосорбция)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туралы</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айтады</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pic>
        <p:nvPicPr>
          <p:cNvPr id="5" name="Рисунок 4">
            <a:extLst>
              <a:ext uri="{FF2B5EF4-FFF2-40B4-BE49-F238E27FC236}">
                <a16:creationId xmlns:a16="http://schemas.microsoft.com/office/drawing/2014/main" id="{DF9C1AF4-D727-2B30-7BE7-A7220BD8023C}"/>
              </a:ext>
            </a:extLst>
          </p:cNvPr>
          <p:cNvPicPr>
            <a:picLocks noChangeAspect="1"/>
          </p:cNvPicPr>
          <p:nvPr/>
        </p:nvPicPr>
        <p:blipFill rotWithShape="1">
          <a:blip r:embed="rId2"/>
          <a:srcRect l="55768" b="10692"/>
          <a:stretch/>
        </p:blipFill>
        <p:spPr>
          <a:xfrm>
            <a:off x="3906012" y="2263844"/>
            <a:ext cx="4891478" cy="3864103"/>
          </a:xfrm>
          <a:prstGeom prst="rect">
            <a:avLst/>
          </a:prstGeom>
        </p:spPr>
      </p:pic>
    </p:spTree>
    <p:extLst>
      <p:ext uri="{BB962C8B-B14F-4D97-AF65-F5344CB8AC3E}">
        <p14:creationId xmlns:p14="http://schemas.microsoft.com/office/powerpoint/2010/main" val="2833348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60EFF3-BBF2-B9D6-48E7-C22B63BF6A4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EE0DEC-D618-2868-1399-ADBD4FB32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815D34E-7319-0039-CBFB-A9F328502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B40885-9241-5E6C-FA6F-C803DB9FE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3A24775-6781-4C2D-675A-CD6436F62D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4B0172A0-B478-2EEA-96CC-28FDA75DF0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E518AD76-0B20-8168-19CC-9963471105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A3796623-1F18-70F6-9B6A-A57860B23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BD2135EA-ADC8-0EBD-5A8D-73A79AE1B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3365B2E6-9822-9C50-D31D-1FCDA13AC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A50F644B-5A47-48CE-6B60-331C8DA68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C13A07F4-5ECC-BEB3-8F61-5E6878285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DC5F9723-A16C-ABCC-4330-8AB71E1C6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FF1C0A8D-B30B-CCF7-765C-9D8A5B016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8B7E4433-BAF6-A0D6-F21C-3DEBAD6EF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6ABB78C1-9943-A33E-A0A8-D6939C774F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41AE79C3-FFFE-5992-503F-429A96BB4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56734507-CA90-17A2-87E1-0118D4180D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D9B6F53C-1856-8976-7F8E-41FC9933F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EC89F6C4-473D-D029-960A-76277B0B4A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E1DD110A-2545-B527-D24F-94FCB088DC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A6A38770-60A8-7844-74B5-9E0F74A87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7FC33114-EE99-8E16-3807-63A68B191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F0569347-F88D-4231-BAB2-5470875D2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28785F2E-D0BB-02D2-3DDF-A12C215E9E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7485DBF7-4A83-EE9A-0825-933131A3E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D78453AF-0E24-DC4C-C2F5-F51AFCDAC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B59270D1-CA53-3E63-89E6-EA5334242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F037773A-AD86-DC13-6B9B-41C5326F5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83BBAE80-5CDE-55C4-5996-ECA8010E5D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D83B365E-8EB2-0EF4-3F26-5F3F42A39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6045FA1A-3A23-2F41-B663-8FE19483E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B73725FE-5682-AE21-4150-0E563099CB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027AC2F9-4B42-6514-8698-93AEEED476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FA797338-4B31-E593-967D-AE26C332C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9480C7EB-43A5-6720-F5C4-6DEEE468E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0E8ABCA0-356F-E5A8-06B8-06F1625C9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F4233A8F-33A1-373B-2E19-5B37A34E5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7C78A32E-724C-E5D2-4C93-CA1F230E4B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73BC8DBB-1B56-1827-89BA-FFEA995A2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AAC635D6-2EDD-9F83-3342-D25C67998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9EA46234-7F74-7B53-8949-987E1A870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5B56F580-3E93-3880-5DA3-61684760CB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Скругленный прямоугольник 4">
            <a:extLst>
              <a:ext uri="{FF2B5EF4-FFF2-40B4-BE49-F238E27FC236}">
                <a16:creationId xmlns:a16="http://schemas.microsoft.com/office/drawing/2014/main" id="{7219FF06-FF97-AF0F-B6AD-7B8AACF89E9A}"/>
              </a:ext>
            </a:extLst>
          </p:cNvPr>
          <p:cNvSpPr/>
          <p:nvPr/>
        </p:nvSpPr>
        <p:spPr>
          <a:xfrm>
            <a:off x="1975495" y="234228"/>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Заголовок 1">
            <a:extLst>
              <a:ext uri="{FF2B5EF4-FFF2-40B4-BE49-F238E27FC236}">
                <a16:creationId xmlns:a16="http://schemas.microsoft.com/office/drawing/2014/main" id="{1E5F0896-8590-A135-D24A-D438D186F28C}"/>
              </a:ext>
            </a:extLst>
          </p:cNvPr>
          <p:cNvSpPr>
            <a:spLocks noGrp="1"/>
          </p:cNvSpPr>
          <p:nvPr>
            <p:ph type="title"/>
          </p:nvPr>
        </p:nvSpPr>
        <p:spPr>
          <a:xfrm>
            <a:off x="1975496" y="27678"/>
            <a:ext cx="8241008" cy="994123"/>
          </a:xfrm>
        </p:spPr>
        <p:txBody>
          <a:bodyPr>
            <a:normAutofit/>
          </a:bodyPr>
          <a:lstStyle/>
          <a:p>
            <a:pPr algn="ctr"/>
            <a:r>
              <a:rPr lang="ru-RU" sz="2400" b="1" dirty="0">
                <a:solidFill>
                  <a:srgbClr val="C00000"/>
                </a:solidFill>
                <a:latin typeface="Arial" panose="020B0604020202020204" pitchFamily="34" charset="0"/>
                <a:cs typeface="Arial" panose="020B0604020202020204" pitchFamily="34" charset="0"/>
              </a:rPr>
              <a:t>2. Сорбциялық </a:t>
            </a:r>
            <a:r>
              <a:rPr lang="ru-RU" sz="2400" b="1" dirty="0" err="1">
                <a:solidFill>
                  <a:srgbClr val="C00000"/>
                </a:solidFill>
                <a:latin typeface="Arial" panose="020B0604020202020204" pitchFamily="34" charset="0"/>
                <a:cs typeface="Arial" panose="020B0604020202020204" pitchFamily="34" charset="0"/>
              </a:rPr>
              <a:t>процестің</a:t>
            </a:r>
            <a:r>
              <a:rPr lang="ru-RU" sz="2400" b="1" dirty="0">
                <a:solidFill>
                  <a:srgbClr val="C00000"/>
                </a:solidFill>
                <a:latin typeface="Arial" panose="020B0604020202020204" pitchFamily="34" charset="0"/>
                <a:cs typeface="Arial" panose="020B0604020202020204" pitchFamily="34" charset="0"/>
              </a:rPr>
              <a:t> </a:t>
            </a:r>
            <a:r>
              <a:rPr lang="ru-RU" sz="2400" b="1" dirty="0" err="1">
                <a:solidFill>
                  <a:srgbClr val="C00000"/>
                </a:solidFill>
                <a:latin typeface="Arial" panose="020B0604020202020204" pitchFamily="34" charset="0"/>
                <a:cs typeface="Arial" panose="020B0604020202020204" pitchFamily="34" charset="0"/>
              </a:rPr>
              <a:t>түрлері</a:t>
            </a:r>
            <a:endParaRPr lang="ru-RU" sz="2400" b="1" dirty="0">
              <a:solidFill>
                <a:srgbClr val="C00000"/>
              </a:solidFill>
              <a:latin typeface="Arial" panose="020B0604020202020204" pitchFamily="34" charset="0"/>
              <a:cs typeface="Arial" panose="020B0604020202020204" pitchFamily="34" charset="0"/>
            </a:endParaRPr>
          </a:p>
        </p:txBody>
      </p:sp>
      <p:sp>
        <p:nvSpPr>
          <p:cNvPr id="11" name="Объект 10">
            <a:extLst>
              <a:ext uri="{FF2B5EF4-FFF2-40B4-BE49-F238E27FC236}">
                <a16:creationId xmlns:a16="http://schemas.microsoft.com/office/drawing/2014/main" id="{A99ADAE3-EE93-F632-F103-B336BACE9E4F}"/>
              </a:ext>
            </a:extLst>
          </p:cNvPr>
          <p:cNvSpPr>
            <a:spLocks noGrp="1"/>
          </p:cNvSpPr>
          <p:nvPr>
            <p:ph idx="1"/>
          </p:nvPr>
        </p:nvSpPr>
        <p:spPr/>
        <p:txBody>
          <a:bodyPr/>
          <a:lstStyle/>
          <a:p>
            <a:pPr marL="0" indent="0">
              <a:buNone/>
            </a:pPr>
            <a:r>
              <a:rPr lang="kk-KZ" dirty="0"/>
              <a:t> </a:t>
            </a:r>
            <a:endParaRPr lang="ru-KZ" dirty="0"/>
          </a:p>
        </p:txBody>
      </p:sp>
      <p:sp>
        <p:nvSpPr>
          <p:cNvPr id="2" name="Прямоугольник: скругленные углы 1">
            <a:extLst>
              <a:ext uri="{FF2B5EF4-FFF2-40B4-BE49-F238E27FC236}">
                <a16:creationId xmlns:a16="http://schemas.microsoft.com/office/drawing/2014/main" id="{1AAE531A-E12D-D4A1-4C69-CDA90567F086}"/>
              </a:ext>
            </a:extLst>
          </p:cNvPr>
          <p:cNvSpPr/>
          <p:nvPr/>
        </p:nvSpPr>
        <p:spPr>
          <a:xfrm>
            <a:off x="909188" y="1021801"/>
            <a:ext cx="10444611" cy="3896708"/>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ru-RU" sz="2400" b="1" dirty="0">
                <a:solidFill>
                  <a:schemeClr val="tx1"/>
                </a:solidFill>
              </a:rPr>
              <a:t>    </a:t>
            </a:r>
            <a:r>
              <a:rPr lang="ru-RU" sz="2400" b="1" dirty="0" err="1">
                <a:solidFill>
                  <a:schemeClr val="tx1"/>
                </a:solidFill>
              </a:rPr>
              <a:t>Химиялық</a:t>
            </a:r>
            <a:r>
              <a:rPr lang="ru-RU" sz="2400" b="1" dirty="0">
                <a:solidFill>
                  <a:schemeClr val="tx1"/>
                </a:solidFill>
              </a:rPr>
              <a:t> сорбция:</a:t>
            </a:r>
          </a:p>
          <a:p>
            <a:pPr marL="285750" indent="-285750">
              <a:buFont typeface="Arial" panose="020B0604020202020204" pitchFamily="34" charset="0"/>
              <a:buChar char="•"/>
            </a:pPr>
            <a:r>
              <a:rPr lang="ru-RU" sz="2400" b="1" dirty="0">
                <a:solidFill>
                  <a:schemeClr val="tx1"/>
                </a:solidFill>
              </a:rPr>
              <a:t>Абсорбция </a:t>
            </a:r>
            <a:r>
              <a:rPr lang="ru-RU" sz="2400" b="1" dirty="0" err="1">
                <a:solidFill>
                  <a:schemeClr val="tx1"/>
                </a:solidFill>
              </a:rPr>
              <a:t>химиялық</a:t>
            </a:r>
            <a:r>
              <a:rPr lang="ru-RU" sz="2400" b="1" dirty="0">
                <a:solidFill>
                  <a:schemeClr val="tx1"/>
                </a:solidFill>
              </a:rPr>
              <a:t> </a:t>
            </a:r>
            <a:r>
              <a:rPr lang="ru-RU" sz="2400" b="1" dirty="0" err="1">
                <a:solidFill>
                  <a:schemeClr val="tx1"/>
                </a:solidFill>
              </a:rPr>
              <a:t>реакциямен</a:t>
            </a:r>
            <a:r>
              <a:rPr lang="ru-RU" sz="2400" b="1" dirty="0">
                <a:solidFill>
                  <a:schemeClr val="tx1"/>
                </a:solidFill>
              </a:rPr>
              <a:t> </a:t>
            </a:r>
            <a:r>
              <a:rPr lang="ru-RU" sz="2400" b="1" dirty="0" err="1">
                <a:solidFill>
                  <a:schemeClr val="tx1"/>
                </a:solidFill>
              </a:rPr>
              <a:t>бірге</a:t>
            </a:r>
            <a:r>
              <a:rPr lang="ru-RU" sz="2400" b="1" dirty="0">
                <a:solidFill>
                  <a:schemeClr val="tx1"/>
                </a:solidFill>
              </a:rPr>
              <a:t> </a:t>
            </a:r>
            <a:r>
              <a:rPr lang="ru-RU" sz="2400" b="1" dirty="0" err="1">
                <a:solidFill>
                  <a:schemeClr val="tx1"/>
                </a:solidFill>
              </a:rPr>
              <a:t>жүреді</a:t>
            </a:r>
            <a:endParaRPr lang="ru-RU" sz="2400" b="1" dirty="0">
              <a:solidFill>
                <a:schemeClr val="tx1"/>
              </a:solidFill>
            </a:endParaRPr>
          </a:p>
          <a:p>
            <a:pPr marL="285750" indent="-285750">
              <a:buFont typeface="Arial" panose="020B0604020202020204" pitchFamily="34" charset="0"/>
              <a:buChar char="•"/>
            </a:pPr>
            <a:r>
              <a:rPr lang="ru-RU" sz="2400" b="1" dirty="0" err="1">
                <a:solidFill>
                  <a:schemeClr val="tx1"/>
                </a:solidFill>
              </a:rPr>
              <a:t>Химиялық</a:t>
            </a:r>
            <a:r>
              <a:rPr lang="ru-RU" sz="2400" b="1" dirty="0">
                <a:solidFill>
                  <a:schemeClr val="tx1"/>
                </a:solidFill>
              </a:rPr>
              <a:t> </a:t>
            </a:r>
            <a:r>
              <a:rPr lang="ru-RU" sz="2400" b="1" dirty="0" err="1">
                <a:solidFill>
                  <a:schemeClr val="tx1"/>
                </a:solidFill>
              </a:rPr>
              <a:t>байланысқа</a:t>
            </a:r>
            <a:r>
              <a:rPr lang="ru-RU" sz="2400" b="1" dirty="0">
                <a:solidFill>
                  <a:schemeClr val="tx1"/>
                </a:solidFill>
              </a:rPr>
              <a:t> </a:t>
            </a:r>
            <a:r>
              <a:rPr lang="ru-RU" sz="2400" b="1" dirty="0" err="1">
                <a:solidFill>
                  <a:schemeClr val="tx1"/>
                </a:solidFill>
              </a:rPr>
              <a:t>әкелетін</a:t>
            </a:r>
            <a:r>
              <a:rPr lang="ru-RU" sz="2400" b="1" dirty="0">
                <a:solidFill>
                  <a:schemeClr val="tx1"/>
                </a:solidFill>
              </a:rPr>
              <a:t> (</a:t>
            </a:r>
            <a:r>
              <a:rPr lang="ru-RU" sz="2400" b="1" dirty="0" err="1">
                <a:solidFill>
                  <a:schemeClr val="tx1"/>
                </a:solidFill>
              </a:rPr>
              <a:t>иондық</a:t>
            </a:r>
            <a:r>
              <a:rPr lang="ru-RU" sz="2400" b="1" dirty="0">
                <a:solidFill>
                  <a:schemeClr val="tx1"/>
                </a:solidFill>
              </a:rPr>
              <a:t>, </a:t>
            </a:r>
            <a:r>
              <a:rPr lang="ru-RU" sz="2400" b="1" dirty="0" err="1">
                <a:solidFill>
                  <a:schemeClr val="tx1"/>
                </a:solidFill>
              </a:rPr>
              <a:t>коваленттік</a:t>
            </a:r>
            <a:r>
              <a:rPr lang="ru-RU" sz="2400" b="1" dirty="0">
                <a:solidFill>
                  <a:schemeClr val="tx1"/>
                </a:solidFill>
              </a:rPr>
              <a:t> </a:t>
            </a:r>
            <a:r>
              <a:rPr lang="ru-RU" sz="2400" b="1" dirty="0" err="1">
                <a:solidFill>
                  <a:schemeClr val="tx1"/>
                </a:solidFill>
              </a:rPr>
              <a:t>немесе</a:t>
            </a:r>
            <a:r>
              <a:rPr lang="ru-RU" sz="2400" b="1" dirty="0">
                <a:solidFill>
                  <a:schemeClr val="tx1"/>
                </a:solidFill>
              </a:rPr>
              <a:t> </a:t>
            </a:r>
            <a:r>
              <a:rPr lang="ru-RU" sz="2400" b="1" dirty="0" err="1">
                <a:solidFill>
                  <a:schemeClr val="tx1"/>
                </a:solidFill>
              </a:rPr>
              <a:t>екеуінің</a:t>
            </a:r>
            <a:r>
              <a:rPr lang="ru-RU" sz="2400" b="1" dirty="0">
                <a:solidFill>
                  <a:schemeClr val="tx1"/>
                </a:solidFill>
              </a:rPr>
              <a:t> </a:t>
            </a:r>
            <a:r>
              <a:rPr lang="ru-RU" sz="2400" b="1" dirty="0" err="1">
                <a:solidFill>
                  <a:schemeClr val="tx1"/>
                </a:solidFill>
              </a:rPr>
              <a:t>комбинациясы</a:t>
            </a:r>
            <a:r>
              <a:rPr lang="ru-RU" sz="2400" b="1" dirty="0">
                <a:solidFill>
                  <a:schemeClr val="tx1"/>
                </a:solidFill>
              </a:rPr>
              <a:t>) </a:t>
            </a:r>
            <a:r>
              <a:rPr lang="ru-RU" sz="2400" b="1" dirty="0" err="1">
                <a:solidFill>
                  <a:schemeClr val="tx1"/>
                </a:solidFill>
              </a:rPr>
              <a:t>химиялық</a:t>
            </a:r>
            <a:r>
              <a:rPr lang="ru-RU" sz="2400" b="1" dirty="0">
                <a:solidFill>
                  <a:schemeClr val="tx1"/>
                </a:solidFill>
              </a:rPr>
              <a:t> </a:t>
            </a:r>
            <a:r>
              <a:rPr lang="ru-RU" sz="2400" b="1" dirty="0" err="1">
                <a:solidFill>
                  <a:schemeClr val="tx1"/>
                </a:solidFill>
              </a:rPr>
              <a:t>жақындық</a:t>
            </a:r>
            <a:r>
              <a:rPr lang="ru-RU" sz="2400" b="1" dirty="0">
                <a:solidFill>
                  <a:schemeClr val="tx1"/>
                </a:solidFill>
              </a:rPr>
              <a:t> </a:t>
            </a:r>
            <a:r>
              <a:rPr lang="ru-RU" sz="2400" b="1" dirty="0" err="1">
                <a:solidFill>
                  <a:schemeClr val="tx1"/>
                </a:solidFill>
              </a:rPr>
              <a:t>күштерінің</a:t>
            </a:r>
            <a:r>
              <a:rPr lang="ru-RU" sz="2400" b="1" dirty="0">
                <a:solidFill>
                  <a:schemeClr val="tx1"/>
                </a:solidFill>
              </a:rPr>
              <a:t> </a:t>
            </a:r>
            <a:r>
              <a:rPr lang="ru-RU" sz="2400" b="1" dirty="0" err="1">
                <a:solidFill>
                  <a:schemeClr val="tx1"/>
                </a:solidFill>
              </a:rPr>
              <a:t>әрекетінен</a:t>
            </a:r>
            <a:r>
              <a:rPr lang="ru-RU" sz="2400" b="1" dirty="0">
                <a:solidFill>
                  <a:schemeClr val="tx1"/>
                </a:solidFill>
              </a:rPr>
              <a:t> </a:t>
            </a:r>
            <a:r>
              <a:rPr lang="ru-RU" sz="2400" b="1" dirty="0" err="1">
                <a:solidFill>
                  <a:schemeClr val="tx1"/>
                </a:solidFill>
              </a:rPr>
              <a:t>туындайды</a:t>
            </a:r>
            <a:r>
              <a:rPr lang="ru-RU" sz="2400" b="1" dirty="0">
                <a:solidFill>
                  <a:schemeClr val="tx1"/>
                </a:solidFill>
              </a:rPr>
              <a:t>.</a:t>
            </a:r>
          </a:p>
          <a:p>
            <a:pPr marL="285750" indent="-285750">
              <a:buFont typeface="Arial" panose="020B0604020202020204" pitchFamily="34" charset="0"/>
              <a:buChar char="•"/>
            </a:pPr>
            <a:r>
              <a:rPr lang="ru-RU" sz="2400" b="1" dirty="0" err="1">
                <a:solidFill>
                  <a:schemeClr val="tx1"/>
                </a:solidFill>
              </a:rPr>
              <a:t>мұндай</a:t>
            </a:r>
            <a:r>
              <a:rPr lang="ru-RU" sz="2400" b="1" dirty="0">
                <a:solidFill>
                  <a:schemeClr val="tx1"/>
                </a:solidFill>
              </a:rPr>
              <a:t> </a:t>
            </a:r>
            <a:r>
              <a:rPr lang="ru-RU" sz="2400" b="1" dirty="0" err="1">
                <a:solidFill>
                  <a:schemeClr val="tx1"/>
                </a:solidFill>
              </a:rPr>
              <a:t>байланыстардың</a:t>
            </a:r>
            <a:r>
              <a:rPr lang="ru-RU" sz="2400" b="1" dirty="0">
                <a:solidFill>
                  <a:schemeClr val="tx1"/>
                </a:solidFill>
              </a:rPr>
              <a:t> </a:t>
            </a:r>
            <a:r>
              <a:rPr lang="ru-RU" sz="2400" b="1" dirty="0" err="1">
                <a:solidFill>
                  <a:schemeClr val="tx1"/>
                </a:solidFill>
              </a:rPr>
              <a:t>беріктігі</a:t>
            </a:r>
            <a:r>
              <a:rPr lang="ru-RU" sz="2400" b="1" dirty="0">
                <a:solidFill>
                  <a:schemeClr val="tx1"/>
                </a:solidFill>
              </a:rPr>
              <a:t> </a:t>
            </a:r>
            <a:r>
              <a:rPr lang="ru-RU" sz="2400" b="1" dirty="0" err="1">
                <a:solidFill>
                  <a:schemeClr val="tx1"/>
                </a:solidFill>
              </a:rPr>
              <a:t>айтарлықтай</a:t>
            </a:r>
            <a:r>
              <a:rPr lang="ru-RU" sz="2400" b="1" dirty="0">
                <a:solidFill>
                  <a:schemeClr val="tx1"/>
                </a:solidFill>
              </a:rPr>
              <a:t> </a:t>
            </a:r>
            <a:r>
              <a:rPr lang="ru-RU" sz="2400" b="1" dirty="0" err="1">
                <a:solidFill>
                  <a:schemeClr val="tx1"/>
                </a:solidFill>
              </a:rPr>
              <a:t>жоғары</a:t>
            </a:r>
            <a:r>
              <a:rPr lang="ru-RU" sz="2400" b="1" dirty="0">
                <a:solidFill>
                  <a:schemeClr val="tx1"/>
                </a:solidFill>
              </a:rPr>
              <a:t> </a:t>
            </a:r>
            <a:r>
              <a:rPr lang="ru-RU" sz="2400" b="1" dirty="0" err="1">
                <a:solidFill>
                  <a:schemeClr val="tx1"/>
                </a:solidFill>
              </a:rPr>
              <a:t>және</a:t>
            </a:r>
            <a:r>
              <a:rPr lang="ru-RU" sz="2400" b="1" dirty="0">
                <a:solidFill>
                  <a:schemeClr val="tx1"/>
                </a:solidFill>
              </a:rPr>
              <a:t> </a:t>
            </a:r>
            <a:r>
              <a:rPr lang="ru-RU" sz="2400" b="1" dirty="0" err="1">
                <a:solidFill>
                  <a:schemeClr val="tx1"/>
                </a:solidFill>
              </a:rPr>
              <a:t>кейде</a:t>
            </a:r>
            <a:r>
              <a:rPr lang="ru-RU" sz="2400" b="1" dirty="0">
                <a:solidFill>
                  <a:schemeClr val="tx1"/>
                </a:solidFill>
              </a:rPr>
              <a:t> 800 кДж/моль </a:t>
            </a:r>
            <a:r>
              <a:rPr lang="ru-RU" sz="2400" b="1" dirty="0" err="1">
                <a:solidFill>
                  <a:schemeClr val="tx1"/>
                </a:solidFill>
              </a:rPr>
              <a:t>шамасына</a:t>
            </a:r>
            <a:r>
              <a:rPr lang="ru-RU" sz="2400" b="1" dirty="0">
                <a:solidFill>
                  <a:schemeClr val="tx1"/>
                </a:solidFill>
              </a:rPr>
              <a:t> </a:t>
            </a:r>
            <a:r>
              <a:rPr lang="ru-RU" sz="2400" b="1" dirty="0" err="1">
                <a:solidFill>
                  <a:schemeClr val="tx1"/>
                </a:solidFill>
              </a:rPr>
              <a:t>жетеді</a:t>
            </a:r>
            <a:r>
              <a:rPr lang="ru-RU" sz="2400" b="1" dirty="0">
                <a:solidFill>
                  <a:schemeClr val="tx1"/>
                </a:solidFill>
              </a:rPr>
              <a:t>.</a:t>
            </a:r>
          </a:p>
          <a:p>
            <a:pPr marL="285750" indent="-285750">
              <a:buFont typeface="Arial" panose="020B0604020202020204" pitchFamily="34" charset="0"/>
              <a:buChar char="•"/>
            </a:pPr>
            <a:r>
              <a:rPr lang="ru-RU" sz="2400" b="1" dirty="0" err="1">
                <a:solidFill>
                  <a:schemeClr val="tx1"/>
                </a:solidFill>
              </a:rPr>
              <a:t>Қайтымды</a:t>
            </a:r>
            <a:r>
              <a:rPr lang="ru-RU" sz="2400" b="1" dirty="0">
                <a:solidFill>
                  <a:schemeClr val="tx1"/>
                </a:solidFill>
              </a:rPr>
              <a:t> </a:t>
            </a:r>
            <a:r>
              <a:rPr lang="ru-RU" sz="2400" b="1" dirty="0" err="1">
                <a:solidFill>
                  <a:schemeClr val="tx1"/>
                </a:solidFill>
              </a:rPr>
              <a:t>болуы</a:t>
            </a:r>
            <a:r>
              <a:rPr lang="ru-RU" sz="2400" b="1" dirty="0">
                <a:solidFill>
                  <a:schemeClr val="tx1"/>
                </a:solidFill>
              </a:rPr>
              <a:t> </a:t>
            </a:r>
            <a:r>
              <a:rPr lang="ru-RU" sz="2400" b="1" dirty="0" err="1">
                <a:solidFill>
                  <a:schemeClr val="tx1"/>
                </a:solidFill>
              </a:rPr>
              <a:t>немесе</a:t>
            </a:r>
            <a:r>
              <a:rPr lang="ru-RU" sz="2400" b="1" dirty="0">
                <a:solidFill>
                  <a:schemeClr val="tx1"/>
                </a:solidFill>
              </a:rPr>
              <a:t> </a:t>
            </a:r>
            <a:r>
              <a:rPr lang="ru-RU" sz="2400" b="1" dirty="0" err="1">
                <a:solidFill>
                  <a:schemeClr val="tx1"/>
                </a:solidFill>
              </a:rPr>
              <a:t>болмауы</a:t>
            </a:r>
            <a:r>
              <a:rPr lang="ru-RU" sz="2400" b="1" dirty="0">
                <a:solidFill>
                  <a:schemeClr val="tx1"/>
                </a:solidFill>
              </a:rPr>
              <a:t> </a:t>
            </a:r>
            <a:r>
              <a:rPr lang="ru-RU" sz="2400" b="1" dirty="0" err="1">
                <a:solidFill>
                  <a:schemeClr val="tx1"/>
                </a:solidFill>
              </a:rPr>
              <a:t>мүмкін</a:t>
            </a:r>
            <a:endParaRPr lang="ru-KZ" sz="2400" b="1" dirty="0">
              <a:solidFill>
                <a:schemeClr val="tx1"/>
              </a:solidFill>
            </a:endParaRPr>
          </a:p>
        </p:txBody>
      </p:sp>
      <p:sp>
        <p:nvSpPr>
          <p:cNvPr id="7" name="TextBox 6">
            <a:extLst>
              <a:ext uri="{FF2B5EF4-FFF2-40B4-BE49-F238E27FC236}">
                <a16:creationId xmlns:a16="http://schemas.microsoft.com/office/drawing/2014/main" id="{B2EFD530-7C22-AF77-E614-AC564EBF40D6}"/>
              </a:ext>
            </a:extLst>
          </p:cNvPr>
          <p:cNvSpPr txBox="1"/>
          <p:nvPr/>
        </p:nvSpPr>
        <p:spPr>
          <a:xfrm>
            <a:off x="1301093" y="5236034"/>
            <a:ext cx="9556203" cy="707886"/>
          </a:xfrm>
          <a:prstGeom prst="rect">
            <a:avLst/>
          </a:prstGeom>
          <a:noFill/>
        </p:spPr>
        <p:txBody>
          <a:bodyPr wrap="square">
            <a:spAutoFit/>
          </a:bodyPr>
          <a:lstStyle/>
          <a:p>
            <a:r>
              <a:rPr lang="ru-KZ" sz="2000" i="1" dirty="0" err="1">
                <a:effectLst>
                  <a:outerShdw blurRad="38100" dist="38100" dir="2700000" algn="tl">
                    <a:srgbClr val="000000">
                      <a:alpha val="43137"/>
                    </a:srgbClr>
                  </a:outerShdw>
                </a:effectLst>
              </a:rPr>
              <a:t>Молекулалар</a:t>
            </a:r>
            <a:r>
              <a:rPr lang="ru-KZ" sz="2000" i="1" dirty="0">
                <a:effectLst>
                  <a:outerShdw blurRad="38100" dist="38100" dir="2700000" algn="tl">
                    <a:srgbClr val="000000">
                      <a:alpha val="43137"/>
                    </a:srgbClr>
                  </a:outerShdw>
                </a:effectLst>
              </a:rPr>
              <a:t> </a:t>
            </a:r>
            <a:r>
              <a:rPr lang="ru-KZ" sz="2000" i="1" dirty="0" err="1">
                <a:effectLst>
                  <a:outerShdw blurRad="38100" dist="38100" dir="2700000" algn="tl">
                    <a:srgbClr val="000000">
                      <a:alpha val="43137"/>
                    </a:srgbClr>
                  </a:outerShdw>
                </a:effectLst>
              </a:rPr>
              <a:t>жеке</a:t>
            </a:r>
            <a:r>
              <a:rPr lang="ru-KZ" sz="2000" i="1" dirty="0">
                <a:effectLst>
                  <a:outerShdw blurRad="38100" dist="38100" dir="2700000" algn="tl">
                    <a:srgbClr val="000000">
                      <a:alpha val="43137"/>
                    </a:srgbClr>
                  </a:outerShdw>
                </a:effectLst>
              </a:rPr>
              <a:t> </a:t>
            </a:r>
            <a:r>
              <a:rPr lang="ru-KZ" sz="2000" i="1" dirty="0" err="1">
                <a:effectLst>
                  <a:outerShdw blurRad="38100" dist="38100" dir="2700000" algn="tl">
                    <a:srgbClr val="000000">
                      <a:alpha val="43137"/>
                    </a:srgbClr>
                  </a:outerShdw>
                </a:effectLst>
              </a:rPr>
              <a:t>қасиеттерін</a:t>
            </a:r>
            <a:r>
              <a:rPr lang="ru-KZ" sz="2000" i="1" dirty="0">
                <a:effectLst>
                  <a:outerShdw blurRad="38100" dist="38100" dir="2700000" algn="tl">
                    <a:srgbClr val="000000">
                      <a:alpha val="43137"/>
                    </a:srgbClr>
                  </a:outerShdw>
                </a:effectLst>
              </a:rPr>
              <a:t> </a:t>
            </a:r>
            <a:r>
              <a:rPr lang="ru-KZ" sz="2000" i="1" dirty="0" err="1">
                <a:effectLst>
                  <a:outerShdw blurRad="38100" dist="38100" dir="2700000" algn="tl">
                    <a:srgbClr val="000000">
                      <a:alpha val="43137"/>
                    </a:srgbClr>
                  </a:outerShdw>
                </a:effectLst>
              </a:rPr>
              <a:t>жоғалтады</a:t>
            </a:r>
            <a:endParaRPr lang="ru-KZ" sz="2000" i="1" dirty="0">
              <a:effectLst>
                <a:outerShdw blurRad="38100" dist="38100" dir="2700000" algn="tl">
                  <a:srgbClr val="000000">
                    <a:alpha val="43137"/>
                  </a:srgbClr>
                </a:outerShdw>
              </a:effectLst>
            </a:endParaRPr>
          </a:p>
          <a:p>
            <a:r>
              <a:rPr lang="ru-KZ" sz="2000" i="1" dirty="0" err="1">
                <a:effectLst>
                  <a:outerShdw blurRad="38100" dist="38100" dir="2700000" algn="tl">
                    <a:srgbClr val="000000">
                      <a:alpha val="43137"/>
                    </a:srgbClr>
                  </a:outerShdw>
                </a:effectLst>
              </a:rPr>
              <a:t>Температурамен</a:t>
            </a:r>
            <a:r>
              <a:rPr lang="ru-KZ" sz="2000" i="1" dirty="0">
                <a:effectLst>
                  <a:outerShdw blurRad="38100" dist="38100" dir="2700000" algn="tl">
                    <a:srgbClr val="000000">
                      <a:alpha val="43137"/>
                    </a:srgbClr>
                  </a:outerShdw>
                </a:effectLst>
              </a:rPr>
              <a:t> </a:t>
            </a:r>
            <a:r>
              <a:rPr lang="ru-KZ" sz="2000" i="1" dirty="0" err="1">
                <a:effectLst>
                  <a:outerShdw blurRad="38100" dist="38100" dir="2700000" algn="tl">
                    <a:srgbClr val="000000">
                      <a:alpha val="43137"/>
                    </a:srgbClr>
                  </a:outerShdw>
                </a:effectLst>
              </a:rPr>
              <a:t>бірге</a:t>
            </a:r>
            <a:r>
              <a:rPr lang="ru-KZ" sz="2000" i="1" dirty="0">
                <a:effectLst>
                  <a:outerShdw blurRad="38100" dist="38100" dir="2700000" algn="tl">
                    <a:srgbClr val="000000">
                      <a:alpha val="43137"/>
                    </a:srgbClr>
                  </a:outerShdw>
                </a:effectLst>
              </a:rPr>
              <a:t> </a:t>
            </a:r>
            <a:r>
              <a:rPr lang="ru-KZ" sz="2000" i="1" dirty="0" err="1">
                <a:effectLst>
                  <a:outerShdw blurRad="38100" dist="38100" dir="2700000" algn="tl">
                    <a:srgbClr val="000000">
                      <a:alpha val="43137"/>
                    </a:srgbClr>
                  </a:outerShdw>
                </a:effectLst>
              </a:rPr>
              <a:t>артады</a:t>
            </a:r>
            <a:endParaRPr lang="ru-KZ" sz="20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30929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60EFF3-BBF2-B9D6-48E7-C22B63BF6A4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EE0DEC-D618-2868-1399-ADBD4FB32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815D34E-7319-0039-CBFB-A9F328502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B40885-9241-5E6C-FA6F-C803DB9FE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3A24775-6781-4C2D-675A-CD6436F62D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4B0172A0-B478-2EEA-96CC-28FDA75DF0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E518AD76-0B20-8168-19CC-9963471105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A3796623-1F18-70F6-9B6A-A57860B23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BD2135EA-ADC8-0EBD-5A8D-73A79AE1B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3365B2E6-9822-9C50-D31D-1FCDA13AC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A50F644B-5A47-48CE-6B60-331C8DA68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C13A07F4-5ECC-BEB3-8F61-5E6878285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DC5F9723-A16C-ABCC-4330-8AB71E1C6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FF1C0A8D-B30B-CCF7-765C-9D8A5B016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8B7E4433-BAF6-A0D6-F21C-3DEBAD6EF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6ABB78C1-9943-A33E-A0A8-D6939C774F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41AE79C3-FFFE-5992-503F-429A96BB4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56734507-CA90-17A2-87E1-0118D4180D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D9B6F53C-1856-8976-7F8E-41FC9933F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EC89F6C4-473D-D029-960A-76277B0B4A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E1DD110A-2545-B527-D24F-94FCB088DC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A6A38770-60A8-7844-74B5-9E0F74A87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7FC33114-EE99-8E16-3807-63A68B191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F0569347-F88D-4231-BAB2-5470875D2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28785F2E-D0BB-02D2-3DDF-A12C215E9E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7485DBF7-4A83-EE9A-0825-933131A3E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D78453AF-0E24-DC4C-C2F5-F51AFCDAC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B59270D1-CA53-3E63-89E6-EA5334242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F037773A-AD86-DC13-6B9B-41C5326F5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83BBAE80-5CDE-55C4-5996-ECA8010E5D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D83B365E-8EB2-0EF4-3F26-5F3F42A39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6045FA1A-3A23-2F41-B663-8FE19483E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B73725FE-5682-AE21-4150-0E563099CB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027AC2F9-4B42-6514-8698-93AEEED476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FA797338-4B31-E593-967D-AE26C332C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9480C7EB-43A5-6720-F5C4-6DEEE468E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0E8ABCA0-356F-E5A8-06B8-06F1625C9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F4233A8F-33A1-373B-2E19-5B37A34E5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7C78A32E-724C-E5D2-4C93-CA1F230E4B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73BC8DBB-1B56-1827-89BA-FFEA995A2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AAC635D6-2EDD-9F83-3342-D25C67998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9EA46234-7F74-7B53-8949-987E1A870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5B56F580-3E93-3880-5DA3-61684760CB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Заголовок 1">
            <a:extLst>
              <a:ext uri="{FF2B5EF4-FFF2-40B4-BE49-F238E27FC236}">
                <a16:creationId xmlns:a16="http://schemas.microsoft.com/office/drawing/2014/main" id="{1E5F0896-8590-A135-D24A-D438D186F28C}"/>
              </a:ext>
            </a:extLst>
          </p:cNvPr>
          <p:cNvSpPr>
            <a:spLocks noGrp="1"/>
          </p:cNvSpPr>
          <p:nvPr>
            <p:ph type="title"/>
          </p:nvPr>
        </p:nvSpPr>
        <p:spPr>
          <a:xfrm>
            <a:off x="1975496" y="27678"/>
            <a:ext cx="8241008" cy="994123"/>
          </a:xfrm>
        </p:spPr>
        <p:txBody>
          <a:bodyPr>
            <a:normAutofit/>
          </a:bodyPr>
          <a:lstStyle/>
          <a:p>
            <a:pPr algn="ctr"/>
            <a:r>
              <a:rPr lang="ru-RU" sz="2400" b="1" dirty="0">
                <a:solidFill>
                  <a:srgbClr val="C00000"/>
                </a:solidFill>
                <a:latin typeface="Arial" panose="020B0604020202020204" pitchFamily="34" charset="0"/>
                <a:cs typeface="Arial" panose="020B0604020202020204" pitchFamily="34" charset="0"/>
              </a:rPr>
              <a:t> </a:t>
            </a:r>
          </a:p>
        </p:txBody>
      </p:sp>
      <p:sp>
        <p:nvSpPr>
          <p:cNvPr id="11" name="Объект 10">
            <a:extLst>
              <a:ext uri="{FF2B5EF4-FFF2-40B4-BE49-F238E27FC236}">
                <a16:creationId xmlns:a16="http://schemas.microsoft.com/office/drawing/2014/main" id="{A99ADAE3-EE93-F632-F103-B336BACE9E4F}"/>
              </a:ext>
            </a:extLst>
          </p:cNvPr>
          <p:cNvSpPr>
            <a:spLocks noGrp="1"/>
          </p:cNvSpPr>
          <p:nvPr>
            <p:ph idx="1"/>
          </p:nvPr>
        </p:nvSpPr>
        <p:spPr>
          <a:xfrm>
            <a:off x="867338" y="1817842"/>
            <a:ext cx="10515600" cy="4351338"/>
          </a:xfrm>
        </p:spPr>
        <p:txBody>
          <a:bodyPr/>
          <a:lstStyle/>
          <a:p>
            <a:pPr marL="0" indent="0">
              <a:buNone/>
            </a:pPr>
            <a:r>
              <a:rPr lang="kk-KZ" dirty="0"/>
              <a:t> </a:t>
            </a:r>
            <a:endParaRPr lang="ru-KZ" dirty="0"/>
          </a:p>
        </p:txBody>
      </p:sp>
      <p:sp>
        <p:nvSpPr>
          <p:cNvPr id="57" name="TextBox 56">
            <a:extLst>
              <a:ext uri="{FF2B5EF4-FFF2-40B4-BE49-F238E27FC236}">
                <a16:creationId xmlns:a16="http://schemas.microsoft.com/office/drawing/2014/main" id="{299EA548-A4C8-CF24-FA6E-966EAA2CFF80}"/>
              </a:ext>
            </a:extLst>
          </p:cNvPr>
          <p:cNvSpPr txBox="1"/>
          <p:nvPr/>
        </p:nvSpPr>
        <p:spPr>
          <a:xfrm>
            <a:off x="654236" y="1602058"/>
            <a:ext cx="10819078" cy="646331"/>
          </a:xfrm>
          <a:prstGeom prst="rect">
            <a:avLst/>
          </a:prstGeom>
          <a:noFill/>
        </p:spPr>
        <p:txBody>
          <a:bodyPr wrap="square">
            <a:spAutoFit/>
          </a:bodyPr>
          <a:lstStyle/>
          <a:p>
            <a:endPar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Рисунок 4" descr="Изображение выглядит как диаграмма, зарисовка, рисунок, Технический чертеж&#10;&#10;Автоматически созданное описание">
            <a:extLst>
              <a:ext uri="{FF2B5EF4-FFF2-40B4-BE49-F238E27FC236}">
                <a16:creationId xmlns:a16="http://schemas.microsoft.com/office/drawing/2014/main" id="{49045437-6686-4D32-06F5-966E2E8B0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9375" y="604606"/>
            <a:ext cx="9448800" cy="4943475"/>
          </a:xfrm>
          <a:prstGeom prst="rect">
            <a:avLst/>
          </a:prstGeom>
        </p:spPr>
      </p:pic>
      <p:sp>
        <p:nvSpPr>
          <p:cNvPr id="7" name="TextBox 6">
            <a:extLst>
              <a:ext uri="{FF2B5EF4-FFF2-40B4-BE49-F238E27FC236}">
                <a16:creationId xmlns:a16="http://schemas.microsoft.com/office/drawing/2014/main" id="{5CA9EE44-1060-2CCC-299B-F2553487C502}"/>
              </a:ext>
            </a:extLst>
          </p:cNvPr>
          <p:cNvSpPr txBox="1"/>
          <p:nvPr/>
        </p:nvSpPr>
        <p:spPr>
          <a:xfrm>
            <a:off x="1721096" y="5507474"/>
            <a:ext cx="9975273" cy="369332"/>
          </a:xfrm>
          <a:prstGeom prst="rect">
            <a:avLst/>
          </a:prstGeom>
          <a:noFill/>
        </p:spPr>
        <p:txBody>
          <a:bodyPr wrap="square">
            <a:spAutoFit/>
          </a:bodyPr>
          <a:lstStyle/>
          <a:p>
            <a:r>
              <a:rPr lang="ru-RU" dirty="0">
                <a:latin typeface="Arial" panose="020B0604020202020204" pitchFamily="34" charset="0"/>
                <a:cs typeface="Arial" panose="020B0604020202020204" pitchFamily="34" charset="0"/>
              </a:rPr>
              <a:t>1– </a:t>
            </a:r>
            <a:r>
              <a:rPr lang="ru-KZ" dirty="0">
                <a:latin typeface="Arial" panose="020B0604020202020204" pitchFamily="34" charset="0"/>
                <a:cs typeface="Arial" panose="020B0604020202020204" pitchFamily="34" charset="0"/>
              </a:rPr>
              <a:t>с</a:t>
            </a:r>
            <a:r>
              <a:rPr lang="ru-RU" dirty="0" err="1">
                <a:latin typeface="Arial" panose="020B0604020202020204" pitchFamily="34" charset="0"/>
                <a:cs typeface="Arial" panose="020B0604020202020204" pitchFamily="34" charset="0"/>
              </a:rPr>
              <a:t>урет</a:t>
            </a:r>
            <a:r>
              <a:rPr lang="ru-KZ" dirty="0">
                <a:latin typeface="Arial" panose="020B0604020202020204" pitchFamily="34" charset="0"/>
                <a:cs typeface="Arial" panose="020B0604020202020204" pitchFamily="34" charset="0"/>
              </a:rPr>
              <a:t>,</a:t>
            </a:r>
            <a:r>
              <a:rPr lang="ru-RU" dirty="0">
                <a:latin typeface="Arial" panose="020B0604020202020204" pitchFamily="34" charset="0"/>
                <a:cs typeface="Arial" panose="020B0604020202020204" pitchFamily="34" charset="0"/>
              </a:rPr>
              <a:t> </a:t>
            </a:r>
            <a:r>
              <a:rPr lang="ru-RU" i="1" dirty="0">
                <a:latin typeface="Arial" panose="020B0604020202020204" pitchFamily="34" charset="0"/>
                <a:cs typeface="Arial" panose="020B0604020202020204" pitchFamily="34" charset="0"/>
              </a:rPr>
              <a:t>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Сорбентті</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тізбектей</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енгізумен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адсорбциялық</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қондырғылардың</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схемасы</a:t>
            </a:r>
            <a:endParaRPr lang="ru-KZ"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952327D-5E81-25F0-A7D8-122B5A74CA80}"/>
              </a:ext>
            </a:extLst>
          </p:cNvPr>
          <p:cNvSpPr txBox="1"/>
          <p:nvPr/>
        </p:nvSpPr>
        <p:spPr>
          <a:xfrm>
            <a:off x="1339375" y="5869251"/>
            <a:ext cx="9354292" cy="369332"/>
          </a:xfrm>
          <a:prstGeom prst="rect">
            <a:avLst/>
          </a:prstGeom>
          <a:noFill/>
        </p:spPr>
        <p:txBody>
          <a:bodyPr wrap="square">
            <a:spAutoFit/>
          </a:bodyPr>
          <a:lstStyle/>
          <a:p>
            <a:pPr algn="ctr"/>
            <a:r>
              <a:rPr lang="ru-KZ" dirty="0">
                <a:latin typeface="Arial" panose="020B0604020202020204" pitchFamily="34" charset="0"/>
                <a:cs typeface="Arial" panose="020B0604020202020204" pitchFamily="34" charset="0"/>
              </a:rPr>
              <a:t>1 - </a:t>
            </a:r>
            <a:r>
              <a:rPr lang="ru-KZ" dirty="0" err="1">
                <a:latin typeface="Arial" panose="020B0604020202020204" pitchFamily="34" charset="0"/>
                <a:cs typeface="Arial" panose="020B0604020202020204" pitchFamily="34" charset="0"/>
              </a:rPr>
              <a:t>араластырғыштар</a:t>
            </a:r>
            <a:r>
              <a:rPr lang="ru-KZ" dirty="0">
                <a:latin typeface="Arial" panose="020B0604020202020204" pitchFamily="34" charset="0"/>
                <a:cs typeface="Arial" panose="020B0604020202020204" pitchFamily="34" charset="0"/>
              </a:rPr>
              <a:t>; 2 - </a:t>
            </a:r>
            <a:r>
              <a:rPr lang="ru-KZ" dirty="0" err="1">
                <a:latin typeface="Arial" panose="020B0604020202020204" pitchFamily="34" charset="0"/>
                <a:cs typeface="Arial" panose="020B0604020202020204" pitchFamily="34" charset="0"/>
              </a:rPr>
              <a:t>тұндырғыштар</a:t>
            </a:r>
            <a:r>
              <a:rPr lang="ru-KZ" dirty="0">
                <a:latin typeface="Arial" panose="020B0604020202020204" pitchFamily="34" charset="0"/>
                <a:cs typeface="Arial" panose="020B0604020202020204" pitchFamily="34" charset="0"/>
              </a:rPr>
              <a:t>; 3 - адсорбент </a:t>
            </a:r>
            <a:r>
              <a:rPr lang="ru-KZ" dirty="0" err="1">
                <a:latin typeface="Arial" panose="020B0604020202020204" pitchFamily="34" charset="0"/>
                <a:cs typeface="Arial" panose="020B0604020202020204" pitchFamily="34" charset="0"/>
              </a:rPr>
              <a:t>қабылдағыштар</a:t>
            </a:r>
            <a:r>
              <a:rPr lang="ru-KZ" dirty="0">
                <a:latin typeface="Arial" panose="020B0604020202020204" pitchFamily="34" charset="0"/>
                <a:cs typeface="Arial" panose="020B0604020202020204" pitchFamily="34" charset="0"/>
              </a:rPr>
              <a:t>; 4 - </a:t>
            </a:r>
            <a:r>
              <a:rPr lang="ru-KZ" dirty="0" err="1">
                <a:latin typeface="Arial" panose="020B0604020202020204" pitchFamily="34" charset="0"/>
                <a:cs typeface="Arial" panose="020B0604020202020204" pitchFamily="34" charset="0"/>
              </a:rPr>
              <a:t>сорғылар</a:t>
            </a:r>
            <a:endParaRPr lang="ru-KZ" dirty="0">
              <a:latin typeface="Arial" panose="020B0604020202020204" pitchFamily="34" charset="0"/>
              <a:cs typeface="Arial" panose="020B0604020202020204" pitchFamily="34" charset="0"/>
            </a:endParaRPr>
          </a:p>
        </p:txBody>
      </p:sp>
      <p:sp>
        <p:nvSpPr>
          <p:cNvPr id="2" name="Скругленный прямоугольник 4">
            <a:extLst>
              <a:ext uri="{FF2B5EF4-FFF2-40B4-BE49-F238E27FC236}">
                <a16:creationId xmlns:a16="http://schemas.microsoft.com/office/drawing/2014/main" id="{0740E7D6-C5B7-B073-5B81-9CC6717FEB9B}"/>
              </a:ext>
            </a:extLst>
          </p:cNvPr>
          <p:cNvSpPr/>
          <p:nvPr/>
        </p:nvSpPr>
        <p:spPr>
          <a:xfrm>
            <a:off x="1975495" y="234228"/>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400" b="1" dirty="0">
                <a:solidFill>
                  <a:srgbClr val="C00000"/>
                </a:solidFill>
                <a:latin typeface="Arial" panose="020B0604020202020204" pitchFamily="34" charset="0"/>
                <a:cs typeface="Arial" panose="020B0604020202020204" pitchFamily="34" charset="0"/>
              </a:rPr>
              <a:t>2. Сорбциялық </a:t>
            </a:r>
            <a:r>
              <a:rPr lang="ru-RU" sz="2400" b="1" dirty="0" err="1">
                <a:solidFill>
                  <a:srgbClr val="C00000"/>
                </a:solidFill>
                <a:latin typeface="Arial" panose="020B0604020202020204" pitchFamily="34" charset="0"/>
                <a:cs typeface="Arial" panose="020B0604020202020204" pitchFamily="34" charset="0"/>
              </a:rPr>
              <a:t>процестің</a:t>
            </a:r>
            <a:r>
              <a:rPr lang="ru-RU" sz="2400" b="1" dirty="0">
                <a:solidFill>
                  <a:srgbClr val="C00000"/>
                </a:solidFill>
                <a:latin typeface="Arial" panose="020B0604020202020204" pitchFamily="34" charset="0"/>
                <a:cs typeface="Arial" panose="020B0604020202020204" pitchFamily="34" charset="0"/>
              </a:rPr>
              <a:t> </a:t>
            </a:r>
            <a:r>
              <a:rPr lang="ru-RU" sz="2400" b="1" dirty="0" err="1">
                <a:solidFill>
                  <a:srgbClr val="C00000"/>
                </a:solidFill>
                <a:latin typeface="Arial" panose="020B0604020202020204" pitchFamily="34" charset="0"/>
                <a:cs typeface="Arial" panose="020B0604020202020204" pitchFamily="34" charset="0"/>
              </a:rPr>
              <a:t>түрлері</a:t>
            </a:r>
            <a:endParaRPr lang="en-US" dirty="0"/>
          </a:p>
        </p:txBody>
      </p:sp>
    </p:spTree>
    <p:extLst>
      <p:ext uri="{BB962C8B-B14F-4D97-AF65-F5344CB8AC3E}">
        <p14:creationId xmlns:p14="http://schemas.microsoft.com/office/powerpoint/2010/main" val="3312466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60EFF3-BBF2-B9D6-48E7-C22B63BF6A4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EE0DEC-D618-2868-1399-ADBD4FB32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815D34E-7319-0039-CBFB-A9F328502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B40885-9241-5E6C-FA6F-C803DB9FE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3A24775-6781-4C2D-675A-CD6436F62D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4B0172A0-B478-2EEA-96CC-28FDA75DF0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E518AD76-0B20-8168-19CC-9963471105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A3796623-1F18-70F6-9B6A-A57860B23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BD2135EA-ADC8-0EBD-5A8D-73A79AE1B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3365B2E6-9822-9C50-D31D-1FCDA13AC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A50F644B-5A47-48CE-6B60-331C8DA68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C13A07F4-5ECC-BEB3-8F61-5E6878285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DC5F9723-A16C-ABCC-4330-8AB71E1C6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FF1C0A8D-B30B-CCF7-765C-9D8A5B016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8B7E4433-BAF6-A0D6-F21C-3DEBAD6EF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6ABB78C1-9943-A33E-A0A8-D6939C774F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41AE79C3-FFFE-5992-503F-429A96BB4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56734507-CA90-17A2-87E1-0118D4180D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D9B6F53C-1856-8976-7F8E-41FC9933F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EC89F6C4-473D-D029-960A-76277B0B4A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E1DD110A-2545-B527-D24F-94FCB088DC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A6A38770-60A8-7844-74B5-9E0F74A87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7FC33114-EE99-8E16-3807-63A68B191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F0569347-F88D-4231-BAB2-5470875D2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28785F2E-D0BB-02D2-3DDF-A12C215E9E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7485DBF7-4A83-EE9A-0825-933131A3E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D78453AF-0E24-DC4C-C2F5-F51AFCDAC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B59270D1-CA53-3E63-89E6-EA5334242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F037773A-AD86-DC13-6B9B-41C5326F5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83BBAE80-5CDE-55C4-5996-ECA8010E5D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D83B365E-8EB2-0EF4-3F26-5F3F42A39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6045FA1A-3A23-2F41-B663-8FE19483E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B73725FE-5682-AE21-4150-0E563099CB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027AC2F9-4B42-6514-8698-93AEEED476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FA797338-4B31-E593-967D-AE26C332C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9480C7EB-43A5-6720-F5C4-6DEEE468E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0E8ABCA0-356F-E5A8-06B8-06F1625C9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F4233A8F-33A1-373B-2E19-5B37A34E5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7C78A32E-724C-E5D2-4C93-CA1F230E4B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73BC8DBB-1B56-1827-89BA-FFEA995A2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AAC635D6-2EDD-9F83-3342-D25C67998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9EA46234-7F74-7B53-8949-987E1A870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5B56F580-3E93-3880-5DA3-61684760CB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Заголовок 1">
            <a:extLst>
              <a:ext uri="{FF2B5EF4-FFF2-40B4-BE49-F238E27FC236}">
                <a16:creationId xmlns:a16="http://schemas.microsoft.com/office/drawing/2014/main" id="{1E5F0896-8590-A135-D24A-D438D186F28C}"/>
              </a:ext>
            </a:extLst>
          </p:cNvPr>
          <p:cNvSpPr>
            <a:spLocks noGrp="1"/>
          </p:cNvSpPr>
          <p:nvPr>
            <p:ph type="title"/>
          </p:nvPr>
        </p:nvSpPr>
        <p:spPr>
          <a:xfrm>
            <a:off x="1975496" y="27678"/>
            <a:ext cx="8241008" cy="994123"/>
          </a:xfrm>
        </p:spPr>
        <p:txBody>
          <a:bodyPr>
            <a:normAutofit/>
          </a:bodyPr>
          <a:lstStyle/>
          <a:p>
            <a:pPr algn="ctr"/>
            <a:r>
              <a:rPr lang="ru-RU" sz="2400" b="1" dirty="0">
                <a:solidFill>
                  <a:srgbClr val="C00000"/>
                </a:solidFill>
                <a:latin typeface="Arial" panose="020B0604020202020204" pitchFamily="34" charset="0"/>
                <a:cs typeface="Arial" panose="020B0604020202020204" pitchFamily="34" charset="0"/>
              </a:rPr>
              <a:t> </a:t>
            </a:r>
          </a:p>
        </p:txBody>
      </p:sp>
      <p:sp>
        <p:nvSpPr>
          <p:cNvPr id="11" name="Объект 10">
            <a:extLst>
              <a:ext uri="{FF2B5EF4-FFF2-40B4-BE49-F238E27FC236}">
                <a16:creationId xmlns:a16="http://schemas.microsoft.com/office/drawing/2014/main" id="{A99ADAE3-EE93-F632-F103-B336BACE9E4F}"/>
              </a:ext>
            </a:extLst>
          </p:cNvPr>
          <p:cNvSpPr>
            <a:spLocks noGrp="1"/>
          </p:cNvSpPr>
          <p:nvPr>
            <p:ph idx="1"/>
          </p:nvPr>
        </p:nvSpPr>
        <p:spPr/>
        <p:txBody>
          <a:bodyPr/>
          <a:lstStyle/>
          <a:p>
            <a:pPr marL="0" indent="0">
              <a:buNone/>
            </a:pPr>
            <a:r>
              <a:rPr lang="kk-KZ" dirty="0"/>
              <a:t> </a:t>
            </a:r>
            <a:endParaRPr lang="ru-KZ" dirty="0"/>
          </a:p>
        </p:txBody>
      </p:sp>
      <p:sp>
        <p:nvSpPr>
          <p:cNvPr id="57" name="TextBox 56">
            <a:extLst>
              <a:ext uri="{FF2B5EF4-FFF2-40B4-BE49-F238E27FC236}">
                <a16:creationId xmlns:a16="http://schemas.microsoft.com/office/drawing/2014/main" id="{299EA548-A4C8-CF24-FA6E-966EAA2CFF80}"/>
              </a:ext>
            </a:extLst>
          </p:cNvPr>
          <p:cNvSpPr txBox="1"/>
          <p:nvPr/>
        </p:nvSpPr>
        <p:spPr>
          <a:xfrm>
            <a:off x="654236" y="1602058"/>
            <a:ext cx="10819078" cy="646331"/>
          </a:xfrm>
          <a:prstGeom prst="rect">
            <a:avLst/>
          </a:prstGeom>
          <a:noFill/>
        </p:spPr>
        <p:txBody>
          <a:bodyPr wrap="square">
            <a:spAutoFit/>
          </a:bodyPr>
          <a:lstStyle/>
          <a:p>
            <a:endPar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 name="Рисунок 6" descr="Изображение выглядит как диаграмма, План, Технический чертеж, зарисовка&#10;&#10;Автоматически созданное описание">
            <a:extLst>
              <a:ext uri="{FF2B5EF4-FFF2-40B4-BE49-F238E27FC236}">
                <a16:creationId xmlns:a16="http://schemas.microsoft.com/office/drawing/2014/main" id="{045DFE97-0E9F-CEF7-033C-25C5C9F419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26" y="471158"/>
            <a:ext cx="10020300" cy="4914900"/>
          </a:xfrm>
          <a:prstGeom prst="rect">
            <a:avLst/>
          </a:prstGeom>
        </p:spPr>
      </p:pic>
      <p:sp>
        <p:nvSpPr>
          <p:cNvPr id="13" name="TextBox 12">
            <a:extLst>
              <a:ext uri="{FF2B5EF4-FFF2-40B4-BE49-F238E27FC236}">
                <a16:creationId xmlns:a16="http://schemas.microsoft.com/office/drawing/2014/main" id="{A5C67CF0-AEDD-9A25-0BF6-DBD9201F6315}"/>
              </a:ext>
            </a:extLst>
          </p:cNvPr>
          <p:cNvSpPr txBox="1"/>
          <p:nvPr/>
        </p:nvSpPr>
        <p:spPr>
          <a:xfrm>
            <a:off x="1701203" y="5386058"/>
            <a:ext cx="8746120" cy="646331"/>
          </a:xfrm>
          <a:prstGeom prst="rect">
            <a:avLst/>
          </a:prstGeom>
          <a:noFill/>
        </p:spPr>
        <p:txBody>
          <a:bodyPr wrap="square">
            <a:spAutoFit/>
          </a:bodyPr>
          <a:lstStyle/>
          <a:p>
            <a:pPr algn="ctr"/>
            <a:r>
              <a:rPr lang="ru-RU" dirty="0">
                <a:latin typeface="Arial" panose="020B0604020202020204" pitchFamily="34" charset="0"/>
                <a:cs typeface="Arial" panose="020B0604020202020204" pitchFamily="34" charset="0"/>
              </a:rPr>
              <a:t>1</a:t>
            </a:r>
            <a:r>
              <a:rPr lang="ru-KZ"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 </a:t>
            </a:r>
            <a:r>
              <a:rPr lang="ru-KZ" dirty="0">
                <a:latin typeface="Arial" panose="020B0604020202020204" pitchFamily="34" charset="0"/>
                <a:cs typeface="Arial" panose="020B0604020202020204" pitchFamily="34" charset="0"/>
              </a:rPr>
              <a:t>с</a:t>
            </a:r>
            <a:r>
              <a:rPr lang="ru-RU" dirty="0" err="1">
                <a:latin typeface="Arial" panose="020B0604020202020204" pitchFamily="34" charset="0"/>
                <a:cs typeface="Arial" panose="020B0604020202020204" pitchFamily="34" charset="0"/>
              </a:rPr>
              <a:t>урет</a:t>
            </a:r>
            <a:r>
              <a:rPr lang="ru-KZ" dirty="0">
                <a:latin typeface="Arial" panose="020B0604020202020204" pitchFamily="34" charset="0"/>
                <a:cs typeface="Arial" panose="020B0604020202020204" pitchFamily="34" charset="0"/>
              </a:rPr>
              <a:t>,</a:t>
            </a:r>
            <a:r>
              <a:rPr lang="ru-RU" dirty="0">
                <a:latin typeface="Arial" panose="020B0604020202020204" pitchFamily="34" charset="0"/>
                <a:cs typeface="Arial" panose="020B0604020202020204" pitchFamily="34" charset="0"/>
              </a:rPr>
              <a:t> </a:t>
            </a:r>
            <a:r>
              <a:rPr lang="ru-KZ" i="1" dirty="0">
                <a:latin typeface="Arial" panose="020B0604020202020204" pitchFamily="34" charset="0"/>
                <a:cs typeface="Arial" panose="020B0604020202020204" pitchFamily="34" charset="0"/>
              </a:rPr>
              <a:t>б</a:t>
            </a:r>
            <a:r>
              <a:rPr lang="ru-RU" dirty="0">
                <a:latin typeface="Arial" panose="020B0604020202020204" pitchFamily="34" charset="0"/>
                <a:cs typeface="Arial" panose="020B0604020202020204" pitchFamily="34" charset="0"/>
              </a:rPr>
              <a:t>.</a:t>
            </a:r>
            <a:r>
              <a:rPr lang="ru-KZ"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Сорбентті</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қарсы</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ағынды</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енгізу</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арқылы</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адсорбциялық</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қондырғылардың</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схемасы</a:t>
            </a:r>
            <a:endParaRPr lang="ru-KZ" dirty="0">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6EB2CAB9-06F7-8645-CD2C-3B1BA47574C0}"/>
              </a:ext>
            </a:extLst>
          </p:cNvPr>
          <p:cNvSpPr txBox="1"/>
          <p:nvPr/>
        </p:nvSpPr>
        <p:spPr>
          <a:xfrm>
            <a:off x="1701203" y="5942489"/>
            <a:ext cx="9960257" cy="369332"/>
          </a:xfrm>
          <a:prstGeom prst="rect">
            <a:avLst/>
          </a:prstGeom>
          <a:noFill/>
        </p:spPr>
        <p:txBody>
          <a:bodyPr wrap="square">
            <a:spAutoFit/>
          </a:bodyPr>
          <a:lstStyle/>
          <a:p>
            <a:r>
              <a:rPr lang="ru-KZ" dirty="0">
                <a:latin typeface="Arial" panose="020B0604020202020204" pitchFamily="34" charset="0"/>
                <a:cs typeface="Arial" panose="020B0604020202020204" pitchFamily="34" charset="0"/>
              </a:rPr>
              <a:t>1 - </a:t>
            </a:r>
            <a:r>
              <a:rPr lang="ru-KZ" dirty="0" err="1">
                <a:latin typeface="Arial" panose="020B0604020202020204" pitchFamily="34" charset="0"/>
                <a:cs typeface="Arial" panose="020B0604020202020204" pitchFamily="34" charset="0"/>
              </a:rPr>
              <a:t>араластырғыштар</a:t>
            </a:r>
            <a:r>
              <a:rPr lang="ru-KZ" dirty="0">
                <a:latin typeface="Arial" panose="020B0604020202020204" pitchFamily="34" charset="0"/>
                <a:cs typeface="Arial" panose="020B0604020202020204" pitchFamily="34" charset="0"/>
              </a:rPr>
              <a:t>; 2 - </a:t>
            </a:r>
            <a:r>
              <a:rPr lang="ru-KZ" dirty="0" err="1">
                <a:latin typeface="Arial" panose="020B0604020202020204" pitchFamily="34" charset="0"/>
                <a:cs typeface="Arial" panose="020B0604020202020204" pitchFamily="34" charset="0"/>
              </a:rPr>
              <a:t>тұндырғыштар</a:t>
            </a:r>
            <a:r>
              <a:rPr lang="ru-KZ" dirty="0">
                <a:latin typeface="Arial" panose="020B0604020202020204" pitchFamily="34" charset="0"/>
                <a:cs typeface="Arial" panose="020B0604020202020204" pitchFamily="34" charset="0"/>
              </a:rPr>
              <a:t>; 3 - адсорбент </a:t>
            </a:r>
            <a:r>
              <a:rPr lang="ru-KZ" dirty="0" err="1">
                <a:latin typeface="Arial" panose="020B0604020202020204" pitchFamily="34" charset="0"/>
                <a:cs typeface="Arial" panose="020B0604020202020204" pitchFamily="34" charset="0"/>
              </a:rPr>
              <a:t>қабылдағыштар</a:t>
            </a:r>
            <a:r>
              <a:rPr lang="ru-KZ" dirty="0">
                <a:latin typeface="Arial" panose="020B0604020202020204" pitchFamily="34" charset="0"/>
                <a:cs typeface="Arial" panose="020B0604020202020204" pitchFamily="34" charset="0"/>
              </a:rPr>
              <a:t>; 4 - </a:t>
            </a:r>
            <a:r>
              <a:rPr lang="ru-KZ" dirty="0" err="1">
                <a:latin typeface="Arial" panose="020B0604020202020204" pitchFamily="34" charset="0"/>
                <a:cs typeface="Arial" panose="020B0604020202020204" pitchFamily="34" charset="0"/>
              </a:rPr>
              <a:t>сорғылар</a:t>
            </a:r>
            <a:endParaRPr lang="ru-KZ" dirty="0">
              <a:latin typeface="Arial" panose="020B0604020202020204" pitchFamily="34" charset="0"/>
              <a:cs typeface="Arial" panose="020B0604020202020204" pitchFamily="34" charset="0"/>
            </a:endParaRPr>
          </a:p>
        </p:txBody>
      </p:sp>
      <p:sp>
        <p:nvSpPr>
          <p:cNvPr id="2" name="Заголовок 1">
            <a:extLst>
              <a:ext uri="{FF2B5EF4-FFF2-40B4-BE49-F238E27FC236}">
                <a16:creationId xmlns:a16="http://schemas.microsoft.com/office/drawing/2014/main" id="{67421C86-1419-FC20-8C90-B14E939518B2}"/>
              </a:ext>
            </a:extLst>
          </p:cNvPr>
          <p:cNvSpPr txBox="1">
            <a:spLocks/>
          </p:cNvSpPr>
          <p:nvPr/>
        </p:nvSpPr>
        <p:spPr>
          <a:xfrm>
            <a:off x="1975496" y="27678"/>
            <a:ext cx="8241008" cy="994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b="1">
                <a:solidFill>
                  <a:srgbClr val="C00000"/>
                </a:solidFill>
                <a:latin typeface="Arial" panose="020B0604020202020204" pitchFamily="34" charset="0"/>
                <a:cs typeface="Arial" panose="020B0604020202020204" pitchFamily="34" charset="0"/>
              </a:rPr>
              <a:t> </a:t>
            </a:r>
            <a:endParaRPr lang="ru-RU" sz="2400" b="1" dirty="0">
              <a:solidFill>
                <a:srgbClr val="C00000"/>
              </a:solidFill>
              <a:latin typeface="Arial" panose="020B0604020202020204" pitchFamily="34" charset="0"/>
              <a:cs typeface="Arial" panose="020B0604020202020204" pitchFamily="34" charset="0"/>
            </a:endParaRPr>
          </a:p>
        </p:txBody>
      </p:sp>
      <p:sp>
        <p:nvSpPr>
          <p:cNvPr id="3" name="Скругленный прямоугольник 4">
            <a:extLst>
              <a:ext uri="{FF2B5EF4-FFF2-40B4-BE49-F238E27FC236}">
                <a16:creationId xmlns:a16="http://schemas.microsoft.com/office/drawing/2014/main" id="{BD60AB4D-75D1-783B-19E4-72A6AD77A98C}"/>
              </a:ext>
            </a:extLst>
          </p:cNvPr>
          <p:cNvSpPr/>
          <p:nvPr/>
        </p:nvSpPr>
        <p:spPr>
          <a:xfrm>
            <a:off x="1975495" y="234228"/>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400" b="1" dirty="0">
                <a:solidFill>
                  <a:srgbClr val="C00000"/>
                </a:solidFill>
                <a:latin typeface="Arial" panose="020B0604020202020204" pitchFamily="34" charset="0"/>
                <a:cs typeface="Arial" panose="020B0604020202020204" pitchFamily="34" charset="0"/>
              </a:rPr>
              <a:t>2. Сорбциялық </a:t>
            </a:r>
            <a:r>
              <a:rPr lang="ru-RU" sz="2400" b="1" dirty="0" err="1">
                <a:solidFill>
                  <a:srgbClr val="C00000"/>
                </a:solidFill>
                <a:latin typeface="Arial" panose="020B0604020202020204" pitchFamily="34" charset="0"/>
                <a:cs typeface="Arial" panose="020B0604020202020204" pitchFamily="34" charset="0"/>
              </a:rPr>
              <a:t>процестің</a:t>
            </a:r>
            <a:r>
              <a:rPr lang="ru-RU" sz="2400" b="1" dirty="0">
                <a:solidFill>
                  <a:srgbClr val="C00000"/>
                </a:solidFill>
                <a:latin typeface="Arial" panose="020B0604020202020204" pitchFamily="34" charset="0"/>
                <a:cs typeface="Arial" panose="020B0604020202020204" pitchFamily="34" charset="0"/>
              </a:rPr>
              <a:t> </a:t>
            </a:r>
            <a:r>
              <a:rPr lang="ru-RU" sz="2400" b="1" dirty="0" err="1">
                <a:solidFill>
                  <a:srgbClr val="C00000"/>
                </a:solidFill>
                <a:latin typeface="Arial" panose="020B0604020202020204" pitchFamily="34" charset="0"/>
                <a:cs typeface="Arial" panose="020B0604020202020204" pitchFamily="34" charset="0"/>
              </a:rPr>
              <a:t>түрлері</a:t>
            </a:r>
            <a:endParaRPr lang="en-US" dirty="0"/>
          </a:p>
        </p:txBody>
      </p:sp>
    </p:spTree>
    <p:extLst>
      <p:ext uri="{BB962C8B-B14F-4D97-AF65-F5344CB8AC3E}">
        <p14:creationId xmlns:p14="http://schemas.microsoft.com/office/powerpoint/2010/main" val="2388883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60EFF3-BBF2-B9D6-48E7-C22B63BF6A4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EE0DEC-D618-2868-1399-ADBD4FB32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815D34E-7319-0039-CBFB-A9F328502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B40885-9241-5E6C-FA6F-C803DB9FE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3A24775-6781-4C2D-675A-CD6436F62D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4B0172A0-B478-2EEA-96CC-28FDA75DF0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E518AD76-0B20-8168-19CC-9963471105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A3796623-1F18-70F6-9B6A-A57860B23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BD2135EA-ADC8-0EBD-5A8D-73A79AE1B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3365B2E6-9822-9C50-D31D-1FCDA13AC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A50F644B-5A47-48CE-6B60-331C8DA68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C13A07F4-5ECC-BEB3-8F61-5E6878285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DC5F9723-A16C-ABCC-4330-8AB71E1C6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FF1C0A8D-B30B-CCF7-765C-9D8A5B016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8B7E4433-BAF6-A0D6-F21C-3DEBAD6EF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6ABB78C1-9943-A33E-A0A8-D6939C774F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41AE79C3-FFFE-5992-503F-429A96BB4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56734507-CA90-17A2-87E1-0118D4180D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D9B6F53C-1856-8976-7F8E-41FC9933F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EC89F6C4-473D-D029-960A-76277B0B4A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E1DD110A-2545-B527-D24F-94FCB088DC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A6A38770-60A8-7844-74B5-9E0F74A87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7FC33114-EE99-8E16-3807-63A68B191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F0569347-F88D-4231-BAB2-5470875D2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28785F2E-D0BB-02D2-3DDF-A12C215E9E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7485DBF7-4A83-EE9A-0825-933131A3E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D78453AF-0E24-DC4C-C2F5-F51AFCDAC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B59270D1-CA53-3E63-89E6-EA5334242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F037773A-AD86-DC13-6B9B-41C5326F5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83BBAE80-5CDE-55C4-5996-ECA8010E5D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D83B365E-8EB2-0EF4-3F26-5F3F42A39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6045FA1A-3A23-2F41-B663-8FE19483E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B73725FE-5682-AE21-4150-0E563099CB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027AC2F9-4B42-6514-8698-93AEEED476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FA797338-4B31-E593-967D-AE26C332C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9480C7EB-43A5-6720-F5C4-6DEEE468E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0E8ABCA0-356F-E5A8-06B8-06F1625C9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F4233A8F-33A1-373B-2E19-5B37A34E5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7C78A32E-724C-E5D2-4C93-CA1F230E4B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73BC8DBB-1B56-1827-89BA-FFEA995A2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AAC635D6-2EDD-9F83-3342-D25C67998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9EA46234-7F74-7B53-8949-987E1A870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5B56F580-3E93-3880-5DA3-61684760CB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Заголовок 1">
            <a:extLst>
              <a:ext uri="{FF2B5EF4-FFF2-40B4-BE49-F238E27FC236}">
                <a16:creationId xmlns:a16="http://schemas.microsoft.com/office/drawing/2014/main" id="{1E5F0896-8590-A135-D24A-D438D186F28C}"/>
              </a:ext>
            </a:extLst>
          </p:cNvPr>
          <p:cNvSpPr>
            <a:spLocks noGrp="1"/>
          </p:cNvSpPr>
          <p:nvPr>
            <p:ph type="title"/>
          </p:nvPr>
        </p:nvSpPr>
        <p:spPr>
          <a:xfrm>
            <a:off x="1975496" y="27678"/>
            <a:ext cx="8241008" cy="994123"/>
          </a:xfrm>
        </p:spPr>
        <p:txBody>
          <a:bodyPr>
            <a:normAutofit/>
          </a:bodyPr>
          <a:lstStyle/>
          <a:p>
            <a:pPr algn="ctr"/>
            <a:r>
              <a:rPr lang="ru-RU" sz="2400" b="1" dirty="0">
                <a:solidFill>
                  <a:srgbClr val="C00000"/>
                </a:solidFill>
                <a:latin typeface="Arial" panose="020B0604020202020204" pitchFamily="34" charset="0"/>
                <a:cs typeface="Arial" panose="020B0604020202020204" pitchFamily="34" charset="0"/>
              </a:rPr>
              <a:t> </a:t>
            </a:r>
          </a:p>
        </p:txBody>
      </p:sp>
      <p:sp>
        <p:nvSpPr>
          <p:cNvPr id="7" name="Заголовок 1">
            <a:extLst>
              <a:ext uri="{FF2B5EF4-FFF2-40B4-BE49-F238E27FC236}">
                <a16:creationId xmlns:a16="http://schemas.microsoft.com/office/drawing/2014/main" id="{2CEFABA6-F273-F41A-927F-7DDDCF16A671}"/>
              </a:ext>
            </a:extLst>
          </p:cNvPr>
          <p:cNvSpPr txBox="1">
            <a:spLocks/>
          </p:cNvSpPr>
          <p:nvPr/>
        </p:nvSpPr>
        <p:spPr>
          <a:xfrm>
            <a:off x="1975496" y="27678"/>
            <a:ext cx="8241008" cy="994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b="1">
                <a:solidFill>
                  <a:srgbClr val="C00000"/>
                </a:solidFill>
                <a:latin typeface="Arial" panose="020B0604020202020204" pitchFamily="34" charset="0"/>
                <a:cs typeface="Arial" panose="020B0604020202020204" pitchFamily="34" charset="0"/>
              </a:rPr>
              <a:t> </a:t>
            </a:r>
            <a:endParaRPr lang="ru-RU" sz="2400" b="1" dirty="0">
              <a:solidFill>
                <a:srgbClr val="C00000"/>
              </a:solidFill>
              <a:latin typeface="Arial" panose="020B0604020202020204" pitchFamily="34" charset="0"/>
              <a:cs typeface="Arial" panose="020B0604020202020204" pitchFamily="34" charset="0"/>
            </a:endParaRPr>
          </a:p>
        </p:txBody>
      </p:sp>
      <p:sp>
        <p:nvSpPr>
          <p:cNvPr id="13" name="Скругленный прямоугольник 4">
            <a:extLst>
              <a:ext uri="{FF2B5EF4-FFF2-40B4-BE49-F238E27FC236}">
                <a16:creationId xmlns:a16="http://schemas.microsoft.com/office/drawing/2014/main" id="{81DA28A8-457A-F5BE-36E6-8E5205F5DC4D}"/>
              </a:ext>
            </a:extLst>
          </p:cNvPr>
          <p:cNvSpPr/>
          <p:nvPr/>
        </p:nvSpPr>
        <p:spPr>
          <a:xfrm>
            <a:off x="2003488" y="289391"/>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400" b="1" dirty="0">
                <a:solidFill>
                  <a:srgbClr val="C00000"/>
                </a:solidFill>
                <a:latin typeface="Arial" panose="020B0604020202020204" pitchFamily="34" charset="0"/>
                <a:cs typeface="Arial" panose="020B0604020202020204" pitchFamily="34" charset="0"/>
              </a:rPr>
              <a:t>2. Сорбциялық </a:t>
            </a:r>
            <a:r>
              <a:rPr lang="ru-RU" sz="2400" b="1" dirty="0" err="1">
                <a:solidFill>
                  <a:srgbClr val="C00000"/>
                </a:solidFill>
                <a:latin typeface="Arial" panose="020B0604020202020204" pitchFamily="34" charset="0"/>
                <a:cs typeface="Arial" panose="020B0604020202020204" pitchFamily="34" charset="0"/>
              </a:rPr>
              <a:t>процестің</a:t>
            </a:r>
            <a:r>
              <a:rPr lang="ru-RU" sz="2400" b="1" dirty="0">
                <a:solidFill>
                  <a:srgbClr val="C00000"/>
                </a:solidFill>
                <a:latin typeface="Arial" panose="020B0604020202020204" pitchFamily="34" charset="0"/>
                <a:cs typeface="Arial" panose="020B0604020202020204" pitchFamily="34" charset="0"/>
              </a:rPr>
              <a:t> </a:t>
            </a:r>
            <a:r>
              <a:rPr lang="ru-RU" sz="2400" b="1" dirty="0" err="1">
                <a:solidFill>
                  <a:srgbClr val="C00000"/>
                </a:solidFill>
                <a:latin typeface="Arial" panose="020B0604020202020204" pitchFamily="34" charset="0"/>
                <a:cs typeface="Arial" panose="020B0604020202020204" pitchFamily="34" charset="0"/>
              </a:rPr>
              <a:t>түрлері</a:t>
            </a:r>
            <a:endParaRPr lang="en-US" dirty="0"/>
          </a:p>
        </p:txBody>
      </p:sp>
      <p:sp>
        <p:nvSpPr>
          <p:cNvPr id="55" name="Объект 54">
            <a:extLst>
              <a:ext uri="{FF2B5EF4-FFF2-40B4-BE49-F238E27FC236}">
                <a16:creationId xmlns:a16="http://schemas.microsoft.com/office/drawing/2014/main" id="{DCB3156E-BFCA-36CB-2412-8A649109FCEE}"/>
              </a:ext>
            </a:extLst>
          </p:cNvPr>
          <p:cNvSpPr>
            <a:spLocks noGrp="1"/>
          </p:cNvSpPr>
          <p:nvPr>
            <p:ph idx="1"/>
          </p:nvPr>
        </p:nvSpPr>
        <p:spPr/>
        <p:txBody>
          <a:bodyPr/>
          <a:lstStyle/>
          <a:p>
            <a:pPr marL="0" indent="0" algn="just">
              <a:buNone/>
            </a:pPr>
            <a:r>
              <a:rPr lang="ru-KZ"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Сорбентті</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дәйекті</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түрде</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енгізу</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арқылы</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ол</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әрбір</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сатыға</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жеткізіледі</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және</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одан</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жұмсалған</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сорбент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жойылады</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Қарсы</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ағын</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схемасында</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адсорбент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соңғы</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сатыға</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бір</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рет</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енгізіледі</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және</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ол</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ағынды</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суға</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қарай</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жылжиды</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Қарсы</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ағынды</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сорбциялық</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қондырғылар</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адсорбенттің</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үнемді</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жұмсалуына</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байланысты</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әлдеқайда</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кеңірек</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қолданылады</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Статикалық</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адсорбцияны</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есептеу</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материал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балансының</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теңдеуіне</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негізделген</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ru-KZ" dirty="0"/>
          </a:p>
        </p:txBody>
      </p:sp>
    </p:spTree>
    <p:extLst>
      <p:ext uri="{BB962C8B-B14F-4D97-AF65-F5344CB8AC3E}">
        <p14:creationId xmlns:p14="http://schemas.microsoft.com/office/powerpoint/2010/main" val="1853057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60EFF3-BBF2-B9D6-48E7-C22B63BF6A4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EE0DEC-D618-2868-1399-ADBD4FB32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815D34E-7319-0039-CBFB-A9F328502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B40885-9241-5E6C-FA6F-C803DB9FE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3A24775-6781-4C2D-675A-CD6436F62D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4B0172A0-B478-2EEA-96CC-28FDA75DF0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E518AD76-0B20-8168-19CC-9963471105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A3796623-1F18-70F6-9B6A-A57860B23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BD2135EA-ADC8-0EBD-5A8D-73A79AE1B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3365B2E6-9822-9C50-D31D-1FCDA13AC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A50F644B-5A47-48CE-6B60-331C8DA68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C13A07F4-5ECC-BEB3-8F61-5E6878285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DC5F9723-A16C-ABCC-4330-8AB71E1C6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FF1C0A8D-B30B-CCF7-765C-9D8A5B016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8B7E4433-BAF6-A0D6-F21C-3DEBAD6EF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6ABB78C1-9943-A33E-A0A8-D6939C774F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41AE79C3-FFFE-5992-503F-429A96BB4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56734507-CA90-17A2-87E1-0118D4180D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D9B6F53C-1856-8976-7F8E-41FC9933F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EC89F6C4-473D-D029-960A-76277B0B4A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E1DD110A-2545-B527-D24F-94FCB088DC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A6A38770-60A8-7844-74B5-9E0F74A87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7FC33114-EE99-8E16-3807-63A68B191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F0569347-F88D-4231-BAB2-5470875D2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28785F2E-D0BB-02D2-3DDF-A12C215E9E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7485DBF7-4A83-EE9A-0825-933131A3E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D78453AF-0E24-DC4C-C2F5-F51AFCDAC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B59270D1-CA53-3E63-89E6-EA5334242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F037773A-AD86-DC13-6B9B-41C5326F5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83BBAE80-5CDE-55C4-5996-ECA8010E5D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D83B365E-8EB2-0EF4-3F26-5F3F42A39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6045FA1A-3A23-2F41-B663-8FE19483E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B73725FE-5682-AE21-4150-0E563099CB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027AC2F9-4B42-6514-8698-93AEEED476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FA797338-4B31-E593-967D-AE26C332C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9480C7EB-43A5-6720-F5C4-6DEEE468E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0E8ABCA0-356F-E5A8-06B8-06F1625C9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F4233A8F-33A1-373B-2E19-5B37A34E5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7C78A32E-724C-E5D2-4C93-CA1F230E4B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73BC8DBB-1B56-1827-89BA-FFEA995A2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AAC635D6-2EDD-9F83-3342-D25C67998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9EA46234-7F74-7B53-8949-987E1A870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5B56F580-3E93-3880-5DA3-61684760CB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Заголовок 1">
            <a:extLst>
              <a:ext uri="{FF2B5EF4-FFF2-40B4-BE49-F238E27FC236}">
                <a16:creationId xmlns:a16="http://schemas.microsoft.com/office/drawing/2014/main" id="{1E5F0896-8590-A135-D24A-D438D186F28C}"/>
              </a:ext>
            </a:extLst>
          </p:cNvPr>
          <p:cNvSpPr>
            <a:spLocks noGrp="1"/>
          </p:cNvSpPr>
          <p:nvPr>
            <p:ph type="title"/>
          </p:nvPr>
        </p:nvSpPr>
        <p:spPr>
          <a:xfrm>
            <a:off x="1975496" y="27678"/>
            <a:ext cx="8241008" cy="994123"/>
          </a:xfrm>
        </p:spPr>
        <p:txBody>
          <a:bodyPr>
            <a:normAutofit/>
          </a:bodyPr>
          <a:lstStyle/>
          <a:p>
            <a:pPr algn="ctr"/>
            <a:r>
              <a:rPr lang="ru-RU" sz="2400" b="1" dirty="0">
                <a:solidFill>
                  <a:srgbClr val="C00000"/>
                </a:solidFill>
                <a:latin typeface="Arial" panose="020B0604020202020204" pitchFamily="34" charset="0"/>
                <a:cs typeface="Arial" panose="020B0604020202020204" pitchFamily="34" charset="0"/>
              </a:rPr>
              <a:t> </a:t>
            </a:r>
          </a:p>
        </p:txBody>
      </p:sp>
      <p:sp>
        <p:nvSpPr>
          <p:cNvPr id="11" name="Объект 10">
            <a:extLst>
              <a:ext uri="{FF2B5EF4-FFF2-40B4-BE49-F238E27FC236}">
                <a16:creationId xmlns:a16="http://schemas.microsoft.com/office/drawing/2014/main" id="{A99ADAE3-EE93-F632-F103-B336BACE9E4F}"/>
              </a:ext>
            </a:extLst>
          </p:cNvPr>
          <p:cNvSpPr>
            <a:spLocks noGrp="1"/>
          </p:cNvSpPr>
          <p:nvPr>
            <p:ph idx="1"/>
          </p:nvPr>
        </p:nvSpPr>
        <p:spPr>
          <a:xfrm>
            <a:off x="806310" y="2205087"/>
            <a:ext cx="10515600" cy="4351338"/>
          </a:xfrm>
        </p:spPr>
        <p:txBody>
          <a:bodyPr/>
          <a:lstStyle/>
          <a:p>
            <a:pPr marL="0" indent="0">
              <a:buNone/>
            </a:pPr>
            <a:r>
              <a:rPr lang="kk-KZ" dirty="0"/>
              <a:t> </a:t>
            </a:r>
            <a:endParaRPr lang="ru-KZ" dirty="0"/>
          </a:p>
        </p:txBody>
      </p:sp>
      <p:sp>
        <p:nvSpPr>
          <p:cNvPr id="57" name="TextBox 56">
            <a:extLst>
              <a:ext uri="{FF2B5EF4-FFF2-40B4-BE49-F238E27FC236}">
                <a16:creationId xmlns:a16="http://schemas.microsoft.com/office/drawing/2014/main" id="{299EA548-A4C8-CF24-FA6E-966EAA2CFF80}"/>
              </a:ext>
            </a:extLst>
          </p:cNvPr>
          <p:cNvSpPr txBox="1"/>
          <p:nvPr/>
        </p:nvSpPr>
        <p:spPr>
          <a:xfrm>
            <a:off x="622346" y="1981520"/>
            <a:ext cx="10819078" cy="646331"/>
          </a:xfrm>
          <a:prstGeom prst="rect">
            <a:avLst/>
          </a:prstGeom>
          <a:noFill/>
        </p:spPr>
        <p:txBody>
          <a:bodyPr wrap="square">
            <a:spAutoFit/>
          </a:bodyPr>
          <a:lstStyle/>
          <a:p>
            <a:endPar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Прямоугольник 1">
                <a:extLst>
                  <a:ext uri="{FF2B5EF4-FFF2-40B4-BE49-F238E27FC236}">
                    <a16:creationId xmlns:a16="http://schemas.microsoft.com/office/drawing/2014/main" id="{A7BFF441-CBE7-1020-5B87-35934F5A2E7A}"/>
                  </a:ext>
                </a:extLst>
              </p:cNvPr>
              <p:cNvSpPr/>
              <p:nvPr/>
            </p:nvSpPr>
            <p:spPr>
              <a:xfrm>
                <a:off x="1103891" y="1592789"/>
                <a:ext cx="2897204" cy="99412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𝑚𝑎</m:t>
                      </m:r>
                      <m:r>
                        <a:rPr lang="en-US" sz="2800" b="0" i="1" smtClean="0">
                          <a:latin typeface="Cambria Math" panose="02040503050406030204" pitchFamily="18" charset="0"/>
                        </a:rPr>
                        <m:t>+</m:t>
                      </m:r>
                      <m:r>
                        <a:rPr lang="en-US" sz="2800" b="0" i="1" smtClean="0">
                          <a:latin typeface="Cambria Math" panose="02040503050406030204" pitchFamily="18" charset="0"/>
                        </a:rPr>
                        <m:t>𝑄𝐶𝑘</m:t>
                      </m:r>
                      <m:r>
                        <a:rPr lang="en-US" sz="2800" b="0" i="1" smtClean="0">
                          <a:latin typeface="Cambria Math" panose="02040503050406030204" pitchFamily="18" charset="0"/>
                        </a:rPr>
                        <m:t>=</m:t>
                      </m:r>
                      <m:r>
                        <a:rPr lang="en-US" sz="2800" b="0" i="1" smtClean="0">
                          <a:latin typeface="Cambria Math" panose="02040503050406030204" pitchFamily="18" charset="0"/>
                        </a:rPr>
                        <m:t>𝑄𝐶𝐻</m:t>
                      </m:r>
                    </m:oMath>
                  </m:oMathPara>
                </a14:m>
                <a:endParaRPr lang="ru-KZ" baseline="-25000" dirty="0"/>
              </a:p>
            </p:txBody>
          </p:sp>
        </mc:Choice>
        <mc:Fallback xmlns="">
          <p:sp>
            <p:nvSpPr>
              <p:cNvPr id="2" name="Прямоугольник 1">
                <a:extLst>
                  <a:ext uri="{FF2B5EF4-FFF2-40B4-BE49-F238E27FC236}">
                    <a16:creationId xmlns:a16="http://schemas.microsoft.com/office/drawing/2014/main" id="{A7BFF441-CBE7-1020-5B87-35934F5A2E7A}"/>
                  </a:ext>
                </a:extLst>
              </p:cNvPr>
              <p:cNvSpPr>
                <a:spLocks noRot="1" noChangeAspect="1" noMove="1" noResize="1" noEditPoints="1" noAdjustHandles="1" noChangeArrowheads="1" noChangeShapeType="1" noTextEdit="1"/>
              </p:cNvSpPr>
              <p:nvPr/>
            </p:nvSpPr>
            <p:spPr>
              <a:xfrm>
                <a:off x="1103891" y="1592789"/>
                <a:ext cx="2897204" cy="994123"/>
              </a:xfrm>
              <a:prstGeom prst="rect">
                <a:avLst/>
              </a:prstGeom>
              <a:blipFill>
                <a:blip r:embed="rId2"/>
                <a:stretch>
                  <a:fillRect/>
                </a:stretch>
              </a:blipFill>
            </p:spPr>
            <p:txBody>
              <a:bodyPr/>
              <a:lstStyle/>
              <a:p>
                <a:r>
                  <a:rPr lang="ru-KZ">
                    <a:noFill/>
                  </a:rPr>
                  <a:t> </a:t>
                </a:r>
              </a:p>
            </p:txBody>
          </p:sp>
        </mc:Fallback>
      </mc:AlternateContent>
      <p:sp>
        <p:nvSpPr>
          <p:cNvPr id="3" name="TextBox 2">
            <a:extLst>
              <a:ext uri="{FF2B5EF4-FFF2-40B4-BE49-F238E27FC236}">
                <a16:creationId xmlns:a16="http://schemas.microsoft.com/office/drawing/2014/main" id="{29E6A865-AAA3-8F42-76D8-F764B69D483C}"/>
              </a:ext>
            </a:extLst>
          </p:cNvPr>
          <p:cNvSpPr txBox="1"/>
          <p:nvPr/>
        </p:nvSpPr>
        <p:spPr>
          <a:xfrm>
            <a:off x="806310" y="1009635"/>
            <a:ext cx="3983398" cy="400110"/>
          </a:xfrm>
          <a:prstGeom prst="rect">
            <a:avLst/>
          </a:prstGeom>
          <a:noFill/>
        </p:spPr>
        <p:txBody>
          <a:bodyPr wrap="none" rtlCol="0">
            <a:spAutoFit/>
          </a:bodyPr>
          <a:lstStyle/>
          <a:p>
            <a:r>
              <a:rPr lang="ru-RU"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Материалдық</a:t>
            </a:r>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баланс </a:t>
            </a:r>
            <a:r>
              <a:rPr lang="ru-RU"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теңдеуі</a:t>
            </a:r>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ru-KZ"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50B568B-E08E-0FF8-E26A-F80A1F459FA0}"/>
              </a:ext>
            </a:extLst>
          </p:cNvPr>
          <p:cNvSpPr txBox="1"/>
          <p:nvPr/>
        </p:nvSpPr>
        <p:spPr>
          <a:xfrm>
            <a:off x="733542" y="2711182"/>
            <a:ext cx="4298100" cy="1200329"/>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m-</a:t>
            </a:r>
            <a:r>
              <a:rPr lang="ru-RU" dirty="0">
                <a:latin typeface="Arial" panose="020B0604020202020204" pitchFamily="34" charset="0"/>
                <a:cs typeface="Arial" panose="020B0604020202020204" pitchFamily="34" charset="0"/>
              </a:rPr>
              <a:t>сорбент </a:t>
            </a:r>
            <a:r>
              <a:rPr lang="ru-RU" dirty="0" err="1">
                <a:latin typeface="Arial" panose="020B0604020202020204" pitchFamily="34" charset="0"/>
                <a:cs typeface="Arial" panose="020B0604020202020204" pitchFamily="34" charset="0"/>
              </a:rPr>
              <a:t>мөлшері</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Q-</a:t>
            </a:r>
            <a:r>
              <a:rPr lang="ru-RU" dirty="0" err="1">
                <a:latin typeface="Arial" panose="020B0604020202020204" pitchFamily="34" charset="0"/>
                <a:cs typeface="Arial" panose="020B0604020202020204" pitchFamily="34" charset="0"/>
              </a:rPr>
              <a:t>ағынды</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судың</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мөлшері</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a:t>
            </a:r>
            <a:r>
              <a:rPr lang="ru-RU" dirty="0" err="1">
                <a:latin typeface="Arial" panose="020B0604020202020204" pitchFamily="34" charset="0"/>
                <a:cs typeface="Arial" panose="020B0604020202020204" pitchFamily="34" charset="0"/>
              </a:rPr>
              <a:t>ағынды</a:t>
            </a:r>
            <a:r>
              <a:rPr lang="ru-RU" dirty="0">
                <a:latin typeface="Arial" panose="020B0604020202020204" pitchFamily="34" charset="0"/>
                <a:cs typeface="Arial" panose="020B0604020202020204" pitchFamily="34" charset="0"/>
              </a:rPr>
              <a:t> су </a:t>
            </a:r>
            <a:r>
              <a:rPr lang="ru-RU" dirty="0" err="1">
                <a:latin typeface="Arial" panose="020B0604020202020204" pitchFamily="34" charset="0"/>
                <a:cs typeface="Arial" panose="020B0604020202020204" pitchFamily="34" charset="0"/>
              </a:rPr>
              <a:t>қоспаларының</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бастапқы</a:t>
            </a:r>
            <a:r>
              <a:rPr lang="ru-RU"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r>
              <a:rPr lang="ru-RU" dirty="0" err="1">
                <a:latin typeface="Arial" panose="020B0604020202020204" pitchFamily="34" charset="0"/>
                <a:cs typeface="Arial" panose="020B0604020202020204" pitchFamily="34" charset="0"/>
              </a:rPr>
              <a:t>және</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соңғы</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концентрациясы</a:t>
            </a:r>
            <a:endParaRPr 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Прямоугольник 5">
                <a:extLst>
                  <a:ext uri="{FF2B5EF4-FFF2-40B4-BE49-F238E27FC236}">
                    <a16:creationId xmlns:a16="http://schemas.microsoft.com/office/drawing/2014/main" id="{5B891357-C135-2AED-0A9F-4A5FF6CE7DAD}"/>
                  </a:ext>
                </a:extLst>
              </p:cNvPr>
              <p:cNvSpPr/>
              <p:nvPr/>
            </p:nvSpPr>
            <p:spPr>
              <a:xfrm>
                <a:off x="5675873" y="1546541"/>
                <a:ext cx="3474738" cy="116464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f>
                        <m:fPr>
                          <m:ctrlPr>
                            <a:rPr lang="ru-KZ" i="1" smtClean="0">
                              <a:latin typeface="Cambria Math" panose="02040503050406030204" pitchFamily="18" charset="0"/>
                            </a:rPr>
                          </m:ctrlPr>
                        </m:fPr>
                        <m:num>
                          <m:r>
                            <a:rPr lang="en-US" b="0" i="1" smtClean="0">
                              <a:latin typeface="Cambria Math" panose="02040503050406030204" pitchFamily="18" charset="0"/>
                            </a:rPr>
                            <m:t>𝑄</m:t>
                          </m:r>
                          <m:r>
                            <a:rPr lang="en-US" b="0" i="1" smtClean="0">
                              <a:latin typeface="Cambria Math" panose="02040503050406030204" pitchFamily="18" charset="0"/>
                            </a:rPr>
                            <m:t>(</m:t>
                          </m:r>
                          <m:sSub>
                            <m:sSubPr>
                              <m:ctrlPr>
                                <a:rPr lang="ru-KZ"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𝐻</m:t>
                              </m:r>
                            </m:sub>
                          </m:sSub>
                          <m:r>
                            <a:rPr lang="en-US" b="0" i="1" smtClean="0">
                              <a:latin typeface="Cambria Math" panose="02040503050406030204" pitchFamily="18" charset="0"/>
                            </a:rPr>
                            <m:t>−</m:t>
                          </m:r>
                          <m:sSub>
                            <m:sSubPr>
                              <m:ctrlPr>
                                <a:rPr lang="ru-KZ"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𝑘</m:t>
                              </m:r>
                            </m:sub>
                          </m:sSub>
                          <m:r>
                            <a:rPr lang="en-US" b="0" i="1" smtClean="0">
                              <a:latin typeface="Cambria Math" panose="02040503050406030204" pitchFamily="18" charset="0"/>
                            </a:rPr>
                            <m:t>)</m:t>
                          </m:r>
                        </m:num>
                        <m:den>
                          <m:sSub>
                            <m:sSubPr>
                              <m:ctrlPr>
                                <a:rPr lang="ru-KZ" i="1" smtClean="0">
                                  <a:latin typeface="Cambria Math" panose="02040503050406030204" pitchFamily="18" charset="0"/>
                                </a:rPr>
                              </m:ctrlPr>
                            </m:sSubPr>
                            <m:e>
                              <m:r>
                                <a:rPr lang="en-US" b="0" i="1" smtClean="0">
                                  <a:latin typeface="Cambria Math" panose="02040503050406030204" pitchFamily="18" charset="0"/>
                                </a:rPr>
                                <m:t>𝐾</m:t>
                              </m:r>
                            </m:e>
                            <m:sub>
                              <m:r>
                                <a:rPr lang="ru-RU" b="0" i="1" smtClean="0">
                                  <a:latin typeface="Cambria Math" panose="02040503050406030204" pitchFamily="18" charset="0"/>
                                </a:rPr>
                                <m:t>адс</m:t>
                              </m:r>
                            </m:sub>
                          </m:sSub>
                          <m:sSub>
                            <m:sSubPr>
                              <m:ctrlPr>
                                <a:rPr lang="ru-KZ"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𝑝</m:t>
                              </m:r>
                            </m:sub>
                          </m:sSub>
                        </m:den>
                      </m:f>
                    </m:oMath>
                  </m:oMathPara>
                </a14:m>
                <a:endParaRPr lang="ru-KZ" dirty="0"/>
              </a:p>
            </p:txBody>
          </p:sp>
        </mc:Choice>
        <mc:Fallback xmlns="">
          <p:sp>
            <p:nvSpPr>
              <p:cNvPr id="6" name="Прямоугольник 5">
                <a:extLst>
                  <a:ext uri="{FF2B5EF4-FFF2-40B4-BE49-F238E27FC236}">
                    <a16:creationId xmlns:a16="http://schemas.microsoft.com/office/drawing/2014/main" id="{5B891357-C135-2AED-0A9F-4A5FF6CE7DAD}"/>
                  </a:ext>
                </a:extLst>
              </p:cNvPr>
              <p:cNvSpPr>
                <a:spLocks noRot="1" noChangeAspect="1" noMove="1" noResize="1" noEditPoints="1" noAdjustHandles="1" noChangeArrowheads="1" noChangeShapeType="1" noTextEdit="1"/>
              </p:cNvSpPr>
              <p:nvPr/>
            </p:nvSpPr>
            <p:spPr>
              <a:xfrm>
                <a:off x="5675873" y="1546541"/>
                <a:ext cx="3474738" cy="1164641"/>
              </a:xfrm>
              <a:prstGeom prst="rect">
                <a:avLst/>
              </a:prstGeom>
              <a:blipFill>
                <a:blip r:embed="rId3"/>
                <a:stretch>
                  <a:fillRect/>
                </a:stretch>
              </a:blipFill>
            </p:spPr>
            <p:txBody>
              <a:bodyPr/>
              <a:lstStyle/>
              <a:p>
                <a:r>
                  <a:rPr lang="ru-KZ">
                    <a:noFill/>
                  </a:rPr>
                  <a:t> </a:t>
                </a:r>
              </a:p>
            </p:txBody>
          </p:sp>
        </mc:Fallback>
      </mc:AlternateContent>
      <p:sp>
        <p:nvSpPr>
          <p:cNvPr id="9" name="Стрелка: вправо 8">
            <a:extLst>
              <a:ext uri="{FF2B5EF4-FFF2-40B4-BE49-F238E27FC236}">
                <a16:creationId xmlns:a16="http://schemas.microsoft.com/office/drawing/2014/main" id="{CD4956B2-4895-1572-178D-659BA535B5EB}"/>
              </a:ext>
            </a:extLst>
          </p:cNvPr>
          <p:cNvSpPr/>
          <p:nvPr/>
        </p:nvSpPr>
        <p:spPr>
          <a:xfrm>
            <a:off x="4084441" y="1898189"/>
            <a:ext cx="1536294" cy="329484"/>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ru-KZ"/>
          </a:p>
        </p:txBody>
      </p:sp>
      <p:sp>
        <p:nvSpPr>
          <p:cNvPr id="27" name="TextBox 26">
            <a:extLst>
              <a:ext uri="{FF2B5EF4-FFF2-40B4-BE49-F238E27FC236}">
                <a16:creationId xmlns:a16="http://schemas.microsoft.com/office/drawing/2014/main" id="{FF6331AC-82E1-2F53-796F-88F20B4B3AC5}"/>
              </a:ext>
            </a:extLst>
          </p:cNvPr>
          <p:cNvSpPr txBox="1"/>
          <p:nvPr/>
        </p:nvSpPr>
        <p:spPr>
          <a:xfrm>
            <a:off x="4454972" y="1545397"/>
            <a:ext cx="1020664" cy="369332"/>
          </a:xfrm>
          <a:prstGeom prst="rect">
            <a:avLst/>
          </a:prstGeom>
          <a:noFill/>
        </p:spPr>
        <p:txBody>
          <a:bodyPr wrap="none" rtlCol="0">
            <a:spAutoFit/>
          </a:bodyPr>
          <a:lstStyle/>
          <a:p>
            <a:r>
              <a:rPr lang="ru-RU" i="1" dirty="0"/>
              <a:t>а</a:t>
            </a:r>
            <a:r>
              <a:rPr lang="ru-RU" dirty="0"/>
              <a:t>=</a:t>
            </a:r>
            <a:r>
              <a:rPr lang="ru-RU" dirty="0" err="1"/>
              <a:t>К</a:t>
            </a:r>
            <a:r>
              <a:rPr lang="ru-RU" baseline="-25000" dirty="0" err="1"/>
              <a:t>адс</a:t>
            </a:r>
            <a:r>
              <a:rPr lang="ru-RU" dirty="0" err="1"/>
              <a:t>·С</a:t>
            </a:r>
            <a:r>
              <a:rPr lang="ru-RU" baseline="-25000" dirty="0" err="1"/>
              <a:t>р</a:t>
            </a:r>
            <a:endParaRPr lang="ru-KZ" baseline="-25000" dirty="0"/>
          </a:p>
        </p:txBody>
      </p:sp>
      <p:sp>
        <p:nvSpPr>
          <p:cNvPr id="56" name="TextBox 55">
            <a:extLst>
              <a:ext uri="{FF2B5EF4-FFF2-40B4-BE49-F238E27FC236}">
                <a16:creationId xmlns:a16="http://schemas.microsoft.com/office/drawing/2014/main" id="{93E1F318-800B-B970-F5EF-55AAE2C0182C}"/>
              </a:ext>
            </a:extLst>
          </p:cNvPr>
          <p:cNvSpPr txBox="1"/>
          <p:nvPr/>
        </p:nvSpPr>
        <p:spPr>
          <a:xfrm>
            <a:off x="685153" y="4176160"/>
            <a:ext cx="10892680" cy="646331"/>
          </a:xfrm>
          <a:prstGeom prst="rect">
            <a:avLst/>
          </a:prstGeom>
          <a:noFill/>
        </p:spPr>
        <p:txBody>
          <a:bodyPr wrap="square">
            <a:spAutoFit/>
          </a:bodyPr>
          <a:lstStyle/>
          <a:p>
            <a:pPr algn="ctr"/>
            <a:r>
              <a:rPr lang="en-US" i="1" dirty="0"/>
              <a:t>n</a:t>
            </a:r>
            <a:r>
              <a:rPr lang="en-US" dirty="0"/>
              <a:t> </a:t>
            </a:r>
            <a:r>
              <a:rPr lang="ru-KZ" dirty="0" err="1">
                <a:latin typeface="Arial" panose="020B0604020202020204" pitchFamily="34" charset="0"/>
                <a:cs typeface="Arial" panose="020B0604020202020204" pitchFamily="34" charset="0"/>
              </a:rPr>
              <a:t>кезеңдері</a:t>
            </a:r>
            <a:r>
              <a:rPr lang="ru-KZ" dirty="0">
                <a:latin typeface="Arial" panose="020B0604020202020204" pitchFamily="34" charset="0"/>
                <a:cs typeface="Arial" panose="020B0604020202020204" pitchFamily="34" charset="0"/>
              </a:rPr>
              <a:t> </a:t>
            </a:r>
            <a:r>
              <a:rPr lang="ru-KZ" dirty="0" err="1">
                <a:latin typeface="Arial" panose="020B0604020202020204" pitchFamily="34" charset="0"/>
                <a:cs typeface="Arial" panose="020B0604020202020204" pitchFamily="34" charset="0"/>
              </a:rPr>
              <a:t>бойынша</a:t>
            </a:r>
            <a:r>
              <a:rPr lang="ru-KZ" dirty="0">
                <a:latin typeface="Arial" panose="020B0604020202020204" pitchFamily="34" charset="0"/>
                <a:cs typeface="Arial" panose="020B0604020202020204" pitchFamily="34" charset="0"/>
              </a:rPr>
              <a:t> </a:t>
            </a:r>
            <a:r>
              <a:rPr lang="ru-KZ" dirty="0" err="1">
                <a:latin typeface="Arial" panose="020B0604020202020204" pitchFamily="34" charset="0"/>
                <a:cs typeface="Arial" panose="020B0604020202020204" pitchFamily="34" charset="0"/>
              </a:rPr>
              <a:t>тазартудан</a:t>
            </a:r>
            <a:r>
              <a:rPr lang="ru-KZ" dirty="0">
                <a:latin typeface="Arial" panose="020B0604020202020204" pitchFamily="34" charset="0"/>
                <a:cs typeface="Arial" panose="020B0604020202020204" pitchFamily="34" charset="0"/>
              </a:rPr>
              <a:t> </a:t>
            </a:r>
            <a:r>
              <a:rPr lang="ru-KZ" dirty="0" err="1">
                <a:latin typeface="Arial" panose="020B0604020202020204" pitchFamily="34" charset="0"/>
                <a:cs typeface="Arial" panose="020B0604020202020204" pitchFamily="34" charset="0"/>
              </a:rPr>
              <a:t>кейінгі</a:t>
            </a:r>
            <a:r>
              <a:rPr lang="ru-KZ" dirty="0">
                <a:latin typeface="Arial" panose="020B0604020202020204" pitchFamily="34" charset="0"/>
                <a:cs typeface="Arial" panose="020B0604020202020204" pitchFamily="34" charset="0"/>
              </a:rPr>
              <a:t> </a:t>
            </a:r>
            <a:r>
              <a:rPr lang="ru-KZ" dirty="0" err="1">
                <a:latin typeface="Arial" panose="020B0604020202020204" pitchFamily="34" charset="0"/>
                <a:cs typeface="Arial" panose="020B0604020202020204" pitchFamily="34" charset="0"/>
              </a:rPr>
              <a:t>ағынды</a:t>
            </a:r>
            <a:r>
              <a:rPr lang="ru-KZ" dirty="0">
                <a:latin typeface="Arial" panose="020B0604020202020204" pitchFamily="34" charset="0"/>
                <a:cs typeface="Arial" panose="020B0604020202020204" pitchFamily="34" charset="0"/>
              </a:rPr>
              <a:t> </a:t>
            </a:r>
            <a:r>
              <a:rPr lang="ru-KZ" dirty="0" err="1">
                <a:latin typeface="Arial" panose="020B0604020202020204" pitchFamily="34" charset="0"/>
                <a:cs typeface="Arial" panose="020B0604020202020204" pitchFamily="34" charset="0"/>
              </a:rPr>
              <a:t>сулардағы</a:t>
            </a:r>
            <a:r>
              <a:rPr lang="ru-KZ" dirty="0">
                <a:latin typeface="Arial" panose="020B0604020202020204" pitchFamily="34" charset="0"/>
                <a:cs typeface="Arial" panose="020B0604020202020204" pitchFamily="34" charset="0"/>
              </a:rPr>
              <a:t> </a:t>
            </a:r>
            <a:r>
              <a:rPr lang="ru-KZ" dirty="0" err="1">
                <a:latin typeface="Arial" panose="020B0604020202020204" pitchFamily="34" charset="0"/>
                <a:cs typeface="Arial" panose="020B0604020202020204" pitchFamily="34" charset="0"/>
              </a:rPr>
              <a:t>ластаушы</a:t>
            </a:r>
            <a:r>
              <a:rPr lang="ru-KZ" dirty="0">
                <a:latin typeface="Arial" panose="020B0604020202020204" pitchFamily="34" charset="0"/>
                <a:cs typeface="Arial" panose="020B0604020202020204" pitchFamily="34" charset="0"/>
              </a:rPr>
              <a:t> </a:t>
            </a:r>
            <a:r>
              <a:rPr lang="ru-KZ" dirty="0" err="1">
                <a:latin typeface="Arial" panose="020B0604020202020204" pitchFamily="34" charset="0"/>
                <a:cs typeface="Arial" panose="020B0604020202020204" pitchFamily="34" charset="0"/>
              </a:rPr>
              <a:t>заттардың</a:t>
            </a:r>
            <a:r>
              <a:rPr lang="ru-KZ" dirty="0">
                <a:latin typeface="Arial" panose="020B0604020202020204" pitchFamily="34" charset="0"/>
                <a:cs typeface="Arial" panose="020B0604020202020204" pitchFamily="34" charset="0"/>
              </a:rPr>
              <a:t> </a:t>
            </a:r>
            <a:r>
              <a:rPr lang="ru-KZ" dirty="0" err="1">
                <a:latin typeface="Arial" panose="020B0604020202020204" pitchFamily="34" charset="0"/>
                <a:cs typeface="Arial" panose="020B0604020202020204" pitchFamily="34" charset="0"/>
              </a:rPr>
              <a:t>соңғы</a:t>
            </a:r>
            <a:r>
              <a:rPr lang="ru-KZ" dirty="0">
                <a:latin typeface="Arial" panose="020B0604020202020204" pitchFamily="34" charset="0"/>
                <a:cs typeface="Arial" panose="020B0604020202020204" pitchFamily="34" charset="0"/>
              </a:rPr>
              <a:t> </a:t>
            </a:r>
            <a:r>
              <a:rPr lang="ru-KZ" dirty="0" err="1">
                <a:latin typeface="Arial" panose="020B0604020202020204" pitchFamily="34" charset="0"/>
                <a:cs typeface="Arial" panose="020B0604020202020204" pitchFamily="34" charset="0"/>
              </a:rPr>
              <a:t>концентрациясы</a:t>
            </a:r>
            <a:r>
              <a:rPr lang="ru-KZ" dirty="0"/>
              <a:t>:</a:t>
            </a:r>
          </a:p>
        </p:txBody>
      </p:sp>
      <p:sp>
        <p:nvSpPr>
          <p:cNvPr id="58" name="TextBox 57">
            <a:extLst>
              <a:ext uri="{FF2B5EF4-FFF2-40B4-BE49-F238E27FC236}">
                <a16:creationId xmlns:a16="http://schemas.microsoft.com/office/drawing/2014/main" id="{8273A8CC-BA8A-13FA-532C-8CB0230B09AA}"/>
              </a:ext>
            </a:extLst>
          </p:cNvPr>
          <p:cNvSpPr txBox="1"/>
          <p:nvPr/>
        </p:nvSpPr>
        <p:spPr>
          <a:xfrm>
            <a:off x="5475636" y="2774257"/>
            <a:ext cx="6211380" cy="1200329"/>
          </a:xfrm>
          <a:prstGeom prst="rect">
            <a:avLst/>
          </a:prstGeom>
          <a:noFill/>
        </p:spPr>
        <p:txBody>
          <a:bodyPr wrap="none" rtlCol="0">
            <a:spAutoFit/>
          </a:bodyPr>
          <a:lstStyle/>
          <a:p>
            <a:r>
              <a:rPr lang="kk-KZ" i="1" dirty="0">
                <a:latin typeface="Arial" panose="020B0604020202020204" pitchFamily="34" charset="0"/>
                <a:cs typeface="Arial" panose="020B0604020202020204" pitchFamily="34" charset="0"/>
              </a:rPr>
              <a:t>а</a:t>
            </a:r>
            <a:r>
              <a:rPr lang="ru-KZ" i="1" dirty="0">
                <a:latin typeface="Arial" panose="020B0604020202020204" pitchFamily="34" charset="0"/>
                <a:cs typeface="Arial" panose="020B0604020202020204" pitchFamily="34" charset="0"/>
              </a:rPr>
              <a:t>-</a:t>
            </a:r>
            <a:r>
              <a:rPr lang="kk-KZ" dirty="0">
                <a:latin typeface="Arial" panose="020B0604020202020204" pitchFamily="34" charset="0"/>
                <a:cs typeface="Arial" panose="020B0604020202020204" pitchFamily="34" charset="0"/>
              </a:rPr>
              <a:t>бірлік көлемдегі сіңірілген адсорбат мөлшері</a:t>
            </a:r>
          </a:p>
          <a:p>
            <a:r>
              <a:rPr lang="ru-RU" dirty="0" err="1">
                <a:latin typeface="Arial" panose="020B0604020202020204" pitchFamily="34" charset="0"/>
                <a:cs typeface="Arial" panose="020B0604020202020204" pitchFamily="34" charset="0"/>
              </a:rPr>
              <a:t>К</a:t>
            </a:r>
            <a:r>
              <a:rPr lang="ru-RU" baseline="-25000" dirty="0" err="1">
                <a:latin typeface="Arial" panose="020B0604020202020204" pitchFamily="34" charset="0"/>
                <a:cs typeface="Arial" panose="020B0604020202020204" pitchFamily="34" charset="0"/>
              </a:rPr>
              <a:t>адс</a:t>
            </a:r>
            <a:r>
              <a:rPr lang="kk-KZ" dirty="0">
                <a:latin typeface="Arial" panose="020B0604020202020204" pitchFamily="34" charset="0"/>
                <a:cs typeface="Arial" panose="020B0604020202020204" pitchFamily="34" charset="0"/>
              </a:rPr>
              <a:t> </a:t>
            </a:r>
            <a:r>
              <a:rPr lang="ru-KZ" dirty="0">
                <a:latin typeface="Arial" panose="020B0604020202020204" pitchFamily="34" charset="0"/>
                <a:cs typeface="Arial" panose="020B0604020202020204" pitchFamily="34" charset="0"/>
              </a:rPr>
              <a:t>- </a:t>
            </a:r>
            <a:r>
              <a:rPr lang="kk-KZ" dirty="0">
                <a:latin typeface="Arial" panose="020B0604020202020204" pitchFamily="34" charset="0"/>
                <a:cs typeface="Arial" panose="020B0604020202020204" pitchFamily="34" charset="0"/>
              </a:rPr>
              <a:t>адсорбция константасы</a:t>
            </a:r>
          </a:p>
          <a:p>
            <a:r>
              <a:rPr lang="ru-RU" dirty="0">
                <a:latin typeface="Arial" panose="020B0604020202020204" pitchFamily="34" charset="0"/>
                <a:cs typeface="Arial" panose="020B0604020202020204" pitchFamily="34" charset="0"/>
              </a:rPr>
              <a:t>С</a:t>
            </a:r>
            <a:r>
              <a:rPr lang="ru-RU" baseline="-25000" dirty="0">
                <a:latin typeface="Arial" panose="020B0604020202020204" pitchFamily="34" charset="0"/>
                <a:cs typeface="Arial" panose="020B0604020202020204" pitchFamily="34" charset="0"/>
              </a:rPr>
              <a:t>р</a:t>
            </a:r>
            <a:r>
              <a:rPr lang="kk-KZ" dirty="0">
                <a:latin typeface="Arial" panose="020B0604020202020204" pitchFamily="34" charset="0"/>
                <a:cs typeface="Arial" panose="020B0604020202020204" pitchFamily="34" charset="0"/>
              </a:rPr>
              <a:t> </a:t>
            </a:r>
            <a:r>
              <a:rPr lang="ru-KZ" dirty="0">
                <a:latin typeface="Arial" panose="020B0604020202020204" pitchFamily="34" charset="0"/>
                <a:cs typeface="Arial" panose="020B0604020202020204" pitchFamily="34" charset="0"/>
              </a:rPr>
              <a:t>- </a:t>
            </a:r>
            <a:r>
              <a:rPr lang="kk-KZ" dirty="0">
                <a:latin typeface="Arial" panose="020B0604020202020204" pitchFamily="34" charset="0"/>
                <a:cs typeface="Arial" panose="020B0604020202020204" pitchFamily="34" charset="0"/>
              </a:rPr>
              <a:t>сұйықтықтағы адсорбцияланған заттың тепе-теңдік </a:t>
            </a:r>
          </a:p>
          <a:p>
            <a:r>
              <a:rPr lang="kk-KZ" dirty="0">
                <a:latin typeface="Arial" panose="020B0604020202020204" pitchFamily="34" charset="0"/>
                <a:cs typeface="Arial" panose="020B0604020202020204" pitchFamily="34" charset="0"/>
              </a:rPr>
              <a:t>концентрациясы</a:t>
            </a:r>
            <a:endParaRPr lang="ru-KZ"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9" name="Прямоугольник: скругленные углы 58">
                <a:extLst>
                  <a:ext uri="{FF2B5EF4-FFF2-40B4-BE49-F238E27FC236}">
                    <a16:creationId xmlns:a16="http://schemas.microsoft.com/office/drawing/2014/main" id="{98E50E0A-9D1C-4C6C-70E1-9561299D793C}"/>
                  </a:ext>
                </a:extLst>
              </p:cNvPr>
              <p:cNvSpPr/>
              <p:nvPr/>
            </p:nvSpPr>
            <p:spPr>
              <a:xfrm>
                <a:off x="1967775" y="4963685"/>
                <a:ext cx="2116666" cy="93217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ru-KZ" i="1" smtClean="0">
                              <a:latin typeface="Cambria Math" panose="02040503050406030204" pitchFamily="18" charset="0"/>
                            </a:rPr>
                          </m:ctrlPr>
                        </m:sSubPr>
                        <m:e>
                          <m:r>
                            <a:rPr lang="kk-KZ" b="0" i="1" smtClean="0">
                              <a:latin typeface="Cambria Math" panose="02040503050406030204" pitchFamily="18" charset="0"/>
                            </a:rPr>
                            <m:t>С</m:t>
                          </m:r>
                        </m:e>
                        <m:sub>
                          <m:r>
                            <a:rPr lang="en-US" b="0" i="1" smtClean="0">
                              <a:latin typeface="Cambria Math" panose="02040503050406030204" pitchFamily="18" charset="0"/>
                            </a:rPr>
                            <m:t>𝑘</m:t>
                          </m:r>
                        </m:sub>
                      </m:sSub>
                      <m:r>
                        <a:rPr lang="en-US" b="0" i="1" smtClean="0">
                          <a:latin typeface="Cambria Math" panose="02040503050406030204" pitchFamily="18" charset="0"/>
                        </a:rPr>
                        <m:t>=</m:t>
                      </m:r>
                      <m:f>
                        <m:fPr>
                          <m:ctrlPr>
                            <a:rPr lang="ru-KZ" i="1" smtClean="0">
                              <a:latin typeface="Cambria Math" panose="02040503050406030204" pitchFamily="18" charset="0"/>
                            </a:rPr>
                          </m:ctrlPr>
                        </m:fPr>
                        <m:num>
                          <m:sSub>
                            <m:sSubPr>
                              <m:ctrlPr>
                                <a:rPr lang="ru-KZ" i="1" smtClean="0">
                                  <a:latin typeface="Cambria Math" panose="02040503050406030204" pitchFamily="18" charset="0"/>
                                </a:rPr>
                              </m:ctrlPr>
                            </m:sSubPr>
                            <m:e>
                              <m:r>
                                <a:rPr lang="en-US" b="0" i="1" smtClean="0">
                                  <a:latin typeface="Cambria Math" panose="02040503050406030204" pitchFamily="18" charset="0"/>
                                </a:rPr>
                                <m:t>𝑄𝐶</m:t>
                              </m:r>
                            </m:e>
                            <m:sub>
                              <m:r>
                                <a:rPr lang="en-US" b="0" i="1" smtClean="0">
                                  <a:latin typeface="Cambria Math" panose="02040503050406030204" pitchFamily="18" charset="0"/>
                                </a:rPr>
                                <m:t>𝐻</m:t>
                              </m:r>
                            </m:sub>
                          </m:sSub>
                        </m:num>
                        <m:den>
                          <m:r>
                            <a:rPr lang="en-US" b="0" i="1" smtClean="0">
                              <a:latin typeface="Cambria Math" panose="02040503050406030204" pitchFamily="18" charset="0"/>
                            </a:rPr>
                            <m:t>𝑄</m:t>
                          </m:r>
                          <m:r>
                            <a:rPr lang="en-US" b="0" i="1" smtClean="0">
                              <a:latin typeface="Cambria Math" panose="02040503050406030204" pitchFamily="18" charset="0"/>
                            </a:rPr>
                            <m:t>+</m:t>
                          </m:r>
                          <m:sSub>
                            <m:sSubPr>
                              <m:ctrlPr>
                                <a:rPr lang="ru-KZ" i="1" smtClean="0">
                                  <a:latin typeface="Cambria Math" panose="02040503050406030204" pitchFamily="18" charset="0"/>
                                </a:rPr>
                              </m:ctrlPr>
                            </m:sSubPr>
                            <m:e>
                              <m:r>
                                <a:rPr lang="en-US" b="0" i="1" smtClean="0">
                                  <a:latin typeface="Cambria Math" panose="02040503050406030204" pitchFamily="18" charset="0"/>
                                </a:rPr>
                                <m:t>𝐾</m:t>
                              </m:r>
                            </m:e>
                            <m:sub>
                              <m:r>
                                <a:rPr lang="ru-RU" b="0" i="1" smtClean="0">
                                  <a:latin typeface="Cambria Math" panose="02040503050406030204" pitchFamily="18" charset="0"/>
                                </a:rPr>
                                <m:t>адс</m:t>
                              </m:r>
                            </m:sub>
                          </m:sSub>
                          <m:r>
                            <a:rPr lang="en-US" b="0" i="1" smtClean="0">
                              <a:latin typeface="Cambria Math" panose="02040503050406030204" pitchFamily="18" charset="0"/>
                            </a:rPr>
                            <m:t>𝑚</m:t>
                          </m:r>
                        </m:den>
                      </m:f>
                    </m:oMath>
                  </m:oMathPara>
                </a14:m>
                <a:endParaRPr lang="ru-KZ" dirty="0"/>
              </a:p>
            </p:txBody>
          </p:sp>
        </mc:Choice>
        <mc:Fallback xmlns="">
          <p:sp>
            <p:nvSpPr>
              <p:cNvPr id="59" name="Прямоугольник: скругленные углы 58">
                <a:extLst>
                  <a:ext uri="{FF2B5EF4-FFF2-40B4-BE49-F238E27FC236}">
                    <a16:creationId xmlns:a16="http://schemas.microsoft.com/office/drawing/2014/main" id="{98E50E0A-9D1C-4C6C-70E1-9561299D793C}"/>
                  </a:ext>
                </a:extLst>
              </p:cNvPr>
              <p:cNvSpPr>
                <a:spLocks noRot="1" noChangeAspect="1" noMove="1" noResize="1" noEditPoints="1" noAdjustHandles="1" noChangeArrowheads="1" noChangeShapeType="1" noTextEdit="1"/>
              </p:cNvSpPr>
              <p:nvPr/>
            </p:nvSpPr>
            <p:spPr>
              <a:xfrm>
                <a:off x="1967775" y="4963685"/>
                <a:ext cx="2116666" cy="932173"/>
              </a:xfrm>
              <a:prstGeom prst="roundRect">
                <a:avLst/>
              </a:prstGeom>
              <a:blipFill>
                <a:blip r:embed="rId4"/>
                <a:stretch>
                  <a:fillRect/>
                </a:stretch>
              </a:blipFill>
            </p:spPr>
            <p:txBody>
              <a:bodyPr/>
              <a:lstStyle/>
              <a:p>
                <a:r>
                  <a:rPr lang="ru-KZ">
                    <a:noFill/>
                  </a:rPr>
                  <a:t> </a:t>
                </a:r>
              </a:p>
            </p:txBody>
          </p:sp>
        </mc:Fallback>
      </mc:AlternateContent>
      <mc:AlternateContent xmlns:mc="http://schemas.openxmlformats.org/markup-compatibility/2006" xmlns:a14="http://schemas.microsoft.com/office/drawing/2010/main">
        <mc:Choice Requires="a14">
          <p:sp>
            <p:nvSpPr>
              <p:cNvPr id="60" name="Прямоугольник: скругленные углы 59">
                <a:extLst>
                  <a:ext uri="{FF2B5EF4-FFF2-40B4-BE49-F238E27FC236}">
                    <a16:creationId xmlns:a16="http://schemas.microsoft.com/office/drawing/2014/main" id="{0B64CB9B-EAEA-6448-EC2D-BD91D8E6E287}"/>
                  </a:ext>
                </a:extLst>
              </p:cNvPr>
              <p:cNvSpPr/>
              <p:nvPr/>
            </p:nvSpPr>
            <p:spPr>
              <a:xfrm>
                <a:off x="7125624" y="5010824"/>
                <a:ext cx="2817758" cy="93217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ru-KZ"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𝑛𝑘</m:t>
                          </m:r>
                        </m:sub>
                      </m:sSub>
                      <m:r>
                        <a:rPr lang="en-US" b="0" i="1" smtClean="0">
                          <a:latin typeface="Cambria Math" panose="02040503050406030204" pitchFamily="18" charset="0"/>
                        </a:rPr>
                        <m:t>=</m:t>
                      </m:r>
                      <m:sSup>
                        <m:sSupPr>
                          <m:ctrlPr>
                            <a:rPr lang="ru-KZ" i="1" smtClean="0">
                              <a:latin typeface="Cambria Math" panose="02040503050406030204" pitchFamily="18" charset="0"/>
                            </a:rPr>
                          </m:ctrlPr>
                        </m:sSupPr>
                        <m:e>
                          <m:d>
                            <m:dPr>
                              <m:ctrlPr>
                                <a:rPr lang="ru-KZ" i="1" smtClean="0">
                                  <a:latin typeface="Cambria Math" panose="02040503050406030204" pitchFamily="18" charset="0"/>
                                </a:rPr>
                              </m:ctrlPr>
                            </m:dPr>
                            <m:e>
                              <m:f>
                                <m:fPr>
                                  <m:ctrlPr>
                                    <a:rPr lang="ru-KZ" i="1" smtClean="0">
                                      <a:latin typeface="Cambria Math" panose="02040503050406030204" pitchFamily="18" charset="0"/>
                                    </a:rPr>
                                  </m:ctrlPr>
                                </m:fPr>
                                <m:num>
                                  <m:r>
                                    <a:rPr lang="en-US" b="0" i="1" smtClean="0">
                                      <a:latin typeface="Cambria Math" panose="02040503050406030204" pitchFamily="18" charset="0"/>
                                    </a:rPr>
                                    <m:t>𝑄</m:t>
                                  </m:r>
                                </m:num>
                                <m:den>
                                  <m:r>
                                    <a:rPr lang="en-US" b="0" i="1" smtClean="0">
                                      <a:latin typeface="Cambria Math" panose="02040503050406030204" pitchFamily="18" charset="0"/>
                                    </a:rPr>
                                    <m:t>𝑄</m:t>
                                  </m:r>
                                  <m:r>
                                    <a:rPr lang="en-US" b="0" i="1" smtClean="0">
                                      <a:latin typeface="Cambria Math" panose="02040503050406030204" pitchFamily="18" charset="0"/>
                                    </a:rPr>
                                    <m:t>+</m:t>
                                  </m:r>
                                  <m:sSub>
                                    <m:sSubPr>
                                      <m:ctrlPr>
                                        <a:rPr lang="ru-KZ" i="1" smtClean="0">
                                          <a:latin typeface="Cambria Math" panose="02040503050406030204" pitchFamily="18" charset="0"/>
                                        </a:rPr>
                                      </m:ctrlPr>
                                    </m:sSubPr>
                                    <m:e>
                                      <m:r>
                                        <a:rPr lang="en-US" b="0" i="1" smtClean="0">
                                          <a:latin typeface="Cambria Math" panose="02040503050406030204" pitchFamily="18" charset="0"/>
                                        </a:rPr>
                                        <m:t>𝐾</m:t>
                                      </m:r>
                                    </m:e>
                                    <m:sub>
                                      <m:r>
                                        <a:rPr lang="ru-RU" b="0" i="1" smtClean="0">
                                          <a:latin typeface="Cambria Math" panose="02040503050406030204" pitchFamily="18" charset="0"/>
                                        </a:rPr>
                                        <m:t>адс</m:t>
                                      </m:r>
                                    </m:sub>
                                  </m:sSub>
                                  <m:r>
                                    <a:rPr lang="en-US" b="0" i="1" smtClean="0">
                                      <a:latin typeface="Cambria Math" panose="02040503050406030204" pitchFamily="18" charset="0"/>
                                    </a:rPr>
                                    <m:t>𝑚</m:t>
                                  </m:r>
                                </m:den>
                              </m:f>
                            </m:e>
                          </m:d>
                        </m:e>
                        <m:sup>
                          <m:r>
                            <a:rPr lang="en-US" b="0" i="1" smtClean="0">
                              <a:latin typeface="Cambria Math" panose="02040503050406030204" pitchFamily="18" charset="0"/>
                            </a:rPr>
                            <m:t>𝑛</m:t>
                          </m:r>
                        </m:sup>
                      </m:sSup>
                      <m:sSub>
                        <m:sSubPr>
                          <m:ctrlPr>
                            <a:rPr lang="ru-KZ"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𝐻</m:t>
                          </m:r>
                        </m:sub>
                      </m:sSub>
                    </m:oMath>
                  </m:oMathPara>
                </a14:m>
                <a:endParaRPr lang="ru-KZ" dirty="0"/>
              </a:p>
            </p:txBody>
          </p:sp>
        </mc:Choice>
        <mc:Fallback xmlns="">
          <p:sp>
            <p:nvSpPr>
              <p:cNvPr id="60" name="Прямоугольник: скругленные углы 59">
                <a:extLst>
                  <a:ext uri="{FF2B5EF4-FFF2-40B4-BE49-F238E27FC236}">
                    <a16:creationId xmlns:a16="http://schemas.microsoft.com/office/drawing/2014/main" id="{0B64CB9B-EAEA-6448-EC2D-BD91D8E6E287}"/>
                  </a:ext>
                </a:extLst>
              </p:cNvPr>
              <p:cNvSpPr>
                <a:spLocks noRot="1" noChangeAspect="1" noMove="1" noResize="1" noEditPoints="1" noAdjustHandles="1" noChangeArrowheads="1" noChangeShapeType="1" noTextEdit="1"/>
              </p:cNvSpPr>
              <p:nvPr/>
            </p:nvSpPr>
            <p:spPr>
              <a:xfrm>
                <a:off x="7125624" y="5010824"/>
                <a:ext cx="2817758" cy="932173"/>
              </a:xfrm>
              <a:prstGeom prst="roundRect">
                <a:avLst/>
              </a:prstGeom>
              <a:blipFill>
                <a:blip r:embed="rId5"/>
                <a:stretch>
                  <a:fillRect/>
                </a:stretch>
              </a:blipFill>
            </p:spPr>
            <p:txBody>
              <a:bodyPr/>
              <a:lstStyle/>
              <a:p>
                <a:r>
                  <a:rPr lang="ru-KZ">
                    <a:noFill/>
                  </a:rPr>
                  <a:t> </a:t>
                </a:r>
              </a:p>
            </p:txBody>
          </p:sp>
        </mc:Fallback>
      </mc:AlternateContent>
      <p:sp>
        <p:nvSpPr>
          <p:cNvPr id="7" name="Заголовок 1">
            <a:extLst>
              <a:ext uri="{FF2B5EF4-FFF2-40B4-BE49-F238E27FC236}">
                <a16:creationId xmlns:a16="http://schemas.microsoft.com/office/drawing/2014/main" id="{2CEFABA6-F273-F41A-927F-7DDDCF16A671}"/>
              </a:ext>
            </a:extLst>
          </p:cNvPr>
          <p:cNvSpPr txBox="1">
            <a:spLocks/>
          </p:cNvSpPr>
          <p:nvPr/>
        </p:nvSpPr>
        <p:spPr>
          <a:xfrm>
            <a:off x="1975496" y="27678"/>
            <a:ext cx="8241008" cy="994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b="1">
                <a:solidFill>
                  <a:srgbClr val="C00000"/>
                </a:solidFill>
                <a:latin typeface="Arial" panose="020B0604020202020204" pitchFamily="34" charset="0"/>
                <a:cs typeface="Arial" panose="020B0604020202020204" pitchFamily="34" charset="0"/>
              </a:rPr>
              <a:t> </a:t>
            </a:r>
            <a:endParaRPr lang="ru-RU" sz="2400" b="1" dirty="0">
              <a:solidFill>
                <a:srgbClr val="C00000"/>
              </a:solidFill>
              <a:latin typeface="Arial" panose="020B0604020202020204" pitchFamily="34" charset="0"/>
              <a:cs typeface="Arial" panose="020B0604020202020204" pitchFamily="34" charset="0"/>
            </a:endParaRPr>
          </a:p>
        </p:txBody>
      </p:sp>
      <p:sp>
        <p:nvSpPr>
          <p:cNvPr id="13" name="Скругленный прямоугольник 4">
            <a:extLst>
              <a:ext uri="{FF2B5EF4-FFF2-40B4-BE49-F238E27FC236}">
                <a16:creationId xmlns:a16="http://schemas.microsoft.com/office/drawing/2014/main" id="{81DA28A8-457A-F5BE-36E6-8E5205F5DC4D}"/>
              </a:ext>
            </a:extLst>
          </p:cNvPr>
          <p:cNvSpPr/>
          <p:nvPr/>
        </p:nvSpPr>
        <p:spPr>
          <a:xfrm>
            <a:off x="2003488" y="289391"/>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400" b="1" dirty="0">
                <a:solidFill>
                  <a:srgbClr val="C00000"/>
                </a:solidFill>
                <a:latin typeface="Arial" panose="020B0604020202020204" pitchFamily="34" charset="0"/>
                <a:cs typeface="Arial" panose="020B0604020202020204" pitchFamily="34" charset="0"/>
              </a:rPr>
              <a:t>2. Сорбциялық </a:t>
            </a:r>
            <a:r>
              <a:rPr lang="ru-RU" sz="2400" b="1" dirty="0" err="1">
                <a:solidFill>
                  <a:srgbClr val="C00000"/>
                </a:solidFill>
                <a:latin typeface="Arial" panose="020B0604020202020204" pitchFamily="34" charset="0"/>
                <a:cs typeface="Arial" panose="020B0604020202020204" pitchFamily="34" charset="0"/>
              </a:rPr>
              <a:t>процестің</a:t>
            </a:r>
            <a:r>
              <a:rPr lang="ru-RU" sz="2400" b="1" dirty="0">
                <a:solidFill>
                  <a:srgbClr val="C00000"/>
                </a:solidFill>
                <a:latin typeface="Arial" panose="020B0604020202020204" pitchFamily="34" charset="0"/>
                <a:cs typeface="Arial" panose="020B0604020202020204" pitchFamily="34" charset="0"/>
              </a:rPr>
              <a:t> </a:t>
            </a:r>
            <a:r>
              <a:rPr lang="ru-RU" sz="2400" b="1" dirty="0" err="1">
                <a:solidFill>
                  <a:srgbClr val="C00000"/>
                </a:solidFill>
                <a:latin typeface="Arial" panose="020B0604020202020204" pitchFamily="34" charset="0"/>
                <a:cs typeface="Arial" panose="020B0604020202020204" pitchFamily="34" charset="0"/>
              </a:rPr>
              <a:t>түрлері</a:t>
            </a:r>
            <a:endParaRPr lang="en-US" dirty="0"/>
          </a:p>
        </p:txBody>
      </p:sp>
    </p:spTree>
    <p:extLst>
      <p:ext uri="{BB962C8B-B14F-4D97-AF65-F5344CB8AC3E}">
        <p14:creationId xmlns:p14="http://schemas.microsoft.com/office/powerpoint/2010/main" val="2685438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Объект 2"/>
          <p:cNvSpPr>
            <a:spLocks noGrp="1"/>
          </p:cNvSpPr>
          <p:nvPr>
            <p:ph idx="1"/>
          </p:nvPr>
        </p:nvSpPr>
        <p:spPr>
          <a:xfrm>
            <a:off x="4894190" y="1819950"/>
            <a:ext cx="6906595" cy="4334629"/>
          </a:xfrm>
        </p:spPr>
        <p:txBody>
          <a:bodyPr anchor="ctr">
            <a:normAutofit/>
          </a:bodyPr>
          <a:lstStyle/>
          <a:p>
            <a:pPr marL="457200" indent="-457200">
              <a:spcBef>
                <a:spcPts val="0"/>
              </a:spcBef>
              <a:buFont typeface="+mj-lt"/>
              <a:buAutoNum type="arabicPeriod"/>
            </a:pPr>
            <a:r>
              <a:rPr lang="ru-RU" b="1" dirty="0" err="1">
                <a:solidFill>
                  <a:srgbClr val="FEFFFF"/>
                </a:solidFill>
                <a:latin typeface="Arial" panose="020B0604020202020204" pitchFamily="34" charset="0"/>
                <a:cs typeface="Arial" panose="020B0604020202020204" pitchFamily="34" charset="0"/>
              </a:rPr>
              <a:t>Сорбциялық</a:t>
            </a:r>
            <a:r>
              <a:rPr lang="ru-RU" b="1" dirty="0">
                <a:solidFill>
                  <a:srgbClr val="FEFFFF"/>
                </a:solidFill>
                <a:latin typeface="Arial" panose="020B0604020202020204" pitchFamily="34" charset="0"/>
                <a:cs typeface="Arial" panose="020B0604020202020204" pitchFamily="34" charset="0"/>
              </a:rPr>
              <a:t> </a:t>
            </a:r>
            <a:r>
              <a:rPr lang="ru-RU" b="1" dirty="0" err="1">
                <a:solidFill>
                  <a:srgbClr val="FEFFFF"/>
                </a:solidFill>
                <a:latin typeface="Arial" panose="020B0604020202020204" pitchFamily="34" charset="0"/>
                <a:cs typeface="Arial" panose="020B0604020202020204" pitchFamily="34" charset="0"/>
              </a:rPr>
              <a:t>процестер</a:t>
            </a:r>
            <a:endParaRPr lang="ru-RU" b="1" dirty="0">
              <a:solidFill>
                <a:srgbClr val="FEFFFF"/>
              </a:solidFill>
              <a:latin typeface="Arial" panose="020B0604020202020204" pitchFamily="34" charset="0"/>
              <a:cs typeface="Arial" panose="020B0604020202020204" pitchFamily="34" charset="0"/>
            </a:endParaRPr>
          </a:p>
          <a:p>
            <a:pPr marL="457200" indent="-457200">
              <a:spcBef>
                <a:spcPts val="0"/>
              </a:spcBef>
              <a:buFont typeface="+mj-lt"/>
              <a:buAutoNum type="arabicPeriod"/>
            </a:pPr>
            <a:r>
              <a:rPr lang="ru-RU" b="1" dirty="0">
                <a:solidFill>
                  <a:srgbClr val="FEFFFF"/>
                </a:solidFill>
                <a:latin typeface="Arial" panose="020B0604020202020204" pitchFamily="34" charset="0"/>
                <a:cs typeface="Arial" panose="020B0604020202020204" pitchFamily="34" charset="0"/>
              </a:rPr>
              <a:t>Конденсация мен </a:t>
            </a:r>
            <a:r>
              <a:rPr lang="ru-RU" b="1" dirty="0" err="1">
                <a:solidFill>
                  <a:srgbClr val="FEFFFF"/>
                </a:solidFill>
                <a:latin typeface="Arial" panose="020B0604020202020204" pitchFamily="34" charset="0"/>
                <a:cs typeface="Arial" panose="020B0604020202020204" pitchFamily="34" charset="0"/>
              </a:rPr>
              <a:t>булану</a:t>
            </a:r>
            <a:endParaRPr lang="ru-RU" b="1" dirty="0">
              <a:solidFill>
                <a:srgbClr val="FEFFFF"/>
              </a:solidFill>
              <a:latin typeface="Arial" panose="020B0604020202020204" pitchFamily="34" charset="0"/>
              <a:cs typeface="Arial" panose="020B0604020202020204" pitchFamily="34" charset="0"/>
            </a:endParaRPr>
          </a:p>
          <a:p>
            <a:pPr marL="457200" indent="-457200">
              <a:spcBef>
                <a:spcPts val="0"/>
              </a:spcBef>
              <a:buFont typeface="+mj-lt"/>
              <a:buAutoNum type="arabicPeriod"/>
            </a:pPr>
            <a:r>
              <a:rPr lang="ru-RU" b="1" dirty="0">
                <a:solidFill>
                  <a:srgbClr val="FEFFFF"/>
                </a:solidFill>
                <a:latin typeface="Arial" panose="020B0604020202020204" pitchFamily="34" charset="0"/>
                <a:cs typeface="Arial" panose="020B0604020202020204" pitchFamily="34" charset="0"/>
              </a:rPr>
              <a:t>Хемосорбция мен </a:t>
            </a:r>
            <a:r>
              <a:rPr lang="ru-RU" b="1" dirty="0" err="1">
                <a:solidFill>
                  <a:srgbClr val="FEFFFF"/>
                </a:solidFill>
                <a:latin typeface="Arial" panose="020B0604020202020204" pitchFamily="34" charset="0"/>
                <a:cs typeface="Arial" panose="020B0604020202020204" pitchFamily="34" charset="0"/>
              </a:rPr>
              <a:t>физикалық</a:t>
            </a:r>
            <a:r>
              <a:rPr lang="ru-RU" b="1" dirty="0">
                <a:solidFill>
                  <a:srgbClr val="FEFFFF"/>
                </a:solidFill>
                <a:latin typeface="Arial" panose="020B0604020202020204" pitchFamily="34" charset="0"/>
                <a:cs typeface="Arial" panose="020B0604020202020204" pitchFamily="34" charset="0"/>
              </a:rPr>
              <a:t> адсорбция</a:t>
            </a:r>
          </a:p>
          <a:p>
            <a:pPr marL="457200" indent="-457200">
              <a:spcBef>
                <a:spcPts val="0"/>
              </a:spcBef>
              <a:buFont typeface="+mj-lt"/>
              <a:buAutoNum type="arabicPeriod"/>
            </a:pPr>
            <a:r>
              <a:rPr lang="ru-RU" b="1" dirty="0" err="1">
                <a:solidFill>
                  <a:srgbClr val="FEFFFF"/>
                </a:solidFill>
                <a:latin typeface="Arial" panose="020B0604020202020204" pitchFamily="34" charset="0"/>
                <a:cs typeface="Arial" panose="020B0604020202020204" pitchFamily="34" charset="0"/>
              </a:rPr>
              <a:t>Жабдықтар</a:t>
            </a:r>
            <a:endParaRPr lang="ru-RU" b="1" dirty="0">
              <a:solidFill>
                <a:srgbClr val="FEFFFF"/>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A7134B2-3F4C-4032-91C7-EE8B2626C099}"/>
              </a:ext>
            </a:extLst>
          </p:cNvPr>
          <p:cNvSpPr txBox="1"/>
          <p:nvPr/>
        </p:nvSpPr>
        <p:spPr>
          <a:xfrm>
            <a:off x="634621" y="2942456"/>
            <a:ext cx="4321545" cy="646331"/>
          </a:xfrm>
          <a:prstGeom prst="rect">
            <a:avLst/>
          </a:prstGeom>
          <a:noFill/>
        </p:spPr>
        <p:txBody>
          <a:bodyPr wrap="square">
            <a:spAutoFit/>
          </a:bodyPr>
          <a:lstStyle/>
          <a:p>
            <a:pPr marL="0" indent="0">
              <a:buNone/>
            </a:pPr>
            <a:r>
              <a:rPr lang="kk-KZ" sz="3600" b="1">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Дәріс жоспары</a:t>
            </a:r>
            <a:r>
              <a:rPr lang="ru-RU" sz="3600" b="1">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ru-RU" sz="3600" b="1" dirty="0">
              <a:solidFill>
                <a:srgbClr val="FE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6548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60EFF3-BBF2-B9D6-48E7-C22B63BF6A4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EE0DEC-D618-2868-1399-ADBD4FB32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815D34E-7319-0039-CBFB-A9F328502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B40885-9241-5E6C-FA6F-C803DB9FE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3A24775-6781-4C2D-675A-CD6436F62D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4B0172A0-B478-2EEA-96CC-28FDA75DF0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E518AD76-0B20-8168-19CC-9963471105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A3796623-1F18-70F6-9B6A-A57860B23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BD2135EA-ADC8-0EBD-5A8D-73A79AE1B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3365B2E6-9822-9C50-D31D-1FCDA13AC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A50F644B-5A47-48CE-6B60-331C8DA68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C13A07F4-5ECC-BEB3-8F61-5E6878285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DC5F9723-A16C-ABCC-4330-8AB71E1C6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FF1C0A8D-B30B-CCF7-765C-9D8A5B016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8B7E4433-BAF6-A0D6-F21C-3DEBAD6EF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6ABB78C1-9943-A33E-A0A8-D6939C774F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41AE79C3-FFFE-5992-503F-429A96BB4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56734507-CA90-17A2-87E1-0118D4180D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D9B6F53C-1856-8976-7F8E-41FC9933F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EC89F6C4-473D-D029-960A-76277B0B4A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E1DD110A-2545-B527-D24F-94FCB088DC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A6A38770-60A8-7844-74B5-9E0F74A87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7FC33114-EE99-8E16-3807-63A68B191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F0569347-F88D-4231-BAB2-5470875D2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28785F2E-D0BB-02D2-3DDF-A12C215E9E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7485DBF7-4A83-EE9A-0825-933131A3E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D78453AF-0E24-DC4C-C2F5-F51AFCDAC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B59270D1-CA53-3E63-89E6-EA5334242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F037773A-AD86-DC13-6B9B-41C5326F5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83BBAE80-5CDE-55C4-5996-ECA8010E5D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D83B365E-8EB2-0EF4-3F26-5F3F42A39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6045FA1A-3A23-2F41-B663-8FE19483E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B73725FE-5682-AE21-4150-0E563099CB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027AC2F9-4B42-6514-8698-93AEEED476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FA797338-4B31-E593-967D-AE26C332C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9480C7EB-43A5-6720-F5C4-6DEEE468E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0E8ABCA0-356F-E5A8-06B8-06F1625C9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F4233A8F-33A1-373B-2E19-5B37A34E5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7C78A32E-724C-E5D2-4C93-CA1F230E4B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73BC8DBB-1B56-1827-89BA-FFEA995A2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AAC635D6-2EDD-9F83-3342-D25C67998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9EA46234-7F74-7B53-8949-987E1A870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5B56F580-3E93-3880-5DA3-61684760CB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Скругленный прямоугольник 4">
            <a:extLst>
              <a:ext uri="{FF2B5EF4-FFF2-40B4-BE49-F238E27FC236}">
                <a16:creationId xmlns:a16="http://schemas.microsoft.com/office/drawing/2014/main" id="{7219FF06-FF97-AF0F-B6AD-7B8AACF89E9A}"/>
              </a:ext>
            </a:extLst>
          </p:cNvPr>
          <p:cNvSpPr/>
          <p:nvPr/>
        </p:nvSpPr>
        <p:spPr>
          <a:xfrm>
            <a:off x="1975495" y="234228"/>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Заголовок 1">
            <a:extLst>
              <a:ext uri="{FF2B5EF4-FFF2-40B4-BE49-F238E27FC236}">
                <a16:creationId xmlns:a16="http://schemas.microsoft.com/office/drawing/2014/main" id="{1E5F0896-8590-A135-D24A-D438D186F28C}"/>
              </a:ext>
            </a:extLst>
          </p:cNvPr>
          <p:cNvSpPr>
            <a:spLocks noGrp="1"/>
          </p:cNvSpPr>
          <p:nvPr>
            <p:ph type="title"/>
          </p:nvPr>
        </p:nvSpPr>
        <p:spPr>
          <a:xfrm>
            <a:off x="1975496" y="27678"/>
            <a:ext cx="8241008" cy="994123"/>
          </a:xfrm>
        </p:spPr>
        <p:txBody>
          <a:bodyPr>
            <a:normAutofit/>
          </a:bodyPr>
          <a:lstStyle/>
          <a:p>
            <a:pPr algn="ctr"/>
            <a:r>
              <a:rPr lang="ru-RU" sz="2400" b="1" dirty="0">
                <a:solidFill>
                  <a:srgbClr val="C00000"/>
                </a:solidFill>
                <a:latin typeface="Arial" panose="020B0604020202020204" pitchFamily="34" charset="0"/>
                <a:cs typeface="Arial" panose="020B0604020202020204" pitchFamily="34" charset="0"/>
              </a:rPr>
              <a:t>2. Сорбциялық </a:t>
            </a:r>
            <a:r>
              <a:rPr lang="ru-RU" sz="2400" b="1" dirty="0" err="1">
                <a:solidFill>
                  <a:srgbClr val="C00000"/>
                </a:solidFill>
                <a:latin typeface="Arial" panose="020B0604020202020204" pitchFamily="34" charset="0"/>
                <a:cs typeface="Arial" panose="020B0604020202020204" pitchFamily="34" charset="0"/>
              </a:rPr>
              <a:t>процестің</a:t>
            </a:r>
            <a:r>
              <a:rPr lang="ru-RU" sz="2400" b="1" dirty="0">
                <a:solidFill>
                  <a:srgbClr val="C00000"/>
                </a:solidFill>
                <a:latin typeface="Arial" panose="020B0604020202020204" pitchFamily="34" charset="0"/>
                <a:cs typeface="Arial" panose="020B0604020202020204" pitchFamily="34" charset="0"/>
              </a:rPr>
              <a:t> </a:t>
            </a:r>
            <a:r>
              <a:rPr lang="ru-RU" sz="2400" b="1" dirty="0" err="1">
                <a:solidFill>
                  <a:srgbClr val="C00000"/>
                </a:solidFill>
                <a:latin typeface="Arial" panose="020B0604020202020204" pitchFamily="34" charset="0"/>
                <a:cs typeface="Arial" panose="020B0604020202020204" pitchFamily="34" charset="0"/>
              </a:rPr>
              <a:t>түрлері</a:t>
            </a:r>
            <a:endParaRPr lang="ru-RU" sz="2400" b="1" dirty="0">
              <a:solidFill>
                <a:srgbClr val="C00000"/>
              </a:solidFill>
              <a:latin typeface="Arial" panose="020B0604020202020204" pitchFamily="34" charset="0"/>
              <a:cs typeface="Arial" panose="020B0604020202020204" pitchFamily="34" charset="0"/>
            </a:endParaRPr>
          </a:p>
        </p:txBody>
      </p:sp>
      <p:sp>
        <p:nvSpPr>
          <p:cNvPr id="11" name="Объект 10">
            <a:extLst>
              <a:ext uri="{FF2B5EF4-FFF2-40B4-BE49-F238E27FC236}">
                <a16:creationId xmlns:a16="http://schemas.microsoft.com/office/drawing/2014/main" id="{A99ADAE3-EE93-F632-F103-B336BACE9E4F}"/>
              </a:ext>
            </a:extLst>
          </p:cNvPr>
          <p:cNvSpPr>
            <a:spLocks noGrp="1"/>
          </p:cNvSpPr>
          <p:nvPr>
            <p:ph idx="1"/>
          </p:nvPr>
        </p:nvSpPr>
        <p:spPr/>
        <p:txBody>
          <a:bodyPr/>
          <a:lstStyle/>
          <a:p>
            <a:pPr marL="0" indent="0">
              <a:buNone/>
            </a:pPr>
            <a:r>
              <a:rPr lang="kk-KZ" dirty="0"/>
              <a:t> </a:t>
            </a:r>
            <a:endParaRPr lang="ru-KZ" dirty="0"/>
          </a:p>
        </p:txBody>
      </p:sp>
      <p:sp>
        <p:nvSpPr>
          <p:cNvPr id="57" name="TextBox 56">
            <a:extLst>
              <a:ext uri="{FF2B5EF4-FFF2-40B4-BE49-F238E27FC236}">
                <a16:creationId xmlns:a16="http://schemas.microsoft.com/office/drawing/2014/main" id="{299EA548-A4C8-CF24-FA6E-966EAA2CFF80}"/>
              </a:ext>
            </a:extLst>
          </p:cNvPr>
          <p:cNvSpPr txBox="1"/>
          <p:nvPr/>
        </p:nvSpPr>
        <p:spPr>
          <a:xfrm>
            <a:off x="4223742" y="815253"/>
            <a:ext cx="7364561" cy="3139321"/>
          </a:xfrm>
          <a:prstGeom prst="rect">
            <a:avLst/>
          </a:prstGeom>
          <a:noFill/>
        </p:spPr>
        <p:txBody>
          <a:bodyPr wrap="square">
            <a:spAutoFit/>
          </a:bodyPr>
          <a:lstStyle/>
          <a:p>
            <a:pPr algn="just"/>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dirty="0">
                <a:solidFill>
                  <a:schemeClr val="accent1">
                    <a:lumMod val="50000"/>
                  </a:schemeClr>
                </a:solidFill>
                <a:latin typeface="Arial" panose="020B0604020202020204" pitchFamily="34" charset="0"/>
                <a:cs typeface="Arial" panose="020B0604020202020204" pitchFamily="34" charset="0"/>
              </a:rPr>
              <a:t>Динамикалық сорбция </a:t>
            </a:r>
            <a:r>
              <a:rPr lang="ru-RU" dirty="0" err="1">
                <a:solidFill>
                  <a:schemeClr val="accent1">
                    <a:lumMod val="50000"/>
                  </a:schemeClr>
                </a:solidFill>
                <a:latin typeface="Arial" panose="020B0604020202020204" pitchFamily="34" charset="0"/>
                <a:cs typeface="Arial" panose="020B0604020202020204" pitchFamily="34" charset="0"/>
              </a:rPr>
              <a:t>заттың</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әдетте</a:t>
            </a:r>
            <a:r>
              <a:rPr lang="ru-RU" dirty="0">
                <a:solidFill>
                  <a:schemeClr val="accent1">
                    <a:lumMod val="50000"/>
                  </a:schemeClr>
                </a:solidFill>
                <a:latin typeface="Arial" panose="020B0604020202020204" pitchFamily="34" charset="0"/>
                <a:cs typeface="Arial" panose="020B0604020202020204" pitchFamily="34" charset="0"/>
              </a:rPr>
              <a:t> газ </a:t>
            </a:r>
            <a:r>
              <a:rPr lang="ru-RU" dirty="0" err="1">
                <a:solidFill>
                  <a:schemeClr val="accent1">
                    <a:lumMod val="50000"/>
                  </a:schemeClr>
                </a:solidFill>
                <a:latin typeface="Arial" panose="020B0604020202020204" pitchFamily="34" charset="0"/>
                <a:cs typeface="Arial" panose="020B0604020202020204" pitchFamily="34" charset="0"/>
              </a:rPr>
              <a:t>немесе</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сұйықтық</a:t>
            </a:r>
            <a:r>
              <a:rPr lang="ru-RU" dirty="0">
                <a:solidFill>
                  <a:schemeClr val="accent1">
                    <a:lumMod val="50000"/>
                  </a:schemeClr>
                </a:solidFill>
                <a:latin typeface="Arial" panose="020B0604020202020204" pitchFamily="34" charset="0"/>
                <a:cs typeface="Arial" panose="020B0604020202020204" pitchFamily="34" charset="0"/>
              </a:rPr>
              <a:t>) сорбент (</a:t>
            </a:r>
            <a:r>
              <a:rPr lang="ru-RU" dirty="0" err="1">
                <a:solidFill>
                  <a:schemeClr val="accent1">
                    <a:lumMod val="50000"/>
                  </a:schemeClr>
                </a:solidFill>
                <a:latin typeface="Arial" panose="020B0604020202020204" pitchFamily="34" charset="0"/>
                <a:cs typeface="Arial" panose="020B0604020202020204" pitchFamily="34" charset="0"/>
              </a:rPr>
              <a:t>әдетте</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қатты</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зат</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арқылы</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өтетін</a:t>
            </a:r>
            <a:r>
              <a:rPr lang="ru-RU" dirty="0">
                <a:solidFill>
                  <a:schemeClr val="accent1">
                    <a:lumMod val="50000"/>
                  </a:schemeClr>
                </a:solidFill>
                <a:latin typeface="Arial" panose="020B0604020202020204" pitchFamily="34" charset="0"/>
                <a:cs typeface="Arial" panose="020B0604020202020204" pitchFamily="34" charset="0"/>
              </a:rPr>
              <a:t>, сорбент </a:t>
            </a:r>
            <a:r>
              <a:rPr lang="ru-RU" dirty="0" err="1">
                <a:solidFill>
                  <a:schemeClr val="accent1">
                    <a:lumMod val="50000"/>
                  </a:schemeClr>
                </a:solidFill>
                <a:latin typeface="Arial" panose="020B0604020202020204" pitchFamily="34" charset="0"/>
                <a:cs typeface="Arial" panose="020B0604020202020204" pitchFamily="34" charset="0"/>
              </a:rPr>
              <a:t>бетінде</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заттың</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адсорбциясы</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немесе</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сіңуі</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болатын</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процесті</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білдіреді</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Бұл</a:t>
            </a:r>
            <a:r>
              <a:rPr lang="ru-RU" dirty="0">
                <a:solidFill>
                  <a:schemeClr val="accent1">
                    <a:lumMod val="50000"/>
                  </a:schemeClr>
                </a:solidFill>
                <a:latin typeface="Arial" panose="020B0604020202020204" pitchFamily="34" charset="0"/>
                <a:cs typeface="Arial" panose="020B0604020202020204" pitchFamily="34" charset="0"/>
              </a:rPr>
              <a:t> процесс </a:t>
            </a:r>
            <a:r>
              <a:rPr lang="ru-RU" dirty="0" err="1">
                <a:solidFill>
                  <a:schemeClr val="accent1">
                    <a:lumMod val="50000"/>
                  </a:schemeClr>
                </a:solidFill>
                <a:latin typeface="Arial" panose="020B0604020202020204" pitchFamily="34" charset="0"/>
                <a:cs typeface="Arial" panose="020B0604020202020204" pitchFamily="34" charset="0"/>
              </a:rPr>
              <a:t>статикалық</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сорбциядан</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айырмашылығы</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үздіксіз</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ағын</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режимінде</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жүреді</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мұнда</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зат</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сорбентпен</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қозғалыссыз</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байланыста</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болады</a:t>
            </a:r>
            <a:r>
              <a:rPr lang="ru-RU" dirty="0">
                <a:solidFill>
                  <a:schemeClr val="accent1">
                    <a:lumMod val="50000"/>
                  </a:schemeClr>
                </a:solidFill>
                <a:latin typeface="Arial" panose="020B0604020202020204" pitchFamily="34" charset="0"/>
                <a:cs typeface="Arial" panose="020B0604020202020204" pitchFamily="34" charset="0"/>
              </a:rPr>
              <a:t>. Динамикалық </a:t>
            </a:r>
            <a:r>
              <a:rPr lang="ru-RU" dirty="0" err="1">
                <a:solidFill>
                  <a:schemeClr val="accent1">
                    <a:lumMod val="50000"/>
                  </a:schemeClr>
                </a:solidFill>
                <a:latin typeface="Arial" panose="020B0604020202020204" pitchFamily="34" charset="0"/>
                <a:cs typeface="Arial" panose="020B0604020202020204" pitchFamily="34" charset="0"/>
              </a:rPr>
              <a:t>сорбцияның</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кең</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қолданылуы</a:t>
            </a:r>
            <a:r>
              <a:rPr lang="ru-RU" dirty="0">
                <a:solidFill>
                  <a:schemeClr val="accent1">
                    <a:lumMod val="50000"/>
                  </a:schemeClr>
                </a:solidFill>
                <a:latin typeface="Arial" panose="020B0604020202020204" pitchFamily="34" charset="0"/>
                <a:cs typeface="Arial" panose="020B0604020202020204" pitchFamily="34" charset="0"/>
              </a:rPr>
              <a:t> бар, </a:t>
            </a:r>
            <a:r>
              <a:rPr lang="ru-RU" dirty="0" err="1">
                <a:solidFill>
                  <a:schemeClr val="accent1">
                    <a:lumMod val="50000"/>
                  </a:schemeClr>
                </a:solidFill>
                <a:latin typeface="Arial" panose="020B0604020202020204" pitchFamily="34" charset="0"/>
                <a:cs typeface="Arial" panose="020B0604020202020204" pitchFamily="34" charset="0"/>
              </a:rPr>
              <a:t>соның</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ішінде</a:t>
            </a:r>
            <a:r>
              <a:rPr lang="ru-RU" dirty="0">
                <a:solidFill>
                  <a:schemeClr val="accent1">
                    <a:lumMod val="50000"/>
                  </a:schemeClr>
                </a:solidFill>
                <a:latin typeface="Arial" panose="020B0604020202020204" pitchFamily="34" charset="0"/>
                <a:cs typeface="Arial" panose="020B0604020202020204" pitchFamily="34" charset="0"/>
              </a:rPr>
              <a:t> суды </a:t>
            </a:r>
            <a:r>
              <a:rPr lang="ru-RU" dirty="0" err="1">
                <a:solidFill>
                  <a:schemeClr val="accent1">
                    <a:lumMod val="50000"/>
                  </a:schemeClr>
                </a:solidFill>
                <a:latin typeface="Arial" panose="020B0604020202020204" pitchFamily="34" charset="0"/>
                <a:cs typeface="Arial" panose="020B0604020202020204" pitchFamily="34" charset="0"/>
              </a:rPr>
              <a:t>тазарту</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ауаны</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тазарту</a:t>
            </a:r>
            <a:r>
              <a:rPr lang="ru-RU" dirty="0">
                <a:solidFill>
                  <a:schemeClr val="accent1">
                    <a:lumMod val="50000"/>
                  </a:schemeClr>
                </a:solidFill>
                <a:latin typeface="Arial" panose="020B0604020202020204" pitchFamily="34" charset="0"/>
                <a:cs typeface="Arial" panose="020B0604020202020204" pitchFamily="34" charset="0"/>
              </a:rPr>
              <a:t>, газ </a:t>
            </a:r>
            <a:r>
              <a:rPr lang="ru-RU" dirty="0" err="1">
                <a:solidFill>
                  <a:schemeClr val="accent1">
                    <a:lumMod val="50000"/>
                  </a:schemeClr>
                </a:solidFill>
                <a:latin typeface="Arial" panose="020B0604020202020204" pitchFamily="34" charset="0"/>
                <a:cs typeface="Arial" panose="020B0604020202020204" pitchFamily="34" charset="0"/>
              </a:rPr>
              <a:t>қоспаларының</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компоненттерін</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бөлу</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және</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т.б</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Бұл</a:t>
            </a:r>
            <a:r>
              <a:rPr lang="ru-RU" dirty="0">
                <a:solidFill>
                  <a:schemeClr val="accent1">
                    <a:lumMod val="50000"/>
                  </a:schemeClr>
                </a:solidFill>
                <a:latin typeface="Arial" panose="020B0604020202020204" pitchFamily="34" charset="0"/>
                <a:cs typeface="Arial" panose="020B0604020202020204" pitchFamily="34" charset="0"/>
              </a:rPr>
              <a:t> процесс </a:t>
            </a:r>
            <a:r>
              <a:rPr lang="ru-RU" dirty="0" err="1">
                <a:solidFill>
                  <a:schemeClr val="accent1">
                    <a:lumMod val="50000"/>
                  </a:schemeClr>
                </a:solidFill>
                <a:latin typeface="Arial" panose="020B0604020202020204" pitchFamily="34" charset="0"/>
                <a:cs typeface="Arial" panose="020B0604020202020204" pitchFamily="34" charset="0"/>
              </a:rPr>
              <a:t>өнеркәсіпте</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сондай-ақ</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зертханаларда</a:t>
            </a:r>
            <a:r>
              <a:rPr lang="ru-RU" dirty="0">
                <a:solidFill>
                  <a:schemeClr val="accent1">
                    <a:lumMod val="50000"/>
                  </a:schemeClr>
                </a:solidFill>
                <a:latin typeface="Arial" panose="020B0604020202020204" pitchFamily="34" charset="0"/>
                <a:cs typeface="Arial" panose="020B0604020202020204" pitchFamily="34" charset="0"/>
              </a:rPr>
              <a:t> хроматография </a:t>
            </a:r>
            <a:r>
              <a:rPr lang="ru-RU" dirty="0" err="1">
                <a:solidFill>
                  <a:schemeClr val="accent1">
                    <a:lumMod val="50000"/>
                  </a:schemeClr>
                </a:solidFill>
                <a:latin typeface="Arial" panose="020B0604020202020204" pitchFamily="34" charset="0"/>
                <a:cs typeface="Arial" panose="020B0604020202020204" pitchFamily="34" charset="0"/>
              </a:rPr>
              <a:t>сияқты</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әртүрлі</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қолданбалар</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үшін</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кеңінен</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қолданылады</a:t>
            </a:r>
            <a:r>
              <a:rPr lang="ru-RU" dirty="0">
                <a:solidFill>
                  <a:schemeClr val="accent1">
                    <a:lumMod val="50000"/>
                  </a:schemeClr>
                </a:solidFill>
                <a:latin typeface="Arial" panose="020B0604020202020204" pitchFamily="34" charset="0"/>
                <a:cs typeface="Arial" panose="020B0604020202020204" pitchFamily="34" charset="0"/>
              </a:rPr>
              <a:t>.</a:t>
            </a:r>
          </a:p>
          <a:p>
            <a:endPar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050" name="Picture 2">
            <a:extLst>
              <a:ext uri="{FF2B5EF4-FFF2-40B4-BE49-F238E27FC236}">
                <a16:creationId xmlns:a16="http://schemas.microsoft.com/office/drawing/2014/main" id="{2107B7CA-A521-434F-8ADD-9CB8E9F328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432" y="856786"/>
            <a:ext cx="3419475" cy="5433142"/>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56E25990-87E9-48E8-B49B-F416F353C69C}"/>
              </a:ext>
            </a:extLst>
          </p:cNvPr>
          <p:cNvSpPr txBox="1"/>
          <p:nvPr/>
        </p:nvSpPr>
        <p:spPr>
          <a:xfrm>
            <a:off x="4202478" y="3515908"/>
            <a:ext cx="7419634" cy="2862322"/>
          </a:xfrm>
          <a:prstGeom prst="rect">
            <a:avLst/>
          </a:prstGeom>
          <a:noFill/>
        </p:spPr>
        <p:txBody>
          <a:bodyPr wrap="square">
            <a:spAutoFit/>
          </a:bodyPr>
          <a:lstStyle/>
          <a:p>
            <a:pPr algn="just"/>
            <a:r>
              <a:rPr lang="ru-RU" dirty="0">
                <a:solidFill>
                  <a:srgbClr val="002060"/>
                </a:solidFill>
                <a:latin typeface="Arial" panose="020B0604020202020204" pitchFamily="34" charset="0"/>
                <a:cs typeface="Arial" panose="020B0604020202020204" pitchFamily="34" charset="0"/>
              </a:rPr>
              <a:t>Динамикалық </a:t>
            </a:r>
            <a:r>
              <a:rPr lang="ru-RU" dirty="0" err="1">
                <a:solidFill>
                  <a:srgbClr val="002060"/>
                </a:solidFill>
                <a:latin typeface="Arial" panose="020B0604020202020204" pitchFamily="34" charset="0"/>
                <a:cs typeface="Arial" panose="020B0604020202020204" pitchFamily="34" charset="0"/>
              </a:rPr>
              <a:t>бу</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сорбциясы</a:t>
            </a:r>
            <a:r>
              <a:rPr lang="ru-RU" dirty="0">
                <a:solidFill>
                  <a:srgbClr val="002060"/>
                </a:solidFill>
                <a:latin typeface="Arial" panose="020B0604020202020204" pitchFamily="34" charset="0"/>
                <a:cs typeface="Arial" panose="020B0604020202020204" pitchFamily="34" charset="0"/>
              </a:rPr>
              <a:t> – </a:t>
            </a:r>
            <a:r>
              <a:rPr lang="ru-RU" dirty="0" err="1">
                <a:solidFill>
                  <a:srgbClr val="002060"/>
                </a:solidFill>
                <a:latin typeface="Arial" panose="020B0604020202020204" pitchFamily="34" charset="0"/>
                <a:cs typeface="Arial" panose="020B0604020202020204" pitchFamily="34" charset="0"/>
              </a:rPr>
              <a:t>бұл</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қосылыстардың</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полиморфизмі</a:t>
            </a:r>
            <a:r>
              <a:rPr lang="ru-RU" dirty="0">
                <a:solidFill>
                  <a:srgbClr val="002060"/>
                </a:solidFill>
                <a:latin typeface="Arial" panose="020B0604020202020204" pitchFamily="34" charset="0"/>
                <a:cs typeface="Arial" panose="020B0604020202020204" pitchFamily="34" charset="0"/>
              </a:rPr>
              <a:t> мен </a:t>
            </a:r>
            <a:r>
              <a:rPr lang="ru-RU" dirty="0" err="1">
                <a:solidFill>
                  <a:srgbClr val="002060"/>
                </a:solidFill>
                <a:latin typeface="Arial" panose="020B0604020202020204" pitchFamily="34" charset="0"/>
                <a:cs typeface="Arial" panose="020B0604020202020204" pitchFamily="34" charset="0"/>
              </a:rPr>
              <a:t>тұрақтылығын</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зерттеуден</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бастап</a:t>
            </a:r>
            <a:r>
              <a:rPr lang="ru-RU" dirty="0">
                <a:solidFill>
                  <a:srgbClr val="002060"/>
                </a:solidFill>
                <a:latin typeface="Arial" panose="020B0604020202020204" pitchFamily="34" charset="0"/>
                <a:cs typeface="Arial" panose="020B0604020202020204" pitchFamily="34" charset="0"/>
              </a:rPr>
              <a:t> су мен </a:t>
            </a:r>
            <a:r>
              <a:rPr lang="ru-RU" dirty="0" err="1">
                <a:solidFill>
                  <a:srgbClr val="002060"/>
                </a:solidFill>
                <a:latin typeface="Arial" panose="020B0604020202020204" pitchFamily="34" charset="0"/>
                <a:cs typeface="Arial" panose="020B0604020202020204" pitchFamily="34" charset="0"/>
              </a:rPr>
              <a:t>органикалық</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булардың</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көлемдік</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және</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беттік</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адсорбциясының</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әсеріне</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дейінгі</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зерттеулер</a:t>
            </a:r>
            <a:r>
              <a:rPr lang="ru-RU" dirty="0">
                <a:solidFill>
                  <a:srgbClr val="002060"/>
                </a:solidFill>
                <a:latin typeface="Arial" panose="020B0604020202020204" pitchFamily="34" charset="0"/>
                <a:cs typeface="Arial" panose="020B0604020202020204" pitchFamily="34" charset="0"/>
              </a:rPr>
              <a:t> мен </a:t>
            </a:r>
            <a:r>
              <a:rPr lang="ru-RU" dirty="0" err="1">
                <a:solidFill>
                  <a:srgbClr val="002060"/>
                </a:solidFill>
                <a:latin typeface="Arial" panose="020B0604020202020204" pitchFamily="34" charset="0"/>
                <a:cs typeface="Arial" panose="020B0604020202020204" pitchFamily="34" charset="0"/>
              </a:rPr>
              <a:t>әзірлемелердің</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бір</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бөлігі</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ретінде</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дүние</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жүзіндегі</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зертханалардағы</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құнды</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құрал</a:t>
            </a:r>
            <a:r>
              <a:rPr lang="ru-RU" dirty="0">
                <a:solidFill>
                  <a:srgbClr val="002060"/>
                </a:solidFill>
                <a:latin typeface="Arial" panose="020B0604020202020204" pitchFamily="34" charset="0"/>
                <a:cs typeface="Arial" panose="020B0604020202020204" pitchFamily="34" charset="0"/>
              </a:rPr>
              <a:t> </a:t>
            </a:r>
            <a:r>
              <a:rPr lang="ru-KZ" dirty="0">
                <a:solidFill>
                  <a:srgbClr val="002060"/>
                </a:solidFill>
                <a:latin typeface="Arial" panose="020B0604020202020204" pitchFamily="34" charset="0"/>
                <a:cs typeface="Arial" panose="020B0604020202020204" pitchFamily="34" charset="0"/>
              </a:rPr>
              <a:t>(</a:t>
            </a:r>
            <a:r>
              <a:rPr lang="ru-RU" dirty="0" err="1">
                <a:solidFill>
                  <a:srgbClr val="002060"/>
                </a:solidFill>
                <a:latin typeface="Arial" panose="020B0604020202020204" pitchFamily="34" charset="0"/>
                <a:cs typeface="Arial" panose="020B0604020202020204" pitchFamily="34" charset="0"/>
              </a:rPr>
              <a:t>суретті</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қараңыз</a:t>
            </a:r>
            <a:r>
              <a:rPr lang="ru-KZ" dirty="0">
                <a:solidFill>
                  <a:srgbClr val="002060"/>
                </a:solidFill>
                <a:latin typeface="Arial" panose="020B0604020202020204" pitchFamily="34" charset="0"/>
                <a:cs typeface="Arial" panose="020B0604020202020204" pitchFamily="34" charset="0"/>
              </a:rPr>
              <a:t>)</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Ол</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ауқымды</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ұлғайту</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үшін</a:t>
            </a:r>
            <a:r>
              <a:rPr lang="ru-RU" dirty="0">
                <a:solidFill>
                  <a:srgbClr val="002060"/>
                </a:solidFill>
                <a:latin typeface="Arial" panose="020B0604020202020204" pitchFamily="34" charset="0"/>
                <a:cs typeface="Arial" panose="020B0604020202020204" pitchFamily="34" charset="0"/>
              </a:rPr>
              <a:t> де, </a:t>
            </a:r>
            <a:r>
              <a:rPr lang="ru-RU" dirty="0" err="1">
                <a:solidFill>
                  <a:srgbClr val="002060"/>
                </a:solidFill>
                <a:latin typeface="Arial" panose="020B0604020202020204" pitchFamily="34" charset="0"/>
                <a:cs typeface="Arial" panose="020B0604020202020204" pitchFamily="34" charset="0"/>
              </a:rPr>
              <a:t>өндіріс</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үшін</a:t>
            </a:r>
            <a:r>
              <a:rPr lang="ru-RU" dirty="0">
                <a:solidFill>
                  <a:srgbClr val="002060"/>
                </a:solidFill>
                <a:latin typeface="Arial" panose="020B0604020202020204" pitchFamily="34" charset="0"/>
                <a:cs typeface="Arial" panose="020B0604020202020204" pitchFamily="34" charset="0"/>
              </a:rPr>
              <a:t> де </a:t>
            </a:r>
            <a:r>
              <a:rPr lang="ru-RU" dirty="0" err="1">
                <a:solidFill>
                  <a:srgbClr val="002060"/>
                </a:solidFill>
                <a:latin typeface="Arial" panose="020B0604020202020204" pitchFamily="34" charset="0"/>
                <a:cs typeface="Arial" panose="020B0604020202020204" pitchFamily="34" charset="0"/>
              </a:rPr>
              <a:t>сапаны</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бақылауды</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талдау</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әдістерінің</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маңызды</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бөлігі</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болып</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табылады</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және</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тіпті</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қаптаманың</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тиімділігі</a:t>
            </a:r>
            <a:r>
              <a:rPr lang="ru-RU" dirty="0">
                <a:solidFill>
                  <a:srgbClr val="002060"/>
                </a:solidFill>
                <a:latin typeface="Arial" panose="020B0604020202020204" pitchFamily="34" charset="0"/>
                <a:cs typeface="Arial" panose="020B0604020202020204" pitchFamily="34" charset="0"/>
              </a:rPr>
              <a:t> мен </a:t>
            </a:r>
            <a:r>
              <a:rPr lang="ru-RU" dirty="0" err="1">
                <a:solidFill>
                  <a:srgbClr val="002060"/>
                </a:solidFill>
                <a:latin typeface="Arial" panose="020B0604020202020204" pitchFamily="34" charset="0"/>
                <a:cs typeface="Arial" panose="020B0604020202020204" pitchFamily="34" charset="0"/>
              </a:rPr>
              <a:t>өткізгіштігін</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және</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ылғалдылық</a:t>
            </a:r>
            <a:r>
              <a:rPr lang="ru-RU" dirty="0">
                <a:solidFill>
                  <a:srgbClr val="002060"/>
                </a:solidFill>
                <a:latin typeface="Arial" panose="020B0604020202020204" pitchFamily="34" charset="0"/>
                <a:cs typeface="Arial" panose="020B0604020202020204" pitchFamily="34" charset="0"/>
              </a:rPr>
              <a:t> пен </a:t>
            </a:r>
            <a:r>
              <a:rPr lang="ru-RU" dirty="0" err="1">
                <a:solidFill>
                  <a:srgbClr val="002060"/>
                </a:solidFill>
                <a:latin typeface="Arial" panose="020B0604020202020204" pitchFamily="34" charset="0"/>
                <a:cs typeface="Arial" panose="020B0604020202020204" pitchFamily="34" charset="0"/>
              </a:rPr>
              <a:t>температураның</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қаптамадағы</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үлгілерге</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әсерін</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өлшейтін</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орау</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өнеркәсібінде</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табуға</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болады</a:t>
            </a:r>
            <a:r>
              <a:rPr lang="ru-RU" dirty="0">
                <a:solidFill>
                  <a:srgbClr val="002060"/>
                </a:solidFill>
                <a:latin typeface="Arial" panose="020B0604020202020204" pitchFamily="34" charset="0"/>
                <a:cs typeface="Arial" panose="020B0604020202020204" pitchFamily="34" charset="0"/>
              </a:rPr>
              <a:t>.</a:t>
            </a:r>
            <a:endParaRPr lang="ru-KZ"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520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60EFF3-BBF2-B9D6-48E7-C22B63BF6A4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EE0DEC-D618-2868-1399-ADBD4FB32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815D34E-7319-0039-CBFB-A9F328502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B40885-9241-5E6C-FA6F-C803DB9FE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3A24775-6781-4C2D-675A-CD6436F62D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4B0172A0-B478-2EEA-96CC-28FDA75DF0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E518AD76-0B20-8168-19CC-9963471105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A3796623-1F18-70F6-9B6A-A57860B23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BD2135EA-ADC8-0EBD-5A8D-73A79AE1B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3365B2E6-9822-9C50-D31D-1FCDA13AC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A50F644B-5A47-48CE-6B60-331C8DA68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C13A07F4-5ECC-BEB3-8F61-5E6878285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DC5F9723-A16C-ABCC-4330-8AB71E1C6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FF1C0A8D-B30B-CCF7-765C-9D8A5B016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8B7E4433-BAF6-A0D6-F21C-3DEBAD6EF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6ABB78C1-9943-A33E-A0A8-D6939C774F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41AE79C3-FFFE-5992-503F-429A96BB4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56734507-CA90-17A2-87E1-0118D4180D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D9B6F53C-1856-8976-7F8E-41FC9933F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EC89F6C4-473D-D029-960A-76277B0B4A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E1DD110A-2545-B527-D24F-94FCB088DC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A6A38770-60A8-7844-74B5-9E0F74A87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7FC33114-EE99-8E16-3807-63A68B191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F0569347-F88D-4231-BAB2-5470875D2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28785F2E-D0BB-02D2-3DDF-A12C215E9E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7485DBF7-4A83-EE9A-0825-933131A3E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D78453AF-0E24-DC4C-C2F5-F51AFCDAC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B59270D1-CA53-3E63-89E6-EA5334242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F037773A-AD86-DC13-6B9B-41C5326F5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83BBAE80-5CDE-55C4-5996-ECA8010E5D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D83B365E-8EB2-0EF4-3F26-5F3F42A39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6045FA1A-3A23-2F41-B663-8FE19483E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B73725FE-5682-AE21-4150-0E563099CB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027AC2F9-4B42-6514-8698-93AEEED476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FA797338-4B31-E593-967D-AE26C332C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9480C7EB-43A5-6720-F5C4-6DEEE468E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0E8ABCA0-356F-E5A8-06B8-06F1625C9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F4233A8F-33A1-373B-2E19-5B37A34E5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7C78A32E-724C-E5D2-4C93-CA1F230E4B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73BC8DBB-1B56-1827-89BA-FFEA995A2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AAC635D6-2EDD-9F83-3342-D25C67998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9EA46234-7F74-7B53-8949-987E1A870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5B56F580-3E93-3880-5DA3-61684760CB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Скругленный прямоугольник 4">
            <a:extLst>
              <a:ext uri="{FF2B5EF4-FFF2-40B4-BE49-F238E27FC236}">
                <a16:creationId xmlns:a16="http://schemas.microsoft.com/office/drawing/2014/main" id="{7219FF06-FF97-AF0F-B6AD-7B8AACF89E9A}"/>
              </a:ext>
            </a:extLst>
          </p:cNvPr>
          <p:cNvSpPr/>
          <p:nvPr/>
        </p:nvSpPr>
        <p:spPr>
          <a:xfrm>
            <a:off x="1975495" y="234228"/>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Заголовок 1">
            <a:extLst>
              <a:ext uri="{FF2B5EF4-FFF2-40B4-BE49-F238E27FC236}">
                <a16:creationId xmlns:a16="http://schemas.microsoft.com/office/drawing/2014/main" id="{1E5F0896-8590-A135-D24A-D438D186F28C}"/>
              </a:ext>
            </a:extLst>
          </p:cNvPr>
          <p:cNvSpPr>
            <a:spLocks noGrp="1"/>
          </p:cNvSpPr>
          <p:nvPr>
            <p:ph type="title"/>
          </p:nvPr>
        </p:nvSpPr>
        <p:spPr>
          <a:xfrm>
            <a:off x="1975496" y="27678"/>
            <a:ext cx="8241008" cy="994123"/>
          </a:xfrm>
        </p:spPr>
        <p:txBody>
          <a:bodyPr>
            <a:normAutofit/>
          </a:bodyPr>
          <a:lstStyle/>
          <a:p>
            <a:pPr algn="ctr"/>
            <a:r>
              <a:rPr lang="en-US" sz="2400" b="1" dirty="0">
                <a:solidFill>
                  <a:srgbClr val="C00000"/>
                </a:solidFill>
                <a:latin typeface="Arial" panose="020B0604020202020204" pitchFamily="34" charset="0"/>
                <a:cs typeface="Arial" panose="020B0604020202020204" pitchFamily="34" charset="0"/>
              </a:rPr>
              <a:t>4.</a:t>
            </a:r>
            <a:r>
              <a:rPr lang="kk-KZ" sz="2400" b="1" dirty="0">
                <a:solidFill>
                  <a:srgbClr val="C00000"/>
                </a:solidFill>
                <a:latin typeface="Arial" panose="020B0604020202020204" pitchFamily="34" charset="0"/>
                <a:cs typeface="Arial" panose="020B0604020202020204" pitchFamily="34" charset="0"/>
              </a:rPr>
              <a:t> Жабдықтар</a:t>
            </a:r>
            <a:endParaRPr lang="ru-RU" sz="2400" b="1" dirty="0">
              <a:solidFill>
                <a:srgbClr val="C00000"/>
              </a:solidFill>
              <a:latin typeface="Arial" panose="020B0604020202020204" pitchFamily="34" charset="0"/>
              <a:cs typeface="Arial" panose="020B0604020202020204" pitchFamily="34" charset="0"/>
            </a:endParaRPr>
          </a:p>
        </p:txBody>
      </p:sp>
      <p:sp>
        <p:nvSpPr>
          <p:cNvPr id="11" name="Объект 10">
            <a:extLst>
              <a:ext uri="{FF2B5EF4-FFF2-40B4-BE49-F238E27FC236}">
                <a16:creationId xmlns:a16="http://schemas.microsoft.com/office/drawing/2014/main" id="{A99ADAE3-EE93-F632-F103-B336BACE9E4F}"/>
              </a:ext>
            </a:extLst>
          </p:cNvPr>
          <p:cNvSpPr>
            <a:spLocks noGrp="1"/>
          </p:cNvSpPr>
          <p:nvPr>
            <p:ph idx="1"/>
          </p:nvPr>
        </p:nvSpPr>
        <p:spPr/>
        <p:txBody>
          <a:bodyPr/>
          <a:lstStyle/>
          <a:p>
            <a:pPr marL="0" indent="0">
              <a:buNone/>
            </a:pPr>
            <a:r>
              <a:rPr lang="kk-KZ" dirty="0"/>
              <a:t> </a:t>
            </a:r>
            <a:endParaRPr lang="ru-KZ" dirty="0"/>
          </a:p>
        </p:txBody>
      </p:sp>
      <p:sp>
        <p:nvSpPr>
          <p:cNvPr id="57" name="TextBox 56">
            <a:extLst>
              <a:ext uri="{FF2B5EF4-FFF2-40B4-BE49-F238E27FC236}">
                <a16:creationId xmlns:a16="http://schemas.microsoft.com/office/drawing/2014/main" id="{299EA548-A4C8-CF24-FA6E-966EAA2CFF80}"/>
              </a:ext>
            </a:extLst>
          </p:cNvPr>
          <p:cNvSpPr txBox="1"/>
          <p:nvPr/>
        </p:nvSpPr>
        <p:spPr>
          <a:xfrm>
            <a:off x="980313" y="1166842"/>
            <a:ext cx="7382452" cy="369332"/>
          </a:xfrm>
          <a:prstGeom prst="rect">
            <a:avLst/>
          </a:prstGeom>
          <a:noFill/>
        </p:spPr>
        <p:txBody>
          <a:bodyPr wrap="square">
            <a:spAutoFit/>
          </a:bodyPr>
          <a:lstStyle/>
          <a:p>
            <a:pPr algn="just"/>
            <a:r>
              <a:rPr lang="ru-RU" b="1" dirty="0">
                <a:solidFill>
                  <a:schemeClr val="accent1">
                    <a:lumMod val="50000"/>
                  </a:schemeClr>
                </a:solidFill>
                <a:latin typeface="Arial" panose="020B0604020202020204" pitchFamily="34" charset="0"/>
                <a:cs typeface="Arial" panose="020B0604020202020204" pitchFamily="34" charset="0"/>
              </a:rPr>
              <a:t>    </a:t>
            </a:r>
            <a:endParaRPr lang="ru-KZ" dirty="0"/>
          </a:p>
        </p:txBody>
      </p:sp>
      <p:sp>
        <p:nvSpPr>
          <p:cNvPr id="54" name="TextBox 53">
            <a:extLst>
              <a:ext uri="{FF2B5EF4-FFF2-40B4-BE49-F238E27FC236}">
                <a16:creationId xmlns:a16="http://schemas.microsoft.com/office/drawing/2014/main" id="{717D2BCE-155A-4AF0-945D-957076DCD244}"/>
              </a:ext>
            </a:extLst>
          </p:cNvPr>
          <p:cNvSpPr txBox="1"/>
          <p:nvPr/>
        </p:nvSpPr>
        <p:spPr>
          <a:xfrm>
            <a:off x="835182" y="927652"/>
            <a:ext cx="10730481" cy="5078313"/>
          </a:xfrm>
          <a:prstGeom prst="rect">
            <a:avLst/>
          </a:prstGeom>
          <a:noFill/>
        </p:spPr>
        <p:txBody>
          <a:bodyPr wrap="square">
            <a:spAutoFit/>
          </a:bodyPr>
          <a:lstStyle/>
          <a:p>
            <a:pPr algn="just"/>
            <a:r>
              <a:rPr lang="kk-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Қолданудың</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әртүрлі</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салаларында</a:t>
            </a:r>
            <a:r>
              <a:rPr lang="ru-KZ" dirty="0">
                <a:solidFill>
                  <a:srgbClr val="002060"/>
                </a:solidFill>
                <a:latin typeface="Arial" panose="020B0604020202020204" pitchFamily="34" charset="0"/>
                <a:cs typeface="Arial" panose="020B0604020202020204" pitchFamily="34" charset="0"/>
              </a:rPr>
              <a:t> сорбциялық </a:t>
            </a:r>
            <a:r>
              <a:rPr lang="ru-KZ" dirty="0" err="1">
                <a:solidFill>
                  <a:srgbClr val="002060"/>
                </a:solidFill>
                <a:latin typeface="Arial" panose="020B0604020202020204" pitchFamily="34" charset="0"/>
                <a:cs typeface="Arial" panose="020B0604020202020204" pitchFamily="34" charset="0"/>
              </a:rPr>
              <a:t>процестерді</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жүргізу</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үшін</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қолданылатын</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көптеген</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аспаптар</a:t>
            </a:r>
            <a:r>
              <a:rPr lang="ru-KZ" dirty="0">
                <a:solidFill>
                  <a:srgbClr val="002060"/>
                </a:solidFill>
                <a:latin typeface="Arial" panose="020B0604020202020204" pitchFamily="34" charset="0"/>
                <a:cs typeface="Arial" panose="020B0604020202020204" pitchFamily="34" charset="0"/>
              </a:rPr>
              <a:t> мен </a:t>
            </a:r>
            <a:r>
              <a:rPr lang="ru-KZ" dirty="0" err="1">
                <a:solidFill>
                  <a:srgbClr val="002060"/>
                </a:solidFill>
                <a:latin typeface="Arial" panose="020B0604020202020204" pitchFamily="34" charset="0"/>
                <a:cs typeface="Arial" panose="020B0604020202020204" pitchFamily="34" charset="0"/>
              </a:rPr>
              <a:t>құрылғылар</a:t>
            </a:r>
            <a:r>
              <a:rPr lang="ru-KZ" dirty="0">
                <a:solidFill>
                  <a:srgbClr val="002060"/>
                </a:solidFill>
                <a:latin typeface="Arial" panose="020B0604020202020204" pitchFamily="34" charset="0"/>
                <a:cs typeface="Arial" panose="020B0604020202020204" pitchFamily="34" charset="0"/>
              </a:rPr>
              <a:t> бар. </a:t>
            </a:r>
            <a:r>
              <a:rPr lang="ru-KZ" dirty="0" err="1">
                <a:solidFill>
                  <a:srgbClr val="002060"/>
                </a:solidFill>
                <a:latin typeface="Arial" panose="020B0604020202020204" pitchFamily="34" charset="0"/>
                <a:cs typeface="Arial" panose="020B0604020202020204" pitchFamily="34" charset="0"/>
              </a:rPr>
              <a:t>Мұнда</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жиі</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қолданылатын</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құрылғылардың</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бірнеше</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түрі</a:t>
            </a:r>
            <a:r>
              <a:rPr lang="ru-KZ" dirty="0">
                <a:solidFill>
                  <a:srgbClr val="002060"/>
                </a:solidFill>
                <a:latin typeface="Arial" panose="020B0604020202020204" pitchFamily="34" charset="0"/>
                <a:cs typeface="Arial" panose="020B0604020202020204" pitchFamily="34" charset="0"/>
              </a:rPr>
              <a:t> бар:</a:t>
            </a:r>
          </a:p>
          <a:p>
            <a:pPr algn="just"/>
            <a:endParaRPr lang="kk-KZ" b="1" i="1" dirty="0">
              <a:solidFill>
                <a:srgbClr val="002060"/>
              </a:solidFill>
              <a:latin typeface="Arial" panose="020B0604020202020204" pitchFamily="34" charset="0"/>
              <a:cs typeface="Arial" panose="020B0604020202020204" pitchFamily="34" charset="0"/>
            </a:endParaRPr>
          </a:p>
          <a:p>
            <a:pPr algn="just"/>
            <a:endParaRPr lang="kk-KZ" b="1" i="1" dirty="0">
              <a:solidFill>
                <a:srgbClr val="002060"/>
              </a:solidFill>
              <a:latin typeface="Arial" panose="020B0604020202020204" pitchFamily="34" charset="0"/>
              <a:cs typeface="Arial" panose="020B0604020202020204" pitchFamily="34" charset="0"/>
            </a:endParaRPr>
          </a:p>
          <a:p>
            <a:pPr algn="just"/>
            <a:endParaRPr lang="kk-KZ" b="1" i="1" dirty="0">
              <a:solidFill>
                <a:srgbClr val="002060"/>
              </a:solidFill>
              <a:latin typeface="Arial" panose="020B0604020202020204" pitchFamily="34" charset="0"/>
              <a:cs typeface="Arial" panose="020B0604020202020204" pitchFamily="34" charset="0"/>
            </a:endParaRPr>
          </a:p>
          <a:p>
            <a:pPr algn="just"/>
            <a:endParaRPr lang="kk-KZ" b="1" i="1" dirty="0">
              <a:solidFill>
                <a:srgbClr val="002060"/>
              </a:solidFill>
              <a:latin typeface="Arial" panose="020B0604020202020204" pitchFamily="34" charset="0"/>
              <a:cs typeface="Arial" panose="020B0604020202020204" pitchFamily="34" charset="0"/>
            </a:endParaRPr>
          </a:p>
          <a:p>
            <a:pPr algn="just"/>
            <a:endParaRPr lang="kk-KZ" b="1" i="1" dirty="0">
              <a:solidFill>
                <a:srgbClr val="002060"/>
              </a:solidFill>
              <a:latin typeface="Arial" panose="020B0604020202020204" pitchFamily="34" charset="0"/>
              <a:cs typeface="Arial" panose="020B0604020202020204" pitchFamily="34" charset="0"/>
            </a:endParaRPr>
          </a:p>
          <a:p>
            <a:pPr algn="just"/>
            <a:endParaRPr lang="kk-KZ" b="1" i="1" dirty="0">
              <a:solidFill>
                <a:srgbClr val="002060"/>
              </a:solidFill>
              <a:latin typeface="Arial" panose="020B0604020202020204" pitchFamily="34" charset="0"/>
              <a:cs typeface="Arial" panose="020B0604020202020204" pitchFamily="34" charset="0"/>
            </a:endParaRPr>
          </a:p>
          <a:p>
            <a:pPr algn="just"/>
            <a:endParaRPr lang="kk-KZ" b="1" i="1" dirty="0">
              <a:solidFill>
                <a:srgbClr val="002060"/>
              </a:solidFill>
              <a:latin typeface="Arial" panose="020B0604020202020204" pitchFamily="34" charset="0"/>
              <a:cs typeface="Arial" panose="020B0604020202020204" pitchFamily="34" charset="0"/>
            </a:endParaRPr>
          </a:p>
          <a:p>
            <a:pPr algn="just"/>
            <a:endParaRPr lang="kk-KZ" b="1" i="1" dirty="0">
              <a:solidFill>
                <a:srgbClr val="002060"/>
              </a:solidFill>
              <a:latin typeface="Arial" panose="020B0604020202020204" pitchFamily="34" charset="0"/>
              <a:cs typeface="Arial" panose="020B0604020202020204" pitchFamily="34" charset="0"/>
            </a:endParaRPr>
          </a:p>
          <a:p>
            <a:pPr algn="just"/>
            <a:endParaRPr lang="kk-KZ" b="1" i="1" dirty="0">
              <a:solidFill>
                <a:srgbClr val="002060"/>
              </a:solidFill>
              <a:latin typeface="Arial" panose="020B0604020202020204" pitchFamily="34" charset="0"/>
              <a:cs typeface="Arial" panose="020B0604020202020204" pitchFamily="34" charset="0"/>
            </a:endParaRPr>
          </a:p>
          <a:p>
            <a:pPr algn="just"/>
            <a:endParaRPr lang="kk-KZ" b="1" i="1" dirty="0">
              <a:solidFill>
                <a:srgbClr val="002060"/>
              </a:solidFill>
              <a:latin typeface="Arial" panose="020B0604020202020204" pitchFamily="34" charset="0"/>
              <a:cs typeface="Arial" panose="020B0604020202020204" pitchFamily="34" charset="0"/>
            </a:endParaRPr>
          </a:p>
          <a:p>
            <a:pPr algn="just"/>
            <a:endParaRPr lang="kk-KZ" b="1" i="1" dirty="0">
              <a:solidFill>
                <a:srgbClr val="002060"/>
              </a:solidFill>
              <a:latin typeface="Arial" panose="020B0604020202020204" pitchFamily="34" charset="0"/>
              <a:cs typeface="Arial" panose="020B0604020202020204" pitchFamily="34" charset="0"/>
            </a:endParaRPr>
          </a:p>
          <a:p>
            <a:pPr algn="just"/>
            <a:endParaRPr lang="kk-KZ" b="1" i="1" dirty="0">
              <a:solidFill>
                <a:srgbClr val="002060"/>
              </a:solidFill>
              <a:latin typeface="Arial" panose="020B0604020202020204" pitchFamily="34" charset="0"/>
              <a:cs typeface="Arial" panose="020B0604020202020204" pitchFamily="34" charset="0"/>
            </a:endParaRPr>
          </a:p>
          <a:p>
            <a:pPr algn="just"/>
            <a:endParaRPr lang="kk-KZ" b="1" i="1" dirty="0">
              <a:solidFill>
                <a:srgbClr val="002060"/>
              </a:solidFill>
              <a:latin typeface="Arial" panose="020B0604020202020204" pitchFamily="34" charset="0"/>
              <a:cs typeface="Arial" panose="020B0604020202020204" pitchFamily="34" charset="0"/>
            </a:endParaRPr>
          </a:p>
          <a:p>
            <a:pPr algn="just"/>
            <a:endParaRPr lang="kk-KZ" b="1" i="1" dirty="0">
              <a:solidFill>
                <a:srgbClr val="002060"/>
              </a:solidFill>
              <a:latin typeface="Arial" panose="020B0604020202020204" pitchFamily="34" charset="0"/>
              <a:cs typeface="Arial" panose="020B0604020202020204" pitchFamily="34" charset="0"/>
            </a:endParaRPr>
          </a:p>
          <a:p>
            <a:pPr algn="just"/>
            <a:endParaRPr lang="kk-KZ" b="1" i="1" dirty="0">
              <a:solidFill>
                <a:srgbClr val="002060"/>
              </a:solidFill>
              <a:latin typeface="Arial" panose="020B0604020202020204" pitchFamily="34" charset="0"/>
              <a:cs typeface="Arial" panose="020B0604020202020204" pitchFamily="34" charset="0"/>
            </a:endParaRPr>
          </a:p>
        </p:txBody>
      </p:sp>
      <p:pic>
        <p:nvPicPr>
          <p:cNvPr id="3074" name="Picture 2" descr="колонки">
            <a:extLst>
              <a:ext uri="{FF2B5EF4-FFF2-40B4-BE49-F238E27FC236}">
                <a16:creationId xmlns:a16="http://schemas.microsoft.com/office/drawing/2014/main" id="{446BFD95-A0B5-461C-A050-04929BAF30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059" y="1839913"/>
            <a:ext cx="2233852" cy="1435732"/>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DC753681-37F6-4179-A4FB-19FCB3EF85C9}"/>
              </a:ext>
            </a:extLst>
          </p:cNvPr>
          <p:cNvSpPr txBox="1"/>
          <p:nvPr/>
        </p:nvSpPr>
        <p:spPr>
          <a:xfrm>
            <a:off x="3112911" y="1945640"/>
            <a:ext cx="8520723" cy="923330"/>
          </a:xfrm>
          <a:prstGeom prst="rect">
            <a:avLst/>
          </a:prstGeom>
          <a:noFill/>
        </p:spPr>
        <p:txBody>
          <a:bodyPr wrap="square">
            <a:spAutoFit/>
          </a:bodyPr>
          <a:lstStyle/>
          <a:p>
            <a:pPr algn="just"/>
            <a:r>
              <a:rPr lang="ru-KZ" b="1" i="1" dirty="0">
                <a:solidFill>
                  <a:srgbClr val="002060"/>
                </a:solidFill>
                <a:latin typeface="Arial" panose="020B0604020202020204" pitchFamily="34" charset="0"/>
                <a:cs typeface="Arial" panose="020B0604020202020204" pitchFamily="34" charset="0"/>
              </a:rPr>
              <a:t>Газ </a:t>
            </a:r>
            <a:r>
              <a:rPr lang="ru-KZ" b="1" i="1" dirty="0" err="1">
                <a:solidFill>
                  <a:srgbClr val="002060"/>
                </a:solidFill>
                <a:latin typeface="Arial" panose="020B0604020202020204" pitchFamily="34" charset="0"/>
                <a:cs typeface="Arial" panose="020B0604020202020204" pitchFamily="34" charset="0"/>
              </a:rPr>
              <a:t>және</a:t>
            </a:r>
            <a:r>
              <a:rPr lang="ru-KZ" b="1" i="1" dirty="0">
                <a:solidFill>
                  <a:srgbClr val="002060"/>
                </a:solidFill>
                <a:latin typeface="Arial" panose="020B0604020202020204" pitchFamily="34" charset="0"/>
                <a:cs typeface="Arial" panose="020B0604020202020204" pitchFamily="34" charset="0"/>
              </a:rPr>
              <a:t> </a:t>
            </a:r>
            <a:r>
              <a:rPr lang="ru-KZ" b="1" i="1" dirty="0" err="1">
                <a:solidFill>
                  <a:srgbClr val="002060"/>
                </a:solidFill>
                <a:latin typeface="Arial" panose="020B0604020202020204" pitchFamily="34" charset="0"/>
                <a:cs typeface="Arial" panose="020B0604020202020204" pitchFamily="34" charset="0"/>
              </a:rPr>
              <a:t>сұйық</a:t>
            </a:r>
            <a:r>
              <a:rPr lang="ru-KZ" b="1" i="1" dirty="0">
                <a:solidFill>
                  <a:srgbClr val="002060"/>
                </a:solidFill>
                <a:latin typeface="Arial" panose="020B0604020202020204" pitchFamily="34" charset="0"/>
                <a:cs typeface="Arial" panose="020B0604020202020204" pitchFamily="34" charset="0"/>
              </a:rPr>
              <a:t> хроматография </a:t>
            </a:r>
            <a:r>
              <a:rPr lang="ru-KZ" b="1" i="1" dirty="0" err="1">
                <a:solidFill>
                  <a:srgbClr val="002060"/>
                </a:solidFill>
                <a:latin typeface="Arial" panose="020B0604020202020204" pitchFamily="34" charset="0"/>
                <a:cs typeface="Arial" panose="020B0604020202020204" pitchFamily="34" charset="0"/>
              </a:rPr>
              <a:t>колонналары</a:t>
            </a:r>
            <a:r>
              <a:rPr lang="ru-KZ" b="1" i="1"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Бұл</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аспаптар</a:t>
            </a:r>
            <a:r>
              <a:rPr lang="ru-KZ" dirty="0">
                <a:solidFill>
                  <a:srgbClr val="002060"/>
                </a:solidFill>
                <a:latin typeface="Arial" panose="020B0604020202020204" pitchFamily="34" charset="0"/>
                <a:cs typeface="Arial" panose="020B0604020202020204" pitchFamily="34" charset="0"/>
              </a:rPr>
              <a:t> сорбент </a:t>
            </a:r>
            <a:r>
              <a:rPr lang="ru-KZ" dirty="0" err="1">
                <a:solidFill>
                  <a:srgbClr val="002060"/>
                </a:solidFill>
                <a:latin typeface="Arial" panose="020B0604020202020204" pitchFamily="34" charset="0"/>
                <a:cs typeface="Arial" panose="020B0604020202020204" pitchFamily="34" charset="0"/>
              </a:rPr>
              <a:t>болуы</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мүмкін</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стационарлық</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фазаға</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әртүрлі</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сәйкестіктері</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негізінде</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қоспалардың</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құрамдас</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бөліктерін</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бөлу</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үшін</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қолданылады</a:t>
            </a:r>
            <a:r>
              <a:rPr lang="ru-KZ" dirty="0">
                <a:solidFill>
                  <a:srgbClr val="002060"/>
                </a:solidFill>
                <a:latin typeface="Arial" panose="020B0604020202020204" pitchFamily="34" charset="0"/>
                <a:cs typeface="Arial" panose="020B0604020202020204" pitchFamily="34" charset="0"/>
              </a:rPr>
              <a:t>.</a:t>
            </a:r>
          </a:p>
        </p:txBody>
      </p:sp>
      <p:pic>
        <p:nvPicPr>
          <p:cNvPr id="3076" name="Picture 4" descr="absorbcionnyi-filtr">
            <a:extLst>
              <a:ext uri="{FF2B5EF4-FFF2-40B4-BE49-F238E27FC236}">
                <a16:creationId xmlns:a16="http://schemas.microsoft.com/office/drawing/2014/main" id="{04A540F3-E77A-4923-8042-576027F232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4210" y="3124940"/>
            <a:ext cx="2364944" cy="1401340"/>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extLst>
              <a:ext uri="{FF2B5EF4-FFF2-40B4-BE49-F238E27FC236}">
                <a16:creationId xmlns:a16="http://schemas.microsoft.com/office/drawing/2014/main" id="{B3CEF7F5-7BF1-45DF-A0C3-7FE7952BE263}"/>
              </a:ext>
            </a:extLst>
          </p:cNvPr>
          <p:cNvSpPr txBox="1"/>
          <p:nvPr/>
        </p:nvSpPr>
        <p:spPr>
          <a:xfrm>
            <a:off x="823487" y="3330087"/>
            <a:ext cx="8520723" cy="923330"/>
          </a:xfrm>
          <a:prstGeom prst="rect">
            <a:avLst/>
          </a:prstGeom>
          <a:noFill/>
        </p:spPr>
        <p:txBody>
          <a:bodyPr wrap="square">
            <a:spAutoFit/>
          </a:bodyPr>
          <a:lstStyle/>
          <a:p>
            <a:pPr algn="just"/>
            <a:r>
              <a:rPr lang="ru-KZ" b="1" i="1" dirty="0">
                <a:solidFill>
                  <a:srgbClr val="002060"/>
                </a:solidFill>
                <a:latin typeface="Arial" panose="020B0604020202020204" pitchFamily="34" charset="0"/>
                <a:cs typeface="Arial" panose="020B0604020202020204" pitchFamily="34" charset="0"/>
              </a:rPr>
              <a:t>Адсорбциялық </a:t>
            </a:r>
            <a:r>
              <a:rPr lang="ru-KZ" b="1" i="1" dirty="0" err="1">
                <a:solidFill>
                  <a:srgbClr val="002060"/>
                </a:solidFill>
                <a:latin typeface="Arial" panose="020B0604020202020204" pitchFamily="34" charset="0"/>
                <a:cs typeface="Arial" panose="020B0604020202020204" pitchFamily="34" charset="0"/>
              </a:rPr>
              <a:t>сүзгілер</a:t>
            </a:r>
            <a:r>
              <a:rPr lang="ru-KZ" b="1" i="1" dirty="0">
                <a:solidFill>
                  <a:srgbClr val="002060"/>
                </a:solidFill>
                <a:latin typeface="Arial" panose="020B0604020202020204" pitchFamily="34" charset="0"/>
                <a:cs typeface="Arial" panose="020B0604020202020204" pitchFamily="34" charset="0"/>
              </a:rPr>
              <a:t> мен </a:t>
            </a:r>
            <a:r>
              <a:rPr lang="ru-KZ" b="1" i="1" dirty="0" err="1">
                <a:solidFill>
                  <a:srgbClr val="002060"/>
                </a:solidFill>
                <a:latin typeface="Arial" panose="020B0604020202020204" pitchFamily="34" charset="0"/>
                <a:cs typeface="Arial" panose="020B0604020202020204" pitchFamily="34" charset="0"/>
              </a:rPr>
              <a:t>адсорберлер</a:t>
            </a:r>
            <a:r>
              <a:rPr lang="ru-KZ" b="1" i="1"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Бұл</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құрылғылар</a:t>
            </a:r>
            <a:r>
              <a:rPr lang="ru-KZ" dirty="0">
                <a:solidFill>
                  <a:srgbClr val="002060"/>
                </a:solidFill>
                <a:latin typeface="Arial" panose="020B0604020202020204" pitchFamily="34" charset="0"/>
                <a:cs typeface="Arial" panose="020B0604020202020204" pitchFamily="34" charset="0"/>
              </a:rPr>
              <a:t> сорбент </a:t>
            </a:r>
            <a:r>
              <a:rPr lang="ru-KZ" dirty="0" err="1">
                <a:solidFill>
                  <a:srgbClr val="002060"/>
                </a:solidFill>
                <a:latin typeface="Arial" panose="020B0604020202020204" pitchFamily="34" charset="0"/>
                <a:cs typeface="Arial" panose="020B0604020202020204" pitchFamily="34" charset="0"/>
              </a:rPr>
              <a:t>арқылы</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ағынды</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өткізу</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арқылы</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ауаны</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немесе</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ластаушы</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сұйықтықтарды</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тазарту</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үшін</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қолданылады</a:t>
            </a:r>
            <a:r>
              <a:rPr lang="ru-KZ" dirty="0">
                <a:solidFill>
                  <a:srgbClr val="002060"/>
                </a:solidFill>
                <a:latin typeface="Arial" panose="020B0604020202020204" pitchFamily="34" charset="0"/>
                <a:cs typeface="Arial" panose="020B0604020202020204" pitchFamily="34" charset="0"/>
              </a:rPr>
              <a:t>.</a:t>
            </a:r>
          </a:p>
        </p:txBody>
      </p:sp>
      <p:pic>
        <p:nvPicPr>
          <p:cNvPr id="3078" name="Picture 6" descr="Установка фильтра обратного осмоса | Новости и статьи">
            <a:extLst>
              <a:ext uri="{FF2B5EF4-FFF2-40B4-BE49-F238E27FC236}">
                <a16:creationId xmlns:a16="http://schemas.microsoft.com/office/drawing/2014/main" id="{4E6FC471-556F-4703-8908-F3CDCF5E4C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171" y="4514993"/>
            <a:ext cx="2310293" cy="1534276"/>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4AC881E7-2B03-4D09-93DF-35B4CB19C253}"/>
              </a:ext>
            </a:extLst>
          </p:cNvPr>
          <p:cNvSpPr txBox="1"/>
          <p:nvPr/>
        </p:nvSpPr>
        <p:spPr>
          <a:xfrm>
            <a:off x="3366493" y="4911351"/>
            <a:ext cx="7986068" cy="923330"/>
          </a:xfrm>
          <a:prstGeom prst="rect">
            <a:avLst/>
          </a:prstGeom>
          <a:noFill/>
        </p:spPr>
        <p:txBody>
          <a:bodyPr wrap="square">
            <a:spAutoFit/>
          </a:bodyPr>
          <a:lstStyle/>
          <a:p>
            <a:pPr algn="just"/>
            <a:r>
              <a:rPr lang="ru-KZ" b="1" i="1" dirty="0">
                <a:solidFill>
                  <a:srgbClr val="002060"/>
                </a:solidFill>
                <a:latin typeface="Arial" panose="020B0604020202020204" pitchFamily="34" charset="0"/>
                <a:cs typeface="Arial" panose="020B0604020202020204" pitchFamily="34" charset="0"/>
              </a:rPr>
              <a:t>Кері осмос </a:t>
            </a:r>
            <a:r>
              <a:rPr lang="ru-KZ" b="1" i="1" dirty="0" err="1">
                <a:solidFill>
                  <a:srgbClr val="002060"/>
                </a:solidFill>
                <a:latin typeface="Arial" panose="020B0604020202020204" pitchFamily="34" charset="0"/>
                <a:cs typeface="Arial" panose="020B0604020202020204" pitchFamily="34" charset="0"/>
              </a:rPr>
              <a:t>және</a:t>
            </a:r>
            <a:r>
              <a:rPr lang="ru-KZ" b="1" i="1" dirty="0">
                <a:solidFill>
                  <a:srgbClr val="002060"/>
                </a:solidFill>
                <a:latin typeface="Arial" panose="020B0604020202020204" pitchFamily="34" charset="0"/>
                <a:cs typeface="Arial" panose="020B0604020202020204" pitchFamily="34" charset="0"/>
              </a:rPr>
              <a:t> </a:t>
            </a:r>
            <a:r>
              <a:rPr lang="ru-KZ" b="1" i="1" dirty="0" err="1">
                <a:solidFill>
                  <a:srgbClr val="002060"/>
                </a:solidFill>
                <a:latin typeface="Arial" panose="020B0604020202020204" pitchFamily="34" charset="0"/>
                <a:cs typeface="Arial" panose="020B0604020202020204" pitchFamily="34" charset="0"/>
              </a:rPr>
              <a:t>сүзу</a:t>
            </a:r>
            <a:r>
              <a:rPr lang="ru-KZ" b="1" i="1" dirty="0">
                <a:solidFill>
                  <a:srgbClr val="002060"/>
                </a:solidFill>
                <a:latin typeface="Arial" panose="020B0604020202020204" pitchFamily="34" charset="0"/>
                <a:cs typeface="Arial" panose="020B0604020202020204" pitchFamily="34" charset="0"/>
              </a:rPr>
              <a:t> </a:t>
            </a:r>
            <a:r>
              <a:rPr lang="ru-KZ" b="1" i="1" dirty="0" err="1">
                <a:solidFill>
                  <a:srgbClr val="002060"/>
                </a:solidFill>
                <a:latin typeface="Arial" panose="020B0604020202020204" pitchFamily="34" charset="0"/>
                <a:cs typeface="Arial" panose="020B0604020202020204" pitchFamily="34" charset="0"/>
              </a:rPr>
              <a:t>қондырғылары</a:t>
            </a:r>
            <a:r>
              <a:rPr lang="ru-KZ" b="1" i="1"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олар</a:t>
            </a:r>
            <a:r>
              <a:rPr lang="ru-KZ" dirty="0">
                <a:solidFill>
                  <a:srgbClr val="002060"/>
                </a:solidFill>
                <a:latin typeface="Arial" panose="020B0604020202020204" pitchFamily="34" charset="0"/>
                <a:cs typeface="Arial" panose="020B0604020202020204" pitchFamily="34" charset="0"/>
              </a:rPr>
              <a:t> суды </a:t>
            </a:r>
            <a:r>
              <a:rPr lang="ru-KZ" dirty="0" err="1">
                <a:solidFill>
                  <a:srgbClr val="002060"/>
                </a:solidFill>
                <a:latin typeface="Arial" panose="020B0604020202020204" pitchFamily="34" charset="0"/>
                <a:cs typeface="Arial" panose="020B0604020202020204" pitchFamily="34" charset="0"/>
              </a:rPr>
              <a:t>ластаушы</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заттарды</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ұстайтын</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мембраналар</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арқылы</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өткізу</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арқылы</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тазарту</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үшін</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қолданылады</a:t>
            </a:r>
            <a:r>
              <a:rPr lang="ru-KZ" dirty="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62728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60EFF3-BBF2-B9D6-48E7-C22B63BF6A4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EE0DEC-D618-2868-1399-ADBD4FB32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815D34E-7319-0039-CBFB-A9F328502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B40885-9241-5E6C-FA6F-C803DB9FE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3A24775-6781-4C2D-675A-CD6436F62D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4B0172A0-B478-2EEA-96CC-28FDA75DF0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E518AD76-0B20-8168-19CC-9963471105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A3796623-1F18-70F6-9B6A-A57860B23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BD2135EA-ADC8-0EBD-5A8D-73A79AE1B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3365B2E6-9822-9C50-D31D-1FCDA13AC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A50F644B-5A47-48CE-6B60-331C8DA68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C13A07F4-5ECC-BEB3-8F61-5E6878285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DC5F9723-A16C-ABCC-4330-8AB71E1C6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FF1C0A8D-B30B-CCF7-765C-9D8A5B016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8B7E4433-BAF6-A0D6-F21C-3DEBAD6EF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6ABB78C1-9943-A33E-A0A8-D6939C774F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41AE79C3-FFFE-5992-503F-429A96BB4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56734507-CA90-17A2-87E1-0118D4180D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D9B6F53C-1856-8976-7F8E-41FC9933F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EC89F6C4-473D-D029-960A-76277B0B4A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E1DD110A-2545-B527-D24F-94FCB088DC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A6A38770-60A8-7844-74B5-9E0F74A87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7FC33114-EE99-8E16-3807-63A68B191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F0569347-F88D-4231-BAB2-5470875D2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28785F2E-D0BB-02D2-3DDF-A12C215E9E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7485DBF7-4A83-EE9A-0825-933131A3E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D78453AF-0E24-DC4C-C2F5-F51AFCDAC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B59270D1-CA53-3E63-89E6-EA5334242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F037773A-AD86-DC13-6B9B-41C5326F5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83BBAE80-5CDE-55C4-5996-ECA8010E5D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D83B365E-8EB2-0EF4-3F26-5F3F42A39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6045FA1A-3A23-2F41-B663-8FE19483E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B73725FE-5682-AE21-4150-0E563099CB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027AC2F9-4B42-6514-8698-93AEEED476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FA797338-4B31-E593-967D-AE26C332C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9480C7EB-43A5-6720-F5C4-6DEEE468E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0E8ABCA0-356F-E5A8-06B8-06F1625C9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F4233A8F-33A1-373B-2E19-5B37A34E5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7C78A32E-724C-E5D2-4C93-CA1F230E4B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73BC8DBB-1B56-1827-89BA-FFEA995A2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AAC635D6-2EDD-9F83-3342-D25C67998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9EA46234-7F74-7B53-8949-987E1A870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5B56F580-3E93-3880-5DA3-61684760CB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Скругленный прямоугольник 4">
            <a:extLst>
              <a:ext uri="{FF2B5EF4-FFF2-40B4-BE49-F238E27FC236}">
                <a16:creationId xmlns:a16="http://schemas.microsoft.com/office/drawing/2014/main" id="{7219FF06-FF97-AF0F-B6AD-7B8AACF89E9A}"/>
              </a:ext>
            </a:extLst>
          </p:cNvPr>
          <p:cNvSpPr/>
          <p:nvPr/>
        </p:nvSpPr>
        <p:spPr>
          <a:xfrm>
            <a:off x="1975495" y="234228"/>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Заголовок 1">
            <a:extLst>
              <a:ext uri="{FF2B5EF4-FFF2-40B4-BE49-F238E27FC236}">
                <a16:creationId xmlns:a16="http://schemas.microsoft.com/office/drawing/2014/main" id="{1E5F0896-8590-A135-D24A-D438D186F28C}"/>
              </a:ext>
            </a:extLst>
          </p:cNvPr>
          <p:cNvSpPr>
            <a:spLocks noGrp="1"/>
          </p:cNvSpPr>
          <p:nvPr>
            <p:ph type="title"/>
          </p:nvPr>
        </p:nvSpPr>
        <p:spPr>
          <a:xfrm>
            <a:off x="1975496" y="27678"/>
            <a:ext cx="8241008" cy="994123"/>
          </a:xfrm>
        </p:spPr>
        <p:txBody>
          <a:bodyPr>
            <a:normAutofit/>
          </a:bodyPr>
          <a:lstStyle/>
          <a:p>
            <a:pPr algn="ctr"/>
            <a:r>
              <a:rPr lang="en-US" sz="2400" b="1" dirty="0">
                <a:solidFill>
                  <a:srgbClr val="C00000"/>
                </a:solidFill>
                <a:latin typeface="Arial" panose="020B0604020202020204" pitchFamily="34" charset="0"/>
                <a:cs typeface="Arial" panose="020B0604020202020204" pitchFamily="34" charset="0"/>
              </a:rPr>
              <a:t>4.</a:t>
            </a:r>
            <a:r>
              <a:rPr lang="kk-KZ" sz="2400" b="1" dirty="0">
                <a:solidFill>
                  <a:srgbClr val="C00000"/>
                </a:solidFill>
                <a:latin typeface="Arial" panose="020B0604020202020204" pitchFamily="34" charset="0"/>
                <a:cs typeface="Arial" panose="020B0604020202020204" pitchFamily="34" charset="0"/>
              </a:rPr>
              <a:t>Жабдықтар</a:t>
            </a:r>
            <a:endParaRPr lang="ru-RU" sz="2400" b="1" dirty="0">
              <a:solidFill>
                <a:srgbClr val="C00000"/>
              </a:solidFill>
              <a:latin typeface="Arial" panose="020B0604020202020204" pitchFamily="34" charset="0"/>
              <a:cs typeface="Arial" panose="020B0604020202020204" pitchFamily="34" charset="0"/>
            </a:endParaRPr>
          </a:p>
        </p:txBody>
      </p:sp>
      <p:sp>
        <p:nvSpPr>
          <p:cNvPr id="11" name="Объект 10">
            <a:extLst>
              <a:ext uri="{FF2B5EF4-FFF2-40B4-BE49-F238E27FC236}">
                <a16:creationId xmlns:a16="http://schemas.microsoft.com/office/drawing/2014/main" id="{A99ADAE3-EE93-F632-F103-B336BACE9E4F}"/>
              </a:ext>
            </a:extLst>
          </p:cNvPr>
          <p:cNvSpPr>
            <a:spLocks noGrp="1"/>
          </p:cNvSpPr>
          <p:nvPr>
            <p:ph idx="1"/>
          </p:nvPr>
        </p:nvSpPr>
        <p:spPr/>
        <p:txBody>
          <a:bodyPr/>
          <a:lstStyle/>
          <a:p>
            <a:pPr marL="0" indent="0">
              <a:buNone/>
            </a:pPr>
            <a:r>
              <a:rPr lang="kk-KZ" dirty="0"/>
              <a:t> </a:t>
            </a:r>
            <a:endParaRPr lang="ru-KZ" dirty="0"/>
          </a:p>
        </p:txBody>
      </p:sp>
      <p:sp>
        <p:nvSpPr>
          <p:cNvPr id="54" name="TextBox 53">
            <a:extLst>
              <a:ext uri="{FF2B5EF4-FFF2-40B4-BE49-F238E27FC236}">
                <a16:creationId xmlns:a16="http://schemas.microsoft.com/office/drawing/2014/main" id="{71928B07-526F-4111-A04D-65C30C8E5BE8}"/>
              </a:ext>
            </a:extLst>
          </p:cNvPr>
          <p:cNvSpPr txBox="1"/>
          <p:nvPr/>
        </p:nvSpPr>
        <p:spPr>
          <a:xfrm>
            <a:off x="3763134" y="4858629"/>
            <a:ext cx="7916819" cy="923330"/>
          </a:xfrm>
          <a:prstGeom prst="rect">
            <a:avLst/>
          </a:prstGeom>
          <a:noFill/>
        </p:spPr>
        <p:txBody>
          <a:bodyPr wrap="square">
            <a:spAutoFit/>
          </a:bodyPr>
          <a:lstStyle/>
          <a:p>
            <a:pPr algn="just"/>
            <a:r>
              <a:rPr lang="ru-KZ" b="1" i="1" dirty="0" err="1">
                <a:solidFill>
                  <a:srgbClr val="002060"/>
                </a:solidFill>
                <a:latin typeface="Arial" panose="020B0604020202020204" pitchFamily="34" charset="0"/>
                <a:cs typeface="Arial" panose="020B0604020202020204" pitchFamily="34" charset="0"/>
              </a:rPr>
              <a:t>Ауаның</a:t>
            </a:r>
            <a:r>
              <a:rPr lang="ru-KZ" b="1" i="1" dirty="0">
                <a:solidFill>
                  <a:srgbClr val="002060"/>
                </a:solidFill>
                <a:latin typeface="Arial" panose="020B0604020202020204" pitchFamily="34" charset="0"/>
                <a:cs typeface="Arial" panose="020B0604020202020204" pitchFamily="34" charset="0"/>
              </a:rPr>
              <a:t> </a:t>
            </a:r>
            <a:r>
              <a:rPr lang="ru-KZ" b="1" i="1" dirty="0" err="1">
                <a:solidFill>
                  <a:srgbClr val="002060"/>
                </a:solidFill>
                <a:latin typeface="Arial" panose="020B0604020202020204" pitchFamily="34" charset="0"/>
                <a:cs typeface="Arial" panose="020B0604020202020204" pitchFamily="34" charset="0"/>
              </a:rPr>
              <a:t>ластануын</a:t>
            </a:r>
            <a:r>
              <a:rPr lang="ru-KZ" b="1" i="1" dirty="0">
                <a:solidFill>
                  <a:srgbClr val="002060"/>
                </a:solidFill>
                <a:latin typeface="Arial" panose="020B0604020202020204" pitchFamily="34" charset="0"/>
                <a:cs typeface="Arial" panose="020B0604020202020204" pitchFamily="34" charset="0"/>
              </a:rPr>
              <a:t> </a:t>
            </a:r>
            <a:r>
              <a:rPr lang="ru-KZ" b="1" i="1" dirty="0" err="1">
                <a:solidFill>
                  <a:srgbClr val="002060"/>
                </a:solidFill>
                <a:latin typeface="Arial" panose="020B0604020202020204" pitchFamily="34" charset="0"/>
                <a:cs typeface="Arial" panose="020B0604020202020204" pitchFamily="34" charset="0"/>
              </a:rPr>
              <a:t>бақылау</a:t>
            </a:r>
            <a:r>
              <a:rPr lang="ru-KZ" b="1" i="1" dirty="0">
                <a:solidFill>
                  <a:srgbClr val="002060"/>
                </a:solidFill>
                <a:latin typeface="Arial" panose="020B0604020202020204" pitchFamily="34" charset="0"/>
                <a:cs typeface="Arial" panose="020B0604020202020204" pitchFamily="34" charset="0"/>
              </a:rPr>
              <a:t> </a:t>
            </a:r>
            <a:r>
              <a:rPr lang="ru-KZ" b="1" i="1" dirty="0" err="1">
                <a:solidFill>
                  <a:srgbClr val="002060"/>
                </a:solidFill>
                <a:latin typeface="Arial" panose="020B0604020202020204" pitchFamily="34" charset="0"/>
                <a:cs typeface="Arial" panose="020B0604020202020204" pitchFamily="34" charset="0"/>
              </a:rPr>
              <a:t>жүйелері</a:t>
            </a:r>
            <a:r>
              <a:rPr lang="ru-KZ" b="1" i="1"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Оларға</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ауадағы</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белгілі</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бір</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зиянды</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заттарды</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бақылау</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және</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түсіру</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үшін</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пайдаланылатын</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сенсорлар</a:t>
            </a:r>
            <a:r>
              <a:rPr lang="ru-KZ" dirty="0">
                <a:solidFill>
                  <a:srgbClr val="002060"/>
                </a:solidFill>
                <a:latin typeface="Arial" panose="020B0604020202020204" pitchFamily="34" charset="0"/>
                <a:cs typeface="Arial" panose="020B0604020202020204" pitchFamily="34" charset="0"/>
              </a:rPr>
              <a:t> мен </a:t>
            </a:r>
            <a:r>
              <a:rPr lang="ru-KZ" dirty="0" err="1">
                <a:solidFill>
                  <a:srgbClr val="002060"/>
                </a:solidFill>
                <a:latin typeface="Arial" panose="020B0604020202020204" pitchFamily="34" charset="0"/>
                <a:cs typeface="Arial" panose="020B0604020202020204" pitchFamily="34" charset="0"/>
              </a:rPr>
              <a:t>сүзгілер</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кіруі</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мүмкін</a:t>
            </a:r>
            <a:r>
              <a:rPr lang="ru-KZ" dirty="0">
                <a:solidFill>
                  <a:srgbClr val="002060"/>
                </a:solidFill>
                <a:latin typeface="Arial" panose="020B0604020202020204" pitchFamily="34" charset="0"/>
                <a:cs typeface="Arial" panose="020B0604020202020204" pitchFamily="34" charset="0"/>
              </a:rPr>
              <a:t>.</a:t>
            </a:r>
          </a:p>
        </p:txBody>
      </p:sp>
      <p:pic>
        <p:nvPicPr>
          <p:cNvPr id="4098" name="Picture 2" descr="Стенды испытания аппаратуры">
            <a:extLst>
              <a:ext uri="{FF2B5EF4-FFF2-40B4-BE49-F238E27FC236}">
                <a16:creationId xmlns:a16="http://schemas.microsoft.com/office/drawing/2014/main" id="{6C44DEAF-C735-4459-87EE-DE7036C610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638" y="1049479"/>
            <a:ext cx="2918332" cy="1666124"/>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7F1E79A5-CD1F-456C-BBDF-AA1CFFBD27B2}"/>
              </a:ext>
            </a:extLst>
          </p:cNvPr>
          <p:cNvSpPr txBox="1"/>
          <p:nvPr/>
        </p:nvSpPr>
        <p:spPr>
          <a:xfrm>
            <a:off x="3437616" y="1170369"/>
            <a:ext cx="8242337" cy="923330"/>
          </a:xfrm>
          <a:prstGeom prst="rect">
            <a:avLst/>
          </a:prstGeom>
          <a:noFill/>
        </p:spPr>
        <p:txBody>
          <a:bodyPr wrap="square">
            <a:spAutoFit/>
          </a:bodyPr>
          <a:lstStyle/>
          <a:p>
            <a:pPr algn="just"/>
            <a:r>
              <a:rPr lang="ru-KZ" b="1" i="1" dirty="0">
                <a:solidFill>
                  <a:srgbClr val="002060"/>
                </a:solidFill>
                <a:latin typeface="Arial" panose="020B0604020202020204" pitchFamily="34" charset="0"/>
                <a:cs typeface="Arial" panose="020B0604020202020204" pitchFamily="34" charset="0"/>
              </a:rPr>
              <a:t>Мамандандырылған </a:t>
            </a:r>
            <a:r>
              <a:rPr lang="ru-KZ" b="1" i="1" dirty="0" err="1">
                <a:solidFill>
                  <a:srgbClr val="002060"/>
                </a:solidFill>
                <a:latin typeface="Arial" panose="020B0604020202020204" pitchFamily="34" charset="0"/>
                <a:cs typeface="Arial" panose="020B0604020202020204" pitchFamily="34" charset="0"/>
              </a:rPr>
              <a:t>сынақ</a:t>
            </a:r>
            <a:r>
              <a:rPr lang="ru-KZ" b="1" i="1" dirty="0">
                <a:solidFill>
                  <a:srgbClr val="002060"/>
                </a:solidFill>
                <a:latin typeface="Arial" panose="020B0604020202020204" pitchFamily="34" charset="0"/>
                <a:cs typeface="Arial" panose="020B0604020202020204" pitchFamily="34" charset="0"/>
              </a:rPr>
              <a:t> </a:t>
            </a:r>
            <a:r>
              <a:rPr lang="ru-KZ" b="1" i="1" dirty="0" err="1">
                <a:solidFill>
                  <a:srgbClr val="002060"/>
                </a:solidFill>
                <a:latin typeface="Arial" panose="020B0604020202020204" pitchFamily="34" charset="0"/>
                <a:cs typeface="Arial" panose="020B0604020202020204" pitchFamily="34" charset="0"/>
              </a:rPr>
              <a:t>стендтері</a:t>
            </a:r>
            <a:r>
              <a:rPr lang="ru-KZ" b="1" i="1"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зертханалық</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жағдайларда</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олар</a:t>
            </a:r>
            <a:r>
              <a:rPr lang="ru-KZ" dirty="0">
                <a:solidFill>
                  <a:srgbClr val="002060"/>
                </a:solidFill>
                <a:latin typeface="Arial" panose="020B0604020202020204" pitchFamily="34" charset="0"/>
                <a:cs typeface="Arial" panose="020B0604020202020204" pitchFamily="34" charset="0"/>
              </a:rPr>
              <a:t> температура, </a:t>
            </a:r>
            <a:r>
              <a:rPr lang="ru-KZ" dirty="0" err="1">
                <a:solidFill>
                  <a:srgbClr val="002060"/>
                </a:solidFill>
                <a:latin typeface="Arial" panose="020B0604020202020204" pitchFamily="34" charset="0"/>
                <a:cs typeface="Arial" panose="020B0604020202020204" pitchFamily="34" charset="0"/>
              </a:rPr>
              <a:t>қысым</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және</a:t>
            </a:r>
            <a:r>
              <a:rPr lang="ru-KZ" dirty="0">
                <a:solidFill>
                  <a:srgbClr val="002060"/>
                </a:solidFill>
                <a:latin typeface="Arial" panose="020B0604020202020204" pitchFamily="34" charset="0"/>
                <a:cs typeface="Arial" panose="020B0604020202020204" pitchFamily="34" charset="0"/>
              </a:rPr>
              <a:t> орта </a:t>
            </a:r>
            <a:r>
              <a:rPr lang="ru-KZ" dirty="0" err="1">
                <a:solidFill>
                  <a:srgbClr val="002060"/>
                </a:solidFill>
                <a:latin typeface="Arial" panose="020B0604020202020204" pitchFamily="34" charset="0"/>
                <a:cs typeface="Arial" panose="020B0604020202020204" pitchFamily="34" charset="0"/>
              </a:rPr>
              <a:t>құрамы</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сияқты</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әртүрлі</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жағдайларда</a:t>
            </a:r>
            <a:r>
              <a:rPr lang="ru-KZ" dirty="0">
                <a:solidFill>
                  <a:srgbClr val="002060"/>
                </a:solidFill>
                <a:latin typeface="Arial" panose="020B0604020202020204" pitchFamily="34" charset="0"/>
                <a:cs typeface="Arial" panose="020B0604020202020204" pitchFamily="34" charset="0"/>
              </a:rPr>
              <a:t> сорбция </a:t>
            </a:r>
            <a:r>
              <a:rPr lang="ru-KZ" dirty="0" err="1">
                <a:solidFill>
                  <a:srgbClr val="002060"/>
                </a:solidFill>
                <a:latin typeface="Arial" panose="020B0604020202020204" pitchFamily="34" charset="0"/>
                <a:cs typeface="Arial" panose="020B0604020202020204" pitchFamily="34" charset="0"/>
              </a:rPr>
              <a:t>процестерін</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зерттеу</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үшін</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қолданылады</a:t>
            </a:r>
            <a:r>
              <a:rPr lang="ru-KZ" dirty="0">
                <a:solidFill>
                  <a:srgbClr val="002060"/>
                </a:solidFill>
                <a:latin typeface="Arial" panose="020B0604020202020204" pitchFamily="34" charset="0"/>
                <a:cs typeface="Arial" panose="020B0604020202020204" pitchFamily="34" charset="0"/>
              </a:rPr>
              <a:t>.</a:t>
            </a:r>
          </a:p>
        </p:txBody>
      </p:sp>
      <p:pic>
        <p:nvPicPr>
          <p:cNvPr id="4100" name="Picture 4" descr="Адсорбционные осушители сжатого воздуха | Купить в ООО &quot;Торговый Дом АЭРО&quot;">
            <a:extLst>
              <a:ext uri="{FF2B5EF4-FFF2-40B4-BE49-F238E27FC236}">
                <a16:creationId xmlns:a16="http://schemas.microsoft.com/office/drawing/2014/main" id="{34C81966-2ACC-4FE2-9BA1-9D7AC2BF75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7730" y="2504188"/>
            <a:ext cx="3733064" cy="2121077"/>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extLst>
              <a:ext uri="{FF2B5EF4-FFF2-40B4-BE49-F238E27FC236}">
                <a16:creationId xmlns:a16="http://schemas.microsoft.com/office/drawing/2014/main" id="{32014210-3087-4955-ABC3-633E2902BE80}"/>
              </a:ext>
            </a:extLst>
          </p:cNvPr>
          <p:cNvSpPr txBox="1"/>
          <p:nvPr/>
        </p:nvSpPr>
        <p:spPr>
          <a:xfrm>
            <a:off x="756278" y="2920880"/>
            <a:ext cx="7221452" cy="923330"/>
          </a:xfrm>
          <a:prstGeom prst="rect">
            <a:avLst/>
          </a:prstGeom>
          <a:noFill/>
        </p:spPr>
        <p:txBody>
          <a:bodyPr wrap="square">
            <a:spAutoFit/>
          </a:bodyPr>
          <a:lstStyle/>
          <a:p>
            <a:pPr algn="just"/>
            <a:r>
              <a:rPr lang="ru-KZ" b="1" i="1" dirty="0">
                <a:solidFill>
                  <a:srgbClr val="002060"/>
                </a:solidFill>
                <a:latin typeface="Arial" panose="020B0604020202020204" pitchFamily="34" charset="0"/>
                <a:cs typeface="Arial" panose="020B0604020202020204" pitchFamily="34" charset="0"/>
              </a:rPr>
              <a:t>Адсорбциялық </a:t>
            </a:r>
            <a:r>
              <a:rPr lang="ru-KZ" b="1" i="1" dirty="0" err="1">
                <a:solidFill>
                  <a:srgbClr val="002060"/>
                </a:solidFill>
                <a:latin typeface="Arial" panose="020B0604020202020204" pitchFamily="34" charset="0"/>
                <a:cs typeface="Arial" panose="020B0604020202020204" pitchFamily="34" charset="0"/>
              </a:rPr>
              <a:t>кептіргіштер</a:t>
            </a:r>
            <a:r>
              <a:rPr lang="ru-KZ" b="1" i="1"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Бұл</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құрылғылар</a:t>
            </a:r>
            <a:r>
              <a:rPr lang="ru-KZ" dirty="0">
                <a:solidFill>
                  <a:srgbClr val="002060"/>
                </a:solidFill>
                <a:latin typeface="Arial" panose="020B0604020202020204" pitchFamily="34" charset="0"/>
                <a:cs typeface="Arial" panose="020B0604020202020204" pitchFamily="34" charset="0"/>
              </a:rPr>
              <a:t> сорбент </a:t>
            </a:r>
            <a:r>
              <a:rPr lang="ru-KZ" dirty="0" err="1">
                <a:solidFill>
                  <a:srgbClr val="002060"/>
                </a:solidFill>
                <a:latin typeface="Arial" panose="020B0604020202020204" pitchFamily="34" charset="0"/>
                <a:cs typeface="Arial" panose="020B0604020202020204" pitchFamily="34" charset="0"/>
              </a:rPr>
              <a:t>материалынан</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өту</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арқылы</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газдардан</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немесе</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сұйықтықтардан</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ылғалды</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кетіру</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үшін</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қолданылады</a:t>
            </a:r>
            <a:r>
              <a:rPr lang="ru-KZ" dirty="0">
                <a:solidFill>
                  <a:srgbClr val="002060"/>
                </a:solidFill>
                <a:latin typeface="Arial" panose="020B0604020202020204" pitchFamily="34" charset="0"/>
                <a:cs typeface="Arial" panose="020B0604020202020204" pitchFamily="34" charset="0"/>
              </a:rPr>
              <a:t>.</a:t>
            </a:r>
          </a:p>
        </p:txBody>
      </p:sp>
      <p:pic>
        <p:nvPicPr>
          <p:cNvPr id="4102" name="Picture 6" descr="Экологическая безопасность: современная система мониторинга окружающей среды">
            <a:extLst>
              <a:ext uri="{FF2B5EF4-FFF2-40B4-BE49-F238E27FC236}">
                <a16:creationId xmlns:a16="http://schemas.microsoft.com/office/drawing/2014/main" id="{DE3EAAD1-163D-4910-B0F1-3613B14BD9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472" y="4468316"/>
            <a:ext cx="3152737" cy="1773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118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60EFF3-BBF2-B9D6-48E7-C22B63BF6A4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EE0DEC-D618-2868-1399-ADBD4FB32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815D34E-7319-0039-CBFB-A9F328502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B40885-9241-5E6C-FA6F-C803DB9FE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3A24775-6781-4C2D-675A-CD6436F62D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4B0172A0-B478-2EEA-96CC-28FDA75DF0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E518AD76-0B20-8168-19CC-9963471105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A3796623-1F18-70F6-9B6A-A57860B23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BD2135EA-ADC8-0EBD-5A8D-73A79AE1B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3365B2E6-9822-9C50-D31D-1FCDA13AC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A50F644B-5A47-48CE-6B60-331C8DA68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C13A07F4-5ECC-BEB3-8F61-5E6878285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DC5F9723-A16C-ABCC-4330-8AB71E1C6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FF1C0A8D-B30B-CCF7-765C-9D8A5B016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8B7E4433-BAF6-A0D6-F21C-3DEBAD6EF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6ABB78C1-9943-A33E-A0A8-D6939C774F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41AE79C3-FFFE-5992-503F-429A96BB4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56734507-CA90-17A2-87E1-0118D4180D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D9B6F53C-1856-8976-7F8E-41FC9933F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EC89F6C4-473D-D029-960A-76277B0B4A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E1DD110A-2545-B527-D24F-94FCB088DC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A6A38770-60A8-7844-74B5-9E0F74A87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7FC33114-EE99-8E16-3807-63A68B191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F0569347-F88D-4231-BAB2-5470875D2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28785F2E-D0BB-02D2-3DDF-A12C215E9E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7485DBF7-4A83-EE9A-0825-933131A3E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D78453AF-0E24-DC4C-C2F5-F51AFCDAC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B59270D1-CA53-3E63-89E6-EA5334242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F037773A-AD86-DC13-6B9B-41C5326F5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83BBAE80-5CDE-55C4-5996-ECA8010E5D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D83B365E-8EB2-0EF4-3F26-5F3F42A39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6045FA1A-3A23-2F41-B663-8FE19483E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B73725FE-5682-AE21-4150-0E563099CB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027AC2F9-4B42-6514-8698-93AEEED476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FA797338-4B31-E593-967D-AE26C332C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9480C7EB-43A5-6720-F5C4-6DEEE468E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0E8ABCA0-356F-E5A8-06B8-06F1625C9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F4233A8F-33A1-373B-2E19-5B37A34E5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7C78A32E-724C-E5D2-4C93-CA1F230E4B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73BC8DBB-1B56-1827-89BA-FFEA995A2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AAC635D6-2EDD-9F83-3342-D25C67998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9EA46234-7F74-7B53-8949-987E1A870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5B56F580-3E93-3880-5DA3-61684760CB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Скругленный прямоугольник 4">
            <a:extLst>
              <a:ext uri="{FF2B5EF4-FFF2-40B4-BE49-F238E27FC236}">
                <a16:creationId xmlns:a16="http://schemas.microsoft.com/office/drawing/2014/main" id="{7219FF06-FF97-AF0F-B6AD-7B8AACF89E9A}"/>
              </a:ext>
            </a:extLst>
          </p:cNvPr>
          <p:cNvSpPr/>
          <p:nvPr/>
        </p:nvSpPr>
        <p:spPr>
          <a:xfrm>
            <a:off x="1975495" y="234228"/>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Заголовок 1">
            <a:extLst>
              <a:ext uri="{FF2B5EF4-FFF2-40B4-BE49-F238E27FC236}">
                <a16:creationId xmlns:a16="http://schemas.microsoft.com/office/drawing/2014/main" id="{1E5F0896-8590-A135-D24A-D438D186F28C}"/>
              </a:ext>
            </a:extLst>
          </p:cNvPr>
          <p:cNvSpPr>
            <a:spLocks noGrp="1"/>
          </p:cNvSpPr>
          <p:nvPr>
            <p:ph type="title"/>
          </p:nvPr>
        </p:nvSpPr>
        <p:spPr>
          <a:xfrm>
            <a:off x="1975496" y="27678"/>
            <a:ext cx="8241008" cy="994123"/>
          </a:xfrm>
        </p:spPr>
        <p:txBody>
          <a:bodyPr>
            <a:normAutofit/>
          </a:bodyPr>
          <a:lstStyle/>
          <a:p>
            <a:pPr algn="ctr"/>
            <a:r>
              <a:rPr lang="en-US" sz="2400" b="1" dirty="0">
                <a:solidFill>
                  <a:srgbClr val="C00000"/>
                </a:solidFill>
                <a:latin typeface="Arial" panose="020B0604020202020204" pitchFamily="34" charset="0"/>
                <a:cs typeface="Arial" panose="020B0604020202020204" pitchFamily="34" charset="0"/>
              </a:rPr>
              <a:t>4.</a:t>
            </a:r>
            <a:r>
              <a:rPr lang="kk-KZ" sz="2400" b="1" dirty="0">
                <a:solidFill>
                  <a:srgbClr val="C00000"/>
                </a:solidFill>
                <a:latin typeface="Arial" panose="020B0604020202020204" pitchFamily="34" charset="0"/>
                <a:cs typeface="Arial" panose="020B0604020202020204" pitchFamily="34" charset="0"/>
              </a:rPr>
              <a:t> Жабдықтар</a:t>
            </a:r>
            <a:endParaRPr lang="ru-RU" sz="2400" b="1" dirty="0">
              <a:solidFill>
                <a:srgbClr val="C00000"/>
              </a:solidFill>
              <a:latin typeface="Arial" panose="020B0604020202020204" pitchFamily="34" charset="0"/>
              <a:cs typeface="Arial" panose="020B0604020202020204" pitchFamily="34" charset="0"/>
            </a:endParaRPr>
          </a:p>
        </p:txBody>
      </p:sp>
      <p:sp>
        <p:nvSpPr>
          <p:cNvPr id="11" name="Объект 10">
            <a:extLst>
              <a:ext uri="{FF2B5EF4-FFF2-40B4-BE49-F238E27FC236}">
                <a16:creationId xmlns:a16="http://schemas.microsoft.com/office/drawing/2014/main" id="{A99ADAE3-EE93-F632-F103-B336BACE9E4F}"/>
              </a:ext>
            </a:extLst>
          </p:cNvPr>
          <p:cNvSpPr>
            <a:spLocks noGrp="1"/>
          </p:cNvSpPr>
          <p:nvPr>
            <p:ph idx="1"/>
          </p:nvPr>
        </p:nvSpPr>
        <p:spPr/>
        <p:txBody>
          <a:bodyPr/>
          <a:lstStyle/>
          <a:p>
            <a:pPr marL="0" indent="0">
              <a:buNone/>
            </a:pPr>
            <a:r>
              <a:rPr lang="kk-KZ" dirty="0"/>
              <a:t> </a:t>
            </a:r>
            <a:endParaRPr lang="ru-KZ" dirty="0"/>
          </a:p>
        </p:txBody>
      </p:sp>
      <p:sp>
        <p:nvSpPr>
          <p:cNvPr id="57" name="TextBox 56">
            <a:extLst>
              <a:ext uri="{FF2B5EF4-FFF2-40B4-BE49-F238E27FC236}">
                <a16:creationId xmlns:a16="http://schemas.microsoft.com/office/drawing/2014/main" id="{299EA548-A4C8-CF24-FA6E-966EAA2CFF80}"/>
              </a:ext>
            </a:extLst>
          </p:cNvPr>
          <p:cNvSpPr txBox="1"/>
          <p:nvPr/>
        </p:nvSpPr>
        <p:spPr>
          <a:xfrm>
            <a:off x="980313" y="1166842"/>
            <a:ext cx="7382452" cy="4247317"/>
          </a:xfrm>
          <a:prstGeom prst="rect">
            <a:avLst/>
          </a:prstGeom>
          <a:noFill/>
        </p:spPr>
        <p:txBody>
          <a:bodyPr wrap="square">
            <a:spAutoFit/>
          </a:bodyPr>
          <a:lstStyle/>
          <a:p>
            <a:pPr algn="just"/>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Сорбциялау</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үшін</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арнайы</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жабдық</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қолданылады</a:t>
            </a:r>
            <a:r>
              <a:rPr lang="ru-RU" b="1" dirty="0">
                <a:solidFill>
                  <a:schemeClr val="accent1">
                    <a:lumMod val="50000"/>
                  </a:schemeClr>
                </a:solidFill>
                <a:latin typeface="Arial" panose="020B0604020202020204" pitchFamily="34" charset="0"/>
                <a:cs typeface="Arial" panose="020B0604020202020204" pitchFamily="34" charset="0"/>
              </a:rPr>
              <a:t>.</a:t>
            </a:r>
          </a:p>
          <a:p>
            <a:pPr algn="just"/>
            <a:r>
              <a:rPr lang="ru-RU" b="1" dirty="0" err="1">
                <a:solidFill>
                  <a:schemeClr val="accent1">
                    <a:lumMod val="50000"/>
                  </a:schemeClr>
                </a:solidFill>
                <a:latin typeface="Arial" panose="020B0604020202020204" pitchFamily="34" charset="0"/>
                <a:cs typeface="Arial" panose="020B0604020202020204" pitchFamily="34" charset="0"/>
              </a:rPr>
              <a:t>Мысалы</a:t>
            </a:r>
            <a:r>
              <a:rPr lang="ru-RU" b="1" dirty="0">
                <a:solidFill>
                  <a:schemeClr val="accent1">
                    <a:lumMod val="50000"/>
                  </a:schemeClr>
                </a:solidFill>
                <a:latin typeface="Arial" panose="020B0604020202020204" pitchFamily="34" charset="0"/>
                <a:cs typeface="Arial" panose="020B0604020202020204" pitchFamily="34" charset="0"/>
              </a:rPr>
              <a:t>:</a:t>
            </a:r>
            <a:r>
              <a:rPr lang="ru-RU" b="1" dirty="0">
                <a:solidFill>
                  <a:srgbClr val="C00000"/>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сорбциялық</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колонналар</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сорбциялық</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сүзгілер</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өнеркәсіптік</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сорбциялық</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қондырғылар</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және</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тағы</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басқалар</a:t>
            </a:r>
            <a:r>
              <a:rPr lang="ru-RU" b="1" dirty="0">
                <a:solidFill>
                  <a:schemeClr val="accent1">
                    <a:lumMod val="50000"/>
                  </a:schemeClr>
                </a:solidFill>
                <a:latin typeface="Arial" panose="020B0604020202020204" pitchFamily="34" charset="0"/>
                <a:cs typeface="Arial" panose="020B0604020202020204" pitchFamily="34" charset="0"/>
              </a:rPr>
              <a:t>.</a:t>
            </a:r>
          </a:p>
          <a:p>
            <a:pPr algn="just"/>
            <a:endParaRPr lang="kk-KZ" b="1" dirty="0">
              <a:solidFill>
                <a:schemeClr val="accent1">
                  <a:lumMod val="50000"/>
                </a:schemeClr>
              </a:solidFill>
              <a:latin typeface="Arial" panose="020B0604020202020204" pitchFamily="34" charset="0"/>
              <a:cs typeface="Arial" panose="020B0604020202020204" pitchFamily="34" charset="0"/>
            </a:endParaRPr>
          </a:p>
          <a:p>
            <a:pPr algn="just"/>
            <a:r>
              <a:rPr lang="en-US" b="1" dirty="0" err="1">
                <a:solidFill>
                  <a:schemeClr val="accent1">
                    <a:lumMod val="50000"/>
                  </a:schemeClr>
                </a:solidFill>
                <a:latin typeface="Arial" panose="020B0604020202020204" pitchFamily="34" charset="0"/>
                <a:cs typeface="Arial" panose="020B0604020202020204" pitchFamily="34" charset="0"/>
              </a:rPr>
              <a:t>Niotex</a:t>
            </a:r>
            <a:r>
              <a:rPr lang="en-US"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компаниясы</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асыл</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және</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сирек</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жер</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металдарын</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алу</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үшін</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rgbClr val="C00000"/>
                </a:solidFill>
                <a:latin typeface="Arial" panose="020B0604020202020204" pitchFamily="34" charset="0"/>
                <a:cs typeface="Arial" panose="020B0604020202020204" pitchFamily="34" charset="0"/>
              </a:rPr>
              <a:t>сорбциялық</a:t>
            </a:r>
            <a:r>
              <a:rPr lang="ru-RU" b="1" dirty="0">
                <a:solidFill>
                  <a:srgbClr val="C00000"/>
                </a:solidFill>
                <a:latin typeface="Arial" panose="020B0604020202020204" pitchFamily="34" charset="0"/>
                <a:cs typeface="Arial" panose="020B0604020202020204" pitchFamily="34" charset="0"/>
              </a:rPr>
              <a:t> </a:t>
            </a:r>
            <a:r>
              <a:rPr lang="ru-RU" b="1" dirty="0" err="1">
                <a:solidFill>
                  <a:srgbClr val="C00000"/>
                </a:solidFill>
                <a:latin typeface="Arial" panose="020B0604020202020204" pitchFamily="34" charset="0"/>
                <a:cs typeface="Arial" panose="020B0604020202020204" pitchFamily="34" charset="0"/>
              </a:rPr>
              <a:t>колонналарды</a:t>
            </a:r>
            <a:r>
              <a:rPr lang="ru-RU" b="1" dirty="0">
                <a:solidFill>
                  <a:srgbClr val="C00000"/>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шығарады</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Олардың</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көмегімен</a:t>
            </a:r>
            <a:r>
              <a:rPr lang="ru-RU" b="1" dirty="0">
                <a:solidFill>
                  <a:schemeClr val="accent1">
                    <a:lumMod val="50000"/>
                  </a:schemeClr>
                </a:solidFill>
                <a:latin typeface="Arial" panose="020B0604020202020204" pitchFamily="34" charset="0"/>
                <a:cs typeface="Arial" panose="020B0604020202020204" pitchFamily="34" charset="0"/>
              </a:rPr>
              <a:t> алтын, </a:t>
            </a:r>
            <a:r>
              <a:rPr lang="ru-RU" b="1" dirty="0" err="1">
                <a:solidFill>
                  <a:schemeClr val="accent1">
                    <a:lumMod val="50000"/>
                  </a:schemeClr>
                </a:solidFill>
                <a:latin typeface="Arial" panose="020B0604020202020204" pitchFamily="34" charset="0"/>
                <a:cs typeface="Arial" panose="020B0604020202020204" pitchFamily="34" charset="0"/>
              </a:rPr>
              <a:t>күміс</a:t>
            </a:r>
            <a:r>
              <a:rPr lang="ru-RU" b="1" dirty="0">
                <a:solidFill>
                  <a:schemeClr val="accent1">
                    <a:lumMod val="50000"/>
                  </a:schemeClr>
                </a:solidFill>
                <a:latin typeface="Arial" panose="020B0604020202020204" pitchFamily="34" charset="0"/>
                <a:cs typeface="Arial" panose="020B0604020202020204" pitchFamily="34" charset="0"/>
              </a:rPr>
              <a:t>, платина, литий, уран </a:t>
            </a:r>
            <a:r>
              <a:rPr lang="ru-RU" b="1" dirty="0" err="1">
                <a:solidFill>
                  <a:schemeClr val="accent1">
                    <a:lumMod val="50000"/>
                  </a:schemeClr>
                </a:solidFill>
                <a:latin typeface="Arial" panose="020B0604020202020204" pitchFamily="34" charset="0"/>
                <a:cs typeface="Arial" panose="020B0604020202020204" pitchFamily="34" charset="0"/>
              </a:rPr>
              <a:t>және</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басқа</a:t>
            </a:r>
            <a:r>
              <a:rPr lang="ru-RU" b="1" dirty="0">
                <a:solidFill>
                  <a:schemeClr val="accent1">
                    <a:lumMod val="50000"/>
                  </a:schemeClr>
                </a:solidFill>
                <a:latin typeface="Arial" panose="020B0604020202020204" pitchFamily="34" charset="0"/>
                <a:cs typeface="Arial" panose="020B0604020202020204" pitchFamily="34" charset="0"/>
              </a:rPr>
              <a:t> да </a:t>
            </a:r>
            <a:r>
              <a:rPr lang="ru-RU" b="1" dirty="0" err="1">
                <a:solidFill>
                  <a:schemeClr val="accent1">
                    <a:lumMod val="50000"/>
                  </a:schemeClr>
                </a:solidFill>
                <a:latin typeface="Arial" panose="020B0604020202020204" pitchFamily="34" charset="0"/>
                <a:cs typeface="Arial" panose="020B0604020202020204" pitchFamily="34" charset="0"/>
              </a:rPr>
              <a:t>материалдарды</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алуға</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болады</a:t>
            </a:r>
            <a:r>
              <a:rPr lang="ru-RU" b="1" dirty="0">
                <a:solidFill>
                  <a:schemeClr val="accent1">
                    <a:lumMod val="50000"/>
                  </a:schemeClr>
                </a:solidFill>
                <a:latin typeface="Arial" panose="020B0604020202020204" pitchFamily="34" charset="0"/>
                <a:cs typeface="Arial" panose="020B0604020202020204" pitchFamily="34" charset="0"/>
              </a:rPr>
              <a:t>.</a:t>
            </a:r>
          </a:p>
          <a:p>
            <a:pPr algn="just"/>
            <a:endParaRPr lang="ru-RU" b="1" dirty="0">
              <a:solidFill>
                <a:schemeClr val="accent1">
                  <a:lumMod val="50000"/>
                </a:schemeClr>
              </a:solidFill>
              <a:latin typeface="Arial" panose="020B0604020202020204" pitchFamily="34" charset="0"/>
              <a:cs typeface="Arial" panose="020B0604020202020204" pitchFamily="34" charset="0"/>
            </a:endParaRPr>
          </a:p>
          <a:p>
            <a:pPr algn="just"/>
            <a:r>
              <a:rPr lang="ru-RU" b="1" dirty="0" err="1">
                <a:solidFill>
                  <a:schemeClr val="accent1">
                    <a:lumMod val="50000"/>
                  </a:schemeClr>
                </a:solidFill>
                <a:latin typeface="Arial" panose="020B0604020202020204" pitchFamily="34" charset="0"/>
                <a:cs typeface="Arial" panose="020B0604020202020204" pitchFamily="34" charset="0"/>
              </a:rPr>
              <a:t>Жабдықтарды</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өндіру</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үшін</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жоғары</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сапалы</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пластмассалар</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қолданылады</a:t>
            </a:r>
            <a:r>
              <a:rPr lang="ru-RU" b="1" dirty="0">
                <a:solidFill>
                  <a:schemeClr val="accent1">
                    <a:lumMod val="50000"/>
                  </a:schemeClr>
                </a:solidFill>
                <a:latin typeface="Arial" panose="020B0604020202020204" pitchFamily="34" charset="0"/>
                <a:cs typeface="Arial" panose="020B0604020202020204" pitchFamily="34" charset="0"/>
              </a:rPr>
              <a:t>: полиэтилен, полипропилен, поливинилхлорид. </a:t>
            </a:r>
            <a:r>
              <a:rPr lang="ru-RU" b="1" dirty="0" err="1">
                <a:solidFill>
                  <a:schemeClr val="accent1">
                    <a:lumMod val="50000"/>
                  </a:schemeClr>
                </a:solidFill>
                <a:latin typeface="Arial" panose="020B0604020202020204" pitchFamily="34" charset="0"/>
                <a:cs typeface="Arial" panose="020B0604020202020204" pitchFamily="34" charset="0"/>
              </a:rPr>
              <a:t>Колонналар</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кең</a:t>
            </a:r>
            <a:r>
              <a:rPr lang="ru-RU" b="1" dirty="0">
                <a:solidFill>
                  <a:schemeClr val="accent1">
                    <a:lumMod val="50000"/>
                  </a:schemeClr>
                </a:solidFill>
                <a:latin typeface="Arial" panose="020B0604020202020204" pitchFamily="34" charset="0"/>
                <a:cs typeface="Arial" panose="020B0604020202020204" pitchFamily="34" charset="0"/>
              </a:rPr>
              <a:t> температура </a:t>
            </a:r>
            <a:r>
              <a:rPr lang="ru-RU" b="1" dirty="0" err="1">
                <a:solidFill>
                  <a:schemeClr val="accent1">
                    <a:lumMod val="50000"/>
                  </a:schemeClr>
                </a:solidFill>
                <a:latin typeface="Arial" panose="020B0604020202020204" pitchFamily="34" charset="0"/>
                <a:cs typeface="Arial" panose="020B0604020202020204" pitchFamily="34" charset="0"/>
              </a:rPr>
              <a:t>диапазонында</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жұмыс</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істейді</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жоғары</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беріктікке</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коррозияға</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және</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химиялық</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заттарға</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төзімділікке</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ие</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Олардың</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материалдары</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сорбатпен</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және</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сорбентпен</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әрекеттеспейді</a:t>
            </a:r>
            <a:r>
              <a:rPr lang="ru-RU" b="1" dirty="0">
                <a:solidFill>
                  <a:schemeClr val="accent1">
                    <a:lumMod val="50000"/>
                  </a:schemeClr>
                </a:solidFill>
                <a:latin typeface="Arial" panose="020B0604020202020204" pitchFamily="34" charset="0"/>
                <a:cs typeface="Arial" panose="020B0604020202020204" pitchFamily="34" charset="0"/>
              </a:rPr>
              <a:t>.</a:t>
            </a:r>
            <a:endParaRPr lang="ru-KZ" dirty="0"/>
          </a:p>
        </p:txBody>
      </p:sp>
      <p:pic>
        <p:nvPicPr>
          <p:cNvPr id="6148" name="Picture 4">
            <a:extLst>
              <a:ext uri="{FF2B5EF4-FFF2-40B4-BE49-F238E27FC236}">
                <a16:creationId xmlns:a16="http://schemas.microsoft.com/office/drawing/2014/main" id="{E8B36F61-36C1-E034-BEB9-2B5B93266B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8484" y="978164"/>
            <a:ext cx="5719295" cy="512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17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60EFF3-BBF2-B9D6-48E7-C22B63BF6A4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EE0DEC-D618-2868-1399-ADBD4FB32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815D34E-7319-0039-CBFB-A9F328502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B40885-9241-5E6C-FA6F-C803DB9FE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3A24775-6781-4C2D-675A-CD6436F62D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4B0172A0-B478-2EEA-96CC-28FDA75DF0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E518AD76-0B20-8168-19CC-9963471105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A3796623-1F18-70F6-9B6A-A57860B23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BD2135EA-ADC8-0EBD-5A8D-73A79AE1B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3365B2E6-9822-9C50-D31D-1FCDA13AC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A50F644B-5A47-48CE-6B60-331C8DA68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C13A07F4-5ECC-BEB3-8F61-5E6878285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DC5F9723-A16C-ABCC-4330-8AB71E1C6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FF1C0A8D-B30B-CCF7-765C-9D8A5B016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8B7E4433-BAF6-A0D6-F21C-3DEBAD6EF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6ABB78C1-9943-A33E-A0A8-D6939C774F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41AE79C3-FFFE-5992-503F-429A96BB4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56734507-CA90-17A2-87E1-0118D4180D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D9B6F53C-1856-8976-7F8E-41FC9933F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EC89F6C4-473D-D029-960A-76277B0B4A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E1DD110A-2545-B527-D24F-94FCB088DC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A6A38770-60A8-7844-74B5-9E0F74A87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7FC33114-EE99-8E16-3807-63A68B191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F0569347-F88D-4231-BAB2-5470875D2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28785F2E-D0BB-02D2-3DDF-A12C215E9E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7485DBF7-4A83-EE9A-0825-933131A3E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D78453AF-0E24-DC4C-C2F5-F51AFCDAC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B59270D1-CA53-3E63-89E6-EA5334242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F037773A-AD86-DC13-6B9B-41C5326F5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83BBAE80-5CDE-55C4-5996-ECA8010E5D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D83B365E-8EB2-0EF4-3F26-5F3F42A39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6045FA1A-3A23-2F41-B663-8FE19483E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B73725FE-5682-AE21-4150-0E563099CB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027AC2F9-4B42-6514-8698-93AEEED476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FA797338-4B31-E593-967D-AE26C332C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9480C7EB-43A5-6720-F5C4-6DEEE468E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0E8ABCA0-356F-E5A8-06B8-06F1625C9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F4233A8F-33A1-373B-2E19-5B37A34E5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7C78A32E-724C-E5D2-4C93-CA1F230E4B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73BC8DBB-1B56-1827-89BA-FFEA995A2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AAC635D6-2EDD-9F83-3342-D25C67998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9EA46234-7F74-7B53-8949-987E1A870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5B56F580-3E93-3880-5DA3-61684760CB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Скругленный прямоугольник 4">
            <a:extLst>
              <a:ext uri="{FF2B5EF4-FFF2-40B4-BE49-F238E27FC236}">
                <a16:creationId xmlns:a16="http://schemas.microsoft.com/office/drawing/2014/main" id="{7219FF06-FF97-AF0F-B6AD-7B8AACF89E9A}"/>
              </a:ext>
            </a:extLst>
          </p:cNvPr>
          <p:cNvSpPr/>
          <p:nvPr/>
        </p:nvSpPr>
        <p:spPr>
          <a:xfrm>
            <a:off x="1975495" y="234228"/>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Заголовок 1">
            <a:extLst>
              <a:ext uri="{FF2B5EF4-FFF2-40B4-BE49-F238E27FC236}">
                <a16:creationId xmlns:a16="http://schemas.microsoft.com/office/drawing/2014/main" id="{1E5F0896-8590-A135-D24A-D438D186F28C}"/>
              </a:ext>
            </a:extLst>
          </p:cNvPr>
          <p:cNvSpPr>
            <a:spLocks noGrp="1"/>
          </p:cNvSpPr>
          <p:nvPr>
            <p:ph type="title"/>
          </p:nvPr>
        </p:nvSpPr>
        <p:spPr>
          <a:xfrm>
            <a:off x="1975496" y="27678"/>
            <a:ext cx="8241008" cy="994123"/>
          </a:xfrm>
        </p:spPr>
        <p:txBody>
          <a:bodyPr>
            <a:normAutofit/>
          </a:bodyPr>
          <a:lstStyle/>
          <a:p>
            <a:pPr algn="ctr"/>
            <a:r>
              <a:rPr lang="en-US" sz="2400" b="1" dirty="0">
                <a:solidFill>
                  <a:srgbClr val="C00000"/>
                </a:solidFill>
                <a:latin typeface="Arial" panose="020B0604020202020204" pitchFamily="34" charset="0"/>
                <a:cs typeface="Arial" panose="020B0604020202020204" pitchFamily="34" charset="0"/>
              </a:rPr>
              <a:t>4.</a:t>
            </a:r>
            <a:r>
              <a:rPr lang="kk-KZ" sz="2400" b="1" dirty="0">
                <a:solidFill>
                  <a:srgbClr val="C00000"/>
                </a:solidFill>
                <a:latin typeface="Arial" panose="020B0604020202020204" pitchFamily="34" charset="0"/>
                <a:cs typeface="Arial" panose="020B0604020202020204" pitchFamily="34" charset="0"/>
              </a:rPr>
              <a:t> ЖАБДЫҚТАР</a:t>
            </a:r>
            <a:endParaRPr lang="ru-RU" sz="2400" b="1" dirty="0">
              <a:solidFill>
                <a:srgbClr val="C00000"/>
              </a:solidFill>
              <a:latin typeface="Arial" panose="020B0604020202020204" pitchFamily="34" charset="0"/>
              <a:cs typeface="Arial" panose="020B0604020202020204" pitchFamily="34" charset="0"/>
            </a:endParaRPr>
          </a:p>
        </p:txBody>
      </p:sp>
      <p:sp>
        <p:nvSpPr>
          <p:cNvPr id="11" name="Объект 10">
            <a:extLst>
              <a:ext uri="{FF2B5EF4-FFF2-40B4-BE49-F238E27FC236}">
                <a16:creationId xmlns:a16="http://schemas.microsoft.com/office/drawing/2014/main" id="{A99ADAE3-EE93-F632-F103-B336BACE9E4F}"/>
              </a:ext>
            </a:extLst>
          </p:cNvPr>
          <p:cNvSpPr>
            <a:spLocks noGrp="1"/>
          </p:cNvSpPr>
          <p:nvPr>
            <p:ph idx="1"/>
          </p:nvPr>
        </p:nvSpPr>
        <p:spPr/>
        <p:txBody>
          <a:bodyPr/>
          <a:lstStyle/>
          <a:p>
            <a:pPr marL="0" indent="0">
              <a:buNone/>
            </a:pPr>
            <a:r>
              <a:rPr lang="kk-KZ" dirty="0"/>
              <a:t> </a:t>
            </a:r>
            <a:endParaRPr lang="ru-KZ" dirty="0"/>
          </a:p>
        </p:txBody>
      </p:sp>
      <p:sp>
        <p:nvSpPr>
          <p:cNvPr id="57" name="TextBox 56">
            <a:extLst>
              <a:ext uri="{FF2B5EF4-FFF2-40B4-BE49-F238E27FC236}">
                <a16:creationId xmlns:a16="http://schemas.microsoft.com/office/drawing/2014/main" id="{299EA548-A4C8-CF24-FA6E-966EAA2CFF80}"/>
              </a:ext>
            </a:extLst>
          </p:cNvPr>
          <p:cNvSpPr txBox="1"/>
          <p:nvPr/>
        </p:nvSpPr>
        <p:spPr>
          <a:xfrm>
            <a:off x="872977" y="1576077"/>
            <a:ext cx="7072538" cy="3416320"/>
          </a:xfrm>
          <a:prstGeom prst="rect">
            <a:avLst/>
          </a:prstGeom>
          <a:noFill/>
        </p:spPr>
        <p:txBody>
          <a:bodyPr wrap="square">
            <a:spAutoFit/>
          </a:bodyPr>
          <a:lstStyle/>
          <a:p>
            <a:pPr algn="ctr"/>
            <a:r>
              <a:rPr lang="ru-RU" b="1" dirty="0">
                <a:solidFill>
                  <a:srgbClr val="C00000"/>
                </a:solidFill>
                <a:latin typeface="Arial" panose="020B0604020202020204" pitchFamily="34" charset="0"/>
                <a:cs typeface="Arial" panose="020B0604020202020204" pitchFamily="34" charset="0"/>
              </a:rPr>
              <a:t>СОРБЦИЯЛЫҚ СҮЗГІЛЕР</a:t>
            </a:r>
          </a:p>
          <a:p>
            <a:pPr algn="ctr"/>
            <a:endParaRPr lang="ru-RU" b="1" dirty="0">
              <a:solidFill>
                <a:srgbClr val="C00000"/>
              </a:solidFill>
              <a:latin typeface="Arial" panose="020B0604020202020204" pitchFamily="34" charset="0"/>
              <a:cs typeface="Arial" panose="020B0604020202020204" pitchFamily="34" charset="0"/>
            </a:endParaRPr>
          </a:p>
          <a:p>
            <a:pPr algn="just"/>
            <a:r>
              <a:rPr lang="ru-RU" b="1" dirty="0">
                <a:solidFill>
                  <a:schemeClr val="accent1">
                    <a:lumMod val="50000"/>
                  </a:schemeClr>
                </a:solidFill>
                <a:latin typeface="Arial" panose="020B0604020202020204" pitchFamily="34" charset="0"/>
                <a:cs typeface="Arial" panose="020B0604020202020204" pitchFamily="34" charset="0"/>
              </a:rPr>
              <a:t>    Судан </a:t>
            </a:r>
            <a:r>
              <a:rPr lang="ru-RU" b="1" dirty="0" err="1">
                <a:solidFill>
                  <a:schemeClr val="accent1">
                    <a:lumMod val="50000"/>
                  </a:schemeClr>
                </a:solidFill>
                <a:latin typeface="Arial" panose="020B0604020202020204" pitchFamily="34" charset="0"/>
                <a:cs typeface="Arial" panose="020B0604020202020204" pitchFamily="34" charset="0"/>
              </a:rPr>
              <a:t>суспензияланған</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органикалық</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заттар</a:t>
            </a:r>
            <a:r>
              <a:rPr lang="ru-RU" b="1" dirty="0">
                <a:solidFill>
                  <a:schemeClr val="accent1">
                    <a:lumMod val="50000"/>
                  </a:schemeClr>
                </a:solidFill>
                <a:latin typeface="Arial" panose="020B0604020202020204" pitchFamily="34" charset="0"/>
                <a:cs typeface="Arial" panose="020B0604020202020204" pitchFamily="34" charset="0"/>
              </a:rPr>
              <a:t> мен </a:t>
            </a:r>
            <a:r>
              <a:rPr lang="ru-RU" b="1" dirty="0" err="1">
                <a:solidFill>
                  <a:schemeClr val="accent1">
                    <a:lumMod val="50000"/>
                  </a:schemeClr>
                </a:solidFill>
                <a:latin typeface="Arial" panose="020B0604020202020204" pitchFamily="34" charset="0"/>
                <a:cs typeface="Arial" panose="020B0604020202020204" pitchFamily="34" charset="0"/>
              </a:rPr>
              <a:t>мұнай</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өнімдерін</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жою</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үшін</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арнайы</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сорбциялық</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сүзгілер</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қолданылады</a:t>
            </a:r>
            <a:r>
              <a:rPr lang="ru-RU" b="1" dirty="0">
                <a:solidFill>
                  <a:schemeClr val="accent1">
                    <a:lumMod val="50000"/>
                  </a:schemeClr>
                </a:solidFill>
                <a:latin typeface="Arial" panose="020B0604020202020204" pitchFamily="34" charset="0"/>
                <a:cs typeface="Arial" panose="020B0604020202020204" pitchFamily="34" charset="0"/>
              </a:rPr>
              <a:t>. Фильтр </a:t>
            </a:r>
            <a:r>
              <a:rPr lang="ru-RU" b="1" dirty="0" err="1">
                <a:solidFill>
                  <a:schemeClr val="accent1">
                    <a:lumMod val="50000"/>
                  </a:schemeClr>
                </a:solidFill>
                <a:latin typeface="Arial" panose="020B0604020202020204" pitchFamily="34" charset="0"/>
                <a:cs typeface="Arial" panose="020B0604020202020204" pitchFamily="34" charset="0"/>
              </a:rPr>
              <a:t>элементі</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ретінде</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әдетте</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белсендірілген</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көмір</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негізіндегі</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толтырғыш</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қолданылады</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Мұндай</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қондырғылардың</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техникалық</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сипаттамалары</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қалқымалы</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заттар</a:t>
            </a:r>
            <a:r>
              <a:rPr lang="ru-RU" b="1" dirty="0">
                <a:solidFill>
                  <a:schemeClr val="accent1">
                    <a:lumMod val="50000"/>
                  </a:schemeClr>
                </a:solidFill>
                <a:latin typeface="Arial" panose="020B0604020202020204" pitchFamily="34" charset="0"/>
                <a:cs typeface="Arial" panose="020B0604020202020204" pitchFamily="34" charset="0"/>
              </a:rPr>
              <a:t> мен </a:t>
            </a:r>
            <a:r>
              <a:rPr lang="ru-RU" b="1" dirty="0" err="1">
                <a:solidFill>
                  <a:schemeClr val="accent1">
                    <a:lumMod val="50000"/>
                  </a:schemeClr>
                </a:solidFill>
                <a:latin typeface="Arial" panose="020B0604020202020204" pitchFamily="34" charset="0"/>
                <a:cs typeface="Arial" panose="020B0604020202020204" pitchFamily="34" charset="0"/>
              </a:rPr>
              <a:t>майлы</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өнімдер</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үшін</a:t>
            </a:r>
            <a:r>
              <a:rPr lang="ru-RU" b="1" dirty="0">
                <a:solidFill>
                  <a:schemeClr val="accent1">
                    <a:lumMod val="50000"/>
                  </a:schemeClr>
                </a:solidFill>
                <a:latin typeface="Arial" panose="020B0604020202020204" pitchFamily="34" charset="0"/>
                <a:cs typeface="Arial" panose="020B0604020202020204" pitchFamily="34" charset="0"/>
              </a:rPr>
              <a:t> 99,6% </a:t>
            </a:r>
            <a:r>
              <a:rPr lang="ru-RU" b="1" dirty="0" err="1">
                <a:solidFill>
                  <a:schemeClr val="accent1">
                    <a:lumMod val="50000"/>
                  </a:schemeClr>
                </a:solidFill>
                <a:latin typeface="Arial" panose="020B0604020202020204" pitchFamily="34" charset="0"/>
                <a:cs typeface="Arial" panose="020B0604020202020204" pitchFamily="34" charset="0"/>
              </a:rPr>
              <a:t>дейін</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селективтілікті</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қамтамасыз</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етеді</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Көптеген</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жағдайларда</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бұл</a:t>
            </a:r>
            <a:r>
              <a:rPr lang="ru-RU" b="1" dirty="0">
                <a:solidFill>
                  <a:schemeClr val="accent1">
                    <a:lumMod val="50000"/>
                  </a:schemeClr>
                </a:solidFill>
                <a:latin typeface="Arial" panose="020B0604020202020204" pitchFamily="34" charset="0"/>
                <a:cs typeface="Arial" panose="020B0604020202020204" pitchFamily="34" charset="0"/>
              </a:rPr>
              <a:t> суды </a:t>
            </a:r>
            <a:r>
              <a:rPr lang="ru-RU" b="1" dirty="0" err="1">
                <a:solidFill>
                  <a:schemeClr val="accent1">
                    <a:lumMod val="50000"/>
                  </a:schemeClr>
                </a:solidFill>
                <a:latin typeface="Arial" panose="020B0604020202020204" pitchFamily="34" charset="0"/>
                <a:cs typeface="Arial" panose="020B0604020202020204" pitchFamily="34" charset="0"/>
              </a:rPr>
              <a:t>нормативтік</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талаптар</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деңгейіне</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жеткізу</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үшін</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жеткілікті</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мысалы</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кәрізге</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немесе</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балық</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шаруашылығы</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объектілеріне</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ағызуға</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арналған</a:t>
            </a:r>
            <a:r>
              <a:rPr lang="ru-RU" b="1" dirty="0">
                <a:solidFill>
                  <a:schemeClr val="accent1">
                    <a:lumMod val="50000"/>
                  </a:schemeClr>
                </a:solidFill>
                <a:latin typeface="Arial" panose="020B0604020202020204" pitchFamily="34" charset="0"/>
                <a:cs typeface="Arial" panose="020B0604020202020204" pitchFamily="34" charset="0"/>
              </a:rPr>
              <a:t>.</a:t>
            </a:r>
            <a:endParaRPr lang="ru-KZ" dirty="0"/>
          </a:p>
        </p:txBody>
      </p:sp>
      <p:pic>
        <p:nvPicPr>
          <p:cNvPr id="5" name="Рисунок 4">
            <a:extLst>
              <a:ext uri="{FF2B5EF4-FFF2-40B4-BE49-F238E27FC236}">
                <a16:creationId xmlns:a16="http://schemas.microsoft.com/office/drawing/2014/main" id="{1C9BAF64-4751-06E2-958F-7BE8D022C0C4}"/>
              </a:ext>
            </a:extLst>
          </p:cNvPr>
          <p:cNvPicPr>
            <a:picLocks noChangeAspect="1"/>
          </p:cNvPicPr>
          <p:nvPr/>
        </p:nvPicPr>
        <p:blipFill rotWithShape="1">
          <a:blip r:embed="rId2"/>
          <a:srcRect l="39003" t="1569" r="37465" b="-1569"/>
          <a:stretch/>
        </p:blipFill>
        <p:spPr>
          <a:xfrm>
            <a:off x="8588777" y="1378937"/>
            <a:ext cx="2037794" cy="4351338"/>
          </a:xfrm>
          <a:prstGeom prst="rect">
            <a:avLst/>
          </a:prstGeom>
        </p:spPr>
      </p:pic>
    </p:spTree>
    <p:extLst>
      <p:ext uri="{BB962C8B-B14F-4D97-AF65-F5344CB8AC3E}">
        <p14:creationId xmlns:p14="http://schemas.microsoft.com/office/powerpoint/2010/main" val="634417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4098677-AB05-F414-D7E7-73D5DA26207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00745B-3C4F-3D93-ABE7-2476FB98D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7F44A5-076D-EC2F-ABE1-2FCC8EBA8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2ED5FA7-67AA-6AEB-6B72-C2000C0F1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F0A1AC97-064D-70C3-63DF-F23A6F2B86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8A1EF0FD-10C0-C246-5D1D-1134CB2EC1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42F83D1E-6703-1D0B-C3C9-3C70677F18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02B36B3F-7A64-97A1-172F-A994430D3E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07A59EC2-BD44-EBC8-9731-29F81DAA7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89D7EDF1-58F0-7FB1-26C5-5E37BE4C5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BFA54AD4-748D-2F2A-E18E-C8F005876B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42F8F047-DDBC-E37E-E5BA-321D5EBAC6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41BE3E81-975F-41C4-D2DA-8B4B41805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B41D8C33-47B7-846E-2CD9-1C26D6EB1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F98F9957-2DA8-B3EA-B81F-AC50125E24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2DB3E4FA-2582-3BF6-8245-94B3E68967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D44BCA3A-9B0F-5E26-D211-9B7135B08F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C0030FFC-4535-238D-DCFB-AF1131B752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434D5508-15D1-508B-A76F-F76E1FD34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1AA89660-CCA9-5E7C-A4B3-B5408B040F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F0B0B8A6-A37D-34E0-B306-E69D35B7F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A7C44006-0B06-DD83-B2D4-EFF433E64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C1DFF6E3-3231-CD63-C639-90E4B8F22B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78F1F379-267D-2E93-A41E-6D546807C7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48415684-F462-3923-9130-58D235F6B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29869EAF-3A6A-E28A-4620-0E9B68617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367E8504-B379-7180-ABD5-B9EEF94FF6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E6D16BD9-BD4E-7964-8636-1868843E8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4EEB5C8F-478A-3139-B4E6-9BCC6ADA5B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B47FA364-2B3E-0FD2-F79C-6F37F5BEAA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8AEE1A1F-2255-E3BB-92D4-14BC2C35FF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D55630A1-2F6E-A739-AFF1-8E55AA1F2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CDDD94C3-4039-52B5-991E-4BCDB3016B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8AC46D0D-1781-887B-F65F-1F6B8D380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A3527298-51D5-4435-D95F-5A318560C6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52C2E9D3-89DE-4697-310B-AFE7EC7858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C8632DB8-77FD-58C2-74B0-6ED6BEA06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55AF9293-64B5-E8AB-42A7-5FA53CA7E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C960DF19-90EA-F308-773F-20B297C311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194EDD63-C41E-760D-6561-674AC1DB5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700FDF21-2E88-2B81-DE6F-986B2D018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D6C7981E-323A-D6C1-94A4-DBB4E39F04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03B6FF2D-06B3-6AD3-1361-F1C518E235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Объект 3">
            <a:extLst>
              <a:ext uri="{FF2B5EF4-FFF2-40B4-BE49-F238E27FC236}">
                <a16:creationId xmlns:a16="http://schemas.microsoft.com/office/drawing/2014/main" id="{F9C8137E-E99B-1475-9B99-E39AE68D1F7A}"/>
              </a:ext>
            </a:extLst>
          </p:cNvPr>
          <p:cNvSpPr>
            <a:spLocks noGrp="1"/>
          </p:cNvSpPr>
          <p:nvPr>
            <p:ph idx="1"/>
          </p:nvPr>
        </p:nvSpPr>
        <p:spPr/>
        <p:txBody>
          <a:bodyPr/>
          <a:lstStyle/>
          <a:p>
            <a:pPr marL="0" indent="0">
              <a:buNone/>
            </a:pPr>
            <a:r>
              <a:rPr lang="kk-KZ" dirty="0"/>
              <a:t> </a:t>
            </a:r>
            <a:endParaRPr lang="ru-KZ" dirty="0"/>
          </a:p>
        </p:txBody>
      </p:sp>
      <p:grpSp>
        <p:nvGrpSpPr>
          <p:cNvPr id="9" name="Группа 8">
            <a:extLst>
              <a:ext uri="{FF2B5EF4-FFF2-40B4-BE49-F238E27FC236}">
                <a16:creationId xmlns:a16="http://schemas.microsoft.com/office/drawing/2014/main" id="{DA30C7F5-AC07-BF5E-6CF4-9B8E8F841351}"/>
              </a:ext>
            </a:extLst>
          </p:cNvPr>
          <p:cNvGrpSpPr/>
          <p:nvPr/>
        </p:nvGrpSpPr>
        <p:grpSpPr>
          <a:xfrm>
            <a:off x="623319" y="901824"/>
            <a:ext cx="10883527" cy="5296690"/>
            <a:chOff x="623319" y="901824"/>
            <a:chExt cx="10883527" cy="5296690"/>
          </a:xfrm>
        </p:grpSpPr>
        <p:sp>
          <p:nvSpPr>
            <p:cNvPr id="11" name="Полилиния: фигура 10">
              <a:extLst>
                <a:ext uri="{FF2B5EF4-FFF2-40B4-BE49-F238E27FC236}">
                  <a16:creationId xmlns:a16="http://schemas.microsoft.com/office/drawing/2014/main" id="{98D0965B-2428-E809-A68E-2821FED219C8}"/>
                </a:ext>
              </a:extLst>
            </p:cNvPr>
            <p:cNvSpPr/>
            <p:nvPr/>
          </p:nvSpPr>
          <p:spPr>
            <a:xfrm>
              <a:off x="2105686" y="901824"/>
              <a:ext cx="7921591" cy="1610482"/>
            </a:xfrm>
            <a:custGeom>
              <a:avLst/>
              <a:gdLst>
                <a:gd name="connsiteX0" fmla="*/ 0 w 2805906"/>
                <a:gd name="connsiteY0" fmla="*/ 140295 h 1402953"/>
                <a:gd name="connsiteX1" fmla="*/ 140295 w 2805906"/>
                <a:gd name="connsiteY1" fmla="*/ 0 h 1402953"/>
                <a:gd name="connsiteX2" fmla="*/ 2665611 w 2805906"/>
                <a:gd name="connsiteY2" fmla="*/ 0 h 1402953"/>
                <a:gd name="connsiteX3" fmla="*/ 2805906 w 2805906"/>
                <a:gd name="connsiteY3" fmla="*/ 140295 h 1402953"/>
                <a:gd name="connsiteX4" fmla="*/ 2805906 w 2805906"/>
                <a:gd name="connsiteY4" fmla="*/ 1262658 h 1402953"/>
                <a:gd name="connsiteX5" fmla="*/ 2665611 w 2805906"/>
                <a:gd name="connsiteY5" fmla="*/ 1402953 h 1402953"/>
                <a:gd name="connsiteX6" fmla="*/ 140295 w 2805906"/>
                <a:gd name="connsiteY6" fmla="*/ 1402953 h 1402953"/>
                <a:gd name="connsiteX7" fmla="*/ 0 w 2805906"/>
                <a:gd name="connsiteY7" fmla="*/ 1262658 h 1402953"/>
                <a:gd name="connsiteX8" fmla="*/ 0 w 2805906"/>
                <a:gd name="connsiteY8" fmla="*/ 140295 h 140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5906" h="1402953">
                  <a:moveTo>
                    <a:pt x="0" y="140295"/>
                  </a:moveTo>
                  <a:cubicBezTo>
                    <a:pt x="0" y="62812"/>
                    <a:pt x="62812" y="0"/>
                    <a:pt x="140295" y="0"/>
                  </a:cubicBezTo>
                  <a:lnTo>
                    <a:pt x="2665611" y="0"/>
                  </a:lnTo>
                  <a:cubicBezTo>
                    <a:pt x="2743094" y="0"/>
                    <a:pt x="2805906" y="62812"/>
                    <a:pt x="2805906" y="140295"/>
                  </a:cubicBezTo>
                  <a:lnTo>
                    <a:pt x="2805906" y="1262658"/>
                  </a:lnTo>
                  <a:cubicBezTo>
                    <a:pt x="2805906" y="1340141"/>
                    <a:pt x="2743094" y="1402953"/>
                    <a:pt x="2665611" y="1402953"/>
                  </a:cubicBezTo>
                  <a:lnTo>
                    <a:pt x="140295" y="1402953"/>
                  </a:lnTo>
                  <a:cubicBezTo>
                    <a:pt x="62812" y="1402953"/>
                    <a:pt x="0" y="1340141"/>
                    <a:pt x="0" y="1262658"/>
                  </a:cubicBezTo>
                  <a:lnTo>
                    <a:pt x="0" y="140295"/>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73501" tIns="273501" rIns="273501" bIns="273501" numCol="1" spcCol="1270" anchor="ctr" anchorCtr="0">
              <a:noAutofit/>
            </a:bodyPr>
            <a:lstStyle/>
            <a:p>
              <a:pPr marL="0" lvl="0" indent="0" algn="ctr" defTabSz="2711450">
                <a:lnSpc>
                  <a:spcPct val="90000"/>
                </a:lnSpc>
                <a:spcBef>
                  <a:spcPct val="0"/>
                </a:spcBef>
                <a:spcAft>
                  <a:spcPct val="35000"/>
                </a:spcAft>
                <a:buNone/>
              </a:pPr>
              <a:r>
                <a:rPr lang="ru-RU" kern="1200" dirty="0">
                  <a:solidFill>
                    <a:srgbClr val="FFFF00"/>
                  </a:solidFill>
                  <a:latin typeface="Arial" panose="020B0604020202020204" pitchFamily="34" charset="0"/>
                  <a:cs typeface="Arial" panose="020B0604020202020204" pitchFamily="34" charset="0"/>
                </a:rPr>
                <a:t>Сорбция</a:t>
              </a:r>
              <a:r>
                <a:rPr lang="ru-RU" kern="1200" dirty="0">
                  <a:solidFill>
                    <a:srgbClr val="C00000"/>
                  </a:solidFill>
                  <a:latin typeface="Arial" panose="020B0604020202020204" pitchFamily="34" charset="0"/>
                  <a:cs typeface="Arial" panose="020B0604020202020204" pitchFamily="34" charset="0"/>
                </a:rPr>
                <a:t> </a:t>
              </a:r>
              <a:r>
                <a:rPr lang="ru-RU" kern="1200" dirty="0">
                  <a:latin typeface="Arial" panose="020B0604020202020204" pitchFamily="34" charset="0"/>
                  <a:cs typeface="Arial" panose="020B0604020202020204" pitchFamily="34" charset="0"/>
                </a:rPr>
                <a:t>– </a:t>
              </a:r>
              <a:r>
                <a:rPr lang="ru-RU" kern="1200" dirty="0" err="1">
                  <a:latin typeface="Arial" panose="020B0604020202020204" pitchFamily="34" charset="0"/>
                  <a:cs typeface="Arial" panose="020B0604020202020204" pitchFamily="34" charset="0"/>
                </a:rPr>
                <a:t>бір</a:t>
              </a:r>
              <a:r>
                <a:rPr lang="ru-RU" kern="1200" dirty="0">
                  <a:latin typeface="Arial" panose="020B0604020202020204" pitchFamily="34" charset="0"/>
                  <a:cs typeface="Arial" panose="020B0604020202020204" pitchFamily="34" charset="0"/>
                </a:rPr>
                <a:t> </a:t>
              </a:r>
              <a:r>
                <a:rPr lang="ru-RU" kern="1200" dirty="0" err="1">
                  <a:latin typeface="Arial" panose="020B0604020202020204" pitchFamily="34" charset="0"/>
                  <a:cs typeface="Arial" panose="020B0604020202020204" pitchFamily="34" charset="0"/>
                </a:rPr>
                <a:t>заттың</a:t>
              </a:r>
              <a:r>
                <a:rPr lang="ru-RU" kern="1200" dirty="0">
                  <a:latin typeface="Arial" panose="020B0604020202020204" pitchFamily="34" charset="0"/>
                  <a:cs typeface="Arial" panose="020B0604020202020204" pitchFamily="34" charset="0"/>
                </a:rPr>
                <a:t> (</a:t>
              </a:r>
              <a:r>
                <a:rPr lang="ru-RU" kern="1200" dirty="0" err="1">
                  <a:solidFill>
                    <a:srgbClr val="C00000"/>
                  </a:solidFill>
                  <a:latin typeface="Arial" panose="020B0604020202020204" pitchFamily="34" charset="0"/>
                  <a:cs typeface="Arial" panose="020B0604020202020204" pitchFamily="34" charset="0"/>
                </a:rPr>
                <a:t>сорбаттың</a:t>
              </a:r>
              <a:r>
                <a:rPr lang="ru-RU" kern="1200" dirty="0">
                  <a:latin typeface="Arial" panose="020B0604020202020204" pitchFamily="34" charset="0"/>
                  <a:cs typeface="Arial" panose="020B0604020202020204" pitchFamily="34" charset="0"/>
                </a:rPr>
                <a:t>) </a:t>
              </a:r>
              <a:r>
                <a:rPr lang="ru-RU" kern="1200" dirty="0" err="1">
                  <a:latin typeface="Arial" panose="020B0604020202020204" pitchFamily="34" charset="0"/>
                  <a:cs typeface="Arial" panose="020B0604020202020204" pitchFamily="34" charset="0"/>
                </a:rPr>
                <a:t>екінші</a:t>
              </a:r>
              <a:r>
                <a:rPr lang="ru-RU" kern="1200" dirty="0">
                  <a:latin typeface="Arial" panose="020B0604020202020204" pitchFamily="34" charset="0"/>
                  <a:cs typeface="Arial" panose="020B0604020202020204" pitchFamily="34" charset="0"/>
                </a:rPr>
                <a:t> </a:t>
              </a:r>
              <a:r>
                <a:rPr lang="ru-RU" kern="1200" dirty="0" err="1">
                  <a:latin typeface="Arial" panose="020B0604020202020204" pitchFamily="34" charset="0"/>
                  <a:cs typeface="Arial" panose="020B0604020202020204" pitchFamily="34" charset="0"/>
                </a:rPr>
                <a:t>зат</a:t>
              </a:r>
              <a:r>
                <a:rPr lang="ru-RU" kern="1200" dirty="0">
                  <a:latin typeface="Arial" panose="020B0604020202020204" pitchFamily="34" charset="0"/>
                  <a:cs typeface="Arial" panose="020B0604020202020204" pitchFamily="34" charset="0"/>
                </a:rPr>
                <a:t> (</a:t>
              </a:r>
              <a:r>
                <a:rPr lang="ru-RU" kern="1200" dirty="0">
                  <a:solidFill>
                    <a:srgbClr val="C00000"/>
                  </a:solidFill>
                  <a:latin typeface="Arial" panose="020B0604020202020204" pitchFamily="34" charset="0"/>
                  <a:cs typeface="Arial" panose="020B0604020202020204" pitchFamily="34" charset="0"/>
                </a:rPr>
                <a:t>сорбент</a:t>
              </a:r>
              <a:r>
                <a:rPr lang="ru-RU" kern="1200" dirty="0">
                  <a:latin typeface="Arial" panose="020B0604020202020204" pitchFamily="34" charset="0"/>
                  <a:cs typeface="Arial" panose="020B0604020202020204" pitchFamily="34" charset="0"/>
                </a:rPr>
                <a:t>) </a:t>
              </a:r>
              <a:r>
                <a:rPr lang="ru-RU" kern="1200" dirty="0" err="1">
                  <a:latin typeface="Arial" panose="020B0604020202020204" pitchFamily="34" charset="0"/>
                  <a:cs typeface="Arial" panose="020B0604020202020204" pitchFamily="34" charset="0"/>
                </a:rPr>
                <a:t>арқылы</a:t>
              </a:r>
              <a:r>
                <a:rPr lang="ru-RU" kern="1200" dirty="0">
                  <a:latin typeface="Arial" panose="020B0604020202020204" pitchFamily="34" charset="0"/>
                  <a:cs typeface="Arial" panose="020B0604020202020204" pitchFamily="34" charset="0"/>
                </a:rPr>
                <a:t> </a:t>
              </a:r>
              <a:r>
                <a:rPr lang="ru-RU" kern="1200" dirty="0" err="1">
                  <a:latin typeface="Arial" panose="020B0604020202020204" pitchFamily="34" charset="0"/>
                  <a:cs typeface="Arial" panose="020B0604020202020204" pitchFamily="34" charset="0"/>
                </a:rPr>
                <a:t>сіңіру</a:t>
              </a:r>
              <a:r>
                <a:rPr lang="ru-RU" kern="1200" dirty="0">
                  <a:latin typeface="Arial" panose="020B0604020202020204" pitchFamily="34" charset="0"/>
                  <a:cs typeface="Arial" panose="020B0604020202020204" pitchFamily="34" charset="0"/>
                </a:rPr>
                <a:t> </a:t>
              </a:r>
              <a:r>
                <a:rPr lang="ru-RU" kern="1200" dirty="0" err="1">
                  <a:latin typeface="Arial" panose="020B0604020202020204" pitchFamily="34" charset="0"/>
                  <a:cs typeface="Arial" panose="020B0604020202020204" pitchFamily="34" charset="0"/>
                </a:rPr>
                <a:t>процесі</a:t>
              </a:r>
              <a:r>
                <a:rPr lang="ru-RU" kern="1200" dirty="0">
                  <a:latin typeface="Arial" panose="020B0604020202020204" pitchFamily="34" charset="0"/>
                  <a:cs typeface="Arial" panose="020B0604020202020204" pitchFamily="34" charset="0"/>
                </a:rPr>
                <a:t>. Сорбциялық </a:t>
              </a:r>
              <a:r>
                <a:rPr lang="ru-RU" kern="1200" dirty="0" err="1">
                  <a:latin typeface="Arial" panose="020B0604020202020204" pitchFamily="34" charset="0"/>
                  <a:cs typeface="Arial" panose="020B0604020202020204" pitchFamily="34" charset="0"/>
                </a:rPr>
                <a:t>процестер</a:t>
              </a:r>
              <a:r>
                <a:rPr lang="ru-RU" kern="1200" dirty="0">
                  <a:latin typeface="Arial" panose="020B0604020202020204" pitchFamily="34" charset="0"/>
                  <a:cs typeface="Arial" panose="020B0604020202020204" pitchFamily="34" charset="0"/>
                </a:rPr>
                <a:t> </a:t>
              </a:r>
              <a:r>
                <a:rPr lang="ru-RU" kern="1200" dirty="0" err="1">
                  <a:latin typeface="Arial" panose="020B0604020202020204" pitchFamily="34" charset="0"/>
                  <a:cs typeface="Arial" panose="020B0604020202020204" pitchFamily="34" charset="0"/>
                </a:rPr>
                <a:t>ағынды</a:t>
              </a:r>
              <a:r>
                <a:rPr lang="ru-RU" kern="1200" dirty="0">
                  <a:latin typeface="Arial" panose="020B0604020202020204" pitchFamily="34" charset="0"/>
                  <a:cs typeface="Arial" panose="020B0604020202020204" pitchFamily="34" charset="0"/>
                </a:rPr>
                <a:t> </a:t>
              </a:r>
              <a:r>
                <a:rPr lang="ru-RU" kern="1200" dirty="0" err="1">
                  <a:latin typeface="Arial" panose="020B0604020202020204" pitchFamily="34" charset="0"/>
                  <a:cs typeface="Arial" panose="020B0604020202020204" pitchFamily="34" charset="0"/>
                </a:rPr>
                <a:t>суларды</a:t>
              </a:r>
              <a:r>
                <a:rPr lang="ru-RU" kern="1200" dirty="0">
                  <a:latin typeface="Arial" panose="020B0604020202020204" pitchFamily="34" charset="0"/>
                  <a:cs typeface="Arial" panose="020B0604020202020204" pitchFamily="34" charset="0"/>
                </a:rPr>
                <a:t> </a:t>
              </a:r>
              <a:r>
                <a:rPr lang="ru-RU" kern="1200" dirty="0" err="1">
                  <a:latin typeface="Arial" panose="020B0604020202020204" pitchFamily="34" charset="0"/>
                  <a:cs typeface="Arial" panose="020B0604020202020204" pitchFamily="34" charset="0"/>
                </a:rPr>
                <a:t>тазарту</a:t>
              </a:r>
              <a:r>
                <a:rPr lang="ru-RU" kern="1200" dirty="0">
                  <a:latin typeface="Arial" panose="020B0604020202020204" pitchFamily="34" charset="0"/>
                  <a:cs typeface="Arial" panose="020B0604020202020204" pitchFamily="34" charset="0"/>
                </a:rPr>
                <a:t>, </a:t>
              </a:r>
              <a:r>
                <a:rPr lang="ru-RU" kern="1200" dirty="0" err="1">
                  <a:latin typeface="Arial" panose="020B0604020202020204" pitchFamily="34" charset="0"/>
                  <a:cs typeface="Arial" panose="020B0604020202020204" pitchFamily="34" charset="0"/>
                </a:rPr>
                <a:t>бағалы</a:t>
              </a:r>
              <a:r>
                <a:rPr lang="ru-RU" kern="1200" dirty="0">
                  <a:latin typeface="Arial" panose="020B0604020202020204" pitchFamily="34" charset="0"/>
                  <a:cs typeface="Arial" panose="020B0604020202020204" pitchFamily="34" charset="0"/>
                </a:rPr>
                <a:t> </a:t>
              </a:r>
              <a:r>
                <a:rPr lang="ru-RU" kern="1200" dirty="0" err="1">
                  <a:latin typeface="Arial" panose="020B0604020202020204" pitchFamily="34" charset="0"/>
                  <a:cs typeface="Arial" panose="020B0604020202020204" pitchFamily="34" charset="0"/>
                </a:rPr>
                <a:t>және</a:t>
              </a:r>
              <a:r>
                <a:rPr lang="ru-RU" kern="1200" dirty="0">
                  <a:latin typeface="Arial" panose="020B0604020202020204" pitchFamily="34" charset="0"/>
                  <a:cs typeface="Arial" panose="020B0604020202020204" pitchFamily="34" charset="0"/>
                </a:rPr>
                <a:t> </a:t>
              </a:r>
              <a:r>
                <a:rPr lang="ru-RU" kern="1200" dirty="0" err="1">
                  <a:latin typeface="Arial" panose="020B0604020202020204" pitchFamily="34" charset="0"/>
                  <a:cs typeface="Arial" panose="020B0604020202020204" pitchFamily="34" charset="0"/>
                </a:rPr>
                <a:t>сирек</a:t>
              </a:r>
              <a:r>
                <a:rPr lang="ru-RU" kern="1200" dirty="0">
                  <a:latin typeface="Arial" panose="020B0604020202020204" pitchFamily="34" charset="0"/>
                  <a:cs typeface="Arial" panose="020B0604020202020204" pitchFamily="34" charset="0"/>
                </a:rPr>
                <a:t> </a:t>
              </a:r>
              <a:r>
                <a:rPr lang="ru-RU" kern="1200" dirty="0" err="1">
                  <a:latin typeface="Arial" panose="020B0604020202020204" pitchFamily="34" charset="0"/>
                  <a:cs typeface="Arial" panose="020B0604020202020204" pitchFamily="34" charset="0"/>
                </a:rPr>
                <a:t>жер</a:t>
              </a:r>
              <a:r>
                <a:rPr lang="ru-RU" kern="1200" dirty="0">
                  <a:latin typeface="Arial" panose="020B0604020202020204" pitchFamily="34" charset="0"/>
                  <a:cs typeface="Arial" panose="020B0604020202020204" pitchFamily="34" charset="0"/>
                </a:rPr>
                <a:t> </a:t>
              </a:r>
              <a:r>
                <a:rPr lang="ru-RU" kern="1200" dirty="0" err="1">
                  <a:latin typeface="Arial" panose="020B0604020202020204" pitchFamily="34" charset="0"/>
                  <a:cs typeface="Arial" panose="020B0604020202020204" pitchFamily="34" charset="0"/>
                </a:rPr>
                <a:t>металдарын</a:t>
              </a:r>
              <a:r>
                <a:rPr lang="ru-RU" kern="1200" dirty="0">
                  <a:latin typeface="Arial" panose="020B0604020202020204" pitchFamily="34" charset="0"/>
                  <a:cs typeface="Arial" panose="020B0604020202020204" pitchFamily="34" charset="0"/>
                </a:rPr>
                <a:t> </a:t>
              </a:r>
              <a:r>
                <a:rPr lang="ru-RU" kern="1200" dirty="0" err="1">
                  <a:latin typeface="Arial" panose="020B0604020202020204" pitchFamily="34" charset="0"/>
                  <a:cs typeface="Arial" panose="020B0604020202020204" pitchFamily="34" charset="0"/>
                </a:rPr>
                <a:t>алу</a:t>
              </a:r>
              <a:r>
                <a:rPr lang="ru-RU" kern="1200" dirty="0">
                  <a:latin typeface="Arial" panose="020B0604020202020204" pitchFamily="34" charset="0"/>
                  <a:cs typeface="Arial" panose="020B0604020202020204" pitchFamily="34" charset="0"/>
                </a:rPr>
                <a:t>, </a:t>
              </a:r>
              <a:r>
                <a:rPr lang="ru-RU" kern="1200" dirty="0" err="1">
                  <a:latin typeface="Arial" panose="020B0604020202020204" pitchFamily="34" charset="0"/>
                  <a:cs typeface="Arial" panose="020B0604020202020204" pitchFamily="34" charset="0"/>
                </a:rPr>
                <a:t>заттар</a:t>
              </a:r>
              <a:r>
                <a:rPr lang="ru-RU" kern="1200" dirty="0">
                  <a:latin typeface="Arial" panose="020B0604020202020204" pitchFamily="34" charset="0"/>
                  <a:cs typeface="Arial" panose="020B0604020202020204" pitchFamily="34" charset="0"/>
                </a:rPr>
                <a:t> </a:t>
              </a:r>
              <a:r>
                <a:rPr lang="ru-RU" kern="1200" dirty="0" err="1">
                  <a:latin typeface="Arial" panose="020B0604020202020204" pitchFamily="34" charset="0"/>
                  <a:cs typeface="Arial" panose="020B0604020202020204" pitchFamily="34" charset="0"/>
                </a:rPr>
                <a:t>алу</a:t>
              </a:r>
              <a:r>
                <a:rPr lang="ru-RU" kern="1200" dirty="0">
                  <a:latin typeface="Arial" panose="020B0604020202020204" pitchFamily="34" charset="0"/>
                  <a:cs typeface="Arial" panose="020B0604020202020204" pitchFamily="34" charset="0"/>
                </a:rPr>
                <a:t> </a:t>
              </a:r>
              <a:r>
                <a:rPr lang="ru-RU" kern="1200" dirty="0" err="1">
                  <a:latin typeface="Arial" panose="020B0604020202020204" pitchFamily="34" charset="0"/>
                  <a:cs typeface="Arial" panose="020B0604020202020204" pitchFamily="34" charset="0"/>
                </a:rPr>
                <a:t>үшін</a:t>
              </a:r>
              <a:r>
                <a:rPr lang="ru-RU" kern="1200" dirty="0">
                  <a:latin typeface="Arial" panose="020B0604020202020204" pitchFamily="34" charset="0"/>
                  <a:cs typeface="Arial" panose="020B0604020202020204" pitchFamily="34" charset="0"/>
                </a:rPr>
                <a:t> </a:t>
              </a:r>
              <a:r>
                <a:rPr lang="ru-RU" kern="1200" dirty="0" err="1">
                  <a:latin typeface="Arial" panose="020B0604020202020204" pitchFamily="34" charset="0"/>
                  <a:cs typeface="Arial" panose="020B0604020202020204" pitchFamily="34" charset="0"/>
                </a:rPr>
                <a:t>химиялық</a:t>
              </a:r>
              <a:r>
                <a:rPr lang="ru-RU" kern="1200" dirty="0">
                  <a:latin typeface="Arial" panose="020B0604020202020204" pitchFamily="34" charset="0"/>
                  <a:cs typeface="Arial" panose="020B0604020202020204" pitchFamily="34" charset="0"/>
                </a:rPr>
                <a:t> </a:t>
              </a:r>
              <a:r>
                <a:rPr lang="ru-RU" kern="1200" dirty="0" err="1">
                  <a:latin typeface="Arial" panose="020B0604020202020204" pitchFamily="34" charset="0"/>
                  <a:cs typeface="Arial" panose="020B0604020202020204" pitchFamily="34" charset="0"/>
                </a:rPr>
                <a:t>реакцияларды</a:t>
              </a:r>
              <a:r>
                <a:rPr lang="ru-RU" kern="1200" dirty="0">
                  <a:latin typeface="Arial" panose="020B0604020202020204" pitchFamily="34" charset="0"/>
                  <a:cs typeface="Arial" panose="020B0604020202020204" pitchFamily="34" charset="0"/>
                </a:rPr>
                <a:t> </a:t>
              </a:r>
              <a:r>
                <a:rPr lang="ru-RU" kern="1200" dirty="0" err="1">
                  <a:latin typeface="Arial" panose="020B0604020202020204" pitchFamily="34" charset="0"/>
                  <a:cs typeface="Arial" panose="020B0604020202020204" pitchFamily="34" charset="0"/>
                </a:rPr>
                <a:t>жүргізу</a:t>
              </a:r>
              <a:r>
                <a:rPr lang="ru-RU" kern="1200" dirty="0">
                  <a:latin typeface="Arial" panose="020B0604020202020204" pitchFamily="34" charset="0"/>
                  <a:cs typeface="Arial" panose="020B0604020202020204" pitchFamily="34" charset="0"/>
                </a:rPr>
                <a:t> </a:t>
              </a:r>
              <a:r>
                <a:rPr lang="ru-RU" kern="1200" dirty="0" err="1">
                  <a:latin typeface="Arial" panose="020B0604020202020204" pitchFamily="34" charset="0"/>
                  <a:cs typeface="Arial" panose="020B0604020202020204" pitchFamily="34" charset="0"/>
                </a:rPr>
                <a:t>және</a:t>
              </a:r>
              <a:r>
                <a:rPr lang="ru-RU" kern="1200" dirty="0">
                  <a:latin typeface="Arial" panose="020B0604020202020204" pitchFamily="34" charset="0"/>
                  <a:cs typeface="Arial" panose="020B0604020202020204" pitchFamily="34" charset="0"/>
                </a:rPr>
                <a:t> </a:t>
              </a:r>
              <a:r>
                <a:rPr lang="ru-RU" kern="1200" dirty="0" err="1">
                  <a:latin typeface="Arial" panose="020B0604020202020204" pitchFamily="34" charset="0"/>
                  <a:cs typeface="Arial" panose="020B0604020202020204" pitchFamily="34" charset="0"/>
                </a:rPr>
                <a:t>басқа</a:t>
              </a:r>
              <a:r>
                <a:rPr lang="ru-RU" kern="1200" dirty="0">
                  <a:latin typeface="Arial" panose="020B0604020202020204" pitchFamily="34" charset="0"/>
                  <a:cs typeface="Arial" panose="020B0604020202020204" pitchFamily="34" charset="0"/>
                </a:rPr>
                <a:t> да </a:t>
              </a:r>
              <a:r>
                <a:rPr lang="ru-RU" kern="1200" dirty="0" err="1">
                  <a:latin typeface="Arial" panose="020B0604020202020204" pitchFamily="34" charset="0"/>
                  <a:cs typeface="Arial" panose="020B0604020202020204" pitchFamily="34" charset="0"/>
                </a:rPr>
                <a:t>өндірістік</a:t>
              </a:r>
              <a:r>
                <a:rPr lang="ru-RU" kern="1200" dirty="0">
                  <a:latin typeface="Arial" panose="020B0604020202020204" pitchFamily="34" charset="0"/>
                  <a:cs typeface="Arial" panose="020B0604020202020204" pitchFamily="34" charset="0"/>
                </a:rPr>
                <a:t> </a:t>
              </a:r>
              <a:r>
                <a:rPr lang="ru-RU" kern="1200" dirty="0" err="1">
                  <a:latin typeface="Arial" panose="020B0604020202020204" pitchFamily="34" charset="0"/>
                  <a:cs typeface="Arial" panose="020B0604020202020204" pitchFamily="34" charset="0"/>
                </a:rPr>
                <a:t>мәселелерді</a:t>
              </a:r>
              <a:r>
                <a:rPr lang="ru-RU" kern="1200" dirty="0">
                  <a:latin typeface="Arial" panose="020B0604020202020204" pitchFamily="34" charset="0"/>
                  <a:cs typeface="Arial" panose="020B0604020202020204" pitchFamily="34" charset="0"/>
                </a:rPr>
                <a:t> </a:t>
              </a:r>
              <a:r>
                <a:rPr lang="ru-RU" kern="1200" dirty="0" err="1">
                  <a:latin typeface="Arial" panose="020B0604020202020204" pitchFamily="34" charset="0"/>
                  <a:cs typeface="Arial" panose="020B0604020202020204" pitchFamily="34" charset="0"/>
                </a:rPr>
                <a:t>шешу</a:t>
              </a:r>
              <a:r>
                <a:rPr lang="ru-RU" kern="1200" dirty="0">
                  <a:latin typeface="Arial" panose="020B0604020202020204" pitchFamily="34" charset="0"/>
                  <a:cs typeface="Arial" panose="020B0604020202020204" pitchFamily="34" charset="0"/>
                </a:rPr>
                <a:t> </a:t>
              </a:r>
              <a:r>
                <a:rPr lang="ru-RU" kern="1200" dirty="0" err="1">
                  <a:latin typeface="Arial" panose="020B0604020202020204" pitchFamily="34" charset="0"/>
                  <a:cs typeface="Arial" panose="020B0604020202020204" pitchFamily="34" charset="0"/>
                </a:rPr>
                <a:t>үшін</a:t>
              </a:r>
              <a:r>
                <a:rPr lang="ru-RU" kern="1200" dirty="0">
                  <a:latin typeface="Arial" panose="020B0604020202020204" pitchFamily="34" charset="0"/>
                  <a:cs typeface="Arial" panose="020B0604020202020204" pitchFamily="34" charset="0"/>
                </a:rPr>
                <a:t> </a:t>
              </a:r>
              <a:r>
                <a:rPr lang="ru-RU" kern="1200" dirty="0" err="1">
                  <a:latin typeface="Arial" panose="020B0604020202020204" pitchFamily="34" charset="0"/>
                  <a:cs typeface="Arial" panose="020B0604020202020204" pitchFamily="34" charset="0"/>
                </a:rPr>
                <a:t>қолданылады</a:t>
              </a:r>
              <a:endParaRPr lang="ru-KZ" sz="2000" kern="1200" dirty="0">
                <a:latin typeface="Arial" panose="020B0604020202020204" pitchFamily="34" charset="0"/>
                <a:cs typeface="Arial" panose="020B0604020202020204" pitchFamily="34" charset="0"/>
              </a:endParaRPr>
            </a:p>
          </p:txBody>
        </p:sp>
        <p:sp>
          <p:nvSpPr>
            <p:cNvPr id="59" name="Полилиния: фигура 58">
              <a:extLst>
                <a:ext uri="{FF2B5EF4-FFF2-40B4-BE49-F238E27FC236}">
                  <a16:creationId xmlns:a16="http://schemas.microsoft.com/office/drawing/2014/main" id="{5D70CF36-D808-E665-612C-5191D285DC39}"/>
                </a:ext>
              </a:extLst>
            </p:cNvPr>
            <p:cNvSpPr/>
            <p:nvPr/>
          </p:nvSpPr>
          <p:spPr>
            <a:xfrm>
              <a:off x="8039076" y="4248215"/>
              <a:ext cx="3467770" cy="1950299"/>
            </a:xfrm>
            <a:custGeom>
              <a:avLst/>
              <a:gdLst>
                <a:gd name="connsiteX0" fmla="*/ 0 w 2805906"/>
                <a:gd name="connsiteY0" fmla="*/ 140295 h 1402953"/>
                <a:gd name="connsiteX1" fmla="*/ 140295 w 2805906"/>
                <a:gd name="connsiteY1" fmla="*/ 0 h 1402953"/>
                <a:gd name="connsiteX2" fmla="*/ 2665611 w 2805906"/>
                <a:gd name="connsiteY2" fmla="*/ 0 h 1402953"/>
                <a:gd name="connsiteX3" fmla="*/ 2805906 w 2805906"/>
                <a:gd name="connsiteY3" fmla="*/ 140295 h 1402953"/>
                <a:gd name="connsiteX4" fmla="*/ 2805906 w 2805906"/>
                <a:gd name="connsiteY4" fmla="*/ 1262658 h 1402953"/>
                <a:gd name="connsiteX5" fmla="*/ 2665611 w 2805906"/>
                <a:gd name="connsiteY5" fmla="*/ 1402953 h 1402953"/>
                <a:gd name="connsiteX6" fmla="*/ 140295 w 2805906"/>
                <a:gd name="connsiteY6" fmla="*/ 1402953 h 1402953"/>
                <a:gd name="connsiteX7" fmla="*/ 0 w 2805906"/>
                <a:gd name="connsiteY7" fmla="*/ 1262658 h 1402953"/>
                <a:gd name="connsiteX8" fmla="*/ 0 w 2805906"/>
                <a:gd name="connsiteY8" fmla="*/ 140295 h 140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5906" h="1402953">
                  <a:moveTo>
                    <a:pt x="0" y="140295"/>
                  </a:moveTo>
                  <a:cubicBezTo>
                    <a:pt x="0" y="62812"/>
                    <a:pt x="62812" y="0"/>
                    <a:pt x="140295" y="0"/>
                  </a:cubicBezTo>
                  <a:lnTo>
                    <a:pt x="2665611" y="0"/>
                  </a:lnTo>
                  <a:cubicBezTo>
                    <a:pt x="2743094" y="0"/>
                    <a:pt x="2805906" y="62812"/>
                    <a:pt x="2805906" y="140295"/>
                  </a:cubicBezTo>
                  <a:lnTo>
                    <a:pt x="2805906" y="1262658"/>
                  </a:lnTo>
                  <a:cubicBezTo>
                    <a:pt x="2805906" y="1340141"/>
                    <a:pt x="2743094" y="1402953"/>
                    <a:pt x="2665611" y="1402953"/>
                  </a:cubicBezTo>
                  <a:lnTo>
                    <a:pt x="140295" y="1402953"/>
                  </a:lnTo>
                  <a:cubicBezTo>
                    <a:pt x="62812" y="1402953"/>
                    <a:pt x="0" y="1340141"/>
                    <a:pt x="0" y="1262658"/>
                  </a:cubicBezTo>
                  <a:lnTo>
                    <a:pt x="0" y="140295"/>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73501" tIns="273501" rIns="273501" bIns="273501" numCol="1" spcCol="1270" anchor="ctr" anchorCtr="0">
              <a:noAutofit/>
            </a:bodyPr>
            <a:lstStyle/>
            <a:p>
              <a:pPr marL="0" lvl="0" indent="0" algn="ctr" defTabSz="2711450">
                <a:lnSpc>
                  <a:spcPct val="90000"/>
                </a:lnSpc>
                <a:spcBef>
                  <a:spcPct val="0"/>
                </a:spcBef>
                <a:spcAft>
                  <a:spcPct val="35000"/>
                </a:spcAft>
                <a:buNone/>
              </a:pPr>
              <a:r>
                <a:rPr lang="ru-RU" sz="2000" kern="1200" dirty="0">
                  <a:solidFill>
                    <a:srgbClr val="FFFF00"/>
                  </a:solidFill>
                  <a:latin typeface="Arial" panose="020B0604020202020204" pitchFamily="34" charset="0"/>
                  <a:cs typeface="Arial" panose="020B0604020202020204" pitchFamily="34" charset="0"/>
                </a:rPr>
                <a:t>Адсорбция</a:t>
              </a:r>
            </a:p>
            <a:p>
              <a:pPr marL="0" lvl="0" indent="0" algn="ctr" defTabSz="2711450">
                <a:lnSpc>
                  <a:spcPct val="90000"/>
                </a:lnSpc>
                <a:spcBef>
                  <a:spcPct val="0"/>
                </a:spcBef>
                <a:spcAft>
                  <a:spcPct val="35000"/>
                </a:spcAft>
                <a:buNone/>
              </a:pPr>
              <a:r>
                <a:rPr lang="ru-RU" sz="2000" kern="1200" dirty="0" err="1">
                  <a:latin typeface="Arial" panose="020B0604020202020204" pitchFamily="34" charset="0"/>
                  <a:cs typeface="Arial" panose="020B0604020202020204" pitchFamily="34" charset="0"/>
                </a:rPr>
                <a:t>Сорбат</a:t>
              </a:r>
              <a:r>
                <a:rPr lang="ru-RU" sz="2000" kern="1200" dirty="0">
                  <a:latin typeface="Arial" panose="020B0604020202020204" pitchFamily="34" charset="0"/>
                  <a:cs typeface="Arial" panose="020B0604020202020204" pitchFamily="34" charset="0"/>
                </a:rPr>
                <a:t> </a:t>
              </a:r>
              <a:r>
                <a:rPr lang="ru-RU" sz="2000" kern="1200" dirty="0" err="1">
                  <a:latin typeface="Arial" panose="020B0604020202020204" pitchFamily="34" charset="0"/>
                  <a:cs typeface="Arial" panose="020B0604020202020204" pitchFamily="34" charset="0"/>
                </a:rPr>
                <a:t>қатты</a:t>
              </a:r>
              <a:r>
                <a:rPr lang="ru-RU" sz="2000" kern="1200" dirty="0">
                  <a:latin typeface="Arial" panose="020B0604020202020204" pitchFamily="34" charset="0"/>
                  <a:cs typeface="Arial" panose="020B0604020202020204" pitchFamily="34" charset="0"/>
                </a:rPr>
                <a:t> </a:t>
              </a:r>
              <a:r>
                <a:rPr lang="ru-RU" sz="2000" kern="1200" dirty="0" err="1">
                  <a:latin typeface="Arial" panose="020B0604020202020204" pitchFamily="34" charset="0"/>
                  <a:cs typeface="Arial" panose="020B0604020202020204" pitchFamily="34" charset="0"/>
                </a:rPr>
                <a:t>немесе</a:t>
              </a:r>
              <a:r>
                <a:rPr lang="ru-RU" sz="2000" kern="1200" dirty="0">
                  <a:latin typeface="Arial" panose="020B0604020202020204" pitchFamily="34" charset="0"/>
                  <a:cs typeface="Arial" panose="020B0604020202020204" pitchFamily="34" charset="0"/>
                </a:rPr>
                <a:t> </a:t>
              </a:r>
              <a:r>
                <a:rPr lang="ru-RU" sz="2000" kern="1200" dirty="0" err="1">
                  <a:latin typeface="Arial" panose="020B0604020202020204" pitchFamily="34" charset="0"/>
                  <a:cs typeface="Arial" panose="020B0604020202020204" pitchFamily="34" charset="0"/>
                </a:rPr>
                <a:t>сұйық</a:t>
              </a:r>
              <a:r>
                <a:rPr lang="ru-RU" sz="2000" kern="1200" dirty="0">
                  <a:latin typeface="Arial" panose="020B0604020202020204" pitchFamily="34" charset="0"/>
                  <a:cs typeface="Arial" panose="020B0604020202020204" pitchFamily="34" charset="0"/>
                </a:rPr>
                <a:t> </a:t>
              </a:r>
              <a:r>
                <a:rPr lang="ru-RU" sz="2000" kern="1200" dirty="0" err="1">
                  <a:latin typeface="Arial" panose="020B0604020202020204" pitchFamily="34" charset="0"/>
                  <a:cs typeface="Arial" panose="020B0604020202020204" pitchFamily="34" charset="0"/>
                </a:rPr>
                <a:t>адсорбенттің</a:t>
              </a:r>
              <a:r>
                <a:rPr lang="ru-RU" sz="2000" kern="1200" dirty="0">
                  <a:latin typeface="Arial" panose="020B0604020202020204" pitchFamily="34" charset="0"/>
                  <a:cs typeface="Arial" panose="020B0604020202020204" pitchFamily="34" charset="0"/>
                </a:rPr>
                <a:t> </a:t>
              </a:r>
              <a:r>
                <a:rPr lang="ru-RU" sz="2000" kern="1200" dirty="0" err="1">
                  <a:latin typeface="Arial" panose="020B0604020202020204" pitchFamily="34" charset="0"/>
                  <a:cs typeface="Arial" panose="020B0604020202020204" pitchFamily="34" charset="0"/>
                </a:rPr>
                <a:t>бетінде</a:t>
              </a:r>
              <a:r>
                <a:rPr lang="ru-RU" sz="2000" kern="1200" dirty="0">
                  <a:latin typeface="Arial" panose="020B0604020202020204" pitchFamily="34" charset="0"/>
                  <a:cs typeface="Arial" panose="020B0604020202020204" pitchFamily="34" charset="0"/>
                </a:rPr>
                <a:t> </a:t>
              </a:r>
              <a:r>
                <a:rPr lang="ru-RU" sz="2000" kern="1200" dirty="0" err="1">
                  <a:latin typeface="Arial" panose="020B0604020202020204" pitchFamily="34" charset="0"/>
                  <a:cs typeface="Arial" panose="020B0604020202020204" pitchFamily="34" charset="0"/>
                </a:rPr>
                <a:t>жиналады</a:t>
              </a:r>
              <a:endParaRPr lang="ru-KZ" sz="2000" kern="1200" dirty="0">
                <a:latin typeface="Arial" panose="020B0604020202020204" pitchFamily="34" charset="0"/>
                <a:cs typeface="Arial" panose="020B0604020202020204" pitchFamily="34" charset="0"/>
              </a:endParaRPr>
            </a:p>
          </p:txBody>
        </p:sp>
        <p:sp>
          <p:nvSpPr>
            <p:cNvPr id="62" name="Полилиния: фигура 61">
              <a:extLst>
                <a:ext uri="{FF2B5EF4-FFF2-40B4-BE49-F238E27FC236}">
                  <a16:creationId xmlns:a16="http://schemas.microsoft.com/office/drawing/2014/main" id="{7F5771B5-6E3E-42DD-C9F1-079C3DA268E3}"/>
                </a:ext>
              </a:extLst>
            </p:cNvPr>
            <p:cNvSpPr/>
            <p:nvPr/>
          </p:nvSpPr>
          <p:spPr>
            <a:xfrm>
              <a:off x="623319" y="4274105"/>
              <a:ext cx="3091001" cy="1862655"/>
            </a:xfrm>
            <a:custGeom>
              <a:avLst/>
              <a:gdLst>
                <a:gd name="connsiteX0" fmla="*/ 0 w 2805906"/>
                <a:gd name="connsiteY0" fmla="*/ 140295 h 1402953"/>
                <a:gd name="connsiteX1" fmla="*/ 140295 w 2805906"/>
                <a:gd name="connsiteY1" fmla="*/ 0 h 1402953"/>
                <a:gd name="connsiteX2" fmla="*/ 2665611 w 2805906"/>
                <a:gd name="connsiteY2" fmla="*/ 0 h 1402953"/>
                <a:gd name="connsiteX3" fmla="*/ 2805906 w 2805906"/>
                <a:gd name="connsiteY3" fmla="*/ 140295 h 1402953"/>
                <a:gd name="connsiteX4" fmla="*/ 2805906 w 2805906"/>
                <a:gd name="connsiteY4" fmla="*/ 1262658 h 1402953"/>
                <a:gd name="connsiteX5" fmla="*/ 2665611 w 2805906"/>
                <a:gd name="connsiteY5" fmla="*/ 1402953 h 1402953"/>
                <a:gd name="connsiteX6" fmla="*/ 140295 w 2805906"/>
                <a:gd name="connsiteY6" fmla="*/ 1402953 h 1402953"/>
                <a:gd name="connsiteX7" fmla="*/ 0 w 2805906"/>
                <a:gd name="connsiteY7" fmla="*/ 1262658 h 1402953"/>
                <a:gd name="connsiteX8" fmla="*/ 0 w 2805906"/>
                <a:gd name="connsiteY8" fmla="*/ 140295 h 140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5906" h="1402953">
                  <a:moveTo>
                    <a:pt x="0" y="140295"/>
                  </a:moveTo>
                  <a:cubicBezTo>
                    <a:pt x="0" y="62812"/>
                    <a:pt x="62812" y="0"/>
                    <a:pt x="140295" y="0"/>
                  </a:cubicBezTo>
                  <a:lnTo>
                    <a:pt x="2665611" y="0"/>
                  </a:lnTo>
                  <a:cubicBezTo>
                    <a:pt x="2743094" y="0"/>
                    <a:pt x="2805906" y="62812"/>
                    <a:pt x="2805906" y="140295"/>
                  </a:cubicBezTo>
                  <a:lnTo>
                    <a:pt x="2805906" y="1262658"/>
                  </a:lnTo>
                  <a:cubicBezTo>
                    <a:pt x="2805906" y="1340141"/>
                    <a:pt x="2743094" y="1402953"/>
                    <a:pt x="2665611" y="1402953"/>
                  </a:cubicBezTo>
                  <a:lnTo>
                    <a:pt x="140295" y="1402953"/>
                  </a:lnTo>
                  <a:cubicBezTo>
                    <a:pt x="62812" y="1402953"/>
                    <a:pt x="0" y="1340141"/>
                    <a:pt x="0" y="1262658"/>
                  </a:cubicBezTo>
                  <a:lnTo>
                    <a:pt x="0" y="140295"/>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73501" tIns="273501" rIns="273501" bIns="273501" numCol="1" spcCol="1270" anchor="ctr" anchorCtr="0">
              <a:noAutofit/>
            </a:bodyPr>
            <a:lstStyle/>
            <a:p>
              <a:pPr marL="0" lvl="0" indent="0" algn="ctr" defTabSz="2711450">
                <a:lnSpc>
                  <a:spcPct val="90000"/>
                </a:lnSpc>
                <a:spcBef>
                  <a:spcPct val="0"/>
                </a:spcBef>
                <a:spcAft>
                  <a:spcPct val="35000"/>
                </a:spcAft>
                <a:buNone/>
              </a:pPr>
              <a:r>
                <a:rPr lang="ru-RU" sz="2000" kern="1200" dirty="0">
                  <a:solidFill>
                    <a:srgbClr val="FFFF00"/>
                  </a:solidFill>
                  <a:latin typeface="Arial" panose="020B0604020202020204" pitchFamily="34" charset="0"/>
                  <a:cs typeface="Arial" panose="020B0604020202020204" pitchFamily="34" charset="0"/>
                </a:rPr>
                <a:t>Абсорбция</a:t>
              </a:r>
            </a:p>
            <a:p>
              <a:pPr marL="0" lvl="0" indent="0" algn="ctr" defTabSz="2711450">
                <a:lnSpc>
                  <a:spcPct val="90000"/>
                </a:lnSpc>
                <a:spcBef>
                  <a:spcPct val="0"/>
                </a:spcBef>
                <a:spcAft>
                  <a:spcPct val="35000"/>
                </a:spcAft>
                <a:buNone/>
              </a:pPr>
              <a:r>
                <a:rPr lang="ru-RU" sz="2000" kern="1200" dirty="0">
                  <a:latin typeface="Arial" panose="020B0604020202020204" pitchFamily="34" charset="0"/>
                  <a:cs typeface="Arial" panose="020B0604020202020204" pitchFamily="34" charset="0"/>
                </a:rPr>
                <a:t> </a:t>
              </a:r>
              <a:r>
                <a:rPr lang="ru-RU" sz="2000" kern="1200" dirty="0" err="1">
                  <a:latin typeface="Arial" panose="020B0604020202020204" pitchFamily="34" charset="0"/>
                  <a:cs typeface="Arial" panose="020B0604020202020204" pitchFamily="34" charset="0"/>
                </a:rPr>
                <a:t>Ортаның</a:t>
              </a:r>
              <a:r>
                <a:rPr lang="ru-RU" sz="2000" kern="1200" dirty="0">
                  <a:latin typeface="Arial" panose="020B0604020202020204" pitchFamily="34" charset="0"/>
                  <a:cs typeface="Arial" panose="020B0604020202020204" pitchFamily="34" charset="0"/>
                </a:rPr>
                <a:t> </a:t>
              </a:r>
              <a:r>
                <a:rPr lang="ru-RU" sz="2000" kern="1200" dirty="0" err="1">
                  <a:latin typeface="Arial" panose="020B0604020202020204" pitchFamily="34" charset="0"/>
                  <a:cs typeface="Arial" panose="020B0604020202020204" pitchFamily="34" charset="0"/>
                </a:rPr>
                <a:t>сіңірілуі</a:t>
              </a:r>
              <a:r>
                <a:rPr lang="ru-RU" sz="2000" kern="1200" dirty="0">
                  <a:latin typeface="Arial" panose="020B0604020202020204" pitchFamily="34" charset="0"/>
                  <a:cs typeface="Arial" panose="020B0604020202020204" pitchFamily="34" charset="0"/>
                </a:rPr>
                <a:t> </a:t>
              </a:r>
              <a:r>
                <a:rPr lang="ru-RU" sz="2000" kern="1200" dirty="0" err="1">
                  <a:latin typeface="Arial" panose="020B0604020202020204" pitchFamily="34" charset="0"/>
                  <a:cs typeface="Arial" panose="020B0604020202020204" pitchFamily="34" charset="0"/>
                </a:rPr>
                <a:t>және</a:t>
              </a:r>
              <a:r>
                <a:rPr lang="ru-RU" sz="2000" kern="1200" dirty="0">
                  <a:latin typeface="Arial" panose="020B0604020202020204" pitchFamily="34" charset="0"/>
                  <a:cs typeface="Arial" panose="020B0604020202020204" pitchFamily="34" charset="0"/>
                </a:rPr>
                <a:t> </a:t>
              </a:r>
              <a:r>
                <a:rPr lang="ru-RU" sz="2000" kern="1200" dirty="0" err="1">
                  <a:latin typeface="Arial" panose="020B0604020202020204" pitchFamily="34" charset="0"/>
                  <a:cs typeface="Arial" panose="020B0604020202020204" pitchFamily="34" charset="0"/>
                </a:rPr>
                <a:t>таралуы</a:t>
              </a:r>
              <a:r>
                <a:rPr lang="ru-RU" sz="2000" kern="1200" dirty="0">
                  <a:latin typeface="Arial" panose="020B0604020202020204" pitchFamily="34" charset="0"/>
                  <a:cs typeface="Arial" panose="020B0604020202020204" pitchFamily="34" charset="0"/>
                </a:rPr>
                <a:t> </a:t>
              </a:r>
              <a:r>
                <a:rPr lang="ru-RU" sz="2000" kern="1200" dirty="0" err="1">
                  <a:latin typeface="Arial" panose="020B0604020202020204" pitchFamily="34" charset="0"/>
                  <a:cs typeface="Arial" panose="020B0604020202020204" pitchFamily="34" charset="0"/>
                </a:rPr>
                <a:t>сұйық</a:t>
              </a:r>
              <a:r>
                <a:rPr lang="ru-RU" sz="2000" kern="1200" dirty="0">
                  <a:latin typeface="Arial" panose="020B0604020202020204" pitchFamily="34" charset="0"/>
                  <a:cs typeface="Arial" panose="020B0604020202020204" pitchFamily="34" charset="0"/>
                </a:rPr>
                <a:t> </a:t>
              </a:r>
              <a:r>
                <a:rPr lang="ru-RU" sz="2000" kern="1200" dirty="0" err="1">
                  <a:latin typeface="Arial" panose="020B0604020202020204" pitchFamily="34" charset="0"/>
                  <a:cs typeface="Arial" panose="020B0604020202020204" pitchFamily="34" charset="0"/>
                </a:rPr>
                <a:t>абсорбенттің</a:t>
              </a:r>
              <a:r>
                <a:rPr lang="ru-RU" sz="2000" kern="1200" dirty="0">
                  <a:latin typeface="Arial" panose="020B0604020202020204" pitchFamily="34" charset="0"/>
                  <a:cs typeface="Arial" panose="020B0604020202020204" pitchFamily="34" charset="0"/>
                </a:rPr>
                <a:t> </a:t>
              </a:r>
              <a:r>
                <a:rPr lang="ru-RU" sz="2000" kern="1200" dirty="0" err="1">
                  <a:latin typeface="Arial" panose="020B0604020202020204" pitchFamily="34" charset="0"/>
                  <a:cs typeface="Arial" panose="020B0604020202020204" pitchFamily="34" charset="0"/>
                </a:rPr>
                <a:t>бүкіл</a:t>
              </a:r>
              <a:r>
                <a:rPr lang="ru-RU" sz="2000" kern="1200" dirty="0">
                  <a:latin typeface="Arial" panose="020B0604020202020204" pitchFamily="34" charset="0"/>
                  <a:cs typeface="Arial" panose="020B0604020202020204" pitchFamily="34" charset="0"/>
                </a:rPr>
                <a:t> </a:t>
              </a:r>
              <a:r>
                <a:rPr lang="ru-RU" sz="2000" kern="1200" dirty="0" err="1">
                  <a:latin typeface="Arial" panose="020B0604020202020204" pitchFamily="34" charset="0"/>
                  <a:cs typeface="Arial" panose="020B0604020202020204" pitchFamily="34" charset="0"/>
                </a:rPr>
                <a:t>көлемі</a:t>
              </a:r>
              <a:r>
                <a:rPr lang="ru-RU" sz="2000" kern="1200" dirty="0">
                  <a:latin typeface="Arial" panose="020B0604020202020204" pitchFamily="34" charset="0"/>
                  <a:cs typeface="Arial" panose="020B0604020202020204" pitchFamily="34" charset="0"/>
                </a:rPr>
                <a:t> </a:t>
              </a:r>
              <a:r>
                <a:rPr lang="ru-RU" sz="2000" kern="1200" dirty="0" err="1">
                  <a:latin typeface="Arial" panose="020B0604020202020204" pitchFamily="34" charset="0"/>
                  <a:cs typeface="Arial" panose="020B0604020202020204" pitchFamily="34" charset="0"/>
                </a:rPr>
                <a:t>бойынша</a:t>
              </a:r>
              <a:r>
                <a:rPr lang="ru-RU" sz="2000" kern="1200" dirty="0">
                  <a:latin typeface="Arial" panose="020B0604020202020204" pitchFamily="34" charset="0"/>
                  <a:cs typeface="Arial" panose="020B0604020202020204" pitchFamily="34" charset="0"/>
                </a:rPr>
                <a:t> </a:t>
              </a:r>
              <a:r>
                <a:rPr lang="ru-RU" sz="2000" kern="1200" dirty="0" err="1">
                  <a:latin typeface="Arial" panose="020B0604020202020204" pitchFamily="34" charset="0"/>
                  <a:cs typeface="Arial" panose="020B0604020202020204" pitchFamily="34" charset="0"/>
                </a:rPr>
                <a:t>жүреді</a:t>
              </a:r>
              <a:endParaRPr lang="ru-KZ" sz="2000" kern="1200" dirty="0">
                <a:latin typeface="Arial" panose="020B0604020202020204" pitchFamily="34" charset="0"/>
                <a:cs typeface="Arial" panose="020B0604020202020204" pitchFamily="34" charset="0"/>
              </a:endParaRPr>
            </a:p>
          </p:txBody>
        </p:sp>
      </p:grpSp>
      <p:sp>
        <p:nvSpPr>
          <p:cNvPr id="70" name="Стрелка: вниз 69">
            <a:extLst>
              <a:ext uri="{FF2B5EF4-FFF2-40B4-BE49-F238E27FC236}">
                <a16:creationId xmlns:a16="http://schemas.microsoft.com/office/drawing/2014/main" id="{2EBA27AF-84EA-2679-9A1F-8E06DF21BC06}"/>
              </a:ext>
            </a:extLst>
          </p:cNvPr>
          <p:cNvSpPr/>
          <p:nvPr/>
        </p:nvSpPr>
        <p:spPr>
          <a:xfrm rot="1431930">
            <a:off x="2713802" y="2685355"/>
            <a:ext cx="626643" cy="163033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71" name="Стрелка: вниз 70">
            <a:extLst>
              <a:ext uri="{FF2B5EF4-FFF2-40B4-BE49-F238E27FC236}">
                <a16:creationId xmlns:a16="http://schemas.microsoft.com/office/drawing/2014/main" id="{DE1C0530-9D15-4367-A8A7-BFE10D0345D9}"/>
              </a:ext>
            </a:extLst>
          </p:cNvPr>
          <p:cNvSpPr/>
          <p:nvPr/>
        </p:nvSpPr>
        <p:spPr>
          <a:xfrm rot="20206829">
            <a:off x="8736274" y="2643371"/>
            <a:ext cx="626643" cy="163033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54" name="Скругленный прямоугольник 4">
            <a:extLst>
              <a:ext uri="{FF2B5EF4-FFF2-40B4-BE49-F238E27FC236}">
                <a16:creationId xmlns:a16="http://schemas.microsoft.com/office/drawing/2014/main" id="{583574F5-A9F0-408A-81FE-F94EB9DB8CDE}"/>
              </a:ext>
            </a:extLst>
          </p:cNvPr>
          <p:cNvSpPr/>
          <p:nvPr/>
        </p:nvSpPr>
        <p:spPr>
          <a:xfrm>
            <a:off x="2005012" y="234227"/>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spcBef>
                <a:spcPts val="0"/>
              </a:spcBef>
            </a:pPr>
            <a:r>
              <a:rPr lang="ru-RU" sz="2000" b="1" dirty="0">
                <a:solidFill>
                  <a:srgbClr val="C00000"/>
                </a:solidFill>
                <a:latin typeface="Arial" panose="020B0604020202020204" pitchFamily="34" charset="0"/>
                <a:cs typeface="Arial" panose="020B0604020202020204" pitchFamily="34" charset="0"/>
              </a:rPr>
              <a:t>1. </a:t>
            </a:r>
            <a:r>
              <a:rPr lang="ru-RU" sz="2000" b="1" dirty="0" err="1">
                <a:solidFill>
                  <a:srgbClr val="C00000"/>
                </a:solidFill>
                <a:latin typeface="Arial" panose="020B0604020202020204" pitchFamily="34" charset="0"/>
                <a:cs typeface="Arial" panose="020B0604020202020204" pitchFamily="34" charset="0"/>
              </a:rPr>
              <a:t>Сорбциялы</a:t>
            </a:r>
            <a:r>
              <a:rPr lang="kk-KZ" sz="2000" b="1" dirty="0">
                <a:solidFill>
                  <a:srgbClr val="C00000"/>
                </a:solidFill>
                <a:latin typeface="Arial" panose="020B0604020202020204" pitchFamily="34" charset="0"/>
                <a:cs typeface="Arial" panose="020B0604020202020204" pitchFamily="34" charset="0"/>
              </a:rPr>
              <a:t>қ процестер</a:t>
            </a:r>
            <a:endParaRPr lang="ru-RU" sz="2000" b="1" dirty="0">
              <a:solidFill>
                <a:srgbClr val="C00000"/>
              </a:solidFill>
              <a:latin typeface="Arial" panose="020B0604020202020204" pitchFamily="34" charset="0"/>
              <a:cs typeface="Arial" panose="020B0604020202020204" pitchFamily="34" charset="0"/>
            </a:endParaRPr>
          </a:p>
        </p:txBody>
      </p:sp>
      <p:pic>
        <p:nvPicPr>
          <p:cNvPr id="57" name="Объект 4">
            <a:extLst>
              <a:ext uri="{FF2B5EF4-FFF2-40B4-BE49-F238E27FC236}">
                <a16:creationId xmlns:a16="http://schemas.microsoft.com/office/drawing/2014/main" id="{8E5CE700-33C4-40C3-BFD9-8AF6C3F2D4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714320" y="3292314"/>
            <a:ext cx="4253898" cy="289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475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60EFF3-BBF2-B9D6-48E7-C22B63BF6A4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EE0DEC-D618-2868-1399-ADBD4FB32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815D34E-7319-0039-CBFB-A9F328502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B40885-9241-5E6C-FA6F-C803DB9FE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3A24775-6781-4C2D-675A-CD6436F62D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4B0172A0-B478-2EEA-96CC-28FDA75DF0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E518AD76-0B20-8168-19CC-9963471105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A3796623-1F18-70F6-9B6A-A57860B23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BD2135EA-ADC8-0EBD-5A8D-73A79AE1B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3365B2E6-9822-9C50-D31D-1FCDA13AC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A50F644B-5A47-48CE-6B60-331C8DA68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C13A07F4-5ECC-BEB3-8F61-5E6878285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DC5F9723-A16C-ABCC-4330-8AB71E1C6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FF1C0A8D-B30B-CCF7-765C-9D8A5B016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8B7E4433-BAF6-A0D6-F21C-3DEBAD6EF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6ABB78C1-9943-A33E-A0A8-D6939C774F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41AE79C3-FFFE-5992-503F-429A96BB4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56734507-CA90-17A2-87E1-0118D4180D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D9B6F53C-1856-8976-7F8E-41FC9933F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EC89F6C4-473D-D029-960A-76277B0B4A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E1DD110A-2545-B527-D24F-94FCB088DC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A6A38770-60A8-7844-74B5-9E0F74A87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7FC33114-EE99-8E16-3807-63A68B191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F0569347-F88D-4231-BAB2-5470875D2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28785F2E-D0BB-02D2-3DDF-A12C215E9E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7485DBF7-4A83-EE9A-0825-933131A3E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D78453AF-0E24-DC4C-C2F5-F51AFCDAC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B59270D1-CA53-3E63-89E6-EA5334242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F037773A-AD86-DC13-6B9B-41C5326F5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83BBAE80-5CDE-55C4-5996-ECA8010E5D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D83B365E-8EB2-0EF4-3F26-5F3F42A39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6045FA1A-3A23-2F41-B663-8FE19483E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B73725FE-5682-AE21-4150-0E563099CB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027AC2F9-4B42-6514-8698-93AEEED476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FA797338-4B31-E593-967D-AE26C332C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9480C7EB-43A5-6720-F5C4-6DEEE468E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0E8ABCA0-356F-E5A8-06B8-06F1625C9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F4233A8F-33A1-373B-2E19-5B37A34E5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7C78A32E-724C-E5D2-4C93-CA1F230E4B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73BC8DBB-1B56-1827-89BA-FFEA995A2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AAC635D6-2EDD-9F83-3342-D25C67998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9EA46234-7F74-7B53-8949-987E1A870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5B56F580-3E93-3880-5DA3-61684760CB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Объект 2">
            <a:extLst>
              <a:ext uri="{FF2B5EF4-FFF2-40B4-BE49-F238E27FC236}">
                <a16:creationId xmlns:a16="http://schemas.microsoft.com/office/drawing/2014/main" id="{6E79ECA0-6ED1-985F-3B0A-DA8BFA295B30}"/>
              </a:ext>
            </a:extLst>
          </p:cNvPr>
          <p:cNvSpPr>
            <a:spLocks noGrp="1"/>
          </p:cNvSpPr>
          <p:nvPr>
            <p:ph idx="1"/>
          </p:nvPr>
        </p:nvSpPr>
        <p:spPr>
          <a:xfrm>
            <a:off x="790946" y="6580440"/>
            <a:ext cx="10291166" cy="4876699"/>
          </a:xfrm>
        </p:spPr>
        <p:txBody>
          <a:bodyPr anchor="ctr">
            <a:noAutofit/>
          </a:bodyPr>
          <a:lstStyle/>
          <a:p>
            <a:pPr marL="0" indent="0">
              <a:lnSpc>
                <a:spcPct val="100000"/>
              </a:lnSpc>
              <a:spcBef>
                <a:spcPts val="0"/>
              </a:spcBef>
              <a:buNone/>
            </a:pPr>
            <a:r>
              <a:rPr lang="ru-RU" sz="1800" b="1" dirty="0">
                <a:solidFill>
                  <a:srgbClr val="002060"/>
                </a:solidFill>
                <a:latin typeface="Arial" panose="020B0604020202020204" pitchFamily="34" charset="0"/>
                <a:cs typeface="Arial" panose="020B0604020202020204" pitchFamily="34" charset="0"/>
              </a:rPr>
              <a:t> </a:t>
            </a:r>
          </a:p>
        </p:txBody>
      </p:sp>
      <p:sp>
        <p:nvSpPr>
          <p:cNvPr id="4" name="Заголовок 1">
            <a:extLst>
              <a:ext uri="{FF2B5EF4-FFF2-40B4-BE49-F238E27FC236}">
                <a16:creationId xmlns:a16="http://schemas.microsoft.com/office/drawing/2014/main" id="{1E5F0896-8590-A135-D24A-D438D186F28C}"/>
              </a:ext>
            </a:extLst>
          </p:cNvPr>
          <p:cNvSpPr>
            <a:spLocks noGrp="1"/>
          </p:cNvSpPr>
          <p:nvPr>
            <p:ph type="title"/>
          </p:nvPr>
        </p:nvSpPr>
        <p:spPr>
          <a:xfrm>
            <a:off x="1975496" y="27678"/>
            <a:ext cx="8241008" cy="994123"/>
          </a:xfrm>
        </p:spPr>
        <p:txBody>
          <a:bodyPr>
            <a:normAutofit/>
          </a:bodyPr>
          <a:lstStyle/>
          <a:p>
            <a:pPr algn="ctr"/>
            <a:r>
              <a:rPr lang="ru-RU" sz="2400" b="1" dirty="0">
                <a:solidFill>
                  <a:srgbClr val="C00000"/>
                </a:solidFill>
                <a:latin typeface="Arial" panose="020B0604020202020204" pitchFamily="34" charset="0"/>
                <a:cs typeface="Arial" panose="020B0604020202020204" pitchFamily="34" charset="0"/>
              </a:rPr>
              <a:t> </a:t>
            </a:r>
          </a:p>
        </p:txBody>
      </p:sp>
      <p:sp>
        <p:nvSpPr>
          <p:cNvPr id="66" name="Rectangle 7">
            <a:extLst>
              <a:ext uri="{FF2B5EF4-FFF2-40B4-BE49-F238E27FC236}">
                <a16:creationId xmlns:a16="http://schemas.microsoft.com/office/drawing/2014/main" id="{260E70B9-05CE-9256-8D00-842BFEFBC74A}"/>
              </a:ext>
            </a:extLst>
          </p:cNvPr>
          <p:cNvSpPr>
            <a:spLocks noChangeArrowheads="1"/>
          </p:cNvSpPr>
          <p:nvPr/>
        </p:nvSpPr>
        <p:spPr bwMode="auto">
          <a:xfrm>
            <a:off x="0" y="-100027"/>
            <a:ext cx="210314"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KZ" altLang="ru-KZ" sz="700" b="0" i="0" u="none" strike="noStrike" cap="none" normalizeH="0" baseline="0" dirty="0">
                <a:ln>
                  <a:noFill/>
                </a:ln>
                <a:solidFill>
                  <a:schemeClr val="tx1"/>
                </a:solidFill>
                <a:effectLst/>
              </a:rPr>
              <a:t> </a:t>
            </a:r>
            <a:endParaRPr kumimoji="0" lang="ru-KZ" altLang="ru-KZ" sz="1800" b="0" i="0" u="none" strike="noStrike" cap="none" normalizeH="0" baseline="0" dirty="0">
              <a:ln>
                <a:noFill/>
              </a:ln>
              <a:solidFill>
                <a:schemeClr val="tx1"/>
              </a:solidFill>
              <a:effectLst/>
              <a:latin typeface="Arial" panose="020B0604020202020204" pitchFamily="34" charset="0"/>
            </a:endParaRPr>
          </a:p>
        </p:txBody>
      </p:sp>
      <p:sp>
        <p:nvSpPr>
          <p:cNvPr id="67" name="Rectangle 8">
            <a:extLst>
              <a:ext uri="{FF2B5EF4-FFF2-40B4-BE49-F238E27FC236}">
                <a16:creationId xmlns:a16="http://schemas.microsoft.com/office/drawing/2014/main" id="{3D61A81C-7B7F-9FFB-9427-8BF1D18C6AA5}"/>
              </a:ext>
            </a:extLst>
          </p:cNvPr>
          <p:cNvSpPr>
            <a:spLocks noChangeArrowheads="1"/>
          </p:cNvSpPr>
          <p:nvPr/>
        </p:nvSpPr>
        <p:spPr bwMode="auto">
          <a:xfrm>
            <a:off x="152400" y="13901"/>
            <a:ext cx="25680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KZ" altLang="ru-KZ" sz="1200" b="0" i="0" u="none" strike="noStrike" cap="none" normalizeH="0" baseline="0" dirty="0">
                <a:ln>
                  <a:noFill/>
                </a:ln>
                <a:solidFill>
                  <a:srgbClr val="000000"/>
                </a:solidFill>
                <a:effectLst/>
                <a:latin typeface="Tahoma" panose="020B0604030504040204" pitchFamily="34" charset="0"/>
                <a:cs typeface="Tahoma" panose="020B0604030504040204" pitchFamily="34" charset="0"/>
              </a:rPr>
              <a:t>.</a:t>
            </a:r>
            <a:r>
              <a:rPr kumimoji="0" lang="ru-KZ" altLang="ru-KZ" sz="700" b="0" i="0" u="none" strike="noStrike" cap="none" normalizeH="0" baseline="0" dirty="0">
                <a:ln>
                  <a:noFill/>
                </a:ln>
                <a:solidFill>
                  <a:schemeClr val="tx1"/>
                </a:solidFill>
                <a:effectLst/>
              </a:rPr>
              <a:t> </a:t>
            </a:r>
            <a:endParaRPr kumimoji="0" lang="ru-KZ" altLang="ru-KZ" sz="1800" b="0" i="0" u="none" strike="noStrike" cap="none" normalizeH="0" baseline="0" dirty="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F10F28A0-A027-6E0D-C940-F3C17BCDF645}"/>
              </a:ext>
            </a:extLst>
          </p:cNvPr>
          <p:cNvSpPr txBox="1"/>
          <p:nvPr/>
        </p:nvSpPr>
        <p:spPr>
          <a:xfrm>
            <a:off x="3089709" y="5948413"/>
            <a:ext cx="184731" cy="369332"/>
          </a:xfrm>
          <a:prstGeom prst="rect">
            <a:avLst/>
          </a:prstGeom>
          <a:noFill/>
        </p:spPr>
        <p:txBody>
          <a:bodyPr wrap="square" rtlCol="0">
            <a:spAutoFit/>
          </a:bodyPr>
          <a:lstStyle/>
          <a:p>
            <a:endParaRPr lang="ru-KZ" dirty="0"/>
          </a:p>
        </p:txBody>
      </p:sp>
      <p:sp>
        <p:nvSpPr>
          <p:cNvPr id="3" name="TextBox 2">
            <a:extLst>
              <a:ext uri="{FF2B5EF4-FFF2-40B4-BE49-F238E27FC236}">
                <a16:creationId xmlns:a16="http://schemas.microsoft.com/office/drawing/2014/main" id="{2AEC0609-B1AE-2BA4-2EC1-67C2A7EC23EA}"/>
              </a:ext>
            </a:extLst>
          </p:cNvPr>
          <p:cNvSpPr txBox="1"/>
          <p:nvPr/>
        </p:nvSpPr>
        <p:spPr>
          <a:xfrm>
            <a:off x="4526623" y="933748"/>
            <a:ext cx="2819811" cy="523220"/>
          </a:xfrm>
          <a:prstGeom prst="rect">
            <a:avLst/>
          </a:prstGeom>
          <a:noFill/>
        </p:spPr>
        <p:txBody>
          <a:bodyPr wrap="none" rtlCol="0">
            <a:spAutoFit/>
          </a:bodyPr>
          <a:lstStyle/>
          <a:p>
            <a:r>
              <a:rPr lang="kk-KZ" sz="2800" b="1" dirty="0">
                <a:solidFill>
                  <a:srgbClr val="C00000"/>
                </a:solidFill>
                <a:effectLst>
                  <a:outerShdw blurRad="38100" dist="38100" dir="2700000" algn="tl">
                    <a:srgbClr val="000000">
                      <a:alpha val="43137"/>
                    </a:srgbClr>
                  </a:outerShdw>
                </a:effectLst>
              </a:rPr>
              <a:t>Сорбент деген....</a:t>
            </a:r>
            <a:endParaRPr lang="ru-KZ" sz="2800" b="1" dirty="0">
              <a:solidFill>
                <a:srgbClr val="C00000"/>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C4624F0B-2D4A-9CCE-9D65-534E99848A84}"/>
              </a:ext>
            </a:extLst>
          </p:cNvPr>
          <p:cNvSpPr txBox="1"/>
          <p:nvPr/>
        </p:nvSpPr>
        <p:spPr>
          <a:xfrm>
            <a:off x="4851400" y="3107733"/>
            <a:ext cx="184731" cy="369332"/>
          </a:xfrm>
          <a:prstGeom prst="rect">
            <a:avLst/>
          </a:prstGeom>
          <a:noFill/>
        </p:spPr>
        <p:txBody>
          <a:bodyPr wrap="none" rtlCol="0">
            <a:spAutoFit/>
          </a:bodyPr>
          <a:lstStyle/>
          <a:p>
            <a:endParaRPr lang="ru-KZ" dirty="0"/>
          </a:p>
        </p:txBody>
      </p:sp>
      <p:sp>
        <p:nvSpPr>
          <p:cNvPr id="9" name="TextBox 8">
            <a:extLst>
              <a:ext uri="{FF2B5EF4-FFF2-40B4-BE49-F238E27FC236}">
                <a16:creationId xmlns:a16="http://schemas.microsoft.com/office/drawing/2014/main" id="{8B63EB6A-4BBD-21D4-4B8C-9B4518FA9B5A}"/>
              </a:ext>
            </a:extLst>
          </p:cNvPr>
          <p:cNvSpPr txBox="1"/>
          <p:nvPr/>
        </p:nvSpPr>
        <p:spPr>
          <a:xfrm>
            <a:off x="868195" y="1456968"/>
            <a:ext cx="10429195" cy="369332"/>
          </a:xfrm>
          <a:prstGeom prst="rect">
            <a:avLst/>
          </a:prstGeom>
          <a:noFill/>
        </p:spPr>
        <p:txBody>
          <a:bodyPr wrap="square">
            <a:spAutoFit/>
          </a:bodyPr>
          <a:lstStyle/>
          <a:p>
            <a:pPr algn="just"/>
            <a:r>
              <a:rPr lang="ru-KZ"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ru-KZ" dirty="0"/>
          </a:p>
        </p:txBody>
      </p:sp>
      <p:sp>
        <p:nvSpPr>
          <p:cNvPr id="55" name="Скругленный прямоугольник 4">
            <a:extLst>
              <a:ext uri="{FF2B5EF4-FFF2-40B4-BE49-F238E27FC236}">
                <a16:creationId xmlns:a16="http://schemas.microsoft.com/office/drawing/2014/main" id="{C9CC1980-71DF-434B-82B0-86892F261BA4}"/>
              </a:ext>
            </a:extLst>
          </p:cNvPr>
          <p:cNvSpPr/>
          <p:nvPr/>
        </p:nvSpPr>
        <p:spPr>
          <a:xfrm>
            <a:off x="1975495" y="234228"/>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spcBef>
                <a:spcPts val="0"/>
              </a:spcBef>
            </a:pPr>
            <a:r>
              <a:rPr lang="ru-RU" sz="2800" b="1" dirty="0">
                <a:solidFill>
                  <a:srgbClr val="C00000"/>
                </a:solidFill>
                <a:latin typeface="Arial" panose="020B0604020202020204" pitchFamily="34" charset="0"/>
                <a:cs typeface="Arial" panose="020B0604020202020204" pitchFamily="34" charset="0"/>
              </a:rPr>
              <a:t>1. </a:t>
            </a:r>
            <a:r>
              <a:rPr lang="ru-RU" sz="2800" b="1" dirty="0" err="1">
                <a:solidFill>
                  <a:srgbClr val="C00000"/>
                </a:solidFill>
                <a:latin typeface="Arial" panose="020B0604020202020204" pitchFamily="34" charset="0"/>
                <a:cs typeface="Arial" panose="020B0604020202020204" pitchFamily="34" charset="0"/>
              </a:rPr>
              <a:t>Сорбциялы</a:t>
            </a:r>
            <a:r>
              <a:rPr lang="kk-KZ" sz="2800" b="1" dirty="0">
                <a:solidFill>
                  <a:srgbClr val="C00000"/>
                </a:solidFill>
                <a:latin typeface="Arial" panose="020B0604020202020204" pitchFamily="34" charset="0"/>
                <a:cs typeface="Arial" panose="020B0604020202020204" pitchFamily="34" charset="0"/>
              </a:rPr>
              <a:t>қ процестер</a:t>
            </a:r>
            <a:endParaRPr lang="ru-RU" sz="2800" b="1" dirty="0">
              <a:solidFill>
                <a:srgbClr val="C00000"/>
              </a:solidFill>
              <a:latin typeface="Arial" panose="020B0604020202020204" pitchFamily="34" charset="0"/>
              <a:cs typeface="Arial" panose="020B0604020202020204" pitchFamily="34" charset="0"/>
            </a:endParaRPr>
          </a:p>
        </p:txBody>
      </p:sp>
      <p:pic>
        <p:nvPicPr>
          <p:cNvPr id="1026" name="Picture 2" descr="Адсорбционное равновесие - YouTube">
            <a:extLst>
              <a:ext uri="{FF2B5EF4-FFF2-40B4-BE49-F238E27FC236}">
                <a16:creationId xmlns:a16="http://schemas.microsoft.com/office/drawing/2014/main" id="{B608B894-436C-FD2E-0864-4930746213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605" b="6188"/>
          <a:stretch/>
        </p:blipFill>
        <p:spPr bwMode="auto">
          <a:xfrm>
            <a:off x="3774436" y="914887"/>
            <a:ext cx="4572000" cy="2990371"/>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скругленные углы 10">
            <a:extLst>
              <a:ext uri="{FF2B5EF4-FFF2-40B4-BE49-F238E27FC236}">
                <a16:creationId xmlns:a16="http://schemas.microsoft.com/office/drawing/2014/main" id="{785E62E6-C786-96AA-A256-7C200D802AF1}"/>
              </a:ext>
            </a:extLst>
          </p:cNvPr>
          <p:cNvSpPr/>
          <p:nvPr/>
        </p:nvSpPr>
        <p:spPr>
          <a:xfrm>
            <a:off x="8406370" y="851904"/>
            <a:ext cx="3322731" cy="5428650"/>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KZ"/>
          </a:p>
        </p:txBody>
      </p:sp>
      <p:sp>
        <p:nvSpPr>
          <p:cNvPr id="7" name="TextBox 6">
            <a:extLst>
              <a:ext uri="{FF2B5EF4-FFF2-40B4-BE49-F238E27FC236}">
                <a16:creationId xmlns:a16="http://schemas.microsoft.com/office/drawing/2014/main" id="{7F91D170-5A20-8E19-4D4F-4DD7F80C8FC5}"/>
              </a:ext>
            </a:extLst>
          </p:cNvPr>
          <p:cNvSpPr txBox="1"/>
          <p:nvPr/>
        </p:nvSpPr>
        <p:spPr>
          <a:xfrm>
            <a:off x="8516358" y="900361"/>
            <a:ext cx="3194436" cy="5355312"/>
          </a:xfrm>
          <a:prstGeom prst="rect">
            <a:avLst/>
          </a:prstGeom>
          <a:noFill/>
        </p:spPr>
        <p:txBody>
          <a:bodyPr wrap="square">
            <a:spAutoFit/>
          </a:bodyPr>
          <a:lstStyle/>
          <a:p>
            <a:pPr algn="just"/>
            <a:r>
              <a:rPr lang="ru-RU" dirty="0" err="1">
                <a:latin typeface="Arial" panose="020B0604020202020204" pitchFamily="34" charset="0"/>
                <a:cs typeface="Arial" panose="020B0604020202020204" pitchFamily="34" charset="0"/>
              </a:rPr>
              <a:t>Сорбенттер</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лат.тілінен</a:t>
            </a:r>
            <a:r>
              <a:rPr lang="ru-RU"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sorbens</a:t>
            </a:r>
            <a:r>
              <a:rPr lang="en-US" dirty="0">
                <a:latin typeface="Arial" panose="020B0604020202020204" pitchFamily="34" charset="0"/>
                <a:cs typeface="Arial" panose="020B0604020202020204" pitchFamily="34" charset="0"/>
              </a:rPr>
              <a:t> – </a:t>
            </a:r>
            <a:r>
              <a:rPr lang="ru-RU" dirty="0" err="1">
                <a:latin typeface="Arial" panose="020B0604020202020204" pitchFamily="34" charset="0"/>
                <a:cs typeface="Arial" panose="020B0604020202020204" pitchFamily="34" charset="0"/>
              </a:rPr>
              <a:t>сіңіру</a:t>
            </a:r>
            <a:r>
              <a:rPr lang="ru-RU" dirty="0">
                <a:latin typeface="Arial" panose="020B0604020202020204" pitchFamily="34" charset="0"/>
                <a:cs typeface="Arial" panose="020B0604020202020204" pitchFamily="34" charset="0"/>
              </a:rPr>
              <a:t>) – </a:t>
            </a:r>
            <a:r>
              <a:rPr lang="ru-RU" dirty="0" err="1">
                <a:latin typeface="Arial" panose="020B0604020202020204" pitchFamily="34" charset="0"/>
                <a:cs typeface="Arial" panose="020B0604020202020204" pitchFamily="34" charset="0"/>
              </a:rPr>
              <a:t>қоршаған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ортадан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газдарды</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буларды</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немесе</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еріген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заттарды</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таңдап</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сіңіретін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сорбциялайтын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қатты</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немесе</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сұйық</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заттар</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Сорбциялау</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сипатына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қарай</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абсорбенттер</a:t>
            </a:r>
            <a:r>
              <a:rPr lang="ru-RU" dirty="0">
                <a:latin typeface="Arial" panose="020B0604020202020204" pitchFamily="34" charset="0"/>
                <a:cs typeface="Arial" panose="020B0604020202020204" pitchFamily="34" charset="0"/>
              </a:rPr>
              <a:t> – </a:t>
            </a:r>
            <a:r>
              <a:rPr lang="ru-RU" dirty="0" err="1">
                <a:latin typeface="Arial" panose="020B0604020202020204" pitchFamily="34" charset="0"/>
                <a:cs typeface="Arial" panose="020B0604020202020204" pitchFamily="34" charset="0"/>
              </a:rPr>
              <a:t>сіңірілген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затпен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қатты</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немесе</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сұйық</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ерітінді</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түзетін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денелер</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адсорбенттер</a:t>
            </a:r>
            <a:r>
              <a:rPr lang="ru-RU" dirty="0">
                <a:latin typeface="Arial" panose="020B0604020202020204" pitchFamily="34" charset="0"/>
                <a:cs typeface="Arial" panose="020B0604020202020204" pitchFamily="34" charset="0"/>
              </a:rPr>
              <a:t> – </a:t>
            </a:r>
            <a:r>
              <a:rPr lang="ru-RU" dirty="0" err="1">
                <a:latin typeface="Arial" panose="020B0604020202020204" pitchFamily="34" charset="0"/>
                <a:cs typeface="Arial" panose="020B0604020202020204" pitchFamily="34" charset="0"/>
              </a:rPr>
              <a:t>өз</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бетіндегі</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затты</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сіңіретін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қалыңдататын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денелер</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және</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сіңірілген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затты</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байланыстыратын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химиялық</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абсорбенттер</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болып</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бөлінеді</a:t>
            </a:r>
            <a:r>
              <a:rPr lang="ru-RU" dirty="0">
                <a:latin typeface="Arial" panose="020B0604020202020204" pitchFamily="34" charset="0"/>
                <a:cs typeface="Arial" panose="020B0604020202020204" pitchFamily="34" charset="0"/>
              </a:rPr>
              <a:t>. </a:t>
            </a:r>
            <a:endParaRPr lang="ru-KZ" dirty="0"/>
          </a:p>
        </p:txBody>
      </p:sp>
      <p:sp>
        <p:nvSpPr>
          <p:cNvPr id="13" name="Прямоугольник: скругленные углы 12">
            <a:extLst>
              <a:ext uri="{FF2B5EF4-FFF2-40B4-BE49-F238E27FC236}">
                <a16:creationId xmlns:a16="http://schemas.microsoft.com/office/drawing/2014/main" id="{A48A0DFA-EE83-59D1-5947-1CF5ADACDF42}"/>
              </a:ext>
            </a:extLst>
          </p:cNvPr>
          <p:cNvSpPr/>
          <p:nvPr/>
        </p:nvSpPr>
        <p:spPr>
          <a:xfrm>
            <a:off x="421829" y="841279"/>
            <a:ext cx="3322731" cy="5428650"/>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KZ"/>
          </a:p>
        </p:txBody>
      </p:sp>
      <p:sp>
        <p:nvSpPr>
          <p:cNvPr id="56" name="TextBox 55">
            <a:extLst>
              <a:ext uri="{FF2B5EF4-FFF2-40B4-BE49-F238E27FC236}">
                <a16:creationId xmlns:a16="http://schemas.microsoft.com/office/drawing/2014/main" id="{798B3E54-B72A-BBD4-1D73-FDDD42A455D6}"/>
              </a:ext>
            </a:extLst>
          </p:cNvPr>
          <p:cNvSpPr txBox="1"/>
          <p:nvPr/>
        </p:nvSpPr>
        <p:spPr>
          <a:xfrm>
            <a:off x="632307" y="1014930"/>
            <a:ext cx="3112253" cy="1200329"/>
          </a:xfrm>
          <a:prstGeom prst="rect">
            <a:avLst/>
          </a:prstGeom>
          <a:noFill/>
        </p:spPr>
        <p:txBody>
          <a:bodyPr wrap="square">
            <a:spAutoFit/>
          </a:bodyPr>
          <a:lstStyle/>
          <a:p>
            <a:pPr algn="just"/>
            <a:r>
              <a:rPr lang="ru-RU" dirty="0" err="1">
                <a:latin typeface="Arial" panose="020B0604020202020204" pitchFamily="34" charset="0"/>
                <a:cs typeface="Arial" panose="020B0604020202020204" pitchFamily="34" charset="0"/>
              </a:rPr>
              <a:t>Сорбат</a:t>
            </a:r>
            <a:r>
              <a:rPr lang="ru-RU" dirty="0">
                <a:latin typeface="Arial" panose="020B0604020202020204" pitchFamily="34" charset="0"/>
                <a:cs typeface="Arial" panose="020B0604020202020204" pitchFamily="34" charset="0"/>
              </a:rPr>
              <a:t> - </a:t>
            </a:r>
            <a:r>
              <a:rPr lang="ru-KZ" dirty="0">
                <a:latin typeface="Arial" panose="020B0604020202020204" pitchFamily="34" charset="0"/>
                <a:cs typeface="Arial" panose="020B0604020202020204" pitchFamily="34" charset="0"/>
              </a:rPr>
              <a:t>а</a:t>
            </a:r>
            <a:r>
              <a:rPr lang="ru-RU" dirty="0" err="1">
                <a:latin typeface="Arial" panose="020B0604020202020204" pitchFamily="34" charset="0"/>
                <a:cs typeface="Arial" panose="020B0604020202020204" pitchFamily="34" charset="0"/>
              </a:rPr>
              <a:t>бсорбция</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немесе</a:t>
            </a:r>
            <a:r>
              <a:rPr lang="ru-RU" dirty="0">
                <a:latin typeface="Arial" panose="020B0604020202020204" pitchFamily="34" charset="0"/>
                <a:cs typeface="Arial" panose="020B0604020202020204" pitchFamily="34" charset="0"/>
              </a:rPr>
              <a:t> адсорбция </a:t>
            </a:r>
            <a:r>
              <a:rPr lang="ru-RU" dirty="0" err="1">
                <a:latin typeface="Arial" panose="020B0604020202020204" pitchFamily="34" charset="0"/>
                <a:cs typeface="Arial" panose="020B0604020202020204" pitchFamily="34" charset="0"/>
              </a:rPr>
              <a:t>арқылы</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басқа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затпен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сіңірілген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немесе</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сіңетін</a:t>
            </a:r>
            <a:r>
              <a:rPr lang="ru-RU" dirty="0">
                <a:latin typeface="Arial" panose="020B0604020202020204" pitchFamily="34" charset="0"/>
                <a:cs typeface="Arial" panose="020B0604020202020204" pitchFamily="34" charset="0"/>
              </a:rPr>
              <a:t> материал.</a:t>
            </a:r>
            <a:endParaRPr lang="ru-KZ" dirty="0"/>
          </a:p>
        </p:txBody>
      </p:sp>
    </p:spTree>
    <p:extLst>
      <p:ext uri="{BB962C8B-B14F-4D97-AF65-F5344CB8AC3E}">
        <p14:creationId xmlns:p14="http://schemas.microsoft.com/office/powerpoint/2010/main" val="1285414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60EFF3-BBF2-B9D6-48E7-C22B63BF6A4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EE0DEC-D618-2868-1399-ADBD4FB32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815D34E-7319-0039-CBFB-A9F328502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B40885-9241-5E6C-FA6F-C803DB9FE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3A24775-6781-4C2D-675A-CD6436F62D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4B0172A0-B478-2EEA-96CC-28FDA75DF0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E518AD76-0B20-8168-19CC-9963471105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A3796623-1F18-70F6-9B6A-A57860B23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BD2135EA-ADC8-0EBD-5A8D-73A79AE1B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3365B2E6-9822-9C50-D31D-1FCDA13AC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A50F644B-5A47-48CE-6B60-331C8DA68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C13A07F4-5ECC-BEB3-8F61-5E6878285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DC5F9723-A16C-ABCC-4330-8AB71E1C6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FF1C0A8D-B30B-CCF7-765C-9D8A5B016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8B7E4433-BAF6-A0D6-F21C-3DEBAD6EF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6ABB78C1-9943-A33E-A0A8-D6939C774F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41AE79C3-FFFE-5992-503F-429A96BB4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56734507-CA90-17A2-87E1-0118D4180D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D9B6F53C-1856-8976-7F8E-41FC9933F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EC89F6C4-473D-D029-960A-76277B0B4A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E1DD110A-2545-B527-D24F-94FCB088DC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A6A38770-60A8-7844-74B5-9E0F74A87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7FC33114-EE99-8E16-3807-63A68B191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F0569347-F88D-4231-BAB2-5470875D2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28785F2E-D0BB-02D2-3DDF-A12C215E9E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7485DBF7-4A83-EE9A-0825-933131A3E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D78453AF-0E24-DC4C-C2F5-F51AFCDAC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B59270D1-CA53-3E63-89E6-EA5334242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F037773A-AD86-DC13-6B9B-41C5326F5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83BBAE80-5CDE-55C4-5996-ECA8010E5D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D83B365E-8EB2-0EF4-3F26-5F3F42A39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6045FA1A-3A23-2F41-B663-8FE19483E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B73725FE-5682-AE21-4150-0E563099CB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027AC2F9-4B42-6514-8698-93AEEED476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FA797338-4B31-E593-967D-AE26C332C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9480C7EB-43A5-6720-F5C4-6DEEE468E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0E8ABCA0-356F-E5A8-06B8-06F1625C9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F4233A8F-33A1-373B-2E19-5B37A34E5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7C78A32E-724C-E5D2-4C93-CA1F230E4B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73BC8DBB-1B56-1827-89BA-FFEA995A2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AAC635D6-2EDD-9F83-3342-D25C67998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9EA46234-7F74-7B53-8949-987E1A870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5B56F580-3E93-3880-5DA3-61684760CB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Объект 2">
            <a:extLst>
              <a:ext uri="{FF2B5EF4-FFF2-40B4-BE49-F238E27FC236}">
                <a16:creationId xmlns:a16="http://schemas.microsoft.com/office/drawing/2014/main" id="{6E79ECA0-6ED1-985F-3B0A-DA8BFA295B30}"/>
              </a:ext>
            </a:extLst>
          </p:cNvPr>
          <p:cNvSpPr>
            <a:spLocks noGrp="1"/>
          </p:cNvSpPr>
          <p:nvPr>
            <p:ph idx="1"/>
          </p:nvPr>
        </p:nvSpPr>
        <p:spPr>
          <a:xfrm>
            <a:off x="790946" y="6580440"/>
            <a:ext cx="10291166" cy="4876699"/>
          </a:xfrm>
        </p:spPr>
        <p:txBody>
          <a:bodyPr anchor="ctr">
            <a:noAutofit/>
          </a:bodyPr>
          <a:lstStyle/>
          <a:p>
            <a:pPr marL="0" indent="0">
              <a:lnSpc>
                <a:spcPct val="100000"/>
              </a:lnSpc>
              <a:spcBef>
                <a:spcPts val="0"/>
              </a:spcBef>
              <a:buNone/>
            </a:pPr>
            <a:r>
              <a:rPr lang="ru-RU" sz="1800" b="1" dirty="0">
                <a:solidFill>
                  <a:srgbClr val="002060"/>
                </a:solidFill>
                <a:latin typeface="Arial" panose="020B0604020202020204" pitchFamily="34" charset="0"/>
                <a:cs typeface="Arial" panose="020B0604020202020204" pitchFamily="34" charset="0"/>
              </a:rPr>
              <a:t> </a:t>
            </a:r>
          </a:p>
        </p:txBody>
      </p:sp>
      <p:sp>
        <p:nvSpPr>
          <p:cNvPr id="4" name="Заголовок 1">
            <a:extLst>
              <a:ext uri="{FF2B5EF4-FFF2-40B4-BE49-F238E27FC236}">
                <a16:creationId xmlns:a16="http://schemas.microsoft.com/office/drawing/2014/main" id="{1E5F0896-8590-A135-D24A-D438D186F28C}"/>
              </a:ext>
            </a:extLst>
          </p:cNvPr>
          <p:cNvSpPr>
            <a:spLocks noGrp="1"/>
          </p:cNvSpPr>
          <p:nvPr>
            <p:ph type="title"/>
          </p:nvPr>
        </p:nvSpPr>
        <p:spPr>
          <a:xfrm>
            <a:off x="1975496" y="27678"/>
            <a:ext cx="8241008" cy="994123"/>
          </a:xfrm>
        </p:spPr>
        <p:txBody>
          <a:bodyPr>
            <a:normAutofit/>
          </a:bodyPr>
          <a:lstStyle/>
          <a:p>
            <a:pPr algn="ctr"/>
            <a:r>
              <a:rPr lang="ru-RU" sz="2400" b="1" dirty="0">
                <a:solidFill>
                  <a:srgbClr val="C00000"/>
                </a:solidFill>
                <a:latin typeface="Arial" panose="020B0604020202020204" pitchFamily="34" charset="0"/>
                <a:cs typeface="Arial" panose="020B0604020202020204" pitchFamily="34" charset="0"/>
              </a:rPr>
              <a:t> </a:t>
            </a:r>
          </a:p>
        </p:txBody>
      </p:sp>
      <p:sp>
        <p:nvSpPr>
          <p:cNvPr id="66" name="Rectangle 7">
            <a:extLst>
              <a:ext uri="{FF2B5EF4-FFF2-40B4-BE49-F238E27FC236}">
                <a16:creationId xmlns:a16="http://schemas.microsoft.com/office/drawing/2014/main" id="{260E70B9-05CE-9256-8D00-842BFEFBC74A}"/>
              </a:ext>
            </a:extLst>
          </p:cNvPr>
          <p:cNvSpPr>
            <a:spLocks noChangeArrowheads="1"/>
          </p:cNvSpPr>
          <p:nvPr/>
        </p:nvSpPr>
        <p:spPr bwMode="auto">
          <a:xfrm>
            <a:off x="0" y="-100027"/>
            <a:ext cx="210314"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KZ" altLang="ru-KZ" sz="700" b="0" i="0" u="none" strike="noStrike" cap="none" normalizeH="0" baseline="0" dirty="0">
                <a:ln>
                  <a:noFill/>
                </a:ln>
                <a:solidFill>
                  <a:schemeClr val="tx1"/>
                </a:solidFill>
                <a:effectLst/>
              </a:rPr>
              <a:t> </a:t>
            </a:r>
            <a:endParaRPr kumimoji="0" lang="ru-KZ" altLang="ru-KZ" sz="1800" b="0" i="0" u="none" strike="noStrike" cap="none" normalizeH="0" baseline="0" dirty="0">
              <a:ln>
                <a:noFill/>
              </a:ln>
              <a:solidFill>
                <a:schemeClr val="tx1"/>
              </a:solidFill>
              <a:effectLst/>
              <a:latin typeface="Arial" panose="020B0604020202020204" pitchFamily="34" charset="0"/>
            </a:endParaRPr>
          </a:p>
        </p:txBody>
      </p:sp>
      <p:sp>
        <p:nvSpPr>
          <p:cNvPr id="67" name="Rectangle 8">
            <a:extLst>
              <a:ext uri="{FF2B5EF4-FFF2-40B4-BE49-F238E27FC236}">
                <a16:creationId xmlns:a16="http://schemas.microsoft.com/office/drawing/2014/main" id="{3D61A81C-7B7F-9FFB-9427-8BF1D18C6AA5}"/>
              </a:ext>
            </a:extLst>
          </p:cNvPr>
          <p:cNvSpPr>
            <a:spLocks noChangeArrowheads="1"/>
          </p:cNvSpPr>
          <p:nvPr/>
        </p:nvSpPr>
        <p:spPr bwMode="auto">
          <a:xfrm>
            <a:off x="152400" y="13901"/>
            <a:ext cx="25680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KZ" altLang="ru-KZ" sz="1200" b="0" i="0" u="none" strike="noStrike" cap="none" normalizeH="0" baseline="0" dirty="0">
                <a:ln>
                  <a:noFill/>
                </a:ln>
                <a:solidFill>
                  <a:srgbClr val="000000"/>
                </a:solidFill>
                <a:effectLst/>
                <a:latin typeface="Tahoma" panose="020B0604030504040204" pitchFamily="34" charset="0"/>
                <a:cs typeface="Tahoma" panose="020B0604030504040204" pitchFamily="34" charset="0"/>
              </a:rPr>
              <a:t>.</a:t>
            </a:r>
            <a:r>
              <a:rPr kumimoji="0" lang="ru-KZ" altLang="ru-KZ" sz="700" b="0" i="0" u="none" strike="noStrike" cap="none" normalizeH="0" baseline="0" dirty="0">
                <a:ln>
                  <a:noFill/>
                </a:ln>
                <a:solidFill>
                  <a:schemeClr val="tx1"/>
                </a:solidFill>
                <a:effectLst/>
              </a:rPr>
              <a:t> </a:t>
            </a:r>
            <a:endParaRPr kumimoji="0" lang="ru-KZ" altLang="ru-KZ" sz="1800" b="0" i="0" u="none" strike="noStrike" cap="none" normalizeH="0" baseline="0" dirty="0">
              <a:ln>
                <a:noFill/>
              </a:ln>
              <a:solidFill>
                <a:schemeClr val="tx1"/>
              </a:solidFill>
              <a:effectLst/>
              <a:latin typeface="Arial" panose="020B0604020202020204" pitchFamily="34" charset="0"/>
            </a:endParaRPr>
          </a:p>
        </p:txBody>
      </p:sp>
      <p:sp>
        <p:nvSpPr>
          <p:cNvPr id="59" name="TextBox 58">
            <a:extLst>
              <a:ext uri="{FF2B5EF4-FFF2-40B4-BE49-F238E27FC236}">
                <a16:creationId xmlns:a16="http://schemas.microsoft.com/office/drawing/2014/main" id="{8441B550-7C5A-D4B6-CE78-24774E8F9A2C}"/>
              </a:ext>
            </a:extLst>
          </p:cNvPr>
          <p:cNvSpPr txBox="1"/>
          <p:nvPr/>
        </p:nvSpPr>
        <p:spPr>
          <a:xfrm>
            <a:off x="730863" y="994338"/>
            <a:ext cx="6450654" cy="4801314"/>
          </a:xfrm>
          <a:prstGeom prst="rect">
            <a:avLst/>
          </a:prstGeom>
          <a:noFill/>
        </p:spPr>
        <p:txBody>
          <a:bodyPr wrap="square" rtlCol="0">
            <a:spAutoFit/>
          </a:bodyPr>
          <a:lstStyle/>
          <a:p>
            <a:pPr algn="just"/>
            <a:r>
              <a:rPr lang="ru-RU" b="1" dirty="0">
                <a:solidFill>
                  <a:schemeClr val="accent1">
                    <a:lumMod val="50000"/>
                  </a:schemeClr>
                </a:solidFill>
                <a:latin typeface="Arial" panose="020B0604020202020204" pitchFamily="34" charset="0"/>
                <a:cs typeface="Arial" panose="020B0604020202020204" pitchFamily="34" charset="0"/>
              </a:rPr>
              <a:t>Абсорбция (</a:t>
            </a:r>
            <a:r>
              <a:rPr lang="ru-RU" b="1" dirty="0" err="1">
                <a:solidFill>
                  <a:schemeClr val="accent1">
                    <a:lumMod val="50000"/>
                  </a:schemeClr>
                </a:solidFill>
                <a:latin typeface="Arial" panose="020B0604020202020204" pitchFamily="34" charset="0"/>
                <a:cs typeface="Arial" panose="020B0604020202020204" pitchFamily="34" charset="0"/>
              </a:rPr>
              <a:t>латынша</a:t>
            </a:r>
            <a:r>
              <a:rPr lang="ru-RU" b="1" dirty="0">
                <a:solidFill>
                  <a:schemeClr val="accent1">
                    <a:lumMod val="50000"/>
                  </a:schemeClr>
                </a:solidFill>
                <a:latin typeface="Arial" panose="020B0604020202020204" pitchFamily="34" charset="0"/>
                <a:cs typeface="Arial" panose="020B0604020202020204" pitchFamily="34" charset="0"/>
              </a:rPr>
              <a:t> </a:t>
            </a:r>
            <a:r>
              <a:rPr lang="en-US" b="1" dirty="0" err="1">
                <a:solidFill>
                  <a:schemeClr val="accent1">
                    <a:lumMod val="50000"/>
                  </a:schemeClr>
                </a:solidFill>
                <a:latin typeface="Arial" panose="020B0604020202020204" pitchFamily="34" charset="0"/>
                <a:cs typeface="Arial" panose="020B0604020202020204" pitchFamily="34" charset="0"/>
              </a:rPr>
              <a:t>absorptio</a:t>
            </a:r>
            <a:r>
              <a:rPr lang="en-US" b="1" dirty="0">
                <a:solidFill>
                  <a:schemeClr val="accent1">
                    <a:lumMod val="50000"/>
                  </a:schemeClr>
                </a:solidFill>
                <a:latin typeface="Arial" panose="020B0604020202020204" pitchFamily="34" charset="0"/>
                <a:cs typeface="Arial" panose="020B0604020202020204" pitchFamily="34" charset="0"/>
              </a:rPr>
              <a:t> – </a:t>
            </a:r>
            <a:r>
              <a:rPr lang="en-US" b="1" dirty="0" err="1">
                <a:solidFill>
                  <a:schemeClr val="accent1">
                    <a:lumMod val="50000"/>
                  </a:schemeClr>
                </a:solidFill>
                <a:latin typeface="Arial" panose="020B0604020202020204" pitchFamily="34" charset="0"/>
                <a:cs typeface="Arial" panose="020B0604020202020204" pitchFamily="34" charset="0"/>
              </a:rPr>
              <a:t>absorbere</a:t>
            </a:r>
            <a:r>
              <a:rPr lang="en-US" b="1" dirty="0">
                <a:solidFill>
                  <a:schemeClr val="accent1">
                    <a:lumMod val="50000"/>
                  </a:schemeClr>
                </a:solidFill>
                <a:latin typeface="Arial" panose="020B0604020202020204" pitchFamily="34" charset="0"/>
                <a:cs typeface="Arial" panose="020B0604020202020204" pitchFamily="34" charset="0"/>
              </a:rPr>
              <a:t> – </a:t>
            </a:r>
            <a:r>
              <a:rPr lang="ru-RU" b="1" dirty="0" err="1">
                <a:solidFill>
                  <a:schemeClr val="accent1">
                    <a:lumMod val="50000"/>
                  </a:schemeClr>
                </a:solidFill>
                <a:latin typeface="Arial" panose="020B0604020202020204" pitchFamily="34" charset="0"/>
                <a:cs typeface="Arial" panose="020B0604020202020204" pitchFamily="34" charset="0"/>
              </a:rPr>
              <a:t>сіңіру</a:t>
            </a:r>
            <a:r>
              <a:rPr lang="ru-RU" b="1" dirty="0">
                <a:solidFill>
                  <a:schemeClr val="accent1">
                    <a:lumMod val="50000"/>
                  </a:schemeClr>
                </a:solidFill>
                <a:latin typeface="Arial" panose="020B0604020202020204" pitchFamily="34" charset="0"/>
                <a:cs typeface="Arial" panose="020B0604020202020204" pitchFamily="34" charset="0"/>
              </a:rPr>
              <a:t>) – </a:t>
            </a:r>
            <a:r>
              <a:rPr lang="ru-RU" b="1" dirty="0" err="1">
                <a:solidFill>
                  <a:schemeClr val="accent1">
                    <a:lumMod val="50000"/>
                  </a:schemeClr>
                </a:solidFill>
                <a:latin typeface="Arial" panose="020B0604020202020204" pitchFamily="34" charset="0"/>
                <a:cs typeface="Arial" panose="020B0604020202020204" pitchFamily="34" charset="0"/>
              </a:rPr>
              <a:t>сорбенттің</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бүкіл</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көлеміне</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сорбатты</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сіңіру</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Бұл</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сорбцияның</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ерекше</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жағдайы</a:t>
            </a:r>
            <a:r>
              <a:rPr lang="ru-RU" b="1" dirty="0">
                <a:solidFill>
                  <a:schemeClr val="accent1">
                    <a:lumMod val="50000"/>
                  </a:schemeClr>
                </a:solidFill>
                <a:latin typeface="Arial" panose="020B0604020202020204" pitchFamily="34" charset="0"/>
                <a:cs typeface="Arial" panose="020B0604020202020204" pitchFamily="34" charset="0"/>
              </a:rPr>
              <a:t>.</a:t>
            </a:r>
          </a:p>
          <a:p>
            <a:pPr algn="just"/>
            <a:endParaRPr lang="ru-RU" b="1" dirty="0">
              <a:solidFill>
                <a:schemeClr val="accent1">
                  <a:lumMod val="50000"/>
                </a:schemeClr>
              </a:solidFill>
              <a:latin typeface="Arial" panose="020B0604020202020204" pitchFamily="34" charset="0"/>
              <a:cs typeface="Arial" panose="020B0604020202020204" pitchFamily="34" charset="0"/>
            </a:endParaRPr>
          </a:p>
          <a:p>
            <a:pPr algn="just"/>
            <a:r>
              <a:rPr lang="ru-RU" b="1" dirty="0">
                <a:solidFill>
                  <a:schemeClr val="accent1">
                    <a:lumMod val="50000"/>
                  </a:schemeClr>
                </a:solidFill>
                <a:latin typeface="Arial" panose="020B0604020202020204" pitchFamily="34" charset="0"/>
                <a:cs typeface="Arial" panose="020B0604020202020204" pitchFamily="34" charset="0"/>
              </a:rPr>
              <a:t>Техника мен </a:t>
            </a:r>
            <a:r>
              <a:rPr lang="ru-RU" b="1" dirty="0" err="1">
                <a:solidFill>
                  <a:schemeClr val="accent1">
                    <a:lumMod val="50000"/>
                  </a:schemeClr>
                </a:solidFill>
                <a:latin typeface="Arial" panose="020B0604020202020204" pitchFamily="34" charset="0"/>
                <a:cs typeface="Arial" panose="020B0604020202020204" pitchFamily="34" charset="0"/>
              </a:rPr>
              <a:t>химиялық</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технологияда</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газдарды</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сұйықтықпен</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сіңіру</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сіңіру</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еріту</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жиі</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кездеседі</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Бірақ</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газдар</a:t>
            </a:r>
            <a:r>
              <a:rPr lang="ru-RU" b="1" dirty="0">
                <a:solidFill>
                  <a:schemeClr val="accent1">
                    <a:lumMod val="50000"/>
                  </a:schemeClr>
                </a:solidFill>
                <a:latin typeface="Arial" panose="020B0604020202020204" pitchFamily="34" charset="0"/>
                <a:cs typeface="Arial" panose="020B0604020202020204" pitchFamily="34" charset="0"/>
              </a:rPr>
              <a:t> мен </a:t>
            </a:r>
            <a:r>
              <a:rPr lang="ru-RU" b="1" dirty="0" err="1">
                <a:solidFill>
                  <a:schemeClr val="accent1">
                    <a:lumMod val="50000"/>
                  </a:schemeClr>
                </a:solidFill>
                <a:latin typeface="Arial" panose="020B0604020202020204" pitchFamily="34" charset="0"/>
                <a:cs typeface="Arial" panose="020B0604020202020204" pitchFamily="34" charset="0"/>
              </a:rPr>
              <a:t>сұйықтықтарды</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кристалды</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және</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аморфты</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денелермен</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сіңіру</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процестері</a:t>
            </a:r>
            <a:r>
              <a:rPr lang="ru-RU" b="1" dirty="0">
                <a:solidFill>
                  <a:schemeClr val="accent1">
                    <a:lumMod val="50000"/>
                  </a:schemeClr>
                </a:solidFill>
                <a:latin typeface="Arial" panose="020B0604020202020204" pitchFamily="34" charset="0"/>
                <a:cs typeface="Arial" panose="020B0604020202020204" pitchFamily="34" charset="0"/>
              </a:rPr>
              <a:t> де </a:t>
            </a:r>
            <a:r>
              <a:rPr lang="ru-RU" b="1" dirty="0" err="1">
                <a:solidFill>
                  <a:schemeClr val="accent1">
                    <a:lumMod val="50000"/>
                  </a:schemeClr>
                </a:solidFill>
                <a:latin typeface="Arial" panose="020B0604020202020204" pitchFamily="34" charset="0"/>
                <a:cs typeface="Arial" panose="020B0604020202020204" pitchFamily="34" charset="0"/>
              </a:rPr>
              <a:t>белгілі.Көбінесе</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сіңіру</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процесінде</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сіңіргіш</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материалдың</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массасының</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ұлғаюы</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ғана</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емес</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сонымен</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қатар</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оның</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көлемінің</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едәуір</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ұлғаюы</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ісіну</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сондай</a:t>
            </a:r>
            <a:r>
              <a:rPr lang="ru-KZ" b="1" dirty="0">
                <a:solidFill>
                  <a:schemeClr val="accent1">
                    <a:lumMod val="50000"/>
                  </a:schemeClr>
                </a:solidFill>
                <a:latin typeface="Arial" panose="020B0604020202020204" pitchFamily="34" charset="0"/>
                <a:cs typeface="Arial" panose="020B0604020202020204" pitchFamily="34" charset="0"/>
              </a:rPr>
              <a:t>-</a:t>
            </a:r>
            <a:r>
              <a:rPr lang="ru-RU" b="1" dirty="0" err="1">
                <a:solidFill>
                  <a:schemeClr val="accent1">
                    <a:lumMod val="50000"/>
                  </a:schemeClr>
                </a:solidFill>
                <a:latin typeface="Arial" panose="020B0604020202020204" pitchFamily="34" charset="0"/>
                <a:cs typeface="Arial" panose="020B0604020202020204" pitchFamily="34" charset="0"/>
              </a:rPr>
              <a:t>ақ</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оның</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физикалық</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сипаттамаларының</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өзгеруі</a:t>
            </a:r>
            <a:r>
              <a:rPr lang="ru-KZ" b="1" dirty="0">
                <a:solidFill>
                  <a:schemeClr val="accent1">
                    <a:lumMod val="50000"/>
                  </a:schemeClr>
                </a:solidFill>
                <a:latin typeface="Arial" panose="020B0604020202020204" pitchFamily="34" charset="0"/>
                <a:cs typeface="Arial" panose="020B0604020202020204" pitchFamily="34" charset="0"/>
              </a:rPr>
              <a:t> </a:t>
            </a:r>
            <a:r>
              <a:rPr lang="ru-RU" b="1" dirty="0">
                <a:solidFill>
                  <a:schemeClr val="accent1">
                    <a:lumMod val="50000"/>
                  </a:schemeClr>
                </a:solidFill>
                <a:latin typeface="Arial" panose="020B0604020202020204" pitchFamily="34" charset="0"/>
                <a:cs typeface="Arial" panose="020B0604020202020204" pitchFamily="34" charset="0"/>
              </a:rPr>
              <a:t>–</a:t>
            </a:r>
            <a:r>
              <a:rPr lang="ru-KZ"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агрегаттық</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күй</a:t>
            </a:r>
            <a:r>
              <a:rPr lang="kk-KZ" b="1" dirty="0">
                <a:solidFill>
                  <a:schemeClr val="accent1">
                    <a:lumMod val="50000"/>
                  </a:schemeClr>
                </a:solidFill>
                <a:latin typeface="Arial" panose="020B0604020202020204" pitchFamily="34" charset="0"/>
                <a:cs typeface="Arial" panose="020B0604020202020204" pitchFamily="34" charset="0"/>
              </a:rPr>
              <a:t>іне</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дейін</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Іс</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жүзінде</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сіңіру</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көбінесе</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қолайлы</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сіңіргіштерді</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сіңіру</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қабілеті</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әртүрлі</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заттардан</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тұратын</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қоспаларды</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бөлу</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үшін</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қолданылады</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Бұл</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жағдайда</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қоспалардың</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сіңірілген</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және</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сіңірілмеген</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компоненттері</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мақсатты</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өнімдер</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болуы</a:t>
            </a:r>
            <a:r>
              <a:rPr lang="ru-RU" b="1" dirty="0">
                <a:solidFill>
                  <a:schemeClr val="accent1">
                    <a:lumMod val="50000"/>
                  </a:schemeClr>
                </a:solidFill>
                <a:latin typeface="Arial" panose="020B0604020202020204" pitchFamily="34" charset="0"/>
                <a:cs typeface="Arial" panose="020B0604020202020204" pitchFamily="34" charset="0"/>
              </a:rPr>
              <a:t> </a:t>
            </a:r>
            <a:r>
              <a:rPr lang="ru-RU" b="1" dirty="0" err="1">
                <a:solidFill>
                  <a:schemeClr val="accent1">
                    <a:lumMod val="50000"/>
                  </a:schemeClr>
                </a:solidFill>
                <a:latin typeface="Arial" panose="020B0604020202020204" pitchFamily="34" charset="0"/>
                <a:cs typeface="Arial" panose="020B0604020202020204" pitchFamily="34" charset="0"/>
              </a:rPr>
              <a:t>мүмкін</a:t>
            </a:r>
            <a:r>
              <a:rPr lang="ru-RU" b="1" dirty="0">
                <a:solidFill>
                  <a:schemeClr val="accent1">
                    <a:lumMod val="50000"/>
                  </a:schemeClr>
                </a:solidFill>
                <a:latin typeface="Arial" panose="020B0604020202020204" pitchFamily="34" charset="0"/>
                <a:cs typeface="Arial" panose="020B0604020202020204" pitchFamily="34" charset="0"/>
              </a:rPr>
              <a:t>.</a:t>
            </a:r>
            <a:endParaRPr lang="ru-KZ" b="1" dirty="0">
              <a:solidFill>
                <a:schemeClr val="accent1">
                  <a:lumMod val="50000"/>
                </a:schemeClr>
              </a:solidFill>
              <a:latin typeface="Arial" panose="020B0604020202020204" pitchFamily="34" charset="0"/>
              <a:cs typeface="Arial" panose="020B0604020202020204" pitchFamily="34" charset="0"/>
            </a:endParaRPr>
          </a:p>
        </p:txBody>
      </p:sp>
      <p:pic>
        <p:nvPicPr>
          <p:cNvPr id="3074" name="Picture 2" descr="Абсорбция — Биологический словарь">
            <a:extLst>
              <a:ext uri="{FF2B5EF4-FFF2-40B4-BE49-F238E27FC236}">
                <a16:creationId xmlns:a16="http://schemas.microsoft.com/office/drawing/2014/main" id="{A4C87728-A113-D5D5-AD12-AF15B88F85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3524" y="755386"/>
            <a:ext cx="4529277" cy="4529277"/>
          </a:xfrm>
          <a:prstGeom prst="rect">
            <a:avLst/>
          </a:prstGeom>
          <a:noFill/>
          <a:extLst>
            <a:ext uri="{909E8E84-426E-40DD-AFC4-6F175D3DCCD1}">
              <a14:hiddenFill xmlns:a14="http://schemas.microsoft.com/office/drawing/2010/main">
                <a:solidFill>
                  <a:srgbClr val="FFFFFF"/>
                </a:solidFill>
              </a14:hiddenFill>
            </a:ext>
          </a:extLst>
        </p:spPr>
      </p:pic>
      <p:sp>
        <p:nvSpPr>
          <p:cNvPr id="2" name="Скругленный прямоугольник 4">
            <a:extLst>
              <a:ext uri="{FF2B5EF4-FFF2-40B4-BE49-F238E27FC236}">
                <a16:creationId xmlns:a16="http://schemas.microsoft.com/office/drawing/2014/main" id="{18282BAC-A3CB-7FCE-9FAB-57A24CC0C806}"/>
              </a:ext>
            </a:extLst>
          </p:cNvPr>
          <p:cNvSpPr/>
          <p:nvPr/>
        </p:nvSpPr>
        <p:spPr>
          <a:xfrm>
            <a:off x="2003488" y="184214"/>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spcBef>
                <a:spcPts val="0"/>
              </a:spcBef>
            </a:pPr>
            <a:r>
              <a:rPr lang="ru-RU" sz="1800" b="1" dirty="0">
                <a:solidFill>
                  <a:srgbClr val="C00000"/>
                </a:solidFill>
                <a:latin typeface="Arial" panose="020B0604020202020204" pitchFamily="34" charset="0"/>
                <a:cs typeface="Arial" panose="020B0604020202020204" pitchFamily="34" charset="0"/>
              </a:rPr>
              <a:t>1. </a:t>
            </a:r>
            <a:r>
              <a:rPr lang="ru-RU" sz="1800" b="1" dirty="0" err="1">
                <a:solidFill>
                  <a:srgbClr val="C00000"/>
                </a:solidFill>
                <a:latin typeface="Arial" panose="020B0604020202020204" pitchFamily="34" charset="0"/>
                <a:cs typeface="Arial" panose="020B0604020202020204" pitchFamily="34" charset="0"/>
              </a:rPr>
              <a:t>Сорбциялы</a:t>
            </a:r>
            <a:r>
              <a:rPr lang="kk-KZ" sz="1800" b="1" dirty="0">
                <a:solidFill>
                  <a:srgbClr val="C00000"/>
                </a:solidFill>
                <a:latin typeface="Arial" panose="020B0604020202020204" pitchFamily="34" charset="0"/>
                <a:cs typeface="Arial" panose="020B0604020202020204" pitchFamily="34" charset="0"/>
              </a:rPr>
              <a:t>қ процестер</a:t>
            </a:r>
            <a:endParaRPr lang="ru-RU" sz="1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4752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60EFF3-BBF2-B9D6-48E7-C22B63BF6A4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EE0DEC-D618-2868-1399-ADBD4FB32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815D34E-7319-0039-CBFB-A9F328502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B40885-9241-5E6C-FA6F-C803DB9FE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3A24775-6781-4C2D-675A-CD6436F62D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4B0172A0-B478-2EEA-96CC-28FDA75DF0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E518AD76-0B20-8168-19CC-9963471105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A3796623-1F18-70F6-9B6A-A57860B23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BD2135EA-ADC8-0EBD-5A8D-73A79AE1B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3365B2E6-9822-9C50-D31D-1FCDA13AC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A50F644B-5A47-48CE-6B60-331C8DA68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C13A07F4-5ECC-BEB3-8F61-5E6878285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DC5F9723-A16C-ABCC-4330-8AB71E1C6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FF1C0A8D-B30B-CCF7-765C-9D8A5B016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8B7E4433-BAF6-A0D6-F21C-3DEBAD6EF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6ABB78C1-9943-A33E-A0A8-D6939C774F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41AE79C3-FFFE-5992-503F-429A96BB4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56734507-CA90-17A2-87E1-0118D4180D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D9B6F53C-1856-8976-7F8E-41FC9933F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EC89F6C4-473D-D029-960A-76277B0B4A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E1DD110A-2545-B527-D24F-94FCB088DC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A6A38770-60A8-7844-74B5-9E0F74A87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7FC33114-EE99-8E16-3807-63A68B191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F0569347-F88D-4231-BAB2-5470875D2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28785F2E-D0BB-02D2-3DDF-A12C215E9E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7485DBF7-4A83-EE9A-0825-933131A3E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D78453AF-0E24-DC4C-C2F5-F51AFCDAC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B59270D1-CA53-3E63-89E6-EA5334242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F037773A-AD86-DC13-6B9B-41C5326F5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83BBAE80-5CDE-55C4-5996-ECA8010E5D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D83B365E-8EB2-0EF4-3F26-5F3F42A39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6045FA1A-3A23-2F41-B663-8FE19483E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B73725FE-5682-AE21-4150-0E563099CB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027AC2F9-4B42-6514-8698-93AEEED476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FA797338-4B31-E593-967D-AE26C332C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9480C7EB-43A5-6720-F5C4-6DEEE468E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0E8ABCA0-356F-E5A8-06B8-06F1625C9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F4233A8F-33A1-373B-2E19-5B37A34E5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7C78A32E-724C-E5D2-4C93-CA1F230E4B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73BC8DBB-1B56-1827-89BA-FFEA995A2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AAC635D6-2EDD-9F83-3342-D25C67998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9EA46234-7F74-7B53-8949-987E1A870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5B56F580-3E93-3880-5DA3-61684760CB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Скругленный прямоугольник 4">
            <a:extLst>
              <a:ext uri="{FF2B5EF4-FFF2-40B4-BE49-F238E27FC236}">
                <a16:creationId xmlns:a16="http://schemas.microsoft.com/office/drawing/2014/main" id="{7219FF06-FF97-AF0F-B6AD-7B8AACF89E9A}"/>
              </a:ext>
            </a:extLst>
          </p:cNvPr>
          <p:cNvSpPr/>
          <p:nvPr/>
        </p:nvSpPr>
        <p:spPr>
          <a:xfrm>
            <a:off x="1975495" y="234228"/>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Заголовок 1">
            <a:extLst>
              <a:ext uri="{FF2B5EF4-FFF2-40B4-BE49-F238E27FC236}">
                <a16:creationId xmlns:a16="http://schemas.microsoft.com/office/drawing/2014/main" id="{1E5F0896-8590-A135-D24A-D438D186F28C}"/>
              </a:ext>
            </a:extLst>
          </p:cNvPr>
          <p:cNvSpPr>
            <a:spLocks noGrp="1"/>
          </p:cNvSpPr>
          <p:nvPr>
            <p:ph type="title"/>
          </p:nvPr>
        </p:nvSpPr>
        <p:spPr>
          <a:xfrm>
            <a:off x="1975496" y="27678"/>
            <a:ext cx="8241008" cy="994123"/>
          </a:xfrm>
        </p:spPr>
        <p:txBody>
          <a:bodyPr>
            <a:normAutofit/>
          </a:bodyPr>
          <a:lstStyle/>
          <a:p>
            <a:pPr algn="ctr"/>
            <a:r>
              <a:rPr lang="ru-RU" sz="2400" b="1" dirty="0">
                <a:solidFill>
                  <a:srgbClr val="C00000"/>
                </a:solidFill>
                <a:latin typeface="Arial" panose="020B0604020202020204" pitchFamily="34" charset="0"/>
                <a:cs typeface="Arial" panose="020B0604020202020204" pitchFamily="34" charset="0"/>
              </a:rPr>
              <a:t>1. Сорбциялық </a:t>
            </a:r>
            <a:r>
              <a:rPr lang="ru-RU" sz="2400" b="1" dirty="0" err="1">
                <a:solidFill>
                  <a:srgbClr val="C00000"/>
                </a:solidFill>
                <a:latin typeface="Arial" panose="020B0604020202020204" pitchFamily="34" charset="0"/>
                <a:cs typeface="Arial" panose="020B0604020202020204" pitchFamily="34" charset="0"/>
              </a:rPr>
              <a:t>процестің</a:t>
            </a:r>
            <a:r>
              <a:rPr lang="ru-RU" sz="2400" b="1" dirty="0">
                <a:solidFill>
                  <a:srgbClr val="C00000"/>
                </a:solidFill>
                <a:latin typeface="Arial" panose="020B0604020202020204" pitchFamily="34" charset="0"/>
                <a:cs typeface="Arial" panose="020B0604020202020204" pitchFamily="34" charset="0"/>
              </a:rPr>
              <a:t> </a:t>
            </a:r>
            <a:r>
              <a:rPr lang="ru-RU" sz="2400" b="1" dirty="0" err="1">
                <a:solidFill>
                  <a:srgbClr val="C00000"/>
                </a:solidFill>
                <a:latin typeface="Arial" panose="020B0604020202020204" pitchFamily="34" charset="0"/>
                <a:cs typeface="Arial" panose="020B0604020202020204" pitchFamily="34" charset="0"/>
              </a:rPr>
              <a:t>түрлері</a:t>
            </a:r>
            <a:endParaRPr lang="ru-RU" sz="2400" b="1" dirty="0">
              <a:solidFill>
                <a:srgbClr val="C00000"/>
              </a:solidFill>
              <a:latin typeface="Arial" panose="020B0604020202020204" pitchFamily="34" charset="0"/>
              <a:cs typeface="Arial" panose="020B0604020202020204" pitchFamily="34" charset="0"/>
            </a:endParaRPr>
          </a:p>
        </p:txBody>
      </p:sp>
      <p:sp>
        <p:nvSpPr>
          <p:cNvPr id="5" name="Объект 4">
            <a:extLst>
              <a:ext uri="{FF2B5EF4-FFF2-40B4-BE49-F238E27FC236}">
                <a16:creationId xmlns:a16="http://schemas.microsoft.com/office/drawing/2014/main" id="{E6C18D34-9EB0-D7B2-0A73-E3E3E4870957}"/>
              </a:ext>
            </a:extLst>
          </p:cNvPr>
          <p:cNvSpPr>
            <a:spLocks noGrp="1"/>
          </p:cNvSpPr>
          <p:nvPr>
            <p:ph idx="1"/>
          </p:nvPr>
        </p:nvSpPr>
        <p:spPr>
          <a:xfrm>
            <a:off x="808682" y="6100878"/>
            <a:ext cx="10515600" cy="4351338"/>
          </a:xfrm>
        </p:spPr>
        <p:txBody>
          <a:bodyPr/>
          <a:lstStyle/>
          <a:p>
            <a:pPr marL="0" indent="0">
              <a:buNone/>
            </a:pPr>
            <a:r>
              <a:rPr lang="kk-KZ" dirty="0"/>
              <a:t> </a:t>
            </a:r>
            <a:endParaRPr lang="ru-KZ" dirty="0"/>
          </a:p>
        </p:txBody>
      </p:sp>
      <p:sp>
        <p:nvSpPr>
          <p:cNvPr id="6" name="TextBox 5">
            <a:extLst>
              <a:ext uri="{FF2B5EF4-FFF2-40B4-BE49-F238E27FC236}">
                <a16:creationId xmlns:a16="http://schemas.microsoft.com/office/drawing/2014/main" id="{91F87F12-8E9D-53E7-DACD-8A662C2842EF}"/>
              </a:ext>
            </a:extLst>
          </p:cNvPr>
          <p:cNvSpPr txBox="1"/>
          <p:nvPr/>
        </p:nvSpPr>
        <p:spPr>
          <a:xfrm>
            <a:off x="3753487" y="1084116"/>
            <a:ext cx="4903522" cy="400110"/>
          </a:xfrm>
          <a:prstGeom prst="rect">
            <a:avLst/>
          </a:prstGeom>
          <a:noFill/>
        </p:spPr>
        <p:txBody>
          <a:bodyPr wrap="none" rtlCol="0">
            <a:spAutoFit/>
          </a:bodyPr>
          <a:lstStyle/>
          <a:p>
            <a:pPr algn="ctr"/>
            <a:r>
              <a:rPr lang="kk-KZ"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Сорбция процестің төрт түрі болады</a:t>
            </a:r>
            <a:endParaRPr lang="ru-KZ"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13" name="Схема 12">
            <a:extLst>
              <a:ext uri="{FF2B5EF4-FFF2-40B4-BE49-F238E27FC236}">
                <a16:creationId xmlns:a16="http://schemas.microsoft.com/office/drawing/2014/main" id="{E3C58369-894F-9BD8-FE94-D405D735F489}"/>
              </a:ext>
            </a:extLst>
          </p:cNvPr>
          <p:cNvGraphicFramePr/>
          <p:nvPr>
            <p:extLst>
              <p:ext uri="{D42A27DB-BD31-4B8C-83A1-F6EECF244321}">
                <p14:modId xmlns:p14="http://schemas.microsoft.com/office/powerpoint/2010/main" val="3878701781"/>
              </p:ext>
            </p:extLst>
          </p:nvPr>
        </p:nvGraphicFramePr>
        <p:xfrm>
          <a:off x="1015091" y="1546541"/>
          <a:ext cx="10380315" cy="4591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3794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60EFF3-BBF2-B9D6-48E7-C22B63BF6A4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EE0DEC-D618-2868-1399-ADBD4FB32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815D34E-7319-0039-CBFB-A9F328502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B40885-9241-5E6C-FA6F-C803DB9FE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3A24775-6781-4C2D-675A-CD6436F62D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4B0172A0-B478-2EEA-96CC-28FDA75DF0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E518AD76-0B20-8168-19CC-9963471105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A3796623-1F18-70F6-9B6A-A57860B23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BD2135EA-ADC8-0EBD-5A8D-73A79AE1B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3365B2E6-9822-9C50-D31D-1FCDA13AC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A50F644B-5A47-48CE-6B60-331C8DA68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C13A07F4-5ECC-BEB3-8F61-5E6878285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DC5F9723-A16C-ABCC-4330-8AB71E1C6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FF1C0A8D-B30B-CCF7-765C-9D8A5B016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8B7E4433-BAF6-A0D6-F21C-3DEBAD6EF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6ABB78C1-9943-A33E-A0A8-D6939C774F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41AE79C3-FFFE-5992-503F-429A96BB4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56734507-CA90-17A2-87E1-0118D4180D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D9B6F53C-1856-8976-7F8E-41FC9933F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EC89F6C4-473D-D029-960A-76277B0B4A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E1DD110A-2545-B527-D24F-94FCB088DC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A6A38770-60A8-7844-74B5-9E0F74A87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7FC33114-EE99-8E16-3807-63A68B191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F0569347-F88D-4231-BAB2-5470875D2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28785F2E-D0BB-02D2-3DDF-A12C215E9E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7485DBF7-4A83-EE9A-0825-933131A3E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D78453AF-0E24-DC4C-C2F5-F51AFCDAC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B59270D1-CA53-3E63-89E6-EA5334242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F037773A-AD86-DC13-6B9B-41C5326F5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83BBAE80-5CDE-55C4-5996-ECA8010E5D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D83B365E-8EB2-0EF4-3F26-5F3F42A39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6045FA1A-3A23-2F41-B663-8FE19483E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B73725FE-5682-AE21-4150-0E563099CB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027AC2F9-4B42-6514-8698-93AEEED476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FA797338-4B31-E593-967D-AE26C332C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9480C7EB-43A5-6720-F5C4-6DEEE468E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0E8ABCA0-356F-E5A8-06B8-06F1625C9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F4233A8F-33A1-373B-2E19-5B37A34E5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7C78A32E-724C-E5D2-4C93-CA1F230E4B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73BC8DBB-1B56-1827-89BA-FFEA995A2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AAC635D6-2EDD-9F83-3342-D25C67998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9EA46234-7F74-7B53-8949-987E1A870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5B56F580-3E93-3880-5DA3-61684760CB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Скругленный прямоугольник 4">
            <a:extLst>
              <a:ext uri="{FF2B5EF4-FFF2-40B4-BE49-F238E27FC236}">
                <a16:creationId xmlns:a16="http://schemas.microsoft.com/office/drawing/2014/main" id="{7219FF06-FF97-AF0F-B6AD-7B8AACF89E9A}"/>
              </a:ext>
            </a:extLst>
          </p:cNvPr>
          <p:cNvSpPr/>
          <p:nvPr/>
        </p:nvSpPr>
        <p:spPr>
          <a:xfrm>
            <a:off x="1975495" y="234228"/>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Заголовок 1">
            <a:extLst>
              <a:ext uri="{FF2B5EF4-FFF2-40B4-BE49-F238E27FC236}">
                <a16:creationId xmlns:a16="http://schemas.microsoft.com/office/drawing/2014/main" id="{1E5F0896-8590-A135-D24A-D438D186F28C}"/>
              </a:ext>
            </a:extLst>
          </p:cNvPr>
          <p:cNvSpPr>
            <a:spLocks noGrp="1"/>
          </p:cNvSpPr>
          <p:nvPr>
            <p:ph type="title"/>
          </p:nvPr>
        </p:nvSpPr>
        <p:spPr>
          <a:xfrm>
            <a:off x="1975496" y="27678"/>
            <a:ext cx="8241008" cy="994123"/>
          </a:xfrm>
        </p:spPr>
        <p:txBody>
          <a:bodyPr>
            <a:normAutofit/>
          </a:bodyPr>
          <a:lstStyle/>
          <a:p>
            <a:pPr algn="ctr"/>
            <a:r>
              <a:rPr lang="ru-RU" sz="2400" b="1" dirty="0">
                <a:solidFill>
                  <a:srgbClr val="C00000"/>
                </a:solidFill>
                <a:latin typeface="Arial" panose="020B0604020202020204" pitchFamily="34" charset="0"/>
                <a:cs typeface="Arial" panose="020B0604020202020204" pitchFamily="34" charset="0"/>
              </a:rPr>
              <a:t>2</a:t>
            </a:r>
            <a:r>
              <a:rPr lang="en-US" sz="2400" b="1" dirty="0">
                <a:solidFill>
                  <a:srgbClr val="C00000"/>
                </a:solidFill>
                <a:latin typeface="Arial" panose="020B0604020202020204" pitchFamily="34" charset="0"/>
                <a:cs typeface="Arial" panose="020B0604020202020204" pitchFamily="34" charset="0"/>
              </a:rPr>
              <a:t>.</a:t>
            </a:r>
            <a:r>
              <a:rPr lang="kk-KZ" sz="2400" b="1" dirty="0">
                <a:solidFill>
                  <a:srgbClr val="C00000"/>
                </a:solidFill>
                <a:latin typeface="Arial" panose="020B0604020202020204" pitchFamily="34" charset="0"/>
                <a:cs typeface="Arial" panose="020B0604020202020204" pitchFamily="34" charset="0"/>
              </a:rPr>
              <a:t> Конденсация мен булану</a:t>
            </a:r>
            <a:endParaRPr lang="ru-RU" sz="2400" b="1" dirty="0">
              <a:solidFill>
                <a:srgbClr val="C00000"/>
              </a:solidFill>
              <a:latin typeface="Arial" panose="020B0604020202020204" pitchFamily="34" charset="0"/>
              <a:cs typeface="Arial" panose="020B0604020202020204" pitchFamily="34" charset="0"/>
            </a:endParaRPr>
          </a:p>
        </p:txBody>
      </p:sp>
      <p:sp>
        <p:nvSpPr>
          <p:cNvPr id="11" name="Объект 10">
            <a:extLst>
              <a:ext uri="{FF2B5EF4-FFF2-40B4-BE49-F238E27FC236}">
                <a16:creationId xmlns:a16="http://schemas.microsoft.com/office/drawing/2014/main" id="{A99ADAE3-EE93-F632-F103-B336BACE9E4F}"/>
              </a:ext>
            </a:extLst>
          </p:cNvPr>
          <p:cNvSpPr>
            <a:spLocks noGrp="1"/>
          </p:cNvSpPr>
          <p:nvPr>
            <p:ph idx="1"/>
          </p:nvPr>
        </p:nvSpPr>
        <p:spPr/>
        <p:txBody>
          <a:bodyPr/>
          <a:lstStyle/>
          <a:p>
            <a:pPr marL="0" indent="0">
              <a:buNone/>
            </a:pPr>
            <a:r>
              <a:rPr lang="kk-KZ" dirty="0"/>
              <a:t> </a:t>
            </a:r>
            <a:endParaRPr lang="ru-KZ" dirty="0"/>
          </a:p>
        </p:txBody>
      </p:sp>
      <p:sp>
        <p:nvSpPr>
          <p:cNvPr id="2" name="Прямоугольник: скругленные углы 1">
            <a:extLst>
              <a:ext uri="{FF2B5EF4-FFF2-40B4-BE49-F238E27FC236}">
                <a16:creationId xmlns:a16="http://schemas.microsoft.com/office/drawing/2014/main" id="{1E20F4E1-8CF7-9DD2-CCD6-B09737AE0F6A}"/>
              </a:ext>
            </a:extLst>
          </p:cNvPr>
          <p:cNvSpPr/>
          <p:nvPr/>
        </p:nvSpPr>
        <p:spPr>
          <a:xfrm>
            <a:off x="1452148" y="1183022"/>
            <a:ext cx="9228667" cy="2037044"/>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KZ"/>
          </a:p>
        </p:txBody>
      </p:sp>
      <p:sp>
        <p:nvSpPr>
          <p:cNvPr id="57" name="TextBox 56">
            <a:extLst>
              <a:ext uri="{FF2B5EF4-FFF2-40B4-BE49-F238E27FC236}">
                <a16:creationId xmlns:a16="http://schemas.microsoft.com/office/drawing/2014/main" id="{299EA548-A4C8-CF24-FA6E-966EAA2CFF80}"/>
              </a:ext>
            </a:extLst>
          </p:cNvPr>
          <p:cNvSpPr txBox="1"/>
          <p:nvPr/>
        </p:nvSpPr>
        <p:spPr>
          <a:xfrm>
            <a:off x="1861142" y="1546541"/>
            <a:ext cx="8466667" cy="1200329"/>
          </a:xfrm>
          <a:prstGeom prst="rect">
            <a:avLst/>
          </a:prstGeom>
          <a:noFill/>
        </p:spPr>
        <p:txBody>
          <a:bodyPr wrap="square">
            <a:spAutoFit/>
          </a:bodyPr>
          <a:lstStyle/>
          <a:p>
            <a:pPr algn="ct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Белгілі</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бір</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жағдайларда</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кез</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келген</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зат</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әртүрлі</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агрегаттық</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күйде</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болуы</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мүмкін</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қатты</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сұйық</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және</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газ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тәрізді</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Бір</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күйден</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екінші</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күйге</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өту</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фазалық</a:t>
            </a:r>
            <a:r>
              <a:rPr lang="ru-RU"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ауысу</a:t>
            </a:r>
            <a:r>
              <a:rPr lang="ru-RU"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деп</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аталады</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Булану</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және</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конденсация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фазалық</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ауысулардың</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мысалдары</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болып</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b="1" dirty="0" err="1">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табылады</a:t>
            </a:r>
            <a:r>
              <a:rPr lang="ru-RU"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ru-KZ" dirty="0"/>
          </a:p>
        </p:txBody>
      </p:sp>
      <p:sp>
        <p:nvSpPr>
          <p:cNvPr id="5" name="Прямоугольник 4">
            <a:extLst>
              <a:ext uri="{FF2B5EF4-FFF2-40B4-BE49-F238E27FC236}">
                <a16:creationId xmlns:a16="http://schemas.microsoft.com/office/drawing/2014/main" id="{87541D06-5DBA-B1FD-64BA-D34BA1E5E360}"/>
              </a:ext>
            </a:extLst>
          </p:cNvPr>
          <p:cNvSpPr/>
          <p:nvPr/>
        </p:nvSpPr>
        <p:spPr>
          <a:xfrm>
            <a:off x="747935" y="4177688"/>
            <a:ext cx="4461933" cy="176351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err="1"/>
              <a:t>Булану</a:t>
            </a:r>
            <a:r>
              <a:rPr lang="ru-RU" dirty="0"/>
              <a:t> – </a:t>
            </a:r>
            <a:r>
              <a:rPr lang="ru-RU" dirty="0" err="1"/>
              <a:t>сұйық</a:t>
            </a:r>
            <a:r>
              <a:rPr lang="ru-RU" dirty="0"/>
              <a:t> </a:t>
            </a:r>
            <a:r>
              <a:rPr lang="ru-RU" dirty="0" err="1"/>
              <a:t>күйден</a:t>
            </a:r>
            <a:r>
              <a:rPr lang="ru-RU" dirty="0"/>
              <a:t> газ </a:t>
            </a:r>
            <a:r>
              <a:rPr lang="ru-RU" dirty="0" err="1"/>
              <a:t>тәрізді</a:t>
            </a:r>
            <a:r>
              <a:rPr lang="ru-RU" dirty="0"/>
              <a:t> </a:t>
            </a:r>
            <a:r>
              <a:rPr lang="ru-RU" dirty="0" err="1"/>
              <a:t>күйге</a:t>
            </a:r>
            <a:r>
              <a:rPr lang="ru-RU" dirty="0"/>
              <a:t> </a:t>
            </a:r>
            <a:r>
              <a:rPr lang="ru-RU" dirty="0" err="1"/>
              <a:t>фазалық</a:t>
            </a:r>
            <a:r>
              <a:rPr lang="ru-RU" dirty="0"/>
              <a:t> </a:t>
            </a:r>
            <a:r>
              <a:rPr lang="ru-RU" dirty="0" err="1"/>
              <a:t>ауысу</a:t>
            </a:r>
            <a:r>
              <a:rPr lang="ru-RU" dirty="0"/>
              <a:t>.</a:t>
            </a:r>
            <a:endParaRPr lang="ru-KZ" dirty="0"/>
          </a:p>
        </p:txBody>
      </p:sp>
      <p:sp>
        <p:nvSpPr>
          <p:cNvPr id="6" name="Прямоугольник 5">
            <a:extLst>
              <a:ext uri="{FF2B5EF4-FFF2-40B4-BE49-F238E27FC236}">
                <a16:creationId xmlns:a16="http://schemas.microsoft.com/office/drawing/2014/main" id="{F7C1C002-D859-CAAA-1D48-58C2B2884298}"/>
              </a:ext>
            </a:extLst>
          </p:cNvPr>
          <p:cNvSpPr/>
          <p:nvPr/>
        </p:nvSpPr>
        <p:spPr>
          <a:xfrm>
            <a:off x="6620179" y="4178267"/>
            <a:ext cx="4461933" cy="176351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a:t>Конденсация - буланудың кері процесі. Конденсация кезінде бу молекулалары сұйықтыққа оралады.</a:t>
            </a:r>
            <a:endParaRPr lang="ru-KZ"/>
          </a:p>
        </p:txBody>
      </p:sp>
      <p:sp>
        <p:nvSpPr>
          <p:cNvPr id="7" name="Стрелка: вправо 6">
            <a:extLst>
              <a:ext uri="{FF2B5EF4-FFF2-40B4-BE49-F238E27FC236}">
                <a16:creationId xmlns:a16="http://schemas.microsoft.com/office/drawing/2014/main" id="{372644D0-6E7E-1DF8-1A6B-DA793276E359}"/>
              </a:ext>
            </a:extLst>
          </p:cNvPr>
          <p:cNvSpPr/>
          <p:nvPr/>
        </p:nvSpPr>
        <p:spPr>
          <a:xfrm rot="7025450">
            <a:off x="3037491" y="3406745"/>
            <a:ext cx="1155031" cy="52369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9" name="Стрелка: вправо 8">
            <a:extLst>
              <a:ext uri="{FF2B5EF4-FFF2-40B4-BE49-F238E27FC236}">
                <a16:creationId xmlns:a16="http://schemas.microsoft.com/office/drawing/2014/main" id="{1C383C1D-0B85-7BD0-4C0F-7B5FDBE218B7}"/>
              </a:ext>
            </a:extLst>
          </p:cNvPr>
          <p:cNvSpPr/>
          <p:nvPr/>
        </p:nvSpPr>
        <p:spPr>
          <a:xfrm rot="4292485">
            <a:off x="7508157" y="3387687"/>
            <a:ext cx="1147737" cy="52369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p>
        </p:txBody>
      </p:sp>
    </p:spTree>
    <p:extLst>
      <p:ext uri="{BB962C8B-B14F-4D97-AF65-F5344CB8AC3E}">
        <p14:creationId xmlns:p14="http://schemas.microsoft.com/office/powerpoint/2010/main" val="146504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60EFF3-BBF2-B9D6-48E7-C22B63BF6A4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EE0DEC-D618-2868-1399-ADBD4FB32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815D34E-7319-0039-CBFB-A9F328502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B40885-9241-5E6C-FA6F-C803DB9FE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3A24775-6781-4C2D-675A-CD6436F62D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4B0172A0-B478-2EEA-96CC-28FDA75DF0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E518AD76-0B20-8168-19CC-9963471105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A3796623-1F18-70F6-9B6A-A57860B23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BD2135EA-ADC8-0EBD-5A8D-73A79AE1B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3365B2E6-9822-9C50-D31D-1FCDA13AC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A50F644B-5A47-48CE-6B60-331C8DA68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C13A07F4-5ECC-BEB3-8F61-5E6878285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DC5F9723-A16C-ABCC-4330-8AB71E1C6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FF1C0A8D-B30B-CCF7-765C-9D8A5B016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8B7E4433-BAF6-A0D6-F21C-3DEBAD6EF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6ABB78C1-9943-A33E-A0A8-D6939C774F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41AE79C3-FFFE-5992-503F-429A96BB4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56734507-CA90-17A2-87E1-0118D4180D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D9B6F53C-1856-8976-7F8E-41FC9933F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EC89F6C4-473D-D029-960A-76277B0B4A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E1DD110A-2545-B527-D24F-94FCB088DC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A6A38770-60A8-7844-74B5-9E0F74A87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7FC33114-EE99-8E16-3807-63A68B191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F0569347-F88D-4231-BAB2-5470875D2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28785F2E-D0BB-02D2-3DDF-A12C215E9E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7485DBF7-4A83-EE9A-0825-933131A3E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D78453AF-0E24-DC4C-C2F5-F51AFCDAC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B59270D1-CA53-3E63-89E6-EA5334242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F037773A-AD86-DC13-6B9B-41C5326F5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83BBAE80-5CDE-55C4-5996-ECA8010E5D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D83B365E-8EB2-0EF4-3F26-5F3F42A39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6045FA1A-3A23-2F41-B663-8FE19483E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B73725FE-5682-AE21-4150-0E563099CB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027AC2F9-4B42-6514-8698-93AEEED476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FA797338-4B31-E593-967D-AE26C332C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9480C7EB-43A5-6720-F5C4-6DEEE468E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0E8ABCA0-356F-E5A8-06B8-06F1625C9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F4233A8F-33A1-373B-2E19-5B37A34E5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7C78A32E-724C-E5D2-4C93-CA1F230E4B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73BC8DBB-1B56-1827-89BA-FFEA995A2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AAC635D6-2EDD-9F83-3342-D25C67998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9EA46234-7F74-7B53-8949-987E1A870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5B56F580-3E93-3880-5DA3-61684760CB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Скругленный прямоугольник 4">
            <a:extLst>
              <a:ext uri="{FF2B5EF4-FFF2-40B4-BE49-F238E27FC236}">
                <a16:creationId xmlns:a16="http://schemas.microsoft.com/office/drawing/2014/main" id="{7219FF06-FF97-AF0F-B6AD-7B8AACF89E9A}"/>
              </a:ext>
            </a:extLst>
          </p:cNvPr>
          <p:cNvSpPr/>
          <p:nvPr/>
        </p:nvSpPr>
        <p:spPr>
          <a:xfrm>
            <a:off x="1975495" y="234228"/>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Заголовок 1">
            <a:extLst>
              <a:ext uri="{FF2B5EF4-FFF2-40B4-BE49-F238E27FC236}">
                <a16:creationId xmlns:a16="http://schemas.microsoft.com/office/drawing/2014/main" id="{1E5F0896-8590-A135-D24A-D438D186F28C}"/>
              </a:ext>
            </a:extLst>
          </p:cNvPr>
          <p:cNvSpPr>
            <a:spLocks noGrp="1"/>
          </p:cNvSpPr>
          <p:nvPr>
            <p:ph type="title"/>
          </p:nvPr>
        </p:nvSpPr>
        <p:spPr>
          <a:xfrm>
            <a:off x="1975496" y="27678"/>
            <a:ext cx="8241008" cy="994123"/>
          </a:xfrm>
        </p:spPr>
        <p:txBody>
          <a:bodyPr>
            <a:normAutofit/>
          </a:bodyPr>
          <a:lstStyle/>
          <a:p>
            <a:pPr algn="ctr"/>
            <a:r>
              <a:rPr lang="ru-RU" sz="2400" b="1" dirty="0">
                <a:solidFill>
                  <a:srgbClr val="C00000"/>
                </a:solidFill>
                <a:latin typeface="Arial" panose="020B0604020202020204" pitchFamily="34" charset="0"/>
                <a:cs typeface="Arial" panose="020B0604020202020204" pitchFamily="34" charset="0"/>
              </a:rPr>
              <a:t>2</a:t>
            </a:r>
            <a:r>
              <a:rPr lang="en-US" sz="2400" b="1" dirty="0">
                <a:solidFill>
                  <a:srgbClr val="C00000"/>
                </a:solidFill>
                <a:latin typeface="Arial" panose="020B0604020202020204" pitchFamily="34" charset="0"/>
                <a:cs typeface="Arial" panose="020B0604020202020204" pitchFamily="34" charset="0"/>
              </a:rPr>
              <a:t>.</a:t>
            </a:r>
            <a:r>
              <a:rPr lang="kk-KZ" sz="2400" b="1" dirty="0">
                <a:solidFill>
                  <a:srgbClr val="C00000"/>
                </a:solidFill>
                <a:latin typeface="Arial" panose="020B0604020202020204" pitchFamily="34" charset="0"/>
                <a:cs typeface="Arial" panose="020B0604020202020204" pitchFamily="34" charset="0"/>
              </a:rPr>
              <a:t>Конденсация мен булану</a:t>
            </a:r>
            <a:endParaRPr lang="ru-RU" sz="2400" b="1" dirty="0">
              <a:solidFill>
                <a:srgbClr val="C00000"/>
              </a:solidFill>
              <a:latin typeface="Arial" panose="020B0604020202020204" pitchFamily="34" charset="0"/>
              <a:cs typeface="Arial" panose="020B0604020202020204" pitchFamily="34" charset="0"/>
            </a:endParaRPr>
          </a:p>
        </p:txBody>
      </p:sp>
      <p:sp>
        <p:nvSpPr>
          <p:cNvPr id="11" name="Объект 10">
            <a:extLst>
              <a:ext uri="{FF2B5EF4-FFF2-40B4-BE49-F238E27FC236}">
                <a16:creationId xmlns:a16="http://schemas.microsoft.com/office/drawing/2014/main" id="{A99ADAE3-EE93-F632-F103-B336BACE9E4F}"/>
              </a:ext>
            </a:extLst>
          </p:cNvPr>
          <p:cNvSpPr>
            <a:spLocks noGrp="1"/>
          </p:cNvSpPr>
          <p:nvPr>
            <p:ph idx="1"/>
          </p:nvPr>
        </p:nvSpPr>
        <p:spPr>
          <a:xfrm>
            <a:off x="6281827" y="2350611"/>
            <a:ext cx="5455400" cy="4351338"/>
          </a:xfrm>
        </p:spPr>
        <p:txBody>
          <a:bodyPr>
            <a:normAutofit fontScale="85000" lnSpcReduction="20000"/>
          </a:bodyPr>
          <a:lstStyle/>
          <a:p>
            <a:pPr marL="0" indent="0" algn="just">
              <a:buNone/>
            </a:pPr>
            <a:r>
              <a:rPr lang="ru-KZ" dirty="0">
                <a:latin typeface="Arial" panose="020B0604020202020204" pitchFamily="34" charset="0"/>
                <a:cs typeface="Arial" panose="020B0604020202020204" pitchFamily="34" charset="0"/>
              </a:rPr>
              <a:t>    </a:t>
            </a:r>
            <a:r>
              <a:rPr lang="kk-KZ" dirty="0">
                <a:solidFill>
                  <a:srgbClr val="002060"/>
                </a:solidFill>
                <a:latin typeface="Arial" panose="020B0604020202020204" pitchFamily="34" charset="0"/>
                <a:cs typeface="Arial" panose="020B0604020202020204" pitchFamily="34" charset="0"/>
              </a:rPr>
              <a:t>Булану – сұйық күйден газ тәрізді күйге фазалық ауысу. </a:t>
            </a:r>
            <a:r>
              <a:rPr lang="ru-KZ" dirty="0">
                <a:solidFill>
                  <a:srgbClr val="002060"/>
                </a:solidFill>
                <a:latin typeface="Arial" panose="020B0604020202020204" pitchFamily="34" charset="0"/>
                <a:cs typeface="Arial" panose="020B0604020202020204" pitchFamily="34" charset="0"/>
              </a:rPr>
              <a:t>МКТ </a:t>
            </a:r>
            <a:r>
              <a:rPr lang="kk-KZ" dirty="0">
                <a:solidFill>
                  <a:srgbClr val="002060"/>
                </a:solidFill>
                <a:latin typeface="Arial" panose="020B0604020202020204" pitchFamily="34" charset="0"/>
                <a:cs typeface="Arial" panose="020B0604020202020204" pitchFamily="34" charset="0"/>
              </a:rPr>
              <a:t>тұрғысынан булану – сұйықтықтың бетінен ең жылдам молекулалардың ұшып шығуы, оның кинетикалық энергиясы олардың сұйықтықтың қалған молекулаларымен байланысының энергиясынан асып түсетін процесс. Бұл қалған молекулалардың орташа кинетикалық энергиясының төмендеуіне, яғни сұйықтықтың салқындауына (егер қоршаған денелерден энергия берілмесе) әкеледі.</a:t>
            </a:r>
            <a:endParaRPr lang="ru-KZ" dirty="0">
              <a:solidFill>
                <a:srgbClr val="002060"/>
              </a:solidFill>
              <a:latin typeface="Arial" panose="020B0604020202020204" pitchFamily="34" charset="0"/>
              <a:cs typeface="Arial" panose="020B0604020202020204" pitchFamily="34" charset="0"/>
            </a:endParaRPr>
          </a:p>
        </p:txBody>
      </p:sp>
      <p:sp>
        <p:nvSpPr>
          <p:cNvPr id="13" name="Блок-схема: несколько документов 12">
            <a:extLst>
              <a:ext uri="{FF2B5EF4-FFF2-40B4-BE49-F238E27FC236}">
                <a16:creationId xmlns:a16="http://schemas.microsoft.com/office/drawing/2014/main" id="{1745FAFD-1A80-3CFC-C0DE-AD448CD69404}"/>
              </a:ext>
            </a:extLst>
          </p:cNvPr>
          <p:cNvSpPr/>
          <p:nvPr/>
        </p:nvSpPr>
        <p:spPr>
          <a:xfrm>
            <a:off x="3920067" y="1167830"/>
            <a:ext cx="3920066" cy="889466"/>
          </a:xfrm>
          <a:prstGeom prst="flowChartMulti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b="1" dirty="0">
                <a:latin typeface="Arial" panose="020B0604020202020204" pitchFamily="34" charset="0"/>
                <a:cs typeface="Arial" panose="020B0604020202020204" pitchFamily="34" charset="0"/>
              </a:rPr>
              <a:t>БУЛАНУ</a:t>
            </a:r>
          </a:p>
        </p:txBody>
      </p:sp>
      <p:pic>
        <p:nvPicPr>
          <p:cNvPr id="1026" name="Picture 2">
            <a:extLst>
              <a:ext uri="{FF2B5EF4-FFF2-40B4-BE49-F238E27FC236}">
                <a16:creationId xmlns:a16="http://schemas.microsoft.com/office/drawing/2014/main" id="{7EF7D0D0-081D-4EEF-ADF9-CCB81F7FD2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115" y="2440348"/>
            <a:ext cx="5715000" cy="3686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586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60EFF3-BBF2-B9D6-48E7-C22B63BF6A4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EE0DEC-D618-2868-1399-ADBD4FB32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815D34E-7319-0039-CBFB-A9F328502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B40885-9241-5E6C-FA6F-C803DB9FE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3A24775-6781-4C2D-675A-CD6436F62D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5" name="Rectangle 64">
              <a:extLst>
                <a:ext uri="{FF2B5EF4-FFF2-40B4-BE49-F238E27FC236}">
                  <a16:creationId xmlns:a16="http://schemas.microsoft.com/office/drawing/2014/main" id="{4B0172A0-B478-2EEA-96CC-28FDA75DF0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E518AD76-0B20-8168-19CC-9963471105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A3796623-1F18-70F6-9B6A-A57860B23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BD2135EA-ADC8-0EBD-5A8D-73A79AE1B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3365B2E6-9822-9C50-D31D-1FCDA13AC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A50F644B-5A47-48CE-6B60-331C8DA68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C13A07F4-5ECC-BEB3-8F61-5E6878285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DC5F9723-A16C-ABCC-4330-8AB71E1C6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FF1C0A8D-B30B-CCF7-765C-9D8A5B016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8B7E4433-BAF6-A0D6-F21C-3DEBAD6EF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6ABB78C1-9943-A33E-A0A8-D6939C774F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41AE79C3-FFFE-5992-503F-429A96BB4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56734507-CA90-17A2-87E1-0118D4180D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D9B6F53C-1856-8976-7F8E-41FC9933F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EC89F6C4-473D-D029-960A-76277B0B4A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E1DD110A-2545-B527-D24F-94FCB088DC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A6A38770-60A8-7844-74B5-9E0F74A87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7FC33114-EE99-8E16-3807-63A68B191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F0569347-F88D-4231-BAB2-5470875D2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28785F2E-D0BB-02D2-3DDF-A12C215E9E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7485DBF7-4A83-EE9A-0825-933131A3E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D78453AF-0E24-DC4C-C2F5-F51AFCDAC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B59270D1-CA53-3E63-89E6-EA5334242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F037773A-AD86-DC13-6B9B-41C5326F5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83BBAE80-5CDE-55C4-5996-ECA8010E5D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D83B365E-8EB2-0EF4-3F26-5F3F42A39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6045FA1A-3A23-2F41-B663-8FE19483E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B73725FE-5682-AE21-4150-0E563099CB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027AC2F9-4B42-6514-8698-93AEEED476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FA797338-4B31-E593-967D-AE26C332C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9480C7EB-43A5-6720-F5C4-6DEEE468E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0E8ABCA0-356F-E5A8-06B8-06F1625C9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F4233A8F-33A1-373B-2E19-5B37A34E5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7C78A32E-724C-E5D2-4C93-CA1F230E4B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73BC8DBB-1B56-1827-89BA-FFEA995A2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AAC635D6-2EDD-9F83-3342-D25C67998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9EA46234-7F74-7B53-8949-987E1A870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5B56F580-3E93-3880-5DA3-61684760CB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Скругленный прямоугольник 4">
            <a:extLst>
              <a:ext uri="{FF2B5EF4-FFF2-40B4-BE49-F238E27FC236}">
                <a16:creationId xmlns:a16="http://schemas.microsoft.com/office/drawing/2014/main" id="{7219FF06-FF97-AF0F-B6AD-7B8AACF89E9A}"/>
              </a:ext>
            </a:extLst>
          </p:cNvPr>
          <p:cNvSpPr/>
          <p:nvPr/>
        </p:nvSpPr>
        <p:spPr>
          <a:xfrm>
            <a:off x="1975495" y="234228"/>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Заголовок 1">
            <a:extLst>
              <a:ext uri="{FF2B5EF4-FFF2-40B4-BE49-F238E27FC236}">
                <a16:creationId xmlns:a16="http://schemas.microsoft.com/office/drawing/2014/main" id="{1E5F0896-8590-A135-D24A-D438D186F28C}"/>
              </a:ext>
            </a:extLst>
          </p:cNvPr>
          <p:cNvSpPr>
            <a:spLocks noGrp="1"/>
          </p:cNvSpPr>
          <p:nvPr>
            <p:ph type="title"/>
          </p:nvPr>
        </p:nvSpPr>
        <p:spPr>
          <a:xfrm>
            <a:off x="1975496" y="27678"/>
            <a:ext cx="8241008" cy="994123"/>
          </a:xfrm>
        </p:spPr>
        <p:txBody>
          <a:bodyPr>
            <a:normAutofit/>
          </a:bodyPr>
          <a:lstStyle/>
          <a:p>
            <a:pPr algn="ctr"/>
            <a:r>
              <a:rPr lang="ru-RU" sz="2400" b="1" dirty="0">
                <a:solidFill>
                  <a:srgbClr val="C00000"/>
                </a:solidFill>
                <a:latin typeface="Arial" panose="020B0604020202020204" pitchFamily="34" charset="0"/>
                <a:cs typeface="Arial" panose="020B0604020202020204" pitchFamily="34" charset="0"/>
              </a:rPr>
              <a:t>2</a:t>
            </a:r>
            <a:r>
              <a:rPr lang="en-US" sz="2400" b="1" dirty="0">
                <a:solidFill>
                  <a:srgbClr val="C00000"/>
                </a:solidFill>
                <a:latin typeface="Arial" panose="020B0604020202020204" pitchFamily="34" charset="0"/>
                <a:cs typeface="Arial" panose="020B0604020202020204" pitchFamily="34" charset="0"/>
              </a:rPr>
              <a:t>.</a:t>
            </a:r>
            <a:r>
              <a:rPr lang="kk-KZ" sz="2400" b="1" dirty="0">
                <a:solidFill>
                  <a:srgbClr val="C00000"/>
                </a:solidFill>
                <a:latin typeface="Arial" panose="020B0604020202020204" pitchFamily="34" charset="0"/>
                <a:cs typeface="Arial" panose="020B0604020202020204" pitchFamily="34" charset="0"/>
              </a:rPr>
              <a:t>Конденсация мен булану</a:t>
            </a:r>
            <a:endParaRPr lang="ru-RU" sz="2400" b="1" dirty="0">
              <a:solidFill>
                <a:srgbClr val="C00000"/>
              </a:solidFill>
              <a:latin typeface="Arial" panose="020B0604020202020204" pitchFamily="34" charset="0"/>
              <a:cs typeface="Arial" panose="020B0604020202020204" pitchFamily="34" charset="0"/>
            </a:endParaRPr>
          </a:p>
        </p:txBody>
      </p:sp>
      <p:sp>
        <p:nvSpPr>
          <p:cNvPr id="11" name="Объект 10">
            <a:extLst>
              <a:ext uri="{FF2B5EF4-FFF2-40B4-BE49-F238E27FC236}">
                <a16:creationId xmlns:a16="http://schemas.microsoft.com/office/drawing/2014/main" id="{A99ADAE3-EE93-F632-F103-B336BACE9E4F}"/>
              </a:ext>
            </a:extLst>
          </p:cNvPr>
          <p:cNvSpPr>
            <a:spLocks noGrp="1"/>
          </p:cNvSpPr>
          <p:nvPr>
            <p:ph idx="1"/>
          </p:nvPr>
        </p:nvSpPr>
        <p:spPr>
          <a:xfrm>
            <a:off x="944749" y="2579677"/>
            <a:ext cx="10515600" cy="4351338"/>
          </a:xfrm>
        </p:spPr>
        <p:txBody>
          <a:bodyPr/>
          <a:lstStyle/>
          <a:p>
            <a:pPr marL="0" indent="0">
              <a:buNone/>
            </a:pPr>
            <a:r>
              <a:rPr lang="ru-RU" dirty="0"/>
              <a:t> </a:t>
            </a:r>
            <a:endParaRPr lang="ru-KZ" dirty="0"/>
          </a:p>
        </p:txBody>
      </p:sp>
      <p:sp>
        <p:nvSpPr>
          <p:cNvPr id="5" name="TextBox 4">
            <a:extLst>
              <a:ext uri="{FF2B5EF4-FFF2-40B4-BE49-F238E27FC236}">
                <a16:creationId xmlns:a16="http://schemas.microsoft.com/office/drawing/2014/main" id="{B9B5740C-8B46-2110-052C-D6CE849EE143}"/>
              </a:ext>
            </a:extLst>
          </p:cNvPr>
          <p:cNvSpPr txBox="1"/>
          <p:nvPr/>
        </p:nvSpPr>
        <p:spPr>
          <a:xfrm>
            <a:off x="756278" y="1704289"/>
            <a:ext cx="8577108" cy="4524315"/>
          </a:xfrm>
          <a:prstGeom prst="rect">
            <a:avLst/>
          </a:prstGeom>
          <a:noFill/>
        </p:spPr>
        <p:txBody>
          <a:bodyPr wrap="square">
            <a:spAutoFit/>
          </a:bodyPr>
          <a:lstStyle/>
          <a:p>
            <a:pPr algn="just"/>
            <a:r>
              <a:rPr lang="ru-KZ" dirty="0">
                <a:solidFill>
                  <a:srgbClr val="002060"/>
                </a:solidFill>
                <a:latin typeface="Arial" panose="020B0604020202020204" pitchFamily="34" charset="0"/>
                <a:cs typeface="Arial" panose="020B0604020202020204" pitchFamily="34" charset="0"/>
              </a:rPr>
              <a:t>      Үстелге су </a:t>
            </a:r>
            <a:r>
              <a:rPr lang="ru-KZ" dirty="0" err="1">
                <a:solidFill>
                  <a:srgbClr val="002060"/>
                </a:solidFill>
                <a:latin typeface="Arial" panose="020B0604020202020204" pitchFamily="34" charset="0"/>
                <a:cs typeface="Arial" panose="020B0604020202020204" pitchFamily="34" charset="0"/>
              </a:rPr>
              <a:t>жұқа</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қабатпен</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құйылды</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делік</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Молекулалар</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қабаттарда</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орналасқан</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Ең</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жоғарғы</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қабаттағы</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молекулалар</a:t>
            </a:r>
            <a:r>
              <a:rPr lang="ru-KZ" dirty="0">
                <a:solidFill>
                  <a:srgbClr val="002060"/>
                </a:solidFill>
                <a:latin typeface="Arial" panose="020B0604020202020204" pitchFamily="34" charset="0"/>
                <a:cs typeface="Arial" panose="020B0604020202020204" pitchFamily="34" charset="0"/>
              </a:rPr>
              <a:t> тек </a:t>
            </a:r>
            <a:r>
              <a:rPr lang="ru-KZ" dirty="0" err="1">
                <a:solidFill>
                  <a:srgbClr val="002060"/>
                </a:solidFill>
                <a:latin typeface="Arial" panose="020B0604020202020204" pitchFamily="34" charset="0"/>
                <a:cs typeface="Arial" panose="020B0604020202020204" pitchFamily="34" charset="0"/>
              </a:rPr>
              <a:t>төменнен</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және</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бүйірден</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молекулааралық</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тартылыс</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күштерін</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сезінеді</a:t>
            </a:r>
            <a:r>
              <a:rPr lang="ru-KZ" dirty="0">
                <a:solidFill>
                  <a:srgbClr val="002060"/>
                </a:solidFill>
                <a:latin typeface="Arial" panose="020B0604020202020204" pitchFamily="34" charset="0"/>
                <a:cs typeface="Arial" panose="020B0604020202020204" pitchFamily="34" charset="0"/>
              </a:rPr>
              <a:t>, ал </a:t>
            </a:r>
            <a:r>
              <a:rPr lang="ru-KZ" dirty="0" err="1">
                <a:solidFill>
                  <a:srgbClr val="002060"/>
                </a:solidFill>
                <a:latin typeface="Arial" panose="020B0604020202020204" pitchFamily="34" charset="0"/>
                <a:cs typeface="Arial" panose="020B0604020202020204" pitchFamily="34" charset="0"/>
              </a:rPr>
              <a:t>сұйықтың</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негізгі</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бөлігіндегі</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молекулалар</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барлық</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жағынан</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молекулааралық</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тартылыс</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күштерін</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сезінеді</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Осылайша</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жоғарғы</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жағындағы</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молекулалар</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көлемнің</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ішіндегі</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молекулаларға</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қарағанда</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азырақ</a:t>
            </a:r>
            <a:r>
              <a:rPr lang="ru-KZ" dirty="0">
                <a:solidFill>
                  <a:srgbClr val="002060"/>
                </a:solidFill>
                <a:latin typeface="Arial" panose="020B0604020202020204" pitchFamily="34" charset="0"/>
                <a:cs typeface="Arial" panose="020B0604020202020204" pitchFamily="34" charset="0"/>
              </a:rPr>
              <a:t> таза </a:t>
            </a:r>
            <a:r>
              <a:rPr lang="ru-KZ" dirty="0" err="1">
                <a:solidFill>
                  <a:srgbClr val="002060"/>
                </a:solidFill>
                <a:latin typeface="Arial" panose="020B0604020202020204" pitchFamily="34" charset="0"/>
                <a:cs typeface="Arial" panose="020B0604020202020204" pitchFamily="34" charset="0"/>
              </a:rPr>
              <a:t>молекулааралық</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күштерді</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сезінеді</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Бұл</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молекулааралық</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күштер</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әлсіз</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болғандықтан</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үстіңгі</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қабатқа</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күн</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сәулесі</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түскенде</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кейбір</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молекулалар</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бөлме</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температурасында</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атмосфераға</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шығу</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үшін</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жеткілікті</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кинетикалық</a:t>
            </a:r>
            <a:r>
              <a:rPr lang="ru-KZ" dirty="0">
                <a:solidFill>
                  <a:srgbClr val="002060"/>
                </a:solidFill>
                <a:latin typeface="Arial" panose="020B0604020202020204" pitchFamily="34" charset="0"/>
                <a:cs typeface="Arial" panose="020B0604020202020204" pitchFamily="34" charset="0"/>
              </a:rPr>
              <a:t> энергия </a:t>
            </a:r>
            <a:r>
              <a:rPr lang="ru-KZ" dirty="0" err="1">
                <a:solidFill>
                  <a:srgbClr val="002060"/>
                </a:solidFill>
                <a:latin typeface="Arial" panose="020B0604020202020204" pitchFamily="34" charset="0"/>
                <a:cs typeface="Arial" panose="020B0604020202020204" pitchFamily="34" charset="0"/>
              </a:rPr>
              <a:t>алады</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Сонымен</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қатар</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ылғалдылық</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неғұрлым</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төмен</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болса</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сұйықтықтың</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булануы</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оңайырақ</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болады</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Булану</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кезінде</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атмосферадағы</a:t>
            </a:r>
            <a:r>
              <a:rPr lang="ru-KZ" dirty="0">
                <a:solidFill>
                  <a:srgbClr val="002060"/>
                </a:solidFill>
                <a:latin typeface="Arial" panose="020B0604020202020204" pitchFamily="34" charset="0"/>
                <a:cs typeface="Arial" panose="020B0604020202020204" pitchFamily="34" charset="0"/>
              </a:rPr>
              <a:t> су </a:t>
            </a:r>
            <a:r>
              <a:rPr lang="ru-KZ" dirty="0" err="1">
                <a:solidFill>
                  <a:srgbClr val="002060"/>
                </a:solidFill>
                <a:latin typeface="Arial" panose="020B0604020202020204" pitchFamily="34" charset="0"/>
                <a:cs typeface="Arial" panose="020B0604020202020204" pitchFamily="34" charset="0"/>
              </a:rPr>
              <a:t>буының</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концентрациясы</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артады</a:t>
            </a:r>
            <a:r>
              <a:rPr lang="ru-KZ" dirty="0">
                <a:solidFill>
                  <a:srgbClr val="002060"/>
                </a:solidFill>
                <a:latin typeface="Arial" panose="020B0604020202020204" pitchFamily="34" charset="0"/>
                <a:cs typeface="Arial" panose="020B0604020202020204" pitchFamily="34" charset="0"/>
              </a:rPr>
              <a:t>. Атмосфера </a:t>
            </a:r>
            <a:r>
              <a:rPr lang="ru-KZ" dirty="0" err="1">
                <a:solidFill>
                  <a:srgbClr val="002060"/>
                </a:solidFill>
                <a:latin typeface="Arial" panose="020B0604020202020204" pitchFamily="34" charset="0"/>
                <a:cs typeface="Arial" panose="020B0604020202020204" pitchFamily="34" charset="0"/>
              </a:rPr>
              <a:t>сыни</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шегінен</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асып</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кетсе</a:t>
            </a:r>
            <a:r>
              <a:rPr lang="ru-KZ" dirty="0">
                <a:solidFill>
                  <a:srgbClr val="002060"/>
                </a:solidFill>
                <a:latin typeface="Arial" panose="020B0604020202020204" pitchFamily="34" charset="0"/>
                <a:cs typeface="Arial" panose="020B0604020202020204" pitchFamily="34" charset="0"/>
              </a:rPr>
              <a:t>, су </a:t>
            </a:r>
            <a:r>
              <a:rPr lang="ru-KZ" dirty="0" err="1">
                <a:solidFill>
                  <a:srgbClr val="002060"/>
                </a:solidFill>
                <a:latin typeface="Arial" panose="020B0604020202020204" pitchFamily="34" charset="0"/>
                <a:cs typeface="Arial" panose="020B0604020202020204" pitchFamily="34" charset="0"/>
              </a:rPr>
              <a:t>буын</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ұстай</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алмайды</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Бұл</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қанығу</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күйі</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деп</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аталады</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Қаныққан</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күйге</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жетпесе</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булану</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жалғасады</a:t>
            </a:r>
            <a:r>
              <a:rPr lang="ru-KZ" dirty="0">
                <a:solidFill>
                  <a:srgbClr val="002060"/>
                </a:solidFill>
                <a:latin typeface="Arial" panose="020B0604020202020204" pitchFamily="34" charset="0"/>
                <a:cs typeface="Arial" panose="020B0604020202020204" pitchFamily="34" charset="0"/>
              </a:rPr>
              <a:t>. </a:t>
            </a:r>
            <a:endParaRPr lang="ru-RU" dirty="0">
              <a:solidFill>
                <a:srgbClr val="002060"/>
              </a:solidFill>
              <a:latin typeface="Arial" panose="020B0604020202020204" pitchFamily="34" charset="0"/>
              <a:cs typeface="Arial" panose="020B0604020202020204" pitchFamily="34" charset="0"/>
            </a:endParaRPr>
          </a:p>
          <a:p>
            <a:pPr algn="just"/>
            <a:r>
              <a:rPr lang="ru-KZ" dirty="0" err="1">
                <a:solidFill>
                  <a:srgbClr val="002060"/>
                </a:solidFill>
                <a:latin typeface="Arial" panose="020B0604020202020204" pitchFamily="34" charset="0"/>
                <a:cs typeface="Arial" panose="020B0604020202020204" pitchFamily="34" charset="0"/>
              </a:rPr>
              <a:t>Осылайша</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ылғалдылық</a:t>
            </a:r>
            <a:r>
              <a:rPr lang="ru-KZ" dirty="0">
                <a:solidFill>
                  <a:srgbClr val="002060"/>
                </a:solidFill>
                <a:latin typeface="Arial" panose="020B0604020202020204" pitchFamily="34" charset="0"/>
                <a:cs typeface="Arial" panose="020B0604020202020204" pitchFamily="34" charset="0"/>
              </a:rPr>
              <a:t> пен </a:t>
            </a:r>
            <a:r>
              <a:rPr lang="ru-KZ" dirty="0" err="1">
                <a:solidFill>
                  <a:srgbClr val="002060"/>
                </a:solidFill>
                <a:latin typeface="Arial" panose="020B0604020202020204" pitchFamily="34" charset="0"/>
                <a:cs typeface="Arial" panose="020B0604020202020204" pitchFamily="34" charset="0"/>
              </a:rPr>
              <a:t>жоғары</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молекулалық</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энергияның</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үйлесімі</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жер</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бетіндегі</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кейбір</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молекулалардың</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тіпті</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төмен</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температурада</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булануына</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мүмкіндік</a:t>
            </a:r>
            <a:r>
              <a:rPr lang="ru-KZ" dirty="0">
                <a:solidFill>
                  <a:srgbClr val="002060"/>
                </a:solidFill>
                <a:latin typeface="Arial" panose="020B0604020202020204" pitchFamily="34" charset="0"/>
                <a:cs typeface="Arial" panose="020B0604020202020204" pitchFamily="34" charset="0"/>
              </a:rPr>
              <a:t> </a:t>
            </a:r>
            <a:r>
              <a:rPr lang="ru-KZ" dirty="0" err="1">
                <a:solidFill>
                  <a:srgbClr val="002060"/>
                </a:solidFill>
                <a:latin typeface="Arial" panose="020B0604020202020204" pitchFamily="34" charset="0"/>
                <a:cs typeface="Arial" panose="020B0604020202020204" pitchFamily="34" charset="0"/>
              </a:rPr>
              <a:t>береді</a:t>
            </a:r>
            <a:r>
              <a:rPr lang="ru-KZ" dirty="0">
                <a:solidFill>
                  <a:srgbClr val="002060"/>
                </a:solidFill>
                <a:latin typeface="Arial" panose="020B0604020202020204" pitchFamily="34" charset="0"/>
                <a:cs typeface="Arial" panose="020B0604020202020204" pitchFamily="34" charset="0"/>
              </a:rPr>
              <a:t>!</a:t>
            </a:r>
          </a:p>
        </p:txBody>
      </p:sp>
      <p:pic>
        <p:nvPicPr>
          <p:cNvPr id="5124" name="Picture 4" descr="Испарение. Насыщенный и ненасыщенный пар • 8 класс • Физика">
            <a:extLst>
              <a:ext uri="{FF2B5EF4-FFF2-40B4-BE49-F238E27FC236}">
                <a16:creationId xmlns:a16="http://schemas.microsoft.com/office/drawing/2014/main" id="{947B11F2-7C89-8886-8C90-C5AF22D726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6002" y="2535082"/>
            <a:ext cx="2168121" cy="28064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D24DF91-EDBA-8CBB-3580-8E852232A205}"/>
              </a:ext>
            </a:extLst>
          </p:cNvPr>
          <p:cNvSpPr txBox="1"/>
          <p:nvPr/>
        </p:nvSpPr>
        <p:spPr>
          <a:xfrm>
            <a:off x="4059866" y="1256029"/>
            <a:ext cx="6097604" cy="369332"/>
          </a:xfrm>
          <a:prstGeom prst="rect">
            <a:avLst/>
          </a:prstGeom>
          <a:noFill/>
        </p:spPr>
        <p:txBody>
          <a:bodyPr wrap="square">
            <a:spAutoFit/>
          </a:bodyPr>
          <a:lstStyle/>
          <a:p>
            <a:r>
              <a:rPr lang="ru-RU" sz="1800" b="1" dirty="0" err="1">
                <a:latin typeface="Arial" panose="020B0604020202020204" pitchFamily="34" charset="0"/>
                <a:cs typeface="Arial" panose="020B0604020202020204" pitchFamily="34" charset="0"/>
              </a:rPr>
              <a:t>Бөлме</a:t>
            </a:r>
            <a:r>
              <a:rPr lang="ru-RU" sz="1800" b="1" dirty="0">
                <a:latin typeface="Arial" panose="020B0604020202020204" pitchFamily="34" charset="0"/>
                <a:cs typeface="Arial" panose="020B0604020202020204" pitchFamily="34" charset="0"/>
              </a:rPr>
              <a:t> </a:t>
            </a:r>
            <a:r>
              <a:rPr lang="ru-RU" sz="1800" b="1" dirty="0" err="1">
                <a:latin typeface="Arial" panose="020B0604020202020204" pitchFamily="34" charset="0"/>
                <a:cs typeface="Arial" panose="020B0604020202020204" pitchFamily="34" charset="0"/>
              </a:rPr>
              <a:t>температурасында</a:t>
            </a:r>
            <a:r>
              <a:rPr lang="ru-RU" sz="1800" b="1" dirty="0">
                <a:latin typeface="Arial" panose="020B0604020202020204" pitchFamily="34" charset="0"/>
                <a:cs typeface="Arial" panose="020B0604020202020204" pitchFamily="34" charset="0"/>
              </a:rPr>
              <a:t> </a:t>
            </a:r>
            <a:r>
              <a:rPr lang="ru-RU" sz="1800" b="1" dirty="0" err="1">
                <a:latin typeface="Arial" panose="020B0604020202020204" pitchFamily="34" charset="0"/>
                <a:cs typeface="Arial" panose="020B0604020202020204" pitchFamily="34" charset="0"/>
              </a:rPr>
              <a:t>булану</a:t>
            </a:r>
            <a:endParaRPr lang="ru-KZ" dirty="0"/>
          </a:p>
        </p:txBody>
      </p:sp>
    </p:spTree>
    <p:extLst>
      <p:ext uri="{BB962C8B-B14F-4D97-AF65-F5344CB8AC3E}">
        <p14:creationId xmlns:p14="http://schemas.microsoft.com/office/powerpoint/2010/main" val="292004266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3848</TotalTime>
  <Words>1617</Words>
  <Application>Microsoft Office PowerPoint</Application>
  <PresentationFormat>Широкоэкранный</PresentationFormat>
  <Paragraphs>162</Paragraphs>
  <Slides>24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24</vt:i4>
      </vt:variant>
    </vt:vector>
  </HeadingPairs>
  <TitlesOfParts>
    <vt:vector size="30" baseType="lpstr">
      <vt:lpstr>Arial</vt:lpstr>
      <vt:lpstr>Calibri</vt:lpstr>
      <vt:lpstr>Calibri Light</vt:lpstr>
      <vt:lpstr>Cambria Math</vt:lpstr>
      <vt:lpstr>Tahoma</vt:lpstr>
      <vt:lpstr>Тема Office</vt:lpstr>
      <vt:lpstr>Презентация PowerPoint</vt:lpstr>
      <vt:lpstr>Презентация PowerPoint</vt:lpstr>
      <vt:lpstr>Презентация PowerPoint</vt:lpstr>
      <vt:lpstr> </vt:lpstr>
      <vt:lpstr> </vt:lpstr>
      <vt:lpstr>1. Сорбциялық процестің түрлері</vt:lpstr>
      <vt:lpstr>2. Конденсация мен булану</vt:lpstr>
      <vt:lpstr>2.Конденсация мен булану</vt:lpstr>
      <vt:lpstr>2.Конденсация мен булану</vt:lpstr>
      <vt:lpstr>2.Конденсация мен булану</vt:lpstr>
      <vt:lpstr>2.Конденсация мен булану</vt:lpstr>
      <vt:lpstr>3. Хемосорбция мен физикалық адсорбция </vt:lpstr>
      <vt:lpstr>3. Сорбциялық процестің түрлері</vt:lpstr>
      <vt:lpstr>2. Сорбциялық процестің түрлері</vt:lpstr>
      <vt:lpstr>2. Сорбциялық процестің түрлері</vt:lpstr>
      <vt:lpstr> </vt:lpstr>
      <vt:lpstr> </vt:lpstr>
      <vt:lpstr> </vt:lpstr>
      <vt:lpstr> </vt:lpstr>
      <vt:lpstr>2. Сорбциялық процестің түрлері</vt:lpstr>
      <vt:lpstr>4. Жабдықтар</vt:lpstr>
      <vt:lpstr>4.Жабдықтар</vt:lpstr>
      <vt:lpstr>4. Жабдықтар</vt:lpstr>
      <vt:lpstr>4. ЖАБДЫҚТАР</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Аманжолова Айнур Кайралиевна</dc:creator>
  <cp:lastModifiedBy>Айман Акылбекова</cp:lastModifiedBy>
  <cp:revision>78</cp:revision>
  <dcterms:created xsi:type="dcterms:W3CDTF">2021-11-16T03:16:23Z</dcterms:created>
  <dcterms:modified xsi:type="dcterms:W3CDTF">2024-10-30T07:54:24Z</dcterms:modified>
</cp:coreProperties>
</file>