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72" r:id="rId4"/>
    <p:sldId id="358" r:id="rId5"/>
    <p:sldId id="344" r:id="rId6"/>
    <p:sldId id="331" r:id="rId7"/>
    <p:sldId id="357" r:id="rId8"/>
    <p:sldId id="374" r:id="rId9"/>
    <p:sldId id="394" r:id="rId10"/>
    <p:sldId id="366" r:id="rId11"/>
    <p:sldId id="397" r:id="rId12"/>
    <p:sldId id="338" r:id="rId13"/>
    <p:sldId id="392" r:id="rId14"/>
    <p:sldId id="390" r:id="rId15"/>
    <p:sldId id="391" r:id="rId16"/>
    <p:sldId id="360" r:id="rId17"/>
    <p:sldId id="359" r:id="rId18"/>
    <p:sldId id="361" r:id="rId19"/>
    <p:sldId id="398" r:id="rId20"/>
    <p:sldId id="399" r:id="rId21"/>
    <p:sldId id="355" r:id="rId22"/>
    <p:sldId id="402" r:id="rId23"/>
    <p:sldId id="403" r:id="rId24"/>
    <p:sldId id="378"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A1E2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58" d="100"/>
          <a:sy n="58" d="100"/>
        </p:scale>
        <p:origin x="109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42044C-B80F-4612-BBC8-0A99620B21B3}" type="doc">
      <dgm:prSet loTypeId="urn:microsoft.com/office/officeart/2005/8/layout/hList6" loCatId="list" qsTypeId="urn:microsoft.com/office/officeart/2005/8/quickstyle/simple1" qsCatId="simple" csTypeId="urn:microsoft.com/office/officeart/2005/8/colors/accent6_3" csCatId="accent6" phldr="1"/>
      <dgm:spPr/>
      <dgm:t>
        <a:bodyPr/>
        <a:lstStyle/>
        <a:p>
          <a:endParaRPr lang="ru-KZ"/>
        </a:p>
      </dgm:t>
    </dgm:pt>
    <dgm:pt modelId="{03915F15-D61F-4DA2-B28A-D2AD04A12912}">
      <dgm:prSet phldrT="[Текст]"/>
      <dgm:spPr/>
      <dgm:t>
        <a:bodyPr/>
        <a:lstStyle/>
        <a:p>
          <a:r>
            <a:rPr lang="kk-KZ" dirty="0">
              <a:latin typeface="Arial" panose="020B0604020202020204" pitchFamily="34" charset="0"/>
              <a:cs typeface="Arial" panose="020B0604020202020204" pitchFamily="34" charset="0"/>
            </a:rPr>
            <a:t>Физикалық</a:t>
          </a:r>
          <a:endParaRPr lang="ru-KZ" dirty="0">
            <a:latin typeface="Arial" panose="020B0604020202020204" pitchFamily="34" charset="0"/>
            <a:cs typeface="Arial" panose="020B0604020202020204" pitchFamily="34" charset="0"/>
          </a:endParaRPr>
        </a:p>
      </dgm:t>
    </dgm:pt>
    <dgm:pt modelId="{CE05F093-5DAC-4C51-A76D-4190A438D61D}" type="parTrans" cxnId="{306FCC6D-14C8-4DF7-904E-357C6863593E}">
      <dgm:prSet/>
      <dgm:spPr/>
      <dgm:t>
        <a:bodyPr/>
        <a:lstStyle/>
        <a:p>
          <a:endParaRPr lang="ru-KZ"/>
        </a:p>
      </dgm:t>
    </dgm:pt>
    <dgm:pt modelId="{5773CED3-0595-4B6F-8A47-9C389A95091F}" type="sibTrans" cxnId="{306FCC6D-14C8-4DF7-904E-357C6863593E}">
      <dgm:prSet/>
      <dgm:spPr/>
      <dgm:t>
        <a:bodyPr/>
        <a:lstStyle/>
        <a:p>
          <a:endParaRPr lang="ru-KZ"/>
        </a:p>
      </dgm:t>
    </dgm:pt>
    <dgm:pt modelId="{64DB1236-20AD-451A-802B-20804196ECAB}">
      <dgm:prSet phldrT="[Текст]"/>
      <dgm:spPr/>
      <dgm:t>
        <a:bodyPr/>
        <a:lstStyle/>
        <a:p>
          <a:r>
            <a:rPr lang="kk-KZ" dirty="0">
              <a:latin typeface="Arial" panose="020B0604020202020204" pitchFamily="34" charset="0"/>
              <a:cs typeface="Arial" panose="020B0604020202020204" pitchFamily="34" charset="0"/>
            </a:rPr>
            <a:t>Химиялық</a:t>
          </a:r>
          <a:endParaRPr lang="ru-KZ" dirty="0">
            <a:latin typeface="Arial" panose="020B0604020202020204" pitchFamily="34" charset="0"/>
            <a:cs typeface="Arial" panose="020B0604020202020204" pitchFamily="34" charset="0"/>
          </a:endParaRPr>
        </a:p>
      </dgm:t>
    </dgm:pt>
    <dgm:pt modelId="{53F2CF88-CBC1-487D-9016-7B037DEE9600}" type="parTrans" cxnId="{BC71DAC0-89B8-4534-979E-84F3BD1881FE}">
      <dgm:prSet/>
      <dgm:spPr/>
      <dgm:t>
        <a:bodyPr/>
        <a:lstStyle/>
        <a:p>
          <a:endParaRPr lang="ru-KZ"/>
        </a:p>
      </dgm:t>
    </dgm:pt>
    <dgm:pt modelId="{DBC29911-30FE-4E9A-85C0-DA0BF4A79E3D}" type="sibTrans" cxnId="{BC71DAC0-89B8-4534-979E-84F3BD1881FE}">
      <dgm:prSet/>
      <dgm:spPr/>
      <dgm:t>
        <a:bodyPr/>
        <a:lstStyle/>
        <a:p>
          <a:endParaRPr lang="ru-KZ"/>
        </a:p>
      </dgm:t>
    </dgm:pt>
    <dgm:pt modelId="{7435B588-CAC4-4822-A0FF-A5B6F229CA93}">
      <dgm:prSet phldrT="[Текст]"/>
      <dgm:spPr/>
      <dgm:t>
        <a:bodyPr/>
        <a:lstStyle/>
        <a:p>
          <a:r>
            <a:rPr lang="kk-KZ" dirty="0">
              <a:latin typeface="Arial" panose="020B0604020202020204" pitchFamily="34" charset="0"/>
              <a:cs typeface="Arial" panose="020B0604020202020204" pitchFamily="34" charset="0"/>
            </a:rPr>
            <a:t>Статикалық</a:t>
          </a:r>
          <a:endParaRPr lang="ru-KZ" dirty="0">
            <a:latin typeface="Arial" panose="020B0604020202020204" pitchFamily="34" charset="0"/>
            <a:cs typeface="Arial" panose="020B0604020202020204" pitchFamily="34" charset="0"/>
          </a:endParaRPr>
        </a:p>
      </dgm:t>
    </dgm:pt>
    <dgm:pt modelId="{AC9769D4-F2EE-478B-A4D0-1D69B9F56A85}" type="parTrans" cxnId="{9DECAC4D-0E97-4913-A428-1C4C01D642D0}">
      <dgm:prSet/>
      <dgm:spPr/>
      <dgm:t>
        <a:bodyPr/>
        <a:lstStyle/>
        <a:p>
          <a:endParaRPr lang="ru-KZ"/>
        </a:p>
      </dgm:t>
    </dgm:pt>
    <dgm:pt modelId="{2E80AA4C-C166-490A-8C69-291B63E1C791}" type="sibTrans" cxnId="{9DECAC4D-0E97-4913-A428-1C4C01D642D0}">
      <dgm:prSet/>
      <dgm:spPr/>
      <dgm:t>
        <a:bodyPr/>
        <a:lstStyle/>
        <a:p>
          <a:endParaRPr lang="ru-KZ"/>
        </a:p>
      </dgm:t>
    </dgm:pt>
    <dgm:pt modelId="{5D6DA479-A9FF-4DF0-964E-A2E3013CB3F2}">
      <dgm:prSet phldrT="[Текст]"/>
      <dgm:spPr/>
      <dgm:t>
        <a:bodyPr/>
        <a:lstStyle/>
        <a:p>
          <a:r>
            <a:rPr lang="kk-KZ" dirty="0">
              <a:latin typeface="Arial" panose="020B0604020202020204" pitchFamily="34" charset="0"/>
              <a:cs typeface="Arial" panose="020B0604020202020204" pitchFamily="34" charset="0"/>
            </a:rPr>
            <a:t>Динамикалық</a:t>
          </a:r>
          <a:endParaRPr lang="ru-KZ" dirty="0">
            <a:latin typeface="Arial" panose="020B0604020202020204" pitchFamily="34" charset="0"/>
            <a:cs typeface="Arial" panose="020B0604020202020204" pitchFamily="34" charset="0"/>
          </a:endParaRPr>
        </a:p>
      </dgm:t>
    </dgm:pt>
    <dgm:pt modelId="{BCD9A0EB-9132-42A9-A5E3-9176F743A3CA}" type="parTrans" cxnId="{236D309C-681E-4E24-8BFF-F97363CBB729}">
      <dgm:prSet/>
      <dgm:spPr/>
      <dgm:t>
        <a:bodyPr/>
        <a:lstStyle/>
        <a:p>
          <a:endParaRPr lang="ru-KZ"/>
        </a:p>
      </dgm:t>
    </dgm:pt>
    <dgm:pt modelId="{8061CA78-AD3F-467C-AB83-D191E071EE9A}" type="sibTrans" cxnId="{236D309C-681E-4E24-8BFF-F97363CBB729}">
      <dgm:prSet/>
      <dgm:spPr/>
      <dgm:t>
        <a:bodyPr/>
        <a:lstStyle/>
        <a:p>
          <a:endParaRPr lang="ru-KZ"/>
        </a:p>
      </dgm:t>
    </dgm:pt>
    <dgm:pt modelId="{D5DDDA5E-1094-438E-BF20-988045ACCBA2}" type="pres">
      <dgm:prSet presAssocID="{3B42044C-B80F-4612-BBC8-0A99620B21B3}" presName="Name0" presStyleCnt="0">
        <dgm:presLayoutVars>
          <dgm:dir/>
          <dgm:resizeHandles val="exact"/>
        </dgm:presLayoutVars>
      </dgm:prSet>
      <dgm:spPr/>
    </dgm:pt>
    <dgm:pt modelId="{8BD13E41-15C1-49E9-901C-320B0D3771ED}" type="pres">
      <dgm:prSet presAssocID="{03915F15-D61F-4DA2-B28A-D2AD04A12912}" presName="node" presStyleLbl="node1" presStyleIdx="0" presStyleCnt="4">
        <dgm:presLayoutVars>
          <dgm:bulletEnabled val="1"/>
        </dgm:presLayoutVars>
      </dgm:prSet>
      <dgm:spPr/>
    </dgm:pt>
    <dgm:pt modelId="{1F17FE04-74EE-4D39-9E88-0AD11C9CD2A8}" type="pres">
      <dgm:prSet presAssocID="{5773CED3-0595-4B6F-8A47-9C389A95091F}" presName="sibTrans" presStyleCnt="0"/>
      <dgm:spPr/>
    </dgm:pt>
    <dgm:pt modelId="{31459C25-208B-4A1A-ACC0-8799C9EA1FC4}" type="pres">
      <dgm:prSet presAssocID="{64DB1236-20AD-451A-802B-20804196ECAB}" presName="node" presStyleLbl="node1" presStyleIdx="1" presStyleCnt="4">
        <dgm:presLayoutVars>
          <dgm:bulletEnabled val="1"/>
        </dgm:presLayoutVars>
      </dgm:prSet>
      <dgm:spPr/>
    </dgm:pt>
    <dgm:pt modelId="{B1D086F2-8201-40DD-BC2A-D29A5C95ED0C}" type="pres">
      <dgm:prSet presAssocID="{DBC29911-30FE-4E9A-85C0-DA0BF4A79E3D}" presName="sibTrans" presStyleCnt="0"/>
      <dgm:spPr/>
    </dgm:pt>
    <dgm:pt modelId="{4D6B414A-9950-4DC8-9DA9-15C5D84EA931}" type="pres">
      <dgm:prSet presAssocID="{7435B588-CAC4-4822-A0FF-A5B6F229CA93}" presName="node" presStyleLbl="node1" presStyleIdx="2" presStyleCnt="4">
        <dgm:presLayoutVars>
          <dgm:bulletEnabled val="1"/>
        </dgm:presLayoutVars>
      </dgm:prSet>
      <dgm:spPr/>
    </dgm:pt>
    <dgm:pt modelId="{70E4F48B-F0D8-4D7E-8A4E-0B930B4A6F22}" type="pres">
      <dgm:prSet presAssocID="{2E80AA4C-C166-490A-8C69-291B63E1C791}" presName="sibTrans" presStyleCnt="0"/>
      <dgm:spPr/>
    </dgm:pt>
    <dgm:pt modelId="{64297131-F9B6-4651-8243-8E5992523969}" type="pres">
      <dgm:prSet presAssocID="{5D6DA479-A9FF-4DF0-964E-A2E3013CB3F2}" presName="node" presStyleLbl="node1" presStyleIdx="3" presStyleCnt="4">
        <dgm:presLayoutVars>
          <dgm:bulletEnabled val="1"/>
        </dgm:presLayoutVars>
      </dgm:prSet>
      <dgm:spPr/>
    </dgm:pt>
  </dgm:ptLst>
  <dgm:cxnLst>
    <dgm:cxn modelId="{E4E24916-2825-4ACB-9541-854FE1E6EBF6}" type="presOf" srcId="{03915F15-D61F-4DA2-B28A-D2AD04A12912}" destId="{8BD13E41-15C1-49E9-901C-320B0D3771ED}" srcOrd="0" destOrd="0" presId="urn:microsoft.com/office/officeart/2005/8/layout/hList6"/>
    <dgm:cxn modelId="{A1EDEE5F-5C13-48B0-9B46-5FE9D85059CE}" type="presOf" srcId="{7435B588-CAC4-4822-A0FF-A5B6F229CA93}" destId="{4D6B414A-9950-4DC8-9DA9-15C5D84EA931}" srcOrd="0" destOrd="0" presId="urn:microsoft.com/office/officeart/2005/8/layout/hList6"/>
    <dgm:cxn modelId="{9DECAC4D-0E97-4913-A428-1C4C01D642D0}" srcId="{3B42044C-B80F-4612-BBC8-0A99620B21B3}" destId="{7435B588-CAC4-4822-A0FF-A5B6F229CA93}" srcOrd="2" destOrd="0" parTransId="{AC9769D4-F2EE-478B-A4D0-1D69B9F56A85}" sibTransId="{2E80AA4C-C166-490A-8C69-291B63E1C791}"/>
    <dgm:cxn modelId="{306FCC6D-14C8-4DF7-904E-357C6863593E}" srcId="{3B42044C-B80F-4612-BBC8-0A99620B21B3}" destId="{03915F15-D61F-4DA2-B28A-D2AD04A12912}" srcOrd="0" destOrd="0" parTransId="{CE05F093-5DAC-4C51-A76D-4190A438D61D}" sibTransId="{5773CED3-0595-4B6F-8A47-9C389A95091F}"/>
    <dgm:cxn modelId="{46ED4352-4825-4A68-BC1A-3C6A6F87C4E9}" type="presOf" srcId="{3B42044C-B80F-4612-BBC8-0A99620B21B3}" destId="{D5DDDA5E-1094-438E-BF20-988045ACCBA2}" srcOrd="0" destOrd="0" presId="urn:microsoft.com/office/officeart/2005/8/layout/hList6"/>
    <dgm:cxn modelId="{236D309C-681E-4E24-8BFF-F97363CBB729}" srcId="{3B42044C-B80F-4612-BBC8-0A99620B21B3}" destId="{5D6DA479-A9FF-4DF0-964E-A2E3013CB3F2}" srcOrd="3" destOrd="0" parTransId="{BCD9A0EB-9132-42A9-A5E3-9176F743A3CA}" sibTransId="{8061CA78-AD3F-467C-AB83-D191E071EE9A}"/>
    <dgm:cxn modelId="{A0EAC3BD-EEF3-4C59-9CC1-26D14E22569F}" type="presOf" srcId="{5D6DA479-A9FF-4DF0-964E-A2E3013CB3F2}" destId="{64297131-F9B6-4651-8243-8E5992523969}" srcOrd="0" destOrd="0" presId="urn:microsoft.com/office/officeart/2005/8/layout/hList6"/>
    <dgm:cxn modelId="{BC71DAC0-89B8-4534-979E-84F3BD1881FE}" srcId="{3B42044C-B80F-4612-BBC8-0A99620B21B3}" destId="{64DB1236-20AD-451A-802B-20804196ECAB}" srcOrd="1" destOrd="0" parTransId="{53F2CF88-CBC1-487D-9016-7B037DEE9600}" sibTransId="{DBC29911-30FE-4E9A-85C0-DA0BF4A79E3D}"/>
    <dgm:cxn modelId="{084A1DF5-F296-4A96-A2A8-8ADEFA799912}" type="presOf" srcId="{64DB1236-20AD-451A-802B-20804196ECAB}" destId="{31459C25-208B-4A1A-ACC0-8799C9EA1FC4}" srcOrd="0" destOrd="0" presId="urn:microsoft.com/office/officeart/2005/8/layout/hList6"/>
    <dgm:cxn modelId="{90EA890B-7672-4C91-A890-0B59F1E860C8}" type="presParOf" srcId="{D5DDDA5E-1094-438E-BF20-988045ACCBA2}" destId="{8BD13E41-15C1-49E9-901C-320B0D3771ED}" srcOrd="0" destOrd="0" presId="urn:microsoft.com/office/officeart/2005/8/layout/hList6"/>
    <dgm:cxn modelId="{D0D44F96-AC94-433B-843A-0CEC7E9961CB}" type="presParOf" srcId="{D5DDDA5E-1094-438E-BF20-988045ACCBA2}" destId="{1F17FE04-74EE-4D39-9E88-0AD11C9CD2A8}" srcOrd="1" destOrd="0" presId="urn:microsoft.com/office/officeart/2005/8/layout/hList6"/>
    <dgm:cxn modelId="{5AAE8191-848D-44B9-AEEA-B0D0D56B9C7C}" type="presParOf" srcId="{D5DDDA5E-1094-438E-BF20-988045ACCBA2}" destId="{31459C25-208B-4A1A-ACC0-8799C9EA1FC4}" srcOrd="2" destOrd="0" presId="urn:microsoft.com/office/officeart/2005/8/layout/hList6"/>
    <dgm:cxn modelId="{EFF569A8-BD32-4A18-BB42-96D2D251DD6D}" type="presParOf" srcId="{D5DDDA5E-1094-438E-BF20-988045ACCBA2}" destId="{B1D086F2-8201-40DD-BC2A-D29A5C95ED0C}" srcOrd="3" destOrd="0" presId="urn:microsoft.com/office/officeart/2005/8/layout/hList6"/>
    <dgm:cxn modelId="{0AA71A9C-50EA-4E9D-B959-679653D4AC06}" type="presParOf" srcId="{D5DDDA5E-1094-438E-BF20-988045ACCBA2}" destId="{4D6B414A-9950-4DC8-9DA9-15C5D84EA931}" srcOrd="4" destOrd="0" presId="urn:microsoft.com/office/officeart/2005/8/layout/hList6"/>
    <dgm:cxn modelId="{B184A1DA-C3B2-4B9B-BA70-DE1D7B0FAACF}" type="presParOf" srcId="{D5DDDA5E-1094-438E-BF20-988045ACCBA2}" destId="{70E4F48B-F0D8-4D7E-8A4E-0B930B4A6F22}" srcOrd="5" destOrd="0" presId="urn:microsoft.com/office/officeart/2005/8/layout/hList6"/>
    <dgm:cxn modelId="{169D87F1-2BE4-46F4-8103-D276E514434F}" type="presParOf" srcId="{D5DDDA5E-1094-438E-BF20-988045ACCBA2}" destId="{64297131-F9B6-4651-8243-8E5992523969}"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D13E41-15C1-49E9-901C-320B0D3771ED}">
      <dsp:nvSpPr>
        <dsp:cNvPr id="0" name=""/>
        <dsp:cNvSpPr/>
      </dsp:nvSpPr>
      <dsp:spPr>
        <a:xfrm rot="16200000">
          <a:off x="-1065546" y="1068048"/>
          <a:ext cx="4591792" cy="2455694"/>
        </a:xfrm>
        <a:prstGeom prst="flowChartManualOperation">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3928" bIns="0" numCol="1" spcCol="1270" anchor="ctr" anchorCtr="0">
          <a:noAutofit/>
        </a:bodyPr>
        <a:lstStyle/>
        <a:p>
          <a:pPr marL="0" lvl="0" indent="0" algn="ctr" defTabSz="1155700">
            <a:lnSpc>
              <a:spcPct val="90000"/>
            </a:lnSpc>
            <a:spcBef>
              <a:spcPct val="0"/>
            </a:spcBef>
            <a:spcAft>
              <a:spcPct val="35000"/>
            </a:spcAft>
            <a:buNone/>
          </a:pPr>
          <a:r>
            <a:rPr lang="kk-KZ" sz="2600" kern="1200" dirty="0">
              <a:latin typeface="Arial" panose="020B0604020202020204" pitchFamily="34" charset="0"/>
              <a:cs typeface="Arial" panose="020B0604020202020204" pitchFamily="34" charset="0"/>
            </a:rPr>
            <a:t>Физикалық</a:t>
          </a:r>
          <a:endParaRPr lang="ru-KZ" sz="2600" kern="1200" dirty="0">
            <a:latin typeface="Arial" panose="020B0604020202020204" pitchFamily="34" charset="0"/>
            <a:cs typeface="Arial" panose="020B0604020202020204" pitchFamily="34" charset="0"/>
          </a:endParaRPr>
        </a:p>
      </dsp:txBody>
      <dsp:txXfrm rot="5400000">
        <a:off x="2503" y="918357"/>
        <a:ext cx="2455694" cy="2755076"/>
      </dsp:txXfrm>
    </dsp:sp>
    <dsp:sp modelId="{31459C25-208B-4A1A-ACC0-8799C9EA1FC4}">
      <dsp:nvSpPr>
        <dsp:cNvPr id="0" name=""/>
        <dsp:cNvSpPr/>
      </dsp:nvSpPr>
      <dsp:spPr>
        <a:xfrm rot="16200000">
          <a:off x="1574325" y="1068048"/>
          <a:ext cx="4591792" cy="2455694"/>
        </a:xfrm>
        <a:prstGeom prst="flowChartManualOperation">
          <a:avLst/>
        </a:prstGeom>
        <a:solidFill>
          <a:schemeClr val="accent6">
            <a:shade val="80000"/>
            <a:hueOff val="107093"/>
            <a:satOff val="-4303"/>
            <a:lumOff val="92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3928" bIns="0" numCol="1" spcCol="1270" anchor="ctr" anchorCtr="0">
          <a:noAutofit/>
        </a:bodyPr>
        <a:lstStyle/>
        <a:p>
          <a:pPr marL="0" lvl="0" indent="0" algn="ctr" defTabSz="1155700">
            <a:lnSpc>
              <a:spcPct val="90000"/>
            </a:lnSpc>
            <a:spcBef>
              <a:spcPct val="0"/>
            </a:spcBef>
            <a:spcAft>
              <a:spcPct val="35000"/>
            </a:spcAft>
            <a:buNone/>
          </a:pPr>
          <a:r>
            <a:rPr lang="kk-KZ" sz="2600" kern="1200" dirty="0">
              <a:latin typeface="Arial" panose="020B0604020202020204" pitchFamily="34" charset="0"/>
              <a:cs typeface="Arial" panose="020B0604020202020204" pitchFamily="34" charset="0"/>
            </a:rPr>
            <a:t>Химиялық</a:t>
          </a:r>
          <a:endParaRPr lang="ru-KZ" sz="2600" kern="1200" dirty="0">
            <a:latin typeface="Arial" panose="020B0604020202020204" pitchFamily="34" charset="0"/>
            <a:cs typeface="Arial" panose="020B0604020202020204" pitchFamily="34" charset="0"/>
          </a:endParaRPr>
        </a:p>
      </dsp:txBody>
      <dsp:txXfrm rot="5400000">
        <a:off x="2642374" y="918357"/>
        <a:ext cx="2455694" cy="2755076"/>
      </dsp:txXfrm>
    </dsp:sp>
    <dsp:sp modelId="{4D6B414A-9950-4DC8-9DA9-15C5D84EA931}">
      <dsp:nvSpPr>
        <dsp:cNvPr id="0" name=""/>
        <dsp:cNvSpPr/>
      </dsp:nvSpPr>
      <dsp:spPr>
        <a:xfrm rot="16200000">
          <a:off x="4214197" y="1068048"/>
          <a:ext cx="4591792" cy="2455694"/>
        </a:xfrm>
        <a:prstGeom prst="flowChartManualOperation">
          <a:avLst/>
        </a:prstGeom>
        <a:solidFill>
          <a:schemeClr val="accent6">
            <a:shade val="80000"/>
            <a:hueOff val="214187"/>
            <a:satOff val="-8606"/>
            <a:lumOff val="184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3928" bIns="0" numCol="1" spcCol="1270" anchor="ctr" anchorCtr="0">
          <a:noAutofit/>
        </a:bodyPr>
        <a:lstStyle/>
        <a:p>
          <a:pPr marL="0" lvl="0" indent="0" algn="ctr" defTabSz="1155700">
            <a:lnSpc>
              <a:spcPct val="90000"/>
            </a:lnSpc>
            <a:spcBef>
              <a:spcPct val="0"/>
            </a:spcBef>
            <a:spcAft>
              <a:spcPct val="35000"/>
            </a:spcAft>
            <a:buNone/>
          </a:pPr>
          <a:r>
            <a:rPr lang="kk-KZ" sz="2600" kern="1200" dirty="0">
              <a:latin typeface="Arial" panose="020B0604020202020204" pitchFamily="34" charset="0"/>
              <a:cs typeface="Arial" panose="020B0604020202020204" pitchFamily="34" charset="0"/>
            </a:rPr>
            <a:t>Статикалық</a:t>
          </a:r>
          <a:endParaRPr lang="ru-KZ" sz="2600" kern="1200" dirty="0">
            <a:latin typeface="Arial" panose="020B0604020202020204" pitchFamily="34" charset="0"/>
            <a:cs typeface="Arial" panose="020B0604020202020204" pitchFamily="34" charset="0"/>
          </a:endParaRPr>
        </a:p>
      </dsp:txBody>
      <dsp:txXfrm rot="5400000">
        <a:off x="5282246" y="918357"/>
        <a:ext cx="2455694" cy="2755076"/>
      </dsp:txXfrm>
    </dsp:sp>
    <dsp:sp modelId="{64297131-F9B6-4651-8243-8E5992523969}">
      <dsp:nvSpPr>
        <dsp:cNvPr id="0" name=""/>
        <dsp:cNvSpPr/>
      </dsp:nvSpPr>
      <dsp:spPr>
        <a:xfrm rot="16200000">
          <a:off x="6854069" y="1068048"/>
          <a:ext cx="4591792" cy="2455694"/>
        </a:xfrm>
        <a:prstGeom prst="flowChartManualOperation">
          <a:avLst/>
        </a:prstGeom>
        <a:solidFill>
          <a:schemeClr val="accent6">
            <a:shade val="80000"/>
            <a:hueOff val="321280"/>
            <a:satOff val="-12909"/>
            <a:lumOff val="27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3928" bIns="0" numCol="1" spcCol="1270" anchor="ctr" anchorCtr="0">
          <a:noAutofit/>
        </a:bodyPr>
        <a:lstStyle/>
        <a:p>
          <a:pPr marL="0" lvl="0" indent="0" algn="ctr" defTabSz="1155700">
            <a:lnSpc>
              <a:spcPct val="90000"/>
            </a:lnSpc>
            <a:spcBef>
              <a:spcPct val="0"/>
            </a:spcBef>
            <a:spcAft>
              <a:spcPct val="35000"/>
            </a:spcAft>
            <a:buNone/>
          </a:pPr>
          <a:r>
            <a:rPr lang="kk-KZ" sz="2600" kern="1200" dirty="0">
              <a:latin typeface="Arial" panose="020B0604020202020204" pitchFamily="34" charset="0"/>
              <a:cs typeface="Arial" panose="020B0604020202020204" pitchFamily="34" charset="0"/>
            </a:rPr>
            <a:t>Динамикалық</a:t>
          </a:r>
          <a:endParaRPr lang="ru-KZ" sz="2600" kern="1200" dirty="0">
            <a:latin typeface="Arial" panose="020B0604020202020204" pitchFamily="34" charset="0"/>
            <a:cs typeface="Arial" panose="020B0604020202020204" pitchFamily="34" charset="0"/>
          </a:endParaRPr>
        </a:p>
      </dsp:txBody>
      <dsp:txXfrm rot="5400000">
        <a:off x="7922118" y="918357"/>
        <a:ext cx="2455694" cy="275507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77851" y="2112375"/>
            <a:ext cx="9123263" cy="195502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kk-KZ"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a:t>
            </a:r>
            <a:br>
              <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3200" i="0" dirty="0" err="1">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Стационарлық</a:t>
            </a:r>
            <a:r>
              <a:rPr lang="ru-RU" sz="3200" i="0" dirty="0">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 </a:t>
            </a:r>
            <a:r>
              <a:rPr lang="ru-RU" sz="3200" i="0" dirty="0" err="1">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режимде</a:t>
            </a:r>
            <a:r>
              <a:rPr lang="ru-RU" sz="3200" i="0" dirty="0">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 </a:t>
            </a:r>
            <a:r>
              <a:rPr lang="ru-RU" sz="3200" i="0" dirty="0" err="1">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жұмыс</a:t>
            </a:r>
            <a:r>
              <a:rPr lang="ru-RU" sz="3200" i="0" dirty="0">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 </a:t>
            </a:r>
            <a:r>
              <a:rPr lang="ru-RU" sz="3200" i="0" dirty="0" err="1">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істейтін</a:t>
            </a:r>
            <a:r>
              <a:rPr lang="ru-RU" sz="3200" i="0" dirty="0">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 </a:t>
            </a:r>
            <a:r>
              <a:rPr lang="ru-RU" sz="3200" i="0" dirty="0" err="1">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вакуумдық</a:t>
            </a:r>
            <a:r>
              <a:rPr lang="ru-RU" sz="3200" i="0" dirty="0">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 </a:t>
            </a:r>
            <a:r>
              <a:rPr lang="ru-RU" sz="3200" i="0" dirty="0" err="1">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жүйені</a:t>
            </a:r>
            <a:r>
              <a:rPr lang="ru-RU" sz="3200" i="0" dirty="0">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 </a:t>
            </a:r>
            <a:r>
              <a:rPr lang="ru-RU" sz="3200" i="0" dirty="0" err="1">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есептеу</a:t>
            </a:r>
            <a:r>
              <a:rPr lang="ru-RU" sz="3200" i="0" dirty="0">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 </a:t>
            </a:r>
            <a:r>
              <a:rPr lang="ru-RU" sz="3200" i="0" dirty="0" err="1">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элементтері</a:t>
            </a:r>
            <a:r>
              <a:rPr lang="ru-RU" sz="3200" i="0" dirty="0">
                <a:solidFill>
                  <a:srgbClr val="333333"/>
                </a:solidFill>
                <a:effectLst>
                  <a:outerShdw blurRad="38100" dist="38100" dir="2700000" algn="tl">
                    <a:srgbClr val="000000">
                      <a:alpha val="43137"/>
                    </a:srgbClr>
                  </a:outerShdw>
                </a:effectLst>
                <a:highlight>
                  <a:srgbClr val="FFFF00"/>
                </a:highlight>
                <a:latin typeface="Arial" panose="020B0604020202020204" pitchFamily="34" charset="0"/>
              </a:rPr>
              <a:t>.</a:t>
            </a:r>
          </a:p>
          <a:p>
            <a:endParaRPr lang="ru-RU" sz="3200" b="1" dirty="0">
              <a:solidFill>
                <a:srgbClr val="FFFF00"/>
              </a:solidFill>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dirty="0">
                <a:latin typeface="Arial" panose="020B0604020202020204" pitchFamily="34" charset="0"/>
                <a:cs typeface="Arial" panose="020B0604020202020204" pitchFamily="34" charset="0"/>
              </a:rPr>
              <a:t>Л.Н. ГУМИЛЕВ АТЫНДАҒЫ ЕУРАЗИЯ ҰЛТТЫҚ УНИВЕРСИТЕТІ</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2</a:t>
            </a:r>
            <a:r>
              <a:rPr lang="en-US" sz="2400" b="1" dirty="0">
                <a:solidFill>
                  <a:srgbClr val="C00000"/>
                </a:solidFill>
                <a:latin typeface="Arial" panose="020B0604020202020204" pitchFamily="34" charset="0"/>
                <a:cs typeface="Arial" panose="020B0604020202020204" pitchFamily="34" charset="0"/>
              </a:rPr>
              <a:t>.</a:t>
            </a:r>
            <a:r>
              <a:rPr lang="kk-KZ" sz="2400" b="1" dirty="0">
                <a:solidFill>
                  <a:srgbClr val="C00000"/>
                </a:solidFill>
                <a:latin typeface="Arial" panose="020B0604020202020204" pitchFamily="34" charset="0"/>
                <a:cs typeface="Arial" panose="020B0604020202020204" pitchFamily="34" charset="0"/>
              </a:rPr>
              <a:t>Конденсация мен булану</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772775" y="2057296"/>
            <a:ext cx="5007391" cy="3139321"/>
          </a:xfrm>
          <a:prstGeom prst="rect">
            <a:avLst/>
          </a:prstGeom>
          <a:noFill/>
        </p:spPr>
        <p:txBody>
          <a:bodyPr wrap="square">
            <a:spAutoFit/>
          </a:bodyPr>
          <a:lstStyle/>
          <a:p>
            <a:pPr algn="just"/>
            <a:r>
              <a:rPr lang="ru-KZ"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Тығыз</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жабық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ыдысты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қарастырайық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онда</a:t>
            </a:r>
            <a:r>
              <a:rPr lang="ru-RU" b="1" dirty="0">
                <a:solidFill>
                  <a:schemeClr val="accent1">
                    <a:lumMod val="50000"/>
                  </a:schemeClr>
                </a:solidFill>
                <a:latin typeface="Arial" panose="020B0604020202020204" pitchFamily="34" charset="0"/>
                <a:cs typeface="Arial" panose="020B0604020202020204" pitchFamily="34" charset="0"/>
              </a:rPr>
              <a:t> су </a:t>
            </a:r>
            <a:r>
              <a:rPr lang="ru-RU" b="1" dirty="0" err="1">
                <a:solidFill>
                  <a:schemeClr val="accent1">
                    <a:lumMod val="50000"/>
                  </a:schemeClr>
                </a:solidFill>
                <a:latin typeface="Arial" panose="020B0604020202020204" pitchFamily="34" charset="0"/>
                <a:cs typeface="Arial" panose="020B0604020202020204" pitchFamily="34" charset="0"/>
              </a:rPr>
              <a:t>төменгі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бөлігін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алады</a:t>
            </a:r>
            <a:r>
              <a:rPr lang="ru-RU" b="1" dirty="0">
                <a:solidFill>
                  <a:schemeClr val="accent1">
                    <a:lumMod val="50000"/>
                  </a:schemeClr>
                </a:solidFill>
                <a:latin typeface="Arial" panose="020B0604020202020204" pitchFamily="34" charset="0"/>
                <a:cs typeface="Arial" panose="020B0604020202020204" pitchFamily="34" charset="0"/>
              </a:rPr>
              <a:t>, ал </a:t>
            </a:r>
            <a:r>
              <a:rPr lang="ru-RU" b="1" dirty="0" err="1">
                <a:solidFill>
                  <a:schemeClr val="accent1">
                    <a:lumMod val="50000"/>
                  </a:schemeClr>
                </a:solidFill>
                <a:latin typeface="Arial" panose="020B0604020202020204" pitchFamily="34" charset="0"/>
                <a:cs typeface="Arial" panose="020B0604020202020204" pitchFamily="34" charset="0"/>
              </a:rPr>
              <a:t>қалған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кеңістік</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бумен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толтырылады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Судағы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будағы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молекулалар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үздіксіз</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қозғалыста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болады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судан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буға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ұшып</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будан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суға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оралуы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мүмкін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Осылайша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ыдыста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бір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мезгілде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екі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қарама-қарсы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бағытталған</a:t>
            </a:r>
            <a:r>
              <a:rPr lang="ru-RU" b="1" dirty="0">
                <a:solidFill>
                  <a:schemeClr val="accent1">
                    <a:lumMod val="50000"/>
                  </a:schemeClr>
                </a:solidFill>
                <a:latin typeface="Arial" panose="020B0604020202020204" pitchFamily="34" charset="0"/>
                <a:cs typeface="Arial" panose="020B0604020202020204" pitchFamily="34" charset="0"/>
              </a:rPr>
              <a:t> процесс </a:t>
            </a:r>
            <a:r>
              <a:rPr lang="ru-RU" b="1" dirty="0" err="1">
                <a:solidFill>
                  <a:schemeClr val="accent1">
                    <a:lumMod val="50000"/>
                  </a:schemeClr>
                </a:solidFill>
                <a:latin typeface="Arial" panose="020B0604020202020204" pitchFamily="34" charset="0"/>
                <a:cs typeface="Arial" panose="020B0604020202020204" pitchFamily="34" charset="0"/>
              </a:rPr>
              <a:t>жүреді</a:t>
            </a:r>
            <a:r>
              <a:rPr lang="ru-RU" b="1" dirty="0">
                <a:solidFill>
                  <a:schemeClr val="accent1">
                    <a:lumMod val="50000"/>
                  </a:schemeClr>
                </a:solidFill>
                <a:latin typeface="Arial" panose="020B0604020202020204" pitchFamily="34" charset="0"/>
                <a:cs typeface="Arial" panose="020B0604020202020204" pitchFamily="34" charset="0"/>
              </a:rPr>
              <a:t> - </a:t>
            </a:r>
            <a:r>
              <a:rPr lang="ru-RU" b="1" dirty="0" err="1">
                <a:solidFill>
                  <a:schemeClr val="accent1">
                    <a:lumMod val="50000"/>
                  </a:schemeClr>
                </a:solidFill>
                <a:latin typeface="Arial" panose="020B0604020202020204" pitchFamily="34" charset="0"/>
                <a:cs typeface="Arial" panose="020B0604020202020204" pitchFamily="34" charset="0"/>
              </a:rPr>
              <a:t>судың</a:t>
            </a:r>
            <a:r>
              <a:rPr lang="ru-RU" b="1" dirty="0">
                <a:solidFill>
                  <a:schemeClr val="accent1">
                    <a:lumMod val="50000"/>
                  </a:schemeClr>
                </a:solidFill>
                <a:latin typeface="Arial" panose="020B0604020202020204" pitchFamily="34" charset="0"/>
                <a:cs typeface="Arial" panose="020B0604020202020204" pitchFamily="34" charset="0"/>
              </a:rPr>
              <a:t> газ </a:t>
            </a:r>
            <a:r>
              <a:rPr lang="ru-RU" b="1" dirty="0" err="1">
                <a:solidFill>
                  <a:schemeClr val="accent1">
                    <a:lumMod val="50000"/>
                  </a:schemeClr>
                </a:solidFill>
                <a:latin typeface="Arial" panose="020B0604020202020204" pitchFamily="34" charset="0"/>
                <a:cs typeface="Arial" panose="020B0604020202020204" pitchFamily="34" charset="0"/>
              </a:rPr>
              <a:t>күйіне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өтуі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rgbClr val="FF0000"/>
                </a:solidFill>
                <a:latin typeface="Arial" panose="020B0604020202020204" pitchFamily="34" charset="0"/>
                <a:cs typeface="Arial" panose="020B0604020202020204" pitchFamily="34" charset="0"/>
              </a:rPr>
              <a:t>булану</a:t>
            </a:r>
            <a:r>
              <a:rPr lang="ru-RU" b="1" dirty="0">
                <a:solidFill>
                  <a:srgbClr val="002060"/>
                </a:solidFill>
                <a:latin typeface="Arial" panose="020B0604020202020204" pitchFamily="34" charset="0"/>
                <a:cs typeface="Arial" panose="020B0604020202020204" pitchFamily="34" charset="0"/>
              </a:rPr>
              <a:t>)</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су </a:t>
            </a:r>
            <a:r>
              <a:rPr lang="ru-RU" b="1" dirty="0" err="1">
                <a:solidFill>
                  <a:schemeClr val="accent1">
                    <a:lumMod val="50000"/>
                  </a:schemeClr>
                </a:solidFill>
                <a:latin typeface="Arial" panose="020B0604020202020204" pitchFamily="34" charset="0"/>
                <a:cs typeface="Arial" panose="020B0604020202020204" pitchFamily="34" charset="0"/>
              </a:rPr>
              <a:t>буының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сұйықтыққа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ауысуы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a:solidFill>
                  <a:srgbClr val="C00000"/>
                </a:solidFill>
                <a:latin typeface="Arial" panose="020B0604020202020204" pitchFamily="34" charset="0"/>
                <a:cs typeface="Arial" panose="020B0604020202020204" pitchFamily="34" charset="0"/>
              </a:rPr>
              <a:t>конденсация</a:t>
            </a:r>
            <a:r>
              <a:rPr lang="ru-RU" b="1" dirty="0">
                <a:solidFill>
                  <a:schemeClr val="accent1">
                    <a:lumMod val="50000"/>
                  </a:schemeClr>
                </a:solidFill>
                <a:latin typeface="Arial" panose="020B0604020202020204" pitchFamily="34" charset="0"/>
                <a:cs typeface="Arial" panose="020B0604020202020204" pitchFamily="34" charset="0"/>
              </a:rPr>
              <a:t>).</a:t>
            </a:r>
            <a:endParaRPr lang="ru-KZ" dirty="0"/>
          </a:p>
        </p:txBody>
      </p:sp>
      <p:pic>
        <p:nvPicPr>
          <p:cNvPr id="9220" name="Picture 4" descr="Рис.">
            <a:extLst>
              <a:ext uri="{FF2B5EF4-FFF2-40B4-BE49-F238E27FC236}">
                <a16:creationId xmlns:a16="http://schemas.microsoft.com/office/drawing/2014/main" id="{DA71573D-771B-AA5E-FF48-6F812E42A7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370" y="1463550"/>
            <a:ext cx="5323225" cy="4228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294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2</a:t>
            </a:r>
            <a:r>
              <a:rPr lang="en-US" sz="2400" b="1" dirty="0">
                <a:solidFill>
                  <a:srgbClr val="C00000"/>
                </a:solidFill>
                <a:latin typeface="Arial" panose="020B0604020202020204" pitchFamily="34" charset="0"/>
                <a:cs typeface="Arial" panose="020B0604020202020204" pitchFamily="34" charset="0"/>
              </a:rPr>
              <a:t>.</a:t>
            </a:r>
            <a:r>
              <a:rPr lang="kk-KZ" sz="2400" b="1" dirty="0">
                <a:solidFill>
                  <a:srgbClr val="C00000"/>
                </a:solidFill>
                <a:latin typeface="Arial" panose="020B0604020202020204" pitchFamily="34" charset="0"/>
                <a:cs typeface="Arial" panose="020B0604020202020204" pitchFamily="34" charset="0"/>
              </a:rPr>
              <a:t>Конденсация мен булану</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6387075" y="1365021"/>
            <a:ext cx="5007391" cy="369332"/>
          </a:xfrm>
          <a:prstGeom prst="rect">
            <a:avLst/>
          </a:prstGeom>
          <a:noFill/>
        </p:spPr>
        <p:txBody>
          <a:bodyPr wrap="square">
            <a:spAutoFit/>
          </a:bodyPr>
          <a:lstStyle/>
          <a:p>
            <a:pPr algn="ctr"/>
            <a:r>
              <a:rPr lang="ru-RU" b="1" dirty="0">
                <a:solidFill>
                  <a:schemeClr val="accent1">
                    <a:lumMod val="50000"/>
                  </a:schemeClr>
                </a:solidFill>
                <a:latin typeface="Arial" panose="020B0604020202020204" pitchFamily="34" charset="0"/>
                <a:cs typeface="Arial" panose="020B0604020202020204" pitchFamily="34" charset="0"/>
              </a:rPr>
              <a:t>Конденсация </a:t>
            </a:r>
            <a:r>
              <a:rPr lang="ru-RU" b="1" dirty="0" err="1">
                <a:solidFill>
                  <a:schemeClr val="accent1">
                    <a:lumMod val="50000"/>
                  </a:schemeClr>
                </a:solidFill>
                <a:latin typeface="Arial" panose="020B0604020202020204" pitchFamily="34" charset="0"/>
                <a:cs typeface="Arial" panose="020B0604020202020204" pitchFamily="34" charset="0"/>
              </a:rPr>
              <a:t>кезінде</a:t>
            </a:r>
            <a:r>
              <a:rPr lang="ru-RU" b="1" dirty="0">
                <a:solidFill>
                  <a:schemeClr val="accent1">
                    <a:lumMod val="50000"/>
                  </a:schemeClr>
                </a:solidFill>
                <a:latin typeface="Arial" panose="020B0604020202020204" pitchFamily="34" charset="0"/>
                <a:cs typeface="Arial" panose="020B0604020202020204" pitchFamily="34" charset="0"/>
              </a:rPr>
              <a:t> не </a:t>
            </a:r>
            <a:r>
              <a:rPr lang="ru-RU" b="1" dirty="0" err="1">
                <a:solidFill>
                  <a:schemeClr val="accent1">
                    <a:lumMod val="50000"/>
                  </a:schemeClr>
                </a:solidFill>
                <a:latin typeface="Arial" panose="020B0604020202020204" pitchFamily="34" charset="0"/>
                <a:cs typeface="Arial" panose="020B0604020202020204" pitchFamily="34" charset="0"/>
              </a:rPr>
              <a:t>болады</a:t>
            </a:r>
            <a:r>
              <a:rPr lang="ru-RU" b="1" dirty="0">
                <a:solidFill>
                  <a:schemeClr val="accent1">
                    <a:lumMod val="50000"/>
                  </a:schemeClr>
                </a:solidFill>
                <a:latin typeface="Arial" panose="020B0604020202020204" pitchFamily="34" charset="0"/>
                <a:cs typeface="Arial" panose="020B0604020202020204" pitchFamily="34" charset="0"/>
              </a:rPr>
              <a:t>?</a:t>
            </a:r>
            <a:endParaRPr lang="ru-KZ" dirty="0"/>
          </a:p>
        </p:txBody>
      </p:sp>
      <p:pic>
        <p:nvPicPr>
          <p:cNvPr id="6146" name="Picture 2" descr="КОНДЕНСАЦИЯ: СТРАТЕГИИ В ТЕПЛИЦЕ">
            <a:extLst>
              <a:ext uri="{FF2B5EF4-FFF2-40B4-BE49-F238E27FC236}">
                <a16:creationId xmlns:a16="http://schemas.microsoft.com/office/drawing/2014/main" id="{74A96D73-65A3-4598-8DDA-243D91D735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304243"/>
            <a:ext cx="5076825" cy="40372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925E247-CD26-C2BC-C9EF-CDB52E3D0D5D}"/>
              </a:ext>
            </a:extLst>
          </p:cNvPr>
          <p:cNvSpPr txBox="1"/>
          <p:nvPr/>
        </p:nvSpPr>
        <p:spPr>
          <a:xfrm>
            <a:off x="6039532" y="1734333"/>
            <a:ext cx="5669621" cy="3693319"/>
          </a:xfrm>
          <a:prstGeom prst="rect">
            <a:avLst/>
          </a:prstGeom>
          <a:noFill/>
        </p:spPr>
        <p:txBody>
          <a:bodyPr wrap="square">
            <a:spAutoFit/>
          </a:bodyPr>
          <a:lstStyle/>
          <a:p>
            <a:pPr algn="just"/>
            <a:r>
              <a:rPr lang="ru-KZ" dirty="0">
                <a:latin typeface="Arial" panose="020B0604020202020204" pitchFamily="34" charset="0"/>
                <a:cs typeface="Arial" panose="020B0604020202020204" pitchFamily="34" charset="0"/>
              </a:rPr>
              <a:t>Конденсация </a:t>
            </a:r>
            <a:r>
              <a:rPr lang="ru-KZ" dirty="0" err="1">
                <a:latin typeface="Arial" panose="020B0604020202020204" pitchFamily="34" charset="0"/>
                <a:cs typeface="Arial" panose="020B0604020202020204" pitchFamily="34" charset="0"/>
              </a:rPr>
              <a:t>кезінде</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заттың</a:t>
            </a:r>
            <a:r>
              <a:rPr lang="ru-KZ" dirty="0">
                <a:latin typeface="Arial" panose="020B0604020202020204" pitchFamily="34" charset="0"/>
                <a:cs typeface="Arial" panose="020B0604020202020204" pitchFamily="34" charset="0"/>
              </a:rPr>
              <a:t> агрегация </a:t>
            </a:r>
            <a:r>
              <a:rPr lang="ru-KZ" dirty="0" err="1">
                <a:latin typeface="Arial" panose="020B0604020202020204" pitchFamily="34" charset="0"/>
                <a:cs typeface="Arial" panose="020B0604020202020204" pitchFamily="34" charset="0"/>
              </a:rPr>
              <a:t>күйінің</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өзгеруі</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орын</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алады</a:t>
            </a:r>
            <a:r>
              <a:rPr lang="ru-KZ" dirty="0">
                <a:latin typeface="Arial" panose="020B0604020202020204" pitchFamily="34" charset="0"/>
                <a:cs typeface="Arial" panose="020B0604020202020204" pitchFamily="34" charset="0"/>
              </a:rPr>
              <a:t>:</a:t>
            </a:r>
          </a:p>
          <a:p>
            <a:pPr algn="just"/>
            <a:endParaRPr lang="ru-KZ"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ru-KZ" dirty="0" err="1">
                <a:latin typeface="Arial" panose="020B0604020202020204" pitchFamily="34" charset="0"/>
                <a:cs typeface="Arial" panose="020B0604020202020204" pitchFamily="34" charset="0"/>
              </a:rPr>
              <a:t>ауадағы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бу</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молекулалары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қайтадан</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сұйықтыққа</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оралады</a:t>
            </a:r>
            <a:r>
              <a:rPr lang="ru-KZ" dirty="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r>
              <a:rPr lang="ru-KZ" dirty="0" err="1">
                <a:latin typeface="Arial" panose="020B0604020202020204" pitchFamily="34" charset="0"/>
                <a:cs typeface="Arial" panose="020B0604020202020204" pitchFamily="34" charset="0"/>
              </a:rPr>
              <a:t>қайтып</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келетін</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молекулалар</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өздерімен</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бірге</a:t>
            </a:r>
            <a:r>
              <a:rPr lang="ru-KZ" dirty="0">
                <a:latin typeface="Arial" panose="020B0604020202020204" pitchFamily="34" charset="0"/>
                <a:cs typeface="Arial" panose="020B0604020202020204" pitchFamily="34" charset="0"/>
              </a:rPr>
              <a:t> энергия </a:t>
            </a:r>
            <a:r>
              <a:rPr lang="ru-KZ" dirty="0" err="1">
                <a:latin typeface="Arial" panose="020B0604020202020204" pitchFamily="34" charset="0"/>
                <a:cs typeface="Arial" panose="020B0604020202020204" pitchFamily="34" charset="0"/>
              </a:rPr>
              <a:t>әкеледі</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олар</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сұйықтыққа</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өткенде</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қоршаған</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кеңістікке</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өтеді</a:t>
            </a:r>
            <a:r>
              <a:rPr lang="ru-KZ" dirty="0">
                <a:latin typeface="Arial" panose="020B0604020202020204" pitchFamily="34" charset="0"/>
                <a:cs typeface="Arial" panose="020B0604020202020204" pitchFamily="34" charset="0"/>
              </a:rPr>
              <a:t>.</a:t>
            </a:r>
          </a:p>
          <a:p>
            <a:pPr algn="just"/>
            <a:r>
              <a:rPr lang="kk-KZ" dirty="0">
                <a:latin typeface="Arial" panose="020B0604020202020204" pitchFamily="34" charset="0"/>
                <a:cs typeface="Arial" panose="020B0604020202020204" pitchFamily="34" charset="0"/>
              </a:rPr>
              <a:t>Себебі</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сұйықтықтағы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молекулалар</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бу</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молекулаларына</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қарағанда</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баяу</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қозғалады</a:t>
            </a:r>
            <a:r>
              <a:rPr lang="ru-KZ" dirty="0">
                <a:latin typeface="Arial" panose="020B0604020202020204" pitchFamily="34" charset="0"/>
                <a:cs typeface="Arial" panose="020B0604020202020204" pitchFamily="34" charset="0"/>
              </a:rPr>
              <a:t>. Бу </a:t>
            </a:r>
            <a:r>
              <a:rPr lang="ru-KZ" dirty="0" err="1">
                <a:latin typeface="Arial" panose="020B0604020202020204" pitchFamily="34" charset="0"/>
                <a:cs typeface="Arial" panose="020B0604020202020204" pitchFamily="34" charset="0"/>
              </a:rPr>
              <a:t>молекулалары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сұйықтыққа</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конденсацияланған</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кезде</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олардың</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кинетикалық</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энергиясы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азаяды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Артық</a:t>
            </a:r>
            <a:r>
              <a:rPr lang="ru-KZ" dirty="0">
                <a:latin typeface="Arial" panose="020B0604020202020204" pitchFamily="34" charset="0"/>
                <a:cs typeface="Arial" panose="020B0604020202020204" pitchFamily="34" charset="0"/>
              </a:rPr>
              <a:t> энергия </a:t>
            </a:r>
            <a:r>
              <a:rPr lang="ru-KZ" dirty="0" err="1">
                <a:latin typeface="Arial" panose="020B0604020202020204" pitchFamily="34" charset="0"/>
                <a:cs typeface="Arial" panose="020B0604020202020204" pitchFamily="34" charset="0"/>
              </a:rPr>
              <a:t>қоршаған</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ортаға</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беріледі</a:t>
            </a:r>
            <a:r>
              <a:rPr lang="ru-KZ"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368836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2003488" y="757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3. </a:t>
            </a:r>
            <a:r>
              <a:rPr lang="ru-RU" sz="2000" b="1" dirty="0">
                <a:solidFill>
                  <a:srgbClr val="C00000"/>
                </a:solidFill>
                <a:latin typeface="Arial" panose="020B0604020202020204" pitchFamily="34" charset="0"/>
                <a:cs typeface="Arial" panose="020B0604020202020204" pitchFamily="34" charset="0"/>
              </a:rPr>
              <a:t>Хемосорбция мен </a:t>
            </a:r>
            <a:r>
              <a:rPr lang="ru-RU" sz="2000" b="1" dirty="0" err="1">
                <a:solidFill>
                  <a:srgbClr val="C00000"/>
                </a:solidFill>
                <a:latin typeface="Arial" panose="020B0604020202020204" pitchFamily="34" charset="0"/>
                <a:cs typeface="Arial" panose="020B0604020202020204" pitchFamily="34" charset="0"/>
              </a:rPr>
              <a:t>физикалық</a:t>
            </a:r>
            <a:r>
              <a:rPr lang="ru-RU" sz="2000" b="1" dirty="0">
                <a:solidFill>
                  <a:srgbClr val="C00000"/>
                </a:solidFill>
                <a:latin typeface="Arial" panose="020B0604020202020204" pitchFamily="34" charset="0"/>
                <a:cs typeface="Arial" panose="020B0604020202020204" pitchFamily="34" charset="0"/>
              </a:rPr>
              <a:t> адсорбция</a:t>
            </a:r>
            <a:br>
              <a:rPr lang="ru-RU" sz="1400" b="1" dirty="0">
                <a:solidFill>
                  <a:srgbClr val="FEFFFF"/>
                </a:solidFill>
                <a:latin typeface="Arial" panose="020B0604020202020204" pitchFamily="34" charset="0"/>
                <a:cs typeface="Arial" panose="020B0604020202020204" pitchFamily="34" charset="0"/>
              </a:rPr>
            </a:b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pic>
        <p:nvPicPr>
          <p:cNvPr id="55" name="Рисунок 54">
            <a:extLst>
              <a:ext uri="{FF2B5EF4-FFF2-40B4-BE49-F238E27FC236}">
                <a16:creationId xmlns:a16="http://schemas.microsoft.com/office/drawing/2014/main" id="{21236CC0-7287-77B2-05C8-5870E7B62AD4}"/>
              </a:ext>
            </a:extLst>
          </p:cNvPr>
          <p:cNvPicPr>
            <a:picLocks noChangeAspect="1"/>
          </p:cNvPicPr>
          <p:nvPr/>
        </p:nvPicPr>
        <p:blipFill rotWithShape="1">
          <a:blip r:embed="rId2"/>
          <a:srcRect t="13195" r="52568" b="10370"/>
          <a:stretch/>
        </p:blipFill>
        <p:spPr>
          <a:xfrm>
            <a:off x="7100114" y="1997641"/>
            <a:ext cx="4453255" cy="2807746"/>
          </a:xfrm>
          <a:prstGeom prst="rect">
            <a:avLst/>
          </a:prstGeom>
        </p:spPr>
      </p:pic>
      <p:sp>
        <p:nvSpPr>
          <p:cNvPr id="57" name="TextBox 56">
            <a:extLst>
              <a:ext uri="{FF2B5EF4-FFF2-40B4-BE49-F238E27FC236}">
                <a16:creationId xmlns:a16="http://schemas.microsoft.com/office/drawing/2014/main" id="{299EA548-A4C8-CF24-FA6E-966EAA2CFF80}"/>
              </a:ext>
            </a:extLst>
          </p:cNvPr>
          <p:cNvSpPr txBox="1"/>
          <p:nvPr/>
        </p:nvSpPr>
        <p:spPr>
          <a:xfrm>
            <a:off x="772775" y="2057296"/>
            <a:ext cx="6097604" cy="2862322"/>
          </a:xfrm>
          <a:prstGeom prst="rect">
            <a:avLst/>
          </a:prstGeom>
          <a:noFill/>
        </p:spPr>
        <p:txBody>
          <a:bodyPr wrap="square">
            <a:spAutoFit/>
          </a:bodyPr>
          <a:lstStyle/>
          <a:p>
            <a:pPr algn="just"/>
            <a:r>
              <a:rPr lang="ru-RU" b="1" dirty="0" err="1">
                <a:solidFill>
                  <a:srgbClr val="C00000"/>
                </a:solidFill>
                <a:latin typeface="Arial" panose="020B0604020202020204" pitchFamily="34" charset="0"/>
                <a:cs typeface="Arial" panose="020B0604020202020204" pitchFamily="34" charset="0"/>
              </a:rPr>
              <a:t>Физикалық</a:t>
            </a:r>
            <a:r>
              <a:rPr lang="ru-RU" b="1" dirty="0">
                <a:solidFill>
                  <a:srgbClr val="C00000"/>
                </a:solidFill>
                <a:latin typeface="Arial" panose="020B0604020202020204" pitchFamily="34" charset="0"/>
                <a:cs typeface="Arial" panose="020B0604020202020204" pitchFamily="34" charset="0"/>
              </a:rPr>
              <a:t> адсорбция </a:t>
            </a:r>
            <a:r>
              <a:rPr lang="ru-RU" b="1" dirty="0">
                <a:solidFill>
                  <a:schemeClr val="accent1">
                    <a:lumMod val="50000"/>
                  </a:schemeClr>
                </a:solidFill>
                <a:latin typeface="Arial" panose="020B0604020202020204" pitchFamily="34" charset="0"/>
                <a:cs typeface="Arial" panose="020B0604020202020204" pitchFamily="34" charset="0"/>
              </a:rPr>
              <a:t>конденсация </a:t>
            </a:r>
            <a:r>
              <a:rPr lang="ru-RU" b="1" dirty="0" err="1">
                <a:solidFill>
                  <a:schemeClr val="accent1">
                    <a:lumMod val="50000"/>
                  </a:schemeClr>
                </a:solidFill>
                <a:latin typeface="Arial" panose="020B0604020202020204" pitchFamily="34" charset="0"/>
                <a:cs typeface="Arial" panose="020B0604020202020204" pitchFamily="34" charset="0"/>
              </a:rPr>
              <a:t>процесіне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ұқсас</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өздігінен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жүретін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толығымен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қайтымды</a:t>
            </a:r>
            <a:r>
              <a:rPr lang="ru-RU" b="1" dirty="0">
                <a:solidFill>
                  <a:schemeClr val="accent1">
                    <a:lumMod val="50000"/>
                  </a:schemeClr>
                </a:solidFill>
                <a:latin typeface="Arial" panose="020B0604020202020204" pitchFamily="34" charset="0"/>
                <a:cs typeface="Arial" panose="020B0604020202020204" pitchFamily="34" charset="0"/>
              </a:rPr>
              <a:t> процесс. </a:t>
            </a:r>
            <a:r>
              <a:rPr lang="ru-RU" b="1" dirty="0" err="1">
                <a:solidFill>
                  <a:schemeClr val="accent1">
                    <a:lumMod val="50000"/>
                  </a:schemeClr>
                </a:solidFill>
                <a:latin typeface="Arial" panose="020B0604020202020204" pitchFamily="34" charset="0"/>
                <a:cs typeface="Arial" panose="020B0604020202020204" pitchFamily="34" charset="0"/>
              </a:rPr>
              <a:t>Онда</a:t>
            </a:r>
            <a:r>
              <a:rPr lang="ru-RU" b="1" dirty="0">
                <a:solidFill>
                  <a:schemeClr val="accent1">
                    <a:lumMod val="50000"/>
                  </a:schemeClr>
                </a:solidFill>
                <a:latin typeface="Arial" panose="020B0604020202020204" pitchFamily="34" charset="0"/>
                <a:cs typeface="Arial" panose="020B0604020202020204" pitchFamily="34" charset="0"/>
              </a:rPr>
              <a:t> Ван-дер-Ваальс </a:t>
            </a:r>
            <a:r>
              <a:rPr lang="ru-RU" b="1" dirty="0" err="1">
                <a:solidFill>
                  <a:schemeClr val="accent1">
                    <a:lumMod val="50000"/>
                  </a:schemeClr>
                </a:solidFill>
                <a:latin typeface="Arial" panose="020B0604020202020204" pitchFamily="34" charset="0"/>
                <a:cs typeface="Arial" panose="020B0604020202020204" pitchFamily="34" charset="0"/>
              </a:rPr>
              <a:t>күштері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шешуші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болып</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табылады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Олардың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табиғаты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көп</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жағдайда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адсорбцияланған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молекулалар</a:t>
            </a:r>
            <a:r>
              <a:rPr lang="ru-RU" b="1" dirty="0">
                <a:solidFill>
                  <a:schemeClr val="accent1">
                    <a:lumMod val="50000"/>
                  </a:schemeClr>
                </a:solidFill>
                <a:latin typeface="Arial" panose="020B0604020202020204" pitchFamily="34" charset="0"/>
                <a:cs typeface="Arial" panose="020B0604020202020204" pitchFamily="34" charset="0"/>
              </a:rPr>
              <a:t> мен </a:t>
            </a:r>
            <a:r>
              <a:rPr lang="ru-RU" b="1" dirty="0" err="1">
                <a:solidFill>
                  <a:schemeClr val="accent1">
                    <a:lumMod val="50000"/>
                  </a:schemeClr>
                </a:solidFill>
                <a:latin typeface="Arial" panose="020B0604020202020204" pitchFamily="34" charset="0"/>
                <a:cs typeface="Arial" panose="020B0604020202020204" pitchFamily="34" charset="0"/>
              </a:rPr>
              <a:t>адсорбенттің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полярлық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қасиетке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ие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немесе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жоқтығына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байланысты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Физикалық</a:t>
            </a:r>
            <a:r>
              <a:rPr lang="ru-RU" b="1" dirty="0">
                <a:solidFill>
                  <a:schemeClr val="accent1">
                    <a:lumMod val="50000"/>
                  </a:schemeClr>
                </a:solidFill>
                <a:latin typeface="Arial" panose="020B0604020202020204" pitchFamily="34" charset="0"/>
                <a:cs typeface="Arial" panose="020B0604020202020204" pitchFamily="34" charset="0"/>
              </a:rPr>
              <a:t> адсорбция </a:t>
            </a:r>
            <a:r>
              <a:rPr lang="ru-RU" b="1" dirty="0" err="1">
                <a:solidFill>
                  <a:schemeClr val="accent1">
                    <a:lumMod val="50000"/>
                  </a:schemeClr>
                </a:solidFill>
                <a:latin typeface="Arial" panose="020B0604020202020204" pitchFamily="34" charset="0"/>
                <a:cs typeface="Arial" panose="020B0604020202020204" pitchFamily="34" charset="0"/>
              </a:rPr>
              <a:t>кезінде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адсорбцияланған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зат</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өзінің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жеке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қасиеттерін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өзгертпейді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десорбция </a:t>
            </a:r>
            <a:r>
              <a:rPr lang="ru-RU" b="1" dirty="0" err="1">
                <a:solidFill>
                  <a:schemeClr val="accent1">
                    <a:lumMod val="50000"/>
                  </a:schemeClr>
                </a:solidFill>
                <a:latin typeface="Arial" panose="020B0604020202020204" pitchFamily="34" charset="0"/>
                <a:cs typeface="Arial" panose="020B0604020202020204" pitchFamily="34" charset="0"/>
              </a:rPr>
              <a:t>кезінде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бастапқы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күйінде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бөлінеді</a:t>
            </a:r>
            <a:r>
              <a:rPr lang="ru-RU" b="1" dirty="0">
                <a:solidFill>
                  <a:schemeClr val="accent1">
                    <a:lumMod val="50000"/>
                  </a:schemeClr>
                </a:solidFill>
                <a:latin typeface="Arial" panose="020B0604020202020204" pitchFamily="34" charset="0"/>
                <a:cs typeface="Arial" panose="020B0604020202020204" pitchFamily="34" charset="0"/>
              </a:rPr>
              <a:t>.</a:t>
            </a:r>
            <a:endParaRPr lang="ru-KZ" dirty="0"/>
          </a:p>
        </p:txBody>
      </p:sp>
    </p:spTree>
    <p:extLst>
      <p:ext uri="{BB962C8B-B14F-4D97-AF65-F5344CB8AC3E}">
        <p14:creationId xmlns:p14="http://schemas.microsoft.com/office/powerpoint/2010/main" val="791471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3. Сорбциялық </a:t>
            </a:r>
            <a:r>
              <a:rPr lang="ru-RU" sz="2400" b="1" dirty="0" err="1">
                <a:solidFill>
                  <a:srgbClr val="C00000"/>
                </a:solidFill>
                <a:latin typeface="Arial" panose="020B0604020202020204" pitchFamily="34" charset="0"/>
                <a:cs typeface="Arial" panose="020B0604020202020204" pitchFamily="34" charset="0"/>
              </a:rPr>
              <a:t>процестің</a:t>
            </a:r>
            <a:r>
              <a:rPr lang="ru-RU" sz="2400" b="1" dirty="0">
                <a:solidFill>
                  <a:srgbClr val="C00000"/>
                </a:solidFill>
                <a:latin typeface="Arial" panose="020B0604020202020204" pitchFamily="34" charset="0"/>
                <a:cs typeface="Arial" panose="020B0604020202020204" pitchFamily="34" charset="0"/>
              </a:rPr>
              <a:t> </a:t>
            </a:r>
            <a:r>
              <a:rPr lang="ru-RU" sz="2400" b="1" dirty="0" err="1">
                <a:solidFill>
                  <a:srgbClr val="C00000"/>
                </a:solidFill>
                <a:latin typeface="Arial" panose="020B0604020202020204" pitchFamily="34" charset="0"/>
                <a:cs typeface="Arial" panose="020B0604020202020204" pitchFamily="34" charset="0"/>
              </a:rPr>
              <a:t>түрлері</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2" name="Прямоугольник: скругленные углы 1">
            <a:extLst>
              <a:ext uri="{FF2B5EF4-FFF2-40B4-BE49-F238E27FC236}">
                <a16:creationId xmlns:a16="http://schemas.microsoft.com/office/drawing/2014/main" id="{1AAE531A-E12D-D4A1-4C69-CDA90567F086}"/>
              </a:ext>
            </a:extLst>
          </p:cNvPr>
          <p:cNvSpPr/>
          <p:nvPr/>
        </p:nvSpPr>
        <p:spPr>
          <a:xfrm>
            <a:off x="909188" y="1021801"/>
            <a:ext cx="10444611" cy="3896708"/>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2400" b="1" dirty="0" err="1">
                <a:solidFill>
                  <a:schemeClr val="tx1"/>
                </a:solidFill>
              </a:rPr>
              <a:t>Физикалық</a:t>
            </a:r>
            <a:r>
              <a:rPr lang="ru-RU" sz="2400" b="1" dirty="0">
                <a:solidFill>
                  <a:schemeClr val="tx1"/>
                </a:solidFill>
              </a:rPr>
              <a:t> адсорбция:</a:t>
            </a:r>
          </a:p>
          <a:p>
            <a:pPr marL="342900" indent="-342900">
              <a:buFont typeface="Arial" panose="020B0604020202020204" pitchFamily="34" charset="0"/>
              <a:buChar char="•"/>
            </a:pPr>
            <a:r>
              <a:rPr lang="ru-RU" sz="2400" b="1" dirty="0">
                <a:solidFill>
                  <a:schemeClr val="tx1"/>
                </a:solidFill>
              </a:rPr>
              <a:t>Молекула </a:t>
            </a:r>
            <a:r>
              <a:rPr lang="ru-RU" sz="2400" b="1" dirty="0" err="1">
                <a:solidFill>
                  <a:schemeClr val="tx1"/>
                </a:solidFill>
              </a:rPr>
              <a:t>аралық</a:t>
            </a:r>
            <a:r>
              <a:rPr lang="ru-RU" sz="2400" b="1" dirty="0">
                <a:solidFill>
                  <a:schemeClr val="tx1"/>
                </a:solidFill>
              </a:rPr>
              <a:t> </a:t>
            </a:r>
            <a:r>
              <a:rPr lang="ru-RU" sz="2400" b="1" dirty="0" err="1">
                <a:solidFill>
                  <a:schemeClr val="tx1"/>
                </a:solidFill>
              </a:rPr>
              <a:t>әрекеттесу</a:t>
            </a:r>
            <a:r>
              <a:rPr lang="ru-RU" sz="2400" b="1" dirty="0">
                <a:solidFill>
                  <a:schemeClr val="tx1"/>
                </a:solidFill>
              </a:rPr>
              <a:t> </a:t>
            </a:r>
            <a:r>
              <a:rPr lang="ru-RU" sz="2400" b="1" dirty="0" err="1">
                <a:solidFill>
                  <a:schemeClr val="tx1"/>
                </a:solidFill>
              </a:rPr>
              <a:t>күштеріне</a:t>
            </a:r>
            <a:r>
              <a:rPr lang="ru-RU" sz="2400" b="1" dirty="0">
                <a:solidFill>
                  <a:schemeClr val="tx1"/>
                </a:solidFill>
              </a:rPr>
              <a:t> </a:t>
            </a:r>
            <a:r>
              <a:rPr lang="ru-RU" sz="2400" b="1" dirty="0" err="1">
                <a:solidFill>
                  <a:schemeClr val="tx1"/>
                </a:solidFill>
              </a:rPr>
              <a:t>байланысты</a:t>
            </a:r>
            <a:endParaRPr lang="ru-RU" sz="2400" b="1" dirty="0">
              <a:solidFill>
                <a:schemeClr val="tx1"/>
              </a:solidFill>
            </a:endParaRPr>
          </a:p>
          <a:p>
            <a:pPr marL="342900" indent="-342900">
              <a:buFont typeface="Arial" panose="020B0604020202020204" pitchFamily="34" charset="0"/>
              <a:buChar char="•"/>
            </a:pPr>
            <a:r>
              <a:rPr lang="ru-RU" sz="2400" b="1" dirty="0" err="1">
                <a:solidFill>
                  <a:schemeClr val="tx1"/>
                </a:solidFill>
              </a:rPr>
              <a:t>Пайда</a:t>
            </a:r>
            <a:r>
              <a:rPr lang="ru-RU" sz="2400" b="1" dirty="0">
                <a:solidFill>
                  <a:schemeClr val="tx1"/>
                </a:solidFill>
              </a:rPr>
              <a:t> </a:t>
            </a:r>
            <a:r>
              <a:rPr lang="ru-RU" sz="2400" b="1" dirty="0" err="1">
                <a:solidFill>
                  <a:schemeClr val="tx1"/>
                </a:solidFill>
              </a:rPr>
              <a:t>болған</a:t>
            </a:r>
            <a:r>
              <a:rPr lang="ru-RU" sz="2400" b="1" dirty="0">
                <a:solidFill>
                  <a:schemeClr val="tx1"/>
                </a:solidFill>
              </a:rPr>
              <a:t> </a:t>
            </a:r>
            <a:r>
              <a:rPr lang="ru-RU" sz="2400" b="1" dirty="0" err="1">
                <a:solidFill>
                  <a:schemeClr val="tx1"/>
                </a:solidFill>
              </a:rPr>
              <a:t>байланыстардың</a:t>
            </a:r>
            <a:r>
              <a:rPr lang="ru-RU" sz="2400" b="1" dirty="0">
                <a:solidFill>
                  <a:schemeClr val="tx1"/>
                </a:solidFill>
              </a:rPr>
              <a:t> </a:t>
            </a:r>
            <a:r>
              <a:rPr lang="ru-RU" sz="2400" b="1" dirty="0" err="1">
                <a:solidFill>
                  <a:schemeClr val="tx1"/>
                </a:solidFill>
              </a:rPr>
              <a:t>күші</a:t>
            </a:r>
            <a:r>
              <a:rPr lang="ru-RU" sz="2400" b="1" dirty="0">
                <a:solidFill>
                  <a:schemeClr val="tx1"/>
                </a:solidFill>
              </a:rPr>
              <a:t> аз </a:t>
            </a:r>
            <a:r>
              <a:rPr lang="ru-RU" sz="2400" b="1" dirty="0" err="1">
                <a:solidFill>
                  <a:schemeClr val="tx1"/>
                </a:solidFill>
              </a:rPr>
              <a:t>және</a:t>
            </a:r>
            <a:r>
              <a:rPr lang="ru-RU" sz="2400" b="1" dirty="0">
                <a:solidFill>
                  <a:schemeClr val="tx1"/>
                </a:solidFill>
              </a:rPr>
              <a:t> 25 кДж/</a:t>
            </a:r>
            <a:r>
              <a:rPr lang="ru-RU" sz="2400" b="1" dirty="0" err="1">
                <a:solidFill>
                  <a:schemeClr val="tx1"/>
                </a:solidFill>
              </a:rPr>
              <a:t>мольден</a:t>
            </a:r>
            <a:r>
              <a:rPr lang="ru-RU" sz="2400" b="1" dirty="0">
                <a:solidFill>
                  <a:schemeClr val="tx1"/>
                </a:solidFill>
              </a:rPr>
              <a:t> </a:t>
            </a:r>
            <a:r>
              <a:rPr lang="ru-RU" sz="2400" b="1" dirty="0" err="1">
                <a:solidFill>
                  <a:schemeClr val="tx1"/>
                </a:solidFill>
              </a:rPr>
              <a:t>аспайды</a:t>
            </a:r>
            <a:endParaRPr lang="ru-RU" sz="2400" b="1" dirty="0">
              <a:solidFill>
                <a:schemeClr val="tx1"/>
              </a:solidFill>
            </a:endParaRPr>
          </a:p>
          <a:p>
            <a:pPr marL="342900" indent="-342900">
              <a:buFont typeface="Arial" panose="020B0604020202020204" pitchFamily="34" charset="0"/>
              <a:buChar char="•"/>
            </a:pPr>
            <a:r>
              <a:rPr lang="ru-RU" sz="2400" b="1" dirty="0" err="1">
                <a:solidFill>
                  <a:schemeClr val="tx1"/>
                </a:solidFill>
              </a:rPr>
              <a:t>Жылуы</a:t>
            </a:r>
            <a:r>
              <a:rPr lang="ru-RU" sz="2400" b="1" dirty="0">
                <a:solidFill>
                  <a:schemeClr val="tx1"/>
                </a:solidFill>
              </a:rPr>
              <a:t> 30-40 кДж\ </a:t>
            </a:r>
            <a:r>
              <a:rPr lang="ru-RU" sz="2400" b="1" dirty="0" err="1">
                <a:solidFill>
                  <a:schemeClr val="tx1"/>
                </a:solidFill>
              </a:rPr>
              <a:t>мольден</a:t>
            </a:r>
            <a:r>
              <a:rPr lang="ru-RU" sz="2400" b="1" dirty="0">
                <a:solidFill>
                  <a:schemeClr val="tx1"/>
                </a:solidFill>
              </a:rPr>
              <a:t> аз </a:t>
            </a:r>
          </a:p>
          <a:p>
            <a:pPr marL="342900" indent="-342900">
              <a:buFont typeface="Arial" panose="020B0604020202020204" pitchFamily="34" charset="0"/>
              <a:buChar char="•"/>
            </a:pPr>
            <a:r>
              <a:rPr lang="ru-RU" sz="2400" b="1" dirty="0" err="1">
                <a:solidFill>
                  <a:schemeClr val="tx1"/>
                </a:solidFill>
              </a:rPr>
              <a:t>Қайтымды</a:t>
            </a:r>
            <a:endParaRPr lang="ru-KZ" sz="2400" b="1" dirty="0">
              <a:solidFill>
                <a:schemeClr val="tx1"/>
              </a:solidFill>
            </a:endParaRPr>
          </a:p>
        </p:txBody>
      </p:sp>
      <p:sp>
        <p:nvSpPr>
          <p:cNvPr id="7" name="TextBox 6">
            <a:extLst>
              <a:ext uri="{FF2B5EF4-FFF2-40B4-BE49-F238E27FC236}">
                <a16:creationId xmlns:a16="http://schemas.microsoft.com/office/drawing/2014/main" id="{B2EFD530-7C22-AF77-E614-AC564EBF40D6}"/>
              </a:ext>
            </a:extLst>
          </p:cNvPr>
          <p:cNvSpPr txBox="1"/>
          <p:nvPr/>
        </p:nvSpPr>
        <p:spPr>
          <a:xfrm>
            <a:off x="1301093" y="5236034"/>
            <a:ext cx="9556203" cy="707886"/>
          </a:xfrm>
          <a:prstGeom prst="rect">
            <a:avLst/>
          </a:prstGeom>
          <a:noFill/>
        </p:spPr>
        <p:txBody>
          <a:bodyPr wrap="square">
            <a:spAutoFit/>
          </a:bodyPr>
          <a:lstStyle/>
          <a:p>
            <a:r>
              <a:rPr lang="ru-RU" sz="2000" i="1" dirty="0" err="1">
                <a:effectLst>
                  <a:outerShdw blurRad="38100" dist="38100" dir="2700000" algn="tl">
                    <a:srgbClr val="000000">
                      <a:alpha val="43137"/>
                    </a:srgbClr>
                  </a:outerShdw>
                </a:effectLst>
              </a:rPr>
              <a:t>Молекулалар</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өздерінің</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даралығын</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сақтайды</a:t>
            </a:r>
            <a:endParaRPr lang="ru-RU" sz="2000" i="1" dirty="0">
              <a:effectLst>
                <a:outerShdw blurRad="38100" dist="38100" dir="2700000" algn="tl">
                  <a:srgbClr val="000000">
                    <a:alpha val="43137"/>
                  </a:srgbClr>
                </a:outerShdw>
              </a:effectLst>
            </a:endParaRPr>
          </a:p>
          <a:p>
            <a:r>
              <a:rPr lang="ru-RU" sz="2000" i="1" dirty="0" err="1">
                <a:effectLst>
                  <a:outerShdw blurRad="38100" dist="38100" dir="2700000" algn="tl">
                    <a:srgbClr val="000000">
                      <a:alpha val="43137"/>
                    </a:srgbClr>
                  </a:outerShdw>
                </a:effectLst>
              </a:rPr>
              <a:t>Температураның</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жоғарылауымен</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төмендейді</a:t>
            </a:r>
            <a:endParaRPr lang="ru-KZ" sz="20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95030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2. Сорбциялық </a:t>
            </a:r>
            <a:r>
              <a:rPr lang="ru-RU" sz="2400" b="1" dirty="0" err="1">
                <a:solidFill>
                  <a:srgbClr val="C00000"/>
                </a:solidFill>
                <a:latin typeface="Arial" panose="020B0604020202020204" pitchFamily="34" charset="0"/>
                <a:cs typeface="Arial" panose="020B0604020202020204" pitchFamily="34" charset="0"/>
              </a:rPr>
              <a:t>процестің</a:t>
            </a:r>
            <a:r>
              <a:rPr lang="ru-RU" sz="2400" b="1" dirty="0">
                <a:solidFill>
                  <a:srgbClr val="C00000"/>
                </a:solidFill>
                <a:latin typeface="Arial" panose="020B0604020202020204" pitchFamily="34" charset="0"/>
                <a:cs typeface="Arial" panose="020B0604020202020204" pitchFamily="34" charset="0"/>
              </a:rPr>
              <a:t> </a:t>
            </a:r>
            <a:r>
              <a:rPr lang="ru-RU" sz="2400" b="1" dirty="0" err="1">
                <a:solidFill>
                  <a:srgbClr val="C00000"/>
                </a:solidFill>
                <a:latin typeface="Arial" panose="020B0604020202020204" pitchFamily="34" charset="0"/>
                <a:cs typeface="Arial" panose="020B0604020202020204" pitchFamily="34" charset="0"/>
              </a:rPr>
              <a:t>түрлері</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765432" y="1460298"/>
            <a:ext cx="10819078" cy="646331"/>
          </a:xfrm>
          <a:prstGeom prst="rect">
            <a:avLst/>
          </a:prstGeom>
          <a:noFill/>
        </p:spPr>
        <p:txBody>
          <a:bodyPr wrap="square">
            <a:spAutoFit/>
          </a:bodyPr>
          <a:lstStyle/>
          <a:p>
            <a:pPr algn="just"/>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Өзара</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әрекеттесу</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процесінде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химиялық</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күштер</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мысалы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электрон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тығыздығының</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қайта</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бөлінуі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көрінгенде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олар</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химиялық</a:t>
            </a: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сорбция </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(хемосорбция)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туралы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айтады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pic>
        <p:nvPicPr>
          <p:cNvPr id="5" name="Рисунок 4">
            <a:extLst>
              <a:ext uri="{FF2B5EF4-FFF2-40B4-BE49-F238E27FC236}">
                <a16:creationId xmlns:a16="http://schemas.microsoft.com/office/drawing/2014/main" id="{DF9C1AF4-D727-2B30-7BE7-A7220BD8023C}"/>
              </a:ext>
            </a:extLst>
          </p:cNvPr>
          <p:cNvPicPr>
            <a:picLocks noChangeAspect="1"/>
          </p:cNvPicPr>
          <p:nvPr/>
        </p:nvPicPr>
        <p:blipFill rotWithShape="1">
          <a:blip r:embed="rId2"/>
          <a:srcRect l="55768" b="10692"/>
          <a:stretch/>
        </p:blipFill>
        <p:spPr>
          <a:xfrm>
            <a:off x="3906012" y="2263844"/>
            <a:ext cx="4891478" cy="3864103"/>
          </a:xfrm>
          <a:prstGeom prst="rect">
            <a:avLst/>
          </a:prstGeom>
        </p:spPr>
      </p:pic>
    </p:spTree>
    <p:extLst>
      <p:ext uri="{BB962C8B-B14F-4D97-AF65-F5344CB8AC3E}">
        <p14:creationId xmlns:p14="http://schemas.microsoft.com/office/powerpoint/2010/main" val="283334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2. Сорбциялық </a:t>
            </a:r>
            <a:r>
              <a:rPr lang="ru-RU" sz="2400" b="1" dirty="0" err="1">
                <a:solidFill>
                  <a:srgbClr val="C00000"/>
                </a:solidFill>
                <a:latin typeface="Arial" panose="020B0604020202020204" pitchFamily="34" charset="0"/>
                <a:cs typeface="Arial" panose="020B0604020202020204" pitchFamily="34" charset="0"/>
              </a:rPr>
              <a:t>процестің</a:t>
            </a:r>
            <a:r>
              <a:rPr lang="ru-RU" sz="2400" b="1" dirty="0">
                <a:solidFill>
                  <a:srgbClr val="C00000"/>
                </a:solidFill>
                <a:latin typeface="Arial" panose="020B0604020202020204" pitchFamily="34" charset="0"/>
                <a:cs typeface="Arial" panose="020B0604020202020204" pitchFamily="34" charset="0"/>
              </a:rPr>
              <a:t> </a:t>
            </a:r>
            <a:r>
              <a:rPr lang="ru-RU" sz="2400" b="1" dirty="0" err="1">
                <a:solidFill>
                  <a:srgbClr val="C00000"/>
                </a:solidFill>
                <a:latin typeface="Arial" panose="020B0604020202020204" pitchFamily="34" charset="0"/>
                <a:cs typeface="Arial" panose="020B0604020202020204" pitchFamily="34" charset="0"/>
              </a:rPr>
              <a:t>түрлері</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2" name="Прямоугольник: скругленные углы 1">
            <a:extLst>
              <a:ext uri="{FF2B5EF4-FFF2-40B4-BE49-F238E27FC236}">
                <a16:creationId xmlns:a16="http://schemas.microsoft.com/office/drawing/2014/main" id="{1AAE531A-E12D-D4A1-4C69-CDA90567F086}"/>
              </a:ext>
            </a:extLst>
          </p:cNvPr>
          <p:cNvSpPr/>
          <p:nvPr/>
        </p:nvSpPr>
        <p:spPr>
          <a:xfrm>
            <a:off x="909188" y="1021801"/>
            <a:ext cx="10444611" cy="3896708"/>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2400" b="1" dirty="0">
                <a:solidFill>
                  <a:schemeClr val="tx1"/>
                </a:solidFill>
              </a:rPr>
              <a:t>    </a:t>
            </a:r>
            <a:r>
              <a:rPr lang="ru-RU" sz="2400" b="1" dirty="0" err="1">
                <a:solidFill>
                  <a:schemeClr val="tx1"/>
                </a:solidFill>
              </a:rPr>
              <a:t>Химиялық</a:t>
            </a:r>
            <a:r>
              <a:rPr lang="ru-RU" sz="2400" b="1" dirty="0">
                <a:solidFill>
                  <a:schemeClr val="tx1"/>
                </a:solidFill>
              </a:rPr>
              <a:t> сорбция:</a:t>
            </a:r>
          </a:p>
          <a:p>
            <a:pPr marL="285750" indent="-285750">
              <a:buFont typeface="Arial" panose="020B0604020202020204" pitchFamily="34" charset="0"/>
              <a:buChar char="•"/>
            </a:pPr>
            <a:r>
              <a:rPr lang="ru-RU" sz="2400" b="1" dirty="0">
                <a:solidFill>
                  <a:schemeClr val="tx1"/>
                </a:solidFill>
              </a:rPr>
              <a:t>Абсорбция </a:t>
            </a:r>
            <a:r>
              <a:rPr lang="ru-RU" sz="2400" b="1" dirty="0" err="1">
                <a:solidFill>
                  <a:schemeClr val="tx1"/>
                </a:solidFill>
              </a:rPr>
              <a:t>химиялық</a:t>
            </a:r>
            <a:r>
              <a:rPr lang="ru-RU" sz="2400" b="1" dirty="0">
                <a:solidFill>
                  <a:schemeClr val="tx1"/>
                </a:solidFill>
              </a:rPr>
              <a:t> </a:t>
            </a:r>
            <a:r>
              <a:rPr lang="ru-RU" sz="2400" b="1" dirty="0" err="1">
                <a:solidFill>
                  <a:schemeClr val="tx1"/>
                </a:solidFill>
              </a:rPr>
              <a:t>реакциямен</a:t>
            </a:r>
            <a:r>
              <a:rPr lang="ru-RU" sz="2400" b="1" dirty="0">
                <a:solidFill>
                  <a:schemeClr val="tx1"/>
                </a:solidFill>
              </a:rPr>
              <a:t> </a:t>
            </a:r>
            <a:r>
              <a:rPr lang="ru-RU" sz="2400" b="1" dirty="0" err="1">
                <a:solidFill>
                  <a:schemeClr val="tx1"/>
                </a:solidFill>
              </a:rPr>
              <a:t>бірге</a:t>
            </a:r>
            <a:r>
              <a:rPr lang="ru-RU" sz="2400" b="1" dirty="0">
                <a:solidFill>
                  <a:schemeClr val="tx1"/>
                </a:solidFill>
              </a:rPr>
              <a:t> </a:t>
            </a:r>
            <a:r>
              <a:rPr lang="ru-RU" sz="2400" b="1" dirty="0" err="1">
                <a:solidFill>
                  <a:schemeClr val="tx1"/>
                </a:solidFill>
              </a:rPr>
              <a:t>жүреді</a:t>
            </a:r>
            <a:endParaRPr lang="ru-RU" sz="2400" b="1" dirty="0">
              <a:solidFill>
                <a:schemeClr val="tx1"/>
              </a:solidFill>
            </a:endParaRPr>
          </a:p>
          <a:p>
            <a:pPr marL="285750" indent="-285750">
              <a:buFont typeface="Arial" panose="020B0604020202020204" pitchFamily="34" charset="0"/>
              <a:buChar char="•"/>
            </a:pPr>
            <a:r>
              <a:rPr lang="ru-RU" sz="2400" b="1" dirty="0" err="1">
                <a:solidFill>
                  <a:schemeClr val="tx1"/>
                </a:solidFill>
              </a:rPr>
              <a:t>Химиялық</a:t>
            </a:r>
            <a:r>
              <a:rPr lang="ru-RU" sz="2400" b="1" dirty="0">
                <a:solidFill>
                  <a:schemeClr val="tx1"/>
                </a:solidFill>
              </a:rPr>
              <a:t> </a:t>
            </a:r>
            <a:r>
              <a:rPr lang="ru-RU" sz="2400" b="1" dirty="0" err="1">
                <a:solidFill>
                  <a:schemeClr val="tx1"/>
                </a:solidFill>
              </a:rPr>
              <a:t>байланысқа</a:t>
            </a:r>
            <a:r>
              <a:rPr lang="ru-RU" sz="2400" b="1" dirty="0">
                <a:solidFill>
                  <a:schemeClr val="tx1"/>
                </a:solidFill>
              </a:rPr>
              <a:t> </a:t>
            </a:r>
            <a:r>
              <a:rPr lang="ru-RU" sz="2400" b="1" dirty="0" err="1">
                <a:solidFill>
                  <a:schemeClr val="tx1"/>
                </a:solidFill>
              </a:rPr>
              <a:t>әкелетін</a:t>
            </a:r>
            <a:r>
              <a:rPr lang="ru-RU" sz="2400" b="1" dirty="0">
                <a:solidFill>
                  <a:schemeClr val="tx1"/>
                </a:solidFill>
              </a:rPr>
              <a:t> (</a:t>
            </a:r>
            <a:r>
              <a:rPr lang="ru-RU" sz="2400" b="1" dirty="0" err="1">
                <a:solidFill>
                  <a:schemeClr val="tx1"/>
                </a:solidFill>
              </a:rPr>
              <a:t>иондық</a:t>
            </a:r>
            <a:r>
              <a:rPr lang="ru-RU" sz="2400" b="1" dirty="0">
                <a:solidFill>
                  <a:schemeClr val="tx1"/>
                </a:solidFill>
              </a:rPr>
              <a:t>, </a:t>
            </a:r>
            <a:r>
              <a:rPr lang="ru-RU" sz="2400" b="1" dirty="0" err="1">
                <a:solidFill>
                  <a:schemeClr val="tx1"/>
                </a:solidFill>
              </a:rPr>
              <a:t>коваленттік</a:t>
            </a:r>
            <a:r>
              <a:rPr lang="ru-RU" sz="2400" b="1" dirty="0">
                <a:solidFill>
                  <a:schemeClr val="tx1"/>
                </a:solidFill>
              </a:rPr>
              <a:t> </a:t>
            </a:r>
            <a:r>
              <a:rPr lang="ru-RU" sz="2400" b="1" dirty="0" err="1">
                <a:solidFill>
                  <a:schemeClr val="tx1"/>
                </a:solidFill>
              </a:rPr>
              <a:t>немесе</a:t>
            </a:r>
            <a:r>
              <a:rPr lang="ru-RU" sz="2400" b="1" dirty="0">
                <a:solidFill>
                  <a:schemeClr val="tx1"/>
                </a:solidFill>
              </a:rPr>
              <a:t> </a:t>
            </a:r>
            <a:r>
              <a:rPr lang="ru-RU" sz="2400" b="1" dirty="0" err="1">
                <a:solidFill>
                  <a:schemeClr val="tx1"/>
                </a:solidFill>
              </a:rPr>
              <a:t>екеуінің</a:t>
            </a:r>
            <a:r>
              <a:rPr lang="ru-RU" sz="2400" b="1" dirty="0">
                <a:solidFill>
                  <a:schemeClr val="tx1"/>
                </a:solidFill>
              </a:rPr>
              <a:t> </a:t>
            </a:r>
            <a:r>
              <a:rPr lang="ru-RU" sz="2400" b="1" dirty="0" err="1">
                <a:solidFill>
                  <a:schemeClr val="tx1"/>
                </a:solidFill>
              </a:rPr>
              <a:t>комбинациясы</a:t>
            </a:r>
            <a:r>
              <a:rPr lang="ru-RU" sz="2400" b="1" dirty="0">
                <a:solidFill>
                  <a:schemeClr val="tx1"/>
                </a:solidFill>
              </a:rPr>
              <a:t>) </a:t>
            </a:r>
            <a:r>
              <a:rPr lang="ru-RU" sz="2400" b="1" dirty="0" err="1">
                <a:solidFill>
                  <a:schemeClr val="tx1"/>
                </a:solidFill>
              </a:rPr>
              <a:t>химиялық</a:t>
            </a:r>
            <a:r>
              <a:rPr lang="ru-RU" sz="2400" b="1" dirty="0">
                <a:solidFill>
                  <a:schemeClr val="tx1"/>
                </a:solidFill>
              </a:rPr>
              <a:t> </a:t>
            </a:r>
            <a:r>
              <a:rPr lang="ru-RU" sz="2400" b="1" dirty="0" err="1">
                <a:solidFill>
                  <a:schemeClr val="tx1"/>
                </a:solidFill>
              </a:rPr>
              <a:t>жақындық</a:t>
            </a:r>
            <a:r>
              <a:rPr lang="ru-RU" sz="2400" b="1" dirty="0">
                <a:solidFill>
                  <a:schemeClr val="tx1"/>
                </a:solidFill>
              </a:rPr>
              <a:t> </a:t>
            </a:r>
            <a:r>
              <a:rPr lang="ru-RU" sz="2400" b="1" dirty="0" err="1">
                <a:solidFill>
                  <a:schemeClr val="tx1"/>
                </a:solidFill>
              </a:rPr>
              <a:t>күштерінің</a:t>
            </a:r>
            <a:r>
              <a:rPr lang="ru-RU" sz="2400" b="1" dirty="0">
                <a:solidFill>
                  <a:schemeClr val="tx1"/>
                </a:solidFill>
              </a:rPr>
              <a:t> </a:t>
            </a:r>
            <a:r>
              <a:rPr lang="ru-RU" sz="2400" b="1" dirty="0" err="1">
                <a:solidFill>
                  <a:schemeClr val="tx1"/>
                </a:solidFill>
              </a:rPr>
              <a:t>әрекетінен</a:t>
            </a:r>
            <a:r>
              <a:rPr lang="ru-RU" sz="2400" b="1" dirty="0">
                <a:solidFill>
                  <a:schemeClr val="tx1"/>
                </a:solidFill>
              </a:rPr>
              <a:t> </a:t>
            </a:r>
            <a:r>
              <a:rPr lang="ru-RU" sz="2400" b="1" dirty="0" err="1">
                <a:solidFill>
                  <a:schemeClr val="tx1"/>
                </a:solidFill>
              </a:rPr>
              <a:t>туындайды</a:t>
            </a:r>
            <a:r>
              <a:rPr lang="ru-RU" sz="2400" b="1" dirty="0">
                <a:solidFill>
                  <a:schemeClr val="tx1"/>
                </a:solidFill>
              </a:rPr>
              <a:t>.</a:t>
            </a:r>
          </a:p>
          <a:p>
            <a:pPr marL="285750" indent="-285750">
              <a:buFont typeface="Arial" panose="020B0604020202020204" pitchFamily="34" charset="0"/>
              <a:buChar char="•"/>
            </a:pPr>
            <a:r>
              <a:rPr lang="ru-RU" sz="2400" b="1" dirty="0" err="1">
                <a:solidFill>
                  <a:schemeClr val="tx1"/>
                </a:solidFill>
              </a:rPr>
              <a:t>мұндай</a:t>
            </a:r>
            <a:r>
              <a:rPr lang="ru-RU" sz="2400" b="1" dirty="0">
                <a:solidFill>
                  <a:schemeClr val="tx1"/>
                </a:solidFill>
              </a:rPr>
              <a:t> </a:t>
            </a:r>
            <a:r>
              <a:rPr lang="ru-RU" sz="2400" b="1" dirty="0" err="1">
                <a:solidFill>
                  <a:schemeClr val="tx1"/>
                </a:solidFill>
              </a:rPr>
              <a:t>байланыстардың</a:t>
            </a:r>
            <a:r>
              <a:rPr lang="ru-RU" sz="2400" b="1" dirty="0">
                <a:solidFill>
                  <a:schemeClr val="tx1"/>
                </a:solidFill>
              </a:rPr>
              <a:t> </a:t>
            </a:r>
            <a:r>
              <a:rPr lang="ru-RU" sz="2400" b="1" dirty="0" err="1">
                <a:solidFill>
                  <a:schemeClr val="tx1"/>
                </a:solidFill>
              </a:rPr>
              <a:t>беріктігі</a:t>
            </a:r>
            <a:r>
              <a:rPr lang="ru-RU" sz="2400" b="1" dirty="0">
                <a:solidFill>
                  <a:schemeClr val="tx1"/>
                </a:solidFill>
              </a:rPr>
              <a:t> </a:t>
            </a:r>
            <a:r>
              <a:rPr lang="ru-RU" sz="2400" b="1" dirty="0" err="1">
                <a:solidFill>
                  <a:schemeClr val="tx1"/>
                </a:solidFill>
              </a:rPr>
              <a:t>айтарлықтай</a:t>
            </a:r>
            <a:r>
              <a:rPr lang="ru-RU" sz="2400" b="1" dirty="0">
                <a:solidFill>
                  <a:schemeClr val="tx1"/>
                </a:solidFill>
              </a:rPr>
              <a:t> </a:t>
            </a:r>
            <a:r>
              <a:rPr lang="ru-RU" sz="2400" b="1" dirty="0" err="1">
                <a:solidFill>
                  <a:schemeClr val="tx1"/>
                </a:solidFill>
              </a:rPr>
              <a:t>жоғары</a:t>
            </a:r>
            <a:r>
              <a:rPr lang="ru-RU" sz="2400" b="1" dirty="0">
                <a:solidFill>
                  <a:schemeClr val="tx1"/>
                </a:solidFill>
              </a:rPr>
              <a:t> </a:t>
            </a:r>
            <a:r>
              <a:rPr lang="ru-RU" sz="2400" b="1" dirty="0" err="1">
                <a:solidFill>
                  <a:schemeClr val="tx1"/>
                </a:solidFill>
              </a:rPr>
              <a:t>және</a:t>
            </a:r>
            <a:r>
              <a:rPr lang="ru-RU" sz="2400" b="1" dirty="0">
                <a:solidFill>
                  <a:schemeClr val="tx1"/>
                </a:solidFill>
              </a:rPr>
              <a:t> </a:t>
            </a:r>
            <a:r>
              <a:rPr lang="ru-RU" sz="2400" b="1" dirty="0" err="1">
                <a:solidFill>
                  <a:schemeClr val="tx1"/>
                </a:solidFill>
              </a:rPr>
              <a:t>кейде</a:t>
            </a:r>
            <a:r>
              <a:rPr lang="ru-RU" sz="2400" b="1" dirty="0">
                <a:solidFill>
                  <a:schemeClr val="tx1"/>
                </a:solidFill>
              </a:rPr>
              <a:t> 800 кДж/моль </a:t>
            </a:r>
            <a:r>
              <a:rPr lang="ru-RU" sz="2400" b="1" dirty="0" err="1">
                <a:solidFill>
                  <a:schemeClr val="tx1"/>
                </a:solidFill>
              </a:rPr>
              <a:t>шамасына</a:t>
            </a:r>
            <a:r>
              <a:rPr lang="ru-RU" sz="2400" b="1" dirty="0">
                <a:solidFill>
                  <a:schemeClr val="tx1"/>
                </a:solidFill>
              </a:rPr>
              <a:t> </a:t>
            </a:r>
            <a:r>
              <a:rPr lang="ru-RU" sz="2400" b="1" dirty="0" err="1">
                <a:solidFill>
                  <a:schemeClr val="tx1"/>
                </a:solidFill>
              </a:rPr>
              <a:t>жетеді</a:t>
            </a:r>
            <a:r>
              <a:rPr lang="ru-RU" sz="2400" b="1" dirty="0">
                <a:solidFill>
                  <a:schemeClr val="tx1"/>
                </a:solidFill>
              </a:rPr>
              <a:t>.</a:t>
            </a:r>
          </a:p>
          <a:p>
            <a:pPr marL="285750" indent="-285750">
              <a:buFont typeface="Arial" panose="020B0604020202020204" pitchFamily="34" charset="0"/>
              <a:buChar char="•"/>
            </a:pPr>
            <a:r>
              <a:rPr lang="ru-RU" sz="2400" b="1" dirty="0" err="1">
                <a:solidFill>
                  <a:schemeClr val="tx1"/>
                </a:solidFill>
              </a:rPr>
              <a:t>Қайтымды</a:t>
            </a:r>
            <a:r>
              <a:rPr lang="ru-RU" sz="2400" b="1" dirty="0">
                <a:solidFill>
                  <a:schemeClr val="tx1"/>
                </a:solidFill>
              </a:rPr>
              <a:t> </a:t>
            </a:r>
            <a:r>
              <a:rPr lang="ru-RU" sz="2400" b="1" dirty="0" err="1">
                <a:solidFill>
                  <a:schemeClr val="tx1"/>
                </a:solidFill>
              </a:rPr>
              <a:t>болуы</a:t>
            </a:r>
            <a:r>
              <a:rPr lang="ru-RU" sz="2400" b="1" dirty="0">
                <a:solidFill>
                  <a:schemeClr val="tx1"/>
                </a:solidFill>
              </a:rPr>
              <a:t> </a:t>
            </a:r>
            <a:r>
              <a:rPr lang="ru-RU" sz="2400" b="1" dirty="0" err="1">
                <a:solidFill>
                  <a:schemeClr val="tx1"/>
                </a:solidFill>
              </a:rPr>
              <a:t>немесе</a:t>
            </a:r>
            <a:r>
              <a:rPr lang="ru-RU" sz="2400" b="1" dirty="0">
                <a:solidFill>
                  <a:schemeClr val="tx1"/>
                </a:solidFill>
              </a:rPr>
              <a:t> </a:t>
            </a:r>
            <a:r>
              <a:rPr lang="ru-RU" sz="2400" b="1" dirty="0" err="1">
                <a:solidFill>
                  <a:schemeClr val="tx1"/>
                </a:solidFill>
              </a:rPr>
              <a:t>болмауы</a:t>
            </a:r>
            <a:r>
              <a:rPr lang="ru-RU" sz="2400" b="1" dirty="0">
                <a:solidFill>
                  <a:schemeClr val="tx1"/>
                </a:solidFill>
              </a:rPr>
              <a:t> </a:t>
            </a:r>
            <a:r>
              <a:rPr lang="ru-RU" sz="2400" b="1" dirty="0" err="1">
                <a:solidFill>
                  <a:schemeClr val="tx1"/>
                </a:solidFill>
              </a:rPr>
              <a:t>мүмкін</a:t>
            </a:r>
            <a:endParaRPr lang="ru-KZ" sz="2400" b="1" dirty="0">
              <a:solidFill>
                <a:schemeClr val="tx1"/>
              </a:solidFill>
            </a:endParaRPr>
          </a:p>
        </p:txBody>
      </p:sp>
      <p:sp>
        <p:nvSpPr>
          <p:cNvPr id="7" name="TextBox 6">
            <a:extLst>
              <a:ext uri="{FF2B5EF4-FFF2-40B4-BE49-F238E27FC236}">
                <a16:creationId xmlns:a16="http://schemas.microsoft.com/office/drawing/2014/main" id="{B2EFD530-7C22-AF77-E614-AC564EBF40D6}"/>
              </a:ext>
            </a:extLst>
          </p:cNvPr>
          <p:cNvSpPr txBox="1"/>
          <p:nvPr/>
        </p:nvSpPr>
        <p:spPr>
          <a:xfrm>
            <a:off x="1301093" y="5236034"/>
            <a:ext cx="9556203" cy="707886"/>
          </a:xfrm>
          <a:prstGeom prst="rect">
            <a:avLst/>
          </a:prstGeom>
          <a:noFill/>
        </p:spPr>
        <p:txBody>
          <a:bodyPr wrap="square">
            <a:spAutoFit/>
          </a:bodyPr>
          <a:lstStyle/>
          <a:p>
            <a:r>
              <a:rPr lang="ru-KZ" sz="2000" i="1" dirty="0" err="1">
                <a:effectLst>
                  <a:outerShdw blurRad="38100" dist="38100" dir="2700000" algn="tl">
                    <a:srgbClr val="000000">
                      <a:alpha val="43137"/>
                    </a:srgbClr>
                  </a:outerShdw>
                </a:effectLst>
              </a:rPr>
              <a:t>Молекулалар</a:t>
            </a:r>
            <a:r>
              <a:rPr lang="ru-KZ" sz="2000" i="1" dirty="0">
                <a:effectLst>
                  <a:outerShdw blurRad="38100" dist="38100" dir="2700000" algn="tl">
                    <a:srgbClr val="000000">
                      <a:alpha val="43137"/>
                    </a:srgbClr>
                  </a:outerShdw>
                </a:effectLst>
              </a:rPr>
              <a:t> </a:t>
            </a:r>
            <a:r>
              <a:rPr lang="ru-KZ" sz="2000" i="1" dirty="0" err="1">
                <a:effectLst>
                  <a:outerShdw blurRad="38100" dist="38100" dir="2700000" algn="tl">
                    <a:srgbClr val="000000">
                      <a:alpha val="43137"/>
                    </a:srgbClr>
                  </a:outerShdw>
                </a:effectLst>
              </a:rPr>
              <a:t>жеке</a:t>
            </a:r>
            <a:r>
              <a:rPr lang="ru-KZ" sz="2000" i="1" dirty="0">
                <a:effectLst>
                  <a:outerShdw blurRad="38100" dist="38100" dir="2700000" algn="tl">
                    <a:srgbClr val="000000">
                      <a:alpha val="43137"/>
                    </a:srgbClr>
                  </a:outerShdw>
                </a:effectLst>
              </a:rPr>
              <a:t> </a:t>
            </a:r>
            <a:r>
              <a:rPr lang="ru-KZ" sz="2000" i="1" dirty="0" err="1">
                <a:effectLst>
                  <a:outerShdw blurRad="38100" dist="38100" dir="2700000" algn="tl">
                    <a:srgbClr val="000000">
                      <a:alpha val="43137"/>
                    </a:srgbClr>
                  </a:outerShdw>
                </a:effectLst>
              </a:rPr>
              <a:t>қасиеттерін</a:t>
            </a:r>
            <a:r>
              <a:rPr lang="ru-KZ" sz="2000" i="1" dirty="0">
                <a:effectLst>
                  <a:outerShdw blurRad="38100" dist="38100" dir="2700000" algn="tl">
                    <a:srgbClr val="000000">
                      <a:alpha val="43137"/>
                    </a:srgbClr>
                  </a:outerShdw>
                </a:effectLst>
              </a:rPr>
              <a:t> </a:t>
            </a:r>
            <a:r>
              <a:rPr lang="ru-KZ" sz="2000" i="1" dirty="0" err="1">
                <a:effectLst>
                  <a:outerShdw blurRad="38100" dist="38100" dir="2700000" algn="tl">
                    <a:srgbClr val="000000">
                      <a:alpha val="43137"/>
                    </a:srgbClr>
                  </a:outerShdw>
                </a:effectLst>
              </a:rPr>
              <a:t>жоғалтады</a:t>
            </a:r>
            <a:endParaRPr lang="ru-KZ" sz="2000" i="1" dirty="0">
              <a:effectLst>
                <a:outerShdw blurRad="38100" dist="38100" dir="2700000" algn="tl">
                  <a:srgbClr val="000000">
                    <a:alpha val="43137"/>
                  </a:srgbClr>
                </a:outerShdw>
              </a:effectLst>
            </a:endParaRPr>
          </a:p>
          <a:p>
            <a:r>
              <a:rPr lang="ru-KZ" sz="2000" i="1" dirty="0" err="1">
                <a:effectLst>
                  <a:outerShdw blurRad="38100" dist="38100" dir="2700000" algn="tl">
                    <a:srgbClr val="000000">
                      <a:alpha val="43137"/>
                    </a:srgbClr>
                  </a:outerShdw>
                </a:effectLst>
              </a:rPr>
              <a:t>Температурамен</a:t>
            </a:r>
            <a:r>
              <a:rPr lang="ru-KZ" sz="2000" i="1" dirty="0">
                <a:effectLst>
                  <a:outerShdw blurRad="38100" dist="38100" dir="2700000" algn="tl">
                    <a:srgbClr val="000000">
                      <a:alpha val="43137"/>
                    </a:srgbClr>
                  </a:outerShdw>
                </a:effectLst>
              </a:rPr>
              <a:t> </a:t>
            </a:r>
            <a:r>
              <a:rPr lang="ru-KZ" sz="2000" i="1" dirty="0" err="1">
                <a:effectLst>
                  <a:outerShdw blurRad="38100" dist="38100" dir="2700000" algn="tl">
                    <a:srgbClr val="000000">
                      <a:alpha val="43137"/>
                    </a:srgbClr>
                  </a:outerShdw>
                </a:effectLst>
              </a:rPr>
              <a:t>бірге</a:t>
            </a:r>
            <a:r>
              <a:rPr lang="ru-KZ" sz="2000" i="1" dirty="0">
                <a:effectLst>
                  <a:outerShdw blurRad="38100" dist="38100" dir="2700000" algn="tl">
                    <a:srgbClr val="000000">
                      <a:alpha val="43137"/>
                    </a:srgbClr>
                  </a:outerShdw>
                </a:effectLst>
              </a:rPr>
              <a:t> </a:t>
            </a:r>
            <a:r>
              <a:rPr lang="ru-KZ" sz="2000" i="1" dirty="0" err="1">
                <a:effectLst>
                  <a:outerShdw blurRad="38100" dist="38100" dir="2700000" algn="tl">
                    <a:srgbClr val="000000">
                      <a:alpha val="43137"/>
                    </a:srgbClr>
                  </a:outerShdw>
                </a:effectLst>
              </a:rPr>
              <a:t>артады</a:t>
            </a:r>
            <a:endParaRPr lang="ru-KZ" sz="20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30929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 </a:t>
            </a: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a:xfrm>
            <a:off x="867338" y="1817842"/>
            <a:ext cx="10515600" cy="4351338"/>
          </a:xfrm>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654236" y="1602058"/>
            <a:ext cx="10819078" cy="646331"/>
          </a:xfrm>
          <a:prstGeom prst="rect">
            <a:avLst/>
          </a:prstGeom>
          <a:noFill/>
        </p:spPr>
        <p:txBody>
          <a:bodyPr wrap="square">
            <a:spAutoFit/>
          </a:bodyPr>
          <a:lstStyle/>
          <a:p>
            <a:endPar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Рисунок 4" descr="Изображение выглядит как диаграмма, зарисовка, рисунок, Технический чертеж&#10;&#10;Автоматически созданное описание">
            <a:extLst>
              <a:ext uri="{FF2B5EF4-FFF2-40B4-BE49-F238E27FC236}">
                <a16:creationId xmlns:a16="http://schemas.microsoft.com/office/drawing/2014/main" id="{49045437-6686-4D32-06F5-966E2E8B01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9375" y="604606"/>
            <a:ext cx="9448800" cy="4943475"/>
          </a:xfrm>
          <a:prstGeom prst="rect">
            <a:avLst/>
          </a:prstGeom>
        </p:spPr>
      </p:pic>
      <p:sp>
        <p:nvSpPr>
          <p:cNvPr id="7" name="TextBox 6">
            <a:extLst>
              <a:ext uri="{FF2B5EF4-FFF2-40B4-BE49-F238E27FC236}">
                <a16:creationId xmlns:a16="http://schemas.microsoft.com/office/drawing/2014/main" id="{5CA9EE44-1060-2CCC-299B-F2553487C502}"/>
              </a:ext>
            </a:extLst>
          </p:cNvPr>
          <p:cNvSpPr txBox="1"/>
          <p:nvPr/>
        </p:nvSpPr>
        <p:spPr>
          <a:xfrm>
            <a:off x="1721096" y="5507474"/>
            <a:ext cx="9975273" cy="369332"/>
          </a:xfrm>
          <a:prstGeom prst="rect">
            <a:avLst/>
          </a:prstGeom>
          <a:noFill/>
        </p:spPr>
        <p:txBody>
          <a:bodyPr wrap="square">
            <a:spAutoFit/>
          </a:bodyPr>
          <a:lstStyle/>
          <a:p>
            <a:r>
              <a:rPr lang="ru-RU" dirty="0">
                <a:latin typeface="Arial" panose="020B0604020202020204" pitchFamily="34" charset="0"/>
                <a:cs typeface="Arial" panose="020B0604020202020204" pitchFamily="34" charset="0"/>
              </a:rPr>
              <a:t>1– </a:t>
            </a:r>
            <a:r>
              <a:rPr lang="ru-KZ" dirty="0">
                <a:latin typeface="Arial" panose="020B0604020202020204" pitchFamily="34" charset="0"/>
                <a:cs typeface="Arial" panose="020B0604020202020204" pitchFamily="34" charset="0"/>
              </a:rPr>
              <a:t>с</a:t>
            </a:r>
            <a:r>
              <a:rPr lang="ru-RU" dirty="0" err="1">
                <a:latin typeface="Arial" panose="020B0604020202020204" pitchFamily="34" charset="0"/>
                <a:cs typeface="Arial" panose="020B0604020202020204" pitchFamily="34" charset="0"/>
              </a:rPr>
              <a:t>урет</a:t>
            </a:r>
            <a:r>
              <a:rPr lang="ru-KZ" dirty="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 </a:t>
            </a:r>
            <a:r>
              <a:rPr lang="ru-RU" i="1" dirty="0">
                <a:latin typeface="Arial" panose="020B0604020202020204" pitchFamily="34" charset="0"/>
                <a:cs typeface="Arial" panose="020B0604020202020204" pitchFamily="34" charset="0"/>
              </a:rPr>
              <a:t>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Сорбентті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тізбектей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енгізумен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адсорбциялық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қондырғылардың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схемасы</a:t>
            </a:r>
            <a:endParaRPr lang="ru-KZ"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1952327D-5E81-25F0-A7D8-122B5A74CA80}"/>
              </a:ext>
            </a:extLst>
          </p:cNvPr>
          <p:cNvSpPr txBox="1"/>
          <p:nvPr/>
        </p:nvSpPr>
        <p:spPr>
          <a:xfrm>
            <a:off x="1339375" y="5869251"/>
            <a:ext cx="9354292" cy="369332"/>
          </a:xfrm>
          <a:prstGeom prst="rect">
            <a:avLst/>
          </a:prstGeom>
          <a:noFill/>
        </p:spPr>
        <p:txBody>
          <a:bodyPr wrap="square">
            <a:spAutoFit/>
          </a:bodyPr>
          <a:lstStyle/>
          <a:p>
            <a:pPr algn="ctr"/>
            <a:r>
              <a:rPr lang="ru-KZ" dirty="0">
                <a:latin typeface="Arial" panose="020B0604020202020204" pitchFamily="34" charset="0"/>
                <a:cs typeface="Arial" panose="020B0604020202020204" pitchFamily="34" charset="0"/>
              </a:rPr>
              <a:t>1 - </a:t>
            </a:r>
            <a:r>
              <a:rPr lang="ru-KZ" dirty="0" err="1">
                <a:latin typeface="Arial" panose="020B0604020202020204" pitchFamily="34" charset="0"/>
                <a:cs typeface="Arial" panose="020B0604020202020204" pitchFamily="34" charset="0"/>
              </a:rPr>
              <a:t>араластырғыштар</a:t>
            </a:r>
            <a:r>
              <a:rPr lang="ru-KZ" dirty="0">
                <a:latin typeface="Arial" panose="020B0604020202020204" pitchFamily="34" charset="0"/>
                <a:cs typeface="Arial" panose="020B0604020202020204" pitchFamily="34" charset="0"/>
              </a:rPr>
              <a:t>; 2 - </a:t>
            </a:r>
            <a:r>
              <a:rPr lang="ru-KZ" dirty="0" err="1">
                <a:latin typeface="Arial" panose="020B0604020202020204" pitchFamily="34" charset="0"/>
                <a:cs typeface="Arial" panose="020B0604020202020204" pitchFamily="34" charset="0"/>
              </a:rPr>
              <a:t>тұндырғыштар</a:t>
            </a:r>
            <a:r>
              <a:rPr lang="ru-KZ" dirty="0">
                <a:latin typeface="Arial" panose="020B0604020202020204" pitchFamily="34" charset="0"/>
                <a:cs typeface="Arial" panose="020B0604020202020204" pitchFamily="34" charset="0"/>
              </a:rPr>
              <a:t>; 3 - адсорбент </a:t>
            </a:r>
            <a:r>
              <a:rPr lang="ru-KZ" dirty="0" err="1">
                <a:latin typeface="Arial" panose="020B0604020202020204" pitchFamily="34" charset="0"/>
                <a:cs typeface="Arial" panose="020B0604020202020204" pitchFamily="34" charset="0"/>
              </a:rPr>
              <a:t>қабылдағыштар</a:t>
            </a:r>
            <a:r>
              <a:rPr lang="ru-KZ" dirty="0">
                <a:latin typeface="Arial" panose="020B0604020202020204" pitchFamily="34" charset="0"/>
                <a:cs typeface="Arial" panose="020B0604020202020204" pitchFamily="34" charset="0"/>
              </a:rPr>
              <a:t>; 4 - </a:t>
            </a:r>
            <a:r>
              <a:rPr lang="ru-KZ" dirty="0" err="1">
                <a:latin typeface="Arial" panose="020B0604020202020204" pitchFamily="34" charset="0"/>
                <a:cs typeface="Arial" panose="020B0604020202020204" pitchFamily="34" charset="0"/>
              </a:rPr>
              <a:t>сорғылар</a:t>
            </a:r>
            <a:endParaRPr lang="ru-KZ" dirty="0">
              <a:latin typeface="Arial" panose="020B060402020202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0740E7D6-C5B7-B073-5B81-9CC6717FEB9B}"/>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400" b="1" dirty="0">
                <a:solidFill>
                  <a:srgbClr val="C00000"/>
                </a:solidFill>
                <a:latin typeface="Arial" panose="020B0604020202020204" pitchFamily="34" charset="0"/>
                <a:cs typeface="Arial" panose="020B0604020202020204" pitchFamily="34" charset="0"/>
              </a:rPr>
              <a:t>2. Сорбциялық </a:t>
            </a:r>
            <a:r>
              <a:rPr lang="ru-RU" sz="2400" b="1" dirty="0" err="1">
                <a:solidFill>
                  <a:srgbClr val="C00000"/>
                </a:solidFill>
                <a:latin typeface="Arial" panose="020B0604020202020204" pitchFamily="34" charset="0"/>
                <a:cs typeface="Arial" panose="020B0604020202020204" pitchFamily="34" charset="0"/>
              </a:rPr>
              <a:t>процестің</a:t>
            </a:r>
            <a:r>
              <a:rPr lang="ru-RU" sz="2400" b="1" dirty="0">
                <a:solidFill>
                  <a:srgbClr val="C00000"/>
                </a:solidFill>
                <a:latin typeface="Arial" panose="020B0604020202020204" pitchFamily="34" charset="0"/>
                <a:cs typeface="Arial" panose="020B0604020202020204" pitchFamily="34" charset="0"/>
              </a:rPr>
              <a:t> </a:t>
            </a:r>
            <a:r>
              <a:rPr lang="ru-RU" sz="2400" b="1" dirty="0" err="1">
                <a:solidFill>
                  <a:srgbClr val="C00000"/>
                </a:solidFill>
                <a:latin typeface="Arial" panose="020B0604020202020204" pitchFamily="34" charset="0"/>
                <a:cs typeface="Arial" panose="020B0604020202020204" pitchFamily="34" charset="0"/>
              </a:rPr>
              <a:t>түрлері</a:t>
            </a:r>
            <a:endParaRPr lang="en-US" dirty="0"/>
          </a:p>
        </p:txBody>
      </p:sp>
    </p:spTree>
    <p:extLst>
      <p:ext uri="{BB962C8B-B14F-4D97-AF65-F5344CB8AC3E}">
        <p14:creationId xmlns:p14="http://schemas.microsoft.com/office/powerpoint/2010/main" val="3312466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 </a:t>
            </a: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654236" y="1602058"/>
            <a:ext cx="10819078" cy="646331"/>
          </a:xfrm>
          <a:prstGeom prst="rect">
            <a:avLst/>
          </a:prstGeom>
          <a:noFill/>
        </p:spPr>
        <p:txBody>
          <a:bodyPr wrap="square">
            <a:spAutoFit/>
          </a:bodyPr>
          <a:lstStyle/>
          <a:p>
            <a:endPar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7" name="Рисунок 6" descr="Изображение выглядит как диаграмма, План, Технический чертеж, зарисовка&#10;&#10;Автоматически созданное описание">
            <a:extLst>
              <a:ext uri="{FF2B5EF4-FFF2-40B4-BE49-F238E27FC236}">
                <a16:creationId xmlns:a16="http://schemas.microsoft.com/office/drawing/2014/main" id="{045DFE97-0E9F-CEF7-033C-25C5C9F419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26" y="471158"/>
            <a:ext cx="10020300" cy="4914900"/>
          </a:xfrm>
          <a:prstGeom prst="rect">
            <a:avLst/>
          </a:prstGeom>
        </p:spPr>
      </p:pic>
      <p:sp>
        <p:nvSpPr>
          <p:cNvPr id="13" name="TextBox 12">
            <a:extLst>
              <a:ext uri="{FF2B5EF4-FFF2-40B4-BE49-F238E27FC236}">
                <a16:creationId xmlns:a16="http://schemas.microsoft.com/office/drawing/2014/main" id="{A5C67CF0-AEDD-9A25-0BF6-DBD9201F6315}"/>
              </a:ext>
            </a:extLst>
          </p:cNvPr>
          <p:cNvSpPr txBox="1"/>
          <p:nvPr/>
        </p:nvSpPr>
        <p:spPr>
          <a:xfrm>
            <a:off x="1701203" y="5386058"/>
            <a:ext cx="8746120" cy="646331"/>
          </a:xfrm>
          <a:prstGeom prst="rect">
            <a:avLst/>
          </a:prstGeom>
          <a:noFill/>
        </p:spPr>
        <p:txBody>
          <a:bodyPr wrap="square">
            <a:spAutoFit/>
          </a:bodyPr>
          <a:lstStyle/>
          <a:p>
            <a:pPr algn="ctr"/>
            <a:r>
              <a:rPr lang="ru-RU" dirty="0">
                <a:latin typeface="Arial" panose="020B0604020202020204" pitchFamily="34" charset="0"/>
                <a:cs typeface="Arial" panose="020B0604020202020204" pitchFamily="34" charset="0"/>
              </a:rPr>
              <a:t>1</a:t>
            </a:r>
            <a:r>
              <a:rPr lang="ru-KZ"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 </a:t>
            </a:r>
            <a:r>
              <a:rPr lang="ru-KZ" dirty="0">
                <a:latin typeface="Arial" panose="020B0604020202020204" pitchFamily="34" charset="0"/>
                <a:cs typeface="Arial" panose="020B0604020202020204" pitchFamily="34" charset="0"/>
              </a:rPr>
              <a:t>с</a:t>
            </a:r>
            <a:r>
              <a:rPr lang="ru-RU" dirty="0" err="1">
                <a:latin typeface="Arial" panose="020B0604020202020204" pitchFamily="34" charset="0"/>
                <a:cs typeface="Arial" panose="020B0604020202020204" pitchFamily="34" charset="0"/>
              </a:rPr>
              <a:t>урет</a:t>
            </a:r>
            <a:r>
              <a:rPr lang="ru-KZ" dirty="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 </a:t>
            </a:r>
            <a:r>
              <a:rPr lang="ru-KZ" i="1" dirty="0">
                <a:latin typeface="Arial" panose="020B0604020202020204" pitchFamily="34" charset="0"/>
                <a:cs typeface="Arial" panose="020B0604020202020204" pitchFamily="34" charset="0"/>
              </a:rPr>
              <a:t>б</a:t>
            </a:r>
            <a:r>
              <a:rPr lang="ru-RU" dirty="0">
                <a:latin typeface="Arial" panose="020B0604020202020204" pitchFamily="34" charset="0"/>
                <a:cs typeface="Arial" panose="020B0604020202020204" pitchFamily="34" charset="0"/>
              </a:rPr>
              <a:t>.</a:t>
            </a:r>
            <a:r>
              <a:rPr lang="ru-KZ"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Сорбентті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қарсы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ағынды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енгізу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арқылы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адсорбциялық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қондырғылардың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схемасы</a:t>
            </a:r>
            <a:endParaRPr lang="ru-KZ" dirty="0">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6EB2CAB9-06F7-8645-CD2C-3B1BA47574C0}"/>
              </a:ext>
            </a:extLst>
          </p:cNvPr>
          <p:cNvSpPr txBox="1"/>
          <p:nvPr/>
        </p:nvSpPr>
        <p:spPr>
          <a:xfrm>
            <a:off x="1701203" y="5942489"/>
            <a:ext cx="9960257" cy="369332"/>
          </a:xfrm>
          <a:prstGeom prst="rect">
            <a:avLst/>
          </a:prstGeom>
          <a:noFill/>
        </p:spPr>
        <p:txBody>
          <a:bodyPr wrap="square">
            <a:spAutoFit/>
          </a:bodyPr>
          <a:lstStyle/>
          <a:p>
            <a:r>
              <a:rPr lang="ru-KZ" dirty="0">
                <a:latin typeface="Arial" panose="020B0604020202020204" pitchFamily="34" charset="0"/>
                <a:cs typeface="Arial" panose="020B0604020202020204" pitchFamily="34" charset="0"/>
              </a:rPr>
              <a:t>1 - </a:t>
            </a:r>
            <a:r>
              <a:rPr lang="ru-KZ" dirty="0" err="1">
                <a:latin typeface="Arial" panose="020B0604020202020204" pitchFamily="34" charset="0"/>
                <a:cs typeface="Arial" panose="020B0604020202020204" pitchFamily="34" charset="0"/>
              </a:rPr>
              <a:t>араластырғыштар</a:t>
            </a:r>
            <a:r>
              <a:rPr lang="ru-KZ" dirty="0">
                <a:latin typeface="Arial" panose="020B0604020202020204" pitchFamily="34" charset="0"/>
                <a:cs typeface="Arial" panose="020B0604020202020204" pitchFamily="34" charset="0"/>
              </a:rPr>
              <a:t>; 2 - </a:t>
            </a:r>
            <a:r>
              <a:rPr lang="ru-KZ" dirty="0" err="1">
                <a:latin typeface="Arial" panose="020B0604020202020204" pitchFamily="34" charset="0"/>
                <a:cs typeface="Arial" panose="020B0604020202020204" pitchFamily="34" charset="0"/>
              </a:rPr>
              <a:t>тұндырғыштар</a:t>
            </a:r>
            <a:r>
              <a:rPr lang="ru-KZ" dirty="0">
                <a:latin typeface="Arial" panose="020B0604020202020204" pitchFamily="34" charset="0"/>
                <a:cs typeface="Arial" panose="020B0604020202020204" pitchFamily="34" charset="0"/>
              </a:rPr>
              <a:t>; 3 - адсорбент </a:t>
            </a:r>
            <a:r>
              <a:rPr lang="ru-KZ" dirty="0" err="1">
                <a:latin typeface="Arial" panose="020B0604020202020204" pitchFamily="34" charset="0"/>
                <a:cs typeface="Arial" panose="020B0604020202020204" pitchFamily="34" charset="0"/>
              </a:rPr>
              <a:t>қабылдағыштар</a:t>
            </a:r>
            <a:r>
              <a:rPr lang="ru-KZ" dirty="0">
                <a:latin typeface="Arial" panose="020B0604020202020204" pitchFamily="34" charset="0"/>
                <a:cs typeface="Arial" panose="020B0604020202020204" pitchFamily="34" charset="0"/>
              </a:rPr>
              <a:t>; 4 - </a:t>
            </a:r>
            <a:r>
              <a:rPr lang="ru-KZ" dirty="0" err="1">
                <a:latin typeface="Arial" panose="020B0604020202020204" pitchFamily="34" charset="0"/>
                <a:cs typeface="Arial" panose="020B0604020202020204" pitchFamily="34" charset="0"/>
              </a:rPr>
              <a:t>сорғылар</a:t>
            </a:r>
            <a:endParaRPr lang="ru-KZ" dirty="0">
              <a:latin typeface="Arial" panose="020B0604020202020204" pitchFamily="34" charset="0"/>
              <a:cs typeface="Arial" panose="020B0604020202020204" pitchFamily="34" charset="0"/>
            </a:endParaRPr>
          </a:p>
        </p:txBody>
      </p:sp>
      <p:sp>
        <p:nvSpPr>
          <p:cNvPr id="2" name="Заголовок 1">
            <a:extLst>
              <a:ext uri="{FF2B5EF4-FFF2-40B4-BE49-F238E27FC236}">
                <a16:creationId xmlns:a16="http://schemas.microsoft.com/office/drawing/2014/main" id="{67421C86-1419-FC20-8C90-B14E939518B2}"/>
              </a:ext>
            </a:extLst>
          </p:cNvPr>
          <p:cNvSpPr txBox="1">
            <a:spLocks/>
          </p:cNvSpPr>
          <p:nvPr/>
        </p:nvSpPr>
        <p:spPr>
          <a:xfrm>
            <a:off x="1975496" y="27678"/>
            <a:ext cx="8241008" cy="9941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a:solidFill>
                  <a:srgbClr val="C00000"/>
                </a:solidFill>
                <a:latin typeface="Arial" panose="020B0604020202020204" pitchFamily="34" charset="0"/>
                <a:cs typeface="Arial" panose="020B0604020202020204" pitchFamily="34" charset="0"/>
              </a:rPr>
              <a:t> </a:t>
            </a:r>
            <a:endParaRPr lang="ru-RU" sz="2400" b="1" dirty="0">
              <a:solidFill>
                <a:srgbClr val="C00000"/>
              </a:solidFill>
              <a:latin typeface="Arial" panose="020B0604020202020204" pitchFamily="34" charset="0"/>
              <a:cs typeface="Arial" panose="020B0604020202020204" pitchFamily="34" charset="0"/>
            </a:endParaRPr>
          </a:p>
        </p:txBody>
      </p:sp>
      <p:sp>
        <p:nvSpPr>
          <p:cNvPr id="3" name="Скругленный прямоугольник 4">
            <a:extLst>
              <a:ext uri="{FF2B5EF4-FFF2-40B4-BE49-F238E27FC236}">
                <a16:creationId xmlns:a16="http://schemas.microsoft.com/office/drawing/2014/main" id="{BD60AB4D-75D1-783B-19E4-72A6AD77A98C}"/>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400" b="1" dirty="0">
                <a:solidFill>
                  <a:srgbClr val="C00000"/>
                </a:solidFill>
                <a:latin typeface="Arial" panose="020B0604020202020204" pitchFamily="34" charset="0"/>
                <a:cs typeface="Arial" panose="020B0604020202020204" pitchFamily="34" charset="0"/>
              </a:rPr>
              <a:t>2. Сорбциялық </a:t>
            </a:r>
            <a:r>
              <a:rPr lang="ru-RU" sz="2400" b="1" dirty="0" err="1">
                <a:solidFill>
                  <a:srgbClr val="C00000"/>
                </a:solidFill>
                <a:latin typeface="Arial" panose="020B0604020202020204" pitchFamily="34" charset="0"/>
                <a:cs typeface="Arial" panose="020B0604020202020204" pitchFamily="34" charset="0"/>
              </a:rPr>
              <a:t>процестің</a:t>
            </a:r>
            <a:r>
              <a:rPr lang="ru-RU" sz="2400" b="1" dirty="0">
                <a:solidFill>
                  <a:srgbClr val="C00000"/>
                </a:solidFill>
                <a:latin typeface="Arial" panose="020B0604020202020204" pitchFamily="34" charset="0"/>
                <a:cs typeface="Arial" panose="020B0604020202020204" pitchFamily="34" charset="0"/>
              </a:rPr>
              <a:t> </a:t>
            </a:r>
            <a:r>
              <a:rPr lang="ru-RU" sz="2400" b="1" dirty="0" err="1">
                <a:solidFill>
                  <a:srgbClr val="C00000"/>
                </a:solidFill>
                <a:latin typeface="Arial" panose="020B0604020202020204" pitchFamily="34" charset="0"/>
                <a:cs typeface="Arial" panose="020B0604020202020204" pitchFamily="34" charset="0"/>
              </a:rPr>
              <a:t>түрлері</a:t>
            </a:r>
            <a:endParaRPr lang="en-US" dirty="0"/>
          </a:p>
        </p:txBody>
      </p:sp>
    </p:spTree>
    <p:extLst>
      <p:ext uri="{BB962C8B-B14F-4D97-AF65-F5344CB8AC3E}">
        <p14:creationId xmlns:p14="http://schemas.microsoft.com/office/powerpoint/2010/main" val="2388883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 </a:t>
            </a:r>
          </a:p>
        </p:txBody>
      </p:sp>
      <p:sp>
        <p:nvSpPr>
          <p:cNvPr id="7" name="Заголовок 1">
            <a:extLst>
              <a:ext uri="{FF2B5EF4-FFF2-40B4-BE49-F238E27FC236}">
                <a16:creationId xmlns:a16="http://schemas.microsoft.com/office/drawing/2014/main" id="{2CEFABA6-F273-F41A-927F-7DDDCF16A671}"/>
              </a:ext>
            </a:extLst>
          </p:cNvPr>
          <p:cNvSpPr txBox="1">
            <a:spLocks/>
          </p:cNvSpPr>
          <p:nvPr/>
        </p:nvSpPr>
        <p:spPr>
          <a:xfrm>
            <a:off x="1975496" y="27678"/>
            <a:ext cx="8241008" cy="9941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a:solidFill>
                  <a:srgbClr val="C00000"/>
                </a:solidFill>
                <a:latin typeface="Arial" panose="020B0604020202020204" pitchFamily="34" charset="0"/>
                <a:cs typeface="Arial" panose="020B0604020202020204" pitchFamily="34" charset="0"/>
              </a:rPr>
              <a:t> </a:t>
            </a:r>
            <a:endParaRPr lang="ru-RU" sz="2400" b="1" dirty="0">
              <a:solidFill>
                <a:srgbClr val="C00000"/>
              </a:solidFill>
              <a:latin typeface="Arial" panose="020B0604020202020204" pitchFamily="34" charset="0"/>
              <a:cs typeface="Arial" panose="020B0604020202020204" pitchFamily="34" charset="0"/>
            </a:endParaRPr>
          </a:p>
        </p:txBody>
      </p:sp>
      <p:sp>
        <p:nvSpPr>
          <p:cNvPr id="13" name="Скругленный прямоугольник 4">
            <a:extLst>
              <a:ext uri="{FF2B5EF4-FFF2-40B4-BE49-F238E27FC236}">
                <a16:creationId xmlns:a16="http://schemas.microsoft.com/office/drawing/2014/main" id="{81DA28A8-457A-F5BE-36E6-8E5205F5DC4D}"/>
              </a:ext>
            </a:extLst>
          </p:cNvPr>
          <p:cNvSpPr/>
          <p:nvPr/>
        </p:nvSpPr>
        <p:spPr>
          <a:xfrm>
            <a:off x="2003488" y="289391"/>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400" b="1" dirty="0">
                <a:solidFill>
                  <a:srgbClr val="C00000"/>
                </a:solidFill>
                <a:latin typeface="Arial" panose="020B0604020202020204" pitchFamily="34" charset="0"/>
                <a:cs typeface="Arial" panose="020B0604020202020204" pitchFamily="34" charset="0"/>
              </a:rPr>
              <a:t>2. Сорбциялық </a:t>
            </a:r>
            <a:r>
              <a:rPr lang="ru-RU" sz="2400" b="1" dirty="0" err="1">
                <a:solidFill>
                  <a:srgbClr val="C00000"/>
                </a:solidFill>
                <a:latin typeface="Arial" panose="020B0604020202020204" pitchFamily="34" charset="0"/>
                <a:cs typeface="Arial" panose="020B0604020202020204" pitchFamily="34" charset="0"/>
              </a:rPr>
              <a:t>процестің</a:t>
            </a:r>
            <a:r>
              <a:rPr lang="ru-RU" sz="2400" b="1" dirty="0">
                <a:solidFill>
                  <a:srgbClr val="C00000"/>
                </a:solidFill>
                <a:latin typeface="Arial" panose="020B0604020202020204" pitchFamily="34" charset="0"/>
                <a:cs typeface="Arial" panose="020B0604020202020204" pitchFamily="34" charset="0"/>
              </a:rPr>
              <a:t> </a:t>
            </a:r>
            <a:r>
              <a:rPr lang="ru-RU" sz="2400" b="1" dirty="0" err="1">
                <a:solidFill>
                  <a:srgbClr val="C00000"/>
                </a:solidFill>
                <a:latin typeface="Arial" panose="020B0604020202020204" pitchFamily="34" charset="0"/>
                <a:cs typeface="Arial" panose="020B0604020202020204" pitchFamily="34" charset="0"/>
              </a:rPr>
              <a:t>түрлері</a:t>
            </a:r>
            <a:endParaRPr lang="en-US" dirty="0"/>
          </a:p>
        </p:txBody>
      </p:sp>
      <p:sp>
        <p:nvSpPr>
          <p:cNvPr id="55" name="Объект 54">
            <a:extLst>
              <a:ext uri="{FF2B5EF4-FFF2-40B4-BE49-F238E27FC236}">
                <a16:creationId xmlns:a16="http://schemas.microsoft.com/office/drawing/2014/main" id="{DCB3156E-BFCA-36CB-2412-8A649109FCEE}"/>
              </a:ext>
            </a:extLst>
          </p:cNvPr>
          <p:cNvSpPr>
            <a:spLocks noGrp="1"/>
          </p:cNvSpPr>
          <p:nvPr>
            <p:ph idx="1"/>
          </p:nvPr>
        </p:nvSpPr>
        <p:spPr/>
        <p:txBody>
          <a:bodyPr/>
          <a:lstStyle/>
          <a:p>
            <a:pPr marL="0" indent="0" algn="just">
              <a:buNone/>
            </a:pPr>
            <a:r>
              <a:rPr lang="ru-KZ"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Сорбентті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дәйекті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түрде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енгізу</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арқылы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ол</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әрбір</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сатыға</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жеткізіледі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және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одан</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жұмсалған</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сорбент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жойылады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Қарсы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ағын</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схемасында</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адсорбент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соңғы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сатыға</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бір</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рет</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енгізіледі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және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ол</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ағынды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суға</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қарай</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жылжиды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Қарсы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ағынды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сорбциялық</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қондырғылар</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адсорбенттің</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үнемді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жұмсалуына</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байланысты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әлдеқайда</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кеңірек</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қолданылады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Статикалық</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адсорбцияны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есептеу</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материал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балансының</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теңдеуіне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негізделген</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KZ" dirty="0"/>
          </a:p>
        </p:txBody>
      </p:sp>
    </p:spTree>
    <p:extLst>
      <p:ext uri="{BB962C8B-B14F-4D97-AF65-F5344CB8AC3E}">
        <p14:creationId xmlns:p14="http://schemas.microsoft.com/office/powerpoint/2010/main" val="1853057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 </a:t>
            </a: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a:xfrm>
            <a:off x="806310" y="2205087"/>
            <a:ext cx="10515600" cy="4351338"/>
          </a:xfrm>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622346" y="1981520"/>
            <a:ext cx="10819078" cy="646331"/>
          </a:xfrm>
          <a:prstGeom prst="rect">
            <a:avLst/>
          </a:prstGeom>
          <a:noFill/>
        </p:spPr>
        <p:txBody>
          <a:bodyPr wrap="square">
            <a:spAutoFit/>
          </a:bodyPr>
          <a:lstStyle/>
          <a:p>
            <a:endPar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A7BFF441-CBE7-1020-5B87-35934F5A2E7A}"/>
                  </a:ext>
                </a:extLst>
              </p:cNvPr>
              <p:cNvSpPr/>
              <p:nvPr/>
            </p:nvSpPr>
            <p:spPr>
              <a:xfrm>
                <a:off x="1103891" y="1592789"/>
                <a:ext cx="2897204" cy="99412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𝑚𝑎</m:t>
                      </m:r>
                      <m:r>
                        <a:rPr lang="en-US" sz="2800" b="0" i="1" smtClean="0">
                          <a:latin typeface="Cambria Math" panose="02040503050406030204" pitchFamily="18" charset="0"/>
                        </a:rPr>
                        <m:t>+</m:t>
                      </m:r>
                      <m:r>
                        <a:rPr lang="en-US" sz="2800" b="0" i="1" smtClean="0">
                          <a:latin typeface="Cambria Math" panose="02040503050406030204" pitchFamily="18" charset="0"/>
                        </a:rPr>
                        <m:t>𝑄𝐶𝑘</m:t>
                      </m:r>
                      <m:r>
                        <a:rPr lang="en-US" sz="2800" b="0" i="1" smtClean="0">
                          <a:latin typeface="Cambria Math" panose="02040503050406030204" pitchFamily="18" charset="0"/>
                        </a:rPr>
                        <m:t>=</m:t>
                      </m:r>
                      <m:r>
                        <a:rPr lang="en-US" sz="2800" b="0" i="1" smtClean="0">
                          <a:latin typeface="Cambria Math" panose="02040503050406030204" pitchFamily="18" charset="0"/>
                        </a:rPr>
                        <m:t>𝑄𝐶𝐻</m:t>
                      </m:r>
                    </m:oMath>
                  </m:oMathPara>
                </a14:m>
                <a:endParaRPr lang="ru-KZ" baseline="-25000" dirty="0"/>
              </a:p>
            </p:txBody>
          </p:sp>
        </mc:Choice>
        <mc:Fallback xmlns="">
          <p:sp>
            <p:nvSpPr>
              <p:cNvPr id="2" name="Прямоугольник 1">
                <a:extLst>
                  <a:ext uri="{FF2B5EF4-FFF2-40B4-BE49-F238E27FC236}">
                    <a16:creationId xmlns:a16="http://schemas.microsoft.com/office/drawing/2014/main" id="{A7BFF441-CBE7-1020-5B87-35934F5A2E7A}"/>
                  </a:ext>
                </a:extLst>
              </p:cNvPr>
              <p:cNvSpPr>
                <a:spLocks noRot="1" noChangeAspect="1" noMove="1" noResize="1" noEditPoints="1" noAdjustHandles="1" noChangeArrowheads="1" noChangeShapeType="1" noTextEdit="1"/>
              </p:cNvSpPr>
              <p:nvPr/>
            </p:nvSpPr>
            <p:spPr>
              <a:xfrm>
                <a:off x="1103891" y="1592789"/>
                <a:ext cx="2897204" cy="994123"/>
              </a:xfrm>
              <a:prstGeom prst="rect">
                <a:avLst/>
              </a:prstGeom>
              <a:blipFill>
                <a:blip r:embed="rId2"/>
                <a:stretch>
                  <a:fillRect/>
                </a:stretch>
              </a:blipFill>
            </p:spPr>
            <p:txBody>
              <a:bodyPr/>
              <a:lstStyle/>
              <a:p>
                <a:r>
                  <a:rPr lang="ru-KZ">
                    <a:noFill/>
                  </a:rPr>
                  <a:t> </a:t>
                </a:r>
              </a:p>
            </p:txBody>
          </p:sp>
        </mc:Fallback>
      </mc:AlternateContent>
      <p:sp>
        <p:nvSpPr>
          <p:cNvPr id="3" name="TextBox 2">
            <a:extLst>
              <a:ext uri="{FF2B5EF4-FFF2-40B4-BE49-F238E27FC236}">
                <a16:creationId xmlns:a16="http://schemas.microsoft.com/office/drawing/2014/main" id="{29E6A865-AAA3-8F42-76D8-F764B69D483C}"/>
              </a:ext>
            </a:extLst>
          </p:cNvPr>
          <p:cNvSpPr txBox="1"/>
          <p:nvPr/>
        </p:nvSpPr>
        <p:spPr>
          <a:xfrm>
            <a:off x="806310" y="1009635"/>
            <a:ext cx="3983398" cy="400110"/>
          </a:xfrm>
          <a:prstGeom prst="rect">
            <a:avLst/>
          </a:prstGeom>
          <a:noFill/>
        </p:spPr>
        <p:txBody>
          <a:bodyPr wrap="none" rtlCol="0">
            <a:spAutoFit/>
          </a:bodyPr>
          <a:lstStyle/>
          <a:p>
            <a:r>
              <a:rPr lang="ru-RU" sz="2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Материалдық</a:t>
            </a: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баланс </a:t>
            </a:r>
            <a:r>
              <a:rPr lang="ru-RU" sz="2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теңдеуі</a:t>
            </a: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K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50B568B-E08E-0FF8-E26A-F80A1F459FA0}"/>
              </a:ext>
            </a:extLst>
          </p:cNvPr>
          <p:cNvSpPr txBox="1"/>
          <p:nvPr/>
        </p:nvSpPr>
        <p:spPr>
          <a:xfrm>
            <a:off x="733542" y="2711182"/>
            <a:ext cx="4298100" cy="1200329"/>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m-</a:t>
            </a:r>
            <a:r>
              <a:rPr lang="ru-RU" dirty="0">
                <a:latin typeface="Arial" panose="020B0604020202020204" pitchFamily="34" charset="0"/>
                <a:cs typeface="Arial" panose="020B0604020202020204" pitchFamily="34" charset="0"/>
              </a:rPr>
              <a:t>сорбент </a:t>
            </a:r>
            <a:r>
              <a:rPr lang="ru-RU" dirty="0" err="1">
                <a:latin typeface="Arial" panose="020B0604020202020204" pitchFamily="34" charset="0"/>
                <a:cs typeface="Arial" panose="020B0604020202020204" pitchFamily="34" charset="0"/>
              </a:rPr>
              <a:t>мөлшері</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Q-</a:t>
            </a:r>
            <a:r>
              <a:rPr lang="ru-RU" dirty="0" err="1">
                <a:latin typeface="Arial" panose="020B0604020202020204" pitchFamily="34" charset="0"/>
                <a:cs typeface="Arial" panose="020B0604020202020204" pitchFamily="34" charset="0"/>
              </a:rPr>
              <a:t>ағынды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судың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мөлшері</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a:t>
            </a:r>
            <a:r>
              <a:rPr lang="ru-RU" dirty="0" err="1">
                <a:latin typeface="Arial" panose="020B0604020202020204" pitchFamily="34" charset="0"/>
                <a:cs typeface="Arial" panose="020B0604020202020204" pitchFamily="34" charset="0"/>
              </a:rPr>
              <a:t>ағынды</a:t>
            </a:r>
            <a:r>
              <a:rPr lang="ru-RU" dirty="0">
                <a:latin typeface="Arial" panose="020B0604020202020204" pitchFamily="34" charset="0"/>
                <a:cs typeface="Arial" panose="020B0604020202020204" pitchFamily="34" charset="0"/>
              </a:rPr>
              <a:t> су </a:t>
            </a:r>
            <a:r>
              <a:rPr lang="ru-RU" dirty="0" err="1">
                <a:latin typeface="Arial" panose="020B0604020202020204" pitchFamily="34" charset="0"/>
                <a:cs typeface="Arial" panose="020B0604020202020204" pitchFamily="34" charset="0"/>
              </a:rPr>
              <a:t>қоспаларының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бастапқы</a:t>
            </a:r>
            <a:r>
              <a:rPr lang="ru-RU"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соңғы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концентрациясы</a:t>
            </a:r>
            <a:endParaRPr lang="en-US"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Прямоугольник 5">
                <a:extLst>
                  <a:ext uri="{FF2B5EF4-FFF2-40B4-BE49-F238E27FC236}">
                    <a16:creationId xmlns:a16="http://schemas.microsoft.com/office/drawing/2014/main" id="{5B891357-C135-2AED-0A9F-4A5FF6CE7DAD}"/>
                  </a:ext>
                </a:extLst>
              </p:cNvPr>
              <p:cNvSpPr/>
              <p:nvPr/>
            </p:nvSpPr>
            <p:spPr>
              <a:xfrm>
                <a:off x="5675873" y="1546541"/>
                <a:ext cx="3474738" cy="116464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m:t>
                      </m:r>
                      <m:r>
                        <a:rPr lang="en-US" b="0" i="1" smtClean="0">
                          <a:latin typeface="Cambria Math" panose="02040503050406030204" pitchFamily="18" charset="0"/>
                        </a:rPr>
                        <m:t>=</m:t>
                      </m:r>
                      <m:f>
                        <m:fPr>
                          <m:ctrlPr>
                            <a:rPr lang="ru-KZ" i="1" smtClean="0">
                              <a:latin typeface="Cambria Math" panose="02040503050406030204" pitchFamily="18" charset="0"/>
                            </a:rPr>
                          </m:ctrlPr>
                        </m:fPr>
                        <m:num>
                          <m:r>
                            <a:rPr lang="en-US" b="0" i="1" smtClean="0">
                              <a:latin typeface="Cambria Math" panose="02040503050406030204" pitchFamily="18" charset="0"/>
                            </a:rPr>
                            <m:t>𝑄</m:t>
                          </m:r>
                          <m:r>
                            <a:rPr lang="en-US" b="0" i="1" smtClean="0">
                              <a:latin typeface="Cambria Math" panose="02040503050406030204" pitchFamily="18" charset="0"/>
                            </a:rPr>
                            <m:t>(</m:t>
                          </m:r>
                          <m:sSub>
                            <m:sSubPr>
                              <m:ctrlPr>
                                <a:rPr lang="ru-KZ"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𝐻</m:t>
                              </m:r>
                            </m:sub>
                          </m:sSub>
                          <m:r>
                            <a:rPr lang="en-US" b="0" i="1" smtClean="0">
                              <a:latin typeface="Cambria Math" panose="02040503050406030204" pitchFamily="18" charset="0"/>
                            </a:rPr>
                            <m:t>−</m:t>
                          </m:r>
                          <m:sSub>
                            <m:sSubPr>
                              <m:ctrlPr>
                                <a:rPr lang="ru-KZ"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𝑘</m:t>
                              </m:r>
                            </m:sub>
                          </m:sSub>
                          <m:r>
                            <a:rPr lang="en-US" b="0" i="1" smtClean="0">
                              <a:latin typeface="Cambria Math" panose="02040503050406030204" pitchFamily="18" charset="0"/>
                            </a:rPr>
                            <m:t>)</m:t>
                          </m:r>
                        </m:num>
                        <m:den>
                          <m:sSub>
                            <m:sSubPr>
                              <m:ctrlPr>
                                <a:rPr lang="ru-KZ" i="1" smtClean="0">
                                  <a:latin typeface="Cambria Math" panose="02040503050406030204" pitchFamily="18" charset="0"/>
                                </a:rPr>
                              </m:ctrlPr>
                            </m:sSubPr>
                            <m:e>
                              <m:r>
                                <a:rPr lang="en-US" b="0" i="1" smtClean="0">
                                  <a:latin typeface="Cambria Math" panose="02040503050406030204" pitchFamily="18" charset="0"/>
                                </a:rPr>
                                <m:t>𝐾</m:t>
                              </m:r>
                            </m:e>
                            <m:sub>
                              <m:r>
                                <a:rPr lang="ru-RU" b="0" i="1" smtClean="0">
                                  <a:latin typeface="Cambria Math" panose="02040503050406030204" pitchFamily="18" charset="0"/>
                                </a:rPr>
                                <m:t>адс</m:t>
                              </m:r>
                            </m:sub>
                          </m:sSub>
                          <m:sSub>
                            <m:sSubPr>
                              <m:ctrlPr>
                                <a:rPr lang="ru-KZ"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𝑝</m:t>
                              </m:r>
                            </m:sub>
                          </m:sSub>
                        </m:den>
                      </m:f>
                    </m:oMath>
                  </m:oMathPara>
                </a14:m>
                <a:endParaRPr lang="ru-KZ" dirty="0"/>
              </a:p>
            </p:txBody>
          </p:sp>
        </mc:Choice>
        <mc:Fallback xmlns="">
          <p:sp>
            <p:nvSpPr>
              <p:cNvPr id="6" name="Прямоугольник 5">
                <a:extLst>
                  <a:ext uri="{FF2B5EF4-FFF2-40B4-BE49-F238E27FC236}">
                    <a16:creationId xmlns:a16="http://schemas.microsoft.com/office/drawing/2014/main" id="{5B891357-C135-2AED-0A9F-4A5FF6CE7DAD}"/>
                  </a:ext>
                </a:extLst>
              </p:cNvPr>
              <p:cNvSpPr>
                <a:spLocks noRot="1" noChangeAspect="1" noMove="1" noResize="1" noEditPoints="1" noAdjustHandles="1" noChangeArrowheads="1" noChangeShapeType="1" noTextEdit="1"/>
              </p:cNvSpPr>
              <p:nvPr/>
            </p:nvSpPr>
            <p:spPr>
              <a:xfrm>
                <a:off x="5675873" y="1546541"/>
                <a:ext cx="3474738" cy="1164641"/>
              </a:xfrm>
              <a:prstGeom prst="rect">
                <a:avLst/>
              </a:prstGeom>
              <a:blipFill>
                <a:blip r:embed="rId3"/>
                <a:stretch>
                  <a:fillRect/>
                </a:stretch>
              </a:blipFill>
            </p:spPr>
            <p:txBody>
              <a:bodyPr/>
              <a:lstStyle/>
              <a:p>
                <a:r>
                  <a:rPr lang="ru-KZ">
                    <a:noFill/>
                  </a:rPr>
                  <a:t> </a:t>
                </a:r>
              </a:p>
            </p:txBody>
          </p:sp>
        </mc:Fallback>
      </mc:AlternateContent>
      <p:sp>
        <p:nvSpPr>
          <p:cNvPr id="9" name="Стрелка: вправо 8">
            <a:extLst>
              <a:ext uri="{FF2B5EF4-FFF2-40B4-BE49-F238E27FC236}">
                <a16:creationId xmlns:a16="http://schemas.microsoft.com/office/drawing/2014/main" id="{CD4956B2-4895-1572-178D-659BA535B5EB}"/>
              </a:ext>
            </a:extLst>
          </p:cNvPr>
          <p:cNvSpPr/>
          <p:nvPr/>
        </p:nvSpPr>
        <p:spPr>
          <a:xfrm>
            <a:off x="4084441" y="1898189"/>
            <a:ext cx="1536294" cy="329484"/>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ru-KZ"/>
          </a:p>
        </p:txBody>
      </p:sp>
      <p:sp>
        <p:nvSpPr>
          <p:cNvPr id="27" name="TextBox 26">
            <a:extLst>
              <a:ext uri="{FF2B5EF4-FFF2-40B4-BE49-F238E27FC236}">
                <a16:creationId xmlns:a16="http://schemas.microsoft.com/office/drawing/2014/main" id="{FF6331AC-82E1-2F53-796F-88F20B4B3AC5}"/>
              </a:ext>
            </a:extLst>
          </p:cNvPr>
          <p:cNvSpPr txBox="1"/>
          <p:nvPr/>
        </p:nvSpPr>
        <p:spPr>
          <a:xfrm>
            <a:off x="4454972" y="1545397"/>
            <a:ext cx="1020664" cy="369332"/>
          </a:xfrm>
          <a:prstGeom prst="rect">
            <a:avLst/>
          </a:prstGeom>
          <a:noFill/>
        </p:spPr>
        <p:txBody>
          <a:bodyPr wrap="none" rtlCol="0">
            <a:spAutoFit/>
          </a:bodyPr>
          <a:lstStyle/>
          <a:p>
            <a:r>
              <a:rPr lang="ru-RU" i="1" dirty="0"/>
              <a:t>а</a:t>
            </a:r>
            <a:r>
              <a:rPr lang="ru-RU" dirty="0"/>
              <a:t>=</a:t>
            </a:r>
            <a:r>
              <a:rPr lang="ru-RU" dirty="0" err="1"/>
              <a:t>К</a:t>
            </a:r>
            <a:r>
              <a:rPr lang="ru-RU" baseline="-25000" dirty="0" err="1"/>
              <a:t>адс</a:t>
            </a:r>
            <a:r>
              <a:rPr lang="ru-RU" dirty="0" err="1"/>
              <a:t>·С</a:t>
            </a:r>
            <a:r>
              <a:rPr lang="ru-RU" baseline="-25000" dirty="0" err="1"/>
              <a:t>р</a:t>
            </a:r>
            <a:endParaRPr lang="ru-KZ" baseline="-25000" dirty="0"/>
          </a:p>
        </p:txBody>
      </p:sp>
      <p:sp>
        <p:nvSpPr>
          <p:cNvPr id="56" name="TextBox 55">
            <a:extLst>
              <a:ext uri="{FF2B5EF4-FFF2-40B4-BE49-F238E27FC236}">
                <a16:creationId xmlns:a16="http://schemas.microsoft.com/office/drawing/2014/main" id="{93E1F318-800B-B970-F5EF-55AAE2C0182C}"/>
              </a:ext>
            </a:extLst>
          </p:cNvPr>
          <p:cNvSpPr txBox="1"/>
          <p:nvPr/>
        </p:nvSpPr>
        <p:spPr>
          <a:xfrm>
            <a:off x="685153" y="4176160"/>
            <a:ext cx="10892680" cy="646331"/>
          </a:xfrm>
          <a:prstGeom prst="rect">
            <a:avLst/>
          </a:prstGeom>
          <a:noFill/>
        </p:spPr>
        <p:txBody>
          <a:bodyPr wrap="square">
            <a:spAutoFit/>
          </a:bodyPr>
          <a:lstStyle/>
          <a:p>
            <a:pPr algn="ctr"/>
            <a:r>
              <a:rPr lang="en-US" i="1" dirty="0"/>
              <a:t>n</a:t>
            </a:r>
            <a:r>
              <a:rPr lang="en-US" dirty="0"/>
              <a:t> </a:t>
            </a:r>
            <a:r>
              <a:rPr lang="ru-KZ" dirty="0" err="1">
                <a:latin typeface="Arial" panose="020B0604020202020204" pitchFamily="34" charset="0"/>
                <a:cs typeface="Arial" panose="020B0604020202020204" pitchFamily="34" charset="0"/>
              </a:rPr>
              <a:t>кезеңдері</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бойынша</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тазартудан</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кейінгі</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ағынды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сулардағы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ластаушы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заттардың</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соңғы</a:t>
            </a:r>
            <a:r>
              <a:rPr lang="ru-KZ" dirty="0">
                <a:latin typeface="Arial" panose="020B0604020202020204" pitchFamily="34" charset="0"/>
                <a:cs typeface="Arial" panose="020B0604020202020204" pitchFamily="34" charset="0"/>
              </a:rPr>
              <a:t> </a:t>
            </a:r>
            <a:r>
              <a:rPr lang="ru-KZ" dirty="0" err="1">
                <a:latin typeface="Arial" panose="020B0604020202020204" pitchFamily="34" charset="0"/>
                <a:cs typeface="Arial" panose="020B0604020202020204" pitchFamily="34" charset="0"/>
              </a:rPr>
              <a:t>концентрациясы</a:t>
            </a:r>
            <a:r>
              <a:rPr lang="ru-KZ" dirty="0"/>
              <a:t>:</a:t>
            </a:r>
          </a:p>
        </p:txBody>
      </p:sp>
      <p:sp>
        <p:nvSpPr>
          <p:cNvPr id="58" name="TextBox 57">
            <a:extLst>
              <a:ext uri="{FF2B5EF4-FFF2-40B4-BE49-F238E27FC236}">
                <a16:creationId xmlns:a16="http://schemas.microsoft.com/office/drawing/2014/main" id="{8273A8CC-BA8A-13FA-532C-8CB0230B09AA}"/>
              </a:ext>
            </a:extLst>
          </p:cNvPr>
          <p:cNvSpPr txBox="1"/>
          <p:nvPr/>
        </p:nvSpPr>
        <p:spPr>
          <a:xfrm>
            <a:off x="5475636" y="2774257"/>
            <a:ext cx="6211380" cy="1200329"/>
          </a:xfrm>
          <a:prstGeom prst="rect">
            <a:avLst/>
          </a:prstGeom>
          <a:noFill/>
        </p:spPr>
        <p:txBody>
          <a:bodyPr wrap="none" rtlCol="0">
            <a:spAutoFit/>
          </a:bodyPr>
          <a:lstStyle/>
          <a:p>
            <a:r>
              <a:rPr lang="kk-KZ" i="1" dirty="0">
                <a:latin typeface="Arial" panose="020B0604020202020204" pitchFamily="34" charset="0"/>
                <a:cs typeface="Arial" panose="020B0604020202020204" pitchFamily="34" charset="0"/>
              </a:rPr>
              <a:t>а</a:t>
            </a:r>
            <a:r>
              <a:rPr lang="ru-KZ" i="1" dirty="0">
                <a:latin typeface="Arial" panose="020B0604020202020204" pitchFamily="34" charset="0"/>
                <a:cs typeface="Arial" panose="020B0604020202020204" pitchFamily="34" charset="0"/>
              </a:rPr>
              <a:t>-</a:t>
            </a:r>
            <a:r>
              <a:rPr lang="kk-KZ" dirty="0">
                <a:latin typeface="Arial" panose="020B0604020202020204" pitchFamily="34" charset="0"/>
                <a:cs typeface="Arial" panose="020B0604020202020204" pitchFamily="34" charset="0"/>
              </a:rPr>
              <a:t>бірлік көлемдегі сіңірілген адсорбат мөлшері</a:t>
            </a:r>
          </a:p>
          <a:p>
            <a:r>
              <a:rPr lang="ru-RU" dirty="0" err="1">
                <a:latin typeface="Arial" panose="020B0604020202020204" pitchFamily="34" charset="0"/>
                <a:cs typeface="Arial" panose="020B0604020202020204" pitchFamily="34" charset="0"/>
              </a:rPr>
              <a:t>К</a:t>
            </a:r>
            <a:r>
              <a:rPr lang="ru-RU" baseline="-25000" dirty="0" err="1">
                <a:latin typeface="Arial" panose="020B0604020202020204" pitchFamily="34" charset="0"/>
                <a:cs typeface="Arial" panose="020B0604020202020204" pitchFamily="34" charset="0"/>
              </a:rPr>
              <a:t>адс</a:t>
            </a:r>
            <a:r>
              <a:rPr lang="kk-KZ" dirty="0">
                <a:latin typeface="Arial" panose="020B0604020202020204" pitchFamily="34" charset="0"/>
                <a:cs typeface="Arial" panose="020B0604020202020204" pitchFamily="34" charset="0"/>
              </a:rPr>
              <a:t> </a:t>
            </a:r>
            <a:r>
              <a:rPr lang="ru-KZ" dirty="0">
                <a:latin typeface="Arial" panose="020B0604020202020204" pitchFamily="34" charset="0"/>
                <a:cs typeface="Arial" panose="020B0604020202020204" pitchFamily="34" charset="0"/>
              </a:rPr>
              <a:t>- </a:t>
            </a:r>
            <a:r>
              <a:rPr lang="kk-KZ" dirty="0">
                <a:latin typeface="Arial" panose="020B0604020202020204" pitchFamily="34" charset="0"/>
                <a:cs typeface="Arial" panose="020B0604020202020204" pitchFamily="34" charset="0"/>
              </a:rPr>
              <a:t>адсорбция константасы</a:t>
            </a:r>
          </a:p>
          <a:p>
            <a:r>
              <a:rPr lang="ru-RU" dirty="0">
                <a:latin typeface="Arial" panose="020B0604020202020204" pitchFamily="34" charset="0"/>
                <a:cs typeface="Arial" panose="020B0604020202020204" pitchFamily="34" charset="0"/>
              </a:rPr>
              <a:t>С</a:t>
            </a:r>
            <a:r>
              <a:rPr lang="ru-RU" baseline="-25000" dirty="0">
                <a:latin typeface="Arial" panose="020B0604020202020204" pitchFamily="34" charset="0"/>
                <a:cs typeface="Arial" panose="020B0604020202020204" pitchFamily="34" charset="0"/>
              </a:rPr>
              <a:t>р</a:t>
            </a:r>
            <a:r>
              <a:rPr lang="kk-KZ" dirty="0">
                <a:latin typeface="Arial" panose="020B0604020202020204" pitchFamily="34" charset="0"/>
                <a:cs typeface="Arial" panose="020B0604020202020204" pitchFamily="34" charset="0"/>
              </a:rPr>
              <a:t> </a:t>
            </a:r>
            <a:r>
              <a:rPr lang="ru-KZ" dirty="0">
                <a:latin typeface="Arial" panose="020B0604020202020204" pitchFamily="34" charset="0"/>
                <a:cs typeface="Arial" panose="020B0604020202020204" pitchFamily="34" charset="0"/>
              </a:rPr>
              <a:t>- </a:t>
            </a:r>
            <a:r>
              <a:rPr lang="kk-KZ" dirty="0">
                <a:latin typeface="Arial" panose="020B0604020202020204" pitchFamily="34" charset="0"/>
                <a:cs typeface="Arial" panose="020B0604020202020204" pitchFamily="34" charset="0"/>
              </a:rPr>
              <a:t>сұйықтықтағы адсорбцияланған заттың тепе-теңдік </a:t>
            </a:r>
          </a:p>
          <a:p>
            <a:r>
              <a:rPr lang="kk-KZ" dirty="0">
                <a:latin typeface="Arial" panose="020B0604020202020204" pitchFamily="34" charset="0"/>
                <a:cs typeface="Arial" panose="020B0604020202020204" pitchFamily="34" charset="0"/>
              </a:rPr>
              <a:t>концентрациясы</a:t>
            </a:r>
            <a:endParaRPr lang="ru-KZ"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9" name="Прямоугольник: скругленные углы 58">
                <a:extLst>
                  <a:ext uri="{FF2B5EF4-FFF2-40B4-BE49-F238E27FC236}">
                    <a16:creationId xmlns:a16="http://schemas.microsoft.com/office/drawing/2014/main" id="{98E50E0A-9D1C-4C6C-70E1-9561299D793C}"/>
                  </a:ext>
                </a:extLst>
              </p:cNvPr>
              <p:cNvSpPr/>
              <p:nvPr/>
            </p:nvSpPr>
            <p:spPr>
              <a:xfrm>
                <a:off x="1967775" y="4963685"/>
                <a:ext cx="2116666" cy="93217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ru-KZ" i="1" smtClean="0">
                              <a:latin typeface="Cambria Math" panose="02040503050406030204" pitchFamily="18" charset="0"/>
                            </a:rPr>
                          </m:ctrlPr>
                        </m:sSubPr>
                        <m:e>
                          <m:r>
                            <a:rPr lang="kk-KZ" b="0" i="1" smtClean="0">
                              <a:latin typeface="Cambria Math" panose="02040503050406030204" pitchFamily="18" charset="0"/>
                            </a:rPr>
                            <m:t>С</m:t>
                          </m:r>
                        </m:e>
                        <m:sub>
                          <m:r>
                            <a:rPr lang="en-US" b="0" i="1" smtClean="0">
                              <a:latin typeface="Cambria Math" panose="02040503050406030204" pitchFamily="18" charset="0"/>
                            </a:rPr>
                            <m:t>𝑘</m:t>
                          </m:r>
                        </m:sub>
                      </m:sSub>
                      <m:r>
                        <a:rPr lang="en-US" b="0" i="1" smtClean="0">
                          <a:latin typeface="Cambria Math" panose="02040503050406030204" pitchFamily="18" charset="0"/>
                        </a:rPr>
                        <m:t>=</m:t>
                      </m:r>
                      <m:f>
                        <m:fPr>
                          <m:ctrlPr>
                            <a:rPr lang="ru-KZ" i="1" smtClean="0">
                              <a:latin typeface="Cambria Math" panose="02040503050406030204" pitchFamily="18" charset="0"/>
                            </a:rPr>
                          </m:ctrlPr>
                        </m:fPr>
                        <m:num>
                          <m:sSub>
                            <m:sSubPr>
                              <m:ctrlPr>
                                <a:rPr lang="ru-KZ" i="1" smtClean="0">
                                  <a:latin typeface="Cambria Math" panose="02040503050406030204" pitchFamily="18" charset="0"/>
                                </a:rPr>
                              </m:ctrlPr>
                            </m:sSubPr>
                            <m:e>
                              <m:r>
                                <a:rPr lang="en-US" b="0" i="1" smtClean="0">
                                  <a:latin typeface="Cambria Math" panose="02040503050406030204" pitchFamily="18" charset="0"/>
                                </a:rPr>
                                <m:t>𝑄𝐶</m:t>
                              </m:r>
                            </m:e>
                            <m:sub>
                              <m:r>
                                <a:rPr lang="en-US" b="0" i="1" smtClean="0">
                                  <a:latin typeface="Cambria Math" panose="02040503050406030204" pitchFamily="18" charset="0"/>
                                </a:rPr>
                                <m:t>𝐻</m:t>
                              </m:r>
                            </m:sub>
                          </m:sSub>
                        </m:num>
                        <m:den>
                          <m:r>
                            <a:rPr lang="en-US" b="0" i="1" smtClean="0">
                              <a:latin typeface="Cambria Math" panose="02040503050406030204" pitchFamily="18" charset="0"/>
                            </a:rPr>
                            <m:t>𝑄</m:t>
                          </m:r>
                          <m:r>
                            <a:rPr lang="en-US" b="0" i="1" smtClean="0">
                              <a:latin typeface="Cambria Math" panose="02040503050406030204" pitchFamily="18" charset="0"/>
                            </a:rPr>
                            <m:t>+</m:t>
                          </m:r>
                          <m:sSub>
                            <m:sSubPr>
                              <m:ctrlPr>
                                <a:rPr lang="ru-KZ" i="1" smtClean="0">
                                  <a:latin typeface="Cambria Math" panose="02040503050406030204" pitchFamily="18" charset="0"/>
                                </a:rPr>
                              </m:ctrlPr>
                            </m:sSubPr>
                            <m:e>
                              <m:r>
                                <a:rPr lang="en-US" b="0" i="1" smtClean="0">
                                  <a:latin typeface="Cambria Math" panose="02040503050406030204" pitchFamily="18" charset="0"/>
                                </a:rPr>
                                <m:t>𝐾</m:t>
                              </m:r>
                            </m:e>
                            <m:sub>
                              <m:r>
                                <a:rPr lang="ru-RU" b="0" i="1" smtClean="0">
                                  <a:latin typeface="Cambria Math" panose="02040503050406030204" pitchFamily="18" charset="0"/>
                                </a:rPr>
                                <m:t>адс</m:t>
                              </m:r>
                            </m:sub>
                          </m:sSub>
                          <m:r>
                            <a:rPr lang="en-US" b="0" i="1" smtClean="0">
                              <a:latin typeface="Cambria Math" panose="02040503050406030204" pitchFamily="18" charset="0"/>
                            </a:rPr>
                            <m:t>𝑚</m:t>
                          </m:r>
                        </m:den>
                      </m:f>
                    </m:oMath>
                  </m:oMathPara>
                </a14:m>
                <a:endParaRPr lang="ru-KZ" dirty="0"/>
              </a:p>
            </p:txBody>
          </p:sp>
        </mc:Choice>
        <mc:Fallback xmlns="">
          <p:sp>
            <p:nvSpPr>
              <p:cNvPr id="59" name="Прямоугольник: скругленные углы 58">
                <a:extLst>
                  <a:ext uri="{FF2B5EF4-FFF2-40B4-BE49-F238E27FC236}">
                    <a16:creationId xmlns:a16="http://schemas.microsoft.com/office/drawing/2014/main" id="{98E50E0A-9D1C-4C6C-70E1-9561299D793C}"/>
                  </a:ext>
                </a:extLst>
              </p:cNvPr>
              <p:cNvSpPr>
                <a:spLocks noRot="1" noChangeAspect="1" noMove="1" noResize="1" noEditPoints="1" noAdjustHandles="1" noChangeArrowheads="1" noChangeShapeType="1" noTextEdit="1"/>
              </p:cNvSpPr>
              <p:nvPr/>
            </p:nvSpPr>
            <p:spPr>
              <a:xfrm>
                <a:off x="1967775" y="4963685"/>
                <a:ext cx="2116666" cy="932173"/>
              </a:xfrm>
              <a:prstGeom prst="roundRect">
                <a:avLst/>
              </a:prstGeom>
              <a:blipFill>
                <a:blip r:embed="rId4"/>
                <a:stretch>
                  <a:fillRect/>
                </a:stretch>
              </a:blipFill>
            </p:spPr>
            <p:txBody>
              <a:bodyPr/>
              <a:lstStyle/>
              <a:p>
                <a:r>
                  <a:rPr lang="ru-KZ">
                    <a:noFill/>
                  </a:rPr>
                  <a:t> </a:t>
                </a:r>
              </a:p>
            </p:txBody>
          </p:sp>
        </mc:Fallback>
      </mc:AlternateContent>
      <mc:AlternateContent xmlns:mc="http://schemas.openxmlformats.org/markup-compatibility/2006" xmlns:a14="http://schemas.microsoft.com/office/drawing/2010/main">
        <mc:Choice Requires="a14">
          <p:sp>
            <p:nvSpPr>
              <p:cNvPr id="60" name="Прямоугольник: скругленные углы 59">
                <a:extLst>
                  <a:ext uri="{FF2B5EF4-FFF2-40B4-BE49-F238E27FC236}">
                    <a16:creationId xmlns:a16="http://schemas.microsoft.com/office/drawing/2014/main" id="{0B64CB9B-EAEA-6448-EC2D-BD91D8E6E287}"/>
                  </a:ext>
                </a:extLst>
              </p:cNvPr>
              <p:cNvSpPr/>
              <p:nvPr/>
            </p:nvSpPr>
            <p:spPr>
              <a:xfrm>
                <a:off x="7125624" y="5010824"/>
                <a:ext cx="2817758" cy="93217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ru-KZ"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𝑛𝑘</m:t>
                          </m:r>
                        </m:sub>
                      </m:sSub>
                      <m:r>
                        <a:rPr lang="en-US" b="0" i="1" smtClean="0">
                          <a:latin typeface="Cambria Math" panose="02040503050406030204" pitchFamily="18" charset="0"/>
                        </a:rPr>
                        <m:t>=</m:t>
                      </m:r>
                      <m:sSup>
                        <m:sSupPr>
                          <m:ctrlPr>
                            <a:rPr lang="ru-KZ" i="1" smtClean="0">
                              <a:latin typeface="Cambria Math" panose="02040503050406030204" pitchFamily="18" charset="0"/>
                            </a:rPr>
                          </m:ctrlPr>
                        </m:sSupPr>
                        <m:e>
                          <m:d>
                            <m:dPr>
                              <m:ctrlPr>
                                <a:rPr lang="ru-KZ" i="1" smtClean="0">
                                  <a:latin typeface="Cambria Math" panose="02040503050406030204" pitchFamily="18" charset="0"/>
                                </a:rPr>
                              </m:ctrlPr>
                            </m:dPr>
                            <m:e>
                              <m:f>
                                <m:fPr>
                                  <m:ctrlPr>
                                    <a:rPr lang="ru-KZ" i="1" smtClean="0">
                                      <a:latin typeface="Cambria Math" panose="02040503050406030204" pitchFamily="18" charset="0"/>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𝑄</m:t>
                                  </m:r>
                                  <m:r>
                                    <a:rPr lang="en-US" b="0" i="1" smtClean="0">
                                      <a:latin typeface="Cambria Math" panose="02040503050406030204" pitchFamily="18" charset="0"/>
                                    </a:rPr>
                                    <m:t>+</m:t>
                                  </m:r>
                                  <m:sSub>
                                    <m:sSubPr>
                                      <m:ctrlPr>
                                        <a:rPr lang="ru-KZ" i="1" smtClean="0">
                                          <a:latin typeface="Cambria Math" panose="02040503050406030204" pitchFamily="18" charset="0"/>
                                        </a:rPr>
                                      </m:ctrlPr>
                                    </m:sSubPr>
                                    <m:e>
                                      <m:r>
                                        <a:rPr lang="en-US" b="0" i="1" smtClean="0">
                                          <a:latin typeface="Cambria Math" panose="02040503050406030204" pitchFamily="18" charset="0"/>
                                        </a:rPr>
                                        <m:t>𝐾</m:t>
                                      </m:r>
                                    </m:e>
                                    <m:sub>
                                      <m:r>
                                        <a:rPr lang="ru-RU" b="0" i="1" smtClean="0">
                                          <a:latin typeface="Cambria Math" panose="02040503050406030204" pitchFamily="18" charset="0"/>
                                        </a:rPr>
                                        <m:t>адс</m:t>
                                      </m:r>
                                    </m:sub>
                                  </m:sSub>
                                  <m:r>
                                    <a:rPr lang="en-US" b="0" i="1" smtClean="0">
                                      <a:latin typeface="Cambria Math" panose="02040503050406030204" pitchFamily="18" charset="0"/>
                                    </a:rPr>
                                    <m:t>𝑚</m:t>
                                  </m:r>
                                </m:den>
                              </m:f>
                            </m:e>
                          </m:d>
                        </m:e>
                        <m:sup>
                          <m:r>
                            <a:rPr lang="en-US" b="0" i="1" smtClean="0">
                              <a:latin typeface="Cambria Math" panose="02040503050406030204" pitchFamily="18" charset="0"/>
                            </a:rPr>
                            <m:t>𝑛</m:t>
                          </m:r>
                        </m:sup>
                      </m:sSup>
                      <m:sSub>
                        <m:sSubPr>
                          <m:ctrlPr>
                            <a:rPr lang="ru-KZ"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𝐻</m:t>
                          </m:r>
                        </m:sub>
                      </m:sSub>
                    </m:oMath>
                  </m:oMathPara>
                </a14:m>
                <a:endParaRPr lang="ru-KZ" dirty="0"/>
              </a:p>
            </p:txBody>
          </p:sp>
        </mc:Choice>
        <mc:Fallback xmlns="">
          <p:sp>
            <p:nvSpPr>
              <p:cNvPr id="60" name="Прямоугольник: скругленные углы 59">
                <a:extLst>
                  <a:ext uri="{FF2B5EF4-FFF2-40B4-BE49-F238E27FC236}">
                    <a16:creationId xmlns:a16="http://schemas.microsoft.com/office/drawing/2014/main" id="{0B64CB9B-EAEA-6448-EC2D-BD91D8E6E287}"/>
                  </a:ext>
                </a:extLst>
              </p:cNvPr>
              <p:cNvSpPr>
                <a:spLocks noRot="1" noChangeAspect="1" noMove="1" noResize="1" noEditPoints="1" noAdjustHandles="1" noChangeArrowheads="1" noChangeShapeType="1" noTextEdit="1"/>
              </p:cNvSpPr>
              <p:nvPr/>
            </p:nvSpPr>
            <p:spPr>
              <a:xfrm>
                <a:off x="7125624" y="5010824"/>
                <a:ext cx="2817758" cy="932173"/>
              </a:xfrm>
              <a:prstGeom prst="roundRect">
                <a:avLst/>
              </a:prstGeom>
              <a:blipFill>
                <a:blip r:embed="rId5"/>
                <a:stretch>
                  <a:fillRect/>
                </a:stretch>
              </a:blipFill>
            </p:spPr>
            <p:txBody>
              <a:bodyPr/>
              <a:lstStyle/>
              <a:p>
                <a:r>
                  <a:rPr lang="ru-KZ">
                    <a:noFill/>
                  </a:rPr>
                  <a:t> </a:t>
                </a:r>
              </a:p>
            </p:txBody>
          </p:sp>
        </mc:Fallback>
      </mc:AlternateContent>
      <p:sp>
        <p:nvSpPr>
          <p:cNvPr id="7" name="Заголовок 1">
            <a:extLst>
              <a:ext uri="{FF2B5EF4-FFF2-40B4-BE49-F238E27FC236}">
                <a16:creationId xmlns:a16="http://schemas.microsoft.com/office/drawing/2014/main" id="{2CEFABA6-F273-F41A-927F-7DDDCF16A671}"/>
              </a:ext>
            </a:extLst>
          </p:cNvPr>
          <p:cNvSpPr txBox="1">
            <a:spLocks/>
          </p:cNvSpPr>
          <p:nvPr/>
        </p:nvSpPr>
        <p:spPr>
          <a:xfrm>
            <a:off x="1975496" y="27678"/>
            <a:ext cx="8241008" cy="9941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a:solidFill>
                  <a:srgbClr val="C00000"/>
                </a:solidFill>
                <a:latin typeface="Arial" panose="020B0604020202020204" pitchFamily="34" charset="0"/>
                <a:cs typeface="Arial" panose="020B0604020202020204" pitchFamily="34" charset="0"/>
              </a:rPr>
              <a:t> </a:t>
            </a:r>
            <a:endParaRPr lang="ru-RU" sz="2400" b="1" dirty="0">
              <a:solidFill>
                <a:srgbClr val="C00000"/>
              </a:solidFill>
              <a:latin typeface="Arial" panose="020B0604020202020204" pitchFamily="34" charset="0"/>
              <a:cs typeface="Arial" panose="020B0604020202020204" pitchFamily="34" charset="0"/>
            </a:endParaRPr>
          </a:p>
        </p:txBody>
      </p:sp>
      <p:sp>
        <p:nvSpPr>
          <p:cNvPr id="13" name="Скругленный прямоугольник 4">
            <a:extLst>
              <a:ext uri="{FF2B5EF4-FFF2-40B4-BE49-F238E27FC236}">
                <a16:creationId xmlns:a16="http://schemas.microsoft.com/office/drawing/2014/main" id="{81DA28A8-457A-F5BE-36E6-8E5205F5DC4D}"/>
              </a:ext>
            </a:extLst>
          </p:cNvPr>
          <p:cNvSpPr/>
          <p:nvPr/>
        </p:nvSpPr>
        <p:spPr>
          <a:xfrm>
            <a:off x="2003488" y="289391"/>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400" b="1" dirty="0">
                <a:solidFill>
                  <a:srgbClr val="C00000"/>
                </a:solidFill>
                <a:latin typeface="Arial" panose="020B0604020202020204" pitchFamily="34" charset="0"/>
                <a:cs typeface="Arial" panose="020B0604020202020204" pitchFamily="34" charset="0"/>
              </a:rPr>
              <a:t>2. Сорбциялық </a:t>
            </a:r>
            <a:r>
              <a:rPr lang="ru-RU" sz="2400" b="1" dirty="0" err="1">
                <a:solidFill>
                  <a:srgbClr val="C00000"/>
                </a:solidFill>
                <a:latin typeface="Arial" panose="020B0604020202020204" pitchFamily="34" charset="0"/>
                <a:cs typeface="Arial" panose="020B0604020202020204" pitchFamily="34" charset="0"/>
              </a:rPr>
              <a:t>процестің</a:t>
            </a:r>
            <a:r>
              <a:rPr lang="ru-RU" sz="2400" b="1" dirty="0">
                <a:solidFill>
                  <a:srgbClr val="C00000"/>
                </a:solidFill>
                <a:latin typeface="Arial" panose="020B0604020202020204" pitchFamily="34" charset="0"/>
                <a:cs typeface="Arial" panose="020B0604020202020204" pitchFamily="34" charset="0"/>
              </a:rPr>
              <a:t> </a:t>
            </a:r>
            <a:r>
              <a:rPr lang="ru-RU" sz="2400" b="1" dirty="0" err="1">
                <a:solidFill>
                  <a:srgbClr val="C00000"/>
                </a:solidFill>
                <a:latin typeface="Arial" panose="020B0604020202020204" pitchFamily="34" charset="0"/>
                <a:cs typeface="Arial" panose="020B0604020202020204" pitchFamily="34" charset="0"/>
              </a:rPr>
              <a:t>түрлері</a:t>
            </a:r>
            <a:endParaRPr lang="en-US" dirty="0"/>
          </a:p>
        </p:txBody>
      </p:sp>
    </p:spTree>
    <p:extLst>
      <p:ext uri="{BB962C8B-B14F-4D97-AF65-F5344CB8AC3E}">
        <p14:creationId xmlns:p14="http://schemas.microsoft.com/office/powerpoint/2010/main" val="2685438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4894190" y="1819950"/>
            <a:ext cx="6906595" cy="4334629"/>
          </a:xfrm>
        </p:spPr>
        <p:txBody>
          <a:bodyPr anchor="ctr">
            <a:normAutofit/>
          </a:bodyPr>
          <a:lstStyle/>
          <a:p>
            <a:pPr marL="457200" indent="-457200">
              <a:spcBef>
                <a:spcPts val="0"/>
              </a:spcBef>
              <a:buFont typeface="+mj-lt"/>
              <a:buAutoNum type="arabicPeriod"/>
            </a:pPr>
            <a:r>
              <a:rPr lang="ru-RU" b="1" dirty="0" err="1">
                <a:solidFill>
                  <a:srgbClr val="FEFFFF"/>
                </a:solidFill>
                <a:latin typeface="Arial" panose="020B0604020202020204" pitchFamily="34" charset="0"/>
                <a:cs typeface="Arial" panose="020B0604020202020204" pitchFamily="34" charset="0"/>
              </a:rPr>
              <a:t>Сорбциялық</a:t>
            </a:r>
            <a:r>
              <a:rPr lang="ru-RU" b="1" dirty="0">
                <a:solidFill>
                  <a:srgbClr val="FEFFFF"/>
                </a:solidFill>
                <a:latin typeface="Arial" panose="020B0604020202020204" pitchFamily="34" charset="0"/>
                <a:cs typeface="Arial" panose="020B0604020202020204" pitchFamily="34" charset="0"/>
              </a:rPr>
              <a:t> </a:t>
            </a:r>
            <a:r>
              <a:rPr lang="ru-RU" b="1" dirty="0" err="1">
                <a:solidFill>
                  <a:srgbClr val="FEFFFF"/>
                </a:solidFill>
                <a:latin typeface="Arial" panose="020B0604020202020204" pitchFamily="34" charset="0"/>
                <a:cs typeface="Arial" panose="020B0604020202020204" pitchFamily="34" charset="0"/>
              </a:rPr>
              <a:t>процестер</a:t>
            </a:r>
            <a:endParaRPr lang="ru-RU" b="1" dirty="0">
              <a:solidFill>
                <a:srgbClr val="FEFFFF"/>
              </a:solidFill>
              <a:latin typeface="Arial" panose="020B0604020202020204" pitchFamily="34" charset="0"/>
              <a:cs typeface="Arial" panose="020B0604020202020204" pitchFamily="34" charset="0"/>
            </a:endParaRPr>
          </a:p>
          <a:p>
            <a:pPr marL="457200" indent="-457200">
              <a:spcBef>
                <a:spcPts val="0"/>
              </a:spcBef>
              <a:buFont typeface="+mj-lt"/>
              <a:buAutoNum type="arabicPeriod"/>
            </a:pPr>
            <a:r>
              <a:rPr lang="ru-RU" b="1" dirty="0">
                <a:solidFill>
                  <a:srgbClr val="FEFFFF"/>
                </a:solidFill>
                <a:latin typeface="Arial" panose="020B0604020202020204" pitchFamily="34" charset="0"/>
                <a:cs typeface="Arial" panose="020B0604020202020204" pitchFamily="34" charset="0"/>
              </a:rPr>
              <a:t>Конденсация мен </a:t>
            </a:r>
            <a:r>
              <a:rPr lang="ru-RU" b="1" dirty="0" err="1">
                <a:solidFill>
                  <a:srgbClr val="FEFFFF"/>
                </a:solidFill>
                <a:latin typeface="Arial" panose="020B0604020202020204" pitchFamily="34" charset="0"/>
                <a:cs typeface="Arial" panose="020B0604020202020204" pitchFamily="34" charset="0"/>
              </a:rPr>
              <a:t>булану</a:t>
            </a:r>
            <a:endParaRPr lang="ru-RU" b="1" dirty="0">
              <a:solidFill>
                <a:srgbClr val="FEFFFF"/>
              </a:solidFill>
              <a:latin typeface="Arial" panose="020B0604020202020204" pitchFamily="34" charset="0"/>
              <a:cs typeface="Arial" panose="020B0604020202020204" pitchFamily="34" charset="0"/>
            </a:endParaRPr>
          </a:p>
          <a:p>
            <a:pPr marL="457200" indent="-457200">
              <a:spcBef>
                <a:spcPts val="0"/>
              </a:spcBef>
              <a:buFont typeface="+mj-lt"/>
              <a:buAutoNum type="arabicPeriod"/>
            </a:pPr>
            <a:r>
              <a:rPr lang="ru-RU" b="1" dirty="0">
                <a:solidFill>
                  <a:srgbClr val="FEFFFF"/>
                </a:solidFill>
                <a:latin typeface="Arial" panose="020B0604020202020204" pitchFamily="34" charset="0"/>
                <a:cs typeface="Arial" panose="020B0604020202020204" pitchFamily="34" charset="0"/>
              </a:rPr>
              <a:t>Хемосорбция мен </a:t>
            </a:r>
            <a:r>
              <a:rPr lang="ru-RU" b="1" dirty="0" err="1">
                <a:solidFill>
                  <a:srgbClr val="FEFFFF"/>
                </a:solidFill>
                <a:latin typeface="Arial" panose="020B0604020202020204" pitchFamily="34" charset="0"/>
                <a:cs typeface="Arial" panose="020B0604020202020204" pitchFamily="34" charset="0"/>
              </a:rPr>
              <a:t>физикалық</a:t>
            </a:r>
            <a:r>
              <a:rPr lang="ru-RU" b="1" dirty="0">
                <a:solidFill>
                  <a:srgbClr val="FEFFFF"/>
                </a:solidFill>
                <a:latin typeface="Arial" panose="020B0604020202020204" pitchFamily="34" charset="0"/>
                <a:cs typeface="Arial" panose="020B0604020202020204" pitchFamily="34" charset="0"/>
              </a:rPr>
              <a:t> адсорбция</a:t>
            </a:r>
          </a:p>
          <a:p>
            <a:pPr marL="457200" indent="-457200">
              <a:spcBef>
                <a:spcPts val="0"/>
              </a:spcBef>
              <a:buFont typeface="+mj-lt"/>
              <a:buAutoNum type="arabicPeriod"/>
            </a:pPr>
            <a:r>
              <a:rPr lang="ru-RU" b="1" dirty="0" err="1">
                <a:solidFill>
                  <a:srgbClr val="FEFFFF"/>
                </a:solidFill>
                <a:latin typeface="Arial" panose="020B0604020202020204" pitchFamily="34" charset="0"/>
                <a:cs typeface="Arial" panose="020B0604020202020204" pitchFamily="34" charset="0"/>
              </a:rPr>
              <a:t>Жабдықтар</a:t>
            </a:r>
            <a:endParaRPr lang="ru-RU" b="1" dirty="0">
              <a:solidFill>
                <a:srgbClr val="FEFF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634621" y="2942456"/>
            <a:ext cx="4321545" cy="646331"/>
          </a:xfrm>
          <a:prstGeom prst="rect">
            <a:avLst/>
          </a:prstGeom>
          <a:noFill/>
        </p:spPr>
        <p:txBody>
          <a:bodyPr wrap="square">
            <a:spAutoFit/>
          </a:bodyPr>
          <a:lstStyle/>
          <a:p>
            <a:pPr marL="0" indent="0">
              <a:buNone/>
            </a:pPr>
            <a:r>
              <a:rPr lang="kk-KZ" sz="3600" b="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 жоспары</a:t>
            </a:r>
            <a:r>
              <a:rPr lang="ru-RU" sz="3600" b="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6548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2. Сорбциялық </a:t>
            </a:r>
            <a:r>
              <a:rPr lang="ru-RU" sz="2400" b="1" dirty="0" err="1">
                <a:solidFill>
                  <a:srgbClr val="C00000"/>
                </a:solidFill>
                <a:latin typeface="Arial" panose="020B0604020202020204" pitchFamily="34" charset="0"/>
                <a:cs typeface="Arial" panose="020B0604020202020204" pitchFamily="34" charset="0"/>
              </a:rPr>
              <a:t>процестің</a:t>
            </a:r>
            <a:r>
              <a:rPr lang="ru-RU" sz="2400" b="1" dirty="0">
                <a:solidFill>
                  <a:srgbClr val="C00000"/>
                </a:solidFill>
                <a:latin typeface="Arial" panose="020B0604020202020204" pitchFamily="34" charset="0"/>
                <a:cs typeface="Arial" panose="020B0604020202020204" pitchFamily="34" charset="0"/>
              </a:rPr>
              <a:t> </a:t>
            </a:r>
            <a:r>
              <a:rPr lang="ru-RU" sz="2400" b="1" dirty="0" err="1">
                <a:solidFill>
                  <a:srgbClr val="C00000"/>
                </a:solidFill>
                <a:latin typeface="Arial" panose="020B0604020202020204" pitchFamily="34" charset="0"/>
                <a:cs typeface="Arial" panose="020B0604020202020204" pitchFamily="34" charset="0"/>
              </a:rPr>
              <a:t>түрлері</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4223742" y="815253"/>
            <a:ext cx="7364561" cy="3139321"/>
          </a:xfrm>
          <a:prstGeom prst="rect">
            <a:avLst/>
          </a:prstGeom>
          <a:noFill/>
        </p:spPr>
        <p:txBody>
          <a:bodyPr wrap="square">
            <a:spAutoFit/>
          </a:bodyPr>
          <a:lstStyle/>
          <a:p>
            <a:pPr algn="just"/>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dirty="0">
                <a:solidFill>
                  <a:schemeClr val="accent1">
                    <a:lumMod val="50000"/>
                  </a:schemeClr>
                </a:solidFill>
                <a:latin typeface="Arial" panose="020B0604020202020204" pitchFamily="34" charset="0"/>
                <a:cs typeface="Arial" panose="020B0604020202020204" pitchFamily="34" charset="0"/>
              </a:rPr>
              <a:t>Динамикалық сорбция </a:t>
            </a:r>
            <a:r>
              <a:rPr lang="ru-RU" dirty="0" err="1">
                <a:solidFill>
                  <a:schemeClr val="accent1">
                    <a:lumMod val="50000"/>
                  </a:schemeClr>
                </a:solidFill>
                <a:latin typeface="Arial" panose="020B0604020202020204" pitchFamily="34" charset="0"/>
                <a:cs typeface="Arial" panose="020B0604020202020204" pitchFamily="34" charset="0"/>
              </a:rPr>
              <a:t>заттың</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әдетте</a:t>
            </a:r>
            <a:r>
              <a:rPr lang="ru-RU" dirty="0">
                <a:solidFill>
                  <a:schemeClr val="accent1">
                    <a:lumMod val="50000"/>
                  </a:schemeClr>
                </a:solidFill>
                <a:latin typeface="Arial" panose="020B0604020202020204" pitchFamily="34" charset="0"/>
                <a:cs typeface="Arial" panose="020B0604020202020204" pitchFamily="34" charset="0"/>
              </a:rPr>
              <a:t> газ </a:t>
            </a:r>
            <a:r>
              <a:rPr lang="ru-RU" dirty="0" err="1">
                <a:solidFill>
                  <a:schemeClr val="accent1">
                    <a:lumMod val="50000"/>
                  </a:schemeClr>
                </a:solidFill>
                <a:latin typeface="Arial" panose="020B0604020202020204" pitchFamily="34" charset="0"/>
                <a:cs typeface="Arial" panose="020B0604020202020204" pitchFamily="34" charset="0"/>
              </a:rPr>
              <a:t>немесе</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сұйықтық</a:t>
            </a:r>
            <a:r>
              <a:rPr lang="ru-RU" dirty="0">
                <a:solidFill>
                  <a:schemeClr val="accent1">
                    <a:lumMod val="50000"/>
                  </a:schemeClr>
                </a:solidFill>
                <a:latin typeface="Arial" panose="020B0604020202020204" pitchFamily="34" charset="0"/>
                <a:cs typeface="Arial" panose="020B0604020202020204" pitchFamily="34" charset="0"/>
              </a:rPr>
              <a:t>) сорбент (</a:t>
            </a:r>
            <a:r>
              <a:rPr lang="ru-RU" dirty="0" err="1">
                <a:solidFill>
                  <a:schemeClr val="accent1">
                    <a:lumMod val="50000"/>
                  </a:schemeClr>
                </a:solidFill>
                <a:latin typeface="Arial" panose="020B0604020202020204" pitchFamily="34" charset="0"/>
                <a:cs typeface="Arial" panose="020B0604020202020204" pitchFamily="34" charset="0"/>
              </a:rPr>
              <a:t>әдетте</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қатты</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зат</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арқылы</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өтетін</a:t>
            </a:r>
            <a:r>
              <a:rPr lang="ru-RU" dirty="0">
                <a:solidFill>
                  <a:schemeClr val="accent1">
                    <a:lumMod val="50000"/>
                  </a:schemeClr>
                </a:solidFill>
                <a:latin typeface="Arial" panose="020B0604020202020204" pitchFamily="34" charset="0"/>
                <a:cs typeface="Arial" panose="020B0604020202020204" pitchFamily="34" charset="0"/>
              </a:rPr>
              <a:t>, сорбент </a:t>
            </a:r>
            <a:r>
              <a:rPr lang="ru-RU" dirty="0" err="1">
                <a:solidFill>
                  <a:schemeClr val="accent1">
                    <a:lumMod val="50000"/>
                  </a:schemeClr>
                </a:solidFill>
                <a:latin typeface="Arial" panose="020B0604020202020204" pitchFamily="34" charset="0"/>
                <a:cs typeface="Arial" panose="020B0604020202020204" pitchFamily="34" charset="0"/>
              </a:rPr>
              <a:t>бетінде</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заттың</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адсорбциясы</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немесе</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сіңуі</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болатын</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процесті</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білдіреді</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Бұл</a:t>
            </a:r>
            <a:r>
              <a:rPr lang="ru-RU" dirty="0">
                <a:solidFill>
                  <a:schemeClr val="accent1">
                    <a:lumMod val="50000"/>
                  </a:schemeClr>
                </a:solidFill>
                <a:latin typeface="Arial" panose="020B0604020202020204" pitchFamily="34" charset="0"/>
                <a:cs typeface="Arial" panose="020B0604020202020204" pitchFamily="34" charset="0"/>
              </a:rPr>
              <a:t> процесс </a:t>
            </a:r>
            <a:r>
              <a:rPr lang="ru-RU" dirty="0" err="1">
                <a:solidFill>
                  <a:schemeClr val="accent1">
                    <a:lumMod val="50000"/>
                  </a:schemeClr>
                </a:solidFill>
                <a:latin typeface="Arial" panose="020B0604020202020204" pitchFamily="34" charset="0"/>
                <a:cs typeface="Arial" panose="020B0604020202020204" pitchFamily="34" charset="0"/>
              </a:rPr>
              <a:t>статикалық</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сорбциядан</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айырмашылығы</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үздіксіз</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ағын</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режимінде</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жүреді</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мұнда</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зат</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сорбентпен</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қозғалыссыз</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байланыста</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болады</a:t>
            </a:r>
            <a:r>
              <a:rPr lang="ru-RU" dirty="0">
                <a:solidFill>
                  <a:schemeClr val="accent1">
                    <a:lumMod val="50000"/>
                  </a:schemeClr>
                </a:solidFill>
                <a:latin typeface="Arial" panose="020B0604020202020204" pitchFamily="34" charset="0"/>
                <a:cs typeface="Arial" panose="020B0604020202020204" pitchFamily="34" charset="0"/>
              </a:rPr>
              <a:t>. Динамикалық </a:t>
            </a:r>
            <a:r>
              <a:rPr lang="ru-RU" dirty="0" err="1">
                <a:solidFill>
                  <a:schemeClr val="accent1">
                    <a:lumMod val="50000"/>
                  </a:schemeClr>
                </a:solidFill>
                <a:latin typeface="Arial" panose="020B0604020202020204" pitchFamily="34" charset="0"/>
                <a:cs typeface="Arial" panose="020B0604020202020204" pitchFamily="34" charset="0"/>
              </a:rPr>
              <a:t>сорбцияның</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кең</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қолданылуы</a:t>
            </a:r>
            <a:r>
              <a:rPr lang="ru-RU" dirty="0">
                <a:solidFill>
                  <a:schemeClr val="accent1">
                    <a:lumMod val="50000"/>
                  </a:schemeClr>
                </a:solidFill>
                <a:latin typeface="Arial" panose="020B0604020202020204" pitchFamily="34" charset="0"/>
                <a:cs typeface="Arial" panose="020B0604020202020204" pitchFamily="34" charset="0"/>
              </a:rPr>
              <a:t> бар, </a:t>
            </a:r>
            <a:r>
              <a:rPr lang="ru-RU" dirty="0" err="1">
                <a:solidFill>
                  <a:schemeClr val="accent1">
                    <a:lumMod val="50000"/>
                  </a:schemeClr>
                </a:solidFill>
                <a:latin typeface="Arial" panose="020B0604020202020204" pitchFamily="34" charset="0"/>
                <a:cs typeface="Arial" panose="020B0604020202020204" pitchFamily="34" charset="0"/>
              </a:rPr>
              <a:t>соның</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ішінде</a:t>
            </a:r>
            <a:r>
              <a:rPr lang="ru-RU" dirty="0">
                <a:solidFill>
                  <a:schemeClr val="accent1">
                    <a:lumMod val="50000"/>
                  </a:schemeClr>
                </a:solidFill>
                <a:latin typeface="Arial" panose="020B0604020202020204" pitchFamily="34" charset="0"/>
                <a:cs typeface="Arial" panose="020B0604020202020204" pitchFamily="34" charset="0"/>
              </a:rPr>
              <a:t> суды </a:t>
            </a:r>
            <a:r>
              <a:rPr lang="ru-RU" dirty="0" err="1">
                <a:solidFill>
                  <a:schemeClr val="accent1">
                    <a:lumMod val="50000"/>
                  </a:schemeClr>
                </a:solidFill>
                <a:latin typeface="Arial" panose="020B0604020202020204" pitchFamily="34" charset="0"/>
                <a:cs typeface="Arial" panose="020B0604020202020204" pitchFamily="34" charset="0"/>
              </a:rPr>
              <a:t>тазарту</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ауаны</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тазарту</a:t>
            </a:r>
            <a:r>
              <a:rPr lang="ru-RU" dirty="0">
                <a:solidFill>
                  <a:schemeClr val="accent1">
                    <a:lumMod val="50000"/>
                  </a:schemeClr>
                </a:solidFill>
                <a:latin typeface="Arial" panose="020B0604020202020204" pitchFamily="34" charset="0"/>
                <a:cs typeface="Arial" panose="020B0604020202020204" pitchFamily="34" charset="0"/>
              </a:rPr>
              <a:t>, газ </a:t>
            </a:r>
            <a:r>
              <a:rPr lang="ru-RU" dirty="0" err="1">
                <a:solidFill>
                  <a:schemeClr val="accent1">
                    <a:lumMod val="50000"/>
                  </a:schemeClr>
                </a:solidFill>
                <a:latin typeface="Arial" panose="020B0604020202020204" pitchFamily="34" charset="0"/>
                <a:cs typeface="Arial" panose="020B0604020202020204" pitchFamily="34" charset="0"/>
              </a:rPr>
              <a:t>қоспаларының</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компоненттерін</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бөлу</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және</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т.б</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Бұл</a:t>
            </a:r>
            <a:r>
              <a:rPr lang="ru-RU" dirty="0">
                <a:solidFill>
                  <a:schemeClr val="accent1">
                    <a:lumMod val="50000"/>
                  </a:schemeClr>
                </a:solidFill>
                <a:latin typeface="Arial" panose="020B0604020202020204" pitchFamily="34" charset="0"/>
                <a:cs typeface="Arial" panose="020B0604020202020204" pitchFamily="34" charset="0"/>
              </a:rPr>
              <a:t> процесс </a:t>
            </a:r>
            <a:r>
              <a:rPr lang="ru-RU" dirty="0" err="1">
                <a:solidFill>
                  <a:schemeClr val="accent1">
                    <a:lumMod val="50000"/>
                  </a:schemeClr>
                </a:solidFill>
                <a:latin typeface="Arial" panose="020B0604020202020204" pitchFamily="34" charset="0"/>
                <a:cs typeface="Arial" panose="020B0604020202020204" pitchFamily="34" charset="0"/>
              </a:rPr>
              <a:t>өнеркәсіпте</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сондай-ақ</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зертханаларда</a:t>
            </a:r>
            <a:r>
              <a:rPr lang="ru-RU" dirty="0">
                <a:solidFill>
                  <a:schemeClr val="accent1">
                    <a:lumMod val="50000"/>
                  </a:schemeClr>
                </a:solidFill>
                <a:latin typeface="Arial" panose="020B0604020202020204" pitchFamily="34" charset="0"/>
                <a:cs typeface="Arial" panose="020B0604020202020204" pitchFamily="34" charset="0"/>
              </a:rPr>
              <a:t> хроматография </a:t>
            </a:r>
            <a:r>
              <a:rPr lang="ru-RU" dirty="0" err="1">
                <a:solidFill>
                  <a:schemeClr val="accent1">
                    <a:lumMod val="50000"/>
                  </a:schemeClr>
                </a:solidFill>
                <a:latin typeface="Arial" panose="020B0604020202020204" pitchFamily="34" charset="0"/>
                <a:cs typeface="Arial" panose="020B0604020202020204" pitchFamily="34" charset="0"/>
              </a:rPr>
              <a:t>сияқты</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әртүрлі</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қолданбалар</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үшін</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кеңінен</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қолданылады</a:t>
            </a:r>
            <a:r>
              <a:rPr lang="ru-RU" dirty="0">
                <a:solidFill>
                  <a:schemeClr val="accent1">
                    <a:lumMod val="50000"/>
                  </a:schemeClr>
                </a:solidFill>
                <a:latin typeface="Arial" panose="020B0604020202020204" pitchFamily="34" charset="0"/>
                <a:cs typeface="Arial" panose="020B0604020202020204" pitchFamily="34" charset="0"/>
              </a:rPr>
              <a:t>.</a:t>
            </a:r>
          </a:p>
          <a:p>
            <a:endPar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50" name="Picture 2">
            <a:extLst>
              <a:ext uri="{FF2B5EF4-FFF2-40B4-BE49-F238E27FC236}">
                <a16:creationId xmlns:a16="http://schemas.microsoft.com/office/drawing/2014/main" id="{2107B7CA-A521-434F-8ADD-9CB8E9F32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432" y="856786"/>
            <a:ext cx="3419475" cy="5433142"/>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a:extLst>
              <a:ext uri="{FF2B5EF4-FFF2-40B4-BE49-F238E27FC236}">
                <a16:creationId xmlns:a16="http://schemas.microsoft.com/office/drawing/2014/main" id="{56E25990-87E9-48E8-B49B-F416F353C69C}"/>
              </a:ext>
            </a:extLst>
          </p:cNvPr>
          <p:cNvSpPr txBox="1"/>
          <p:nvPr/>
        </p:nvSpPr>
        <p:spPr>
          <a:xfrm>
            <a:off x="4202478" y="3515908"/>
            <a:ext cx="7419634" cy="2862322"/>
          </a:xfrm>
          <a:prstGeom prst="rect">
            <a:avLst/>
          </a:prstGeom>
          <a:noFill/>
        </p:spPr>
        <p:txBody>
          <a:bodyPr wrap="square">
            <a:spAutoFit/>
          </a:bodyPr>
          <a:lstStyle/>
          <a:p>
            <a:pPr algn="just"/>
            <a:r>
              <a:rPr lang="ru-RU" dirty="0">
                <a:solidFill>
                  <a:srgbClr val="002060"/>
                </a:solidFill>
                <a:latin typeface="Arial" panose="020B0604020202020204" pitchFamily="34" charset="0"/>
                <a:cs typeface="Arial" panose="020B0604020202020204" pitchFamily="34" charset="0"/>
              </a:rPr>
              <a:t>Динамикалық </a:t>
            </a:r>
            <a:r>
              <a:rPr lang="ru-RU" dirty="0" err="1">
                <a:solidFill>
                  <a:srgbClr val="002060"/>
                </a:solidFill>
                <a:latin typeface="Arial" panose="020B0604020202020204" pitchFamily="34" charset="0"/>
                <a:cs typeface="Arial" panose="020B0604020202020204" pitchFamily="34" charset="0"/>
              </a:rPr>
              <a:t>бу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сорбциясы</a:t>
            </a:r>
            <a:r>
              <a:rPr lang="ru-RU" dirty="0">
                <a:solidFill>
                  <a:srgbClr val="002060"/>
                </a:solidFill>
                <a:latin typeface="Arial" panose="020B0604020202020204" pitchFamily="34" charset="0"/>
                <a:cs typeface="Arial" panose="020B0604020202020204" pitchFamily="34" charset="0"/>
              </a:rPr>
              <a:t> – </a:t>
            </a:r>
            <a:r>
              <a:rPr lang="ru-RU" dirty="0" err="1">
                <a:solidFill>
                  <a:srgbClr val="002060"/>
                </a:solidFill>
                <a:latin typeface="Arial" panose="020B0604020202020204" pitchFamily="34" charset="0"/>
                <a:cs typeface="Arial" panose="020B0604020202020204" pitchFamily="34" charset="0"/>
              </a:rPr>
              <a:t>бұл</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қосылыстардың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полиморфизмі</a:t>
            </a:r>
            <a:r>
              <a:rPr lang="ru-RU" dirty="0">
                <a:solidFill>
                  <a:srgbClr val="002060"/>
                </a:solidFill>
                <a:latin typeface="Arial" panose="020B0604020202020204" pitchFamily="34" charset="0"/>
                <a:cs typeface="Arial" panose="020B0604020202020204" pitchFamily="34" charset="0"/>
              </a:rPr>
              <a:t> мен </a:t>
            </a:r>
            <a:r>
              <a:rPr lang="ru-RU" dirty="0" err="1">
                <a:solidFill>
                  <a:srgbClr val="002060"/>
                </a:solidFill>
                <a:latin typeface="Arial" panose="020B0604020202020204" pitchFamily="34" charset="0"/>
                <a:cs typeface="Arial" panose="020B0604020202020204" pitchFamily="34" charset="0"/>
              </a:rPr>
              <a:t>тұрақтылығын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зерттеуден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бастап</a:t>
            </a:r>
            <a:r>
              <a:rPr lang="ru-RU" dirty="0">
                <a:solidFill>
                  <a:srgbClr val="002060"/>
                </a:solidFill>
                <a:latin typeface="Arial" panose="020B0604020202020204" pitchFamily="34" charset="0"/>
                <a:cs typeface="Arial" panose="020B0604020202020204" pitchFamily="34" charset="0"/>
              </a:rPr>
              <a:t> су мен </a:t>
            </a:r>
            <a:r>
              <a:rPr lang="ru-RU" dirty="0" err="1">
                <a:solidFill>
                  <a:srgbClr val="002060"/>
                </a:solidFill>
                <a:latin typeface="Arial" panose="020B0604020202020204" pitchFamily="34" charset="0"/>
                <a:cs typeface="Arial" panose="020B0604020202020204" pitchFamily="34" charset="0"/>
              </a:rPr>
              <a:t>органикалық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булардың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көлемдік</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және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беттік</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адсорбциясының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әсеріне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дейінгі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зерттеулер</a:t>
            </a:r>
            <a:r>
              <a:rPr lang="ru-RU" dirty="0">
                <a:solidFill>
                  <a:srgbClr val="002060"/>
                </a:solidFill>
                <a:latin typeface="Arial" panose="020B0604020202020204" pitchFamily="34" charset="0"/>
                <a:cs typeface="Arial" panose="020B0604020202020204" pitchFamily="34" charset="0"/>
              </a:rPr>
              <a:t> мен </a:t>
            </a:r>
            <a:r>
              <a:rPr lang="ru-RU" dirty="0" err="1">
                <a:solidFill>
                  <a:srgbClr val="002060"/>
                </a:solidFill>
                <a:latin typeface="Arial" panose="020B0604020202020204" pitchFamily="34" charset="0"/>
                <a:cs typeface="Arial" panose="020B0604020202020204" pitchFamily="34" charset="0"/>
              </a:rPr>
              <a:t>әзірлемелердің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бір</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бөлігі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ретінде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дүние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жүзіндегі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зертханалардағы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құнды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құрал</a:t>
            </a:r>
            <a:r>
              <a:rPr lang="ru-RU" dirty="0">
                <a:solidFill>
                  <a:srgbClr val="002060"/>
                </a:solidFill>
                <a:latin typeface="Arial" panose="020B0604020202020204" pitchFamily="34" charset="0"/>
                <a:cs typeface="Arial" panose="020B0604020202020204" pitchFamily="34" charset="0"/>
              </a:rPr>
              <a:t> </a:t>
            </a:r>
            <a:r>
              <a:rPr lang="ru-KZ" dirty="0">
                <a:solidFill>
                  <a:srgbClr val="002060"/>
                </a:solidFill>
                <a:latin typeface="Arial" panose="020B0604020202020204" pitchFamily="34" charset="0"/>
                <a:cs typeface="Arial" panose="020B0604020202020204" pitchFamily="34" charset="0"/>
              </a:rPr>
              <a:t>(</a:t>
            </a:r>
            <a:r>
              <a:rPr lang="ru-RU" dirty="0" err="1">
                <a:solidFill>
                  <a:srgbClr val="002060"/>
                </a:solidFill>
                <a:latin typeface="Arial" panose="020B0604020202020204" pitchFamily="34" charset="0"/>
                <a:cs typeface="Arial" panose="020B0604020202020204" pitchFamily="34" charset="0"/>
              </a:rPr>
              <a:t>суретті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қараңыз</a:t>
            </a:r>
            <a:r>
              <a:rPr lang="ru-KZ" dirty="0">
                <a:solidFill>
                  <a:srgbClr val="002060"/>
                </a:solidFill>
                <a:latin typeface="Arial" panose="020B0604020202020204" pitchFamily="34" charset="0"/>
                <a:cs typeface="Arial" panose="020B0604020202020204" pitchFamily="34" charset="0"/>
              </a:rPr>
              <a:t>)</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Ол</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ауқымды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ұлғайту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үшін</a:t>
            </a:r>
            <a:r>
              <a:rPr lang="ru-RU" dirty="0">
                <a:solidFill>
                  <a:srgbClr val="002060"/>
                </a:solidFill>
                <a:latin typeface="Arial" panose="020B0604020202020204" pitchFamily="34" charset="0"/>
                <a:cs typeface="Arial" panose="020B0604020202020204" pitchFamily="34" charset="0"/>
              </a:rPr>
              <a:t> де, </a:t>
            </a:r>
            <a:r>
              <a:rPr lang="ru-RU" dirty="0" err="1">
                <a:solidFill>
                  <a:srgbClr val="002060"/>
                </a:solidFill>
                <a:latin typeface="Arial" panose="020B0604020202020204" pitchFamily="34" charset="0"/>
                <a:cs typeface="Arial" panose="020B0604020202020204" pitchFamily="34" charset="0"/>
              </a:rPr>
              <a:t>өндіріс</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үшін</a:t>
            </a:r>
            <a:r>
              <a:rPr lang="ru-RU" dirty="0">
                <a:solidFill>
                  <a:srgbClr val="002060"/>
                </a:solidFill>
                <a:latin typeface="Arial" panose="020B0604020202020204" pitchFamily="34" charset="0"/>
                <a:cs typeface="Arial" panose="020B0604020202020204" pitchFamily="34" charset="0"/>
              </a:rPr>
              <a:t> де </a:t>
            </a:r>
            <a:r>
              <a:rPr lang="ru-RU" dirty="0" err="1">
                <a:solidFill>
                  <a:srgbClr val="002060"/>
                </a:solidFill>
                <a:latin typeface="Arial" panose="020B0604020202020204" pitchFamily="34" charset="0"/>
                <a:cs typeface="Arial" panose="020B0604020202020204" pitchFamily="34" charset="0"/>
              </a:rPr>
              <a:t>сапаны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бақылауды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талдау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әдістерінің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маңызды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бөлігі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болып</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табылады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және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тіпті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қаптаманың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тиімділігі</a:t>
            </a:r>
            <a:r>
              <a:rPr lang="ru-RU" dirty="0">
                <a:solidFill>
                  <a:srgbClr val="002060"/>
                </a:solidFill>
                <a:latin typeface="Arial" panose="020B0604020202020204" pitchFamily="34" charset="0"/>
                <a:cs typeface="Arial" panose="020B0604020202020204" pitchFamily="34" charset="0"/>
              </a:rPr>
              <a:t> мен </a:t>
            </a:r>
            <a:r>
              <a:rPr lang="ru-RU" dirty="0" err="1">
                <a:solidFill>
                  <a:srgbClr val="002060"/>
                </a:solidFill>
                <a:latin typeface="Arial" panose="020B0604020202020204" pitchFamily="34" charset="0"/>
                <a:cs typeface="Arial" panose="020B0604020202020204" pitchFamily="34" charset="0"/>
              </a:rPr>
              <a:t>өткізгіштігін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және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ылғалдылық</a:t>
            </a:r>
            <a:r>
              <a:rPr lang="ru-RU" dirty="0">
                <a:solidFill>
                  <a:srgbClr val="002060"/>
                </a:solidFill>
                <a:latin typeface="Arial" panose="020B0604020202020204" pitchFamily="34" charset="0"/>
                <a:cs typeface="Arial" panose="020B0604020202020204" pitchFamily="34" charset="0"/>
              </a:rPr>
              <a:t> пен </a:t>
            </a:r>
            <a:r>
              <a:rPr lang="ru-RU" dirty="0" err="1">
                <a:solidFill>
                  <a:srgbClr val="002060"/>
                </a:solidFill>
                <a:latin typeface="Arial" panose="020B0604020202020204" pitchFamily="34" charset="0"/>
                <a:cs typeface="Arial" panose="020B0604020202020204" pitchFamily="34" charset="0"/>
              </a:rPr>
              <a:t>температураның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қаптамадағы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үлгілерге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әсерін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өлшейтін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орау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өнеркәсібінде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табуға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болады</a:t>
            </a:r>
            <a:r>
              <a:rPr lang="ru-RU" dirty="0">
                <a:solidFill>
                  <a:srgbClr val="002060"/>
                </a:solidFill>
                <a:latin typeface="Arial" panose="020B0604020202020204" pitchFamily="34" charset="0"/>
                <a:cs typeface="Arial" panose="020B0604020202020204" pitchFamily="34" charset="0"/>
              </a:rPr>
              <a:t>.</a:t>
            </a:r>
            <a:endParaRPr lang="ru-KZ"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520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en-US" sz="2400" b="1" dirty="0">
                <a:solidFill>
                  <a:srgbClr val="C00000"/>
                </a:solidFill>
                <a:latin typeface="Arial" panose="020B0604020202020204" pitchFamily="34" charset="0"/>
                <a:cs typeface="Arial" panose="020B0604020202020204" pitchFamily="34" charset="0"/>
              </a:rPr>
              <a:t>4.</a:t>
            </a:r>
            <a:r>
              <a:rPr lang="kk-KZ" sz="2400" b="1" dirty="0">
                <a:solidFill>
                  <a:srgbClr val="C00000"/>
                </a:solidFill>
                <a:latin typeface="Arial" panose="020B0604020202020204" pitchFamily="34" charset="0"/>
                <a:cs typeface="Arial" panose="020B0604020202020204" pitchFamily="34" charset="0"/>
              </a:rPr>
              <a:t> Жабдықтар</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980313" y="1166842"/>
            <a:ext cx="7382452" cy="369332"/>
          </a:xfrm>
          <a:prstGeom prst="rect">
            <a:avLst/>
          </a:prstGeom>
          <a:noFill/>
        </p:spPr>
        <p:txBody>
          <a:bodyPr wrap="square">
            <a:spAutoFit/>
          </a:bodyPr>
          <a:lstStyle/>
          <a:p>
            <a:pPr algn="just"/>
            <a:r>
              <a:rPr lang="ru-RU" b="1" dirty="0">
                <a:solidFill>
                  <a:schemeClr val="accent1">
                    <a:lumMod val="50000"/>
                  </a:schemeClr>
                </a:solidFill>
                <a:latin typeface="Arial" panose="020B0604020202020204" pitchFamily="34" charset="0"/>
                <a:cs typeface="Arial" panose="020B0604020202020204" pitchFamily="34" charset="0"/>
              </a:rPr>
              <a:t>    </a:t>
            </a:r>
            <a:endParaRPr lang="ru-KZ" dirty="0"/>
          </a:p>
        </p:txBody>
      </p:sp>
      <p:sp>
        <p:nvSpPr>
          <p:cNvPr id="54" name="TextBox 53">
            <a:extLst>
              <a:ext uri="{FF2B5EF4-FFF2-40B4-BE49-F238E27FC236}">
                <a16:creationId xmlns:a16="http://schemas.microsoft.com/office/drawing/2014/main" id="{717D2BCE-155A-4AF0-945D-957076DCD244}"/>
              </a:ext>
            </a:extLst>
          </p:cNvPr>
          <p:cNvSpPr txBox="1"/>
          <p:nvPr/>
        </p:nvSpPr>
        <p:spPr>
          <a:xfrm>
            <a:off x="835182" y="927652"/>
            <a:ext cx="10730481" cy="5078313"/>
          </a:xfrm>
          <a:prstGeom prst="rect">
            <a:avLst/>
          </a:prstGeom>
          <a:noFill/>
        </p:spPr>
        <p:txBody>
          <a:bodyPr wrap="square">
            <a:spAutoFit/>
          </a:bodyPr>
          <a:lstStyle/>
          <a:p>
            <a:pPr algn="just"/>
            <a:r>
              <a:rPr lang="kk-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Қолданудың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әртүрлі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салаларында</a:t>
            </a:r>
            <a:r>
              <a:rPr lang="ru-KZ" dirty="0">
                <a:solidFill>
                  <a:srgbClr val="002060"/>
                </a:solidFill>
                <a:latin typeface="Arial" panose="020B0604020202020204" pitchFamily="34" charset="0"/>
                <a:cs typeface="Arial" panose="020B0604020202020204" pitchFamily="34" charset="0"/>
              </a:rPr>
              <a:t> сорбциялық </a:t>
            </a:r>
            <a:r>
              <a:rPr lang="ru-KZ" dirty="0" err="1">
                <a:solidFill>
                  <a:srgbClr val="002060"/>
                </a:solidFill>
                <a:latin typeface="Arial" panose="020B0604020202020204" pitchFamily="34" charset="0"/>
                <a:cs typeface="Arial" panose="020B0604020202020204" pitchFamily="34" charset="0"/>
              </a:rPr>
              <a:t>процестерді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жүргізу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үшін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қолданылатын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көптеген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аспаптар</a:t>
            </a:r>
            <a:r>
              <a:rPr lang="ru-KZ" dirty="0">
                <a:solidFill>
                  <a:srgbClr val="002060"/>
                </a:solidFill>
                <a:latin typeface="Arial" panose="020B0604020202020204" pitchFamily="34" charset="0"/>
                <a:cs typeface="Arial" panose="020B0604020202020204" pitchFamily="34" charset="0"/>
              </a:rPr>
              <a:t> мен </a:t>
            </a:r>
            <a:r>
              <a:rPr lang="ru-KZ" dirty="0" err="1">
                <a:solidFill>
                  <a:srgbClr val="002060"/>
                </a:solidFill>
                <a:latin typeface="Arial" panose="020B0604020202020204" pitchFamily="34" charset="0"/>
                <a:cs typeface="Arial" panose="020B0604020202020204" pitchFamily="34" charset="0"/>
              </a:rPr>
              <a:t>құрылғылар</a:t>
            </a:r>
            <a:r>
              <a:rPr lang="ru-KZ" dirty="0">
                <a:solidFill>
                  <a:srgbClr val="002060"/>
                </a:solidFill>
                <a:latin typeface="Arial" panose="020B0604020202020204" pitchFamily="34" charset="0"/>
                <a:cs typeface="Arial" panose="020B0604020202020204" pitchFamily="34" charset="0"/>
              </a:rPr>
              <a:t> бар. </a:t>
            </a:r>
            <a:r>
              <a:rPr lang="ru-KZ" dirty="0" err="1">
                <a:solidFill>
                  <a:srgbClr val="002060"/>
                </a:solidFill>
                <a:latin typeface="Arial" panose="020B0604020202020204" pitchFamily="34" charset="0"/>
                <a:cs typeface="Arial" panose="020B0604020202020204" pitchFamily="34" charset="0"/>
              </a:rPr>
              <a:t>Мұнда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жиі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қолданылатын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құрылғылардың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бірнеше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түрі</a:t>
            </a:r>
            <a:r>
              <a:rPr lang="ru-KZ" dirty="0">
                <a:solidFill>
                  <a:srgbClr val="002060"/>
                </a:solidFill>
                <a:latin typeface="Arial" panose="020B0604020202020204" pitchFamily="34" charset="0"/>
                <a:cs typeface="Arial" panose="020B0604020202020204" pitchFamily="34" charset="0"/>
              </a:rPr>
              <a:t> бар:</a:t>
            </a: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a:p>
            <a:pPr algn="just"/>
            <a:endParaRPr lang="kk-KZ" b="1" i="1" dirty="0">
              <a:solidFill>
                <a:srgbClr val="002060"/>
              </a:solidFill>
              <a:latin typeface="Arial" panose="020B0604020202020204" pitchFamily="34" charset="0"/>
              <a:cs typeface="Arial" panose="020B0604020202020204" pitchFamily="34" charset="0"/>
            </a:endParaRPr>
          </a:p>
        </p:txBody>
      </p:sp>
      <p:pic>
        <p:nvPicPr>
          <p:cNvPr id="3074" name="Picture 2" descr="колонки">
            <a:extLst>
              <a:ext uri="{FF2B5EF4-FFF2-40B4-BE49-F238E27FC236}">
                <a16:creationId xmlns:a16="http://schemas.microsoft.com/office/drawing/2014/main" id="{446BFD95-A0B5-461C-A050-04929BAF30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059" y="1839913"/>
            <a:ext cx="2233852" cy="1435732"/>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DC753681-37F6-4179-A4FB-19FCB3EF85C9}"/>
              </a:ext>
            </a:extLst>
          </p:cNvPr>
          <p:cNvSpPr txBox="1"/>
          <p:nvPr/>
        </p:nvSpPr>
        <p:spPr>
          <a:xfrm>
            <a:off x="3112911" y="1945640"/>
            <a:ext cx="8520723" cy="923330"/>
          </a:xfrm>
          <a:prstGeom prst="rect">
            <a:avLst/>
          </a:prstGeom>
          <a:noFill/>
        </p:spPr>
        <p:txBody>
          <a:bodyPr wrap="square">
            <a:spAutoFit/>
          </a:bodyPr>
          <a:lstStyle/>
          <a:p>
            <a:pPr algn="just"/>
            <a:r>
              <a:rPr lang="ru-KZ" b="1" i="1" dirty="0">
                <a:solidFill>
                  <a:srgbClr val="002060"/>
                </a:solidFill>
                <a:latin typeface="Arial" panose="020B0604020202020204" pitchFamily="34" charset="0"/>
                <a:cs typeface="Arial" panose="020B0604020202020204" pitchFamily="34" charset="0"/>
              </a:rPr>
              <a:t>Газ </a:t>
            </a:r>
            <a:r>
              <a:rPr lang="ru-KZ" b="1" i="1" dirty="0" err="1">
                <a:solidFill>
                  <a:srgbClr val="002060"/>
                </a:solidFill>
                <a:latin typeface="Arial" panose="020B0604020202020204" pitchFamily="34" charset="0"/>
                <a:cs typeface="Arial" panose="020B0604020202020204" pitchFamily="34" charset="0"/>
              </a:rPr>
              <a:t>және</a:t>
            </a:r>
            <a:r>
              <a:rPr lang="ru-KZ" b="1" i="1" dirty="0">
                <a:solidFill>
                  <a:srgbClr val="002060"/>
                </a:solidFill>
                <a:latin typeface="Arial" panose="020B0604020202020204" pitchFamily="34" charset="0"/>
                <a:cs typeface="Arial" panose="020B0604020202020204" pitchFamily="34" charset="0"/>
              </a:rPr>
              <a:t> </a:t>
            </a:r>
            <a:r>
              <a:rPr lang="ru-KZ" b="1" i="1" dirty="0" err="1">
                <a:solidFill>
                  <a:srgbClr val="002060"/>
                </a:solidFill>
                <a:latin typeface="Arial" panose="020B0604020202020204" pitchFamily="34" charset="0"/>
                <a:cs typeface="Arial" panose="020B0604020202020204" pitchFamily="34" charset="0"/>
              </a:rPr>
              <a:t>сұйық</a:t>
            </a:r>
            <a:r>
              <a:rPr lang="ru-KZ" b="1" i="1" dirty="0">
                <a:solidFill>
                  <a:srgbClr val="002060"/>
                </a:solidFill>
                <a:latin typeface="Arial" panose="020B0604020202020204" pitchFamily="34" charset="0"/>
                <a:cs typeface="Arial" panose="020B0604020202020204" pitchFamily="34" charset="0"/>
              </a:rPr>
              <a:t> хроматография </a:t>
            </a:r>
            <a:r>
              <a:rPr lang="ru-KZ" b="1" i="1" dirty="0" err="1">
                <a:solidFill>
                  <a:srgbClr val="002060"/>
                </a:solidFill>
                <a:latin typeface="Arial" panose="020B0604020202020204" pitchFamily="34" charset="0"/>
                <a:cs typeface="Arial" panose="020B0604020202020204" pitchFamily="34" charset="0"/>
              </a:rPr>
              <a:t>колонналары</a:t>
            </a:r>
            <a:r>
              <a:rPr lang="ru-KZ" b="1" i="1"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Бұл</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аспаптар</a:t>
            </a:r>
            <a:r>
              <a:rPr lang="ru-KZ" dirty="0">
                <a:solidFill>
                  <a:srgbClr val="002060"/>
                </a:solidFill>
                <a:latin typeface="Arial" panose="020B0604020202020204" pitchFamily="34" charset="0"/>
                <a:cs typeface="Arial" panose="020B0604020202020204" pitchFamily="34" charset="0"/>
              </a:rPr>
              <a:t> сорбент </a:t>
            </a:r>
            <a:r>
              <a:rPr lang="ru-KZ" dirty="0" err="1">
                <a:solidFill>
                  <a:srgbClr val="002060"/>
                </a:solidFill>
                <a:latin typeface="Arial" panose="020B0604020202020204" pitchFamily="34" charset="0"/>
                <a:cs typeface="Arial" panose="020B0604020202020204" pitchFamily="34" charset="0"/>
              </a:rPr>
              <a:t>болуы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мүмкін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стационарлық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фазаға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әртүрлі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сәйкестіктері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негізінде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қоспалардың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құрамдас</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бөліктерін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бөлу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үшін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қолданылады</a:t>
            </a:r>
            <a:r>
              <a:rPr lang="ru-KZ" dirty="0">
                <a:solidFill>
                  <a:srgbClr val="002060"/>
                </a:solidFill>
                <a:latin typeface="Arial" panose="020B0604020202020204" pitchFamily="34" charset="0"/>
                <a:cs typeface="Arial" panose="020B0604020202020204" pitchFamily="34" charset="0"/>
              </a:rPr>
              <a:t>.</a:t>
            </a:r>
          </a:p>
        </p:txBody>
      </p:sp>
      <p:pic>
        <p:nvPicPr>
          <p:cNvPr id="3076" name="Picture 4" descr="absorbcionnyi-filtr">
            <a:extLst>
              <a:ext uri="{FF2B5EF4-FFF2-40B4-BE49-F238E27FC236}">
                <a16:creationId xmlns:a16="http://schemas.microsoft.com/office/drawing/2014/main" id="{04A540F3-E77A-4923-8042-576027F232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10" y="3124940"/>
            <a:ext cx="2364944" cy="1401340"/>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B3CEF7F5-7BF1-45DF-A0C3-7FE7952BE263}"/>
              </a:ext>
            </a:extLst>
          </p:cNvPr>
          <p:cNvSpPr txBox="1"/>
          <p:nvPr/>
        </p:nvSpPr>
        <p:spPr>
          <a:xfrm>
            <a:off x="823487" y="3330087"/>
            <a:ext cx="8520723" cy="923330"/>
          </a:xfrm>
          <a:prstGeom prst="rect">
            <a:avLst/>
          </a:prstGeom>
          <a:noFill/>
        </p:spPr>
        <p:txBody>
          <a:bodyPr wrap="square">
            <a:spAutoFit/>
          </a:bodyPr>
          <a:lstStyle/>
          <a:p>
            <a:pPr algn="just"/>
            <a:r>
              <a:rPr lang="ru-KZ" b="1" i="1" dirty="0">
                <a:solidFill>
                  <a:srgbClr val="002060"/>
                </a:solidFill>
                <a:latin typeface="Arial" panose="020B0604020202020204" pitchFamily="34" charset="0"/>
                <a:cs typeface="Arial" panose="020B0604020202020204" pitchFamily="34" charset="0"/>
              </a:rPr>
              <a:t>Адсорбциялық </a:t>
            </a:r>
            <a:r>
              <a:rPr lang="ru-KZ" b="1" i="1" dirty="0" err="1">
                <a:solidFill>
                  <a:srgbClr val="002060"/>
                </a:solidFill>
                <a:latin typeface="Arial" panose="020B0604020202020204" pitchFamily="34" charset="0"/>
                <a:cs typeface="Arial" panose="020B0604020202020204" pitchFamily="34" charset="0"/>
              </a:rPr>
              <a:t>сүзгілер</a:t>
            </a:r>
            <a:r>
              <a:rPr lang="ru-KZ" b="1" i="1" dirty="0">
                <a:solidFill>
                  <a:srgbClr val="002060"/>
                </a:solidFill>
                <a:latin typeface="Arial" panose="020B0604020202020204" pitchFamily="34" charset="0"/>
                <a:cs typeface="Arial" panose="020B0604020202020204" pitchFamily="34" charset="0"/>
              </a:rPr>
              <a:t> мен </a:t>
            </a:r>
            <a:r>
              <a:rPr lang="ru-KZ" b="1" i="1" dirty="0" err="1">
                <a:solidFill>
                  <a:srgbClr val="002060"/>
                </a:solidFill>
                <a:latin typeface="Arial" panose="020B0604020202020204" pitchFamily="34" charset="0"/>
                <a:cs typeface="Arial" panose="020B0604020202020204" pitchFamily="34" charset="0"/>
              </a:rPr>
              <a:t>адсорберлер</a:t>
            </a:r>
            <a:r>
              <a:rPr lang="ru-KZ" b="1" i="1"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Бұл</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құрылғылар</a:t>
            </a:r>
            <a:r>
              <a:rPr lang="ru-KZ" dirty="0">
                <a:solidFill>
                  <a:srgbClr val="002060"/>
                </a:solidFill>
                <a:latin typeface="Arial" panose="020B0604020202020204" pitchFamily="34" charset="0"/>
                <a:cs typeface="Arial" panose="020B0604020202020204" pitchFamily="34" charset="0"/>
              </a:rPr>
              <a:t> сорбент </a:t>
            </a:r>
            <a:r>
              <a:rPr lang="ru-KZ" dirty="0" err="1">
                <a:solidFill>
                  <a:srgbClr val="002060"/>
                </a:solidFill>
                <a:latin typeface="Arial" panose="020B0604020202020204" pitchFamily="34" charset="0"/>
                <a:cs typeface="Arial" panose="020B0604020202020204" pitchFamily="34" charset="0"/>
              </a:rPr>
              <a:t>арқылы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ағынды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өткізу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арқылы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ауаны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немесе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ластаушы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сұйықтықтарды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тазарту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үшін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қолданылады</a:t>
            </a:r>
            <a:r>
              <a:rPr lang="ru-KZ" dirty="0">
                <a:solidFill>
                  <a:srgbClr val="002060"/>
                </a:solidFill>
                <a:latin typeface="Arial" panose="020B0604020202020204" pitchFamily="34" charset="0"/>
                <a:cs typeface="Arial" panose="020B0604020202020204" pitchFamily="34" charset="0"/>
              </a:rPr>
              <a:t>.</a:t>
            </a:r>
          </a:p>
        </p:txBody>
      </p:sp>
      <p:pic>
        <p:nvPicPr>
          <p:cNvPr id="3078" name="Picture 6" descr="Установка фильтра обратного осмоса | Новости и статьи">
            <a:extLst>
              <a:ext uri="{FF2B5EF4-FFF2-40B4-BE49-F238E27FC236}">
                <a16:creationId xmlns:a16="http://schemas.microsoft.com/office/drawing/2014/main" id="{4E6FC471-556F-4703-8908-F3CDCF5E4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171" y="4514993"/>
            <a:ext cx="2310293" cy="1534276"/>
          </a:xfrm>
          <a:prstGeom prst="rect">
            <a:avLst/>
          </a:prstGeom>
          <a:noFill/>
          <a:extLst>
            <a:ext uri="{909E8E84-426E-40DD-AFC4-6F175D3DCCD1}">
              <a14:hiddenFill xmlns:a14="http://schemas.microsoft.com/office/drawing/2010/main">
                <a:solidFill>
                  <a:srgbClr val="FFFFFF"/>
                </a:solidFill>
              </a14:hiddenFill>
            </a:ext>
          </a:extLst>
        </p:spPr>
      </p:pic>
      <p:sp>
        <p:nvSpPr>
          <p:cNvPr id="59" name="TextBox 58">
            <a:extLst>
              <a:ext uri="{FF2B5EF4-FFF2-40B4-BE49-F238E27FC236}">
                <a16:creationId xmlns:a16="http://schemas.microsoft.com/office/drawing/2014/main" id="{4AC881E7-2B03-4D09-93DF-35B4CB19C253}"/>
              </a:ext>
            </a:extLst>
          </p:cNvPr>
          <p:cNvSpPr txBox="1"/>
          <p:nvPr/>
        </p:nvSpPr>
        <p:spPr>
          <a:xfrm>
            <a:off x="3366493" y="4911351"/>
            <a:ext cx="7986068" cy="923330"/>
          </a:xfrm>
          <a:prstGeom prst="rect">
            <a:avLst/>
          </a:prstGeom>
          <a:noFill/>
        </p:spPr>
        <p:txBody>
          <a:bodyPr wrap="square">
            <a:spAutoFit/>
          </a:bodyPr>
          <a:lstStyle/>
          <a:p>
            <a:pPr algn="just"/>
            <a:r>
              <a:rPr lang="ru-KZ" b="1" i="1" dirty="0">
                <a:solidFill>
                  <a:srgbClr val="002060"/>
                </a:solidFill>
                <a:latin typeface="Arial" panose="020B0604020202020204" pitchFamily="34" charset="0"/>
                <a:cs typeface="Arial" panose="020B0604020202020204" pitchFamily="34" charset="0"/>
              </a:rPr>
              <a:t>Кері осмос </a:t>
            </a:r>
            <a:r>
              <a:rPr lang="ru-KZ" b="1" i="1" dirty="0" err="1">
                <a:solidFill>
                  <a:srgbClr val="002060"/>
                </a:solidFill>
                <a:latin typeface="Arial" panose="020B0604020202020204" pitchFamily="34" charset="0"/>
                <a:cs typeface="Arial" panose="020B0604020202020204" pitchFamily="34" charset="0"/>
              </a:rPr>
              <a:t>және</a:t>
            </a:r>
            <a:r>
              <a:rPr lang="ru-KZ" b="1" i="1" dirty="0">
                <a:solidFill>
                  <a:srgbClr val="002060"/>
                </a:solidFill>
                <a:latin typeface="Arial" panose="020B0604020202020204" pitchFamily="34" charset="0"/>
                <a:cs typeface="Arial" panose="020B0604020202020204" pitchFamily="34" charset="0"/>
              </a:rPr>
              <a:t> </a:t>
            </a:r>
            <a:r>
              <a:rPr lang="ru-KZ" b="1" i="1" dirty="0" err="1">
                <a:solidFill>
                  <a:srgbClr val="002060"/>
                </a:solidFill>
                <a:latin typeface="Arial" panose="020B0604020202020204" pitchFamily="34" charset="0"/>
                <a:cs typeface="Arial" panose="020B0604020202020204" pitchFamily="34" charset="0"/>
              </a:rPr>
              <a:t>сүзу</a:t>
            </a:r>
            <a:r>
              <a:rPr lang="ru-KZ" b="1" i="1" dirty="0">
                <a:solidFill>
                  <a:srgbClr val="002060"/>
                </a:solidFill>
                <a:latin typeface="Arial" panose="020B0604020202020204" pitchFamily="34" charset="0"/>
                <a:cs typeface="Arial" panose="020B0604020202020204" pitchFamily="34" charset="0"/>
              </a:rPr>
              <a:t> </a:t>
            </a:r>
            <a:r>
              <a:rPr lang="ru-KZ" b="1" i="1" dirty="0" err="1">
                <a:solidFill>
                  <a:srgbClr val="002060"/>
                </a:solidFill>
                <a:latin typeface="Arial" panose="020B0604020202020204" pitchFamily="34" charset="0"/>
                <a:cs typeface="Arial" panose="020B0604020202020204" pitchFamily="34" charset="0"/>
              </a:rPr>
              <a:t>қондырғылары</a:t>
            </a:r>
            <a:r>
              <a:rPr lang="ru-KZ" b="1" i="1"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олар</a:t>
            </a:r>
            <a:r>
              <a:rPr lang="ru-KZ" dirty="0">
                <a:solidFill>
                  <a:srgbClr val="002060"/>
                </a:solidFill>
                <a:latin typeface="Arial" panose="020B0604020202020204" pitchFamily="34" charset="0"/>
                <a:cs typeface="Arial" panose="020B0604020202020204" pitchFamily="34" charset="0"/>
              </a:rPr>
              <a:t> суды </a:t>
            </a:r>
            <a:r>
              <a:rPr lang="ru-KZ" dirty="0" err="1">
                <a:solidFill>
                  <a:srgbClr val="002060"/>
                </a:solidFill>
                <a:latin typeface="Arial" panose="020B0604020202020204" pitchFamily="34" charset="0"/>
                <a:cs typeface="Arial" panose="020B0604020202020204" pitchFamily="34" charset="0"/>
              </a:rPr>
              <a:t>ластаушы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заттарды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ұстайтын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мембраналар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арқылы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өткізу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арқылы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тазарту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үшін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қолданылады</a:t>
            </a:r>
            <a:r>
              <a:rPr lang="ru-KZ"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62728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en-US" sz="2400" b="1" dirty="0">
                <a:solidFill>
                  <a:srgbClr val="C00000"/>
                </a:solidFill>
                <a:latin typeface="Arial" panose="020B0604020202020204" pitchFamily="34" charset="0"/>
                <a:cs typeface="Arial" panose="020B0604020202020204" pitchFamily="34" charset="0"/>
              </a:rPr>
              <a:t>4.</a:t>
            </a:r>
            <a:r>
              <a:rPr lang="kk-KZ" sz="2400" b="1" dirty="0">
                <a:solidFill>
                  <a:srgbClr val="C00000"/>
                </a:solidFill>
                <a:latin typeface="Arial" panose="020B0604020202020204" pitchFamily="34" charset="0"/>
                <a:cs typeface="Arial" panose="020B0604020202020204" pitchFamily="34" charset="0"/>
              </a:rPr>
              <a:t>Жабдықтар</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54" name="TextBox 53">
            <a:extLst>
              <a:ext uri="{FF2B5EF4-FFF2-40B4-BE49-F238E27FC236}">
                <a16:creationId xmlns:a16="http://schemas.microsoft.com/office/drawing/2014/main" id="{71928B07-526F-4111-A04D-65C30C8E5BE8}"/>
              </a:ext>
            </a:extLst>
          </p:cNvPr>
          <p:cNvSpPr txBox="1"/>
          <p:nvPr/>
        </p:nvSpPr>
        <p:spPr>
          <a:xfrm>
            <a:off x="3763134" y="4858629"/>
            <a:ext cx="7916819" cy="923330"/>
          </a:xfrm>
          <a:prstGeom prst="rect">
            <a:avLst/>
          </a:prstGeom>
          <a:noFill/>
        </p:spPr>
        <p:txBody>
          <a:bodyPr wrap="square">
            <a:spAutoFit/>
          </a:bodyPr>
          <a:lstStyle/>
          <a:p>
            <a:pPr algn="just"/>
            <a:r>
              <a:rPr lang="ru-KZ" b="1" i="1" dirty="0" err="1">
                <a:solidFill>
                  <a:srgbClr val="002060"/>
                </a:solidFill>
                <a:latin typeface="Arial" panose="020B0604020202020204" pitchFamily="34" charset="0"/>
                <a:cs typeface="Arial" panose="020B0604020202020204" pitchFamily="34" charset="0"/>
              </a:rPr>
              <a:t>Ауаның</a:t>
            </a:r>
            <a:r>
              <a:rPr lang="ru-KZ" b="1" i="1" dirty="0">
                <a:solidFill>
                  <a:srgbClr val="002060"/>
                </a:solidFill>
                <a:latin typeface="Arial" panose="020B0604020202020204" pitchFamily="34" charset="0"/>
                <a:cs typeface="Arial" panose="020B0604020202020204" pitchFamily="34" charset="0"/>
              </a:rPr>
              <a:t> </a:t>
            </a:r>
            <a:r>
              <a:rPr lang="ru-KZ" b="1" i="1" dirty="0" err="1">
                <a:solidFill>
                  <a:srgbClr val="002060"/>
                </a:solidFill>
                <a:latin typeface="Arial" panose="020B0604020202020204" pitchFamily="34" charset="0"/>
                <a:cs typeface="Arial" panose="020B0604020202020204" pitchFamily="34" charset="0"/>
              </a:rPr>
              <a:t>ластануын</a:t>
            </a:r>
            <a:r>
              <a:rPr lang="ru-KZ" b="1" i="1" dirty="0">
                <a:solidFill>
                  <a:srgbClr val="002060"/>
                </a:solidFill>
                <a:latin typeface="Arial" panose="020B0604020202020204" pitchFamily="34" charset="0"/>
                <a:cs typeface="Arial" panose="020B0604020202020204" pitchFamily="34" charset="0"/>
              </a:rPr>
              <a:t> </a:t>
            </a:r>
            <a:r>
              <a:rPr lang="ru-KZ" b="1" i="1" dirty="0" err="1">
                <a:solidFill>
                  <a:srgbClr val="002060"/>
                </a:solidFill>
                <a:latin typeface="Arial" panose="020B0604020202020204" pitchFamily="34" charset="0"/>
                <a:cs typeface="Arial" panose="020B0604020202020204" pitchFamily="34" charset="0"/>
              </a:rPr>
              <a:t>бақылау</a:t>
            </a:r>
            <a:r>
              <a:rPr lang="ru-KZ" b="1" i="1" dirty="0">
                <a:solidFill>
                  <a:srgbClr val="002060"/>
                </a:solidFill>
                <a:latin typeface="Arial" panose="020B0604020202020204" pitchFamily="34" charset="0"/>
                <a:cs typeface="Arial" panose="020B0604020202020204" pitchFamily="34" charset="0"/>
              </a:rPr>
              <a:t> </a:t>
            </a:r>
            <a:r>
              <a:rPr lang="ru-KZ" b="1" i="1" dirty="0" err="1">
                <a:solidFill>
                  <a:srgbClr val="002060"/>
                </a:solidFill>
                <a:latin typeface="Arial" panose="020B0604020202020204" pitchFamily="34" charset="0"/>
                <a:cs typeface="Arial" panose="020B0604020202020204" pitchFamily="34" charset="0"/>
              </a:rPr>
              <a:t>жүйелері</a:t>
            </a:r>
            <a:r>
              <a:rPr lang="ru-KZ" b="1" i="1"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Оларға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ауадағы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белгілі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бір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зиянды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заттарды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бақылау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және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түсіру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үшін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пайдаланылатын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сенсорлар</a:t>
            </a:r>
            <a:r>
              <a:rPr lang="ru-KZ" dirty="0">
                <a:solidFill>
                  <a:srgbClr val="002060"/>
                </a:solidFill>
                <a:latin typeface="Arial" panose="020B0604020202020204" pitchFamily="34" charset="0"/>
                <a:cs typeface="Arial" panose="020B0604020202020204" pitchFamily="34" charset="0"/>
              </a:rPr>
              <a:t> мен </a:t>
            </a:r>
            <a:r>
              <a:rPr lang="ru-KZ" dirty="0" err="1">
                <a:solidFill>
                  <a:srgbClr val="002060"/>
                </a:solidFill>
                <a:latin typeface="Arial" panose="020B0604020202020204" pitchFamily="34" charset="0"/>
                <a:cs typeface="Arial" panose="020B0604020202020204" pitchFamily="34" charset="0"/>
              </a:rPr>
              <a:t>сүзгілер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кіруі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мүмкін</a:t>
            </a:r>
            <a:r>
              <a:rPr lang="ru-KZ" dirty="0">
                <a:solidFill>
                  <a:srgbClr val="002060"/>
                </a:solidFill>
                <a:latin typeface="Arial" panose="020B0604020202020204" pitchFamily="34" charset="0"/>
                <a:cs typeface="Arial" panose="020B0604020202020204" pitchFamily="34" charset="0"/>
              </a:rPr>
              <a:t>.</a:t>
            </a:r>
          </a:p>
        </p:txBody>
      </p:sp>
      <p:pic>
        <p:nvPicPr>
          <p:cNvPr id="4098" name="Picture 2" descr="Стенды испытания аппаратуры">
            <a:extLst>
              <a:ext uri="{FF2B5EF4-FFF2-40B4-BE49-F238E27FC236}">
                <a16:creationId xmlns:a16="http://schemas.microsoft.com/office/drawing/2014/main" id="{6C44DEAF-C735-4459-87EE-DE7036C610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638" y="1049479"/>
            <a:ext cx="2918332" cy="1666124"/>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7F1E79A5-CD1F-456C-BBDF-AA1CFFBD27B2}"/>
              </a:ext>
            </a:extLst>
          </p:cNvPr>
          <p:cNvSpPr txBox="1"/>
          <p:nvPr/>
        </p:nvSpPr>
        <p:spPr>
          <a:xfrm>
            <a:off x="3437616" y="1170369"/>
            <a:ext cx="8242337" cy="923330"/>
          </a:xfrm>
          <a:prstGeom prst="rect">
            <a:avLst/>
          </a:prstGeom>
          <a:noFill/>
        </p:spPr>
        <p:txBody>
          <a:bodyPr wrap="square">
            <a:spAutoFit/>
          </a:bodyPr>
          <a:lstStyle/>
          <a:p>
            <a:pPr algn="just"/>
            <a:r>
              <a:rPr lang="ru-KZ" b="1" i="1" dirty="0">
                <a:solidFill>
                  <a:srgbClr val="002060"/>
                </a:solidFill>
                <a:latin typeface="Arial" panose="020B0604020202020204" pitchFamily="34" charset="0"/>
                <a:cs typeface="Arial" panose="020B0604020202020204" pitchFamily="34" charset="0"/>
              </a:rPr>
              <a:t>Мамандандырылған </a:t>
            </a:r>
            <a:r>
              <a:rPr lang="ru-KZ" b="1" i="1" dirty="0" err="1">
                <a:solidFill>
                  <a:srgbClr val="002060"/>
                </a:solidFill>
                <a:latin typeface="Arial" panose="020B0604020202020204" pitchFamily="34" charset="0"/>
                <a:cs typeface="Arial" panose="020B0604020202020204" pitchFamily="34" charset="0"/>
              </a:rPr>
              <a:t>сынақ</a:t>
            </a:r>
            <a:r>
              <a:rPr lang="ru-KZ" b="1" i="1" dirty="0">
                <a:solidFill>
                  <a:srgbClr val="002060"/>
                </a:solidFill>
                <a:latin typeface="Arial" panose="020B0604020202020204" pitchFamily="34" charset="0"/>
                <a:cs typeface="Arial" panose="020B0604020202020204" pitchFamily="34" charset="0"/>
              </a:rPr>
              <a:t> </a:t>
            </a:r>
            <a:r>
              <a:rPr lang="ru-KZ" b="1" i="1" dirty="0" err="1">
                <a:solidFill>
                  <a:srgbClr val="002060"/>
                </a:solidFill>
                <a:latin typeface="Arial" panose="020B0604020202020204" pitchFamily="34" charset="0"/>
                <a:cs typeface="Arial" panose="020B0604020202020204" pitchFamily="34" charset="0"/>
              </a:rPr>
              <a:t>стендтері</a:t>
            </a:r>
            <a:r>
              <a:rPr lang="ru-KZ" b="1" i="1"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зертханалық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жағдайларда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олар</a:t>
            </a:r>
            <a:r>
              <a:rPr lang="ru-KZ" dirty="0">
                <a:solidFill>
                  <a:srgbClr val="002060"/>
                </a:solidFill>
                <a:latin typeface="Arial" panose="020B0604020202020204" pitchFamily="34" charset="0"/>
                <a:cs typeface="Arial" panose="020B0604020202020204" pitchFamily="34" charset="0"/>
              </a:rPr>
              <a:t> температура, </a:t>
            </a:r>
            <a:r>
              <a:rPr lang="ru-KZ" dirty="0" err="1">
                <a:solidFill>
                  <a:srgbClr val="002060"/>
                </a:solidFill>
                <a:latin typeface="Arial" panose="020B0604020202020204" pitchFamily="34" charset="0"/>
                <a:cs typeface="Arial" panose="020B0604020202020204" pitchFamily="34" charset="0"/>
              </a:rPr>
              <a:t>қысым</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және</a:t>
            </a:r>
            <a:r>
              <a:rPr lang="ru-KZ" dirty="0">
                <a:solidFill>
                  <a:srgbClr val="002060"/>
                </a:solidFill>
                <a:latin typeface="Arial" panose="020B0604020202020204" pitchFamily="34" charset="0"/>
                <a:cs typeface="Arial" panose="020B0604020202020204" pitchFamily="34" charset="0"/>
              </a:rPr>
              <a:t> орта </a:t>
            </a:r>
            <a:r>
              <a:rPr lang="ru-KZ" dirty="0" err="1">
                <a:solidFill>
                  <a:srgbClr val="002060"/>
                </a:solidFill>
                <a:latin typeface="Arial" panose="020B0604020202020204" pitchFamily="34" charset="0"/>
                <a:cs typeface="Arial" panose="020B0604020202020204" pitchFamily="34" charset="0"/>
              </a:rPr>
              <a:t>құрамы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сияқты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әртүрлі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жағдайларда</a:t>
            </a:r>
            <a:r>
              <a:rPr lang="ru-KZ" dirty="0">
                <a:solidFill>
                  <a:srgbClr val="002060"/>
                </a:solidFill>
                <a:latin typeface="Arial" panose="020B0604020202020204" pitchFamily="34" charset="0"/>
                <a:cs typeface="Arial" panose="020B0604020202020204" pitchFamily="34" charset="0"/>
              </a:rPr>
              <a:t> сорбция </a:t>
            </a:r>
            <a:r>
              <a:rPr lang="ru-KZ" dirty="0" err="1">
                <a:solidFill>
                  <a:srgbClr val="002060"/>
                </a:solidFill>
                <a:latin typeface="Arial" panose="020B0604020202020204" pitchFamily="34" charset="0"/>
                <a:cs typeface="Arial" panose="020B0604020202020204" pitchFamily="34" charset="0"/>
              </a:rPr>
              <a:t>процестерін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зерттеу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үшін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қолданылады</a:t>
            </a:r>
            <a:r>
              <a:rPr lang="ru-KZ" dirty="0">
                <a:solidFill>
                  <a:srgbClr val="002060"/>
                </a:solidFill>
                <a:latin typeface="Arial" panose="020B0604020202020204" pitchFamily="34" charset="0"/>
                <a:cs typeface="Arial" panose="020B0604020202020204" pitchFamily="34" charset="0"/>
              </a:rPr>
              <a:t>.</a:t>
            </a:r>
          </a:p>
        </p:txBody>
      </p:sp>
      <p:pic>
        <p:nvPicPr>
          <p:cNvPr id="4100" name="Picture 4" descr="Адсорбционные осушители сжатого воздуха | Купить в ООО &quot;Торговый Дом АЭРО&quot;">
            <a:extLst>
              <a:ext uri="{FF2B5EF4-FFF2-40B4-BE49-F238E27FC236}">
                <a16:creationId xmlns:a16="http://schemas.microsoft.com/office/drawing/2014/main" id="{34C81966-2ACC-4FE2-9BA1-9D7AC2BF75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7730" y="2504188"/>
            <a:ext cx="3733064" cy="2121077"/>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32014210-3087-4955-ABC3-633E2902BE80}"/>
              </a:ext>
            </a:extLst>
          </p:cNvPr>
          <p:cNvSpPr txBox="1"/>
          <p:nvPr/>
        </p:nvSpPr>
        <p:spPr>
          <a:xfrm>
            <a:off x="756278" y="2920880"/>
            <a:ext cx="7221452" cy="923330"/>
          </a:xfrm>
          <a:prstGeom prst="rect">
            <a:avLst/>
          </a:prstGeom>
          <a:noFill/>
        </p:spPr>
        <p:txBody>
          <a:bodyPr wrap="square">
            <a:spAutoFit/>
          </a:bodyPr>
          <a:lstStyle/>
          <a:p>
            <a:pPr algn="just"/>
            <a:r>
              <a:rPr lang="ru-KZ" b="1" i="1" dirty="0">
                <a:solidFill>
                  <a:srgbClr val="002060"/>
                </a:solidFill>
                <a:latin typeface="Arial" panose="020B0604020202020204" pitchFamily="34" charset="0"/>
                <a:cs typeface="Arial" panose="020B0604020202020204" pitchFamily="34" charset="0"/>
              </a:rPr>
              <a:t>Адсорбциялық </a:t>
            </a:r>
            <a:r>
              <a:rPr lang="ru-KZ" b="1" i="1" dirty="0" err="1">
                <a:solidFill>
                  <a:srgbClr val="002060"/>
                </a:solidFill>
                <a:latin typeface="Arial" panose="020B0604020202020204" pitchFamily="34" charset="0"/>
                <a:cs typeface="Arial" panose="020B0604020202020204" pitchFamily="34" charset="0"/>
              </a:rPr>
              <a:t>кептіргіштер</a:t>
            </a:r>
            <a:r>
              <a:rPr lang="ru-KZ" b="1" i="1"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Бұл</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құрылғылар</a:t>
            </a:r>
            <a:r>
              <a:rPr lang="ru-KZ" dirty="0">
                <a:solidFill>
                  <a:srgbClr val="002060"/>
                </a:solidFill>
                <a:latin typeface="Arial" panose="020B0604020202020204" pitchFamily="34" charset="0"/>
                <a:cs typeface="Arial" panose="020B0604020202020204" pitchFamily="34" charset="0"/>
              </a:rPr>
              <a:t> сорбент </a:t>
            </a:r>
            <a:r>
              <a:rPr lang="ru-KZ" dirty="0" err="1">
                <a:solidFill>
                  <a:srgbClr val="002060"/>
                </a:solidFill>
                <a:latin typeface="Arial" panose="020B0604020202020204" pitchFamily="34" charset="0"/>
                <a:cs typeface="Arial" panose="020B0604020202020204" pitchFamily="34" charset="0"/>
              </a:rPr>
              <a:t>материалынан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өту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арқылы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газдардан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немесе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сұйықтықтардан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ылғалды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кетіру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үшін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қолданылады</a:t>
            </a:r>
            <a:r>
              <a:rPr lang="ru-KZ" dirty="0">
                <a:solidFill>
                  <a:srgbClr val="002060"/>
                </a:solidFill>
                <a:latin typeface="Arial" panose="020B0604020202020204" pitchFamily="34" charset="0"/>
                <a:cs typeface="Arial" panose="020B0604020202020204" pitchFamily="34" charset="0"/>
              </a:rPr>
              <a:t>.</a:t>
            </a:r>
          </a:p>
        </p:txBody>
      </p:sp>
      <p:pic>
        <p:nvPicPr>
          <p:cNvPr id="4102" name="Picture 6" descr="Экологическая безопасность: современная система мониторинга окружающей среды">
            <a:extLst>
              <a:ext uri="{FF2B5EF4-FFF2-40B4-BE49-F238E27FC236}">
                <a16:creationId xmlns:a16="http://schemas.microsoft.com/office/drawing/2014/main" id="{DE3EAAD1-163D-4910-B0F1-3613B14BD9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472" y="4468316"/>
            <a:ext cx="3152737" cy="1773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118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en-US" sz="2400" b="1" dirty="0">
                <a:solidFill>
                  <a:srgbClr val="C00000"/>
                </a:solidFill>
                <a:latin typeface="Arial" panose="020B0604020202020204" pitchFamily="34" charset="0"/>
                <a:cs typeface="Arial" panose="020B0604020202020204" pitchFamily="34" charset="0"/>
              </a:rPr>
              <a:t>4.</a:t>
            </a:r>
            <a:r>
              <a:rPr lang="kk-KZ" sz="2400" b="1" dirty="0">
                <a:solidFill>
                  <a:srgbClr val="C00000"/>
                </a:solidFill>
                <a:latin typeface="Arial" panose="020B0604020202020204" pitchFamily="34" charset="0"/>
                <a:cs typeface="Arial" panose="020B0604020202020204" pitchFamily="34" charset="0"/>
              </a:rPr>
              <a:t> Жабдықтар</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980313" y="1166842"/>
            <a:ext cx="7382452" cy="4247317"/>
          </a:xfrm>
          <a:prstGeom prst="rect">
            <a:avLst/>
          </a:prstGeom>
          <a:noFill/>
        </p:spPr>
        <p:txBody>
          <a:bodyPr wrap="square">
            <a:spAutoFit/>
          </a:bodyPr>
          <a:lstStyle/>
          <a:p>
            <a:pPr algn="just"/>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Сорбциялау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үшін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арнайы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жабдық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қолданылады</a:t>
            </a:r>
            <a:r>
              <a:rPr lang="ru-RU" b="1" dirty="0">
                <a:solidFill>
                  <a:schemeClr val="accent1">
                    <a:lumMod val="50000"/>
                  </a:schemeClr>
                </a:solidFill>
                <a:latin typeface="Arial" panose="020B0604020202020204" pitchFamily="34" charset="0"/>
                <a:cs typeface="Arial" panose="020B0604020202020204" pitchFamily="34" charset="0"/>
              </a:rPr>
              <a:t>.</a:t>
            </a:r>
          </a:p>
          <a:p>
            <a:pPr algn="just"/>
            <a:r>
              <a:rPr lang="ru-RU" b="1" dirty="0" err="1">
                <a:solidFill>
                  <a:schemeClr val="accent1">
                    <a:lumMod val="50000"/>
                  </a:schemeClr>
                </a:solidFill>
                <a:latin typeface="Arial" panose="020B0604020202020204" pitchFamily="34" charset="0"/>
                <a:cs typeface="Arial" panose="020B0604020202020204" pitchFamily="34" charset="0"/>
              </a:rPr>
              <a:t>Мысалы</a:t>
            </a:r>
            <a:r>
              <a:rPr lang="ru-RU" b="1" dirty="0">
                <a:solidFill>
                  <a:schemeClr val="accent1">
                    <a:lumMod val="50000"/>
                  </a:schemeClr>
                </a:solidFill>
                <a:latin typeface="Arial" panose="020B0604020202020204" pitchFamily="34" charset="0"/>
                <a:cs typeface="Arial" panose="020B0604020202020204" pitchFamily="34" charset="0"/>
              </a:rPr>
              <a:t>:</a:t>
            </a:r>
            <a:r>
              <a:rPr lang="ru-RU" b="1" dirty="0">
                <a:solidFill>
                  <a:srgbClr val="C00000"/>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сорбциялық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колонналар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сорбциялық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сүзгілер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өнеркәсіптік</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сорбциялық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қондырғылар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тағы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басқалар</a:t>
            </a:r>
            <a:r>
              <a:rPr lang="ru-RU" b="1" dirty="0">
                <a:solidFill>
                  <a:schemeClr val="accent1">
                    <a:lumMod val="50000"/>
                  </a:schemeClr>
                </a:solidFill>
                <a:latin typeface="Arial" panose="020B0604020202020204" pitchFamily="34" charset="0"/>
                <a:cs typeface="Arial" panose="020B0604020202020204" pitchFamily="34" charset="0"/>
              </a:rPr>
              <a:t>.</a:t>
            </a:r>
          </a:p>
          <a:p>
            <a:pPr algn="just"/>
            <a:endParaRPr lang="kk-KZ" b="1" dirty="0">
              <a:solidFill>
                <a:schemeClr val="accent1">
                  <a:lumMod val="50000"/>
                </a:schemeClr>
              </a:solidFill>
              <a:latin typeface="Arial" panose="020B0604020202020204" pitchFamily="34" charset="0"/>
              <a:cs typeface="Arial" panose="020B0604020202020204" pitchFamily="34" charset="0"/>
            </a:endParaRPr>
          </a:p>
          <a:p>
            <a:pPr algn="just"/>
            <a:r>
              <a:rPr lang="en-US" b="1" dirty="0" err="1">
                <a:solidFill>
                  <a:schemeClr val="accent1">
                    <a:lumMod val="50000"/>
                  </a:schemeClr>
                </a:solidFill>
                <a:latin typeface="Arial" panose="020B0604020202020204" pitchFamily="34" charset="0"/>
                <a:cs typeface="Arial" panose="020B0604020202020204" pitchFamily="34" charset="0"/>
              </a:rPr>
              <a:t>Niotex</a:t>
            </a:r>
            <a:r>
              <a:rPr lang="en-US"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компаниясы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асыл</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сирек</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жер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металдарын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алу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үшін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rgbClr val="C00000"/>
                </a:solidFill>
                <a:latin typeface="Arial" panose="020B0604020202020204" pitchFamily="34" charset="0"/>
                <a:cs typeface="Arial" panose="020B0604020202020204" pitchFamily="34" charset="0"/>
              </a:rPr>
              <a:t>сорбциялық</a:t>
            </a:r>
            <a:r>
              <a:rPr lang="ru-RU" b="1" dirty="0">
                <a:solidFill>
                  <a:srgbClr val="C00000"/>
                </a:solidFill>
                <a:latin typeface="Arial" panose="020B0604020202020204" pitchFamily="34" charset="0"/>
                <a:cs typeface="Arial" panose="020B0604020202020204" pitchFamily="34" charset="0"/>
              </a:rPr>
              <a:t> </a:t>
            </a:r>
            <a:r>
              <a:rPr lang="ru-RU" b="1" dirty="0" err="1">
                <a:solidFill>
                  <a:srgbClr val="C00000"/>
                </a:solidFill>
                <a:latin typeface="Arial" panose="020B0604020202020204" pitchFamily="34" charset="0"/>
                <a:cs typeface="Arial" panose="020B0604020202020204" pitchFamily="34" charset="0"/>
              </a:rPr>
              <a:t>колонналарды</a:t>
            </a:r>
            <a:r>
              <a:rPr lang="ru-RU" b="1" dirty="0">
                <a:solidFill>
                  <a:srgbClr val="C00000"/>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шығарады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Олардың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көмегімен</a:t>
            </a:r>
            <a:r>
              <a:rPr lang="ru-RU" b="1" dirty="0">
                <a:solidFill>
                  <a:schemeClr val="accent1">
                    <a:lumMod val="50000"/>
                  </a:schemeClr>
                </a:solidFill>
                <a:latin typeface="Arial" panose="020B0604020202020204" pitchFamily="34" charset="0"/>
                <a:cs typeface="Arial" panose="020B0604020202020204" pitchFamily="34" charset="0"/>
              </a:rPr>
              <a:t> алтын, </a:t>
            </a:r>
            <a:r>
              <a:rPr lang="ru-RU" b="1" dirty="0" err="1">
                <a:solidFill>
                  <a:schemeClr val="accent1">
                    <a:lumMod val="50000"/>
                  </a:schemeClr>
                </a:solidFill>
                <a:latin typeface="Arial" panose="020B0604020202020204" pitchFamily="34" charset="0"/>
                <a:cs typeface="Arial" panose="020B0604020202020204" pitchFamily="34" charset="0"/>
              </a:rPr>
              <a:t>күміс</a:t>
            </a:r>
            <a:r>
              <a:rPr lang="ru-RU" b="1" dirty="0">
                <a:solidFill>
                  <a:schemeClr val="accent1">
                    <a:lumMod val="50000"/>
                  </a:schemeClr>
                </a:solidFill>
                <a:latin typeface="Arial" panose="020B0604020202020204" pitchFamily="34" charset="0"/>
                <a:cs typeface="Arial" panose="020B0604020202020204" pitchFamily="34" charset="0"/>
              </a:rPr>
              <a:t>, платина, литий, уран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басқа</a:t>
            </a:r>
            <a:r>
              <a:rPr lang="ru-RU" b="1" dirty="0">
                <a:solidFill>
                  <a:schemeClr val="accent1">
                    <a:lumMod val="50000"/>
                  </a:schemeClr>
                </a:solidFill>
                <a:latin typeface="Arial" panose="020B0604020202020204" pitchFamily="34" charset="0"/>
                <a:cs typeface="Arial" panose="020B0604020202020204" pitchFamily="34" charset="0"/>
              </a:rPr>
              <a:t> да </a:t>
            </a:r>
            <a:r>
              <a:rPr lang="ru-RU" b="1" dirty="0" err="1">
                <a:solidFill>
                  <a:schemeClr val="accent1">
                    <a:lumMod val="50000"/>
                  </a:schemeClr>
                </a:solidFill>
                <a:latin typeface="Arial" panose="020B0604020202020204" pitchFamily="34" charset="0"/>
                <a:cs typeface="Arial" panose="020B0604020202020204" pitchFamily="34" charset="0"/>
              </a:rPr>
              <a:t>материалдарды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алуға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болады</a:t>
            </a:r>
            <a:r>
              <a:rPr lang="ru-RU" b="1" dirty="0">
                <a:solidFill>
                  <a:schemeClr val="accent1">
                    <a:lumMod val="50000"/>
                  </a:schemeClr>
                </a:solidFill>
                <a:latin typeface="Arial" panose="020B0604020202020204" pitchFamily="34" charset="0"/>
                <a:cs typeface="Arial" panose="020B0604020202020204" pitchFamily="34" charset="0"/>
              </a:rPr>
              <a:t>.</a:t>
            </a:r>
          </a:p>
          <a:p>
            <a:pPr algn="just"/>
            <a:endParaRPr lang="ru-RU" b="1" dirty="0">
              <a:solidFill>
                <a:schemeClr val="accent1">
                  <a:lumMod val="50000"/>
                </a:schemeClr>
              </a:solidFill>
              <a:latin typeface="Arial" panose="020B0604020202020204" pitchFamily="34" charset="0"/>
              <a:cs typeface="Arial" panose="020B0604020202020204" pitchFamily="34" charset="0"/>
            </a:endParaRPr>
          </a:p>
          <a:p>
            <a:pPr algn="just"/>
            <a:r>
              <a:rPr lang="ru-RU" b="1" dirty="0" err="1">
                <a:solidFill>
                  <a:schemeClr val="accent1">
                    <a:lumMod val="50000"/>
                  </a:schemeClr>
                </a:solidFill>
                <a:latin typeface="Arial" panose="020B0604020202020204" pitchFamily="34" charset="0"/>
                <a:cs typeface="Arial" panose="020B0604020202020204" pitchFamily="34" charset="0"/>
              </a:rPr>
              <a:t>Жабдықтарды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өндіру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үшін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жоғары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сапалы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пластмассалар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қолданылады</a:t>
            </a:r>
            <a:r>
              <a:rPr lang="ru-RU" b="1" dirty="0">
                <a:solidFill>
                  <a:schemeClr val="accent1">
                    <a:lumMod val="50000"/>
                  </a:schemeClr>
                </a:solidFill>
                <a:latin typeface="Arial" panose="020B0604020202020204" pitchFamily="34" charset="0"/>
                <a:cs typeface="Arial" panose="020B0604020202020204" pitchFamily="34" charset="0"/>
              </a:rPr>
              <a:t>: полиэтилен, полипропилен, поливинилхлорид. </a:t>
            </a:r>
            <a:r>
              <a:rPr lang="ru-RU" b="1" dirty="0" err="1">
                <a:solidFill>
                  <a:schemeClr val="accent1">
                    <a:lumMod val="50000"/>
                  </a:schemeClr>
                </a:solidFill>
                <a:latin typeface="Arial" panose="020B0604020202020204" pitchFamily="34" charset="0"/>
                <a:cs typeface="Arial" panose="020B0604020202020204" pitchFamily="34" charset="0"/>
              </a:rPr>
              <a:t>Колонналар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кең</a:t>
            </a:r>
            <a:r>
              <a:rPr lang="ru-RU" b="1" dirty="0">
                <a:solidFill>
                  <a:schemeClr val="accent1">
                    <a:lumMod val="50000"/>
                  </a:schemeClr>
                </a:solidFill>
                <a:latin typeface="Arial" panose="020B0604020202020204" pitchFamily="34" charset="0"/>
                <a:cs typeface="Arial" panose="020B0604020202020204" pitchFamily="34" charset="0"/>
              </a:rPr>
              <a:t> температура </a:t>
            </a:r>
            <a:r>
              <a:rPr lang="ru-RU" b="1" dirty="0" err="1">
                <a:solidFill>
                  <a:schemeClr val="accent1">
                    <a:lumMod val="50000"/>
                  </a:schemeClr>
                </a:solidFill>
                <a:latin typeface="Arial" panose="020B0604020202020204" pitchFamily="34" charset="0"/>
                <a:cs typeface="Arial" panose="020B0604020202020204" pitchFamily="34" charset="0"/>
              </a:rPr>
              <a:t>диапазонында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жұмыс</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істейді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жоғары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беріктікке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коррозияға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химиялық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заттарға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төзімділікке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ие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Олардың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материалдары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сорбатпен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сорбентпен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әрекеттеспейді</a:t>
            </a:r>
            <a:r>
              <a:rPr lang="ru-RU" b="1" dirty="0">
                <a:solidFill>
                  <a:schemeClr val="accent1">
                    <a:lumMod val="50000"/>
                  </a:schemeClr>
                </a:solidFill>
                <a:latin typeface="Arial" panose="020B0604020202020204" pitchFamily="34" charset="0"/>
                <a:cs typeface="Arial" panose="020B0604020202020204" pitchFamily="34" charset="0"/>
              </a:rPr>
              <a:t>.</a:t>
            </a:r>
            <a:endParaRPr lang="ru-KZ" dirty="0"/>
          </a:p>
        </p:txBody>
      </p:sp>
      <p:pic>
        <p:nvPicPr>
          <p:cNvPr id="6148" name="Picture 4">
            <a:extLst>
              <a:ext uri="{FF2B5EF4-FFF2-40B4-BE49-F238E27FC236}">
                <a16:creationId xmlns:a16="http://schemas.microsoft.com/office/drawing/2014/main" id="{E8B36F61-36C1-E034-BEB9-2B5B93266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8484" y="978164"/>
            <a:ext cx="5719295" cy="5124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17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en-US" sz="2400" b="1" dirty="0">
                <a:solidFill>
                  <a:srgbClr val="C00000"/>
                </a:solidFill>
                <a:latin typeface="Arial" panose="020B0604020202020204" pitchFamily="34" charset="0"/>
                <a:cs typeface="Arial" panose="020B0604020202020204" pitchFamily="34" charset="0"/>
              </a:rPr>
              <a:t>4.</a:t>
            </a:r>
            <a:r>
              <a:rPr lang="kk-KZ" sz="2400" b="1" dirty="0">
                <a:solidFill>
                  <a:srgbClr val="C00000"/>
                </a:solidFill>
                <a:latin typeface="Arial" panose="020B0604020202020204" pitchFamily="34" charset="0"/>
                <a:cs typeface="Arial" panose="020B0604020202020204" pitchFamily="34" charset="0"/>
              </a:rPr>
              <a:t> ЖАБДЫҚТАР</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57" name="TextBox 56">
            <a:extLst>
              <a:ext uri="{FF2B5EF4-FFF2-40B4-BE49-F238E27FC236}">
                <a16:creationId xmlns:a16="http://schemas.microsoft.com/office/drawing/2014/main" id="{299EA548-A4C8-CF24-FA6E-966EAA2CFF80}"/>
              </a:ext>
            </a:extLst>
          </p:cNvPr>
          <p:cNvSpPr txBox="1"/>
          <p:nvPr/>
        </p:nvSpPr>
        <p:spPr>
          <a:xfrm>
            <a:off x="872977" y="1576077"/>
            <a:ext cx="7072538" cy="3416320"/>
          </a:xfrm>
          <a:prstGeom prst="rect">
            <a:avLst/>
          </a:prstGeom>
          <a:noFill/>
        </p:spPr>
        <p:txBody>
          <a:bodyPr wrap="square">
            <a:spAutoFit/>
          </a:bodyPr>
          <a:lstStyle/>
          <a:p>
            <a:pPr algn="ctr"/>
            <a:r>
              <a:rPr lang="ru-RU" b="1" dirty="0">
                <a:solidFill>
                  <a:srgbClr val="C00000"/>
                </a:solidFill>
                <a:latin typeface="Arial" panose="020B0604020202020204" pitchFamily="34" charset="0"/>
                <a:cs typeface="Arial" panose="020B0604020202020204" pitchFamily="34" charset="0"/>
              </a:rPr>
              <a:t>СОРБЦИЯЛЫҚ СҮЗГІЛЕР</a:t>
            </a:r>
          </a:p>
          <a:p>
            <a:pPr algn="ctr"/>
            <a:endParaRPr lang="ru-RU" b="1" dirty="0">
              <a:solidFill>
                <a:srgbClr val="C00000"/>
              </a:solidFill>
              <a:latin typeface="Arial" panose="020B0604020202020204" pitchFamily="34" charset="0"/>
              <a:cs typeface="Arial" panose="020B0604020202020204" pitchFamily="34" charset="0"/>
            </a:endParaRPr>
          </a:p>
          <a:p>
            <a:pPr algn="just"/>
            <a:r>
              <a:rPr lang="ru-RU" b="1" dirty="0">
                <a:solidFill>
                  <a:schemeClr val="accent1">
                    <a:lumMod val="50000"/>
                  </a:schemeClr>
                </a:solidFill>
                <a:latin typeface="Arial" panose="020B0604020202020204" pitchFamily="34" charset="0"/>
                <a:cs typeface="Arial" panose="020B0604020202020204" pitchFamily="34" charset="0"/>
              </a:rPr>
              <a:t>    Судан </a:t>
            </a:r>
            <a:r>
              <a:rPr lang="ru-RU" b="1" dirty="0" err="1">
                <a:solidFill>
                  <a:schemeClr val="accent1">
                    <a:lumMod val="50000"/>
                  </a:schemeClr>
                </a:solidFill>
                <a:latin typeface="Arial" panose="020B0604020202020204" pitchFamily="34" charset="0"/>
                <a:cs typeface="Arial" panose="020B0604020202020204" pitchFamily="34" charset="0"/>
              </a:rPr>
              <a:t>суспензияланған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органикалық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заттар</a:t>
            </a:r>
            <a:r>
              <a:rPr lang="ru-RU" b="1" dirty="0">
                <a:solidFill>
                  <a:schemeClr val="accent1">
                    <a:lumMod val="50000"/>
                  </a:schemeClr>
                </a:solidFill>
                <a:latin typeface="Arial" panose="020B0604020202020204" pitchFamily="34" charset="0"/>
                <a:cs typeface="Arial" panose="020B0604020202020204" pitchFamily="34" charset="0"/>
              </a:rPr>
              <a:t> мен </a:t>
            </a:r>
            <a:r>
              <a:rPr lang="ru-RU" b="1" dirty="0" err="1">
                <a:solidFill>
                  <a:schemeClr val="accent1">
                    <a:lumMod val="50000"/>
                  </a:schemeClr>
                </a:solidFill>
                <a:latin typeface="Arial" panose="020B0604020202020204" pitchFamily="34" charset="0"/>
                <a:cs typeface="Arial" panose="020B0604020202020204" pitchFamily="34" charset="0"/>
              </a:rPr>
              <a:t>мұнай</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өнімдерін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жою</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үшін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арнайы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сорбциялық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сүзгілер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қолданылады</a:t>
            </a:r>
            <a:r>
              <a:rPr lang="ru-RU" b="1" dirty="0">
                <a:solidFill>
                  <a:schemeClr val="accent1">
                    <a:lumMod val="50000"/>
                  </a:schemeClr>
                </a:solidFill>
                <a:latin typeface="Arial" panose="020B0604020202020204" pitchFamily="34" charset="0"/>
                <a:cs typeface="Arial" panose="020B0604020202020204" pitchFamily="34" charset="0"/>
              </a:rPr>
              <a:t>. Фильтр </a:t>
            </a:r>
            <a:r>
              <a:rPr lang="ru-RU" b="1" dirty="0" err="1">
                <a:solidFill>
                  <a:schemeClr val="accent1">
                    <a:lumMod val="50000"/>
                  </a:schemeClr>
                </a:solidFill>
                <a:latin typeface="Arial" panose="020B0604020202020204" pitchFamily="34" charset="0"/>
                <a:cs typeface="Arial" panose="020B0604020202020204" pitchFamily="34" charset="0"/>
              </a:rPr>
              <a:t>элементі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ретінде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әдетте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белсендірілген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көмір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негізіндегі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толтырғыш</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қолданылады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Мұндай</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қондырғылардың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техникалық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сипаттамалары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қалқымалы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заттар</a:t>
            </a:r>
            <a:r>
              <a:rPr lang="ru-RU" b="1" dirty="0">
                <a:solidFill>
                  <a:schemeClr val="accent1">
                    <a:lumMod val="50000"/>
                  </a:schemeClr>
                </a:solidFill>
                <a:latin typeface="Arial" panose="020B0604020202020204" pitchFamily="34" charset="0"/>
                <a:cs typeface="Arial" panose="020B0604020202020204" pitchFamily="34" charset="0"/>
              </a:rPr>
              <a:t> мен </a:t>
            </a:r>
            <a:r>
              <a:rPr lang="ru-RU" b="1" dirty="0" err="1">
                <a:solidFill>
                  <a:schemeClr val="accent1">
                    <a:lumMod val="50000"/>
                  </a:schemeClr>
                </a:solidFill>
                <a:latin typeface="Arial" panose="020B0604020202020204" pitchFamily="34" charset="0"/>
                <a:cs typeface="Arial" panose="020B0604020202020204" pitchFamily="34" charset="0"/>
              </a:rPr>
              <a:t>майлы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өнімдер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үшін</a:t>
            </a:r>
            <a:r>
              <a:rPr lang="ru-RU" b="1" dirty="0">
                <a:solidFill>
                  <a:schemeClr val="accent1">
                    <a:lumMod val="50000"/>
                  </a:schemeClr>
                </a:solidFill>
                <a:latin typeface="Arial" panose="020B0604020202020204" pitchFamily="34" charset="0"/>
                <a:cs typeface="Arial" panose="020B0604020202020204" pitchFamily="34" charset="0"/>
              </a:rPr>
              <a:t> 99,6% </a:t>
            </a:r>
            <a:r>
              <a:rPr lang="ru-RU" b="1" dirty="0" err="1">
                <a:solidFill>
                  <a:schemeClr val="accent1">
                    <a:lumMod val="50000"/>
                  </a:schemeClr>
                </a:solidFill>
                <a:latin typeface="Arial" panose="020B0604020202020204" pitchFamily="34" charset="0"/>
                <a:cs typeface="Arial" panose="020B0604020202020204" pitchFamily="34" charset="0"/>
              </a:rPr>
              <a:t>дейін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селективтілікті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қамтамасыз</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етеді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Көптеген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жағдайларда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бұл</a:t>
            </a:r>
            <a:r>
              <a:rPr lang="ru-RU" b="1" dirty="0">
                <a:solidFill>
                  <a:schemeClr val="accent1">
                    <a:lumMod val="50000"/>
                  </a:schemeClr>
                </a:solidFill>
                <a:latin typeface="Arial" panose="020B0604020202020204" pitchFamily="34" charset="0"/>
                <a:cs typeface="Arial" panose="020B0604020202020204" pitchFamily="34" charset="0"/>
              </a:rPr>
              <a:t> суды </a:t>
            </a:r>
            <a:r>
              <a:rPr lang="ru-RU" b="1" dirty="0" err="1">
                <a:solidFill>
                  <a:schemeClr val="accent1">
                    <a:lumMod val="50000"/>
                  </a:schemeClr>
                </a:solidFill>
                <a:latin typeface="Arial" panose="020B0604020202020204" pitchFamily="34" charset="0"/>
                <a:cs typeface="Arial" panose="020B0604020202020204" pitchFamily="34" charset="0"/>
              </a:rPr>
              <a:t>нормативтік</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талаптар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деңгейіне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жеткізу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үшін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жеткілікті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мысалы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кәрізге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немесе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балық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шаруашылығы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объектілеріне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ағызуға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арналған</a:t>
            </a:r>
            <a:r>
              <a:rPr lang="ru-RU" b="1" dirty="0">
                <a:solidFill>
                  <a:schemeClr val="accent1">
                    <a:lumMod val="50000"/>
                  </a:schemeClr>
                </a:solidFill>
                <a:latin typeface="Arial" panose="020B0604020202020204" pitchFamily="34" charset="0"/>
                <a:cs typeface="Arial" panose="020B0604020202020204" pitchFamily="34" charset="0"/>
              </a:rPr>
              <a:t>.</a:t>
            </a:r>
            <a:endParaRPr lang="ru-KZ" dirty="0"/>
          </a:p>
        </p:txBody>
      </p:sp>
      <p:pic>
        <p:nvPicPr>
          <p:cNvPr id="5" name="Рисунок 4">
            <a:extLst>
              <a:ext uri="{FF2B5EF4-FFF2-40B4-BE49-F238E27FC236}">
                <a16:creationId xmlns:a16="http://schemas.microsoft.com/office/drawing/2014/main" id="{1C9BAF64-4751-06E2-958F-7BE8D022C0C4}"/>
              </a:ext>
            </a:extLst>
          </p:cNvPr>
          <p:cNvPicPr>
            <a:picLocks noChangeAspect="1"/>
          </p:cNvPicPr>
          <p:nvPr/>
        </p:nvPicPr>
        <p:blipFill rotWithShape="1">
          <a:blip r:embed="rId2"/>
          <a:srcRect l="39003" t="1569" r="37465" b="-1569"/>
          <a:stretch/>
        </p:blipFill>
        <p:spPr>
          <a:xfrm>
            <a:off x="8588777" y="1378937"/>
            <a:ext cx="2037794" cy="4351338"/>
          </a:xfrm>
          <a:prstGeom prst="rect">
            <a:avLst/>
          </a:prstGeom>
        </p:spPr>
      </p:pic>
    </p:spTree>
    <p:extLst>
      <p:ext uri="{BB962C8B-B14F-4D97-AF65-F5344CB8AC3E}">
        <p14:creationId xmlns:p14="http://schemas.microsoft.com/office/powerpoint/2010/main" val="634417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098677-AB05-F414-D7E7-73D5DA26207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300745B-3C4F-3D93-ABE7-2476FB98D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7F44A5-076D-EC2F-ABE1-2FCC8EBA8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2ED5FA7-67AA-6AEB-6B72-C2000C0F1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F0A1AC97-064D-70C3-63DF-F23A6F2B86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8A1EF0FD-10C0-C246-5D1D-1134CB2EC1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42F83D1E-6703-1D0B-C3C9-3C70677F1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02B36B3F-7A64-97A1-172F-A994430D3E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07A59EC2-BD44-EBC8-9731-29F81DAA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89D7EDF1-58F0-7FB1-26C5-5E37BE4C5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BFA54AD4-748D-2F2A-E18E-C8F005876B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42F8F047-DDBC-E37E-E5BA-321D5EBAC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41BE3E81-975F-41C4-D2DA-8B4B41805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41D8C33-47B7-846E-2CD9-1C26D6EB1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F98F9957-2DA8-B3EA-B81F-AC50125E24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2DB3E4FA-2582-3BF6-8245-94B3E6896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D44BCA3A-9B0F-5E26-D211-9B7135B08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C0030FFC-4535-238D-DCFB-AF1131B752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434D5508-15D1-508B-A76F-F76E1FD34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1AA89660-CCA9-5E7C-A4B3-B5408B040F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F0B0B8A6-A37D-34E0-B306-E69D35B7F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7C44006-0B06-DD83-B2D4-EFF433E64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C1DFF6E3-3231-CD63-C639-90E4B8F22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78F1F379-267D-2E93-A41E-6D546807C7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48415684-F462-3923-9130-58D235F6B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29869EAF-3A6A-E28A-4620-0E9B68617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67E8504-B379-7180-ABD5-B9EEF94FF6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E6D16BD9-BD4E-7964-8636-1868843E8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4EEB5C8F-478A-3139-B4E6-9BCC6ADA5B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B47FA364-2B3E-0FD2-F79C-6F37F5BEA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8AEE1A1F-2255-E3BB-92D4-14BC2C35FF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D55630A1-2F6E-A739-AFF1-8E55AA1F2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CDDD94C3-4039-52B5-991E-4BCDB3016B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8AC46D0D-1781-887B-F65F-1F6B8D3801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A3527298-51D5-4435-D95F-5A318560C6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52C2E9D3-89DE-4697-310B-AFE7EC7858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C8632DB8-77FD-58C2-74B0-6ED6BEA06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55AF9293-64B5-E8AB-42A7-5FA53CA7E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C960DF19-90EA-F308-773F-20B297C311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194EDD63-C41E-760D-6561-674AC1DB5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700FDF21-2E88-2B81-DE6F-986B2D018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6C7981E-323A-D6C1-94A4-DBB4E39F04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3B6FF2D-06B3-6AD3-1361-F1C518E235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Объект 3">
            <a:extLst>
              <a:ext uri="{FF2B5EF4-FFF2-40B4-BE49-F238E27FC236}">
                <a16:creationId xmlns:a16="http://schemas.microsoft.com/office/drawing/2014/main" id="{F9C8137E-E99B-1475-9B99-E39AE68D1F7A}"/>
              </a:ext>
            </a:extLst>
          </p:cNvPr>
          <p:cNvSpPr>
            <a:spLocks noGrp="1"/>
          </p:cNvSpPr>
          <p:nvPr>
            <p:ph idx="1"/>
          </p:nvPr>
        </p:nvSpPr>
        <p:spPr/>
        <p:txBody>
          <a:bodyPr/>
          <a:lstStyle/>
          <a:p>
            <a:pPr marL="0" indent="0">
              <a:buNone/>
            </a:pPr>
            <a:r>
              <a:rPr lang="kk-KZ" dirty="0"/>
              <a:t> </a:t>
            </a:r>
            <a:endParaRPr lang="ru-KZ" dirty="0"/>
          </a:p>
        </p:txBody>
      </p:sp>
      <p:grpSp>
        <p:nvGrpSpPr>
          <p:cNvPr id="9" name="Группа 8">
            <a:extLst>
              <a:ext uri="{FF2B5EF4-FFF2-40B4-BE49-F238E27FC236}">
                <a16:creationId xmlns:a16="http://schemas.microsoft.com/office/drawing/2014/main" id="{DA30C7F5-AC07-BF5E-6CF4-9B8E8F841351}"/>
              </a:ext>
            </a:extLst>
          </p:cNvPr>
          <p:cNvGrpSpPr/>
          <p:nvPr/>
        </p:nvGrpSpPr>
        <p:grpSpPr>
          <a:xfrm>
            <a:off x="623319" y="901824"/>
            <a:ext cx="10883527" cy="5296690"/>
            <a:chOff x="623319" y="901824"/>
            <a:chExt cx="10883527" cy="5296690"/>
          </a:xfrm>
        </p:grpSpPr>
        <p:sp>
          <p:nvSpPr>
            <p:cNvPr id="11" name="Полилиния: фигура 10">
              <a:extLst>
                <a:ext uri="{FF2B5EF4-FFF2-40B4-BE49-F238E27FC236}">
                  <a16:creationId xmlns:a16="http://schemas.microsoft.com/office/drawing/2014/main" id="{98D0965B-2428-E809-A68E-2821FED219C8}"/>
                </a:ext>
              </a:extLst>
            </p:cNvPr>
            <p:cNvSpPr/>
            <p:nvPr/>
          </p:nvSpPr>
          <p:spPr>
            <a:xfrm>
              <a:off x="2105686" y="901824"/>
              <a:ext cx="7921591" cy="1610482"/>
            </a:xfrm>
            <a:custGeom>
              <a:avLst/>
              <a:gdLst>
                <a:gd name="connsiteX0" fmla="*/ 0 w 2805906"/>
                <a:gd name="connsiteY0" fmla="*/ 140295 h 1402953"/>
                <a:gd name="connsiteX1" fmla="*/ 140295 w 2805906"/>
                <a:gd name="connsiteY1" fmla="*/ 0 h 1402953"/>
                <a:gd name="connsiteX2" fmla="*/ 2665611 w 2805906"/>
                <a:gd name="connsiteY2" fmla="*/ 0 h 1402953"/>
                <a:gd name="connsiteX3" fmla="*/ 2805906 w 2805906"/>
                <a:gd name="connsiteY3" fmla="*/ 140295 h 1402953"/>
                <a:gd name="connsiteX4" fmla="*/ 2805906 w 2805906"/>
                <a:gd name="connsiteY4" fmla="*/ 1262658 h 1402953"/>
                <a:gd name="connsiteX5" fmla="*/ 2665611 w 2805906"/>
                <a:gd name="connsiteY5" fmla="*/ 1402953 h 1402953"/>
                <a:gd name="connsiteX6" fmla="*/ 140295 w 2805906"/>
                <a:gd name="connsiteY6" fmla="*/ 1402953 h 1402953"/>
                <a:gd name="connsiteX7" fmla="*/ 0 w 2805906"/>
                <a:gd name="connsiteY7" fmla="*/ 1262658 h 1402953"/>
                <a:gd name="connsiteX8" fmla="*/ 0 w 2805906"/>
                <a:gd name="connsiteY8" fmla="*/ 140295 h 140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5906" h="1402953">
                  <a:moveTo>
                    <a:pt x="0" y="140295"/>
                  </a:moveTo>
                  <a:cubicBezTo>
                    <a:pt x="0" y="62812"/>
                    <a:pt x="62812" y="0"/>
                    <a:pt x="140295" y="0"/>
                  </a:cubicBezTo>
                  <a:lnTo>
                    <a:pt x="2665611" y="0"/>
                  </a:lnTo>
                  <a:cubicBezTo>
                    <a:pt x="2743094" y="0"/>
                    <a:pt x="2805906" y="62812"/>
                    <a:pt x="2805906" y="140295"/>
                  </a:cubicBezTo>
                  <a:lnTo>
                    <a:pt x="2805906" y="1262658"/>
                  </a:lnTo>
                  <a:cubicBezTo>
                    <a:pt x="2805906" y="1340141"/>
                    <a:pt x="2743094" y="1402953"/>
                    <a:pt x="2665611" y="1402953"/>
                  </a:cubicBezTo>
                  <a:lnTo>
                    <a:pt x="140295" y="1402953"/>
                  </a:lnTo>
                  <a:cubicBezTo>
                    <a:pt x="62812" y="1402953"/>
                    <a:pt x="0" y="1340141"/>
                    <a:pt x="0" y="1262658"/>
                  </a:cubicBezTo>
                  <a:lnTo>
                    <a:pt x="0" y="140295"/>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73501" tIns="273501" rIns="273501" bIns="273501" numCol="1" spcCol="1270" anchor="ctr" anchorCtr="0">
              <a:noAutofit/>
            </a:bodyPr>
            <a:lstStyle/>
            <a:p>
              <a:pPr marL="0" lvl="0" indent="0" algn="ctr" defTabSz="2711450">
                <a:lnSpc>
                  <a:spcPct val="90000"/>
                </a:lnSpc>
                <a:spcBef>
                  <a:spcPct val="0"/>
                </a:spcBef>
                <a:spcAft>
                  <a:spcPct val="35000"/>
                </a:spcAft>
                <a:buNone/>
              </a:pPr>
              <a:r>
                <a:rPr lang="ru-RU" kern="1200" dirty="0">
                  <a:solidFill>
                    <a:srgbClr val="FFFF00"/>
                  </a:solidFill>
                  <a:latin typeface="Arial" panose="020B0604020202020204" pitchFamily="34" charset="0"/>
                  <a:cs typeface="Arial" panose="020B0604020202020204" pitchFamily="34" charset="0"/>
                </a:rPr>
                <a:t>Сорбция</a:t>
              </a:r>
              <a:r>
                <a:rPr lang="ru-RU" kern="1200" dirty="0">
                  <a:solidFill>
                    <a:srgbClr val="C00000"/>
                  </a:solidFill>
                  <a:latin typeface="Arial" panose="020B0604020202020204" pitchFamily="34" charset="0"/>
                  <a:cs typeface="Arial" panose="020B0604020202020204" pitchFamily="34" charset="0"/>
                </a:rPr>
                <a:t> </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бір</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заттың</a:t>
              </a:r>
              <a:r>
                <a:rPr lang="ru-RU" kern="1200" dirty="0">
                  <a:latin typeface="Arial" panose="020B0604020202020204" pitchFamily="34" charset="0"/>
                  <a:cs typeface="Arial" panose="020B0604020202020204" pitchFamily="34" charset="0"/>
                </a:rPr>
                <a:t> (</a:t>
              </a:r>
              <a:r>
                <a:rPr lang="ru-RU" kern="1200" dirty="0" err="1">
                  <a:solidFill>
                    <a:srgbClr val="C00000"/>
                  </a:solidFill>
                  <a:latin typeface="Arial" panose="020B0604020202020204" pitchFamily="34" charset="0"/>
                  <a:cs typeface="Arial" panose="020B0604020202020204" pitchFamily="34" charset="0"/>
                </a:rPr>
                <a:t>сорбаттың</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екінші</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зат</a:t>
              </a:r>
              <a:r>
                <a:rPr lang="ru-RU" kern="1200" dirty="0">
                  <a:latin typeface="Arial" panose="020B0604020202020204" pitchFamily="34" charset="0"/>
                  <a:cs typeface="Arial" panose="020B0604020202020204" pitchFamily="34" charset="0"/>
                </a:rPr>
                <a:t> (</a:t>
              </a:r>
              <a:r>
                <a:rPr lang="ru-RU" kern="1200" dirty="0">
                  <a:solidFill>
                    <a:srgbClr val="C00000"/>
                  </a:solidFill>
                  <a:latin typeface="Arial" panose="020B0604020202020204" pitchFamily="34" charset="0"/>
                  <a:cs typeface="Arial" panose="020B0604020202020204" pitchFamily="34" charset="0"/>
                </a:rPr>
                <a:t>сорбент</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арқылы</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сіңіру</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процесі</a:t>
              </a:r>
              <a:r>
                <a:rPr lang="ru-RU" kern="1200" dirty="0">
                  <a:latin typeface="Arial" panose="020B0604020202020204" pitchFamily="34" charset="0"/>
                  <a:cs typeface="Arial" panose="020B0604020202020204" pitchFamily="34" charset="0"/>
                </a:rPr>
                <a:t>. Сорбциялық </a:t>
              </a:r>
              <a:r>
                <a:rPr lang="ru-RU" kern="1200" dirty="0" err="1">
                  <a:latin typeface="Arial" panose="020B0604020202020204" pitchFamily="34" charset="0"/>
                  <a:cs typeface="Arial" panose="020B0604020202020204" pitchFamily="34" charset="0"/>
                </a:rPr>
                <a:t>процестер</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ағынды</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суларды</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тазарту</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бағалы</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және</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сирек</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жер</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металдарын</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алу</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заттар</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алу</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үшін</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химиялық</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реакцияларды</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жүргізу</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және</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басқа</a:t>
              </a:r>
              <a:r>
                <a:rPr lang="ru-RU" kern="1200" dirty="0">
                  <a:latin typeface="Arial" panose="020B0604020202020204" pitchFamily="34" charset="0"/>
                  <a:cs typeface="Arial" panose="020B0604020202020204" pitchFamily="34" charset="0"/>
                </a:rPr>
                <a:t> да </a:t>
              </a:r>
              <a:r>
                <a:rPr lang="ru-RU" kern="1200" dirty="0" err="1">
                  <a:latin typeface="Arial" panose="020B0604020202020204" pitchFamily="34" charset="0"/>
                  <a:cs typeface="Arial" panose="020B0604020202020204" pitchFamily="34" charset="0"/>
                </a:rPr>
                <a:t>өндірістік</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мәселелерді</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шешу</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үшін</a:t>
              </a:r>
              <a:r>
                <a:rPr lang="ru-RU" kern="1200" dirty="0">
                  <a:latin typeface="Arial" panose="020B0604020202020204" pitchFamily="34" charset="0"/>
                  <a:cs typeface="Arial" panose="020B0604020202020204" pitchFamily="34" charset="0"/>
                </a:rPr>
                <a:t> </a:t>
              </a:r>
              <a:r>
                <a:rPr lang="ru-RU" kern="1200" dirty="0" err="1">
                  <a:latin typeface="Arial" panose="020B0604020202020204" pitchFamily="34" charset="0"/>
                  <a:cs typeface="Arial" panose="020B0604020202020204" pitchFamily="34" charset="0"/>
                </a:rPr>
                <a:t>қолданылады</a:t>
              </a:r>
              <a:endParaRPr lang="ru-KZ" sz="2000" kern="1200" dirty="0">
                <a:latin typeface="Arial" panose="020B0604020202020204" pitchFamily="34" charset="0"/>
                <a:cs typeface="Arial" panose="020B0604020202020204" pitchFamily="34" charset="0"/>
              </a:endParaRPr>
            </a:p>
          </p:txBody>
        </p:sp>
        <p:sp>
          <p:nvSpPr>
            <p:cNvPr id="59" name="Полилиния: фигура 58">
              <a:extLst>
                <a:ext uri="{FF2B5EF4-FFF2-40B4-BE49-F238E27FC236}">
                  <a16:creationId xmlns:a16="http://schemas.microsoft.com/office/drawing/2014/main" id="{5D70CF36-D808-E665-612C-5191D285DC39}"/>
                </a:ext>
              </a:extLst>
            </p:cNvPr>
            <p:cNvSpPr/>
            <p:nvPr/>
          </p:nvSpPr>
          <p:spPr>
            <a:xfrm>
              <a:off x="8039076" y="4248215"/>
              <a:ext cx="3467770" cy="1950299"/>
            </a:xfrm>
            <a:custGeom>
              <a:avLst/>
              <a:gdLst>
                <a:gd name="connsiteX0" fmla="*/ 0 w 2805906"/>
                <a:gd name="connsiteY0" fmla="*/ 140295 h 1402953"/>
                <a:gd name="connsiteX1" fmla="*/ 140295 w 2805906"/>
                <a:gd name="connsiteY1" fmla="*/ 0 h 1402953"/>
                <a:gd name="connsiteX2" fmla="*/ 2665611 w 2805906"/>
                <a:gd name="connsiteY2" fmla="*/ 0 h 1402953"/>
                <a:gd name="connsiteX3" fmla="*/ 2805906 w 2805906"/>
                <a:gd name="connsiteY3" fmla="*/ 140295 h 1402953"/>
                <a:gd name="connsiteX4" fmla="*/ 2805906 w 2805906"/>
                <a:gd name="connsiteY4" fmla="*/ 1262658 h 1402953"/>
                <a:gd name="connsiteX5" fmla="*/ 2665611 w 2805906"/>
                <a:gd name="connsiteY5" fmla="*/ 1402953 h 1402953"/>
                <a:gd name="connsiteX6" fmla="*/ 140295 w 2805906"/>
                <a:gd name="connsiteY6" fmla="*/ 1402953 h 1402953"/>
                <a:gd name="connsiteX7" fmla="*/ 0 w 2805906"/>
                <a:gd name="connsiteY7" fmla="*/ 1262658 h 1402953"/>
                <a:gd name="connsiteX8" fmla="*/ 0 w 2805906"/>
                <a:gd name="connsiteY8" fmla="*/ 140295 h 140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5906" h="1402953">
                  <a:moveTo>
                    <a:pt x="0" y="140295"/>
                  </a:moveTo>
                  <a:cubicBezTo>
                    <a:pt x="0" y="62812"/>
                    <a:pt x="62812" y="0"/>
                    <a:pt x="140295" y="0"/>
                  </a:cubicBezTo>
                  <a:lnTo>
                    <a:pt x="2665611" y="0"/>
                  </a:lnTo>
                  <a:cubicBezTo>
                    <a:pt x="2743094" y="0"/>
                    <a:pt x="2805906" y="62812"/>
                    <a:pt x="2805906" y="140295"/>
                  </a:cubicBezTo>
                  <a:lnTo>
                    <a:pt x="2805906" y="1262658"/>
                  </a:lnTo>
                  <a:cubicBezTo>
                    <a:pt x="2805906" y="1340141"/>
                    <a:pt x="2743094" y="1402953"/>
                    <a:pt x="2665611" y="1402953"/>
                  </a:cubicBezTo>
                  <a:lnTo>
                    <a:pt x="140295" y="1402953"/>
                  </a:lnTo>
                  <a:cubicBezTo>
                    <a:pt x="62812" y="1402953"/>
                    <a:pt x="0" y="1340141"/>
                    <a:pt x="0" y="1262658"/>
                  </a:cubicBezTo>
                  <a:lnTo>
                    <a:pt x="0" y="140295"/>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73501" tIns="273501" rIns="273501" bIns="273501" numCol="1" spcCol="1270" anchor="ctr" anchorCtr="0">
              <a:noAutofit/>
            </a:bodyPr>
            <a:lstStyle/>
            <a:p>
              <a:pPr marL="0" lvl="0" indent="0" algn="ctr" defTabSz="2711450">
                <a:lnSpc>
                  <a:spcPct val="90000"/>
                </a:lnSpc>
                <a:spcBef>
                  <a:spcPct val="0"/>
                </a:spcBef>
                <a:spcAft>
                  <a:spcPct val="35000"/>
                </a:spcAft>
                <a:buNone/>
              </a:pPr>
              <a:r>
                <a:rPr lang="ru-RU" sz="2000" kern="1200" dirty="0">
                  <a:solidFill>
                    <a:srgbClr val="FFFF00"/>
                  </a:solidFill>
                  <a:latin typeface="Arial" panose="020B0604020202020204" pitchFamily="34" charset="0"/>
                  <a:cs typeface="Arial" panose="020B0604020202020204" pitchFamily="34" charset="0"/>
                </a:rPr>
                <a:t>Адсорбция</a:t>
              </a:r>
            </a:p>
            <a:p>
              <a:pPr marL="0" lvl="0" indent="0" algn="ctr" defTabSz="2711450">
                <a:lnSpc>
                  <a:spcPct val="90000"/>
                </a:lnSpc>
                <a:spcBef>
                  <a:spcPct val="0"/>
                </a:spcBef>
                <a:spcAft>
                  <a:spcPct val="35000"/>
                </a:spcAft>
                <a:buNone/>
              </a:pPr>
              <a:r>
                <a:rPr lang="ru-RU" sz="2000" kern="1200" dirty="0" err="1">
                  <a:latin typeface="Arial" panose="020B0604020202020204" pitchFamily="34" charset="0"/>
                  <a:cs typeface="Arial" panose="020B0604020202020204" pitchFamily="34" charset="0"/>
                </a:rPr>
                <a:t>Сорбат</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қатты</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немесе</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сұйық</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адсорбенттің</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бетінде</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жиналады</a:t>
              </a:r>
              <a:endParaRPr lang="ru-KZ" sz="2000" kern="1200" dirty="0">
                <a:latin typeface="Arial" panose="020B0604020202020204" pitchFamily="34" charset="0"/>
                <a:cs typeface="Arial" panose="020B0604020202020204" pitchFamily="34" charset="0"/>
              </a:endParaRPr>
            </a:p>
          </p:txBody>
        </p:sp>
        <p:sp>
          <p:nvSpPr>
            <p:cNvPr id="62" name="Полилиния: фигура 61">
              <a:extLst>
                <a:ext uri="{FF2B5EF4-FFF2-40B4-BE49-F238E27FC236}">
                  <a16:creationId xmlns:a16="http://schemas.microsoft.com/office/drawing/2014/main" id="{7F5771B5-6E3E-42DD-C9F1-079C3DA268E3}"/>
                </a:ext>
              </a:extLst>
            </p:cNvPr>
            <p:cNvSpPr/>
            <p:nvPr/>
          </p:nvSpPr>
          <p:spPr>
            <a:xfrm>
              <a:off x="623319" y="4274105"/>
              <a:ext cx="3091001" cy="1862655"/>
            </a:xfrm>
            <a:custGeom>
              <a:avLst/>
              <a:gdLst>
                <a:gd name="connsiteX0" fmla="*/ 0 w 2805906"/>
                <a:gd name="connsiteY0" fmla="*/ 140295 h 1402953"/>
                <a:gd name="connsiteX1" fmla="*/ 140295 w 2805906"/>
                <a:gd name="connsiteY1" fmla="*/ 0 h 1402953"/>
                <a:gd name="connsiteX2" fmla="*/ 2665611 w 2805906"/>
                <a:gd name="connsiteY2" fmla="*/ 0 h 1402953"/>
                <a:gd name="connsiteX3" fmla="*/ 2805906 w 2805906"/>
                <a:gd name="connsiteY3" fmla="*/ 140295 h 1402953"/>
                <a:gd name="connsiteX4" fmla="*/ 2805906 w 2805906"/>
                <a:gd name="connsiteY4" fmla="*/ 1262658 h 1402953"/>
                <a:gd name="connsiteX5" fmla="*/ 2665611 w 2805906"/>
                <a:gd name="connsiteY5" fmla="*/ 1402953 h 1402953"/>
                <a:gd name="connsiteX6" fmla="*/ 140295 w 2805906"/>
                <a:gd name="connsiteY6" fmla="*/ 1402953 h 1402953"/>
                <a:gd name="connsiteX7" fmla="*/ 0 w 2805906"/>
                <a:gd name="connsiteY7" fmla="*/ 1262658 h 1402953"/>
                <a:gd name="connsiteX8" fmla="*/ 0 w 2805906"/>
                <a:gd name="connsiteY8" fmla="*/ 140295 h 140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5906" h="1402953">
                  <a:moveTo>
                    <a:pt x="0" y="140295"/>
                  </a:moveTo>
                  <a:cubicBezTo>
                    <a:pt x="0" y="62812"/>
                    <a:pt x="62812" y="0"/>
                    <a:pt x="140295" y="0"/>
                  </a:cubicBezTo>
                  <a:lnTo>
                    <a:pt x="2665611" y="0"/>
                  </a:lnTo>
                  <a:cubicBezTo>
                    <a:pt x="2743094" y="0"/>
                    <a:pt x="2805906" y="62812"/>
                    <a:pt x="2805906" y="140295"/>
                  </a:cubicBezTo>
                  <a:lnTo>
                    <a:pt x="2805906" y="1262658"/>
                  </a:lnTo>
                  <a:cubicBezTo>
                    <a:pt x="2805906" y="1340141"/>
                    <a:pt x="2743094" y="1402953"/>
                    <a:pt x="2665611" y="1402953"/>
                  </a:cubicBezTo>
                  <a:lnTo>
                    <a:pt x="140295" y="1402953"/>
                  </a:lnTo>
                  <a:cubicBezTo>
                    <a:pt x="62812" y="1402953"/>
                    <a:pt x="0" y="1340141"/>
                    <a:pt x="0" y="1262658"/>
                  </a:cubicBezTo>
                  <a:lnTo>
                    <a:pt x="0" y="140295"/>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73501" tIns="273501" rIns="273501" bIns="273501" numCol="1" spcCol="1270" anchor="ctr" anchorCtr="0">
              <a:noAutofit/>
            </a:bodyPr>
            <a:lstStyle/>
            <a:p>
              <a:pPr marL="0" lvl="0" indent="0" algn="ctr" defTabSz="2711450">
                <a:lnSpc>
                  <a:spcPct val="90000"/>
                </a:lnSpc>
                <a:spcBef>
                  <a:spcPct val="0"/>
                </a:spcBef>
                <a:spcAft>
                  <a:spcPct val="35000"/>
                </a:spcAft>
                <a:buNone/>
              </a:pPr>
              <a:r>
                <a:rPr lang="ru-RU" sz="2000" kern="1200" dirty="0">
                  <a:solidFill>
                    <a:srgbClr val="FFFF00"/>
                  </a:solidFill>
                  <a:latin typeface="Arial" panose="020B0604020202020204" pitchFamily="34" charset="0"/>
                  <a:cs typeface="Arial" panose="020B0604020202020204" pitchFamily="34" charset="0"/>
                </a:rPr>
                <a:t>Абсорбция</a:t>
              </a:r>
            </a:p>
            <a:p>
              <a:pPr marL="0" lvl="0" indent="0" algn="ctr" defTabSz="2711450">
                <a:lnSpc>
                  <a:spcPct val="90000"/>
                </a:lnSpc>
                <a:spcBef>
                  <a:spcPct val="0"/>
                </a:spcBef>
                <a:spcAft>
                  <a:spcPct val="35000"/>
                </a:spcAft>
                <a:buNone/>
              </a:pP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Ортаның</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сіңірілуі</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және</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таралуы</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сұйық</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абсорбенттің</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бүкіл</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көлемі</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бойынша</a:t>
              </a:r>
              <a:r>
                <a:rPr lang="ru-RU" sz="2000" kern="1200" dirty="0">
                  <a:latin typeface="Arial" panose="020B0604020202020204" pitchFamily="34" charset="0"/>
                  <a:cs typeface="Arial" panose="020B0604020202020204" pitchFamily="34" charset="0"/>
                </a:rPr>
                <a:t> </a:t>
              </a:r>
              <a:r>
                <a:rPr lang="ru-RU" sz="2000" kern="1200" dirty="0" err="1">
                  <a:latin typeface="Arial" panose="020B0604020202020204" pitchFamily="34" charset="0"/>
                  <a:cs typeface="Arial" panose="020B0604020202020204" pitchFamily="34" charset="0"/>
                </a:rPr>
                <a:t>жүреді</a:t>
              </a:r>
              <a:endParaRPr lang="ru-KZ" sz="2000" kern="1200" dirty="0">
                <a:latin typeface="Arial" panose="020B0604020202020204" pitchFamily="34" charset="0"/>
                <a:cs typeface="Arial" panose="020B0604020202020204" pitchFamily="34" charset="0"/>
              </a:endParaRPr>
            </a:p>
          </p:txBody>
        </p:sp>
      </p:grpSp>
      <p:sp>
        <p:nvSpPr>
          <p:cNvPr id="70" name="Стрелка: вниз 69">
            <a:extLst>
              <a:ext uri="{FF2B5EF4-FFF2-40B4-BE49-F238E27FC236}">
                <a16:creationId xmlns:a16="http://schemas.microsoft.com/office/drawing/2014/main" id="{2EBA27AF-84EA-2679-9A1F-8E06DF21BC06}"/>
              </a:ext>
            </a:extLst>
          </p:cNvPr>
          <p:cNvSpPr/>
          <p:nvPr/>
        </p:nvSpPr>
        <p:spPr>
          <a:xfrm rot="1431930">
            <a:off x="2713802" y="2685355"/>
            <a:ext cx="626643" cy="163033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71" name="Стрелка: вниз 70">
            <a:extLst>
              <a:ext uri="{FF2B5EF4-FFF2-40B4-BE49-F238E27FC236}">
                <a16:creationId xmlns:a16="http://schemas.microsoft.com/office/drawing/2014/main" id="{DE1C0530-9D15-4367-A8A7-BFE10D0345D9}"/>
              </a:ext>
            </a:extLst>
          </p:cNvPr>
          <p:cNvSpPr/>
          <p:nvPr/>
        </p:nvSpPr>
        <p:spPr>
          <a:xfrm rot="20206829">
            <a:off x="8736274" y="2643371"/>
            <a:ext cx="626643" cy="163033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54" name="Скругленный прямоугольник 4">
            <a:extLst>
              <a:ext uri="{FF2B5EF4-FFF2-40B4-BE49-F238E27FC236}">
                <a16:creationId xmlns:a16="http://schemas.microsoft.com/office/drawing/2014/main" id="{583574F5-A9F0-408A-81FE-F94EB9DB8CDE}"/>
              </a:ext>
            </a:extLst>
          </p:cNvPr>
          <p:cNvSpPr/>
          <p:nvPr/>
        </p:nvSpPr>
        <p:spPr>
          <a:xfrm>
            <a:off x="2005012" y="234227"/>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spcBef>
                <a:spcPts val="0"/>
              </a:spcBef>
            </a:pPr>
            <a:r>
              <a:rPr lang="ru-RU" sz="2000" b="1" dirty="0">
                <a:solidFill>
                  <a:srgbClr val="C00000"/>
                </a:solidFill>
                <a:latin typeface="Arial" panose="020B0604020202020204" pitchFamily="34" charset="0"/>
                <a:cs typeface="Arial" panose="020B0604020202020204" pitchFamily="34" charset="0"/>
              </a:rPr>
              <a:t>1. </a:t>
            </a:r>
            <a:r>
              <a:rPr lang="ru-RU" sz="2000" b="1" dirty="0" err="1">
                <a:solidFill>
                  <a:srgbClr val="C00000"/>
                </a:solidFill>
                <a:latin typeface="Arial" panose="020B0604020202020204" pitchFamily="34" charset="0"/>
                <a:cs typeface="Arial" panose="020B0604020202020204" pitchFamily="34" charset="0"/>
              </a:rPr>
              <a:t>Сорбциялы</a:t>
            </a:r>
            <a:r>
              <a:rPr lang="kk-KZ" sz="2000" b="1" dirty="0">
                <a:solidFill>
                  <a:srgbClr val="C00000"/>
                </a:solidFill>
                <a:latin typeface="Arial" panose="020B0604020202020204" pitchFamily="34" charset="0"/>
                <a:cs typeface="Arial" panose="020B0604020202020204" pitchFamily="34" charset="0"/>
              </a:rPr>
              <a:t>қ процестер</a:t>
            </a:r>
            <a:endParaRPr lang="ru-RU" sz="2000" b="1" dirty="0">
              <a:solidFill>
                <a:srgbClr val="C00000"/>
              </a:solidFill>
              <a:latin typeface="Arial" panose="020B0604020202020204" pitchFamily="34" charset="0"/>
              <a:cs typeface="Arial" panose="020B0604020202020204" pitchFamily="34" charset="0"/>
            </a:endParaRPr>
          </a:p>
        </p:txBody>
      </p:sp>
      <p:pic>
        <p:nvPicPr>
          <p:cNvPr id="57" name="Объект 4">
            <a:extLst>
              <a:ext uri="{FF2B5EF4-FFF2-40B4-BE49-F238E27FC236}">
                <a16:creationId xmlns:a16="http://schemas.microsoft.com/office/drawing/2014/main" id="{8E5CE700-33C4-40C3-BFD9-8AF6C3F2D4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714320" y="3292314"/>
            <a:ext cx="4253898" cy="289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475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500" fill="hold"/>
                                        <p:tgtEl>
                                          <p:spTgt spid="57"/>
                                        </p:tgtEl>
                                        <p:attrNameLst>
                                          <p:attrName>ppt_x</p:attrName>
                                        </p:attrNameLst>
                                      </p:cBhvr>
                                      <p:tavLst>
                                        <p:tav tm="0">
                                          <p:val>
                                            <p:strVal val="#ppt_x"/>
                                          </p:val>
                                        </p:tav>
                                        <p:tav tm="100000">
                                          <p:val>
                                            <p:strVal val="#ppt_x"/>
                                          </p:val>
                                        </p:tav>
                                      </p:tavLst>
                                    </p:anim>
                                    <p:anim calcmode="lin" valueType="num">
                                      <p:cBhvr additive="base">
                                        <p:cTn id="8"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6E79ECA0-6ED1-985F-3B0A-DA8BFA295B30}"/>
              </a:ext>
            </a:extLst>
          </p:cNvPr>
          <p:cNvSpPr>
            <a:spLocks noGrp="1"/>
          </p:cNvSpPr>
          <p:nvPr>
            <p:ph idx="1"/>
          </p:nvPr>
        </p:nvSpPr>
        <p:spPr>
          <a:xfrm>
            <a:off x="790946" y="6580440"/>
            <a:ext cx="10291166" cy="4876699"/>
          </a:xfrm>
        </p:spPr>
        <p:txBody>
          <a:bodyPr anchor="ctr">
            <a:noAutofit/>
          </a:bodyPr>
          <a:lstStyle/>
          <a:p>
            <a:pPr marL="0" indent="0">
              <a:lnSpc>
                <a:spcPct val="100000"/>
              </a:lnSpc>
              <a:spcBef>
                <a:spcPts val="0"/>
              </a:spcBef>
              <a:buNone/>
            </a:pPr>
            <a:r>
              <a:rPr lang="ru-RU" sz="1800" b="1" dirty="0">
                <a:solidFill>
                  <a:srgbClr val="002060"/>
                </a:solidFill>
                <a:latin typeface="Arial" panose="020B0604020202020204" pitchFamily="34" charset="0"/>
                <a:cs typeface="Arial" panose="020B0604020202020204" pitchFamily="34" charset="0"/>
              </a:rPr>
              <a:t> </a:t>
            </a:r>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 </a:t>
            </a:r>
          </a:p>
        </p:txBody>
      </p:sp>
      <p:sp>
        <p:nvSpPr>
          <p:cNvPr id="66" name="Rectangle 7">
            <a:extLst>
              <a:ext uri="{FF2B5EF4-FFF2-40B4-BE49-F238E27FC236}">
                <a16:creationId xmlns:a16="http://schemas.microsoft.com/office/drawing/2014/main" id="{260E70B9-05CE-9256-8D00-842BFEFBC74A}"/>
              </a:ext>
            </a:extLst>
          </p:cNvPr>
          <p:cNvSpPr>
            <a:spLocks noChangeArrowheads="1"/>
          </p:cNvSpPr>
          <p:nvPr/>
        </p:nvSpPr>
        <p:spPr bwMode="auto">
          <a:xfrm>
            <a:off x="0" y="-100027"/>
            <a:ext cx="210314"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KZ" altLang="ru-KZ" sz="700" b="0" i="0" u="none" strike="noStrike" cap="none" normalizeH="0" baseline="0" dirty="0">
                <a:ln>
                  <a:noFill/>
                </a:ln>
                <a:solidFill>
                  <a:schemeClr val="tx1"/>
                </a:solidFill>
                <a:effectLst/>
              </a:rPr>
              <a:t> </a:t>
            </a:r>
            <a:endParaRPr kumimoji="0" lang="ru-KZ" altLang="ru-KZ" sz="1800" b="0" i="0" u="none" strike="noStrike" cap="none" normalizeH="0" baseline="0" dirty="0">
              <a:ln>
                <a:noFill/>
              </a:ln>
              <a:solidFill>
                <a:schemeClr val="tx1"/>
              </a:solidFill>
              <a:effectLst/>
              <a:latin typeface="Arial" panose="020B0604020202020204" pitchFamily="34" charset="0"/>
            </a:endParaRPr>
          </a:p>
        </p:txBody>
      </p:sp>
      <p:sp>
        <p:nvSpPr>
          <p:cNvPr id="67" name="Rectangle 8">
            <a:extLst>
              <a:ext uri="{FF2B5EF4-FFF2-40B4-BE49-F238E27FC236}">
                <a16:creationId xmlns:a16="http://schemas.microsoft.com/office/drawing/2014/main" id="{3D61A81C-7B7F-9FFB-9427-8BF1D18C6AA5}"/>
              </a:ext>
            </a:extLst>
          </p:cNvPr>
          <p:cNvSpPr>
            <a:spLocks noChangeArrowheads="1"/>
          </p:cNvSpPr>
          <p:nvPr/>
        </p:nvSpPr>
        <p:spPr bwMode="auto">
          <a:xfrm>
            <a:off x="152400" y="13901"/>
            <a:ext cx="25680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KZ" altLang="ru-KZ" sz="1200" b="0" i="0" u="none" strike="noStrike" cap="none" normalizeH="0" baseline="0" dirty="0">
                <a:ln>
                  <a:noFill/>
                </a:ln>
                <a:solidFill>
                  <a:srgbClr val="000000"/>
                </a:solidFill>
                <a:effectLst/>
                <a:latin typeface="Tahoma" panose="020B0604030504040204" pitchFamily="34" charset="0"/>
                <a:cs typeface="Tahoma" panose="020B0604030504040204" pitchFamily="34" charset="0"/>
              </a:rPr>
              <a:t>.</a:t>
            </a:r>
            <a:r>
              <a:rPr kumimoji="0" lang="ru-KZ" altLang="ru-KZ" sz="700" b="0" i="0" u="none" strike="noStrike" cap="none" normalizeH="0" baseline="0" dirty="0">
                <a:ln>
                  <a:noFill/>
                </a:ln>
                <a:solidFill>
                  <a:schemeClr val="tx1"/>
                </a:solidFill>
                <a:effectLst/>
              </a:rPr>
              <a:t> </a:t>
            </a:r>
            <a:endParaRPr kumimoji="0" lang="ru-KZ" altLang="ru-KZ"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F10F28A0-A027-6E0D-C940-F3C17BCDF645}"/>
              </a:ext>
            </a:extLst>
          </p:cNvPr>
          <p:cNvSpPr txBox="1"/>
          <p:nvPr/>
        </p:nvSpPr>
        <p:spPr>
          <a:xfrm>
            <a:off x="3089709" y="5948413"/>
            <a:ext cx="184731" cy="369332"/>
          </a:xfrm>
          <a:prstGeom prst="rect">
            <a:avLst/>
          </a:prstGeom>
          <a:noFill/>
        </p:spPr>
        <p:txBody>
          <a:bodyPr wrap="square" rtlCol="0">
            <a:spAutoFit/>
          </a:bodyPr>
          <a:lstStyle/>
          <a:p>
            <a:endParaRPr lang="ru-KZ" dirty="0"/>
          </a:p>
        </p:txBody>
      </p:sp>
      <p:sp>
        <p:nvSpPr>
          <p:cNvPr id="3" name="TextBox 2">
            <a:extLst>
              <a:ext uri="{FF2B5EF4-FFF2-40B4-BE49-F238E27FC236}">
                <a16:creationId xmlns:a16="http://schemas.microsoft.com/office/drawing/2014/main" id="{2AEC0609-B1AE-2BA4-2EC1-67C2A7EC23EA}"/>
              </a:ext>
            </a:extLst>
          </p:cNvPr>
          <p:cNvSpPr txBox="1"/>
          <p:nvPr/>
        </p:nvSpPr>
        <p:spPr>
          <a:xfrm>
            <a:off x="4526623" y="933748"/>
            <a:ext cx="2819811" cy="523220"/>
          </a:xfrm>
          <a:prstGeom prst="rect">
            <a:avLst/>
          </a:prstGeom>
          <a:noFill/>
        </p:spPr>
        <p:txBody>
          <a:bodyPr wrap="none" rtlCol="0">
            <a:spAutoFit/>
          </a:bodyPr>
          <a:lstStyle/>
          <a:p>
            <a:r>
              <a:rPr lang="kk-KZ" sz="2800" b="1" dirty="0">
                <a:solidFill>
                  <a:srgbClr val="C00000"/>
                </a:solidFill>
                <a:effectLst>
                  <a:outerShdw blurRad="38100" dist="38100" dir="2700000" algn="tl">
                    <a:srgbClr val="000000">
                      <a:alpha val="43137"/>
                    </a:srgbClr>
                  </a:outerShdw>
                </a:effectLst>
              </a:rPr>
              <a:t>Сорбент деген....</a:t>
            </a:r>
            <a:endParaRPr lang="ru-KZ" sz="2800" b="1" dirty="0">
              <a:solidFill>
                <a:srgbClr val="C00000"/>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C4624F0B-2D4A-9CCE-9D65-534E99848A84}"/>
              </a:ext>
            </a:extLst>
          </p:cNvPr>
          <p:cNvSpPr txBox="1"/>
          <p:nvPr/>
        </p:nvSpPr>
        <p:spPr>
          <a:xfrm>
            <a:off x="4851400" y="3107733"/>
            <a:ext cx="184731" cy="369332"/>
          </a:xfrm>
          <a:prstGeom prst="rect">
            <a:avLst/>
          </a:prstGeom>
          <a:noFill/>
        </p:spPr>
        <p:txBody>
          <a:bodyPr wrap="none" rtlCol="0">
            <a:spAutoFit/>
          </a:bodyPr>
          <a:lstStyle/>
          <a:p>
            <a:endParaRPr lang="ru-KZ" dirty="0"/>
          </a:p>
        </p:txBody>
      </p:sp>
      <p:sp>
        <p:nvSpPr>
          <p:cNvPr id="9" name="TextBox 8">
            <a:extLst>
              <a:ext uri="{FF2B5EF4-FFF2-40B4-BE49-F238E27FC236}">
                <a16:creationId xmlns:a16="http://schemas.microsoft.com/office/drawing/2014/main" id="{8B63EB6A-4BBD-21D4-4B8C-9B4518FA9B5A}"/>
              </a:ext>
            </a:extLst>
          </p:cNvPr>
          <p:cNvSpPr txBox="1"/>
          <p:nvPr/>
        </p:nvSpPr>
        <p:spPr>
          <a:xfrm>
            <a:off x="868195" y="1456968"/>
            <a:ext cx="10429195" cy="369332"/>
          </a:xfrm>
          <a:prstGeom prst="rect">
            <a:avLst/>
          </a:prstGeom>
          <a:noFill/>
        </p:spPr>
        <p:txBody>
          <a:bodyPr wrap="square">
            <a:spAutoFit/>
          </a:bodyPr>
          <a:lstStyle/>
          <a:p>
            <a:pPr algn="just"/>
            <a:r>
              <a:rPr lang="ru-KZ"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ru-KZ" dirty="0"/>
          </a:p>
        </p:txBody>
      </p:sp>
      <p:sp>
        <p:nvSpPr>
          <p:cNvPr id="55" name="Скругленный прямоугольник 4">
            <a:extLst>
              <a:ext uri="{FF2B5EF4-FFF2-40B4-BE49-F238E27FC236}">
                <a16:creationId xmlns:a16="http://schemas.microsoft.com/office/drawing/2014/main" id="{C9CC1980-71DF-434B-82B0-86892F261BA4}"/>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spcBef>
                <a:spcPts val="0"/>
              </a:spcBef>
            </a:pPr>
            <a:r>
              <a:rPr lang="ru-RU" sz="2800" b="1" dirty="0">
                <a:solidFill>
                  <a:srgbClr val="C00000"/>
                </a:solidFill>
                <a:latin typeface="Arial" panose="020B0604020202020204" pitchFamily="34" charset="0"/>
                <a:cs typeface="Arial" panose="020B0604020202020204" pitchFamily="34" charset="0"/>
              </a:rPr>
              <a:t>1. </a:t>
            </a:r>
            <a:r>
              <a:rPr lang="ru-RU" sz="2800" b="1" dirty="0" err="1">
                <a:solidFill>
                  <a:srgbClr val="C00000"/>
                </a:solidFill>
                <a:latin typeface="Arial" panose="020B0604020202020204" pitchFamily="34" charset="0"/>
                <a:cs typeface="Arial" panose="020B0604020202020204" pitchFamily="34" charset="0"/>
              </a:rPr>
              <a:t>Сорбциялы</a:t>
            </a:r>
            <a:r>
              <a:rPr lang="kk-KZ" sz="2800" b="1" dirty="0">
                <a:solidFill>
                  <a:srgbClr val="C00000"/>
                </a:solidFill>
                <a:latin typeface="Arial" panose="020B0604020202020204" pitchFamily="34" charset="0"/>
                <a:cs typeface="Arial" panose="020B0604020202020204" pitchFamily="34" charset="0"/>
              </a:rPr>
              <a:t>қ процестер</a:t>
            </a:r>
            <a:endParaRPr lang="ru-RU" sz="2800" b="1" dirty="0">
              <a:solidFill>
                <a:srgbClr val="C00000"/>
              </a:solidFill>
              <a:latin typeface="Arial" panose="020B0604020202020204" pitchFamily="34" charset="0"/>
              <a:cs typeface="Arial" panose="020B0604020202020204" pitchFamily="34" charset="0"/>
            </a:endParaRPr>
          </a:p>
        </p:txBody>
      </p:sp>
      <p:pic>
        <p:nvPicPr>
          <p:cNvPr id="1026" name="Picture 2" descr="Адсорбционное равновесие - YouTube">
            <a:extLst>
              <a:ext uri="{FF2B5EF4-FFF2-40B4-BE49-F238E27FC236}">
                <a16:creationId xmlns:a16="http://schemas.microsoft.com/office/drawing/2014/main" id="{B608B894-436C-FD2E-0864-4930746213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05" b="6188"/>
          <a:stretch/>
        </p:blipFill>
        <p:spPr bwMode="auto">
          <a:xfrm>
            <a:off x="3774436" y="914887"/>
            <a:ext cx="4572000" cy="2990371"/>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скругленные углы 10">
            <a:extLst>
              <a:ext uri="{FF2B5EF4-FFF2-40B4-BE49-F238E27FC236}">
                <a16:creationId xmlns:a16="http://schemas.microsoft.com/office/drawing/2014/main" id="{785E62E6-C786-96AA-A256-7C200D802AF1}"/>
              </a:ext>
            </a:extLst>
          </p:cNvPr>
          <p:cNvSpPr/>
          <p:nvPr/>
        </p:nvSpPr>
        <p:spPr>
          <a:xfrm>
            <a:off x="8406370" y="851904"/>
            <a:ext cx="3322731" cy="5428650"/>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ru-KZ"/>
          </a:p>
        </p:txBody>
      </p:sp>
      <p:sp>
        <p:nvSpPr>
          <p:cNvPr id="7" name="TextBox 6">
            <a:extLst>
              <a:ext uri="{FF2B5EF4-FFF2-40B4-BE49-F238E27FC236}">
                <a16:creationId xmlns:a16="http://schemas.microsoft.com/office/drawing/2014/main" id="{7F91D170-5A20-8E19-4D4F-4DD7F80C8FC5}"/>
              </a:ext>
            </a:extLst>
          </p:cNvPr>
          <p:cNvSpPr txBox="1"/>
          <p:nvPr/>
        </p:nvSpPr>
        <p:spPr>
          <a:xfrm>
            <a:off x="8516358" y="900361"/>
            <a:ext cx="3194436" cy="5355312"/>
          </a:xfrm>
          <a:prstGeom prst="rect">
            <a:avLst/>
          </a:prstGeom>
          <a:noFill/>
        </p:spPr>
        <p:txBody>
          <a:bodyPr wrap="square">
            <a:spAutoFit/>
          </a:bodyPr>
          <a:lstStyle/>
          <a:p>
            <a:pPr algn="just"/>
            <a:r>
              <a:rPr lang="ru-RU" dirty="0" err="1">
                <a:latin typeface="Arial" panose="020B0604020202020204" pitchFamily="34" charset="0"/>
                <a:cs typeface="Arial" panose="020B0604020202020204" pitchFamily="34" charset="0"/>
              </a:rPr>
              <a:t>Сорбенттер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лат.тілінен</a:t>
            </a:r>
            <a:r>
              <a:rPr lang="ru-RU"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sorbens</a:t>
            </a:r>
            <a:r>
              <a:rPr lang="en-US" dirty="0">
                <a:latin typeface="Arial" panose="020B0604020202020204" pitchFamily="34" charset="0"/>
                <a:cs typeface="Arial" panose="020B0604020202020204" pitchFamily="34" charset="0"/>
              </a:rPr>
              <a:t> – </a:t>
            </a:r>
            <a:r>
              <a:rPr lang="ru-RU" dirty="0" err="1">
                <a:latin typeface="Arial" panose="020B0604020202020204" pitchFamily="34" charset="0"/>
                <a:cs typeface="Arial" panose="020B0604020202020204" pitchFamily="34" charset="0"/>
              </a:rPr>
              <a:t>сіңіру</a:t>
            </a:r>
            <a:r>
              <a:rPr lang="ru-RU" dirty="0">
                <a:latin typeface="Arial" panose="020B0604020202020204" pitchFamily="34" charset="0"/>
                <a:cs typeface="Arial" panose="020B0604020202020204" pitchFamily="34" charset="0"/>
              </a:rPr>
              <a:t>) – </a:t>
            </a:r>
            <a:r>
              <a:rPr lang="ru-RU" dirty="0" err="1">
                <a:latin typeface="Arial" panose="020B0604020202020204" pitchFamily="34" charset="0"/>
                <a:cs typeface="Arial" panose="020B0604020202020204" pitchFamily="34" charset="0"/>
              </a:rPr>
              <a:t>қоршаған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ортадан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газдарды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буларды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еріген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заттарды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таңдап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сіңіретін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сорбциялайтын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қатты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сұйық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заттар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Сорбциялау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сипатына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қарай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абсорбенттер</a:t>
            </a:r>
            <a:r>
              <a:rPr lang="ru-RU" dirty="0">
                <a:latin typeface="Arial" panose="020B0604020202020204" pitchFamily="34" charset="0"/>
                <a:cs typeface="Arial" panose="020B0604020202020204" pitchFamily="34" charset="0"/>
              </a:rPr>
              <a:t> – </a:t>
            </a:r>
            <a:r>
              <a:rPr lang="ru-RU" dirty="0" err="1">
                <a:latin typeface="Arial" panose="020B0604020202020204" pitchFamily="34" charset="0"/>
                <a:cs typeface="Arial" panose="020B0604020202020204" pitchFamily="34" charset="0"/>
              </a:rPr>
              <a:t>сіңірілген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затпен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қатты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сұйық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ерітінді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түзетін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денелер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адсорбенттер</a:t>
            </a:r>
            <a:r>
              <a:rPr lang="ru-RU" dirty="0">
                <a:latin typeface="Arial" panose="020B0604020202020204" pitchFamily="34" charset="0"/>
                <a:cs typeface="Arial" panose="020B0604020202020204" pitchFamily="34" charset="0"/>
              </a:rPr>
              <a:t> – </a:t>
            </a:r>
            <a:r>
              <a:rPr lang="ru-RU" dirty="0" err="1">
                <a:latin typeface="Arial" panose="020B0604020202020204" pitchFamily="34" charset="0"/>
                <a:cs typeface="Arial" panose="020B0604020202020204" pitchFamily="34" charset="0"/>
              </a:rPr>
              <a:t>өз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бетіндегі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затты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сіңіретін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қалыңдататын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денелер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сіңірілген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затты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байланыстыратын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химиялық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абсорбенттер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бөлінеді</a:t>
            </a:r>
            <a:r>
              <a:rPr lang="ru-RU" dirty="0">
                <a:latin typeface="Arial" panose="020B0604020202020204" pitchFamily="34" charset="0"/>
                <a:cs typeface="Arial" panose="020B0604020202020204" pitchFamily="34" charset="0"/>
              </a:rPr>
              <a:t>. </a:t>
            </a:r>
            <a:endParaRPr lang="ru-KZ" dirty="0"/>
          </a:p>
        </p:txBody>
      </p:sp>
      <p:sp>
        <p:nvSpPr>
          <p:cNvPr id="13" name="Прямоугольник: скругленные углы 12">
            <a:extLst>
              <a:ext uri="{FF2B5EF4-FFF2-40B4-BE49-F238E27FC236}">
                <a16:creationId xmlns:a16="http://schemas.microsoft.com/office/drawing/2014/main" id="{A48A0DFA-EE83-59D1-5947-1CF5ADACDF42}"/>
              </a:ext>
            </a:extLst>
          </p:cNvPr>
          <p:cNvSpPr/>
          <p:nvPr/>
        </p:nvSpPr>
        <p:spPr>
          <a:xfrm>
            <a:off x="421829" y="841279"/>
            <a:ext cx="3322731" cy="5428650"/>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ru-KZ"/>
          </a:p>
        </p:txBody>
      </p:sp>
      <p:sp>
        <p:nvSpPr>
          <p:cNvPr id="56" name="TextBox 55">
            <a:extLst>
              <a:ext uri="{FF2B5EF4-FFF2-40B4-BE49-F238E27FC236}">
                <a16:creationId xmlns:a16="http://schemas.microsoft.com/office/drawing/2014/main" id="{798B3E54-B72A-BBD4-1D73-FDDD42A455D6}"/>
              </a:ext>
            </a:extLst>
          </p:cNvPr>
          <p:cNvSpPr txBox="1"/>
          <p:nvPr/>
        </p:nvSpPr>
        <p:spPr>
          <a:xfrm>
            <a:off x="632307" y="1014930"/>
            <a:ext cx="3112253" cy="1200329"/>
          </a:xfrm>
          <a:prstGeom prst="rect">
            <a:avLst/>
          </a:prstGeom>
          <a:noFill/>
        </p:spPr>
        <p:txBody>
          <a:bodyPr wrap="square">
            <a:spAutoFit/>
          </a:bodyPr>
          <a:lstStyle/>
          <a:p>
            <a:pPr algn="just"/>
            <a:r>
              <a:rPr lang="ru-RU" dirty="0" err="1">
                <a:latin typeface="Arial" panose="020B0604020202020204" pitchFamily="34" charset="0"/>
                <a:cs typeface="Arial" panose="020B0604020202020204" pitchFamily="34" charset="0"/>
              </a:rPr>
              <a:t>Сорбат</a:t>
            </a:r>
            <a:r>
              <a:rPr lang="ru-RU" dirty="0">
                <a:latin typeface="Arial" panose="020B0604020202020204" pitchFamily="34" charset="0"/>
                <a:cs typeface="Arial" panose="020B0604020202020204" pitchFamily="34" charset="0"/>
              </a:rPr>
              <a:t> - </a:t>
            </a:r>
            <a:r>
              <a:rPr lang="ru-KZ" dirty="0">
                <a:latin typeface="Arial" panose="020B0604020202020204" pitchFamily="34" charset="0"/>
                <a:cs typeface="Arial" panose="020B0604020202020204" pitchFamily="34" charset="0"/>
              </a:rPr>
              <a:t>а</a:t>
            </a:r>
            <a:r>
              <a:rPr lang="ru-RU" dirty="0" err="1">
                <a:latin typeface="Arial" panose="020B0604020202020204" pitchFamily="34" charset="0"/>
                <a:cs typeface="Arial" panose="020B0604020202020204" pitchFamily="34" charset="0"/>
              </a:rPr>
              <a:t>бсорбция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адсорбция </a:t>
            </a:r>
            <a:r>
              <a:rPr lang="ru-RU" dirty="0" err="1">
                <a:latin typeface="Arial" panose="020B0604020202020204" pitchFamily="34" charset="0"/>
                <a:cs typeface="Arial" panose="020B0604020202020204" pitchFamily="34" charset="0"/>
              </a:rPr>
              <a:t>арқылы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басқа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затпен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сіңірілген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сіңетін</a:t>
            </a:r>
            <a:r>
              <a:rPr lang="ru-RU" dirty="0">
                <a:latin typeface="Arial" panose="020B0604020202020204" pitchFamily="34" charset="0"/>
                <a:cs typeface="Arial" panose="020B0604020202020204" pitchFamily="34" charset="0"/>
              </a:rPr>
              <a:t> материал.</a:t>
            </a:r>
            <a:endParaRPr lang="ru-KZ" dirty="0"/>
          </a:p>
        </p:txBody>
      </p:sp>
    </p:spTree>
    <p:extLst>
      <p:ext uri="{BB962C8B-B14F-4D97-AF65-F5344CB8AC3E}">
        <p14:creationId xmlns:p14="http://schemas.microsoft.com/office/powerpoint/2010/main" val="1285414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6E79ECA0-6ED1-985F-3B0A-DA8BFA295B30}"/>
              </a:ext>
            </a:extLst>
          </p:cNvPr>
          <p:cNvSpPr>
            <a:spLocks noGrp="1"/>
          </p:cNvSpPr>
          <p:nvPr>
            <p:ph idx="1"/>
          </p:nvPr>
        </p:nvSpPr>
        <p:spPr>
          <a:xfrm>
            <a:off x="790946" y="6580440"/>
            <a:ext cx="10291166" cy="4876699"/>
          </a:xfrm>
        </p:spPr>
        <p:txBody>
          <a:bodyPr anchor="ctr">
            <a:noAutofit/>
          </a:bodyPr>
          <a:lstStyle/>
          <a:p>
            <a:pPr marL="0" indent="0">
              <a:lnSpc>
                <a:spcPct val="100000"/>
              </a:lnSpc>
              <a:spcBef>
                <a:spcPts val="0"/>
              </a:spcBef>
              <a:buNone/>
            </a:pPr>
            <a:r>
              <a:rPr lang="ru-RU" sz="1800" b="1" dirty="0">
                <a:solidFill>
                  <a:srgbClr val="002060"/>
                </a:solidFill>
                <a:latin typeface="Arial" panose="020B0604020202020204" pitchFamily="34" charset="0"/>
                <a:cs typeface="Arial" panose="020B0604020202020204" pitchFamily="34" charset="0"/>
              </a:rPr>
              <a:t> </a:t>
            </a:r>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 </a:t>
            </a:r>
          </a:p>
        </p:txBody>
      </p:sp>
      <p:sp>
        <p:nvSpPr>
          <p:cNvPr id="66" name="Rectangle 7">
            <a:extLst>
              <a:ext uri="{FF2B5EF4-FFF2-40B4-BE49-F238E27FC236}">
                <a16:creationId xmlns:a16="http://schemas.microsoft.com/office/drawing/2014/main" id="{260E70B9-05CE-9256-8D00-842BFEFBC74A}"/>
              </a:ext>
            </a:extLst>
          </p:cNvPr>
          <p:cNvSpPr>
            <a:spLocks noChangeArrowheads="1"/>
          </p:cNvSpPr>
          <p:nvPr/>
        </p:nvSpPr>
        <p:spPr bwMode="auto">
          <a:xfrm>
            <a:off x="0" y="-100027"/>
            <a:ext cx="210314"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KZ" altLang="ru-KZ" sz="700" b="0" i="0" u="none" strike="noStrike" cap="none" normalizeH="0" baseline="0" dirty="0">
                <a:ln>
                  <a:noFill/>
                </a:ln>
                <a:solidFill>
                  <a:schemeClr val="tx1"/>
                </a:solidFill>
                <a:effectLst/>
              </a:rPr>
              <a:t> </a:t>
            </a:r>
            <a:endParaRPr kumimoji="0" lang="ru-KZ" altLang="ru-KZ" sz="1800" b="0" i="0" u="none" strike="noStrike" cap="none" normalizeH="0" baseline="0" dirty="0">
              <a:ln>
                <a:noFill/>
              </a:ln>
              <a:solidFill>
                <a:schemeClr val="tx1"/>
              </a:solidFill>
              <a:effectLst/>
              <a:latin typeface="Arial" panose="020B0604020202020204" pitchFamily="34" charset="0"/>
            </a:endParaRPr>
          </a:p>
        </p:txBody>
      </p:sp>
      <p:sp>
        <p:nvSpPr>
          <p:cNvPr id="67" name="Rectangle 8">
            <a:extLst>
              <a:ext uri="{FF2B5EF4-FFF2-40B4-BE49-F238E27FC236}">
                <a16:creationId xmlns:a16="http://schemas.microsoft.com/office/drawing/2014/main" id="{3D61A81C-7B7F-9FFB-9427-8BF1D18C6AA5}"/>
              </a:ext>
            </a:extLst>
          </p:cNvPr>
          <p:cNvSpPr>
            <a:spLocks noChangeArrowheads="1"/>
          </p:cNvSpPr>
          <p:nvPr/>
        </p:nvSpPr>
        <p:spPr bwMode="auto">
          <a:xfrm>
            <a:off x="152400" y="13901"/>
            <a:ext cx="25680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KZ" altLang="ru-KZ" sz="1200" b="0" i="0" u="none" strike="noStrike" cap="none" normalizeH="0" baseline="0" dirty="0">
                <a:ln>
                  <a:noFill/>
                </a:ln>
                <a:solidFill>
                  <a:srgbClr val="000000"/>
                </a:solidFill>
                <a:effectLst/>
                <a:latin typeface="Tahoma" panose="020B0604030504040204" pitchFamily="34" charset="0"/>
                <a:cs typeface="Tahoma" panose="020B0604030504040204" pitchFamily="34" charset="0"/>
              </a:rPr>
              <a:t>.</a:t>
            </a:r>
            <a:r>
              <a:rPr kumimoji="0" lang="ru-KZ" altLang="ru-KZ" sz="700" b="0" i="0" u="none" strike="noStrike" cap="none" normalizeH="0" baseline="0" dirty="0">
                <a:ln>
                  <a:noFill/>
                </a:ln>
                <a:solidFill>
                  <a:schemeClr val="tx1"/>
                </a:solidFill>
                <a:effectLst/>
              </a:rPr>
              <a:t> </a:t>
            </a:r>
            <a:endParaRPr kumimoji="0" lang="ru-KZ" altLang="ru-KZ" sz="1800" b="0" i="0" u="none" strike="noStrike" cap="none" normalizeH="0" baseline="0" dirty="0">
              <a:ln>
                <a:noFill/>
              </a:ln>
              <a:solidFill>
                <a:schemeClr val="tx1"/>
              </a:solidFill>
              <a:effectLst/>
              <a:latin typeface="Arial" panose="020B0604020202020204" pitchFamily="34" charset="0"/>
            </a:endParaRPr>
          </a:p>
        </p:txBody>
      </p:sp>
      <p:sp>
        <p:nvSpPr>
          <p:cNvPr id="59" name="TextBox 58">
            <a:extLst>
              <a:ext uri="{FF2B5EF4-FFF2-40B4-BE49-F238E27FC236}">
                <a16:creationId xmlns:a16="http://schemas.microsoft.com/office/drawing/2014/main" id="{8441B550-7C5A-D4B6-CE78-24774E8F9A2C}"/>
              </a:ext>
            </a:extLst>
          </p:cNvPr>
          <p:cNvSpPr txBox="1"/>
          <p:nvPr/>
        </p:nvSpPr>
        <p:spPr>
          <a:xfrm>
            <a:off x="730863" y="994338"/>
            <a:ext cx="6450654" cy="4801314"/>
          </a:xfrm>
          <a:prstGeom prst="rect">
            <a:avLst/>
          </a:prstGeom>
          <a:noFill/>
        </p:spPr>
        <p:txBody>
          <a:bodyPr wrap="square" rtlCol="0">
            <a:spAutoFit/>
          </a:bodyPr>
          <a:lstStyle/>
          <a:p>
            <a:pPr algn="just"/>
            <a:r>
              <a:rPr lang="ru-RU" b="1" dirty="0">
                <a:solidFill>
                  <a:schemeClr val="accent1">
                    <a:lumMod val="50000"/>
                  </a:schemeClr>
                </a:solidFill>
                <a:latin typeface="Arial" panose="020B0604020202020204" pitchFamily="34" charset="0"/>
                <a:cs typeface="Arial" panose="020B0604020202020204" pitchFamily="34" charset="0"/>
              </a:rPr>
              <a:t>Абсорбция (</a:t>
            </a:r>
            <a:r>
              <a:rPr lang="ru-RU" b="1" dirty="0" err="1">
                <a:solidFill>
                  <a:schemeClr val="accent1">
                    <a:lumMod val="50000"/>
                  </a:schemeClr>
                </a:solidFill>
                <a:latin typeface="Arial" panose="020B0604020202020204" pitchFamily="34" charset="0"/>
                <a:cs typeface="Arial" panose="020B0604020202020204" pitchFamily="34" charset="0"/>
              </a:rPr>
              <a:t>латынша</a:t>
            </a:r>
            <a:r>
              <a:rPr lang="ru-RU" b="1" dirty="0">
                <a:solidFill>
                  <a:schemeClr val="accent1">
                    <a:lumMod val="50000"/>
                  </a:schemeClr>
                </a:solidFill>
                <a:latin typeface="Arial" panose="020B0604020202020204" pitchFamily="34" charset="0"/>
                <a:cs typeface="Arial" panose="020B0604020202020204" pitchFamily="34" charset="0"/>
              </a:rPr>
              <a:t> </a:t>
            </a:r>
            <a:r>
              <a:rPr lang="en-US" b="1" dirty="0" err="1">
                <a:solidFill>
                  <a:schemeClr val="accent1">
                    <a:lumMod val="50000"/>
                  </a:schemeClr>
                </a:solidFill>
                <a:latin typeface="Arial" panose="020B0604020202020204" pitchFamily="34" charset="0"/>
                <a:cs typeface="Arial" panose="020B0604020202020204" pitchFamily="34" charset="0"/>
              </a:rPr>
              <a:t>absorptio</a:t>
            </a:r>
            <a:r>
              <a:rPr lang="en-US" b="1" dirty="0">
                <a:solidFill>
                  <a:schemeClr val="accent1">
                    <a:lumMod val="50000"/>
                  </a:schemeClr>
                </a:solidFill>
                <a:latin typeface="Arial" panose="020B0604020202020204" pitchFamily="34" charset="0"/>
                <a:cs typeface="Arial" panose="020B0604020202020204" pitchFamily="34" charset="0"/>
              </a:rPr>
              <a:t> – </a:t>
            </a:r>
            <a:r>
              <a:rPr lang="en-US" b="1" dirty="0" err="1">
                <a:solidFill>
                  <a:schemeClr val="accent1">
                    <a:lumMod val="50000"/>
                  </a:schemeClr>
                </a:solidFill>
                <a:latin typeface="Arial" panose="020B0604020202020204" pitchFamily="34" charset="0"/>
                <a:cs typeface="Arial" panose="020B0604020202020204" pitchFamily="34" charset="0"/>
              </a:rPr>
              <a:t>absorbere</a:t>
            </a:r>
            <a:r>
              <a:rPr lang="en-US" b="1" dirty="0">
                <a:solidFill>
                  <a:schemeClr val="accent1">
                    <a:lumMod val="50000"/>
                  </a:schemeClr>
                </a:solidFill>
                <a:latin typeface="Arial" panose="020B0604020202020204" pitchFamily="34" charset="0"/>
                <a:cs typeface="Arial" panose="020B0604020202020204" pitchFamily="34" charset="0"/>
              </a:rPr>
              <a:t> – </a:t>
            </a:r>
            <a:r>
              <a:rPr lang="ru-RU" b="1" dirty="0" err="1">
                <a:solidFill>
                  <a:schemeClr val="accent1">
                    <a:lumMod val="50000"/>
                  </a:schemeClr>
                </a:solidFill>
                <a:latin typeface="Arial" panose="020B0604020202020204" pitchFamily="34" charset="0"/>
                <a:cs typeface="Arial" panose="020B0604020202020204" pitchFamily="34" charset="0"/>
              </a:rPr>
              <a:t>сіңіру</a:t>
            </a:r>
            <a:r>
              <a:rPr lang="ru-RU" b="1" dirty="0">
                <a:solidFill>
                  <a:schemeClr val="accent1">
                    <a:lumMod val="50000"/>
                  </a:schemeClr>
                </a:solidFill>
                <a:latin typeface="Arial" panose="020B0604020202020204" pitchFamily="34" charset="0"/>
                <a:cs typeface="Arial" panose="020B0604020202020204" pitchFamily="34" charset="0"/>
              </a:rPr>
              <a:t>) – </a:t>
            </a:r>
            <a:r>
              <a:rPr lang="ru-RU" b="1" dirty="0" err="1">
                <a:solidFill>
                  <a:schemeClr val="accent1">
                    <a:lumMod val="50000"/>
                  </a:schemeClr>
                </a:solidFill>
                <a:latin typeface="Arial" panose="020B0604020202020204" pitchFamily="34" charset="0"/>
                <a:cs typeface="Arial" panose="020B0604020202020204" pitchFamily="34" charset="0"/>
              </a:rPr>
              <a:t>сорбенттің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бүкіл</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көлеміне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сорбатты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Бұл</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сорбцияның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ерекше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жағдайы</a:t>
            </a:r>
            <a:r>
              <a:rPr lang="ru-RU" b="1" dirty="0">
                <a:solidFill>
                  <a:schemeClr val="accent1">
                    <a:lumMod val="50000"/>
                  </a:schemeClr>
                </a:solidFill>
                <a:latin typeface="Arial" panose="020B0604020202020204" pitchFamily="34" charset="0"/>
                <a:cs typeface="Arial" panose="020B0604020202020204" pitchFamily="34" charset="0"/>
              </a:rPr>
              <a:t>.</a:t>
            </a:r>
          </a:p>
          <a:p>
            <a:pPr algn="just"/>
            <a:endParaRPr lang="ru-RU" b="1" dirty="0">
              <a:solidFill>
                <a:schemeClr val="accent1">
                  <a:lumMod val="50000"/>
                </a:schemeClr>
              </a:solidFill>
              <a:latin typeface="Arial" panose="020B0604020202020204" pitchFamily="34" charset="0"/>
              <a:cs typeface="Arial" panose="020B0604020202020204" pitchFamily="34" charset="0"/>
            </a:endParaRPr>
          </a:p>
          <a:p>
            <a:pPr algn="just"/>
            <a:r>
              <a:rPr lang="ru-RU" b="1" dirty="0">
                <a:solidFill>
                  <a:schemeClr val="accent1">
                    <a:lumMod val="50000"/>
                  </a:schemeClr>
                </a:solidFill>
                <a:latin typeface="Arial" panose="020B0604020202020204" pitchFamily="34" charset="0"/>
                <a:cs typeface="Arial" panose="020B0604020202020204" pitchFamily="34" charset="0"/>
              </a:rPr>
              <a:t>Техника мен </a:t>
            </a:r>
            <a:r>
              <a:rPr lang="ru-RU" b="1" dirty="0" err="1">
                <a:solidFill>
                  <a:schemeClr val="accent1">
                    <a:lumMod val="50000"/>
                  </a:schemeClr>
                </a:solidFill>
                <a:latin typeface="Arial" panose="020B0604020202020204" pitchFamily="34" charset="0"/>
                <a:cs typeface="Arial" panose="020B0604020202020204" pitchFamily="34" charset="0"/>
              </a:rPr>
              <a:t>химиялық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технологияда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газдарды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сұйықтықпен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еріту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жиі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кездеседі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Бірақ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газдар</a:t>
            </a:r>
            <a:r>
              <a:rPr lang="ru-RU" b="1" dirty="0">
                <a:solidFill>
                  <a:schemeClr val="accent1">
                    <a:lumMod val="50000"/>
                  </a:schemeClr>
                </a:solidFill>
                <a:latin typeface="Arial" panose="020B0604020202020204" pitchFamily="34" charset="0"/>
                <a:cs typeface="Arial" panose="020B0604020202020204" pitchFamily="34" charset="0"/>
              </a:rPr>
              <a:t> мен </a:t>
            </a:r>
            <a:r>
              <a:rPr lang="ru-RU" b="1" dirty="0" err="1">
                <a:solidFill>
                  <a:schemeClr val="accent1">
                    <a:lumMod val="50000"/>
                  </a:schemeClr>
                </a:solidFill>
                <a:latin typeface="Arial" panose="020B0604020202020204" pitchFamily="34" charset="0"/>
                <a:cs typeface="Arial" panose="020B0604020202020204" pitchFamily="34" charset="0"/>
              </a:rPr>
              <a:t>сұйықтықтарды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кристалды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аморфты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денелермен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процестері</a:t>
            </a:r>
            <a:r>
              <a:rPr lang="ru-RU" b="1" dirty="0">
                <a:solidFill>
                  <a:schemeClr val="accent1">
                    <a:lumMod val="50000"/>
                  </a:schemeClr>
                </a:solidFill>
                <a:latin typeface="Arial" panose="020B0604020202020204" pitchFamily="34" charset="0"/>
                <a:cs typeface="Arial" panose="020B0604020202020204" pitchFamily="34" charset="0"/>
              </a:rPr>
              <a:t> де </a:t>
            </a:r>
            <a:r>
              <a:rPr lang="ru-RU" b="1" dirty="0" err="1">
                <a:solidFill>
                  <a:schemeClr val="accent1">
                    <a:lumMod val="50000"/>
                  </a:schemeClr>
                </a:solidFill>
                <a:latin typeface="Arial" panose="020B0604020202020204" pitchFamily="34" charset="0"/>
                <a:cs typeface="Arial" panose="020B0604020202020204" pitchFamily="34" charset="0"/>
              </a:rPr>
              <a:t>белгілі.Көбінесе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процесінде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сіңіргіш</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материалдың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массасының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ұлғаюы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ғана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емес</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сонымен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қатар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оның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көлемінің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едәуір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ұлғаюы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ісіну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сондай</a:t>
            </a:r>
            <a:r>
              <a:rPr lang="ru-KZ" b="1" dirty="0">
                <a:solidFill>
                  <a:schemeClr val="accent1">
                    <a:lumMod val="50000"/>
                  </a:schemeClr>
                </a:solidFill>
                <a:latin typeface="Arial" panose="020B0604020202020204" pitchFamily="34" charset="0"/>
                <a:cs typeface="Arial" panose="020B0604020202020204" pitchFamily="34" charset="0"/>
              </a:rPr>
              <a:t>-</a:t>
            </a:r>
            <a:r>
              <a:rPr lang="ru-RU" b="1" dirty="0" err="1">
                <a:solidFill>
                  <a:schemeClr val="accent1">
                    <a:lumMod val="50000"/>
                  </a:schemeClr>
                </a:solidFill>
                <a:latin typeface="Arial" panose="020B0604020202020204" pitchFamily="34" charset="0"/>
                <a:cs typeface="Arial" panose="020B0604020202020204" pitchFamily="34" charset="0"/>
              </a:rPr>
              <a:t>ақ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оның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физикалық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сипаттамаларының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өзгеруі</a:t>
            </a:r>
            <a:r>
              <a:rPr lang="ru-KZ" b="1" dirty="0">
                <a:solidFill>
                  <a:schemeClr val="accent1">
                    <a:lumMod val="50000"/>
                  </a:schemeClr>
                </a:solidFill>
                <a:latin typeface="Arial" panose="020B0604020202020204" pitchFamily="34" charset="0"/>
                <a:cs typeface="Arial" panose="020B0604020202020204" pitchFamily="34" charset="0"/>
              </a:rPr>
              <a:t> </a:t>
            </a:r>
            <a:r>
              <a:rPr lang="ru-RU" b="1" dirty="0">
                <a:solidFill>
                  <a:schemeClr val="accent1">
                    <a:lumMod val="50000"/>
                  </a:schemeClr>
                </a:solidFill>
                <a:latin typeface="Arial" panose="020B0604020202020204" pitchFamily="34" charset="0"/>
                <a:cs typeface="Arial" panose="020B0604020202020204" pitchFamily="34" charset="0"/>
              </a:rPr>
              <a:t>–</a:t>
            </a:r>
            <a:r>
              <a:rPr lang="ru-KZ"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агрегаттық</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күй</a:t>
            </a:r>
            <a:r>
              <a:rPr lang="kk-KZ" b="1" dirty="0">
                <a:solidFill>
                  <a:schemeClr val="accent1">
                    <a:lumMod val="50000"/>
                  </a:schemeClr>
                </a:solidFill>
                <a:latin typeface="Arial" panose="020B0604020202020204" pitchFamily="34" charset="0"/>
                <a:cs typeface="Arial" panose="020B0604020202020204" pitchFamily="34" charset="0"/>
              </a:rPr>
              <a:t>іне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дейін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Іс</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жүзінде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көбінесе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қолайлы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сіңіргіштерді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қабілеті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әртүрлі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заттардан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тұратын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қоспаларды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бөлу</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үшін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қолданылады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Бұл</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жағдайда</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қоспалардың</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сіңірілген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және</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сіңірілмеген</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компоненттері</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мақсатты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өнімдер</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болуы</a:t>
            </a:r>
            <a:r>
              <a:rPr lang="ru-RU" b="1" dirty="0">
                <a:solidFill>
                  <a:schemeClr val="accent1">
                    <a:lumMod val="50000"/>
                  </a:schemeClr>
                </a:solidFill>
                <a:latin typeface="Arial" panose="020B0604020202020204" pitchFamily="34" charset="0"/>
                <a:cs typeface="Arial" panose="020B0604020202020204" pitchFamily="34" charset="0"/>
              </a:rPr>
              <a:t> </a:t>
            </a:r>
            <a:r>
              <a:rPr lang="ru-RU" b="1" dirty="0" err="1">
                <a:solidFill>
                  <a:schemeClr val="accent1">
                    <a:lumMod val="50000"/>
                  </a:schemeClr>
                </a:solidFill>
                <a:latin typeface="Arial" panose="020B0604020202020204" pitchFamily="34" charset="0"/>
                <a:cs typeface="Arial" panose="020B0604020202020204" pitchFamily="34" charset="0"/>
              </a:rPr>
              <a:t>мүмкін</a:t>
            </a:r>
            <a:r>
              <a:rPr lang="ru-RU" b="1" dirty="0">
                <a:solidFill>
                  <a:schemeClr val="accent1">
                    <a:lumMod val="50000"/>
                  </a:schemeClr>
                </a:solidFill>
                <a:latin typeface="Arial" panose="020B0604020202020204" pitchFamily="34" charset="0"/>
                <a:cs typeface="Arial" panose="020B0604020202020204" pitchFamily="34" charset="0"/>
              </a:rPr>
              <a:t>.</a:t>
            </a:r>
            <a:endParaRPr lang="ru-KZ" b="1" dirty="0">
              <a:solidFill>
                <a:schemeClr val="accent1">
                  <a:lumMod val="50000"/>
                </a:schemeClr>
              </a:solidFill>
              <a:latin typeface="Arial" panose="020B0604020202020204" pitchFamily="34" charset="0"/>
              <a:cs typeface="Arial" panose="020B0604020202020204" pitchFamily="34" charset="0"/>
            </a:endParaRPr>
          </a:p>
        </p:txBody>
      </p:sp>
      <p:pic>
        <p:nvPicPr>
          <p:cNvPr id="3074" name="Picture 2" descr="Абсорбция — Биологический словарь">
            <a:extLst>
              <a:ext uri="{FF2B5EF4-FFF2-40B4-BE49-F238E27FC236}">
                <a16:creationId xmlns:a16="http://schemas.microsoft.com/office/drawing/2014/main" id="{A4C87728-A113-D5D5-AD12-AF15B88F85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524" y="755386"/>
            <a:ext cx="4529277" cy="4529277"/>
          </a:xfrm>
          <a:prstGeom prst="rect">
            <a:avLst/>
          </a:prstGeom>
          <a:noFill/>
          <a:extLst>
            <a:ext uri="{909E8E84-426E-40DD-AFC4-6F175D3DCCD1}">
              <a14:hiddenFill xmlns:a14="http://schemas.microsoft.com/office/drawing/2010/main">
                <a:solidFill>
                  <a:srgbClr val="FFFFFF"/>
                </a:solidFill>
              </a14:hiddenFill>
            </a:ext>
          </a:extLst>
        </p:spPr>
      </p:pic>
      <p:sp>
        <p:nvSpPr>
          <p:cNvPr id="2" name="Скругленный прямоугольник 4">
            <a:extLst>
              <a:ext uri="{FF2B5EF4-FFF2-40B4-BE49-F238E27FC236}">
                <a16:creationId xmlns:a16="http://schemas.microsoft.com/office/drawing/2014/main" id="{18282BAC-A3CB-7FCE-9FAB-57A24CC0C806}"/>
              </a:ext>
            </a:extLst>
          </p:cNvPr>
          <p:cNvSpPr/>
          <p:nvPr/>
        </p:nvSpPr>
        <p:spPr>
          <a:xfrm>
            <a:off x="2003488" y="184214"/>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spcBef>
                <a:spcPts val="0"/>
              </a:spcBef>
            </a:pPr>
            <a:r>
              <a:rPr lang="ru-RU" sz="1800" b="1" dirty="0">
                <a:solidFill>
                  <a:srgbClr val="C00000"/>
                </a:solidFill>
                <a:latin typeface="Arial" panose="020B0604020202020204" pitchFamily="34" charset="0"/>
                <a:cs typeface="Arial" panose="020B0604020202020204" pitchFamily="34" charset="0"/>
              </a:rPr>
              <a:t>1. </a:t>
            </a:r>
            <a:r>
              <a:rPr lang="ru-RU" sz="1800" b="1" dirty="0" err="1">
                <a:solidFill>
                  <a:srgbClr val="C00000"/>
                </a:solidFill>
                <a:latin typeface="Arial" panose="020B0604020202020204" pitchFamily="34" charset="0"/>
                <a:cs typeface="Arial" panose="020B0604020202020204" pitchFamily="34" charset="0"/>
              </a:rPr>
              <a:t>Сорбциялы</a:t>
            </a:r>
            <a:r>
              <a:rPr lang="kk-KZ" sz="1800" b="1" dirty="0">
                <a:solidFill>
                  <a:srgbClr val="C00000"/>
                </a:solidFill>
                <a:latin typeface="Arial" panose="020B0604020202020204" pitchFamily="34" charset="0"/>
                <a:cs typeface="Arial" panose="020B0604020202020204" pitchFamily="34" charset="0"/>
              </a:rPr>
              <a:t>қ процестер</a:t>
            </a:r>
            <a:endParaRPr lang="ru-RU" sz="18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475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1. Сорбциялық </a:t>
            </a:r>
            <a:r>
              <a:rPr lang="ru-RU" sz="2400" b="1" dirty="0" err="1">
                <a:solidFill>
                  <a:srgbClr val="C00000"/>
                </a:solidFill>
                <a:latin typeface="Arial" panose="020B0604020202020204" pitchFamily="34" charset="0"/>
                <a:cs typeface="Arial" panose="020B0604020202020204" pitchFamily="34" charset="0"/>
              </a:rPr>
              <a:t>процестің</a:t>
            </a:r>
            <a:r>
              <a:rPr lang="ru-RU" sz="2400" b="1" dirty="0">
                <a:solidFill>
                  <a:srgbClr val="C00000"/>
                </a:solidFill>
                <a:latin typeface="Arial" panose="020B0604020202020204" pitchFamily="34" charset="0"/>
                <a:cs typeface="Arial" panose="020B0604020202020204" pitchFamily="34" charset="0"/>
              </a:rPr>
              <a:t> </a:t>
            </a:r>
            <a:r>
              <a:rPr lang="ru-RU" sz="2400" b="1" dirty="0" err="1">
                <a:solidFill>
                  <a:srgbClr val="C00000"/>
                </a:solidFill>
                <a:latin typeface="Arial" panose="020B0604020202020204" pitchFamily="34" charset="0"/>
                <a:cs typeface="Arial" panose="020B0604020202020204" pitchFamily="34" charset="0"/>
              </a:rPr>
              <a:t>түрлері</a:t>
            </a:r>
            <a:endParaRPr lang="ru-RU" sz="2400" b="1" dirty="0">
              <a:solidFill>
                <a:srgbClr val="C00000"/>
              </a:solidFill>
              <a:latin typeface="Arial" panose="020B0604020202020204" pitchFamily="34" charset="0"/>
              <a:cs typeface="Arial" panose="020B0604020202020204" pitchFamily="34" charset="0"/>
            </a:endParaRPr>
          </a:p>
        </p:txBody>
      </p:sp>
      <p:sp>
        <p:nvSpPr>
          <p:cNvPr id="5" name="Объект 4">
            <a:extLst>
              <a:ext uri="{FF2B5EF4-FFF2-40B4-BE49-F238E27FC236}">
                <a16:creationId xmlns:a16="http://schemas.microsoft.com/office/drawing/2014/main" id="{E6C18D34-9EB0-D7B2-0A73-E3E3E4870957}"/>
              </a:ext>
            </a:extLst>
          </p:cNvPr>
          <p:cNvSpPr>
            <a:spLocks noGrp="1"/>
          </p:cNvSpPr>
          <p:nvPr>
            <p:ph idx="1"/>
          </p:nvPr>
        </p:nvSpPr>
        <p:spPr>
          <a:xfrm>
            <a:off x="808682" y="6100878"/>
            <a:ext cx="10515600" cy="4351338"/>
          </a:xfrm>
        </p:spPr>
        <p:txBody>
          <a:bodyPr/>
          <a:lstStyle/>
          <a:p>
            <a:pPr marL="0" indent="0">
              <a:buNone/>
            </a:pPr>
            <a:r>
              <a:rPr lang="kk-KZ" dirty="0"/>
              <a:t> </a:t>
            </a:r>
            <a:endParaRPr lang="ru-KZ" dirty="0"/>
          </a:p>
        </p:txBody>
      </p:sp>
      <p:sp>
        <p:nvSpPr>
          <p:cNvPr id="6" name="TextBox 5">
            <a:extLst>
              <a:ext uri="{FF2B5EF4-FFF2-40B4-BE49-F238E27FC236}">
                <a16:creationId xmlns:a16="http://schemas.microsoft.com/office/drawing/2014/main" id="{91F87F12-8E9D-53E7-DACD-8A662C2842EF}"/>
              </a:ext>
            </a:extLst>
          </p:cNvPr>
          <p:cNvSpPr txBox="1"/>
          <p:nvPr/>
        </p:nvSpPr>
        <p:spPr>
          <a:xfrm>
            <a:off x="3753487" y="1084116"/>
            <a:ext cx="4903522" cy="400110"/>
          </a:xfrm>
          <a:prstGeom prst="rect">
            <a:avLst/>
          </a:prstGeom>
          <a:noFill/>
        </p:spPr>
        <p:txBody>
          <a:bodyPr wrap="none" rtlCol="0">
            <a:spAutoFit/>
          </a:bodyPr>
          <a:lstStyle/>
          <a:p>
            <a:pPr algn="ctr"/>
            <a:r>
              <a:rPr lang="kk-K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Сорбция процестің төрт түрі болады</a:t>
            </a:r>
            <a:endParaRPr lang="ru-K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13" name="Схема 12">
            <a:extLst>
              <a:ext uri="{FF2B5EF4-FFF2-40B4-BE49-F238E27FC236}">
                <a16:creationId xmlns:a16="http://schemas.microsoft.com/office/drawing/2014/main" id="{E3C58369-894F-9BD8-FE94-D405D735F489}"/>
              </a:ext>
            </a:extLst>
          </p:cNvPr>
          <p:cNvGraphicFramePr/>
          <p:nvPr>
            <p:extLst>
              <p:ext uri="{D42A27DB-BD31-4B8C-83A1-F6EECF244321}">
                <p14:modId xmlns:p14="http://schemas.microsoft.com/office/powerpoint/2010/main" val="3878701781"/>
              </p:ext>
            </p:extLst>
          </p:nvPr>
        </p:nvGraphicFramePr>
        <p:xfrm>
          <a:off x="1015091" y="1546541"/>
          <a:ext cx="10380315" cy="4591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3794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2</a:t>
            </a:r>
            <a:r>
              <a:rPr lang="en-US" sz="2400" b="1" dirty="0">
                <a:solidFill>
                  <a:srgbClr val="C00000"/>
                </a:solidFill>
                <a:latin typeface="Arial" panose="020B0604020202020204" pitchFamily="34" charset="0"/>
                <a:cs typeface="Arial" panose="020B0604020202020204" pitchFamily="34" charset="0"/>
              </a:rPr>
              <a:t>.</a:t>
            </a:r>
            <a:r>
              <a:rPr lang="kk-KZ" sz="2400" b="1" dirty="0">
                <a:solidFill>
                  <a:srgbClr val="C00000"/>
                </a:solidFill>
                <a:latin typeface="Arial" panose="020B0604020202020204" pitchFamily="34" charset="0"/>
                <a:cs typeface="Arial" panose="020B0604020202020204" pitchFamily="34" charset="0"/>
              </a:rPr>
              <a:t> Конденсация мен булану</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p:txBody>
          <a:bodyPr/>
          <a:lstStyle/>
          <a:p>
            <a:pPr marL="0" indent="0">
              <a:buNone/>
            </a:pPr>
            <a:r>
              <a:rPr lang="kk-KZ" dirty="0"/>
              <a:t> </a:t>
            </a:r>
            <a:endParaRPr lang="ru-KZ" dirty="0"/>
          </a:p>
        </p:txBody>
      </p:sp>
      <p:sp>
        <p:nvSpPr>
          <p:cNvPr id="2" name="Прямоугольник: скругленные углы 1">
            <a:extLst>
              <a:ext uri="{FF2B5EF4-FFF2-40B4-BE49-F238E27FC236}">
                <a16:creationId xmlns:a16="http://schemas.microsoft.com/office/drawing/2014/main" id="{1E20F4E1-8CF7-9DD2-CCD6-B09737AE0F6A}"/>
              </a:ext>
            </a:extLst>
          </p:cNvPr>
          <p:cNvSpPr/>
          <p:nvPr/>
        </p:nvSpPr>
        <p:spPr>
          <a:xfrm>
            <a:off x="1452148" y="1183022"/>
            <a:ext cx="9228667" cy="2037044"/>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ru-KZ"/>
          </a:p>
        </p:txBody>
      </p:sp>
      <p:sp>
        <p:nvSpPr>
          <p:cNvPr id="57" name="TextBox 56">
            <a:extLst>
              <a:ext uri="{FF2B5EF4-FFF2-40B4-BE49-F238E27FC236}">
                <a16:creationId xmlns:a16="http://schemas.microsoft.com/office/drawing/2014/main" id="{299EA548-A4C8-CF24-FA6E-966EAA2CFF80}"/>
              </a:ext>
            </a:extLst>
          </p:cNvPr>
          <p:cNvSpPr txBox="1"/>
          <p:nvPr/>
        </p:nvSpPr>
        <p:spPr>
          <a:xfrm>
            <a:off x="1861142" y="1546541"/>
            <a:ext cx="8466667" cy="1200329"/>
          </a:xfrm>
          <a:prstGeom prst="rect">
            <a:avLst/>
          </a:prstGeom>
          <a:noFill/>
        </p:spPr>
        <p:txBody>
          <a:bodyPr wrap="square">
            <a:spAutoFit/>
          </a:bodyPr>
          <a:lstStyle/>
          <a:p>
            <a:pPr algn="ct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Белгілі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бір</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жағдайларда</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кез</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келген</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зат</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әртүрлі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агрегаттық</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күйде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болуы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мүмкін</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қатты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сұйық</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және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газ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тәрізді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Бір</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күйден</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екінші</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күйге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өту</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фазалық</a:t>
            </a: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ауысу</a:t>
            </a: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деп</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аталады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Булану</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және</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конденсация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фазалық</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ауысулардың</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мысалдары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болып</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табылады</a:t>
            </a:r>
            <a:r>
              <a:rPr lang="ru-RU"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KZ" dirty="0"/>
          </a:p>
        </p:txBody>
      </p:sp>
      <p:sp>
        <p:nvSpPr>
          <p:cNvPr id="5" name="Прямоугольник 4">
            <a:extLst>
              <a:ext uri="{FF2B5EF4-FFF2-40B4-BE49-F238E27FC236}">
                <a16:creationId xmlns:a16="http://schemas.microsoft.com/office/drawing/2014/main" id="{87541D06-5DBA-B1FD-64BA-D34BA1E5E360}"/>
              </a:ext>
            </a:extLst>
          </p:cNvPr>
          <p:cNvSpPr/>
          <p:nvPr/>
        </p:nvSpPr>
        <p:spPr>
          <a:xfrm>
            <a:off x="747935" y="4177688"/>
            <a:ext cx="4461933" cy="176351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err="1"/>
              <a:t>Булану</a:t>
            </a:r>
            <a:r>
              <a:rPr lang="ru-RU" dirty="0"/>
              <a:t> – </a:t>
            </a:r>
            <a:r>
              <a:rPr lang="ru-RU" dirty="0" err="1"/>
              <a:t>сұйық</a:t>
            </a:r>
            <a:r>
              <a:rPr lang="ru-RU" dirty="0"/>
              <a:t> </a:t>
            </a:r>
            <a:r>
              <a:rPr lang="ru-RU" dirty="0" err="1"/>
              <a:t>күйден</a:t>
            </a:r>
            <a:r>
              <a:rPr lang="ru-RU" dirty="0"/>
              <a:t> газ </a:t>
            </a:r>
            <a:r>
              <a:rPr lang="ru-RU" dirty="0" err="1"/>
              <a:t>тәрізді</a:t>
            </a:r>
            <a:r>
              <a:rPr lang="ru-RU" dirty="0"/>
              <a:t> </a:t>
            </a:r>
            <a:r>
              <a:rPr lang="ru-RU" dirty="0" err="1"/>
              <a:t>күйге</a:t>
            </a:r>
            <a:r>
              <a:rPr lang="ru-RU" dirty="0"/>
              <a:t> </a:t>
            </a:r>
            <a:r>
              <a:rPr lang="ru-RU" dirty="0" err="1"/>
              <a:t>фазалық</a:t>
            </a:r>
            <a:r>
              <a:rPr lang="ru-RU" dirty="0"/>
              <a:t> </a:t>
            </a:r>
            <a:r>
              <a:rPr lang="ru-RU" dirty="0" err="1"/>
              <a:t>ауысу</a:t>
            </a:r>
            <a:r>
              <a:rPr lang="ru-RU" dirty="0"/>
              <a:t>.</a:t>
            </a:r>
            <a:endParaRPr lang="ru-KZ" dirty="0"/>
          </a:p>
        </p:txBody>
      </p:sp>
      <p:sp>
        <p:nvSpPr>
          <p:cNvPr id="6" name="Прямоугольник 5">
            <a:extLst>
              <a:ext uri="{FF2B5EF4-FFF2-40B4-BE49-F238E27FC236}">
                <a16:creationId xmlns:a16="http://schemas.microsoft.com/office/drawing/2014/main" id="{F7C1C002-D859-CAAA-1D48-58C2B2884298}"/>
              </a:ext>
            </a:extLst>
          </p:cNvPr>
          <p:cNvSpPr/>
          <p:nvPr/>
        </p:nvSpPr>
        <p:spPr>
          <a:xfrm>
            <a:off x="6620179" y="4178267"/>
            <a:ext cx="4461933" cy="176351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a:t>Конденсация - буланудың кері процесі. Конденсация кезінде бу молекулалары сұйықтыққа оралады.</a:t>
            </a:r>
            <a:endParaRPr lang="ru-KZ"/>
          </a:p>
        </p:txBody>
      </p:sp>
      <p:sp>
        <p:nvSpPr>
          <p:cNvPr id="7" name="Стрелка: вправо 6">
            <a:extLst>
              <a:ext uri="{FF2B5EF4-FFF2-40B4-BE49-F238E27FC236}">
                <a16:creationId xmlns:a16="http://schemas.microsoft.com/office/drawing/2014/main" id="{372644D0-6E7E-1DF8-1A6B-DA793276E359}"/>
              </a:ext>
            </a:extLst>
          </p:cNvPr>
          <p:cNvSpPr/>
          <p:nvPr/>
        </p:nvSpPr>
        <p:spPr>
          <a:xfrm rot="7025450">
            <a:off x="3037491" y="3406745"/>
            <a:ext cx="1155031" cy="5236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9" name="Стрелка: вправо 8">
            <a:extLst>
              <a:ext uri="{FF2B5EF4-FFF2-40B4-BE49-F238E27FC236}">
                <a16:creationId xmlns:a16="http://schemas.microsoft.com/office/drawing/2014/main" id="{1C383C1D-0B85-7BD0-4C0F-7B5FDBE218B7}"/>
              </a:ext>
            </a:extLst>
          </p:cNvPr>
          <p:cNvSpPr/>
          <p:nvPr/>
        </p:nvSpPr>
        <p:spPr>
          <a:xfrm rot="4292485">
            <a:off x="7508157" y="3387687"/>
            <a:ext cx="1147737" cy="5236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KZ"/>
          </a:p>
        </p:txBody>
      </p:sp>
    </p:spTree>
    <p:extLst>
      <p:ext uri="{BB962C8B-B14F-4D97-AF65-F5344CB8AC3E}">
        <p14:creationId xmlns:p14="http://schemas.microsoft.com/office/powerpoint/2010/main" val="146504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2</a:t>
            </a:r>
            <a:r>
              <a:rPr lang="en-US" sz="2400" b="1" dirty="0">
                <a:solidFill>
                  <a:srgbClr val="C00000"/>
                </a:solidFill>
                <a:latin typeface="Arial" panose="020B0604020202020204" pitchFamily="34" charset="0"/>
                <a:cs typeface="Arial" panose="020B0604020202020204" pitchFamily="34" charset="0"/>
              </a:rPr>
              <a:t>.</a:t>
            </a:r>
            <a:r>
              <a:rPr lang="kk-KZ" sz="2400" b="1" dirty="0">
                <a:solidFill>
                  <a:srgbClr val="C00000"/>
                </a:solidFill>
                <a:latin typeface="Arial" panose="020B0604020202020204" pitchFamily="34" charset="0"/>
                <a:cs typeface="Arial" panose="020B0604020202020204" pitchFamily="34" charset="0"/>
              </a:rPr>
              <a:t>Конденсация мен булану</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a:xfrm>
            <a:off x="6281827" y="2350611"/>
            <a:ext cx="5455400" cy="4351338"/>
          </a:xfrm>
        </p:spPr>
        <p:txBody>
          <a:bodyPr>
            <a:normAutofit fontScale="85000" lnSpcReduction="20000"/>
          </a:bodyPr>
          <a:lstStyle/>
          <a:p>
            <a:pPr marL="0" indent="0" algn="just">
              <a:buNone/>
            </a:pPr>
            <a:r>
              <a:rPr lang="ru-KZ" dirty="0">
                <a:latin typeface="Arial" panose="020B0604020202020204" pitchFamily="34" charset="0"/>
                <a:cs typeface="Arial" panose="020B0604020202020204" pitchFamily="34" charset="0"/>
              </a:rPr>
              <a:t>    </a:t>
            </a:r>
            <a:r>
              <a:rPr lang="kk-KZ" dirty="0">
                <a:solidFill>
                  <a:srgbClr val="002060"/>
                </a:solidFill>
                <a:latin typeface="Arial" panose="020B0604020202020204" pitchFamily="34" charset="0"/>
                <a:cs typeface="Arial" panose="020B0604020202020204" pitchFamily="34" charset="0"/>
              </a:rPr>
              <a:t>Булану – сұйық күйден газ тәрізді күйге фазалық ауысу. </a:t>
            </a:r>
            <a:r>
              <a:rPr lang="ru-KZ" dirty="0">
                <a:solidFill>
                  <a:srgbClr val="002060"/>
                </a:solidFill>
                <a:latin typeface="Arial" panose="020B0604020202020204" pitchFamily="34" charset="0"/>
                <a:cs typeface="Arial" panose="020B0604020202020204" pitchFamily="34" charset="0"/>
              </a:rPr>
              <a:t>МКТ </a:t>
            </a:r>
            <a:r>
              <a:rPr lang="kk-KZ" dirty="0">
                <a:solidFill>
                  <a:srgbClr val="002060"/>
                </a:solidFill>
                <a:latin typeface="Arial" panose="020B0604020202020204" pitchFamily="34" charset="0"/>
                <a:cs typeface="Arial" panose="020B0604020202020204" pitchFamily="34" charset="0"/>
              </a:rPr>
              <a:t>тұрғысынан булану – сұйықтықтың бетінен ең жылдам молекулалардың ұшып шығуы, оның кинетикалық энергиясы олардың сұйықтықтың қалған молекулаларымен байланысының энергиясынан асып түсетін процесс. Бұл қалған молекулалардың орташа кинетикалық энергиясының төмендеуіне, яғни сұйықтықтың салқындауына (егер қоршаған денелерден энергия берілмесе) әкеледі.</a:t>
            </a:r>
            <a:endParaRPr lang="ru-KZ" dirty="0">
              <a:solidFill>
                <a:srgbClr val="002060"/>
              </a:solidFill>
              <a:latin typeface="Arial" panose="020B0604020202020204" pitchFamily="34" charset="0"/>
              <a:cs typeface="Arial" panose="020B0604020202020204" pitchFamily="34" charset="0"/>
            </a:endParaRPr>
          </a:p>
        </p:txBody>
      </p:sp>
      <p:sp>
        <p:nvSpPr>
          <p:cNvPr id="13" name="Блок-схема: несколько документов 12">
            <a:extLst>
              <a:ext uri="{FF2B5EF4-FFF2-40B4-BE49-F238E27FC236}">
                <a16:creationId xmlns:a16="http://schemas.microsoft.com/office/drawing/2014/main" id="{1745FAFD-1A80-3CFC-C0DE-AD448CD69404}"/>
              </a:ext>
            </a:extLst>
          </p:cNvPr>
          <p:cNvSpPr/>
          <p:nvPr/>
        </p:nvSpPr>
        <p:spPr>
          <a:xfrm>
            <a:off x="3920067" y="1167830"/>
            <a:ext cx="3920066" cy="889466"/>
          </a:xfrm>
          <a:prstGeom prst="flowChartMultidocumen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400" b="1" dirty="0">
                <a:latin typeface="Arial" panose="020B0604020202020204" pitchFamily="34" charset="0"/>
                <a:cs typeface="Arial" panose="020B0604020202020204" pitchFamily="34" charset="0"/>
              </a:rPr>
              <a:t>БУЛАНУ</a:t>
            </a:r>
          </a:p>
        </p:txBody>
      </p:sp>
      <p:pic>
        <p:nvPicPr>
          <p:cNvPr id="1026" name="Picture 2">
            <a:extLst>
              <a:ext uri="{FF2B5EF4-FFF2-40B4-BE49-F238E27FC236}">
                <a16:creationId xmlns:a16="http://schemas.microsoft.com/office/drawing/2014/main" id="{7EF7D0D0-081D-4EEF-ADF9-CCB81F7FD2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115" y="2440348"/>
            <a:ext cx="5715000" cy="368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586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dirty="0">
                <a:solidFill>
                  <a:srgbClr val="C00000"/>
                </a:solidFill>
                <a:latin typeface="Arial" panose="020B0604020202020204" pitchFamily="34" charset="0"/>
                <a:cs typeface="Arial" panose="020B0604020202020204" pitchFamily="34" charset="0"/>
              </a:rPr>
              <a:t>2</a:t>
            </a:r>
            <a:r>
              <a:rPr lang="en-US" sz="2400" b="1" dirty="0">
                <a:solidFill>
                  <a:srgbClr val="C00000"/>
                </a:solidFill>
                <a:latin typeface="Arial" panose="020B0604020202020204" pitchFamily="34" charset="0"/>
                <a:cs typeface="Arial" panose="020B0604020202020204" pitchFamily="34" charset="0"/>
              </a:rPr>
              <a:t>.</a:t>
            </a:r>
            <a:r>
              <a:rPr lang="kk-KZ" sz="2400" b="1" dirty="0">
                <a:solidFill>
                  <a:srgbClr val="C00000"/>
                </a:solidFill>
                <a:latin typeface="Arial" panose="020B0604020202020204" pitchFamily="34" charset="0"/>
                <a:cs typeface="Arial" panose="020B0604020202020204" pitchFamily="34" charset="0"/>
              </a:rPr>
              <a:t>Конденсация мен булану</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A99ADAE3-EE93-F632-F103-B336BACE9E4F}"/>
              </a:ext>
            </a:extLst>
          </p:cNvPr>
          <p:cNvSpPr>
            <a:spLocks noGrp="1"/>
          </p:cNvSpPr>
          <p:nvPr>
            <p:ph idx="1"/>
          </p:nvPr>
        </p:nvSpPr>
        <p:spPr>
          <a:xfrm>
            <a:off x="944749" y="2579677"/>
            <a:ext cx="10515600" cy="4351338"/>
          </a:xfrm>
        </p:spPr>
        <p:txBody>
          <a:bodyPr/>
          <a:lstStyle/>
          <a:p>
            <a:pPr marL="0" indent="0">
              <a:buNone/>
            </a:pPr>
            <a:r>
              <a:rPr lang="ru-RU" dirty="0"/>
              <a:t> </a:t>
            </a:r>
            <a:endParaRPr lang="ru-KZ" dirty="0"/>
          </a:p>
        </p:txBody>
      </p:sp>
      <p:sp>
        <p:nvSpPr>
          <p:cNvPr id="5" name="TextBox 4">
            <a:extLst>
              <a:ext uri="{FF2B5EF4-FFF2-40B4-BE49-F238E27FC236}">
                <a16:creationId xmlns:a16="http://schemas.microsoft.com/office/drawing/2014/main" id="{B9B5740C-8B46-2110-052C-D6CE849EE143}"/>
              </a:ext>
            </a:extLst>
          </p:cNvPr>
          <p:cNvSpPr txBox="1"/>
          <p:nvPr/>
        </p:nvSpPr>
        <p:spPr>
          <a:xfrm>
            <a:off x="756278" y="1704289"/>
            <a:ext cx="8577108" cy="4524315"/>
          </a:xfrm>
          <a:prstGeom prst="rect">
            <a:avLst/>
          </a:prstGeom>
          <a:noFill/>
        </p:spPr>
        <p:txBody>
          <a:bodyPr wrap="square">
            <a:spAutoFit/>
          </a:bodyPr>
          <a:lstStyle/>
          <a:p>
            <a:pPr algn="just"/>
            <a:r>
              <a:rPr lang="ru-KZ" dirty="0">
                <a:solidFill>
                  <a:srgbClr val="002060"/>
                </a:solidFill>
                <a:latin typeface="Arial" panose="020B0604020202020204" pitchFamily="34" charset="0"/>
                <a:cs typeface="Arial" panose="020B0604020202020204" pitchFamily="34" charset="0"/>
              </a:rPr>
              <a:t>      Үстелге су </a:t>
            </a:r>
            <a:r>
              <a:rPr lang="ru-KZ" dirty="0" err="1">
                <a:solidFill>
                  <a:srgbClr val="002060"/>
                </a:solidFill>
                <a:latin typeface="Arial" panose="020B0604020202020204" pitchFamily="34" charset="0"/>
                <a:cs typeface="Arial" panose="020B0604020202020204" pitchFamily="34" charset="0"/>
              </a:rPr>
              <a:t>жұқа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қабатпен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құйылды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делік</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Молекулалар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қабаттарда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орналасқан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Ең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жоғарғы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қабаттағы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молекулалар</a:t>
            </a:r>
            <a:r>
              <a:rPr lang="ru-KZ" dirty="0">
                <a:solidFill>
                  <a:srgbClr val="002060"/>
                </a:solidFill>
                <a:latin typeface="Arial" panose="020B0604020202020204" pitchFamily="34" charset="0"/>
                <a:cs typeface="Arial" panose="020B0604020202020204" pitchFamily="34" charset="0"/>
              </a:rPr>
              <a:t> тек </a:t>
            </a:r>
            <a:r>
              <a:rPr lang="ru-KZ" dirty="0" err="1">
                <a:solidFill>
                  <a:srgbClr val="002060"/>
                </a:solidFill>
                <a:latin typeface="Arial" panose="020B0604020202020204" pitchFamily="34" charset="0"/>
                <a:cs typeface="Arial" panose="020B0604020202020204" pitchFamily="34" charset="0"/>
              </a:rPr>
              <a:t>төменнен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және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бүйірден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молекулааралық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тартылыс</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күштерін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сезінеді</a:t>
            </a:r>
            <a:r>
              <a:rPr lang="ru-KZ" dirty="0">
                <a:solidFill>
                  <a:srgbClr val="002060"/>
                </a:solidFill>
                <a:latin typeface="Arial" panose="020B0604020202020204" pitchFamily="34" charset="0"/>
                <a:cs typeface="Arial" panose="020B0604020202020204" pitchFamily="34" charset="0"/>
              </a:rPr>
              <a:t>, ал </a:t>
            </a:r>
            <a:r>
              <a:rPr lang="ru-KZ" dirty="0" err="1">
                <a:solidFill>
                  <a:srgbClr val="002060"/>
                </a:solidFill>
                <a:latin typeface="Arial" panose="020B0604020202020204" pitchFamily="34" charset="0"/>
                <a:cs typeface="Arial" panose="020B0604020202020204" pitchFamily="34" charset="0"/>
              </a:rPr>
              <a:t>сұйықтың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негізгі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бөлігіндегі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молекулалар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барлық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жағынан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молекулааралық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тартылыс</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күштерін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сезінеді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Осылайша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жоғарғы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жағындағы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молекулалар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көлемнің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ішіндегі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молекулаларға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қарағанда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азырақ</a:t>
            </a:r>
            <a:r>
              <a:rPr lang="ru-KZ" dirty="0">
                <a:solidFill>
                  <a:srgbClr val="002060"/>
                </a:solidFill>
                <a:latin typeface="Arial" panose="020B0604020202020204" pitchFamily="34" charset="0"/>
                <a:cs typeface="Arial" panose="020B0604020202020204" pitchFamily="34" charset="0"/>
              </a:rPr>
              <a:t> таза </a:t>
            </a:r>
            <a:r>
              <a:rPr lang="ru-KZ" dirty="0" err="1">
                <a:solidFill>
                  <a:srgbClr val="002060"/>
                </a:solidFill>
                <a:latin typeface="Arial" panose="020B0604020202020204" pitchFamily="34" charset="0"/>
                <a:cs typeface="Arial" panose="020B0604020202020204" pitchFamily="34" charset="0"/>
              </a:rPr>
              <a:t>молекулааралық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күштерді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сезінеді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Бұл</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молекулааралық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күштер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әлсіз</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болғандықтан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үстіңгі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қабатқа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күн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сәулесі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түскенде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кейбір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молекулалар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бөлме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температурасында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атмосфераға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шығу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үшін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жеткілікті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кинетикалық</a:t>
            </a:r>
            <a:r>
              <a:rPr lang="ru-KZ" dirty="0">
                <a:solidFill>
                  <a:srgbClr val="002060"/>
                </a:solidFill>
                <a:latin typeface="Arial" panose="020B0604020202020204" pitchFamily="34" charset="0"/>
                <a:cs typeface="Arial" panose="020B0604020202020204" pitchFamily="34" charset="0"/>
              </a:rPr>
              <a:t> энергия </a:t>
            </a:r>
            <a:r>
              <a:rPr lang="ru-KZ" dirty="0" err="1">
                <a:solidFill>
                  <a:srgbClr val="002060"/>
                </a:solidFill>
                <a:latin typeface="Arial" panose="020B0604020202020204" pitchFamily="34" charset="0"/>
                <a:cs typeface="Arial" panose="020B0604020202020204" pitchFamily="34" charset="0"/>
              </a:rPr>
              <a:t>алады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Сонымен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қатар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ылғалдылық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неғұрлым</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төмен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болса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сұйықтықтың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булануы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оңайырақ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болады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Булану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кезінде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атмосферадағы</a:t>
            </a:r>
            <a:r>
              <a:rPr lang="ru-KZ" dirty="0">
                <a:solidFill>
                  <a:srgbClr val="002060"/>
                </a:solidFill>
                <a:latin typeface="Arial" panose="020B0604020202020204" pitchFamily="34" charset="0"/>
                <a:cs typeface="Arial" panose="020B0604020202020204" pitchFamily="34" charset="0"/>
              </a:rPr>
              <a:t> су </a:t>
            </a:r>
            <a:r>
              <a:rPr lang="ru-KZ" dirty="0" err="1">
                <a:solidFill>
                  <a:srgbClr val="002060"/>
                </a:solidFill>
                <a:latin typeface="Arial" panose="020B0604020202020204" pitchFamily="34" charset="0"/>
                <a:cs typeface="Arial" panose="020B0604020202020204" pitchFamily="34" charset="0"/>
              </a:rPr>
              <a:t>буының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концентрациясы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артады</a:t>
            </a:r>
            <a:r>
              <a:rPr lang="ru-KZ" dirty="0">
                <a:solidFill>
                  <a:srgbClr val="002060"/>
                </a:solidFill>
                <a:latin typeface="Arial" panose="020B0604020202020204" pitchFamily="34" charset="0"/>
                <a:cs typeface="Arial" panose="020B0604020202020204" pitchFamily="34" charset="0"/>
              </a:rPr>
              <a:t>. Атмосфера </a:t>
            </a:r>
            <a:r>
              <a:rPr lang="ru-KZ" dirty="0" err="1">
                <a:solidFill>
                  <a:srgbClr val="002060"/>
                </a:solidFill>
                <a:latin typeface="Arial" panose="020B0604020202020204" pitchFamily="34" charset="0"/>
                <a:cs typeface="Arial" panose="020B0604020202020204" pitchFamily="34" charset="0"/>
              </a:rPr>
              <a:t>сыни</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шегінен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асып</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кетсе</a:t>
            </a:r>
            <a:r>
              <a:rPr lang="ru-KZ" dirty="0">
                <a:solidFill>
                  <a:srgbClr val="002060"/>
                </a:solidFill>
                <a:latin typeface="Arial" panose="020B0604020202020204" pitchFamily="34" charset="0"/>
                <a:cs typeface="Arial" panose="020B0604020202020204" pitchFamily="34" charset="0"/>
              </a:rPr>
              <a:t>, су </a:t>
            </a:r>
            <a:r>
              <a:rPr lang="ru-KZ" dirty="0" err="1">
                <a:solidFill>
                  <a:srgbClr val="002060"/>
                </a:solidFill>
                <a:latin typeface="Arial" panose="020B0604020202020204" pitchFamily="34" charset="0"/>
                <a:cs typeface="Arial" panose="020B0604020202020204" pitchFamily="34" charset="0"/>
              </a:rPr>
              <a:t>буын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ұстай</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алмайды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Бұл</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қанығу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күйі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деп</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аталады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Қаныққан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күйге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жетпесе</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булану</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жалғасады</a:t>
            </a:r>
            <a:r>
              <a:rPr lang="ru-KZ" dirty="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a:p>
            <a:pPr algn="just"/>
            <a:r>
              <a:rPr lang="ru-KZ" dirty="0" err="1">
                <a:solidFill>
                  <a:srgbClr val="002060"/>
                </a:solidFill>
                <a:latin typeface="Arial" panose="020B0604020202020204" pitchFamily="34" charset="0"/>
                <a:cs typeface="Arial" panose="020B0604020202020204" pitchFamily="34" charset="0"/>
              </a:rPr>
              <a:t>Осылайша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ылғалдылық</a:t>
            </a:r>
            <a:r>
              <a:rPr lang="ru-KZ" dirty="0">
                <a:solidFill>
                  <a:srgbClr val="002060"/>
                </a:solidFill>
                <a:latin typeface="Arial" panose="020B0604020202020204" pitchFamily="34" charset="0"/>
                <a:cs typeface="Arial" panose="020B0604020202020204" pitchFamily="34" charset="0"/>
              </a:rPr>
              <a:t> пен </a:t>
            </a:r>
            <a:r>
              <a:rPr lang="ru-KZ" dirty="0" err="1">
                <a:solidFill>
                  <a:srgbClr val="002060"/>
                </a:solidFill>
                <a:latin typeface="Arial" panose="020B0604020202020204" pitchFamily="34" charset="0"/>
                <a:cs typeface="Arial" panose="020B0604020202020204" pitchFamily="34" charset="0"/>
              </a:rPr>
              <a:t>жоғары</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молекулалық</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энергияның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үйлесімі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жер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бетіндегі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кейбір</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молекулалардың</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тіпті</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төмен</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температурада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булануына</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мүмкіндік</a:t>
            </a:r>
            <a:r>
              <a:rPr lang="ru-KZ" dirty="0">
                <a:solidFill>
                  <a:srgbClr val="002060"/>
                </a:solidFill>
                <a:latin typeface="Arial" panose="020B0604020202020204" pitchFamily="34" charset="0"/>
                <a:cs typeface="Arial" panose="020B0604020202020204" pitchFamily="34" charset="0"/>
              </a:rPr>
              <a:t> </a:t>
            </a:r>
            <a:r>
              <a:rPr lang="ru-KZ" dirty="0" err="1">
                <a:solidFill>
                  <a:srgbClr val="002060"/>
                </a:solidFill>
                <a:latin typeface="Arial" panose="020B0604020202020204" pitchFamily="34" charset="0"/>
                <a:cs typeface="Arial" panose="020B0604020202020204" pitchFamily="34" charset="0"/>
              </a:rPr>
              <a:t>береді</a:t>
            </a:r>
            <a:r>
              <a:rPr lang="ru-KZ" dirty="0">
                <a:solidFill>
                  <a:srgbClr val="002060"/>
                </a:solidFill>
                <a:latin typeface="Arial" panose="020B0604020202020204" pitchFamily="34" charset="0"/>
                <a:cs typeface="Arial" panose="020B0604020202020204" pitchFamily="34" charset="0"/>
              </a:rPr>
              <a:t>!</a:t>
            </a:r>
          </a:p>
        </p:txBody>
      </p:sp>
      <p:pic>
        <p:nvPicPr>
          <p:cNvPr id="5124" name="Picture 4" descr="Испарение. Насыщенный и ненасыщенный пар • 8 класс • Физика">
            <a:extLst>
              <a:ext uri="{FF2B5EF4-FFF2-40B4-BE49-F238E27FC236}">
                <a16:creationId xmlns:a16="http://schemas.microsoft.com/office/drawing/2014/main" id="{947B11F2-7C89-8886-8C90-C5AF22D726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6002" y="2535082"/>
            <a:ext cx="2168121" cy="280645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D24DF91-EDBA-8CBB-3580-8E852232A205}"/>
              </a:ext>
            </a:extLst>
          </p:cNvPr>
          <p:cNvSpPr txBox="1"/>
          <p:nvPr/>
        </p:nvSpPr>
        <p:spPr>
          <a:xfrm>
            <a:off x="4059866" y="1256029"/>
            <a:ext cx="6097604" cy="369332"/>
          </a:xfrm>
          <a:prstGeom prst="rect">
            <a:avLst/>
          </a:prstGeom>
          <a:noFill/>
        </p:spPr>
        <p:txBody>
          <a:bodyPr wrap="square">
            <a:spAutoFit/>
          </a:bodyPr>
          <a:lstStyle/>
          <a:p>
            <a:r>
              <a:rPr lang="ru-RU" sz="1800" b="1" dirty="0" err="1">
                <a:latin typeface="Arial" panose="020B0604020202020204" pitchFamily="34" charset="0"/>
                <a:cs typeface="Arial" panose="020B0604020202020204" pitchFamily="34" charset="0"/>
              </a:rPr>
              <a:t>Бөлме</a:t>
            </a:r>
            <a:r>
              <a:rPr lang="ru-RU" sz="1800" b="1" dirty="0">
                <a:latin typeface="Arial" panose="020B0604020202020204" pitchFamily="34" charset="0"/>
                <a:cs typeface="Arial" panose="020B0604020202020204" pitchFamily="34" charset="0"/>
              </a:rPr>
              <a:t> </a:t>
            </a:r>
            <a:r>
              <a:rPr lang="ru-RU" sz="1800" b="1" dirty="0" err="1">
                <a:latin typeface="Arial" panose="020B0604020202020204" pitchFamily="34" charset="0"/>
                <a:cs typeface="Arial" panose="020B0604020202020204" pitchFamily="34" charset="0"/>
              </a:rPr>
              <a:t>температурасында</a:t>
            </a:r>
            <a:r>
              <a:rPr lang="ru-RU" sz="1800" b="1" dirty="0">
                <a:latin typeface="Arial" panose="020B0604020202020204" pitchFamily="34" charset="0"/>
                <a:cs typeface="Arial" panose="020B0604020202020204" pitchFamily="34" charset="0"/>
              </a:rPr>
              <a:t> </a:t>
            </a:r>
            <a:r>
              <a:rPr lang="ru-RU" sz="1800" b="1" dirty="0" err="1">
                <a:latin typeface="Arial" panose="020B0604020202020204" pitchFamily="34" charset="0"/>
                <a:cs typeface="Arial" panose="020B0604020202020204" pitchFamily="34" charset="0"/>
              </a:rPr>
              <a:t>булану</a:t>
            </a:r>
            <a:endParaRPr lang="ru-KZ" dirty="0"/>
          </a:p>
        </p:txBody>
      </p:sp>
    </p:spTree>
    <p:extLst>
      <p:ext uri="{BB962C8B-B14F-4D97-AF65-F5344CB8AC3E}">
        <p14:creationId xmlns:p14="http://schemas.microsoft.com/office/powerpoint/2010/main" val="292004266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3848</TotalTime>
  <Words>1617</Words>
  <Application>Microsoft Office PowerPoint</Application>
  <PresentationFormat>Широкоэкранный</PresentationFormat>
  <Paragraphs>162</Paragraphs>
  <Slides>24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24</vt:i4>
      </vt:variant>
    </vt:vector>
  </HeadingPairs>
  <TitlesOfParts>
    <vt:vector size="30" baseType="lpstr">
      <vt:lpstr>Arial</vt:lpstr>
      <vt:lpstr>Calibri</vt:lpstr>
      <vt:lpstr>Calibri Light</vt:lpstr>
      <vt:lpstr>Cambria Math</vt:lpstr>
      <vt:lpstr>Tahoma</vt:lpstr>
      <vt:lpstr>Тема Office</vt:lpstr>
      <vt:lpstr>Презентация PowerPoint</vt:lpstr>
      <vt:lpstr>Презентация PowerPoint</vt:lpstr>
      <vt:lpstr>Презентация PowerPoint</vt:lpstr>
      <vt:lpstr> </vt:lpstr>
      <vt:lpstr> </vt:lpstr>
      <vt:lpstr>1. Сорбциялық процестің түрлері</vt:lpstr>
      <vt:lpstr>2. Конденсация мен булану</vt:lpstr>
      <vt:lpstr>2.Конденсация мен булану</vt:lpstr>
      <vt:lpstr>2.Конденсация мен булану</vt:lpstr>
      <vt:lpstr>2.Конденсация мен булану</vt:lpstr>
      <vt:lpstr>2.Конденсация мен булану</vt:lpstr>
      <vt:lpstr>3. Хемосорбция мен физикалық адсорбция </vt:lpstr>
      <vt:lpstr>3. Сорбциялық процестің түрлері</vt:lpstr>
      <vt:lpstr>2. Сорбциялық процестің түрлері</vt:lpstr>
      <vt:lpstr>2. Сорбциялық процестің түрлері</vt:lpstr>
      <vt:lpstr> </vt:lpstr>
      <vt:lpstr> </vt:lpstr>
      <vt:lpstr> </vt:lpstr>
      <vt:lpstr> </vt:lpstr>
      <vt:lpstr>2. Сорбциялық процестің түрлері</vt:lpstr>
      <vt:lpstr>4. Жабдықтар</vt:lpstr>
      <vt:lpstr>4.Жабдықтар</vt:lpstr>
      <vt:lpstr>4. Жабдықтар</vt:lpstr>
      <vt:lpstr>4. ЖАБДЫҚТАР</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Айман Акылбекова</cp:lastModifiedBy>
  <cp:revision>78</cp:revision>
  <dcterms:created xsi:type="dcterms:W3CDTF">2021-11-16T03:16:23Z</dcterms:created>
  <dcterms:modified xsi:type="dcterms:W3CDTF">2024-10-30T07:54:24Z</dcterms:modified>
</cp:coreProperties>
</file>