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11" r:id="rId5"/>
    <p:sldId id="324" r:id="rId6"/>
    <p:sldId id="357" r:id="rId7"/>
    <p:sldId id="358" r:id="rId8"/>
    <p:sldId id="356" r:id="rId9"/>
    <p:sldId id="361" r:id="rId10"/>
    <p:sldId id="351" r:id="rId11"/>
    <p:sldId id="362" r:id="rId12"/>
    <p:sldId id="360" r:id="rId13"/>
    <p:sldId id="328" r:id="rId14"/>
    <p:sldId id="344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3F52E-DAEE-42BF-8FEE-6DD39365D33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53F2974-E7D4-432C-BBA1-1673FE4CFBF6}">
      <dgm:prSet phldrT="[Текст]"/>
      <dgm:spPr>
        <a:solidFill>
          <a:srgbClr val="FF33CC"/>
        </a:solidFill>
      </dgm:spPr>
      <dgm:t>
        <a:bodyPr/>
        <a:lstStyle/>
        <a:p>
          <a:r>
            <a:rPr lang="ru-RU" dirty="0" err="1">
              <a:solidFill>
                <a:schemeClr val="tx1"/>
              </a:solidFill>
            </a:rPr>
            <a:t>Физикалық</a:t>
          </a:r>
          <a:r>
            <a:rPr lang="ru-RU" dirty="0">
              <a:solidFill>
                <a:schemeClr val="tx1"/>
              </a:solidFill>
            </a:rPr>
            <a:t> эксперимент </a:t>
          </a:r>
          <a:r>
            <a:rPr lang="ru-RU" dirty="0" err="1">
              <a:solidFill>
                <a:schemeClr val="tx1"/>
              </a:solidFill>
            </a:rPr>
            <a:t>техникасын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зерттеген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ғалымдардың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қатарында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бірнеше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маңызды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тұлғаларды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атап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көрсетуге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болады</a:t>
          </a:r>
          <a:r>
            <a:rPr lang="ru-RU" dirty="0">
              <a:solidFill>
                <a:schemeClr val="tx1"/>
              </a:solidFill>
            </a:rPr>
            <a:t>:</a:t>
          </a:r>
          <a:endParaRPr lang="ru-KZ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5C9AB7-C1A6-4932-8132-2F20CDB27124}" type="parTrans" cxnId="{9110FD67-C4D1-4E92-B80C-538A9A6872EB}">
      <dgm:prSet/>
      <dgm:spPr/>
      <dgm:t>
        <a:bodyPr/>
        <a:lstStyle/>
        <a:p>
          <a:endParaRPr lang="ru-KZ"/>
        </a:p>
      </dgm:t>
    </dgm:pt>
    <dgm:pt modelId="{1DF8BF01-97DB-4BFC-B658-8E632FDFBAFF}" type="sibTrans" cxnId="{9110FD67-C4D1-4E92-B80C-538A9A6872EB}">
      <dgm:prSet/>
      <dgm:spPr/>
      <dgm:t>
        <a:bodyPr/>
        <a:lstStyle/>
        <a:p>
          <a:endParaRPr lang="ru-KZ"/>
        </a:p>
      </dgm:t>
    </dgm:pt>
    <dgm:pt modelId="{332C31DA-DF81-463B-8B3B-EAC42EE41D2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Галилео Галилей   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378C5-40D1-4516-AE30-162EE7D37585}" type="parTrans" cxnId="{0256E512-B378-4771-8479-6C4D934D7DB4}">
      <dgm:prSet/>
      <dgm:spPr>
        <a:ln w="28575"/>
      </dgm:spPr>
      <dgm:t>
        <a:bodyPr/>
        <a:lstStyle/>
        <a:p>
          <a:endParaRPr lang="ru-KZ"/>
        </a:p>
      </dgm:t>
    </dgm:pt>
    <dgm:pt modelId="{27DB5B36-37EE-4364-AF6E-33B8EB59C7EA}" type="sibTrans" cxnId="{0256E512-B378-4771-8479-6C4D934D7DB4}">
      <dgm:prSet/>
      <dgm:spPr/>
      <dgm:t>
        <a:bodyPr/>
        <a:lstStyle/>
        <a:p>
          <a:endParaRPr lang="ru-KZ"/>
        </a:p>
      </dgm:t>
    </dgm:pt>
    <dgm:pt modelId="{797E4943-D72E-4E8A-86AD-9943C670DCE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Исаак Ньютон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C3137C-F32A-48EE-8921-929D8BC23DF0}" type="parTrans" cxnId="{3DDA0BFB-AB76-4CC0-9244-EF4245FB7221}">
      <dgm:prSet/>
      <dgm:spPr>
        <a:ln w="28575"/>
      </dgm:spPr>
      <dgm:t>
        <a:bodyPr/>
        <a:lstStyle/>
        <a:p>
          <a:endParaRPr lang="ru-KZ"/>
        </a:p>
      </dgm:t>
    </dgm:pt>
    <dgm:pt modelId="{19F7E744-CF3A-446D-84AB-30BE825B3327}" type="sibTrans" cxnId="{3DDA0BFB-AB76-4CC0-9244-EF4245FB7221}">
      <dgm:prSet/>
      <dgm:spPr/>
      <dgm:t>
        <a:bodyPr/>
        <a:lstStyle/>
        <a:p>
          <a:endParaRPr lang="ru-KZ"/>
        </a:p>
      </dgm:t>
    </dgm:pt>
    <dgm:pt modelId="{BEEC74A3-C199-40C7-9156-113847B6F553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Майкл Фарадей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9A8910-090A-4D41-A120-153FF4F231F6}" type="parTrans" cxnId="{B76C4596-BC19-4C59-9339-B9B66C62551B}">
      <dgm:prSet/>
      <dgm:spPr>
        <a:ln w="28575"/>
      </dgm:spPr>
      <dgm:t>
        <a:bodyPr/>
        <a:lstStyle/>
        <a:p>
          <a:endParaRPr lang="ru-KZ"/>
        </a:p>
      </dgm:t>
    </dgm:pt>
    <dgm:pt modelId="{206F1FA3-44F4-4668-BBEB-AD483E26FCAD}" type="sibTrans" cxnId="{B76C4596-BC19-4C59-9339-B9B66C62551B}">
      <dgm:prSet/>
      <dgm:spPr/>
      <dgm:t>
        <a:bodyPr/>
        <a:lstStyle/>
        <a:p>
          <a:endParaRPr lang="ru-KZ"/>
        </a:p>
      </dgm:t>
    </dgm:pt>
    <dgm:pt modelId="{D1708775-54E4-4CC6-A33E-BDF209316F04}" type="pres">
      <dgm:prSet presAssocID="{4BC3F52E-DAEE-42BF-8FEE-6DD39365D3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B1AF84-86EE-4EA0-A2F7-4781B8C590CA}" type="pres">
      <dgm:prSet presAssocID="{553F2974-E7D4-432C-BBA1-1673FE4CFBF6}" presName="root1" presStyleCnt="0"/>
      <dgm:spPr/>
    </dgm:pt>
    <dgm:pt modelId="{7E13A5B1-339D-4F1E-8130-4A0E58DC32B5}" type="pres">
      <dgm:prSet presAssocID="{553F2974-E7D4-432C-BBA1-1673FE4CFBF6}" presName="LevelOneTextNode" presStyleLbl="node0" presStyleIdx="0" presStyleCnt="1">
        <dgm:presLayoutVars>
          <dgm:chPref val="3"/>
        </dgm:presLayoutVars>
      </dgm:prSet>
      <dgm:spPr/>
    </dgm:pt>
    <dgm:pt modelId="{77B34F05-3459-4AD0-9250-6CD79D949701}" type="pres">
      <dgm:prSet presAssocID="{553F2974-E7D4-432C-BBA1-1673FE4CFBF6}" presName="level2hierChild" presStyleCnt="0"/>
      <dgm:spPr/>
    </dgm:pt>
    <dgm:pt modelId="{4B2F2EC6-090C-4DE8-9432-9D1A5E41CAB4}" type="pres">
      <dgm:prSet presAssocID="{A1A378C5-40D1-4516-AE30-162EE7D37585}" presName="conn2-1" presStyleLbl="parChTrans1D2" presStyleIdx="0" presStyleCnt="3"/>
      <dgm:spPr/>
    </dgm:pt>
    <dgm:pt modelId="{BAD0C71C-07DE-448C-9A03-931B7064E1D3}" type="pres">
      <dgm:prSet presAssocID="{A1A378C5-40D1-4516-AE30-162EE7D37585}" presName="connTx" presStyleLbl="parChTrans1D2" presStyleIdx="0" presStyleCnt="3"/>
      <dgm:spPr/>
    </dgm:pt>
    <dgm:pt modelId="{D33FE545-8F5E-410D-9A8A-24C2D6EFC1E0}" type="pres">
      <dgm:prSet presAssocID="{332C31DA-DF81-463B-8B3B-EAC42EE41D2A}" presName="root2" presStyleCnt="0"/>
      <dgm:spPr/>
    </dgm:pt>
    <dgm:pt modelId="{D2EA5576-DF57-471C-87A4-131F183E157F}" type="pres">
      <dgm:prSet presAssocID="{332C31DA-DF81-463B-8B3B-EAC42EE41D2A}" presName="LevelTwoTextNode" presStyleLbl="node2" presStyleIdx="0" presStyleCnt="3" custLinFactNeighborX="-1109" custLinFactNeighborY="2389">
        <dgm:presLayoutVars>
          <dgm:chPref val="3"/>
        </dgm:presLayoutVars>
      </dgm:prSet>
      <dgm:spPr/>
    </dgm:pt>
    <dgm:pt modelId="{782115C2-6CF3-4234-84DC-C46D6C5B6C31}" type="pres">
      <dgm:prSet presAssocID="{332C31DA-DF81-463B-8B3B-EAC42EE41D2A}" presName="level3hierChild" presStyleCnt="0"/>
      <dgm:spPr/>
    </dgm:pt>
    <dgm:pt modelId="{30E204EF-C88F-4C8F-8AB5-58D384670269}" type="pres">
      <dgm:prSet presAssocID="{7FC3137C-F32A-48EE-8921-929D8BC23DF0}" presName="conn2-1" presStyleLbl="parChTrans1D2" presStyleIdx="1" presStyleCnt="3"/>
      <dgm:spPr/>
    </dgm:pt>
    <dgm:pt modelId="{2C8EBAA3-B5E4-4C21-BAAA-CE4E6A7BFFCE}" type="pres">
      <dgm:prSet presAssocID="{7FC3137C-F32A-48EE-8921-929D8BC23DF0}" presName="connTx" presStyleLbl="parChTrans1D2" presStyleIdx="1" presStyleCnt="3"/>
      <dgm:spPr/>
    </dgm:pt>
    <dgm:pt modelId="{99F61A5C-55F8-499C-BE4B-0D30864277A2}" type="pres">
      <dgm:prSet presAssocID="{797E4943-D72E-4E8A-86AD-9943C670DCE0}" presName="root2" presStyleCnt="0"/>
      <dgm:spPr/>
    </dgm:pt>
    <dgm:pt modelId="{C6AF6C53-D13D-4C2D-B375-BCBEAB1BCE5F}" type="pres">
      <dgm:prSet presAssocID="{797E4943-D72E-4E8A-86AD-9943C670DCE0}" presName="LevelTwoTextNode" presStyleLbl="node2" presStyleIdx="1" presStyleCnt="3">
        <dgm:presLayoutVars>
          <dgm:chPref val="3"/>
        </dgm:presLayoutVars>
      </dgm:prSet>
      <dgm:spPr/>
    </dgm:pt>
    <dgm:pt modelId="{B4D760AC-9533-4286-B18A-CB1FBF1522D1}" type="pres">
      <dgm:prSet presAssocID="{797E4943-D72E-4E8A-86AD-9943C670DCE0}" presName="level3hierChild" presStyleCnt="0"/>
      <dgm:spPr/>
    </dgm:pt>
    <dgm:pt modelId="{926A5838-3BEC-406D-BD29-246F6775300F}" type="pres">
      <dgm:prSet presAssocID="{1D9A8910-090A-4D41-A120-153FF4F231F6}" presName="conn2-1" presStyleLbl="parChTrans1D2" presStyleIdx="2" presStyleCnt="3"/>
      <dgm:spPr/>
    </dgm:pt>
    <dgm:pt modelId="{E02E6A6E-9E2E-479E-B068-B73D2FA275AC}" type="pres">
      <dgm:prSet presAssocID="{1D9A8910-090A-4D41-A120-153FF4F231F6}" presName="connTx" presStyleLbl="parChTrans1D2" presStyleIdx="2" presStyleCnt="3"/>
      <dgm:spPr/>
    </dgm:pt>
    <dgm:pt modelId="{83B9E269-7C18-4100-ABAA-03337EC337BD}" type="pres">
      <dgm:prSet presAssocID="{BEEC74A3-C199-40C7-9156-113847B6F553}" presName="root2" presStyleCnt="0"/>
      <dgm:spPr/>
    </dgm:pt>
    <dgm:pt modelId="{433ABBEB-37F9-4B78-A121-6CE226C0504F}" type="pres">
      <dgm:prSet presAssocID="{BEEC74A3-C199-40C7-9156-113847B6F553}" presName="LevelTwoTextNode" presStyleLbl="node2" presStyleIdx="2" presStyleCnt="3">
        <dgm:presLayoutVars>
          <dgm:chPref val="3"/>
        </dgm:presLayoutVars>
      </dgm:prSet>
      <dgm:spPr/>
    </dgm:pt>
    <dgm:pt modelId="{54E11A58-08F1-47EA-978F-257E9BB1E8B8}" type="pres">
      <dgm:prSet presAssocID="{BEEC74A3-C199-40C7-9156-113847B6F553}" presName="level3hierChild" presStyleCnt="0"/>
      <dgm:spPr/>
    </dgm:pt>
  </dgm:ptLst>
  <dgm:cxnLst>
    <dgm:cxn modelId="{366E880F-D15F-4859-8013-BA3D7FFA3750}" type="presOf" srcId="{7FC3137C-F32A-48EE-8921-929D8BC23DF0}" destId="{2C8EBAA3-B5E4-4C21-BAAA-CE4E6A7BFFCE}" srcOrd="1" destOrd="0" presId="urn:microsoft.com/office/officeart/2005/8/layout/hierarchy2"/>
    <dgm:cxn modelId="{0256E512-B378-4771-8479-6C4D934D7DB4}" srcId="{553F2974-E7D4-432C-BBA1-1673FE4CFBF6}" destId="{332C31DA-DF81-463B-8B3B-EAC42EE41D2A}" srcOrd="0" destOrd="0" parTransId="{A1A378C5-40D1-4516-AE30-162EE7D37585}" sibTransId="{27DB5B36-37EE-4364-AF6E-33B8EB59C7EA}"/>
    <dgm:cxn modelId="{5981F512-8A4C-4F14-B7BD-E599833CF343}" type="presOf" srcId="{4BC3F52E-DAEE-42BF-8FEE-6DD39365D33E}" destId="{D1708775-54E4-4CC6-A33E-BDF209316F04}" srcOrd="0" destOrd="0" presId="urn:microsoft.com/office/officeart/2005/8/layout/hierarchy2"/>
    <dgm:cxn modelId="{9153E714-BCA2-4A60-A502-C7DA0E00381E}" type="presOf" srcId="{797E4943-D72E-4E8A-86AD-9943C670DCE0}" destId="{C6AF6C53-D13D-4C2D-B375-BCBEAB1BCE5F}" srcOrd="0" destOrd="0" presId="urn:microsoft.com/office/officeart/2005/8/layout/hierarchy2"/>
    <dgm:cxn modelId="{54E22121-99C5-4D30-91EF-AE69E57EAF28}" type="presOf" srcId="{1D9A8910-090A-4D41-A120-153FF4F231F6}" destId="{926A5838-3BEC-406D-BD29-246F6775300F}" srcOrd="0" destOrd="0" presId="urn:microsoft.com/office/officeart/2005/8/layout/hierarchy2"/>
    <dgm:cxn modelId="{20BB2D44-E63A-4C60-A35C-2FEB97C3B836}" type="presOf" srcId="{A1A378C5-40D1-4516-AE30-162EE7D37585}" destId="{4B2F2EC6-090C-4DE8-9432-9D1A5E41CAB4}" srcOrd="0" destOrd="0" presId="urn:microsoft.com/office/officeart/2005/8/layout/hierarchy2"/>
    <dgm:cxn modelId="{00BFF244-F6A9-4F75-9E09-7D9C41C1C249}" type="presOf" srcId="{1D9A8910-090A-4D41-A120-153FF4F231F6}" destId="{E02E6A6E-9E2E-479E-B068-B73D2FA275AC}" srcOrd="1" destOrd="0" presId="urn:microsoft.com/office/officeart/2005/8/layout/hierarchy2"/>
    <dgm:cxn modelId="{9110FD67-C4D1-4E92-B80C-538A9A6872EB}" srcId="{4BC3F52E-DAEE-42BF-8FEE-6DD39365D33E}" destId="{553F2974-E7D4-432C-BBA1-1673FE4CFBF6}" srcOrd="0" destOrd="0" parTransId="{AF5C9AB7-C1A6-4932-8132-2F20CDB27124}" sibTransId="{1DF8BF01-97DB-4BFC-B658-8E632FDFBAFF}"/>
    <dgm:cxn modelId="{50A6DC7D-1184-4F6A-8635-46163C41788F}" type="presOf" srcId="{7FC3137C-F32A-48EE-8921-929D8BC23DF0}" destId="{30E204EF-C88F-4C8F-8AB5-58D384670269}" srcOrd="0" destOrd="0" presId="urn:microsoft.com/office/officeart/2005/8/layout/hierarchy2"/>
    <dgm:cxn modelId="{B76C4596-BC19-4C59-9339-B9B66C62551B}" srcId="{553F2974-E7D4-432C-BBA1-1673FE4CFBF6}" destId="{BEEC74A3-C199-40C7-9156-113847B6F553}" srcOrd="2" destOrd="0" parTransId="{1D9A8910-090A-4D41-A120-153FF4F231F6}" sibTransId="{206F1FA3-44F4-4668-BBEB-AD483E26FCAD}"/>
    <dgm:cxn modelId="{4F0DB8A7-4641-4775-9928-98CCC102DE0C}" type="presOf" srcId="{332C31DA-DF81-463B-8B3B-EAC42EE41D2A}" destId="{D2EA5576-DF57-471C-87A4-131F183E157F}" srcOrd="0" destOrd="0" presId="urn:microsoft.com/office/officeart/2005/8/layout/hierarchy2"/>
    <dgm:cxn modelId="{855847B9-FBFD-4811-B4BD-6E7DAE219067}" type="presOf" srcId="{BEEC74A3-C199-40C7-9156-113847B6F553}" destId="{433ABBEB-37F9-4B78-A121-6CE226C0504F}" srcOrd="0" destOrd="0" presId="urn:microsoft.com/office/officeart/2005/8/layout/hierarchy2"/>
    <dgm:cxn modelId="{8A9C96C9-F6F4-43BF-B5B5-208B3A43E850}" type="presOf" srcId="{A1A378C5-40D1-4516-AE30-162EE7D37585}" destId="{BAD0C71C-07DE-448C-9A03-931B7064E1D3}" srcOrd="1" destOrd="0" presId="urn:microsoft.com/office/officeart/2005/8/layout/hierarchy2"/>
    <dgm:cxn modelId="{777A76F1-86BA-4588-AB8A-9FBF9192AD29}" type="presOf" srcId="{553F2974-E7D4-432C-BBA1-1673FE4CFBF6}" destId="{7E13A5B1-339D-4F1E-8130-4A0E58DC32B5}" srcOrd="0" destOrd="0" presId="urn:microsoft.com/office/officeart/2005/8/layout/hierarchy2"/>
    <dgm:cxn modelId="{3DDA0BFB-AB76-4CC0-9244-EF4245FB7221}" srcId="{553F2974-E7D4-432C-BBA1-1673FE4CFBF6}" destId="{797E4943-D72E-4E8A-86AD-9943C670DCE0}" srcOrd="1" destOrd="0" parTransId="{7FC3137C-F32A-48EE-8921-929D8BC23DF0}" sibTransId="{19F7E744-CF3A-446D-84AB-30BE825B3327}"/>
    <dgm:cxn modelId="{7F0461F5-E26D-4527-BA26-E17D94389D44}" type="presParOf" srcId="{D1708775-54E4-4CC6-A33E-BDF209316F04}" destId="{FBB1AF84-86EE-4EA0-A2F7-4781B8C590CA}" srcOrd="0" destOrd="0" presId="urn:microsoft.com/office/officeart/2005/8/layout/hierarchy2"/>
    <dgm:cxn modelId="{5B51C797-9562-41E3-A76E-C561FE656B50}" type="presParOf" srcId="{FBB1AF84-86EE-4EA0-A2F7-4781B8C590CA}" destId="{7E13A5B1-339D-4F1E-8130-4A0E58DC32B5}" srcOrd="0" destOrd="0" presId="urn:microsoft.com/office/officeart/2005/8/layout/hierarchy2"/>
    <dgm:cxn modelId="{212BD443-CBE7-4C95-BEE0-E89C940A77EA}" type="presParOf" srcId="{FBB1AF84-86EE-4EA0-A2F7-4781B8C590CA}" destId="{77B34F05-3459-4AD0-9250-6CD79D949701}" srcOrd="1" destOrd="0" presId="urn:microsoft.com/office/officeart/2005/8/layout/hierarchy2"/>
    <dgm:cxn modelId="{D783C718-17DB-4209-9DDA-4BF3236235DF}" type="presParOf" srcId="{77B34F05-3459-4AD0-9250-6CD79D949701}" destId="{4B2F2EC6-090C-4DE8-9432-9D1A5E41CAB4}" srcOrd="0" destOrd="0" presId="urn:microsoft.com/office/officeart/2005/8/layout/hierarchy2"/>
    <dgm:cxn modelId="{36E2647C-28CC-4125-A8F3-726EDDE33307}" type="presParOf" srcId="{4B2F2EC6-090C-4DE8-9432-9D1A5E41CAB4}" destId="{BAD0C71C-07DE-448C-9A03-931B7064E1D3}" srcOrd="0" destOrd="0" presId="urn:microsoft.com/office/officeart/2005/8/layout/hierarchy2"/>
    <dgm:cxn modelId="{8C2A4058-854A-4D23-8DAE-54A1302E6980}" type="presParOf" srcId="{77B34F05-3459-4AD0-9250-6CD79D949701}" destId="{D33FE545-8F5E-410D-9A8A-24C2D6EFC1E0}" srcOrd="1" destOrd="0" presId="urn:microsoft.com/office/officeart/2005/8/layout/hierarchy2"/>
    <dgm:cxn modelId="{4E9A3525-DFA4-4BB5-8B07-A49B0E268913}" type="presParOf" srcId="{D33FE545-8F5E-410D-9A8A-24C2D6EFC1E0}" destId="{D2EA5576-DF57-471C-87A4-131F183E157F}" srcOrd="0" destOrd="0" presId="urn:microsoft.com/office/officeart/2005/8/layout/hierarchy2"/>
    <dgm:cxn modelId="{CF00E304-57A4-439D-8C95-6BED9C28B89E}" type="presParOf" srcId="{D33FE545-8F5E-410D-9A8A-24C2D6EFC1E0}" destId="{782115C2-6CF3-4234-84DC-C46D6C5B6C31}" srcOrd="1" destOrd="0" presId="urn:microsoft.com/office/officeart/2005/8/layout/hierarchy2"/>
    <dgm:cxn modelId="{DF265DAF-E15C-4CB2-BB61-2633DCB84A87}" type="presParOf" srcId="{77B34F05-3459-4AD0-9250-6CD79D949701}" destId="{30E204EF-C88F-4C8F-8AB5-58D384670269}" srcOrd="2" destOrd="0" presId="urn:microsoft.com/office/officeart/2005/8/layout/hierarchy2"/>
    <dgm:cxn modelId="{D8024FE9-6789-41BF-99F7-CA9B49F3A61E}" type="presParOf" srcId="{30E204EF-C88F-4C8F-8AB5-58D384670269}" destId="{2C8EBAA3-B5E4-4C21-BAAA-CE4E6A7BFFCE}" srcOrd="0" destOrd="0" presId="urn:microsoft.com/office/officeart/2005/8/layout/hierarchy2"/>
    <dgm:cxn modelId="{06A93878-3424-4EF3-B5EB-95D1AF4D9FC9}" type="presParOf" srcId="{77B34F05-3459-4AD0-9250-6CD79D949701}" destId="{99F61A5C-55F8-499C-BE4B-0D30864277A2}" srcOrd="3" destOrd="0" presId="urn:microsoft.com/office/officeart/2005/8/layout/hierarchy2"/>
    <dgm:cxn modelId="{8A5DBDF2-641E-48A3-AE2D-81C0061022D5}" type="presParOf" srcId="{99F61A5C-55F8-499C-BE4B-0D30864277A2}" destId="{C6AF6C53-D13D-4C2D-B375-BCBEAB1BCE5F}" srcOrd="0" destOrd="0" presId="urn:microsoft.com/office/officeart/2005/8/layout/hierarchy2"/>
    <dgm:cxn modelId="{F0585AE4-5D40-4F4B-8450-76A39694F238}" type="presParOf" srcId="{99F61A5C-55F8-499C-BE4B-0D30864277A2}" destId="{B4D760AC-9533-4286-B18A-CB1FBF1522D1}" srcOrd="1" destOrd="0" presId="urn:microsoft.com/office/officeart/2005/8/layout/hierarchy2"/>
    <dgm:cxn modelId="{A679E1E9-0D66-4D32-8251-FC14D3B4A3D5}" type="presParOf" srcId="{77B34F05-3459-4AD0-9250-6CD79D949701}" destId="{926A5838-3BEC-406D-BD29-246F6775300F}" srcOrd="4" destOrd="0" presId="urn:microsoft.com/office/officeart/2005/8/layout/hierarchy2"/>
    <dgm:cxn modelId="{8ED35243-EA23-446F-A524-62B462486D9C}" type="presParOf" srcId="{926A5838-3BEC-406D-BD29-246F6775300F}" destId="{E02E6A6E-9E2E-479E-B068-B73D2FA275AC}" srcOrd="0" destOrd="0" presId="urn:microsoft.com/office/officeart/2005/8/layout/hierarchy2"/>
    <dgm:cxn modelId="{5079CA6C-1516-4EA3-B210-8EC7384DB8DC}" type="presParOf" srcId="{77B34F05-3459-4AD0-9250-6CD79D949701}" destId="{83B9E269-7C18-4100-ABAA-03337EC337BD}" srcOrd="5" destOrd="0" presId="urn:microsoft.com/office/officeart/2005/8/layout/hierarchy2"/>
    <dgm:cxn modelId="{C133D347-3879-4DB0-8B55-82458E590F27}" type="presParOf" srcId="{83B9E269-7C18-4100-ABAA-03337EC337BD}" destId="{433ABBEB-37F9-4B78-A121-6CE226C0504F}" srcOrd="0" destOrd="0" presId="urn:microsoft.com/office/officeart/2005/8/layout/hierarchy2"/>
    <dgm:cxn modelId="{D3DA2646-1FE0-4735-9EF4-4A9CD1BF1817}" type="presParOf" srcId="{83B9E269-7C18-4100-ABAA-03337EC337BD}" destId="{54E11A58-08F1-47EA-978F-257E9BB1E8B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3A5B1-339D-4F1E-8130-4A0E58DC32B5}">
      <dsp:nvSpPr>
        <dsp:cNvPr id="0" name=""/>
        <dsp:cNvSpPr/>
      </dsp:nvSpPr>
      <dsp:spPr>
        <a:xfrm>
          <a:off x="1694" y="2112130"/>
          <a:ext cx="3094221" cy="1547110"/>
        </a:xfrm>
        <a:prstGeom prst="roundRect">
          <a:avLst>
            <a:gd name="adj" fmla="val 10000"/>
          </a:avLst>
        </a:prstGeom>
        <a:solidFill>
          <a:srgbClr val="FF33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tx1"/>
              </a:solidFill>
            </a:rPr>
            <a:t>Физикалық</a:t>
          </a:r>
          <a:r>
            <a:rPr lang="ru-RU" sz="1800" kern="1200" dirty="0">
              <a:solidFill>
                <a:schemeClr val="tx1"/>
              </a:solidFill>
            </a:rPr>
            <a:t> эксперимент </a:t>
          </a:r>
          <a:r>
            <a:rPr lang="ru-RU" sz="1800" kern="1200" dirty="0" err="1">
              <a:solidFill>
                <a:schemeClr val="tx1"/>
              </a:solidFill>
            </a:rPr>
            <a:t>техникасын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зерттеген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ғалымдардың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қатарында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бірнеше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маңызды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тұлғаларды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атап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көрсетуге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болады</a:t>
          </a:r>
          <a:r>
            <a:rPr lang="ru-RU" sz="1800" kern="1200" dirty="0">
              <a:solidFill>
                <a:schemeClr val="tx1"/>
              </a:solidFill>
            </a:rPr>
            <a:t>:</a:t>
          </a:r>
          <a:endParaRPr lang="ru-KZ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07" y="2157443"/>
        <a:ext cx="3003595" cy="1456484"/>
      </dsp:txXfrm>
    </dsp:sp>
    <dsp:sp modelId="{4B2F2EC6-090C-4DE8-9432-9D1A5E41CAB4}">
      <dsp:nvSpPr>
        <dsp:cNvPr id="0" name=""/>
        <dsp:cNvSpPr/>
      </dsp:nvSpPr>
      <dsp:spPr>
        <a:xfrm rot="18278003">
          <a:off x="2638897" y="1990451"/>
          <a:ext cx="2117410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2117410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3644667" y="1961642"/>
        <a:ext cx="105870" cy="105870"/>
      </dsp:txXfrm>
    </dsp:sp>
    <dsp:sp modelId="{D2EA5576-DF57-471C-87A4-131F183E157F}">
      <dsp:nvSpPr>
        <dsp:cNvPr id="0" name=""/>
        <dsp:cNvSpPr/>
      </dsp:nvSpPr>
      <dsp:spPr>
        <a:xfrm>
          <a:off x="4299289" y="369913"/>
          <a:ext cx="3094221" cy="154711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Галилео Галилей   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4602" y="415226"/>
        <a:ext cx="3003595" cy="1456484"/>
      </dsp:txXfrm>
    </dsp:sp>
    <dsp:sp modelId="{30E204EF-C88F-4C8F-8AB5-58D384670269}">
      <dsp:nvSpPr>
        <dsp:cNvPr id="0" name=""/>
        <dsp:cNvSpPr/>
      </dsp:nvSpPr>
      <dsp:spPr>
        <a:xfrm>
          <a:off x="3095916" y="2861560"/>
          <a:ext cx="1237688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1237688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500" kern="1200"/>
        </a:p>
      </dsp:txBody>
      <dsp:txXfrm>
        <a:off x="3683818" y="2854743"/>
        <a:ext cx="61884" cy="61884"/>
      </dsp:txXfrm>
    </dsp:sp>
    <dsp:sp modelId="{C6AF6C53-D13D-4C2D-B375-BCBEAB1BCE5F}">
      <dsp:nvSpPr>
        <dsp:cNvPr id="0" name=""/>
        <dsp:cNvSpPr/>
      </dsp:nvSpPr>
      <dsp:spPr>
        <a:xfrm>
          <a:off x="4333604" y="2112130"/>
          <a:ext cx="3094221" cy="154711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Исаак Ньютон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8917" y="2157443"/>
        <a:ext cx="3003595" cy="1456484"/>
      </dsp:txXfrm>
    </dsp:sp>
    <dsp:sp modelId="{926A5838-3BEC-406D-BD29-246F6775300F}">
      <dsp:nvSpPr>
        <dsp:cNvPr id="0" name=""/>
        <dsp:cNvSpPr/>
      </dsp:nvSpPr>
      <dsp:spPr>
        <a:xfrm rot="3310531">
          <a:off x="2631092" y="3751148"/>
          <a:ext cx="2167336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2167336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3660577" y="3721091"/>
        <a:ext cx="108366" cy="108366"/>
      </dsp:txXfrm>
    </dsp:sp>
    <dsp:sp modelId="{433ABBEB-37F9-4B78-A121-6CE226C0504F}">
      <dsp:nvSpPr>
        <dsp:cNvPr id="0" name=""/>
        <dsp:cNvSpPr/>
      </dsp:nvSpPr>
      <dsp:spPr>
        <a:xfrm>
          <a:off x="4333604" y="3891308"/>
          <a:ext cx="3094221" cy="154711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Майкл Фарадей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8917" y="3936621"/>
        <a:ext cx="3003595" cy="14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outu.be/fdkAjj19pWo?si=IYGR2tSN5kqJChW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be.com/shorts/s6wtZ8i3uW0?si=EpPEQ6TWCwbqEye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937526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 эксперименттің әдістемесі мен техникасы</a:t>
            </a:r>
          </a:p>
          <a:p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Физикалық демонстрациялық эксперим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00" y="1108911"/>
            <a:ext cx="6584283" cy="493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C44CAFAB-C0E3-46E6-9003-0903E6807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42" y="1183641"/>
            <a:ext cx="10335665" cy="1080203"/>
          </a:xfrm>
        </p:spPr>
        <p:txBody>
          <a:bodyPr>
            <a:norm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endPara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260629" y="1060085"/>
            <a:ext cx="10072802" cy="1203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эксперименттің</a:t>
            </a:r>
            <a:r>
              <a:rPr lang="ru-RU" dirty="0"/>
              <a:t> </a:t>
            </a:r>
            <a:r>
              <a:rPr lang="ru-RU" dirty="0" err="1"/>
              <a:t>техникасы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сілтеме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,  </a:t>
            </a:r>
            <a:r>
              <a:rPr lang="ru-RU" dirty="0" err="1"/>
              <a:t>трансформаторлар</a:t>
            </a:r>
            <a:r>
              <a:rPr lang="ru-RU" dirty="0"/>
              <a:t> </a:t>
            </a:r>
            <a:r>
              <a:rPr lang="ru-RU" dirty="0" err="1"/>
              <a:t>тақырыбындағы</a:t>
            </a:r>
            <a:r>
              <a:rPr lang="ru-RU" dirty="0"/>
              <a:t> </a:t>
            </a:r>
            <a:r>
              <a:rPr lang="ru-RU" dirty="0" err="1"/>
              <a:t>бейнежазбаны</a:t>
            </a:r>
            <a:r>
              <a:rPr lang="ru-RU" dirty="0"/>
              <a:t> </a:t>
            </a:r>
            <a:r>
              <a:rPr lang="ru-RU" dirty="0" err="1"/>
              <a:t>қараңыз</a:t>
            </a:r>
            <a:r>
              <a:rPr lang="ru-RU" dirty="0"/>
              <a:t>.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https://youtu.be/fdkAjj19pWo?si=IYGR2tSN5kqJChWo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6146" name="Picture 2" descr="Video clip png images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421" y="2263844"/>
            <a:ext cx="3675531" cy="31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303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F365446-9601-4176-BDAD-C1DECCBFA6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1139472"/>
              </p:ext>
            </p:extLst>
          </p:nvPr>
        </p:nvGraphicFramePr>
        <p:xfrm>
          <a:off x="1255946" y="782400"/>
          <a:ext cx="7429521" cy="577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F788C46-1DA7-4577-BEA6-72A61FCECB2F}"/>
              </a:ext>
            </a:extLst>
          </p:cNvPr>
          <p:cNvSpPr txBox="1"/>
          <p:nvPr/>
        </p:nvSpPr>
        <p:spPr>
          <a:xfrm>
            <a:off x="8874152" y="1212456"/>
            <a:ext cx="2962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мен </a:t>
            </a:r>
            <a:r>
              <a:rPr lang="ru-RU" dirty="0" err="1"/>
              <a:t>тәжірибелерді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заңдарды</a:t>
            </a:r>
            <a:r>
              <a:rPr lang="ru-RU" dirty="0"/>
              <a:t> </a:t>
            </a:r>
            <a:r>
              <a:rPr lang="ru-RU" dirty="0" err="1"/>
              <a:t>түсінуге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үлес</a:t>
            </a:r>
            <a:r>
              <a:rPr lang="ru-RU" dirty="0"/>
              <a:t> </a:t>
            </a:r>
            <a:r>
              <a:rPr lang="ru-RU" dirty="0" err="1"/>
              <a:t>қосты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B6DF08-4805-45C6-8534-5B03A364FF0D}"/>
              </a:ext>
            </a:extLst>
          </p:cNvPr>
          <p:cNvSpPr txBox="1"/>
          <p:nvPr/>
        </p:nvSpPr>
        <p:spPr>
          <a:xfrm>
            <a:off x="8911066" y="2689784"/>
            <a:ext cx="292557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Ньютон </a:t>
            </a:r>
            <a:r>
              <a:rPr lang="ru-RU" dirty="0" err="1"/>
              <a:t>механикасының</a:t>
            </a:r>
            <a:r>
              <a:rPr lang="ru-RU" dirty="0"/>
              <a:t> </a:t>
            </a:r>
            <a:r>
              <a:rPr lang="ru-RU" dirty="0" err="1"/>
              <a:t>негіздерін</a:t>
            </a:r>
            <a:r>
              <a:rPr lang="ru-RU" dirty="0"/>
              <a:t> </a:t>
            </a:r>
            <a:r>
              <a:rPr lang="ru-RU" dirty="0" err="1"/>
              <a:t>қалыптастыруда</a:t>
            </a:r>
            <a:r>
              <a:rPr lang="ru-RU" dirty="0"/>
              <a:t> </a:t>
            </a:r>
            <a:r>
              <a:rPr lang="ru-RU" dirty="0" err="1"/>
              <a:t>тәжірибелік</a:t>
            </a:r>
            <a:r>
              <a:rPr lang="ru-RU" dirty="0"/>
              <a:t> </a:t>
            </a:r>
            <a:r>
              <a:rPr lang="ru-RU" dirty="0" err="1"/>
              <a:t>зерттеулерді</a:t>
            </a:r>
            <a:r>
              <a:rPr lang="ru-RU" dirty="0"/>
              <a:t> </a:t>
            </a:r>
            <a:r>
              <a:rPr lang="ru-RU" dirty="0" err="1"/>
              <a:t>жүйелі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пайдаланды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эксперименттер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заңдарды</a:t>
            </a:r>
            <a:r>
              <a:rPr lang="ru-RU" dirty="0"/>
              <a:t> </a:t>
            </a:r>
            <a:r>
              <a:rPr lang="ru-RU" dirty="0" err="1"/>
              <a:t>дәлелдеді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70BA52B-0340-4AAE-8E2D-E3C64DEE6614}"/>
              </a:ext>
            </a:extLst>
          </p:cNvPr>
          <p:cNvSpPr txBox="1"/>
          <p:nvPr/>
        </p:nvSpPr>
        <p:spPr>
          <a:xfrm>
            <a:off x="8685466" y="4903490"/>
            <a:ext cx="30344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Электромагнетизм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тәжірибелері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зерттеді</a:t>
            </a:r>
            <a:r>
              <a:rPr lang="ru-RU" dirty="0"/>
              <a:t>. 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8609" y="1242135"/>
            <a:ext cx="967173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әдістемелері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зерттеулердің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деректермен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біріктіруге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дамытуға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жүйелі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жоспарлауды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өлшеуді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талдауды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объективтілікті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талап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Этика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да аса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Тарихи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тұлғалардың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Галилей, Ньютон, Фарадей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ғалымдардың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еңбектері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негіздерін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бүгінгі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таңда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ғылымның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дамуында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рөл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атқарды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әдістемелері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тереңдеуі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прогрестің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қозғаушы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күші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216" y="1112375"/>
            <a:ext cx="8420400" cy="4652896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1. </a:t>
            </a:r>
            <a:r>
              <a:rPr lang="ru-RU" dirty="0" err="1"/>
              <a:t>Физиканы</a:t>
            </a:r>
            <a:r>
              <a:rPr lang="ru-RU" dirty="0"/>
              <a:t>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процесіндегі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br>
              <a:rPr lang="ru-RU" dirty="0"/>
            </a:br>
            <a:r>
              <a:rPr lang="ru-RU" dirty="0" err="1"/>
              <a:t>эксперименттің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2. </a:t>
            </a:r>
            <a:r>
              <a:rPr lang="ru-RU" dirty="0" err="1"/>
              <a:t>Демонстрациялық</a:t>
            </a:r>
            <a:r>
              <a:rPr lang="ru-RU" dirty="0"/>
              <a:t> </a:t>
            </a:r>
            <a:r>
              <a:rPr lang="ru-RU" dirty="0" err="1"/>
              <a:t>эксперименттің</a:t>
            </a:r>
            <a:r>
              <a:rPr lang="ru-RU" dirty="0"/>
              <a:t> </a:t>
            </a:r>
            <a:r>
              <a:rPr lang="ru-RU" dirty="0" err="1"/>
              <a:t>әдістемесі</a:t>
            </a:r>
            <a:br>
              <a:rPr lang="ru-RU" dirty="0"/>
            </a:b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қойылатын</a:t>
            </a:r>
            <a:r>
              <a:rPr lang="ru-RU" dirty="0"/>
              <a:t> </a:t>
            </a:r>
            <a:r>
              <a:rPr lang="ru-RU" dirty="0" err="1"/>
              <a:t>талаптарды</a:t>
            </a:r>
            <a:r>
              <a:rPr lang="ru-RU" dirty="0"/>
              <a:t> </a:t>
            </a:r>
            <a:r>
              <a:rPr lang="ru-RU" dirty="0" err="1"/>
              <a:t>көрсетіңдер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3. </a:t>
            </a:r>
            <a:r>
              <a:rPr lang="ru-RU" dirty="0" err="1"/>
              <a:t>Ұйымдастыру</a:t>
            </a:r>
            <a:r>
              <a:rPr lang="ru-RU" dirty="0"/>
              <a:t> </a:t>
            </a:r>
            <a:r>
              <a:rPr lang="ru-RU" dirty="0" err="1"/>
              <a:t>формасына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br>
              <a:rPr lang="ru-RU" dirty="0"/>
            </a:br>
            <a:r>
              <a:rPr lang="ru-RU" dirty="0"/>
              <a:t>эксперимент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жіктеледі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4.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жұмыстарды</a:t>
            </a:r>
            <a:r>
              <a:rPr lang="ru-RU" dirty="0"/>
              <a:t> </a:t>
            </a:r>
            <a:r>
              <a:rPr lang="ru-RU" dirty="0" err="1"/>
              <a:t>ұйымдастырып</a:t>
            </a:r>
            <a:br>
              <a:rPr lang="ru-RU" dirty="0"/>
            </a:br>
            <a:r>
              <a:rPr lang="ru-RU" dirty="0" err="1"/>
              <a:t>өткізудің</a:t>
            </a:r>
            <a:r>
              <a:rPr lang="ru-RU" dirty="0"/>
              <a:t> </a:t>
            </a:r>
            <a:r>
              <a:rPr lang="ru-RU" dirty="0" err="1"/>
              <a:t>әдістемесі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5.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практикумның</a:t>
            </a:r>
            <a:r>
              <a:rPr lang="ru-RU" dirty="0"/>
              <a:t> </a:t>
            </a:r>
            <a:r>
              <a:rPr lang="ru-RU" dirty="0" err="1"/>
              <a:t>ерекшілігі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6. </a:t>
            </a:r>
            <a:r>
              <a:rPr lang="ru-RU" dirty="0" err="1"/>
              <a:t>Сыныптан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тәжірибелер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бақылаулар</a:t>
            </a:r>
            <a:br>
              <a:rPr lang="ru-RU" dirty="0"/>
            </a:b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?</a:t>
            </a:r>
            <a:endParaRPr lang="kk-KZ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32" y="3031067"/>
            <a:ext cx="2788253" cy="3485317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 fontScale="925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ru-RU" sz="4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4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дәлдігі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Эксперименттік физика — У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668" y="2172983"/>
            <a:ext cx="4636017" cy="311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02" y="220793"/>
            <a:ext cx="9211802" cy="784957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Физикадағы демонстрациялы тәжрибе және оқытудағы процесстері - презентация 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04" y="1448987"/>
            <a:ext cx="4724850" cy="42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ектептегі физика экспериментінің жүйесі - презентация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59" y="1448987"/>
            <a:ext cx="4434332" cy="421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C48C8E44-C9D2-412C-97AA-DDC37D8F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381" y="1144173"/>
            <a:ext cx="7384071" cy="2895975"/>
          </a:xfrm>
        </p:spPr>
        <p:txBody>
          <a:bodyPr anchor="ctr">
            <a:normAutofit/>
          </a:bodyPr>
          <a:lstStyle/>
          <a:p>
            <a:pPr algn="just"/>
            <a:r>
              <a:rPr lang="ru-RU" dirty="0"/>
              <a:t>    </a:t>
            </a:r>
            <a:r>
              <a:rPr lang="ru-RU" sz="1800" b="1" dirty="0" err="1"/>
              <a:t>Демонстрациялық</a:t>
            </a:r>
            <a:r>
              <a:rPr lang="ru-RU" sz="1800" b="1" dirty="0"/>
              <a:t> эксперимент</a:t>
            </a:r>
            <a:r>
              <a:rPr lang="ru-RU" sz="1800" dirty="0"/>
              <a:t> —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физикалық</a:t>
            </a:r>
            <a:r>
              <a:rPr lang="ru-RU" sz="1800" dirty="0"/>
              <a:t> </a:t>
            </a:r>
            <a:r>
              <a:rPr lang="ru-RU" sz="1800" dirty="0" err="1"/>
              <a:t>құбылыстарды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заңдылықтарды</a:t>
            </a:r>
            <a:r>
              <a:rPr lang="ru-RU" sz="1800" dirty="0"/>
              <a:t> </a:t>
            </a:r>
            <a:r>
              <a:rPr lang="ru-RU" sz="1800" dirty="0" err="1"/>
              <a:t>көзбен</a:t>
            </a:r>
            <a:r>
              <a:rPr lang="ru-RU" sz="1800" dirty="0"/>
              <a:t> </a:t>
            </a:r>
            <a:r>
              <a:rPr lang="ru-RU" sz="1800" dirty="0" err="1"/>
              <a:t>көріп</a:t>
            </a:r>
            <a:r>
              <a:rPr lang="ru-RU" sz="1800" dirty="0"/>
              <a:t>,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түсіну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арнайы</a:t>
            </a:r>
            <a:r>
              <a:rPr lang="ru-RU" sz="1800" dirty="0"/>
              <a:t> </a:t>
            </a:r>
            <a:r>
              <a:rPr lang="ru-RU" sz="1800" dirty="0" err="1"/>
              <a:t>жүргізілетін</a:t>
            </a:r>
            <a:r>
              <a:rPr lang="ru-RU" sz="1800" dirty="0"/>
              <a:t> </a:t>
            </a:r>
            <a:r>
              <a:rPr lang="ru-RU" sz="1800" dirty="0" err="1"/>
              <a:t>тәжірибе</a:t>
            </a:r>
            <a:r>
              <a:rPr lang="ru-RU" sz="1800" dirty="0"/>
              <a:t>. </a:t>
            </a:r>
            <a:r>
              <a:rPr lang="ru-RU" sz="1800" dirty="0" err="1"/>
              <a:t>Мұндай</a:t>
            </a:r>
            <a:r>
              <a:rPr lang="ru-RU" sz="1800" dirty="0"/>
              <a:t> </a:t>
            </a:r>
            <a:r>
              <a:rPr lang="ru-RU" sz="1800" dirty="0" err="1"/>
              <a:t>эксперименттерді</a:t>
            </a:r>
            <a:r>
              <a:rPr lang="ru-RU" sz="1800" dirty="0"/>
              <a:t> </a:t>
            </a:r>
            <a:r>
              <a:rPr lang="ru-RU" sz="1800" dirty="0" err="1"/>
              <a:t>әдетте</a:t>
            </a:r>
            <a:r>
              <a:rPr lang="ru-RU" sz="1800" dirty="0"/>
              <a:t> </a:t>
            </a:r>
            <a:r>
              <a:rPr lang="ru-RU" sz="1800" dirty="0" err="1"/>
              <a:t>мұғалімдер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лекторлар</a:t>
            </a:r>
            <a:r>
              <a:rPr lang="ru-RU" sz="1800" dirty="0"/>
              <a:t> </a:t>
            </a:r>
            <a:r>
              <a:rPr lang="ru-RU" sz="1800" dirty="0" err="1"/>
              <a:t>сыныпта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дәріс</a:t>
            </a:r>
            <a:r>
              <a:rPr lang="ru-RU" sz="1800" dirty="0"/>
              <a:t> </a:t>
            </a:r>
            <a:r>
              <a:rPr lang="ru-RU" sz="1800" dirty="0" err="1"/>
              <a:t>барысында</a:t>
            </a:r>
            <a:r>
              <a:rPr lang="ru-RU" sz="1800" dirty="0"/>
              <a:t> </a:t>
            </a:r>
            <a:r>
              <a:rPr lang="ru-RU" sz="1800" dirty="0" err="1"/>
              <a:t>көрсетеді</a:t>
            </a:r>
            <a:r>
              <a:rPr lang="ru-RU" sz="1800" dirty="0"/>
              <a:t>, </a:t>
            </a:r>
            <a:r>
              <a:rPr lang="ru-RU" sz="1800" dirty="0" err="1"/>
              <a:t>әрі</a:t>
            </a:r>
            <a:r>
              <a:rPr lang="ru-RU" sz="1800" dirty="0"/>
              <a:t> </a:t>
            </a:r>
            <a:r>
              <a:rPr lang="ru-RU" sz="1800" dirty="0" err="1"/>
              <a:t>олар</a:t>
            </a:r>
            <a:r>
              <a:rPr lang="ru-RU" sz="1800" dirty="0"/>
              <a:t> </a:t>
            </a:r>
            <a:r>
              <a:rPr lang="ru-RU" sz="1800" dirty="0" err="1"/>
              <a:t>аудиторияға</a:t>
            </a:r>
            <a:r>
              <a:rPr lang="ru-RU" sz="1800" dirty="0"/>
              <a:t> </a:t>
            </a:r>
            <a:r>
              <a:rPr lang="ru-RU" sz="1800" dirty="0" err="1"/>
              <a:t>физикалық</a:t>
            </a:r>
            <a:r>
              <a:rPr lang="ru-RU" sz="1800" dirty="0"/>
              <a:t> </a:t>
            </a:r>
            <a:r>
              <a:rPr lang="ru-RU" sz="1800" dirty="0" err="1"/>
              <a:t>процестерді</a:t>
            </a:r>
            <a:r>
              <a:rPr lang="ru-RU" sz="1800" dirty="0"/>
              <a:t> </a:t>
            </a:r>
            <a:r>
              <a:rPr lang="ru-RU" sz="1800" dirty="0" err="1"/>
              <a:t>көрнекі</a:t>
            </a:r>
            <a:r>
              <a:rPr lang="ru-RU" sz="1800" dirty="0"/>
              <a:t> </a:t>
            </a:r>
            <a:r>
              <a:rPr lang="ru-RU" sz="1800" dirty="0" err="1"/>
              <a:t>түрде</a:t>
            </a:r>
            <a:r>
              <a:rPr lang="ru-RU" sz="1800" dirty="0"/>
              <a:t> </a:t>
            </a:r>
            <a:r>
              <a:rPr lang="ru-RU" sz="1800" dirty="0" err="1"/>
              <a:t>көрсетуге</a:t>
            </a:r>
            <a:r>
              <a:rPr lang="ru-RU" sz="1800" dirty="0"/>
              <a:t> </a:t>
            </a:r>
            <a:r>
              <a:rPr lang="ru-RU" sz="1800" dirty="0" err="1"/>
              <a:t>бағытталған</a:t>
            </a:r>
            <a:r>
              <a:rPr lang="ru-RU" sz="1800" dirty="0"/>
              <a:t>.</a:t>
            </a:r>
            <a:endPara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791160" y="4040148"/>
            <a:ext cx="7318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Зертханалық</a:t>
            </a:r>
            <a:r>
              <a:rPr lang="ru-RU" b="1" dirty="0"/>
              <a:t> эксперимент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зерттеулер</a:t>
            </a:r>
            <a:r>
              <a:rPr lang="ru-RU" dirty="0"/>
              <a:t> мен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үдерісінде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, </a:t>
            </a:r>
            <a:r>
              <a:rPr lang="ru-RU" dirty="0" err="1"/>
              <a:t>химиялық</a:t>
            </a:r>
            <a:r>
              <a:rPr lang="ru-RU" dirty="0"/>
              <a:t>,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жабдықталған</a:t>
            </a:r>
            <a:r>
              <a:rPr lang="ru-RU" dirty="0"/>
              <a:t> </a:t>
            </a:r>
            <a:r>
              <a:rPr lang="ru-RU" dirty="0" err="1"/>
              <a:t>зертхана</a:t>
            </a:r>
            <a:r>
              <a:rPr lang="ru-RU" dirty="0"/>
              <a:t>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жүргізілетін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.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эксперименттер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ұғымдарды</a:t>
            </a:r>
            <a:r>
              <a:rPr lang="ru-RU" dirty="0"/>
              <a:t> </a:t>
            </a:r>
            <a:r>
              <a:rPr lang="ru-RU" dirty="0" err="1"/>
              <a:t>түсінуді</a:t>
            </a:r>
            <a:r>
              <a:rPr lang="ru-RU" dirty="0"/>
              <a:t> </a:t>
            </a:r>
            <a:r>
              <a:rPr lang="ru-RU" dirty="0" err="1"/>
              <a:t>тереңдетіп</a:t>
            </a:r>
            <a:r>
              <a:rPr lang="ru-RU" dirty="0"/>
              <a:t>,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бетінше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дамытуға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</p:txBody>
      </p:sp>
      <p:pic>
        <p:nvPicPr>
          <p:cNvPr id="3074" name="Picture 2" descr="Презентация на тему: &quot;Галилео Галилей ( ). Галилео Галилей Италиялық физик,  механик, астраном, табиғат тану ғылымдарының негізін салушы.&quot;. Скачать 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00" y="1338486"/>
            <a:ext cx="2666756" cy="20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енри Кавендиш - подробный анализ личности человека искусственным  интеллектом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724" y="3761545"/>
            <a:ext cx="2050412" cy="220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603985" y="336635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816" y="5199113"/>
            <a:ext cx="2340135" cy="5567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Фронтальды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зертханаалық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жұмысқа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мысал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маятниктер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дененің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түсу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үдеуін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5010070" y="1345472"/>
            <a:ext cx="662215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Фронталь</a:t>
            </a:r>
            <a:r>
              <a:rPr lang="ru-RU" b="1" dirty="0"/>
              <a:t> </a:t>
            </a:r>
            <a:r>
              <a:rPr lang="ru-RU" b="1" dirty="0" err="1"/>
              <a:t>зертханалық</a:t>
            </a:r>
            <a:r>
              <a:rPr lang="ru-RU" b="1" dirty="0"/>
              <a:t> </a:t>
            </a:r>
            <a:r>
              <a:rPr lang="ru-RU" b="1" dirty="0" err="1"/>
              <a:t>жұмыстар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сыныптағы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тәжірибені</a:t>
            </a:r>
            <a:r>
              <a:rPr lang="ru-RU" dirty="0"/>
              <a:t> </a:t>
            </a:r>
            <a:r>
              <a:rPr lang="ru-RU" dirty="0" err="1"/>
              <a:t>орындауын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жұмыстардың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әдіс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мектепте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,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дағдыларды</a:t>
            </a:r>
            <a:r>
              <a:rPr lang="ru-RU" dirty="0"/>
              <a:t> </a:t>
            </a:r>
            <a:r>
              <a:rPr lang="ru-RU" dirty="0" err="1"/>
              <a:t>қалыптастыруға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r>
              <a:rPr lang="ru-RU" b="1" dirty="0" err="1"/>
              <a:t>Фронталь</a:t>
            </a:r>
            <a:r>
              <a:rPr lang="ru-RU" b="1" dirty="0"/>
              <a:t> </a:t>
            </a:r>
            <a:r>
              <a:rPr lang="ru-RU" b="1" dirty="0" err="1"/>
              <a:t>зертханалық</a:t>
            </a:r>
            <a:r>
              <a:rPr lang="ru-RU" b="1" dirty="0"/>
              <a:t> </a:t>
            </a:r>
            <a:r>
              <a:rPr lang="ru-RU" b="1" dirty="0" err="1"/>
              <a:t>жұмыстың</a:t>
            </a:r>
            <a:r>
              <a:rPr lang="ru-RU" b="1" dirty="0"/>
              <a:t> </a:t>
            </a:r>
            <a:r>
              <a:rPr lang="ru-RU" b="1" dirty="0" err="1"/>
              <a:t>ерекшеліктері</a:t>
            </a:r>
            <a:r>
              <a:rPr lang="ru-RU" b="1" dirty="0"/>
              <a:t>:</a:t>
            </a:r>
          </a:p>
          <a:p>
            <a:r>
              <a:rPr lang="ru-RU" b="1" dirty="0" err="1"/>
              <a:t>Жетекшілік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бақылау</a:t>
            </a:r>
            <a:r>
              <a:rPr lang="ru-RU" dirty="0"/>
              <a:t>: </a:t>
            </a:r>
            <a:r>
              <a:rPr lang="ru-RU" dirty="0" err="1"/>
              <a:t>Мұғалім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оқушыларға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нұсқаулар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көмектесіп</a:t>
            </a:r>
            <a:r>
              <a:rPr lang="ru-RU" dirty="0"/>
              <a:t>, </a:t>
            </a:r>
            <a:r>
              <a:rPr lang="ru-RU" dirty="0" err="1"/>
              <a:t>бағыттай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жұмыстың</a:t>
            </a:r>
            <a:r>
              <a:rPr lang="ru-RU" dirty="0"/>
              <a:t> </a:t>
            </a:r>
            <a:r>
              <a:rPr lang="ru-RU" dirty="0" err="1"/>
              <a:t>бастауында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.</a:t>
            </a:r>
          </a:p>
          <a:p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мақсатын</a:t>
            </a:r>
            <a:r>
              <a:rPr lang="ru-RU" b="1" dirty="0"/>
              <a:t> </a:t>
            </a:r>
            <a:r>
              <a:rPr lang="ru-RU" b="1" dirty="0" err="1"/>
              <a:t>анық</a:t>
            </a:r>
            <a:r>
              <a:rPr lang="ru-RU" b="1" dirty="0"/>
              <a:t> </a:t>
            </a:r>
            <a:r>
              <a:rPr lang="ru-RU" b="1" dirty="0" err="1"/>
              <a:t>жеткізу</a:t>
            </a:r>
            <a:r>
              <a:rPr lang="ru-RU" dirty="0"/>
              <a:t>: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теорияны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түсінуіне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.</a:t>
            </a:r>
          </a:p>
          <a:p>
            <a:r>
              <a:rPr lang="ru-RU" b="1" dirty="0" err="1"/>
              <a:t>Қауіпсіздік</a:t>
            </a:r>
            <a:r>
              <a:rPr lang="ru-RU" dirty="0"/>
              <a:t>: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жұмыстар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мұғалім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ережелерін</a:t>
            </a:r>
            <a:r>
              <a:rPr lang="ru-RU" dirty="0"/>
              <a:t> </a:t>
            </a:r>
            <a:r>
              <a:rPr lang="ru-RU" dirty="0" err="1"/>
              <a:t>қадағалап</a:t>
            </a:r>
            <a:r>
              <a:rPr lang="ru-RU" dirty="0"/>
              <a:t>, </a:t>
            </a:r>
            <a:r>
              <a:rPr lang="ru-RU" dirty="0" err="1"/>
              <a:t>оқушыларды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үйретеді</a:t>
            </a:r>
            <a:r>
              <a:rPr lang="ru-RU" dirty="0"/>
              <a:t>.</a:t>
            </a:r>
          </a:p>
        </p:txBody>
      </p:sp>
      <p:pic>
        <p:nvPicPr>
          <p:cNvPr id="4102" name="Picture 6" descr="Білімділік: математикалық маятник пен серіппелі маятник тербелістерінің  периодтарын есептеу, ұқсастықтары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0" y="1637863"/>
            <a:ext cx="4310917" cy="322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417" y="1098484"/>
            <a:ext cx="104726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Физикалық</a:t>
            </a:r>
            <a:r>
              <a:rPr lang="ru-RU" b="1" dirty="0"/>
              <a:t> практикум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физика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бекітуге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жұмыстар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 </a:t>
            </a:r>
            <a:r>
              <a:rPr lang="ru-RU" dirty="0" err="1"/>
              <a:t>Практикумдар</a:t>
            </a:r>
            <a:r>
              <a:rPr lang="ru-RU" dirty="0"/>
              <a:t>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түсінуін</a:t>
            </a:r>
            <a:r>
              <a:rPr lang="ru-RU" dirty="0"/>
              <a:t>,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жинауды</a:t>
            </a:r>
            <a:r>
              <a:rPr lang="ru-RU" dirty="0"/>
              <a:t>, </a:t>
            </a:r>
            <a:r>
              <a:rPr lang="ru-RU" dirty="0" err="1"/>
              <a:t>талдауды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қорытынды</a:t>
            </a:r>
            <a:r>
              <a:rPr lang="ru-RU" dirty="0"/>
              <a:t> </a:t>
            </a:r>
            <a:r>
              <a:rPr lang="ru-RU" dirty="0" err="1"/>
              <a:t>жасауды</a:t>
            </a:r>
            <a:r>
              <a:rPr lang="ru-RU" dirty="0"/>
              <a:t> </a:t>
            </a:r>
            <a:r>
              <a:rPr lang="ru-RU" dirty="0" err="1"/>
              <a:t>үйренуіне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.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практикумдар</a:t>
            </a:r>
            <a:r>
              <a:rPr lang="ru-RU" dirty="0"/>
              <a:t> </a:t>
            </a:r>
            <a:r>
              <a:rPr lang="ru-RU" dirty="0" err="1"/>
              <a:t>мектептерде</a:t>
            </a:r>
            <a:r>
              <a:rPr lang="ru-RU" dirty="0"/>
              <a:t>, </a:t>
            </a:r>
            <a:r>
              <a:rPr lang="ru-RU" dirty="0" err="1"/>
              <a:t>колледждерде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үдерісінің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59666" y="2624845"/>
            <a:ext cx="6089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практикумның</a:t>
            </a:r>
            <a:r>
              <a:rPr lang="ru-RU" b="1" dirty="0"/>
              <a:t> </a:t>
            </a:r>
            <a:r>
              <a:rPr lang="ru-RU" b="1" dirty="0" err="1"/>
              <a:t>құрылымы</a:t>
            </a:r>
            <a:r>
              <a:rPr lang="ru-RU" b="1" dirty="0"/>
              <a:t>:</a:t>
            </a:r>
          </a:p>
          <a:p>
            <a:pPr algn="just"/>
            <a:r>
              <a:rPr lang="ru-RU" dirty="0" err="1"/>
              <a:t>Физикалық</a:t>
            </a:r>
            <a:r>
              <a:rPr lang="ru-RU" dirty="0"/>
              <a:t> практикум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жұмыстардан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тапсырмалардан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тақырыпты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мақсатқа</a:t>
            </a:r>
            <a:r>
              <a:rPr lang="ru-RU" dirty="0"/>
              <a:t> </a:t>
            </a:r>
            <a:r>
              <a:rPr lang="ru-RU" dirty="0" err="1"/>
              <a:t>бағытталады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2417" y="3884401"/>
            <a:ext cx="104371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Орташа</a:t>
            </a:r>
            <a:r>
              <a:rPr lang="ru-RU" b="1" dirty="0"/>
              <a:t> </a:t>
            </a:r>
            <a:r>
              <a:rPr lang="ru-RU" b="1" dirty="0" err="1"/>
              <a:t>есеппен</a:t>
            </a:r>
            <a:r>
              <a:rPr lang="ru-RU" b="1" dirty="0"/>
              <a:t> практикум </a:t>
            </a:r>
            <a:r>
              <a:rPr lang="ru-RU" b="1" dirty="0" err="1"/>
              <a:t>уақыты</a:t>
            </a:r>
            <a:r>
              <a:rPr lang="ru-RU" b="1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/>
              <a:t>Қарапайым</a:t>
            </a:r>
            <a:r>
              <a:rPr lang="ru-RU" b="1" dirty="0"/>
              <a:t> практикум</a:t>
            </a:r>
            <a:r>
              <a:rPr lang="ru-RU" dirty="0"/>
              <a:t>: 30-45 минут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/>
              <a:t>Орташа</a:t>
            </a:r>
            <a:r>
              <a:rPr lang="ru-RU" b="1" dirty="0"/>
              <a:t> </a:t>
            </a:r>
            <a:r>
              <a:rPr lang="ru-RU" b="1" dirty="0" err="1"/>
              <a:t>күрделіліктегі</a:t>
            </a:r>
            <a:r>
              <a:rPr lang="ru-RU" b="1" dirty="0"/>
              <a:t> практикум</a:t>
            </a:r>
            <a:r>
              <a:rPr lang="ru-RU" dirty="0"/>
              <a:t>: 45-60 минут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err="1"/>
              <a:t>Күрделі</a:t>
            </a:r>
            <a:r>
              <a:rPr lang="ru-RU" b="1" dirty="0"/>
              <a:t> практикум</a:t>
            </a:r>
            <a:r>
              <a:rPr lang="ru-RU" dirty="0"/>
              <a:t>: 60-90 минут</a:t>
            </a:r>
          </a:p>
          <a:p>
            <a:pPr algn="just"/>
            <a:r>
              <a:rPr lang="ru-RU" b="1" dirty="0" err="1"/>
              <a:t>Жоғары</a:t>
            </a:r>
            <a:r>
              <a:rPr lang="ru-RU" b="1" dirty="0"/>
              <a:t> </a:t>
            </a: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орындарындағы</a:t>
            </a:r>
            <a:r>
              <a:rPr lang="ru-RU" b="1" dirty="0"/>
              <a:t> </a:t>
            </a:r>
            <a:r>
              <a:rPr lang="ru-RU" b="1" dirty="0" err="1"/>
              <a:t>практикумдар</a:t>
            </a:r>
            <a:endParaRPr lang="ru-RU" b="1" dirty="0"/>
          </a:p>
          <a:p>
            <a:pPr algn="just"/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орындарындағы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практикумдар</a:t>
            </a:r>
            <a:r>
              <a:rPr lang="ru-RU" dirty="0"/>
              <a:t> </a:t>
            </a:r>
            <a:r>
              <a:rPr lang="ru-RU" dirty="0" err="1"/>
              <a:t>мектептегіге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күрделірек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көбіне</a:t>
            </a:r>
            <a:r>
              <a:rPr lang="ru-RU" dirty="0"/>
              <a:t> 2-3 </a:t>
            </a:r>
            <a:r>
              <a:rPr lang="ru-RU" dirty="0" err="1"/>
              <a:t>сағатқа</a:t>
            </a:r>
            <a:r>
              <a:rPr lang="ru-RU" dirty="0"/>
              <a:t> </a:t>
            </a:r>
            <a:r>
              <a:rPr lang="ru-RU" dirty="0" err="1"/>
              <a:t>созылады</a:t>
            </a:r>
            <a:r>
              <a:rPr lang="ru-RU" dirty="0"/>
              <a:t>. </a:t>
            </a:r>
            <a:r>
              <a:rPr lang="ru-RU" dirty="0" err="1"/>
              <a:t>Студенттерге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тапсырмалары</a:t>
            </a:r>
            <a:r>
              <a:rPr lang="ru-RU" dirty="0"/>
              <a:t> </a:t>
            </a:r>
            <a:r>
              <a:rPr lang="ru-RU" dirty="0" err="1"/>
              <a:t>берілетіндіктен</a:t>
            </a:r>
            <a:r>
              <a:rPr lang="ru-RU" dirty="0"/>
              <a:t>,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аспаптармен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,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уақытты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0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3996" y="1277516"/>
            <a:ext cx="96860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Үй</a:t>
            </a:r>
            <a:r>
              <a:rPr lang="ru-RU" b="1" dirty="0"/>
              <a:t> </a:t>
            </a:r>
            <a:r>
              <a:rPr lang="ru-RU" b="1" dirty="0" err="1"/>
              <a:t>жағдайында</a:t>
            </a:r>
            <a:r>
              <a:rPr lang="ru-RU" b="1" dirty="0"/>
              <a:t> </a:t>
            </a:r>
            <a:r>
              <a:rPr lang="ru-RU" b="1" dirty="0" err="1"/>
              <a:t>жасалатын</a:t>
            </a:r>
            <a:r>
              <a:rPr lang="ru-RU" b="1" dirty="0"/>
              <a:t> </a:t>
            </a:r>
            <a:r>
              <a:rPr lang="ru-RU" b="1" dirty="0" err="1"/>
              <a:t>физикалық</a:t>
            </a:r>
            <a:r>
              <a:rPr lang="ru-RU" b="1" dirty="0"/>
              <a:t> </a:t>
            </a:r>
            <a:r>
              <a:rPr lang="ru-RU" b="1" dirty="0" err="1"/>
              <a:t>эксперименттер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физиканы</a:t>
            </a:r>
            <a:r>
              <a:rPr lang="ru-RU" dirty="0"/>
              <a:t> </a:t>
            </a:r>
            <a:r>
              <a:rPr lang="ru-RU" dirty="0" err="1"/>
              <a:t>түсінуге</a:t>
            </a:r>
            <a:r>
              <a:rPr lang="ru-RU" dirty="0"/>
              <a:t> </a:t>
            </a:r>
            <a:r>
              <a:rPr lang="ru-RU" dirty="0" err="1"/>
              <a:t>көмектесетін</a:t>
            </a:r>
            <a:r>
              <a:rPr lang="ru-RU" dirty="0"/>
              <a:t>, </a:t>
            </a:r>
            <a:r>
              <a:rPr lang="ru-RU" dirty="0" err="1"/>
              <a:t>қызықты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қолжетімді</a:t>
            </a:r>
            <a:r>
              <a:rPr lang="ru-RU" dirty="0"/>
              <a:t> </a:t>
            </a:r>
            <a:r>
              <a:rPr lang="ru-RU" dirty="0" err="1"/>
              <a:t>тәжірибелер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түсінуді</a:t>
            </a:r>
            <a:r>
              <a:rPr lang="ru-RU" dirty="0"/>
              <a:t> </a:t>
            </a:r>
            <a:r>
              <a:rPr lang="ru-RU" dirty="0" err="1"/>
              <a:t>жеңілдетіп</a:t>
            </a:r>
            <a:r>
              <a:rPr lang="ru-RU" dirty="0"/>
              <a:t>,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бағдарламасын</a:t>
            </a:r>
            <a:r>
              <a:rPr lang="ru-RU" dirty="0"/>
              <a:t> </a:t>
            </a:r>
            <a:r>
              <a:rPr lang="ru-RU" dirty="0" err="1"/>
              <a:t>кеңейтуге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эксперименттер</a:t>
            </a:r>
            <a:r>
              <a:rPr lang="ru-RU" dirty="0"/>
              <a:t>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қызығушылығын</a:t>
            </a:r>
            <a:r>
              <a:rPr lang="ru-RU" dirty="0"/>
              <a:t> </a:t>
            </a:r>
            <a:r>
              <a:rPr lang="ru-RU" dirty="0" err="1"/>
              <a:t>арттырып</a:t>
            </a:r>
            <a:r>
              <a:rPr lang="ru-RU" dirty="0"/>
              <a:t>,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бетінше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жүргізуге</a:t>
            </a:r>
            <a:r>
              <a:rPr lang="ru-RU" dirty="0"/>
              <a:t> </a:t>
            </a:r>
            <a:r>
              <a:rPr lang="ru-RU" dirty="0" err="1"/>
              <a:t>ынталандырады</a:t>
            </a:r>
            <a:r>
              <a:rPr lang="ru-RU" dirty="0"/>
              <a:t>. </a:t>
            </a:r>
            <a:r>
              <a:rPr lang="ru-RU" dirty="0" err="1"/>
              <a:t>Осыған</a:t>
            </a:r>
            <a:r>
              <a:rPr lang="ru-RU" dirty="0"/>
              <a:t> </a:t>
            </a:r>
            <a:r>
              <a:rPr lang="ru-RU" dirty="0" err="1"/>
              <a:t>орай</a:t>
            </a:r>
            <a:r>
              <a:rPr lang="ru-RU" dirty="0"/>
              <a:t> </a:t>
            </a:r>
            <a:r>
              <a:rPr lang="ru-RU" dirty="0" err="1"/>
              <a:t>мысал</a:t>
            </a:r>
            <a:r>
              <a:rPr lang="ru-RU" dirty="0"/>
              <a:t>:</a:t>
            </a:r>
          </a:p>
          <a:p>
            <a:r>
              <a:rPr lang="ru-RU" dirty="0">
                <a:hlinkClick r:id="rId2"/>
              </a:rPr>
              <a:t> </a:t>
            </a:r>
            <a:r>
              <a:rPr lang="en-US" dirty="0">
                <a:hlinkClick r:id="rId2"/>
              </a:rPr>
              <a:t>https://youtube.com/shorts/s6wtZ8i3uW0?si=EpPEQ6TWCwbqEyeK</a:t>
            </a:r>
            <a:r>
              <a:rPr lang="kk-KZ" dirty="0"/>
              <a:t> 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518" y="3048506"/>
            <a:ext cx="2711152" cy="315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34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экспернименттің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765433" y="1028712"/>
            <a:ext cx="106557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техникасы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құрал-жабдықтар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аспаптары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(температура,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энергия,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симуляция.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дәлдігін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4485</TotalTime>
  <Words>913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 Физикалық эксперименттің әдістемесі</vt:lpstr>
      <vt:lpstr> 1. Физикалық эксперименттің әдістемесі</vt:lpstr>
      <vt:lpstr>Фронтальды зертханаалық жұмысқа мысал: маятниктер көмегімен дененің еркін түсу үдеуін анықтау</vt:lpstr>
      <vt:lpstr> 1. Физикалық эксперименттің әдістемесі</vt:lpstr>
      <vt:lpstr> 1. Физикалық эксперименттің әдістемесі</vt:lpstr>
      <vt:lpstr>2. Физикалық экспернименттің техникасы</vt:lpstr>
      <vt:lpstr>2. Физикалық экспернименттің техникасы</vt:lpstr>
      <vt:lpstr>2. Физикалық экспернименттің техникасы</vt:lpstr>
      <vt:lpstr>2. Физикалық экспернименттің техникасы</vt:lpstr>
      <vt:lpstr>2. Физикалық экспернименттің техникасы</vt:lpstr>
      <vt:lpstr>Бекіту сұрақтары: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119</cp:revision>
  <dcterms:created xsi:type="dcterms:W3CDTF">2021-11-16T03:16:23Z</dcterms:created>
  <dcterms:modified xsi:type="dcterms:W3CDTF">2024-11-02T14:56:49Z</dcterms:modified>
</cp:coreProperties>
</file>