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323" r:id="rId4"/>
    <p:sldId id="311" r:id="rId5"/>
    <p:sldId id="324" r:id="rId6"/>
    <p:sldId id="357" r:id="rId7"/>
    <p:sldId id="358" r:id="rId8"/>
    <p:sldId id="356" r:id="rId9"/>
    <p:sldId id="361" r:id="rId10"/>
    <p:sldId id="351" r:id="rId11"/>
    <p:sldId id="362" r:id="rId12"/>
    <p:sldId id="360" r:id="rId13"/>
    <p:sldId id="328" r:id="rId14"/>
    <p:sldId id="344" r:id="rId15"/>
    <p:sldId id="257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33CC"/>
    <a:srgbClr val="0099FF"/>
    <a:srgbClr val="CC3300"/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369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34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C3F52E-DAEE-42BF-8FEE-6DD39365D33E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KZ"/>
        </a:p>
      </dgm:t>
    </dgm:pt>
    <dgm:pt modelId="{553F2974-E7D4-432C-BBA1-1673FE4CFBF6}">
      <dgm:prSet phldrT="[Текст]"/>
      <dgm:spPr>
        <a:solidFill>
          <a:srgbClr val="FF33CC"/>
        </a:solidFill>
      </dgm:spPr>
      <dgm:t>
        <a:bodyPr/>
        <a:lstStyle/>
        <a:p>
          <a:r>
            <a:rPr lang="ru-RU" dirty="0" err="1">
              <a:solidFill>
                <a:schemeClr val="tx1"/>
              </a:solidFill>
            </a:rPr>
            <a:t>Физикалық</a:t>
          </a:r>
          <a:r>
            <a:rPr lang="ru-RU" dirty="0">
              <a:solidFill>
                <a:schemeClr val="tx1"/>
              </a:solidFill>
            </a:rPr>
            <a:t> эксперимент </a:t>
          </a:r>
          <a:r>
            <a:rPr lang="ru-RU" dirty="0" err="1">
              <a:solidFill>
                <a:schemeClr val="tx1"/>
              </a:solidFill>
            </a:rPr>
            <a:t>техникасын</a:t>
          </a:r>
          <a:r>
            <a:rPr lang="ru-RU" dirty="0">
              <a:solidFill>
                <a:schemeClr val="tx1"/>
              </a:solidFill>
            </a:rPr>
            <a:t> </a:t>
          </a:r>
          <a:r>
            <a:rPr lang="ru-RU" dirty="0" err="1">
              <a:solidFill>
                <a:schemeClr val="tx1"/>
              </a:solidFill>
            </a:rPr>
            <a:t>зерттеген</a:t>
          </a:r>
          <a:r>
            <a:rPr lang="ru-RU" dirty="0">
              <a:solidFill>
                <a:schemeClr val="tx1"/>
              </a:solidFill>
            </a:rPr>
            <a:t> </a:t>
          </a:r>
          <a:r>
            <a:rPr lang="ru-RU" dirty="0" err="1">
              <a:solidFill>
                <a:schemeClr val="tx1"/>
              </a:solidFill>
            </a:rPr>
            <a:t>ғалымдардың</a:t>
          </a:r>
          <a:r>
            <a:rPr lang="ru-RU" dirty="0">
              <a:solidFill>
                <a:schemeClr val="tx1"/>
              </a:solidFill>
            </a:rPr>
            <a:t> </a:t>
          </a:r>
          <a:r>
            <a:rPr lang="ru-RU" dirty="0" err="1">
              <a:solidFill>
                <a:schemeClr val="tx1"/>
              </a:solidFill>
            </a:rPr>
            <a:t>қатарында</a:t>
          </a:r>
          <a:r>
            <a:rPr lang="ru-RU" dirty="0">
              <a:solidFill>
                <a:schemeClr val="tx1"/>
              </a:solidFill>
            </a:rPr>
            <a:t> </a:t>
          </a:r>
          <a:r>
            <a:rPr lang="ru-RU" dirty="0" err="1">
              <a:solidFill>
                <a:schemeClr val="tx1"/>
              </a:solidFill>
            </a:rPr>
            <a:t>бірнеше</a:t>
          </a:r>
          <a:r>
            <a:rPr lang="ru-RU" dirty="0">
              <a:solidFill>
                <a:schemeClr val="tx1"/>
              </a:solidFill>
            </a:rPr>
            <a:t> </a:t>
          </a:r>
          <a:r>
            <a:rPr lang="ru-RU" dirty="0" err="1">
              <a:solidFill>
                <a:schemeClr val="tx1"/>
              </a:solidFill>
            </a:rPr>
            <a:t>маңызды</a:t>
          </a:r>
          <a:r>
            <a:rPr lang="ru-RU" dirty="0">
              <a:solidFill>
                <a:schemeClr val="tx1"/>
              </a:solidFill>
            </a:rPr>
            <a:t> </a:t>
          </a:r>
          <a:r>
            <a:rPr lang="ru-RU" dirty="0" err="1">
              <a:solidFill>
                <a:schemeClr val="tx1"/>
              </a:solidFill>
            </a:rPr>
            <a:t>тұлғаларды</a:t>
          </a:r>
          <a:r>
            <a:rPr lang="ru-RU" dirty="0">
              <a:solidFill>
                <a:schemeClr val="tx1"/>
              </a:solidFill>
            </a:rPr>
            <a:t> </a:t>
          </a:r>
          <a:r>
            <a:rPr lang="ru-RU" dirty="0" err="1">
              <a:solidFill>
                <a:schemeClr val="tx1"/>
              </a:solidFill>
            </a:rPr>
            <a:t>атап</a:t>
          </a:r>
          <a:r>
            <a:rPr lang="ru-RU" dirty="0">
              <a:solidFill>
                <a:schemeClr val="tx1"/>
              </a:solidFill>
            </a:rPr>
            <a:t> </a:t>
          </a:r>
          <a:r>
            <a:rPr lang="ru-RU" dirty="0" err="1">
              <a:solidFill>
                <a:schemeClr val="tx1"/>
              </a:solidFill>
            </a:rPr>
            <a:t>көрсетуге</a:t>
          </a:r>
          <a:r>
            <a:rPr lang="ru-RU" dirty="0">
              <a:solidFill>
                <a:schemeClr val="tx1"/>
              </a:solidFill>
            </a:rPr>
            <a:t> </a:t>
          </a:r>
          <a:r>
            <a:rPr lang="ru-RU" dirty="0" err="1">
              <a:solidFill>
                <a:schemeClr val="tx1"/>
              </a:solidFill>
            </a:rPr>
            <a:t>болады</a:t>
          </a:r>
          <a:r>
            <a:rPr lang="ru-RU" dirty="0">
              <a:solidFill>
                <a:schemeClr val="tx1"/>
              </a:solidFill>
            </a:rPr>
            <a:t>:</a:t>
          </a:r>
          <a:endParaRPr lang="ru-KZ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F5C9AB7-C1A6-4932-8132-2F20CDB27124}" type="parTrans" cxnId="{9110FD67-C4D1-4E92-B80C-538A9A6872EB}">
      <dgm:prSet/>
      <dgm:spPr/>
      <dgm:t>
        <a:bodyPr/>
        <a:lstStyle/>
        <a:p>
          <a:endParaRPr lang="ru-KZ"/>
        </a:p>
      </dgm:t>
    </dgm:pt>
    <dgm:pt modelId="{1DF8BF01-97DB-4BFC-B658-8E632FDFBAFF}" type="sibTrans" cxnId="{9110FD67-C4D1-4E92-B80C-538A9A6872EB}">
      <dgm:prSet/>
      <dgm:spPr/>
      <dgm:t>
        <a:bodyPr/>
        <a:lstStyle/>
        <a:p>
          <a:endParaRPr lang="ru-KZ"/>
        </a:p>
      </dgm:t>
    </dgm:pt>
    <dgm:pt modelId="{332C31DA-DF81-463B-8B3B-EAC42EE41D2A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ru-RU" sz="2000" b="1" dirty="0">
              <a:solidFill>
                <a:schemeClr val="tx1"/>
              </a:solidFill>
            </a:rPr>
            <a:t>Галилео Галилей   </a:t>
          </a:r>
          <a:endParaRPr lang="ru-KZ" sz="2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1A378C5-40D1-4516-AE30-162EE7D37585}" type="parTrans" cxnId="{0256E512-B378-4771-8479-6C4D934D7DB4}">
      <dgm:prSet/>
      <dgm:spPr>
        <a:ln w="28575"/>
      </dgm:spPr>
      <dgm:t>
        <a:bodyPr/>
        <a:lstStyle/>
        <a:p>
          <a:endParaRPr lang="ru-KZ"/>
        </a:p>
      </dgm:t>
    </dgm:pt>
    <dgm:pt modelId="{27DB5B36-37EE-4364-AF6E-33B8EB59C7EA}" type="sibTrans" cxnId="{0256E512-B378-4771-8479-6C4D934D7DB4}">
      <dgm:prSet/>
      <dgm:spPr/>
      <dgm:t>
        <a:bodyPr/>
        <a:lstStyle/>
        <a:p>
          <a:endParaRPr lang="ru-KZ"/>
        </a:p>
      </dgm:t>
    </dgm:pt>
    <dgm:pt modelId="{797E4943-D72E-4E8A-86AD-9943C670DCE0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2000" b="1" dirty="0">
              <a:solidFill>
                <a:schemeClr val="tx1"/>
              </a:solidFill>
            </a:rPr>
            <a:t>Исаак Ньютон</a:t>
          </a:r>
          <a:endParaRPr lang="ru-KZ" sz="2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FC3137C-F32A-48EE-8921-929D8BC23DF0}" type="parTrans" cxnId="{3DDA0BFB-AB76-4CC0-9244-EF4245FB7221}">
      <dgm:prSet/>
      <dgm:spPr>
        <a:ln w="28575"/>
      </dgm:spPr>
      <dgm:t>
        <a:bodyPr/>
        <a:lstStyle/>
        <a:p>
          <a:endParaRPr lang="ru-KZ"/>
        </a:p>
      </dgm:t>
    </dgm:pt>
    <dgm:pt modelId="{19F7E744-CF3A-446D-84AB-30BE825B3327}" type="sibTrans" cxnId="{3DDA0BFB-AB76-4CC0-9244-EF4245FB7221}">
      <dgm:prSet/>
      <dgm:spPr/>
      <dgm:t>
        <a:bodyPr/>
        <a:lstStyle/>
        <a:p>
          <a:endParaRPr lang="ru-KZ"/>
        </a:p>
      </dgm:t>
    </dgm:pt>
    <dgm:pt modelId="{BEEC74A3-C199-40C7-9156-113847B6F553}">
      <dgm:prSet phldrT="[Текст]" custT="1"/>
      <dgm:spPr>
        <a:solidFill>
          <a:srgbClr val="FFC000"/>
        </a:solidFill>
      </dgm:spPr>
      <dgm:t>
        <a:bodyPr/>
        <a:lstStyle/>
        <a:p>
          <a:r>
            <a:rPr lang="ru-RU" sz="2000" b="1" dirty="0">
              <a:solidFill>
                <a:schemeClr val="tx1"/>
              </a:solidFill>
            </a:rPr>
            <a:t>Майкл Фарадей</a:t>
          </a:r>
          <a:endParaRPr lang="ru-KZ" sz="2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D9A8910-090A-4D41-A120-153FF4F231F6}" type="parTrans" cxnId="{B76C4596-BC19-4C59-9339-B9B66C62551B}">
      <dgm:prSet/>
      <dgm:spPr>
        <a:ln w="28575"/>
      </dgm:spPr>
      <dgm:t>
        <a:bodyPr/>
        <a:lstStyle/>
        <a:p>
          <a:endParaRPr lang="ru-KZ"/>
        </a:p>
      </dgm:t>
    </dgm:pt>
    <dgm:pt modelId="{206F1FA3-44F4-4668-BBEB-AD483E26FCAD}" type="sibTrans" cxnId="{B76C4596-BC19-4C59-9339-B9B66C62551B}">
      <dgm:prSet/>
      <dgm:spPr/>
      <dgm:t>
        <a:bodyPr/>
        <a:lstStyle/>
        <a:p>
          <a:endParaRPr lang="ru-KZ"/>
        </a:p>
      </dgm:t>
    </dgm:pt>
    <dgm:pt modelId="{D1708775-54E4-4CC6-A33E-BDF209316F04}" type="pres">
      <dgm:prSet presAssocID="{4BC3F52E-DAEE-42BF-8FEE-6DD39365D33E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FBB1AF84-86EE-4EA0-A2F7-4781B8C590CA}" type="pres">
      <dgm:prSet presAssocID="{553F2974-E7D4-432C-BBA1-1673FE4CFBF6}" presName="root1" presStyleCnt="0"/>
      <dgm:spPr/>
    </dgm:pt>
    <dgm:pt modelId="{7E13A5B1-339D-4F1E-8130-4A0E58DC32B5}" type="pres">
      <dgm:prSet presAssocID="{553F2974-E7D4-432C-BBA1-1673FE4CFBF6}" presName="LevelOneTextNode" presStyleLbl="node0" presStyleIdx="0" presStyleCnt="1">
        <dgm:presLayoutVars>
          <dgm:chPref val="3"/>
        </dgm:presLayoutVars>
      </dgm:prSet>
      <dgm:spPr/>
    </dgm:pt>
    <dgm:pt modelId="{77B34F05-3459-4AD0-9250-6CD79D949701}" type="pres">
      <dgm:prSet presAssocID="{553F2974-E7D4-432C-BBA1-1673FE4CFBF6}" presName="level2hierChild" presStyleCnt="0"/>
      <dgm:spPr/>
    </dgm:pt>
    <dgm:pt modelId="{4B2F2EC6-090C-4DE8-9432-9D1A5E41CAB4}" type="pres">
      <dgm:prSet presAssocID="{A1A378C5-40D1-4516-AE30-162EE7D37585}" presName="conn2-1" presStyleLbl="parChTrans1D2" presStyleIdx="0" presStyleCnt="3"/>
      <dgm:spPr/>
    </dgm:pt>
    <dgm:pt modelId="{BAD0C71C-07DE-448C-9A03-931B7064E1D3}" type="pres">
      <dgm:prSet presAssocID="{A1A378C5-40D1-4516-AE30-162EE7D37585}" presName="connTx" presStyleLbl="parChTrans1D2" presStyleIdx="0" presStyleCnt="3"/>
      <dgm:spPr/>
    </dgm:pt>
    <dgm:pt modelId="{D33FE545-8F5E-410D-9A8A-24C2D6EFC1E0}" type="pres">
      <dgm:prSet presAssocID="{332C31DA-DF81-463B-8B3B-EAC42EE41D2A}" presName="root2" presStyleCnt="0"/>
      <dgm:spPr/>
    </dgm:pt>
    <dgm:pt modelId="{D2EA5576-DF57-471C-87A4-131F183E157F}" type="pres">
      <dgm:prSet presAssocID="{332C31DA-DF81-463B-8B3B-EAC42EE41D2A}" presName="LevelTwoTextNode" presStyleLbl="node2" presStyleIdx="0" presStyleCnt="3" custLinFactNeighborX="-1109" custLinFactNeighborY="2389">
        <dgm:presLayoutVars>
          <dgm:chPref val="3"/>
        </dgm:presLayoutVars>
      </dgm:prSet>
      <dgm:spPr/>
    </dgm:pt>
    <dgm:pt modelId="{782115C2-6CF3-4234-84DC-C46D6C5B6C31}" type="pres">
      <dgm:prSet presAssocID="{332C31DA-DF81-463B-8B3B-EAC42EE41D2A}" presName="level3hierChild" presStyleCnt="0"/>
      <dgm:spPr/>
    </dgm:pt>
    <dgm:pt modelId="{30E204EF-C88F-4C8F-8AB5-58D384670269}" type="pres">
      <dgm:prSet presAssocID="{7FC3137C-F32A-48EE-8921-929D8BC23DF0}" presName="conn2-1" presStyleLbl="parChTrans1D2" presStyleIdx="1" presStyleCnt="3"/>
      <dgm:spPr/>
    </dgm:pt>
    <dgm:pt modelId="{2C8EBAA3-B5E4-4C21-BAAA-CE4E6A7BFFCE}" type="pres">
      <dgm:prSet presAssocID="{7FC3137C-F32A-48EE-8921-929D8BC23DF0}" presName="connTx" presStyleLbl="parChTrans1D2" presStyleIdx="1" presStyleCnt="3"/>
      <dgm:spPr/>
    </dgm:pt>
    <dgm:pt modelId="{99F61A5C-55F8-499C-BE4B-0D30864277A2}" type="pres">
      <dgm:prSet presAssocID="{797E4943-D72E-4E8A-86AD-9943C670DCE0}" presName="root2" presStyleCnt="0"/>
      <dgm:spPr/>
    </dgm:pt>
    <dgm:pt modelId="{C6AF6C53-D13D-4C2D-B375-BCBEAB1BCE5F}" type="pres">
      <dgm:prSet presAssocID="{797E4943-D72E-4E8A-86AD-9943C670DCE0}" presName="LevelTwoTextNode" presStyleLbl="node2" presStyleIdx="1" presStyleCnt="3">
        <dgm:presLayoutVars>
          <dgm:chPref val="3"/>
        </dgm:presLayoutVars>
      </dgm:prSet>
      <dgm:spPr/>
    </dgm:pt>
    <dgm:pt modelId="{B4D760AC-9533-4286-B18A-CB1FBF1522D1}" type="pres">
      <dgm:prSet presAssocID="{797E4943-D72E-4E8A-86AD-9943C670DCE0}" presName="level3hierChild" presStyleCnt="0"/>
      <dgm:spPr/>
    </dgm:pt>
    <dgm:pt modelId="{926A5838-3BEC-406D-BD29-246F6775300F}" type="pres">
      <dgm:prSet presAssocID="{1D9A8910-090A-4D41-A120-153FF4F231F6}" presName="conn2-1" presStyleLbl="parChTrans1D2" presStyleIdx="2" presStyleCnt="3"/>
      <dgm:spPr/>
    </dgm:pt>
    <dgm:pt modelId="{E02E6A6E-9E2E-479E-B068-B73D2FA275AC}" type="pres">
      <dgm:prSet presAssocID="{1D9A8910-090A-4D41-A120-153FF4F231F6}" presName="connTx" presStyleLbl="parChTrans1D2" presStyleIdx="2" presStyleCnt="3"/>
      <dgm:spPr/>
    </dgm:pt>
    <dgm:pt modelId="{83B9E269-7C18-4100-ABAA-03337EC337BD}" type="pres">
      <dgm:prSet presAssocID="{BEEC74A3-C199-40C7-9156-113847B6F553}" presName="root2" presStyleCnt="0"/>
      <dgm:spPr/>
    </dgm:pt>
    <dgm:pt modelId="{433ABBEB-37F9-4B78-A121-6CE226C0504F}" type="pres">
      <dgm:prSet presAssocID="{BEEC74A3-C199-40C7-9156-113847B6F553}" presName="LevelTwoTextNode" presStyleLbl="node2" presStyleIdx="2" presStyleCnt="3">
        <dgm:presLayoutVars>
          <dgm:chPref val="3"/>
        </dgm:presLayoutVars>
      </dgm:prSet>
      <dgm:spPr/>
    </dgm:pt>
    <dgm:pt modelId="{54E11A58-08F1-47EA-978F-257E9BB1E8B8}" type="pres">
      <dgm:prSet presAssocID="{BEEC74A3-C199-40C7-9156-113847B6F553}" presName="level3hierChild" presStyleCnt="0"/>
      <dgm:spPr/>
    </dgm:pt>
  </dgm:ptLst>
  <dgm:cxnLst>
    <dgm:cxn modelId="{366E880F-D15F-4859-8013-BA3D7FFA3750}" type="presOf" srcId="{7FC3137C-F32A-48EE-8921-929D8BC23DF0}" destId="{2C8EBAA3-B5E4-4C21-BAAA-CE4E6A7BFFCE}" srcOrd="1" destOrd="0" presId="urn:microsoft.com/office/officeart/2005/8/layout/hierarchy2"/>
    <dgm:cxn modelId="{0256E512-B378-4771-8479-6C4D934D7DB4}" srcId="{553F2974-E7D4-432C-BBA1-1673FE4CFBF6}" destId="{332C31DA-DF81-463B-8B3B-EAC42EE41D2A}" srcOrd="0" destOrd="0" parTransId="{A1A378C5-40D1-4516-AE30-162EE7D37585}" sibTransId="{27DB5B36-37EE-4364-AF6E-33B8EB59C7EA}"/>
    <dgm:cxn modelId="{5981F512-8A4C-4F14-B7BD-E599833CF343}" type="presOf" srcId="{4BC3F52E-DAEE-42BF-8FEE-6DD39365D33E}" destId="{D1708775-54E4-4CC6-A33E-BDF209316F04}" srcOrd="0" destOrd="0" presId="urn:microsoft.com/office/officeart/2005/8/layout/hierarchy2"/>
    <dgm:cxn modelId="{9153E714-BCA2-4A60-A502-C7DA0E00381E}" type="presOf" srcId="{797E4943-D72E-4E8A-86AD-9943C670DCE0}" destId="{C6AF6C53-D13D-4C2D-B375-BCBEAB1BCE5F}" srcOrd="0" destOrd="0" presId="urn:microsoft.com/office/officeart/2005/8/layout/hierarchy2"/>
    <dgm:cxn modelId="{54E22121-99C5-4D30-91EF-AE69E57EAF28}" type="presOf" srcId="{1D9A8910-090A-4D41-A120-153FF4F231F6}" destId="{926A5838-3BEC-406D-BD29-246F6775300F}" srcOrd="0" destOrd="0" presId="urn:microsoft.com/office/officeart/2005/8/layout/hierarchy2"/>
    <dgm:cxn modelId="{20BB2D44-E63A-4C60-A35C-2FEB97C3B836}" type="presOf" srcId="{A1A378C5-40D1-4516-AE30-162EE7D37585}" destId="{4B2F2EC6-090C-4DE8-9432-9D1A5E41CAB4}" srcOrd="0" destOrd="0" presId="urn:microsoft.com/office/officeart/2005/8/layout/hierarchy2"/>
    <dgm:cxn modelId="{00BFF244-F6A9-4F75-9E09-7D9C41C1C249}" type="presOf" srcId="{1D9A8910-090A-4D41-A120-153FF4F231F6}" destId="{E02E6A6E-9E2E-479E-B068-B73D2FA275AC}" srcOrd="1" destOrd="0" presId="urn:microsoft.com/office/officeart/2005/8/layout/hierarchy2"/>
    <dgm:cxn modelId="{9110FD67-C4D1-4E92-B80C-538A9A6872EB}" srcId="{4BC3F52E-DAEE-42BF-8FEE-6DD39365D33E}" destId="{553F2974-E7D4-432C-BBA1-1673FE4CFBF6}" srcOrd="0" destOrd="0" parTransId="{AF5C9AB7-C1A6-4932-8132-2F20CDB27124}" sibTransId="{1DF8BF01-97DB-4BFC-B658-8E632FDFBAFF}"/>
    <dgm:cxn modelId="{50A6DC7D-1184-4F6A-8635-46163C41788F}" type="presOf" srcId="{7FC3137C-F32A-48EE-8921-929D8BC23DF0}" destId="{30E204EF-C88F-4C8F-8AB5-58D384670269}" srcOrd="0" destOrd="0" presId="urn:microsoft.com/office/officeart/2005/8/layout/hierarchy2"/>
    <dgm:cxn modelId="{B76C4596-BC19-4C59-9339-B9B66C62551B}" srcId="{553F2974-E7D4-432C-BBA1-1673FE4CFBF6}" destId="{BEEC74A3-C199-40C7-9156-113847B6F553}" srcOrd="2" destOrd="0" parTransId="{1D9A8910-090A-4D41-A120-153FF4F231F6}" sibTransId="{206F1FA3-44F4-4668-BBEB-AD483E26FCAD}"/>
    <dgm:cxn modelId="{4F0DB8A7-4641-4775-9928-98CCC102DE0C}" type="presOf" srcId="{332C31DA-DF81-463B-8B3B-EAC42EE41D2A}" destId="{D2EA5576-DF57-471C-87A4-131F183E157F}" srcOrd="0" destOrd="0" presId="urn:microsoft.com/office/officeart/2005/8/layout/hierarchy2"/>
    <dgm:cxn modelId="{855847B9-FBFD-4811-B4BD-6E7DAE219067}" type="presOf" srcId="{BEEC74A3-C199-40C7-9156-113847B6F553}" destId="{433ABBEB-37F9-4B78-A121-6CE226C0504F}" srcOrd="0" destOrd="0" presId="urn:microsoft.com/office/officeart/2005/8/layout/hierarchy2"/>
    <dgm:cxn modelId="{8A9C96C9-F6F4-43BF-B5B5-208B3A43E850}" type="presOf" srcId="{A1A378C5-40D1-4516-AE30-162EE7D37585}" destId="{BAD0C71C-07DE-448C-9A03-931B7064E1D3}" srcOrd="1" destOrd="0" presId="urn:microsoft.com/office/officeart/2005/8/layout/hierarchy2"/>
    <dgm:cxn modelId="{777A76F1-86BA-4588-AB8A-9FBF9192AD29}" type="presOf" srcId="{553F2974-E7D4-432C-BBA1-1673FE4CFBF6}" destId="{7E13A5B1-339D-4F1E-8130-4A0E58DC32B5}" srcOrd="0" destOrd="0" presId="urn:microsoft.com/office/officeart/2005/8/layout/hierarchy2"/>
    <dgm:cxn modelId="{3DDA0BFB-AB76-4CC0-9244-EF4245FB7221}" srcId="{553F2974-E7D4-432C-BBA1-1673FE4CFBF6}" destId="{797E4943-D72E-4E8A-86AD-9943C670DCE0}" srcOrd="1" destOrd="0" parTransId="{7FC3137C-F32A-48EE-8921-929D8BC23DF0}" sibTransId="{19F7E744-CF3A-446D-84AB-30BE825B3327}"/>
    <dgm:cxn modelId="{7F0461F5-E26D-4527-BA26-E17D94389D44}" type="presParOf" srcId="{D1708775-54E4-4CC6-A33E-BDF209316F04}" destId="{FBB1AF84-86EE-4EA0-A2F7-4781B8C590CA}" srcOrd="0" destOrd="0" presId="urn:microsoft.com/office/officeart/2005/8/layout/hierarchy2"/>
    <dgm:cxn modelId="{5B51C797-9562-41E3-A76E-C561FE656B50}" type="presParOf" srcId="{FBB1AF84-86EE-4EA0-A2F7-4781B8C590CA}" destId="{7E13A5B1-339D-4F1E-8130-4A0E58DC32B5}" srcOrd="0" destOrd="0" presId="urn:microsoft.com/office/officeart/2005/8/layout/hierarchy2"/>
    <dgm:cxn modelId="{212BD443-CBE7-4C95-BEE0-E89C940A77EA}" type="presParOf" srcId="{FBB1AF84-86EE-4EA0-A2F7-4781B8C590CA}" destId="{77B34F05-3459-4AD0-9250-6CD79D949701}" srcOrd="1" destOrd="0" presId="urn:microsoft.com/office/officeart/2005/8/layout/hierarchy2"/>
    <dgm:cxn modelId="{D783C718-17DB-4209-9DDA-4BF3236235DF}" type="presParOf" srcId="{77B34F05-3459-4AD0-9250-6CD79D949701}" destId="{4B2F2EC6-090C-4DE8-9432-9D1A5E41CAB4}" srcOrd="0" destOrd="0" presId="urn:microsoft.com/office/officeart/2005/8/layout/hierarchy2"/>
    <dgm:cxn modelId="{36E2647C-28CC-4125-A8F3-726EDDE33307}" type="presParOf" srcId="{4B2F2EC6-090C-4DE8-9432-9D1A5E41CAB4}" destId="{BAD0C71C-07DE-448C-9A03-931B7064E1D3}" srcOrd="0" destOrd="0" presId="urn:microsoft.com/office/officeart/2005/8/layout/hierarchy2"/>
    <dgm:cxn modelId="{8C2A4058-854A-4D23-8DAE-54A1302E6980}" type="presParOf" srcId="{77B34F05-3459-4AD0-9250-6CD79D949701}" destId="{D33FE545-8F5E-410D-9A8A-24C2D6EFC1E0}" srcOrd="1" destOrd="0" presId="urn:microsoft.com/office/officeart/2005/8/layout/hierarchy2"/>
    <dgm:cxn modelId="{4E9A3525-DFA4-4BB5-8B07-A49B0E268913}" type="presParOf" srcId="{D33FE545-8F5E-410D-9A8A-24C2D6EFC1E0}" destId="{D2EA5576-DF57-471C-87A4-131F183E157F}" srcOrd="0" destOrd="0" presId="urn:microsoft.com/office/officeart/2005/8/layout/hierarchy2"/>
    <dgm:cxn modelId="{CF00E304-57A4-439D-8C95-6BED9C28B89E}" type="presParOf" srcId="{D33FE545-8F5E-410D-9A8A-24C2D6EFC1E0}" destId="{782115C2-6CF3-4234-84DC-C46D6C5B6C31}" srcOrd="1" destOrd="0" presId="urn:microsoft.com/office/officeart/2005/8/layout/hierarchy2"/>
    <dgm:cxn modelId="{DF265DAF-E15C-4CB2-BB61-2633DCB84A87}" type="presParOf" srcId="{77B34F05-3459-4AD0-9250-6CD79D949701}" destId="{30E204EF-C88F-4C8F-8AB5-58D384670269}" srcOrd="2" destOrd="0" presId="urn:microsoft.com/office/officeart/2005/8/layout/hierarchy2"/>
    <dgm:cxn modelId="{D8024FE9-6789-41BF-99F7-CA9B49F3A61E}" type="presParOf" srcId="{30E204EF-C88F-4C8F-8AB5-58D384670269}" destId="{2C8EBAA3-B5E4-4C21-BAAA-CE4E6A7BFFCE}" srcOrd="0" destOrd="0" presId="urn:microsoft.com/office/officeart/2005/8/layout/hierarchy2"/>
    <dgm:cxn modelId="{06A93878-3424-4EF3-B5EB-95D1AF4D9FC9}" type="presParOf" srcId="{77B34F05-3459-4AD0-9250-6CD79D949701}" destId="{99F61A5C-55F8-499C-BE4B-0D30864277A2}" srcOrd="3" destOrd="0" presId="urn:microsoft.com/office/officeart/2005/8/layout/hierarchy2"/>
    <dgm:cxn modelId="{8A5DBDF2-641E-48A3-AE2D-81C0061022D5}" type="presParOf" srcId="{99F61A5C-55F8-499C-BE4B-0D30864277A2}" destId="{C6AF6C53-D13D-4C2D-B375-BCBEAB1BCE5F}" srcOrd="0" destOrd="0" presId="urn:microsoft.com/office/officeart/2005/8/layout/hierarchy2"/>
    <dgm:cxn modelId="{F0585AE4-5D40-4F4B-8450-76A39694F238}" type="presParOf" srcId="{99F61A5C-55F8-499C-BE4B-0D30864277A2}" destId="{B4D760AC-9533-4286-B18A-CB1FBF1522D1}" srcOrd="1" destOrd="0" presId="urn:microsoft.com/office/officeart/2005/8/layout/hierarchy2"/>
    <dgm:cxn modelId="{A679E1E9-0D66-4D32-8251-FC14D3B4A3D5}" type="presParOf" srcId="{77B34F05-3459-4AD0-9250-6CD79D949701}" destId="{926A5838-3BEC-406D-BD29-246F6775300F}" srcOrd="4" destOrd="0" presId="urn:microsoft.com/office/officeart/2005/8/layout/hierarchy2"/>
    <dgm:cxn modelId="{8ED35243-EA23-446F-A524-62B462486D9C}" type="presParOf" srcId="{926A5838-3BEC-406D-BD29-246F6775300F}" destId="{E02E6A6E-9E2E-479E-B068-B73D2FA275AC}" srcOrd="0" destOrd="0" presId="urn:microsoft.com/office/officeart/2005/8/layout/hierarchy2"/>
    <dgm:cxn modelId="{5079CA6C-1516-4EA3-B210-8EC7384DB8DC}" type="presParOf" srcId="{77B34F05-3459-4AD0-9250-6CD79D949701}" destId="{83B9E269-7C18-4100-ABAA-03337EC337BD}" srcOrd="5" destOrd="0" presId="urn:microsoft.com/office/officeart/2005/8/layout/hierarchy2"/>
    <dgm:cxn modelId="{C133D347-3879-4DB0-8B55-82458E590F27}" type="presParOf" srcId="{83B9E269-7C18-4100-ABAA-03337EC337BD}" destId="{433ABBEB-37F9-4B78-A121-6CE226C0504F}" srcOrd="0" destOrd="0" presId="urn:microsoft.com/office/officeart/2005/8/layout/hierarchy2"/>
    <dgm:cxn modelId="{D3DA2646-1FE0-4735-9EF4-4A9CD1BF1817}" type="presParOf" srcId="{83B9E269-7C18-4100-ABAA-03337EC337BD}" destId="{54E11A58-08F1-47EA-978F-257E9BB1E8B8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13A5B1-339D-4F1E-8130-4A0E58DC32B5}">
      <dsp:nvSpPr>
        <dsp:cNvPr id="0" name=""/>
        <dsp:cNvSpPr/>
      </dsp:nvSpPr>
      <dsp:spPr>
        <a:xfrm>
          <a:off x="1694" y="2112130"/>
          <a:ext cx="3094221" cy="1547110"/>
        </a:xfrm>
        <a:prstGeom prst="roundRect">
          <a:avLst>
            <a:gd name="adj" fmla="val 10000"/>
          </a:avLst>
        </a:prstGeom>
        <a:solidFill>
          <a:srgbClr val="FF33C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 err="1">
              <a:solidFill>
                <a:schemeClr val="tx1"/>
              </a:solidFill>
            </a:rPr>
            <a:t>Физикалық</a:t>
          </a:r>
          <a:r>
            <a:rPr lang="ru-RU" sz="1800" kern="1200" dirty="0">
              <a:solidFill>
                <a:schemeClr val="tx1"/>
              </a:solidFill>
            </a:rPr>
            <a:t> эксперимент </a:t>
          </a:r>
          <a:r>
            <a:rPr lang="ru-RU" sz="1800" kern="1200" dirty="0" err="1">
              <a:solidFill>
                <a:schemeClr val="tx1"/>
              </a:solidFill>
            </a:rPr>
            <a:t>техникасын</a:t>
          </a:r>
          <a:r>
            <a:rPr lang="ru-RU" sz="1800" kern="1200" dirty="0">
              <a:solidFill>
                <a:schemeClr val="tx1"/>
              </a:solidFill>
            </a:rPr>
            <a:t> </a:t>
          </a:r>
          <a:r>
            <a:rPr lang="ru-RU" sz="1800" kern="1200" dirty="0" err="1">
              <a:solidFill>
                <a:schemeClr val="tx1"/>
              </a:solidFill>
            </a:rPr>
            <a:t>зерттеген</a:t>
          </a:r>
          <a:r>
            <a:rPr lang="ru-RU" sz="1800" kern="1200" dirty="0">
              <a:solidFill>
                <a:schemeClr val="tx1"/>
              </a:solidFill>
            </a:rPr>
            <a:t> </a:t>
          </a:r>
          <a:r>
            <a:rPr lang="ru-RU" sz="1800" kern="1200" dirty="0" err="1">
              <a:solidFill>
                <a:schemeClr val="tx1"/>
              </a:solidFill>
            </a:rPr>
            <a:t>ғалымдардың</a:t>
          </a:r>
          <a:r>
            <a:rPr lang="ru-RU" sz="1800" kern="1200" dirty="0">
              <a:solidFill>
                <a:schemeClr val="tx1"/>
              </a:solidFill>
            </a:rPr>
            <a:t> </a:t>
          </a:r>
          <a:r>
            <a:rPr lang="ru-RU" sz="1800" kern="1200" dirty="0" err="1">
              <a:solidFill>
                <a:schemeClr val="tx1"/>
              </a:solidFill>
            </a:rPr>
            <a:t>қатарында</a:t>
          </a:r>
          <a:r>
            <a:rPr lang="ru-RU" sz="1800" kern="1200" dirty="0">
              <a:solidFill>
                <a:schemeClr val="tx1"/>
              </a:solidFill>
            </a:rPr>
            <a:t> </a:t>
          </a:r>
          <a:r>
            <a:rPr lang="ru-RU" sz="1800" kern="1200" dirty="0" err="1">
              <a:solidFill>
                <a:schemeClr val="tx1"/>
              </a:solidFill>
            </a:rPr>
            <a:t>бірнеше</a:t>
          </a:r>
          <a:r>
            <a:rPr lang="ru-RU" sz="1800" kern="1200" dirty="0">
              <a:solidFill>
                <a:schemeClr val="tx1"/>
              </a:solidFill>
            </a:rPr>
            <a:t> </a:t>
          </a:r>
          <a:r>
            <a:rPr lang="ru-RU" sz="1800" kern="1200" dirty="0" err="1">
              <a:solidFill>
                <a:schemeClr val="tx1"/>
              </a:solidFill>
            </a:rPr>
            <a:t>маңызды</a:t>
          </a:r>
          <a:r>
            <a:rPr lang="ru-RU" sz="1800" kern="1200" dirty="0">
              <a:solidFill>
                <a:schemeClr val="tx1"/>
              </a:solidFill>
            </a:rPr>
            <a:t> </a:t>
          </a:r>
          <a:r>
            <a:rPr lang="ru-RU" sz="1800" kern="1200" dirty="0" err="1">
              <a:solidFill>
                <a:schemeClr val="tx1"/>
              </a:solidFill>
            </a:rPr>
            <a:t>тұлғаларды</a:t>
          </a:r>
          <a:r>
            <a:rPr lang="ru-RU" sz="1800" kern="1200" dirty="0">
              <a:solidFill>
                <a:schemeClr val="tx1"/>
              </a:solidFill>
            </a:rPr>
            <a:t> </a:t>
          </a:r>
          <a:r>
            <a:rPr lang="ru-RU" sz="1800" kern="1200" dirty="0" err="1">
              <a:solidFill>
                <a:schemeClr val="tx1"/>
              </a:solidFill>
            </a:rPr>
            <a:t>атап</a:t>
          </a:r>
          <a:r>
            <a:rPr lang="ru-RU" sz="1800" kern="1200" dirty="0">
              <a:solidFill>
                <a:schemeClr val="tx1"/>
              </a:solidFill>
            </a:rPr>
            <a:t> </a:t>
          </a:r>
          <a:r>
            <a:rPr lang="ru-RU" sz="1800" kern="1200" dirty="0" err="1">
              <a:solidFill>
                <a:schemeClr val="tx1"/>
              </a:solidFill>
            </a:rPr>
            <a:t>көрсетуге</a:t>
          </a:r>
          <a:r>
            <a:rPr lang="ru-RU" sz="1800" kern="1200" dirty="0">
              <a:solidFill>
                <a:schemeClr val="tx1"/>
              </a:solidFill>
            </a:rPr>
            <a:t> </a:t>
          </a:r>
          <a:r>
            <a:rPr lang="ru-RU" sz="1800" kern="1200" dirty="0" err="1">
              <a:solidFill>
                <a:schemeClr val="tx1"/>
              </a:solidFill>
            </a:rPr>
            <a:t>болады</a:t>
          </a:r>
          <a:r>
            <a:rPr lang="ru-RU" sz="1800" kern="1200" dirty="0">
              <a:solidFill>
                <a:schemeClr val="tx1"/>
              </a:solidFill>
            </a:rPr>
            <a:t>:</a:t>
          </a:r>
          <a:endParaRPr lang="ru-KZ" sz="1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7007" y="2157443"/>
        <a:ext cx="3003595" cy="1456484"/>
      </dsp:txXfrm>
    </dsp:sp>
    <dsp:sp modelId="{4B2F2EC6-090C-4DE8-9432-9D1A5E41CAB4}">
      <dsp:nvSpPr>
        <dsp:cNvPr id="0" name=""/>
        <dsp:cNvSpPr/>
      </dsp:nvSpPr>
      <dsp:spPr>
        <a:xfrm rot="18278003">
          <a:off x="2638897" y="1990451"/>
          <a:ext cx="2117410" cy="48251"/>
        </a:xfrm>
        <a:custGeom>
          <a:avLst/>
          <a:gdLst/>
          <a:ahLst/>
          <a:cxnLst/>
          <a:rect l="0" t="0" r="0" b="0"/>
          <a:pathLst>
            <a:path>
              <a:moveTo>
                <a:pt x="0" y="24125"/>
              </a:moveTo>
              <a:lnTo>
                <a:pt x="2117410" y="24125"/>
              </a:lnTo>
            </a:path>
          </a:pathLst>
        </a:custGeom>
        <a:noFill/>
        <a:ln w="2857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KZ" sz="700" kern="1200"/>
        </a:p>
      </dsp:txBody>
      <dsp:txXfrm>
        <a:off x="3644667" y="1961642"/>
        <a:ext cx="105870" cy="105870"/>
      </dsp:txXfrm>
    </dsp:sp>
    <dsp:sp modelId="{D2EA5576-DF57-471C-87A4-131F183E157F}">
      <dsp:nvSpPr>
        <dsp:cNvPr id="0" name=""/>
        <dsp:cNvSpPr/>
      </dsp:nvSpPr>
      <dsp:spPr>
        <a:xfrm>
          <a:off x="4299289" y="369913"/>
          <a:ext cx="3094221" cy="1547110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tx1"/>
              </a:solidFill>
            </a:rPr>
            <a:t>Галилео Галилей   </a:t>
          </a:r>
          <a:endParaRPr lang="ru-KZ" sz="2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44602" y="415226"/>
        <a:ext cx="3003595" cy="1456484"/>
      </dsp:txXfrm>
    </dsp:sp>
    <dsp:sp modelId="{30E204EF-C88F-4C8F-8AB5-58D384670269}">
      <dsp:nvSpPr>
        <dsp:cNvPr id="0" name=""/>
        <dsp:cNvSpPr/>
      </dsp:nvSpPr>
      <dsp:spPr>
        <a:xfrm>
          <a:off x="3095916" y="2861560"/>
          <a:ext cx="1237688" cy="48251"/>
        </a:xfrm>
        <a:custGeom>
          <a:avLst/>
          <a:gdLst/>
          <a:ahLst/>
          <a:cxnLst/>
          <a:rect l="0" t="0" r="0" b="0"/>
          <a:pathLst>
            <a:path>
              <a:moveTo>
                <a:pt x="0" y="24125"/>
              </a:moveTo>
              <a:lnTo>
                <a:pt x="1237688" y="24125"/>
              </a:lnTo>
            </a:path>
          </a:pathLst>
        </a:custGeom>
        <a:noFill/>
        <a:ln w="2857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KZ" sz="500" kern="1200"/>
        </a:p>
      </dsp:txBody>
      <dsp:txXfrm>
        <a:off x="3683818" y="2854743"/>
        <a:ext cx="61884" cy="61884"/>
      </dsp:txXfrm>
    </dsp:sp>
    <dsp:sp modelId="{C6AF6C53-D13D-4C2D-B375-BCBEAB1BCE5F}">
      <dsp:nvSpPr>
        <dsp:cNvPr id="0" name=""/>
        <dsp:cNvSpPr/>
      </dsp:nvSpPr>
      <dsp:spPr>
        <a:xfrm>
          <a:off x="4333604" y="2112130"/>
          <a:ext cx="3094221" cy="1547110"/>
        </a:xfrm>
        <a:prstGeom prst="roundRect">
          <a:avLst>
            <a:gd name="adj" fmla="val 10000"/>
          </a:avLst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tx1"/>
              </a:solidFill>
            </a:rPr>
            <a:t>Исаак Ньютон</a:t>
          </a:r>
          <a:endParaRPr lang="ru-KZ" sz="2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78917" y="2157443"/>
        <a:ext cx="3003595" cy="1456484"/>
      </dsp:txXfrm>
    </dsp:sp>
    <dsp:sp modelId="{926A5838-3BEC-406D-BD29-246F6775300F}">
      <dsp:nvSpPr>
        <dsp:cNvPr id="0" name=""/>
        <dsp:cNvSpPr/>
      </dsp:nvSpPr>
      <dsp:spPr>
        <a:xfrm rot="3310531">
          <a:off x="2631092" y="3751148"/>
          <a:ext cx="2167336" cy="48251"/>
        </a:xfrm>
        <a:custGeom>
          <a:avLst/>
          <a:gdLst/>
          <a:ahLst/>
          <a:cxnLst/>
          <a:rect l="0" t="0" r="0" b="0"/>
          <a:pathLst>
            <a:path>
              <a:moveTo>
                <a:pt x="0" y="24125"/>
              </a:moveTo>
              <a:lnTo>
                <a:pt x="2167336" y="24125"/>
              </a:lnTo>
            </a:path>
          </a:pathLst>
        </a:custGeom>
        <a:noFill/>
        <a:ln w="2857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KZ" sz="700" kern="1200"/>
        </a:p>
      </dsp:txBody>
      <dsp:txXfrm>
        <a:off x="3660577" y="3721091"/>
        <a:ext cx="108366" cy="108366"/>
      </dsp:txXfrm>
    </dsp:sp>
    <dsp:sp modelId="{433ABBEB-37F9-4B78-A121-6CE226C0504F}">
      <dsp:nvSpPr>
        <dsp:cNvPr id="0" name=""/>
        <dsp:cNvSpPr/>
      </dsp:nvSpPr>
      <dsp:spPr>
        <a:xfrm>
          <a:off x="4333604" y="3891308"/>
          <a:ext cx="3094221" cy="1547110"/>
        </a:xfrm>
        <a:prstGeom prst="roundRect">
          <a:avLst>
            <a:gd name="adj" fmla="val 10000"/>
          </a:avLst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tx1"/>
              </a:solidFill>
            </a:rPr>
            <a:t>Майкл Фарадей</a:t>
          </a:r>
          <a:endParaRPr lang="ru-KZ" sz="2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78917" y="3936621"/>
        <a:ext cx="3003595" cy="14564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04D851-590C-4BB2-BD00-FA3EB48976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0E8F854-DDE0-4BD7-BC5D-5328FA2AB4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7214458-5E41-482F-997D-0475BEDFD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1B868-22E8-4ACC-B26F-882346F11ECB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FE572D-0060-47D1-AAE8-83CC0580D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66D2C9C-E398-4DF0-A1BD-615FE15D6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1263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9A21DE-2A19-4CEB-8456-9F2D3AE9A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5DDB79B-18B9-4847-AD46-8D5F9106BF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C13B994-6752-4380-8B8B-A62F5AAE2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1B868-22E8-4ACC-B26F-882346F11ECB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DB4E197-A0BE-47AF-A15C-134D581E9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FC9820-2CD8-431B-AFA6-D1069F1D4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8712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390B8BE-A8E1-4E79-9D4F-453BB9181A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9A0C363-5361-4F22-8BB9-3B81EB6294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B75A87-15B4-4FFE-9AC2-93EC45F8E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1B868-22E8-4ACC-B26F-882346F11ECB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016054F-9106-4924-82E8-1450F7992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8F7352E-DF36-4E55-A9B8-F0EF391C7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893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A8FB4C-1CCD-48F2-9A72-11E9636F0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2D448F8-4AFC-4C52-9EAE-327C6F82CF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EA5D8D6-2121-49AA-929E-9DFB6DE05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1B868-22E8-4ACC-B26F-882346F11ECB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7D7E765-D4CC-46D4-B3FA-57960F9EC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8AB4253-4EE4-473C-A940-8EFFE626C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3806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6F3B11-3943-43E2-B336-D7871C9A2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8602908-15D2-455A-9CD1-26C7307E3A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9D69D0-E8C6-4788-8DAF-5C8C7DB12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1B868-22E8-4ACC-B26F-882346F11ECB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B408BE3-70CA-49CA-81AE-F216390FB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FC1C431-1F42-4ECA-8443-B997DB288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2205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5D208A-A84E-4839-834F-4D71351F1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F28FBF-95B1-42C7-A707-F06D08F0D4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DF7F000-DD93-43D4-BA2A-EA65A3D927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3ABA5FC-953E-4A28-8A5A-2ACC9289C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1B868-22E8-4ACC-B26F-882346F11ECB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E5A8A4C-4BAA-4CE6-9FF5-72A4C77A6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D28C54A-D5EF-4137-97D3-9260F73F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4251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12B6A8-EF2E-41D6-9A5B-24E2F0230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86CE926-D0C6-4D93-94C5-EADFD0221F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8E60BE6-C397-481B-88BA-4F1805152B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A81CDD5-8360-4ECF-8065-FF4C4C3D75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A92D018-14A0-429B-B637-B48B2723EA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1BF73C8-590F-46D0-AAFC-C43B5E0C3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1B868-22E8-4ACC-B26F-882346F11ECB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4D8E968-AA2C-418B-B38B-C5BFDA526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C533B56-93ED-47D0-9737-CA38BEB71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0870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98C198-388A-4965-ACAC-B26D890BA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20F33F9-FCF2-41B7-AB20-AF85A777F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1B868-22E8-4ACC-B26F-882346F11ECB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BF8E567-96A9-4166-BED2-0ADB0C3C1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BE7CBA4-FB5E-45A4-BF22-B5350A78B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4736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C643C07-5635-46D0-A345-E0BF55C33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1B868-22E8-4ACC-B26F-882346F11ECB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0B390F4-B3AF-43D6-95A3-CCE1F6191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E8AD44C-E320-4D18-B665-E34332CBF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957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843D55-F420-47F3-AC2A-C711974C8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BDD3792-764C-4928-85DB-7456EAECE0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B2BF33A-46DF-4B96-8112-F34D2AEDAF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854F939-E308-47C0-9A47-F9F9677F6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1B868-22E8-4ACC-B26F-882346F11ECB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C41AF1B-71F7-4960-B0F2-B7359ECF1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4C3221E-B437-402F-A74A-7FD1A9E6C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957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1D4270-31E6-4B6D-8C85-F11EF4273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587B729-62D4-48D4-B6E6-F42117D75E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CC1A58A-5E0E-433C-A6F4-90CA5DD836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B377EF4-DA24-4E98-8DEF-410A5781C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1B868-22E8-4ACC-B26F-882346F11ECB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D413895-7291-42A3-BC22-82496E7DD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AF20F84-AD49-4779-8F16-5C7A4C55A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2637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1DD4F2-3184-4F0B-A08F-936ED59FD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172661A-0039-4DC1-AB89-25B10B2F1C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505A5D-EE1B-4120-854B-289AE35979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E1B868-22E8-4ACC-B26F-882346F11ECB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ACC9EE5-94D7-4746-B623-AAE03689DC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34817C-6846-4E0A-BC7B-7D40B4E10E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7E825-1EE1-4838-B75E-5EAF7A081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6212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youtu.be/fdkAjj19pWo?si=IYGR2tSN5kqJChWo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youtube.com/shorts/s6wtZ8i3uW0?si=EpPEQ6TWCwbqEyeK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7">
            <a:extLst>
              <a:ext uri="{FF2B5EF4-FFF2-40B4-BE49-F238E27FC236}">
                <a16:creationId xmlns:a16="http://schemas.microsoft.com/office/drawing/2014/main" id="{3F7F520D-813F-4AB8-A88C-70F2B34D54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9">
            <a:extLst>
              <a:ext uri="{FF2B5EF4-FFF2-40B4-BE49-F238E27FC236}">
                <a16:creationId xmlns:a16="http://schemas.microsoft.com/office/drawing/2014/main" id="{675251FC-BDEA-4BBB-A75B-0696FB8848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3125" y="0"/>
            <a:ext cx="11166368" cy="6857998"/>
          </a:xfrm>
          <a:prstGeom prst="rect">
            <a:avLst/>
          </a:prstGeom>
          <a:solidFill>
            <a:schemeClr val="bg1">
              <a:lumMod val="85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5" name="Group 11">
            <a:extLst>
              <a:ext uri="{FF2B5EF4-FFF2-40B4-BE49-F238E27FC236}">
                <a16:creationId xmlns:a16="http://schemas.microsoft.com/office/drawing/2014/main" id="{352F6AC8-DE93-42EE-BBAE-B6324FFAC3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73418" y="44817"/>
            <a:ext cx="233303" cy="772404"/>
            <a:chOff x="11869875" y="44817"/>
            <a:chExt cx="233303" cy="772404"/>
          </a:xfrm>
        </p:grpSpPr>
        <p:sp>
          <p:nvSpPr>
            <p:cNvPr id="13" name="Rectangle 64">
              <a:extLst>
                <a:ext uri="{FF2B5EF4-FFF2-40B4-BE49-F238E27FC236}">
                  <a16:creationId xmlns:a16="http://schemas.microsoft.com/office/drawing/2014/main" id="{6441AB31-5A6F-486C-8AE8-6E04398B39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0062" y="461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6" name="Rectangle 66">
              <a:extLst>
                <a:ext uri="{FF2B5EF4-FFF2-40B4-BE49-F238E27FC236}">
                  <a16:creationId xmlns:a16="http://schemas.microsoft.com/office/drawing/2014/main" id="{29669355-73FD-40E2-9E44-DC03FBA9CA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68572" y="46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Rectangle 64">
              <a:extLst>
                <a:ext uri="{FF2B5EF4-FFF2-40B4-BE49-F238E27FC236}">
                  <a16:creationId xmlns:a16="http://schemas.microsoft.com/office/drawing/2014/main" id="{9ECB0561-E50E-4875-8B82-4405160774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2648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7" name="Rectangle 66">
              <a:extLst>
                <a:ext uri="{FF2B5EF4-FFF2-40B4-BE49-F238E27FC236}">
                  <a16:creationId xmlns:a16="http://schemas.microsoft.com/office/drawing/2014/main" id="{C32EDEC5-1B46-4575-8975-3286C47437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68912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ectangle 64">
              <a:extLst>
                <a:ext uri="{FF2B5EF4-FFF2-40B4-BE49-F238E27FC236}">
                  <a16:creationId xmlns:a16="http://schemas.microsoft.com/office/drawing/2014/main" id="{BDFBD4DE-5B85-4C02-876E-4364399C82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2648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F964221E-D757-45C1-B24B-967DE63192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68912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62854498-7E09-404F-8D8B-4022EB1C9B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2648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AD82220A-E645-4062-A26A-DF19F2E11A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68912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366B8029-4DAB-439E-B861-E11E5AA3A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2648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869215D8-066B-481E-A2FB-9D6DB4EB6C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68912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B07A2094-FE71-4F84-8589-31B213FEC8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2648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52C000FC-4146-4B1A-8CFF-26FFF1C7E6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68912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09096C9F-D4A4-4FDA-B7E7-8D8330194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3939" y="1294357"/>
            <a:ext cx="10011089" cy="42998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B1172D0-DAE3-4130-9009-0B02351A54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87925" y="3505936"/>
            <a:ext cx="2177162" cy="2367104"/>
            <a:chOff x="687925" y="3505936"/>
            <a:chExt cx="2177162" cy="2367104"/>
          </a:xfrm>
        </p:grpSpPr>
        <p:sp>
          <p:nvSpPr>
            <p:cNvPr id="29" name="Rectangle 66">
              <a:extLst>
                <a:ext uri="{FF2B5EF4-FFF2-40B4-BE49-F238E27FC236}">
                  <a16:creationId xmlns:a16="http://schemas.microsoft.com/office/drawing/2014/main" id="{E6EE5CBA-2D94-4CCF-BE0B-DC97A6B49F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4352155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Rectangle 66">
              <a:extLst>
                <a:ext uri="{FF2B5EF4-FFF2-40B4-BE49-F238E27FC236}">
                  <a16:creationId xmlns:a16="http://schemas.microsoft.com/office/drawing/2014/main" id="{5347D002-C822-4662-BECD-704DDCA78E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4210041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Rectangle 66">
              <a:extLst>
                <a:ext uri="{FF2B5EF4-FFF2-40B4-BE49-F238E27FC236}">
                  <a16:creationId xmlns:a16="http://schemas.microsoft.com/office/drawing/2014/main" id="{2AFA2F2E-EFC8-4E70-87F4-4269B96E7B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4067927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Rectangle 66">
              <a:extLst>
                <a:ext uri="{FF2B5EF4-FFF2-40B4-BE49-F238E27FC236}">
                  <a16:creationId xmlns:a16="http://schemas.microsoft.com/office/drawing/2014/main" id="{BBB7EABB-8135-4B8E-BF0C-A7C891E3A7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392581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36B100CF-968D-4856-95C0-C72FD2DC5D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4778497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Rectangle 66">
              <a:extLst>
                <a:ext uri="{FF2B5EF4-FFF2-40B4-BE49-F238E27FC236}">
                  <a16:creationId xmlns:a16="http://schemas.microsoft.com/office/drawing/2014/main" id="{F75765D6-C293-4ACF-BD5E-BB66EF7570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463638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Rectangle 66">
              <a:extLst>
                <a:ext uri="{FF2B5EF4-FFF2-40B4-BE49-F238E27FC236}">
                  <a16:creationId xmlns:a16="http://schemas.microsoft.com/office/drawing/2014/main" id="{4CFF6D54-51B6-4120-A74E-41A729458C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4494269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Rectangle 66">
              <a:extLst>
                <a:ext uri="{FF2B5EF4-FFF2-40B4-BE49-F238E27FC236}">
                  <a16:creationId xmlns:a16="http://schemas.microsoft.com/office/drawing/2014/main" id="{62EE344F-8E78-473F-8CD3-E6D1B66AAE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4352154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Rectangle 66">
              <a:extLst>
                <a:ext uri="{FF2B5EF4-FFF2-40B4-BE49-F238E27FC236}">
                  <a16:creationId xmlns:a16="http://schemas.microsoft.com/office/drawing/2014/main" id="{72E173FC-1DF7-4951-906C-1390F27C2A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4210040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C709EA9D-08FD-4F76-A336-772250C78E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4067926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Rectangle 66">
              <a:extLst>
                <a:ext uri="{FF2B5EF4-FFF2-40B4-BE49-F238E27FC236}">
                  <a16:creationId xmlns:a16="http://schemas.microsoft.com/office/drawing/2014/main" id="{8C5FFEDC-1BC0-4CB0-9FD4-EDE7AF4C35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4636382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Rectangle 66">
              <a:extLst>
                <a:ext uri="{FF2B5EF4-FFF2-40B4-BE49-F238E27FC236}">
                  <a16:creationId xmlns:a16="http://schemas.microsoft.com/office/drawing/2014/main" id="{D6A72BC6-FA35-4F45-A7BA-0BEB7B205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4494268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Rectangle 66">
              <a:extLst>
                <a:ext uri="{FF2B5EF4-FFF2-40B4-BE49-F238E27FC236}">
                  <a16:creationId xmlns:a16="http://schemas.microsoft.com/office/drawing/2014/main" id="{919B69A1-EBB1-45F8-8791-016BCF7BDD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3918096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Rectangle 66">
              <a:extLst>
                <a:ext uri="{FF2B5EF4-FFF2-40B4-BE49-F238E27FC236}">
                  <a16:creationId xmlns:a16="http://schemas.microsoft.com/office/drawing/2014/main" id="{0B530BD1-86A8-414D-A004-D9954B038C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3783698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Rectangle 59">
              <a:extLst>
                <a:ext uri="{FF2B5EF4-FFF2-40B4-BE49-F238E27FC236}">
                  <a16:creationId xmlns:a16="http://schemas.microsoft.com/office/drawing/2014/main" id="{FAE5BC0C-0D05-49E2-9DB9-54049A23EC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492193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Rectangle 62">
              <a:extLst>
                <a:ext uri="{FF2B5EF4-FFF2-40B4-BE49-F238E27FC236}">
                  <a16:creationId xmlns:a16="http://schemas.microsoft.com/office/drawing/2014/main" id="{5CE98A12-A684-4846-B6C3-F2A43AC2AD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492193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Rectangle 59">
              <a:extLst>
                <a:ext uri="{FF2B5EF4-FFF2-40B4-BE49-F238E27FC236}">
                  <a16:creationId xmlns:a16="http://schemas.microsoft.com/office/drawing/2014/main" id="{28A5BB04-DD41-49FE-8387-318BCC75BA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477539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Rectangle 62">
              <a:extLst>
                <a:ext uri="{FF2B5EF4-FFF2-40B4-BE49-F238E27FC236}">
                  <a16:creationId xmlns:a16="http://schemas.microsoft.com/office/drawing/2014/main" id="{3EE3B3CB-71BA-44FD-B0E4-D9A61B5738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3506465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Rectangle 64">
              <a:extLst>
                <a:ext uri="{FF2B5EF4-FFF2-40B4-BE49-F238E27FC236}">
                  <a16:creationId xmlns:a16="http://schemas.microsoft.com/office/drawing/2014/main" id="{B1C7399A-7B9C-42BB-A79E-51653F21C1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3506465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Rectangle 59">
              <a:extLst>
                <a:ext uri="{FF2B5EF4-FFF2-40B4-BE49-F238E27FC236}">
                  <a16:creationId xmlns:a16="http://schemas.microsoft.com/office/drawing/2014/main" id="{413FA7F4-41B4-4942-83F6-8B7A99306A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3643249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Rectangle 62">
              <a:extLst>
                <a:ext uri="{FF2B5EF4-FFF2-40B4-BE49-F238E27FC236}">
                  <a16:creationId xmlns:a16="http://schemas.microsoft.com/office/drawing/2014/main" id="{A781A10B-D948-4231-B95B-3717ABD5DB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3643249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Rectangle 59">
              <a:extLst>
                <a:ext uri="{FF2B5EF4-FFF2-40B4-BE49-F238E27FC236}">
                  <a16:creationId xmlns:a16="http://schemas.microsoft.com/office/drawing/2014/main" id="{ED823F90-3595-4102-9F05-3F640079C4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3790310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Rectangle 59">
              <a:extLst>
                <a:ext uri="{FF2B5EF4-FFF2-40B4-BE49-F238E27FC236}">
                  <a16:creationId xmlns:a16="http://schemas.microsoft.com/office/drawing/2014/main" id="{072EE8BA-C999-40B7-8E23-682F60AE2B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507389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" name="Rectangle 62">
              <a:extLst>
                <a:ext uri="{FF2B5EF4-FFF2-40B4-BE49-F238E27FC236}">
                  <a16:creationId xmlns:a16="http://schemas.microsoft.com/office/drawing/2014/main" id="{09B345B3-4E84-41B3-B95F-6C9DA80847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507389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Rectangle 59">
              <a:extLst>
                <a:ext uri="{FF2B5EF4-FFF2-40B4-BE49-F238E27FC236}">
                  <a16:creationId xmlns:a16="http://schemas.microsoft.com/office/drawing/2014/main" id="{8C487E2F-6F42-4A25-966B-9B02CF4C0F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5221299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Rectangle 62">
              <a:extLst>
                <a:ext uri="{FF2B5EF4-FFF2-40B4-BE49-F238E27FC236}">
                  <a16:creationId xmlns:a16="http://schemas.microsoft.com/office/drawing/2014/main" id="{6D86BDF0-16A6-4CE2-98EB-8C2C5D3824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5221299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Rectangle 66">
              <a:extLst>
                <a:ext uri="{FF2B5EF4-FFF2-40B4-BE49-F238E27FC236}">
                  <a16:creationId xmlns:a16="http://schemas.microsoft.com/office/drawing/2014/main" id="{27929C7D-FFA5-4CF1-BF99-B4694DFC04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536893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Rectangle 59">
              <a:extLst>
                <a:ext uri="{FF2B5EF4-FFF2-40B4-BE49-F238E27FC236}">
                  <a16:creationId xmlns:a16="http://schemas.microsoft.com/office/drawing/2014/main" id="{2622FE45-29EC-40C6-8756-57127608B7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5512369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Rectangle 62">
              <a:extLst>
                <a:ext uri="{FF2B5EF4-FFF2-40B4-BE49-F238E27FC236}">
                  <a16:creationId xmlns:a16="http://schemas.microsoft.com/office/drawing/2014/main" id="{3DBACFBF-2B6F-42DE-A4C1-24F9CB77B9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5512369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" name="Rectangle 59">
              <a:extLst>
                <a:ext uri="{FF2B5EF4-FFF2-40B4-BE49-F238E27FC236}">
                  <a16:creationId xmlns:a16="http://schemas.microsoft.com/office/drawing/2014/main" id="{7E00D7AA-B9A3-43BE-A9C7-2DEF2F8F89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5365829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" name="Rectangle 2">
              <a:extLst>
                <a:ext uri="{FF2B5EF4-FFF2-40B4-BE49-F238E27FC236}">
                  <a16:creationId xmlns:a16="http://schemas.microsoft.com/office/drawing/2014/main" id="{AD9C42ED-BB25-42B5-A22D-938ED1719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766051" y="5663006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F56D4244-BB50-4726-8F99-AF9734E044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584933" y="5663006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" name="Rectangle 62">
              <a:extLst>
                <a:ext uri="{FF2B5EF4-FFF2-40B4-BE49-F238E27FC236}">
                  <a16:creationId xmlns:a16="http://schemas.microsoft.com/office/drawing/2014/main" id="{56A6F39E-0EBB-4392-90BB-2590C81F47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403813" y="5663006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" name="Rectangle 64">
              <a:extLst>
                <a:ext uri="{FF2B5EF4-FFF2-40B4-BE49-F238E27FC236}">
                  <a16:creationId xmlns:a16="http://schemas.microsoft.com/office/drawing/2014/main" id="{45B09FF7-8FBE-4F42-8275-8E56C32C2D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22694" y="5663006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3" name="Rectangle 66">
              <a:extLst>
                <a:ext uri="{FF2B5EF4-FFF2-40B4-BE49-F238E27FC236}">
                  <a16:creationId xmlns:a16="http://schemas.microsoft.com/office/drawing/2014/main" id="{FC78768D-9FA0-45A3-9686-473894D876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041575" y="5663006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4" name="Rectangle 64">
              <a:extLst>
                <a:ext uri="{FF2B5EF4-FFF2-40B4-BE49-F238E27FC236}">
                  <a16:creationId xmlns:a16="http://schemas.microsoft.com/office/drawing/2014/main" id="{03C6263C-2F04-4160-BAB3-93F166039B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113298" y="5663007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5" name="Rectangle 66">
              <a:extLst>
                <a:ext uri="{FF2B5EF4-FFF2-40B4-BE49-F238E27FC236}">
                  <a16:creationId xmlns:a16="http://schemas.microsoft.com/office/drawing/2014/main" id="{7D54F6C2-0EC0-4D1C-A121-563C1B3ED7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932179" y="5663007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" name="Rectangle 59">
              <a:extLst>
                <a:ext uri="{FF2B5EF4-FFF2-40B4-BE49-F238E27FC236}">
                  <a16:creationId xmlns:a16="http://schemas.microsoft.com/office/drawing/2014/main" id="{E35A171E-850C-4714-A0A4-6CD1830596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5664329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" name="Rectangle 62">
              <a:extLst>
                <a:ext uri="{FF2B5EF4-FFF2-40B4-BE49-F238E27FC236}">
                  <a16:creationId xmlns:a16="http://schemas.microsoft.com/office/drawing/2014/main" id="{745EB765-69E1-4FB7-BEA0-AF2F04919B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5664329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" name="Rectangle 2">
              <a:extLst>
                <a:ext uri="{FF2B5EF4-FFF2-40B4-BE49-F238E27FC236}">
                  <a16:creationId xmlns:a16="http://schemas.microsoft.com/office/drawing/2014/main" id="{83F43793-41FE-49A7-9F05-3D49899A45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456536" y="5663006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9" name="Rectangle 59">
              <a:extLst>
                <a:ext uri="{FF2B5EF4-FFF2-40B4-BE49-F238E27FC236}">
                  <a16:creationId xmlns:a16="http://schemas.microsoft.com/office/drawing/2014/main" id="{B0A53DAF-BC4D-4849-800D-538D222074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75417" y="5663006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0" name="Rectangle 64">
              <a:extLst>
                <a:ext uri="{FF2B5EF4-FFF2-40B4-BE49-F238E27FC236}">
                  <a16:creationId xmlns:a16="http://schemas.microsoft.com/office/drawing/2014/main" id="{D1A1C417-39D0-4ED4-B74E-9F19F25DE3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803783" y="5663007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" name="Rectangle 66">
              <a:extLst>
                <a:ext uri="{FF2B5EF4-FFF2-40B4-BE49-F238E27FC236}">
                  <a16:creationId xmlns:a16="http://schemas.microsoft.com/office/drawing/2014/main" id="{8826C125-5D9A-4D06-A2C9-389A737005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622663" y="5663007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" name="Rectangle 2">
              <a:extLst>
                <a:ext uri="{FF2B5EF4-FFF2-40B4-BE49-F238E27FC236}">
                  <a16:creationId xmlns:a16="http://schemas.microsoft.com/office/drawing/2014/main" id="{F5596270-3998-4D23-86B6-85A6B62BF5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762372" y="5810412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3" name="Rectangle 59">
              <a:extLst>
                <a:ext uri="{FF2B5EF4-FFF2-40B4-BE49-F238E27FC236}">
                  <a16:creationId xmlns:a16="http://schemas.microsoft.com/office/drawing/2014/main" id="{021CC68A-939D-4235-B3EA-88498DC233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581254" y="5810412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4" name="Rectangle 62">
              <a:extLst>
                <a:ext uri="{FF2B5EF4-FFF2-40B4-BE49-F238E27FC236}">
                  <a16:creationId xmlns:a16="http://schemas.microsoft.com/office/drawing/2014/main" id="{394C50BF-C63F-475F-9198-B637A8329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400134" y="5810412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5" name="Rectangle 64">
              <a:extLst>
                <a:ext uri="{FF2B5EF4-FFF2-40B4-BE49-F238E27FC236}">
                  <a16:creationId xmlns:a16="http://schemas.microsoft.com/office/drawing/2014/main" id="{F74B5CFE-DE1E-470F-82D6-6BCDE5C4DA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19016" y="5810412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6" name="Rectangle 66">
              <a:extLst>
                <a:ext uri="{FF2B5EF4-FFF2-40B4-BE49-F238E27FC236}">
                  <a16:creationId xmlns:a16="http://schemas.microsoft.com/office/drawing/2014/main" id="{5DDA4EA2-B7AB-46E9-9246-FC23E722B1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037896" y="5810412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7" name="Rectangle 64">
              <a:extLst>
                <a:ext uri="{FF2B5EF4-FFF2-40B4-BE49-F238E27FC236}">
                  <a16:creationId xmlns:a16="http://schemas.microsoft.com/office/drawing/2014/main" id="{A2DE2AF5-13E8-4174-9EC4-724DEB88DC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109620" y="581041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8" name="Rectangle 66">
              <a:extLst>
                <a:ext uri="{FF2B5EF4-FFF2-40B4-BE49-F238E27FC236}">
                  <a16:creationId xmlns:a16="http://schemas.microsoft.com/office/drawing/2014/main" id="{360555BC-5949-427F-B107-D944CA221B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928500" y="581041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9" name="Rectangle 59">
              <a:extLst>
                <a:ext uri="{FF2B5EF4-FFF2-40B4-BE49-F238E27FC236}">
                  <a16:creationId xmlns:a16="http://schemas.microsoft.com/office/drawing/2014/main" id="{F6C67CEF-7906-4D52-B541-B06109BE87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5811735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0" name="Rectangle 62">
              <a:extLst>
                <a:ext uri="{FF2B5EF4-FFF2-40B4-BE49-F238E27FC236}">
                  <a16:creationId xmlns:a16="http://schemas.microsoft.com/office/drawing/2014/main" id="{13551754-DE8E-4F60-B17A-3592B8E79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5811735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1" name="Rectangle 2">
              <a:extLst>
                <a:ext uri="{FF2B5EF4-FFF2-40B4-BE49-F238E27FC236}">
                  <a16:creationId xmlns:a16="http://schemas.microsoft.com/office/drawing/2014/main" id="{D7B0D877-545F-4CA5-BB7B-A21E413CD5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452857" y="5810412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2" name="Rectangle 59">
              <a:extLst>
                <a:ext uri="{FF2B5EF4-FFF2-40B4-BE49-F238E27FC236}">
                  <a16:creationId xmlns:a16="http://schemas.microsoft.com/office/drawing/2014/main" id="{D25743C3-6C94-4F58-83A5-5F610DA5D3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71738" y="5810412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3" name="Rectangle 64">
              <a:extLst>
                <a:ext uri="{FF2B5EF4-FFF2-40B4-BE49-F238E27FC236}">
                  <a16:creationId xmlns:a16="http://schemas.microsoft.com/office/drawing/2014/main" id="{3CD412E9-0E9C-460C-9FC6-C765F5BCC3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800104" y="581041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4" name="Rectangle 66">
              <a:extLst>
                <a:ext uri="{FF2B5EF4-FFF2-40B4-BE49-F238E27FC236}">
                  <a16:creationId xmlns:a16="http://schemas.microsoft.com/office/drawing/2014/main" id="{B26AB043-5417-4498-90CE-3A7C36B09E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618985" y="581041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8" name="Title 1">
            <a:extLst>
              <a:ext uri="{FF2B5EF4-FFF2-40B4-BE49-F238E27FC236}">
                <a16:creationId xmlns:a16="http://schemas.microsoft.com/office/drawing/2014/main" id="{C50D168F-BA59-4A8F-A3F1-2AB5040FB3FE}"/>
              </a:ext>
            </a:extLst>
          </p:cNvPr>
          <p:cNvSpPr txBox="1">
            <a:spLocks/>
          </p:cNvSpPr>
          <p:nvPr/>
        </p:nvSpPr>
        <p:spPr>
          <a:xfrm>
            <a:off x="1477851" y="2937526"/>
            <a:ext cx="9123263" cy="248960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5-Д</a:t>
            </a:r>
            <a:r>
              <a:rPr lang="kk-KZ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ӘРІС</a:t>
            </a:r>
            <a:endParaRPr lang="ru-KZ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kk-KZ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Физикалық эксперименттің әдістемесі мен техникасы</a:t>
            </a:r>
          </a:p>
          <a:p>
            <a:br>
              <a:rPr lang="ru-RU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Заголовок 1">
            <a:extLst>
              <a:ext uri="{FF2B5EF4-FFF2-40B4-BE49-F238E27FC236}">
                <a16:creationId xmlns:a16="http://schemas.microsoft.com/office/drawing/2014/main" id="{D4FCA33A-9AB4-4BAA-800D-BE7BCBF45CA7}"/>
              </a:ext>
            </a:extLst>
          </p:cNvPr>
          <p:cNvSpPr txBox="1">
            <a:spLocks/>
          </p:cNvSpPr>
          <p:nvPr/>
        </p:nvSpPr>
        <p:spPr>
          <a:xfrm>
            <a:off x="1280321" y="13914"/>
            <a:ext cx="9719853" cy="58832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1400" b="1">
                <a:latin typeface="Arial" panose="020B0604020202020204" pitchFamily="34" charset="0"/>
                <a:cs typeface="Arial" panose="020B0604020202020204" pitchFamily="34" charset="0"/>
              </a:rPr>
              <a:t>Л.Н. ГУМИЛЕВ АТЫНДАҒЫ ЕУРАЗИЯ ҰЛТТЫҚ УНИВЕРСИТЕТІ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2838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786EB66-C867-4091-BE41-0977C3162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9AC298A-B9B9-4BAB-BCF5-45A44E5BA7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526280"/>
            <a:ext cx="9975273" cy="2331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BF8F48-5FE7-4A46-8BEB-AF2AE44CD2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2051" y="524740"/>
            <a:ext cx="11247895" cy="5765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17AB195-E690-4959-B435-3BC469C2CA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73418" y="44817"/>
            <a:ext cx="233303" cy="772404"/>
            <a:chOff x="11873418" y="44817"/>
            <a:chExt cx="233303" cy="772404"/>
          </a:xfrm>
        </p:grpSpPr>
        <p:sp>
          <p:nvSpPr>
            <p:cNvPr id="15" name="Rectangle 64">
              <a:extLst>
                <a:ext uri="{FF2B5EF4-FFF2-40B4-BE49-F238E27FC236}">
                  <a16:creationId xmlns:a16="http://schemas.microsoft.com/office/drawing/2014/main" id="{BBBA5550-3A7F-41FE-AEC2-85F9CA801E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3605" y="461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66">
              <a:extLst>
                <a:ext uri="{FF2B5EF4-FFF2-40B4-BE49-F238E27FC236}">
                  <a16:creationId xmlns:a16="http://schemas.microsoft.com/office/drawing/2014/main" id="{20C75782-E825-4F5C-B9E2-269CD9E69B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115" y="46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64">
              <a:extLst>
                <a:ext uri="{FF2B5EF4-FFF2-40B4-BE49-F238E27FC236}">
                  <a16:creationId xmlns:a16="http://schemas.microsoft.com/office/drawing/2014/main" id="{3F6D5B3A-F638-4015-BF3D-202A166FD4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C8B81319-436D-4F21-ABCC-A5838F9892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6C0516BC-CF7B-4D50-8C67-0665D3FD9A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C232F28B-582E-441D-A117-D9A1A40EBC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5E43823E-66CA-4740-95AE-DB53C2751B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06C1A5BC-53FF-465A-8394-81554FCDA0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86AAA0B5-FFC7-499B-9C1B-8DFFB4F291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A1B55CB2-2108-462D-B109-4D76D34A82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9E620EE3-25FA-4C0B-9F5D-470FF51B9B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52A5BDF8-AD17-44D3-B1C9-E165158D91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D9672DB-F953-4898-9C52-03A164FADE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864" y="3048506"/>
            <a:ext cx="630289" cy="765242"/>
            <a:chOff x="45711" y="3048506"/>
            <a:chExt cx="630289" cy="765242"/>
          </a:xfrm>
        </p:grpSpPr>
        <p:sp>
          <p:nvSpPr>
            <p:cNvPr id="29" name="Rectangle 2">
              <a:extLst>
                <a:ext uri="{FF2B5EF4-FFF2-40B4-BE49-F238E27FC236}">
                  <a16:creationId xmlns:a16="http://schemas.microsoft.com/office/drawing/2014/main" id="{BF03BEBE-5AB3-4234-9975-887E86FEDE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59">
              <a:extLst>
                <a:ext uri="{FF2B5EF4-FFF2-40B4-BE49-F238E27FC236}">
                  <a16:creationId xmlns:a16="http://schemas.microsoft.com/office/drawing/2014/main" id="{77545F09-233F-4039-B88E-8B7EE733B6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2">
              <a:extLst>
                <a:ext uri="{FF2B5EF4-FFF2-40B4-BE49-F238E27FC236}">
                  <a16:creationId xmlns:a16="http://schemas.microsoft.com/office/drawing/2014/main" id="{B89D6423-0884-41BE-BAB8-0F8A9851D5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2316554F-5550-4E94-BF70-9B1092E2A8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B3B986A6-E7CE-46D5-B7C2-E469056C52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2">
              <a:extLst>
                <a:ext uri="{FF2B5EF4-FFF2-40B4-BE49-F238E27FC236}">
                  <a16:creationId xmlns:a16="http://schemas.microsoft.com/office/drawing/2014/main" id="{513E22E1-E1BD-471B-9959-02D382CDB4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59">
              <a:extLst>
                <a:ext uri="{FF2B5EF4-FFF2-40B4-BE49-F238E27FC236}">
                  <a16:creationId xmlns:a16="http://schemas.microsoft.com/office/drawing/2014/main" id="{81396781-D57E-417F-9D99-C69663C283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2">
              <a:extLst>
                <a:ext uri="{FF2B5EF4-FFF2-40B4-BE49-F238E27FC236}">
                  <a16:creationId xmlns:a16="http://schemas.microsoft.com/office/drawing/2014/main" id="{B3DCA897-9502-460C-B0A6-67548D09B7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4">
              <a:extLst>
                <a:ext uri="{FF2B5EF4-FFF2-40B4-BE49-F238E27FC236}">
                  <a16:creationId xmlns:a16="http://schemas.microsoft.com/office/drawing/2014/main" id="{009AF730-DCD4-4428-A9E9-D26FAD1420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72AF0F75-11D1-432A-969B-1F454307F5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2">
              <a:extLst>
                <a:ext uri="{FF2B5EF4-FFF2-40B4-BE49-F238E27FC236}">
                  <a16:creationId xmlns:a16="http://schemas.microsoft.com/office/drawing/2014/main" id="{23397648-9CC0-48EE-86FE-B819830EA2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59">
              <a:extLst>
                <a:ext uri="{FF2B5EF4-FFF2-40B4-BE49-F238E27FC236}">
                  <a16:creationId xmlns:a16="http://schemas.microsoft.com/office/drawing/2014/main" id="{5C7C485C-93D0-46DC-AD54-B0AFDAEA7A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62">
              <a:extLst>
                <a:ext uri="{FF2B5EF4-FFF2-40B4-BE49-F238E27FC236}">
                  <a16:creationId xmlns:a16="http://schemas.microsoft.com/office/drawing/2014/main" id="{BB2C71AA-96A2-4945-BE1C-17FEF965F7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64">
              <a:extLst>
                <a:ext uri="{FF2B5EF4-FFF2-40B4-BE49-F238E27FC236}">
                  <a16:creationId xmlns:a16="http://schemas.microsoft.com/office/drawing/2014/main" id="{1914A3E6-8F60-4CB5-8142-47B57D38C6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66">
              <a:extLst>
                <a:ext uri="{FF2B5EF4-FFF2-40B4-BE49-F238E27FC236}">
                  <a16:creationId xmlns:a16="http://schemas.microsoft.com/office/drawing/2014/main" id="{8E36D6EE-E260-44F2-8D0C-B86573A680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2">
              <a:extLst>
                <a:ext uri="{FF2B5EF4-FFF2-40B4-BE49-F238E27FC236}">
                  <a16:creationId xmlns:a16="http://schemas.microsoft.com/office/drawing/2014/main" id="{A1EDD0E7-0ACC-4782-BB65-179218A536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59">
              <a:extLst>
                <a:ext uri="{FF2B5EF4-FFF2-40B4-BE49-F238E27FC236}">
                  <a16:creationId xmlns:a16="http://schemas.microsoft.com/office/drawing/2014/main" id="{61301D83-35ED-45D9-808A-4BDADF2B22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62">
              <a:extLst>
                <a:ext uri="{FF2B5EF4-FFF2-40B4-BE49-F238E27FC236}">
                  <a16:creationId xmlns:a16="http://schemas.microsoft.com/office/drawing/2014/main" id="{8ED1BB52-7859-46C1-997C-F679C92369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64">
              <a:extLst>
                <a:ext uri="{FF2B5EF4-FFF2-40B4-BE49-F238E27FC236}">
                  <a16:creationId xmlns:a16="http://schemas.microsoft.com/office/drawing/2014/main" id="{7A5D5BB8-21AD-44D8-8793-CB4924B938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66">
              <a:extLst>
                <a:ext uri="{FF2B5EF4-FFF2-40B4-BE49-F238E27FC236}">
                  <a16:creationId xmlns:a16="http://schemas.microsoft.com/office/drawing/2014/main" id="{6B17B7F3-3D9C-4459-AF7F-6BCF136647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2">
              <a:extLst>
                <a:ext uri="{FF2B5EF4-FFF2-40B4-BE49-F238E27FC236}">
                  <a16:creationId xmlns:a16="http://schemas.microsoft.com/office/drawing/2014/main" id="{03AF9AAC-5EF8-43F6-A71F-CAACB54FF6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59">
              <a:extLst>
                <a:ext uri="{FF2B5EF4-FFF2-40B4-BE49-F238E27FC236}">
                  <a16:creationId xmlns:a16="http://schemas.microsoft.com/office/drawing/2014/main" id="{F0D2C464-1C0A-4D91-9AAA-C053C895FD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62">
              <a:extLst>
                <a:ext uri="{FF2B5EF4-FFF2-40B4-BE49-F238E27FC236}">
                  <a16:creationId xmlns:a16="http://schemas.microsoft.com/office/drawing/2014/main" id="{4BEDADBB-1E6E-48F0-BBF3-EB9B978FB2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64">
              <a:extLst>
                <a:ext uri="{FF2B5EF4-FFF2-40B4-BE49-F238E27FC236}">
                  <a16:creationId xmlns:a16="http://schemas.microsoft.com/office/drawing/2014/main" id="{A768E058-61D9-41D6-AC45-94D984A89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66">
              <a:extLst>
                <a:ext uri="{FF2B5EF4-FFF2-40B4-BE49-F238E27FC236}">
                  <a16:creationId xmlns:a16="http://schemas.microsoft.com/office/drawing/2014/main" id="{99718B8A-0078-45EC-9F2C-1B6E96E1B7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Скругленный прямоугольник 4">
            <a:extLst>
              <a:ext uri="{FF2B5EF4-FFF2-40B4-BE49-F238E27FC236}">
                <a16:creationId xmlns:a16="http://schemas.microsoft.com/office/drawing/2014/main" id="{33ECE094-F468-9C0A-DD7A-E48C9DE06841}"/>
              </a:ext>
            </a:extLst>
          </p:cNvPr>
          <p:cNvSpPr/>
          <p:nvPr/>
        </p:nvSpPr>
        <p:spPr>
          <a:xfrm>
            <a:off x="1260630" y="219319"/>
            <a:ext cx="9197114" cy="739470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374B140C-867F-C9AF-434A-3C98BC034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248" y="289242"/>
            <a:ext cx="9439878" cy="669547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ru-RU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Физикалық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экспернименттің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техникасы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Физикалық демонстрациялық эксперимен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8700" y="1108911"/>
            <a:ext cx="6584283" cy="4938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4712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786EB66-C867-4091-BE41-0977C3162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9AC298A-B9B9-4BAB-BCF5-45A44E5BA7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526280"/>
            <a:ext cx="9975273" cy="2331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BF8F48-5FE7-4A46-8BEB-AF2AE44CD2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2051" y="524740"/>
            <a:ext cx="11247895" cy="5765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17AB195-E690-4959-B435-3BC469C2CA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73418" y="44817"/>
            <a:ext cx="233303" cy="772404"/>
            <a:chOff x="11873418" y="44817"/>
            <a:chExt cx="233303" cy="772404"/>
          </a:xfrm>
        </p:grpSpPr>
        <p:sp>
          <p:nvSpPr>
            <p:cNvPr id="15" name="Rectangle 64">
              <a:extLst>
                <a:ext uri="{FF2B5EF4-FFF2-40B4-BE49-F238E27FC236}">
                  <a16:creationId xmlns:a16="http://schemas.microsoft.com/office/drawing/2014/main" id="{BBBA5550-3A7F-41FE-AEC2-85F9CA801E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3605" y="461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66">
              <a:extLst>
                <a:ext uri="{FF2B5EF4-FFF2-40B4-BE49-F238E27FC236}">
                  <a16:creationId xmlns:a16="http://schemas.microsoft.com/office/drawing/2014/main" id="{20C75782-E825-4F5C-B9E2-269CD9E69B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115" y="46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64">
              <a:extLst>
                <a:ext uri="{FF2B5EF4-FFF2-40B4-BE49-F238E27FC236}">
                  <a16:creationId xmlns:a16="http://schemas.microsoft.com/office/drawing/2014/main" id="{3F6D5B3A-F638-4015-BF3D-202A166FD4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C8B81319-436D-4F21-ABCC-A5838F9892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6C0516BC-CF7B-4D50-8C67-0665D3FD9A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C232F28B-582E-441D-A117-D9A1A40EBC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5E43823E-66CA-4740-95AE-DB53C2751B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06C1A5BC-53FF-465A-8394-81554FCDA0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86AAA0B5-FFC7-499B-9C1B-8DFFB4F291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A1B55CB2-2108-462D-B109-4D76D34A82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9E620EE3-25FA-4C0B-9F5D-470FF51B9B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52A5BDF8-AD17-44D3-B1C9-E165158D91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D9672DB-F953-4898-9C52-03A164FADE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864" y="3048506"/>
            <a:ext cx="630289" cy="765242"/>
            <a:chOff x="45711" y="3048506"/>
            <a:chExt cx="630289" cy="765242"/>
          </a:xfrm>
        </p:grpSpPr>
        <p:sp>
          <p:nvSpPr>
            <p:cNvPr id="29" name="Rectangle 2">
              <a:extLst>
                <a:ext uri="{FF2B5EF4-FFF2-40B4-BE49-F238E27FC236}">
                  <a16:creationId xmlns:a16="http://schemas.microsoft.com/office/drawing/2014/main" id="{BF03BEBE-5AB3-4234-9975-887E86FEDE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59">
              <a:extLst>
                <a:ext uri="{FF2B5EF4-FFF2-40B4-BE49-F238E27FC236}">
                  <a16:creationId xmlns:a16="http://schemas.microsoft.com/office/drawing/2014/main" id="{77545F09-233F-4039-B88E-8B7EE733B6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2">
              <a:extLst>
                <a:ext uri="{FF2B5EF4-FFF2-40B4-BE49-F238E27FC236}">
                  <a16:creationId xmlns:a16="http://schemas.microsoft.com/office/drawing/2014/main" id="{B89D6423-0884-41BE-BAB8-0F8A9851D5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2316554F-5550-4E94-BF70-9B1092E2A8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B3B986A6-E7CE-46D5-B7C2-E469056C52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2">
              <a:extLst>
                <a:ext uri="{FF2B5EF4-FFF2-40B4-BE49-F238E27FC236}">
                  <a16:creationId xmlns:a16="http://schemas.microsoft.com/office/drawing/2014/main" id="{513E22E1-E1BD-471B-9959-02D382CDB4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59">
              <a:extLst>
                <a:ext uri="{FF2B5EF4-FFF2-40B4-BE49-F238E27FC236}">
                  <a16:creationId xmlns:a16="http://schemas.microsoft.com/office/drawing/2014/main" id="{81396781-D57E-417F-9D99-C69663C283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2">
              <a:extLst>
                <a:ext uri="{FF2B5EF4-FFF2-40B4-BE49-F238E27FC236}">
                  <a16:creationId xmlns:a16="http://schemas.microsoft.com/office/drawing/2014/main" id="{B3DCA897-9502-460C-B0A6-67548D09B7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4">
              <a:extLst>
                <a:ext uri="{FF2B5EF4-FFF2-40B4-BE49-F238E27FC236}">
                  <a16:creationId xmlns:a16="http://schemas.microsoft.com/office/drawing/2014/main" id="{009AF730-DCD4-4428-A9E9-D26FAD1420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72AF0F75-11D1-432A-969B-1F454307F5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2">
              <a:extLst>
                <a:ext uri="{FF2B5EF4-FFF2-40B4-BE49-F238E27FC236}">
                  <a16:creationId xmlns:a16="http://schemas.microsoft.com/office/drawing/2014/main" id="{23397648-9CC0-48EE-86FE-B819830EA2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59">
              <a:extLst>
                <a:ext uri="{FF2B5EF4-FFF2-40B4-BE49-F238E27FC236}">
                  <a16:creationId xmlns:a16="http://schemas.microsoft.com/office/drawing/2014/main" id="{5C7C485C-93D0-46DC-AD54-B0AFDAEA7A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62">
              <a:extLst>
                <a:ext uri="{FF2B5EF4-FFF2-40B4-BE49-F238E27FC236}">
                  <a16:creationId xmlns:a16="http://schemas.microsoft.com/office/drawing/2014/main" id="{BB2C71AA-96A2-4945-BE1C-17FEF965F7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64">
              <a:extLst>
                <a:ext uri="{FF2B5EF4-FFF2-40B4-BE49-F238E27FC236}">
                  <a16:creationId xmlns:a16="http://schemas.microsoft.com/office/drawing/2014/main" id="{1914A3E6-8F60-4CB5-8142-47B57D38C6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66">
              <a:extLst>
                <a:ext uri="{FF2B5EF4-FFF2-40B4-BE49-F238E27FC236}">
                  <a16:creationId xmlns:a16="http://schemas.microsoft.com/office/drawing/2014/main" id="{8E36D6EE-E260-44F2-8D0C-B86573A680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2">
              <a:extLst>
                <a:ext uri="{FF2B5EF4-FFF2-40B4-BE49-F238E27FC236}">
                  <a16:creationId xmlns:a16="http://schemas.microsoft.com/office/drawing/2014/main" id="{A1EDD0E7-0ACC-4782-BB65-179218A536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59">
              <a:extLst>
                <a:ext uri="{FF2B5EF4-FFF2-40B4-BE49-F238E27FC236}">
                  <a16:creationId xmlns:a16="http://schemas.microsoft.com/office/drawing/2014/main" id="{61301D83-35ED-45D9-808A-4BDADF2B22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62">
              <a:extLst>
                <a:ext uri="{FF2B5EF4-FFF2-40B4-BE49-F238E27FC236}">
                  <a16:creationId xmlns:a16="http://schemas.microsoft.com/office/drawing/2014/main" id="{8ED1BB52-7859-46C1-997C-F679C92369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64">
              <a:extLst>
                <a:ext uri="{FF2B5EF4-FFF2-40B4-BE49-F238E27FC236}">
                  <a16:creationId xmlns:a16="http://schemas.microsoft.com/office/drawing/2014/main" id="{7A5D5BB8-21AD-44D8-8793-CB4924B938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66">
              <a:extLst>
                <a:ext uri="{FF2B5EF4-FFF2-40B4-BE49-F238E27FC236}">
                  <a16:creationId xmlns:a16="http://schemas.microsoft.com/office/drawing/2014/main" id="{6B17B7F3-3D9C-4459-AF7F-6BCF136647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2">
              <a:extLst>
                <a:ext uri="{FF2B5EF4-FFF2-40B4-BE49-F238E27FC236}">
                  <a16:creationId xmlns:a16="http://schemas.microsoft.com/office/drawing/2014/main" id="{03AF9AAC-5EF8-43F6-A71F-CAACB54FF6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59">
              <a:extLst>
                <a:ext uri="{FF2B5EF4-FFF2-40B4-BE49-F238E27FC236}">
                  <a16:creationId xmlns:a16="http://schemas.microsoft.com/office/drawing/2014/main" id="{F0D2C464-1C0A-4D91-9AAA-C053C895FD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62">
              <a:extLst>
                <a:ext uri="{FF2B5EF4-FFF2-40B4-BE49-F238E27FC236}">
                  <a16:creationId xmlns:a16="http://schemas.microsoft.com/office/drawing/2014/main" id="{4BEDADBB-1E6E-48F0-BBF3-EB9B978FB2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64">
              <a:extLst>
                <a:ext uri="{FF2B5EF4-FFF2-40B4-BE49-F238E27FC236}">
                  <a16:creationId xmlns:a16="http://schemas.microsoft.com/office/drawing/2014/main" id="{A768E058-61D9-41D6-AC45-94D984A89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66">
              <a:extLst>
                <a:ext uri="{FF2B5EF4-FFF2-40B4-BE49-F238E27FC236}">
                  <a16:creationId xmlns:a16="http://schemas.microsoft.com/office/drawing/2014/main" id="{99718B8A-0078-45EC-9F2C-1B6E96E1B7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Скругленный прямоугольник 4">
            <a:extLst>
              <a:ext uri="{FF2B5EF4-FFF2-40B4-BE49-F238E27FC236}">
                <a16:creationId xmlns:a16="http://schemas.microsoft.com/office/drawing/2014/main" id="{33ECE094-F468-9C0A-DD7A-E48C9DE06841}"/>
              </a:ext>
            </a:extLst>
          </p:cNvPr>
          <p:cNvSpPr/>
          <p:nvPr/>
        </p:nvSpPr>
        <p:spPr>
          <a:xfrm>
            <a:off x="1260630" y="219319"/>
            <a:ext cx="9197114" cy="739470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374B140C-867F-C9AF-434A-3C98BC034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248" y="289242"/>
            <a:ext cx="9439878" cy="669547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ru-RU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Физикалық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экспернименттің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техникасы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Объект 2">
            <a:extLst>
              <a:ext uri="{FF2B5EF4-FFF2-40B4-BE49-F238E27FC236}">
                <a16:creationId xmlns:a16="http://schemas.microsoft.com/office/drawing/2014/main" id="{C44CAFAB-C0E3-46E6-9003-0903E68072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6642" y="1183641"/>
            <a:ext cx="10335665" cy="1080203"/>
          </a:xfrm>
        </p:spPr>
        <p:txBody>
          <a:bodyPr>
            <a:normAutofit/>
          </a:bodyPr>
          <a:lstStyle/>
          <a:p>
            <a:pPr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</a:t>
            </a:r>
            <a:endParaRPr lang="ru-RU" sz="1800" b="1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 rot="10800000" flipV="1">
            <a:off x="1260629" y="1060085"/>
            <a:ext cx="10072802" cy="1203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Физикалық</a:t>
            </a:r>
            <a:r>
              <a:rPr lang="ru-RU" dirty="0"/>
              <a:t> </a:t>
            </a:r>
            <a:r>
              <a:rPr lang="ru-RU" dirty="0" err="1"/>
              <a:t>эксперименттің</a:t>
            </a:r>
            <a:r>
              <a:rPr lang="ru-RU" dirty="0"/>
              <a:t> </a:t>
            </a:r>
            <a:r>
              <a:rPr lang="ru-RU" dirty="0" err="1"/>
              <a:t>техникасы</a:t>
            </a:r>
            <a:r>
              <a:rPr lang="ru-RU" dirty="0"/>
              <a:t> </a:t>
            </a:r>
            <a:r>
              <a:rPr lang="ru-RU" dirty="0" err="1"/>
              <a:t>туралы</a:t>
            </a:r>
            <a:r>
              <a:rPr lang="ru-RU" dirty="0"/>
              <a:t> </a:t>
            </a:r>
            <a:r>
              <a:rPr lang="ru-RU" dirty="0" err="1"/>
              <a:t>төмендегі</a:t>
            </a:r>
            <a:r>
              <a:rPr lang="ru-RU" dirty="0"/>
              <a:t> </a:t>
            </a:r>
            <a:r>
              <a:rPr lang="ru-RU" dirty="0" err="1"/>
              <a:t>сілтеме</a:t>
            </a:r>
            <a:r>
              <a:rPr lang="ru-RU" dirty="0"/>
              <a:t> </a:t>
            </a:r>
            <a:r>
              <a:rPr lang="ru-RU" dirty="0" err="1"/>
              <a:t>бойынша</a:t>
            </a:r>
            <a:r>
              <a:rPr lang="ru-RU" dirty="0"/>
              <a:t> </a:t>
            </a:r>
            <a:r>
              <a:rPr lang="ru-RU" dirty="0" err="1"/>
              <a:t>өтіп</a:t>
            </a:r>
            <a:r>
              <a:rPr lang="ru-RU" dirty="0"/>
              <a:t>,  </a:t>
            </a:r>
            <a:r>
              <a:rPr lang="ru-RU" dirty="0" err="1"/>
              <a:t>трансформаторлар</a:t>
            </a:r>
            <a:r>
              <a:rPr lang="ru-RU" dirty="0"/>
              <a:t> </a:t>
            </a:r>
            <a:r>
              <a:rPr lang="ru-RU" dirty="0" err="1"/>
              <a:t>тақырыбындағы</a:t>
            </a:r>
            <a:r>
              <a:rPr lang="ru-RU" dirty="0"/>
              <a:t> </a:t>
            </a:r>
            <a:r>
              <a:rPr lang="ru-RU" dirty="0" err="1"/>
              <a:t>бейнежазбаны</a:t>
            </a:r>
            <a:r>
              <a:rPr lang="ru-RU" dirty="0"/>
              <a:t> </a:t>
            </a:r>
            <a:r>
              <a:rPr lang="ru-RU" dirty="0" err="1"/>
              <a:t>қараңыз</a:t>
            </a:r>
            <a:r>
              <a:rPr lang="ru-RU" dirty="0"/>
              <a:t>.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https://youtu.be/fdkAjj19pWo?si=IYGR2tSN5kqJChWo</a:t>
            </a:r>
            <a:r>
              <a:rPr lang="kk-KZ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b="1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6146" name="Picture 2" descr="Video clip png images | PNGW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1421" y="2263844"/>
            <a:ext cx="3675531" cy="3152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33031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786EB66-C867-4091-BE41-0977C3162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9AC298A-B9B9-4BAB-BCF5-45A44E5BA7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526280"/>
            <a:ext cx="9975273" cy="2331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BF8F48-5FE7-4A46-8BEB-AF2AE44CD2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2051" y="524740"/>
            <a:ext cx="11247895" cy="5765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17AB195-E690-4959-B435-3BC469C2CA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73418" y="44817"/>
            <a:ext cx="233303" cy="772404"/>
            <a:chOff x="11873418" y="44817"/>
            <a:chExt cx="233303" cy="772404"/>
          </a:xfrm>
        </p:grpSpPr>
        <p:sp>
          <p:nvSpPr>
            <p:cNvPr id="15" name="Rectangle 64">
              <a:extLst>
                <a:ext uri="{FF2B5EF4-FFF2-40B4-BE49-F238E27FC236}">
                  <a16:creationId xmlns:a16="http://schemas.microsoft.com/office/drawing/2014/main" id="{BBBA5550-3A7F-41FE-AEC2-85F9CA801E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3605" y="461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66">
              <a:extLst>
                <a:ext uri="{FF2B5EF4-FFF2-40B4-BE49-F238E27FC236}">
                  <a16:creationId xmlns:a16="http://schemas.microsoft.com/office/drawing/2014/main" id="{20C75782-E825-4F5C-B9E2-269CD9E69B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115" y="46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64">
              <a:extLst>
                <a:ext uri="{FF2B5EF4-FFF2-40B4-BE49-F238E27FC236}">
                  <a16:creationId xmlns:a16="http://schemas.microsoft.com/office/drawing/2014/main" id="{3F6D5B3A-F638-4015-BF3D-202A166FD4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C8B81319-436D-4F21-ABCC-A5838F9892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6C0516BC-CF7B-4D50-8C67-0665D3FD9A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C232F28B-582E-441D-A117-D9A1A40EBC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5E43823E-66CA-4740-95AE-DB53C2751B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06C1A5BC-53FF-465A-8394-81554FCDA0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86AAA0B5-FFC7-499B-9C1B-8DFFB4F291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A1B55CB2-2108-462D-B109-4D76D34A82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9E620EE3-25FA-4C0B-9F5D-470FF51B9B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52A5BDF8-AD17-44D3-B1C9-E165158D91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D9672DB-F953-4898-9C52-03A164FADE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864" y="3048506"/>
            <a:ext cx="630289" cy="765242"/>
            <a:chOff x="45711" y="3048506"/>
            <a:chExt cx="630289" cy="765242"/>
          </a:xfrm>
        </p:grpSpPr>
        <p:sp>
          <p:nvSpPr>
            <p:cNvPr id="29" name="Rectangle 2">
              <a:extLst>
                <a:ext uri="{FF2B5EF4-FFF2-40B4-BE49-F238E27FC236}">
                  <a16:creationId xmlns:a16="http://schemas.microsoft.com/office/drawing/2014/main" id="{BF03BEBE-5AB3-4234-9975-887E86FEDE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59">
              <a:extLst>
                <a:ext uri="{FF2B5EF4-FFF2-40B4-BE49-F238E27FC236}">
                  <a16:creationId xmlns:a16="http://schemas.microsoft.com/office/drawing/2014/main" id="{77545F09-233F-4039-B88E-8B7EE733B6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2">
              <a:extLst>
                <a:ext uri="{FF2B5EF4-FFF2-40B4-BE49-F238E27FC236}">
                  <a16:creationId xmlns:a16="http://schemas.microsoft.com/office/drawing/2014/main" id="{B89D6423-0884-41BE-BAB8-0F8A9851D5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2316554F-5550-4E94-BF70-9B1092E2A8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B3B986A6-E7CE-46D5-B7C2-E469056C52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2">
              <a:extLst>
                <a:ext uri="{FF2B5EF4-FFF2-40B4-BE49-F238E27FC236}">
                  <a16:creationId xmlns:a16="http://schemas.microsoft.com/office/drawing/2014/main" id="{513E22E1-E1BD-471B-9959-02D382CDB4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59">
              <a:extLst>
                <a:ext uri="{FF2B5EF4-FFF2-40B4-BE49-F238E27FC236}">
                  <a16:creationId xmlns:a16="http://schemas.microsoft.com/office/drawing/2014/main" id="{81396781-D57E-417F-9D99-C69663C283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2">
              <a:extLst>
                <a:ext uri="{FF2B5EF4-FFF2-40B4-BE49-F238E27FC236}">
                  <a16:creationId xmlns:a16="http://schemas.microsoft.com/office/drawing/2014/main" id="{B3DCA897-9502-460C-B0A6-67548D09B7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4">
              <a:extLst>
                <a:ext uri="{FF2B5EF4-FFF2-40B4-BE49-F238E27FC236}">
                  <a16:creationId xmlns:a16="http://schemas.microsoft.com/office/drawing/2014/main" id="{009AF730-DCD4-4428-A9E9-D26FAD1420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72AF0F75-11D1-432A-969B-1F454307F5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2">
              <a:extLst>
                <a:ext uri="{FF2B5EF4-FFF2-40B4-BE49-F238E27FC236}">
                  <a16:creationId xmlns:a16="http://schemas.microsoft.com/office/drawing/2014/main" id="{23397648-9CC0-48EE-86FE-B819830EA2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59">
              <a:extLst>
                <a:ext uri="{FF2B5EF4-FFF2-40B4-BE49-F238E27FC236}">
                  <a16:creationId xmlns:a16="http://schemas.microsoft.com/office/drawing/2014/main" id="{5C7C485C-93D0-46DC-AD54-B0AFDAEA7A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62">
              <a:extLst>
                <a:ext uri="{FF2B5EF4-FFF2-40B4-BE49-F238E27FC236}">
                  <a16:creationId xmlns:a16="http://schemas.microsoft.com/office/drawing/2014/main" id="{BB2C71AA-96A2-4945-BE1C-17FEF965F7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64">
              <a:extLst>
                <a:ext uri="{FF2B5EF4-FFF2-40B4-BE49-F238E27FC236}">
                  <a16:creationId xmlns:a16="http://schemas.microsoft.com/office/drawing/2014/main" id="{1914A3E6-8F60-4CB5-8142-47B57D38C6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66">
              <a:extLst>
                <a:ext uri="{FF2B5EF4-FFF2-40B4-BE49-F238E27FC236}">
                  <a16:creationId xmlns:a16="http://schemas.microsoft.com/office/drawing/2014/main" id="{8E36D6EE-E260-44F2-8D0C-B86573A680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2">
              <a:extLst>
                <a:ext uri="{FF2B5EF4-FFF2-40B4-BE49-F238E27FC236}">
                  <a16:creationId xmlns:a16="http://schemas.microsoft.com/office/drawing/2014/main" id="{A1EDD0E7-0ACC-4782-BB65-179218A536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59">
              <a:extLst>
                <a:ext uri="{FF2B5EF4-FFF2-40B4-BE49-F238E27FC236}">
                  <a16:creationId xmlns:a16="http://schemas.microsoft.com/office/drawing/2014/main" id="{61301D83-35ED-45D9-808A-4BDADF2B22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62">
              <a:extLst>
                <a:ext uri="{FF2B5EF4-FFF2-40B4-BE49-F238E27FC236}">
                  <a16:creationId xmlns:a16="http://schemas.microsoft.com/office/drawing/2014/main" id="{8ED1BB52-7859-46C1-997C-F679C92369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64">
              <a:extLst>
                <a:ext uri="{FF2B5EF4-FFF2-40B4-BE49-F238E27FC236}">
                  <a16:creationId xmlns:a16="http://schemas.microsoft.com/office/drawing/2014/main" id="{7A5D5BB8-21AD-44D8-8793-CB4924B938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66">
              <a:extLst>
                <a:ext uri="{FF2B5EF4-FFF2-40B4-BE49-F238E27FC236}">
                  <a16:creationId xmlns:a16="http://schemas.microsoft.com/office/drawing/2014/main" id="{6B17B7F3-3D9C-4459-AF7F-6BCF136647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2">
              <a:extLst>
                <a:ext uri="{FF2B5EF4-FFF2-40B4-BE49-F238E27FC236}">
                  <a16:creationId xmlns:a16="http://schemas.microsoft.com/office/drawing/2014/main" id="{03AF9AAC-5EF8-43F6-A71F-CAACB54FF6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59">
              <a:extLst>
                <a:ext uri="{FF2B5EF4-FFF2-40B4-BE49-F238E27FC236}">
                  <a16:creationId xmlns:a16="http://schemas.microsoft.com/office/drawing/2014/main" id="{F0D2C464-1C0A-4D91-9AAA-C053C895FD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62">
              <a:extLst>
                <a:ext uri="{FF2B5EF4-FFF2-40B4-BE49-F238E27FC236}">
                  <a16:creationId xmlns:a16="http://schemas.microsoft.com/office/drawing/2014/main" id="{4BEDADBB-1E6E-48F0-BBF3-EB9B978FB2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64">
              <a:extLst>
                <a:ext uri="{FF2B5EF4-FFF2-40B4-BE49-F238E27FC236}">
                  <a16:creationId xmlns:a16="http://schemas.microsoft.com/office/drawing/2014/main" id="{A768E058-61D9-41D6-AC45-94D984A89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66">
              <a:extLst>
                <a:ext uri="{FF2B5EF4-FFF2-40B4-BE49-F238E27FC236}">
                  <a16:creationId xmlns:a16="http://schemas.microsoft.com/office/drawing/2014/main" id="{99718B8A-0078-45EC-9F2C-1B6E96E1B7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Скругленный прямоугольник 4">
            <a:extLst>
              <a:ext uri="{FF2B5EF4-FFF2-40B4-BE49-F238E27FC236}">
                <a16:creationId xmlns:a16="http://schemas.microsoft.com/office/drawing/2014/main" id="{33ECE094-F468-9C0A-DD7A-E48C9DE06841}"/>
              </a:ext>
            </a:extLst>
          </p:cNvPr>
          <p:cNvSpPr/>
          <p:nvPr/>
        </p:nvSpPr>
        <p:spPr>
          <a:xfrm>
            <a:off x="1260630" y="219319"/>
            <a:ext cx="9197114" cy="739470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374B140C-867F-C9AF-434A-3C98BC034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248" y="289242"/>
            <a:ext cx="9439878" cy="669547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ru-RU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Физикалық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экспернименттің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техникасы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Схема 10">
            <a:extLst>
              <a:ext uri="{FF2B5EF4-FFF2-40B4-BE49-F238E27FC236}">
                <a16:creationId xmlns:a16="http://schemas.microsoft.com/office/drawing/2014/main" id="{EF365446-9601-4176-BDAD-C1DECCBFA6A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71139472"/>
              </p:ext>
            </p:extLst>
          </p:nvPr>
        </p:nvGraphicFramePr>
        <p:xfrm>
          <a:off x="1255946" y="782400"/>
          <a:ext cx="7429521" cy="57713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AF788C46-1DA7-4577-BEA6-72A61FCECB2F}"/>
              </a:ext>
            </a:extLst>
          </p:cNvPr>
          <p:cNvSpPr txBox="1"/>
          <p:nvPr/>
        </p:nvSpPr>
        <p:spPr>
          <a:xfrm>
            <a:off x="8874152" y="1212456"/>
            <a:ext cx="29624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</a:t>
            </a:r>
            <a:r>
              <a:rPr lang="ru-RU" dirty="0" err="1"/>
              <a:t>Ол</a:t>
            </a:r>
            <a:r>
              <a:rPr lang="ru-RU" dirty="0"/>
              <a:t> </a:t>
            </a:r>
            <a:r>
              <a:rPr lang="ru-RU" dirty="0" err="1"/>
              <a:t>бақылау</a:t>
            </a:r>
            <a:r>
              <a:rPr lang="ru-RU" dirty="0"/>
              <a:t> мен </a:t>
            </a:r>
            <a:r>
              <a:rPr lang="ru-RU" dirty="0" err="1"/>
              <a:t>тәжірибелерді</a:t>
            </a:r>
            <a:r>
              <a:rPr lang="ru-RU" dirty="0"/>
              <a:t> </a:t>
            </a:r>
            <a:r>
              <a:rPr lang="ru-RU" dirty="0" err="1"/>
              <a:t>қолдану</a:t>
            </a:r>
            <a:r>
              <a:rPr lang="ru-RU" dirty="0"/>
              <a:t> </a:t>
            </a:r>
            <a:r>
              <a:rPr lang="ru-RU" dirty="0" err="1"/>
              <a:t>арқылы</a:t>
            </a:r>
            <a:r>
              <a:rPr lang="ru-RU" dirty="0"/>
              <a:t> </a:t>
            </a:r>
            <a:r>
              <a:rPr lang="ru-RU" dirty="0" err="1"/>
              <a:t>физикалық</a:t>
            </a:r>
            <a:r>
              <a:rPr lang="ru-RU" dirty="0"/>
              <a:t> </a:t>
            </a:r>
            <a:r>
              <a:rPr lang="ru-RU" dirty="0" err="1"/>
              <a:t>заңдарды</a:t>
            </a:r>
            <a:r>
              <a:rPr lang="ru-RU" dirty="0"/>
              <a:t> </a:t>
            </a:r>
            <a:r>
              <a:rPr lang="ru-RU" dirty="0" err="1"/>
              <a:t>түсінуге</a:t>
            </a:r>
            <a:r>
              <a:rPr lang="ru-RU" dirty="0"/>
              <a:t> </a:t>
            </a:r>
            <a:r>
              <a:rPr lang="ru-RU" dirty="0" err="1"/>
              <a:t>үлкен</a:t>
            </a:r>
            <a:r>
              <a:rPr lang="ru-RU" dirty="0"/>
              <a:t> </a:t>
            </a:r>
            <a:r>
              <a:rPr lang="ru-RU" dirty="0" err="1"/>
              <a:t>үлес</a:t>
            </a:r>
            <a:r>
              <a:rPr lang="ru-RU" dirty="0"/>
              <a:t> </a:t>
            </a:r>
            <a:r>
              <a:rPr lang="ru-RU" dirty="0" err="1"/>
              <a:t>қосты</a:t>
            </a:r>
            <a:r>
              <a:rPr lang="ru-RU" dirty="0"/>
              <a:t>.</a:t>
            </a:r>
            <a:endParaRPr lang="ru-KZ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E0B6DF08-4805-45C6-8534-5B03A364FF0D}"/>
              </a:ext>
            </a:extLst>
          </p:cNvPr>
          <p:cNvSpPr txBox="1"/>
          <p:nvPr/>
        </p:nvSpPr>
        <p:spPr>
          <a:xfrm>
            <a:off x="8911066" y="2689784"/>
            <a:ext cx="2925578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Ньютон </a:t>
            </a:r>
            <a:r>
              <a:rPr lang="ru-RU" dirty="0" err="1"/>
              <a:t>механикасының</a:t>
            </a:r>
            <a:r>
              <a:rPr lang="ru-RU" dirty="0"/>
              <a:t> </a:t>
            </a:r>
            <a:r>
              <a:rPr lang="ru-RU" dirty="0" err="1"/>
              <a:t>негіздерін</a:t>
            </a:r>
            <a:r>
              <a:rPr lang="ru-RU" dirty="0"/>
              <a:t> </a:t>
            </a:r>
            <a:r>
              <a:rPr lang="ru-RU" dirty="0" err="1"/>
              <a:t>қалыптастыруда</a:t>
            </a:r>
            <a:r>
              <a:rPr lang="ru-RU" dirty="0"/>
              <a:t> </a:t>
            </a:r>
            <a:r>
              <a:rPr lang="ru-RU" dirty="0" err="1"/>
              <a:t>тәжірибелік</a:t>
            </a:r>
            <a:r>
              <a:rPr lang="ru-RU" dirty="0"/>
              <a:t> </a:t>
            </a:r>
            <a:r>
              <a:rPr lang="ru-RU" dirty="0" err="1"/>
              <a:t>зерттеулерді</a:t>
            </a:r>
            <a:r>
              <a:rPr lang="ru-RU" dirty="0"/>
              <a:t> </a:t>
            </a:r>
            <a:r>
              <a:rPr lang="ru-RU" dirty="0" err="1"/>
              <a:t>жүйелі</a:t>
            </a:r>
            <a:r>
              <a:rPr lang="ru-RU" dirty="0"/>
              <a:t> </a:t>
            </a:r>
            <a:r>
              <a:rPr lang="ru-RU" dirty="0" err="1"/>
              <a:t>түрде</a:t>
            </a:r>
            <a:r>
              <a:rPr lang="ru-RU" dirty="0"/>
              <a:t> </a:t>
            </a:r>
            <a:r>
              <a:rPr lang="ru-RU" dirty="0" err="1"/>
              <a:t>пайдаланды</a:t>
            </a:r>
            <a:r>
              <a:rPr lang="ru-RU" dirty="0"/>
              <a:t>, </a:t>
            </a:r>
            <a:r>
              <a:rPr lang="ru-RU" dirty="0" err="1"/>
              <a:t>сонымен</a:t>
            </a:r>
            <a:r>
              <a:rPr lang="ru-RU" dirty="0"/>
              <a:t> </a:t>
            </a:r>
            <a:r>
              <a:rPr lang="ru-RU" dirty="0" err="1"/>
              <a:t>қатар</a:t>
            </a:r>
            <a:r>
              <a:rPr lang="ru-RU" dirty="0"/>
              <a:t> </a:t>
            </a:r>
            <a:r>
              <a:rPr lang="ru-RU" dirty="0" err="1"/>
              <a:t>эксперименттер</a:t>
            </a:r>
            <a:r>
              <a:rPr lang="ru-RU" dirty="0"/>
              <a:t> </a:t>
            </a:r>
            <a:r>
              <a:rPr lang="ru-RU" dirty="0" err="1"/>
              <a:t>арқылы</a:t>
            </a:r>
            <a:r>
              <a:rPr lang="ru-RU" dirty="0"/>
              <a:t> </a:t>
            </a:r>
            <a:r>
              <a:rPr lang="ru-RU" dirty="0" err="1"/>
              <a:t>заңдарды</a:t>
            </a:r>
            <a:r>
              <a:rPr lang="ru-RU" dirty="0"/>
              <a:t> </a:t>
            </a:r>
            <a:r>
              <a:rPr lang="ru-RU" dirty="0" err="1"/>
              <a:t>дәлелдеді</a:t>
            </a:r>
            <a:r>
              <a:rPr lang="ru-RU" dirty="0"/>
              <a:t>.</a:t>
            </a:r>
            <a:endParaRPr lang="ru-KZ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670BA52B-0340-4AAE-8E2D-E3C64DEE6614}"/>
              </a:ext>
            </a:extLst>
          </p:cNvPr>
          <p:cNvSpPr txBox="1"/>
          <p:nvPr/>
        </p:nvSpPr>
        <p:spPr>
          <a:xfrm>
            <a:off x="8685466" y="4903490"/>
            <a:ext cx="303447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/>
              <a:t>Электромагнетизм </a:t>
            </a:r>
            <a:r>
              <a:rPr lang="ru-RU" dirty="0" err="1"/>
              <a:t>саласындағы</a:t>
            </a:r>
            <a:r>
              <a:rPr lang="ru-RU" dirty="0"/>
              <a:t> </a:t>
            </a:r>
            <a:r>
              <a:rPr lang="ru-RU" dirty="0" err="1"/>
              <a:t>тәжірибелері</a:t>
            </a:r>
            <a:r>
              <a:rPr lang="ru-RU" dirty="0"/>
              <a:t> </a:t>
            </a:r>
            <a:r>
              <a:rPr lang="ru-RU" dirty="0" err="1"/>
              <a:t>арқылы</a:t>
            </a:r>
            <a:r>
              <a:rPr lang="ru-RU" dirty="0"/>
              <a:t> </a:t>
            </a:r>
            <a:r>
              <a:rPr lang="ru-RU" dirty="0" err="1"/>
              <a:t>көптеген</a:t>
            </a:r>
            <a:r>
              <a:rPr lang="ru-RU" dirty="0"/>
              <a:t> </a:t>
            </a:r>
            <a:r>
              <a:rPr lang="ru-RU" dirty="0" err="1"/>
              <a:t>физикалық</a:t>
            </a:r>
            <a:r>
              <a:rPr lang="ru-RU" dirty="0"/>
              <a:t> </a:t>
            </a:r>
            <a:r>
              <a:rPr lang="ru-RU" dirty="0" err="1"/>
              <a:t>құбылыстарды</a:t>
            </a:r>
            <a:r>
              <a:rPr lang="ru-RU" dirty="0"/>
              <a:t> </a:t>
            </a:r>
            <a:r>
              <a:rPr lang="ru-RU" dirty="0" err="1"/>
              <a:t>зерттеді</a:t>
            </a:r>
            <a:r>
              <a:rPr lang="ru-RU" dirty="0"/>
              <a:t>. </a:t>
            </a:r>
            <a:endParaRPr lang="ru-K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52894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A79013F-CF01-27C1-989F-4F0C2435D5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5353096-E667-9B95-FEF1-08290338BB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BD1CFF3-9656-4059-C73C-39A374365F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526280"/>
            <a:ext cx="9975273" cy="2331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EA9E06C-6A22-5452-CB1E-7BC2DF44A1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2051" y="524740"/>
            <a:ext cx="11247895" cy="5765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99DE741-4D88-1F53-8A9D-7894DA063B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73418" y="44817"/>
            <a:ext cx="233303" cy="772404"/>
            <a:chOff x="11873418" y="44817"/>
            <a:chExt cx="233303" cy="772404"/>
          </a:xfrm>
        </p:grpSpPr>
        <p:sp>
          <p:nvSpPr>
            <p:cNvPr id="15" name="Rectangle 64">
              <a:extLst>
                <a:ext uri="{FF2B5EF4-FFF2-40B4-BE49-F238E27FC236}">
                  <a16:creationId xmlns:a16="http://schemas.microsoft.com/office/drawing/2014/main" id="{461AD6D5-9A55-A804-33A5-47675803A2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3605" y="461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66">
              <a:extLst>
                <a:ext uri="{FF2B5EF4-FFF2-40B4-BE49-F238E27FC236}">
                  <a16:creationId xmlns:a16="http://schemas.microsoft.com/office/drawing/2014/main" id="{1F4E442F-8335-E7B9-0B7A-250FD282FC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115" y="46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64">
              <a:extLst>
                <a:ext uri="{FF2B5EF4-FFF2-40B4-BE49-F238E27FC236}">
                  <a16:creationId xmlns:a16="http://schemas.microsoft.com/office/drawing/2014/main" id="{406FF7F5-C4D2-095B-FDC6-5A694BAB9E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20CA9B43-E783-7079-08EF-BD3F2CD172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18D15776-8E2A-F8EA-B039-FDAF09097C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AA53FF41-77A8-51E5-4698-E2A8FB60CD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0805503F-E8DE-8976-AFDE-ECFEA83F67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AB572325-5904-3B36-0CCB-1CC85B5A65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B655B60A-AA7B-9D71-C5EE-D523D893D6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45D4B4E0-3700-4407-9C46-79CC577C80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EC618D2C-D405-2E23-8CE7-3F0B507D72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E6882A32-9D46-5D28-12F0-25CF6EB954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DE716F1-58E2-4655-9248-EB780D5892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864" y="3048506"/>
            <a:ext cx="630289" cy="765242"/>
            <a:chOff x="45711" y="3048506"/>
            <a:chExt cx="630289" cy="765242"/>
          </a:xfrm>
        </p:grpSpPr>
        <p:sp>
          <p:nvSpPr>
            <p:cNvPr id="29" name="Rectangle 2">
              <a:extLst>
                <a:ext uri="{FF2B5EF4-FFF2-40B4-BE49-F238E27FC236}">
                  <a16:creationId xmlns:a16="http://schemas.microsoft.com/office/drawing/2014/main" id="{694F88D2-6590-485E-C5BC-CC9AF7C198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59">
              <a:extLst>
                <a:ext uri="{FF2B5EF4-FFF2-40B4-BE49-F238E27FC236}">
                  <a16:creationId xmlns:a16="http://schemas.microsoft.com/office/drawing/2014/main" id="{4E5DEC01-E115-6418-E50B-32328D4261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2">
              <a:extLst>
                <a:ext uri="{FF2B5EF4-FFF2-40B4-BE49-F238E27FC236}">
                  <a16:creationId xmlns:a16="http://schemas.microsoft.com/office/drawing/2014/main" id="{ED43CF4F-A598-837E-0AAB-B81F39EEC9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648176C0-98EE-1800-9791-001F2C1561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9C4B3F52-A045-79AC-AE10-71DAC725F8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2">
              <a:extLst>
                <a:ext uri="{FF2B5EF4-FFF2-40B4-BE49-F238E27FC236}">
                  <a16:creationId xmlns:a16="http://schemas.microsoft.com/office/drawing/2014/main" id="{63C4D5A9-55A0-E1F1-E5D7-98FB90FA89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59">
              <a:extLst>
                <a:ext uri="{FF2B5EF4-FFF2-40B4-BE49-F238E27FC236}">
                  <a16:creationId xmlns:a16="http://schemas.microsoft.com/office/drawing/2014/main" id="{EF8221A1-512B-B661-705E-7C8BB5FE7E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2">
              <a:extLst>
                <a:ext uri="{FF2B5EF4-FFF2-40B4-BE49-F238E27FC236}">
                  <a16:creationId xmlns:a16="http://schemas.microsoft.com/office/drawing/2014/main" id="{422C50A0-E964-50C1-D1D9-EF647681B9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4">
              <a:extLst>
                <a:ext uri="{FF2B5EF4-FFF2-40B4-BE49-F238E27FC236}">
                  <a16:creationId xmlns:a16="http://schemas.microsoft.com/office/drawing/2014/main" id="{FBFA3AFE-8332-4A76-86DC-6CE2308BF5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8D70B509-C8B1-61AB-C7B6-CE44340FDB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2">
              <a:extLst>
                <a:ext uri="{FF2B5EF4-FFF2-40B4-BE49-F238E27FC236}">
                  <a16:creationId xmlns:a16="http://schemas.microsoft.com/office/drawing/2014/main" id="{522A58BD-C203-79EF-623C-0D585DD254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59">
              <a:extLst>
                <a:ext uri="{FF2B5EF4-FFF2-40B4-BE49-F238E27FC236}">
                  <a16:creationId xmlns:a16="http://schemas.microsoft.com/office/drawing/2014/main" id="{DB1A8A0C-0A14-1A55-55B7-55AD51B2C1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62">
              <a:extLst>
                <a:ext uri="{FF2B5EF4-FFF2-40B4-BE49-F238E27FC236}">
                  <a16:creationId xmlns:a16="http://schemas.microsoft.com/office/drawing/2014/main" id="{DDC3B908-5754-C452-C87F-99A4AEFF7D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64">
              <a:extLst>
                <a:ext uri="{FF2B5EF4-FFF2-40B4-BE49-F238E27FC236}">
                  <a16:creationId xmlns:a16="http://schemas.microsoft.com/office/drawing/2014/main" id="{A3CF5EAB-A7CB-D4A6-64E3-334850F82F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66">
              <a:extLst>
                <a:ext uri="{FF2B5EF4-FFF2-40B4-BE49-F238E27FC236}">
                  <a16:creationId xmlns:a16="http://schemas.microsoft.com/office/drawing/2014/main" id="{778AB45D-4717-18E9-128F-3887FAF948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2">
              <a:extLst>
                <a:ext uri="{FF2B5EF4-FFF2-40B4-BE49-F238E27FC236}">
                  <a16:creationId xmlns:a16="http://schemas.microsoft.com/office/drawing/2014/main" id="{74A65FA8-864A-7753-A50A-7CB37B847B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59">
              <a:extLst>
                <a:ext uri="{FF2B5EF4-FFF2-40B4-BE49-F238E27FC236}">
                  <a16:creationId xmlns:a16="http://schemas.microsoft.com/office/drawing/2014/main" id="{28CFDCF4-1C99-5605-E427-5D011C9C25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62">
              <a:extLst>
                <a:ext uri="{FF2B5EF4-FFF2-40B4-BE49-F238E27FC236}">
                  <a16:creationId xmlns:a16="http://schemas.microsoft.com/office/drawing/2014/main" id="{9C0B5EBC-7E72-5D01-AD9D-C4E12A95CA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64">
              <a:extLst>
                <a:ext uri="{FF2B5EF4-FFF2-40B4-BE49-F238E27FC236}">
                  <a16:creationId xmlns:a16="http://schemas.microsoft.com/office/drawing/2014/main" id="{430DEF06-FB87-DDB8-20EE-4176871BED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66">
              <a:extLst>
                <a:ext uri="{FF2B5EF4-FFF2-40B4-BE49-F238E27FC236}">
                  <a16:creationId xmlns:a16="http://schemas.microsoft.com/office/drawing/2014/main" id="{3E6F95F1-F153-74C7-472B-E57A1B9430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2">
              <a:extLst>
                <a:ext uri="{FF2B5EF4-FFF2-40B4-BE49-F238E27FC236}">
                  <a16:creationId xmlns:a16="http://schemas.microsoft.com/office/drawing/2014/main" id="{8867CF61-AB46-DBFA-C7F1-6A382AE2C4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59">
              <a:extLst>
                <a:ext uri="{FF2B5EF4-FFF2-40B4-BE49-F238E27FC236}">
                  <a16:creationId xmlns:a16="http://schemas.microsoft.com/office/drawing/2014/main" id="{9825B148-BA34-9C2E-C902-0CC315D240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62">
              <a:extLst>
                <a:ext uri="{FF2B5EF4-FFF2-40B4-BE49-F238E27FC236}">
                  <a16:creationId xmlns:a16="http://schemas.microsoft.com/office/drawing/2014/main" id="{B7D674F7-752F-FDA3-39C9-354496A446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64">
              <a:extLst>
                <a:ext uri="{FF2B5EF4-FFF2-40B4-BE49-F238E27FC236}">
                  <a16:creationId xmlns:a16="http://schemas.microsoft.com/office/drawing/2014/main" id="{D39BF2B2-BD38-E4FF-F4ED-3EB1851FFB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66">
              <a:extLst>
                <a:ext uri="{FF2B5EF4-FFF2-40B4-BE49-F238E27FC236}">
                  <a16:creationId xmlns:a16="http://schemas.microsoft.com/office/drawing/2014/main" id="{C6F75C86-A534-2B23-E2CB-0B0531C529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Скругленный прямоугольник 4">
            <a:extLst>
              <a:ext uri="{FF2B5EF4-FFF2-40B4-BE49-F238E27FC236}">
                <a16:creationId xmlns:a16="http://schemas.microsoft.com/office/drawing/2014/main" id="{98A47A5E-5DF8-07CD-2871-222A7360BB21}"/>
              </a:ext>
            </a:extLst>
          </p:cNvPr>
          <p:cNvSpPr/>
          <p:nvPr/>
        </p:nvSpPr>
        <p:spPr>
          <a:xfrm>
            <a:off x="1233996" y="248764"/>
            <a:ext cx="9438607" cy="717395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1912671D-6292-BB7E-5C5A-53CBA3B32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6222" y="102548"/>
            <a:ext cx="9211909" cy="99412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ru-RU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Физикалық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экспернименттің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техникасы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58609" y="1242135"/>
            <a:ext cx="9671734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/>
          </a:p>
          <a:p>
            <a:pPr algn="just"/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Физикалық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эксперименттің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техникасы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мен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әдістемелері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ғылыми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зерттеулердің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негізі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болып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табылады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Олар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теориялық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білімдерді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нақты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деректермен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біріктіруге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жаңа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заңдылықтарды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анықтауға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ғылыми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әдістерді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дамытуға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мүмкіндік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береді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Эксперименттік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зерттеулер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жүйелі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жоспарлауды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дәл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өлшеуді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нәтижелерді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талдауды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объективтілікті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талап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етеді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 Этика мен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қауіпсіздік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шараларын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сақтау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да аса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маңызды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Тарихи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тұлғалардың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яғни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Галилей, Ньютон, Фарадей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басқа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ғалымдардың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еңбектері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эксперименттік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физиканың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негіздерін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қалыптастырып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бүгінгі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таңда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ғылымның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дамуында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үлкен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рөл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атқарды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Сондықтан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физикалық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эксперименттің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техникасы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мен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әдістемелері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—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ғылыми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білімнің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тереңдеуі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мен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технологиялық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прогрестің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қозғаушы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күші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600609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3A46187-C298-E78A-4AD7-8CCA14BF0F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E88F604-0C3A-4F5A-0AA4-F937034C65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C4285EA-5DE1-140B-DAE6-46976FC5CC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526280"/>
            <a:ext cx="9975273" cy="2331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ADAD815-90C9-F3AF-EA12-3524E21B0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2051" y="524740"/>
            <a:ext cx="11247895" cy="5765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A58E470-D019-3D2D-BCDC-215AF3D5E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73418" y="44817"/>
            <a:ext cx="233303" cy="772404"/>
            <a:chOff x="11873418" y="44817"/>
            <a:chExt cx="233303" cy="772404"/>
          </a:xfrm>
        </p:grpSpPr>
        <p:sp>
          <p:nvSpPr>
            <p:cNvPr id="15" name="Rectangle 64">
              <a:extLst>
                <a:ext uri="{FF2B5EF4-FFF2-40B4-BE49-F238E27FC236}">
                  <a16:creationId xmlns:a16="http://schemas.microsoft.com/office/drawing/2014/main" id="{C234BE4A-8785-0AA5-C89D-EA29BA71D5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3605" y="461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66">
              <a:extLst>
                <a:ext uri="{FF2B5EF4-FFF2-40B4-BE49-F238E27FC236}">
                  <a16:creationId xmlns:a16="http://schemas.microsoft.com/office/drawing/2014/main" id="{D0DE71A6-A108-73B6-6A32-90DBDA4C72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115" y="46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64">
              <a:extLst>
                <a:ext uri="{FF2B5EF4-FFF2-40B4-BE49-F238E27FC236}">
                  <a16:creationId xmlns:a16="http://schemas.microsoft.com/office/drawing/2014/main" id="{7DFDF658-90D9-5639-1182-337C74D3E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A627B768-BAD5-83AC-6320-29D43A77D5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E0FE3DDC-101C-46E6-53E8-72A7B70772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47591BD1-BBEA-C6C7-CEDD-CC776E94F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3476E98B-087F-600E-9196-55CE6CD795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CC41CBC7-A95B-6B6E-F0B9-02371822B8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309F0154-BA4F-E2DD-1851-4731838B14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38FBB581-1157-6F48-98D7-B8894B0167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4B56DFEF-ACB4-7F82-A324-7BAE459816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2191D0C7-CE28-E89D-1732-B7DEC4E69F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138972D-CD75-B5AE-7E55-453EE009B7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864" y="3048506"/>
            <a:ext cx="630289" cy="765242"/>
            <a:chOff x="45711" y="3048506"/>
            <a:chExt cx="630289" cy="765242"/>
          </a:xfrm>
        </p:grpSpPr>
        <p:sp>
          <p:nvSpPr>
            <p:cNvPr id="29" name="Rectangle 2">
              <a:extLst>
                <a:ext uri="{FF2B5EF4-FFF2-40B4-BE49-F238E27FC236}">
                  <a16:creationId xmlns:a16="http://schemas.microsoft.com/office/drawing/2014/main" id="{12540003-9245-1102-C034-88F759A8A5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59">
              <a:extLst>
                <a:ext uri="{FF2B5EF4-FFF2-40B4-BE49-F238E27FC236}">
                  <a16:creationId xmlns:a16="http://schemas.microsoft.com/office/drawing/2014/main" id="{25950B57-0136-3FE1-7668-21CBC88CFE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2">
              <a:extLst>
                <a:ext uri="{FF2B5EF4-FFF2-40B4-BE49-F238E27FC236}">
                  <a16:creationId xmlns:a16="http://schemas.microsoft.com/office/drawing/2014/main" id="{B2E74406-678E-4627-2779-F792610A8D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71C2A0F4-113D-2C96-ADB6-332FFD32F0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66702088-9274-EEA4-AA43-0C5C9F2AA6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2">
              <a:extLst>
                <a:ext uri="{FF2B5EF4-FFF2-40B4-BE49-F238E27FC236}">
                  <a16:creationId xmlns:a16="http://schemas.microsoft.com/office/drawing/2014/main" id="{90F44E10-471F-144C-27EE-6FFA827BA4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59">
              <a:extLst>
                <a:ext uri="{FF2B5EF4-FFF2-40B4-BE49-F238E27FC236}">
                  <a16:creationId xmlns:a16="http://schemas.microsoft.com/office/drawing/2014/main" id="{E6D71B6D-4410-8087-FC8F-340B9D1919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2">
              <a:extLst>
                <a:ext uri="{FF2B5EF4-FFF2-40B4-BE49-F238E27FC236}">
                  <a16:creationId xmlns:a16="http://schemas.microsoft.com/office/drawing/2014/main" id="{5810FC93-771F-AD9C-2A66-2CB9193C65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4">
              <a:extLst>
                <a:ext uri="{FF2B5EF4-FFF2-40B4-BE49-F238E27FC236}">
                  <a16:creationId xmlns:a16="http://schemas.microsoft.com/office/drawing/2014/main" id="{3FF9B804-672E-47E4-9DFC-D1A712B055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BBA84C9C-8D5B-C9CF-2A06-0966993B3F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2">
              <a:extLst>
                <a:ext uri="{FF2B5EF4-FFF2-40B4-BE49-F238E27FC236}">
                  <a16:creationId xmlns:a16="http://schemas.microsoft.com/office/drawing/2014/main" id="{2F5D3D16-1380-E8E7-3592-5660B2F4A5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59">
              <a:extLst>
                <a:ext uri="{FF2B5EF4-FFF2-40B4-BE49-F238E27FC236}">
                  <a16:creationId xmlns:a16="http://schemas.microsoft.com/office/drawing/2014/main" id="{0198BBF4-EAA8-ED81-9E11-F066D57813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62">
              <a:extLst>
                <a:ext uri="{FF2B5EF4-FFF2-40B4-BE49-F238E27FC236}">
                  <a16:creationId xmlns:a16="http://schemas.microsoft.com/office/drawing/2014/main" id="{911432E9-D71A-1247-ADD4-98F2DECEEB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64">
              <a:extLst>
                <a:ext uri="{FF2B5EF4-FFF2-40B4-BE49-F238E27FC236}">
                  <a16:creationId xmlns:a16="http://schemas.microsoft.com/office/drawing/2014/main" id="{3EFBF75A-F062-DA4E-94A6-4BB0269583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66">
              <a:extLst>
                <a:ext uri="{FF2B5EF4-FFF2-40B4-BE49-F238E27FC236}">
                  <a16:creationId xmlns:a16="http://schemas.microsoft.com/office/drawing/2014/main" id="{623530C0-3CF8-40CA-7926-1E5B10B25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2">
              <a:extLst>
                <a:ext uri="{FF2B5EF4-FFF2-40B4-BE49-F238E27FC236}">
                  <a16:creationId xmlns:a16="http://schemas.microsoft.com/office/drawing/2014/main" id="{9D8DF327-9568-4252-0B23-03CCEAF36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59">
              <a:extLst>
                <a:ext uri="{FF2B5EF4-FFF2-40B4-BE49-F238E27FC236}">
                  <a16:creationId xmlns:a16="http://schemas.microsoft.com/office/drawing/2014/main" id="{7815B1D5-40B7-2C41-FE37-D25651EF00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62">
              <a:extLst>
                <a:ext uri="{FF2B5EF4-FFF2-40B4-BE49-F238E27FC236}">
                  <a16:creationId xmlns:a16="http://schemas.microsoft.com/office/drawing/2014/main" id="{9ECF85E9-5522-EA61-2C0C-7D9607635F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64">
              <a:extLst>
                <a:ext uri="{FF2B5EF4-FFF2-40B4-BE49-F238E27FC236}">
                  <a16:creationId xmlns:a16="http://schemas.microsoft.com/office/drawing/2014/main" id="{E7FD430F-316D-3ABB-39B3-1EB7198E81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66">
              <a:extLst>
                <a:ext uri="{FF2B5EF4-FFF2-40B4-BE49-F238E27FC236}">
                  <a16:creationId xmlns:a16="http://schemas.microsoft.com/office/drawing/2014/main" id="{8F8914D9-1783-BED2-9D1C-21DC1D4069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2">
              <a:extLst>
                <a:ext uri="{FF2B5EF4-FFF2-40B4-BE49-F238E27FC236}">
                  <a16:creationId xmlns:a16="http://schemas.microsoft.com/office/drawing/2014/main" id="{D296D303-790F-D861-1D63-49E6108DC2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59">
              <a:extLst>
                <a:ext uri="{FF2B5EF4-FFF2-40B4-BE49-F238E27FC236}">
                  <a16:creationId xmlns:a16="http://schemas.microsoft.com/office/drawing/2014/main" id="{D67286FF-B773-45D2-2489-792CF9F837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62">
              <a:extLst>
                <a:ext uri="{FF2B5EF4-FFF2-40B4-BE49-F238E27FC236}">
                  <a16:creationId xmlns:a16="http://schemas.microsoft.com/office/drawing/2014/main" id="{C42AB3C6-3877-A337-FB28-2ED03B5E80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64">
              <a:extLst>
                <a:ext uri="{FF2B5EF4-FFF2-40B4-BE49-F238E27FC236}">
                  <a16:creationId xmlns:a16="http://schemas.microsoft.com/office/drawing/2014/main" id="{AFA7B419-A051-B11A-6A8D-74305EE05B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66">
              <a:extLst>
                <a:ext uri="{FF2B5EF4-FFF2-40B4-BE49-F238E27FC236}">
                  <a16:creationId xmlns:a16="http://schemas.microsoft.com/office/drawing/2014/main" id="{09E8ADA4-694D-1464-253B-6D5F539594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0" name="Объект 2">
            <a:extLst>
              <a:ext uri="{FF2B5EF4-FFF2-40B4-BE49-F238E27FC236}">
                <a16:creationId xmlns:a16="http://schemas.microsoft.com/office/drawing/2014/main" id="{52247159-BDF0-493E-2762-F2215E0D65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7216" y="1112375"/>
            <a:ext cx="8420400" cy="4652896"/>
          </a:xfrm>
        </p:spPr>
        <p:txBody>
          <a:bodyPr anchor="ctr">
            <a:normAutofit lnSpcReduction="1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/>
              <a:t>1. </a:t>
            </a:r>
            <a:r>
              <a:rPr lang="ru-RU" dirty="0" err="1"/>
              <a:t>Физиканы</a:t>
            </a:r>
            <a:r>
              <a:rPr lang="ru-RU" dirty="0"/>
              <a:t> </a:t>
            </a:r>
            <a:r>
              <a:rPr lang="ru-RU" dirty="0" err="1"/>
              <a:t>оқыту</a:t>
            </a:r>
            <a:r>
              <a:rPr lang="ru-RU" dirty="0"/>
              <a:t> </a:t>
            </a:r>
            <a:r>
              <a:rPr lang="ru-RU" dirty="0" err="1"/>
              <a:t>процесіндегі</a:t>
            </a:r>
            <a:r>
              <a:rPr lang="ru-RU" dirty="0"/>
              <a:t> </a:t>
            </a:r>
            <a:r>
              <a:rPr lang="ru-RU" dirty="0" err="1"/>
              <a:t>физикалық</a:t>
            </a:r>
            <a:br>
              <a:rPr lang="ru-RU" dirty="0"/>
            </a:br>
            <a:r>
              <a:rPr lang="ru-RU" dirty="0" err="1"/>
              <a:t>эксперименттің</a:t>
            </a:r>
            <a:r>
              <a:rPr lang="ru-RU" dirty="0"/>
              <a:t> </a:t>
            </a:r>
            <a:r>
              <a:rPr lang="ru-RU" dirty="0" err="1"/>
              <a:t>ролі</a:t>
            </a:r>
            <a:r>
              <a:rPr lang="ru-RU" dirty="0"/>
              <a:t> </a:t>
            </a:r>
            <a:r>
              <a:rPr lang="ru-RU" dirty="0" err="1"/>
              <a:t>қандай</a:t>
            </a:r>
            <a:r>
              <a:rPr lang="ru-RU" dirty="0"/>
              <a:t>?</a:t>
            </a:r>
            <a:br>
              <a:rPr lang="ru-RU" dirty="0"/>
            </a:br>
            <a:r>
              <a:rPr lang="ru-RU" dirty="0"/>
              <a:t>2. </a:t>
            </a:r>
            <a:r>
              <a:rPr lang="ru-RU" dirty="0" err="1"/>
              <a:t>Демонстрациялық</a:t>
            </a:r>
            <a:r>
              <a:rPr lang="ru-RU" dirty="0"/>
              <a:t> </a:t>
            </a:r>
            <a:r>
              <a:rPr lang="ru-RU" dirty="0" err="1"/>
              <a:t>эксперименттің</a:t>
            </a:r>
            <a:r>
              <a:rPr lang="ru-RU" dirty="0"/>
              <a:t> </a:t>
            </a:r>
            <a:r>
              <a:rPr lang="ru-RU" dirty="0" err="1"/>
              <a:t>әдістемесі</a:t>
            </a:r>
            <a:br>
              <a:rPr lang="ru-RU" dirty="0"/>
            </a:b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оған</a:t>
            </a:r>
            <a:r>
              <a:rPr lang="ru-RU" dirty="0"/>
              <a:t> </a:t>
            </a:r>
            <a:r>
              <a:rPr lang="ru-RU" dirty="0" err="1"/>
              <a:t>қойылатын</a:t>
            </a:r>
            <a:r>
              <a:rPr lang="ru-RU" dirty="0"/>
              <a:t> </a:t>
            </a:r>
            <a:r>
              <a:rPr lang="ru-RU" dirty="0" err="1"/>
              <a:t>талаптарды</a:t>
            </a:r>
            <a:r>
              <a:rPr lang="ru-RU" dirty="0"/>
              <a:t> </a:t>
            </a:r>
            <a:r>
              <a:rPr lang="ru-RU" dirty="0" err="1"/>
              <a:t>көрсетіңдер</a:t>
            </a:r>
            <a:r>
              <a:rPr lang="ru-RU" dirty="0"/>
              <a:t>.</a:t>
            </a:r>
            <a:br>
              <a:rPr lang="ru-RU" dirty="0"/>
            </a:br>
            <a:r>
              <a:rPr lang="ru-RU" dirty="0"/>
              <a:t>3. </a:t>
            </a:r>
            <a:r>
              <a:rPr lang="ru-RU" dirty="0" err="1"/>
              <a:t>Ұйымдастыру</a:t>
            </a:r>
            <a:r>
              <a:rPr lang="ru-RU" dirty="0"/>
              <a:t> </a:t>
            </a:r>
            <a:r>
              <a:rPr lang="ru-RU" dirty="0" err="1"/>
              <a:t>формасына</a:t>
            </a:r>
            <a:r>
              <a:rPr lang="ru-RU" dirty="0"/>
              <a:t> </a:t>
            </a:r>
            <a:r>
              <a:rPr lang="ru-RU" dirty="0" err="1"/>
              <a:t>қарай</a:t>
            </a:r>
            <a:r>
              <a:rPr lang="ru-RU" dirty="0"/>
              <a:t> </a:t>
            </a:r>
            <a:r>
              <a:rPr lang="ru-RU" dirty="0" err="1"/>
              <a:t>физикалық</a:t>
            </a:r>
            <a:br>
              <a:rPr lang="ru-RU" dirty="0"/>
            </a:br>
            <a:r>
              <a:rPr lang="ru-RU" dirty="0"/>
              <a:t>эксперимент </a:t>
            </a:r>
            <a:r>
              <a:rPr lang="ru-RU" dirty="0" err="1"/>
              <a:t>қалай</a:t>
            </a:r>
            <a:r>
              <a:rPr lang="ru-RU" dirty="0"/>
              <a:t> </a:t>
            </a:r>
            <a:r>
              <a:rPr lang="ru-RU" dirty="0" err="1"/>
              <a:t>жіктеледі</a:t>
            </a:r>
            <a:r>
              <a:rPr lang="ru-RU" dirty="0"/>
              <a:t>?</a:t>
            </a:r>
            <a:br>
              <a:rPr lang="ru-RU" dirty="0"/>
            </a:br>
            <a:r>
              <a:rPr lang="ru-RU" dirty="0"/>
              <a:t>4. </a:t>
            </a:r>
            <a:r>
              <a:rPr lang="ru-RU" dirty="0" err="1"/>
              <a:t>Зертханалық</a:t>
            </a:r>
            <a:r>
              <a:rPr lang="ru-RU" dirty="0"/>
              <a:t> </a:t>
            </a:r>
            <a:r>
              <a:rPr lang="ru-RU" dirty="0" err="1"/>
              <a:t>жұмыстарды</a:t>
            </a:r>
            <a:r>
              <a:rPr lang="ru-RU" dirty="0"/>
              <a:t> </a:t>
            </a:r>
            <a:r>
              <a:rPr lang="ru-RU" dirty="0" err="1"/>
              <a:t>ұйымдастырып</a:t>
            </a:r>
            <a:br>
              <a:rPr lang="ru-RU" dirty="0"/>
            </a:br>
            <a:r>
              <a:rPr lang="ru-RU" dirty="0" err="1"/>
              <a:t>өткізудің</a:t>
            </a:r>
            <a:r>
              <a:rPr lang="ru-RU" dirty="0"/>
              <a:t> </a:t>
            </a:r>
            <a:r>
              <a:rPr lang="ru-RU" dirty="0" err="1"/>
              <a:t>әдістемесі</a:t>
            </a:r>
            <a:r>
              <a:rPr lang="ru-RU" dirty="0"/>
              <a:t> </a:t>
            </a:r>
            <a:r>
              <a:rPr lang="ru-RU" dirty="0" err="1"/>
              <a:t>қандай</a:t>
            </a:r>
            <a:r>
              <a:rPr lang="ru-RU" dirty="0"/>
              <a:t>?</a:t>
            </a:r>
            <a:br>
              <a:rPr lang="ru-RU" dirty="0"/>
            </a:br>
            <a:r>
              <a:rPr lang="ru-RU" dirty="0"/>
              <a:t>5. </a:t>
            </a:r>
            <a:r>
              <a:rPr lang="ru-RU" dirty="0" err="1"/>
              <a:t>Физикалық</a:t>
            </a:r>
            <a:r>
              <a:rPr lang="ru-RU" dirty="0"/>
              <a:t> </a:t>
            </a:r>
            <a:r>
              <a:rPr lang="ru-RU" dirty="0" err="1"/>
              <a:t>практикумның</a:t>
            </a:r>
            <a:r>
              <a:rPr lang="ru-RU" dirty="0"/>
              <a:t> </a:t>
            </a:r>
            <a:r>
              <a:rPr lang="ru-RU" dirty="0" err="1"/>
              <a:t>ерекшілігі</a:t>
            </a:r>
            <a:r>
              <a:rPr lang="ru-RU" dirty="0"/>
              <a:t> </a:t>
            </a:r>
            <a:r>
              <a:rPr lang="ru-RU" dirty="0" err="1"/>
              <a:t>қандай</a:t>
            </a:r>
            <a:r>
              <a:rPr lang="ru-RU" dirty="0"/>
              <a:t>?</a:t>
            </a:r>
            <a:br>
              <a:rPr lang="ru-RU" dirty="0"/>
            </a:br>
            <a:r>
              <a:rPr lang="ru-RU" dirty="0"/>
              <a:t>6. </a:t>
            </a:r>
            <a:r>
              <a:rPr lang="ru-RU" dirty="0" err="1"/>
              <a:t>Сыныптан</a:t>
            </a:r>
            <a:r>
              <a:rPr lang="ru-RU" dirty="0"/>
              <a:t> </a:t>
            </a:r>
            <a:r>
              <a:rPr lang="ru-RU" dirty="0" err="1"/>
              <a:t>тыс</a:t>
            </a:r>
            <a:r>
              <a:rPr lang="ru-RU" dirty="0"/>
              <a:t> </a:t>
            </a:r>
            <a:r>
              <a:rPr lang="ru-RU" dirty="0" err="1"/>
              <a:t>тәжірибелер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бақылаулар</a:t>
            </a:r>
            <a:br>
              <a:rPr lang="ru-RU" dirty="0"/>
            </a:br>
            <a:r>
              <a:rPr lang="ru-RU" dirty="0" err="1"/>
              <a:t>қалай</a:t>
            </a:r>
            <a:r>
              <a:rPr lang="ru-RU" dirty="0"/>
              <a:t> </a:t>
            </a:r>
            <a:r>
              <a:rPr lang="ru-RU" dirty="0" err="1"/>
              <a:t>жүргізіледі</a:t>
            </a:r>
            <a:r>
              <a:rPr lang="ru-RU" dirty="0"/>
              <a:t>?</a:t>
            </a:r>
            <a:endParaRPr lang="kk-KZ" sz="18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FF00F18-E379-EA72-5E22-C02C1F4A08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9632" y="3031067"/>
            <a:ext cx="2788253" cy="3485317"/>
          </a:xfrm>
          <a:prstGeom prst="rect">
            <a:avLst/>
          </a:prstGeom>
        </p:spPr>
      </p:pic>
      <p:sp>
        <p:nvSpPr>
          <p:cNvPr id="7" name="Скругленный прямоугольник 4">
            <a:extLst>
              <a:ext uri="{FF2B5EF4-FFF2-40B4-BE49-F238E27FC236}">
                <a16:creationId xmlns:a16="http://schemas.microsoft.com/office/drawing/2014/main" id="{824BAE6E-CCEC-BD23-0F64-1308F875DDA0}"/>
              </a:ext>
            </a:extLst>
          </p:cNvPr>
          <p:cNvSpPr/>
          <p:nvPr/>
        </p:nvSpPr>
        <p:spPr>
          <a:xfrm>
            <a:off x="1233996" y="248764"/>
            <a:ext cx="9438607" cy="717395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02321A8C-8DD7-9A45-71E4-D0316D3DA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6222" y="102548"/>
            <a:ext cx="9211909" cy="99412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Бекіту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сұрақтары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99973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2" name="Rectangle 111">
            <a:extLst>
              <a:ext uri="{FF2B5EF4-FFF2-40B4-BE49-F238E27FC236}">
                <a16:creationId xmlns:a16="http://schemas.microsoft.com/office/drawing/2014/main" id="{0786EB66-C867-4091-BE41-0977C3162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49AC298A-B9B9-4BAB-BCF5-45A44E5BA7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526280"/>
            <a:ext cx="9975273" cy="2331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81BF8F48-5FE7-4A46-8BEB-AF2AE44CD2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2051" y="524740"/>
            <a:ext cx="11247895" cy="5765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117AB195-E690-4959-B435-3BC469C2CA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73418" y="44817"/>
            <a:ext cx="233303" cy="772404"/>
            <a:chOff x="11873418" y="44817"/>
            <a:chExt cx="233303" cy="772404"/>
          </a:xfrm>
        </p:grpSpPr>
        <p:sp>
          <p:nvSpPr>
            <p:cNvPr id="119" name="Rectangle 64">
              <a:extLst>
                <a:ext uri="{FF2B5EF4-FFF2-40B4-BE49-F238E27FC236}">
                  <a16:creationId xmlns:a16="http://schemas.microsoft.com/office/drawing/2014/main" id="{BBBA5550-3A7F-41FE-AEC2-85F9CA801E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3605" y="461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ectangle 66">
              <a:extLst>
                <a:ext uri="{FF2B5EF4-FFF2-40B4-BE49-F238E27FC236}">
                  <a16:creationId xmlns:a16="http://schemas.microsoft.com/office/drawing/2014/main" id="{20C75782-E825-4F5C-B9E2-269CD9E69B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115" y="46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ectangle 64">
              <a:extLst>
                <a:ext uri="{FF2B5EF4-FFF2-40B4-BE49-F238E27FC236}">
                  <a16:creationId xmlns:a16="http://schemas.microsoft.com/office/drawing/2014/main" id="{3F6D5B3A-F638-4015-BF3D-202A166FD4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ectangle 66">
              <a:extLst>
                <a:ext uri="{FF2B5EF4-FFF2-40B4-BE49-F238E27FC236}">
                  <a16:creationId xmlns:a16="http://schemas.microsoft.com/office/drawing/2014/main" id="{C8B81319-436D-4F21-ABCC-A5838F9892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Rectangle 64">
              <a:extLst>
                <a:ext uri="{FF2B5EF4-FFF2-40B4-BE49-F238E27FC236}">
                  <a16:creationId xmlns:a16="http://schemas.microsoft.com/office/drawing/2014/main" id="{6C0516BC-CF7B-4D50-8C67-0665D3FD9A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ectangle 66">
              <a:extLst>
                <a:ext uri="{FF2B5EF4-FFF2-40B4-BE49-F238E27FC236}">
                  <a16:creationId xmlns:a16="http://schemas.microsoft.com/office/drawing/2014/main" id="{C232F28B-582E-441D-A117-D9A1A40EBC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Rectangle 64">
              <a:extLst>
                <a:ext uri="{FF2B5EF4-FFF2-40B4-BE49-F238E27FC236}">
                  <a16:creationId xmlns:a16="http://schemas.microsoft.com/office/drawing/2014/main" id="{5E43823E-66CA-4740-95AE-DB53C2751B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Rectangle 66">
              <a:extLst>
                <a:ext uri="{FF2B5EF4-FFF2-40B4-BE49-F238E27FC236}">
                  <a16:creationId xmlns:a16="http://schemas.microsoft.com/office/drawing/2014/main" id="{06C1A5BC-53FF-465A-8394-81554FCDA0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Rectangle 64">
              <a:extLst>
                <a:ext uri="{FF2B5EF4-FFF2-40B4-BE49-F238E27FC236}">
                  <a16:creationId xmlns:a16="http://schemas.microsoft.com/office/drawing/2014/main" id="{86AAA0B5-FFC7-499B-9C1B-8DFFB4F291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Rectangle 66">
              <a:extLst>
                <a:ext uri="{FF2B5EF4-FFF2-40B4-BE49-F238E27FC236}">
                  <a16:creationId xmlns:a16="http://schemas.microsoft.com/office/drawing/2014/main" id="{A1B55CB2-2108-462D-B109-4D76D34A82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Rectangle 64">
              <a:extLst>
                <a:ext uri="{FF2B5EF4-FFF2-40B4-BE49-F238E27FC236}">
                  <a16:creationId xmlns:a16="http://schemas.microsoft.com/office/drawing/2014/main" id="{9E620EE3-25FA-4C0B-9F5D-470FF51B9B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Rectangle 66">
              <a:extLst>
                <a:ext uri="{FF2B5EF4-FFF2-40B4-BE49-F238E27FC236}">
                  <a16:creationId xmlns:a16="http://schemas.microsoft.com/office/drawing/2014/main" id="{52A5BDF8-AD17-44D3-B1C9-E165158D91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9D9672DB-F953-4898-9C52-03A164FADE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864" y="3048506"/>
            <a:ext cx="630289" cy="765242"/>
            <a:chOff x="45711" y="3048506"/>
            <a:chExt cx="630289" cy="765242"/>
          </a:xfrm>
        </p:grpSpPr>
        <p:sp>
          <p:nvSpPr>
            <p:cNvPr id="133" name="Rectangle 2">
              <a:extLst>
                <a:ext uri="{FF2B5EF4-FFF2-40B4-BE49-F238E27FC236}">
                  <a16:creationId xmlns:a16="http://schemas.microsoft.com/office/drawing/2014/main" id="{BF03BEBE-5AB3-4234-9975-887E86FEDE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Rectangle 59">
              <a:extLst>
                <a:ext uri="{FF2B5EF4-FFF2-40B4-BE49-F238E27FC236}">
                  <a16:creationId xmlns:a16="http://schemas.microsoft.com/office/drawing/2014/main" id="{77545F09-233F-4039-B88E-8B7EE733B6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Rectangle 62">
              <a:extLst>
                <a:ext uri="{FF2B5EF4-FFF2-40B4-BE49-F238E27FC236}">
                  <a16:creationId xmlns:a16="http://schemas.microsoft.com/office/drawing/2014/main" id="{B89D6423-0884-41BE-BAB8-0F8A9851D5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Rectangle 64">
              <a:extLst>
                <a:ext uri="{FF2B5EF4-FFF2-40B4-BE49-F238E27FC236}">
                  <a16:creationId xmlns:a16="http://schemas.microsoft.com/office/drawing/2014/main" id="{2316554F-5550-4E94-BF70-9B1092E2A8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Rectangle 66">
              <a:extLst>
                <a:ext uri="{FF2B5EF4-FFF2-40B4-BE49-F238E27FC236}">
                  <a16:creationId xmlns:a16="http://schemas.microsoft.com/office/drawing/2014/main" id="{B3B986A6-E7CE-46D5-B7C2-E469056C52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Rectangle 2">
              <a:extLst>
                <a:ext uri="{FF2B5EF4-FFF2-40B4-BE49-F238E27FC236}">
                  <a16:creationId xmlns:a16="http://schemas.microsoft.com/office/drawing/2014/main" id="{513E22E1-E1BD-471B-9959-02D382CDB4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Rectangle 59">
              <a:extLst>
                <a:ext uri="{FF2B5EF4-FFF2-40B4-BE49-F238E27FC236}">
                  <a16:creationId xmlns:a16="http://schemas.microsoft.com/office/drawing/2014/main" id="{81396781-D57E-417F-9D99-C69663C283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Rectangle 62">
              <a:extLst>
                <a:ext uri="{FF2B5EF4-FFF2-40B4-BE49-F238E27FC236}">
                  <a16:creationId xmlns:a16="http://schemas.microsoft.com/office/drawing/2014/main" id="{B3DCA897-9502-460C-B0A6-67548D09B7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Rectangle 64">
              <a:extLst>
                <a:ext uri="{FF2B5EF4-FFF2-40B4-BE49-F238E27FC236}">
                  <a16:creationId xmlns:a16="http://schemas.microsoft.com/office/drawing/2014/main" id="{009AF730-DCD4-4428-A9E9-D26FAD1420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Rectangle 66">
              <a:extLst>
                <a:ext uri="{FF2B5EF4-FFF2-40B4-BE49-F238E27FC236}">
                  <a16:creationId xmlns:a16="http://schemas.microsoft.com/office/drawing/2014/main" id="{72AF0F75-11D1-432A-969B-1F454307F5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Rectangle 2">
              <a:extLst>
                <a:ext uri="{FF2B5EF4-FFF2-40B4-BE49-F238E27FC236}">
                  <a16:creationId xmlns:a16="http://schemas.microsoft.com/office/drawing/2014/main" id="{23397648-9CC0-48EE-86FE-B819830EA2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Rectangle 59">
              <a:extLst>
                <a:ext uri="{FF2B5EF4-FFF2-40B4-BE49-F238E27FC236}">
                  <a16:creationId xmlns:a16="http://schemas.microsoft.com/office/drawing/2014/main" id="{5C7C485C-93D0-46DC-AD54-B0AFDAEA7A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Rectangle 62">
              <a:extLst>
                <a:ext uri="{FF2B5EF4-FFF2-40B4-BE49-F238E27FC236}">
                  <a16:creationId xmlns:a16="http://schemas.microsoft.com/office/drawing/2014/main" id="{BB2C71AA-96A2-4945-BE1C-17FEF965F7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Rectangle 64">
              <a:extLst>
                <a:ext uri="{FF2B5EF4-FFF2-40B4-BE49-F238E27FC236}">
                  <a16:creationId xmlns:a16="http://schemas.microsoft.com/office/drawing/2014/main" id="{1914A3E6-8F60-4CB5-8142-47B57D38C6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Rectangle 66">
              <a:extLst>
                <a:ext uri="{FF2B5EF4-FFF2-40B4-BE49-F238E27FC236}">
                  <a16:creationId xmlns:a16="http://schemas.microsoft.com/office/drawing/2014/main" id="{8E36D6EE-E260-44F2-8D0C-B86573A680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Rectangle 2">
              <a:extLst>
                <a:ext uri="{FF2B5EF4-FFF2-40B4-BE49-F238E27FC236}">
                  <a16:creationId xmlns:a16="http://schemas.microsoft.com/office/drawing/2014/main" id="{A1EDD0E7-0ACC-4782-BB65-179218A536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Rectangle 59">
              <a:extLst>
                <a:ext uri="{FF2B5EF4-FFF2-40B4-BE49-F238E27FC236}">
                  <a16:creationId xmlns:a16="http://schemas.microsoft.com/office/drawing/2014/main" id="{61301D83-35ED-45D9-808A-4BDADF2B22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Rectangle 62">
              <a:extLst>
                <a:ext uri="{FF2B5EF4-FFF2-40B4-BE49-F238E27FC236}">
                  <a16:creationId xmlns:a16="http://schemas.microsoft.com/office/drawing/2014/main" id="{8ED1BB52-7859-46C1-997C-F679C92369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Rectangle 64">
              <a:extLst>
                <a:ext uri="{FF2B5EF4-FFF2-40B4-BE49-F238E27FC236}">
                  <a16:creationId xmlns:a16="http://schemas.microsoft.com/office/drawing/2014/main" id="{7A5D5BB8-21AD-44D8-8793-CB4924B938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Rectangle 66">
              <a:extLst>
                <a:ext uri="{FF2B5EF4-FFF2-40B4-BE49-F238E27FC236}">
                  <a16:creationId xmlns:a16="http://schemas.microsoft.com/office/drawing/2014/main" id="{6B17B7F3-3D9C-4459-AF7F-6BCF136647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Rectangle 2">
              <a:extLst>
                <a:ext uri="{FF2B5EF4-FFF2-40B4-BE49-F238E27FC236}">
                  <a16:creationId xmlns:a16="http://schemas.microsoft.com/office/drawing/2014/main" id="{03AF9AAC-5EF8-43F6-A71F-CAACB54FF6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Rectangle 59">
              <a:extLst>
                <a:ext uri="{FF2B5EF4-FFF2-40B4-BE49-F238E27FC236}">
                  <a16:creationId xmlns:a16="http://schemas.microsoft.com/office/drawing/2014/main" id="{F0D2C464-1C0A-4D91-9AAA-C053C895FD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Rectangle 62">
              <a:extLst>
                <a:ext uri="{FF2B5EF4-FFF2-40B4-BE49-F238E27FC236}">
                  <a16:creationId xmlns:a16="http://schemas.microsoft.com/office/drawing/2014/main" id="{4BEDADBB-1E6E-48F0-BBF3-EB9B978FB2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Rectangle 64">
              <a:extLst>
                <a:ext uri="{FF2B5EF4-FFF2-40B4-BE49-F238E27FC236}">
                  <a16:creationId xmlns:a16="http://schemas.microsoft.com/office/drawing/2014/main" id="{A768E058-61D9-41D6-AC45-94D984A89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Rectangle 66">
              <a:extLst>
                <a:ext uri="{FF2B5EF4-FFF2-40B4-BE49-F238E27FC236}">
                  <a16:creationId xmlns:a16="http://schemas.microsoft.com/office/drawing/2014/main" id="{99718B8A-0078-45EC-9F2C-1B6E96E1B7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8" name="Заголовок 1">
            <a:extLst>
              <a:ext uri="{FF2B5EF4-FFF2-40B4-BE49-F238E27FC236}">
                <a16:creationId xmlns:a16="http://schemas.microsoft.com/office/drawing/2014/main" id="{274D7792-7E79-4D67-987E-3064A6930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9571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НАЗАРЛАРЫҢЫЗҒА РАҚМЕТ!</a:t>
            </a:r>
          </a:p>
        </p:txBody>
      </p:sp>
    </p:spTree>
    <p:extLst>
      <p:ext uri="{BB962C8B-B14F-4D97-AF65-F5344CB8AC3E}">
        <p14:creationId xmlns:p14="http://schemas.microsoft.com/office/powerpoint/2010/main" val="2217103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6EFD3D9-44F0-4267-BCC1-1613E79D82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A779A851-95D6-41AF-937A-B0E4B7F6FA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2164" y="900814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953FB2E7-B6CB-429C-81EB-D9516D6D5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4437" y="633165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EC40DB1-B719-4A13-9A4D-0966B4B27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621" y="636723"/>
            <a:ext cx="4000062" cy="525779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82211336-CFF3-412D-868A-6679C1004C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901782" y="1352302"/>
            <a:ext cx="6655597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76472" y="2665501"/>
            <a:ext cx="5947247" cy="2625247"/>
          </a:xfrm>
        </p:spPr>
        <p:txBody>
          <a:bodyPr anchor="ctr">
            <a:normAutofit fontScale="92500" lnSpcReduction="20000"/>
          </a:bodyPr>
          <a:lstStyle/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ru-RU" sz="4000" b="1" dirty="0" err="1">
                <a:solidFill>
                  <a:srgbClr val="FE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Физикалық</a:t>
            </a:r>
            <a:r>
              <a:rPr lang="ru-RU" sz="4000" b="1" dirty="0">
                <a:solidFill>
                  <a:srgbClr val="FE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solidFill>
                  <a:srgbClr val="FE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эксперименттің</a:t>
            </a:r>
            <a:r>
              <a:rPr lang="ru-RU" sz="4000" b="1" dirty="0">
                <a:solidFill>
                  <a:srgbClr val="FE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solidFill>
                  <a:srgbClr val="FE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әдістемесі</a:t>
            </a:r>
            <a:endParaRPr lang="ru-RU" sz="4000" b="1" dirty="0">
              <a:solidFill>
                <a:srgbClr val="FE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ru-RU" sz="4000" b="1" dirty="0" err="1">
                <a:solidFill>
                  <a:srgbClr val="FE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Физикалық</a:t>
            </a:r>
            <a:r>
              <a:rPr lang="ru-RU" sz="4000" b="1" dirty="0">
                <a:solidFill>
                  <a:srgbClr val="FE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solidFill>
                  <a:srgbClr val="FE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экспернименттің</a:t>
            </a:r>
            <a:r>
              <a:rPr lang="ru-RU" sz="4000" b="1" dirty="0">
                <a:solidFill>
                  <a:srgbClr val="FE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solidFill>
                  <a:srgbClr val="FE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техникасы</a:t>
            </a:r>
            <a:endParaRPr lang="ru-RU" sz="4000" b="1" dirty="0">
              <a:solidFill>
                <a:srgbClr val="FE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7134B2-3F4C-4032-91C7-EE8B2626C099}"/>
              </a:ext>
            </a:extLst>
          </p:cNvPr>
          <p:cNvSpPr txBox="1"/>
          <p:nvPr/>
        </p:nvSpPr>
        <p:spPr>
          <a:xfrm>
            <a:off x="1045001" y="1866478"/>
            <a:ext cx="3696376" cy="120032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indent="0">
              <a:buNone/>
            </a:pPr>
            <a:r>
              <a:rPr lang="kk-KZ" sz="3600" b="1" dirty="0">
                <a:solidFill>
                  <a:srgbClr val="FE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ДӘРІС ЖОСПАРЫ</a:t>
            </a:r>
            <a:r>
              <a:rPr lang="ru-RU" sz="3600" b="1" dirty="0">
                <a:solidFill>
                  <a:srgbClr val="FE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1865487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5CFB95D-8C09-DE24-39F9-8657558EA2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39071C6-44FC-74E8-E08F-60D46180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D26B29D-6A3B-5742-FCE4-7AEE447D81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526280"/>
            <a:ext cx="9975273" cy="2331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702217F-A08A-BE07-2497-CE5F76501A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2051" y="524740"/>
            <a:ext cx="11247895" cy="5765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45D36B2-44CA-041F-F0B7-C5DEAC6ED6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73418" y="44817"/>
            <a:ext cx="233303" cy="772404"/>
            <a:chOff x="11873418" y="44817"/>
            <a:chExt cx="233303" cy="772404"/>
          </a:xfrm>
        </p:grpSpPr>
        <p:sp>
          <p:nvSpPr>
            <p:cNvPr id="15" name="Rectangle 64">
              <a:extLst>
                <a:ext uri="{FF2B5EF4-FFF2-40B4-BE49-F238E27FC236}">
                  <a16:creationId xmlns:a16="http://schemas.microsoft.com/office/drawing/2014/main" id="{B45D4CF0-BCF8-A47F-DDCC-C63EE34C01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3605" y="461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Rectangle 66">
              <a:extLst>
                <a:ext uri="{FF2B5EF4-FFF2-40B4-BE49-F238E27FC236}">
                  <a16:creationId xmlns:a16="http://schemas.microsoft.com/office/drawing/2014/main" id="{2982BEE1-E9B0-8A08-425F-964F857187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115" y="46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ectangle 64">
              <a:extLst>
                <a:ext uri="{FF2B5EF4-FFF2-40B4-BE49-F238E27FC236}">
                  <a16:creationId xmlns:a16="http://schemas.microsoft.com/office/drawing/2014/main" id="{ADE3E8A1-1ADD-937A-90E7-C4C26FB495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45B81036-B91D-083D-0276-D8A425429C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E8BD86CA-D182-AC56-6F84-D6B6CEA074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E22C35BE-04A1-13CA-F5D0-2D6247B599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5E99B2EA-6137-B3A4-DD9D-E422A6B867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4C02CFA4-7C0A-DB87-78C7-35A0DFE78E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88FB3F99-77B5-DF80-1E91-6CAE50959E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2CE93A75-1D6A-5601-D3A6-F2657D0153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99E7BD88-4B2B-72E0-60CF-ABE67C1818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0A3BFE44-3B82-F790-14F7-1D4DAE534A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76A261E-A213-4BC0-0D07-C667094A45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864" y="3048506"/>
            <a:ext cx="630289" cy="765242"/>
            <a:chOff x="45711" y="3048506"/>
            <a:chExt cx="630289" cy="765242"/>
          </a:xfrm>
        </p:grpSpPr>
        <p:sp>
          <p:nvSpPr>
            <p:cNvPr id="29" name="Rectangle 2">
              <a:extLst>
                <a:ext uri="{FF2B5EF4-FFF2-40B4-BE49-F238E27FC236}">
                  <a16:creationId xmlns:a16="http://schemas.microsoft.com/office/drawing/2014/main" id="{5BE4CCB8-006F-5B6C-061B-E6FFB2DB8C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Rectangle 59">
              <a:extLst>
                <a:ext uri="{FF2B5EF4-FFF2-40B4-BE49-F238E27FC236}">
                  <a16:creationId xmlns:a16="http://schemas.microsoft.com/office/drawing/2014/main" id="{23111588-E34A-82DE-3CED-B5CD4487CC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Rectangle 62">
              <a:extLst>
                <a:ext uri="{FF2B5EF4-FFF2-40B4-BE49-F238E27FC236}">
                  <a16:creationId xmlns:a16="http://schemas.microsoft.com/office/drawing/2014/main" id="{E6BE7E12-219C-E041-DA40-864A1F0D7F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F8958868-3911-8400-BC06-9A038CEA45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22FFC618-A344-C1EF-D117-428E04EFCC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Rectangle 2">
              <a:extLst>
                <a:ext uri="{FF2B5EF4-FFF2-40B4-BE49-F238E27FC236}">
                  <a16:creationId xmlns:a16="http://schemas.microsoft.com/office/drawing/2014/main" id="{008F59FA-7C34-1EC2-12C9-D08474ED83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Rectangle 59">
              <a:extLst>
                <a:ext uri="{FF2B5EF4-FFF2-40B4-BE49-F238E27FC236}">
                  <a16:creationId xmlns:a16="http://schemas.microsoft.com/office/drawing/2014/main" id="{1F831F62-6762-364C-3110-20B47A074C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Rectangle 62">
              <a:extLst>
                <a:ext uri="{FF2B5EF4-FFF2-40B4-BE49-F238E27FC236}">
                  <a16:creationId xmlns:a16="http://schemas.microsoft.com/office/drawing/2014/main" id="{9FC084F3-148A-F673-E836-813010269E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Rectangle 64">
              <a:extLst>
                <a:ext uri="{FF2B5EF4-FFF2-40B4-BE49-F238E27FC236}">
                  <a16:creationId xmlns:a16="http://schemas.microsoft.com/office/drawing/2014/main" id="{19CB56FB-8650-1B24-1133-4A600A1324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477A1773-04DD-8E92-8E40-22FD35B12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Rectangle 2">
              <a:extLst>
                <a:ext uri="{FF2B5EF4-FFF2-40B4-BE49-F238E27FC236}">
                  <a16:creationId xmlns:a16="http://schemas.microsoft.com/office/drawing/2014/main" id="{F9349DD5-75DD-45E2-2E4F-96BBA996D6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Rectangle 59">
              <a:extLst>
                <a:ext uri="{FF2B5EF4-FFF2-40B4-BE49-F238E27FC236}">
                  <a16:creationId xmlns:a16="http://schemas.microsoft.com/office/drawing/2014/main" id="{DB05FF76-519C-1C6E-9F13-F5630F8154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Rectangle 62">
              <a:extLst>
                <a:ext uri="{FF2B5EF4-FFF2-40B4-BE49-F238E27FC236}">
                  <a16:creationId xmlns:a16="http://schemas.microsoft.com/office/drawing/2014/main" id="{81788426-569C-C69A-8045-637A177F47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Rectangle 64">
              <a:extLst>
                <a:ext uri="{FF2B5EF4-FFF2-40B4-BE49-F238E27FC236}">
                  <a16:creationId xmlns:a16="http://schemas.microsoft.com/office/drawing/2014/main" id="{9D1F248E-979D-7E52-E32E-96633C8192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Rectangle 66">
              <a:extLst>
                <a:ext uri="{FF2B5EF4-FFF2-40B4-BE49-F238E27FC236}">
                  <a16:creationId xmlns:a16="http://schemas.microsoft.com/office/drawing/2014/main" id="{45526868-FEB2-212F-FBD4-C102EF64D0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Rectangle 2">
              <a:extLst>
                <a:ext uri="{FF2B5EF4-FFF2-40B4-BE49-F238E27FC236}">
                  <a16:creationId xmlns:a16="http://schemas.microsoft.com/office/drawing/2014/main" id="{9F00597E-F590-D39B-3E05-B44566553F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Rectangle 59">
              <a:extLst>
                <a:ext uri="{FF2B5EF4-FFF2-40B4-BE49-F238E27FC236}">
                  <a16:creationId xmlns:a16="http://schemas.microsoft.com/office/drawing/2014/main" id="{1C1F8419-7F1B-9D6B-9D7E-89EF5B4912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Rectangle 62">
              <a:extLst>
                <a:ext uri="{FF2B5EF4-FFF2-40B4-BE49-F238E27FC236}">
                  <a16:creationId xmlns:a16="http://schemas.microsoft.com/office/drawing/2014/main" id="{FBDD76FF-706A-2663-41B9-F649138162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Rectangle 64">
              <a:extLst>
                <a:ext uri="{FF2B5EF4-FFF2-40B4-BE49-F238E27FC236}">
                  <a16:creationId xmlns:a16="http://schemas.microsoft.com/office/drawing/2014/main" id="{30875EC1-A0E5-3D82-2A0A-005D2BC71F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Rectangle 66">
              <a:extLst>
                <a:ext uri="{FF2B5EF4-FFF2-40B4-BE49-F238E27FC236}">
                  <a16:creationId xmlns:a16="http://schemas.microsoft.com/office/drawing/2014/main" id="{EA76ACE7-1776-78EF-7DF5-C3E3F2998F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Rectangle 2">
              <a:extLst>
                <a:ext uri="{FF2B5EF4-FFF2-40B4-BE49-F238E27FC236}">
                  <a16:creationId xmlns:a16="http://schemas.microsoft.com/office/drawing/2014/main" id="{43350E49-1E78-DCB3-C395-50E9283E32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Rectangle 59">
              <a:extLst>
                <a:ext uri="{FF2B5EF4-FFF2-40B4-BE49-F238E27FC236}">
                  <a16:creationId xmlns:a16="http://schemas.microsoft.com/office/drawing/2014/main" id="{ABCB87F4-1A90-5318-B5DF-D330CB9ED3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Rectangle 62">
              <a:extLst>
                <a:ext uri="{FF2B5EF4-FFF2-40B4-BE49-F238E27FC236}">
                  <a16:creationId xmlns:a16="http://schemas.microsoft.com/office/drawing/2014/main" id="{C9BF6676-2BD6-02B9-E03A-A53E6C334D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" name="Rectangle 64">
              <a:extLst>
                <a:ext uri="{FF2B5EF4-FFF2-40B4-BE49-F238E27FC236}">
                  <a16:creationId xmlns:a16="http://schemas.microsoft.com/office/drawing/2014/main" id="{C96CB253-22AB-CA28-10AF-FD4AE60C8B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Rectangle 66">
              <a:extLst>
                <a:ext uri="{FF2B5EF4-FFF2-40B4-BE49-F238E27FC236}">
                  <a16:creationId xmlns:a16="http://schemas.microsoft.com/office/drawing/2014/main" id="{637720D2-290D-3208-9BDF-D1DCF81AA9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0" name="Объект 2">
            <a:extLst>
              <a:ext uri="{FF2B5EF4-FFF2-40B4-BE49-F238E27FC236}">
                <a16:creationId xmlns:a16="http://schemas.microsoft.com/office/drawing/2014/main" id="{1B5023FE-7A31-8E59-5133-383421B7F9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6716" y="1248029"/>
            <a:ext cx="5500858" cy="5112567"/>
          </a:xfrm>
        </p:spPr>
        <p:txBody>
          <a:bodyPr anchor="ctr">
            <a:norm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Физикалық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эксперименттің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әдістемесі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физикалық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құбылыстарды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зерттеу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қолданылатын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жоспарлы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тәсілдер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ғылыми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әдістер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жиынтығы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Әдістеме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физикалық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заңдылықтарды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тексеру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жаңа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құбылыстарды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анықтау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нақты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деректер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қажет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қалай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ұйымдастыру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жүргізу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керектігін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сипаттап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өлшеу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дәлдігі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нәтижелердің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сенімділігін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қамтамасыз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етуге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бағытталған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Скругленный прямоугольник 4">
            <a:extLst>
              <a:ext uri="{FF2B5EF4-FFF2-40B4-BE49-F238E27FC236}">
                <a16:creationId xmlns:a16="http://schemas.microsoft.com/office/drawing/2014/main" id="{6EEDA70C-FC23-966F-0D9D-A86BA7BDAB11}"/>
              </a:ext>
            </a:extLst>
          </p:cNvPr>
          <p:cNvSpPr/>
          <p:nvPr/>
        </p:nvSpPr>
        <p:spPr>
          <a:xfrm>
            <a:off x="1328380" y="248765"/>
            <a:ext cx="9259635" cy="710023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8E7F5239-7AA0-7A52-86A9-A2955A15D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508" y="289241"/>
            <a:ext cx="9975272" cy="66954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1. ВАКУУМДЫҚ ТЕХНИКАСЫНЫҢ ДАМУ ТАРИХЫ</a:t>
            </a:r>
          </a:p>
        </p:txBody>
      </p:sp>
      <p:sp>
        <p:nvSpPr>
          <p:cNvPr id="54" name="Скругленный прямоугольник 4">
            <a:extLst>
              <a:ext uri="{FF2B5EF4-FFF2-40B4-BE49-F238E27FC236}">
                <a16:creationId xmlns:a16="http://schemas.microsoft.com/office/drawing/2014/main" id="{63647FF7-A2BC-4E58-AF37-5B0FCF773F98}"/>
              </a:ext>
            </a:extLst>
          </p:cNvPr>
          <p:cNvSpPr/>
          <p:nvPr/>
        </p:nvSpPr>
        <p:spPr>
          <a:xfrm>
            <a:off x="1290220" y="248765"/>
            <a:ext cx="10133300" cy="710023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64FEFF4-B1D0-4A53-A124-477B24611299}"/>
              </a:ext>
            </a:extLst>
          </p:cNvPr>
          <p:cNvSpPr txBox="1"/>
          <p:nvPr/>
        </p:nvSpPr>
        <p:spPr>
          <a:xfrm>
            <a:off x="1328380" y="301609"/>
            <a:ext cx="103166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Физикалық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эксперименттің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әдістемесі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Эксперименттік физика — Уикипед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8668" y="2172983"/>
            <a:ext cx="4636017" cy="3114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2118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786EB66-C867-4091-BE41-0977C3162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9AC298A-B9B9-4BAB-BCF5-45A44E5BA7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526280"/>
            <a:ext cx="9975273" cy="2331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BF8F48-5FE7-4A46-8BEB-AF2AE44CD2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2051" y="524740"/>
            <a:ext cx="11247895" cy="5765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17AB195-E690-4959-B435-3BC469C2CA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73418" y="44817"/>
            <a:ext cx="233303" cy="772404"/>
            <a:chOff x="11873418" y="44817"/>
            <a:chExt cx="233303" cy="772404"/>
          </a:xfrm>
        </p:grpSpPr>
        <p:sp>
          <p:nvSpPr>
            <p:cNvPr id="15" name="Rectangle 64">
              <a:extLst>
                <a:ext uri="{FF2B5EF4-FFF2-40B4-BE49-F238E27FC236}">
                  <a16:creationId xmlns:a16="http://schemas.microsoft.com/office/drawing/2014/main" id="{BBBA5550-3A7F-41FE-AEC2-85F9CA801E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3605" y="461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66">
              <a:extLst>
                <a:ext uri="{FF2B5EF4-FFF2-40B4-BE49-F238E27FC236}">
                  <a16:creationId xmlns:a16="http://schemas.microsoft.com/office/drawing/2014/main" id="{20C75782-E825-4F5C-B9E2-269CD9E69B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115" y="46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64">
              <a:extLst>
                <a:ext uri="{FF2B5EF4-FFF2-40B4-BE49-F238E27FC236}">
                  <a16:creationId xmlns:a16="http://schemas.microsoft.com/office/drawing/2014/main" id="{3F6D5B3A-F638-4015-BF3D-202A166FD4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C8B81319-436D-4F21-ABCC-A5838F9892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6C0516BC-CF7B-4D50-8C67-0665D3FD9A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C232F28B-582E-441D-A117-D9A1A40EBC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5E43823E-66CA-4740-95AE-DB53C2751B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06C1A5BC-53FF-465A-8394-81554FCDA0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86AAA0B5-FFC7-499B-9C1B-8DFFB4F291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A1B55CB2-2108-462D-B109-4D76D34A82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9E620EE3-25FA-4C0B-9F5D-470FF51B9B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52A5BDF8-AD17-44D3-B1C9-E165158D91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D9672DB-F953-4898-9C52-03A164FADE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864" y="3048506"/>
            <a:ext cx="630289" cy="765242"/>
            <a:chOff x="45711" y="3048506"/>
            <a:chExt cx="630289" cy="765242"/>
          </a:xfrm>
        </p:grpSpPr>
        <p:sp>
          <p:nvSpPr>
            <p:cNvPr id="29" name="Rectangle 2">
              <a:extLst>
                <a:ext uri="{FF2B5EF4-FFF2-40B4-BE49-F238E27FC236}">
                  <a16:creationId xmlns:a16="http://schemas.microsoft.com/office/drawing/2014/main" id="{BF03BEBE-5AB3-4234-9975-887E86FEDE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59">
              <a:extLst>
                <a:ext uri="{FF2B5EF4-FFF2-40B4-BE49-F238E27FC236}">
                  <a16:creationId xmlns:a16="http://schemas.microsoft.com/office/drawing/2014/main" id="{77545F09-233F-4039-B88E-8B7EE733B6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2">
              <a:extLst>
                <a:ext uri="{FF2B5EF4-FFF2-40B4-BE49-F238E27FC236}">
                  <a16:creationId xmlns:a16="http://schemas.microsoft.com/office/drawing/2014/main" id="{B89D6423-0884-41BE-BAB8-0F8A9851D5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2316554F-5550-4E94-BF70-9B1092E2A8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B3B986A6-E7CE-46D5-B7C2-E469056C52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2">
              <a:extLst>
                <a:ext uri="{FF2B5EF4-FFF2-40B4-BE49-F238E27FC236}">
                  <a16:creationId xmlns:a16="http://schemas.microsoft.com/office/drawing/2014/main" id="{513E22E1-E1BD-471B-9959-02D382CDB4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59">
              <a:extLst>
                <a:ext uri="{FF2B5EF4-FFF2-40B4-BE49-F238E27FC236}">
                  <a16:creationId xmlns:a16="http://schemas.microsoft.com/office/drawing/2014/main" id="{81396781-D57E-417F-9D99-C69663C283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2">
              <a:extLst>
                <a:ext uri="{FF2B5EF4-FFF2-40B4-BE49-F238E27FC236}">
                  <a16:creationId xmlns:a16="http://schemas.microsoft.com/office/drawing/2014/main" id="{B3DCA897-9502-460C-B0A6-67548D09B7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4">
              <a:extLst>
                <a:ext uri="{FF2B5EF4-FFF2-40B4-BE49-F238E27FC236}">
                  <a16:creationId xmlns:a16="http://schemas.microsoft.com/office/drawing/2014/main" id="{009AF730-DCD4-4428-A9E9-D26FAD1420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72AF0F75-11D1-432A-969B-1F454307F5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2">
              <a:extLst>
                <a:ext uri="{FF2B5EF4-FFF2-40B4-BE49-F238E27FC236}">
                  <a16:creationId xmlns:a16="http://schemas.microsoft.com/office/drawing/2014/main" id="{23397648-9CC0-48EE-86FE-B819830EA2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59">
              <a:extLst>
                <a:ext uri="{FF2B5EF4-FFF2-40B4-BE49-F238E27FC236}">
                  <a16:creationId xmlns:a16="http://schemas.microsoft.com/office/drawing/2014/main" id="{5C7C485C-93D0-46DC-AD54-B0AFDAEA7A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62">
              <a:extLst>
                <a:ext uri="{FF2B5EF4-FFF2-40B4-BE49-F238E27FC236}">
                  <a16:creationId xmlns:a16="http://schemas.microsoft.com/office/drawing/2014/main" id="{BB2C71AA-96A2-4945-BE1C-17FEF965F7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64">
              <a:extLst>
                <a:ext uri="{FF2B5EF4-FFF2-40B4-BE49-F238E27FC236}">
                  <a16:creationId xmlns:a16="http://schemas.microsoft.com/office/drawing/2014/main" id="{1914A3E6-8F60-4CB5-8142-47B57D38C6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66">
              <a:extLst>
                <a:ext uri="{FF2B5EF4-FFF2-40B4-BE49-F238E27FC236}">
                  <a16:creationId xmlns:a16="http://schemas.microsoft.com/office/drawing/2014/main" id="{8E36D6EE-E260-44F2-8D0C-B86573A680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2">
              <a:extLst>
                <a:ext uri="{FF2B5EF4-FFF2-40B4-BE49-F238E27FC236}">
                  <a16:creationId xmlns:a16="http://schemas.microsoft.com/office/drawing/2014/main" id="{A1EDD0E7-0ACC-4782-BB65-179218A536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59">
              <a:extLst>
                <a:ext uri="{FF2B5EF4-FFF2-40B4-BE49-F238E27FC236}">
                  <a16:creationId xmlns:a16="http://schemas.microsoft.com/office/drawing/2014/main" id="{61301D83-35ED-45D9-808A-4BDADF2B22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62">
              <a:extLst>
                <a:ext uri="{FF2B5EF4-FFF2-40B4-BE49-F238E27FC236}">
                  <a16:creationId xmlns:a16="http://schemas.microsoft.com/office/drawing/2014/main" id="{8ED1BB52-7859-46C1-997C-F679C92369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64">
              <a:extLst>
                <a:ext uri="{FF2B5EF4-FFF2-40B4-BE49-F238E27FC236}">
                  <a16:creationId xmlns:a16="http://schemas.microsoft.com/office/drawing/2014/main" id="{7A5D5BB8-21AD-44D8-8793-CB4924B938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66">
              <a:extLst>
                <a:ext uri="{FF2B5EF4-FFF2-40B4-BE49-F238E27FC236}">
                  <a16:creationId xmlns:a16="http://schemas.microsoft.com/office/drawing/2014/main" id="{6B17B7F3-3D9C-4459-AF7F-6BCF136647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2">
              <a:extLst>
                <a:ext uri="{FF2B5EF4-FFF2-40B4-BE49-F238E27FC236}">
                  <a16:creationId xmlns:a16="http://schemas.microsoft.com/office/drawing/2014/main" id="{03AF9AAC-5EF8-43F6-A71F-CAACB54FF6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59">
              <a:extLst>
                <a:ext uri="{FF2B5EF4-FFF2-40B4-BE49-F238E27FC236}">
                  <a16:creationId xmlns:a16="http://schemas.microsoft.com/office/drawing/2014/main" id="{F0D2C464-1C0A-4D91-9AAA-C053C895FD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62">
              <a:extLst>
                <a:ext uri="{FF2B5EF4-FFF2-40B4-BE49-F238E27FC236}">
                  <a16:creationId xmlns:a16="http://schemas.microsoft.com/office/drawing/2014/main" id="{4BEDADBB-1E6E-48F0-BBF3-EB9B978FB2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64">
              <a:extLst>
                <a:ext uri="{FF2B5EF4-FFF2-40B4-BE49-F238E27FC236}">
                  <a16:creationId xmlns:a16="http://schemas.microsoft.com/office/drawing/2014/main" id="{A768E058-61D9-41D6-AC45-94D984A89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66">
              <a:extLst>
                <a:ext uri="{FF2B5EF4-FFF2-40B4-BE49-F238E27FC236}">
                  <a16:creationId xmlns:a16="http://schemas.microsoft.com/office/drawing/2014/main" id="{99718B8A-0078-45EC-9F2C-1B6E96E1B7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Скругленный прямоугольник 4">
            <a:extLst>
              <a:ext uri="{FF2B5EF4-FFF2-40B4-BE49-F238E27FC236}">
                <a16:creationId xmlns:a16="http://schemas.microsoft.com/office/drawing/2014/main" id="{78C71B44-3E97-47CD-0616-1F9CB90903F9}"/>
              </a:ext>
            </a:extLst>
          </p:cNvPr>
          <p:cNvSpPr/>
          <p:nvPr/>
        </p:nvSpPr>
        <p:spPr>
          <a:xfrm>
            <a:off x="1276302" y="276680"/>
            <a:ext cx="9294031" cy="629744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110DB87E-5E05-7F32-74E8-663B56197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6302" y="220793"/>
            <a:ext cx="9211802" cy="784957"/>
          </a:xfrm>
        </p:spPr>
        <p:txBody>
          <a:bodyPr>
            <a:normAutofit/>
          </a:bodyPr>
          <a:lstStyle/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Физикалық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эксперименттің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әдістемесі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Физикадағы демонстрациялы тәжрибе және оқытудағы процесстері - презентация  онлай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204" y="1448987"/>
            <a:ext cx="4724850" cy="4229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Мектептегі физика экспериментінің жүйесі - презентация онлайн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859" y="1448987"/>
            <a:ext cx="4434332" cy="4211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00118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EDEE982-3382-59A5-A357-2614A5ED2C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DDE1F80-AE10-556F-5CFC-17F62DC318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26DA23E-57C0-D47D-EF4B-D52CF732C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526280"/>
            <a:ext cx="9975273" cy="2331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4616993-E332-B67F-53E5-7771FCB5FC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2051" y="524740"/>
            <a:ext cx="11247895" cy="5765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435EA76-ADA1-38EA-D652-35655C71C6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73418" y="44817"/>
            <a:ext cx="233303" cy="772404"/>
            <a:chOff x="11873418" y="44817"/>
            <a:chExt cx="233303" cy="772404"/>
          </a:xfrm>
        </p:grpSpPr>
        <p:sp>
          <p:nvSpPr>
            <p:cNvPr id="15" name="Rectangle 64">
              <a:extLst>
                <a:ext uri="{FF2B5EF4-FFF2-40B4-BE49-F238E27FC236}">
                  <a16:creationId xmlns:a16="http://schemas.microsoft.com/office/drawing/2014/main" id="{448B5C0B-6AA9-5999-387C-5AC431059E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3605" y="461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66">
              <a:extLst>
                <a:ext uri="{FF2B5EF4-FFF2-40B4-BE49-F238E27FC236}">
                  <a16:creationId xmlns:a16="http://schemas.microsoft.com/office/drawing/2014/main" id="{D28C3D17-2066-E7A0-4ECA-D4686A44A9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115" y="46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64">
              <a:extLst>
                <a:ext uri="{FF2B5EF4-FFF2-40B4-BE49-F238E27FC236}">
                  <a16:creationId xmlns:a16="http://schemas.microsoft.com/office/drawing/2014/main" id="{690A78E9-BCBF-682E-F7D2-EE5458E2B6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56EC09FC-C5FF-0AF0-EC00-18F09B0C90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A931593E-58B6-8198-BEE9-0D2C366A2E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8E7E7E3C-A96F-820E-CF0C-4834C852B4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AD40CA39-90A8-2320-711E-12557445D8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D4D87F98-EE39-2ADF-3760-BCD3451CC9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A637CA04-24CF-3DE5-532B-84AF499C46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805012DB-B390-B83E-BA44-F58C33CEE3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888721A5-C854-01AB-DD15-A549B45A8A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14A24ABC-31EE-03E7-D67C-9266787CD5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458E60C-2ADB-1802-43D6-D7581DF54D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864" y="3048506"/>
            <a:ext cx="630289" cy="765242"/>
            <a:chOff x="45711" y="3048506"/>
            <a:chExt cx="630289" cy="765242"/>
          </a:xfrm>
        </p:grpSpPr>
        <p:sp>
          <p:nvSpPr>
            <p:cNvPr id="29" name="Rectangle 2">
              <a:extLst>
                <a:ext uri="{FF2B5EF4-FFF2-40B4-BE49-F238E27FC236}">
                  <a16:creationId xmlns:a16="http://schemas.microsoft.com/office/drawing/2014/main" id="{EE8307AD-9E0B-51D2-5B3D-AEC7DDF6AD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59">
              <a:extLst>
                <a:ext uri="{FF2B5EF4-FFF2-40B4-BE49-F238E27FC236}">
                  <a16:creationId xmlns:a16="http://schemas.microsoft.com/office/drawing/2014/main" id="{331691D6-1E87-6019-FC0C-452962235F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2">
              <a:extLst>
                <a:ext uri="{FF2B5EF4-FFF2-40B4-BE49-F238E27FC236}">
                  <a16:creationId xmlns:a16="http://schemas.microsoft.com/office/drawing/2014/main" id="{031CEFDC-7246-EC1E-32FF-56899770EE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C0242310-E128-8C67-69E6-C3185D6EDB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BC36B3AE-A9D6-7BC5-DA39-32A80F4792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2">
              <a:extLst>
                <a:ext uri="{FF2B5EF4-FFF2-40B4-BE49-F238E27FC236}">
                  <a16:creationId xmlns:a16="http://schemas.microsoft.com/office/drawing/2014/main" id="{1704CAA7-5D65-4E1B-046D-6CB2D74A54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59">
              <a:extLst>
                <a:ext uri="{FF2B5EF4-FFF2-40B4-BE49-F238E27FC236}">
                  <a16:creationId xmlns:a16="http://schemas.microsoft.com/office/drawing/2014/main" id="{5C124EF8-F76F-9AA8-5C1D-EAF512537C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2">
              <a:extLst>
                <a:ext uri="{FF2B5EF4-FFF2-40B4-BE49-F238E27FC236}">
                  <a16:creationId xmlns:a16="http://schemas.microsoft.com/office/drawing/2014/main" id="{48B0CF72-1712-435C-FC84-5887E6E50A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4">
              <a:extLst>
                <a:ext uri="{FF2B5EF4-FFF2-40B4-BE49-F238E27FC236}">
                  <a16:creationId xmlns:a16="http://schemas.microsoft.com/office/drawing/2014/main" id="{41C35B96-AE55-0391-AA88-E1C39D945E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8BBAA14F-FB91-3F7B-9790-734BCC8EF4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2">
              <a:extLst>
                <a:ext uri="{FF2B5EF4-FFF2-40B4-BE49-F238E27FC236}">
                  <a16:creationId xmlns:a16="http://schemas.microsoft.com/office/drawing/2014/main" id="{2AA27F6B-EA2D-FE42-29B6-D300BB2218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59">
              <a:extLst>
                <a:ext uri="{FF2B5EF4-FFF2-40B4-BE49-F238E27FC236}">
                  <a16:creationId xmlns:a16="http://schemas.microsoft.com/office/drawing/2014/main" id="{A9D209C1-CBCF-DB3D-8F8C-FF69AAC8F7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62">
              <a:extLst>
                <a:ext uri="{FF2B5EF4-FFF2-40B4-BE49-F238E27FC236}">
                  <a16:creationId xmlns:a16="http://schemas.microsoft.com/office/drawing/2014/main" id="{5EA81274-1785-B065-AAF5-D037F8C2DA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64">
              <a:extLst>
                <a:ext uri="{FF2B5EF4-FFF2-40B4-BE49-F238E27FC236}">
                  <a16:creationId xmlns:a16="http://schemas.microsoft.com/office/drawing/2014/main" id="{0A100642-2839-E5EB-979F-C48BBEAE56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66">
              <a:extLst>
                <a:ext uri="{FF2B5EF4-FFF2-40B4-BE49-F238E27FC236}">
                  <a16:creationId xmlns:a16="http://schemas.microsoft.com/office/drawing/2014/main" id="{0E733866-B0B2-931B-81E4-068D6BBEE5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2">
              <a:extLst>
                <a:ext uri="{FF2B5EF4-FFF2-40B4-BE49-F238E27FC236}">
                  <a16:creationId xmlns:a16="http://schemas.microsoft.com/office/drawing/2014/main" id="{C945BC79-03EA-0D48-422F-4D8FE483C2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59">
              <a:extLst>
                <a:ext uri="{FF2B5EF4-FFF2-40B4-BE49-F238E27FC236}">
                  <a16:creationId xmlns:a16="http://schemas.microsoft.com/office/drawing/2014/main" id="{018EE990-77F2-59D2-0BB0-46CCCA5284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62">
              <a:extLst>
                <a:ext uri="{FF2B5EF4-FFF2-40B4-BE49-F238E27FC236}">
                  <a16:creationId xmlns:a16="http://schemas.microsoft.com/office/drawing/2014/main" id="{8FF12AA2-C2FB-DF09-C341-5617293020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64">
              <a:extLst>
                <a:ext uri="{FF2B5EF4-FFF2-40B4-BE49-F238E27FC236}">
                  <a16:creationId xmlns:a16="http://schemas.microsoft.com/office/drawing/2014/main" id="{1006E5A3-63EB-D292-DDFC-A7D65CC0AD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66">
              <a:extLst>
                <a:ext uri="{FF2B5EF4-FFF2-40B4-BE49-F238E27FC236}">
                  <a16:creationId xmlns:a16="http://schemas.microsoft.com/office/drawing/2014/main" id="{897DF500-5121-05F5-0E15-2C512327FC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2">
              <a:extLst>
                <a:ext uri="{FF2B5EF4-FFF2-40B4-BE49-F238E27FC236}">
                  <a16:creationId xmlns:a16="http://schemas.microsoft.com/office/drawing/2014/main" id="{B8B621A7-CD11-C594-4048-55B1BAD072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59">
              <a:extLst>
                <a:ext uri="{FF2B5EF4-FFF2-40B4-BE49-F238E27FC236}">
                  <a16:creationId xmlns:a16="http://schemas.microsoft.com/office/drawing/2014/main" id="{628A4284-1C5C-CDF1-3880-455FAC98F3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62">
              <a:extLst>
                <a:ext uri="{FF2B5EF4-FFF2-40B4-BE49-F238E27FC236}">
                  <a16:creationId xmlns:a16="http://schemas.microsoft.com/office/drawing/2014/main" id="{D972E26F-A3E3-61D7-D5A9-DDCAC242B2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64">
              <a:extLst>
                <a:ext uri="{FF2B5EF4-FFF2-40B4-BE49-F238E27FC236}">
                  <a16:creationId xmlns:a16="http://schemas.microsoft.com/office/drawing/2014/main" id="{E9096613-CF33-5548-15C8-B102504F3B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66">
              <a:extLst>
                <a:ext uri="{FF2B5EF4-FFF2-40B4-BE49-F238E27FC236}">
                  <a16:creationId xmlns:a16="http://schemas.microsoft.com/office/drawing/2014/main" id="{ADCB4352-0DEF-FAE7-E25C-77B4B48A77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0" name="Объект 2">
            <a:extLst>
              <a:ext uri="{FF2B5EF4-FFF2-40B4-BE49-F238E27FC236}">
                <a16:creationId xmlns:a16="http://schemas.microsoft.com/office/drawing/2014/main" id="{C48C8E44-C9D2-412C-97AA-DDC37D8F57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4381" y="1144173"/>
            <a:ext cx="7384071" cy="2895975"/>
          </a:xfrm>
        </p:spPr>
        <p:txBody>
          <a:bodyPr anchor="ctr">
            <a:normAutofit/>
          </a:bodyPr>
          <a:lstStyle/>
          <a:p>
            <a:pPr algn="just"/>
            <a:r>
              <a:rPr lang="ru-RU" dirty="0"/>
              <a:t>    </a:t>
            </a:r>
            <a:r>
              <a:rPr lang="ru-RU" sz="1800" b="1" dirty="0" err="1"/>
              <a:t>Демонстрациялық</a:t>
            </a:r>
            <a:r>
              <a:rPr lang="ru-RU" sz="1800" b="1" dirty="0"/>
              <a:t> эксперимент</a:t>
            </a:r>
            <a:r>
              <a:rPr lang="ru-RU" sz="1800" dirty="0"/>
              <a:t> — </a:t>
            </a:r>
            <a:r>
              <a:rPr lang="ru-RU" sz="1800" dirty="0" err="1"/>
              <a:t>бұл</a:t>
            </a:r>
            <a:r>
              <a:rPr lang="ru-RU" sz="1800" dirty="0"/>
              <a:t> </a:t>
            </a:r>
            <a:r>
              <a:rPr lang="ru-RU" sz="1800" dirty="0" err="1"/>
              <a:t>физикалық</a:t>
            </a:r>
            <a:r>
              <a:rPr lang="ru-RU" sz="1800" dirty="0"/>
              <a:t> </a:t>
            </a:r>
            <a:r>
              <a:rPr lang="ru-RU" sz="1800" dirty="0" err="1"/>
              <a:t>құбылыстарды</a:t>
            </a:r>
            <a:r>
              <a:rPr lang="ru-RU" sz="1800" dirty="0"/>
              <a:t> </a:t>
            </a:r>
            <a:r>
              <a:rPr lang="ru-RU" sz="1800" dirty="0" err="1"/>
              <a:t>немесе</a:t>
            </a:r>
            <a:r>
              <a:rPr lang="ru-RU" sz="1800" dirty="0"/>
              <a:t> </a:t>
            </a:r>
            <a:r>
              <a:rPr lang="ru-RU" sz="1800" dirty="0" err="1"/>
              <a:t>заңдылықтарды</a:t>
            </a:r>
            <a:r>
              <a:rPr lang="ru-RU" sz="1800" dirty="0"/>
              <a:t> </a:t>
            </a:r>
            <a:r>
              <a:rPr lang="ru-RU" sz="1800" dirty="0" err="1"/>
              <a:t>көзбен</a:t>
            </a:r>
            <a:r>
              <a:rPr lang="ru-RU" sz="1800" dirty="0"/>
              <a:t> </a:t>
            </a:r>
            <a:r>
              <a:rPr lang="ru-RU" sz="1800" dirty="0" err="1"/>
              <a:t>көріп</a:t>
            </a:r>
            <a:r>
              <a:rPr lang="ru-RU" sz="1800" dirty="0"/>
              <a:t>, </a:t>
            </a:r>
            <a:r>
              <a:rPr lang="ru-RU" sz="1800" dirty="0" err="1"/>
              <a:t>нақты</a:t>
            </a:r>
            <a:r>
              <a:rPr lang="ru-RU" sz="1800" dirty="0"/>
              <a:t> </a:t>
            </a:r>
            <a:r>
              <a:rPr lang="ru-RU" sz="1800" dirty="0" err="1"/>
              <a:t>түсіну</a:t>
            </a:r>
            <a:r>
              <a:rPr lang="ru-RU" sz="1800" dirty="0"/>
              <a:t> </a:t>
            </a:r>
            <a:r>
              <a:rPr lang="ru-RU" sz="1800" dirty="0" err="1"/>
              <a:t>үшін</a:t>
            </a:r>
            <a:r>
              <a:rPr lang="ru-RU" sz="1800" dirty="0"/>
              <a:t> </a:t>
            </a:r>
            <a:r>
              <a:rPr lang="ru-RU" sz="1800" dirty="0" err="1"/>
              <a:t>арнайы</a:t>
            </a:r>
            <a:r>
              <a:rPr lang="ru-RU" sz="1800" dirty="0"/>
              <a:t> </a:t>
            </a:r>
            <a:r>
              <a:rPr lang="ru-RU" sz="1800" dirty="0" err="1"/>
              <a:t>жүргізілетін</a:t>
            </a:r>
            <a:r>
              <a:rPr lang="ru-RU" sz="1800" dirty="0"/>
              <a:t> </a:t>
            </a:r>
            <a:r>
              <a:rPr lang="ru-RU" sz="1800" dirty="0" err="1"/>
              <a:t>тәжірибе</a:t>
            </a:r>
            <a:r>
              <a:rPr lang="ru-RU" sz="1800" dirty="0"/>
              <a:t>. </a:t>
            </a:r>
            <a:r>
              <a:rPr lang="ru-RU" sz="1800" dirty="0" err="1"/>
              <a:t>Мұндай</a:t>
            </a:r>
            <a:r>
              <a:rPr lang="ru-RU" sz="1800" dirty="0"/>
              <a:t> </a:t>
            </a:r>
            <a:r>
              <a:rPr lang="ru-RU" sz="1800" dirty="0" err="1"/>
              <a:t>эксперименттерді</a:t>
            </a:r>
            <a:r>
              <a:rPr lang="ru-RU" sz="1800" dirty="0"/>
              <a:t> </a:t>
            </a:r>
            <a:r>
              <a:rPr lang="ru-RU" sz="1800" dirty="0" err="1"/>
              <a:t>әдетте</a:t>
            </a:r>
            <a:r>
              <a:rPr lang="ru-RU" sz="1800" dirty="0"/>
              <a:t> </a:t>
            </a:r>
            <a:r>
              <a:rPr lang="ru-RU" sz="1800" dirty="0" err="1"/>
              <a:t>мұғалімдер</a:t>
            </a:r>
            <a:r>
              <a:rPr lang="ru-RU" sz="1800" dirty="0"/>
              <a:t> </a:t>
            </a:r>
            <a:r>
              <a:rPr lang="ru-RU" sz="1800" dirty="0" err="1"/>
              <a:t>немесе</a:t>
            </a:r>
            <a:r>
              <a:rPr lang="ru-RU" sz="1800" dirty="0"/>
              <a:t> </a:t>
            </a:r>
            <a:r>
              <a:rPr lang="ru-RU" sz="1800" dirty="0" err="1"/>
              <a:t>лекторлар</a:t>
            </a:r>
            <a:r>
              <a:rPr lang="ru-RU" sz="1800" dirty="0"/>
              <a:t> </a:t>
            </a:r>
            <a:r>
              <a:rPr lang="ru-RU" sz="1800" dirty="0" err="1"/>
              <a:t>сыныпта</a:t>
            </a:r>
            <a:r>
              <a:rPr lang="ru-RU" sz="1800" dirty="0"/>
              <a:t> </a:t>
            </a:r>
            <a:r>
              <a:rPr lang="ru-RU" sz="1800" dirty="0" err="1"/>
              <a:t>немесе</a:t>
            </a:r>
            <a:r>
              <a:rPr lang="ru-RU" sz="1800" dirty="0"/>
              <a:t> </a:t>
            </a:r>
            <a:r>
              <a:rPr lang="ru-RU" sz="1800" dirty="0" err="1"/>
              <a:t>дәріс</a:t>
            </a:r>
            <a:r>
              <a:rPr lang="ru-RU" sz="1800" dirty="0"/>
              <a:t> </a:t>
            </a:r>
            <a:r>
              <a:rPr lang="ru-RU" sz="1800" dirty="0" err="1"/>
              <a:t>барысында</a:t>
            </a:r>
            <a:r>
              <a:rPr lang="ru-RU" sz="1800" dirty="0"/>
              <a:t> </a:t>
            </a:r>
            <a:r>
              <a:rPr lang="ru-RU" sz="1800" dirty="0" err="1"/>
              <a:t>көрсетеді</a:t>
            </a:r>
            <a:r>
              <a:rPr lang="ru-RU" sz="1800" dirty="0"/>
              <a:t>, </a:t>
            </a:r>
            <a:r>
              <a:rPr lang="ru-RU" sz="1800" dirty="0" err="1"/>
              <a:t>әрі</a:t>
            </a:r>
            <a:r>
              <a:rPr lang="ru-RU" sz="1800" dirty="0"/>
              <a:t> </a:t>
            </a:r>
            <a:r>
              <a:rPr lang="ru-RU" sz="1800" dirty="0" err="1"/>
              <a:t>олар</a:t>
            </a:r>
            <a:r>
              <a:rPr lang="ru-RU" sz="1800" dirty="0"/>
              <a:t> </a:t>
            </a:r>
            <a:r>
              <a:rPr lang="ru-RU" sz="1800" dirty="0" err="1"/>
              <a:t>аудиторияға</a:t>
            </a:r>
            <a:r>
              <a:rPr lang="ru-RU" sz="1800" dirty="0"/>
              <a:t> </a:t>
            </a:r>
            <a:r>
              <a:rPr lang="ru-RU" sz="1800" dirty="0" err="1"/>
              <a:t>физикалық</a:t>
            </a:r>
            <a:r>
              <a:rPr lang="ru-RU" sz="1800" dirty="0"/>
              <a:t> </a:t>
            </a:r>
            <a:r>
              <a:rPr lang="ru-RU" sz="1800" dirty="0" err="1"/>
              <a:t>процестерді</a:t>
            </a:r>
            <a:r>
              <a:rPr lang="ru-RU" sz="1800" dirty="0"/>
              <a:t> </a:t>
            </a:r>
            <a:r>
              <a:rPr lang="ru-RU" sz="1800" dirty="0" err="1"/>
              <a:t>көрнекі</a:t>
            </a:r>
            <a:r>
              <a:rPr lang="ru-RU" sz="1800" dirty="0"/>
              <a:t> </a:t>
            </a:r>
            <a:r>
              <a:rPr lang="ru-RU" sz="1800" dirty="0" err="1"/>
              <a:t>түрде</a:t>
            </a:r>
            <a:r>
              <a:rPr lang="ru-RU" sz="1800" dirty="0"/>
              <a:t> </a:t>
            </a:r>
            <a:r>
              <a:rPr lang="ru-RU" sz="1800" dirty="0" err="1"/>
              <a:t>көрсетуге</a:t>
            </a:r>
            <a:r>
              <a:rPr lang="ru-RU" sz="1800" dirty="0"/>
              <a:t> </a:t>
            </a:r>
            <a:r>
              <a:rPr lang="ru-RU" sz="1800" dirty="0" err="1"/>
              <a:t>бағытталған</a:t>
            </a:r>
            <a:r>
              <a:rPr lang="ru-RU" sz="1800" dirty="0"/>
              <a:t>.</a:t>
            </a:r>
            <a:endParaRPr lang="ru-RU" sz="1800" b="1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кругленный прямоугольник 4">
            <a:extLst>
              <a:ext uri="{FF2B5EF4-FFF2-40B4-BE49-F238E27FC236}">
                <a16:creationId xmlns:a16="http://schemas.microsoft.com/office/drawing/2014/main" id="{164966AF-096E-BD1A-C11F-BB75B68E6EFC}"/>
              </a:ext>
            </a:extLst>
          </p:cNvPr>
          <p:cNvSpPr/>
          <p:nvPr/>
        </p:nvSpPr>
        <p:spPr>
          <a:xfrm>
            <a:off x="1233996" y="248764"/>
            <a:ext cx="9438607" cy="717395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89DD7B57-C3BC-3A1E-CF70-FBA8F03D9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6222" y="102548"/>
            <a:ext cx="9211909" cy="99412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1. </a:t>
            </a:r>
            <a:r>
              <a:rPr lang="ru-RU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Физикалық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эксперименттің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әдістемесі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66ABE4-6C50-52A6-C96B-4E37243CC5DB}"/>
              </a:ext>
            </a:extLst>
          </p:cNvPr>
          <p:cNvSpPr txBox="1"/>
          <p:nvPr/>
        </p:nvSpPr>
        <p:spPr>
          <a:xfrm>
            <a:off x="791160" y="4040148"/>
            <a:ext cx="731824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1" dirty="0" err="1"/>
              <a:t>Зертханалық</a:t>
            </a:r>
            <a:r>
              <a:rPr lang="ru-RU" b="1" dirty="0"/>
              <a:t> эксперимент</a:t>
            </a:r>
            <a:r>
              <a:rPr lang="ru-RU" dirty="0"/>
              <a:t> — </a:t>
            </a:r>
            <a:r>
              <a:rPr lang="ru-RU" dirty="0" err="1"/>
              <a:t>бұл</a:t>
            </a:r>
            <a:r>
              <a:rPr lang="ru-RU" dirty="0"/>
              <a:t> </a:t>
            </a:r>
            <a:r>
              <a:rPr lang="ru-RU" dirty="0" err="1"/>
              <a:t>ғылыми</a:t>
            </a:r>
            <a:r>
              <a:rPr lang="ru-RU" dirty="0"/>
              <a:t> </a:t>
            </a:r>
            <a:r>
              <a:rPr lang="ru-RU" dirty="0" err="1"/>
              <a:t>зерттеулер</a:t>
            </a:r>
            <a:r>
              <a:rPr lang="ru-RU" dirty="0"/>
              <a:t> мен </a:t>
            </a:r>
            <a:r>
              <a:rPr lang="ru-RU" dirty="0" err="1"/>
              <a:t>оқыту</a:t>
            </a:r>
            <a:r>
              <a:rPr lang="ru-RU" dirty="0"/>
              <a:t> </a:t>
            </a:r>
            <a:r>
              <a:rPr lang="ru-RU" dirty="0" err="1"/>
              <a:t>үдерісінде</a:t>
            </a:r>
            <a:r>
              <a:rPr lang="ru-RU" dirty="0"/>
              <a:t> </a:t>
            </a:r>
            <a:r>
              <a:rPr lang="ru-RU" dirty="0" err="1"/>
              <a:t>физикалық</a:t>
            </a:r>
            <a:r>
              <a:rPr lang="ru-RU" dirty="0"/>
              <a:t>, </a:t>
            </a:r>
            <a:r>
              <a:rPr lang="ru-RU" dirty="0" err="1"/>
              <a:t>химиялық</a:t>
            </a:r>
            <a:r>
              <a:rPr lang="ru-RU" dirty="0"/>
              <a:t>, </a:t>
            </a:r>
            <a:r>
              <a:rPr lang="ru-RU" dirty="0" err="1"/>
              <a:t>биологиялық</a:t>
            </a:r>
            <a:r>
              <a:rPr lang="ru-RU" dirty="0"/>
              <a:t> </a:t>
            </a:r>
            <a:r>
              <a:rPr lang="ru-RU" dirty="0" err="1"/>
              <a:t>немесе</a:t>
            </a:r>
            <a:r>
              <a:rPr lang="ru-RU" dirty="0"/>
              <a:t> </a:t>
            </a:r>
            <a:r>
              <a:rPr lang="ru-RU" dirty="0" err="1"/>
              <a:t>басқа</a:t>
            </a:r>
            <a:r>
              <a:rPr lang="ru-RU" dirty="0"/>
              <a:t> да </a:t>
            </a:r>
            <a:r>
              <a:rPr lang="ru-RU" dirty="0" err="1"/>
              <a:t>табиғи</a:t>
            </a:r>
            <a:r>
              <a:rPr lang="ru-RU" dirty="0"/>
              <a:t> </a:t>
            </a:r>
            <a:r>
              <a:rPr lang="ru-RU" dirty="0" err="1"/>
              <a:t>құбылыстарды</a:t>
            </a:r>
            <a:r>
              <a:rPr lang="ru-RU" dirty="0"/>
              <a:t> </a:t>
            </a:r>
            <a:r>
              <a:rPr lang="ru-RU" dirty="0" err="1"/>
              <a:t>арнайы</a:t>
            </a:r>
            <a:r>
              <a:rPr lang="ru-RU" dirty="0"/>
              <a:t> </a:t>
            </a:r>
            <a:r>
              <a:rPr lang="ru-RU" dirty="0" err="1"/>
              <a:t>жабдықталған</a:t>
            </a:r>
            <a:r>
              <a:rPr lang="ru-RU" dirty="0"/>
              <a:t> </a:t>
            </a:r>
            <a:r>
              <a:rPr lang="ru-RU" dirty="0" err="1"/>
              <a:t>зертхана</a:t>
            </a:r>
            <a:r>
              <a:rPr lang="ru-RU" dirty="0"/>
              <a:t> </a:t>
            </a:r>
            <a:r>
              <a:rPr lang="ru-RU" dirty="0" err="1"/>
              <a:t>жағдайында</a:t>
            </a:r>
            <a:r>
              <a:rPr lang="ru-RU" dirty="0"/>
              <a:t> </a:t>
            </a:r>
            <a:r>
              <a:rPr lang="ru-RU" dirty="0" err="1"/>
              <a:t>зерттеу</a:t>
            </a:r>
            <a:r>
              <a:rPr lang="ru-RU" dirty="0"/>
              <a:t> </a:t>
            </a:r>
            <a:r>
              <a:rPr lang="ru-RU" dirty="0" err="1"/>
              <a:t>үшін</a:t>
            </a:r>
            <a:r>
              <a:rPr lang="ru-RU" dirty="0"/>
              <a:t> </a:t>
            </a:r>
            <a:r>
              <a:rPr lang="ru-RU" dirty="0" err="1"/>
              <a:t>жүргізілетін</a:t>
            </a:r>
            <a:r>
              <a:rPr lang="ru-RU" dirty="0"/>
              <a:t> </a:t>
            </a:r>
            <a:r>
              <a:rPr lang="ru-RU" dirty="0" err="1"/>
              <a:t>тәжірибе</a:t>
            </a:r>
            <a:r>
              <a:rPr lang="ru-RU" dirty="0"/>
              <a:t>. </a:t>
            </a:r>
            <a:r>
              <a:rPr lang="ru-RU" dirty="0" err="1"/>
              <a:t>Зертханалық</a:t>
            </a:r>
            <a:r>
              <a:rPr lang="ru-RU" dirty="0"/>
              <a:t> </a:t>
            </a:r>
            <a:r>
              <a:rPr lang="ru-RU" dirty="0" err="1"/>
              <a:t>эксперименттер</a:t>
            </a:r>
            <a:r>
              <a:rPr lang="ru-RU" dirty="0"/>
              <a:t> </a:t>
            </a:r>
            <a:r>
              <a:rPr lang="ru-RU" dirty="0" err="1"/>
              <a:t>нақты</a:t>
            </a:r>
            <a:r>
              <a:rPr lang="ru-RU" dirty="0"/>
              <a:t> </a:t>
            </a:r>
            <a:r>
              <a:rPr lang="ru-RU" dirty="0" err="1"/>
              <a:t>теориялық</a:t>
            </a:r>
            <a:r>
              <a:rPr lang="ru-RU" dirty="0"/>
              <a:t> </a:t>
            </a:r>
            <a:r>
              <a:rPr lang="ru-RU" dirty="0" err="1"/>
              <a:t>ұғымдарды</a:t>
            </a:r>
            <a:r>
              <a:rPr lang="ru-RU" dirty="0"/>
              <a:t> </a:t>
            </a:r>
            <a:r>
              <a:rPr lang="ru-RU" dirty="0" err="1"/>
              <a:t>түсінуді</a:t>
            </a:r>
            <a:r>
              <a:rPr lang="ru-RU" dirty="0"/>
              <a:t> </a:t>
            </a:r>
            <a:r>
              <a:rPr lang="ru-RU" dirty="0" err="1"/>
              <a:t>тереңдетіп</a:t>
            </a:r>
            <a:r>
              <a:rPr lang="ru-RU" dirty="0"/>
              <a:t>, </a:t>
            </a:r>
            <a:r>
              <a:rPr lang="ru-RU" dirty="0" err="1"/>
              <a:t>оқушылардың</a:t>
            </a:r>
            <a:r>
              <a:rPr lang="ru-RU" dirty="0"/>
              <a:t> </a:t>
            </a:r>
            <a:r>
              <a:rPr lang="ru-RU" dirty="0" err="1"/>
              <a:t>өз</a:t>
            </a:r>
            <a:r>
              <a:rPr lang="ru-RU" dirty="0"/>
              <a:t> </a:t>
            </a:r>
            <a:r>
              <a:rPr lang="ru-RU" dirty="0" err="1"/>
              <a:t>бетінше</a:t>
            </a:r>
            <a:r>
              <a:rPr lang="ru-RU" dirty="0"/>
              <a:t> </a:t>
            </a:r>
            <a:r>
              <a:rPr lang="ru-RU" dirty="0" err="1"/>
              <a:t>зерттеу</a:t>
            </a:r>
            <a:r>
              <a:rPr lang="ru-RU" dirty="0"/>
              <a:t> </a:t>
            </a:r>
            <a:r>
              <a:rPr lang="ru-RU" dirty="0" err="1"/>
              <a:t>дағдыларын</a:t>
            </a:r>
            <a:r>
              <a:rPr lang="ru-RU" dirty="0"/>
              <a:t> </a:t>
            </a:r>
            <a:r>
              <a:rPr lang="ru-RU" dirty="0" err="1"/>
              <a:t>дамытуға</a:t>
            </a:r>
            <a:r>
              <a:rPr lang="ru-RU" dirty="0"/>
              <a:t> </a:t>
            </a:r>
            <a:r>
              <a:rPr lang="ru-RU" dirty="0" err="1"/>
              <a:t>мүмкіндік</a:t>
            </a:r>
            <a:r>
              <a:rPr lang="ru-RU" dirty="0"/>
              <a:t> </a:t>
            </a:r>
            <a:r>
              <a:rPr lang="ru-RU" dirty="0" err="1"/>
              <a:t>береді</a:t>
            </a:r>
            <a:r>
              <a:rPr lang="ru-RU" dirty="0"/>
              <a:t>.</a:t>
            </a:r>
          </a:p>
        </p:txBody>
      </p:sp>
      <p:pic>
        <p:nvPicPr>
          <p:cNvPr id="3074" name="Picture 2" descr="Презентация на тему: &quot;Галилео Галилей ( ). Галилео Галилей Италиялық физик,  механик, астраном, табиғат тану ғылымдарының негізін салушы.&quot;. Скачать  бесплатно и без регистрации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500" y="1338486"/>
            <a:ext cx="2666756" cy="2063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Генри Кавендиш - подробный анализ личности человека искусственным  интеллектом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724" y="3761545"/>
            <a:ext cx="2050412" cy="2209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07631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786EB66-C867-4091-BE41-0977C3162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9AC298A-B9B9-4BAB-BCF5-45A44E5BA7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526280"/>
            <a:ext cx="9975273" cy="2331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BF8F48-5FE7-4A46-8BEB-AF2AE44CD2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2051" y="524740"/>
            <a:ext cx="11247895" cy="5765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17AB195-E690-4959-B435-3BC469C2CA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73418" y="44817"/>
            <a:ext cx="233303" cy="772404"/>
            <a:chOff x="11873418" y="44817"/>
            <a:chExt cx="233303" cy="772404"/>
          </a:xfrm>
        </p:grpSpPr>
        <p:sp>
          <p:nvSpPr>
            <p:cNvPr id="15" name="Rectangle 64">
              <a:extLst>
                <a:ext uri="{FF2B5EF4-FFF2-40B4-BE49-F238E27FC236}">
                  <a16:creationId xmlns:a16="http://schemas.microsoft.com/office/drawing/2014/main" id="{BBBA5550-3A7F-41FE-AEC2-85F9CA801E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3605" y="461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66">
              <a:extLst>
                <a:ext uri="{FF2B5EF4-FFF2-40B4-BE49-F238E27FC236}">
                  <a16:creationId xmlns:a16="http://schemas.microsoft.com/office/drawing/2014/main" id="{20C75782-E825-4F5C-B9E2-269CD9E69B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115" y="46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64">
              <a:extLst>
                <a:ext uri="{FF2B5EF4-FFF2-40B4-BE49-F238E27FC236}">
                  <a16:creationId xmlns:a16="http://schemas.microsoft.com/office/drawing/2014/main" id="{3F6D5B3A-F638-4015-BF3D-202A166FD4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C8B81319-436D-4F21-ABCC-A5838F9892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6C0516BC-CF7B-4D50-8C67-0665D3FD9A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C232F28B-582E-441D-A117-D9A1A40EBC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5E43823E-66CA-4740-95AE-DB53C2751B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06C1A5BC-53FF-465A-8394-81554FCDA0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86AAA0B5-FFC7-499B-9C1B-8DFFB4F291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A1B55CB2-2108-462D-B109-4D76D34A82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9E620EE3-25FA-4C0B-9F5D-470FF51B9B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52A5BDF8-AD17-44D3-B1C9-E165158D91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D9672DB-F953-4898-9C52-03A164FADE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864" y="3048506"/>
            <a:ext cx="630289" cy="765242"/>
            <a:chOff x="45711" y="3048506"/>
            <a:chExt cx="630289" cy="765242"/>
          </a:xfrm>
        </p:grpSpPr>
        <p:sp>
          <p:nvSpPr>
            <p:cNvPr id="29" name="Rectangle 2">
              <a:extLst>
                <a:ext uri="{FF2B5EF4-FFF2-40B4-BE49-F238E27FC236}">
                  <a16:creationId xmlns:a16="http://schemas.microsoft.com/office/drawing/2014/main" id="{BF03BEBE-5AB3-4234-9975-887E86FEDE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59">
              <a:extLst>
                <a:ext uri="{FF2B5EF4-FFF2-40B4-BE49-F238E27FC236}">
                  <a16:creationId xmlns:a16="http://schemas.microsoft.com/office/drawing/2014/main" id="{77545F09-233F-4039-B88E-8B7EE733B6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2">
              <a:extLst>
                <a:ext uri="{FF2B5EF4-FFF2-40B4-BE49-F238E27FC236}">
                  <a16:creationId xmlns:a16="http://schemas.microsoft.com/office/drawing/2014/main" id="{B89D6423-0884-41BE-BAB8-0F8A9851D5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2316554F-5550-4E94-BF70-9B1092E2A8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B3B986A6-E7CE-46D5-B7C2-E469056C52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2">
              <a:extLst>
                <a:ext uri="{FF2B5EF4-FFF2-40B4-BE49-F238E27FC236}">
                  <a16:creationId xmlns:a16="http://schemas.microsoft.com/office/drawing/2014/main" id="{513E22E1-E1BD-471B-9959-02D382CDB4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59">
              <a:extLst>
                <a:ext uri="{FF2B5EF4-FFF2-40B4-BE49-F238E27FC236}">
                  <a16:creationId xmlns:a16="http://schemas.microsoft.com/office/drawing/2014/main" id="{81396781-D57E-417F-9D99-C69663C283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2">
              <a:extLst>
                <a:ext uri="{FF2B5EF4-FFF2-40B4-BE49-F238E27FC236}">
                  <a16:creationId xmlns:a16="http://schemas.microsoft.com/office/drawing/2014/main" id="{B3DCA897-9502-460C-B0A6-67548D09B7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4">
              <a:extLst>
                <a:ext uri="{FF2B5EF4-FFF2-40B4-BE49-F238E27FC236}">
                  <a16:creationId xmlns:a16="http://schemas.microsoft.com/office/drawing/2014/main" id="{009AF730-DCD4-4428-A9E9-D26FAD1420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72AF0F75-11D1-432A-969B-1F454307F5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2">
              <a:extLst>
                <a:ext uri="{FF2B5EF4-FFF2-40B4-BE49-F238E27FC236}">
                  <a16:creationId xmlns:a16="http://schemas.microsoft.com/office/drawing/2014/main" id="{23397648-9CC0-48EE-86FE-B819830EA2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59">
              <a:extLst>
                <a:ext uri="{FF2B5EF4-FFF2-40B4-BE49-F238E27FC236}">
                  <a16:creationId xmlns:a16="http://schemas.microsoft.com/office/drawing/2014/main" id="{5C7C485C-93D0-46DC-AD54-B0AFDAEA7A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62">
              <a:extLst>
                <a:ext uri="{FF2B5EF4-FFF2-40B4-BE49-F238E27FC236}">
                  <a16:creationId xmlns:a16="http://schemas.microsoft.com/office/drawing/2014/main" id="{BB2C71AA-96A2-4945-BE1C-17FEF965F7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64">
              <a:extLst>
                <a:ext uri="{FF2B5EF4-FFF2-40B4-BE49-F238E27FC236}">
                  <a16:creationId xmlns:a16="http://schemas.microsoft.com/office/drawing/2014/main" id="{1914A3E6-8F60-4CB5-8142-47B57D38C6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66">
              <a:extLst>
                <a:ext uri="{FF2B5EF4-FFF2-40B4-BE49-F238E27FC236}">
                  <a16:creationId xmlns:a16="http://schemas.microsoft.com/office/drawing/2014/main" id="{8E36D6EE-E260-44F2-8D0C-B86573A680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2">
              <a:extLst>
                <a:ext uri="{FF2B5EF4-FFF2-40B4-BE49-F238E27FC236}">
                  <a16:creationId xmlns:a16="http://schemas.microsoft.com/office/drawing/2014/main" id="{A1EDD0E7-0ACC-4782-BB65-179218A536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59">
              <a:extLst>
                <a:ext uri="{FF2B5EF4-FFF2-40B4-BE49-F238E27FC236}">
                  <a16:creationId xmlns:a16="http://schemas.microsoft.com/office/drawing/2014/main" id="{61301D83-35ED-45D9-808A-4BDADF2B22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62">
              <a:extLst>
                <a:ext uri="{FF2B5EF4-FFF2-40B4-BE49-F238E27FC236}">
                  <a16:creationId xmlns:a16="http://schemas.microsoft.com/office/drawing/2014/main" id="{8ED1BB52-7859-46C1-997C-F679C92369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64">
              <a:extLst>
                <a:ext uri="{FF2B5EF4-FFF2-40B4-BE49-F238E27FC236}">
                  <a16:creationId xmlns:a16="http://schemas.microsoft.com/office/drawing/2014/main" id="{7A5D5BB8-21AD-44D8-8793-CB4924B938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66">
              <a:extLst>
                <a:ext uri="{FF2B5EF4-FFF2-40B4-BE49-F238E27FC236}">
                  <a16:creationId xmlns:a16="http://schemas.microsoft.com/office/drawing/2014/main" id="{6B17B7F3-3D9C-4459-AF7F-6BCF136647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2">
              <a:extLst>
                <a:ext uri="{FF2B5EF4-FFF2-40B4-BE49-F238E27FC236}">
                  <a16:creationId xmlns:a16="http://schemas.microsoft.com/office/drawing/2014/main" id="{03AF9AAC-5EF8-43F6-A71F-CAACB54FF6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59">
              <a:extLst>
                <a:ext uri="{FF2B5EF4-FFF2-40B4-BE49-F238E27FC236}">
                  <a16:creationId xmlns:a16="http://schemas.microsoft.com/office/drawing/2014/main" id="{F0D2C464-1C0A-4D91-9AAA-C053C895FD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62">
              <a:extLst>
                <a:ext uri="{FF2B5EF4-FFF2-40B4-BE49-F238E27FC236}">
                  <a16:creationId xmlns:a16="http://schemas.microsoft.com/office/drawing/2014/main" id="{4BEDADBB-1E6E-48F0-BBF3-EB9B978FB2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64">
              <a:extLst>
                <a:ext uri="{FF2B5EF4-FFF2-40B4-BE49-F238E27FC236}">
                  <a16:creationId xmlns:a16="http://schemas.microsoft.com/office/drawing/2014/main" id="{A768E058-61D9-41D6-AC45-94D984A89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66">
              <a:extLst>
                <a:ext uri="{FF2B5EF4-FFF2-40B4-BE49-F238E27FC236}">
                  <a16:creationId xmlns:a16="http://schemas.microsoft.com/office/drawing/2014/main" id="{99718B8A-0078-45EC-9F2C-1B6E96E1B7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Скругленный прямоугольник 4">
            <a:extLst>
              <a:ext uri="{FF2B5EF4-FFF2-40B4-BE49-F238E27FC236}">
                <a16:creationId xmlns:a16="http://schemas.microsoft.com/office/drawing/2014/main" id="{33ECE094-F468-9C0A-DD7A-E48C9DE06841}"/>
              </a:ext>
            </a:extLst>
          </p:cNvPr>
          <p:cNvSpPr/>
          <p:nvPr/>
        </p:nvSpPr>
        <p:spPr>
          <a:xfrm>
            <a:off x="1603985" y="336635"/>
            <a:ext cx="8980982" cy="676565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1. </a:t>
            </a:r>
            <a:r>
              <a:rPr lang="ru-RU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Физикалық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эксперименттің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әдістемесі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374B140C-867F-C9AF-434A-3C98BC034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4816" y="5199113"/>
            <a:ext cx="2340135" cy="5567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Фронтальды</a:t>
            </a:r>
            <a:r>
              <a:rPr lang="ru-RU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зертханаалық</a:t>
            </a:r>
            <a:r>
              <a:rPr lang="ru-RU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жұмысқа</a:t>
            </a:r>
            <a:r>
              <a:rPr lang="ru-RU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мысал</a:t>
            </a:r>
            <a:r>
              <a:rPr lang="ru-RU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маятниктер</a:t>
            </a:r>
            <a:r>
              <a:rPr lang="ru-RU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көмегімен</a:t>
            </a:r>
            <a:r>
              <a:rPr lang="ru-RU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дененің</a:t>
            </a:r>
            <a:r>
              <a:rPr lang="ru-RU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еркін</a:t>
            </a:r>
            <a:r>
              <a:rPr lang="ru-RU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түсу</a:t>
            </a:r>
            <a:r>
              <a:rPr lang="ru-RU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үдеуін</a:t>
            </a:r>
            <a:r>
              <a:rPr lang="ru-RU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анықтау</a:t>
            </a:r>
            <a:endParaRPr lang="ru-RU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85C9D05-CB77-4C32-BB99-92FA786C74A9}"/>
              </a:ext>
            </a:extLst>
          </p:cNvPr>
          <p:cNvSpPr txBox="1"/>
          <p:nvPr/>
        </p:nvSpPr>
        <p:spPr>
          <a:xfrm>
            <a:off x="5010070" y="1345472"/>
            <a:ext cx="6622153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1" dirty="0" err="1"/>
              <a:t>Фронталь</a:t>
            </a:r>
            <a:r>
              <a:rPr lang="ru-RU" b="1" dirty="0"/>
              <a:t> </a:t>
            </a:r>
            <a:r>
              <a:rPr lang="ru-RU" b="1" dirty="0" err="1"/>
              <a:t>зертханалық</a:t>
            </a:r>
            <a:r>
              <a:rPr lang="ru-RU" b="1" dirty="0"/>
              <a:t> </a:t>
            </a:r>
            <a:r>
              <a:rPr lang="ru-RU" b="1" dirty="0" err="1"/>
              <a:t>жұмыстар</a:t>
            </a:r>
            <a:r>
              <a:rPr lang="ru-RU" dirty="0"/>
              <a:t> — </a:t>
            </a:r>
            <a:r>
              <a:rPr lang="ru-RU" dirty="0" err="1"/>
              <a:t>бұл</a:t>
            </a:r>
            <a:r>
              <a:rPr lang="ru-RU" dirty="0"/>
              <a:t> </a:t>
            </a:r>
            <a:r>
              <a:rPr lang="ru-RU" dirty="0" err="1"/>
              <a:t>сыныптағы</a:t>
            </a:r>
            <a:r>
              <a:rPr lang="ru-RU" dirty="0"/>
              <a:t> </a:t>
            </a:r>
            <a:r>
              <a:rPr lang="ru-RU" dirty="0" err="1"/>
              <a:t>барлық</a:t>
            </a:r>
            <a:r>
              <a:rPr lang="ru-RU" dirty="0"/>
              <a:t> </a:t>
            </a:r>
            <a:r>
              <a:rPr lang="ru-RU" dirty="0" err="1"/>
              <a:t>оқушылардың</a:t>
            </a:r>
            <a:r>
              <a:rPr lang="ru-RU" dirty="0"/>
              <a:t> </a:t>
            </a:r>
            <a:r>
              <a:rPr lang="ru-RU" dirty="0" err="1"/>
              <a:t>бір</a:t>
            </a:r>
            <a:r>
              <a:rPr lang="ru-RU" dirty="0"/>
              <a:t> </a:t>
            </a:r>
            <a:r>
              <a:rPr lang="ru-RU" dirty="0" err="1"/>
              <a:t>уақытта</a:t>
            </a:r>
            <a:r>
              <a:rPr lang="ru-RU" dirty="0"/>
              <a:t> </a:t>
            </a:r>
            <a:r>
              <a:rPr lang="ru-RU" dirty="0" err="1"/>
              <a:t>бірдей</a:t>
            </a:r>
            <a:r>
              <a:rPr lang="ru-RU" dirty="0"/>
              <a:t> </a:t>
            </a:r>
            <a:r>
              <a:rPr lang="ru-RU" dirty="0" err="1"/>
              <a:t>тәжірибені</a:t>
            </a:r>
            <a:r>
              <a:rPr lang="ru-RU" dirty="0"/>
              <a:t> </a:t>
            </a:r>
            <a:r>
              <a:rPr lang="ru-RU" dirty="0" err="1"/>
              <a:t>орындауын</a:t>
            </a:r>
            <a:r>
              <a:rPr lang="ru-RU" dirty="0"/>
              <a:t> </a:t>
            </a:r>
            <a:r>
              <a:rPr lang="ru-RU" dirty="0" err="1"/>
              <a:t>қамтитын</a:t>
            </a:r>
            <a:r>
              <a:rPr lang="ru-RU" dirty="0"/>
              <a:t> </a:t>
            </a:r>
            <a:r>
              <a:rPr lang="ru-RU" dirty="0" err="1"/>
              <a:t>зертханалық</a:t>
            </a:r>
            <a:r>
              <a:rPr lang="ru-RU" dirty="0"/>
              <a:t> </a:t>
            </a:r>
            <a:r>
              <a:rPr lang="ru-RU" dirty="0" err="1"/>
              <a:t>жұмыстардың</a:t>
            </a:r>
            <a:r>
              <a:rPr lang="ru-RU" dirty="0"/>
              <a:t> </a:t>
            </a:r>
            <a:r>
              <a:rPr lang="ru-RU" dirty="0" err="1"/>
              <a:t>түрі</a:t>
            </a:r>
            <a:r>
              <a:rPr lang="ru-RU" dirty="0"/>
              <a:t>. </a:t>
            </a:r>
            <a:r>
              <a:rPr lang="ru-RU" dirty="0" err="1"/>
              <a:t>Бұл</a:t>
            </a:r>
            <a:r>
              <a:rPr lang="ru-RU" dirty="0"/>
              <a:t> </a:t>
            </a:r>
            <a:r>
              <a:rPr lang="ru-RU" dirty="0" err="1"/>
              <a:t>әдіс</a:t>
            </a:r>
            <a:r>
              <a:rPr lang="ru-RU" dirty="0"/>
              <a:t> </a:t>
            </a:r>
            <a:r>
              <a:rPr lang="ru-RU" dirty="0" err="1"/>
              <a:t>негізінен</a:t>
            </a:r>
            <a:r>
              <a:rPr lang="ru-RU" dirty="0"/>
              <a:t> </a:t>
            </a:r>
            <a:r>
              <a:rPr lang="ru-RU" dirty="0" err="1"/>
              <a:t>мектепте</a:t>
            </a:r>
            <a:r>
              <a:rPr lang="ru-RU" dirty="0"/>
              <a:t> </a:t>
            </a:r>
            <a:r>
              <a:rPr lang="ru-RU" dirty="0" err="1"/>
              <a:t>немесе</a:t>
            </a:r>
            <a:r>
              <a:rPr lang="ru-RU" dirty="0"/>
              <a:t> </a:t>
            </a:r>
            <a:r>
              <a:rPr lang="ru-RU" dirty="0" err="1"/>
              <a:t>оқу</a:t>
            </a:r>
            <a:r>
              <a:rPr lang="ru-RU" dirty="0"/>
              <a:t> </a:t>
            </a:r>
            <a:r>
              <a:rPr lang="ru-RU" dirty="0" err="1"/>
              <a:t>орындарында</a:t>
            </a:r>
            <a:r>
              <a:rPr lang="ru-RU" dirty="0"/>
              <a:t> </a:t>
            </a:r>
            <a:r>
              <a:rPr lang="ru-RU" dirty="0" err="1"/>
              <a:t>қолданылады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оқушылардың</a:t>
            </a:r>
            <a:r>
              <a:rPr lang="ru-RU" dirty="0"/>
              <a:t> </a:t>
            </a:r>
            <a:r>
              <a:rPr lang="ru-RU" dirty="0" err="1"/>
              <a:t>бірдей</a:t>
            </a:r>
            <a:r>
              <a:rPr lang="ru-RU" dirty="0"/>
              <a:t> </a:t>
            </a:r>
            <a:r>
              <a:rPr lang="ru-RU" dirty="0" err="1"/>
              <a:t>білім</a:t>
            </a:r>
            <a:r>
              <a:rPr lang="ru-RU" dirty="0"/>
              <a:t> </a:t>
            </a:r>
            <a:r>
              <a:rPr lang="ru-RU" dirty="0" err="1"/>
              <a:t>деңгейін</a:t>
            </a:r>
            <a:r>
              <a:rPr lang="ru-RU" dirty="0"/>
              <a:t> </a:t>
            </a:r>
            <a:r>
              <a:rPr lang="ru-RU" dirty="0" err="1"/>
              <a:t>қамтамасыз</a:t>
            </a:r>
            <a:r>
              <a:rPr lang="ru-RU" dirty="0"/>
              <a:t> </a:t>
            </a:r>
            <a:r>
              <a:rPr lang="ru-RU" dirty="0" err="1"/>
              <a:t>етіп</a:t>
            </a:r>
            <a:r>
              <a:rPr lang="ru-RU" dirty="0"/>
              <a:t>, </a:t>
            </a:r>
            <a:r>
              <a:rPr lang="ru-RU" dirty="0" err="1"/>
              <a:t>жалпы</a:t>
            </a:r>
            <a:r>
              <a:rPr lang="ru-RU" dirty="0"/>
              <a:t> </a:t>
            </a:r>
            <a:r>
              <a:rPr lang="ru-RU" dirty="0" err="1"/>
              <a:t>дағдыларды</a:t>
            </a:r>
            <a:r>
              <a:rPr lang="ru-RU" dirty="0"/>
              <a:t> </a:t>
            </a:r>
            <a:r>
              <a:rPr lang="ru-RU" dirty="0" err="1"/>
              <a:t>қалыптастыруға</a:t>
            </a:r>
            <a:r>
              <a:rPr lang="ru-RU" dirty="0"/>
              <a:t> </a:t>
            </a:r>
            <a:r>
              <a:rPr lang="ru-RU" dirty="0" err="1"/>
              <a:t>мүмкіндік</a:t>
            </a:r>
            <a:r>
              <a:rPr lang="ru-RU" dirty="0"/>
              <a:t> </a:t>
            </a:r>
            <a:r>
              <a:rPr lang="ru-RU" dirty="0" err="1"/>
              <a:t>береді</a:t>
            </a:r>
            <a:r>
              <a:rPr lang="ru-RU" dirty="0"/>
              <a:t>.</a:t>
            </a:r>
          </a:p>
          <a:p>
            <a:r>
              <a:rPr lang="ru-RU" b="1" dirty="0" err="1"/>
              <a:t>Фронталь</a:t>
            </a:r>
            <a:r>
              <a:rPr lang="ru-RU" b="1" dirty="0"/>
              <a:t> </a:t>
            </a:r>
            <a:r>
              <a:rPr lang="ru-RU" b="1" dirty="0" err="1"/>
              <a:t>зертханалық</a:t>
            </a:r>
            <a:r>
              <a:rPr lang="ru-RU" b="1" dirty="0"/>
              <a:t> </a:t>
            </a:r>
            <a:r>
              <a:rPr lang="ru-RU" b="1" dirty="0" err="1"/>
              <a:t>жұмыстың</a:t>
            </a:r>
            <a:r>
              <a:rPr lang="ru-RU" b="1" dirty="0"/>
              <a:t> </a:t>
            </a:r>
            <a:r>
              <a:rPr lang="ru-RU" b="1" dirty="0" err="1"/>
              <a:t>ерекшеліктері</a:t>
            </a:r>
            <a:r>
              <a:rPr lang="ru-RU" b="1" dirty="0"/>
              <a:t>:</a:t>
            </a:r>
          </a:p>
          <a:p>
            <a:r>
              <a:rPr lang="ru-RU" b="1" dirty="0" err="1"/>
              <a:t>Жетекшілік</a:t>
            </a:r>
            <a:r>
              <a:rPr lang="ru-RU" b="1" dirty="0"/>
              <a:t> </a:t>
            </a:r>
            <a:r>
              <a:rPr lang="ru-RU" b="1" dirty="0" err="1"/>
              <a:t>және</a:t>
            </a:r>
            <a:r>
              <a:rPr lang="ru-RU" b="1" dirty="0"/>
              <a:t> </a:t>
            </a:r>
            <a:r>
              <a:rPr lang="ru-RU" b="1" dirty="0" err="1"/>
              <a:t>бақылау</a:t>
            </a:r>
            <a:r>
              <a:rPr lang="ru-RU" dirty="0"/>
              <a:t>: </a:t>
            </a:r>
            <a:r>
              <a:rPr lang="ru-RU" dirty="0" err="1"/>
              <a:t>Мұғалім</a:t>
            </a:r>
            <a:r>
              <a:rPr lang="ru-RU" dirty="0"/>
              <a:t> </a:t>
            </a:r>
            <a:r>
              <a:rPr lang="ru-RU" dirty="0" err="1"/>
              <a:t>барлық</a:t>
            </a:r>
            <a:r>
              <a:rPr lang="ru-RU" dirty="0"/>
              <a:t> </a:t>
            </a:r>
            <a:r>
              <a:rPr lang="ru-RU" dirty="0" err="1"/>
              <a:t>оқушыларға</a:t>
            </a:r>
            <a:r>
              <a:rPr lang="ru-RU" dirty="0"/>
              <a:t> </a:t>
            </a:r>
            <a:r>
              <a:rPr lang="ru-RU" dirty="0" err="1"/>
              <a:t>бірдей</a:t>
            </a:r>
            <a:r>
              <a:rPr lang="ru-RU" dirty="0"/>
              <a:t> </a:t>
            </a:r>
            <a:r>
              <a:rPr lang="ru-RU" dirty="0" err="1"/>
              <a:t>нұсқаулар</a:t>
            </a:r>
            <a:r>
              <a:rPr lang="ru-RU" dirty="0"/>
              <a:t> </a:t>
            </a:r>
            <a:r>
              <a:rPr lang="ru-RU" dirty="0" err="1"/>
              <a:t>береді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қажет</a:t>
            </a:r>
            <a:r>
              <a:rPr lang="ru-RU" dirty="0"/>
              <a:t> </a:t>
            </a:r>
            <a:r>
              <a:rPr lang="ru-RU" dirty="0" err="1"/>
              <a:t>болған</a:t>
            </a:r>
            <a:r>
              <a:rPr lang="ru-RU" dirty="0"/>
              <a:t> </a:t>
            </a:r>
            <a:r>
              <a:rPr lang="ru-RU" dirty="0" err="1"/>
              <a:t>жағдайда</a:t>
            </a:r>
            <a:r>
              <a:rPr lang="ru-RU" dirty="0"/>
              <a:t> </a:t>
            </a:r>
            <a:r>
              <a:rPr lang="ru-RU" dirty="0" err="1"/>
              <a:t>көмектесіп</a:t>
            </a:r>
            <a:r>
              <a:rPr lang="ru-RU" dirty="0"/>
              <a:t>, </a:t>
            </a:r>
            <a:r>
              <a:rPr lang="ru-RU" dirty="0" err="1"/>
              <a:t>бағыттай</a:t>
            </a:r>
            <a:r>
              <a:rPr lang="ru-RU" dirty="0"/>
              <a:t> </a:t>
            </a:r>
            <a:r>
              <a:rPr lang="ru-RU" dirty="0" err="1"/>
              <a:t>алады</a:t>
            </a:r>
            <a:r>
              <a:rPr lang="ru-RU" dirty="0"/>
              <a:t>. </a:t>
            </a:r>
            <a:r>
              <a:rPr lang="ru-RU" dirty="0" err="1"/>
              <a:t>Бұл</a:t>
            </a:r>
            <a:r>
              <a:rPr lang="ru-RU" dirty="0"/>
              <a:t> </a:t>
            </a:r>
            <a:r>
              <a:rPr lang="ru-RU" dirty="0" err="1"/>
              <a:t>әсіресе</a:t>
            </a:r>
            <a:r>
              <a:rPr lang="ru-RU" dirty="0"/>
              <a:t> </a:t>
            </a:r>
            <a:r>
              <a:rPr lang="ru-RU" dirty="0" err="1"/>
              <a:t>зертханалық</a:t>
            </a:r>
            <a:r>
              <a:rPr lang="ru-RU" dirty="0"/>
              <a:t> </a:t>
            </a:r>
            <a:r>
              <a:rPr lang="ru-RU" dirty="0" err="1"/>
              <a:t>жұмыстың</a:t>
            </a:r>
            <a:r>
              <a:rPr lang="ru-RU" dirty="0"/>
              <a:t> </a:t>
            </a:r>
            <a:r>
              <a:rPr lang="ru-RU" dirty="0" err="1"/>
              <a:t>бастауында</a:t>
            </a:r>
            <a:r>
              <a:rPr lang="ru-RU" dirty="0"/>
              <a:t> </a:t>
            </a:r>
            <a:r>
              <a:rPr lang="ru-RU" dirty="0" err="1"/>
              <a:t>пайдалы</a:t>
            </a:r>
            <a:r>
              <a:rPr lang="ru-RU" dirty="0"/>
              <a:t>.</a:t>
            </a:r>
          </a:p>
          <a:p>
            <a:r>
              <a:rPr lang="ru-RU" b="1" dirty="0" err="1"/>
              <a:t>Оқу</a:t>
            </a:r>
            <a:r>
              <a:rPr lang="ru-RU" b="1" dirty="0"/>
              <a:t> </a:t>
            </a:r>
            <a:r>
              <a:rPr lang="ru-RU" b="1" dirty="0" err="1"/>
              <a:t>мақсатын</a:t>
            </a:r>
            <a:r>
              <a:rPr lang="ru-RU" b="1" dirty="0"/>
              <a:t> </a:t>
            </a:r>
            <a:r>
              <a:rPr lang="ru-RU" b="1" dirty="0" err="1"/>
              <a:t>анық</a:t>
            </a:r>
            <a:r>
              <a:rPr lang="ru-RU" b="1" dirty="0"/>
              <a:t> </a:t>
            </a:r>
            <a:r>
              <a:rPr lang="ru-RU" b="1" dirty="0" err="1"/>
              <a:t>жеткізу</a:t>
            </a:r>
            <a:r>
              <a:rPr lang="ru-RU" dirty="0"/>
              <a:t>: </a:t>
            </a:r>
            <a:r>
              <a:rPr lang="ru-RU" dirty="0" err="1"/>
              <a:t>Әрбір</a:t>
            </a:r>
            <a:r>
              <a:rPr lang="ru-RU" dirty="0"/>
              <a:t> </a:t>
            </a:r>
            <a:r>
              <a:rPr lang="ru-RU" dirty="0" err="1"/>
              <a:t>зертханалық</a:t>
            </a:r>
            <a:r>
              <a:rPr lang="ru-RU" dirty="0"/>
              <a:t> </a:t>
            </a:r>
            <a:r>
              <a:rPr lang="ru-RU" dirty="0" err="1"/>
              <a:t>жұмыс</a:t>
            </a:r>
            <a:r>
              <a:rPr lang="ru-RU" dirty="0"/>
              <a:t> </a:t>
            </a:r>
            <a:r>
              <a:rPr lang="ru-RU" dirty="0" err="1"/>
              <a:t>оқушылардың</a:t>
            </a:r>
            <a:r>
              <a:rPr lang="ru-RU" dirty="0"/>
              <a:t> </a:t>
            </a:r>
            <a:r>
              <a:rPr lang="ru-RU" dirty="0" err="1"/>
              <a:t>жаңа</a:t>
            </a:r>
            <a:r>
              <a:rPr lang="ru-RU" dirty="0"/>
              <a:t> </a:t>
            </a:r>
            <a:r>
              <a:rPr lang="ru-RU" dirty="0" err="1"/>
              <a:t>білім</a:t>
            </a:r>
            <a:r>
              <a:rPr lang="ru-RU" dirty="0"/>
              <a:t> </a:t>
            </a:r>
            <a:r>
              <a:rPr lang="ru-RU" dirty="0" err="1"/>
              <a:t>алып</a:t>
            </a:r>
            <a:r>
              <a:rPr lang="ru-RU" dirty="0"/>
              <a:t>, </a:t>
            </a:r>
            <a:r>
              <a:rPr lang="ru-RU" dirty="0" err="1"/>
              <a:t>теорияны</a:t>
            </a:r>
            <a:r>
              <a:rPr lang="ru-RU" dirty="0"/>
              <a:t> </a:t>
            </a:r>
            <a:r>
              <a:rPr lang="ru-RU" dirty="0" err="1"/>
              <a:t>тәжірибе</a:t>
            </a:r>
            <a:r>
              <a:rPr lang="ru-RU" dirty="0"/>
              <a:t> </a:t>
            </a:r>
            <a:r>
              <a:rPr lang="ru-RU" dirty="0" err="1"/>
              <a:t>жүзінде</a:t>
            </a:r>
            <a:r>
              <a:rPr lang="ru-RU" dirty="0"/>
              <a:t> </a:t>
            </a:r>
            <a:r>
              <a:rPr lang="ru-RU" dirty="0" err="1"/>
              <a:t>түсінуіне</a:t>
            </a:r>
            <a:r>
              <a:rPr lang="ru-RU" dirty="0"/>
              <a:t> </a:t>
            </a:r>
            <a:r>
              <a:rPr lang="ru-RU" dirty="0" err="1"/>
              <a:t>бағытталған</a:t>
            </a:r>
            <a:r>
              <a:rPr lang="ru-RU" dirty="0"/>
              <a:t>.</a:t>
            </a:r>
          </a:p>
          <a:p>
            <a:r>
              <a:rPr lang="ru-RU" b="1" dirty="0" err="1"/>
              <a:t>Қауіпсіздік</a:t>
            </a:r>
            <a:r>
              <a:rPr lang="ru-RU" dirty="0"/>
              <a:t>: </a:t>
            </a:r>
            <a:r>
              <a:rPr lang="ru-RU" dirty="0" err="1"/>
              <a:t>Зертханалық</a:t>
            </a:r>
            <a:r>
              <a:rPr lang="ru-RU" dirty="0"/>
              <a:t> </a:t>
            </a:r>
            <a:r>
              <a:rPr lang="ru-RU" dirty="0" err="1"/>
              <a:t>жұмыстар</a:t>
            </a:r>
            <a:r>
              <a:rPr lang="ru-RU" dirty="0"/>
              <a:t> </a:t>
            </a:r>
            <a:r>
              <a:rPr lang="ru-RU" dirty="0" err="1"/>
              <a:t>кезінде</a:t>
            </a:r>
            <a:r>
              <a:rPr lang="ru-RU" dirty="0"/>
              <a:t> </a:t>
            </a:r>
            <a:r>
              <a:rPr lang="ru-RU" dirty="0" err="1"/>
              <a:t>мұғалім</a:t>
            </a:r>
            <a:r>
              <a:rPr lang="ru-RU" dirty="0"/>
              <a:t> </a:t>
            </a:r>
            <a:r>
              <a:rPr lang="ru-RU" dirty="0" err="1"/>
              <a:t>қауіпсіздік</a:t>
            </a:r>
            <a:r>
              <a:rPr lang="ru-RU" dirty="0"/>
              <a:t> </a:t>
            </a:r>
            <a:r>
              <a:rPr lang="ru-RU" dirty="0" err="1"/>
              <a:t>ережелерін</a:t>
            </a:r>
            <a:r>
              <a:rPr lang="ru-RU" dirty="0"/>
              <a:t> </a:t>
            </a:r>
            <a:r>
              <a:rPr lang="ru-RU" dirty="0" err="1"/>
              <a:t>қадағалап</a:t>
            </a:r>
            <a:r>
              <a:rPr lang="ru-RU" dirty="0"/>
              <a:t>, </a:t>
            </a:r>
            <a:r>
              <a:rPr lang="ru-RU" dirty="0" err="1"/>
              <a:t>оқушыларды</a:t>
            </a:r>
            <a:r>
              <a:rPr lang="ru-RU" dirty="0"/>
              <a:t> </a:t>
            </a:r>
            <a:r>
              <a:rPr lang="ru-RU" dirty="0" err="1"/>
              <a:t>құралдарды</a:t>
            </a:r>
            <a:r>
              <a:rPr lang="ru-RU" dirty="0"/>
              <a:t> </a:t>
            </a:r>
            <a:r>
              <a:rPr lang="ru-RU" dirty="0" err="1"/>
              <a:t>дұрыс</a:t>
            </a:r>
            <a:r>
              <a:rPr lang="ru-RU" dirty="0"/>
              <a:t> </a:t>
            </a:r>
            <a:r>
              <a:rPr lang="ru-RU" dirty="0" err="1"/>
              <a:t>қолдануға</a:t>
            </a:r>
            <a:r>
              <a:rPr lang="ru-RU" dirty="0"/>
              <a:t> </a:t>
            </a:r>
            <a:r>
              <a:rPr lang="ru-RU" dirty="0" err="1"/>
              <a:t>үйретеді</a:t>
            </a:r>
            <a:r>
              <a:rPr lang="ru-RU" dirty="0"/>
              <a:t>.</a:t>
            </a:r>
          </a:p>
        </p:txBody>
      </p:sp>
      <p:pic>
        <p:nvPicPr>
          <p:cNvPr id="4102" name="Picture 6" descr="Білімділік: математикалық маятник пен серіппелі маятник тербелістерінің  периодтарын есептеу, ұқсастықтары - презентация онлай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430" y="1637863"/>
            <a:ext cx="4310917" cy="3228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96385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EDEE982-3382-59A5-A357-2614A5ED2C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DDE1F80-AE10-556F-5CFC-17F62DC318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26DA23E-57C0-D47D-EF4B-D52CF732C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526280"/>
            <a:ext cx="9975273" cy="2331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4616993-E332-B67F-53E5-7771FCB5FC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2051" y="524740"/>
            <a:ext cx="11247895" cy="5765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435EA76-ADA1-38EA-D652-35655C71C6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73418" y="44817"/>
            <a:ext cx="233303" cy="772404"/>
            <a:chOff x="11873418" y="44817"/>
            <a:chExt cx="233303" cy="772404"/>
          </a:xfrm>
        </p:grpSpPr>
        <p:sp>
          <p:nvSpPr>
            <p:cNvPr id="15" name="Rectangle 64">
              <a:extLst>
                <a:ext uri="{FF2B5EF4-FFF2-40B4-BE49-F238E27FC236}">
                  <a16:creationId xmlns:a16="http://schemas.microsoft.com/office/drawing/2014/main" id="{448B5C0B-6AA9-5999-387C-5AC431059E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3605" y="461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66">
              <a:extLst>
                <a:ext uri="{FF2B5EF4-FFF2-40B4-BE49-F238E27FC236}">
                  <a16:creationId xmlns:a16="http://schemas.microsoft.com/office/drawing/2014/main" id="{D28C3D17-2066-E7A0-4ECA-D4686A44A9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115" y="46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64">
              <a:extLst>
                <a:ext uri="{FF2B5EF4-FFF2-40B4-BE49-F238E27FC236}">
                  <a16:creationId xmlns:a16="http://schemas.microsoft.com/office/drawing/2014/main" id="{690A78E9-BCBF-682E-F7D2-EE5458E2B6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56EC09FC-C5FF-0AF0-EC00-18F09B0C90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A931593E-58B6-8198-BEE9-0D2C366A2E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8E7E7E3C-A96F-820E-CF0C-4834C852B4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AD40CA39-90A8-2320-711E-12557445D8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D4D87F98-EE39-2ADF-3760-BCD3451CC9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A637CA04-24CF-3DE5-532B-84AF499C46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805012DB-B390-B83E-BA44-F58C33CEE3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888721A5-C854-01AB-DD15-A549B45A8A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14A24ABC-31EE-03E7-D67C-9266787CD5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458E60C-2ADB-1802-43D6-D7581DF54D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864" y="3048506"/>
            <a:ext cx="630289" cy="765242"/>
            <a:chOff x="45711" y="3048506"/>
            <a:chExt cx="630289" cy="765242"/>
          </a:xfrm>
        </p:grpSpPr>
        <p:sp>
          <p:nvSpPr>
            <p:cNvPr id="29" name="Rectangle 2">
              <a:extLst>
                <a:ext uri="{FF2B5EF4-FFF2-40B4-BE49-F238E27FC236}">
                  <a16:creationId xmlns:a16="http://schemas.microsoft.com/office/drawing/2014/main" id="{EE8307AD-9E0B-51D2-5B3D-AEC7DDF6AD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59">
              <a:extLst>
                <a:ext uri="{FF2B5EF4-FFF2-40B4-BE49-F238E27FC236}">
                  <a16:creationId xmlns:a16="http://schemas.microsoft.com/office/drawing/2014/main" id="{331691D6-1E87-6019-FC0C-452962235F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2">
              <a:extLst>
                <a:ext uri="{FF2B5EF4-FFF2-40B4-BE49-F238E27FC236}">
                  <a16:creationId xmlns:a16="http://schemas.microsoft.com/office/drawing/2014/main" id="{031CEFDC-7246-EC1E-32FF-56899770EE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C0242310-E128-8C67-69E6-C3185D6EDB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BC36B3AE-A9D6-7BC5-DA39-32A80F4792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2">
              <a:extLst>
                <a:ext uri="{FF2B5EF4-FFF2-40B4-BE49-F238E27FC236}">
                  <a16:creationId xmlns:a16="http://schemas.microsoft.com/office/drawing/2014/main" id="{1704CAA7-5D65-4E1B-046D-6CB2D74A54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59">
              <a:extLst>
                <a:ext uri="{FF2B5EF4-FFF2-40B4-BE49-F238E27FC236}">
                  <a16:creationId xmlns:a16="http://schemas.microsoft.com/office/drawing/2014/main" id="{5C124EF8-F76F-9AA8-5C1D-EAF512537C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2">
              <a:extLst>
                <a:ext uri="{FF2B5EF4-FFF2-40B4-BE49-F238E27FC236}">
                  <a16:creationId xmlns:a16="http://schemas.microsoft.com/office/drawing/2014/main" id="{48B0CF72-1712-435C-FC84-5887E6E50A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4">
              <a:extLst>
                <a:ext uri="{FF2B5EF4-FFF2-40B4-BE49-F238E27FC236}">
                  <a16:creationId xmlns:a16="http://schemas.microsoft.com/office/drawing/2014/main" id="{41C35B96-AE55-0391-AA88-E1C39D945E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8BBAA14F-FB91-3F7B-9790-734BCC8EF4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2">
              <a:extLst>
                <a:ext uri="{FF2B5EF4-FFF2-40B4-BE49-F238E27FC236}">
                  <a16:creationId xmlns:a16="http://schemas.microsoft.com/office/drawing/2014/main" id="{2AA27F6B-EA2D-FE42-29B6-D300BB2218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59">
              <a:extLst>
                <a:ext uri="{FF2B5EF4-FFF2-40B4-BE49-F238E27FC236}">
                  <a16:creationId xmlns:a16="http://schemas.microsoft.com/office/drawing/2014/main" id="{A9D209C1-CBCF-DB3D-8F8C-FF69AAC8F7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62">
              <a:extLst>
                <a:ext uri="{FF2B5EF4-FFF2-40B4-BE49-F238E27FC236}">
                  <a16:creationId xmlns:a16="http://schemas.microsoft.com/office/drawing/2014/main" id="{5EA81274-1785-B065-AAF5-D037F8C2DA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64">
              <a:extLst>
                <a:ext uri="{FF2B5EF4-FFF2-40B4-BE49-F238E27FC236}">
                  <a16:creationId xmlns:a16="http://schemas.microsoft.com/office/drawing/2014/main" id="{0A100642-2839-E5EB-979F-C48BBEAE56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66">
              <a:extLst>
                <a:ext uri="{FF2B5EF4-FFF2-40B4-BE49-F238E27FC236}">
                  <a16:creationId xmlns:a16="http://schemas.microsoft.com/office/drawing/2014/main" id="{0E733866-B0B2-931B-81E4-068D6BBEE5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2">
              <a:extLst>
                <a:ext uri="{FF2B5EF4-FFF2-40B4-BE49-F238E27FC236}">
                  <a16:creationId xmlns:a16="http://schemas.microsoft.com/office/drawing/2014/main" id="{C945BC79-03EA-0D48-422F-4D8FE483C2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59">
              <a:extLst>
                <a:ext uri="{FF2B5EF4-FFF2-40B4-BE49-F238E27FC236}">
                  <a16:creationId xmlns:a16="http://schemas.microsoft.com/office/drawing/2014/main" id="{018EE990-77F2-59D2-0BB0-46CCCA5284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62">
              <a:extLst>
                <a:ext uri="{FF2B5EF4-FFF2-40B4-BE49-F238E27FC236}">
                  <a16:creationId xmlns:a16="http://schemas.microsoft.com/office/drawing/2014/main" id="{8FF12AA2-C2FB-DF09-C341-5617293020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64">
              <a:extLst>
                <a:ext uri="{FF2B5EF4-FFF2-40B4-BE49-F238E27FC236}">
                  <a16:creationId xmlns:a16="http://schemas.microsoft.com/office/drawing/2014/main" id="{1006E5A3-63EB-D292-DDFC-A7D65CC0AD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66">
              <a:extLst>
                <a:ext uri="{FF2B5EF4-FFF2-40B4-BE49-F238E27FC236}">
                  <a16:creationId xmlns:a16="http://schemas.microsoft.com/office/drawing/2014/main" id="{897DF500-5121-05F5-0E15-2C512327FC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2">
              <a:extLst>
                <a:ext uri="{FF2B5EF4-FFF2-40B4-BE49-F238E27FC236}">
                  <a16:creationId xmlns:a16="http://schemas.microsoft.com/office/drawing/2014/main" id="{B8B621A7-CD11-C594-4048-55B1BAD072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59">
              <a:extLst>
                <a:ext uri="{FF2B5EF4-FFF2-40B4-BE49-F238E27FC236}">
                  <a16:creationId xmlns:a16="http://schemas.microsoft.com/office/drawing/2014/main" id="{628A4284-1C5C-CDF1-3880-455FAC98F3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62">
              <a:extLst>
                <a:ext uri="{FF2B5EF4-FFF2-40B4-BE49-F238E27FC236}">
                  <a16:creationId xmlns:a16="http://schemas.microsoft.com/office/drawing/2014/main" id="{D972E26F-A3E3-61D7-D5A9-DDCAC242B2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64">
              <a:extLst>
                <a:ext uri="{FF2B5EF4-FFF2-40B4-BE49-F238E27FC236}">
                  <a16:creationId xmlns:a16="http://schemas.microsoft.com/office/drawing/2014/main" id="{E9096613-CF33-5548-15C8-B102504F3B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66">
              <a:extLst>
                <a:ext uri="{FF2B5EF4-FFF2-40B4-BE49-F238E27FC236}">
                  <a16:creationId xmlns:a16="http://schemas.microsoft.com/office/drawing/2014/main" id="{ADCB4352-0DEF-FAE7-E25C-77B4B48A77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Скругленный прямоугольник 4">
            <a:extLst>
              <a:ext uri="{FF2B5EF4-FFF2-40B4-BE49-F238E27FC236}">
                <a16:creationId xmlns:a16="http://schemas.microsoft.com/office/drawing/2014/main" id="{164966AF-096E-BD1A-C11F-BB75B68E6EFC}"/>
              </a:ext>
            </a:extLst>
          </p:cNvPr>
          <p:cNvSpPr/>
          <p:nvPr/>
        </p:nvSpPr>
        <p:spPr>
          <a:xfrm>
            <a:off x="1233996" y="248764"/>
            <a:ext cx="9438607" cy="717395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89DD7B57-C3BC-3A1E-CF70-FBA8F03D9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6222" y="102548"/>
            <a:ext cx="9211909" cy="99412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1. </a:t>
            </a:r>
            <a:r>
              <a:rPr lang="ru-RU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Физикалық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эксперименттің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әдістемесі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12417" y="1098484"/>
            <a:ext cx="1047261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err="1"/>
              <a:t>Физикалық</a:t>
            </a:r>
            <a:r>
              <a:rPr lang="ru-RU" b="1" dirty="0"/>
              <a:t> практикум</a:t>
            </a:r>
            <a:r>
              <a:rPr lang="ru-RU" dirty="0"/>
              <a:t> — </a:t>
            </a:r>
            <a:r>
              <a:rPr lang="ru-RU" dirty="0" err="1"/>
              <a:t>бұл</a:t>
            </a:r>
            <a:r>
              <a:rPr lang="ru-RU" dirty="0"/>
              <a:t> физика </a:t>
            </a:r>
            <a:r>
              <a:rPr lang="ru-RU" dirty="0" err="1"/>
              <a:t>бойынша</a:t>
            </a:r>
            <a:r>
              <a:rPr lang="ru-RU" dirty="0"/>
              <a:t> </a:t>
            </a:r>
            <a:r>
              <a:rPr lang="ru-RU" dirty="0" err="1"/>
              <a:t>теориялық</a:t>
            </a:r>
            <a:r>
              <a:rPr lang="ru-RU" dirty="0"/>
              <a:t> </a:t>
            </a:r>
            <a:r>
              <a:rPr lang="ru-RU" dirty="0" err="1"/>
              <a:t>білімді</a:t>
            </a:r>
            <a:r>
              <a:rPr lang="ru-RU" dirty="0"/>
              <a:t> </a:t>
            </a:r>
            <a:r>
              <a:rPr lang="ru-RU" dirty="0" err="1"/>
              <a:t>тәжірибе</a:t>
            </a:r>
            <a:r>
              <a:rPr lang="ru-RU" dirty="0"/>
              <a:t> </a:t>
            </a:r>
            <a:r>
              <a:rPr lang="ru-RU" dirty="0" err="1"/>
              <a:t>арқылы</a:t>
            </a:r>
            <a:r>
              <a:rPr lang="ru-RU" dirty="0"/>
              <a:t> </a:t>
            </a:r>
            <a:r>
              <a:rPr lang="ru-RU" dirty="0" err="1"/>
              <a:t>бекітуге</a:t>
            </a:r>
            <a:r>
              <a:rPr lang="ru-RU" dirty="0"/>
              <a:t> </a:t>
            </a:r>
            <a:r>
              <a:rPr lang="ru-RU" dirty="0" err="1"/>
              <a:t>арналған</a:t>
            </a:r>
            <a:r>
              <a:rPr lang="ru-RU" dirty="0"/>
              <a:t> </a:t>
            </a:r>
            <a:r>
              <a:rPr lang="ru-RU" dirty="0" err="1"/>
              <a:t>практикалық</a:t>
            </a:r>
            <a:r>
              <a:rPr lang="ru-RU" dirty="0"/>
              <a:t> </a:t>
            </a:r>
            <a:r>
              <a:rPr lang="ru-RU" dirty="0" err="1"/>
              <a:t>жұмыстар</a:t>
            </a:r>
            <a:r>
              <a:rPr lang="ru-RU" dirty="0"/>
              <a:t> </a:t>
            </a:r>
            <a:r>
              <a:rPr lang="ru-RU" dirty="0" err="1"/>
              <a:t>жиынтығы</a:t>
            </a:r>
            <a:r>
              <a:rPr lang="ru-RU" dirty="0"/>
              <a:t>. </a:t>
            </a:r>
            <a:r>
              <a:rPr lang="ru-RU" dirty="0" err="1"/>
              <a:t>Практикумдар</a:t>
            </a:r>
            <a:r>
              <a:rPr lang="ru-RU" dirty="0"/>
              <a:t> </a:t>
            </a:r>
            <a:r>
              <a:rPr lang="ru-RU" dirty="0" err="1"/>
              <a:t>көбінесе</a:t>
            </a:r>
            <a:r>
              <a:rPr lang="ru-RU" dirty="0"/>
              <a:t> </a:t>
            </a:r>
            <a:r>
              <a:rPr lang="ru-RU" dirty="0" err="1"/>
              <a:t>зертханалық</a:t>
            </a:r>
            <a:r>
              <a:rPr lang="ru-RU" dirty="0"/>
              <a:t> </a:t>
            </a:r>
            <a:r>
              <a:rPr lang="ru-RU" dirty="0" err="1"/>
              <a:t>жұмыстардан</a:t>
            </a:r>
            <a:r>
              <a:rPr lang="ru-RU" dirty="0"/>
              <a:t> </a:t>
            </a:r>
            <a:r>
              <a:rPr lang="ru-RU" dirty="0" err="1"/>
              <a:t>тұрады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оқушылардың</a:t>
            </a:r>
            <a:r>
              <a:rPr lang="ru-RU" dirty="0"/>
              <a:t> </a:t>
            </a:r>
            <a:r>
              <a:rPr lang="ru-RU" dirty="0" err="1"/>
              <a:t>физикалық</a:t>
            </a:r>
            <a:r>
              <a:rPr lang="ru-RU" dirty="0"/>
              <a:t> </a:t>
            </a:r>
            <a:r>
              <a:rPr lang="ru-RU" dirty="0" err="1"/>
              <a:t>құбылыстарды</a:t>
            </a:r>
            <a:r>
              <a:rPr lang="ru-RU" dirty="0"/>
              <a:t> </a:t>
            </a:r>
            <a:r>
              <a:rPr lang="ru-RU" dirty="0" err="1"/>
              <a:t>түсінуін</a:t>
            </a:r>
            <a:r>
              <a:rPr lang="ru-RU" dirty="0"/>
              <a:t>, </a:t>
            </a:r>
            <a:r>
              <a:rPr lang="ru-RU" dirty="0" err="1"/>
              <a:t>деректер</a:t>
            </a:r>
            <a:r>
              <a:rPr lang="ru-RU" dirty="0"/>
              <a:t> </a:t>
            </a:r>
            <a:r>
              <a:rPr lang="ru-RU" dirty="0" err="1"/>
              <a:t>жинауды</a:t>
            </a:r>
            <a:r>
              <a:rPr lang="ru-RU" dirty="0"/>
              <a:t>, </a:t>
            </a:r>
            <a:r>
              <a:rPr lang="ru-RU" dirty="0" err="1"/>
              <a:t>талдауды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қорытынды</a:t>
            </a:r>
            <a:r>
              <a:rPr lang="ru-RU" dirty="0"/>
              <a:t> </a:t>
            </a:r>
            <a:r>
              <a:rPr lang="ru-RU" dirty="0" err="1"/>
              <a:t>жасауды</a:t>
            </a:r>
            <a:r>
              <a:rPr lang="ru-RU" dirty="0"/>
              <a:t> </a:t>
            </a:r>
            <a:r>
              <a:rPr lang="ru-RU" dirty="0" err="1"/>
              <a:t>үйренуіне</a:t>
            </a:r>
            <a:r>
              <a:rPr lang="ru-RU" dirty="0"/>
              <a:t> </a:t>
            </a:r>
            <a:r>
              <a:rPr lang="ru-RU" dirty="0" err="1"/>
              <a:t>бағытталған</a:t>
            </a:r>
            <a:r>
              <a:rPr lang="ru-RU" dirty="0"/>
              <a:t>. </a:t>
            </a:r>
            <a:r>
              <a:rPr lang="ru-RU" dirty="0" err="1"/>
              <a:t>Физикалық</a:t>
            </a:r>
            <a:r>
              <a:rPr lang="ru-RU" dirty="0"/>
              <a:t> </a:t>
            </a:r>
            <a:r>
              <a:rPr lang="ru-RU" dirty="0" err="1"/>
              <a:t>практикумдар</a:t>
            </a:r>
            <a:r>
              <a:rPr lang="ru-RU" dirty="0"/>
              <a:t> </a:t>
            </a:r>
            <a:r>
              <a:rPr lang="ru-RU" dirty="0" err="1"/>
              <a:t>мектептерде</a:t>
            </a:r>
            <a:r>
              <a:rPr lang="ru-RU" dirty="0"/>
              <a:t>, </a:t>
            </a:r>
            <a:r>
              <a:rPr lang="ru-RU" dirty="0" err="1"/>
              <a:t>колледждерде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жоғары</a:t>
            </a:r>
            <a:r>
              <a:rPr lang="ru-RU" dirty="0"/>
              <a:t> </a:t>
            </a:r>
            <a:r>
              <a:rPr lang="ru-RU" dirty="0" err="1"/>
              <a:t>оқу</a:t>
            </a:r>
            <a:r>
              <a:rPr lang="ru-RU" dirty="0"/>
              <a:t> </a:t>
            </a:r>
            <a:r>
              <a:rPr lang="ru-RU" dirty="0" err="1"/>
              <a:t>орындарында</a:t>
            </a:r>
            <a:r>
              <a:rPr lang="ru-RU" dirty="0"/>
              <a:t> </a:t>
            </a:r>
            <a:r>
              <a:rPr lang="ru-RU" dirty="0" err="1"/>
              <a:t>білім</a:t>
            </a:r>
            <a:r>
              <a:rPr lang="ru-RU" dirty="0"/>
              <a:t> беру </a:t>
            </a:r>
            <a:r>
              <a:rPr lang="ru-RU" dirty="0" err="1"/>
              <a:t>үдерісінің</a:t>
            </a:r>
            <a:r>
              <a:rPr lang="ru-RU" dirty="0"/>
              <a:t> </a:t>
            </a:r>
            <a:r>
              <a:rPr lang="ru-RU" dirty="0" err="1"/>
              <a:t>маңызды</a:t>
            </a:r>
            <a:r>
              <a:rPr lang="ru-RU" dirty="0"/>
              <a:t> </a:t>
            </a:r>
            <a:r>
              <a:rPr lang="ru-RU" dirty="0" err="1"/>
              <a:t>бөлігі</a:t>
            </a:r>
            <a:r>
              <a:rPr lang="ru-RU" dirty="0"/>
              <a:t> </a:t>
            </a:r>
            <a:r>
              <a:rPr lang="ru-RU" dirty="0" err="1"/>
              <a:t>болып</a:t>
            </a:r>
            <a:r>
              <a:rPr lang="ru-RU" dirty="0"/>
              <a:t> </a:t>
            </a:r>
            <a:r>
              <a:rPr lang="ru-RU" dirty="0" err="1"/>
              <a:t>табылады</a:t>
            </a:r>
            <a:r>
              <a:rPr lang="ru-RU" dirty="0"/>
              <a:t>.</a:t>
            </a:r>
            <a:endParaRPr lang="en-US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259666" y="2624845"/>
            <a:ext cx="608986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err="1"/>
              <a:t>Физикалық</a:t>
            </a:r>
            <a:r>
              <a:rPr lang="ru-RU" b="1" dirty="0"/>
              <a:t> </a:t>
            </a:r>
            <a:r>
              <a:rPr lang="ru-RU" b="1" dirty="0" err="1"/>
              <a:t>практикумның</a:t>
            </a:r>
            <a:r>
              <a:rPr lang="ru-RU" b="1" dirty="0"/>
              <a:t> </a:t>
            </a:r>
            <a:r>
              <a:rPr lang="ru-RU" b="1" dirty="0" err="1"/>
              <a:t>құрылымы</a:t>
            </a:r>
            <a:r>
              <a:rPr lang="ru-RU" b="1" dirty="0"/>
              <a:t>:</a:t>
            </a:r>
          </a:p>
          <a:p>
            <a:pPr algn="just"/>
            <a:r>
              <a:rPr lang="ru-RU" dirty="0" err="1"/>
              <a:t>Физикалық</a:t>
            </a:r>
            <a:r>
              <a:rPr lang="ru-RU" dirty="0"/>
              <a:t> практикум </a:t>
            </a:r>
            <a:r>
              <a:rPr lang="ru-RU" dirty="0" err="1"/>
              <a:t>бірқатар</a:t>
            </a:r>
            <a:r>
              <a:rPr lang="ru-RU" dirty="0"/>
              <a:t> </a:t>
            </a:r>
            <a:r>
              <a:rPr lang="ru-RU" dirty="0" err="1"/>
              <a:t>зертханалық</a:t>
            </a:r>
            <a:r>
              <a:rPr lang="ru-RU" dirty="0"/>
              <a:t> </a:t>
            </a:r>
            <a:r>
              <a:rPr lang="ru-RU" dirty="0" err="1"/>
              <a:t>жұмыстардан</a:t>
            </a:r>
            <a:r>
              <a:rPr lang="ru-RU" dirty="0"/>
              <a:t>, </a:t>
            </a:r>
            <a:r>
              <a:rPr lang="ru-RU" dirty="0" err="1"/>
              <a:t>сондай-ақ</a:t>
            </a:r>
            <a:r>
              <a:rPr lang="ru-RU" dirty="0"/>
              <a:t> </a:t>
            </a:r>
            <a:r>
              <a:rPr lang="ru-RU" dirty="0" err="1"/>
              <a:t>тапсырмалардан</a:t>
            </a:r>
            <a:r>
              <a:rPr lang="ru-RU" dirty="0"/>
              <a:t> </a:t>
            </a:r>
            <a:r>
              <a:rPr lang="ru-RU" dirty="0" err="1"/>
              <a:t>тұрады</a:t>
            </a:r>
            <a:r>
              <a:rPr lang="ru-RU" dirty="0"/>
              <a:t>. </a:t>
            </a:r>
            <a:r>
              <a:rPr lang="ru-RU" dirty="0" err="1"/>
              <a:t>Әрбір</a:t>
            </a:r>
            <a:r>
              <a:rPr lang="ru-RU" dirty="0"/>
              <a:t> </a:t>
            </a:r>
            <a:r>
              <a:rPr lang="ru-RU" dirty="0" err="1"/>
              <a:t>жұмыс</a:t>
            </a:r>
            <a:r>
              <a:rPr lang="ru-RU" dirty="0"/>
              <a:t> </a:t>
            </a:r>
            <a:r>
              <a:rPr lang="ru-RU" dirty="0" err="1"/>
              <a:t>белгілі</a:t>
            </a:r>
            <a:r>
              <a:rPr lang="ru-RU" dirty="0"/>
              <a:t> </a:t>
            </a:r>
            <a:r>
              <a:rPr lang="ru-RU" dirty="0" err="1"/>
              <a:t>бір</a:t>
            </a:r>
            <a:r>
              <a:rPr lang="ru-RU" dirty="0"/>
              <a:t> </a:t>
            </a:r>
            <a:r>
              <a:rPr lang="ru-RU" dirty="0" err="1"/>
              <a:t>тақырыпты</a:t>
            </a:r>
            <a:r>
              <a:rPr lang="ru-RU" dirty="0"/>
              <a:t> </a:t>
            </a:r>
            <a:r>
              <a:rPr lang="ru-RU" dirty="0" err="1"/>
              <a:t>қамтиды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нақты</a:t>
            </a:r>
            <a:r>
              <a:rPr lang="ru-RU" dirty="0"/>
              <a:t> </a:t>
            </a:r>
            <a:r>
              <a:rPr lang="ru-RU" dirty="0" err="1"/>
              <a:t>мақсатқа</a:t>
            </a:r>
            <a:r>
              <a:rPr lang="ru-RU" dirty="0"/>
              <a:t> </a:t>
            </a:r>
            <a:r>
              <a:rPr lang="ru-RU" dirty="0" err="1"/>
              <a:t>бағытталады</a:t>
            </a:r>
            <a:r>
              <a:rPr lang="ru-RU" dirty="0"/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12417" y="3884401"/>
            <a:ext cx="1043711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err="1"/>
              <a:t>Орташа</a:t>
            </a:r>
            <a:r>
              <a:rPr lang="ru-RU" b="1" dirty="0"/>
              <a:t> </a:t>
            </a:r>
            <a:r>
              <a:rPr lang="ru-RU" b="1" dirty="0" err="1"/>
              <a:t>есеппен</a:t>
            </a:r>
            <a:r>
              <a:rPr lang="ru-RU" b="1" dirty="0"/>
              <a:t> практикум </a:t>
            </a:r>
            <a:r>
              <a:rPr lang="ru-RU" b="1" dirty="0" err="1"/>
              <a:t>уақыты</a:t>
            </a:r>
            <a:r>
              <a:rPr lang="ru-RU" b="1" dirty="0"/>
              <a:t>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b="1" dirty="0" err="1"/>
              <a:t>Қарапайым</a:t>
            </a:r>
            <a:r>
              <a:rPr lang="ru-RU" b="1" dirty="0"/>
              <a:t> практикум</a:t>
            </a:r>
            <a:r>
              <a:rPr lang="ru-RU" dirty="0"/>
              <a:t>: 30-45 минут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b="1" dirty="0" err="1"/>
              <a:t>Орташа</a:t>
            </a:r>
            <a:r>
              <a:rPr lang="ru-RU" b="1" dirty="0"/>
              <a:t> </a:t>
            </a:r>
            <a:r>
              <a:rPr lang="ru-RU" b="1" dirty="0" err="1"/>
              <a:t>күрделіліктегі</a:t>
            </a:r>
            <a:r>
              <a:rPr lang="ru-RU" b="1" dirty="0"/>
              <a:t> практикум</a:t>
            </a:r>
            <a:r>
              <a:rPr lang="ru-RU" dirty="0"/>
              <a:t>: 45-60 минут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b="1" dirty="0" err="1"/>
              <a:t>Күрделі</a:t>
            </a:r>
            <a:r>
              <a:rPr lang="ru-RU" b="1" dirty="0"/>
              <a:t> практикум</a:t>
            </a:r>
            <a:r>
              <a:rPr lang="ru-RU" dirty="0"/>
              <a:t>: 60-90 минут</a:t>
            </a:r>
          </a:p>
          <a:p>
            <a:pPr algn="just"/>
            <a:r>
              <a:rPr lang="ru-RU" b="1" dirty="0" err="1"/>
              <a:t>Жоғары</a:t>
            </a:r>
            <a:r>
              <a:rPr lang="ru-RU" b="1" dirty="0"/>
              <a:t> </a:t>
            </a:r>
            <a:r>
              <a:rPr lang="ru-RU" b="1" dirty="0" err="1"/>
              <a:t>оқу</a:t>
            </a:r>
            <a:r>
              <a:rPr lang="ru-RU" b="1" dirty="0"/>
              <a:t> </a:t>
            </a:r>
            <a:r>
              <a:rPr lang="ru-RU" b="1" dirty="0" err="1"/>
              <a:t>орындарындағы</a:t>
            </a:r>
            <a:r>
              <a:rPr lang="ru-RU" b="1" dirty="0"/>
              <a:t> </a:t>
            </a:r>
            <a:r>
              <a:rPr lang="ru-RU" b="1" dirty="0" err="1"/>
              <a:t>практикумдар</a:t>
            </a:r>
            <a:endParaRPr lang="ru-RU" b="1" dirty="0"/>
          </a:p>
          <a:p>
            <a:pPr algn="just"/>
            <a:r>
              <a:rPr lang="ru-RU" dirty="0" err="1"/>
              <a:t>Жоғары</a:t>
            </a:r>
            <a:r>
              <a:rPr lang="ru-RU" dirty="0"/>
              <a:t> </a:t>
            </a:r>
            <a:r>
              <a:rPr lang="ru-RU" dirty="0" err="1"/>
              <a:t>оқу</a:t>
            </a:r>
            <a:r>
              <a:rPr lang="ru-RU" dirty="0"/>
              <a:t> </a:t>
            </a:r>
            <a:r>
              <a:rPr lang="ru-RU" dirty="0" err="1"/>
              <a:t>орындарындағы</a:t>
            </a:r>
            <a:r>
              <a:rPr lang="ru-RU" dirty="0"/>
              <a:t> </a:t>
            </a:r>
            <a:r>
              <a:rPr lang="ru-RU" dirty="0" err="1"/>
              <a:t>физикалық</a:t>
            </a:r>
            <a:r>
              <a:rPr lang="ru-RU" dirty="0"/>
              <a:t> </a:t>
            </a:r>
            <a:r>
              <a:rPr lang="ru-RU" dirty="0" err="1"/>
              <a:t>практикумдар</a:t>
            </a:r>
            <a:r>
              <a:rPr lang="ru-RU" dirty="0"/>
              <a:t> </a:t>
            </a:r>
            <a:r>
              <a:rPr lang="ru-RU" dirty="0" err="1"/>
              <a:t>мектептегіге</a:t>
            </a:r>
            <a:r>
              <a:rPr lang="ru-RU" dirty="0"/>
              <a:t> </a:t>
            </a:r>
            <a:r>
              <a:rPr lang="ru-RU" dirty="0" err="1"/>
              <a:t>қарағанда</a:t>
            </a:r>
            <a:r>
              <a:rPr lang="ru-RU" dirty="0"/>
              <a:t> </a:t>
            </a:r>
            <a:r>
              <a:rPr lang="ru-RU" dirty="0" err="1"/>
              <a:t>күрделірек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көбіне</a:t>
            </a:r>
            <a:r>
              <a:rPr lang="ru-RU" dirty="0"/>
              <a:t> 2-3 </a:t>
            </a:r>
            <a:r>
              <a:rPr lang="ru-RU" dirty="0" err="1"/>
              <a:t>сағатқа</a:t>
            </a:r>
            <a:r>
              <a:rPr lang="ru-RU" dirty="0"/>
              <a:t> </a:t>
            </a:r>
            <a:r>
              <a:rPr lang="ru-RU" dirty="0" err="1"/>
              <a:t>созылады</a:t>
            </a:r>
            <a:r>
              <a:rPr lang="ru-RU" dirty="0"/>
              <a:t>. </a:t>
            </a:r>
            <a:r>
              <a:rPr lang="ru-RU" dirty="0" err="1"/>
              <a:t>Студенттерге</a:t>
            </a:r>
            <a:r>
              <a:rPr lang="ru-RU" dirty="0"/>
              <a:t> </a:t>
            </a:r>
            <a:r>
              <a:rPr lang="ru-RU" dirty="0" err="1"/>
              <a:t>дербес</a:t>
            </a:r>
            <a:r>
              <a:rPr lang="ru-RU" dirty="0"/>
              <a:t> </a:t>
            </a:r>
            <a:r>
              <a:rPr lang="ru-RU" dirty="0" err="1"/>
              <a:t>зерттеу</a:t>
            </a:r>
            <a:r>
              <a:rPr lang="ru-RU" dirty="0"/>
              <a:t> </a:t>
            </a:r>
            <a:r>
              <a:rPr lang="ru-RU" dirty="0" err="1"/>
              <a:t>тапсырмалары</a:t>
            </a:r>
            <a:r>
              <a:rPr lang="ru-RU" dirty="0"/>
              <a:t> </a:t>
            </a:r>
            <a:r>
              <a:rPr lang="ru-RU" dirty="0" err="1"/>
              <a:t>берілетіндіктен</a:t>
            </a:r>
            <a:r>
              <a:rPr lang="ru-RU" dirty="0"/>
              <a:t>, </a:t>
            </a:r>
            <a:r>
              <a:rPr lang="ru-RU" dirty="0" err="1"/>
              <a:t>әртүрлі</a:t>
            </a:r>
            <a:r>
              <a:rPr lang="ru-RU" dirty="0"/>
              <a:t> </a:t>
            </a:r>
            <a:r>
              <a:rPr lang="ru-RU" dirty="0" err="1"/>
              <a:t>аспаптармен</a:t>
            </a:r>
            <a:r>
              <a:rPr lang="ru-RU" dirty="0"/>
              <a:t> </a:t>
            </a:r>
            <a:r>
              <a:rPr lang="ru-RU" dirty="0" err="1"/>
              <a:t>жұмыс</a:t>
            </a:r>
            <a:r>
              <a:rPr lang="ru-RU" dirty="0"/>
              <a:t> </a:t>
            </a:r>
            <a:r>
              <a:rPr lang="ru-RU" dirty="0" err="1"/>
              <a:t>істеу</a:t>
            </a:r>
            <a:r>
              <a:rPr lang="ru-RU" dirty="0"/>
              <a:t>, </a:t>
            </a:r>
            <a:r>
              <a:rPr lang="ru-RU" dirty="0" err="1"/>
              <a:t>мәліметтерді</a:t>
            </a:r>
            <a:r>
              <a:rPr lang="ru-RU" dirty="0"/>
              <a:t> </a:t>
            </a:r>
            <a:r>
              <a:rPr lang="ru-RU" dirty="0" err="1"/>
              <a:t>толық</a:t>
            </a:r>
            <a:r>
              <a:rPr lang="ru-RU" dirty="0"/>
              <a:t> </a:t>
            </a:r>
            <a:r>
              <a:rPr lang="ru-RU" dirty="0" err="1"/>
              <a:t>талдау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есеп</a:t>
            </a:r>
            <a:r>
              <a:rPr lang="ru-RU" dirty="0"/>
              <a:t> </a:t>
            </a:r>
            <a:r>
              <a:rPr lang="ru-RU" dirty="0" err="1"/>
              <a:t>жазу</a:t>
            </a:r>
            <a:r>
              <a:rPr lang="ru-RU" dirty="0"/>
              <a:t> </a:t>
            </a:r>
            <a:r>
              <a:rPr lang="ru-RU" dirty="0" err="1"/>
              <a:t>ұзақ</a:t>
            </a:r>
            <a:r>
              <a:rPr lang="ru-RU" dirty="0"/>
              <a:t> </a:t>
            </a:r>
            <a:r>
              <a:rPr lang="ru-RU" dirty="0" err="1"/>
              <a:t>уақытты</a:t>
            </a:r>
            <a:r>
              <a:rPr lang="ru-RU" dirty="0"/>
              <a:t> </a:t>
            </a:r>
            <a:r>
              <a:rPr lang="ru-RU" dirty="0" err="1"/>
              <a:t>талап</a:t>
            </a:r>
            <a:r>
              <a:rPr lang="ru-RU" dirty="0"/>
              <a:t> </a:t>
            </a:r>
            <a:r>
              <a:rPr lang="ru-RU" dirty="0" err="1"/>
              <a:t>етеді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8801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EDEE982-3382-59A5-A357-2614A5ED2C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DDE1F80-AE10-556F-5CFC-17F62DC318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26DA23E-57C0-D47D-EF4B-D52CF732C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526280"/>
            <a:ext cx="9975273" cy="2331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4616993-E332-B67F-53E5-7771FCB5FC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2051" y="524740"/>
            <a:ext cx="11247895" cy="5765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435EA76-ADA1-38EA-D652-35655C71C6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73418" y="44817"/>
            <a:ext cx="233303" cy="772404"/>
            <a:chOff x="11873418" y="44817"/>
            <a:chExt cx="233303" cy="772404"/>
          </a:xfrm>
        </p:grpSpPr>
        <p:sp>
          <p:nvSpPr>
            <p:cNvPr id="15" name="Rectangle 64">
              <a:extLst>
                <a:ext uri="{FF2B5EF4-FFF2-40B4-BE49-F238E27FC236}">
                  <a16:creationId xmlns:a16="http://schemas.microsoft.com/office/drawing/2014/main" id="{448B5C0B-6AA9-5999-387C-5AC431059E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3605" y="461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66">
              <a:extLst>
                <a:ext uri="{FF2B5EF4-FFF2-40B4-BE49-F238E27FC236}">
                  <a16:creationId xmlns:a16="http://schemas.microsoft.com/office/drawing/2014/main" id="{D28C3D17-2066-E7A0-4ECA-D4686A44A9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115" y="46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64">
              <a:extLst>
                <a:ext uri="{FF2B5EF4-FFF2-40B4-BE49-F238E27FC236}">
                  <a16:creationId xmlns:a16="http://schemas.microsoft.com/office/drawing/2014/main" id="{690A78E9-BCBF-682E-F7D2-EE5458E2B6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56EC09FC-C5FF-0AF0-EC00-18F09B0C90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A931593E-58B6-8198-BEE9-0D2C366A2E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8E7E7E3C-A96F-820E-CF0C-4834C852B4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AD40CA39-90A8-2320-711E-12557445D8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D4D87F98-EE39-2ADF-3760-BCD3451CC9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A637CA04-24CF-3DE5-532B-84AF499C46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805012DB-B390-B83E-BA44-F58C33CEE3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888721A5-C854-01AB-DD15-A549B45A8A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14A24ABC-31EE-03E7-D67C-9266787CD5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458E60C-2ADB-1802-43D6-D7581DF54D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864" y="3048506"/>
            <a:ext cx="630289" cy="765242"/>
            <a:chOff x="45711" y="3048506"/>
            <a:chExt cx="630289" cy="765242"/>
          </a:xfrm>
        </p:grpSpPr>
        <p:sp>
          <p:nvSpPr>
            <p:cNvPr id="29" name="Rectangle 2">
              <a:extLst>
                <a:ext uri="{FF2B5EF4-FFF2-40B4-BE49-F238E27FC236}">
                  <a16:creationId xmlns:a16="http://schemas.microsoft.com/office/drawing/2014/main" id="{EE8307AD-9E0B-51D2-5B3D-AEC7DDF6AD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59">
              <a:extLst>
                <a:ext uri="{FF2B5EF4-FFF2-40B4-BE49-F238E27FC236}">
                  <a16:creationId xmlns:a16="http://schemas.microsoft.com/office/drawing/2014/main" id="{331691D6-1E87-6019-FC0C-452962235F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2">
              <a:extLst>
                <a:ext uri="{FF2B5EF4-FFF2-40B4-BE49-F238E27FC236}">
                  <a16:creationId xmlns:a16="http://schemas.microsoft.com/office/drawing/2014/main" id="{031CEFDC-7246-EC1E-32FF-56899770EE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C0242310-E128-8C67-69E6-C3185D6EDB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BC36B3AE-A9D6-7BC5-DA39-32A80F4792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2">
              <a:extLst>
                <a:ext uri="{FF2B5EF4-FFF2-40B4-BE49-F238E27FC236}">
                  <a16:creationId xmlns:a16="http://schemas.microsoft.com/office/drawing/2014/main" id="{1704CAA7-5D65-4E1B-046D-6CB2D74A54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59">
              <a:extLst>
                <a:ext uri="{FF2B5EF4-FFF2-40B4-BE49-F238E27FC236}">
                  <a16:creationId xmlns:a16="http://schemas.microsoft.com/office/drawing/2014/main" id="{5C124EF8-F76F-9AA8-5C1D-EAF512537C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2">
              <a:extLst>
                <a:ext uri="{FF2B5EF4-FFF2-40B4-BE49-F238E27FC236}">
                  <a16:creationId xmlns:a16="http://schemas.microsoft.com/office/drawing/2014/main" id="{48B0CF72-1712-435C-FC84-5887E6E50A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4">
              <a:extLst>
                <a:ext uri="{FF2B5EF4-FFF2-40B4-BE49-F238E27FC236}">
                  <a16:creationId xmlns:a16="http://schemas.microsoft.com/office/drawing/2014/main" id="{41C35B96-AE55-0391-AA88-E1C39D945E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8BBAA14F-FB91-3F7B-9790-734BCC8EF4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2">
              <a:extLst>
                <a:ext uri="{FF2B5EF4-FFF2-40B4-BE49-F238E27FC236}">
                  <a16:creationId xmlns:a16="http://schemas.microsoft.com/office/drawing/2014/main" id="{2AA27F6B-EA2D-FE42-29B6-D300BB2218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59">
              <a:extLst>
                <a:ext uri="{FF2B5EF4-FFF2-40B4-BE49-F238E27FC236}">
                  <a16:creationId xmlns:a16="http://schemas.microsoft.com/office/drawing/2014/main" id="{A9D209C1-CBCF-DB3D-8F8C-FF69AAC8F7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62">
              <a:extLst>
                <a:ext uri="{FF2B5EF4-FFF2-40B4-BE49-F238E27FC236}">
                  <a16:creationId xmlns:a16="http://schemas.microsoft.com/office/drawing/2014/main" id="{5EA81274-1785-B065-AAF5-D037F8C2DA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64">
              <a:extLst>
                <a:ext uri="{FF2B5EF4-FFF2-40B4-BE49-F238E27FC236}">
                  <a16:creationId xmlns:a16="http://schemas.microsoft.com/office/drawing/2014/main" id="{0A100642-2839-E5EB-979F-C48BBEAE56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66">
              <a:extLst>
                <a:ext uri="{FF2B5EF4-FFF2-40B4-BE49-F238E27FC236}">
                  <a16:creationId xmlns:a16="http://schemas.microsoft.com/office/drawing/2014/main" id="{0E733866-B0B2-931B-81E4-068D6BBEE5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2">
              <a:extLst>
                <a:ext uri="{FF2B5EF4-FFF2-40B4-BE49-F238E27FC236}">
                  <a16:creationId xmlns:a16="http://schemas.microsoft.com/office/drawing/2014/main" id="{C945BC79-03EA-0D48-422F-4D8FE483C2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59">
              <a:extLst>
                <a:ext uri="{FF2B5EF4-FFF2-40B4-BE49-F238E27FC236}">
                  <a16:creationId xmlns:a16="http://schemas.microsoft.com/office/drawing/2014/main" id="{018EE990-77F2-59D2-0BB0-46CCCA5284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62">
              <a:extLst>
                <a:ext uri="{FF2B5EF4-FFF2-40B4-BE49-F238E27FC236}">
                  <a16:creationId xmlns:a16="http://schemas.microsoft.com/office/drawing/2014/main" id="{8FF12AA2-C2FB-DF09-C341-5617293020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64">
              <a:extLst>
                <a:ext uri="{FF2B5EF4-FFF2-40B4-BE49-F238E27FC236}">
                  <a16:creationId xmlns:a16="http://schemas.microsoft.com/office/drawing/2014/main" id="{1006E5A3-63EB-D292-DDFC-A7D65CC0AD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66">
              <a:extLst>
                <a:ext uri="{FF2B5EF4-FFF2-40B4-BE49-F238E27FC236}">
                  <a16:creationId xmlns:a16="http://schemas.microsoft.com/office/drawing/2014/main" id="{897DF500-5121-05F5-0E15-2C512327FC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2">
              <a:extLst>
                <a:ext uri="{FF2B5EF4-FFF2-40B4-BE49-F238E27FC236}">
                  <a16:creationId xmlns:a16="http://schemas.microsoft.com/office/drawing/2014/main" id="{B8B621A7-CD11-C594-4048-55B1BAD072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59">
              <a:extLst>
                <a:ext uri="{FF2B5EF4-FFF2-40B4-BE49-F238E27FC236}">
                  <a16:creationId xmlns:a16="http://schemas.microsoft.com/office/drawing/2014/main" id="{628A4284-1C5C-CDF1-3880-455FAC98F3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62">
              <a:extLst>
                <a:ext uri="{FF2B5EF4-FFF2-40B4-BE49-F238E27FC236}">
                  <a16:creationId xmlns:a16="http://schemas.microsoft.com/office/drawing/2014/main" id="{D972E26F-A3E3-61D7-D5A9-DDCAC242B2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64">
              <a:extLst>
                <a:ext uri="{FF2B5EF4-FFF2-40B4-BE49-F238E27FC236}">
                  <a16:creationId xmlns:a16="http://schemas.microsoft.com/office/drawing/2014/main" id="{E9096613-CF33-5548-15C8-B102504F3B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66">
              <a:extLst>
                <a:ext uri="{FF2B5EF4-FFF2-40B4-BE49-F238E27FC236}">
                  <a16:creationId xmlns:a16="http://schemas.microsoft.com/office/drawing/2014/main" id="{ADCB4352-0DEF-FAE7-E25C-77B4B48A77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Скругленный прямоугольник 4">
            <a:extLst>
              <a:ext uri="{FF2B5EF4-FFF2-40B4-BE49-F238E27FC236}">
                <a16:creationId xmlns:a16="http://schemas.microsoft.com/office/drawing/2014/main" id="{164966AF-096E-BD1A-C11F-BB75B68E6EFC}"/>
              </a:ext>
            </a:extLst>
          </p:cNvPr>
          <p:cNvSpPr/>
          <p:nvPr/>
        </p:nvSpPr>
        <p:spPr>
          <a:xfrm>
            <a:off x="1233996" y="248764"/>
            <a:ext cx="9438607" cy="717395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89DD7B57-C3BC-3A1E-CF70-FBA8F03D9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6222" y="102548"/>
            <a:ext cx="9211909" cy="99412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1. </a:t>
            </a:r>
            <a:r>
              <a:rPr lang="ru-RU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Физикалық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эксперименттің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әдістемесі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33996" y="1277516"/>
            <a:ext cx="968604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err="1"/>
              <a:t>Үй</a:t>
            </a:r>
            <a:r>
              <a:rPr lang="ru-RU" b="1" dirty="0"/>
              <a:t> </a:t>
            </a:r>
            <a:r>
              <a:rPr lang="ru-RU" b="1" dirty="0" err="1"/>
              <a:t>жағдайында</a:t>
            </a:r>
            <a:r>
              <a:rPr lang="ru-RU" b="1" dirty="0"/>
              <a:t> </a:t>
            </a:r>
            <a:r>
              <a:rPr lang="ru-RU" b="1" dirty="0" err="1"/>
              <a:t>жасалатын</a:t>
            </a:r>
            <a:r>
              <a:rPr lang="ru-RU" b="1" dirty="0"/>
              <a:t> </a:t>
            </a:r>
            <a:r>
              <a:rPr lang="ru-RU" b="1" dirty="0" err="1"/>
              <a:t>физикалық</a:t>
            </a:r>
            <a:r>
              <a:rPr lang="ru-RU" b="1" dirty="0"/>
              <a:t> </a:t>
            </a:r>
            <a:r>
              <a:rPr lang="ru-RU" b="1" dirty="0" err="1"/>
              <a:t>эксперименттер</a:t>
            </a:r>
            <a:r>
              <a:rPr lang="ru-RU" b="1" dirty="0"/>
              <a:t> </a:t>
            </a:r>
            <a:r>
              <a:rPr lang="ru-RU" dirty="0"/>
              <a:t>– </a:t>
            </a:r>
            <a:r>
              <a:rPr lang="ru-RU" dirty="0" err="1"/>
              <a:t>физиканы</a:t>
            </a:r>
            <a:r>
              <a:rPr lang="ru-RU" dirty="0"/>
              <a:t> </a:t>
            </a:r>
            <a:r>
              <a:rPr lang="ru-RU" dirty="0" err="1"/>
              <a:t>түсінуге</a:t>
            </a:r>
            <a:r>
              <a:rPr lang="ru-RU" dirty="0"/>
              <a:t> </a:t>
            </a:r>
            <a:r>
              <a:rPr lang="ru-RU" dirty="0" err="1"/>
              <a:t>көмектесетін</a:t>
            </a:r>
            <a:r>
              <a:rPr lang="ru-RU" dirty="0"/>
              <a:t>, </a:t>
            </a:r>
            <a:r>
              <a:rPr lang="ru-RU" dirty="0" err="1"/>
              <a:t>қызықты</a:t>
            </a:r>
            <a:r>
              <a:rPr lang="ru-RU" dirty="0"/>
              <a:t> </a:t>
            </a:r>
            <a:r>
              <a:rPr lang="ru-RU" dirty="0" err="1"/>
              <a:t>әрі</a:t>
            </a:r>
            <a:r>
              <a:rPr lang="ru-RU" dirty="0"/>
              <a:t> </a:t>
            </a:r>
            <a:r>
              <a:rPr lang="ru-RU" dirty="0" err="1"/>
              <a:t>қолжетімді</a:t>
            </a:r>
            <a:r>
              <a:rPr lang="ru-RU" dirty="0"/>
              <a:t> </a:t>
            </a:r>
            <a:r>
              <a:rPr lang="ru-RU" dirty="0" err="1"/>
              <a:t>тәжірибелер</a:t>
            </a:r>
            <a:r>
              <a:rPr lang="ru-RU" dirty="0"/>
              <a:t>. </a:t>
            </a:r>
            <a:r>
              <a:rPr lang="ru-RU" dirty="0" err="1"/>
              <a:t>Олар</a:t>
            </a:r>
            <a:r>
              <a:rPr lang="ru-RU" dirty="0"/>
              <a:t> </a:t>
            </a:r>
            <a:r>
              <a:rPr lang="ru-RU" dirty="0" err="1"/>
              <a:t>физикалық</a:t>
            </a:r>
            <a:r>
              <a:rPr lang="ru-RU" dirty="0"/>
              <a:t> </a:t>
            </a:r>
            <a:r>
              <a:rPr lang="ru-RU" dirty="0" err="1"/>
              <a:t>құбылыстарды</a:t>
            </a:r>
            <a:r>
              <a:rPr lang="ru-RU" dirty="0"/>
              <a:t> </a:t>
            </a:r>
            <a:r>
              <a:rPr lang="ru-RU" dirty="0" err="1"/>
              <a:t>түсінуді</a:t>
            </a:r>
            <a:r>
              <a:rPr lang="ru-RU" dirty="0"/>
              <a:t> </a:t>
            </a:r>
            <a:r>
              <a:rPr lang="ru-RU" dirty="0" err="1"/>
              <a:t>жеңілдетіп</a:t>
            </a:r>
            <a:r>
              <a:rPr lang="ru-RU" dirty="0"/>
              <a:t>, </a:t>
            </a:r>
            <a:r>
              <a:rPr lang="ru-RU" dirty="0" err="1"/>
              <a:t>мектеп</a:t>
            </a:r>
            <a:r>
              <a:rPr lang="ru-RU" dirty="0"/>
              <a:t> </a:t>
            </a:r>
            <a:r>
              <a:rPr lang="ru-RU" dirty="0" err="1"/>
              <a:t>бағдарламасын</a:t>
            </a:r>
            <a:r>
              <a:rPr lang="ru-RU" dirty="0"/>
              <a:t> </a:t>
            </a:r>
            <a:r>
              <a:rPr lang="ru-RU" dirty="0" err="1"/>
              <a:t>кеңейтуге</a:t>
            </a:r>
            <a:r>
              <a:rPr lang="ru-RU" dirty="0"/>
              <a:t> </a:t>
            </a:r>
            <a:r>
              <a:rPr lang="ru-RU" dirty="0" err="1"/>
              <a:t>мүмкіндік</a:t>
            </a:r>
            <a:r>
              <a:rPr lang="ru-RU" dirty="0"/>
              <a:t> </a:t>
            </a:r>
            <a:r>
              <a:rPr lang="ru-RU" dirty="0" err="1"/>
              <a:t>береді</a:t>
            </a:r>
            <a:r>
              <a:rPr lang="ru-RU" dirty="0"/>
              <a:t>. </a:t>
            </a:r>
            <a:r>
              <a:rPr lang="ru-RU" dirty="0" err="1"/>
              <a:t>Мұндай</a:t>
            </a:r>
            <a:r>
              <a:rPr lang="ru-RU" dirty="0"/>
              <a:t> </a:t>
            </a:r>
            <a:r>
              <a:rPr lang="ru-RU" dirty="0" err="1"/>
              <a:t>эксперименттер</a:t>
            </a:r>
            <a:r>
              <a:rPr lang="ru-RU" dirty="0"/>
              <a:t> </a:t>
            </a:r>
            <a:r>
              <a:rPr lang="ru-RU" dirty="0" err="1"/>
              <a:t>оқушылардың</a:t>
            </a:r>
            <a:r>
              <a:rPr lang="ru-RU" dirty="0"/>
              <a:t> </a:t>
            </a:r>
            <a:r>
              <a:rPr lang="ru-RU" dirty="0" err="1"/>
              <a:t>қызығушылығын</a:t>
            </a:r>
            <a:r>
              <a:rPr lang="ru-RU" dirty="0"/>
              <a:t> </a:t>
            </a:r>
            <a:r>
              <a:rPr lang="ru-RU" dirty="0" err="1"/>
              <a:t>арттырып</a:t>
            </a:r>
            <a:r>
              <a:rPr lang="ru-RU" dirty="0"/>
              <a:t>, </a:t>
            </a:r>
            <a:r>
              <a:rPr lang="ru-RU" dirty="0" err="1"/>
              <a:t>өз</a:t>
            </a:r>
            <a:r>
              <a:rPr lang="ru-RU" dirty="0"/>
              <a:t> </a:t>
            </a:r>
            <a:r>
              <a:rPr lang="ru-RU" dirty="0" err="1"/>
              <a:t>бетінше</a:t>
            </a:r>
            <a:r>
              <a:rPr lang="ru-RU" dirty="0"/>
              <a:t> </a:t>
            </a:r>
            <a:r>
              <a:rPr lang="ru-RU" dirty="0" err="1"/>
              <a:t>зерттеу</a:t>
            </a:r>
            <a:r>
              <a:rPr lang="ru-RU" dirty="0"/>
              <a:t> </a:t>
            </a:r>
            <a:r>
              <a:rPr lang="ru-RU" dirty="0" err="1"/>
              <a:t>жүргізуге</a:t>
            </a:r>
            <a:r>
              <a:rPr lang="ru-RU" dirty="0"/>
              <a:t> </a:t>
            </a:r>
            <a:r>
              <a:rPr lang="ru-RU" dirty="0" err="1"/>
              <a:t>ынталандырады</a:t>
            </a:r>
            <a:r>
              <a:rPr lang="ru-RU" dirty="0"/>
              <a:t>. </a:t>
            </a:r>
            <a:r>
              <a:rPr lang="ru-RU" dirty="0" err="1"/>
              <a:t>Осыған</a:t>
            </a:r>
            <a:r>
              <a:rPr lang="ru-RU" dirty="0"/>
              <a:t> </a:t>
            </a:r>
            <a:r>
              <a:rPr lang="ru-RU" dirty="0" err="1"/>
              <a:t>орай</a:t>
            </a:r>
            <a:r>
              <a:rPr lang="ru-RU" dirty="0"/>
              <a:t> </a:t>
            </a:r>
            <a:r>
              <a:rPr lang="ru-RU" dirty="0" err="1"/>
              <a:t>мысал</a:t>
            </a:r>
            <a:r>
              <a:rPr lang="ru-RU" dirty="0"/>
              <a:t>:</a:t>
            </a:r>
          </a:p>
          <a:p>
            <a:r>
              <a:rPr lang="ru-RU" dirty="0">
                <a:hlinkClick r:id="rId2"/>
              </a:rPr>
              <a:t> </a:t>
            </a:r>
            <a:r>
              <a:rPr lang="en-US" dirty="0">
                <a:hlinkClick r:id="rId2"/>
              </a:rPr>
              <a:t>https://youtube.com/shorts/s6wtZ8i3uW0?si=EpPEQ6TWCwbqEyeK</a:t>
            </a:r>
            <a:r>
              <a:rPr lang="kk-KZ" dirty="0"/>
              <a:t> </a:t>
            </a:r>
            <a:endParaRPr lang="en-US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8518" y="3048506"/>
            <a:ext cx="2711152" cy="3150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0349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786EB66-C867-4091-BE41-0977C3162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9AC298A-B9B9-4BAB-BCF5-45A44E5BA7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526280"/>
            <a:ext cx="9975273" cy="2331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BF8F48-5FE7-4A46-8BEB-AF2AE44CD2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2051" y="524740"/>
            <a:ext cx="11247895" cy="5765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17AB195-E690-4959-B435-3BC469C2CA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73418" y="44817"/>
            <a:ext cx="233303" cy="772404"/>
            <a:chOff x="11873418" y="44817"/>
            <a:chExt cx="233303" cy="772404"/>
          </a:xfrm>
        </p:grpSpPr>
        <p:sp>
          <p:nvSpPr>
            <p:cNvPr id="15" name="Rectangle 64">
              <a:extLst>
                <a:ext uri="{FF2B5EF4-FFF2-40B4-BE49-F238E27FC236}">
                  <a16:creationId xmlns:a16="http://schemas.microsoft.com/office/drawing/2014/main" id="{BBBA5550-3A7F-41FE-AEC2-85F9CA801E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3605" y="461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66">
              <a:extLst>
                <a:ext uri="{FF2B5EF4-FFF2-40B4-BE49-F238E27FC236}">
                  <a16:creationId xmlns:a16="http://schemas.microsoft.com/office/drawing/2014/main" id="{20C75782-E825-4F5C-B9E2-269CD9E69B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115" y="46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64">
              <a:extLst>
                <a:ext uri="{FF2B5EF4-FFF2-40B4-BE49-F238E27FC236}">
                  <a16:creationId xmlns:a16="http://schemas.microsoft.com/office/drawing/2014/main" id="{3F6D5B3A-F638-4015-BF3D-202A166FD4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C8B81319-436D-4F21-ABCC-A5838F9892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6C0516BC-CF7B-4D50-8C67-0665D3FD9A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C232F28B-582E-441D-A117-D9A1A40EBC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5E43823E-66CA-4740-95AE-DB53C2751B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06C1A5BC-53FF-465A-8394-81554FCDA0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86AAA0B5-FFC7-499B-9C1B-8DFFB4F291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A1B55CB2-2108-462D-B109-4D76D34A82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9E620EE3-25FA-4C0B-9F5D-470FF51B9B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52A5BDF8-AD17-44D3-B1C9-E165158D91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D9672DB-F953-4898-9C52-03A164FADE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864" y="3048506"/>
            <a:ext cx="630289" cy="765242"/>
            <a:chOff x="45711" y="3048506"/>
            <a:chExt cx="630289" cy="765242"/>
          </a:xfrm>
        </p:grpSpPr>
        <p:sp>
          <p:nvSpPr>
            <p:cNvPr id="29" name="Rectangle 2">
              <a:extLst>
                <a:ext uri="{FF2B5EF4-FFF2-40B4-BE49-F238E27FC236}">
                  <a16:creationId xmlns:a16="http://schemas.microsoft.com/office/drawing/2014/main" id="{BF03BEBE-5AB3-4234-9975-887E86FEDE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59">
              <a:extLst>
                <a:ext uri="{FF2B5EF4-FFF2-40B4-BE49-F238E27FC236}">
                  <a16:creationId xmlns:a16="http://schemas.microsoft.com/office/drawing/2014/main" id="{77545F09-233F-4039-B88E-8B7EE733B6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2">
              <a:extLst>
                <a:ext uri="{FF2B5EF4-FFF2-40B4-BE49-F238E27FC236}">
                  <a16:creationId xmlns:a16="http://schemas.microsoft.com/office/drawing/2014/main" id="{B89D6423-0884-41BE-BAB8-0F8A9851D5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2316554F-5550-4E94-BF70-9B1092E2A8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B3B986A6-E7CE-46D5-B7C2-E469056C52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2">
              <a:extLst>
                <a:ext uri="{FF2B5EF4-FFF2-40B4-BE49-F238E27FC236}">
                  <a16:creationId xmlns:a16="http://schemas.microsoft.com/office/drawing/2014/main" id="{513E22E1-E1BD-471B-9959-02D382CDB4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59">
              <a:extLst>
                <a:ext uri="{FF2B5EF4-FFF2-40B4-BE49-F238E27FC236}">
                  <a16:creationId xmlns:a16="http://schemas.microsoft.com/office/drawing/2014/main" id="{81396781-D57E-417F-9D99-C69663C283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2">
              <a:extLst>
                <a:ext uri="{FF2B5EF4-FFF2-40B4-BE49-F238E27FC236}">
                  <a16:creationId xmlns:a16="http://schemas.microsoft.com/office/drawing/2014/main" id="{B3DCA897-9502-460C-B0A6-67548D09B7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4">
              <a:extLst>
                <a:ext uri="{FF2B5EF4-FFF2-40B4-BE49-F238E27FC236}">
                  <a16:creationId xmlns:a16="http://schemas.microsoft.com/office/drawing/2014/main" id="{009AF730-DCD4-4428-A9E9-D26FAD1420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72AF0F75-11D1-432A-969B-1F454307F5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2">
              <a:extLst>
                <a:ext uri="{FF2B5EF4-FFF2-40B4-BE49-F238E27FC236}">
                  <a16:creationId xmlns:a16="http://schemas.microsoft.com/office/drawing/2014/main" id="{23397648-9CC0-48EE-86FE-B819830EA2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59">
              <a:extLst>
                <a:ext uri="{FF2B5EF4-FFF2-40B4-BE49-F238E27FC236}">
                  <a16:creationId xmlns:a16="http://schemas.microsoft.com/office/drawing/2014/main" id="{5C7C485C-93D0-46DC-AD54-B0AFDAEA7A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62">
              <a:extLst>
                <a:ext uri="{FF2B5EF4-FFF2-40B4-BE49-F238E27FC236}">
                  <a16:creationId xmlns:a16="http://schemas.microsoft.com/office/drawing/2014/main" id="{BB2C71AA-96A2-4945-BE1C-17FEF965F7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64">
              <a:extLst>
                <a:ext uri="{FF2B5EF4-FFF2-40B4-BE49-F238E27FC236}">
                  <a16:creationId xmlns:a16="http://schemas.microsoft.com/office/drawing/2014/main" id="{1914A3E6-8F60-4CB5-8142-47B57D38C6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66">
              <a:extLst>
                <a:ext uri="{FF2B5EF4-FFF2-40B4-BE49-F238E27FC236}">
                  <a16:creationId xmlns:a16="http://schemas.microsoft.com/office/drawing/2014/main" id="{8E36D6EE-E260-44F2-8D0C-B86573A680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2">
              <a:extLst>
                <a:ext uri="{FF2B5EF4-FFF2-40B4-BE49-F238E27FC236}">
                  <a16:creationId xmlns:a16="http://schemas.microsoft.com/office/drawing/2014/main" id="{A1EDD0E7-0ACC-4782-BB65-179218A536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59">
              <a:extLst>
                <a:ext uri="{FF2B5EF4-FFF2-40B4-BE49-F238E27FC236}">
                  <a16:creationId xmlns:a16="http://schemas.microsoft.com/office/drawing/2014/main" id="{61301D83-35ED-45D9-808A-4BDADF2B22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62">
              <a:extLst>
                <a:ext uri="{FF2B5EF4-FFF2-40B4-BE49-F238E27FC236}">
                  <a16:creationId xmlns:a16="http://schemas.microsoft.com/office/drawing/2014/main" id="{8ED1BB52-7859-46C1-997C-F679C92369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64">
              <a:extLst>
                <a:ext uri="{FF2B5EF4-FFF2-40B4-BE49-F238E27FC236}">
                  <a16:creationId xmlns:a16="http://schemas.microsoft.com/office/drawing/2014/main" id="{7A5D5BB8-21AD-44D8-8793-CB4924B938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66">
              <a:extLst>
                <a:ext uri="{FF2B5EF4-FFF2-40B4-BE49-F238E27FC236}">
                  <a16:creationId xmlns:a16="http://schemas.microsoft.com/office/drawing/2014/main" id="{6B17B7F3-3D9C-4459-AF7F-6BCF136647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2">
              <a:extLst>
                <a:ext uri="{FF2B5EF4-FFF2-40B4-BE49-F238E27FC236}">
                  <a16:creationId xmlns:a16="http://schemas.microsoft.com/office/drawing/2014/main" id="{03AF9AAC-5EF8-43F6-A71F-CAACB54FF6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59">
              <a:extLst>
                <a:ext uri="{FF2B5EF4-FFF2-40B4-BE49-F238E27FC236}">
                  <a16:creationId xmlns:a16="http://schemas.microsoft.com/office/drawing/2014/main" id="{F0D2C464-1C0A-4D91-9AAA-C053C895FD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62">
              <a:extLst>
                <a:ext uri="{FF2B5EF4-FFF2-40B4-BE49-F238E27FC236}">
                  <a16:creationId xmlns:a16="http://schemas.microsoft.com/office/drawing/2014/main" id="{4BEDADBB-1E6E-48F0-BBF3-EB9B978FB2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64">
              <a:extLst>
                <a:ext uri="{FF2B5EF4-FFF2-40B4-BE49-F238E27FC236}">
                  <a16:creationId xmlns:a16="http://schemas.microsoft.com/office/drawing/2014/main" id="{A768E058-61D9-41D6-AC45-94D984A89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66">
              <a:extLst>
                <a:ext uri="{FF2B5EF4-FFF2-40B4-BE49-F238E27FC236}">
                  <a16:creationId xmlns:a16="http://schemas.microsoft.com/office/drawing/2014/main" id="{99718B8A-0078-45EC-9F2C-1B6E96E1B7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Скругленный прямоугольник 4">
            <a:extLst>
              <a:ext uri="{FF2B5EF4-FFF2-40B4-BE49-F238E27FC236}">
                <a16:creationId xmlns:a16="http://schemas.microsoft.com/office/drawing/2014/main" id="{33ECE094-F468-9C0A-DD7A-E48C9DE06841}"/>
              </a:ext>
            </a:extLst>
          </p:cNvPr>
          <p:cNvSpPr/>
          <p:nvPr/>
        </p:nvSpPr>
        <p:spPr>
          <a:xfrm>
            <a:off x="1260630" y="219319"/>
            <a:ext cx="9197114" cy="739470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374B140C-867F-C9AF-434A-3C98BC034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248" y="289242"/>
            <a:ext cx="9439878" cy="669547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ru-RU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Физикалық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экспернименттің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техникасы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DEB362F9-D3F7-489D-BAED-6AB1D9870E5A}"/>
              </a:ext>
            </a:extLst>
          </p:cNvPr>
          <p:cNvSpPr txBox="1"/>
          <p:nvPr/>
        </p:nvSpPr>
        <p:spPr>
          <a:xfrm>
            <a:off x="765433" y="1028712"/>
            <a:ext cx="10655776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Физикалық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эксперименттің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техникасы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эксперименттік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зерттеулерді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жүргізу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қолданылатын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әдістер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құралдардың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жиынтығы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мынадай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компоненттерден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тұрады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Жабдықтар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құралдар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жүргізу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қажетті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физикалық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құрал-жабдықтар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өлшеу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аспаптары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датчиктер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т.б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.).</a:t>
            </a:r>
          </a:p>
          <a:p>
            <a:pPr algn="just"/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Электрондық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жүйелер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Деректерді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жинау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сақтау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өңдеу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компьютерлік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жүйелер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бағдарламалар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Өлшеу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әдістері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Зерттелетін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параметрлерді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(температура,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қысым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энергия,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т.б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өлшеу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тәсілдері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Тәжірибелік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әдістер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Зерттеу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жүргізу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тәсілдері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мысалы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бақылау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салыстыру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модельдеу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симуляция.</a:t>
            </a:r>
          </a:p>
          <a:p>
            <a:pPr algn="just"/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Нәтижелерді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талдау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Алынған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деректерді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статистикалық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графикалық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әдістер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арқылы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өңдеу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Эксперименттік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техниканың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дұрыс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ұйымдастырылуы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орындалуы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ғылыми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нәтижелердің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дәлдігін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сенімділігін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қамтамасыз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етеді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7222682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4485</TotalTime>
  <Words>913</Words>
  <Application>Microsoft Office PowerPoint</Application>
  <PresentationFormat>Широкоэкранный</PresentationFormat>
  <Paragraphs>67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1. ВАКУУМДЫҚ ТЕХНИКАСЫНЫҢ ДАМУ ТАРИХЫ</vt:lpstr>
      <vt:lpstr> Физикалық эксперименттің әдістемесі</vt:lpstr>
      <vt:lpstr> 1. Физикалық эксперименттің әдістемесі</vt:lpstr>
      <vt:lpstr>Фронтальды зертханаалық жұмысқа мысал: маятниктер көмегімен дененің еркін түсу үдеуін анықтау</vt:lpstr>
      <vt:lpstr> 1. Физикалық эксперименттің әдістемесі</vt:lpstr>
      <vt:lpstr> 1. Физикалық эксперименттің әдістемесі</vt:lpstr>
      <vt:lpstr>2. Физикалық экспернименттің техникасы</vt:lpstr>
      <vt:lpstr>2. Физикалық экспернименттің техникасы</vt:lpstr>
      <vt:lpstr>2. Физикалық экспернименттің техникасы</vt:lpstr>
      <vt:lpstr>2. Физикалық экспернименттің техникасы</vt:lpstr>
      <vt:lpstr>2. Физикалық экспернименттің техникасы</vt:lpstr>
      <vt:lpstr>Бекіту сұрақтары:</vt:lpstr>
      <vt:lpstr>НАЗАРЛАРЫҢЫЗҒА РАҚМЕТ!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Аманжолова Айнур Кайралиевна</dc:creator>
  <cp:lastModifiedBy>Пользователь</cp:lastModifiedBy>
  <cp:revision>119</cp:revision>
  <dcterms:created xsi:type="dcterms:W3CDTF">2021-11-16T03:16:23Z</dcterms:created>
  <dcterms:modified xsi:type="dcterms:W3CDTF">2024-11-02T14:56:49Z</dcterms:modified>
</cp:coreProperties>
</file>