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05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1049" y="963573"/>
            <a:ext cx="7601902" cy="3576638"/>
          </a:xfrm>
          <a:prstGeom prst="rect">
            <a:avLst/>
          </a:prstGeom>
          <a:noFill/>
          <a:ln/>
        </p:spPr>
        <p:txBody>
          <a:bodyPr wrap="square" lIns="0" tIns="0" rIns="0" bIns="0" rtlCol="0" anchor="t"/>
          <a:lstStyle/>
          <a:p>
            <a:r>
              <a:rPr lang="ru-RU" sz="2800" b="1" kern="0" spc="-113" dirty="0">
                <a:solidFill>
                  <a:srgbClr val="000000"/>
                </a:solidFill>
                <a:latin typeface="Times New Roman" panose="02020603050405020304" pitchFamily="18" charset="0"/>
                <a:ea typeface="Source Serif Pro Semi Bold" pitchFamily="34" charset="-122"/>
                <a:cs typeface="Times New Roman" panose="02020603050405020304" pitchFamily="18" charset="0"/>
              </a:rPr>
              <a:t>9. </a:t>
            </a:r>
            <a:r>
              <a:rPr lang="ru-RU" sz="2800" b="1" kern="0" spc="-113" dirty="0" err="1">
                <a:solidFill>
                  <a:srgbClr val="000000"/>
                </a:solidFill>
                <a:latin typeface="Times New Roman" panose="02020603050405020304" pitchFamily="18" charset="0"/>
                <a:ea typeface="Source Serif Pro Semi Bold" pitchFamily="34" charset="-122"/>
                <a:cs typeface="Times New Roman" panose="02020603050405020304" pitchFamily="18" charset="0"/>
              </a:rPr>
              <a:t>Дәріс</a:t>
            </a:r>
            <a:r>
              <a:rPr lang="ru-RU" sz="2800" b="1" kern="0" spc="-113" dirty="0">
                <a:solidFill>
                  <a:srgbClr val="000000"/>
                </a:solidFill>
                <a:latin typeface="Times New Roman" panose="02020603050405020304" pitchFamily="18" charset="0"/>
                <a:ea typeface="Source Serif Pro Semi Bold" pitchFamily="34" charset="-122"/>
                <a:cs typeface="Times New Roman" panose="02020603050405020304" pitchFamily="18" charset="0"/>
              </a:rPr>
              <a:t>. </a:t>
            </a:r>
            <a:r>
              <a:rPr lang="ru-RU" sz="2800" b="1" kern="0" spc="-113" dirty="0" err="1">
                <a:solidFill>
                  <a:srgbClr val="000000"/>
                </a:solidFill>
                <a:latin typeface="Times New Roman" panose="02020603050405020304" pitchFamily="18" charset="0"/>
                <a:ea typeface="Source Serif Pro Semi Bold" pitchFamily="34" charset="-122"/>
                <a:cs typeface="Times New Roman" panose="02020603050405020304" pitchFamily="18" charset="0"/>
              </a:rPr>
              <a:t>Оқу</a:t>
            </a:r>
            <a:r>
              <a:rPr lang="ru-RU" sz="2800" b="1" kern="0" spc="-113" dirty="0">
                <a:solidFill>
                  <a:srgbClr val="000000"/>
                </a:solidFill>
                <a:latin typeface="Times New Roman" panose="02020603050405020304" pitchFamily="18" charset="0"/>
                <a:ea typeface="Source Serif Pro Semi Bold" pitchFamily="34" charset="-122"/>
                <a:cs typeface="Times New Roman" panose="02020603050405020304" pitchFamily="18" charset="0"/>
              </a:rPr>
              <a:t> </a:t>
            </a:r>
            <a:r>
              <a:rPr lang="ru-RU" sz="2800" b="1" kern="0" spc="-113" dirty="0" err="1">
                <a:solidFill>
                  <a:srgbClr val="000000"/>
                </a:solidFill>
                <a:latin typeface="Times New Roman" panose="02020603050405020304" pitchFamily="18" charset="0"/>
                <a:ea typeface="Source Serif Pro Semi Bold" pitchFamily="34" charset="-122"/>
                <a:cs typeface="Times New Roman" panose="02020603050405020304" pitchFamily="18" charset="0"/>
              </a:rPr>
              <a:t>процесінде</a:t>
            </a:r>
            <a:r>
              <a:rPr lang="ru-RU" sz="2800" b="1" kern="0" spc="-113" dirty="0">
                <a:solidFill>
                  <a:srgbClr val="000000"/>
                </a:solidFill>
                <a:latin typeface="Times New Roman" panose="02020603050405020304" pitchFamily="18" charset="0"/>
                <a:ea typeface="Source Serif Pro Semi Bold" pitchFamily="34" charset="-122"/>
                <a:cs typeface="Times New Roman" panose="02020603050405020304" pitchFamily="18" charset="0"/>
              </a:rPr>
              <a:t> смарт-</a:t>
            </a:r>
            <a:r>
              <a:rPr lang="ru-RU" sz="2800" b="1" kern="0" spc="-113" dirty="0" err="1">
                <a:solidFill>
                  <a:srgbClr val="000000"/>
                </a:solidFill>
                <a:latin typeface="Times New Roman" panose="02020603050405020304" pitchFamily="18" charset="0"/>
                <a:ea typeface="Source Serif Pro Semi Bold" pitchFamily="34" charset="-122"/>
                <a:cs typeface="Times New Roman" panose="02020603050405020304" pitchFamily="18" charset="0"/>
              </a:rPr>
              <a:t>технологияларды</a:t>
            </a:r>
            <a:r>
              <a:rPr lang="ru-RU" sz="2800" b="1" kern="0" spc="-113" dirty="0">
                <a:solidFill>
                  <a:srgbClr val="000000"/>
                </a:solidFill>
                <a:latin typeface="Times New Roman" panose="02020603050405020304" pitchFamily="18" charset="0"/>
                <a:ea typeface="Source Serif Pro Semi Bold" pitchFamily="34" charset="-122"/>
                <a:cs typeface="Times New Roman" panose="02020603050405020304" pitchFamily="18" charset="0"/>
              </a:rPr>
              <a:t> </a:t>
            </a:r>
            <a:r>
              <a:rPr lang="ru-RU" sz="2800" b="1" kern="0" spc="-113" dirty="0" err="1">
                <a:solidFill>
                  <a:srgbClr val="000000"/>
                </a:solidFill>
                <a:latin typeface="Times New Roman" panose="02020603050405020304" pitchFamily="18" charset="0"/>
                <a:ea typeface="Source Serif Pro Semi Bold" pitchFamily="34" charset="-122"/>
                <a:cs typeface="Times New Roman" panose="02020603050405020304" pitchFamily="18" charset="0"/>
              </a:rPr>
              <a:t>қолданудың</a:t>
            </a:r>
            <a:r>
              <a:rPr lang="ru-RU" sz="2800" b="1" kern="0" spc="-113" dirty="0">
                <a:solidFill>
                  <a:srgbClr val="000000"/>
                </a:solidFill>
                <a:latin typeface="Times New Roman" panose="02020603050405020304" pitchFamily="18" charset="0"/>
                <a:ea typeface="Source Serif Pro Semi Bold" pitchFamily="34" charset="-122"/>
                <a:cs typeface="Times New Roman" panose="02020603050405020304" pitchFamily="18" charset="0"/>
              </a:rPr>
              <a:t> </a:t>
            </a:r>
            <a:r>
              <a:rPr lang="ru-RU" sz="2800" b="1" kern="0" spc="-113" dirty="0" err="1">
                <a:solidFill>
                  <a:srgbClr val="000000"/>
                </a:solidFill>
                <a:latin typeface="Times New Roman" panose="02020603050405020304" pitchFamily="18" charset="0"/>
                <a:ea typeface="Source Serif Pro Semi Bold" pitchFamily="34" charset="-122"/>
                <a:cs typeface="Times New Roman" panose="02020603050405020304" pitchFamily="18" charset="0"/>
              </a:rPr>
              <a:t>мүмкін</a:t>
            </a:r>
            <a:r>
              <a:rPr lang="ru-RU" sz="2800" b="1" kern="0" spc="-113" dirty="0">
                <a:solidFill>
                  <a:srgbClr val="000000"/>
                </a:solidFill>
                <a:latin typeface="Times New Roman" panose="02020603050405020304" pitchFamily="18" charset="0"/>
                <a:ea typeface="Source Serif Pro Semi Bold" pitchFamily="34" charset="-122"/>
                <a:cs typeface="Times New Roman" panose="02020603050405020304" pitchFamily="18" charset="0"/>
              </a:rPr>
              <a:t> </a:t>
            </a:r>
            <a:r>
              <a:rPr lang="ru-RU" sz="2800" b="1" kern="0" spc="-113" dirty="0" err="1">
                <a:solidFill>
                  <a:srgbClr val="000000"/>
                </a:solidFill>
                <a:latin typeface="Times New Roman" panose="02020603050405020304" pitchFamily="18" charset="0"/>
                <a:ea typeface="Source Serif Pro Semi Bold" pitchFamily="34" charset="-122"/>
                <a:cs typeface="Times New Roman" panose="02020603050405020304" pitchFamily="18" charset="0"/>
              </a:rPr>
              <a:t>проблемалары</a:t>
            </a:r>
            <a:r>
              <a:rPr lang="ru-RU" sz="2800" b="1" kern="0" spc="-113" dirty="0">
                <a:solidFill>
                  <a:srgbClr val="000000"/>
                </a:solidFill>
                <a:latin typeface="Times New Roman" panose="02020603050405020304" pitchFamily="18" charset="0"/>
                <a:ea typeface="Source Serif Pro Semi Bold" pitchFamily="34" charset="-122"/>
                <a:cs typeface="Times New Roman" panose="02020603050405020304" pitchFamily="18" charset="0"/>
              </a:rPr>
              <a:t> </a:t>
            </a:r>
            <a:r>
              <a:rPr lang="ru-RU" sz="2800" b="1" kern="0" spc="-113" dirty="0" err="1">
                <a:solidFill>
                  <a:srgbClr val="000000"/>
                </a:solidFill>
                <a:latin typeface="Times New Roman" panose="02020603050405020304" pitchFamily="18" charset="0"/>
                <a:ea typeface="Source Serif Pro Semi Bold" pitchFamily="34" charset="-122"/>
                <a:cs typeface="Times New Roman" panose="02020603050405020304" pitchFamily="18" charset="0"/>
              </a:rPr>
              <a:t>және</a:t>
            </a:r>
            <a:r>
              <a:rPr lang="ru-RU" sz="2800" b="1" kern="0" spc="-113" dirty="0">
                <a:solidFill>
                  <a:srgbClr val="000000"/>
                </a:solidFill>
                <a:latin typeface="Times New Roman" panose="02020603050405020304" pitchFamily="18" charset="0"/>
                <a:ea typeface="Source Serif Pro Semi Bold" pitchFamily="34" charset="-122"/>
                <a:cs typeface="Times New Roman" panose="02020603050405020304" pitchFamily="18" charset="0"/>
              </a:rPr>
              <a:t> </a:t>
            </a:r>
            <a:r>
              <a:rPr lang="ru-RU" sz="2800" b="1" kern="0" spc="-113" dirty="0" err="1">
                <a:solidFill>
                  <a:srgbClr val="000000"/>
                </a:solidFill>
                <a:latin typeface="Times New Roman" panose="02020603050405020304" pitchFamily="18" charset="0"/>
                <a:ea typeface="Source Serif Pro Semi Bold" pitchFamily="34" charset="-122"/>
                <a:cs typeface="Times New Roman" panose="02020603050405020304" pitchFamily="18" charset="0"/>
              </a:rPr>
              <a:t>оларды</a:t>
            </a:r>
            <a:r>
              <a:rPr lang="ru-RU" sz="2800" b="1" kern="0" spc="-113" dirty="0">
                <a:solidFill>
                  <a:srgbClr val="000000"/>
                </a:solidFill>
                <a:latin typeface="Times New Roman" panose="02020603050405020304" pitchFamily="18" charset="0"/>
                <a:ea typeface="Source Serif Pro Semi Bold" pitchFamily="34" charset="-122"/>
                <a:cs typeface="Times New Roman" panose="02020603050405020304" pitchFamily="18" charset="0"/>
              </a:rPr>
              <a:t> </a:t>
            </a:r>
            <a:r>
              <a:rPr lang="ru-RU" sz="2800" b="1" kern="0" spc="-113" dirty="0" err="1">
                <a:solidFill>
                  <a:srgbClr val="000000"/>
                </a:solidFill>
                <a:latin typeface="Times New Roman" panose="02020603050405020304" pitchFamily="18" charset="0"/>
                <a:ea typeface="Source Serif Pro Semi Bold" pitchFamily="34" charset="-122"/>
                <a:cs typeface="Times New Roman" panose="02020603050405020304" pitchFamily="18" charset="0"/>
              </a:rPr>
              <a:t>шешу</a:t>
            </a:r>
            <a:r>
              <a:rPr lang="ru-RU" sz="2800" b="1" kern="0" spc="-113" dirty="0">
                <a:solidFill>
                  <a:srgbClr val="000000"/>
                </a:solidFill>
                <a:latin typeface="Times New Roman" panose="02020603050405020304" pitchFamily="18" charset="0"/>
                <a:ea typeface="Source Serif Pro Semi Bold" pitchFamily="34" charset="-122"/>
                <a:cs typeface="Times New Roman" panose="02020603050405020304" pitchFamily="18" charset="0"/>
              </a:rPr>
              <a:t> </a:t>
            </a:r>
            <a:r>
              <a:rPr lang="ru-RU" sz="2800" b="1" kern="0" spc="-113" dirty="0" err="1">
                <a:solidFill>
                  <a:srgbClr val="000000"/>
                </a:solidFill>
                <a:latin typeface="Times New Roman" panose="02020603050405020304" pitchFamily="18" charset="0"/>
                <a:ea typeface="Source Serif Pro Semi Bold" pitchFamily="34" charset="-122"/>
                <a:cs typeface="Times New Roman" panose="02020603050405020304" pitchFamily="18" charset="0"/>
              </a:rPr>
              <a:t>жолдары</a:t>
            </a:r>
            <a:endParaRPr lang="en-US" sz="2800" b="1" dirty="0">
              <a:latin typeface="Times New Roman" panose="02020603050405020304" pitchFamily="18" charset="0"/>
              <a:cs typeface="Times New Roman" panose="02020603050405020304" pitchFamily="18" charset="0"/>
            </a:endParaRPr>
          </a:p>
        </p:txBody>
      </p:sp>
      <p:sp>
        <p:nvSpPr>
          <p:cNvPr id="4" name="Text 1"/>
          <p:cNvSpPr/>
          <p:nvPr/>
        </p:nvSpPr>
        <p:spPr>
          <a:xfrm>
            <a:off x="615773" y="3291187"/>
            <a:ext cx="7601902" cy="1762125"/>
          </a:xfrm>
          <a:prstGeom prst="rect">
            <a:avLst/>
          </a:prstGeom>
          <a:noFill/>
          <a:ln/>
        </p:spPr>
        <p:txBody>
          <a:bodyPr wrap="square" lIns="0" tIns="0" rIns="0" bIns="0" rtlCol="0" anchor="t"/>
          <a:lstStyle/>
          <a:p>
            <a:pPr marL="0" indent="0">
              <a:buNone/>
            </a:pPr>
            <a:r>
              <a:rPr lang="en-US" sz="2800" kern="0" spc="-35" dirty="0">
                <a:solidFill>
                  <a:srgbClr val="272525"/>
                </a:solidFill>
                <a:latin typeface="Source Sans Pro" pitchFamily="34" charset="0"/>
                <a:ea typeface="Source Sans Pro" pitchFamily="34" charset="-122"/>
                <a:cs typeface="Source Sans Pro" pitchFamily="34" charset="-120"/>
              </a:rPr>
              <a:t>Смарт-технологиялар қазіргі білім беру жүйесінің ажырамас бөлігіне айналуда. Олар оқу процесін жақсартып, күрделі ұғымдарды түсінуді жеңілдетеді және оқушылардың белсенділігін арттырады. Алайда, бұл технологияларды енгізу бірқатар қиындықтармен қатар жүреді. Бұл дәрісте біз смарт-оқытудың өзекті мәселелерін және оларды шешу жолдарын қарастырамыз.</a:t>
            </a:r>
            <a:endParaRPr lang="en-US" sz="2800" dirty="0"/>
          </a:p>
        </p:txBody>
      </p:sp>
      <p:sp>
        <p:nvSpPr>
          <p:cNvPr id="5" name="Shape 2"/>
          <p:cNvSpPr/>
          <p:nvPr/>
        </p:nvSpPr>
        <p:spPr>
          <a:xfrm>
            <a:off x="771049" y="6897052"/>
            <a:ext cx="352425" cy="352425"/>
          </a:xfrm>
          <a:prstGeom prst="roundRect">
            <a:avLst>
              <a:gd name="adj" fmla="val 25943351"/>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5BD5A47-0DEE-462E-9AE2-DDD6954C6EBA}"/>
              </a:ext>
            </a:extLst>
          </p:cNvPr>
          <p:cNvSpPr/>
          <p:nvPr/>
        </p:nvSpPr>
        <p:spPr>
          <a:xfrm>
            <a:off x="2969166" y="3006804"/>
            <a:ext cx="10047687" cy="1107996"/>
          </a:xfrm>
          <a:prstGeom prst="rect">
            <a:avLst/>
          </a:prstGeom>
        </p:spPr>
        <p:txBody>
          <a:bodyPr wrap="none">
            <a:spAutoFit/>
          </a:bodyPr>
          <a:lstStyle/>
          <a:p>
            <a:r>
              <a:rPr lang="kk-KZ" sz="6600" b="1" dirty="0">
                <a:latin typeface="Times New Roman" panose="02020603050405020304" pitchFamily="18" charset="0"/>
              </a:rPr>
              <a:t>Назарларыңызға рақмет!</a:t>
            </a:r>
            <a:endParaRPr lang="ru-RU" sz="6600" dirty="0"/>
          </a:p>
        </p:txBody>
      </p:sp>
    </p:spTree>
    <p:extLst>
      <p:ext uri="{BB962C8B-B14F-4D97-AF65-F5344CB8AC3E}">
        <p14:creationId xmlns:p14="http://schemas.microsoft.com/office/powerpoint/2010/main" val="36335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73259" y="462796"/>
            <a:ext cx="6332577" cy="493157"/>
          </a:xfrm>
          <a:prstGeom prst="rect">
            <a:avLst/>
          </a:prstGeom>
          <a:noFill/>
          <a:ln/>
        </p:spPr>
        <p:txBody>
          <a:bodyPr wrap="none" lIns="0" tIns="0" rIns="0" bIns="0" rtlCol="0" anchor="t"/>
          <a:lstStyle/>
          <a:p>
            <a:pPr marL="0" indent="0">
              <a:lnSpc>
                <a:spcPts val="3850"/>
              </a:lnSpc>
              <a:buNone/>
            </a:pPr>
            <a:r>
              <a:rPr lang="en-US" sz="3100" kern="0" spc="-62" dirty="0">
                <a:solidFill>
                  <a:srgbClr val="000000"/>
                </a:solidFill>
                <a:latin typeface="Source Serif Pro Semi Bold" pitchFamily="34" charset="0"/>
                <a:ea typeface="Source Serif Pro Semi Bold" pitchFamily="34" charset="-122"/>
                <a:cs typeface="Source Serif Pro Semi Bold" pitchFamily="34" charset="-120"/>
              </a:rPr>
              <a:t>Смарт білім берудің даму жағдайы</a:t>
            </a:r>
            <a:endParaRPr lang="en-US" sz="3100" dirty="0"/>
          </a:p>
        </p:txBody>
      </p:sp>
      <p:sp>
        <p:nvSpPr>
          <p:cNvPr id="4" name="Text 1"/>
          <p:cNvSpPr/>
          <p:nvPr/>
        </p:nvSpPr>
        <p:spPr>
          <a:xfrm>
            <a:off x="6073259" y="1207413"/>
            <a:ext cx="7970282" cy="1340644"/>
          </a:xfrm>
          <a:prstGeom prst="rect">
            <a:avLst/>
          </a:prstGeom>
          <a:noFill/>
          <a:ln/>
        </p:spPr>
        <p:txBody>
          <a:bodyPr wrap="square" lIns="0" tIns="0" rIns="0" bIns="0" rtlCol="0" anchor="t"/>
          <a:lstStyle/>
          <a:p>
            <a:pPr marL="0" indent="0">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Смарт білім беру соңғы жылдары жаһандық маңызға ие болды. 1990-шы жылдардың соңында бастау алған жаңа білім беру жобалары 2000-шы жылдардың басында қарқынды дамыды. Мысалы, 2006 жылы Сингапурде технологиялық қолдау көрсетілетін білім беру жоспары қабылданды. 2011 жылы Финляндияда зияткерлік білім беру жобасы іске асырыла бастады. 2012 жылы Австралияда IBM компаниясының көмегімен оқушылардың зияткерлік, мультидисциплинарлық білім беру жүйесі әзірленді.</a:t>
            </a:r>
            <a:endParaRPr lang="en-US" sz="1300" dirty="0"/>
          </a:p>
        </p:txBody>
      </p:sp>
      <p:sp>
        <p:nvSpPr>
          <p:cNvPr id="5" name="Text 2"/>
          <p:cNvSpPr/>
          <p:nvPr/>
        </p:nvSpPr>
        <p:spPr>
          <a:xfrm>
            <a:off x="6073259" y="2736652"/>
            <a:ext cx="7970282" cy="536258"/>
          </a:xfrm>
          <a:prstGeom prst="rect">
            <a:avLst/>
          </a:prstGeom>
          <a:noFill/>
          <a:ln/>
        </p:spPr>
        <p:txBody>
          <a:bodyPr wrap="square" lIns="0" tIns="0" rIns="0" bIns="0" rtlCol="0" anchor="t"/>
          <a:lstStyle/>
          <a:p>
            <a:pPr marL="0" indent="0">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Смарт білім берудің мәні - зияткерлік технологиялардың көмегімен ақылды ортаны құру, оқушылардың мүмкіндіктерін кеңейту және олардың таланты мен ақыл-парасатын жүзеге асыруға мүмкіндік беру.</a:t>
            </a:r>
            <a:endParaRPr lang="en-US" sz="1300" dirty="0"/>
          </a:p>
        </p:txBody>
      </p:sp>
      <p:sp>
        <p:nvSpPr>
          <p:cNvPr id="6" name="Shape 3"/>
          <p:cNvSpPr/>
          <p:nvPr/>
        </p:nvSpPr>
        <p:spPr>
          <a:xfrm>
            <a:off x="6313289" y="3461504"/>
            <a:ext cx="22860" cy="4305300"/>
          </a:xfrm>
          <a:prstGeom prst="roundRect">
            <a:avLst>
              <a:gd name="adj" fmla="val 308075"/>
            </a:avLst>
          </a:prstGeom>
          <a:solidFill>
            <a:srgbClr val="D6BADD"/>
          </a:solidFill>
          <a:ln/>
        </p:spPr>
      </p:sp>
      <p:sp>
        <p:nvSpPr>
          <p:cNvPr id="7" name="Shape 4"/>
          <p:cNvSpPr/>
          <p:nvPr/>
        </p:nvSpPr>
        <p:spPr>
          <a:xfrm>
            <a:off x="6490454" y="3827264"/>
            <a:ext cx="586859" cy="22860"/>
          </a:xfrm>
          <a:prstGeom prst="roundRect">
            <a:avLst>
              <a:gd name="adj" fmla="val 308075"/>
            </a:avLst>
          </a:prstGeom>
          <a:solidFill>
            <a:srgbClr val="D6BADD"/>
          </a:solidFill>
          <a:ln/>
        </p:spPr>
      </p:sp>
      <p:sp>
        <p:nvSpPr>
          <p:cNvPr id="8" name="Shape 5"/>
          <p:cNvSpPr/>
          <p:nvPr/>
        </p:nvSpPr>
        <p:spPr>
          <a:xfrm>
            <a:off x="6136124" y="3650099"/>
            <a:ext cx="377190" cy="377190"/>
          </a:xfrm>
          <a:prstGeom prst="roundRect">
            <a:avLst>
              <a:gd name="adj" fmla="val 18671"/>
            </a:avLst>
          </a:prstGeom>
          <a:solidFill>
            <a:srgbClr val="F0D4F7"/>
          </a:solidFill>
          <a:ln w="7620">
            <a:solidFill>
              <a:srgbClr val="D6BADD"/>
            </a:solidFill>
            <a:prstDash val="solid"/>
          </a:ln>
        </p:spPr>
      </p:sp>
      <p:sp>
        <p:nvSpPr>
          <p:cNvPr id="9" name="Text 6"/>
          <p:cNvSpPr/>
          <p:nvPr/>
        </p:nvSpPr>
        <p:spPr>
          <a:xfrm>
            <a:off x="6265545" y="3720346"/>
            <a:ext cx="118348" cy="236696"/>
          </a:xfrm>
          <a:prstGeom prst="rect">
            <a:avLst/>
          </a:prstGeom>
          <a:noFill/>
          <a:ln/>
        </p:spPr>
        <p:txBody>
          <a:bodyPr wrap="none" lIns="0" tIns="0" rIns="0" bIns="0" rtlCol="0" anchor="t"/>
          <a:lstStyle/>
          <a:p>
            <a:pPr marL="0" indent="0" algn="ctr">
              <a:lnSpc>
                <a:spcPts val="1850"/>
              </a:lnSpc>
              <a:buNone/>
            </a:pPr>
            <a:r>
              <a:rPr lang="en-US" sz="1850" kern="0" spc="-37" dirty="0">
                <a:solidFill>
                  <a:srgbClr val="272525"/>
                </a:solidFill>
                <a:latin typeface="Source Serif Pro Semi Bold" pitchFamily="34" charset="0"/>
                <a:ea typeface="Source Serif Pro Semi Bold" pitchFamily="34" charset="-122"/>
                <a:cs typeface="Source Serif Pro Semi Bold" pitchFamily="34" charset="-120"/>
              </a:rPr>
              <a:t>1</a:t>
            </a:r>
            <a:endParaRPr lang="en-US" sz="1850" dirty="0"/>
          </a:p>
        </p:txBody>
      </p:sp>
      <p:sp>
        <p:nvSpPr>
          <p:cNvPr id="10" name="Text 7"/>
          <p:cNvSpPr/>
          <p:nvPr/>
        </p:nvSpPr>
        <p:spPr>
          <a:xfrm>
            <a:off x="7246858" y="3629144"/>
            <a:ext cx="2440186" cy="246578"/>
          </a:xfrm>
          <a:prstGeom prst="rect">
            <a:avLst/>
          </a:prstGeom>
          <a:noFill/>
          <a:ln/>
        </p:spPr>
        <p:txBody>
          <a:bodyPr wrap="none" lIns="0" tIns="0" rIns="0" bIns="0" rtlCol="0" anchor="t"/>
          <a:lstStyle/>
          <a:p>
            <a:pPr marL="0" indent="0" algn="l">
              <a:lnSpc>
                <a:spcPts val="190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1990-шы жылдардың соңы</a:t>
            </a:r>
            <a:endParaRPr lang="en-US" sz="1550" dirty="0"/>
          </a:p>
        </p:txBody>
      </p:sp>
      <p:sp>
        <p:nvSpPr>
          <p:cNvPr id="11" name="Text 8"/>
          <p:cNvSpPr/>
          <p:nvPr/>
        </p:nvSpPr>
        <p:spPr>
          <a:xfrm>
            <a:off x="7246858" y="3976330"/>
            <a:ext cx="6796683" cy="268129"/>
          </a:xfrm>
          <a:prstGeom prst="rect">
            <a:avLst/>
          </a:prstGeom>
          <a:noFill/>
          <a:ln/>
        </p:spPr>
        <p:txBody>
          <a:bodyPr wrap="none" lIns="0" tIns="0" rIns="0" bIns="0" rtlCol="0" anchor="t"/>
          <a:lstStyle/>
          <a:p>
            <a:pPr marL="0" indent="0" algn="l">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Жаңа білім беру жобаларының бастауы</a:t>
            </a:r>
            <a:endParaRPr lang="en-US" sz="1300" dirty="0"/>
          </a:p>
        </p:txBody>
      </p:sp>
      <p:sp>
        <p:nvSpPr>
          <p:cNvPr id="12" name="Shape 9"/>
          <p:cNvSpPr/>
          <p:nvPr/>
        </p:nvSpPr>
        <p:spPr>
          <a:xfrm>
            <a:off x="6490454" y="4945499"/>
            <a:ext cx="586859" cy="22860"/>
          </a:xfrm>
          <a:prstGeom prst="roundRect">
            <a:avLst>
              <a:gd name="adj" fmla="val 308075"/>
            </a:avLst>
          </a:prstGeom>
          <a:solidFill>
            <a:srgbClr val="D6BADD"/>
          </a:solidFill>
          <a:ln/>
        </p:spPr>
      </p:sp>
      <p:sp>
        <p:nvSpPr>
          <p:cNvPr id="13" name="Shape 10"/>
          <p:cNvSpPr/>
          <p:nvPr/>
        </p:nvSpPr>
        <p:spPr>
          <a:xfrm>
            <a:off x="6136124" y="4768334"/>
            <a:ext cx="377190" cy="377190"/>
          </a:xfrm>
          <a:prstGeom prst="roundRect">
            <a:avLst>
              <a:gd name="adj" fmla="val 18671"/>
            </a:avLst>
          </a:prstGeom>
          <a:solidFill>
            <a:srgbClr val="F0D4F7"/>
          </a:solidFill>
          <a:ln w="7620">
            <a:solidFill>
              <a:srgbClr val="D6BADD"/>
            </a:solidFill>
            <a:prstDash val="solid"/>
          </a:ln>
        </p:spPr>
      </p:sp>
      <p:sp>
        <p:nvSpPr>
          <p:cNvPr id="14" name="Text 11"/>
          <p:cNvSpPr/>
          <p:nvPr/>
        </p:nvSpPr>
        <p:spPr>
          <a:xfrm>
            <a:off x="6265545" y="4838581"/>
            <a:ext cx="118348" cy="236696"/>
          </a:xfrm>
          <a:prstGeom prst="rect">
            <a:avLst/>
          </a:prstGeom>
          <a:noFill/>
          <a:ln/>
        </p:spPr>
        <p:txBody>
          <a:bodyPr wrap="none" lIns="0" tIns="0" rIns="0" bIns="0" rtlCol="0" anchor="t"/>
          <a:lstStyle/>
          <a:p>
            <a:pPr marL="0" indent="0" algn="ctr">
              <a:lnSpc>
                <a:spcPts val="1850"/>
              </a:lnSpc>
              <a:buNone/>
            </a:pPr>
            <a:r>
              <a:rPr lang="en-US" sz="1850" kern="0" spc="-37" dirty="0">
                <a:solidFill>
                  <a:srgbClr val="272525"/>
                </a:solidFill>
                <a:latin typeface="Source Serif Pro Semi Bold" pitchFamily="34" charset="0"/>
                <a:ea typeface="Source Serif Pro Semi Bold" pitchFamily="34" charset="-122"/>
                <a:cs typeface="Source Serif Pro Semi Bold" pitchFamily="34" charset="-120"/>
              </a:rPr>
              <a:t>2</a:t>
            </a:r>
            <a:endParaRPr lang="en-US" sz="1850" dirty="0"/>
          </a:p>
        </p:txBody>
      </p:sp>
      <p:sp>
        <p:nvSpPr>
          <p:cNvPr id="15" name="Text 12"/>
          <p:cNvSpPr/>
          <p:nvPr/>
        </p:nvSpPr>
        <p:spPr>
          <a:xfrm>
            <a:off x="7246858" y="4747379"/>
            <a:ext cx="1972628" cy="246578"/>
          </a:xfrm>
          <a:prstGeom prst="rect">
            <a:avLst/>
          </a:prstGeom>
          <a:noFill/>
          <a:ln/>
        </p:spPr>
        <p:txBody>
          <a:bodyPr wrap="none" lIns="0" tIns="0" rIns="0" bIns="0" rtlCol="0" anchor="t"/>
          <a:lstStyle/>
          <a:p>
            <a:pPr marL="0" indent="0" algn="l">
              <a:lnSpc>
                <a:spcPts val="190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2006 жыл</a:t>
            </a:r>
            <a:endParaRPr lang="en-US" sz="1550" dirty="0"/>
          </a:p>
        </p:txBody>
      </p:sp>
      <p:sp>
        <p:nvSpPr>
          <p:cNvPr id="16" name="Text 13"/>
          <p:cNvSpPr/>
          <p:nvPr/>
        </p:nvSpPr>
        <p:spPr>
          <a:xfrm>
            <a:off x="7246858" y="5094565"/>
            <a:ext cx="6796683" cy="268129"/>
          </a:xfrm>
          <a:prstGeom prst="rect">
            <a:avLst/>
          </a:prstGeom>
          <a:noFill/>
          <a:ln/>
        </p:spPr>
        <p:txBody>
          <a:bodyPr wrap="none" lIns="0" tIns="0" rIns="0" bIns="0" rtlCol="0" anchor="t"/>
          <a:lstStyle/>
          <a:p>
            <a:pPr marL="0" indent="0" algn="l">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Сингапурде технологиялық білім беру жоспары</a:t>
            </a:r>
            <a:endParaRPr lang="en-US" sz="1300" dirty="0"/>
          </a:p>
        </p:txBody>
      </p:sp>
      <p:sp>
        <p:nvSpPr>
          <p:cNvPr id="17" name="Shape 14"/>
          <p:cNvSpPr/>
          <p:nvPr/>
        </p:nvSpPr>
        <p:spPr>
          <a:xfrm>
            <a:off x="6490454" y="6063734"/>
            <a:ext cx="586859" cy="22860"/>
          </a:xfrm>
          <a:prstGeom prst="roundRect">
            <a:avLst>
              <a:gd name="adj" fmla="val 308075"/>
            </a:avLst>
          </a:prstGeom>
          <a:solidFill>
            <a:srgbClr val="D6BADD"/>
          </a:solidFill>
          <a:ln/>
        </p:spPr>
      </p:sp>
      <p:sp>
        <p:nvSpPr>
          <p:cNvPr id="18" name="Shape 15"/>
          <p:cNvSpPr/>
          <p:nvPr/>
        </p:nvSpPr>
        <p:spPr>
          <a:xfrm>
            <a:off x="6136124" y="5886569"/>
            <a:ext cx="377190" cy="377190"/>
          </a:xfrm>
          <a:prstGeom prst="roundRect">
            <a:avLst>
              <a:gd name="adj" fmla="val 18671"/>
            </a:avLst>
          </a:prstGeom>
          <a:solidFill>
            <a:srgbClr val="F0D4F7"/>
          </a:solidFill>
          <a:ln w="7620">
            <a:solidFill>
              <a:srgbClr val="D6BADD"/>
            </a:solidFill>
            <a:prstDash val="solid"/>
          </a:ln>
        </p:spPr>
      </p:sp>
      <p:sp>
        <p:nvSpPr>
          <p:cNvPr id="19" name="Text 16"/>
          <p:cNvSpPr/>
          <p:nvPr/>
        </p:nvSpPr>
        <p:spPr>
          <a:xfrm>
            <a:off x="6265545" y="5956816"/>
            <a:ext cx="118348" cy="236696"/>
          </a:xfrm>
          <a:prstGeom prst="rect">
            <a:avLst/>
          </a:prstGeom>
          <a:noFill/>
          <a:ln/>
        </p:spPr>
        <p:txBody>
          <a:bodyPr wrap="none" lIns="0" tIns="0" rIns="0" bIns="0" rtlCol="0" anchor="t"/>
          <a:lstStyle/>
          <a:p>
            <a:pPr marL="0" indent="0" algn="ctr">
              <a:lnSpc>
                <a:spcPts val="1850"/>
              </a:lnSpc>
              <a:buNone/>
            </a:pPr>
            <a:r>
              <a:rPr lang="en-US" sz="1850" kern="0" spc="-37" dirty="0">
                <a:solidFill>
                  <a:srgbClr val="272525"/>
                </a:solidFill>
                <a:latin typeface="Source Serif Pro Semi Bold" pitchFamily="34" charset="0"/>
                <a:ea typeface="Source Serif Pro Semi Bold" pitchFamily="34" charset="-122"/>
                <a:cs typeface="Source Serif Pro Semi Bold" pitchFamily="34" charset="-120"/>
              </a:rPr>
              <a:t>3</a:t>
            </a:r>
            <a:endParaRPr lang="en-US" sz="1850" dirty="0"/>
          </a:p>
        </p:txBody>
      </p:sp>
      <p:sp>
        <p:nvSpPr>
          <p:cNvPr id="20" name="Text 17"/>
          <p:cNvSpPr/>
          <p:nvPr/>
        </p:nvSpPr>
        <p:spPr>
          <a:xfrm>
            <a:off x="7246858" y="5865614"/>
            <a:ext cx="1972628" cy="246578"/>
          </a:xfrm>
          <a:prstGeom prst="rect">
            <a:avLst/>
          </a:prstGeom>
          <a:noFill/>
          <a:ln/>
        </p:spPr>
        <p:txBody>
          <a:bodyPr wrap="none" lIns="0" tIns="0" rIns="0" bIns="0" rtlCol="0" anchor="t"/>
          <a:lstStyle/>
          <a:p>
            <a:pPr marL="0" indent="0" algn="l">
              <a:lnSpc>
                <a:spcPts val="190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2011 жыл</a:t>
            </a:r>
            <a:endParaRPr lang="en-US" sz="1550" dirty="0"/>
          </a:p>
        </p:txBody>
      </p:sp>
      <p:sp>
        <p:nvSpPr>
          <p:cNvPr id="21" name="Text 18"/>
          <p:cNvSpPr/>
          <p:nvPr/>
        </p:nvSpPr>
        <p:spPr>
          <a:xfrm>
            <a:off x="7246858" y="6212800"/>
            <a:ext cx="6796683" cy="268129"/>
          </a:xfrm>
          <a:prstGeom prst="rect">
            <a:avLst/>
          </a:prstGeom>
          <a:noFill/>
          <a:ln/>
        </p:spPr>
        <p:txBody>
          <a:bodyPr wrap="none" lIns="0" tIns="0" rIns="0" bIns="0" rtlCol="0" anchor="t"/>
          <a:lstStyle/>
          <a:p>
            <a:pPr marL="0" indent="0" algn="l">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Финляндияда зияткерлік білім беру жобасы</a:t>
            </a:r>
            <a:endParaRPr lang="en-US" sz="1300" dirty="0"/>
          </a:p>
        </p:txBody>
      </p:sp>
      <p:sp>
        <p:nvSpPr>
          <p:cNvPr id="22" name="Shape 19"/>
          <p:cNvSpPr/>
          <p:nvPr/>
        </p:nvSpPr>
        <p:spPr>
          <a:xfrm>
            <a:off x="6490454" y="7181969"/>
            <a:ext cx="586859" cy="22860"/>
          </a:xfrm>
          <a:prstGeom prst="roundRect">
            <a:avLst>
              <a:gd name="adj" fmla="val 308075"/>
            </a:avLst>
          </a:prstGeom>
          <a:solidFill>
            <a:srgbClr val="D6BADD"/>
          </a:solidFill>
          <a:ln/>
        </p:spPr>
      </p:sp>
      <p:sp>
        <p:nvSpPr>
          <p:cNvPr id="23" name="Shape 20"/>
          <p:cNvSpPr/>
          <p:nvPr/>
        </p:nvSpPr>
        <p:spPr>
          <a:xfrm>
            <a:off x="6136124" y="7004804"/>
            <a:ext cx="377190" cy="377190"/>
          </a:xfrm>
          <a:prstGeom prst="roundRect">
            <a:avLst>
              <a:gd name="adj" fmla="val 18671"/>
            </a:avLst>
          </a:prstGeom>
          <a:solidFill>
            <a:srgbClr val="F0D4F7"/>
          </a:solidFill>
          <a:ln w="7620">
            <a:solidFill>
              <a:srgbClr val="D6BADD"/>
            </a:solidFill>
            <a:prstDash val="solid"/>
          </a:ln>
        </p:spPr>
      </p:sp>
      <p:sp>
        <p:nvSpPr>
          <p:cNvPr id="24" name="Text 21"/>
          <p:cNvSpPr/>
          <p:nvPr/>
        </p:nvSpPr>
        <p:spPr>
          <a:xfrm>
            <a:off x="6265545" y="7075051"/>
            <a:ext cx="118348" cy="236696"/>
          </a:xfrm>
          <a:prstGeom prst="rect">
            <a:avLst/>
          </a:prstGeom>
          <a:noFill/>
          <a:ln/>
        </p:spPr>
        <p:txBody>
          <a:bodyPr wrap="none" lIns="0" tIns="0" rIns="0" bIns="0" rtlCol="0" anchor="t"/>
          <a:lstStyle/>
          <a:p>
            <a:pPr marL="0" indent="0" algn="ctr">
              <a:lnSpc>
                <a:spcPts val="1850"/>
              </a:lnSpc>
              <a:buNone/>
            </a:pPr>
            <a:r>
              <a:rPr lang="en-US" sz="1850" kern="0" spc="-37" dirty="0">
                <a:solidFill>
                  <a:srgbClr val="272525"/>
                </a:solidFill>
                <a:latin typeface="Source Serif Pro Semi Bold" pitchFamily="34" charset="0"/>
                <a:ea typeface="Source Serif Pro Semi Bold" pitchFamily="34" charset="-122"/>
                <a:cs typeface="Source Serif Pro Semi Bold" pitchFamily="34" charset="-120"/>
              </a:rPr>
              <a:t>4</a:t>
            </a:r>
            <a:endParaRPr lang="en-US" sz="1850" dirty="0"/>
          </a:p>
        </p:txBody>
      </p:sp>
      <p:sp>
        <p:nvSpPr>
          <p:cNvPr id="25" name="Text 22"/>
          <p:cNvSpPr/>
          <p:nvPr/>
        </p:nvSpPr>
        <p:spPr>
          <a:xfrm>
            <a:off x="7246858" y="6983849"/>
            <a:ext cx="1972628" cy="246578"/>
          </a:xfrm>
          <a:prstGeom prst="rect">
            <a:avLst/>
          </a:prstGeom>
          <a:noFill/>
          <a:ln/>
        </p:spPr>
        <p:txBody>
          <a:bodyPr wrap="none" lIns="0" tIns="0" rIns="0" bIns="0" rtlCol="0" anchor="t"/>
          <a:lstStyle/>
          <a:p>
            <a:pPr marL="0" indent="0" algn="l">
              <a:lnSpc>
                <a:spcPts val="1900"/>
              </a:lnSpc>
              <a:buNone/>
            </a:pPr>
            <a:r>
              <a:rPr lang="en-US" sz="1550" kern="0" spc="-31" dirty="0">
                <a:solidFill>
                  <a:srgbClr val="272525"/>
                </a:solidFill>
                <a:latin typeface="Source Serif Pro Semi Bold" pitchFamily="34" charset="0"/>
                <a:ea typeface="Source Serif Pro Semi Bold" pitchFamily="34" charset="-122"/>
                <a:cs typeface="Source Serif Pro Semi Bold" pitchFamily="34" charset="-120"/>
              </a:rPr>
              <a:t>2012 жыл</a:t>
            </a:r>
            <a:endParaRPr lang="en-US" sz="1550" dirty="0"/>
          </a:p>
        </p:txBody>
      </p:sp>
      <p:sp>
        <p:nvSpPr>
          <p:cNvPr id="26" name="Text 23"/>
          <p:cNvSpPr/>
          <p:nvPr/>
        </p:nvSpPr>
        <p:spPr>
          <a:xfrm>
            <a:off x="7246858" y="7331035"/>
            <a:ext cx="6796683" cy="268129"/>
          </a:xfrm>
          <a:prstGeom prst="rect">
            <a:avLst/>
          </a:prstGeom>
          <a:noFill/>
          <a:ln/>
        </p:spPr>
        <p:txBody>
          <a:bodyPr wrap="none" lIns="0" tIns="0" rIns="0" bIns="0" rtlCol="0" anchor="t"/>
          <a:lstStyle/>
          <a:p>
            <a:pPr marL="0" indent="0" algn="l">
              <a:lnSpc>
                <a:spcPts val="2100"/>
              </a:lnSpc>
              <a:buNone/>
            </a:pPr>
            <a:r>
              <a:rPr lang="en-US" sz="1300" kern="0" spc="-26" dirty="0">
                <a:solidFill>
                  <a:srgbClr val="272525"/>
                </a:solidFill>
                <a:latin typeface="Source Sans Pro" pitchFamily="34" charset="0"/>
                <a:ea typeface="Source Sans Pro" pitchFamily="34" charset="-122"/>
                <a:cs typeface="Source Sans Pro" pitchFamily="34" charset="-120"/>
              </a:rPr>
              <a:t>Австралияда IBM көмегімен зияткерлік білім беру жүйесі</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81024"/>
          </a:xfrm>
          <a:prstGeom prst="rect">
            <a:avLst/>
          </a:prstGeom>
        </p:spPr>
      </p:pic>
      <p:sp>
        <p:nvSpPr>
          <p:cNvPr id="3" name="Text 0"/>
          <p:cNvSpPr/>
          <p:nvPr/>
        </p:nvSpPr>
        <p:spPr>
          <a:xfrm>
            <a:off x="968693" y="3185993"/>
            <a:ext cx="9181386" cy="583644"/>
          </a:xfrm>
          <a:prstGeom prst="rect">
            <a:avLst/>
          </a:prstGeom>
          <a:noFill/>
          <a:ln/>
        </p:spPr>
        <p:txBody>
          <a:bodyPr wrap="none" lIns="0" tIns="0" rIns="0" bIns="0" rtlCol="0" anchor="t"/>
          <a:lstStyle/>
          <a:p>
            <a:pPr marL="0" indent="0">
              <a:lnSpc>
                <a:spcPts val="4550"/>
              </a:lnSpc>
              <a:buNone/>
            </a:pPr>
            <a:r>
              <a:rPr lang="en-US" sz="3650" kern="0" spc="-74" dirty="0">
                <a:solidFill>
                  <a:srgbClr val="000000"/>
                </a:solidFill>
                <a:latin typeface="Source Serif Pro Semi Bold" pitchFamily="34" charset="0"/>
                <a:ea typeface="Source Serif Pro Semi Bold" pitchFamily="34" charset="-122"/>
                <a:cs typeface="Source Serif Pro Semi Bold" pitchFamily="34" charset="-120"/>
              </a:rPr>
              <a:t>Смарт білім берудің негізгі компоненттері</a:t>
            </a:r>
            <a:endParaRPr lang="en-US" sz="3650" dirty="0"/>
          </a:p>
        </p:txBody>
      </p:sp>
      <p:sp>
        <p:nvSpPr>
          <p:cNvPr id="4" name="Text 1"/>
          <p:cNvSpPr/>
          <p:nvPr/>
        </p:nvSpPr>
        <p:spPr>
          <a:xfrm>
            <a:off x="968693" y="4067294"/>
            <a:ext cx="12692896" cy="952619"/>
          </a:xfrm>
          <a:prstGeom prst="rect">
            <a:avLst/>
          </a:prstGeom>
          <a:noFill/>
          <a:ln/>
        </p:spPr>
        <p:txBody>
          <a:bodyPr wrap="squar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"Ақылды оқушылар" ұғымы қазіргі заман адамына тиімді жұмыс істеуге және бос уақытын өткізуге мүмкіндік беретін білім мен дағдылардың жиынтығын білдіреді. ЭЫДҰ ХХІ ғасырда сұранысқа ие болатын он негізгі дағдыны анықтады: ойлау тәсілдері, жұмыс істеу құралдары, жұмыс істеу тәсілдері және әлемдегі өмір жолдары.</a:t>
            </a:r>
            <a:endParaRPr lang="en-US" sz="1550" dirty="0"/>
          </a:p>
        </p:txBody>
      </p:sp>
      <p:sp>
        <p:nvSpPr>
          <p:cNvPr id="5" name="Text 2"/>
          <p:cNvSpPr/>
          <p:nvPr/>
        </p:nvSpPr>
        <p:spPr>
          <a:xfrm>
            <a:off x="968693" y="5243155"/>
            <a:ext cx="12692896" cy="635079"/>
          </a:xfrm>
          <a:prstGeom prst="rect">
            <a:avLst/>
          </a:prstGeom>
          <a:noFill/>
          <a:ln/>
        </p:spPr>
        <p:txBody>
          <a:bodyPr wrap="square" lIns="0" tIns="0" rIns="0" bIns="0" rtlCol="0" anchor="t"/>
          <a:lstStyle/>
          <a:p>
            <a:pPr marL="0" indent="0">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"Ақылды педагогика" оқытудың икемді және тиімді әдістерін қамтиды. Ол оқушылардың әртүрлі дайындық деңгейіне және мүдделеріне жауап беруі керек. "Зияткерлік оқу ортасы" оқушыларға кез-келген жерде және уақытта оқу жүйелерімен өзара әрекеттесуді қамтамасыз етеді.</a:t>
            </a:r>
            <a:endParaRPr lang="en-US" sz="1550" dirty="0"/>
          </a:p>
        </p:txBody>
      </p:sp>
      <p:pic>
        <p:nvPicPr>
          <p:cNvPr id="6" name="Image 1" descr="preencoded.png"/>
          <p:cNvPicPr>
            <a:picLocks noChangeAspect="1"/>
          </p:cNvPicPr>
          <p:nvPr/>
        </p:nvPicPr>
        <p:blipFill>
          <a:blip r:embed="rId4"/>
          <a:stretch>
            <a:fillRect/>
          </a:stretch>
        </p:blipFill>
        <p:spPr>
          <a:xfrm>
            <a:off x="968693" y="6101477"/>
            <a:ext cx="496133" cy="496133"/>
          </a:xfrm>
          <a:prstGeom prst="rect">
            <a:avLst/>
          </a:prstGeom>
        </p:spPr>
      </p:pic>
      <p:sp>
        <p:nvSpPr>
          <p:cNvPr id="7" name="Text 3"/>
          <p:cNvSpPr/>
          <p:nvPr/>
        </p:nvSpPr>
        <p:spPr>
          <a:xfrm>
            <a:off x="968693" y="6796088"/>
            <a:ext cx="2335054" cy="291822"/>
          </a:xfrm>
          <a:prstGeom prst="rect">
            <a:avLst/>
          </a:prstGeom>
          <a:noFill/>
          <a:ln/>
        </p:spPr>
        <p:txBody>
          <a:bodyPr wrap="none" lIns="0" tIns="0" rIns="0" bIns="0" rtlCol="0" anchor="t"/>
          <a:lstStyle/>
          <a:p>
            <a:pPr marL="0" indent="0" algn="l">
              <a:lnSpc>
                <a:spcPts val="2250"/>
              </a:lnSpc>
              <a:buNone/>
            </a:pPr>
            <a:r>
              <a:rPr lang="en-US" sz="1800" kern="0" spc="-37" dirty="0">
                <a:solidFill>
                  <a:srgbClr val="272525"/>
                </a:solidFill>
                <a:latin typeface="Source Serif Pro Semi Bold" pitchFamily="34" charset="0"/>
                <a:ea typeface="Source Serif Pro Semi Bold" pitchFamily="34" charset="-122"/>
                <a:cs typeface="Source Serif Pro Semi Bold" pitchFamily="34" charset="-120"/>
              </a:rPr>
              <a:t>Ақылды оқушылар</a:t>
            </a:r>
            <a:endParaRPr lang="en-US" sz="1800" dirty="0"/>
          </a:p>
        </p:txBody>
      </p:sp>
      <p:sp>
        <p:nvSpPr>
          <p:cNvPr id="8" name="Text 4"/>
          <p:cNvSpPr/>
          <p:nvPr/>
        </p:nvSpPr>
        <p:spPr>
          <a:xfrm>
            <a:off x="968693" y="7206972"/>
            <a:ext cx="4032528" cy="317540"/>
          </a:xfrm>
          <a:prstGeom prst="rect">
            <a:avLst/>
          </a:prstGeom>
          <a:noFill/>
          <a:ln/>
        </p:spPr>
        <p:txBody>
          <a:bodyPr wrap="none" lIns="0" tIns="0" rIns="0" bIns="0" rtlCol="0" anchor="t"/>
          <a:lstStyle/>
          <a:p>
            <a:pPr marL="0" indent="0" algn="l">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XXI ғасыр дағдылары</a:t>
            </a:r>
            <a:endParaRPr lang="en-US" sz="1550" dirty="0"/>
          </a:p>
        </p:txBody>
      </p:sp>
      <p:pic>
        <p:nvPicPr>
          <p:cNvPr id="9" name="Image 2" descr="preencoded.png"/>
          <p:cNvPicPr>
            <a:picLocks noChangeAspect="1"/>
          </p:cNvPicPr>
          <p:nvPr/>
        </p:nvPicPr>
        <p:blipFill>
          <a:blip r:embed="rId5"/>
          <a:stretch>
            <a:fillRect/>
          </a:stretch>
        </p:blipFill>
        <p:spPr>
          <a:xfrm>
            <a:off x="5298877" y="6101477"/>
            <a:ext cx="496133" cy="496133"/>
          </a:xfrm>
          <a:prstGeom prst="rect">
            <a:avLst/>
          </a:prstGeom>
        </p:spPr>
      </p:pic>
      <p:sp>
        <p:nvSpPr>
          <p:cNvPr id="10" name="Text 5"/>
          <p:cNvSpPr/>
          <p:nvPr/>
        </p:nvSpPr>
        <p:spPr>
          <a:xfrm>
            <a:off x="5298877" y="6796088"/>
            <a:ext cx="2335054" cy="291822"/>
          </a:xfrm>
          <a:prstGeom prst="rect">
            <a:avLst/>
          </a:prstGeom>
          <a:noFill/>
          <a:ln/>
        </p:spPr>
        <p:txBody>
          <a:bodyPr wrap="none" lIns="0" tIns="0" rIns="0" bIns="0" rtlCol="0" anchor="t"/>
          <a:lstStyle/>
          <a:p>
            <a:pPr marL="0" indent="0" algn="l">
              <a:lnSpc>
                <a:spcPts val="2250"/>
              </a:lnSpc>
              <a:buNone/>
            </a:pPr>
            <a:r>
              <a:rPr lang="en-US" sz="1800" kern="0" spc="-37" dirty="0">
                <a:solidFill>
                  <a:srgbClr val="272525"/>
                </a:solidFill>
                <a:latin typeface="Source Serif Pro Semi Bold" pitchFamily="34" charset="0"/>
                <a:ea typeface="Source Serif Pro Semi Bold" pitchFamily="34" charset="-122"/>
                <a:cs typeface="Source Serif Pro Semi Bold" pitchFamily="34" charset="-120"/>
              </a:rPr>
              <a:t>Ақылды педагогика</a:t>
            </a:r>
            <a:endParaRPr lang="en-US" sz="1800" dirty="0"/>
          </a:p>
        </p:txBody>
      </p:sp>
      <p:sp>
        <p:nvSpPr>
          <p:cNvPr id="11" name="Text 6"/>
          <p:cNvSpPr/>
          <p:nvPr/>
        </p:nvSpPr>
        <p:spPr>
          <a:xfrm>
            <a:off x="5298877" y="7206972"/>
            <a:ext cx="4032528" cy="317540"/>
          </a:xfrm>
          <a:prstGeom prst="rect">
            <a:avLst/>
          </a:prstGeom>
          <a:noFill/>
          <a:ln/>
        </p:spPr>
        <p:txBody>
          <a:bodyPr wrap="none" lIns="0" tIns="0" rIns="0" bIns="0" rtlCol="0" anchor="t"/>
          <a:lstStyle/>
          <a:p>
            <a:pPr marL="0" indent="0" algn="l">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Икемді оқыту әдістері</a:t>
            </a:r>
            <a:endParaRPr lang="en-US" sz="1550" dirty="0"/>
          </a:p>
        </p:txBody>
      </p:sp>
      <p:pic>
        <p:nvPicPr>
          <p:cNvPr id="12" name="Image 3" descr="preencoded.png"/>
          <p:cNvPicPr>
            <a:picLocks noChangeAspect="1"/>
          </p:cNvPicPr>
          <p:nvPr/>
        </p:nvPicPr>
        <p:blipFill>
          <a:blip r:embed="rId6"/>
          <a:stretch>
            <a:fillRect/>
          </a:stretch>
        </p:blipFill>
        <p:spPr>
          <a:xfrm>
            <a:off x="9629061" y="6101477"/>
            <a:ext cx="496133" cy="496133"/>
          </a:xfrm>
          <a:prstGeom prst="rect">
            <a:avLst/>
          </a:prstGeom>
        </p:spPr>
      </p:pic>
      <p:sp>
        <p:nvSpPr>
          <p:cNvPr id="13" name="Text 7"/>
          <p:cNvSpPr/>
          <p:nvPr/>
        </p:nvSpPr>
        <p:spPr>
          <a:xfrm>
            <a:off x="9629061" y="6796088"/>
            <a:ext cx="2466142" cy="291822"/>
          </a:xfrm>
          <a:prstGeom prst="rect">
            <a:avLst/>
          </a:prstGeom>
          <a:noFill/>
          <a:ln/>
        </p:spPr>
        <p:txBody>
          <a:bodyPr wrap="none" lIns="0" tIns="0" rIns="0" bIns="0" rtlCol="0" anchor="t"/>
          <a:lstStyle/>
          <a:p>
            <a:pPr marL="0" indent="0" algn="l">
              <a:lnSpc>
                <a:spcPts val="2250"/>
              </a:lnSpc>
              <a:buNone/>
            </a:pPr>
            <a:r>
              <a:rPr lang="en-US" sz="1800" kern="0" spc="-37" dirty="0">
                <a:solidFill>
                  <a:srgbClr val="272525"/>
                </a:solidFill>
                <a:latin typeface="Source Serif Pro Semi Bold" pitchFamily="34" charset="0"/>
                <a:ea typeface="Source Serif Pro Semi Bold" pitchFamily="34" charset="-122"/>
                <a:cs typeface="Source Serif Pro Semi Bold" pitchFamily="34" charset="-120"/>
              </a:rPr>
              <a:t>Зияткерлік оқу ортасы</a:t>
            </a:r>
            <a:endParaRPr lang="en-US" sz="1800" dirty="0"/>
          </a:p>
        </p:txBody>
      </p:sp>
      <p:sp>
        <p:nvSpPr>
          <p:cNvPr id="14" name="Text 8"/>
          <p:cNvSpPr/>
          <p:nvPr/>
        </p:nvSpPr>
        <p:spPr>
          <a:xfrm>
            <a:off x="9629061" y="7206972"/>
            <a:ext cx="4032528" cy="317540"/>
          </a:xfrm>
          <a:prstGeom prst="rect">
            <a:avLst/>
          </a:prstGeom>
          <a:noFill/>
          <a:ln/>
        </p:spPr>
        <p:txBody>
          <a:bodyPr wrap="none" lIns="0" tIns="0" rIns="0" bIns="0" rtlCol="0" anchor="t"/>
          <a:lstStyle/>
          <a:p>
            <a:pPr marL="0" indent="0" algn="l">
              <a:lnSpc>
                <a:spcPts val="2500"/>
              </a:lnSpc>
              <a:buNone/>
            </a:pPr>
            <a:r>
              <a:rPr lang="en-US" sz="1550" kern="0" spc="-31" dirty="0">
                <a:solidFill>
                  <a:srgbClr val="272525"/>
                </a:solidFill>
                <a:latin typeface="Source Sans Pro" pitchFamily="34" charset="0"/>
                <a:ea typeface="Source Sans Pro" pitchFamily="34" charset="-122"/>
                <a:cs typeface="Source Sans Pro" pitchFamily="34" charset="-120"/>
              </a:rPr>
              <a:t>Кез-келген жерде оқу</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981"/>
          </a:xfrm>
          <a:prstGeom prst="rect">
            <a:avLst/>
          </a:prstGeom>
        </p:spPr>
      </p:pic>
      <p:sp>
        <p:nvSpPr>
          <p:cNvPr id="3" name="Text 0"/>
          <p:cNvSpPr/>
          <p:nvPr/>
        </p:nvSpPr>
        <p:spPr>
          <a:xfrm>
            <a:off x="610791" y="479941"/>
            <a:ext cx="7212449" cy="513278"/>
          </a:xfrm>
          <a:prstGeom prst="rect">
            <a:avLst/>
          </a:prstGeom>
          <a:noFill/>
          <a:ln/>
        </p:spPr>
        <p:txBody>
          <a:bodyPr wrap="none" lIns="0" tIns="0" rIns="0" bIns="0" rtlCol="0" anchor="t"/>
          <a:lstStyle/>
          <a:p>
            <a:pPr marL="0" indent="0">
              <a:lnSpc>
                <a:spcPts val="4000"/>
              </a:lnSpc>
              <a:buNone/>
            </a:pPr>
            <a:r>
              <a:rPr lang="en-US" sz="3200" kern="0" spc="-65" dirty="0">
                <a:solidFill>
                  <a:srgbClr val="000000"/>
                </a:solidFill>
                <a:latin typeface="Source Serif Pro Semi Bold" pitchFamily="34" charset="0"/>
                <a:ea typeface="Source Serif Pro Semi Bold" pitchFamily="34" charset="-122"/>
                <a:cs typeface="Source Serif Pro Semi Bold" pitchFamily="34" charset="-120"/>
              </a:rPr>
              <a:t>Смарт білім берудің өзекті мәселелері</a:t>
            </a:r>
            <a:endParaRPr lang="en-US" sz="3200" dirty="0"/>
          </a:p>
        </p:txBody>
      </p:sp>
      <p:sp>
        <p:nvSpPr>
          <p:cNvPr id="4" name="Text 1"/>
          <p:cNvSpPr/>
          <p:nvPr/>
        </p:nvSpPr>
        <p:spPr>
          <a:xfrm>
            <a:off x="610791" y="1254919"/>
            <a:ext cx="7922419" cy="1396008"/>
          </a:xfrm>
          <a:prstGeom prst="rect">
            <a:avLst/>
          </a:prstGeom>
          <a:noFill/>
          <a:ln/>
        </p:spPr>
        <p:txBody>
          <a:bodyPr wrap="square" lIns="0" tIns="0" rIns="0" bIns="0" rtlCol="0" anchor="t"/>
          <a:lstStyle/>
          <a:p>
            <a:pPr marL="0" indent="0">
              <a:lnSpc>
                <a:spcPts val="2150"/>
              </a:lnSpc>
              <a:buNone/>
            </a:pPr>
            <a:r>
              <a:rPr lang="en-US" sz="1350" kern="0" spc="-27" dirty="0">
                <a:solidFill>
                  <a:srgbClr val="272525"/>
                </a:solidFill>
                <a:latin typeface="Source Sans Pro" pitchFamily="34" charset="0"/>
                <a:ea typeface="Source Sans Pro" pitchFamily="34" charset="-122"/>
                <a:cs typeface="Source Sans Pro" pitchFamily="34" charset="-120"/>
              </a:rPr>
              <a:t>Смарт білім берудің дамуына кедергі келтіретін бірқатар мәселелер бар. Олардың ішінде этикалық шектеулер (мысалы, студенттердің құпиялылығы), техникалық шектеулер (мысалы, үлкен деректерді өңдеу), экономикалық шектеулер (қосымша технологияларды дамытуға арналған шығыстар) және физикалық шектеулер (мектеп ішіндегі қол жетімді технологиялар мен байланыс арналарына деген қажеттілік) бар.</a:t>
            </a:r>
            <a:endParaRPr lang="en-US" sz="1350" dirty="0"/>
          </a:p>
        </p:txBody>
      </p:sp>
      <p:sp>
        <p:nvSpPr>
          <p:cNvPr id="5" name="Text 2"/>
          <p:cNvSpPr/>
          <p:nvPr/>
        </p:nvSpPr>
        <p:spPr>
          <a:xfrm>
            <a:off x="610791" y="2847261"/>
            <a:ext cx="7922419" cy="837605"/>
          </a:xfrm>
          <a:prstGeom prst="rect">
            <a:avLst/>
          </a:prstGeom>
          <a:noFill/>
          <a:ln/>
        </p:spPr>
        <p:txBody>
          <a:bodyPr wrap="square" lIns="0" tIns="0" rIns="0" bIns="0" rtlCol="0" anchor="t"/>
          <a:lstStyle/>
          <a:p>
            <a:pPr marL="0" indent="0">
              <a:lnSpc>
                <a:spcPts val="2150"/>
              </a:lnSpc>
              <a:buNone/>
            </a:pPr>
            <a:r>
              <a:rPr lang="en-US" sz="1350" kern="0" spc="-27" dirty="0">
                <a:solidFill>
                  <a:srgbClr val="272525"/>
                </a:solidFill>
                <a:latin typeface="Source Sans Pro" pitchFamily="34" charset="0"/>
                <a:ea typeface="Source Sans Pro" pitchFamily="34" charset="-122"/>
                <a:cs typeface="Source Sans Pro" pitchFamily="34" charset="-120"/>
              </a:rPr>
              <a:t>Сонымен қатар, "ақылды қала" тұжырымдамасы аясында туындайтын қиындықтар да бар. Университеттер, бизнес және мемлекет арасындағы мүдделердің сәйкес келмеуі, азаматтардың қажеттіліктерінің назардан тыс қалуы сияқты мәселелер әлі де шешімін таппай отыр.</a:t>
            </a:r>
            <a:endParaRPr lang="en-US" sz="1350" dirty="0"/>
          </a:p>
        </p:txBody>
      </p:sp>
      <p:sp>
        <p:nvSpPr>
          <p:cNvPr id="6" name="Shape 3"/>
          <p:cNvSpPr/>
          <p:nvPr/>
        </p:nvSpPr>
        <p:spPr>
          <a:xfrm>
            <a:off x="610791" y="4077533"/>
            <a:ext cx="392668" cy="392668"/>
          </a:xfrm>
          <a:prstGeom prst="roundRect">
            <a:avLst>
              <a:gd name="adj" fmla="val 18668"/>
            </a:avLst>
          </a:prstGeom>
          <a:solidFill>
            <a:srgbClr val="F0D4F7"/>
          </a:solidFill>
          <a:ln w="7620">
            <a:solidFill>
              <a:srgbClr val="D6BADD"/>
            </a:solidFill>
            <a:prstDash val="solid"/>
          </a:ln>
        </p:spPr>
      </p:sp>
      <p:sp>
        <p:nvSpPr>
          <p:cNvPr id="7" name="Text 4"/>
          <p:cNvSpPr/>
          <p:nvPr/>
        </p:nvSpPr>
        <p:spPr>
          <a:xfrm>
            <a:off x="745450" y="4150638"/>
            <a:ext cx="123230" cy="246340"/>
          </a:xfrm>
          <a:prstGeom prst="rect">
            <a:avLst/>
          </a:prstGeom>
          <a:noFill/>
          <a:ln/>
        </p:spPr>
        <p:txBody>
          <a:bodyPr wrap="none" lIns="0" tIns="0" rIns="0" bIns="0" rtlCol="0" anchor="t"/>
          <a:lstStyle/>
          <a:p>
            <a:pPr marL="0" indent="0" algn="ctr">
              <a:lnSpc>
                <a:spcPts val="19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1</a:t>
            </a:r>
            <a:endParaRPr lang="en-US" sz="1900" dirty="0"/>
          </a:p>
        </p:txBody>
      </p:sp>
      <p:sp>
        <p:nvSpPr>
          <p:cNvPr id="8" name="Text 5"/>
          <p:cNvSpPr/>
          <p:nvPr/>
        </p:nvSpPr>
        <p:spPr>
          <a:xfrm>
            <a:off x="1177885" y="4077533"/>
            <a:ext cx="2053233" cy="256699"/>
          </a:xfrm>
          <a:prstGeom prst="rect">
            <a:avLst/>
          </a:prstGeom>
          <a:noFill/>
          <a:ln/>
        </p:spPr>
        <p:txBody>
          <a:bodyPr wrap="none" lIns="0" tIns="0" rIns="0" bIns="0" rtlCol="0" anchor="t"/>
          <a:lstStyle/>
          <a:p>
            <a:pPr marL="0" indent="0">
              <a:lnSpc>
                <a:spcPts val="2000"/>
              </a:lnSpc>
              <a:buNone/>
            </a:pPr>
            <a:r>
              <a:rPr lang="en-US" sz="1600" kern="0" spc="-32" dirty="0">
                <a:solidFill>
                  <a:srgbClr val="272525"/>
                </a:solidFill>
                <a:latin typeface="Source Serif Pro Semi Bold" pitchFamily="34" charset="0"/>
                <a:ea typeface="Source Serif Pro Semi Bold" pitchFamily="34" charset="-122"/>
                <a:cs typeface="Source Serif Pro Semi Bold" pitchFamily="34" charset="-120"/>
              </a:rPr>
              <a:t>Этикалық шектеулер</a:t>
            </a:r>
            <a:endParaRPr lang="en-US" sz="1600" dirty="0"/>
          </a:p>
        </p:txBody>
      </p:sp>
      <p:sp>
        <p:nvSpPr>
          <p:cNvPr id="9" name="Text 6"/>
          <p:cNvSpPr/>
          <p:nvPr/>
        </p:nvSpPr>
        <p:spPr>
          <a:xfrm>
            <a:off x="1177885" y="4438888"/>
            <a:ext cx="7355324" cy="279202"/>
          </a:xfrm>
          <a:prstGeom prst="rect">
            <a:avLst/>
          </a:prstGeom>
          <a:noFill/>
          <a:ln/>
        </p:spPr>
        <p:txBody>
          <a:bodyPr wrap="none" lIns="0" tIns="0" rIns="0" bIns="0" rtlCol="0" anchor="t"/>
          <a:lstStyle/>
          <a:p>
            <a:pPr marL="0" indent="0">
              <a:lnSpc>
                <a:spcPts val="2150"/>
              </a:lnSpc>
              <a:buNone/>
            </a:pPr>
            <a:r>
              <a:rPr lang="en-US" sz="1350" kern="0" spc="-27" dirty="0">
                <a:solidFill>
                  <a:srgbClr val="272525"/>
                </a:solidFill>
                <a:latin typeface="Source Sans Pro" pitchFamily="34" charset="0"/>
                <a:ea typeface="Source Sans Pro" pitchFamily="34" charset="-122"/>
                <a:cs typeface="Source Sans Pro" pitchFamily="34" charset="-120"/>
              </a:rPr>
              <a:t>Студенттердің жеке ақпаратының құпиялылығы</a:t>
            </a:r>
            <a:endParaRPr lang="en-US" sz="1350" dirty="0"/>
          </a:p>
        </p:txBody>
      </p:sp>
      <p:sp>
        <p:nvSpPr>
          <p:cNvPr id="10" name="Shape 7"/>
          <p:cNvSpPr/>
          <p:nvPr/>
        </p:nvSpPr>
        <p:spPr>
          <a:xfrm>
            <a:off x="610791" y="5088850"/>
            <a:ext cx="392668" cy="392668"/>
          </a:xfrm>
          <a:prstGeom prst="roundRect">
            <a:avLst>
              <a:gd name="adj" fmla="val 18668"/>
            </a:avLst>
          </a:prstGeom>
          <a:solidFill>
            <a:srgbClr val="F0D4F7"/>
          </a:solidFill>
          <a:ln w="7620">
            <a:solidFill>
              <a:srgbClr val="D6BADD"/>
            </a:solidFill>
            <a:prstDash val="solid"/>
          </a:ln>
        </p:spPr>
      </p:sp>
      <p:sp>
        <p:nvSpPr>
          <p:cNvPr id="11" name="Text 8"/>
          <p:cNvSpPr/>
          <p:nvPr/>
        </p:nvSpPr>
        <p:spPr>
          <a:xfrm>
            <a:off x="745450" y="5161955"/>
            <a:ext cx="123230" cy="246340"/>
          </a:xfrm>
          <a:prstGeom prst="rect">
            <a:avLst/>
          </a:prstGeom>
          <a:noFill/>
          <a:ln/>
        </p:spPr>
        <p:txBody>
          <a:bodyPr wrap="none" lIns="0" tIns="0" rIns="0" bIns="0" rtlCol="0" anchor="t"/>
          <a:lstStyle/>
          <a:p>
            <a:pPr marL="0" indent="0" algn="ctr">
              <a:lnSpc>
                <a:spcPts val="19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2</a:t>
            </a:r>
            <a:endParaRPr lang="en-US" sz="1900" dirty="0"/>
          </a:p>
        </p:txBody>
      </p:sp>
      <p:sp>
        <p:nvSpPr>
          <p:cNvPr id="12" name="Text 9"/>
          <p:cNvSpPr/>
          <p:nvPr/>
        </p:nvSpPr>
        <p:spPr>
          <a:xfrm>
            <a:off x="1177885" y="5088850"/>
            <a:ext cx="2228731" cy="256699"/>
          </a:xfrm>
          <a:prstGeom prst="rect">
            <a:avLst/>
          </a:prstGeom>
          <a:noFill/>
          <a:ln/>
        </p:spPr>
        <p:txBody>
          <a:bodyPr wrap="none" lIns="0" tIns="0" rIns="0" bIns="0" rtlCol="0" anchor="t"/>
          <a:lstStyle/>
          <a:p>
            <a:pPr marL="0" indent="0">
              <a:lnSpc>
                <a:spcPts val="2000"/>
              </a:lnSpc>
              <a:buNone/>
            </a:pPr>
            <a:r>
              <a:rPr lang="en-US" sz="1600" kern="0" spc="-32" dirty="0">
                <a:solidFill>
                  <a:srgbClr val="272525"/>
                </a:solidFill>
                <a:latin typeface="Source Serif Pro Semi Bold" pitchFamily="34" charset="0"/>
                <a:ea typeface="Source Serif Pro Semi Bold" pitchFamily="34" charset="-122"/>
                <a:cs typeface="Source Serif Pro Semi Bold" pitchFamily="34" charset="-120"/>
              </a:rPr>
              <a:t>Техникалық шектеулер</a:t>
            </a:r>
            <a:endParaRPr lang="en-US" sz="1600" dirty="0"/>
          </a:p>
        </p:txBody>
      </p:sp>
      <p:sp>
        <p:nvSpPr>
          <p:cNvPr id="13" name="Text 10"/>
          <p:cNvSpPr/>
          <p:nvPr/>
        </p:nvSpPr>
        <p:spPr>
          <a:xfrm>
            <a:off x="1177885" y="5450205"/>
            <a:ext cx="7355324" cy="279202"/>
          </a:xfrm>
          <a:prstGeom prst="rect">
            <a:avLst/>
          </a:prstGeom>
          <a:noFill/>
          <a:ln/>
        </p:spPr>
        <p:txBody>
          <a:bodyPr wrap="none" lIns="0" tIns="0" rIns="0" bIns="0" rtlCol="0" anchor="t"/>
          <a:lstStyle/>
          <a:p>
            <a:pPr marL="0" indent="0">
              <a:lnSpc>
                <a:spcPts val="2150"/>
              </a:lnSpc>
              <a:buNone/>
            </a:pPr>
            <a:r>
              <a:rPr lang="en-US" sz="1350" kern="0" spc="-27" dirty="0">
                <a:solidFill>
                  <a:srgbClr val="272525"/>
                </a:solidFill>
                <a:latin typeface="Source Sans Pro" pitchFamily="34" charset="0"/>
                <a:ea typeface="Source Sans Pro" pitchFamily="34" charset="-122"/>
                <a:cs typeface="Source Sans Pro" pitchFamily="34" charset="-120"/>
              </a:rPr>
              <a:t>Үлкен деректерді өңдеу қиындықтары</a:t>
            </a:r>
            <a:endParaRPr lang="en-US" sz="1350" dirty="0"/>
          </a:p>
        </p:txBody>
      </p:sp>
      <p:sp>
        <p:nvSpPr>
          <p:cNvPr id="14" name="Shape 11"/>
          <p:cNvSpPr/>
          <p:nvPr/>
        </p:nvSpPr>
        <p:spPr>
          <a:xfrm>
            <a:off x="610791" y="6100167"/>
            <a:ext cx="392668" cy="392668"/>
          </a:xfrm>
          <a:prstGeom prst="roundRect">
            <a:avLst>
              <a:gd name="adj" fmla="val 18668"/>
            </a:avLst>
          </a:prstGeom>
          <a:solidFill>
            <a:srgbClr val="F0D4F7"/>
          </a:solidFill>
          <a:ln w="7620">
            <a:solidFill>
              <a:srgbClr val="D6BADD"/>
            </a:solidFill>
            <a:prstDash val="solid"/>
          </a:ln>
        </p:spPr>
      </p:sp>
      <p:sp>
        <p:nvSpPr>
          <p:cNvPr id="15" name="Text 12"/>
          <p:cNvSpPr/>
          <p:nvPr/>
        </p:nvSpPr>
        <p:spPr>
          <a:xfrm>
            <a:off x="745450" y="6173272"/>
            <a:ext cx="123230" cy="246340"/>
          </a:xfrm>
          <a:prstGeom prst="rect">
            <a:avLst/>
          </a:prstGeom>
          <a:noFill/>
          <a:ln/>
        </p:spPr>
        <p:txBody>
          <a:bodyPr wrap="none" lIns="0" tIns="0" rIns="0" bIns="0" rtlCol="0" anchor="t"/>
          <a:lstStyle/>
          <a:p>
            <a:pPr marL="0" indent="0" algn="ctr">
              <a:lnSpc>
                <a:spcPts val="19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3</a:t>
            </a:r>
            <a:endParaRPr lang="en-US" sz="1900" dirty="0"/>
          </a:p>
        </p:txBody>
      </p:sp>
      <p:sp>
        <p:nvSpPr>
          <p:cNvPr id="16" name="Text 13"/>
          <p:cNvSpPr/>
          <p:nvPr/>
        </p:nvSpPr>
        <p:spPr>
          <a:xfrm>
            <a:off x="1177885" y="6100167"/>
            <a:ext cx="2514957" cy="256699"/>
          </a:xfrm>
          <a:prstGeom prst="rect">
            <a:avLst/>
          </a:prstGeom>
          <a:noFill/>
          <a:ln/>
        </p:spPr>
        <p:txBody>
          <a:bodyPr wrap="none" lIns="0" tIns="0" rIns="0" bIns="0" rtlCol="0" anchor="t"/>
          <a:lstStyle/>
          <a:p>
            <a:pPr marL="0" indent="0">
              <a:lnSpc>
                <a:spcPts val="2000"/>
              </a:lnSpc>
              <a:buNone/>
            </a:pPr>
            <a:r>
              <a:rPr lang="en-US" sz="1600" kern="0" spc="-32" dirty="0">
                <a:solidFill>
                  <a:srgbClr val="272525"/>
                </a:solidFill>
                <a:latin typeface="Source Serif Pro Semi Bold" pitchFamily="34" charset="0"/>
                <a:ea typeface="Source Serif Pro Semi Bold" pitchFamily="34" charset="-122"/>
                <a:cs typeface="Source Serif Pro Semi Bold" pitchFamily="34" charset="-120"/>
              </a:rPr>
              <a:t>Экономикалық шектеулер</a:t>
            </a:r>
            <a:endParaRPr lang="en-US" sz="1600" dirty="0"/>
          </a:p>
        </p:txBody>
      </p:sp>
      <p:sp>
        <p:nvSpPr>
          <p:cNvPr id="17" name="Text 14"/>
          <p:cNvSpPr/>
          <p:nvPr/>
        </p:nvSpPr>
        <p:spPr>
          <a:xfrm>
            <a:off x="1177885" y="6461522"/>
            <a:ext cx="7355324" cy="279202"/>
          </a:xfrm>
          <a:prstGeom prst="rect">
            <a:avLst/>
          </a:prstGeom>
          <a:noFill/>
          <a:ln/>
        </p:spPr>
        <p:txBody>
          <a:bodyPr wrap="none" lIns="0" tIns="0" rIns="0" bIns="0" rtlCol="0" anchor="t"/>
          <a:lstStyle/>
          <a:p>
            <a:pPr marL="0" indent="0">
              <a:lnSpc>
                <a:spcPts val="2150"/>
              </a:lnSpc>
              <a:buNone/>
            </a:pPr>
            <a:r>
              <a:rPr lang="en-US" sz="1350" kern="0" spc="-27" dirty="0">
                <a:solidFill>
                  <a:srgbClr val="272525"/>
                </a:solidFill>
                <a:latin typeface="Source Sans Pro" pitchFamily="34" charset="0"/>
                <a:ea typeface="Source Sans Pro" pitchFamily="34" charset="-122"/>
                <a:cs typeface="Source Sans Pro" pitchFamily="34" charset="-120"/>
              </a:rPr>
              <a:t>Қосымша технологияларға арналған шығыстар</a:t>
            </a:r>
            <a:endParaRPr lang="en-US" sz="1350" dirty="0"/>
          </a:p>
        </p:txBody>
      </p:sp>
      <p:sp>
        <p:nvSpPr>
          <p:cNvPr id="18" name="Shape 15"/>
          <p:cNvSpPr/>
          <p:nvPr/>
        </p:nvSpPr>
        <p:spPr>
          <a:xfrm>
            <a:off x="610791" y="7111484"/>
            <a:ext cx="392668" cy="392668"/>
          </a:xfrm>
          <a:prstGeom prst="roundRect">
            <a:avLst>
              <a:gd name="adj" fmla="val 18668"/>
            </a:avLst>
          </a:prstGeom>
          <a:solidFill>
            <a:srgbClr val="F0D4F7"/>
          </a:solidFill>
          <a:ln w="7620">
            <a:solidFill>
              <a:srgbClr val="D6BADD"/>
            </a:solidFill>
            <a:prstDash val="solid"/>
          </a:ln>
        </p:spPr>
      </p:sp>
      <p:sp>
        <p:nvSpPr>
          <p:cNvPr id="19" name="Text 16"/>
          <p:cNvSpPr/>
          <p:nvPr/>
        </p:nvSpPr>
        <p:spPr>
          <a:xfrm>
            <a:off x="745450" y="7184588"/>
            <a:ext cx="123230" cy="246340"/>
          </a:xfrm>
          <a:prstGeom prst="rect">
            <a:avLst/>
          </a:prstGeom>
          <a:noFill/>
          <a:ln/>
        </p:spPr>
        <p:txBody>
          <a:bodyPr wrap="none" lIns="0" tIns="0" rIns="0" bIns="0" rtlCol="0" anchor="t"/>
          <a:lstStyle/>
          <a:p>
            <a:pPr marL="0" indent="0" algn="ctr">
              <a:lnSpc>
                <a:spcPts val="19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4</a:t>
            </a:r>
            <a:endParaRPr lang="en-US" sz="1900" dirty="0"/>
          </a:p>
        </p:txBody>
      </p:sp>
      <p:sp>
        <p:nvSpPr>
          <p:cNvPr id="20" name="Text 17"/>
          <p:cNvSpPr/>
          <p:nvPr/>
        </p:nvSpPr>
        <p:spPr>
          <a:xfrm>
            <a:off x="1177885" y="7111484"/>
            <a:ext cx="2155865" cy="256699"/>
          </a:xfrm>
          <a:prstGeom prst="rect">
            <a:avLst/>
          </a:prstGeom>
          <a:noFill/>
          <a:ln/>
        </p:spPr>
        <p:txBody>
          <a:bodyPr wrap="none" lIns="0" tIns="0" rIns="0" bIns="0" rtlCol="0" anchor="t"/>
          <a:lstStyle/>
          <a:p>
            <a:pPr marL="0" indent="0">
              <a:lnSpc>
                <a:spcPts val="2000"/>
              </a:lnSpc>
              <a:buNone/>
            </a:pPr>
            <a:r>
              <a:rPr lang="en-US" sz="1600" kern="0" spc="-32" dirty="0">
                <a:solidFill>
                  <a:srgbClr val="272525"/>
                </a:solidFill>
                <a:latin typeface="Source Serif Pro Semi Bold" pitchFamily="34" charset="0"/>
                <a:ea typeface="Source Serif Pro Semi Bold" pitchFamily="34" charset="-122"/>
                <a:cs typeface="Source Serif Pro Semi Bold" pitchFamily="34" charset="-120"/>
              </a:rPr>
              <a:t>Физикалық шектеулер</a:t>
            </a:r>
            <a:endParaRPr lang="en-US" sz="1600" dirty="0"/>
          </a:p>
        </p:txBody>
      </p:sp>
      <p:sp>
        <p:nvSpPr>
          <p:cNvPr id="21" name="Text 18"/>
          <p:cNvSpPr/>
          <p:nvPr/>
        </p:nvSpPr>
        <p:spPr>
          <a:xfrm>
            <a:off x="1177885" y="7472839"/>
            <a:ext cx="7355324" cy="279202"/>
          </a:xfrm>
          <a:prstGeom prst="rect">
            <a:avLst/>
          </a:prstGeom>
          <a:noFill/>
          <a:ln/>
        </p:spPr>
        <p:txBody>
          <a:bodyPr wrap="none" lIns="0" tIns="0" rIns="0" bIns="0" rtlCol="0" anchor="t"/>
          <a:lstStyle/>
          <a:p>
            <a:pPr marL="0" indent="0">
              <a:lnSpc>
                <a:spcPts val="2150"/>
              </a:lnSpc>
              <a:buNone/>
            </a:pPr>
            <a:r>
              <a:rPr lang="en-US" sz="1350" kern="0" spc="-27" dirty="0">
                <a:solidFill>
                  <a:srgbClr val="272525"/>
                </a:solidFill>
                <a:latin typeface="Source Sans Pro" pitchFamily="34" charset="0"/>
                <a:ea typeface="Source Sans Pro" pitchFamily="34" charset="-122"/>
                <a:cs typeface="Source Sans Pro" pitchFamily="34" charset="-120"/>
              </a:rPr>
              <a:t>Мектептердегі технологиялық инфрақұрылым жетіспеушілігі</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8693" y="658892"/>
            <a:ext cx="12692896" cy="1406604"/>
          </a:xfrm>
          <a:prstGeom prst="rect">
            <a:avLst/>
          </a:prstGeom>
          <a:noFill/>
          <a:ln/>
        </p:spPr>
        <p:txBody>
          <a:bodyPr wrap="squar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Смарт оқытудың проблемаларын шешу жолдары</a:t>
            </a:r>
            <a:endParaRPr lang="en-US" sz="4400" dirty="0"/>
          </a:p>
        </p:txBody>
      </p:sp>
      <p:sp>
        <p:nvSpPr>
          <p:cNvPr id="3" name="Text 1"/>
          <p:cNvSpPr/>
          <p:nvPr/>
        </p:nvSpPr>
        <p:spPr>
          <a:xfrm>
            <a:off x="968693" y="2543770"/>
            <a:ext cx="12692896" cy="1148001"/>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Смарт-технологияларды енгізу кезінде туындайтын қиындықтарды шешу үшін бірқатар шаралар қолдануға болады. Қажетті жабдықтар мен ресурстардың жетіспеушілігін шешу үшін гранттар іздеу, IT-компаниялармен серіктестік орнату және қолжетімді онлайн-ресурстарды пайдалану ұсынылады.</a:t>
            </a:r>
            <a:endParaRPr lang="en-US" sz="1850" dirty="0"/>
          </a:p>
        </p:txBody>
      </p:sp>
      <p:sp>
        <p:nvSpPr>
          <p:cNvPr id="4" name="Text 2"/>
          <p:cNvSpPr/>
          <p:nvPr/>
        </p:nvSpPr>
        <p:spPr>
          <a:xfrm>
            <a:off x="968693" y="3960733"/>
            <a:ext cx="12692896" cy="1148001"/>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Мұғалімдердің дайындық деңгейін арттыру үшін біліктілікті арттыру курстарын ұйымдастыру, тәжірибе алмасу және өзін-өзі оқыту платформаларын пайдалану маңызды. Оқушылардың назарын сабақтан алшақтатпау үшін құрылғыларды қолданудың нақты ережелерін енгізу және геймификация элементтерін қосу ұсынылады.</a:t>
            </a:r>
            <a:endParaRPr lang="en-US" sz="1850" dirty="0"/>
          </a:p>
        </p:txBody>
      </p:sp>
      <p:sp>
        <p:nvSpPr>
          <p:cNvPr id="5" name="Text 3"/>
          <p:cNvSpPr/>
          <p:nvPr/>
        </p:nvSpPr>
        <p:spPr>
          <a:xfrm>
            <a:off x="968693" y="5616773"/>
            <a:ext cx="2813328" cy="351592"/>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Ресурстар мәселесі</a:t>
            </a:r>
            <a:endParaRPr lang="en-US" sz="2200" dirty="0"/>
          </a:p>
        </p:txBody>
      </p:sp>
      <p:sp>
        <p:nvSpPr>
          <p:cNvPr id="6" name="Text 4"/>
          <p:cNvSpPr/>
          <p:nvPr/>
        </p:nvSpPr>
        <p:spPr>
          <a:xfrm>
            <a:off x="968693" y="6207443"/>
            <a:ext cx="3841552" cy="1148001"/>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 Гранттар іздеу - IT-компаниялармен серіктестік - Онлайн-ресурстарды пайдалану</a:t>
            </a:r>
            <a:endParaRPr lang="en-US" sz="1850" dirty="0"/>
          </a:p>
        </p:txBody>
      </p:sp>
      <p:sp>
        <p:nvSpPr>
          <p:cNvPr id="7" name="Text 5"/>
          <p:cNvSpPr/>
          <p:nvPr/>
        </p:nvSpPr>
        <p:spPr>
          <a:xfrm>
            <a:off x="5401270" y="5616773"/>
            <a:ext cx="3176468" cy="351592"/>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Мұғалімдер дайындығы</a:t>
            </a:r>
            <a:endParaRPr lang="en-US" sz="2200" dirty="0"/>
          </a:p>
        </p:txBody>
      </p:sp>
      <p:sp>
        <p:nvSpPr>
          <p:cNvPr id="8" name="Text 6"/>
          <p:cNvSpPr/>
          <p:nvPr/>
        </p:nvSpPr>
        <p:spPr>
          <a:xfrm>
            <a:off x="5401270" y="6207443"/>
            <a:ext cx="3841552" cy="1148001"/>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 Біліктілікті арттыру курстары - Тәжірибе алмасу - Өзін-өзі оқыту платформалары</a:t>
            </a:r>
            <a:endParaRPr lang="en-US" sz="1850" dirty="0"/>
          </a:p>
        </p:txBody>
      </p:sp>
      <p:sp>
        <p:nvSpPr>
          <p:cNvPr id="9" name="Text 7"/>
          <p:cNvSpPr/>
          <p:nvPr/>
        </p:nvSpPr>
        <p:spPr>
          <a:xfrm>
            <a:off x="9833848" y="5616773"/>
            <a:ext cx="2813328" cy="351592"/>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Оқушылар назары</a:t>
            </a:r>
            <a:endParaRPr lang="en-US" sz="2200" dirty="0"/>
          </a:p>
        </p:txBody>
      </p:sp>
      <p:sp>
        <p:nvSpPr>
          <p:cNvPr id="10" name="Text 8"/>
          <p:cNvSpPr/>
          <p:nvPr/>
        </p:nvSpPr>
        <p:spPr>
          <a:xfrm>
            <a:off x="9833848" y="6207443"/>
            <a:ext cx="3841552" cy="1148001"/>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 Құрылғыларды қолдану ережелері - Геймификация элементтері - Белсенділікті қадағалау</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58376" y="582216"/>
            <a:ext cx="8000048" cy="961311"/>
          </a:xfrm>
          <a:prstGeom prst="rect">
            <a:avLst/>
          </a:prstGeom>
          <a:noFill/>
          <a:ln/>
        </p:spPr>
        <p:txBody>
          <a:bodyPr wrap="square" lIns="0" tIns="0" rIns="0" bIns="0" rtlCol="0" anchor="t"/>
          <a:lstStyle/>
          <a:p>
            <a:pPr marL="0" indent="0">
              <a:lnSpc>
                <a:spcPts val="3750"/>
              </a:lnSpc>
              <a:buNone/>
            </a:pPr>
            <a:r>
              <a:rPr lang="en-US" sz="3000" kern="0" spc="-61" dirty="0">
                <a:solidFill>
                  <a:srgbClr val="000000"/>
                </a:solidFill>
                <a:latin typeface="Source Serif Pro Semi Bold" pitchFamily="34" charset="0"/>
                <a:ea typeface="Source Serif Pro Semi Bold" pitchFamily="34" charset="-122"/>
                <a:cs typeface="Source Serif Pro Semi Bold" pitchFamily="34" charset="-120"/>
              </a:rPr>
              <a:t>Техникалық және қаржылық мәселелерді шешу</a:t>
            </a:r>
            <a:endParaRPr lang="en-US" sz="3000" dirty="0"/>
          </a:p>
        </p:txBody>
      </p:sp>
      <p:sp>
        <p:nvSpPr>
          <p:cNvPr id="4" name="Text 1"/>
          <p:cNvSpPr/>
          <p:nvPr/>
        </p:nvSpPr>
        <p:spPr>
          <a:xfrm>
            <a:off x="6058376" y="1788557"/>
            <a:ext cx="8000048" cy="1045845"/>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Source Sans Pro" pitchFamily="34" charset="0"/>
                <a:ea typeface="Source Sans Pro" pitchFamily="34" charset="-122"/>
                <a:cs typeface="Source Sans Pro" pitchFamily="34" charset="-120"/>
              </a:rPr>
              <a:t>Техникалық ақаулар туындаған жағдайда балама оқыту әдістерінің болуы, бағдарламалық жасақтаманы үнемі жаңартып отыру және техникалық маманның болуы маңызды. Қаржылық шығындарды азайту үшін мектеп бюджетін тиімді пайдалану, технологияларды біртіндеп енгізу және қаржыландыруды көпшілікпен жинау немесе жергілікті бизнестен демеушілік көмек сұрау ұсынылады.</a:t>
            </a:r>
            <a:endParaRPr lang="en-US" sz="1250" dirty="0"/>
          </a:p>
        </p:txBody>
      </p:sp>
      <p:sp>
        <p:nvSpPr>
          <p:cNvPr id="5" name="Text 2"/>
          <p:cNvSpPr/>
          <p:nvPr/>
        </p:nvSpPr>
        <p:spPr>
          <a:xfrm>
            <a:off x="6058376" y="3018234"/>
            <a:ext cx="8000048" cy="522922"/>
          </a:xfrm>
          <a:prstGeom prst="rect">
            <a:avLst/>
          </a:prstGeom>
          <a:noFill/>
          <a:ln/>
        </p:spPr>
        <p:txBody>
          <a:bodyPr wrap="square" lIns="0" tIns="0" rIns="0" bIns="0" rtlCol="0" anchor="t"/>
          <a:lstStyle/>
          <a:p>
            <a:pPr marL="0" indent="0">
              <a:lnSpc>
                <a:spcPts val="2050"/>
              </a:lnSpc>
              <a:buNone/>
            </a:pPr>
            <a:r>
              <a:rPr lang="en-US" sz="1250" kern="0" spc="-26" dirty="0">
                <a:solidFill>
                  <a:srgbClr val="272525"/>
                </a:solidFill>
                <a:latin typeface="Source Sans Pro" pitchFamily="34" charset="0"/>
                <a:ea typeface="Source Sans Pro" pitchFamily="34" charset="-122"/>
                <a:cs typeface="Source Sans Pro" pitchFamily="34" charset="-120"/>
              </a:rPr>
              <a:t>Сонымен қатар, Раймон Морельдің пікірі бойынша, АКТ-ны білім беруде пайдалану үшін нақты стратегия, тұрақты кәсіби даму, смарт педагогика мен дидактиканы құру және білім беру жүйесін тиімді басқару қажет.</a:t>
            </a:r>
            <a:endParaRPr lang="en-US" sz="1250" dirty="0"/>
          </a:p>
        </p:txBody>
      </p:sp>
      <p:pic>
        <p:nvPicPr>
          <p:cNvPr id="6" name="Image 1" descr="preencoded.png"/>
          <p:cNvPicPr>
            <a:picLocks noChangeAspect="1"/>
          </p:cNvPicPr>
          <p:nvPr/>
        </p:nvPicPr>
        <p:blipFill>
          <a:blip r:embed="rId4"/>
          <a:stretch>
            <a:fillRect/>
          </a:stretch>
        </p:blipFill>
        <p:spPr>
          <a:xfrm>
            <a:off x="6058376" y="3724989"/>
            <a:ext cx="817126" cy="1307425"/>
          </a:xfrm>
          <a:prstGeom prst="rect">
            <a:avLst/>
          </a:prstGeom>
        </p:spPr>
      </p:pic>
      <p:sp>
        <p:nvSpPr>
          <p:cNvPr id="7" name="Text 3"/>
          <p:cNvSpPr/>
          <p:nvPr/>
        </p:nvSpPr>
        <p:spPr>
          <a:xfrm>
            <a:off x="7120533" y="3888343"/>
            <a:ext cx="2095976" cy="240268"/>
          </a:xfrm>
          <a:prstGeom prst="rect">
            <a:avLst/>
          </a:prstGeom>
          <a:noFill/>
          <a:ln/>
        </p:spPr>
        <p:txBody>
          <a:bodyPr wrap="none" lIns="0" tIns="0" rIns="0" bIns="0" rtlCol="0" anchor="t"/>
          <a:lstStyle/>
          <a:p>
            <a:pPr marL="0" indent="0" algn="l">
              <a:lnSpc>
                <a:spcPts val="1850"/>
              </a:lnSpc>
              <a:buNone/>
            </a:pPr>
            <a:r>
              <a:rPr lang="en-US" sz="1500" kern="0" spc="-30" dirty="0">
                <a:solidFill>
                  <a:srgbClr val="272525"/>
                </a:solidFill>
                <a:latin typeface="Source Serif Pro Semi Bold" pitchFamily="34" charset="0"/>
                <a:ea typeface="Source Serif Pro Semi Bold" pitchFamily="34" charset="-122"/>
                <a:cs typeface="Source Serif Pro Semi Bold" pitchFamily="34" charset="-120"/>
              </a:rPr>
              <a:t>Техникалық дайындық</a:t>
            </a:r>
            <a:endParaRPr lang="en-US" sz="1500" dirty="0"/>
          </a:p>
        </p:txBody>
      </p:sp>
      <p:sp>
        <p:nvSpPr>
          <p:cNvPr id="8" name="Text 4"/>
          <p:cNvSpPr/>
          <p:nvPr/>
        </p:nvSpPr>
        <p:spPr>
          <a:xfrm>
            <a:off x="7120533" y="4226600"/>
            <a:ext cx="6937891" cy="261461"/>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Source Sans Pro" pitchFamily="34" charset="0"/>
                <a:ea typeface="Source Sans Pro" pitchFamily="34" charset="-122"/>
                <a:cs typeface="Source Sans Pro" pitchFamily="34" charset="-120"/>
              </a:rPr>
              <a:t>Балама әдістер, жаңарту, техникалық қолдау</a:t>
            </a:r>
            <a:endParaRPr lang="en-US" sz="1250" dirty="0"/>
          </a:p>
        </p:txBody>
      </p:sp>
      <p:pic>
        <p:nvPicPr>
          <p:cNvPr id="9" name="Image 2" descr="preencoded.png"/>
          <p:cNvPicPr>
            <a:picLocks noChangeAspect="1"/>
          </p:cNvPicPr>
          <p:nvPr/>
        </p:nvPicPr>
        <p:blipFill>
          <a:blip r:embed="rId5"/>
          <a:stretch>
            <a:fillRect/>
          </a:stretch>
        </p:blipFill>
        <p:spPr>
          <a:xfrm>
            <a:off x="6058376" y="5032415"/>
            <a:ext cx="817126" cy="1307425"/>
          </a:xfrm>
          <a:prstGeom prst="rect">
            <a:avLst/>
          </a:prstGeom>
        </p:spPr>
      </p:pic>
      <p:sp>
        <p:nvSpPr>
          <p:cNvPr id="10" name="Text 5"/>
          <p:cNvSpPr/>
          <p:nvPr/>
        </p:nvSpPr>
        <p:spPr>
          <a:xfrm>
            <a:off x="7120533" y="5195768"/>
            <a:ext cx="1951673" cy="240268"/>
          </a:xfrm>
          <a:prstGeom prst="rect">
            <a:avLst/>
          </a:prstGeom>
          <a:noFill/>
          <a:ln/>
        </p:spPr>
        <p:txBody>
          <a:bodyPr wrap="none" lIns="0" tIns="0" rIns="0" bIns="0" rtlCol="0" anchor="t"/>
          <a:lstStyle/>
          <a:p>
            <a:pPr marL="0" indent="0" algn="l">
              <a:lnSpc>
                <a:spcPts val="1850"/>
              </a:lnSpc>
              <a:buNone/>
            </a:pPr>
            <a:r>
              <a:rPr lang="en-US" sz="1500" kern="0" spc="-30" dirty="0">
                <a:solidFill>
                  <a:srgbClr val="272525"/>
                </a:solidFill>
                <a:latin typeface="Source Serif Pro Semi Bold" pitchFamily="34" charset="0"/>
                <a:ea typeface="Source Serif Pro Semi Bold" pitchFamily="34" charset="-122"/>
                <a:cs typeface="Source Serif Pro Semi Bold" pitchFamily="34" charset="-120"/>
              </a:rPr>
              <a:t>Қаржылық шешімдер</a:t>
            </a:r>
            <a:endParaRPr lang="en-US" sz="1500" dirty="0"/>
          </a:p>
        </p:txBody>
      </p:sp>
      <p:sp>
        <p:nvSpPr>
          <p:cNvPr id="11" name="Text 6"/>
          <p:cNvSpPr/>
          <p:nvPr/>
        </p:nvSpPr>
        <p:spPr>
          <a:xfrm>
            <a:off x="7120533" y="5534025"/>
            <a:ext cx="6937891" cy="261461"/>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Source Sans Pro" pitchFamily="34" charset="0"/>
                <a:ea typeface="Source Sans Pro" pitchFamily="34" charset="-122"/>
                <a:cs typeface="Source Sans Pro" pitchFamily="34" charset="-120"/>
              </a:rPr>
              <a:t>Тиімді бюджет, біртіндеп енгізу, демеушілік</a:t>
            </a:r>
            <a:endParaRPr lang="en-US" sz="1250" dirty="0"/>
          </a:p>
        </p:txBody>
      </p:sp>
      <p:pic>
        <p:nvPicPr>
          <p:cNvPr id="12" name="Image 3" descr="preencoded.png"/>
          <p:cNvPicPr>
            <a:picLocks noChangeAspect="1"/>
          </p:cNvPicPr>
          <p:nvPr/>
        </p:nvPicPr>
        <p:blipFill>
          <a:blip r:embed="rId6"/>
          <a:stretch>
            <a:fillRect/>
          </a:stretch>
        </p:blipFill>
        <p:spPr>
          <a:xfrm>
            <a:off x="6058376" y="6339840"/>
            <a:ext cx="817126" cy="1307425"/>
          </a:xfrm>
          <a:prstGeom prst="rect">
            <a:avLst/>
          </a:prstGeom>
        </p:spPr>
      </p:pic>
      <p:sp>
        <p:nvSpPr>
          <p:cNvPr id="13" name="Text 7"/>
          <p:cNvSpPr/>
          <p:nvPr/>
        </p:nvSpPr>
        <p:spPr>
          <a:xfrm>
            <a:off x="7120533" y="6503194"/>
            <a:ext cx="2102644" cy="240268"/>
          </a:xfrm>
          <a:prstGeom prst="rect">
            <a:avLst/>
          </a:prstGeom>
          <a:noFill/>
          <a:ln/>
        </p:spPr>
        <p:txBody>
          <a:bodyPr wrap="none" lIns="0" tIns="0" rIns="0" bIns="0" rtlCol="0" anchor="t"/>
          <a:lstStyle/>
          <a:p>
            <a:pPr marL="0" indent="0" algn="l">
              <a:lnSpc>
                <a:spcPts val="1850"/>
              </a:lnSpc>
              <a:buNone/>
            </a:pPr>
            <a:r>
              <a:rPr lang="en-US" sz="1500" kern="0" spc="-30" dirty="0">
                <a:solidFill>
                  <a:srgbClr val="272525"/>
                </a:solidFill>
                <a:latin typeface="Source Serif Pro Semi Bold" pitchFamily="34" charset="0"/>
                <a:ea typeface="Source Serif Pro Semi Bold" pitchFamily="34" charset="-122"/>
                <a:cs typeface="Source Serif Pro Semi Bold" pitchFamily="34" charset="-120"/>
              </a:rPr>
              <a:t>Стратегиялық көзқарас</a:t>
            </a:r>
            <a:endParaRPr lang="en-US" sz="1500" dirty="0"/>
          </a:p>
        </p:txBody>
      </p:sp>
      <p:sp>
        <p:nvSpPr>
          <p:cNvPr id="14" name="Text 8"/>
          <p:cNvSpPr/>
          <p:nvPr/>
        </p:nvSpPr>
        <p:spPr>
          <a:xfrm>
            <a:off x="7120533" y="6841450"/>
            <a:ext cx="6937891" cy="261461"/>
          </a:xfrm>
          <a:prstGeom prst="rect">
            <a:avLst/>
          </a:prstGeom>
          <a:noFill/>
          <a:ln/>
        </p:spPr>
        <p:txBody>
          <a:bodyPr wrap="none" lIns="0" tIns="0" rIns="0" bIns="0" rtlCol="0" anchor="t"/>
          <a:lstStyle/>
          <a:p>
            <a:pPr marL="0" indent="0" algn="l">
              <a:lnSpc>
                <a:spcPts val="2050"/>
              </a:lnSpc>
              <a:buNone/>
            </a:pPr>
            <a:r>
              <a:rPr lang="en-US" sz="1250" kern="0" spc="-26" dirty="0">
                <a:solidFill>
                  <a:srgbClr val="272525"/>
                </a:solidFill>
                <a:latin typeface="Source Sans Pro" pitchFamily="34" charset="0"/>
                <a:ea typeface="Source Sans Pro" pitchFamily="34" charset="-122"/>
                <a:cs typeface="Source Sans Pro" pitchFamily="34" charset="-120"/>
              </a:rPr>
              <a:t>Нақты стратегия, кәсіби даму, тиімді басқару</a:t>
            </a:r>
            <a:endParaRPr lang="en-US" sz="12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50069" y="554950"/>
            <a:ext cx="8043863" cy="924401"/>
          </a:xfrm>
          <a:prstGeom prst="rect">
            <a:avLst/>
          </a:prstGeom>
          <a:noFill/>
          <a:ln/>
        </p:spPr>
        <p:txBody>
          <a:bodyPr wrap="square" lIns="0" tIns="0" rIns="0" bIns="0" rtlCol="0" anchor="t"/>
          <a:lstStyle/>
          <a:p>
            <a:pPr marL="0" indent="0">
              <a:lnSpc>
                <a:spcPts val="3600"/>
              </a:lnSpc>
              <a:buNone/>
            </a:pPr>
            <a:r>
              <a:rPr lang="en-US" sz="2900" kern="0" spc="-58" dirty="0">
                <a:solidFill>
                  <a:srgbClr val="000000"/>
                </a:solidFill>
                <a:latin typeface="Times New Roman" panose="02020603050405020304" pitchFamily="18" charset="0"/>
                <a:ea typeface="Source Serif Pro Semi Bold" pitchFamily="34" charset="-122"/>
                <a:cs typeface="Times New Roman" panose="02020603050405020304" pitchFamily="18" charset="0"/>
              </a:rPr>
              <a:t>Смарт-технологиялардың физика сабағындағы артықшылықтары</a:t>
            </a:r>
            <a:endParaRPr lang="en-US" sz="2900" dirty="0">
              <a:latin typeface="Times New Roman" panose="02020603050405020304" pitchFamily="18" charset="0"/>
              <a:cs typeface="Times New Roman" panose="02020603050405020304" pitchFamily="18" charset="0"/>
            </a:endParaRPr>
          </a:p>
        </p:txBody>
      </p:sp>
      <p:sp>
        <p:nvSpPr>
          <p:cNvPr id="4" name="Text 1"/>
          <p:cNvSpPr/>
          <p:nvPr/>
        </p:nvSpPr>
        <p:spPr>
          <a:xfrm>
            <a:off x="550069" y="1715095"/>
            <a:ext cx="8043863" cy="754380"/>
          </a:xfrm>
          <a:prstGeom prst="rect">
            <a:avLst/>
          </a:prstGeom>
          <a:noFill/>
          <a:ln/>
        </p:spPr>
        <p:txBody>
          <a:bodyPr wrap="square" lIns="0" tIns="0" rIns="0" bIns="0" rtlCol="0" anchor="t"/>
          <a:lstStyle/>
          <a:p>
            <a:pPr marL="0" indent="0">
              <a:lnSpc>
                <a:spcPts val="1950"/>
              </a:lnSpc>
              <a:buNone/>
            </a:pPr>
            <a:r>
              <a:rPr lang="en-US" sz="1200" kern="0" spc="-25" dirty="0">
                <a:solidFill>
                  <a:srgbClr val="272525"/>
                </a:solidFill>
                <a:latin typeface="Source Sans Pro" pitchFamily="34" charset="0"/>
                <a:ea typeface="Source Sans Pro" pitchFamily="34" charset="-122"/>
                <a:cs typeface="Source Sans Pro" pitchFamily="34" charset="-120"/>
              </a:rPr>
              <a:t>Смарт-технологиялар физика сабағының тиімділігін едәуір арттыра алады. Олар күрделі ұғымдарды түсінуді жақсартады, оқушылардың белсенділігін арттырады және оқыту әдістерін әртараптандырады. Интерактивті тақталар, планшеттер және датчиктер сияқты құрылғылар физикалық құбылыстарды көрнекі түрде көрсетуге мүмкіндік береді.</a:t>
            </a:r>
            <a:endParaRPr lang="en-US" sz="1200" dirty="0"/>
          </a:p>
        </p:txBody>
      </p:sp>
      <p:sp>
        <p:nvSpPr>
          <p:cNvPr id="5" name="Text 2"/>
          <p:cNvSpPr/>
          <p:nvPr/>
        </p:nvSpPr>
        <p:spPr>
          <a:xfrm>
            <a:off x="550069" y="2646283"/>
            <a:ext cx="8043863" cy="754380"/>
          </a:xfrm>
          <a:prstGeom prst="rect">
            <a:avLst/>
          </a:prstGeom>
          <a:noFill/>
          <a:ln/>
        </p:spPr>
        <p:txBody>
          <a:bodyPr wrap="square" lIns="0" tIns="0" rIns="0" bIns="0" rtlCol="0" anchor="t"/>
          <a:lstStyle/>
          <a:p>
            <a:pPr marL="0" indent="0">
              <a:lnSpc>
                <a:spcPts val="1950"/>
              </a:lnSpc>
              <a:buNone/>
            </a:pPr>
            <a:r>
              <a:rPr lang="en-US" sz="1200" kern="0" spc="-25" dirty="0">
                <a:solidFill>
                  <a:srgbClr val="272525"/>
                </a:solidFill>
                <a:latin typeface="Source Sans Pro" pitchFamily="34" charset="0"/>
                <a:ea typeface="Source Sans Pro" pitchFamily="34" charset="-122"/>
                <a:cs typeface="Source Sans Pro" pitchFamily="34" charset="-120"/>
              </a:rPr>
              <a:t>PhET сияқты физикалық тәжірибелердің симуляторлары оқушыларға виртуалды эксперименттер жүргізуге мүмкіндік береді. Бұл әсіресе қауіпті немесе қымбат тәжірибелер үшін пайдалы. Сонымен қатар, смарт-технологиялар оқушылардың жеке қажеттіліктеріне бейімделген оқыту процесін құруға көмектеседі.</a:t>
            </a:r>
            <a:endParaRPr lang="en-US" sz="1200" dirty="0"/>
          </a:p>
        </p:txBody>
      </p:sp>
      <p:sp>
        <p:nvSpPr>
          <p:cNvPr id="6" name="Shape 3"/>
          <p:cNvSpPr/>
          <p:nvPr/>
        </p:nvSpPr>
        <p:spPr>
          <a:xfrm>
            <a:off x="550069" y="3577471"/>
            <a:ext cx="8043863" cy="906423"/>
          </a:xfrm>
          <a:prstGeom prst="roundRect">
            <a:avLst>
              <a:gd name="adj" fmla="val 7283"/>
            </a:avLst>
          </a:prstGeom>
          <a:solidFill>
            <a:srgbClr val="F0D4F7"/>
          </a:solidFill>
          <a:ln w="7620">
            <a:solidFill>
              <a:srgbClr val="D6BADD"/>
            </a:solidFill>
            <a:prstDash val="solid"/>
          </a:ln>
        </p:spPr>
      </p:sp>
      <p:sp>
        <p:nvSpPr>
          <p:cNvPr id="7" name="Text 4"/>
          <p:cNvSpPr/>
          <p:nvPr/>
        </p:nvSpPr>
        <p:spPr>
          <a:xfrm>
            <a:off x="714851" y="3742253"/>
            <a:ext cx="1849041" cy="231100"/>
          </a:xfrm>
          <a:prstGeom prst="rect">
            <a:avLst/>
          </a:prstGeom>
          <a:noFill/>
          <a:ln/>
        </p:spPr>
        <p:txBody>
          <a:bodyPr wrap="none" lIns="0" tIns="0" rIns="0" bIns="0" rtlCol="0" anchor="t"/>
          <a:lstStyle/>
          <a:p>
            <a:pPr marL="0" indent="0">
              <a:lnSpc>
                <a:spcPts val="1800"/>
              </a:lnSpc>
              <a:buNone/>
            </a:pPr>
            <a:r>
              <a:rPr lang="en-US" sz="1450" kern="0" spc="-29" dirty="0">
                <a:solidFill>
                  <a:srgbClr val="272525"/>
                </a:solidFill>
                <a:latin typeface="Source Serif Pro Semi Bold" pitchFamily="34" charset="0"/>
                <a:ea typeface="Source Serif Pro Semi Bold" pitchFamily="34" charset="-122"/>
                <a:cs typeface="Source Serif Pro Semi Bold" pitchFamily="34" charset="-120"/>
              </a:rPr>
              <a:t>Көрнекілік</a:t>
            </a:r>
            <a:endParaRPr lang="en-US" sz="1450" dirty="0"/>
          </a:p>
        </p:txBody>
      </p:sp>
      <p:sp>
        <p:nvSpPr>
          <p:cNvPr id="8" name="Text 5"/>
          <p:cNvSpPr/>
          <p:nvPr/>
        </p:nvSpPr>
        <p:spPr>
          <a:xfrm>
            <a:off x="714851" y="4067651"/>
            <a:ext cx="7714298" cy="251460"/>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Source Sans Pro" pitchFamily="34" charset="0"/>
                <a:ea typeface="Source Sans Pro" pitchFamily="34" charset="-122"/>
                <a:cs typeface="Source Sans Pro" pitchFamily="34" charset="-120"/>
              </a:rPr>
              <a:t>Күрделі физикалық құбылыстарды визуализациялау</a:t>
            </a:r>
            <a:endParaRPr lang="en-US" sz="1200" dirty="0"/>
          </a:p>
        </p:txBody>
      </p:sp>
      <p:sp>
        <p:nvSpPr>
          <p:cNvPr id="9" name="Shape 6"/>
          <p:cNvSpPr/>
          <p:nvPr/>
        </p:nvSpPr>
        <p:spPr>
          <a:xfrm>
            <a:off x="550069" y="4641056"/>
            <a:ext cx="8043863" cy="906423"/>
          </a:xfrm>
          <a:prstGeom prst="roundRect">
            <a:avLst>
              <a:gd name="adj" fmla="val 7283"/>
            </a:avLst>
          </a:prstGeom>
          <a:solidFill>
            <a:srgbClr val="F0D4F7"/>
          </a:solidFill>
          <a:ln w="7620">
            <a:solidFill>
              <a:srgbClr val="D6BADD"/>
            </a:solidFill>
            <a:prstDash val="solid"/>
          </a:ln>
        </p:spPr>
      </p:sp>
      <p:sp>
        <p:nvSpPr>
          <p:cNvPr id="10" name="Text 7"/>
          <p:cNvSpPr/>
          <p:nvPr/>
        </p:nvSpPr>
        <p:spPr>
          <a:xfrm>
            <a:off x="714851" y="4805839"/>
            <a:ext cx="1849041" cy="231100"/>
          </a:xfrm>
          <a:prstGeom prst="rect">
            <a:avLst/>
          </a:prstGeom>
          <a:noFill/>
          <a:ln/>
        </p:spPr>
        <p:txBody>
          <a:bodyPr wrap="none" lIns="0" tIns="0" rIns="0" bIns="0" rtlCol="0" anchor="t"/>
          <a:lstStyle/>
          <a:p>
            <a:pPr marL="0" indent="0">
              <a:lnSpc>
                <a:spcPts val="1800"/>
              </a:lnSpc>
              <a:buNone/>
            </a:pPr>
            <a:r>
              <a:rPr lang="en-US" sz="1450" kern="0" spc="-29" dirty="0">
                <a:solidFill>
                  <a:srgbClr val="272525"/>
                </a:solidFill>
                <a:latin typeface="Times New Roman" panose="02020603050405020304" pitchFamily="18" charset="0"/>
                <a:ea typeface="Source Serif Pro Semi Bold" pitchFamily="34" charset="-122"/>
                <a:cs typeface="Times New Roman" panose="02020603050405020304" pitchFamily="18" charset="0"/>
              </a:rPr>
              <a:t>Интерактивтілік</a:t>
            </a:r>
            <a:endParaRPr lang="en-US" sz="1450" dirty="0">
              <a:latin typeface="Times New Roman" panose="02020603050405020304" pitchFamily="18" charset="0"/>
              <a:cs typeface="Times New Roman" panose="02020603050405020304" pitchFamily="18" charset="0"/>
            </a:endParaRPr>
          </a:p>
        </p:txBody>
      </p:sp>
      <p:sp>
        <p:nvSpPr>
          <p:cNvPr id="11" name="Text 8"/>
          <p:cNvSpPr/>
          <p:nvPr/>
        </p:nvSpPr>
        <p:spPr>
          <a:xfrm>
            <a:off x="714851" y="5131237"/>
            <a:ext cx="7714298" cy="251460"/>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Source Sans Pro" pitchFamily="34" charset="0"/>
                <a:ea typeface="Source Sans Pro" pitchFamily="34" charset="-122"/>
                <a:cs typeface="Source Sans Pro" pitchFamily="34" charset="-120"/>
              </a:rPr>
              <a:t>Виртуалды эксперименттер жүргізу мүмкіндігі</a:t>
            </a:r>
            <a:endParaRPr lang="en-US" sz="1200" dirty="0"/>
          </a:p>
        </p:txBody>
      </p:sp>
      <p:sp>
        <p:nvSpPr>
          <p:cNvPr id="12" name="Shape 9"/>
          <p:cNvSpPr/>
          <p:nvPr/>
        </p:nvSpPr>
        <p:spPr>
          <a:xfrm>
            <a:off x="550069" y="5653796"/>
            <a:ext cx="8043863" cy="906423"/>
          </a:xfrm>
          <a:prstGeom prst="roundRect">
            <a:avLst>
              <a:gd name="adj" fmla="val 7283"/>
            </a:avLst>
          </a:prstGeom>
          <a:solidFill>
            <a:srgbClr val="F0D4F7"/>
          </a:solidFill>
          <a:ln w="7620">
            <a:solidFill>
              <a:srgbClr val="D6BADD"/>
            </a:solidFill>
            <a:prstDash val="solid"/>
          </a:ln>
        </p:spPr>
      </p:sp>
      <p:sp>
        <p:nvSpPr>
          <p:cNvPr id="13" name="Text 10"/>
          <p:cNvSpPr/>
          <p:nvPr/>
        </p:nvSpPr>
        <p:spPr>
          <a:xfrm>
            <a:off x="714851" y="5869424"/>
            <a:ext cx="1849041" cy="231100"/>
          </a:xfrm>
          <a:prstGeom prst="rect">
            <a:avLst/>
          </a:prstGeom>
          <a:noFill/>
          <a:ln/>
        </p:spPr>
        <p:txBody>
          <a:bodyPr wrap="none" lIns="0" tIns="0" rIns="0" bIns="0" rtlCol="0" anchor="t"/>
          <a:lstStyle/>
          <a:p>
            <a:pPr marL="0" indent="0">
              <a:lnSpc>
                <a:spcPts val="1800"/>
              </a:lnSpc>
              <a:buNone/>
            </a:pPr>
            <a:r>
              <a:rPr lang="en-US" sz="1450" kern="0" spc="-29" dirty="0">
                <a:solidFill>
                  <a:srgbClr val="272525"/>
                </a:solidFill>
                <a:latin typeface="Source Serif Pro Semi Bold" pitchFamily="34" charset="0"/>
                <a:ea typeface="Source Serif Pro Semi Bold" pitchFamily="34" charset="-122"/>
                <a:cs typeface="Source Serif Pro Semi Bold" pitchFamily="34" charset="-120"/>
              </a:rPr>
              <a:t>Бейімделу</a:t>
            </a:r>
            <a:endParaRPr lang="en-US" sz="1450" dirty="0"/>
          </a:p>
        </p:txBody>
      </p:sp>
      <p:sp>
        <p:nvSpPr>
          <p:cNvPr id="14" name="Text 11"/>
          <p:cNvSpPr/>
          <p:nvPr/>
        </p:nvSpPr>
        <p:spPr>
          <a:xfrm>
            <a:off x="714851" y="6194822"/>
            <a:ext cx="7714298" cy="251460"/>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Source Sans Pro" pitchFamily="34" charset="0"/>
                <a:ea typeface="Source Sans Pro" pitchFamily="34" charset="-122"/>
                <a:cs typeface="Source Sans Pro" pitchFamily="34" charset="-120"/>
              </a:rPr>
              <a:t>Жеке қажеттіліктерге сай оқыту процесі</a:t>
            </a:r>
            <a:endParaRPr lang="en-US" sz="1200" dirty="0"/>
          </a:p>
        </p:txBody>
      </p:sp>
      <p:sp>
        <p:nvSpPr>
          <p:cNvPr id="15" name="Shape 12"/>
          <p:cNvSpPr/>
          <p:nvPr/>
        </p:nvSpPr>
        <p:spPr>
          <a:xfrm>
            <a:off x="550069" y="6768227"/>
            <a:ext cx="8043863" cy="906423"/>
          </a:xfrm>
          <a:prstGeom prst="roundRect">
            <a:avLst>
              <a:gd name="adj" fmla="val 7283"/>
            </a:avLst>
          </a:prstGeom>
          <a:solidFill>
            <a:srgbClr val="F0D4F7"/>
          </a:solidFill>
          <a:ln w="7620">
            <a:solidFill>
              <a:srgbClr val="D6BADD"/>
            </a:solidFill>
            <a:prstDash val="solid"/>
          </a:ln>
        </p:spPr>
      </p:sp>
      <p:sp>
        <p:nvSpPr>
          <p:cNvPr id="16" name="Text 13"/>
          <p:cNvSpPr/>
          <p:nvPr/>
        </p:nvSpPr>
        <p:spPr>
          <a:xfrm>
            <a:off x="714851" y="6933009"/>
            <a:ext cx="1849041" cy="231100"/>
          </a:xfrm>
          <a:prstGeom prst="rect">
            <a:avLst/>
          </a:prstGeom>
          <a:noFill/>
          <a:ln/>
        </p:spPr>
        <p:txBody>
          <a:bodyPr wrap="none" lIns="0" tIns="0" rIns="0" bIns="0" rtlCol="0" anchor="t"/>
          <a:lstStyle/>
          <a:p>
            <a:pPr marL="0" indent="0">
              <a:lnSpc>
                <a:spcPts val="1800"/>
              </a:lnSpc>
              <a:buNone/>
            </a:pPr>
            <a:r>
              <a:rPr lang="en-US" sz="1450" kern="0" spc="-29" dirty="0">
                <a:solidFill>
                  <a:srgbClr val="272525"/>
                </a:solidFill>
                <a:latin typeface="Times New Roman" panose="02020603050405020304" pitchFamily="18" charset="0"/>
                <a:ea typeface="Source Serif Pro Semi Bold" pitchFamily="34" charset="-122"/>
                <a:cs typeface="Times New Roman" panose="02020603050405020304" pitchFamily="18" charset="0"/>
              </a:rPr>
              <a:t>Қауіпсіздік</a:t>
            </a:r>
            <a:endParaRPr lang="en-US" sz="1450" dirty="0">
              <a:latin typeface="Times New Roman" panose="02020603050405020304" pitchFamily="18" charset="0"/>
              <a:cs typeface="Times New Roman" panose="02020603050405020304" pitchFamily="18" charset="0"/>
            </a:endParaRPr>
          </a:p>
        </p:txBody>
      </p:sp>
      <p:sp>
        <p:nvSpPr>
          <p:cNvPr id="17" name="Text 14"/>
          <p:cNvSpPr/>
          <p:nvPr/>
        </p:nvSpPr>
        <p:spPr>
          <a:xfrm>
            <a:off x="714851" y="7258407"/>
            <a:ext cx="7714298" cy="251460"/>
          </a:xfrm>
          <a:prstGeom prst="rect">
            <a:avLst/>
          </a:prstGeom>
          <a:noFill/>
          <a:ln/>
        </p:spPr>
        <p:txBody>
          <a:bodyPr wrap="none" lIns="0" tIns="0" rIns="0" bIns="0" rtlCol="0" anchor="t"/>
          <a:lstStyle/>
          <a:p>
            <a:pPr marL="0" indent="0">
              <a:lnSpc>
                <a:spcPts val="1950"/>
              </a:lnSpc>
              <a:buNone/>
            </a:pPr>
            <a:r>
              <a:rPr lang="en-US" sz="1200" kern="0" spc="-25" dirty="0">
                <a:solidFill>
                  <a:srgbClr val="272525"/>
                </a:solidFill>
                <a:latin typeface="Source Sans Pro" pitchFamily="34" charset="0"/>
                <a:ea typeface="Source Sans Pro" pitchFamily="34" charset="-122"/>
                <a:cs typeface="Source Sans Pro" pitchFamily="34" charset="-120"/>
              </a:rPr>
              <a:t>Қауіпті тәжірибелерді қауіпсіз орындау</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2314" y="825460"/>
            <a:ext cx="7852172" cy="1085850"/>
          </a:xfrm>
          <a:prstGeom prst="rect">
            <a:avLst/>
          </a:prstGeom>
          <a:noFill/>
          <a:ln/>
        </p:spPr>
        <p:txBody>
          <a:bodyPr wrap="square" lIns="0" tIns="0" rIns="0" bIns="0" rtlCol="0" anchor="t"/>
          <a:lstStyle/>
          <a:p>
            <a:pPr marL="0" indent="0">
              <a:lnSpc>
                <a:spcPts val="4250"/>
              </a:lnSpc>
              <a:buNone/>
            </a:pPr>
            <a:r>
              <a:rPr lang="en-US" sz="3400" kern="0" spc="-68" dirty="0">
                <a:solidFill>
                  <a:srgbClr val="000000"/>
                </a:solidFill>
                <a:latin typeface="Times New Roman" panose="02020603050405020304" pitchFamily="18" charset="0"/>
                <a:ea typeface="Source Serif Pro Semi Bold" pitchFamily="34" charset="-122"/>
                <a:cs typeface="Times New Roman" panose="02020603050405020304" pitchFamily="18" charset="0"/>
              </a:rPr>
              <a:t>Қорытынды: смарт-технологиялардың болашағы</a:t>
            </a:r>
            <a:endParaRPr lang="en-US" sz="3400" dirty="0">
              <a:latin typeface="Times New Roman" panose="02020603050405020304" pitchFamily="18" charset="0"/>
              <a:cs typeface="Times New Roman" panose="02020603050405020304" pitchFamily="18" charset="0"/>
            </a:endParaRPr>
          </a:p>
        </p:txBody>
      </p:sp>
      <p:sp>
        <p:nvSpPr>
          <p:cNvPr id="4" name="Text 1"/>
          <p:cNvSpPr/>
          <p:nvPr/>
        </p:nvSpPr>
        <p:spPr>
          <a:xfrm>
            <a:off x="6132314" y="2188131"/>
            <a:ext cx="7852172" cy="885825"/>
          </a:xfrm>
          <a:prstGeom prst="rect">
            <a:avLst/>
          </a:prstGeom>
          <a:noFill/>
          <a:ln/>
        </p:spPr>
        <p:txBody>
          <a:bodyPr wrap="squar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Смарт-технологиялар білім беру саласында үлкен әлеуетке ие. Олар оқу процесін жаңа деңгейге көтеріп, оқушылардың білім алу мүмкіндіктерін кеңейтеді. Алайда, оларды тиімді пайдалану үшін туындайтын проблемаларды ескеру және оларды шешудің белсенді жолдарын іздеу маңызды.</a:t>
            </a:r>
            <a:endParaRPr lang="en-US" sz="1450" dirty="0"/>
          </a:p>
        </p:txBody>
      </p:sp>
      <p:sp>
        <p:nvSpPr>
          <p:cNvPr id="5" name="Text 2"/>
          <p:cNvSpPr/>
          <p:nvPr/>
        </p:nvSpPr>
        <p:spPr>
          <a:xfrm>
            <a:off x="6132314" y="3281601"/>
            <a:ext cx="7852172" cy="1181100"/>
          </a:xfrm>
          <a:prstGeom prst="rect">
            <a:avLst/>
          </a:prstGeom>
          <a:noFill/>
          <a:ln/>
        </p:spPr>
        <p:txBody>
          <a:bodyPr wrap="squar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Болашақта жоғары білікті кадрлар смарт-білімге көшу кезінде ерекше құндылыққа ие болады. Сондықтан Қазақстан Республикасында смарт-технологиялар саласында мамандарды даярлауды қолға алу қажет. Тек осылай ғана смарт-технологиялар оқу процесін барша қатысушылар үшін қызықты әрі өнімді ететін сенімді құралға айналады.</a:t>
            </a:r>
            <a:endParaRPr lang="en-US" sz="1450" dirty="0"/>
          </a:p>
        </p:txBody>
      </p:sp>
      <p:sp>
        <p:nvSpPr>
          <p:cNvPr id="6" name="Shape 3"/>
          <p:cNvSpPr/>
          <p:nvPr/>
        </p:nvSpPr>
        <p:spPr>
          <a:xfrm>
            <a:off x="6132314" y="4670346"/>
            <a:ext cx="7852172" cy="2733675"/>
          </a:xfrm>
          <a:prstGeom prst="roundRect">
            <a:avLst>
              <a:gd name="adj" fmla="val 2836"/>
            </a:avLst>
          </a:prstGeom>
          <a:noFill/>
          <a:ln w="7620">
            <a:solidFill>
              <a:srgbClr val="000000">
                <a:alpha val="8000"/>
              </a:srgbClr>
            </a:solidFill>
            <a:prstDash val="solid"/>
          </a:ln>
        </p:spPr>
      </p:sp>
      <p:sp>
        <p:nvSpPr>
          <p:cNvPr id="7" name="Shape 4"/>
          <p:cNvSpPr/>
          <p:nvPr/>
        </p:nvSpPr>
        <p:spPr>
          <a:xfrm>
            <a:off x="6139934" y="4677966"/>
            <a:ext cx="7836098" cy="531971"/>
          </a:xfrm>
          <a:prstGeom prst="rect">
            <a:avLst/>
          </a:prstGeom>
          <a:solidFill>
            <a:srgbClr val="FFFFFF">
              <a:alpha val="4000"/>
            </a:srgbClr>
          </a:solidFill>
          <a:ln/>
        </p:spPr>
      </p:sp>
      <p:sp>
        <p:nvSpPr>
          <p:cNvPr id="8" name="Text 5"/>
          <p:cNvSpPr/>
          <p:nvPr/>
        </p:nvSpPr>
        <p:spPr>
          <a:xfrm>
            <a:off x="6325314" y="4796314"/>
            <a:ext cx="2238851" cy="295275"/>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Мүмкіндіктер</a:t>
            </a:r>
            <a:endParaRPr lang="en-US" sz="1450" dirty="0"/>
          </a:p>
        </p:txBody>
      </p:sp>
      <p:sp>
        <p:nvSpPr>
          <p:cNvPr id="9" name="Text 6"/>
          <p:cNvSpPr/>
          <p:nvPr/>
        </p:nvSpPr>
        <p:spPr>
          <a:xfrm>
            <a:off x="8940879" y="4796314"/>
            <a:ext cx="2235041" cy="295275"/>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Қиындықтар</a:t>
            </a:r>
            <a:endParaRPr lang="en-US" sz="1450" dirty="0"/>
          </a:p>
        </p:txBody>
      </p:sp>
      <p:sp>
        <p:nvSpPr>
          <p:cNvPr id="10" name="Text 7"/>
          <p:cNvSpPr/>
          <p:nvPr/>
        </p:nvSpPr>
        <p:spPr>
          <a:xfrm>
            <a:off x="11552634" y="4796314"/>
            <a:ext cx="2238851" cy="295275"/>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Шешімдер</a:t>
            </a:r>
            <a:endParaRPr lang="en-US" sz="1450" dirty="0"/>
          </a:p>
        </p:txBody>
      </p:sp>
      <p:sp>
        <p:nvSpPr>
          <p:cNvPr id="11" name="Shape 8"/>
          <p:cNvSpPr/>
          <p:nvPr/>
        </p:nvSpPr>
        <p:spPr>
          <a:xfrm>
            <a:off x="6139934" y="5209937"/>
            <a:ext cx="7836098" cy="531971"/>
          </a:xfrm>
          <a:prstGeom prst="rect">
            <a:avLst/>
          </a:prstGeom>
          <a:solidFill>
            <a:srgbClr val="000000">
              <a:alpha val="4000"/>
            </a:srgbClr>
          </a:solidFill>
          <a:ln/>
        </p:spPr>
      </p:sp>
      <p:sp>
        <p:nvSpPr>
          <p:cNvPr id="12" name="Text 9"/>
          <p:cNvSpPr/>
          <p:nvPr/>
        </p:nvSpPr>
        <p:spPr>
          <a:xfrm>
            <a:off x="6325314" y="5328285"/>
            <a:ext cx="2238851" cy="295275"/>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Оқу процесін жақсарту</a:t>
            </a:r>
            <a:endParaRPr lang="en-US" sz="1450" dirty="0"/>
          </a:p>
        </p:txBody>
      </p:sp>
      <p:sp>
        <p:nvSpPr>
          <p:cNvPr id="13" name="Text 10"/>
          <p:cNvSpPr/>
          <p:nvPr/>
        </p:nvSpPr>
        <p:spPr>
          <a:xfrm>
            <a:off x="8940879" y="5328285"/>
            <a:ext cx="2235041" cy="295275"/>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Ресурстар жетіспеушілігі</a:t>
            </a:r>
            <a:endParaRPr lang="en-US" sz="1450" dirty="0"/>
          </a:p>
        </p:txBody>
      </p:sp>
      <p:sp>
        <p:nvSpPr>
          <p:cNvPr id="14" name="Text 11"/>
          <p:cNvSpPr/>
          <p:nvPr/>
        </p:nvSpPr>
        <p:spPr>
          <a:xfrm>
            <a:off x="11552634" y="5328285"/>
            <a:ext cx="2238851" cy="295275"/>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Гранттар мен серіктестік</a:t>
            </a:r>
            <a:endParaRPr lang="en-US" sz="1450" dirty="0"/>
          </a:p>
        </p:txBody>
      </p:sp>
      <p:sp>
        <p:nvSpPr>
          <p:cNvPr id="15" name="Shape 12"/>
          <p:cNvSpPr/>
          <p:nvPr/>
        </p:nvSpPr>
        <p:spPr>
          <a:xfrm>
            <a:off x="6139934" y="5741908"/>
            <a:ext cx="7836098" cy="827246"/>
          </a:xfrm>
          <a:prstGeom prst="rect">
            <a:avLst/>
          </a:prstGeom>
          <a:solidFill>
            <a:srgbClr val="FFFFFF">
              <a:alpha val="4000"/>
            </a:srgbClr>
          </a:solidFill>
          <a:ln/>
        </p:spPr>
      </p:sp>
      <p:sp>
        <p:nvSpPr>
          <p:cNvPr id="16" name="Text 13"/>
          <p:cNvSpPr/>
          <p:nvPr/>
        </p:nvSpPr>
        <p:spPr>
          <a:xfrm>
            <a:off x="6325314" y="5860256"/>
            <a:ext cx="2238851" cy="590550"/>
          </a:xfrm>
          <a:prstGeom prst="rect">
            <a:avLst/>
          </a:prstGeom>
          <a:noFill/>
          <a:ln/>
        </p:spPr>
        <p:txBody>
          <a:bodyPr wrap="squar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Білім алу мүмкіндіктерін кеңейту</a:t>
            </a:r>
            <a:endParaRPr lang="en-US" sz="1450" dirty="0"/>
          </a:p>
        </p:txBody>
      </p:sp>
      <p:sp>
        <p:nvSpPr>
          <p:cNvPr id="17" name="Text 14"/>
          <p:cNvSpPr/>
          <p:nvPr/>
        </p:nvSpPr>
        <p:spPr>
          <a:xfrm>
            <a:off x="8940879" y="5860256"/>
            <a:ext cx="2235041" cy="295275"/>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Мұғалімдер дайындығы</a:t>
            </a:r>
            <a:endParaRPr lang="en-US" sz="1450" dirty="0"/>
          </a:p>
        </p:txBody>
      </p:sp>
      <p:sp>
        <p:nvSpPr>
          <p:cNvPr id="18" name="Text 15"/>
          <p:cNvSpPr/>
          <p:nvPr/>
        </p:nvSpPr>
        <p:spPr>
          <a:xfrm>
            <a:off x="11552634" y="5860256"/>
            <a:ext cx="2238851" cy="295275"/>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Біліктілікті арттыру</a:t>
            </a:r>
            <a:endParaRPr lang="en-US" sz="1450" dirty="0"/>
          </a:p>
        </p:txBody>
      </p:sp>
      <p:sp>
        <p:nvSpPr>
          <p:cNvPr id="19" name="Shape 16"/>
          <p:cNvSpPr/>
          <p:nvPr/>
        </p:nvSpPr>
        <p:spPr>
          <a:xfrm>
            <a:off x="6139934" y="6569154"/>
            <a:ext cx="7836098" cy="827246"/>
          </a:xfrm>
          <a:prstGeom prst="rect">
            <a:avLst/>
          </a:prstGeom>
          <a:solidFill>
            <a:srgbClr val="000000">
              <a:alpha val="4000"/>
            </a:srgbClr>
          </a:solidFill>
          <a:ln/>
        </p:spPr>
      </p:sp>
      <p:sp>
        <p:nvSpPr>
          <p:cNvPr id="20" name="Text 17"/>
          <p:cNvSpPr/>
          <p:nvPr/>
        </p:nvSpPr>
        <p:spPr>
          <a:xfrm>
            <a:off x="6325314" y="6687503"/>
            <a:ext cx="2238851" cy="295275"/>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Жеке бейімделген оқыту</a:t>
            </a:r>
            <a:endParaRPr lang="en-US" sz="1450" dirty="0"/>
          </a:p>
        </p:txBody>
      </p:sp>
      <p:sp>
        <p:nvSpPr>
          <p:cNvPr id="21" name="Text 18"/>
          <p:cNvSpPr/>
          <p:nvPr/>
        </p:nvSpPr>
        <p:spPr>
          <a:xfrm>
            <a:off x="8940879" y="6687503"/>
            <a:ext cx="2235041" cy="295275"/>
          </a:xfrm>
          <a:prstGeom prst="rect">
            <a:avLst/>
          </a:prstGeom>
          <a:noFill/>
          <a:ln/>
        </p:spPr>
        <p:txBody>
          <a:bodyPr wrap="non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Техникалық мәселелер</a:t>
            </a:r>
            <a:endParaRPr lang="en-US" sz="1450" dirty="0"/>
          </a:p>
        </p:txBody>
      </p:sp>
      <p:sp>
        <p:nvSpPr>
          <p:cNvPr id="22" name="Text 19"/>
          <p:cNvSpPr/>
          <p:nvPr/>
        </p:nvSpPr>
        <p:spPr>
          <a:xfrm>
            <a:off x="11552634" y="6687503"/>
            <a:ext cx="2238851" cy="590550"/>
          </a:xfrm>
          <a:prstGeom prst="rect">
            <a:avLst/>
          </a:prstGeom>
          <a:noFill/>
          <a:ln/>
        </p:spPr>
        <p:txBody>
          <a:bodyPr wrap="square" lIns="0" tIns="0" rIns="0" bIns="0" rtlCol="0" anchor="t"/>
          <a:lstStyle/>
          <a:p>
            <a:pPr marL="0" indent="0">
              <a:lnSpc>
                <a:spcPts val="2300"/>
              </a:lnSpc>
              <a:buNone/>
            </a:pPr>
            <a:r>
              <a:rPr lang="en-US" sz="1450" kern="0" spc="-29" dirty="0">
                <a:solidFill>
                  <a:srgbClr val="272525"/>
                </a:solidFill>
                <a:latin typeface="Source Sans Pro" pitchFamily="34" charset="0"/>
                <a:ea typeface="Source Sans Pro" pitchFamily="34" charset="-122"/>
                <a:cs typeface="Source Sans Pro" pitchFamily="34" charset="-120"/>
              </a:rPr>
              <a:t>Тұрақты жаңарту және қолдау</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121A8F6-86DE-445E-BD58-2F480F45F7A1}"/>
              </a:ext>
            </a:extLst>
          </p:cNvPr>
          <p:cNvSpPr/>
          <p:nvPr/>
        </p:nvSpPr>
        <p:spPr>
          <a:xfrm>
            <a:off x="577970" y="366197"/>
            <a:ext cx="13474460" cy="7178825"/>
          </a:xfrm>
          <a:prstGeom prst="rect">
            <a:avLst/>
          </a:prstGeom>
        </p:spPr>
        <p:txBody>
          <a:bodyPr wrap="square">
            <a:spAutoFit/>
          </a:bodyPr>
          <a:lstStyle/>
          <a:p>
            <a:pPr indent="450215" algn="just">
              <a:lnSpc>
                <a:spcPct val="107000"/>
              </a:lnSpc>
              <a:spcAft>
                <a:spcPts val="0"/>
              </a:spcAft>
            </a:pPr>
            <a:r>
              <a:rPr lang="kk-KZ" sz="2400" b="1" dirty="0">
                <a:latin typeface="Times New Roman" panose="02020603050405020304" pitchFamily="18" charset="0"/>
                <a:ea typeface="Calibri" panose="020F0502020204030204" pitchFamily="34" charset="0"/>
                <a:cs typeface="Times New Roman" panose="02020603050405020304" pitchFamily="18" charset="0"/>
              </a:rPr>
              <a:t>Дәрісті бекіту сұрақтары</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Smart оқытудың өзекті мәселелері қандай деп ойлайсыз?</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Smart оқыту білім беру жүйесіне пайдалы ма әлде зиян ба?</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Smart оқытудың проблемаларын шешудің жолдары қандай деп ойлайсыз?</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 үшін Smart оқыту актуалды деп ойлайсыз?</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latin typeface="Times New Roman" panose="02020603050405020304" pitchFamily="18" charset="0"/>
                <a:ea typeface="Calibri" panose="020F0502020204030204" pitchFamily="34" charset="0"/>
                <a:cs typeface="Times New Roman" panose="02020603050405020304" pitchFamily="18" charset="0"/>
              </a:rPr>
              <a:t>Смарт-технологияларды физика сабағында қолданудың қандай негізгі артықшылықтары бар?</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latin typeface="Times New Roman" panose="02020603050405020304" pitchFamily="18" charset="0"/>
                <a:ea typeface="Calibri" panose="020F0502020204030204" pitchFamily="34" charset="0"/>
                <a:cs typeface="Times New Roman" panose="02020603050405020304" pitchFamily="18" charset="0"/>
              </a:rPr>
              <a:t>Қандай ресурстар мен жабдықтардың жетіспеушілігі мектептерде смарт-технологияларды қолдануды шектейді?</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latin typeface="Times New Roman" panose="02020603050405020304" pitchFamily="18" charset="0"/>
                <a:ea typeface="Calibri" panose="020F0502020204030204" pitchFamily="34" charset="0"/>
                <a:cs typeface="Times New Roman" panose="02020603050405020304" pitchFamily="18" charset="0"/>
              </a:rPr>
              <a:t>Мұғалімдерге смарт-технологияларды қолдану дағдыларын арттыру үшін қандай шаралар қолданылуы мүмкін?</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latin typeface="Times New Roman" panose="02020603050405020304" pitchFamily="18" charset="0"/>
                <a:ea typeface="Calibri" panose="020F0502020204030204" pitchFamily="34" charset="0"/>
                <a:cs typeface="Times New Roman" panose="02020603050405020304" pitchFamily="18" charset="0"/>
              </a:rPr>
              <a:t>Оқушылардың назарын сабақтан алшақтатпау үшін смарт-құрылғыларды қалай дұрыс қолдануға болады?</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latin typeface="Times New Roman" panose="02020603050405020304" pitchFamily="18" charset="0"/>
                <a:ea typeface="Calibri" panose="020F0502020204030204" pitchFamily="34" charset="0"/>
                <a:cs typeface="Times New Roman" panose="02020603050405020304" pitchFamily="18" charset="0"/>
              </a:rPr>
              <a:t>Техникалық ақаулар пайда болған жағдайда сабақтың үздіксіз жалғасуын қамтамасыз ету үшін қандай әдістер қолданылады?</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latin typeface="Times New Roman" panose="02020603050405020304" pitchFamily="18" charset="0"/>
                <a:ea typeface="Calibri" panose="020F0502020204030204" pitchFamily="34" charset="0"/>
                <a:cs typeface="Times New Roman" panose="02020603050405020304" pitchFamily="18" charset="0"/>
              </a:rPr>
              <a:t>Смарт-технологияларды енгізу барысында мектептер қаржылық қиындықтарды қалай шеше алады?</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tabLst>
                <a:tab pos="630555" algn="l"/>
              </a:tabLst>
            </a:pPr>
            <a:r>
              <a:rPr lang="kk-KZ" sz="2400" dirty="0">
                <a:latin typeface="Times New Roman" panose="02020603050405020304" pitchFamily="18" charset="0"/>
                <a:ea typeface="Calibri" panose="020F0502020204030204" pitchFamily="34" charset="0"/>
                <a:cs typeface="Times New Roman" panose="02020603050405020304" pitchFamily="18" charset="0"/>
              </a:rPr>
              <a:t>Смарт-технологиялар тиімді болуы үшін олардың қандай баламалы құралдармен бірге қолданылуы мүмкін?</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0423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974</Words>
  <Application>Microsoft Office PowerPoint</Application>
  <PresentationFormat>Произвольный</PresentationFormat>
  <Paragraphs>106</Paragraphs>
  <Slides>10</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Source Sans Pro</vt:lpstr>
      <vt:lpstr>Source Serif Pro Semi Bold</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Аралбаева Гульнара Мырзахановна</cp:lastModifiedBy>
  <cp:revision>4</cp:revision>
  <dcterms:created xsi:type="dcterms:W3CDTF">2024-10-16T11:44:53Z</dcterms:created>
  <dcterms:modified xsi:type="dcterms:W3CDTF">2024-10-16T11:55:43Z</dcterms:modified>
</cp:coreProperties>
</file>