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63" autoAdjust="0"/>
    <p:restoredTop sz="89875" autoAdjust="0"/>
  </p:normalViewPr>
  <p:slideViewPr>
    <p:cSldViewPr snapToGrid="0">
      <p:cViewPr varScale="1">
        <p:scale>
          <a:sx n="91" d="100"/>
          <a:sy n="91" d="100"/>
        </p:scale>
        <p:origin x="208" y="3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5E444732-5588-4135-BBD0-D04D81AF36F2}" type="datetimeFigureOut">
              <a:rPr lang="ru-KZ" smtClean="0"/>
              <a:t>10.11.2022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41119F3F-F33C-4D25-8BD9-00AEF501B4A9}" type="slidenum">
              <a:rPr lang="ru-KZ" smtClean="0"/>
              <a:t>‹#›</a:t>
            </a:fld>
            <a:endParaRPr lang="ru-KZ"/>
          </a:p>
        </p:txBody>
      </p:sp>
    </p:spTree>
    <p:extLst>
      <p:ext uri="{BB962C8B-B14F-4D97-AF65-F5344CB8AC3E}">
        <p14:creationId xmlns:p14="http://schemas.microsoft.com/office/powerpoint/2010/main" val="2728973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E444732-5588-4135-BBD0-D04D81AF36F2}" type="datetimeFigureOut">
              <a:rPr lang="ru-KZ" smtClean="0"/>
              <a:t>10.11.2022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41119F3F-F33C-4D25-8BD9-00AEF501B4A9}" type="slidenum">
              <a:rPr lang="ru-KZ" smtClean="0"/>
              <a:t>‹#›</a:t>
            </a:fld>
            <a:endParaRPr lang="ru-KZ"/>
          </a:p>
        </p:txBody>
      </p:sp>
    </p:spTree>
    <p:extLst>
      <p:ext uri="{BB962C8B-B14F-4D97-AF65-F5344CB8AC3E}">
        <p14:creationId xmlns:p14="http://schemas.microsoft.com/office/powerpoint/2010/main" val="2970672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E444732-5588-4135-BBD0-D04D81AF36F2}" type="datetimeFigureOut">
              <a:rPr lang="ru-KZ" smtClean="0"/>
              <a:t>10.11.2022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41119F3F-F33C-4D25-8BD9-00AEF501B4A9}" type="slidenum">
              <a:rPr lang="ru-KZ" smtClean="0"/>
              <a:t>‹#›</a:t>
            </a:fld>
            <a:endParaRPr lang="ru-KZ"/>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5954588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E444732-5588-4135-BBD0-D04D81AF36F2}" type="datetimeFigureOut">
              <a:rPr lang="ru-KZ" smtClean="0"/>
              <a:t>10.11.2022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41119F3F-F33C-4D25-8BD9-00AEF501B4A9}" type="slidenum">
              <a:rPr lang="ru-KZ" smtClean="0"/>
              <a:t>‹#›</a:t>
            </a:fld>
            <a:endParaRPr lang="ru-KZ"/>
          </a:p>
        </p:txBody>
      </p:sp>
    </p:spTree>
    <p:extLst>
      <p:ext uri="{BB962C8B-B14F-4D97-AF65-F5344CB8AC3E}">
        <p14:creationId xmlns:p14="http://schemas.microsoft.com/office/powerpoint/2010/main" val="549994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E444732-5588-4135-BBD0-D04D81AF36F2}" type="datetimeFigureOut">
              <a:rPr lang="ru-KZ" smtClean="0"/>
              <a:t>10.11.2022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41119F3F-F33C-4D25-8BD9-00AEF501B4A9}" type="slidenum">
              <a:rPr lang="ru-KZ" smtClean="0"/>
              <a:t>‹#›</a:t>
            </a:fld>
            <a:endParaRPr lang="ru-KZ"/>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475439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E444732-5588-4135-BBD0-D04D81AF36F2}" type="datetimeFigureOut">
              <a:rPr lang="ru-KZ" smtClean="0"/>
              <a:t>10.11.2022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41119F3F-F33C-4D25-8BD9-00AEF501B4A9}" type="slidenum">
              <a:rPr lang="ru-KZ" smtClean="0"/>
              <a:t>‹#›</a:t>
            </a:fld>
            <a:endParaRPr lang="ru-KZ"/>
          </a:p>
        </p:txBody>
      </p:sp>
    </p:spTree>
    <p:extLst>
      <p:ext uri="{BB962C8B-B14F-4D97-AF65-F5344CB8AC3E}">
        <p14:creationId xmlns:p14="http://schemas.microsoft.com/office/powerpoint/2010/main" val="28943822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E444732-5588-4135-BBD0-D04D81AF36F2}" type="datetimeFigureOut">
              <a:rPr lang="ru-KZ" smtClean="0"/>
              <a:t>10.11.2022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41119F3F-F33C-4D25-8BD9-00AEF501B4A9}" type="slidenum">
              <a:rPr lang="ru-KZ" smtClean="0"/>
              <a:t>‹#›</a:t>
            </a:fld>
            <a:endParaRPr lang="ru-KZ"/>
          </a:p>
        </p:txBody>
      </p:sp>
    </p:spTree>
    <p:extLst>
      <p:ext uri="{BB962C8B-B14F-4D97-AF65-F5344CB8AC3E}">
        <p14:creationId xmlns:p14="http://schemas.microsoft.com/office/powerpoint/2010/main" val="34927695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E444732-5588-4135-BBD0-D04D81AF36F2}" type="datetimeFigureOut">
              <a:rPr lang="ru-KZ" smtClean="0"/>
              <a:t>10.11.2022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41119F3F-F33C-4D25-8BD9-00AEF501B4A9}" type="slidenum">
              <a:rPr lang="ru-KZ" smtClean="0"/>
              <a:t>‹#›</a:t>
            </a:fld>
            <a:endParaRPr lang="ru-KZ"/>
          </a:p>
        </p:txBody>
      </p:sp>
    </p:spTree>
    <p:extLst>
      <p:ext uri="{BB962C8B-B14F-4D97-AF65-F5344CB8AC3E}">
        <p14:creationId xmlns:p14="http://schemas.microsoft.com/office/powerpoint/2010/main" val="695276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E444732-5588-4135-BBD0-D04D81AF36F2}" type="datetimeFigureOut">
              <a:rPr lang="ru-KZ" smtClean="0"/>
              <a:t>10.11.2022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41119F3F-F33C-4D25-8BD9-00AEF501B4A9}" type="slidenum">
              <a:rPr lang="ru-KZ" smtClean="0"/>
              <a:t>‹#›</a:t>
            </a:fld>
            <a:endParaRPr lang="ru-KZ"/>
          </a:p>
        </p:txBody>
      </p:sp>
    </p:spTree>
    <p:extLst>
      <p:ext uri="{BB962C8B-B14F-4D97-AF65-F5344CB8AC3E}">
        <p14:creationId xmlns:p14="http://schemas.microsoft.com/office/powerpoint/2010/main" val="2916202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E444732-5588-4135-BBD0-D04D81AF36F2}" type="datetimeFigureOut">
              <a:rPr lang="ru-KZ" smtClean="0"/>
              <a:t>10.11.2022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41119F3F-F33C-4D25-8BD9-00AEF501B4A9}" type="slidenum">
              <a:rPr lang="ru-KZ" smtClean="0"/>
              <a:t>‹#›</a:t>
            </a:fld>
            <a:endParaRPr lang="ru-KZ"/>
          </a:p>
        </p:txBody>
      </p:sp>
    </p:spTree>
    <p:extLst>
      <p:ext uri="{BB962C8B-B14F-4D97-AF65-F5344CB8AC3E}">
        <p14:creationId xmlns:p14="http://schemas.microsoft.com/office/powerpoint/2010/main" val="3214054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5E444732-5588-4135-BBD0-D04D81AF36F2}" type="datetimeFigureOut">
              <a:rPr lang="ru-KZ" smtClean="0"/>
              <a:t>10.11.2022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41119F3F-F33C-4D25-8BD9-00AEF501B4A9}" type="slidenum">
              <a:rPr lang="ru-KZ" smtClean="0"/>
              <a:t>‹#›</a:t>
            </a:fld>
            <a:endParaRPr lang="ru-KZ"/>
          </a:p>
        </p:txBody>
      </p:sp>
    </p:spTree>
    <p:extLst>
      <p:ext uri="{BB962C8B-B14F-4D97-AF65-F5344CB8AC3E}">
        <p14:creationId xmlns:p14="http://schemas.microsoft.com/office/powerpoint/2010/main" val="2232426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5E444732-5588-4135-BBD0-D04D81AF36F2}" type="datetimeFigureOut">
              <a:rPr lang="ru-KZ" smtClean="0"/>
              <a:t>10.11.2022</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41119F3F-F33C-4D25-8BD9-00AEF501B4A9}" type="slidenum">
              <a:rPr lang="ru-KZ" smtClean="0"/>
              <a:t>‹#›</a:t>
            </a:fld>
            <a:endParaRPr lang="ru-KZ"/>
          </a:p>
        </p:txBody>
      </p:sp>
    </p:spTree>
    <p:extLst>
      <p:ext uri="{BB962C8B-B14F-4D97-AF65-F5344CB8AC3E}">
        <p14:creationId xmlns:p14="http://schemas.microsoft.com/office/powerpoint/2010/main" val="2457710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5E444732-5588-4135-BBD0-D04D81AF36F2}" type="datetimeFigureOut">
              <a:rPr lang="ru-KZ" smtClean="0"/>
              <a:t>10.11.2022</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41119F3F-F33C-4D25-8BD9-00AEF501B4A9}" type="slidenum">
              <a:rPr lang="ru-KZ" smtClean="0"/>
              <a:t>‹#›</a:t>
            </a:fld>
            <a:endParaRPr lang="ru-KZ"/>
          </a:p>
        </p:txBody>
      </p:sp>
    </p:spTree>
    <p:extLst>
      <p:ext uri="{BB962C8B-B14F-4D97-AF65-F5344CB8AC3E}">
        <p14:creationId xmlns:p14="http://schemas.microsoft.com/office/powerpoint/2010/main" val="1741046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444732-5588-4135-BBD0-D04D81AF36F2}" type="datetimeFigureOut">
              <a:rPr lang="ru-KZ" smtClean="0"/>
              <a:t>10.11.2022</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41119F3F-F33C-4D25-8BD9-00AEF501B4A9}" type="slidenum">
              <a:rPr lang="ru-KZ" smtClean="0"/>
              <a:t>‹#›</a:t>
            </a:fld>
            <a:endParaRPr lang="ru-KZ"/>
          </a:p>
        </p:txBody>
      </p:sp>
    </p:spTree>
    <p:extLst>
      <p:ext uri="{BB962C8B-B14F-4D97-AF65-F5344CB8AC3E}">
        <p14:creationId xmlns:p14="http://schemas.microsoft.com/office/powerpoint/2010/main" val="654398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5E444732-5588-4135-BBD0-D04D81AF36F2}" type="datetimeFigureOut">
              <a:rPr lang="ru-KZ" smtClean="0"/>
              <a:t>10.11.2022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41119F3F-F33C-4D25-8BD9-00AEF501B4A9}" type="slidenum">
              <a:rPr lang="ru-KZ" smtClean="0"/>
              <a:t>‹#›</a:t>
            </a:fld>
            <a:endParaRPr lang="ru-KZ"/>
          </a:p>
        </p:txBody>
      </p:sp>
    </p:spTree>
    <p:extLst>
      <p:ext uri="{BB962C8B-B14F-4D97-AF65-F5344CB8AC3E}">
        <p14:creationId xmlns:p14="http://schemas.microsoft.com/office/powerpoint/2010/main" val="2507665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5E444732-5588-4135-BBD0-D04D81AF36F2}" type="datetimeFigureOut">
              <a:rPr lang="ru-KZ" smtClean="0"/>
              <a:t>10.11.2022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41119F3F-F33C-4D25-8BD9-00AEF501B4A9}" type="slidenum">
              <a:rPr lang="ru-KZ" smtClean="0"/>
              <a:t>‹#›</a:t>
            </a:fld>
            <a:endParaRPr lang="ru-KZ"/>
          </a:p>
        </p:txBody>
      </p:sp>
    </p:spTree>
    <p:extLst>
      <p:ext uri="{BB962C8B-B14F-4D97-AF65-F5344CB8AC3E}">
        <p14:creationId xmlns:p14="http://schemas.microsoft.com/office/powerpoint/2010/main" val="1078017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E444732-5588-4135-BBD0-D04D81AF36F2}" type="datetimeFigureOut">
              <a:rPr lang="ru-KZ" smtClean="0"/>
              <a:t>10.11.2022</a:t>
            </a:fld>
            <a:endParaRPr lang="ru-KZ"/>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KZ"/>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1119F3F-F33C-4D25-8BD9-00AEF501B4A9}" type="slidenum">
              <a:rPr lang="ru-KZ" smtClean="0"/>
              <a:t>‹#›</a:t>
            </a:fld>
            <a:endParaRPr lang="ru-KZ"/>
          </a:p>
        </p:txBody>
      </p:sp>
    </p:spTree>
    <p:extLst>
      <p:ext uri="{BB962C8B-B14F-4D97-AF65-F5344CB8AC3E}">
        <p14:creationId xmlns:p14="http://schemas.microsoft.com/office/powerpoint/2010/main" val="5390540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298D04-992F-426E-AB6D-953CD2723F8F}"/>
              </a:ext>
            </a:extLst>
          </p:cNvPr>
          <p:cNvSpPr>
            <a:spLocks noGrp="1"/>
          </p:cNvSpPr>
          <p:nvPr>
            <p:ph type="ctrTitle"/>
          </p:nvPr>
        </p:nvSpPr>
        <p:spPr/>
        <p:txBody>
          <a:bodyPr>
            <a:normAutofit fontScale="90000"/>
          </a:bodyPr>
          <a:lstStyle/>
          <a:p>
            <a:r>
              <a:rPr lang="ru-RU" dirty="0"/>
              <a:t>Когнитивная фразеология</a:t>
            </a:r>
            <a:br>
              <a:rPr lang="ru-RU" dirty="0"/>
            </a:br>
            <a:br>
              <a:rPr lang="ru-RU" dirty="0"/>
            </a:br>
            <a:endParaRPr lang="ru-KZ" dirty="0"/>
          </a:p>
        </p:txBody>
      </p:sp>
      <p:sp>
        <p:nvSpPr>
          <p:cNvPr id="3" name="Подзаголовок 2">
            <a:extLst>
              <a:ext uri="{FF2B5EF4-FFF2-40B4-BE49-F238E27FC236}">
                <a16:creationId xmlns:a16="http://schemas.microsoft.com/office/drawing/2014/main" id="{B039F0FE-2542-4A69-A1B9-F5FAFA175596}"/>
              </a:ext>
            </a:extLst>
          </p:cNvPr>
          <p:cNvSpPr>
            <a:spLocks noGrp="1"/>
          </p:cNvSpPr>
          <p:nvPr>
            <p:ph type="subTitle" idx="1"/>
          </p:nvPr>
        </p:nvSpPr>
        <p:spPr>
          <a:xfrm>
            <a:off x="1201271" y="2348753"/>
            <a:ext cx="9466729" cy="2909047"/>
          </a:xfrm>
        </p:spPr>
        <p:txBody>
          <a:bodyPr>
            <a:noAutofit/>
          </a:bodyPr>
          <a:lstStyle/>
          <a:p>
            <a:pPr algn="just"/>
            <a:r>
              <a:rPr lang="ru-RU" sz="3200" dirty="0"/>
              <a:t>1.	Роль языка в процессе познания мира с позиции когнитивной лингвистики</a:t>
            </a:r>
            <a:br>
              <a:rPr lang="ru-RU" sz="3200" dirty="0"/>
            </a:br>
            <a:r>
              <a:rPr lang="ru-RU" sz="3200" dirty="0"/>
              <a:t>2.	Объект и предмет когнитивной фразеологии</a:t>
            </a:r>
            <a:br>
              <a:rPr lang="ru-RU" sz="3200" dirty="0"/>
            </a:br>
            <a:r>
              <a:rPr lang="ru-RU" sz="3200" dirty="0"/>
              <a:t>3.	Смысл как интерпретирующая категория и ее место в когнитивной фразеологии</a:t>
            </a:r>
            <a:br>
              <a:rPr lang="ru-RU" sz="3200" dirty="0"/>
            </a:br>
            <a:r>
              <a:rPr lang="ru-RU" sz="3200" dirty="0"/>
              <a:t>4.	Концепт как когнитивная структура и основа фразеологического значения</a:t>
            </a:r>
            <a:endParaRPr lang="ru-KZ" sz="3200" dirty="0"/>
          </a:p>
        </p:txBody>
      </p:sp>
    </p:spTree>
    <p:extLst>
      <p:ext uri="{BB962C8B-B14F-4D97-AF65-F5344CB8AC3E}">
        <p14:creationId xmlns:p14="http://schemas.microsoft.com/office/powerpoint/2010/main" val="3684104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90FF4B-1145-4080-A997-EC87E0103746}"/>
              </a:ext>
            </a:extLst>
          </p:cNvPr>
          <p:cNvSpPr txBox="1"/>
          <p:nvPr/>
        </p:nvSpPr>
        <p:spPr>
          <a:xfrm>
            <a:off x="1183341" y="1111624"/>
            <a:ext cx="9699812" cy="3046988"/>
          </a:xfrm>
          <a:prstGeom prst="rect">
            <a:avLst/>
          </a:prstGeom>
          <a:noFill/>
        </p:spPr>
        <p:txBody>
          <a:bodyPr wrap="square">
            <a:spAutoFit/>
          </a:bodyPr>
          <a:lstStyle/>
          <a:p>
            <a:pPr algn="just"/>
            <a:r>
              <a:rPr lang="ru-RU" sz="3200" dirty="0"/>
              <a:t>Последователи Хомского утверждали, что мозг человека уже при рождении обладает «жестко заданными соединениями» и расположен к созданию языковых зон и освоению языком. Дополнительным доказательством идей врожденности приводилось схожесть различных языков. </a:t>
            </a:r>
            <a:endParaRPr lang="ru-KZ" sz="3200" dirty="0"/>
          </a:p>
        </p:txBody>
      </p:sp>
    </p:spTree>
    <p:extLst>
      <p:ext uri="{BB962C8B-B14F-4D97-AF65-F5344CB8AC3E}">
        <p14:creationId xmlns:p14="http://schemas.microsoft.com/office/powerpoint/2010/main" val="2115488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2C3FE09-D658-4918-AA02-573EF4B04D44}"/>
              </a:ext>
            </a:extLst>
          </p:cNvPr>
          <p:cNvSpPr txBox="1"/>
          <p:nvPr/>
        </p:nvSpPr>
        <p:spPr>
          <a:xfrm>
            <a:off x="1488141" y="1004048"/>
            <a:ext cx="9681883" cy="5016758"/>
          </a:xfrm>
          <a:prstGeom prst="rect">
            <a:avLst/>
          </a:prstGeom>
          <a:noFill/>
        </p:spPr>
        <p:txBody>
          <a:bodyPr wrap="square">
            <a:spAutoFit/>
          </a:bodyPr>
          <a:lstStyle/>
          <a:p>
            <a:pPr algn="just"/>
            <a:r>
              <a:rPr lang="ru-RU" sz="3200" dirty="0"/>
              <a:t>«Вероятность взаимопонимания носителей одного или разных языков можно объяснить наличием цельной логико-мыслительной основы, на которой базируются всевозможные концептуальные системы, и которая создает предпосылки для адекватного толкования любых семантических инноваций, созидаемых человеком. Единая логико-мыслительная база человека основана в свою очередь на единстве социального опыта и единстве физиологической природы человека. </a:t>
            </a:r>
            <a:endParaRPr lang="ru-KZ" sz="3200" dirty="0"/>
          </a:p>
        </p:txBody>
      </p:sp>
    </p:spTree>
    <p:extLst>
      <p:ext uri="{BB962C8B-B14F-4D97-AF65-F5344CB8AC3E}">
        <p14:creationId xmlns:p14="http://schemas.microsoft.com/office/powerpoint/2010/main" val="3361268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0835076-F9AA-45D7-AB25-193D72192F1C}"/>
              </a:ext>
            </a:extLst>
          </p:cNvPr>
          <p:cNvSpPr txBox="1"/>
          <p:nvPr/>
        </p:nvSpPr>
        <p:spPr>
          <a:xfrm>
            <a:off x="968188" y="292785"/>
            <a:ext cx="10578353" cy="6555641"/>
          </a:xfrm>
          <a:prstGeom prst="rect">
            <a:avLst/>
          </a:prstGeom>
          <a:noFill/>
        </p:spPr>
        <p:txBody>
          <a:bodyPr wrap="square">
            <a:spAutoFit/>
          </a:bodyPr>
          <a:lstStyle/>
          <a:p>
            <a:r>
              <a:rPr lang="ru-RU" sz="2800" dirty="0"/>
              <a:t>На протяжении развития лингвистической мысли, проблема языка и мышления, в зависимости господства той или иной  философской школы, осуществления тех или иных открытий в области медицины и психологии  интерпретировалась между двумя крайними полюсами:</a:t>
            </a:r>
          </a:p>
          <a:p>
            <a:r>
              <a:rPr lang="ru-RU" sz="2800" dirty="0"/>
              <a:t>•	Язык самый обыкновенный переводчик уже сформировавшейся мысли, следовательно, мышление носит всеобщий, наднациональный характер.</a:t>
            </a:r>
          </a:p>
          <a:p>
            <a:r>
              <a:rPr lang="ru-RU" sz="2800" dirty="0"/>
              <a:t>•	Язык понимается как самодовлеющая сущность, и что мышление невозможно без языка.</a:t>
            </a:r>
          </a:p>
          <a:p>
            <a:r>
              <a:rPr lang="ru-RU" sz="2800" dirty="0"/>
              <a:t>•	Согласно другим ученым, в самом общем виде принято считать, что язык является формой выражения мышления. Когнитивное начало языка осуществляется впоследствии деятельного постижения и усвоения реальности, поэтому язык считают средством познания объективного мира. </a:t>
            </a:r>
          </a:p>
        </p:txBody>
      </p:sp>
    </p:spTree>
    <p:extLst>
      <p:ext uri="{BB962C8B-B14F-4D97-AF65-F5344CB8AC3E}">
        <p14:creationId xmlns:p14="http://schemas.microsoft.com/office/powerpoint/2010/main" val="20833320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D33F8D4-9B4A-4729-9666-97A79B539FFD}"/>
              </a:ext>
            </a:extLst>
          </p:cNvPr>
          <p:cNvSpPr txBox="1"/>
          <p:nvPr/>
        </p:nvSpPr>
        <p:spPr>
          <a:xfrm>
            <a:off x="842682" y="806824"/>
            <a:ext cx="10757647" cy="5509200"/>
          </a:xfrm>
          <a:prstGeom prst="rect">
            <a:avLst/>
          </a:prstGeom>
          <a:noFill/>
        </p:spPr>
        <p:txBody>
          <a:bodyPr wrap="square">
            <a:spAutoFit/>
          </a:bodyPr>
          <a:lstStyle/>
          <a:p>
            <a:pPr algn="just"/>
            <a:r>
              <a:rPr lang="ru-RU" sz="3200" dirty="0"/>
              <a:t>Язык является универсальной конфигурацией изначальной концептуализации знаний об окружающей среде и рационализации жизненного опыта человека. Выражает и хранит  изначально стихийные знания человека о мире, этническую память о социально судьбоносных событиях человеческого общества. Язык - зеркало культуры, воссоздающее облики освоенных культур, чутья и категории мировосприятия, их фиксирования и последующего осмысления, переосмысления. Природа языка подвластна только тогда, когда его изучают на основе изучения человека и его целостной картины мира.</a:t>
            </a:r>
            <a:endParaRPr lang="ru-KZ" sz="3200" dirty="0"/>
          </a:p>
        </p:txBody>
      </p:sp>
    </p:spTree>
    <p:extLst>
      <p:ext uri="{BB962C8B-B14F-4D97-AF65-F5344CB8AC3E}">
        <p14:creationId xmlns:p14="http://schemas.microsoft.com/office/powerpoint/2010/main" val="3086611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72CF888-2C7A-4CFA-B82F-61DD3000C5CB}"/>
              </a:ext>
            </a:extLst>
          </p:cNvPr>
          <p:cNvSpPr txBox="1"/>
          <p:nvPr/>
        </p:nvSpPr>
        <p:spPr>
          <a:xfrm>
            <a:off x="1129553" y="717176"/>
            <a:ext cx="10112188" cy="4524315"/>
          </a:xfrm>
          <a:prstGeom prst="rect">
            <a:avLst/>
          </a:prstGeom>
          <a:noFill/>
        </p:spPr>
        <p:txBody>
          <a:bodyPr wrap="square">
            <a:spAutoFit/>
          </a:bodyPr>
          <a:lstStyle/>
          <a:p>
            <a:pPr algn="just"/>
            <a:r>
              <a:rPr lang="ru-RU" sz="3200" dirty="0"/>
              <a:t>В известных нам французских источниках дату рождения когнитивных наук исчисляют с 1940-х годов, когда перед науками явственно встала задача объективного изучения </a:t>
            </a:r>
            <a:r>
              <a:rPr lang="ru-RU" sz="3200" dirty="0" err="1"/>
              <a:t>когниции</a:t>
            </a:r>
            <a:r>
              <a:rPr lang="ru-RU" sz="3200" dirty="0"/>
              <a:t>, познавательных способностей человека научным способом, с помощью когнитивных методов исследования. Но каким образом человечество может изучать пути приобретения и применения людьми информации, если эти операции не поддаются созерцанию? </a:t>
            </a:r>
            <a:endParaRPr lang="ru-KZ" sz="3200" dirty="0"/>
          </a:p>
        </p:txBody>
      </p:sp>
    </p:spTree>
    <p:extLst>
      <p:ext uri="{BB962C8B-B14F-4D97-AF65-F5344CB8AC3E}">
        <p14:creationId xmlns:p14="http://schemas.microsoft.com/office/powerpoint/2010/main" val="3102146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1CD1C-8681-4F98-9C54-99123B5C72D2}"/>
              </a:ext>
            </a:extLst>
          </p:cNvPr>
          <p:cNvSpPr txBox="1"/>
          <p:nvPr/>
        </p:nvSpPr>
        <p:spPr>
          <a:xfrm>
            <a:off x="1631576" y="914400"/>
            <a:ext cx="9646024" cy="3539430"/>
          </a:xfrm>
          <a:prstGeom prst="rect">
            <a:avLst/>
          </a:prstGeom>
          <a:noFill/>
        </p:spPr>
        <p:txBody>
          <a:bodyPr wrap="square">
            <a:spAutoFit/>
          </a:bodyPr>
          <a:lstStyle/>
          <a:p>
            <a:pPr algn="just"/>
            <a:r>
              <a:rPr lang="ru-RU" sz="3200" dirty="0"/>
              <a:t>Психологи изучали эмпирическим способом восприятие, речь, память и внутреннюю репрезентацию языка. Рассмотрение того, как происходит на психологическом уровне  приобретение, хранение, систематизация и использование знаний у людей, смогло прояснить многие вопросы лингвистики. </a:t>
            </a:r>
            <a:endParaRPr lang="ru-KZ" sz="3200" dirty="0"/>
          </a:p>
        </p:txBody>
      </p:sp>
    </p:spTree>
    <p:extLst>
      <p:ext uri="{BB962C8B-B14F-4D97-AF65-F5344CB8AC3E}">
        <p14:creationId xmlns:p14="http://schemas.microsoft.com/office/powerpoint/2010/main" val="9870288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A1D56F7-FEF4-43F3-9CCB-DDB3D2E10338}"/>
              </a:ext>
            </a:extLst>
          </p:cNvPr>
          <p:cNvSpPr txBox="1"/>
          <p:nvPr/>
        </p:nvSpPr>
        <p:spPr>
          <a:xfrm>
            <a:off x="484093" y="537882"/>
            <a:ext cx="11170025" cy="5693866"/>
          </a:xfrm>
          <a:prstGeom prst="rect">
            <a:avLst/>
          </a:prstGeom>
          <a:noFill/>
        </p:spPr>
        <p:txBody>
          <a:bodyPr wrap="square">
            <a:spAutoFit/>
          </a:bodyPr>
          <a:lstStyle/>
          <a:p>
            <a:pPr algn="just"/>
            <a:r>
              <a:rPr lang="ru-RU" sz="2800" dirty="0" err="1"/>
              <a:t>И.М.Сеченов</a:t>
            </a:r>
            <a:r>
              <a:rPr lang="ru-RU" sz="2800" dirty="0"/>
              <a:t>, </a:t>
            </a:r>
            <a:r>
              <a:rPr lang="ru-RU" sz="2800" dirty="0" err="1"/>
              <a:t>И.П.Павлов</a:t>
            </a:r>
            <a:r>
              <a:rPr lang="ru-RU" sz="2800" dirty="0"/>
              <a:t>, </a:t>
            </a:r>
            <a:r>
              <a:rPr lang="ru-RU" sz="2800" dirty="0" err="1"/>
              <a:t>Н.Е.Введенский</a:t>
            </a:r>
            <a:r>
              <a:rPr lang="ru-RU" sz="2800" dirty="0"/>
              <a:t>, А.А. Ухтомский и их последователи в своих многолетних исследованиях уже выявили рефлекторную природу психофизиологических процессов и тем самым дали возможность разгадать психику как деятельную систему, которая формируется под воздействием внешнего окружения. В их трактовке понятие рефлекса отображает согласованность и взаимодействие организма с объективным миром, причинно-следственную зависимость функции мозга от бытия. Далее воздействие того или иного условного раздражителя, попадая в кору головного мозга, вливается в сложную систему сформировавшихся в результате прошлого опыта связей. Вследствие этого поведение организма на внешние раздражители определено ни сколько данным единичным влиянием, сколько целой системой уже существующих связей. </a:t>
            </a:r>
            <a:endParaRPr lang="ru-KZ" sz="2800" dirty="0"/>
          </a:p>
        </p:txBody>
      </p:sp>
    </p:spTree>
    <p:extLst>
      <p:ext uri="{BB962C8B-B14F-4D97-AF65-F5344CB8AC3E}">
        <p14:creationId xmlns:p14="http://schemas.microsoft.com/office/powerpoint/2010/main" val="27242039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F8D46F-EDE6-487A-96BF-917978E2E7F4}"/>
              </a:ext>
            </a:extLst>
          </p:cNvPr>
          <p:cNvSpPr txBox="1"/>
          <p:nvPr/>
        </p:nvSpPr>
        <p:spPr>
          <a:xfrm>
            <a:off x="1398494" y="1685366"/>
            <a:ext cx="9412941" cy="2062103"/>
          </a:xfrm>
          <a:prstGeom prst="rect">
            <a:avLst/>
          </a:prstGeom>
          <a:noFill/>
        </p:spPr>
        <p:txBody>
          <a:bodyPr wrap="square">
            <a:spAutoFit/>
          </a:bodyPr>
          <a:lstStyle/>
          <a:p>
            <a:pPr algn="just"/>
            <a:r>
              <a:rPr lang="ru-RU" sz="3200" dirty="0"/>
              <a:t>Когда говорят об объективности содержания наших ощущений и репрезентаций, то имеется в виду, что содержание более или менее верно воссоздаёт вещь и связь между вещами. </a:t>
            </a:r>
            <a:endParaRPr lang="ru-KZ" sz="3200" dirty="0"/>
          </a:p>
        </p:txBody>
      </p:sp>
    </p:spTree>
    <p:extLst>
      <p:ext uri="{BB962C8B-B14F-4D97-AF65-F5344CB8AC3E}">
        <p14:creationId xmlns:p14="http://schemas.microsoft.com/office/powerpoint/2010/main" val="29814028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1674520-D634-4AC8-814F-05B94E68DDC8}"/>
              </a:ext>
            </a:extLst>
          </p:cNvPr>
          <p:cNvSpPr txBox="1"/>
          <p:nvPr/>
        </p:nvSpPr>
        <p:spPr>
          <a:xfrm>
            <a:off x="1165413" y="627529"/>
            <a:ext cx="9968752" cy="5509200"/>
          </a:xfrm>
          <a:prstGeom prst="rect">
            <a:avLst/>
          </a:prstGeom>
          <a:noFill/>
        </p:spPr>
        <p:txBody>
          <a:bodyPr wrap="square">
            <a:spAutoFit/>
          </a:bodyPr>
          <a:lstStyle/>
          <a:p>
            <a:pPr algn="just"/>
            <a:r>
              <a:rPr lang="ru-RU" sz="3200" dirty="0"/>
              <a:t>Если психология изучает человеческую деятельность как  социальное взаимодействие и кладезь сокровенных мыслей, то когнитивная психология постигает психическую деятельность, связанную с переработкой информации о мире и самом человеке. Одним из важных результатов развития когнитивной психологии является суждение о тесной согласованности процессов, проистекающих в человеческой памяти, а также об их определяющей роли в  построении и понимании языковых информаций. </a:t>
            </a:r>
            <a:endParaRPr lang="ru-KZ" sz="3200" dirty="0"/>
          </a:p>
        </p:txBody>
      </p:sp>
    </p:spTree>
    <p:extLst>
      <p:ext uri="{BB962C8B-B14F-4D97-AF65-F5344CB8AC3E}">
        <p14:creationId xmlns:p14="http://schemas.microsoft.com/office/powerpoint/2010/main" val="20473744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E02CB17-A99A-48FE-9AAE-4625D09D964C}"/>
              </a:ext>
            </a:extLst>
          </p:cNvPr>
          <p:cNvSpPr txBox="1"/>
          <p:nvPr/>
        </p:nvSpPr>
        <p:spPr>
          <a:xfrm>
            <a:off x="824753" y="932329"/>
            <a:ext cx="10345271" cy="5016758"/>
          </a:xfrm>
          <a:prstGeom prst="rect">
            <a:avLst/>
          </a:prstGeom>
          <a:noFill/>
        </p:spPr>
        <p:txBody>
          <a:bodyPr wrap="square">
            <a:spAutoFit/>
          </a:bodyPr>
          <a:lstStyle/>
          <a:p>
            <a:pPr algn="just"/>
            <a:r>
              <a:rPr lang="ru-RU" sz="3200" dirty="0"/>
              <a:t>«Идет ли речь об отсроченных (замедленных) имитациях, о символической игре, о рисунке, о ментальных образах, о воспоминаниях-образах или о речи, она всегда состоит в том, чтобы осуществить вспоминание объектов или событий, в настоящий момент находящихся вне поля зрения». Поистине, постижение всякого неизвестного обстоятельства является, прежде всего, попыткой найти в памяти знакомую ситуацию, наиболее похожую на новую. Человек обрабатывает новые информации, обратившись к ранее накопленному в памяти опыту. </a:t>
            </a:r>
            <a:endParaRPr lang="ru-KZ" sz="3200" dirty="0"/>
          </a:p>
        </p:txBody>
      </p:sp>
    </p:spTree>
    <p:extLst>
      <p:ext uri="{BB962C8B-B14F-4D97-AF65-F5344CB8AC3E}">
        <p14:creationId xmlns:p14="http://schemas.microsoft.com/office/powerpoint/2010/main" val="2740799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408D00C-2797-4CCA-BFD3-BAE92CF1E511}"/>
              </a:ext>
            </a:extLst>
          </p:cNvPr>
          <p:cNvSpPr txBox="1"/>
          <p:nvPr/>
        </p:nvSpPr>
        <p:spPr>
          <a:xfrm>
            <a:off x="1004047" y="842682"/>
            <a:ext cx="10046245" cy="3970318"/>
          </a:xfrm>
          <a:prstGeom prst="rect">
            <a:avLst/>
          </a:prstGeom>
          <a:noFill/>
        </p:spPr>
        <p:txBody>
          <a:bodyPr wrap="square">
            <a:spAutoFit/>
          </a:bodyPr>
          <a:lstStyle/>
          <a:p>
            <a:pPr algn="just"/>
            <a:r>
              <a:rPr lang="ru-RU" sz="2800" dirty="0"/>
              <a:t>Общепринято считать, что когнитивное направление в лингвистике возникло, как противостояние попытке оттеснить значение на задний план или преданию забвению его ментальной природы. Результатом такого </a:t>
            </a:r>
            <a:r>
              <a:rPr lang="ru-RU" sz="2800" dirty="0" err="1"/>
              <a:t>противопостояния</a:t>
            </a:r>
            <a:r>
              <a:rPr lang="ru-RU" sz="2800" dirty="0"/>
              <a:t> и явился всплеск семантических теорий. Вместе с тем нельзя отрицать, что когнитивная лингвистика явилась логичным продолжением структурализма, закономерного, продуктивного и прогрессивного для своего времени этапа развития языкознания. </a:t>
            </a:r>
            <a:endParaRPr lang="ru-KZ" sz="2800" dirty="0"/>
          </a:p>
        </p:txBody>
      </p:sp>
    </p:spTree>
    <p:extLst>
      <p:ext uri="{BB962C8B-B14F-4D97-AF65-F5344CB8AC3E}">
        <p14:creationId xmlns:p14="http://schemas.microsoft.com/office/powerpoint/2010/main" val="1811879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CA5C3E-DC10-4CB9-8AE2-0C52D248A6ED}"/>
              </a:ext>
            </a:extLst>
          </p:cNvPr>
          <p:cNvSpPr txBox="1"/>
          <p:nvPr/>
        </p:nvSpPr>
        <p:spPr>
          <a:xfrm>
            <a:off x="770965" y="1111624"/>
            <a:ext cx="10668000" cy="3970318"/>
          </a:xfrm>
          <a:prstGeom prst="rect">
            <a:avLst/>
          </a:prstGeom>
          <a:noFill/>
        </p:spPr>
        <p:txBody>
          <a:bodyPr wrap="square">
            <a:spAutoFit/>
          </a:bodyPr>
          <a:lstStyle/>
          <a:p>
            <a:pPr algn="just"/>
            <a:r>
              <a:rPr lang="ru-RU" sz="3600" dirty="0"/>
              <a:t>«Согласно Пиаже, первым результатом отрыва мыслей от объектов является освобождение отношений и классификаций от их конкретных или интуитивных привязанностей. С освобождением формы от ее содержания  становится возможным построение любых отношений и любых классов, т.е. комбинаторика  (комбинаций, перестановка и т.д.). </a:t>
            </a:r>
            <a:endParaRPr lang="ru-KZ" sz="3600" dirty="0"/>
          </a:p>
        </p:txBody>
      </p:sp>
    </p:spTree>
    <p:extLst>
      <p:ext uri="{BB962C8B-B14F-4D97-AF65-F5344CB8AC3E}">
        <p14:creationId xmlns:p14="http://schemas.microsoft.com/office/powerpoint/2010/main" val="972851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E5BAF2E-ACC7-4EF7-81DD-52DEBEAB06F3}"/>
              </a:ext>
            </a:extLst>
          </p:cNvPr>
          <p:cNvSpPr txBox="1"/>
          <p:nvPr/>
        </p:nvSpPr>
        <p:spPr>
          <a:xfrm>
            <a:off x="878541" y="788894"/>
            <a:ext cx="10596283" cy="5509200"/>
          </a:xfrm>
          <a:prstGeom prst="rect">
            <a:avLst/>
          </a:prstGeom>
          <a:noFill/>
        </p:spPr>
        <p:txBody>
          <a:bodyPr wrap="square">
            <a:spAutoFit/>
          </a:bodyPr>
          <a:lstStyle/>
          <a:p>
            <a:pPr algn="just"/>
            <a:r>
              <a:rPr lang="ru-RU" sz="3200" dirty="0"/>
              <a:t> «Комбинаторика крайне важна для расширения и усиления возможности мысли. Едва сформировавшись, комбинаторика позволяет комбинировать между собой объекты или факторы (физические  и т.д.) или же идеи и пропозиции (что порождает новую логику). И, следовательно, появляется возможность рассуждать в каждом случае о данной реалии, рассматривая эту реалию не в ее ограниченных  конкретных аспектах, но в зависимости от некоторого числа  или от всех возможных комбинаций, что значительно усиливает дедуктивные возможности мышления».</a:t>
            </a:r>
            <a:endParaRPr lang="ru-KZ" sz="3200" dirty="0"/>
          </a:p>
        </p:txBody>
      </p:sp>
    </p:spTree>
    <p:extLst>
      <p:ext uri="{BB962C8B-B14F-4D97-AF65-F5344CB8AC3E}">
        <p14:creationId xmlns:p14="http://schemas.microsoft.com/office/powerpoint/2010/main" val="10083456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F800DEF-9803-4B20-A872-037446407E60}"/>
              </a:ext>
            </a:extLst>
          </p:cNvPr>
          <p:cNvSpPr txBox="1"/>
          <p:nvPr/>
        </p:nvSpPr>
        <p:spPr>
          <a:xfrm>
            <a:off x="1272988" y="609600"/>
            <a:ext cx="10076330" cy="3539430"/>
          </a:xfrm>
          <a:prstGeom prst="rect">
            <a:avLst/>
          </a:prstGeom>
          <a:noFill/>
        </p:spPr>
        <p:txBody>
          <a:bodyPr wrap="square">
            <a:spAutoFit/>
          </a:bodyPr>
          <a:lstStyle/>
          <a:p>
            <a:pPr algn="just"/>
            <a:r>
              <a:rPr lang="ru-RU" sz="3200" dirty="0"/>
              <a:t>Согласно французскому ученому </a:t>
            </a:r>
            <a:r>
              <a:rPr lang="ru-RU" sz="3200" dirty="0" err="1"/>
              <a:t>Ф.Растье</a:t>
            </a:r>
            <a:r>
              <a:rPr lang="ru-RU" sz="3200" dirty="0"/>
              <a:t>, значения в языке складываются впоследствии весьма значительной </a:t>
            </a:r>
            <a:r>
              <a:rPr lang="ru-RU" sz="3200" dirty="0" err="1"/>
              <a:t>тансформации</a:t>
            </a:r>
            <a:r>
              <a:rPr lang="ru-RU" sz="3200" dirty="0"/>
              <a:t> исходного опыта на более значимых когнитивных уровнях. В итоге языковые значения, не связанные с телесным восприятием, не воспроизводят непосредственно результаты тактильного или визуального опыта, а интерпретируют его. </a:t>
            </a:r>
            <a:endParaRPr lang="ru-KZ" sz="3200" dirty="0"/>
          </a:p>
        </p:txBody>
      </p:sp>
    </p:spTree>
    <p:extLst>
      <p:ext uri="{BB962C8B-B14F-4D97-AF65-F5344CB8AC3E}">
        <p14:creationId xmlns:p14="http://schemas.microsoft.com/office/powerpoint/2010/main" val="34074402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5C44015-87AD-4163-AAF9-7F3CD018E202}"/>
              </a:ext>
            </a:extLst>
          </p:cNvPr>
          <p:cNvSpPr txBox="1"/>
          <p:nvPr/>
        </p:nvSpPr>
        <p:spPr>
          <a:xfrm>
            <a:off x="878541" y="340660"/>
            <a:ext cx="10434918" cy="6001643"/>
          </a:xfrm>
          <a:prstGeom prst="rect">
            <a:avLst/>
          </a:prstGeom>
          <a:noFill/>
        </p:spPr>
        <p:txBody>
          <a:bodyPr wrap="square">
            <a:spAutoFit/>
          </a:bodyPr>
          <a:lstStyle/>
          <a:p>
            <a:pPr algn="just"/>
            <a:r>
              <a:rPr lang="fr-FR" sz="3200" dirty="0" err="1"/>
              <a:t>Французские</a:t>
            </a:r>
            <a:r>
              <a:rPr lang="fr-FR" sz="3200" dirty="0"/>
              <a:t> </a:t>
            </a:r>
            <a:r>
              <a:rPr lang="fr-FR" sz="3200" dirty="0" err="1"/>
              <a:t>лингвисты</a:t>
            </a:r>
            <a:r>
              <a:rPr lang="fr-FR" sz="3200" dirty="0"/>
              <a:t> </a:t>
            </a:r>
            <a:r>
              <a:rPr lang="fr-FR" sz="3200" dirty="0" err="1"/>
              <a:t>придерживаются</a:t>
            </a:r>
            <a:r>
              <a:rPr lang="fr-FR" sz="3200" dirty="0"/>
              <a:t> </a:t>
            </a:r>
            <a:r>
              <a:rPr lang="fr-FR" sz="3200" dirty="0" err="1"/>
              <a:t>мнения</a:t>
            </a:r>
            <a:r>
              <a:rPr lang="fr-FR" sz="3200" dirty="0"/>
              <a:t>, </a:t>
            </a:r>
            <a:r>
              <a:rPr lang="fr-FR" sz="3200" dirty="0" err="1"/>
              <a:t>что</a:t>
            </a:r>
            <a:r>
              <a:rPr lang="fr-FR" sz="3200" dirty="0"/>
              <a:t> </a:t>
            </a:r>
            <a:r>
              <a:rPr lang="fr-FR" sz="3200" dirty="0" err="1"/>
              <a:t>мир</a:t>
            </a:r>
            <a:r>
              <a:rPr lang="fr-FR" sz="3200" dirty="0"/>
              <a:t> </a:t>
            </a:r>
            <a:r>
              <a:rPr lang="fr-FR" sz="3200" dirty="0" err="1"/>
              <a:t>дан</a:t>
            </a:r>
            <a:r>
              <a:rPr lang="fr-FR" sz="3200" dirty="0"/>
              <a:t> </a:t>
            </a:r>
            <a:r>
              <a:rPr lang="fr-FR" sz="3200" dirty="0" err="1"/>
              <a:t>нам</a:t>
            </a:r>
            <a:r>
              <a:rPr lang="fr-FR" sz="3200" dirty="0"/>
              <a:t> </a:t>
            </a:r>
            <a:r>
              <a:rPr lang="fr-FR" sz="3200" dirty="0" err="1"/>
              <a:t>не</a:t>
            </a:r>
            <a:r>
              <a:rPr lang="fr-FR" sz="3200" dirty="0"/>
              <a:t> в </a:t>
            </a:r>
            <a:r>
              <a:rPr lang="fr-FR" sz="3200" dirty="0" err="1"/>
              <a:t>ощущениях</a:t>
            </a:r>
            <a:r>
              <a:rPr lang="fr-FR" sz="3200" dirty="0"/>
              <a:t>, а </a:t>
            </a:r>
            <a:r>
              <a:rPr lang="fr-FR" sz="3200" dirty="0" err="1"/>
              <a:t>сложным</a:t>
            </a:r>
            <a:r>
              <a:rPr lang="fr-FR" sz="3200" dirty="0"/>
              <a:t> </a:t>
            </a:r>
            <a:r>
              <a:rPr lang="fr-FR" sz="3200" dirty="0" err="1"/>
              <a:t>образом</a:t>
            </a:r>
            <a:r>
              <a:rPr lang="fr-FR" sz="3200" dirty="0"/>
              <a:t> </a:t>
            </a:r>
            <a:r>
              <a:rPr lang="fr-FR" sz="3200" dirty="0" err="1"/>
              <a:t>организованных</a:t>
            </a:r>
            <a:r>
              <a:rPr lang="fr-FR" sz="3200" dirty="0"/>
              <a:t> </a:t>
            </a:r>
            <a:r>
              <a:rPr lang="fr-FR" sz="3200" dirty="0" err="1"/>
              <a:t>интерпретациях</a:t>
            </a:r>
            <a:r>
              <a:rPr lang="fr-FR" sz="3200" dirty="0"/>
              <a:t> </a:t>
            </a:r>
            <a:r>
              <a:rPr lang="fr-FR" sz="3200" dirty="0" err="1"/>
              <a:t>этих</a:t>
            </a:r>
            <a:r>
              <a:rPr lang="fr-FR" sz="3200" dirty="0"/>
              <a:t> </a:t>
            </a:r>
            <a:r>
              <a:rPr lang="fr-FR" sz="3200" dirty="0" err="1"/>
              <a:t>ощущений</a:t>
            </a:r>
            <a:r>
              <a:rPr lang="fr-FR" sz="3200" dirty="0"/>
              <a:t>: « Ce n’est pas la réalité physique qui se reflète dans les langues, mais l’idée que s’en font les communautés humaines. En l’occurrence cette idée se manifeste dans les langues par les découpages différents, mais ce sont des découpages d’une même matière, dont la nature n’en impose aucun, mais en exclut certains. Prenons l’exemple classique du spectre des couleurs. Beaucoup de langues n’ont qu’un seul mot pour désigner les couleurs que nous distinguons comme ‘vert’ et ‘bleu’ ».</a:t>
            </a:r>
            <a:endParaRPr lang="ru-KZ" sz="3200" dirty="0"/>
          </a:p>
        </p:txBody>
      </p:sp>
    </p:spTree>
    <p:extLst>
      <p:ext uri="{BB962C8B-B14F-4D97-AF65-F5344CB8AC3E}">
        <p14:creationId xmlns:p14="http://schemas.microsoft.com/office/powerpoint/2010/main" val="29568823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14F636F-72F8-48CE-B660-6558E8843367}"/>
              </a:ext>
            </a:extLst>
          </p:cNvPr>
          <p:cNvSpPr txBox="1"/>
          <p:nvPr/>
        </p:nvSpPr>
        <p:spPr>
          <a:xfrm>
            <a:off x="1147483" y="0"/>
            <a:ext cx="10416988" cy="6986528"/>
          </a:xfrm>
          <a:prstGeom prst="rect">
            <a:avLst/>
          </a:prstGeom>
          <a:noFill/>
        </p:spPr>
        <p:txBody>
          <a:bodyPr wrap="square">
            <a:spAutoFit/>
          </a:bodyPr>
          <a:lstStyle/>
          <a:p>
            <a:pPr algn="just"/>
            <a:r>
              <a:rPr lang="ru-RU" sz="3200" dirty="0"/>
              <a:t>1)	</a:t>
            </a:r>
            <a:r>
              <a:rPr lang="ru-RU" sz="3200" dirty="0" err="1"/>
              <a:t>Қанатын</a:t>
            </a:r>
            <a:r>
              <a:rPr lang="ru-RU" sz="3200" dirty="0"/>
              <a:t> </a:t>
            </a:r>
            <a:r>
              <a:rPr lang="ru-RU" sz="3200" dirty="0" err="1"/>
              <a:t>қомдау</a:t>
            </a:r>
            <a:r>
              <a:rPr lang="ru-RU" sz="3200" dirty="0"/>
              <a:t> - </a:t>
            </a:r>
            <a:r>
              <a:rPr lang="ru-RU" sz="3200" dirty="0" err="1"/>
              <a:t>Ұшатын</a:t>
            </a:r>
            <a:r>
              <a:rPr lang="ru-RU" sz="3200" dirty="0"/>
              <a:t> </a:t>
            </a:r>
            <a:r>
              <a:rPr lang="ru-RU" sz="3200" dirty="0" err="1"/>
              <a:t>құсша</a:t>
            </a:r>
            <a:r>
              <a:rPr lang="ru-RU" sz="3200" dirty="0"/>
              <a:t> </a:t>
            </a:r>
            <a:r>
              <a:rPr lang="ru-RU" sz="3200" dirty="0" err="1"/>
              <a:t>икемдену</a:t>
            </a:r>
            <a:r>
              <a:rPr lang="ru-RU" sz="3200" dirty="0"/>
              <a:t>, </a:t>
            </a:r>
            <a:r>
              <a:rPr lang="ru-RU" sz="3200" dirty="0" err="1"/>
              <a:t>алға</a:t>
            </a:r>
            <a:r>
              <a:rPr lang="ru-RU" sz="3200" dirty="0"/>
              <a:t> </a:t>
            </a:r>
            <a:r>
              <a:rPr lang="ru-RU" sz="3200" dirty="0" err="1"/>
              <a:t>ұмтылу</a:t>
            </a:r>
            <a:r>
              <a:rPr lang="ru-RU" sz="3200" dirty="0"/>
              <a:t> - [Расправить крылья] означает ‘интенцию к действиям’. </a:t>
            </a:r>
          </a:p>
          <a:p>
            <a:pPr algn="just"/>
            <a:r>
              <a:rPr lang="ru-RU" sz="3200" dirty="0"/>
              <a:t>2)	</a:t>
            </a:r>
            <a:r>
              <a:rPr lang="en-US" sz="3200" dirty="0" err="1"/>
              <a:t>L’arme</a:t>
            </a:r>
            <a:r>
              <a:rPr lang="en-US" sz="3200" dirty="0"/>
              <a:t> aux </a:t>
            </a:r>
            <a:r>
              <a:rPr lang="en-US" sz="3200" dirty="0" err="1"/>
              <a:t>pieds</a:t>
            </a:r>
            <a:r>
              <a:rPr lang="en-US" sz="3200" dirty="0"/>
              <a:t> - ‘prêt pour </a:t>
            </a:r>
            <a:r>
              <a:rPr lang="en-US" sz="3200" dirty="0" err="1"/>
              <a:t>l’action</a:t>
            </a:r>
            <a:r>
              <a:rPr lang="en-US" sz="3200" dirty="0"/>
              <a:t>’ – [</a:t>
            </a:r>
            <a:r>
              <a:rPr lang="ru-RU" sz="3200" dirty="0" err="1"/>
              <a:t>қаруын</a:t>
            </a:r>
            <a:r>
              <a:rPr lang="ru-RU" sz="3200" dirty="0"/>
              <a:t> </a:t>
            </a:r>
            <a:r>
              <a:rPr lang="ru-RU" sz="3200" dirty="0" err="1"/>
              <a:t>аяғына</a:t>
            </a:r>
            <a:r>
              <a:rPr lang="ru-RU" sz="3200" dirty="0"/>
              <a:t> </a:t>
            </a:r>
            <a:r>
              <a:rPr lang="ru-RU" sz="3200" dirty="0" err="1"/>
              <a:t>қою</a:t>
            </a:r>
            <a:r>
              <a:rPr lang="ru-RU" sz="3200" dirty="0"/>
              <a:t>] - </a:t>
            </a:r>
            <a:r>
              <a:rPr lang="ru-RU" sz="3200" dirty="0" err="1"/>
              <a:t>приставленность</a:t>
            </a:r>
            <a:r>
              <a:rPr lang="ru-RU" sz="3200" dirty="0"/>
              <a:t> ружья к ногам во французском языке означает ‘готовность к последующим действиям’.</a:t>
            </a:r>
          </a:p>
          <a:p>
            <a:pPr algn="just"/>
            <a:r>
              <a:rPr lang="ru-RU" sz="3200" dirty="0"/>
              <a:t>3)	</a:t>
            </a:r>
            <a:r>
              <a:rPr lang="en-US" sz="3200" dirty="0"/>
              <a:t>Plier </a:t>
            </a:r>
            <a:r>
              <a:rPr lang="en-US" sz="3200" dirty="0" err="1"/>
              <a:t>bagage</a:t>
            </a:r>
            <a:r>
              <a:rPr lang="en-US" sz="3200" dirty="0"/>
              <a:t> – [</a:t>
            </a:r>
            <a:r>
              <a:rPr lang="ru-RU" sz="3200" dirty="0"/>
              <a:t>собирать багаж] –‘собираться в дорогу’.</a:t>
            </a:r>
          </a:p>
          <a:p>
            <a:pPr algn="just"/>
            <a:r>
              <a:rPr lang="ru-RU" sz="3200" dirty="0"/>
              <a:t>4)	</a:t>
            </a:r>
            <a:r>
              <a:rPr lang="en-US" sz="3200" dirty="0" err="1"/>
              <a:t>Conduire</a:t>
            </a:r>
            <a:r>
              <a:rPr lang="en-US" sz="3200" dirty="0"/>
              <a:t>/</a:t>
            </a:r>
            <a:r>
              <a:rPr lang="en-US" sz="3200" dirty="0" err="1"/>
              <a:t>mener</a:t>
            </a:r>
            <a:r>
              <a:rPr lang="en-US" sz="3200" dirty="0"/>
              <a:t> </a:t>
            </a:r>
            <a:r>
              <a:rPr lang="en-US" sz="3200" dirty="0" err="1"/>
              <a:t>qqn</a:t>
            </a:r>
            <a:r>
              <a:rPr lang="en-US" sz="3200" dirty="0"/>
              <a:t> à </a:t>
            </a:r>
            <a:r>
              <a:rPr lang="en-US" sz="3200" dirty="0" err="1"/>
              <a:t>l’autel</a:t>
            </a:r>
            <a:r>
              <a:rPr lang="en-US" sz="3200" dirty="0"/>
              <a:t> -  [</a:t>
            </a:r>
            <a:r>
              <a:rPr lang="ru-RU" sz="3200" dirty="0"/>
              <a:t>привести кого-либо к алтарю] – ‘жениться по религиозным обычаям’. </a:t>
            </a:r>
          </a:p>
          <a:p>
            <a:pPr algn="just"/>
            <a:r>
              <a:rPr lang="ru-RU" sz="3200" dirty="0"/>
              <a:t>5)	</a:t>
            </a:r>
            <a:r>
              <a:rPr lang="ru-RU" sz="3200" dirty="0" err="1"/>
              <a:t>Үй</a:t>
            </a:r>
            <a:r>
              <a:rPr lang="en-US" sz="3200" dirty="0" err="1"/>
              <a:t>i</a:t>
            </a:r>
            <a:r>
              <a:rPr lang="ru-RU" sz="3200" dirty="0" err="1"/>
              <a:t>нен</a:t>
            </a:r>
            <a:r>
              <a:rPr lang="ru-RU" sz="3200" dirty="0"/>
              <a:t> </a:t>
            </a:r>
            <a:r>
              <a:rPr lang="ru-RU" sz="3200" dirty="0" err="1"/>
              <a:t>ит</a:t>
            </a:r>
            <a:r>
              <a:rPr lang="ru-RU" sz="3200" dirty="0"/>
              <a:t> </a:t>
            </a:r>
            <a:r>
              <a:rPr lang="ru-RU" sz="3200" dirty="0" err="1"/>
              <a:t>жаланып</a:t>
            </a:r>
            <a:r>
              <a:rPr lang="ru-RU" sz="3200" dirty="0"/>
              <a:t> </a:t>
            </a:r>
            <a:r>
              <a:rPr lang="ru-RU" sz="3200" dirty="0" err="1"/>
              <a:t>шықпайды</a:t>
            </a:r>
            <a:r>
              <a:rPr lang="ru-RU" sz="3200" dirty="0"/>
              <a:t> - [От них никогда собака не выходит облизываясь] говорят о скряге-хозяине казахи - ‘</a:t>
            </a:r>
            <a:r>
              <a:rPr lang="ru-RU" sz="3200" dirty="0" err="1"/>
              <a:t>ешк</a:t>
            </a:r>
            <a:r>
              <a:rPr lang="en-US" sz="3200" dirty="0" err="1"/>
              <a:t>i</a:t>
            </a:r>
            <a:r>
              <a:rPr lang="ru-RU" sz="3200" dirty="0"/>
              <a:t>мге </a:t>
            </a:r>
            <a:r>
              <a:rPr lang="ru-RU" sz="3200" dirty="0" err="1"/>
              <a:t>түк</a:t>
            </a:r>
            <a:r>
              <a:rPr lang="ru-RU" sz="3200" dirty="0"/>
              <a:t> </a:t>
            </a:r>
            <a:r>
              <a:rPr lang="ru-RU" sz="3200" dirty="0" err="1"/>
              <a:t>бермейт</a:t>
            </a:r>
            <a:r>
              <a:rPr lang="en-US" sz="3200" dirty="0" err="1"/>
              <a:t>i</a:t>
            </a:r>
            <a:r>
              <a:rPr lang="ru-RU" sz="3200" dirty="0"/>
              <a:t>н </a:t>
            </a:r>
            <a:r>
              <a:rPr lang="ru-RU" sz="3200" dirty="0" err="1"/>
              <a:t>сараң</a:t>
            </a:r>
            <a:r>
              <a:rPr lang="ru-RU" sz="3200" dirty="0"/>
              <a:t> </a:t>
            </a:r>
            <a:r>
              <a:rPr lang="ru-RU" sz="3200" dirty="0" err="1"/>
              <a:t>адам</a:t>
            </a:r>
            <a:r>
              <a:rPr lang="ru-RU" sz="3200" dirty="0"/>
              <a:t>’. </a:t>
            </a:r>
            <a:r>
              <a:rPr lang="ru-RU" sz="3200" dirty="0" err="1"/>
              <a:t>Шық</a:t>
            </a:r>
            <a:r>
              <a:rPr lang="ru-RU" sz="3200" dirty="0"/>
              <a:t> </a:t>
            </a:r>
            <a:r>
              <a:rPr lang="ru-RU" sz="3200" dirty="0" err="1"/>
              <a:t>бермес</a:t>
            </a:r>
            <a:r>
              <a:rPr lang="ru-RU" sz="3200" dirty="0"/>
              <a:t> </a:t>
            </a:r>
            <a:r>
              <a:rPr lang="ru-RU" sz="3200" dirty="0" err="1"/>
              <a:t>Шығайбай</a:t>
            </a:r>
            <a:r>
              <a:rPr lang="ru-RU" sz="3200" dirty="0"/>
              <a:t>.</a:t>
            </a:r>
          </a:p>
        </p:txBody>
      </p:sp>
    </p:spTree>
    <p:extLst>
      <p:ext uri="{BB962C8B-B14F-4D97-AF65-F5344CB8AC3E}">
        <p14:creationId xmlns:p14="http://schemas.microsoft.com/office/powerpoint/2010/main" val="42659888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3253A34-1344-4216-A682-EF83EB2363FF}"/>
              </a:ext>
            </a:extLst>
          </p:cNvPr>
          <p:cNvSpPr txBox="1"/>
          <p:nvPr/>
        </p:nvSpPr>
        <p:spPr>
          <a:xfrm>
            <a:off x="1039905" y="573741"/>
            <a:ext cx="10255623" cy="3046988"/>
          </a:xfrm>
          <a:prstGeom prst="rect">
            <a:avLst/>
          </a:prstGeom>
          <a:noFill/>
        </p:spPr>
        <p:txBody>
          <a:bodyPr wrap="square">
            <a:spAutoFit/>
          </a:bodyPr>
          <a:lstStyle/>
          <a:p>
            <a:pPr algn="just"/>
            <a:r>
              <a:rPr lang="ru-RU" sz="3200" dirty="0"/>
              <a:t>«Функции человеческого мозга одни и те же для всего человечества», утверждал </a:t>
            </a:r>
            <a:r>
              <a:rPr lang="ru-RU" sz="3200" dirty="0" err="1"/>
              <a:t>Боас</a:t>
            </a:r>
            <a:r>
              <a:rPr lang="ru-RU" sz="3200" dirty="0"/>
              <a:t> Ф. [171]. Из чего следует, что все языки, имеющиеся в мире, - это разнообразные пути, способы внутреннего постижения реальности, ядром которых является одинаковые принципы человеческого мышления. </a:t>
            </a:r>
            <a:endParaRPr lang="ru-KZ" sz="3200" dirty="0"/>
          </a:p>
        </p:txBody>
      </p:sp>
    </p:spTree>
    <p:extLst>
      <p:ext uri="{BB962C8B-B14F-4D97-AF65-F5344CB8AC3E}">
        <p14:creationId xmlns:p14="http://schemas.microsoft.com/office/powerpoint/2010/main" val="23677421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708C71B-B493-48B2-A2D0-966CCD5C1C10}"/>
              </a:ext>
            </a:extLst>
          </p:cNvPr>
          <p:cNvSpPr txBox="1"/>
          <p:nvPr/>
        </p:nvSpPr>
        <p:spPr>
          <a:xfrm>
            <a:off x="914400" y="1093694"/>
            <a:ext cx="10112187" cy="3539430"/>
          </a:xfrm>
          <a:prstGeom prst="rect">
            <a:avLst/>
          </a:prstGeom>
          <a:noFill/>
        </p:spPr>
        <p:txBody>
          <a:bodyPr wrap="square">
            <a:spAutoFit/>
          </a:bodyPr>
          <a:lstStyle/>
          <a:p>
            <a:pPr algn="just"/>
            <a:r>
              <a:rPr lang="ru-RU" sz="3200" dirty="0"/>
              <a:t>Когда </a:t>
            </a:r>
            <a:r>
              <a:rPr lang="ru-RU" sz="3200" dirty="0" err="1"/>
              <a:t>Витгенштейн</a:t>
            </a:r>
            <a:r>
              <a:rPr lang="ru-RU" sz="3200" dirty="0"/>
              <a:t> утверждал, что « Les </a:t>
            </a:r>
            <a:r>
              <a:rPr lang="ru-RU" sz="3200" dirty="0" err="1"/>
              <a:t>limites</a:t>
            </a:r>
            <a:r>
              <a:rPr lang="ru-RU" sz="3200" dirty="0"/>
              <a:t> </a:t>
            </a:r>
            <a:r>
              <a:rPr lang="ru-RU" sz="3200" dirty="0" err="1"/>
              <a:t>de</a:t>
            </a:r>
            <a:r>
              <a:rPr lang="ru-RU" sz="3200" dirty="0"/>
              <a:t> </a:t>
            </a:r>
            <a:r>
              <a:rPr lang="ru-RU" sz="3200" dirty="0" err="1"/>
              <a:t>mon</a:t>
            </a:r>
            <a:r>
              <a:rPr lang="ru-RU" sz="3200" dirty="0"/>
              <a:t> </a:t>
            </a:r>
            <a:r>
              <a:rPr lang="ru-RU" sz="3200" dirty="0" err="1"/>
              <a:t>langage</a:t>
            </a:r>
            <a:r>
              <a:rPr lang="ru-RU" sz="3200" dirty="0"/>
              <a:t> </a:t>
            </a:r>
            <a:r>
              <a:rPr lang="ru-RU" sz="3200" dirty="0" err="1"/>
              <a:t>signifient</a:t>
            </a:r>
            <a:r>
              <a:rPr lang="ru-RU" sz="3200" dirty="0"/>
              <a:t> </a:t>
            </a:r>
            <a:r>
              <a:rPr lang="ru-RU" sz="3200" dirty="0" err="1"/>
              <a:t>les</a:t>
            </a:r>
            <a:r>
              <a:rPr lang="ru-RU" sz="3200" dirty="0"/>
              <a:t> </a:t>
            </a:r>
            <a:r>
              <a:rPr lang="ru-RU" sz="3200" dirty="0" err="1"/>
              <a:t>limites</a:t>
            </a:r>
            <a:r>
              <a:rPr lang="ru-RU" sz="3200" dirty="0"/>
              <a:t> </a:t>
            </a:r>
            <a:r>
              <a:rPr lang="ru-RU" sz="3200" dirty="0" err="1"/>
              <a:t>de</a:t>
            </a:r>
            <a:r>
              <a:rPr lang="ru-RU" sz="3200" dirty="0"/>
              <a:t> </a:t>
            </a:r>
            <a:r>
              <a:rPr lang="ru-RU" sz="3200" dirty="0" err="1"/>
              <a:t>mon</a:t>
            </a:r>
            <a:r>
              <a:rPr lang="ru-RU" sz="3200" dirty="0"/>
              <a:t> </a:t>
            </a:r>
            <a:r>
              <a:rPr lang="ru-RU" sz="3200" dirty="0" err="1"/>
              <a:t>monde</a:t>
            </a:r>
            <a:r>
              <a:rPr lang="ru-RU" sz="3200" dirty="0"/>
              <a:t> ». [Границы моего языка означают границы моего мира], он не сопроводил  свое утверждение  объяснениями. Однако ни его предшественники, ни его последователи не отрицали ту или иную роль общей жизненной практики, т.е. обратное влияние языка на мышление. </a:t>
            </a:r>
            <a:endParaRPr lang="ru-KZ" sz="3200" dirty="0"/>
          </a:p>
        </p:txBody>
      </p:sp>
    </p:spTree>
    <p:extLst>
      <p:ext uri="{BB962C8B-B14F-4D97-AF65-F5344CB8AC3E}">
        <p14:creationId xmlns:p14="http://schemas.microsoft.com/office/powerpoint/2010/main" val="38287967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A010E3C-65A5-40E8-93A8-FB51947F83BB}"/>
              </a:ext>
            </a:extLst>
          </p:cNvPr>
          <p:cNvSpPr txBox="1"/>
          <p:nvPr/>
        </p:nvSpPr>
        <p:spPr>
          <a:xfrm>
            <a:off x="1075765" y="555812"/>
            <a:ext cx="9879106" cy="4031873"/>
          </a:xfrm>
          <a:prstGeom prst="rect">
            <a:avLst/>
          </a:prstGeom>
          <a:noFill/>
        </p:spPr>
        <p:txBody>
          <a:bodyPr wrap="square">
            <a:spAutoFit/>
          </a:bodyPr>
          <a:lstStyle/>
          <a:p>
            <a:pPr algn="just"/>
            <a:r>
              <a:rPr lang="ru-RU" sz="3200" dirty="0"/>
              <a:t>«Люди живут, - писал Э. Сепир, - не только в материальном мире и только в мире социальном, как это принято думать: в значительной степени они находятся и во власти того конкретного языка, который стал средством выражения в данном обществе. В действительности же «реальный мир» в значительной мере неосознанно строится на основе языковых привычек той или иной социальной группы.</a:t>
            </a:r>
            <a:endParaRPr lang="ru-KZ" sz="3200" dirty="0"/>
          </a:p>
        </p:txBody>
      </p:sp>
    </p:spTree>
    <p:extLst>
      <p:ext uri="{BB962C8B-B14F-4D97-AF65-F5344CB8AC3E}">
        <p14:creationId xmlns:p14="http://schemas.microsoft.com/office/powerpoint/2010/main" val="2778071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D50E9E-00FC-4842-B2B3-2F0BC13C6413}"/>
              </a:ext>
            </a:extLst>
          </p:cNvPr>
          <p:cNvSpPr txBox="1"/>
          <p:nvPr/>
        </p:nvSpPr>
        <p:spPr>
          <a:xfrm>
            <a:off x="627529" y="125506"/>
            <a:ext cx="10524565" cy="6001643"/>
          </a:xfrm>
          <a:prstGeom prst="rect">
            <a:avLst/>
          </a:prstGeom>
          <a:noFill/>
        </p:spPr>
        <p:txBody>
          <a:bodyPr wrap="square">
            <a:spAutoFit/>
          </a:bodyPr>
          <a:lstStyle/>
          <a:p>
            <a:pPr algn="just"/>
            <a:r>
              <a:rPr lang="ru-RU" sz="3200" dirty="0"/>
              <a:t>Человеческий мозг связал предмет и цвет, в который окрашен этот предмет. Наверное, поэтому в казахском языке нет </a:t>
            </a:r>
            <a:r>
              <a:rPr lang="ru-RU" sz="3200" dirty="0" err="1"/>
              <a:t>универбально</a:t>
            </a:r>
            <a:r>
              <a:rPr lang="ru-RU" sz="3200" dirty="0"/>
              <a:t> выраженного цвета оранжевый, потому что знакомство с апельсинами и мандаринами, которые не произрастали на территории Казахстана, произошло намного позже.  Тем не менее, во время вяления кошмы и изготовления ковров и </a:t>
            </a:r>
            <a:r>
              <a:rPr lang="ru-RU" sz="3200" dirty="0" err="1"/>
              <a:t>алашы</a:t>
            </a:r>
            <a:r>
              <a:rPr lang="ru-RU" sz="3200" dirty="0"/>
              <a:t> мастерицы, смешивая разные краски, получали похожий на оранжевый тон и называли его </a:t>
            </a:r>
            <a:r>
              <a:rPr lang="ru-RU" sz="3200" dirty="0" err="1"/>
              <a:t>поливербально</a:t>
            </a:r>
            <a:r>
              <a:rPr lang="ru-RU" sz="3200" dirty="0"/>
              <a:t> </a:t>
            </a:r>
            <a:r>
              <a:rPr lang="ru-RU" sz="3200" dirty="0" err="1"/>
              <a:t>тоқ</a:t>
            </a:r>
            <a:r>
              <a:rPr lang="ru-RU" sz="3200" dirty="0"/>
              <a:t> </a:t>
            </a:r>
            <a:r>
              <a:rPr lang="ru-RU" sz="3200" dirty="0" err="1"/>
              <a:t>сары</a:t>
            </a:r>
            <a:r>
              <a:rPr lang="ru-RU" sz="3200" dirty="0"/>
              <a:t> [упитанно желтый]. Например, французы отличают наряду с синим (</a:t>
            </a:r>
            <a:r>
              <a:rPr lang="ru-RU" sz="3200" dirty="0" err="1"/>
              <a:t>bleu</a:t>
            </a:r>
            <a:r>
              <a:rPr lang="ru-RU" sz="3200" dirty="0"/>
              <a:t>) и  </a:t>
            </a:r>
            <a:r>
              <a:rPr lang="ru-RU" sz="3200" dirty="0" err="1"/>
              <a:t>bleu-foncé</a:t>
            </a:r>
            <a:r>
              <a:rPr lang="ru-RU" sz="3200" dirty="0"/>
              <a:t> [углубленно синий], т.е. (темно-синий) еще и  </a:t>
            </a:r>
            <a:r>
              <a:rPr lang="ru-RU" sz="3200" dirty="0" err="1"/>
              <a:t>bleu-marin</a:t>
            </a:r>
            <a:r>
              <a:rPr lang="ru-RU" sz="3200" dirty="0"/>
              <a:t> (цвета морской волны). </a:t>
            </a:r>
            <a:endParaRPr lang="ru-KZ" sz="3200" dirty="0"/>
          </a:p>
        </p:txBody>
      </p:sp>
    </p:spTree>
    <p:extLst>
      <p:ext uri="{BB962C8B-B14F-4D97-AF65-F5344CB8AC3E}">
        <p14:creationId xmlns:p14="http://schemas.microsoft.com/office/powerpoint/2010/main" val="19975354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070A5A2-8BFF-4317-93AA-D3387BBDA491}"/>
              </a:ext>
            </a:extLst>
          </p:cNvPr>
          <p:cNvSpPr txBox="1"/>
          <p:nvPr/>
        </p:nvSpPr>
        <p:spPr>
          <a:xfrm>
            <a:off x="914400" y="591671"/>
            <a:ext cx="9681882" cy="3539430"/>
          </a:xfrm>
          <a:prstGeom prst="rect">
            <a:avLst/>
          </a:prstGeom>
          <a:noFill/>
        </p:spPr>
        <p:txBody>
          <a:bodyPr wrap="square">
            <a:spAutoFit/>
          </a:bodyPr>
          <a:lstStyle/>
          <a:p>
            <a:pPr algn="just"/>
            <a:r>
              <a:rPr lang="ru-RU" sz="3200" dirty="0"/>
              <a:t>Согласно трудам таких ученых мыслителей как, Лейбниц, </a:t>
            </a:r>
            <a:r>
              <a:rPr lang="ru-RU" sz="3200" dirty="0" err="1"/>
              <a:t>Балли</a:t>
            </a:r>
            <a:r>
              <a:rPr lang="ru-RU" sz="3200" dirty="0"/>
              <a:t>, </a:t>
            </a:r>
            <a:r>
              <a:rPr lang="ru-RU" sz="3200" dirty="0" err="1"/>
              <a:t>Боас</a:t>
            </a:r>
            <a:r>
              <a:rPr lang="ru-RU" sz="3200" dirty="0"/>
              <a:t>, Гумбольдт, Сепир и Уорф, каждый язык национально специфичен. При этом язык содержит в себе не столько особенности природных условий или культуры, сколько феноменальность и </a:t>
            </a:r>
            <a:r>
              <a:rPr lang="ru-RU" sz="3200" dirty="0" err="1"/>
              <a:t>идиоэтничность</a:t>
            </a:r>
            <a:r>
              <a:rPr lang="ru-RU" sz="3200" dirty="0"/>
              <a:t> характера его носителей. </a:t>
            </a:r>
            <a:endParaRPr lang="ru-KZ" sz="3200" dirty="0"/>
          </a:p>
        </p:txBody>
      </p:sp>
    </p:spTree>
    <p:extLst>
      <p:ext uri="{BB962C8B-B14F-4D97-AF65-F5344CB8AC3E}">
        <p14:creationId xmlns:p14="http://schemas.microsoft.com/office/powerpoint/2010/main" val="3637837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3A050A-1BC8-49C4-B0A3-2D4582441853}"/>
              </a:ext>
            </a:extLst>
          </p:cNvPr>
          <p:cNvSpPr txBox="1"/>
          <p:nvPr/>
        </p:nvSpPr>
        <p:spPr>
          <a:xfrm>
            <a:off x="932329" y="1326776"/>
            <a:ext cx="10334939" cy="2554545"/>
          </a:xfrm>
          <a:prstGeom prst="rect">
            <a:avLst/>
          </a:prstGeom>
          <a:noFill/>
        </p:spPr>
        <p:txBody>
          <a:bodyPr wrap="square">
            <a:spAutoFit/>
          </a:bodyPr>
          <a:lstStyle/>
          <a:p>
            <a:pPr algn="just"/>
            <a:r>
              <a:rPr lang="ru-RU" sz="3200" dirty="0"/>
              <a:t>Постановка вопроса об основах когнитивной лингвистики, в свою очередь, выводит на целый ряд других проблем, требующих нового осмысления. Среди них наиболее важными являются вопросы </a:t>
            </a:r>
            <a:r>
              <a:rPr lang="ru-RU" sz="3200" b="1" dirty="0"/>
              <a:t>соотношения языка, мышления и действительности. </a:t>
            </a:r>
            <a:endParaRPr lang="ru-KZ" sz="3200" b="1" dirty="0"/>
          </a:p>
        </p:txBody>
      </p:sp>
    </p:spTree>
    <p:extLst>
      <p:ext uri="{BB962C8B-B14F-4D97-AF65-F5344CB8AC3E}">
        <p14:creationId xmlns:p14="http://schemas.microsoft.com/office/powerpoint/2010/main" val="31430280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E93FD9-B6CE-4EAE-B458-7E8889C818C0}"/>
              </a:ext>
            </a:extLst>
          </p:cNvPr>
          <p:cNvSpPr txBox="1"/>
          <p:nvPr/>
        </p:nvSpPr>
        <p:spPr>
          <a:xfrm>
            <a:off x="770965" y="1"/>
            <a:ext cx="11080376" cy="6986528"/>
          </a:xfrm>
          <a:prstGeom prst="rect">
            <a:avLst/>
          </a:prstGeom>
          <a:noFill/>
        </p:spPr>
        <p:txBody>
          <a:bodyPr wrap="square">
            <a:spAutoFit/>
          </a:bodyPr>
          <a:lstStyle/>
          <a:p>
            <a:pPr algn="just"/>
            <a:r>
              <a:rPr lang="ru-RU" dirty="0"/>
              <a:t>(</a:t>
            </a:r>
            <a:r>
              <a:rPr lang="ru-RU" sz="3200" dirty="0"/>
              <a:t>Быть в нерасположении духа):</a:t>
            </a:r>
          </a:p>
          <a:p>
            <a:pPr algn="just"/>
            <a:r>
              <a:rPr lang="ru-RU" sz="3200" dirty="0"/>
              <a:t>•</a:t>
            </a:r>
            <a:r>
              <a:rPr lang="ru-RU" sz="3200" dirty="0" err="1"/>
              <a:t>Қабағы</a:t>
            </a:r>
            <a:r>
              <a:rPr lang="ru-RU" sz="3200" dirty="0"/>
              <a:t> </a:t>
            </a:r>
            <a:r>
              <a:rPr lang="ru-RU" sz="3200" dirty="0" err="1"/>
              <a:t>жабылды</a:t>
            </a:r>
            <a:r>
              <a:rPr lang="ru-RU" sz="3200" dirty="0"/>
              <a:t>[веки опустились], </a:t>
            </a:r>
            <a:r>
              <a:rPr lang="ru-RU" sz="3200" dirty="0" err="1"/>
              <a:t>қабағы</a:t>
            </a:r>
            <a:r>
              <a:rPr lang="ru-RU" sz="3200" dirty="0"/>
              <a:t> к</a:t>
            </a:r>
            <a:r>
              <a:rPr lang="en-US" sz="3200" dirty="0" err="1"/>
              <a:t>i</a:t>
            </a:r>
            <a:r>
              <a:rPr lang="ru-RU" sz="3200" dirty="0" err="1"/>
              <a:t>ртид</a:t>
            </a:r>
            <a:r>
              <a:rPr lang="en-US" sz="3200" dirty="0" err="1"/>
              <a:t>i</a:t>
            </a:r>
            <a:r>
              <a:rPr lang="en-US" sz="3200" dirty="0"/>
              <a:t> [</a:t>
            </a:r>
            <a:r>
              <a:rPr lang="ru-RU" sz="3200" dirty="0"/>
              <a:t>веки опухли], </a:t>
            </a:r>
            <a:r>
              <a:rPr lang="ru-RU" sz="3200" dirty="0" err="1"/>
              <a:t>қабағынан</a:t>
            </a:r>
            <a:r>
              <a:rPr lang="ru-RU" sz="3200" dirty="0"/>
              <a:t> </a:t>
            </a:r>
            <a:r>
              <a:rPr lang="ru-RU" sz="3200" dirty="0" err="1"/>
              <a:t>қар</a:t>
            </a:r>
            <a:r>
              <a:rPr lang="ru-RU" sz="3200" dirty="0"/>
              <a:t> </a:t>
            </a:r>
            <a:r>
              <a:rPr lang="ru-RU" sz="3200" dirty="0" err="1"/>
              <a:t>жауды</a:t>
            </a:r>
            <a:r>
              <a:rPr lang="ru-RU" sz="3200" dirty="0"/>
              <a:t> [снег идет из век], </a:t>
            </a:r>
            <a:r>
              <a:rPr lang="ru-RU" sz="3200" dirty="0" err="1"/>
              <a:t>қабағына</a:t>
            </a:r>
            <a:r>
              <a:rPr lang="ru-RU" sz="3200" dirty="0"/>
              <a:t> </a:t>
            </a:r>
            <a:r>
              <a:rPr lang="ru-RU" sz="3200" dirty="0" err="1"/>
              <a:t>қырау</a:t>
            </a:r>
            <a:r>
              <a:rPr lang="ru-RU" sz="3200" dirty="0"/>
              <a:t> </a:t>
            </a:r>
            <a:r>
              <a:rPr lang="ru-RU" sz="3200" dirty="0" err="1"/>
              <a:t>қатты</a:t>
            </a:r>
            <a:r>
              <a:rPr lang="ru-RU" sz="3200" dirty="0"/>
              <a:t> [на веках изморозь], </a:t>
            </a:r>
            <a:r>
              <a:rPr lang="ru-RU" sz="3200" dirty="0" err="1"/>
              <a:t>қабағы</a:t>
            </a:r>
            <a:r>
              <a:rPr lang="ru-RU" sz="3200" dirty="0"/>
              <a:t> </a:t>
            </a:r>
            <a:r>
              <a:rPr lang="ru-RU" sz="3200" dirty="0" err="1"/>
              <a:t>салыңқы</a:t>
            </a:r>
            <a:r>
              <a:rPr lang="ru-RU" sz="3200" dirty="0"/>
              <a:t>/</a:t>
            </a:r>
            <a:r>
              <a:rPr lang="ru-RU" sz="3200" dirty="0" err="1"/>
              <a:t>жабыңқы</a:t>
            </a:r>
            <a:r>
              <a:rPr lang="ru-RU" sz="3200" dirty="0"/>
              <a:t>/ </a:t>
            </a:r>
            <a:r>
              <a:rPr lang="ru-RU" sz="3200" dirty="0" err="1"/>
              <a:t>түй</a:t>
            </a:r>
            <a:r>
              <a:rPr lang="en-US" sz="3200" dirty="0" err="1"/>
              <a:t>i</a:t>
            </a:r>
            <a:r>
              <a:rPr lang="ru-RU" sz="3200" dirty="0"/>
              <a:t>л</a:t>
            </a:r>
            <a:r>
              <a:rPr lang="en-US" sz="3200" dirty="0" err="1"/>
              <a:t>i</a:t>
            </a:r>
            <a:r>
              <a:rPr lang="ru-RU" sz="3200" dirty="0" err="1"/>
              <a:t>ңк</a:t>
            </a:r>
            <a:r>
              <a:rPr lang="en-US" sz="3200" dirty="0" err="1"/>
              <a:t>i</a:t>
            </a:r>
            <a:r>
              <a:rPr lang="en-US" sz="3200" dirty="0"/>
              <a:t>, </a:t>
            </a:r>
            <a:r>
              <a:rPr lang="ru-RU" sz="3200" dirty="0" err="1"/>
              <a:t>қабақпен</a:t>
            </a:r>
            <a:r>
              <a:rPr lang="ru-RU" sz="3200" dirty="0"/>
              <a:t> </a:t>
            </a:r>
            <a:r>
              <a:rPr lang="ru-RU" sz="3200" dirty="0" err="1"/>
              <a:t>именд</a:t>
            </a:r>
            <a:r>
              <a:rPr lang="en-US" sz="3200" dirty="0" err="1"/>
              <a:t>i</a:t>
            </a:r>
            <a:r>
              <a:rPr lang="ru-RU" sz="3200" dirty="0" err="1"/>
              <a:t>рд</a:t>
            </a:r>
            <a:r>
              <a:rPr lang="en-US" sz="3200" dirty="0" err="1"/>
              <a:t>i</a:t>
            </a:r>
            <a:r>
              <a:rPr lang="en-US" sz="3200" dirty="0"/>
              <a:t> [</a:t>
            </a:r>
            <a:r>
              <a:rPr lang="ru-RU" sz="3200" dirty="0"/>
              <a:t>повелевает движением век].</a:t>
            </a:r>
          </a:p>
          <a:p>
            <a:pPr algn="just"/>
            <a:r>
              <a:rPr lang="ru-RU" sz="3200" dirty="0"/>
              <a:t>(Угадывать настроение):</a:t>
            </a:r>
          </a:p>
          <a:p>
            <a:pPr algn="just"/>
            <a:r>
              <a:rPr lang="ru-RU" sz="3200" dirty="0"/>
              <a:t>•Б</a:t>
            </a:r>
            <a:r>
              <a:rPr lang="en-US" sz="3200" dirty="0" err="1"/>
              <a:t>i</a:t>
            </a:r>
            <a:r>
              <a:rPr lang="ru-RU" sz="3200" dirty="0" err="1"/>
              <a:t>реуд</a:t>
            </a:r>
            <a:r>
              <a:rPr lang="en-US" sz="3200" dirty="0" err="1"/>
              <a:t>i</a:t>
            </a:r>
            <a:r>
              <a:rPr lang="ru-RU" sz="3200" dirty="0"/>
              <a:t>ң </a:t>
            </a:r>
            <a:r>
              <a:rPr lang="ru-RU" sz="3200" dirty="0" err="1"/>
              <a:t>қабағына</a:t>
            </a:r>
            <a:r>
              <a:rPr lang="ru-RU" sz="3200" dirty="0"/>
              <a:t> </a:t>
            </a:r>
            <a:r>
              <a:rPr lang="ru-RU" sz="3200" dirty="0" err="1"/>
              <a:t>қарау</a:t>
            </a:r>
            <a:r>
              <a:rPr lang="ru-RU" sz="3200" dirty="0"/>
              <a:t> [угадывать настроение по векам], </a:t>
            </a:r>
            <a:r>
              <a:rPr lang="ru-RU" sz="3200" dirty="0" err="1"/>
              <a:t>қабағын</a:t>
            </a:r>
            <a:r>
              <a:rPr lang="ru-RU" sz="3200" dirty="0"/>
              <a:t> </a:t>
            </a:r>
            <a:r>
              <a:rPr lang="ru-RU" sz="3200" dirty="0" err="1"/>
              <a:t>аңду</a:t>
            </a:r>
            <a:r>
              <a:rPr lang="ru-RU" sz="3200" dirty="0"/>
              <a:t> [следить за веками], </a:t>
            </a:r>
            <a:r>
              <a:rPr lang="ru-RU" sz="3200" dirty="0" err="1"/>
              <a:t>қабағын</a:t>
            </a:r>
            <a:r>
              <a:rPr lang="ru-RU" sz="3200" dirty="0"/>
              <a:t> </a:t>
            </a:r>
            <a:r>
              <a:rPr lang="ru-RU" sz="3200" dirty="0" err="1"/>
              <a:t>тану</a:t>
            </a:r>
            <a:r>
              <a:rPr lang="ru-RU" sz="3200" dirty="0"/>
              <a:t>/</a:t>
            </a:r>
            <a:r>
              <a:rPr lang="ru-RU" sz="3200" dirty="0" err="1"/>
              <a:t>қабақ</a:t>
            </a:r>
            <a:r>
              <a:rPr lang="ru-RU" sz="3200" dirty="0"/>
              <a:t> </a:t>
            </a:r>
            <a:r>
              <a:rPr lang="ru-RU" sz="3200" dirty="0" err="1"/>
              <a:t>танығыш</a:t>
            </a:r>
            <a:r>
              <a:rPr lang="ru-RU" sz="3200" dirty="0"/>
              <a:t> [мастер угадывать по векам].</a:t>
            </a:r>
          </a:p>
          <a:p>
            <a:pPr algn="just"/>
            <a:r>
              <a:rPr lang="ru-RU" sz="3200" dirty="0"/>
              <a:t> (Быть в добром настрое): </a:t>
            </a:r>
          </a:p>
          <a:p>
            <a:pPr algn="just"/>
            <a:r>
              <a:rPr lang="ru-RU" sz="3200" dirty="0"/>
              <a:t>•</a:t>
            </a:r>
            <a:r>
              <a:rPr lang="ru-RU" sz="3200" dirty="0" err="1"/>
              <a:t>Қабағы</a:t>
            </a:r>
            <a:r>
              <a:rPr lang="ru-RU" sz="3200" dirty="0"/>
              <a:t> </a:t>
            </a:r>
            <a:r>
              <a:rPr lang="ru-RU" sz="3200" dirty="0" err="1"/>
              <a:t>ашылды</a:t>
            </a:r>
            <a:r>
              <a:rPr lang="ru-RU" sz="3200" dirty="0"/>
              <a:t> [веки открыты], </a:t>
            </a:r>
            <a:r>
              <a:rPr lang="ru-RU" sz="3200" dirty="0" err="1"/>
              <a:t>қабақ</a:t>
            </a:r>
            <a:r>
              <a:rPr lang="ru-RU" sz="3200" dirty="0"/>
              <a:t> б</a:t>
            </a:r>
            <a:r>
              <a:rPr lang="en-US" sz="3200" dirty="0" err="1"/>
              <a:t>i</a:t>
            </a:r>
            <a:r>
              <a:rPr lang="ru-RU" sz="3200" dirty="0" err="1"/>
              <a:t>лд</a:t>
            </a:r>
            <a:r>
              <a:rPr lang="en-US" sz="3200" dirty="0" err="1"/>
              <a:t>i</a:t>
            </a:r>
            <a:r>
              <a:rPr lang="ru-RU" sz="3200" dirty="0" err="1"/>
              <a:t>рд</a:t>
            </a:r>
            <a:r>
              <a:rPr lang="en-US" sz="3200" dirty="0" err="1"/>
              <a:t>i</a:t>
            </a:r>
            <a:r>
              <a:rPr lang="en-US" sz="3200" dirty="0"/>
              <a:t>- </a:t>
            </a:r>
            <a:r>
              <a:rPr lang="ru-RU" sz="3200" dirty="0" err="1"/>
              <a:t>сыңай</a:t>
            </a:r>
            <a:r>
              <a:rPr lang="ru-RU" sz="3200" dirty="0"/>
              <a:t> </a:t>
            </a:r>
            <a:r>
              <a:rPr lang="ru-RU" sz="3200" dirty="0" err="1"/>
              <a:t>танытты</a:t>
            </a:r>
            <a:r>
              <a:rPr lang="ru-RU" sz="3200" dirty="0"/>
              <a:t>, </a:t>
            </a:r>
            <a:r>
              <a:rPr lang="ru-RU" sz="3200" dirty="0" err="1"/>
              <a:t>қабақ</a:t>
            </a:r>
            <a:r>
              <a:rPr lang="ru-RU" sz="3200" dirty="0"/>
              <a:t> </a:t>
            </a:r>
            <a:r>
              <a:rPr lang="ru-RU" sz="3200" dirty="0" err="1"/>
              <a:t>қақты</a:t>
            </a:r>
            <a:r>
              <a:rPr lang="ru-RU" sz="3200" dirty="0"/>
              <a:t>,  </a:t>
            </a:r>
            <a:r>
              <a:rPr lang="ru-RU" sz="3200" dirty="0" err="1"/>
              <a:t>ишарат</a:t>
            </a:r>
            <a:r>
              <a:rPr lang="ru-RU" sz="3200" dirty="0"/>
              <a:t> б</a:t>
            </a:r>
            <a:r>
              <a:rPr lang="en-US" sz="3200" dirty="0" err="1"/>
              <a:t>i</a:t>
            </a:r>
            <a:r>
              <a:rPr lang="ru-RU" sz="3200" dirty="0" err="1"/>
              <a:t>лд</a:t>
            </a:r>
            <a:r>
              <a:rPr lang="en-US" sz="3200" dirty="0" err="1"/>
              <a:t>i</a:t>
            </a:r>
            <a:r>
              <a:rPr lang="ru-RU" sz="3200" dirty="0" err="1"/>
              <a:t>рд</a:t>
            </a:r>
            <a:r>
              <a:rPr lang="en-US" sz="3200" dirty="0" err="1"/>
              <a:t>i</a:t>
            </a:r>
            <a:r>
              <a:rPr lang="en-US" sz="3200" dirty="0"/>
              <a:t> [</a:t>
            </a:r>
            <a:r>
              <a:rPr lang="ru-RU" sz="3200" dirty="0"/>
              <a:t>выдал свое настроение движением век].  (Быть в раздоре): •	</a:t>
            </a:r>
            <a:r>
              <a:rPr lang="ru-RU" sz="3200" dirty="0" err="1"/>
              <a:t>Қырғи</a:t>
            </a:r>
            <a:r>
              <a:rPr lang="ru-RU" sz="3200" dirty="0"/>
              <a:t> </a:t>
            </a:r>
            <a:r>
              <a:rPr lang="ru-RU" sz="3200" dirty="0" err="1"/>
              <a:t>қабақ</a:t>
            </a:r>
            <a:r>
              <a:rPr lang="ru-RU" sz="3200" dirty="0"/>
              <a:t> болу [быть в состоянии вражды век].</a:t>
            </a:r>
          </a:p>
        </p:txBody>
      </p:sp>
    </p:spTree>
    <p:extLst>
      <p:ext uri="{BB962C8B-B14F-4D97-AF65-F5344CB8AC3E}">
        <p14:creationId xmlns:p14="http://schemas.microsoft.com/office/powerpoint/2010/main" val="9054807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EC8F729-34B7-47C0-AF98-9803EF7EC6AB}"/>
              </a:ext>
            </a:extLst>
          </p:cNvPr>
          <p:cNvSpPr txBox="1"/>
          <p:nvPr/>
        </p:nvSpPr>
        <p:spPr>
          <a:xfrm>
            <a:off x="1201271" y="573741"/>
            <a:ext cx="9753600" cy="3539430"/>
          </a:xfrm>
          <a:prstGeom prst="rect">
            <a:avLst/>
          </a:prstGeom>
          <a:noFill/>
        </p:spPr>
        <p:txBody>
          <a:bodyPr wrap="square">
            <a:spAutoFit/>
          </a:bodyPr>
          <a:lstStyle/>
          <a:p>
            <a:pPr algn="just"/>
            <a:r>
              <a:rPr lang="ru-RU" sz="3200" dirty="0"/>
              <a:t>Язык представляет собой единственный инструмент, которым мы располагаем для структурирования материального и концептуального мира. Благодаря языку мы в состоянии называть конкретные предметы, которые нас окружают, конкретизировать абстрактные концепты, представляющие еще не сформулированные наши мысли.</a:t>
            </a:r>
            <a:endParaRPr lang="ru-KZ" sz="3200" dirty="0"/>
          </a:p>
        </p:txBody>
      </p:sp>
    </p:spTree>
    <p:extLst>
      <p:ext uri="{BB962C8B-B14F-4D97-AF65-F5344CB8AC3E}">
        <p14:creationId xmlns:p14="http://schemas.microsoft.com/office/powerpoint/2010/main" val="22578543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0C386B-A65B-46BA-9D54-00B2B463B050}"/>
              </a:ext>
            </a:extLst>
          </p:cNvPr>
          <p:cNvSpPr txBox="1"/>
          <p:nvPr/>
        </p:nvSpPr>
        <p:spPr>
          <a:xfrm>
            <a:off x="1057835" y="448236"/>
            <a:ext cx="10148047" cy="6727168"/>
          </a:xfrm>
          <a:prstGeom prst="rect">
            <a:avLst/>
          </a:prstGeom>
          <a:noFill/>
        </p:spPr>
        <p:txBody>
          <a:bodyPr wrap="square">
            <a:spAutoFit/>
          </a:bodyPr>
          <a:lstStyle/>
          <a:p>
            <a:pPr algn="just"/>
            <a:r>
              <a:rPr lang="ru-RU" sz="3200" dirty="0"/>
              <a:t>«Еду в автобусе, впереди сидят парень с девушкой, лет по пятнадцать. Видимо, студенты музыкального училища. Активно обсуждают предстоящее выступление, где они будут петь дуэтом, «Не отрекаются любя». Сидят, разбирают текст и решают, как им двигаться по сцене на той или иной фразе. Тут дело доходит до слов: «И так захочешь теплоты, </a:t>
            </a:r>
            <a:r>
              <a:rPr lang="ru-RU" sz="3200" dirty="0" err="1"/>
              <a:t>неполюбившейся</a:t>
            </a:r>
            <a:r>
              <a:rPr lang="ru-RU" sz="3200" dirty="0"/>
              <a:t> когда-то, что переждать не сможешь ты трех человек у автомата…». Она говорит: - Да, трех человек у автомата… Интересно, что это за автомат? Игровой, что ли? - Не знаю, - отвечает он… - Хотя игровой тут вроде бы по смыслу не подходит, может, он в армии служит? Она: - Да, точно в армии!..». </a:t>
            </a:r>
            <a:endParaRPr lang="ru-KZ" sz="3200" dirty="0"/>
          </a:p>
        </p:txBody>
      </p:sp>
    </p:spTree>
    <p:extLst>
      <p:ext uri="{BB962C8B-B14F-4D97-AF65-F5344CB8AC3E}">
        <p14:creationId xmlns:p14="http://schemas.microsoft.com/office/powerpoint/2010/main" val="14757666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B7E684D-BA27-4B81-8599-8690A9CBE3D5}"/>
              </a:ext>
            </a:extLst>
          </p:cNvPr>
          <p:cNvSpPr txBox="1"/>
          <p:nvPr/>
        </p:nvSpPr>
        <p:spPr>
          <a:xfrm>
            <a:off x="699248" y="1021977"/>
            <a:ext cx="11134164" cy="5509200"/>
          </a:xfrm>
          <a:prstGeom prst="rect">
            <a:avLst/>
          </a:prstGeom>
          <a:noFill/>
        </p:spPr>
        <p:txBody>
          <a:bodyPr wrap="square">
            <a:spAutoFit/>
          </a:bodyPr>
          <a:lstStyle/>
          <a:p>
            <a:pPr algn="just"/>
            <a:r>
              <a:rPr lang="ru-RU" sz="3200" dirty="0"/>
              <a:t>Различия в структуре концепта обусловлены особенностями национального склада мышления, самобытностью природной среды и материальной культуры и, как следствие, неодинаковым выбором, так называемых точек референции. Утверждая когнитивную природу языковых явлений и видя в ней непосредственное проявление связей реального мира, познавательной деятельности и языка, ученые стремятся проникнуть в тайны формирования языковых категорий, а тем самым в сущность значения единиц, их называющих. Язык отражает мир только косвенным образом. Он отражает непосредственно нашу концептуализацию.</a:t>
            </a:r>
            <a:endParaRPr lang="ru-KZ" sz="3200" dirty="0"/>
          </a:p>
        </p:txBody>
      </p:sp>
    </p:spTree>
    <p:extLst>
      <p:ext uri="{BB962C8B-B14F-4D97-AF65-F5344CB8AC3E}">
        <p14:creationId xmlns:p14="http://schemas.microsoft.com/office/powerpoint/2010/main" val="1196234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3962D0-CEFE-4758-973C-1C17C150C53E}"/>
              </a:ext>
            </a:extLst>
          </p:cNvPr>
          <p:cNvSpPr txBox="1"/>
          <p:nvPr/>
        </p:nvSpPr>
        <p:spPr>
          <a:xfrm>
            <a:off x="663388" y="1057836"/>
            <a:ext cx="10603880" cy="4031873"/>
          </a:xfrm>
          <a:prstGeom prst="rect">
            <a:avLst/>
          </a:prstGeom>
          <a:noFill/>
        </p:spPr>
        <p:txBody>
          <a:bodyPr wrap="square">
            <a:spAutoFit/>
          </a:bodyPr>
          <a:lstStyle/>
          <a:p>
            <a:pPr algn="just"/>
            <a:r>
              <a:rPr lang="ru-RU" sz="3200" dirty="0"/>
              <a:t>Ведь отличительной чертой когнитивной лингвистики, в разрезе которой будет исследоваться когнитивная фразеология  является интерес к проблеме изучения глубинных процессов взаимодействия языка, мышления с объективной действительностью. Любая интерпретация содержательной стороны языка оказывается непосредственным образом связанной с проблемой взаимоотношения этой триады. </a:t>
            </a:r>
            <a:endParaRPr lang="ru-KZ" sz="3200" dirty="0"/>
          </a:p>
        </p:txBody>
      </p:sp>
    </p:spTree>
    <p:extLst>
      <p:ext uri="{BB962C8B-B14F-4D97-AF65-F5344CB8AC3E}">
        <p14:creationId xmlns:p14="http://schemas.microsoft.com/office/powerpoint/2010/main" val="225139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BBA9BB-EBE2-4B3D-8E32-D5A711B688F4}"/>
              </a:ext>
            </a:extLst>
          </p:cNvPr>
          <p:cNvSpPr txBox="1"/>
          <p:nvPr/>
        </p:nvSpPr>
        <p:spPr>
          <a:xfrm>
            <a:off x="753035" y="914401"/>
            <a:ext cx="10545229" cy="4524315"/>
          </a:xfrm>
          <a:prstGeom prst="rect">
            <a:avLst/>
          </a:prstGeom>
          <a:noFill/>
        </p:spPr>
        <p:txBody>
          <a:bodyPr wrap="square">
            <a:spAutoFit/>
          </a:bodyPr>
          <a:lstStyle/>
          <a:p>
            <a:pPr algn="just"/>
            <a:r>
              <a:rPr lang="ru-RU" sz="3200" dirty="0"/>
              <a:t>Платон (427-347 до н.э.) в своем учении о познании, признав, что все что принято органами чувств постоянно меняется и логически трудно постижимо, вместе с тем, разграничивал  знание и субъективное ощущение: «Связь, вносимая нами в суждения об ощущениях, не есть ощущения: чтобы познавать предмет, мы должны не только ощущать, но и понимать его. Известно, что общие понятия являются результатом особых умственных операций, они неприложимы к отдельным вещам. </a:t>
            </a:r>
            <a:endParaRPr lang="ru-KZ" sz="3200" dirty="0"/>
          </a:p>
        </p:txBody>
      </p:sp>
    </p:spTree>
    <p:extLst>
      <p:ext uri="{BB962C8B-B14F-4D97-AF65-F5344CB8AC3E}">
        <p14:creationId xmlns:p14="http://schemas.microsoft.com/office/powerpoint/2010/main" val="2290599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812889A-B63F-4E7E-A97E-11504DCDDA75}"/>
              </a:ext>
            </a:extLst>
          </p:cNvPr>
          <p:cNvSpPr txBox="1"/>
          <p:nvPr/>
        </p:nvSpPr>
        <p:spPr>
          <a:xfrm>
            <a:off x="1093695" y="968188"/>
            <a:ext cx="9894604" cy="3046988"/>
          </a:xfrm>
          <a:prstGeom prst="rect">
            <a:avLst/>
          </a:prstGeom>
          <a:noFill/>
        </p:spPr>
        <p:txBody>
          <a:bodyPr wrap="square">
            <a:spAutoFit/>
          </a:bodyPr>
          <a:lstStyle/>
          <a:p>
            <a:pPr algn="just"/>
            <a:r>
              <a:rPr lang="ru-RU" sz="3200" dirty="0"/>
              <a:t>Декарт полагал, что знание обретается человеком через рассуждения. Юм, напротив, будучи эмпириком, утверждал, что знание приобретается посредством опыта. Кант рассматривал в качестве источников знания, как интеллект, так и практический опыт, предлагая сочетать как рационализм, так и эмпиризм. </a:t>
            </a:r>
            <a:endParaRPr lang="ru-KZ" sz="3200" dirty="0"/>
          </a:p>
        </p:txBody>
      </p:sp>
    </p:spTree>
    <p:extLst>
      <p:ext uri="{BB962C8B-B14F-4D97-AF65-F5344CB8AC3E}">
        <p14:creationId xmlns:p14="http://schemas.microsoft.com/office/powerpoint/2010/main" val="469579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8795CB0-168A-456F-927E-4A6609C1DFB6}"/>
              </a:ext>
            </a:extLst>
          </p:cNvPr>
          <p:cNvSpPr txBox="1"/>
          <p:nvPr/>
        </p:nvSpPr>
        <p:spPr>
          <a:xfrm>
            <a:off x="717177" y="627530"/>
            <a:ext cx="10811436" cy="5509200"/>
          </a:xfrm>
          <a:prstGeom prst="rect">
            <a:avLst/>
          </a:prstGeom>
          <a:noFill/>
        </p:spPr>
        <p:txBody>
          <a:bodyPr wrap="square">
            <a:spAutoFit/>
          </a:bodyPr>
          <a:lstStyle/>
          <a:p>
            <a:pPr algn="just"/>
            <a:r>
              <a:rPr lang="ru-RU" sz="3200" dirty="0"/>
              <a:t>Наибольший отзвук получила дискуссия об отношении между мыслью и словом, между вещами и их именами. Философы и грамматисты средневековья разграничили сам предмет и «понятие» о предмете, ассоциируемое говорящими на данном языке, с формой слова.  Для обозначения понятия о предмете схоласт Иоанн </a:t>
            </a:r>
            <a:r>
              <a:rPr lang="ru-RU" sz="3200" dirty="0" err="1"/>
              <a:t>Солсберийский</a:t>
            </a:r>
            <a:r>
              <a:rPr lang="ru-RU" sz="3200" dirty="0"/>
              <a:t> (</a:t>
            </a:r>
            <a:r>
              <a:rPr lang="ru-RU" sz="3200" dirty="0" err="1"/>
              <a:t>XIIв</a:t>
            </a:r>
            <a:r>
              <a:rPr lang="ru-RU" sz="3200" dirty="0"/>
              <a:t>.) ввел общий термин – </a:t>
            </a:r>
            <a:r>
              <a:rPr lang="ru-RU" sz="3200" dirty="0" err="1"/>
              <a:t>сигнификат</a:t>
            </a:r>
            <a:r>
              <a:rPr lang="ru-RU" sz="3200" dirty="0"/>
              <a:t>, употребляемый в современной семантике. Такая концепция двойной отнесенности слова: к </a:t>
            </a:r>
            <a:r>
              <a:rPr lang="ru-RU" sz="3200" dirty="0" err="1"/>
              <a:t>сигнификату</a:t>
            </a:r>
            <a:r>
              <a:rPr lang="ru-RU" sz="3200" dirty="0"/>
              <a:t> (выражаемому им понятию) и денотату, референту (обозначаемому предмету) актуальна и в наши дни. </a:t>
            </a:r>
            <a:endParaRPr lang="ru-KZ" sz="3200" dirty="0"/>
          </a:p>
        </p:txBody>
      </p:sp>
    </p:spTree>
    <p:extLst>
      <p:ext uri="{BB962C8B-B14F-4D97-AF65-F5344CB8AC3E}">
        <p14:creationId xmlns:p14="http://schemas.microsoft.com/office/powerpoint/2010/main" val="477072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CEA4DF-49FD-4E72-BD30-0FC587188E57}"/>
              </a:ext>
            </a:extLst>
          </p:cNvPr>
          <p:cNvSpPr txBox="1"/>
          <p:nvPr/>
        </p:nvSpPr>
        <p:spPr>
          <a:xfrm>
            <a:off x="1595718" y="681319"/>
            <a:ext cx="9681881" cy="4524315"/>
          </a:xfrm>
          <a:prstGeom prst="rect">
            <a:avLst/>
          </a:prstGeom>
          <a:noFill/>
        </p:spPr>
        <p:txBody>
          <a:bodyPr wrap="square">
            <a:spAutoFit/>
          </a:bodyPr>
          <a:lstStyle/>
          <a:p>
            <a:pPr algn="just"/>
            <a:r>
              <a:rPr lang="ru-RU" sz="3200" dirty="0"/>
              <a:t>Если взглянуть в эпоху структурализма, то одной из особенностей структуралистского подхода к языку надобно признать обособление языка, когда язык подвергается анализу как самодостаточный механизм, независимый как по отношению к человеку, так и по отношению к экстралингвистической действительности. Во главу угла ставились внутренние, имманентные правила и законы структуры и функционирования языка. </a:t>
            </a:r>
            <a:endParaRPr lang="ru-KZ" sz="3200" dirty="0"/>
          </a:p>
        </p:txBody>
      </p:sp>
    </p:spTree>
    <p:extLst>
      <p:ext uri="{BB962C8B-B14F-4D97-AF65-F5344CB8AC3E}">
        <p14:creationId xmlns:p14="http://schemas.microsoft.com/office/powerpoint/2010/main" val="2225287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BAD1E90-37CF-4074-80AF-72B8032DDB3A}"/>
              </a:ext>
            </a:extLst>
          </p:cNvPr>
          <p:cNvSpPr txBox="1"/>
          <p:nvPr/>
        </p:nvSpPr>
        <p:spPr>
          <a:xfrm>
            <a:off x="1272988" y="1039906"/>
            <a:ext cx="9825318" cy="3046988"/>
          </a:xfrm>
          <a:prstGeom prst="rect">
            <a:avLst/>
          </a:prstGeom>
          <a:noFill/>
        </p:spPr>
        <p:txBody>
          <a:bodyPr wrap="square">
            <a:spAutoFit/>
          </a:bodyPr>
          <a:lstStyle/>
          <a:p>
            <a:pPr algn="just"/>
            <a:r>
              <a:rPr lang="ru-RU" sz="3200" dirty="0"/>
              <a:t>Согласно </a:t>
            </a:r>
            <a:r>
              <a:rPr lang="ru-RU" sz="3200" dirty="0" err="1"/>
              <a:t>бихевиористской</a:t>
            </a:r>
            <a:r>
              <a:rPr lang="ru-RU" sz="3200" dirty="0"/>
              <a:t> традиции, человек учится подражая. Всё-таки язык очень </a:t>
            </a:r>
            <a:r>
              <a:rPr lang="ru-RU" sz="3200" dirty="0" err="1"/>
              <a:t>непримитивный</a:t>
            </a:r>
            <a:r>
              <a:rPr lang="ru-RU" sz="3200" dirty="0"/>
              <a:t> процесс, и если бы мы ограничивались простым подражанием того, что слышим, мы бы употребляли в речи только те слова и выражения, которые мы ранее слышали. </a:t>
            </a:r>
            <a:endParaRPr lang="ru-KZ" sz="3200" dirty="0"/>
          </a:p>
        </p:txBody>
      </p:sp>
    </p:spTree>
    <p:extLst>
      <p:ext uri="{BB962C8B-B14F-4D97-AF65-F5344CB8AC3E}">
        <p14:creationId xmlns:p14="http://schemas.microsoft.com/office/powerpoint/2010/main" val="2239409512"/>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{DA224108-315A-9C41-A486-B3CC30F7F626}tf10001060</Template>
  <TotalTime>84</TotalTime>
  <Words>2354</Words>
  <Application>Microsoft Macintosh PowerPoint</Application>
  <PresentationFormat>Широкоэкранный</PresentationFormat>
  <Paragraphs>46</Paragraphs>
  <Slides>33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33</vt:i4>
      </vt:variant>
    </vt:vector>
  </HeadingPairs>
  <TitlesOfParts>
    <vt:vector size="37" baseType="lpstr">
      <vt:lpstr>Arial</vt:lpstr>
      <vt:lpstr>Trebuchet MS</vt:lpstr>
      <vt:lpstr>Wingdings 3</vt:lpstr>
      <vt:lpstr>Аспект</vt:lpstr>
      <vt:lpstr>Когнитивная фразеология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Когнитивная фразеология</dc:title>
  <dc:creator>Кулаш Дуйсекова</dc:creator>
  <cp:lastModifiedBy>Хамза Мадина Адебиетовна</cp:lastModifiedBy>
  <cp:revision>43</cp:revision>
  <dcterms:created xsi:type="dcterms:W3CDTF">2022-03-04T06:52:59Z</dcterms:created>
  <dcterms:modified xsi:type="dcterms:W3CDTF">2022-11-10T15:24:02Z</dcterms:modified>
</cp:coreProperties>
</file>