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Open Sans Italics" panose="020B0604020202020204" charset="0"/>
      <p:regular r:id="rId33"/>
    </p:embeddedFont>
    <p:embeddedFont>
      <p:font typeface="Open Sans Bold" panose="020B0604020202020204" charset="0"/>
      <p:regular r:id="rId34"/>
    </p:embeddedFont>
    <p:embeddedFont>
      <p:font typeface="Open Sans" panose="020B0604020202020204" charset="0"/>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28" d="100"/>
          <a:sy n="28" d="100"/>
        </p:scale>
        <p:origin x="96"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0" y="3919855"/>
            <a:ext cx="18288000" cy="238061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№12 дәріс</a:t>
            </a:r>
          </a:p>
          <a:p>
            <a:pPr algn="ctr">
              <a:lnSpc>
                <a:spcPts val="4759"/>
              </a:lnSpc>
              <a:spcBef>
                <a:spcPct val="0"/>
              </a:spcBef>
            </a:pPr>
            <a:r>
              <a:rPr lang="en-US" sz="3399" b="1">
                <a:solidFill>
                  <a:srgbClr val="FFFFFF"/>
                </a:solidFill>
                <a:latin typeface="Open Sans Bold"/>
                <a:ea typeface="Open Sans Bold"/>
                <a:cs typeface="Open Sans Bold"/>
                <a:sym typeface="Open Sans Bold"/>
              </a:rPr>
              <a:t>Тақырыбы. Диендер. Жіктелу мен номенклатура. Алу жолдары. Физикалық қасиеттері мен құрылымы. Химиялық реакциялары. Қосарланған диендерге электрофилды және еркін радикалды қосылу реакциялары (механизмдері).</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45920" y="2953241"/>
            <a:ext cx="14996160" cy="4780915"/>
          </a:xfrm>
          <a:prstGeom prst="rect">
            <a:avLst/>
          </a:prstGeom>
        </p:spPr>
        <p:txBody>
          <a:bodyPr lIns="0" tIns="0" rIns="0" bIns="0" rtlCol="0" anchor="t">
            <a:spAutoFit/>
          </a:bodyPr>
          <a:lstStyle/>
          <a:p>
            <a:pPr algn="ctr">
              <a:lnSpc>
                <a:spcPts val="4759"/>
              </a:lnSpc>
              <a:spcBef>
                <a:spcPct val="0"/>
              </a:spcBef>
            </a:pPr>
            <a:r>
              <a:rPr lang="en-US" sz="3399" b="1">
                <a:solidFill>
                  <a:srgbClr val="393AC8"/>
                </a:solidFill>
                <a:latin typeface="Open Sans Bold"/>
                <a:ea typeface="Open Sans Bold"/>
                <a:cs typeface="Open Sans Bold"/>
                <a:sym typeface="Open Sans Bold"/>
              </a:rPr>
              <a:t>2. Қосарланған (конъюгацияланған) диендердің қасиеттері.</a:t>
            </a:r>
          </a:p>
          <a:p>
            <a:pPr algn="ctr">
              <a:lnSpc>
                <a:spcPts val="4759"/>
              </a:lnSpc>
              <a:spcBef>
                <a:spcPct val="0"/>
              </a:spcBef>
            </a:pPr>
            <a:endParaRPr lang="en-US" sz="3399" b="1">
              <a:solidFill>
                <a:srgbClr val="393AC8"/>
              </a:solidFill>
              <a:latin typeface="Open Sans Bold"/>
              <a:ea typeface="Open Sans Bold"/>
              <a:cs typeface="Open Sans Bold"/>
              <a:sym typeface="Open Sans Bold"/>
            </a:endParaRPr>
          </a:p>
          <a:p>
            <a:pPr algn="ctr">
              <a:lnSpc>
                <a:spcPts val="4759"/>
              </a:lnSpc>
              <a:spcBef>
                <a:spcPct val="0"/>
              </a:spcBef>
            </a:pPr>
            <a:r>
              <a:rPr lang="en-US" sz="3399">
                <a:solidFill>
                  <a:srgbClr val="393AC8"/>
                </a:solidFill>
                <a:latin typeface="Open Sans"/>
                <a:ea typeface="Open Sans"/>
                <a:cs typeface="Open Sans"/>
                <a:sym typeface="Open Sans"/>
              </a:rPr>
              <a:t>Конъюгацияланған диендер -екі қос байланысы арасында бір σ-байланыс орналасқан диендер. Мұндай құрылымда π-электрондар жүйесі делокализацияланып, молекулада резонанстық тұрақтылық пайда болады.</a:t>
            </a:r>
          </a:p>
          <a:p>
            <a:pPr algn="ctr">
              <a:lnSpc>
                <a:spcPts val="4759"/>
              </a:lnSpc>
              <a:spcBef>
                <a:spcPct val="0"/>
              </a:spcBef>
            </a:pPr>
            <a:r>
              <a:rPr lang="en-US" sz="3399" i="1">
                <a:solidFill>
                  <a:srgbClr val="393AC8"/>
                </a:solidFill>
                <a:latin typeface="Open Sans Italics"/>
                <a:ea typeface="Open Sans Italics"/>
                <a:cs typeface="Open Sans Italics"/>
                <a:sym typeface="Open Sans Italics"/>
              </a:rPr>
              <a:t>Жалпы формуласы: C=C–C=C</a:t>
            </a:r>
          </a:p>
          <a:p>
            <a:pPr algn="ctr">
              <a:lnSpc>
                <a:spcPts val="4759"/>
              </a:lnSpc>
              <a:spcBef>
                <a:spcPct val="0"/>
              </a:spcBef>
            </a:pPr>
            <a:r>
              <a:rPr lang="en-US" sz="3399">
                <a:solidFill>
                  <a:srgbClr val="393AC8"/>
                </a:solidFill>
                <a:latin typeface="Open Sans"/>
                <a:ea typeface="Open Sans"/>
                <a:cs typeface="Open Sans"/>
                <a:sym typeface="Open Sans"/>
              </a:rPr>
              <a:t>Мысал: Бутадиен-1,3: CH₂=CH–CH=CH₂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47651" y="962025"/>
            <a:ext cx="16392698" cy="8381365"/>
          </a:xfrm>
          <a:prstGeom prst="rect">
            <a:avLst/>
          </a:prstGeom>
        </p:spPr>
        <p:txBody>
          <a:bodyPr lIns="0" tIns="0" rIns="0" bIns="0" rtlCol="0" anchor="t">
            <a:spAutoFit/>
          </a:bodyPr>
          <a:lstStyle/>
          <a:p>
            <a:pPr algn="ctr">
              <a:lnSpc>
                <a:spcPts val="4759"/>
              </a:lnSpc>
              <a:spcBef>
                <a:spcPct val="0"/>
              </a:spcBef>
            </a:pPr>
            <a:r>
              <a:rPr lang="en-US" sz="3399" b="1">
                <a:solidFill>
                  <a:srgbClr val="393AC8"/>
                </a:solidFill>
                <a:latin typeface="Open Sans Bold"/>
                <a:ea typeface="Open Sans Bold"/>
                <a:cs typeface="Open Sans Bold"/>
                <a:sym typeface="Open Sans Bold"/>
              </a:rPr>
              <a:t>2.1. Конъюгация эффектісі</a:t>
            </a:r>
          </a:p>
          <a:p>
            <a:pPr algn="ctr">
              <a:lnSpc>
                <a:spcPts val="4759"/>
              </a:lnSpc>
              <a:spcBef>
                <a:spcPct val="0"/>
              </a:spcBef>
            </a:pPr>
            <a:endParaRPr lang="en-US" sz="3399" b="1">
              <a:solidFill>
                <a:srgbClr val="393AC8"/>
              </a:solidFill>
              <a:latin typeface="Open Sans Bold"/>
              <a:ea typeface="Open Sans Bold"/>
              <a:cs typeface="Open Sans Bold"/>
              <a:sym typeface="Open Sans Bold"/>
            </a:endParaRPr>
          </a:p>
          <a:p>
            <a:pPr algn="ctr">
              <a:lnSpc>
                <a:spcPts val="4759"/>
              </a:lnSpc>
              <a:spcBef>
                <a:spcPct val="0"/>
              </a:spcBef>
            </a:pPr>
            <a:r>
              <a:rPr lang="en-US" sz="3399">
                <a:solidFill>
                  <a:srgbClr val="393AC8"/>
                </a:solidFill>
                <a:latin typeface="Open Sans"/>
                <a:ea typeface="Open Sans"/>
                <a:cs typeface="Open Sans"/>
                <a:sym typeface="Open Sans"/>
              </a:rPr>
              <a:t>Конъюгация - π-байланыстар арасындағы электрон бұлтының бір-біріне қабаттасып, электрондардың бүкіл жүйе бойынша делокализациялануы.</a:t>
            </a:r>
          </a:p>
          <a:p>
            <a:pPr algn="ctr">
              <a:lnSpc>
                <a:spcPts val="4759"/>
              </a:lnSpc>
              <a:spcBef>
                <a:spcPct val="0"/>
              </a:spcBef>
            </a:pPr>
            <a:r>
              <a:rPr lang="en-US" sz="3399" i="1">
                <a:solidFill>
                  <a:srgbClr val="393AC8"/>
                </a:solidFill>
                <a:latin typeface="Open Sans Italics"/>
                <a:ea typeface="Open Sans Italics"/>
                <a:cs typeface="Open Sans Italics"/>
                <a:sym typeface="Open Sans Italics"/>
              </a:rPr>
              <a:t>Конъюгацияның әсерлері:</a:t>
            </a:r>
          </a:p>
          <a:p>
            <a:pPr algn="ctr">
              <a:lnSpc>
                <a:spcPts val="4759"/>
              </a:lnSpc>
              <a:spcBef>
                <a:spcPct val="0"/>
              </a:spcBef>
            </a:pPr>
            <a:r>
              <a:rPr lang="en-US" sz="3399">
                <a:solidFill>
                  <a:srgbClr val="393AC8"/>
                </a:solidFill>
                <a:latin typeface="Open Sans"/>
                <a:ea typeface="Open Sans"/>
                <a:cs typeface="Open Sans"/>
                <a:sym typeface="Open Sans"/>
              </a:rPr>
              <a:t>- Электрондардың жылжуы (делокализация): π-электрондар тек бір қос байланысқа тән болмай, бірнеше атом арасында «қозғалып» тұрады.</a:t>
            </a:r>
          </a:p>
          <a:p>
            <a:pPr algn="ctr">
              <a:lnSpc>
                <a:spcPts val="4759"/>
              </a:lnSpc>
              <a:spcBef>
                <a:spcPct val="0"/>
              </a:spcBef>
            </a:pPr>
            <a:r>
              <a:rPr lang="en-US" sz="3399">
                <a:solidFill>
                  <a:srgbClr val="393AC8"/>
                </a:solidFill>
                <a:latin typeface="Open Sans"/>
                <a:ea typeface="Open Sans"/>
                <a:cs typeface="Open Sans"/>
                <a:sym typeface="Open Sans"/>
              </a:rPr>
              <a:t>- Резонанстық құрылымдардың пайда болуы: бұлтадиен-1,3 келесідей резонанс құрылымдарға ие: CH2=CH–CH=CH2 ⟷ CH2⁻–CH=CH⁺–CH2</a:t>
            </a:r>
          </a:p>
          <a:p>
            <a:pPr algn="ctr">
              <a:lnSpc>
                <a:spcPts val="4759"/>
              </a:lnSpc>
              <a:spcBef>
                <a:spcPct val="0"/>
              </a:spcBef>
            </a:pPr>
            <a:r>
              <a:rPr lang="en-US" sz="3399">
                <a:solidFill>
                  <a:srgbClr val="393AC8"/>
                </a:solidFill>
                <a:latin typeface="Open Sans"/>
                <a:ea typeface="Open Sans"/>
                <a:cs typeface="Open Sans"/>
                <a:sym typeface="Open Sans"/>
              </a:rPr>
              <a:t>- Қосылу реакциясында 1,2- және 1,4-қосылу мүмкіндігі: бұл тек конъюгацияланған жүйелерге тән.</a:t>
            </a:r>
          </a:p>
          <a:p>
            <a:pPr algn="ctr">
              <a:lnSpc>
                <a:spcPts val="4759"/>
              </a:lnSpc>
              <a:spcBef>
                <a:spcPct val="0"/>
              </a:spcBef>
            </a:pPr>
            <a:r>
              <a:rPr lang="en-US" sz="3399" i="1">
                <a:solidFill>
                  <a:srgbClr val="393AC8"/>
                </a:solidFill>
                <a:latin typeface="Open Sans Italics"/>
                <a:ea typeface="Open Sans Italics"/>
                <a:cs typeface="Open Sans Italics"/>
                <a:sym typeface="Open Sans Italics"/>
              </a:rPr>
              <a:t>Мысал (электрофильді қосылу реакциясында):</a:t>
            </a:r>
          </a:p>
          <a:p>
            <a:pPr algn="ctr">
              <a:lnSpc>
                <a:spcPts val="4759"/>
              </a:lnSpc>
              <a:spcBef>
                <a:spcPct val="0"/>
              </a:spcBef>
            </a:pPr>
            <a:r>
              <a:rPr lang="en-US" sz="3399">
                <a:solidFill>
                  <a:srgbClr val="393AC8"/>
                </a:solidFill>
                <a:latin typeface="Open Sans"/>
                <a:ea typeface="Open Sans"/>
                <a:cs typeface="Open Sans"/>
                <a:sym typeface="Open Sans"/>
              </a:rPr>
              <a:t>CH₂=CH–CH=CH₂ + HBr → 1,2-қосылу өнімі: CH₃–CHBr–CH=CH₂; </a:t>
            </a:r>
          </a:p>
          <a:p>
            <a:pPr algn="ctr">
              <a:lnSpc>
                <a:spcPts val="4759"/>
              </a:lnSpc>
              <a:spcBef>
                <a:spcPct val="0"/>
              </a:spcBef>
            </a:pPr>
            <a:r>
              <a:rPr lang="en-US" sz="3399">
                <a:solidFill>
                  <a:srgbClr val="393AC8"/>
                </a:solidFill>
                <a:latin typeface="Open Sans"/>
                <a:ea typeface="Open Sans"/>
                <a:cs typeface="Open Sans"/>
                <a:sym typeface="Open Sans"/>
              </a:rPr>
              <a:t>1,4-қосылу өнімі: CH₃–CH=CH–CH₂Br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665018" y="1944630"/>
            <a:ext cx="16878105" cy="6064941"/>
          </a:xfrm>
          <a:prstGeom prst="rect">
            <a:avLst/>
          </a:prstGeom>
        </p:spPr>
        <p:txBody>
          <a:bodyPr lIns="0" tIns="0" rIns="0" bIns="0" rtlCol="0" anchor="t">
            <a:spAutoFit/>
          </a:bodyPr>
          <a:lstStyle/>
          <a:p>
            <a:pPr algn="ctr">
              <a:lnSpc>
                <a:spcPts val="5344"/>
              </a:lnSpc>
              <a:spcBef>
                <a:spcPct val="0"/>
              </a:spcBef>
            </a:pPr>
            <a:r>
              <a:rPr lang="en-US" sz="3817" b="1">
                <a:solidFill>
                  <a:srgbClr val="FFFFFF"/>
                </a:solidFill>
                <a:latin typeface="Open Sans Bold"/>
                <a:ea typeface="Open Sans Bold"/>
                <a:cs typeface="Open Sans Bold"/>
                <a:sym typeface="Open Sans Bold"/>
              </a:rPr>
              <a:t>2.2. Қосарланған диендердің тұрақтылығы.</a:t>
            </a:r>
            <a:r>
              <a:rPr lang="en-US" sz="3817">
                <a:solidFill>
                  <a:srgbClr val="FFFFFF"/>
                </a:solidFill>
                <a:latin typeface="Open Sans"/>
                <a:ea typeface="Open Sans"/>
                <a:cs typeface="Open Sans"/>
                <a:sym typeface="Open Sans"/>
              </a:rPr>
              <a:t> </a:t>
            </a:r>
          </a:p>
          <a:p>
            <a:pPr algn="ctr">
              <a:lnSpc>
                <a:spcPts val="5344"/>
              </a:lnSpc>
              <a:spcBef>
                <a:spcPct val="0"/>
              </a:spcBef>
            </a:pPr>
            <a:r>
              <a:rPr lang="en-US" sz="3817">
                <a:solidFill>
                  <a:srgbClr val="FFFFFF"/>
                </a:solidFill>
                <a:latin typeface="Open Sans"/>
                <a:ea typeface="Open Sans"/>
                <a:cs typeface="Open Sans"/>
                <a:sym typeface="Open Sans"/>
              </a:rPr>
              <a:t>Неліктен конъюгацияланған диендер тұрақты?</a:t>
            </a:r>
          </a:p>
          <a:p>
            <a:pPr algn="ctr">
              <a:lnSpc>
                <a:spcPts val="5344"/>
              </a:lnSpc>
              <a:spcBef>
                <a:spcPct val="0"/>
              </a:spcBef>
            </a:pPr>
            <a:r>
              <a:rPr lang="en-US" sz="3817">
                <a:solidFill>
                  <a:srgbClr val="FFFFFF"/>
                </a:solidFill>
                <a:latin typeface="Open Sans"/>
                <a:ea typeface="Open Sans"/>
                <a:cs typeface="Open Sans"/>
                <a:sym typeface="Open Sans"/>
              </a:rPr>
              <a:t>- Резонанстық тұрақтылық: электрондар жүйеге таралып, молекуланың ішкі энергиясын төмендетеді.</a:t>
            </a:r>
          </a:p>
          <a:p>
            <a:pPr algn="ctr">
              <a:lnSpc>
                <a:spcPts val="5344"/>
              </a:lnSpc>
              <a:spcBef>
                <a:spcPct val="0"/>
              </a:spcBef>
            </a:pPr>
            <a:r>
              <a:rPr lang="en-US" sz="3817">
                <a:solidFill>
                  <a:srgbClr val="FFFFFF"/>
                </a:solidFill>
                <a:latin typeface="Open Sans"/>
                <a:ea typeface="Open Sans"/>
                <a:cs typeface="Open Sans"/>
                <a:sym typeface="Open Sans"/>
              </a:rPr>
              <a:t>- Энергетикалық тұрғыда тиімділік: конъюгацияланған диендердің жалпы энергиясы оқшауланған диендерден төмен.</a:t>
            </a:r>
          </a:p>
          <a:p>
            <a:pPr algn="ctr">
              <a:lnSpc>
                <a:spcPts val="5344"/>
              </a:lnSpc>
              <a:spcBef>
                <a:spcPct val="0"/>
              </a:spcBef>
            </a:pPr>
            <a:r>
              <a:rPr lang="en-US" sz="3817">
                <a:solidFill>
                  <a:srgbClr val="FFFFFF"/>
                </a:solidFill>
                <a:latin typeface="Open Sans"/>
                <a:ea typeface="Open Sans"/>
                <a:cs typeface="Open Sans"/>
                <a:sym typeface="Open Sans"/>
              </a:rPr>
              <a:t>- Спектроскопиялық дәлел: ультракүлгін (УК) спектрінде конъюгацияланған диендер ұзын толқын ұзындығында жұтады (π → π* ауысу).</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3" name="TextBox 3"/>
          <p:cNvSpPr txBox="1"/>
          <p:nvPr/>
        </p:nvSpPr>
        <p:spPr>
          <a:xfrm>
            <a:off x="5719539" y="705167"/>
            <a:ext cx="6848921" cy="5803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Энергия салыстыруы (мысал):</a:t>
            </a:r>
          </a:p>
        </p:txBody>
      </p:sp>
      <p:graphicFrame>
        <p:nvGraphicFramePr>
          <p:cNvPr id="4" name="Таблица 3"/>
          <p:cNvGraphicFramePr>
            <a:graphicFrameLocks noGrp="1"/>
          </p:cNvGraphicFramePr>
          <p:nvPr>
            <p:extLst>
              <p:ext uri="{D42A27DB-BD31-4B8C-83A1-F6EECF244321}">
                <p14:modId xmlns:p14="http://schemas.microsoft.com/office/powerpoint/2010/main" val="229865778"/>
              </p:ext>
            </p:extLst>
          </p:nvPr>
        </p:nvGraphicFramePr>
        <p:xfrm>
          <a:off x="990600" y="2019300"/>
          <a:ext cx="16002000" cy="7315200"/>
        </p:xfrm>
        <a:graphic>
          <a:graphicData uri="http://schemas.openxmlformats.org/drawingml/2006/table">
            <a:tbl>
              <a:tblPr firstRow="1" firstCol="1" bandRow="1">
                <a:tableStyleId>{5940675A-B579-460E-94D1-54222C63F5DA}</a:tableStyleId>
              </a:tblPr>
              <a:tblGrid>
                <a:gridCol w="5333446">
                  <a:extLst>
                    <a:ext uri="{9D8B030D-6E8A-4147-A177-3AD203B41FA5}">
                      <a16:colId xmlns:a16="http://schemas.microsoft.com/office/drawing/2014/main" val="3534918712"/>
                    </a:ext>
                  </a:extLst>
                </a:gridCol>
                <a:gridCol w="6202686">
                  <a:extLst>
                    <a:ext uri="{9D8B030D-6E8A-4147-A177-3AD203B41FA5}">
                      <a16:colId xmlns:a16="http://schemas.microsoft.com/office/drawing/2014/main" val="4171028554"/>
                    </a:ext>
                  </a:extLst>
                </a:gridCol>
                <a:gridCol w="4465868">
                  <a:extLst>
                    <a:ext uri="{9D8B030D-6E8A-4147-A177-3AD203B41FA5}">
                      <a16:colId xmlns:a16="http://schemas.microsoft.com/office/drawing/2014/main" val="2732950096"/>
                    </a:ext>
                  </a:extLst>
                </a:gridCol>
              </a:tblGrid>
              <a:tr h="1828800">
                <a:tc>
                  <a:txBody>
                    <a:bodyPr/>
                    <a:lstStyle/>
                    <a:p>
                      <a:pPr algn="ctr">
                        <a:lnSpc>
                          <a:spcPct val="107000"/>
                        </a:lnSpc>
                        <a:spcAft>
                          <a:spcPts val="0"/>
                        </a:spcAft>
                      </a:pPr>
                      <a:r>
                        <a:rPr lang="ru-RU" sz="3600" dirty="0">
                          <a:solidFill>
                            <a:schemeClr val="bg1"/>
                          </a:solidFill>
                          <a:effectLst/>
                        </a:rPr>
                        <a:t>Диен </a:t>
                      </a:r>
                      <a:r>
                        <a:rPr lang="ru-RU" sz="3600" dirty="0" err="1">
                          <a:solidFill>
                            <a:schemeClr val="bg1"/>
                          </a:solidFill>
                          <a:effectLst/>
                        </a:rPr>
                        <a:t>түрі</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600" dirty="0" err="1">
                          <a:solidFill>
                            <a:schemeClr val="bg1"/>
                          </a:solidFill>
                          <a:effectLst/>
                        </a:rPr>
                        <a:t>Байланыс</a:t>
                      </a:r>
                      <a:r>
                        <a:rPr lang="ru-RU" sz="3600" dirty="0">
                          <a:solidFill>
                            <a:schemeClr val="bg1"/>
                          </a:solidFill>
                          <a:effectLst/>
                        </a:rPr>
                        <a:t> </a:t>
                      </a:r>
                      <a:r>
                        <a:rPr lang="ru-RU" sz="3600" dirty="0" err="1">
                          <a:solidFill>
                            <a:schemeClr val="bg1"/>
                          </a:solidFill>
                          <a:effectLst/>
                        </a:rPr>
                        <a:t>энергиясы</a:t>
                      </a:r>
                      <a:r>
                        <a:rPr lang="ru-RU" sz="3600" dirty="0">
                          <a:solidFill>
                            <a:schemeClr val="bg1"/>
                          </a:solidFill>
                          <a:effectLst/>
                        </a:rPr>
                        <a:t> (</a:t>
                      </a:r>
                      <a:r>
                        <a:rPr lang="ru-RU" sz="3600" dirty="0" err="1">
                          <a:solidFill>
                            <a:schemeClr val="bg1"/>
                          </a:solidFill>
                          <a:effectLst/>
                        </a:rPr>
                        <a:t>шамамен</a:t>
                      </a:r>
                      <a:r>
                        <a:rPr lang="ru-RU" sz="3600" dirty="0">
                          <a:solidFill>
                            <a:schemeClr val="bg1"/>
                          </a:solidFill>
                          <a:effectLst/>
                        </a:rPr>
                        <a:t>)</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600">
                          <a:solidFill>
                            <a:schemeClr val="bg1"/>
                          </a:solidFill>
                          <a:effectLst/>
                        </a:rPr>
                        <a:t>Тұрақтылық</a:t>
                      </a:r>
                      <a:endParaRPr lang="ru-RU"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9964232"/>
                  </a:ext>
                </a:extLst>
              </a:tr>
              <a:tr h="1828800">
                <a:tc>
                  <a:txBody>
                    <a:bodyPr/>
                    <a:lstStyle/>
                    <a:p>
                      <a:pPr algn="ctr">
                        <a:lnSpc>
                          <a:spcPct val="107000"/>
                        </a:lnSpc>
                        <a:spcAft>
                          <a:spcPts val="0"/>
                        </a:spcAft>
                      </a:pPr>
                      <a:r>
                        <a:rPr lang="ru-RU" sz="3600">
                          <a:solidFill>
                            <a:schemeClr val="bg1"/>
                          </a:solidFill>
                          <a:effectLst/>
                        </a:rPr>
                        <a:t>Кумулирленген (аллен)</a:t>
                      </a:r>
                      <a:endParaRPr lang="ru-RU"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600" dirty="0">
                          <a:solidFill>
                            <a:schemeClr val="bg1"/>
                          </a:solidFill>
                          <a:effectLst/>
                        </a:rPr>
                        <a:t>≈ </a:t>
                      </a:r>
                      <a:r>
                        <a:rPr lang="ru-RU" sz="3600" dirty="0" err="1">
                          <a:solidFill>
                            <a:schemeClr val="bg1"/>
                          </a:solidFill>
                          <a:effectLst/>
                        </a:rPr>
                        <a:t>төмен</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600">
                          <a:solidFill>
                            <a:schemeClr val="bg1"/>
                          </a:solidFill>
                          <a:effectLst/>
                        </a:rPr>
                        <a:t>Тұрақсыз</a:t>
                      </a:r>
                      <a:endParaRPr lang="ru-RU"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5898508"/>
                  </a:ext>
                </a:extLst>
              </a:tr>
              <a:tr h="1828800">
                <a:tc>
                  <a:txBody>
                    <a:bodyPr/>
                    <a:lstStyle/>
                    <a:p>
                      <a:pPr algn="ctr">
                        <a:lnSpc>
                          <a:spcPct val="107000"/>
                        </a:lnSpc>
                        <a:spcAft>
                          <a:spcPts val="0"/>
                        </a:spcAft>
                      </a:pPr>
                      <a:r>
                        <a:rPr lang="ru-RU" sz="3600">
                          <a:solidFill>
                            <a:schemeClr val="bg1"/>
                          </a:solidFill>
                          <a:effectLst/>
                        </a:rPr>
                        <a:t>Оқшауланған диен</a:t>
                      </a:r>
                      <a:endParaRPr lang="ru-RU"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600" dirty="0" err="1">
                          <a:solidFill>
                            <a:schemeClr val="bg1"/>
                          </a:solidFill>
                          <a:effectLst/>
                        </a:rPr>
                        <a:t>Орташа</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600" dirty="0" err="1">
                          <a:solidFill>
                            <a:schemeClr val="bg1"/>
                          </a:solidFill>
                          <a:effectLst/>
                        </a:rPr>
                        <a:t>Орташа</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3415168"/>
                  </a:ext>
                </a:extLst>
              </a:tr>
              <a:tr h="1828800">
                <a:tc>
                  <a:txBody>
                    <a:bodyPr/>
                    <a:lstStyle/>
                    <a:p>
                      <a:pPr algn="ctr">
                        <a:lnSpc>
                          <a:spcPct val="107000"/>
                        </a:lnSpc>
                        <a:spcAft>
                          <a:spcPts val="0"/>
                        </a:spcAft>
                      </a:pPr>
                      <a:r>
                        <a:rPr lang="ru-RU" sz="3600">
                          <a:solidFill>
                            <a:schemeClr val="bg1"/>
                          </a:solidFill>
                          <a:effectLst/>
                        </a:rPr>
                        <a:t>Конъюгацияланған</a:t>
                      </a:r>
                      <a:endParaRPr lang="ru-RU"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600">
                          <a:solidFill>
                            <a:schemeClr val="bg1"/>
                          </a:solidFill>
                          <a:effectLst/>
                        </a:rPr>
                        <a:t>жоғары</a:t>
                      </a:r>
                      <a:endParaRPr lang="ru-RU"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600" dirty="0" err="1">
                          <a:solidFill>
                            <a:schemeClr val="bg1"/>
                          </a:solidFill>
                          <a:effectLst/>
                        </a:rPr>
                        <a:t>Тұрақты</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563276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0" y="3619817"/>
            <a:ext cx="18288000" cy="2380615"/>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Open Sans"/>
                <a:ea typeface="Open Sans"/>
                <a:cs typeface="Open Sans"/>
                <a:sym typeface="Open Sans"/>
              </a:rPr>
              <a:t>Сонымен, конъюгация молекуланың электрондық жүйесін тұрақтандырады, конъюгацияланған диендер ерекше химиялық қасиеттерге ие: олар электрофильді және радикалды қосылу реакцияларына оңай түседі, мұндай құрылымдардың физикалық және спектроскопиялық қасиеттері де ерекшеленеді.</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1186486" y="688920"/>
            <a:ext cx="15915029" cy="8901666"/>
          </a:xfrm>
          <a:prstGeom prst="rect">
            <a:avLst/>
          </a:prstGeom>
        </p:spPr>
        <p:txBody>
          <a:bodyPr lIns="0" tIns="0" rIns="0" bIns="0" rtlCol="0" anchor="t">
            <a:spAutoFit/>
          </a:bodyPr>
          <a:lstStyle/>
          <a:p>
            <a:pPr algn="ctr">
              <a:lnSpc>
                <a:spcPts val="3907"/>
              </a:lnSpc>
              <a:spcBef>
                <a:spcPct val="0"/>
              </a:spcBef>
            </a:pPr>
            <a:r>
              <a:rPr lang="en-US" sz="2790" b="1">
                <a:solidFill>
                  <a:srgbClr val="FFFFFF"/>
                </a:solidFill>
                <a:latin typeface="Open Sans Bold"/>
                <a:ea typeface="Open Sans Bold"/>
                <a:cs typeface="Open Sans Bold"/>
                <a:sym typeface="Open Sans Bold"/>
              </a:rPr>
              <a:t>3. Қосарланған диендердің электрофильді қосылу реакциялары.</a:t>
            </a:r>
          </a:p>
          <a:p>
            <a:pPr algn="ctr">
              <a:lnSpc>
                <a:spcPts val="3907"/>
              </a:lnSpc>
              <a:spcBef>
                <a:spcPct val="0"/>
              </a:spcBef>
            </a:pPr>
            <a:r>
              <a:rPr lang="en-US" sz="2790" b="1">
                <a:solidFill>
                  <a:srgbClr val="FFFFFF"/>
                </a:solidFill>
                <a:latin typeface="Open Sans Bold"/>
                <a:ea typeface="Open Sans Bold"/>
                <a:cs typeface="Open Sans Bold"/>
                <a:sym typeface="Open Sans Bold"/>
              </a:rPr>
              <a:t>Электрофильді қосылу реакциясы</a:t>
            </a:r>
            <a:r>
              <a:rPr lang="en-US" sz="2790">
                <a:solidFill>
                  <a:srgbClr val="FFFFFF"/>
                </a:solidFill>
                <a:latin typeface="Open Sans"/>
                <a:ea typeface="Open Sans"/>
                <a:cs typeface="Open Sans"/>
                <a:sym typeface="Open Sans"/>
              </a:rPr>
              <a:t> — π-байланысы бар қосылыстардың (алкендер, диендер) электрофильді реагентпен әрекеттесуі нәтижесінде жаңа σ-байланыстар түзілуі. Диендер, әсіресе конъюгацияланған диендер, электрофильдерге жоғары реакция береді. Бұл олардың π-электрондарының делокализациялануына байланысты.</a:t>
            </a:r>
          </a:p>
          <a:p>
            <a:pPr algn="ctr">
              <a:lnSpc>
                <a:spcPts val="3907"/>
              </a:lnSpc>
              <a:spcBef>
                <a:spcPct val="0"/>
              </a:spcBef>
            </a:pPr>
            <a:r>
              <a:rPr lang="en-US" sz="2790">
                <a:solidFill>
                  <a:srgbClr val="FFFFFF"/>
                </a:solidFill>
                <a:latin typeface="Open Sans"/>
                <a:ea typeface="Open Sans"/>
                <a:cs typeface="Open Sans"/>
                <a:sym typeface="Open Sans"/>
              </a:rPr>
              <a:t>Реакция мысалы: 1,3-бутадиен мен HBr</a:t>
            </a:r>
          </a:p>
          <a:p>
            <a:pPr algn="ctr">
              <a:lnSpc>
                <a:spcPts val="3907"/>
              </a:lnSpc>
              <a:spcBef>
                <a:spcPct val="0"/>
              </a:spcBef>
            </a:pPr>
            <a:r>
              <a:rPr lang="en-US" sz="2790" b="1">
                <a:solidFill>
                  <a:srgbClr val="FFFFFF"/>
                </a:solidFill>
                <a:latin typeface="Open Sans Bold"/>
                <a:ea typeface="Open Sans Bold"/>
                <a:cs typeface="Open Sans Bold"/>
                <a:sym typeface="Open Sans Bold"/>
              </a:rPr>
              <a:t>Реакция теңдеуі:</a:t>
            </a:r>
          </a:p>
          <a:p>
            <a:pPr algn="ctr">
              <a:lnSpc>
                <a:spcPts val="3907"/>
              </a:lnSpc>
              <a:spcBef>
                <a:spcPct val="0"/>
              </a:spcBef>
            </a:pPr>
            <a:r>
              <a:rPr lang="en-US" sz="2790">
                <a:solidFill>
                  <a:srgbClr val="FFFFFF"/>
                </a:solidFill>
                <a:latin typeface="Open Sans"/>
                <a:ea typeface="Open Sans"/>
                <a:cs typeface="Open Sans"/>
                <a:sym typeface="Open Sans"/>
              </a:rPr>
              <a:t>CH₂=CH–CH=CH₂ + HBr → ?</a:t>
            </a:r>
          </a:p>
          <a:p>
            <a:pPr algn="ctr">
              <a:lnSpc>
                <a:spcPts val="3907"/>
              </a:lnSpc>
              <a:spcBef>
                <a:spcPct val="0"/>
              </a:spcBef>
            </a:pPr>
            <a:r>
              <a:rPr lang="en-US" sz="2790">
                <a:solidFill>
                  <a:srgbClr val="FFFFFF"/>
                </a:solidFill>
                <a:latin typeface="Open Sans"/>
                <a:ea typeface="Open Sans"/>
                <a:cs typeface="Open Sans"/>
                <a:sym typeface="Open Sans"/>
              </a:rPr>
              <a:t>Нәтиже: екі негізгі өнім түзіледі: 1,2-қосылу өнімі: CH₃–CHBr–CH=CH₂ және 1,4-қосылу өнімі: CH₃–CH=CH–CH₂Br</a:t>
            </a:r>
          </a:p>
          <a:p>
            <a:pPr algn="ctr">
              <a:lnSpc>
                <a:spcPts val="3907"/>
              </a:lnSpc>
              <a:spcBef>
                <a:spcPct val="0"/>
              </a:spcBef>
            </a:pPr>
            <a:r>
              <a:rPr lang="en-US" sz="2790" b="1">
                <a:solidFill>
                  <a:srgbClr val="FFFFFF"/>
                </a:solidFill>
                <a:latin typeface="Open Sans Bold"/>
                <a:ea typeface="Open Sans Bold"/>
                <a:cs typeface="Open Sans Bold"/>
                <a:sym typeface="Open Sans Bold"/>
              </a:rPr>
              <a:t>Реакция механизмі (кезең-кезеңмен):</a:t>
            </a:r>
          </a:p>
          <a:p>
            <a:pPr algn="ctr">
              <a:lnSpc>
                <a:spcPts val="3907"/>
              </a:lnSpc>
              <a:spcBef>
                <a:spcPct val="0"/>
              </a:spcBef>
            </a:pPr>
            <a:r>
              <a:rPr lang="en-US" sz="2790">
                <a:solidFill>
                  <a:srgbClr val="FFFFFF"/>
                </a:solidFill>
                <a:latin typeface="Open Sans"/>
                <a:ea typeface="Open Sans"/>
                <a:cs typeface="Open Sans"/>
                <a:sym typeface="Open Sans"/>
              </a:rPr>
              <a:t>1-қадам: Электрофильді шабуыл (протондау): бутадиен молекуласында H⁺ протон π-байланысқа шабуыл жасайды; карбкатион-аралық түзіледі:</a:t>
            </a:r>
          </a:p>
          <a:p>
            <a:pPr algn="ctr">
              <a:lnSpc>
                <a:spcPts val="3907"/>
              </a:lnSpc>
              <a:spcBef>
                <a:spcPct val="0"/>
              </a:spcBef>
            </a:pPr>
            <a:r>
              <a:rPr lang="en-US" sz="2790">
                <a:solidFill>
                  <a:srgbClr val="FFFFFF"/>
                </a:solidFill>
                <a:latin typeface="Open Sans"/>
                <a:ea typeface="Open Sans"/>
                <a:cs typeface="Open Sans"/>
                <a:sym typeface="Open Sans"/>
              </a:rPr>
              <a:t>Мүмкін екі резонанстық түрі:</a:t>
            </a:r>
          </a:p>
          <a:p>
            <a:pPr algn="ctr">
              <a:lnSpc>
                <a:spcPts val="3907"/>
              </a:lnSpc>
              <a:spcBef>
                <a:spcPct val="0"/>
              </a:spcBef>
            </a:pPr>
            <a:r>
              <a:rPr lang="en-US" sz="2790">
                <a:solidFill>
                  <a:srgbClr val="FFFFFF"/>
                </a:solidFill>
                <a:latin typeface="Open Sans"/>
                <a:ea typeface="Open Sans"/>
                <a:cs typeface="Open Sans"/>
                <a:sym typeface="Open Sans"/>
              </a:rPr>
              <a:t>A: CH₃–C⁺H–CH=CH₂  </a:t>
            </a:r>
          </a:p>
          <a:p>
            <a:pPr algn="ctr">
              <a:lnSpc>
                <a:spcPts val="3907"/>
              </a:lnSpc>
              <a:spcBef>
                <a:spcPct val="0"/>
              </a:spcBef>
            </a:pPr>
            <a:r>
              <a:rPr lang="en-US" sz="2790">
                <a:solidFill>
                  <a:srgbClr val="FFFFFF"/>
                </a:solidFill>
                <a:latin typeface="Open Sans"/>
                <a:ea typeface="Open Sans"/>
                <a:cs typeface="Open Sans"/>
                <a:sym typeface="Open Sans"/>
              </a:rPr>
              <a:t>B: CH₃–CH=CH⁺–CH₃</a:t>
            </a:r>
          </a:p>
          <a:p>
            <a:pPr algn="ctr">
              <a:lnSpc>
                <a:spcPts val="3907"/>
              </a:lnSpc>
              <a:spcBef>
                <a:spcPct val="0"/>
              </a:spcBef>
            </a:pPr>
            <a:r>
              <a:rPr lang="en-US" sz="2790">
                <a:solidFill>
                  <a:srgbClr val="FFFFFF"/>
                </a:solidFill>
                <a:latin typeface="Open Sans"/>
                <a:ea typeface="Open Sans"/>
                <a:cs typeface="Open Sans"/>
                <a:sym typeface="Open Sans"/>
              </a:rPr>
              <a:t>2-қадам: Nуклеофильді шабуыл: Br⁻ ионы тұрақты карбкатионмен әрекеттесіп: A → 1,2-қосылу, B → 1,4-қосылу</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168128" y="705167"/>
            <a:ext cx="13951744" cy="580390"/>
          </a:xfrm>
          <a:prstGeom prst="rect">
            <a:avLst/>
          </a:prstGeom>
        </p:spPr>
        <p:txBody>
          <a:bodyPr lIns="0" tIns="0" rIns="0" bIns="0" rtlCol="0" anchor="t">
            <a:spAutoFit/>
          </a:bodyPr>
          <a:lstStyle/>
          <a:p>
            <a:pPr algn="ctr">
              <a:lnSpc>
                <a:spcPts val="4759"/>
              </a:lnSpc>
              <a:spcBef>
                <a:spcPct val="0"/>
              </a:spcBef>
            </a:pPr>
            <a:r>
              <a:rPr lang="en-US" sz="3399" b="1">
                <a:solidFill>
                  <a:srgbClr val="393AC8"/>
                </a:solidFill>
                <a:latin typeface="Open Sans Bold"/>
                <a:ea typeface="Open Sans Bold"/>
                <a:cs typeface="Open Sans Bold"/>
                <a:sym typeface="Open Sans Bold"/>
              </a:rPr>
              <a:t>Температура әсері (кинетикалық және термодинамикалық):</a:t>
            </a:r>
          </a:p>
        </p:txBody>
      </p:sp>
      <p:graphicFrame>
        <p:nvGraphicFramePr>
          <p:cNvPr id="4" name="Таблица 3"/>
          <p:cNvGraphicFramePr>
            <a:graphicFrameLocks noGrp="1"/>
          </p:cNvGraphicFramePr>
          <p:nvPr>
            <p:extLst>
              <p:ext uri="{D42A27DB-BD31-4B8C-83A1-F6EECF244321}">
                <p14:modId xmlns:p14="http://schemas.microsoft.com/office/powerpoint/2010/main" val="1747407216"/>
              </p:ext>
            </p:extLst>
          </p:nvPr>
        </p:nvGraphicFramePr>
        <p:xfrm>
          <a:off x="1143000" y="2171701"/>
          <a:ext cx="15544800" cy="6646745"/>
        </p:xfrm>
        <a:graphic>
          <a:graphicData uri="http://schemas.openxmlformats.org/drawingml/2006/table">
            <a:tbl>
              <a:tblPr firstRow="1" firstCol="1" bandRow="1">
                <a:tableStyleId>{5940675A-B579-460E-94D1-54222C63F5DA}</a:tableStyleId>
              </a:tblPr>
              <a:tblGrid>
                <a:gridCol w="3882971">
                  <a:extLst>
                    <a:ext uri="{9D8B030D-6E8A-4147-A177-3AD203B41FA5}">
                      <a16:colId xmlns:a16="http://schemas.microsoft.com/office/drawing/2014/main" val="3201469062"/>
                    </a:ext>
                  </a:extLst>
                </a:gridCol>
                <a:gridCol w="4120308">
                  <a:extLst>
                    <a:ext uri="{9D8B030D-6E8A-4147-A177-3AD203B41FA5}">
                      <a16:colId xmlns:a16="http://schemas.microsoft.com/office/drawing/2014/main" val="2377259337"/>
                    </a:ext>
                  </a:extLst>
                </a:gridCol>
                <a:gridCol w="7541521">
                  <a:extLst>
                    <a:ext uri="{9D8B030D-6E8A-4147-A177-3AD203B41FA5}">
                      <a16:colId xmlns:a16="http://schemas.microsoft.com/office/drawing/2014/main" val="3225325467"/>
                    </a:ext>
                  </a:extLst>
                </a:gridCol>
              </a:tblGrid>
              <a:tr h="2133599">
                <a:tc>
                  <a:txBody>
                    <a:bodyPr/>
                    <a:lstStyle/>
                    <a:p>
                      <a:pPr algn="ctr">
                        <a:lnSpc>
                          <a:spcPct val="107000"/>
                        </a:lnSpc>
                        <a:spcAft>
                          <a:spcPts val="0"/>
                        </a:spcAft>
                      </a:pPr>
                      <a:r>
                        <a:rPr lang="ru-RU" sz="3200" dirty="0" err="1">
                          <a:solidFill>
                            <a:srgbClr val="4D4ECE"/>
                          </a:solidFill>
                          <a:effectLst/>
                        </a:rPr>
                        <a:t>Жағдай</a:t>
                      </a:r>
                      <a:endParaRPr lang="ru-RU" sz="32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4D4ECE"/>
                          </a:solidFill>
                          <a:effectLst/>
                        </a:rPr>
                        <a:t>Негізгі өнім</a:t>
                      </a:r>
                      <a:endParaRPr lang="ru-RU" sz="320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4D4ECE"/>
                          </a:solidFill>
                          <a:effectLst/>
                        </a:rPr>
                        <a:t>Себебі</a:t>
                      </a:r>
                      <a:endParaRPr lang="ru-RU" sz="320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7086640"/>
                  </a:ext>
                </a:extLst>
              </a:tr>
              <a:tr h="1200393">
                <a:tc>
                  <a:txBody>
                    <a:bodyPr/>
                    <a:lstStyle/>
                    <a:p>
                      <a:pPr algn="ctr">
                        <a:lnSpc>
                          <a:spcPct val="107000"/>
                        </a:lnSpc>
                        <a:spcAft>
                          <a:spcPts val="0"/>
                        </a:spcAft>
                      </a:pPr>
                      <a:r>
                        <a:rPr lang="ru-RU" sz="3200" dirty="0" err="1">
                          <a:solidFill>
                            <a:srgbClr val="4D4ECE"/>
                          </a:solidFill>
                          <a:effectLst/>
                        </a:rPr>
                        <a:t>Төмен</a:t>
                      </a:r>
                      <a:r>
                        <a:rPr lang="ru-RU" sz="3200" dirty="0">
                          <a:solidFill>
                            <a:srgbClr val="4D4ECE"/>
                          </a:solidFill>
                          <a:effectLst/>
                        </a:rPr>
                        <a:t> температура</a:t>
                      </a:r>
                      <a:endParaRPr lang="ru-RU" sz="32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a:solidFill>
                            <a:srgbClr val="4D4ECE"/>
                          </a:solidFill>
                          <a:effectLst/>
                        </a:rPr>
                        <a:t>1,2-қосылу </a:t>
                      </a:r>
                      <a:r>
                        <a:rPr lang="ru-RU" sz="3200" dirty="0" err="1">
                          <a:solidFill>
                            <a:srgbClr val="4D4ECE"/>
                          </a:solidFill>
                          <a:effectLst/>
                        </a:rPr>
                        <a:t>өнімі</a:t>
                      </a:r>
                      <a:endParaRPr lang="ru-RU" sz="32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4D4ECE"/>
                          </a:solidFill>
                          <a:effectLst/>
                        </a:rPr>
                        <a:t>Тез түзіледі (кинетикалық өнім)</a:t>
                      </a:r>
                      <a:endParaRPr lang="ru-RU" sz="320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6341090"/>
                  </a:ext>
                </a:extLst>
              </a:tr>
              <a:tr h="3312753">
                <a:tc>
                  <a:txBody>
                    <a:bodyPr/>
                    <a:lstStyle/>
                    <a:p>
                      <a:pPr algn="ctr">
                        <a:lnSpc>
                          <a:spcPct val="107000"/>
                        </a:lnSpc>
                        <a:spcAft>
                          <a:spcPts val="0"/>
                        </a:spcAft>
                      </a:pPr>
                      <a:r>
                        <a:rPr lang="ru-RU" sz="3200">
                          <a:solidFill>
                            <a:srgbClr val="4D4ECE"/>
                          </a:solidFill>
                          <a:effectLst/>
                        </a:rPr>
                        <a:t>Жоғары температура</a:t>
                      </a:r>
                      <a:endParaRPr lang="ru-RU" sz="320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a:solidFill>
                            <a:srgbClr val="4D4ECE"/>
                          </a:solidFill>
                          <a:effectLst/>
                        </a:rPr>
                        <a:t>1,4-қосылу </a:t>
                      </a:r>
                      <a:r>
                        <a:rPr lang="ru-RU" sz="3200" dirty="0" err="1">
                          <a:solidFill>
                            <a:srgbClr val="4D4ECE"/>
                          </a:solidFill>
                          <a:effectLst/>
                        </a:rPr>
                        <a:t>өнімі</a:t>
                      </a:r>
                      <a:endParaRPr lang="ru-RU" sz="32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err="1">
                          <a:solidFill>
                            <a:srgbClr val="4D4ECE"/>
                          </a:solidFill>
                          <a:effectLst/>
                        </a:rPr>
                        <a:t>Тұрақтырақ</a:t>
                      </a:r>
                      <a:r>
                        <a:rPr lang="ru-RU" sz="3200" dirty="0">
                          <a:solidFill>
                            <a:srgbClr val="4D4ECE"/>
                          </a:solidFill>
                          <a:effectLst/>
                        </a:rPr>
                        <a:t> (</a:t>
                      </a:r>
                      <a:r>
                        <a:rPr lang="ru-RU" sz="3200" dirty="0" err="1">
                          <a:solidFill>
                            <a:srgbClr val="4D4ECE"/>
                          </a:solidFill>
                          <a:effectLst/>
                        </a:rPr>
                        <a:t>термодинамикалық</a:t>
                      </a:r>
                      <a:r>
                        <a:rPr lang="ru-RU" sz="3200" dirty="0">
                          <a:solidFill>
                            <a:srgbClr val="4D4ECE"/>
                          </a:solidFill>
                          <a:effectLst/>
                        </a:rPr>
                        <a:t> </a:t>
                      </a:r>
                      <a:r>
                        <a:rPr lang="ru-RU" sz="3200" dirty="0" err="1">
                          <a:solidFill>
                            <a:srgbClr val="4D4ECE"/>
                          </a:solidFill>
                          <a:effectLst/>
                        </a:rPr>
                        <a:t>өнім</a:t>
                      </a:r>
                      <a:r>
                        <a:rPr lang="ru-RU" sz="3200" dirty="0">
                          <a:solidFill>
                            <a:srgbClr val="4D4ECE"/>
                          </a:solidFill>
                          <a:effectLst/>
                        </a:rPr>
                        <a:t>)</a:t>
                      </a:r>
                      <a:endParaRPr lang="ru-RU" sz="32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72218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20038" y="2146408"/>
            <a:ext cx="15847923" cy="5908458"/>
          </a:xfrm>
          <a:prstGeom prst="rect">
            <a:avLst/>
          </a:prstGeom>
        </p:spPr>
        <p:txBody>
          <a:bodyPr lIns="0" tIns="0" rIns="0" bIns="0" rtlCol="0" anchor="t">
            <a:spAutoFit/>
          </a:bodyPr>
          <a:lstStyle/>
          <a:p>
            <a:pPr algn="ctr">
              <a:lnSpc>
                <a:spcPts val="5215"/>
              </a:lnSpc>
              <a:spcBef>
                <a:spcPct val="0"/>
              </a:spcBef>
            </a:pPr>
            <a:r>
              <a:rPr lang="en-US" sz="3725">
                <a:solidFill>
                  <a:srgbClr val="393AC8"/>
                </a:solidFill>
                <a:latin typeface="Open Sans"/>
                <a:ea typeface="Open Sans"/>
                <a:cs typeface="Open Sans"/>
                <a:sym typeface="Open Sans"/>
              </a:rPr>
              <a:t>Басқа электрофильдермен реакциялар: HCl, HBr, HI - 1,2 және 1,4 қосылулар; Br₂, Cl₂ - галогендеу, Мысалы:</a:t>
            </a:r>
          </a:p>
          <a:p>
            <a:pPr algn="ctr">
              <a:lnSpc>
                <a:spcPts val="5215"/>
              </a:lnSpc>
              <a:spcBef>
                <a:spcPct val="0"/>
              </a:spcBef>
            </a:pPr>
            <a:r>
              <a:rPr lang="en-US" sz="3725">
                <a:solidFill>
                  <a:srgbClr val="393AC8"/>
                </a:solidFill>
                <a:latin typeface="Open Sans"/>
                <a:ea typeface="Open Sans"/>
                <a:cs typeface="Open Sans"/>
                <a:sym typeface="Open Sans"/>
              </a:rPr>
              <a:t>CH₂=CH–CH=CH₂ + Br₂ → BrCH₂–CH=CH–CH₂Br және басқа изомерлер</a:t>
            </a:r>
          </a:p>
          <a:p>
            <a:pPr algn="ctr">
              <a:lnSpc>
                <a:spcPts val="5215"/>
              </a:lnSpc>
              <a:spcBef>
                <a:spcPct val="0"/>
              </a:spcBef>
            </a:pPr>
            <a:endParaRPr lang="en-US" sz="3725">
              <a:solidFill>
                <a:srgbClr val="393AC8"/>
              </a:solidFill>
              <a:latin typeface="Open Sans"/>
              <a:ea typeface="Open Sans"/>
              <a:cs typeface="Open Sans"/>
              <a:sym typeface="Open Sans"/>
            </a:endParaRPr>
          </a:p>
          <a:p>
            <a:pPr algn="ctr">
              <a:lnSpc>
                <a:spcPts val="5215"/>
              </a:lnSpc>
              <a:spcBef>
                <a:spcPct val="0"/>
              </a:spcBef>
            </a:pPr>
            <a:r>
              <a:rPr lang="en-US" sz="3725">
                <a:solidFill>
                  <a:srgbClr val="393AC8"/>
                </a:solidFill>
                <a:latin typeface="Open Sans"/>
                <a:ea typeface="Open Sans"/>
                <a:cs typeface="Open Sans"/>
                <a:sym typeface="Open Sans"/>
              </a:rPr>
              <a:t>Сонымен, конъюгацияланған диендер бірнеше бағытта электрофильді қосылу реакцияларына түсе алады. Реакция нәтижесі температураға және аралық карбкатионның тұрақтылығына байланысты. Бұл қасиет синтетикалық органикалық химияда кең қолданылады, мысалы, каучук өндірісінде.</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698269" y="2119630"/>
            <a:ext cx="16891462" cy="658114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4. Қосарланған диендердің еркін радикалды қосылу реакциялары. </a:t>
            </a:r>
          </a:p>
          <a:p>
            <a:pPr algn="ctr">
              <a:lnSpc>
                <a:spcPts val="4759"/>
              </a:lnSpc>
              <a:spcBef>
                <a:spcPct val="0"/>
              </a:spcBef>
            </a:pPr>
            <a:endParaRPr lang="en-US" sz="3399" b="1">
              <a:solidFill>
                <a:srgbClr val="FFFFFF"/>
              </a:solidFill>
              <a:latin typeface="Open Sans Bold"/>
              <a:ea typeface="Open Sans Bold"/>
              <a:cs typeface="Open Sans Bold"/>
              <a:sym typeface="Open Sans Bold"/>
            </a:endParaRPr>
          </a:p>
          <a:p>
            <a:pPr algn="ctr">
              <a:lnSpc>
                <a:spcPts val="4759"/>
              </a:lnSpc>
              <a:spcBef>
                <a:spcPct val="0"/>
              </a:spcBef>
            </a:pPr>
            <a:r>
              <a:rPr lang="en-US" sz="3399">
                <a:solidFill>
                  <a:srgbClr val="FFFFFF"/>
                </a:solidFill>
                <a:latin typeface="Open Sans"/>
                <a:ea typeface="Open Sans"/>
                <a:cs typeface="Open Sans"/>
                <a:sym typeface="Open Sans"/>
              </a:rPr>
              <a:t>Еркін радикалды қосылу реакциясы — π-байланысқа ие қосылыстардың еркін радикал арқылы әрекеттесіп, жаңа σ-байланыстар түзуі. Бұл реакция инициация, таралу, және аяқталу сатыларынан тұрады. Диендер, әсіресе конъюгацияланған диендер, бұл реакцияларға оңай түседі, себебі олар аллил радикал түзіп, оны резонанспен тұрақтандыра алады.</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Еркін радикал түзілетін жағдайлар:</a:t>
            </a:r>
          </a:p>
          <a:p>
            <a:pPr algn="ctr">
              <a:lnSpc>
                <a:spcPts val="4759"/>
              </a:lnSpc>
              <a:spcBef>
                <a:spcPct val="0"/>
              </a:spcBef>
            </a:pPr>
            <a:r>
              <a:rPr lang="en-US" sz="3399">
                <a:solidFill>
                  <a:srgbClr val="FFFFFF"/>
                </a:solidFill>
                <a:latin typeface="Open Sans"/>
                <a:ea typeface="Open Sans"/>
                <a:cs typeface="Open Sans"/>
                <a:sym typeface="Open Sans"/>
              </a:rPr>
              <a:t>- Пероксидтердің ыдырауы: RO–OR → 2RO•</a:t>
            </a:r>
          </a:p>
          <a:p>
            <a:pPr algn="ctr">
              <a:lnSpc>
                <a:spcPts val="4759"/>
              </a:lnSpc>
              <a:spcBef>
                <a:spcPct val="0"/>
              </a:spcBef>
            </a:pPr>
            <a:r>
              <a:rPr lang="en-US" sz="3399">
                <a:solidFill>
                  <a:srgbClr val="FFFFFF"/>
                </a:solidFill>
                <a:latin typeface="Open Sans"/>
                <a:ea typeface="Open Sans"/>
                <a:cs typeface="Open Sans"/>
                <a:sym typeface="Open Sans"/>
              </a:rPr>
              <a:t>- Жарық (hv) немесе қыздыру</a:t>
            </a:r>
          </a:p>
          <a:p>
            <a:pPr algn="ctr">
              <a:lnSpc>
                <a:spcPts val="4759"/>
              </a:lnSpc>
              <a:spcBef>
                <a:spcPct val="0"/>
              </a:spcBef>
            </a:pPr>
            <a:r>
              <a:rPr lang="en-US" sz="3399">
                <a:solidFill>
                  <a:srgbClr val="FFFFFF"/>
                </a:solidFill>
                <a:latin typeface="Open Sans"/>
                <a:ea typeface="Open Sans"/>
                <a:cs typeface="Open Sans"/>
                <a:sym typeface="Open Sans"/>
              </a:rPr>
              <a:t>Радикал иницитаторлары: AIBN, бензоилпероксид, т.б</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2094300" y="518136"/>
            <a:ext cx="14099401" cy="9134930"/>
          </a:xfrm>
          <a:prstGeom prst="rect">
            <a:avLst/>
          </a:prstGeom>
        </p:spPr>
        <p:txBody>
          <a:bodyPr lIns="0" tIns="0" rIns="0" bIns="0" rtlCol="0" anchor="t">
            <a:spAutoFit/>
          </a:bodyPr>
          <a:lstStyle/>
          <a:p>
            <a:pPr algn="ctr">
              <a:lnSpc>
                <a:spcPts val="3649"/>
              </a:lnSpc>
              <a:spcBef>
                <a:spcPct val="0"/>
              </a:spcBef>
            </a:pPr>
            <a:r>
              <a:rPr lang="en-US" sz="2607" b="1">
                <a:solidFill>
                  <a:srgbClr val="FFFFFF"/>
                </a:solidFill>
                <a:latin typeface="Open Sans Bold"/>
                <a:ea typeface="Open Sans Bold"/>
                <a:cs typeface="Open Sans Bold"/>
                <a:sym typeface="Open Sans Bold"/>
              </a:rPr>
              <a:t>Реакция мысалы: 1,3-бутадиен + HBr (радикалды жолмен)</a:t>
            </a:r>
          </a:p>
          <a:p>
            <a:pPr algn="ctr">
              <a:lnSpc>
                <a:spcPts val="3649"/>
              </a:lnSpc>
              <a:spcBef>
                <a:spcPct val="0"/>
              </a:spcBef>
            </a:pPr>
            <a:r>
              <a:rPr lang="en-US" sz="2607">
                <a:solidFill>
                  <a:srgbClr val="FFFFFF"/>
                </a:solidFill>
                <a:latin typeface="Open Sans"/>
                <a:ea typeface="Open Sans"/>
                <a:cs typeface="Open Sans"/>
                <a:sym typeface="Open Sans"/>
              </a:rPr>
              <a:t>Бұл реакция HBr қатысында пероксид (ROOR) болғанда радикалды механизммен жүреді. </a:t>
            </a:r>
            <a:r>
              <a:rPr lang="en-US" sz="2607" b="1">
                <a:solidFill>
                  <a:srgbClr val="FFFFFF"/>
                </a:solidFill>
                <a:latin typeface="Open Sans Bold"/>
                <a:ea typeface="Open Sans Bold"/>
                <a:cs typeface="Open Sans Bold"/>
                <a:sym typeface="Open Sans Bold"/>
              </a:rPr>
              <a:t>Механизм сатылары:</a:t>
            </a:r>
          </a:p>
          <a:p>
            <a:pPr algn="ctr">
              <a:lnSpc>
                <a:spcPts val="3649"/>
              </a:lnSpc>
              <a:spcBef>
                <a:spcPct val="0"/>
              </a:spcBef>
            </a:pPr>
            <a:r>
              <a:rPr lang="en-US" sz="2607" i="1">
                <a:solidFill>
                  <a:srgbClr val="FFFFFF"/>
                </a:solidFill>
                <a:latin typeface="Open Sans Italics"/>
                <a:ea typeface="Open Sans Italics"/>
                <a:cs typeface="Open Sans Italics"/>
                <a:sym typeface="Open Sans Italics"/>
              </a:rPr>
              <a:t>1-қадам: Инициация (радикал түзілу)</a:t>
            </a:r>
          </a:p>
          <a:p>
            <a:pPr algn="ctr">
              <a:lnSpc>
                <a:spcPts val="3649"/>
              </a:lnSpc>
              <a:spcBef>
                <a:spcPct val="0"/>
              </a:spcBef>
            </a:pPr>
            <a:r>
              <a:rPr lang="en-US" sz="2607">
                <a:solidFill>
                  <a:srgbClr val="FFFFFF"/>
                </a:solidFill>
                <a:latin typeface="Open Sans"/>
                <a:ea typeface="Open Sans"/>
                <a:cs typeface="Open Sans"/>
                <a:sym typeface="Open Sans"/>
              </a:rPr>
              <a:t>Пероксид ыдырайды → радикал береді:</a:t>
            </a:r>
          </a:p>
          <a:p>
            <a:pPr algn="ctr">
              <a:lnSpc>
                <a:spcPts val="3649"/>
              </a:lnSpc>
              <a:spcBef>
                <a:spcPct val="0"/>
              </a:spcBef>
            </a:pPr>
            <a:r>
              <a:rPr lang="en-US" sz="2607">
                <a:solidFill>
                  <a:srgbClr val="FFFFFF"/>
                </a:solidFill>
                <a:latin typeface="Open Sans"/>
                <a:ea typeface="Open Sans"/>
                <a:cs typeface="Open Sans"/>
                <a:sym typeface="Open Sans"/>
              </a:rPr>
              <a:t>RO–OR → 2RO•</a:t>
            </a:r>
          </a:p>
          <a:p>
            <a:pPr algn="ctr">
              <a:lnSpc>
                <a:spcPts val="3649"/>
              </a:lnSpc>
              <a:spcBef>
                <a:spcPct val="0"/>
              </a:spcBef>
            </a:pPr>
            <a:r>
              <a:rPr lang="en-US" sz="2607">
                <a:solidFill>
                  <a:srgbClr val="FFFFFF"/>
                </a:solidFill>
                <a:latin typeface="Open Sans"/>
                <a:ea typeface="Open Sans"/>
                <a:cs typeface="Open Sans"/>
                <a:sym typeface="Open Sans"/>
              </a:rPr>
              <a:t>RO• + HBr → ROH + Br•</a:t>
            </a:r>
          </a:p>
          <a:p>
            <a:pPr algn="ctr">
              <a:lnSpc>
                <a:spcPts val="3649"/>
              </a:lnSpc>
              <a:spcBef>
                <a:spcPct val="0"/>
              </a:spcBef>
            </a:pPr>
            <a:r>
              <a:rPr lang="en-US" sz="2607" i="1">
                <a:solidFill>
                  <a:srgbClr val="FFFFFF"/>
                </a:solidFill>
                <a:latin typeface="Open Sans Italics"/>
                <a:ea typeface="Open Sans Italics"/>
                <a:cs typeface="Open Sans Italics"/>
                <a:sym typeface="Open Sans Italics"/>
              </a:rPr>
              <a:t>2-қадам: Таралу</a:t>
            </a:r>
          </a:p>
          <a:p>
            <a:pPr algn="ctr">
              <a:lnSpc>
                <a:spcPts val="3649"/>
              </a:lnSpc>
              <a:spcBef>
                <a:spcPct val="0"/>
              </a:spcBef>
            </a:pPr>
            <a:r>
              <a:rPr lang="en-US" sz="2607">
                <a:solidFill>
                  <a:srgbClr val="FFFFFF"/>
                </a:solidFill>
                <a:latin typeface="Open Sans"/>
                <a:ea typeface="Open Sans"/>
                <a:cs typeface="Open Sans"/>
                <a:sym typeface="Open Sans"/>
              </a:rPr>
              <a:t>Бром радикалы диенге шабуылдайды:</a:t>
            </a:r>
          </a:p>
          <a:p>
            <a:pPr algn="ctr">
              <a:lnSpc>
                <a:spcPts val="3649"/>
              </a:lnSpc>
              <a:spcBef>
                <a:spcPct val="0"/>
              </a:spcBef>
            </a:pPr>
            <a:r>
              <a:rPr lang="en-US" sz="2607">
                <a:solidFill>
                  <a:srgbClr val="FFFFFF"/>
                </a:solidFill>
                <a:latin typeface="Open Sans"/>
                <a:ea typeface="Open Sans"/>
                <a:cs typeface="Open Sans"/>
                <a:sym typeface="Open Sans"/>
              </a:rPr>
              <a:t>CH₂=CH–CH=CH₂ + Br• → CH₂Br–CH•–CH=CH₂ (немесе резонансты радикал: CH₂=CH–CH•–CH₂Br)</a:t>
            </a:r>
          </a:p>
          <a:p>
            <a:pPr algn="ctr">
              <a:lnSpc>
                <a:spcPts val="3649"/>
              </a:lnSpc>
              <a:spcBef>
                <a:spcPct val="0"/>
              </a:spcBef>
            </a:pPr>
            <a:r>
              <a:rPr lang="en-US" sz="2607">
                <a:solidFill>
                  <a:srgbClr val="FFFFFF"/>
                </a:solidFill>
                <a:latin typeface="Open Sans"/>
                <a:ea typeface="Open Sans"/>
                <a:cs typeface="Open Sans"/>
                <a:sym typeface="Open Sans"/>
              </a:rPr>
              <a:t>Бұл аллил радикал, екі резонанстық формасы бар тұрақты.</a:t>
            </a:r>
          </a:p>
          <a:p>
            <a:pPr algn="ctr">
              <a:lnSpc>
                <a:spcPts val="3649"/>
              </a:lnSpc>
              <a:spcBef>
                <a:spcPct val="0"/>
              </a:spcBef>
            </a:pPr>
            <a:r>
              <a:rPr lang="en-US" sz="2607">
                <a:solidFill>
                  <a:srgbClr val="FFFFFF"/>
                </a:solidFill>
                <a:latin typeface="Open Sans"/>
                <a:ea typeface="Open Sans"/>
                <a:cs typeface="Open Sans"/>
                <a:sym typeface="Open Sans"/>
              </a:rPr>
              <a:t>Радикал HBr молекуласынан H тартып алады:</a:t>
            </a:r>
          </a:p>
          <a:p>
            <a:pPr algn="ctr">
              <a:lnSpc>
                <a:spcPts val="3649"/>
              </a:lnSpc>
              <a:spcBef>
                <a:spcPct val="0"/>
              </a:spcBef>
            </a:pPr>
            <a:r>
              <a:rPr lang="en-US" sz="2607">
                <a:solidFill>
                  <a:srgbClr val="FFFFFF"/>
                </a:solidFill>
                <a:latin typeface="Open Sans"/>
                <a:ea typeface="Open Sans"/>
                <a:cs typeface="Open Sans"/>
                <a:sym typeface="Open Sans"/>
              </a:rPr>
              <a:t>CH₂Br–CH•–CH=CH₂ + HBr → CH₂Br–CH₂–CH=CH₂ + Br•</a:t>
            </a:r>
          </a:p>
          <a:p>
            <a:pPr algn="ctr">
              <a:lnSpc>
                <a:spcPts val="3649"/>
              </a:lnSpc>
              <a:spcBef>
                <a:spcPct val="0"/>
              </a:spcBef>
            </a:pPr>
            <a:r>
              <a:rPr lang="en-US" sz="2607">
                <a:solidFill>
                  <a:srgbClr val="FFFFFF"/>
                </a:solidFill>
                <a:latin typeface="Open Sans"/>
                <a:ea typeface="Open Sans"/>
                <a:cs typeface="Open Sans"/>
                <a:sym typeface="Open Sans"/>
              </a:rPr>
              <a:t>Цикл қайталанып, тізбекті реакция жүреді.</a:t>
            </a:r>
          </a:p>
          <a:p>
            <a:pPr algn="ctr">
              <a:lnSpc>
                <a:spcPts val="3649"/>
              </a:lnSpc>
              <a:spcBef>
                <a:spcPct val="0"/>
              </a:spcBef>
            </a:pPr>
            <a:r>
              <a:rPr lang="en-US" sz="2607" i="1">
                <a:solidFill>
                  <a:srgbClr val="FFFFFF"/>
                </a:solidFill>
                <a:latin typeface="Open Sans Italics"/>
                <a:ea typeface="Open Sans Italics"/>
                <a:cs typeface="Open Sans Italics"/>
                <a:sym typeface="Open Sans Italics"/>
              </a:rPr>
              <a:t>3-қадам: Аяқталу</a:t>
            </a:r>
          </a:p>
          <a:p>
            <a:pPr algn="ctr">
              <a:lnSpc>
                <a:spcPts val="3649"/>
              </a:lnSpc>
              <a:spcBef>
                <a:spcPct val="0"/>
              </a:spcBef>
            </a:pPr>
            <a:r>
              <a:rPr lang="en-US" sz="2607">
                <a:solidFill>
                  <a:srgbClr val="FFFFFF"/>
                </a:solidFill>
                <a:latin typeface="Open Sans"/>
                <a:ea typeface="Open Sans"/>
                <a:cs typeface="Open Sans"/>
                <a:sym typeface="Open Sans"/>
              </a:rPr>
              <a:t>Екі радикал бірігеді:</a:t>
            </a:r>
          </a:p>
          <a:p>
            <a:pPr algn="ctr">
              <a:lnSpc>
                <a:spcPts val="3649"/>
              </a:lnSpc>
              <a:spcBef>
                <a:spcPct val="0"/>
              </a:spcBef>
            </a:pPr>
            <a:r>
              <a:rPr lang="en-US" sz="2607">
                <a:solidFill>
                  <a:srgbClr val="FFFFFF"/>
                </a:solidFill>
                <a:latin typeface="Open Sans"/>
                <a:ea typeface="Open Sans"/>
                <a:cs typeface="Open Sans"/>
                <a:sym typeface="Open Sans"/>
              </a:rPr>
              <a:t>Br• + Br• → Br₂</a:t>
            </a:r>
          </a:p>
          <a:p>
            <a:pPr algn="ctr">
              <a:lnSpc>
                <a:spcPts val="3649"/>
              </a:lnSpc>
              <a:spcBef>
                <a:spcPct val="0"/>
              </a:spcBef>
            </a:pPr>
            <a:r>
              <a:rPr lang="en-US" sz="2607">
                <a:solidFill>
                  <a:srgbClr val="FFFFFF"/>
                </a:solidFill>
                <a:latin typeface="Open Sans"/>
                <a:ea typeface="Open Sans"/>
                <a:cs typeface="Open Sans"/>
                <a:sym typeface="Open Sans"/>
              </a:rPr>
              <a:t>немесе  </a:t>
            </a:r>
          </a:p>
          <a:p>
            <a:pPr algn="ctr">
              <a:lnSpc>
                <a:spcPts val="3649"/>
              </a:lnSpc>
              <a:spcBef>
                <a:spcPct val="0"/>
              </a:spcBef>
            </a:pPr>
            <a:r>
              <a:rPr lang="en-US" sz="2607">
                <a:solidFill>
                  <a:srgbClr val="FFFFFF"/>
                </a:solidFill>
                <a:latin typeface="Open Sans"/>
                <a:ea typeface="Open Sans"/>
                <a:cs typeface="Open Sans"/>
                <a:sym typeface="Open Sans"/>
              </a:rPr>
              <a:t>Алкил• + Br• → Алкил–Br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514350" y="1219517"/>
            <a:ext cx="17259300" cy="7781290"/>
          </a:xfrm>
          <a:prstGeom prst="rect">
            <a:avLst/>
          </a:prstGeom>
        </p:spPr>
        <p:txBody>
          <a:bodyPr lIns="0" tIns="0" rIns="0" bIns="0" rtlCol="0" anchor="t">
            <a:spAutoFit/>
          </a:bodyPr>
          <a:lstStyle/>
          <a:p>
            <a:pPr algn="l">
              <a:lnSpc>
                <a:spcPts val="4759"/>
              </a:lnSpc>
              <a:spcBef>
                <a:spcPct val="0"/>
              </a:spcBef>
            </a:pPr>
            <a:r>
              <a:rPr lang="en-US" sz="3399" b="1">
                <a:solidFill>
                  <a:srgbClr val="FFFFFF"/>
                </a:solidFill>
                <a:latin typeface="Open Sans Bold"/>
                <a:ea typeface="Open Sans Bold"/>
                <a:cs typeface="Open Sans Bold"/>
                <a:sym typeface="Open Sans Bold"/>
              </a:rPr>
              <a:t>Дәріс мақсаты:</a:t>
            </a:r>
            <a:r>
              <a:rPr lang="en-US" sz="3399">
                <a:solidFill>
                  <a:srgbClr val="FFFFFF"/>
                </a:solidFill>
                <a:latin typeface="Open Sans"/>
                <a:ea typeface="Open Sans"/>
                <a:cs typeface="Open Sans"/>
                <a:sym typeface="Open Sans"/>
              </a:rPr>
              <a:t> білім алушыларға диендер туралы жалпы түсінік беру, олардың жіктелу түрлерін (қосарланған, оқшауланған, кумулирленген) ажырата білуге үйрету. Диендердің ИЮПАК номенклатурасы мен алыну жолдарын меңгерту. Физикалық қасиеттері мен құрылымына сүйене отырып, олардың реакциялық қабілетін түсіндіру. Қосарланған диендердің электрофильді және еркін радикалды қосылу реакцияларының механизмдерін қарастыру.</a:t>
            </a:r>
          </a:p>
          <a:p>
            <a:pPr algn="l">
              <a:lnSpc>
                <a:spcPts val="4759"/>
              </a:lnSpc>
              <a:spcBef>
                <a:spcPct val="0"/>
              </a:spcBef>
            </a:pPr>
            <a:endParaRPr lang="en-US" sz="3399">
              <a:solidFill>
                <a:srgbClr val="FFFFFF"/>
              </a:solidFill>
              <a:latin typeface="Open Sans"/>
              <a:ea typeface="Open Sans"/>
              <a:cs typeface="Open Sans"/>
              <a:sym typeface="Open Sans"/>
            </a:endParaRPr>
          </a:p>
          <a:p>
            <a:pPr algn="l">
              <a:lnSpc>
                <a:spcPts val="4759"/>
              </a:lnSpc>
              <a:spcBef>
                <a:spcPct val="0"/>
              </a:spcBef>
            </a:pPr>
            <a:r>
              <a:rPr lang="en-US" sz="3399" b="1">
                <a:solidFill>
                  <a:srgbClr val="FFFFFF"/>
                </a:solidFill>
                <a:latin typeface="Open Sans Bold"/>
                <a:ea typeface="Open Sans Bold"/>
                <a:cs typeface="Open Sans Bold"/>
                <a:sym typeface="Open Sans Bold"/>
              </a:rPr>
              <a:t>Дәріс жоспары:</a:t>
            </a:r>
          </a:p>
          <a:p>
            <a:pPr algn="l">
              <a:lnSpc>
                <a:spcPts val="4759"/>
              </a:lnSpc>
              <a:spcBef>
                <a:spcPct val="0"/>
              </a:spcBef>
            </a:pPr>
            <a:r>
              <a:rPr lang="en-US" sz="3399">
                <a:solidFill>
                  <a:srgbClr val="FFFFFF"/>
                </a:solidFill>
                <a:latin typeface="Open Sans"/>
                <a:ea typeface="Open Sans"/>
                <a:cs typeface="Open Sans"/>
                <a:sym typeface="Open Sans"/>
              </a:rPr>
              <a:t>1. Диендер. Жіктелу мен номенклатура. Алу жолдары. Физикалық қасиеттері мен құрылымы. </a:t>
            </a:r>
          </a:p>
          <a:p>
            <a:pPr algn="l">
              <a:lnSpc>
                <a:spcPts val="4759"/>
              </a:lnSpc>
              <a:spcBef>
                <a:spcPct val="0"/>
              </a:spcBef>
            </a:pPr>
            <a:r>
              <a:rPr lang="en-US" sz="3399">
                <a:solidFill>
                  <a:srgbClr val="FFFFFF"/>
                </a:solidFill>
                <a:latin typeface="Open Sans"/>
                <a:ea typeface="Open Sans"/>
                <a:cs typeface="Open Sans"/>
                <a:sym typeface="Open Sans"/>
              </a:rPr>
              <a:t>2. Қосарланған (конъюгацияланған) диендердің қасиеттері</a:t>
            </a:r>
          </a:p>
          <a:p>
            <a:pPr algn="l">
              <a:lnSpc>
                <a:spcPts val="4759"/>
              </a:lnSpc>
              <a:spcBef>
                <a:spcPct val="0"/>
              </a:spcBef>
            </a:pPr>
            <a:r>
              <a:rPr lang="en-US" sz="3399">
                <a:solidFill>
                  <a:srgbClr val="FFFFFF"/>
                </a:solidFill>
                <a:latin typeface="Open Sans"/>
                <a:ea typeface="Open Sans"/>
                <a:cs typeface="Open Sans"/>
                <a:sym typeface="Open Sans"/>
              </a:rPr>
              <a:t>3. Қосарланған диендердің электрофильді қосылу реакциялары</a:t>
            </a:r>
          </a:p>
          <a:p>
            <a:pPr algn="l">
              <a:lnSpc>
                <a:spcPts val="4759"/>
              </a:lnSpc>
              <a:spcBef>
                <a:spcPct val="0"/>
              </a:spcBef>
            </a:pPr>
            <a:r>
              <a:rPr lang="en-US" sz="3399">
                <a:solidFill>
                  <a:srgbClr val="FFFFFF"/>
                </a:solidFill>
                <a:latin typeface="Open Sans"/>
                <a:ea typeface="Open Sans"/>
                <a:cs typeface="Open Sans"/>
                <a:sym typeface="Open Sans"/>
              </a:rPr>
              <a:t>4. Қосарланған диендердің еркін радикалды қосылу реакциялары</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3" name="TextBox 3"/>
          <p:cNvSpPr txBox="1"/>
          <p:nvPr/>
        </p:nvSpPr>
        <p:spPr>
          <a:xfrm>
            <a:off x="7197775" y="705167"/>
            <a:ext cx="3892451" cy="5803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5. Ерекшеліктері:</a:t>
            </a:r>
          </a:p>
        </p:txBody>
      </p:sp>
      <p:graphicFrame>
        <p:nvGraphicFramePr>
          <p:cNvPr id="4" name="Таблица 3"/>
          <p:cNvGraphicFramePr>
            <a:graphicFrameLocks noGrp="1"/>
          </p:cNvGraphicFramePr>
          <p:nvPr>
            <p:extLst>
              <p:ext uri="{D42A27DB-BD31-4B8C-83A1-F6EECF244321}">
                <p14:modId xmlns:p14="http://schemas.microsoft.com/office/powerpoint/2010/main" val="3015850460"/>
              </p:ext>
            </p:extLst>
          </p:nvPr>
        </p:nvGraphicFramePr>
        <p:xfrm>
          <a:off x="1095718" y="2552700"/>
          <a:ext cx="15820682" cy="6705600"/>
        </p:xfrm>
        <a:graphic>
          <a:graphicData uri="http://schemas.openxmlformats.org/drawingml/2006/table">
            <a:tbl>
              <a:tblPr firstRow="1" firstCol="1" bandRow="1">
                <a:tableStyleId>{5940675A-B579-460E-94D1-54222C63F5DA}</a:tableStyleId>
              </a:tblPr>
              <a:tblGrid>
                <a:gridCol w="7910341">
                  <a:extLst>
                    <a:ext uri="{9D8B030D-6E8A-4147-A177-3AD203B41FA5}">
                      <a16:colId xmlns:a16="http://schemas.microsoft.com/office/drawing/2014/main" val="561570751"/>
                    </a:ext>
                  </a:extLst>
                </a:gridCol>
                <a:gridCol w="7910341">
                  <a:extLst>
                    <a:ext uri="{9D8B030D-6E8A-4147-A177-3AD203B41FA5}">
                      <a16:colId xmlns:a16="http://schemas.microsoft.com/office/drawing/2014/main" val="2296892598"/>
                    </a:ext>
                  </a:extLst>
                </a:gridCol>
              </a:tblGrid>
              <a:tr h="1341120">
                <a:tc>
                  <a:txBody>
                    <a:bodyPr/>
                    <a:lstStyle/>
                    <a:p>
                      <a:pPr algn="ctr">
                        <a:lnSpc>
                          <a:spcPct val="107000"/>
                        </a:lnSpc>
                        <a:spcAft>
                          <a:spcPts val="0"/>
                        </a:spcAft>
                      </a:pPr>
                      <a:r>
                        <a:rPr lang="ru-RU" sz="3600" dirty="0" err="1">
                          <a:solidFill>
                            <a:schemeClr val="bg1"/>
                          </a:solidFill>
                          <a:effectLst/>
                        </a:rPr>
                        <a:t>Радикалды</a:t>
                      </a:r>
                      <a:r>
                        <a:rPr lang="ru-RU" sz="3600" dirty="0">
                          <a:solidFill>
                            <a:schemeClr val="bg1"/>
                          </a:solidFill>
                          <a:effectLst/>
                        </a:rPr>
                        <a:t> </a:t>
                      </a:r>
                      <a:r>
                        <a:rPr lang="ru-RU" sz="3600" dirty="0" err="1">
                          <a:solidFill>
                            <a:schemeClr val="bg1"/>
                          </a:solidFill>
                          <a:effectLst/>
                        </a:rPr>
                        <a:t>қосылу</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600">
                          <a:solidFill>
                            <a:schemeClr val="bg1"/>
                          </a:solidFill>
                          <a:effectLst/>
                        </a:rPr>
                        <a:t>Электрофильді қосылу</a:t>
                      </a:r>
                      <a:endParaRPr lang="ru-RU"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7157410"/>
                  </a:ext>
                </a:extLst>
              </a:tr>
              <a:tr h="1341120">
                <a:tc>
                  <a:txBody>
                    <a:bodyPr/>
                    <a:lstStyle/>
                    <a:p>
                      <a:pPr algn="ctr">
                        <a:lnSpc>
                          <a:spcPct val="107000"/>
                        </a:lnSpc>
                        <a:spcAft>
                          <a:spcPts val="0"/>
                        </a:spcAft>
                      </a:pPr>
                      <a:r>
                        <a:rPr lang="ru-RU" sz="3600" dirty="0">
                          <a:solidFill>
                            <a:schemeClr val="bg1"/>
                          </a:solidFill>
                          <a:effectLst/>
                        </a:rPr>
                        <a:t>Пероксид </a:t>
                      </a:r>
                      <a:r>
                        <a:rPr lang="ru-RU" sz="3600" dirty="0" err="1">
                          <a:solidFill>
                            <a:schemeClr val="bg1"/>
                          </a:solidFill>
                          <a:effectLst/>
                        </a:rPr>
                        <a:t>қатысында</a:t>
                      </a:r>
                      <a:r>
                        <a:rPr lang="ru-RU" sz="3600" dirty="0">
                          <a:solidFill>
                            <a:schemeClr val="bg1"/>
                          </a:solidFill>
                          <a:effectLst/>
                        </a:rPr>
                        <a:t> </a:t>
                      </a:r>
                      <a:r>
                        <a:rPr lang="ru-RU" sz="3600" dirty="0" err="1">
                          <a:solidFill>
                            <a:schemeClr val="bg1"/>
                          </a:solidFill>
                          <a:effectLst/>
                        </a:rPr>
                        <a:t>жүреді</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600">
                          <a:solidFill>
                            <a:schemeClr val="bg1"/>
                          </a:solidFill>
                          <a:effectLst/>
                        </a:rPr>
                        <a:t>Қалыпты жағдайда жүреді</a:t>
                      </a:r>
                      <a:endParaRPr lang="ru-RU"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9392314"/>
                  </a:ext>
                </a:extLst>
              </a:tr>
              <a:tr h="1341120">
                <a:tc>
                  <a:txBody>
                    <a:bodyPr/>
                    <a:lstStyle/>
                    <a:p>
                      <a:pPr algn="ctr">
                        <a:lnSpc>
                          <a:spcPct val="107000"/>
                        </a:lnSpc>
                        <a:spcAft>
                          <a:spcPts val="0"/>
                        </a:spcAft>
                      </a:pPr>
                      <a:r>
                        <a:rPr lang="ru-RU" sz="3600" dirty="0">
                          <a:solidFill>
                            <a:schemeClr val="bg1"/>
                          </a:solidFill>
                          <a:effectLst/>
                        </a:rPr>
                        <a:t>Радикал </a:t>
                      </a:r>
                      <a:r>
                        <a:rPr lang="ru-RU" sz="3600" dirty="0" err="1">
                          <a:solidFill>
                            <a:schemeClr val="bg1"/>
                          </a:solidFill>
                          <a:effectLst/>
                        </a:rPr>
                        <a:t>аралықтар</a:t>
                      </a:r>
                      <a:r>
                        <a:rPr lang="ru-RU" sz="3600" dirty="0">
                          <a:solidFill>
                            <a:schemeClr val="bg1"/>
                          </a:solidFill>
                          <a:effectLst/>
                        </a:rPr>
                        <a:t> </a:t>
                      </a:r>
                      <a:r>
                        <a:rPr lang="ru-RU" sz="3600" dirty="0" err="1">
                          <a:solidFill>
                            <a:schemeClr val="bg1"/>
                          </a:solidFill>
                          <a:effectLst/>
                        </a:rPr>
                        <a:t>түзіледі</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600">
                          <a:solidFill>
                            <a:schemeClr val="bg1"/>
                          </a:solidFill>
                          <a:effectLst/>
                        </a:rPr>
                        <a:t>Карбкатион аралықтар түзіледі</a:t>
                      </a:r>
                      <a:endParaRPr lang="ru-RU"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3792317"/>
                  </a:ext>
                </a:extLst>
              </a:tr>
              <a:tr h="1341120">
                <a:tc>
                  <a:txBody>
                    <a:bodyPr/>
                    <a:lstStyle/>
                    <a:p>
                      <a:pPr algn="ctr">
                        <a:lnSpc>
                          <a:spcPct val="107000"/>
                        </a:lnSpc>
                        <a:spcAft>
                          <a:spcPts val="0"/>
                        </a:spcAft>
                      </a:pPr>
                      <a:r>
                        <a:rPr lang="ru-RU" sz="3600" dirty="0">
                          <a:solidFill>
                            <a:schemeClr val="bg1"/>
                          </a:solidFill>
                          <a:effectLst/>
                        </a:rPr>
                        <a:t>1,2-қосылу </a:t>
                      </a:r>
                      <a:r>
                        <a:rPr lang="ru-RU" sz="3600" dirty="0" err="1">
                          <a:solidFill>
                            <a:schemeClr val="bg1"/>
                          </a:solidFill>
                          <a:effectLst/>
                        </a:rPr>
                        <a:t>басым</a:t>
                      </a:r>
                      <a:r>
                        <a:rPr lang="ru-RU" sz="3600" dirty="0">
                          <a:solidFill>
                            <a:schemeClr val="bg1"/>
                          </a:solidFill>
                          <a:effectLst/>
                        </a:rPr>
                        <a:t> </a:t>
                      </a:r>
                      <a:r>
                        <a:rPr lang="ru-RU" sz="3600" dirty="0" err="1">
                          <a:solidFill>
                            <a:schemeClr val="bg1"/>
                          </a:solidFill>
                          <a:effectLst/>
                        </a:rPr>
                        <a:t>емес</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600">
                          <a:solidFill>
                            <a:schemeClr val="bg1"/>
                          </a:solidFill>
                          <a:effectLst/>
                        </a:rPr>
                        <a:t>1,2 және 1,4 мүмкін</a:t>
                      </a:r>
                      <a:endParaRPr lang="ru-RU"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0498521"/>
                  </a:ext>
                </a:extLst>
              </a:tr>
              <a:tr h="1341120">
                <a:tc>
                  <a:txBody>
                    <a:bodyPr/>
                    <a:lstStyle/>
                    <a:p>
                      <a:pPr algn="ctr">
                        <a:lnSpc>
                          <a:spcPct val="107000"/>
                        </a:lnSpc>
                        <a:spcAft>
                          <a:spcPts val="0"/>
                        </a:spcAft>
                      </a:pPr>
                      <a:r>
                        <a:rPr lang="ru-RU" sz="3600" dirty="0">
                          <a:solidFill>
                            <a:schemeClr val="bg1"/>
                          </a:solidFill>
                          <a:effectLst/>
                        </a:rPr>
                        <a:t>Марковников </a:t>
                      </a:r>
                      <a:r>
                        <a:rPr lang="ru-RU" sz="3600" dirty="0" err="1">
                          <a:solidFill>
                            <a:schemeClr val="bg1"/>
                          </a:solidFill>
                          <a:effectLst/>
                        </a:rPr>
                        <a:t>ережесі</a:t>
                      </a:r>
                      <a:r>
                        <a:rPr lang="ru-RU" sz="3600" dirty="0">
                          <a:solidFill>
                            <a:schemeClr val="bg1"/>
                          </a:solidFill>
                          <a:effectLst/>
                        </a:rPr>
                        <a:t> </a:t>
                      </a:r>
                      <a:r>
                        <a:rPr lang="ru-RU" sz="3600" dirty="0" err="1">
                          <a:solidFill>
                            <a:schemeClr val="bg1"/>
                          </a:solidFill>
                          <a:effectLst/>
                        </a:rPr>
                        <a:t>бұзылады</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600" dirty="0" err="1">
                          <a:solidFill>
                            <a:schemeClr val="bg1"/>
                          </a:solidFill>
                          <a:effectLst/>
                        </a:rPr>
                        <a:t>Көп</a:t>
                      </a:r>
                      <a:r>
                        <a:rPr lang="ru-RU" sz="3600" dirty="0">
                          <a:solidFill>
                            <a:schemeClr val="bg1"/>
                          </a:solidFill>
                          <a:effectLst/>
                        </a:rPr>
                        <a:t> </a:t>
                      </a:r>
                      <a:r>
                        <a:rPr lang="ru-RU" sz="3600" dirty="0" err="1">
                          <a:solidFill>
                            <a:schemeClr val="bg1"/>
                          </a:solidFill>
                          <a:effectLst/>
                        </a:rPr>
                        <a:t>жағдайда</a:t>
                      </a:r>
                      <a:r>
                        <a:rPr lang="ru-RU" sz="3600" dirty="0">
                          <a:solidFill>
                            <a:schemeClr val="bg1"/>
                          </a:solidFill>
                          <a:effectLst/>
                        </a:rPr>
                        <a:t> </a:t>
                      </a:r>
                      <a:r>
                        <a:rPr lang="ru-RU" sz="3600" dirty="0" err="1">
                          <a:solidFill>
                            <a:schemeClr val="bg1"/>
                          </a:solidFill>
                          <a:effectLst/>
                        </a:rPr>
                        <a:t>сақталады</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2576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676220" y="2314866"/>
            <a:ext cx="16935561" cy="5590594"/>
          </a:xfrm>
          <a:prstGeom prst="rect">
            <a:avLst/>
          </a:prstGeom>
        </p:spPr>
        <p:txBody>
          <a:bodyPr lIns="0" tIns="0" rIns="0" bIns="0" rtlCol="0" anchor="t">
            <a:spAutoFit/>
          </a:bodyPr>
          <a:lstStyle/>
          <a:p>
            <a:pPr algn="ctr">
              <a:lnSpc>
                <a:spcPts val="4947"/>
              </a:lnSpc>
              <a:spcBef>
                <a:spcPct val="0"/>
              </a:spcBef>
            </a:pPr>
            <a:r>
              <a:rPr lang="en-US" sz="3534">
                <a:solidFill>
                  <a:srgbClr val="FFFFFF"/>
                </a:solidFill>
                <a:latin typeface="Open Sans"/>
                <a:ea typeface="Open Sans"/>
                <a:cs typeface="Open Sans"/>
                <a:sym typeface="Open Sans"/>
              </a:rPr>
              <a:t>Диендердің қолданылуы: полимерлеу: радикалды механизм арқылы 1,3-бутадиеннен бутадиен каучугын алу; қосылу реакциялары: органикалық синтезде HBr, HCl радикалды қосу; мономерлермен жұмыс: стирол, акрилонитрил, т.б. радикалдық полимерлеуде</a:t>
            </a:r>
          </a:p>
          <a:p>
            <a:pPr algn="ctr">
              <a:lnSpc>
                <a:spcPts val="4947"/>
              </a:lnSpc>
              <a:spcBef>
                <a:spcPct val="0"/>
              </a:spcBef>
            </a:pPr>
            <a:endParaRPr lang="en-US" sz="3534">
              <a:solidFill>
                <a:srgbClr val="FFFFFF"/>
              </a:solidFill>
              <a:latin typeface="Open Sans"/>
              <a:ea typeface="Open Sans"/>
              <a:cs typeface="Open Sans"/>
              <a:sym typeface="Open Sans"/>
            </a:endParaRPr>
          </a:p>
          <a:p>
            <a:pPr algn="ctr">
              <a:lnSpc>
                <a:spcPts val="4947"/>
              </a:lnSpc>
              <a:spcBef>
                <a:spcPct val="0"/>
              </a:spcBef>
            </a:pPr>
            <a:r>
              <a:rPr lang="en-US" sz="3534">
                <a:solidFill>
                  <a:srgbClr val="FFFFFF"/>
                </a:solidFill>
                <a:latin typeface="Open Sans"/>
                <a:ea typeface="Open Sans"/>
                <a:cs typeface="Open Sans"/>
                <a:sym typeface="Open Sans"/>
              </a:rPr>
              <a:t>Сонымен, еркін радикалды қосылу – өте маңызды органикалық реакция, әсіресе полимер өнеркәсібінде. Диендер резонанстық тұрақты аллил радикал түзетіндіктен бұл реакцияларға бейім. Пероксидтердің қатысуы радикалды механизмнің басты шарты.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119630"/>
            <a:ext cx="18288000" cy="5981065"/>
          </a:xfrm>
          <a:prstGeom prst="rect">
            <a:avLst/>
          </a:prstGeom>
        </p:spPr>
        <p:txBody>
          <a:bodyPr lIns="0" tIns="0" rIns="0" bIns="0" rtlCol="0" anchor="t">
            <a:spAutoFit/>
          </a:bodyPr>
          <a:lstStyle/>
          <a:p>
            <a:pPr algn="ctr">
              <a:lnSpc>
                <a:spcPts val="4759"/>
              </a:lnSpc>
              <a:spcBef>
                <a:spcPct val="0"/>
              </a:spcBef>
            </a:pPr>
            <a:r>
              <a:rPr lang="en-US" sz="3399" b="1">
                <a:solidFill>
                  <a:srgbClr val="393AC8"/>
                </a:solidFill>
                <a:latin typeface="Open Sans Bold"/>
                <a:ea typeface="Open Sans Bold"/>
                <a:cs typeface="Open Sans Bold"/>
                <a:sym typeface="Open Sans Bold"/>
              </a:rPr>
              <a:t>Радикалды орынбасу реакциясы</a:t>
            </a:r>
            <a:r>
              <a:rPr lang="en-US" sz="3399">
                <a:solidFill>
                  <a:srgbClr val="393AC8"/>
                </a:solidFill>
                <a:latin typeface="Open Sans"/>
                <a:ea typeface="Open Sans"/>
                <a:cs typeface="Open Sans"/>
                <a:sym typeface="Open Sans"/>
              </a:rPr>
              <a:t> — органикалық молекула құрамындағы сутек атомының еркін радикал арқылы басқа атомға немесе топқа алмасуы. Бұл реакция жоғары температурада немесе жарықтың (hv) әсерімен, сонымен қатар радикал иницитаторлар (пероксидтер) қатысында жүреді. Диендердегі ерекшелігі: диендердің құрылымында аллилдік сутек жиі кездеседі және аллил радикалы резонанстық тұрақты болғандықтан, радикалды орынбасу оңай жүреді.</a:t>
            </a:r>
          </a:p>
          <a:p>
            <a:pPr algn="ctr">
              <a:lnSpc>
                <a:spcPts val="4759"/>
              </a:lnSpc>
              <a:spcBef>
                <a:spcPct val="0"/>
              </a:spcBef>
            </a:pPr>
            <a:endParaRPr lang="en-US" sz="3399">
              <a:solidFill>
                <a:srgbClr val="393AC8"/>
              </a:solidFill>
              <a:latin typeface="Open Sans"/>
              <a:ea typeface="Open Sans"/>
              <a:cs typeface="Open Sans"/>
              <a:sym typeface="Open Sans"/>
            </a:endParaRPr>
          </a:p>
          <a:p>
            <a:pPr algn="ctr">
              <a:lnSpc>
                <a:spcPts val="4759"/>
              </a:lnSpc>
              <a:spcBef>
                <a:spcPct val="0"/>
              </a:spcBef>
            </a:pPr>
            <a:r>
              <a:rPr lang="en-US" sz="3399">
                <a:solidFill>
                  <a:srgbClr val="393AC8"/>
                </a:solidFill>
                <a:latin typeface="Open Sans"/>
                <a:ea typeface="Open Sans"/>
                <a:cs typeface="Open Sans"/>
                <a:sym typeface="Open Sans"/>
              </a:rPr>
              <a:t>Реакция мысалы: 1,3-бутадиен мен хлор (Cl₂)</a:t>
            </a:r>
          </a:p>
          <a:p>
            <a:pPr algn="ctr">
              <a:lnSpc>
                <a:spcPts val="4759"/>
              </a:lnSpc>
              <a:spcBef>
                <a:spcPct val="0"/>
              </a:spcBef>
            </a:pPr>
            <a:r>
              <a:rPr lang="en-US" sz="3399">
                <a:solidFill>
                  <a:srgbClr val="393AC8"/>
                </a:solidFill>
                <a:latin typeface="Open Sans"/>
                <a:ea typeface="Open Sans"/>
                <a:cs typeface="Open Sans"/>
                <a:sym typeface="Open Sans"/>
              </a:rPr>
              <a:t>Жалпы реакция:</a:t>
            </a:r>
          </a:p>
          <a:p>
            <a:pPr algn="ctr">
              <a:lnSpc>
                <a:spcPts val="4759"/>
              </a:lnSpc>
              <a:spcBef>
                <a:spcPct val="0"/>
              </a:spcBef>
            </a:pPr>
            <a:r>
              <a:rPr lang="en-US" sz="3399">
                <a:solidFill>
                  <a:srgbClr val="393AC8"/>
                </a:solidFill>
                <a:latin typeface="Open Sans"/>
                <a:ea typeface="Open Sans"/>
                <a:cs typeface="Open Sans"/>
                <a:sym typeface="Open Sans"/>
              </a:rPr>
              <a:t>CH₂=CH–CH=CH₂ + Cl₂ → CH₂=CH–CHCl–CH₂ (аллил хлорид) + HCl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1999" y="1351804"/>
            <a:ext cx="16464001" cy="7526243"/>
          </a:xfrm>
          <a:prstGeom prst="rect">
            <a:avLst/>
          </a:prstGeom>
        </p:spPr>
        <p:txBody>
          <a:bodyPr lIns="0" tIns="0" rIns="0" bIns="0" rtlCol="0" anchor="t">
            <a:spAutoFit/>
          </a:bodyPr>
          <a:lstStyle/>
          <a:p>
            <a:pPr algn="ctr">
              <a:lnSpc>
                <a:spcPts val="4997"/>
              </a:lnSpc>
              <a:spcBef>
                <a:spcPct val="0"/>
              </a:spcBef>
            </a:pPr>
            <a:r>
              <a:rPr lang="en-US" sz="3569" b="1">
                <a:solidFill>
                  <a:srgbClr val="393AC8"/>
                </a:solidFill>
                <a:latin typeface="Open Sans Bold"/>
                <a:ea typeface="Open Sans Bold"/>
                <a:cs typeface="Open Sans Bold"/>
                <a:sym typeface="Open Sans Bold"/>
              </a:rPr>
              <a:t>Механизм (сатылары бойынша):</a:t>
            </a:r>
          </a:p>
          <a:p>
            <a:pPr algn="ctr">
              <a:lnSpc>
                <a:spcPts val="4997"/>
              </a:lnSpc>
              <a:spcBef>
                <a:spcPct val="0"/>
              </a:spcBef>
            </a:pPr>
            <a:r>
              <a:rPr lang="en-US" sz="3569" i="1">
                <a:solidFill>
                  <a:srgbClr val="393AC8"/>
                </a:solidFill>
                <a:latin typeface="Open Sans Italics"/>
                <a:ea typeface="Open Sans Italics"/>
                <a:cs typeface="Open Sans Italics"/>
                <a:sym typeface="Open Sans Italics"/>
              </a:rPr>
              <a:t>1-қадам: Инициация (радикал түзілуі)</a:t>
            </a:r>
          </a:p>
          <a:p>
            <a:pPr algn="ctr">
              <a:lnSpc>
                <a:spcPts val="4997"/>
              </a:lnSpc>
              <a:spcBef>
                <a:spcPct val="0"/>
              </a:spcBef>
            </a:pPr>
            <a:r>
              <a:rPr lang="en-US" sz="3569">
                <a:solidFill>
                  <a:srgbClr val="393AC8"/>
                </a:solidFill>
                <a:latin typeface="Open Sans"/>
                <a:ea typeface="Open Sans"/>
                <a:cs typeface="Open Sans"/>
                <a:sym typeface="Open Sans"/>
              </a:rPr>
              <a:t>Жарық әсерінен хлор молекуласы ыдырайды:</a:t>
            </a:r>
          </a:p>
          <a:p>
            <a:pPr algn="ctr">
              <a:lnSpc>
                <a:spcPts val="4997"/>
              </a:lnSpc>
              <a:spcBef>
                <a:spcPct val="0"/>
              </a:spcBef>
            </a:pPr>
            <a:r>
              <a:rPr lang="en-US" sz="3569">
                <a:solidFill>
                  <a:srgbClr val="393AC8"/>
                </a:solidFill>
                <a:latin typeface="Open Sans"/>
                <a:ea typeface="Open Sans"/>
                <a:cs typeface="Open Sans"/>
                <a:sym typeface="Open Sans"/>
              </a:rPr>
              <a:t>Cl₂ → 2Cl•</a:t>
            </a:r>
          </a:p>
          <a:p>
            <a:pPr algn="ctr">
              <a:lnSpc>
                <a:spcPts val="4997"/>
              </a:lnSpc>
              <a:spcBef>
                <a:spcPct val="0"/>
              </a:spcBef>
            </a:pPr>
            <a:r>
              <a:rPr lang="en-US" sz="3569">
                <a:solidFill>
                  <a:srgbClr val="393AC8"/>
                </a:solidFill>
                <a:latin typeface="Open Sans"/>
                <a:ea typeface="Open Sans"/>
                <a:cs typeface="Open Sans"/>
                <a:sym typeface="Open Sans"/>
              </a:rPr>
              <a:t>2-қадам: Таралу</a:t>
            </a:r>
          </a:p>
          <a:p>
            <a:pPr algn="ctr">
              <a:lnSpc>
                <a:spcPts val="4997"/>
              </a:lnSpc>
              <a:spcBef>
                <a:spcPct val="0"/>
              </a:spcBef>
            </a:pPr>
            <a:r>
              <a:rPr lang="en-US" sz="3569" i="1">
                <a:solidFill>
                  <a:srgbClr val="393AC8"/>
                </a:solidFill>
                <a:latin typeface="Open Sans Italics"/>
                <a:ea typeface="Open Sans Italics"/>
                <a:cs typeface="Open Sans Italics"/>
                <a:sym typeface="Open Sans Italics"/>
              </a:rPr>
              <a:t>а) Аллилдік сутекті жұлу:</a:t>
            </a:r>
          </a:p>
          <a:p>
            <a:pPr algn="ctr">
              <a:lnSpc>
                <a:spcPts val="4997"/>
              </a:lnSpc>
              <a:spcBef>
                <a:spcPct val="0"/>
              </a:spcBef>
            </a:pPr>
            <a:r>
              <a:rPr lang="en-US" sz="3569">
                <a:solidFill>
                  <a:srgbClr val="393AC8"/>
                </a:solidFill>
                <a:latin typeface="Open Sans"/>
                <a:ea typeface="Open Sans"/>
                <a:cs typeface="Open Sans"/>
                <a:sym typeface="Open Sans"/>
              </a:rPr>
              <a:t>Хлор радикалы аллил күйіндегі сутекті жұлады → аллил радикалы түзіледі:</a:t>
            </a:r>
          </a:p>
          <a:p>
            <a:pPr algn="ctr">
              <a:lnSpc>
                <a:spcPts val="4997"/>
              </a:lnSpc>
              <a:spcBef>
                <a:spcPct val="0"/>
              </a:spcBef>
            </a:pPr>
            <a:r>
              <a:rPr lang="en-US" sz="3569">
                <a:solidFill>
                  <a:srgbClr val="393AC8"/>
                </a:solidFill>
                <a:latin typeface="Open Sans"/>
                <a:ea typeface="Open Sans"/>
                <a:cs typeface="Open Sans"/>
                <a:sym typeface="Open Sans"/>
              </a:rPr>
              <a:t>CH₂=CH–CH=CH₂ + Cl• → CH₂=CH–ĊH–CH₂ + HCl</a:t>
            </a:r>
          </a:p>
          <a:p>
            <a:pPr algn="ctr">
              <a:lnSpc>
                <a:spcPts val="4997"/>
              </a:lnSpc>
              <a:spcBef>
                <a:spcPct val="0"/>
              </a:spcBef>
            </a:pPr>
            <a:r>
              <a:rPr lang="en-US" sz="3569">
                <a:solidFill>
                  <a:srgbClr val="393AC8"/>
                </a:solidFill>
                <a:latin typeface="Open Sans"/>
                <a:ea typeface="Open Sans"/>
                <a:cs typeface="Open Sans"/>
                <a:sym typeface="Open Sans"/>
              </a:rPr>
              <a:t>(аллил радикалы – резонанстық тұрақты)</a:t>
            </a:r>
          </a:p>
          <a:p>
            <a:pPr algn="ctr">
              <a:lnSpc>
                <a:spcPts val="4997"/>
              </a:lnSpc>
              <a:spcBef>
                <a:spcPct val="0"/>
              </a:spcBef>
            </a:pPr>
            <a:r>
              <a:rPr lang="en-US" sz="3569" i="1">
                <a:solidFill>
                  <a:srgbClr val="393AC8"/>
                </a:solidFill>
                <a:latin typeface="Open Sans Italics"/>
                <a:ea typeface="Open Sans Italics"/>
                <a:cs typeface="Open Sans Italics"/>
                <a:sym typeface="Open Sans Italics"/>
              </a:rPr>
              <a:t>б) Жаңа радикал Cl₂ молекуласымен әрекеттеседі:</a:t>
            </a:r>
          </a:p>
          <a:p>
            <a:pPr algn="ctr">
              <a:lnSpc>
                <a:spcPts val="4997"/>
              </a:lnSpc>
              <a:spcBef>
                <a:spcPct val="0"/>
              </a:spcBef>
            </a:pPr>
            <a:r>
              <a:rPr lang="en-US" sz="3569">
                <a:solidFill>
                  <a:srgbClr val="393AC8"/>
                </a:solidFill>
                <a:latin typeface="Open Sans"/>
                <a:ea typeface="Open Sans"/>
                <a:cs typeface="Open Sans"/>
                <a:sym typeface="Open Sans"/>
              </a:rPr>
              <a:t>CH₂=CH–ĊH–CH₂ + Cl₂ → CH₂=CH–CHCl–CH₂ + Cl•</a:t>
            </a:r>
          </a:p>
          <a:p>
            <a:pPr algn="ctr">
              <a:lnSpc>
                <a:spcPts val="4997"/>
              </a:lnSpc>
              <a:spcBef>
                <a:spcPct val="0"/>
              </a:spcBef>
            </a:pPr>
            <a:r>
              <a:rPr lang="en-US" sz="3569">
                <a:solidFill>
                  <a:srgbClr val="393AC8"/>
                </a:solidFill>
                <a:latin typeface="Open Sans"/>
                <a:ea typeface="Open Sans"/>
                <a:cs typeface="Open Sans"/>
                <a:sym typeface="Open Sans"/>
              </a:rPr>
              <a:t>Реакция қайталанады – тізбекті процесс.</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8269" y="1219517"/>
            <a:ext cx="16891462" cy="7781290"/>
          </a:xfrm>
          <a:prstGeom prst="rect">
            <a:avLst/>
          </a:prstGeom>
        </p:spPr>
        <p:txBody>
          <a:bodyPr lIns="0" tIns="0" rIns="0" bIns="0" rtlCol="0" anchor="t">
            <a:spAutoFit/>
          </a:bodyPr>
          <a:lstStyle/>
          <a:p>
            <a:pPr algn="ctr">
              <a:lnSpc>
                <a:spcPts val="4759"/>
              </a:lnSpc>
              <a:spcBef>
                <a:spcPct val="0"/>
              </a:spcBef>
            </a:pPr>
            <a:r>
              <a:rPr lang="en-US" sz="3399" i="1">
                <a:solidFill>
                  <a:srgbClr val="393AC8"/>
                </a:solidFill>
                <a:latin typeface="Open Sans Italics"/>
                <a:ea typeface="Open Sans Italics"/>
                <a:cs typeface="Open Sans Italics"/>
                <a:sym typeface="Open Sans Italics"/>
              </a:rPr>
              <a:t>3-қадам: Аяқталу</a:t>
            </a:r>
          </a:p>
          <a:p>
            <a:pPr algn="ctr">
              <a:lnSpc>
                <a:spcPts val="4759"/>
              </a:lnSpc>
              <a:spcBef>
                <a:spcPct val="0"/>
              </a:spcBef>
            </a:pPr>
            <a:r>
              <a:rPr lang="en-US" sz="3399">
                <a:solidFill>
                  <a:srgbClr val="393AC8"/>
                </a:solidFill>
                <a:latin typeface="Open Sans"/>
                <a:ea typeface="Open Sans"/>
                <a:cs typeface="Open Sans"/>
                <a:sym typeface="Open Sans"/>
              </a:rPr>
              <a:t>Радикалдар бір-бірімен қосылып реакцияны аяқтайды:</a:t>
            </a:r>
          </a:p>
          <a:p>
            <a:pPr algn="ctr">
              <a:lnSpc>
                <a:spcPts val="4759"/>
              </a:lnSpc>
              <a:spcBef>
                <a:spcPct val="0"/>
              </a:spcBef>
            </a:pPr>
            <a:r>
              <a:rPr lang="en-US" sz="3399">
                <a:solidFill>
                  <a:srgbClr val="393AC8"/>
                </a:solidFill>
                <a:latin typeface="Open Sans"/>
                <a:ea typeface="Open Sans"/>
                <a:cs typeface="Open Sans"/>
                <a:sym typeface="Open Sans"/>
              </a:rPr>
              <a:t>Cl• + Cl• → Cl₂  </a:t>
            </a:r>
          </a:p>
          <a:p>
            <a:pPr algn="ctr">
              <a:lnSpc>
                <a:spcPts val="4759"/>
              </a:lnSpc>
              <a:spcBef>
                <a:spcPct val="0"/>
              </a:spcBef>
            </a:pPr>
            <a:r>
              <a:rPr lang="en-US" sz="3399">
                <a:solidFill>
                  <a:srgbClr val="393AC8"/>
                </a:solidFill>
                <a:latin typeface="Open Sans"/>
                <a:ea typeface="Open Sans"/>
                <a:cs typeface="Open Sans"/>
                <a:sym typeface="Open Sans"/>
              </a:rPr>
              <a:t>немесе  </a:t>
            </a:r>
          </a:p>
          <a:p>
            <a:pPr algn="ctr">
              <a:lnSpc>
                <a:spcPts val="4759"/>
              </a:lnSpc>
              <a:spcBef>
                <a:spcPct val="0"/>
              </a:spcBef>
            </a:pPr>
            <a:r>
              <a:rPr lang="en-US" sz="3399">
                <a:solidFill>
                  <a:srgbClr val="393AC8"/>
                </a:solidFill>
                <a:latin typeface="Open Sans"/>
                <a:ea typeface="Open Sans"/>
                <a:cs typeface="Open Sans"/>
                <a:sym typeface="Open Sans"/>
              </a:rPr>
              <a:t>CH₂=CH–ĊH–CH₂ + Cl• → өнім</a:t>
            </a:r>
          </a:p>
          <a:p>
            <a:pPr algn="ctr">
              <a:lnSpc>
                <a:spcPts val="4759"/>
              </a:lnSpc>
              <a:spcBef>
                <a:spcPct val="0"/>
              </a:spcBef>
            </a:pPr>
            <a:endParaRPr lang="en-US" sz="3399">
              <a:solidFill>
                <a:srgbClr val="393AC8"/>
              </a:solidFill>
              <a:latin typeface="Open Sans"/>
              <a:ea typeface="Open Sans"/>
              <a:cs typeface="Open Sans"/>
              <a:sym typeface="Open Sans"/>
            </a:endParaRPr>
          </a:p>
          <a:p>
            <a:pPr algn="ctr">
              <a:lnSpc>
                <a:spcPts val="4759"/>
              </a:lnSpc>
              <a:spcBef>
                <a:spcPct val="0"/>
              </a:spcBef>
            </a:pPr>
            <a:r>
              <a:rPr lang="en-US" sz="3399" b="1">
                <a:solidFill>
                  <a:srgbClr val="393AC8"/>
                </a:solidFill>
                <a:latin typeface="Open Sans Bold"/>
                <a:ea typeface="Open Sans Bold"/>
                <a:cs typeface="Open Sans Bold"/>
                <a:sym typeface="Open Sans Bold"/>
              </a:rPr>
              <a:t>Аллил радикалының тұрақтылығы (резонанс):</a:t>
            </a:r>
          </a:p>
          <a:p>
            <a:pPr algn="ctr">
              <a:lnSpc>
                <a:spcPts val="4759"/>
              </a:lnSpc>
              <a:spcBef>
                <a:spcPct val="0"/>
              </a:spcBef>
            </a:pPr>
            <a:r>
              <a:rPr lang="en-US" sz="3399">
                <a:solidFill>
                  <a:srgbClr val="393AC8"/>
                </a:solidFill>
                <a:latin typeface="Open Sans"/>
                <a:ea typeface="Open Sans"/>
                <a:cs typeface="Open Sans"/>
                <a:sym typeface="Open Sans"/>
              </a:rPr>
              <a:t>Аллил радикал екі резонанстық құрылымға ие:</a:t>
            </a:r>
          </a:p>
          <a:p>
            <a:pPr algn="ctr">
              <a:lnSpc>
                <a:spcPts val="4759"/>
              </a:lnSpc>
              <a:spcBef>
                <a:spcPct val="0"/>
              </a:spcBef>
            </a:pPr>
            <a:r>
              <a:rPr lang="en-US" sz="3399">
                <a:solidFill>
                  <a:srgbClr val="393AC8"/>
                </a:solidFill>
                <a:latin typeface="Open Sans"/>
                <a:ea typeface="Open Sans"/>
                <a:cs typeface="Open Sans"/>
                <a:sym typeface="Open Sans"/>
              </a:rPr>
              <a:t>CH₂=CH–ĊH–CH₂   ⟷   CH₂–ĊH=CH–CH₂</a:t>
            </a:r>
          </a:p>
          <a:p>
            <a:pPr algn="ctr">
              <a:lnSpc>
                <a:spcPts val="4759"/>
              </a:lnSpc>
              <a:spcBef>
                <a:spcPct val="0"/>
              </a:spcBef>
            </a:pPr>
            <a:r>
              <a:rPr lang="en-US" sz="3399">
                <a:solidFill>
                  <a:srgbClr val="393AC8"/>
                </a:solidFill>
                <a:latin typeface="Open Sans"/>
                <a:ea typeface="Open Sans"/>
                <a:cs typeface="Open Sans"/>
                <a:sym typeface="Open Sans"/>
              </a:rPr>
              <a:t>Бұл делокализация радикалдың тұрақтылығын арттырады, сондықтан дәл осы аллил сутегі орынбасуға ұшырайды. Басқа мысалдар: пропен + Br₂ (жарықта):</a:t>
            </a:r>
          </a:p>
          <a:p>
            <a:pPr algn="ctr">
              <a:lnSpc>
                <a:spcPts val="4759"/>
              </a:lnSpc>
              <a:spcBef>
                <a:spcPct val="0"/>
              </a:spcBef>
            </a:pPr>
            <a:r>
              <a:rPr lang="en-US" sz="3399">
                <a:solidFill>
                  <a:srgbClr val="393AC8"/>
                </a:solidFill>
                <a:latin typeface="Open Sans"/>
                <a:ea typeface="Open Sans"/>
                <a:cs typeface="Open Sans"/>
                <a:sym typeface="Open Sans"/>
              </a:rPr>
              <a:t> → Аллилбромид түзіледі; циклопентадиен + Cl₂: → 5-алкил немесе аллил-хлортуындылар.</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12669" y="2719705"/>
            <a:ext cx="15062662" cy="4780915"/>
          </a:xfrm>
          <a:prstGeom prst="rect">
            <a:avLst/>
          </a:prstGeom>
        </p:spPr>
        <p:txBody>
          <a:bodyPr lIns="0" tIns="0" rIns="0" bIns="0" rtlCol="0" anchor="t">
            <a:spAutoFit/>
          </a:bodyPr>
          <a:lstStyle/>
          <a:p>
            <a:pPr algn="ctr">
              <a:lnSpc>
                <a:spcPts val="4759"/>
              </a:lnSpc>
              <a:spcBef>
                <a:spcPct val="0"/>
              </a:spcBef>
            </a:pPr>
            <a:r>
              <a:rPr lang="en-US" sz="3399">
                <a:solidFill>
                  <a:srgbClr val="393AC8"/>
                </a:solidFill>
                <a:latin typeface="Open Sans"/>
                <a:ea typeface="Open Sans"/>
                <a:cs typeface="Open Sans"/>
                <a:sym typeface="Open Sans"/>
              </a:rPr>
              <a:t>Аллилхлорид, аллилбромид сияқты реагенттер синтезде, каучук немесе басқа полимерлердің химиялық модификациясында, алкилгалогенидтер өндірісінде қолданыс тапқан.</a:t>
            </a:r>
          </a:p>
          <a:p>
            <a:pPr algn="ctr">
              <a:lnSpc>
                <a:spcPts val="4759"/>
              </a:lnSpc>
              <a:spcBef>
                <a:spcPct val="0"/>
              </a:spcBef>
            </a:pPr>
            <a:r>
              <a:rPr lang="en-US" sz="3399">
                <a:solidFill>
                  <a:srgbClr val="393AC8"/>
                </a:solidFill>
                <a:latin typeface="Open Sans"/>
                <a:ea typeface="Open Sans"/>
                <a:cs typeface="Open Sans"/>
                <a:sym typeface="Open Sans"/>
              </a:rPr>
              <a:t> </a:t>
            </a:r>
          </a:p>
          <a:p>
            <a:pPr algn="ctr">
              <a:lnSpc>
                <a:spcPts val="4759"/>
              </a:lnSpc>
              <a:spcBef>
                <a:spcPct val="0"/>
              </a:spcBef>
            </a:pPr>
            <a:r>
              <a:rPr lang="en-US" sz="3399">
                <a:solidFill>
                  <a:srgbClr val="393AC8"/>
                </a:solidFill>
                <a:latin typeface="Open Sans"/>
                <a:ea typeface="Open Sans"/>
                <a:cs typeface="Open Sans"/>
                <a:sym typeface="Open Sans"/>
              </a:rPr>
              <a:t>Сонымен, радикалды орынбасу диендердің аллил күйіндегі сутегінде жиі жүреді, реакция радикал түзетін шарттарда (жарық, қызу, пероксид) іске асады, аллил радикалының резонанстық тұрақтылығы бұл реакцияны тиімді етеді.</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1080655" y="319405"/>
            <a:ext cx="16126691" cy="958151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Диендер </a:t>
            </a:r>
            <a:r>
              <a:rPr lang="en-US" sz="3399">
                <a:solidFill>
                  <a:srgbClr val="FFFFFF"/>
                </a:solidFill>
                <a:latin typeface="Open Sans"/>
                <a:ea typeface="Open Sans"/>
                <a:cs typeface="Open Sans"/>
                <a:sym typeface="Open Sans"/>
              </a:rPr>
              <a:t>– құрамында екі қос байланысы бар көмірсутектер. Олар, әсіресе конъюгацияланған диендер, химиялық реакцияларға белсенді қатысады және маңызды өндірістік шикізат болып табылады. Өнеркәсіптегі қолданылуы: каучук және резеңке өндірісі, бутадиен-1,3 және изопрен – синтетикалық каучук алудың негізгі мономерлері.</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Мысал:</a:t>
            </a:r>
            <a:r>
              <a:rPr lang="en-US" sz="3399">
                <a:solidFill>
                  <a:srgbClr val="FFFFFF"/>
                </a:solidFill>
                <a:latin typeface="Open Sans"/>
                <a:ea typeface="Open Sans"/>
                <a:cs typeface="Open Sans"/>
                <a:sym typeface="Open Sans"/>
              </a:rPr>
              <a:t> бутадиен - полибутадиен каучук (автодөңгелектерге), изопрен - табиғи/синтетикалық изопрен каучук (медицина, қолғаптар, т.б.), полимерлер мен пластиктер, диендер радикалды полимерлеу арқылы созылмалы, серпімді материалдар түзеді, АBS-пластиктер – акрилонитрил, бутадиен және стирол мономерлерінен синтезделеді; органикалық синтезде: Diels–Alder реакциясы, диендер диенофилдермен әрекеттесіп циклді қосылыстар береді, бұл әдіс хош иісті және фармацевтикалық қосылыстарды синтездеуге қолданылады.</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Мысал: </a:t>
            </a:r>
            <a:r>
              <a:rPr lang="en-US" sz="3399">
                <a:solidFill>
                  <a:srgbClr val="FFFFFF"/>
                </a:solidFill>
                <a:latin typeface="Open Sans"/>
                <a:ea typeface="Open Sans"/>
                <a:cs typeface="Open Sans"/>
                <a:sym typeface="Open Sans"/>
              </a:rPr>
              <a:t>Бутадиен + малеин ангидрид → тетрациклдік қосылыс</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681644" y="1519555"/>
            <a:ext cx="16924713" cy="718121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Галогендеу, гидрогендеу, галогенсутекпен қосылу реакциялары;</a:t>
            </a:r>
            <a:r>
              <a:rPr lang="en-US" sz="3399">
                <a:solidFill>
                  <a:srgbClr val="FFFFFF"/>
                </a:solidFill>
                <a:latin typeface="Open Sans"/>
                <a:ea typeface="Open Sans"/>
                <a:cs typeface="Open Sans"/>
                <a:sym typeface="Open Sans"/>
              </a:rPr>
              <a:t> химиялық өндірісте диендерден спирттер, аминдер, галогеналкандар алады. Радикалды реакциялар арқылы туындылар алу. Аллилхлорид, аллилбромид сияқты аллил туындылары синтезде маңызды реагенттер. Бұл қосылыстардан эфирлер, аминдер және басқа да функционалды топтар алынады.</a:t>
            </a:r>
          </a:p>
          <a:p>
            <a:pPr algn="ctr">
              <a:lnSpc>
                <a:spcPts val="4759"/>
              </a:lnSpc>
              <a:spcBef>
                <a:spcPct val="0"/>
              </a:spcBef>
            </a:pPr>
            <a:r>
              <a:rPr lang="en-US" sz="3399" b="1">
                <a:solidFill>
                  <a:srgbClr val="FFFFFF"/>
                </a:solidFill>
                <a:latin typeface="Open Sans Bold"/>
                <a:ea typeface="Open Sans Bold"/>
                <a:cs typeface="Open Sans Bold"/>
                <a:sym typeface="Open Sans Bold"/>
              </a:rPr>
              <a:t>Биологиялық және табиғи жүйелердегі қолданылуы. </a:t>
            </a:r>
            <a:r>
              <a:rPr lang="en-US" sz="3399">
                <a:solidFill>
                  <a:srgbClr val="FFFFFF"/>
                </a:solidFill>
                <a:latin typeface="Open Sans"/>
                <a:ea typeface="Open Sans"/>
                <a:cs typeface="Open Sans"/>
                <a:sym typeface="Open Sans"/>
              </a:rPr>
              <a:t>Диен құрылымдары каротиноидтар, витаминдер (мыс. А витамині), және хош иісті қосылыстардың құрамында кездеседі. Табиғи каучуктің құрылымы – цис-1,4-полиизопрен, яғни диен туындысы.</a:t>
            </a:r>
          </a:p>
          <a:p>
            <a:pPr algn="ctr">
              <a:lnSpc>
                <a:spcPts val="4759"/>
              </a:lnSpc>
              <a:spcBef>
                <a:spcPct val="0"/>
              </a:spcBef>
            </a:pPr>
            <a:r>
              <a:rPr lang="en-US" sz="3399" b="1">
                <a:solidFill>
                  <a:srgbClr val="FFFFFF"/>
                </a:solidFill>
                <a:latin typeface="Open Sans Bold"/>
                <a:ea typeface="Open Sans Bold"/>
                <a:cs typeface="Open Sans Bold"/>
                <a:sym typeface="Open Sans Bold"/>
              </a:rPr>
              <a:t>Медицина және фармацевтика.</a:t>
            </a:r>
            <a:r>
              <a:rPr lang="en-US" sz="3399">
                <a:solidFill>
                  <a:srgbClr val="FFFFFF"/>
                </a:solidFill>
                <a:latin typeface="Open Sans"/>
                <a:ea typeface="Open Sans"/>
                <a:cs typeface="Open Sans"/>
                <a:sym typeface="Open Sans"/>
              </a:rPr>
              <a:t> Диендерден алынған қосылыстар антибиотиктер, гормондар және витаминдер синтезінде қолданылады. Кейбір диендер – дәрілік заттардың прекурсорлары.</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864524" y="2419667"/>
            <a:ext cx="16558953" cy="53809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Қауіпсіздік және экологиялық аспектілер. </a:t>
            </a:r>
            <a:r>
              <a:rPr lang="en-US" sz="3399">
                <a:solidFill>
                  <a:srgbClr val="FFFFFF"/>
                </a:solidFill>
                <a:latin typeface="Open Sans"/>
                <a:ea typeface="Open Sans"/>
                <a:cs typeface="Open Sans"/>
                <a:sym typeface="Open Sans"/>
              </a:rPr>
              <a:t>Бутадиен және кейбір басқа диендер - улылығы жоғары, канцероген болуы мүмкін. Оларды қолдану кезінде жабық жүйелер, сүзгілеу және қауіпсіздік нормалары қатаң сақталады.</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b="1">
                <a:solidFill>
                  <a:srgbClr val="FFFFFF"/>
                </a:solidFill>
                <a:latin typeface="Open Sans Bold"/>
                <a:ea typeface="Open Sans Bold"/>
                <a:cs typeface="Open Sans Bold"/>
                <a:sym typeface="Open Sans Bold"/>
              </a:rPr>
              <a:t>Қазіргі таңда диендер негізінде синтезделетін биологиялық ыдырайтын полимерлер </a:t>
            </a:r>
            <a:r>
              <a:rPr lang="en-US" sz="3399">
                <a:solidFill>
                  <a:srgbClr val="FFFFFF"/>
                </a:solidFill>
                <a:latin typeface="Open Sans"/>
                <a:ea typeface="Open Sans"/>
                <a:cs typeface="Open Sans"/>
                <a:sym typeface="Open Sans"/>
              </a:rPr>
              <a:t>- экологиялық тұрғыдан қауіпсіз және тұрақты даму қағидаларын қолдайтын жаңа буын материалдар қатарына жатады. Бұл полимерлердің негізі ретінде бутадиен, изопрен, және олардың туындылары жиі қолданылады.</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1505342" y="2053784"/>
            <a:ext cx="15277317" cy="6112757"/>
          </a:xfrm>
          <a:prstGeom prst="rect">
            <a:avLst/>
          </a:prstGeom>
        </p:spPr>
        <p:txBody>
          <a:bodyPr lIns="0" tIns="0" rIns="0" bIns="0" rtlCol="0" anchor="t">
            <a:spAutoFit/>
          </a:bodyPr>
          <a:lstStyle/>
          <a:p>
            <a:pPr algn="l">
              <a:lnSpc>
                <a:spcPts val="4417"/>
              </a:lnSpc>
              <a:spcBef>
                <a:spcPct val="0"/>
              </a:spcBef>
            </a:pPr>
            <a:r>
              <a:rPr lang="en-US" sz="3155">
                <a:solidFill>
                  <a:srgbClr val="FFFFFF"/>
                </a:solidFill>
                <a:latin typeface="Open Sans"/>
                <a:ea typeface="Open Sans"/>
                <a:cs typeface="Open Sans"/>
                <a:sym typeface="Open Sans"/>
              </a:rPr>
              <a:t>1. Экологиялық қауіпсіздік – Табиғи ортада ыдырай алады, қоршаған ортаны ластамайды.</a:t>
            </a:r>
          </a:p>
          <a:p>
            <a:pPr algn="l">
              <a:lnSpc>
                <a:spcPts val="4417"/>
              </a:lnSpc>
              <a:spcBef>
                <a:spcPct val="0"/>
              </a:spcBef>
            </a:pPr>
            <a:endParaRPr lang="en-US" sz="3155">
              <a:solidFill>
                <a:srgbClr val="FFFFFF"/>
              </a:solidFill>
              <a:latin typeface="Open Sans"/>
              <a:ea typeface="Open Sans"/>
              <a:cs typeface="Open Sans"/>
              <a:sym typeface="Open Sans"/>
            </a:endParaRPr>
          </a:p>
          <a:p>
            <a:pPr algn="l">
              <a:lnSpc>
                <a:spcPts val="4417"/>
              </a:lnSpc>
              <a:spcBef>
                <a:spcPct val="0"/>
              </a:spcBef>
            </a:pPr>
            <a:r>
              <a:rPr lang="en-US" sz="3155">
                <a:solidFill>
                  <a:srgbClr val="FFFFFF"/>
                </a:solidFill>
                <a:latin typeface="Open Sans"/>
                <a:ea typeface="Open Sans"/>
                <a:cs typeface="Open Sans"/>
                <a:sym typeface="Open Sans"/>
              </a:rPr>
              <a:t>2. Жаңартылатын ресурстардан өндірілуі мүмкін – Биомоншағалардан алынатын диендер қолданылып келеді.</a:t>
            </a:r>
          </a:p>
          <a:p>
            <a:pPr algn="l">
              <a:lnSpc>
                <a:spcPts val="4417"/>
              </a:lnSpc>
              <a:spcBef>
                <a:spcPct val="0"/>
              </a:spcBef>
            </a:pPr>
            <a:endParaRPr lang="en-US" sz="3155">
              <a:solidFill>
                <a:srgbClr val="FFFFFF"/>
              </a:solidFill>
              <a:latin typeface="Open Sans"/>
              <a:ea typeface="Open Sans"/>
              <a:cs typeface="Open Sans"/>
              <a:sym typeface="Open Sans"/>
            </a:endParaRPr>
          </a:p>
          <a:p>
            <a:pPr algn="l">
              <a:lnSpc>
                <a:spcPts val="4417"/>
              </a:lnSpc>
              <a:spcBef>
                <a:spcPct val="0"/>
              </a:spcBef>
            </a:pPr>
            <a:r>
              <a:rPr lang="en-US" sz="3155">
                <a:solidFill>
                  <a:srgbClr val="FFFFFF"/>
                </a:solidFill>
                <a:latin typeface="Open Sans"/>
                <a:ea typeface="Open Sans"/>
                <a:cs typeface="Open Sans"/>
                <a:sym typeface="Open Sans"/>
              </a:rPr>
              <a:t>3. Пластикке балама – Қаптама, тұрмыстық заттар, медицинада қолданылатын бұйымдарда биопластик орнына пайдаланылады.</a:t>
            </a:r>
          </a:p>
          <a:p>
            <a:pPr algn="l">
              <a:lnSpc>
                <a:spcPts val="4417"/>
              </a:lnSpc>
              <a:spcBef>
                <a:spcPct val="0"/>
              </a:spcBef>
            </a:pPr>
            <a:endParaRPr lang="en-US" sz="3155">
              <a:solidFill>
                <a:srgbClr val="FFFFFF"/>
              </a:solidFill>
              <a:latin typeface="Open Sans"/>
              <a:ea typeface="Open Sans"/>
              <a:cs typeface="Open Sans"/>
              <a:sym typeface="Open Sans"/>
            </a:endParaRPr>
          </a:p>
          <a:p>
            <a:pPr algn="l">
              <a:lnSpc>
                <a:spcPts val="4417"/>
              </a:lnSpc>
              <a:spcBef>
                <a:spcPct val="0"/>
              </a:spcBef>
            </a:pPr>
            <a:r>
              <a:rPr lang="en-US" sz="3155">
                <a:solidFill>
                  <a:srgbClr val="FFFFFF"/>
                </a:solidFill>
                <a:latin typeface="Open Sans"/>
                <a:ea typeface="Open Sans"/>
                <a:cs typeface="Open Sans"/>
                <a:sym typeface="Open Sans"/>
              </a:rPr>
              <a:t>4. Топырақта және суда ыдырайды – Микроорганизмдер әсерінен қауіпсіз өнімдерге айналады (мысалы, көмірқышқыл газы мен су).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1596347" y="357536"/>
            <a:ext cx="15095306" cy="9495728"/>
          </a:xfrm>
          <a:prstGeom prst="rect">
            <a:avLst/>
          </a:prstGeom>
        </p:spPr>
        <p:txBody>
          <a:bodyPr lIns="0" tIns="0" rIns="0" bIns="0" rtlCol="0" anchor="t">
            <a:spAutoFit/>
          </a:bodyPr>
          <a:lstStyle/>
          <a:p>
            <a:pPr algn="ctr">
              <a:lnSpc>
                <a:spcPts val="4704"/>
              </a:lnSpc>
              <a:spcBef>
                <a:spcPct val="0"/>
              </a:spcBef>
            </a:pPr>
            <a:r>
              <a:rPr lang="en-US" sz="3360" b="1">
                <a:solidFill>
                  <a:srgbClr val="FFFFFF"/>
                </a:solidFill>
                <a:latin typeface="Open Sans Bold"/>
                <a:ea typeface="Open Sans Bold"/>
                <a:cs typeface="Open Sans Bold"/>
                <a:sym typeface="Open Sans Bold"/>
              </a:rPr>
              <a:t>1. Диендер. Жіктелу мен номенклатура. Алу жолдары. Физикалық қасиеттері мен құрылымы. </a:t>
            </a:r>
          </a:p>
          <a:p>
            <a:pPr algn="ctr">
              <a:lnSpc>
                <a:spcPts val="4704"/>
              </a:lnSpc>
              <a:spcBef>
                <a:spcPct val="0"/>
              </a:spcBef>
            </a:pPr>
            <a:r>
              <a:rPr lang="en-US" sz="3360">
                <a:solidFill>
                  <a:srgbClr val="FFFFFF"/>
                </a:solidFill>
                <a:latin typeface="Open Sans"/>
                <a:ea typeface="Open Sans"/>
                <a:cs typeface="Open Sans"/>
                <a:sym typeface="Open Sans"/>
              </a:rPr>
              <a:t>Диендер - құрамында екі қос (π) байланысы бар қанықпаған көмірсутектер.</a:t>
            </a:r>
          </a:p>
          <a:p>
            <a:pPr algn="ctr">
              <a:lnSpc>
                <a:spcPts val="4704"/>
              </a:lnSpc>
              <a:spcBef>
                <a:spcPct val="0"/>
              </a:spcBef>
            </a:pPr>
            <a:r>
              <a:rPr lang="en-US" sz="3360">
                <a:solidFill>
                  <a:srgbClr val="FFFFFF"/>
                </a:solidFill>
                <a:latin typeface="Open Sans"/>
                <a:ea typeface="Open Sans"/>
                <a:cs typeface="Open Sans"/>
                <a:sym typeface="Open Sans"/>
              </a:rPr>
              <a:t> Жалпы формуласы:CnH2n−2. Бұл формула алкиндермен бірдей, бірақ құрылымы әртүрлі (функционалдық изомерия байқалады).</a:t>
            </a:r>
          </a:p>
          <a:p>
            <a:pPr algn="ctr">
              <a:lnSpc>
                <a:spcPts val="4704"/>
              </a:lnSpc>
              <a:spcBef>
                <a:spcPct val="0"/>
              </a:spcBef>
            </a:pPr>
            <a:r>
              <a:rPr lang="en-US" sz="3360">
                <a:solidFill>
                  <a:srgbClr val="FFFFFF"/>
                </a:solidFill>
                <a:latin typeface="Open Sans"/>
                <a:ea typeface="Open Sans"/>
                <a:cs typeface="Open Sans"/>
                <a:sym typeface="Open Sans"/>
              </a:rPr>
              <a:t>Диендердің жіктелуі. </a:t>
            </a:r>
          </a:p>
          <a:p>
            <a:pPr algn="ctr">
              <a:lnSpc>
                <a:spcPts val="4704"/>
              </a:lnSpc>
              <a:spcBef>
                <a:spcPct val="0"/>
              </a:spcBef>
            </a:pPr>
            <a:endParaRPr lang="en-US" sz="3360">
              <a:solidFill>
                <a:srgbClr val="FFFFFF"/>
              </a:solidFill>
              <a:latin typeface="Open Sans"/>
              <a:ea typeface="Open Sans"/>
              <a:cs typeface="Open Sans"/>
              <a:sym typeface="Open Sans"/>
            </a:endParaRPr>
          </a:p>
          <a:p>
            <a:pPr algn="ctr">
              <a:lnSpc>
                <a:spcPts val="4704"/>
              </a:lnSpc>
              <a:spcBef>
                <a:spcPct val="0"/>
              </a:spcBef>
            </a:pPr>
            <a:r>
              <a:rPr lang="en-US" sz="3360" b="1">
                <a:solidFill>
                  <a:srgbClr val="FFFFFF"/>
                </a:solidFill>
                <a:latin typeface="Open Sans Bold"/>
                <a:ea typeface="Open Sans Bold"/>
                <a:cs typeface="Open Sans Bold"/>
                <a:sym typeface="Open Sans Bold"/>
              </a:rPr>
              <a:t>Диендердегі қос байланыстардың бір-бірімен орналасуына байланысты олар үшке бөлінеді:</a:t>
            </a:r>
          </a:p>
          <a:p>
            <a:pPr algn="ctr">
              <a:lnSpc>
                <a:spcPts val="4704"/>
              </a:lnSpc>
              <a:spcBef>
                <a:spcPct val="0"/>
              </a:spcBef>
            </a:pPr>
            <a:r>
              <a:rPr lang="en-US" sz="3360" i="1">
                <a:solidFill>
                  <a:srgbClr val="FFFFFF"/>
                </a:solidFill>
                <a:latin typeface="Open Sans Italics"/>
                <a:ea typeface="Open Sans Italics"/>
                <a:cs typeface="Open Sans Italics"/>
                <a:sym typeface="Open Sans Italics"/>
              </a:rPr>
              <a:t>1. Қосарланған (конъюгацияланған) диендер</a:t>
            </a:r>
          </a:p>
          <a:p>
            <a:pPr algn="ctr">
              <a:lnSpc>
                <a:spcPts val="4704"/>
              </a:lnSpc>
              <a:spcBef>
                <a:spcPct val="0"/>
              </a:spcBef>
            </a:pPr>
            <a:r>
              <a:rPr lang="en-US" sz="3360">
                <a:solidFill>
                  <a:srgbClr val="FFFFFF"/>
                </a:solidFill>
                <a:latin typeface="Open Sans"/>
                <a:ea typeface="Open Sans"/>
                <a:cs typeface="Open Sans"/>
                <a:sym typeface="Open Sans"/>
              </a:rPr>
              <a:t>Қос байланыстар бір дара байланыс арқылы бөлінген:</a:t>
            </a:r>
          </a:p>
          <a:p>
            <a:pPr algn="ctr">
              <a:lnSpc>
                <a:spcPts val="4704"/>
              </a:lnSpc>
              <a:spcBef>
                <a:spcPct val="0"/>
              </a:spcBef>
            </a:pPr>
            <a:r>
              <a:rPr lang="en-US" sz="3360">
                <a:solidFill>
                  <a:srgbClr val="FFFFFF"/>
                </a:solidFill>
                <a:latin typeface="Open Sans"/>
                <a:ea typeface="Open Sans"/>
                <a:cs typeface="Open Sans"/>
                <a:sym typeface="Open Sans"/>
              </a:rPr>
              <a:t>C=C–C=C</a:t>
            </a:r>
          </a:p>
          <a:p>
            <a:pPr algn="ctr">
              <a:lnSpc>
                <a:spcPts val="4704"/>
              </a:lnSpc>
              <a:spcBef>
                <a:spcPct val="0"/>
              </a:spcBef>
            </a:pPr>
            <a:r>
              <a:rPr lang="en-US" sz="3360">
                <a:solidFill>
                  <a:srgbClr val="FFFFFF"/>
                </a:solidFill>
                <a:latin typeface="Open Sans"/>
                <a:ea typeface="Open Sans"/>
                <a:cs typeface="Open Sans"/>
                <a:sym typeface="Open Sans"/>
              </a:rPr>
              <a:t>Электрондар бұлттары өзара әсерлеседі → тұрақтырақ. Мысалы: Бутадиен-1,3:</a:t>
            </a:r>
          </a:p>
          <a:p>
            <a:pPr algn="ctr">
              <a:lnSpc>
                <a:spcPts val="4704"/>
              </a:lnSpc>
              <a:spcBef>
                <a:spcPct val="0"/>
              </a:spcBef>
            </a:pPr>
            <a:r>
              <a:rPr lang="en-US" sz="3360">
                <a:solidFill>
                  <a:srgbClr val="FFFFFF"/>
                </a:solidFill>
                <a:latin typeface="Open Sans"/>
                <a:ea typeface="Open Sans"/>
                <a:cs typeface="Open Sans"/>
                <a:sym typeface="Open Sans"/>
              </a:rPr>
              <a:t>CH2=CH–CH=CH2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1149" y="1219517"/>
            <a:ext cx="16525702" cy="7781290"/>
          </a:xfrm>
          <a:prstGeom prst="rect">
            <a:avLst/>
          </a:prstGeom>
        </p:spPr>
        <p:txBody>
          <a:bodyPr lIns="0" tIns="0" rIns="0" bIns="0" rtlCol="0" anchor="t">
            <a:spAutoFit/>
          </a:bodyPr>
          <a:lstStyle/>
          <a:p>
            <a:pPr algn="ctr">
              <a:lnSpc>
                <a:spcPts val="4759"/>
              </a:lnSpc>
              <a:spcBef>
                <a:spcPct val="0"/>
              </a:spcBef>
            </a:pPr>
            <a:r>
              <a:rPr lang="en-US" sz="3399">
                <a:solidFill>
                  <a:srgbClr val="393AC8"/>
                </a:solidFill>
                <a:latin typeface="Open Sans"/>
                <a:ea typeface="Open Sans"/>
                <a:cs typeface="Open Sans"/>
                <a:sym typeface="Open Sans"/>
              </a:rPr>
              <a:t>Диендер негізінде алынатын биологиялық ыдырайтын полимерлердің басты артықшылығы – олардың табиғи ортада толық ыдырап, қалдық қалдырмауы. Бұл материалдар ыдырау барысында токсинсіз өнімдер түзетіндіктен, экология мен адам денсаулығына қауіпсіз. Сонымен қатар, олардың химиялық құрылымын өзгерту арқылы қажетті қасиеттерін – мысалы, беріктігі мен серпімділігін – реттеуге болады. Мұндай полимерлерді қайта өңдеп, өндірісте бірнеше рет қолдануға мүмкіндік бар, бұл экономикалық және экологиялық тұрғыдан тиімді шешім болып саналады.</a:t>
            </a:r>
          </a:p>
          <a:p>
            <a:pPr algn="ctr">
              <a:lnSpc>
                <a:spcPts val="4759"/>
              </a:lnSpc>
              <a:spcBef>
                <a:spcPct val="0"/>
              </a:spcBef>
            </a:pPr>
            <a:endParaRPr lang="en-US" sz="3399">
              <a:solidFill>
                <a:srgbClr val="393AC8"/>
              </a:solidFill>
              <a:latin typeface="Open Sans"/>
              <a:ea typeface="Open Sans"/>
              <a:cs typeface="Open Sans"/>
              <a:sym typeface="Open Sans"/>
            </a:endParaRPr>
          </a:p>
          <a:p>
            <a:pPr algn="ctr">
              <a:lnSpc>
                <a:spcPts val="4759"/>
              </a:lnSpc>
              <a:spcBef>
                <a:spcPct val="0"/>
              </a:spcBef>
            </a:pPr>
            <a:r>
              <a:rPr lang="en-US" sz="3399">
                <a:solidFill>
                  <a:srgbClr val="393AC8"/>
                </a:solidFill>
                <a:latin typeface="Open Sans"/>
                <a:ea typeface="Open Sans"/>
                <a:cs typeface="Open Sans"/>
                <a:sym typeface="Open Sans"/>
              </a:rPr>
              <a:t>Сонымен, диендер негізіндегі биологиялық ыдырайтын полимерлер — болашақтың "жасыл" химиясына жол ашатын материалдар. Олар қоршаған ортаны қорғауға, қалдық көлемін азайтуға және тұрақты өнеркәсіпке көшуге мүмкіндік береді.</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84545"/>
            <a:ext cx="15660408" cy="9833918"/>
          </a:xfrm>
          <a:prstGeom prst="rect">
            <a:avLst/>
          </a:prstGeom>
        </p:spPr>
        <p:txBody>
          <a:bodyPr lIns="0" tIns="0" rIns="0" bIns="0" rtlCol="0" anchor="t">
            <a:spAutoFit/>
          </a:bodyPr>
          <a:lstStyle/>
          <a:p>
            <a:pPr algn="l">
              <a:lnSpc>
                <a:spcPts val="3448"/>
              </a:lnSpc>
              <a:spcBef>
                <a:spcPct val="0"/>
              </a:spcBef>
            </a:pPr>
            <a:r>
              <a:rPr lang="en-US" sz="2462" b="1">
                <a:solidFill>
                  <a:srgbClr val="393AC8"/>
                </a:solidFill>
                <a:latin typeface="Open Sans Bold"/>
                <a:ea typeface="Open Sans Bold"/>
                <a:cs typeface="Open Sans Bold"/>
                <a:sym typeface="Open Sans Bold"/>
              </a:rPr>
              <a:t>Бақылау сұрақтары:</a:t>
            </a:r>
          </a:p>
          <a:p>
            <a:pPr algn="l">
              <a:lnSpc>
                <a:spcPts val="3448"/>
              </a:lnSpc>
              <a:spcBef>
                <a:spcPct val="0"/>
              </a:spcBef>
            </a:pPr>
            <a:r>
              <a:rPr lang="en-US" sz="2462" b="1">
                <a:solidFill>
                  <a:srgbClr val="393AC8"/>
                </a:solidFill>
                <a:latin typeface="Open Sans Bold"/>
                <a:ea typeface="Open Sans Bold"/>
                <a:cs typeface="Open Sans Bold"/>
                <a:sym typeface="Open Sans Bold"/>
              </a:rPr>
              <a:t>1. Диендер дегеніміз не? Олардың жалпы формуласы қандай?</a:t>
            </a:r>
          </a:p>
          <a:p>
            <a:pPr algn="l">
              <a:lnSpc>
                <a:spcPts val="3448"/>
              </a:lnSpc>
              <a:spcBef>
                <a:spcPct val="0"/>
              </a:spcBef>
            </a:pPr>
            <a:r>
              <a:rPr lang="en-US" sz="2462" b="1">
                <a:solidFill>
                  <a:srgbClr val="393AC8"/>
                </a:solidFill>
                <a:latin typeface="Open Sans Bold"/>
                <a:ea typeface="Open Sans Bold"/>
                <a:cs typeface="Open Sans Bold"/>
                <a:sym typeface="Open Sans Bold"/>
              </a:rPr>
              <a:t>2. Диендердің жіктелуін атаңыз. Конъюгацияланған, оқшауланған және кумулирленген диендерге мысал келтіріңіз.</a:t>
            </a:r>
          </a:p>
          <a:p>
            <a:pPr algn="l">
              <a:lnSpc>
                <a:spcPts val="3448"/>
              </a:lnSpc>
              <a:spcBef>
                <a:spcPct val="0"/>
              </a:spcBef>
            </a:pPr>
            <a:r>
              <a:rPr lang="en-US" sz="2462" b="1">
                <a:solidFill>
                  <a:srgbClr val="393AC8"/>
                </a:solidFill>
                <a:latin typeface="Open Sans Bold"/>
                <a:ea typeface="Open Sans Bold"/>
                <a:cs typeface="Open Sans Bold"/>
                <a:sym typeface="Open Sans Bold"/>
              </a:rPr>
              <a:t>3. ИЮПАК номенклатурасы бойынша диендерді атау ережелері қандай? Мысал келтіріңіз.</a:t>
            </a:r>
          </a:p>
          <a:p>
            <a:pPr algn="l">
              <a:lnSpc>
                <a:spcPts val="3448"/>
              </a:lnSpc>
              <a:spcBef>
                <a:spcPct val="0"/>
              </a:spcBef>
            </a:pPr>
            <a:r>
              <a:rPr lang="en-US" sz="2462" b="1">
                <a:solidFill>
                  <a:srgbClr val="393AC8"/>
                </a:solidFill>
                <a:latin typeface="Open Sans Bold"/>
                <a:ea typeface="Open Sans Bold"/>
                <a:cs typeface="Open Sans Bold"/>
                <a:sym typeface="Open Sans Bold"/>
              </a:rPr>
              <a:t>4. Диендерді алудың негізгі әдістерін сипаттаңыз (кемінде екі жолын жазыңыз).</a:t>
            </a:r>
          </a:p>
          <a:p>
            <a:pPr algn="l">
              <a:lnSpc>
                <a:spcPts val="3448"/>
              </a:lnSpc>
              <a:spcBef>
                <a:spcPct val="0"/>
              </a:spcBef>
            </a:pPr>
            <a:r>
              <a:rPr lang="en-US" sz="2462" b="1">
                <a:solidFill>
                  <a:srgbClr val="393AC8"/>
                </a:solidFill>
                <a:latin typeface="Open Sans Bold"/>
                <a:ea typeface="Open Sans Bold"/>
                <a:cs typeface="Open Sans Bold"/>
                <a:sym typeface="Open Sans Bold"/>
              </a:rPr>
              <a:t>5. Диендердің физикалық қасиеттері қандай? Олардың агрегаттық күйі, ерігіштігі және иісі туралы айтыңыз.</a:t>
            </a:r>
          </a:p>
          <a:p>
            <a:pPr algn="l">
              <a:lnSpc>
                <a:spcPts val="3448"/>
              </a:lnSpc>
              <a:spcBef>
                <a:spcPct val="0"/>
              </a:spcBef>
            </a:pPr>
            <a:r>
              <a:rPr lang="en-US" sz="2462" b="1">
                <a:solidFill>
                  <a:srgbClr val="393AC8"/>
                </a:solidFill>
                <a:latin typeface="Open Sans Bold"/>
                <a:ea typeface="Open Sans Bold"/>
                <a:cs typeface="Open Sans Bold"/>
                <a:sym typeface="Open Sans Bold"/>
              </a:rPr>
              <a:t>6. Диендердің молекулалық құрылымында қандай гибридтену түрлері кездеседі және бұл олардың қасиеттеріне қалай әсер етеді?</a:t>
            </a:r>
          </a:p>
          <a:p>
            <a:pPr algn="l">
              <a:lnSpc>
                <a:spcPts val="3448"/>
              </a:lnSpc>
              <a:spcBef>
                <a:spcPct val="0"/>
              </a:spcBef>
            </a:pPr>
            <a:r>
              <a:rPr lang="en-US" sz="2462" b="1">
                <a:solidFill>
                  <a:srgbClr val="393AC8"/>
                </a:solidFill>
                <a:latin typeface="Open Sans Bold"/>
                <a:ea typeface="Open Sans Bold"/>
                <a:cs typeface="Open Sans Bold"/>
                <a:sym typeface="Open Sans Bold"/>
              </a:rPr>
              <a:t>7. Диендер қандай топтарға бөлінеді және олардың айырмашылықтары неде?</a:t>
            </a:r>
          </a:p>
          <a:p>
            <a:pPr algn="l">
              <a:lnSpc>
                <a:spcPts val="3448"/>
              </a:lnSpc>
              <a:spcBef>
                <a:spcPct val="0"/>
              </a:spcBef>
            </a:pPr>
            <a:r>
              <a:rPr lang="en-US" sz="2462" b="1">
                <a:solidFill>
                  <a:srgbClr val="393AC8"/>
                </a:solidFill>
                <a:latin typeface="Open Sans Bold"/>
                <a:ea typeface="Open Sans Bold"/>
                <a:cs typeface="Open Sans Bold"/>
                <a:sym typeface="Open Sans Bold"/>
              </a:rPr>
              <a:t>8. Қосарланған диендердің тұрақтылығы қандай факторларға байланысты?</a:t>
            </a:r>
          </a:p>
          <a:p>
            <a:pPr algn="l">
              <a:lnSpc>
                <a:spcPts val="3448"/>
              </a:lnSpc>
              <a:spcBef>
                <a:spcPct val="0"/>
              </a:spcBef>
            </a:pPr>
            <a:r>
              <a:rPr lang="en-US" sz="2462" b="1">
                <a:solidFill>
                  <a:srgbClr val="393AC8"/>
                </a:solidFill>
                <a:latin typeface="Open Sans Bold"/>
                <a:ea typeface="Open Sans Bold"/>
                <a:cs typeface="Open Sans Bold"/>
                <a:sym typeface="Open Sans Bold"/>
              </a:rPr>
              <a:t>9. Бутадиен мен HBr арасындағы электрофильді қосылу реакциясының механизмін түсіндіріңіз.</a:t>
            </a:r>
          </a:p>
          <a:p>
            <a:pPr algn="l">
              <a:lnSpc>
                <a:spcPts val="3448"/>
              </a:lnSpc>
              <a:spcBef>
                <a:spcPct val="0"/>
              </a:spcBef>
            </a:pPr>
            <a:r>
              <a:rPr lang="en-US" sz="2462" b="1">
                <a:solidFill>
                  <a:srgbClr val="393AC8"/>
                </a:solidFill>
                <a:latin typeface="Open Sans Bold"/>
                <a:ea typeface="Open Sans Bold"/>
                <a:cs typeface="Open Sans Bold"/>
                <a:sym typeface="Open Sans Bold"/>
              </a:rPr>
              <a:t>10. 1,2- және 1,4-қосылудың айырмашылығы неде? Оларға қандай жағдайлар әсер етеді?</a:t>
            </a:r>
          </a:p>
          <a:p>
            <a:pPr algn="l">
              <a:lnSpc>
                <a:spcPts val="3448"/>
              </a:lnSpc>
              <a:spcBef>
                <a:spcPct val="0"/>
              </a:spcBef>
            </a:pPr>
            <a:r>
              <a:rPr lang="en-US" sz="2462" b="1">
                <a:solidFill>
                  <a:srgbClr val="393AC8"/>
                </a:solidFill>
                <a:latin typeface="Open Sans Bold"/>
                <a:ea typeface="Open Sans Bold"/>
                <a:cs typeface="Open Sans Bold"/>
                <a:sym typeface="Open Sans Bold"/>
              </a:rPr>
              <a:t>11. Еркін радикалды қосылу реакциялары қандай кезеңдерден тұрады?</a:t>
            </a:r>
          </a:p>
          <a:p>
            <a:pPr algn="l">
              <a:lnSpc>
                <a:spcPts val="3448"/>
              </a:lnSpc>
              <a:spcBef>
                <a:spcPct val="0"/>
              </a:spcBef>
            </a:pPr>
            <a:r>
              <a:rPr lang="en-US" sz="2462" b="1">
                <a:solidFill>
                  <a:srgbClr val="393AC8"/>
                </a:solidFill>
                <a:latin typeface="Open Sans Bold"/>
                <a:ea typeface="Open Sans Bold"/>
                <a:cs typeface="Open Sans Bold"/>
                <a:sym typeface="Open Sans Bold"/>
              </a:rPr>
              <a:t>12. Диендердің өнеркәсіптік маңызы қандай? Олар қандай өнімдерді немесе материалдарды өндіруде қолданылады?</a:t>
            </a:r>
          </a:p>
          <a:p>
            <a:pPr algn="l">
              <a:lnSpc>
                <a:spcPts val="3448"/>
              </a:lnSpc>
              <a:spcBef>
                <a:spcPct val="0"/>
              </a:spcBef>
            </a:pPr>
            <a:r>
              <a:rPr lang="en-US" sz="2462" b="1">
                <a:solidFill>
                  <a:srgbClr val="393AC8"/>
                </a:solidFill>
                <a:latin typeface="Open Sans Bold"/>
                <a:ea typeface="Open Sans Bold"/>
                <a:cs typeface="Open Sans Bold"/>
                <a:sym typeface="Open Sans Bold"/>
              </a:rPr>
              <a:t>13. Бутадиеннің полимерлену реакциясы негізінде қандай маңызды материал алынады және ол қай салада қолданылады?</a:t>
            </a:r>
          </a:p>
          <a:p>
            <a:pPr algn="l">
              <a:lnSpc>
                <a:spcPts val="3448"/>
              </a:lnSpc>
              <a:spcBef>
                <a:spcPct val="0"/>
              </a:spcBef>
            </a:pPr>
            <a:r>
              <a:rPr lang="en-US" sz="2462" b="1">
                <a:solidFill>
                  <a:srgbClr val="393AC8"/>
                </a:solidFill>
                <a:latin typeface="Open Sans Bold"/>
                <a:ea typeface="Open Sans Bold"/>
                <a:cs typeface="Open Sans Bold"/>
                <a:sym typeface="Open Sans Bold"/>
              </a:rPr>
              <a:t>14. Қазіргі заманда диендер негізінде синтезделетін биологиялық ыдырайтын полимерлердің маңызы қандай? Олардың артықшылықтары неде?</a:t>
            </a:r>
          </a:p>
          <a:p>
            <a:pPr algn="l">
              <a:lnSpc>
                <a:spcPts val="3448"/>
              </a:lnSpc>
              <a:spcBef>
                <a:spcPct val="0"/>
              </a:spcBef>
            </a:pPr>
            <a:r>
              <a:rPr lang="en-US" sz="2462" b="1">
                <a:solidFill>
                  <a:srgbClr val="393AC8"/>
                </a:solidFill>
                <a:latin typeface="Open Sans Bold"/>
                <a:ea typeface="Open Sans Bold"/>
                <a:cs typeface="Open Sans Bold"/>
                <a:sym typeface="Open Sans Bold"/>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3AC8"/>
        </a:solidFill>
        <a:effectLst/>
      </p:bgPr>
    </p:bg>
    <p:spTree>
      <p:nvGrpSpPr>
        <p:cNvPr id="1" name=""/>
        <p:cNvGrpSpPr/>
        <p:nvPr/>
      </p:nvGrpSpPr>
      <p:grpSpPr>
        <a:xfrm>
          <a:off x="0" y="0"/>
          <a:ext cx="0" cy="0"/>
          <a:chOff x="0" y="0"/>
          <a:chExt cx="0" cy="0"/>
        </a:xfrm>
      </p:grpSpPr>
      <p:sp>
        <p:nvSpPr>
          <p:cNvPr id="2" name="TextBox 2"/>
          <p:cNvSpPr txBox="1"/>
          <p:nvPr/>
        </p:nvSpPr>
        <p:spPr>
          <a:xfrm>
            <a:off x="648393" y="2119630"/>
            <a:ext cx="16991215" cy="598106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2. Оқшауланған (изолирленген) диендер</a:t>
            </a:r>
            <a:r>
              <a:rPr lang="en-US" sz="3399">
                <a:solidFill>
                  <a:srgbClr val="FFFFFF"/>
                </a:solidFill>
                <a:latin typeface="Open Sans"/>
                <a:ea typeface="Open Sans"/>
                <a:cs typeface="Open Sans"/>
                <a:sym typeface="Open Sans"/>
              </a:rPr>
              <a:t>. Қос байланыстар арасында кем дегенде екі дара байланыс болады:</a:t>
            </a:r>
          </a:p>
          <a:p>
            <a:pPr algn="ctr">
              <a:lnSpc>
                <a:spcPts val="4759"/>
              </a:lnSpc>
              <a:spcBef>
                <a:spcPct val="0"/>
              </a:spcBef>
            </a:pPr>
            <a:r>
              <a:rPr lang="en-US" sz="3399">
                <a:solidFill>
                  <a:srgbClr val="FFFFFF"/>
                </a:solidFill>
                <a:latin typeface="Open Sans"/>
                <a:ea typeface="Open Sans"/>
                <a:cs typeface="Open Sans"/>
                <a:sym typeface="Open Sans"/>
              </a:rPr>
              <a:t>C=C–C–C=C</a:t>
            </a:r>
          </a:p>
          <a:p>
            <a:pPr algn="ctr">
              <a:lnSpc>
                <a:spcPts val="4759"/>
              </a:lnSpc>
              <a:spcBef>
                <a:spcPct val="0"/>
              </a:spcBef>
            </a:pPr>
            <a:r>
              <a:rPr lang="en-US" sz="3399">
                <a:solidFill>
                  <a:srgbClr val="FFFFFF"/>
                </a:solidFill>
                <a:latin typeface="Open Sans"/>
                <a:ea typeface="Open Sans"/>
                <a:cs typeface="Open Sans"/>
                <a:sym typeface="Open Sans"/>
              </a:rPr>
              <a:t>Қос байланыстар бір-біріне әсер етпейді. Мысалы: Пентадиен-1,4</a:t>
            </a:r>
          </a:p>
          <a:p>
            <a:pPr algn="ctr">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b="1">
                <a:solidFill>
                  <a:srgbClr val="FFFFFF"/>
                </a:solidFill>
                <a:latin typeface="Open Sans Bold"/>
                <a:ea typeface="Open Sans Bold"/>
                <a:cs typeface="Open Sans Bold"/>
                <a:sym typeface="Open Sans Bold"/>
              </a:rPr>
              <a:t>3. Кумулирленген (жинақталған) диендер. </a:t>
            </a:r>
            <a:r>
              <a:rPr lang="en-US" sz="3399">
                <a:solidFill>
                  <a:srgbClr val="FFFFFF"/>
                </a:solidFill>
                <a:latin typeface="Open Sans"/>
                <a:ea typeface="Open Sans"/>
                <a:cs typeface="Open Sans"/>
                <a:sym typeface="Open Sans"/>
              </a:rPr>
              <a:t>Қос байланыстар бір көміртек атомына қатар байланысқан:</a:t>
            </a:r>
          </a:p>
          <a:p>
            <a:pPr algn="ctr">
              <a:lnSpc>
                <a:spcPts val="4759"/>
              </a:lnSpc>
              <a:spcBef>
                <a:spcPct val="0"/>
              </a:spcBef>
            </a:pPr>
            <a:r>
              <a:rPr lang="en-US" sz="3399">
                <a:solidFill>
                  <a:srgbClr val="FFFFFF"/>
                </a:solidFill>
                <a:latin typeface="Open Sans"/>
                <a:ea typeface="Open Sans"/>
                <a:cs typeface="Open Sans"/>
                <a:sym typeface="Open Sans"/>
              </a:rPr>
              <a:t>C=C=C</a:t>
            </a:r>
          </a:p>
          <a:p>
            <a:pPr algn="ctr">
              <a:lnSpc>
                <a:spcPts val="4759"/>
              </a:lnSpc>
              <a:spcBef>
                <a:spcPct val="0"/>
              </a:spcBef>
            </a:pPr>
            <a:r>
              <a:rPr lang="en-US" sz="3399">
                <a:solidFill>
                  <a:srgbClr val="FFFFFF"/>
                </a:solidFill>
                <a:latin typeface="Open Sans"/>
                <a:ea typeface="Open Sans"/>
                <a:cs typeface="Open Sans"/>
                <a:sym typeface="Open Sans"/>
              </a:rPr>
              <a:t>Орталық көміртек sp-гибридтелген. Мысалы: Аллен (пропадиен):</a:t>
            </a:r>
          </a:p>
          <a:p>
            <a:pPr algn="ctr">
              <a:lnSpc>
                <a:spcPts val="4759"/>
              </a:lnSpc>
              <a:spcBef>
                <a:spcPct val="0"/>
              </a:spcBef>
            </a:pPr>
            <a:r>
              <a:rPr lang="en-US" sz="3399">
                <a:solidFill>
                  <a:srgbClr val="FFFFFF"/>
                </a:solidFill>
                <a:latin typeface="Open Sans"/>
                <a:ea typeface="Open Sans"/>
                <a:cs typeface="Open Sans"/>
                <a:sym typeface="Open Sans"/>
              </a:rPr>
              <a:t>CH2=C=CH2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71315" y="962025"/>
            <a:ext cx="15345370" cy="3580765"/>
          </a:xfrm>
          <a:prstGeom prst="rect">
            <a:avLst/>
          </a:prstGeom>
        </p:spPr>
        <p:txBody>
          <a:bodyPr lIns="0" tIns="0" rIns="0" bIns="0" rtlCol="0" anchor="t">
            <a:spAutoFit/>
          </a:bodyPr>
          <a:lstStyle/>
          <a:p>
            <a:pPr algn="ctr">
              <a:lnSpc>
                <a:spcPts val="4759"/>
              </a:lnSpc>
              <a:spcBef>
                <a:spcPct val="0"/>
              </a:spcBef>
            </a:pPr>
            <a:r>
              <a:rPr lang="en-US" sz="3399" b="1">
                <a:solidFill>
                  <a:srgbClr val="393AC8"/>
                </a:solidFill>
                <a:latin typeface="Open Sans Bold"/>
                <a:ea typeface="Open Sans Bold"/>
                <a:cs typeface="Open Sans Bold"/>
                <a:sym typeface="Open Sans Bold"/>
              </a:rPr>
              <a:t>Диендердің номенклатурасы (атаулары). ИЮПАК жүйесі бойынша:</a:t>
            </a:r>
          </a:p>
          <a:p>
            <a:pPr algn="ctr">
              <a:lnSpc>
                <a:spcPts val="4759"/>
              </a:lnSpc>
              <a:spcBef>
                <a:spcPct val="0"/>
              </a:spcBef>
            </a:pPr>
            <a:endParaRPr lang="en-US" sz="3399" b="1">
              <a:solidFill>
                <a:srgbClr val="393AC8"/>
              </a:solidFill>
              <a:latin typeface="Open Sans Bold"/>
              <a:ea typeface="Open Sans Bold"/>
              <a:cs typeface="Open Sans Bold"/>
              <a:sym typeface="Open Sans Bold"/>
            </a:endParaRPr>
          </a:p>
          <a:p>
            <a:pPr algn="ctr">
              <a:lnSpc>
                <a:spcPts val="4759"/>
              </a:lnSpc>
              <a:spcBef>
                <a:spcPct val="0"/>
              </a:spcBef>
            </a:pPr>
            <a:r>
              <a:rPr lang="en-US" sz="3399">
                <a:solidFill>
                  <a:srgbClr val="393AC8"/>
                </a:solidFill>
                <a:latin typeface="Open Sans"/>
                <a:ea typeface="Open Sans"/>
                <a:cs typeface="Open Sans"/>
                <a:sym typeface="Open Sans"/>
              </a:rPr>
              <a:t>- Ең ұзын тізбек таңдалады және екі қос байланыс нөмірленеді.</a:t>
            </a:r>
          </a:p>
          <a:p>
            <a:pPr algn="ctr">
              <a:lnSpc>
                <a:spcPts val="4759"/>
              </a:lnSpc>
              <a:spcBef>
                <a:spcPct val="0"/>
              </a:spcBef>
            </a:pPr>
            <a:r>
              <a:rPr lang="en-US" sz="3399">
                <a:solidFill>
                  <a:srgbClr val="393AC8"/>
                </a:solidFill>
                <a:latin typeface="Open Sans"/>
                <a:ea typeface="Open Sans"/>
                <a:cs typeface="Open Sans"/>
                <a:sym typeface="Open Sans"/>
              </a:rPr>
              <a:t>- Атау "-диен" жұрнағымен аяқталады.</a:t>
            </a:r>
          </a:p>
          <a:p>
            <a:pPr algn="ctr">
              <a:lnSpc>
                <a:spcPts val="4759"/>
              </a:lnSpc>
              <a:spcBef>
                <a:spcPct val="0"/>
              </a:spcBef>
            </a:pPr>
            <a:r>
              <a:rPr lang="en-US" sz="3399">
                <a:solidFill>
                  <a:srgbClr val="393AC8"/>
                </a:solidFill>
                <a:latin typeface="Open Sans"/>
                <a:ea typeface="Open Sans"/>
                <a:cs typeface="Open Sans"/>
                <a:sym typeface="Open Sans"/>
              </a:rPr>
              <a:t>- Қос байланыстардың орны цифрмен көрсетіледі.</a:t>
            </a:r>
          </a:p>
          <a:p>
            <a:pPr algn="ctr">
              <a:lnSpc>
                <a:spcPts val="4759"/>
              </a:lnSpc>
              <a:spcBef>
                <a:spcPct val="0"/>
              </a:spcBef>
            </a:pPr>
            <a:r>
              <a:rPr lang="en-US" sz="3399">
                <a:solidFill>
                  <a:srgbClr val="393AC8"/>
                </a:solidFill>
                <a:latin typeface="Open Sans"/>
                <a:ea typeface="Open Sans"/>
                <a:cs typeface="Open Sans"/>
                <a:sym typeface="Open Sans"/>
              </a:rPr>
              <a:t>Мысалдар:</a:t>
            </a:r>
          </a:p>
        </p:txBody>
      </p:sp>
      <p:sp>
        <p:nvSpPr>
          <p:cNvPr id="4" name="TextBox 4"/>
          <p:cNvSpPr txBox="1"/>
          <p:nvPr/>
        </p:nvSpPr>
        <p:spPr>
          <a:xfrm>
            <a:off x="881955" y="9191625"/>
            <a:ext cx="16377345" cy="580390"/>
          </a:xfrm>
          <a:prstGeom prst="rect">
            <a:avLst/>
          </a:prstGeom>
        </p:spPr>
        <p:txBody>
          <a:bodyPr lIns="0" tIns="0" rIns="0" bIns="0" rtlCol="0" anchor="t">
            <a:spAutoFit/>
          </a:bodyPr>
          <a:lstStyle/>
          <a:p>
            <a:pPr algn="ctr">
              <a:lnSpc>
                <a:spcPts val="4759"/>
              </a:lnSpc>
              <a:spcBef>
                <a:spcPct val="0"/>
              </a:spcBef>
            </a:pPr>
            <a:r>
              <a:rPr lang="en-US" sz="3399">
                <a:solidFill>
                  <a:srgbClr val="393AC8"/>
                </a:solidFill>
                <a:latin typeface="Open Sans"/>
                <a:ea typeface="Open Sans"/>
                <a:cs typeface="Open Sans"/>
                <a:sym typeface="Open Sans"/>
              </a:rPr>
              <a:t>Егер радикалдар болса, олардың орны мен аты атаудың басында көрсетіледі.</a:t>
            </a:r>
          </a:p>
        </p:txBody>
      </p:sp>
      <p:graphicFrame>
        <p:nvGraphicFramePr>
          <p:cNvPr id="5" name="Таблица 4"/>
          <p:cNvGraphicFramePr>
            <a:graphicFrameLocks noGrp="1"/>
          </p:cNvGraphicFramePr>
          <p:nvPr>
            <p:extLst>
              <p:ext uri="{D42A27DB-BD31-4B8C-83A1-F6EECF244321}">
                <p14:modId xmlns:p14="http://schemas.microsoft.com/office/powerpoint/2010/main" val="3390968499"/>
              </p:ext>
            </p:extLst>
          </p:nvPr>
        </p:nvGraphicFramePr>
        <p:xfrm>
          <a:off x="841025" y="5630479"/>
          <a:ext cx="16418274" cy="2942020"/>
        </p:xfrm>
        <a:graphic>
          <a:graphicData uri="http://schemas.openxmlformats.org/drawingml/2006/table">
            <a:tbl>
              <a:tblPr firstRow="1" firstCol="1" bandRow="1">
                <a:tableStyleId>{5940675A-B579-460E-94D1-54222C63F5DA}</a:tableStyleId>
              </a:tblPr>
              <a:tblGrid>
                <a:gridCol w="8209137">
                  <a:extLst>
                    <a:ext uri="{9D8B030D-6E8A-4147-A177-3AD203B41FA5}">
                      <a16:colId xmlns:a16="http://schemas.microsoft.com/office/drawing/2014/main" val="3419145824"/>
                    </a:ext>
                  </a:extLst>
                </a:gridCol>
                <a:gridCol w="8209137">
                  <a:extLst>
                    <a:ext uri="{9D8B030D-6E8A-4147-A177-3AD203B41FA5}">
                      <a16:colId xmlns:a16="http://schemas.microsoft.com/office/drawing/2014/main" val="1370210855"/>
                    </a:ext>
                  </a:extLst>
                </a:gridCol>
              </a:tblGrid>
              <a:tr h="735505">
                <a:tc>
                  <a:txBody>
                    <a:bodyPr/>
                    <a:lstStyle/>
                    <a:p>
                      <a:pPr indent="450215" algn="just">
                        <a:lnSpc>
                          <a:spcPct val="107000"/>
                        </a:lnSpc>
                        <a:spcAft>
                          <a:spcPts val="0"/>
                        </a:spcAft>
                      </a:pPr>
                      <a:r>
                        <a:rPr lang="ru-RU" sz="4000" dirty="0" err="1">
                          <a:solidFill>
                            <a:srgbClr val="4D4ECE"/>
                          </a:solidFill>
                          <a:effectLst/>
                        </a:rPr>
                        <a:t>Құрылымы</a:t>
                      </a:r>
                      <a:endParaRPr lang="ru-RU" sz="40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indent="450215" algn="just">
                        <a:lnSpc>
                          <a:spcPct val="107000"/>
                        </a:lnSpc>
                        <a:spcAft>
                          <a:spcPts val="0"/>
                        </a:spcAft>
                      </a:pPr>
                      <a:r>
                        <a:rPr lang="ru-RU" sz="4000">
                          <a:solidFill>
                            <a:srgbClr val="4D4ECE"/>
                          </a:solidFill>
                          <a:effectLst/>
                        </a:rPr>
                        <a:t>Атауы</a:t>
                      </a:r>
                      <a:endParaRPr lang="ru-RU" sz="400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43310460"/>
                  </a:ext>
                </a:extLst>
              </a:tr>
              <a:tr h="735505">
                <a:tc>
                  <a:txBody>
                    <a:bodyPr/>
                    <a:lstStyle/>
                    <a:p>
                      <a:pPr indent="450215" algn="just">
                        <a:lnSpc>
                          <a:spcPct val="107000"/>
                        </a:lnSpc>
                        <a:spcAft>
                          <a:spcPts val="0"/>
                        </a:spcAft>
                      </a:pPr>
                      <a:r>
                        <a:rPr lang="ru-RU" sz="4000" dirty="0">
                          <a:solidFill>
                            <a:srgbClr val="4D4ECE"/>
                          </a:solidFill>
                          <a:effectLst/>
                        </a:rPr>
                        <a:t>CH₂=CH–CH=CH₂</a:t>
                      </a:r>
                      <a:endParaRPr lang="ru-RU" sz="40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indent="450215" algn="just">
                        <a:lnSpc>
                          <a:spcPct val="107000"/>
                        </a:lnSpc>
                        <a:spcAft>
                          <a:spcPts val="0"/>
                        </a:spcAft>
                      </a:pPr>
                      <a:r>
                        <a:rPr lang="ru-RU" sz="4000" dirty="0">
                          <a:solidFill>
                            <a:srgbClr val="4D4ECE"/>
                          </a:solidFill>
                          <a:effectLst/>
                        </a:rPr>
                        <a:t>Бутадиен-1,3</a:t>
                      </a:r>
                      <a:endParaRPr lang="ru-RU" sz="40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40239496"/>
                  </a:ext>
                </a:extLst>
              </a:tr>
              <a:tr h="735505">
                <a:tc>
                  <a:txBody>
                    <a:bodyPr/>
                    <a:lstStyle/>
                    <a:p>
                      <a:pPr indent="450215" algn="just">
                        <a:lnSpc>
                          <a:spcPct val="107000"/>
                        </a:lnSpc>
                        <a:spcAft>
                          <a:spcPts val="0"/>
                        </a:spcAft>
                      </a:pPr>
                      <a:r>
                        <a:rPr lang="en-US" sz="4000">
                          <a:solidFill>
                            <a:srgbClr val="4D4ECE"/>
                          </a:solidFill>
                          <a:effectLst/>
                        </a:rPr>
                        <a:t>CH₂=CH–CH₂–CH=CH₂</a:t>
                      </a:r>
                      <a:endParaRPr lang="ru-RU" sz="400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indent="450215" algn="just">
                        <a:lnSpc>
                          <a:spcPct val="107000"/>
                        </a:lnSpc>
                        <a:spcAft>
                          <a:spcPts val="0"/>
                        </a:spcAft>
                      </a:pPr>
                      <a:r>
                        <a:rPr lang="ru-RU" sz="4000" dirty="0">
                          <a:solidFill>
                            <a:srgbClr val="4D4ECE"/>
                          </a:solidFill>
                          <a:effectLst/>
                        </a:rPr>
                        <a:t>Пентадиен-1,4</a:t>
                      </a:r>
                      <a:endParaRPr lang="ru-RU" sz="40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51429987"/>
                  </a:ext>
                </a:extLst>
              </a:tr>
              <a:tr h="735505">
                <a:tc>
                  <a:txBody>
                    <a:bodyPr/>
                    <a:lstStyle/>
                    <a:p>
                      <a:pPr indent="450215" algn="just">
                        <a:lnSpc>
                          <a:spcPct val="107000"/>
                        </a:lnSpc>
                        <a:spcAft>
                          <a:spcPts val="0"/>
                        </a:spcAft>
                      </a:pPr>
                      <a:r>
                        <a:rPr lang="ru-RU" sz="4000">
                          <a:solidFill>
                            <a:srgbClr val="4D4ECE"/>
                          </a:solidFill>
                          <a:effectLst/>
                        </a:rPr>
                        <a:t>CH₂=C=CH₂</a:t>
                      </a:r>
                      <a:endParaRPr lang="ru-RU" sz="400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indent="450215" algn="just">
                        <a:lnSpc>
                          <a:spcPct val="107000"/>
                        </a:lnSpc>
                        <a:spcAft>
                          <a:spcPts val="0"/>
                        </a:spcAft>
                      </a:pPr>
                      <a:r>
                        <a:rPr lang="ru-RU" sz="4000" dirty="0" err="1">
                          <a:solidFill>
                            <a:srgbClr val="4D4ECE"/>
                          </a:solidFill>
                          <a:effectLst/>
                        </a:rPr>
                        <a:t>Пропадиен</a:t>
                      </a:r>
                      <a:r>
                        <a:rPr lang="ru-RU" sz="4000" dirty="0">
                          <a:solidFill>
                            <a:srgbClr val="4D4ECE"/>
                          </a:solidFill>
                          <a:effectLst/>
                        </a:rPr>
                        <a:t> (</a:t>
                      </a:r>
                      <a:r>
                        <a:rPr lang="ru-RU" sz="4000" dirty="0" err="1">
                          <a:solidFill>
                            <a:srgbClr val="4D4ECE"/>
                          </a:solidFill>
                          <a:effectLst/>
                        </a:rPr>
                        <a:t>аллен</a:t>
                      </a:r>
                      <a:r>
                        <a:rPr lang="ru-RU" sz="4000" dirty="0">
                          <a:solidFill>
                            <a:srgbClr val="4D4ECE"/>
                          </a:solidFill>
                          <a:effectLst/>
                        </a:rPr>
                        <a:t>)</a:t>
                      </a:r>
                      <a:endParaRPr lang="ru-RU" sz="40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0524222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0830" y="2119630"/>
            <a:ext cx="17146339" cy="5981065"/>
          </a:xfrm>
          <a:prstGeom prst="rect">
            <a:avLst/>
          </a:prstGeom>
        </p:spPr>
        <p:txBody>
          <a:bodyPr lIns="0" tIns="0" rIns="0" bIns="0" rtlCol="0" anchor="t">
            <a:spAutoFit/>
          </a:bodyPr>
          <a:lstStyle/>
          <a:p>
            <a:pPr algn="ctr">
              <a:lnSpc>
                <a:spcPts val="4759"/>
              </a:lnSpc>
              <a:spcBef>
                <a:spcPct val="0"/>
              </a:spcBef>
            </a:pPr>
            <a:r>
              <a:rPr lang="en-US" sz="3399" b="1">
                <a:solidFill>
                  <a:srgbClr val="393AC8"/>
                </a:solidFill>
                <a:latin typeface="Open Sans Bold"/>
                <a:ea typeface="Open Sans Bold"/>
                <a:cs typeface="Open Sans Bold"/>
                <a:sym typeface="Open Sans Bold"/>
              </a:rPr>
              <a:t>Диендерді алу жолдары. Диендер әртүрлі химиялық әдістермен алынады.</a:t>
            </a:r>
          </a:p>
          <a:p>
            <a:pPr algn="ctr">
              <a:lnSpc>
                <a:spcPts val="4759"/>
              </a:lnSpc>
              <a:spcBef>
                <a:spcPct val="0"/>
              </a:spcBef>
            </a:pPr>
            <a:r>
              <a:rPr lang="en-US" sz="3399">
                <a:solidFill>
                  <a:srgbClr val="393AC8"/>
                </a:solidFill>
                <a:latin typeface="Open Sans"/>
                <a:ea typeface="Open Sans"/>
                <a:cs typeface="Open Sans"/>
                <a:sym typeface="Open Sans"/>
              </a:rPr>
              <a:t> Ең жиі қолданылатын жолдары:</a:t>
            </a:r>
          </a:p>
          <a:p>
            <a:pPr algn="ctr">
              <a:lnSpc>
                <a:spcPts val="4759"/>
              </a:lnSpc>
              <a:spcBef>
                <a:spcPct val="0"/>
              </a:spcBef>
            </a:pPr>
            <a:endParaRPr lang="en-US" sz="3399">
              <a:solidFill>
                <a:srgbClr val="393AC8"/>
              </a:solidFill>
              <a:latin typeface="Open Sans"/>
              <a:ea typeface="Open Sans"/>
              <a:cs typeface="Open Sans"/>
              <a:sym typeface="Open Sans"/>
            </a:endParaRPr>
          </a:p>
          <a:p>
            <a:pPr algn="ctr">
              <a:lnSpc>
                <a:spcPts val="4759"/>
              </a:lnSpc>
              <a:spcBef>
                <a:spcPct val="0"/>
              </a:spcBef>
            </a:pPr>
            <a:r>
              <a:rPr lang="en-US" sz="3399" i="1">
                <a:solidFill>
                  <a:srgbClr val="393AC8"/>
                </a:solidFill>
                <a:latin typeface="Open Sans Italics"/>
                <a:ea typeface="Open Sans Italics"/>
                <a:cs typeface="Open Sans Italics"/>
                <a:sym typeface="Open Sans Italics"/>
              </a:rPr>
              <a:t>1. Дегидрлеу (сутек бөліп алу)</a:t>
            </a:r>
          </a:p>
          <a:p>
            <a:pPr algn="ctr">
              <a:lnSpc>
                <a:spcPts val="4759"/>
              </a:lnSpc>
              <a:spcBef>
                <a:spcPct val="0"/>
              </a:spcBef>
            </a:pPr>
            <a:r>
              <a:rPr lang="en-US" sz="3399">
                <a:solidFill>
                  <a:srgbClr val="393AC8"/>
                </a:solidFill>
                <a:latin typeface="Open Sans"/>
                <a:ea typeface="Open Sans"/>
                <a:cs typeface="Open Sans"/>
                <a:sym typeface="Open Sans"/>
              </a:rPr>
              <a:t>Алкандардан немесе алкендерден жоғары температурада (кат.):</a:t>
            </a:r>
          </a:p>
          <a:p>
            <a:pPr algn="ctr">
              <a:lnSpc>
                <a:spcPts val="4759"/>
              </a:lnSpc>
              <a:spcBef>
                <a:spcPct val="0"/>
              </a:spcBef>
            </a:pPr>
            <a:r>
              <a:rPr lang="en-US" sz="3399">
                <a:solidFill>
                  <a:srgbClr val="393AC8"/>
                </a:solidFill>
                <a:latin typeface="Open Sans"/>
                <a:ea typeface="Open Sans"/>
                <a:cs typeface="Open Sans"/>
                <a:sym typeface="Open Sans"/>
              </a:rPr>
              <a:t>CH₃–CH=CH–CH₃ → CH₂=CH–CH=CH₂ + H₂</a:t>
            </a:r>
          </a:p>
          <a:p>
            <a:pPr algn="ctr">
              <a:lnSpc>
                <a:spcPts val="4759"/>
              </a:lnSpc>
              <a:spcBef>
                <a:spcPct val="0"/>
              </a:spcBef>
            </a:pPr>
            <a:endParaRPr lang="en-US" sz="3399">
              <a:solidFill>
                <a:srgbClr val="393AC8"/>
              </a:solidFill>
              <a:latin typeface="Open Sans"/>
              <a:ea typeface="Open Sans"/>
              <a:cs typeface="Open Sans"/>
              <a:sym typeface="Open Sans"/>
            </a:endParaRPr>
          </a:p>
          <a:p>
            <a:pPr algn="ctr">
              <a:lnSpc>
                <a:spcPts val="4759"/>
              </a:lnSpc>
              <a:spcBef>
                <a:spcPct val="0"/>
              </a:spcBef>
            </a:pPr>
            <a:r>
              <a:rPr lang="en-US" sz="3399" i="1">
                <a:solidFill>
                  <a:srgbClr val="393AC8"/>
                </a:solidFill>
                <a:latin typeface="Open Sans Italics"/>
                <a:ea typeface="Open Sans Italics"/>
                <a:cs typeface="Open Sans Italics"/>
                <a:sym typeface="Open Sans Italics"/>
              </a:rPr>
              <a:t>2. Дегидрогалогендеу</a:t>
            </a:r>
          </a:p>
          <a:p>
            <a:pPr algn="ctr">
              <a:lnSpc>
                <a:spcPts val="4759"/>
              </a:lnSpc>
              <a:spcBef>
                <a:spcPct val="0"/>
              </a:spcBef>
            </a:pPr>
            <a:r>
              <a:rPr lang="en-US" sz="3399">
                <a:solidFill>
                  <a:srgbClr val="393AC8"/>
                </a:solidFill>
                <a:latin typeface="Open Sans"/>
                <a:ea typeface="Open Sans"/>
                <a:cs typeface="Open Sans"/>
                <a:sym typeface="Open Sans"/>
              </a:rPr>
              <a:t>Галогентуындыдан екі молекула HCl немесе HBr бөліп алу:</a:t>
            </a:r>
          </a:p>
          <a:p>
            <a:pPr algn="ctr">
              <a:lnSpc>
                <a:spcPts val="4759"/>
              </a:lnSpc>
              <a:spcBef>
                <a:spcPct val="0"/>
              </a:spcBef>
            </a:pPr>
            <a:r>
              <a:rPr lang="en-US" sz="3399">
                <a:solidFill>
                  <a:srgbClr val="393AC8"/>
                </a:solidFill>
                <a:latin typeface="Open Sans"/>
                <a:ea typeface="Open Sans"/>
                <a:cs typeface="Open Sans"/>
                <a:sym typeface="Open Sans"/>
              </a:rPr>
              <a:t>CH₂Br–CH₂–CHBr–CH₃ + 2KOH → CH₂=CH–CH=CH₂ + 2KBr + 2H₂O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3404" y="3263020"/>
            <a:ext cx="16901192" cy="3684761"/>
          </a:xfrm>
          <a:prstGeom prst="rect">
            <a:avLst/>
          </a:prstGeom>
        </p:spPr>
        <p:txBody>
          <a:bodyPr lIns="0" tIns="0" rIns="0" bIns="0" rtlCol="0" anchor="t">
            <a:spAutoFit/>
          </a:bodyPr>
          <a:lstStyle/>
          <a:p>
            <a:pPr algn="ctr">
              <a:lnSpc>
                <a:spcPts val="5852"/>
              </a:lnSpc>
              <a:spcBef>
                <a:spcPct val="0"/>
              </a:spcBef>
            </a:pPr>
            <a:r>
              <a:rPr lang="en-US" sz="4180" i="1">
                <a:solidFill>
                  <a:srgbClr val="393AC8"/>
                </a:solidFill>
                <a:latin typeface="Open Sans Italics"/>
                <a:ea typeface="Open Sans Italics"/>
                <a:cs typeface="Open Sans Italics"/>
                <a:sym typeface="Open Sans Italics"/>
              </a:rPr>
              <a:t>3. Ацетилендерден синтез. Ацетиленнің полимерленуі нәтижесінде диендер түзіледі.</a:t>
            </a:r>
          </a:p>
          <a:p>
            <a:pPr algn="ctr">
              <a:lnSpc>
                <a:spcPts val="5852"/>
              </a:lnSpc>
              <a:spcBef>
                <a:spcPct val="0"/>
              </a:spcBef>
            </a:pPr>
            <a:endParaRPr lang="en-US" sz="4180" i="1">
              <a:solidFill>
                <a:srgbClr val="393AC8"/>
              </a:solidFill>
              <a:latin typeface="Open Sans Italics"/>
              <a:ea typeface="Open Sans Italics"/>
              <a:cs typeface="Open Sans Italics"/>
              <a:sym typeface="Open Sans Italics"/>
            </a:endParaRPr>
          </a:p>
          <a:p>
            <a:pPr algn="ctr">
              <a:lnSpc>
                <a:spcPts val="5852"/>
              </a:lnSpc>
              <a:spcBef>
                <a:spcPct val="0"/>
              </a:spcBef>
            </a:pPr>
            <a:r>
              <a:rPr lang="en-US" sz="4180" i="1">
                <a:solidFill>
                  <a:srgbClr val="393AC8"/>
                </a:solidFill>
                <a:latin typeface="Open Sans Italics"/>
                <a:ea typeface="Open Sans Italics"/>
                <a:cs typeface="Open Sans Italics"/>
                <a:sym typeface="Open Sans Italics"/>
              </a:rPr>
              <a:t>4. Галогеналкендерді мырышпен тотықсыздандыру</a:t>
            </a:r>
          </a:p>
          <a:p>
            <a:pPr algn="ctr">
              <a:lnSpc>
                <a:spcPts val="5852"/>
              </a:lnSpc>
              <a:spcBef>
                <a:spcPct val="0"/>
              </a:spcBef>
            </a:pPr>
            <a:r>
              <a:rPr lang="en-US" sz="4180">
                <a:solidFill>
                  <a:srgbClr val="393AC8"/>
                </a:solidFill>
                <a:latin typeface="Open Sans"/>
                <a:ea typeface="Open Sans"/>
                <a:cs typeface="Open Sans"/>
                <a:sym typeface="Open Sans"/>
              </a:rPr>
              <a:t>CH₂Cl–CH=CH–CH₂Cl + 2[H] → CH₂=CH–CH=CH₂ + 2HCl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422130" y="962025"/>
            <a:ext cx="9443740" cy="1180465"/>
          </a:xfrm>
          <a:prstGeom prst="rect">
            <a:avLst/>
          </a:prstGeom>
        </p:spPr>
        <p:txBody>
          <a:bodyPr lIns="0" tIns="0" rIns="0" bIns="0" rtlCol="0" anchor="t">
            <a:spAutoFit/>
          </a:bodyPr>
          <a:lstStyle/>
          <a:p>
            <a:pPr algn="ctr">
              <a:lnSpc>
                <a:spcPts val="4759"/>
              </a:lnSpc>
              <a:spcBef>
                <a:spcPct val="0"/>
              </a:spcBef>
            </a:pPr>
            <a:r>
              <a:rPr lang="en-US" sz="3399" b="1">
                <a:solidFill>
                  <a:srgbClr val="393AC8"/>
                </a:solidFill>
                <a:latin typeface="Open Sans Bold"/>
                <a:ea typeface="Open Sans Bold"/>
                <a:cs typeface="Open Sans Bold"/>
                <a:sym typeface="Open Sans Bold"/>
              </a:rPr>
              <a:t>5. Физикалық қасиеттері мен құрылымы</a:t>
            </a:r>
          </a:p>
          <a:p>
            <a:pPr algn="ctr">
              <a:lnSpc>
                <a:spcPts val="4759"/>
              </a:lnSpc>
              <a:spcBef>
                <a:spcPct val="0"/>
              </a:spcBef>
            </a:pPr>
            <a:r>
              <a:rPr lang="en-US" sz="3399" b="1">
                <a:solidFill>
                  <a:srgbClr val="393AC8"/>
                </a:solidFill>
                <a:latin typeface="Open Sans Bold"/>
                <a:ea typeface="Open Sans Bold"/>
                <a:cs typeface="Open Sans Bold"/>
                <a:sym typeface="Open Sans Bold"/>
              </a:rPr>
              <a:t>Физикалық қасиеттері:</a:t>
            </a:r>
          </a:p>
        </p:txBody>
      </p:sp>
      <p:graphicFrame>
        <p:nvGraphicFramePr>
          <p:cNvPr id="4" name="Таблица 3"/>
          <p:cNvGraphicFramePr>
            <a:graphicFrameLocks noGrp="1"/>
          </p:cNvGraphicFramePr>
          <p:nvPr>
            <p:extLst>
              <p:ext uri="{D42A27DB-BD31-4B8C-83A1-F6EECF244321}">
                <p14:modId xmlns:p14="http://schemas.microsoft.com/office/powerpoint/2010/main" val="3251655968"/>
              </p:ext>
            </p:extLst>
          </p:nvPr>
        </p:nvGraphicFramePr>
        <p:xfrm>
          <a:off x="914400" y="3086100"/>
          <a:ext cx="16306800" cy="6019800"/>
        </p:xfrm>
        <a:graphic>
          <a:graphicData uri="http://schemas.openxmlformats.org/drawingml/2006/table">
            <a:tbl>
              <a:tblPr firstRow="1" firstCol="1" bandRow="1">
                <a:tableStyleId>{5940675A-B579-460E-94D1-54222C63F5DA}</a:tableStyleId>
              </a:tblPr>
              <a:tblGrid>
                <a:gridCol w="3455052">
                  <a:extLst>
                    <a:ext uri="{9D8B030D-6E8A-4147-A177-3AD203B41FA5}">
                      <a16:colId xmlns:a16="http://schemas.microsoft.com/office/drawing/2014/main" val="4087669463"/>
                    </a:ext>
                  </a:extLst>
                </a:gridCol>
                <a:gridCol w="4947007">
                  <a:extLst>
                    <a:ext uri="{9D8B030D-6E8A-4147-A177-3AD203B41FA5}">
                      <a16:colId xmlns:a16="http://schemas.microsoft.com/office/drawing/2014/main" val="3921841473"/>
                    </a:ext>
                  </a:extLst>
                </a:gridCol>
                <a:gridCol w="3826732">
                  <a:extLst>
                    <a:ext uri="{9D8B030D-6E8A-4147-A177-3AD203B41FA5}">
                      <a16:colId xmlns:a16="http://schemas.microsoft.com/office/drawing/2014/main" val="3353115605"/>
                    </a:ext>
                  </a:extLst>
                </a:gridCol>
                <a:gridCol w="4078009">
                  <a:extLst>
                    <a:ext uri="{9D8B030D-6E8A-4147-A177-3AD203B41FA5}">
                      <a16:colId xmlns:a16="http://schemas.microsoft.com/office/drawing/2014/main" val="2860613445"/>
                    </a:ext>
                  </a:extLst>
                </a:gridCol>
              </a:tblGrid>
              <a:tr h="2006600">
                <a:tc>
                  <a:txBody>
                    <a:bodyPr/>
                    <a:lstStyle/>
                    <a:p>
                      <a:pPr algn="ctr">
                        <a:lnSpc>
                          <a:spcPct val="107000"/>
                        </a:lnSpc>
                        <a:spcAft>
                          <a:spcPts val="0"/>
                        </a:spcAft>
                      </a:pPr>
                      <a:r>
                        <a:rPr lang="ru-RU" sz="4000" dirty="0">
                          <a:solidFill>
                            <a:srgbClr val="4D4ECE"/>
                          </a:solidFill>
                          <a:effectLst/>
                        </a:rPr>
                        <a:t>Диен</a:t>
                      </a:r>
                      <a:endParaRPr lang="ru-RU" sz="40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4000" dirty="0" err="1">
                          <a:solidFill>
                            <a:srgbClr val="4D4ECE"/>
                          </a:solidFill>
                          <a:effectLst/>
                        </a:rPr>
                        <a:t>Құрылымы</a:t>
                      </a:r>
                      <a:endParaRPr lang="ru-RU" sz="40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4000">
                          <a:solidFill>
                            <a:srgbClr val="4D4ECE"/>
                          </a:solidFill>
                          <a:effectLst/>
                        </a:rPr>
                        <a:t>Агрегаттық күйі</a:t>
                      </a:r>
                      <a:endParaRPr lang="ru-RU" sz="400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4000">
                          <a:solidFill>
                            <a:srgbClr val="4D4ECE"/>
                          </a:solidFill>
                          <a:effectLst/>
                        </a:rPr>
                        <a:t>Қайнау t (°C)</a:t>
                      </a:r>
                      <a:endParaRPr lang="ru-RU" sz="400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7914744"/>
                  </a:ext>
                </a:extLst>
              </a:tr>
              <a:tr h="2006600">
                <a:tc>
                  <a:txBody>
                    <a:bodyPr/>
                    <a:lstStyle/>
                    <a:p>
                      <a:pPr algn="ctr">
                        <a:lnSpc>
                          <a:spcPct val="107000"/>
                        </a:lnSpc>
                        <a:spcAft>
                          <a:spcPts val="0"/>
                        </a:spcAft>
                      </a:pPr>
                      <a:r>
                        <a:rPr lang="ru-RU" sz="4000">
                          <a:solidFill>
                            <a:srgbClr val="4D4ECE"/>
                          </a:solidFill>
                          <a:effectLst/>
                        </a:rPr>
                        <a:t>Бутадиен-1,3</a:t>
                      </a:r>
                      <a:endParaRPr lang="ru-RU" sz="400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4000" dirty="0">
                          <a:solidFill>
                            <a:srgbClr val="4D4ECE"/>
                          </a:solidFill>
                          <a:effectLst/>
                        </a:rPr>
                        <a:t>CH₂=CH–CH=CH₂</a:t>
                      </a:r>
                      <a:endParaRPr lang="ru-RU" sz="40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4000" dirty="0">
                          <a:solidFill>
                            <a:srgbClr val="4D4ECE"/>
                          </a:solidFill>
                          <a:effectLst/>
                        </a:rPr>
                        <a:t>Газ</a:t>
                      </a:r>
                      <a:endParaRPr lang="ru-RU" sz="40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4000">
                          <a:solidFill>
                            <a:srgbClr val="4D4ECE"/>
                          </a:solidFill>
                          <a:effectLst/>
                        </a:rPr>
                        <a:t>-4.4</a:t>
                      </a:r>
                      <a:endParaRPr lang="ru-RU" sz="400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55976902"/>
                  </a:ext>
                </a:extLst>
              </a:tr>
              <a:tr h="2006600">
                <a:tc>
                  <a:txBody>
                    <a:bodyPr/>
                    <a:lstStyle/>
                    <a:p>
                      <a:pPr algn="ctr">
                        <a:lnSpc>
                          <a:spcPct val="107000"/>
                        </a:lnSpc>
                        <a:spcAft>
                          <a:spcPts val="0"/>
                        </a:spcAft>
                      </a:pPr>
                      <a:r>
                        <a:rPr lang="ru-RU" sz="4000">
                          <a:solidFill>
                            <a:srgbClr val="4D4ECE"/>
                          </a:solidFill>
                          <a:effectLst/>
                        </a:rPr>
                        <a:t>Пентадиен-1,3</a:t>
                      </a:r>
                      <a:endParaRPr lang="ru-RU" sz="400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4000">
                          <a:solidFill>
                            <a:srgbClr val="4D4ECE"/>
                          </a:solidFill>
                          <a:effectLst/>
                        </a:rPr>
                        <a:t>CH₂=CH–CH₂–CH=CH₂</a:t>
                      </a:r>
                      <a:endParaRPr lang="ru-RU" sz="400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4000" dirty="0" err="1">
                          <a:solidFill>
                            <a:srgbClr val="4D4ECE"/>
                          </a:solidFill>
                          <a:effectLst/>
                        </a:rPr>
                        <a:t>Сұйық</a:t>
                      </a:r>
                      <a:endParaRPr lang="ru-RU" sz="40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4000" dirty="0">
                          <a:solidFill>
                            <a:srgbClr val="4D4ECE"/>
                          </a:solidFill>
                          <a:effectLst/>
                        </a:rPr>
                        <a:t>~42</a:t>
                      </a:r>
                      <a:endParaRPr lang="ru-RU" sz="4000" dirty="0">
                        <a:solidFill>
                          <a:srgbClr val="4D4ECE"/>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693763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419667"/>
            <a:ext cx="17259300" cy="5981065"/>
          </a:xfrm>
          <a:prstGeom prst="rect">
            <a:avLst/>
          </a:prstGeom>
        </p:spPr>
        <p:txBody>
          <a:bodyPr lIns="0" tIns="0" rIns="0" bIns="0" rtlCol="0" anchor="t">
            <a:spAutoFit/>
          </a:bodyPr>
          <a:lstStyle/>
          <a:p>
            <a:pPr algn="l">
              <a:lnSpc>
                <a:spcPts val="4759"/>
              </a:lnSpc>
              <a:spcBef>
                <a:spcPct val="0"/>
              </a:spcBef>
            </a:pPr>
            <a:r>
              <a:rPr lang="en-US" sz="3399">
                <a:solidFill>
                  <a:srgbClr val="393AC8"/>
                </a:solidFill>
                <a:latin typeface="Open Sans"/>
                <a:ea typeface="Open Sans"/>
                <a:cs typeface="Open Sans"/>
                <a:sym typeface="Open Sans"/>
              </a:rPr>
              <a:t>- Төмен молекулалық диендер – газ немесе сұйық күйде.</a:t>
            </a:r>
          </a:p>
          <a:p>
            <a:pPr algn="l">
              <a:lnSpc>
                <a:spcPts val="4759"/>
              </a:lnSpc>
              <a:spcBef>
                <a:spcPct val="0"/>
              </a:spcBef>
            </a:pPr>
            <a:r>
              <a:rPr lang="en-US" sz="3399">
                <a:solidFill>
                  <a:srgbClr val="393AC8"/>
                </a:solidFill>
                <a:latin typeface="Open Sans"/>
                <a:ea typeface="Open Sans"/>
                <a:cs typeface="Open Sans"/>
                <a:sym typeface="Open Sans"/>
              </a:rPr>
              <a:t>- Суда ерімейді, бірақ органикалық еріткіштерде ериді.</a:t>
            </a:r>
          </a:p>
          <a:p>
            <a:pPr algn="l">
              <a:lnSpc>
                <a:spcPts val="4759"/>
              </a:lnSpc>
              <a:spcBef>
                <a:spcPct val="0"/>
              </a:spcBef>
            </a:pPr>
            <a:r>
              <a:rPr lang="en-US" sz="3399">
                <a:solidFill>
                  <a:srgbClr val="393AC8"/>
                </a:solidFill>
                <a:latin typeface="Open Sans"/>
                <a:ea typeface="Open Sans"/>
                <a:cs typeface="Open Sans"/>
                <a:sym typeface="Open Sans"/>
              </a:rPr>
              <a:t>- Иісі айқын, кейде өткір.</a:t>
            </a:r>
          </a:p>
          <a:p>
            <a:pPr algn="l">
              <a:lnSpc>
                <a:spcPts val="4759"/>
              </a:lnSpc>
              <a:spcBef>
                <a:spcPct val="0"/>
              </a:spcBef>
            </a:pPr>
            <a:r>
              <a:rPr lang="en-US" sz="3399">
                <a:solidFill>
                  <a:srgbClr val="393AC8"/>
                </a:solidFill>
                <a:latin typeface="Open Sans"/>
                <a:ea typeface="Open Sans"/>
                <a:cs typeface="Open Sans"/>
                <a:sym typeface="Open Sans"/>
              </a:rPr>
              <a:t>- Қос байланыстары болғандықтан, химиялық белсенді.</a:t>
            </a:r>
          </a:p>
          <a:p>
            <a:pPr algn="l">
              <a:lnSpc>
                <a:spcPts val="4759"/>
              </a:lnSpc>
              <a:spcBef>
                <a:spcPct val="0"/>
              </a:spcBef>
            </a:pPr>
            <a:endParaRPr lang="en-US" sz="3399">
              <a:solidFill>
                <a:srgbClr val="393AC8"/>
              </a:solidFill>
              <a:latin typeface="Open Sans"/>
              <a:ea typeface="Open Sans"/>
              <a:cs typeface="Open Sans"/>
              <a:sym typeface="Open Sans"/>
            </a:endParaRPr>
          </a:p>
          <a:p>
            <a:pPr algn="l">
              <a:lnSpc>
                <a:spcPts val="4759"/>
              </a:lnSpc>
              <a:spcBef>
                <a:spcPct val="0"/>
              </a:spcBef>
            </a:pPr>
            <a:r>
              <a:rPr lang="en-US" sz="3399">
                <a:solidFill>
                  <a:srgbClr val="393AC8"/>
                </a:solidFill>
                <a:latin typeface="Open Sans"/>
                <a:ea typeface="Open Sans"/>
                <a:cs typeface="Open Sans"/>
                <a:sym typeface="Open Sans"/>
              </a:rPr>
              <a:t>Молекулалық құрылымы:</a:t>
            </a:r>
          </a:p>
          <a:p>
            <a:pPr algn="l">
              <a:lnSpc>
                <a:spcPts val="4759"/>
              </a:lnSpc>
              <a:spcBef>
                <a:spcPct val="0"/>
              </a:spcBef>
            </a:pPr>
            <a:r>
              <a:rPr lang="en-US" sz="3399">
                <a:solidFill>
                  <a:srgbClr val="393AC8"/>
                </a:solidFill>
                <a:latin typeface="Open Sans"/>
                <a:ea typeface="Open Sans"/>
                <a:cs typeface="Open Sans"/>
                <a:sym typeface="Open Sans"/>
              </a:rPr>
              <a:t>- Конъюгацияланған диендерде π-электрондар делокализацияланады, бұл молекуланы тұрақты етеді.</a:t>
            </a:r>
          </a:p>
          <a:p>
            <a:pPr algn="l">
              <a:lnSpc>
                <a:spcPts val="4759"/>
              </a:lnSpc>
              <a:spcBef>
                <a:spcPct val="0"/>
              </a:spcBef>
            </a:pPr>
            <a:r>
              <a:rPr lang="en-US" sz="3399">
                <a:solidFill>
                  <a:srgbClr val="393AC8"/>
                </a:solidFill>
                <a:latin typeface="Open Sans"/>
                <a:ea typeface="Open Sans"/>
                <a:cs typeface="Open Sans"/>
                <a:sym typeface="Open Sans"/>
              </a:rPr>
              <a:t>- Құрылымында sp²-гибридтелген көміртектер болады.</a:t>
            </a:r>
          </a:p>
          <a:p>
            <a:pPr algn="l">
              <a:lnSpc>
                <a:spcPts val="4759"/>
              </a:lnSpc>
              <a:spcBef>
                <a:spcPct val="0"/>
              </a:spcBef>
            </a:pPr>
            <a:r>
              <a:rPr lang="en-US" sz="3399">
                <a:solidFill>
                  <a:srgbClr val="393AC8"/>
                </a:solidFill>
                <a:latin typeface="Open Sans"/>
                <a:ea typeface="Open Sans"/>
                <a:cs typeface="Open Sans"/>
                <a:sym typeface="Open Sans"/>
              </a:rPr>
              <a:t>- Молекула жазықтықты құрылымға ие.</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2322</Words>
  <Application>Microsoft Office PowerPoint</Application>
  <PresentationFormat>Произвольный</PresentationFormat>
  <Paragraphs>247</Paragraphs>
  <Slides>31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31</vt:i4>
      </vt:variant>
    </vt:vector>
  </HeadingPairs>
  <TitlesOfParts>
    <vt:vector size="38" baseType="lpstr">
      <vt:lpstr>Open Sans Italics</vt:lpstr>
      <vt:lpstr>Open Sans Bold</vt:lpstr>
      <vt:lpstr>Arial</vt:lpstr>
      <vt:lpstr>Times New Roman</vt:lpstr>
      <vt:lpstr>Open Sans</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дәріс Тақырыбы. Диендер. Жіктелу мен номенклатура. Алу жолдары. Физикалық қасиеттері мен құрылымы. Химиялық реакциялары. Қосарланған диендерге электрофилды және еркін радикалды қосылу реакциялары (механизмдері).</dc:title>
  <cp:lastModifiedBy>Пользователь Windows</cp:lastModifiedBy>
  <cp:revision>2</cp:revision>
  <dcterms:created xsi:type="dcterms:W3CDTF">2006-08-16T00:00:00Z</dcterms:created>
  <dcterms:modified xsi:type="dcterms:W3CDTF">2025-09-21T20:13:32Z</dcterms:modified>
  <dc:identifier>DAGznkNWbI8</dc:identifier>
</cp:coreProperties>
</file>