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2" d="100"/>
          <a:sy n="92" d="100"/>
        </p:scale>
        <p:origin x="-1186"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69C93-514E-4743-BFDC-FB36806B8A44}" type="datetimeFigureOut">
              <a:rPr lang="ru-RU" smtClean="0"/>
              <a:t>22.11.2021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0777AA-462D-4C5B-8E55-31C7BEEE1518}"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E0777AA-462D-4C5B-8E55-31C7BEEE1518}" type="slidenum">
              <a:rPr lang="ru-RU" smtClean="0"/>
              <a:t>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22.11.2021</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22.11.2021</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22.11.2021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22.11.2021</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22.11.2021</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22.11.2021</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628800"/>
            <a:ext cx="8229600" cy="2209800"/>
          </a:xfrm>
        </p:spPr>
        <p:txBody>
          <a:bodyPr>
            <a:normAutofit fontScale="90000"/>
          </a:bodyPr>
          <a:lstStyle/>
          <a:p>
            <a:pPr algn="ctr"/>
            <a:r>
              <a:rPr lang="kk-KZ" b="1" dirty="0" smtClean="0"/>
              <a:t>13- </a:t>
            </a:r>
            <a:r>
              <a:rPr lang="kk-KZ" b="1" dirty="0" smtClean="0"/>
              <a:t>Дәріс</a:t>
            </a:r>
            <a:br>
              <a:rPr lang="kk-KZ" b="1" dirty="0" smtClean="0"/>
            </a:br>
            <a:r>
              <a:rPr lang="kk-KZ" b="1" dirty="0" smtClean="0"/>
              <a:t> </a:t>
            </a:r>
            <a:r>
              <a:rPr lang="kk-KZ" b="1" dirty="0" smtClean="0"/>
              <a:t>Тұтас педагогикалық үдерісте көшбасшылықты дамыту.</a:t>
            </a:r>
            <a:r>
              <a:rPr lang="ru-RU" dirty="0" smtClean="0"/>
              <a:t/>
            </a:r>
            <a:br>
              <a:rPr lang="ru-RU" dirty="0" smtClean="0"/>
            </a:br>
            <a:endParaRPr lang="ru-RU" dirty="0"/>
          </a:p>
        </p:txBody>
      </p:sp>
      <p:sp>
        <p:nvSpPr>
          <p:cNvPr id="3" name="Подзаголовок 2"/>
          <p:cNvSpPr>
            <a:spLocks noGrp="1"/>
          </p:cNvSpPr>
          <p:nvPr>
            <p:ph type="subTitle" idx="1"/>
          </p:nvPr>
        </p:nvSpPr>
        <p:spPr>
          <a:xfrm>
            <a:off x="1907704" y="4581128"/>
            <a:ext cx="6920274" cy="1752600"/>
          </a:xfrm>
        </p:spPr>
        <p:txBody>
          <a:bodyPr>
            <a:normAutofit/>
          </a:bodyPr>
          <a:lstStyle/>
          <a:p>
            <a:r>
              <a:rPr lang="ru-RU" sz="1800" dirty="0" smtClean="0"/>
              <a:t>Шал</a:t>
            </a:r>
            <a:r>
              <a:rPr lang="kk-KZ" sz="1800" dirty="0" smtClean="0"/>
              <a:t>г</a:t>
            </a:r>
            <a:r>
              <a:rPr lang="ru-RU" sz="1800" dirty="0" err="1" smtClean="0"/>
              <a:t>ынбаева</a:t>
            </a:r>
            <a:r>
              <a:rPr lang="ru-RU" sz="1800" dirty="0" smtClean="0"/>
              <a:t> </a:t>
            </a:r>
            <a:r>
              <a:rPr lang="ru-RU" sz="1800" dirty="0" err="1" smtClean="0"/>
              <a:t>Кадиша</a:t>
            </a:r>
            <a:r>
              <a:rPr lang="ru-RU" sz="1800" dirty="0" smtClean="0"/>
              <a:t> </a:t>
            </a:r>
            <a:r>
              <a:rPr lang="ru-RU" sz="1800" dirty="0" err="1" smtClean="0"/>
              <a:t>К</a:t>
            </a:r>
            <a:r>
              <a:rPr lang="ru-RU" sz="1800" dirty="0" err="1" smtClean="0"/>
              <a:t>адыровна</a:t>
            </a:r>
            <a:endParaRPr lang="ru-RU"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рямоугольник с двумя вырезанными противолежащими углами 2"/>
          <p:cNvSpPr/>
          <p:nvPr/>
        </p:nvSpPr>
        <p:spPr>
          <a:xfrm>
            <a:off x="467544" y="1484784"/>
            <a:ext cx="4248472" cy="5157192"/>
          </a:xfrm>
          <a:prstGeom prst="snip2Diag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2465" name="Rectangle 1"/>
          <p:cNvSpPr>
            <a:spLocks noChangeArrowheads="1"/>
          </p:cNvSpPr>
          <p:nvPr/>
        </p:nvSpPr>
        <p:spPr bwMode="auto">
          <a:xfrm>
            <a:off x="755576" y="2132856"/>
            <a:ext cx="3779912"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Көшбасшы мұғалімнің дамуы мен қалыптасуына тәрбиелік ықпал жасау оқытушы мен білім алушының, топтың арасында жайлы қарым-қатынастың орнауымен сипатталып, танымдық іс-әрекетті басқару стилін таңдай білуді талап етеді. Сондықтан көшбасшы оқытушы оқыту материалдарын талдап, тәрбиелік мәндісін таңдап, қарам-қатынас стилін білім алушыны белсенді танымдық әрекетке бастайтындай етіп, кәсіби бағытына орайлас құрады. Жоғарыда атап өткен үш міндет өзара бірлікте іске асады және бірін-бірі толықтырып отырады.</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2467" name="Picture 3" descr="Педагогика картинки, стоковые фото Педагогика | Depositphotos"/>
          <p:cNvPicPr>
            <a:picLocks noChangeAspect="1" noChangeArrowheads="1"/>
          </p:cNvPicPr>
          <p:nvPr/>
        </p:nvPicPr>
        <p:blipFill>
          <a:blip r:embed="rId2" cstate="print"/>
          <a:srcRect/>
          <a:stretch>
            <a:fillRect/>
          </a:stretch>
        </p:blipFill>
        <p:spPr bwMode="auto">
          <a:xfrm>
            <a:off x="5148064" y="1772816"/>
            <a:ext cx="3482752" cy="45815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143000"/>
          </a:xfrm>
        </p:spPr>
        <p:txBody>
          <a:bodyPr>
            <a:noAutofit/>
          </a:bodyPr>
          <a:lstStyle/>
          <a:p>
            <a:pPr algn="ctr"/>
            <a:r>
              <a:rPr lang="kk-KZ" sz="2800" b="1" dirty="0" smtClean="0"/>
              <a:t>Көшбасшылықты дaмытудa оқыту - тәрбиелеу принциптеріне сүйену.</a:t>
            </a:r>
            <a:r>
              <a:rPr lang="ru-RU" sz="2800" dirty="0" smtClean="0"/>
              <a:t/>
            </a:r>
            <a:br>
              <a:rPr lang="ru-RU" sz="2800" dirty="0" smtClean="0"/>
            </a:br>
            <a:endParaRPr lang="ru-RU" sz="2800" dirty="0"/>
          </a:p>
        </p:txBody>
      </p:sp>
      <p:sp>
        <p:nvSpPr>
          <p:cNvPr id="3" name="Прямоугольник с двумя вырезанными соседними углами 2"/>
          <p:cNvSpPr/>
          <p:nvPr/>
        </p:nvSpPr>
        <p:spPr>
          <a:xfrm>
            <a:off x="2123728" y="1772816"/>
            <a:ext cx="5328592" cy="1440160"/>
          </a:xfrm>
          <a:prstGeom prst="snip2Same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3489" name="Rectangle 1"/>
          <p:cNvSpPr>
            <a:spLocks noChangeArrowheads="1"/>
          </p:cNvSpPr>
          <p:nvPr/>
        </p:nvSpPr>
        <p:spPr bwMode="auto">
          <a:xfrm>
            <a:off x="2411760" y="1844824"/>
            <a:ext cx="4572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Көшбасшы оқытушының оқыту үдерісінің заңдылықтары мен заңдарын басшылыққа алып қызмет етуі оқытушы мен оқушының, оқушы мен оқу материалының арасындағы байланыстың болуын орнатады.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Скругленный прямоугольник 4"/>
          <p:cNvSpPr/>
          <p:nvPr/>
        </p:nvSpPr>
        <p:spPr>
          <a:xfrm>
            <a:off x="539552" y="3501008"/>
            <a:ext cx="7920880" cy="2232248"/>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3490" name="Rectangle 2"/>
          <p:cNvSpPr>
            <a:spLocks noChangeArrowheads="1"/>
          </p:cNvSpPr>
          <p:nvPr/>
        </p:nvSpPr>
        <p:spPr bwMode="auto">
          <a:xfrm>
            <a:off x="899592" y="3717032"/>
            <a:ext cx="734481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үдерісін iске асыру белгiлi бiр заңдылықтарды меңгеру негiзiнде жүзеге асады. Құбылыстар мен үдерістер арасындағы объективті, маңызды, қажеттi, жалпы, берiк, белгiлi жағдайда қайталанатын өзара байланыс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заңдылық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деп аталады. Өзара байланысы бар объектiлер, байланыстың түрi, сипаты, қызмет аясы анықталған кезде заңдылықты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заң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деп бiлемiз. Оқыту үдерісінің заңдылықтары оның тұтастығын дəлелдейдi. Оқыту заңдылықтары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сыртқы</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жəне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iшкi</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жалпы</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жəне</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жеке</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деп бөлiнедi.</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400" dirty="0" smtClean="0">
                <a:solidFill>
                  <a:schemeClr val="tx1"/>
                </a:solidFill>
              </a:rPr>
              <a:t>Н.В. Бордовская (2003 ж.) оқытудың сыртқы және ішкі заңдылықтарын бөліп қарастырады.</a:t>
            </a:r>
            <a:endParaRPr lang="ru-RU" sz="2400" dirty="0">
              <a:solidFill>
                <a:schemeClr val="tx1"/>
              </a:solidFill>
            </a:endParaRPr>
          </a:p>
        </p:txBody>
      </p:sp>
      <p:sp>
        <p:nvSpPr>
          <p:cNvPr id="3" name="Прямоугольник с одним скругленным углом 2"/>
          <p:cNvSpPr/>
          <p:nvPr/>
        </p:nvSpPr>
        <p:spPr>
          <a:xfrm>
            <a:off x="395536" y="1988840"/>
            <a:ext cx="3816424" cy="4320480"/>
          </a:xfrm>
          <a:prstGeom prst="round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solidFill>
                  <a:schemeClr val="tx1"/>
                </a:solidFill>
              </a:rPr>
              <a:t>Сыртқы заңдылықтар оқытудың қоғамдық шарттарға, саяси</a:t>
            </a:r>
            <a:r>
              <a:rPr lang="ru-RU" dirty="0" smtClean="0">
                <a:solidFill>
                  <a:schemeClr val="tx1"/>
                </a:solidFill>
              </a:rPr>
              <a:t>-</a:t>
            </a:r>
            <a:r>
              <a:rPr lang="en-US" dirty="0" smtClean="0">
                <a:solidFill>
                  <a:schemeClr val="tx1"/>
                </a:solidFill>
              </a:rPr>
              <a:t>ə</a:t>
            </a:r>
            <a:r>
              <a:rPr lang="ru-RU" dirty="0" err="1" smtClean="0">
                <a:solidFill>
                  <a:schemeClr val="tx1"/>
                </a:solidFill>
              </a:rPr>
              <a:t>леуметт</a:t>
            </a:r>
            <a:r>
              <a:rPr lang="en-US" dirty="0" err="1" smtClean="0">
                <a:solidFill>
                  <a:schemeClr val="tx1"/>
                </a:solidFill>
              </a:rPr>
              <a:t>i</a:t>
            </a:r>
            <a:r>
              <a:rPr lang="ru-RU" dirty="0" smtClean="0">
                <a:solidFill>
                  <a:schemeClr val="tx1"/>
                </a:solidFill>
              </a:rPr>
              <a:t>к </a:t>
            </a:r>
            <a:r>
              <a:rPr lang="ru-RU" dirty="0" err="1" smtClean="0">
                <a:solidFill>
                  <a:schemeClr val="tx1"/>
                </a:solidFill>
              </a:rPr>
              <a:t>жағдайларға </a:t>
            </a:r>
            <a:r>
              <a:rPr lang="ru-RU" dirty="0" smtClean="0">
                <a:solidFill>
                  <a:schemeClr val="tx1"/>
                </a:solidFill>
              </a:rPr>
              <a:t>(</a:t>
            </a:r>
            <a:r>
              <a:rPr lang="ru-RU" dirty="0" err="1" smtClean="0">
                <a:solidFill>
                  <a:schemeClr val="tx1"/>
                </a:solidFill>
              </a:rPr>
              <a:t>әлеуметтік-экономикалық</a:t>
            </a:r>
            <a:r>
              <a:rPr lang="ru-RU" dirty="0" smtClean="0">
                <a:solidFill>
                  <a:schemeClr val="tx1"/>
                </a:solidFill>
              </a:rPr>
              <a:t>, </a:t>
            </a:r>
            <a:r>
              <a:rPr lang="ru-RU" dirty="0" err="1" smtClean="0">
                <a:solidFill>
                  <a:schemeClr val="tx1"/>
                </a:solidFill>
              </a:rPr>
              <a:t>саяси</a:t>
            </a:r>
            <a:r>
              <a:rPr lang="ru-RU" dirty="0" smtClean="0">
                <a:solidFill>
                  <a:schemeClr val="tx1"/>
                </a:solidFill>
              </a:rPr>
              <a:t> </a:t>
            </a:r>
            <a:r>
              <a:rPr lang="ru-RU" dirty="0" err="1" smtClean="0">
                <a:solidFill>
                  <a:schemeClr val="tx1"/>
                </a:solidFill>
              </a:rPr>
              <a:t>жағдаяттар</a:t>
            </a:r>
            <a:r>
              <a:rPr lang="ru-RU" dirty="0" smtClean="0">
                <a:solidFill>
                  <a:schemeClr val="tx1"/>
                </a:solidFill>
              </a:rPr>
              <a:t>, </a:t>
            </a:r>
            <a:r>
              <a:rPr lang="ru-RU" dirty="0" err="1" smtClean="0">
                <a:solidFill>
                  <a:schemeClr val="tx1"/>
                </a:solidFill>
              </a:rPr>
              <a:t>мәдениет деңгейі</a:t>
            </a:r>
            <a:r>
              <a:rPr lang="ru-RU" dirty="0" smtClean="0">
                <a:solidFill>
                  <a:schemeClr val="tx1"/>
                </a:solidFill>
              </a:rPr>
              <a:t>, </a:t>
            </a:r>
            <a:r>
              <a:rPr lang="ru-RU" dirty="0" err="1" smtClean="0">
                <a:solidFill>
                  <a:schemeClr val="tx1"/>
                </a:solidFill>
              </a:rPr>
              <a:t>білім</a:t>
            </a:r>
            <a:r>
              <a:rPr lang="ru-RU" dirty="0" smtClean="0">
                <a:solidFill>
                  <a:schemeClr val="tx1"/>
                </a:solidFill>
              </a:rPr>
              <a:t> беру </a:t>
            </a:r>
            <a:r>
              <a:rPr lang="ru-RU" dirty="0" err="1" smtClean="0">
                <a:solidFill>
                  <a:schemeClr val="tx1"/>
                </a:solidFill>
              </a:rPr>
              <a:t>жүйесіне қоғам тарапынан</a:t>
            </a:r>
            <a:r>
              <a:rPr lang="ru-RU" dirty="0" smtClean="0">
                <a:solidFill>
                  <a:schemeClr val="tx1"/>
                </a:solidFill>
              </a:rPr>
              <a:t> </a:t>
            </a:r>
            <a:r>
              <a:rPr lang="ru-RU" dirty="0" err="1" smtClean="0">
                <a:solidFill>
                  <a:schemeClr val="tx1"/>
                </a:solidFill>
              </a:rPr>
              <a:t>қойылатын талаптар</a:t>
            </a:r>
            <a:r>
              <a:rPr lang="ru-RU" dirty="0" smtClean="0">
                <a:solidFill>
                  <a:schemeClr val="tx1"/>
                </a:solidFill>
              </a:rPr>
              <a:t> </a:t>
            </a:r>
            <a:r>
              <a:rPr lang="ru-RU" dirty="0" err="1" smtClean="0">
                <a:solidFill>
                  <a:schemeClr val="tx1"/>
                </a:solidFill>
              </a:rPr>
              <a:t>және </a:t>
            </a:r>
            <a:r>
              <a:rPr lang="ru-RU" dirty="0" smtClean="0">
                <a:solidFill>
                  <a:schemeClr val="tx1"/>
                </a:solidFill>
              </a:rPr>
              <a:t>т.б.) т</a:t>
            </a:r>
            <a:r>
              <a:rPr lang="en-US" dirty="0" smtClean="0">
                <a:solidFill>
                  <a:schemeClr val="tx1"/>
                </a:solidFill>
              </a:rPr>
              <a:t>ə</a:t>
            </a:r>
            <a:r>
              <a:rPr lang="ru-RU" dirty="0" err="1" smtClean="0">
                <a:solidFill>
                  <a:schemeClr val="tx1"/>
                </a:solidFill>
              </a:rPr>
              <a:t>уелд</a:t>
            </a:r>
            <a:r>
              <a:rPr lang="en-US" dirty="0" err="1" smtClean="0">
                <a:solidFill>
                  <a:schemeClr val="tx1"/>
                </a:solidFill>
              </a:rPr>
              <a:t>i</a:t>
            </a:r>
            <a:r>
              <a:rPr lang="ru-RU" dirty="0" smtClean="0">
                <a:solidFill>
                  <a:schemeClr val="tx1"/>
                </a:solidFill>
              </a:rPr>
              <a:t>л</a:t>
            </a:r>
            <a:r>
              <a:rPr lang="en-US" dirty="0" err="1" smtClean="0">
                <a:solidFill>
                  <a:schemeClr val="tx1"/>
                </a:solidFill>
              </a:rPr>
              <a:t>i</a:t>
            </a:r>
            <a:r>
              <a:rPr lang="ru-RU" dirty="0" smtClean="0">
                <a:solidFill>
                  <a:schemeClr val="tx1"/>
                </a:solidFill>
              </a:rPr>
              <a:t>г</a:t>
            </a:r>
            <a:r>
              <a:rPr lang="en-US" dirty="0" err="1" smtClean="0">
                <a:solidFill>
                  <a:schemeClr val="tx1"/>
                </a:solidFill>
              </a:rPr>
              <a:t>i</a:t>
            </a:r>
            <a:r>
              <a:rPr lang="ru-RU" dirty="0" err="1" smtClean="0">
                <a:solidFill>
                  <a:schemeClr val="tx1"/>
                </a:solidFill>
              </a:rPr>
              <a:t>н</a:t>
            </a:r>
            <a:r>
              <a:rPr lang="ru-RU" dirty="0" smtClean="0">
                <a:solidFill>
                  <a:schemeClr val="tx1"/>
                </a:solidFill>
              </a:rPr>
              <a:t> </a:t>
            </a:r>
            <a:r>
              <a:rPr lang="ru-RU" dirty="0" err="1" smtClean="0">
                <a:solidFill>
                  <a:schemeClr val="tx1"/>
                </a:solidFill>
              </a:rPr>
              <a:t>сипаттайды</a:t>
            </a:r>
            <a:r>
              <a:rPr lang="ru-RU" dirty="0" smtClean="0">
                <a:solidFill>
                  <a:schemeClr val="tx1"/>
                </a:solidFill>
              </a:rPr>
              <a:t>.</a:t>
            </a:r>
            <a:endParaRPr lang="ru-RU" dirty="0">
              <a:solidFill>
                <a:schemeClr val="tx1"/>
              </a:solidFill>
            </a:endParaRPr>
          </a:p>
        </p:txBody>
      </p:sp>
      <p:sp>
        <p:nvSpPr>
          <p:cNvPr id="4" name="Прямоугольник с одним скругленным углом 3"/>
          <p:cNvSpPr/>
          <p:nvPr/>
        </p:nvSpPr>
        <p:spPr>
          <a:xfrm>
            <a:off x="4716016" y="2060848"/>
            <a:ext cx="3816424" cy="4320480"/>
          </a:xfrm>
          <a:prstGeom prst="round1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4513" name="Rectangle 1"/>
          <p:cNvSpPr>
            <a:spLocks noChangeArrowheads="1"/>
          </p:cNvSpPr>
          <p:nvPr/>
        </p:nvSpPr>
        <p:spPr bwMode="auto">
          <a:xfrm>
            <a:off x="4860032" y="2852936"/>
            <a:ext cx="331236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Iшкi заңдылықтар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оқытудың мақсаты, əдiстерi, құралдары, түрлерi арасындағы байланыстарды сипаттайды. Жалпы заңдылықтар бүкiл оқыту жүйесiн қамтыса, жеке заңдылықтар оқыту жүйесiнiң нақты, жеке бөлiктерiн қамтиды.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lgn="ctr"/>
            <a:r>
              <a:rPr lang="kk-KZ" sz="4000" i="1" dirty="0" smtClean="0">
                <a:solidFill>
                  <a:schemeClr val="tx1"/>
                </a:solidFill>
                <a:effectLst/>
                <a:latin typeface="Arial" pitchFamily="34" charset="0"/>
                <a:ea typeface="Times New Roman" pitchFamily="18" charset="0"/>
                <a:cs typeface="Arial" pitchFamily="34" charset="0"/>
              </a:rPr>
              <a:t> </a:t>
            </a:r>
            <a:r>
              <a:rPr lang="kk-KZ" sz="4000" i="1" dirty="0" smtClean="0">
                <a:solidFill>
                  <a:schemeClr val="tx1"/>
                </a:solidFill>
                <a:effectLst/>
                <a:latin typeface="Arial" pitchFamily="34" charset="0"/>
                <a:ea typeface="Times New Roman" pitchFamily="18" charset="0"/>
                <a:cs typeface="Arial" pitchFamily="34" charset="0"/>
              </a:rPr>
              <a:t>Оқыту </a:t>
            </a:r>
            <a:r>
              <a:rPr lang="kk-KZ" sz="4000" i="1" dirty="0" smtClean="0">
                <a:solidFill>
                  <a:schemeClr val="tx1"/>
                </a:solidFill>
                <a:effectLst/>
                <a:latin typeface="Arial" pitchFamily="34" charset="0"/>
                <a:ea typeface="Times New Roman" pitchFamily="18" charset="0"/>
                <a:cs typeface="Arial" pitchFamily="34" charset="0"/>
              </a:rPr>
              <a:t>үдерісiнiң заңдылықтары:</a:t>
            </a:r>
            <a:r>
              <a:rPr lang="ru-RU" sz="800" dirty="0" smtClean="0">
                <a:solidFill>
                  <a:schemeClr val="tx1"/>
                </a:solidFill>
                <a:effectLst/>
                <a:latin typeface="Arial" pitchFamily="34" charset="0"/>
                <a:cs typeface="Arial" pitchFamily="34" charset="0"/>
              </a:rPr>
              <a:t/>
            </a:r>
            <a:br>
              <a:rPr lang="ru-RU" sz="800" dirty="0" smtClean="0">
                <a:solidFill>
                  <a:schemeClr val="tx1"/>
                </a:solidFill>
                <a:effectLst/>
                <a:latin typeface="Arial" pitchFamily="34" charset="0"/>
                <a:cs typeface="Arial" pitchFamily="34" charset="0"/>
              </a:rPr>
            </a:br>
            <a:endParaRPr lang="ru-RU" dirty="0"/>
          </a:p>
        </p:txBody>
      </p:sp>
      <p:sp>
        <p:nvSpPr>
          <p:cNvPr id="3" name="Прямоугольник 2"/>
          <p:cNvSpPr/>
          <p:nvPr/>
        </p:nvSpPr>
        <p:spPr>
          <a:xfrm>
            <a:off x="539552" y="1628800"/>
            <a:ext cx="7992888" cy="482453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dirty="0"/>
          </a:p>
        </p:txBody>
      </p:sp>
      <p:sp>
        <p:nvSpPr>
          <p:cNvPr id="65537" name="Rectangle 1"/>
          <p:cNvSpPr>
            <a:spLocks noChangeArrowheads="1"/>
          </p:cNvSpPr>
          <p:nvPr/>
        </p:nvSpPr>
        <p:spPr bwMode="auto">
          <a:xfrm>
            <a:off x="755576" y="1760186"/>
            <a:ext cx="7706414" cy="44473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Оқыту іс-әрекетінің тәрбиелік сипатта болуы;</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оқытушы мен оқушы қарым-қатынасының оқыту нәтижесіне әсер етуі;</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оқытудағы беріктіліктің оқуға және оны меңгеруге байланыстылығы;</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оқушының білім сапасына бақылау және өзін-өзі бақылау сапасына тәуелділігі;</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оқу нәтижесінің оқу үдерісін басқаруға байланыстылығы;</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оқушы жетістігі ол ұстанған позицияға, жеке тұлғалық бағытына тікелей байланыстылығы;</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мұғалімнің жайсыз қарым-қатынасынан жеке оқушының, топтың оқу үлгерімін төмендетуі;</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 нәтижесінің оқу материалына деген қызығушылыққа байланыстылығы;</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 нәтижесінің оқушы мүмкіндігіне қатыстылығы. </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052736"/>
            <a:ext cx="8229600" cy="1143000"/>
          </a:xfrm>
        </p:spPr>
        <p:txBody>
          <a:bodyPr>
            <a:noAutofit/>
          </a:bodyPr>
          <a:lstStyle/>
          <a:p>
            <a:pPr algn="ctr"/>
            <a:r>
              <a:rPr lang="kk-KZ" sz="2000" dirty="0" smtClean="0">
                <a:solidFill>
                  <a:schemeClr val="tx1"/>
                </a:solidFill>
              </a:rPr>
              <a:t>Педагогикаддағы дидактика бөлімі оқыту үдерісінде белгілі бір ұстанатын идеялар мен нормативтік ережелердің болуын туындатады, осындай ұстанымдар дидактикалық принциптер деп аталады.</a:t>
            </a:r>
            <a:r>
              <a:rPr lang="ru-RU" sz="4800" dirty="0" smtClean="0">
                <a:solidFill>
                  <a:schemeClr val="tx1"/>
                </a:solidFill>
              </a:rPr>
              <a:t/>
            </a:r>
            <a:br>
              <a:rPr lang="ru-RU" sz="4800" dirty="0" smtClean="0">
                <a:solidFill>
                  <a:schemeClr val="tx1"/>
                </a:solidFill>
              </a:rPr>
            </a:br>
            <a:endParaRPr lang="ru-RU" sz="4800" dirty="0">
              <a:solidFill>
                <a:schemeClr val="tx1"/>
              </a:solidFill>
            </a:endParaRPr>
          </a:p>
        </p:txBody>
      </p:sp>
      <p:sp>
        <p:nvSpPr>
          <p:cNvPr id="3" name="Прямоугольник с двумя скругленными противолежащими углами 2"/>
          <p:cNvSpPr/>
          <p:nvPr/>
        </p:nvSpPr>
        <p:spPr>
          <a:xfrm>
            <a:off x="611560" y="1988840"/>
            <a:ext cx="8064896" cy="432048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6561" name="Rectangle 1"/>
          <p:cNvSpPr>
            <a:spLocks noChangeArrowheads="1"/>
          </p:cNvSpPr>
          <p:nvPr/>
        </p:nvSpPr>
        <p:spPr bwMode="auto">
          <a:xfrm>
            <a:off x="683568" y="2711534"/>
            <a:ext cx="799288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Принцип</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(қағида, ұстаным) - латын сөзі, басшылыққа алатын идея, талап, қағида деген мағына береді. Оқыту принциптері дидактиканың категорияларына жатады. Кез-келген оқытушы оқыту принциптерін   басшылыққа ала отырып, оқытудың мазмұнын, амал-тәсілдерін және ұйымдастыру формаларын таңдап, жоғары нәтижеге жетеді. Дидактикалық принциптер теориялық білім мен практиканы байланыстыратын көпір, оқу үдерісінде қойылған мақсаттарға жетуге жағдай жасайды. Оқыту принциптері өмір талаптарына сәйкес бірі ескіріп жатса (табиғатпен байланыстылық, партиялылық т.б.), олардың орнына жаңалары келеді (оқытуда компьютерді пайдалану, оқытудың интерактивтігі, оқытудың инновациялылығы, т.б.).</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0" algn="ctr"/>
            <a:r>
              <a:rPr lang="kk-KZ" sz="2400" dirty="0" smtClean="0">
                <a:solidFill>
                  <a:schemeClr val="tx1"/>
                </a:solidFill>
                <a:effectLst/>
                <a:latin typeface="Arial" pitchFamily="34" charset="0"/>
                <a:ea typeface="Times New Roman" pitchFamily="18" charset="0"/>
                <a:cs typeface="Arial" pitchFamily="34" charset="0"/>
              </a:rPr>
              <a:t>Дидактика тарихында қалыптасқан </a:t>
            </a:r>
            <a:r>
              <a:rPr lang="kk-KZ" sz="2400" i="1" dirty="0" smtClean="0">
                <a:solidFill>
                  <a:schemeClr val="tx1"/>
                </a:solidFill>
                <a:effectLst/>
                <a:latin typeface="Arial" pitchFamily="34" charset="0"/>
                <a:ea typeface="Times New Roman" pitchFamily="18" charset="0"/>
                <a:cs typeface="Arial" pitchFamily="34" charset="0"/>
              </a:rPr>
              <a:t>оқыту принциптері:</a:t>
            </a:r>
            <a:r>
              <a:rPr lang="ru-RU" sz="900" dirty="0" smtClean="0">
                <a:solidFill>
                  <a:schemeClr val="tx1"/>
                </a:solidFill>
                <a:effectLst/>
                <a:latin typeface="Arial" pitchFamily="34" charset="0"/>
                <a:cs typeface="Arial" pitchFamily="34" charset="0"/>
              </a:rPr>
              <a:t/>
            </a:r>
            <a:br>
              <a:rPr lang="ru-RU" sz="900" dirty="0" smtClean="0">
                <a:solidFill>
                  <a:schemeClr val="tx1"/>
                </a:solidFill>
                <a:effectLst/>
                <a:latin typeface="Arial" pitchFamily="34" charset="0"/>
                <a:cs typeface="Arial" pitchFamily="34" charset="0"/>
              </a:rPr>
            </a:br>
            <a:endParaRPr lang="ru-RU" sz="2400" dirty="0"/>
          </a:p>
        </p:txBody>
      </p:sp>
      <p:sp>
        <p:nvSpPr>
          <p:cNvPr id="3" name="Прямоугольник с двумя вырезанными противолежащими углами 2"/>
          <p:cNvSpPr/>
          <p:nvPr/>
        </p:nvSpPr>
        <p:spPr>
          <a:xfrm>
            <a:off x="899592" y="1988840"/>
            <a:ext cx="7272808" cy="4032448"/>
          </a:xfrm>
          <a:prstGeom prst="snip2Diag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7585" name="Rectangle 1"/>
          <p:cNvSpPr>
            <a:spLocks noChangeArrowheads="1"/>
          </p:cNvSpPr>
          <p:nvPr/>
        </p:nvSpPr>
        <p:spPr bwMode="auto">
          <a:xfrm>
            <a:off x="971600" y="2103241"/>
            <a:ext cx="5326651" cy="286232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ғылымилық;</a:t>
            </a: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саналылық пен белсенділік;</a:t>
            </a: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көрнекілік;</a:t>
            </a: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жүйелілік пен бірізділік;</a:t>
            </a: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беріктілік;</a:t>
            </a: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7945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теория мен тәжірибенің байланыстылығы.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143000"/>
          </a:xfrm>
        </p:spPr>
        <p:txBody>
          <a:bodyPr>
            <a:normAutofit fontScale="90000"/>
          </a:bodyPr>
          <a:lstStyle/>
          <a:p>
            <a:pPr algn="ctr"/>
            <a:r>
              <a:rPr lang="kk-KZ" sz="2700" dirty="0" smtClean="0"/>
              <a:t>Оқыту принциптері өзара байланысты болады бірін-бірі толықтырып, қат-қабат жүріп отырады.</a:t>
            </a:r>
            <a:r>
              <a:rPr lang="ru-RU" dirty="0" smtClean="0"/>
              <a:t/>
            </a:r>
            <a:br>
              <a:rPr lang="ru-RU" dirty="0" smtClean="0"/>
            </a:br>
            <a:endParaRPr lang="ru-RU" dirty="0"/>
          </a:p>
        </p:txBody>
      </p:sp>
      <p:sp>
        <p:nvSpPr>
          <p:cNvPr id="3" name="Прямоугольник с одним вырезанным углом 2"/>
          <p:cNvSpPr/>
          <p:nvPr/>
        </p:nvSpPr>
        <p:spPr>
          <a:xfrm>
            <a:off x="683568" y="1484784"/>
            <a:ext cx="7920880" cy="1440160"/>
          </a:xfrm>
          <a:prstGeom prst="snip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8609" name="Rectangle 1"/>
          <p:cNvSpPr>
            <a:spLocks noChangeArrowheads="1"/>
          </p:cNvSpPr>
          <p:nvPr/>
        </p:nvSpPr>
        <p:spPr bwMode="auto">
          <a:xfrm>
            <a:off x="755576" y="1556792"/>
            <a:ext cx="7632848" cy="1200329"/>
          </a:xfrm>
          <a:prstGeom prst="rect">
            <a:avLst/>
          </a:prstGeom>
          <a:solidFill>
            <a:srgbClr val="92D05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Ғылымилық принципі</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ғылыми дәлелді мазмұнды меңгертуді,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ғылыми жаңалықтарды жеткізуді міндеттейді, ғылымның адамзат үшін қызмет ететіндігін танытып, ғылыми көзқарастың қалыптасуын қамтамасыз етеді;</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с одним вырезанным углом 4"/>
          <p:cNvSpPr/>
          <p:nvPr/>
        </p:nvSpPr>
        <p:spPr>
          <a:xfrm>
            <a:off x="755576" y="3284984"/>
            <a:ext cx="7776864" cy="2304256"/>
          </a:xfrm>
          <a:prstGeom prst="snip1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8610" name="Rectangle 2"/>
          <p:cNvSpPr>
            <a:spLocks noChangeArrowheads="1"/>
          </p:cNvSpPr>
          <p:nvPr/>
        </p:nvSpPr>
        <p:spPr bwMode="auto">
          <a:xfrm>
            <a:off x="755576" y="3742293"/>
            <a:ext cx="7776864"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Саналылық пен белсенділік принциптері</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білімді меңгеруде барлық таным қызметін жұмылдырып, теорияда қарастырылған мәселені тәжірибемен ұштастыруға ынтасының болуын, оның өмірмен байланысын терең түсінуін, оқылатын фактілер мен құбылыстардың мәніне ден қоюды көздейді;</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1412776"/>
            <a:ext cx="8064896" cy="2016224"/>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9633" name="Rectangle 1"/>
          <p:cNvSpPr>
            <a:spLocks noChangeArrowheads="1"/>
          </p:cNvSpPr>
          <p:nvPr/>
        </p:nvSpPr>
        <p:spPr bwMode="auto">
          <a:xfrm>
            <a:off x="611560" y="1628800"/>
            <a:ext cx="799288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Көрнекілік принципі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мұны алғаш зерттеп оған мәнді үлес қосқан Я.А.Коменский, </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И.Г.Песталоцци,</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К.Д.Ушинский және т.б. Осы қағида негізінде Я.А.Коменский алғашқы оқытудың әдістемесін жасады. Я.А.Коменский «Ұлы дидактика» еңбегінде мұғалімдерге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«Алтын ереже»</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ұсынды. Оның мәні – білім алушыға қабылдауға ұсынатын материал түсінікті болуы үшін мүмкіндігінше оның бес сезім мүшесін қатыстыру: сипап сезу, көзбен көру, иісін, дәмін сезу, құлақпен есту.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539552" y="4077072"/>
            <a:ext cx="8136904" cy="2016224"/>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9634" name="Rectangle 2"/>
          <p:cNvSpPr>
            <a:spLocks noChangeArrowheads="1"/>
          </p:cNvSpPr>
          <p:nvPr/>
        </p:nvSpPr>
        <p:spPr bwMode="auto">
          <a:xfrm>
            <a:off x="755576" y="4293096"/>
            <a:ext cx="784887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Жүйелілік пен бірізділік принциптері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оқыту үдерісінде оқу бағдарламалары мен тақырыптық жоспарда көрсетілген тақырыптар бойынша теориялық және тәжірибелік мәселелер бірізділікпен белгіленеді. Жүйелілік және бірізділік принципі оқыту үдерісінде білім алушыларды үнемі өз бетімен жұмыс істеуге, сонымен бірге олардың білімін жүйелі түрде тексеріп, есебін алып отыруды, оларды күнделікті сабақтарға дайындықпен келуге үйретеді.</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76672"/>
            <a:ext cx="8208912" cy="201622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0657" name="Rectangle 1"/>
          <p:cNvSpPr>
            <a:spLocks noChangeArrowheads="1"/>
          </p:cNvSpPr>
          <p:nvPr/>
        </p:nvSpPr>
        <p:spPr bwMode="auto">
          <a:xfrm>
            <a:off x="611560" y="1033280"/>
            <a:ext cx="8064896"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Беріктілік принципі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білімнің беріктігі білім алушының оқу-танымдық процесінің толық іс-әрекетті атқаруымен байланысты. Бұл принциптің мазмұнын Я.А.Коменский «бүгінгі білім өткен сабақтың беріктігін қамтамасыз етіп, ертеңгі меңгеретін сабаққа жол ашуы керек» деп көрсетеді.</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539552" y="2996952"/>
            <a:ext cx="8208912" cy="252028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0658" name="Rectangle 2"/>
          <p:cNvSpPr>
            <a:spLocks noChangeArrowheads="1"/>
          </p:cNvSpPr>
          <p:nvPr/>
        </p:nvSpPr>
        <p:spPr bwMode="auto">
          <a:xfrm>
            <a:off x="539552" y="3356992"/>
            <a:ext cx="813690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Теория мен тәжірибенің байланыстылығы принципі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бұл философияның «тәжірибе - танымның ілкі бұлағы» қағидасына негізделген. Оның түбінде көптеген заңдылықтар жатыр: оқытудың сапасы мен тиімділігін тәжірибе көрсетеді, тексереді, анықтайды; тәжірибе – ақиқаттың көрсеткіші; тәжірибе өмірмен байланысты.</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err="1" smtClean="0"/>
              <a:t>Зерттеуші</a:t>
            </a:r>
            <a:r>
              <a:rPr lang="ru-RU" sz="2800" dirty="0" smtClean="0"/>
              <a:t> Н.В.Басова </a:t>
            </a:r>
            <a:r>
              <a:rPr lang="ru-RU" sz="2800" dirty="0" err="1" smtClean="0"/>
              <a:t>ұсынған дидактикалық принциптер</a:t>
            </a:r>
            <a:r>
              <a:rPr lang="ru-RU" sz="2800" dirty="0" smtClean="0"/>
              <a:t>:</a:t>
            </a:r>
            <a:br>
              <a:rPr lang="ru-RU" sz="2800" dirty="0" smtClean="0"/>
            </a:br>
            <a:endParaRPr lang="ru-RU" sz="2800" dirty="0"/>
          </a:p>
        </p:txBody>
      </p:sp>
      <p:sp>
        <p:nvSpPr>
          <p:cNvPr id="3" name="Скругленный прямоугольник 2"/>
          <p:cNvSpPr/>
          <p:nvPr/>
        </p:nvSpPr>
        <p:spPr>
          <a:xfrm>
            <a:off x="323528" y="1196752"/>
            <a:ext cx="8496944" cy="5256584"/>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1681" name="Rectangle 1"/>
          <p:cNvSpPr>
            <a:spLocks noChangeArrowheads="1"/>
          </p:cNvSpPr>
          <p:nvPr/>
        </p:nvSpPr>
        <p:spPr bwMode="auto">
          <a:xfrm>
            <a:off x="929715" y="1256946"/>
            <a:ext cx="7746741"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Оқытудың дамытушылығы мен тәрбиелілігі;</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Ғылымилық, түсініктілік және еңсерілуге боларлық қиындық;</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Саналылық және оқытушының басшылық ықпалындағы оқушының шығармашылық белсенділігі;</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Көрнекілік және шығармашылық ойлаудың дамуы;</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Оқытудың бірізділілігі мен жүйелілігі;</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Білім берудің өз бетімен білім алуға ауысуы;</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Оқытудың өмірмен, болашақ мамандығымен байланыстылығы;</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Оқушылардың танымдық белсенділігінің дамуы мен білімнің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беріктігі;</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Оқытудағы жағымды эмоционалды ахуал;</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Оқытудың ұжымдық және жеке даралығымен есептесу;</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Оқытудағы ізгілендіру және гуманитарландыру;</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 компьютерлендіру;</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Интеграция - пәнаралық байланыс;</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Оқытудың инновациялылығы;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Оқытудың интеграциясы.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smtClean="0"/>
              <a:t>Жоспары:</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lvl="0"/>
            <a:r>
              <a:rPr lang="kk-KZ" dirty="0" smtClean="0"/>
              <a:t>Көшбасшыларды </a:t>
            </a:r>
            <a:r>
              <a:rPr lang="kk-KZ" dirty="0" smtClean="0"/>
              <a:t>дaйындaудa дидaктикaның міндеті мен қызметтері. </a:t>
            </a:r>
            <a:endParaRPr lang="ru-RU" dirty="0" smtClean="0"/>
          </a:p>
          <a:p>
            <a:pPr lvl="0"/>
            <a:r>
              <a:rPr lang="kk-KZ" dirty="0" smtClean="0"/>
              <a:t>Оқыту мен тәрбие үдерісіндегі aқпaрaттық құрaлдaрды пaйдaлaну. </a:t>
            </a:r>
            <a:endParaRPr lang="ru-RU" dirty="0" smtClean="0"/>
          </a:p>
          <a:p>
            <a:pPr lvl="0"/>
            <a:r>
              <a:rPr lang="kk-KZ" dirty="0" smtClean="0"/>
              <a:t> Көшбасшылықты дaмытудa оқыту - тәрбиелеу принциптеріне сүйену.</a:t>
            </a:r>
            <a:endParaRPr lang="ru-RU" dirty="0" smtClean="0"/>
          </a:p>
          <a:p>
            <a:pPr lvl="0"/>
            <a:r>
              <a:rPr lang="kk-KZ" dirty="0" smtClean="0"/>
              <a:t>  Көшбасшылықты дaмытудa оқыту мен тәрбиелеу әдістерін тaңдaу.</a:t>
            </a:r>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b="1" dirty="0" smtClean="0"/>
              <a:t>Көшбасшылықты дaмытудa оқыту мен тәрбиелеу әдістерін тaңдaу </a:t>
            </a:r>
            <a:endParaRPr lang="ru-RU" sz="2800" dirty="0"/>
          </a:p>
        </p:txBody>
      </p:sp>
      <p:sp>
        <p:nvSpPr>
          <p:cNvPr id="3" name="Прямоугольник с двумя вырезанными соседними углами 2"/>
          <p:cNvSpPr/>
          <p:nvPr/>
        </p:nvSpPr>
        <p:spPr>
          <a:xfrm>
            <a:off x="467544" y="1772816"/>
            <a:ext cx="8136904" cy="2232248"/>
          </a:xfrm>
          <a:prstGeom prst="snip2Same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2705" name="Rectangle 1"/>
          <p:cNvSpPr>
            <a:spLocks noChangeArrowheads="1"/>
          </p:cNvSpPr>
          <p:nvPr/>
        </p:nvSpPr>
        <p:spPr bwMode="auto">
          <a:xfrm>
            <a:off x="539552" y="2142147"/>
            <a:ext cx="792088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әдістері дидактиканың теориялық және практикалық тұрғыда көкейкесті проблемасының бірі болып саналады. Оқу үдерісінің жолға қойылуы, оқытушы мен оқушының қызметі,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әдісіндегі «әдіс» (метод) термині гректің «metodos» ақиқатқа жету жолы, тәсілі деген мағына береді. Оқыту әдістері – оқу-тәрбие үдерісінде үйретуші, дамытушы, тәрбиелеуші, ынталандырушы (мотивациялық) және бақылау-түзетушілік қызметтерді атқарады.</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с одним вырезанным скругленным углом 4"/>
          <p:cNvSpPr/>
          <p:nvPr/>
        </p:nvSpPr>
        <p:spPr>
          <a:xfrm>
            <a:off x="395536" y="4077072"/>
            <a:ext cx="8352928" cy="2664296"/>
          </a:xfrm>
          <a:prstGeom prst="snip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Педагогикалық әдебиеттерде оқыту әдістерінің рөліне және анықтамасына берілген ортақ бір қорытынды пікір әзірге жоқ. Мысалы, </a:t>
            </a:r>
            <a:r>
              <a:rPr lang="kk-KZ" i="1" dirty="0" smtClean="0">
                <a:solidFill>
                  <a:schemeClr val="tx1"/>
                </a:solidFill>
              </a:rPr>
              <a:t>И.Ф.Харламов</a:t>
            </a:r>
            <a:r>
              <a:rPr lang="kk-KZ" dirty="0" smtClean="0">
                <a:solidFill>
                  <a:schemeClr val="tx1"/>
                </a:solidFill>
              </a:rPr>
              <a:t> оқыту әдістері анықтамасының мәнін былайша түсіндіреді: «оқыту әдістері деп оқытушының оқыту жұмысының және түрлі дидактикалық міндеттерді шешу үшін меңгерілетін материалдарға бағытталған оқушылардың </a:t>
            </a:r>
            <a:r>
              <a:rPr lang="kk-KZ" i="1" dirty="0" smtClean="0">
                <a:solidFill>
                  <a:schemeClr val="tx1"/>
                </a:solidFill>
              </a:rPr>
              <a:t>оқу-танымдық қызметін ұйымдастырудағы </a:t>
            </a:r>
            <a:r>
              <a:rPr lang="kk-KZ" dirty="0" smtClean="0">
                <a:solidFill>
                  <a:schemeClr val="tx1"/>
                </a:solidFill>
              </a:rPr>
              <a:t>амал-тәсілі». </a:t>
            </a:r>
            <a:r>
              <a:rPr lang="kk-KZ" i="1" dirty="0" smtClean="0">
                <a:solidFill>
                  <a:schemeClr val="tx1"/>
                </a:solidFill>
              </a:rPr>
              <a:t>Ю.К.Бабанскийдің</a:t>
            </a:r>
            <a:r>
              <a:rPr lang="kk-KZ" dirty="0" smtClean="0">
                <a:solidFill>
                  <a:schemeClr val="tx1"/>
                </a:solidFill>
              </a:rPr>
              <a:t> пікірінше, «оқыту әдістері - оқытушы мен білім алушының білім</a:t>
            </a:r>
            <a:r>
              <a:rPr lang="kk-KZ" i="1" dirty="0" smtClean="0">
                <a:solidFill>
                  <a:schemeClr val="tx1"/>
                </a:solidFill>
              </a:rPr>
              <a:t> міндеттерін шешудегі бірлескен қызметінің ретке келтірілген тәсілдері.</a:t>
            </a:r>
            <a:endParaRPr lang="ru-RU"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539552" y="1196752"/>
            <a:ext cx="8136904" cy="172819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3729" name="Rectangle 1"/>
          <p:cNvSpPr>
            <a:spLocks noChangeArrowheads="1"/>
          </p:cNvSpPr>
          <p:nvPr/>
        </p:nvSpPr>
        <p:spPr bwMode="auto">
          <a:xfrm>
            <a:off x="683568" y="1628800"/>
            <a:ext cx="777686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.Т.А.Ильина</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оқыту әдістері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«оқушылардың танымдық қызметін ұйымдастыру тәсілдері»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деп түсіндіреді. </a:t>
            </a: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әдісі</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дегеніміз оқытушы мен білім алушылардың ретке келтірілген өзара байланысты іс-әрекеттерінің оқу үдерісіндегі білім беру, тәрбиелеу және дамыту міндеттерін шешуге бағытталған іс-әрекет түрі.</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Скругленный прямоугольник 4"/>
          <p:cNvSpPr/>
          <p:nvPr/>
        </p:nvSpPr>
        <p:spPr>
          <a:xfrm>
            <a:off x="467544" y="3501008"/>
            <a:ext cx="8280920" cy="288032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Дидактика тарихында оқыту әдістерін жіктеу (классификация) қалыптасқан. Кең таралған жіктеме білім мазмұнын жеткізуге негізделген – </a:t>
            </a:r>
            <a:r>
              <a:rPr lang="kk-KZ" i="1" dirty="0" smtClean="0">
                <a:solidFill>
                  <a:schemeClr val="tx1"/>
                </a:solidFill>
              </a:rPr>
              <a:t>сөздік әдіс </a:t>
            </a:r>
            <a:r>
              <a:rPr lang="kk-KZ" dirty="0" smtClean="0">
                <a:solidFill>
                  <a:schemeClr val="tx1"/>
                </a:solidFill>
              </a:rPr>
              <a:t>(баяндау, әңгімелеу, нұсқау беру және т.б.), </a:t>
            </a:r>
            <a:r>
              <a:rPr lang="kk-KZ" i="1" dirty="0" smtClean="0">
                <a:solidFill>
                  <a:schemeClr val="tx1"/>
                </a:solidFill>
              </a:rPr>
              <a:t>практикалық әдіс</a:t>
            </a:r>
            <a:r>
              <a:rPr lang="kk-KZ" dirty="0" smtClean="0">
                <a:solidFill>
                  <a:schemeClr val="tx1"/>
                </a:solidFill>
              </a:rPr>
              <a:t> (жаттығу, сызу, кескіндеу, есептер шығару және т.б.), </a:t>
            </a:r>
            <a:r>
              <a:rPr lang="kk-KZ" i="1" dirty="0" smtClean="0">
                <a:solidFill>
                  <a:schemeClr val="tx1"/>
                </a:solidFill>
              </a:rPr>
              <a:t>көрнекілік </a:t>
            </a:r>
            <a:r>
              <a:rPr lang="kk-KZ" dirty="0" smtClean="0">
                <a:solidFill>
                  <a:schemeClr val="tx1"/>
                </a:solidFill>
              </a:rPr>
              <a:t>(иллюстрация, нақты материалды көрсету және т.б.). Негізінен, жоғары мектепте 1965 жылы </a:t>
            </a:r>
            <a:r>
              <a:rPr lang="kk-KZ" i="1" dirty="0" smtClean="0">
                <a:solidFill>
                  <a:schemeClr val="tx1"/>
                </a:solidFill>
              </a:rPr>
              <a:t>И.Я.Лернер, М.Н.Скаткин</a:t>
            </a:r>
            <a:r>
              <a:rPr lang="kk-KZ" dirty="0" smtClean="0">
                <a:solidFill>
                  <a:schemeClr val="tx1"/>
                </a:solidFill>
              </a:rPr>
              <a:t> ұсынған жіктемедегі оқыту әдістері пайдаланылады. Оқытудың нәтижелі болуы білім алушының бағыттылығы мен ішкі белсенділігіне, ол орындайтын қызмет сипатына, өз бетімен орындайтын жұмысына, шығармашылық қабілетін танытуына тікелей байланысты. </a:t>
            </a:r>
            <a:endParaRPr lang="ru-RU"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628800"/>
            <a:ext cx="8229600" cy="1143000"/>
          </a:xfrm>
        </p:spPr>
        <p:txBody>
          <a:bodyPr>
            <a:normAutofit fontScale="90000"/>
          </a:bodyPr>
          <a:lstStyle/>
          <a:p>
            <a:pPr algn="ctr"/>
            <a:r>
              <a:rPr lang="kk-KZ" sz="2700" dirty="0" smtClean="0"/>
              <a:t>. </a:t>
            </a:r>
            <a:r>
              <a:rPr lang="kk-KZ" sz="2700" i="1" dirty="0" smtClean="0"/>
              <a:t>И.Я.Лернер мен М.Н.Скаткин </a:t>
            </a:r>
            <a:r>
              <a:rPr lang="kk-KZ" sz="2700" b="1" i="1" dirty="0" smtClean="0"/>
              <a:t>оқытудың 5 әдісін </a:t>
            </a:r>
            <a:r>
              <a:rPr lang="kk-KZ" sz="2700" dirty="0" smtClean="0"/>
              <a:t>бөліп және бұл әдістерді орындайтын қызмет сипаты, өз бетімен орындайтын жұмысы, шығармашылық қабілетінің біртіндеп өсу дәрежесіне қарай дамып отыратындай етіп ұсынған.</a:t>
            </a:r>
            <a:r>
              <a:rPr lang="ru-RU" dirty="0" smtClean="0"/>
              <a:t/>
            </a:r>
            <a:br>
              <a:rPr lang="ru-RU" dirty="0" smtClean="0"/>
            </a:br>
            <a:endParaRPr lang="ru-RU" dirty="0"/>
          </a:p>
        </p:txBody>
      </p:sp>
      <p:sp>
        <p:nvSpPr>
          <p:cNvPr id="3" name="Прямоугольник с двумя вырезанными соседними углами 2"/>
          <p:cNvSpPr/>
          <p:nvPr/>
        </p:nvSpPr>
        <p:spPr>
          <a:xfrm>
            <a:off x="539552" y="2564904"/>
            <a:ext cx="8136904" cy="1800200"/>
          </a:xfrm>
          <a:prstGeom prst="snip2Same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kk-KZ" i="1" dirty="0" smtClean="0">
                <a:solidFill>
                  <a:schemeClr val="tx1"/>
                </a:solidFill>
              </a:rPr>
              <a:t>1. Түсіндірмелі-иллюстративті әдіс.</a:t>
            </a:r>
            <a:r>
              <a:rPr lang="kk-KZ" dirty="0" smtClean="0">
                <a:solidFill>
                  <a:schemeClr val="tx1"/>
                </a:solidFill>
              </a:rPr>
              <a:t> Білім алушылар оқулықтан, түрлі әдебиеттерден, экранды оқу құралдарынан «дайын» білім алады. Фактілерді, қорытындыларды қабылдау, ой елегінен өткізу негізінде студенттер репродуктивті дәрежеде ойлайды</a:t>
            </a:r>
            <a:r>
              <a:rPr lang="kk-KZ" dirty="0" smtClean="0"/>
              <a:t>.</a:t>
            </a:r>
            <a:endParaRPr lang="ru-RU" dirty="0"/>
          </a:p>
        </p:txBody>
      </p:sp>
      <p:sp>
        <p:nvSpPr>
          <p:cNvPr id="5" name="Прямоугольник с двумя вырезанными соседними углами 4"/>
          <p:cNvSpPr/>
          <p:nvPr/>
        </p:nvSpPr>
        <p:spPr>
          <a:xfrm>
            <a:off x="611560" y="4725144"/>
            <a:ext cx="7992888" cy="1152128"/>
          </a:xfrm>
          <a:prstGeom prst="snip2Same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dirty="0"/>
          </a:p>
        </p:txBody>
      </p:sp>
      <p:sp>
        <p:nvSpPr>
          <p:cNvPr id="74754" name="Rectangle 2"/>
          <p:cNvSpPr>
            <a:spLocks noChangeArrowheads="1"/>
          </p:cNvSpPr>
          <p:nvPr/>
        </p:nvSpPr>
        <p:spPr bwMode="auto">
          <a:xfrm>
            <a:off x="683568" y="4869160"/>
            <a:ext cx="792088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Репродуктивті әдіс.</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Бұл әдісте оқылатын материалдар үлгі немесе ереже бойынша меңгеріледі, білім алушының қызметі алгоритмдік сипатта болады.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 двумя вырезанными соседними углами 2"/>
          <p:cNvSpPr/>
          <p:nvPr/>
        </p:nvSpPr>
        <p:spPr>
          <a:xfrm>
            <a:off x="467544" y="692696"/>
            <a:ext cx="8280920" cy="1728192"/>
          </a:xfrm>
          <a:prstGeom prst="snip2Same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kk-KZ" i="1" dirty="0" smtClean="0">
                <a:solidFill>
                  <a:schemeClr val="tx1"/>
                </a:solidFill>
              </a:rPr>
              <a:t>3. Проблемалық баяндау әдісі.</a:t>
            </a:r>
            <a:r>
              <a:rPr lang="kk-KZ" dirty="0" smtClean="0">
                <a:solidFill>
                  <a:schemeClr val="tx1"/>
                </a:solidFill>
              </a:rPr>
              <a:t>Оқытушы жаңа материалды баяндамас бұрын сан түрлі амал-тәсілдер мен құралдарды пайдалана отырып, оқушылардың алдына проблема, танымдық міндеттер қояды, жүйелі дәлелдер, көзқарастар, тұжырымдарды мысалға келтіру арқылы қойылған міндетті шешу жолын көрсетеді.</a:t>
            </a:r>
            <a:endParaRPr lang="ru-RU" dirty="0">
              <a:solidFill>
                <a:schemeClr val="tx1"/>
              </a:solidFill>
            </a:endParaRPr>
          </a:p>
        </p:txBody>
      </p:sp>
      <p:sp>
        <p:nvSpPr>
          <p:cNvPr id="4" name="Прямоугольник с двумя вырезанными соседними углами 3"/>
          <p:cNvSpPr/>
          <p:nvPr/>
        </p:nvSpPr>
        <p:spPr>
          <a:xfrm>
            <a:off x="539552" y="2708920"/>
            <a:ext cx="8208912" cy="1800200"/>
          </a:xfrm>
          <a:prstGeom prst="snip2Same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kk-KZ" i="1" dirty="0" smtClean="0">
                <a:solidFill>
                  <a:schemeClr val="tx1"/>
                </a:solidFill>
              </a:rPr>
              <a:t>4. Эвристикалық әдіс.</a:t>
            </a:r>
            <a:r>
              <a:rPr lang="kk-KZ" dirty="0" smtClean="0">
                <a:solidFill>
                  <a:schemeClr val="tx1"/>
                </a:solidFill>
              </a:rPr>
              <a:t> Оқыту үдерісінде ұсынылған міндеттерді шешу жолын белсенді іздестіруді ұйымдастыру (студент жекелей немесе оқытушымен бірлесе). Бұл әдіс ойлау процестерін белсенді етіп, семинарда, коллоквиумда танымдық қызығушылықты арттырады. </a:t>
            </a:r>
            <a:endParaRPr lang="ru-RU" dirty="0">
              <a:solidFill>
                <a:schemeClr val="tx1"/>
              </a:solidFill>
            </a:endParaRPr>
          </a:p>
        </p:txBody>
      </p:sp>
      <p:sp>
        <p:nvSpPr>
          <p:cNvPr id="5" name="Прямоугольник с двумя вырезанными соседними углами 4"/>
          <p:cNvSpPr/>
          <p:nvPr/>
        </p:nvSpPr>
        <p:spPr>
          <a:xfrm>
            <a:off x="611560" y="4941168"/>
            <a:ext cx="7992888" cy="1368152"/>
          </a:xfrm>
          <a:prstGeom prst="snip2Same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kk-KZ" i="1" dirty="0" smtClean="0">
                <a:solidFill>
                  <a:schemeClr val="tx1"/>
                </a:solidFill>
              </a:rPr>
              <a:t>5. Зерттеушілік әдіс.</a:t>
            </a:r>
            <a:r>
              <a:rPr lang="kk-KZ" dirty="0" smtClean="0">
                <a:solidFill>
                  <a:schemeClr val="tx1"/>
                </a:solidFill>
              </a:rPr>
              <a:t> Материалды талдап болғаннан соң, проблема қойылып, шешуге тиісті міндеттер ұсынылады да оларды орындау туралы қысқаша ауызша немесе жазбаша нұсқау (инструктаж) беріледі. </a:t>
            </a:r>
            <a:endParaRPr lang="ru-RU"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descr="Көркем еңбек ҚМЖ 3 сынып"/>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755576" y="332656"/>
            <a:ext cx="8002588" cy="4525962"/>
          </a:xfrm>
        </p:spPr>
        <p:txBody>
          <a:bodyPr>
            <a:normAutofit fontScale="85000" lnSpcReduction="10000"/>
          </a:bodyPr>
          <a:lstStyle/>
          <a:p>
            <a:r>
              <a:rPr lang="kk-KZ" dirty="0" smtClean="0"/>
              <a:t>Қазіргі əлемде болып жатқан қарқынды өзгерістер əсіресе білім саласы үшін маңызды екені анық. Елімізде білім берудің жаңа жүйесі жасалынып, əлемдік білім берудің алдыңғы қатарлы озық тəжірибелері қолданылуда. Білім беру саласының барлық бағыттарында жаңаша көзқарас, яғни жаңаша базистік оқу жоспарына көшу, білім мазмұнын жаңаша жан-жақты жетілдіру, жаңа буын оқулықтары мен əдістемелік кешендерге көшу тағы басқа жүйелілікпен қарастырылып, қалыптасуда.</a:t>
            </a:r>
            <a:endParaRPr lang="ru-RU" dirty="0"/>
          </a:p>
        </p:txBody>
      </p:sp>
      <p:pic>
        <p:nvPicPr>
          <p:cNvPr id="1026" name="Picture 2" descr="Дидактика картинки, стоковые фото Дидактика | Depositphotos"/>
          <p:cNvPicPr>
            <a:picLocks noChangeAspect="1" noChangeArrowheads="1"/>
          </p:cNvPicPr>
          <p:nvPr/>
        </p:nvPicPr>
        <p:blipFill>
          <a:blip r:embed="rId2" cstate="print"/>
          <a:srcRect/>
          <a:stretch>
            <a:fillRect/>
          </a:stretch>
        </p:blipFill>
        <p:spPr bwMode="auto">
          <a:xfrm>
            <a:off x="1187624" y="4653136"/>
            <a:ext cx="6840760" cy="1872208"/>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548680"/>
            <a:ext cx="4320480" cy="51125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54273" name="Rectangle 1"/>
          <p:cNvSpPr>
            <a:spLocks noChangeArrowheads="1"/>
          </p:cNvSpPr>
          <p:nvPr/>
        </p:nvSpPr>
        <p:spPr bwMode="auto">
          <a:xfrm>
            <a:off x="683568" y="831195"/>
            <a:ext cx="417646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Осыған орай əлем қалай өзгерсе, мұғалім де өзінің өзгеруіне мүмкіндік жасауы яғни жаңашыл болуы қажет. «Білімді ұрпақ- ел болашағы» дегендей, өскелең ұрпақты алған білімін өз өмірінде қолдана алуға, заманына лайықты өзін-өзі басқара алатын жеке тұлға ретінде қалыптастыру бүгінгі заман талабы болып отыр. «Білім саласына қызмет еткеннің бəрі Қазақстанның болашағына қызмет етеді» деп елбасымыз Н.Ə.Назарбаев айтқандай, мұғалімдер қауымының өскелең ұрпақ алдында жауапкершілігінің зор екені белгілі.</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4275" name="Picture 3" descr="Дидактика как раздел педагогики. Понятие дидактики. | Справочная информация"/>
          <p:cNvPicPr>
            <a:picLocks noChangeAspect="1" noChangeArrowheads="1"/>
          </p:cNvPicPr>
          <p:nvPr/>
        </p:nvPicPr>
        <p:blipFill>
          <a:blip r:embed="rId2" cstate="print"/>
          <a:srcRect/>
          <a:stretch>
            <a:fillRect/>
          </a:stretch>
        </p:blipFill>
        <p:spPr bwMode="auto">
          <a:xfrm>
            <a:off x="5148064" y="620688"/>
            <a:ext cx="3672408" cy="504056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i="1" dirty="0" smtClean="0"/>
              <a:t>Дидактиканы </a:t>
            </a:r>
            <a:r>
              <a:rPr lang="kk-KZ" dirty="0" smtClean="0"/>
              <a:t>оқыту және білім беру бөлімі деп те атайды. </a:t>
            </a:r>
            <a:endParaRPr lang="ru-RU" dirty="0"/>
          </a:p>
        </p:txBody>
      </p:sp>
      <p:sp>
        <p:nvSpPr>
          <p:cNvPr id="3" name="Овал 2"/>
          <p:cNvSpPr/>
          <p:nvPr/>
        </p:nvSpPr>
        <p:spPr>
          <a:xfrm>
            <a:off x="2411760" y="1628800"/>
            <a:ext cx="4464496" cy="216024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chemeClr val="tx1"/>
                </a:solidFill>
              </a:rPr>
              <a:t>Дидактиканың қарастыратын </a:t>
            </a:r>
            <a:r>
              <a:rPr lang="kk-KZ" sz="2800" i="1" dirty="0" smtClean="0">
                <a:solidFill>
                  <a:schemeClr val="tx1"/>
                </a:solidFill>
              </a:rPr>
              <a:t>негізгі мәселелері:</a:t>
            </a:r>
            <a:endParaRPr lang="ru-RU" sz="2800" dirty="0">
              <a:solidFill>
                <a:schemeClr val="tx1"/>
              </a:solidFill>
            </a:endParaRPr>
          </a:p>
        </p:txBody>
      </p:sp>
      <p:sp>
        <p:nvSpPr>
          <p:cNvPr id="4" name="Прямоугольник 3"/>
          <p:cNvSpPr/>
          <p:nvPr/>
        </p:nvSpPr>
        <p:spPr>
          <a:xfrm>
            <a:off x="611560" y="4365104"/>
            <a:ext cx="7992888" cy="122413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5297" name="Rectangle 1"/>
          <p:cNvSpPr>
            <a:spLocks noChangeArrowheads="1"/>
          </p:cNvSpPr>
          <p:nvPr/>
        </p:nvSpPr>
        <p:spPr bwMode="auto">
          <a:xfrm>
            <a:off x="755576" y="4383778"/>
            <a:ext cx="784887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оқытудың мазмұны, үдерісі, әдістері, түрлері, заңдылықтары, ұстанымдары, оқытудың жаңа технологиялары, және т.б. </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229600" cy="936104"/>
          </a:xfrm>
        </p:spPr>
        <p:txBody>
          <a:bodyPr>
            <a:normAutofit/>
          </a:bodyPr>
          <a:lstStyle/>
          <a:p>
            <a:pPr algn="ctr"/>
            <a:r>
              <a:rPr lang="kk-KZ" sz="3100" dirty="0" smtClean="0">
                <a:latin typeface="Arial" pitchFamily="34" charset="0"/>
                <a:cs typeface="Arial" pitchFamily="34" charset="0"/>
              </a:rPr>
              <a:t>Дидактиканың негізгі ұғымдары</a:t>
            </a:r>
            <a:r>
              <a:rPr lang="kk-KZ" sz="3100" dirty="0" smtClean="0">
                <a:latin typeface="Arial" pitchFamily="34" charset="0"/>
                <a:cs typeface="Arial" pitchFamily="34" charset="0"/>
              </a:rPr>
              <a:t>:</a:t>
            </a:r>
            <a:endParaRPr lang="ru-RU" dirty="0"/>
          </a:p>
        </p:txBody>
      </p:sp>
      <p:sp>
        <p:nvSpPr>
          <p:cNvPr id="3" name="Скругленный прямоугольник 2"/>
          <p:cNvSpPr/>
          <p:nvPr/>
        </p:nvSpPr>
        <p:spPr>
          <a:xfrm>
            <a:off x="539552" y="1556792"/>
            <a:ext cx="8064896" cy="115212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6321" name="Rectangle 1"/>
          <p:cNvSpPr>
            <a:spLocks noChangeArrowheads="1"/>
          </p:cNvSpPr>
          <p:nvPr/>
        </p:nvSpPr>
        <p:spPr bwMode="auto">
          <a:xfrm>
            <a:off x="1187624" y="1750259"/>
            <a:ext cx="684076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білім беру, оқыту ұстанымдары, білім берудің мазмұны, сабақ.</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Овал 4"/>
          <p:cNvSpPr/>
          <p:nvPr/>
        </p:nvSpPr>
        <p:spPr>
          <a:xfrm>
            <a:off x="1691680" y="3068960"/>
            <a:ext cx="5832648" cy="129614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Arial" pitchFamily="34" charset="0"/>
                <a:cs typeface="Arial" pitchFamily="34" charset="0"/>
              </a:rPr>
              <a:t>Дидактика оқыту үдерісінің үш міндетін анықтайды: </a:t>
            </a:r>
            <a:endParaRPr lang="ru-RU" sz="2000" dirty="0">
              <a:solidFill>
                <a:schemeClr val="tx1"/>
              </a:solidFill>
              <a:latin typeface="Arial" pitchFamily="34" charset="0"/>
              <a:cs typeface="Arial" pitchFamily="34" charset="0"/>
            </a:endParaRPr>
          </a:p>
        </p:txBody>
      </p:sp>
      <p:sp>
        <p:nvSpPr>
          <p:cNvPr id="6" name="Прямоугольник 5"/>
          <p:cNvSpPr/>
          <p:nvPr/>
        </p:nvSpPr>
        <p:spPr>
          <a:xfrm>
            <a:off x="539552" y="5445224"/>
            <a:ext cx="2232248" cy="108012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 </a:t>
            </a:r>
            <a:r>
              <a:rPr lang="kk-KZ" sz="2000" i="1" dirty="0" smtClean="0">
                <a:solidFill>
                  <a:schemeClr val="tx1"/>
                </a:solidFill>
              </a:rPr>
              <a:t>білім берушілік</a:t>
            </a:r>
            <a:r>
              <a:rPr lang="kk-KZ" i="1" dirty="0" smtClean="0">
                <a:solidFill>
                  <a:schemeClr val="tx1"/>
                </a:solidFill>
              </a:rPr>
              <a:t>,</a:t>
            </a:r>
            <a:endParaRPr lang="ru-RU" dirty="0">
              <a:solidFill>
                <a:schemeClr val="tx1"/>
              </a:solidFill>
            </a:endParaRPr>
          </a:p>
        </p:txBody>
      </p:sp>
      <p:sp>
        <p:nvSpPr>
          <p:cNvPr id="7" name="Прямоугольник 6"/>
          <p:cNvSpPr/>
          <p:nvPr/>
        </p:nvSpPr>
        <p:spPr>
          <a:xfrm>
            <a:off x="3563888" y="5013176"/>
            <a:ext cx="2304256" cy="108012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i="1" dirty="0" smtClean="0">
                <a:solidFill>
                  <a:schemeClr val="tx1"/>
                </a:solidFill>
              </a:rPr>
              <a:t>дамытушылық</a:t>
            </a:r>
            <a:endParaRPr lang="ru-RU" sz="2000" dirty="0">
              <a:solidFill>
                <a:schemeClr val="tx1"/>
              </a:solidFill>
            </a:endParaRPr>
          </a:p>
        </p:txBody>
      </p:sp>
      <p:sp>
        <p:nvSpPr>
          <p:cNvPr id="8" name="Прямоугольник 7"/>
          <p:cNvSpPr/>
          <p:nvPr/>
        </p:nvSpPr>
        <p:spPr>
          <a:xfrm>
            <a:off x="6300192" y="5301208"/>
            <a:ext cx="2520280" cy="108012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6322" name="Rectangle 2"/>
          <p:cNvSpPr>
            <a:spLocks noChangeArrowheads="1"/>
          </p:cNvSpPr>
          <p:nvPr/>
        </p:nvSpPr>
        <p:spPr bwMode="auto">
          <a:xfrm>
            <a:off x="6300192" y="5561166"/>
            <a:ext cx="2520280" cy="369332"/>
          </a:xfrm>
          <a:prstGeom prst="rect">
            <a:avLst/>
          </a:prstGeom>
          <a:solidFill>
            <a:schemeClr val="accent5">
              <a:lumMod val="60000"/>
              <a:lumOff val="4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тәрбиелік.</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 name="Прямая со стрелкой 10"/>
          <p:cNvCxnSpPr>
            <a:stCxn id="5" idx="4"/>
          </p:cNvCxnSpPr>
          <p:nvPr/>
        </p:nvCxnSpPr>
        <p:spPr>
          <a:xfrm flipH="1">
            <a:off x="2123728" y="4365104"/>
            <a:ext cx="248427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a:stCxn id="5" idx="4"/>
          </p:cNvCxnSpPr>
          <p:nvPr/>
        </p:nvCxnSpPr>
        <p:spPr>
          <a:xfrm>
            <a:off x="4608004" y="4365104"/>
            <a:ext cx="3600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5" idx="4"/>
          </p:cNvCxnSpPr>
          <p:nvPr/>
        </p:nvCxnSpPr>
        <p:spPr>
          <a:xfrm>
            <a:off x="4608004" y="4365104"/>
            <a:ext cx="270030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412776"/>
            <a:ext cx="8229600" cy="1143000"/>
          </a:xfrm>
        </p:spPr>
        <p:txBody>
          <a:bodyPr>
            <a:normAutofit fontScale="90000"/>
          </a:bodyPr>
          <a:lstStyle/>
          <a:p>
            <a:r>
              <a:rPr lang="kk-KZ" sz="2000" i="1" dirty="0" smtClean="0">
                <a:latin typeface="Arial" pitchFamily="34" charset="0"/>
                <a:ea typeface="Times New Roman" pitchFamily="18" charset="0"/>
                <a:cs typeface="Arial" pitchFamily="34" charset="0"/>
              </a:rPr>
              <a:t>Білім берушілік міндет</a:t>
            </a:r>
            <a:r>
              <a:rPr lang="kk-KZ" sz="2000" dirty="0" smtClean="0">
                <a:solidFill>
                  <a:schemeClr val="tx1"/>
                </a:solidFill>
                <a:effectLst/>
                <a:latin typeface="Arial" pitchFamily="34" charset="0"/>
                <a:ea typeface="Times New Roman" pitchFamily="18" charset="0"/>
                <a:cs typeface="Arial" pitchFamily="34" charset="0"/>
              </a:rPr>
              <a:t> оқыту үдерісінде оқушылардың білім, іскерлік, дағдыларды, кәсіби іс-әрекеттегі танымдық және практикалық тәжірибелерді меңгеруіне бағытталады. Педагогикада </a:t>
            </a:r>
            <a:r>
              <a:rPr lang="kk-KZ" sz="2000" i="1" dirty="0" smtClean="0">
                <a:solidFill>
                  <a:schemeClr val="tx1"/>
                </a:solidFill>
                <a:effectLst/>
                <a:latin typeface="Arial" pitchFamily="34" charset="0"/>
                <a:ea typeface="Times New Roman" pitchFamily="18" charset="0"/>
                <a:cs typeface="Arial" pitchFamily="34" charset="0"/>
              </a:rPr>
              <a:t>білім, білу</a:t>
            </a:r>
            <a:r>
              <a:rPr lang="kk-KZ" sz="2000" dirty="0" smtClean="0">
                <a:solidFill>
                  <a:schemeClr val="tx1"/>
                </a:solidFill>
                <a:effectLst/>
                <a:latin typeface="Arial" pitchFamily="34" charset="0"/>
                <a:ea typeface="Times New Roman" pitchFamily="18" charset="0"/>
                <a:cs typeface="Arial" pitchFamily="34" charset="0"/>
              </a:rPr>
              <a:t> - ғылыми фактілер, түсініктер, заңдар мен теорияларды түсіну, есте сақтау және ой елегінен өткізіп, қайта жасай білу деп түсіндіріледі.</a:t>
            </a:r>
            <a:r>
              <a:rPr lang="kk-KZ" sz="5400" dirty="0" smtClean="0">
                <a:solidFill>
                  <a:schemeClr val="tx1"/>
                </a:solidFill>
                <a:effectLst/>
                <a:latin typeface="Arial" pitchFamily="34" charset="0"/>
                <a:cs typeface="Arial" pitchFamily="34" charset="0"/>
              </a:rPr>
              <a:t/>
            </a:r>
            <a:br>
              <a:rPr lang="kk-KZ" sz="5400" dirty="0" smtClean="0">
                <a:solidFill>
                  <a:schemeClr val="tx1"/>
                </a:solidFill>
                <a:effectLst/>
                <a:latin typeface="Arial" pitchFamily="34" charset="0"/>
                <a:cs typeface="Arial" pitchFamily="34" charset="0"/>
              </a:rPr>
            </a:br>
            <a:endParaRPr lang="ru-RU" dirty="0"/>
          </a:p>
        </p:txBody>
      </p:sp>
      <p:sp>
        <p:nvSpPr>
          <p:cNvPr id="3" name="Прямоугольник 2"/>
          <p:cNvSpPr/>
          <p:nvPr/>
        </p:nvSpPr>
        <p:spPr>
          <a:xfrm>
            <a:off x="395536" y="2132856"/>
            <a:ext cx="4032448" cy="3672408"/>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Прямоугольник 4"/>
          <p:cNvSpPr/>
          <p:nvPr/>
        </p:nvSpPr>
        <p:spPr>
          <a:xfrm>
            <a:off x="4932040" y="2132856"/>
            <a:ext cx="3600400" cy="3672408"/>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7346" name="Rectangle 2"/>
          <p:cNvSpPr>
            <a:spLocks noChangeArrowheads="1"/>
          </p:cNvSpPr>
          <p:nvPr/>
        </p:nvSpPr>
        <p:spPr bwMode="auto">
          <a:xfrm>
            <a:off x="467544" y="2584935"/>
            <a:ext cx="388843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Білімді меңгеру</a:t>
            </a: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білімнің толымдылығымен, жүйелілігімен, саналылығымен және шынайылығымен сипатталады. Яғни, оқушы оқу барысында  ғылыми білімдер жүйесін меңгеріп, саналы түсініп, оларды тәжірибеде кез-келген жағдайда қолдана алатын болады. Білім оны қолдана алуда іске асатындақтан, білімдік қызмет теорияны меңгерумен шектелмейді, ол іскерлікті де қалыптастырушы болады.</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47" name="Rectangle 3"/>
          <p:cNvSpPr>
            <a:spLocks noChangeArrowheads="1"/>
          </p:cNvSpPr>
          <p:nvPr/>
        </p:nvSpPr>
        <p:spPr bwMode="auto">
          <a:xfrm>
            <a:off x="5004048" y="2354978"/>
            <a:ext cx="338437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Іскерлік</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білімнің іске асуы; меңгерілген білімнің тәжірибедегі қолданыс тәсілдері. Кейбір іскерліктерді дағдыға жеткізу қажет болады. </a:t>
            </a: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Дағды</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іскерліктерді автоматтандыру.</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 двумя вырезанными соседними углами 2"/>
          <p:cNvSpPr/>
          <p:nvPr/>
        </p:nvSpPr>
        <p:spPr>
          <a:xfrm>
            <a:off x="683568" y="1628800"/>
            <a:ext cx="7992888" cy="4032448"/>
          </a:xfrm>
          <a:prstGeom prst="snip2Same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8369" name="Rectangle 1"/>
          <p:cNvSpPr>
            <a:spLocks noChangeArrowheads="1"/>
          </p:cNvSpPr>
          <p:nvPr/>
        </p:nvSpPr>
        <p:spPr bwMode="auto">
          <a:xfrm>
            <a:off x="755576" y="3016116"/>
            <a:ext cx="777686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tab pos="571500" algn="l"/>
                <a:tab pos="1828800" algn="l"/>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Даму барлық бағытта көрінеді, ғалымдар оқытуды дамудың қайнар көзі деп есептейді. Л.С.Выготский оқыту дамуды алға жетелейді демек,</a:t>
            </a: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«...оқытудағы бір қадам - дамудағы жүз қадамды беруі мүмкін»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деп тұжырымдайды.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71500" algn="l"/>
                <a:tab pos="1828800" algn="l"/>
              </a:tabLst>
            </a:pP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мазмұны сандық және сапалық өзгерістерге әкеледі. Сондықтан да оқыту дамытушылық сипатта болады дей аламыз. </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Заголовок 4"/>
          <p:cNvSpPr>
            <a:spLocks noGrp="1"/>
          </p:cNvSpPr>
          <p:nvPr>
            <p:ph type="title"/>
          </p:nvPr>
        </p:nvSpPr>
        <p:spPr/>
        <p:txBody>
          <a:bodyPr>
            <a:normAutofit/>
          </a:bodyPr>
          <a:lstStyle/>
          <a:p>
            <a:pPr marL="0" lvl="0" indent="449263" algn="ctr" fontAlgn="base">
              <a:spcAft>
                <a:spcPct val="0"/>
              </a:spcAft>
              <a:tabLst>
                <a:tab pos="571500" algn="l"/>
                <a:tab pos="1828800" algn="l"/>
              </a:tabLst>
            </a:pPr>
            <a:r>
              <a:rPr lang="kk-KZ" sz="2800" i="1" dirty="0" smtClean="0">
                <a:solidFill>
                  <a:schemeClr val="tx1"/>
                </a:solidFill>
                <a:effectLst/>
                <a:latin typeface="Arial" pitchFamily="34" charset="0"/>
                <a:ea typeface="Times New Roman" pitchFamily="18" charset="0"/>
                <a:cs typeface="Arial" pitchFamily="34" charset="0"/>
              </a:rPr>
              <a:t>Дамытушылық міндет.</a:t>
            </a:r>
            <a:endParaRPr lang="kk-KZ" sz="2800" i="1" dirty="0" smtClean="0">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200" i="1" dirty="0" smtClean="0">
                <a:solidFill>
                  <a:schemeClr val="tx1"/>
                </a:solidFill>
                <a:effectLst/>
                <a:latin typeface="Arial" pitchFamily="34" charset="0"/>
                <a:ea typeface="Times New Roman" pitchFamily="18" charset="0"/>
                <a:cs typeface="Arial" pitchFamily="34" charset="0"/>
              </a:rPr>
              <a:t>Тәрбиелік міндет</a:t>
            </a:r>
            <a:endParaRPr lang="ru-RU" sz="3200" dirty="0"/>
          </a:p>
        </p:txBody>
      </p:sp>
      <p:sp>
        <p:nvSpPr>
          <p:cNvPr id="3" name="Прямоугольник с одним вырезанным углом 2"/>
          <p:cNvSpPr/>
          <p:nvPr/>
        </p:nvSpPr>
        <p:spPr>
          <a:xfrm>
            <a:off x="539552" y="1700808"/>
            <a:ext cx="8280920" cy="4536504"/>
          </a:xfrm>
          <a:prstGeom prst="snip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9393" name="Rectangle 1"/>
          <p:cNvSpPr>
            <a:spLocks noChangeArrowheads="1"/>
          </p:cNvSpPr>
          <p:nvPr/>
        </p:nvSpPr>
        <p:spPr bwMode="auto">
          <a:xfrm>
            <a:off x="539552" y="2459794"/>
            <a:ext cx="8208912"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Тәрбиелік міндет </a:t>
            </a:r>
            <a:r>
              <a:rPr kumimoji="0" lang="kk-KZ"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оқыту үдерісінде адамгершілік және эстетикалық талғамдар мен көзқарастар жүйесі қалыптасады, қоғамда өзін-өзі тану, тұлғаның рухани қажеттіліктері мен бағыттылықтары дамиды. Оқытудың тәрбиелік факторы оқыту мазмұны бола алады, білім берудің қазіргі заманғы тұжырымдамалары дүниені біртұтас деп қабылдауға және гуманистік көзқарасты қалыптастыруға бағытталған. Оқыту арқылы «Жер - ортақ үйіміз, оны мекендейтін әр адам сол үйдің тыныштығын сақтауға, дамытуға үлес қоса алады ...» - деп қалыптастыратын сана ғаламдық білім беріледі. Ғаламдық білім негізі – коммуникация, қатынас (контакт), түсінісу, эмпатия, симпатия, ынтымақтастық, бірігіп қызмет ету, өмір бойы білім алу және т.б.</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115</TotalTime>
  <Words>1890</Words>
  <Application>Microsoft Office PowerPoint</Application>
  <PresentationFormat>Экран (4:3)</PresentationFormat>
  <Paragraphs>103</Paragraphs>
  <Slides>24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Литейная</vt:lpstr>
      <vt:lpstr>13- Дәріс  Тұтас педагогикалық үдерісте көшбасшылықты дамыту. </vt:lpstr>
      <vt:lpstr>Жоспары: </vt:lpstr>
      <vt:lpstr>Слайд 3</vt:lpstr>
      <vt:lpstr>Слайд 4</vt:lpstr>
      <vt:lpstr>Дидактиканы оқыту және білім беру бөлімі деп те атайды. </vt:lpstr>
      <vt:lpstr>Дидактиканың негізгі ұғымдары:</vt:lpstr>
      <vt:lpstr>Білім берушілік міндет оқыту үдерісінде оқушылардың білім, іскерлік, дағдыларды, кәсіби іс-әрекеттегі танымдық және практикалық тәжірибелерді меңгеруіне бағытталады. Педагогикада білім, білу - ғылыми фактілер, түсініктер, заңдар мен теорияларды түсіну, есте сақтау және ой елегінен өткізіп, қайта жасай білу деп түсіндіріледі. </vt:lpstr>
      <vt:lpstr>Дамытушылық міндет.</vt:lpstr>
      <vt:lpstr>Тәрбиелік міндет</vt:lpstr>
      <vt:lpstr>Слайд 10</vt:lpstr>
      <vt:lpstr>Көшбасшылықты дaмытудa оқыту - тәрбиелеу принциптеріне сүйену. </vt:lpstr>
      <vt:lpstr>Н.В. Бордовская (2003 ж.) оқытудың сыртқы және ішкі заңдылықтарын бөліп қарастырады.</vt:lpstr>
      <vt:lpstr> Оқыту үдерісiнiң заңдылықтары: </vt:lpstr>
      <vt:lpstr>Педагогикаддағы дидактика бөлімі оқыту үдерісінде белгілі бір ұстанатын идеялар мен нормативтік ережелердің болуын туындатады, осындай ұстанымдар дидактикалық принциптер деп аталады. </vt:lpstr>
      <vt:lpstr>Дидактика тарихында қалыптасқан оқыту принциптері: </vt:lpstr>
      <vt:lpstr>Оқыту принциптері өзара байланысты болады бірін-бірі толықтырып, қат-қабат жүріп отырады. </vt:lpstr>
      <vt:lpstr>Слайд 17</vt:lpstr>
      <vt:lpstr>Слайд 18</vt:lpstr>
      <vt:lpstr>Зерттеуші Н.В.Басова ұсынған дидактикалық принциптер: </vt:lpstr>
      <vt:lpstr>Көшбасшылықты дaмытудa оқыту мен тәрбиелеу әдістерін тaңдaу </vt:lpstr>
      <vt:lpstr>Слайд 21</vt:lpstr>
      <vt:lpstr>. И.Я.Лернер мен М.Н.Скаткин оқытудың 5 әдісін бөліп және бұл әдістерді орындайтын қызмет сипаты, өз бетімен орындайтын жұмысы, шығармашылық қабілетінің біртіндеп өсу дәрежесіне қарай дамып отыратындай етіп ұсынған. </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Дәріс  Тұтас педагогикалық үдерісте көшбасшылықты дамыту. </dc:title>
  <dc:creator>Айзат Рымбекова</dc:creator>
  <cp:lastModifiedBy>aizat</cp:lastModifiedBy>
  <cp:revision>13</cp:revision>
  <dcterms:created xsi:type="dcterms:W3CDTF">2021-11-21T18:00:13Z</dcterms:created>
  <dcterms:modified xsi:type="dcterms:W3CDTF">2021-11-21T20:05:49Z</dcterms:modified>
</cp:coreProperties>
</file>