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4" r:id="rId4"/>
    <p:sldId id="260" r:id="rId5"/>
    <p:sldId id="265" r:id="rId6"/>
    <p:sldId id="278" r:id="rId7"/>
    <p:sldId id="294" r:id="rId8"/>
    <p:sldId id="29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76367"/>
            <a:ext cx="6038275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r>
              <a:rPr lang="ru-RU" sz="4400" b="1" i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резервтері</a:t>
            </a:r>
            <a:r>
              <a:rPr lang="ru-RU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шартты </a:t>
            </a:r>
            <a:r>
              <a:rPr lang="ru-RU" sz="4400" b="1" i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міндеттемелер</a:t>
            </a:r>
            <a:r>
              <a:rPr lang="ru-RU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 активтер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64" y="1626443"/>
            <a:ext cx="1582486" cy="4062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319" y="2324722"/>
            <a:ext cx="5400599" cy="1632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резервтері</a:t>
            </a:r>
          </a:p>
          <a:p>
            <a:r>
              <a:rPr lang="kk-K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Шартты міндеттемелер</a:t>
            </a:r>
          </a:p>
          <a:p>
            <a:r>
              <a:rPr lang="kk-K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Шартты активтер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9795" y="2474766"/>
            <a:ext cx="627747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kk-KZ" sz="2800" dirty="0">
                <a:latin typeface="Aptos Black" panose="020F0502020204030204" pitchFamily="34" charset="0"/>
              </a:rPr>
              <a:t>Стандарттың мақсаты – (</a:t>
            </a:r>
            <a:r>
              <a:rPr lang="en-US" sz="2800" dirty="0">
                <a:latin typeface="Aptos Black" panose="020F0502020204030204" pitchFamily="34" charset="0"/>
              </a:rPr>
              <a:t>a) </a:t>
            </a:r>
            <a:r>
              <a:rPr lang="kk-KZ" sz="2800" dirty="0">
                <a:latin typeface="Aptos Black" panose="020F0502020204030204" pitchFamily="34" charset="0"/>
              </a:rPr>
              <a:t>бағалау қорларына, шартты міндеттемелер мен шартты активтерге анықтама беру (</a:t>
            </a:r>
            <a:r>
              <a:rPr lang="en-US" sz="2800" dirty="0">
                <a:latin typeface="Aptos Black" panose="020F0502020204030204" pitchFamily="34" charset="0"/>
              </a:rPr>
              <a:t>b) </a:t>
            </a:r>
            <a:r>
              <a:rPr lang="kk-KZ" sz="2800" dirty="0">
                <a:latin typeface="Aptos Black" panose="020F0502020204030204" pitchFamily="34" charset="0"/>
              </a:rPr>
              <a:t>бағалау қоры мойындалуы тиіс оларды бағалау қалайша жүргізілуі керектігі, олар туралы ашып көрсетулер қалайша жүргізілуі керек жағдайларды анықтау. </a:t>
            </a:r>
            <a:endParaRPr lang="ru-RU" sz="2800" dirty="0">
              <a:latin typeface="Aptos Black" panose="020F0502020204030204" pitchFamily="34" charset="0"/>
            </a:endParaRP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4954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3527" y="-1025329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38" y="1628800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21" y="214290"/>
            <a:ext cx="2803619" cy="2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502" y="2974987"/>
            <a:ext cx="7335018" cy="33562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Қаржылық есептілікті есептеу әдісі бойынша құратын және ұсынатын субъект осы Стандартты, бағалау қорларын, шартты міндеттемелерді есептеу үшін, мына бағалау қорлары мен шартты міндеттемелерден өзгелерге қолдануы керек:</a:t>
            </a: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4944906" y="955092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1634320" y="881543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839" y="551289"/>
            <a:ext cx="5103392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a) </a:t>
            </a:r>
            <a:r>
              <a:rPr lang="kk-KZ" sz="1600" b="1" dirty="0"/>
              <a:t>Субъекті ұсынатын ол үшін өтеу алмайтын әлеуметтік пайдадан туындайтын ұсынылатын тауарлар мен қызметтер құнына тең жақындастырылған, осы пайданы тікелей алушылардан;</a:t>
            </a:r>
          </a:p>
          <a:p>
            <a:pPr algn="ctr"/>
            <a:r>
              <a:rPr lang="en-US" sz="1600" b="1" dirty="0"/>
              <a:t>b) </a:t>
            </a:r>
            <a:r>
              <a:rPr lang="kk-KZ" sz="1600" b="1" dirty="0"/>
              <a:t>Келешекте орындалатын келісімшарттар нәтижесінде туындайтындар, осы параграфтың басқа ережелерін сақтау жағдайындағы жүктеу келісімшарттарын есептемегенде;</a:t>
            </a:r>
          </a:p>
          <a:p>
            <a:pPr algn="ctr"/>
            <a:r>
              <a:rPr lang="en-US" sz="1600" b="1" dirty="0"/>
              <a:t>c) </a:t>
            </a:r>
            <a:r>
              <a:rPr lang="kk-KZ" sz="1600" b="1" dirty="0"/>
              <a:t>Ти</a:t>
            </a:r>
            <a:r>
              <a:rPr lang="en-US" sz="1600" b="1" dirty="0"/>
              <a:t>i</a:t>
            </a:r>
            <a:r>
              <a:rPr lang="kk-KZ" sz="1600" b="1" dirty="0"/>
              <a:t>ст</a:t>
            </a:r>
            <a:r>
              <a:rPr lang="en-US" sz="1600" b="1" dirty="0"/>
              <a:t>i </a:t>
            </a:r>
            <a:r>
              <a:rPr lang="kk-KZ" sz="1600" b="1" dirty="0"/>
              <a:t>халықаралық немесе ұлттық стандартты қолдану аясына түсетін сақтандыру кел</a:t>
            </a:r>
            <a:r>
              <a:rPr lang="en-US" sz="1600" b="1" dirty="0"/>
              <a:t>i</a:t>
            </a:r>
            <a:r>
              <a:rPr lang="kk-KZ" sz="1600" b="1" dirty="0"/>
              <a:t>с</a:t>
            </a:r>
            <a:r>
              <a:rPr lang="en-US" sz="1600" b="1" dirty="0"/>
              <a:t>i</a:t>
            </a:r>
            <a:r>
              <a:rPr lang="kk-KZ" sz="1600" b="1" dirty="0"/>
              <a:t>м-шарттары негізінде туындайтын, сақтандыру кел</a:t>
            </a:r>
            <a:r>
              <a:rPr lang="en-US" sz="1600" b="1" dirty="0"/>
              <a:t>i</a:t>
            </a:r>
            <a:r>
              <a:rPr lang="kk-KZ" sz="1600" b="1" dirty="0"/>
              <a:t>с</a:t>
            </a:r>
            <a:r>
              <a:rPr lang="en-US" sz="1600" b="1" dirty="0"/>
              <a:t>i</a:t>
            </a:r>
            <a:r>
              <a:rPr lang="kk-KZ" sz="1600" b="1" dirty="0"/>
              <a:t>м-шарттарын қарастыратын;</a:t>
            </a:r>
          </a:p>
          <a:p>
            <a:pPr algn="ctr"/>
            <a:r>
              <a:rPr lang="en-US" sz="1600" b="1" dirty="0"/>
              <a:t>d) </a:t>
            </a:r>
            <a:r>
              <a:rPr lang="kk-KZ" sz="1600" b="1" dirty="0"/>
              <a:t>Басқа ҚС ХҚЕС қолданыс аясына түсетіндер;</a:t>
            </a:r>
          </a:p>
          <a:p>
            <a:pPr algn="ctr"/>
            <a:r>
              <a:rPr lang="en-US" sz="1600" b="1" dirty="0"/>
              <a:t>e) </a:t>
            </a:r>
            <a:r>
              <a:rPr lang="kk-KZ" sz="1600" b="1" dirty="0"/>
              <a:t>Пайда салығымен немесе оның баламасымен байланысты туындайтын;</a:t>
            </a:r>
          </a:p>
          <a:p>
            <a:pPr algn="ctr"/>
            <a:r>
              <a:rPr lang="en-US" sz="1600" b="1" dirty="0"/>
              <a:t>f) </a:t>
            </a:r>
            <a:r>
              <a:rPr lang="kk-KZ" sz="1600" b="1" dirty="0"/>
              <a:t>Осы Стандартта қарастырылған қайта құрылымдау нәтижесінде төленетін демалыс жәрдемақыларын есептемегенде, қызметкерлерге сыйақылар төлеумен байланысты туындайтын.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049" y="214496"/>
            <a:ext cx="3960440" cy="45243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Ə</a:t>
            </a:r>
            <a:r>
              <a:rPr lang="kk-KZ" sz="2400" b="1" dirty="0">
                <a:solidFill>
                  <a:srgbClr val="002060"/>
                </a:solidFill>
              </a:rPr>
              <a:t>леуметтік пайдалар. Осы Стандарт мақсатында әлеуметтік пайдаларға тауар, қызмет және үкіметтің әлеуметтік саясатын жүзеге асыру үшін ұсынылатын басқа пайдалар жатқызады. Берілген пайдалар мыналарды қамти алады:</a:t>
            </a:r>
            <a:endParaRPr lang="ru-RU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8006" y="3140968"/>
            <a:ext cx="4737926" cy="34163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/>
              <a:t>a) </a:t>
            </a:r>
            <a:r>
              <a:rPr lang="ru-RU" b="1" dirty="0" err="1"/>
              <a:t>Денсаулық</a:t>
            </a:r>
            <a:r>
              <a:rPr lang="ru-RU" b="1" dirty="0"/>
              <a:t> </a:t>
            </a:r>
            <a:r>
              <a:rPr lang="ru-RU" b="1" dirty="0" err="1"/>
              <a:t>сақтау</a:t>
            </a:r>
            <a:r>
              <a:rPr lang="ru-RU" b="1" dirty="0"/>
              <a:t>, білім, </a:t>
            </a:r>
            <a:r>
              <a:rPr lang="ru-RU" b="1" dirty="0" err="1"/>
              <a:t>тұрғын</a:t>
            </a:r>
            <a:r>
              <a:rPr lang="ru-RU" b="1" dirty="0"/>
              <a:t> </a:t>
            </a:r>
            <a:r>
              <a:rPr lang="ru-RU" b="1" dirty="0" err="1"/>
              <a:t>үй</a:t>
            </a:r>
            <a:r>
              <a:rPr lang="ru-RU" b="1" dirty="0"/>
              <a:t> </a:t>
            </a:r>
            <a:r>
              <a:rPr lang="ru-RU" b="1" dirty="0" err="1"/>
              <a:t>құрылысы</a:t>
            </a:r>
            <a:r>
              <a:rPr lang="ru-RU" b="1" dirty="0"/>
              <a:t>, </a:t>
            </a:r>
            <a:r>
              <a:rPr lang="ru-RU" b="1" dirty="0" err="1"/>
              <a:t>көліктік</a:t>
            </a:r>
            <a:r>
              <a:rPr lang="ru-RU" b="1" dirty="0"/>
              <a:t> қамтамасыз ету және басқа қызметтер саласында </a:t>
            </a:r>
            <a:r>
              <a:rPr lang="ru-RU" b="1" dirty="0" err="1"/>
              <a:t>қоғамға</a:t>
            </a:r>
            <a:r>
              <a:rPr lang="ru-RU" b="1" dirty="0"/>
              <a:t> әлеуметтік қызмет ұсыну. Көптеген </a:t>
            </a:r>
            <a:r>
              <a:rPr lang="ru-RU" b="1" dirty="0" err="1"/>
              <a:t>жағдайларда</a:t>
            </a:r>
            <a:r>
              <a:rPr lang="ru-RU" b="1" dirty="0"/>
              <a:t> берілген </a:t>
            </a:r>
            <a:r>
              <a:rPr lang="ru-RU" b="1" dirty="0" err="1"/>
              <a:t>қызметтерді</a:t>
            </a:r>
            <a:r>
              <a:rPr lang="ru-RU" b="1" dirty="0"/>
              <a:t> алушылар осы қызметтер </a:t>
            </a:r>
            <a:r>
              <a:rPr lang="ru-RU" b="1" dirty="0" err="1"/>
              <a:t>құнына</a:t>
            </a:r>
            <a:r>
              <a:rPr lang="ru-RU" b="1" dirty="0"/>
              <a:t> сәйкес </a:t>
            </a:r>
            <a:r>
              <a:rPr lang="ru-RU" b="1" dirty="0" err="1"/>
              <a:t>соманы</a:t>
            </a:r>
            <a:r>
              <a:rPr lang="ru-RU" b="1" dirty="0"/>
              <a:t> </a:t>
            </a:r>
            <a:r>
              <a:rPr lang="ru-RU" b="1" dirty="0" err="1"/>
              <a:t>төлеуі</a:t>
            </a:r>
            <a:r>
              <a:rPr lang="ru-RU" b="1" dirty="0"/>
              <a:t> қажет; </a:t>
            </a:r>
          </a:p>
          <a:p>
            <a:r>
              <a:rPr lang="en-US" b="1" dirty="0"/>
              <a:t>b) </a:t>
            </a:r>
            <a:r>
              <a:rPr lang="ru-RU" b="1" dirty="0" err="1"/>
              <a:t>Отбасыларға</a:t>
            </a:r>
            <a:r>
              <a:rPr lang="ru-RU" b="1" dirty="0"/>
              <a:t>, </a:t>
            </a:r>
            <a:r>
              <a:rPr lang="ru-RU" b="1" dirty="0" err="1"/>
              <a:t>қарияларға</a:t>
            </a:r>
            <a:r>
              <a:rPr lang="ru-RU" b="1" dirty="0"/>
              <a:t>, </a:t>
            </a:r>
            <a:r>
              <a:rPr lang="ru-RU" b="1" dirty="0" err="1"/>
              <a:t>мүгедектерге</a:t>
            </a:r>
            <a:r>
              <a:rPr lang="ru-RU" b="1" dirty="0"/>
              <a:t>, </a:t>
            </a:r>
            <a:r>
              <a:rPr lang="ru-RU" b="1" dirty="0" err="1"/>
              <a:t>жұмыссыздарға</a:t>
            </a:r>
            <a:r>
              <a:rPr lang="ru-RU" b="1" dirty="0"/>
              <a:t>, </a:t>
            </a:r>
            <a:r>
              <a:rPr lang="ru-RU" b="1" dirty="0" err="1"/>
              <a:t>ардагерлерге</a:t>
            </a:r>
            <a:r>
              <a:rPr lang="ru-RU" b="1" dirty="0"/>
              <a:t> және </a:t>
            </a:r>
            <a:r>
              <a:rPr lang="ru-RU" b="1" dirty="0" err="1"/>
              <a:t>басқаларға</a:t>
            </a:r>
            <a:r>
              <a:rPr lang="ru-RU" b="1" dirty="0"/>
              <a:t> </a:t>
            </a:r>
            <a:r>
              <a:rPr lang="ru-RU" b="1" dirty="0" err="1"/>
              <a:t>жәрдемақы</a:t>
            </a:r>
            <a:r>
              <a:rPr lang="ru-RU" b="1" dirty="0"/>
              <a:t> </a:t>
            </a:r>
            <a:r>
              <a:rPr lang="ru-RU" b="1" dirty="0" err="1"/>
              <a:t>төлеу</a:t>
            </a:r>
            <a:r>
              <a:rPr lang="ru-RU" b="1" dirty="0"/>
              <a:t>. </a:t>
            </a:r>
            <a:endParaRPr lang="kk-KZ" b="1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DE10138-FB99-CB49-B050-5D8D274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8" y="396003"/>
            <a:ext cx="3181962" cy="247227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40665118-FFCF-D145-93E0-71DDB9E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6" y="396004"/>
            <a:ext cx="1469774" cy="2472277"/>
          </a:xfrm>
          <a:prstGeom prst="rect">
            <a:avLst/>
          </a:prstGeom>
        </p:spPr>
      </p:pic>
      <p:pic>
        <p:nvPicPr>
          <p:cNvPr id="13" name="Picture 8" descr="http://www.aktobegazeti.kz/wp-content/uploads/2011/12/Мемлекет-берет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" y="4773882"/>
            <a:ext cx="3648393" cy="17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767" y="404664"/>
            <a:ext cx="7056784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Стандарттың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қолданыс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аясынан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бағалау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қорлары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шартты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міндеттемелерді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шығару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міндеттеуші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оқиғалар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нені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құрайтынын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анықтау;</a:t>
            </a:r>
          </a:p>
          <a:p>
            <a:pPr marL="0" indent="0">
              <a:buNone/>
            </a:pP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міндеттемелерді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бағалау ұсынылатын Стандартты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жариялағанға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дейін әрі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қарай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қарастыруды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талап ететін комитет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пікірлерін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бейнелейді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4536"/>
            <a:ext cx="7822166" cy="5110112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Бақылау сұрақтары: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Экономикалық пайда немесе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сервистік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леует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болатын ықтимал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ресурстарды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шығару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Міндеттемелерді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сенімді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есептік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бағалау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Бағалау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резервтеріндегі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өзгерістер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 Бағалау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резервтерін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пайдалану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5. Активтің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болжамды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шығысы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361826" y="-111073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4399121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1277</TotalTime>
  <Words>359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 Black</vt:lpstr>
      <vt:lpstr>Arial</vt:lpstr>
      <vt:lpstr>Book Antiqua</vt:lpstr>
      <vt:lpstr>Cambria Math</vt:lpstr>
      <vt:lpstr>Century Gothic</vt:lpstr>
      <vt:lpstr>Tahoma</vt:lpstr>
      <vt:lpstr>Times New Roman</vt:lpstr>
      <vt:lpstr>Тема2</vt:lpstr>
      <vt:lpstr>Презентация PowerPoint</vt:lpstr>
      <vt:lpstr>Жоспар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95</cp:revision>
  <dcterms:created xsi:type="dcterms:W3CDTF">2017-04-22T08:22:54Z</dcterms:created>
  <dcterms:modified xsi:type="dcterms:W3CDTF">2024-10-29T12:57:12Z</dcterms:modified>
</cp:coreProperties>
</file>