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3" r:id="rId4"/>
  </p:sldMasterIdLst>
  <p:notesMasterIdLst>
    <p:notesMasterId r:id="rId37"/>
  </p:notesMasterIdLst>
  <p:handoutMasterIdLst>
    <p:handoutMasterId r:id="rId38"/>
  </p:handoutMasterIdLst>
  <p:sldIdLst>
    <p:sldId id="256" r:id="rId5"/>
    <p:sldId id="269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279" r:id="rId35"/>
    <p:sldId id="266" r:id="rId3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1" autoAdjust="0"/>
  </p:normalViewPr>
  <p:slideViewPr>
    <p:cSldViewPr snapToGrid="0" showGuides="1">
      <p:cViewPr varScale="1">
        <p:scale>
          <a:sx n="76" d="100"/>
          <a:sy n="76" d="100"/>
        </p:scale>
        <p:origin x="-296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01.11.2022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3C522B8D-815E-429C-9EC2-505CEC215084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474-459C-42C4-A0ED-A9AD89867D2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09.10.2016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8"/>
            <a:ext cx="5734051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8"/>
            <a:ext cx="573405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6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2BC5-0E5D-4645-A815-DFCA1A04B5A6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9B1-F681-4AF5-B948-A3B940E9215A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1334-89C1-48F8-8089-E3D6AA3BB79C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F3F-3D72-4F56-93A1-9DDD55AB645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A32-C44A-4E32-8FFB-D057369B4F61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CC2E-6DAB-4717-9C53-38589639C20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2DC0002A-E6EF-4378-B5A3-22E20EA855B1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E80E4BC3-C763-48AA-8280-ACE59646066A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42E0B6C-3F58-4527-A133-F91FB65EBC2F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92505" y="1030149"/>
            <a:ext cx="6312467" cy="2986268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ru-RU" b="1" dirty="0" smtClean="0"/>
              <a:t>Алгоритмизация </a:t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 smtClean="0"/>
              <a:t>программирование</a:t>
            </a:r>
            <a:br>
              <a:rPr lang="ru-RU" b="1" dirty="0" smtClean="0"/>
            </a:br>
            <a:r>
              <a:rPr lang="ru-RU" sz="1800" b="1" i="1" cap="none" dirty="0" smtClean="0"/>
              <a:t>и.о. доцент </a:t>
            </a:r>
            <a:r>
              <a:rPr lang="ru-RU" sz="1800" b="1" i="1" cap="none" dirty="0" err="1" smtClean="0"/>
              <a:t>Муханова</a:t>
            </a:r>
            <a:r>
              <a:rPr lang="ru-RU" sz="1800" b="1" i="1" cap="none" dirty="0" smtClean="0"/>
              <a:t>  А.А.</a:t>
            </a:r>
            <a:br>
              <a:rPr lang="ru-RU" sz="1800" b="1" i="1" cap="none" dirty="0" smtClean="0"/>
            </a:b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86806" y="5208607"/>
            <a:ext cx="11095908" cy="955565"/>
          </a:xfrm>
        </p:spPr>
        <p:txBody>
          <a:bodyPr rtlCol="0">
            <a:normAutofit/>
          </a:bodyPr>
          <a:lstStyle/>
          <a:p>
            <a:r>
              <a:rPr lang="kk-KZ" sz="2800" b="1" dirty="0"/>
              <a:t>Лекция 5-6. </a:t>
            </a:r>
            <a:r>
              <a:rPr lang="ru-RU" sz="2800" b="1" dirty="0"/>
              <a:t>Массивы. Сортировка</a:t>
            </a:r>
            <a:r>
              <a:rPr lang="ru-RU" sz="2800" b="1" dirty="0" smtClean="0"/>
              <a:t>. </a:t>
            </a:r>
          </a:p>
          <a:p>
            <a:r>
              <a:rPr lang="ru-RU" sz="2800" b="1" dirty="0" smtClean="0"/>
              <a:t>		   Двумерные массивы</a:t>
            </a:r>
            <a:endParaRPr lang="ru-RU" sz="2800" dirty="0"/>
          </a:p>
        </p:txBody>
      </p:sp>
      <p:pic>
        <p:nvPicPr>
          <p:cNvPr id="1026" name="Picture 2" descr="https://www.tempoautomation.com/wp-content/uploads/2018/05/shutterstock_175375409-673x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72" y="983848"/>
            <a:ext cx="5177742" cy="42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2020" y="570313"/>
            <a:ext cx="9366069" cy="453162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/>
              <a:t>		Если  в  ходе  выполнения  программы  необходимо  добавлять  в имеющийся список новые элементы, это можно сделать с помощью метода </a:t>
            </a:r>
            <a:r>
              <a:rPr lang="ru-RU" sz="1600" b="1" dirty="0" err="1" smtClean="0"/>
              <a:t>append</a:t>
            </a:r>
            <a:r>
              <a:rPr lang="ru-RU" sz="1600" b="1" dirty="0" smtClean="0"/>
              <a:t>(): (добавляет элементы в конец списка)</a:t>
            </a:r>
          </a:p>
          <a:p>
            <a:pPr algn="just">
              <a:buNone/>
            </a:pPr>
            <a:r>
              <a:rPr lang="ru-RU" sz="1600" dirty="0" err="1" smtClean="0"/>
              <a:t>values.append</a:t>
            </a:r>
            <a:r>
              <a:rPr lang="ru-RU" sz="1600" dirty="0" smtClean="0"/>
              <a:t>(5)  #Добавлен новый элемент списка </a:t>
            </a:r>
            <a:r>
              <a:rPr lang="ru-RU" sz="1600" dirty="0" err="1" smtClean="0"/>
              <a:t>values</a:t>
            </a:r>
            <a:endParaRPr lang="ru-RU" sz="1600" dirty="0" smtClean="0"/>
          </a:p>
          <a:p>
            <a:pPr algn="just">
              <a:buNone/>
            </a:pPr>
            <a:r>
              <a:rPr lang="ru-RU" sz="1600" dirty="0" smtClean="0"/>
              <a:t>#со значением 5</a:t>
            </a:r>
          </a:p>
          <a:p>
            <a:pPr algn="just">
              <a:buNone/>
            </a:pPr>
            <a:r>
              <a:rPr lang="ru-RU" sz="1600" dirty="0" err="1" smtClean="0"/>
              <a:t>values.append</a:t>
            </a:r>
            <a:r>
              <a:rPr lang="ru-RU" sz="1600" dirty="0" smtClean="0"/>
              <a:t>(а)  #Добавлен еще один элемент списка </a:t>
            </a:r>
            <a:r>
              <a:rPr lang="ru-RU" sz="1600" dirty="0" err="1" smtClean="0"/>
              <a:t>values</a:t>
            </a:r>
            <a:endParaRPr lang="ru-RU" sz="1600" dirty="0" smtClean="0"/>
          </a:p>
          <a:p>
            <a:pPr algn="just">
              <a:buNone/>
            </a:pPr>
            <a:r>
              <a:rPr lang="ru-RU" sz="1600" dirty="0" smtClean="0"/>
              <a:t>#со значением, равным значению переменной а</a:t>
            </a:r>
          </a:p>
          <a:p>
            <a:pPr algn="just">
              <a:buNone/>
            </a:pPr>
            <a:r>
              <a:rPr lang="ru-RU" sz="1600" dirty="0" smtClean="0"/>
              <a:t>...</a:t>
            </a:r>
          </a:p>
          <a:p>
            <a:pPr algn="just">
              <a:buNone/>
            </a:pPr>
            <a:r>
              <a:rPr lang="ru-RU" sz="1600" dirty="0" smtClean="0"/>
              <a:t>		Можно  также  добавлять  элементы  со  значениями,  вводимыми  с клавиатуры с помощью инструкции </a:t>
            </a:r>
            <a:r>
              <a:rPr lang="ru-RU" sz="1600" dirty="0" err="1" smtClean="0"/>
              <a:t>input</a:t>
            </a:r>
            <a:r>
              <a:rPr lang="ru-RU" sz="1600" dirty="0" smtClean="0"/>
              <a:t>():</a:t>
            </a:r>
          </a:p>
          <a:p>
            <a:pPr algn="just">
              <a:buNone/>
            </a:pPr>
            <a:r>
              <a:rPr lang="ru-RU" sz="1600" dirty="0" err="1" smtClean="0"/>
              <a:t>el</a:t>
            </a:r>
            <a:r>
              <a:rPr lang="ru-RU" sz="1600" dirty="0" smtClean="0"/>
              <a:t> = </a:t>
            </a:r>
            <a:r>
              <a:rPr lang="ru-RU" sz="1600" dirty="0" err="1" smtClean="0"/>
              <a:t>input</a:t>
            </a:r>
            <a:r>
              <a:rPr lang="ru-RU" sz="1600" dirty="0" smtClean="0"/>
              <a:t>('Введите значение следующего элемента списка ')</a:t>
            </a:r>
          </a:p>
          <a:p>
            <a:pPr algn="just">
              <a:buNone/>
            </a:pPr>
            <a:r>
              <a:rPr lang="ru-RU" sz="1600" dirty="0" err="1" smtClean="0"/>
              <a:t>values.append</a:t>
            </a:r>
            <a:r>
              <a:rPr lang="ru-RU" sz="1600" dirty="0" smtClean="0"/>
              <a:t>(</a:t>
            </a:r>
            <a:r>
              <a:rPr lang="ru-RU" sz="1600" dirty="0" err="1" smtClean="0"/>
              <a:t>el</a:t>
            </a:r>
            <a:r>
              <a:rPr lang="ru-RU" sz="1600" dirty="0" smtClean="0"/>
              <a:t>)</a:t>
            </a:r>
          </a:p>
          <a:p>
            <a:pPr algn="just">
              <a:buNone/>
            </a:pPr>
            <a:r>
              <a:rPr lang="ru-RU" sz="1600" dirty="0" smtClean="0"/>
              <a:t>или короче:</a:t>
            </a:r>
          </a:p>
          <a:p>
            <a:pPr algn="just">
              <a:buNone/>
            </a:pPr>
            <a:r>
              <a:rPr lang="ru-RU" sz="1600" dirty="0" err="1" smtClean="0"/>
              <a:t>values.append</a:t>
            </a:r>
            <a:r>
              <a:rPr lang="ru-RU" sz="1600" dirty="0" smtClean="0"/>
              <a:t>(</a:t>
            </a:r>
            <a:r>
              <a:rPr lang="ru-RU" sz="1600" dirty="0" err="1" smtClean="0"/>
              <a:t>input</a:t>
            </a:r>
            <a:r>
              <a:rPr lang="ru-RU" sz="1600" dirty="0" smtClean="0"/>
              <a:t>('Введите значение следующего элемента списка '))</a:t>
            </a:r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r>
              <a:rPr lang="ru-RU" sz="1600" dirty="0" smtClean="0"/>
              <a:t>		В последнем случае при необходимости можно использовать инструкцию </a:t>
            </a:r>
            <a:r>
              <a:rPr lang="ru-RU" sz="1600" dirty="0" err="1" smtClean="0"/>
              <a:t>for</a:t>
            </a:r>
            <a:r>
              <a:rPr lang="ru-RU" sz="1600" dirty="0" smtClean="0"/>
              <a:t>:</a:t>
            </a:r>
          </a:p>
          <a:p>
            <a:pPr algn="just">
              <a:buNone/>
            </a:pPr>
            <a:r>
              <a:rPr lang="ru-RU" sz="1600" dirty="0" err="1" smtClean="0"/>
              <a:t>for</a:t>
            </a:r>
            <a:r>
              <a:rPr lang="ru-RU" sz="1600" dirty="0" smtClean="0"/>
              <a:t> </a:t>
            </a:r>
            <a:r>
              <a:rPr lang="ru-RU" sz="1600" dirty="0" err="1" smtClean="0"/>
              <a:t>i</a:t>
            </a:r>
            <a:r>
              <a:rPr lang="ru-RU" sz="1600" dirty="0" smtClean="0"/>
              <a:t> </a:t>
            </a:r>
            <a:r>
              <a:rPr lang="ru-RU" sz="1600" dirty="0" err="1" smtClean="0"/>
              <a:t>in</a:t>
            </a:r>
            <a:r>
              <a:rPr lang="ru-RU" sz="1600" dirty="0" smtClean="0"/>
              <a:t> </a:t>
            </a:r>
            <a:r>
              <a:rPr lang="ru-RU" sz="1600" dirty="0" err="1" smtClean="0"/>
              <a:t>range</a:t>
            </a:r>
            <a:r>
              <a:rPr lang="ru-RU" sz="1600" dirty="0" smtClean="0"/>
              <a:t>(…)</a:t>
            </a:r>
          </a:p>
          <a:p>
            <a:pPr algn="just">
              <a:buNone/>
            </a:pPr>
            <a:r>
              <a:rPr lang="ru-RU" sz="1600" dirty="0" err="1" smtClean="0"/>
              <a:t>el</a:t>
            </a:r>
            <a:r>
              <a:rPr lang="ru-RU" sz="1600" dirty="0" smtClean="0"/>
              <a:t> = </a:t>
            </a:r>
            <a:r>
              <a:rPr lang="ru-RU" sz="1600" dirty="0" err="1" smtClean="0"/>
              <a:t>input</a:t>
            </a:r>
            <a:r>
              <a:rPr lang="ru-RU" sz="1600" dirty="0" smtClean="0"/>
              <a:t>('Введите значение следующего элемента списка ')</a:t>
            </a:r>
          </a:p>
          <a:p>
            <a:pPr algn="just">
              <a:buNone/>
            </a:pPr>
            <a:r>
              <a:rPr lang="ru-RU" sz="1600" dirty="0" err="1" smtClean="0"/>
              <a:t>values.append</a:t>
            </a:r>
            <a:r>
              <a:rPr lang="ru-RU" sz="1600" dirty="0" smtClean="0"/>
              <a:t>(</a:t>
            </a:r>
            <a:r>
              <a:rPr lang="ru-RU" sz="1600" dirty="0" err="1" smtClean="0"/>
              <a:t>el</a:t>
            </a:r>
            <a:r>
              <a:rPr lang="ru-RU" sz="1600" dirty="0" smtClean="0"/>
              <a:t>)</a:t>
            </a:r>
          </a:p>
          <a:p>
            <a:pPr algn="just">
              <a:buNone/>
            </a:pPr>
            <a:r>
              <a:rPr lang="ru-RU" sz="1600" dirty="0" smtClean="0"/>
              <a:t>Конечно, и здесь надо тоже при необходимости применять функции </a:t>
            </a:r>
            <a:r>
              <a:rPr lang="ru-RU" sz="1600" dirty="0" err="1" smtClean="0"/>
              <a:t>int</a:t>
            </a:r>
            <a:r>
              <a:rPr lang="ru-RU" sz="1600" dirty="0" smtClean="0"/>
              <a:t>()или </a:t>
            </a:r>
            <a:r>
              <a:rPr lang="ru-RU" sz="1600" dirty="0" err="1" smtClean="0"/>
              <a:t>float</a:t>
            </a:r>
            <a:r>
              <a:rPr lang="ru-RU" sz="1600" dirty="0" smtClean="0"/>
              <a:t>().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2229" y="966651"/>
            <a:ext cx="9248502" cy="475641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	В </a:t>
            </a:r>
            <a:r>
              <a:rPr lang="ru-RU" dirty="0" err="1" smtClean="0"/>
              <a:t>Python</a:t>
            </a:r>
            <a:r>
              <a:rPr lang="ru-RU" dirty="0" smtClean="0"/>
              <a:t> имеется возможность очень просто записать в список все слова предложения. Для этого используется метод </a:t>
            </a:r>
            <a:r>
              <a:rPr lang="ru-RU" b="1" dirty="0" err="1" smtClean="0"/>
              <a:t>split</a:t>
            </a:r>
            <a:r>
              <a:rPr lang="ru-RU" b="1" dirty="0" smtClean="0"/>
              <a:t>(). </a:t>
            </a:r>
            <a:r>
              <a:rPr lang="ru-RU" dirty="0" smtClean="0"/>
              <a:t>Например, в результате выполнения следующей инструкции:</a:t>
            </a:r>
          </a:p>
          <a:p>
            <a:pPr algn="just">
              <a:buNone/>
            </a:pPr>
            <a:r>
              <a:rPr lang="ru-RU" dirty="0" smtClean="0"/>
              <a:t>L = </a:t>
            </a:r>
            <a:r>
              <a:rPr lang="ru-RU" dirty="0" err="1" smtClean="0"/>
              <a:t>fraza.split</a:t>
            </a:r>
            <a:r>
              <a:rPr lang="ru-RU" dirty="0" smtClean="0"/>
              <a:t>()</a:t>
            </a:r>
          </a:p>
          <a:p>
            <a:pPr algn="just">
              <a:buNone/>
            </a:pPr>
            <a:r>
              <a:rPr lang="ru-RU" dirty="0" smtClean="0"/>
              <a:t>из слов предложения </a:t>
            </a:r>
            <a:r>
              <a:rPr lang="ru-RU" dirty="0" err="1" smtClean="0"/>
              <a:t>fraza</a:t>
            </a:r>
            <a:r>
              <a:rPr lang="ru-RU" dirty="0" smtClean="0"/>
              <a:t> будет сформирован список L.</a:t>
            </a:r>
          </a:p>
          <a:p>
            <a:pPr algn="just">
              <a:buNone/>
            </a:pPr>
            <a:r>
              <a:rPr lang="ru-RU" dirty="0" smtClean="0"/>
              <a:t>		Обратим  внимание  на  то,  что  метод </a:t>
            </a:r>
            <a:r>
              <a:rPr lang="ru-RU" dirty="0" err="1" smtClean="0"/>
              <a:t>split</a:t>
            </a:r>
            <a:r>
              <a:rPr lang="ru-RU" dirty="0" smtClean="0"/>
              <a:t>() может  быть  применен, когда между всеми словами предложения имеются одни и те же разделители.</a:t>
            </a:r>
          </a:p>
          <a:p>
            <a:pPr algn="just">
              <a:buNone/>
            </a:pPr>
            <a:r>
              <a:rPr lang="ru-RU" dirty="0" smtClean="0"/>
              <a:t>		Когда решаются условные задачи учебного назначения, удобно заполнять список случайными целыми числами с помощью функции </a:t>
            </a:r>
          </a:p>
          <a:p>
            <a:pPr algn="just">
              <a:buNone/>
            </a:pPr>
            <a:r>
              <a:rPr lang="ru-RU" dirty="0" err="1" smtClean="0"/>
              <a:t>randint</a:t>
            </a:r>
            <a:r>
              <a:rPr lang="ru-RU" dirty="0" smtClean="0"/>
              <a:t>(). Например, заполнение списка </a:t>
            </a:r>
            <a:r>
              <a:rPr lang="ru-RU" dirty="0" err="1" smtClean="0"/>
              <a:t>L_rand</a:t>
            </a:r>
            <a:r>
              <a:rPr lang="ru-RU" dirty="0" smtClean="0"/>
              <a:t> двадцатью случайными числами, которые могут принимать значения 100, </a:t>
            </a:r>
          </a:p>
          <a:p>
            <a:pPr algn="just">
              <a:buNone/>
            </a:pPr>
            <a:r>
              <a:rPr lang="ru-RU" dirty="0" smtClean="0"/>
              <a:t>101, …, 200, проводится так: </a:t>
            </a:r>
          </a:p>
          <a:p>
            <a:pPr algn="just">
              <a:buNone/>
            </a:pPr>
            <a:r>
              <a:rPr lang="ru-RU" dirty="0" err="1" smtClean="0"/>
              <a:t>from</a:t>
            </a:r>
            <a:r>
              <a:rPr lang="ru-RU" dirty="0" smtClean="0"/>
              <a:t> </a:t>
            </a:r>
            <a:r>
              <a:rPr lang="ru-RU" dirty="0" err="1" smtClean="0"/>
              <a:t>random</a:t>
            </a:r>
            <a:r>
              <a:rPr lang="ru-RU" dirty="0" smtClean="0"/>
              <a:t> </a:t>
            </a:r>
            <a:r>
              <a:rPr lang="ru-RU" dirty="0" err="1" smtClean="0"/>
              <a:t>import</a:t>
            </a:r>
            <a:r>
              <a:rPr lang="ru-RU" dirty="0" smtClean="0"/>
              <a:t> </a:t>
            </a:r>
            <a:r>
              <a:rPr lang="ru-RU" dirty="0" err="1" smtClean="0"/>
              <a:t>randint</a:t>
            </a:r>
            <a:endParaRPr lang="ru-RU" dirty="0" smtClean="0"/>
          </a:p>
          <a:p>
            <a:pPr algn="just">
              <a:buNone/>
            </a:pP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range</a:t>
            </a:r>
            <a:r>
              <a:rPr lang="ru-RU" dirty="0" smtClean="0"/>
              <a:t>(20):</a:t>
            </a:r>
          </a:p>
          <a:p>
            <a:pPr algn="just">
              <a:buNone/>
            </a:pPr>
            <a:r>
              <a:rPr lang="ru-RU" dirty="0" err="1" smtClean="0"/>
              <a:t>L_rand</a:t>
            </a:r>
            <a:r>
              <a:rPr lang="ru-RU" dirty="0" smtClean="0"/>
              <a:t>[</a:t>
            </a:r>
            <a:r>
              <a:rPr lang="ru-RU" dirty="0" err="1" smtClean="0"/>
              <a:t>i</a:t>
            </a:r>
            <a:r>
              <a:rPr lang="ru-RU" dirty="0" smtClean="0"/>
              <a:t>] = </a:t>
            </a:r>
            <a:r>
              <a:rPr lang="ru-RU" dirty="0" err="1" smtClean="0"/>
              <a:t>randint</a:t>
            </a:r>
            <a:r>
              <a:rPr lang="ru-RU" dirty="0" smtClean="0"/>
              <a:t>(100, 200)</a:t>
            </a:r>
          </a:p>
          <a:p>
            <a:pPr>
              <a:buNone/>
            </a:pPr>
            <a:r>
              <a:rPr lang="ru-RU" dirty="0" smtClean="0"/>
              <a:t>или с помощью генератора списка:</a:t>
            </a:r>
          </a:p>
          <a:p>
            <a:pPr>
              <a:buNone/>
            </a:pPr>
            <a:r>
              <a:rPr lang="en-US" dirty="0" smtClean="0"/>
              <a:t>from random import </a:t>
            </a:r>
            <a:r>
              <a:rPr lang="en-US" dirty="0" err="1" smtClean="0"/>
              <a:t>randint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L_rand</a:t>
            </a:r>
            <a:r>
              <a:rPr lang="en-US" dirty="0" smtClean="0"/>
              <a:t> = [</a:t>
            </a:r>
            <a:r>
              <a:rPr lang="en-US" dirty="0" err="1" smtClean="0"/>
              <a:t>randint</a:t>
            </a:r>
            <a:r>
              <a:rPr lang="en-US" dirty="0" smtClean="0"/>
              <a:t>(100, 200) for </a:t>
            </a:r>
            <a:r>
              <a:rPr lang="en-US" dirty="0" err="1" smtClean="0"/>
              <a:t>i</a:t>
            </a:r>
            <a:r>
              <a:rPr lang="en-US" dirty="0" smtClean="0"/>
              <a:t> in range(20)]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48870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 списка на экран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8354" y="1436914"/>
            <a:ext cx="9235439" cy="428615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Заполненный значениями список можно вывести на экран с использованием в инструкции </a:t>
            </a:r>
            <a:r>
              <a:rPr lang="ru-RU" dirty="0" err="1" smtClean="0"/>
              <a:t>print</a:t>
            </a:r>
            <a:r>
              <a:rPr lang="ru-RU" dirty="0" smtClean="0"/>
              <a:t>() имени списка:</a:t>
            </a:r>
          </a:p>
          <a:p>
            <a:pPr algn="ctr">
              <a:buNone/>
            </a:pPr>
            <a:r>
              <a:rPr lang="ru-RU" b="1" dirty="0" err="1" smtClean="0"/>
              <a:t>print</a:t>
            </a:r>
            <a:r>
              <a:rPr lang="ru-RU" b="1" dirty="0" smtClean="0"/>
              <a:t>(а)</a:t>
            </a:r>
          </a:p>
          <a:p>
            <a:pPr algn="just">
              <a:buNone/>
            </a:pPr>
            <a:r>
              <a:rPr lang="ru-RU" dirty="0" smtClean="0"/>
              <a:t>		В  результате  выполнения  инструкции  на  экран  будут  выведены значения всех элементов списка через запятую в квадратных скобках:</a:t>
            </a:r>
          </a:p>
          <a:p>
            <a:pPr algn="ctr">
              <a:buNone/>
            </a:pPr>
            <a:r>
              <a:rPr lang="ru-RU" dirty="0" smtClean="0"/>
              <a:t>[20, 61, 2, 37, 4, 55, 36, 7, 18, 39]</a:t>
            </a:r>
          </a:p>
          <a:p>
            <a:pPr algn="just">
              <a:buNone/>
            </a:pPr>
            <a:r>
              <a:rPr lang="ru-RU" dirty="0" smtClean="0"/>
              <a:t>		Можно также вывести часть списка. Для этого используется «срез» списка.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8063" t="37612" r="22603" b="50426"/>
          <a:stretch>
            <a:fillRect/>
          </a:stretch>
        </p:blipFill>
        <p:spPr bwMode="auto">
          <a:xfrm>
            <a:off x="2899956" y="5055326"/>
            <a:ext cx="6479175" cy="110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50721" y="1018903"/>
            <a:ext cx="8261873" cy="470416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	Ясно, что так как есть повторяющиеся действия, то лучше использовать инструкцию цикла </a:t>
            </a:r>
            <a:r>
              <a:rPr lang="ru-RU" dirty="0" err="1" smtClean="0"/>
              <a:t>for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range</a:t>
            </a:r>
            <a:r>
              <a:rPr lang="ru-RU" dirty="0" smtClean="0"/>
              <a:t>(</a:t>
            </a:r>
            <a:r>
              <a:rPr lang="ru-RU" dirty="0" err="1" smtClean="0"/>
              <a:t>n</a:t>
            </a:r>
            <a:r>
              <a:rPr lang="ru-RU" dirty="0" smtClean="0"/>
              <a:t>):</a:t>
            </a:r>
          </a:p>
          <a:p>
            <a:pPr>
              <a:buNone/>
            </a:pPr>
            <a:r>
              <a:rPr lang="ru-RU" dirty="0" err="1" smtClean="0"/>
              <a:t>print</a:t>
            </a:r>
            <a:r>
              <a:rPr lang="ru-RU" dirty="0" smtClean="0"/>
              <a:t>(</a:t>
            </a:r>
            <a:r>
              <a:rPr lang="ru-RU" dirty="0" err="1" smtClean="0"/>
              <a:t>a</a:t>
            </a:r>
            <a:r>
              <a:rPr lang="ru-RU" dirty="0" smtClean="0"/>
              <a:t>[</a:t>
            </a:r>
            <a:r>
              <a:rPr lang="ru-RU" dirty="0" err="1" smtClean="0"/>
              <a:t>i</a:t>
            </a:r>
            <a:r>
              <a:rPr lang="ru-RU" dirty="0" smtClean="0"/>
              <a:t>], </a:t>
            </a:r>
            <a:r>
              <a:rPr lang="ru-RU" dirty="0" err="1" smtClean="0"/>
              <a:t>end</a:t>
            </a:r>
            <a:r>
              <a:rPr lang="ru-RU" dirty="0" smtClean="0"/>
              <a:t> = ' ')</a:t>
            </a:r>
          </a:p>
          <a:p>
            <a:pPr algn="just">
              <a:buNone/>
            </a:pPr>
            <a:r>
              <a:rPr lang="ru-RU" dirty="0" smtClean="0"/>
              <a:t>где </a:t>
            </a:r>
            <a:r>
              <a:rPr lang="ru-RU" dirty="0" err="1" smtClean="0"/>
              <a:t>n</a:t>
            </a:r>
            <a:r>
              <a:rPr lang="ru-RU" dirty="0" smtClean="0"/>
              <a:t>– количество элементов в списке. Это значение знать необязательно (особенно в случаях, когда размер списка меняется с помощью метода </a:t>
            </a:r>
            <a:r>
              <a:rPr lang="ru-RU" dirty="0" err="1" smtClean="0"/>
              <a:t>append</a:t>
            </a:r>
            <a:r>
              <a:rPr lang="ru-RU" dirty="0" smtClean="0"/>
              <a:t>()),  –  вместо  него  можно  записать  функцию </a:t>
            </a:r>
            <a:r>
              <a:rPr lang="ru-RU" dirty="0" err="1" smtClean="0"/>
              <a:t>len</a:t>
            </a:r>
            <a:r>
              <a:rPr lang="ru-RU" dirty="0" smtClean="0"/>
              <a:t>(), возвращающую количество элементов в списке:</a:t>
            </a:r>
          </a:p>
          <a:p>
            <a:pPr>
              <a:buNone/>
            </a:pP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range</a:t>
            </a:r>
            <a:r>
              <a:rPr lang="ru-RU" dirty="0" smtClean="0"/>
              <a:t>(</a:t>
            </a:r>
            <a:r>
              <a:rPr lang="ru-RU" dirty="0" err="1" smtClean="0"/>
              <a:t>len</a:t>
            </a:r>
            <a:r>
              <a:rPr lang="ru-RU" dirty="0" smtClean="0"/>
              <a:t>(</a:t>
            </a:r>
            <a:r>
              <a:rPr lang="ru-RU" dirty="0" err="1" smtClean="0"/>
              <a:t>a</a:t>
            </a:r>
            <a:r>
              <a:rPr lang="ru-RU" dirty="0" smtClean="0"/>
              <a:t>)):</a:t>
            </a:r>
          </a:p>
          <a:p>
            <a:pPr>
              <a:buNone/>
            </a:pPr>
            <a:r>
              <a:rPr lang="ru-RU" dirty="0" err="1" smtClean="0"/>
              <a:t>print</a:t>
            </a:r>
            <a:r>
              <a:rPr lang="ru-RU" dirty="0" smtClean="0"/>
              <a:t>(</a:t>
            </a:r>
            <a:r>
              <a:rPr lang="ru-RU" dirty="0" err="1" smtClean="0"/>
              <a:t>a</a:t>
            </a:r>
            <a:r>
              <a:rPr lang="ru-RU" dirty="0" smtClean="0"/>
              <a:t>[</a:t>
            </a:r>
            <a:r>
              <a:rPr lang="ru-RU" dirty="0" err="1" smtClean="0"/>
              <a:t>i</a:t>
            </a:r>
            <a:r>
              <a:rPr lang="ru-RU" dirty="0" smtClean="0"/>
              <a:t>], </a:t>
            </a:r>
            <a:r>
              <a:rPr lang="ru-RU" dirty="0" err="1" smtClean="0"/>
              <a:t>end</a:t>
            </a:r>
            <a:r>
              <a:rPr lang="ru-RU" dirty="0" smtClean="0"/>
              <a:t> = ' ')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 каждому отдельному элементу списка (при рассмотрении всех </a:t>
            </a:r>
          </a:p>
          <a:p>
            <a:pPr>
              <a:buNone/>
            </a:pPr>
            <a:r>
              <a:rPr lang="ru-RU" dirty="0" smtClean="0"/>
              <a:t>элементов) можно также обратиться без записи индексов:</a:t>
            </a:r>
          </a:p>
          <a:p>
            <a:pPr>
              <a:buNone/>
            </a:pP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el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a: </a:t>
            </a:r>
          </a:p>
          <a:p>
            <a:pPr>
              <a:buNone/>
            </a:pPr>
            <a:r>
              <a:rPr lang="ru-RU" dirty="0" err="1" smtClean="0"/>
              <a:t>print</a:t>
            </a:r>
            <a:r>
              <a:rPr lang="ru-RU" dirty="0" smtClean="0"/>
              <a:t>(</a:t>
            </a:r>
            <a:r>
              <a:rPr lang="ru-RU" dirty="0" err="1" smtClean="0"/>
              <a:t>el</a:t>
            </a:r>
            <a:r>
              <a:rPr lang="ru-RU" dirty="0" smtClean="0"/>
              <a:t>, </a:t>
            </a:r>
            <a:r>
              <a:rPr lang="ru-RU" dirty="0" err="1" smtClean="0"/>
              <a:t>end</a:t>
            </a:r>
            <a:r>
              <a:rPr lang="ru-RU" dirty="0" smtClean="0"/>
              <a:t> = ' ')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65852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Особенности копирования списков в </a:t>
            </a:r>
            <a:r>
              <a:rPr lang="ru-RU" sz="2400" dirty="0" err="1" smtClean="0"/>
              <a:t>Python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15291" y="1476103"/>
            <a:ext cx="9300755" cy="424696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	Если попытаться получить список </a:t>
            </a:r>
            <a:r>
              <a:rPr lang="ru-RU" dirty="0" err="1" smtClean="0"/>
              <a:t>b</a:t>
            </a:r>
            <a:r>
              <a:rPr lang="ru-RU" dirty="0" smtClean="0"/>
              <a:t> путем присваивания ему значений всех элементов списка а:</a:t>
            </a:r>
          </a:p>
          <a:p>
            <a:pPr algn="just">
              <a:buNone/>
            </a:pPr>
            <a:r>
              <a:rPr lang="ru-RU" dirty="0" err="1" smtClean="0"/>
              <a:t>a</a:t>
            </a:r>
            <a:r>
              <a:rPr lang="ru-RU" dirty="0" smtClean="0"/>
              <a:t> = [...]</a:t>
            </a:r>
          </a:p>
          <a:p>
            <a:pPr algn="just">
              <a:buNone/>
            </a:pPr>
            <a:r>
              <a:rPr lang="ru-RU" dirty="0" err="1" smtClean="0"/>
              <a:t>b</a:t>
            </a:r>
            <a:r>
              <a:rPr lang="ru-RU" dirty="0" smtClean="0"/>
              <a:t> = </a:t>
            </a:r>
            <a:r>
              <a:rPr lang="ru-RU" dirty="0" err="1" smtClean="0"/>
              <a:t>a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то две переменные </a:t>
            </a:r>
            <a:r>
              <a:rPr lang="ru-RU" dirty="0" err="1" smtClean="0"/>
              <a:t>a</a:t>
            </a:r>
            <a:r>
              <a:rPr lang="ru-RU" dirty="0" smtClean="0"/>
              <a:t> и </a:t>
            </a:r>
            <a:r>
              <a:rPr lang="ru-RU" dirty="0" err="1" smtClean="0"/>
              <a:t>b</a:t>
            </a:r>
            <a:r>
              <a:rPr lang="ru-RU" dirty="0" smtClean="0"/>
              <a:t> будут связаны с одним и тем же списком, поэтому при изменении одного списка будет изменяться и второй (ведь это фактически один и тот же список, к которому можно обращаться по двум разным именам). Эту особенность </a:t>
            </a:r>
            <a:r>
              <a:rPr lang="ru-RU" dirty="0" err="1" smtClean="0"/>
              <a:t>Python</a:t>
            </a:r>
            <a:r>
              <a:rPr lang="ru-RU" dirty="0" smtClean="0"/>
              <a:t> нужно учитывать при работе со списками. </a:t>
            </a:r>
          </a:p>
          <a:p>
            <a:pPr algn="just">
              <a:buNone/>
            </a:pPr>
            <a:r>
              <a:rPr lang="ru-RU" dirty="0" smtClean="0"/>
              <a:t>		Если в программе нужна именно копия списка (а не еще одна ссылка на него), можно использовать срез списка, формирующий его полную копию: </a:t>
            </a:r>
          </a:p>
          <a:p>
            <a:pPr algn="ctr">
              <a:buNone/>
            </a:pPr>
            <a:r>
              <a:rPr lang="ru-RU" dirty="0" err="1" smtClean="0"/>
              <a:t>b</a:t>
            </a:r>
            <a:r>
              <a:rPr lang="ru-RU" dirty="0" smtClean="0"/>
              <a:t> = </a:t>
            </a:r>
            <a:r>
              <a:rPr lang="ru-RU" dirty="0" err="1" smtClean="0"/>
              <a:t>a</a:t>
            </a:r>
            <a:r>
              <a:rPr lang="ru-RU" dirty="0" smtClean="0"/>
              <a:t>[0:len(</a:t>
            </a:r>
            <a:r>
              <a:rPr lang="ru-RU" dirty="0" err="1" smtClean="0"/>
              <a:t>a</a:t>
            </a:r>
            <a:r>
              <a:rPr lang="ru-RU" dirty="0" smtClean="0"/>
              <a:t>)] </a:t>
            </a:r>
          </a:p>
          <a:p>
            <a:pPr algn="just">
              <a:buNone/>
            </a:pPr>
            <a:r>
              <a:rPr lang="ru-RU" dirty="0" smtClean="0"/>
              <a:t>		В результате </a:t>
            </a:r>
            <a:r>
              <a:rPr lang="ru-RU" dirty="0" err="1" smtClean="0"/>
              <a:t>a</a:t>
            </a:r>
            <a:r>
              <a:rPr lang="ru-RU" dirty="0" smtClean="0"/>
              <a:t> и </a:t>
            </a:r>
            <a:r>
              <a:rPr lang="ru-RU" dirty="0" err="1" smtClean="0"/>
              <a:t>b</a:t>
            </a:r>
            <a:r>
              <a:rPr lang="ru-RU" dirty="0" smtClean="0"/>
              <a:t> будут независимыми списками, и изменение одного из них не изменит второго.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5017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Двумерные списки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Часто в программах приходится хранить прямоугольные таблицы с данными. В программировании такие таблицы называют «двумерными массивами», или «матрицами». В языке программирования </a:t>
            </a:r>
            <a:r>
              <a:rPr lang="ru-RU" dirty="0" err="1" smtClean="0"/>
              <a:t>Python</a:t>
            </a:r>
            <a:r>
              <a:rPr lang="ru-RU" dirty="0" smtClean="0"/>
              <a:t> таблицу можно представить в виде списка, каждый элемент которого является, в свою очередь, списком. Такой список будем называть «двумерным», или «вложенным».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71077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Двумерные списки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Например, числовую таблиц можно представить в программе в виде двумерного списка:</a:t>
            </a:r>
          </a:p>
          <a:p>
            <a:pPr>
              <a:buNone/>
            </a:pPr>
            <a:r>
              <a:rPr lang="ru-RU" dirty="0" err="1" smtClean="0"/>
              <a:t>Sp</a:t>
            </a:r>
            <a:r>
              <a:rPr lang="ru-RU" dirty="0" smtClean="0"/>
              <a:t> = [[12, 7, 8], [21, 4, 55], [7, 22, 12], [54, 45, 31]]</a:t>
            </a:r>
          </a:p>
          <a:p>
            <a:pPr>
              <a:buNone/>
            </a:pPr>
            <a:r>
              <a:rPr lang="ru-RU" dirty="0" smtClean="0"/>
              <a:t>(списка из четырех элементов, каждый из которых является списком из трех элементов).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2325" t="30594" r="36800" b="56911"/>
          <a:stretch>
            <a:fillRect/>
          </a:stretch>
        </p:blipFill>
        <p:spPr bwMode="auto">
          <a:xfrm>
            <a:off x="4624252" y="4336869"/>
            <a:ext cx="2103120" cy="135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Чтобы использовать в программе какое-то число этого списка, надо после имени двумерного списка указать в квадратных скобках два индекса:</a:t>
            </a:r>
          </a:p>
          <a:p>
            <a:pPr algn="just">
              <a:buNone/>
            </a:pPr>
            <a:r>
              <a:rPr lang="ru-RU" dirty="0" smtClean="0"/>
              <a:t>1) индекс соответствующего «внутреннего» списка ([12, 7, 8], [21, 4, 55], [7, 22, 12]или [54, 45, 31]); можно сказать, что это номер строки таблицы при нумерации с нуля;</a:t>
            </a:r>
          </a:p>
          <a:p>
            <a:pPr algn="just">
              <a:buNone/>
            </a:pPr>
            <a:r>
              <a:rPr lang="ru-RU" dirty="0" smtClean="0"/>
              <a:t>2) индекс числа во «внутреннем» списке (номер столбца таблицы)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Например, </a:t>
            </a:r>
            <a:r>
              <a:rPr lang="ru-RU" dirty="0" err="1" smtClean="0"/>
              <a:t>Sp</a:t>
            </a:r>
            <a:r>
              <a:rPr lang="ru-RU" dirty="0" smtClean="0"/>
              <a:t> = [[12, 7, 8], [21, 4, 55], [7, 22, 12], [54, 45, 31]]</a:t>
            </a:r>
          </a:p>
          <a:p>
            <a:pPr>
              <a:buNone/>
            </a:pPr>
            <a:r>
              <a:rPr lang="ru-RU" dirty="0" smtClean="0"/>
              <a:t>для числа 55 использование выглядит так: </a:t>
            </a:r>
            <a:r>
              <a:rPr lang="ru-RU" b="1" dirty="0" err="1" smtClean="0"/>
              <a:t>Sp</a:t>
            </a:r>
            <a:r>
              <a:rPr lang="ru-RU" b="1" dirty="0" smtClean="0"/>
              <a:t>[1, 2].</a:t>
            </a:r>
          </a:p>
          <a:p>
            <a:pPr>
              <a:buNone/>
            </a:pPr>
            <a:r>
              <a:rPr lang="ru-RU" dirty="0" smtClean="0"/>
              <a:t>Можно также применить такой вариант описания двумерного списка:</a:t>
            </a:r>
          </a:p>
          <a:p>
            <a:pPr>
              <a:buNone/>
            </a:pPr>
            <a:r>
              <a:rPr lang="ru-RU" dirty="0" err="1" smtClean="0"/>
              <a:t>per</a:t>
            </a:r>
            <a:r>
              <a:rPr lang="ru-RU" dirty="0" smtClean="0"/>
              <a:t> = [12, 7, 8]</a:t>
            </a:r>
          </a:p>
          <a:p>
            <a:pPr>
              <a:buNone/>
            </a:pPr>
            <a:r>
              <a:rPr lang="ru-RU" dirty="0" err="1" smtClean="0"/>
              <a:t>vt</a:t>
            </a:r>
            <a:r>
              <a:rPr lang="ru-RU" dirty="0" smtClean="0"/>
              <a:t> = [21, 4, 55]</a:t>
            </a:r>
          </a:p>
          <a:p>
            <a:pPr>
              <a:buNone/>
            </a:pPr>
            <a:r>
              <a:rPr lang="ru-RU" dirty="0" err="1" smtClean="0"/>
              <a:t>tr</a:t>
            </a:r>
            <a:r>
              <a:rPr lang="ru-RU" dirty="0" smtClean="0"/>
              <a:t> = [7, 22, 12]</a:t>
            </a:r>
          </a:p>
          <a:p>
            <a:pPr>
              <a:buNone/>
            </a:pPr>
            <a:r>
              <a:rPr lang="ru-RU" dirty="0" err="1" smtClean="0"/>
              <a:t>ch</a:t>
            </a:r>
            <a:r>
              <a:rPr lang="ru-RU" dirty="0" smtClean="0"/>
              <a:t> = [54, 45, 31] </a:t>
            </a:r>
          </a:p>
          <a:p>
            <a:pPr>
              <a:buNone/>
            </a:pPr>
            <a:r>
              <a:rPr lang="ru-RU" dirty="0" err="1" smtClean="0"/>
              <a:t>Sp</a:t>
            </a:r>
            <a:r>
              <a:rPr lang="ru-RU" dirty="0" smtClean="0"/>
              <a:t> = [</a:t>
            </a:r>
            <a:r>
              <a:rPr lang="ru-RU" dirty="0" err="1" smtClean="0"/>
              <a:t>per</a:t>
            </a:r>
            <a:r>
              <a:rPr lang="ru-RU" dirty="0" smtClean="0"/>
              <a:t>, </a:t>
            </a:r>
            <a:r>
              <a:rPr lang="ru-RU" dirty="0" err="1" smtClean="0"/>
              <a:t>vt</a:t>
            </a:r>
            <a:r>
              <a:rPr lang="ru-RU" dirty="0" smtClean="0"/>
              <a:t>, </a:t>
            </a:r>
            <a:r>
              <a:rPr lang="ru-RU" dirty="0" err="1" smtClean="0"/>
              <a:t>tr</a:t>
            </a:r>
            <a:r>
              <a:rPr lang="ru-RU" dirty="0" smtClean="0"/>
              <a:t>, </a:t>
            </a:r>
            <a:r>
              <a:rPr lang="ru-RU" dirty="0" err="1" smtClean="0"/>
              <a:t>ch</a:t>
            </a:r>
            <a:r>
              <a:rPr lang="ru-RU" dirty="0" smtClean="0"/>
              <a:t>]</a:t>
            </a:r>
          </a:p>
          <a:p>
            <a:pPr>
              <a:buNone/>
            </a:pPr>
            <a:r>
              <a:rPr lang="ru-RU" dirty="0" smtClean="0"/>
              <a:t>		В этом случае для вывода, например, числа 55 необходимо использовать несколько необычную запись:</a:t>
            </a:r>
          </a:p>
          <a:p>
            <a:pPr>
              <a:buNone/>
            </a:pPr>
            <a:r>
              <a:rPr lang="ru-RU" dirty="0" err="1" smtClean="0"/>
              <a:t>print</a:t>
            </a:r>
            <a:r>
              <a:rPr lang="ru-RU" dirty="0" smtClean="0"/>
              <a:t>(</a:t>
            </a:r>
            <a:r>
              <a:rPr lang="ru-RU" dirty="0" err="1" smtClean="0"/>
              <a:t>Sp</a:t>
            </a:r>
            <a:r>
              <a:rPr lang="ru-RU" dirty="0" smtClean="0"/>
              <a:t>[1][2])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Для обработки всего двумерного списка в программе применяется вложенная инструкция </a:t>
            </a:r>
            <a:r>
              <a:rPr lang="en-US" dirty="0" smtClean="0"/>
              <a:t>for:</a:t>
            </a:r>
          </a:p>
          <a:p>
            <a:pPr algn="just">
              <a:buNone/>
            </a:pPr>
            <a:r>
              <a:rPr lang="en-US" dirty="0" smtClean="0"/>
              <a:t>for </a:t>
            </a:r>
            <a:r>
              <a:rPr lang="en-US" dirty="0" err="1" smtClean="0"/>
              <a:t>stroka</a:t>
            </a:r>
            <a:r>
              <a:rPr lang="en-US" dirty="0" smtClean="0"/>
              <a:t> in range(4)</a:t>
            </a:r>
          </a:p>
          <a:p>
            <a:pPr algn="just">
              <a:buNone/>
            </a:pPr>
            <a:r>
              <a:rPr lang="en-US" dirty="0" smtClean="0"/>
              <a:t>for </a:t>
            </a:r>
            <a:r>
              <a:rPr lang="en-US" dirty="0" err="1" smtClean="0"/>
              <a:t>stol</a:t>
            </a:r>
            <a:r>
              <a:rPr lang="en-US" dirty="0" smtClean="0"/>
              <a:t> in range(3):</a:t>
            </a:r>
          </a:p>
          <a:p>
            <a:pPr algn="just">
              <a:buNone/>
            </a:pPr>
            <a:r>
              <a:rPr lang="en-US" dirty="0" smtClean="0"/>
              <a:t>#</a:t>
            </a:r>
            <a:r>
              <a:rPr lang="ru-RU" dirty="0" smtClean="0"/>
              <a:t>Используется значение </a:t>
            </a:r>
            <a:r>
              <a:rPr lang="en-US" dirty="0" smtClean="0"/>
              <a:t>Sp[</a:t>
            </a:r>
            <a:r>
              <a:rPr lang="en-US" dirty="0" err="1" smtClean="0"/>
              <a:t>stroka</a:t>
            </a:r>
            <a:r>
              <a:rPr lang="en-US" dirty="0" smtClean="0"/>
              <a:t>, </a:t>
            </a:r>
            <a:r>
              <a:rPr lang="en-US" dirty="0" err="1" smtClean="0"/>
              <a:t>stol</a:t>
            </a:r>
            <a:r>
              <a:rPr lang="en-US" dirty="0" smtClean="0"/>
              <a:t>]</a:t>
            </a:r>
          </a:p>
          <a:p>
            <a:pPr algn="just">
              <a:buNone/>
            </a:pPr>
            <a:r>
              <a:rPr lang="ru-RU" b="1" dirty="0" smtClean="0"/>
              <a:t>или</a:t>
            </a:r>
          </a:p>
          <a:p>
            <a:pPr algn="just">
              <a:buNone/>
            </a:pPr>
            <a:r>
              <a:rPr lang="en-US" dirty="0" smtClean="0"/>
              <a:t>for </a:t>
            </a:r>
            <a:r>
              <a:rPr lang="en-US" dirty="0" err="1" smtClean="0"/>
              <a:t>stol</a:t>
            </a:r>
            <a:r>
              <a:rPr lang="en-US" dirty="0" smtClean="0"/>
              <a:t> in range(3):</a:t>
            </a:r>
          </a:p>
          <a:p>
            <a:pPr algn="just">
              <a:buNone/>
            </a:pPr>
            <a:r>
              <a:rPr lang="en-US" dirty="0" smtClean="0"/>
              <a:t>for </a:t>
            </a:r>
            <a:r>
              <a:rPr lang="en-US" dirty="0" err="1" smtClean="0"/>
              <a:t>stroka</a:t>
            </a:r>
            <a:r>
              <a:rPr lang="en-US" dirty="0" smtClean="0"/>
              <a:t> in range(4):</a:t>
            </a:r>
          </a:p>
          <a:p>
            <a:pPr algn="just">
              <a:buNone/>
            </a:pPr>
            <a:r>
              <a:rPr lang="en-US" dirty="0" smtClean="0"/>
              <a:t>#</a:t>
            </a:r>
            <a:r>
              <a:rPr lang="ru-RU" dirty="0" smtClean="0"/>
              <a:t>Используется (также) значение </a:t>
            </a:r>
            <a:r>
              <a:rPr lang="en-US" dirty="0" smtClean="0"/>
              <a:t>Sp[</a:t>
            </a:r>
            <a:r>
              <a:rPr lang="en-US" dirty="0" err="1" smtClean="0"/>
              <a:t>stroka</a:t>
            </a:r>
            <a:r>
              <a:rPr lang="en-US" dirty="0" smtClean="0"/>
              <a:t>, </a:t>
            </a:r>
            <a:r>
              <a:rPr lang="en-US" dirty="0" err="1" smtClean="0"/>
              <a:t>stol</a:t>
            </a:r>
            <a:r>
              <a:rPr lang="en-US" dirty="0" smtClean="0"/>
              <a:t>]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9CAF9D-0218-4BEA-A763-358C89414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386" y="1083327"/>
            <a:ext cx="9982200" cy="4572000"/>
          </a:xfrm>
        </p:spPr>
        <p:txBody>
          <a:bodyPr/>
          <a:lstStyle/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60031" y="1423685"/>
            <a:ext cx="9286993" cy="4514127"/>
          </a:xfrm>
        </p:spPr>
        <p:txBody>
          <a:bodyPr>
            <a:normAutofit fontScale="90000"/>
          </a:bodyPr>
          <a:lstStyle/>
          <a:p>
            <a:pPr algn="l"/>
            <a:r>
              <a:rPr lang="kk-KZ" sz="2400" b="1" dirty="0"/>
              <a:t>План </a:t>
            </a:r>
            <a:r>
              <a:rPr lang="kk-KZ" sz="2400" b="1" dirty="0" smtClean="0"/>
              <a:t>лекции</a:t>
            </a:r>
            <a:br>
              <a:rPr lang="kk-KZ" sz="2400" b="1" dirty="0" smtClean="0"/>
            </a:br>
            <a:r>
              <a:rPr lang="kk-KZ" sz="2400" dirty="0" smtClean="0"/>
              <a:t>Использование списков (массивов)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Заполнение списка значениями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Вывод списка на экран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Особенности копирования списков в </a:t>
            </a:r>
            <a:r>
              <a:rPr lang="en-US" sz="2400" dirty="0" smtClean="0"/>
              <a:t>Python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Двумерные списки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Типовые задачи обработки списков</a:t>
            </a:r>
            <a:br>
              <a:rPr lang="ru-RU" sz="2400" dirty="0" smtClean="0"/>
            </a:br>
            <a:r>
              <a:rPr lang="ru-RU" sz="2400" dirty="0" smtClean="0"/>
              <a:t>Расчеты</a:t>
            </a:r>
            <a:br>
              <a:rPr lang="ru-RU" sz="2400" dirty="0" smtClean="0"/>
            </a:br>
            <a:r>
              <a:rPr lang="ru-RU" sz="2400" dirty="0" smtClean="0"/>
              <a:t>Поиск и отбор нужных элементов</a:t>
            </a:r>
            <a:br>
              <a:rPr lang="ru-RU" sz="2400" dirty="0" smtClean="0"/>
            </a:br>
            <a:r>
              <a:rPr lang="ru-RU" sz="2400" dirty="0" smtClean="0"/>
              <a:t>Работа с максимальными/минимальными элементами списка</a:t>
            </a:r>
            <a:br>
              <a:rPr lang="ru-RU" sz="2400" dirty="0" smtClean="0"/>
            </a:br>
            <a:r>
              <a:rPr lang="ru-RU" sz="2400" dirty="0" smtClean="0"/>
              <a:t>Перестановки элементов</a:t>
            </a:r>
            <a:br>
              <a:rPr lang="ru-RU" sz="2400" dirty="0" smtClean="0"/>
            </a:br>
            <a:r>
              <a:rPr lang="ru-RU" sz="2400" dirty="0" smtClean="0"/>
              <a:t>Проверка соответствия списка в целом некоторому условию</a:t>
            </a:r>
            <a:br>
              <a:rPr lang="ru-RU" sz="2400" dirty="0" smtClean="0"/>
            </a:br>
            <a:r>
              <a:rPr lang="ru-RU" sz="2400" dirty="0" smtClean="0"/>
              <a:t>Задача.«Слияние (объединение) списков»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5932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Типовые задачи обработки списков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0721" y="1619794"/>
            <a:ext cx="8261873" cy="4103275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/>
              <a:t>Суммирование элементов списка</a:t>
            </a:r>
          </a:p>
          <a:p>
            <a:pPr algn="just">
              <a:buNone/>
            </a:pPr>
            <a:r>
              <a:rPr lang="ru-RU" dirty="0" smtClean="0"/>
              <a:t>		Для решения необходимо последовательно обратиться ко всем элементам списка и учесть их значения в уже рассчитанной ранее сумме (с использованием переменной-сумматора). Соответствующие фрагменты программы решения задачи:</a:t>
            </a:r>
          </a:p>
          <a:p>
            <a:pPr algn="just">
              <a:buNone/>
            </a:pPr>
            <a:r>
              <a:rPr lang="ru-RU" dirty="0" smtClean="0"/>
              <a:t>S = 0 </a:t>
            </a:r>
          </a:p>
          <a:p>
            <a:pPr algn="just">
              <a:buNone/>
            </a:pP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range</a:t>
            </a:r>
            <a:r>
              <a:rPr lang="ru-RU" dirty="0" smtClean="0"/>
              <a:t>(</a:t>
            </a:r>
            <a:r>
              <a:rPr lang="ru-RU" dirty="0" err="1" smtClean="0"/>
              <a:t>n</a:t>
            </a:r>
            <a:r>
              <a:rPr lang="ru-RU" dirty="0" smtClean="0"/>
              <a:t>):</a:t>
            </a:r>
          </a:p>
          <a:p>
            <a:pPr algn="just">
              <a:buNone/>
            </a:pPr>
            <a:r>
              <a:rPr lang="ru-RU" dirty="0" smtClean="0"/>
              <a:t>S = S + </a:t>
            </a:r>
            <a:r>
              <a:rPr lang="ru-RU" dirty="0" err="1" smtClean="0"/>
              <a:t>a</a:t>
            </a:r>
            <a:r>
              <a:rPr lang="ru-RU" dirty="0" smtClean="0"/>
              <a:t>[</a:t>
            </a:r>
            <a:r>
              <a:rPr lang="ru-RU" dirty="0" err="1" smtClean="0"/>
              <a:t>i</a:t>
            </a:r>
            <a:r>
              <a:rPr lang="ru-RU" dirty="0" smtClean="0"/>
              <a:t>]</a:t>
            </a:r>
          </a:p>
          <a:p>
            <a:pPr algn="just">
              <a:buNone/>
            </a:pPr>
            <a:r>
              <a:rPr lang="ru-RU" b="1" dirty="0" smtClean="0"/>
              <a:t>или</a:t>
            </a:r>
          </a:p>
          <a:p>
            <a:pPr algn="just">
              <a:buNone/>
            </a:pPr>
            <a:r>
              <a:rPr lang="ru-RU" dirty="0" smtClean="0"/>
              <a:t>S = 0 </a:t>
            </a:r>
          </a:p>
          <a:p>
            <a:pPr algn="just">
              <a:buNone/>
            </a:pP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el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a:</a:t>
            </a:r>
          </a:p>
          <a:p>
            <a:pPr algn="just">
              <a:buNone/>
            </a:pPr>
            <a:r>
              <a:rPr lang="ru-RU" dirty="0" smtClean="0"/>
              <a:t>S = S + </a:t>
            </a:r>
            <a:r>
              <a:rPr lang="ru-RU" dirty="0" err="1" smtClean="0"/>
              <a:t>el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6103" y="1005840"/>
            <a:ext cx="9261566" cy="471722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	Суммирование  элементов  списка  –  это  очень  распространенная  операция,  поэтому  для  этого  в  </a:t>
            </a:r>
            <a:r>
              <a:rPr lang="ru-RU" dirty="0" err="1" smtClean="0"/>
              <a:t>Python</a:t>
            </a:r>
            <a:r>
              <a:rPr lang="ru-RU" dirty="0" smtClean="0"/>
              <a:t>  предусмотрена  стандартная </a:t>
            </a:r>
          </a:p>
          <a:p>
            <a:pPr algn="just">
              <a:buNone/>
            </a:pPr>
            <a:r>
              <a:rPr lang="ru-RU" b="1" dirty="0" smtClean="0"/>
              <a:t>функция </a:t>
            </a:r>
            <a:r>
              <a:rPr lang="ru-RU" b="1" dirty="0" err="1" smtClean="0"/>
              <a:t>sum</a:t>
            </a:r>
            <a:r>
              <a:rPr lang="ru-RU" b="1" dirty="0" smtClean="0"/>
              <a:t>():</a:t>
            </a:r>
          </a:p>
          <a:p>
            <a:pPr algn="just">
              <a:buNone/>
            </a:pPr>
            <a:r>
              <a:rPr lang="ru-RU" dirty="0" smtClean="0"/>
              <a:t>S = </a:t>
            </a:r>
            <a:r>
              <a:rPr lang="ru-RU" dirty="0" err="1" smtClean="0"/>
              <a:t>sum</a:t>
            </a:r>
            <a:r>
              <a:rPr lang="ru-RU" dirty="0" smtClean="0"/>
              <a:t>(</a:t>
            </a:r>
            <a:r>
              <a:rPr lang="ru-RU" dirty="0" err="1" smtClean="0"/>
              <a:t>a</a:t>
            </a:r>
            <a:r>
              <a:rPr lang="ru-RU" dirty="0" smtClean="0"/>
              <a:t>)</a:t>
            </a:r>
          </a:p>
          <a:p>
            <a:pPr algn="just">
              <a:buNone/>
            </a:pPr>
            <a:r>
              <a:rPr lang="ru-RU" dirty="0" smtClean="0"/>
              <a:t>		Если вместо имени списка использовать генератор списка с функцией </a:t>
            </a:r>
            <a:r>
              <a:rPr lang="ru-RU" dirty="0" err="1" smtClean="0"/>
              <a:t>input</a:t>
            </a:r>
            <a:r>
              <a:rPr lang="ru-RU" dirty="0" smtClean="0"/>
              <a:t>(): </a:t>
            </a:r>
          </a:p>
          <a:p>
            <a:pPr algn="just">
              <a:buNone/>
            </a:pPr>
            <a:r>
              <a:rPr lang="ru-RU" dirty="0" smtClean="0"/>
              <a:t>S = </a:t>
            </a:r>
            <a:r>
              <a:rPr lang="ru-RU" dirty="0" err="1" smtClean="0"/>
              <a:t>sum</a:t>
            </a:r>
            <a:r>
              <a:rPr lang="ru-RU" dirty="0" smtClean="0"/>
              <a:t>[</a:t>
            </a:r>
            <a:r>
              <a:rPr lang="ru-RU" dirty="0" err="1" smtClean="0"/>
              <a:t>int</a:t>
            </a:r>
            <a:r>
              <a:rPr lang="ru-RU" dirty="0" smtClean="0"/>
              <a:t>(</a:t>
            </a:r>
            <a:r>
              <a:rPr lang="ru-RU" dirty="0" err="1" smtClean="0"/>
              <a:t>input</a:t>
            </a:r>
            <a:r>
              <a:rPr lang="ru-RU" dirty="0" smtClean="0"/>
              <a:t>('Введите следующий элемент списка ')) \</a:t>
            </a:r>
          </a:p>
          <a:p>
            <a:pPr algn="just">
              <a:buNone/>
            </a:pP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range</a:t>
            </a:r>
            <a:r>
              <a:rPr lang="ru-RU" dirty="0" smtClean="0"/>
              <a:t>(</a:t>
            </a:r>
            <a:r>
              <a:rPr lang="ru-RU" dirty="0" err="1" smtClean="0"/>
              <a:t>n</a:t>
            </a:r>
            <a:r>
              <a:rPr lang="ru-RU" dirty="0" smtClean="0"/>
              <a:t>)]</a:t>
            </a:r>
          </a:p>
          <a:p>
            <a:pPr algn="just">
              <a:buNone/>
            </a:pPr>
            <a:r>
              <a:rPr lang="ru-RU" dirty="0" smtClean="0"/>
              <a:t>то сумму всех элементов списка можно получить при вводе значений </a:t>
            </a:r>
          </a:p>
          <a:p>
            <a:pPr algn="just">
              <a:buNone/>
            </a:pPr>
            <a:r>
              <a:rPr lang="ru-RU" dirty="0" smtClean="0"/>
              <a:t>элементов. Правда, при этом сам список не будет сохранен в памяти. </a:t>
            </a:r>
          </a:p>
          <a:p>
            <a:pPr algn="just">
              <a:buNone/>
            </a:pPr>
            <a:r>
              <a:rPr lang="ru-RU" dirty="0" smtClean="0"/>
              <a:t>		С другой стороны, такая запись может быть использована для решения  задачи, нахождение  суммы  всех чисел некоторого набора: </a:t>
            </a:r>
          </a:p>
          <a:p>
            <a:pPr algn="just">
              <a:buNone/>
            </a:pPr>
            <a:r>
              <a:rPr lang="ru-RU" dirty="0" smtClean="0"/>
              <a:t>S = </a:t>
            </a:r>
            <a:r>
              <a:rPr lang="ru-RU" dirty="0" err="1" smtClean="0"/>
              <a:t>sum</a:t>
            </a:r>
            <a:r>
              <a:rPr lang="ru-RU" dirty="0" smtClean="0"/>
              <a:t>[</a:t>
            </a:r>
            <a:r>
              <a:rPr lang="ru-RU" dirty="0" err="1" smtClean="0"/>
              <a:t>int</a:t>
            </a:r>
            <a:r>
              <a:rPr lang="ru-RU" dirty="0" smtClean="0"/>
              <a:t>(</a:t>
            </a:r>
            <a:r>
              <a:rPr lang="ru-RU" dirty="0" err="1" smtClean="0"/>
              <a:t>input</a:t>
            </a:r>
            <a:r>
              <a:rPr lang="ru-RU" dirty="0" smtClean="0"/>
              <a:t>('Введите очередное число '))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range</a:t>
            </a:r>
            <a:r>
              <a:rPr lang="ru-RU" dirty="0" smtClean="0"/>
              <a:t>(</a:t>
            </a:r>
            <a:r>
              <a:rPr lang="ru-RU" dirty="0" err="1" smtClean="0"/>
              <a:t>n</a:t>
            </a:r>
            <a:r>
              <a:rPr lang="ru-RU" dirty="0" smtClean="0"/>
              <a:t>)]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Нахождение суммы элементов </a:t>
            </a:r>
            <a:br>
              <a:rPr lang="ru-RU" sz="2400" b="1" dirty="0" smtClean="0"/>
            </a:br>
            <a:r>
              <a:rPr lang="ru-RU" sz="2400" b="1" dirty="0" smtClean="0"/>
              <a:t>списка с заданными свойствами </a:t>
            </a:r>
            <a:br>
              <a:rPr lang="ru-RU" sz="2400" b="1" dirty="0" smtClean="0"/>
            </a:br>
            <a:r>
              <a:rPr lang="ru-RU" sz="2400" b="1" dirty="0" smtClean="0"/>
              <a:t>(удовлетворяющих некоторому условию)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	Отличие задач данного типа от предыдущей задачи в том, что добавлять значение элемента списка к уже рассчитанной ранее сумме следует только тогда, когда элемент обладает заданными свойствами:</a:t>
            </a:r>
          </a:p>
          <a:p>
            <a:pPr algn="just">
              <a:buNone/>
            </a:pPr>
            <a:r>
              <a:rPr lang="ru-RU" dirty="0" smtClean="0"/>
              <a:t>S = 0</a:t>
            </a:r>
          </a:p>
          <a:p>
            <a:pPr algn="just">
              <a:buNone/>
            </a:pP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range</a:t>
            </a:r>
            <a:r>
              <a:rPr lang="ru-RU" dirty="0" smtClean="0"/>
              <a:t>(</a:t>
            </a:r>
            <a:r>
              <a:rPr lang="ru-RU" dirty="0" err="1" smtClean="0"/>
              <a:t>n</a:t>
            </a:r>
            <a:r>
              <a:rPr lang="ru-RU" dirty="0" smtClean="0"/>
              <a:t>):</a:t>
            </a:r>
          </a:p>
          <a:p>
            <a:pPr algn="just">
              <a:buNone/>
            </a:pPr>
            <a:r>
              <a:rPr lang="ru-RU" dirty="0" smtClean="0"/>
              <a:t>#Если элемент обладает заданными свойствами</a:t>
            </a:r>
          </a:p>
          <a:p>
            <a:pPr>
              <a:buNone/>
            </a:pPr>
            <a:r>
              <a:rPr lang="ru-RU" dirty="0" err="1" smtClean="0"/>
              <a:t>if</a:t>
            </a:r>
            <a:r>
              <a:rPr lang="ru-RU" dirty="0" smtClean="0"/>
              <a:t> &lt;условие&gt;:</a:t>
            </a:r>
          </a:p>
          <a:p>
            <a:pPr>
              <a:buNone/>
            </a:pPr>
            <a:r>
              <a:rPr lang="ru-RU" dirty="0" smtClean="0"/>
              <a:t>S = S + </a:t>
            </a:r>
            <a:r>
              <a:rPr lang="ru-RU" dirty="0" err="1" smtClean="0"/>
              <a:t>a</a:t>
            </a:r>
            <a:r>
              <a:rPr lang="ru-RU" dirty="0" smtClean="0"/>
              <a:t>[</a:t>
            </a:r>
            <a:r>
              <a:rPr lang="ru-RU" dirty="0" err="1" smtClean="0"/>
              <a:t>i</a:t>
            </a:r>
            <a:r>
              <a:rPr lang="ru-RU" dirty="0" smtClean="0"/>
              <a:t>]</a:t>
            </a:r>
          </a:p>
          <a:p>
            <a:pPr>
              <a:buNone/>
            </a:pPr>
            <a:r>
              <a:rPr lang="ru-RU" dirty="0" smtClean="0"/>
              <a:t>где &lt;условие&gt;– заданное условие для суммирования. Это условие может определяться значением элемента списка а[</a:t>
            </a:r>
            <a:r>
              <a:rPr lang="ru-RU" dirty="0" err="1" smtClean="0"/>
              <a:t>i</a:t>
            </a:r>
            <a:r>
              <a:rPr lang="ru-RU" dirty="0" smtClean="0"/>
              <a:t>] или/и его индексом </a:t>
            </a:r>
            <a:r>
              <a:rPr lang="ru-RU" dirty="0" err="1" smtClean="0"/>
              <a:t>i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4481" y="888274"/>
            <a:ext cx="9091748" cy="4834795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Можно также применить функцию </a:t>
            </a:r>
            <a:r>
              <a:rPr lang="ru-RU" dirty="0" err="1" smtClean="0"/>
              <a:t>sum</a:t>
            </a:r>
            <a:r>
              <a:rPr lang="ru-RU" dirty="0" smtClean="0"/>
              <a:t>:</a:t>
            </a:r>
          </a:p>
          <a:p>
            <a:pPr algn="just">
              <a:buNone/>
            </a:pPr>
            <a:r>
              <a:rPr lang="ru-RU" dirty="0" smtClean="0"/>
              <a:t>S = </a:t>
            </a:r>
            <a:r>
              <a:rPr lang="ru-RU" dirty="0" err="1" smtClean="0"/>
              <a:t>sum</a:t>
            </a:r>
            <a:r>
              <a:rPr lang="ru-RU" dirty="0" smtClean="0"/>
              <a:t>([</a:t>
            </a:r>
            <a:r>
              <a:rPr lang="ru-RU" dirty="0" err="1" smtClean="0"/>
              <a:t>a</a:t>
            </a:r>
            <a:r>
              <a:rPr lang="ru-RU" dirty="0" smtClean="0"/>
              <a:t>[</a:t>
            </a:r>
            <a:r>
              <a:rPr lang="ru-RU" dirty="0" err="1" smtClean="0"/>
              <a:t>i</a:t>
            </a:r>
            <a:r>
              <a:rPr lang="ru-RU" dirty="0" smtClean="0"/>
              <a:t>]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range</a:t>
            </a:r>
            <a:r>
              <a:rPr lang="ru-RU" dirty="0" smtClean="0"/>
              <a:t>(</a:t>
            </a:r>
            <a:r>
              <a:rPr lang="ru-RU" dirty="0" err="1" smtClean="0"/>
              <a:t>n</a:t>
            </a:r>
            <a:r>
              <a:rPr lang="ru-RU" dirty="0" smtClean="0"/>
              <a:t>) </a:t>
            </a:r>
            <a:r>
              <a:rPr lang="ru-RU" dirty="0" err="1" smtClean="0"/>
              <a:t>if</a:t>
            </a:r>
            <a:r>
              <a:rPr lang="ru-RU" dirty="0" smtClean="0"/>
              <a:t> </a:t>
            </a:r>
            <a:r>
              <a:rPr lang="ru-RU" dirty="0" err="1" smtClean="0"/>
              <a:t>a</a:t>
            </a:r>
            <a:r>
              <a:rPr lang="ru-RU" dirty="0" smtClean="0"/>
              <a:t>[</a:t>
            </a:r>
            <a:r>
              <a:rPr lang="ru-RU" dirty="0" err="1" smtClean="0"/>
              <a:t>i</a:t>
            </a:r>
            <a:r>
              <a:rPr lang="ru-RU" dirty="0" smtClean="0"/>
              <a:t>] &gt; 0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% 2 == 1])</a:t>
            </a:r>
          </a:p>
          <a:p>
            <a:pPr algn="just">
              <a:buNone/>
            </a:pPr>
            <a:r>
              <a:rPr lang="ru-RU" dirty="0" smtClean="0"/>
              <a:t>		В приведенном примере находится сумма положительных элементов списка с нечетным индексом. Для отбора таких чисел используется генератор списка с условием (видно, что условие записывается в конце генератора).</a:t>
            </a:r>
          </a:p>
          <a:p>
            <a:pPr algn="just">
              <a:buNone/>
            </a:pPr>
            <a:r>
              <a:rPr lang="ru-RU" dirty="0" smtClean="0"/>
              <a:t>		Если &lt;условие&gt; определяется только значением элемента (например, </a:t>
            </a:r>
          </a:p>
          <a:p>
            <a:pPr algn="just">
              <a:buNone/>
            </a:pPr>
            <a:r>
              <a:rPr lang="ru-RU" dirty="0" smtClean="0"/>
              <a:t>при  решении  задачи  определения  суммы  четных  чисел),  то  может  быть </a:t>
            </a:r>
          </a:p>
          <a:p>
            <a:pPr algn="just">
              <a:buNone/>
            </a:pPr>
            <a:r>
              <a:rPr lang="ru-RU" dirty="0" smtClean="0"/>
              <a:t>применен и второй вариант рассмотрения всех элементов:</a:t>
            </a:r>
          </a:p>
          <a:p>
            <a:pPr algn="just">
              <a:buNone/>
            </a:pPr>
            <a:r>
              <a:rPr lang="ru-RU" dirty="0" smtClean="0"/>
              <a:t>S = 0 </a:t>
            </a:r>
          </a:p>
          <a:p>
            <a:pPr algn="just">
              <a:buNone/>
            </a:pP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el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a:</a:t>
            </a:r>
          </a:p>
          <a:p>
            <a:pPr algn="just">
              <a:buNone/>
            </a:pPr>
            <a:r>
              <a:rPr lang="ru-RU" dirty="0" err="1" smtClean="0"/>
              <a:t>if</a:t>
            </a:r>
            <a:r>
              <a:rPr lang="ru-RU" dirty="0" smtClean="0"/>
              <a:t> &lt;условие&gt;:</a:t>
            </a:r>
          </a:p>
          <a:p>
            <a:pPr algn="just">
              <a:buNone/>
            </a:pPr>
            <a:r>
              <a:rPr lang="ru-RU" dirty="0" smtClean="0"/>
              <a:t>S = S + </a:t>
            </a:r>
            <a:r>
              <a:rPr lang="ru-RU" dirty="0" err="1" smtClean="0"/>
              <a:t>el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или с использованием функции </a:t>
            </a:r>
            <a:r>
              <a:rPr lang="ru-RU" dirty="0" err="1" smtClean="0"/>
              <a:t>sum</a:t>
            </a:r>
            <a:r>
              <a:rPr lang="ru-RU" dirty="0" smtClean="0"/>
              <a:t>()(для указанного примера):</a:t>
            </a:r>
          </a:p>
          <a:p>
            <a:pPr algn="just">
              <a:buNone/>
            </a:pPr>
            <a:r>
              <a:rPr lang="ru-RU" dirty="0" smtClean="0"/>
              <a:t>S = </a:t>
            </a:r>
            <a:r>
              <a:rPr lang="ru-RU" dirty="0" err="1" smtClean="0"/>
              <a:t>sum</a:t>
            </a:r>
            <a:r>
              <a:rPr lang="ru-RU" dirty="0" smtClean="0"/>
              <a:t>([</a:t>
            </a:r>
            <a:r>
              <a:rPr lang="ru-RU" dirty="0" err="1" smtClean="0"/>
              <a:t>el</a:t>
            </a:r>
            <a:r>
              <a:rPr lang="ru-RU" dirty="0" smtClean="0"/>
              <a:t>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el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a</a:t>
            </a:r>
            <a:r>
              <a:rPr lang="ru-RU" dirty="0" smtClean="0"/>
              <a:t> </a:t>
            </a:r>
            <a:r>
              <a:rPr lang="ru-RU" dirty="0" err="1" smtClean="0"/>
              <a:t>if</a:t>
            </a:r>
            <a:r>
              <a:rPr lang="ru-RU" dirty="0" smtClean="0"/>
              <a:t> </a:t>
            </a:r>
            <a:r>
              <a:rPr lang="ru-RU" dirty="0" err="1" smtClean="0"/>
              <a:t>el</a:t>
            </a:r>
            <a:r>
              <a:rPr lang="ru-RU" dirty="0" smtClean="0"/>
              <a:t> % 2 == 0])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dirty="0" err="1" smtClean="0"/>
              <a:t>Примечание.</a:t>
            </a:r>
            <a:r>
              <a:rPr lang="ru-RU" dirty="0" err="1" smtClean="0"/>
              <a:t>Вычислив</a:t>
            </a:r>
            <a:r>
              <a:rPr lang="ru-RU" dirty="0" smtClean="0"/>
              <a:t> сумму всех элементов списка S, можно определить их среднее значение:</a:t>
            </a:r>
          </a:p>
          <a:p>
            <a:pPr algn="just">
              <a:buNone/>
            </a:pPr>
            <a:r>
              <a:rPr lang="ru-RU" dirty="0" err="1" smtClean="0"/>
              <a:t>sred</a:t>
            </a:r>
            <a:r>
              <a:rPr lang="ru-RU" dirty="0" smtClean="0"/>
              <a:t> = S/</a:t>
            </a:r>
            <a:r>
              <a:rPr lang="ru-RU" dirty="0" err="1" smtClean="0"/>
              <a:t>n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77608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Нахождение количества элементов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списка с заданными свойствами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5921" y="1737360"/>
            <a:ext cx="8882742" cy="3985709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	Решение, аналогичное применяемому в большинстве других языков программирования:</a:t>
            </a:r>
          </a:p>
          <a:p>
            <a:pPr algn="just">
              <a:buNone/>
            </a:pPr>
            <a:r>
              <a:rPr lang="ru-RU" dirty="0" err="1" smtClean="0"/>
              <a:t>kol</a:t>
            </a:r>
            <a:r>
              <a:rPr lang="ru-RU" dirty="0" smtClean="0"/>
              <a:t> = 0  #Начальное значение искомого количества</a:t>
            </a:r>
          </a:p>
          <a:p>
            <a:pPr algn="just">
              <a:buNone/>
            </a:pP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range</a:t>
            </a:r>
            <a:r>
              <a:rPr lang="ru-RU" dirty="0" smtClean="0"/>
              <a:t>(</a:t>
            </a:r>
            <a:r>
              <a:rPr lang="ru-RU" dirty="0" err="1" smtClean="0"/>
              <a:t>n</a:t>
            </a:r>
            <a:r>
              <a:rPr lang="ru-RU" dirty="0" smtClean="0"/>
              <a:t>): </a:t>
            </a:r>
          </a:p>
          <a:p>
            <a:pPr algn="just">
              <a:buNone/>
            </a:pPr>
            <a:r>
              <a:rPr lang="ru-RU" dirty="0" smtClean="0"/>
              <a:t>#Если элемент обладает заданными свойствами</a:t>
            </a:r>
          </a:p>
          <a:p>
            <a:pPr algn="just">
              <a:buNone/>
            </a:pPr>
            <a:r>
              <a:rPr lang="ru-RU" dirty="0" err="1" smtClean="0"/>
              <a:t>if</a:t>
            </a:r>
            <a:r>
              <a:rPr lang="ru-RU" dirty="0" smtClean="0"/>
              <a:t> &lt;условие&gt;:</a:t>
            </a:r>
          </a:p>
          <a:p>
            <a:pPr algn="just">
              <a:buNone/>
            </a:pPr>
            <a:r>
              <a:rPr lang="ru-RU" dirty="0" smtClean="0"/>
              <a:t>#Учитываем его в искомом количестве</a:t>
            </a:r>
          </a:p>
          <a:p>
            <a:pPr algn="just">
              <a:buNone/>
            </a:pPr>
            <a:r>
              <a:rPr lang="ru-RU" dirty="0" err="1" smtClean="0"/>
              <a:t>kol</a:t>
            </a:r>
            <a:r>
              <a:rPr lang="ru-RU" dirty="0" smtClean="0"/>
              <a:t> = </a:t>
            </a:r>
            <a:r>
              <a:rPr lang="ru-RU" dirty="0" err="1" smtClean="0"/>
              <a:t>kol</a:t>
            </a:r>
            <a:r>
              <a:rPr lang="ru-RU" dirty="0" smtClean="0"/>
              <a:t> + 1</a:t>
            </a:r>
          </a:p>
          <a:p>
            <a:pPr algn="just">
              <a:buNone/>
            </a:pP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smtClean="0"/>
              <a:t>Решения, возможные только в программе на языке Python3:</a:t>
            </a:r>
          </a:p>
          <a:p>
            <a:pPr algn="just">
              <a:buNone/>
            </a:pPr>
            <a:r>
              <a:rPr lang="ru-RU" dirty="0" smtClean="0"/>
              <a:t>1) </a:t>
            </a:r>
            <a:r>
              <a:rPr lang="ru-RU" dirty="0" err="1" smtClean="0"/>
              <a:t>kol</a:t>
            </a:r>
            <a:r>
              <a:rPr lang="ru-RU" dirty="0" smtClean="0"/>
              <a:t> = </a:t>
            </a:r>
            <a:r>
              <a:rPr lang="ru-RU" dirty="0" err="1" smtClean="0"/>
              <a:t>len</a:t>
            </a:r>
            <a:r>
              <a:rPr lang="ru-RU" dirty="0" smtClean="0"/>
              <a:t>([</a:t>
            </a:r>
            <a:r>
              <a:rPr lang="ru-RU" dirty="0" err="1" smtClean="0"/>
              <a:t>a</a:t>
            </a:r>
            <a:r>
              <a:rPr lang="ru-RU" dirty="0" smtClean="0"/>
              <a:t>[</a:t>
            </a:r>
            <a:r>
              <a:rPr lang="ru-RU" dirty="0" err="1" smtClean="0"/>
              <a:t>i</a:t>
            </a:r>
            <a:r>
              <a:rPr lang="ru-RU" dirty="0" smtClean="0"/>
              <a:t>]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range</a:t>
            </a:r>
            <a:r>
              <a:rPr lang="ru-RU" dirty="0" smtClean="0"/>
              <a:t>(</a:t>
            </a:r>
            <a:r>
              <a:rPr lang="ru-RU" dirty="0" err="1" smtClean="0"/>
              <a:t>n</a:t>
            </a:r>
            <a:r>
              <a:rPr lang="ru-RU" dirty="0" smtClean="0"/>
              <a:t>) </a:t>
            </a:r>
            <a:r>
              <a:rPr lang="ru-RU" dirty="0" err="1" smtClean="0"/>
              <a:t>if</a:t>
            </a:r>
            <a:r>
              <a:rPr lang="ru-RU" dirty="0" smtClean="0"/>
              <a:t> &lt;условие&gt;])</a:t>
            </a:r>
          </a:p>
          <a:p>
            <a:pPr algn="just">
              <a:buNone/>
            </a:pPr>
            <a:r>
              <a:rPr lang="ru-RU" dirty="0" smtClean="0"/>
              <a:t>Пример:  количество  положительных  элементов  списка  с  нечетным индексом определяется так:</a:t>
            </a:r>
          </a:p>
          <a:p>
            <a:pPr algn="just">
              <a:buNone/>
            </a:pPr>
            <a:r>
              <a:rPr lang="ru-RU" dirty="0" err="1" smtClean="0"/>
              <a:t>kol</a:t>
            </a:r>
            <a:r>
              <a:rPr lang="ru-RU" dirty="0" smtClean="0"/>
              <a:t> = </a:t>
            </a:r>
            <a:r>
              <a:rPr lang="ru-RU" dirty="0" err="1" smtClean="0"/>
              <a:t>len</a:t>
            </a:r>
            <a:r>
              <a:rPr lang="ru-RU" dirty="0" smtClean="0"/>
              <a:t>([</a:t>
            </a:r>
            <a:r>
              <a:rPr lang="ru-RU" dirty="0" err="1" smtClean="0"/>
              <a:t>a</a:t>
            </a:r>
            <a:r>
              <a:rPr lang="ru-RU" dirty="0" smtClean="0"/>
              <a:t>[</a:t>
            </a:r>
            <a:r>
              <a:rPr lang="ru-RU" dirty="0" err="1" smtClean="0"/>
              <a:t>i</a:t>
            </a:r>
            <a:r>
              <a:rPr lang="ru-RU" dirty="0" smtClean="0"/>
              <a:t>]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range</a:t>
            </a:r>
            <a:r>
              <a:rPr lang="ru-RU" dirty="0" smtClean="0"/>
              <a:t>(</a:t>
            </a:r>
            <a:r>
              <a:rPr lang="ru-RU" dirty="0" err="1" smtClean="0"/>
              <a:t>n</a:t>
            </a:r>
            <a:r>
              <a:rPr lang="ru-RU" dirty="0" smtClean="0"/>
              <a:t>) </a:t>
            </a:r>
            <a:r>
              <a:rPr lang="ru-RU" dirty="0" err="1" smtClean="0"/>
              <a:t>if</a:t>
            </a:r>
            <a:r>
              <a:rPr lang="ru-RU" dirty="0" smtClean="0"/>
              <a:t> </a:t>
            </a:r>
            <a:r>
              <a:rPr lang="ru-RU" dirty="0" err="1" smtClean="0"/>
              <a:t>a</a:t>
            </a:r>
            <a:r>
              <a:rPr lang="ru-RU" dirty="0" smtClean="0"/>
              <a:t>[</a:t>
            </a:r>
            <a:r>
              <a:rPr lang="ru-RU" dirty="0" err="1" smtClean="0"/>
              <a:t>i</a:t>
            </a:r>
            <a:r>
              <a:rPr lang="ru-RU" dirty="0" smtClean="0"/>
              <a:t>]&gt; 0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% 2 == 1])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0721" y="901337"/>
            <a:ext cx="8813073" cy="482173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2) </a:t>
            </a:r>
            <a:r>
              <a:rPr lang="ru-RU" dirty="0" err="1" smtClean="0"/>
              <a:t>kol</a:t>
            </a:r>
            <a:r>
              <a:rPr lang="ru-RU" dirty="0" smtClean="0"/>
              <a:t> = </a:t>
            </a:r>
            <a:r>
              <a:rPr lang="ru-RU" dirty="0" err="1" smtClean="0"/>
              <a:t>len</a:t>
            </a:r>
            <a:r>
              <a:rPr lang="ru-RU" dirty="0" smtClean="0"/>
              <a:t>([</a:t>
            </a:r>
            <a:r>
              <a:rPr lang="ru-RU" dirty="0" err="1" smtClean="0"/>
              <a:t>el</a:t>
            </a:r>
            <a:r>
              <a:rPr lang="ru-RU" dirty="0" smtClean="0"/>
              <a:t>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el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a</a:t>
            </a:r>
            <a:r>
              <a:rPr lang="ru-RU" dirty="0" smtClean="0"/>
              <a:t> </a:t>
            </a:r>
            <a:r>
              <a:rPr lang="ru-RU" dirty="0" err="1" smtClean="0"/>
              <a:t>if</a:t>
            </a:r>
            <a:r>
              <a:rPr lang="ru-RU" dirty="0" smtClean="0"/>
              <a:t> &lt;условие&gt;])</a:t>
            </a:r>
          </a:p>
          <a:p>
            <a:pPr algn="just">
              <a:buNone/>
            </a:pPr>
            <a:r>
              <a:rPr lang="ru-RU" dirty="0" smtClean="0"/>
              <a:t>Пример: количество четных элементов списка:</a:t>
            </a:r>
          </a:p>
          <a:p>
            <a:pPr algn="just">
              <a:buNone/>
            </a:pPr>
            <a:r>
              <a:rPr lang="ru-RU" dirty="0" err="1" smtClean="0"/>
              <a:t>kol</a:t>
            </a:r>
            <a:r>
              <a:rPr lang="ru-RU" dirty="0" smtClean="0"/>
              <a:t> = </a:t>
            </a:r>
            <a:r>
              <a:rPr lang="ru-RU" dirty="0" err="1" smtClean="0"/>
              <a:t>len</a:t>
            </a:r>
            <a:r>
              <a:rPr lang="ru-RU" dirty="0" smtClean="0"/>
              <a:t>([</a:t>
            </a:r>
            <a:r>
              <a:rPr lang="ru-RU" dirty="0" err="1" smtClean="0"/>
              <a:t>el</a:t>
            </a:r>
            <a:r>
              <a:rPr lang="ru-RU" dirty="0" smtClean="0"/>
              <a:t>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el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a</a:t>
            </a:r>
            <a:r>
              <a:rPr lang="ru-RU" dirty="0" smtClean="0"/>
              <a:t> </a:t>
            </a:r>
            <a:r>
              <a:rPr lang="ru-RU" dirty="0" err="1" smtClean="0"/>
              <a:t>if</a:t>
            </a:r>
            <a:r>
              <a:rPr lang="ru-RU" dirty="0" smtClean="0"/>
              <a:t> </a:t>
            </a:r>
            <a:r>
              <a:rPr lang="ru-RU" dirty="0" err="1" smtClean="0"/>
              <a:t>el</a:t>
            </a:r>
            <a:r>
              <a:rPr lang="ru-RU" dirty="0" smtClean="0"/>
              <a:t> % 2 == 0])</a:t>
            </a:r>
          </a:p>
          <a:p>
            <a:pPr algn="just">
              <a:buNone/>
            </a:pPr>
            <a:r>
              <a:rPr lang="ru-RU" dirty="0" smtClean="0"/>
              <a:t>		В  рассмотренной  задаче &lt;условие&gt; определяется  значением  элемента списка а[</a:t>
            </a:r>
            <a:r>
              <a:rPr lang="ru-RU" dirty="0" err="1" smtClean="0"/>
              <a:t>i</a:t>
            </a:r>
            <a:r>
              <a:rPr lang="ru-RU" dirty="0" smtClean="0"/>
              <a:t>] или одновременно значениями а[</a:t>
            </a:r>
            <a:r>
              <a:rPr lang="ru-RU" dirty="0" err="1" smtClean="0"/>
              <a:t>i</a:t>
            </a:r>
            <a:r>
              <a:rPr lang="ru-RU" dirty="0" smtClean="0"/>
              <a:t>] и </a:t>
            </a:r>
            <a:r>
              <a:rPr lang="ru-RU" dirty="0" err="1" smtClean="0"/>
              <a:t>i</a:t>
            </a:r>
            <a:r>
              <a:rPr lang="ru-RU" dirty="0" smtClean="0"/>
              <a:t>. Количество элементов, зависящих только от значения индекса </a:t>
            </a:r>
            <a:r>
              <a:rPr lang="ru-RU" dirty="0" err="1" smtClean="0"/>
              <a:t>i</a:t>
            </a:r>
            <a:r>
              <a:rPr lang="ru-RU" dirty="0" smtClean="0"/>
              <a:t>, может быть найдено без использования инструкции цикла.</a:t>
            </a:r>
          </a:p>
          <a:p>
            <a:pPr algn="just">
              <a:buNone/>
            </a:pPr>
            <a:r>
              <a:rPr lang="ru-RU" dirty="0" smtClean="0"/>
              <a:t>		Задача  нахождения  количества  элементов  списка, равных некоторому значению Х, может быть решена с использованием функции </a:t>
            </a:r>
            <a:r>
              <a:rPr lang="ru-RU" b="1" dirty="0" err="1" smtClean="0"/>
              <a:t>count</a:t>
            </a:r>
            <a:r>
              <a:rPr lang="ru-RU" b="1" dirty="0" smtClean="0"/>
              <a:t>():</a:t>
            </a:r>
          </a:p>
          <a:p>
            <a:pPr algn="just">
              <a:buNone/>
            </a:pPr>
            <a:r>
              <a:rPr lang="ru-RU" dirty="0" err="1" smtClean="0"/>
              <a:t>kol</a:t>
            </a:r>
            <a:r>
              <a:rPr lang="ru-RU" dirty="0" smtClean="0"/>
              <a:t> = </a:t>
            </a:r>
            <a:r>
              <a:rPr lang="ru-RU" dirty="0" err="1" smtClean="0"/>
              <a:t>a.count</a:t>
            </a:r>
            <a:r>
              <a:rPr lang="ru-RU" dirty="0" smtClean="0"/>
              <a:t>(X)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Нахождение среднего арифметического значения элементов списка с заданными свойствами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Здесь  тоже  возможны  «традиционный»  вариант  решения  </a:t>
            </a:r>
          </a:p>
          <a:p>
            <a:pPr>
              <a:buNone/>
            </a:pPr>
            <a:r>
              <a:rPr lang="ru-RU" dirty="0" smtClean="0"/>
              <a:t>S = 0 </a:t>
            </a:r>
          </a:p>
          <a:p>
            <a:pPr>
              <a:buNone/>
            </a:pPr>
            <a:r>
              <a:rPr lang="ru-RU" dirty="0" err="1" smtClean="0"/>
              <a:t>kol</a:t>
            </a:r>
            <a:r>
              <a:rPr lang="ru-RU" dirty="0" smtClean="0"/>
              <a:t> = 0</a:t>
            </a:r>
          </a:p>
          <a:p>
            <a:pPr>
              <a:buNone/>
            </a:pP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range</a:t>
            </a:r>
            <a:r>
              <a:rPr lang="ru-RU" dirty="0" smtClean="0"/>
              <a:t>(</a:t>
            </a:r>
            <a:r>
              <a:rPr lang="ru-RU" dirty="0" err="1" smtClean="0"/>
              <a:t>n</a:t>
            </a:r>
            <a:r>
              <a:rPr lang="ru-RU" dirty="0" smtClean="0"/>
              <a:t>):</a:t>
            </a:r>
          </a:p>
          <a:p>
            <a:pPr>
              <a:buNone/>
            </a:pPr>
            <a:r>
              <a:rPr lang="ru-RU" dirty="0" err="1" smtClean="0"/>
              <a:t>if</a:t>
            </a:r>
            <a:r>
              <a:rPr lang="ru-RU" dirty="0" smtClean="0"/>
              <a:t> &lt;условие&gt;: #Если элемент списка </a:t>
            </a:r>
          </a:p>
          <a:p>
            <a:pPr>
              <a:buNone/>
            </a:pPr>
            <a:r>
              <a:rPr lang="ru-RU" dirty="0" smtClean="0"/>
              <a:t>#удовлетворяет заданному условию</a:t>
            </a:r>
          </a:p>
          <a:p>
            <a:pPr>
              <a:buNone/>
            </a:pPr>
            <a:r>
              <a:rPr lang="ru-RU" dirty="0" smtClean="0"/>
              <a:t>S = S + </a:t>
            </a:r>
            <a:r>
              <a:rPr lang="ru-RU" dirty="0" err="1" smtClean="0"/>
              <a:t>a</a:t>
            </a:r>
            <a:r>
              <a:rPr lang="ru-RU" dirty="0" smtClean="0"/>
              <a:t>[</a:t>
            </a:r>
            <a:r>
              <a:rPr lang="ru-RU" dirty="0" err="1" smtClean="0"/>
              <a:t>i</a:t>
            </a:r>
            <a:r>
              <a:rPr lang="ru-RU" dirty="0" smtClean="0"/>
              <a:t>] #Учитываем его значение в сумме</a:t>
            </a:r>
          </a:p>
          <a:p>
            <a:pPr>
              <a:buNone/>
            </a:pPr>
            <a:r>
              <a:rPr lang="ru-RU" dirty="0" err="1" smtClean="0"/>
              <a:t>kol</a:t>
            </a:r>
            <a:r>
              <a:rPr lang="ru-RU" dirty="0" smtClean="0"/>
              <a:t> = </a:t>
            </a:r>
            <a:r>
              <a:rPr lang="ru-RU" dirty="0" err="1" smtClean="0"/>
              <a:t>kol</a:t>
            </a:r>
            <a:r>
              <a:rPr lang="ru-RU" dirty="0" smtClean="0"/>
              <a:t> + 1 #и увеличиваем на 1 значение </a:t>
            </a:r>
            <a:r>
              <a:rPr lang="ru-RU" dirty="0" err="1" smtClean="0"/>
              <a:t>kol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#Подсчет и вывод результата</a:t>
            </a:r>
          </a:p>
          <a:p>
            <a:pPr>
              <a:buNone/>
            </a:pPr>
            <a:r>
              <a:rPr lang="ru-RU" dirty="0" err="1" smtClean="0"/>
              <a:t>if</a:t>
            </a:r>
            <a:r>
              <a:rPr lang="ru-RU" dirty="0" smtClean="0"/>
              <a:t> </a:t>
            </a:r>
            <a:r>
              <a:rPr lang="ru-RU" dirty="0" err="1" smtClean="0"/>
              <a:t>kol</a:t>
            </a:r>
            <a:r>
              <a:rPr lang="ru-RU" dirty="0" smtClean="0"/>
              <a:t>&gt; 0:</a:t>
            </a:r>
          </a:p>
          <a:p>
            <a:pPr>
              <a:buNone/>
            </a:pPr>
            <a:r>
              <a:rPr lang="ru-RU" dirty="0" err="1" smtClean="0"/>
              <a:t>sred</a:t>
            </a:r>
            <a:r>
              <a:rPr lang="ru-RU" dirty="0" smtClean="0"/>
              <a:t> = S/</a:t>
            </a:r>
            <a:r>
              <a:rPr lang="ru-RU" dirty="0" err="1" smtClean="0"/>
              <a:t>kol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print</a:t>
            </a:r>
            <a:r>
              <a:rPr lang="ru-RU" dirty="0" smtClean="0"/>
              <a:t>('Среднее значение: ', '% 5.1f '% </a:t>
            </a:r>
            <a:r>
              <a:rPr lang="ru-RU" dirty="0" err="1" smtClean="0"/>
              <a:t>sred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err="1" smtClean="0"/>
              <a:t>else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err="1" smtClean="0"/>
              <a:t>print</a:t>
            </a:r>
            <a:r>
              <a:rPr lang="ru-RU" dirty="0" smtClean="0"/>
              <a:t>('Таких чисел в списке нет')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6731" y="1240971"/>
            <a:ext cx="9366069" cy="448209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и варианты, характерные только для языка </a:t>
            </a:r>
            <a:r>
              <a:rPr lang="en-US" dirty="0" smtClean="0"/>
              <a:t>Python (</a:t>
            </a:r>
            <a:r>
              <a:rPr lang="ru-RU" dirty="0" smtClean="0"/>
              <a:t>с функцией </a:t>
            </a:r>
            <a:r>
              <a:rPr lang="en-US" dirty="0" smtClean="0"/>
              <a:t>sum()</a:t>
            </a:r>
            <a:r>
              <a:rPr lang="ru-RU" dirty="0" smtClean="0"/>
              <a:t> и генератором списка):</a:t>
            </a:r>
          </a:p>
          <a:p>
            <a:pPr>
              <a:buNone/>
            </a:pPr>
            <a:r>
              <a:rPr lang="ru-RU" dirty="0" smtClean="0"/>
              <a:t>1)</a:t>
            </a:r>
          </a:p>
          <a:p>
            <a:pPr>
              <a:buNone/>
            </a:pPr>
            <a:r>
              <a:rPr lang="en-US" dirty="0" smtClean="0"/>
              <a:t>S = sum([a[</a:t>
            </a:r>
            <a:r>
              <a:rPr lang="en-US" dirty="0" err="1" smtClean="0"/>
              <a:t>i</a:t>
            </a:r>
            <a:r>
              <a:rPr lang="en-US" dirty="0" smtClean="0"/>
              <a:t>] for </a:t>
            </a:r>
            <a:r>
              <a:rPr lang="en-US" dirty="0" err="1" smtClean="0"/>
              <a:t>i</a:t>
            </a:r>
            <a:r>
              <a:rPr lang="en-US" dirty="0" smtClean="0"/>
              <a:t> in range(n) if &lt;</a:t>
            </a:r>
            <a:r>
              <a:rPr lang="ru-RU" dirty="0" smtClean="0"/>
              <a:t>условие&gt;])</a:t>
            </a:r>
          </a:p>
          <a:p>
            <a:pPr>
              <a:buNone/>
            </a:pPr>
            <a:r>
              <a:rPr lang="en-US" dirty="0" err="1" smtClean="0"/>
              <a:t>kol</a:t>
            </a:r>
            <a:r>
              <a:rPr lang="en-US" dirty="0" smtClean="0"/>
              <a:t> = </a:t>
            </a:r>
            <a:r>
              <a:rPr lang="en-US" dirty="0" err="1" smtClean="0"/>
              <a:t>len</a:t>
            </a:r>
            <a:r>
              <a:rPr lang="en-US" dirty="0" smtClean="0"/>
              <a:t>([a[</a:t>
            </a:r>
            <a:r>
              <a:rPr lang="en-US" dirty="0" err="1" smtClean="0"/>
              <a:t>i</a:t>
            </a:r>
            <a:r>
              <a:rPr lang="en-US" dirty="0" smtClean="0"/>
              <a:t>] for </a:t>
            </a:r>
            <a:r>
              <a:rPr lang="en-US" dirty="0" err="1" smtClean="0"/>
              <a:t>i</a:t>
            </a:r>
            <a:r>
              <a:rPr lang="en-US" dirty="0" smtClean="0"/>
              <a:t> in range(n) if &lt;</a:t>
            </a:r>
            <a:r>
              <a:rPr lang="ru-RU" dirty="0" smtClean="0"/>
              <a:t>условие&gt;])</a:t>
            </a:r>
          </a:p>
          <a:p>
            <a:pPr>
              <a:buNone/>
            </a:pPr>
            <a:r>
              <a:rPr lang="en-US" dirty="0" smtClean="0"/>
              <a:t>if </a:t>
            </a:r>
            <a:r>
              <a:rPr lang="en-US" dirty="0" err="1" smtClean="0"/>
              <a:t>kol</a:t>
            </a:r>
            <a:r>
              <a:rPr lang="en-US" dirty="0" smtClean="0"/>
              <a:t> &gt; 0:</a:t>
            </a:r>
          </a:p>
          <a:p>
            <a:pPr>
              <a:buNone/>
            </a:pPr>
            <a:r>
              <a:rPr lang="en-US" dirty="0" err="1" smtClean="0"/>
              <a:t>sred</a:t>
            </a:r>
            <a:r>
              <a:rPr lang="en-US" dirty="0" smtClean="0"/>
              <a:t> = S/</a:t>
            </a:r>
            <a:r>
              <a:rPr lang="en-US" dirty="0" err="1" smtClean="0"/>
              <a:t>kol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print('</a:t>
            </a:r>
            <a:r>
              <a:rPr lang="ru-RU" dirty="0" smtClean="0"/>
              <a:t>Среднее значение: ', '% 5.1</a:t>
            </a:r>
            <a:r>
              <a:rPr lang="en-US" dirty="0" smtClean="0"/>
              <a:t>f '% </a:t>
            </a:r>
            <a:r>
              <a:rPr lang="en-US" dirty="0" err="1" smtClean="0"/>
              <a:t>sred</a:t>
            </a:r>
            <a:r>
              <a:rPr lang="en-US" dirty="0" smtClean="0"/>
              <a:t>) else:</a:t>
            </a:r>
          </a:p>
          <a:p>
            <a:pPr>
              <a:buNone/>
            </a:pPr>
            <a:r>
              <a:rPr lang="en-US" dirty="0" smtClean="0"/>
              <a:t>print('</a:t>
            </a:r>
            <a:r>
              <a:rPr lang="ru-RU" dirty="0" smtClean="0"/>
              <a:t>Таких чисел в списке нет')</a:t>
            </a:r>
          </a:p>
          <a:p>
            <a:pPr>
              <a:buNone/>
            </a:pPr>
            <a:r>
              <a:rPr lang="ru-RU" dirty="0" smtClean="0"/>
              <a:t>2)</a:t>
            </a:r>
          </a:p>
          <a:p>
            <a:pPr>
              <a:buNone/>
            </a:pPr>
            <a:r>
              <a:rPr lang="en-US" dirty="0" smtClean="0"/>
              <a:t>S = sum([el for el in a if &lt;</a:t>
            </a:r>
            <a:r>
              <a:rPr lang="ru-RU" dirty="0" smtClean="0"/>
              <a:t>условие&gt;])</a:t>
            </a:r>
          </a:p>
          <a:p>
            <a:pPr>
              <a:buNone/>
            </a:pPr>
            <a:r>
              <a:rPr lang="en-US" dirty="0" err="1" smtClean="0"/>
              <a:t>kol</a:t>
            </a:r>
            <a:r>
              <a:rPr lang="en-US" dirty="0" smtClean="0"/>
              <a:t> = </a:t>
            </a:r>
            <a:r>
              <a:rPr lang="en-US" dirty="0" err="1" smtClean="0"/>
              <a:t>len</a:t>
            </a:r>
            <a:r>
              <a:rPr lang="en-US" dirty="0" smtClean="0"/>
              <a:t>([el for el in a if &lt;</a:t>
            </a:r>
            <a:r>
              <a:rPr lang="ru-RU" dirty="0" smtClean="0"/>
              <a:t>условие&gt;])</a:t>
            </a:r>
          </a:p>
          <a:p>
            <a:pPr>
              <a:buNone/>
            </a:pPr>
            <a:r>
              <a:rPr lang="en-US" dirty="0" smtClean="0"/>
              <a:t>if </a:t>
            </a:r>
            <a:r>
              <a:rPr lang="en-US" dirty="0" err="1" smtClean="0"/>
              <a:t>kol</a:t>
            </a:r>
            <a:r>
              <a:rPr lang="en-US" dirty="0" smtClean="0"/>
              <a:t> &gt; 0:</a:t>
            </a:r>
          </a:p>
          <a:p>
            <a:pPr>
              <a:buNone/>
            </a:pPr>
            <a:r>
              <a:rPr lang="en-US" dirty="0" smtClean="0"/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Пример, увеличить на 1 все четные элементы списка можно следующим образом:</a:t>
            </a:r>
          </a:p>
          <a:p>
            <a:pPr>
              <a:buNone/>
            </a:pP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range</a:t>
            </a:r>
            <a:r>
              <a:rPr lang="ru-RU" dirty="0" smtClean="0"/>
              <a:t>(</a:t>
            </a:r>
            <a:r>
              <a:rPr lang="ru-RU" dirty="0" err="1" smtClean="0"/>
              <a:t>n</a:t>
            </a:r>
            <a:r>
              <a:rPr lang="ru-RU" dirty="0" smtClean="0"/>
              <a:t>):</a:t>
            </a:r>
          </a:p>
          <a:p>
            <a:pPr>
              <a:buNone/>
            </a:pPr>
            <a:r>
              <a:rPr lang="ru-RU" dirty="0" err="1" smtClean="0"/>
              <a:t>if</a:t>
            </a:r>
            <a:r>
              <a:rPr lang="ru-RU" dirty="0" smtClean="0"/>
              <a:t> </a:t>
            </a:r>
            <a:r>
              <a:rPr lang="ru-RU" dirty="0" err="1" smtClean="0"/>
              <a:t>a</a:t>
            </a:r>
            <a:r>
              <a:rPr lang="ru-RU" dirty="0" smtClean="0"/>
              <a:t>[</a:t>
            </a:r>
            <a:r>
              <a:rPr lang="ru-RU" dirty="0" err="1" smtClean="0"/>
              <a:t>i</a:t>
            </a:r>
            <a:r>
              <a:rPr lang="ru-RU" dirty="0" smtClean="0"/>
              <a:t>] % 2 == 0: </a:t>
            </a:r>
          </a:p>
          <a:p>
            <a:pPr>
              <a:buNone/>
            </a:pPr>
            <a:r>
              <a:rPr lang="ru-RU" dirty="0" err="1" smtClean="0"/>
              <a:t>a</a:t>
            </a:r>
            <a:r>
              <a:rPr lang="ru-RU" dirty="0" smtClean="0"/>
              <a:t>[</a:t>
            </a:r>
            <a:r>
              <a:rPr lang="ru-RU" dirty="0" err="1" smtClean="0"/>
              <a:t>i</a:t>
            </a:r>
            <a:r>
              <a:rPr lang="ru-RU" dirty="0" smtClean="0"/>
              <a:t>] = </a:t>
            </a:r>
            <a:r>
              <a:rPr lang="ru-RU" dirty="0" err="1" smtClean="0"/>
              <a:t>a</a:t>
            </a:r>
            <a:r>
              <a:rPr lang="ru-RU" dirty="0" smtClean="0"/>
              <a:t>[</a:t>
            </a:r>
            <a:r>
              <a:rPr lang="ru-RU" dirty="0" err="1" smtClean="0"/>
              <a:t>i</a:t>
            </a:r>
            <a:r>
              <a:rPr lang="ru-RU" dirty="0" smtClean="0"/>
              <a:t>] + 1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Сортировка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s=[……….]</a:t>
            </a:r>
          </a:p>
          <a:p>
            <a:r>
              <a:rPr lang="en-US" dirty="0" err="1" smtClean="0"/>
              <a:t>s.sort</a:t>
            </a:r>
            <a:r>
              <a:rPr lang="en-US" dirty="0" smtClean="0"/>
              <a:t> ()</a:t>
            </a:r>
            <a:r>
              <a:rPr lang="ru-RU" dirty="0" smtClean="0"/>
              <a:t> </a:t>
            </a:r>
            <a:r>
              <a:rPr lang="en-US" dirty="0" smtClean="0"/>
              <a:t>#</a:t>
            </a:r>
            <a:r>
              <a:rPr lang="ru-RU" dirty="0" smtClean="0"/>
              <a:t> по возрастанию</a:t>
            </a:r>
            <a:endParaRPr lang="en-US" dirty="0" smtClean="0"/>
          </a:p>
          <a:p>
            <a:r>
              <a:rPr lang="en-US" dirty="0" err="1" smtClean="0"/>
              <a:t>s.sort</a:t>
            </a:r>
            <a:r>
              <a:rPr lang="en-US" dirty="0" smtClean="0"/>
              <a:t> (reverse=True) # </a:t>
            </a:r>
            <a:r>
              <a:rPr lang="ru-RU" dirty="0" smtClean="0"/>
              <a:t>по убыванию</a:t>
            </a:r>
          </a:p>
          <a:p>
            <a:r>
              <a:rPr lang="en-US" dirty="0" err="1" smtClean="0"/>
              <a:t>s.sort</a:t>
            </a:r>
            <a:r>
              <a:rPr lang="ru-RU" dirty="0" smtClean="0"/>
              <a:t>(</a:t>
            </a:r>
            <a:r>
              <a:rPr lang="en-US" dirty="0" smtClean="0"/>
              <a:t>Key=f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en-US" dirty="0" smtClean="0"/>
              <a:t>Key=</a:t>
            </a:r>
            <a:r>
              <a:rPr lang="en-US" dirty="0" err="1" smtClean="0"/>
              <a:t>len</a:t>
            </a:r>
            <a:endParaRPr lang="en-US" dirty="0" smtClean="0"/>
          </a:p>
          <a:p>
            <a:r>
              <a:rPr lang="ru-RU" dirty="0" smtClean="0"/>
              <a:t>Пример:</a:t>
            </a:r>
          </a:p>
          <a:p>
            <a:pPr>
              <a:buNone/>
            </a:pPr>
            <a:r>
              <a:rPr lang="en-US" dirty="0" err="1" smtClean="0"/>
              <a:t>Mynumber_list</a:t>
            </a:r>
            <a:r>
              <a:rPr lang="en-US" dirty="0" smtClean="0"/>
              <a:t> = list(range(0,10))</a:t>
            </a:r>
          </a:p>
          <a:p>
            <a:pPr>
              <a:buNone/>
            </a:pPr>
            <a:r>
              <a:rPr lang="en-US" dirty="0" smtClean="0"/>
              <a:t>Print (</a:t>
            </a:r>
            <a:r>
              <a:rPr lang="en-US" dirty="0" err="1" smtClean="0"/>
              <a:t>mynumber_list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err="1" smtClean="0"/>
              <a:t>Mynumber_list.sort</a:t>
            </a:r>
            <a:r>
              <a:rPr lang="en-US" dirty="0" smtClean="0"/>
              <a:t>(reverse=True)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Print (</a:t>
            </a:r>
            <a:r>
              <a:rPr lang="en-US" dirty="0" err="1" smtClean="0"/>
              <a:t>mynumber_list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242289"/>
          </a:xfrm>
        </p:spPr>
        <p:txBody>
          <a:bodyPr>
            <a:noAutofit/>
          </a:bodyPr>
          <a:lstStyle/>
          <a:p>
            <a:r>
              <a:rPr lang="ru-RU" sz="2400" dirty="0" smtClean="0"/>
              <a:t>Использование списков</a:t>
            </a:r>
            <a:br>
              <a:rPr lang="ru-RU" sz="2400" dirty="0" smtClean="0"/>
            </a:br>
            <a:r>
              <a:rPr lang="ru-RU" sz="2400" dirty="0" smtClean="0"/>
              <a:t>Общие вопросы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8983" y="1371600"/>
            <a:ext cx="8921931" cy="4663439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пронумерованная последовательность величин одинакового типа, обозначаемая одним именем. Элементы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располагаются в последовательных ячейках памяти, обозначаются именем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индексом. Каждое из значений, составляющих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называется его компонентой (или элементом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Пример: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 array [1..15] of integer; //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языке Паскаль.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		Список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 структура  данных,  предназначенная для хранения группы значений. Список позволяет использовать  для всех, например 20 значений роста общее имя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Для всех семи цветов радуги можно использовать список с именем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Raduga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Каждое отдельное значение списка называется «элемент списка». </a:t>
            </a:r>
          </a:p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Элементы списка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 хранении списка в памяти имеют уникальные порядковые  номера  –  «индексы»  (нумерация  непрерывная  и  начинается  с  0).  Чтобы  обратиться  в  программе  к  значению  некоторого элемента списка, надо указать имя списка и в квадратных скобках – индекс элемента. </a:t>
            </a:r>
          </a:p>
          <a:p>
            <a:pPr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Например: </a:t>
            </a:r>
          </a:p>
          <a:p>
            <a:pPr algn="just"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Raduga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[3])</a:t>
            </a:r>
          </a:p>
          <a:p>
            <a:pPr algn="just"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Raduga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])</a:t>
            </a:r>
          </a:p>
          <a:p>
            <a:pPr algn="just"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[13] &gt;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[12]:</a:t>
            </a:r>
          </a:p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Размер  списка  (количество  элементов  в  нем)  определяется  с  помощью функции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(): </a:t>
            </a:r>
          </a:p>
          <a:p>
            <a:pPr algn="just"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Max/Min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Print(“Max number is:”+</a:t>
            </a:r>
            <a:r>
              <a:rPr lang="en-US" dirty="0" err="1" smtClean="0"/>
              <a:t>str</a:t>
            </a:r>
            <a:r>
              <a:rPr lang="en-US" dirty="0" smtClean="0"/>
              <a:t> (max(</a:t>
            </a:r>
            <a:r>
              <a:rPr lang="en-US" dirty="0" err="1" smtClean="0"/>
              <a:t>mynumber_list</a:t>
            </a:r>
            <a:r>
              <a:rPr lang="en-US" dirty="0" smtClean="0"/>
              <a:t>)))</a:t>
            </a:r>
          </a:p>
          <a:p>
            <a:r>
              <a:rPr lang="en-US" dirty="0" smtClean="0"/>
              <a:t>Print(“Min number is:”+</a:t>
            </a:r>
            <a:r>
              <a:rPr lang="en-US" dirty="0" err="1" smtClean="0"/>
              <a:t>str</a:t>
            </a:r>
            <a:r>
              <a:rPr lang="en-US" dirty="0" smtClean="0"/>
              <a:t> (min(</a:t>
            </a:r>
            <a:r>
              <a:rPr lang="en-US" dirty="0" err="1" smtClean="0"/>
              <a:t>mynumber_list</a:t>
            </a:r>
            <a:r>
              <a:rPr lang="en-US" dirty="0" smtClean="0"/>
              <a:t>)))</a:t>
            </a:r>
          </a:p>
          <a:p>
            <a:r>
              <a:rPr lang="en-US" dirty="0" smtClean="0"/>
              <a:t>Print(“Sum of list is:”+</a:t>
            </a:r>
            <a:r>
              <a:rPr lang="en-US" dirty="0" err="1" smtClean="0"/>
              <a:t>str</a:t>
            </a:r>
            <a:r>
              <a:rPr lang="en-US" dirty="0" smtClean="0"/>
              <a:t> (sum(</a:t>
            </a:r>
            <a:r>
              <a:rPr lang="en-US" dirty="0" err="1" smtClean="0"/>
              <a:t>mynumber_list</a:t>
            </a:r>
            <a:r>
              <a:rPr lang="en-US" dirty="0" smtClean="0"/>
              <a:t>)))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3605" y="1632029"/>
            <a:ext cx="9051403" cy="4305783"/>
          </a:xfrm>
        </p:spPr>
        <p:txBody>
          <a:bodyPr>
            <a:normAutofit/>
          </a:bodyPr>
          <a:lstStyle/>
          <a:p>
            <a:r>
              <a:rPr lang="kk-KZ" sz="2000" b="1" dirty="0"/>
              <a:t>Контрольные вопросы:</a:t>
            </a:r>
            <a:endParaRPr lang="ru-RU" sz="2000" dirty="0"/>
          </a:p>
          <a:p>
            <a:pPr lvl="0"/>
            <a:r>
              <a:rPr lang="ru-RU" sz="2000" dirty="0" smtClean="0"/>
              <a:t>1.  Какие преимущества дает использование списка?</a:t>
            </a:r>
          </a:p>
          <a:p>
            <a:pPr lvl="0"/>
            <a:r>
              <a:rPr lang="ru-RU" sz="2000" dirty="0" smtClean="0"/>
              <a:t>2.  Как можно обратиться к отдельному элементу списка?</a:t>
            </a:r>
          </a:p>
          <a:p>
            <a:pPr lvl="0"/>
            <a:r>
              <a:rPr lang="ru-RU" sz="2000" dirty="0" smtClean="0"/>
              <a:t>3.  Какие возможны способы заполнения списка?</a:t>
            </a:r>
          </a:p>
          <a:p>
            <a:pPr lvl="0"/>
            <a:r>
              <a:rPr lang="ru-RU" sz="2000" dirty="0" smtClean="0"/>
              <a:t>4.  Чем удобно заполнение списка случайными числами?</a:t>
            </a:r>
            <a:endParaRPr lang="en-US" sz="2000" dirty="0" smtClean="0"/>
          </a:p>
          <a:p>
            <a:pPr lvl="0"/>
            <a:r>
              <a:rPr lang="ru-RU" sz="2000" dirty="0" smtClean="0"/>
              <a:t>5.  В каких случаях применяется метод </a:t>
            </a:r>
            <a:r>
              <a:rPr lang="ru-RU" sz="2000" dirty="0" err="1" smtClean="0"/>
              <a:t>append</a:t>
            </a:r>
            <a:endParaRPr lang="ru-RU" sz="2000" dirty="0" smtClean="0"/>
          </a:p>
          <a:p>
            <a:pPr lvl="0"/>
            <a:r>
              <a:rPr lang="ru-RU" sz="2000" dirty="0" smtClean="0"/>
              <a:t>6.  Как вывести на экран все элементы списка?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080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242871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Задачи</a:t>
            </a:r>
            <a:r>
              <a:rPr lang="en-US" sz="2400" dirty="0" smtClean="0"/>
              <a:t> </a:t>
            </a:r>
            <a:r>
              <a:rPr lang="ru-RU" sz="2400" dirty="0" smtClean="0"/>
              <a:t>для</a:t>
            </a:r>
            <a:r>
              <a:rPr lang="en-US" sz="2400" dirty="0" smtClean="0"/>
              <a:t> </a:t>
            </a:r>
            <a:r>
              <a:rPr lang="ru-RU" sz="2400" dirty="0" smtClean="0"/>
              <a:t>разработки</a:t>
            </a:r>
            <a:r>
              <a:rPr lang="en-US" sz="2400" dirty="0" smtClean="0"/>
              <a:t> </a:t>
            </a:r>
            <a:r>
              <a:rPr lang="ru-RU" sz="2400" dirty="0" smtClean="0"/>
              <a:t>программ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7358" y="1738005"/>
            <a:ext cx="8787431" cy="419253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sz="2500" dirty="0" smtClean="0">
                <a:solidFill>
                  <a:schemeClr val="tx1"/>
                </a:solidFill>
              </a:rPr>
              <a:t> Заполнить список двадцатью символами «#».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2.  Заполнить список из </a:t>
            </a:r>
            <a:r>
              <a:rPr lang="ru-RU" sz="2500" dirty="0" err="1" smtClean="0">
                <a:solidFill>
                  <a:schemeClr val="tx1"/>
                </a:solidFill>
              </a:rPr>
              <a:t>nэлементов</a:t>
            </a:r>
            <a:r>
              <a:rPr lang="ru-RU" sz="2500" dirty="0" smtClean="0">
                <a:solidFill>
                  <a:schemeClr val="tx1"/>
                </a:solidFill>
              </a:rPr>
              <a:t> случайными целыми числами из интервала от а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ru-RU" sz="2500" dirty="0" smtClean="0">
                <a:solidFill>
                  <a:schemeClr val="tx1"/>
                </a:solidFill>
              </a:rPr>
              <a:t>до </a:t>
            </a:r>
            <a:r>
              <a:rPr lang="ru-RU" sz="2500" dirty="0" err="1" smtClean="0">
                <a:solidFill>
                  <a:schemeClr val="tx1"/>
                </a:solidFill>
              </a:rPr>
              <a:t>b</a:t>
            </a:r>
            <a:r>
              <a:rPr lang="ru-RU" sz="25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3. Заполнить  список  двадцатью  пятью  первыми  натуральными 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ru-RU" sz="2500" dirty="0" smtClean="0">
                <a:solidFill>
                  <a:schemeClr val="tx1"/>
                </a:solidFill>
              </a:rPr>
              <a:t>числами (1, 2, …, 25), после чего добавить в него числа 100 и 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200.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5.  Дан список </a:t>
            </a:r>
            <a:r>
              <a:rPr lang="ru-RU" sz="2500" dirty="0" err="1" smtClean="0">
                <a:solidFill>
                  <a:schemeClr val="tx1"/>
                </a:solidFill>
              </a:rPr>
              <a:t>a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ru-RU" sz="2500" dirty="0" smtClean="0">
                <a:solidFill>
                  <a:schemeClr val="tx1"/>
                </a:solidFill>
              </a:rPr>
              <a:t>из десяти элементов с числами, среди которых есть отрицательные. Записать все отрицательные числа во второй список. Разработать два варианта программы: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1) без использования генератора списка;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2) с использованием генератора списка.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6.  Дан список. Получить новый список, в котором будут все элементы заданного списка, кроме элемента с индексом </a:t>
            </a:r>
            <a:r>
              <a:rPr lang="ru-RU" sz="2500" dirty="0" err="1" smtClean="0">
                <a:solidFill>
                  <a:schemeClr val="tx1"/>
                </a:solidFill>
              </a:rPr>
              <a:t>k</a:t>
            </a:r>
            <a:r>
              <a:rPr lang="ru-RU" sz="2500" dirty="0" smtClean="0">
                <a:solidFill>
                  <a:schemeClr val="tx1"/>
                </a:solidFill>
              </a:rPr>
              <a:t>. Разработать два варианта программы: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1) без использования генератора списка;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2) с использованием генератора списка.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7.  Дан список, в котором есть числа 13. Получить новый список, в  котором  будут  все  элементы  заданного  списка,  кроме  числа 13. Разработать два варианта программы: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1) без использования генератора списка;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2) с использованием генератора списка.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8.  Заполнить список десятью первыми числами последовательности Фибоначчи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9.  Начиная  поиск  с  числа  100,  найти  первые  10  простых  чисел  и записать их в список.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Разработайте также программу, которая проверяет знание таблицы умножения. В ней на экран по одному выводятся 20 вопросов типа: 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Чему равно произведение 5 </a:t>
            </a:r>
            <a:r>
              <a:rPr lang="ru-RU" sz="2500" dirty="0" err="1" smtClean="0">
                <a:solidFill>
                  <a:schemeClr val="tx1"/>
                </a:solidFill>
              </a:rPr>
              <a:t>by</a:t>
            </a:r>
            <a:r>
              <a:rPr lang="ru-RU" sz="2500" dirty="0" smtClean="0">
                <a:solidFill>
                  <a:schemeClr val="tx1"/>
                </a:solidFill>
              </a:rPr>
              <a:t> 4?</a:t>
            </a:r>
            <a:endParaRPr lang="ru-RU" sz="2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73689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Заполнение списка значениям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8171" y="1567543"/>
            <a:ext cx="8514423" cy="4506686"/>
          </a:xfrm>
        </p:spPr>
        <p:txBody>
          <a:bodyPr>
            <a:normAutofit fontScale="70000" lnSpcReduction="20000"/>
          </a:bodyPr>
          <a:lstStyle/>
          <a:p>
            <a:pPr marL="0" indent="90000" algn="just">
              <a:spcBef>
                <a:spcPts val="0"/>
              </a:spcBef>
              <a:buNone/>
            </a:pPr>
            <a:r>
              <a:rPr lang="ru-RU" dirty="0" smtClean="0"/>
              <a:t>	Если на момент написания программы известны значения всех элементов списка, то эти значения могут быть записаны в список при его объявлении – указании его имени и перечня значений в квадратных скобках:</a:t>
            </a:r>
          </a:p>
          <a:p>
            <a:pPr marL="0" indent="90000" algn="just">
              <a:spcBef>
                <a:spcPts val="0"/>
              </a:spcBef>
              <a:buNone/>
            </a:pPr>
            <a:r>
              <a:rPr lang="ru-RU" b="1" dirty="0" smtClean="0"/>
              <a:t>V = [20, 61, 2, 37, 4, 55, 36, 7, 18, 39]</a:t>
            </a:r>
          </a:p>
          <a:p>
            <a:pPr marL="0" indent="90000" algn="just">
              <a:spcBef>
                <a:spcPts val="0"/>
              </a:spcBef>
              <a:buNone/>
            </a:pPr>
            <a:r>
              <a:rPr lang="ru-RU" b="1" dirty="0" err="1" smtClean="0"/>
              <a:t>Raduga</a:t>
            </a:r>
            <a:r>
              <a:rPr lang="ru-RU" b="1" dirty="0" smtClean="0"/>
              <a:t> = ['Красный', 'Оранжевый', 'Желтый', 'Зеленый', '</a:t>
            </a:r>
            <a:r>
              <a:rPr lang="ru-RU" b="1" dirty="0" err="1" smtClean="0"/>
              <a:t>Голубой</a:t>
            </a:r>
            <a:r>
              <a:rPr lang="ru-RU" b="1" dirty="0" smtClean="0"/>
              <a:t>', 'Синий', 'Фиолетовый']</a:t>
            </a:r>
          </a:p>
          <a:p>
            <a:pPr marL="0" indent="90000" algn="just">
              <a:spcBef>
                <a:spcPts val="0"/>
              </a:spcBef>
              <a:buNone/>
            </a:pPr>
            <a:endParaRPr lang="ru-RU" dirty="0" smtClean="0"/>
          </a:p>
          <a:p>
            <a:pPr marL="0" indent="90000" algn="just">
              <a:spcBef>
                <a:spcPts val="0"/>
              </a:spcBef>
              <a:buNone/>
            </a:pPr>
            <a:r>
              <a:rPr lang="ru-RU" dirty="0" smtClean="0"/>
              <a:t>В списке V– 10 элементов, являющихся числами, в списке </a:t>
            </a:r>
            <a:r>
              <a:rPr lang="ru-RU" dirty="0" err="1" smtClean="0"/>
              <a:t>Raduga</a:t>
            </a:r>
            <a:r>
              <a:rPr lang="ru-RU" dirty="0" smtClean="0"/>
              <a:t> – </a:t>
            </a:r>
          </a:p>
          <a:p>
            <a:pPr marL="0" indent="90000" algn="just">
              <a:spcBef>
                <a:spcPts val="0"/>
              </a:spcBef>
              <a:buNone/>
            </a:pPr>
            <a:r>
              <a:rPr lang="ru-RU" dirty="0" smtClean="0"/>
              <a:t>7 элементов, являющихся строками. Обратим внимание на то, что, в </a:t>
            </a:r>
          </a:p>
          <a:p>
            <a:pPr marL="0" indent="90000" algn="just">
              <a:spcBef>
                <a:spcPts val="0"/>
              </a:spcBef>
              <a:buNone/>
            </a:pPr>
            <a:r>
              <a:rPr lang="ru-RU" dirty="0" smtClean="0"/>
              <a:t>отличие от большинства языков программирования, в </a:t>
            </a:r>
            <a:r>
              <a:rPr lang="ru-RU" dirty="0" err="1" smtClean="0"/>
              <a:t>Python</a:t>
            </a:r>
            <a:r>
              <a:rPr lang="ru-RU" dirty="0" smtClean="0"/>
              <a:t> совсем </a:t>
            </a:r>
          </a:p>
          <a:p>
            <a:pPr marL="0" indent="90000" algn="just">
              <a:spcBef>
                <a:spcPts val="0"/>
              </a:spcBef>
              <a:buNone/>
            </a:pPr>
            <a:r>
              <a:rPr lang="ru-RU" dirty="0" smtClean="0"/>
              <a:t>не обязательно, чтобы элементы списка были одного типа.</a:t>
            </a:r>
          </a:p>
          <a:p>
            <a:pPr marL="0" indent="90000" algn="just">
              <a:spcBef>
                <a:spcPts val="0"/>
              </a:spcBef>
              <a:buNone/>
            </a:pPr>
            <a:r>
              <a:rPr lang="ru-RU" dirty="0" smtClean="0"/>
              <a:t>Значения элементов списка можно также ввести в программу с помощью инструкций присваивания:</a:t>
            </a:r>
          </a:p>
          <a:p>
            <a:pPr marL="0" indent="90000">
              <a:spcBef>
                <a:spcPts val="0"/>
              </a:spcBef>
              <a:buNone/>
            </a:pPr>
            <a:r>
              <a:rPr lang="ru-RU" dirty="0" err="1" smtClean="0"/>
              <a:t>a</a:t>
            </a:r>
            <a:r>
              <a:rPr lang="ru-RU" dirty="0" smtClean="0"/>
              <a:t>[0] = ...</a:t>
            </a:r>
          </a:p>
          <a:p>
            <a:pPr marL="0" indent="90000">
              <a:spcBef>
                <a:spcPts val="0"/>
              </a:spcBef>
              <a:buNone/>
            </a:pPr>
            <a:r>
              <a:rPr lang="ru-RU" dirty="0" err="1" smtClean="0"/>
              <a:t>a</a:t>
            </a:r>
            <a:r>
              <a:rPr lang="ru-RU" dirty="0" smtClean="0"/>
              <a:t>[1] = ...</a:t>
            </a:r>
          </a:p>
          <a:p>
            <a:pPr marL="0" indent="90000">
              <a:spcBef>
                <a:spcPts val="0"/>
              </a:spcBef>
              <a:buNone/>
            </a:pPr>
            <a:r>
              <a:rPr lang="ru-RU" dirty="0" smtClean="0"/>
              <a:t>…</a:t>
            </a:r>
          </a:p>
          <a:p>
            <a:pPr marL="0" indent="90000">
              <a:spcBef>
                <a:spcPts val="0"/>
              </a:spcBef>
              <a:buNone/>
            </a:pPr>
            <a:r>
              <a:rPr lang="ru-RU" dirty="0" smtClean="0"/>
              <a:t>Можно использовать множественное присваивание:</a:t>
            </a:r>
          </a:p>
          <a:p>
            <a:pPr marL="0" indent="90000">
              <a:spcBef>
                <a:spcPts val="0"/>
              </a:spcBef>
              <a:buNone/>
            </a:pPr>
            <a:r>
              <a:rPr lang="ru-RU" dirty="0" err="1" smtClean="0"/>
              <a:t>a</a:t>
            </a:r>
            <a:r>
              <a:rPr lang="ru-RU" dirty="0" smtClean="0"/>
              <a:t>[0], </a:t>
            </a:r>
            <a:r>
              <a:rPr lang="ru-RU" dirty="0" err="1" smtClean="0"/>
              <a:t>a</a:t>
            </a:r>
            <a:r>
              <a:rPr lang="ru-RU" dirty="0" smtClean="0"/>
              <a:t>[1], ... = ...</a:t>
            </a:r>
          </a:p>
          <a:p>
            <a:pPr marL="0" indent="90000">
              <a:spcBef>
                <a:spcPts val="0"/>
              </a:spcBef>
              <a:buNone/>
            </a:pPr>
            <a:r>
              <a:rPr lang="ru-RU" dirty="0" smtClean="0"/>
              <a:t>хотя, конечно, первый способ удобнее.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5670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Заполнение списка значениям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6287" y="1332412"/>
            <a:ext cx="9679576" cy="459812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/>
              <a:t>	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известен закон, которому подчиняются значения элементов, то  заполнить  список  можно  с  помощью  так  называемых  «генераторов списка». Проиллюстрируем их использование на примере случая, когда  значение  каждого  элемента  равно  его  индексу.  Пусть  размер списка равен 10. Можем так оформить фрагмент: </a:t>
            </a:r>
          </a:p>
          <a:p>
            <a:pPr algn="just"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[0] = 0</a:t>
            </a:r>
          </a:p>
          <a:p>
            <a:pPr algn="just"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[1] = 1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just"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[9] = 9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Обозначив меняющийся при повторении индекс элемента списка так, как это традиционно делается в программировании, – именем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можем оформить все в виде цикла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(10):</a:t>
            </a:r>
          </a:p>
          <a:p>
            <a:pPr algn="just"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] =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или короче: </a:t>
            </a:r>
          </a:p>
          <a:p>
            <a:pPr algn="just"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= [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(10)] 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Последний вариант в общем случае при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элементах имеет вид:</a:t>
            </a:r>
          </a:p>
          <a:p>
            <a:pPr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= [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)]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41032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Заполнение списка значениям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0721" y="1423851"/>
            <a:ext cx="8261873" cy="42992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Списки можно «складывать» с помощью знака «+»:</a:t>
            </a:r>
          </a:p>
          <a:p>
            <a:pPr>
              <a:buNone/>
            </a:pPr>
            <a:r>
              <a:rPr lang="ru-RU" dirty="0" err="1" smtClean="0"/>
              <a:t>a</a:t>
            </a:r>
            <a:r>
              <a:rPr lang="ru-RU" dirty="0" smtClean="0"/>
              <a:t> = [20, 61, 2, 37]</a:t>
            </a:r>
          </a:p>
          <a:p>
            <a:pPr>
              <a:buNone/>
            </a:pPr>
            <a:r>
              <a:rPr lang="ru-RU" dirty="0" err="1" smtClean="0"/>
              <a:t>b</a:t>
            </a:r>
            <a:r>
              <a:rPr lang="ru-RU" dirty="0" smtClean="0"/>
              <a:t> = [55, 36, 7, 18]</a:t>
            </a:r>
          </a:p>
          <a:p>
            <a:pPr>
              <a:buNone/>
            </a:pPr>
            <a:r>
              <a:rPr lang="ru-RU" dirty="0" err="1" smtClean="0"/>
              <a:t>c</a:t>
            </a:r>
            <a:r>
              <a:rPr lang="ru-RU" dirty="0" smtClean="0"/>
              <a:t> = </a:t>
            </a:r>
            <a:r>
              <a:rPr lang="ru-RU" dirty="0" err="1" smtClean="0"/>
              <a:t>a</a:t>
            </a:r>
            <a:r>
              <a:rPr lang="ru-RU" dirty="0" smtClean="0"/>
              <a:t> + </a:t>
            </a:r>
            <a:r>
              <a:rPr lang="ru-RU" dirty="0" err="1" smtClean="0"/>
              <a:t>b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d</a:t>
            </a:r>
            <a:r>
              <a:rPr lang="ru-RU" dirty="0" smtClean="0"/>
              <a:t> = </a:t>
            </a:r>
            <a:r>
              <a:rPr lang="ru-RU" dirty="0" err="1" smtClean="0"/>
              <a:t>c</a:t>
            </a:r>
            <a:r>
              <a:rPr lang="ru-RU" dirty="0" smtClean="0"/>
              <a:t> + [100, 101]</a:t>
            </a:r>
          </a:p>
          <a:p>
            <a:pPr>
              <a:buNone/>
            </a:pPr>
            <a:r>
              <a:rPr lang="ru-RU" dirty="0" smtClean="0"/>
              <a:t>и умножать на целое число:</a:t>
            </a:r>
          </a:p>
          <a:p>
            <a:pPr>
              <a:buNone/>
            </a:pPr>
            <a:r>
              <a:rPr lang="ru-RU" dirty="0" err="1" smtClean="0"/>
              <a:t>a</a:t>
            </a:r>
            <a:r>
              <a:rPr lang="ru-RU" dirty="0" smtClean="0"/>
              <a:t> = [0] * 10 #</a:t>
            </a:r>
            <a:r>
              <a:rPr lang="ru-RU" dirty="0" err="1" smtClean="0"/>
              <a:t>a</a:t>
            </a:r>
            <a:r>
              <a:rPr lang="ru-RU" dirty="0" smtClean="0"/>
              <a:t> == [0, 0, 0, 0, 0, 0, 0, 0, 0, 0]</a:t>
            </a:r>
          </a:p>
          <a:p>
            <a:pPr>
              <a:buNone/>
            </a:pPr>
            <a:r>
              <a:rPr lang="ru-RU" dirty="0" err="1" smtClean="0"/>
              <a:t>b</a:t>
            </a:r>
            <a:r>
              <a:rPr lang="ru-RU" dirty="0" smtClean="0"/>
              <a:t> = ['']; </a:t>
            </a:r>
            <a:r>
              <a:rPr lang="ru-RU" dirty="0" err="1" smtClean="0"/>
              <a:t>k</a:t>
            </a:r>
            <a:r>
              <a:rPr lang="ru-RU" dirty="0" smtClean="0"/>
              <a:t> = 8</a:t>
            </a:r>
          </a:p>
          <a:p>
            <a:pPr>
              <a:buNone/>
            </a:pPr>
            <a:r>
              <a:rPr lang="ru-RU" dirty="0" smtClean="0"/>
              <a:t>b2 = </a:t>
            </a:r>
            <a:r>
              <a:rPr lang="ru-RU" dirty="0" err="1" smtClean="0"/>
              <a:t>b</a:t>
            </a:r>
            <a:r>
              <a:rPr lang="ru-RU" dirty="0" smtClean="0"/>
              <a:t> * </a:t>
            </a:r>
            <a:r>
              <a:rPr lang="ru-RU" dirty="0" err="1" smtClean="0"/>
              <a:t>k</a:t>
            </a:r>
            <a:r>
              <a:rPr lang="ru-RU" dirty="0" smtClean="0"/>
              <a:t> #</a:t>
            </a:r>
            <a:r>
              <a:rPr lang="ru-RU" dirty="0" err="1" smtClean="0"/>
              <a:t>b2</a:t>
            </a:r>
            <a:r>
              <a:rPr lang="ru-RU" dirty="0" smtClean="0"/>
              <a:t> == ['', '', '', '', '', '', '', '']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6323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Заполнение списка значениям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 таких случаях нужно:</a:t>
            </a:r>
          </a:p>
          <a:p>
            <a:pPr algn="just">
              <a:buNone/>
            </a:pPr>
            <a:r>
              <a:rPr lang="ru-RU" dirty="0" smtClean="0"/>
              <a:t>1) указать с помощью инструкции присваивания или ввести с помощью  инструкции </a:t>
            </a:r>
            <a:r>
              <a:rPr lang="ru-RU" dirty="0" err="1" smtClean="0"/>
              <a:t>input</a:t>
            </a:r>
            <a:r>
              <a:rPr lang="ru-RU" dirty="0" smtClean="0"/>
              <a:t>() размер  (количество  элементов) </a:t>
            </a:r>
          </a:p>
          <a:p>
            <a:pPr algn="just">
              <a:buNone/>
            </a:pPr>
            <a:r>
              <a:rPr lang="ru-RU" dirty="0" smtClean="0"/>
              <a:t>списка:</a:t>
            </a:r>
          </a:p>
          <a:p>
            <a:pPr algn="just">
              <a:buNone/>
            </a:pPr>
            <a:r>
              <a:rPr lang="ru-RU" dirty="0" smtClean="0"/>
              <a:t>n = </a:t>
            </a:r>
            <a:r>
              <a:rPr lang="en-US" dirty="0" err="1" smtClean="0"/>
              <a:t>int</a:t>
            </a:r>
            <a:r>
              <a:rPr lang="en-US" dirty="0" smtClean="0"/>
              <a:t>(input())</a:t>
            </a:r>
          </a:p>
          <a:p>
            <a:pPr algn="just">
              <a:buNone/>
            </a:pPr>
            <a:r>
              <a:rPr lang="en-US" dirty="0" smtClean="0"/>
              <a:t>A=[ </a:t>
            </a:r>
            <a:r>
              <a:rPr lang="en-US" dirty="0" err="1" smtClean="0"/>
              <a:t>i</a:t>
            </a:r>
            <a:r>
              <a:rPr lang="en-US" dirty="0" smtClean="0"/>
              <a:t> for </a:t>
            </a:r>
            <a:r>
              <a:rPr lang="en-US" dirty="0" err="1" smtClean="0"/>
              <a:t>i</a:t>
            </a:r>
            <a:r>
              <a:rPr lang="en-US" dirty="0" smtClean="0"/>
              <a:t> in range(n)]</a:t>
            </a:r>
          </a:p>
          <a:p>
            <a:pPr algn="just">
              <a:buNone/>
            </a:pPr>
            <a:r>
              <a:rPr lang="en-US" dirty="0"/>
              <a:t>p</a:t>
            </a:r>
            <a:r>
              <a:rPr lang="en-US" dirty="0" smtClean="0"/>
              <a:t>rint(a)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2) заполнить  список  «пустыми»  ('')  значениями.  Это  можно сделать с использованием инструкции </a:t>
            </a:r>
            <a:r>
              <a:rPr lang="ru-RU" dirty="0" err="1" smtClean="0"/>
              <a:t>for</a:t>
            </a:r>
            <a:r>
              <a:rPr lang="ru-RU" dirty="0" smtClean="0"/>
              <a:t>:</a:t>
            </a:r>
          </a:p>
          <a:p>
            <a:pPr algn="just">
              <a:buNone/>
            </a:pPr>
            <a:r>
              <a:rPr lang="ru-RU" dirty="0" smtClean="0"/>
              <a:t>а = ['' </a:t>
            </a:r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in range(n)]</a:t>
            </a:r>
          </a:p>
          <a:p>
            <a:pPr algn="just">
              <a:buNone/>
            </a:pPr>
            <a:r>
              <a:rPr lang="ru-RU" dirty="0" smtClean="0"/>
              <a:t>или короче:</a:t>
            </a:r>
          </a:p>
          <a:p>
            <a:pPr algn="just">
              <a:buNone/>
            </a:pPr>
            <a:r>
              <a:rPr lang="en-US" dirty="0" smtClean="0"/>
              <a:t>a = [‘</a:t>
            </a:r>
            <a:r>
              <a:rPr lang="ru-RU" dirty="0" smtClean="0"/>
              <a:t> </a:t>
            </a:r>
            <a:r>
              <a:rPr lang="en-US" dirty="0" smtClean="0"/>
              <a:t>'] * n</a:t>
            </a: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3) ввести в программу (с помощью инструкции </a:t>
            </a:r>
            <a:r>
              <a:rPr lang="ru-RU" dirty="0" err="1" smtClean="0"/>
              <a:t>input</a:t>
            </a:r>
            <a:r>
              <a:rPr lang="ru-RU" dirty="0" smtClean="0"/>
              <a:t>()) значения всех элементов и записать их в список. Это также можно сделать с использованием инструкции </a:t>
            </a:r>
            <a:r>
              <a:rPr lang="ru-RU" dirty="0" err="1" smtClean="0"/>
              <a:t>for</a:t>
            </a:r>
            <a:r>
              <a:rPr lang="ru-RU" dirty="0" smtClean="0"/>
              <a:t>: </a:t>
            </a:r>
          </a:p>
          <a:p>
            <a:pPr algn="just">
              <a:buNone/>
            </a:pP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range</a:t>
            </a:r>
            <a:r>
              <a:rPr lang="ru-RU" dirty="0" smtClean="0"/>
              <a:t>(</a:t>
            </a:r>
            <a:r>
              <a:rPr lang="ru-RU" dirty="0" err="1" smtClean="0"/>
              <a:t>n</a:t>
            </a:r>
            <a:r>
              <a:rPr lang="ru-RU" dirty="0" smtClean="0"/>
              <a:t>):</a:t>
            </a:r>
          </a:p>
          <a:p>
            <a:pPr algn="just">
              <a:buNone/>
            </a:pPr>
            <a:r>
              <a:rPr lang="ru-RU" dirty="0" err="1" smtClean="0"/>
              <a:t>el</a:t>
            </a:r>
            <a:r>
              <a:rPr lang="ru-RU" dirty="0" smtClean="0"/>
              <a:t> = </a:t>
            </a:r>
            <a:r>
              <a:rPr lang="ru-RU" dirty="0" err="1" smtClean="0"/>
              <a:t>input</a:t>
            </a:r>
            <a:r>
              <a:rPr lang="ru-RU" dirty="0" smtClean="0"/>
              <a:t>('Введите значение очередного элемента списка ')</a:t>
            </a:r>
          </a:p>
          <a:p>
            <a:pPr algn="just">
              <a:buNone/>
            </a:pPr>
            <a:r>
              <a:rPr lang="ru-RU" dirty="0" err="1" smtClean="0"/>
              <a:t>a</a:t>
            </a:r>
            <a:r>
              <a:rPr lang="ru-RU" dirty="0" smtClean="0"/>
              <a:t>[</a:t>
            </a:r>
            <a:r>
              <a:rPr lang="ru-RU" dirty="0" err="1" smtClean="0"/>
              <a:t>i</a:t>
            </a:r>
            <a:r>
              <a:rPr lang="ru-RU" dirty="0" smtClean="0"/>
              <a:t>] = </a:t>
            </a:r>
            <a:r>
              <a:rPr lang="ru-RU" dirty="0" err="1" smtClean="0"/>
              <a:t>el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или короче:</a:t>
            </a:r>
          </a:p>
          <a:p>
            <a:pPr algn="just">
              <a:buNone/>
            </a:pP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range</a:t>
            </a:r>
            <a:r>
              <a:rPr lang="ru-RU" dirty="0" smtClean="0"/>
              <a:t>(</a:t>
            </a:r>
            <a:r>
              <a:rPr lang="ru-RU" dirty="0" err="1" smtClean="0"/>
              <a:t>n</a:t>
            </a:r>
            <a:r>
              <a:rPr lang="ru-RU" dirty="0" smtClean="0"/>
              <a:t>):</a:t>
            </a:r>
          </a:p>
          <a:p>
            <a:pPr algn="just">
              <a:buNone/>
            </a:pPr>
            <a:r>
              <a:rPr lang="ru-RU" dirty="0" smtClean="0"/>
              <a:t>а[</a:t>
            </a:r>
            <a:r>
              <a:rPr lang="ru-RU" dirty="0" err="1" smtClean="0"/>
              <a:t>i</a:t>
            </a:r>
            <a:r>
              <a:rPr lang="ru-RU" dirty="0" smtClean="0"/>
              <a:t>] = </a:t>
            </a:r>
            <a:r>
              <a:rPr lang="ru-RU" dirty="0" err="1" smtClean="0"/>
              <a:t>input</a:t>
            </a:r>
            <a:r>
              <a:rPr lang="ru-RU" dirty="0" smtClean="0"/>
              <a:t>('Введите значение очередного элемента списка ')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Подсказка для ввода в инструкции </a:t>
            </a:r>
            <a:r>
              <a:rPr lang="en-US" dirty="0" smtClean="0"/>
              <a:t>input() </a:t>
            </a:r>
            <a:r>
              <a:rPr lang="ru-RU" dirty="0" smtClean="0"/>
              <a:t>может быть записана «символически»:</a:t>
            </a:r>
          </a:p>
          <a:p>
            <a:pPr algn="just">
              <a:buNone/>
            </a:pPr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in range(n): </a:t>
            </a:r>
          </a:p>
          <a:p>
            <a:pPr algn="just">
              <a:buNone/>
            </a:pPr>
            <a:r>
              <a:rPr lang="en-US" dirty="0" smtClean="0"/>
              <a:t>print('a[', </a:t>
            </a:r>
            <a:r>
              <a:rPr lang="en-US" dirty="0" err="1" smtClean="0"/>
              <a:t>i</a:t>
            </a:r>
            <a:r>
              <a:rPr lang="en-US" dirty="0" smtClean="0"/>
              <a:t> + 1, '] = ', sep = '', end = '') </a:t>
            </a:r>
          </a:p>
          <a:p>
            <a:pPr algn="just">
              <a:buNone/>
            </a:pPr>
            <a:r>
              <a:rPr lang="en-US" dirty="0" smtClean="0"/>
              <a:t>a[</a:t>
            </a:r>
            <a:r>
              <a:rPr lang="en-US" dirty="0" err="1" smtClean="0"/>
              <a:t>i</a:t>
            </a:r>
            <a:r>
              <a:rPr lang="en-US" dirty="0" smtClean="0"/>
              <a:t>] = input()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Заполнение списка значениями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Можно также подсказку сделать подробной:</a:t>
            </a:r>
          </a:p>
          <a:p>
            <a:pPr>
              <a:buNone/>
            </a:pP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range</a:t>
            </a:r>
            <a:r>
              <a:rPr lang="ru-RU" dirty="0" smtClean="0"/>
              <a:t>(1, </a:t>
            </a:r>
            <a:r>
              <a:rPr lang="ru-RU" dirty="0" err="1" smtClean="0"/>
              <a:t>n</a:t>
            </a:r>
            <a:r>
              <a:rPr lang="ru-RU" dirty="0" smtClean="0"/>
              <a:t> + 1):</a:t>
            </a:r>
          </a:p>
          <a:p>
            <a:pPr>
              <a:buNone/>
            </a:pPr>
            <a:r>
              <a:rPr lang="ru-RU" dirty="0" smtClean="0"/>
              <a:t>а[</a:t>
            </a:r>
            <a:r>
              <a:rPr lang="ru-RU" dirty="0" err="1" smtClean="0"/>
              <a:t>i</a:t>
            </a:r>
            <a:r>
              <a:rPr lang="ru-RU" dirty="0" smtClean="0"/>
              <a:t> - 1] = </a:t>
            </a:r>
            <a:r>
              <a:rPr lang="ru-RU" dirty="0" err="1" smtClean="0"/>
              <a:t>input</a:t>
            </a:r>
            <a:r>
              <a:rPr lang="ru-RU" dirty="0" smtClean="0"/>
              <a:t>('Введите значение элемента списка номер', </a:t>
            </a:r>
            <a:r>
              <a:rPr lang="ru-RU" dirty="0" err="1" smtClean="0"/>
              <a:t>i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Внимание! Нужно помнить, что инструкция </a:t>
            </a:r>
            <a:r>
              <a:rPr lang="ru-RU" dirty="0" err="1" smtClean="0"/>
              <a:t>input</a:t>
            </a:r>
            <a:r>
              <a:rPr lang="ru-RU" dirty="0" smtClean="0"/>
              <a:t>()возвращает строку символов, поэтому для заполнения списка числами нужно использовать функции </a:t>
            </a:r>
            <a:r>
              <a:rPr lang="ru-RU" dirty="0" err="1" smtClean="0"/>
              <a:t>int</a:t>
            </a:r>
            <a:r>
              <a:rPr lang="ru-RU" dirty="0" smtClean="0"/>
              <a:t>()или </a:t>
            </a:r>
            <a:r>
              <a:rPr lang="ru-RU" dirty="0" err="1" smtClean="0"/>
              <a:t>float</a:t>
            </a:r>
            <a:r>
              <a:rPr lang="ru-RU" dirty="0" smtClean="0"/>
              <a:t>().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Заполнение списка значениями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1233</Words>
  <Application>Microsoft Office PowerPoint</Application>
  <PresentationFormat>Произвольный</PresentationFormat>
  <Paragraphs>302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Кнопка</vt:lpstr>
      <vt:lpstr>Алгоритмизация  и программирование и.о. доцент Муханова  А.А. </vt:lpstr>
      <vt:lpstr>План лекции Использование списков (массивов) Заполнение списка значениями Вывод списка на экран Особенности копирования списков в Python Двумерные списки Типовые задачи обработки списков Расчеты Поиск и отбор нужных элементов Работа с максимальными/минимальными элементами списка Перестановки элементов Проверка соответствия списка в целом некоторому условию Задача.«Слияние (объединение) списков»    </vt:lpstr>
      <vt:lpstr>Использование списков Общие вопросы</vt:lpstr>
      <vt:lpstr>Заполнение списка значениям</vt:lpstr>
      <vt:lpstr>Заполнение списка значениям</vt:lpstr>
      <vt:lpstr>Заполнение списка значениям</vt:lpstr>
      <vt:lpstr>Заполнение списка значениям</vt:lpstr>
      <vt:lpstr>Заполнение списка значениями</vt:lpstr>
      <vt:lpstr>Заполнение списка значениями</vt:lpstr>
      <vt:lpstr>Презентация PowerPoint</vt:lpstr>
      <vt:lpstr>Презентация PowerPoint</vt:lpstr>
      <vt:lpstr>Вывод списка на экран</vt:lpstr>
      <vt:lpstr>Презентация PowerPoint</vt:lpstr>
      <vt:lpstr>Особенности копирования списков в Python </vt:lpstr>
      <vt:lpstr>Двумерные списки</vt:lpstr>
      <vt:lpstr>Двумерные списки</vt:lpstr>
      <vt:lpstr>Презентация PowerPoint</vt:lpstr>
      <vt:lpstr>Презентация PowerPoint</vt:lpstr>
      <vt:lpstr>Презентация PowerPoint</vt:lpstr>
      <vt:lpstr>Типовые задачи обработки списков</vt:lpstr>
      <vt:lpstr>Презентация PowerPoint</vt:lpstr>
      <vt:lpstr>Нахождение суммы элементов  списка с заданными свойствами  (удовлетворяющих некоторому условию)</vt:lpstr>
      <vt:lpstr>Презентация PowerPoint</vt:lpstr>
      <vt:lpstr>Нахождение количества элементов  списка с заданными свойствами</vt:lpstr>
      <vt:lpstr>Презентация PowerPoint</vt:lpstr>
      <vt:lpstr>Нахождение среднего арифметического значения элементов списка с заданными свойствами</vt:lpstr>
      <vt:lpstr>Презентация PowerPoint</vt:lpstr>
      <vt:lpstr>Презентация PowerPoint</vt:lpstr>
      <vt:lpstr>Сортировка </vt:lpstr>
      <vt:lpstr>Max/Min</vt:lpstr>
      <vt:lpstr>Презентация PowerPoint</vt:lpstr>
      <vt:lpstr>Задачи для разработки программ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2018-03-13T06:49:44Z</dcterms:created>
  <dcterms:modified xsi:type="dcterms:W3CDTF">2022-11-01T08:59:43Z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