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Lst>
  <p:sldSz cx="18288000" cy="10287000"/>
  <p:notesSz cx="6858000" cy="9144000"/>
  <p:embeddedFontLst>
    <p:embeddedFont>
      <p:font typeface="Evolventa" charset="1" panose="020B0502020202020204"/>
      <p:regular r:id="rId43"/>
    </p:embeddedFont>
    <p:embeddedFont>
      <p:font typeface="Evolventa Bold" charset="1" panose="020B0702020202020204"/>
      <p:regular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slides/slide33.xml" Type="http://schemas.openxmlformats.org/officeDocument/2006/relationships/slide"/><Relationship Id="rId39" Target="slides/slide34.xml" Type="http://schemas.openxmlformats.org/officeDocument/2006/relationships/slide"/><Relationship Id="rId4" Target="theme/theme1.xml" Type="http://schemas.openxmlformats.org/officeDocument/2006/relationships/theme"/><Relationship Id="rId40" Target="slides/slide35.xml" Type="http://schemas.openxmlformats.org/officeDocument/2006/relationships/slide"/><Relationship Id="rId41" Target="slides/slide36.xml" Type="http://schemas.openxmlformats.org/officeDocument/2006/relationships/slide"/><Relationship Id="rId42" Target="slides/slide37.xml" Type="http://schemas.openxmlformats.org/officeDocument/2006/relationships/slide"/><Relationship Id="rId43" Target="fonts/font43.fntdata" Type="http://schemas.openxmlformats.org/officeDocument/2006/relationships/font"/><Relationship Id="rId44" Target="fonts/font44.fntdata" Type="http://schemas.openxmlformats.org/officeDocument/2006/relationships/font"/><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4.pn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336483" y="3207593"/>
            <a:ext cx="15615033" cy="3638909"/>
          </a:xfrm>
          <a:prstGeom prst="rect">
            <a:avLst/>
          </a:prstGeom>
        </p:spPr>
        <p:txBody>
          <a:bodyPr anchor="t" rtlCol="false" tIns="0" lIns="0" bIns="0" rIns="0">
            <a:spAutoFit/>
          </a:bodyPr>
          <a:lstStyle/>
          <a:p>
            <a:pPr algn="ctr">
              <a:lnSpc>
                <a:spcPts val="6956"/>
              </a:lnSpc>
            </a:pPr>
            <a:r>
              <a:rPr lang="en-US" sz="4968">
                <a:solidFill>
                  <a:srgbClr val="FFFFFF"/>
                </a:solidFill>
                <a:latin typeface="Evolventa"/>
                <a:ea typeface="Evolventa"/>
                <a:cs typeface="Evolventa"/>
                <a:sym typeface="Evolventa"/>
              </a:rPr>
              <a:t> 14-дәріс.</a:t>
            </a:r>
          </a:p>
          <a:p>
            <a:pPr algn="ctr">
              <a:lnSpc>
                <a:spcPts val="6956"/>
              </a:lnSpc>
              <a:spcBef>
                <a:spcPct val="0"/>
              </a:spcBef>
            </a:pPr>
            <a:r>
              <a:rPr lang="en-US" sz="4968">
                <a:solidFill>
                  <a:srgbClr val="FFFFFF"/>
                </a:solidFill>
                <a:latin typeface="Evolventa"/>
                <a:ea typeface="Evolventa"/>
                <a:cs typeface="Evolventa"/>
                <a:sym typeface="Evolventa"/>
              </a:rPr>
              <a:t>Көмірсутектер мен олардың туындыларының гетерогенді -каталитикалық тотығуы</a:t>
            </a:r>
          </a:p>
          <a:p>
            <a:pPr algn="ctr">
              <a:lnSpc>
                <a:spcPts val="6956"/>
              </a:lnSpc>
              <a:spcBef>
                <a:spcPct val="0"/>
              </a:spcBef>
            </a:pP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985552" y="858423"/>
            <a:ext cx="16273748" cy="8432500"/>
          </a:xfrm>
          <a:prstGeom prst="rect">
            <a:avLst/>
          </a:prstGeom>
        </p:spPr>
        <p:txBody>
          <a:bodyPr anchor="t" rtlCol="false" tIns="0" lIns="0" bIns="0" rIns="0">
            <a:spAutoFit/>
          </a:bodyPr>
          <a:lstStyle/>
          <a:p>
            <a:pPr algn="ctr">
              <a:lnSpc>
                <a:spcPts val="4410"/>
              </a:lnSpc>
              <a:spcBef>
                <a:spcPct val="0"/>
              </a:spcBef>
            </a:pPr>
            <a:r>
              <a:rPr lang="en-US" sz="3150">
                <a:solidFill>
                  <a:srgbClr val="FFFFFF"/>
                </a:solidFill>
                <a:latin typeface="Evolventa"/>
                <a:ea typeface="Evolventa"/>
                <a:cs typeface="Evolventa"/>
                <a:sym typeface="Evolventa"/>
              </a:rPr>
              <a:t> Өнеркәсіптік катализаторлардың технологиялық сипаттамасы. Өнеркәсіптік гетерогенді ка</a:t>
            </a:r>
            <a:r>
              <a:rPr lang="en-US" sz="3150">
                <a:solidFill>
                  <a:srgbClr val="FFFFFF"/>
                </a:solidFill>
                <a:latin typeface="Evolventa"/>
                <a:ea typeface="Evolventa"/>
                <a:cs typeface="Evolventa"/>
                <a:sym typeface="Evolventa"/>
              </a:rPr>
              <a:t>талитикалық процестерде катализаторларды қолдану тиімділігі олардың технологиялық сипаттамаларына елеулі тәуелді болады. Оның ішіндегі ең маңыздысы катализатордың белсенділігі болып табылады. </a:t>
            </a:r>
          </a:p>
          <a:p>
            <a:pPr algn="ctr">
              <a:lnSpc>
                <a:spcPts val="4410"/>
              </a:lnSpc>
              <a:spcBef>
                <a:spcPct val="0"/>
              </a:spcBef>
            </a:pPr>
          </a:p>
          <a:p>
            <a:pPr algn="ctr">
              <a:lnSpc>
                <a:spcPts val="4410"/>
              </a:lnSpc>
              <a:spcBef>
                <a:spcPct val="0"/>
              </a:spcBef>
            </a:pPr>
            <a:r>
              <a:rPr lang="en-US" sz="3150">
                <a:solidFill>
                  <a:srgbClr val="FFFFFF"/>
                </a:solidFill>
                <a:latin typeface="Evolventa"/>
                <a:ea typeface="Evolventa"/>
                <a:cs typeface="Evolventa"/>
                <a:sym typeface="Evolventa"/>
              </a:rPr>
              <a:t> 1) Катализатордың белсенділігі деп оның осы химиялық реакцияға жылдамдатқыш әсерінің өлшемі айтылады. </a:t>
            </a:r>
          </a:p>
          <a:p>
            <a:pPr algn="ctr">
              <a:lnSpc>
                <a:spcPts val="4410"/>
              </a:lnSpc>
              <a:spcBef>
                <a:spcPct val="0"/>
              </a:spcBef>
            </a:pPr>
            <a:r>
              <a:rPr lang="en-US" sz="3150">
                <a:solidFill>
                  <a:srgbClr val="FFFFFF"/>
                </a:solidFill>
                <a:latin typeface="Evolventa"/>
                <a:ea typeface="Evolventa"/>
                <a:cs typeface="Evolventa"/>
                <a:sym typeface="Evolventa"/>
              </a:rPr>
              <a:t> Катализатордың белсенділігі технологиялық тәртіптің берілген параметрлеріндегі мақсатты өнімнің шығымымен немесе активациялау энергиясының шамасымен, бірақ жиі жағдайларда каталитикалық және каталитикалық емес реакциялардың константаларының қатынасымен анықталады.</a:t>
            </a:r>
          </a:p>
          <a:p>
            <a:pPr algn="ctr">
              <a:lnSpc>
                <a:spcPts val="4410"/>
              </a:lnSpc>
              <a:spcBef>
                <a:spcPct val="0"/>
              </a:spcBef>
            </a:pPr>
          </a:p>
          <a:p>
            <a:pPr algn="ctr">
              <a:lnSpc>
                <a:spcPts val="4410"/>
              </a:lnSpc>
              <a:spcBef>
                <a:spcPct val="0"/>
              </a:spcBef>
            </a:pPr>
          </a:p>
          <a:p>
            <a:pPr algn="ctr">
              <a:lnSpc>
                <a:spcPts val="4410"/>
              </a:lnSpc>
              <a:spcBef>
                <a:spcPct val="0"/>
              </a:spcBef>
            </a:pPr>
            <a:r>
              <a:rPr lang="en-US" sz="3150">
                <a:solidFill>
                  <a:srgbClr val="FFFFFF"/>
                </a:solidFill>
                <a:latin typeface="Evolventa"/>
                <a:ea typeface="Evolventa"/>
                <a:cs typeface="Evolventa"/>
                <a:sym typeface="Evolventa"/>
              </a:rPr>
              <a:t> D E = E</a:t>
            </a:r>
            <a:r>
              <a:rPr lang="en-US" sz="3150">
                <a:solidFill>
                  <a:srgbClr val="FFFFFF"/>
                </a:solidFill>
                <a:latin typeface="Evolventa"/>
                <a:ea typeface="Evolventa"/>
                <a:cs typeface="Evolventa"/>
                <a:sym typeface="Evolventa"/>
              </a:rPr>
              <a:t>кат.емес</a:t>
            </a:r>
            <a:r>
              <a:rPr lang="en-US" sz="3150">
                <a:solidFill>
                  <a:srgbClr val="FFFFFF"/>
                </a:solidFill>
                <a:latin typeface="Evolventa"/>
                <a:ea typeface="Evolventa"/>
                <a:cs typeface="Evolventa"/>
                <a:sym typeface="Evolventa"/>
              </a:rPr>
              <a:t> - E</a:t>
            </a:r>
            <a:r>
              <a:rPr lang="en-US" sz="3150">
                <a:solidFill>
                  <a:srgbClr val="FFFFFF"/>
                </a:solidFill>
                <a:latin typeface="Evolventa"/>
                <a:ea typeface="Evolventa"/>
                <a:cs typeface="Evolventa"/>
                <a:sym typeface="Evolventa"/>
              </a:rPr>
              <a:t>кат</a:t>
            </a:r>
          </a:p>
          <a:p>
            <a:pPr algn="ctr">
              <a:lnSpc>
                <a:spcPts val="4410"/>
              </a:lnSpc>
              <a:spcBef>
                <a:spcPct val="0"/>
              </a:spcBef>
            </a:pP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360785" y="359456"/>
            <a:ext cx="15566430" cy="8955928"/>
          </a:xfrm>
          <a:prstGeom prst="rect">
            <a:avLst/>
          </a:prstGeom>
        </p:spPr>
        <p:txBody>
          <a:bodyPr anchor="t" rtlCol="false" tIns="0" lIns="0" bIns="0" rIns="0">
            <a:spAutoFit/>
          </a:bodyPr>
          <a:lstStyle/>
          <a:p>
            <a:pPr algn="ctr">
              <a:lnSpc>
                <a:spcPts val="3909"/>
              </a:lnSpc>
              <a:spcBef>
                <a:spcPct val="0"/>
              </a:spcBef>
            </a:pPr>
            <a:r>
              <a:rPr lang="en-US" sz="2792">
                <a:solidFill>
                  <a:srgbClr val="FFFFFF"/>
                </a:solidFill>
                <a:latin typeface="Evolventa"/>
                <a:ea typeface="Evolventa"/>
                <a:cs typeface="Evolventa"/>
                <a:sym typeface="Evolventa"/>
              </a:rPr>
              <a:t> Активациялау энергиясын төмендете отырып, катализатор реакция жылдамдығын көп ретке арттырады, сонымен қатар оның белсенділігі неғұрлым жоғ</a:t>
            </a:r>
            <a:r>
              <a:rPr lang="en-US" sz="2792">
                <a:solidFill>
                  <a:srgbClr val="FFFFFF"/>
                </a:solidFill>
                <a:latin typeface="Evolventa"/>
                <a:ea typeface="Evolventa"/>
                <a:cs typeface="Evolventa"/>
                <a:sym typeface="Evolventa"/>
              </a:rPr>
              <a:t>ары болса, соғұрлым күшті әсер етеді. Катализатордың белсенділігі құрамға, жанасу бетінің шамасына, технологиялық тәртіп параметрлеріне тәуелді. Катализатордың белсенділігі жоғары болған сайын процесті неғұрлым төмен температураларда жүргізуге болады. Катализатордың белсенділігі оның осы реакцияға жылдамдатқыш әсерінің шамасымен сипатталады. Балғын катализаторды реакторға енгізу моментінен бастап, қолданыста болған катализаторды реактордан шығару моментіне дейінгі уақытты оның жұмысының циклі деп атайды. Катализатордың белсенділігі оны эксплуатациялаудың әртүрлі мерзімдерінде бірдей болмайды. </a:t>
            </a:r>
          </a:p>
          <a:p>
            <a:pPr algn="ctr">
              <a:lnSpc>
                <a:spcPts val="3909"/>
              </a:lnSpc>
              <a:spcBef>
                <a:spcPct val="0"/>
              </a:spcBef>
            </a:pPr>
          </a:p>
          <a:p>
            <a:pPr algn="ctr">
              <a:lnSpc>
                <a:spcPts val="3909"/>
              </a:lnSpc>
              <a:spcBef>
                <a:spcPct val="0"/>
              </a:spcBef>
            </a:pPr>
            <a:r>
              <a:rPr lang="en-US" sz="2792">
                <a:solidFill>
                  <a:srgbClr val="FFFFFF"/>
                </a:solidFill>
                <a:latin typeface="Evolventa"/>
                <a:ea typeface="Evolventa"/>
                <a:cs typeface="Evolventa"/>
                <a:sym typeface="Evolventa"/>
              </a:rPr>
              <a:t>Катализатордың белсенділігінің өзгеруімен байланысқан жұмысының барлық циклін үш мерзімге бөлуге болады: </a:t>
            </a:r>
          </a:p>
          <a:p>
            <a:pPr algn="ctr">
              <a:lnSpc>
                <a:spcPts val="3909"/>
              </a:lnSpc>
              <a:spcBef>
                <a:spcPct val="0"/>
              </a:spcBef>
            </a:pPr>
          </a:p>
          <a:p>
            <a:pPr algn="ctr">
              <a:lnSpc>
                <a:spcPts val="3909"/>
              </a:lnSpc>
              <a:spcBef>
                <a:spcPct val="0"/>
              </a:spcBef>
            </a:pPr>
            <a:r>
              <a:rPr lang="en-US" sz="2792">
                <a:solidFill>
                  <a:srgbClr val="FFFFFF"/>
                </a:solidFill>
                <a:latin typeface="Evolventa"/>
                <a:ea typeface="Evolventa"/>
                <a:cs typeface="Evolventa"/>
                <a:sym typeface="Evolventa"/>
              </a:rPr>
              <a:t> - катализаторды дайындау; </a:t>
            </a:r>
          </a:p>
          <a:p>
            <a:pPr algn="ctr">
              <a:lnSpc>
                <a:spcPts val="3909"/>
              </a:lnSpc>
              <a:spcBef>
                <a:spcPct val="0"/>
              </a:spcBef>
            </a:pPr>
            <a:r>
              <a:rPr lang="en-US" sz="2792">
                <a:solidFill>
                  <a:srgbClr val="FFFFFF"/>
                </a:solidFill>
                <a:latin typeface="Evolventa"/>
                <a:ea typeface="Evolventa"/>
                <a:cs typeface="Evolventa"/>
                <a:sym typeface="Evolventa"/>
              </a:rPr>
              <a:t> - тұрақты белсенділік мерзімі – катализатордың өмір сүру мерзімі;</a:t>
            </a:r>
          </a:p>
          <a:p>
            <a:pPr algn="ctr">
              <a:lnSpc>
                <a:spcPts val="3909"/>
              </a:lnSpc>
              <a:spcBef>
                <a:spcPct val="0"/>
              </a:spcBef>
            </a:pPr>
            <a:r>
              <a:rPr lang="en-US" sz="2792">
                <a:solidFill>
                  <a:srgbClr val="FFFFFF"/>
                </a:solidFill>
                <a:latin typeface="Evolventa"/>
                <a:ea typeface="Evolventa"/>
                <a:cs typeface="Evolventa"/>
                <a:sym typeface="Evolventa"/>
              </a:rPr>
              <a:t> - катализатордың дезактивациясы. </a:t>
            </a:r>
          </a:p>
          <a:p>
            <a:pPr algn="ctr">
              <a:lnSpc>
                <a:spcPts val="3909"/>
              </a:lnSpc>
              <a:spcBef>
                <a:spcPct val="0"/>
              </a:spcBef>
            </a:pP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28700" y="1581209"/>
            <a:ext cx="15566430" cy="6981708"/>
          </a:xfrm>
          <a:prstGeom prst="rect">
            <a:avLst/>
          </a:prstGeom>
        </p:spPr>
        <p:txBody>
          <a:bodyPr anchor="t" rtlCol="false" tIns="0" lIns="0" bIns="0" rIns="0">
            <a:spAutoFit/>
          </a:bodyPr>
          <a:lstStyle/>
          <a:p>
            <a:pPr algn="ctr">
              <a:lnSpc>
                <a:spcPts val="3909"/>
              </a:lnSpc>
              <a:spcBef>
                <a:spcPct val="0"/>
              </a:spcBef>
            </a:pPr>
            <a:r>
              <a:rPr lang="en-US" sz="2792">
                <a:solidFill>
                  <a:srgbClr val="FFFFFF"/>
                </a:solidFill>
                <a:latin typeface="Evolventa"/>
                <a:ea typeface="Evolventa"/>
                <a:cs typeface="Evolventa"/>
                <a:sym typeface="Evolventa"/>
              </a:rPr>
              <a:t> Дайындау мерзімінде реакциондық ортаның әсерінен катализатордың белсенділігінің өздігінен </a:t>
            </a:r>
            <a:r>
              <a:rPr lang="en-US" sz="2792">
                <a:solidFill>
                  <a:srgbClr val="FFFFFF"/>
                </a:solidFill>
                <a:latin typeface="Evolventa"/>
                <a:ea typeface="Evolventa"/>
                <a:cs typeface="Evolventa"/>
                <a:sym typeface="Evolventa"/>
              </a:rPr>
              <a:t>артуы жүреді. </a:t>
            </a:r>
          </a:p>
          <a:p>
            <a:pPr algn="ctr">
              <a:lnSpc>
                <a:spcPts val="3909"/>
              </a:lnSpc>
              <a:spcBef>
                <a:spcPct val="0"/>
              </a:spcBef>
            </a:pPr>
          </a:p>
          <a:p>
            <a:pPr algn="ctr">
              <a:lnSpc>
                <a:spcPts val="3909"/>
              </a:lnSpc>
              <a:spcBef>
                <a:spcPct val="0"/>
              </a:spcBef>
            </a:pPr>
            <a:r>
              <a:rPr lang="en-US" sz="2792">
                <a:solidFill>
                  <a:srgbClr val="FFFFFF"/>
                </a:solidFill>
                <a:latin typeface="Evolventa"/>
                <a:ea typeface="Evolventa"/>
                <a:cs typeface="Evolventa"/>
                <a:sym typeface="Evolventa"/>
              </a:rPr>
              <a:t> Тұрақты белсенділік мерзімі әртүрлі катализаторлар үшін кең шекараларда өзгеруі мүмкін: бірнеше минуттан бірнеше жылға дейін; катализатордың өмір сүру мерзіміне қойылатын талаптар дезактивацияланған катализаторды балғын катализаторға ауыстыру бағасымен және оны регенерациялау мүмкіншілігімен анықталады. Алмастыру бағасы жоғары болғанда бұл операциялардың санын қысқарту жоғары сезілетін экономикалық әсер береді. </a:t>
            </a:r>
          </a:p>
          <a:p>
            <a:pPr algn="ctr">
              <a:lnSpc>
                <a:spcPts val="3909"/>
              </a:lnSpc>
              <a:spcBef>
                <a:spcPct val="0"/>
              </a:spcBef>
            </a:pPr>
          </a:p>
          <a:p>
            <a:pPr algn="ctr">
              <a:lnSpc>
                <a:spcPts val="3909"/>
              </a:lnSpc>
              <a:spcBef>
                <a:spcPct val="0"/>
              </a:spcBef>
            </a:pPr>
            <a:r>
              <a:rPr lang="en-US" sz="2792">
                <a:solidFill>
                  <a:srgbClr val="FFFFFF"/>
                </a:solidFill>
                <a:latin typeface="Evolventa"/>
                <a:ea typeface="Evolventa"/>
                <a:cs typeface="Evolventa"/>
                <a:sym typeface="Evolventa"/>
              </a:rPr>
              <a:t> Катализатордың белсенділігінің төмендеуі оның дезактивациялануымен байланысқан. Ол қартаю, шаршау, көміртектену, синтеринг, контактты улармен улану тәрізді құбылыстардан болады. </a:t>
            </a:r>
          </a:p>
          <a:p>
            <a:pPr algn="ctr">
              <a:lnSpc>
                <a:spcPts val="3909"/>
              </a:lnSpc>
              <a:spcBef>
                <a:spcPct val="0"/>
              </a:spcBef>
            </a:pP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713424" y="528352"/>
            <a:ext cx="14818004" cy="9121216"/>
          </a:xfrm>
          <a:prstGeom prst="rect">
            <a:avLst/>
          </a:prstGeom>
        </p:spPr>
        <p:txBody>
          <a:bodyPr anchor="t" rtlCol="false" tIns="0" lIns="0" bIns="0" rIns="0">
            <a:spAutoFit/>
          </a:bodyPr>
          <a:lstStyle/>
          <a:p>
            <a:pPr algn="ctr">
              <a:lnSpc>
                <a:spcPts val="3413"/>
              </a:lnSpc>
              <a:spcBef>
                <a:spcPct val="0"/>
              </a:spcBef>
            </a:pPr>
            <a:r>
              <a:rPr lang="en-US" sz="2438">
                <a:solidFill>
                  <a:srgbClr val="FFFFFF"/>
                </a:solidFill>
                <a:latin typeface="Evolventa"/>
                <a:ea typeface="Evolventa"/>
                <a:cs typeface="Evolventa"/>
                <a:sym typeface="Evolventa"/>
              </a:rPr>
              <a:t> Қартаю – бұл табиғи құбылыс, катализатордың белсенділігі барлық қабатта біртіндеп төмендейді. Қ</a:t>
            </a:r>
            <a:r>
              <a:rPr lang="en-US" sz="2438">
                <a:solidFill>
                  <a:srgbClr val="FFFFFF"/>
                </a:solidFill>
                <a:latin typeface="Evolventa"/>
                <a:ea typeface="Evolventa"/>
                <a:cs typeface="Evolventa"/>
                <a:sym typeface="Evolventa"/>
              </a:rPr>
              <a:t>артаю әртүрлі факторларға байланысты болуы мүмкін, мысалы жоғары температуралардың ұзақ әсер етуі, катализатордың бөлшектерінің бір-біріне үйкелуі. Әдетте қатты катализатордың ұсақ бөлшектері жылдам қартаяды. </a:t>
            </a:r>
          </a:p>
          <a:p>
            <a:pPr algn="ctr">
              <a:lnSpc>
                <a:spcPts val="3413"/>
              </a:lnSpc>
              <a:spcBef>
                <a:spcPct val="0"/>
              </a:spcBef>
            </a:pPr>
          </a:p>
          <a:p>
            <a:pPr algn="ctr">
              <a:lnSpc>
                <a:spcPts val="3413"/>
              </a:lnSpc>
              <a:spcBef>
                <a:spcPct val="0"/>
              </a:spcBef>
            </a:pPr>
            <a:r>
              <a:rPr lang="en-US" sz="2438">
                <a:solidFill>
                  <a:srgbClr val="FFFFFF"/>
                </a:solidFill>
                <a:latin typeface="Evolventa"/>
                <a:ea typeface="Evolventa"/>
                <a:cs typeface="Evolventa"/>
                <a:sym typeface="Evolventa"/>
              </a:rPr>
              <a:t> Шаршау – катализатор қабатында белсенділіктің бірқалыпты емес төмендеуі. Бұл қауіпті процесс, себебі катализаторды дұрыс емес енгізу және шығару, сонымен қатар дұрыс емес эксплуатациялау нәтижесінде оның өмір сүру уақытанан көп ерте пайда болады. Шаршау катализатор қабаты қозғалыссыз немесе стационарлы болатын процестер үшін тән. </a:t>
            </a:r>
          </a:p>
          <a:p>
            <a:pPr algn="ctr">
              <a:lnSpc>
                <a:spcPts val="3413"/>
              </a:lnSpc>
              <a:spcBef>
                <a:spcPct val="0"/>
              </a:spcBef>
            </a:pPr>
          </a:p>
          <a:p>
            <a:pPr algn="ctr">
              <a:lnSpc>
                <a:spcPts val="3413"/>
              </a:lnSpc>
              <a:spcBef>
                <a:spcPct val="0"/>
              </a:spcBef>
            </a:pPr>
            <a:r>
              <a:rPr lang="en-US" sz="2438">
                <a:solidFill>
                  <a:srgbClr val="FFFFFF"/>
                </a:solidFill>
                <a:latin typeface="Evolventa"/>
                <a:ea typeface="Evolventa"/>
                <a:cs typeface="Evolventa"/>
                <a:sym typeface="Evolventa"/>
              </a:rPr>
              <a:t> Көміртектену көмірсутекті шикізатты өңдеу процестерінде орын алады. Катализатордың бетіне терең химиялық өзгерулер нәтижесінде түзілетін және жоғарыконденсацияланған ароматты құрылымдар түрінде болатын көміртекті шөгінділер (кокс) тұнады. Бұл процестерге каталитикалық крекинг және риформинг, гидрокрекинг, дегидрирлеу және изомеризация жатады. Кокстың шөгінділері катализатордың бетін блоктайды, осының салдарынан оның белсенділігі қысқа уақытта (кейде 10–30 минутта) күрт төмендейді. Көміртектенген катализатордың белсенділігін орнына келтіруге болады, мысалы, каталитикалық крекинг процесінде көміртектенген катализаторды регенераторда жоғары температурада ауаның оттегімен жандыру арқылы регенераторда жоғары температурада ауаның оттегімен жандыру арқылы орнына келтіреді. </a:t>
            </a:r>
          </a:p>
          <a:p>
            <a:pPr algn="ctr">
              <a:lnSpc>
                <a:spcPts val="3413"/>
              </a:lnSpc>
              <a:spcBef>
                <a:spcPct val="0"/>
              </a:spcBef>
            </a:pP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713424" y="2239989"/>
            <a:ext cx="14818004" cy="5673672"/>
          </a:xfrm>
          <a:prstGeom prst="rect">
            <a:avLst/>
          </a:prstGeom>
        </p:spPr>
        <p:txBody>
          <a:bodyPr anchor="t" rtlCol="false" tIns="0" lIns="0" bIns="0" rIns="0">
            <a:spAutoFit/>
          </a:bodyPr>
          <a:lstStyle/>
          <a:p>
            <a:pPr algn="ctr">
              <a:lnSpc>
                <a:spcPts val="3413"/>
              </a:lnSpc>
              <a:spcBef>
                <a:spcPct val="0"/>
              </a:spcBef>
            </a:pPr>
            <a:r>
              <a:rPr lang="en-US" sz="2438">
                <a:solidFill>
                  <a:srgbClr val="FFFFFF"/>
                </a:solidFill>
                <a:latin typeface="Evolventa"/>
                <a:ea typeface="Evolventa"/>
                <a:cs typeface="Evolventa"/>
                <a:sym typeface="Evolventa"/>
              </a:rPr>
              <a:t> Синтеринг (пісіру) әдетте тотықтыру регенерациясының нәтижесі болып табылады, ол кезде катализатордың температурасы 600 оС және одан жоғары мәнге ие болады. Сонымен қ</a:t>
            </a:r>
            <a:r>
              <a:rPr lang="en-US" sz="2438">
                <a:solidFill>
                  <a:srgbClr val="FFFFFF"/>
                </a:solidFill>
                <a:latin typeface="Evolventa"/>
                <a:ea typeface="Evolventa"/>
                <a:cs typeface="Evolventa"/>
                <a:sym typeface="Evolventa"/>
              </a:rPr>
              <a:t>атар пісіру жылуды әкету нашар ұйымдастырылған жоғарытемпературалық процесс нәтижесі болуы мүмкін. Пісіру металды немесе оксидті катализатордың кристаллиттерінің іріленуі салдарынан белсенді беттің шамасын төмендетеді және аппараттың гидравликалық кедергісін арттырады. Сондықтан бұл мәселені шешудің міндеттерінің бірі катализатор компоненттерінің құрылымын тұрақтандыру болып табылады. Тұрақтандыру құрылымдық промоторлау арқылы орындалады. Осындай промотр ретінде аммиак синтезінде алюминий оксиді Al2O3 қолданылады, ол темір кристалдарының арасына еніп, олардың агломерациялануын болдырмайды. Көмірсутектерді гидрирлеу процесінде никель катализаторына хром оксидінің Cr2O3 әсері осыған ұқсас болады. Тасымалдағышты тұрақтандырудың маңызы да жоғары болады, себебі ол металдық катализаторды жоғары дамыған бетпен қамтамасыз етеді.</a:t>
            </a:r>
          </a:p>
          <a:p>
            <a:pPr algn="ctr">
              <a:lnSpc>
                <a:spcPts val="3413"/>
              </a:lnSpc>
              <a:spcBef>
                <a:spcPct val="0"/>
              </a:spcBef>
            </a:pPr>
          </a:p>
        </p:txBody>
      </p:sp>
    </p:spTree>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734998" y="895350"/>
            <a:ext cx="14818004" cy="9072538"/>
          </a:xfrm>
          <a:prstGeom prst="rect">
            <a:avLst/>
          </a:prstGeom>
        </p:spPr>
        <p:txBody>
          <a:bodyPr anchor="t" rtlCol="false" tIns="0" lIns="0" bIns="0" rIns="0">
            <a:spAutoFit/>
          </a:bodyPr>
          <a:lstStyle/>
          <a:p>
            <a:pPr algn="l">
              <a:lnSpc>
                <a:spcPts val="3413"/>
              </a:lnSpc>
            </a:pPr>
            <a:r>
              <a:rPr lang="en-US" sz="2438">
                <a:solidFill>
                  <a:srgbClr val="FFFFFF"/>
                </a:solidFill>
                <a:latin typeface="Evolventa"/>
                <a:ea typeface="Evolventa"/>
                <a:cs typeface="Evolventa"/>
                <a:sym typeface="Evolventa"/>
              </a:rPr>
              <a:t> Улану – бұл контактты улар деп аталатын заттардың әсерінен катализатордың белсенділігінің толық жойылуы. Улану кезінде улайтын заттың катализаторға қатынасты және реакцияның өзіне қатынасты ерекше әсері бақыланады. </a:t>
            </a:r>
          </a:p>
          <a:p>
            <a:pPr algn="l">
              <a:lnSpc>
                <a:spcPts val="3413"/>
              </a:lnSpc>
            </a:pPr>
          </a:p>
          <a:p>
            <a:pPr algn="l">
              <a:lnSpc>
                <a:spcPts val="3413"/>
              </a:lnSpc>
              <a:spcBef>
                <a:spcPct val="0"/>
              </a:spcBef>
            </a:pPr>
            <a:r>
              <a:rPr lang="en-US" sz="2438">
                <a:solidFill>
                  <a:srgbClr val="FFFFFF"/>
                </a:solidFill>
                <a:latin typeface="Evolventa"/>
                <a:ea typeface="Evolventa"/>
                <a:cs typeface="Evolventa"/>
                <a:sym typeface="Evolventa"/>
              </a:rPr>
              <a:t> Ме</a:t>
            </a:r>
            <a:r>
              <a:rPr lang="en-US" sz="2438">
                <a:solidFill>
                  <a:srgbClr val="FFFFFF"/>
                </a:solidFill>
                <a:latin typeface="Evolventa"/>
                <a:ea typeface="Evolventa"/>
                <a:cs typeface="Evolventa"/>
                <a:sym typeface="Evolventa"/>
              </a:rPr>
              <a:t>талдық катализаторлардың контактты улармен улану механизмі байланысты болуы мүмкін:</a:t>
            </a:r>
          </a:p>
          <a:p>
            <a:pPr algn="l">
              <a:lnSpc>
                <a:spcPts val="3413"/>
              </a:lnSpc>
              <a:spcBef>
                <a:spcPct val="0"/>
              </a:spcBef>
            </a:pPr>
            <a:r>
              <a:rPr lang="en-US" sz="2438">
                <a:solidFill>
                  <a:srgbClr val="FFFFFF"/>
                </a:solidFill>
                <a:latin typeface="Evolventa"/>
                <a:ea typeface="Evolventa"/>
                <a:cs typeface="Evolventa"/>
                <a:sym typeface="Evolventa"/>
              </a:rPr>
              <a:t> </a:t>
            </a:r>
          </a:p>
          <a:p>
            <a:pPr algn="l">
              <a:lnSpc>
                <a:spcPts val="3413"/>
              </a:lnSpc>
              <a:spcBef>
                <a:spcPct val="0"/>
              </a:spcBef>
            </a:pPr>
            <a:r>
              <a:rPr lang="en-US" sz="2438">
                <a:solidFill>
                  <a:srgbClr val="FFFFFF"/>
                </a:solidFill>
                <a:latin typeface="Evolventa"/>
                <a:ea typeface="Evolventa"/>
                <a:cs typeface="Evolventa"/>
                <a:sym typeface="Evolventa"/>
              </a:rPr>
              <a:t> - құрамында металл еместер N, P, As, O, S, Se бар молекулалардың әсеріне байланысты. Бұл осы топтың азоттан басқа еркін элементтері де болуы мүмкін. Олар катализатор металын жұптасқан электрондар арқылы байланыстыруы мүмкін (күкіртсутек, тиофен, арсин, фосфин және т.б.); </a:t>
            </a:r>
          </a:p>
          <a:p>
            <a:pPr algn="l">
              <a:lnSpc>
                <a:spcPts val="3413"/>
              </a:lnSpc>
              <a:spcBef>
                <a:spcPct val="0"/>
              </a:spcBef>
            </a:pPr>
          </a:p>
          <a:p>
            <a:pPr algn="l">
              <a:lnSpc>
                <a:spcPts val="3413"/>
              </a:lnSpc>
              <a:spcBef>
                <a:spcPct val="0"/>
              </a:spcBef>
            </a:pPr>
            <a:r>
              <a:rPr lang="en-US" sz="2438">
                <a:solidFill>
                  <a:srgbClr val="FFFFFF"/>
                </a:solidFill>
                <a:latin typeface="Evolventa"/>
                <a:ea typeface="Evolventa"/>
                <a:cs typeface="Evolventa"/>
                <a:sym typeface="Evolventa"/>
              </a:rPr>
              <a:t> - d-электрондардың қатысуымен интерметалды қосылыстарды түзіп, металдардың бөлінуі (иондар Hg, Pb, Bi, Sn, Cd, Fe және т.б.) </a:t>
            </a:r>
          </a:p>
          <a:p>
            <a:pPr algn="l">
              <a:lnSpc>
                <a:spcPts val="3413"/>
              </a:lnSpc>
              <a:spcBef>
                <a:spcPct val="0"/>
              </a:spcBef>
            </a:pPr>
          </a:p>
          <a:p>
            <a:pPr algn="l">
              <a:lnSpc>
                <a:spcPts val="3413"/>
              </a:lnSpc>
              <a:spcBef>
                <a:spcPct val="0"/>
              </a:spcBef>
            </a:pPr>
            <a:r>
              <a:rPr lang="en-US" sz="2438">
                <a:solidFill>
                  <a:srgbClr val="FFFFFF"/>
                </a:solidFill>
                <a:latin typeface="Evolventa"/>
                <a:ea typeface="Evolventa"/>
                <a:cs typeface="Evolventa"/>
                <a:sym typeface="Evolventa"/>
              </a:rPr>
              <a:t> - қос байланыстары бар (СО, НСN және т.б.), реакциондық қоспаның басқа заттарына қарағанда неғұрлым жоғары адсорбциялық қасиеттерге ие молекулалардың болуы. Катлизатордың белсенділігінің төмендеуінің тағы да бір себебі, оның бетінде шикізаттың құрамындағы минералды қоспалардың тұнуы. Бұл қоспалар катализатордың хемосорбцияланады.</a:t>
            </a:r>
          </a:p>
          <a:p>
            <a:pPr algn="l">
              <a:lnSpc>
                <a:spcPts val="3413"/>
              </a:lnSpc>
              <a:spcBef>
                <a:spcPct val="0"/>
              </a:spcBef>
            </a:pPr>
          </a:p>
        </p:txBody>
      </p:sp>
    </p:spTree>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34209"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2184274" y="226689"/>
            <a:ext cx="13919452" cy="9719323"/>
          </a:xfrm>
          <a:prstGeom prst="rect">
            <a:avLst/>
          </a:prstGeom>
        </p:spPr>
        <p:txBody>
          <a:bodyPr anchor="t" rtlCol="false" tIns="0" lIns="0" bIns="0" rIns="0">
            <a:spAutoFit/>
          </a:bodyPr>
          <a:lstStyle/>
          <a:p>
            <a:pPr algn="l">
              <a:lnSpc>
                <a:spcPts val="3206"/>
              </a:lnSpc>
            </a:pPr>
            <a:r>
              <a:rPr lang="en-US" sz="2290">
                <a:solidFill>
                  <a:srgbClr val="FFFFFF"/>
                </a:solidFill>
                <a:latin typeface="Evolventa"/>
                <a:ea typeface="Evolventa"/>
                <a:cs typeface="Evolventa"/>
                <a:sym typeface="Evolventa"/>
              </a:rPr>
              <a:t> 2) Катализаторды жандыру температурасы процестің өндіріске жеткілікті жылдамдықпен басталудың минималды температурасы. Катализатордың белсенділігі жоғары болған сайын, оның жану температурасы төмен болады.</a:t>
            </a:r>
          </a:p>
          <a:p>
            <a:pPr algn="l">
              <a:lnSpc>
                <a:spcPts val="3206"/>
              </a:lnSpc>
            </a:pPr>
          </a:p>
          <a:p>
            <a:pPr algn="l">
              <a:lnSpc>
                <a:spcPts val="3206"/>
              </a:lnSpc>
              <a:spcBef>
                <a:spcPct val="0"/>
              </a:spcBef>
            </a:pPr>
            <a:r>
              <a:rPr lang="en-US" sz="2290">
                <a:solidFill>
                  <a:srgbClr val="FFFFFF"/>
                </a:solidFill>
                <a:latin typeface="Evolventa"/>
                <a:ea typeface="Evolventa"/>
                <a:cs typeface="Evolventa"/>
                <a:sym typeface="Evolventa"/>
              </a:rPr>
              <a:t> 3) Катализатордың селективтілігі (талғамдылығы) – бұл жүйеде термодинамикалық бірнеше реакцияның жүруі мүмкін болғанда бір реакцияны талғамды жылдамдату қабіле</a:t>
            </a:r>
            <a:r>
              <a:rPr lang="en-US" sz="2290">
                <a:solidFill>
                  <a:srgbClr val="FFFFFF"/>
                </a:solidFill>
                <a:latin typeface="Evolventa"/>
                <a:ea typeface="Evolventa"/>
                <a:cs typeface="Evolventa"/>
                <a:sym typeface="Evolventa"/>
              </a:rPr>
              <a:t>ттілігі. Бұл кезде каталитикалық реакцияның жүру температурасы төмендейді, сондықтан басқа реакциялар өте баяу жүреді немесе мүлде тоқтайды.</a:t>
            </a:r>
          </a:p>
          <a:p>
            <a:pPr algn="l">
              <a:lnSpc>
                <a:spcPts val="3206"/>
              </a:lnSpc>
              <a:spcBef>
                <a:spcPct val="0"/>
              </a:spcBef>
            </a:pPr>
          </a:p>
          <a:p>
            <a:pPr algn="l">
              <a:lnSpc>
                <a:spcPts val="3206"/>
              </a:lnSpc>
              <a:spcBef>
                <a:spcPct val="0"/>
              </a:spcBef>
            </a:pPr>
            <a:r>
              <a:rPr lang="en-US" sz="2290">
                <a:solidFill>
                  <a:srgbClr val="FFFFFF"/>
                </a:solidFill>
                <a:latin typeface="Evolventa"/>
                <a:ea typeface="Evolventa"/>
                <a:cs typeface="Evolventa"/>
                <a:sym typeface="Evolventa"/>
              </a:rPr>
              <a:t> 4) Катализатордың кеуектілігі оның меншікті бетін сипаттайды және осының салдарынан катализатордың реагенттермен жанасу жылдамдығына әсер етеді. Әрекеттесетін заттардың жанасу беті неғұрлым үлкен болса, соғұрлым олардың уақыт бірлігінде мақсатты өнімдерге айналу жылдамдығы жоғары болады. Ол меншікті бетпен, яғни катализатордың массасының немесе көлемінің бірлігіне қатынасты алынған бетпен сипатталады. Заманауи катализаторлардың меншікті беті өте дамыған болады (10 – 100 м² /1 грамм). </a:t>
            </a:r>
          </a:p>
          <a:p>
            <a:pPr algn="l">
              <a:lnSpc>
                <a:spcPts val="3206"/>
              </a:lnSpc>
              <a:spcBef>
                <a:spcPct val="0"/>
              </a:spcBef>
            </a:pPr>
          </a:p>
          <a:p>
            <a:pPr algn="l">
              <a:lnSpc>
                <a:spcPts val="3206"/>
              </a:lnSpc>
              <a:spcBef>
                <a:spcPct val="0"/>
              </a:spcBef>
            </a:pPr>
            <a:r>
              <a:rPr lang="en-US" sz="2290">
                <a:solidFill>
                  <a:srgbClr val="FFFFFF"/>
                </a:solidFill>
                <a:latin typeface="Evolventa"/>
                <a:ea typeface="Evolventa"/>
                <a:cs typeface="Evolventa"/>
                <a:sym typeface="Evolventa"/>
              </a:rPr>
              <a:t> 5) Механикалық беріктік. Контактты масса қозғалыссыз қабаты бар аппараттарда өз салмағының әсерінен бұзылмайтын және қанайтын қабаты бар аппараттарда үйкеліп тозбайтын болуы тиіс. </a:t>
            </a:r>
          </a:p>
          <a:p>
            <a:pPr algn="l">
              <a:lnSpc>
                <a:spcPts val="3206"/>
              </a:lnSpc>
              <a:spcBef>
                <a:spcPct val="0"/>
              </a:spcBef>
            </a:pPr>
          </a:p>
          <a:p>
            <a:pPr algn="l">
              <a:lnSpc>
                <a:spcPts val="3206"/>
              </a:lnSpc>
              <a:spcBef>
                <a:spcPct val="0"/>
              </a:spcBef>
            </a:pPr>
            <a:r>
              <a:rPr lang="en-US" sz="2290">
                <a:solidFill>
                  <a:srgbClr val="FFFFFF"/>
                </a:solidFill>
                <a:latin typeface="Evolventa"/>
                <a:ea typeface="Evolventa"/>
                <a:cs typeface="Evolventa"/>
                <a:sym typeface="Evolventa"/>
              </a:rPr>
              <a:t> 6) Контактты уларға тұрақтылық. Катализаторды контактты улардан бірнеше тәсілдермен қорғайды: - уды белсенді емес күйге ауыстыру; - шикізатты дайындау сатысында контактты улардан тазарту; - контактты уларға тұрақты болатын катализаторларды қолдану.</a:t>
            </a:r>
          </a:p>
          <a:p>
            <a:pPr algn="l">
              <a:lnSpc>
                <a:spcPts val="3206"/>
              </a:lnSpc>
              <a:spcBef>
                <a:spcPct val="0"/>
              </a:spcBef>
            </a:pP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Freeform 3" id="3"/>
          <p:cNvSpPr/>
          <p:nvPr/>
        </p:nvSpPr>
        <p:spPr>
          <a:xfrm flipH="false" flipV="false" rot="0">
            <a:off x="3991821" y="4423178"/>
            <a:ext cx="10304359" cy="4835122"/>
          </a:xfrm>
          <a:custGeom>
            <a:avLst/>
            <a:gdLst/>
            <a:ahLst/>
            <a:cxnLst/>
            <a:rect r="r" b="b" t="t" l="l"/>
            <a:pathLst>
              <a:path h="4835122" w="10304359">
                <a:moveTo>
                  <a:pt x="0" y="0"/>
                </a:moveTo>
                <a:lnTo>
                  <a:pt x="10304358" y="0"/>
                </a:lnTo>
                <a:lnTo>
                  <a:pt x="10304358" y="4835122"/>
                </a:lnTo>
                <a:lnTo>
                  <a:pt x="0" y="4835122"/>
                </a:lnTo>
                <a:lnTo>
                  <a:pt x="0" y="0"/>
                </a:lnTo>
                <a:close/>
              </a:path>
            </a:pathLst>
          </a:custGeom>
          <a:blipFill>
            <a:blip r:embed="rId3"/>
            <a:stretch>
              <a:fillRect l="0" t="0" r="0" b="0"/>
            </a:stretch>
          </a:blipFill>
        </p:spPr>
      </p:sp>
      <p:sp>
        <p:nvSpPr>
          <p:cNvPr name="TextBox 4" id="4"/>
          <p:cNvSpPr txBox="true"/>
          <p:nvPr/>
        </p:nvSpPr>
        <p:spPr>
          <a:xfrm rot="0">
            <a:off x="2162700" y="1140241"/>
            <a:ext cx="13919452" cy="2874553"/>
          </a:xfrm>
          <a:prstGeom prst="rect">
            <a:avLst/>
          </a:prstGeom>
        </p:spPr>
        <p:txBody>
          <a:bodyPr anchor="t" rtlCol="false" tIns="0" lIns="0" bIns="0" rIns="0">
            <a:spAutoFit/>
          </a:bodyPr>
          <a:lstStyle/>
          <a:p>
            <a:pPr algn="l">
              <a:lnSpc>
                <a:spcPts val="3206"/>
              </a:lnSpc>
              <a:spcBef>
                <a:spcPct val="0"/>
              </a:spcBef>
            </a:pPr>
            <a:r>
              <a:rPr lang="en-US" sz="2290">
                <a:solidFill>
                  <a:srgbClr val="FFFFFF"/>
                </a:solidFill>
                <a:latin typeface="Evolventa"/>
                <a:ea typeface="Evolventa"/>
                <a:cs typeface="Evolventa"/>
                <a:sym typeface="Evolventa"/>
              </a:rPr>
              <a:t> Қатты катализаторларды дайындау. Өнеркәсіптік процестерді жүргізуге арналған катализаторларды таңдау күрделі міндет болып табылады</a:t>
            </a:r>
            <a:r>
              <a:rPr lang="en-US" sz="2290">
                <a:solidFill>
                  <a:srgbClr val="FFFFFF"/>
                </a:solidFill>
                <a:latin typeface="Evolventa"/>
                <a:ea typeface="Evolventa"/>
                <a:cs typeface="Evolventa"/>
                <a:sym typeface="Evolventa"/>
              </a:rPr>
              <a:t>. катализаторлар әртүрлі химиялық реакциялар үшін спецификалық болады. Өнеркәсіптік қатты катализаторлар контактты масса деп аталатын күрделі қоспа болып табылады. Контактты масса негізгі үш компоненттен тұрады: катализатордың өзі, проомоторлар және тасымалдағыш (сурет). </a:t>
            </a:r>
          </a:p>
          <a:p>
            <a:pPr algn="l">
              <a:lnSpc>
                <a:spcPts val="3206"/>
              </a:lnSpc>
              <a:spcBef>
                <a:spcPct val="0"/>
              </a:spcBef>
            </a:pPr>
            <a:r>
              <a:rPr lang="en-US" sz="2290">
                <a:solidFill>
                  <a:srgbClr val="FFFFFF"/>
                </a:solidFill>
                <a:latin typeface="Evolventa"/>
                <a:ea typeface="Evolventa"/>
                <a:cs typeface="Evolventa"/>
                <a:sym typeface="Evolventa"/>
              </a:rPr>
              <a:t> </a:t>
            </a:r>
          </a:p>
          <a:p>
            <a:pPr algn="l">
              <a:lnSpc>
                <a:spcPts val="3206"/>
              </a:lnSpc>
              <a:spcBef>
                <a:spcPct val="0"/>
              </a:spcBef>
            </a:pP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560155" y="1118526"/>
            <a:ext cx="15167691" cy="7916598"/>
          </a:xfrm>
          <a:prstGeom prst="rect">
            <a:avLst/>
          </a:prstGeom>
        </p:spPr>
        <p:txBody>
          <a:bodyPr anchor="t" rtlCol="false" tIns="0" lIns="0" bIns="0" rIns="0">
            <a:spAutoFit/>
          </a:bodyPr>
          <a:lstStyle/>
          <a:p>
            <a:pPr algn="ctr">
              <a:lnSpc>
                <a:spcPts val="3494"/>
              </a:lnSpc>
              <a:spcBef>
                <a:spcPct val="0"/>
              </a:spcBef>
            </a:pPr>
            <a:r>
              <a:rPr lang="en-US" sz="2496">
                <a:solidFill>
                  <a:srgbClr val="FFFFFF"/>
                </a:solidFill>
                <a:latin typeface="Evolventa"/>
                <a:ea typeface="Evolventa"/>
                <a:cs typeface="Evolventa"/>
                <a:sym typeface="Evolventa"/>
              </a:rPr>
              <a:t> Активаторлар немесе промоторлар – катализатордың белсенділігін арттыратын заттар. Олар ретінде жиі жағдайларда сілтілік немесе кейбір басқа металдардың оксидтері қолданылады. Активаторлардың әсер ету механизмі әртүрлі болуы мүмкін, бірақ әрдайым белсенді кешендер түзіледі. Олар негізгі катализатордың белсенділігін арттырады. Тасымалдағыш немесе трегер – үстіне каталитикалық белсенді зат және промотор енгізілетін кеуекті инертті зат. Тасымалдағыш ретінде белсендендірілген көмір, пемза, керамика, силикагель, ионалмастырғыш шайырлар, полимерлер және т.б. қолданылады</a:t>
            </a:r>
            <a:r>
              <a:rPr lang="en-US" sz="2496">
                <a:solidFill>
                  <a:srgbClr val="FFFFFF"/>
                </a:solidFill>
                <a:latin typeface="Evolventa"/>
                <a:ea typeface="Evolventa"/>
                <a:cs typeface="Evolventa"/>
                <a:sym typeface="Evolventa"/>
              </a:rPr>
              <a:t>. </a:t>
            </a:r>
          </a:p>
          <a:p>
            <a:pPr algn="ctr">
              <a:lnSpc>
                <a:spcPts val="3494"/>
              </a:lnSpc>
              <a:spcBef>
                <a:spcPct val="0"/>
              </a:spcBef>
            </a:pPr>
          </a:p>
          <a:p>
            <a:pPr algn="ctr">
              <a:lnSpc>
                <a:spcPts val="3494"/>
              </a:lnSpc>
              <a:spcBef>
                <a:spcPct val="0"/>
              </a:spcBef>
            </a:pPr>
            <a:r>
              <a:rPr lang="en-US" sz="2496">
                <a:solidFill>
                  <a:srgbClr val="FFFFFF"/>
                </a:solidFill>
                <a:latin typeface="Evolventa"/>
                <a:ea typeface="Evolventa"/>
                <a:cs typeface="Evolventa"/>
                <a:sym typeface="Evolventa"/>
              </a:rPr>
              <a:t> Гетерогенді тотығу катализаторлары мұнай-химия және газ өнеркәсібінде гетерогенді катализаторлар метан, пропан және басқалары сияқты көмірсутектерді тотықтыру үшін кеңінен қолданылады. Фармацевтика өнеркәсібінде және химиялық синтезде тотығу катализаторлары органикалық молекулаларды тиімді түрлендіруге көмектеседі. Шығарылған газды өңдеу үшін, мысалы, автокөлік катализаторлары (мысалы, платина, палладий және родий катализаторлары) сияқты гетерогенді катализаторлар пайдаланылған газдардағы көміртегі тотығын (CO), азот оксидтерін (NOₓ) және көмірсутектерді жою үшін қолданылады. Химиялық синтез процестерінде, атап айтқанда, күкірт қышқылы сияқты химиялық заттарды өндіруде күкіртті тотықтыру үшін катализаторлар қолданылады.</a:t>
            </a:r>
          </a:p>
          <a:p>
            <a:pPr algn="ctr">
              <a:lnSpc>
                <a:spcPts val="3494"/>
              </a:lnSpc>
              <a:spcBef>
                <a:spcPct val="0"/>
              </a:spcBef>
            </a:pPr>
          </a:p>
        </p:txBody>
      </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235840" y="1263753"/>
            <a:ext cx="15816319" cy="8276864"/>
          </a:xfrm>
          <a:prstGeom prst="rect">
            <a:avLst/>
          </a:prstGeom>
        </p:spPr>
        <p:txBody>
          <a:bodyPr anchor="t" rtlCol="false" tIns="0" lIns="0" bIns="0" rIns="0">
            <a:spAutoFit/>
          </a:bodyPr>
          <a:lstStyle/>
          <a:p>
            <a:pPr algn="ctr">
              <a:lnSpc>
                <a:spcPts val="4107"/>
              </a:lnSpc>
            </a:pPr>
            <a:r>
              <a:rPr lang="en-US" sz="2934">
                <a:solidFill>
                  <a:srgbClr val="FFFFFF"/>
                </a:solidFill>
                <a:latin typeface="Evolventa"/>
                <a:ea typeface="Evolventa"/>
                <a:cs typeface="Evolventa"/>
                <a:sym typeface="Evolventa"/>
              </a:rPr>
              <a:t> 2. Олефиндердің және олардың туындыларының қос байланысын сақтай отырып, қаныққан көміртек атомы бойынша тотығуы</a:t>
            </a:r>
          </a:p>
          <a:p>
            <a:pPr algn="ctr">
              <a:lnSpc>
                <a:spcPts val="4107"/>
              </a:lnSpc>
            </a:pPr>
          </a:p>
          <a:p>
            <a:pPr algn="ctr">
              <a:lnSpc>
                <a:spcPts val="4107"/>
              </a:lnSpc>
              <a:spcBef>
                <a:spcPct val="0"/>
              </a:spcBef>
            </a:pPr>
            <a:r>
              <a:rPr lang="en-US" sz="2934">
                <a:solidFill>
                  <a:srgbClr val="FFFFFF"/>
                </a:solidFill>
                <a:latin typeface="Evolventa"/>
                <a:ea typeface="Evolventa"/>
                <a:cs typeface="Evolventa"/>
                <a:sym typeface="Evolventa"/>
              </a:rPr>
              <a:t> Олефиндердің қаныққан көміртегі атомында тотығуы Бұл әдіспен акролеин және акрил қышқылы алынады: Акролеин CH</a:t>
            </a:r>
            <a:r>
              <a:rPr lang="en-US" sz="2934">
                <a:solidFill>
                  <a:srgbClr val="FFFFFF"/>
                </a:solidFill>
                <a:latin typeface="Evolventa"/>
                <a:ea typeface="Evolventa"/>
                <a:cs typeface="Evolventa"/>
                <a:sym typeface="Evolventa"/>
              </a:rPr>
              <a:t>2</a:t>
            </a:r>
            <a:r>
              <a:rPr lang="en-US" sz="2934">
                <a:solidFill>
                  <a:srgbClr val="FFFFFF"/>
                </a:solidFill>
                <a:latin typeface="Evolventa"/>
                <a:ea typeface="Evolventa"/>
                <a:cs typeface="Evolventa"/>
                <a:sym typeface="Evolventa"/>
              </a:rPr>
              <a:t>=CHCHO (қайнау температурасы = 52,5 °C) өткір тітіркендіргіш иісі бар сұйықтық. Ол суда жақсы ериді және онымен азеотропты қоспа түзеді. Ұзақ уақыт сақтағанда немесе қыздырғанда циклдік немесе сызықты полимерлерге оңай полим</a:t>
            </a:r>
            <a:r>
              <a:rPr lang="en-US" sz="2934">
                <a:solidFill>
                  <a:srgbClr val="FFFFFF"/>
                </a:solidFill>
                <a:latin typeface="Evolventa"/>
                <a:ea typeface="Evolventa"/>
                <a:cs typeface="Evolventa"/>
                <a:sym typeface="Evolventa"/>
              </a:rPr>
              <a:t>ерленеді, бұл оны өңдеу кезінде ингибиторлық қоспаларды қолдануды қажет етеді.</a:t>
            </a:r>
          </a:p>
          <a:p>
            <a:pPr algn="ctr">
              <a:lnSpc>
                <a:spcPts val="4107"/>
              </a:lnSpc>
              <a:spcBef>
                <a:spcPct val="0"/>
              </a:spcBef>
            </a:pPr>
          </a:p>
          <a:p>
            <a:pPr algn="ctr">
              <a:lnSpc>
                <a:spcPts val="4107"/>
              </a:lnSpc>
              <a:spcBef>
                <a:spcPct val="0"/>
              </a:spcBef>
            </a:pPr>
            <a:r>
              <a:rPr lang="en-US" sz="2934">
                <a:solidFill>
                  <a:srgbClr val="FFFFFF"/>
                </a:solidFill>
                <a:latin typeface="Evolventa"/>
                <a:ea typeface="Evolventa"/>
                <a:cs typeface="Evolventa"/>
                <a:sym typeface="Evolventa"/>
              </a:rPr>
              <a:t> Пропиленнің акролеинге дейін тотығуы. Процесс қосымша өнімдердің түзілуімен бірге жүреді: ацетальдегид, ацетон, сірке және акрил қышқылдары, СО және СО</a:t>
            </a:r>
            <a:r>
              <a:rPr lang="en-US" sz="2934">
                <a:solidFill>
                  <a:srgbClr val="FFFFFF"/>
                </a:solidFill>
                <a:latin typeface="Evolventa"/>
                <a:ea typeface="Evolventa"/>
                <a:cs typeface="Evolventa"/>
                <a:sym typeface="Evolventa"/>
              </a:rPr>
              <a:t>2</a:t>
            </a:r>
            <a:r>
              <a:rPr lang="en-US" sz="2934">
                <a:solidFill>
                  <a:srgbClr val="FFFFFF"/>
                </a:solidFill>
                <a:latin typeface="Evolventa"/>
                <a:ea typeface="Evolventa"/>
                <a:cs typeface="Evolventa"/>
                <a:sym typeface="Evolventa"/>
              </a:rPr>
              <a:t>. Көміртек оксидтері әдеттегідей гетерогенді каталитикалық тотығу кезінде тек акролеиннен ғана емес, сонымен қатар параллельді түрде тікелей пропиленнен алынады.</a:t>
            </a:r>
          </a:p>
          <a:p>
            <a:pPr algn="ctr">
              <a:lnSpc>
                <a:spcPts val="4107"/>
              </a:lnSpc>
              <a:spcBef>
                <a:spcPct val="0"/>
              </a:spcBef>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294699" y="1262388"/>
            <a:ext cx="15655454" cy="7567419"/>
          </a:xfrm>
          <a:prstGeom prst="rect">
            <a:avLst/>
          </a:prstGeom>
        </p:spPr>
        <p:txBody>
          <a:bodyPr anchor="t" rtlCol="false" tIns="0" lIns="0" bIns="0" rIns="0">
            <a:spAutoFit/>
          </a:bodyPr>
          <a:lstStyle/>
          <a:p>
            <a:pPr algn="ctr">
              <a:lnSpc>
                <a:spcPts val="5914"/>
              </a:lnSpc>
            </a:pPr>
            <a:r>
              <a:rPr lang="en-US" sz="4224">
                <a:solidFill>
                  <a:srgbClr val="FFFFFF"/>
                </a:solidFill>
                <a:latin typeface="Evolventa"/>
                <a:ea typeface="Evolventa"/>
                <a:cs typeface="Evolventa"/>
                <a:sym typeface="Evolventa"/>
              </a:rPr>
              <a:t>Мақсаты:</a:t>
            </a:r>
          </a:p>
          <a:p>
            <a:pPr algn="ctr">
              <a:lnSpc>
                <a:spcPts val="5914"/>
              </a:lnSpc>
            </a:pPr>
          </a:p>
          <a:p>
            <a:pPr algn="ctr">
              <a:lnSpc>
                <a:spcPts val="5914"/>
              </a:lnSpc>
              <a:spcBef>
                <a:spcPct val="0"/>
              </a:spcBef>
            </a:pPr>
            <a:r>
              <a:rPr lang="en-US" sz="4224">
                <a:solidFill>
                  <a:srgbClr val="FFFFFF"/>
                </a:solidFill>
                <a:latin typeface="Evolventa"/>
                <a:ea typeface="Evolventa"/>
                <a:cs typeface="Evolventa"/>
                <a:sym typeface="Evolventa"/>
              </a:rPr>
              <a:t>Студенттерге к</a:t>
            </a:r>
            <a:r>
              <a:rPr lang="en-US" sz="4224">
                <a:solidFill>
                  <a:srgbClr val="FFFFFF"/>
                </a:solidFill>
                <a:latin typeface="Evolventa"/>
                <a:ea typeface="Evolventa"/>
                <a:cs typeface="Evolventa"/>
                <a:sym typeface="Evolventa"/>
              </a:rPr>
              <a:t>өмірсутектер мен олардың туындыларының гетерогенді-каталитикалық тотығуының мәнін, механизмін және өнеркәсіптік маңызын түсіндіру. Катализаторлардың түрлері, олардың әсер ету принциптері және процестің тиімділігіне әсер ететін факторлар туралы білім беру. Сондай-ақ бұл процестің экологиялық және экономикалық аспектілеріне назар аударту</a:t>
            </a:r>
          </a:p>
          <a:p>
            <a:pPr algn="ctr">
              <a:lnSpc>
                <a:spcPts val="5914"/>
              </a:lnSpc>
              <a:spcBef>
                <a:spcPct val="0"/>
              </a:spcBef>
            </a:pPr>
          </a:p>
        </p:txBody>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2195831" y="1042488"/>
            <a:ext cx="13896337" cy="8215812"/>
          </a:xfrm>
          <a:prstGeom prst="rect">
            <a:avLst/>
          </a:prstGeom>
        </p:spPr>
        <p:txBody>
          <a:bodyPr anchor="t" rtlCol="false" tIns="0" lIns="0" bIns="0" rIns="0">
            <a:spAutoFit/>
          </a:bodyPr>
          <a:lstStyle/>
          <a:p>
            <a:pPr algn="ctr">
              <a:lnSpc>
                <a:spcPts val="3267"/>
              </a:lnSpc>
            </a:pPr>
            <a:r>
              <a:rPr lang="en-US" sz="2333">
                <a:solidFill>
                  <a:srgbClr val="FFFFFF"/>
                </a:solidFill>
                <a:latin typeface="Evolventa"/>
                <a:ea typeface="Evolventa"/>
                <a:cs typeface="Evolventa"/>
                <a:sym typeface="Evolventa"/>
              </a:rPr>
              <a:t> Процесті таңдамалы түрде жүзеге асыру үшін тотығуды акролеиннің артықшылықты түзілуіне бағыттайтын катализаторлардың болуы маңызды. Катализаторлар ретінде висмут молибдатын (Bi2O3 MoO3) және висмут фосфомолибдатын (Bi2O3 MoO3 P2O5) промоторлары бар контактілерді (теллур және мыс оксидтері) пайдаланған кезде қысқа жанасу уақыты мен қалыпты температурада жеткілікті жоғары селективтілікке қол жеткізіледі. Осылайша, Cu2O мыс оксидінде 370…400 °C температурада 0,2 секунд немесе 320…350 °C температурада 2 секунд байланыс уақыты ұсынылады. Молибдат үшін 1–2 с байланыс уақытымен жоғарырақ температура (400...500 °C) қолданылады. Бұл параметрлер белгілі бір дәрежеде 0,1-ден 1 МПа-ға дейін өзгеретін қолданылатын қысымға байланысты.</a:t>
            </a:r>
          </a:p>
          <a:p>
            <a:pPr algn="ctr">
              <a:lnSpc>
                <a:spcPts val="3267"/>
              </a:lnSpc>
            </a:pPr>
          </a:p>
          <a:p>
            <a:pPr algn="ctr">
              <a:lnSpc>
                <a:spcPts val="3267"/>
              </a:lnSpc>
              <a:spcBef>
                <a:spcPct val="0"/>
              </a:spcBef>
            </a:pPr>
            <a:r>
              <a:rPr lang="en-US" sz="2333">
                <a:solidFill>
                  <a:srgbClr val="FFFFFF"/>
                </a:solidFill>
                <a:latin typeface="Evolventa"/>
                <a:ea typeface="Evolventa"/>
                <a:cs typeface="Evolventa"/>
                <a:sym typeface="Evolventa"/>
              </a:rPr>
              <a:t> Тотықтырғыш газ ретінде техникалық оттегі немесе ауа қолданылады. Соңғысы техникалық оттегіге қарағанда а</a:t>
            </a:r>
            <a:r>
              <a:rPr lang="en-US" sz="2333">
                <a:solidFill>
                  <a:srgbClr val="FFFFFF"/>
                </a:solidFill>
                <a:latin typeface="Evolventa"/>
                <a:ea typeface="Evolventa"/>
                <a:cs typeface="Evolventa"/>
                <a:sym typeface="Evolventa"/>
              </a:rPr>
              <a:t>рзанырақ, бірақ реакциялық газдарды сұйылтады және заттардың экстракциясы мен қайта өңделуін қиындатады. Бастапқы қоспадағы пропилен мен оттегінің (ауаның) қатынасы әртүрлі болуы мүмкін: пропиленнің артық мөлшерімен және керісінше оттегінің немесе ауаның артық мөлшерімен жұмыс істейтін қондырғылар бар. Бірінші жағдайда конвертацияланбаған пропиленді рециркуляциялау қажет, бұл ауа емес, оттегінің қолданылуын түсіндіреді. Жетіспейтін реагент үшін конверсия дәрежесі 60-тан 100%-ға дейін, ал селективтілік 70-тен 90%-ға дейін өзгереді.</a:t>
            </a:r>
          </a:p>
          <a:p>
            <a:pPr algn="ctr">
              <a:lnSpc>
                <a:spcPts val="3267"/>
              </a:lnSpc>
              <a:spcBef>
                <a:spcPct val="0"/>
              </a:spcBef>
            </a:pP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07126" y="1115299"/>
            <a:ext cx="16230600" cy="7913527"/>
          </a:xfrm>
          <a:prstGeom prst="rect">
            <a:avLst/>
          </a:prstGeom>
        </p:spPr>
        <p:txBody>
          <a:bodyPr anchor="t" rtlCol="false" tIns="0" lIns="0" bIns="0" rIns="0">
            <a:spAutoFit/>
          </a:bodyPr>
          <a:lstStyle/>
          <a:p>
            <a:pPr algn="ctr">
              <a:lnSpc>
                <a:spcPts val="3928"/>
              </a:lnSpc>
              <a:spcBef>
                <a:spcPct val="0"/>
              </a:spcBef>
            </a:pPr>
            <a:r>
              <a:rPr lang="en-US" sz="2806">
                <a:solidFill>
                  <a:srgbClr val="FFFFFF"/>
                </a:solidFill>
                <a:latin typeface="Evolventa"/>
                <a:ea typeface="Evolventa"/>
                <a:cs typeface="Evolventa"/>
                <a:sym typeface="Evolventa"/>
              </a:rPr>
              <a:t> Реакция әртүрлі реакторларда жүргізіледі, бірақ ең көп қолданылатыны стационарлық катализатор қабаты, салқындатылған балқытылған тұздары бар қабықшалы аппараттар. Балқыма бу түзе отырып, қалпына келтіру қазандығы арқылы айналады. Содан кейін реакция газдары абсорбер арқылы өтеді, онда тотығу өнімдері сумен жұтылады және құрамында сірке альдегиді, ацетон және аздаған пропиональдегид бар 1,5...2% акролеин ерітіндісі алынады. Ацетальдегид ректификация арқылы оңай бөлінеді, ал акролеинді жақын қайнайтын пропиональдегидтен тазарту үшін сумен экстрактивті айдау қолданылады (қайнау т. = 49° C). Алынған ак</a:t>
            </a:r>
            <a:r>
              <a:rPr lang="en-US" sz="2806">
                <a:solidFill>
                  <a:srgbClr val="FFFFFF"/>
                </a:solidFill>
                <a:latin typeface="Evolventa"/>
                <a:ea typeface="Evolventa"/>
                <a:cs typeface="Evolventa"/>
                <a:sym typeface="Evolventa"/>
              </a:rPr>
              <a:t>ролеин су мен пропиональдегид қоспасы бар негізгі заттың 99% құрайды.</a:t>
            </a:r>
          </a:p>
          <a:p>
            <a:pPr algn="ctr">
              <a:lnSpc>
                <a:spcPts val="3928"/>
              </a:lnSpc>
              <a:spcBef>
                <a:spcPct val="0"/>
              </a:spcBef>
            </a:pPr>
          </a:p>
          <a:p>
            <a:pPr algn="ctr">
              <a:lnSpc>
                <a:spcPts val="3928"/>
              </a:lnSpc>
              <a:spcBef>
                <a:spcPct val="0"/>
              </a:spcBef>
            </a:pPr>
            <a:r>
              <a:rPr lang="en-US" sz="2806">
                <a:solidFill>
                  <a:srgbClr val="FFFFFF"/>
                </a:solidFill>
                <a:latin typeface="Evolventa"/>
                <a:ea typeface="Evolventa"/>
                <a:cs typeface="Evolventa"/>
                <a:sym typeface="Evolventa"/>
              </a:rPr>
              <a:t> Акрил қышқылын алу. Акролеиннің акрил қышқылына тотығуы үшін әртүрлі промоторлары бар висмут-молибден оксиді катализаторлары да қолданылады (Te, Co, P және т.б.), бірақ реакцияның шарттары жұмсақ: температура 200...300 °С, жанасу уақыты 0,5–2 с. Сірке қышқылы және көміртегі оксидтері 90%-дан астам процестің селективтілігімен жанама өнімдер ретінде түзіледі.</a:t>
            </a:r>
          </a:p>
          <a:p>
            <a:pPr algn="ctr">
              <a:lnSpc>
                <a:spcPts val="3928"/>
              </a:lnSpc>
              <a:spcBef>
                <a:spcPct val="0"/>
              </a:spcBef>
            </a:pPr>
          </a:p>
        </p:txBody>
      </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Freeform 3" id="3"/>
          <p:cNvSpPr/>
          <p:nvPr/>
        </p:nvSpPr>
        <p:spPr>
          <a:xfrm flipH="false" flipV="false" rot="0">
            <a:off x="4263704" y="2574523"/>
            <a:ext cx="9717444" cy="4397143"/>
          </a:xfrm>
          <a:custGeom>
            <a:avLst/>
            <a:gdLst/>
            <a:ahLst/>
            <a:cxnLst/>
            <a:rect r="r" b="b" t="t" l="l"/>
            <a:pathLst>
              <a:path h="4397143" w="9717444">
                <a:moveTo>
                  <a:pt x="0" y="0"/>
                </a:moveTo>
                <a:lnTo>
                  <a:pt x="9717444" y="0"/>
                </a:lnTo>
                <a:lnTo>
                  <a:pt x="9717444" y="4397144"/>
                </a:lnTo>
                <a:lnTo>
                  <a:pt x="0" y="4397144"/>
                </a:lnTo>
                <a:lnTo>
                  <a:pt x="0" y="0"/>
                </a:lnTo>
                <a:close/>
              </a:path>
            </a:pathLst>
          </a:custGeom>
          <a:blipFill>
            <a:blip r:embed="rId3"/>
            <a:stretch>
              <a:fillRect l="0" t="0" r="0" b="0"/>
            </a:stretch>
          </a:blipFill>
        </p:spPr>
      </p:sp>
      <p:sp>
        <p:nvSpPr>
          <p:cNvPr name="TextBox 4" id="4"/>
          <p:cNvSpPr txBox="true"/>
          <p:nvPr/>
        </p:nvSpPr>
        <p:spPr>
          <a:xfrm rot="0">
            <a:off x="1657561" y="303927"/>
            <a:ext cx="14929730" cy="2270597"/>
          </a:xfrm>
          <a:prstGeom prst="rect">
            <a:avLst/>
          </a:prstGeom>
        </p:spPr>
        <p:txBody>
          <a:bodyPr anchor="t" rtlCol="false" tIns="0" lIns="0" bIns="0" rIns="0">
            <a:spAutoFit/>
          </a:bodyPr>
          <a:lstStyle/>
          <a:p>
            <a:pPr algn="ctr">
              <a:lnSpc>
                <a:spcPts val="3544"/>
              </a:lnSpc>
            </a:pPr>
            <a:r>
              <a:rPr lang="en-US" sz="2532">
                <a:solidFill>
                  <a:srgbClr val="FFFFFF"/>
                </a:solidFill>
                <a:latin typeface="Evolventa"/>
                <a:ea typeface="Evolventa"/>
                <a:cs typeface="Evolventa"/>
                <a:sym typeface="Evolventa"/>
              </a:rPr>
              <a:t> Өнеркәсіптік енгізу үшін пропиленнің акролеинге тотығуын және акролеиннің акрил қышқылына тотығуын біріктіру тиімді.</a:t>
            </a:r>
          </a:p>
          <a:p>
            <a:pPr algn="ctr">
              <a:lnSpc>
                <a:spcPts val="3544"/>
              </a:lnSpc>
              <a:spcBef>
                <a:spcPct val="0"/>
              </a:spcBef>
            </a:pPr>
            <a:r>
              <a:rPr lang="en-US" sz="2532">
                <a:solidFill>
                  <a:srgbClr val="FFFFFF"/>
                </a:solidFill>
                <a:latin typeface="Evolventa"/>
                <a:ea typeface="Evolventa"/>
                <a:cs typeface="Evolventa"/>
                <a:sym typeface="Evolventa"/>
              </a:rPr>
              <a:t> Екі сатылы процесс ең көп қолданылады (сурет). Бі</a:t>
            </a:r>
            <a:r>
              <a:rPr lang="en-US" sz="2532">
                <a:solidFill>
                  <a:srgbClr val="FFFFFF"/>
                </a:solidFill>
                <a:latin typeface="Evolventa"/>
                <a:ea typeface="Evolventa"/>
                <a:cs typeface="Evolventa"/>
                <a:sym typeface="Evolventa"/>
              </a:rPr>
              <a:t>рінші сатыдағы 1-реакторға 4...7% (көлем) пропилен, 50...70% (көлем) ауа және 25...40% (көлем) су буының қоспасы беріледі. </a:t>
            </a:r>
          </a:p>
          <a:p>
            <a:pPr algn="ctr">
              <a:lnSpc>
                <a:spcPts val="3544"/>
              </a:lnSpc>
              <a:spcBef>
                <a:spcPct val="0"/>
              </a:spcBef>
            </a:pPr>
          </a:p>
        </p:txBody>
      </p:sp>
      <p:sp>
        <p:nvSpPr>
          <p:cNvPr name="TextBox 5" id="5"/>
          <p:cNvSpPr txBox="true"/>
          <p:nvPr/>
        </p:nvSpPr>
        <p:spPr>
          <a:xfrm rot="0">
            <a:off x="1821584" y="7638825"/>
            <a:ext cx="14601685" cy="1243562"/>
          </a:xfrm>
          <a:prstGeom prst="rect">
            <a:avLst/>
          </a:prstGeom>
        </p:spPr>
        <p:txBody>
          <a:bodyPr anchor="t" rtlCol="false" tIns="0" lIns="0" bIns="0" rIns="0">
            <a:spAutoFit/>
          </a:bodyPr>
          <a:lstStyle/>
          <a:p>
            <a:pPr algn="ctr">
              <a:lnSpc>
                <a:spcPts val="3197"/>
              </a:lnSpc>
              <a:spcBef>
                <a:spcPct val="0"/>
              </a:spcBef>
            </a:pPr>
            <a:r>
              <a:rPr lang="en-US" sz="2284">
                <a:solidFill>
                  <a:srgbClr val="FFFFFF"/>
                </a:solidFill>
                <a:latin typeface="Evolventa"/>
                <a:ea typeface="Evolventa"/>
                <a:cs typeface="Evolventa"/>
                <a:sym typeface="Evolventa"/>
              </a:rPr>
              <a:t>Сурет. Пропиленді акрил қышқылына дейін екі сатылы тотығу схемасы: 1 – бірінші сатыдағы реактор; 2 – қалдық жылу қазандықтары; 3 – ек</a:t>
            </a:r>
            <a:r>
              <a:rPr lang="en-US" sz="2284">
                <a:solidFill>
                  <a:srgbClr val="FFFFFF"/>
                </a:solidFill>
                <a:latin typeface="Evolventa"/>
                <a:ea typeface="Evolventa"/>
                <a:cs typeface="Evolventa"/>
                <a:sym typeface="Evolventa"/>
              </a:rPr>
              <a:t>інші сатыдағы реактор; 4 – сіңіргіш</a:t>
            </a:r>
          </a:p>
          <a:p>
            <a:pPr algn="ctr">
              <a:lnSpc>
                <a:spcPts val="3197"/>
              </a:lnSpc>
              <a:spcBef>
                <a:spcPct val="0"/>
              </a:spcBef>
            </a:pPr>
          </a:p>
        </p:txBody>
      </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745105" y="337255"/>
            <a:ext cx="14797789" cy="9479140"/>
          </a:xfrm>
          <a:prstGeom prst="rect">
            <a:avLst/>
          </a:prstGeom>
        </p:spPr>
        <p:txBody>
          <a:bodyPr anchor="t" rtlCol="false" tIns="0" lIns="0" bIns="0" rIns="0">
            <a:spAutoFit/>
          </a:bodyPr>
          <a:lstStyle/>
          <a:p>
            <a:pPr algn="ctr">
              <a:lnSpc>
                <a:spcPts val="3773"/>
              </a:lnSpc>
            </a:pPr>
            <a:r>
              <a:rPr lang="en-US" sz="2695">
                <a:solidFill>
                  <a:srgbClr val="FFFFFF"/>
                </a:solidFill>
                <a:latin typeface="Evolventa"/>
                <a:ea typeface="Evolventa"/>
                <a:cs typeface="Evolventa"/>
                <a:sym typeface="Evolventa"/>
              </a:rPr>
              <a:t> Ол негізінен пропиленнің 300...400 °С-та акролеинге тотығуын қамтиды. Реакция газдары 250…300 °C температураны сақтайтын және акрил қышқылына акролеиннің тотығуы жүретін екінші сатыдағы 3 реакторға бөлінусіз түседі. </a:t>
            </a:r>
          </a:p>
          <a:p>
            <a:pPr algn="ctr">
              <a:lnSpc>
                <a:spcPts val="3773"/>
              </a:lnSpc>
            </a:pPr>
          </a:p>
          <a:p>
            <a:pPr algn="ctr">
              <a:lnSpc>
                <a:spcPts val="3773"/>
              </a:lnSpc>
              <a:spcBef>
                <a:spcPct val="0"/>
              </a:spcBef>
            </a:pPr>
            <a:r>
              <a:rPr lang="en-US" sz="2695">
                <a:solidFill>
                  <a:srgbClr val="FFFFFF"/>
                </a:solidFill>
                <a:latin typeface="Evolventa"/>
                <a:ea typeface="Evolventa"/>
                <a:cs typeface="Evolventa"/>
                <a:sym typeface="Evolventa"/>
              </a:rPr>
              <a:t> Екі реактор да катализатордың стационарлық қабаты бар құбырлы құрылғылар түрінде жасалған және балқытылған тұздармен салқындатылады, олар утилизаторларда 2 жылуды бөліп, су буын шығарады. 3-реакто</a:t>
            </a:r>
            <a:r>
              <a:rPr lang="en-US" sz="2695">
                <a:solidFill>
                  <a:srgbClr val="FFFFFF"/>
                </a:solidFill>
                <a:latin typeface="Evolventa"/>
                <a:ea typeface="Evolventa"/>
                <a:cs typeface="Evolventa"/>
                <a:sym typeface="Evolventa"/>
              </a:rPr>
              <a:t>рдан кейінгі реакциялық газдар абсорберде 4 сумен өңделеді, онда акрил қышқылы сіңіріледі; газ атмосфераға шығарылады. Ол негізінен пропиленнің 300...400 °С-та акролеинге тотығуын қамтиды. Реакция газдары 250…300 °C температураны сақтайтын және акрил қышқылына акролеиннің тотығуы жүретін екінші сатыдағы 3 реакторға бөлінусіз түседі.</a:t>
            </a:r>
          </a:p>
          <a:p>
            <a:pPr algn="ctr">
              <a:lnSpc>
                <a:spcPts val="3773"/>
              </a:lnSpc>
              <a:spcBef>
                <a:spcPct val="0"/>
              </a:spcBef>
            </a:pPr>
          </a:p>
          <a:p>
            <a:pPr algn="ctr">
              <a:lnSpc>
                <a:spcPts val="3773"/>
              </a:lnSpc>
              <a:spcBef>
                <a:spcPct val="0"/>
              </a:spcBef>
            </a:pPr>
            <a:r>
              <a:rPr lang="en-US" sz="2695">
                <a:solidFill>
                  <a:srgbClr val="FFFFFF"/>
                </a:solidFill>
                <a:latin typeface="Evolventa"/>
                <a:ea typeface="Evolventa"/>
                <a:cs typeface="Evolventa"/>
                <a:sym typeface="Evolventa"/>
              </a:rPr>
              <a:t> Алынған сулы ерітіндіде сірке қышқылының қоспасы бар 20...30% (массалық) акрил қышқылы бар. Мақсатты өнімді оқшаулау үшін жеткілікті төмен қайнайтын органикалық еріткішпен экстракция қолданылады. Оны сығындыдан тазартады және экстракцияға қайтарады, ал қалдықты түзету арқылы акрил және сірке қышқылдары алынады. Пропилен негізіндегі акрил қышқылының шығымы: 80...85% құрайды.</a:t>
            </a:r>
          </a:p>
          <a:p>
            <a:pPr algn="ctr">
              <a:lnSpc>
                <a:spcPts val="3773"/>
              </a:lnSpc>
              <a:spcBef>
                <a:spcPct val="0"/>
              </a:spcBef>
            </a:pPr>
          </a:p>
        </p:txBody>
      </p:sp>
    </p:spTree>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9106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384728" y="1571509"/>
            <a:ext cx="15518544" cy="7050851"/>
          </a:xfrm>
          <a:prstGeom prst="rect">
            <a:avLst/>
          </a:prstGeom>
        </p:spPr>
        <p:txBody>
          <a:bodyPr anchor="t" rtlCol="false" tIns="0" lIns="0" bIns="0" rIns="0">
            <a:spAutoFit/>
          </a:bodyPr>
          <a:lstStyle/>
          <a:p>
            <a:pPr algn="ctr">
              <a:lnSpc>
                <a:spcPts val="4595"/>
              </a:lnSpc>
            </a:pPr>
            <a:r>
              <a:rPr lang="en-US" sz="3282">
                <a:solidFill>
                  <a:srgbClr val="FFFFFF"/>
                </a:solidFill>
                <a:latin typeface="Evolventa"/>
                <a:ea typeface="Evolventa"/>
                <a:cs typeface="Evolventa"/>
                <a:sym typeface="Evolventa"/>
              </a:rPr>
              <a:t> </a:t>
            </a:r>
            <a:r>
              <a:rPr lang="en-US" sz="3282" b="true">
                <a:solidFill>
                  <a:srgbClr val="FFFFFF"/>
                </a:solidFill>
                <a:latin typeface="Evolventa Bold"/>
                <a:ea typeface="Evolventa Bold"/>
                <a:cs typeface="Evolventa Bold"/>
                <a:sym typeface="Evolventa Bold"/>
              </a:rPr>
              <a:t>Көмірсутектердің тотығу аммонолизі.</a:t>
            </a:r>
          </a:p>
          <a:p>
            <a:pPr algn="ctr">
              <a:lnSpc>
                <a:spcPts val="4595"/>
              </a:lnSpc>
            </a:pPr>
          </a:p>
          <a:p>
            <a:pPr algn="ctr">
              <a:lnSpc>
                <a:spcPts val="4595"/>
              </a:lnSpc>
            </a:pPr>
            <a:r>
              <a:rPr lang="en-US" sz="3282">
                <a:solidFill>
                  <a:srgbClr val="FFFFFF"/>
                </a:solidFill>
                <a:latin typeface="Evolventa"/>
                <a:ea typeface="Evolventa"/>
                <a:cs typeface="Evolventa"/>
                <a:sym typeface="Evolventa"/>
              </a:rPr>
              <a:t> Көмірсутектер жоғары температурада аммиакпен әрекеттесіп, нитрилдер түзуге қабілетті: </a:t>
            </a:r>
          </a:p>
          <a:p>
            <a:pPr algn="ctr">
              <a:lnSpc>
                <a:spcPts val="4595"/>
              </a:lnSpc>
            </a:pPr>
          </a:p>
          <a:p>
            <a:pPr algn="ctr">
              <a:lnSpc>
                <a:spcPts val="4595"/>
              </a:lnSpc>
            </a:pPr>
            <a:r>
              <a:rPr lang="en-US" sz="3282">
                <a:solidFill>
                  <a:srgbClr val="FFFFFF"/>
                </a:solidFill>
                <a:latin typeface="Evolventa"/>
                <a:ea typeface="Evolventa"/>
                <a:cs typeface="Evolventa"/>
                <a:sym typeface="Evolventa"/>
              </a:rPr>
              <a:t>RCH3 + NH3 → RCN + 3H2 </a:t>
            </a:r>
          </a:p>
          <a:p>
            <a:pPr algn="ctr">
              <a:lnSpc>
                <a:spcPts val="4595"/>
              </a:lnSpc>
            </a:pPr>
          </a:p>
          <a:p>
            <a:pPr algn="ctr">
              <a:lnSpc>
                <a:spcPts val="4595"/>
              </a:lnSpc>
              <a:spcBef>
                <a:spcPct val="0"/>
              </a:spcBef>
            </a:pPr>
            <a:r>
              <a:rPr lang="en-US" sz="3282">
                <a:solidFill>
                  <a:srgbClr val="FFFFFF"/>
                </a:solidFill>
                <a:latin typeface="Evolventa"/>
                <a:ea typeface="Evolventa"/>
                <a:cs typeface="Evolventa"/>
                <a:sym typeface="Evolventa"/>
              </a:rPr>
              <a:t> Сонымен қатар нитрилдер аль</a:t>
            </a:r>
            <a:r>
              <a:rPr lang="en-US" sz="3282">
                <a:solidFill>
                  <a:srgbClr val="FFFFFF"/>
                </a:solidFill>
                <a:latin typeface="Evolventa"/>
                <a:ea typeface="Evolventa"/>
                <a:cs typeface="Evolventa"/>
                <a:sym typeface="Evolventa"/>
              </a:rPr>
              <a:t>дегидтер мен аммиактан иминдердің дегидрленуінің аралық сатысы арқылы түзіледі: Сонымен қатар, нитрилдер альдегидтер мен аммиактан иминдерді дегидрлеудің аралық сатысы арқылы түзіледі.</a:t>
            </a:r>
          </a:p>
          <a:p>
            <a:pPr algn="ctr">
              <a:lnSpc>
                <a:spcPts val="4595"/>
              </a:lnSpc>
              <a:spcBef>
                <a:spcPct val="0"/>
              </a:spcBef>
            </a:pPr>
          </a:p>
        </p:txBody>
      </p:sp>
    </p:spTree>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2234241" y="904875"/>
            <a:ext cx="13819518" cy="8590476"/>
          </a:xfrm>
          <a:prstGeom prst="rect">
            <a:avLst/>
          </a:prstGeom>
        </p:spPr>
        <p:txBody>
          <a:bodyPr anchor="t" rtlCol="false" tIns="0" lIns="0" bIns="0" rIns="0">
            <a:spAutoFit/>
          </a:bodyPr>
          <a:lstStyle/>
          <a:p>
            <a:pPr algn="ctr">
              <a:lnSpc>
                <a:spcPts val="3551"/>
              </a:lnSpc>
            </a:pPr>
            <a:r>
              <a:rPr lang="en-US" sz="2536">
                <a:solidFill>
                  <a:srgbClr val="FFFFFF"/>
                </a:solidFill>
                <a:latin typeface="Evolventa"/>
                <a:ea typeface="Evolventa"/>
                <a:cs typeface="Evolventa"/>
                <a:sym typeface="Evolventa"/>
              </a:rPr>
              <a:t> </a:t>
            </a:r>
            <a:r>
              <a:rPr lang="en-US" sz="2536" b="true">
                <a:solidFill>
                  <a:srgbClr val="FFFFFF"/>
                </a:solidFill>
                <a:latin typeface="Evolventa Bold"/>
                <a:ea typeface="Evolventa Bold"/>
                <a:cs typeface="Evolventa Bold"/>
                <a:sym typeface="Evolventa Bold"/>
              </a:rPr>
              <a:t>Циан қышқылының синтезі.  </a:t>
            </a:r>
          </a:p>
          <a:p>
            <a:pPr algn="ctr">
              <a:lnSpc>
                <a:spcPts val="3551"/>
              </a:lnSpc>
            </a:pPr>
          </a:p>
          <a:p>
            <a:pPr algn="ctr">
              <a:lnSpc>
                <a:spcPts val="3551"/>
              </a:lnSpc>
            </a:pPr>
            <a:r>
              <a:rPr lang="en-US" sz="2536">
                <a:solidFill>
                  <a:srgbClr val="FFFFFF"/>
                </a:solidFill>
                <a:latin typeface="Evolventa"/>
                <a:ea typeface="Evolventa"/>
                <a:cs typeface="Evolventa"/>
                <a:sym typeface="Evolventa"/>
              </a:rPr>
              <a:t>Гидроциан қышқылы HCN – ө</a:t>
            </a:r>
            <a:r>
              <a:rPr lang="en-US" sz="2536">
                <a:solidFill>
                  <a:srgbClr val="FFFFFF"/>
                </a:solidFill>
                <a:latin typeface="Evolventa"/>
                <a:ea typeface="Evolventa"/>
                <a:cs typeface="Evolventa"/>
                <a:sym typeface="Evolventa"/>
              </a:rPr>
              <a:t>те</a:t>
            </a:r>
            <a:r>
              <a:rPr lang="en-US" sz="2536">
                <a:solidFill>
                  <a:srgbClr val="FFFFFF"/>
                </a:solidFill>
                <a:latin typeface="Evolventa"/>
                <a:ea typeface="Evolventa"/>
                <a:cs typeface="Evolventa"/>
                <a:sym typeface="Evolventa"/>
              </a:rPr>
              <a:t> жоға</a:t>
            </a:r>
            <a:r>
              <a:rPr lang="en-US" sz="2536">
                <a:solidFill>
                  <a:srgbClr val="FFFFFF"/>
                </a:solidFill>
                <a:latin typeface="Evolventa"/>
                <a:ea typeface="Evolventa"/>
                <a:cs typeface="Evolventa"/>
                <a:sym typeface="Evolventa"/>
              </a:rPr>
              <a:t>р</a:t>
            </a:r>
            <a:r>
              <a:rPr lang="en-US" sz="2536">
                <a:solidFill>
                  <a:srgbClr val="FFFFFF"/>
                </a:solidFill>
                <a:latin typeface="Evolventa"/>
                <a:ea typeface="Evolventa"/>
                <a:cs typeface="Evolventa"/>
                <a:sym typeface="Evolventa"/>
              </a:rPr>
              <a:t>ы</a:t>
            </a:r>
            <a:r>
              <a:rPr lang="en-US" sz="2536">
                <a:solidFill>
                  <a:srgbClr val="FFFFFF"/>
                </a:solidFill>
                <a:latin typeface="Evolventa"/>
                <a:ea typeface="Evolventa"/>
                <a:cs typeface="Evolventa"/>
                <a:sym typeface="Evolventa"/>
              </a:rPr>
              <a:t> </a:t>
            </a:r>
            <a:r>
              <a:rPr lang="en-US" sz="2536">
                <a:solidFill>
                  <a:srgbClr val="FFFFFF"/>
                </a:solidFill>
                <a:latin typeface="Evolventa"/>
                <a:ea typeface="Evolventa"/>
                <a:cs typeface="Evolventa"/>
                <a:sym typeface="Evolventa"/>
              </a:rPr>
              <a:t>уы</a:t>
            </a:r>
            <a:r>
              <a:rPr lang="en-US" sz="2536">
                <a:solidFill>
                  <a:srgbClr val="FFFFFF"/>
                </a:solidFill>
                <a:latin typeface="Evolventa"/>
                <a:ea typeface="Evolventa"/>
                <a:cs typeface="Evolventa"/>
                <a:sym typeface="Evolventa"/>
              </a:rPr>
              <a:t>тты</a:t>
            </a:r>
            <a:r>
              <a:rPr lang="en-US" sz="2536">
                <a:solidFill>
                  <a:srgbClr val="FFFFFF"/>
                </a:solidFill>
                <a:latin typeface="Evolventa"/>
                <a:ea typeface="Evolventa"/>
                <a:cs typeface="Evolventa"/>
                <a:sym typeface="Evolventa"/>
              </a:rPr>
              <a:t>лы</a:t>
            </a:r>
            <a:r>
              <a:rPr lang="en-US" sz="2536">
                <a:solidFill>
                  <a:srgbClr val="FFFFFF"/>
                </a:solidFill>
                <a:latin typeface="Evolventa"/>
                <a:ea typeface="Evolventa"/>
                <a:cs typeface="Evolventa"/>
                <a:sym typeface="Evolventa"/>
              </a:rPr>
              <a:t>ғ</a:t>
            </a:r>
            <a:r>
              <a:rPr lang="en-US" sz="2536">
                <a:solidFill>
                  <a:srgbClr val="FFFFFF"/>
                </a:solidFill>
                <a:latin typeface="Evolventa"/>
                <a:ea typeface="Evolventa"/>
                <a:cs typeface="Evolventa"/>
                <a:sym typeface="Evolventa"/>
              </a:rPr>
              <a:t>ымен сипатталатын сұйық</a:t>
            </a:r>
            <a:r>
              <a:rPr lang="en-US" sz="2536">
                <a:solidFill>
                  <a:srgbClr val="FFFFFF"/>
                </a:solidFill>
                <a:latin typeface="Evolventa"/>
                <a:ea typeface="Evolventa"/>
                <a:cs typeface="Evolventa"/>
                <a:sym typeface="Evolventa"/>
              </a:rPr>
              <a:t> </a:t>
            </a:r>
            <a:r>
              <a:rPr lang="en-US" sz="2536">
                <a:solidFill>
                  <a:srgbClr val="FFFFFF"/>
                </a:solidFill>
                <a:latin typeface="Evolventa"/>
                <a:ea typeface="Evolventa"/>
                <a:cs typeface="Evolventa"/>
                <a:sym typeface="Evolventa"/>
              </a:rPr>
              <a:t>(қ</a:t>
            </a:r>
            <a:r>
              <a:rPr lang="en-US" sz="2536">
                <a:solidFill>
                  <a:srgbClr val="FFFFFF"/>
                </a:solidFill>
                <a:latin typeface="Evolventa"/>
                <a:ea typeface="Evolventa"/>
                <a:cs typeface="Evolventa"/>
                <a:sym typeface="Evolventa"/>
              </a:rPr>
              <a:t>а</a:t>
            </a:r>
            <a:r>
              <a:rPr lang="en-US" sz="2536">
                <a:solidFill>
                  <a:srgbClr val="FFFFFF"/>
                </a:solidFill>
                <a:latin typeface="Evolventa"/>
                <a:ea typeface="Evolventa"/>
                <a:cs typeface="Evolventa"/>
                <a:sym typeface="Evolventa"/>
              </a:rPr>
              <a:t>йнау те</a:t>
            </a:r>
            <a:r>
              <a:rPr lang="en-US" sz="2536">
                <a:solidFill>
                  <a:srgbClr val="FFFFFF"/>
                </a:solidFill>
                <a:latin typeface="Evolventa"/>
                <a:ea typeface="Evolventa"/>
                <a:cs typeface="Evolventa"/>
                <a:sym typeface="Evolventa"/>
              </a:rPr>
              <a:t>м</a:t>
            </a:r>
            <a:r>
              <a:rPr lang="en-US" sz="2536">
                <a:solidFill>
                  <a:srgbClr val="FFFFFF"/>
                </a:solidFill>
                <a:latin typeface="Evolventa"/>
                <a:ea typeface="Evolventa"/>
                <a:cs typeface="Evolventa"/>
                <a:sym typeface="Evolventa"/>
              </a:rPr>
              <a:t>пературасы = 25,7 °C). Ол жә</a:t>
            </a:r>
            <a:r>
              <a:rPr lang="en-US" sz="2536">
                <a:solidFill>
                  <a:srgbClr val="FFFFFF"/>
                </a:solidFill>
                <a:latin typeface="Evolventa"/>
                <a:ea typeface="Evolventa"/>
                <a:cs typeface="Evolventa"/>
                <a:sym typeface="Evolventa"/>
              </a:rPr>
              <a:t>н</a:t>
            </a:r>
            <a:r>
              <a:rPr lang="en-US" sz="2536">
                <a:solidFill>
                  <a:srgbClr val="FFFFFF"/>
                </a:solidFill>
                <a:latin typeface="Evolventa"/>
                <a:ea typeface="Evolventa"/>
                <a:cs typeface="Evolventa"/>
                <a:sym typeface="Evolventa"/>
              </a:rPr>
              <a:t>е </a:t>
            </a:r>
            <a:r>
              <a:rPr lang="en-US" sz="2536">
                <a:solidFill>
                  <a:srgbClr val="FFFFFF"/>
                </a:solidFill>
                <a:latin typeface="Evolventa"/>
                <a:ea typeface="Evolventa"/>
                <a:cs typeface="Evolventa"/>
                <a:sym typeface="Evolventa"/>
              </a:rPr>
              <a:t>о</a:t>
            </a:r>
            <a:r>
              <a:rPr lang="en-US" sz="2536">
                <a:solidFill>
                  <a:srgbClr val="FFFFFF"/>
                </a:solidFill>
                <a:latin typeface="Evolventa"/>
                <a:ea typeface="Evolventa"/>
                <a:cs typeface="Evolventa"/>
                <a:sym typeface="Evolventa"/>
              </a:rPr>
              <a:t>ның тұздары бе</a:t>
            </a:r>
            <a:r>
              <a:rPr lang="en-US" sz="2536">
                <a:solidFill>
                  <a:srgbClr val="FFFFFF"/>
                </a:solidFill>
                <a:latin typeface="Evolventa"/>
                <a:ea typeface="Evolventa"/>
                <a:cs typeface="Evolventa"/>
                <a:sym typeface="Evolventa"/>
              </a:rPr>
              <a:t>л</a:t>
            </a:r>
            <a:r>
              <a:rPr lang="en-US" sz="2536">
                <a:solidFill>
                  <a:srgbClr val="FFFFFF"/>
                </a:solidFill>
                <a:latin typeface="Evolventa"/>
                <a:ea typeface="Evolventa"/>
                <a:cs typeface="Evolventa"/>
                <a:sym typeface="Evolventa"/>
              </a:rPr>
              <a:t>гіл</a:t>
            </a:r>
            <a:r>
              <a:rPr lang="en-US" sz="2536">
                <a:solidFill>
                  <a:srgbClr val="FFFFFF"/>
                </a:solidFill>
                <a:latin typeface="Evolventa"/>
                <a:ea typeface="Evolventa"/>
                <a:cs typeface="Evolventa"/>
                <a:sym typeface="Evolventa"/>
              </a:rPr>
              <a:t>і</a:t>
            </a:r>
            <a:r>
              <a:rPr lang="en-US" sz="2536">
                <a:solidFill>
                  <a:srgbClr val="FFFFFF"/>
                </a:solidFill>
                <a:latin typeface="Evolventa"/>
                <a:ea typeface="Evolventa"/>
                <a:cs typeface="Evolventa"/>
                <a:sym typeface="Evolventa"/>
              </a:rPr>
              <a:t> бір нитрилдер, цианоген хлориді, ацетон цианогидрин және метакрилаттар алу үшін, сондай-ақ гальванизация және кендерден қымбат металдарды алу үшін кеңінен қолданылады. </a:t>
            </a:r>
          </a:p>
          <a:p>
            <a:pPr algn="ctr">
              <a:lnSpc>
                <a:spcPts val="3551"/>
              </a:lnSpc>
            </a:pPr>
            <a:r>
              <a:rPr lang="en-US" sz="2536">
                <a:solidFill>
                  <a:srgbClr val="FFFFFF"/>
                </a:solidFill>
                <a:latin typeface="Evolventa"/>
                <a:ea typeface="Evolventa"/>
                <a:cs typeface="Evolventa"/>
                <a:sym typeface="Evolventa"/>
              </a:rPr>
              <a:t> Циан қышқылын алудың заманауи әдісі метанның тотығу аммонолизінен тұрады: </a:t>
            </a:r>
          </a:p>
          <a:p>
            <a:pPr algn="ctr">
              <a:lnSpc>
                <a:spcPts val="3551"/>
              </a:lnSpc>
            </a:pPr>
          </a:p>
          <a:p>
            <a:pPr algn="ctr">
              <a:lnSpc>
                <a:spcPts val="3551"/>
              </a:lnSpc>
            </a:pPr>
            <a:r>
              <a:rPr lang="en-US" sz="2536">
                <a:solidFill>
                  <a:srgbClr val="FFFFFF"/>
                </a:solidFill>
                <a:latin typeface="Evolventa"/>
                <a:ea typeface="Evolventa"/>
                <a:cs typeface="Evolventa"/>
                <a:sym typeface="Evolventa"/>
              </a:rPr>
              <a:t> CH4 + NH3 + 1,5O2 → HCN + 3H2O.</a:t>
            </a:r>
          </a:p>
          <a:p>
            <a:pPr algn="ctr">
              <a:lnSpc>
                <a:spcPts val="3551"/>
              </a:lnSpc>
            </a:pPr>
          </a:p>
          <a:p>
            <a:pPr algn="ctr">
              <a:lnSpc>
                <a:spcPts val="3551"/>
              </a:lnSpc>
              <a:spcBef>
                <a:spcPct val="0"/>
              </a:spcBef>
            </a:pPr>
            <a:r>
              <a:rPr lang="en-US" sz="2536">
                <a:solidFill>
                  <a:srgbClr val="FFFFFF"/>
                </a:solidFill>
                <a:latin typeface="Evolventa"/>
                <a:ea typeface="Evolventa"/>
                <a:cs typeface="Evolventa"/>
                <a:sym typeface="Evolventa"/>
              </a:rPr>
              <a:t> Реакция 1000 °C температурада дерлік платина-родий немесе платина-иридий катализаторында пайда бола</a:t>
            </a:r>
            <a:r>
              <a:rPr lang="en-US" sz="2536">
                <a:solidFill>
                  <a:srgbClr val="FFFFFF"/>
                </a:solidFill>
                <a:latin typeface="Evolventa"/>
                <a:ea typeface="Evolventa"/>
                <a:cs typeface="Evolventa"/>
                <a:sym typeface="Evolventa"/>
              </a:rPr>
              <a:t>ды, тиісті қорытпаның жұқа сымдарынан жасалған тордың бірнеше қабаттары түрінде қолданылады. Метан, аммиак және оттегінің бастапқы қоспасы (ауа түрінде) 1,1:1,0:1,5 көлемдік қатынаста беріледі. Қосымша өнім ретінде СО және СО2 (метанның тотығуы есебінен), H2 және N2 түзіледі (аммиактың ыдырауына байланысты), бірақ HCN үшін селективтілік айтарлықтай жоғары: 80…83\%.</a:t>
            </a:r>
          </a:p>
          <a:p>
            <a:pPr algn="ctr">
              <a:lnSpc>
                <a:spcPts val="3551"/>
              </a:lnSpc>
              <a:spcBef>
                <a:spcPct val="0"/>
              </a:spcBef>
            </a:pPr>
          </a:p>
        </p:txBody>
      </p:sp>
    </p:spTree>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724261" y="534523"/>
            <a:ext cx="14839479" cy="9065555"/>
          </a:xfrm>
          <a:prstGeom prst="rect">
            <a:avLst/>
          </a:prstGeom>
        </p:spPr>
        <p:txBody>
          <a:bodyPr anchor="t" rtlCol="false" tIns="0" lIns="0" bIns="0" rIns="0">
            <a:spAutoFit/>
          </a:bodyPr>
          <a:lstStyle/>
          <a:p>
            <a:pPr algn="ctr">
              <a:lnSpc>
                <a:spcPts val="4194"/>
              </a:lnSpc>
            </a:pPr>
            <a:r>
              <a:rPr lang="en-US" sz="2996">
                <a:solidFill>
                  <a:srgbClr val="FFFFFF"/>
                </a:solidFill>
                <a:latin typeface="Evolventa"/>
                <a:ea typeface="Evolventa"/>
                <a:cs typeface="Evolventa"/>
                <a:sym typeface="Evolventa"/>
              </a:rPr>
              <a:t> </a:t>
            </a:r>
            <a:r>
              <a:rPr lang="en-US" sz="2996" b="true">
                <a:solidFill>
                  <a:srgbClr val="FFFFFF"/>
                </a:solidFill>
                <a:latin typeface="Evolventa Bold"/>
                <a:ea typeface="Evolventa Bold"/>
                <a:cs typeface="Evolventa Bold"/>
                <a:sym typeface="Evolventa Bold"/>
              </a:rPr>
              <a:t>Олефиндердің тотығу аммонолизі. </a:t>
            </a:r>
          </a:p>
          <a:p>
            <a:pPr algn="ctr">
              <a:lnSpc>
                <a:spcPts val="4194"/>
              </a:lnSpc>
            </a:pPr>
          </a:p>
          <a:p>
            <a:pPr algn="ctr">
              <a:lnSpc>
                <a:spcPts val="4194"/>
              </a:lnSpc>
            </a:pPr>
            <a:r>
              <a:rPr lang="en-US" sz="2996">
                <a:solidFill>
                  <a:srgbClr val="FFFFFF"/>
                </a:solidFill>
                <a:latin typeface="Evolventa"/>
                <a:ea typeface="Evolventa"/>
                <a:cs typeface="Evolventa"/>
                <a:sym typeface="Evolventa"/>
              </a:rPr>
              <a:t> </a:t>
            </a:r>
            <a:r>
              <a:rPr lang="en-US" sz="2996">
                <a:solidFill>
                  <a:srgbClr val="FFFFFF"/>
                </a:solidFill>
                <a:latin typeface="Evolventa"/>
                <a:ea typeface="Evolventa"/>
                <a:cs typeface="Evolventa"/>
                <a:sym typeface="Evolventa"/>
              </a:rPr>
              <a:t>Бұл</a:t>
            </a:r>
            <a:r>
              <a:rPr lang="en-US" sz="2996">
                <a:solidFill>
                  <a:srgbClr val="FFFFFF"/>
                </a:solidFill>
                <a:latin typeface="Evolventa"/>
                <a:ea typeface="Evolventa"/>
                <a:cs typeface="Evolventa"/>
                <a:sym typeface="Evolventa"/>
              </a:rPr>
              <a:t> </a:t>
            </a:r>
            <a:r>
              <a:rPr lang="en-US" sz="2996">
                <a:solidFill>
                  <a:srgbClr val="FFFFFF"/>
                </a:solidFill>
                <a:latin typeface="Evolventa"/>
                <a:ea typeface="Evolventa"/>
                <a:cs typeface="Evolventa"/>
                <a:sym typeface="Evolventa"/>
              </a:rPr>
              <a:t>реакциялар циан қышқылының син</a:t>
            </a:r>
            <a:r>
              <a:rPr lang="en-US" sz="2996">
                <a:solidFill>
                  <a:srgbClr val="FFFFFF"/>
                </a:solidFill>
                <a:latin typeface="Evolventa"/>
                <a:ea typeface="Evolventa"/>
                <a:cs typeface="Evolventa"/>
                <a:sym typeface="Evolventa"/>
              </a:rPr>
              <a:t>тезінен</a:t>
            </a:r>
            <a:r>
              <a:rPr lang="en-US" sz="2996">
                <a:solidFill>
                  <a:srgbClr val="FFFFFF"/>
                </a:solidFill>
                <a:latin typeface="Evolventa"/>
                <a:ea typeface="Evolventa"/>
                <a:cs typeface="Evolventa"/>
                <a:sym typeface="Evolventa"/>
              </a:rPr>
              <a:t> механизмі, катализаторлары жә</a:t>
            </a:r>
            <a:r>
              <a:rPr lang="en-US" sz="2996">
                <a:solidFill>
                  <a:srgbClr val="FFFFFF"/>
                </a:solidFill>
                <a:latin typeface="Evolventa"/>
                <a:ea typeface="Evolventa"/>
                <a:cs typeface="Evolventa"/>
                <a:sym typeface="Evolventa"/>
              </a:rPr>
              <a:t>н</a:t>
            </a:r>
            <a:r>
              <a:rPr lang="en-US" sz="2996">
                <a:solidFill>
                  <a:srgbClr val="FFFFFF"/>
                </a:solidFill>
                <a:latin typeface="Evolventa"/>
                <a:ea typeface="Evolventa"/>
                <a:cs typeface="Evolventa"/>
                <a:sym typeface="Evolventa"/>
              </a:rPr>
              <a:t>е пр</a:t>
            </a:r>
            <a:r>
              <a:rPr lang="en-US" sz="2996">
                <a:solidFill>
                  <a:srgbClr val="FFFFFF"/>
                </a:solidFill>
                <a:latin typeface="Evolventa"/>
                <a:ea typeface="Evolventa"/>
                <a:cs typeface="Evolventa"/>
                <a:sym typeface="Evolventa"/>
              </a:rPr>
              <a:t>оцесс</a:t>
            </a:r>
            <a:r>
              <a:rPr lang="en-US" sz="2996">
                <a:solidFill>
                  <a:srgbClr val="FFFFFF"/>
                </a:solidFill>
                <a:latin typeface="Evolventa"/>
                <a:ea typeface="Evolventa"/>
                <a:cs typeface="Evolventa"/>
                <a:sym typeface="Evolventa"/>
              </a:rPr>
              <a:t> жағдайлары бойынша айтарлықтай ерекшеленеді. Олардың негізгі маңызы пропиленнен акрилонитрил алуда:</a:t>
            </a:r>
          </a:p>
          <a:p>
            <a:pPr algn="ctr">
              <a:lnSpc>
                <a:spcPts val="4194"/>
              </a:lnSpc>
            </a:pPr>
          </a:p>
          <a:p>
            <a:pPr algn="ctr">
              <a:lnSpc>
                <a:spcPts val="4194"/>
              </a:lnSpc>
            </a:pPr>
            <a:r>
              <a:rPr lang="en-US" sz="2996">
                <a:solidFill>
                  <a:srgbClr val="FFFFFF"/>
                </a:solidFill>
                <a:latin typeface="Evolventa"/>
                <a:ea typeface="Evolventa"/>
                <a:cs typeface="Evolventa"/>
                <a:sym typeface="Evolventa"/>
              </a:rPr>
              <a:t>CH2 = CH−CH3 + NH3 + 1,5O2 → CH2 = CHCN + 3H2O</a:t>
            </a:r>
          </a:p>
          <a:p>
            <a:pPr algn="ctr">
              <a:lnSpc>
                <a:spcPts val="4194"/>
              </a:lnSpc>
            </a:pPr>
          </a:p>
          <a:p>
            <a:pPr algn="ctr">
              <a:lnSpc>
                <a:spcPts val="4194"/>
              </a:lnSpc>
              <a:spcBef>
                <a:spcPct val="0"/>
              </a:spcBef>
            </a:pPr>
            <a:r>
              <a:rPr lang="en-US" sz="2996">
                <a:solidFill>
                  <a:srgbClr val="FFFFFF"/>
                </a:solidFill>
                <a:latin typeface="Evolventa"/>
                <a:ea typeface="Evolventa"/>
                <a:cs typeface="Evolventa"/>
                <a:sym typeface="Evolventa"/>
              </a:rPr>
              <a:t> Акрилонитрил сұйықтық (қайнау температурасы = 77,3 °C), суда аз ериді. Сумен құрамында 12,5% су бар азеотропты қоспа түзеді.   Акрилонитрил ауамен 3,0…17,0% (көлем) шегінде жарылғыш қоспалар</a:t>
            </a:r>
            <a:r>
              <a:rPr lang="en-US" sz="2996">
                <a:solidFill>
                  <a:srgbClr val="FFFFFF"/>
                </a:solidFill>
                <a:latin typeface="Evolventa"/>
                <a:ea typeface="Evolventa"/>
                <a:cs typeface="Evolventa"/>
                <a:sym typeface="Evolventa"/>
              </a:rPr>
              <a:t> түзеді. Ол синтетикалық талшықтарды алу үшін мономер ретінде қолданылады – полиакрилонитрил (нитрон), метакрилатпен (акрилон), винилхлоридпен (винон N) және т.б., пластмассалар (стиролмен сополимерлер), синтетикалық каучук (бутадиен бар сополимер) және т.б -цианэтил тобын органикалық қосылыстарға енгізуде.</a:t>
            </a:r>
          </a:p>
          <a:p>
            <a:pPr algn="ctr">
              <a:lnSpc>
                <a:spcPts val="4194"/>
              </a:lnSpc>
              <a:spcBef>
                <a:spcPct val="0"/>
              </a:spcBef>
            </a:pPr>
          </a:p>
        </p:txBody>
      </p:sp>
    </p:spTree>
  </p:cSld>
  <p:clrMapOvr>
    <a:masterClrMapping/>
  </p:clrMapOvr>
</p:sld>
</file>

<file path=ppt/slides/slide2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687833" y="510359"/>
            <a:ext cx="14912334" cy="9589606"/>
          </a:xfrm>
          <a:prstGeom prst="rect">
            <a:avLst/>
          </a:prstGeom>
        </p:spPr>
        <p:txBody>
          <a:bodyPr anchor="t" rtlCol="false" tIns="0" lIns="0" bIns="0" rIns="0">
            <a:spAutoFit/>
          </a:bodyPr>
          <a:lstStyle/>
          <a:p>
            <a:pPr algn="ctr">
              <a:lnSpc>
                <a:spcPts val="3789"/>
              </a:lnSpc>
            </a:pPr>
            <a:r>
              <a:rPr lang="en-US" sz="2706">
                <a:solidFill>
                  <a:srgbClr val="FFFFFF"/>
                </a:solidFill>
                <a:latin typeface="Evolventa"/>
                <a:ea typeface="Evolventa"/>
                <a:cs typeface="Evolventa"/>
                <a:sym typeface="Evolventa"/>
              </a:rPr>
              <a:t> </a:t>
            </a:r>
            <a:r>
              <a:rPr lang="en-US" sz="2706" b="true">
                <a:solidFill>
                  <a:srgbClr val="FFFFFF"/>
                </a:solidFill>
                <a:latin typeface="Evolventa Bold"/>
                <a:ea typeface="Evolventa Bold"/>
                <a:cs typeface="Evolventa Bold"/>
                <a:sym typeface="Evolventa Bold"/>
              </a:rPr>
              <a:t>Пропиленнің тотығу аммонолизі. </a:t>
            </a:r>
          </a:p>
          <a:p>
            <a:pPr algn="ctr">
              <a:lnSpc>
                <a:spcPts val="3789"/>
              </a:lnSpc>
            </a:pPr>
          </a:p>
          <a:p>
            <a:pPr algn="ctr">
              <a:lnSpc>
                <a:spcPts val="3789"/>
              </a:lnSpc>
              <a:spcBef>
                <a:spcPct val="0"/>
              </a:spcBef>
            </a:pPr>
            <a:r>
              <a:rPr lang="en-US" sz="2706">
                <a:solidFill>
                  <a:srgbClr val="FFFFFF"/>
                </a:solidFill>
                <a:latin typeface="Evolventa"/>
                <a:ea typeface="Evolventa"/>
                <a:cs typeface="Evolventa"/>
                <a:sym typeface="Evolventa"/>
              </a:rPr>
              <a:t>Пропиленнің тотықтырғыш аммоли</a:t>
            </a:r>
            <a:r>
              <a:rPr lang="en-US" sz="2706">
                <a:solidFill>
                  <a:srgbClr val="FFFFFF"/>
                </a:solidFill>
                <a:latin typeface="Evolventa"/>
                <a:ea typeface="Evolventa"/>
                <a:cs typeface="Evolventa"/>
                <a:sym typeface="Evolventa"/>
              </a:rPr>
              <a:t>зін</a:t>
            </a:r>
            <a:r>
              <a:rPr lang="en-US" sz="2706">
                <a:solidFill>
                  <a:srgbClr val="FFFFFF"/>
                </a:solidFill>
                <a:latin typeface="Evolventa"/>
                <a:ea typeface="Evolventa"/>
                <a:cs typeface="Evolventa"/>
                <a:sym typeface="Evolventa"/>
              </a:rPr>
              <a:t>ің катализаторлары пр</a:t>
            </a:r>
            <a:r>
              <a:rPr lang="en-US" sz="2706">
                <a:solidFill>
                  <a:srgbClr val="FFFFFF"/>
                </a:solidFill>
                <a:latin typeface="Evolventa"/>
                <a:ea typeface="Evolventa"/>
                <a:cs typeface="Evolventa"/>
                <a:sym typeface="Evolventa"/>
              </a:rPr>
              <a:t>опиленді</a:t>
            </a:r>
            <a:r>
              <a:rPr lang="en-US" sz="2706">
                <a:solidFill>
                  <a:srgbClr val="FFFFFF"/>
                </a:solidFill>
                <a:latin typeface="Evolventa"/>
                <a:ea typeface="Evolventa"/>
                <a:cs typeface="Evolventa"/>
                <a:sym typeface="Evolventa"/>
              </a:rPr>
              <a:t> акролеинге дейін тотықтырғанда қолданылатын катализаторларға ұқсас: висмут молибдаты (Bi2O3: MoO3 = 1:2) промотор – фосфор пентоксиді (висмут-фосфорденум-молиб) қосылған; висмуттың ванадий-молибдаттары, оксидті уран-сурьма катализаторы және т.б. Сондай-ақ Co, Ni, Fe, As, W, Te оксидтерінің және басқа металдар мен сирек жер элементтерінің қоспалары</a:t>
            </a:r>
            <a:r>
              <a:rPr lang="en-US" sz="2706">
                <a:solidFill>
                  <a:srgbClr val="FFFFFF"/>
                </a:solidFill>
                <a:latin typeface="Evolventa"/>
                <a:ea typeface="Evolventa"/>
                <a:cs typeface="Evolventa"/>
                <a:sym typeface="Evolventa"/>
              </a:rPr>
              <a:t> бар көп компонентті катализаторлар көбірек. Бұл катализаторлар таза түрде қолданылады немесе SiO2, Al2O3 және кизельгурға қолданылады. Бұл катализаторлардың барлығы тотығу-тотықсыздану механизмі бойынша жұмыс істейді.</a:t>
            </a:r>
          </a:p>
          <a:p>
            <a:pPr algn="ctr">
              <a:lnSpc>
                <a:spcPts val="3789"/>
              </a:lnSpc>
              <a:spcBef>
                <a:spcPct val="0"/>
              </a:spcBef>
            </a:pPr>
          </a:p>
          <a:p>
            <a:pPr algn="ctr">
              <a:lnSpc>
                <a:spcPts val="3789"/>
              </a:lnSpc>
              <a:spcBef>
                <a:spcPct val="0"/>
              </a:spcBef>
            </a:pPr>
            <a:r>
              <a:rPr lang="en-US" sz="2706">
                <a:solidFill>
                  <a:srgbClr val="FFFFFF"/>
                </a:solidFill>
                <a:latin typeface="Evolventa"/>
                <a:ea typeface="Evolventa"/>
                <a:cs typeface="Evolventa"/>
                <a:sym typeface="Evolventa"/>
              </a:rPr>
              <a:t> Пропиленді тотықтырғыш аммолизінің қосалқы өнімдері HCN, CH3CN, аз мөлшерде НСНО және СН3СНО (пропиленнің тотығу ыдырауынан түзілген) және СО2. </a:t>
            </a:r>
          </a:p>
          <a:p>
            <a:pPr algn="ctr">
              <a:lnSpc>
                <a:spcPts val="3789"/>
              </a:lnSpc>
              <a:spcBef>
                <a:spcPct val="0"/>
              </a:spcBef>
            </a:pPr>
          </a:p>
          <a:p>
            <a:pPr algn="ctr">
              <a:lnSpc>
                <a:spcPts val="3789"/>
              </a:lnSpc>
              <a:spcBef>
                <a:spcPct val="0"/>
              </a:spcBef>
            </a:pPr>
            <a:r>
              <a:rPr lang="en-US" sz="2706">
                <a:solidFill>
                  <a:srgbClr val="FFFFFF"/>
                </a:solidFill>
                <a:latin typeface="Evolventa"/>
                <a:ea typeface="Evolventa"/>
                <a:cs typeface="Evolventa"/>
                <a:sym typeface="Evolventa"/>
              </a:rPr>
              <a:t> Көмірқышқыл газы қоспаның барлық компоненттерінің тотығуынан, бірақ негізінен пропиленнен түзіледі. Пропилен мен альдегидтерден айырмашылығы, нитрилдердің толық тотығуы реакция жағдайында төмен жылдамдықпен жүреді, сондықтан селективтілік конверсия дәрежесіне аз тәуелді болады.</a:t>
            </a:r>
          </a:p>
          <a:p>
            <a:pPr algn="ctr">
              <a:lnSpc>
                <a:spcPts val="3789"/>
              </a:lnSpc>
              <a:spcBef>
                <a:spcPct val="0"/>
              </a:spcBef>
            </a:pPr>
          </a:p>
        </p:txBody>
      </p:sp>
    </p:spTree>
  </p:cSld>
  <p:clrMapOvr>
    <a:masterClrMapping/>
  </p:clrMapOvr>
</p:sld>
</file>

<file path=ppt/slides/slide2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345410" y="642926"/>
            <a:ext cx="15597180" cy="9437764"/>
          </a:xfrm>
          <a:prstGeom prst="rect">
            <a:avLst/>
          </a:prstGeom>
        </p:spPr>
        <p:txBody>
          <a:bodyPr anchor="t" rtlCol="false" tIns="0" lIns="0" bIns="0" rIns="0">
            <a:spAutoFit/>
          </a:bodyPr>
          <a:lstStyle/>
          <a:p>
            <a:pPr algn="ctr">
              <a:lnSpc>
                <a:spcPts val="4137"/>
              </a:lnSpc>
            </a:pPr>
            <a:r>
              <a:rPr lang="en-US" sz="2955">
                <a:solidFill>
                  <a:srgbClr val="FFFFFF"/>
                </a:solidFill>
                <a:latin typeface="Evolventa"/>
                <a:ea typeface="Evolventa"/>
                <a:cs typeface="Evolventa"/>
                <a:sym typeface="Evolventa"/>
              </a:rPr>
              <a:t> </a:t>
            </a:r>
            <a:r>
              <a:rPr lang="en-US" sz="2955">
                <a:solidFill>
                  <a:srgbClr val="FFFFFF"/>
                </a:solidFill>
                <a:latin typeface="Evolventa"/>
                <a:ea typeface="Evolventa"/>
                <a:cs typeface="Evolventa"/>
                <a:sym typeface="Evolventa"/>
              </a:rPr>
              <a:t>Пропиленнің тотығу аммонолизі </a:t>
            </a:r>
            <a:r>
              <a:rPr lang="en-US" sz="2955">
                <a:solidFill>
                  <a:srgbClr val="FFFFFF"/>
                </a:solidFill>
                <a:latin typeface="Evolventa"/>
                <a:ea typeface="Evolventa"/>
                <a:cs typeface="Evolventa"/>
                <a:sym typeface="Evolventa"/>
              </a:rPr>
              <a:t>процесі сұйық қабат аппараттары</a:t>
            </a:r>
            <a:r>
              <a:rPr lang="en-US" sz="2955">
                <a:solidFill>
                  <a:srgbClr val="FFFFFF"/>
                </a:solidFill>
                <a:latin typeface="Evolventa"/>
                <a:ea typeface="Evolventa"/>
                <a:cs typeface="Evolventa"/>
                <a:sym typeface="Evolventa"/>
              </a:rPr>
              <a:t>нда</a:t>
            </a:r>
            <a:r>
              <a:rPr lang="en-US" sz="2955">
                <a:solidFill>
                  <a:srgbClr val="FFFFFF"/>
                </a:solidFill>
                <a:latin typeface="Evolventa"/>
                <a:ea typeface="Evolventa"/>
                <a:cs typeface="Evolventa"/>
                <a:sym typeface="Evolventa"/>
              </a:rPr>
              <a:t> жүргізіледі.</a:t>
            </a:r>
          </a:p>
          <a:p>
            <a:pPr algn="ctr">
              <a:lnSpc>
                <a:spcPts val="4137"/>
              </a:lnSpc>
            </a:pPr>
            <a:r>
              <a:rPr lang="en-US" sz="2955">
                <a:solidFill>
                  <a:srgbClr val="FFFFFF"/>
                </a:solidFill>
                <a:latin typeface="Evolventa"/>
                <a:ea typeface="Evolventa"/>
                <a:cs typeface="Evolventa"/>
                <a:sym typeface="Evolventa"/>
              </a:rPr>
              <a:t> </a:t>
            </a:r>
          </a:p>
          <a:p>
            <a:pPr algn="ctr">
              <a:lnSpc>
                <a:spcPts val="4137"/>
              </a:lnSpc>
              <a:spcBef>
                <a:spcPct val="0"/>
              </a:spcBef>
            </a:pPr>
            <a:r>
              <a:rPr lang="en-US" sz="2955">
                <a:solidFill>
                  <a:srgbClr val="FFFFFF"/>
                </a:solidFill>
                <a:latin typeface="Evolventa"/>
                <a:ea typeface="Evolventa"/>
                <a:cs typeface="Evolventa"/>
                <a:sym typeface="Evolventa"/>
              </a:rPr>
              <a:t> Тотығу C3H6:NH3:O2 көлемдік қатынасын 1:(0,9÷1,1):(1,8÷2,4) диапазонында сақтай отырып, ауамен жүзеге асырылады. Реактордан шығатын қоспаның құрамында түрленбеген аммиак болуы маңызды, өйткені әйтпесе альдегидтер мен СО2 шығымы артады. Кейбір артық оттегі де қажет,</a:t>
            </a:r>
            <a:r>
              <a:rPr lang="en-US" sz="2955">
                <a:solidFill>
                  <a:srgbClr val="FFFFFF"/>
                </a:solidFill>
                <a:latin typeface="Evolventa"/>
                <a:ea typeface="Evolventa"/>
                <a:cs typeface="Evolventa"/>
                <a:sym typeface="Evolventa"/>
              </a:rPr>
              <a:t> ол пропилен және аммиакпен бірге катализатордың белсенділігі мен селективтілігін арттыруға қолайлы ортаның тотығу-тотықсыздану қасиеттерін қамтамасыз етеді.</a:t>
            </a:r>
          </a:p>
          <a:p>
            <a:pPr algn="ctr">
              <a:lnSpc>
                <a:spcPts val="4137"/>
              </a:lnSpc>
              <a:spcBef>
                <a:spcPct val="0"/>
              </a:spcBef>
            </a:pPr>
          </a:p>
          <a:p>
            <a:pPr algn="ctr">
              <a:lnSpc>
                <a:spcPts val="4137"/>
              </a:lnSpc>
              <a:spcBef>
                <a:spcPct val="0"/>
              </a:spcBef>
            </a:pPr>
            <a:r>
              <a:rPr lang="en-US" sz="2955">
                <a:solidFill>
                  <a:srgbClr val="FFFFFF"/>
                </a:solidFill>
                <a:latin typeface="Evolventa"/>
                <a:ea typeface="Evolventa"/>
                <a:cs typeface="Evolventa"/>
                <a:sym typeface="Evolventa"/>
              </a:rPr>
              <a:t> Әртүрлі қондырғылар мен катализаторларда пропиленнің тотығу аммонолизі процесі 370…500 °C және 0,2…1,4 МПа температурада жүргізіледі. Байланыс уақыты 6 с, пропиленді 95% дейін конверсиялау жылдамдығын қамтамасыз етеді. Бұл ретте пропилен фракциясының құрамында 5...40% пропан болуы мүмкін, бұл оның құнын төмендетеді. Сипатталған жағдайларда акрилонитрил үшін процестің селективтілігі 80...85% құрайды, ал қосалқы өнімдер циан қышқылы мен ацетонитрил тауарлық өнім ретінде шығарылады, бұл акрилонитрилдің өзіндік құнын төмендетеді.</a:t>
            </a:r>
          </a:p>
          <a:p>
            <a:pPr algn="ctr">
              <a:lnSpc>
                <a:spcPts val="4137"/>
              </a:lnSpc>
              <a:spcBef>
                <a:spcPct val="0"/>
              </a:spcBef>
            </a:pPr>
          </a:p>
        </p:txBody>
      </p:sp>
    </p:spTree>
  </p:cSld>
  <p:clrMapOvr>
    <a:masterClrMapping/>
  </p:clrMapOvr>
</p:sld>
</file>

<file path=ppt/slides/slide2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831537" y="642926"/>
            <a:ext cx="16624926" cy="8917740"/>
          </a:xfrm>
          <a:prstGeom prst="rect">
            <a:avLst/>
          </a:prstGeom>
        </p:spPr>
        <p:txBody>
          <a:bodyPr anchor="t" rtlCol="false" tIns="0" lIns="0" bIns="0" rIns="0">
            <a:spAutoFit/>
          </a:bodyPr>
          <a:lstStyle/>
          <a:p>
            <a:pPr algn="ctr">
              <a:lnSpc>
                <a:spcPts val="4137"/>
              </a:lnSpc>
              <a:spcBef>
                <a:spcPct val="0"/>
              </a:spcBef>
            </a:pPr>
            <a:r>
              <a:rPr lang="en-US" sz="2955">
                <a:solidFill>
                  <a:srgbClr val="FFFFFF"/>
                </a:solidFill>
                <a:latin typeface="Evolventa"/>
                <a:ea typeface="Evolventa"/>
                <a:cs typeface="Evolventa"/>
                <a:sym typeface="Evolventa"/>
              </a:rPr>
              <a:t> 3. Фта</a:t>
            </a:r>
            <a:r>
              <a:rPr lang="en-US" sz="2955">
                <a:solidFill>
                  <a:srgbClr val="FFFFFF"/>
                </a:solidFill>
                <a:latin typeface="Evolventa"/>
                <a:ea typeface="Evolventa"/>
                <a:cs typeface="Evolventa"/>
                <a:sym typeface="Evolventa"/>
              </a:rPr>
              <a:t>л, малеин жән</a:t>
            </a:r>
            <a:r>
              <a:rPr lang="en-US" sz="2955">
                <a:solidFill>
                  <a:srgbClr val="FFFFFF"/>
                </a:solidFill>
                <a:latin typeface="Evolventa"/>
                <a:ea typeface="Evolventa"/>
                <a:cs typeface="Evolventa"/>
                <a:sym typeface="Evolventa"/>
              </a:rPr>
              <a:t>е басқа циклді ангидридтер</a:t>
            </a:r>
            <a:r>
              <a:rPr lang="en-US" sz="2955">
                <a:solidFill>
                  <a:srgbClr val="FFFFFF"/>
                </a:solidFill>
                <a:latin typeface="Evolventa"/>
                <a:ea typeface="Evolventa"/>
                <a:cs typeface="Evolventa"/>
                <a:sym typeface="Evolventa"/>
              </a:rPr>
              <a:t>д</a:t>
            </a:r>
            <a:r>
              <a:rPr lang="en-US" sz="2955">
                <a:solidFill>
                  <a:srgbClr val="FFFFFF"/>
                </a:solidFill>
                <a:latin typeface="Evolventa"/>
                <a:ea typeface="Evolventa"/>
                <a:cs typeface="Evolventa"/>
                <a:sym typeface="Evolventa"/>
              </a:rPr>
              <a:t>ің синтезі. Көмірсутектердің газ-фазалы гетерогенді каталитикалық тотығуы жоғары термиялық-тотықтырғыштық тұрақтылығы бар ди- және тетракарбон қышқылдарының ангидридтерін (малеин, фтал және т.б.) синтездеу үшін</a:t>
            </a:r>
            <a:r>
              <a:rPr lang="en-US" sz="2955">
                <a:solidFill>
                  <a:srgbClr val="FFFFFF"/>
                </a:solidFill>
                <a:latin typeface="Evolventa"/>
                <a:ea typeface="Evolventa"/>
                <a:cs typeface="Evolventa"/>
                <a:sym typeface="Evolventa"/>
              </a:rPr>
              <a:t> үлкен практикалық мәнге ие болып табылады.</a:t>
            </a:r>
          </a:p>
          <a:p>
            <a:pPr algn="ctr">
              <a:lnSpc>
                <a:spcPts val="4137"/>
              </a:lnSpc>
              <a:spcBef>
                <a:spcPct val="0"/>
              </a:spcBef>
            </a:pPr>
          </a:p>
          <a:p>
            <a:pPr algn="ctr">
              <a:lnSpc>
                <a:spcPts val="4137"/>
              </a:lnSpc>
              <a:spcBef>
                <a:spcPct val="0"/>
              </a:spcBef>
            </a:pPr>
            <a:r>
              <a:rPr lang="en-US" sz="2955">
                <a:solidFill>
                  <a:srgbClr val="FFFFFF"/>
                </a:solidFill>
                <a:latin typeface="Evolventa"/>
                <a:ea typeface="Evolventa"/>
                <a:cs typeface="Evolventa"/>
                <a:sym typeface="Evolventa"/>
              </a:rPr>
              <a:t> Фтал ангидриді - олардың ең маңызды өкілі. Бұл қатты кристалды зат (б.т. = 130,8 °C; т.жану = 284,5 °C). Фтал ангидридінің қолданылу саласы оны глицеринмен, пентаэритритолмен және басқа көп атомды спирттермен поликонденсациялау арқылы полимерлерді алу болып табылады.</a:t>
            </a:r>
          </a:p>
          <a:p>
            <a:pPr algn="ctr">
              <a:lnSpc>
                <a:spcPts val="4137"/>
              </a:lnSpc>
              <a:spcBef>
                <a:spcPct val="0"/>
              </a:spcBef>
            </a:pPr>
          </a:p>
          <a:p>
            <a:pPr algn="ctr">
              <a:lnSpc>
                <a:spcPts val="4137"/>
              </a:lnSpc>
              <a:spcBef>
                <a:spcPct val="0"/>
              </a:spcBef>
            </a:pPr>
            <a:r>
              <a:rPr lang="en-US" sz="2955">
                <a:solidFill>
                  <a:srgbClr val="FFFFFF"/>
                </a:solidFill>
                <a:latin typeface="Evolventa"/>
                <a:ea typeface="Evolventa"/>
                <a:cs typeface="Evolventa"/>
                <a:sym typeface="Evolventa"/>
              </a:rPr>
              <a:t> Полимерлі материалдарды пластификатор ретінде С4–С8 спирттері бар фтал қышқылының күрделі эфирлері, ал оның метил және этил эфирлері қансорғыш жәндіктерге қарсы репелленттер ретінде қолданылады. Бояғыштарды синтездеу үшін аз мөлшерде фтал ангидриді қолданылады.</a:t>
            </a:r>
          </a:p>
          <a:p>
            <a:pPr algn="ctr">
              <a:lnSpc>
                <a:spcPts val="4137"/>
              </a:lnSpc>
              <a:spcBef>
                <a:spcPct val="0"/>
              </a:spcBef>
            </a:pPr>
            <a:r>
              <a:rPr lang="en-US" sz="2955">
                <a:solidFill>
                  <a:srgbClr val="FFFFFF"/>
                </a:solidFill>
                <a:latin typeface="Evolventa"/>
                <a:ea typeface="Evolventa"/>
                <a:cs typeface="Evolventa"/>
                <a:sym typeface="Evolventa"/>
              </a:rPr>
              <a:t>Фтал ангидридін нафталинді тотықтыру арқылы, сондай-ақ қымбат емес о-ксилол негізінде алуға болады. </a:t>
            </a:r>
          </a:p>
          <a:p>
            <a:pPr algn="ctr">
              <a:lnSpc>
                <a:spcPts val="4137"/>
              </a:lnSpc>
              <a:spcBef>
                <a:spcPct val="0"/>
              </a:spcBef>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28700" y="3994739"/>
            <a:ext cx="15645394" cy="2173698"/>
          </a:xfrm>
          <a:prstGeom prst="rect">
            <a:avLst/>
          </a:prstGeom>
        </p:spPr>
        <p:txBody>
          <a:bodyPr anchor="t" rtlCol="false" tIns="0" lIns="0" bIns="0" rIns="0">
            <a:spAutoFit/>
          </a:bodyPr>
          <a:lstStyle/>
          <a:p>
            <a:pPr algn="l">
              <a:lnSpc>
                <a:spcPts val="3360"/>
              </a:lnSpc>
            </a:pPr>
            <a:r>
              <a:rPr lang="en-US" sz="2400">
                <a:solidFill>
                  <a:srgbClr val="FFFFFF"/>
                </a:solidFill>
                <a:latin typeface="Evolventa"/>
                <a:ea typeface="Evolventa"/>
                <a:cs typeface="Evolventa"/>
                <a:sym typeface="Evolventa"/>
              </a:rPr>
              <a:t>             </a:t>
            </a:r>
            <a:r>
              <a:rPr lang="en-US" sz="2400" b="true">
                <a:solidFill>
                  <a:srgbClr val="FFFFFF"/>
                </a:solidFill>
                <a:latin typeface="Evolventa Bold"/>
                <a:ea typeface="Evolventa Bold"/>
                <a:cs typeface="Evolventa Bold"/>
                <a:sym typeface="Evolventa Bold"/>
              </a:rPr>
              <a:t>Жоспар</a:t>
            </a:r>
            <a:r>
              <a:rPr lang="en-US" sz="2400">
                <a:solidFill>
                  <a:srgbClr val="FFFFFF"/>
                </a:solidFill>
                <a:latin typeface="Evolventa"/>
                <a:ea typeface="Evolventa"/>
                <a:cs typeface="Evolventa"/>
                <a:sym typeface="Evolventa"/>
              </a:rPr>
              <a:t>:</a:t>
            </a:r>
          </a:p>
          <a:p>
            <a:pPr algn="l">
              <a:lnSpc>
                <a:spcPts val="3360"/>
              </a:lnSpc>
              <a:spcBef>
                <a:spcPct val="0"/>
              </a:spcBef>
            </a:pPr>
            <a:r>
              <a:rPr lang="en-US" sz="2400">
                <a:solidFill>
                  <a:srgbClr val="FFFFFF"/>
                </a:solidFill>
                <a:latin typeface="Evolventa"/>
                <a:ea typeface="Evolventa"/>
                <a:cs typeface="Evolventa"/>
                <a:sym typeface="Evolventa"/>
              </a:rPr>
              <a:t>               1.               Тотығудың гетерогенді ка</a:t>
            </a:r>
            <a:r>
              <a:rPr lang="en-US" sz="2400">
                <a:solidFill>
                  <a:srgbClr val="FFFFFF"/>
                </a:solidFill>
                <a:latin typeface="Evolventa"/>
                <a:ea typeface="Evolventa"/>
                <a:cs typeface="Evolventa"/>
                <a:sym typeface="Evolventa"/>
              </a:rPr>
              <a:t>тализаторлары. </a:t>
            </a:r>
          </a:p>
          <a:p>
            <a:pPr algn="l">
              <a:lnSpc>
                <a:spcPts val="3360"/>
              </a:lnSpc>
              <a:spcBef>
                <a:spcPct val="0"/>
              </a:spcBef>
            </a:pPr>
            <a:r>
              <a:rPr lang="en-US" sz="2400">
                <a:solidFill>
                  <a:srgbClr val="FFFFFF"/>
                </a:solidFill>
                <a:latin typeface="Evolventa"/>
                <a:ea typeface="Evolventa"/>
                <a:cs typeface="Evolventa"/>
                <a:sym typeface="Evolventa"/>
              </a:rPr>
              <a:t>               2.               Олефиндердің қаныққан көміртегі атомы арқылы тотығуы. </a:t>
            </a:r>
          </a:p>
          <a:p>
            <a:pPr algn="l">
              <a:lnSpc>
                <a:spcPts val="3360"/>
              </a:lnSpc>
              <a:spcBef>
                <a:spcPct val="0"/>
              </a:spcBef>
            </a:pPr>
            <a:r>
              <a:rPr lang="en-US" sz="2400">
                <a:solidFill>
                  <a:srgbClr val="FFFFFF"/>
                </a:solidFill>
                <a:latin typeface="Evolventa"/>
                <a:ea typeface="Evolventa"/>
                <a:cs typeface="Evolventa"/>
                <a:sym typeface="Evolventa"/>
              </a:rPr>
              <a:t>               3.               Фтал, малеин және басқа циклдік ангидридтердің синтезі. Этилен оксидін өндіру.</a:t>
            </a:r>
          </a:p>
          <a:p>
            <a:pPr algn="l">
              <a:lnSpc>
                <a:spcPts val="3360"/>
              </a:lnSpc>
              <a:spcBef>
                <a:spcPct val="0"/>
              </a:spcBef>
            </a:pPr>
          </a:p>
        </p:txBody>
      </p:sp>
    </p:spTree>
  </p:cSld>
  <p:clrMapOvr>
    <a:masterClrMapping/>
  </p:clrMapOvr>
</p:sld>
</file>

<file path=ppt/slides/slide3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028700" y="325683"/>
            <a:ext cx="16230600" cy="9473710"/>
          </a:xfrm>
          <a:prstGeom prst="rect">
            <a:avLst/>
          </a:prstGeom>
        </p:spPr>
        <p:txBody>
          <a:bodyPr anchor="t" rtlCol="false" tIns="0" lIns="0" bIns="0" rIns="0">
            <a:spAutoFit/>
          </a:bodyPr>
          <a:lstStyle/>
          <a:p>
            <a:pPr algn="ctr">
              <a:lnSpc>
                <a:spcPts val="4402"/>
              </a:lnSpc>
              <a:spcBef>
                <a:spcPct val="0"/>
              </a:spcBef>
            </a:pPr>
            <a:r>
              <a:rPr lang="en-US" sz="3144">
                <a:solidFill>
                  <a:srgbClr val="FFFFFF"/>
                </a:solidFill>
                <a:latin typeface="Evolventa"/>
                <a:ea typeface="Evolventa"/>
                <a:cs typeface="Evolventa"/>
                <a:sym typeface="Evolventa"/>
              </a:rPr>
              <a:t> </a:t>
            </a:r>
            <a:r>
              <a:rPr lang="en-US" b="true" sz="3144">
                <a:solidFill>
                  <a:srgbClr val="FFFFFF"/>
                </a:solidFill>
                <a:latin typeface="Evolventa Bold"/>
                <a:ea typeface="Evolventa Bold"/>
                <a:cs typeface="Evolventa Bold"/>
                <a:sym typeface="Evolventa Bold"/>
              </a:rPr>
              <a:t>Малеин ангидриді</a:t>
            </a:r>
            <a:r>
              <a:rPr lang="en-US" sz="3144">
                <a:solidFill>
                  <a:srgbClr val="FFFFFF"/>
                </a:solidFill>
                <a:latin typeface="Evolventa"/>
                <a:ea typeface="Evolventa"/>
                <a:cs typeface="Evolventa"/>
                <a:sym typeface="Evolventa"/>
              </a:rPr>
              <a:t> - кристалды зат (б.т. 52,8 °C, қайнау т. 200 °C). Ол суда ериді және онымен малеин қышқылына гидролизденеді. Соңғысы қыздырылған кезде фумар қышқылына (транс-изомер) изомерленуге қабілетті, оны малеин ангидридін синтездеу кезінде</a:t>
            </a:r>
            <a:r>
              <a:rPr lang="en-US" sz="3144">
                <a:solidFill>
                  <a:srgbClr val="FFFFFF"/>
                </a:solidFill>
                <a:latin typeface="Evolventa"/>
                <a:ea typeface="Evolventa"/>
                <a:cs typeface="Evolventa"/>
                <a:sym typeface="Evolventa"/>
              </a:rPr>
              <a:t> ескеру қажет. Малеин ангидриді қанықпаған полиэфирлер өндірісінде қолданылады.</a:t>
            </a:r>
          </a:p>
          <a:p>
            <a:pPr algn="ctr">
              <a:lnSpc>
                <a:spcPts val="4402"/>
              </a:lnSpc>
              <a:spcBef>
                <a:spcPct val="0"/>
              </a:spcBef>
            </a:pPr>
          </a:p>
          <a:p>
            <a:pPr algn="ctr">
              <a:lnSpc>
                <a:spcPts val="4402"/>
              </a:lnSpc>
              <a:spcBef>
                <a:spcPct val="0"/>
              </a:spcBef>
            </a:pPr>
            <a:r>
              <a:rPr lang="en-US" sz="3144">
                <a:solidFill>
                  <a:srgbClr val="FFFFFF"/>
                </a:solidFill>
                <a:latin typeface="Evolventa"/>
                <a:ea typeface="Evolventa"/>
                <a:cs typeface="Evolventa"/>
                <a:sym typeface="Evolventa"/>
              </a:rPr>
              <a:t> Малеин ангидридін бензолды ауамен газ-фазалық тотықтыру арқылы немесе бутендер немесе бутан негізінде алуға болады. Пиромеллиттік диангидридті ароматты диаминдермен поликонденсациялау нәтижесінде алынған полиимидтер сияқты ыстыққа төзімді полимерлерді синтездеу үшін пиромелиттік диангидрид қолданылады. Пиромеллиттік диангидрид дюреннің газ-фазалық тотығуы арқылы шығымы 50%-дан аз болады. Барлық осы процестердің типтік катализаторлары олефиндердің тотығуы мен тотығу аммонолизінде қолданылатын катализаторлардан айырмашылығы, олефиндердің тотықсыздану реакцияларымен сипатталатын ванадий пентоксидіне негізделген композициялар болып табылады.</a:t>
            </a:r>
          </a:p>
          <a:p>
            <a:pPr algn="ctr">
              <a:lnSpc>
                <a:spcPts val="4402"/>
              </a:lnSpc>
              <a:spcBef>
                <a:spcPct val="0"/>
              </a:spcBef>
            </a:pPr>
          </a:p>
        </p:txBody>
      </p:sp>
    </p:spTree>
  </p:cSld>
  <p:clrMapOvr>
    <a:masterClrMapping/>
  </p:clrMapOvr>
</p:sld>
</file>

<file path=ppt/slides/slide3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553720" y="1165197"/>
            <a:ext cx="17180560" cy="7823255"/>
          </a:xfrm>
          <a:prstGeom prst="rect">
            <a:avLst/>
          </a:prstGeom>
        </p:spPr>
        <p:txBody>
          <a:bodyPr anchor="t" rtlCol="false" tIns="0" lIns="0" bIns="0" rIns="0">
            <a:spAutoFit/>
          </a:bodyPr>
          <a:lstStyle/>
          <a:p>
            <a:pPr algn="ctr">
              <a:lnSpc>
                <a:spcPts val="3864"/>
              </a:lnSpc>
            </a:pPr>
            <a:r>
              <a:rPr lang="en-US" sz="2760">
                <a:solidFill>
                  <a:srgbClr val="FFFFFF"/>
                </a:solidFill>
                <a:latin typeface="Evolventa"/>
                <a:ea typeface="Evolventa"/>
                <a:cs typeface="Evolventa"/>
                <a:sym typeface="Evolventa"/>
              </a:rPr>
              <a:t> V2O5-к</a:t>
            </a:r>
            <a:r>
              <a:rPr lang="en-US" sz="2760">
                <a:solidFill>
                  <a:srgbClr val="FFFFFF"/>
                </a:solidFill>
                <a:latin typeface="Evolventa"/>
                <a:ea typeface="Evolventa"/>
                <a:cs typeface="Evolventa"/>
                <a:sym typeface="Evolventa"/>
              </a:rPr>
              <a:t>е </a:t>
            </a:r>
            <a:r>
              <a:rPr lang="en-US" sz="2760">
                <a:solidFill>
                  <a:srgbClr val="FFFFFF"/>
                </a:solidFill>
                <a:latin typeface="Evolventa"/>
                <a:ea typeface="Evolventa"/>
                <a:cs typeface="Evolventa"/>
                <a:sym typeface="Evolventa"/>
              </a:rPr>
              <a:t>ә</a:t>
            </a:r>
            <a:r>
              <a:rPr lang="en-US" sz="2760">
                <a:solidFill>
                  <a:srgbClr val="FFFFFF"/>
                </a:solidFill>
                <a:latin typeface="Evolventa"/>
                <a:ea typeface="Evolventa"/>
                <a:cs typeface="Evolventa"/>
                <a:sym typeface="Evolventa"/>
              </a:rPr>
              <a:t>р</a:t>
            </a:r>
            <a:r>
              <a:rPr lang="en-US" sz="2760">
                <a:solidFill>
                  <a:srgbClr val="FFFFFF"/>
                </a:solidFill>
                <a:latin typeface="Evolventa"/>
                <a:ea typeface="Evolventa"/>
                <a:cs typeface="Evolventa"/>
                <a:sym typeface="Evolventa"/>
              </a:rPr>
              <a:t>түрл</a:t>
            </a:r>
            <a:r>
              <a:rPr lang="en-US" sz="2760">
                <a:solidFill>
                  <a:srgbClr val="FFFFFF"/>
                </a:solidFill>
                <a:latin typeface="Evolventa"/>
                <a:ea typeface="Evolventa"/>
                <a:cs typeface="Evolventa"/>
                <a:sym typeface="Evolventa"/>
              </a:rPr>
              <a:t>і</a:t>
            </a:r>
            <a:r>
              <a:rPr lang="en-US" sz="2760">
                <a:solidFill>
                  <a:srgbClr val="FFFFFF"/>
                </a:solidFill>
                <a:latin typeface="Evolventa"/>
                <a:ea typeface="Evolventa"/>
                <a:cs typeface="Evolventa"/>
                <a:sym typeface="Evolventa"/>
              </a:rPr>
              <a:t> оксидтер (TiO2, MoO3), сонымен қатар сульфаттар мен фосфаттар қосылып, катализатордың белсенділігі мен селективтілігін арттырады.</a:t>
            </a:r>
          </a:p>
          <a:p>
            <a:pPr algn="ctr">
              <a:lnSpc>
                <a:spcPts val="3864"/>
              </a:lnSpc>
            </a:pPr>
          </a:p>
          <a:p>
            <a:pPr algn="ctr">
              <a:lnSpc>
                <a:spcPts val="3864"/>
              </a:lnSpc>
              <a:spcBef>
                <a:spcPct val="0"/>
              </a:spcBef>
            </a:pPr>
            <a:r>
              <a:rPr lang="en-US" sz="2760">
                <a:solidFill>
                  <a:srgbClr val="FFFFFF"/>
                </a:solidFill>
                <a:latin typeface="Evolventa"/>
                <a:ea typeface="Evolventa"/>
                <a:cs typeface="Evolventa"/>
                <a:sym typeface="Evolventa"/>
              </a:rPr>
              <a:t> Фтал ангидридін </a:t>
            </a:r>
            <a:r>
              <a:rPr lang="en-US" sz="2760">
                <a:solidFill>
                  <a:srgbClr val="FFFFFF"/>
                </a:solidFill>
                <a:latin typeface="Evolventa"/>
                <a:ea typeface="Evolventa"/>
                <a:cs typeface="Evolventa"/>
                <a:sym typeface="Evolventa"/>
              </a:rPr>
              <a:t>алу.  Фтал ангидриді одан әрі тотығуға салыстырмалы түрде тұрақты, сондықтан реакция нафталин толығымен дерлік конверсияланғанша жүреді. </a:t>
            </a:r>
          </a:p>
          <a:p>
            <a:pPr algn="ctr">
              <a:lnSpc>
                <a:spcPts val="3864"/>
              </a:lnSpc>
              <a:spcBef>
                <a:spcPct val="0"/>
              </a:spcBef>
            </a:pPr>
          </a:p>
          <a:p>
            <a:pPr algn="ctr">
              <a:lnSpc>
                <a:spcPts val="3864"/>
              </a:lnSpc>
              <a:spcBef>
                <a:spcPct val="0"/>
              </a:spcBef>
            </a:pPr>
            <a:r>
              <a:rPr lang="en-US" sz="2760">
                <a:solidFill>
                  <a:srgbClr val="FFFFFF"/>
                </a:solidFill>
                <a:latin typeface="Evolventa"/>
                <a:ea typeface="Evolventa"/>
                <a:cs typeface="Evolventa"/>
                <a:sym typeface="Evolventa"/>
              </a:rPr>
              <a:t> Нафталиннің тотығуының ең тиімді катализаторы силикагельге K2SO4 қосылған V2O5 болып табылады, ол 360...400 °С температурада 90% фтал ангидридінің шығуын қамтамасыз етеді.</a:t>
            </a:r>
          </a:p>
          <a:p>
            <a:pPr algn="ctr">
              <a:lnSpc>
                <a:spcPts val="3864"/>
              </a:lnSpc>
              <a:spcBef>
                <a:spcPct val="0"/>
              </a:spcBef>
            </a:pPr>
          </a:p>
          <a:p>
            <a:pPr algn="ctr">
              <a:lnSpc>
                <a:spcPts val="3864"/>
              </a:lnSpc>
              <a:spcBef>
                <a:spcPct val="0"/>
              </a:spcBef>
            </a:pPr>
            <a:r>
              <a:rPr lang="en-US" sz="2760">
                <a:solidFill>
                  <a:srgbClr val="FFFFFF"/>
                </a:solidFill>
                <a:latin typeface="Evolventa"/>
                <a:ea typeface="Evolventa"/>
                <a:cs typeface="Evolventa"/>
                <a:sym typeface="Evolventa"/>
              </a:rPr>
              <a:t> Нафталинді тотықтыру және о-ксилолды тотықтыру технологиясы ұқсас және шикізаттың екі түрін де өңдей алатын зауыттар бар. Процесс атмосфералық қысымда және ауамен араласқанда жарылыс қаупі бар концентрация шегінен тыс болатын 0,7...0,9% (көлем) реагент концентрациясын қамтамасыз ете отырып, ауаның үлкен артықшылығында жүргізіледі. Ең көп тарағандары қайнаған су конденсаты немесе нитрит-нитрат қоспасы арқылы салқындатылған катализатор қабаты бар көп құбырлы реакторлар, өндірістік жұбы бар.</a:t>
            </a:r>
          </a:p>
          <a:p>
            <a:pPr algn="ctr">
              <a:lnSpc>
                <a:spcPts val="3864"/>
              </a:lnSpc>
              <a:spcBef>
                <a:spcPct val="0"/>
              </a:spcBef>
            </a:pPr>
          </a:p>
        </p:txBody>
      </p:sp>
    </p:spTree>
  </p:cSld>
  <p:clrMapOvr>
    <a:masterClrMapping/>
  </p:clrMapOvr>
</p:sld>
</file>

<file path=ppt/slides/slide3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973225" y="1009894"/>
            <a:ext cx="14341551" cy="8152911"/>
          </a:xfrm>
          <a:prstGeom prst="rect">
            <a:avLst/>
          </a:prstGeom>
        </p:spPr>
        <p:txBody>
          <a:bodyPr anchor="t" rtlCol="false" tIns="0" lIns="0" bIns="0" rIns="0">
            <a:spAutoFit/>
          </a:bodyPr>
          <a:lstStyle/>
          <a:p>
            <a:pPr algn="ctr">
              <a:lnSpc>
                <a:spcPts val="3225"/>
              </a:lnSpc>
              <a:spcBef>
                <a:spcPct val="0"/>
              </a:spcBef>
            </a:pPr>
            <a:r>
              <a:rPr lang="en-US" sz="2304">
                <a:solidFill>
                  <a:srgbClr val="FFFFFF"/>
                </a:solidFill>
                <a:latin typeface="Evolventa"/>
                <a:ea typeface="Evolventa"/>
                <a:cs typeface="Evolventa"/>
                <a:sym typeface="Evolventa"/>
              </a:rPr>
              <a:t> Нафталинн</a:t>
            </a:r>
            <a:r>
              <a:rPr lang="en-US" sz="2304">
                <a:solidFill>
                  <a:srgbClr val="FFFFFF"/>
                </a:solidFill>
                <a:latin typeface="Evolventa"/>
                <a:ea typeface="Evolventa"/>
                <a:cs typeface="Evolventa"/>
                <a:sym typeface="Evolventa"/>
              </a:rPr>
              <a:t>ен ф</a:t>
            </a:r>
            <a:r>
              <a:rPr lang="en-US" sz="2304">
                <a:solidFill>
                  <a:srgbClr val="FFFFFF"/>
                </a:solidFill>
                <a:latin typeface="Evolventa"/>
                <a:ea typeface="Evolventa"/>
                <a:cs typeface="Evolventa"/>
                <a:sym typeface="Evolventa"/>
              </a:rPr>
              <a:t>тал ангидридін алу технологиясы бойынша балқытылған нафталин 100 °С температурада бірнеше көпіршікті қақпақшалары бар буландырғышқа беріледі. Онда ауаның бір бөлігі (аппаратта алдын ала қыздырылған) енгізіледі, ол 8...10\% концентрацияға дейін н</a:t>
            </a:r>
            <a:r>
              <a:rPr lang="en-US" sz="2304">
                <a:solidFill>
                  <a:srgbClr val="FFFFFF"/>
                </a:solidFill>
                <a:latin typeface="Evolventa"/>
                <a:ea typeface="Evolventa"/>
                <a:cs typeface="Evolventa"/>
                <a:sym typeface="Evolventa"/>
              </a:rPr>
              <a:t>афталин буларымен қаныққан, ол жоғарғы жарылу шегінен асып түседі. Қалған ауа жылу алмастырғышта жылытылатын ыстық реакциялық газбен, нафталин буымен қаныққан ауамен араласады және қоспасы құбырлы реакторға беріледі. Реактор циркуляциялық балқытылған тұздар арқылы салқындатылады, ал жоғары қысымды бу (5 МПа дейін) қалдық жылу қазандығында түзіледі. Бұл су тотықтырғыш ауаны пайдалану үшін пайдаланылады. Ыстық реакциялық газдар жылу алмастырғышта ауаға жылу береді, содан кейін жылу алмастырғышта салқындатылады, онда олар төмен қысымды бу шығарады немесе қалдық жылу қазандығына баратын су конденсатын қыздырады. Содан кейін салқындатылған реакция газдары маймен салқындатылған қанатты түтіктері бар кезектесіп жұмыс істейтін екі конденсатордың жүйесіне түседі. Фтал ангидриді қатты күйде құбырларға тұндырады; Ол жеткілікті мөлшерде жиналған кезде газ ағыны екінші конденсаторға ауыстырылады, ал біріншісі ыстық маймен қыздырылады. Балқытылған фтал ангидриді конденсатордан аралық резервуарға құйылады, одан ол тазартуға екі вакуумды түзету колонналарының жүйесіне жіберіледі. Біріншіде көбірек ұшқыш заттар дистилляцияланады, ал екіншісінен дистиллят ретінде таза фтал ангидриді алынады. Жеңіл дистилляттар және екінші бағанның ауыр қалдығы жағылады. Конденсаторлардан кейінгі қалдық газ пеште жағылады.</a:t>
            </a:r>
          </a:p>
          <a:p>
            <a:pPr algn="ctr">
              <a:lnSpc>
                <a:spcPts val="3225"/>
              </a:lnSpc>
              <a:spcBef>
                <a:spcPct val="0"/>
              </a:spcBef>
            </a:pPr>
          </a:p>
        </p:txBody>
      </p:sp>
    </p:spTree>
  </p:cSld>
  <p:clrMapOvr>
    <a:masterClrMapping/>
  </p:clrMapOvr>
</p:sld>
</file>

<file path=ppt/slides/slide3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028700" y="1244795"/>
            <a:ext cx="16230600" cy="7645011"/>
          </a:xfrm>
          <a:prstGeom prst="rect">
            <a:avLst/>
          </a:prstGeom>
        </p:spPr>
        <p:txBody>
          <a:bodyPr anchor="t" rtlCol="false" tIns="0" lIns="0" bIns="0" rIns="0">
            <a:spAutoFit/>
          </a:bodyPr>
          <a:lstStyle/>
          <a:p>
            <a:pPr algn="ctr">
              <a:lnSpc>
                <a:spcPts val="4018"/>
              </a:lnSpc>
            </a:pPr>
            <a:r>
              <a:rPr lang="en-US" sz="2870">
                <a:solidFill>
                  <a:srgbClr val="FFFFFF"/>
                </a:solidFill>
                <a:latin typeface="Evolventa"/>
                <a:ea typeface="Evolventa"/>
                <a:cs typeface="Evolventa"/>
                <a:sym typeface="Evolventa"/>
              </a:rPr>
              <a:t> Этиленоксидін алу (Гетерогенді катализ арқылы этилен оксиді (C₂H₄O) алу).</a:t>
            </a:r>
          </a:p>
          <a:p>
            <a:pPr algn="ctr">
              <a:lnSpc>
                <a:spcPts val="4018"/>
              </a:lnSpc>
            </a:pPr>
          </a:p>
          <a:p>
            <a:pPr algn="ctr">
              <a:lnSpc>
                <a:spcPts val="4018"/>
              </a:lnSpc>
              <a:spcBef>
                <a:spcPct val="0"/>
              </a:spcBef>
            </a:pPr>
            <a:r>
              <a:rPr lang="en-US" sz="2870">
                <a:solidFill>
                  <a:srgbClr val="FFFFFF"/>
                </a:solidFill>
                <a:latin typeface="Evolventa"/>
                <a:ea typeface="Evolventa"/>
                <a:cs typeface="Evolventa"/>
                <a:sym typeface="Evolventa"/>
              </a:rPr>
              <a:t> Химия өнеркәсібінде э</a:t>
            </a:r>
            <a:r>
              <a:rPr lang="en-US" sz="2870">
                <a:solidFill>
                  <a:srgbClr val="FFFFFF"/>
                </a:solidFill>
                <a:latin typeface="Evolventa"/>
                <a:ea typeface="Evolventa"/>
                <a:cs typeface="Evolventa"/>
                <a:sym typeface="Evolventa"/>
              </a:rPr>
              <a:t>тиленгликоль, анионды беттік белсенді заттар және басқа органикалық қосылыстар сияқты әртүрлі өнімдерді синтездеу үшін қолданылатын маңызды процесс болып табылады. Этилен оксиді – катализаторлардың қатысуымен этилен мен оттегінен алынатын маңызды аралық өнім.</a:t>
            </a:r>
          </a:p>
          <a:p>
            <a:pPr algn="ctr">
              <a:lnSpc>
                <a:spcPts val="4018"/>
              </a:lnSpc>
              <a:spcBef>
                <a:spcPct val="0"/>
              </a:spcBef>
            </a:pPr>
          </a:p>
          <a:p>
            <a:pPr algn="ctr">
              <a:lnSpc>
                <a:spcPts val="4018"/>
              </a:lnSpc>
              <a:spcBef>
                <a:spcPct val="0"/>
              </a:spcBef>
            </a:pPr>
            <a:r>
              <a:rPr lang="en-US" sz="2870">
                <a:solidFill>
                  <a:srgbClr val="FFFFFF"/>
                </a:solidFill>
                <a:latin typeface="Evolventa"/>
                <a:ea typeface="Evolventa"/>
                <a:cs typeface="Evolventa"/>
                <a:sym typeface="Evolventa"/>
              </a:rPr>
              <a:t> Гетерогенді катализ арқылы этилен оксидін алу процесі катализатордың, әдетте металдар мен олардың оксидтерінің, мысалы, күміс (Ag), алтын (Au) немесе мыс (Cu) сияқты осы процесте белсенділігі жоғары, оттегімен этиленнің реакциясына негізделген.</a:t>
            </a:r>
          </a:p>
          <a:p>
            <a:pPr algn="ctr">
              <a:lnSpc>
                <a:spcPts val="4018"/>
              </a:lnSpc>
              <a:spcBef>
                <a:spcPct val="0"/>
              </a:spcBef>
            </a:pPr>
          </a:p>
          <a:p>
            <a:pPr algn="ctr">
              <a:lnSpc>
                <a:spcPts val="4018"/>
              </a:lnSpc>
              <a:spcBef>
                <a:spcPct val="0"/>
              </a:spcBef>
            </a:pPr>
            <a:r>
              <a:rPr lang="en-US" sz="2870">
                <a:solidFill>
                  <a:srgbClr val="FFFFFF"/>
                </a:solidFill>
                <a:latin typeface="Evolventa"/>
                <a:ea typeface="Evolventa"/>
                <a:cs typeface="Evolventa"/>
                <a:sym typeface="Evolventa"/>
              </a:rPr>
              <a:t> Негізгі химиялық реакция этиленнің тотығуынан этилен оксидін түзеді: </a:t>
            </a:r>
          </a:p>
          <a:p>
            <a:pPr algn="ctr">
              <a:lnSpc>
                <a:spcPts val="4018"/>
              </a:lnSpc>
              <a:spcBef>
                <a:spcPct val="0"/>
              </a:spcBef>
            </a:pPr>
            <a:r>
              <a:rPr lang="en-US" sz="2870">
                <a:solidFill>
                  <a:srgbClr val="FFFFFF"/>
                </a:solidFill>
                <a:latin typeface="Evolventa"/>
                <a:ea typeface="Evolventa"/>
                <a:cs typeface="Evolventa"/>
                <a:sym typeface="Evolventa"/>
              </a:rPr>
              <a:t> C</a:t>
            </a:r>
            <a:r>
              <a:rPr lang="en-US" sz="2870">
                <a:solidFill>
                  <a:srgbClr val="FFFFFF"/>
                </a:solidFill>
                <a:latin typeface="Evolventa"/>
                <a:ea typeface="Evolventa"/>
                <a:cs typeface="Evolventa"/>
                <a:sym typeface="Evolventa"/>
              </a:rPr>
              <a:t>2</a:t>
            </a:r>
            <a:r>
              <a:rPr lang="en-US" sz="2870">
                <a:solidFill>
                  <a:srgbClr val="FFFFFF"/>
                </a:solidFill>
                <a:latin typeface="Evolventa"/>
                <a:ea typeface="Evolventa"/>
                <a:cs typeface="Evolventa"/>
                <a:sym typeface="Evolventa"/>
              </a:rPr>
              <a:t>H</a:t>
            </a:r>
            <a:r>
              <a:rPr lang="en-US" sz="2870">
                <a:solidFill>
                  <a:srgbClr val="FFFFFF"/>
                </a:solidFill>
                <a:latin typeface="Evolventa"/>
                <a:ea typeface="Evolventa"/>
                <a:cs typeface="Evolventa"/>
                <a:sym typeface="Evolventa"/>
              </a:rPr>
              <a:t>4</a:t>
            </a:r>
            <a:r>
              <a:rPr lang="en-US" sz="2870">
                <a:solidFill>
                  <a:srgbClr val="FFFFFF"/>
                </a:solidFill>
                <a:latin typeface="Evolventa"/>
                <a:ea typeface="Evolventa"/>
                <a:cs typeface="Evolventa"/>
                <a:sym typeface="Evolventa"/>
              </a:rPr>
              <a:t> + O</a:t>
            </a:r>
            <a:r>
              <a:rPr lang="en-US" sz="2870">
                <a:solidFill>
                  <a:srgbClr val="FFFFFF"/>
                </a:solidFill>
                <a:latin typeface="Evolventa"/>
                <a:ea typeface="Evolventa"/>
                <a:cs typeface="Evolventa"/>
                <a:sym typeface="Evolventa"/>
              </a:rPr>
              <a:t>2</a:t>
            </a:r>
            <a:r>
              <a:rPr lang="en-US" sz="2870">
                <a:solidFill>
                  <a:srgbClr val="FFFFFF"/>
                </a:solidFill>
                <a:latin typeface="Evolventa"/>
                <a:ea typeface="Evolventa"/>
                <a:cs typeface="Evolventa"/>
                <a:sym typeface="Evolventa"/>
              </a:rPr>
              <a:t> → C</a:t>
            </a:r>
            <a:r>
              <a:rPr lang="en-US" sz="2870">
                <a:solidFill>
                  <a:srgbClr val="FFFFFF"/>
                </a:solidFill>
                <a:latin typeface="Evolventa"/>
                <a:ea typeface="Evolventa"/>
                <a:cs typeface="Evolventa"/>
                <a:sym typeface="Evolventa"/>
              </a:rPr>
              <a:t>2</a:t>
            </a:r>
            <a:r>
              <a:rPr lang="en-US" sz="2870">
                <a:solidFill>
                  <a:srgbClr val="FFFFFF"/>
                </a:solidFill>
                <a:latin typeface="Evolventa"/>
                <a:ea typeface="Evolventa"/>
                <a:cs typeface="Evolventa"/>
                <a:sym typeface="Evolventa"/>
              </a:rPr>
              <a:t>H</a:t>
            </a:r>
            <a:r>
              <a:rPr lang="en-US" sz="2870">
                <a:solidFill>
                  <a:srgbClr val="FFFFFF"/>
                </a:solidFill>
                <a:latin typeface="Evolventa"/>
                <a:ea typeface="Evolventa"/>
                <a:cs typeface="Evolventa"/>
                <a:sym typeface="Evolventa"/>
              </a:rPr>
              <a:t>4</a:t>
            </a:r>
            <a:r>
              <a:rPr lang="en-US" sz="2870">
                <a:solidFill>
                  <a:srgbClr val="FFFFFF"/>
                </a:solidFill>
                <a:latin typeface="Evolventa"/>
                <a:ea typeface="Evolventa"/>
                <a:cs typeface="Evolventa"/>
                <a:sym typeface="Evolventa"/>
              </a:rPr>
              <a:t>O</a:t>
            </a:r>
          </a:p>
          <a:p>
            <a:pPr algn="ctr">
              <a:lnSpc>
                <a:spcPts val="4018"/>
              </a:lnSpc>
              <a:spcBef>
                <a:spcPct val="0"/>
              </a:spcBef>
            </a:pPr>
          </a:p>
        </p:txBody>
      </p:sp>
    </p:spTree>
  </p:cSld>
  <p:clrMapOvr>
    <a:masterClrMapping/>
  </p:clrMapOvr>
</p:sld>
</file>

<file path=ppt/slides/slide3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1028700" y="1108921"/>
            <a:ext cx="16230600" cy="8149379"/>
          </a:xfrm>
          <a:prstGeom prst="rect">
            <a:avLst/>
          </a:prstGeom>
        </p:spPr>
        <p:txBody>
          <a:bodyPr anchor="t" rtlCol="false" tIns="0" lIns="0" bIns="0" rIns="0">
            <a:spAutoFit/>
          </a:bodyPr>
          <a:lstStyle/>
          <a:p>
            <a:pPr algn="ctr">
              <a:lnSpc>
                <a:spcPts val="4018"/>
              </a:lnSpc>
              <a:spcBef>
                <a:spcPct val="0"/>
              </a:spcBef>
            </a:pPr>
            <a:r>
              <a:rPr lang="en-US" sz="2870">
                <a:solidFill>
                  <a:srgbClr val="FFFFFF"/>
                </a:solidFill>
                <a:latin typeface="Evolventa"/>
                <a:ea typeface="Evolventa"/>
                <a:cs typeface="Evolventa"/>
                <a:sym typeface="Evolventa"/>
              </a:rPr>
              <a:t> Бұл процесте гетерогенді катализаторлар басты рөл атқарады. Этилен оксидін синтездеу үшін кеңінен қо</a:t>
            </a:r>
            <a:r>
              <a:rPr lang="en-US" sz="2870">
                <a:solidFill>
                  <a:srgbClr val="FFFFFF"/>
                </a:solidFill>
                <a:latin typeface="Evolventa"/>
                <a:ea typeface="Evolventa"/>
                <a:cs typeface="Evolventa"/>
                <a:sym typeface="Evolventa"/>
              </a:rPr>
              <a:t>лданылатын катализаторлар арасында: </a:t>
            </a:r>
          </a:p>
          <a:p>
            <a:pPr algn="ctr">
              <a:lnSpc>
                <a:spcPts val="4018"/>
              </a:lnSpc>
              <a:spcBef>
                <a:spcPct val="0"/>
              </a:spcBef>
            </a:pPr>
          </a:p>
          <a:p>
            <a:pPr algn="ctr">
              <a:lnSpc>
                <a:spcPts val="4018"/>
              </a:lnSpc>
              <a:spcBef>
                <a:spcPct val="0"/>
              </a:spcBef>
            </a:pPr>
            <a:r>
              <a:rPr lang="en-US" sz="2870">
                <a:solidFill>
                  <a:srgbClr val="FFFFFF"/>
                </a:solidFill>
                <a:latin typeface="Evolventa"/>
                <a:ea typeface="Evolventa"/>
                <a:cs typeface="Evolventa"/>
                <a:sym typeface="Evolventa"/>
              </a:rPr>
              <a:t> - Күміс (Ag): Ол этилен оксидін алу үшін ең тиімді катализаторлардың бірі болып табылады, өйткені күміс этилен тотығу реакциясында тамаша белсенділікке ие. Дегенмен, күміс температура жағдайларына және оттегі концентрациясына сезімтал.</a:t>
            </a:r>
          </a:p>
          <a:p>
            <a:pPr algn="ctr">
              <a:lnSpc>
                <a:spcPts val="4018"/>
              </a:lnSpc>
              <a:spcBef>
                <a:spcPct val="0"/>
              </a:spcBef>
            </a:pPr>
          </a:p>
          <a:p>
            <a:pPr algn="ctr">
              <a:lnSpc>
                <a:spcPts val="4018"/>
              </a:lnSpc>
              <a:spcBef>
                <a:spcPct val="0"/>
              </a:spcBef>
            </a:pPr>
            <a:r>
              <a:rPr lang="en-US" sz="2870">
                <a:solidFill>
                  <a:srgbClr val="FFFFFF"/>
                </a:solidFill>
                <a:latin typeface="Evolventa"/>
                <a:ea typeface="Evolventa"/>
                <a:cs typeface="Evolventa"/>
                <a:sym typeface="Evolventa"/>
              </a:rPr>
              <a:t> - Метал оксидтері: Кейбір жағдайларда ванадий (V₂O₅), молибден (MoO₃) және т.б. сияқты металдар мен олардың оксидтерінің қосындысынан тұратын катализаторлар қолданылады. Бұл катализаторлар процестің селективтілігін жақсартуға және этилен оксидінің шығуын арттыруға көмектеседі.</a:t>
            </a:r>
          </a:p>
          <a:p>
            <a:pPr algn="ctr">
              <a:lnSpc>
                <a:spcPts val="4018"/>
              </a:lnSpc>
              <a:spcBef>
                <a:spcPct val="0"/>
              </a:spcBef>
            </a:pPr>
          </a:p>
          <a:p>
            <a:pPr algn="ctr">
              <a:lnSpc>
                <a:spcPts val="4018"/>
              </a:lnSpc>
              <a:spcBef>
                <a:spcPct val="0"/>
              </a:spcBef>
            </a:pPr>
            <a:r>
              <a:rPr lang="en-US" sz="2870">
                <a:solidFill>
                  <a:srgbClr val="FFFFFF"/>
                </a:solidFill>
                <a:latin typeface="Evolventa"/>
                <a:ea typeface="Evolventa"/>
                <a:cs typeface="Evolventa"/>
                <a:sym typeface="Evolventa"/>
              </a:rPr>
              <a:t> - Алтын (Au) және мыс (Cu): Басқа металдармен бірге қолданылатын алтын да этилен оксидінің синтезі үшін тиімді катализатор бола алады. Дегенмен, алтын күміске қарағанда аз қолданылады.</a:t>
            </a:r>
          </a:p>
          <a:p>
            <a:pPr algn="ctr">
              <a:lnSpc>
                <a:spcPts val="4018"/>
              </a:lnSpc>
              <a:spcBef>
                <a:spcPct val="0"/>
              </a:spcBef>
            </a:pPr>
          </a:p>
        </p:txBody>
      </p:sp>
    </p:spTree>
  </p:cSld>
  <p:clrMapOvr>
    <a:masterClrMapping/>
  </p:clrMapOvr>
</p:sld>
</file>

<file path=ppt/slides/slide3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2444255" y="395848"/>
            <a:ext cx="13399489" cy="9371479"/>
          </a:xfrm>
          <a:prstGeom prst="rect">
            <a:avLst/>
          </a:prstGeom>
        </p:spPr>
        <p:txBody>
          <a:bodyPr anchor="t" rtlCol="false" tIns="0" lIns="0" bIns="0" rIns="0">
            <a:spAutoFit/>
          </a:bodyPr>
          <a:lstStyle/>
          <a:p>
            <a:pPr algn="ctr">
              <a:lnSpc>
                <a:spcPts val="3371"/>
              </a:lnSpc>
              <a:spcBef>
                <a:spcPct val="0"/>
              </a:spcBef>
            </a:pPr>
            <a:r>
              <a:rPr lang="en-US" sz="2408">
                <a:solidFill>
                  <a:srgbClr val="FFFFFF"/>
                </a:solidFill>
                <a:latin typeface="Evolventa"/>
                <a:ea typeface="Evolventa"/>
                <a:cs typeface="Evolventa"/>
                <a:sym typeface="Evolventa"/>
              </a:rPr>
              <a:t> Гетерогенді катализде этилен оксидін алу процесі бірнеше кезеңдерді қ</a:t>
            </a:r>
            <a:r>
              <a:rPr lang="en-US" sz="2408">
                <a:solidFill>
                  <a:srgbClr val="FFFFFF"/>
                </a:solidFill>
                <a:latin typeface="Evolventa"/>
                <a:ea typeface="Evolventa"/>
                <a:cs typeface="Evolventa"/>
                <a:sym typeface="Evolventa"/>
              </a:rPr>
              <a:t>амтиды:</a:t>
            </a:r>
          </a:p>
          <a:p>
            <a:pPr algn="ctr">
              <a:lnSpc>
                <a:spcPts val="3371"/>
              </a:lnSpc>
              <a:spcBef>
                <a:spcPct val="0"/>
              </a:spcBef>
            </a:pPr>
          </a:p>
          <a:p>
            <a:pPr algn="ctr">
              <a:lnSpc>
                <a:spcPts val="3371"/>
              </a:lnSpc>
              <a:spcBef>
                <a:spcPct val="0"/>
              </a:spcBef>
            </a:pPr>
            <a:r>
              <a:rPr lang="en-US" sz="2408">
                <a:solidFill>
                  <a:srgbClr val="FFFFFF"/>
                </a:solidFill>
                <a:latin typeface="Evolventa"/>
                <a:ea typeface="Evolventa"/>
                <a:cs typeface="Evolventa"/>
                <a:sym typeface="Evolventa"/>
              </a:rPr>
              <a:t> - Этилен мен оттегін дайындау: Этилен (C₂H₄) және оттегі (O₂) белгілі бір қатынаста беріледі. Жоғары селективтілікке қол жеткізу және жанама реакцияларды азайту үшін оттегі мен этилен арақатынасын оңтайландыру маңызды.</a:t>
            </a:r>
          </a:p>
          <a:p>
            <a:pPr algn="ctr">
              <a:lnSpc>
                <a:spcPts val="3371"/>
              </a:lnSpc>
              <a:spcBef>
                <a:spcPct val="0"/>
              </a:spcBef>
            </a:pPr>
          </a:p>
          <a:p>
            <a:pPr algn="ctr">
              <a:lnSpc>
                <a:spcPts val="3371"/>
              </a:lnSpc>
              <a:spcBef>
                <a:spcPct val="0"/>
              </a:spcBef>
            </a:pPr>
            <a:r>
              <a:rPr lang="en-US" sz="2408">
                <a:solidFill>
                  <a:srgbClr val="FFFFFF"/>
                </a:solidFill>
                <a:latin typeface="Evolventa"/>
                <a:ea typeface="Evolventa"/>
                <a:cs typeface="Evolventa"/>
                <a:sym typeface="Evolventa"/>
              </a:rPr>
              <a:t> - Тотығу реакциясы: Этилен мен оттегі катализатордың қатысуымен әрекеттеседі. Реакция катализатордың бетінде жүреді, онда оттегі белсендіріледі және этилен тотығады, этилен оксиді (C₂H₄O) түзіледі.</a:t>
            </a:r>
          </a:p>
          <a:p>
            <a:pPr algn="ctr">
              <a:lnSpc>
                <a:spcPts val="3371"/>
              </a:lnSpc>
              <a:spcBef>
                <a:spcPct val="0"/>
              </a:spcBef>
            </a:pPr>
          </a:p>
          <a:p>
            <a:pPr algn="ctr">
              <a:lnSpc>
                <a:spcPts val="3371"/>
              </a:lnSpc>
              <a:spcBef>
                <a:spcPct val="0"/>
              </a:spcBef>
            </a:pPr>
            <a:r>
              <a:rPr lang="en-US" sz="2408">
                <a:solidFill>
                  <a:srgbClr val="FFFFFF"/>
                </a:solidFill>
                <a:latin typeface="Evolventa"/>
                <a:ea typeface="Evolventa"/>
                <a:cs typeface="Evolventa"/>
                <a:sym typeface="Evolventa"/>
              </a:rPr>
              <a:t> - Жылу жағдайлары: Процесс температураны дәл бақылауды қажет етеді, өйткені жоғары температура көмірқышқыл газы немесе альдегидтер сияқты жанама өнімдердің түзілуіне әкелуі мүмкін. Шамамен 200–300°C температурада этиленнің тотығуы.</a:t>
            </a:r>
          </a:p>
          <a:p>
            <a:pPr algn="ctr">
              <a:lnSpc>
                <a:spcPts val="3371"/>
              </a:lnSpc>
              <a:spcBef>
                <a:spcPct val="0"/>
              </a:spcBef>
            </a:pPr>
          </a:p>
          <a:p>
            <a:pPr algn="ctr">
              <a:lnSpc>
                <a:spcPts val="3371"/>
              </a:lnSpc>
              <a:spcBef>
                <a:spcPct val="0"/>
              </a:spcBef>
            </a:pPr>
            <a:r>
              <a:rPr lang="en-US" sz="2408">
                <a:solidFill>
                  <a:srgbClr val="FFFFFF"/>
                </a:solidFill>
                <a:latin typeface="Evolventa"/>
                <a:ea typeface="Evolventa"/>
                <a:cs typeface="Evolventa"/>
                <a:sym typeface="Evolventa"/>
              </a:rPr>
              <a:t> - Реакциядан кейін этилен оксиді басқа газдар мен өнімдерден бөлініп, артық оттегі мен жанама өнімдер жойылады.</a:t>
            </a:r>
          </a:p>
          <a:p>
            <a:pPr algn="ctr">
              <a:lnSpc>
                <a:spcPts val="3371"/>
              </a:lnSpc>
              <a:spcBef>
                <a:spcPct val="0"/>
              </a:spcBef>
            </a:pPr>
          </a:p>
          <a:p>
            <a:pPr algn="ctr">
              <a:lnSpc>
                <a:spcPts val="3371"/>
              </a:lnSpc>
              <a:spcBef>
                <a:spcPct val="0"/>
              </a:spcBef>
            </a:pPr>
            <a:r>
              <a:rPr lang="en-US" sz="2408">
                <a:solidFill>
                  <a:srgbClr val="FFFFFF"/>
                </a:solidFill>
                <a:latin typeface="Evolventa"/>
                <a:ea typeface="Evolventa"/>
                <a:cs typeface="Evolventa"/>
                <a:sym typeface="Evolventa"/>
              </a:rPr>
              <a:t> Шамадан тыс температура немесе процестің дұрыс орнатылмауы этиленнің көмірқышқыл газына дейін толық тотығуына әкелуі мүмкін. Жанама өнім ретінде сірке альдегиді (C₂H₄O) түзілуі мүмкін.</a:t>
            </a:r>
          </a:p>
          <a:p>
            <a:pPr algn="ctr">
              <a:lnSpc>
                <a:spcPts val="3371"/>
              </a:lnSpc>
              <a:spcBef>
                <a:spcPct val="0"/>
              </a:spcBef>
            </a:pPr>
          </a:p>
        </p:txBody>
      </p:sp>
    </p:spTree>
  </p:cSld>
  <p:clrMapOvr>
    <a:masterClrMapping/>
  </p:clrMapOvr>
</p:sld>
</file>

<file path=ppt/slides/slide3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Freeform 3" id="3"/>
          <p:cNvSpPr/>
          <p:nvPr/>
        </p:nvSpPr>
        <p:spPr>
          <a:xfrm flipH="false" flipV="false" rot="0">
            <a:off x="4492735" y="1801437"/>
            <a:ext cx="9302530" cy="5120194"/>
          </a:xfrm>
          <a:custGeom>
            <a:avLst/>
            <a:gdLst/>
            <a:ahLst/>
            <a:cxnLst/>
            <a:rect r="r" b="b" t="t" l="l"/>
            <a:pathLst>
              <a:path h="5120194" w="9302530">
                <a:moveTo>
                  <a:pt x="0" y="0"/>
                </a:moveTo>
                <a:lnTo>
                  <a:pt x="9302530" y="0"/>
                </a:lnTo>
                <a:lnTo>
                  <a:pt x="9302530" y="5120194"/>
                </a:lnTo>
                <a:lnTo>
                  <a:pt x="0" y="5120194"/>
                </a:lnTo>
                <a:lnTo>
                  <a:pt x="0" y="0"/>
                </a:lnTo>
                <a:close/>
              </a:path>
            </a:pathLst>
          </a:custGeom>
          <a:blipFill>
            <a:blip r:embed="rId3"/>
            <a:stretch>
              <a:fillRect l="0" t="0" r="0" b="0"/>
            </a:stretch>
          </a:blipFill>
        </p:spPr>
      </p:sp>
      <p:sp>
        <p:nvSpPr>
          <p:cNvPr name="TextBox 4" id="4"/>
          <p:cNvSpPr txBox="true"/>
          <p:nvPr/>
        </p:nvSpPr>
        <p:spPr>
          <a:xfrm rot="0">
            <a:off x="2444255" y="395848"/>
            <a:ext cx="13399489" cy="1755169"/>
          </a:xfrm>
          <a:prstGeom prst="rect">
            <a:avLst/>
          </a:prstGeom>
        </p:spPr>
        <p:txBody>
          <a:bodyPr anchor="t" rtlCol="false" tIns="0" lIns="0" bIns="0" rIns="0">
            <a:spAutoFit/>
          </a:bodyPr>
          <a:lstStyle/>
          <a:p>
            <a:pPr algn="ctr">
              <a:lnSpc>
                <a:spcPts val="3371"/>
              </a:lnSpc>
              <a:spcBef>
                <a:spcPct val="0"/>
              </a:spcBef>
            </a:pPr>
            <a:r>
              <a:rPr lang="en-US" sz="2408">
                <a:solidFill>
                  <a:srgbClr val="FFFFFF"/>
                </a:solidFill>
                <a:latin typeface="Evolventa"/>
                <a:ea typeface="Evolventa"/>
                <a:cs typeface="Evolventa"/>
                <a:sym typeface="Evolventa"/>
              </a:rPr>
              <a:t> Жанама реакцияларды азайту үшін температураның, қысымның және реагент концентрациясының оңтайлы жағдайларын сақтау маңызды.</a:t>
            </a:r>
          </a:p>
          <a:p>
            <a:pPr algn="ctr">
              <a:lnSpc>
                <a:spcPts val="3371"/>
              </a:lnSpc>
              <a:spcBef>
                <a:spcPct val="0"/>
              </a:spcBef>
            </a:pPr>
            <a:r>
              <a:rPr lang="en-US" sz="2408">
                <a:solidFill>
                  <a:srgbClr val="FFFFFF"/>
                </a:solidFill>
                <a:latin typeface="Evolventa"/>
                <a:ea typeface="Evolventa"/>
                <a:cs typeface="Evolventa"/>
                <a:sym typeface="Evolventa"/>
              </a:rPr>
              <a:t> Төмендегі сұлбадан алу технологиясы көрсетілген.</a:t>
            </a:r>
          </a:p>
          <a:p>
            <a:pPr algn="ctr">
              <a:lnSpc>
                <a:spcPts val="3371"/>
              </a:lnSpc>
              <a:spcBef>
                <a:spcPct val="0"/>
              </a:spcBef>
            </a:pPr>
          </a:p>
        </p:txBody>
      </p:sp>
      <p:sp>
        <p:nvSpPr>
          <p:cNvPr name="TextBox 5" id="5"/>
          <p:cNvSpPr txBox="true"/>
          <p:nvPr/>
        </p:nvSpPr>
        <p:spPr>
          <a:xfrm rot="0">
            <a:off x="3300607" y="7221516"/>
            <a:ext cx="11686787" cy="2342867"/>
          </a:xfrm>
          <a:prstGeom prst="rect">
            <a:avLst/>
          </a:prstGeom>
        </p:spPr>
        <p:txBody>
          <a:bodyPr anchor="t" rtlCol="false" tIns="0" lIns="0" bIns="0" rIns="0">
            <a:spAutoFit/>
          </a:bodyPr>
          <a:lstStyle/>
          <a:p>
            <a:pPr algn="ctr">
              <a:lnSpc>
                <a:spcPts val="2601"/>
              </a:lnSpc>
              <a:spcBef>
                <a:spcPct val="0"/>
              </a:spcBef>
            </a:pPr>
            <a:r>
              <a:rPr lang="en-US" sz="1858">
                <a:solidFill>
                  <a:srgbClr val="FFFFFF"/>
                </a:solidFill>
                <a:latin typeface="Evolventa"/>
                <a:ea typeface="Evolventa"/>
                <a:cs typeface="Evolventa"/>
                <a:sym typeface="Evolventa"/>
              </a:rPr>
              <a:t>Сурет.</a:t>
            </a:r>
            <a:r>
              <a:rPr lang="en-US" sz="1858">
                <a:solidFill>
                  <a:srgbClr val="FFFFFF"/>
                </a:solidFill>
                <a:latin typeface="Evolventa"/>
                <a:ea typeface="Evolventa"/>
                <a:cs typeface="Evolventa"/>
                <a:sym typeface="Evolventa"/>
              </a:rPr>
              <a:t> Этиленді ауамен тотықтыру арқылы этилен оксидін алу схемасы: 1, 4 – жылу алмастырғыштар;  2, 5 – реакторлар;  3, 6 – сіңіргіштер;  7 – компрессор </a:t>
            </a:r>
          </a:p>
          <a:p>
            <a:pPr algn="ctr">
              <a:lnSpc>
                <a:spcPts val="2601"/>
              </a:lnSpc>
              <a:spcBef>
                <a:spcPct val="0"/>
              </a:spcBef>
            </a:pPr>
          </a:p>
          <a:p>
            <a:pPr algn="ctr">
              <a:lnSpc>
                <a:spcPts val="2601"/>
              </a:lnSpc>
              <a:spcBef>
                <a:spcPct val="0"/>
              </a:spcBef>
            </a:pPr>
            <a:r>
              <a:rPr lang="en-US" sz="1858">
                <a:solidFill>
                  <a:srgbClr val="FFFFFF"/>
                </a:solidFill>
                <a:latin typeface="Evolventa"/>
                <a:ea typeface="Evolventa"/>
                <a:cs typeface="Evolventa"/>
                <a:sym typeface="Evolventa"/>
              </a:rPr>
              <a:t> α-оксидінің жалпы шығымы орташа селективтілігі ~65% және этилен конверсиясының жалпы дәрежесі ~90% болатын этилен үшін 60% құрайды. Жаңа қондырғыларда әр кезеңнен кейін газ айналымымен үш сатылы тотығу енгізілді, этилен оксиді бойынша өнімділік 65%-ға жетеді.</a:t>
            </a:r>
          </a:p>
          <a:p>
            <a:pPr algn="ctr">
              <a:lnSpc>
                <a:spcPts val="2601"/>
              </a:lnSpc>
              <a:spcBef>
                <a:spcPct val="0"/>
              </a:spcBef>
            </a:pPr>
          </a:p>
        </p:txBody>
      </p:sp>
    </p:spTree>
  </p:cSld>
  <p:clrMapOvr>
    <a:masterClrMapping/>
  </p:clrMapOvr>
</p:sld>
</file>

<file path=ppt/slides/slide3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12635" y="-4012635"/>
            <a:ext cx="10262729" cy="18288000"/>
          </a:xfrm>
          <a:custGeom>
            <a:avLst/>
            <a:gdLst/>
            <a:ahLst/>
            <a:cxnLst/>
            <a:rect r="r" b="b" t="t" l="l"/>
            <a:pathLst>
              <a:path h="18288000" w="10262729">
                <a:moveTo>
                  <a:pt x="0" y="0"/>
                </a:moveTo>
                <a:lnTo>
                  <a:pt x="10262730" y="0"/>
                </a:lnTo>
                <a:lnTo>
                  <a:pt x="10262730" y="18288000"/>
                </a:lnTo>
                <a:lnTo>
                  <a:pt x="0" y="18288000"/>
                </a:lnTo>
                <a:lnTo>
                  <a:pt x="0" y="0"/>
                </a:lnTo>
                <a:close/>
              </a:path>
            </a:pathLst>
          </a:custGeom>
          <a:blipFill>
            <a:blip r:embed="rId2"/>
            <a:stretch>
              <a:fillRect l="-118" t="0" r="-118" b="0"/>
            </a:stretch>
          </a:blipFill>
        </p:spPr>
      </p:sp>
      <p:sp>
        <p:nvSpPr>
          <p:cNvPr name="TextBox 3" id="3"/>
          <p:cNvSpPr txBox="true"/>
          <p:nvPr/>
        </p:nvSpPr>
        <p:spPr>
          <a:xfrm rot="0">
            <a:off x="486278" y="1207406"/>
            <a:ext cx="17315444" cy="6702285"/>
          </a:xfrm>
          <a:prstGeom prst="rect">
            <a:avLst/>
          </a:prstGeom>
        </p:spPr>
        <p:txBody>
          <a:bodyPr anchor="t" rtlCol="false" tIns="0" lIns="0" bIns="0" rIns="0">
            <a:spAutoFit/>
          </a:bodyPr>
          <a:lstStyle/>
          <a:p>
            <a:pPr algn="ctr">
              <a:lnSpc>
                <a:spcPts val="4382"/>
              </a:lnSpc>
            </a:pPr>
            <a:r>
              <a:rPr lang="en-US" sz="3130" b="true">
                <a:solidFill>
                  <a:srgbClr val="FFFFFF"/>
                </a:solidFill>
                <a:latin typeface="Evolventa Bold"/>
                <a:ea typeface="Evolventa Bold"/>
                <a:cs typeface="Evolventa Bold"/>
                <a:sym typeface="Evolventa Bold"/>
              </a:rPr>
              <a:t>Қорытынды</a:t>
            </a:r>
            <a:r>
              <a:rPr lang="en-US" sz="3130">
                <a:solidFill>
                  <a:srgbClr val="FFFFFF"/>
                </a:solidFill>
                <a:latin typeface="Evolventa"/>
                <a:ea typeface="Evolventa"/>
                <a:cs typeface="Evolventa"/>
                <a:sym typeface="Evolventa"/>
              </a:rPr>
              <a:t>:</a:t>
            </a:r>
          </a:p>
          <a:p>
            <a:pPr algn="ctr">
              <a:lnSpc>
                <a:spcPts val="4382"/>
              </a:lnSpc>
              <a:spcBef>
                <a:spcPct val="0"/>
              </a:spcBef>
            </a:pPr>
            <a:r>
              <a:rPr lang="en-US" sz="3130">
                <a:solidFill>
                  <a:srgbClr val="FFFFFF"/>
                </a:solidFill>
                <a:latin typeface="Evolventa"/>
                <a:ea typeface="Evolventa"/>
                <a:cs typeface="Evolventa"/>
                <a:sym typeface="Evolventa"/>
              </a:rPr>
              <a:t>Гетерогенді-каталитикалық тотығу</a:t>
            </a:r>
            <a:r>
              <a:rPr lang="en-US" sz="3130">
                <a:solidFill>
                  <a:srgbClr val="FFFFFF"/>
                </a:solidFill>
                <a:latin typeface="Evolventa"/>
                <a:ea typeface="Evolventa"/>
                <a:cs typeface="Evolventa"/>
                <a:sym typeface="Evolventa"/>
              </a:rPr>
              <a:t> — көмірсутектерді және олардың туындыларын пайдалы өнімдерге (мысалы, спирттерге, альдегидтерге, қышқылдарға) айналдыруда маңызды рөл атқаратын процесс. Бұл реакциялар арнайы қатты фазалы катализаторлардың қатысуымен газ немесе сұйық күйдегі заттармен жүргізіледі.</a:t>
            </a:r>
          </a:p>
          <a:p>
            <a:pPr algn="ctr">
              <a:lnSpc>
                <a:spcPts val="4382"/>
              </a:lnSpc>
              <a:spcBef>
                <a:spcPct val="0"/>
              </a:spcBef>
            </a:pPr>
          </a:p>
          <a:p>
            <a:pPr algn="ctr">
              <a:lnSpc>
                <a:spcPts val="4382"/>
              </a:lnSpc>
              <a:spcBef>
                <a:spcPct val="0"/>
              </a:spcBef>
            </a:pPr>
            <a:r>
              <a:rPr lang="en-US" sz="3130">
                <a:solidFill>
                  <a:srgbClr val="FFFFFF"/>
                </a:solidFill>
                <a:latin typeface="Evolventa"/>
                <a:ea typeface="Evolventa"/>
                <a:cs typeface="Evolventa"/>
                <a:sym typeface="Evolventa"/>
              </a:rPr>
              <a:t>Процестің тиімділігі катализатордың табиғатына, температураға, қысымға және реагенттердің қасиеттеріне тәуелді. Мұндай тотығу реакциялары мұнай-химия, экология және отын энергетикасы салаларында кеңінен қолданылады. Гетерогенді катализ – экологиялық таза және үнемді технологиялар дамуының негізі.</a:t>
            </a:r>
          </a:p>
          <a:p>
            <a:pPr algn="ctr">
              <a:lnSpc>
                <a:spcPts val="4382"/>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306386" y="1032196"/>
            <a:ext cx="17675228" cy="8113528"/>
          </a:xfrm>
          <a:prstGeom prst="rect">
            <a:avLst/>
          </a:prstGeom>
        </p:spPr>
        <p:txBody>
          <a:bodyPr anchor="t" rtlCol="false" tIns="0" lIns="0" bIns="0" rIns="0">
            <a:spAutoFit/>
          </a:bodyPr>
          <a:lstStyle/>
          <a:p>
            <a:pPr algn="ctr">
              <a:lnSpc>
                <a:spcPts val="3796"/>
              </a:lnSpc>
              <a:spcBef>
                <a:spcPct val="0"/>
              </a:spcBef>
            </a:pPr>
            <a:r>
              <a:rPr lang="en-US" sz="2711">
                <a:solidFill>
                  <a:srgbClr val="FFFFFF"/>
                </a:solidFill>
                <a:latin typeface="Evolventa"/>
                <a:ea typeface="Evolventa"/>
                <a:cs typeface="Evolventa"/>
                <a:sym typeface="Evolventa"/>
              </a:rPr>
              <a:t>              1. Гетерогенді катализаторлар - фазасы (қатты, сұйық немесе газ тәрізді күйі) әрекеттесуші заттардың фазасынан ерекшеленетін катализаторлар. Көбінесе гетерогенді ка</a:t>
            </a:r>
            <a:r>
              <a:rPr lang="en-US" sz="2711">
                <a:solidFill>
                  <a:srgbClr val="FFFFFF"/>
                </a:solidFill>
                <a:latin typeface="Evolventa"/>
                <a:ea typeface="Evolventa"/>
                <a:cs typeface="Evolventa"/>
                <a:sym typeface="Evolventa"/>
              </a:rPr>
              <a:t>тализатор - бұл қатты зат, оның бетінде химиялық реакция жүреді, ал реагенттер газ немесе сұйық фазада болады. Катализатор мен әрекеттесуші заттар әртүрлі фазаларда болады (мысалы, қатты катализатор және газ тәрізді реактивтер). </a:t>
            </a:r>
          </a:p>
          <a:p>
            <a:pPr algn="ctr">
              <a:lnSpc>
                <a:spcPts val="3796"/>
              </a:lnSpc>
              <a:spcBef>
                <a:spcPct val="0"/>
              </a:spcBef>
            </a:pPr>
          </a:p>
          <a:p>
            <a:pPr algn="ctr">
              <a:lnSpc>
                <a:spcPts val="3796"/>
              </a:lnSpc>
              <a:spcBef>
                <a:spcPct val="0"/>
              </a:spcBef>
            </a:pPr>
            <a:r>
              <a:rPr lang="en-US" sz="2711">
                <a:solidFill>
                  <a:srgbClr val="FFFFFF"/>
                </a:solidFill>
                <a:latin typeface="Evolventa"/>
                <a:ea typeface="Evolventa"/>
                <a:cs typeface="Evolventa"/>
                <a:sym typeface="Evolventa"/>
              </a:rPr>
              <a:t> Гетерогенді тотығу катализаторлары әртүрлі химиялық процестерде маңызды рөл атқарады және көптеген өнеркәсіп салаларының құрамдас бөлігі болып табылады. </a:t>
            </a:r>
          </a:p>
          <a:p>
            <a:pPr algn="ctr">
              <a:lnSpc>
                <a:spcPts val="3796"/>
              </a:lnSpc>
              <a:spcBef>
                <a:spcPct val="0"/>
              </a:spcBef>
            </a:pPr>
          </a:p>
          <a:p>
            <a:pPr algn="ctr">
              <a:lnSpc>
                <a:spcPts val="3796"/>
              </a:lnSpc>
              <a:spcBef>
                <a:spcPct val="0"/>
              </a:spcBef>
            </a:pPr>
            <a:r>
              <a:rPr lang="en-US" sz="2711">
                <a:solidFill>
                  <a:srgbClr val="FFFFFF"/>
                </a:solidFill>
                <a:latin typeface="Evolventa"/>
                <a:ea typeface="Evolventa"/>
                <a:cs typeface="Evolventa"/>
                <a:sym typeface="Evolventa"/>
              </a:rPr>
              <a:t> Гетерогенді катализаторлар ретінде платина (Pt), палладий (Pd), родий (Rh), темір (Fe), никель (Ni) қолданылады. Платина (Pt), палладий (Pd), родий (Rh) – автомобиль каталитикалық түрлендіргіштеріндегі катализаторлар (зиянды газдардың ыдырауы). Темір (Fe) – аммиак синтезіндегі катализатор (Хабер процесі). Никель (Ni)– маргарин алу үшін өсімдік майын гидрлеуде қолданылады. Гетерогенді катализаторлар жоғары тұрақтылығына, көп рет қолдануға және тиімділігіне байланысты кеңінен қолданылады.</a:t>
            </a:r>
          </a:p>
          <a:p>
            <a:pPr algn="ctr">
              <a:lnSpc>
                <a:spcPts val="3796"/>
              </a:lnSpc>
              <a:spcBef>
                <a:spcPct val="0"/>
              </a:spcBef>
            </a:pPr>
          </a:p>
          <a:p>
            <a:pPr algn="ctr">
              <a:lnSpc>
                <a:spcPts val="3796"/>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28700" y="552477"/>
            <a:ext cx="16230600" cy="9048696"/>
          </a:xfrm>
          <a:prstGeom prst="rect">
            <a:avLst/>
          </a:prstGeom>
        </p:spPr>
        <p:txBody>
          <a:bodyPr anchor="t" rtlCol="false" tIns="0" lIns="0" bIns="0" rIns="0">
            <a:spAutoFit/>
          </a:bodyPr>
          <a:lstStyle/>
          <a:p>
            <a:pPr algn="ctr">
              <a:lnSpc>
                <a:spcPts val="3600"/>
              </a:lnSpc>
            </a:pPr>
            <a:r>
              <a:rPr lang="en-US" sz="2571">
                <a:solidFill>
                  <a:srgbClr val="FFFFFF"/>
                </a:solidFill>
                <a:latin typeface="Evolventa"/>
                <a:ea typeface="Evolventa"/>
                <a:cs typeface="Evolventa"/>
                <a:sym typeface="Evolventa"/>
              </a:rPr>
              <a:t> Гетерогенді тотығу катализаторлары химия өнеркәсібіндегі маңызды аспект болып табылады және газды тазарту, химиялық өндірісте және  әртүрлі процестерде негізгі рөл атқарады. </a:t>
            </a:r>
          </a:p>
          <a:p>
            <a:pPr algn="ctr">
              <a:lnSpc>
                <a:spcPts val="3600"/>
              </a:lnSpc>
            </a:pPr>
          </a:p>
          <a:p>
            <a:pPr algn="ctr">
              <a:lnSpc>
                <a:spcPts val="3600"/>
              </a:lnSpc>
              <a:spcBef>
                <a:spcPct val="0"/>
              </a:spcBef>
            </a:pPr>
            <a:r>
              <a:rPr lang="en-US" sz="2571">
                <a:solidFill>
                  <a:srgbClr val="FFFFFF"/>
                </a:solidFill>
                <a:latin typeface="Evolventa"/>
                <a:ea typeface="Evolventa"/>
                <a:cs typeface="Evolventa"/>
                <a:sym typeface="Evolventa"/>
              </a:rPr>
              <a:t> Гетерогенді катализ - катализатор әрекеттесуші заттарға қатысты басқа фазалық күйде болатын процесс. Тотығу – атомдар немесе молекулалар электрондарын жоғалтатын, олардың тотығу дәрежесінің жоғарылауымен жүретін химиялық реакция. Гетерогенді тотығу ка</a:t>
            </a:r>
            <a:r>
              <a:rPr lang="en-US" sz="2571">
                <a:solidFill>
                  <a:srgbClr val="FFFFFF"/>
                </a:solidFill>
                <a:latin typeface="Evolventa"/>
                <a:ea typeface="Evolventa"/>
                <a:cs typeface="Evolventa"/>
                <a:sym typeface="Evolventa"/>
              </a:rPr>
              <a:t>тализаторлары әдетте өз қызметтерін олардың бетіндегі реагенттермен әрекеттесу арқылы орындайды. Катализатор активтендіру энергиясын азайтады және реакция жылдамдығын арттырады. Яғни, тотығу катализаторы реакция кезінде жұмсалмайды, тек бастапқы күйіне оралып, реакция цикліне қатысады.</a:t>
            </a:r>
          </a:p>
          <a:p>
            <a:pPr algn="ctr">
              <a:lnSpc>
                <a:spcPts val="3600"/>
              </a:lnSpc>
              <a:spcBef>
                <a:spcPct val="0"/>
              </a:spcBef>
            </a:pPr>
          </a:p>
          <a:p>
            <a:pPr algn="ctr">
              <a:lnSpc>
                <a:spcPts val="3600"/>
              </a:lnSpc>
              <a:spcBef>
                <a:spcPct val="0"/>
              </a:spcBef>
            </a:pPr>
            <a:r>
              <a:rPr lang="en-US" sz="2571">
                <a:solidFill>
                  <a:srgbClr val="FFFFFF"/>
                </a:solidFill>
                <a:latin typeface="Evolventa"/>
                <a:ea typeface="Evolventa"/>
                <a:cs typeface="Evolventa"/>
                <a:sym typeface="Evolventa"/>
              </a:rPr>
              <a:t> Тотығу катализаторларының түрлеріне сонымен қатар мыналарды жатқызамыз: металдар мен металл оксидтері - тотығу процестерінің ең көп тараған катализаторлары; ванадий оксидтері (V₂O₅) және мыс оксидтері (CuO) көмірсутектер сияқты органикалық заттарды тотықтыру үшін қолданылады; титан оксидтері (TiO₂) органикалық молекулалардың тотығу реакцияларын катализдеу үшін, сонымен қатар фотокатализ үшін қолданылады; цеолит катализаторлары  көмірсутек тотығу процестерінде жиі қолданылатын беттік/көлемдік қатынасы жоғары кеуекті катализаторлар; асқын тотықтар - кейде тотығу реакцияларын жылдамдату үшін катализатор ретінде қолданылады.</a:t>
            </a:r>
          </a:p>
          <a:p>
            <a:pPr algn="ctr">
              <a:lnSpc>
                <a:spcPts val="3600"/>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07126" y="572114"/>
            <a:ext cx="16230600" cy="9482388"/>
          </a:xfrm>
          <a:prstGeom prst="rect">
            <a:avLst/>
          </a:prstGeom>
        </p:spPr>
        <p:txBody>
          <a:bodyPr anchor="t" rtlCol="false" tIns="0" lIns="0" bIns="0" rIns="0">
            <a:spAutoFit/>
          </a:bodyPr>
          <a:lstStyle/>
          <a:p>
            <a:pPr algn="l">
              <a:lnSpc>
                <a:spcPts val="3923"/>
              </a:lnSpc>
            </a:pPr>
            <a:r>
              <a:rPr lang="en-US" sz="2802">
                <a:solidFill>
                  <a:srgbClr val="FFFFFF"/>
                </a:solidFill>
                <a:latin typeface="Evolventa"/>
                <a:ea typeface="Evolventa"/>
                <a:cs typeface="Evolventa"/>
                <a:sym typeface="Evolventa"/>
              </a:rPr>
              <a:t> Қатты катализаторлардың жылдамдату әсерін түсіндіретін бірнеше теориялар белгілі: </a:t>
            </a:r>
          </a:p>
          <a:p>
            <a:pPr algn="l">
              <a:lnSpc>
                <a:spcPts val="3923"/>
              </a:lnSpc>
            </a:pPr>
          </a:p>
          <a:p>
            <a:pPr algn="l">
              <a:lnSpc>
                <a:spcPts val="3923"/>
              </a:lnSpc>
              <a:spcBef>
                <a:spcPct val="0"/>
              </a:spcBef>
            </a:pPr>
            <a:r>
              <a:rPr lang="en-US" sz="2802">
                <a:solidFill>
                  <a:srgbClr val="FFFFFF"/>
                </a:solidFill>
                <a:latin typeface="Evolventa"/>
                <a:ea typeface="Evolventa"/>
                <a:cs typeface="Evolventa"/>
                <a:sym typeface="Evolventa"/>
              </a:rPr>
              <a:t> 1) Ленгмюрдің адсорбция теориясы – бұл таза физикалық теория, ол газдың көлемінен фазалардың бөліну бетінде (ка</a:t>
            </a:r>
            <a:r>
              <a:rPr lang="en-US" sz="2802">
                <a:solidFill>
                  <a:srgbClr val="FFFFFF"/>
                </a:solidFill>
                <a:latin typeface="Evolventa"/>
                <a:ea typeface="Evolventa"/>
                <a:cs typeface="Evolventa"/>
                <a:sym typeface="Evolventa"/>
              </a:rPr>
              <a:t>тализатордың бетінде) заттың концентрленуі.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2) Тейлордың белсенді орталықтар теориясы. Ол эксперименталды түрде беттің энергетикалық емес болатынын анықтайды және беттің неғұрлым төмен қаныққан атомдарының каталитикалық белсенділігі жоғары болатынын, яғни белсенді орталықтар (криталдардың бұрыштары мен қырлары) болып табылатынын жорамалдады.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3) Баландиннің мультипледті теориясы. Бұл теорияның негізгі идеясы бойынша каталитикалық орталық ретінде абсорбциялық орталықтар – мультипледтер болады. Олар геометриялық катализденетін молекуламен геометриялық сәйкестікте орналасады. Баландин теориясының осы кезге дейінгі құндылығы, ол катализатор құрылымы мен әрекеттесетін молекуланың геометриялық сәйкестігі жайлы сұрақты бірінші болып көтерді.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4) Кобозевтің белсенді «ансамбльдер» теориясы бойынша катализатордың әртүрлі бөлімшелері энергетикалық емес. </a:t>
            </a:r>
          </a:p>
          <a:p>
            <a:pPr algn="l">
              <a:lnSpc>
                <a:spcPts val="3923"/>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28700" y="1569119"/>
            <a:ext cx="16230600" cy="7005888"/>
          </a:xfrm>
          <a:prstGeom prst="rect">
            <a:avLst/>
          </a:prstGeom>
        </p:spPr>
        <p:txBody>
          <a:bodyPr anchor="t" rtlCol="false" tIns="0" lIns="0" bIns="0" rIns="0">
            <a:spAutoFit/>
          </a:bodyPr>
          <a:lstStyle/>
          <a:p>
            <a:pPr algn="l">
              <a:lnSpc>
                <a:spcPts val="3923"/>
              </a:lnSpc>
              <a:spcBef>
                <a:spcPct val="0"/>
              </a:spcBef>
            </a:pPr>
            <a:r>
              <a:rPr lang="en-US" sz="2802">
                <a:solidFill>
                  <a:srgbClr val="FFFFFF"/>
                </a:solidFill>
                <a:latin typeface="Evolventa"/>
                <a:ea typeface="Evolventa"/>
                <a:cs typeface="Evolventa"/>
                <a:sym typeface="Evolventa"/>
              </a:rPr>
              <a:t> Барлық аталған теориялар бір-бірін толықтырады және байытады. Барлық теориялардан ка</a:t>
            </a:r>
            <a:r>
              <a:rPr lang="en-US" sz="2802">
                <a:solidFill>
                  <a:srgbClr val="FFFFFF"/>
                </a:solidFill>
                <a:latin typeface="Evolventa"/>
                <a:ea typeface="Evolventa"/>
                <a:cs typeface="Evolventa"/>
                <a:sym typeface="Evolventa"/>
              </a:rPr>
              <a:t>тализатор үшін белсенді орталықтар немесе көтеріңкі белсенділікке ие болатын бөлімдер маңызды роль атқаратынын байқауға болады. Бұл бөлімдерде химиялық байланыстардың қайта құрылуымен және бір заттардың басқа заттарға айналуымен (хемосорбция) бірге жүретін, бастапқы заттың молекулаларының белсенді адсорбциясы жүреді.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Гетерогенді катализ теориялары үшін бірдей болатын, ол қатты катализаторлардың бетінде адсорбциялық типті аралық қосылыстардың (мультиплеттің, белсенді кешеннің, ансамбльдің немесе орталықтың) түзілуі болып табылады. Электрондық теория бойынша бұл қосылыстар катализаторлардың еркін электрондарын қолданатын химиялық қосылыстар. Осындай аралық қосылыстың қасиеті көбінесе химиялық өзгеріс жылдамдығын анықтайды. </a:t>
            </a:r>
          </a:p>
          <a:p>
            <a:pPr algn="l">
              <a:lnSpc>
                <a:spcPts val="3923"/>
              </a:lnSpc>
              <a:spcBef>
                <a:spcPct val="0"/>
              </a:spcBef>
            </a:pP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07126" y="343004"/>
            <a:ext cx="16230600" cy="9482388"/>
          </a:xfrm>
          <a:prstGeom prst="rect">
            <a:avLst/>
          </a:prstGeom>
        </p:spPr>
        <p:txBody>
          <a:bodyPr anchor="t" rtlCol="false" tIns="0" lIns="0" bIns="0" rIns="0">
            <a:spAutoFit/>
          </a:bodyPr>
          <a:lstStyle/>
          <a:p>
            <a:pPr algn="l">
              <a:lnSpc>
                <a:spcPts val="3923"/>
              </a:lnSpc>
              <a:spcBef>
                <a:spcPct val="0"/>
              </a:spcBef>
            </a:pPr>
            <a:r>
              <a:rPr lang="en-US" sz="2802">
                <a:solidFill>
                  <a:srgbClr val="FFFFFF"/>
                </a:solidFill>
                <a:latin typeface="Evolventa"/>
                <a:ea typeface="Evolventa"/>
                <a:cs typeface="Evolventa"/>
                <a:sym typeface="Evolventa"/>
              </a:rPr>
              <a:t> Катализатордың бетінде жүретін гетерогенді-ка</a:t>
            </a:r>
            <a:r>
              <a:rPr lang="en-US" sz="2802">
                <a:solidFill>
                  <a:srgbClr val="FFFFFF"/>
                </a:solidFill>
                <a:latin typeface="Evolventa"/>
                <a:ea typeface="Evolventa"/>
                <a:cs typeface="Evolventa"/>
                <a:sym typeface="Evolventa"/>
              </a:rPr>
              <a:t>талитикалық процесс – бұл күрделі процесс, ол келесі бірнеше элементарлы сатылар арқылы жүреді: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1) әркеттесетін заттардың ағыннан катализатор бетіне қарай диффузиялануы – сыртқы диффузия;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2) реагенттердің катализатор дәндерінің кеуектерінде диффузиялануы – ішкі диффузия; </a:t>
            </a:r>
          </a:p>
          <a:p>
            <a:pPr algn="l">
              <a:lnSpc>
                <a:spcPts val="3923"/>
              </a:lnSpc>
              <a:spcBef>
                <a:spcPct val="0"/>
              </a:spcBef>
            </a:pPr>
            <a:r>
              <a:rPr lang="en-US" sz="2802">
                <a:solidFill>
                  <a:srgbClr val="FFFFFF"/>
                </a:solidFill>
                <a:latin typeface="Evolventa"/>
                <a:ea typeface="Evolventa"/>
                <a:cs typeface="Evolventa"/>
                <a:sym typeface="Evolventa"/>
              </a:rPr>
              <a:t> 3) реагенттің молекулаларының катализатордың бетінде адсорбциялануы: сол кезде белсенді кешен; реагенттер – катализатор түзіледі;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4) химиялық реакцияның өзі – атомдардың қайта топтасуымен өнімдер – катализатор кешенінің түзілуі;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5) катализатор бетінен өнімдердің десорбциялануы;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6) өнімдердің катализатор дәндерінің кеуектерінде диффузиялануы – ішкі диффузия;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7) өнімдердің катализатор дәндерінің бетінен ағынға диффузиялануы.</a:t>
            </a:r>
          </a:p>
          <a:p>
            <a:pPr algn="l">
              <a:lnSpc>
                <a:spcPts val="3923"/>
              </a:lnSpc>
              <a:spcBef>
                <a:spcPct val="0"/>
              </a:spcBef>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3991061" y="-3966791"/>
            <a:ext cx="10262729" cy="18244852"/>
          </a:xfrm>
          <a:custGeom>
            <a:avLst/>
            <a:gdLst/>
            <a:ahLst/>
            <a:cxnLst/>
            <a:rect r="r" b="b" t="t" l="l"/>
            <a:pathLst>
              <a:path h="18244852" w="10262729">
                <a:moveTo>
                  <a:pt x="0" y="0"/>
                </a:moveTo>
                <a:lnTo>
                  <a:pt x="10262730" y="0"/>
                </a:lnTo>
                <a:lnTo>
                  <a:pt x="10262730" y="18244852"/>
                </a:lnTo>
                <a:lnTo>
                  <a:pt x="0" y="18244852"/>
                </a:lnTo>
                <a:lnTo>
                  <a:pt x="0" y="0"/>
                </a:lnTo>
                <a:close/>
              </a:path>
            </a:pathLst>
          </a:custGeom>
          <a:blipFill>
            <a:blip r:embed="rId2"/>
            <a:stretch>
              <a:fillRect l="0" t="0" r="0" b="0"/>
            </a:stretch>
          </a:blipFill>
        </p:spPr>
      </p:sp>
      <p:sp>
        <p:nvSpPr>
          <p:cNvPr name="TextBox 3" id="3"/>
          <p:cNvSpPr txBox="true"/>
          <p:nvPr/>
        </p:nvSpPr>
        <p:spPr>
          <a:xfrm rot="0">
            <a:off x="1007126" y="343004"/>
            <a:ext cx="16230600" cy="9482388"/>
          </a:xfrm>
          <a:prstGeom prst="rect">
            <a:avLst/>
          </a:prstGeom>
        </p:spPr>
        <p:txBody>
          <a:bodyPr anchor="t" rtlCol="false" tIns="0" lIns="0" bIns="0" rIns="0">
            <a:spAutoFit/>
          </a:bodyPr>
          <a:lstStyle/>
          <a:p>
            <a:pPr algn="l">
              <a:lnSpc>
                <a:spcPts val="3923"/>
              </a:lnSpc>
              <a:spcBef>
                <a:spcPct val="0"/>
              </a:spcBef>
            </a:pPr>
            <a:r>
              <a:rPr lang="en-US" sz="2802">
                <a:solidFill>
                  <a:srgbClr val="FFFFFF"/>
                </a:solidFill>
                <a:latin typeface="Evolventa"/>
                <a:ea typeface="Evolventa"/>
                <a:cs typeface="Evolventa"/>
                <a:sym typeface="Evolventa"/>
              </a:rPr>
              <a:t> Катализатордың бетінде жүретін гетерогенді-ка</a:t>
            </a:r>
            <a:r>
              <a:rPr lang="en-US" sz="2802">
                <a:solidFill>
                  <a:srgbClr val="FFFFFF"/>
                </a:solidFill>
                <a:latin typeface="Evolventa"/>
                <a:ea typeface="Evolventa"/>
                <a:cs typeface="Evolventa"/>
                <a:sym typeface="Evolventa"/>
              </a:rPr>
              <a:t>талитикалық процесс – бұл күрделі процесс, ол келесі бірнеше элементарлы сатылар арқылы жүреді: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1) әркеттесетін заттардың ағыннан катализатор бетіне қарай диффузиялануы – сыртқы диффузия;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2) реагенттердің катализатор дәндерінің кеуектерінде диффузиялануы – ішкі диффузия; </a:t>
            </a:r>
          </a:p>
          <a:p>
            <a:pPr algn="l">
              <a:lnSpc>
                <a:spcPts val="3923"/>
              </a:lnSpc>
              <a:spcBef>
                <a:spcPct val="0"/>
              </a:spcBef>
            </a:pPr>
            <a:r>
              <a:rPr lang="en-US" sz="2802">
                <a:solidFill>
                  <a:srgbClr val="FFFFFF"/>
                </a:solidFill>
                <a:latin typeface="Evolventa"/>
                <a:ea typeface="Evolventa"/>
                <a:cs typeface="Evolventa"/>
                <a:sym typeface="Evolventa"/>
              </a:rPr>
              <a:t> 3) реагенттің молекулаларының катализатордың бетінде адсорбциялануы: сол кезде белсенді кешен; реагенттер – катализатор түзіледі;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4) химиялық реакцияның өзі – атомдардың қайта топтасуымен өнімдер – катализатор кешенінің түзілуі;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5) катализатор бетінен өнімдердің десорбциялануы;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6) өнімдердің катализатор дәндерінің кеуектерінде диффузиялануы – ішкі диффузия; </a:t>
            </a:r>
          </a:p>
          <a:p>
            <a:pPr algn="l">
              <a:lnSpc>
                <a:spcPts val="3923"/>
              </a:lnSpc>
              <a:spcBef>
                <a:spcPct val="0"/>
              </a:spcBef>
            </a:pPr>
          </a:p>
          <a:p>
            <a:pPr algn="l">
              <a:lnSpc>
                <a:spcPts val="3923"/>
              </a:lnSpc>
              <a:spcBef>
                <a:spcPct val="0"/>
              </a:spcBef>
            </a:pPr>
            <a:r>
              <a:rPr lang="en-US" sz="2802">
                <a:solidFill>
                  <a:srgbClr val="FFFFFF"/>
                </a:solidFill>
                <a:latin typeface="Evolventa"/>
                <a:ea typeface="Evolventa"/>
                <a:cs typeface="Evolventa"/>
                <a:sym typeface="Evolventa"/>
              </a:rPr>
              <a:t> 7) өнімдердің катализатор дәндерінің бетінен ағынға диффузиялануы.</a:t>
            </a:r>
          </a:p>
          <a:p>
            <a:pPr algn="l">
              <a:lnSpc>
                <a:spcPts val="3923"/>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DAGlNCPoRLg</dc:identifier>
  <dcterms:modified xsi:type="dcterms:W3CDTF">2011-08-01T06:04:30Z</dcterms:modified>
  <cp:revision>1</cp:revision>
  <dc:title>14-дәріс. Тақырыбы: Көмірсутектер мен олардың туындыларының гетерогенді -каталитикалық тотығуы</dc:title>
</cp:coreProperties>
</file>