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3" r:id="rId12"/>
    <p:sldId id="404" r:id="rId13"/>
    <p:sldId id="405" r:id="rId14"/>
    <p:sldId id="406" r:id="rId15"/>
    <p:sldId id="407" r:id="rId16"/>
    <p:sldId id="408" r:id="rId17"/>
    <p:sldId id="372" r:id="rId18"/>
    <p:sldId id="308" r:id="rId19"/>
    <p:sldId id="25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BBADBA-9DB0-44D8-BAA0-8697D4201F6A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DA1AFE3-D86D-4694-83F4-AF56A711ACDB}">
      <dgm:prSet custT="1"/>
      <dgm:spPr/>
      <dgm:t>
        <a:bodyPr/>
        <a:lstStyle/>
        <a:p>
          <a:pPr algn="just"/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Многие виды антропогенного воздействия на ок­ружающую среду хорошо видны на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космоснимках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поэтому они активно используются для контроля за экологическим состоянием территории. По снимкам можно, например, исследовать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застроенность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терри­тории, густоту дорог,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распаханность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земель, </a:t>
          </a:r>
          <a:r>
            <a:rPr lang="ru-RU" sz="2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зродированность</a:t>
          </a: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почв, различные нарушения ландшафтов, загрязнения и т. п.</a:t>
          </a:r>
        </a:p>
      </dgm:t>
    </dgm:pt>
    <dgm:pt modelId="{A8EB06BB-99A4-4CE5-85DF-4685EDF7A29A}" type="parTrans" cxnId="{AE935F64-D01A-448E-A0F8-104437443E96}">
      <dgm:prSet/>
      <dgm:spPr/>
      <dgm:t>
        <a:bodyPr/>
        <a:lstStyle/>
        <a:p>
          <a:endParaRPr lang="ru-RU"/>
        </a:p>
      </dgm:t>
    </dgm:pt>
    <dgm:pt modelId="{8E036160-F0E9-4EBD-A5EC-8D5B9EFF4104}" type="sibTrans" cxnId="{AE935F64-D01A-448E-A0F8-104437443E96}">
      <dgm:prSet/>
      <dgm:spPr/>
      <dgm:t>
        <a:bodyPr/>
        <a:lstStyle/>
        <a:p>
          <a:endParaRPr lang="ru-RU"/>
        </a:p>
      </dgm:t>
    </dgm:pt>
    <dgm:pt modelId="{7DA3C1E4-C41D-4907-9F90-E6D3F6ECCDCA}">
      <dgm:prSet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Загрязнение воздуха дешифрируется по прямым и косвенным признакам. На космических снимках хоро­шо видны дымовые шлейфы крупных промышленных предприятий, смоги. В некоторых случаях они могут полностью закрывать изображения территории, в дру­гих — частично нарушают это изображение, вызывая размытость. Хорошим индикатором загрязнения атмос­феры служит снежный покров вокруг населенных пунктов, на поверхности которого накапливаются загрязняющие вещества и изменяют его отражатель­ную способность.</a:t>
          </a:r>
        </a:p>
      </dgm:t>
    </dgm:pt>
    <dgm:pt modelId="{4C0A6C2B-EFF2-42AC-B5F5-2ACE0A81254A}" type="parTrans" cxnId="{C7A7A4F5-D3F2-41DD-A930-0527AA44E818}">
      <dgm:prSet/>
      <dgm:spPr/>
      <dgm:t>
        <a:bodyPr/>
        <a:lstStyle/>
        <a:p>
          <a:endParaRPr lang="ru-RU"/>
        </a:p>
      </dgm:t>
    </dgm:pt>
    <dgm:pt modelId="{6E798520-52F3-4B92-8C14-E1422DC72732}" type="sibTrans" cxnId="{C7A7A4F5-D3F2-41DD-A930-0527AA44E818}">
      <dgm:prSet/>
      <dgm:spPr/>
      <dgm:t>
        <a:bodyPr/>
        <a:lstStyle/>
        <a:p>
          <a:endParaRPr lang="ru-RU"/>
        </a:p>
      </dgm:t>
    </dgm:pt>
    <dgm:pt modelId="{079D1BD7-9553-48DF-9C1A-E840AFAB8206}">
      <dgm:prSet custT="1"/>
      <dgm:spPr/>
      <dgm:t>
        <a:bodyPr/>
        <a:lstStyle/>
        <a:p>
          <a:pPr algn="just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Часто причиной задымлённость являются </a:t>
          </a:r>
          <a:r>
            <a: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торфя­ные и лесные пожары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в результате создаются небла­гоприятные условия для жизни населения. Контроль степени задымленности территорий на больших пло­щадях удобнее и дешевле проводить с помощью кос­мических съемок, а современные методы цифровой, обработки изображений и представление результатов в ГИС позволяют точно и оперативно определить на­селенные пункты, попавшие в зону задымления.</a:t>
          </a:r>
        </a:p>
      </dgm:t>
    </dgm:pt>
    <dgm:pt modelId="{9610C143-A488-45C1-B132-6C345291FE2D}" type="parTrans" cxnId="{8978D1CE-65A9-44E6-B6DE-09AC4C0AAA76}">
      <dgm:prSet/>
      <dgm:spPr/>
      <dgm:t>
        <a:bodyPr/>
        <a:lstStyle/>
        <a:p>
          <a:endParaRPr lang="ru-RU"/>
        </a:p>
      </dgm:t>
    </dgm:pt>
    <dgm:pt modelId="{7B943840-14A2-4946-9BF0-A0F8E6614C08}" type="sibTrans" cxnId="{8978D1CE-65A9-44E6-B6DE-09AC4C0AAA76}">
      <dgm:prSet/>
      <dgm:spPr/>
      <dgm:t>
        <a:bodyPr/>
        <a:lstStyle/>
        <a:p>
          <a:endParaRPr lang="ru-RU"/>
        </a:p>
      </dgm:t>
    </dgm:pt>
    <dgm:pt modelId="{0B1D1D76-014F-4415-AA8C-05ADA9166F47}" type="pres">
      <dgm:prSet presAssocID="{22BBADBA-9DB0-44D8-BAA0-8697D4201F6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D8381F8-DAC4-4327-891E-2B6AC2D151D1}" type="pres">
      <dgm:prSet presAssocID="{0DA1AFE3-D86D-4694-83F4-AF56A711ACDB}" presName="horFlow" presStyleCnt="0"/>
      <dgm:spPr/>
    </dgm:pt>
    <dgm:pt modelId="{3635F128-D125-49BC-8FD3-D4A50D4AF67A}" type="pres">
      <dgm:prSet presAssocID="{0DA1AFE3-D86D-4694-83F4-AF56A711ACDB}" presName="bigChev" presStyleLbl="node1" presStyleIdx="0" presStyleCnt="3" custScaleX="564187" custScaleY="199184" custLinFactNeighborX="-92983" custLinFactNeighborY="8212"/>
      <dgm:spPr/>
      <dgm:t>
        <a:bodyPr/>
        <a:lstStyle/>
        <a:p>
          <a:endParaRPr lang="ru-RU"/>
        </a:p>
      </dgm:t>
    </dgm:pt>
    <dgm:pt modelId="{76CDD5E3-4DC4-4BEA-8A9D-9024F5F66576}" type="pres">
      <dgm:prSet presAssocID="{0DA1AFE3-D86D-4694-83F4-AF56A711ACDB}" presName="vSp" presStyleCnt="0"/>
      <dgm:spPr/>
    </dgm:pt>
    <dgm:pt modelId="{8DB2B47B-835C-4F5A-83EA-B52535B4CE54}" type="pres">
      <dgm:prSet presAssocID="{7DA3C1E4-C41D-4907-9F90-E6D3F6ECCDCA}" presName="horFlow" presStyleCnt="0"/>
      <dgm:spPr/>
    </dgm:pt>
    <dgm:pt modelId="{A63FF902-4410-4972-8619-1488B775BA01}" type="pres">
      <dgm:prSet presAssocID="{7DA3C1E4-C41D-4907-9F90-E6D3F6ECCDCA}" presName="bigChev" presStyleLbl="node1" presStyleIdx="1" presStyleCnt="3" custScaleX="569680" custScaleY="241632"/>
      <dgm:spPr/>
      <dgm:t>
        <a:bodyPr/>
        <a:lstStyle/>
        <a:p>
          <a:endParaRPr lang="ru-RU"/>
        </a:p>
      </dgm:t>
    </dgm:pt>
    <dgm:pt modelId="{1B636E89-01BA-40B8-BF25-AA3C4D03C287}" type="pres">
      <dgm:prSet presAssocID="{7DA3C1E4-C41D-4907-9F90-E6D3F6ECCDCA}" presName="vSp" presStyleCnt="0"/>
      <dgm:spPr/>
    </dgm:pt>
    <dgm:pt modelId="{D56ECE7D-FEB6-4C53-A97F-C2EE74846F80}" type="pres">
      <dgm:prSet presAssocID="{079D1BD7-9553-48DF-9C1A-E840AFAB8206}" presName="horFlow" presStyleCnt="0"/>
      <dgm:spPr/>
    </dgm:pt>
    <dgm:pt modelId="{AF8BDA67-7476-4621-B437-7AEE2545A86F}" type="pres">
      <dgm:prSet presAssocID="{079D1BD7-9553-48DF-9C1A-E840AFAB8206}" presName="bigChev" presStyleLbl="node1" presStyleIdx="2" presStyleCnt="3" custScaleX="569680" custScaleY="220083" custLinFactNeighborY="-8662"/>
      <dgm:spPr/>
      <dgm:t>
        <a:bodyPr/>
        <a:lstStyle/>
        <a:p>
          <a:endParaRPr lang="ru-RU"/>
        </a:p>
      </dgm:t>
    </dgm:pt>
  </dgm:ptLst>
  <dgm:cxnLst>
    <dgm:cxn modelId="{AE935F64-D01A-448E-A0F8-104437443E96}" srcId="{22BBADBA-9DB0-44D8-BAA0-8697D4201F6A}" destId="{0DA1AFE3-D86D-4694-83F4-AF56A711ACDB}" srcOrd="0" destOrd="0" parTransId="{A8EB06BB-99A4-4CE5-85DF-4685EDF7A29A}" sibTransId="{8E036160-F0E9-4EBD-A5EC-8D5B9EFF4104}"/>
    <dgm:cxn modelId="{AC8BA683-F378-4E20-A7E4-CEAF28851B04}" type="presOf" srcId="{7DA3C1E4-C41D-4907-9F90-E6D3F6ECCDCA}" destId="{A63FF902-4410-4972-8619-1488B775BA01}" srcOrd="0" destOrd="0" presId="urn:microsoft.com/office/officeart/2005/8/layout/lProcess3"/>
    <dgm:cxn modelId="{822F5563-4CB9-4A34-B17A-68E7392C5864}" type="presOf" srcId="{079D1BD7-9553-48DF-9C1A-E840AFAB8206}" destId="{AF8BDA67-7476-4621-B437-7AEE2545A86F}" srcOrd="0" destOrd="0" presId="urn:microsoft.com/office/officeart/2005/8/layout/lProcess3"/>
    <dgm:cxn modelId="{C7A7A4F5-D3F2-41DD-A930-0527AA44E818}" srcId="{22BBADBA-9DB0-44D8-BAA0-8697D4201F6A}" destId="{7DA3C1E4-C41D-4907-9F90-E6D3F6ECCDCA}" srcOrd="1" destOrd="0" parTransId="{4C0A6C2B-EFF2-42AC-B5F5-2ACE0A81254A}" sibTransId="{6E798520-52F3-4B92-8C14-E1422DC72732}"/>
    <dgm:cxn modelId="{8978D1CE-65A9-44E6-B6DE-09AC4C0AAA76}" srcId="{22BBADBA-9DB0-44D8-BAA0-8697D4201F6A}" destId="{079D1BD7-9553-48DF-9C1A-E840AFAB8206}" srcOrd="2" destOrd="0" parTransId="{9610C143-A488-45C1-B132-6C345291FE2D}" sibTransId="{7B943840-14A2-4946-9BF0-A0F8E6614C08}"/>
    <dgm:cxn modelId="{3AC4089E-B5A8-4535-8308-5126458C2D2A}" type="presOf" srcId="{22BBADBA-9DB0-44D8-BAA0-8697D4201F6A}" destId="{0B1D1D76-014F-4415-AA8C-05ADA9166F47}" srcOrd="0" destOrd="0" presId="urn:microsoft.com/office/officeart/2005/8/layout/lProcess3"/>
    <dgm:cxn modelId="{0C0C8F1F-BD75-4A04-B09D-A1919CCD3B19}" type="presOf" srcId="{0DA1AFE3-D86D-4694-83F4-AF56A711ACDB}" destId="{3635F128-D125-49BC-8FD3-D4A50D4AF67A}" srcOrd="0" destOrd="0" presId="urn:microsoft.com/office/officeart/2005/8/layout/lProcess3"/>
    <dgm:cxn modelId="{16FA0FAC-6948-4B39-B6C2-4129C909B458}" type="presParOf" srcId="{0B1D1D76-014F-4415-AA8C-05ADA9166F47}" destId="{5D8381F8-DAC4-4327-891E-2B6AC2D151D1}" srcOrd="0" destOrd="0" presId="urn:microsoft.com/office/officeart/2005/8/layout/lProcess3"/>
    <dgm:cxn modelId="{544F871C-3344-4BFA-AFCC-60A5EF170926}" type="presParOf" srcId="{5D8381F8-DAC4-4327-891E-2B6AC2D151D1}" destId="{3635F128-D125-49BC-8FD3-D4A50D4AF67A}" srcOrd="0" destOrd="0" presId="urn:microsoft.com/office/officeart/2005/8/layout/lProcess3"/>
    <dgm:cxn modelId="{9CC1FE1B-E512-41B4-9BB9-4B82AB0F7DD7}" type="presParOf" srcId="{0B1D1D76-014F-4415-AA8C-05ADA9166F47}" destId="{76CDD5E3-4DC4-4BEA-8A9D-9024F5F66576}" srcOrd="1" destOrd="0" presId="urn:microsoft.com/office/officeart/2005/8/layout/lProcess3"/>
    <dgm:cxn modelId="{9B6F0310-A72B-4DF5-BD56-32BAF0A25B58}" type="presParOf" srcId="{0B1D1D76-014F-4415-AA8C-05ADA9166F47}" destId="{8DB2B47B-835C-4F5A-83EA-B52535B4CE54}" srcOrd="2" destOrd="0" presId="urn:microsoft.com/office/officeart/2005/8/layout/lProcess3"/>
    <dgm:cxn modelId="{0D9C579B-767E-448D-A778-98A512742D60}" type="presParOf" srcId="{8DB2B47B-835C-4F5A-83EA-B52535B4CE54}" destId="{A63FF902-4410-4972-8619-1488B775BA01}" srcOrd="0" destOrd="0" presId="urn:microsoft.com/office/officeart/2005/8/layout/lProcess3"/>
    <dgm:cxn modelId="{AC0C71D9-AB20-47BB-B27D-F65D04CC6B05}" type="presParOf" srcId="{0B1D1D76-014F-4415-AA8C-05ADA9166F47}" destId="{1B636E89-01BA-40B8-BF25-AA3C4D03C287}" srcOrd="3" destOrd="0" presId="urn:microsoft.com/office/officeart/2005/8/layout/lProcess3"/>
    <dgm:cxn modelId="{C29C18F0-1634-438D-A0D1-E92A0491B527}" type="presParOf" srcId="{0B1D1D76-014F-4415-AA8C-05ADA9166F47}" destId="{D56ECE7D-FEB6-4C53-A97F-C2EE74846F80}" srcOrd="4" destOrd="0" presId="urn:microsoft.com/office/officeart/2005/8/layout/lProcess3"/>
    <dgm:cxn modelId="{E2FCA1E8-C785-41F7-A7DD-49F5A15C7009}" type="presParOf" srcId="{D56ECE7D-FEB6-4C53-A97F-C2EE74846F80}" destId="{AF8BDA67-7476-4621-B437-7AEE2545A86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1B6FC1-E350-4CC1-A197-5FBEA3AF500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170D82-16D0-4B1E-8705-90DF73F66712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 ВНИИ ГО ЧС МЧС разработана методика мони­торинга задымленности территории по данным косми­ческих съемок. Она основана на использовании дан­ных с искусственных спутников Земли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NOAA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TERRA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758B99-26E2-40A7-B82B-7947654D6D50}" type="parTrans" cxnId="{7D5E52DF-4EA8-40DF-8008-DD83CC3C553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E0D94-3AEB-4D3B-852C-235A2009A3C4}" type="sibTrans" cxnId="{7D5E52DF-4EA8-40DF-8008-DD83CC3C553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0944C-C489-4C83-ADBF-10270183473E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Показано, что дымовые шлейфы лучше всего выде­ляются на космических изображениях в видимом диа­пазоне спектра. Чем меньше длина волны спектраль­ного канала, тем более отчетливо выделяются дымовые шлейфы. От облачности они отделяются полупрозрач­ностью подстилающей территории (за исключением очень густых шлейфов и очагов пожаров). Анализ ближ­него ИК и тепловых каналов позволяет уточнить раз­деление облачности и дыма, которые в данных каналах отражаются по-разному. В указанных каналах ДЫМ ста­новится прозрачным и не распознается. Облачность в ближнем ИК-канале отображается белым тоном, а в тепловых каналах черным — это обусловлено ее низ­кой температурой.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ACFD18-568A-4E78-A96C-639E5FA52979}" type="parTrans" cxnId="{ED2BD46B-299A-4279-87CD-DA49D0C6216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9C2B7-E9A6-4D32-8C63-07FFC562D29F}" type="sibTrans" cxnId="{ED2BD46B-299A-4279-87CD-DA49D0C6216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FD7892-F56E-40D9-B65D-753C1112FFC8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Визуальные методы дешифрирования удобнее ис­пользовать при выявлении зон задымления во время массовых пожаров. При локальных пожарах дымовые шлейфы хорошо выделяются на основе алгоритмов распознавания без обучения. 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9B29F-1D79-473F-A682-344B04DAA5E5}" type="parTrans" cxnId="{A8CD0B76-4363-49BD-B05C-FA65302D3D8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D1568-EB37-4AAA-86DE-02F05D554E93}" type="sibTrans" cxnId="{A8CD0B76-4363-49BD-B05C-FA65302D3D8A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7CE7AF-6EB1-4BA5-A887-3C5DAC4EF754}">
      <dgm:prSet custT="1"/>
      <dgm:spPr/>
      <dgm:t>
        <a:bodyPr/>
        <a:lstStyle/>
        <a:p>
          <a:pPr algn="just" rtl="0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Загрязнение вод также фиксируется на космичес­ких снимках. На снимках отражаются выбросы промыш­ленных предприятий, видны пути их распространения. инфракрасные снимки показывают температурные из­менения в водных объектах около населенных пунктов и промышленных предприятий. Однако определен­ные сложности вызывает анализ качественного и ко­личественного состава загрязнителей. Исследования в этом направлении ведутся путем изучения оптичес­ких характеристик природной воды, а также физи­ческих процессов, происходящих в системе, вода-атмосфера.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93B00-4576-4B50-8E4F-C77D26CA277A}" type="parTrans" cxnId="{DBE95D22-4E48-403C-A19B-DBF31B47CFA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43EACE-7213-4782-91ED-37EB2EC8423E}" type="sibTrans" cxnId="{DBE95D22-4E48-403C-A19B-DBF31B47CFAF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7E5CEA-3D1C-4059-B844-3B89D2E565FA}" type="pres">
      <dgm:prSet presAssocID="{681B6FC1-E350-4CC1-A197-5FBEA3AF500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0A0733-78DF-4564-8990-A38D9ED355D8}" type="pres">
      <dgm:prSet presAssocID="{EF170D82-16D0-4B1E-8705-90DF73F66712}" presName="composite" presStyleCnt="0"/>
      <dgm:spPr/>
    </dgm:pt>
    <dgm:pt modelId="{A0F0696F-C8DC-4131-A821-6449BEDE8566}" type="pres">
      <dgm:prSet presAssocID="{EF170D82-16D0-4B1E-8705-90DF73F66712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9AC9819-A5E5-4612-9ED2-882555909259}" type="pres">
      <dgm:prSet presAssocID="{EF170D82-16D0-4B1E-8705-90DF73F66712}" presName="txShp" presStyleLbl="node1" presStyleIdx="0" presStyleCnt="4" custScaleY="10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D5637-2F0F-468B-8580-E48D214C6D87}" type="pres">
      <dgm:prSet presAssocID="{CEAE0D94-3AEB-4D3B-852C-235A2009A3C4}" presName="spacing" presStyleCnt="0"/>
      <dgm:spPr/>
    </dgm:pt>
    <dgm:pt modelId="{9B4C4FA3-BDE9-4A22-8F08-78E42E2A00FA}" type="pres">
      <dgm:prSet presAssocID="{7730944C-C489-4C83-ADBF-10270183473E}" presName="composite" presStyleCnt="0"/>
      <dgm:spPr/>
    </dgm:pt>
    <dgm:pt modelId="{294CBF01-78EE-43ED-95D4-63198CE67895}" type="pres">
      <dgm:prSet presAssocID="{7730944C-C489-4C83-ADBF-10270183473E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D152BC7-BB4C-4EFA-BBD9-C00EBB80B157}" type="pres">
      <dgm:prSet presAssocID="{7730944C-C489-4C83-ADBF-10270183473E}" presName="txShp" presStyleLbl="node1" presStyleIdx="1" presStyleCnt="4" custScaleY="190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6E64B-B37F-4BD0-91B4-EED92B428707}" type="pres">
      <dgm:prSet presAssocID="{F429C2B7-E9A6-4D32-8C63-07FFC562D29F}" presName="spacing" presStyleCnt="0"/>
      <dgm:spPr/>
    </dgm:pt>
    <dgm:pt modelId="{608768B3-39AD-4BB3-9674-21B97C23EA49}" type="pres">
      <dgm:prSet presAssocID="{51FD7892-F56E-40D9-B65D-753C1112FFC8}" presName="composite" presStyleCnt="0"/>
      <dgm:spPr/>
    </dgm:pt>
    <dgm:pt modelId="{761D199A-047B-4516-84F4-0FAECA500FDB}" type="pres">
      <dgm:prSet presAssocID="{51FD7892-F56E-40D9-B65D-753C1112FFC8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B39CB86-4B73-4F8D-9E07-9E71D08AAF76}" type="pres">
      <dgm:prSet presAssocID="{51FD7892-F56E-40D9-B65D-753C1112FFC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49FD1-CCD9-467C-BC5B-2BB370FFDD40}" type="pres">
      <dgm:prSet presAssocID="{478D1568-EB37-4AAA-86DE-02F05D554E93}" presName="spacing" presStyleCnt="0"/>
      <dgm:spPr/>
    </dgm:pt>
    <dgm:pt modelId="{E45F5F1E-7D34-4A77-9AED-A7F359B21240}" type="pres">
      <dgm:prSet presAssocID="{BD7CE7AF-6EB1-4BA5-A887-3C5DAC4EF754}" presName="composite" presStyleCnt="0"/>
      <dgm:spPr/>
    </dgm:pt>
    <dgm:pt modelId="{D837F50B-69D8-4026-99C2-FFA71E16DE07}" type="pres">
      <dgm:prSet presAssocID="{BD7CE7AF-6EB1-4BA5-A887-3C5DAC4EF754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6C19CE3-8F90-42B7-BA62-73434B8D07B5}" type="pres">
      <dgm:prSet presAssocID="{BD7CE7AF-6EB1-4BA5-A887-3C5DAC4EF754}" presName="txShp" presStyleLbl="node1" presStyleIdx="3" presStyleCnt="4" custScaleY="153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CD0B76-4363-49BD-B05C-FA65302D3D8A}" srcId="{681B6FC1-E350-4CC1-A197-5FBEA3AF5000}" destId="{51FD7892-F56E-40D9-B65D-753C1112FFC8}" srcOrd="2" destOrd="0" parTransId="{AF39B29F-1D79-473F-A682-344B04DAA5E5}" sibTransId="{478D1568-EB37-4AAA-86DE-02F05D554E93}"/>
    <dgm:cxn modelId="{D12DD47A-8A53-4D75-B49E-7BE8A3B729CD}" type="presOf" srcId="{BD7CE7AF-6EB1-4BA5-A887-3C5DAC4EF754}" destId="{26C19CE3-8F90-42B7-BA62-73434B8D07B5}" srcOrd="0" destOrd="0" presId="urn:microsoft.com/office/officeart/2005/8/layout/vList3"/>
    <dgm:cxn modelId="{7290A902-AB26-420B-8A5F-38929545C652}" type="presOf" srcId="{EF170D82-16D0-4B1E-8705-90DF73F66712}" destId="{19AC9819-A5E5-4612-9ED2-882555909259}" srcOrd="0" destOrd="0" presId="urn:microsoft.com/office/officeart/2005/8/layout/vList3"/>
    <dgm:cxn modelId="{DBE95D22-4E48-403C-A19B-DBF31B47CFAF}" srcId="{681B6FC1-E350-4CC1-A197-5FBEA3AF5000}" destId="{BD7CE7AF-6EB1-4BA5-A887-3C5DAC4EF754}" srcOrd="3" destOrd="0" parTransId="{5AE93B00-4576-4B50-8E4F-C77D26CA277A}" sibTransId="{1B43EACE-7213-4782-91ED-37EB2EC8423E}"/>
    <dgm:cxn modelId="{2A411D16-35B6-4454-A3D9-3CB3C30A40E9}" type="presOf" srcId="{51FD7892-F56E-40D9-B65D-753C1112FFC8}" destId="{2B39CB86-4B73-4F8D-9E07-9E71D08AAF76}" srcOrd="0" destOrd="0" presId="urn:microsoft.com/office/officeart/2005/8/layout/vList3"/>
    <dgm:cxn modelId="{010F07C7-109A-4BEA-8C1B-623F64843722}" type="presOf" srcId="{681B6FC1-E350-4CC1-A197-5FBEA3AF5000}" destId="{147E5CEA-3D1C-4059-B844-3B89D2E565FA}" srcOrd="0" destOrd="0" presId="urn:microsoft.com/office/officeart/2005/8/layout/vList3"/>
    <dgm:cxn modelId="{ED2BD46B-299A-4279-87CD-DA49D0C62164}" srcId="{681B6FC1-E350-4CC1-A197-5FBEA3AF5000}" destId="{7730944C-C489-4C83-ADBF-10270183473E}" srcOrd="1" destOrd="0" parTransId="{C7ACFD18-568A-4E78-A96C-639E5FA52979}" sibTransId="{F429C2B7-E9A6-4D32-8C63-07FFC562D29F}"/>
    <dgm:cxn modelId="{7C01B803-688B-46F6-8CB4-8D9F76967A8C}" type="presOf" srcId="{7730944C-C489-4C83-ADBF-10270183473E}" destId="{BD152BC7-BB4C-4EFA-BBD9-C00EBB80B157}" srcOrd="0" destOrd="0" presId="urn:microsoft.com/office/officeart/2005/8/layout/vList3"/>
    <dgm:cxn modelId="{7D5E52DF-4EA8-40DF-8008-DD83CC3C5531}" srcId="{681B6FC1-E350-4CC1-A197-5FBEA3AF5000}" destId="{EF170D82-16D0-4B1E-8705-90DF73F66712}" srcOrd="0" destOrd="0" parTransId="{65758B99-26E2-40A7-B82B-7947654D6D50}" sibTransId="{CEAE0D94-3AEB-4D3B-852C-235A2009A3C4}"/>
    <dgm:cxn modelId="{8DC63A29-ABF1-4041-9921-DC18EAB6F34F}" type="presParOf" srcId="{147E5CEA-3D1C-4059-B844-3B89D2E565FA}" destId="{020A0733-78DF-4564-8990-A38D9ED355D8}" srcOrd="0" destOrd="0" presId="urn:microsoft.com/office/officeart/2005/8/layout/vList3"/>
    <dgm:cxn modelId="{918CFDB6-BF3F-4D4A-A6FF-0642918F95CC}" type="presParOf" srcId="{020A0733-78DF-4564-8990-A38D9ED355D8}" destId="{A0F0696F-C8DC-4131-A821-6449BEDE8566}" srcOrd="0" destOrd="0" presId="urn:microsoft.com/office/officeart/2005/8/layout/vList3"/>
    <dgm:cxn modelId="{F454576F-4FD3-4DAF-9D52-A313BCB19979}" type="presParOf" srcId="{020A0733-78DF-4564-8990-A38D9ED355D8}" destId="{19AC9819-A5E5-4612-9ED2-882555909259}" srcOrd="1" destOrd="0" presId="urn:microsoft.com/office/officeart/2005/8/layout/vList3"/>
    <dgm:cxn modelId="{8FCDDF69-D9D6-4234-854B-5A31ED7F69D8}" type="presParOf" srcId="{147E5CEA-3D1C-4059-B844-3B89D2E565FA}" destId="{8B5D5637-2F0F-468B-8580-E48D214C6D87}" srcOrd="1" destOrd="0" presId="urn:microsoft.com/office/officeart/2005/8/layout/vList3"/>
    <dgm:cxn modelId="{819C899F-7800-4548-979D-BE19CA762EBD}" type="presParOf" srcId="{147E5CEA-3D1C-4059-B844-3B89D2E565FA}" destId="{9B4C4FA3-BDE9-4A22-8F08-78E42E2A00FA}" srcOrd="2" destOrd="0" presId="urn:microsoft.com/office/officeart/2005/8/layout/vList3"/>
    <dgm:cxn modelId="{085621FB-6E01-4F1B-BC32-958BAF71CA15}" type="presParOf" srcId="{9B4C4FA3-BDE9-4A22-8F08-78E42E2A00FA}" destId="{294CBF01-78EE-43ED-95D4-63198CE67895}" srcOrd="0" destOrd="0" presId="urn:microsoft.com/office/officeart/2005/8/layout/vList3"/>
    <dgm:cxn modelId="{FEA6CFF6-CBC2-46DF-A82A-28E22DB78C2A}" type="presParOf" srcId="{9B4C4FA3-BDE9-4A22-8F08-78E42E2A00FA}" destId="{BD152BC7-BB4C-4EFA-BBD9-C00EBB80B157}" srcOrd="1" destOrd="0" presId="urn:microsoft.com/office/officeart/2005/8/layout/vList3"/>
    <dgm:cxn modelId="{31A5294D-2AD3-4132-B16E-2B547499818C}" type="presParOf" srcId="{147E5CEA-3D1C-4059-B844-3B89D2E565FA}" destId="{54D6E64B-B37F-4BD0-91B4-EED92B428707}" srcOrd="3" destOrd="0" presId="urn:microsoft.com/office/officeart/2005/8/layout/vList3"/>
    <dgm:cxn modelId="{9D575E29-4F94-48BA-916D-1CE65F69AC2C}" type="presParOf" srcId="{147E5CEA-3D1C-4059-B844-3B89D2E565FA}" destId="{608768B3-39AD-4BB3-9674-21B97C23EA49}" srcOrd="4" destOrd="0" presId="urn:microsoft.com/office/officeart/2005/8/layout/vList3"/>
    <dgm:cxn modelId="{D49F1F94-7E6A-47AE-AFDF-11C14E714A0C}" type="presParOf" srcId="{608768B3-39AD-4BB3-9674-21B97C23EA49}" destId="{761D199A-047B-4516-84F4-0FAECA500FDB}" srcOrd="0" destOrd="0" presId="urn:microsoft.com/office/officeart/2005/8/layout/vList3"/>
    <dgm:cxn modelId="{0C053EFD-0436-4BA6-8633-43EFBC26C899}" type="presParOf" srcId="{608768B3-39AD-4BB3-9674-21B97C23EA49}" destId="{2B39CB86-4B73-4F8D-9E07-9E71D08AAF76}" srcOrd="1" destOrd="0" presId="urn:microsoft.com/office/officeart/2005/8/layout/vList3"/>
    <dgm:cxn modelId="{77DD4389-D207-41EB-BF0B-2C2282502E40}" type="presParOf" srcId="{147E5CEA-3D1C-4059-B844-3B89D2E565FA}" destId="{9C849FD1-CCD9-467C-BC5B-2BB370FFDD40}" srcOrd="5" destOrd="0" presId="urn:microsoft.com/office/officeart/2005/8/layout/vList3"/>
    <dgm:cxn modelId="{A05C22E2-EDF9-43F4-A0DB-04BC725D7EC6}" type="presParOf" srcId="{147E5CEA-3D1C-4059-B844-3B89D2E565FA}" destId="{E45F5F1E-7D34-4A77-9AED-A7F359B21240}" srcOrd="6" destOrd="0" presId="urn:microsoft.com/office/officeart/2005/8/layout/vList3"/>
    <dgm:cxn modelId="{5A2B92F8-E035-4CEE-9E07-28F1C32F8CCC}" type="presParOf" srcId="{E45F5F1E-7D34-4A77-9AED-A7F359B21240}" destId="{D837F50B-69D8-4026-99C2-FFA71E16DE07}" srcOrd="0" destOrd="0" presId="urn:microsoft.com/office/officeart/2005/8/layout/vList3"/>
    <dgm:cxn modelId="{DAAC9213-DCE3-4800-887F-57A057DA8169}" type="presParOf" srcId="{E45F5F1E-7D34-4A77-9AED-A7F359B21240}" destId="{26C19CE3-8F90-42B7-BA62-73434B8D07B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E7995F-446B-4C93-823A-CEC3C2E882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6DEA2A-95C7-4AED-840A-EFE98DD6438F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just" rtl="0"/>
          <a:r>
            <a:rPr lang="ru-RU" sz="1400" i="1" smtClean="0">
              <a:latin typeface="Times New Roman" panose="02020603050405020304" pitchFamily="18" charset="0"/>
              <a:cs typeface="Times New Roman" panose="02020603050405020304" pitchFamily="18" charset="0"/>
            </a:rPr>
            <a:t>Цвет природных вод </a:t>
          </a:r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зависит от их рассеивающих и поглощающих свойств. Сине-голубой цвет океанских вод и некоторых олиготрофных озер обусловлен молекулярным рассеяни­ем, на долю которого в чистых водах приходится толь­ко 7 — 8% от общего рассеяния света. В мутных водах эта доля значительно снижается.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6E0656-413D-485C-93DA-3248031282EE}" type="parTrans" cxnId="{259054F4-9F58-499C-B157-0573AFA14E3B}">
      <dgm:prSet/>
      <dgm:spPr/>
      <dgm:t>
        <a:bodyPr/>
        <a:lstStyle/>
        <a:p>
          <a:endParaRPr lang="ru-RU"/>
        </a:p>
      </dgm:t>
    </dgm:pt>
    <dgm:pt modelId="{55E73416-B42A-46FA-8715-B4D10369F32A}" type="sibTrans" cxnId="{259054F4-9F58-499C-B157-0573AFA14E3B}">
      <dgm:prSet/>
      <dgm:spPr/>
      <dgm:t>
        <a:bodyPr/>
        <a:lstStyle/>
        <a:p>
          <a:endParaRPr lang="ru-RU"/>
        </a:p>
      </dgm:t>
    </dgm:pt>
    <dgm:pt modelId="{0F97AE04-A7A7-4424-B0AA-4D6ABA81EE15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just" rtl="0"/>
          <a:r>
            <a:rPr lang="ru-RU" sz="140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цвет воды внутренних водоемов существенно влияет количество растворенного органического ве­щества, которое вызывает интенсивное поглощение света в интервале 0,39 — 0,54 мкм, в то время как по­глощение излучения в диапазоне спектра &gt;0.55 мкм несущественно. Поэтому с увеличением содержания растворенных органических веществ цвет водной по­верхности изменяется от синего через зеленый к ко­ричневому.</a:t>
          </a:r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437448-9A14-468F-B397-193CE16A5611}" type="parTrans" cxnId="{66F22CA9-2A2E-4169-B852-A73BF1D20214}">
      <dgm:prSet/>
      <dgm:spPr/>
      <dgm:t>
        <a:bodyPr/>
        <a:lstStyle/>
        <a:p>
          <a:endParaRPr lang="ru-RU"/>
        </a:p>
      </dgm:t>
    </dgm:pt>
    <dgm:pt modelId="{BA4CCB23-1A46-4401-A617-2EEC37FFD907}" type="sibTrans" cxnId="{66F22CA9-2A2E-4169-B852-A73BF1D20214}">
      <dgm:prSet/>
      <dgm:spPr/>
      <dgm:t>
        <a:bodyPr/>
        <a:lstStyle/>
        <a:p>
          <a:endParaRPr lang="ru-RU"/>
        </a:p>
      </dgm:t>
    </dgm:pt>
    <dgm:pt modelId="{1C4DEE6B-E2B2-4A07-AA7C-B1B0F56C661D}">
      <dgm:prSet custT="1"/>
      <dgm:spPr/>
      <dgm:t>
        <a:bodyPr/>
        <a:lstStyle/>
        <a:p>
          <a:pPr algn="just" rtl="0"/>
          <a:r>
            <a:rPr lang="kk-KZ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водах внутренних водоемов содержатся также взвешенные минеральные и органические частицы, которые влияют в основном на рассеяние света в вод­ной среде. Влияние их на поглощение двоякое: во-первых, частицы взвеси сами незначительно поглощают свет; во-вторых, за счет рассеяния они увеличивают длину пробега квантов света, что приводит к дополни­тельному поглощению. Рассеяние света определяется количеством, размерами, формой и ориентацией взве­шенных веществ.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D1A50-9B1C-4D69-8592-CCAEA69D62D1}" type="parTrans" cxnId="{EB6C2833-3110-40D1-A1E1-F1F46587135B}">
      <dgm:prSet/>
      <dgm:spPr/>
      <dgm:t>
        <a:bodyPr/>
        <a:lstStyle/>
        <a:p>
          <a:endParaRPr lang="ru-RU"/>
        </a:p>
      </dgm:t>
    </dgm:pt>
    <dgm:pt modelId="{CF09D632-3AF1-4526-8AD1-3F8A99878D71}" type="sibTrans" cxnId="{EB6C2833-3110-40D1-A1E1-F1F46587135B}">
      <dgm:prSet/>
      <dgm:spPr/>
      <dgm:t>
        <a:bodyPr/>
        <a:lstStyle/>
        <a:p>
          <a:endParaRPr lang="ru-RU"/>
        </a:p>
      </dgm:t>
    </dgm:pt>
    <dgm:pt modelId="{D53BF321-5DCB-42B8-9715-02D37ACFB375}" type="pres">
      <dgm:prSet presAssocID="{E7E7995F-446B-4C93-823A-CEC3C2E8828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74D74E-FD17-44FA-BD7F-DD5413B87809}" type="pres">
      <dgm:prSet presAssocID="{B46DEA2A-95C7-4AED-840A-EFE98DD6438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6E452B-5052-4ED0-8CEE-DC13EB0A5DD6}" type="pres">
      <dgm:prSet presAssocID="{55E73416-B42A-46FA-8715-B4D10369F32A}" presName="spacer" presStyleCnt="0"/>
      <dgm:spPr/>
    </dgm:pt>
    <dgm:pt modelId="{84BBD6F2-B8E1-421E-96E4-6BBD961A89AC}" type="pres">
      <dgm:prSet presAssocID="{0F97AE04-A7A7-4424-B0AA-4D6ABA81EE1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AE29C-BC80-4641-934D-901CE2898D0C}" type="pres">
      <dgm:prSet presAssocID="{BA4CCB23-1A46-4401-A617-2EEC37FFD907}" presName="spacer" presStyleCnt="0"/>
      <dgm:spPr/>
    </dgm:pt>
    <dgm:pt modelId="{6D7E1404-3F5C-45C6-B492-C4BFF231DEDE}" type="pres">
      <dgm:prSet presAssocID="{1C4DEE6B-E2B2-4A07-AA7C-B1B0F56C661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6C2833-3110-40D1-A1E1-F1F46587135B}" srcId="{E7E7995F-446B-4C93-823A-CEC3C2E88284}" destId="{1C4DEE6B-E2B2-4A07-AA7C-B1B0F56C661D}" srcOrd="2" destOrd="0" parTransId="{363D1A50-9B1C-4D69-8592-CCAEA69D62D1}" sibTransId="{CF09D632-3AF1-4526-8AD1-3F8A99878D71}"/>
    <dgm:cxn modelId="{0B8A0FB2-94F2-4016-B6C5-F0FEDDE56DDF}" type="presOf" srcId="{0F97AE04-A7A7-4424-B0AA-4D6ABA81EE15}" destId="{84BBD6F2-B8E1-421E-96E4-6BBD961A89AC}" srcOrd="0" destOrd="0" presId="urn:microsoft.com/office/officeart/2005/8/layout/vList2"/>
    <dgm:cxn modelId="{5C85B10F-DAD3-4E6D-B24D-9C8C5E32A6D4}" type="presOf" srcId="{1C4DEE6B-E2B2-4A07-AA7C-B1B0F56C661D}" destId="{6D7E1404-3F5C-45C6-B492-C4BFF231DEDE}" srcOrd="0" destOrd="0" presId="urn:microsoft.com/office/officeart/2005/8/layout/vList2"/>
    <dgm:cxn modelId="{66F22CA9-2A2E-4169-B852-A73BF1D20214}" srcId="{E7E7995F-446B-4C93-823A-CEC3C2E88284}" destId="{0F97AE04-A7A7-4424-B0AA-4D6ABA81EE15}" srcOrd="1" destOrd="0" parTransId="{4F437448-9A14-468F-B397-193CE16A5611}" sibTransId="{BA4CCB23-1A46-4401-A617-2EEC37FFD907}"/>
    <dgm:cxn modelId="{0F714ED1-FBFC-4A52-85BD-D11AEECA8ECA}" type="presOf" srcId="{B46DEA2A-95C7-4AED-840A-EFE98DD6438F}" destId="{9974D74E-FD17-44FA-BD7F-DD5413B87809}" srcOrd="0" destOrd="0" presId="urn:microsoft.com/office/officeart/2005/8/layout/vList2"/>
    <dgm:cxn modelId="{259054F4-9F58-499C-B157-0573AFA14E3B}" srcId="{E7E7995F-446B-4C93-823A-CEC3C2E88284}" destId="{B46DEA2A-95C7-4AED-840A-EFE98DD6438F}" srcOrd="0" destOrd="0" parTransId="{9B6E0656-413D-485C-93DA-3248031282EE}" sibTransId="{55E73416-B42A-46FA-8715-B4D10369F32A}"/>
    <dgm:cxn modelId="{9E27F1DF-44D4-4B51-8377-FC9BAE8BEF28}" type="presOf" srcId="{E7E7995F-446B-4C93-823A-CEC3C2E88284}" destId="{D53BF321-5DCB-42B8-9715-02D37ACFB375}" srcOrd="0" destOrd="0" presId="urn:microsoft.com/office/officeart/2005/8/layout/vList2"/>
    <dgm:cxn modelId="{14A1981A-AF48-4694-A03B-26BB77175ABD}" type="presParOf" srcId="{D53BF321-5DCB-42B8-9715-02D37ACFB375}" destId="{9974D74E-FD17-44FA-BD7F-DD5413B87809}" srcOrd="0" destOrd="0" presId="urn:microsoft.com/office/officeart/2005/8/layout/vList2"/>
    <dgm:cxn modelId="{6B4F7363-3461-417E-A5EE-7954A78102A6}" type="presParOf" srcId="{D53BF321-5DCB-42B8-9715-02D37ACFB375}" destId="{0C6E452B-5052-4ED0-8CEE-DC13EB0A5DD6}" srcOrd="1" destOrd="0" presId="urn:microsoft.com/office/officeart/2005/8/layout/vList2"/>
    <dgm:cxn modelId="{736CBB5C-CA12-460F-9BE6-505549B46711}" type="presParOf" srcId="{D53BF321-5DCB-42B8-9715-02D37ACFB375}" destId="{84BBD6F2-B8E1-421E-96E4-6BBD961A89AC}" srcOrd="2" destOrd="0" presId="urn:microsoft.com/office/officeart/2005/8/layout/vList2"/>
    <dgm:cxn modelId="{D3DF5DAA-982D-4795-BD52-FD0EAEC9CABE}" type="presParOf" srcId="{D53BF321-5DCB-42B8-9715-02D37ACFB375}" destId="{E7DAE29C-BC80-4641-934D-901CE2898D0C}" srcOrd="3" destOrd="0" presId="urn:microsoft.com/office/officeart/2005/8/layout/vList2"/>
    <dgm:cxn modelId="{568E9E8E-3FFF-443E-BE6F-70D9A0DB35C2}" type="presParOf" srcId="{D53BF321-5DCB-42B8-9715-02D37ACFB375}" destId="{6D7E1404-3F5C-45C6-B492-C4BFF231DE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171571-3379-4C37-A059-3E05393E3287}" type="doc">
      <dgm:prSet loTypeId="urn:microsoft.com/office/officeart/2005/8/layout/cycle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9A01CCB-CB62-4325-9A48-FD7C30796023}">
      <dgm:prSet custT="1"/>
      <dgm:spPr/>
      <dgm:t>
        <a:bodyPr/>
        <a:lstStyle/>
        <a:p>
          <a:r>
            <a: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 первому типу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относятся сине-голубые воды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олиготрофных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водных объектов.</a:t>
          </a:r>
        </a:p>
      </dgm:t>
    </dgm:pt>
    <dgm:pt modelId="{0122E42A-2B1F-4678-BA52-69ADB96FB3EE}" type="parTrans" cxnId="{F517520B-9778-473D-8B98-33934CDBFC71}">
      <dgm:prSet/>
      <dgm:spPr/>
      <dgm:t>
        <a:bodyPr/>
        <a:lstStyle/>
        <a:p>
          <a:endParaRPr lang="ru-RU"/>
        </a:p>
      </dgm:t>
    </dgm:pt>
    <dgm:pt modelId="{0737C808-0039-46DD-B227-6AA9CC79B671}" type="sibTrans" cxnId="{F517520B-9778-473D-8B98-33934CDBFC71}">
      <dgm:prSet/>
      <dgm:spPr/>
      <dgm:t>
        <a:bodyPr/>
        <a:lstStyle/>
        <a:p>
          <a:endParaRPr lang="ru-RU"/>
        </a:p>
      </dgm:t>
    </dgm:pt>
    <dgm:pt modelId="{418E6A25-285C-4E92-8885-ADDAC1E362F6}">
      <dgm:prSet custT="1"/>
      <dgm:spPr/>
      <dgm:t>
        <a:bodyPr/>
        <a:lstStyle/>
        <a:p>
          <a:r>
            <a: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 второму типу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следует отнести воды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днетрофных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озер, воды рек. формирующих свои сток в болот­ных массивах.</a:t>
          </a:r>
        </a:p>
      </dgm:t>
    </dgm:pt>
    <dgm:pt modelId="{6C800176-D387-4046-839B-55A3E242A803}" type="parTrans" cxnId="{266B191B-CF44-43A9-8D6C-BA332247BE8A}">
      <dgm:prSet/>
      <dgm:spPr/>
      <dgm:t>
        <a:bodyPr/>
        <a:lstStyle/>
        <a:p>
          <a:endParaRPr lang="ru-RU"/>
        </a:p>
      </dgm:t>
    </dgm:pt>
    <dgm:pt modelId="{F63546FE-2463-4E0D-89D9-653A8F464EEE}" type="sibTrans" cxnId="{266B191B-CF44-43A9-8D6C-BA332247BE8A}">
      <dgm:prSet/>
      <dgm:spPr/>
      <dgm:t>
        <a:bodyPr/>
        <a:lstStyle/>
        <a:p>
          <a:endParaRPr lang="ru-RU"/>
        </a:p>
      </dgm:t>
    </dgm:pt>
    <dgm:pt modelId="{AAED04FC-CAB5-4740-B5A6-E75C368DE7E3}">
      <dgm:prSet custT="1"/>
      <dgm:spPr/>
      <dgm:t>
        <a:bodyPr/>
        <a:lstStyle/>
        <a:p>
          <a:r>
            <a: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Третий тип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— воды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мезотрофных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эвтрофных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4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гиперэвтрофных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водоемов, подверженные «цветению» и содержащие преимущественно взвешенные веще­ства органического происхождения.</a:t>
          </a:r>
        </a:p>
      </dgm:t>
    </dgm:pt>
    <dgm:pt modelId="{6FCE8EC5-C6FB-4B69-996A-161CBA280C3A}" type="parTrans" cxnId="{F1B4ABC1-F578-4DBA-BE8F-BBE89FE3DB30}">
      <dgm:prSet/>
      <dgm:spPr/>
      <dgm:t>
        <a:bodyPr/>
        <a:lstStyle/>
        <a:p>
          <a:endParaRPr lang="ru-RU"/>
        </a:p>
      </dgm:t>
    </dgm:pt>
    <dgm:pt modelId="{C2052D2A-A5F1-4896-BAE1-B4CD25A2739C}" type="sibTrans" cxnId="{F1B4ABC1-F578-4DBA-BE8F-BBE89FE3DB30}">
      <dgm:prSet/>
      <dgm:spPr/>
      <dgm:t>
        <a:bodyPr/>
        <a:lstStyle/>
        <a:p>
          <a:endParaRPr lang="ru-RU"/>
        </a:p>
      </dgm:t>
    </dgm:pt>
    <dgm:pt modelId="{42FD29AB-3E23-4E5A-8DF2-CD6447576EDC}">
      <dgm:prSet custT="1"/>
      <dgm:spPr/>
      <dgm:t>
        <a:bodyPr/>
        <a:lstStyle/>
        <a:p>
          <a:r>
            <a: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Четвертый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</a:t>
          </a: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включает прибрежные, речные, сточные и другие воды, имеющие высокую мутность с преобладанием взвесей минерального происхождения.</a:t>
          </a:r>
        </a:p>
      </dgm:t>
    </dgm:pt>
    <dgm:pt modelId="{19812364-2EB6-4570-8543-44043365526A}" type="parTrans" cxnId="{2AC356DE-C49C-4B54-A9E0-34AA632BDCC5}">
      <dgm:prSet/>
      <dgm:spPr/>
      <dgm:t>
        <a:bodyPr/>
        <a:lstStyle/>
        <a:p>
          <a:endParaRPr lang="ru-RU"/>
        </a:p>
      </dgm:t>
    </dgm:pt>
    <dgm:pt modelId="{46ADA881-9D74-4E45-BB04-23E47DFF84CE}" type="sibTrans" cxnId="{2AC356DE-C49C-4B54-A9E0-34AA632BDCC5}">
      <dgm:prSet/>
      <dgm:spPr/>
      <dgm:t>
        <a:bodyPr/>
        <a:lstStyle/>
        <a:p>
          <a:endParaRPr lang="ru-RU"/>
        </a:p>
      </dgm:t>
    </dgm:pt>
    <dgm:pt modelId="{E304EB2A-1F93-47F0-84E0-5BA671AB820F}" type="pres">
      <dgm:prSet presAssocID="{7F171571-3379-4C37-A059-3E05393E32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3A4B6D-0958-48C5-9F56-39301EAE5113}" type="pres">
      <dgm:prSet presAssocID="{7F171571-3379-4C37-A059-3E05393E3287}" presName="cycle" presStyleCnt="0"/>
      <dgm:spPr/>
    </dgm:pt>
    <dgm:pt modelId="{3D077646-A11F-491F-ABE7-3202B720D4A6}" type="pres">
      <dgm:prSet presAssocID="{59A01CCB-CB62-4325-9A48-FD7C30796023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56C42-1D2A-41B1-83D0-62AA532079CF}" type="pres">
      <dgm:prSet presAssocID="{0737C808-0039-46DD-B227-6AA9CC79B671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1E00D5D-1D81-4D83-BBD1-48DD58883961}" type="pres">
      <dgm:prSet presAssocID="{418E6A25-285C-4E92-8885-ADDAC1E362F6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6C90A-91EE-43F7-9AC1-7B4F5FB424A7}" type="pres">
      <dgm:prSet presAssocID="{AAED04FC-CAB5-4740-B5A6-E75C368DE7E3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9D19C-8E26-4E13-8ADA-AFB63AB4B8E1}" type="pres">
      <dgm:prSet presAssocID="{42FD29AB-3E23-4E5A-8DF2-CD6447576EDC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17520B-9778-473D-8B98-33934CDBFC71}" srcId="{7F171571-3379-4C37-A059-3E05393E3287}" destId="{59A01CCB-CB62-4325-9A48-FD7C30796023}" srcOrd="0" destOrd="0" parTransId="{0122E42A-2B1F-4678-BA52-69ADB96FB3EE}" sibTransId="{0737C808-0039-46DD-B227-6AA9CC79B671}"/>
    <dgm:cxn modelId="{266B191B-CF44-43A9-8D6C-BA332247BE8A}" srcId="{7F171571-3379-4C37-A059-3E05393E3287}" destId="{418E6A25-285C-4E92-8885-ADDAC1E362F6}" srcOrd="1" destOrd="0" parTransId="{6C800176-D387-4046-839B-55A3E242A803}" sibTransId="{F63546FE-2463-4E0D-89D9-653A8F464EEE}"/>
    <dgm:cxn modelId="{9B7ECBFC-9344-487D-84BE-6C8B7AB06E98}" type="presOf" srcId="{59A01CCB-CB62-4325-9A48-FD7C30796023}" destId="{3D077646-A11F-491F-ABE7-3202B720D4A6}" srcOrd="0" destOrd="0" presId="urn:microsoft.com/office/officeart/2005/8/layout/cycle3"/>
    <dgm:cxn modelId="{64B7FC40-C0AB-4377-9B55-1DF6CB66FF54}" type="presOf" srcId="{0737C808-0039-46DD-B227-6AA9CC79B671}" destId="{90556C42-1D2A-41B1-83D0-62AA532079CF}" srcOrd="0" destOrd="0" presId="urn:microsoft.com/office/officeart/2005/8/layout/cycle3"/>
    <dgm:cxn modelId="{F1B4ABC1-F578-4DBA-BE8F-BBE89FE3DB30}" srcId="{7F171571-3379-4C37-A059-3E05393E3287}" destId="{AAED04FC-CAB5-4740-B5A6-E75C368DE7E3}" srcOrd="2" destOrd="0" parTransId="{6FCE8EC5-C6FB-4B69-996A-161CBA280C3A}" sibTransId="{C2052D2A-A5F1-4896-BAE1-B4CD25A2739C}"/>
    <dgm:cxn modelId="{9B7B51FA-8F94-4CE4-9566-15D665008BE2}" type="presOf" srcId="{7F171571-3379-4C37-A059-3E05393E3287}" destId="{E304EB2A-1F93-47F0-84E0-5BA671AB820F}" srcOrd="0" destOrd="0" presId="urn:microsoft.com/office/officeart/2005/8/layout/cycle3"/>
    <dgm:cxn modelId="{532A812B-D6FC-4FB3-9238-F83A83943654}" type="presOf" srcId="{AAED04FC-CAB5-4740-B5A6-E75C368DE7E3}" destId="{A396C90A-91EE-43F7-9AC1-7B4F5FB424A7}" srcOrd="0" destOrd="0" presId="urn:microsoft.com/office/officeart/2005/8/layout/cycle3"/>
    <dgm:cxn modelId="{2AC356DE-C49C-4B54-A9E0-34AA632BDCC5}" srcId="{7F171571-3379-4C37-A059-3E05393E3287}" destId="{42FD29AB-3E23-4E5A-8DF2-CD6447576EDC}" srcOrd="3" destOrd="0" parTransId="{19812364-2EB6-4570-8543-44043365526A}" sibTransId="{46ADA881-9D74-4E45-BB04-23E47DFF84CE}"/>
    <dgm:cxn modelId="{7906DDBA-022B-484F-BD89-8CABA20255A8}" type="presOf" srcId="{418E6A25-285C-4E92-8885-ADDAC1E362F6}" destId="{F1E00D5D-1D81-4D83-BBD1-48DD58883961}" srcOrd="0" destOrd="0" presId="urn:microsoft.com/office/officeart/2005/8/layout/cycle3"/>
    <dgm:cxn modelId="{6B366592-9A93-4E4E-BB32-54AADFF62941}" type="presOf" srcId="{42FD29AB-3E23-4E5A-8DF2-CD6447576EDC}" destId="{EA69D19C-8E26-4E13-8ADA-AFB63AB4B8E1}" srcOrd="0" destOrd="0" presId="urn:microsoft.com/office/officeart/2005/8/layout/cycle3"/>
    <dgm:cxn modelId="{DAFD28A1-63D9-4CB5-A969-D85360D10FCE}" type="presParOf" srcId="{E304EB2A-1F93-47F0-84E0-5BA671AB820F}" destId="{CA3A4B6D-0958-48C5-9F56-39301EAE5113}" srcOrd="0" destOrd="0" presId="urn:microsoft.com/office/officeart/2005/8/layout/cycle3"/>
    <dgm:cxn modelId="{35669B13-BF3F-4A95-8517-735CE81AC23B}" type="presParOf" srcId="{CA3A4B6D-0958-48C5-9F56-39301EAE5113}" destId="{3D077646-A11F-491F-ABE7-3202B720D4A6}" srcOrd="0" destOrd="0" presId="urn:microsoft.com/office/officeart/2005/8/layout/cycle3"/>
    <dgm:cxn modelId="{FC8DD348-B144-401F-9BD8-2CFC8172F1EC}" type="presParOf" srcId="{CA3A4B6D-0958-48C5-9F56-39301EAE5113}" destId="{90556C42-1D2A-41B1-83D0-62AA532079CF}" srcOrd="1" destOrd="0" presId="urn:microsoft.com/office/officeart/2005/8/layout/cycle3"/>
    <dgm:cxn modelId="{D7FA2AF2-C772-44EF-B67F-73C368ECB4A9}" type="presParOf" srcId="{CA3A4B6D-0958-48C5-9F56-39301EAE5113}" destId="{F1E00D5D-1D81-4D83-BBD1-48DD58883961}" srcOrd="2" destOrd="0" presId="urn:microsoft.com/office/officeart/2005/8/layout/cycle3"/>
    <dgm:cxn modelId="{3F0FAE3A-7806-413A-97EA-F80606AE0E40}" type="presParOf" srcId="{CA3A4B6D-0958-48C5-9F56-39301EAE5113}" destId="{A396C90A-91EE-43F7-9AC1-7B4F5FB424A7}" srcOrd="3" destOrd="0" presId="urn:microsoft.com/office/officeart/2005/8/layout/cycle3"/>
    <dgm:cxn modelId="{9F24B24B-F842-485F-9887-1A134FCA67E1}" type="presParOf" srcId="{CA3A4B6D-0958-48C5-9F56-39301EAE5113}" destId="{EA69D19C-8E26-4E13-8ADA-AFB63AB4B8E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245487-ED0B-4984-A719-E22FEB19F92B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064DFCDB-FAE6-49EB-9E9D-8F8270055B3A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Спектральный диапазон 0,46 — 0,60 мкм, следует использовать для определения: высоких значений относительной прозрачности (&gt;5 м); низких значе­ний концентрации хлорофилла а (&lt;1,5 мкг/л) и взвешенных веществ (&lt;1 мг/л); трофического со­стояния </a:t>
          </a:r>
          <a:r>
            <a:rPr lang="ru-RU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олиготрофных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озер; дистрофных водоемов и речных вод высокой цветности.</a:t>
          </a:r>
        </a:p>
      </dgm:t>
    </dgm:pt>
    <dgm:pt modelId="{A1820541-7392-460B-9D4C-43FD3523CE6E}" type="parTrans" cxnId="{D4F15D21-D87B-43A8-8ACD-351674FA9715}">
      <dgm:prSet/>
      <dgm:spPr/>
      <dgm:t>
        <a:bodyPr/>
        <a:lstStyle/>
        <a:p>
          <a:endParaRPr lang="ru-RU"/>
        </a:p>
      </dgm:t>
    </dgm:pt>
    <dgm:pt modelId="{9EAEB160-6126-4B31-96FB-EA6C906B63EC}" type="sibTrans" cxnId="{D4F15D21-D87B-43A8-8ACD-351674FA9715}">
      <dgm:prSet/>
      <dgm:spPr/>
      <dgm:t>
        <a:bodyPr/>
        <a:lstStyle/>
        <a:p>
          <a:endParaRPr lang="ru-RU"/>
        </a:p>
      </dgm:t>
    </dgm:pt>
    <dgm:pt modelId="{3BB9256E-12C2-48E6-8589-C3FCA83E405C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Интервал 0,6 — 0,7 мкм рекомендуется использовать для оценки: значений относительной прозрачнос­ти в интервале 2 — 5 м; концентраций хлорофилла а в диапазоне 1,5 — 10 мкг/л и взвешенных веществ в интервале 1 — 10 мг/л; трофического состоянии </a:t>
          </a:r>
          <a:r>
            <a:rPr lang="ru-RU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мезотрофных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водоемов</a:t>
          </a:r>
          <a:r>
            <a:rPr lang="ru-RU" dirty="0">
              <a:solidFill>
                <a:schemeClr val="tx1"/>
              </a:solidFill>
            </a:rPr>
            <a:t>.</a:t>
          </a:r>
        </a:p>
      </dgm:t>
    </dgm:pt>
    <dgm:pt modelId="{9CCB528A-15B8-43EF-BDBE-5683D53650E8}" type="parTrans" cxnId="{A7E69869-3794-4668-A30C-5F3C8235CF1D}">
      <dgm:prSet/>
      <dgm:spPr/>
      <dgm:t>
        <a:bodyPr/>
        <a:lstStyle/>
        <a:p>
          <a:endParaRPr lang="ru-RU"/>
        </a:p>
      </dgm:t>
    </dgm:pt>
    <dgm:pt modelId="{6A89E7B3-A19D-4F23-B13E-C6F61D5EC0EE}" type="sibTrans" cxnId="{A7E69869-3794-4668-A30C-5F3C8235CF1D}">
      <dgm:prSet/>
      <dgm:spPr/>
      <dgm:t>
        <a:bodyPr/>
        <a:lstStyle/>
        <a:p>
          <a:endParaRPr lang="ru-RU"/>
        </a:p>
      </dgm:t>
    </dgm:pt>
    <dgm:pt modelId="{E40F0597-13DF-4388-8207-32D287E776CC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Ближнюю ИК-зо1гу спектра в интервале 0,7 —1.1 мкм, следует использовать для определения: значений относительной прозрачности &lt;2 м; содержания хлорофилла а &gt;10 мкг/л; концентрации взвешен­ных веществ &gt;10 мг/л; трофического состояния </a:t>
          </a:r>
          <a:r>
            <a:rPr lang="ru-RU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эвтрофных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гиперэвтрофных</a:t>
          </a:r>
          <a:r>
            <a: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водоемов; морфо-метрических характеристик водных объектов. На регистрируемых снимками характеристиках водо­емов в этом диапазоне не сказывается отражение </a:t>
          </a:r>
        </a:p>
      </dgm:t>
    </dgm:pt>
    <dgm:pt modelId="{853EC714-0B7A-4DDD-9D50-6C64C0FAAEDE}" type="parTrans" cxnId="{0250286A-AE6B-4DFF-9D99-AA47B478361C}">
      <dgm:prSet/>
      <dgm:spPr/>
      <dgm:t>
        <a:bodyPr/>
        <a:lstStyle/>
        <a:p>
          <a:endParaRPr lang="ru-RU"/>
        </a:p>
      </dgm:t>
    </dgm:pt>
    <dgm:pt modelId="{EA4C50BF-3D2A-474E-B172-8E816552B44F}" type="sibTrans" cxnId="{0250286A-AE6B-4DFF-9D99-AA47B478361C}">
      <dgm:prSet/>
      <dgm:spPr/>
      <dgm:t>
        <a:bodyPr/>
        <a:lstStyle/>
        <a:p>
          <a:endParaRPr lang="ru-RU"/>
        </a:p>
      </dgm:t>
    </dgm:pt>
    <dgm:pt modelId="{94322C00-1E26-4FFF-B181-9595B1B47A48}" type="pres">
      <dgm:prSet presAssocID="{68245487-ED0B-4984-A719-E22FEB19F9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DFA891-1FC3-467D-A53B-4DA0BCBC7DCF}" type="pres">
      <dgm:prSet presAssocID="{064DFCDB-FAE6-49EB-9E9D-8F8270055B3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DA6D0-C740-4D84-BD17-A28DC20F71CA}" type="pres">
      <dgm:prSet presAssocID="{9EAEB160-6126-4B31-96FB-EA6C906B63E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E2A9D927-A32E-4817-AE3D-07746D1D12CD}" type="pres">
      <dgm:prSet presAssocID="{9EAEB160-6126-4B31-96FB-EA6C906B63EC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B3B08AD-02E0-484D-804B-843D8CA9FE50}" type="pres">
      <dgm:prSet presAssocID="{3BB9256E-12C2-48E6-8589-C3FCA83E405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3915D-2E16-4B7F-8833-2F6916D821F6}" type="pres">
      <dgm:prSet presAssocID="{6A89E7B3-A19D-4F23-B13E-C6F61D5EC0E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A8E7A63A-1B6A-4466-AEF5-6DB9C129C33B}" type="pres">
      <dgm:prSet presAssocID="{6A89E7B3-A19D-4F23-B13E-C6F61D5EC0EE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E0966A2-BAFE-44EA-9C0D-2D7A2E3C8406}" type="pres">
      <dgm:prSet presAssocID="{E40F0597-13DF-4388-8207-32D287E776C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FCB3E3-4EBF-41FC-996B-171F30F94871}" type="presOf" srcId="{3BB9256E-12C2-48E6-8589-C3FCA83E405C}" destId="{DB3B08AD-02E0-484D-804B-843D8CA9FE50}" srcOrd="0" destOrd="0" presId="urn:microsoft.com/office/officeart/2005/8/layout/process1"/>
    <dgm:cxn modelId="{D4F15D21-D87B-43A8-8ACD-351674FA9715}" srcId="{68245487-ED0B-4984-A719-E22FEB19F92B}" destId="{064DFCDB-FAE6-49EB-9E9D-8F8270055B3A}" srcOrd="0" destOrd="0" parTransId="{A1820541-7392-460B-9D4C-43FD3523CE6E}" sibTransId="{9EAEB160-6126-4B31-96FB-EA6C906B63EC}"/>
    <dgm:cxn modelId="{0250286A-AE6B-4DFF-9D99-AA47B478361C}" srcId="{68245487-ED0B-4984-A719-E22FEB19F92B}" destId="{E40F0597-13DF-4388-8207-32D287E776CC}" srcOrd="2" destOrd="0" parTransId="{853EC714-0B7A-4DDD-9D50-6C64C0FAAEDE}" sibTransId="{EA4C50BF-3D2A-474E-B172-8E816552B44F}"/>
    <dgm:cxn modelId="{F32C2527-2D12-4463-B3D6-56ED3BDE7E5C}" type="presOf" srcId="{68245487-ED0B-4984-A719-E22FEB19F92B}" destId="{94322C00-1E26-4FFF-B181-9595B1B47A48}" srcOrd="0" destOrd="0" presId="urn:microsoft.com/office/officeart/2005/8/layout/process1"/>
    <dgm:cxn modelId="{2D98EA51-D6CA-4286-8C4C-40866DCF5550}" type="presOf" srcId="{E40F0597-13DF-4388-8207-32D287E776CC}" destId="{2E0966A2-BAFE-44EA-9C0D-2D7A2E3C8406}" srcOrd="0" destOrd="0" presId="urn:microsoft.com/office/officeart/2005/8/layout/process1"/>
    <dgm:cxn modelId="{E0A8EE0B-F376-4F79-A695-AD59EFFB7E81}" type="presOf" srcId="{6A89E7B3-A19D-4F23-B13E-C6F61D5EC0EE}" destId="{84C3915D-2E16-4B7F-8833-2F6916D821F6}" srcOrd="0" destOrd="0" presId="urn:microsoft.com/office/officeart/2005/8/layout/process1"/>
    <dgm:cxn modelId="{821A6334-1BA2-48E6-BF75-22E1B8D40081}" type="presOf" srcId="{9EAEB160-6126-4B31-96FB-EA6C906B63EC}" destId="{E2A9D927-A32E-4817-AE3D-07746D1D12CD}" srcOrd="1" destOrd="0" presId="urn:microsoft.com/office/officeart/2005/8/layout/process1"/>
    <dgm:cxn modelId="{E5D7D3E5-C33E-405B-BF43-A7B71E080F90}" type="presOf" srcId="{9EAEB160-6126-4B31-96FB-EA6C906B63EC}" destId="{FABDA6D0-C740-4D84-BD17-A28DC20F71CA}" srcOrd="0" destOrd="0" presId="urn:microsoft.com/office/officeart/2005/8/layout/process1"/>
    <dgm:cxn modelId="{A7E69869-3794-4668-A30C-5F3C8235CF1D}" srcId="{68245487-ED0B-4984-A719-E22FEB19F92B}" destId="{3BB9256E-12C2-48E6-8589-C3FCA83E405C}" srcOrd="1" destOrd="0" parTransId="{9CCB528A-15B8-43EF-BDBE-5683D53650E8}" sibTransId="{6A89E7B3-A19D-4F23-B13E-C6F61D5EC0EE}"/>
    <dgm:cxn modelId="{3C1AAFB5-D52D-44E0-8E93-0A65DB195B00}" type="presOf" srcId="{064DFCDB-FAE6-49EB-9E9D-8F8270055B3A}" destId="{6FDFA891-1FC3-467D-A53B-4DA0BCBC7DCF}" srcOrd="0" destOrd="0" presId="urn:microsoft.com/office/officeart/2005/8/layout/process1"/>
    <dgm:cxn modelId="{D627DAF1-7388-4F1E-833A-CA538B84D0FE}" type="presOf" srcId="{6A89E7B3-A19D-4F23-B13E-C6F61D5EC0EE}" destId="{A8E7A63A-1B6A-4466-AEF5-6DB9C129C33B}" srcOrd="1" destOrd="0" presId="urn:microsoft.com/office/officeart/2005/8/layout/process1"/>
    <dgm:cxn modelId="{72BE2525-1726-4BAB-BF7F-DA468D763628}" type="presParOf" srcId="{94322C00-1E26-4FFF-B181-9595B1B47A48}" destId="{6FDFA891-1FC3-467D-A53B-4DA0BCBC7DCF}" srcOrd="0" destOrd="0" presId="urn:microsoft.com/office/officeart/2005/8/layout/process1"/>
    <dgm:cxn modelId="{33A38045-0D7E-463C-8573-4BBC4E2EE641}" type="presParOf" srcId="{94322C00-1E26-4FFF-B181-9595B1B47A48}" destId="{FABDA6D0-C740-4D84-BD17-A28DC20F71CA}" srcOrd="1" destOrd="0" presId="urn:microsoft.com/office/officeart/2005/8/layout/process1"/>
    <dgm:cxn modelId="{C2221044-BD37-4551-BBC5-8263156B0C48}" type="presParOf" srcId="{FABDA6D0-C740-4D84-BD17-A28DC20F71CA}" destId="{E2A9D927-A32E-4817-AE3D-07746D1D12CD}" srcOrd="0" destOrd="0" presId="urn:microsoft.com/office/officeart/2005/8/layout/process1"/>
    <dgm:cxn modelId="{FA4E5D21-0C87-407B-AC94-E96CA9C4F017}" type="presParOf" srcId="{94322C00-1E26-4FFF-B181-9595B1B47A48}" destId="{DB3B08AD-02E0-484D-804B-843D8CA9FE50}" srcOrd="2" destOrd="0" presId="urn:microsoft.com/office/officeart/2005/8/layout/process1"/>
    <dgm:cxn modelId="{E23B31B1-4D19-4557-8296-2530E843627B}" type="presParOf" srcId="{94322C00-1E26-4FFF-B181-9595B1B47A48}" destId="{84C3915D-2E16-4B7F-8833-2F6916D821F6}" srcOrd="3" destOrd="0" presId="urn:microsoft.com/office/officeart/2005/8/layout/process1"/>
    <dgm:cxn modelId="{4B32BA4D-E0D4-4457-AE2B-C1F32CE156E0}" type="presParOf" srcId="{84C3915D-2E16-4B7F-8833-2F6916D821F6}" destId="{A8E7A63A-1B6A-4466-AEF5-6DB9C129C33B}" srcOrd="0" destOrd="0" presId="urn:microsoft.com/office/officeart/2005/8/layout/process1"/>
    <dgm:cxn modelId="{8D4471EE-ADB6-4AA1-B54C-6051FA820388}" type="presParOf" srcId="{94322C00-1E26-4FFF-B181-9595B1B47A48}" destId="{2E0966A2-BAFE-44EA-9C0D-2D7A2E3C840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5F128-D125-49BC-8FD3-D4A50D4AF67A}">
      <dsp:nvSpPr>
        <dsp:cNvPr id="0" name=""/>
        <dsp:cNvSpPr/>
      </dsp:nvSpPr>
      <dsp:spPr>
        <a:xfrm>
          <a:off x="0" y="65942"/>
          <a:ext cx="11207806" cy="158274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Многие виды антропогенного воздействия на ок­ружающую среду хорошо видны на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космоснимках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поэтому они активно используются для контроля за экологическим состоянием территории. По снимкам можно, например, исследовать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застроенность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терри­тории, густоту дорог,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распаханность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земель, </a:t>
          </a:r>
          <a:r>
            <a:rPr lang="ru-RU" sz="2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зродированность</a:t>
          </a: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почв, различные нарушения ландшафтов, загрязнения и т. п.</a:t>
          </a:r>
        </a:p>
      </dsp:txBody>
      <dsp:txXfrm>
        <a:off x="791374" y="65942"/>
        <a:ext cx="9625058" cy="1582748"/>
      </dsp:txXfrm>
    </dsp:sp>
    <dsp:sp modelId="{A63FF902-4410-4972-8619-1488B775BA01}">
      <dsp:nvSpPr>
        <dsp:cNvPr id="0" name=""/>
        <dsp:cNvSpPr/>
      </dsp:nvSpPr>
      <dsp:spPr>
        <a:xfrm>
          <a:off x="1" y="1694683"/>
          <a:ext cx="11316926" cy="1920047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Загрязнение воздуха дешифрируется по прямым и косвенным признакам. На космических снимках хоро­шо видны дымовые шлейфы крупных промышленных предприятий, смоги. В некоторых случаях они могут полностью закрывать изображения территории, в дру­гих — частично нарушают это изображение, вызывая размытость. Хорошим индикатором загрязнения атмос­феры служит снежный покров вокруг населенных пунктов, на поверхности которого накапливаются загрязняющие вещества и изменяют его отражатель­ную способность.</a:t>
          </a:r>
        </a:p>
      </dsp:txBody>
      <dsp:txXfrm>
        <a:off x="960025" y="1694683"/>
        <a:ext cx="9396879" cy="1920047"/>
      </dsp:txXfrm>
    </dsp:sp>
    <dsp:sp modelId="{AF8BDA67-7476-4621-B437-7AEE2545A86F}">
      <dsp:nvSpPr>
        <dsp:cNvPr id="0" name=""/>
        <dsp:cNvSpPr/>
      </dsp:nvSpPr>
      <dsp:spPr>
        <a:xfrm>
          <a:off x="1" y="3657147"/>
          <a:ext cx="11316926" cy="1748815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Часто причиной задымлённость являются </a:t>
          </a:r>
          <a:r>
            <a:rPr lang="ru-RU" sz="18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торфя­ные и лесные пожары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в результате создаются небла­гоприятные условия для жизни населения. Контроль степени задымленности территорий на больших пло­щадях удобнее и дешевле проводить с помощью кос­мических съемок, а современные методы цифровой, обработки изображений и представление результатов в ГИС позволяют точно и оперативно определить на­селенные пункты, попавшие в зону задымления.</a:t>
          </a:r>
        </a:p>
      </dsp:txBody>
      <dsp:txXfrm>
        <a:off x="874409" y="3657147"/>
        <a:ext cx="9568111" cy="1748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C9819-A5E5-4612-9ED2-882555909259}">
      <dsp:nvSpPr>
        <dsp:cNvPr id="0" name=""/>
        <dsp:cNvSpPr/>
      </dsp:nvSpPr>
      <dsp:spPr>
        <a:xfrm rot="10800000">
          <a:off x="2119123" y="2274"/>
          <a:ext cx="7409293" cy="10571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040" tIns="53340" rIns="99568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 ВНИИ ГО ЧС МЧС разработана методика мони­торинга задымленности территории по данным косми­ческих съемок. Она основана на использовании дан­ных с искусственных спутников Земли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NOAA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TERRA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83416" y="2274"/>
        <a:ext cx="7145000" cy="1057172"/>
      </dsp:txXfrm>
    </dsp:sp>
    <dsp:sp modelId="{A0F0696F-C8DC-4131-A821-6449BEDE8566}">
      <dsp:nvSpPr>
        <dsp:cNvPr id="0" name=""/>
        <dsp:cNvSpPr/>
      </dsp:nvSpPr>
      <dsp:spPr>
        <a:xfrm>
          <a:off x="1613377" y="25114"/>
          <a:ext cx="1011493" cy="101149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152BC7-BB4C-4EFA-BBD9-C00EBB80B157}">
      <dsp:nvSpPr>
        <dsp:cNvPr id="0" name=""/>
        <dsp:cNvSpPr/>
      </dsp:nvSpPr>
      <dsp:spPr>
        <a:xfrm rot="10800000">
          <a:off x="2119123" y="1361385"/>
          <a:ext cx="7409293" cy="19275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040" tIns="53340" rIns="99568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Показано, что дымовые шлейфы лучше всего выде­ляются на космических изображениях в видимом диа­пазоне спектра. Чем меньше длина волны спектраль­ного канала, тем более отчетливо выделяются дымовые шлейфы. От облачности они отделяются полупрозрач­ностью подстилающей территории (за исключением очень густых шлейфов и очагов пожаров). Анализ ближ­него ИК и тепловых каналов позволяет уточнить раз­деление облачности и дыма, которые в данных каналах отражаются по-разному. В указанных каналах ДЫМ ста­новится прозрачным и не распознается. Облачность в ближнем ИК-канале отображается белым тоном, а в тепловых каналах черным — это обусловлено ее низ­кой температурой.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01001" y="1361385"/>
        <a:ext cx="6927415" cy="1927511"/>
      </dsp:txXfrm>
    </dsp:sp>
    <dsp:sp modelId="{294CBF01-78EE-43ED-95D4-63198CE67895}">
      <dsp:nvSpPr>
        <dsp:cNvPr id="0" name=""/>
        <dsp:cNvSpPr/>
      </dsp:nvSpPr>
      <dsp:spPr>
        <a:xfrm>
          <a:off x="1613377" y="1819394"/>
          <a:ext cx="1011493" cy="101149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39CB86-4B73-4F8D-9E07-9E71D08AAF76}">
      <dsp:nvSpPr>
        <dsp:cNvPr id="0" name=""/>
        <dsp:cNvSpPr/>
      </dsp:nvSpPr>
      <dsp:spPr>
        <a:xfrm rot="10800000">
          <a:off x="2119123" y="3590834"/>
          <a:ext cx="7409293" cy="10114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040" tIns="53340" rIns="99568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Визуальные методы дешифрирования удобнее ис­пользовать при выявлении зон задымления во время массовых пожаров. При локальных пожарах дымовые шлейфы хорошо выделяются на основе алгоритмов распознавания без обучения. 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371996" y="3590834"/>
        <a:ext cx="7156420" cy="1011493"/>
      </dsp:txXfrm>
    </dsp:sp>
    <dsp:sp modelId="{761D199A-047B-4516-84F4-0FAECA500FDB}">
      <dsp:nvSpPr>
        <dsp:cNvPr id="0" name=""/>
        <dsp:cNvSpPr/>
      </dsp:nvSpPr>
      <dsp:spPr>
        <a:xfrm>
          <a:off x="1613377" y="3590834"/>
          <a:ext cx="1011493" cy="101149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19CE3-8F90-42B7-BA62-73434B8D07B5}">
      <dsp:nvSpPr>
        <dsp:cNvPr id="0" name=""/>
        <dsp:cNvSpPr/>
      </dsp:nvSpPr>
      <dsp:spPr>
        <a:xfrm rot="10800000">
          <a:off x="2119123" y="4904266"/>
          <a:ext cx="7409293" cy="155317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040" tIns="53340" rIns="99568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Загрязнение вод также фиксируется на космичес­ких снимках. На снимках отражаются выбросы промыш­ленных предприятий, видны пути их распространения. инфракрасные снимки показывают температурные из­менения в водных объектах около населенных пунктов и промышленных предприятий. Однако определен­ные сложности вызывает анализ качественного и ко­личественного состава загрязнителей. Исследования в этом направлении ведутся путем изучения оптичес­ких характеристик природной воды, а также физи­ческих процессов, происходящих в системе, вода-атмосфера.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507417" y="4904266"/>
        <a:ext cx="7020999" cy="1553178"/>
      </dsp:txXfrm>
    </dsp:sp>
    <dsp:sp modelId="{D837F50B-69D8-4026-99C2-FFA71E16DE07}">
      <dsp:nvSpPr>
        <dsp:cNvPr id="0" name=""/>
        <dsp:cNvSpPr/>
      </dsp:nvSpPr>
      <dsp:spPr>
        <a:xfrm>
          <a:off x="1613377" y="5175108"/>
          <a:ext cx="1011493" cy="101149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4D74E-FD17-44FA-BD7F-DD5413B87809}">
      <dsp:nvSpPr>
        <dsp:cNvPr id="0" name=""/>
        <dsp:cNvSpPr/>
      </dsp:nvSpPr>
      <dsp:spPr>
        <a:xfrm>
          <a:off x="0" y="890"/>
          <a:ext cx="11385755" cy="926886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Цвет природных вод </a:t>
          </a: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зависит от их рассеивающих и поглощающих свойств. Сине-голубой цвет океанских вод и некоторых олиготрофных озер обусловлен молекулярным рассеяни­ем, на долю которого в чистых водах приходится толь­ко 7 — 8% от общего рассеяния света. В мутных водах эта доля значительно снижается.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47" y="46137"/>
        <a:ext cx="11295261" cy="836392"/>
      </dsp:txXfrm>
    </dsp:sp>
    <dsp:sp modelId="{84BBD6F2-B8E1-421E-96E4-6BBD961A89AC}">
      <dsp:nvSpPr>
        <dsp:cNvPr id="0" name=""/>
        <dsp:cNvSpPr/>
      </dsp:nvSpPr>
      <dsp:spPr>
        <a:xfrm>
          <a:off x="0" y="941909"/>
          <a:ext cx="11385755" cy="926886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цвет воды внутренних водоемов существенно влияет количество растворенного органического ве­щества, которое вызывает интенсивное поглощение света в интервале 0,39 — 0,54 мкм, в то время как по­глощение излучения в диапазоне спектра &gt;0.55 мкм несущественно. Поэтому с увеличением содержания растворенных органических веществ цвет водной по­верхности изменяется от синего через зеленый к ко­ричневому.</a:t>
          </a:r>
          <a:endParaRPr lang="ru-RU" sz="1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47" y="987156"/>
        <a:ext cx="11295261" cy="836392"/>
      </dsp:txXfrm>
    </dsp:sp>
    <dsp:sp modelId="{6D7E1404-3F5C-45C6-B492-C4BFF231DEDE}">
      <dsp:nvSpPr>
        <dsp:cNvPr id="0" name=""/>
        <dsp:cNvSpPr/>
      </dsp:nvSpPr>
      <dsp:spPr>
        <a:xfrm>
          <a:off x="0" y="1882928"/>
          <a:ext cx="11385755" cy="9268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водах внутренних водоемов содержатся также взвешенные минеральные и органические частицы, которые влияют в основном на рассеяние света в вод­ной среде. Влияние их на поглощение двоякое: во-первых, частицы взвеси сами незначительно поглощают свет; во-вторых, за счет рассеяния они увеличивают длину пробега квантов света, что приводит к дополни­тельному поглощению. Рассеяние света определяется количеством, размерами, формой и ориентацией взве­шенных веществ.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247" y="1928175"/>
        <a:ext cx="11295261" cy="8363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56C42-1D2A-41B1-83D0-62AA532079CF}">
      <dsp:nvSpPr>
        <dsp:cNvPr id="0" name=""/>
        <dsp:cNvSpPr/>
      </dsp:nvSpPr>
      <dsp:spPr>
        <a:xfrm>
          <a:off x="2943650" y="-158301"/>
          <a:ext cx="5498451" cy="5498451"/>
        </a:xfrm>
        <a:prstGeom prst="circularArrow">
          <a:avLst>
            <a:gd name="adj1" fmla="val 4668"/>
            <a:gd name="adj2" fmla="val 272909"/>
            <a:gd name="adj3" fmla="val 12791952"/>
            <a:gd name="adj4" fmla="val 18057872"/>
            <a:gd name="adj5" fmla="val 484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77646-A11F-491F-ABE7-3202B720D4A6}">
      <dsp:nvSpPr>
        <dsp:cNvPr id="0" name=""/>
        <dsp:cNvSpPr/>
      </dsp:nvSpPr>
      <dsp:spPr>
        <a:xfrm>
          <a:off x="3844359" y="1947"/>
          <a:ext cx="3697034" cy="18485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 первому типу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относятся сине-голубые воды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олиготрофных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водных объектов.</a:t>
          </a:r>
        </a:p>
      </dsp:txBody>
      <dsp:txXfrm>
        <a:off x="3934596" y="92184"/>
        <a:ext cx="3516560" cy="1668043"/>
      </dsp:txXfrm>
    </dsp:sp>
    <dsp:sp modelId="{F1E00D5D-1D81-4D83-BBD1-48DD58883961}">
      <dsp:nvSpPr>
        <dsp:cNvPr id="0" name=""/>
        <dsp:cNvSpPr/>
      </dsp:nvSpPr>
      <dsp:spPr>
        <a:xfrm>
          <a:off x="5818668" y="1976256"/>
          <a:ext cx="3697034" cy="1848517"/>
        </a:xfrm>
        <a:prstGeom prst="round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 второму типу 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следует отнести воды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днетрофных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озер, воды рек. формирующих свои сток в болот­ных массивах.</a:t>
          </a:r>
        </a:p>
      </dsp:txBody>
      <dsp:txXfrm>
        <a:off x="5908905" y="2066493"/>
        <a:ext cx="3516560" cy="1668043"/>
      </dsp:txXfrm>
    </dsp:sp>
    <dsp:sp modelId="{A396C90A-91EE-43F7-9AC1-7B4F5FB424A7}">
      <dsp:nvSpPr>
        <dsp:cNvPr id="0" name=""/>
        <dsp:cNvSpPr/>
      </dsp:nvSpPr>
      <dsp:spPr>
        <a:xfrm>
          <a:off x="3844359" y="3950566"/>
          <a:ext cx="3697034" cy="1848517"/>
        </a:xfrm>
        <a:prstGeom prst="round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Третий тип 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— воды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мезотрофных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эвтрофных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4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гиперэвтрофных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водоемов, подверженные «цветению» и содержащие преимущественно взвешенные веще­ства органического происхождения.</a:t>
          </a:r>
        </a:p>
      </dsp:txBody>
      <dsp:txXfrm>
        <a:off x="3934596" y="4040803"/>
        <a:ext cx="3516560" cy="1668043"/>
      </dsp:txXfrm>
    </dsp:sp>
    <dsp:sp modelId="{EA69D19C-8E26-4E13-8ADA-AFB63AB4B8E1}">
      <dsp:nvSpPr>
        <dsp:cNvPr id="0" name=""/>
        <dsp:cNvSpPr/>
      </dsp:nvSpPr>
      <dsp:spPr>
        <a:xfrm>
          <a:off x="1870050" y="1976256"/>
          <a:ext cx="3697034" cy="1848517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Четвертый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тип </a:t>
          </a: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включает прибрежные, речные, сточные и другие воды, имеющие высокую мутность с преобладанием взвесей минерального происхождения.</a:t>
          </a:r>
        </a:p>
      </dsp:txBody>
      <dsp:txXfrm>
        <a:off x="1960287" y="2066493"/>
        <a:ext cx="3516560" cy="16680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FA891-1FC3-467D-A53B-4DA0BCBC7DCF}">
      <dsp:nvSpPr>
        <dsp:cNvPr id="0" name=""/>
        <dsp:cNvSpPr/>
      </dsp:nvSpPr>
      <dsp:spPr>
        <a:xfrm>
          <a:off x="9937" y="231622"/>
          <a:ext cx="2970321" cy="368795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Спектральный диапазон 0,46 — 0,60 мкм, следует использовать для определения: высоких значений относительной прозрачности (&gt;5 м); низких значе­ний концентрации хлорофилла а (&lt;1,5 мкг/л) и взвешенных веществ (&lt;1 мг/л); трофического со­стояния </a:t>
          </a:r>
          <a:r>
            <a:rPr lang="ru-RU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олиготрофных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озер; дистрофных водоемов и речных вод высокой цветности.</a:t>
          </a:r>
        </a:p>
      </dsp:txBody>
      <dsp:txXfrm>
        <a:off x="96935" y="318620"/>
        <a:ext cx="2796325" cy="3513959"/>
      </dsp:txXfrm>
    </dsp:sp>
    <dsp:sp modelId="{FABDA6D0-C740-4D84-BD17-A28DC20F71CA}">
      <dsp:nvSpPr>
        <dsp:cNvPr id="0" name=""/>
        <dsp:cNvSpPr/>
      </dsp:nvSpPr>
      <dsp:spPr>
        <a:xfrm>
          <a:off x="3277291" y="1707280"/>
          <a:ext cx="629708" cy="73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277291" y="1854608"/>
        <a:ext cx="440796" cy="441983"/>
      </dsp:txXfrm>
    </dsp:sp>
    <dsp:sp modelId="{DB3B08AD-02E0-484D-804B-843D8CA9FE50}">
      <dsp:nvSpPr>
        <dsp:cNvPr id="0" name=""/>
        <dsp:cNvSpPr/>
      </dsp:nvSpPr>
      <dsp:spPr>
        <a:xfrm>
          <a:off x="4168387" y="231622"/>
          <a:ext cx="2970321" cy="3687955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Интервал 0,6 — 0,7 мкм рекомендуется использовать для оценки: значений относительной прозрачнос­ти в интервале 2 — 5 м; концентраций хлорофилла а в диапазоне 1,5 — 10 мкг/л и взвешенных веществ в интервале 1 — 10 мг/л; трофического состоянии </a:t>
          </a:r>
          <a:r>
            <a:rPr lang="ru-RU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мезотрофных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водоемов</a:t>
          </a:r>
          <a:r>
            <a:rPr lang="ru-RU" sz="1600" kern="1200" dirty="0">
              <a:solidFill>
                <a:schemeClr val="tx1"/>
              </a:solidFill>
            </a:rPr>
            <a:t>.</a:t>
          </a:r>
        </a:p>
      </dsp:txBody>
      <dsp:txXfrm>
        <a:off x="4255385" y="318620"/>
        <a:ext cx="2796325" cy="3513959"/>
      </dsp:txXfrm>
    </dsp:sp>
    <dsp:sp modelId="{84C3915D-2E16-4B7F-8833-2F6916D821F6}">
      <dsp:nvSpPr>
        <dsp:cNvPr id="0" name=""/>
        <dsp:cNvSpPr/>
      </dsp:nvSpPr>
      <dsp:spPr>
        <a:xfrm>
          <a:off x="7435740" y="1707280"/>
          <a:ext cx="629708" cy="7366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7435740" y="1854608"/>
        <a:ext cx="440796" cy="441983"/>
      </dsp:txXfrm>
    </dsp:sp>
    <dsp:sp modelId="{2E0966A2-BAFE-44EA-9C0D-2D7A2E3C8406}">
      <dsp:nvSpPr>
        <dsp:cNvPr id="0" name=""/>
        <dsp:cNvSpPr/>
      </dsp:nvSpPr>
      <dsp:spPr>
        <a:xfrm>
          <a:off x="8326837" y="231622"/>
          <a:ext cx="2970321" cy="3687955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Ближнюю ИК-зо1гу спектра в интервале 0,7 —1.1 мкм, следует использовать для определения: значений относительной прозрачности &lt;2 м; содержания хлорофилла а &gt;10 мкг/л; концентрации взвешен­ных веществ &gt;10 мг/л; трофического состояния </a:t>
          </a:r>
          <a:r>
            <a:rPr lang="ru-RU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эвтрофных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6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гиперэвтрофных</a:t>
          </a: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водоемов; морфо-метрических характеристик водных объектов. На регистрируемых снимками характеристиках водо­емов в этом диапазоне не сказывается отражение </a:t>
          </a:r>
        </a:p>
      </dsp:txBody>
      <dsp:txXfrm>
        <a:off x="8413835" y="318620"/>
        <a:ext cx="2796325" cy="351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B9582-EAF7-41C3-8055-B2CA4C72BBDE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79F5-A1DA-4BEC-9FEF-3D17FE0AA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576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4D851-590C-4BB2-BD00-FA3EB4897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E8F854-DDE0-4BD7-BC5D-5328FA2AB4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214458-5E41-482F-997D-0475BEDFD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FE572D-0060-47D1-AAE8-83CC0580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6D2C9C-E398-4DF0-A1BD-615FE15D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6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21DE-2A19-4CEB-8456-9F2D3AE9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DDB79B-18B9-4847-AD46-8D5F9106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3B994-6752-4380-8B8B-A62F5AAE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B4E197-A0BE-47AF-A15C-134D581E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C9820-2CD8-431B-AFA6-D1069F1D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71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90B8BE-A8E1-4E79-9D4F-453BB918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A0C363-5361-4F22-8BB9-3B81EB62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75A87-15B4-4FFE-9AC2-93EC45F8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6054F-9106-4924-82E8-1450F7992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F7352E-DF36-4E55-A9B8-F0EF391C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893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289C6-92FA-4E83-AC13-1B18122469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8389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есто для изображения из Интернета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19B8-7FF6-4D40-B0F1-C4846351B7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250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8FB4C-1CCD-48F2-9A72-11E9636F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448F8-4AFC-4C52-9EAE-327C6F82C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A5D8D6-2121-49AA-929E-9DFB6DE0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D7E765-D4CC-46D4-B3FA-57960F9EC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B4253-4EE4-473C-A940-8EFFE626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0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F3B11-3943-43E2-B336-D7871C9A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602908-15D2-455A-9CD1-26C7307E3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9D69D0-E8C6-4788-8DAF-5C8C7DB12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408BE3-70CA-49CA-81AE-F216390F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1C431-1F42-4ECA-8443-B997DB28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20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D208A-A84E-4839-834F-4D71351F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28FBF-95B1-42C7-A707-F06D08F0D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F7F000-DD93-43D4-BA2A-EA65A3D92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ABA5FC-953E-4A28-8A5A-2ACC9289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5A8A4C-4BAA-4CE6-9FF5-72A4C77A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28C54A-D5EF-4137-97D3-9260F73F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25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2B6A8-EF2E-41D6-9A5B-24E2F023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6CE926-D0C6-4D93-94C5-EADFD0221F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E60BE6-C397-481B-88BA-4F1805152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81CDD5-8360-4ECF-8065-FF4C4C3D7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92D018-14A0-429B-B637-B48B2723E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BF73C8-590F-46D0-AAFC-C43B5E0C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4D8E968-AA2C-418B-B38B-C5BFDA52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533B56-93ED-47D0-9737-CA38BEB71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87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8C198-388A-4965-ACAC-B26D890B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0F33F9-FCF2-41B7-AB20-AF85A777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F8E567-96A9-4166-BED2-0ADB0C3C1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E7CBA4-FB5E-45A4-BF22-B5350A78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73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643C07-5635-46D0-A345-E0BF55C3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B390F4-B3AF-43D6-95A3-CCE1F6191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8AD44C-E320-4D18-B665-E34332CB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43D55-F420-47F3-AC2A-C711974C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DD3792-764C-4928-85DB-7456EAECE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2BF33A-46DF-4B96-8112-F34D2AEDA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4F939-E308-47C0-9A47-F9F9677F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41AF1B-71F7-4960-B0F2-B7359ECF1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C3221E-B437-402F-A74A-7FD1A9E6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D4270-31E6-4B6D-8C85-F11EF4273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87B729-62D4-48D4-B6E6-F42117D75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C1A58A-5E0E-433C-A6F4-90CA5DD83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377EF4-DA24-4E98-8DEF-410A5781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3895-7291-42A3-BC22-82496E7D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F20F84-AD49-4779-8F16-5C7A4C55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37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DD4F2-3184-4F0B-A08F-936ED59F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72661A-0039-4DC1-AB89-25B10B2F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505A5D-EE1B-4120-854B-289AE3597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1B868-22E8-4ACC-B26F-882346F11ECB}" type="datetimeFigureOut">
              <a:rPr lang="ru-RU" smtClean="0"/>
              <a:t>05.11.2023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CC9EE5-94D7-4746-B623-AAE03689D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34817C-6846-4E0A-BC7B-7D40B4E10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7E825-1EE1-4838-B75E-5EAF7A081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1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%0eL-wed-r-22.tif%20%20%20%20%20%20%20%20%20%20%20%20%20%20%20%20%20%20%20%20%20%20%20%20%20%20%20%20%20%20%20%20%20%20%20%20%20%20%20%20%20%20%20%20%20%20%20%20%200003AEF0%0cMacintosh%20HD%20%20%20%20%20%20%20%20%20%20%20%20%20%20%20%20%20%20%20B746AFEA: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%0eL-wed-r-22.tif%20%20%20%20%20%20%20%20%20%20%20%20%20%20%20%20%20%20%20%20%20%20%20%20%20%20%20%20%20%20%20%20%20%20%20%20%20%20%20%20%20%20%20%20%20%20%20%20%200003AEF0%0cMacintosh%20HD%20%20%20%20%20%20%20%20%20%20%20%20%20%20%20%20%20%20%20B746AFEA: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%0eL-wed-r-22.tif%20%20%20%20%20%20%20%20%20%20%20%20%20%20%20%20%20%20%20%20%20%20%20%20%20%20%20%20%20%20%20%20%20%20%20%20%20%20%20%20%20%20%20%20%20%20%20%20%200003AEF0%0cMacintosh%20HD%20%20%20%20%20%20%20%20%20%20%20%20%20%20%20%20%20%20%20B746AFEA: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%0eL-wed-r-22.tif%20%20%20%20%20%20%20%20%20%20%20%20%20%20%20%20%20%20%20%20%20%20%20%20%20%20%20%20%20%20%20%20%20%20%20%20%20%20%20%20%20%20%20%20%20%20%20%20%200003AEF0%0cMacintosh%20HD%20%20%20%20%20%20%20%20%20%20%20%20%20%20%20%20%20%20%20B746AFEA: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3F7F520D-813F-4AB8-A88C-70F2B34D54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675251FC-BDEA-4BBB-A75B-0696FB8848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0"/>
            <a:ext cx="11166368" cy="6857998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11">
            <a:extLst>
              <a:ext uri="{FF2B5EF4-FFF2-40B4-BE49-F238E27FC236}">
                <a16:creationId xmlns:a16="http://schemas.microsoft.com/office/drawing/2014/main" id="{352F6AC8-DE93-42EE-BBAE-B6324FFAC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69875" y="44817"/>
            <a:chExt cx="233303" cy="772404"/>
          </a:xfrm>
        </p:grpSpPr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6441AB31-5A6F-486C-8AE8-6E04398B39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0062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29669355-73FD-40E2-9E44-DC03FBA9CA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572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9ECB0561-E50E-4875-8B82-4405160774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6">
              <a:extLst>
                <a:ext uri="{FF2B5EF4-FFF2-40B4-BE49-F238E27FC236}">
                  <a16:creationId xmlns:a16="http://schemas.microsoft.com/office/drawing/2014/main" id="{C32EDEC5-1B46-4575-8975-3286C47437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BDFBD4DE-5B85-4C02-876E-4364399C82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964221E-D757-45C1-B24B-967DE631920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2854498-7E09-404F-8D8B-4022EB1C9B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D82220A-E645-4062-A26A-DF19F2E11A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366B8029-4DAB-439E-B861-E11E5AA3A6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869215D8-066B-481E-A2FB-9D6DB4EB6C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07A2094-FE71-4F84-8589-31B213FEC8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2648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52C000FC-4146-4B1A-8CFF-26FFF1C7E6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8912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9096C9F-D4A4-4FDA-B7E7-8D83301948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939" y="1294357"/>
            <a:ext cx="10011089" cy="4299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1172D0-DAE3-4130-9009-0B02351A54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925" y="3505936"/>
            <a:ext cx="2177162" cy="2367104"/>
            <a:chOff x="687925" y="3505936"/>
            <a:chExt cx="2177162" cy="2367104"/>
          </a:xfrm>
        </p:grpSpPr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E6EE5CBA-2D94-4CCF-BE0B-DC97A6B49F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35215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347D002-C822-4662-BECD-704DDCA78E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210041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2AFA2F2E-EFC8-4E70-87F4-4269B96E7B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06792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BB7EABB-8135-4B8E-BF0C-A7C891E3A7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9258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36B100CF-968D-4856-95C0-C72FD2DC5D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77849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F75765D6-C293-4ACF-BD5E-BB66EF7570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63638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CFF6D54-51B6-4120-A74E-41A729458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4942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62EE344F-8E78-473F-8CD3-E6D1B66AAE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352154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72E173FC-1DF7-4951-906C-1390F27C2A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21004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709EA9D-08FD-4F76-A336-772250C78E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06792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8C5FFEDC-1BC0-4CB0-9FD4-EDE7AF4C35F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63638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D6A72BC6-FA35-4F45-A7BA-0BEB7B205F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49426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919B69A1-EBB1-45F8-8791-016BCF7BDD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91809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0B530BD1-86A8-414D-A004-D9954B038C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783698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FAE5BC0C-0D05-49E2-9DB9-54049A23EC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5CE98A12-A684-4846-B6C3-F2A43AC2AD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921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28A5BB04-DD41-49FE-8387-318BCC75BAB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47753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3EE3B3CB-71BA-44FD-B0E4-D9A61B5738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B1C7399A-7B9C-42BB-A79E-51653F21C1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50646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59">
              <a:extLst>
                <a:ext uri="{FF2B5EF4-FFF2-40B4-BE49-F238E27FC236}">
                  <a16:creationId xmlns:a16="http://schemas.microsoft.com/office/drawing/2014/main" id="{413FA7F4-41B4-4942-83F6-8B7A99306A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2">
              <a:extLst>
                <a:ext uri="{FF2B5EF4-FFF2-40B4-BE49-F238E27FC236}">
                  <a16:creationId xmlns:a16="http://schemas.microsoft.com/office/drawing/2014/main" id="{A781A10B-D948-4231-B95B-3717ABD5DB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64324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ED823F90-3595-4102-9F05-3F640079C4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3790310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072EE8BA-C999-40B7-8E23-682F60AE2B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09B345B3-4E84-41B3-B95F-6C9DA808472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07389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9">
              <a:extLst>
                <a:ext uri="{FF2B5EF4-FFF2-40B4-BE49-F238E27FC236}">
                  <a16:creationId xmlns:a16="http://schemas.microsoft.com/office/drawing/2014/main" id="{8C487E2F-6F42-4A25-966B-9B02CF4C0F2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2">
              <a:extLst>
                <a:ext uri="{FF2B5EF4-FFF2-40B4-BE49-F238E27FC236}">
                  <a16:creationId xmlns:a16="http://schemas.microsoft.com/office/drawing/2014/main" id="{6D86BDF0-16A6-4CE2-98EB-8C2C5D3824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22129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27929C7D-FFA5-4CF1-BF99-B4694DFC04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36893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9">
              <a:extLst>
                <a:ext uri="{FF2B5EF4-FFF2-40B4-BE49-F238E27FC236}">
                  <a16:creationId xmlns:a16="http://schemas.microsoft.com/office/drawing/2014/main" id="{2622FE45-29EC-40C6-8756-57127608B7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2">
              <a:extLst>
                <a:ext uri="{FF2B5EF4-FFF2-40B4-BE49-F238E27FC236}">
                  <a16:creationId xmlns:a16="http://schemas.microsoft.com/office/drawing/2014/main" id="{3DBACFBF-2B6F-42DE-A4C1-24F9CB77B9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51236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7E00D7AA-B9A3-43BE-A9C7-2DEF2F8F89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3658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2">
              <a:extLst>
                <a:ext uri="{FF2B5EF4-FFF2-40B4-BE49-F238E27FC236}">
                  <a16:creationId xmlns:a16="http://schemas.microsoft.com/office/drawing/2014/main" id="{AD9C42ED-BB25-42B5-A22D-938ED17197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6051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56D4244-BB50-4726-8F99-AF9734E044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493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2">
              <a:extLst>
                <a:ext uri="{FF2B5EF4-FFF2-40B4-BE49-F238E27FC236}">
                  <a16:creationId xmlns:a16="http://schemas.microsoft.com/office/drawing/2014/main" id="{56A6F39E-0EBB-4392-90BB-2590C81F47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3813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45B09FF7-8FBE-4F42-8275-8E56C32C2D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22694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FC78768D-9FA0-45A3-9686-473894D876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41575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03C6263C-2F04-4160-BAB3-93F166039B4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13298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7D54F6C2-0EC0-4D1C-A121-563C1B3ED7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32179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59">
              <a:extLst>
                <a:ext uri="{FF2B5EF4-FFF2-40B4-BE49-F238E27FC236}">
                  <a16:creationId xmlns:a16="http://schemas.microsoft.com/office/drawing/2014/main" id="{E35A171E-850C-4714-A0A4-6CD18305965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2">
              <a:extLst>
                <a:ext uri="{FF2B5EF4-FFF2-40B4-BE49-F238E27FC236}">
                  <a16:creationId xmlns:a16="http://schemas.microsoft.com/office/drawing/2014/main" id="{745EB765-69E1-4FB7-BEA0-AF2F04919B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664329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">
              <a:extLst>
                <a:ext uri="{FF2B5EF4-FFF2-40B4-BE49-F238E27FC236}">
                  <a16:creationId xmlns:a16="http://schemas.microsoft.com/office/drawing/2014/main" id="{83F43793-41FE-49A7-9F05-3D49899A459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6536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59">
              <a:extLst>
                <a:ext uri="{FF2B5EF4-FFF2-40B4-BE49-F238E27FC236}">
                  <a16:creationId xmlns:a16="http://schemas.microsoft.com/office/drawing/2014/main" id="{B0A53DAF-BC4D-4849-800D-538D222074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5417" y="5663006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D1A1C417-39D0-4ED4-B74E-9F19F25DE3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378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8826C125-5D9A-4D06-A2C9-389A737005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663" y="5663007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2">
              <a:extLst>
                <a:ext uri="{FF2B5EF4-FFF2-40B4-BE49-F238E27FC236}">
                  <a16:creationId xmlns:a16="http://schemas.microsoft.com/office/drawing/2014/main" id="{F5596270-3998-4D23-86B6-85A6B62BF5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62372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59">
              <a:extLst>
                <a:ext uri="{FF2B5EF4-FFF2-40B4-BE49-F238E27FC236}">
                  <a16:creationId xmlns:a16="http://schemas.microsoft.com/office/drawing/2014/main" id="{021CC68A-939D-4235-B3EA-88498DC233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58125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2">
              <a:extLst>
                <a:ext uri="{FF2B5EF4-FFF2-40B4-BE49-F238E27FC236}">
                  <a16:creationId xmlns:a16="http://schemas.microsoft.com/office/drawing/2014/main" id="{394C50BF-C63F-475F-9198-B637A83290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00134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F74B5CFE-DE1E-470F-82D6-6BCDE5C4DA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1901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5DDA4EA2-B7AB-46E9-9246-FC23E722B1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37896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A2DE2AF5-13E8-4174-9EC4-724DEB88DC5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0962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360555BC-5949-427F-B107-D944CA221B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28500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59">
              <a:extLst>
                <a:ext uri="{FF2B5EF4-FFF2-40B4-BE49-F238E27FC236}">
                  <a16:creationId xmlns:a16="http://schemas.microsoft.com/office/drawing/2014/main" id="{F6C67CEF-7906-4D52-B541-B06109BE87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61132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2">
              <a:extLst>
                <a:ext uri="{FF2B5EF4-FFF2-40B4-BE49-F238E27FC236}">
                  <a16:creationId xmlns:a16="http://schemas.microsoft.com/office/drawing/2014/main" id="{13551754-DE8E-4F60-B17A-3592B8E797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687396" y="5811735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2">
              <a:extLst>
                <a:ext uri="{FF2B5EF4-FFF2-40B4-BE49-F238E27FC236}">
                  <a16:creationId xmlns:a16="http://schemas.microsoft.com/office/drawing/2014/main" id="{D7B0D877-545F-4CA5-BB7B-A21E413CD5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52857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59">
              <a:extLst>
                <a:ext uri="{FF2B5EF4-FFF2-40B4-BE49-F238E27FC236}">
                  <a16:creationId xmlns:a16="http://schemas.microsoft.com/office/drawing/2014/main" id="{D25743C3-6C94-4F58-83A5-5F610DA5D3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71738" y="5810412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3CD412E9-0E9C-460C-9FC6-C765F5BCC34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0104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B26AB043-5417-4498-90CE-3A7C36B09E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18985" y="5810413"/>
              <a:ext cx="61834" cy="607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Title 1">
            <a:extLst>
              <a:ext uri="{FF2B5EF4-FFF2-40B4-BE49-F238E27FC236}">
                <a16:creationId xmlns:a16="http://schemas.microsoft.com/office/drawing/2014/main" id="{C50D168F-BA59-4A8F-A3F1-2AB5040FB3FE}"/>
              </a:ext>
            </a:extLst>
          </p:cNvPr>
          <p:cNvSpPr txBox="1">
            <a:spLocks/>
          </p:cNvSpPr>
          <p:nvPr/>
        </p:nvSpPr>
        <p:spPr>
          <a:xfrm>
            <a:off x="1461439" y="2564720"/>
            <a:ext cx="912326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14</a:t>
            </a:r>
          </a:p>
          <a:p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Использования ДДЗ в экологическом мониторинге и чрезвычайных ситуациях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D4FCA33A-9AB4-4BAA-800D-BE7BCBF45CA7}"/>
              </a:ext>
            </a:extLst>
          </p:cNvPr>
          <p:cNvSpPr txBox="1">
            <a:spLocks/>
          </p:cNvSpPr>
          <p:nvPr/>
        </p:nvSpPr>
        <p:spPr>
          <a:xfrm>
            <a:off x="1360740" y="239990"/>
            <a:ext cx="9719853" cy="5883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Евразийский национальный университет имени Л.Н. Гумилева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283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7D685E-8A06-4986-CE51-0C7B845FCADC}"/>
              </a:ext>
            </a:extLst>
          </p:cNvPr>
          <p:cNvSpPr txBox="1"/>
          <p:nvPr/>
        </p:nvSpPr>
        <p:spPr>
          <a:xfrm>
            <a:off x="511278" y="391251"/>
            <a:ext cx="6331974" cy="5912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первом этапе по координатам зарегистрирован­ных лесных пожаров производится выбор фрагментов космических изображений участков местности, на ко­торых предположительно имеются гари от лесных пожаров. Затем производится радиометрическая кор­рекция выбранных изображений, трансформирование их в географическую проекцию и совмещение с кар­той М 1:200 000 или 1:500 000.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втором этапе к изображениям применяется метод классификации 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ISODATA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(кластерный анализ без обучения) для выделения классов, соответствующих разным природным объектам (включая гари).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третьем этапе проводится идентификация клас­сов методом анализа их спектральных кривых (спект­ральные кривые, соответствующие гарям, имеют отражение выше, чем мокрые почвы, но ниже, чем самые темные еловые леса) и каждому классу, содержащему гари от лесных пожаров, присваивается определенный цвет, по которому визуально достаточно просто опре­делить принадлежность данного участка местности к тому или иному «выгоревшему» классу, то есть созда­ется «маска».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четвертом этапе с использованием «маски» определяется площадь гари лесного пожара, для чего «маска» накладывается на топографическую карту в М 1:200 000 или карту лесов в 1:500 000 и определяются породы деревьев, подвергшиеся воздействию пожара. Затем, используя вычислившую площадь гари и харак­теристики лесного покрова по данным топографичес­кой карты на участке данной гари от пожара, опреде­ляется объем сгоревшей древесины.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Опубликованы спутниковые снимки лесных пожаров в Сибири – Москва 24,  29.07.2019">
            <a:extLst>
              <a:ext uri="{FF2B5EF4-FFF2-40B4-BE49-F238E27FC236}">
                <a16:creationId xmlns:a16="http://schemas.microsoft.com/office/drawing/2014/main" id="{6C438AC3-6C86-96AE-D179-206574B7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23" y="982627"/>
            <a:ext cx="4572599" cy="457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254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503614" y="836613"/>
            <a:ext cx="576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chemeClr val="bg1"/>
                </a:solidFill>
              </a:rPr>
              <a:t>Усть-Илимский район Иркутской области.</a:t>
            </a:r>
          </a:p>
          <a:p>
            <a:pPr eaLnBrk="1" hangingPunct="1"/>
            <a:r>
              <a:rPr lang="ru-RU" altLang="ru-RU" sz="1200" b="1">
                <a:solidFill>
                  <a:schemeClr val="bg1"/>
                </a:solidFill>
              </a:rPr>
              <a:t>Участок лесосырьевой базы ОАО «ПО Усть-Илимский ЛПК»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96856" y="5874821"/>
            <a:ext cx="7621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снимок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Landsat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MSS показывает нарушения в лесных насаждениях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р.Коми</a:t>
            </a:r>
            <a:endParaRPr lang="ru-RU" alt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503614" y="549276"/>
            <a:ext cx="3043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1"/>
                </a:solidFill>
              </a:rPr>
              <a:t>МОНИТОРИНГ ВЫРУБОК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733" y="836613"/>
            <a:ext cx="7764442" cy="493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2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-wed-r-22.tif                                                 0003AEF0Macintosh HD                   B746AFEA: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"/>
            <a:ext cx="6248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Круглогодичный оперативный мониторинг  рубок леса по данным РСА</a:t>
            </a: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type="tbl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752600"/>
            <a:ext cx="6934200" cy="4114800"/>
          </a:xfrm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209800" y="6019800"/>
            <a:ext cx="81534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Участки рубки леса в Архангельской области.  Выделены вырубки возрастом менее 2 лет.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ru-RU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По данным КА </a:t>
            </a:r>
            <a:r>
              <a:rPr lang="en-US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RADARSAT-1</a:t>
            </a:r>
            <a:r>
              <a:rPr lang="ru-RU" alt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, разрешение 25 м, 30.9.2001 г.</a:t>
            </a:r>
          </a:p>
        </p:txBody>
      </p:sp>
    </p:spTree>
    <p:extLst>
      <p:ext uri="{BB962C8B-B14F-4D97-AF65-F5344CB8AC3E}">
        <p14:creationId xmlns:p14="http://schemas.microsoft.com/office/powerpoint/2010/main" val="268100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-wed-r-22.tif                                                 0003AEF0Macintosh HD                   B746AFEA: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"/>
            <a:ext cx="6248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92313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chemeClr val="accent2"/>
                </a:solidFill>
              </a:rPr>
              <a:t>Мониторинг ледовой обстановки</a:t>
            </a:r>
            <a:r>
              <a:rPr lang="ru-RU" altLang="ru-RU" sz="4000" b="1">
                <a:solidFill>
                  <a:srgbClr val="006699"/>
                </a:solidFill>
              </a:rPr>
              <a:t/>
            </a:r>
            <a:br>
              <a:rPr lang="ru-RU" altLang="ru-RU" sz="4000" b="1">
                <a:solidFill>
                  <a:srgbClr val="006699"/>
                </a:solidFill>
              </a:rPr>
            </a:br>
            <a:r>
              <a:rPr lang="ru-RU" altLang="ru-RU" sz="2000" b="1">
                <a:solidFill>
                  <a:schemeClr val="accent2"/>
                </a:solidFill>
              </a:rPr>
              <a:t>Динамика схода ледяного покрова на реках</a:t>
            </a:r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2060576"/>
            <a:ext cx="4033837" cy="4525963"/>
          </a:xfrm>
        </p:spPr>
      </p:pic>
      <p:sp>
        <p:nvSpPr>
          <p:cNvPr id="12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167439" y="2332038"/>
            <a:ext cx="4033837" cy="4525962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ru-RU" altLang="ru-RU" sz="1600" b="1">
              <a:solidFill>
                <a:srgbClr val="43546D"/>
              </a:solidFill>
              <a:latin typeface="FreeSetC-Bold" charset="-52"/>
            </a:endParaRPr>
          </a:p>
          <a:p>
            <a:pPr eaLnBrk="1" hangingPunct="1">
              <a:buFontTx/>
              <a:buNone/>
            </a:pPr>
            <a:r>
              <a:rPr lang="ru-RU" altLang="ru-RU" sz="1600" b="1">
                <a:solidFill>
                  <a:srgbClr val="43546D"/>
                </a:solidFill>
              </a:rPr>
              <a:t>Оценка ледовой обстановки на реках для прогнозирования  возникновения заторов льда. </a:t>
            </a:r>
          </a:p>
          <a:p>
            <a:pPr eaLnBrk="1" hangingPunct="1">
              <a:buFontTx/>
              <a:buNone/>
            </a:pPr>
            <a:endParaRPr lang="ru-RU" altLang="ru-RU" sz="1600" b="1">
              <a:solidFill>
                <a:srgbClr val="43546D"/>
              </a:solidFill>
            </a:endParaRPr>
          </a:p>
          <a:p>
            <a:pPr eaLnBrk="1" hangingPunct="1">
              <a:buFontTx/>
              <a:buNone/>
            </a:pPr>
            <a:endParaRPr lang="ru-RU" altLang="ru-RU" sz="1600" b="1">
              <a:solidFill>
                <a:srgbClr val="43546D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1600" b="1">
                <a:solidFill>
                  <a:srgbClr val="43546D"/>
                </a:solidFill>
              </a:rPr>
              <a:t>Среднее течение реки Обь</a:t>
            </a:r>
            <a:endParaRPr lang="ru-RU" altLang="ru-RU" sz="160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ru-RU" altLang="ru-RU" sz="1600" b="1"/>
          </a:p>
          <a:p>
            <a:pPr eaLnBrk="1" hangingPunct="1">
              <a:buFontTx/>
              <a:buNone/>
            </a:pPr>
            <a:endParaRPr lang="ru-RU" altLang="ru-RU" sz="1600" b="1">
              <a:solidFill>
                <a:srgbClr val="292526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sz="1200" b="1">
                <a:solidFill>
                  <a:srgbClr val="292526"/>
                </a:solidFill>
              </a:rPr>
              <a:t>Снимок IRS-1D LISS,</a:t>
            </a:r>
          </a:p>
          <a:p>
            <a:pPr eaLnBrk="1" hangingPunct="1">
              <a:buFontTx/>
              <a:buNone/>
            </a:pPr>
            <a:r>
              <a:rPr lang="ru-RU" altLang="ru-RU" sz="1200" b="1">
                <a:solidFill>
                  <a:srgbClr val="292526"/>
                </a:solidFill>
              </a:rPr>
              <a:t>синтез RGB 3:2:1.</a:t>
            </a:r>
          </a:p>
          <a:p>
            <a:pPr eaLnBrk="1" hangingPunct="1">
              <a:buFontTx/>
              <a:buNone/>
            </a:pPr>
            <a:r>
              <a:rPr lang="ru-RU" altLang="ru-RU" sz="1200" b="1">
                <a:solidFill>
                  <a:srgbClr val="292526"/>
                </a:solidFill>
              </a:rPr>
              <a:t>Пространственное</a:t>
            </a:r>
          </a:p>
          <a:p>
            <a:pPr eaLnBrk="1" hangingPunct="1">
              <a:buFontTx/>
              <a:buNone/>
            </a:pPr>
            <a:r>
              <a:rPr lang="ru-RU" altLang="ru-RU" sz="1200" b="1">
                <a:solidFill>
                  <a:srgbClr val="292526"/>
                </a:solidFill>
              </a:rPr>
              <a:t>разрешение 23 м.</a:t>
            </a:r>
          </a:p>
          <a:p>
            <a:pPr eaLnBrk="1" hangingPunct="1">
              <a:buFontTx/>
              <a:buNone/>
            </a:pPr>
            <a:r>
              <a:rPr lang="ru-RU" altLang="ru-RU" sz="1200" b="1">
                <a:solidFill>
                  <a:srgbClr val="292526"/>
                </a:solidFill>
              </a:rPr>
              <a:t>Дата съемки: 17 мая 2003 г.</a:t>
            </a:r>
          </a:p>
          <a:p>
            <a:pPr eaLnBrk="1" hangingPunct="1"/>
            <a:r>
              <a:rPr lang="ru-RU" altLang="ru-RU" sz="1600" b="1">
                <a:solidFill>
                  <a:srgbClr val="FFFFFF"/>
                </a:solidFill>
                <a:latin typeface="FreeSetC-Bold" charset="-52"/>
              </a:rPr>
              <a:t>0 15 км</a:t>
            </a:r>
            <a:endParaRPr lang="ru-RU" altLang="ru-RU" sz="1600">
              <a:solidFill>
                <a:srgbClr val="000000"/>
              </a:solidFill>
              <a:latin typeface="FreeSetC-Bold" charset="-52"/>
            </a:endParaRPr>
          </a:p>
          <a:p>
            <a:pPr eaLnBrk="1" hangingPunct="1"/>
            <a:endParaRPr lang="ru-RU" altLang="ru-RU" sz="1600"/>
          </a:p>
        </p:txBody>
      </p:sp>
    </p:spTree>
    <p:extLst>
      <p:ext uri="{BB962C8B-B14F-4D97-AF65-F5344CB8AC3E}">
        <p14:creationId xmlns:p14="http://schemas.microsoft.com/office/powerpoint/2010/main" val="3643898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-wed-r-22.tif                                                 0003AEF0Macintosh HD                   B746AFEA: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"/>
            <a:ext cx="6248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981075" y="533400"/>
            <a:ext cx="7772400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Высокодетальный</a:t>
            </a:r>
            <a:r>
              <a:rPr lang="ru-RU" alt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космический мониторинг гидротехнических сооружений</a:t>
            </a:r>
          </a:p>
        </p:txBody>
      </p:sp>
      <p:pic>
        <p:nvPicPr>
          <p:cNvPr id="14340" name="Picture 4" descr="Voljskaya_GES_1506200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3975" y="1773238"/>
            <a:ext cx="4440238" cy="4114800"/>
          </a:xfrm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351088" y="6308725"/>
            <a:ext cx="784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Волжская ГЭС, снимок КА </a:t>
            </a:r>
            <a:r>
              <a:rPr lang="en-US" altLang="ru-RU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EROS-A, </a:t>
            </a:r>
            <a:r>
              <a:rPr lang="ru-RU" altLang="ru-RU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разрешение 2м, дата съемки 15.6.05</a:t>
            </a:r>
          </a:p>
        </p:txBody>
      </p:sp>
    </p:spTree>
    <p:extLst>
      <p:ext uri="{BB962C8B-B14F-4D97-AF65-F5344CB8AC3E}">
        <p14:creationId xmlns:p14="http://schemas.microsoft.com/office/powerpoint/2010/main" val="2941239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-wed-r-22.tif                                                 0003AEF0Macintosh HD                   B746AFEA: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"/>
            <a:ext cx="6248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817563" y="326233"/>
            <a:ext cx="7772400" cy="9906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Высокодетальный</a:t>
            </a:r>
            <a:r>
              <a:rPr lang="ru-RU" altLang="ru-RU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космический мониторинг гидротехнических сооружений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351088" y="6308725"/>
            <a:ext cx="7848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altLang="ru-RU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Плотина Чограйского водохранилища. ИТЦ СканЭкс, ГНЦ Южморгеология</a:t>
            </a:r>
          </a:p>
        </p:txBody>
      </p:sp>
      <p:pic>
        <p:nvPicPr>
          <p:cNvPr id="15365" name="Picture 5" descr="чограйское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643064"/>
            <a:ext cx="7010400" cy="4452937"/>
          </a:xfrm>
        </p:spPr>
      </p:pic>
    </p:spTree>
    <p:extLst>
      <p:ext uri="{BB962C8B-B14F-4D97-AF65-F5344CB8AC3E}">
        <p14:creationId xmlns:p14="http://schemas.microsoft.com/office/powerpoint/2010/main" val="117285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927350" y="1412876"/>
            <a:ext cx="6281738" cy="5211763"/>
            <a:chOff x="592" y="672"/>
            <a:chExt cx="4320" cy="3584"/>
          </a:xfrm>
        </p:grpSpPr>
        <p:pic>
          <p:nvPicPr>
            <p:cNvPr id="1639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" y="672"/>
              <a:ext cx="4320" cy="35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91" name="Text Box 4"/>
            <p:cNvSpPr txBox="1">
              <a:spLocks noChangeArrowheads="1"/>
            </p:cNvSpPr>
            <p:nvPr/>
          </p:nvSpPr>
          <p:spPr bwMode="auto">
            <a:xfrm>
              <a:off x="3217" y="1393"/>
              <a:ext cx="863" cy="446"/>
            </a:xfrm>
            <a:prstGeom prst="rect">
              <a:avLst/>
            </a:prstGeom>
            <a:solidFill>
              <a:srgbClr val="CECE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200">
                  <a:latin typeface="Times New Roman" panose="02020603050405020304" pitchFamily="18" charset="0"/>
                </a:rPr>
                <a:t>местоположение нефтяного пятна</a:t>
              </a:r>
            </a:p>
          </p:txBody>
        </p:sp>
        <p:sp>
          <p:nvSpPr>
            <p:cNvPr id="16392" name="Text Box 5"/>
            <p:cNvSpPr txBox="1">
              <a:spLocks noChangeArrowheads="1"/>
            </p:cNvSpPr>
            <p:nvPr/>
          </p:nvSpPr>
          <p:spPr bwMode="auto">
            <a:xfrm>
              <a:off x="1488" y="768"/>
              <a:ext cx="1200" cy="321"/>
            </a:xfrm>
            <a:prstGeom prst="rect">
              <a:avLst/>
            </a:prstGeom>
            <a:solidFill>
              <a:srgbClr val="CECE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200">
                  <a:latin typeface="Times New Roman" panose="02020603050405020304" pitchFamily="18" charset="0"/>
                </a:rPr>
                <a:t>Нефтеперерабатывающий завод</a:t>
              </a:r>
            </a:p>
          </p:txBody>
        </p:sp>
        <p:sp>
          <p:nvSpPr>
            <p:cNvPr id="16393" name="Text Box 6"/>
            <p:cNvSpPr txBox="1">
              <a:spLocks noChangeArrowheads="1"/>
            </p:cNvSpPr>
            <p:nvPr/>
          </p:nvSpPr>
          <p:spPr bwMode="auto">
            <a:xfrm>
              <a:off x="672" y="1393"/>
              <a:ext cx="672" cy="446"/>
            </a:xfrm>
            <a:prstGeom prst="rect">
              <a:avLst/>
            </a:prstGeom>
            <a:solidFill>
              <a:srgbClr val="CECE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200">
                  <a:latin typeface="Times New Roman" panose="02020603050405020304" pitchFamily="18" charset="0"/>
                </a:rPr>
                <a:t>Разрыв нефте-провода</a:t>
              </a:r>
            </a:p>
          </p:txBody>
        </p:sp>
        <p:sp>
          <p:nvSpPr>
            <p:cNvPr id="16394" name="Text Box 7"/>
            <p:cNvSpPr txBox="1">
              <a:spLocks noChangeArrowheads="1"/>
            </p:cNvSpPr>
            <p:nvPr/>
          </p:nvSpPr>
          <p:spPr bwMode="auto">
            <a:xfrm>
              <a:off x="960" y="3888"/>
              <a:ext cx="863" cy="321"/>
            </a:xfrm>
            <a:prstGeom prst="rect">
              <a:avLst/>
            </a:prstGeom>
            <a:solidFill>
              <a:srgbClr val="CECEC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200">
                  <a:latin typeface="Times New Roman" panose="02020603050405020304" pitchFamily="18" charset="0"/>
                </a:rPr>
                <a:t>г. Рио-де-Жанейро</a:t>
              </a:r>
            </a:p>
          </p:txBody>
        </p:sp>
      </p:grpSp>
      <p:sp>
        <p:nvSpPr>
          <p:cNvPr id="16387" name="Line 8"/>
          <p:cNvSpPr>
            <a:spLocks noChangeShapeType="1"/>
          </p:cNvSpPr>
          <p:nvPr/>
        </p:nvSpPr>
        <p:spPr bwMode="auto">
          <a:xfrm flipH="1">
            <a:off x="6705600" y="2362200"/>
            <a:ext cx="1524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88" name="Text Box 9"/>
          <p:cNvSpPr txBox="1">
            <a:spLocks noChangeArrowheads="1"/>
          </p:cNvSpPr>
          <p:nvPr/>
        </p:nvSpPr>
        <p:spPr bwMode="auto">
          <a:xfrm>
            <a:off x="2782889" y="638176"/>
            <a:ext cx="6192837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400">
                <a:solidFill>
                  <a:srgbClr val="006699"/>
                </a:solidFill>
                <a:latin typeface="Times New Roman" panose="02020603050405020304" pitchFamily="18" charset="0"/>
              </a:rPr>
              <a:t>Мониторинг разливов нефтепродуктов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400">
                <a:solidFill>
                  <a:srgbClr val="006699"/>
                </a:solidFill>
                <a:latin typeface="Times New Roman" panose="02020603050405020304" pitchFamily="18" charset="0"/>
              </a:rPr>
              <a:t>в акваториях морей по данным </a:t>
            </a:r>
            <a:r>
              <a:rPr lang="en-US" altLang="ru-RU" sz="2400">
                <a:solidFill>
                  <a:srgbClr val="006699"/>
                </a:solidFill>
                <a:latin typeface="Times New Roman" panose="02020603050405020304" pitchFamily="18" charset="0"/>
              </a:rPr>
              <a:t>RADARSAT-1</a:t>
            </a:r>
            <a:endParaRPr lang="ru-RU" altLang="ru-RU" sz="240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89" name="Picture 10" descr="logo_R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5901"/>
            <a:ext cx="20574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603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7">
            <a:extLst>
              <a:ext uri="{FF2B5EF4-FFF2-40B4-BE49-F238E27FC236}">
                <a16:creationId xmlns:a16="http://schemas.microsoft.com/office/drawing/2014/main" id="{7608836D-C7CD-485D-A3EE-F45976D923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E5829972-04AB-4FA5-807B-D16B84C8FE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8825D8A-33EB-4232-B2F4-F9F0A23B8E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37ECC478-556B-4732-A558-70E89B6614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8" name="Rectangle 64">
              <a:extLst>
                <a:ext uri="{FF2B5EF4-FFF2-40B4-BE49-F238E27FC236}">
                  <a16:creationId xmlns:a16="http://schemas.microsoft.com/office/drawing/2014/main" id="{2569EEB1-2A6F-46C7-AAEA-CD1B676E48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66">
              <a:extLst>
                <a:ext uri="{FF2B5EF4-FFF2-40B4-BE49-F238E27FC236}">
                  <a16:creationId xmlns:a16="http://schemas.microsoft.com/office/drawing/2014/main" id="{3439FD61-F1F1-466A-9CE6-0607225490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64">
              <a:extLst>
                <a:ext uri="{FF2B5EF4-FFF2-40B4-BE49-F238E27FC236}">
                  <a16:creationId xmlns:a16="http://schemas.microsoft.com/office/drawing/2014/main" id="{BB5C3D91-969C-49DE-81A1-EED0E9FAD7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14FDF799-8DBD-465A-BFCD-B8D2F86443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64">
              <a:extLst>
                <a:ext uri="{FF2B5EF4-FFF2-40B4-BE49-F238E27FC236}">
                  <a16:creationId xmlns:a16="http://schemas.microsoft.com/office/drawing/2014/main" id="{4ED0DC5F-645A-4A94-A3C6-9ABA8BEA81B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66">
              <a:extLst>
                <a:ext uri="{FF2B5EF4-FFF2-40B4-BE49-F238E27FC236}">
                  <a16:creationId xmlns:a16="http://schemas.microsoft.com/office/drawing/2014/main" id="{987528AE-1A5D-4EAD-9B8F-F27DC6D71BE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4">
              <a:extLst>
                <a:ext uri="{FF2B5EF4-FFF2-40B4-BE49-F238E27FC236}">
                  <a16:creationId xmlns:a16="http://schemas.microsoft.com/office/drawing/2014/main" id="{3EC03E9D-7957-42F3-B30E-B17E1BD9C2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8500EA75-AD80-4038-B7BA-18101069CA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A8518B9B-2CF4-499C-8869-53DAF713C7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8A0105D1-8B0F-48FB-99CE-F317FC01C6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E0072A9-6AA2-4FFD-B286-2F7C4D0B86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41208B1A-BDF4-454C-8F35-5FCB2A8152E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DD732156-DC6C-48BB-B708-B6FF339209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D12F30BB-247F-4C07-8FD1-B4A17BED78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D9B72407-7C8E-411C-A298-DAA3D3AEB37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2">
              <a:extLst>
                <a:ext uri="{FF2B5EF4-FFF2-40B4-BE49-F238E27FC236}">
                  <a16:creationId xmlns:a16="http://schemas.microsoft.com/office/drawing/2014/main" id="{A8908A40-3CE7-49FC-930D-8343D2C68B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163286E-D081-420D-9CFB-F64ABF859A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DE8A6DD8-B1A0-4844-9E93-5B435CE9FB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7E544615-AC20-41F2-9486-24FFC303D9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E57712DD-706E-4BA7-996F-289DBF017D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2">
              <a:extLst>
                <a:ext uri="{FF2B5EF4-FFF2-40B4-BE49-F238E27FC236}">
                  <a16:creationId xmlns:a16="http://schemas.microsoft.com/office/drawing/2014/main" id="{21F827BF-3A54-4951-B69B-2B7644AECD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AA089BA-3050-459A-9FE4-6BAA2CBECF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186178A2-1581-4172-819F-C39E773D6A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1487A9E8-2A20-4ED4-A785-7E71AE0B91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041FDCC3-881A-4FD0-8124-0B552A4CF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2">
              <a:extLst>
                <a:ext uri="{FF2B5EF4-FFF2-40B4-BE49-F238E27FC236}">
                  <a16:creationId xmlns:a16="http://schemas.microsoft.com/office/drawing/2014/main" id="{0E834240-9B67-4663-9EBD-47272D03A9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0F9458DA-D11F-4E18-9157-33692F3731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491081F6-440A-4AA3-9B72-3F5D9CC2B4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9EBE463D-7A93-417C-9D3C-97B0A4623D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59">
              <a:extLst>
                <a:ext uri="{FF2B5EF4-FFF2-40B4-BE49-F238E27FC236}">
                  <a16:creationId xmlns:a16="http://schemas.microsoft.com/office/drawing/2014/main" id="{212DD3DC-0710-4F07-A622-FC8E0555A4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2">
              <a:extLst>
                <a:ext uri="{FF2B5EF4-FFF2-40B4-BE49-F238E27FC236}">
                  <a16:creationId xmlns:a16="http://schemas.microsoft.com/office/drawing/2014/main" id="{8784D3F6-706C-4925-A0C5-923284A912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4FDA8F6E-612C-41A5-98E3-7605FA7E74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3D541228-2F26-430A-8962-E1148FB4A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6112C289-AABF-405B-8B79-BDE5E511D7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59">
              <a:extLst>
                <a:ext uri="{FF2B5EF4-FFF2-40B4-BE49-F238E27FC236}">
                  <a16:creationId xmlns:a16="http://schemas.microsoft.com/office/drawing/2014/main" id="{D7447B8D-AE88-4614-93EA-CFF096AA393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2">
              <a:extLst>
                <a:ext uri="{FF2B5EF4-FFF2-40B4-BE49-F238E27FC236}">
                  <a16:creationId xmlns:a16="http://schemas.microsoft.com/office/drawing/2014/main" id="{B7F02231-97A6-46A8-B388-35730D70EC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4F231344-6DAB-48BD-9121-995A1C79A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F7FA72A2-3D92-4B88-A004-95272D49BB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Скругленный прямоугольник 4">
            <a:extLst>
              <a:ext uri="{FF2B5EF4-FFF2-40B4-BE49-F238E27FC236}">
                <a16:creationId xmlns:a16="http://schemas.microsoft.com/office/drawing/2014/main" id="{48BE2435-1AF6-498A-B630-39CE5DCECAFB}"/>
              </a:ext>
            </a:extLst>
          </p:cNvPr>
          <p:cNvSpPr/>
          <p:nvPr/>
        </p:nvSpPr>
        <p:spPr>
          <a:xfrm>
            <a:off x="2003488" y="366533"/>
            <a:ext cx="818197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E353B45-DB49-4261-B4C6-7E974659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736" y="1976610"/>
            <a:ext cx="3105150" cy="3881438"/>
          </a:xfrm>
          <a:prstGeom prst="rect">
            <a:avLst/>
          </a:prstGeom>
        </p:spPr>
      </p:pic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26782FEF-BB68-46F0-BA44-14003497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3993"/>
            <a:ext cx="109728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Обзорные вопросы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771EF76B-1D00-459D-879C-636C3876B6CE}"/>
              </a:ext>
            </a:extLst>
          </p:cNvPr>
          <p:cNvSpPr/>
          <p:nvPr/>
        </p:nvSpPr>
        <p:spPr>
          <a:xfrm>
            <a:off x="908540" y="1287013"/>
            <a:ext cx="7395634" cy="2873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космических снимках фиксируется загрязнение атмосферы и гидрологических объектов.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используется данные дистанционного зондирования при чрезвычайных ситуациях?</a:t>
            </a: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методы лазерного дистанционного зондирования позволяют идентифицировать состояние почв и растительности. </a:t>
            </a:r>
            <a:endParaRPr lang="ru-RU" dirty="0">
              <a:highlight>
                <a:srgbClr val="FFFF00"/>
              </a:highlight>
            </a:endParaRPr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endParaRPr lang="ru-RU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6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7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11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Объект 2">
            <a:extLst>
              <a:ext uri="{FF2B5EF4-FFF2-40B4-BE49-F238E27FC236}">
                <a16:creationId xmlns:a16="http://schemas.microsoft.com/office/drawing/2014/main" id="{E3583ABC-46FC-4852-83A9-ECDF4BEAA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091" y="1225845"/>
            <a:ext cx="10258425" cy="4351338"/>
          </a:xfrm>
        </p:spPr>
        <p:txBody>
          <a:bodyPr>
            <a:normAutofit fontScale="62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Трифонова Т. А., Мищенко Н. В., Краснощеков А. Н. Геоинформационные системы и дистанционное зондирование в экологических исследованиях. — Академический Проект, 2005. — 352 с.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Краснощёков А.Н., Трифонова Т.А., Мищенко Н.В. Геоинформационные системы в экологии: Учеб. пособие /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гос. ун-т. Владимир, 2004. – 152с.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Токарева О.С. Обработка и интерпретация данных дистанционного зондирования Земли: учебное пособие / О.С. Токарева; Национальный исследовательский Томский политехнический университет. - Томск: Изд-во ТПУ, 2010. - 148 с.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Шихов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 П. Герасимов, А. 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Пономарчук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Е. С. Перминова Тематическое дешифрирование и интерпретация космических снимков среднего и высокого пространственного разрешения. Пермь, 2020. – 191 б. (http://www.psu.ru/files/docs/science/book s/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uchebn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posobiya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shik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hov-gerasimov-ponoma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rchukpe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m 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temat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f r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-i -i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nte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t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y a -kosmicheskih-snimkov.pdf.)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Савиных В.П., Малинников, В.А., Сладкопевцев С.А., Цыпина Э.М. География из космоса. – М.:, Изд-во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гос. ун-та геодезии и картографии´, 2000. – 224 с.</a:t>
            </a:r>
          </a:p>
          <a:p>
            <a:pPr marL="0" indent="0"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4">
            <a:extLst>
              <a:ext uri="{FF2B5EF4-FFF2-40B4-BE49-F238E27FC236}">
                <a16:creationId xmlns:a16="http://schemas.microsoft.com/office/drawing/2014/main" id="{0D509619-83D1-4D50-8E2B-1F85468B7A12}"/>
              </a:ext>
            </a:extLst>
          </p:cNvPr>
          <p:cNvSpPr/>
          <p:nvPr/>
        </p:nvSpPr>
        <p:spPr>
          <a:xfrm>
            <a:off x="2003488" y="322759"/>
            <a:ext cx="8181975" cy="581025"/>
          </a:xfrm>
          <a:prstGeom prst="round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028D9DAB-6A13-4E4A-B7F3-5A84D35B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54" y="336282"/>
            <a:ext cx="109728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Список использованных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82487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" name="Rectangle 111">
            <a:extLst>
              <a:ext uri="{FF2B5EF4-FFF2-40B4-BE49-F238E27FC236}">
                <a16:creationId xmlns:a16="http://schemas.microsoft.com/office/drawing/2014/main" id="{0786EB66-C867-4091-BE41-0977C3162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9AC298A-B9B9-4BAB-BCF5-45A44E5BA7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526280"/>
            <a:ext cx="9975273" cy="2331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81BF8F48-5FE7-4A46-8BEB-AF2AE44CD2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051" y="524740"/>
            <a:ext cx="11247895" cy="57651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17AB195-E690-4959-B435-3BC469C2CA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3418" y="44817"/>
            <a:ext cx="233303" cy="772404"/>
            <a:chOff x="11873418" y="44817"/>
            <a:chExt cx="233303" cy="772404"/>
          </a:xfrm>
        </p:grpSpPr>
        <p:sp>
          <p:nvSpPr>
            <p:cNvPr id="119" name="Rectangle 64">
              <a:extLst>
                <a:ext uri="{FF2B5EF4-FFF2-40B4-BE49-F238E27FC236}">
                  <a16:creationId xmlns:a16="http://schemas.microsoft.com/office/drawing/2014/main" id="{BBBA5550-3A7F-41FE-AEC2-85F9CA801E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3605" y="461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66">
              <a:extLst>
                <a:ext uri="{FF2B5EF4-FFF2-40B4-BE49-F238E27FC236}">
                  <a16:creationId xmlns:a16="http://schemas.microsoft.com/office/drawing/2014/main" id="{20C75782-E825-4F5C-B9E2-269CD9E69B9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115" y="4612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64">
              <a:extLst>
                <a:ext uri="{FF2B5EF4-FFF2-40B4-BE49-F238E27FC236}">
                  <a16:creationId xmlns:a16="http://schemas.microsoft.com/office/drawing/2014/main" id="{3F6D5B3A-F638-4015-BF3D-202A166FD4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66">
              <a:extLst>
                <a:ext uri="{FF2B5EF4-FFF2-40B4-BE49-F238E27FC236}">
                  <a16:creationId xmlns:a16="http://schemas.microsoft.com/office/drawing/2014/main" id="{C8B81319-436D-4F21-ABCC-A5838F9892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75669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64">
              <a:extLst>
                <a:ext uri="{FF2B5EF4-FFF2-40B4-BE49-F238E27FC236}">
                  <a16:creationId xmlns:a16="http://schemas.microsoft.com/office/drawing/2014/main" id="{6C0516BC-CF7B-4D50-8C67-0665D3FD9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66">
              <a:extLst>
                <a:ext uri="{FF2B5EF4-FFF2-40B4-BE49-F238E27FC236}">
                  <a16:creationId xmlns:a16="http://schemas.microsoft.com/office/drawing/2014/main" id="{C232F28B-582E-441D-A117-D9A1A40EBC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61457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64">
              <a:extLst>
                <a:ext uri="{FF2B5EF4-FFF2-40B4-BE49-F238E27FC236}">
                  <a16:creationId xmlns:a16="http://schemas.microsoft.com/office/drawing/2014/main" id="{5E43823E-66CA-4740-95AE-DB53C2751B6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66">
              <a:extLst>
                <a:ext uri="{FF2B5EF4-FFF2-40B4-BE49-F238E27FC236}">
                  <a16:creationId xmlns:a16="http://schemas.microsoft.com/office/drawing/2014/main" id="{06C1A5BC-53FF-465A-8394-81554FCDA01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47246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64">
              <a:extLst>
                <a:ext uri="{FF2B5EF4-FFF2-40B4-BE49-F238E27FC236}">
                  <a16:creationId xmlns:a16="http://schemas.microsoft.com/office/drawing/2014/main" id="{86AAA0B5-FFC7-499B-9C1B-8DFFB4F29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66">
              <a:extLst>
                <a:ext uri="{FF2B5EF4-FFF2-40B4-BE49-F238E27FC236}">
                  <a16:creationId xmlns:a16="http://schemas.microsoft.com/office/drawing/2014/main" id="{A1B55CB2-2108-462D-B109-4D76D34A82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33034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64">
              <a:extLst>
                <a:ext uri="{FF2B5EF4-FFF2-40B4-BE49-F238E27FC236}">
                  <a16:creationId xmlns:a16="http://schemas.microsoft.com/office/drawing/2014/main" id="{9E620EE3-25FA-4C0B-9F5D-470FF51B9B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6191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66">
              <a:extLst>
                <a:ext uri="{FF2B5EF4-FFF2-40B4-BE49-F238E27FC236}">
                  <a16:creationId xmlns:a16="http://schemas.microsoft.com/office/drawing/2014/main" id="{52A5BDF8-AD17-44D3-B1C9-E165158D919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72455" y="18823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D9672DB-F953-4898-9C52-03A164FADE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864" y="3048506"/>
            <a:ext cx="630289" cy="765242"/>
            <a:chOff x="45711" y="3048506"/>
            <a:chExt cx="630289" cy="765242"/>
          </a:xfrm>
        </p:grpSpPr>
        <p:sp>
          <p:nvSpPr>
            <p:cNvPr id="133" name="Rectangle 2">
              <a:extLst>
                <a:ext uri="{FF2B5EF4-FFF2-40B4-BE49-F238E27FC236}">
                  <a16:creationId xmlns:a16="http://schemas.microsoft.com/office/drawing/2014/main" id="{BF03BEBE-5AB3-4234-9975-887E86FEDE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59">
              <a:extLst>
                <a:ext uri="{FF2B5EF4-FFF2-40B4-BE49-F238E27FC236}">
                  <a16:creationId xmlns:a16="http://schemas.microsoft.com/office/drawing/2014/main" id="{77545F09-233F-4039-B88E-8B7EE733B6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62">
              <a:extLst>
                <a:ext uri="{FF2B5EF4-FFF2-40B4-BE49-F238E27FC236}">
                  <a16:creationId xmlns:a16="http://schemas.microsoft.com/office/drawing/2014/main" id="{B89D6423-0884-41BE-BAB8-0F8A9851D5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64">
              <a:extLst>
                <a:ext uri="{FF2B5EF4-FFF2-40B4-BE49-F238E27FC236}">
                  <a16:creationId xmlns:a16="http://schemas.microsoft.com/office/drawing/2014/main" id="{2316554F-5550-4E94-BF70-9B1092E2A8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66">
              <a:extLst>
                <a:ext uri="{FF2B5EF4-FFF2-40B4-BE49-F238E27FC236}">
                  <a16:creationId xmlns:a16="http://schemas.microsoft.com/office/drawing/2014/main" id="{B3B986A6-E7CE-46D5-B7C2-E469056C52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166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2">
              <a:extLst>
                <a:ext uri="{FF2B5EF4-FFF2-40B4-BE49-F238E27FC236}">
                  <a16:creationId xmlns:a16="http://schemas.microsoft.com/office/drawing/2014/main" id="{513E22E1-E1BD-471B-9959-02D382CDB4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59">
              <a:extLst>
                <a:ext uri="{FF2B5EF4-FFF2-40B4-BE49-F238E27FC236}">
                  <a16:creationId xmlns:a16="http://schemas.microsoft.com/office/drawing/2014/main" id="{81396781-D57E-417F-9D99-C69663C283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62">
              <a:extLst>
                <a:ext uri="{FF2B5EF4-FFF2-40B4-BE49-F238E27FC236}">
                  <a16:creationId xmlns:a16="http://schemas.microsoft.com/office/drawing/2014/main" id="{B3DCA897-9502-460C-B0A6-67548D09B7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64">
              <a:extLst>
                <a:ext uri="{FF2B5EF4-FFF2-40B4-BE49-F238E27FC236}">
                  <a16:creationId xmlns:a16="http://schemas.microsoft.com/office/drawing/2014/main" id="{009AF730-DCD4-4428-A9E9-D26FAD1420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66">
              <a:extLst>
                <a:ext uri="{FF2B5EF4-FFF2-40B4-BE49-F238E27FC236}">
                  <a16:creationId xmlns:a16="http://schemas.microsoft.com/office/drawing/2014/main" id="{72AF0F75-11D1-432A-969B-1F454307F52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2053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2">
              <a:extLst>
                <a:ext uri="{FF2B5EF4-FFF2-40B4-BE49-F238E27FC236}">
                  <a16:creationId xmlns:a16="http://schemas.microsoft.com/office/drawing/2014/main" id="{23397648-9CC0-48EE-86FE-B819830EA2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59">
              <a:extLst>
                <a:ext uri="{FF2B5EF4-FFF2-40B4-BE49-F238E27FC236}">
                  <a16:creationId xmlns:a16="http://schemas.microsoft.com/office/drawing/2014/main" id="{5C7C485C-93D0-46DC-AD54-B0AFDAEA7A1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62">
              <a:extLst>
                <a:ext uri="{FF2B5EF4-FFF2-40B4-BE49-F238E27FC236}">
                  <a16:creationId xmlns:a16="http://schemas.microsoft.com/office/drawing/2014/main" id="{BB2C71AA-96A2-4945-BE1C-17FEF965F7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64">
              <a:extLst>
                <a:ext uri="{FF2B5EF4-FFF2-40B4-BE49-F238E27FC236}">
                  <a16:creationId xmlns:a16="http://schemas.microsoft.com/office/drawing/2014/main" id="{1914A3E6-8F60-4CB5-8142-47B57D38C6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66">
              <a:extLst>
                <a:ext uri="{FF2B5EF4-FFF2-40B4-BE49-F238E27FC236}">
                  <a16:creationId xmlns:a16="http://schemas.microsoft.com/office/drawing/2014/main" id="{8E36D6EE-E260-44F2-8D0C-B86573A680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939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2">
              <a:extLst>
                <a:ext uri="{FF2B5EF4-FFF2-40B4-BE49-F238E27FC236}">
                  <a16:creationId xmlns:a16="http://schemas.microsoft.com/office/drawing/2014/main" id="{A1EDD0E7-0ACC-4782-BB65-179218A536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59">
              <a:extLst>
                <a:ext uri="{FF2B5EF4-FFF2-40B4-BE49-F238E27FC236}">
                  <a16:creationId xmlns:a16="http://schemas.microsoft.com/office/drawing/2014/main" id="{61301D83-35ED-45D9-808A-4BDADF2B2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62">
              <a:extLst>
                <a:ext uri="{FF2B5EF4-FFF2-40B4-BE49-F238E27FC236}">
                  <a16:creationId xmlns:a16="http://schemas.microsoft.com/office/drawing/2014/main" id="{8ED1BB52-7859-46C1-997C-F679C92369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64">
              <a:extLst>
                <a:ext uri="{FF2B5EF4-FFF2-40B4-BE49-F238E27FC236}">
                  <a16:creationId xmlns:a16="http://schemas.microsoft.com/office/drawing/2014/main" id="{7A5D5BB8-21AD-44D8-8793-CB4924B938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66">
              <a:extLst>
                <a:ext uri="{FF2B5EF4-FFF2-40B4-BE49-F238E27FC236}">
                  <a16:creationId xmlns:a16="http://schemas.microsoft.com/office/drawing/2014/main" id="{6B17B7F3-3D9C-4459-AF7F-6BCF136647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7825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2">
              <a:extLst>
                <a:ext uri="{FF2B5EF4-FFF2-40B4-BE49-F238E27FC236}">
                  <a16:creationId xmlns:a16="http://schemas.microsoft.com/office/drawing/2014/main" id="{03AF9AAC-5EF8-43F6-A71F-CAACB54FF6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04850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59">
              <a:extLst>
                <a:ext uri="{FF2B5EF4-FFF2-40B4-BE49-F238E27FC236}">
                  <a16:creationId xmlns:a16="http://schemas.microsoft.com/office/drawing/2014/main" id="{F0D2C464-1C0A-4D91-9AAA-C053C895FDF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2250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62">
              <a:extLst>
                <a:ext uri="{FF2B5EF4-FFF2-40B4-BE49-F238E27FC236}">
                  <a16:creationId xmlns:a16="http://schemas.microsoft.com/office/drawing/2014/main" id="{4BEDADBB-1E6E-48F0-BBF3-EB9B978FB2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40151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64">
              <a:extLst>
                <a:ext uri="{FF2B5EF4-FFF2-40B4-BE49-F238E27FC236}">
                  <a16:creationId xmlns:a16="http://schemas.microsoft.com/office/drawing/2014/main" id="{A768E058-61D9-41D6-AC45-94D984A89B4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5780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66">
              <a:extLst>
                <a:ext uri="{FF2B5EF4-FFF2-40B4-BE49-F238E27FC236}">
                  <a16:creationId xmlns:a16="http://schemas.microsoft.com/office/drawing/2014/main" id="{99718B8A-0078-45EC-9F2C-1B6E96E1B7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711" y="375452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Заголовок 1">
            <a:extLst>
              <a:ext uri="{FF2B5EF4-FFF2-40B4-BE49-F238E27FC236}">
                <a16:creationId xmlns:a16="http://schemas.microsoft.com/office/drawing/2014/main" id="{274D7792-7E79-4D67-987E-3064A693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571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21710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1584" y="1352302"/>
            <a:ext cx="5948831" cy="433462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ru-RU" sz="32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3200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ДДЗ в экологическом мониторинге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4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ДДЗ в чрезвычайных ситуациях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7134B2-3F4C-4032-91C7-EE8B2626C099}"/>
              </a:ext>
            </a:extLst>
          </p:cNvPr>
          <p:cNvSpPr txBox="1"/>
          <p:nvPr/>
        </p:nvSpPr>
        <p:spPr>
          <a:xfrm>
            <a:off x="847946" y="1798306"/>
            <a:ext cx="39199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4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</a:t>
            </a:r>
          </a:p>
        </p:txBody>
      </p:sp>
    </p:spTree>
    <p:extLst>
      <p:ext uri="{BB962C8B-B14F-4D97-AF65-F5344CB8AC3E}">
        <p14:creationId xmlns:p14="http://schemas.microsoft.com/office/powerpoint/2010/main" val="118654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4B078B64-EBEE-DF86-A521-84FC0B14C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875583"/>
              </p:ext>
            </p:extLst>
          </p:nvPr>
        </p:nvGraphicFramePr>
        <p:xfrm>
          <a:off x="580103" y="374713"/>
          <a:ext cx="11316929" cy="547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5830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61040850"/>
              </p:ext>
            </p:extLst>
          </p:nvPr>
        </p:nvGraphicFramePr>
        <p:xfrm>
          <a:off x="383456" y="188730"/>
          <a:ext cx="11141794" cy="6459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555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75486756"/>
              </p:ext>
            </p:extLst>
          </p:nvPr>
        </p:nvGraphicFramePr>
        <p:xfrm>
          <a:off x="403122" y="330257"/>
          <a:ext cx="11385755" cy="281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Аэрофотоснимок зеленой лесистой местности с извилистой голубой рекой, наложенный на контурную карту и карту интенсивности зеленого цвета">
            <a:extLst>
              <a:ext uri="{FF2B5EF4-FFF2-40B4-BE49-F238E27FC236}">
                <a16:creationId xmlns:a16="http://schemas.microsoft.com/office/drawing/2014/main" id="{DA16AF5D-1382-26C9-FA93-1EF5A458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81" y="3313471"/>
            <a:ext cx="4889654" cy="298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16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97E4809-C6CC-4237-3A4F-974A9BDD2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558706"/>
              </p:ext>
            </p:extLst>
          </p:nvPr>
        </p:nvGraphicFramePr>
        <p:xfrm>
          <a:off x="491613" y="973394"/>
          <a:ext cx="11385753" cy="5801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F4FDFCA-C26C-7F57-DAD7-BD7B26EBADFA}"/>
              </a:ext>
            </a:extLst>
          </p:cNvPr>
          <p:cNvSpPr txBox="1"/>
          <p:nvPr/>
        </p:nvSpPr>
        <p:spPr>
          <a:xfrm>
            <a:off x="108153" y="83575"/>
            <a:ext cx="1176921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Среди различных типов поверхностных вод можно выделить четыре типа, существенно различающихся по оптическим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83150D-7693-C3B5-B45B-9A34FCB5DA8C}"/>
              </a:ext>
            </a:extLst>
          </p:cNvPr>
          <p:cNvSpPr txBox="1"/>
          <p:nvPr/>
        </p:nvSpPr>
        <p:spPr>
          <a:xfrm>
            <a:off x="481781" y="422664"/>
            <a:ext cx="11228438" cy="7092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основе анализа физических процессов коэффи­циента формирования спектральной яркости и указан­ной типизации водоемов предложены следующие пра­вила применения космической информации.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71F07EF-AFE7-4178-15A3-F5F51D56C0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14768"/>
              </p:ext>
            </p:extLst>
          </p:nvPr>
        </p:nvGraphicFramePr>
        <p:xfrm>
          <a:off x="560439" y="1202541"/>
          <a:ext cx="11307096" cy="415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68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FB701B-D4E3-FCEE-FE0C-36EAC8C61381}"/>
              </a:ext>
            </a:extLst>
          </p:cNvPr>
          <p:cNvSpPr txBox="1"/>
          <p:nvPr/>
        </p:nvSpPr>
        <p:spPr>
          <a:xfrm>
            <a:off x="993058" y="3367548"/>
            <a:ext cx="10756490" cy="30584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Космическую фото информацию, полученную в спектральном интервале 0,46 — 0,7 мкм, можно использовать для определения типа взвешенных (органических или неорганических) веществ в водоемах.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Оценка ущерба от паводков (наводнений) Сбор необходимой информации о сельскохозяй­ственных культурах, погибших в результате паводков Градационными наземными методами занимает не­сколько недель и не отвечает современным требова­ниям. Использование материалов дистанционного зондирования и методик их цифровой обработки не только обеспечивают оперативность и объективность информации, но и позволяет выделить площади с оди­наковым состоянием сельхозкультур и дать количе­ственную оценку состояния культур и затопления.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Методика основана на использовании снимков района затопления до и после паводка. После совмес­тной цифровой обработки этих снимков методами кластерного анализа определяются затопленные и подтоп­ленные территории, на которых погибла растительность. На основе полученных данных рассчитывают площадь затопленных территорий, на которой была раститель­ность в том или ином состоянии, и вегетационный индекс растительности (31, 73).</a:t>
            </a:r>
            <a:endParaRPr lang="ru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4607CD-FCC8-0C68-7754-3A352925E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013" y="109897"/>
            <a:ext cx="7056488" cy="31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46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D02FF9-2521-852A-BF77-8C5C3A904FE5}"/>
              </a:ext>
            </a:extLst>
          </p:cNvPr>
          <p:cNvSpPr txBox="1"/>
          <p:nvPr/>
        </p:nvSpPr>
        <p:spPr>
          <a:xfrm>
            <a:off x="353962" y="393209"/>
            <a:ext cx="4768644" cy="5556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Пожары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настоящее время с искусственных спутников Земли поступает большой объем информации, которую можно использовать для слежения за лесными пожа­рами. В частности, можно получать данные о: коорди­натах очагов пожаров, названии ближайшего населен­ного пункта, расстоянии до него, азимуте; площадях сгоревшего леса; объеме сгоревшего леса и т.д.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дешифровочным признаком свежих га­рей после сильных низовых и повальных верховых пожаров является темно-серый и темный тон, неров­ные, чаще всего клиновидные границы. Не­ровный характер кромки гарей связан с различными видами и интенсивностью пожаров в течение суток, неравномерным пожарным созреванием типов насаж­дений, различными категориями площадей, встречаю­щимися на пути распространения пожара и, наконец, направлением ветра во время их действия. Дешифровочные признаки гарей не позволяют визуальным пу­тем надежно выделять все существующие гари, т. е. велика вероятность их пропуска, возникают трудности с точным определением географических х координат и площадей гарей. Методы цифровой обработки косми­ческих снимков позволяют успешно преодолеть указан­ные выше трудности.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качестве примера опишем методологический подход к решению задачи оценки ущерба от лесных пожаров на основе использования космических изоб­ражений высокого разрешения (35x35 м), полученных со спутника «Метеор —ЗМ».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Масштабные пожары в Греции видно из космоса: спутниковые фото | Европейская  правда">
            <a:extLst>
              <a:ext uri="{FF2B5EF4-FFF2-40B4-BE49-F238E27FC236}">
                <a16:creationId xmlns:a16="http://schemas.microsoft.com/office/drawing/2014/main" id="{B9FB69A2-417D-9B78-AEAB-508572C23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63" y="1319212"/>
            <a:ext cx="595312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775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6073</TotalTime>
  <Words>1655</Words>
  <Application>Microsoft Office PowerPoint</Application>
  <PresentationFormat>Широкоэкранный</PresentationFormat>
  <Paragraphs>84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FreeSetC-Bold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Круглогодичный оперативный мониторинг  рубок леса по данным РСА</vt:lpstr>
      <vt:lpstr>Мониторинг ледовой обстановки Динамика схода ледяного покрова на реках</vt:lpstr>
      <vt:lpstr>Высокодетальный космический мониторинг гидротехнических сооружений</vt:lpstr>
      <vt:lpstr>Высокодетальный космический мониторинг гидротехнических сооружений</vt:lpstr>
      <vt:lpstr>Презентация PowerPoint</vt:lpstr>
      <vt:lpstr>Обзорные вопросы</vt:lpstr>
      <vt:lpstr>Список использованных источников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Аманжолова Айнур Кайралиевна</dc:creator>
  <cp:lastModifiedBy>Anuar</cp:lastModifiedBy>
  <cp:revision>226</cp:revision>
  <dcterms:created xsi:type="dcterms:W3CDTF">2021-11-16T03:16:23Z</dcterms:created>
  <dcterms:modified xsi:type="dcterms:W3CDTF">2023-11-05T17:59:12Z</dcterms:modified>
</cp:coreProperties>
</file>