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1" r:id="rId3"/>
    <p:sldId id="393" r:id="rId4"/>
    <p:sldId id="394" r:id="rId5"/>
    <p:sldId id="395" r:id="rId6"/>
    <p:sldId id="396" r:id="rId7"/>
    <p:sldId id="397" r:id="rId8"/>
    <p:sldId id="398" r:id="rId9"/>
    <p:sldId id="399" r:id="rId10"/>
    <p:sldId id="400" r:id="rId11"/>
    <p:sldId id="403" r:id="rId12"/>
    <p:sldId id="404" r:id="rId13"/>
    <p:sldId id="405" r:id="rId14"/>
    <p:sldId id="406" r:id="rId15"/>
    <p:sldId id="407" r:id="rId16"/>
    <p:sldId id="408" r:id="rId17"/>
    <p:sldId id="372" r:id="rId18"/>
    <p:sldId id="308" r:id="rId19"/>
    <p:sldId id="25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1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BBADBA-9DB0-44D8-BAA0-8697D4201F6A}" type="doc">
      <dgm:prSet loTypeId="urn:microsoft.com/office/officeart/2005/8/layout/l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DA1AFE3-D86D-4694-83F4-AF56A711ACDB}">
      <dgm:prSet custT="1"/>
      <dgm:spPr/>
      <dgm:t>
        <a:bodyPr/>
        <a:lstStyle/>
        <a:p>
          <a:pPr algn="just"/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	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Многие виды антропогенного воздействия на ок­ружающую среду хорошо видны на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космоснимках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поэтому они активно используются для контроля за экологическим состоянием территории. По снимкам можно, например, исследовать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застроенность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терри­тории, густоту дорог,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распаханность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земель, </a:t>
          </a:r>
          <a:r>
            <a:rPr lang="ru-RU" sz="2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зродированность</a:t>
          </a: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почв, различные нарушения ландшафтов, загрязнения и т. п.</a:t>
          </a:r>
        </a:p>
      </dgm:t>
    </dgm:pt>
    <dgm:pt modelId="{A8EB06BB-99A4-4CE5-85DF-4685EDF7A29A}" type="parTrans" cxnId="{AE935F64-D01A-448E-A0F8-104437443E96}">
      <dgm:prSet/>
      <dgm:spPr/>
      <dgm:t>
        <a:bodyPr/>
        <a:lstStyle/>
        <a:p>
          <a:endParaRPr lang="ru-RU"/>
        </a:p>
      </dgm:t>
    </dgm:pt>
    <dgm:pt modelId="{8E036160-F0E9-4EBD-A5EC-8D5B9EFF4104}" type="sibTrans" cxnId="{AE935F64-D01A-448E-A0F8-104437443E96}">
      <dgm:prSet/>
      <dgm:spPr/>
      <dgm:t>
        <a:bodyPr/>
        <a:lstStyle/>
        <a:p>
          <a:endParaRPr lang="ru-RU"/>
        </a:p>
      </dgm:t>
    </dgm:pt>
    <dgm:pt modelId="{7DA3C1E4-C41D-4907-9F90-E6D3F6ECCDCA}">
      <dgm:prSet custT="1"/>
      <dgm:spPr/>
      <dgm:t>
        <a:bodyPr/>
        <a:lstStyle/>
        <a:p>
          <a:pPr algn="just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	</a:t>
          </a:r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Загрязнение воздуха дешифрируется по прямым и косвенным признакам. На космических снимках хоро­шо видны дымовые шлейфы крупных промышленных предприятий, смоги. В некоторых случаях они могут полностью закрывать изображения территории, в дру­гих — частично нарушают это изображение, вызывая размытость. Хорошим индикатором загрязнения атмос­феры служит снежный покров вокруг населенных пунктов, на поверхности которого накапливаются загрязняющие вещества и изменяют его отражатель­ную способность.</a:t>
          </a:r>
        </a:p>
      </dgm:t>
    </dgm:pt>
    <dgm:pt modelId="{4C0A6C2B-EFF2-42AC-B5F5-2ACE0A81254A}" type="parTrans" cxnId="{C7A7A4F5-D3F2-41DD-A930-0527AA44E818}">
      <dgm:prSet/>
      <dgm:spPr/>
      <dgm:t>
        <a:bodyPr/>
        <a:lstStyle/>
        <a:p>
          <a:endParaRPr lang="ru-RU"/>
        </a:p>
      </dgm:t>
    </dgm:pt>
    <dgm:pt modelId="{6E798520-52F3-4B92-8C14-E1422DC72732}" type="sibTrans" cxnId="{C7A7A4F5-D3F2-41DD-A930-0527AA44E818}">
      <dgm:prSet/>
      <dgm:spPr/>
      <dgm:t>
        <a:bodyPr/>
        <a:lstStyle/>
        <a:p>
          <a:endParaRPr lang="ru-RU"/>
        </a:p>
      </dgm:t>
    </dgm:pt>
    <dgm:pt modelId="{079D1BD7-9553-48DF-9C1A-E840AFAB8206}">
      <dgm:prSet custT="1"/>
      <dgm:spPr/>
      <dgm:t>
        <a:bodyPr/>
        <a:lstStyle/>
        <a:p>
          <a:pPr algn="just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	</a:t>
          </a:r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Часто причиной задымлённость являются </a:t>
          </a:r>
          <a:r>
            <a:rPr lang="ru-RU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торфя­ные и лесные пожары</a:t>
          </a:r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в результате создаются небла­гоприятные условия для жизни населения. Контроль степени задымленности территорий на больших пло­щадях удобнее и дешевле проводить с помощью кос­мических съемок, а современные методы цифровой, обработки изображений и представление результатов в ГИС позволяют точно и оперативно определить на­селенные пункты, попавшие в зону задымления.</a:t>
          </a:r>
        </a:p>
      </dgm:t>
    </dgm:pt>
    <dgm:pt modelId="{9610C143-A488-45C1-B132-6C345291FE2D}" type="parTrans" cxnId="{8978D1CE-65A9-44E6-B6DE-09AC4C0AAA76}">
      <dgm:prSet/>
      <dgm:spPr/>
      <dgm:t>
        <a:bodyPr/>
        <a:lstStyle/>
        <a:p>
          <a:endParaRPr lang="ru-RU"/>
        </a:p>
      </dgm:t>
    </dgm:pt>
    <dgm:pt modelId="{7B943840-14A2-4946-9BF0-A0F8E6614C08}" type="sibTrans" cxnId="{8978D1CE-65A9-44E6-B6DE-09AC4C0AAA76}">
      <dgm:prSet/>
      <dgm:spPr/>
      <dgm:t>
        <a:bodyPr/>
        <a:lstStyle/>
        <a:p>
          <a:endParaRPr lang="ru-RU"/>
        </a:p>
      </dgm:t>
    </dgm:pt>
    <dgm:pt modelId="{0B1D1D76-014F-4415-AA8C-05ADA9166F47}" type="pres">
      <dgm:prSet presAssocID="{22BBADBA-9DB0-44D8-BAA0-8697D4201F6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D8381F8-DAC4-4327-891E-2B6AC2D151D1}" type="pres">
      <dgm:prSet presAssocID="{0DA1AFE3-D86D-4694-83F4-AF56A711ACDB}" presName="horFlow" presStyleCnt="0"/>
      <dgm:spPr/>
    </dgm:pt>
    <dgm:pt modelId="{3635F128-D125-49BC-8FD3-D4A50D4AF67A}" type="pres">
      <dgm:prSet presAssocID="{0DA1AFE3-D86D-4694-83F4-AF56A711ACDB}" presName="bigChev" presStyleLbl="node1" presStyleIdx="0" presStyleCnt="3" custScaleX="564187" custScaleY="199184" custLinFactNeighborX="-92983" custLinFactNeighborY="8212"/>
      <dgm:spPr/>
      <dgm:t>
        <a:bodyPr/>
        <a:lstStyle/>
        <a:p>
          <a:endParaRPr lang="ru-RU"/>
        </a:p>
      </dgm:t>
    </dgm:pt>
    <dgm:pt modelId="{76CDD5E3-4DC4-4BEA-8A9D-9024F5F66576}" type="pres">
      <dgm:prSet presAssocID="{0DA1AFE3-D86D-4694-83F4-AF56A711ACDB}" presName="vSp" presStyleCnt="0"/>
      <dgm:spPr/>
    </dgm:pt>
    <dgm:pt modelId="{8DB2B47B-835C-4F5A-83EA-B52535B4CE54}" type="pres">
      <dgm:prSet presAssocID="{7DA3C1E4-C41D-4907-9F90-E6D3F6ECCDCA}" presName="horFlow" presStyleCnt="0"/>
      <dgm:spPr/>
    </dgm:pt>
    <dgm:pt modelId="{A63FF902-4410-4972-8619-1488B775BA01}" type="pres">
      <dgm:prSet presAssocID="{7DA3C1E4-C41D-4907-9F90-E6D3F6ECCDCA}" presName="bigChev" presStyleLbl="node1" presStyleIdx="1" presStyleCnt="3" custScaleX="569680" custScaleY="241632"/>
      <dgm:spPr/>
      <dgm:t>
        <a:bodyPr/>
        <a:lstStyle/>
        <a:p>
          <a:endParaRPr lang="ru-RU"/>
        </a:p>
      </dgm:t>
    </dgm:pt>
    <dgm:pt modelId="{1B636E89-01BA-40B8-BF25-AA3C4D03C287}" type="pres">
      <dgm:prSet presAssocID="{7DA3C1E4-C41D-4907-9F90-E6D3F6ECCDCA}" presName="vSp" presStyleCnt="0"/>
      <dgm:spPr/>
    </dgm:pt>
    <dgm:pt modelId="{D56ECE7D-FEB6-4C53-A97F-C2EE74846F80}" type="pres">
      <dgm:prSet presAssocID="{079D1BD7-9553-48DF-9C1A-E840AFAB8206}" presName="horFlow" presStyleCnt="0"/>
      <dgm:spPr/>
    </dgm:pt>
    <dgm:pt modelId="{AF8BDA67-7476-4621-B437-7AEE2545A86F}" type="pres">
      <dgm:prSet presAssocID="{079D1BD7-9553-48DF-9C1A-E840AFAB8206}" presName="bigChev" presStyleLbl="node1" presStyleIdx="2" presStyleCnt="3" custScaleX="569680" custScaleY="220083" custLinFactNeighborY="-8662"/>
      <dgm:spPr/>
      <dgm:t>
        <a:bodyPr/>
        <a:lstStyle/>
        <a:p>
          <a:endParaRPr lang="ru-RU"/>
        </a:p>
      </dgm:t>
    </dgm:pt>
  </dgm:ptLst>
  <dgm:cxnLst>
    <dgm:cxn modelId="{AE935F64-D01A-448E-A0F8-104437443E96}" srcId="{22BBADBA-9DB0-44D8-BAA0-8697D4201F6A}" destId="{0DA1AFE3-D86D-4694-83F4-AF56A711ACDB}" srcOrd="0" destOrd="0" parTransId="{A8EB06BB-99A4-4CE5-85DF-4685EDF7A29A}" sibTransId="{8E036160-F0E9-4EBD-A5EC-8D5B9EFF4104}"/>
    <dgm:cxn modelId="{AC8BA683-F378-4E20-A7E4-CEAF28851B04}" type="presOf" srcId="{7DA3C1E4-C41D-4907-9F90-E6D3F6ECCDCA}" destId="{A63FF902-4410-4972-8619-1488B775BA01}" srcOrd="0" destOrd="0" presId="urn:microsoft.com/office/officeart/2005/8/layout/lProcess3"/>
    <dgm:cxn modelId="{822F5563-4CB9-4A34-B17A-68E7392C5864}" type="presOf" srcId="{079D1BD7-9553-48DF-9C1A-E840AFAB8206}" destId="{AF8BDA67-7476-4621-B437-7AEE2545A86F}" srcOrd="0" destOrd="0" presId="urn:microsoft.com/office/officeart/2005/8/layout/lProcess3"/>
    <dgm:cxn modelId="{C7A7A4F5-D3F2-41DD-A930-0527AA44E818}" srcId="{22BBADBA-9DB0-44D8-BAA0-8697D4201F6A}" destId="{7DA3C1E4-C41D-4907-9F90-E6D3F6ECCDCA}" srcOrd="1" destOrd="0" parTransId="{4C0A6C2B-EFF2-42AC-B5F5-2ACE0A81254A}" sibTransId="{6E798520-52F3-4B92-8C14-E1422DC72732}"/>
    <dgm:cxn modelId="{8978D1CE-65A9-44E6-B6DE-09AC4C0AAA76}" srcId="{22BBADBA-9DB0-44D8-BAA0-8697D4201F6A}" destId="{079D1BD7-9553-48DF-9C1A-E840AFAB8206}" srcOrd="2" destOrd="0" parTransId="{9610C143-A488-45C1-B132-6C345291FE2D}" sibTransId="{7B943840-14A2-4946-9BF0-A0F8E6614C08}"/>
    <dgm:cxn modelId="{3AC4089E-B5A8-4535-8308-5126458C2D2A}" type="presOf" srcId="{22BBADBA-9DB0-44D8-BAA0-8697D4201F6A}" destId="{0B1D1D76-014F-4415-AA8C-05ADA9166F47}" srcOrd="0" destOrd="0" presId="urn:microsoft.com/office/officeart/2005/8/layout/lProcess3"/>
    <dgm:cxn modelId="{0C0C8F1F-BD75-4A04-B09D-A1919CCD3B19}" type="presOf" srcId="{0DA1AFE3-D86D-4694-83F4-AF56A711ACDB}" destId="{3635F128-D125-49BC-8FD3-D4A50D4AF67A}" srcOrd="0" destOrd="0" presId="urn:microsoft.com/office/officeart/2005/8/layout/lProcess3"/>
    <dgm:cxn modelId="{16FA0FAC-6948-4B39-B6C2-4129C909B458}" type="presParOf" srcId="{0B1D1D76-014F-4415-AA8C-05ADA9166F47}" destId="{5D8381F8-DAC4-4327-891E-2B6AC2D151D1}" srcOrd="0" destOrd="0" presId="urn:microsoft.com/office/officeart/2005/8/layout/lProcess3"/>
    <dgm:cxn modelId="{544F871C-3344-4BFA-AFCC-60A5EF170926}" type="presParOf" srcId="{5D8381F8-DAC4-4327-891E-2B6AC2D151D1}" destId="{3635F128-D125-49BC-8FD3-D4A50D4AF67A}" srcOrd="0" destOrd="0" presId="urn:microsoft.com/office/officeart/2005/8/layout/lProcess3"/>
    <dgm:cxn modelId="{9CC1FE1B-E512-41B4-9BB9-4B82AB0F7DD7}" type="presParOf" srcId="{0B1D1D76-014F-4415-AA8C-05ADA9166F47}" destId="{76CDD5E3-4DC4-4BEA-8A9D-9024F5F66576}" srcOrd="1" destOrd="0" presId="urn:microsoft.com/office/officeart/2005/8/layout/lProcess3"/>
    <dgm:cxn modelId="{9B6F0310-A72B-4DF5-BD56-32BAF0A25B58}" type="presParOf" srcId="{0B1D1D76-014F-4415-AA8C-05ADA9166F47}" destId="{8DB2B47B-835C-4F5A-83EA-B52535B4CE54}" srcOrd="2" destOrd="0" presId="urn:microsoft.com/office/officeart/2005/8/layout/lProcess3"/>
    <dgm:cxn modelId="{0D9C579B-767E-448D-A778-98A512742D60}" type="presParOf" srcId="{8DB2B47B-835C-4F5A-83EA-B52535B4CE54}" destId="{A63FF902-4410-4972-8619-1488B775BA01}" srcOrd="0" destOrd="0" presId="urn:microsoft.com/office/officeart/2005/8/layout/lProcess3"/>
    <dgm:cxn modelId="{AC0C71D9-AB20-47BB-B27D-F65D04CC6B05}" type="presParOf" srcId="{0B1D1D76-014F-4415-AA8C-05ADA9166F47}" destId="{1B636E89-01BA-40B8-BF25-AA3C4D03C287}" srcOrd="3" destOrd="0" presId="urn:microsoft.com/office/officeart/2005/8/layout/lProcess3"/>
    <dgm:cxn modelId="{C29C18F0-1634-438D-A0D1-E92A0491B527}" type="presParOf" srcId="{0B1D1D76-014F-4415-AA8C-05ADA9166F47}" destId="{D56ECE7D-FEB6-4C53-A97F-C2EE74846F80}" srcOrd="4" destOrd="0" presId="urn:microsoft.com/office/officeart/2005/8/layout/lProcess3"/>
    <dgm:cxn modelId="{E2FCA1E8-C785-41F7-A7DD-49F5A15C7009}" type="presParOf" srcId="{D56ECE7D-FEB6-4C53-A97F-C2EE74846F80}" destId="{AF8BDA67-7476-4621-B437-7AEE2545A86F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1B6FC1-E350-4CC1-A197-5FBEA3AF500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170D82-16D0-4B1E-8705-90DF73F66712}">
      <dgm:prSet custT="1"/>
      <dgm:spPr/>
      <dgm:t>
        <a:bodyPr/>
        <a:lstStyle/>
        <a:p>
          <a:pPr algn="just"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 ВНИИ ГО ЧС МЧС разработана методика мони­торинга задымленности территории по данным косми­ческих съемок. Она основана на использовании дан­ных с искусственных спутников Земли </a:t>
          </a:r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NOAA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TERRA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758B99-26E2-40A7-B82B-7947654D6D50}" type="parTrans" cxnId="{7D5E52DF-4EA8-40DF-8008-DD83CC3C5531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AE0D94-3AEB-4D3B-852C-235A2009A3C4}" type="sibTrans" cxnId="{7D5E52DF-4EA8-40DF-8008-DD83CC3C5531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30944C-C489-4C83-ADBF-10270183473E}">
      <dgm:prSet custT="1"/>
      <dgm:spPr/>
      <dgm:t>
        <a:bodyPr/>
        <a:lstStyle/>
        <a:p>
          <a:pPr algn="just"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Показано, что дымовые шлейфы лучше всего выде­ляются на космических изображениях в видимом диа­пазоне спектра. Чем меньше длина волны спектраль­ного канала, тем более отчетливо выделяются дымовые шлейфы. От облачности они отделяются полупрозрач­ностью подстилающей территории (за исключением очень густых шлейфов и очагов пожаров). Анализ ближ­него ИК и тепловых каналов позволяет уточнить раз­деление облачности и дыма, которые в данных каналах отражаются по-разному. В указанных каналах ДЫМ ста­новится прозрачным и не распознается. Облачность в ближнем ИК-канале отображается белым тоном, а в тепловых каналах черным — это обусловлено ее низ­кой температурой.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ACFD18-568A-4E78-A96C-639E5FA52979}" type="parTrans" cxnId="{ED2BD46B-299A-4279-87CD-DA49D0C6216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29C2B7-E9A6-4D32-8C63-07FFC562D29F}" type="sibTrans" cxnId="{ED2BD46B-299A-4279-87CD-DA49D0C6216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FD7892-F56E-40D9-B65D-753C1112FFC8}">
      <dgm:prSet custT="1"/>
      <dgm:spPr/>
      <dgm:t>
        <a:bodyPr/>
        <a:lstStyle/>
        <a:p>
          <a:pPr algn="just"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Визуальные методы дешифрирования удобнее ис­пользовать при выявлении зон задымления во время массовых пожаров. При локальных пожарах дымовые шлейфы хорошо выделяются на основе алгоритмов распознавания без обучения.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39B29F-1D79-473F-A682-344B04DAA5E5}" type="parTrans" cxnId="{A8CD0B76-4363-49BD-B05C-FA65302D3D8A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8D1568-EB37-4AAA-86DE-02F05D554E93}" type="sibTrans" cxnId="{A8CD0B76-4363-49BD-B05C-FA65302D3D8A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7CE7AF-6EB1-4BA5-A887-3C5DAC4EF754}">
      <dgm:prSet custT="1"/>
      <dgm:spPr/>
      <dgm:t>
        <a:bodyPr/>
        <a:lstStyle/>
        <a:p>
          <a:pPr algn="just"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Загрязнение вод также фиксируется на космичес­ких снимках. На снимках отражаются выбросы промыш­ленных предприятий, видны пути их распространения. инфракрасные снимки показывают температурные из­менения в водных объектах около населенных пунктов и промышленных предприятий. Однако определен­ные сложности вызывает анализ качественного и ко­личественного состава загрязнителей. Исследования в этом направлении ведутся путем изучения оптичес­ких характеристик природной воды, а также физи­ческих процессов, происходящих в системе, вода-атмосфера.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E93B00-4576-4B50-8E4F-C77D26CA277A}" type="parTrans" cxnId="{DBE95D22-4E48-403C-A19B-DBF31B47CFA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43EACE-7213-4782-91ED-37EB2EC8423E}" type="sibTrans" cxnId="{DBE95D22-4E48-403C-A19B-DBF31B47CFA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7E5CEA-3D1C-4059-B844-3B89D2E565FA}" type="pres">
      <dgm:prSet presAssocID="{681B6FC1-E350-4CC1-A197-5FBEA3AF500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0A0733-78DF-4564-8990-A38D9ED355D8}" type="pres">
      <dgm:prSet presAssocID="{EF170D82-16D0-4B1E-8705-90DF73F66712}" presName="composite" presStyleCnt="0"/>
      <dgm:spPr/>
    </dgm:pt>
    <dgm:pt modelId="{A0F0696F-C8DC-4131-A821-6449BEDE8566}" type="pres">
      <dgm:prSet presAssocID="{EF170D82-16D0-4B1E-8705-90DF73F66712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9AC9819-A5E5-4612-9ED2-882555909259}" type="pres">
      <dgm:prSet presAssocID="{EF170D82-16D0-4B1E-8705-90DF73F66712}" presName="txShp" presStyleLbl="node1" presStyleIdx="0" presStyleCnt="4" custScaleY="1045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5D5637-2F0F-468B-8580-E48D214C6D87}" type="pres">
      <dgm:prSet presAssocID="{CEAE0D94-3AEB-4D3B-852C-235A2009A3C4}" presName="spacing" presStyleCnt="0"/>
      <dgm:spPr/>
    </dgm:pt>
    <dgm:pt modelId="{9B4C4FA3-BDE9-4A22-8F08-78E42E2A00FA}" type="pres">
      <dgm:prSet presAssocID="{7730944C-C489-4C83-ADBF-10270183473E}" presName="composite" presStyleCnt="0"/>
      <dgm:spPr/>
    </dgm:pt>
    <dgm:pt modelId="{294CBF01-78EE-43ED-95D4-63198CE67895}" type="pres">
      <dgm:prSet presAssocID="{7730944C-C489-4C83-ADBF-10270183473E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D152BC7-BB4C-4EFA-BBD9-C00EBB80B157}" type="pres">
      <dgm:prSet presAssocID="{7730944C-C489-4C83-ADBF-10270183473E}" presName="txShp" presStyleLbl="node1" presStyleIdx="1" presStyleCnt="4" custScaleY="1905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6E64B-B37F-4BD0-91B4-EED92B428707}" type="pres">
      <dgm:prSet presAssocID="{F429C2B7-E9A6-4D32-8C63-07FFC562D29F}" presName="spacing" presStyleCnt="0"/>
      <dgm:spPr/>
    </dgm:pt>
    <dgm:pt modelId="{608768B3-39AD-4BB3-9674-21B97C23EA49}" type="pres">
      <dgm:prSet presAssocID="{51FD7892-F56E-40D9-B65D-753C1112FFC8}" presName="composite" presStyleCnt="0"/>
      <dgm:spPr/>
    </dgm:pt>
    <dgm:pt modelId="{761D199A-047B-4516-84F4-0FAECA500FDB}" type="pres">
      <dgm:prSet presAssocID="{51FD7892-F56E-40D9-B65D-753C1112FFC8}" presName="imgShp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2B39CB86-4B73-4F8D-9E07-9E71D08AAF76}" type="pres">
      <dgm:prSet presAssocID="{51FD7892-F56E-40D9-B65D-753C1112FFC8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49FD1-CCD9-467C-BC5B-2BB370FFDD40}" type="pres">
      <dgm:prSet presAssocID="{478D1568-EB37-4AAA-86DE-02F05D554E93}" presName="spacing" presStyleCnt="0"/>
      <dgm:spPr/>
    </dgm:pt>
    <dgm:pt modelId="{E45F5F1E-7D34-4A77-9AED-A7F359B21240}" type="pres">
      <dgm:prSet presAssocID="{BD7CE7AF-6EB1-4BA5-A887-3C5DAC4EF754}" presName="composite" presStyleCnt="0"/>
      <dgm:spPr/>
    </dgm:pt>
    <dgm:pt modelId="{D837F50B-69D8-4026-99C2-FFA71E16DE07}" type="pres">
      <dgm:prSet presAssocID="{BD7CE7AF-6EB1-4BA5-A887-3C5DAC4EF754}" presName="imgShp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26C19CE3-8F90-42B7-BA62-73434B8D07B5}" type="pres">
      <dgm:prSet presAssocID="{BD7CE7AF-6EB1-4BA5-A887-3C5DAC4EF754}" presName="txShp" presStyleLbl="node1" presStyleIdx="3" presStyleCnt="4" custScaleY="153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CD0B76-4363-49BD-B05C-FA65302D3D8A}" srcId="{681B6FC1-E350-4CC1-A197-5FBEA3AF5000}" destId="{51FD7892-F56E-40D9-B65D-753C1112FFC8}" srcOrd="2" destOrd="0" parTransId="{AF39B29F-1D79-473F-A682-344B04DAA5E5}" sibTransId="{478D1568-EB37-4AAA-86DE-02F05D554E93}"/>
    <dgm:cxn modelId="{D12DD47A-8A53-4D75-B49E-7BE8A3B729CD}" type="presOf" srcId="{BD7CE7AF-6EB1-4BA5-A887-3C5DAC4EF754}" destId="{26C19CE3-8F90-42B7-BA62-73434B8D07B5}" srcOrd="0" destOrd="0" presId="urn:microsoft.com/office/officeart/2005/8/layout/vList3"/>
    <dgm:cxn modelId="{7290A902-AB26-420B-8A5F-38929545C652}" type="presOf" srcId="{EF170D82-16D0-4B1E-8705-90DF73F66712}" destId="{19AC9819-A5E5-4612-9ED2-882555909259}" srcOrd="0" destOrd="0" presId="urn:microsoft.com/office/officeart/2005/8/layout/vList3"/>
    <dgm:cxn modelId="{DBE95D22-4E48-403C-A19B-DBF31B47CFAF}" srcId="{681B6FC1-E350-4CC1-A197-5FBEA3AF5000}" destId="{BD7CE7AF-6EB1-4BA5-A887-3C5DAC4EF754}" srcOrd="3" destOrd="0" parTransId="{5AE93B00-4576-4B50-8E4F-C77D26CA277A}" sibTransId="{1B43EACE-7213-4782-91ED-37EB2EC8423E}"/>
    <dgm:cxn modelId="{2A411D16-35B6-4454-A3D9-3CB3C30A40E9}" type="presOf" srcId="{51FD7892-F56E-40D9-B65D-753C1112FFC8}" destId="{2B39CB86-4B73-4F8D-9E07-9E71D08AAF76}" srcOrd="0" destOrd="0" presId="urn:microsoft.com/office/officeart/2005/8/layout/vList3"/>
    <dgm:cxn modelId="{010F07C7-109A-4BEA-8C1B-623F64843722}" type="presOf" srcId="{681B6FC1-E350-4CC1-A197-5FBEA3AF5000}" destId="{147E5CEA-3D1C-4059-B844-3B89D2E565FA}" srcOrd="0" destOrd="0" presId="urn:microsoft.com/office/officeart/2005/8/layout/vList3"/>
    <dgm:cxn modelId="{ED2BD46B-299A-4279-87CD-DA49D0C62164}" srcId="{681B6FC1-E350-4CC1-A197-5FBEA3AF5000}" destId="{7730944C-C489-4C83-ADBF-10270183473E}" srcOrd="1" destOrd="0" parTransId="{C7ACFD18-568A-4E78-A96C-639E5FA52979}" sibTransId="{F429C2B7-E9A6-4D32-8C63-07FFC562D29F}"/>
    <dgm:cxn modelId="{7C01B803-688B-46F6-8CB4-8D9F76967A8C}" type="presOf" srcId="{7730944C-C489-4C83-ADBF-10270183473E}" destId="{BD152BC7-BB4C-4EFA-BBD9-C00EBB80B157}" srcOrd="0" destOrd="0" presId="urn:microsoft.com/office/officeart/2005/8/layout/vList3"/>
    <dgm:cxn modelId="{7D5E52DF-4EA8-40DF-8008-DD83CC3C5531}" srcId="{681B6FC1-E350-4CC1-A197-5FBEA3AF5000}" destId="{EF170D82-16D0-4B1E-8705-90DF73F66712}" srcOrd="0" destOrd="0" parTransId="{65758B99-26E2-40A7-B82B-7947654D6D50}" sibTransId="{CEAE0D94-3AEB-4D3B-852C-235A2009A3C4}"/>
    <dgm:cxn modelId="{8DC63A29-ABF1-4041-9921-DC18EAB6F34F}" type="presParOf" srcId="{147E5CEA-3D1C-4059-B844-3B89D2E565FA}" destId="{020A0733-78DF-4564-8990-A38D9ED355D8}" srcOrd="0" destOrd="0" presId="urn:microsoft.com/office/officeart/2005/8/layout/vList3"/>
    <dgm:cxn modelId="{918CFDB6-BF3F-4D4A-A6FF-0642918F95CC}" type="presParOf" srcId="{020A0733-78DF-4564-8990-A38D9ED355D8}" destId="{A0F0696F-C8DC-4131-A821-6449BEDE8566}" srcOrd="0" destOrd="0" presId="urn:microsoft.com/office/officeart/2005/8/layout/vList3"/>
    <dgm:cxn modelId="{F454576F-4FD3-4DAF-9D52-A313BCB19979}" type="presParOf" srcId="{020A0733-78DF-4564-8990-A38D9ED355D8}" destId="{19AC9819-A5E5-4612-9ED2-882555909259}" srcOrd="1" destOrd="0" presId="urn:microsoft.com/office/officeart/2005/8/layout/vList3"/>
    <dgm:cxn modelId="{8FCDDF69-D9D6-4234-854B-5A31ED7F69D8}" type="presParOf" srcId="{147E5CEA-3D1C-4059-B844-3B89D2E565FA}" destId="{8B5D5637-2F0F-468B-8580-E48D214C6D87}" srcOrd="1" destOrd="0" presId="urn:microsoft.com/office/officeart/2005/8/layout/vList3"/>
    <dgm:cxn modelId="{819C899F-7800-4548-979D-BE19CA762EBD}" type="presParOf" srcId="{147E5CEA-3D1C-4059-B844-3B89D2E565FA}" destId="{9B4C4FA3-BDE9-4A22-8F08-78E42E2A00FA}" srcOrd="2" destOrd="0" presId="urn:microsoft.com/office/officeart/2005/8/layout/vList3"/>
    <dgm:cxn modelId="{085621FB-6E01-4F1B-BC32-958BAF71CA15}" type="presParOf" srcId="{9B4C4FA3-BDE9-4A22-8F08-78E42E2A00FA}" destId="{294CBF01-78EE-43ED-95D4-63198CE67895}" srcOrd="0" destOrd="0" presId="urn:microsoft.com/office/officeart/2005/8/layout/vList3"/>
    <dgm:cxn modelId="{FEA6CFF6-CBC2-46DF-A82A-28E22DB78C2A}" type="presParOf" srcId="{9B4C4FA3-BDE9-4A22-8F08-78E42E2A00FA}" destId="{BD152BC7-BB4C-4EFA-BBD9-C00EBB80B157}" srcOrd="1" destOrd="0" presId="urn:microsoft.com/office/officeart/2005/8/layout/vList3"/>
    <dgm:cxn modelId="{31A5294D-2AD3-4132-B16E-2B547499818C}" type="presParOf" srcId="{147E5CEA-3D1C-4059-B844-3B89D2E565FA}" destId="{54D6E64B-B37F-4BD0-91B4-EED92B428707}" srcOrd="3" destOrd="0" presId="urn:microsoft.com/office/officeart/2005/8/layout/vList3"/>
    <dgm:cxn modelId="{9D575E29-4F94-48BA-916D-1CE65F69AC2C}" type="presParOf" srcId="{147E5CEA-3D1C-4059-B844-3B89D2E565FA}" destId="{608768B3-39AD-4BB3-9674-21B97C23EA49}" srcOrd="4" destOrd="0" presId="urn:microsoft.com/office/officeart/2005/8/layout/vList3"/>
    <dgm:cxn modelId="{D49F1F94-7E6A-47AE-AFDF-11C14E714A0C}" type="presParOf" srcId="{608768B3-39AD-4BB3-9674-21B97C23EA49}" destId="{761D199A-047B-4516-84F4-0FAECA500FDB}" srcOrd="0" destOrd="0" presId="urn:microsoft.com/office/officeart/2005/8/layout/vList3"/>
    <dgm:cxn modelId="{0C053EFD-0436-4BA6-8633-43EFBC26C899}" type="presParOf" srcId="{608768B3-39AD-4BB3-9674-21B97C23EA49}" destId="{2B39CB86-4B73-4F8D-9E07-9E71D08AAF76}" srcOrd="1" destOrd="0" presId="urn:microsoft.com/office/officeart/2005/8/layout/vList3"/>
    <dgm:cxn modelId="{77DD4389-D207-41EB-BF0B-2C2282502E40}" type="presParOf" srcId="{147E5CEA-3D1C-4059-B844-3B89D2E565FA}" destId="{9C849FD1-CCD9-467C-BC5B-2BB370FFDD40}" srcOrd="5" destOrd="0" presId="urn:microsoft.com/office/officeart/2005/8/layout/vList3"/>
    <dgm:cxn modelId="{A05C22E2-EDF9-43F4-A0DB-04BC725D7EC6}" type="presParOf" srcId="{147E5CEA-3D1C-4059-B844-3B89D2E565FA}" destId="{E45F5F1E-7D34-4A77-9AED-A7F359B21240}" srcOrd="6" destOrd="0" presId="urn:microsoft.com/office/officeart/2005/8/layout/vList3"/>
    <dgm:cxn modelId="{5A2B92F8-E035-4CEE-9E07-28F1C32F8CCC}" type="presParOf" srcId="{E45F5F1E-7D34-4A77-9AED-A7F359B21240}" destId="{D837F50B-69D8-4026-99C2-FFA71E16DE07}" srcOrd="0" destOrd="0" presId="urn:microsoft.com/office/officeart/2005/8/layout/vList3"/>
    <dgm:cxn modelId="{DAAC9213-DCE3-4800-887F-57A057DA8169}" type="presParOf" srcId="{E45F5F1E-7D34-4A77-9AED-A7F359B21240}" destId="{26C19CE3-8F90-42B7-BA62-73434B8D07B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E7995F-446B-4C93-823A-CEC3C2E8828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6DEA2A-95C7-4AED-840A-EFE98DD6438F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pPr algn="just" rtl="0"/>
          <a:r>
            <a:rPr lang="ru-RU" sz="14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Цвет природных вод </a:t>
          </a:r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зависит от их рассеивающих и поглощающих свойств. Сине-голубой цвет океанских вод и некоторых олиготрофных озер обусловлен молекулярным рассеяни­ем, на долю которого в чистых водах приходится толь­ко 7 — 8% от общего рассеяния света. В мутных водах эта доля значительно снижается.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6E0656-413D-485C-93DA-3248031282EE}" type="parTrans" cxnId="{259054F4-9F58-499C-B157-0573AFA14E3B}">
      <dgm:prSet/>
      <dgm:spPr/>
      <dgm:t>
        <a:bodyPr/>
        <a:lstStyle/>
        <a:p>
          <a:endParaRPr lang="ru-RU"/>
        </a:p>
      </dgm:t>
    </dgm:pt>
    <dgm:pt modelId="{55E73416-B42A-46FA-8715-B4D10369F32A}" type="sibTrans" cxnId="{259054F4-9F58-499C-B157-0573AFA14E3B}">
      <dgm:prSet/>
      <dgm:spPr/>
      <dgm:t>
        <a:bodyPr/>
        <a:lstStyle/>
        <a:p>
          <a:endParaRPr lang="ru-RU"/>
        </a:p>
      </dgm:t>
    </dgm:pt>
    <dgm:pt modelId="{0F97AE04-A7A7-4424-B0AA-4D6ABA81EE15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just"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На цвет воды внутренних водоемов существенно влияет количество растворенного органического ве­щества, которое вызывает интенсивное поглощение света в интервале 0,39 — 0,54 мкм, в то время как по­глощение излучения в диапазоне спектра &gt;0.55 мкм несущественно. Поэтому с увеличением содержания растворенных органических веществ цвет водной по­верхности изменяется от синего через зеленый к ко­ричневому.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437448-9A14-468F-B397-193CE16A5611}" type="parTrans" cxnId="{66F22CA9-2A2E-4169-B852-A73BF1D20214}">
      <dgm:prSet/>
      <dgm:spPr/>
      <dgm:t>
        <a:bodyPr/>
        <a:lstStyle/>
        <a:p>
          <a:endParaRPr lang="ru-RU"/>
        </a:p>
      </dgm:t>
    </dgm:pt>
    <dgm:pt modelId="{BA4CCB23-1A46-4401-A617-2EEC37FFD907}" type="sibTrans" cxnId="{66F22CA9-2A2E-4169-B852-A73BF1D20214}">
      <dgm:prSet/>
      <dgm:spPr/>
      <dgm:t>
        <a:bodyPr/>
        <a:lstStyle/>
        <a:p>
          <a:endParaRPr lang="ru-RU"/>
        </a:p>
      </dgm:t>
    </dgm:pt>
    <dgm:pt modelId="{1C4DEE6B-E2B2-4A07-AA7C-B1B0F56C661D}">
      <dgm:prSet custT="1"/>
      <dgm:spPr/>
      <dgm:t>
        <a:bodyPr/>
        <a:lstStyle/>
        <a:p>
          <a:pPr algn="just" rtl="0"/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водах внутренних водоемов содержатся также взвешенные минеральные и органические частицы, которые влияют в основном на рассеяние света в вод­ной среде. Влияние их на поглощение двоякое: во-первых, частицы взвеси сами незначительно поглощают свет; во-вторых, за счет рассеяния они увеличивают длину пробега квантов света, что приводит к дополни­тельному поглощению. Рассеяние света определяется количеством, размерами, формой и ориентацией взве­шенных веществ.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3D1A50-9B1C-4D69-8592-CCAEA69D62D1}" type="parTrans" cxnId="{EB6C2833-3110-40D1-A1E1-F1F46587135B}">
      <dgm:prSet/>
      <dgm:spPr/>
      <dgm:t>
        <a:bodyPr/>
        <a:lstStyle/>
        <a:p>
          <a:endParaRPr lang="ru-RU"/>
        </a:p>
      </dgm:t>
    </dgm:pt>
    <dgm:pt modelId="{CF09D632-3AF1-4526-8AD1-3F8A99878D71}" type="sibTrans" cxnId="{EB6C2833-3110-40D1-A1E1-F1F46587135B}">
      <dgm:prSet/>
      <dgm:spPr/>
      <dgm:t>
        <a:bodyPr/>
        <a:lstStyle/>
        <a:p>
          <a:endParaRPr lang="ru-RU"/>
        </a:p>
      </dgm:t>
    </dgm:pt>
    <dgm:pt modelId="{D53BF321-5DCB-42B8-9715-02D37ACFB375}" type="pres">
      <dgm:prSet presAssocID="{E7E7995F-446B-4C93-823A-CEC3C2E882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74D74E-FD17-44FA-BD7F-DD5413B87809}" type="pres">
      <dgm:prSet presAssocID="{B46DEA2A-95C7-4AED-840A-EFE98DD6438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6E452B-5052-4ED0-8CEE-DC13EB0A5DD6}" type="pres">
      <dgm:prSet presAssocID="{55E73416-B42A-46FA-8715-B4D10369F32A}" presName="spacer" presStyleCnt="0"/>
      <dgm:spPr/>
    </dgm:pt>
    <dgm:pt modelId="{84BBD6F2-B8E1-421E-96E4-6BBD961A89AC}" type="pres">
      <dgm:prSet presAssocID="{0F97AE04-A7A7-4424-B0AA-4D6ABA81EE1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AE29C-BC80-4641-934D-901CE2898D0C}" type="pres">
      <dgm:prSet presAssocID="{BA4CCB23-1A46-4401-A617-2EEC37FFD907}" presName="spacer" presStyleCnt="0"/>
      <dgm:spPr/>
    </dgm:pt>
    <dgm:pt modelId="{6D7E1404-3F5C-45C6-B492-C4BFF231DEDE}" type="pres">
      <dgm:prSet presAssocID="{1C4DEE6B-E2B2-4A07-AA7C-B1B0F56C661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6C2833-3110-40D1-A1E1-F1F46587135B}" srcId="{E7E7995F-446B-4C93-823A-CEC3C2E88284}" destId="{1C4DEE6B-E2B2-4A07-AA7C-B1B0F56C661D}" srcOrd="2" destOrd="0" parTransId="{363D1A50-9B1C-4D69-8592-CCAEA69D62D1}" sibTransId="{CF09D632-3AF1-4526-8AD1-3F8A99878D71}"/>
    <dgm:cxn modelId="{0B8A0FB2-94F2-4016-B6C5-F0FEDDE56DDF}" type="presOf" srcId="{0F97AE04-A7A7-4424-B0AA-4D6ABA81EE15}" destId="{84BBD6F2-B8E1-421E-96E4-6BBD961A89AC}" srcOrd="0" destOrd="0" presId="urn:microsoft.com/office/officeart/2005/8/layout/vList2"/>
    <dgm:cxn modelId="{5C85B10F-DAD3-4E6D-B24D-9C8C5E32A6D4}" type="presOf" srcId="{1C4DEE6B-E2B2-4A07-AA7C-B1B0F56C661D}" destId="{6D7E1404-3F5C-45C6-B492-C4BFF231DEDE}" srcOrd="0" destOrd="0" presId="urn:microsoft.com/office/officeart/2005/8/layout/vList2"/>
    <dgm:cxn modelId="{66F22CA9-2A2E-4169-B852-A73BF1D20214}" srcId="{E7E7995F-446B-4C93-823A-CEC3C2E88284}" destId="{0F97AE04-A7A7-4424-B0AA-4D6ABA81EE15}" srcOrd="1" destOrd="0" parTransId="{4F437448-9A14-468F-B397-193CE16A5611}" sibTransId="{BA4CCB23-1A46-4401-A617-2EEC37FFD907}"/>
    <dgm:cxn modelId="{0F714ED1-FBFC-4A52-85BD-D11AEECA8ECA}" type="presOf" srcId="{B46DEA2A-95C7-4AED-840A-EFE98DD6438F}" destId="{9974D74E-FD17-44FA-BD7F-DD5413B87809}" srcOrd="0" destOrd="0" presId="urn:microsoft.com/office/officeart/2005/8/layout/vList2"/>
    <dgm:cxn modelId="{259054F4-9F58-499C-B157-0573AFA14E3B}" srcId="{E7E7995F-446B-4C93-823A-CEC3C2E88284}" destId="{B46DEA2A-95C7-4AED-840A-EFE98DD6438F}" srcOrd="0" destOrd="0" parTransId="{9B6E0656-413D-485C-93DA-3248031282EE}" sibTransId="{55E73416-B42A-46FA-8715-B4D10369F32A}"/>
    <dgm:cxn modelId="{9E27F1DF-44D4-4B51-8377-FC9BAE8BEF28}" type="presOf" srcId="{E7E7995F-446B-4C93-823A-CEC3C2E88284}" destId="{D53BF321-5DCB-42B8-9715-02D37ACFB375}" srcOrd="0" destOrd="0" presId="urn:microsoft.com/office/officeart/2005/8/layout/vList2"/>
    <dgm:cxn modelId="{14A1981A-AF48-4694-A03B-26BB77175ABD}" type="presParOf" srcId="{D53BF321-5DCB-42B8-9715-02D37ACFB375}" destId="{9974D74E-FD17-44FA-BD7F-DD5413B87809}" srcOrd="0" destOrd="0" presId="urn:microsoft.com/office/officeart/2005/8/layout/vList2"/>
    <dgm:cxn modelId="{6B4F7363-3461-417E-A5EE-7954A78102A6}" type="presParOf" srcId="{D53BF321-5DCB-42B8-9715-02D37ACFB375}" destId="{0C6E452B-5052-4ED0-8CEE-DC13EB0A5DD6}" srcOrd="1" destOrd="0" presId="urn:microsoft.com/office/officeart/2005/8/layout/vList2"/>
    <dgm:cxn modelId="{736CBB5C-CA12-460F-9BE6-505549B46711}" type="presParOf" srcId="{D53BF321-5DCB-42B8-9715-02D37ACFB375}" destId="{84BBD6F2-B8E1-421E-96E4-6BBD961A89AC}" srcOrd="2" destOrd="0" presId="urn:microsoft.com/office/officeart/2005/8/layout/vList2"/>
    <dgm:cxn modelId="{D3DF5DAA-982D-4795-BD52-FD0EAEC9CABE}" type="presParOf" srcId="{D53BF321-5DCB-42B8-9715-02D37ACFB375}" destId="{E7DAE29C-BC80-4641-934D-901CE2898D0C}" srcOrd="3" destOrd="0" presId="urn:microsoft.com/office/officeart/2005/8/layout/vList2"/>
    <dgm:cxn modelId="{568E9E8E-3FFF-443E-BE6F-70D9A0DB35C2}" type="presParOf" srcId="{D53BF321-5DCB-42B8-9715-02D37ACFB375}" destId="{6D7E1404-3F5C-45C6-B492-C4BFF231DED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171571-3379-4C37-A059-3E05393E3287}" type="doc">
      <dgm:prSet loTypeId="urn:microsoft.com/office/officeart/2005/8/layout/cycle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9A01CCB-CB62-4325-9A48-FD7C30796023}">
      <dgm:prSet custT="1"/>
      <dgm:spPr/>
      <dgm:t>
        <a:bodyPr/>
        <a:lstStyle/>
        <a:p>
          <a:r>
            <a: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 первому типу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относятся сине-голубые воды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олиготрофных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водных объектов.</a:t>
          </a:r>
        </a:p>
      </dgm:t>
    </dgm:pt>
    <dgm:pt modelId="{0122E42A-2B1F-4678-BA52-69ADB96FB3EE}" type="parTrans" cxnId="{F517520B-9778-473D-8B98-33934CDBFC71}">
      <dgm:prSet/>
      <dgm:spPr/>
      <dgm:t>
        <a:bodyPr/>
        <a:lstStyle/>
        <a:p>
          <a:endParaRPr lang="ru-RU"/>
        </a:p>
      </dgm:t>
    </dgm:pt>
    <dgm:pt modelId="{0737C808-0039-46DD-B227-6AA9CC79B671}" type="sibTrans" cxnId="{F517520B-9778-473D-8B98-33934CDBFC71}">
      <dgm:prSet/>
      <dgm:spPr/>
      <dgm:t>
        <a:bodyPr/>
        <a:lstStyle/>
        <a:p>
          <a:endParaRPr lang="ru-RU"/>
        </a:p>
      </dgm:t>
    </dgm:pt>
    <dgm:pt modelId="{418E6A25-285C-4E92-8885-ADDAC1E362F6}">
      <dgm:prSet custT="1"/>
      <dgm:spPr/>
      <dgm:t>
        <a:bodyPr/>
        <a:lstStyle/>
        <a:p>
          <a:r>
            <a: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 второму типу 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следует отнести воды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днетрофных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озер, воды рек. формирующих свои сток в болот­ных массивах.</a:t>
          </a:r>
        </a:p>
      </dgm:t>
    </dgm:pt>
    <dgm:pt modelId="{6C800176-D387-4046-839B-55A3E242A803}" type="parTrans" cxnId="{266B191B-CF44-43A9-8D6C-BA332247BE8A}">
      <dgm:prSet/>
      <dgm:spPr/>
      <dgm:t>
        <a:bodyPr/>
        <a:lstStyle/>
        <a:p>
          <a:endParaRPr lang="ru-RU"/>
        </a:p>
      </dgm:t>
    </dgm:pt>
    <dgm:pt modelId="{F63546FE-2463-4E0D-89D9-653A8F464EEE}" type="sibTrans" cxnId="{266B191B-CF44-43A9-8D6C-BA332247BE8A}">
      <dgm:prSet/>
      <dgm:spPr/>
      <dgm:t>
        <a:bodyPr/>
        <a:lstStyle/>
        <a:p>
          <a:endParaRPr lang="ru-RU"/>
        </a:p>
      </dgm:t>
    </dgm:pt>
    <dgm:pt modelId="{AAED04FC-CAB5-4740-B5A6-E75C368DE7E3}">
      <dgm:prSet custT="1"/>
      <dgm:spPr/>
      <dgm:t>
        <a:bodyPr/>
        <a:lstStyle/>
        <a:p>
          <a:r>
            <a: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Третий тип 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— воды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мезотрофных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эвтрофных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ru-RU" sz="1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гиперэвтрофных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водоемов, подверженные «цветению» и содержащие преимущественно взвешенные веще­ства органического происхождения.</a:t>
          </a:r>
        </a:p>
      </dgm:t>
    </dgm:pt>
    <dgm:pt modelId="{6FCE8EC5-C6FB-4B69-996A-161CBA280C3A}" type="parTrans" cxnId="{F1B4ABC1-F578-4DBA-BE8F-BBE89FE3DB30}">
      <dgm:prSet/>
      <dgm:spPr/>
      <dgm:t>
        <a:bodyPr/>
        <a:lstStyle/>
        <a:p>
          <a:endParaRPr lang="ru-RU"/>
        </a:p>
      </dgm:t>
    </dgm:pt>
    <dgm:pt modelId="{C2052D2A-A5F1-4896-BAE1-B4CD25A2739C}" type="sibTrans" cxnId="{F1B4ABC1-F578-4DBA-BE8F-BBE89FE3DB30}">
      <dgm:prSet/>
      <dgm:spPr/>
      <dgm:t>
        <a:bodyPr/>
        <a:lstStyle/>
        <a:p>
          <a:endParaRPr lang="ru-RU"/>
        </a:p>
      </dgm:t>
    </dgm:pt>
    <dgm:pt modelId="{42FD29AB-3E23-4E5A-8DF2-CD6447576EDC}">
      <dgm:prSet custT="1"/>
      <dgm:spPr/>
      <dgm:t>
        <a:bodyPr/>
        <a:lstStyle/>
        <a:p>
          <a:r>
            <a: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Четвертый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тип </a:t>
          </a:r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включает прибрежные, речные, сточные и другие воды, имеющие высокую мутность с преобладанием взвесей минерального происхождения.</a:t>
          </a:r>
        </a:p>
      </dgm:t>
    </dgm:pt>
    <dgm:pt modelId="{19812364-2EB6-4570-8543-44043365526A}" type="parTrans" cxnId="{2AC356DE-C49C-4B54-A9E0-34AA632BDCC5}">
      <dgm:prSet/>
      <dgm:spPr/>
      <dgm:t>
        <a:bodyPr/>
        <a:lstStyle/>
        <a:p>
          <a:endParaRPr lang="ru-RU"/>
        </a:p>
      </dgm:t>
    </dgm:pt>
    <dgm:pt modelId="{46ADA881-9D74-4E45-BB04-23E47DFF84CE}" type="sibTrans" cxnId="{2AC356DE-C49C-4B54-A9E0-34AA632BDCC5}">
      <dgm:prSet/>
      <dgm:spPr/>
      <dgm:t>
        <a:bodyPr/>
        <a:lstStyle/>
        <a:p>
          <a:endParaRPr lang="ru-RU"/>
        </a:p>
      </dgm:t>
    </dgm:pt>
    <dgm:pt modelId="{E304EB2A-1F93-47F0-84E0-5BA671AB820F}" type="pres">
      <dgm:prSet presAssocID="{7F171571-3379-4C37-A059-3E05393E328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3A4B6D-0958-48C5-9F56-39301EAE5113}" type="pres">
      <dgm:prSet presAssocID="{7F171571-3379-4C37-A059-3E05393E3287}" presName="cycle" presStyleCnt="0"/>
      <dgm:spPr/>
    </dgm:pt>
    <dgm:pt modelId="{3D077646-A11F-491F-ABE7-3202B720D4A6}" type="pres">
      <dgm:prSet presAssocID="{59A01CCB-CB62-4325-9A48-FD7C30796023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556C42-1D2A-41B1-83D0-62AA532079CF}" type="pres">
      <dgm:prSet presAssocID="{0737C808-0039-46DD-B227-6AA9CC79B671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F1E00D5D-1D81-4D83-BBD1-48DD58883961}" type="pres">
      <dgm:prSet presAssocID="{418E6A25-285C-4E92-8885-ADDAC1E362F6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6C90A-91EE-43F7-9AC1-7B4F5FB424A7}" type="pres">
      <dgm:prSet presAssocID="{AAED04FC-CAB5-4740-B5A6-E75C368DE7E3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69D19C-8E26-4E13-8ADA-AFB63AB4B8E1}" type="pres">
      <dgm:prSet presAssocID="{42FD29AB-3E23-4E5A-8DF2-CD6447576EDC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17520B-9778-473D-8B98-33934CDBFC71}" srcId="{7F171571-3379-4C37-A059-3E05393E3287}" destId="{59A01CCB-CB62-4325-9A48-FD7C30796023}" srcOrd="0" destOrd="0" parTransId="{0122E42A-2B1F-4678-BA52-69ADB96FB3EE}" sibTransId="{0737C808-0039-46DD-B227-6AA9CC79B671}"/>
    <dgm:cxn modelId="{266B191B-CF44-43A9-8D6C-BA332247BE8A}" srcId="{7F171571-3379-4C37-A059-3E05393E3287}" destId="{418E6A25-285C-4E92-8885-ADDAC1E362F6}" srcOrd="1" destOrd="0" parTransId="{6C800176-D387-4046-839B-55A3E242A803}" sibTransId="{F63546FE-2463-4E0D-89D9-653A8F464EEE}"/>
    <dgm:cxn modelId="{9B7ECBFC-9344-487D-84BE-6C8B7AB06E98}" type="presOf" srcId="{59A01CCB-CB62-4325-9A48-FD7C30796023}" destId="{3D077646-A11F-491F-ABE7-3202B720D4A6}" srcOrd="0" destOrd="0" presId="urn:microsoft.com/office/officeart/2005/8/layout/cycle3"/>
    <dgm:cxn modelId="{64B7FC40-C0AB-4377-9B55-1DF6CB66FF54}" type="presOf" srcId="{0737C808-0039-46DD-B227-6AA9CC79B671}" destId="{90556C42-1D2A-41B1-83D0-62AA532079CF}" srcOrd="0" destOrd="0" presId="urn:microsoft.com/office/officeart/2005/8/layout/cycle3"/>
    <dgm:cxn modelId="{F1B4ABC1-F578-4DBA-BE8F-BBE89FE3DB30}" srcId="{7F171571-3379-4C37-A059-3E05393E3287}" destId="{AAED04FC-CAB5-4740-B5A6-E75C368DE7E3}" srcOrd="2" destOrd="0" parTransId="{6FCE8EC5-C6FB-4B69-996A-161CBA280C3A}" sibTransId="{C2052D2A-A5F1-4896-BAE1-B4CD25A2739C}"/>
    <dgm:cxn modelId="{9B7B51FA-8F94-4CE4-9566-15D665008BE2}" type="presOf" srcId="{7F171571-3379-4C37-A059-3E05393E3287}" destId="{E304EB2A-1F93-47F0-84E0-5BA671AB820F}" srcOrd="0" destOrd="0" presId="urn:microsoft.com/office/officeart/2005/8/layout/cycle3"/>
    <dgm:cxn modelId="{532A812B-D6FC-4FB3-9238-F83A83943654}" type="presOf" srcId="{AAED04FC-CAB5-4740-B5A6-E75C368DE7E3}" destId="{A396C90A-91EE-43F7-9AC1-7B4F5FB424A7}" srcOrd="0" destOrd="0" presId="urn:microsoft.com/office/officeart/2005/8/layout/cycle3"/>
    <dgm:cxn modelId="{2AC356DE-C49C-4B54-A9E0-34AA632BDCC5}" srcId="{7F171571-3379-4C37-A059-3E05393E3287}" destId="{42FD29AB-3E23-4E5A-8DF2-CD6447576EDC}" srcOrd="3" destOrd="0" parTransId="{19812364-2EB6-4570-8543-44043365526A}" sibTransId="{46ADA881-9D74-4E45-BB04-23E47DFF84CE}"/>
    <dgm:cxn modelId="{7906DDBA-022B-484F-BD89-8CABA20255A8}" type="presOf" srcId="{418E6A25-285C-4E92-8885-ADDAC1E362F6}" destId="{F1E00D5D-1D81-4D83-BBD1-48DD58883961}" srcOrd="0" destOrd="0" presId="urn:microsoft.com/office/officeart/2005/8/layout/cycle3"/>
    <dgm:cxn modelId="{6B366592-9A93-4E4E-BB32-54AADFF62941}" type="presOf" srcId="{42FD29AB-3E23-4E5A-8DF2-CD6447576EDC}" destId="{EA69D19C-8E26-4E13-8ADA-AFB63AB4B8E1}" srcOrd="0" destOrd="0" presId="urn:microsoft.com/office/officeart/2005/8/layout/cycle3"/>
    <dgm:cxn modelId="{DAFD28A1-63D9-4CB5-A969-D85360D10FCE}" type="presParOf" srcId="{E304EB2A-1F93-47F0-84E0-5BA671AB820F}" destId="{CA3A4B6D-0958-48C5-9F56-39301EAE5113}" srcOrd="0" destOrd="0" presId="urn:microsoft.com/office/officeart/2005/8/layout/cycle3"/>
    <dgm:cxn modelId="{35669B13-BF3F-4A95-8517-735CE81AC23B}" type="presParOf" srcId="{CA3A4B6D-0958-48C5-9F56-39301EAE5113}" destId="{3D077646-A11F-491F-ABE7-3202B720D4A6}" srcOrd="0" destOrd="0" presId="urn:microsoft.com/office/officeart/2005/8/layout/cycle3"/>
    <dgm:cxn modelId="{FC8DD348-B144-401F-9BD8-2CFC8172F1EC}" type="presParOf" srcId="{CA3A4B6D-0958-48C5-9F56-39301EAE5113}" destId="{90556C42-1D2A-41B1-83D0-62AA532079CF}" srcOrd="1" destOrd="0" presId="urn:microsoft.com/office/officeart/2005/8/layout/cycle3"/>
    <dgm:cxn modelId="{D7FA2AF2-C772-44EF-B67F-73C368ECB4A9}" type="presParOf" srcId="{CA3A4B6D-0958-48C5-9F56-39301EAE5113}" destId="{F1E00D5D-1D81-4D83-BBD1-48DD58883961}" srcOrd="2" destOrd="0" presId="urn:microsoft.com/office/officeart/2005/8/layout/cycle3"/>
    <dgm:cxn modelId="{3F0FAE3A-7806-413A-97EA-F80606AE0E40}" type="presParOf" srcId="{CA3A4B6D-0958-48C5-9F56-39301EAE5113}" destId="{A396C90A-91EE-43F7-9AC1-7B4F5FB424A7}" srcOrd="3" destOrd="0" presId="urn:microsoft.com/office/officeart/2005/8/layout/cycle3"/>
    <dgm:cxn modelId="{9F24B24B-F842-485F-9887-1A134FCA67E1}" type="presParOf" srcId="{CA3A4B6D-0958-48C5-9F56-39301EAE5113}" destId="{EA69D19C-8E26-4E13-8ADA-AFB63AB4B8E1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8245487-ED0B-4984-A719-E22FEB19F92B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064DFCDB-FAE6-49EB-9E9D-8F8270055B3A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Спектральный диапазон 0,46 — 0,60 мкм, следует использовать для определения: высоких значений относительной прозрачности (&gt;5 м); низких значе­ний концентрации хлорофилла а (&lt;1,5 мкг/л) и взвешенных веществ (&lt;1 мг/л); трофического со­стояния </a:t>
          </a:r>
          <a:r>
            <a:rPr lang="ru-RU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олиготрофных</a:t>
          </a:r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озер; дистрофных водоемов и речных вод высокой цветности.</a:t>
          </a:r>
        </a:p>
      </dgm:t>
    </dgm:pt>
    <dgm:pt modelId="{A1820541-7392-460B-9D4C-43FD3523CE6E}" type="parTrans" cxnId="{D4F15D21-D87B-43A8-8ACD-351674FA9715}">
      <dgm:prSet/>
      <dgm:spPr/>
      <dgm:t>
        <a:bodyPr/>
        <a:lstStyle/>
        <a:p>
          <a:endParaRPr lang="ru-RU"/>
        </a:p>
      </dgm:t>
    </dgm:pt>
    <dgm:pt modelId="{9EAEB160-6126-4B31-96FB-EA6C906B63EC}" type="sibTrans" cxnId="{D4F15D21-D87B-43A8-8ACD-351674FA9715}">
      <dgm:prSet/>
      <dgm:spPr/>
      <dgm:t>
        <a:bodyPr/>
        <a:lstStyle/>
        <a:p>
          <a:endParaRPr lang="ru-RU"/>
        </a:p>
      </dgm:t>
    </dgm:pt>
    <dgm:pt modelId="{3BB9256E-12C2-48E6-8589-C3FCA83E405C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Интервал 0,6 — 0,7 мкм рекомендуется использовать для оценки: значений относительной прозрачнос­ти в интервале 2 — 5 м; концентраций хлорофилла а в диапазоне 1,5 — 10 мкг/л и взвешенных веществ в интервале 1 — 10 мг/л; трофического состоянии </a:t>
          </a:r>
          <a:r>
            <a:rPr lang="ru-RU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мезотрофных</a:t>
          </a:r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водоемов</a:t>
          </a:r>
          <a:r>
            <a:rPr lang="ru-RU" dirty="0">
              <a:solidFill>
                <a:schemeClr val="tx1"/>
              </a:solidFill>
            </a:rPr>
            <a:t>.</a:t>
          </a:r>
        </a:p>
      </dgm:t>
    </dgm:pt>
    <dgm:pt modelId="{9CCB528A-15B8-43EF-BDBE-5683D53650E8}" type="parTrans" cxnId="{A7E69869-3794-4668-A30C-5F3C8235CF1D}">
      <dgm:prSet/>
      <dgm:spPr/>
      <dgm:t>
        <a:bodyPr/>
        <a:lstStyle/>
        <a:p>
          <a:endParaRPr lang="ru-RU"/>
        </a:p>
      </dgm:t>
    </dgm:pt>
    <dgm:pt modelId="{6A89E7B3-A19D-4F23-B13E-C6F61D5EC0EE}" type="sibTrans" cxnId="{A7E69869-3794-4668-A30C-5F3C8235CF1D}">
      <dgm:prSet/>
      <dgm:spPr/>
      <dgm:t>
        <a:bodyPr/>
        <a:lstStyle/>
        <a:p>
          <a:endParaRPr lang="ru-RU"/>
        </a:p>
      </dgm:t>
    </dgm:pt>
    <dgm:pt modelId="{E40F0597-13DF-4388-8207-32D287E776CC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Ближнюю ИК-зо1гу спектра в интервале 0,7 —1.1 мкм, следует использовать для определения: значений относительной прозрачности &lt;2 м; содержания хлорофилла а &gt;10 мкг/л; концентрации взвешен­ных веществ &gt;10 мг/л; трофического состояния </a:t>
          </a:r>
          <a:r>
            <a:rPr lang="ru-RU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эвтрофных</a:t>
          </a:r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ru-RU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гиперэвтрофных</a:t>
          </a:r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водоемов; морфо-метрических характеристик водных объектов. На регистрируемых снимками характеристиках водо­емов в этом диапазоне не сказывается отражение </a:t>
          </a:r>
        </a:p>
      </dgm:t>
    </dgm:pt>
    <dgm:pt modelId="{853EC714-0B7A-4DDD-9D50-6C64C0FAAEDE}" type="parTrans" cxnId="{0250286A-AE6B-4DFF-9D99-AA47B478361C}">
      <dgm:prSet/>
      <dgm:spPr/>
      <dgm:t>
        <a:bodyPr/>
        <a:lstStyle/>
        <a:p>
          <a:endParaRPr lang="ru-RU"/>
        </a:p>
      </dgm:t>
    </dgm:pt>
    <dgm:pt modelId="{EA4C50BF-3D2A-474E-B172-8E816552B44F}" type="sibTrans" cxnId="{0250286A-AE6B-4DFF-9D99-AA47B478361C}">
      <dgm:prSet/>
      <dgm:spPr/>
      <dgm:t>
        <a:bodyPr/>
        <a:lstStyle/>
        <a:p>
          <a:endParaRPr lang="ru-RU"/>
        </a:p>
      </dgm:t>
    </dgm:pt>
    <dgm:pt modelId="{94322C00-1E26-4FFF-B181-9595B1B47A48}" type="pres">
      <dgm:prSet presAssocID="{68245487-ED0B-4984-A719-E22FEB19F92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DFA891-1FC3-467D-A53B-4DA0BCBC7DCF}" type="pres">
      <dgm:prSet presAssocID="{064DFCDB-FAE6-49EB-9E9D-8F8270055B3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BDA6D0-C740-4D84-BD17-A28DC20F71CA}" type="pres">
      <dgm:prSet presAssocID="{9EAEB160-6126-4B31-96FB-EA6C906B63EC}" presName="sibTrans" presStyleLbl="sibTrans2D1" presStyleIdx="0" presStyleCnt="2"/>
      <dgm:spPr/>
      <dgm:t>
        <a:bodyPr/>
        <a:lstStyle/>
        <a:p>
          <a:endParaRPr lang="ru-RU"/>
        </a:p>
      </dgm:t>
    </dgm:pt>
    <dgm:pt modelId="{E2A9D927-A32E-4817-AE3D-07746D1D12CD}" type="pres">
      <dgm:prSet presAssocID="{9EAEB160-6126-4B31-96FB-EA6C906B63EC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DB3B08AD-02E0-484D-804B-843D8CA9FE50}" type="pres">
      <dgm:prSet presAssocID="{3BB9256E-12C2-48E6-8589-C3FCA83E405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C3915D-2E16-4B7F-8833-2F6916D821F6}" type="pres">
      <dgm:prSet presAssocID="{6A89E7B3-A19D-4F23-B13E-C6F61D5EC0EE}" presName="sibTrans" presStyleLbl="sibTrans2D1" presStyleIdx="1" presStyleCnt="2"/>
      <dgm:spPr/>
      <dgm:t>
        <a:bodyPr/>
        <a:lstStyle/>
        <a:p>
          <a:endParaRPr lang="ru-RU"/>
        </a:p>
      </dgm:t>
    </dgm:pt>
    <dgm:pt modelId="{A8E7A63A-1B6A-4466-AEF5-6DB9C129C33B}" type="pres">
      <dgm:prSet presAssocID="{6A89E7B3-A19D-4F23-B13E-C6F61D5EC0EE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2E0966A2-BAFE-44EA-9C0D-2D7A2E3C8406}" type="pres">
      <dgm:prSet presAssocID="{E40F0597-13DF-4388-8207-32D287E776C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FCB3E3-4EBF-41FC-996B-171F30F94871}" type="presOf" srcId="{3BB9256E-12C2-48E6-8589-C3FCA83E405C}" destId="{DB3B08AD-02E0-484D-804B-843D8CA9FE50}" srcOrd="0" destOrd="0" presId="urn:microsoft.com/office/officeart/2005/8/layout/process1"/>
    <dgm:cxn modelId="{D4F15D21-D87B-43A8-8ACD-351674FA9715}" srcId="{68245487-ED0B-4984-A719-E22FEB19F92B}" destId="{064DFCDB-FAE6-49EB-9E9D-8F8270055B3A}" srcOrd="0" destOrd="0" parTransId="{A1820541-7392-460B-9D4C-43FD3523CE6E}" sibTransId="{9EAEB160-6126-4B31-96FB-EA6C906B63EC}"/>
    <dgm:cxn modelId="{0250286A-AE6B-4DFF-9D99-AA47B478361C}" srcId="{68245487-ED0B-4984-A719-E22FEB19F92B}" destId="{E40F0597-13DF-4388-8207-32D287E776CC}" srcOrd="2" destOrd="0" parTransId="{853EC714-0B7A-4DDD-9D50-6C64C0FAAEDE}" sibTransId="{EA4C50BF-3D2A-474E-B172-8E816552B44F}"/>
    <dgm:cxn modelId="{F32C2527-2D12-4463-B3D6-56ED3BDE7E5C}" type="presOf" srcId="{68245487-ED0B-4984-A719-E22FEB19F92B}" destId="{94322C00-1E26-4FFF-B181-9595B1B47A48}" srcOrd="0" destOrd="0" presId="urn:microsoft.com/office/officeart/2005/8/layout/process1"/>
    <dgm:cxn modelId="{2D98EA51-D6CA-4286-8C4C-40866DCF5550}" type="presOf" srcId="{E40F0597-13DF-4388-8207-32D287E776CC}" destId="{2E0966A2-BAFE-44EA-9C0D-2D7A2E3C8406}" srcOrd="0" destOrd="0" presId="urn:microsoft.com/office/officeart/2005/8/layout/process1"/>
    <dgm:cxn modelId="{E0A8EE0B-F376-4F79-A695-AD59EFFB7E81}" type="presOf" srcId="{6A89E7B3-A19D-4F23-B13E-C6F61D5EC0EE}" destId="{84C3915D-2E16-4B7F-8833-2F6916D821F6}" srcOrd="0" destOrd="0" presId="urn:microsoft.com/office/officeart/2005/8/layout/process1"/>
    <dgm:cxn modelId="{821A6334-1BA2-48E6-BF75-22E1B8D40081}" type="presOf" srcId="{9EAEB160-6126-4B31-96FB-EA6C906B63EC}" destId="{E2A9D927-A32E-4817-AE3D-07746D1D12CD}" srcOrd="1" destOrd="0" presId="urn:microsoft.com/office/officeart/2005/8/layout/process1"/>
    <dgm:cxn modelId="{E5D7D3E5-C33E-405B-BF43-A7B71E080F90}" type="presOf" srcId="{9EAEB160-6126-4B31-96FB-EA6C906B63EC}" destId="{FABDA6D0-C740-4D84-BD17-A28DC20F71CA}" srcOrd="0" destOrd="0" presId="urn:microsoft.com/office/officeart/2005/8/layout/process1"/>
    <dgm:cxn modelId="{A7E69869-3794-4668-A30C-5F3C8235CF1D}" srcId="{68245487-ED0B-4984-A719-E22FEB19F92B}" destId="{3BB9256E-12C2-48E6-8589-C3FCA83E405C}" srcOrd="1" destOrd="0" parTransId="{9CCB528A-15B8-43EF-BDBE-5683D53650E8}" sibTransId="{6A89E7B3-A19D-4F23-B13E-C6F61D5EC0EE}"/>
    <dgm:cxn modelId="{3C1AAFB5-D52D-44E0-8E93-0A65DB195B00}" type="presOf" srcId="{064DFCDB-FAE6-49EB-9E9D-8F8270055B3A}" destId="{6FDFA891-1FC3-467D-A53B-4DA0BCBC7DCF}" srcOrd="0" destOrd="0" presId="urn:microsoft.com/office/officeart/2005/8/layout/process1"/>
    <dgm:cxn modelId="{D627DAF1-7388-4F1E-833A-CA538B84D0FE}" type="presOf" srcId="{6A89E7B3-A19D-4F23-B13E-C6F61D5EC0EE}" destId="{A8E7A63A-1B6A-4466-AEF5-6DB9C129C33B}" srcOrd="1" destOrd="0" presId="urn:microsoft.com/office/officeart/2005/8/layout/process1"/>
    <dgm:cxn modelId="{72BE2525-1726-4BAB-BF7F-DA468D763628}" type="presParOf" srcId="{94322C00-1E26-4FFF-B181-9595B1B47A48}" destId="{6FDFA891-1FC3-467D-A53B-4DA0BCBC7DCF}" srcOrd="0" destOrd="0" presId="urn:microsoft.com/office/officeart/2005/8/layout/process1"/>
    <dgm:cxn modelId="{33A38045-0D7E-463C-8573-4BBC4E2EE641}" type="presParOf" srcId="{94322C00-1E26-4FFF-B181-9595B1B47A48}" destId="{FABDA6D0-C740-4D84-BD17-A28DC20F71CA}" srcOrd="1" destOrd="0" presId="urn:microsoft.com/office/officeart/2005/8/layout/process1"/>
    <dgm:cxn modelId="{C2221044-BD37-4551-BBC5-8263156B0C48}" type="presParOf" srcId="{FABDA6D0-C740-4D84-BD17-A28DC20F71CA}" destId="{E2A9D927-A32E-4817-AE3D-07746D1D12CD}" srcOrd="0" destOrd="0" presId="urn:microsoft.com/office/officeart/2005/8/layout/process1"/>
    <dgm:cxn modelId="{FA4E5D21-0C87-407B-AC94-E96CA9C4F017}" type="presParOf" srcId="{94322C00-1E26-4FFF-B181-9595B1B47A48}" destId="{DB3B08AD-02E0-484D-804B-843D8CA9FE50}" srcOrd="2" destOrd="0" presId="urn:microsoft.com/office/officeart/2005/8/layout/process1"/>
    <dgm:cxn modelId="{E23B31B1-4D19-4557-8296-2530E843627B}" type="presParOf" srcId="{94322C00-1E26-4FFF-B181-9595B1B47A48}" destId="{84C3915D-2E16-4B7F-8833-2F6916D821F6}" srcOrd="3" destOrd="0" presId="urn:microsoft.com/office/officeart/2005/8/layout/process1"/>
    <dgm:cxn modelId="{4B32BA4D-E0D4-4457-AE2B-C1F32CE156E0}" type="presParOf" srcId="{84C3915D-2E16-4B7F-8833-2F6916D821F6}" destId="{A8E7A63A-1B6A-4466-AEF5-6DB9C129C33B}" srcOrd="0" destOrd="0" presId="urn:microsoft.com/office/officeart/2005/8/layout/process1"/>
    <dgm:cxn modelId="{8D4471EE-ADB6-4AA1-B54C-6051FA820388}" type="presParOf" srcId="{94322C00-1E26-4FFF-B181-9595B1B47A48}" destId="{2E0966A2-BAFE-44EA-9C0D-2D7A2E3C840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35F128-D125-49BC-8FD3-D4A50D4AF67A}">
      <dsp:nvSpPr>
        <dsp:cNvPr id="0" name=""/>
        <dsp:cNvSpPr/>
      </dsp:nvSpPr>
      <dsp:spPr>
        <a:xfrm>
          <a:off x="0" y="65942"/>
          <a:ext cx="11207806" cy="1582748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	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Многие виды антропогенного воздействия на ок­ружающую среду хорошо видны на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космоснимках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поэтому они активно используются для контроля за экологическим состоянием территории. По снимкам можно, например, исследовать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застроенность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терри­тории, густоту дорог,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распаханность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земель, </a:t>
          </a:r>
          <a:r>
            <a:rPr lang="ru-RU" sz="2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зродированность</a:t>
          </a: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почв, различные нарушения ландшафтов, загрязнения и т. п.</a:t>
          </a:r>
        </a:p>
      </dsp:txBody>
      <dsp:txXfrm>
        <a:off x="791374" y="65942"/>
        <a:ext cx="9625058" cy="1582748"/>
      </dsp:txXfrm>
    </dsp:sp>
    <dsp:sp modelId="{A63FF902-4410-4972-8619-1488B775BA01}">
      <dsp:nvSpPr>
        <dsp:cNvPr id="0" name=""/>
        <dsp:cNvSpPr/>
      </dsp:nvSpPr>
      <dsp:spPr>
        <a:xfrm>
          <a:off x="1" y="1694683"/>
          <a:ext cx="11316926" cy="1920047"/>
        </a:xfrm>
        <a:prstGeom prst="chevron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	</a:t>
          </a: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Загрязнение воздуха дешифрируется по прямым и косвенным признакам. На космических снимках хоро­шо видны дымовые шлейфы крупных промышленных предприятий, смоги. В некоторых случаях они могут полностью закрывать изображения территории, в дру­гих — частично нарушают это изображение, вызывая размытость. Хорошим индикатором загрязнения атмос­феры служит снежный покров вокруг населенных пунктов, на поверхности которого накапливаются загрязняющие вещества и изменяют его отражатель­ную способность.</a:t>
          </a:r>
        </a:p>
      </dsp:txBody>
      <dsp:txXfrm>
        <a:off x="960025" y="1694683"/>
        <a:ext cx="9396879" cy="1920047"/>
      </dsp:txXfrm>
    </dsp:sp>
    <dsp:sp modelId="{AF8BDA67-7476-4621-B437-7AEE2545A86F}">
      <dsp:nvSpPr>
        <dsp:cNvPr id="0" name=""/>
        <dsp:cNvSpPr/>
      </dsp:nvSpPr>
      <dsp:spPr>
        <a:xfrm>
          <a:off x="1" y="3657147"/>
          <a:ext cx="11316926" cy="1748815"/>
        </a:xfrm>
        <a:prstGeom prst="chevron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	</a:t>
          </a: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Часто причиной задымлённость являются </a:t>
          </a:r>
          <a:r>
            <a:rPr lang="ru-RU" sz="18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торфя­ные и лесные пожары</a:t>
          </a: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в результате создаются небла­гоприятные условия для жизни населения. Контроль степени задымленности территорий на больших пло­щадях удобнее и дешевле проводить с помощью кос­мических съемок, а современные методы цифровой, обработки изображений и представление результатов в ГИС позволяют точно и оперативно определить на­селенные пункты, попавшие в зону задымления.</a:t>
          </a:r>
        </a:p>
      </dsp:txBody>
      <dsp:txXfrm>
        <a:off x="874409" y="3657147"/>
        <a:ext cx="9568111" cy="17488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C9819-A5E5-4612-9ED2-882555909259}">
      <dsp:nvSpPr>
        <dsp:cNvPr id="0" name=""/>
        <dsp:cNvSpPr/>
      </dsp:nvSpPr>
      <dsp:spPr>
        <a:xfrm rot="10800000">
          <a:off x="2119123" y="2274"/>
          <a:ext cx="7409293" cy="10571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040" tIns="53340" rIns="99568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 ВНИИ ГО ЧС МЧС разработана методика мони­торинга задымленности территории по данным косми­ческих съемок. Она основана на использовании дан­ных с искусственных спутников Земли </a:t>
          </a:r>
          <a:r>
            <a:rPr lang="en-US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NOAA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TERRA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83416" y="2274"/>
        <a:ext cx="7145000" cy="1057172"/>
      </dsp:txXfrm>
    </dsp:sp>
    <dsp:sp modelId="{A0F0696F-C8DC-4131-A821-6449BEDE8566}">
      <dsp:nvSpPr>
        <dsp:cNvPr id="0" name=""/>
        <dsp:cNvSpPr/>
      </dsp:nvSpPr>
      <dsp:spPr>
        <a:xfrm>
          <a:off x="1613377" y="25114"/>
          <a:ext cx="1011493" cy="101149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152BC7-BB4C-4EFA-BBD9-C00EBB80B157}">
      <dsp:nvSpPr>
        <dsp:cNvPr id="0" name=""/>
        <dsp:cNvSpPr/>
      </dsp:nvSpPr>
      <dsp:spPr>
        <a:xfrm rot="10800000">
          <a:off x="2119123" y="1361385"/>
          <a:ext cx="7409293" cy="192751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040" tIns="53340" rIns="99568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Показано, что дымовые шлейфы лучше всего выде­ляются на космических изображениях в видимом диа­пазоне спектра. Чем меньше длина волны спектраль­ного канала, тем более отчетливо выделяются дымовые шлейфы. От облачности они отделяются полупрозрач­ностью подстилающей территории (за исключением очень густых шлейфов и очагов пожаров). Анализ ближ­него ИК и тепловых каналов позволяет уточнить раз­деление облачности и дыма, которые в данных каналах отражаются по-разному. В указанных каналах ДЫМ ста­новится прозрачным и не распознается. Облачность в ближнем ИК-канале отображается белым тоном, а в тепловых каналах черным — это обусловлено ее низ­кой температурой.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601001" y="1361385"/>
        <a:ext cx="6927415" cy="1927511"/>
      </dsp:txXfrm>
    </dsp:sp>
    <dsp:sp modelId="{294CBF01-78EE-43ED-95D4-63198CE67895}">
      <dsp:nvSpPr>
        <dsp:cNvPr id="0" name=""/>
        <dsp:cNvSpPr/>
      </dsp:nvSpPr>
      <dsp:spPr>
        <a:xfrm>
          <a:off x="1613377" y="1819394"/>
          <a:ext cx="1011493" cy="101149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39CB86-4B73-4F8D-9E07-9E71D08AAF76}">
      <dsp:nvSpPr>
        <dsp:cNvPr id="0" name=""/>
        <dsp:cNvSpPr/>
      </dsp:nvSpPr>
      <dsp:spPr>
        <a:xfrm rot="10800000">
          <a:off x="2119123" y="3590834"/>
          <a:ext cx="7409293" cy="101149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040" tIns="53340" rIns="99568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Визуальные методы дешифрирования удобнее ис­пользовать при выявлении зон задымления во время массовых пожаров. При локальных пожарах дымовые шлейфы хорошо выделяются на основе алгоритмов распознавания без обучения.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71996" y="3590834"/>
        <a:ext cx="7156420" cy="1011493"/>
      </dsp:txXfrm>
    </dsp:sp>
    <dsp:sp modelId="{761D199A-047B-4516-84F4-0FAECA500FDB}">
      <dsp:nvSpPr>
        <dsp:cNvPr id="0" name=""/>
        <dsp:cNvSpPr/>
      </dsp:nvSpPr>
      <dsp:spPr>
        <a:xfrm>
          <a:off x="1613377" y="3590834"/>
          <a:ext cx="1011493" cy="101149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C19CE3-8F90-42B7-BA62-73434B8D07B5}">
      <dsp:nvSpPr>
        <dsp:cNvPr id="0" name=""/>
        <dsp:cNvSpPr/>
      </dsp:nvSpPr>
      <dsp:spPr>
        <a:xfrm rot="10800000">
          <a:off x="2119123" y="4904266"/>
          <a:ext cx="7409293" cy="155317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040" tIns="53340" rIns="99568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Загрязнение вод также фиксируется на космичес­ких снимках. На снимках отражаются выбросы промыш­ленных предприятий, видны пути их распространения. инфракрасные снимки показывают температурные из­менения в водных объектах около населенных пунктов и промышленных предприятий. Однако определен­ные сложности вызывает анализ качественного и ко­личественного состава загрязнителей. Исследования в этом направлении ведутся путем изучения оптичес­ких характеристик природной воды, а также физи­ческих процессов, происходящих в системе, вода-атмосфера.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507417" y="4904266"/>
        <a:ext cx="7020999" cy="1553178"/>
      </dsp:txXfrm>
    </dsp:sp>
    <dsp:sp modelId="{D837F50B-69D8-4026-99C2-FFA71E16DE07}">
      <dsp:nvSpPr>
        <dsp:cNvPr id="0" name=""/>
        <dsp:cNvSpPr/>
      </dsp:nvSpPr>
      <dsp:spPr>
        <a:xfrm>
          <a:off x="1613377" y="5175108"/>
          <a:ext cx="1011493" cy="1011493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4D74E-FD17-44FA-BD7F-DD5413B87809}">
      <dsp:nvSpPr>
        <dsp:cNvPr id="0" name=""/>
        <dsp:cNvSpPr/>
      </dsp:nvSpPr>
      <dsp:spPr>
        <a:xfrm>
          <a:off x="0" y="890"/>
          <a:ext cx="11385755" cy="926886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Цвет природных вод </a:t>
          </a: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зависит от их рассеивающих и поглощающих свойств. Сине-голубой цвет океанских вод и некоторых олиготрофных озер обусловлен молекулярным рассеяни­ем, на долю которого в чистых водах приходится толь­ко 7 — 8% от общего рассеяния света. В мутных водах эта доля значительно снижается.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247" y="46137"/>
        <a:ext cx="11295261" cy="836392"/>
      </dsp:txXfrm>
    </dsp:sp>
    <dsp:sp modelId="{84BBD6F2-B8E1-421E-96E4-6BBD961A89AC}">
      <dsp:nvSpPr>
        <dsp:cNvPr id="0" name=""/>
        <dsp:cNvSpPr/>
      </dsp:nvSpPr>
      <dsp:spPr>
        <a:xfrm>
          <a:off x="0" y="941909"/>
          <a:ext cx="11385755" cy="926886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 цвет воды внутренних водоемов существенно влияет количество растворенного органического ве­щества, которое вызывает интенсивное поглощение света в интервале 0,39 — 0,54 мкм, в то время как по­глощение излучения в диапазоне спектра &gt;0.55 мкм несущественно. Поэтому с увеличением содержания растворенных органических веществ цвет водной по­верхности изменяется от синего через зеленый к ко­ричневому.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247" y="987156"/>
        <a:ext cx="11295261" cy="836392"/>
      </dsp:txXfrm>
    </dsp:sp>
    <dsp:sp modelId="{6D7E1404-3F5C-45C6-B492-C4BFF231DEDE}">
      <dsp:nvSpPr>
        <dsp:cNvPr id="0" name=""/>
        <dsp:cNvSpPr/>
      </dsp:nvSpPr>
      <dsp:spPr>
        <a:xfrm>
          <a:off x="0" y="1882928"/>
          <a:ext cx="11385755" cy="9268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водах внутренних водоемов содержатся также взвешенные минеральные и органические частицы, которые влияют в основном на рассеяние света в вод­ной среде. Влияние их на поглощение двоякое: во-первых, частицы взвеси сами незначительно поглощают свет; во-вторых, за счет рассеяния они увеличивают длину пробега квантов света, что приводит к дополни­тельному поглощению. Рассеяние света определяется количеством, размерами, формой и ориентацией взве­шенных веществ.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247" y="1928175"/>
        <a:ext cx="11295261" cy="8363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556C42-1D2A-41B1-83D0-62AA532079CF}">
      <dsp:nvSpPr>
        <dsp:cNvPr id="0" name=""/>
        <dsp:cNvSpPr/>
      </dsp:nvSpPr>
      <dsp:spPr>
        <a:xfrm>
          <a:off x="2943650" y="-158301"/>
          <a:ext cx="5498451" cy="5498451"/>
        </a:xfrm>
        <a:prstGeom prst="circularArrow">
          <a:avLst>
            <a:gd name="adj1" fmla="val 4668"/>
            <a:gd name="adj2" fmla="val 272909"/>
            <a:gd name="adj3" fmla="val 12791952"/>
            <a:gd name="adj4" fmla="val 18057872"/>
            <a:gd name="adj5" fmla="val 484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077646-A11F-491F-ABE7-3202B720D4A6}">
      <dsp:nvSpPr>
        <dsp:cNvPr id="0" name=""/>
        <dsp:cNvSpPr/>
      </dsp:nvSpPr>
      <dsp:spPr>
        <a:xfrm>
          <a:off x="3844359" y="1947"/>
          <a:ext cx="3697034" cy="184851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 первому типу</a:t>
          </a: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относятся сине-голубые воды </a:t>
          </a:r>
          <a:r>
            <a:rPr lang="ru-RU" sz="1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олиготрофных</a:t>
          </a: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водных объектов.</a:t>
          </a:r>
        </a:p>
      </dsp:txBody>
      <dsp:txXfrm>
        <a:off x="3934596" y="92184"/>
        <a:ext cx="3516560" cy="1668043"/>
      </dsp:txXfrm>
    </dsp:sp>
    <dsp:sp modelId="{F1E00D5D-1D81-4D83-BBD1-48DD58883961}">
      <dsp:nvSpPr>
        <dsp:cNvPr id="0" name=""/>
        <dsp:cNvSpPr/>
      </dsp:nvSpPr>
      <dsp:spPr>
        <a:xfrm>
          <a:off x="5818668" y="1976256"/>
          <a:ext cx="3697034" cy="1848517"/>
        </a:xfrm>
        <a:prstGeom prst="round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 второму типу </a:t>
          </a: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следует отнести воды </a:t>
          </a:r>
          <a:r>
            <a:rPr lang="ru-RU" sz="1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днетрофных</a:t>
          </a: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озер, воды рек. формирующих свои сток в болот­ных массивах.</a:t>
          </a:r>
        </a:p>
      </dsp:txBody>
      <dsp:txXfrm>
        <a:off x="5908905" y="2066493"/>
        <a:ext cx="3516560" cy="1668043"/>
      </dsp:txXfrm>
    </dsp:sp>
    <dsp:sp modelId="{A396C90A-91EE-43F7-9AC1-7B4F5FB424A7}">
      <dsp:nvSpPr>
        <dsp:cNvPr id="0" name=""/>
        <dsp:cNvSpPr/>
      </dsp:nvSpPr>
      <dsp:spPr>
        <a:xfrm>
          <a:off x="3844359" y="3950566"/>
          <a:ext cx="3697034" cy="1848517"/>
        </a:xfrm>
        <a:prstGeom prst="round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Третий тип </a:t>
          </a: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— воды </a:t>
          </a:r>
          <a:r>
            <a:rPr lang="ru-RU" sz="1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мезотрофных</a:t>
          </a: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эвтрофных</a:t>
          </a: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ru-RU" sz="1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гиперэвтрофных</a:t>
          </a: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водоемов, подверженные «цветению» и содержащие преимущественно взвешенные веще­ства органического происхождения.</a:t>
          </a:r>
        </a:p>
      </dsp:txBody>
      <dsp:txXfrm>
        <a:off x="3934596" y="4040803"/>
        <a:ext cx="3516560" cy="1668043"/>
      </dsp:txXfrm>
    </dsp:sp>
    <dsp:sp modelId="{EA69D19C-8E26-4E13-8ADA-AFB63AB4B8E1}">
      <dsp:nvSpPr>
        <dsp:cNvPr id="0" name=""/>
        <dsp:cNvSpPr/>
      </dsp:nvSpPr>
      <dsp:spPr>
        <a:xfrm>
          <a:off x="1870050" y="1976256"/>
          <a:ext cx="3697034" cy="1848517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Четвертый</a:t>
          </a: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тип </a:t>
          </a:r>
          <a:r>
            <a:rPr lang="ru-RU" sz="1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включает прибрежные, речные, сточные и другие воды, имеющие высокую мутность с преобладанием взвесей минерального происхождения.</a:t>
          </a:r>
        </a:p>
      </dsp:txBody>
      <dsp:txXfrm>
        <a:off x="1960287" y="2066493"/>
        <a:ext cx="3516560" cy="16680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FA891-1FC3-467D-A53B-4DA0BCBC7DCF}">
      <dsp:nvSpPr>
        <dsp:cNvPr id="0" name=""/>
        <dsp:cNvSpPr/>
      </dsp:nvSpPr>
      <dsp:spPr>
        <a:xfrm>
          <a:off x="9937" y="231622"/>
          <a:ext cx="2970321" cy="36879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Спектральный диапазон 0,46 — 0,60 мкм, следует использовать для определения: высоких значений относительной прозрачности (&gt;5 м); низких значе­ний концентрации хлорофилла а (&lt;1,5 мкг/л) и взвешенных веществ (&lt;1 мг/л); трофического со­стояния </a:t>
          </a:r>
          <a:r>
            <a:rPr lang="ru-RU" sz="1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олиготрофных</a:t>
          </a: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озер; дистрофных водоемов и речных вод высокой цветности.</a:t>
          </a:r>
        </a:p>
      </dsp:txBody>
      <dsp:txXfrm>
        <a:off x="96935" y="318620"/>
        <a:ext cx="2796325" cy="3513959"/>
      </dsp:txXfrm>
    </dsp:sp>
    <dsp:sp modelId="{FABDA6D0-C740-4D84-BD17-A28DC20F71CA}">
      <dsp:nvSpPr>
        <dsp:cNvPr id="0" name=""/>
        <dsp:cNvSpPr/>
      </dsp:nvSpPr>
      <dsp:spPr>
        <a:xfrm>
          <a:off x="3277291" y="1707280"/>
          <a:ext cx="629708" cy="7366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3277291" y="1854608"/>
        <a:ext cx="440796" cy="441983"/>
      </dsp:txXfrm>
    </dsp:sp>
    <dsp:sp modelId="{DB3B08AD-02E0-484D-804B-843D8CA9FE50}">
      <dsp:nvSpPr>
        <dsp:cNvPr id="0" name=""/>
        <dsp:cNvSpPr/>
      </dsp:nvSpPr>
      <dsp:spPr>
        <a:xfrm>
          <a:off x="4168387" y="231622"/>
          <a:ext cx="2970321" cy="3687955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Интервал 0,6 — 0,7 мкм рекомендуется использовать для оценки: значений относительной прозрачнос­ти в интервале 2 — 5 м; концентраций хлорофилла а в диапазоне 1,5 — 10 мкг/л и взвешенных веществ в интервале 1 — 10 мг/л; трофического состоянии </a:t>
          </a:r>
          <a:r>
            <a:rPr lang="ru-RU" sz="1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мезотрофных</a:t>
          </a: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водоемов</a:t>
          </a:r>
          <a:r>
            <a:rPr lang="ru-RU" sz="1600" kern="1200" dirty="0">
              <a:solidFill>
                <a:schemeClr val="tx1"/>
              </a:solidFill>
            </a:rPr>
            <a:t>.</a:t>
          </a:r>
        </a:p>
      </dsp:txBody>
      <dsp:txXfrm>
        <a:off x="4255385" y="318620"/>
        <a:ext cx="2796325" cy="3513959"/>
      </dsp:txXfrm>
    </dsp:sp>
    <dsp:sp modelId="{84C3915D-2E16-4B7F-8833-2F6916D821F6}">
      <dsp:nvSpPr>
        <dsp:cNvPr id="0" name=""/>
        <dsp:cNvSpPr/>
      </dsp:nvSpPr>
      <dsp:spPr>
        <a:xfrm>
          <a:off x="7435740" y="1707280"/>
          <a:ext cx="629708" cy="7366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7435740" y="1854608"/>
        <a:ext cx="440796" cy="441983"/>
      </dsp:txXfrm>
    </dsp:sp>
    <dsp:sp modelId="{2E0966A2-BAFE-44EA-9C0D-2D7A2E3C8406}">
      <dsp:nvSpPr>
        <dsp:cNvPr id="0" name=""/>
        <dsp:cNvSpPr/>
      </dsp:nvSpPr>
      <dsp:spPr>
        <a:xfrm>
          <a:off x="8326837" y="231622"/>
          <a:ext cx="2970321" cy="3687955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Ближнюю ИК-зо1гу спектра в интервале 0,7 —1.1 мкм, следует использовать для определения: значений относительной прозрачности &lt;2 м; содержания хлорофилла а &gt;10 мкг/л; концентрации взвешен­ных веществ &gt;10 мг/л; трофического состояния </a:t>
          </a:r>
          <a:r>
            <a:rPr lang="ru-RU" sz="1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эвтрофных</a:t>
          </a: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ru-RU" sz="1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гиперэвтрофных</a:t>
          </a: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водоемов; морфо-метрических характеристик водных объектов. На регистрируемых снимками характеристиках водо­емов в этом диапазоне не сказывается отражение </a:t>
          </a:r>
        </a:p>
      </dsp:txBody>
      <dsp:txXfrm>
        <a:off x="8413835" y="318620"/>
        <a:ext cx="2796325" cy="3513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B9582-EAF7-41C3-8055-B2CA4C72BBD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379F5-A1DA-4BEC-9FEF-3D17FE0AA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76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289C6-92FA-4E83-AC13-1B18122469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8389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есто для изображения из Интернета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119B8-7FF6-4D40-B0F1-C4846351B7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2504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%0eL-wed-r-22.tif%20%20%20%20%20%20%20%20%20%20%20%20%20%20%20%20%20%20%20%20%20%20%20%20%20%20%20%20%20%20%20%20%20%20%20%20%20%20%20%20%20%20%20%20%20%20%20%20%200003AEF0%0cMacintosh%20HD%20%20%20%20%20%20%20%20%20%20%20%20%20%20%20%20%20%20%20B746AFEA: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%0eL-wed-r-22.tif%20%20%20%20%20%20%20%20%20%20%20%20%20%20%20%20%20%20%20%20%20%20%20%20%20%20%20%20%20%20%20%20%20%20%20%20%20%20%20%20%20%20%20%20%20%20%20%20%200003AEF0%0cMacintosh%20HD%20%20%20%20%20%20%20%20%20%20%20%20%20%20%20%20%20%20%20B746AFEA: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%0eL-wed-r-22.tif%20%20%20%20%20%20%20%20%20%20%20%20%20%20%20%20%20%20%20%20%20%20%20%20%20%20%20%20%20%20%20%20%20%20%20%20%20%20%20%20%20%20%20%20%20%20%20%20%200003AEF0%0cMacintosh%20HD%20%20%20%20%20%20%20%20%20%20%20%20%20%20%20%20%20%20%20B746AFEA: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%0eL-wed-r-22.tif%20%20%20%20%20%20%20%20%20%20%20%20%20%20%20%20%20%20%20%20%20%20%20%20%20%20%20%20%20%20%20%20%20%20%20%20%20%20%20%20%20%20%20%20%20%20%20%20%200003AEF0%0cMacintosh%20HD%20%20%20%20%20%20%20%20%20%20%20%20%20%20%20%20%20%20%20B746AFEA: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14</a:t>
            </a:r>
          </a:p>
          <a:p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Использования ДДЗ в экологическом мониторинге и чрезвычайных ситуациях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7D685E-8A06-4986-CE51-0C7B845FCADC}"/>
              </a:ext>
            </a:extLst>
          </p:cNvPr>
          <p:cNvSpPr txBox="1"/>
          <p:nvPr/>
        </p:nvSpPr>
        <p:spPr>
          <a:xfrm>
            <a:off x="511278" y="391251"/>
            <a:ext cx="6331974" cy="5912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первом этапе по координатам зарегистрирован­ных лесных пожаров производится выбор фрагментов космических изображений участков местности, на ко­торых предположительно имеются гари от лесных пожаров. Затем производится радиометрическая кор­рекция выбранных изображений, трансформирование их в географическую проекцию и совмещение с кар­той М 1:200 000 или 1:500 000.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втором этапе к изображениям применяется метод классификации 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ISODATA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(кластерный анализ без обучения) для выделения классов, соответствующих разным природным объектам (включая гари).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третьем этапе проводится идентификация клас­сов методом анализа их спектральных кривых (спект­ральные кривые, соответствующие гарям, имеют отражение выше, чем мокрые почвы, но ниже, чем самые темные еловые леса) и каждому классу, содержащему гари от лесных пожаров, присваивается определенный цвет, по которому визуально достаточно просто опре­делить принадлежность данного участка местности к тому или иному «выгоревшему» классу, то есть созда­ется «маска».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четвертом этапе с использованием «маски» определяется площадь гари лесного пожара, для чего «маска» накладывается на топографическую карту в М 1:200 000 или карту лесов в 1:500 000 и определяются породы деревьев, подвергшиеся воздействию пожара. Затем, используя вычислившую площадь гари и харак­теристики лесного покрова по данным топографичес­кой карты на участке данной гари от пожара, опреде­ляется объем сгоревшей древесины.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Опубликованы спутниковые снимки лесных пожаров в Сибири – Москва 24,  29.07.2019">
            <a:extLst>
              <a:ext uri="{FF2B5EF4-FFF2-40B4-BE49-F238E27FC236}">
                <a16:creationId xmlns:a16="http://schemas.microsoft.com/office/drawing/2014/main" id="{6C438AC3-6C86-96AE-D179-206574B7B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123" y="982627"/>
            <a:ext cx="4572599" cy="457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254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503614" y="836613"/>
            <a:ext cx="57610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b="1">
                <a:solidFill>
                  <a:schemeClr val="bg1"/>
                </a:solidFill>
              </a:rPr>
              <a:t>Усть-Илимский район Иркутской области.</a:t>
            </a:r>
          </a:p>
          <a:p>
            <a:pPr eaLnBrk="1" hangingPunct="1"/>
            <a:r>
              <a:rPr lang="ru-RU" altLang="ru-RU" sz="1200" b="1">
                <a:solidFill>
                  <a:schemeClr val="bg1"/>
                </a:solidFill>
              </a:rPr>
              <a:t>Участок лесосырьевой базы ОАО «ПО Усть-Илимский ЛПК»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196856" y="5874821"/>
            <a:ext cx="76218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снимок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Landsat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MSS показывает нарушения в лесных насаждениях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р.Коми</a:t>
            </a:r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503614" y="549276"/>
            <a:ext cx="30432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chemeClr val="bg1"/>
                </a:solidFill>
              </a:rPr>
              <a:t>МОНИТОРИНГ ВЫРУБОК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733" y="836613"/>
            <a:ext cx="7764442" cy="493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6822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L-wed-r-22.tif                                                 0003AEF0Macintosh HD                   B746AFEA: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"/>
            <a:ext cx="624840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2209800" y="609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2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Круглогодичный оперативный мониторинг  рубок леса по данным РСА</a:t>
            </a:r>
          </a:p>
        </p:txBody>
      </p:sp>
      <p:pic>
        <p:nvPicPr>
          <p:cNvPr id="11269" name="Picture 5"/>
          <p:cNvPicPr>
            <a:picLocks noGrp="1" noChangeAspect="1" noChangeArrowheads="1"/>
          </p:cNvPicPr>
          <p:nvPr>
            <p:ph type="tbl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0800" y="1752600"/>
            <a:ext cx="6934200" cy="4114800"/>
          </a:xfrm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209800" y="6019800"/>
            <a:ext cx="8153400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alt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Участки рубки леса в Архангельской области.  Выделены вырубки возрастом менее 2 лет.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ru-RU" alt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По данным КА </a:t>
            </a:r>
            <a:r>
              <a:rPr lang="en-US" alt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RADARSAT-1</a:t>
            </a:r>
            <a:r>
              <a:rPr lang="ru-RU" altLang="ru-RU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, разрешение 25 м, 30.9.2001 г.</a:t>
            </a:r>
          </a:p>
        </p:txBody>
      </p:sp>
    </p:spTree>
    <p:extLst>
      <p:ext uri="{BB962C8B-B14F-4D97-AF65-F5344CB8AC3E}">
        <p14:creationId xmlns:p14="http://schemas.microsoft.com/office/powerpoint/2010/main" val="2681003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L-wed-r-22.tif                                                 0003AEF0Macintosh HD                   B746AFEA: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"/>
            <a:ext cx="624840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1992313" y="765175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ru-RU" altLang="ru-RU" sz="3200" b="1">
                <a:solidFill>
                  <a:schemeClr val="accent2"/>
                </a:solidFill>
              </a:rPr>
              <a:t>Мониторинг ледовой обстановки</a:t>
            </a:r>
            <a:r>
              <a:rPr lang="ru-RU" altLang="ru-RU" sz="4000" b="1">
                <a:solidFill>
                  <a:srgbClr val="006699"/>
                </a:solidFill>
              </a:rPr>
              <a:t/>
            </a:r>
            <a:br>
              <a:rPr lang="ru-RU" altLang="ru-RU" sz="4000" b="1">
                <a:solidFill>
                  <a:srgbClr val="006699"/>
                </a:solidFill>
              </a:rPr>
            </a:br>
            <a:r>
              <a:rPr lang="ru-RU" altLang="ru-RU" sz="2000" b="1">
                <a:solidFill>
                  <a:schemeClr val="accent2"/>
                </a:solidFill>
              </a:rPr>
              <a:t>Динамика схода ледяного покрова на реках</a:t>
            </a:r>
          </a:p>
        </p:txBody>
      </p:sp>
      <p:pic>
        <p:nvPicPr>
          <p:cNvPr id="12292" name="Picture 4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2060576"/>
            <a:ext cx="4033837" cy="4525963"/>
          </a:xfrm>
        </p:spPr>
      </p:pic>
      <p:sp>
        <p:nvSpPr>
          <p:cNvPr id="1229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167439" y="2332038"/>
            <a:ext cx="4033837" cy="4525962"/>
          </a:xfrm>
          <a:noFill/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endParaRPr lang="ru-RU" altLang="ru-RU" sz="1600" b="1">
              <a:solidFill>
                <a:srgbClr val="43546D"/>
              </a:solidFill>
              <a:latin typeface="FreeSetC-Bold" charset="-52"/>
            </a:endParaRPr>
          </a:p>
          <a:p>
            <a:pPr eaLnBrk="1" hangingPunct="1">
              <a:buFontTx/>
              <a:buNone/>
            </a:pPr>
            <a:r>
              <a:rPr lang="ru-RU" altLang="ru-RU" sz="1600" b="1">
                <a:solidFill>
                  <a:srgbClr val="43546D"/>
                </a:solidFill>
              </a:rPr>
              <a:t>Оценка ледовой обстановки на реках для прогнозирования  возникновения заторов льда. </a:t>
            </a:r>
          </a:p>
          <a:p>
            <a:pPr eaLnBrk="1" hangingPunct="1">
              <a:buFontTx/>
              <a:buNone/>
            </a:pPr>
            <a:endParaRPr lang="ru-RU" altLang="ru-RU" sz="1600" b="1">
              <a:solidFill>
                <a:srgbClr val="43546D"/>
              </a:solidFill>
            </a:endParaRPr>
          </a:p>
          <a:p>
            <a:pPr eaLnBrk="1" hangingPunct="1">
              <a:buFontTx/>
              <a:buNone/>
            </a:pPr>
            <a:endParaRPr lang="ru-RU" altLang="ru-RU" sz="1600" b="1">
              <a:solidFill>
                <a:srgbClr val="43546D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1600" b="1">
                <a:solidFill>
                  <a:srgbClr val="43546D"/>
                </a:solidFill>
              </a:rPr>
              <a:t>Среднее течение реки Обь</a:t>
            </a:r>
            <a:endParaRPr lang="ru-RU" altLang="ru-RU" sz="1600">
              <a:solidFill>
                <a:srgbClr val="000000"/>
              </a:solidFill>
            </a:endParaRPr>
          </a:p>
          <a:p>
            <a:pPr eaLnBrk="1" hangingPunct="1">
              <a:buFontTx/>
              <a:buNone/>
            </a:pPr>
            <a:endParaRPr lang="ru-RU" altLang="ru-RU" sz="1600" b="1"/>
          </a:p>
          <a:p>
            <a:pPr eaLnBrk="1" hangingPunct="1">
              <a:buFontTx/>
              <a:buNone/>
            </a:pPr>
            <a:endParaRPr lang="ru-RU" altLang="ru-RU" sz="1600" b="1">
              <a:solidFill>
                <a:srgbClr val="292526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1200" b="1">
                <a:solidFill>
                  <a:srgbClr val="292526"/>
                </a:solidFill>
              </a:rPr>
              <a:t>Снимок IRS-1D LISS,</a:t>
            </a:r>
          </a:p>
          <a:p>
            <a:pPr eaLnBrk="1" hangingPunct="1">
              <a:buFontTx/>
              <a:buNone/>
            </a:pPr>
            <a:r>
              <a:rPr lang="ru-RU" altLang="ru-RU" sz="1200" b="1">
                <a:solidFill>
                  <a:srgbClr val="292526"/>
                </a:solidFill>
              </a:rPr>
              <a:t>синтез RGB 3:2:1.</a:t>
            </a:r>
          </a:p>
          <a:p>
            <a:pPr eaLnBrk="1" hangingPunct="1">
              <a:buFontTx/>
              <a:buNone/>
            </a:pPr>
            <a:r>
              <a:rPr lang="ru-RU" altLang="ru-RU" sz="1200" b="1">
                <a:solidFill>
                  <a:srgbClr val="292526"/>
                </a:solidFill>
              </a:rPr>
              <a:t>Пространственное</a:t>
            </a:r>
          </a:p>
          <a:p>
            <a:pPr eaLnBrk="1" hangingPunct="1">
              <a:buFontTx/>
              <a:buNone/>
            </a:pPr>
            <a:r>
              <a:rPr lang="ru-RU" altLang="ru-RU" sz="1200" b="1">
                <a:solidFill>
                  <a:srgbClr val="292526"/>
                </a:solidFill>
              </a:rPr>
              <a:t>разрешение 23 м.</a:t>
            </a:r>
          </a:p>
          <a:p>
            <a:pPr eaLnBrk="1" hangingPunct="1">
              <a:buFontTx/>
              <a:buNone/>
            </a:pPr>
            <a:r>
              <a:rPr lang="ru-RU" altLang="ru-RU" sz="1200" b="1">
                <a:solidFill>
                  <a:srgbClr val="292526"/>
                </a:solidFill>
              </a:rPr>
              <a:t>Дата съемки: 17 мая 2003 г.</a:t>
            </a:r>
          </a:p>
          <a:p>
            <a:pPr eaLnBrk="1" hangingPunct="1"/>
            <a:r>
              <a:rPr lang="ru-RU" altLang="ru-RU" sz="1600" b="1">
                <a:solidFill>
                  <a:srgbClr val="FFFFFF"/>
                </a:solidFill>
                <a:latin typeface="FreeSetC-Bold" charset="-52"/>
              </a:rPr>
              <a:t>0 15 км</a:t>
            </a:r>
            <a:endParaRPr lang="ru-RU" altLang="ru-RU" sz="1600">
              <a:solidFill>
                <a:srgbClr val="000000"/>
              </a:solidFill>
              <a:latin typeface="FreeSetC-Bold" charset="-52"/>
            </a:endParaRPr>
          </a:p>
          <a:p>
            <a:pPr eaLnBrk="1" hangingPunct="1"/>
            <a:endParaRPr lang="ru-RU" altLang="ru-RU" sz="1600"/>
          </a:p>
        </p:txBody>
      </p:sp>
    </p:spTree>
    <p:extLst>
      <p:ext uri="{BB962C8B-B14F-4D97-AF65-F5344CB8AC3E}">
        <p14:creationId xmlns:p14="http://schemas.microsoft.com/office/powerpoint/2010/main" val="3643898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L-wed-r-22.tif                                                 0003AEF0Macintosh HD                   B746AFEA: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"/>
            <a:ext cx="624840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981075" y="533400"/>
            <a:ext cx="7772400" cy="11430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000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Высокодетальный</a:t>
            </a:r>
            <a:r>
              <a:rPr lang="ru-RU" altLang="ru-RU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космический мониторинг гидротехнических сооружений</a:t>
            </a:r>
          </a:p>
        </p:txBody>
      </p:sp>
      <p:pic>
        <p:nvPicPr>
          <p:cNvPr id="14340" name="Picture 4" descr="Voljskaya_GES_15062005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63975" y="1773238"/>
            <a:ext cx="4440238" cy="4114800"/>
          </a:xfrm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351088" y="6308725"/>
            <a:ext cx="7848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altLang="ru-RU" sz="1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Волжская ГЭС, снимок КА </a:t>
            </a:r>
            <a:r>
              <a:rPr lang="en-US" altLang="ru-RU" sz="1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EROS-A, </a:t>
            </a:r>
            <a:r>
              <a:rPr lang="ru-RU" altLang="ru-RU" sz="1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разрешение 2м, дата съемки 15.6.05</a:t>
            </a:r>
          </a:p>
        </p:txBody>
      </p:sp>
    </p:spTree>
    <p:extLst>
      <p:ext uri="{BB962C8B-B14F-4D97-AF65-F5344CB8AC3E}">
        <p14:creationId xmlns:p14="http://schemas.microsoft.com/office/powerpoint/2010/main" val="29412391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L-wed-r-22.tif                                                 0003AEF0Macintosh HD                   B746AFEA: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"/>
            <a:ext cx="624840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xfrm>
            <a:off x="817563" y="326233"/>
            <a:ext cx="7772400" cy="9906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0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Высокодетальный</a:t>
            </a:r>
            <a:r>
              <a:rPr lang="ru-RU" alt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космический мониторинг гидротехнических сооружений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351088" y="6308725"/>
            <a:ext cx="7848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altLang="ru-RU" sz="1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Плотина Чограйского водохранилища. ИТЦ СканЭкс, ГНЦ Южморгеология</a:t>
            </a:r>
          </a:p>
        </p:txBody>
      </p:sp>
      <p:pic>
        <p:nvPicPr>
          <p:cNvPr id="15365" name="Picture 5" descr="чограйское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4600" y="1643064"/>
            <a:ext cx="7010400" cy="4452937"/>
          </a:xfrm>
        </p:spPr>
      </p:pic>
    </p:spTree>
    <p:extLst>
      <p:ext uri="{BB962C8B-B14F-4D97-AF65-F5344CB8AC3E}">
        <p14:creationId xmlns:p14="http://schemas.microsoft.com/office/powerpoint/2010/main" val="11728564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2927350" y="1412876"/>
            <a:ext cx="6281738" cy="5211763"/>
            <a:chOff x="592" y="672"/>
            <a:chExt cx="4320" cy="3584"/>
          </a:xfrm>
        </p:grpSpPr>
        <p:pic>
          <p:nvPicPr>
            <p:cNvPr id="16390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" y="672"/>
              <a:ext cx="4320" cy="35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391" name="Text Box 4"/>
            <p:cNvSpPr txBox="1">
              <a:spLocks noChangeArrowheads="1"/>
            </p:cNvSpPr>
            <p:nvPr/>
          </p:nvSpPr>
          <p:spPr bwMode="auto">
            <a:xfrm>
              <a:off x="3217" y="1393"/>
              <a:ext cx="863" cy="446"/>
            </a:xfrm>
            <a:prstGeom prst="rect">
              <a:avLst/>
            </a:prstGeom>
            <a:solidFill>
              <a:srgbClr val="CECEC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sz="1200">
                  <a:latin typeface="Times New Roman" panose="02020603050405020304" pitchFamily="18" charset="0"/>
                </a:rPr>
                <a:t>местоположение нефтяного пятна</a:t>
              </a:r>
            </a:p>
          </p:txBody>
        </p:sp>
        <p:sp>
          <p:nvSpPr>
            <p:cNvPr id="16392" name="Text Box 5"/>
            <p:cNvSpPr txBox="1">
              <a:spLocks noChangeArrowheads="1"/>
            </p:cNvSpPr>
            <p:nvPr/>
          </p:nvSpPr>
          <p:spPr bwMode="auto">
            <a:xfrm>
              <a:off x="1488" y="768"/>
              <a:ext cx="1200" cy="321"/>
            </a:xfrm>
            <a:prstGeom prst="rect">
              <a:avLst/>
            </a:prstGeom>
            <a:solidFill>
              <a:srgbClr val="CECEC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sz="1200">
                  <a:latin typeface="Times New Roman" panose="02020603050405020304" pitchFamily="18" charset="0"/>
                </a:rPr>
                <a:t>Нефтеперерабатывающий завод</a:t>
              </a:r>
            </a:p>
          </p:txBody>
        </p:sp>
        <p:sp>
          <p:nvSpPr>
            <p:cNvPr id="16393" name="Text Box 6"/>
            <p:cNvSpPr txBox="1">
              <a:spLocks noChangeArrowheads="1"/>
            </p:cNvSpPr>
            <p:nvPr/>
          </p:nvSpPr>
          <p:spPr bwMode="auto">
            <a:xfrm>
              <a:off x="672" y="1393"/>
              <a:ext cx="672" cy="446"/>
            </a:xfrm>
            <a:prstGeom prst="rect">
              <a:avLst/>
            </a:prstGeom>
            <a:solidFill>
              <a:srgbClr val="CECEC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sz="1200">
                  <a:latin typeface="Times New Roman" panose="02020603050405020304" pitchFamily="18" charset="0"/>
                </a:rPr>
                <a:t>Разрыв нефте-провода</a:t>
              </a:r>
            </a:p>
          </p:txBody>
        </p:sp>
        <p:sp>
          <p:nvSpPr>
            <p:cNvPr id="16394" name="Text Box 7"/>
            <p:cNvSpPr txBox="1">
              <a:spLocks noChangeArrowheads="1"/>
            </p:cNvSpPr>
            <p:nvPr/>
          </p:nvSpPr>
          <p:spPr bwMode="auto">
            <a:xfrm>
              <a:off x="960" y="3888"/>
              <a:ext cx="863" cy="321"/>
            </a:xfrm>
            <a:prstGeom prst="rect">
              <a:avLst/>
            </a:prstGeom>
            <a:solidFill>
              <a:srgbClr val="CECEC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sz="1200">
                  <a:latin typeface="Times New Roman" panose="02020603050405020304" pitchFamily="18" charset="0"/>
                </a:rPr>
                <a:t>г. Рио-де-Жанейро</a:t>
              </a:r>
            </a:p>
          </p:txBody>
        </p:sp>
      </p:grpSp>
      <p:sp>
        <p:nvSpPr>
          <p:cNvPr id="16387" name="Line 8"/>
          <p:cNvSpPr>
            <a:spLocks noChangeShapeType="1"/>
          </p:cNvSpPr>
          <p:nvPr/>
        </p:nvSpPr>
        <p:spPr bwMode="auto">
          <a:xfrm flipH="1">
            <a:off x="6705600" y="2362200"/>
            <a:ext cx="1524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88" name="Text Box 9"/>
          <p:cNvSpPr txBox="1">
            <a:spLocks noChangeArrowheads="1"/>
          </p:cNvSpPr>
          <p:nvPr/>
        </p:nvSpPr>
        <p:spPr bwMode="auto">
          <a:xfrm>
            <a:off x="2782889" y="638176"/>
            <a:ext cx="6192837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5000"/>
              </a:lnSpc>
            </a:pPr>
            <a:r>
              <a:rPr lang="ru-RU" altLang="ru-RU" sz="2400">
                <a:solidFill>
                  <a:srgbClr val="006699"/>
                </a:solidFill>
                <a:latin typeface="Times New Roman" panose="02020603050405020304" pitchFamily="18" charset="0"/>
              </a:rPr>
              <a:t>Мониторинг разливов нефтепродуктов </a:t>
            </a:r>
          </a:p>
          <a:p>
            <a:pPr eaLnBrk="1" hangingPunct="1">
              <a:lnSpc>
                <a:spcPct val="85000"/>
              </a:lnSpc>
            </a:pPr>
            <a:r>
              <a:rPr lang="ru-RU" altLang="ru-RU" sz="2400">
                <a:solidFill>
                  <a:srgbClr val="006699"/>
                </a:solidFill>
                <a:latin typeface="Times New Roman" panose="02020603050405020304" pitchFamily="18" charset="0"/>
              </a:rPr>
              <a:t>в акваториях морей по данным </a:t>
            </a:r>
            <a:r>
              <a:rPr lang="en-US" altLang="ru-RU" sz="2400">
                <a:solidFill>
                  <a:srgbClr val="006699"/>
                </a:solidFill>
                <a:latin typeface="Times New Roman" panose="02020603050405020304" pitchFamily="18" charset="0"/>
              </a:rPr>
              <a:t>RADARSAT-1</a:t>
            </a:r>
            <a:endParaRPr lang="ru-RU" altLang="ru-RU" sz="2400">
              <a:solidFill>
                <a:srgbClr val="00669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6389" name="Picture 10" descr="logo_R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15901"/>
            <a:ext cx="20574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9603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2873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 космических снимках фиксируется загрязнение атмосферы и гидрологических объектов.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используется данные дистанционного зондирования при чрезвычайных ситуациях?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методы лазерного дистанционного зондирования позволяют идентифицировать состояние почв и растительности. </a:t>
            </a:r>
            <a:endParaRPr lang="ru-RU" dirty="0">
              <a:highlight>
                <a:srgbClr val="FFFF00"/>
              </a:highlight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endParaRPr lang="ru-RU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569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62500" lnSpcReduction="2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Трифонова Т. А., Мищенко Н. В., Краснощеков А. Н. Геоинформационные системы и дистанционное зондирование в экологических исследованиях. — Академический Проект, 2005. — 352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Краснощёков А.Н., Трифонова Т.А., Мищенко Н.В. Геоинформационные системы в экологии: Учеб. пособие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гос. ун-т. Владимир, 2004. – 152с.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Токарева О.С. Обработка и интерпретация данных дистанционного зондирования Земли: учебное пособие / О.С. Токарева; Национальный исследовательский Томский политехнический университет. - Томск: Изд-во ТПУ, 2010. - 148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Шихов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 П. Герасимов, А. 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Пономарчук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Е. С. Перминова Тематическое дешифрирование и интерпретация космических снимков среднего и высокого пространственного разрешения. Пермь, 2020. – 191 б. (http://www.psu.ru/files/docs/science/book s/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uchebn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posobiya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hov-gerasimov-ponoma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rchukpe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 m 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f r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-i -i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y a -kosmicheskih-snimkov.pdf.)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Савиных В.П., Малинников, В.А., Сладкопевцев С.А., Цыпина Э.М. География из космоса. – М.:, Изд-во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гос. ун-та геодезии и картографии´, 2000. – 224 с.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584" y="1352302"/>
            <a:ext cx="5948831" cy="4334629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ДДЗ в экологическом мониторинге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ДДЗ в чрезвычайных ситуациях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39199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4B078B64-EBEE-DF86-A521-84FC0B14C9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1875583"/>
              </p:ext>
            </p:extLst>
          </p:nvPr>
        </p:nvGraphicFramePr>
        <p:xfrm>
          <a:off x="580103" y="374713"/>
          <a:ext cx="11316929" cy="547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5830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061040850"/>
              </p:ext>
            </p:extLst>
          </p:nvPr>
        </p:nvGraphicFramePr>
        <p:xfrm>
          <a:off x="383456" y="188730"/>
          <a:ext cx="11141794" cy="6459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8555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075486756"/>
              </p:ext>
            </p:extLst>
          </p:nvPr>
        </p:nvGraphicFramePr>
        <p:xfrm>
          <a:off x="403122" y="330257"/>
          <a:ext cx="11385755" cy="2810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Аэрофотоснимок зеленой лесистой местности с извилистой голубой рекой, наложенный на контурную карту и карту интенсивности зеленого цвета">
            <a:extLst>
              <a:ext uri="{FF2B5EF4-FFF2-40B4-BE49-F238E27FC236}">
                <a16:creationId xmlns:a16="http://schemas.microsoft.com/office/drawing/2014/main" id="{DA16AF5D-1382-26C9-FA93-1EF5A458B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681" y="3313471"/>
            <a:ext cx="4889654" cy="298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166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097E4809-C6CC-4237-3A4F-974A9BDD20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2558706"/>
              </p:ext>
            </p:extLst>
          </p:nvPr>
        </p:nvGraphicFramePr>
        <p:xfrm>
          <a:off x="491613" y="973394"/>
          <a:ext cx="11385753" cy="5801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F4FDFCA-C26C-7F57-DAD7-BD7B26EBADFA}"/>
              </a:ext>
            </a:extLst>
          </p:cNvPr>
          <p:cNvSpPr txBox="1"/>
          <p:nvPr/>
        </p:nvSpPr>
        <p:spPr>
          <a:xfrm>
            <a:off x="108153" y="83575"/>
            <a:ext cx="1176921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Среди различных типов поверхностных вод можно выделить четыре типа, существенно различающихся по оптическим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03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83150D-7693-C3B5-B45B-9A34FCB5DA8C}"/>
              </a:ext>
            </a:extLst>
          </p:cNvPr>
          <p:cNvSpPr txBox="1"/>
          <p:nvPr/>
        </p:nvSpPr>
        <p:spPr>
          <a:xfrm>
            <a:off x="481781" y="422664"/>
            <a:ext cx="11228438" cy="70923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основе анализа физических процессов коэффи­циента формирования спектральной яркости и указан­ной типизации водоемов предложены следующие пра­вила применения космической информации.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B71F07EF-AFE7-4178-15A3-F5F51D56C0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714768"/>
              </p:ext>
            </p:extLst>
          </p:nvPr>
        </p:nvGraphicFramePr>
        <p:xfrm>
          <a:off x="560439" y="1202541"/>
          <a:ext cx="11307096" cy="4151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686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FB701B-D4E3-FCEE-FE0C-36EAC8C61381}"/>
              </a:ext>
            </a:extLst>
          </p:cNvPr>
          <p:cNvSpPr txBox="1"/>
          <p:nvPr/>
        </p:nvSpPr>
        <p:spPr>
          <a:xfrm>
            <a:off x="993058" y="3367548"/>
            <a:ext cx="10756490" cy="30584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Космическую фото информацию, полученную в спектральном интервале 0,46 — 0,7 мкм, можно использовать для определения типа взвешенных (органических или неорганических) веществ в водоемах.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ущерба от паводков (наводнений) Сбор необходимой информации о сельскохозяй­ственных культурах, погибших в результате паводков Градационными наземными методами занимает не­сколько недель и не отвечает современным требова­ниям. Использование материалов дистанционного зондирования и методик их цифровой обработки не только обеспечивают оперативность и объективность информации, но и позволяет выделить площади с оди­наковым состоянием сельхозкультур и дать количе­ственную оценку состояния культур и затопления.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Методика основана на использовании снимков района затопления до и после паводка. После совмес­тной цифровой обработки этих снимков методами кластерного анализа определяются затопленные и подтоп­ленные территории, на которых погибла растительность. На основе полученных данных рассчитывают площадь затопленных территорий, на которой была раститель­ность в том или ином состоянии, и вегетационный индекс растительности (31, 73).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4607CD-FCC8-0C68-7754-3A352925E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013" y="109897"/>
            <a:ext cx="7056488" cy="316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466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D02FF9-2521-852A-BF77-8C5C3A904FE5}"/>
              </a:ext>
            </a:extLst>
          </p:cNvPr>
          <p:cNvSpPr txBox="1"/>
          <p:nvPr/>
        </p:nvSpPr>
        <p:spPr>
          <a:xfrm>
            <a:off x="353962" y="393209"/>
            <a:ext cx="4768644" cy="5556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Пожары</a:t>
            </a:r>
            <a:endParaRPr lang="ru-RU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настоящее время с искусственных спутников Земли поступает большой объем информации, которую можно использовать для слежения за лесными пожа­рами. В частности, можно получать данные о: коорди­натах очагов пожаров, названии ближайшего населен­ного пункта, расстоянии до него, азимуте; площадях сгоревшего леса; объеме сгоревшего леса и т.д.</a:t>
            </a:r>
            <a:endParaRPr lang="ru-RU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 дешифровочным признаком свежих га­рей после сильных низовых и повальных верховых пожаров является темно-серый и темный тон, неров­ные, чаще всего клиновидные границы. Не­ровный характер кромки гарей связан с различными видами и интенсивностью пожаров в течение суток, неравномерным пожарным созреванием типов насаж­дений, различными категориями площадей, встречаю­щимися на пути распространения пожара и, наконец, направлением ветра во время их действия. Дешифровочные признаки гарей не позволяют визуальным пу­тем надежно выделять все существующие гари, т. е. велика вероятность их пропуска, возникают трудности с точным определением географических х координат и площадей гарей. Методы цифровой обработки косми­ческих снимков позволяют успешно преодолеть указан­ные выше трудности.</a:t>
            </a:r>
            <a:endParaRPr lang="ru-RU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качестве примера опишем методологический подход к решению задачи оценки ущерба от лесных пожаров на основе использования космических изоб­ражений высокого разрешения (35x35 м), полученных со спутника «Метеор —ЗМ».</a:t>
            </a:r>
            <a:endParaRPr lang="ru-RU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Масштабные пожары в Греции видно из космоса: спутниковые фото | Европейская  правда">
            <a:extLst>
              <a:ext uri="{FF2B5EF4-FFF2-40B4-BE49-F238E27FC236}">
                <a16:creationId xmlns:a16="http://schemas.microsoft.com/office/drawing/2014/main" id="{B9FB69A2-417D-9B78-AEAB-508572C23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863" y="1319212"/>
            <a:ext cx="5953125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1775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6073</TotalTime>
  <Words>1655</Words>
  <Application>Microsoft Office PowerPoint</Application>
  <PresentationFormat>Широкоэкранный</PresentationFormat>
  <Paragraphs>84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FreeSetC-Bold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Круглогодичный оперативный мониторинг  рубок леса по данным РСА</vt:lpstr>
      <vt:lpstr>Мониторинг ледовой обстановки Динамика схода ледяного покрова на реках</vt:lpstr>
      <vt:lpstr>Высокодетальный космический мониторинг гидротехнических сооружений</vt:lpstr>
      <vt:lpstr>Высокодетальный космический мониторинг гидротехнических сооружений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226</cp:revision>
  <dcterms:created xsi:type="dcterms:W3CDTF">2021-11-16T03:16:23Z</dcterms:created>
  <dcterms:modified xsi:type="dcterms:W3CDTF">2023-11-05T17:59:12Z</dcterms:modified>
</cp:coreProperties>
</file>