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69" r:id="rId5"/>
    <p:sldId id="270" r:id="rId6"/>
    <p:sldId id="276" r:id="rId7"/>
    <p:sldId id="277" r:id="rId8"/>
    <p:sldId id="271" r:id="rId9"/>
    <p:sldId id="272" r:id="rId10"/>
    <p:sldId id="273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B401E-C9E8-4FFB-935D-36A7EF19C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15" y="250811"/>
            <a:ext cx="8922382" cy="301324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прекращения или временного ограничения движения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транспортных средств по дорогам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наступлении случаев, предусмотренных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пунктом 3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настоящих Правил, решение о введении временного прекращения или временного ограничения движения транспортных средств по дорогам принимается владельцами дорог совместно с уполномоченными органами в пределах их компетенции.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Владельцы дорог при наступлении случаев, предусмотренных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пунктом 3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настоящих Правил, принимают немедленные меры по временному ограничению или прекращению дорожного движения, изменению его организации на дорогах или отдельных участках дорог с уведомлением об этом участников дорожного движения через средства массовой информации.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   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При наступлении случаев, предусмотренных пунктом 3 настоящих Правил, владельцы дорог осуществляют прием сообщений, обеспечивают информирование о временном ограничении или прекращении движения транспортных средств участников дорожного движения и территориальных подразделений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уполномоченного органа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обеспечению безопасности дорожного движения, которые проводят организацию постов и установку знаков на дорогах.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2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99942" y="5539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СОХРАННОСТИ АВТОМОБИЛЬНЫХ ДОРОГ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5491" y="3399707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Обеспечения выполнением норм ремонта и содержания нормативных правовых актов для сохранности автомобильных дорог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Способы ограничения движения транспортных средств.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8549" y="2943706"/>
            <a:ext cx="75693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E308F0-FAE0-44F5-853D-AD04BAE85F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200" y="3348640"/>
            <a:ext cx="3271421" cy="3271421"/>
          </a:xfrm>
          <a:prstGeom prst="rect">
            <a:avLst/>
          </a:prstGeom>
        </p:spPr>
      </p:pic>
      <p:sp>
        <p:nvSpPr>
          <p:cNvPr id="6" name="Облачко с текстом: прямоугольное 5">
            <a:extLst>
              <a:ext uri="{FF2B5EF4-FFF2-40B4-BE49-F238E27FC236}">
                <a16:creationId xmlns:a16="http://schemas.microsoft.com/office/drawing/2014/main" id="{438FEDF6-41A1-4B5C-9091-3C3957ADCF9F}"/>
              </a:ext>
            </a:extLst>
          </p:cNvPr>
          <p:cNvSpPr/>
          <p:nvPr/>
        </p:nvSpPr>
        <p:spPr>
          <a:xfrm>
            <a:off x="2877141" y="236181"/>
            <a:ext cx="6904533" cy="3541735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Сохранность автомобильных дорог и искусственных сооружений в процессе эксплуатации обеспечивается выполнением норм их ремонта и содержания и соответствующих нормативных правовых актов, а также правовыми и организационно-техническими мероприятиями по предупреждению, пресечению и устранению причин повреждения и преждевременного разрушения элементов автомобильных дорог и искусственных сооружений.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2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31B1E-B348-45E6-B3F9-0573EC06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92" y="338662"/>
            <a:ext cx="10780816" cy="777917"/>
          </a:xfrm>
        </p:spPr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Действия, которые необходимо пресекать с целью обеспечения сохранности</a:t>
            </a:r>
            <a:r>
              <a:rPr lang="x-non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автомобильных дорог</a:t>
            </a:r>
            <a:endParaRPr lang="x-none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7604B24-0841-41FF-9539-FAFCFCB7EAA8}"/>
              </a:ext>
            </a:extLst>
          </p:cNvPr>
          <p:cNvSpPr/>
          <p:nvPr/>
        </p:nvSpPr>
        <p:spPr>
          <a:xfrm>
            <a:off x="1015004" y="1462241"/>
            <a:ext cx="10471404" cy="12417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1)Проезд по автомобильным дорогам без специального разрешения автотранспортных средств, перевозящих опасные грузы, которые могут вызвать взрыв, пожар, загрязнение, химическое, бактериологическое или радиационное заражение автомобильных дорог или иные опасные последствия;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C618415-3657-46C6-BC32-A5C8D34BD7AF}"/>
              </a:ext>
            </a:extLst>
          </p:cNvPr>
          <p:cNvSpPr/>
          <p:nvPr/>
        </p:nvSpPr>
        <p:spPr>
          <a:xfrm>
            <a:off x="1000211" y="2777399"/>
            <a:ext cx="10412427" cy="12145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1143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2)Проезд по автомобильным дорогам без специального разрешения автотранспортных средств, весовые параметры (осевая нагрузка и полная масса) и (или) габариты которых с грузом или без груза превышают установленные нормативные величины и (или) величины, указанные на дорожных знаках 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7BC57D-6C99-4621-934F-7AA8D4584AF2}"/>
              </a:ext>
            </a:extLst>
          </p:cNvPr>
          <p:cNvSpPr/>
          <p:nvPr/>
        </p:nvSpPr>
        <p:spPr>
          <a:xfrm>
            <a:off x="1000209" y="4072159"/>
            <a:ext cx="10412427" cy="10584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3)Проезд по автомобильным дорогам тяжеловесных и крупногабаритных автотранспортных средств с нарушением требований и маршрута движения, указанных в специальном разрешении;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39C1F95-2D73-42F1-BF3B-907F855EA7FC}"/>
              </a:ext>
            </a:extLst>
          </p:cNvPr>
          <p:cNvSpPr/>
          <p:nvPr/>
        </p:nvSpPr>
        <p:spPr>
          <a:xfrm>
            <a:off x="1000209" y="5204046"/>
            <a:ext cx="10412427" cy="105785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4)Перемещение грузов по автомобильным дорогам посредством волочения, движение по проезжей части или обочинам транспортных средств на гусеничном ходу или на металлических колесах без специального разрешения или без соблюдения условий, указанных в этом разрешении;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Двойные фигурные скобки 10">
            <a:extLst>
              <a:ext uri="{FF2B5EF4-FFF2-40B4-BE49-F238E27FC236}">
                <a16:creationId xmlns:a16="http://schemas.microsoft.com/office/drawing/2014/main" id="{1948ED82-CB04-4FE0-85F2-55E86B98393A}"/>
              </a:ext>
            </a:extLst>
          </p:cNvPr>
          <p:cNvSpPr/>
          <p:nvPr/>
        </p:nvSpPr>
        <p:spPr>
          <a:xfrm>
            <a:off x="0" y="1297589"/>
            <a:ext cx="12192000" cy="4964315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5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31B1E-B348-45E6-B3F9-0573EC06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92" y="338662"/>
            <a:ext cx="10780816" cy="777917"/>
          </a:xfrm>
        </p:spPr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Действия, которые необходимо пресекать с целью обеспечения сохранности</a:t>
            </a:r>
            <a:r>
              <a:rPr lang="x-non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автомобильных дорог</a:t>
            </a:r>
            <a:endParaRPr lang="x-none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7604B24-0841-41FF-9539-FAFCFCB7EAA8}"/>
              </a:ext>
            </a:extLst>
          </p:cNvPr>
          <p:cNvSpPr/>
          <p:nvPr/>
        </p:nvSpPr>
        <p:spPr>
          <a:xfrm>
            <a:off x="1015004" y="1462241"/>
            <a:ext cx="10471404" cy="7848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5)Проезд по автомобильным дорогам груженых автотранспортных средств, оборудованных подъемной осью при её поднятом положении и нагрузке на другие оси, превышающей допустимые значения;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C618415-3657-46C6-BC32-A5C8D34BD7AF}"/>
              </a:ext>
            </a:extLst>
          </p:cNvPr>
          <p:cNvSpPr/>
          <p:nvPr/>
        </p:nvSpPr>
        <p:spPr>
          <a:xfrm>
            <a:off x="1000208" y="2333941"/>
            <a:ext cx="10486200" cy="7644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6)Проезд по автомобильным дорогам груженых автотранспортных средств, оборудованных двускатными колесами, с которых сняты по одной внутренней или внешней шине;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7BC57D-6C99-4621-934F-7AA8D4584AF2}"/>
              </a:ext>
            </a:extLst>
          </p:cNvPr>
          <p:cNvSpPr/>
          <p:nvPr/>
        </p:nvSpPr>
        <p:spPr>
          <a:xfrm>
            <a:off x="1000208" y="3188900"/>
            <a:ext cx="10486200" cy="10584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7)Попадание на проезжую часть автомобильных дорог и обочины горюче-смазочных, сыпучих, жидких и других материалов и предметов, снижающих сцепные качества покрытий, вызывающих их разрушение или нарушение условий безопасности дорожного движения;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39C1F95-2D73-42F1-BF3B-907F855EA7FC}"/>
              </a:ext>
            </a:extLst>
          </p:cNvPr>
          <p:cNvSpPr/>
          <p:nvPr/>
        </p:nvSpPr>
        <p:spPr>
          <a:xfrm>
            <a:off x="1000208" y="4337903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8)Использование элементов автомобильных дорог и полос отвода для складирования, погрузки и выгрузки грузов;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Двойные фигурные скобки 10">
            <a:extLst>
              <a:ext uri="{FF2B5EF4-FFF2-40B4-BE49-F238E27FC236}">
                <a16:creationId xmlns:a16="http://schemas.microsoft.com/office/drawing/2014/main" id="{1948ED82-CB04-4FE0-85F2-55E86B98393A}"/>
              </a:ext>
            </a:extLst>
          </p:cNvPr>
          <p:cNvSpPr/>
          <p:nvPr/>
        </p:nvSpPr>
        <p:spPr>
          <a:xfrm>
            <a:off x="0" y="1297589"/>
            <a:ext cx="12192000" cy="4964315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E24B1FB-1533-5E7B-C89C-D123DC6AD2D6}"/>
              </a:ext>
            </a:extLst>
          </p:cNvPr>
          <p:cNvSpPr/>
          <p:nvPr/>
        </p:nvSpPr>
        <p:spPr>
          <a:xfrm>
            <a:off x="1000208" y="4337902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8)Использование элементов автомобильных дорог и полос отвода для складирования, погрузки и выгрузки грузов;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4A241E3-364F-45D2-4225-E77B404031B4}"/>
              </a:ext>
            </a:extLst>
          </p:cNvPr>
          <p:cNvSpPr/>
          <p:nvPr/>
        </p:nvSpPr>
        <p:spPr>
          <a:xfrm>
            <a:off x="1000208" y="5093515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9)Производство строительных, геологоразведочных, топографических, горных и изыскательских работ, а также устройство наземных сооружений в полосе отвода;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5F307EC-F50B-E654-34CC-1287BCED8DC8}"/>
              </a:ext>
            </a:extLst>
          </p:cNvPr>
          <p:cNvSpPr/>
          <p:nvPr/>
        </p:nvSpPr>
        <p:spPr>
          <a:xfrm>
            <a:off x="1000207" y="5838426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10)Распашка участков, покос трав, снятие дерна и выемка грунта на полосе отвода;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54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31B1E-B348-45E6-B3F9-0573EC06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92" y="338662"/>
            <a:ext cx="10780816" cy="777917"/>
          </a:xfrm>
        </p:spPr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Действия, которые необходимо пресекать с целью обеспечения сохранности</a:t>
            </a:r>
            <a:r>
              <a:rPr lang="x-non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автомобильных дорог</a:t>
            </a:r>
            <a:endParaRPr lang="x-none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7604B24-0841-41FF-9539-FAFCFCB7EAA8}"/>
              </a:ext>
            </a:extLst>
          </p:cNvPr>
          <p:cNvSpPr/>
          <p:nvPr/>
        </p:nvSpPr>
        <p:spPr>
          <a:xfrm>
            <a:off x="1015004" y="1462241"/>
            <a:ext cx="10471404" cy="7848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11)Спуск канализационных, промышленных, мелиоративных и сточных вод в водоотводные сооружения и резервы;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C618415-3657-46C6-BC32-A5C8D34BD7AF}"/>
              </a:ext>
            </a:extLst>
          </p:cNvPr>
          <p:cNvSpPr/>
          <p:nvPr/>
        </p:nvSpPr>
        <p:spPr>
          <a:xfrm>
            <a:off x="963316" y="2359529"/>
            <a:ext cx="10486200" cy="7644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12)Несанкционированное строительство капитальных сооружений (за исключением объектов дорожной службы) и объектов дорожного сервиса в придорожных полосах;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7BC57D-6C99-4621-934F-7AA8D4584AF2}"/>
              </a:ext>
            </a:extLst>
          </p:cNvPr>
          <p:cNvSpPr/>
          <p:nvPr/>
        </p:nvSpPr>
        <p:spPr>
          <a:xfrm>
            <a:off x="963316" y="3309280"/>
            <a:ext cx="10486200" cy="6044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13)Несанкционированные порубка, раскорчёвка и повреждение защитных и декоративных насаждений;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Двойные фигурные скобки 10">
            <a:extLst>
              <a:ext uri="{FF2B5EF4-FFF2-40B4-BE49-F238E27FC236}">
                <a16:creationId xmlns:a16="http://schemas.microsoft.com/office/drawing/2014/main" id="{1948ED82-CB04-4FE0-85F2-55E86B98393A}"/>
              </a:ext>
            </a:extLst>
          </p:cNvPr>
          <p:cNvSpPr/>
          <p:nvPr/>
        </p:nvSpPr>
        <p:spPr>
          <a:xfrm>
            <a:off x="0" y="1297589"/>
            <a:ext cx="12192000" cy="4964315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E24B1FB-1533-5E7B-C89C-D123DC6AD2D6}"/>
              </a:ext>
            </a:extLst>
          </p:cNvPr>
          <p:cNvSpPr/>
          <p:nvPr/>
        </p:nvSpPr>
        <p:spPr>
          <a:xfrm>
            <a:off x="1000203" y="4053536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14)Умышленное или по неосторожности уничтожение или повреждение имущества, входящего в состав автомобильных дорог и дорожных сооружений;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4A241E3-364F-45D2-4225-E77B404031B4}"/>
              </a:ext>
            </a:extLst>
          </p:cNvPr>
          <p:cNvSpPr/>
          <p:nvPr/>
        </p:nvSpPr>
        <p:spPr>
          <a:xfrm>
            <a:off x="1000204" y="4818282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15)Несанкционированные прокладка и переустройство инженерных коммуникаций, проходящих в полосе отвода, в придорожной полосе или пересекающих автомобильные дороги;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5F307EC-F50B-E654-34CC-1287BCED8DC8}"/>
              </a:ext>
            </a:extLst>
          </p:cNvPr>
          <p:cNvSpPr/>
          <p:nvPr/>
        </p:nvSpPr>
        <p:spPr>
          <a:xfrm>
            <a:off x="1000202" y="5540093"/>
            <a:ext cx="10412427" cy="604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16)Несанкционированные строительство, реконструкция и ремонт пересечений и примыканий к автомобильным дорогам.  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91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E62ED-82C1-4993-AF0C-E4F66B61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38" y="361024"/>
            <a:ext cx="9167104" cy="2069659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целью обеспечения сохранности автомобильных дорог землепользователи придорожных полос обязаны: 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-в пределах населённых пунктов устраивать и ремонтировать пешеходные дорожки и переходные мостики в границах закреплённых за ними участков, а также регулярно производить их очистку; 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-содержать в технически исправном состоянии и чистоте выезды из закрепленных участков и подъездных путей к дороге общего пользования, включая переездные мостики.</a:t>
            </a:r>
            <a:endParaRPr lang="ru-RU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03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изогнутая влево 3">
            <a:extLst>
              <a:ext uri="{FF2B5EF4-FFF2-40B4-BE49-F238E27FC236}">
                <a16:creationId xmlns:a16="http://schemas.microsoft.com/office/drawing/2014/main" id="{D435D8CB-F94D-4BFE-8FCD-3A2BFCD5606E}"/>
              </a:ext>
            </a:extLst>
          </p:cNvPr>
          <p:cNvSpPr/>
          <p:nvPr/>
        </p:nvSpPr>
        <p:spPr>
          <a:xfrm>
            <a:off x="8415953" y="789110"/>
            <a:ext cx="958788" cy="2328169"/>
          </a:xfrm>
          <a:prstGeom prst="curvedLef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B98CF4-F05E-A931-A40E-F952DC0DDAC9}"/>
              </a:ext>
            </a:extLst>
          </p:cNvPr>
          <p:cNvSpPr txBox="1"/>
          <p:nvPr/>
        </p:nvSpPr>
        <p:spPr>
          <a:xfrm>
            <a:off x="196771" y="0"/>
            <a:ext cx="11748302" cy="6379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Временное ограничение или запрещения дорожного движения на дорогах или отдельных участках дорог вводятся в случаях: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 угрозы безопасности дорожного движения, в том числе жизни и (или) здоровью физических лиц;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 угрозы сохранности дорог;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3) ДТП;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4) загрязнения атмосферного воздуха выше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нормативов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предельно допустимых концентраций химических и иных веществ;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5) стихийных бедствий, неблагоприятных дорожно-климатических условий;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6) проведения массовых, спортивных и иных мероприятий в целях создания необходимых условий для безопасного движения транспортных средств и пешеходов либо когда пользование транспортными средствами угрожает безопасности дорожного движения;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7) если железнодорожные переезды не отвечают требованиям обеспечения безопасности дорожного движения;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8) проведения на дорогах ремонтно-строительных и других работ;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9) проведения антитеррористической операции и (или) охранных мероприятий;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10) проведения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предотвращению и (или) ликвидации чрезвычайных ситуаций социального, природного и техногенного характера и их последствий;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11) несоответствия показателей состояния конструктивных элементов дорог техническим нормам обеспечения безопасности дорожного движения;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12) сверхнормативной загрузки путем: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обеспечения платного доступа с целью обеспечения нормативной пропускной способности дорог;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ограничения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запрета въезда определенных категорий транспортных средств в установленное время;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ограничения движения грузовых и транзитных транспортных средств;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13) проведения мероприятий по обеспечению безопасности дорожного движения: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сопровождении автомобилей особого назначения;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организованных автобусных колонн;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войсковых колонн.</a:t>
            </a:r>
            <a:endParaRPr lang="x-none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28978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</TotalTime>
  <Words>546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Действия, которые необходимо пресекать с целью обеспечения сохранности автомобильных дорог</vt:lpstr>
      <vt:lpstr>Действия, которые необходимо пресекать с целью обеспечения сохранности автомобильных дорог</vt:lpstr>
      <vt:lpstr>Действия, которые необходимо пресекать с целью обеспечения сохранности автомобильных дорог</vt:lpstr>
      <vt:lpstr>  С целью обеспечения сохранности автомобильных дорог землепользователи придорожных полос обязаны:     -в пределах населённых пунктов устраивать и ремонтировать пешеходные дорожки и переходные мостики в границах закреплённых за ними участков, а также регулярно производить их очистку;     -содержать в технически исправном состоянии и чистоте выезды из закрепленных участков и подъездных путей к дороге общего пользования, включая переездные мостики.</vt:lpstr>
      <vt:lpstr>Презентация PowerPoint</vt:lpstr>
      <vt:lpstr>  Порядок прекращения или временного ограничения движения транспортных средств по дорогам       1. При наступлении случаев, предусмотренных пунктом 3 настоящих Правил, решение о введении временного прекращения или временного ограничения движения транспортных средств по дорогам принимается владельцами дорог совместно с уполномоченными органами в пределах их компетенции.       2. Владельцы дорог при наступлении случаев, предусмотренных пунктом 3 настоящих Правил, принимают немедленные меры по временному ограничению или прекращению дорожного движения, изменению его организации на дорогах или отдельных участках дорог с уведомлением об этом участников дорожного движения через средства массовой информации.       3. При наступлении случаев, предусмотренных пунктом 3 настоящих Правил, владельцы дорог осуществляют прием сообщений, обеспечивают информирование о временном ограничении или прекращении движения транспортных средств участников дорожного движения и территориальных подразделений уполномоченного органа по обеспечению безопасности дорожного движения, которые проводят организацию постов и установку знаков на дорогах.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28</cp:revision>
  <dcterms:created xsi:type="dcterms:W3CDTF">2022-11-03T08:56:28Z</dcterms:created>
  <dcterms:modified xsi:type="dcterms:W3CDTF">2022-11-06T02:37:12Z</dcterms:modified>
</cp:coreProperties>
</file>