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303" r:id="rId12"/>
    <p:sldId id="304" r:id="rId13"/>
    <p:sldId id="273" r:id="rId14"/>
    <p:sldId id="305" r:id="rId15"/>
    <p:sldId id="306" r:id="rId16"/>
    <p:sldId id="307" r:id="rId17"/>
    <p:sldId id="309" r:id="rId18"/>
    <p:sldId id="283" r:id="rId19"/>
    <p:sldId id="285" r:id="rId20"/>
    <p:sldId id="286" r:id="rId21"/>
    <p:sldId id="287" r:id="rId22"/>
    <p:sldId id="288" r:id="rId23"/>
    <p:sldId id="289" r:id="rId24"/>
    <p:sldId id="29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75"/>
  </p:normalViewPr>
  <p:slideViewPr>
    <p:cSldViewPr snapToGrid="0" snapToObjects="1">
      <p:cViewPr varScale="1">
        <p:scale>
          <a:sx n="118" d="100"/>
          <a:sy n="118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BD381-5C5F-E94E-94BE-35D8003D4E75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6AF78-8395-824A-9325-3C025AD2A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939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0%B5%D1%80%D1%81%D0%B8%D1%8F" TargetMode="External"/><Relationship Id="rId13" Type="http://schemas.openxmlformats.org/officeDocument/2006/relationships/hyperlink" Target="http://ru.wikipedia.org/wiki/1975_%D0%B3%D0%BE%D0%B4" TargetMode="External"/><Relationship Id="rId18" Type="http://schemas.openxmlformats.org/officeDocument/2006/relationships/hyperlink" Target="http://ru.wikipedia.org/wiki/IBM" TargetMode="External"/><Relationship Id="rId3" Type="http://schemas.openxmlformats.org/officeDocument/2006/relationships/hyperlink" Target="http://www.spss.com/" TargetMode="External"/><Relationship Id="rId7" Type="http://schemas.openxmlformats.org/officeDocument/2006/relationships/hyperlink" Target="http://ru.wikipedia.org/w/index.php?title=%D0%91%D0%B5%D0%BD%D1%82,_%D0%94%D0%B5%D0%B9%D0%BB&amp;action=edit&amp;redlink=1" TargetMode="External"/><Relationship Id="rId12" Type="http://schemas.openxmlformats.org/officeDocument/2006/relationships/hyperlink" Target="http://ru.wikipedia.org/wiki/McGraw-Hill" TargetMode="External"/><Relationship Id="rId17" Type="http://schemas.openxmlformats.org/officeDocument/2006/relationships/hyperlink" Target="http://ru.wikipedia.org/wiki/%D0%A0%D0%B5%D0%B1%D1%80%D0%B5%D0%BD%D0%B4%D0%B8%D0%BD%D0%B3" TargetMode="External"/><Relationship Id="rId2" Type="http://schemas.openxmlformats.org/officeDocument/2006/relationships/slide" Target="../slides/slide19.xml"/><Relationship Id="rId16" Type="http://schemas.openxmlformats.org/officeDocument/2006/relationships/hyperlink" Target="http://ru.wikipedia.org/wiki/2009_%D0%B3%D0%BE%D0%B4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ru.wikipedia.org/w/index.php?title=%D0%A5%D0%B0%D0%BB%D0%BB,_%D0%A5%D0%B5%D0%B4%D0%BB%D0%B8&amp;action=edit&amp;redlink=1" TargetMode="External"/><Relationship Id="rId11" Type="http://schemas.openxmlformats.org/officeDocument/2006/relationships/hyperlink" Target="http://ru.wikipedia.org/wiki/1970_%D0%B3%D0%BE%D0%B4" TargetMode="External"/><Relationship Id="rId5" Type="http://schemas.openxmlformats.org/officeDocument/2006/relationships/hyperlink" Target="http://ru.wikipedia.org/w/index.php?title=%D0%9D%D0%B0%D0%B9,_%D0%9D%D0%BE%D1%80%D0%BC%D0%B0%D0%BD&amp;action=edit&amp;redlink=1" TargetMode="External"/><Relationship Id="rId15" Type="http://schemas.openxmlformats.org/officeDocument/2006/relationships/hyperlink" Target="http://ru.wikipedia.org/wiki/1992_%D0%B3%D0%BE%D0%B4" TargetMode="External"/><Relationship Id="rId10" Type="http://schemas.openxmlformats.org/officeDocument/2006/relationships/hyperlink" Target="http://ru.wikipedia.org/wiki/%D0%A3%D0%BD%D0%B8%D0%B2%D0%B5%D1%80%D1%81%D0%B8%D1%82%D0%B5%D1%82_%D0%A7%D0%B8%D0%BA%D0%B0%D0%B3%D0%BE" TargetMode="External"/><Relationship Id="rId4" Type="http://schemas.openxmlformats.org/officeDocument/2006/relationships/hyperlink" Target="http://www.spss.ru/" TargetMode="External"/><Relationship Id="rId9" Type="http://schemas.openxmlformats.org/officeDocument/2006/relationships/hyperlink" Target="http://ru.wikipedia.org/wiki/1968_%D0%B3%D0%BE%D0%B4" TargetMode="External"/><Relationship Id="rId14" Type="http://schemas.openxmlformats.org/officeDocument/2006/relationships/hyperlink" Target="http://ru.wikipedia.org/wiki/Microsoft_Windows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data/2011/01/16/1208066856/method_MODP_SPSS_2011-01-16.pdf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lib.socio.msu.ru/l/library?e=d-000-00---001ucheb--00-0-0-0prompt-10---4------0-1l--1-ru-50---20-help---00031-001-1-0windowsZz-1251-00&amp;a=d&amp;cl=CL1" TargetMode="External"/><Relationship Id="rId4" Type="http://schemas.openxmlformats.org/officeDocument/2006/relationships/hyperlink" Target="https://portal.fa.ru/Www/Wiki/GetFile.aspx?File=%D0%97%D0%BE%D0%BB%D0%BE%D1%82%D0%B0%D1%80%D1%8E%D0%BA%20%D0%90.%D0%92%5CCase_SPSS.pdf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adi.sk/d/K1cVBDup3SMnsW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du.petrsu.ru/files/upload/11199_1528976883.pdf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.msu.ru/Labs/HisLab/Stud/textbook.htm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Lotus_1-2-3" TargetMode="External"/><Relationship Id="rId13" Type="http://schemas.openxmlformats.org/officeDocument/2006/relationships/hyperlink" Target="https://ru.wikipedia.org/wiki/%D0%93%D1%80%D0%B0%D1%84%D0%B8%D1%87%D0%B5%D1%81%D0%BA%D0%B8%D0%B9_%D0%B8%D0%BD%D1%82%D0%B5%D1%80%D1%84%D0%B5%D0%B9%D1%81_%D0%BF%D0%BE%D0%BB%D1%8C%D0%B7%D0%BE%D0%B2%D0%B0%D1%82%D0%B5%D0%BB%D1%8F" TargetMode="External"/><Relationship Id="rId18" Type="http://schemas.openxmlformats.org/officeDocument/2006/relationships/hyperlink" Target="https://ru.wikipedia.org/wiki/%D0%A1%D0%B8%D0%BC%D0%B2%D0%BE%D0%BB" TargetMode="External"/><Relationship Id="rId3" Type="http://schemas.openxmlformats.org/officeDocument/2006/relationships/hyperlink" Target="https://excelhack.ru/category/excel-functions/statisticheskie-funkcii/" TargetMode="External"/><Relationship Id="rId21" Type="http://schemas.openxmlformats.org/officeDocument/2006/relationships/hyperlink" Target="https://ru.wikipedia.org/wiki/Microsoft_PowerPoint" TargetMode="External"/><Relationship Id="rId7" Type="http://schemas.openxmlformats.org/officeDocument/2006/relationships/hyperlink" Target="https://ru.wikipedia.org/wiki/MS-DOS" TargetMode="External"/><Relationship Id="rId12" Type="http://schemas.openxmlformats.org/officeDocument/2006/relationships/hyperlink" Target="https://ru.wikipedia.org/wiki/%D0%A2%D0%BE%D0%B2%D0%B0%D1%80%D0%BD%D1%8B%D0%B9_%D0%B7%D0%BD%D0%B0%D0%BA" TargetMode="External"/><Relationship Id="rId17" Type="http://schemas.openxmlformats.org/officeDocument/2006/relationships/hyperlink" Target="https://ru.wikipedia.org/wiki/%D0%A8%D1%80%D0%B8%D1%84%D1%82" TargetMode="External"/><Relationship Id="rId2" Type="http://schemas.openxmlformats.org/officeDocument/2006/relationships/slide" Target="../slides/slide13.xml"/><Relationship Id="rId16" Type="http://schemas.openxmlformats.org/officeDocument/2006/relationships/hyperlink" Target="https://ru.wikipedia.org/wiki/%D0%9C%D0%B0%D1%82%D0%B5%D0%BC%D0%B0%D1%82%D0%B8%D1%87%D0%B5%D1%81%D0%BA%D0%B0%D1%8F_%D1%84%D0%BE%D1%80%D0%BC%D1%83%D0%BB%D0%B0" TargetMode="External"/><Relationship Id="rId20" Type="http://schemas.openxmlformats.org/officeDocument/2006/relationships/hyperlink" Target="https://ru.wikipedia.org/wiki/Microsoft_Word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CP/M" TargetMode="External"/><Relationship Id="rId11" Type="http://schemas.openxmlformats.org/officeDocument/2006/relationships/hyperlink" Target="https://ru.wikipedia.org/wiki/MacOS" TargetMode="External"/><Relationship Id="rId5" Type="http://schemas.openxmlformats.org/officeDocument/2006/relationships/hyperlink" Target="https://ru.wikipedia.org/w/index.php?title=Multiplan&amp;action=edit&amp;redlink=1" TargetMode="External"/><Relationship Id="rId15" Type="http://schemas.openxmlformats.org/officeDocument/2006/relationships/hyperlink" Target="https://ru.wikipedia.org/wiki/%D0%94%D0%B0%D0%BD%D0%BD%D1%8B%D0%B5" TargetMode="External"/><Relationship Id="rId10" Type="http://schemas.openxmlformats.org/officeDocument/2006/relationships/hyperlink" Target="https://ru.wikipedia.org/wiki/1987_%D0%B3%D0%BE%D0%B4#%D0%9D%D0%BE%D1%8F%D0%B1%D1%80%D1%8C" TargetMode="External"/><Relationship Id="rId19" Type="http://schemas.openxmlformats.org/officeDocument/2006/relationships/hyperlink" Target="https://ru.wikipedia.org/wiki/Microsoft_Office" TargetMode="External"/><Relationship Id="rId4" Type="http://schemas.openxmlformats.org/officeDocument/2006/relationships/hyperlink" Target="https://ru.wikipedia.org/wiki/%D0%A2%D0%B0%D0%B1%D0%BB%D0%B8%D1%87%D0%BD%D1%8B%D0%B9_%D0%BF%D1%80%D0%BE%D1%86%D0%B5%D1%81%D1%81%D0%BE%D1%80" TargetMode="External"/><Relationship Id="rId9" Type="http://schemas.openxmlformats.org/officeDocument/2006/relationships/hyperlink" Target="https://ru.wikipedia.org/wiki/Apple_Macintosh" TargetMode="External"/><Relationship Id="rId14" Type="http://schemas.openxmlformats.org/officeDocument/2006/relationships/hyperlink" Target="https://ru.wikipedia.org/wiki/VisiCalc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oi.sscc.ru/gis/ecoinf/C4-2.ht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Продуктивность выполняемой работы тесно связана с используемыми инструментами. Так, по легенде, Архимед заявил, что сможет перевернуть Землю, если получит необходимую точку опоры и рычаг. Но необходимого инструментария у великого философа не оказалось, и наша планета до сих пор летит по своей орбите. Похожая ситуация складывается и в области статистического анализа результатов исследований. 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Проводить </a:t>
            </a:r>
            <a:r>
              <a:rPr lang="ru-RU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статобработку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данных вполне возможно, имея только лишь карандаш и бумагу, но намного быстрее и эффективней делать это при помощи специальных инструментов, а именно статистического программного обеспечения.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Строго говоря, программные пакеты, применяемые для статистического анализа, следует относить к математическим программам, поэтому в данной статье термины «математический» и «статистический» будут использоваться как синонимы.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правило, первые шаги в статистике 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молодые ученые делают в табличных процессорах, причем подавляющее большинство использует MS </a:t>
            </a:r>
            <a:r>
              <a:rPr lang="ru-RU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Excel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Второй по популярности табличный процессор на сегодняшний день -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Calc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 офисного пакета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OpenOffice.org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К сожалению, некоторые исследователи воспринимают эти программы как наиболее удобный и подходящий инструмент для анализа. Однако они заблуждаются. 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Использование подобного софта допустимо в тех случаях, если необходимо выполнить простейшие операции вроде сортировки данных, вычисления описательных статистик, построения некоторых видов графиков, а также просто для того, чтобы сохранить первичные данные своего эксперимента и вести лабораторный журнал. Другими словами, полноценная </a:t>
            </a:r>
            <a:r>
              <a:rPr lang="ru-RU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статобработка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результатов исследования в </a:t>
            </a:r>
            <a:r>
              <a:rPr lang="ru-RU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Excel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невозможна. Это офисное приложение, а не научное.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3B72-15A0-4930-9567-2457BE08B5A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273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http://www.taurion.ru/excel/10/4</a:t>
            </a:r>
            <a:endParaRPr lang="ru-RU" b="1" dirty="0"/>
          </a:p>
          <a:p>
            <a:r>
              <a:rPr lang="ru-RU" b="1" dirty="0"/>
              <a:t>ДИСП </a:t>
            </a:r>
            <a:r>
              <a:rPr lang="ru-RU" dirty="0"/>
              <a:t>Результат: Дисперсия выборки. Аргументы рассматриваются как выборка из генеральной совокупности.</a:t>
            </a:r>
          </a:p>
          <a:p>
            <a:endParaRPr lang="ru-RU" dirty="0"/>
          </a:p>
          <a:p>
            <a:r>
              <a:rPr lang="ru-RU" b="1" dirty="0"/>
              <a:t>ДОВЕРИТ </a:t>
            </a:r>
            <a:r>
              <a:rPr lang="ru-RU" dirty="0"/>
              <a:t>Результат: Доверительный интервал для среднего генеральной совокупности. Доверительный интервал - окрестность среднего выборки (интервал, содержащий значение среднего выборки, равноудаленное от концов интервала). Например, заказав товар по почте, вы можете определить с конкретным уровнем надежности самую раннюю и самую позднюю даты его прибытия.</a:t>
            </a:r>
          </a:p>
          <a:p>
            <a:endParaRPr lang="ru-RU" dirty="0"/>
          </a:p>
          <a:p>
            <a:r>
              <a:rPr lang="ru-RU" b="1" dirty="0"/>
              <a:t>КВАДРОТКЛ </a:t>
            </a:r>
            <a:r>
              <a:rPr lang="ru-RU" dirty="0"/>
              <a:t>Результат: Сумма квадратов отклонений точек данных от их среднего. </a:t>
            </a:r>
          </a:p>
          <a:p>
            <a:endParaRPr lang="ru-RU" dirty="0"/>
          </a:p>
          <a:p>
            <a:r>
              <a:rPr lang="ru-RU" b="1" dirty="0"/>
              <a:t>КВПИРСОН  </a:t>
            </a:r>
            <a:r>
              <a:rPr lang="ru-RU" dirty="0"/>
              <a:t>Результат: Квадрат коэффициента корреляции Пирсона для точек данных в аргументах </a:t>
            </a:r>
            <a:r>
              <a:rPr lang="ru-RU" dirty="0" err="1"/>
              <a:t>известные_значения_у</a:t>
            </a:r>
            <a:r>
              <a:rPr lang="ru-RU" dirty="0"/>
              <a:t> и </a:t>
            </a:r>
            <a:r>
              <a:rPr lang="ru-RU" dirty="0" err="1"/>
              <a:t>известные_значения_х</a:t>
            </a:r>
            <a:r>
              <a:rPr lang="ru-RU" dirty="0"/>
              <a:t>. Значение r-квадрат можно интерпретировать как отношение дисперсии для у к дисперсии для х. </a:t>
            </a:r>
          </a:p>
          <a:p>
            <a:endParaRPr lang="ru-RU" dirty="0"/>
          </a:p>
          <a:p>
            <a:r>
              <a:rPr lang="ru-RU" b="1" dirty="0"/>
              <a:t>КОРЕЛ  </a:t>
            </a:r>
            <a:r>
              <a:rPr lang="ru-RU" dirty="0"/>
              <a:t>Результат: Коэффициент корреляции между интервалами ячеек аргументов массив1 и массив2. Коэффициент корреляции используется для определения наличия взаимосвязи между двумя свойствами. Например, можно установить зависимость между средней температурой в помещении и наличием кондиционера.</a:t>
            </a:r>
          </a:p>
          <a:p>
            <a:endParaRPr lang="ru-RU" dirty="0"/>
          </a:p>
          <a:p>
            <a:r>
              <a:rPr lang="ru-RU" b="1" dirty="0"/>
              <a:t>МАКС  </a:t>
            </a:r>
            <a:r>
              <a:rPr lang="ru-RU" dirty="0"/>
              <a:t>Результат: Наибольшее значение в списке аргументов.</a:t>
            </a:r>
          </a:p>
          <a:p>
            <a:endParaRPr lang="ru-RU" dirty="0"/>
          </a:p>
          <a:p>
            <a:r>
              <a:rPr lang="ru-RU" b="1" dirty="0"/>
              <a:t>МЕДИАНА </a:t>
            </a:r>
            <a:r>
              <a:rPr lang="ru-RU" dirty="0"/>
              <a:t>Результат: Медиана заданного множества чисел (число, которое является серединой множества чисел: половина чисел больше, чем медиана, а половина чисел меньше, чем медиана).</a:t>
            </a:r>
          </a:p>
          <a:p>
            <a:endParaRPr lang="ru-RU" dirty="0"/>
          </a:p>
          <a:p>
            <a:r>
              <a:rPr lang="ru-RU" b="1" dirty="0"/>
              <a:t>МИН  </a:t>
            </a:r>
            <a:r>
              <a:rPr lang="ru-RU" dirty="0"/>
              <a:t>Результат: Наименьшее значение в списке аргументов.</a:t>
            </a:r>
          </a:p>
          <a:p>
            <a:endParaRPr lang="ru-RU" dirty="0"/>
          </a:p>
          <a:p>
            <a:r>
              <a:rPr lang="ru-RU" b="1" dirty="0"/>
              <a:t>МОДА </a:t>
            </a:r>
            <a:r>
              <a:rPr lang="ru-RU" dirty="0"/>
              <a:t>Результат: Наиболее часто встречающееся значение в массиве или интервале данных. Так же, как и функция МЕДИАНА, функция МОДА является мерой взаимного расположения значений.</a:t>
            </a:r>
          </a:p>
          <a:p>
            <a:endParaRPr lang="ru-RU" dirty="0"/>
          </a:p>
          <a:p>
            <a:r>
              <a:rPr lang="ru-RU" b="1" dirty="0"/>
              <a:t>НОРМРАСП  </a:t>
            </a:r>
            <a:r>
              <a:rPr lang="ru-RU" dirty="0"/>
              <a:t>Результат: Нормальная функция распределения для указанного среднего и стандартного отклонения. Эта функция имеет очень широкий диапазон применения в статистике, включая проверку гипотез. </a:t>
            </a:r>
          </a:p>
          <a:p>
            <a:endParaRPr lang="ru-RU" dirty="0"/>
          </a:p>
          <a:p>
            <a:r>
              <a:rPr lang="ru-RU" b="1" dirty="0"/>
              <a:t>РАНГ  </a:t>
            </a:r>
            <a:r>
              <a:rPr lang="ru-RU" dirty="0"/>
              <a:t>Результат: Ранг числа в списке чисел. Ранг числа - это показатель его величины относительно других значений в списке. (Если список отсортировать, то ранг числа будет его позицией.)</a:t>
            </a:r>
          </a:p>
          <a:p>
            <a:endParaRPr lang="ru-RU" dirty="0"/>
          </a:p>
          <a:p>
            <a:r>
              <a:rPr lang="ru-RU" b="1" dirty="0"/>
              <a:t>СРЗНАЧ </a:t>
            </a:r>
            <a:r>
              <a:rPr lang="ru-RU" dirty="0"/>
              <a:t>Результат: Среднее значение (среднее арифметическое) аргументов. </a:t>
            </a:r>
          </a:p>
          <a:p>
            <a:r>
              <a:rPr lang="ru-RU" b="1" dirty="0"/>
              <a:t>СРОТКЛ </a:t>
            </a:r>
            <a:r>
              <a:rPr lang="ru-RU" dirty="0"/>
              <a:t>Результат: Среднее значение (среднее арифметическое) аргументов. </a:t>
            </a:r>
          </a:p>
          <a:p>
            <a:endParaRPr lang="ru-RU" dirty="0"/>
          </a:p>
          <a:p>
            <a:r>
              <a:rPr lang="ru-RU" b="1" dirty="0"/>
              <a:t>СТАНДОТКЛОН  </a:t>
            </a:r>
            <a:r>
              <a:rPr lang="ru-RU" dirty="0"/>
              <a:t>Результат: Оценка стандартного отклонения по выборке. Стандартное отклонение - это мера того, насколько широко разбросаны точки данных относительно их среднего. </a:t>
            </a: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МСАД. Лекция 4. Пакеты статистических программ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Цихончик Н.В., 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2D0C-C725-494E-A573-E93B802A853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047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мастере функций 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Excel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имеется ряд специальных функций, предназначенных для вычисления выборочных характеристик.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Функция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СРЗНАЧ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вычисляет среднее арифметическое из нескольких массивов (аргументов) чисел. Аргументы 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число1, число2, ... — 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от 1 до 30 массивов для которых вычисляется среднее.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Функция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МЕДИАНА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позволяет получать медиану заданной выборки. Медиана - это элемент выборки, число элементов выборки со значениями больше которого и меньше которого равно.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Функция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МОДА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вычисляет наиболее часто встречающееся значение в выборке.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Функция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ДИСП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позволяет оценить дисперсию по выборочным данным.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Функция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СТАНДОТКЛОН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вычисляет стандартное отклонение.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Функция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ЭКСЦЕСС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вычисляет оценку эксцесса по выборочным данным.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Функция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СКОС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позволяет оценить асимметрию выборочного распределения.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Функция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КВАРТИЛЬ 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вычисляет квартили распределения.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3B72-15A0-4930-9567-2457BE08B5A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134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Использование инструмента Пакет анализа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пакете 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Excel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помимо мастера функций имеется набор более мощных инструментов для работы с несколькими выборками и углубленного анализа данных, называемый Пакет анализа, который может быть использован для решения задач статистической обработки выборочных данных.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установки пакета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Анализ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данных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 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Excel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сделайте следующее: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 меню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Сервис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выберите команду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Надстройки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 появившемся списке установите флажок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Пакет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анализа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использования статистического пакета анализа данных необходимо: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указать курсором мыши на пункт меню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Сервис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щелкнуть левой кнопкой мыши;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раскрывающемся списке выбрать команду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Анализ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данных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(если команда Анализ данных отсутствует в меню Сервис, то необходимо установить в 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Excel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пакет анализа данных);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выбрать строку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Описательная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статистика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нажать кнопку </a:t>
            </a:r>
            <a:r>
              <a:rPr lang="ru-RU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Оk</a:t>
            </a: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появившемся диалоговом окне указать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входной интервал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то есть ввести ссылки на ячейки, содержащие анализируемые данные;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указать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выходной интервал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то есть ввести ссылку на ячейку, в которую будут выведены результаты анализа;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разделе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Группирование 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переключатель установить в положение по столбцам или по строкам;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установить флажок в поле 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Итоговая статистика 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нажать </a:t>
            </a:r>
            <a:r>
              <a:rPr lang="ru-RU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Задание для самостоятельной работы</a:t>
            </a:r>
            <a:endParaRPr lang="ru-RU" sz="1200" b="1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В рабочей зоне производились замеры концентрации вредного вещества.  Получен ряд значений (в мг./м</a:t>
            </a:r>
            <a:r>
              <a:rPr lang="ru-RU" sz="1200" b="0" i="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 12, 16, 15, 14, 10, 20, 16, 14, 18, 14, 15, 17, 23, 16. Необходимо определить основные выборочные характеристики.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3B72-15A0-4930-9567-2457BE08B5A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154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SPSS</a:t>
            </a:r>
            <a:r>
              <a:rPr lang="ru-RU" dirty="0"/>
              <a:t> (</a:t>
            </a:r>
            <a:r>
              <a:rPr lang="ru-RU" dirty="0" err="1"/>
              <a:t>Statistical</a:t>
            </a:r>
            <a:r>
              <a:rPr lang="ru-RU" dirty="0"/>
              <a:t> </a:t>
            </a:r>
            <a:r>
              <a:rPr lang="ru-RU" dirty="0" err="1"/>
              <a:t>Package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Social</a:t>
            </a:r>
            <a:r>
              <a:rPr lang="ru-RU" dirty="0"/>
              <a:t> </a:t>
            </a:r>
            <a:r>
              <a:rPr lang="ru-RU" dirty="0" err="1"/>
              <a:t>Science</a:t>
            </a:r>
            <a:r>
              <a:rPr lang="ru-RU" dirty="0"/>
              <a:t>). Самый часто используемый пакет статистической обработки данных с более чем 30-и летней историей </a:t>
            </a:r>
            <a:r>
              <a:rPr lang="ru-RU" dirty="0">
                <a:hlinkClick r:id="rId3"/>
              </a:rPr>
              <a:t>http://www.spss.com</a:t>
            </a:r>
            <a:r>
              <a:rPr lang="ru-RU" dirty="0"/>
              <a:t>  Отличается гибкостью, мощностью применим для всех видов статистических расчетов применяемых в биомедицине. Недавно вышла 13-я англоязычная версия. Существует русскоязычное представительство компании </a:t>
            </a:r>
            <a:r>
              <a:rPr lang="ru-RU" dirty="0">
                <a:hlinkClick r:id="rId4"/>
              </a:rPr>
              <a:t>http://www.spss.ru</a:t>
            </a:r>
            <a:r>
              <a:rPr lang="ru-RU" dirty="0"/>
              <a:t> которое предлагает полностью русифицированную версию SPSS 12.0.2 для Windows. Появился учебник на русском языке, позволяющий шаг за шагом освоить возможности SPSS, репетитор по статистике на русском языке, помогающий в выборе нужной статистической или графической процедуры для конкретных данных и задач, а также справка по SPSS </a:t>
            </a:r>
            <a:r>
              <a:rPr lang="ru-RU" dirty="0" err="1"/>
              <a:t>Base</a:t>
            </a:r>
            <a:r>
              <a:rPr lang="ru-RU" dirty="0"/>
              <a:t> и SPSS </a:t>
            </a:r>
            <a:r>
              <a:rPr lang="ru-RU" dirty="0" err="1"/>
              <a:t>Tables</a:t>
            </a:r>
            <a:r>
              <a:rPr lang="ru-RU" dirty="0"/>
              <a:t>. Российский офис SPSS регулярно проводит учебные курсы по анализу данных при помощи программного обеспечения SPSS. </a:t>
            </a:r>
          </a:p>
          <a:p>
            <a:endParaRPr lang="ru-RU" dirty="0"/>
          </a:p>
          <a:p>
            <a:r>
              <a:rPr lang="ru-RU" b="1" dirty="0"/>
              <a:t>История</a:t>
            </a:r>
          </a:p>
          <a:p>
            <a:r>
              <a:rPr lang="ru-RU" dirty="0" err="1">
                <a:hlinkClick r:id="rId5" action="ppaction://hlinkfile" tooltip="Най, Норман (страница отсутствует)"/>
              </a:rPr>
              <a:t>Норман</a:t>
            </a:r>
            <a:r>
              <a:rPr lang="ru-RU" dirty="0">
                <a:hlinkClick r:id="rId5" action="ppaction://hlinkfile" tooltip="Най, Норман (страница отсутствует)"/>
              </a:rPr>
              <a:t> </a:t>
            </a:r>
            <a:r>
              <a:rPr lang="ru-RU" dirty="0" err="1">
                <a:hlinkClick r:id="rId5" action="ppaction://hlinkfile" tooltip="Най, Норман (страница отсутствует)"/>
              </a:rPr>
              <a:t>Най</a:t>
            </a:r>
            <a:r>
              <a:rPr lang="ru-RU" dirty="0"/>
              <a:t>, </a:t>
            </a:r>
            <a:r>
              <a:rPr lang="ru-RU" dirty="0" err="1">
                <a:hlinkClick r:id="rId6" action="ppaction://hlinkfile" tooltip="Халл, Хедли (страница отсутствует)"/>
              </a:rPr>
              <a:t>Хедли</a:t>
            </a:r>
            <a:r>
              <a:rPr lang="ru-RU" dirty="0">
                <a:hlinkClick r:id="rId6" action="ppaction://hlinkfile" tooltip="Халл, Хедли (страница отсутствует)"/>
              </a:rPr>
              <a:t> </a:t>
            </a:r>
            <a:r>
              <a:rPr lang="ru-RU" dirty="0" err="1">
                <a:hlinkClick r:id="rId6" action="ppaction://hlinkfile" tooltip="Халл, Хедли (страница отсутствует)"/>
              </a:rPr>
              <a:t>Халл</a:t>
            </a:r>
            <a:r>
              <a:rPr lang="ru-RU" dirty="0"/>
              <a:t> и </a:t>
            </a:r>
            <a:r>
              <a:rPr lang="ru-RU" dirty="0">
                <a:hlinkClick r:id="rId7" action="ppaction://hlinkfile" tooltip="Бент, Дейл (страница отсутствует)"/>
              </a:rPr>
              <a:t>Дейл </a:t>
            </a:r>
            <a:r>
              <a:rPr lang="ru-RU" dirty="0" err="1">
                <a:hlinkClick r:id="rId7" action="ppaction://hlinkfile" tooltip="Бент, Дейл (страница отсутствует)"/>
              </a:rPr>
              <a:t>Бент</a:t>
            </a:r>
            <a:r>
              <a:rPr lang="ru-RU" dirty="0"/>
              <a:t> разработали первую </a:t>
            </a:r>
            <a:r>
              <a:rPr lang="ru-RU" dirty="0">
                <a:hlinkClick r:id="rId8" action="ppaction://hlinkfile" tooltip="Версия"/>
              </a:rPr>
              <a:t>версию</a:t>
            </a:r>
            <a:r>
              <a:rPr lang="ru-RU" dirty="0"/>
              <a:t> системы в </a:t>
            </a:r>
            <a:r>
              <a:rPr lang="ru-RU" dirty="0">
                <a:hlinkClick r:id="rId9" action="ppaction://hlinkfile" tooltip="1968 год"/>
              </a:rPr>
              <a:t>1968 году</a:t>
            </a:r>
            <a:r>
              <a:rPr lang="ru-RU" dirty="0"/>
              <a:t>, затем этот пакет развивался в рамках </a:t>
            </a:r>
            <a:r>
              <a:rPr lang="ru-RU" dirty="0">
                <a:hlinkClick r:id="rId10" action="ppaction://hlinkfile" tooltip="Университет Чикаго"/>
              </a:rPr>
              <a:t>Чикагского университета</a:t>
            </a:r>
            <a:r>
              <a:rPr lang="ru-RU" dirty="0"/>
              <a:t>. Первое пользовательское руководство вышло в </a:t>
            </a:r>
            <a:r>
              <a:rPr lang="ru-RU" dirty="0">
                <a:hlinkClick r:id="rId11" action="ppaction://hlinkfile" tooltip="1970 год"/>
              </a:rPr>
              <a:t>1970 году</a:t>
            </a:r>
            <a:r>
              <a:rPr lang="ru-RU" dirty="0"/>
              <a:t> в издательстве </a:t>
            </a:r>
            <a:r>
              <a:rPr lang="ru-RU" dirty="0" err="1">
                <a:hlinkClick r:id="rId12" action="ppaction://hlinkfile" tooltip="McGraw-Hill"/>
              </a:rPr>
              <a:t>McGraw-Hill</a:t>
            </a:r>
            <a:r>
              <a:rPr lang="ru-RU" dirty="0"/>
              <a:t>, а с </a:t>
            </a:r>
            <a:r>
              <a:rPr lang="ru-RU" dirty="0">
                <a:hlinkClick r:id="rId13" action="ppaction://hlinkfile" tooltip="1975 год"/>
              </a:rPr>
              <a:t>1975 года</a:t>
            </a:r>
            <a:r>
              <a:rPr lang="ru-RU" dirty="0"/>
              <a:t> проект выделился в отдельную компанию </a:t>
            </a:r>
            <a:r>
              <a:rPr lang="ru-RU" i="1" dirty="0"/>
              <a:t>SPSS </a:t>
            </a:r>
            <a:r>
              <a:rPr lang="ru-RU" i="1" dirty="0" err="1"/>
              <a:t>Inc</a:t>
            </a:r>
            <a:r>
              <a:rPr lang="ru-RU" i="1" dirty="0"/>
              <a:t>.</a:t>
            </a:r>
            <a:r>
              <a:rPr lang="ru-RU" dirty="0"/>
              <a:t> Первая версия пакета под </a:t>
            </a:r>
            <a:r>
              <a:rPr lang="ru-RU" dirty="0">
                <a:hlinkClick r:id="rId14" action="ppaction://hlinkfile" tooltip="Microsoft Windows"/>
              </a:rPr>
              <a:t>Microsoft Windows</a:t>
            </a:r>
            <a:r>
              <a:rPr lang="ru-RU" dirty="0"/>
              <a:t> вышла в </a:t>
            </a:r>
            <a:r>
              <a:rPr lang="ru-RU" dirty="0">
                <a:hlinkClick r:id="rId15" action="ppaction://hlinkfile" tooltip="1992 год"/>
              </a:rPr>
              <a:t>1992 году</a:t>
            </a:r>
            <a:r>
              <a:rPr lang="ru-RU" dirty="0"/>
              <a:t>. На данный момент также существуют версии под </a:t>
            </a:r>
            <a:r>
              <a:rPr lang="ru-RU" dirty="0" err="1"/>
              <a:t>MacOs</a:t>
            </a:r>
            <a:r>
              <a:rPr lang="ru-RU" dirty="0"/>
              <a:t> X и </a:t>
            </a:r>
            <a:r>
              <a:rPr lang="ru-RU" dirty="0" err="1"/>
              <a:t>Linux</a:t>
            </a:r>
            <a:r>
              <a:rPr lang="ru-RU" dirty="0"/>
              <a:t>.</a:t>
            </a:r>
          </a:p>
          <a:p>
            <a:r>
              <a:rPr lang="ru-RU" dirty="0"/>
              <a:t>В </a:t>
            </a:r>
            <a:r>
              <a:rPr lang="ru-RU" dirty="0">
                <a:hlinkClick r:id="rId16" action="ppaction://hlinkfile" tooltip="2009 год"/>
              </a:rPr>
              <a:t>2009 году</a:t>
            </a:r>
            <a:r>
              <a:rPr lang="ru-RU" dirty="0"/>
              <a:t> компания SPSS произвела</a:t>
            </a:r>
            <a:r>
              <a:rPr lang="ru-RU" baseline="30000" dirty="0">
                <a:hlinkClick r:id="" action="ppaction://hlinkfile"/>
              </a:rPr>
              <a:t>[4]</a:t>
            </a:r>
            <a:r>
              <a:rPr lang="ru-RU" dirty="0"/>
              <a:t> </a:t>
            </a:r>
            <a:r>
              <a:rPr lang="ru-RU" dirty="0" err="1">
                <a:hlinkClick r:id="rId17" action="ppaction://hlinkfile" tooltip="Ребрендинг"/>
              </a:rPr>
              <a:t>ребрендинг</a:t>
            </a:r>
            <a:r>
              <a:rPr lang="ru-RU" dirty="0"/>
              <a:t> своего статистического пакета, который теперь стал называться PASW </a:t>
            </a:r>
            <a:r>
              <a:rPr lang="ru-RU" dirty="0" err="1"/>
              <a:t>Statistics</a:t>
            </a:r>
            <a:r>
              <a:rPr lang="ru-RU" dirty="0"/>
              <a:t> (</a:t>
            </a:r>
            <a:r>
              <a:rPr lang="ru-RU" dirty="0" err="1"/>
              <a:t>Predictive</a:t>
            </a:r>
            <a:r>
              <a:rPr lang="ru-RU" dirty="0"/>
              <a:t> </a:t>
            </a:r>
            <a:r>
              <a:rPr lang="ru-RU" dirty="0" err="1"/>
              <a:t>Analytics</a:t>
            </a:r>
            <a:r>
              <a:rPr lang="ru-RU" dirty="0"/>
              <a:t> </a:t>
            </a:r>
            <a:r>
              <a:rPr lang="ru-RU" dirty="0" err="1"/>
              <a:t>SoftWare</a:t>
            </a:r>
            <a:r>
              <a:rPr lang="ru-RU" dirty="0"/>
              <a:t>). 29 июля 2009 года компания SPSS объявила</a:t>
            </a:r>
            <a:r>
              <a:rPr lang="ru-RU" baseline="30000" dirty="0">
                <a:hlinkClick r:id="" action="ppaction://hlinkfile"/>
              </a:rPr>
              <a:t>[5]</a:t>
            </a:r>
            <a:r>
              <a:rPr lang="ru-RU" dirty="0"/>
              <a:t> о том, что она приобретается фирмой </a:t>
            </a:r>
            <a:r>
              <a:rPr lang="ru-RU" dirty="0">
                <a:hlinkClick r:id="rId18" action="ppaction://hlinkfile" tooltip="IBM"/>
              </a:rPr>
              <a:t>IBM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b="1" dirty="0"/>
              <a:t>История версий</a:t>
            </a:r>
          </a:p>
          <a:p>
            <a:r>
              <a:rPr lang="en-US" dirty="0"/>
              <a:t>SPSS 15.0.1 - </a:t>
            </a:r>
            <a:r>
              <a:rPr lang="ru-RU" dirty="0"/>
              <a:t>Ноябрь 2006</a:t>
            </a:r>
          </a:p>
          <a:p>
            <a:r>
              <a:rPr lang="en-US" dirty="0"/>
              <a:t>SPSS 16.0.2 - </a:t>
            </a:r>
            <a:r>
              <a:rPr lang="ru-RU" dirty="0"/>
              <a:t>Апрель 2008</a:t>
            </a:r>
          </a:p>
          <a:p>
            <a:r>
              <a:rPr lang="en-US" dirty="0"/>
              <a:t>SPSS Statistics 17.0.1 - </a:t>
            </a:r>
            <a:r>
              <a:rPr lang="ru-RU" dirty="0"/>
              <a:t>Декабрь 2008</a:t>
            </a:r>
          </a:p>
          <a:p>
            <a:r>
              <a:rPr lang="en-US" dirty="0"/>
              <a:t>PASW Statistics 17.0.3 - </a:t>
            </a:r>
            <a:r>
              <a:rPr lang="ru-RU" dirty="0"/>
              <a:t>Сентябрь 2009</a:t>
            </a:r>
          </a:p>
          <a:p>
            <a:r>
              <a:rPr lang="en-US" dirty="0"/>
              <a:t>PASW Statistics 18.0 - </a:t>
            </a:r>
            <a:r>
              <a:rPr lang="ru-RU" dirty="0"/>
              <a:t>Август 2009</a:t>
            </a:r>
          </a:p>
          <a:p>
            <a:r>
              <a:rPr lang="en-US" dirty="0"/>
              <a:t>PASW Statistics 18.0.1 - </a:t>
            </a:r>
            <a:r>
              <a:rPr lang="ru-RU" dirty="0"/>
              <a:t>Декабрь 2009</a:t>
            </a:r>
          </a:p>
          <a:p>
            <a:r>
              <a:rPr lang="en-US" dirty="0"/>
              <a:t>PASW Statistics 18.0.2 - </a:t>
            </a:r>
            <a:r>
              <a:rPr lang="ru-RU" dirty="0"/>
              <a:t>Апрель 2010</a:t>
            </a:r>
          </a:p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МСАД. Лекция 4. Пакеты статистических программ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Цихончик Н.В., 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2D0C-C725-494E-A573-E93B802A853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304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Пакет SРSS (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Statistical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Package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Sciences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– универсальный статистический пакет компании SРSS Inc</a:t>
            </a:r>
            <a:r>
              <a:rPr lang="ru-RU" sz="1200" b="0" i="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Первая версия пакета была выпущена в 1968 г. В 2009 г. компания 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IBM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поглотила SPSS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поэтому новая версия пакета включает в свое название аббревиатуру 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IBM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IBM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SPSS </a:t>
            </a:r>
            <a:r>
              <a:rPr lang="ru-RU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Statistics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19).</a:t>
            </a:r>
          </a:p>
          <a:p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мнению разработчиков пакета, SPSS является одним из лидирующих программных продуктов в области статистического анализа данных для решения вопросов в правительственной, академической и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бизнессфере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SРSS является модульной программой. Ее основу составляет базовый 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модуль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(SPSS </a:t>
            </a:r>
            <a:r>
              <a:rPr lang="ru-RU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позволяющий осуществлять 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управление данными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содержащий наиболее распространенные методы статистического анализа данных: проведение 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описательной статистики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построение линейных и 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нелинейных моделей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осуществление преобразования данных; проведение факторного, кластерного, дисперсионного анализов; 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вычисление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корреляций; построение графиков; подготовка отчетов и пр.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проведения расширенного и углубленного анализа данных могут быть установлены дополнительные модули пакета. Для пакета 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IBM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SPSS </a:t>
            </a:r>
            <a:r>
              <a:rPr lang="ru-RU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Statistics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19 разработаны 16 различных модулей. Например, 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модуль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IBM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SPSS </a:t>
            </a:r>
            <a:r>
              <a:rPr lang="ru-RU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Advanced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Statistics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предназначен для проведения анализа сложных взаимосвязей при помощи процедур, учитывающих свойства исследуемых данных, что позволяет продвинуться за рамки базового анализа данных. В 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модуль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встроены мощные инструменты построения моделей. 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Модуль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IBM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SPSS </a:t>
            </a:r>
            <a:r>
              <a:rPr lang="ru-RU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Bootstrapping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("Самогенерация") позволяет аналитикам проверять 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устойчивость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построенных моделей, а 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модуль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IBM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SPSS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Marketing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("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Прямой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маркетинг") предоставляет возможность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маркетологам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самостоятельно выполнять основные виды анализа. 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Модуль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IBM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SPSS </a:t>
            </a:r>
            <a:r>
              <a:rPr lang="ru-RU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Entry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автоматизирует процесс разработки анкеты и ввода результатов опросов.</a:t>
            </a:r>
          </a:p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МСАД. Лекция 4. Пакеты статистических программ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Цихончик Н.В., 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2D0C-C725-494E-A573-E93B802A853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40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Достоинства SPSS:</a:t>
            </a: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развитый аппарат статистического анализа;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универсальность (может быть использован для решения широкого круга вопросов из различных предметных областей, требующих проведения статистического анализа данных);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широкий набор статистических и графических процедур (более 50 типов диаграмм) анализа данных, а также процедур создания отчетов;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высокая скорость вычислений, простой и удобный интерфейс;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детальная контекстно-ориентированная справочная система, позволяющая неопытному пользователю с большей легкостью ориентироваться в программе;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возможность свободного скачивания демонстрационной версии продукта на официальном сайте компании, наличие версий продукта на различных языках;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совместимость с операционными системами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Linux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наличие значительного количества литературы по работе с пакетом.</a:t>
            </a:r>
          </a:p>
          <a:p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Недостатки SPSS:</a:t>
            </a: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высокие требования к системе компьютера (требуется 1GB оперативной памяти, 800MB памяти на жестком диске и процессор с частотой 1GHz и выше);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высокая цена по сравнению со статистическими пакетами аналогичного уровня (стоимость покупки для индивидуального пользования сроком на год составляет около 1000 долл.</a:t>
            </a:r>
            <a:r>
              <a:rPr lang="ru-RU" sz="1200" b="0" i="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МСАД. Лекция 4. Пакеты статистических программ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Цихончик Н.В., 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2D0C-C725-494E-A573-E93B802A853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452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Последняя версия SPSS включает в себя следующие новые возможности: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импорт данных из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Excel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SAS;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экспорт результатов в MS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Office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PDF; сохранение результатов в формате HTML;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одновременная работа с несколькими наборами данных;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построение диаграммы для переменных с множественными ответами;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построение диаграммы с двумя осями Y;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улучшенный редактор синтаксиса с поддержкой </a:t>
            </a:r>
            <a:r>
              <a:rPr lang="ru-RU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автозавершения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цветового 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кодирования команд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быстрая подготовка данных к анализу посредством Автоматизированной подготовки данных (IBM SPSS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Preparation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позволяющей облегчить процесс 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интеллектуального анализа данных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выявляя и исправляя ошибки в данных и объясняя пропущенные значения. Также посредством этой функции можно подготовить отчет с рекомендациями о возможности использования данных для анализа.</a:t>
            </a:r>
          </a:p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МСАД. Лекция 4. Пакеты статистических программ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Цихончик Н.В., 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2D0C-C725-494E-A573-E93B802A853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394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hlinkClick r:id="rId3"/>
              </a:rPr>
              <a:t>https://www.hse.ru/data/2011/01/16/1208066856/method_MODP_SPSS_2011-01-16.pdf</a:t>
            </a:r>
            <a:r>
              <a:rPr lang="en-US" dirty="0"/>
              <a:t>  </a:t>
            </a:r>
            <a:r>
              <a:rPr lang="ru-RU" dirty="0"/>
              <a:t>ВШЭ</a:t>
            </a:r>
          </a:p>
          <a:p>
            <a:r>
              <a:rPr lang="en-US" dirty="0">
                <a:hlinkClick r:id="rId4"/>
              </a:rPr>
              <a:t>https://portal.fa.ru/Www/Wiki/GetFile.aspx?File=%D0%97%D0%BE%D0%BB%D0%BE%D1%82%D0%B0%D1%80%D1%8E%D0%BA%20%D0%90.%D0%92%5CCase_SPSS.pdf</a:t>
            </a:r>
            <a:r>
              <a:rPr lang="ru-RU" dirty="0"/>
              <a:t>  со страницы 25</a:t>
            </a:r>
            <a:endParaRPr lang="en-US" dirty="0"/>
          </a:p>
          <a:p>
            <a:r>
              <a:rPr lang="ru-RU" dirty="0"/>
              <a:t>Пакет SРSS – универсальный статистический пакет фирмы SРSS </a:t>
            </a:r>
            <a:r>
              <a:rPr lang="ru-RU" dirty="0" err="1"/>
              <a:t>Inc</a:t>
            </a:r>
            <a:r>
              <a:rPr lang="ru-RU" dirty="0"/>
              <a:t>. (СА). Версии системы SРSS существуют для различных платформ – Windows, ОS/2, </a:t>
            </a:r>
            <a:r>
              <a:rPr lang="ru-RU" dirty="0" err="1"/>
              <a:t>Macintоsh</a:t>
            </a:r>
            <a:r>
              <a:rPr lang="ru-RU" dirty="0"/>
              <a:t>, UNIX, и др. Все они совместимы между собой по принципу работы, командному языку и форматам фалов. Версия SРSS для Windows продолжает сохранять позиции лидирующего статистического пакета в мире. В России сейчас распространяется 11 версия SРSS для Windows на англ.языке и версия 10.1 на русском языке. Большая часть обширной документации переведена на русский язык. Пакет SРSS предлагает удобные возможности управления данными, широкий спектр статистических функций, интегрированных графиков и отчетов. SРSS является модульной программой. Базовая система SРSS </a:t>
            </a:r>
            <a:r>
              <a:rPr lang="ru-RU" dirty="0" err="1"/>
              <a:t>Ваsе</a:t>
            </a:r>
            <a:r>
              <a:rPr lang="ru-RU" dirty="0"/>
              <a:t> предоставляет пользователям возможности для преобразования данных, функции работы с файлами, описательную статистику, дисперсионный анализ, корреляцию, линейную регрессию, средства построения графиков и подготовки отчетов и др. Дополнительные модули пакета включают: анализ и конструирование таблиц, анализ временных рядов, анализ категорий, методы углубленного и расширенного статистического анализа и др. Документация к системе SРSS признана лучшей для систем подобного типа и может использоваться в качестве доступного учебника по прикладной статистике. </a:t>
            </a:r>
          </a:p>
          <a:p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hlinkClick r:id="rId5" action="ppaction://hlinkfile"/>
              </a:rPr>
              <a:t>Учебное пособие по работе в программе SPSS</a:t>
            </a:r>
            <a:r>
              <a:rPr lang="ru-RU" dirty="0"/>
              <a:t> </a:t>
            </a:r>
          </a:p>
          <a:p>
            <a:r>
              <a:rPr lang="en-US" dirty="0"/>
              <a:t>http://lib.socio.msu.ru/l/library?e=d-000-00---001ucheb--00-0-0-0prompt-10---4------0-1l--1-ru-50---20-help---00031-001-1-0windowsZz-1251-00&amp;a=d&amp;cl=CL1&amp;d=HASHe10c3b36c7d751dd18704b.2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МСАД. Лекция 4. Пакеты статистических программ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Цихончик Н.В., 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2D0C-C725-494E-A573-E93B802A853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671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3"/>
              </a:rPr>
              <a:t>https://yadi.sk/d/K1cVBDup3SMnsW</a:t>
            </a:r>
            <a:r>
              <a:rPr lang="ru-RU" dirty="0"/>
              <a:t>  скачать программу с </a:t>
            </a:r>
            <a:r>
              <a:rPr lang="ru-RU" dirty="0" err="1"/>
              <a:t>Яндекс</a:t>
            </a:r>
            <a:r>
              <a:rPr lang="ru-RU" dirty="0"/>
              <a:t> диска</a:t>
            </a:r>
          </a:p>
          <a:p>
            <a:endParaRPr lang="ru-RU" dirty="0"/>
          </a:p>
          <a:p>
            <a:r>
              <a:rPr lang="en-US" dirty="0">
                <a:hlinkClick r:id="rId4"/>
              </a:rPr>
              <a:t>https://edu.petrsu.ru/files/upload/11199_1528976883.pdf</a:t>
            </a:r>
            <a:r>
              <a:rPr lang="ru-RU" dirty="0"/>
              <a:t>  </a:t>
            </a:r>
          </a:p>
          <a:p>
            <a:r>
              <a:rPr lang="ru-RU" dirty="0"/>
              <a:t>PSPP — это компьютерная программа для статистического анализа данных, разработанная в рамках проекта GNU, занимающегося созданием свободного (т. е. бесплатно распространяемого) программного обеспечения. Программа является альтернативной версией другого статистического пакета — SPSS и поэтому имеет такую «альтернативную» аббревиатуру. Среди российских пользователей программа PSPP не очень широко известна, несмотря на то что законопослушное приобретение пакета IBM SPSS весьма </a:t>
            </a:r>
            <a:r>
              <a:rPr lang="ru-RU" dirty="0" err="1"/>
              <a:t>затратно</a:t>
            </a:r>
            <a:r>
              <a:rPr lang="ru-RU" dirty="0"/>
              <a:t>. </a:t>
            </a:r>
          </a:p>
          <a:p>
            <a:r>
              <a:rPr lang="ru-RU" dirty="0"/>
              <a:t>Вместе с тем, программа является достаточно мощным инструментом, позволяющим работать с большими массивами данных. В пакет включены процедуры, обеспечивающие ввод и редактирование данных, вычисление описательных статистик, проверку статистических гипотез и визуализацию результатов вычислений.</a:t>
            </a:r>
          </a:p>
          <a:p>
            <a:r>
              <a:rPr lang="ru-RU" dirty="0"/>
              <a:t>Совместимость PSPP с SPSS позволяет при необходимости создаваемые в редакторе PSPP файлы с данными, обрабатывать в SPSS, хотя функционал PSPP дает возможность выполнять достаточно сложные разновидности </a:t>
            </a:r>
            <a:r>
              <a:rPr lang="ru-RU" dirty="0" err="1"/>
              <a:t>математикостатистического</a:t>
            </a:r>
            <a:r>
              <a:rPr lang="ru-RU" dirty="0"/>
              <a:t> анализа данных: корреляционный, факторный, кластерный и регрессионный анализ, параметрические и непараметрические тесты и многое другое.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3B72-15A0-4930-9567-2457BE08B5A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34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1. </a:t>
            </a:r>
            <a:r>
              <a:rPr lang="ru-RU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Проблемно-ориентированные ППП</a:t>
            </a:r>
          </a:p>
          <a:p>
            <a:r>
              <a:rPr lang="ru-RU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ПППавтоматизированного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бухгалтерского учета (“1С:Бухгалтерия”);</a:t>
            </a:r>
          </a:p>
          <a:p>
            <a:r>
              <a:rPr lang="ru-RU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ПППфинансовой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деятельности;</a:t>
            </a:r>
          </a:p>
          <a:p>
            <a:r>
              <a:rPr lang="ru-RU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ПППуправления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персоналом (кадровый учет);</a:t>
            </a:r>
          </a:p>
          <a:p>
            <a:r>
              <a:rPr lang="ru-RU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ПППуправления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производством и т.п.</a:t>
            </a:r>
          </a:p>
          <a:p>
            <a:r>
              <a:rPr lang="ru-RU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Особенности</a:t>
            </a:r>
          </a:p>
          <a:p>
            <a:r>
              <a: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Т.к. велики объемы хранимой информации, то высоки требования</a:t>
            </a:r>
          </a:p>
          <a:p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оперативности обработки данных,</a:t>
            </a:r>
          </a:p>
          <a:p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средствам администрирования данных БД.</a:t>
            </a:r>
          </a:p>
          <a:p>
            <a:r>
              <a: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Дружественный интерфейс для конечных пользователей.</a:t>
            </a:r>
          </a:p>
          <a:p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Проблемно-ориентированные ППП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Средства автоматизированного проектирования</a:t>
            </a:r>
          </a:p>
          <a:p>
            <a:r>
              <a: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САПР – системы автоматизированного проектирования английская аббревиатура 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 </a:t>
            </a:r>
            <a:r>
              <a: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ru-RU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Computer-Aided</a:t>
            </a:r>
            <a:r>
              <a: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endParaRPr lang="ru-RU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Особенности</a:t>
            </a:r>
          </a:p>
          <a:p>
            <a:r>
              <a: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высокие требования к технической части системы обработки данных,</a:t>
            </a:r>
          </a:p>
          <a:p>
            <a:r>
              <a: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наличие библиотек встроенных функций, объектов, интерфейсов с графическими системами и базами данных.</a:t>
            </a:r>
          </a:p>
          <a:p>
            <a:r>
              <a:rPr lang="ru-RU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Примеры</a:t>
            </a:r>
          </a:p>
          <a:p>
            <a:r>
              <a: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Программа </a:t>
            </a:r>
            <a:r>
              <a:rPr lang="ru-RU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AutoCad</a:t>
            </a:r>
            <a:r>
              <a: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фирмы </a:t>
            </a:r>
            <a:r>
              <a:rPr lang="ru-RU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AutoDesk</a:t>
            </a:r>
            <a:r>
              <a: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является лидером среди инженерных графических пакетов.</a:t>
            </a:r>
          </a:p>
          <a:p>
            <a:r>
              <a: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P-CAD и </a:t>
            </a:r>
            <a:r>
              <a:rPr lang="ru-RU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OrCAD</a:t>
            </a:r>
            <a:r>
              <a: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предназначены для проектирования радиоэлектронных изделий.</a:t>
            </a:r>
          </a:p>
          <a:p>
            <a:r>
              <a:rPr lang="ru-RU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ArchiCAD</a:t>
            </a:r>
            <a:r>
              <a: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проектирование зданий</a:t>
            </a:r>
          </a:p>
          <a:p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2.</a:t>
            </a:r>
            <a:r>
              <a:rPr lang="ru-RU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Методо-ориентированные</a:t>
            </a:r>
            <a:r>
              <a:rPr lang="ru-RU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ППП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Программные продукты, обеспечивающие независимо от предметной области и функций информационных систем,</a:t>
            </a:r>
          </a:p>
          <a:p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математические,</a:t>
            </a:r>
          </a:p>
          <a:p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статистические и другие методы решения задач.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Наиболее распространены методы:</a:t>
            </a:r>
          </a:p>
          <a:p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математического программирования, решения дифференциальных уравнений, имитационного моделирования, исследования операций.</a:t>
            </a:r>
          </a:p>
          <a:p>
            <a:r>
              <a:rPr lang="ru-RU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Примеры пакетов:</a:t>
            </a:r>
          </a:p>
          <a:p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пакет для обработки статистической информации </a:t>
            </a:r>
            <a:r>
              <a:rPr lang="ru-RU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StatGraphics</a:t>
            </a:r>
            <a:endParaRPr lang="ru-RU" sz="1200" b="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математический пакет </a:t>
            </a:r>
            <a:r>
              <a:rPr lang="ru-RU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Mathematica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MathCad</a:t>
            </a:r>
            <a:endParaRPr lang="ru-RU" sz="1200" b="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3. </a:t>
            </a:r>
            <a:r>
              <a:rPr lang="ru-RU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ППП общего назначения</a:t>
            </a:r>
          </a:p>
          <a:p>
            <a:r>
              <a:rPr lang="ru-RU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Cодержит</a:t>
            </a:r>
            <a:r>
              <a: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широкий перечень программных продуктов, поддерживающих информационные технологии конечных пользователей.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Представители данного класса программных продуктов:</a:t>
            </a:r>
          </a:p>
          <a:p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Текстовые процессоры (редакторы) Графические пакеты Электронные таблицы СУБД Интегрированные пакеты Игры и т.п.</a:t>
            </a:r>
          </a:p>
          <a:p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4. </a:t>
            </a:r>
            <a:r>
              <a:rPr lang="ru-RU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Системы искусственного интеллекта</a:t>
            </a:r>
          </a:p>
          <a:p>
            <a:r>
              <a: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Программные продукты данного класса реализует 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отдельные функции интеллектуальной деятельности </a:t>
            </a:r>
            <a:r>
              <a:rPr lang="ru-RU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человека.</a:t>
            </a:r>
          </a:p>
          <a:p>
            <a:r>
              <a:rPr lang="ru-RU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Основные компоненты систем ИИ:</a:t>
            </a:r>
          </a:p>
          <a:p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база знаний, интеллектуальный интерфейс с пользователем</a:t>
            </a:r>
          </a:p>
          <a:p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программа формирования логических выводов.</a:t>
            </a:r>
          </a:p>
          <a:p>
            <a:r>
              <a:rPr lang="ru-RU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Примеры:</a:t>
            </a:r>
          </a:p>
          <a:p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экспертные системы MYCIN, </a:t>
            </a:r>
            <a:r>
              <a:rPr lang="ru-RU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Prospector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Лота</a:t>
            </a:r>
          </a:p>
          <a:p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программы–переводчики, средства проверки орфографии и распознавания текста (</a:t>
            </a:r>
            <a:r>
              <a:rPr lang="ru-RU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Stylus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Lingvo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Office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FineReader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шахматные программы</a:t>
            </a:r>
          </a:p>
          <a:p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5. </a:t>
            </a:r>
            <a:r>
              <a:rPr lang="ru-RU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Программы мультимедиа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Основное назначение программных продуктов мультимедиа – создание и использование 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аудио- и видеоинформации 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расширения информационного пространства пользователя.</a:t>
            </a:r>
          </a:p>
          <a:p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Основные сферы применения:</a:t>
            </a:r>
          </a:p>
          <a:p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библиотечное информационное обслуживание, прикладные обучающие системы, развлекательные программы.</a:t>
            </a:r>
          </a:p>
          <a:p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Примеры:</a:t>
            </a:r>
          </a:p>
          <a:p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базы данных компьютерных изображений произведений искусства,</a:t>
            </a:r>
          </a:p>
          <a:p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библиотеки звуковых записей, компьютерные игры, библиотечные каталоги и фонды и т.п.</a:t>
            </a:r>
          </a:p>
          <a:p>
            <a:b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3B72-15A0-4930-9567-2457BE08B5A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938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Все программы статистической обработки данных можно разделить на профессиональные, полупрофессиональные (популярные) и специализированные. Статистические программы относятся к наукоемкому программному обеспечению, цена их часто недоступна индивидуальному пользователю. Профессиональные пакеты имеют большое количество методов анализа, популярные пакеты - количество функций, достаточное для универсального применения. Специализированные же пакеты ориентированы на какую-либо узкую область анализа данных. Создатели программных статистических пакетов заявляют, что их продукт превосходит аналоги. Отсутствие у большинства исследователей времени для освоения нескольких программ, делает непростым ее выбор. В данной статье приведена базовая информация о присутствующих на рынке основных полупрофессиональных программных пакетах пригодных для статистической обработки биомедицинских данных.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12D0C-C725-494E-A573-E93B802A8534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Цихончик Н.В., 2016</a:t>
            </a: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/>
              <a:t>МСАД. Лекция 4. Пакеты статистических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2748026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Большую часть статистических пакетов можно разбить на две группы — это статистические пакеты общего назначения и специализированные программные продукты. Универсальные пакеты – отсутствие прямой ориентации на специфическую предметную область, предлагают широкий диапазон статистических методов. В них отсутствует ориентация на конкретную предметную область. Они обладают дружественным интерфейсом. Из зарубежных универсальных пакетов наиболее распространены BAS, SPSS, </a:t>
            </a:r>
            <a:r>
              <a:rPr lang="ru-RU" dirty="0" err="1"/>
              <a:t>Systat</a:t>
            </a:r>
            <a:r>
              <a:rPr lang="ru-RU" dirty="0"/>
              <a:t>, </a:t>
            </a:r>
            <a:r>
              <a:rPr lang="ru-RU" dirty="0" err="1"/>
              <a:t>Minilab</a:t>
            </a:r>
            <a:r>
              <a:rPr lang="ru-RU" dirty="0"/>
              <a:t>, </a:t>
            </a:r>
            <a:r>
              <a:rPr lang="ru-RU" dirty="0" err="1"/>
              <a:t>Statgraphics</a:t>
            </a:r>
            <a:r>
              <a:rPr lang="ru-RU" dirty="0"/>
              <a:t>, STATISTICA.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Специализированные пакеты - как правило, реализуют несколько статистических методов или методы, применяемые в конкретной предметной области. Чаще всего это системы, ориентированные на анализ временных рядов, </a:t>
            </a:r>
            <a:r>
              <a:rPr lang="ru-RU" dirty="0" err="1"/>
              <a:t>корреляционно-регресионный</a:t>
            </a:r>
            <a:r>
              <a:rPr lang="ru-RU" dirty="0"/>
              <a:t>, факторный или кластерный анализ. Применять такие пакеты целесообразно в тех случаях, когда требуется систематически решать задачи из этой области, для которой предназначен специализированный пакет, а возможностей пакетов общего назначения недостаточно. Из российских пакетов более известны STADIA, Олимп, Класс-Мастер, КВАЗАР, Статистик-Консультант; американские пакеты – ODA, </a:t>
            </a:r>
            <a:r>
              <a:rPr lang="ru-RU" dirty="0" err="1"/>
              <a:t>WinSTAT</a:t>
            </a:r>
            <a:r>
              <a:rPr lang="ru-RU" dirty="0"/>
              <a:t>, </a:t>
            </a:r>
            <a:r>
              <a:rPr lang="ru-RU" dirty="0" err="1"/>
              <a:t>Statit</a:t>
            </a:r>
            <a:r>
              <a:rPr lang="ru-RU" dirty="0"/>
              <a:t> и </a:t>
            </a:r>
            <a:r>
              <a:rPr lang="ru-RU" dirty="0" err="1"/>
              <a:t>т.д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12D0C-C725-494E-A573-E93B802A8534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Цихончик Н.В., 2016</a:t>
            </a: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/>
              <a:t>МСАД. Лекция 4. Пакеты статистических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1324474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Для того, чтобы статистический пакет общего назначения был удоб­ным и эффективным в работе, он должен удовлетворять многочисленным и весьма жестким требованиям. В частности, необходимо, чтобы он:</a:t>
            </a:r>
          </a:p>
          <a:p>
            <a:r>
              <a:rPr lang="ru-RU" dirty="0"/>
              <a:t>1. содержал достаточно полный набор стандартных статистических методов;</a:t>
            </a:r>
          </a:p>
          <a:p>
            <a:r>
              <a:rPr lang="ru-RU" dirty="0"/>
              <a:t>2. был достаточно простыми для быстрого освоения и использо­вания;</a:t>
            </a:r>
          </a:p>
          <a:p>
            <a:r>
              <a:rPr lang="ru-RU" dirty="0"/>
              <a:t>3. отвечал высоким требованиям к вводу, преобразованиям и орга­низации хранения данных как в самом пакете, так и обмену с широко распространенными базами данных (</a:t>
            </a:r>
            <a:r>
              <a:rPr lang="ru-RU" dirty="0" err="1"/>
              <a:t>dBase</a:t>
            </a:r>
            <a:r>
              <a:rPr lang="ru-RU" dirty="0"/>
              <a:t>, </a:t>
            </a:r>
            <a:r>
              <a:rPr lang="ru-RU" dirty="0" err="1"/>
              <a:t>Lotus</a:t>
            </a:r>
            <a:r>
              <a:rPr lang="ru-RU" dirty="0"/>
              <a:t> 1-2-3 и т.п.);</a:t>
            </a:r>
          </a:p>
          <a:p>
            <a:r>
              <a:rPr lang="ru-RU" dirty="0"/>
              <a:t>4. имел широкий набор средств графического представления дан­ных и результатов.</a:t>
            </a:r>
          </a:p>
          <a:p>
            <a:r>
              <a:rPr lang="ru-RU" dirty="0"/>
              <a:t>5. имел подробную документацию, хорошо продуманную с учетом интересов как начинающего пользователя, так и специалиста-статистика.</a:t>
            </a:r>
          </a:p>
          <a:p>
            <a:r>
              <a:rPr lang="ru-RU" dirty="0"/>
              <a:t>Наконец, немаловажное значение имеет цена пакета. Профессио­нальные западные статистические пакеты (SAS, BMDP и т.д.) обычно стоят от 2 до 10 тысяч долларов и более. Эти пакеты позволяют обраба­тывать гигантские объемы данных, включают средства описания задач на встроенном языке и дают возможность построения на их основе систем обработки информации для целых предприятий.</a:t>
            </a:r>
          </a:p>
          <a:p>
            <a:r>
              <a:rPr lang="ru-RU" dirty="0"/>
              <a:t>Пакеты, рассчитанные на массового пользователя, стоят дешевле — обычно 500—1500 долларов. Эти пакеты отличаются от профессио­нальных прежде всего ориентацией на индивидуального пользователя: преимущественно диалоговым режимом работы, наличием ограничений по объему обрабатываемых данных и т.д. Имеются и более дешевые пакеты (200-300 долларов и ниже), но они обычно обладают весьма скромными возможностями.</a:t>
            </a:r>
          </a:p>
          <a:p>
            <a:r>
              <a:rPr lang="ru-RU" dirty="0"/>
              <a:t>Отечественные статистические пакеты стоят существенно дешевле, как правило, их цена составляет от 200 до 500 долларов.</a:t>
            </a:r>
          </a:p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МСАД. Лекция 4. Пакеты статистических программ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Цихончик Н.В., 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2D0C-C725-494E-A573-E93B802A853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725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Статистический пакет в идеале должен удовлетворять определенным требованиям: • модульность; • </a:t>
            </a:r>
            <a:r>
              <a:rPr lang="ru-RU" dirty="0" err="1"/>
              <a:t>ассистирование</a:t>
            </a:r>
            <a:r>
              <a:rPr lang="ru-RU" dirty="0"/>
              <a:t> при выборе способа обработки данных; • использование простого проблемно-ориентированного языка для формулировки задания пользователя; • автоматическая организация процесса обработки данных и связей с модулями пакета; • ведение банка данных пользователя и составление отчета о результатах проделанного анализа; • диалоговый режим работы пользователя с пакетом; • совместимость с другим программным обеспечением. </a:t>
            </a:r>
          </a:p>
          <a:p>
            <a:endParaRPr lang="ru-RU" dirty="0"/>
          </a:p>
          <a:p>
            <a:r>
              <a:rPr lang="ru-RU" dirty="0"/>
              <a:t>Следует заметить, что развитие СПП обычно идет поэтапно, на каждом из них создается вариант пакета, все в большей степени удовлетворяющий перечисленным выше требованиям. При этом если создание есть результат разработки, то на каждом этапе пакет, с одной стороны, должен представлять собой готовую к использованию программную продукцию, а с другой - входить составной частью в более поздние стадии развития пакета. </a:t>
            </a: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МСАД. Лекция 4. Пакеты статистических программ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Цихончик Н.В., 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2D0C-C725-494E-A573-E93B802A853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925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Белова Е.Б., </a:t>
            </a:r>
            <a:r>
              <a:rPr lang="ru-RU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Бородкин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Л.И., </a:t>
            </a:r>
            <a:r>
              <a:rPr lang="ru-RU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Гарскова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И.М., </a:t>
            </a:r>
            <a:r>
              <a:rPr lang="ru-RU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Изместьева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Т.Ф., Лазарев В.В., Тихонов А.И. Компьютеризованный статистический анализ для историков. Учебное пособие / Под ред. </a:t>
            </a:r>
            <a:r>
              <a:rPr lang="ru-RU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Л.И.Бородкина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И.М.Гарсковой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- М., 1999. - 187 с.; </a:t>
            </a:r>
            <a:r>
              <a:rPr lang="ru-RU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илл</a:t>
            </a:r>
            <a:r>
              <a:rPr lang="ru-R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dirty="0">
                <a:hlinkClick r:id="rId3"/>
              </a:rPr>
              <a:t>http://www.hist.msu.ru/Labs/HisLab/Stud/textbook.htm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3B72-15A0-4930-9567-2457BE08B5A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59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linkClick r:id="rId3"/>
              </a:rPr>
              <a:t>https://excelhack.ru/category/excel-functions/statisticheskie-funkcii/</a:t>
            </a:r>
            <a:endParaRPr lang="ru-RU" dirty="0"/>
          </a:p>
          <a:p>
            <a:endParaRPr lang="ru-RU" dirty="0"/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1982 году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запустила на рынок свой первый электронный </a:t>
            </a:r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Табличный процессор"/>
              </a:rPr>
              <a:t>табличный процессор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Multiplan (страница отсутствует)"/>
              </a:rPr>
              <a:t>Multiplan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который был очень популярен на </a:t>
            </a:r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CP/M"/>
              </a:rPr>
              <a:t>CP/M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системах, но на </a:t>
            </a:r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MS-DOS"/>
              </a:rPr>
              <a:t>MS-DOS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системах он уступал 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Lotus 1-2-3"/>
              </a:rPr>
              <a:t>Lotus</a:t>
            </a:r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Lotus 1-2-3"/>
              </a:rPr>
              <a:t> 1-2-3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Первая версия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Excel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предназначалась для 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Apple Macintosh"/>
              </a:rPr>
              <a:t>Mac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была выпущена в 1985 году, а первая версия для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была выпущена в </a:t>
            </a:r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1987 год"/>
              </a:rPr>
              <a:t>ноябре 1987 года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Lotus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торопилась выпускать 1-2-3 под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Excel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1988 года начала обходить по продажам 1-2-3, что в конечном итоге помогло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достичь позиций ведущего разработчика программного обеспечения.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укрепляла своё преимущество с выпуском каждой новой версии, что имело место примерно каждые два года. Текущая версия для платформы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Excel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16, также известная как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Office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Excel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2016. Текущая версия для платформы 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MacOS"/>
              </a:rPr>
              <a:t>macOS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Excel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2016.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начале своего пути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Excel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стал причиной иска о </a:t>
            </a:r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 tooltip="Товарный знак"/>
              </a:rPr>
              <a:t>товарном знаке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от другой компании, уже продававшей пакет программ под названием «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Excel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В результате спора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была обязана использовать название «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Excel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во всех своих официальных пресс-релизах и юридических документах. Однако со временем эта практика была позабыта, и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окончательно устранила проблему, приобретя товарный знак другой программы.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также решила использовать буквы XL как сокращённое название программы: иконка Windows-программы состоит из стилизованного изображения этих двух букв, а расширение файлов по умолчанию в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Excel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 </a:t>
            </a:r>
            <a:r>
              <a:rPr lang="ru-RU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сравнении с первыми табличными процессорами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Excel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представляет множество новых функций </a:t>
            </a:r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3" tooltip="Графический интерфейс пользователя"/>
              </a:rPr>
              <a:t>пользовательского интерфейса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но суть остается прежней: как и в программе-родоначальнике, 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14" tooltip="VisiCalc"/>
              </a:rPr>
              <a:t>VisiCalc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организованные в строки и столбцы клетки-ячейки могут содержать </a:t>
            </a:r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5" tooltip="Данные"/>
              </a:rPr>
              <a:t>данные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или </a:t>
            </a:r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6" tooltip="Математическая формула"/>
              </a:rPr>
              <a:t>формулы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 относительными или абсолютными ссылками на другие клетки.</a:t>
            </a:r>
          </a:p>
          <a:p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Excel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 первым табличным процессором, позволявшим пользователю менять внешний вид таблицы на экране: </a:t>
            </a:r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7" tooltip="Шрифт"/>
              </a:rPr>
              <a:t>шрифты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8" tooltip="Символ"/>
              </a:rPr>
              <a:t>символы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 внешний вид ячеек. Он также первым представил метод умного пересчёта ячеек — обновления только ячеек, зависящих от изменённых ячеек: раньше табличные процессоры пересчитывали все ячейки; это делалось либо после каждого изменения (что на больших таблицах долго), либо по команде пользователя (что могло вводить пользователя в заблуждение не пересчитанными значениями).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Будучи впервые объединёнными в 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19" tooltip="Microsoft Office"/>
              </a:rPr>
              <a:t>Microsoft</a:t>
            </a:r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9" tooltip="Microsoft Office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19" tooltip="Microsoft Office"/>
              </a:rPr>
              <a:t>Office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1993 году, 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0" tooltip="Microsoft Word"/>
              </a:rPr>
              <a:t>Microsoft</a:t>
            </a:r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0" tooltip="Microsoft Word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0" tooltip="Microsoft Word"/>
              </a:rPr>
              <a:t>Word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 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1" tooltip="Microsoft PowerPoint"/>
              </a:rPr>
              <a:t>Microsoft</a:t>
            </a:r>
            <a:r>
              <a:rPr lang="ru-RU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1" tooltip="Microsoft PowerPoint"/>
              </a:rPr>
              <a:t>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21" tooltip="Microsoft PowerPoint"/>
              </a:rPr>
              <a:t>PowerPoint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получили новый графический интерфейс для соответствия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Excel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главного стимула модернизации ПК в то время.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A3B72-15A0-4930-9567-2457BE08B5A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15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n-CL" dirty="0"/>
              <a:t>http://loi.sscc.ru/gis/ecoinf/C3_1.htm</a:t>
            </a:r>
            <a:endParaRPr lang="ru-RU" dirty="0"/>
          </a:p>
          <a:p>
            <a:r>
              <a:rPr lang="ru-RU" dirty="0"/>
              <a:t>Электронные таблицы, также как файлы баз данных формата .DBF, возникли как некая метафора таблицы. Простая идея о том, что было бы  хорошо, если бы в некоторых клетках таблицы сразу же отображался результат вычислений, зависящий от данных в других клетках таблицы, привела к появлению в 1979 году программы </a:t>
            </a:r>
            <a:r>
              <a:rPr lang="ru-RU" dirty="0" err="1"/>
              <a:t>VisiCalc</a:t>
            </a:r>
            <a:r>
              <a:rPr lang="ru-RU" dirty="0"/>
              <a:t>.  В феврале 1981 года появилась программа </a:t>
            </a:r>
            <a:r>
              <a:rPr lang="ru-RU" dirty="0" err="1"/>
              <a:t>SuperCalc</a:t>
            </a:r>
            <a:r>
              <a:rPr lang="ru-RU" dirty="0"/>
              <a:t>, а в начале 1983 года - пакет </a:t>
            </a:r>
            <a:r>
              <a:rPr lang="ru-RU" dirty="0" err="1"/>
              <a:t>Lotus</a:t>
            </a:r>
            <a:r>
              <a:rPr lang="ru-RU" dirty="0"/>
              <a:t> 1-2-3. В последней из этих программ было предусмотрено отображение результатов расчетов в графической форме и это во многом предопределило успех </a:t>
            </a:r>
            <a:r>
              <a:rPr lang="ru-RU" dirty="0" err="1"/>
              <a:t>Lotus</a:t>
            </a:r>
            <a:r>
              <a:rPr lang="ru-RU" dirty="0"/>
              <a:t> 1-2-3 на рынке в середине 80-х годов. В конце 80-х годов ситуация на рынке электронных таблиц изменилась - упорная конкурентная борьба шла между программами 1-2-3 версии 2.01 и 3.0 фирмы </a:t>
            </a:r>
            <a:r>
              <a:rPr lang="ru-RU" dirty="0" err="1"/>
              <a:t>Lotus</a:t>
            </a:r>
            <a:r>
              <a:rPr lang="ru-RU" dirty="0"/>
              <a:t> </a:t>
            </a:r>
            <a:r>
              <a:rPr lang="ru-RU" dirty="0" err="1"/>
              <a:t>Development</a:t>
            </a:r>
            <a:r>
              <a:rPr lang="ru-RU" dirty="0"/>
              <a:t> </a:t>
            </a:r>
            <a:r>
              <a:rPr lang="ru-RU" dirty="0" err="1"/>
              <a:t>Corporation</a:t>
            </a:r>
            <a:r>
              <a:rPr lang="ru-RU" dirty="0"/>
              <a:t>, Excel 2.1 фирмы Microsoft, </a:t>
            </a:r>
            <a:r>
              <a:rPr lang="ru-RU" dirty="0" err="1"/>
              <a:t>Quattro</a:t>
            </a:r>
            <a:r>
              <a:rPr lang="ru-RU" dirty="0"/>
              <a:t> 1.0 фирмы </a:t>
            </a:r>
            <a:r>
              <a:rPr lang="ru-RU" dirty="0" err="1"/>
              <a:t>Borland</a:t>
            </a:r>
            <a:r>
              <a:rPr lang="ru-RU" dirty="0"/>
              <a:t> </a:t>
            </a:r>
            <a:r>
              <a:rPr lang="ru-RU" dirty="0" err="1"/>
              <a:t>International</a:t>
            </a:r>
            <a:r>
              <a:rPr lang="ru-RU" dirty="0"/>
              <a:t>  и </a:t>
            </a:r>
            <a:r>
              <a:rPr lang="ru-RU" dirty="0" err="1"/>
              <a:t>SuperCalc</a:t>
            </a:r>
            <a:r>
              <a:rPr lang="ru-RU" dirty="0"/>
              <a:t> 5 фирмы </a:t>
            </a:r>
            <a:r>
              <a:rPr lang="ru-RU" dirty="0" err="1"/>
              <a:t>Computer</a:t>
            </a:r>
            <a:r>
              <a:rPr lang="ru-RU" dirty="0"/>
              <a:t> </a:t>
            </a:r>
            <a:r>
              <a:rPr lang="ru-RU" dirty="0" err="1"/>
              <a:t>Associates</a:t>
            </a:r>
            <a:r>
              <a:rPr lang="ru-RU" dirty="0"/>
              <a:t>. К середине 1990 годов наибольшую популярность приобрел пакет Excel, чему немало способствовали рыночные успехи системы Microsoft Windows. </a:t>
            </a:r>
            <a:br>
              <a:rPr lang="ru-RU" dirty="0"/>
            </a:br>
            <a:r>
              <a:rPr lang="ru-RU" b="1" dirty="0"/>
              <a:t>Электронные таблицы Excel</a:t>
            </a:r>
            <a:r>
              <a:rPr lang="ru-RU" dirty="0"/>
              <a:t> позволяют решать очень многие задачи обработки данных, сформированных в таблицы. В Excel предусмотрен автоматический ввод данных из SQL-серверов и различных СУБД.  Обработка данных предусматривает, кроме арифметических операций, возможность манипулирования комплексными числами и матрицами, вычисление  параметров регрессионных зависимостей, преобразований Фурье и других статистических характеристик. Предусмотрены очень разнообразные методы для графического вывода результатов, в том числе для Excel 7.0, отображение получаемых результатов </a:t>
            </a:r>
            <a:r>
              <a:rPr lang="ru-RU" dirty="0">
                <a:hlinkClick r:id="rId3" action="ppaction://hlinkfile"/>
              </a:rPr>
              <a:t>на числовые карты</a:t>
            </a:r>
            <a:r>
              <a:rPr lang="ru-RU" dirty="0"/>
              <a:t> в формате ГИС </a:t>
            </a:r>
            <a:r>
              <a:rPr lang="ru-RU" dirty="0" err="1"/>
              <a:t>MapInfo</a:t>
            </a:r>
            <a:r>
              <a:rPr lang="ru-RU" dirty="0"/>
              <a:t>. Сложные задачи могут решаться в пределах нескольких связанных таблиц, называемых в </a:t>
            </a:r>
            <a:r>
              <a:rPr lang="ru-RU" dirty="0" err="1"/>
              <a:t>Excel’е</a:t>
            </a:r>
            <a:r>
              <a:rPr lang="ru-RU" dirty="0"/>
              <a:t> рабочей книгой. </a:t>
            </a:r>
            <a:br>
              <a:rPr lang="ru-RU" dirty="0"/>
            </a:br>
            <a:r>
              <a:rPr lang="ru-RU" dirty="0"/>
              <a:t>В пакете Excel предусмотрены различные средства для сохранения логической целостности информации - автоматическая замена номеров листов и ячеек при внесении изменений в книгу, автоматическое копирование формул со сдвигом номеров ячеек в пределах столбцов со сходными вычислениями и многое другое. </a:t>
            </a:r>
          </a:p>
          <a:p>
            <a:endParaRPr lang="ru-RU" dirty="0"/>
          </a:p>
          <a:p>
            <a:r>
              <a:rPr lang="en-US" dirty="0"/>
              <a:t>http://www.on-line-teaching.com/excel/lsn003.html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МСАД. Лекция 4. Пакеты статистических программ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Цихончик Н.В., 2016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12D0C-C725-494E-A573-E93B802A853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74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51F70-6F07-114E-B1EE-FD7CBEBB0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628EF9-F712-D446-B8DA-AC8A5B257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F45D1B-ED70-0A49-8AED-BE1561F4B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DF3-260A-DC4D-A81B-2E66B0580B19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856CAF-5894-A644-A124-89E5FE9D7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88048C-D71C-1A43-BE18-7BEA07CD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A79E-417A-3A4A-96A7-8A3E3460B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37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7D1C6-7A5D-304C-889E-B19C6802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1CF7EB-BE5D-5340-A7BE-6C16B6201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704205-D040-7C40-975C-24B0FA8D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DF3-260A-DC4D-A81B-2E66B0580B19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3044DD-5667-D94F-AD98-75743B09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29B025-DFCE-EC4C-BECC-1CF16BCA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A79E-417A-3A4A-96A7-8A3E3460B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9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E0BAF8-D30B-B842-82F4-D1F60E308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B7EB70-F324-644A-A87B-2E1B5386D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043ED9-99B8-6E49-B192-CF5607381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DF3-260A-DC4D-A81B-2E66B0580B19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697A52-E12B-3140-BCEB-C1A73FF17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3E91DF-4828-DA44-8367-C8FD290F0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A79E-417A-3A4A-96A7-8A3E3460B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40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C7757-6310-8D42-B3D8-B75F0AD2F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D2F1CE-17C2-AD42-9DFA-41AAF682F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DC7D93-445F-C24E-B2BE-7B286B4E8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DF3-260A-DC4D-A81B-2E66B0580B19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AA1E49-77CB-2049-B357-46D32C28B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E62505-BA82-5A45-B94F-4A09A47C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A79E-417A-3A4A-96A7-8A3E3460B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39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FFD0E-6659-F544-B6F8-C04EB010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5AFA4D-1A09-3444-A260-94F7544BA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6C062-CE64-054E-9E88-7D67D4007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DF3-260A-DC4D-A81B-2E66B0580B19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8663F0-23E5-B44D-816B-6F8BD1B0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DC3697-6202-1147-9B57-4E13C5AE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A79E-417A-3A4A-96A7-8A3E3460B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67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E26D-D069-DD4D-8D69-395191832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F372A8-FAF5-2F41-834F-4896AD49A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02502F-57F6-6845-AF09-4D6FD593E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6A25C1-6942-2248-917C-36517919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DF3-260A-DC4D-A81B-2E66B0580B19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495D81-9DA9-AA4D-ABFA-F914ECB0D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41B3A5-D457-8248-BAA2-FC9B056E9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A79E-417A-3A4A-96A7-8A3E3460B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0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5CF0F-DED7-6441-9645-7F39BFB7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1DB95A-B0BE-D14A-8C8F-70796174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229487-DCA5-194D-989B-372EE84D2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F3A8E0-6C16-B643-AEBB-E0A4B3D30C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59F0A8-81CF-5542-B823-A35B382CB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A2A8CC-59F1-1D4B-AA40-34195222B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DF3-260A-DC4D-A81B-2E66B0580B19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E3C4C0-D12F-5141-92E2-129EBB636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A0DC6BD-F813-FE4B-AEE4-7A11CD0C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A79E-417A-3A4A-96A7-8A3E3460B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63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55A67-0F39-5E4C-8B27-6738521EF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8B4222-81E2-1845-99BD-37A47BF4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DF3-260A-DC4D-A81B-2E66B0580B19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D2C772-50A7-6347-863D-73E6FA331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881A59-C275-1248-A8B8-5F425DCE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A79E-417A-3A4A-96A7-8A3E3460B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07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01E79F-2493-184E-9843-5061393C2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DF3-260A-DC4D-A81B-2E66B0580B19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3BF1BB-28E7-984B-B6AD-91EC8CC6D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56167D-9827-8544-89AC-56DB23EC7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A79E-417A-3A4A-96A7-8A3E3460B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19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81990D-A4BB-2841-B78F-F25986A6E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FF00BA-8E49-F645-88DD-01EE2A2F2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597ACD-3360-0047-80EA-F801AEE58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B83944-04DA-174D-BFEE-2A030F85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DF3-260A-DC4D-A81B-2E66B0580B19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89E883-2724-CC47-B4AF-8F25F65F9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D120F5-02C7-A343-AA6A-88DA0F864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A79E-417A-3A4A-96A7-8A3E3460B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2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B0E69-C865-6144-AAC4-016B93DD1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5B1CD9-C0D6-1C45-B96B-DB0C3F819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C82B70-CAA4-624E-A7E5-C2563A115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473AB4-07F6-0944-8FEB-27F357F83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DF3-260A-DC4D-A81B-2E66B0580B19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F3FE1C-7A33-6440-98D4-871F1AAAB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4F31D1-7EFE-0947-8EEB-56EA06E35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A79E-417A-3A4A-96A7-8A3E3460B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12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770D9-4555-814B-9879-0ACCB90C2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87512F-E93C-C449-A633-AFFF540D9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D943A3-F5A8-9945-AD15-7ED8CEA8A0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2DF3-260A-DC4D-A81B-2E66B0580B19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E1BF74-A5F5-4040-A896-88CC209FD1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53375F-F4D0-AA49-A2E0-CA6F062A2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2A79E-417A-3A4A-96A7-8A3E3460B9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41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lib.socio.msu.ru/l/library?e=d-000-00---001ucheb--00-0-0-0prompt-10---4------0-1l--1-ru-50---20-help---00031-001-1-0windowsZz-1251-00&amp;a=d&amp;cl=CL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://www.specialist.ru/course/spss1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8270A-4EE5-8F4C-8C51-BB2CDC67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Лекция 10. Компьютерная обработка данных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DC5C46-F73A-7248-9A83-EF6A495AD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Вопросы лекции:</a:t>
            </a:r>
          </a:p>
          <a:p>
            <a:pPr marL="0" indent="0">
              <a:buNone/>
            </a:pPr>
            <a:r>
              <a:rPr lang="ru-RU" dirty="0"/>
              <a:t>1. Выбор прикладных статистических программ.</a:t>
            </a:r>
          </a:p>
          <a:p>
            <a:pPr marL="0" indent="0">
              <a:buNone/>
            </a:pPr>
            <a:r>
              <a:rPr lang="ru-RU" dirty="0"/>
              <a:t>2. Работа с электронной таблицей.</a:t>
            </a:r>
          </a:p>
          <a:p>
            <a:pPr marL="0" indent="0">
              <a:buNone/>
            </a:pPr>
            <a:r>
              <a:rPr lang="ru-RU" dirty="0"/>
              <a:t>3. Обзор статистических программ.</a:t>
            </a:r>
          </a:p>
          <a:p>
            <a:pPr marL="0" indent="0">
              <a:buNone/>
            </a:pPr>
            <a:r>
              <a:rPr lang="ru-RU" dirty="0"/>
              <a:t>4. Возможности </a:t>
            </a:r>
            <a:r>
              <a:rPr lang="en-US" dirty="0"/>
              <a:t>EXCEL</a:t>
            </a:r>
            <a:r>
              <a:rPr lang="ru-RU" dirty="0"/>
              <a:t> для обработки данных психологического исследования.</a:t>
            </a:r>
          </a:p>
          <a:p>
            <a:pPr marL="0" indent="0">
              <a:buNone/>
            </a:pPr>
            <a:r>
              <a:rPr lang="ru-RU" dirty="0"/>
              <a:t>5. </a:t>
            </a:r>
            <a:r>
              <a:rPr lang="en-US" dirty="0"/>
              <a:t>SPSS</a:t>
            </a:r>
            <a:r>
              <a:rPr lang="ru-RU" dirty="0"/>
              <a:t> как инструмент обработки данных.</a:t>
            </a:r>
          </a:p>
        </p:txBody>
      </p:sp>
    </p:spTree>
    <p:extLst>
      <p:ext uri="{BB962C8B-B14F-4D97-AF65-F5344CB8AC3E}">
        <p14:creationId xmlns:p14="http://schemas.microsoft.com/office/powerpoint/2010/main" val="2834659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dirty="0"/>
              <a:t>Требования к СПП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4351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модульность; </a:t>
            </a:r>
          </a:p>
          <a:p>
            <a:r>
              <a:rPr lang="ru-RU" dirty="0" err="1"/>
              <a:t>ассистирование</a:t>
            </a:r>
            <a:r>
              <a:rPr lang="ru-RU" dirty="0"/>
              <a:t> при выборе способа обработки данных; </a:t>
            </a:r>
          </a:p>
          <a:p>
            <a:r>
              <a:rPr lang="ru-RU" dirty="0"/>
              <a:t>использование простого проблемно-ориентированного языка для формулировки задания пользователя; </a:t>
            </a:r>
          </a:p>
          <a:p>
            <a:r>
              <a:rPr lang="ru-RU" dirty="0"/>
              <a:t>автоматическая организация процесса обработки данных и связей с модулями пакета; </a:t>
            </a:r>
          </a:p>
          <a:p>
            <a:r>
              <a:rPr lang="ru-RU" dirty="0"/>
              <a:t>ведение банка данных пользователя и составление отчета о результатах проделанного анализа; </a:t>
            </a:r>
          </a:p>
          <a:p>
            <a:r>
              <a:rPr lang="ru-RU" dirty="0"/>
              <a:t>диалоговый режим работы пользователя с пакетом;</a:t>
            </a:r>
          </a:p>
          <a:p>
            <a:r>
              <a:rPr lang="ru-RU" dirty="0"/>
              <a:t>совместимость с другим программным обеспечением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Цихончик Н.В., 2016</a:t>
            </a:r>
          </a:p>
        </p:txBody>
      </p:sp>
    </p:spTree>
    <p:extLst>
      <p:ext uri="{BB962C8B-B14F-4D97-AF65-F5344CB8AC3E}">
        <p14:creationId xmlns:p14="http://schemas.microsoft.com/office/powerpoint/2010/main" val="3250107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81290" y="274638"/>
            <a:ext cx="7329510" cy="1143000"/>
          </a:xfrm>
        </p:spPr>
        <p:txBody>
          <a:bodyPr/>
          <a:lstStyle/>
          <a:p>
            <a:pPr algn="r"/>
            <a:r>
              <a:rPr lang="ru-RU" b="1" i="1" dirty="0"/>
              <a:t>Литература</a:t>
            </a:r>
          </a:p>
        </p:txBody>
      </p:sp>
      <p:pic>
        <p:nvPicPr>
          <p:cNvPr id="5122" name="Picture 2" descr="http://bookash.pro/b/09/analiz-sotsiologicheskih-dannyh-s-pomoschyu-paketa-SPSS-a-o-kryshtanovsk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158" y="1142985"/>
            <a:ext cx="2512526" cy="3552799"/>
          </a:xfrm>
          <a:prstGeom prst="rect">
            <a:avLst/>
          </a:prstGeom>
          <a:noFill/>
        </p:spPr>
      </p:pic>
      <p:pic>
        <p:nvPicPr>
          <p:cNvPr id="5124" name="Picture 4" descr="http://img.bookshop.ua/pic_big/11976006_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7042" y="2000240"/>
            <a:ext cx="2882952" cy="4071966"/>
          </a:xfrm>
          <a:prstGeom prst="rect">
            <a:avLst/>
          </a:prstGeom>
          <a:noFill/>
        </p:spPr>
      </p:pic>
      <p:pic>
        <p:nvPicPr>
          <p:cNvPr id="5126" name="Picture 6" descr="https://ozon-st.cdn.ngenix.net/multimedia/10213864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1686" y="1357298"/>
            <a:ext cx="2498246" cy="3929090"/>
          </a:xfrm>
          <a:prstGeom prst="rect">
            <a:avLst/>
          </a:prstGeom>
          <a:noFill/>
        </p:spPr>
      </p:pic>
      <p:pic>
        <p:nvPicPr>
          <p:cNvPr id="5128" name="Picture 8" descr="http://shop-ik.ru/image/f03/86a/86adedfb9197480cb4444c8ec1eabb29.jpg"/>
          <p:cNvPicPr>
            <a:picLocks noChangeAspect="1" noChangeArrowheads="1"/>
          </p:cNvPicPr>
          <p:nvPr/>
        </p:nvPicPr>
        <p:blipFill>
          <a:blip r:embed="rId6" cstate="print"/>
          <a:srcRect l="18000" r="17499"/>
          <a:stretch>
            <a:fillRect/>
          </a:stretch>
        </p:blipFill>
        <p:spPr bwMode="auto">
          <a:xfrm>
            <a:off x="7739075" y="2143116"/>
            <a:ext cx="2703211" cy="4190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1040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596" y="2571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 вопрос лекции.</a:t>
            </a:r>
            <a:br>
              <a:rPr lang="ru-RU" b="1" dirty="0"/>
            </a:br>
            <a:r>
              <a:rPr lang="ru-RU" b="1" dirty="0"/>
              <a:t> Пакеты прикладных программ для задач статистической обработки данных</a:t>
            </a:r>
          </a:p>
        </p:txBody>
      </p:sp>
    </p:spTree>
    <p:extLst>
      <p:ext uri="{BB962C8B-B14F-4D97-AF65-F5344CB8AC3E}">
        <p14:creationId xmlns:p14="http://schemas.microsoft.com/office/powerpoint/2010/main" val="4061137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34" y="3714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2.1.  </a:t>
            </a:r>
            <a:r>
              <a:rPr lang="ru-RU" b="1" i="1" dirty="0" err="1"/>
              <a:t>Microsoft</a:t>
            </a:r>
            <a:r>
              <a:rPr lang="ru-RU" b="1" i="1" dirty="0"/>
              <a:t> </a:t>
            </a:r>
            <a:r>
              <a:rPr lang="ru-RU" b="1" i="1" dirty="0" err="1"/>
              <a:t>Excel</a:t>
            </a:r>
            <a:r>
              <a:rPr lang="ru-RU" i="1" dirty="0"/>
              <a:t> </a:t>
            </a:r>
            <a:br>
              <a:rPr lang="ru-RU" i="1" dirty="0"/>
            </a:br>
            <a:r>
              <a:rPr lang="ru-RU" i="1" dirty="0"/>
              <a:t>(</a:t>
            </a:r>
            <a:r>
              <a:rPr lang="ru-RU" i="1" dirty="0" err="1"/>
              <a:t>Microsoft</a:t>
            </a:r>
            <a:r>
              <a:rPr lang="ru-RU" i="1" dirty="0"/>
              <a:t> </a:t>
            </a:r>
            <a:r>
              <a:rPr lang="ru-RU" i="1" dirty="0" err="1"/>
              <a:t>Office</a:t>
            </a:r>
            <a:r>
              <a:rPr lang="ru-RU" i="1" dirty="0"/>
              <a:t> </a:t>
            </a:r>
            <a:r>
              <a:rPr lang="ru-RU" i="1" dirty="0" err="1"/>
              <a:t>Excel</a:t>
            </a:r>
            <a:r>
              <a:rPr lang="ru-RU" i="1" dirty="0"/>
              <a:t>)</a:t>
            </a:r>
          </a:p>
        </p:txBody>
      </p:sp>
      <p:pic>
        <p:nvPicPr>
          <p:cNvPr id="38916" name="Picture 4" descr="https://cache.kwork.ru/pics/t3/35/540628-1541413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1818" y="928670"/>
            <a:ext cx="3321866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8785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Электронные таблицы </a:t>
            </a:r>
            <a:br>
              <a:rPr lang="ru-RU" b="1" dirty="0"/>
            </a:br>
            <a:r>
              <a:rPr lang="ru-RU" b="1" dirty="0"/>
              <a:t>(на примере Excel)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38282" y="1500175"/>
            <a:ext cx="414340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/>
              <a:t>Microsoft Excel</a:t>
            </a:r>
            <a:r>
              <a:rPr lang="ru-RU" dirty="0"/>
              <a:t> (Microsoft Office Excel) — программа для работы с электронными таблицами, созданная корпорацией Microsoft.</a:t>
            </a:r>
          </a:p>
          <a:p>
            <a:pPr>
              <a:buNone/>
            </a:pPr>
            <a:r>
              <a:rPr lang="ru-RU" dirty="0"/>
              <a:t>Она предоставляет возможности экономико-статистических расчетов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Цихончик Н.В., 2016</a:t>
            </a:r>
          </a:p>
        </p:txBody>
      </p:sp>
    </p:spTree>
    <p:extLst>
      <p:ext uri="{BB962C8B-B14F-4D97-AF65-F5344CB8AC3E}">
        <p14:creationId xmlns:p14="http://schemas.microsoft.com/office/powerpoint/2010/main" val="2587216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Статистические функции Excel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Цихончик Н.В., 2016</a:t>
            </a:r>
          </a:p>
        </p:txBody>
      </p:sp>
    </p:spTree>
    <p:extLst>
      <p:ext uri="{BB962C8B-B14F-4D97-AF65-F5344CB8AC3E}">
        <p14:creationId xmlns:p14="http://schemas.microsoft.com/office/powerpoint/2010/main" val="376106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274638"/>
            <a:ext cx="11601450" cy="725470"/>
          </a:xfrm>
        </p:spPr>
        <p:txBody>
          <a:bodyPr>
            <a:noAutofit/>
          </a:bodyPr>
          <a:lstStyle/>
          <a:p>
            <a:r>
              <a:rPr lang="ru-RU" sz="2800" b="1" dirty="0"/>
              <a:t>Статистические функции </a:t>
            </a:r>
            <a:r>
              <a:rPr lang="ru-RU" sz="2800" b="1" dirty="0" err="1"/>
              <a:t>Excel</a:t>
            </a:r>
            <a:r>
              <a:rPr lang="ru-RU" sz="2800" b="1" dirty="0"/>
              <a:t> (</a:t>
            </a:r>
            <a:r>
              <a:rPr lang="ru-RU" sz="2800" b="1" i="1" dirty="0"/>
              <a:t>В мастере функций </a:t>
            </a:r>
            <a:r>
              <a:rPr lang="ru-RU" sz="2800" b="1" i="1" dirty="0" err="1"/>
              <a:t>Excel</a:t>
            </a:r>
            <a:r>
              <a:rPr lang="ru-RU" sz="2800" b="1" i="1" dirty="0"/>
              <a:t>)</a:t>
            </a:r>
          </a:p>
        </p:txBody>
      </p:sp>
      <p:pic>
        <p:nvPicPr>
          <p:cNvPr id="7170" name="Picture 2" descr="https://www.sites.google.com/site/ktnoscience/_/rsrc/1467127079349/Home/lab/lab1w/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7438" y="1000108"/>
            <a:ext cx="4111636" cy="58578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38282" y="1714488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Функция </a:t>
            </a:r>
            <a:r>
              <a:rPr lang="ru-RU" sz="2800" b="1" dirty="0"/>
              <a:t>СРЗНАЧ</a:t>
            </a:r>
            <a:r>
              <a:rPr lang="ru-RU" sz="2800" dirty="0"/>
              <a:t> .</a:t>
            </a:r>
          </a:p>
          <a:p>
            <a:r>
              <a:rPr lang="ru-RU" sz="2800" dirty="0"/>
              <a:t>Функция </a:t>
            </a:r>
            <a:r>
              <a:rPr lang="ru-RU" sz="2800" b="1" dirty="0"/>
              <a:t>МЕДИАНА</a:t>
            </a:r>
            <a:r>
              <a:rPr lang="ru-RU" sz="2800" dirty="0"/>
              <a:t> </a:t>
            </a:r>
          </a:p>
          <a:p>
            <a:r>
              <a:rPr lang="ru-RU" sz="2800" dirty="0"/>
              <a:t>Функция </a:t>
            </a:r>
            <a:r>
              <a:rPr lang="ru-RU" sz="2800" b="1" dirty="0"/>
              <a:t>МОДА</a:t>
            </a:r>
            <a:r>
              <a:rPr lang="ru-RU" sz="2800" dirty="0"/>
              <a:t> </a:t>
            </a:r>
          </a:p>
          <a:p>
            <a:r>
              <a:rPr lang="ru-RU" sz="2800" dirty="0"/>
              <a:t>Функция </a:t>
            </a:r>
            <a:r>
              <a:rPr lang="ru-RU" sz="2800" b="1" dirty="0"/>
              <a:t>ДИСП</a:t>
            </a:r>
            <a:r>
              <a:rPr lang="ru-RU" sz="2800" dirty="0"/>
              <a:t> </a:t>
            </a:r>
          </a:p>
          <a:p>
            <a:r>
              <a:rPr lang="ru-RU" sz="2800" dirty="0"/>
              <a:t>Функция </a:t>
            </a:r>
            <a:r>
              <a:rPr lang="ru-RU" sz="2800" b="1" dirty="0"/>
              <a:t>СТАНДОТКЛОН</a:t>
            </a:r>
            <a:r>
              <a:rPr lang="ru-RU" sz="2800" dirty="0"/>
              <a:t> </a:t>
            </a:r>
          </a:p>
          <a:p>
            <a:r>
              <a:rPr lang="ru-RU" sz="2800" dirty="0"/>
              <a:t>Функция </a:t>
            </a:r>
            <a:r>
              <a:rPr lang="ru-RU" sz="2800" b="1" dirty="0"/>
              <a:t>ЭКСЦЕСС</a:t>
            </a:r>
            <a:r>
              <a:rPr lang="ru-RU" sz="2800" dirty="0"/>
              <a:t> </a:t>
            </a:r>
          </a:p>
          <a:p>
            <a:r>
              <a:rPr lang="ru-RU" sz="2800" dirty="0"/>
              <a:t>Функция </a:t>
            </a:r>
            <a:r>
              <a:rPr lang="ru-RU" sz="2800" b="1" dirty="0"/>
              <a:t>СКОС</a:t>
            </a:r>
            <a:r>
              <a:rPr lang="ru-RU" sz="2800" dirty="0"/>
              <a:t> </a:t>
            </a:r>
          </a:p>
          <a:p>
            <a:r>
              <a:rPr lang="ru-RU" sz="2800" dirty="0"/>
              <a:t>Функция </a:t>
            </a:r>
            <a:r>
              <a:rPr lang="ru-RU" sz="2800" b="1" dirty="0"/>
              <a:t>КВАРТИЛЬ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82598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dirty="0"/>
              <a:t>Инструмент «Пакет анализа»</a:t>
            </a:r>
            <a:endParaRPr lang="ru-RU" i="1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4034" y="1857364"/>
            <a:ext cx="801904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381224" y="4929198"/>
            <a:ext cx="7572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пакете </a:t>
            </a:r>
            <a:r>
              <a:rPr lang="ru-RU" dirty="0" err="1"/>
              <a:t>Excel</a:t>
            </a:r>
            <a:r>
              <a:rPr lang="ru-RU" dirty="0"/>
              <a:t> помимо мастера функций имеется набор более мощных инструментов для работы с несколькими выборками и углубленного анализа данных, называемый </a:t>
            </a:r>
            <a:r>
              <a:rPr lang="ru-RU" b="1" dirty="0"/>
              <a:t>Пакет анализа</a:t>
            </a:r>
            <a:r>
              <a:rPr lang="ru-RU" dirty="0"/>
              <a:t>, который может быть использован для решения задач статистической обработки выборочных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1388734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472" y="314324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i="1" dirty="0"/>
              <a:t>2.3 </a:t>
            </a:r>
            <a:r>
              <a:rPr lang="en-US" sz="4800" b="1" i="1" dirty="0"/>
              <a:t>SPSS (PSPP)</a:t>
            </a:r>
            <a:endParaRPr lang="ru-RU" sz="4800" b="1" dirty="0"/>
          </a:p>
        </p:txBody>
      </p:sp>
      <p:pic>
        <p:nvPicPr>
          <p:cNvPr id="4" name="Picture 2" descr="http://im0-tub.yandex.net/i?id=50410744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99" y="714356"/>
            <a:ext cx="2162183" cy="2162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7226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9918" y="274638"/>
            <a:ext cx="6900882" cy="1011222"/>
          </a:xfrm>
        </p:spPr>
        <p:txBody>
          <a:bodyPr>
            <a:normAutofit/>
          </a:bodyPr>
          <a:lstStyle/>
          <a:p>
            <a:pPr algn="r"/>
            <a:r>
              <a:rPr lang="ru-RU" b="1" i="1" dirty="0"/>
              <a:t>SPSS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928802"/>
            <a:ext cx="8229600" cy="4429156"/>
          </a:xfrm>
        </p:spPr>
        <p:txBody>
          <a:bodyPr>
            <a:normAutofit/>
          </a:bodyPr>
          <a:lstStyle/>
          <a:p>
            <a:r>
              <a:rPr lang="ru-RU" b="1" dirty="0"/>
              <a:t>SPSS </a:t>
            </a:r>
            <a:r>
              <a:rPr lang="ru-RU" b="1" dirty="0" err="1"/>
              <a:t>Statistics</a:t>
            </a:r>
            <a:r>
              <a:rPr lang="ru-RU" dirty="0"/>
              <a:t> (аббревиатура англ. </a:t>
            </a:r>
            <a:r>
              <a:rPr lang="ru-RU" i="1" dirty="0"/>
              <a:t>«</a:t>
            </a:r>
            <a:r>
              <a:rPr lang="ru-RU" i="1" dirty="0" err="1"/>
              <a:t>Statistical</a:t>
            </a:r>
            <a:r>
              <a:rPr lang="ru-RU" i="1" dirty="0"/>
              <a:t> </a:t>
            </a:r>
            <a:r>
              <a:rPr lang="ru-RU" i="1" dirty="0" err="1"/>
              <a:t>Package</a:t>
            </a:r>
            <a:r>
              <a:rPr lang="ru-RU" i="1" dirty="0"/>
              <a:t> </a:t>
            </a:r>
            <a:r>
              <a:rPr lang="ru-RU" i="1" dirty="0" err="1"/>
              <a:t>for</a:t>
            </a:r>
            <a:r>
              <a:rPr lang="ru-RU" i="1" dirty="0"/>
              <a:t> </a:t>
            </a:r>
            <a:r>
              <a:rPr lang="ru-RU" i="1" dirty="0" err="1"/>
              <a:t>the</a:t>
            </a:r>
            <a:r>
              <a:rPr lang="ru-RU" i="1" dirty="0"/>
              <a:t> </a:t>
            </a:r>
            <a:r>
              <a:rPr lang="ru-RU" i="1" dirty="0" err="1"/>
              <a:t>Social</a:t>
            </a:r>
            <a:r>
              <a:rPr lang="ru-RU" i="1" dirty="0"/>
              <a:t> </a:t>
            </a:r>
            <a:r>
              <a:rPr lang="ru-RU" i="1" dirty="0" err="1"/>
              <a:t>Sciences</a:t>
            </a:r>
            <a:r>
              <a:rPr lang="ru-RU" i="1" dirty="0"/>
              <a:t>»</a:t>
            </a:r>
            <a:r>
              <a:rPr lang="ru-RU" dirty="0"/>
              <a:t> — «статистический пакет для социальных наук») — компьютерная программа для статистической обработки данных, один из лидеров рынка в области коммерческих статистических продуктов, предназначенных для проведения прикладных исследований в социальных науках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Цихончик Н.В., 2016</a:t>
            </a:r>
          </a:p>
        </p:txBody>
      </p:sp>
      <p:pic>
        <p:nvPicPr>
          <p:cNvPr id="10242" name="Picture 2" descr="http://im0-tub.yandex.net/i?id=50410744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283" y="214290"/>
            <a:ext cx="1447803" cy="1447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8004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План лекции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/>
              <a:t>Пакеты прикладных программ.</a:t>
            </a:r>
          </a:p>
          <a:p>
            <a:pPr marL="514350" indent="-514350">
              <a:buAutoNum type="arabicPeriod"/>
            </a:pPr>
            <a:r>
              <a:rPr lang="ru-RU" dirty="0"/>
              <a:t>Пакеты прикладных программ для задач статистической обработки данных:</a:t>
            </a:r>
          </a:p>
          <a:p>
            <a:pPr marL="514350" indent="-514350"/>
            <a:r>
              <a:rPr lang="ru-RU" i="1" dirty="0" err="1"/>
              <a:t>Microsoft</a:t>
            </a:r>
            <a:r>
              <a:rPr lang="ru-RU" i="1" dirty="0"/>
              <a:t> </a:t>
            </a:r>
            <a:r>
              <a:rPr lang="ru-RU" i="1" dirty="0" err="1"/>
              <a:t>Excel</a:t>
            </a:r>
            <a:endParaRPr lang="ru-RU" i="1" dirty="0"/>
          </a:p>
          <a:p>
            <a:pPr marL="514350" indent="-514350"/>
            <a:r>
              <a:rPr lang="en-US" i="1" dirty="0" err="1"/>
              <a:t>Statistica</a:t>
            </a:r>
            <a:endParaRPr lang="en-US" i="1" dirty="0"/>
          </a:p>
          <a:p>
            <a:pPr marL="514350" indent="-514350"/>
            <a:r>
              <a:rPr lang="en-US" i="1" dirty="0"/>
              <a:t>SPSS (PSPP)</a:t>
            </a:r>
          </a:p>
          <a:p>
            <a:pPr marL="514350" indent="-514350"/>
            <a:r>
              <a:rPr lang="en-US" i="1" dirty="0"/>
              <a:t>Vortex</a:t>
            </a:r>
            <a:endParaRPr lang="ru-RU" i="1" dirty="0"/>
          </a:p>
          <a:p>
            <a:pPr marL="514350" indent="-514350"/>
            <a:r>
              <a:rPr lang="ru-RU" i="1" dirty="0"/>
              <a:t>другие пакеты</a:t>
            </a:r>
          </a:p>
        </p:txBody>
      </p:sp>
    </p:spTree>
    <p:extLst>
      <p:ext uri="{BB962C8B-B14F-4D97-AF65-F5344CB8AC3E}">
        <p14:creationId xmlns:p14="http://schemas.microsoft.com/office/powerpoint/2010/main" val="3516248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SPSS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SРSS является модульной программой. Ее основу составляет базовый </a:t>
            </a:r>
            <a:r>
              <a:rPr lang="ru-RU" i="1" dirty="0"/>
              <a:t>модуль</a:t>
            </a:r>
            <a:r>
              <a:rPr lang="ru-RU" dirty="0"/>
              <a:t> (SPSS </a:t>
            </a:r>
            <a:r>
              <a:rPr lang="ru-RU" i="1" dirty="0" err="1"/>
              <a:t>Base</a:t>
            </a:r>
            <a:r>
              <a:rPr lang="ru-RU" dirty="0"/>
              <a:t>), позволяющий осуществлять </a:t>
            </a:r>
            <a:r>
              <a:rPr lang="ru-RU" i="1" dirty="0"/>
              <a:t>управление данными</a:t>
            </a:r>
            <a:r>
              <a:rPr lang="ru-RU" dirty="0"/>
              <a:t> и содержащий наиболее распространенные методы статистического анализа данных: проведение </a:t>
            </a:r>
            <a:r>
              <a:rPr lang="ru-RU" i="1" dirty="0"/>
              <a:t>описательной статистики</a:t>
            </a:r>
            <a:r>
              <a:rPr lang="ru-RU" dirty="0"/>
              <a:t>; построение линейных и </a:t>
            </a:r>
            <a:r>
              <a:rPr lang="ru-RU" i="1" dirty="0"/>
              <a:t>нелинейных моделей</a:t>
            </a:r>
            <a:r>
              <a:rPr lang="ru-RU" dirty="0"/>
              <a:t>; осуществление преобразования данных; проведение факторного, кластерного, дисперсионного анализов; </a:t>
            </a:r>
            <a:r>
              <a:rPr lang="ru-RU" i="1" dirty="0"/>
              <a:t>вычисление</a:t>
            </a:r>
            <a:r>
              <a:rPr lang="ru-RU" dirty="0"/>
              <a:t> корреляций; построение графиков; подготовка отчетов и пр.</a:t>
            </a:r>
          </a:p>
          <a:p>
            <a:r>
              <a:rPr lang="ru-RU" dirty="0"/>
              <a:t>Для проведения расширенного и углубленного анализа данных могут быть установлены дополнительные модули пакета. Для пакета </a:t>
            </a:r>
            <a:r>
              <a:rPr lang="ru-RU" i="1" dirty="0"/>
              <a:t>IBM SPSS</a:t>
            </a:r>
            <a:r>
              <a:rPr lang="ru-RU" dirty="0"/>
              <a:t> </a:t>
            </a:r>
            <a:r>
              <a:rPr lang="ru-RU" i="1" dirty="0" err="1"/>
              <a:t>Statistics</a:t>
            </a:r>
            <a:r>
              <a:rPr lang="ru-RU" dirty="0"/>
              <a:t> 23 разработаны 16 различных модулей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Цихончик Н.В., 2016</a:t>
            </a:r>
          </a:p>
        </p:txBody>
      </p:sp>
    </p:spTree>
    <p:extLst>
      <p:ext uri="{BB962C8B-B14F-4D97-AF65-F5344CB8AC3E}">
        <p14:creationId xmlns:p14="http://schemas.microsoft.com/office/powerpoint/2010/main" val="3263813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357167"/>
            <a:ext cx="8229600" cy="576899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/>
              <a:t>Достоинства SPSS:</a:t>
            </a:r>
            <a:endParaRPr lang="ru-RU" dirty="0"/>
          </a:p>
          <a:p>
            <a:r>
              <a:rPr lang="ru-RU" dirty="0"/>
              <a:t>развитый аппарат статистического анализа;</a:t>
            </a:r>
          </a:p>
          <a:p>
            <a:r>
              <a:rPr lang="ru-RU" dirty="0"/>
              <a:t>универсальность (может быть использован для решения широкого круга вопросов из различных предметных областей, требующих проведения статистического анализа данных);</a:t>
            </a:r>
          </a:p>
          <a:p>
            <a:r>
              <a:rPr lang="ru-RU" dirty="0"/>
              <a:t>широкий набор статистических и графических процедур (более 50 типов диаграмм) анализа данных, а также процедур создания отчетов;</a:t>
            </a:r>
          </a:p>
          <a:p>
            <a:r>
              <a:rPr lang="ru-RU" dirty="0"/>
              <a:t>высокая скорость вычислений, простой и удобный интерфейс;</a:t>
            </a:r>
          </a:p>
          <a:p>
            <a:r>
              <a:rPr lang="ru-RU" dirty="0"/>
              <a:t>детальная контекстно-ориентированная справочная система, позволяющая неопытному пользователю с большей легкостью ориентироваться в программе;</a:t>
            </a:r>
          </a:p>
          <a:p>
            <a:r>
              <a:rPr lang="ru-RU" dirty="0"/>
              <a:t>возможность свободного скачивания демонстрационной версии продукта на официальном сайте компании, наличие версий продукта на различных языках;</a:t>
            </a:r>
          </a:p>
          <a:p>
            <a:r>
              <a:rPr lang="ru-RU" dirty="0"/>
              <a:t>совместимость с операционными системами </a:t>
            </a:r>
            <a:r>
              <a:rPr lang="ru-RU" dirty="0" err="1"/>
              <a:t>Windows</a:t>
            </a:r>
            <a:r>
              <a:rPr lang="ru-RU" dirty="0"/>
              <a:t>, </a:t>
            </a:r>
            <a:r>
              <a:rPr lang="ru-RU" dirty="0" err="1"/>
              <a:t>Mac</a:t>
            </a:r>
            <a:r>
              <a:rPr lang="ru-RU" dirty="0"/>
              <a:t>, </a:t>
            </a:r>
            <a:r>
              <a:rPr lang="ru-RU" dirty="0" err="1"/>
              <a:t>Linux</a:t>
            </a:r>
            <a:r>
              <a:rPr lang="ru-RU" dirty="0"/>
              <a:t>;</a:t>
            </a:r>
          </a:p>
          <a:p>
            <a:r>
              <a:rPr lang="ru-RU" dirty="0"/>
              <a:t>наличие значительного количества литературы по работе с пакетом.</a:t>
            </a:r>
          </a:p>
          <a:p>
            <a:pPr>
              <a:buNone/>
            </a:pPr>
            <a:r>
              <a:rPr lang="ru-RU" b="1" dirty="0"/>
              <a:t>Недостатки SPSS:</a:t>
            </a:r>
            <a:endParaRPr lang="ru-RU" dirty="0"/>
          </a:p>
          <a:p>
            <a:r>
              <a:rPr lang="ru-RU" dirty="0"/>
              <a:t>высокие требования к системе компьютера (требуется 1GB оперативной памяти, 800MB памяти на жестком диске и процессор с частотой 1GHz и выше);</a:t>
            </a:r>
          </a:p>
          <a:p>
            <a:r>
              <a:rPr lang="ru-RU" dirty="0"/>
              <a:t>высокая цена по сравнению со статистическими пакетами аналогичного уровня (стоимость покупки для индивидуального пользования сроком на год составляет около 1000 долл.</a:t>
            </a:r>
            <a:r>
              <a:rPr lang="ru-RU" baseline="30000" dirty="0"/>
              <a:t>6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Цихончик Н.В., 2016</a:t>
            </a:r>
          </a:p>
        </p:txBody>
      </p:sp>
    </p:spTree>
    <p:extLst>
      <p:ext uri="{BB962C8B-B14F-4D97-AF65-F5344CB8AC3E}">
        <p14:creationId xmlns:p14="http://schemas.microsoft.com/office/powerpoint/2010/main" val="562772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" y="365125"/>
            <a:ext cx="12111990" cy="1325563"/>
          </a:xfrm>
        </p:spPr>
        <p:txBody>
          <a:bodyPr>
            <a:normAutofit/>
          </a:bodyPr>
          <a:lstStyle/>
          <a:p>
            <a:r>
              <a:rPr lang="ru-RU" sz="2800" b="1" dirty="0"/>
              <a:t>Последняя версия SPSS включает в себя следующие новые возможности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импорт данных из </a:t>
            </a:r>
            <a:r>
              <a:rPr lang="ru-RU" dirty="0" err="1"/>
              <a:t>Excel</a:t>
            </a:r>
            <a:r>
              <a:rPr lang="ru-RU" dirty="0"/>
              <a:t> и SAS;</a:t>
            </a:r>
          </a:p>
          <a:p>
            <a:r>
              <a:rPr lang="ru-RU" dirty="0"/>
              <a:t>экспорт результатов в MS </a:t>
            </a:r>
            <a:r>
              <a:rPr lang="ru-RU" dirty="0" err="1"/>
              <a:t>Office</a:t>
            </a:r>
            <a:r>
              <a:rPr lang="ru-RU" dirty="0"/>
              <a:t>, PDF; сохранение результатов в формате HTML;</a:t>
            </a:r>
          </a:p>
          <a:p>
            <a:r>
              <a:rPr lang="ru-RU" dirty="0"/>
              <a:t>одновременная работа с несколькими наборами данных;</a:t>
            </a:r>
          </a:p>
          <a:p>
            <a:r>
              <a:rPr lang="ru-RU" dirty="0"/>
              <a:t>построение диаграммы для переменных с множественными ответами;</a:t>
            </a:r>
          </a:p>
          <a:p>
            <a:r>
              <a:rPr lang="ru-RU" dirty="0"/>
              <a:t>построение диаграммы с двумя осями Y;</a:t>
            </a:r>
          </a:p>
          <a:p>
            <a:r>
              <a:rPr lang="ru-RU" dirty="0"/>
              <a:t>улучшенный редактор синтаксиса с поддержкой </a:t>
            </a:r>
            <a:r>
              <a:rPr lang="ru-RU" i="1" dirty="0" err="1"/>
              <a:t>автозавершения</a:t>
            </a:r>
            <a:r>
              <a:rPr lang="ru-RU" dirty="0"/>
              <a:t> и цветового </a:t>
            </a:r>
            <a:r>
              <a:rPr lang="ru-RU" i="1" dirty="0"/>
              <a:t>кодирования команд</a:t>
            </a:r>
            <a:r>
              <a:rPr lang="ru-RU" dirty="0"/>
              <a:t>;</a:t>
            </a:r>
          </a:p>
          <a:p>
            <a:r>
              <a:rPr lang="ru-RU" dirty="0"/>
              <a:t>быстрая подготовка данных к анализу посредством Автоматизированной подготовки данных (IBM SPSS </a:t>
            </a:r>
            <a:r>
              <a:rPr lang="ru-RU" dirty="0" err="1"/>
              <a:t>Data</a:t>
            </a:r>
            <a:r>
              <a:rPr lang="ru-RU" dirty="0"/>
              <a:t> </a:t>
            </a:r>
            <a:r>
              <a:rPr lang="ru-RU" dirty="0" err="1"/>
              <a:t>Preparation</a:t>
            </a:r>
            <a:r>
              <a:rPr lang="ru-RU" dirty="0"/>
              <a:t>), позволяющей облегчить процесс </a:t>
            </a:r>
            <a:r>
              <a:rPr lang="ru-RU" i="1" dirty="0"/>
              <a:t>интеллектуального анализа данных</a:t>
            </a:r>
            <a:r>
              <a:rPr lang="ru-RU" dirty="0"/>
              <a:t>, выявляя и исправляя ошибки в данных и объясняя пропущенные значения. Также посредством этой функции можно подготовить отчет с рекомендациями о возможности использования данных для анализа.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Цихончик Н.В., 2016</a:t>
            </a:r>
          </a:p>
        </p:txBody>
      </p:sp>
    </p:spTree>
    <p:extLst>
      <p:ext uri="{BB962C8B-B14F-4D97-AF65-F5344CB8AC3E}">
        <p14:creationId xmlns:p14="http://schemas.microsoft.com/office/powerpoint/2010/main" val="132853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32" y="274638"/>
            <a:ext cx="6686568" cy="1143000"/>
          </a:xfrm>
        </p:spPr>
        <p:txBody>
          <a:bodyPr/>
          <a:lstStyle/>
          <a:p>
            <a:r>
              <a:rPr lang="ru-RU" b="1" dirty="0"/>
              <a:t>SPSS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hlinkClick r:id="rId3" action="ppaction://hlinkfile"/>
              </a:rPr>
              <a:t>Учебное пособие по работе в программе SPSS</a:t>
            </a:r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en-US" dirty="0">
                <a:hlinkClick r:id="rId4"/>
              </a:rPr>
              <a:t>http://www.specialist.ru/course/spss1</a:t>
            </a:r>
            <a:r>
              <a:rPr lang="ru-RU" dirty="0"/>
              <a:t>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Цихончик Н.В., 2016</a:t>
            </a:r>
          </a:p>
        </p:txBody>
      </p:sp>
      <p:pic>
        <p:nvPicPr>
          <p:cNvPr id="5" name="Picture 2" descr="http://im0-tub.yandex.net/i?id=50410744-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9721" y="214290"/>
            <a:ext cx="1447803" cy="1447804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6" cstate="print"/>
          <a:srcRect r="34049" b="67356"/>
          <a:stretch>
            <a:fillRect/>
          </a:stretch>
        </p:blipFill>
        <p:spPr bwMode="auto">
          <a:xfrm>
            <a:off x="3595670" y="2617470"/>
            <a:ext cx="6286544" cy="288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2786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dirty="0"/>
              <a:t>PSPP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PSPP</a:t>
            </a:r>
            <a:r>
              <a:rPr lang="ru-RU" dirty="0"/>
              <a:t> — это свободное программное обеспечение для статистического анализа данных. У PSPP имеются как графический пользовательский интерфейс, так и традиционный интерфейс командной строки. Пакет может быть свободной заменой SPSS от IBM.</a:t>
            </a:r>
          </a:p>
        </p:txBody>
      </p:sp>
    </p:spTree>
    <p:extLst>
      <p:ext uri="{BB962C8B-B14F-4D97-AF65-F5344CB8AC3E}">
        <p14:creationId xmlns:p14="http://schemas.microsoft.com/office/powerpoint/2010/main" val="350477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34" y="2500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1 вопрос лекции.</a:t>
            </a:r>
            <a:br>
              <a:rPr lang="ru-RU" b="1" dirty="0"/>
            </a:br>
            <a:r>
              <a:rPr lang="ru-RU" b="1" dirty="0"/>
              <a:t> Пакеты прикладных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410330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b="1" i="1" dirty="0"/>
              <a:t>Пакеты прикладных программ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Пакеты прикладных программ (ППП) </a:t>
            </a:r>
            <a:r>
              <a:rPr lang="ru-RU" dirty="0"/>
              <a:t>(</a:t>
            </a:r>
            <a:r>
              <a:rPr lang="ru-RU" dirty="0" err="1"/>
              <a:t>application</a:t>
            </a:r>
            <a:r>
              <a:rPr lang="ru-RU" dirty="0"/>
              <a:t> </a:t>
            </a:r>
            <a:r>
              <a:rPr lang="ru-RU" dirty="0" err="1"/>
              <a:t>program</a:t>
            </a:r>
            <a:r>
              <a:rPr lang="ru-RU" dirty="0"/>
              <a:t> </a:t>
            </a:r>
            <a:r>
              <a:rPr lang="ru-RU" dirty="0" err="1"/>
              <a:t>package</a:t>
            </a:r>
            <a:r>
              <a:rPr lang="ru-RU" dirty="0"/>
              <a:t>) – комплекс взаимосвязанных программ для решения задач определенного класса конкретной предметной области.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/>
              <a:t>Особенности:</a:t>
            </a:r>
          </a:p>
          <a:p>
            <a:r>
              <a:rPr lang="ru-RU" i="1" dirty="0"/>
              <a:t>Являются самым многочисленным классом программных продуктов.</a:t>
            </a:r>
          </a:p>
          <a:p>
            <a:r>
              <a:rPr lang="ru-RU" i="1" dirty="0"/>
              <a:t>Предназначены для решения конкретных прикладных задач.</a:t>
            </a:r>
          </a:p>
          <a:p>
            <a:r>
              <a:rPr lang="ru-RU" i="1" dirty="0"/>
              <a:t>Установка программных продуктов на компьютер выполняется квалифицированными пользователями.</a:t>
            </a:r>
          </a:p>
          <a:p>
            <a:r>
              <a:rPr lang="ru-RU" i="1" dirty="0"/>
              <a:t>Эксплуатацию осуществляют конечные пользователи.</a:t>
            </a:r>
          </a:p>
          <a:p>
            <a:r>
              <a:rPr lang="ru-RU" i="1" dirty="0"/>
              <a:t>Программные продукты могут быть весьма специфичным для отдельных предметных областей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641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b="1" i="1" dirty="0"/>
              <a:t>Пакеты прикладных программ</a:t>
            </a:r>
            <a:endParaRPr lang="ru-RU" sz="4000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15069" t="17714" r="51746" b="26286"/>
          <a:stretch>
            <a:fillRect/>
          </a:stretch>
        </p:blipFill>
        <p:spPr bwMode="auto">
          <a:xfrm>
            <a:off x="2309786" y="1500174"/>
            <a:ext cx="792961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9619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b="1" i="1" dirty="0"/>
              <a:t>Общая характеристика статистических программ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 группа - </a:t>
            </a:r>
            <a:r>
              <a:rPr lang="ru-RU" dirty="0" err="1"/>
              <a:t>Методо-ориентированные</a:t>
            </a:r>
            <a:r>
              <a:rPr lang="ru-RU" dirty="0"/>
              <a:t> ППП</a:t>
            </a:r>
          </a:p>
          <a:p>
            <a:r>
              <a:rPr lang="ru-RU" dirty="0"/>
              <a:t>Пакеты статистических программ -компьютерные системы для анализа данных </a:t>
            </a:r>
          </a:p>
          <a:p>
            <a:r>
              <a:rPr lang="ru-RU" dirty="0"/>
              <a:t>ориентированы на решение общих проблем обработки данных, например, на задачи обработки таблиц или на задачи статистического анализа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Цихончик Н.В., 2016</a:t>
            </a:r>
          </a:p>
        </p:txBody>
      </p:sp>
    </p:spTree>
    <p:extLst>
      <p:ext uri="{BB962C8B-B14F-4D97-AF65-F5344CB8AC3E}">
        <p14:creationId xmlns:p14="http://schemas.microsoft.com/office/powerpoint/2010/main" val="155438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b="1" i="1" dirty="0"/>
              <a:t>Виды статистических программ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Все программы статистической обработки данных можно разделить на профессиональные, полупрофессиональные (популярные) и специализированные</a:t>
            </a:r>
          </a:p>
          <a:p>
            <a:r>
              <a:rPr lang="ru-RU" dirty="0"/>
              <a:t>Большую часть статистических пакетов можно разбить на </a:t>
            </a:r>
            <a:r>
              <a:rPr lang="ru-RU" b="1" dirty="0"/>
              <a:t>две группы </a:t>
            </a:r>
            <a:r>
              <a:rPr lang="ru-RU" dirty="0"/>
              <a:t>— это статистические пакеты общего назначения и специализированные программные продукты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Цихончик Н.В., 2016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7739074" y="5715016"/>
            <a:ext cx="2286016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249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b="1" i="1" dirty="0"/>
              <a:t>Виды статистических программ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Универсальные пакеты </a:t>
            </a:r>
            <a:r>
              <a:rPr lang="ru-RU" dirty="0"/>
              <a:t>– отсутствие прямой ориентации на специфическую предметную область, предлагают широкий диапазон статистических методов. Из зарубежных универсальных пакетов наиболее распространены BAS, SPSS, </a:t>
            </a:r>
            <a:r>
              <a:rPr lang="ru-RU" dirty="0" err="1"/>
              <a:t>Systat</a:t>
            </a:r>
            <a:r>
              <a:rPr lang="ru-RU" dirty="0"/>
              <a:t>, </a:t>
            </a:r>
            <a:r>
              <a:rPr lang="ru-RU" dirty="0" err="1"/>
              <a:t>Minilab</a:t>
            </a:r>
            <a:r>
              <a:rPr lang="ru-RU" dirty="0"/>
              <a:t>, </a:t>
            </a:r>
            <a:r>
              <a:rPr lang="ru-RU" dirty="0" err="1"/>
              <a:t>Statgraphics</a:t>
            </a:r>
            <a:r>
              <a:rPr lang="ru-RU" dirty="0"/>
              <a:t>, STATISTICA</a:t>
            </a:r>
          </a:p>
          <a:p>
            <a:r>
              <a:rPr lang="ru-RU" b="1" i="1" dirty="0"/>
              <a:t>Специализированные пакеты </a:t>
            </a:r>
            <a:r>
              <a:rPr lang="ru-RU" dirty="0"/>
              <a:t>- как правило, реализуют несколько статистических методов или методы, применяемые в конкретной предметной области. Из российских пакетов более известны STADIA, Олимп, Класс-Мастер, КВАЗАР, Статистик-Консультант; американские пакеты – ODA, </a:t>
            </a:r>
            <a:r>
              <a:rPr lang="ru-RU" dirty="0" err="1"/>
              <a:t>WinSTAT</a:t>
            </a:r>
            <a:r>
              <a:rPr lang="ru-RU" dirty="0"/>
              <a:t>, </a:t>
            </a:r>
            <a:r>
              <a:rPr lang="ru-RU" dirty="0" err="1"/>
              <a:t>Statit</a:t>
            </a:r>
            <a:r>
              <a:rPr lang="ru-RU" dirty="0"/>
              <a:t> и т.д.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Цихончик Н.В., 2016</a:t>
            </a:r>
          </a:p>
        </p:txBody>
      </p:sp>
    </p:spTree>
    <p:extLst>
      <p:ext uri="{BB962C8B-B14F-4D97-AF65-F5344CB8AC3E}">
        <p14:creationId xmlns:p14="http://schemas.microsoft.com/office/powerpoint/2010/main" val="115088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8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/>
              <a:t>Требования к статистическим пакетам общего назначения</a:t>
            </a: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1. содержит достаточно полный набор стандартных статистических методов;</a:t>
            </a:r>
          </a:p>
          <a:p>
            <a:pPr>
              <a:buNone/>
            </a:pPr>
            <a:r>
              <a:rPr lang="ru-RU" dirty="0"/>
              <a:t>2. достаточно прост для быстрого освоения и использования;</a:t>
            </a:r>
          </a:p>
          <a:p>
            <a:pPr>
              <a:buNone/>
            </a:pPr>
            <a:r>
              <a:rPr lang="ru-RU" dirty="0"/>
              <a:t>3. отвечает высоким требованиям к вводу, преобразованиям и организации хранения данных как в самом пакете, так и обмену с широко распространенными базами данных;</a:t>
            </a:r>
          </a:p>
          <a:p>
            <a:pPr>
              <a:buNone/>
            </a:pPr>
            <a:r>
              <a:rPr lang="ru-RU" dirty="0"/>
              <a:t>4. имеет широкий набор средств графического представления данных и результатов;</a:t>
            </a:r>
          </a:p>
          <a:p>
            <a:pPr>
              <a:buNone/>
            </a:pPr>
            <a:r>
              <a:rPr lang="ru-RU" dirty="0"/>
              <a:t>5. имеет подробную документацию, хорошо продуманную с учетом интересов как начинающего пользователя, так и специалиста-статистика.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Цихончик Н.В., 2016</a:t>
            </a:r>
          </a:p>
        </p:txBody>
      </p:sp>
    </p:spTree>
    <p:extLst>
      <p:ext uri="{BB962C8B-B14F-4D97-AF65-F5344CB8AC3E}">
        <p14:creationId xmlns:p14="http://schemas.microsoft.com/office/powerpoint/2010/main" val="40303301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5430</Words>
  <Application>Microsoft Macintosh PowerPoint</Application>
  <PresentationFormat>Широкоэкранный</PresentationFormat>
  <Paragraphs>340</Paragraphs>
  <Slides>24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Лекция 10. Компьютерная обработка данных</vt:lpstr>
      <vt:lpstr>План лекции</vt:lpstr>
      <vt:lpstr>1 вопрос лекции.  Пакеты прикладных программ</vt:lpstr>
      <vt:lpstr>Пакеты прикладных программ</vt:lpstr>
      <vt:lpstr>Пакеты прикладных программ</vt:lpstr>
      <vt:lpstr>Общая характеристика статистических программ</vt:lpstr>
      <vt:lpstr>Виды статистических программ</vt:lpstr>
      <vt:lpstr>Виды статистических программ</vt:lpstr>
      <vt:lpstr>Требования к статистическим пакетам общего назначения</vt:lpstr>
      <vt:lpstr>Требования к СПП</vt:lpstr>
      <vt:lpstr>Литература</vt:lpstr>
      <vt:lpstr>2 вопрос лекции.  Пакеты прикладных программ для задач статистической обработки данных</vt:lpstr>
      <vt:lpstr>2.1.  Microsoft Excel  (Microsoft Office Excel)</vt:lpstr>
      <vt:lpstr>Электронные таблицы  (на примере Excel)</vt:lpstr>
      <vt:lpstr>Статистические функции Excel</vt:lpstr>
      <vt:lpstr>Статистические функции Excel (В мастере функций Excel)</vt:lpstr>
      <vt:lpstr>Инструмент «Пакет анализа»</vt:lpstr>
      <vt:lpstr>2.3 SPSS (PSPP)</vt:lpstr>
      <vt:lpstr>SPSS</vt:lpstr>
      <vt:lpstr>SPSS</vt:lpstr>
      <vt:lpstr>Презентация PowerPoint</vt:lpstr>
      <vt:lpstr>Последняя версия SPSS включает в себя следующие новые возможности</vt:lpstr>
      <vt:lpstr>SPSS</vt:lpstr>
      <vt:lpstr>PSPP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10. Компьютерная обработка данных</dc:title>
  <dc:creator>Microsoft Office User</dc:creator>
  <cp:lastModifiedBy>Microsoft Office User</cp:lastModifiedBy>
  <cp:revision>3</cp:revision>
  <dcterms:created xsi:type="dcterms:W3CDTF">2023-11-01T12:21:45Z</dcterms:created>
  <dcterms:modified xsi:type="dcterms:W3CDTF">2023-11-01T12:36:46Z</dcterms:modified>
</cp:coreProperties>
</file>