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67" r:id="rId12"/>
    <p:sldId id="277" r:id="rId13"/>
    <p:sldId id="268" r:id="rId14"/>
    <p:sldId id="269" r:id="rId15"/>
    <p:sldId id="273" r:id="rId16"/>
    <p:sldId id="270" r:id="rId17"/>
    <p:sldId id="271" r:id="rId18"/>
    <p:sldId id="275" r:id="rId19"/>
    <p:sldId id="272" r:id="rId20"/>
    <p:sldId id="278" r:id="rId21"/>
    <p:sldId id="276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3220" autoAdjust="0"/>
  </p:normalViewPr>
  <p:slideViewPr>
    <p:cSldViewPr snapToGrid="0">
      <p:cViewPr>
        <p:scale>
          <a:sx n="116" d="100"/>
          <a:sy n="116" d="100"/>
        </p:scale>
        <p:origin x="-390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8A36E-2054-4B86-A56E-307BD45868D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167CC-A260-4E3F-A3C7-816208284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167CC-A260-4E3F-A3C7-8162082849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38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476-5673-4916-9448-06D24058FD8A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14DF-4BDE-41D9-83FF-F7DAD955BCA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365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476-5673-4916-9448-06D24058FD8A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14DF-4BDE-41D9-83FF-F7DAD955B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11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476-5673-4916-9448-06D24058FD8A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14DF-4BDE-41D9-83FF-F7DAD955B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0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476-5673-4916-9448-06D24058FD8A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14DF-4BDE-41D9-83FF-F7DAD955B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45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476-5673-4916-9448-06D24058FD8A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14DF-4BDE-41D9-83FF-F7DAD955BCA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733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476-5673-4916-9448-06D24058FD8A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14DF-4BDE-41D9-83FF-F7DAD955B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86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476-5673-4916-9448-06D24058FD8A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14DF-4BDE-41D9-83FF-F7DAD955B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384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476-5673-4916-9448-06D24058FD8A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14DF-4BDE-41D9-83FF-F7DAD955B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7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476-5673-4916-9448-06D24058FD8A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14DF-4BDE-41D9-83FF-F7DAD955B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60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56D5476-5673-4916-9448-06D24058FD8A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CE14DF-4BDE-41D9-83FF-F7DAD955B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11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476-5673-4916-9448-06D24058FD8A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14DF-4BDE-41D9-83FF-F7DAD955B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49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56D5476-5673-4916-9448-06D24058FD8A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FCE14DF-4BDE-41D9-83FF-F7DAD955BCA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49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Австралия физикалық-географиялық орны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7280" y="1313972"/>
            <a:ext cx="10058400" cy="440401"/>
          </a:xfrm>
        </p:spPr>
        <p:txBody>
          <a:bodyPr>
            <a:noAutofit/>
          </a:bodyPr>
          <a:lstStyle/>
          <a:p>
            <a:pPr algn="ctr"/>
            <a:r>
              <a:rPr lang="kk-KZ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Дәріс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3972" y="338878"/>
            <a:ext cx="91050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Л.Н. Гумилев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атындағы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Еуразия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университеті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77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7438" y="494180"/>
            <a:ext cx="69556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3070" marR="157480" indent="342265" algn="just">
              <a:spcAft>
                <a:spcPts val="0"/>
              </a:spcAft>
            </a:pP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Судың тұрақты жоғары температурасы Маржан құрылыстарының дамуына қолайлы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жағдай туғызады, олар Маржанды теңізде өте-мөте тараған. Оның алабында материктік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қайраңның шетін бойлап 2300 км-ге </a:t>
            </a:r>
            <a:r>
              <a:rPr lang="kk-K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Үлкен Тосқауыл риф</a:t>
            </a:r>
            <a:r>
              <a:rPr lang="kk-KZ" sz="2000" b="1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созылып кетеді. Оңтүстікте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оның ені 150 км-ге жетеді. Оның кедір-бұдыр, эрозиямен тілімденген бетін толысу кезінде</a:t>
            </a:r>
            <a:r>
              <a:rPr lang="kk-KZ" sz="2000" spc="-28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</a:t>
            </a:r>
            <a:r>
              <a:rPr lang="kk-KZ" sz="2000" spc="8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басады.</a:t>
            </a:r>
            <a:r>
              <a:rPr lang="kk-KZ" sz="2000" spc="1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Рифті</a:t>
            </a:r>
            <a:r>
              <a:rPr lang="kk-KZ" sz="2000" spc="10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қиып</a:t>
            </a:r>
            <a:r>
              <a:rPr lang="kk-KZ" sz="2000" spc="9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өтетін</a:t>
            </a:r>
            <a:r>
              <a:rPr lang="kk-KZ" sz="2000" spc="10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енсіз</a:t>
            </a:r>
            <a:r>
              <a:rPr lang="kk-KZ" sz="2000" spc="11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каналдар</a:t>
            </a:r>
            <a:r>
              <a:rPr lang="kk-KZ" sz="2000" spc="9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ашық</a:t>
            </a:r>
            <a:r>
              <a:rPr lang="kk-KZ" sz="2000" spc="1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теңізден</a:t>
            </a:r>
            <a:r>
              <a:rPr lang="kk-KZ" sz="2000" spc="11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тереңдігі</a:t>
            </a:r>
            <a:r>
              <a:rPr lang="kk-KZ" sz="2000" spc="1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</a:t>
            </a:r>
            <a:r>
              <a:rPr lang="kk-KZ" sz="2000" spc="1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м-ден</a:t>
            </a:r>
            <a:r>
              <a:rPr lang="kk-KZ" sz="2000" spc="11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аспайтын</a:t>
            </a:r>
            <a:r>
              <a:rPr lang="kk-KZ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Үлкен лагуна дегенге апарады. Онда кеме жүзе алады, сондықтан да оның жағаларында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Австралияның</a:t>
            </a:r>
            <a:r>
              <a:rPr lang="kk-KZ" sz="2000" spc="25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ірі</a:t>
            </a:r>
            <a:r>
              <a:rPr lang="kk-KZ" sz="2000" spc="24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порттары</a:t>
            </a:r>
            <a:r>
              <a:rPr lang="kk-KZ" sz="2000" spc="24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орналасқан.</a:t>
            </a:r>
            <a:r>
              <a:rPr lang="kk-KZ" sz="2000" spc="25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Соңғы</a:t>
            </a:r>
            <a:r>
              <a:rPr lang="kk-KZ" sz="2000" spc="25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жылдары</a:t>
            </a:r>
            <a:r>
              <a:rPr lang="kk-KZ" sz="2000" spc="24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маржан</a:t>
            </a:r>
            <a:r>
              <a:rPr lang="kk-KZ" sz="2000" spc="25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ғимараттары</a:t>
            </a:r>
            <a:r>
              <a:rPr lang="kk-KZ" sz="2000" spc="25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әдеттен</a:t>
            </a:r>
            <a:r>
              <a:rPr lang="kk-KZ" sz="2000" spc="-29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тыс көбейіп кеткен «тікенді таж» деп аталатын теңіз жұлдыздарының шабуылынан қатты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зардап шегуде. Олар Үлкен Тосқауыл рифінің бір бөлігін құртып та жіберген және бүл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бірегей</a:t>
            </a:r>
            <a:r>
              <a:rPr lang="kk-KZ" sz="2000" spc="-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табиғи қүрылымды түгелдей</a:t>
            </a:r>
            <a:r>
              <a:rPr lang="kk-KZ" sz="2000" spc="1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құрту</a:t>
            </a:r>
            <a:r>
              <a:rPr lang="kk-KZ" sz="2000" spc="-4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қаупін төндіреді.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06" y="141529"/>
            <a:ext cx="4866968" cy="578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319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09415" y="6401251"/>
            <a:ext cx="3527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Үлкен Тосқауыл рифі</a:t>
            </a:r>
            <a:r>
              <a:rPr lang="kk-KZ" sz="2400" b="1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0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2809" y="1871660"/>
            <a:ext cx="1213999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kk-K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Австралия материгінің шеткі нүктелері қандай?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kk-K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Мұхиттық аралдардың жалпы көлемі қанша және олар қалай жіктеледі?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kk-K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Материктің ең биік шыңы қандай?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kk-K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Австралия материгінің ең ұзын өзені қалай аталады?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30647" y="107890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Шолу сұрақтары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39018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kk-KZ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Табиғаты </a:t>
            </a:r>
            <a:r>
              <a:rPr lang="kk-KZ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қалыптасуының негізгі кезеңдері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886" y="1972159"/>
            <a:ext cx="120051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3070" marR="168275" indent="342265" algn="just">
              <a:spcBef>
                <a:spcPts val="5"/>
              </a:spcBef>
              <a:spcAft>
                <a:spcPts val="0"/>
              </a:spcAft>
            </a:pPr>
            <a:r>
              <a:rPr lang="kk-KZ" sz="2000" b="1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Австралия Гондван құрамынан дербес материк ретінде юра кезеңінің соңында</a:t>
            </a:r>
            <a:r>
              <a:rPr lang="kk-KZ" sz="2000" b="1" i="1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b="1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бөлінді</a:t>
            </a:r>
            <a:r>
              <a:rPr lang="kk-KZ" sz="20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Оның қүрлығының сол кездегі пішіні қазіргіге толық сәйкес келмейтін. Солтүстік</a:t>
            </a:r>
            <a:r>
              <a:rPr lang="kk-KZ" sz="2000" spc="-28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Шығысы Жаңа Гвинеяның оңтүстік бөлігіне дейін созылып, оның үстіне солтүстік-батыс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бөлігін Үнді мұхитының суы алып жататын. Шығыс және оңтүстік-шығысынан ежелгі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Австралия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платформасына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дейін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Шығыс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Австралия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(Тасмания)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анмағының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теп-тегіс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қатпарлы құрылысы жаңасып жатыр. Ол оңтүстік-шығысында байкалдық құрылымнан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шығыс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шеті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солтүстік-шығысындағы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герциндік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құрылымға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дейінгі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әр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түрлі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жастағы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түзілімнен тұрады. Оңтүстікте бұл аймақ сол кезде материкпен жалғасқан Тасманияға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дейін созылып жатты.</a:t>
            </a:r>
            <a:endParaRPr lang="ru-RU" sz="20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38785" marR="165100" indent="342265" algn="just">
              <a:spcAft>
                <a:spcPts val="0"/>
              </a:spcAft>
            </a:pPr>
            <a:r>
              <a:rPr lang="kk-KZ" sz="2000" b="1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Мезозой кезінің басында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бұл қатпарлы аймақ платформа сипатына ие болды да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Австралияның ежелгі платформасымен тығыз тұтасып кетті. Материктің шығысынан оны</a:t>
            </a:r>
            <a:r>
              <a:rPr lang="kk-KZ" sz="2000" spc="-28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Тынық мұхит платформасынан бөліп тұрған Жаңа Гвинея-Жаңа Зеландиялық аймақтын,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Тынық</a:t>
            </a:r>
            <a:r>
              <a:rPr lang="kk-KZ" sz="2000" spc="-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мүхит геосинклинальдық</a:t>
            </a:r>
            <a:r>
              <a:rPr lang="kk-KZ" sz="2000" spc="-1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белдеуі қоршайтын.</a:t>
            </a:r>
            <a:endParaRPr lang="ru-RU" sz="20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48310" marR="165100" indent="342265" algn="just">
              <a:spcAft>
                <a:spcPts val="0"/>
              </a:spcAft>
            </a:pPr>
            <a:r>
              <a:rPr lang="kk-KZ" sz="2000" b="0" kern="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Платформаның </a:t>
            </a:r>
            <a:r>
              <a:rPr lang="kk-KZ" sz="2000" b="1" i="1" kern="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архей фундаменті шығыңқы жатқан неғүрлым ежелгі учаскесі</a:t>
            </a:r>
            <a:r>
              <a:rPr lang="kk-KZ" sz="2000" b="1" i="1" kern="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b="1" i="1" kern="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батыста,</a:t>
            </a:r>
            <a:r>
              <a:rPr lang="kk-KZ" sz="2000" b="1" i="1" kern="0" spc="-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b="1" i="1" kern="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120-меридианның екі</a:t>
            </a:r>
            <a:r>
              <a:rPr lang="kk-KZ" sz="2000" b="1" i="1" kern="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b="1" i="1" kern="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жағында жатыр</a:t>
            </a:r>
            <a:r>
              <a:rPr lang="kk-KZ" sz="2000" b="0" i="1" kern="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000" b="1" i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12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284" y="883062"/>
            <a:ext cx="1103179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marR="167005" indent="342265" algn="just">
              <a:spcAft>
                <a:spcPts val="0"/>
              </a:spcAft>
            </a:pP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Солтүстік және батысында </a:t>
            </a:r>
            <a:r>
              <a:rPr lang="kk-KZ" sz="2000" b="1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протерозой</a:t>
            </a:r>
            <a:r>
              <a:rPr lang="kk-KZ" sz="20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немесе төменгі палеозойда дамуы басталған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майысу жатыр. Олардың шегінде интенсивті шөгінділер жиналуы болған. Материктің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орталық</a:t>
            </a:r>
            <a:r>
              <a:rPr lang="kk-KZ" sz="2000" spc="-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белігінде</a:t>
            </a:r>
            <a:r>
              <a:rPr lang="kk-KZ" sz="2000" spc="-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едәуір</a:t>
            </a:r>
            <a:r>
              <a:rPr lang="kk-KZ" sz="2000" spc="-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кейініректе</a:t>
            </a:r>
            <a:r>
              <a:rPr lang="kk-KZ" sz="2000" spc="1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Амадиес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майысуы</a:t>
            </a:r>
            <a:r>
              <a:rPr lang="kk-KZ" sz="2000" spc="-1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қалыптасқан.</a:t>
            </a:r>
            <a:endParaRPr lang="ru-RU" sz="20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45135" marR="165100" indent="340995" algn="just">
              <a:spcAft>
                <a:spcPts val="0"/>
              </a:spcAft>
            </a:pP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Бор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палеогон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кезеңі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ішінде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ежелгі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жас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платформалардың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түйіскен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аралығында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Карпентария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шығанағы,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Үлкен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Артезиан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Бассейні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(Орталық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жазық)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мен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Муррей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(Марри)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өзені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бассейнінің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синеклизалары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пайда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болды.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Бұл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синеклизалар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материктің шығыс белігін батысынан ұзақ уақыт бөліп тұрған теңіз трангрессиясын алып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жатты.</a:t>
            </a:r>
            <a:endParaRPr lang="ru-RU" sz="20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850" marR="161290" indent="342265" algn="just">
              <a:spcAft>
                <a:spcPts val="0"/>
              </a:spcAft>
            </a:pP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Материктің көпшілік бөлігінің сол кездегі климат жағдайы аз зерттелді. Оның батыс</a:t>
            </a:r>
            <a:r>
              <a:rPr lang="kk-KZ" sz="2000" spc="-28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жартысының</a:t>
            </a:r>
            <a:r>
              <a:rPr lang="kk-KZ" sz="2000" spc="-1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ішкі</a:t>
            </a:r>
            <a:r>
              <a:rPr lang="kk-KZ" sz="2000" spc="-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аудандары</a:t>
            </a:r>
            <a:r>
              <a:rPr lang="kk-KZ" sz="2000" spc="-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аридтілігімен</a:t>
            </a:r>
            <a:r>
              <a:rPr lang="kk-KZ" sz="2000" spc="-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ерекшеленеді</a:t>
            </a:r>
            <a:r>
              <a:rPr lang="kk-KZ" sz="2000" spc="-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деген</a:t>
            </a:r>
            <a:r>
              <a:rPr lang="kk-KZ" sz="2000" spc="-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болжамдар</a:t>
            </a:r>
            <a:r>
              <a:rPr lang="kk-KZ" sz="2000" spc="1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бар.</a:t>
            </a:r>
            <a:endParaRPr lang="ru-RU" sz="20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850" marR="151765" indent="342265" algn="just">
              <a:spcAft>
                <a:spcPts val="0"/>
              </a:spcAft>
            </a:pP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Австралияның оқшаулығы, батысы мен шығыс аудандарының байланыссыз жатуы,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аридтік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жағдайдың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басымдылығы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органикалык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дүниесінің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дамуында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оның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жоғары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эндемизм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мен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архаизмділігіне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себепші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болды.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Сірә,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бор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дәуірінің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соңында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Австралиядағы кайнозойдың бас кезінде қалталы және жұмыртқалағыш сүтқоректілердің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кейін құрып біткен алғашқы өкілдері пайда болса керек. Бұл уақытта қазіргіге жақын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флора</a:t>
            </a:r>
            <a:r>
              <a:rPr lang="kk-KZ" sz="2000" spc="-1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дами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бастайды</a:t>
            </a:r>
            <a:r>
              <a:rPr lang="kk-KZ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2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6581" y="1137309"/>
            <a:ext cx="102747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marR="151130" indent="324485" algn="just"/>
            <a:r>
              <a:rPr lang="kk-KZ" sz="2000" b="1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Мезозойдың соңы мен кайнозой дәуірінің ішінде тау қальштасу процес</a:t>
            </a:r>
            <a:r>
              <a:rPr lang="kk-KZ" sz="20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Тынық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мұхит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шеңберінің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шегінде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болды.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Бұл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Жаңа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Гвинеядан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Жаңа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Зеландия</a:t>
            </a:r>
            <a:r>
              <a:rPr lang="kk-KZ" sz="2000" spc="3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аралдарына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дейінгі аралықта тау құрылысы қалыптасуына алып келді, сондай-ақ Австралияның жас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kk-KZ" sz="2000" spc="-1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ежелгі</a:t>
            </a:r>
            <a:r>
              <a:rPr lang="kk-KZ" sz="2000" spc="-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шегіндегі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платформалардың белгілі</a:t>
            </a:r>
            <a:r>
              <a:rPr lang="kk-KZ" sz="2000" spc="-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салдарлары</a:t>
            </a:r>
            <a:r>
              <a:rPr lang="kk-KZ" sz="2000" spc="1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</a:t>
            </a:r>
            <a:r>
              <a:rPr lang="kk-KZ" sz="2000" spc="-1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болды. 	</a:t>
            </a:r>
          </a:p>
          <a:p>
            <a:pPr marL="450850" marR="151130" indent="324485" algn="just"/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Ежелгі</a:t>
            </a:r>
            <a:r>
              <a:rPr lang="kk-KZ" sz="2000" spc="3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платформалардың</a:t>
            </a:r>
            <a:r>
              <a:rPr lang="kk-KZ" sz="2000" spc="4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үлкен</a:t>
            </a:r>
            <a:r>
              <a:rPr lang="kk-KZ" sz="2000" spc="3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бөлігінде</a:t>
            </a:r>
            <a:r>
              <a:rPr lang="kk-KZ" sz="2000" spc="4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b="1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кайнозой</a:t>
            </a:r>
            <a:r>
              <a:rPr lang="kk-KZ" sz="2000" b="1" spc="4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бойында</a:t>
            </a:r>
            <a:r>
              <a:rPr lang="kk-KZ" sz="2000" spc="3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рельеф</a:t>
            </a:r>
            <a:r>
              <a:rPr lang="kk-KZ" sz="2000" spc="3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ертедегі</a:t>
            </a:r>
            <a:r>
              <a:rPr lang="kk-KZ" sz="2000" spc="3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болған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докембрий рельефінің негізінде дамыды. Көтерілу жүріп өтті және Австарлияның батысында денудация күшейді. Әсіресе күшті өзгеріске ішкі платформалық цокольдық таулардың түзілуі жүрген платформаның орталық бөлігі ұшырады, мұнда </a:t>
            </a:r>
            <a:r>
              <a:rPr lang="kk-K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архей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және </a:t>
            </a:r>
            <a:r>
              <a:rPr lang="kk-K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протерозойдың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шығыңқы жатқан орнында терең ойыс </a:t>
            </a:r>
            <a:r>
              <a:rPr lang="kk-K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Амадиеспен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(авлакогенмен) бөлінген </a:t>
            </a:r>
            <a:r>
              <a:rPr lang="kk-K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Макдоннел мен Масгрейв таулары көтерілді.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marR="151130" indent="324485" algn="just">
              <a:spcAft>
                <a:spcPts val="0"/>
              </a:spcAft>
            </a:pPr>
            <a:endParaRPr lang="ru-RU" sz="20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70890" algn="just">
              <a:spcAft>
                <a:spcPts val="0"/>
              </a:spcAft>
            </a:pPr>
            <a:endParaRPr lang="ru-RU" sz="20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3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57808" y="177514"/>
            <a:ext cx="1265913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5" marR="148590" indent="316865" algn="just">
              <a:spcAft>
                <a:spcPts val="0"/>
              </a:spcAft>
            </a:pPr>
            <a:r>
              <a:rPr lang="kk-KZ" b="1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Палеогон кезеңінде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оңтүстікке, Үлкен Австралия шығанағының солтүстігіне қарай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Юкла ойысының түзілуі жүріп, ол теңіз суына батты. Неогон кезінде теңіз құрғап, оның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орнында</a:t>
            </a:r>
            <a:r>
              <a:rPr lang="kk-KZ" spc="-1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Налла-арбор</a:t>
            </a:r>
            <a:r>
              <a:rPr lang="kk-KZ" spc="1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жазығы</a:t>
            </a:r>
            <a:r>
              <a:rPr lang="kk-KZ" spc="-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пайда</a:t>
            </a:r>
            <a:r>
              <a:rPr lang="kk-KZ" spc="-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болды.</a:t>
            </a:r>
            <a:endParaRPr lang="ru-RU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148590" indent="316865" algn="just">
              <a:spcBef>
                <a:spcPts val="5"/>
              </a:spcBef>
              <a:spcAft>
                <a:spcPts val="0"/>
              </a:spcAft>
            </a:pP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Жаңа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платформаның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палеозойлық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құрылысының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тегістелген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орнында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ең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жаңа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қозғалыстар нәтижесінде Үлкен Суайырық жотасы, Флиндерс пен Маунт-Лофти таулары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көтерілді.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Көтерілу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Тасман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теңізі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жағалауларының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темен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түсуімен,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жарықтар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пайда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болуымен және әсіресе оңтүстік-шығыста базальт вулканизмдерінің күшті байқалуымен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қоса жүрді. Оңтүстікте төмен түсу Басс бұғазы мен Тасманияның бір бөлігінің пайда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болуына</a:t>
            </a:r>
            <a:r>
              <a:rPr lang="kk-KZ" spc="-1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алып келді.</a:t>
            </a:r>
            <a:endParaRPr lang="ru-RU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151130" indent="316865" algn="just">
              <a:spcAft>
                <a:spcPts val="0"/>
              </a:spcAft>
            </a:pPr>
            <a:r>
              <a:rPr lang="kk-KZ" b="1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Неоген бойы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мен антропогеннің бас кезінде климат жағдайы әлденеше рет өзгеріске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түсті: аридтану кезеңі ылғалдану кезеңімен ауысты. Плювиалдық кезеңнен Австралияның</a:t>
            </a:r>
            <a:r>
              <a:rPr lang="kk-KZ" spc="-28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қуаң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аудандарында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тек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ішінара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тұзды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суға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толған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немесе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толық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сорға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айналған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гидроморфтық қызыл түсті қабаттар, қүрғаған өзен арналары, көл қазан шұңқырлары ғана</a:t>
            </a:r>
            <a:r>
              <a:rPr lang="kk-KZ" spc="-28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сақталған.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Теңізден босаған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жас жазықта Австралияның неғұрлым ірі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өзендер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жүйесі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қалыптасты.</a:t>
            </a:r>
            <a:endParaRPr lang="ru-RU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151765" indent="316865" algn="just">
              <a:spcAft>
                <a:spcPts val="0"/>
              </a:spcAft>
            </a:pP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Тынық мұхит белдеуі шегінде тау түзілуімен байланысты Оңтүстік-Шығыс Азия мен</a:t>
            </a:r>
            <a:r>
              <a:rPr lang="kk-KZ" spc="-28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Австралия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арасындағы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құрлық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недәуір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ұлғайды,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Зонд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архипелагы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Жаңа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Гвинея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мен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Австралияның ірі аралдары арасында көптеген қайраңдар, аралдар мен құм қайырлар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пайда</a:t>
            </a:r>
            <a:r>
              <a:rPr lang="kk-KZ" spc="-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болды.</a:t>
            </a:r>
            <a:endParaRPr lang="ru-RU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142875" indent="316865" algn="just">
              <a:spcBef>
                <a:spcPts val="5"/>
              </a:spcBef>
              <a:spcAft>
                <a:spcPts val="0"/>
              </a:spcAft>
            </a:pP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Австралияға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Азиялық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жануарлардың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келуі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үшін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құрлықтың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мұндай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үлғаюы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жеткіліксіз еді, алайда, ол материкте адамдардың пайда болуын толық қамтамасыз етті.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Ежелгі адамдар ішінара құрлықпен, таяз сулы бұғаздар аркылы, ішінара салдармен Кіші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Зонд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аралына,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содан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кейін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Жаңа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Гвинея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мен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Австралияға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өткен. Олармен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бірге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сірә,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кейбір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өсімдіктер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де,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сондай-ақ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Австралиянын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жабайы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фауналар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құрамындағы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сүтқоректілердің жалғыз өкілі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динго</a:t>
            </a:r>
            <a:r>
              <a:rPr lang="kk-KZ" spc="-2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иті де</a:t>
            </a:r>
            <a:r>
              <a:rPr lang="kk-KZ" spc="-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келуі мүмкін.</a:t>
            </a:r>
            <a:endParaRPr lang="ru-RU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4025" marR="148590" indent="316865" algn="just">
              <a:spcAft>
                <a:spcPts val="0"/>
              </a:spcAft>
            </a:pP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Платформалық құрылымның басым болуы Австралияда көбінесе жазық рельеф пен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үсті тегіс сериялардың төменгі палеозойдан неогенге дейін таралуын алдын ала белгілеп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берді.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6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7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296" y="313979"/>
            <a:ext cx="1145458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Материктің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жартысынан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көбін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алып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Арафур</a:t>
            </a:r>
            <a:r>
              <a:rPr lang="kk-KZ" b="1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теңізінің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Үлкен</a:t>
            </a:r>
            <a:r>
              <a:rPr lang="kk-KZ" b="1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Австралия</a:t>
            </a:r>
            <a:r>
              <a:rPr lang="kk-KZ" b="1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шығанағы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мен тағы басқаларының эпиконтинентальды бассейндеріне жапсарлас жатқан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ежелгі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Австралия</a:t>
            </a:r>
            <a:r>
              <a:rPr lang="kk-KZ" b="1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платформасы архейлік</a:t>
            </a:r>
            <a:r>
              <a:rPr lang="kk-KZ" b="1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 төменгі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протерозойлық</a:t>
            </a:r>
            <a:r>
              <a:rPr lang="kk-KZ" b="1" spc="3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фундаментке</a:t>
            </a:r>
            <a:r>
              <a:rPr lang="kk-KZ" spc="-28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ие,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онда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алтынның,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уранның,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полиметалл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рудаларының,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бокситтің</a:t>
            </a:r>
            <a:r>
              <a:rPr lang="kk-KZ" spc="30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кендері</a:t>
            </a:r>
            <a:r>
              <a:rPr lang="kk-KZ" spc="30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бар.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Фундамент материктің батысында, орталық бөлігі мен солтүстігінде жер бетіне шығып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жатыр.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Қалған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территорияда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протерозой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палеозой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жасындағы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жамылғы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шегіндінің астында жатыр. Бұл жамылғының ең қалың жері материктің солтүстігі мен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батысындағы</a:t>
            </a:r>
            <a:r>
              <a:rPr lang="kk-KZ" spc="-2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ежелгі</a:t>
            </a:r>
            <a:r>
              <a:rPr lang="kk-KZ" spc="-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синеклизаларда</a:t>
            </a:r>
            <a:r>
              <a:rPr lang="kk-KZ" spc="-2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болады</a:t>
            </a:r>
            <a:r>
              <a:rPr lang="kk-KZ" spc="-1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(Каннинг,</a:t>
            </a:r>
            <a:r>
              <a:rPr lang="kk-KZ" spc="-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Кимберли,</a:t>
            </a:r>
            <a:r>
              <a:rPr lang="kk-KZ" spc="-1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Перт</a:t>
            </a:r>
            <a:r>
              <a:rPr lang="kk-KZ" spc="-1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kk-KZ" spc="-1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басқалары).</a:t>
            </a:r>
          </a:p>
          <a:p>
            <a:pPr algn="just"/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	Шығыс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Австралияның тау жер бедерінің негізінен солтүстікке карай 28° оңтүстік ендікте ені неғұрлым үлкейе түсетін Үлкен Суайрык жотасын құрайды, ол оңтүстікке қарай тарыла береді. Ең биік шыңдары әк тасты Көгілдір таулар Мен 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Австралия Альпісында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(2000 метрден астам) жатыр. Шыңдарында жер бедерінің таулы-мұзды түрлері кездеседі.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	Тау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бөктерінің теңіз жағы мен ірі жарықтар түбінде жас аккумулятивті жазықтар 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жатыр.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Материктің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көптеген аудандары үшін жанар тау әрекеті арқылы пайда болған әр түрлі жастағы жер бедері тән болады. Материктің солтүстік-батысында палеозойдағы жанар тау әрекеті нәтижесінде Антрим үстірті түзілді.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Кайнозой жасындағы (үстірт, вулкандық таулар) вулканогендік түрлер негізінен шығыстағы тау құрылыстары бар жерлерде кездеседі.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	Жаңа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Гвинея-Жаңа Зеландия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аймақтарының аралдары үшін қатпарлы және жақпарлы- қатпарлы жас таулардьщ вулканды үстірт және вулканды таулармен (әсіресе Жаңа Зеландияда), жас аккумулятивті жазықтармен үйлесе таралуы тән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9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4886" y="1700725"/>
            <a:ext cx="111616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5810" marR="5016500" algn="ctr">
              <a:spcAft>
                <a:spcPts val="0"/>
              </a:spcAft>
            </a:pPr>
            <a:endParaRPr lang="ru-RU" sz="2800" b="1" kern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733040" lvl="1" algn="just">
              <a:spcAft>
                <a:spcPts val="0"/>
              </a:spcAft>
              <a:buSzPts val="1100"/>
              <a:tabLst>
                <a:tab pos="890905" algn="l"/>
              </a:tabLst>
            </a:pPr>
            <a:r>
              <a:rPr lang="kk-KZ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Материктің физикалық-географиялық орны.</a:t>
            </a:r>
            <a:r>
              <a:rPr lang="kk-KZ" sz="2800" spc="-28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R="2733040" lvl="1" algn="just">
              <a:spcAft>
                <a:spcPts val="0"/>
              </a:spcAft>
              <a:buSzPts val="1100"/>
              <a:tabLst>
                <a:tab pos="890905" algn="l"/>
              </a:tabLst>
            </a:pPr>
            <a:r>
              <a:rPr lang="kk-KZ" sz="2800" spc="-285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 </a:t>
            </a:r>
            <a:r>
              <a:rPr lang="kk-KZ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Табиғаты қалыптасуының негізгі кезеңдері.</a:t>
            </a:r>
            <a:r>
              <a:rPr lang="kk-KZ" sz="28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28461" y="1177505"/>
            <a:ext cx="8367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5810" marR="5016500" algn="ctr">
              <a:spcAft>
                <a:spcPts val="0"/>
              </a:spcAft>
            </a:pPr>
            <a:r>
              <a:rPr lang="ru-RU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Жоспары</a:t>
            </a:r>
            <a:r>
              <a:rPr lang="ru-RU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32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13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3792" y="65420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Шолу сұрақтары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3792" y="1639253"/>
            <a:ext cx="90744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Австралия Гондвана </a:t>
            </a:r>
            <a:r>
              <a:rPr lang="kk-K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құрамынан қай кезеңде бөлінді? </a:t>
            </a:r>
          </a:p>
          <a:p>
            <a:pPr marL="342900" indent="-342900">
              <a:buAutoNum type="arabicPeriod"/>
            </a:pPr>
            <a:r>
              <a:rPr lang="kk-K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Платформаның архей фундаменті қай аймақта жатыр?</a:t>
            </a:r>
          </a:p>
          <a:p>
            <a:pPr marL="342900" indent="-342900">
              <a:buAutoNum type="arabicPeriod"/>
            </a:pPr>
            <a:r>
              <a:rPr lang="kk-K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Мезозойдың соңғы дәуірінде қандай процес болды?</a:t>
            </a:r>
          </a:p>
          <a:p>
            <a:pPr marL="342900" indent="-342900">
              <a:buAutoNum type="arabicPeriod"/>
            </a:pPr>
            <a:r>
              <a:rPr lang="kk-K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Неоген дәуірінде климат қандай өзгерістерге ұшырады?</a:t>
            </a:r>
          </a:p>
          <a:p>
            <a:pPr marL="342900" indent="-342900">
              <a:buAutoNum type="arabicPeriod"/>
            </a:pPr>
            <a:endParaRPr lang="kk-K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78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79" y="244072"/>
            <a:ext cx="10058400" cy="1450757"/>
          </a:xfrm>
        </p:spPr>
        <p:txBody>
          <a:bodyPr>
            <a:normAutofit/>
          </a:bodyPr>
          <a:lstStyle/>
          <a:p>
            <a:r>
              <a:rPr lang="kk-KZ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Негізгі</a:t>
            </a:r>
            <a:r>
              <a:rPr lang="kk-KZ" sz="3200" b="1" kern="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әдебиеттер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2266" y="1833141"/>
            <a:ext cx="10189535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SzPts val="1100"/>
              <a:buAutoNum type="arabicPeriod"/>
              <a:tabLst>
                <a:tab pos="548640" algn="l"/>
              </a:tabLst>
            </a:pPr>
            <a:r>
              <a:rPr lang="kk-KZ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1.Рябчиков А.В. Физическая география материков и океанов. Москва.2006г.324стр. </a:t>
            </a:r>
          </a:p>
          <a:p>
            <a:pPr marL="342900" lvl="0" indent="-342900" algn="just">
              <a:spcAft>
                <a:spcPts val="0"/>
              </a:spcAft>
              <a:buSzPts val="1100"/>
              <a:buAutoNum type="arabicPeriod"/>
              <a:tabLst>
                <a:tab pos="548640" algn="l"/>
              </a:tabLst>
            </a:pPr>
            <a:r>
              <a:rPr lang="kk-KZ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Алпатьев </a:t>
            </a:r>
            <a:r>
              <a:rPr lang="kk-KZ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А.М. и.др. Физическая география материков и океанов. МГУ. 2010г.228стр. </a:t>
            </a:r>
          </a:p>
          <a:p>
            <a:pPr marL="342900" lvl="0" indent="-342900" algn="just">
              <a:spcAft>
                <a:spcPts val="0"/>
              </a:spcAft>
              <a:buSzPts val="1100"/>
              <a:buAutoNum type="arabicPeriod"/>
              <a:tabLst>
                <a:tab pos="548640" algn="l"/>
              </a:tabLst>
            </a:pPr>
            <a:r>
              <a:rPr lang="kk-KZ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Гвоздецский </a:t>
            </a:r>
            <a:r>
              <a:rPr lang="kk-KZ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Н.А., Михайлов Н.И., Физическая география. Москва.2009г.197стр. </a:t>
            </a:r>
          </a:p>
          <a:p>
            <a:pPr marL="342900" lvl="0" indent="-342900" algn="just">
              <a:spcAft>
                <a:spcPts val="0"/>
              </a:spcAft>
              <a:buSzPts val="1100"/>
              <a:buAutoNum type="arabicPeriod"/>
              <a:tabLst>
                <a:tab pos="548640" algn="l"/>
              </a:tabLst>
            </a:pPr>
            <a:r>
              <a:rPr lang="en-US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Chorley </a:t>
            </a:r>
            <a:r>
              <a:rPr lang="en-US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R. L., Kennedy B.A. </a:t>
            </a:r>
            <a:r>
              <a:rPr lang="en-US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Physsical</a:t>
            </a:r>
            <a:r>
              <a:rPr lang="en-US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geography- A system approach – </a:t>
            </a:r>
            <a:endParaRPr lang="ru-RU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342900" lvl="0" indent="-342900" algn="just">
              <a:spcAft>
                <a:spcPts val="0"/>
              </a:spcAft>
              <a:buSzPts val="1100"/>
              <a:buAutoNum type="arabicPeriod"/>
              <a:tabLst>
                <a:tab pos="548640" algn="l"/>
              </a:tabLst>
            </a:pPr>
            <a:r>
              <a:rPr lang="kk-KZ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Власова </a:t>
            </a:r>
            <a:r>
              <a:rPr lang="kk-KZ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М.И., и др. Физическая география материков и океанов. Москва.2008г.214стр. </a:t>
            </a:r>
          </a:p>
          <a:p>
            <a:pPr marL="342900" lvl="0" indent="-342900" algn="just">
              <a:spcAft>
                <a:spcPts val="0"/>
              </a:spcAft>
              <a:buSzPts val="1100"/>
              <a:buAutoNum type="arabicPeriod"/>
              <a:tabLst>
                <a:tab pos="548640" algn="l"/>
              </a:tabLst>
            </a:pPr>
            <a:r>
              <a:rPr lang="kk-KZ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Исаченко </a:t>
            </a:r>
            <a:r>
              <a:rPr lang="kk-KZ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А.Г. География современного мире. Москва.2013г.432стр. </a:t>
            </a:r>
            <a:endParaRPr lang="kk-KZ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342900" lvl="0" indent="-342900" algn="just">
              <a:spcAft>
                <a:spcPts val="0"/>
              </a:spcAft>
              <a:buSzPts val="1100"/>
              <a:buAutoNum type="arabicPeriod"/>
              <a:tabLst>
                <a:tab pos="548640" algn="l"/>
              </a:tabLst>
            </a:pPr>
            <a:endParaRPr lang="kk-KZ" sz="2000" b="1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lvl="0" algn="just">
              <a:spcAft>
                <a:spcPts val="0"/>
              </a:spcAft>
              <a:buSzPts val="1100"/>
              <a:tabLst>
                <a:tab pos="548640" algn="l"/>
              </a:tabLst>
            </a:pPr>
            <a:r>
              <a:rPr lang="kk-KZ" sz="20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Қосымша </a:t>
            </a:r>
            <a:r>
              <a:rPr lang="kk-KZ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әдебиеттер</a:t>
            </a:r>
            <a:r>
              <a:rPr lang="kk-KZ" sz="20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:</a:t>
            </a:r>
          </a:p>
          <a:p>
            <a:pPr marL="342900" lvl="0" indent="-342900" algn="just">
              <a:spcAft>
                <a:spcPts val="0"/>
              </a:spcAft>
              <a:buSzPts val="1100"/>
              <a:buFont typeface="+mj-lt"/>
              <a:buAutoNum type="arabicPeriod"/>
              <a:tabLst>
                <a:tab pos="548640" algn="l"/>
              </a:tabLst>
            </a:pPr>
            <a:r>
              <a:rPr lang="kk-KZ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Мусабаева </a:t>
            </a:r>
            <a:r>
              <a:rPr lang="kk-KZ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М.Н Материктер мен мқхиттардың физикалық географиясы. – «Еуразия ұлттық университеті» баспасы.2012ж -</a:t>
            </a:r>
            <a:r>
              <a:rPr lang="kk-KZ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125бет.</a:t>
            </a:r>
          </a:p>
          <a:p>
            <a:pPr marL="342900" lvl="0" indent="-342900" algn="just">
              <a:spcAft>
                <a:spcPts val="0"/>
              </a:spcAft>
              <a:buSzPts val="1100"/>
              <a:buFont typeface="+mj-lt"/>
              <a:buAutoNum type="arabicPeriod"/>
              <a:tabLst>
                <a:tab pos="548640" algn="l"/>
              </a:tabLst>
            </a:pPr>
            <a:r>
              <a:rPr lang="kk-KZ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Мусабаева </a:t>
            </a:r>
            <a:r>
              <a:rPr lang="kk-KZ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М.Н Геожүйенің алаптық тәсілдері. 2018ж – 238 </a:t>
            </a:r>
            <a:r>
              <a:rPr lang="kk-KZ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бет.</a:t>
            </a:r>
          </a:p>
          <a:p>
            <a:pPr marL="342900" lvl="0" indent="-342900" algn="just">
              <a:spcAft>
                <a:spcPts val="0"/>
              </a:spcAft>
              <a:buSzPts val="1100"/>
              <a:buFont typeface="+mj-lt"/>
              <a:buAutoNum type="arabicPeriod"/>
              <a:tabLst>
                <a:tab pos="548640" algn="l"/>
              </a:tabLst>
            </a:pPr>
            <a:r>
              <a:rPr lang="kk-KZ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Мясков </a:t>
            </a:r>
            <a:r>
              <a:rPr lang="kk-KZ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Н.М. Климат СССР. М; Высшая школа, </a:t>
            </a:r>
            <a:r>
              <a:rPr lang="kk-KZ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1983</a:t>
            </a:r>
          </a:p>
          <a:p>
            <a:pPr marL="342900" lvl="0" indent="-342900" algn="just">
              <a:spcAft>
                <a:spcPts val="0"/>
              </a:spcAft>
              <a:buSzPts val="1100"/>
              <a:buFont typeface="+mj-lt"/>
              <a:buAutoNum type="arabicPeriod"/>
              <a:tabLst>
                <a:tab pos="548640" algn="l"/>
              </a:tabLst>
            </a:pPr>
            <a:r>
              <a:rPr lang="kk-KZ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Смирнова </a:t>
            </a:r>
            <a:r>
              <a:rPr lang="kk-KZ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М.Н. Основы геологии СССР. Высшая школа, 1984</a:t>
            </a:r>
            <a:r>
              <a:rPr lang="kk-KZ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SzPts val="1100"/>
              <a:buFont typeface="+mj-lt"/>
              <a:buAutoNum type="arabicPeriod"/>
              <a:tabLst>
                <a:tab pos="548640" algn="l"/>
              </a:tabLst>
            </a:pPr>
            <a:r>
              <a:rPr lang="kk-KZ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Моисеев </a:t>
            </a:r>
            <a:r>
              <a:rPr lang="kk-KZ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Н. Н. Человек и ноосфера. М.: Молодая гвардия, </a:t>
            </a:r>
            <a:r>
              <a:rPr lang="kk-KZ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1990.</a:t>
            </a:r>
          </a:p>
          <a:p>
            <a:pPr marL="342900" lvl="0" indent="-342900" algn="just">
              <a:spcAft>
                <a:spcPts val="0"/>
              </a:spcAft>
              <a:buSzPts val="1100"/>
              <a:buFont typeface="+mj-lt"/>
              <a:buAutoNum type="arabicPeriod"/>
              <a:tabLst>
                <a:tab pos="548640" algn="l"/>
              </a:tabLst>
            </a:pPr>
            <a:r>
              <a:rPr lang="kk-KZ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Братков </a:t>
            </a:r>
            <a:r>
              <a:rPr lang="kk-KZ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В.В., Овдиенко Н.И. Геоэкология: Учебное пособие. – М.: В. шк., 2006. – 271 с.</a:t>
            </a:r>
            <a:endParaRPr lang="ru-RU" dirty="0" smtClean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9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161" y="319554"/>
            <a:ext cx="10058400" cy="1450757"/>
          </a:xfrm>
        </p:spPr>
        <p:txBody>
          <a:bodyPr/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Назарларыңызға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рахмет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8540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Материктің </a:t>
            </a:r>
            <a:r>
              <a:rPr lang="kk-KZ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физикалық-географиялық </a:t>
            </a:r>
            <a:r>
              <a:rPr lang="kk-KZ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орны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59025" y="2040729"/>
            <a:ext cx="73847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3070" marR="158750" indent="380365" algn="just">
              <a:spcAft>
                <a:spcPts val="0"/>
              </a:spcAft>
            </a:pPr>
            <a:r>
              <a:rPr lang="kk-KZ" b="1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Австралия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Жер бетіндегі ең кіші материк. Ол іргелес аралдарымен қоса түгелдей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оңтүстік жарты шарда жатыр. Басқалардан кейін ашылып, қонысталынған бұл материктің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аты</a:t>
            </a:r>
            <a:r>
              <a:rPr lang="kk-KZ" spc="-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латынның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australis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kk-KZ" spc="-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оңтүстік деген сөзінен</a:t>
            </a:r>
            <a:r>
              <a:rPr lang="kk-KZ" spc="-1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шыққан.</a:t>
            </a:r>
            <a:endParaRPr lang="ru-RU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33070" marR="151765" indent="342265" algn="just">
              <a:spcAft>
                <a:spcPts val="0"/>
              </a:spcAft>
            </a:pP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Оңтүстік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тропик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Австралияны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одан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солтүстікте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материктің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шағын,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оңтүстікте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көпшілік бөлігі жататындай етіп кесіп етеді. </a:t>
            </a:r>
          </a:p>
          <a:p>
            <a:pPr marL="433070" marR="151765" indent="342265" algn="just">
              <a:spcAft>
                <a:spcPts val="0"/>
              </a:spcAft>
            </a:pP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Материктің шеткі бөліктері: </a:t>
            </a:r>
          </a:p>
          <a:p>
            <a:pPr marL="718820" marR="151765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солтүстікте -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Йорк мүйісі (10°41' о.е.)</a:t>
            </a:r>
          </a:p>
          <a:p>
            <a:pPr marL="718820" marR="151765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оңтүстікте - Оңтүстік-Шығыс мүйіс (39° 11' о.е.)</a:t>
            </a:r>
          </a:p>
          <a:p>
            <a:pPr marL="718820" marR="151765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батыста - Стип-</a:t>
            </a:r>
            <a:r>
              <a:rPr lang="kk-KZ" spc="-28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Пойнт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мүйісі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(113°05'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ш.б.)</a:t>
            </a:r>
          </a:p>
          <a:p>
            <a:pPr marL="718820" marR="151765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шығыста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Байрон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мүйісі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(153°34'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ш.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б.).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433070" marR="151765" algn="just">
              <a:spcAft>
                <a:spcPts val="0"/>
              </a:spcAft>
            </a:pPr>
            <a:r>
              <a:rPr lang="kk-KZ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Австралия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солтүстіктен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оңтүстікке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3200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км-ге,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батыстан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шығысқа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4100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км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шамасында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созылып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жатады,</a:t>
            </a:r>
            <a:r>
              <a:rPr lang="kk-KZ" spc="-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көлемі –</a:t>
            </a:r>
            <a:r>
              <a:rPr lang="kk-KZ" spc="-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7млн. 687,0 мың</a:t>
            </a:r>
            <a:r>
              <a:rPr lang="kk-KZ" spc="-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км</a:t>
            </a:r>
            <a:r>
              <a:rPr lang="kk-KZ" baseline="30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., ал</a:t>
            </a:r>
            <a:r>
              <a:rPr lang="kk-KZ" spc="29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мұхиттармен бірге-8млн.504,0мың.км</a:t>
            </a:r>
            <a:r>
              <a:rPr lang="kk-KZ" baseline="30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opiqkz.blob.core.windows.net/kitcontent/eceb632c-b3e7-4cf0-a57a-fd41b27cb1ed/f8429aa6-cbed-48b9-8741-c86e5b769aad/89846fa4-8378-466a-867b-8020ab681d0d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749" y="2040729"/>
            <a:ext cx="4760843" cy="365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88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816601"/>
              </p:ext>
            </p:extLst>
          </p:nvPr>
        </p:nvGraphicFramePr>
        <p:xfrm>
          <a:off x="845573" y="658758"/>
          <a:ext cx="10245214" cy="52012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9347"/>
                <a:gridCol w="3535108"/>
                <a:gridCol w="6260759"/>
              </a:tblGrid>
              <a:tr h="518806">
                <a:tc>
                  <a:txBody>
                    <a:bodyPr/>
                    <a:lstStyle/>
                    <a:p>
                      <a:pPr marL="6667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667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Аралдың</a:t>
                      </a:r>
                      <a:r>
                        <a:rPr lang="kk-KZ" sz="2000" spc="-15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аттары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r>
                        <a:rPr lang="kk-KZ" sz="2000" spc="-1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(км.кв)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518806">
                <a:tc>
                  <a:txBody>
                    <a:bodyPr/>
                    <a:lstStyle/>
                    <a:p>
                      <a:pPr marL="6667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667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</a:t>
                      </a:r>
                      <a:r>
                        <a:rPr lang="kk-KZ" sz="2000" spc="-15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Гвинея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829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524466">
                <a:tc>
                  <a:txBody>
                    <a:bodyPr/>
                    <a:lstStyle/>
                    <a:p>
                      <a:pPr marL="6667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667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</a:t>
                      </a:r>
                      <a:r>
                        <a:rPr lang="kk-KZ" sz="2000" spc="-1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зеландия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518806">
                <a:tc>
                  <a:txBody>
                    <a:bodyPr/>
                    <a:lstStyle/>
                    <a:p>
                      <a:pPr marL="6667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667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Тасмания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518806">
                <a:tc>
                  <a:txBody>
                    <a:bodyPr/>
                    <a:lstStyle/>
                    <a:p>
                      <a:pPr marL="6667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667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Соломонов</a:t>
                      </a:r>
                      <a:r>
                        <a:rPr lang="kk-KZ" sz="2000" spc="-1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аралы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518806">
                <a:tc>
                  <a:txBody>
                    <a:bodyPr/>
                    <a:lstStyle/>
                    <a:p>
                      <a:pPr marL="6667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667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</a:t>
                      </a:r>
                      <a:r>
                        <a:rPr lang="kk-KZ" sz="2000" spc="-15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Британия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520692">
                <a:tc>
                  <a:txBody>
                    <a:bodyPr/>
                    <a:lstStyle/>
                    <a:p>
                      <a:pPr marL="6667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667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Фиджи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аралдары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518806">
                <a:tc>
                  <a:txBody>
                    <a:bodyPr/>
                    <a:lstStyle/>
                    <a:p>
                      <a:pPr marL="6667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667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</a:t>
                      </a:r>
                      <a:r>
                        <a:rPr lang="kk-KZ" sz="2000" spc="-5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Каледония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524466">
                <a:tc>
                  <a:txBody>
                    <a:bodyPr/>
                    <a:lstStyle/>
                    <a:p>
                      <a:pPr marL="6667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667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Гавай</a:t>
                      </a:r>
                      <a:r>
                        <a:rPr lang="kk-KZ" sz="2000" spc="-15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аралдары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58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518806">
                <a:tc>
                  <a:txBody>
                    <a:bodyPr/>
                    <a:lstStyle/>
                    <a:p>
                      <a:pPr marL="6667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667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</a:t>
                      </a:r>
                      <a:r>
                        <a:rPr lang="kk-KZ" sz="2000" spc="-2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Гебрид</a:t>
                      </a:r>
                      <a:r>
                        <a:rPr lang="kk-KZ" sz="20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аралдары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58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763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8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5802"/>
            <a:ext cx="120462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3070" marR="148590" indent="342265" algn="just">
              <a:spcAft>
                <a:spcPts val="0"/>
              </a:spcAft>
            </a:pP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Австралия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Тынық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Үнді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мұхиттарының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суымен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ұласып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жатыр.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ешбір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материкпен құрлық арқылы байланыспайды. Сондықтан Австралияны, сондай-ақ оның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көлемінің шағын</a:t>
            </a:r>
            <a:r>
              <a:rPr lang="kk-KZ" sz="2000" spc="-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екендігін еске ала</a:t>
            </a:r>
            <a:r>
              <a:rPr lang="kk-KZ" sz="2000" spc="-1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отырып, кейде</a:t>
            </a:r>
            <a:r>
              <a:rPr lang="kk-KZ" sz="2000" spc="-1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материктік арал</a:t>
            </a:r>
            <a:r>
              <a:rPr lang="kk-KZ" sz="2000" spc="-1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деп</a:t>
            </a:r>
            <a:r>
              <a:rPr lang="kk-KZ" sz="2000" spc="-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</a:t>
            </a:r>
            <a:r>
              <a:rPr lang="kk-KZ" sz="2000" spc="-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атайды.</a:t>
            </a:r>
            <a:endParaRPr lang="ru-RU" sz="20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33070" marR="144145" indent="342265" algn="just">
              <a:spcAft>
                <a:spcPts val="0"/>
              </a:spcAft>
            </a:pP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Австралиядан солтүстікте және шығыста, Тынық мұхиттың оңтүстік-батыс бөлігінде</a:t>
            </a:r>
            <a:r>
              <a:rPr lang="kk-KZ" sz="2000" spc="-28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материктік, маржандық және жанар тау текті көптеген ірілі-ұсақты аралдар жатыр. Бүкіл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осы</a:t>
            </a:r>
            <a:r>
              <a:rPr lang="kk-KZ" sz="2000" spc="-1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аралдардың жиынтығын </a:t>
            </a:r>
            <a:r>
              <a:rPr lang="kk-KZ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Мұхиттық</a:t>
            </a:r>
            <a:r>
              <a:rPr lang="kk-KZ" sz="2000" b="1" i="1" spc="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аралдар</a:t>
            </a:r>
            <a:r>
              <a:rPr lang="kk-KZ" sz="2000" b="1" i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деп атайды.</a:t>
            </a:r>
          </a:p>
          <a:p>
            <a:pPr lvl="1" algn="just"/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Мұхиттық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аралдардың жалпы көлемі шамамен 1,3 млн. км</a:t>
            </a:r>
            <a:r>
              <a:rPr lang="kk-K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. Әдетте, Мұхиттық аралдарды бірнеше бөлікке бөледі. 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59267" y="2644564"/>
            <a:ext cx="3676821" cy="866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Мұхиттық аралдар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4012083" y="3638412"/>
            <a:ext cx="619433" cy="334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6076335" y="3614778"/>
            <a:ext cx="4397" cy="501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716664" y="4074915"/>
            <a:ext cx="151252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Меланезия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27385" y="41787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6652" y="4495806"/>
            <a:ext cx="39101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dirty="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Австралияға ең таяу жатқан Жаңа Зеландиядан басқа,</a:t>
            </a:r>
            <a:r>
              <a:rPr lang="kk-KZ" spc="5" dirty="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батыстағы</a:t>
            </a:r>
            <a:r>
              <a:rPr lang="kk-KZ" spc="5" dirty="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ең</a:t>
            </a:r>
            <a:r>
              <a:rPr lang="kk-KZ" spc="5" dirty="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ірі</a:t>
            </a:r>
            <a:r>
              <a:rPr lang="kk-KZ" spc="5" dirty="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арал.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 Меланезияға Жаңа Гвинея, Соломон аралдары, Жаңа Каледония т. б. кіреді. Ең оңтүстікте жатқан Жаңа Зеландия ерекше көзге түседі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56827" y="4558992"/>
            <a:ext cx="32988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Меланезиядан солтүстіктегі және 177° ш. б. батысқа таман жатқан ұсақ аралдар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(Мариан,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Каролин, Маршалл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т.б.).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20074" y="4143799"/>
            <a:ext cx="151252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Микронезия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7602164" y="3605855"/>
            <a:ext cx="467848" cy="469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7836088" y="4116224"/>
            <a:ext cx="151252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Полинезия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36088" y="4548041"/>
            <a:ext cx="39005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Тынық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мұхиттың</a:t>
            </a:r>
            <a:r>
              <a:rPr lang="kk-KZ" spc="3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орталық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оңтүстік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бөлігінде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177°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ш.б.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шығысқа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қарай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жатқан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қалған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барлық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аралдар</a:t>
            </a:r>
            <a:r>
              <a:rPr lang="kk-KZ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Полинезияға жатқызылады. Олар Гавай, Лайн, Қоғам аралдары т. 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3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9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73418" y="134455"/>
            <a:ext cx="61004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3070" marR="142875" indent="342265" algn="just">
              <a:spcAft>
                <a:spcPts val="0"/>
              </a:spcAft>
            </a:pP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Австралияға солтүстігінен эпиконтиненттік Тимор және Арафур теңіздері, сонымен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бірге Карпентария шығанағы ұласып жатыр. Тайыз сулы өңір материктің Үнді мұхитымен</a:t>
            </a:r>
            <a:r>
              <a:rPr lang="kk-KZ" sz="2000" spc="-28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ұласып жатқан батыс және оңтүстік жағалауларын бойлап созылып кетеді. Шығысынан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Австралияны жер қыртысы мұхиттық немесе өтпелі типтегі терең қазан шұңқырлар болып</a:t>
            </a:r>
            <a:r>
              <a:rPr lang="kk-KZ" sz="2000" spc="-28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табылатын (5000 м-ден</a:t>
            </a:r>
            <a:r>
              <a:rPr lang="kk-KZ" sz="2000" spc="1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аса)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маржанды</a:t>
            </a:r>
            <a:r>
              <a:rPr lang="kk-KZ" sz="2000" spc="-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Тасман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теңіздерімен ұласады.</a:t>
            </a:r>
            <a:endParaRPr lang="ru-RU" sz="20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33070" marR="145415" indent="342265" algn="just">
              <a:spcAft>
                <a:spcPts val="0"/>
              </a:spcAft>
            </a:pP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Үстінде материктік және маржан аралдары бар су асты қыраттары мен жоталарын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бөлетін Фиджи, Жаңа Каледония т.б. қазан шұңқырлардың тереңдігі кем түспейді. Сырт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жағынан, ішінара теңіздер жағынан да аралдар доғасын бойлап ең тереңдігі 9, тіпті 10 мың</a:t>
            </a:r>
            <a:r>
              <a:rPr lang="kk-KZ" sz="2000" spc="-28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м-ден</a:t>
            </a:r>
            <a:r>
              <a:rPr lang="kk-KZ" sz="2000" spc="-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асатын науалар (Меланезия,</a:t>
            </a:r>
            <a:r>
              <a:rPr lang="kk-KZ" sz="2000" spc="-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Витязь,</a:t>
            </a:r>
            <a:r>
              <a:rPr lang="kk-KZ" sz="2000" spc="-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Тонга,</a:t>
            </a:r>
            <a:r>
              <a:rPr lang="kk-KZ" sz="2000" spc="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Керма-дек</a:t>
            </a:r>
            <a:r>
              <a:rPr lang="kk-KZ" sz="2000" spc="-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т.</a:t>
            </a:r>
            <a:r>
              <a:rPr lang="kk-KZ" sz="2000" spc="-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б.) созылып кетеді.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06" y="134455"/>
            <a:ext cx="5978672" cy="596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333508"/>
              </p:ext>
            </p:extLst>
          </p:nvPr>
        </p:nvGraphicFramePr>
        <p:xfrm>
          <a:off x="1294543" y="626723"/>
          <a:ext cx="9287839" cy="27087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45875"/>
                <a:gridCol w="3176176"/>
                <a:gridCol w="3612236"/>
                <a:gridCol w="1753552"/>
              </a:tblGrid>
              <a:tr h="370991">
                <a:tc>
                  <a:txBody>
                    <a:bodyPr/>
                    <a:lstStyle/>
                    <a:p>
                      <a:pPr marL="6794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794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875" marR="14287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2875" marR="14287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аттары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 marR="11938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6205" marR="11938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Тау</a:t>
                      </a:r>
                      <a:r>
                        <a:rPr lang="kk-KZ" sz="2000" spc="-25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жүйелері,</a:t>
                      </a:r>
                      <a:r>
                        <a:rPr lang="kk-KZ" sz="20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елдері,</a:t>
                      </a:r>
                      <a:r>
                        <a:rPr lang="kk-KZ" sz="20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1135" marR="19431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1135" marR="19431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Биіктігі</a:t>
                      </a:r>
                      <a:r>
                        <a:rPr lang="kk-KZ" sz="2000" spc="-15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358475">
                <a:tc>
                  <a:txBody>
                    <a:bodyPr/>
                    <a:lstStyle/>
                    <a:p>
                      <a:pPr marL="6794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794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1605" marR="14351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1605" marR="14351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Джая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 marR="11938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6205" marR="11938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</a:t>
                      </a:r>
                      <a:r>
                        <a:rPr lang="kk-KZ" sz="2000" spc="-15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Зеландия</a:t>
                      </a:r>
                      <a:r>
                        <a:rPr lang="kk-KZ" sz="20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аралы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1770" marR="19431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1770" marR="19431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370991">
                <a:tc>
                  <a:txBody>
                    <a:bodyPr/>
                    <a:lstStyle/>
                    <a:p>
                      <a:pPr marL="6794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794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1605" marR="14351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1605" marR="14351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Кука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 marR="11938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6205" marR="11938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</a:t>
                      </a:r>
                      <a:r>
                        <a:rPr lang="kk-KZ" sz="2000" spc="-15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Зеландия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1770" marR="19431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1770" marR="19431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370991">
                <a:tc>
                  <a:txBody>
                    <a:bodyPr/>
                    <a:lstStyle/>
                    <a:p>
                      <a:pPr marL="6794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794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875" marR="14287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2875" marR="14287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Косцюшко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 marR="11684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6205" marR="11684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Австралиялық</a:t>
                      </a:r>
                      <a:r>
                        <a:rPr lang="kk-KZ" sz="2000" spc="-15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Альпі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1770" marR="19431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1770" marR="19431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370991">
                <a:tc>
                  <a:txBody>
                    <a:bodyPr/>
                    <a:lstStyle/>
                    <a:p>
                      <a:pPr marL="6794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875" marR="14351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2875" marR="14351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Панье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 marR="11811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6205" marR="11811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</a:t>
                      </a:r>
                      <a:r>
                        <a:rPr lang="kk-KZ" sz="2000" spc="-15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Каледония</a:t>
                      </a:r>
                      <a:r>
                        <a:rPr lang="kk-KZ" sz="20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аралы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1770" marR="19431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1770" marR="19431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628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370991">
                <a:tc>
                  <a:txBody>
                    <a:bodyPr/>
                    <a:lstStyle/>
                    <a:p>
                      <a:pPr marL="6794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794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875" marR="14351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2875" marR="14351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Осса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 marR="11747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6205" marR="11747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Тасмания</a:t>
                      </a:r>
                      <a:r>
                        <a:rPr lang="kk-KZ" sz="2000" spc="-15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аралы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1770" marR="19431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1770" marR="19431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370991">
                <a:tc>
                  <a:txBody>
                    <a:bodyPr/>
                    <a:lstStyle/>
                    <a:p>
                      <a:pPr marL="6794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794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875" marR="14287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2875" marR="14287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Бартл-Фрир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935" marR="11938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935" marR="11938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Үлкен</a:t>
                      </a:r>
                      <a:r>
                        <a:rPr lang="kk-KZ" sz="2000" spc="-15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Суайрық</a:t>
                      </a:r>
                      <a:r>
                        <a:rPr lang="kk-KZ" sz="20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жотасы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1770" marR="19431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1770" marR="19431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90167"/>
            <a:ext cx="40158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alt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Австралияның биік шыңдары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697813"/>
              </p:ext>
            </p:extLst>
          </p:nvPr>
        </p:nvGraphicFramePr>
        <p:xfrm>
          <a:off x="1294543" y="3914924"/>
          <a:ext cx="9287840" cy="21114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42181"/>
                <a:gridCol w="2355853"/>
                <a:gridCol w="4054065"/>
                <a:gridCol w="2235741"/>
              </a:tblGrid>
              <a:tr h="828270">
                <a:tc>
                  <a:txBody>
                    <a:bodyPr/>
                    <a:lstStyle/>
                    <a:p>
                      <a:pPr marL="6794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794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875" marR="14287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2875" marR="14287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аттары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 marR="11938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6205" marR="11938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Тау</a:t>
                      </a:r>
                      <a:r>
                        <a:rPr lang="kk-KZ" sz="2000" spc="-25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жүйелері,</a:t>
                      </a:r>
                      <a:r>
                        <a:rPr lang="kk-KZ" sz="20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елдері,</a:t>
                      </a:r>
                      <a:r>
                        <a:rPr lang="kk-KZ" sz="20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1135" marR="19431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1135" marR="19431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Биіктігі</a:t>
                      </a:r>
                      <a:r>
                        <a:rPr lang="kk-KZ" sz="2000" spc="-15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427731">
                <a:tc>
                  <a:txBody>
                    <a:bodyPr/>
                    <a:lstStyle/>
                    <a:p>
                      <a:pPr marL="6794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794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875" marR="14287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2875" marR="14287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Мауна-Лоа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935" marR="11938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935" marR="11938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Гавай</a:t>
                      </a:r>
                      <a:r>
                        <a:rPr lang="kk-KZ" sz="2000" spc="-15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аралы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1770" marR="19431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1770" marR="19431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427731">
                <a:tc>
                  <a:txBody>
                    <a:bodyPr/>
                    <a:lstStyle/>
                    <a:p>
                      <a:pPr marL="6794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794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875" marR="14351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2875" marR="14351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Руапеху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 marR="11938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6205" marR="11938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</a:t>
                      </a:r>
                      <a:r>
                        <a:rPr lang="kk-KZ" sz="2000" spc="-15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Зеландия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1770" marR="19431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1770" marR="19431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427731">
                <a:tc>
                  <a:txBody>
                    <a:bodyPr/>
                    <a:lstStyle/>
                    <a:p>
                      <a:pPr marL="6794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794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0335" marR="14351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0335" marR="14351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Улавун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 marR="11938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6205" marR="11938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</a:t>
                      </a:r>
                      <a:r>
                        <a:rPr lang="kk-KZ" sz="2000" spc="-15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Британ</a:t>
                      </a:r>
                      <a:r>
                        <a:rPr lang="kk-KZ" sz="20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аралы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1770" marR="19431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1770" marR="19431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-124041" y="3378368"/>
            <a:ext cx="2605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alt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Вулканды шыңдар</a:t>
            </a:r>
            <a:endParaRPr kumimoji="0" lang="kk-KZ" altLang="ru-RU" sz="3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59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687104"/>
              </p:ext>
            </p:extLst>
          </p:nvPr>
        </p:nvGraphicFramePr>
        <p:xfrm>
          <a:off x="1123307" y="1089060"/>
          <a:ext cx="9233043" cy="12969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38392"/>
                <a:gridCol w="2341954"/>
                <a:gridCol w="4030146"/>
                <a:gridCol w="2222551"/>
              </a:tblGrid>
              <a:tr h="776236">
                <a:tc>
                  <a:txBody>
                    <a:bodyPr/>
                    <a:lstStyle/>
                    <a:p>
                      <a:pPr marL="6794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794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0195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аттары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 marR="11811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6205" marR="11811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Ұзындығы</a:t>
                      </a:r>
                      <a:r>
                        <a:rPr lang="kk-KZ" sz="2000" spc="-1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(км)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0" marR="19431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0500" marR="19431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Алаптың</a:t>
                      </a:r>
                      <a:r>
                        <a:rPr lang="kk-KZ" sz="2000" spc="-285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040" marR="194310"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(мың.км.кв)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466937">
                <a:tc>
                  <a:txBody>
                    <a:bodyPr/>
                    <a:lstStyle/>
                    <a:p>
                      <a:pPr marL="67945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7945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240" marR="143510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2240" marR="143510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Муррей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2875" marR="143510"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(Дарлингімен)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 marR="116840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6205" marR="116840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1770" marR="194310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1770" marR="194310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9917" y="254555"/>
            <a:ext cx="1667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alt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Ірі өзендері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155042"/>
              </p:ext>
            </p:extLst>
          </p:nvPr>
        </p:nvGraphicFramePr>
        <p:xfrm>
          <a:off x="969195" y="3708674"/>
          <a:ext cx="9387155" cy="183545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04358"/>
                <a:gridCol w="2950802"/>
                <a:gridCol w="5631995"/>
              </a:tblGrid>
              <a:tr h="596198">
                <a:tc>
                  <a:txBody>
                    <a:bodyPr/>
                    <a:lstStyle/>
                    <a:p>
                      <a:pPr marL="6794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794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875" marR="14287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2875" marR="14287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аттары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1775" marR="23177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31775" marR="23177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Алаптың</a:t>
                      </a:r>
                      <a:r>
                        <a:rPr lang="kk-KZ" sz="2000" spc="-15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r>
                        <a:rPr lang="kk-KZ" sz="20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(мың.км.кв)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617626">
                <a:tc>
                  <a:txBody>
                    <a:bodyPr/>
                    <a:lstStyle/>
                    <a:p>
                      <a:pPr marL="6794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794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875" marR="14287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2875" marR="14287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Эйр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1775" marR="23177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31775" marR="23177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621627">
                <a:tc>
                  <a:txBody>
                    <a:bodyPr/>
                    <a:lstStyle/>
                    <a:p>
                      <a:pPr marL="6794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794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875" marR="14287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2875" marR="14287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Торренс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1775" marR="23177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31775" marR="23177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kk-K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7633" y="3141593"/>
            <a:ext cx="1535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alt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Ірі көлдері</a:t>
            </a:r>
            <a:endParaRPr kumimoji="0" lang="kk-KZ" altLang="ru-RU" sz="3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23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142</TotalTime>
  <Words>1559</Words>
  <Application>Microsoft Office PowerPoint</Application>
  <PresentationFormat>Произвольный</PresentationFormat>
  <Paragraphs>265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Ретро</vt:lpstr>
      <vt:lpstr>Австралия физикалық-географиялық орны</vt:lpstr>
      <vt:lpstr>Презентация PowerPoint</vt:lpstr>
      <vt:lpstr>1. Материктің физикалық-географиялық орны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Табиғаты қалыптасуының негізгі кезеңдері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Негізгі әдебиеттер</vt:lpstr>
      <vt:lpstr>Назарларыңызға рахмет!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Австралия физикалық-географиялық орны</dc:title>
  <dc:creator>Учетная запись Майкрософт</dc:creator>
  <cp:lastModifiedBy>User</cp:lastModifiedBy>
  <cp:revision>15</cp:revision>
  <dcterms:created xsi:type="dcterms:W3CDTF">2022-11-28T05:11:50Z</dcterms:created>
  <dcterms:modified xsi:type="dcterms:W3CDTF">2022-11-30T07:07:02Z</dcterms:modified>
</cp:coreProperties>
</file>