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23" r:id="rId4"/>
    <p:sldId id="324" r:id="rId5"/>
    <p:sldId id="357" r:id="rId6"/>
    <p:sldId id="351" r:id="rId7"/>
    <p:sldId id="367" r:id="rId8"/>
    <p:sldId id="368" r:id="rId9"/>
    <p:sldId id="311" r:id="rId10"/>
    <p:sldId id="370" r:id="rId11"/>
    <p:sldId id="257" r:id="rId12"/>
    <p:sldId id="3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  <a:srgbClr val="0099FF"/>
    <a:srgbClr val="CC33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8" autoAdjust="0"/>
    <p:restoredTop sz="94660"/>
  </p:normalViewPr>
  <p:slideViewPr>
    <p:cSldViewPr snapToGrid="0">
      <p:cViewPr>
        <p:scale>
          <a:sx n="66" d="100"/>
          <a:sy n="66" d="100"/>
        </p:scale>
        <p:origin x="1080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3F7F520D-813F-4AB8-A88C-70F2B34D5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675251FC-BDEA-4BBB-A75B-0696FB884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0"/>
            <a:ext cx="11166368" cy="6857998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11">
            <a:extLst>
              <a:ext uri="{FF2B5EF4-FFF2-40B4-BE49-F238E27FC236}">
                <a16:creationId xmlns:a16="http://schemas.microsoft.com/office/drawing/2014/main" id="{352F6AC8-DE93-42EE-BBAE-B6324FFAC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69875" y="44817"/>
            <a:chExt cx="233303" cy="772404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6441AB31-5A6F-486C-8AE8-6E04398B3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0062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29669355-73FD-40E2-9E44-DC03FBA9C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572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9ECB0561-E50E-4875-8B82-4405160774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C32EDEC5-1B46-4575-8975-3286C4743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DFBD4DE-5B85-4C02-876E-4364399C8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964221E-D757-45C1-B24B-967DE6319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2854498-7E09-404F-8D8B-4022EB1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D82220A-E645-4062-A26A-DF19F2E11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366B8029-4DAB-439E-B861-E11E5AA3A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69215D8-066B-481E-A2FB-9D6DB4EB6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7A2094-FE71-4F84-8589-31B213FEC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52C000FC-4146-4B1A-8CFF-26FFF1C7E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9096C9F-D4A4-4FDA-B7E7-8D8330194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3939" y="1294357"/>
            <a:ext cx="10011089" cy="42998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B1172D0-DAE3-4130-9009-0B02351A5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925" y="3505936"/>
            <a:ext cx="2177162" cy="2367104"/>
            <a:chOff x="687925" y="3505936"/>
            <a:chExt cx="2177162" cy="2367104"/>
          </a:xfrm>
        </p:grpSpPr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E6EE5CBA-2D94-4CCF-BE0B-DC97A6B49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35215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5347D002-C822-4662-BECD-704DDCA78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210041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2AFA2F2E-EFC8-4E70-87F4-4269B96E7B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06792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BB7EABB-8135-4B8E-BF0C-A7C891E3A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9258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6B100CF-968D-4856-95C0-C72FD2DC5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77849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F75765D6-C293-4ACF-BD5E-BB66EF757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63638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CFF6D54-51B6-4120-A74E-41A729458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4942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62EE344F-8E78-473F-8CD3-E6D1B66AA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352154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72E173FC-1DF7-4951-906C-1390F27C2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21004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C709EA9D-08FD-4F76-A336-772250C78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06792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8C5FFEDC-1BC0-4CB0-9FD4-EDE7AF4C3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63638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D6A72BC6-FA35-4F45-A7BA-0BEB7B20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49426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919B69A1-EBB1-45F8-8791-016BCF7B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91809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0B530BD1-86A8-414D-A004-D9954B038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78369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FAE5BC0C-0D05-49E2-9DB9-54049A23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5CE98A12-A684-4846-B6C3-F2A43AC2AD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28A5BB04-DD41-49FE-8387-318BCC75B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7753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3EE3B3CB-71BA-44FD-B0E4-D9A61B5738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B1C7399A-7B9C-42BB-A79E-51653F21C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413FA7F4-41B4-4942-83F6-8B7A99306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A781A10B-D948-4231-B95B-3717ABD5D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ED823F90-3595-4102-9F05-3F640079C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79031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072EE8BA-C999-40B7-8E23-682F60AE2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09B345B3-4E84-41B3-B95F-6C9DA8084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8C487E2F-6F42-4A25-966B-9B02CF4C0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6D86BDF0-16A6-4CE2-98EB-8C2C5D382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27929C7D-FFA5-4CF1-BF99-B4694DFC04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368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2622FE45-29EC-40C6-8756-57127608B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3DBACFBF-2B6F-42DE-A4C1-24F9CB77B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Rectangle 59">
              <a:extLst>
                <a:ext uri="{FF2B5EF4-FFF2-40B4-BE49-F238E27FC236}">
                  <a16:creationId xmlns:a16="http://schemas.microsoft.com/office/drawing/2014/main" id="{7E00D7AA-B9A3-43BE-A9C7-2DEF2F8F8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3658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2">
              <a:extLst>
                <a:ext uri="{FF2B5EF4-FFF2-40B4-BE49-F238E27FC236}">
                  <a16:creationId xmlns:a16="http://schemas.microsoft.com/office/drawing/2014/main" id="{AD9C42ED-BB25-42B5-A22D-938ED1719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6051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56D4244-BB50-4726-8F99-AF9734E04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493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ctangle 62">
              <a:extLst>
                <a:ext uri="{FF2B5EF4-FFF2-40B4-BE49-F238E27FC236}">
                  <a16:creationId xmlns:a16="http://schemas.microsoft.com/office/drawing/2014/main" id="{56A6F39E-0EBB-4392-90BB-2590C81F4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381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45B09FF7-8FBE-4F42-8275-8E56C32C2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22694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C78768D-9FA0-45A3-9686-473894D876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41575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3C6263C-2F04-4160-BAB3-93F166039B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13298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D54F6C2-0EC0-4D1C-A121-563C1B3ED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32179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ectangle 59">
              <a:extLst>
                <a:ext uri="{FF2B5EF4-FFF2-40B4-BE49-F238E27FC236}">
                  <a16:creationId xmlns:a16="http://schemas.microsoft.com/office/drawing/2014/main" id="{E35A171E-850C-4714-A0A4-6CD183059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745EB765-69E1-4FB7-BEA0-AF2F04919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2">
              <a:extLst>
                <a:ext uri="{FF2B5EF4-FFF2-40B4-BE49-F238E27FC236}">
                  <a16:creationId xmlns:a16="http://schemas.microsoft.com/office/drawing/2014/main" id="{83F43793-41FE-49A7-9F05-3D49899A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6536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Rectangle 59">
              <a:extLst>
                <a:ext uri="{FF2B5EF4-FFF2-40B4-BE49-F238E27FC236}">
                  <a16:creationId xmlns:a16="http://schemas.microsoft.com/office/drawing/2014/main" id="{B0A53DAF-BC4D-4849-800D-538D222074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5417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D1A1C417-39D0-4ED4-B74E-9F19F25DE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378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8826C125-5D9A-4D06-A2C9-389A73700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66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Rectangle 2">
              <a:extLst>
                <a:ext uri="{FF2B5EF4-FFF2-40B4-BE49-F238E27FC236}">
                  <a16:creationId xmlns:a16="http://schemas.microsoft.com/office/drawing/2014/main" id="{F5596270-3998-4D23-86B6-85A6B62BF5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2372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59">
              <a:extLst>
                <a:ext uri="{FF2B5EF4-FFF2-40B4-BE49-F238E27FC236}">
                  <a16:creationId xmlns:a16="http://schemas.microsoft.com/office/drawing/2014/main" id="{021CC68A-939D-4235-B3EA-88498DC23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125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Rectangle 62">
              <a:extLst>
                <a:ext uri="{FF2B5EF4-FFF2-40B4-BE49-F238E27FC236}">
                  <a16:creationId xmlns:a16="http://schemas.microsoft.com/office/drawing/2014/main" id="{394C50BF-C63F-475F-9198-B637A832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013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F74B5CFE-DE1E-470F-82D6-6BCDE5C4D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1901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5DDA4EA2-B7AB-46E9-9246-FC23E722B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3789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A2DE2AF5-13E8-4174-9EC4-724DEB88D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0962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360555BC-5949-427F-B107-D944CA221B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2850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59">
              <a:extLst>
                <a:ext uri="{FF2B5EF4-FFF2-40B4-BE49-F238E27FC236}">
                  <a16:creationId xmlns:a16="http://schemas.microsoft.com/office/drawing/2014/main" id="{F6C67CEF-7906-4D52-B541-B06109BE8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angle 62">
              <a:extLst>
                <a:ext uri="{FF2B5EF4-FFF2-40B4-BE49-F238E27FC236}">
                  <a16:creationId xmlns:a16="http://schemas.microsoft.com/office/drawing/2014/main" id="{13551754-DE8E-4F60-B17A-3592B8E79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Rectangle 2">
              <a:extLst>
                <a:ext uri="{FF2B5EF4-FFF2-40B4-BE49-F238E27FC236}">
                  <a16:creationId xmlns:a16="http://schemas.microsoft.com/office/drawing/2014/main" id="{D7B0D877-545F-4CA5-BB7B-A21E413CD5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2857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Rectangle 59">
              <a:extLst>
                <a:ext uri="{FF2B5EF4-FFF2-40B4-BE49-F238E27FC236}">
                  <a16:creationId xmlns:a16="http://schemas.microsoft.com/office/drawing/2014/main" id="{D25743C3-6C94-4F58-83A5-5F610DA5D3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1738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3CD412E9-0E9C-460C-9FC6-C765F5BCC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0104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B26AB043-5417-4498-90CE-3A7C36B09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18985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C50D168F-BA59-4A8F-A3F1-2AB5040FB3FE}"/>
              </a:ext>
            </a:extLst>
          </p:cNvPr>
          <p:cNvSpPr txBox="1">
            <a:spLocks/>
          </p:cNvSpPr>
          <p:nvPr/>
        </p:nvSpPr>
        <p:spPr>
          <a:xfrm>
            <a:off x="1400663" y="1790819"/>
            <a:ext cx="9123263" cy="32542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-Д</a:t>
            </a:r>
            <a:r>
              <a:rPr lang="kk-K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ӘРІС</a:t>
            </a:r>
            <a:endParaRPr lang="kk-KZ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kk-K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/негізгі орта білім беру деңгейіндегі оқушылар үшін физикалық практикумдерді жүргізу техникасы</a:t>
            </a:r>
            <a:br>
              <a:rPr lang="ru-RU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Заголовок 1">
            <a:extLst>
              <a:ext uri="{FF2B5EF4-FFF2-40B4-BE49-F238E27FC236}">
                <a16:creationId xmlns:a16="http://schemas.microsoft.com/office/drawing/2014/main" id="{D4FCA33A-9AB4-4BAA-800D-BE7BCBF45CA7}"/>
              </a:ext>
            </a:extLst>
          </p:cNvPr>
          <p:cNvSpPr txBox="1">
            <a:spLocks/>
          </p:cNvSpPr>
          <p:nvPr/>
        </p:nvSpPr>
        <p:spPr>
          <a:xfrm>
            <a:off x="1280321" y="13914"/>
            <a:ext cx="9719853" cy="588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t>Л.Н. ГУМИЛЕВ АТЫНДАҒЫ ЕУРАЗИЯ ҰЛТТЫҚ УНИВЕРСИТЕТІ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83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2819471-D99F-2880-88EF-0C7358B89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688CB7-8CA5-3151-F093-11330F116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8F02FD-20CC-4C64-27FA-AA263E512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D6654A-AE99-616E-9525-1BF05908A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11811C9-7681-ABD6-010F-8A12DAE48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5F95C2FD-77F8-746F-FB3A-E6006EC6F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CCBDD27E-646D-816F-F9B3-147391D0A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9391A581-FF8A-8D81-D920-F03D8DE850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4FA14C8C-6D34-BFD0-8D92-048450A6D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7D22021B-8F5D-454F-E0C7-65B04E258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46B75827-4E03-7418-4D0C-8C4B6040C6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B8DE93D2-9D22-341D-E3BB-DC77FBFEA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B12EFE35-93D4-A93F-DC57-A93C9289A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0818CE-2F71-CACB-97D7-8AB0A44552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F4BA58AA-2D10-C171-F0C5-F90C5D4665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1FB40EBD-4E42-EA6B-AC3D-C7D571F5ED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26F02B87-7B04-189D-3D01-8C0C05A2A9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0C477D1-13B5-7563-706E-BB738891E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1ADF7103-C89F-06B6-E7B8-C71573DFC5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4F2C111-3E90-0C89-2297-342832B24E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A9ACEB4E-74C9-DE6C-743A-FE445031F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30839690-331E-91FF-2CC0-A9B08F61B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DF4ECCE5-3B38-1AAC-B77B-750E7CFB7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A67AA854-2873-A7D7-9511-E1DF3A35D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2D567D2B-8CDE-F747-EFEA-7825AB9FA7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2286693D-5AB5-29FB-8AC9-36DC400F1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E24DBC10-9020-1962-52EA-1AB30F54E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E00EA379-CF71-CBF9-E0D4-60285DB38B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1614A204-F0EC-2AEE-99D7-D52C882F4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BF94C9F1-57BD-5EF2-1B9D-6E3F1FA15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E060EF38-109D-0534-530D-AAC12FF87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C0631A4A-2CEB-FBF1-8BD7-8F33FB8FC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AA3B4C20-B27D-EF38-A251-A7096DD429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2C5C991C-FDB4-F5FA-A5BD-C6FB25AD8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7AE0DCED-51D8-9E23-CCBD-99403F8CAE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0AA92DC5-2DC8-4D9C-6602-6B34AFF8BE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38A727A2-848B-6E1B-FD75-1D1BA046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54EAE828-93E5-A876-0C58-BD595E46F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E81A61DC-039E-ECA6-EE16-7A85D22E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59E6F0BC-5BA4-BC12-1A61-011EBE493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7EC9E5EE-A928-0042-6612-71FAA84CE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658A8B28-D354-A490-74E2-4268C2237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77A12C90-D12F-0FA2-717C-3E7C2DB3B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C694BDD4-D60F-1DCB-B08D-60714DED8F30}"/>
              </a:ext>
            </a:extLst>
          </p:cNvPr>
          <p:cNvSpPr/>
          <p:nvPr/>
        </p:nvSpPr>
        <p:spPr>
          <a:xfrm>
            <a:off x="472052" y="631391"/>
            <a:ext cx="11238742" cy="5658537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9887B50-2684-D922-C7AC-0021BCB08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72" y="2907120"/>
            <a:ext cx="4779383" cy="78495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31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Практикум2.</a:t>
            </a:r>
            <a:r>
              <a:rPr lang="ru-RU" sz="3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9-сынып</a:t>
            </a:r>
            <a:br>
              <a:rPr lang="ru-RU" sz="3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Горизонталь </a:t>
            </a:r>
            <a:r>
              <a:rPr lang="ru-RU" sz="2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лақт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ырылған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дененің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ауырлық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күші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әрекетінен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қозғалысын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зерделеу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бастапқы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жылдамдығын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анықтау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3200" dirty="0"/>
          </a:p>
        </p:txBody>
      </p:sp>
      <p:pic>
        <p:nvPicPr>
          <p:cNvPr id="3074" name="Picture 2" descr="Физика. Зертханалық-практикалық жұмыстар. 9 сынып. сатып алу">
            <a:extLst>
              <a:ext uri="{FF2B5EF4-FFF2-40B4-BE49-F238E27FC236}">
                <a16:creationId xmlns:a16="http://schemas.microsoft.com/office/drawing/2014/main" id="{7FF1CFDB-4194-5672-2D44-D666FE94F6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77" b="5648"/>
          <a:stretch/>
        </p:blipFill>
        <p:spPr bwMode="auto">
          <a:xfrm>
            <a:off x="5893081" y="248765"/>
            <a:ext cx="5836019" cy="640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904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88265E8A-B542-4E50-1395-70F2550E6669}"/>
              </a:ext>
            </a:extLst>
          </p:cNvPr>
          <p:cNvSpPr/>
          <p:nvPr/>
        </p:nvSpPr>
        <p:spPr>
          <a:xfrm>
            <a:off x="1845892" y="248765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Бақылау сұрақтары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B0BA28-F6C3-C05D-CEE7-D4EF89EF6A4D}"/>
              </a:ext>
            </a:extLst>
          </p:cNvPr>
          <p:cNvSpPr txBox="1"/>
          <p:nvPr/>
        </p:nvSpPr>
        <p:spPr>
          <a:xfrm>
            <a:off x="789972" y="1337830"/>
            <a:ext cx="81819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Физика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пәнін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оқытудағы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физикалық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практикумдардың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маңызы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баянда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kk-K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/негізгі орта білім беру деңгейіндегі оқушылар үшін физикалық практикумдерге мысал келтіріңіз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108973-BA31-BA83-E701-0681377A7C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6BEC5EA1-F6FC-1518-FC7D-E56C4C8735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22D79B5-2B89-19E4-3648-548E29A6B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DF94991-507F-5F97-1D01-78BEB8D22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5E3004E-D537-1124-E017-6CB4624A1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E08EDD5D-8B2C-DED4-ECE7-423AF4308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F86A1BEB-7F27-AFAC-8C54-643ED25F2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07287DCC-2E1F-C4F6-E715-F6B35A0D1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389BBD8F-5595-E4CB-E1E7-702843E10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8E30C75E-0C52-2B2C-3EB8-2FBC268698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30FF197B-3B85-657B-7E68-8AD9DD295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7EA03286-7193-7074-7879-1C9797E67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D618CA95-A78A-18BF-E0CF-44B8628E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7F038E14-93E4-516F-9F9F-926238171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1E4B816C-FF87-B2E4-3747-D007F5D3A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33BC98C1-BEDD-8049-DD58-DEFC1FF9E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D8D67083-F860-EFA2-6EC3-6F033E6DE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5704C448-8A58-58DD-B4A4-F54B45E3E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7511A648-A402-C052-7783-03EBF5DDC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8543C7C7-5F98-21B5-738E-14E6D9300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05EDE1D1-48A3-69B1-1CC2-F45D27099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D6FB4710-6539-040E-C806-A4ABFF088D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2D027549-4B99-E786-FA95-5835A6A41F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F4C27B70-AEA2-F4CC-CE27-85C1C8DAD0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FC177688-3B09-867E-86FB-20F1CAFF8F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1E8897C-FB27-38D4-CB2E-2A1648D54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A6C3E6B-C94C-52A3-23A0-D764C8004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11BC398F-28E0-89CF-1905-E0843990A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791CC1F4-17B9-B474-1CF6-210051A04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CA8541E4-39C4-4F45-91DA-9780906C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440E7D00-0870-4748-355B-9C4A48AEB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9067D8C6-6844-CDC7-B44F-8525ABD5F1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78EE38F4-51E1-EE26-D917-304BF885F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E0776469-A00B-02F5-C099-12E81EC9D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9D71339D-C29D-E9D5-84F9-6BB77C6782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4B5EE174-2F50-6DD3-F173-AE6D035E6D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70B8E4D-D92A-8D4D-04A5-201FD0EB36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AE5336F-03C6-62CF-CF0C-F409FD9581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971860D7-AF8E-2DA9-2006-E8F79706D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C1EC6EE5-DC39-B764-587F-8688B989E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1EDE5452-CFAB-6171-208F-D89CE9D66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B92331C6-52DB-75CB-B5EE-809EC9BBE0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1ED42BDD-F421-181D-6C49-1BDD5AD27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D7FB52B6-260B-ABF5-442C-B4EC521BD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РАҚМЕТ!</a:t>
            </a:r>
          </a:p>
        </p:txBody>
      </p:sp>
    </p:spTree>
    <p:extLst>
      <p:ext uri="{BB962C8B-B14F-4D97-AF65-F5344CB8AC3E}">
        <p14:creationId xmlns:p14="http://schemas.microsoft.com/office/powerpoint/2010/main" val="15422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76472" y="2665501"/>
            <a:ext cx="5947247" cy="2625247"/>
          </a:xfrm>
        </p:spPr>
        <p:txBody>
          <a:bodyPr anchor="ctr">
            <a:normAutofit lnSpcReduction="1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Физика </a:t>
            </a: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пәнін</a:t>
            </a:r>
            <a:r>
              <a:rPr lang="ru-RU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оқытудағы</a:t>
            </a:r>
            <a:r>
              <a:rPr lang="ru-RU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физикалық</a:t>
            </a:r>
            <a:r>
              <a:rPr lang="ru-RU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практикумдардың</a:t>
            </a:r>
            <a:r>
              <a:rPr lang="ru-RU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маңызы</a:t>
            </a:r>
            <a:endParaRPr lang="ru-RU" b="1" dirty="0">
              <a:solidFill>
                <a:srgbClr val="FE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Физикалық</a:t>
            </a:r>
            <a:r>
              <a:rPr lang="ru-RU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практикумдардың</a:t>
            </a:r>
            <a:r>
              <a:rPr lang="ru-RU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міндеттері</a:t>
            </a:r>
            <a:endParaRPr lang="ru-RU" b="1" dirty="0">
              <a:solidFill>
                <a:srgbClr val="FE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Физикалық</a:t>
            </a:r>
            <a:r>
              <a:rPr lang="ru-RU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практикумдарды</a:t>
            </a:r>
            <a:r>
              <a:rPr lang="ru-RU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орындаудан</a:t>
            </a:r>
            <a:r>
              <a:rPr lang="ru-RU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күтілетін</a:t>
            </a:r>
            <a:r>
              <a:rPr lang="ru-RU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нәтиже</a:t>
            </a:r>
            <a:endParaRPr lang="en-US" b="1" dirty="0">
              <a:solidFill>
                <a:srgbClr val="FE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134B2-3F4C-4032-91C7-EE8B2626C099}"/>
              </a:ext>
            </a:extLst>
          </p:cNvPr>
          <p:cNvSpPr txBox="1"/>
          <p:nvPr/>
        </p:nvSpPr>
        <p:spPr>
          <a:xfrm>
            <a:off x="1045001" y="1866478"/>
            <a:ext cx="3696376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indent="0">
              <a:buNone/>
            </a:pPr>
            <a:r>
              <a:rPr lang="kk-KZ" sz="36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ДӘРІС ЖОСПАРЫ</a:t>
            </a:r>
            <a:r>
              <a:rPr lang="ru-RU" sz="36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8654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CFB95D-8C09-DE24-39F9-8657558EA2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9071C6-44FC-74E8-E08F-60D46180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26B29D-6A3B-5742-FCE4-7AEE447D8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02217F-A08A-BE07-2497-CE5F76501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45D36B2-44CA-041F-F0B7-C5DEAC6ED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45D4CF0-BCF8-A47F-DDCC-C63EE34C0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982BEE1-E9B0-8A08-425F-964F8571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DE3E8A1-1ADD-937A-90E7-C4C26FB49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45B81036-B91D-083D-0276-D8A425429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E8BD86CA-D182-AC56-6F84-D6B6CEA074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E22C35BE-04A1-13CA-F5D0-2D6247B59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99B2EA-6137-B3A4-DD9D-E422A6B86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4C02CFA4-7C0A-DB87-78C7-35A0DFE78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8FB3F99-77B5-DF80-1E91-6CAE50959E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2CE93A75-1D6A-5601-D3A6-F2657D015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9E7BD88-4B2B-72E0-60CF-ABE67C181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0A3BFE44-3B82-F790-14F7-1D4DAE534A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76A261E-A213-4BC0-0D07-C667094A4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5BE4CCB8-006F-5B6C-061B-E6FFB2DB8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23111588-E34A-82DE-3CED-B5CD4487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E6BE7E12-219C-E041-DA40-864A1F0D7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F8958868-3911-8400-BC06-9A038CEA4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22FFC618-A344-C1EF-D117-428E04EFC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008F59FA-7C34-1EC2-12C9-D08474ED83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1F831F62-6762-364C-3110-20B47A074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9FC084F3-148A-F673-E836-813010269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9CB56FB-8650-1B24-1133-4A600A13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477A1773-04DD-8E92-8E40-22FD35B12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F9349DD5-75DD-45E2-2E4F-96BBA996D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DB05FF76-519C-1C6E-9F13-F5630F815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81788426-569C-C69A-8045-637A177F4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9D1F248E-979D-7E52-E32E-96633C819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45526868-FEB2-212F-FBD4-C102EF64D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9F00597E-F590-D39B-3E05-B44566553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1C1F8419-7F1B-9D6B-9D7E-89EF5B49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FBDD76FF-706A-2663-41B9-F64913816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30875EC1-A0E5-3D82-2A0A-005D2BC71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EA76ACE7-1776-78EF-7DF5-C3E3F2998F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43350E49-1E78-DCB3-C395-50E9283E32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ABCB87F4-1A90-5318-B5DF-D330CB9ED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C9BF6676-2BD6-02B9-E03A-A53E6C334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96CB253-22AB-CA28-10AF-FD4AE60C8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637720D2-290D-3208-9BDF-D1DCF81AA9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0" name="Объект 2">
            <a:extLst>
              <a:ext uri="{FF2B5EF4-FFF2-40B4-BE49-F238E27FC236}">
                <a16:creationId xmlns:a16="http://schemas.microsoft.com/office/drawing/2014/main" id="{1B5023FE-7A31-8E59-5133-383421B7F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716" y="1248030"/>
            <a:ext cx="10918284" cy="4799686"/>
          </a:xfrm>
        </p:spPr>
        <p:txBody>
          <a:bodyPr anchor="ctr"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Физикалық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практикум -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зертханалық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жұмыстардың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күрделі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түрі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сондықтан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да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ол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жоғарғы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сыныптарда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өтіледі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Мұнда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оқушылардың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әр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тобы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түрлі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жұмыстар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орындайды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Физикалық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практикум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жұмысы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фронталь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жұмыстарға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қарағанда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күрделірек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келеді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оған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уақыт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көбірек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керек (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оған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сабақ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беріледі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Физикалық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практикум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көбінесе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оқу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жылының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аяғында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өткізіледі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ысалы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дененің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еркін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түсу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үдеуін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өлшеу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шала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өткізгіштіктердің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вольт-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амперлік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сипаттамаларын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алу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электрорезонансты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зерттеу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Мұндай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лабораториялық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практикумдарда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физикалық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құбылыстар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терең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зерттеледі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окушылардың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өз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бетінше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ізденушілікпен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істеуін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талап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етеді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оларды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ғылыми-зерттеу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өлшеу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әдістерімен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таныстырады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4" name="Скругленный прямоугольник 4">
            <a:extLst>
              <a:ext uri="{FF2B5EF4-FFF2-40B4-BE49-F238E27FC236}">
                <a16:creationId xmlns:a16="http://schemas.microsoft.com/office/drawing/2014/main" id="{63647FF7-A2BC-4E58-AF37-5B0FCF773F98}"/>
              </a:ext>
            </a:extLst>
          </p:cNvPr>
          <p:cNvSpPr/>
          <p:nvPr/>
        </p:nvSpPr>
        <p:spPr>
          <a:xfrm>
            <a:off x="827708" y="675107"/>
            <a:ext cx="10595812" cy="71002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64FEFF4-B1D0-4A53-A124-477B24611299}"/>
              </a:ext>
            </a:extLst>
          </p:cNvPr>
          <p:cNvSpPr txBox="1"/>
          <p:nvPr/>
        </p:nvSpPr>
        <p:spPr>
          <a:xfrm>
            <a:off x="827708" y="786364"/>
            <a:ext cx="108172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Физика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пәнін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оқытудағы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физикалық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практикумдардың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маңызы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11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DEE982-3382-59A5-A357-2614A5ED2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DDE1F80-AE10-556F-5CFC-17F62DC31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6DA23E-57C0-D47D-EF4B-D52CF732C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616993-E332-B67F-53E5-7771FCB5F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35EA76-ADA1-38EA-D652-35655C71C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448B5C0B-6AA9-5999-387C-5AC431059E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D28C3D17-2066-E7A0-4ECA-D4686A44A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90A78E9-BCBF-682E-F7D2-EE5458E2B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56EC09FC-C5FF-0AF0-EC00-18F09B0C90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A931593E-58B6-8198-BEE9-0D2C366A2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8E7E7E3C-A96F-820E-CF0C-4834C852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D40CA39-90A8-2320-711E-12557445D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4D87F98-EE39-2ADF-3760-BCD3451CC9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637CA04-24CF-3DE5-532B-84AF499C46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805012DB-B390-B83E-BA44-F58C33CEE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888721A5-C854-01AB-DD15-A549B45A8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14A24ABC-31EE-03E7-D67C-9266787CD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458E60C-2ADB-1802-43D6-D7581DF54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EE8307AD-9E0B-51D2-5B3D-AEC7DDF6A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331691D6-1E87-6019-FC0C-452962235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031CEFDC-7246-EC1E-32FF-56899770E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C0242310-E128-8C67-69E6-C3185D6ED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C36B3AE-A9D6-7BC5-DA39-32A80F479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1704CAA7-5D65-4E1B-046D-6CB2D74A5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5C124EF8-F76F-9AA8-5C1D-EAF512537C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48B0CF72-1712-435C-FC84-5887E6E50A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41C35B96-AE55-0391-AA88-E1C39D945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8BBAA14F-FB91-3F7B-9790-734BCC8EF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AA27F6B-EA2D-FE42-29B6-D300BB221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A9D209C1-CBCF-DB3D-8F8C-FF69AAC8F7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5EA81274-1785-B065-AAF5-D037F8C2D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0A100642-2839-E5EB-979F-C48BBEAE5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0E733866-B0B2-931B-81E4-068D6BBEE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C945BC79-03EA-0D48-422F-4D8FE483C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018EE990-77F2-59D2-0BB0-46CCCA528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FF12AA2-C2FB-DF09-C341-5617293020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1006E5A3-63EB-D292-DDFC-A7D65CC0AD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97DF500-5121-05F5-0E15-2C512327F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B8B621A7-CD11-C594-4048-55B1BAD07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628A4284-1C5C-CDF1-3880-455FAC98F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D972E26F-A3E3-61D7-D5A9-DDCAC242B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E9096613-CF33-5548-15C8-B102504F3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DCB4352-0DEF-FAE7-E25C-77B4B48A7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164966AF-096E-BD1A-C11F-BB75B68E6EFC}"/>
              </a:ext>
            </a:extLst>
          </p:cNvPr>
          <p:cNvSpPr/>
          <p:nvPr/>
        </p:nvSpPr>
        <p:spPr>
          <a:xfrm>
            <a:off x="1129524" y="840521"/>
            <a:ext cx="9438607" cy="71739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9DD7B57-C3BC-3A1E-CF70-FBA8F03D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872" y="720323"/>
            <a:ext cx="9211909" cy="99412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Физикалық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практикумдардың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міндеттері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6ABE4-6C50-52A6-C96B-4E37243CC5DB}"/>
              </a:ext>
            </a:extLst>
          </p:cNvPr>
          <p:cNvSpPr txBox="1"/>
          <p:nvPr/>
        </p:nvSpPr>
        <p:spPr>
          <a:xfrm>
            <a:off x="6381942" y="1904824"/>
            <a:ext cx="520569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Міндеттері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Оқушылардың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танымдық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іс-әрекетін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белсендіру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Электрондық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оқу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құралдармен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істеу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дағдыларын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қалыптастыру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Зертханалық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жұмыстар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мен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практикумдар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жүргізу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кезінде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өлшеулерді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дұрыс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жүргізіп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алынған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нәтижелерді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бағалау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Физикалық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ұғымдардың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заңдардың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табиғатын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компьютерлік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бағдарламалар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арқылы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бақылау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олардың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ерекшелектерін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өзгерісін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сол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мезетте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саралап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отыру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8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ONLINE TUTOR: LEARNING PHYSICS | eTutorWorld">
            <a:extLst>
              <a:ext uri="{FF2B5EF4-FFF2-40B4-BE49-F238E27FC236}">
                <a16:creationId xmlns:a16="http://schemas.microsoft.com/office/drawing/2014/main" id="{41F2DCB7-4202-60DC-4946-3401FE0E5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96" y="2024370"/>
            <a:ext cx="5010670" cy="31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76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33ECE094-F468-9C0A-DD7A-E48C9DE06841}"/>
              </a:ext>
            </a:extLst>
          </p:cNvPr>
          <p:cNvSpPr/>
          <p:nvPr/>
        </p:nvSpPr>
        <p:spPr>
          <a:xfrm>
            <a:off x="1113576" y="1017163"/>
            <a:ext cx="10384325" cy="676226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Физикалық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практикумдарды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орындаудан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күтілетін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нәтиже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85C9D05-CB77-4C32-BB99-92FA786C74A9}"/>
              </a:ext>
            </a:extLst>
          </p:cNvPr>
          <p:cNvSpPr txBox="1"/>
          <p:nvPr/>
        </p:nvSpPr>
        <p:spPr>
          <a:xfrm>
            <a:off x="813888" y="2064549"/>
            <a:ext cx="1028283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физикалық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ұғымдар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шамалардың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мағынасын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зандардың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практикалық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қолданыстарын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түсініп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игере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шығарған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сызбада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берілген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шамаларды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арасындағы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тәуелділікті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дұрыс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тауып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анықтай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зерттеу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әдістерін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(эксперимент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әдебиетке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шолу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жасау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мәліметтерді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жоспарлап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эксперименттік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фактілер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кестелер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статистикалық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мәліметтер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қорытындылар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жасай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іздену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зерттеу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жұмыстарының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нәтижелерін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дайындап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үйренеді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Сабақ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барысында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топтық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жұмыстарды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жүргізе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сыни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ойлауды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өзгелерді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үйреніп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ынтымақтастықта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істей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түрлі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қабілетті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оқушылармен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деңгейлі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тапсырмаларды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жүргізіле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оқушылар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қызметтерін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жоспарлап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жоспарды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асырып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жұмыстарының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нәтижесін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қорытындылай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алуды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үйренеді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(рефлексия).</a:t>
            </a:r>
            <a:endParaRPr lang="ru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63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C2B9E26C-AD3F-4B27-B9FD-890C45AA9267}"/>
              </a:ext>
            </a:extLst>
          </p:cNvPr>
          <p:cNvSpPr txBox="1"/>
          <p:nvPr/>
        </p:nvSpPr>
        <p:spPr>
          <a:xfrm>
            <a:off x="1252752" y="1851960"/>
            <a:ext cx="5758405" cy="3923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KZ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Мектепте физикалық эксперименті тиісті дәрежеде өткізудің ең басты шарты </a:t>
            </a:r>
            <a:r>
              <a:rPr lang="ru-K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физика кабинетін жабдықтау және оның жұмысын жоспарлы түрде дұрыс жолға қоя білу. Бұл физика мұғалімінің ынта-жігеріне және іскерлік қаб</a:t>
            </a:r>
            <a:r>
              <a:rPr lang="kk-K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ru-K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летіне бірден-бір байланысты жұмыс. Физиканы оқытуда оқушылар мен оқыту обьектісі болып табылатын табиғат арасындағы байланысты жүзеге асыруда физикалық эксперименттің, лабораториялық жұмыстар мен физикалық практикумның атқарар р</a:t>
            </a:r>
            <a:r>
              <a:rPr lang="kk-K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</a:t>
            </a:r>
            <a:r>
              <a:rPr lang="ru-K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лі үлкен. Осыған орай оқушының ой-өрісін дамытуға, экспериментті қоюы және орындау кезіндегі қабілеті тексеріледі. </a:t>
            </a:r>
            <a:endParaRPr lang="ru-K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33ECE094-F468-9C0A-DD7A-E48C9DE06841}"/>
              </a:ext>
            </a:extLst>
          </p:cNvPr>
          <p:cNvSpPr/>
          <p:nvPr/>
        </p:nvSpPr>
        <p:spPr>
          <a:xfrm>
            <a:off x="1252752" y="817221"/>
            <a:ext cx="9197114" cy="73947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ОмГТУ: Факультет довузовской подготовки. Омский Государственный ...">
            <a:extLst>
              <a:ext uri="{FF2B5EF4-FFF2-40B4-BE49-F238E27FC236}">
                <a16:creationId xmlns:a16="http://schemas.microsoft.com/office/drawing/2014/main" id="{FA142B29-0CD0-018C-C6B6-C7BA75958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071" y="2052568"/>
            <a:ext cx="3989963" cy="3030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71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460378E-E2CD-D54F-CC15-82FC89947E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E1F4888-ACB2-C378-91C0-2D4486C6F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D43B77-D074-24C4-1C91-5596B17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FB86A8-6749-F627-4FDA-173DA9DBC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C7FE62C-33F1-EE5A-1989-FB3B56CC0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EA7F6086-7F77-F816-AEF3-0AD72A0565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D631B556-AAA8-6595-4D41-7B68929434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CF9BD86-9608-D2C8-610F-43F3B8A69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20CC3224-4076-2FE3-95E4-59A3EFA5D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837439FD-F2F1-3F9F-80A2-149188D7ED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8614AC96-4968-5405-874B-6D3E9C3A1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0B418F2C-E958-A15B-D95F-A67E6654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EEC27C06-622F-9DA0-D34C-05339BFEC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C6F579-DDBA-86B1-375F-E3422AD9D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CD1D290A-BA0B-1DA3-B002-1AE806D40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2D9EFCB-BDBC-1DAB-805B-BEDE66343E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4C09AA05-6078-2D6A-E858-D828BB3CA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F42C4C2-5EDD-DC65-AF16-DF77D5DB7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F2A1303E-A2EB-E3D9-E218-6BF632F0B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1FEF8E63-FDA1-EC2C-C458-1302FAF67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C31EE6DF-B2E3-6A29-C460-9130EEA34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65DFC812-FE9B-4AC5-7CED-1ACCC361D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8ACAFC56-2054-643A-536A-E41D538AA1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02AB88BA-D928-5832-B198-E49451088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D1F2B12A-952C-BC14-3604-2655738B4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2C57ABCF-23C8-C1C6-63F3-8AE2AD06C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D2882AA4-85CA-33DA-40BD-350F31582C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C3A6F89-30B9-E792-F561-7C17986EE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6D2564C6-FD79-BFC7-9062-0F41C38D8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70C79F75-2701-6E2B-A1FD-261C8E3D2C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9D753349-8655-D4FD-DD98-D60BAD083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2A3D9C5B-0133-8F1A-701B-1CF5F2957F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6474E28C-A6E5-1C9A-C7B7-C40C8F5A60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895F4164-9DA8-5666-2CBE-5EC0BE479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8ABB0FFB-544E-D0B6-4FE7-7A9A6741B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E82EA6C6-3C12-D94A-21FB-019086CF24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4698DCDE-74AB-CB5F-2FDA-CE592F43D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B677BBF2-AC3B-F294-C2C9-A6FB57F4C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D764E366-0CED-D5A2-2874-A8A0FE1A9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0E5E6175-4E8C-D8B4-D53D-00537FECA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2028FDFA-9BCF-0244-526C-2CECB7B67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6BA9A42-7DA1-151D-07C1-6039C6D37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3EBD4B1F-D770-C10C-AEAA-1ADDC5CD0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EFACC9C4-0914-7CDD-DC9D-02AE9F959BA1}"/>
              </a:ext>
            </a:extLst>
          </p:cNvPr>
          <p:cNvSpPr txBox="1"/>
          <p:nvPr/>
        </p:nvSpPr>
        <p:spPr>
          <a:xfrm>
            <a:off x="1386806" y="2239861"/>
            <a:ext cx="8778805" cy="3057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K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жұмыстың аталуы; 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K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керекті құралдардың тізімі; 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kk-K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</a:t>
            </a:r>
            <a:r>
              <a:rPr lang="ru-K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рындалатын операциялар туралы толық мағлұмат беретін жұмыстың орындалу реті;</a:t>
            </a:r>
            <a:endParaRPr lang="kk-K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K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физикалық шамаларды есептеуге арналған формулалар;</a:t>
            </a:r>
            <a:endParaRPr lang="kk-K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K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өлшеуді және есептеу нәтижелерін енгізетін кесте;</a:t>
            </a:r>
            <a:endParaRPr lang="kk-K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K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абсолют және салыстырмалы қателіктерді бағалау;</a:t>
            </a:r>
            <a:endParaRPr lang="kk-K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K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нәтижені қорытындылау;</a:t>
            </a:r>
            <a:endParaRPr lang="ru-K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76935B82-93F5-C3A4-D483-22A2C7362467}"/>
              </a:ext>
            </a:extLst>
          </p:cNvPr>
          <p:cNvSpPr/>
          <p:nvPr/>
        </p:nvSpPr>
        <p:spPr>
          <a:xfrm>
            <a:off x="1202765" y="1144125"/>
            <a:ext cx="9783422" cy="73947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08E924A-5F23-9F7E-D147-244909C04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5" y="1195589"/>
            <a:ext cx="9975272" cy="669547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KZ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Оқушылар үшін лабораториялық жұмыстардың ережесі былай құрылған: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23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09E3097-6D25-55E6-9818-BE95C1BEE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7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4108" name="Rectangle 4104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F5D9765A-A194-D12C-5CFB-67022E9C5E45}"/>
              </a:ext>
            </a:extLst>
          </p:cNvPr>
          <p:cNvSpPr/>
          <p:nvPr/>
        </p:nvSpPr>
        <p:spPr>
          <a:xfrm>
            <a:off x="761803" y="350196"/>
            <a:ext cx="4554836" cy="12123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Практикум1. </a:t>
            </a:r>
            <a:endParaRPr lang="kk-KZ" sz="3100" b="1" dirty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Қатты</a:t>
            </a:r>
            <a:r>
              <a:rPr lang="en-US" sz="31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денелердің</a:t>
            </a:r>
            <a:r>
              <a:rPr lang="en-US" sz="31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тығыздығын</a:t>
            </a:r>
            <a:r>
              <a:rPr lang="en-US" sz="31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анықтау</a:t>
            </a:r>
            <a:r>
              <a:rPr lang="en-US" sz="31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F876ADC-B893-C87B-E6FA-94ECE53F9C4C}"/>
              </a:ext>
            </a:extLst>
          </p:cNvPr>
          <p:cNvSpPr txBox="1"/>
          <p:nvPr/>
        </p:nvSpPr>
        <p:spPr>
          <a:xfrm>
            <a:off x="-6828" y="2371886"/>
            <a:ext cx="6643868" cy="3613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28600" algn="just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Қатты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денелердін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тығыздығын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алдымен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дұрыс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формалы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денені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мысалы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көлемдері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тең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денелер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жиынтығынан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тұратын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темір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параллелепипедті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алады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Масштабты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сызғышпен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параллелепипедтің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ұзындығын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енін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қалыңдығын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өлшеп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көлемін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есептеп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шығарады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28600" algn="just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Сонан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соң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үстелге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қоятын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таразылардың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жәрдемімен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дененің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массасын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Сондықтан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жұмысқа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артық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уақыт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жібермеу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дененің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анықтайды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массасын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алдын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ала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анықтап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алынады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сонда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таразының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табақтарына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гір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тастары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қателеспей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қойылады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28600" algn="just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темірдің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куб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сантиметрдегі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граммен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алынған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тығыздығын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есептеп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шығарылады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Заттың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тығыздығы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бірліктердің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Бірліктер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Жүйесінде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(СИ)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куб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метрдегі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килограммен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өрнектеледі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сондықтан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шыққан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7,8 г/см3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санын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бірлігімен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өрнектейді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соңғы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нәтижені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алады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28600" algn="just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Осыдан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формасы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дұрыс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дене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мысалы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гайка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болт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алынады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Оны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жоғарыда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көрсетілгендей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етіп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таразыға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тартып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өлшейді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мензурканың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жәрдемімен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көлемін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анықталынады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мензуркаға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мөлшерде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құяды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шкала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бастапқы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көлемін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анықталынады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Физика В Школе Фото">
            <a:extLst>
              <a:ext uri="{FF2B5EF4-FFF2-40B4-BE49-F238E27FC236}">
                <a16:creationId xmlns:a16="http://schemas.microsoft.com/office/drawing/2014/main" id="{71D614ED-1EB0-1293-B61C-ECE5D7FAD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 r="42296" b="1"/>
          <a:stretch/>
        </p:blipFill>
        <p:spPr bwMode="auto">
          <a:xfrm>
            <a:off x="6875362" y="1"/>
            <a:ext cx="5323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469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78C71B44-3E97-47CD-0616-1F9CB90903F9}"/>
              </a:ext>
            </a:extLst>
          </p:cNvPr>
          <p:cNvSpPr/>
          <p:nvPr/>
        </p:nvSpPr>
        <p:spPr>
          <a:xfrm>
            <a:off x="1032388" y="106651"/>
            <a:ext cx="9537946" cy="99110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10DB87E-5E05-7F32-74E8-663B56197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247" y="416788"/>
            <a:ext cx="9730227" cy="78495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3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ФИЗИКА</a:t>
            </a:r>
            <a:r>
              <a:rPr lang="ru-RU" sz="3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1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жаратылыстану</a:t>
            </a:r>
            <a:r>
              <a:rPr lang="ru-RU" sz="3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-математика </a:t>
            </a:r>
            <a:r>
              <a:rPr lang="ru-RU" sz="31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бағыты</a:t>
            </a:r>
            <a:r>
              <a:rPr lang="ru-RU" sz="31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ндағы</a:t>
            </a:r>
            <a:r>
              <a:rPr lang="ru-RU" sz="3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 </a:t>
            </a:r>
            <a:r>
              <a:rPr lang="ru-RU" sz="31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сыныптарға</a:t>
            </a:r>
            <a:r>
              <a:rPr lang="ru-RU" sz="3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1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арналған</a:t>
            </a:r>
            <a:r>
              <a:rPr lang="ru-RU" sz="3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1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физикалық</a:t>
            </a:r>
            <a:r>
              <a:rPr lang="ru-RU" sz="3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практикум </a:t>
            </a:r>
            <a:r>
              <a:rPr lang="ru-RU" sz="31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жұмыстары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9F1A885-3FED-77BE-E517-BA920DF8B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886" y="1212836"/>
            <a:ext cx="7184269" cy="531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0118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4682</TotalTime>
  <Words>651</Words>
  <Application>Microsoft Office PowerPoint</Application>
  <PresentationFormat>Широкоэкранный</PresentationFormat>
  <Paragraphs>44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2. Физикалық практикумдардың міндеттері</vt:lpstr>
      <vt:lpstr>Презентация PowerPoint</vt:lpstr>
      <vt:lpstr>Презентация PowerPoint</vt:lpstr>
      <vt:lpstr>Оқушылар үшін лабораториялық жұмыстардың ережесі былай құрылған:</vt:lpstr>
      <vt:lpstr>Презентация PowerPoint</vt:lpstr>
      <vt:lpstr>ФИЗИКА жаратылыстану-математика бағытындағы 10 сыныптарға арналған физикалық практикум жұмыстары </vt:lpstr>
      <vt:lpstr>Практикум2. 9-сынып Горизонталь лақтырылған дененің ауырлық күші әрекетінен қозғалысын зерделеу және бастапқы жылдамдығын анықтау </vt:lpstr>
      <vt:lpstr>Презентация PowerPoint</vt:lpstr>
      <vt:lpstr>НАЗАРЛАРЫҢЫЗҒА РАҚМЕТ!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Жанерке Тулепбергенова</cp:lastModifiedBy>
  <cp:revision>112</cp:revision>
  <dcterms:created xsi:type="dcterms:W3CDTF">2021-11-16T03:16:23Z</dcterms:created>
  <dcterms:modified xsi:type="dcterms:W3CDTF">2024-11-02T17:14:47Z</dcterms:modified>
</cp:coreProperties>
</file>