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4" d="100"/>
          <a:sy n="94" d="100"/>
        </p:scale>
        <p:origin x="106"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9B12AE-7000-477D-A8EE-3AA1C401239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76EEC7B6-5BA6-45ED-9A50-28E5B9384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C4A2383-EF71-4F94-86FA-E68F38DBF226}"/>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20453FF7-0751-4A81-A591-3B885A1F300E}"/>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28228073-85D0-46B3-9B0C-5D24360A15D9}"/>
              </a:ext>
            </a:extLst>
          </p:cNvPr>
          <p:cNvSpPr>
            <a:spLocks noGrp="1"/>
          </p:cNvSpPr>
          <p:nvPr>
            <p:ph type="sldNum" sz="quarter" idx="12"/>
          </p:nvPr>
        </p:nvSpPr>
        <p:spPr/>
        <p:txBody>
          <a:bodyPr/>
          <a:lstStyle/>
          <a:p>
            <a:fld id="{D5D17F8F-147E-4EA4-A3BF-011A7409DF01}" type="slidenum">
              <a:rPr lang="ru-KZ" smtClean="0"/>
              <a:t>‹#›</a:t>
            </a:fld>
            <a:endParaRPr lang="ru-KZ"/>
          </a:p>
        </p:txBody>
      </p:sp>
      <p:pic>
        <p:nvPicPr>
          <p:cNvPr id="8" name="Рисунок 7">
            <a:extLst>
              <a:ext uri="{FF2B5EF4-FFF2-40B4-BE49-F238E27FC236}">
                <a16:creationId xmlns:a16="http://schemas.microsoft.com/office/drawing/2014/main" id="{4CCFB706-9B9F-4680-927D-49E592CAA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89120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0329E2-57E5-465F-81FE-113F9842EC1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B9802C6-E930-478A-9210-0EB3D33977E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8171282-0414-4403-9279-AADA9FA4ACDB}"/>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FEC54AB0-73A5-4DC5-B4E4-04529498F8A3}"/>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70A8B4F7-2E8B-4462-88CB-DFBC45B1E6B9}"/>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107666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694DC2DD-D173-473E-BBE6-14F8D758529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F4055B1-90AD-4867-AF4C-DEC524347CE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8D7A050-A343-4B19-B5B6-32D0A4812AA9}"/>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7300F0BE-A45E-4FB9-835D-39BA912B01E3}"/>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C72D1A11-1971-4C6C-96DB-F514565BEB82}"/>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282867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2F509A-58BA-4342-97E8-D1583460F48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454415E-949D-4ECD-B5DF-243A9AC9895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B359E9A-50C4-4E72-A358-C41B4F7D46F9}"/>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298A26A0-F4C6-4B6E-8BFF-3C1A6905B8D8}"/>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385B755-85AB-4AE8-851A-A4836ED1E682}"/>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265476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892B09-03CB-4D9F-915E-EC61CB6B77A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71BA5CE-13E4-436E-8C70-3A19084F5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190ED91-C401-4EAF-AB98-6BEC3A6DF105}"/>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616C754B-3C16-4F86-A66B-0AF9005C7162}"/>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3009A78D-9FEB-4300-9491-C332852420FE}"/>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283638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1AA359-14E7-4512-A4CE-8D765B7467A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A6C8547-32FF-4AAF-A37A-B8E073AF670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BFBA374D-4752-466A-8496-EAFBF62325D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68E33B2C-87A6-44EF-853D-0770B44CBB5C}"/>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6" name="Нижний колонтитул 5">
            <a:extLst>
              <a:ext uri="{FF2B5EF4-FFF2-40B4-BE49-F238E27FC236}">
                <a16:creationId xmlns:a16="http://schemas.microsoft.com/office/drawing/2014/main" id="{F9BEAD77-1DDE-4EB9-A6DC-BCA84A1D6F02}"/>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0219EDF0-9120-45EB-8ED6-9A75D36AC71F}"/>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1561529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DEE5F9-9555-4082-BFF4-41EBDEC4976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8534190-5FF9-4C89-B885-406F7D7CCF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4BA749D-A26D-4045-9387-9F9A3DE9531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CF296C4F-0E0E-40CC-8F93-5BD02C7240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DC701A39-B16E-46B5-A3B6-354F8CCFD5E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23F35F66-29B5-4851-8339-7B406052EDBC}"/>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8" name="Нижний колонтитул 7">
            <a:extLst>
              <a:ext uri="{FF2B5EF4-FFF2-40B4-BE49-F238E27FC236}">
                <a16:creationId xmlns:a16="http://schemas.microsoft.com/office/drawing/2014/main" id="{841574F3-1437-4004-B96F-EFB0A1F7A59A}"/>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ADBDC8EB-4D33-42AC-A3F0-3430591BCD45}"/>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319559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93CA7D-E3CA-49F5-A82D-5F0050B34B2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09C63AA-8077-4659-B376-FF6A906A6A19}"/>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4" name="Нижний колонтитул 3">
            <a:extLst>
              <a:ext uri="{FF2B5EF4-FFF2-40B4-BE49-F238E27FC236}">
                <a16:creationId xmlns:a16="http://schemas.microsoft.com/office/drawing/2014/main" id="{0AF879F3-4CE0-48FD-B714-99F14A5DF0F2}"/>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C0E4F737-5761-45C9-B449-E8F896E18B05}"/>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2708803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31E306E-F45A-48DB-AE0E-AE72C8EAB634}"/>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3" name="Нижний колонтитул 2">
            <a:extLst>
              <a:ext uri="{FF2B5EF4-FFF2-40B4-BE49-F238E27FC236}">
                <a16:creationId xmlns:a16="http://schemas.microsoft.com/office/drawing/2014/main" id="{24C9CED0-D4DF-40C5-AD93-7E21E953691A}"/>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75850637-37DE-41BA-A49D-CA650E733E27}"/>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1097995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72FC2D-C570-4897-80BD-86F9089615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F2632AB-3144-418A-A40E-9D7F680DD5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0FAF30D-0E26-4B42-8956-5B871D84C7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8CFA3A0-BA0F-4734-93C1-ABF25A4564CF}"/>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6" name="Нижний колонтитул 5">
            <a:extLst>
              <a:ext uri="{FF2B5EF4-FFF2-40B4-BE49-F238E27FC236}">
                <a16:creationId xmlns:a16="http://schemas.microsoft.com/office/drawing/2014/main" id="{247900FA-CBDC-4553-A7DE-F136EE072DF9}"/>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358BD46B-DA76-4099-90C3-47FAC2810E3F}"/>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241651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25BB7-BE9D-4786-A186-A0BC5AC11D3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62B69A8-9639-40BF-B55A-E153AED808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a:extLst>
              <a:ext uri="{FF2B5EF4-FFF2-40B4-BE49-F238E27FC236}">
                <a16:creationId xmlns:a16="http://schemas.microsoft.com/office/drawing/2014/main" id="{F6A3349D-BEBD-4E70-B2F3-905437688D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FA31BF5-76B5-4864-B133-F18314ADDCD5}"/>
              </a:ext>
            </a:extLst>
          </p:cNvPr>
          <p:cNvSpPr>
            <a:spLocks noGrp="1"/>
          </p:cNvSpPr>
          <p:nvPr>
            <p:ph type="dt" sz="half" idx="10"/>
          </p:nvPr>
        </p:nvSpPr>
        <p:spPr/>
        <p:txBody>
          <a:bodyPr/>
          <a:lstStyle/>
          <a:p>
            <a:fld id="{39EEB016-9401-4D24-BE2D-8D4B427BFF1F}" type="datetimeFigureOut">
              <a:rPr lang="ru-KZ" smtClean="0"/>
              <a:t>21.02.2022</a:t>
            </a:fld>
            <a:endParaRPr lang="ru-KZ"/>
          </a:p>
        </p:txBody>
      </p:sp>
      <p:sp>
        <p:nvSpPr>
          <p:cNvPr id="6" name="Нижний колонтитул 5">
            <a:extLst>
              <a:ext uri="{FF2B5EF4-FFF2-40B4-BE49-F238E27FC236}">
                <a16:creationId xmlns:a16="http://schemas.microsoft.com/office/drawing/2014/main" id="{743DDBBF-738C-480E-BBC2-70C28569B953}"/>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81D84061-0517-4DE2-AD50-AF6F913E7C5D}"/>
              </a:ext>
            </a:extLst>
          </p:cNvPr>
          <p:cNvSpPr>
            <a:spLocks noGrp="1"/>
          </p:cNvSpPr>
          <p:nvPr>
            <p:ph type="sldNum" sz="quarter" idx="12"/>
          </p:nvPr>
        </p:nvSpPr>
        <p:spPr/>
        <p:txBody>
          <a:bodyPr/>
          <a:lstStyle/>
          <a:p>
            <a:fld id="{D5D17F8F-147E-4EA4-A3BF-011A7409DF01}" type="slidenum">
              <a:rPr lang="ru-KZ" smtClean="0"/>
              <a:t>‹#›</a:t>
            </a:fld>
            <a:endParaRPr lang="ru-KZ"/>
          </a:p>
        </p:txBody>
      </p:sp>
    </p:spTree>
    <p:extLst>
      <p:ext uri="{BB962C8B-B14F-4D97-AF65-F5344CB8AC3E}">
        <p14:creationId xmlns:p14="http://schemas.microsoft.com/office/powerpoint/2010/main" val="1034200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9B5EDA-2202-461B-A37C-11ACA5FEE5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8ECF8F33-5F7E-4387-8046-C106E0C1D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6446652-729C-4168-9AD3-D521DDEF2A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EEB016-9401-4D24-BE2D-8D4B427BFF1F}" type="datetimeFigureOut">
              <a:rPr lang="ru-KZ" smtClean="0"/>
              <a:t>21.02.2022</a:t>
            </a:fld>
            <a:endParaRPr lang="ru-KZ"/>
          </a:p>
        </p:txBody>
      </p:sp>
      <p:sp>
        <p:nvSpPr>
          <p:cNvPr id="5" name="Нижний колонтитул 4">
            <a:extLst>
              <a:ext uri="{FF2B5EF4-FFF2-40B4-BE49-F238E27FC236}">
                <a16:creationId xmlns:a16="http://schemas.microsoft.com/office/drawing/2014/main" id="{490191AF-5222-43A8-B400-DBFF5B0EE6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4F36BC74-AC47-466C-B2D5-2E916212B0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17F8F-147E-4EA4-A3BF-011A7409DF01}" type="slidenum">
              <a:rPr lang="ru-KZ" smtClean="0"/>
              <a:t>‹#›</a:t>
            </a:fld>
            <a:endParaRPr lang="ru-KZ"/>
          </a:p>
        </p:txBody>
      </p:sp>
      <p:pic>
        <p:nvPicPr>
          <p:cNvPr id="8" name="Рисунок 7">
            <a:extLst>
              <a:ext uri="{FF2B5EF4-FFF2-40B4-BE49-F238E27FC236}">
                <a16:creationId xmlns:a16="http://schemas.microsoft.com/office/drawing/2014/main" id="{5F28E6D4-D02D-402D-B9E3-14B09CB6DEAA}"/>
              </a:ext>
            </a:extLst>
          </p:cNvPr>
          <p:cNvPicPr>
            <a:picLocks noChangeAspect="1"/>
          </p:cNvPicPr>
          <p:nvPr/>
        </p:nvPicPr>
        <p:blipFill rotWithShape="1">
          <a:blip r:embed="rId13">
            <a:extLst>
              <a:ext uri="{28A0092B-C50C-407E-A947-70E740481C1C}">
                <a14:useLocalDpi xmlns:a14="http://schemas.microsoft.com/office/drawing/2010/main" val="0"/>
              </a:ext>
            </a:extLst>
          </a:blip>
          <a:srcRect l="33788"/>
          <a:stretch/>
        </p:blipFill>
        <p:spPr>
          <a:xfrm>
            <a:off x="2309" y="0"/>
            <a:ext cx="8072582" cy="6858000"/>
          </a:xfrm>
          <a:prstGeom prst="rect">
            <a:avLst/>
          </a:prstGeom>
        </p:spPr>
      </p:pic>
      <p:pic>
        <p:nvPicPr>
          <p:cNvPr id="9" name="Рисунок 8">
            <a:extLst>
              <a:ext uri="{FF2B5EF4-FFF2-40B4-BE49-F238E27FC236}">
                <a16:creationId xmlns:a16="http://schemas.microsoft.com/office/drawing/2014/main" id="{865C1043-AB47-4EEC-AB00-80F08B1FE4A9}"/>
              </a:ext>
            </a:extLst>
          </p:cNvPr>
          <p:cNvPicPr>
            <a:picLocks noChangeAspect="1"/>
          </p:cNvPicPr>
          <p:nvPr/>
        </p:nvPicPr>
        <p:blipFill rotWithShape="1">
          <a:blip r:embed="rId13">
            <a:extLst>
              <a:ext uri="{28A0092B-C50C-407E-A947-70E740481C1C}">
                <a14:useLocalDpi xmlns:a14="http://schemas.microsoft.com/office/drawing/2010/main" val="0"/>
              </a:ext>
            </a:extLst>
          </a:blip>
          <a:srcRect l="87633"/>
          <a:stretch/>
        </p:blipFill>
        <p:spPr>
          <a:xfrm flipH="1">
            <a:off x="8074891" y="0"/>
            <a:ext cx="1507837" cy="6858000"/>
          </a:xfrm>
          <a:prstGeom prst="rect">
            <a:avLst/>
          </a:prstGeom>
        </p:spPr>
      </p:pic>
      <p:pic>
        <p:nvPicPr>
          <p:cNvPr id="10" name="Рисунок 9">
            <a:extLst>
              <a:ext uri="{FF2B5EF4-FFF2-40B4-BE49-F238E27FC236}">
                <a16:creationId xmlns:a16="http://schemas.microsoft.com/office/drawing/2014/main" id="{E33734ED-16EE-4284-9EC8-7DD538B9A04B}"/>
              </a:ext>
            </a:extLst>
          </p:cNvPr>
          <p:cNvPicPr>
            <a:picLocks noChangeAspect="1"/>
          </p:cNvPicPr>
          <p:nvPr/>
        </p:nvPicPr>
        <p:blipFill rotWithShape="1">
          <a:blip r:embed="rId13">
            <a:extLst>
              <a:ext uri="{28A0092B-C50C-407E-A947-70E740481C1C}">
                <a14:useLocalDpi xmlns:a14="http://schemas.microsoft.com/office/drawing/2010/main" val="0"/>
              </a:ext>
            </a:extLst>
          </a:blip>
          <a:srcRect l="87633"/>
          <a:stretch/>
        </p:blipFill>
        <p:spPr>
          <a:xfrm>
            <a:off x="9582728" y="0"/>
            <a:ext cx="1507837" cy="6858000"/>
          </a:xfrm>
          <a:prstGeom prst="rect">
            <a:avLst/>
          </a:prstGeom>
        </p:spPr>
      </p:pic>
      <p:pic>
        <p:nvPicPr>
          <p:cNvPr id="11" name="Рисунок 10">
            <a:extLst>
              <a:ext uri="{FF2B5EF4-FFF2-40B4-BE49-F238E27FC236}">
                <a16:creationId xmlns:a16="http://schemas.microsoft.com/office/drawing/2014/main" id="{96EE03B1-C042-44B0-AF5E-B003C2DBFCB0}"/>
              </a:ext>
            </a:extLst>
          </p:cNvPr>
          <p:cNvPicPr>
            <a:picLocks noChangeAspect="1"/>
          </p:cNvPicPr>
          <p:nvPr/>
        </p:nvPicPr>
        <p:blipFill rotWithShape="1">
          <a:blip r:embed="rId13">
            <a:extLst>
              <a:ext uri="{28A0092B-C50C-407E-A947-70E740481C1C}">
                <a14:useLocalDpi xmlns:a14="http://schemas.microsoft.com/office/drawing/2010/main" val="0"/>
              </a:ext>
            </a:extLst>
          </a:blip>
          <a:srcRect l="87633"/>
          <a:stretch/>
        </p:blipFill>
        <p:spPr>
          <a:xfrm flipH="1">
            <a:off x="11090565" y="0"/>
            <a:ext cx="1099126" cy="6858000"/>
          </a:xfrm>
          <a:prstGeom prst="rect">
            <a:avLst/>
          </a:prstGeom>
        </p:spPr>
      </p:pic>
    </p:spTree>
    <p:extLst>
      <p:ext uri="{BB962C8B-B14F-4D97-AF65-F5344CB8AC3E}">
        <p14:creationId xmlns:p14="http://schemas.microsoft.com/office/powerpoint/2010/main" val="23593529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study.net/" TargetMode="External"/><Relationship Id="rId2" Type="http://schemas.openxmlformats.org/officeDocument/2006/relationships/hyperlink" Target="https://ozlib.com/" TargetMode="External"/><Relationship Id="rId1" Type="http://schemas.openxmlformats.org/officeDocument/2006/relationships/slideLayout" Target="../slideLayouts/slideLayout2.xml"/><Relationship Id="rId6" Type="http://schemas.openxmlformats.org/officeDocument/2006/relationships/hyperlink" Target="https://elib.kz/" TargetMode="External"/><Relationship Id="rId5" Type="http://schemas.openxmlformats.org/officeDocument/2006/relationships/hyperlink" Target="https://biblioclub.ru/" TargetMode="External"/><Relationship Id="rId4" Type="http://schemas.openxmlformats.org/officeDocument/2006/relationships/hyperlink" Target="https://www.w3schools.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freecodecamp.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webring.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F7EB17-8AC1-4BFB-A111-08E80A395F70}"/>
              </a:ext>
            </a:extLst>
          </p:cNvPr>
          <p:cNvSpPr>
            <a:spLocks noGrp="1"/>
          </p:cNvSpPr>
          <p:nvPr>
            <p:ph type="ctrTitle"/>
          </p:nvPr>
        </p:nvSpPr>
        <p:spPr>
          <a:xfrm>
            <a:off x="1524000" y="822552"/>
            <a:ext cx="9144000" cy="1955573"/>
          </a:xfrm>
        </p:spPr>
        <p:txBody>
          <a:bodyPr>
            <a:noAutofit/>
          </a:bodyPr>
          <a:lstStyle/>
          <a:p>
            <a:r>
              <a:rPr lang="en-US" sz="3600" b="1" dirty="0">
                <a:effectLst/>
                <a:latin typeface="Times New Roman" panose="02020603050405020304" pitchFamily="18" charset="0"/>
                <a:ea typeface="Calibri" panose="020F0502020204030204" pitchFamily="34" charset="0"/>
              </a:rPr>
              <a:t>Development and development of the contextual structure of information from common information resources based on search engines</a:t>
            </a:r>
            <a:endParaRPr lang="ru-KZ" sz="3600" b="1" dirty="0"/>
          </a:p>
        </p:txBody>
      </p:sp>
      <p:sp>
        <p:nvSpPr>
          <p:cNvPr id="3" name="Подзаголовок 2">
            <a:extLst>
              <a:ext uri="{FF2B5EF4-FFF2-40B4-BE49-F238E27FC236}">
                <a16:creationId xmlns:a16="http://schemas.microsoft.com/office/drawing/2014/main" id="{8A36D447-EDDD-442E-BC7C-12CBAACE600C}"/>
              </a:ext>
            </a:extLst>
          </p:cNvPr>
          <p:cNvSpPr>
            <a:spLocks noGrp="1"/>
          </p:cNvSpPr>
          <p:nvPr>
            <p:ph type="subTitle" idx="1"/>
          </p:nvPr>
        </p:nvSpPr>
        <p:spPr>
          <a:xfrm>
            <a:off x="6096000" y="4261758"/>
            <a:ext cx="5021036" cy="922564"/>
          </a:xfrm>
        </p:spPr>
        <p:txBody>
          <a:bodyPr/>
          <a:lstStyle/>
          <a:p>
            <a:r>
              <a:rPr lang="en-US" sz="1800" b="1" u="sng" dirty="0">
                <a:effectLst/>
                <a:latin typeface="Times New Roman" panose="02020603050405020304" pitchFamily="18" charset="0"/>
                <a:ea typeface="Calibri" panose="020F0502020204030204" pitchFamily="34" charset="0"/>
              </a:rPr>
              <a:t>Methods for the implementation of </a:t>
            </a:r>
            <a:r>
              <a:rPr lang="en-US" sz="1800" b="1" u="sng" dirty="0" err="1">
                <a:effectLst/>
                <a:latin typeface="Times New Roman" panose="02020603050405020304" pitchFamily="18" charset="0"/>
                <a:ea typeface="Calibri" panose="020F0502020204030204" pitchFamily="34" charset="0"/>
              </a:rPr>
              <a:t>conlinuity</a:t>
            </a:r>
            <a:r>
              <a:rPr lang="en-US" sz="1800" b="1" u="sng" dirty="0">
                <a:effectLst/>
                <a:latin typeface="Times New Roman" panose="02020603050405020304" pitchFamily="18" charset="0"/>
                <a:ea typeface="Calibri" panose="020F0502020204030204" pitchFamily="34" charset="0"/>
              </a:rPr>
              <a:t> in the </a:t>
            </a:r>
            <a:r>
              <a:rPr lang="en-US" sz="1800" b="1" u="sng" dirty="0" err="1">
                <a:effectLst/>
                <a:latin typeface="Times New Roman" panose="02020603050405020304" pitchFamily="18" charset="0"/>
                <a:ea typeface="Calibri" panose="020F0502020204030204" pitchFamily="34" charset="0"/>
              </a:rPr>
              <a:t>opeгational</a:t>
            </a:r>
            <a:r>
              <a:rPr lang="en-US" sz="1800" b="1" u="sng" dirty="0">
                <a:effectLst/>
                <a:latin typeface="Times New Roman" panose="02020603050405020304" pitchFamily="18" charset="0"/>
                <a:ea typeface="Calibri" panose="020F0502020204030204" pitchFamily="34" charset="0"/>
              </a:rPr>
              <a:t> activity </a:t>
            </a:r>
            <a:r>
              <a:rPr lang="en-US" sz="1800" b="1" u="sng" dirty="0" err="1">
                <a:effectLst/>
                <a:latin typeface="Times New Roman" panose="02020603050405020304" pitchFamily="18" charset="0"/>
                <a:ea typeface="Calibri" panose="020F0502020204030204" pitchFamily="34" charset="0"/>
              </a:rPr>
              <a:t>соmропепt</a:t>
            </a:r>
            <a:r>
              <a:rPr lang="en-US" sz="1800" b="1" u="sng" dirty="0">
                <a:effectLst/>
                <a:latin typeface="Times New Roman" panose="02020603050405020304" pitchFamily="18" charset="0"/>
                <a:ea typeface="Calibri" panose="020F0502020204030204" pitchFamily="34" charset="0"/>
              </a:rPr>
              <a:t> of teaching </a:t>
            </a:r>
            <a:r>
              <a:rPr lang="en-US" sz="1800" b="1" u="sng" dirty="0" err="1">
                <a:effectLst/>
                <a:latin typeface="Times New Roman" panose="02020603050405020304" pitchFamily="18" charset="0"/>
                <a:ea typeface="Calibri" panose="020F0502020204030204" pitchFamily="34" charset="0"/>
              </a:rPr>
              <a:t>соmрutеr</a:t>
            </a:r>
            <a:r>
              <a:rPr lang="en-US" sz="1800" b="1" u="sng" dirty="0">
                <a:effectLst/>
                <a:latin typeface="Times New Roman" panose="02020603050405020304" pitchFamily="18" charset="0"/>
                <a:ea typeface="Calibri" panose="020F0502020204030204" pitchFamily="34" charset="0"/>
              </a:rPr>
              <a:t> science</a:t>
            </a:r>
            <a:endParaRPr lang="ru-KZ" dirty="0"/>
          </a:p>
        </p:txBody>
      </p:sp>
    </p:spTree>
    <p:extLst>
      <p:ext uri="{BB962C8B-B14F-4D97-AF65-F5344CB8AC3E}">
        <p14:creationId xmlns:p14="http://schemas.microsoft.com/office/powerpoint/2010/main" val="151129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9BADAA-EE81-4B73-BAFD-5C240AF331E3}"/>
              </a:ext>
            </a:extLst>
          </p:cNvPr>
          <p:cNvSpPr>
            <a:spLocks noGrp="1"/>
          </p:cNvSpPr>
          <p:nvPr>
            <p:ph type="title"/>
          </p:nvPr>
        </p:nvSpPr>
        <p:spPr>
          <a:xfrm>
            <a:off x="1485900" y="2429215"/>
            <a:ext cx="9719582" cy="882424"/>
          </a:xfrm>
        </p:spPr>
        <p:txBody>
          <a:bodyPr>
            <a:normAutofit/>
          </a:bodyPr>
          <a:lstStyle/>
          <a:p>
            <a:r>
              <a:rPr lang="en-US" sz="2800" b="1" dirty="0">
                <a:latin typeface="Times New Roman" panose="02020603050405020304" pitchFamily="18" charset="0"/>
                <a:cs typeface="Times New Roman" panose="02020603050405020304" pitchFamily="18" charset="0"/>
              </a:rPr>
              <a:t>Plan:</a:t>
            </a:r>
            <a:endParaRPr lang="ru-KZ" sz="28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F80698B3-749D-4319-A8FB-052C9DE0C9A6}"/>
              </a:ext>
            </a:extLst>
          </p:cNvPr>
          <p:cNvSpPr>
            <a:spLocks noGrp="1"/>
          </p:cNvSpPr>
          <p:nvPr>
            <p:ph idx="1"/>
          </p:nvPr>
        </p:nvSpPr>
        <p:spPr>
          <a:xfrm>
            <a:off x="1485900" y="3603511"/>
            <a:ext cx="10016218" cy="1452643"/>
          </a:xfrm>
        </p:spPr>
        <p:txBody>
          <a:bodyPr/>
          <a:lstStyle/>
          <a:p>
            <a:pPr marL="0" indent="0" algn="just">
              <a:lnSpc>
                <a:spcPct val="107000"/>
              </a:lnSpc>
              <a:spcAft>
                <a:spcPts val="800"/>
              </a:spcAft>
              <a:buNone/>
            </a:pPr>
            <a:r>
              <a:rPr lang="ru-KZ" dirty="0">
                <a:effectLst/>
                <a:latin typeface="Times New Roman" panose="02020603050405020304" pitchFamily="18" charset="0"/>
                <a:ea typeface="Calibri" panose="020F0502020204030204" pitchFamily="34" charset="0"/>
                <a:cs typeface="Times New Roman" panose="02020603050405020304" pitchFamily="18" charset="0"/>
              </a:rPr>
              <a:t>1. </a:t>
            </a:r>
            <a:r>
              <a:rPr lang="x-none" dirty="0">
                <a:effectLst/>
                <a:latin typeface="Times New Roman" panose="02020603050405020304" pitchFamily="18" charset="0"/>
                <a:ea typeface="Calibri" panose="020F0502020204030204" pitchFamily="34" charset="0"/>
                <a:cs typeface="Times New Roman" panose="02020603050405020304" pitchFamily="18" charset="0"/>
              </a:rPr>
              <a:t>Common Information Resources</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KZ" dirty="0">
                <a:effectLst/>
                <a:latin typeface="Times New Roman" panose="02020603050405020304" pitchFamily="18" charset="0"/>
                <a:ea typeface="Calibri" panose="020F0502020204030204" pitchFamily="34" charset="0"/>
                <a:cs typeface="Times New Roman" panose="02020603050405020304" pitchFamily="18" charset="0"/>
              </a:rPr>
              <a:t>2. </a:t>
            </a:r>
            <a:r>
              <a:rPr lang="x-none" dirty="0">
                <a:effectLst/>
                <a:latin typeface="Times New Roman" panose="02020603050405020304" pitchFamily="18" charset="0"/>
                <a:ea typeface="Calibri" panose="020F0502020204030204" pitchFamily="34" charset="0"/>
                <a:cs typeface="Times New Roman" panose="02020603050405020304" pitchFamily="18" charset="0"/>
              </a:rPr>
              <a:t>Technologies and search of thematic catalogs</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KZ" dirty="0"/>
          </a:p>
        </p:txBody>
      </p:sp>
      <p:sp>
        <p:nvSpPr>
          <p:cNvPr id="5" name="TextBox 4">
            <a:extLst>
              <a:ext uri="{FF2B5EF4-FFF2-40B4-BE49-F238E27FC236}">
                <a16:creationId xmlns:a16="http://schemas.microsoft.com/office/drawing/2014/main" id="{B6B4A53C-F8C5-4739-B29C-05C31867FCD0}"/>
              </a:ext>
            </a:extLst>
          </p:cNvPr>
          <p:cNvSpPr txBox="1"/>
          <p:nvPr/>
        </p:nvSpPr>
        <p:spPr>
          <a:xfrm>
            <a:off x="1071562" y="416637"/>
            <a:ext cx="10282237" cy="1452642"/>
          </a:xfrm>
          <a:prstGeom prst="rect">
            <a:avLst/>
          </a:prstGeom>
          <a:noFill/>
        </p:spPr>
        <p:txBody>
          <a:bodyPr wrap="square">
            <a:spAutoFit/>
          </a:bodyPr>
          <a:lstStyle/>
          <a:p>
            <a:pPr algn="just">
              <a:lnSpc>
                <a:spcPct val="107000"/>
              </a:lnSpc>
              <a:spcAft>
                <a:spcPts val="800"/>
              </a:spcAft>
            </a:pPr>
            <a:r>
              <a:rPr lang="x-none" sz="2800" b="1" dirty="0">
                <a:effectLst/>
                <a:latin typeface="Times New Roman" panose="02020603050405020304" pitchFamily="18" charset="0"/>
                <a:ea typeface="Calibri" panose="020F0502020204030204" pitchFamily="34" charset="0"/>
                <a:cs typeface="Times New Roman" panose="02020603050405020304" pitchFamily="18" charset="0"/>
              </a:rPr>
              <a:t>The purpose of the lesson: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Studying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development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development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contextual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structure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information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common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information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resources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based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search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engines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organizations</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559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63431C1-80F3-4671-BDD4-52DD362FFBF7}"/>
              </a:ext>
            </a:extLst>
          </p:cNvPr>
          <p:cNvSpPr>
            <a:spLocks noGrp="1"/>
          </p:cNvSpPr>
          <p:nvPr>
            <p:ph idx="1"/>
          </p:nvPr>
        </p:nvSpPr>
        <p:spPr>
          <a:xfrm>
            <a:off x="1287235" y="1319439"/>
            <a:ext cx="10515600" cy="3677104"/>
          </a:xfrm>
        </p:spPr>
        <p:txBody>
          <a:bodyPr/>
          <a:lstStyle/>
          <a:p>
            <a:r>
              <a:rPr lang="x-none" dirty="0">
                <a:effectLst/>
                <a:latin typeface="Times New Roman" panose="02020603050405020304" pitchFamily="18" charset="0"/>
                <a:ea typeface="Calibri" panose="020F0502020204030204" pitchFamily="34" charset="0"/>
                <a:cs typeface="Times New Roman" panose="02020603050405020304" pitchFamily="18" charset="0"/>
              </a:rPr>
              <a:t>Search technologies are implemented in various information and reference systems that will help a person find the necessary information. Examples include subject directories and search engine functions.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r>
              <a:rPr lang="x-none" dirty="0">
                <a:effectLst/>
                <a:latin typeface="Times New Roman" panose="02020603050405020304" pitchFamily="18" charset="0"/>
                <a:ea typeface="Calibri" panose="020F0502020204030204" pitchFamily="34" charset="0"/>
              </a:rPr>
              <a:t>Subject catalogs are information and reference systems prepared by editors in these systems based on information collected on the Internet. To jump to a section in the thematic catalog, you can use automatic search using quick keywords. </a:t>
            </a:r>
            <a:endParaRPr lang="ru-KZ"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3950734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BD34FC-A789-4CF3-9317-8A356E8D4BC6}"/>
              </a:ext>
            </a:extLst>
          </p:cNvPr>
          <p:cNvSpPr>
            <a:spLocks noGrp="1"/>
          </p:cNvSpPr>
          <p:nvPr>
            <p:ph type="title"/>
          </p:nvPr>
        </p:nvSpPr>
        <p:spPr/>
        <p:txBody>
          <a:bodyPr>
            <a:normAutofit/>
          </a:bodyPr>
          <a:lstStyle/>
          <a:p>
            <a:r>
              <a:rPr lang="x-none" sz="2800" b="1" dirty="0">
                <a:effectLst/>
                <a:latin typeface="Times New Roman" panose="02020603050405020304" pitchFamily="18" charset="0"/>
                <a:ea typeface="Calibri" panose="020F0502020204030204" pitchFamily="34" charset="0"/>
              </a:rPr>
              <a:t>Thematic examples of directories:</a:t>
            </a:r>
            <a:endParaRPr lang="ru-KZ" sz="6000" b="1" dirty="0"/>
          </a:p>
        </p:txBody>
      </p:sp>
      <p:sp>
        <p:nvSpPr>
          <p:cNvPr id="3" name="Объект 2">
            <a:extLst>
              <a:ext uri="{FF2B5EF4-FFF2-40B4-BE49-F238E27FC236}">
                <a16:creationId xmlns:a16="http://schemas.microsoft.com/office/drawing/2014/main" id="{C253AF4B-DF0F-4002-93D6-5B3DBBCE6E9B}"/>
              </a:ext>
            </a:extLst>
          </p:cNvPr>
          <p:cNvSpPr>
            <a:spLocks noGrp="1"/>
          </p:cNvSpPr>
          <p:nvPr>
            <p:ph idx="1"/>
          </p:nvPr>
        </p:nvSpPr>
        <p:spPr>
          <a:xfrm>
            <a:off x="838200" y="1825625"/>
            <a:ext cx="10515600" cy="3334204"/>
          </a:xfrm>
        </p:spPr>
        <p:txBody>
          <a:bodyPr/>
          <a:lstStyle/>
          <a:p>
            <a:r>
              <a:rPr lang="x-none" dirty="0">
                <a:effectLst/>
                <a:latin typeface="Times New Roman" panose="02020603050405020304" pitchFamily="18" charset="0"/>
                <a:ea typeface="Calibri" panose="020F0502020204030204" pitchFamily="34" charset="0"/>
                <a:cs typeface="Times New Roman" panose="02020603050405020304" pitchFamily="18" charset="0"/>
              </a:rPr>
              <a:t>Ministry of Education and Science of the Republic of Kazakhstan (as agreed) www. edu. gov. kz/ru)</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r>
              <a:rPr lang="x-none" dirty="0">
                <a:effectLst/>
                <a:latin typeface="Times New Roman" panose="02020603050405020304" pitchFamily="18" charset="0"/>
                <a:ea typeface="Calibri" panose="020F0502020204030204" pitchFamily="34" charset="0"/>
                <a:cs typeface="Times New Roman" panose="02020603050405020304" pitchFamily="18" charset="0"/>
              </a:rPr>
              <a:t>Catalog of educational resources for students www. pushkinlibrary.kz</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r>
              <a:rPr lang="en-US" dirty="0">
                <a:effectLst/>
                <a:latin typeface="Times New Roman" panose="02020603050405020304" pitchFamily="18" charset="0"/>
                <a:ea typeface="Calibri" panose="020F0502020204030204" pitchFamily="34" charset="0"/>
                <a:cs typeface="Times New Roman" panose="02020603050405020304" pitchFamily="18" charset="0"/>
                <a:hlinkClick r:id="rId2"/>
              </a:rPr>
              <a:t>https://ozlib.com</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r>
              <a:rPr lang="en-US" dirty="0">
                <a:effectLst/>
                <a:latin typeface="Times New Roman" panose="02020603050405020304" pitchFamily="18" charset="0"/>
                <a:ea typeface="Calibri" panose="020F0502020204030204" pitchFamily="34" charset="0"/>
                <a:cs typeface="Times New Roman" panose="02020603050405020304" pitchFamily="18" charset="0"/>
                <a:hlinkClick r:id="rId3"/>
              </a:rPr>
              <a:t>https://bstudy.net</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r>
              <a:rPr lang="en-US" dirty="0">
                <a:effectLst/>
                <a:latin typeface="Times New Roman" panose="02020603050405020304" pitchFamily="18" charset="0"/>
                <a:ea typeface="Calibri" panose="020F0502020204030204" pitchFamily="34" charset="0"/>
                <a:cs typeface="Times New Roman" panose="02020603050405020304" pitchFamily="18" charset="0"/>
                <a:hlinkClick r:id="rId4"/>
              </a:rPr>
              <a:t>https://www.w3schools.com</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en-US" dirty="0">
                <a:effectLst/>
                <a:latin typeface="Times New Roman" panose="02020603050405020304" pitchFamily="18" charset="0"/>
                <a:ea typeface="Calibri" panose="020F0502020204030204" pitchFamily="34" charset="0"/>
                <a:cs typeface="Times New Roman" panose="02020603050405020304" pitchFamily="18" charset="0"/>
              </a:rPr>
              <a:t>Subscription databases</a:t>
            </a:r>
            <a:r>
              <a:rPr lang="en-US" dirty="0">
                <a:latin typeface="Times New Roman" panose="02020603050405020304" pitchFamily="18" charset="0"/>
                <a:ea typeface="Calibri" panose="020F0502020204030204" pitchFamily="34" charset="0"/>
                <a:cs typeface="Times New Roman" panose="02020603050405020304" pitchFamily="18" charset="0"/>
              </a:rPr>
              <a:t>: Student's consultant </a:t>
            </a:r>
            <a:r>
              <a:rPr lang="en-US" dirty="0">
                <a:latin typeface="Times New Roman" panose="02020603050405020304" pitchFamily="18" charset="0"/>
                <a:ea typeface="Calibri" panose="020F0502020204030204" pitchFamily="34" charset="0"/>
                <a:cs typeface="Times New Roman" panose="02020603050405020304" pitchFamily="18" charset="0"/>
                <a:hlinkClick r:id="rId5"/>
              </a:rPr>
              <a:t>https://biblioclub.ru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hlinkClick r:id="rId6"/>
              </a:rPr>
              <a:t>https://elib.kz</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7551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52C24F-C85F-4DA6-90AE-B0895FA83646}"/>
              </a:ext>
            </a:extLst>
          </p:cNvPr>
          <p:cNvSpPr>
            <a:spLocks noGrp="1"/>
          </p:cNvSpPr>
          <p:nvPr>
            <p:ph type="title"/>
          </p:nvPr>
        </p:nvSpPr>
        <p:spPr/>
        <p:txBody>
          <a:bodyPr>
            <a:normAutofit/>
          </a:bodyPr>
          <a:lstStyle/>
          <a:p>
            <a:r>
              <a:rPr lang="x-none" sz="2800" dirty="0">
                <a:effectLst/>
                <a:latin typeface="Times New Roman" panose="02020603050405020304" pitchFamily="18" charset="0"/>
                <a:ea typeface="Calibri" panose="020F0502020204030204" pitchFamily="34" charset="0"/>
                <a:cs typeface="Times New Roman" panose="02020603050405020304" pitchFamily="18" charset="0"/>
              </a:rPr>
              <a:t>The search process consists of homogeneous operations designed to collect, process, and present the necessary information. Typically, the search for information consists of four stages:</a:t>
            </a:r>
            <a:endParaRPr lang="ru-KZ" sz="6000" dirty="0"/>
          </a:p>
        </p:txBody>
      </p:sp>
      <p:sp>
        <p:nvSpPr>
          <p:cNvPr id="3" name="Объект 2">
            <a:extLst>
              <a:ext uri="{FF2B5EF4-FFF2-40B4-BE49-F238E27FC236}">
                <a16:creationId xmlns:a16="http://schemas.microsoft.com/office/drawing/2014/main" id="{2AB98862-CE5D-4BC2-99BD-934B60247849}"/>
              </a:ext>
            </a:extLst>
          </p:cNvPr>
          <p:cNvSpPr>
            <a:spLocks noGrp="1"/>
          </p:cNvSpPr>
          <p:nvPr>
            <p:ph idx="1"/>
          </p:nvPr>
        </p:nvSpPr>
        <p:spPr>
          <a:xfrm>
            <a:off x="772885" y="2152195"/>
            <a:ext cx="10515600" cy="2974975"/>
          </a:xfrm>
        </p:spPr>
        <p:txBody>
          <a:bodyPr>
            <a:noAutofit/>
          </a:bodyPr>
          <a:lstStyle/>
          <a:p>
            <a:pPr marL="0" indent="0" algn="just">
              <a:lnSpc>
                <a:spcPct val="107000"/>
              </a:lnSpc>
              <a:spcAft>
                <a:spcPts val="800"/>
              </a:spcAft>
              <a:buNone/>
            </a:pP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1. General Provisions Defining the need for information and creating an information request.</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2. Determining the source of information.</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3. Selection of information from certain information arrays.</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4. Familiarization with the received information and evaluation of the results.</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sz="2400" dirty="0"/>
          </a:p>
        </p:txBody>
      </p:sp>
    </p:spTree>
    <p:extLst>
      <p:ext uri="{BB962C8B-B14F-4D97-AF65-F5344CB8AC3E}">
        <p14:creationId xmlns:p14="http://schemas.microsoft.com/office/powerpoint/2010/main" val="280711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BD8866-08D3-4449-A010-0B7B2AD26E4C}"/>
              </a:ext>
            </a:extLst>
          </p:cNvPr>
          <p:cNvSpPr>
            <a:spLocks noGrp="1"/>
          </p:cNvSpPr>
          <p:nvPr>
            <p:ph type="title"/>
          </p:nvPr>
        </p:nvSpPr>
        <p:spPr/>
        <p:txBody>
          <a:bodyPr>
            <a:noAutofit/>
          </a:bodyPr>
          <a:lstStyle/>
          <a:p>
            <a:r>
              <a:rPr lang="en-US" sz="2800" b="1" dirty="0">
                <a:latin typeface="Times New Roman" panose="02020603050405020304" pitchFamily="18" charset="0"/>
                <a:cs typeface="Times New Roman" panose="02020603050405020304" pitchFamily="18" charset="0"/>
              </a:rPr>
              <a:t>To properly organize the search for information, you need to know that Internet resources consist of a website, a web portal and web rings</a:t>
            </a:r>
            <a:endParaRPr lang="ru-KZ" sz="28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1F3A615-6429-4F09-9108-0BDE81A7EE06}"/>
              </a:ext>
            </a:extLst>
          </p:cNvPr>
          <p:cNvSpPr>
            <a:spLocks noGrp="1"/>
          </p:cNvSpPr>
          <p:nvPr>
            <p:ph idx="1"/>
          </p:nvPr>
        </p:nvSpPr>
        <p:spPr/>
        <p:txBody>
          <a:bodyPr/>
          <a:lstStyle/>
          <a:p>
            <a:pPr algn="just"/>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A web site or site is a set of web pages related to a single topic that can be accessed over the Internet. All open web pages make up the World Wide Web (WWW). A web page is a hypertext resource on the World Wide Web. On the Web page, along with texts, links are placed for quick access to videos and other pages. It can contain media files, such as sound files and video files (video), applets, as well as scripts that dynamically render page content.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Example: </a:t>
            </a:r>
            <a:r>
              <a:rPr lang="en-US" sz="2400" dirty="0">
                <a:latin typeface="Times New Roman" panose="02020603050405020304" pitchFamily="18" charset="0"/>
                <a:cs typeface="Times New Roman" panose="02020603050405020304" pitchFamily="18" charset="0"/>
              </a:rPr>
              <a:t>http: //www. </a:t>
            </a:r>
            <a:r>
              <a:rPr lang="en-US" sz="2400" dirty="0" err="1">
                <a:latin typeface="Times New Roman" panose="02020603050405020304" pitchFamily="18" charset="0"/>
                <a:cs typeface="Times New Roman" panose="02020603050405020304" pitchFamily="18" charset="0"/>
              </a:rPr>
              <a:t>Freecomputerbook</a:t>
            </a:r>
            <a:endParaRPr lang="en-US" sz="2400" dirty="0">
              <a:latin typeface="Times New Roman" panose="02020603050405020304" pitchFamily="18" charset="0"/>
              <a:cs typeface="Times New Roman" panose="02020603050405020304" pitchFamily="18" charset="0"/>
            </a:endParaRPr>
          </a:p>
          <a:p>
            <a:pPr algn="just"/>
            <a:r>
              <a:rPr lang="ru-KZ" sz="2400" dirty="0">
                <a:effectLst/>
                <a:latin typeface="Times New Roman" panose="02020603050405020304" pitchFamily="18" charset="0"/>
                <a:ea typeface="Calibri" panose="020F0502020204030204" pitchFamily="34" charset="0"/>
              </a:rPr>
              <a:t>A Web </a:t>
            </a:r>
            <a:r>
              <a:rPr lang="ru-KZ" sz="2400" dirty="0" err="1">
                <a:effectLst/>
                <a:latin typeface="Times New Roman" panose="02020603050405020304" pitchFamily="18" charset="0"/>
                <a:ea typeface="Calibri" panose="020F0502020204030204" pitchFamily="34" charset="0"/>
              </a:rPr>
              <a:t>portal</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site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another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type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of</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information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resource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organization</a:t>
            </a:r>
            <a:r>
              <a:rPr lang="ru-KZ" sz="2400" dirty="0">
                <a:effectLst/>
                <a:latin typeface="Times New Roman" panose="02020603050405020304" pitchFamily="18" charset="0"/>
                <a:ea typeface="Calibri" panose="020F0502020204030204" pitchFamily="34" charset="0"/>
              </a:rPr>
              <a:t>. It </a:t>
            </a:r>
            <a:r>
              <a:rPr lang="ru-KZ" sz="2400" dirty="0" err="1">
                <a:effectLst/>
                <a:latin typeface="Times New Roman" panose="02020603050405020304" pitchFamily="18" charset="0"/>
                <a:ea typeface="Calibri" panose="020F0502020204030204" pitchFamily="34" charset="0"/>
              </a:rPr>
              <a:t>allows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the</a:t>
            </a:r>
            <a:r>
              <a:rPr lang="ru-KZ" sz="2400" dirty="0">
                <a:effectLst/>
                <a:latin typeface="Times New Roman" panose="02020603050405020304" pitchFamily="18" charset="0"/>
                <a:ea typeface="Calibri" panose="020F0502020204030204" pitchFamily="34" charset="0"/>
              </a:rPr>
              <a:t> Internet </a:t>
            </a:r>
            <a:r>
              <a:rPr lang="ru-KZ" sz="2400" dirty="0" err="1">
                <a:effectLst/>
                <a:latin typeface="Times New Roman" panose="02020603050405020304" pitchFamily="18" charset="0"/>
                <a:ea typeface="Calibri" panose="020F0502020204030204" pitchFamily="34" charset="0"/>
              </a:rPr>
              <a:t>user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to</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obtain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further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information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from</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other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sites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other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words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it</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forms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many</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internal</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links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According</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to</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rules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portals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provide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user</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with</a:t>
            </a:r>
            <a:r>
              <a:rPr lang="ru-KZ" sz="2400" dirty="0">
                <a:effectLst/>
                <a:latin typeface="Times New Roman" panose="02020603050405020304" pitchFamily="18" charset="0"/>
                <a:ea typeface="Calibri" panose="020F0502020204030204" pitchFamily="34" charset="0"/>
              </a:rPr>
              <a:t> a </a:t>
            </a:r>
            <a:r>
              <a:rPr lang="ru-KZ" sz="2400" dirty="0" err="1">
                <a:effectLst/>
                <a:latin typeface="Times New Roman" panose="02020603050405020304" pitchFamily="18" charset="0"/>
                <a:ea typeface="Calibri" panose="020F0502020204030204" pitchFamily="34" charset="0"/>
              </a:rPr>
              <a:t>list</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of</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additional</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options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accordance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with</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structure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and</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elegance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of</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the</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information</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that</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suits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his</a:t>
            </a:r>
            <a:r>
              <a:rPr lang="ru-KZ" sz="2400" dirty="0">
                <a:effectLst/>
                <a:latin typeface="Times New Roman" panose="02020603050405020304" pitchFamily="18" charset="0"/>
                <a:ea typeface="Calibri" panose="020F0502020204030204" pitchFamily="34" charset="0"/>
              </a:rPr>
              <a:t> </a:t>
            </a:r>
            <a:r>
              <a:rPr lang="ru-KZ" sz="2400" dirty="0" err="1">
                <a:effectLst/>
                <a:latin typeface="Times New Roman" panose="02020603050405020304" pitchFamily="18" charset="0"/>
                <a:ea typeface="Calibri" panose="020F0502020204030204" pitchFamily="34" charset="0"/>
              </a:rPr>
              <a:t>interest</a:t>
            </a:r>
            <a:r>
              <a:rPr lang="ru-KZ" sz="2400" dirty="0">
                <a:effectLst/>
                <a:latin typeface="Times New Roman" panose="02020603050405020304" pitchFamily="18" charset="0"/>
                <a:ea typeface="Calibri" panose="020F0502020204030204" pitchFamily="34" charset="0"/>
              </a:rPr>
              <a:t>.</a:t>
            </a:r>
            <a:r>
              <a:rPr lang="en-US" sz="2400" dirty="0">
                <a:effectLst/>
                <a:latin typeface="Times New Roman" panose="02020603050405020304" pitchFamily="18" charset="0"/>
                <a:ea typeface="Calibri" panose="020F0502020204030204" pitchFamily="34"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Example: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hlinkClick r:id="rId2"/>
              </a:rPr>
              <a:t>https://www.freecodecamp.org</a:t>
            </a:r>
            <a:endParaRPr lang="ru-KZ"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845182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3147C68-4247-4D62-A65E-4735837ED12D}"/>
              </a:ext>
            </a:extLst>
          </p:cNvPr>
          <p:cNvSpPr>
            <a:spLocks noGrp="1"/>
          </p:cNvSpPr>
          <p:nvPr>
            <p:ph idx="1"/>
          </p:nvPr>
        </p:nvSpPr>
        <p:spPr>
          <a:xfrm>
            <a:off x="1287236" y="1474561"/>
            <a:ext cx="10515600" cy="2362653"/>
          </a:xfrm>
        </p:spPr>
        <p:txBody>
          <a:bodyPr/>
          <a:lstStyle/>
          <a:p>
            <a:pPr algn="just"/>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Another</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organize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Internet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resources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web</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ring</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brings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together</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similar</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topics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websites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Therefore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each</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site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member</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such</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ring</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places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links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its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web</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pages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go</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next</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previous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member</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ring</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By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clicking</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links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view</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sites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members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ring</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Web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rings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search</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engines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directories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ways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unify</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sites</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effectLst/>
                <a:latin typeface="Times New Roman" panose="02020603050405020304" pitchFamily="18" charset="0"/>
                <a:ea typeface="Calibri" panose="020F0502020204030204" pitchFamily="34" charset="0"/>
                <a:cs typeface="Times New Roman" panose="02020603050405020304" pitchFamily="18" charset="0"/>
              </a:rPr>
              <a:t> Internet.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400" dirty="0">
                <a:latin typeface="Times New Roman" panose="02020603050405020304" pitchFamily="18" charset="0"/>
                <a:ea typeface="Calibri" panose="020F0502020204030204" pitchFamily="34" charset="0"/>
                <a:cs typeface="Times New Roman" panose="02020603050405020304" pitchFamily="18" charset="0"/>
              </a:rPr>
              <a:t>Example: </a:t>
            </a:r>
            <a:r>
              <a:rPr lang="en-US" sz="1600" b="0" i="0" u="none" strike="noStrike" dirty="0">
                <a:solidFill>
                  <a:srgbClr val="3366BB"/>
                </a:solidFill>
                <a:effectLst/>
                <a:latin typeface="Arial" panose="020B0604020202020204" pitchFamily="34" charset="0"/>
                <a:hlinkClick r:id="rId2"/>
              </a:rPr>
              <a:t>www.WebRing.org</a:t>
            </a:r>
            <a:r>
              <a:rPr lang="en-US" sz="1600" b="0" i="0" u="none" strike="noStrike" dirty="0">
                <a:solidFill>
                  <a:srgbClr val="3366BB"/>
                </a:solidFill>
                <a:effectLst/>
                <a:latin typeface="Arial" panose="020B0604020202020204" pitchFamily="34" charset="0"/>
              </a:rPr>
              <a:t> - the largest resource for organizing web rings</a:t>
            </a:r>
            <a:endParaRPr lang="ru-KZ" dirty="0"/>
          </a:p>
        </p:txBody>
      </p:sp>
    </p:spTree>
    <p:extLst>
      <p:ext uri="{BB962C8B-B14F-4D97-AF65-F5344CB8AC3E}">
        <p14:creationId xmlns:p14="http://schemas.microsoft.com/office/powerpoint/2010/main" val="379228071"/>
      </p:ext>
    </p:extLst>
  </p:cSld>
  <p:clrMapOvr>
    <a:masterClrMapping/>
  </p:clrMapOvr>
</p:sld>
</file>

<file path=ppt/theme/theme1.xml><?xml version="1.0" encoding="utf-8"?>
<a:theme xmlns:a="http://schemas.openxmlformats.org/drawingml/2006/main" name="powerpointbase.com-937">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powerpointbase.com-937</Template>
  <TotalTime>54</TotalTime>
  <Words>598</Words>
  <Application>Microsoft Office PowerPoint</Application>
  <PresentationFormat>Широкоэкранный</PresentationFormat>
  <Paragraphs>22</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powerpointbase.com-937</vt:lpstr>
      <vt:lpstr>Development and development of the contextual structure of information from common information resources based on search engines</vt:lpstr>
      <vt:lpstr>Plan:</vt:lpstr>
      <vt:lpstr>Презентация PowerPoint</vt:lpstr>
      <vt:lpstr>Thematic examples of directories:</vt:lpstr>
      <vt:lpstr>The search process consists of homogeneous operations designed to collect, process, and present the necessary information. Typically, the search for information consists of four stages:</vt:lpstr>
      <vt:lpstr>To properly organize the search for information, you need to know that Internet resources consist of a website, a web portal and web rings</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and development of the contextual structure of information from common information resources based on search engines</dc:title>
  <dc:creator>Карымсакова Анара Ералкановна</dc:creator>
  <cp:lastModifiedBy>Карымсакова Анара Ералкановна</cp:lastModifiedBy>
  <cp:revision>1</cp:revision>
  <dcterms:created xsi:type="dcterms:W3CDTF">2022-02-21T05:43:10Z</dcterms:created>
  <dcterms:modified xsi:type="dcterms:W3CDTF">2022-02-21T06:38:09Z</dcterms:modified>
</cp:coreProperties>
</file>