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0"/>
  </p:notesMasterIdLst>
  <p:handoutMasterIdLst>
    <p:handoutMasterId r:id="rId21"/>
  </p:handoutMasterIdLst>
  <p:sldIdLst>
    <p:sldId id="277" r:id="rId5"/>
    <p:sldId id="278" r:id="rId6"/>
    <p:sldId id="279" r:id="rId7"/>
    <p:sldId id="259" r:id="rId8"/>
    <p:sldId id="283" r:id="rId9"/>
    <p:sldId id="260" r:id="rId10"/>
    <p:sldId id="261" r:id="rId11"/>
    <p:sldId id="266" r:id="rId12"/>
    <p:sldId id="262" r:id="rId13"/>
    <p:sldId id="267" r:id="rId14"/>
    <p:sldId id="275" r:id="rId15"/>
    <p:sldId id="268" r:id="rId16"/>
    <p:sldId id="280" r:id="rId17"/>
    <p:sldId id="281" r:id="rId18"/>
    <p:sldId id="282" r:id="rId19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99154" autoAdjust="0"/>
  </p:normalViewPr>
  <p:slideViewPr>
    <p:cSldViewPr snapToGrid="0">
      <p:cViewPr>
        <p:scale>
          <a:sx n="79" d="100"/>
          <a:sy n="79" d="100"/>
        </p:scale>
        <p:origin x="-763" y="-1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521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279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53C015C-0EF5-49F7-9E01-582B585ABACA}" type="datetime1">
              <a:rPr lang="ru-RU" smtClean="0"/>
              <a:t>06.11.2022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E286890-466E-41CD-A28A-B1EBDF22CA3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62942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2BFA235-31F1-4890-8B77-802E398D12C6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27CD11A-EED3-40CE-98A3-28FEE84867B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957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40A245C-01DF-4738-95E1-A937925DD2F1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55828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CEF5AE2-A617-4D10-AE3F-743DB285430B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5299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B7E0C4-AD29-44BF-B816-44BB346984E4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0558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12D46A-9331-4E58-9868-B6ECF00A1A93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9677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E920193-2B05-4257-A1D7-7CD6038489A8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95099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3F70773-252F-46A4-859F-4D91426BD6D8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618962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237B7A2-263E-4006-82C8-F8A3F838290A}" type="datetime1">
              <a:rPr lang="ru-RU" smtClean="0"/>
              <a:t>06.11.2022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smtClean="0"/>
              <a:t>Добавить нижний колонтитул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70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3F70773-252F-46A4-859F-4D91426BD6D8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4365439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1D95CD1-4E33-45E7-90A8-63B59DCB1BF2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4890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37691E6-B3C1-4B5F-BA52-EDD503422929}" type="datetime1">
              <a:rPr lang="ru-RU" smtClean="0"/>
              <a:t>06.11.2022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smtClean="0"/>
              <a:t>Добавить нижний колонтитул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664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B6C35A3-A52F-43C1-91D0-1B98C4E987A3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1087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3F70773-252F-46A4-859F-4D91426BD6D8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5B29C50-D6F1-4DB6-9B68-F4CD3996E9CF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9920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kaggle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ru-ru/azure/architecture/data-science-process/overview" TargetMode="External"/><Relationship Id="rId2" Type="http://schemas.openxmlformats.org/officeDocument/2006/relationships/hyperlink" Target="https://www.youtube.com/watch?v=eUwsjsEePp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_y8doU6jNo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.ivan-shamaev.ru/python-data-science-machine-learning-tutorial/?ysclid=l7zstnhlcg196354381" TargetMode="External"/><Relationship Id="rId7" Type="http://schemas.openxmlformats.org/officeDocument/2006/relationships/hyperlink" Target="https://edu.vsu.ru/pluginfile.php/4852780/mod_resource/content/1/Mashinnoe_obuchenie_karmanny_spravochnik_Kratkoe_rukovodstvo_po_metodam_strukturirovannogo_mashinnogo_obuchenia_na_Python_2020.pdf?ysclid=l7zsxdq3bf345399931" TargetMode="External"/><Relationship Id="rId2" Type="http://schemas.openxmlformats.org/officeDocument/2006/relationships/hyperlink" Target="https://geekbrains.kz/faculty/engineer/ai?utm_source=yandex&amp;utm_medium=cpc&amp;utm_campaign=5635_gu-engineer-ai_yandex_cpc_poisk_course_kz_code_skillbox&amp;utm_content=adg_4950910864|ad_12329965384|ph_39563166660|key_%D0%BC%D0%B0%D1%88%D0%B8%D0%BD%D0%BD%D0%BE%D0%B5%20%D0%BE%D0%B1%D1%83%D1%87%D0%B5%D0%BD%D0%B8%D0%B5%20python|dev_desktop|pst_premium_1|rgnid_163_%D0%9D%D1%83%D1%80-%D0%A1%D1%83%D0%BB%D1%82%D0%B0%D0%BD|placement_none|creative_%7bcreative_name%7d&amp;utm_term=%D0%BC%D0%B0%D1%88%D0%B8%D0%BD%D0%BD%D0%BE%D0%B5%20%D0%BE%D0%B1%D1%83%D1%87%D0%B5%D0%BD%D0%B8%D0%B5%20python&amp;etext=2202.QjUyR6nuANtAg5cXouP2gAEQcZSRzdYXhrQY6VFWWQAHSbidKPe_VphM0ZgJCrF9SOHSs1aJSehuiQyOoGw9JK1b7Hnn-2Z6XKm3hS-qBi15Y3BleG9ja3F0ZHl0b2t2.3944f4c655dce619be616582d2166d21534d546c&amp;yclid=535099985132079188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playlist?list=PLPPIc-4tm3YQw3P5d0mrID3DmvV_abaMO" TargetMode="External"/><Relationship Id="rId5" Type="http://schemas.openxmlformats.org/officeDocument/2006/relationships/hyperlink" Target="https://habr.com/ru/company/ods/blog/322626/?ysclid=l7zsvw79t2147209544" TargetMode="External"/><Relationship Id="rId4" Type="http://schemas.openxmlformats.org/officeDocument/2006/relationships/hyperlink" Target="https://habr.com/ru/company/nix/blog/425253/?ysclid=l7zsui9nl349194722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24417" y="4581526"/>
            <a:ext cx="103632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400" smtClean="0">
                <a:solidFill>
                  <a:srgbClr val="0070C0"/>
                </a:solidFill>
              </a:rPr>
              <a:t>Дисциплина: «Разработка алгоритмов для реализации методов машинного обучения(лек)»</a:t>
            </a:r>
            <a:br>
              <a:rPr lang="ru-RU" altLang="ru-RU" sz="2400" smtClean="0">
                <a:solidFill>
                  <a:srgbClr val="0070C0"/>
                </a:solidFill>
              </a:rPr>
            </a:br>
            <a:r>
              <a:rPr lang="ru-RU" altLang="ru-RU" sz="2400" smtClean="0">
                <a:solidFill>
                  <a:srgbClr val="0070C0"/>
                </a:solidFill>
              </a:rPr>
              <a:t> гр:М094-6112-21-ауд:404</a:t>
            </a:r>
            <a:br>
              <a:rPr lang="ru-RU" altLang="ru-RU" sz="2400" smtClean="0">
                <a:solidFill>
                  <a:srgbClr val="0070C0"/>
                </a:solidFill>
              </a:rPr>
            </a:br>
            <a:r>
              <a:rPr lang="ru-RU" altLang="ru-RU" sz="2400" smtClean="0">
                <a:solidFill>
                  <a:srgbClr val="0070C0"/>
                </a:solidFill>
              </a:rPr>
              <a:t>Кинтонова А.Ж.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5884" y="404813"/>
            <a:ext cx="8534400" cy="1752600"/>
          </a:xfrm>
        </p:spPr>
        <p:txBody>
          <a:bodyPr/>
          <a:lstStyle/>
          <a:p>
            <a:pPr marL="63500" eaLnBrk="1" hangingPunct="1"/>
            <a:r>
              <a:rPr lang="ru-RU" altLang="ru-RU" smtClean="0">
                <a:solidFill>
                  <a:srgbClr val="0070C0"/>
                </a:solidFill>
              </a:rPr>
              <a:t>Лекция </a:t>
            </a:r>
            <a:r>
              <a:rPr lang="ru-RU" altLang="ru-RU" smtClean="0">
                <a:solidFill>
                  <a:srgbClr val="0070C0"/>
                </a:solidFill>
              </a:rPr>
              <a:t>13.</a:t>
            </a:r>
            <a:endParaRPr lang="ru-RU" altLang="ru-RU" dirty="0" smtClean="0">
              <a:solidFill>
                <a:srgbClr val="0070C0"/>
              </a:solidFill>
            </a:endParaRPr>
          </a:p>
          <a:p>
            <a:pPr marL="63500"/>
            <a:r>
              <a:rPr lang="ru-RU" altLang="ru-RU" dirty="0" smtClean="0">
                <a:solidFill>
                  <a:srgbClr val="0070C0"/>
                </a:solidFill>
              </a:rPr>
              <a:t>Технологии обработки данных. </a:t>
            </a:r>
          </a:p>
        </p:txBody>
      </p:sp>
    </p:spTree>
    <p:extLst>
      <p:ext uri="{BB962C8B-B14F-4D97-AF65-F5344CB8AC3E}">
        <p14:creationId xmlns:p14="http://schemas.microsoft.com/office/powerpoint/2010/main" val="384115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2.Создание </a:t>
            </a:r>
            <a:r>
              <a:rPr lang="ru-RU" dirty="0">
                <a:solidFill>
                  <a:srgbClr val="0070C0"/>
                </a:solidFill>
              </a:rPr>
              <a:t>таблиц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Мы будем использовать готовые данные, которые есть на сайте </a:t>
            </a:r>
            <a:r>
              <a:rPr lang="en-US" dirty="0">
                <a:hlinkClick r:id="rId2"/>
              </a:rPr>
              <a:t>https://www.kaggle.com/</a:t>
            </a:r>
            <a:endParaRPr lang="en-US" dirty="0"/>
          </a:p>
          <a:p>
            <a:r>
              <a:rPr lang="ru-RU" dirty="0"/>
              <a:t>Данные, как правило лежат в формате </a:t>
            </a:r>
            <a:r>
              <a:rPr lang="en-US" dirty="0"/>
              <a:t>.csv</a:t>
            </a:r>
            <a:r>
              <a:rPr lang="ru-RU" dirty="0"/>
              <a:t>, и что бы добавить их в программу, необходимо воспользоваться следующим методом: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5108C59-192A-4C66-9E58-F4C9270DBC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642" y="3731202"/>
            <a:ext cx="8578153" cy="51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377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Создание таблиц данных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="" xmlns:a16="http://schemas.microsoft.com/office/drawing/2014/main" id="{4DCBF079-4826-4DF0-9769-FCE021AF22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581439"/>
            <a:ext cx="8104909" cy="4346208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4C9D62A0-7AFB-4CE0-AF84-51354C1E2A6C}"/>
              </a:ext>
            </a:extLst>
          </p:cNvPr>
          <p:cNvSpPr txBox="1">
            <a:spLocks/>
          </p:cNvSpPr>
          <p:nvPr/>
        </p:nvSpPr>
        <p:spPr>
          <a:xfrm>
            <a:off x="8925790" y="1581438"/>
            <a:ext cx="3148446" cy="3375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Как видно на данном скрине – здесь есть очень много данных (строк и столбцов)</a:t>
            </a:r>
          </a:p>
          <a:p>
            <a:r>
              <a:rPr lang="ru-RU" dirty="0"/>
              <a:t>Все эти данные и представляют собой таблицу.</a:t>
            </a:r>
          </a:p>
        </p:txBody>
      </p:sp>
    </p:spTree>
    <p:extLst>
      <p:ext uri="{BB962C8B-B14F-4D97-AF65-F5344CB8AC3E}">
        <p14:creationId xmlns:p14="http://schemas.microsoft.com/office/powerpoint/2010/main" val="300231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Отдельные столбцы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0556"/>
            <a:ext cx="5665304" cy="3778006"/>
          </a:xfrm>
        </p:spPr>
        <p:txBody>
          <a:bodyPr/>
          <a:lstStyle/>
          <a:p>
            <a:r>
              <a:rPr lang="ru-RU" dirty="0"/>
              <a:t>При анализе данных, нам, как правило необходимо вытаскивать значения отдельных таблиц.</a:t>
            </a:r>
            <a:r>
              <a:rPr lang="en-US" dirty="0"/>
              <a:t> </a:t>
            </a:r>
            <a:endParaRPr lang="ru-RU" dirty="0"/>
          </a:p>
          <a:p>
            <a:r>
              <a:rPr lang="ru-RU" dirty="0"/>
              <a:t>1 способ: обращение к самому столбцу данных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FBAFE9E1-8CAA-42E2-9089-79A14B2B9D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275" y="3529559"/>
            <a:ext cx="4448175" cy="265747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880EDAF6-29B1-4631-AE6A-4C2403B7D8A1}"/>
              </a:ext>
            </a:extLst>
          </p:cNvPr>
          <p:cNvSpPr txBox="1">
            <a:spLocks/>
          </p:cNvSpPr>
          <p:nvPr/>
        </p:nvSpPr>
        <p:spPr>
          <a:xfrm>
            <a:off x="6220691" y="1640556"/>
            <a:ext cx="5665304" cy="3778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2 способ: превращать данные в список: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BCA7236B-3DF3-4C6D-9201-A862ADB582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2993" y="2207557"/>
            <a:ext cx="3691370" cy="397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689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112184" y="100013"/>
            <a:ext cx="11582400" cy="1066800"/>
          </a:xfrm>
        </p:spPr>
        <p:txBody>
          <a:bodyPr/>
          <a:lstStyle/>
          <a:p>
            <a:pPr marL="63500" eaLnBrk="1" hangingPunct="1"/>
            <a:r>
              <a:rPr lang="ru-RU" altLang="ru-RU" sz="3200" dirty="0" smtClean="0">
                <a:solidFill>
                  <a:srgbClr val="0070C0"/>
                </a:solidFill>
              </a:rPr>
              <a:t>3.Обработка данных.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83BA5-963C-4E34-9720-C548AB1F1BAA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24580" name="Прямоугольник 1"/>
          <p:cNvSpPr>
            <a:spLocks noChangeArrowheads="1"/>
          </p:cNvSpPr>
          <p:nvPr/>
        </p:nvSpPr>
        <p:spPr bwMode="auto">
          <a:xfrm>
            <a:off x="143933" y="1052513"/>
            <a:ext cx="12048067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Задачи предварительной обработки данных: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Arial" charset="0"/>
              </a:rPr>
              <a:t>Очистка данных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: заполнение отсутствующих значений, обнаружение и удаление шума данных и выбросов.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Arial" charset="0"/>
              </a:rPr>
              <a:t>Преобразование данных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: нормализация данных для уменьшения размеров и шума.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Arial" charset="0"/>
              </a:rPr>
              <a:t>Уменьшение данных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: образцы записей данных или атрибутов для упрощения обработки данных.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Arial" charset="0"/>
              </a:rPr>
              <a:t>Дискретизация данных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. Преобразуйте непрерывные атрибуты в атрибуты категорий, чтобы упростить их использование с определенными методами машинного обучения.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002060"/>
                </a:solidFill>
                <a:latin typeface="Arial" charset="0"/>
              </a:rPr>
              <a:t>Очистка текста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 — удаление внедренных символов, которые могут нарушать выравнивание данных, например внедренных символов табуляции в файле с разделителем-табуляцией, внедренных новых линий, которые могут, например, разбивать записи.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000">
              <a:solidFill>
                <a:srgbClr val="002060"/>
              </a:solidFill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4321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112184" y="100013"/>
            <a:ext cx="11582400" cy="1066800"/>
          </a:xfrm>
        </p:spPr>
        <p:txBody>
          <a:bodyPr/>
          <a:lstStyle/>
          <a:p>
            <a:pPr marL="63500" eaLnBrk="1" hangingPunct="1"/>
            <a:r>
              <a:rPr lang="ru-RU" altLang="ru-RU" sz="3200" smtClean="0">
                <a:solidFill>
                  <a:srgbClr val="0070C0"/>
                </a:solidFill>
              </a:rPr>
              <a:t>3.Обработка данных.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8A83F4-542F-4318-A649-70023B220966}" type="slidenum">
              <a:rPr lang="ru-RU"/>
              <a:pPr>
                <a:defRPr/>
              </a:pPr>
              <a:t>14</a:t>
            </a:fld>
            <a:endParaRPr lang="ru-RU"/>
          </a:p>
        </p:txBody>
      </p:sp>
      <p:sp>
        <p:nvSpPr>
          <p:cNvPr id="25604" name="Прямоугольник 1"/>
          <p:cNvSpPr>
            <a:spLocks noChangeArrowheads="1"/>
          </p:cNvSpPr>
          <p:nvPr/>
        </p:nvSpPr>
        <p:spPr bwMode="auto">
          <a:xfrm>
            <a:off x="143933" y="1052513"/>
            <a:ext cx="12048067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Как обрабатывать пропущенные значения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При работе с пропущенными значениями лучше сначала определить причину их появления в данных, что поможет решить проблему. Вот какие бывает методы обработки пропущенных значений: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000">
              <a:solidFill>
                <a:srgbClr val="002060"/>
              </a:solidFill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Удаление: удаление записей с пропущенными значениями.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Фиктивная подстановка — замена пропущенных значений фиктивными, например подстановка значения unknown (неизвестно) вместо категориальных или значения 0 вместо чисел.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Подстановка среднего значения: пропущенные числовые данные можно заменить средним значением.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Подстановка часто используемого элемента: пропущенные категориальные значения можно заменить наиболее часто используемым элементом.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Подстановка по регрессии: использование регрессионного метода для замены пропущенных значений регрессионными.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0948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112184" y="100013"/>
            <a:ext cx="11582400" cy="1066800"/>
          </a:xfrm>
        </p:spPr>
        <p:txBody>
          <a:bodyPr/>
          <a:lstStyle/>
          <a:p>
            <a:pPr marL="63500" eaLnBrk="1" hangingPunct="1"/>
            <a:r>
              <a:rPr lang="ru-RU" altLang="ru-RU" sz="3200" smtClean="0">
                <a:solidFill>
                  <a:srgbClr val="0070C0"/>
                </a:solidFill>
              </a:rPr>
              <a:t>Источники: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9EE4C-FEC9-4241-9E35-D2D09498023A}" type="slidenum">
              <a:rPr lang="ru-RU"/>
              <a:pPr>
                <a:defRPr/>
              </a:pPr>
              <a:t>15</a:t>
            </a:fld>
            <a:endParaRPr lang="ru-RU"/>
          </a:p>
        </p:txBody>
      </p:sp>
      <p:sp>
        <p:nvSpPr>
          <p:cNvPr id="26628" name="Прямоугольник 1"/>
          <p:cNvSpPr>
            <a:spLocks noChangeArrowheads="1"/>
          </p:cNvSpPr>
          <p:nvPr/>
        </p:nvSpPr>
        <p:spPr bwMode="auto">
          <a:xfrm>
            <a:off x="143933" y="1052513"/>
            <a:ext cx="12048067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Интеллектуальный анализ данных: концепции и методы. Издание третье, </a:t>
            </a:r>
            <a:r>
              <a:rPr lang="en-US" altLang="ru-RU" sz="2000">
                <a:solidFill>
                  <a:srgbClr val="002060"/>
                </a:solidFill>
                <a:latin typeface="Arial" charset="0"/>
              </a:rPr>
              <a:t>Morgan Kaufmann Publishers, 2011. 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Цзявей Хань (</a:t>
            </a:r>
            <a:r>
              <a:rPr lang="en-US" altLang="ru-RU" sz="2000">
                <a:solidFill>
                  <a:srgbClr val="002060"/>
                </a:solidFill>
                <a:latin typeface="Arial" charset="0"/>
              </a:rPr>
              <a:t>Jiawei Han), 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Мишлин Кэмбер (</a:t>
            </a:r>
            <a:r>
              <a:rPr lang="en-US" altLang="ru-RU" sz="2000">
                <a:solidFill>
                  <a:srgbClr val="002060"/>
                </a:solidFill>
                <a:latin typeface="Arial" charset="0"/>
              </a:rPr>
              <a:t>Micheline Kamber) 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и Цзянь Пей (</a:t>
            </a:r>
            <a:r>
              <a:rPr lang="en-US" altLang="ru-RU" sz="2000">
                <a:solidFill>
                  <a:srgbClr val="002060"/>
                </a:solidFill>
                <a:latin typeface="Arial" charset="0"/>
              </a:rPr>
              <a:t>Jian Pei)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.</a:t>
            </a:r>
            <a:endParaRPr lang="en-US" altLang="ru-RU" sz="2000">
              <a:solidFill>
                <a:srgbClr val="002060"/>
              </a:solidFill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ru-RU" altLang="ru-RU" sz="2000">
                <a:latin typeface="Arial" charset="0"/>
                <a:hlinkClick r:id="rId2"/>
              </a:rPr>
              <a:t>Обзор машинного обучения </a:t>
            </a:r>
            <a:r>
              <a:rPr lang="en-US" altLang="ru-RU" sz="2000">
                <a:latin typeface="Arial" charset="0"/>
                <a:hlinkClick r:id="rId2"/>
              </a:rPr>
              <a:t>Azure. Azure Machine Learning – YouTube</a:t>
            </a:r>
            <a:endParaRPr lang="en-US" altLang="ru-RU" sz="200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ru-RU" altLang="ru-RU" sz="2000">
                <a:latin typeface="Arial" charset="0"/>
                <a:hlinkClick r:id="rId3"/>
              </a:rPr>
              <a:t>Что такое процесс обработки и анализа данных группы? - Azure Architecture Center | Microsoft Docs</a:t>
            </a:r>
            <a:endParaRPr lang="en-US" altLang="ru-RU" sz="200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altLang="ru-RU" sz="2000">
                <a:latin typeface="Arial" charset="0"/>
                <a:hlinkClick r:id="rId4"/>
              </a:rPr>
              <a:t>Azure Machine Learning Services - Webinar - YouTube</a:t>
            </a:r>
            <a:endParaRPr lang="ru-RU" altLang="ru-RU" sz="200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2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5884" y="404813"/>
            <a:ext cx="8534400" cy="1752600"/>
          </a:xfrm>
        </p:spPr>
        <p:txBody>
          <a:bodyPr>
            <a:normAutofit fontScale="85000" lnSpcReduction="20000"/>
          </a:bodyPr>
          <a:lstStyle/>
          <a:p>
            <a:pPr marL="63500" eaLnBrk="1" hangingPunct="1"/>
            <a:r>
              <a:rPr lang="ru-RU" altLang="ru-RU" dirty="0" smtClean="0">
                <a:solidFill>
                  <a:srgbClr val="0070C0"/>
                </a:solidFill>
              </a:rPr>
              <a:t>ПЛАН:</a:t>
            </a:r>
          </a:p>
          <a:p>
            <a:pPr marL="63500" algn="l"/>
            <a:r>
              <a:rPr lang="ru-RU" altLang="ru-RU" dirty="0" smtClean="0">
                <a:solidFill>
                  <a:srgbClr val="0070C0"/>
                </a:solidFill>
              </a:rPr>
              <a:t>1.</a:t>
            </a:r>
            <a:r>
              <a:rPr lang="en-US" altLang="ru-RU" dirty="0" smtClean="0">
                <a:solidFill>
                  <a:srgbClr val="0070C0"/>
                </a:solidFill>
              </a:rPr>
              <a:t> </a:t>
            </a:r>
            <a:r>
              <a:rPr lang="kk-KZ" altLang="ru-RU" dirty="0" smtClean="0">
                <a:solidFill>
                  <a:srgbClr val="0070C0"/>
                </a:solidFill>
              </a:rPr>
              <a:t>Технология обработки данных на Р</a:t>
            </a:r>
            <a:r>
              <a:rPr lang="en-US" altLang="ru-RU" dirty="0" err="1" smtClean="0">
                <a:solidFill>
                  <a:srgbClr val="0070C0"/>
                </a:solidFill>
              </a:rPr>
              <a:t>andas</a:t>
            </a:r>
            <a:r>
              <a:rPr lang="ru-RU" altLang="ru-RU" dirty="0" smtClean="0">
                <a:solidFill>
                  <a:srgbClr val="0070C0"/>
                </a:solidFill>
              </a:rPr>
              <a:t>. </a:t>
            </a:r>
          </a:p>
          <a:p>
            <a:pPr marL="63500" algn="l"/>
            <a:r>
              <a:rPr lang="ru-RU" altLang="ru-RU" dirty="0" smtClean="0">
                <a:solidFill>
                  <a:srgbClr val="0070C0"/>
                </a:solidFill>
              </a:rPr>
              <a:t>2.Создание таблиц данных.</a:t>
            </a:r>
          </a:p>
          <a:p>
            <a:pPr marL="63500" algn="l"/>
            <a:r>
              <a:rPr lang="ru-RU" altLang="ru-RU" dirty="0">
                <a:solidFill>
                  <a:srgbClr val="0070C0"/>
                </a:solidFill>
              </a:rPr>
              <a:t>3.Обработка данных.</a:t>
            </a:r>
            <a:endParaRPr lang="ru-RU" altLang="ru-RU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00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5884" y="404813"/>
            <a:ext cx="8534400" cy="1752600"/>
          </a:xfrm>
        </p:spPr>
        <p:txBody>
          <a:bodyPr>
            <a:normAutofit fontScale="62500" lnSpcReduction="20000"/>
          </a:bodyPr>
          <a:lstStyle/>
          <a:p>
            <a:pPr marL="63500" eaLnBrk="1" hangingPunct="1">
              <a:defRPr/>
            </a:pPr>
            <a:r>
              <a:rPr lang="ru-RU" altLang="ru-RU" dirty="0" smtClean="0">
                <a:solidFill>
                  <a:srgbClr val="0070C0"/>
                </a:solidFill>
              </a:rPr>
              <a:t>источники:</a:t>
            </a:r>
          </a:p>
          <a:p>
            <a:pPr marL="63500" algn="l" eaLnBrk="1" hangingPunct="1">
              <a:defRPr/>
            </a:pPr>
            <a:endParaRPr lang="ru-RU" altLang="ru-RU" dirty="0" smtClean="0">
              <a:solidFill>
                <a:srgbClr val="0070C0"/>
              </a:solidFill>
            </a:endParaRPr>
          </a:p>
          <a:p>
            <a:pPr marL="577850" indent="-514350" algn="l" eaLnBrk="1" hangingPunct="1">
              <a:buFont typeface="+mj-lt"/>
              <a:buAutoNum type="arabicPeriod"/>
              <a:defRPr/>
            </a:pPr>
            <a:r>
              <a:rPr lang="ru-RU" sz="1400" dirty="0">
                <a:hlinkClick r:id="rId2"/>
              </a:rPr>
              <a:t>Курсы </a:t>
            </a:r>
            <a:r>
              <a:rPr lang="ru-RU" sz="1400" dirty="0" err="1">
                <a:hlinkClick r:id="rId2"/>
              </a:rPr>
              <a:t>искуственного</a:t>
            </a:r>
            <a:r>
              <a:rPr lang="ru-RU" sz="1400" dirty="0">
                <a:hlinkClick r:id="rId2"/>
              </a:rPr>
              <a:t> интеллекта | Онлайн-курс по разработке ИИ от </a:t>
            </a:r>
            <a:r>
              <a:rPr lang="ru-RU" sz="1400" dirty="0" err="1">
                <a:hlinkClick r:id="rId2"/>
              </a:rPr>
              <a:t>GeekBrains</a:t>
            </a:r>
            <a:r>
              <a:rPr lang="ru-RU" sz="1400" dirty="0">
                <a:hlinkClick r:id="rId2"/>
              </a:rPr>
              <a:t> в </a:t>
            </a:r>
            <a:r>
              <a:rPr lang="ru-RU" sz="1400" dirty="0" smtClean="0">
                <a:hlinkClick r:id="rId2"/>
              </a:rPr>
              <a:t>Казахстане</a:t>
            </a:r>
            <a:endParaRPr lang="en-US" sz="1400" dirty="0" smtClean="0"/>
          </a:p>
          <a:p>
            <a:pPr marL="577850" indent="-514350" algn="l" eaLnBrk="1" hangingPunct="1">
              <a:buFont typeface="+mj-lt"/>
              <a:buAutoNum type="arabicPeriod"/>
              <a:defRPr/>
            </a:pPr>
            <a:r>
              <a:rPr lang="ru-RU" sz="1400" dirty="0">
                <a:hlinkClick r:id="rId3"/>
              </a:rPr>
              <a:t>Машинное обучение </a:t>
            </a:r>
            <a:r>
              <a:rPr lang="en-US" sz="1400" dirty="0">
                <a:hlinkClick r:id="rId3"/>
              </a:rPr>
              <a:t>Python. Data Science Machine Learning Tutorial - Python 3 | Data Science | </a:t>
            </a:r>
            <a:r>
              <a:rPr lang="ru-RU" sz="1400" dirty="0">
                <a:hlinkClick r:id="rId3"/>
              </a:rPr>
              <a:t>Нейронные сети | </a:t>
            </a:r>
            <a:r>
              <a:rPr lang="en-US" sz="1400" dirty="0">
                <a:hlinkClick r:id="rId3"/>
              </a:rPr>
              <a:t>AI - </a:t>
            </a:r>
            <a:r>
              <a:rPr lang="ru-RU" sz="1400" dirty="0">
                <a:hlinkClick r:id="rId3"/>
              </a:rPr>
              <a:t>Искусственный Интеллект (</a:t>
            </a:r>
            <a:r>
              <a:rPr lang="en-US" sz="1400" dirty="0">
                <a:hlinkClick r:id="rId3"/>
              </a:rPr>
              <a:t>ivan-shamaev.ru</a:t>
            </a:r>
            <a:r>
              <a:rPr lang="en-US" sz="1400" dirty="0" smtClean="0">
                <a:hlinkClick r:id="rId3"/>
              </a:rPr>
              <a:t>)</a:t>
            </a:r>
            <a:endParaRPr lang="en-US" sz="1400" dirty="0" smtClean="0"/>
          </a:p>
          <a:p>
            <a:pPr marL="577850" indent="-514350" algn="l" eaLnBrk="1" hangingPunct="1">
              <a:buFont typeface="+mj-lt"/>
              <a:buAutoNum type="arabicPeriod"/>
              <a:defRPr/>
            </a:pPr>
            <a:r>
              <a:rPr lang="ru-RU" sz="1400" dirty="0">
                <a:hlinkClick r:id="rId4"/>
              </a:rPr>
              <a:t>Делаем проект по машинному обучению на </a:t>
            </a:r>
            <a:r>
              <a:rPr lang="ru-RU" sz="1400" dirty="0" err="1">
                <a:hlinkClick r:id="rId4"/>
              </a:rPr>
              <a:t>Python</a:t>
            </a:r>
            <a:r>
              <a:rPr lang="ru-RU" sz="1400" dirty="0">
                <a:hlinkClick r:id="rId4"/>
              </a:rPr>
              <a:t>. Часть 1 / </a:t>
            </a:r>
            <a:r>
              <a:rPr lang="ru-RU" sz="1400" dirty="0" err="1">
                <a:hlinkClick r:id="rId4"/>
              </a:rPr>
              <a:t>Хабр</a:t>
            </a:r>
            <a:r>
              <a:rPr lang="ru-RU" sz="1400" dirty="0">
                <a:hlinkClick r:id="rId4"/>
              </a:rPr>
              <a:t> (habr.com</a:t>
            </a:r>
            <a:r>
              <a:rPr lang="ru-RU" sz="1400" dirty="0" smtClean="0">
                <a:hlinkClick r:id="rId4"/>
              </a:rPr>
              <a:t>)</a:t>
            </a:r>
            <a:endParaRPr lang="kk-KZ" sz="1400" dirty="0" smtClean="0"/>
          </a:p>
          <a:p>
            <a:pPr marL="577850" indent="-514350" algn="l" eaLnBrk="1" hangingPunct="1">
              <a:buFont typeface="+mj-lt"/>
              <a:buAutoNum type="arabicPeriod"/>
              <a:defRPr/>
            </a:pPr>
            <a:r>
              <a:rPr lang="ru-RU" sz="1400" dirty="0">
                <a:hlinkClick r:id="rId5"/>
              </a:rPr>
              <a:t>Открытый курс машинного обучения. Тема 1. Первичный анализ данных с </a:t>
            </a:r>
            <a:r>
              <a:rPr lang="ru-RU" sz="1400" dirty="0" err="1">
                <a:hlinkClick r:id="rId5"/>
              </a:rPr>
              <a:t>Pandas</a:t>
            </a:r>
            <a:r>
              <a:rPr lang="ru-RU" sz="1400" dirty="0">
                <a:hlinkClick r:id="rId5"/>
              </a:rPr>
              <a:t> / </a:t>
            </a:r>
            <a:r>
              <a:rPr lang="ru-RU" sz="1400" dirty="0" err="1">
                <a:hlinkClick r:id="rId5"/>
              </a:rPr>
              <a:t>Хабр</a:t>
            </a:r>
            <a:r>
              <a:rPr lang="ru-RU" sz="1400" dirty="0">
                <a:hlinkClick r:id="rId5"/>
              </a:rPr>
              <a:t> (habr.com</a:t>
            </a:r>
            <a:r>
              <a:rPr lang="ru-RU" sz="1400" dirty="0" smtClean="0">
                <a:hlinkClick r:id="rId5"/>
              </a:rPr>
              <a:t>)</a:t>
            </a:r>
            <a:endParaRPr lang="ru-RU" sz="1400" dirty="0" smtClean="0"/>
          </a:p>
          <a:p>
            <a:pPr marL="577850" indent="-514350" algn="l" eaLnBrk="1" hangingPunct="1">
              <a:buFont typeface="+mj-lt"/>
              <a:buAutoNum type="arabicPeriod"/>
              <a:defRPr/>
            </a:pPr>
            <a:r>
              <a:rPr lang="en-US" sz="1400" dirty="0">
                <a:hlinkClick r:id="rId6"/>
              </a:rPr>
              <a:t>(460) Python </a:t>
            </a:r>
            <a:r>
              <a:rPr lang="en-US" sz="1400" dirty="0" err="1">
                <a:hlinkClick r:id="rId6"/>
              </a:rPr>
              <a:t>для</a:t>
            </a:r>
            <a:r>
              <a:rPr lang="en-US" sz="1400" dirty="0">
                <a:hlinkClick r:id="rId6"/>
              </a:rPr>
              <a:t> Machine Learning и Data Science || </a:t>
            </a:r>
            <a:r>
              <a:rPr lang="en-US" sz="1400" dirty="0" err="1">
                <a:hlinkClick r:id="rId6"/>
              </a:rPr>
              <a:t>Для</a:t>
            </a:r>
            <a:r>
              <a:rPr lang="en-US" sz="1400" dirty="0">
                <a:hlinkClick r:id="rId6"/>
              </a:rPr>
              <a:t> </a:t>
            </a:r>
            <a:r>
              <a:rPr lang="en-US" sz="1400" dirty="0" err="1">
                <a:hlinkClick r:id="rId6"/>
              </a:rPr>
              <a:t>начинающих</a:t>
            </a:r>
            <a:r>
              <a:rPr lang="en-US" sz="1400" dirty="0">
                <a:hlinkClick r:id="rId6"/>
              </a:rPr>
              <a:t> </a:t>
            </a:r>
            <a:r>
              <a:rPr lang="en-US" sz="1400" dirty="0" smtClean="0">
                <a:hlinkClick r:id="rId6"/>
              </a:rPr>
              <a:t>– YouTube</a:t>
            </a:r>
            <a:endParaRPr lang="ru-RU" sz="1400" dirty="0" smtClean="0"/>
          </a:p>
          <a:p>
            <a:pPr marL="577850" indent="-514350" algn="l" eaLnBrk="1" hangingPunct="1">
              <a:buFont typeface="+mj-lt"/>
              <a:buAutoNum type="arabicPeriod"/>
              <a:defRPr/>
            </a:pPr>
            <a:r>
              <a:rPr lang="en-US" sz="1400">
                <a:hlinkClick r:id="rId7"/>
              </a:rPr>
              <a:t>Mashinnoe_obuchenie_karmanny_spravochnik_Kratkoe_rukovodstvo_po_metodam_strukturirovannogo_mashinnogo_obuchenia_na_Python_2020.pdf (vsu.ru)</a:t>
            </a:r>
            <a:endParaRPr lang="kk-KZ" sz="1400" dirty="0" smtClean="0"/>
          </a:p>
          <a:p>
            <a:pPr marL="577850" indent="-514350" algn="l" eaLnBrk="1" hangingPunct="1">
              <a:buFont typeface="+mj-lt"/>
              <a:buAutoNum type="arabicPeriod"/>
              <a:defRPr/>
            </a:pPr>
            <a:endParaRPr lang="ru-RU" altLang="ru-RU" sz="1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57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>
                <a:solidFill>
                  <a:srgbClr val="0070C0"/>
                </a:solidFill>
              </a:rPr>
              <a:t>1. Технология обработки данных на </a:t>
            </a:r>
            <a:r>
              <a:rPr lang="ru-RU" sz="4800" dirty="0" err="1" smtClean="0">
                <a:solidFill>
                  <a:srgbClr val="0070C0"/>
                </a:solidFill>
              </a:rPr>
              <a:t>Рandas</a:t>
            </a:r>
            <a:r>
              <a:rPr lang="ru-RU" sz="4800" dirty="0" smtClean="0">
                <a:solidFill>
                  <a:srgbClr val="0070C0"/>
                </a:solidFill>
              </a:rPr>
              <a:t>. </a:t>
            </a:r>
            <a:endParaRPr lang="ru-RU" sz="4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При использовании библиотеки </a:t>
            </a:r>
            <a:r>
              <a:rPr lang="ru-RU" sz="2800" dirty="0" err="1" smtClean="0"/>
              <a:t>pandas</a:t>
            </a:r>
            <a:r>
              <a:rPr lang="ru-RU" sz="2800" dirty="0" smtClean="0"/>
              <a:t> для анализа маленьких наборов данных, размер которых не превышает 100 мегабайт, производительность редко становится проблемой. Но когда речь идёт об исследовании наборов данных, размеры которых могут достигать нескольких гигабайт, проблемы с производительностью могут приводить к значительному увеличению длительности анализа данных и даже могут становиться причиной невозможности проведения анализа из-за нехватки памяти.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4182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>
                <a:solidFill>
                  <a:srgbClr val="0070C0"/>
                </a:solidFill>
              </a:rPr>
              <a:t>Модуль </a:t>
            </a:r>
            <a:r>
              <a:rPr lang="en-US" sz="4800" dirty="0">
                <a:solidFill>
                  <a:srgbClr val="0070C0"/>
                </a:solidFill>
              </a:rPr>
              <a:t>pandas</a:t>
            </a:r>
            <a:endParaRPr lang="ru-RU" sz="4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pandas</a:t>
            </a:r>
            <a:r>
              <a:rPr lang="ru-RU" sz="2800" dirty="0"/>
              <a:t> — программная библиотека на языке </a:t>
            </a:r>
            <a:r>
              <a:rPr lang="ru-RU" sz="2800" dirty="0" err="1"/>
              <a:t>Python</a:t>
            </a:r>
            <a:r>
              <a:rPr lang="ru-RU" sz="2800" dirty="0"/>
              <a:t> для обработки и анализа данных. Работа </a:t>
            </a:r>
            <a:r>
              <a:rPr lang="ru-RU" sz="2800" dirty="0" err="1"/>
              <a:t>pandas</a:t>
            </a:r>
            <a:r>
              <a:rPr lang="ru-RU" sz="2800" dirty="0"/>
              <a:t> с данными строится поверх библиотеки </a:t>
            </a:r>
            <a:r>
              <a:rPr lang="ru-RU" sz="2800" dirty="0" err="1"/>
              <a:t>NumPy</a:t>
            </a:r>
            <a:r>
              <a:rPr lang="ru-RU" sz="2800" dirty="0"/>
              <a:t>, являющейся инструментом более низкого уровня. Предоставляет специальные структуры данных и операции для манипулирования числовыми таблицами и </a:t>
            </a:r>
            <a:r>
              <a:rPr lang="ru-RU" sz="2800" dirty="0" err="1"/>
              <a:t>временны́ми</a:t>
            </a:r>
            <a:r>
              <a:rPr lang="ru-RU" sz="2800" dirty="0"/>
              <a:t> рядами. Название библиотеки происходит от эконометрического термина «панельные данные», используемого для описания многомерных структурированных наборов информации.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73056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>
                <a:solidFill>
                  <a:srgbClr val="0070C0"/>
                </a:solidFill>
              </a:rPr>
              <a:t>Установка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25625"/>
            <a:ext cx="10096500" cy="4217366"/>
          </a:xfrm>
        </p:spPr>
        <p:txBody>
          <a:bodyPr>
            <a:normAutofit/>
          </a:bodyPr>
          <a:lstStyle/>
          <a:p>
            <a:r>
              <a:rPr lang="ru-RU" sz="3200" dirty="0"/>
              <a:t>Для того, чтобы установить модуль </a:t>
            </a:r>
            <a:r>
              <a:rPr lang="en-US" sz="3200" dirty="0" err="1"/>
              <a:t>numpy</a:t>
            </a:r>
            <a:r>
              <a:rPr lang="ru-RU" sz="3200" dirty="0"/>
              <a:t>, необходимо открыть консоль</a:t>
            </a:r>
          </a:p>
          <a:p>
            <a:r>
              <a:rPr lang="en-US" sz="3200" dirty="0"/>
              <a:t>Win + R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dirty="0" err="1">
                <a:sym typeface="Wingdings" panose="05000000000000000000" pitchFamily="2" charset="2"/>
              </a:rPr>
              <a:t>cmd</a:t>
            </a:r>
            <a:r>
              <a:rPr lang="en-US" sz="3200" dirty="0">
                <a:sym typeface="Wingdings" panose="05000000000000000000" pitchFamily="2" charset="2"/>
              </a:rPr>
              <a:t>  Enter</a:t>
            </a:r>
          </a:p>
          <a:p>
            <a:r>
              <a:rPr lang="ru-RU" sz="3200" dirty="0">
                <a:sym typeface="Wingdings" panose="05000000000000000000" pitchFamily="2" charset="2"/>
              </a:rPr>
              <a:t>Далее, в консоли необходимо прописать </a:t>
            </a:r>
            <a:r>
              <a:rPr lang="en-US" sz="3200" dirty="0">
                <a:sym typeface="Wingdings" panose="05000000000000000000" pitchFamily="2" charset="2"/>
              </a:rPr>
              <a:t>pip install pandas</a:t>
            </a:r>
          </a:p>
          <a:p>
            <a:r>
              <a:rPr lang="ru-RU" sz="3200" dirty="0">
                <a:sym typeface="Wingdings" panose="05000000000000000000" pitchFamily="2" charset="2"/>
              </a:rPr>
              <a:t>Установка завершена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3712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Далее открываем снова </a:t>
            </a:r>
            <a:r>
              <a:rPr lang="en-US" sz="3200" dirty="0" err="1"/>
              <a:t>jupyter</a:t>
            </a:r>
            <a:r>
              <a:rPr lang="en-US" sz="3200" dirty="0"/>
              <a:t> notebook (</a:t>
            </a:r>
            <a:r>
              <a:rPr lang="ru-RU" sz="3200" dirty="0"/>
              <a:t>Инструкция в файле </a:t>
            </a:r>
            <a:r>
              <a:rPr lang="en-US" sz="3200" dirty="0" err="1"/>
              <a:t>Jupyter</a:t>
            </a:r>
            <a:r>
              <a:rPr lang="en-US" sz="3200" dirty="0"/>
              <a:t> Notebook.pdf)</a:t>
            </a:r>
            <a:endParaRPr lang="ru-RU" sz="3200" dirty="0"/>
          </a:p>
          <a:p>
            <a:r>
              <a:rPr lang="ru-RU" sz="3200" dirty="0"/>
              <a:t>В первой строке прописываем </a:t>
            </a:r>
            <a:r>
              <a:rPr lang="en-US" sz="3200" dirty="0"/>
              <a:t>import </a:t>
            </a:r>
            <a:r>
              <a:rPr lang="en-US" sz="3200" dirty="0" err="1"/>
              <a:t>numpy</a:t>
            </a:r>
            <a:r>
              <a:rPr lang="en-US" sz="3200" dirty="0"/>
              <a:t> as np</a:t>
            </a:r>
          </a:p>
          <a:p>
            <a:pPr lvl="1"/>
            <a:r>
              <a:rPr lang="en-US" sz="2800" dirty="0"/>
              <a:t>Import – </a:t>
            </a:r>
            <a:r>
              <a:rPr lang="ru-RU" sz="2800" dirty="0"/>
              <a:t>подключение модуля</a:t>
            </a:r>
          </a:p>
          <a:p>
            <a:pPr lvl="1"/>
            <a:r>
              <a:rPr lang="en-US" sz="2800" dirty="0"/>
              <a:t>pandas – </a:t>
            </a:r>
            <a:r>
              <a:rPr lang="ru-RU" sz="2800" dirty="0"/>
              <a:t>модуль</a:t>
            </a:r>
          </a:p>
          <a:p>
            <a:pPr lvl="1"/>
            <a:r>
              <a:rPr lang="en-US" sz="2800" dirty="0"/>
              <a:t>As pd – </a:t>
            </a:r>
            <a:r>
              <a:rPr lang="ru-RU" sz="2800" dirty="0"/>
              <a:t>используется для сокращенного пользования модулем</a:t>
            </a:r>
          </a:p>
        </p:txBody>
      </p:sp>
    </p:spTree>
    <p:extLst>
      <p:ext uri="{BB962C8B-B14F-4D97-AF65-F5344CB8AC3E}">
        <p14:creationId xmlns:p14="http://schemas.microsoft.com/office/powerpoint/2010/main" val="4073283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Pandas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Данные</a:t>
            </a:r>
          </a:p>
        </p:txBody>
      </p:sp>
    </p:spTree>
    <p:extLst>
      <p:ext uri="{BB962C8B-B14F-4D97-AF65-F5344CB8AC3E}">
        <p14:creationId xmlns:p14="http://schemas.microsoft.com/office/powerpoint/2010/main" val="3851687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Данные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Чтобы эффективно работать с </a:t>
            </a:r>
            <a:r>
              <a:rPr lang="ru-RU" dirty="0" err="1"/>
              <a:t>pandas</a:t>
            </a:r>
            <a:r>
              <a:rPr lang="ru-RU" dirty="0"/>
              <a:t>, необходимо освоить самую главную структуру данных </a:t>
            </a:r>
            <a:r>
              <a:rPr lang="ru-RU" dirty="0" err="1"/>
              <a:t>DataFrame</a:t>
            </a:r>
            <a:r>
              <a:rPr lang="ru-RU" dirty="0"/>
              <a:t>. Без понимания что они из себя представляют, невозможно в дальнейшем проводить качественный анализ.</a:t>
            </a:r>
            <a:endParaRPr lang="en-US" dirty="0"/>
          </a:p>
          <a:p>
            <a:endParaRPr lang="en-US" dirty="0"/>
          </a:p>
          <a:p>
            <a:r>
              <a:rPr lang="ru-RU" dirty="0"/>
              <a:t>Объект </a:t>
            </a:r>
            <a:r>
              <a:rPr lang="ru-RU" dirty="0" err="1"/>
              <a:t>DataFrame</a:t>
            </a:r>
            <a:r>
              <a:rPr lang="ru-RU" dirty="0"/>
              <a:t> лучше всего представлять себе в виде обычной таблицы и это правильно, ведь </a:t>
            </a:r>
            <a:r>
              <a:rPr lang="ru-RU" dirty="0" err="1"/>
              <a:t>DataFrame</a:t>
            </a:r>
            <a:r>
              <a:rPr lang="ru-RU" dirty="0"/>
              <a:t> является табличной структурой данных. В любой таблице всегда присутствуют строки и столбцы.</a:t>
            </a:r>
          </a:p>
        </p:txBody>
      </p:sp>
    </p:spTree>
    <p:extLst>
      <p:ext uri="{BB962C8B-B14F-4D97-AF65-F5344CB8AC3E}">
        <p14:creationId xmlns:p14="http://schemas.microsoft.com/office/powerpoint/2010/main" val="510127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1BD8E5-A18E-435C-B431-90A6B59F4B6F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40262f94-9f35-4ac3-9a90-690165a166b7"/>
    <ds:schemaRef ds:uri="http://purl.org/dc/terms/"/>
    <ds:schemaRef ds:uri="http://schemas.microsoft.com/office/2006/documentManagement/types"/>
    <ds:schemaRef ds:uri="http://schemas.microsoft.com/office/infopath/2007/PartnerControls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BEBB951-DE64-4CB8-9E1C-184A357AD7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EEE0F9-7BC9-4998-8617-7CC115AD97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</TotalTime>
  <Words>736</Words>
  <Application>Microsoft Office PowerPoint</Application>
  <PresentationFormat>Произвольный</PresentationFormat>
  <Paragraphs>72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Дисциплина: «Разработка алгоритмов для реализации методов машинного обучения(лек)»  гр:М094-6112-21-ауд:404 Кинтонова А.Ж.</vt:lpstr>
      <vt:lpstr>Презентация PowerPoint</vt:lpstr>
      <vt:lpstr>Презентация PowerPoint</vt:lpstr>
      <vt:lpstr>1. Технология обработки данных на Рandas. </vt:lpstr>
      <vt:lpstr>Модуль pandas</vt:lpstr>
      <vt:lpstr>Установка</vt:lpstr>
      <vt:lpstr>Презентация PowerPoint</vt:lpstr>
      <vt:lpstr>Pandas</vt:lpstr>
      <vt:lpstr>Данные</vt:lpstr>
      <vt:lpstr>2.Создание таблиц данных</vt:lpstr>
      <vt:lpstr>Создание таблиц данных</vt:lpstr>
      <vt:lpstr>Отдельные столбцы данных</vt:lpstr>
      <vt:lpstr>3.Обработка данных.</vt:lpstr>
      <vt:lpstr>3.Обработка данных.</vt:lpstr>
      <vt:lpstr>Источники: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</dc:title>
  <dc:creator>Никита Ни</dc:creator>
  <cp:lastModifiedBy>Windows User</cp:lastModifiedBy>
  <cp:revision>66</cp:revision>
  <dcterms:created xsi:type="dcterms:W3CDTF">2020-01-11T05:59:44Z</dcterms:created>
  <dcterms:modified xsi:type="dcterms:W3CDTF">2022-11-06T11:46:40Z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