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88B65-0BF6-45AF-9763-070838BF120A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21A5331-5C4C-4642-8071-A7B96800E9A5}">
      <dgm:prSet/>
      <dgm:spPr/>
      <dgm:t>
        <a:bodyPr/>
        <a:lstStyle/>
        <a:p>
          <a:r>
            <a:rPr lang="ru-RU"/>
            <a:t>1) парадигма есть система основных научных взглядов, свойственных исследовательской деятельности ученых в определенной сфере, объединяющей сходные научные дисциплины; </a:t>
          </a:r>
          <a:endParaRPr lang="en-US"/>
        </a:p>
      </dgm:t>
    </dgm:pt>
    <dgm:pt modelId="{D0C17D41-5F8C-444E-B468-9729B4AC75A0}" type="parTrans" cxnId="{3A2F3FC7-8CF0-4FE4-BA5F-A7F943C562D4}">
      <dgm:prSet/>
      <dgm:spPr/>
      <dgm:t>
        <a:bodyPr/>
        <a:lstStyle/>
        <a:p>
          <a:endParaRPr lang="en-US"/>
        </a:p>
      </dgm:t>
    </dgm:pt>
    <dgm:pt modelId="{3B6E252C-485B-4967-835B-ADA571E5B7C0}" type="sibTrans" cxnId="{3A2F3FC7-8CF0-4FE4-BA5F-A7F943C562D4}">
      <dgm:prSet/>
      <dgm:spPr/>
      <dgm:t>
        <a:bodyPr/>
        <a:lstStyle/>
        <a:p>
          <a:endParaRPr lang="en-US"/>
        </a:p>
      </dgm:t>
    </dgm:pt>
    <dgm:pt modelId="{F9907DF8-F21D-4A9A-A315-90128582723D}">
      <dgm:prSet/>
      <dgm:spPr/>
      <dgm:t>
        <a:bodyPr/>
        <a:lstStyle/>
        <a:p>
          <a:r>
            <a:rPr lang="ru-RU"/>
            <a:t>2) парадигма объединяет научные теории, концепции и методы, с помощью которых формируется совокупность научных достижений, признаваемых научным сообществом; </a:t>
          </a:r>
          <a:endParaRPr lang="en-US"/>
        </a:p>
      </dgm:t>
    </dgm:pt>
    <dgm:pt modelId="{EEA4B1D0-993C-4B48-B790-44EC87412501}" type="parTrans" cxnId="{8323EF02-676E-4E2C-965F-14E5E395BCCF}">
      <dgm:prSet/>
      <dgm:spPr/>
      <dgm:t>
        <a:bodyPr/>
        <a:lstStyle/>
        <a:p>
          <a:endParaRPr lang="en-US"/>
        </a:p>
      </dgm:t>
    </dgm:pt>
    <dgm:pt modelId="{5F12AD62-2AB4-4072-B630-CF998D92995E}" type="sibTrans" cxnId="{8323EF02-676E-4E2C-965F-14E5E395BCCF}">
      <dgm:prSet/>
      <dgm:spPr/>
      <dgm:t>
        <a:bodyPr/>
        <a:lstStyle/>
        <a:p>
          <a:endParaRPr lang="en-US"/>
        </a:p>
      </dgm:t>
    </dgm:pt>
    <dgm:pt modelId="{A9A11E77-3A9F-4B95-8A1A-3B0898AC958E}">
      <dgm:prSet/>
      <dgm:spPr/>
      <dgm:t>
        <a:bodyPr/>
        <a:lstStyle/>
        <a:p>
          <a:r>
            <a:rPr lang="ru-RU"/>
            <a:t>3) научной парадигме свойственна ведущая и доминирующая роль (или претензия на такую роль) в данной дисциплине, несмотря на одновременное существование устаревших, малораспространенных или непризнанных форм; </a:t>
          </a:r>
          <a:endParaRPr lang="en-US"/>
        </a:p>
      </dgm:t>
    </dgm:pt>
    <dgm:pt modelId="{4CB92BFE-98A7-4C8A-97A4-1F898957728A}" type="parTrans" cxnId="{2A561D3C-4949-4BB0-8C87-0F6287E4E9D4}">
      <dgm:prSet/>
      <dgm:spPr/>
      <dgm:t>
        <a:bodyPr/>
        <a:lstStyle/>
        <a:p>
          <a:endParaRPr lang="en-US"/>
        </a:p>
      </dgm:t>
    </dgm:pt>
    <dgm:pt modelId="{952BB1AC-0F44-4F10-BF83-EFA51945323E}" type="sibTrans" cxnId="{2A561D3C-4949-4BB0-8C87-0F6287E4E9D4}">
      <dgm:prSet/>
      <dgm:spPr/>
      <dgm:t>
        <a:bodyPr/>
        <a:lstStyle/>
        <a:p>
          <a:endParaRPr lang="en-US"/>
        </a:p>
      </dgm:t>
    </dgm:pt>
    <dgm:pt modelId="{2C5BBC3D-6EB2-4B8A-86A3-C5642F2B05EB}">
      <dgm:prSet/>
      <dgm:spPr/>
      <dgm:t>
        <a:bodyPr/>
        <a:lstStyle/>
        <a:p>
          <a:r>
            <a:rPr lang="ru-RU"/>
            <a:t>4) парадигма формируется в диалектическом единстве сходного и противоположного. </a:t>
          </a:r>
          <a:endParaRPr lang="en-US"/>
        </a:p>
      </dgm:t>
    </dgm:pt>
    <dgm:pt modelId="{06F67675-7427-4045-8EC1-B486E77BD3B0}" type="parTrans" cxnId="{074C08C7-B067-47B4-A999-3952B068FCEB}">
      <dgm:prSet/>
      <dgm:spPr/>
      <dgm:t>
        <a:bodyPr/>
        <a:lstStyle/>
        <a:p>
          <a:endParaRPr lang="en-US"/>
        </a:p>
      </dgm:t>
    </dgm:pt>
    <dgm:pt modelId="{275EDE05-9999-4642-AF4C-D80E87A97AE2}" type="sibTrans" cxnId="{074C08C7-B067-47B4-A999-3952B068FCEB}">
      <dgm:prSet/>
      <dgm:spPr/>
      <dgm:t>
        <a:bodyPr/>
        <a:lstStyle/>
        <a:p>
          <a:endParaRPr lang="en-US"/>
        </a:p>
      </dgm:t>
    </dgm:pt>
    <dgm:pt modelId="{78527548-CF1A-4A2B-B870-7193DB34FACA}" type="pres">
      <dgm:prSet presAssocID="{1CF88B65-0BF6-45AF-9763-070838BF120A}" presName="matrix" presStyleCnt="0">
        <dgm:presLayoutVars>
          <dgm:chMax val="1"/>
          <dgm:dir/>
          <dgm:resizeHandles val="exact"/>
        </dgm:presLayoutVars>
      </dgm:prSet>
      <dgm:spPr/>
    </dgm:pt>
    <dgm:pt modelId="{D22DC6CC-9EA0-40C7-A018-D3E29EA0A47E}" type="pres">
      <dgm:prSet presAssocID="{1CF88B65-0BF6-45AF-9763-070838BF120A}" presName="diamond" presStyleLbl="bgShp" presStyleIdx="0" presStyleCnt="1"/>
      <dgm:spPr/>
    </dgm:pt>
    <dgm:pt modelId="{0E5C495D-02E9-4F9C-B68F-C8ED6E6762F9}" type="pres">
      <dgm:prSet presAssocID="{1CF88B65-0BF6-45AF-9763-070838BF120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4F31C0A-F867-4B3B-9AAA-15840EB1B3E1}" type="pres">
      <dgm:prSet presAssocID="{1CF88B65-0BF6-45AF-9763-070838BF120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9D9818C-09ED-40C2-A708-5140F1393843}" type="pres">
      <dgm:prSet presAssocID="{1CF88B65-0BF6-45AF-9763-070838BF120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D10D467-3703-44D0-8130-04933FCC82CB}" type="pres">
      <dgm:prSet presAssocID="{1CF88B65-0BF6-45AF-9763-070838BF120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323EF02-676E-4E2C-965F-14E5E395BCCF}" srcId="{1CF88B65-0BF6-45AF-9763-070838BF120A}" destId="{F9907DF8-F21D-4A9A-A315-90128582723D}" srcOrd="1" destOrd="0" parTransId="{EEA4B1D0-993C-4B48-B790-44EC87412501}" sibTransId="{5F12AD62-2AB4-4072-B630-CF998D92995E}"/>
    <dgm:cxn modelId="{635DC805-0E83-43A4-8528-AA85863CED60}" type="presOf" srcId="{2C5BBC3D-6EB2-4B8A-86A3-C5642F2B05EB}" destId="{FD10D467-3703-44D0-8130-04933FCC82CB}" srcOrd="0" destOrd="0" presId="urn:microsoft.com/office/officeart/2005/8/layout/matrix3"/>
    <dgm:cxn modelId="{2A561D3C-4949-4BB0-8C87-0F6287E4E9D4}" srcId="{1CF88B65-0BF6-45AF-9763-070838BF120A}" destId="{A9A11E77-3A9F-4B95-8A1A-3B0898AC958E}" srcOrd="2" destOrd="0" parTransId="{4CB92BFE-98A7-4C8A-97A4-1F898957728A}" sibTransId="{952BB1AC-0F44-4F10-BF83-EFA51945323E}"/>
    <dgm:cxn modelId="{2454176A-501C-425C-B396-57EAE61E3479}" type="presOf" srcId="{F9907DF8-F21D-4A9A-A315-90128582723D}" destId="{A4F31C0A-F867-4B3B-9AAA-15840EB1B3E1}" srcOrd="0" destOrd="0" presId="urn:microsoft.com/office/officeart/2005/8/layout/matrix3"/>
    <dgm:cxn modelId="{074C08C7-B067-47B4-A999-3952B068FCEB}" srcId="{1CF88B65-0BF6-45AF-9763-070838BF120A}" destId="{2C5BBC3D-6EB2-4B8A-86A3-C5642F2B05EB}" srcOrd="3" destOrd="0" parTransId="{06F67675-7427-4045-8EC1-B486E77BD3B0}" sibTransId="{275EDE05-9999-4642-AF4C-D80E87A97AE2}"/>
    <dgm:cxn modelId="{3A2F3FC7-8CF0-4FE4-BA5F-A7F943C562D4}" srcId="{1CF88B65-0BF6-45AF-9763-070838BF120A}" destId="{A21A5331-5C4C-4642-8071-A7B96800E9A5}" srcOrd="0" destOrd="0" parTransId="{D0C17D41-5F8C-444E-B468-9729B4AC75A0}" sibTransId="{3B6E252C-485B-4967-835B-ADA571E5B7C0}"/>
    <dgm:cxn modelId="{B153A3E2-5D6D-4CCD-9F7B-925A8A8A2993}" type="presOf" srcId="{A9A11E77-3A9F-4B95-8A1A-3B0898AC958E}" destId="{99D9818C-09ED-40C2-A708-5140F1393843}" srcOrd="0" destOrd="0" presId="urn:microsoft.com/office/officeart/2005/8/layout/matrix3"/>
    <dgm:cxn modelId="{6D0641E7-7F2B-4CD3-9E9B-40BD78305C18}" type="presOf" srcId="{1CF88B65-0BF6-45AF-9763-070838BF120A}" destId="{78527548-CF1A-4A2B-B870-7193DB34FACA}" srcOrd="0" destOrd="0" presId="urn:microsoft.com/office/officeart/2005/8/layout/matrix3"/>
    <dgm:cxn modelId="{6ECE8CE9-A460-40DA-95A1-48ADEEDFF8FA}" type="presOf" srcId="{A21A5331-5C4C-4642-8071-A7B96800E9A5}" destId="{0E5C495D-02E9-4F9C-B68F-C8ED6E6762F9}" srcOrd="0" destOrd="0" presId="urn:microsoft.com/office/officeart/2005/8/layout/matrix3"/>
    <dgm:cxn modelId="{6CFFB8A8-4410-4CCC-842E-D036E0A0DE4B}" type="presParOf" srcId="{78527548-CF1A-4A2B-B870-7193DB34FACA}" destId="{D22DC6CC-9EA0-40C7-A018-D3E29EA0A47E}" srcOrd="0" destOrd="0" presId="urn:microsoft.com/office/officeart/2005/8/layout/matrix3"/>
    <dgm:cxn modelId="{538A0752-BB6A-4ADA-BDD7-75410639718C}" type="presParOf" srcId="{78527548-CF1A-4A2B-B870-7193DB34FACA}" destId="{0E5C495D-02E9-4F9C-B68F-C8ED6E6762F9}" srcOrd="1" destOrd="0" presId="urn:microsoft.com/office/officeart/2005/8/layout/matrix3"/>
    <dgm:cxn modelId="{FE47F3BD-B206-44C6-B64E-2C76358444C5}" type="presParOf" srcId="{78527548-CF1A-4A2B-B870-7193DB34FACA}" destId="{A4F31C0A-F867-4B3B-9AAA-15840EB1B3E1}" srcOrd="2" destOrd="0" presId="urn:microsoft.com/office/officeart/2005/8/layout/matrix3"/>
    <dgm:cxn modelId="{112099A5-6C8A-4150-A4E0-D99E2C6892D9}" type="presParOf" srcId="{78527548-CF1A-4A2B-B870-7193DB34FACA}" destId="{99D9818C-09ED-40C2-A708-5140F1393843}" srcOrd="3" destOrd="0" presId="urn:microsoft.com/office/officeart/2005/8/layout/matrix3"/>
    <dgm:cxn modelId="{D3D58953-4DE7-4E4A-A1EA-21A71C3961CC}" type="presParOf" srcId="{78527548-CF1A-4A2B-B870-7193DB34FACA}" destId="{FD10D467-3703-44D0-8130-04933FCC82C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DC6CC-9EA0-40C7-A018-D3E29EA0A47E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C495D-02E9-4F9C-B68F-C8ED6E6762F9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1) парадигма есть система основных научных взглядов, свойственных исследовательской деятельности ученых в определенной сфере, объединяющей сходные научные дисциплины; </a:t>
          </a:r>
          <a:endParaRPr lang="en-US" sz="1200" kern="1200"/>
        </a:p>
      </dsp:txBody>
      <dsp:txXfrm>
        <a:off x="1007221" y="627745"/>
        <a:ext cx="1937228" cy="1937228"/>
      </dsp:txXfrm>
    </dsp:sp>
    <dsp:sp modelId="{A4F31C0A-F867-4B3B-9AAA-15840EB1B3E1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2) парадигма объединяет научные теории, концепции и методы, с помощью которых формируется совокупность научных достижений, признаваемых научным сообществом; </a:t>
          </a:r>
          <a:endParaRPr lang="en-US" sz="1200" kern="1200"/>
        </a:p>
      </dsp:txBody>
      <dsp:txXfrm>
        <a:off x="3319190" y="627745"/>
        <a:ext cx="1937228" cy="1937228"/>
      </dsp:txXfrm>
    </dsp:sp>
    <dsp:sp modelId="{99D9818C-09ED-40C2-A708-5140F1393843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3) научной парадигме свойственна ведущая и доминирующая роль (или претензия на такую роль) в данной дисциплине, несмотря на одновременное существование устаревших, малораспространенных или непризнанных форм; </a:t>
          </a:r>
          <a:endParaRPr lang="en-US" sz="1200" kern="1200"/>
        </a:p>
      </dsp:txBody>
      <dsp:txXfrm>
        <a:off x="1007221" y="2939714"/>
        <a:ext cx="1937228" cy="1937228"/>
      </dsp:txXfrm>
    </dsp:sp>
    <dsp:sp modelId="{FD10D467-3703-44D0-8130-04933FCC82CB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4) парадигма формируется в диалектическом единстве сходного и противоположного. </a:t>
          </a:r>
          <a:endParaRPr lang="en-US" sz="1200" kern="1200"/>
        </a:p>
      </dsp:txBody>
      <dsp:txXfrm>
        <a:off x="3319190" y="2939714"/>
        <a:ext cx="1937228" cy="193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3E96-850D-61AA-4A15-E51BA512D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5AFD59-A967-6B7C-9D37-575163D71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FD6412-85B2-F042-5AAD-9A8C294A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5375F4-96FB-8CC0-6255-91463366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FE69A-B2E9-31B2-0D32-23FAC56F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9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C7695-AF76-F5C8-0908-1D041D41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F0A617-6974-B4EB-FDFE-1F4E93E8A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D519D5-BA72-C1CB-0A0D-FC2DFC1E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AD6D4-65FB-2859-E03B-D746B46F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0EACA-4394-968F-BA2A-3F3DA7DC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4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820CD3-1D29-E055-843C-5D2D06B12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A81D19-79A9-3C1D-13C2-AC748F765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F830A1-5CCF-4843-C103-3FD32AB9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52B53B-9DCC-F6F0-B1D8-3BF239E3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B042C4-D873-7CDC-42F1-FBAAC521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6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E7D83-03A6-291A-64BD-99F5BBF6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71951-B713-0B03-48A3-BAE1EC22D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50CCA-0288-E98B-AEE2-3903B059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F618F9-7113-20EB-4713-6116BF78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DB3CA9-FDE3-ADBA-EE95-E7E71568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523CC-0A4F-4E2D-5640-066C70E7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9E85F9-B264-7454-E4E8-63F96C4C9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90CFF-B61E-E7A4-3834-88B4137C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F71E78-9631-945B-79AA-CA3DAC2F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9445C-1C86-EF1F-F54A-9F89D294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C99B4-5DC5-A98D-25FE-EE241BDF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4A9CB-5F5D-073C-8A84-91D9F7429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614042-AD31-FE9E-8BE0-74011DA39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DD8A62-423A-7249-8101-AFF34D48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B96CB1-34C8-83EB-D750-F3F9219D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1EE8A3-7228-1B34-A674-78138E1F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2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08B16-106F-A7ED-5DC1-14D1CF78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CB7FCB-3CAB-6FED-547C-9F541F80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D9D936-33B3-3E57-1ECD-D9780AEB0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1C36BA-88F1-8492-6DCF-DAAC21437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9643E7-E683-F1A1-482E-C581DAD3F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488792-6C97-2DCA-4A6B-77776C7D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18B47F-E18A-30B4-8CEE-DF64C476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00A560-4588-7B5B-FEC4-9DFDB4E8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57E3E-C8C8-F5EA-D3CE-1F56BB6A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878862-83AE-3AC6-EC6B-7925300C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40BF4B-E40D-796A-8AF0-F80684CE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02C0BD-450A-21EE-71EB-DF807E9F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2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C18CDD-AF8A-97CA-7430-D4DB9427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81C67B-BC69-A44A-70C8-6DEE1074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C328B3-A0F6-8367-1852-ECF6BE67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2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470B6-8366-F62E-0133-C5489E4DF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31EAD7-B3D5-3300-1EAB-9FBDE23D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775ED6-0B9A-52F1-DBBB-C23EE2EAE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AA6AF6-C295-6D71-8C7B-446E6B16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4695E-3798-4069-0304-DC290E8A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72C9F3-55C3-4835-06AE-D0CE0518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0E690-0E3D-33C9-6538-6B9C63CB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EE903E-7965-B085-148D-9A8B0DED5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1F329F-FF72-C3F8-46B0-53D49E60C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CB0ED-52FE-822E-14BE-072C8DE1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EB766-00A9-8011-892D-30070C74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7E0C81-8EF0-71A1-9B72-5070B675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F62A1-CA07-171B-37B5-4B495E61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E9C08E-CEB2-D819-7FB5-A35686FBB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ED6B5-E820-90EF-1EE0-D562E1970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F163-E7B9-4FDE-A09D-C5CB9033E70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F6DC8F-5029-CE74-C76B-369343D6A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2AD5A7-3B35-4E19-684E-5FB5DEDBC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2C0A-A836-43A9-8839-FEE27D22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79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AD8210-9424-F54F-5E15-EED3028F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ru-RU" sz="2000">
                <a:solidFill>
                  <a:srgbClr val="080808"/>
                </a:solidFill>
              </a:rPr>
              <a:t>Лекция 2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E747C-B574-9DBE-C666-95845E68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ru-RU" sz="3600">
                <a:solidFill>
                  <a:srgbClr val="080808"/>
                </a:solidFill>
              </a:rPr>
              <a:t>Связь лингводидактики с другими направлениями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32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05F64-80A8-16C6-0615-D2D9AE24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7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Социолингвистика</a:t>
            </a:r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444DC8-0A42-7B4D-DAA6-1B6CC619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Социолингвистика – наука об отношении «язык – общество». Общество не является гомогенным, оно состоит из различных возрастных, социальных, профессиональных, политических групп, каждая из которых по-своему пользуется языком в целях внутригруппового и межгруппового общения. В каждом конкретном обществе в зависимости от его социально-экономического устройства языки могут выполнять различное количество функций: от минимального (язык домашнего общения) до максимального (язык международного общения).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86592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3F387-0685-40B2-1AC2-3E09A1E7D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51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Краткое содержание лекционного занятия:</a:t>
            </a:r>
            <a:endParaRPr lang="ru-RU" sz="5100">
              <a:solidFill>
                <a:schemeClr val="bg1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3A2B1562-62B3-4F3D-9678-645CBC507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9766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47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7625A-89D4-7B59-4BC9-17247FDA5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Понятийныи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аппарат методики был заимствован из педагогики. Такие дефиниции как обучение, образование, воспитание, учение, развитие, усвоение - стали основными для методики, хотя многие педагогические термины в методике обучения языку получили новое наполнение. По этой̆ причине в методике наряду с обще дидактическими положениями используются и свои, специфичные для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дисциплины. Например, наряду с обще дидактическими принципами обучения (наглядность, сознательность, доступность, посильность) в методике получили обоснование и разработку специальные методические принципы (коммуникативность, устная основа обучения, опора 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роднои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язык учащихся, взаимосвязанное обучение видам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деятельности и др.).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CBA04-CBC2-C91F-8607-7E7005B6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720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7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едагогика</a:t>
            </a:r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770427-12E3-6574-C79B-D644AFFD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Нельзя не отметить, что методика как раздел частной дидактики тесно связана с педагогикой. Дидактика - это теория обучения любому предмету, то частные дидактики используют положения педагогики применительно к обучению конкретному предмету, в нашем случае - иностранному языку. 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14572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FD5F4-9E5E-4141-F206-7066B39B5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6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Лингвострановедение</a:t>
            </a:r>
            <a:endParaRPr lang="ru-RU" sz="61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5CFD7-897F-8A5E-BF5A-570E89AB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Лингвострановедение также является одной из базисных наук на которую опирается методика. Лингвострановедение это дисциплина изучающая иностранный язык в сопоставлении с родным. В данном случае язык выступает отражением культуры. О данном аспекте подробно изложено в работе Е.М. Верещагина и В.Г. Костомарова «Язык и культура».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94684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757A0-DBBE-927B-CB49-F7380212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6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Лингвокультурология</a:t>
            </a:r>
            <a:endParaRPr lang="ru-RU" sz="61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2F9F7A-C65A-8065-561D-054ECB647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Лингвокультурология как научная дисциплина, существенно согласуясь в своих принципах изучения объекта с лингвострановедением, характеризуется вместе с тем рядом специфических особенностей, важнейшие из которых следующие: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«1) лингвокультурология – закономерная ступень в области филологических и других гуманитарных наук – это научная дисциплина синтезирующего типа, пограничная между науками, изучающими культуру, и филологией (лингвистикой), а не аспект преподавания языка, как лингвострановедение;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основным объектом лингвокультурологии являются взаимосвязь и взаимодействие культуры и языка в процессе его функционирования и изучение интерпретации этого взаимодействия, как единой системной целостности;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содержание лингвокультурологии, оправдывающее ее выделение в самостоятельное направление знаний, должно иметь своим предметом национальные формы бытия общества, воспроизводимые в системе языковой коммуникации, основанные на культурных ценностях конкретно- исторического общества;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предмет исследования лингвокультурологии – материальная и духовная культура, созданная человечеством;</a:t>
            </a:r>
          </a:p>
          <a:p>
            <a:r>
              <a:rPr lang="ru-RU" sz="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лингвокультурология как своеобразная преемница лингвострановедения ориентируется на новую систему культурных ценностей, выдвинутых новым мышлением, современной жизнью общества, на полную объективную, (а не «урезанную») интерпретацию фактов и явлений, и информацию о различных областях культурной жизни страны»</a:t>
            </a:r>
          </a:p>
          <a:p>
            <a:endParaRPr lang="ru-RU" sz="600"/>
          </a:p>
        </p:txBody>
      </p:sp>
    </p:spTree>
    <p:extLst>
      <p:ext uri="{BB962C8B-B14F-4D97-AF65-F5344CB8AC3E}">
        <p14:creationId xmlns:p14="http://schemas.microsoft.com/office/powerpoint/2010/main" val="316934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3C434-3AA3-8AAB-66C0-E3F81D8A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7200"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7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тнолингвистика</a:t>
            </a:r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B7E459-8E3C-9C94-638E-27CA4AD0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Лингвокультурология</a:t>
            </a:r>
            <a:r>
              <a:rPr lang="ru-RU" sz="15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связана, а в некоторых вопросах тесно смыкается с этнолингвистикой – наукой тоже комплексной, пограничной между этнографией (этнологией, народоведением), изучающей бытовые и культурные особенности народов, проблемы их происхождения, расселения и культурно-исторических взаимоотношений, и лингвистикой.</a:t>
            </a:r>
          </a:p>
          <a:p>
            <a:r>
              <a:rPr lang="ru-RU" sz="15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Этнолингвистика изучает отношение «язык – культура». Под культурой понимаются особенности материальной и духовной жизни данного народа. Здесь в центре внимания находятся так называемая национально- специфическая лексика и фразеология, отражающая образ жизни в связи с удовлетворением материальных (еда, одежда, жилище, ведение хозяйства) и духовных (религия, искусство, обычаи, традиции, модели поведения в стандартных ситуациях) потребностей. Большую роль приобретает изучение отражения конкретных реалий (вещей, предметов) быта в языке и так называемых фоновых знаний.</a:t>
            </a:r>
          </a:p>
          <a:p>
            <a:pPr marL="0" indent="0">
              <a:buNone/>
            </a:pPr>
            <a:endParaRPr lang="ru-RU" sz="1500"/>
          </a:p>
        </p:txBody>
      </p:sp>
    </p:spTree>
    <p:extLst>
      <p:ext uri="{BB962C8B-B14F-4D97-AF65-F5344CB8AC3E}">
        <p14:creationId xmlns:p14="http://schemas.microsoft.com/office/powerpoint/2010/main" val="110744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9223C-7C75-8BD8-0FD0-C479A7D2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500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ультурная антропология</a:t>
            </a:r>
            <a:endParaRPr lang="ru-RU" sz="50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977B6-E7D3-335B-CF85-642E1543B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Вопросами становления и развития культуры человека занимается культурная антропология. Антропология, как это следует из названия, – наука о человеке.</a:t>
            </a:r>
          </a:p>
          <a:p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культурная антропология – чрезвычайно широкая фундаментальная наука, изучающая общие проблемы культурного развития человечества, вбирающая в себя знания всех других гуманитарных наук, изучающая единый процесс культурного становления человека, то есть того уникального и существеннейшего аспекта, который делает человека Человеком и отличает его от остального животного мира.</a:t>
            </a:r>
          </a:p>
          <a:p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338581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B2746-5023-C6E7-0115-83923506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500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ежкультурной коммуникация</a:t>
            </a:r>
            <a:endParaRPr lang="ru-RU" sz="50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27799-2A86-0117-7052-071D39D3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ru-RU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Изучением межкультурной компетентности (разновидности лингвокультурной компетентности) занимается, наряду с лингвокультурологией, межкультурная коммуникация – активно развивающееся и востребованное обществом теоретическое и прикладное научное направление, находящееся на стыке лингвистики, культурологии, коммуникативистики и лингводидактики. Межкультурная коммуникация имеет более прикладной, чем лингвокультурология характер, т.к. включает изучение межкультурных коммуникативных компетенций и находится в тесной связи с преподаванием иностранных языков. В этом отличие межкультурной коммуникации от лингвокультурологии, которая изучает не только межкультурную, но и интракультурную компетентность и является более теоретической дисциплиной.</a:t>
            </a:r>
          </a:p>
          <a:p>
            <a:pPr marL="0" indent="0">
              <a:buNone/>
            </a:pPr>
            <a:endParaRPr lang="ru-RU" sz="17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47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902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Связь лингводидактики с другими направлениями </vt:lpstr>
      <vt:lpstr>Краткое содержание лекционного занятия:</vt:lpstr>
      <vt:lpstr>Презентация PowerPoint</vt:lpstr>
      <vt:lpstr>Педагогика</vt:lpstr>
      <vt:lpstr>Лингвострановедение</vt:lpstr>
      <vt:lpstr>Лингвокультурология</vt:lpstr>
      <vt:lpstr>Этнолингвистика</vt:lpstr>
      <vt:lpstr>Культурная антропология</vt:lpstr>
      <vt:lpstr>Межкультурной коммуникация</vt:lpstr>
      <vt:lpstr>Социолингвистика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Связь лингводидактики с другими направлениями. </dc:title>
  <dc:creator>Хамза Мадина Адебиетовна</dc:creator>
  <cp:lastModifiedBy>Хамза Мадина Адебиетовна</cp:lastModifiedBy>
  <cp:revision>9</cp:revision>
  <dcterms:created xsi:type="dcterms:W3CDTF">2022-11-10T05:48:43Z</dcterms:created>
  <dcterms:modified xsi:type="dcterms:W3CDTF">2022-11-10T05:59:10Z</dcterms:modified>
</cp:coreProperties>
</file>