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0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CF88B65-0BF6-45AF-9763-070838BF120A}" type="doc">
      <dgm:prSet loTypeId="urn:microsoft.com/office/officeart/2005/8/layout/matrix3" loCatId="matrix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A21A5331-5C4C-4642-8071-A7B96800E9A5}">
      <dgm:prSet/>
      <dgm:spPr/>
      <dgm:t>
        <a:bodyPr/>
        <a:lstStyle/>
        <a:p>
          <a:r>
            <a:rPr lang="ru-RU"/>
            <a:t>1) парадигма есть система основных научных взглядов, свойственных исследовательской деятельности ученых в определенной сфере, объединяющей сходные научные дисциплины; </a:t>
          </a:r>
          <a:endParaRPr lang="en-US"/>
        </a:p>
      </dgm:t>
    </dgm:pt>
    <dgm:pt modelId="{D0C17D41-5F8C-444E-B468-9729B4AC75A0}" type="parTrans" cxnId="{3A2F3FC7-8CF0-4FE4-BA5F-A7F943C562D4}">
      <dgm:prSet/>
      <dgm:spPr/>
      <dgm:t>
        <a:bodyPr/>
        <a:lstStyle/>
        <a:p>
          <a:endParaRPr lang="en-US"/>
        </a:p>
      </dgm:t>
    </dgm:pt>
    <dgm:pt modelId="{3B6E252C-485B-4967-835B-ADA571E5B7C0}" type="sibTrans" cxnId="{3A2F3FC7-8CF0-4FE4-BA5F-A7F943C562D4}">
      <dgm:prSet/>
      <dgm:spPr/>
      <dgm:t>
        <a:bodyPr/>
        <a:lstStyle/>
        <a:p>
          <a:endParaRPr lang="en-US"/>
        </a:p>
      </dgm:t>
    </dgm:pt>
    <dgm:pt modelId="{F9907DF8-F21D-4A9A-A315-90128582723D}">
      <dgm:prSet/>
      <dgm:spPr/>
      <dgm:t>
        <a:bodyPr/>
        <a:lstStyle/>
        <a:p>
          <a:r>
            <a:rPr lang="ru-RU"/>
            <a:t>2) парадигма объединяет научные теории, концепции и методы, с помощью которых формируется совокупность научных достижений, признаваемых научным сообществом; </a:t>
          </a:r>
          <a:endParaRPr lang="en-US"/>
        </a:p>
      </dgm:t>
    </dgm:pt>
    <dgm:pt modelId="{EEA4B1D0-993C-4B48-B790-44EC87412501}" type="parTrans" cxnId="{8323EF02-676E-4E2C-965F-14E5E395BCCF}">
      <dgm:prSet/>
      <dgm:spPr/>
      <dgm:t>
        <a:bodyPr/>
        <a:lstStyle/>
        <a:p>
          <a:endParaRPr lang="en-US"/>
        </a:p>
      </dgm:t>
    </dgm:pt>
    <dgm:pt modelId="{5F12AD62-2AB4-4072-B630-CF998D92995E}" type="sibTrans" cxnId="{8323EF02-676E-4E2C-965F-14E5E395BCCF}">
      <dgm:prSet/>
      <dgm:spPr/>
      <dgm:t>
        <a:bodyPr/>
        <a:lstStyle/>
        <a:p>
          <a:endParaRPr lang="en-US"/>
        </a:p>
      </dgm:t>
    </dgm:pt>
    <dgm:pt modelId="{A9A11E77-3A9F-4B95-8A1A-3B0898AC958E}">
      <dgm:prSet/>
      <dgm:spPr/>
      <dgm:t>
        <a:bodyPr/>
        <a:lstStyle/>
        <a:p>
          <a:r>
            <a:rPr lang="ru-RU"/>
            <a:t>3) научной парадигме свойственна ведущая и доминирующая роль (или претензия на такую роль) в данной дисциплине, несмотря на одновременное существование устаревших, малораспространенных или непризнанных форм; </a:t>
          </a:r>
          <a:endParaRPr lang="en-US"/>
        </a:p>
      </dgm:t>
    </dgm:pt>
    <dgm:pt modelId="{4CB92BFE-98A7-4C8A-97A4-1F898957728A}" type="parTrans" cxnId="{2A561D3C-4949-4BB0-8C87-0F6287E4E9D4}">
      <dgm:prSet/>
      <dgm:spPr/>
      <dgm:t>
        <a:bodyPr/>
        <a:lstStyle/>
        <a:p>
          <a:endParaRPr lang="en-US"/>
        </a:p>
      </dgm:t>
    </dgm:pt>
    <dgm:pt modelId="{952BB1AC-0F44-4F10-BF83-EFA51945323E}" type="sibTrans" cxnId="{2A561D3C-4949-4BB0-8C87-0F6287E4E9D4}">
      <dgm:prSet/>
      <dgm:spPr/>
      <dgm:t>
        <a:bodyPr/>
        <a:lstStyle/>
        <a:p>
          <a:endParaRPr lang="en-US"/>
        </a:p>
      </dgm:t>
    </dgm:pt>
    <dgm:pt modelId="{2C5BBC3D-6EB2-4B8A-86A3-C5642F2B05EB}">
      <dgm:prSet/>
      <dgm:spPr/>
      <dgm:t>
        <a:bodyPr/>
        <a:lstStyle/>
        <a:p>
          <a:r>
            <a:rPr lang="ru-RU"/>
            <a:t>4) парадигма формируется в диалектическом единстве сходного и противоположного. </a:t>
          </a:r>
          <a:endParaRPr lang="en-US"/>
        </a:p>
      </dgm:t>
    </dgm:pt>
    <dgm:pt modelId="{06F67675-7427-4045-8EC1-B486E77BD3B0}" type="parTrans" cxnId="{074C08C7-B067-47B4-A999-3952B068FCEB}">
      <dgm:prSet/>
      <dgm:spPr/>
      <dgm:t>
        <a:bodyPr/>
        <a:lstStyle/>
        <a:p>
          <a:endParaRPr lang="en-US"/>
        </a:p>
      </dgm:t>
    </dgm:pt>
    <dgm:pt modelId="{275EDE05-9999-4642-AF4C-D80E87A97AE2}" type="sibTrans" cxnId="{074C08C7-B067-47B4-A999-3952B068FCEB}">
      <dgm:prSet/>
      <dgm:spPr/>
      <dgm:t>
        <a:bodyPr/>
        <a:lstStyle/>
        <a:p>
          <a:endParaRPr lang="en-US"/>
        </a:p>
      </dgm:t>
    </dgm:pt>
    <dgm:pt modelId="{78527548-CF1A-4A2B-B870-7193DB34FACA}" type="pres">
      <dgm:prSet presAssocID="{1CF88B65-0BF6-45AF-9763-070838BF120A}" presName="matrix" presStyleCnt="0">
        <dgm:presLayoutVars>
          <dgm:chMax val="1"/>
          <dgm:dir/>
          <dgm:resizeHandles val="exact"/>
        </dgm:presLayoutVars>
      </dgm:prSet>
      <dgm:spPr/>
    </dgm:pt>
    <dgm:pt modelId="{D22DC6CC-9EA0-40C7-A018-D3E29EA0A47E}" type="pres">
      <dgm:prSet presAssocID="{1CF88B65-0BF6-45AF-9763-070838BF120A}" presName="diamond" presStyleLbl="bgShp" presStyleIdx="0" presStyleCnt="1"/>
      <dgm:spPr/>
    </dgm:pt>
    <dgm:pt modelId="{0E5C495D-02E9-4F9C-B68F-C8ED6E6762F9}" type="pres">
      <dgm:prSet presAssocID="{1CF88B65-0BF6-45AF-9763-070838BF120A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A4F31C0A-F867-4B3B-9AAA-15840EB1B3E1}" type="pres">
      <dgm:prSet presAssocID="{1CF88B65-0BF6-45AF-9763-070838BF120A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99D9818C-09ED-40C2-A708-5140F1393843}" type="pres">
      <dgm:prSet presAssocID="{1CF88B65-0BF6-45AF-9763-070838BF120A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FD10D467-3703-44D0-8130-04933FCC82CB}" type="pres">
      <dgm:prSet presAssocID="{1CF88B65-0BF6-45AF-9763-070838BF120A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8323EF02-676E-4E2C-965F-14E5E395BCCF}" srcId="{1CF88B65-0BF6-45AF-9763-070838BF120A}" destId="{F9907DF8-F21D-4A9A-A315-90128582723D}" srcOrd="1" destOrd="0" parTransId="{EEA4B1D0-993C-4B48-B790-44EC87412501}" sibTransId="{5F12AD62-2AB4-4072-B630-CF998D92995E}"/>
    <dgm:cxn modelId="{635DC805-0E83-43A4-8528-AA85863CED60}" type="presOf" srcId="{2C5BBC3D-6EB2-4B8A-86A3-C5642F2B05EB}" destId="{FD10D467-3703-44D0-8130-04933FCC82CB}" srcOrd="0" destOrd="0" presId="urn:microsoft.com/office/officeart/2005/8/layout/matrix3"/>
    <dgm:cxn modelId="{2A561D3C-4949-4BB0-8C87-0F6287E4E9D4}" srcId="{1CF88B65-0BF6-45AF-9763-070838BF120A}" destId="{A9A11E77-3A9F-4B95-8A1A-3B0898AC958E}" srcOrd="2" destOrd="0" parTransId="{4CB92BFE-98A7-4C8A-97A4-1F898957728A}" sibTransId="{952BB1AC-0F44-4F10-BF83-EFA51945323E}"/>
    <dgm:cxn modelId="{2454176A-501C-425C-B396-57EAE61E3479}" type="presOf" srcId="{F9907DF8-F21D-4A9A-A315-90128582723D}" destId="{A4F31C0A-F867-4B3B-9AAA-15840EB1B3E1}" srcOrd="0" destOrd="0" presId="urn:microsoft.com/office/officeart/2005/8/layout/matrix3"/>
    <dgm:cxn modelId="{074C08C7-B067-47B4-A999-3952B068FCEB}" srcId="{1CF88B65-0BF6-45AF-9763-070838BF120A}" destId="{2C5BBC3D-6EB2-4B8A-86A3-C5642F2B05EB}" srcOrd="3" destOrd="0" parTransId="{06F67675-7427-4045-8EC1-B486E77BD3B0}" sibTransId="{275EDE05-9999-4642-AF4C-D80E87A97AE2}"/>
    <dgm:cxn modelId="{3A2F3FC7-8CF0-4FE4-BA5F-A7F943C562D4}" srcId="{1CF88B65-0BF6-45AF-9763-070838BF120A}" destId="{A21A5331-5C4C-4642-8071-A7B96800E9A5}" srcOrd="0" destOrd="0" parTransId="{D0C17D41-5F8C-444E-B468-9729B4AC75A0}" sibTransId="{3B6E252C-485B-4967-835B-ADA571E5B7C0}"/>
    <dgm:cxn modelId="{B153A3E2-5D6D-4CCD-9F7B-925A8A8A2993}" type="presOf" srcId="{A9A11E77-3A9F-4B95-8A1A-3B0898AC958E}" destId="{99D9818C-09ED-40C2-A708-5140F1393843}" srcOrd="0" destOrd="0" presId="urn:microsoft.com/office/officeart/2005/8/layout/matrix3"/>
    <dgm:cxn modelId="{6D0641E7-7F2B-4CD3-9E9B-40BD78305C18}" type="presOf" srcId="{1CF88B65-0BF6-45AF-9763-070838BF120A}" destId="{78527548-CF1A-4A2B-B870-7193DB34FACA}" srcOrd="0" destOrd="0" presId="urn:microsoft.com/office/officeart/2005/8/layout/matrix3"/>
    <dgm:cxn modelId="{6ECE8CE9-A460-40DA-95A1-48ADEEDFF8FA}" type="presOf" srcId="{A21A5331-5C4C-4642-8071-A7B96800E9A5}" destId="{0E5C495D-02E9-4F9C-B68F-C8ED6E6762F9}" srcOrd="0" destOrd="0" presId="urn:microsoft.com/office/officeart/2005/8/layout/matrix3"/>
    <dgm:cxn modelId="{6CFFB8A8-4410-4CCC-842E-D036E0A0DE4B}" type="presParOf" srcId="{78527548-CF1A-4A2B-B870-7193DB34FACA}" destId="{D22DC6CC-9EA0-40C7-A018-D3E29EA0A47E}" srcOrd="0" destOrd="0" presId="urn:microsoft.com/office/officeart/2005/8/layout/matrix3"/>
    <dgm:cxn modelId="{538A0752-BB6A-4ADA-BDD7-75410639718C}" type="presParOf" srcId="{78527548-CF1A-4A2B-B870-7193DB34FACA}" destId="{0E5C495D-02E9-4F9C-B68F-C8ED6E6762F9}" srcOrd="1" destOrd="0" presId="urn:microsoft.com/office/officeart/2005/8/layout/matrix3"/>
    <dgm:cxn modelId="{FE47F3BD-B206-44C6-B64E-2C76358444C5}" type="presParOf" srcId="{78527548-CF1A-4A2B-B870-7193DB34FACA}" destId="{A4F31C0A-F867-4B3B-9AAA-15840EB1B3E1}" srcOrd="2" destOrd="0" presId="urn:microsoft.com/office/officeart/2005/8/layout/matrix3"/>
    <dgm:cxn modelId="{112099A5-6C8A-4150-A4E0-D99E2C6892D9}" type="presParOf" srcId="{78527548-CF1A-4A2B-B870-7193DB34FACA}" destId="{99D9818C-09ED-40C2-A708-5140F1393843}" srcOrd="3" destOrd="0" presId="urn:microsoft.com/office/officeart/2005/8/layout/matrix3"/>
    <dgm:cxn modelId="{D3D58953-4DE7-4E4A-A1EA-21A71C3961CC}" type="presParOf" srcId="{78527548-CF1A-4A2B-B870-7193DB34FACA}" destId="{FD10D467-3703-44D0-8130-04933FCC82CB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2DC6CC-9EA0-40C7-A018-D3E29EA0A47E}">
      <dsp:nvSpPr>
        <dsp:cNvPr id="0" name=""/>
        <dsp:cNvSpPr/>
      </dsp:nvSpPr>
      <dsp:spPr>
        <a:xfrm>
          <a:off x="379476" y="0"/>
          <a:ext cx="5504687" cy="5504687"/>
        </a:xfrm>
        <a:prstGeom prst="diamond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E5C495D-02E9-4F9C-B68F-C8ED6E6762F9}">
      <dsp:nvSpPr>
        <dsp:cNvPr id="0" name=""/>
        <dsp:cNvSpPr/>
      </dsp:nvSpPr>
      <dsp:spPr>
        <a:xfrm>
          <a:off x="902421" y="522945"/>
          <a:ext cx="2146828" cy="214682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/>
            <a:t>1) парадигма есть система основных научных взглядов, свойственных исследовательской деятельности ученых в определенной сфере, объединяющей сходные научные дисциплины; </a:t>
          </a:r>
          <a:endParaRPr lang="en-US" sz="1200" kern="1200"/>
        </a:p>
      </dsp:txBody>
      <dsp:txXfrm>
        <a:off x="1007221" y="627745"/>
        <a:ext cx="1937228" cy="1937228"/>
      </dsp:txXfrm>
    </dsp:sp>
    <dsp:sp modelId="{A4F31C0A-F867-4B3B-9AAA-15840EB1B3E1}">
      <dsp:nvSpPr>
        <dsp:cNvPr id="0" name=""/>
        <dsp:cNvSpPr/>
      </dsp:nvSpPr>
      <dsp:spPr>
        <a:xfrm>
          <a:off x="3214390" y="522945"/>
          <a:ext cx="2146828" cy="2146828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/>
            <a:t>2) парадигма объединяет научные теории, концепции и методы, с помощью которых формируется совокупность научных достижений, признаваемых научным сообществом; </a:t>
          </a:r>
          <a:endParaRPr lang="en-US" sz="1200" kern="1200"/>
        </a:p>
      </dsp:txBody>
      <dsp:txXfrm>
        <a:off x="3319190" y="627745"/>
        <a:ext cx="1937228" cy="1937228"/>
      </dsp:txXfrm>
    </dsp:sp>
    <dsp:sp modelId="{99D9818C-09ED-40C2-A708-5140F1393843}">
      <dsp:nvSpPr>
        <dsp:cNvPr id="0" name=""/>
        <dsp:cNvSpPr/>
      </dsp:nvSpPr>
      <dsp:spPr>
        <a:xfrm>
          <a:off x="902421" y="2834914"/>
          <a:ext cx="2146828" cy="2146828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/>
            <a:t>3) научной парадигме свойственна ведущая и доминирующая роль (или претензия на такую роль) в данной дисциплине, несмотря на одновременное существование устаревших, малораспространенных или непризнанных форм; </a:t>
          </a:r>
          <a:endParaRPr lang="en-US" sz="1200" kern="1200"/>
        </a:p>
      </dsp:txBody>
      <dsp:txXfrm>
        <a:off x="1007221" y="2939714"/>
        <a:ext cx="1937228" cy="1937228"/>
      </dsp:txXfrm>
    </dsp:sp>
    <dsp:sp modelId="{FD10D467-3703-44D0-8130-04933FCC82CB}">
      <dsp:nvSpPr>
        <dsp:cNvPr id="0" name=""/>
        <dsp:cNvSpPr/>
      </dsp:nvSpPr>
      <dsp:spPr>
        <a:xfrm>
          <a:off x="3214390" y="2834914"/>
          <a:ext cx="2146828" cy="2146828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/>
            <a:t>4) парадигма формируется в диалектическом единстве сходного и противоположного. </a:t>
          </a:r>
          <a:endParaRPr lang="en-US" sz="1200" kern="1200"/>
        </a:p>
      </dsp:txBody>
      <dsp:txXfrm>
        <a:off x="3319190" y="2939714"/>
        <a:ext cx="1937228" cy="19372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B93E96-850D-61AA-4A15-E51BA512D0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E5AFD59-A967-6B7C-9D37-575163D719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9FD6412-85B2-F042-5AAD-9A8C294A4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FF163-E7B9-4FDE-A09D-C5CB9033E708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F5375F4-96FB-8CC0-6255-914633669B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1EFE69A-B2E9-31B2-0D32-23FAC56FB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52C0A-A836-43A9-8839-FEE27D2264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5590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9C7695-AF76-F5C8-0908-1D041D4110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5F0A617-6974-B4EB-FDFE-1F4E93E8A5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BD519D5-BA72-C1CB-0A0D-FC2DFC1E7F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FF163-E7B9-4FDE-A09D-C5CB9033E708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D6AD6D4-65FB-2859-E03B-D746B46F9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7A0EACA-4394-968F-BA2A-3F3DA7DCCD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52C0A-A836-43A9-8839-FEE27D2264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0448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B820CD3-1D29-E055-843C-5D2D06B125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0A81D19-79A9-3C1D-13C2-AC748F765F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7F830A1-5CCF-4843-C103-3FD32AB9CC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FF163-E7B9-4FDE-A09D-C5CB9033E708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752B53B-9DCC-F6F0-B1D8-3BF239E3BB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9B042C4-D873-7CDC-42F1-FBAAC5218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52C0A-A836-43A9-8839-FEE27D2264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416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8EE7D83-03A6-291A-64BD-99F5BBF607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BD71951-B713-0B03-48A3-BAE1EC22D6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B550CCA-0288-E98B-AEE2-3903B0591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FF163-E7B9-4FDE-A09D-C5CB9033E708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FF618F9-7113-20EB-4713-6116BF7891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0DB3CA9-FDE3-ADBA-EE95-E7E715684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52C0A-A836-43A9-8839-FEE27D2264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0791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0523CC-0A4F-4E2D-5640-066C70E7DF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99E85F9-B264-7454-E4E8-63F96C4C96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A390CFF-B61E-E7A4-3834-88B4137C62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FF163-E7B9-4FDE-A09D-C5CB9033E708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4F71E78-9631-945B-79AA-CA3DAC2FB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C89445C-1C86-EF1F-F54A-9F89D2940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52C0A-A836-43A9-8839-FEE27D2264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3768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4C99B4-5DC5-A98D-25FE-EE241BDF45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DC4A9CB-5F5D-073C-8A84-91D9F74297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0614042-AD31-FE9E-8BE0-74011DA39E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3DD8A62-423A-7249-8101-AFF34D482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FF163-E7B9-4FDE-A09D-C5CB9033E708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3B96CB1-34C8-83EB-D750-F3F9219DD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01EE8A3-7228-1B34-A674-78138E1F0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52C0A-A836-43A9-8839-FEE27D2264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1928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408B16-106F-A7ED-5DC1-14D1CF78D4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5CB7FCB-3CAB-6FED-547C-9F541F80C0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1D9D936-33B3-3E57-1ECD-D9780AEB00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111C36BA-88F1-8492-6DCF-DAAC214377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09643E7-E683-F1A1-482E-C581DAD3FF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7C488792-6C97-2DCA-4A6B-77776C7DA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FF163-E7B9-4FDE-A09D-C5CB9033E708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2518B47F-E18A-30B4-8CEE-DF64C476A8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A500A560-4588-7B5B-FEC4-9DFDB4E82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52C0A-A836-43A9-8839-FEE27D2264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3234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357E3E-C8C8-F5EA-D3CE-1F56BB6A5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2878862-83AE-3AC6-EC6B-7925300CB1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FF163-E7B9-4FDE-A09D-C5CB9033E708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FA40BF4B-E40D-796A-8AF0-F80684CE8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E02C0BD-450A-21EE-71EB-DF807E9F7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52C0A-A836-43A9-8839-FEE27D2264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6826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ABC18CDD-AF8A-97CA-7430-D4DB9427F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FF163-E7B9-4FDE-A09D-C5CB9033E708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5A81C67B-BC69-A44A-70C8-6DEE1074E2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CC328B3-A0F6-8367-1852-ECF6BE677C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52C0A-A836-43A9-8839-FEE27D2264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74247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A470B6-8366-F62E-0133-C5489E4DFB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431EAD7-B3D5-3300-1EAB-9FBDE23DD2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3775ED6-0B9A-52F1-DBBB-C23EE2EAE4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4AA6AF6-C295-6D71-8C7B-446E6B1689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FF163-E7B9-4FDE-A09D-C5CB9033E708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6C4695E-3798-4069-0304-DC290E8A5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B72C9F3-55C3-4835-06AE-D0CE0518E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52C0A-A836-43A9-8839-FEE27D2264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8382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20E690-0E3D-33C9-6538-6B9C63CBEC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8FEE903E-7965-B085-148D-9A8B0DED52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91F329F-FF72-C3F8-46B0-53D49E60C8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03CB0ED-52FE-822E-14BE-072C8DE1A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FF163-E7B9-4FDE-A09D-C5CB9033E708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6CEB766-00A9-8011-892D-30070C7439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E7E0C81-8EF0-71A1-9B72-5070B675D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52C0A-A836-43A9-8839-FEE27D2264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881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8F62A1-CA07-171B-37B5-4B495E613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7E9C08E-CEB2-D819-7FB5-A35686FBB7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7FED6B5-E820-90EF-1EE0-D562E19703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2FF163-E7B9-4FDE-A09D-C5CB9033E708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1F6DC8F-5029-CE74-C76B-369343D6A5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52AD5A7-3B35-4E19-684E-5FB5DEDBC5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C52C0A-A836-43A9-8839-FEE27D2264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2790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8294908-8B00-4F58-BBBA-20F71A40A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364C879-1404-4203-8E9D-CC5DE0A621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82782" y="-1386168"/>
            <a:ext cx="2424873" cy="3611191"/>
          </a:xfrm>
          <a:custGeom>
            <a:avLst/>
            <a:gdLst>
              <a:gd name="connsiteX0" fmla="*/ 0 w 2424873"/>
              <a:gd name="connsiteY0" fmla="*/ 2424874 h 3611191"/>
              <a:gd name="connsiteX1" fmla="*/ 2424873 w 2424873"/>
              <a:gd name="connsiteY1" fmla="*/ 0 h 3611191"/>
              <a:gd name="connsiteX2" fmla="*/ 2424873 w 2424873"/>
              <a:gd name="connsiteY2" fmla="*/ 3611191 h 3611191"/>
              <a:gd name="connsiteX3" fmla="*/ 1186317 w 2424873"/>
              <a:gd name="connsiteY3" fmla="*/ 3611191 h 3611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24873" h="3611191">
                <a:moveTo>
                  <a:pt x="0" y="2424874"/>
                </a:moveTo>
                <a:lnTo>
                  <a:pt x="2424873" y="0"/>
                </a:lnTo>
                <a:lnTo>
                  <a:pt x="2424873" y="3611191"/>
                </a:lnTo>
                <a:lnTo>
                  <a:pt x="1186317" y="3611191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4617302-4B0D-4351-A6BB-6F0930D943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571000" y="-338582"/>
            <a:ext cx="1635955" cy="1635955"/>
          </a:xfrm>
          <a:custGeom>
            <a:avLst/>
            <a:gdLst>
              <a:gd name="connsiteX0" fmla="*/ 0 w 1635955"/>
              <a:gd name="connsiteY0" fmla="*/ 957987 h 1635955"/>
              <a:gd name="connsiteX1" fmla="*/ 957987 w 1635955"/>
              <a:gd name="connsiteY1" fmla="*/ 0 h 1635955"/>
              <a:gd name="connsiteX2" fmla="*/ 1635955 w 1635955"/>
              <a:gd name="connsiteY2" fmla="*/ 0 h 1635955"/>
              <a:gd name="connsiteX3" fmla="*/ 1635955 w 1635955"/>
              <a:gd name="connsiteY3" fmla="*/ 1635955 h 1635955"/>
              <a:gd name="connsiteX4" fmla="*/ 0 w 1635955"/>
              <a:gd name="connsiteY4" fmla="*/ 1635955 h 1635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35955" h="1635955">
                <a:moveTo>
                  <a:pt x="0" y="957987"/>
                </a:moveTo>
                <a:lnTo>
                  <a:pt x="957987" y="0"/>
                </a:lnTo>
                <a:lnTo>
                  <a:pt x="1635955" y="0"/>
                </a:lnTo>
                <a:lnTo>
                  <a:pt x="1635955" y="1635955"/>
                </a:lnTo>
                <a:lnTo>
                  <a:pt x="0" y="1635955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DA2C7802-C2E0-4218-8F89-8DD7CCD2CD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9627985" y="-6588"/>
            <a:ext cx="4059393" cy="2548110"/>
          </a:xfrm>
          <a:custGeom>
            <a:avLst/>
            <a:gdLst>
              <a:gd name="connsiteX0" fmla="*/ 0 w 4059393"/>
              <a:gd name="connsiteY0" fmla="*/ 1511282 h 2548110"/>
              <a:gd name="connsiteX1" fmla="*/ 1511282 w 4059393"/>
              <a:gd name="connsiteY1" fmla="*/ 0 h 2548110"/>
              <a:gd name="connsiteX2" fmla="*/ 4059393 w 4059393"/>
              <a:gd name="connsiteY2" fmla="*/ 2548110 h 2548110"/>
              <a:gd name="connsiteX3" fmla="*/ 0 w 4059393"/>
              <a:gd name="connsiteY3" fmla="*/ 2548110 h 2548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59393" h="2548110">
                <a:moveTo>
                  <a:pt x="0" y="1511282"/>
                </a:moveTo>
                <a:lnTo>
                  <a:pt x="1511282" y="0"/>
                </a:lnTo>
                <a:lnTo>
                  <a:pt x="4059393" y="2548110"/>
                </a:lnTo>
                <a:lnTo>
                  <a:pt x="0" y="254811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6D7111A-21E5-4EE9-8A78-10E5530F01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0262924" y="1465780"/>
            <a:ext cx="1185708" cy="118570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A3969E80-A77B-49FC-9122-D89AFD5EE1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-29557" y="5198743"/>
            <a:ext cx="2444907" cy="2366116"/>
          </a:xfrm>
          <a:custGeom>
            <a:avLst/>
            <a:gdLst>
              <a:gd name="connsiteX0" fmla="*/ 0 w 2203753"/>
              <a:gd name="connsiteY0" fmla="*/ 0 h 2132734"/>
              <a:gd name="connsiteX1" fmla="*/ 2203753 w 2203753"/>
              <a:gd name="connsiteY1" fmla="*/ 0 h 2132734"/>
              <a:gd name="connsiteX2" fmla="*/ 2203753 w 2203753"/>
              <a:gd name="connsiteY2" fmla="*/ 576461 h 2132734"/>
              <a:gd name="connsiteX3" fmla="*/ 647480 w 2203753"/>
              <a:gd name="connsiteY3" fmla="*/ 2132734 h 2132734"/>
              <a:gd name="connsiteX4" fmla="*/ 0 w 2203753"/>
              <a:gd name="connsiteY4" fmla="*/ 1485255 h 2132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03753" h="2132734">
                <a:moveTo>
                  <a:pt x="0" y="0"/>
                </a:moveTo>
                <a:lnTo>
                  <a:pt x="2203753" y="0"/>
                </a:lnTo>
                <a:lnTo>
                  <a:pt x="2203753" y="576461"/>
                </a:lnTo>
                <a:lnTo>
                  <a:pt x="647480" y="2132734"/>
                </a:lnTo>
                <a:lnTo>
                  <a:pt x="0" y="1485255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849CA57-76BD-4CF2-80BA-D7A46A01B7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769787" y="5439893"/>
            <a:ext cx="928467" cy="928467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35E9085E-E730-4768-83D4-6CB7E98971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3401311" y="734311"/>
            <a:ext cx="5389379" cy="5389379"/>
          </a:xfrm>
          <a:custGeom>
            <a:avLst/>
            <a:gdLst>
              <a:gd name="connsiteX0" fmla="*/ 0 w 5389379"/>
              <a:gd name="connsiteY0" fmla="*/ 540040 h 5389379"/>
              <a:gd name="connsiteX1" fmla="*/ 540040 w 5389379"/>
              <a:gd name="connsiteY1" fmla="*/ 0 h 5389379"/>
              <a:gd name="connsiteX2" fmla="*/ 5389379 w 5389379"/>
              <a:gd name="connsiteY2" fmla="*/ 0 h 5389379"/>
              <a:gd name="connsiteX3" fmla="*/ 5389379 w 5389379"/>
              <a:gd name="connsiteY3" fmla="*/ 4838655 h 5389379"/>
              <a:gd name="connsiteX4" fmla="*/ 4838655 w 5389379"/>
              <a:gd name="connsiteY4" fmla="*/ 5389379 h 5389379"/>
              <a:gd name="connsiteX5" fmla="*/ 0 w 5389379"/>
              <a:gd name="connsiteY5" fmla="*/ 5389379 h 5389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89379" h="5389379">
                <a:moveTo>
                  <a:pt x="0" y="540040"/>
                </a:moveTo>
                <a:lnTo>
                  <a:pt x="540040" y="0"/>
                </a:lnTo>
                <a:lnTo>
                  <a:pt x="5389379" y="0"/>
                </a:lnTo>
                <a:lnTo>
                  <a:pt x="5389379" y="4838655"/>
                </a:lnTo>
                <a:lnTo>
                  <a:pt x="4838655" y="5389379"/>
                </a:lnTo>
                <a:lnTo>
                  <a:pt x="0" y="5389379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973272FE-A474-4CAE-8CA2-BCC8B476C3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2700283" y="33283"/>
            <a:ext cx="6791435" cy="6791435"/>
          </a:xfrm>
          <a:custGeom>
            <a:avLst/>
            <a:gdLst>
              <a:gd name="connsiteX0" fmla="*/ 1860938 w 6791435"/>
              <a:gd name="connsiteY0" fmla="*/ 81158 h 6791435"/>
              <a:gd name="connsiteX1" fmla="*/ 1942096 w 6791435"/>
              <a:gd name="connsiteY1" fmla="*/ 0 h 6791435"/>
              <a:gd name="connsiteX2" fmla="*/ 6791435 w 6791435"/>
              <a:gd name="connsiteY2" fmla="*/ 0 h 6791435"/>
              <a:gd name="connsiteX3" fmla="*/ 6791435 w 6791435"/>
              <a:gd name="connsiteY3" fmla="*/ 4838655 h 6791435"/>
              <a:gd name="connsiteX4" fmla="*/ 6710277 w 6791435"/>
              <a:gd name="connsiteY4" fmla="*/ 4919813 h 6791435"/>
              <a:gd name="connsiteX5" fmla="*/ 6710277 w 6791435"/>
              <a:gd name="connsiteY5" fmla="*/ 81158 h 6791435"/>
              <a:gd name="connsiteX6" fmla="*/ 0 w 6791435"/>
              <a:gd name="connsiteY6" fmla="*/ 1942096 h 6791435"/>
              <a:gd name="connsiteX7" fmla="*/ 81158 w 6791435"/>
              <a:gd name="connsiteY7" fmla="*/ 1860938 h 6791435"/>
              <a:gd name="connsiteX8" fmla="*/ 81158 w 6791435"/>
              <a:gd name="connsiteY8" fmla="*/ 6710277 h 6791435"/>
              <a:gd name="connsiteX9" fmla="*/ 4919813 w 6791435"/>
              <a:gd name="connsiteY9" fmla="*/ 6710277 h 6791435"/>
              <a:gd name="connsiteX10" fmla="*/ 4838655 w 6791435"/>
              <a:gd name="connsiteY10" fmla="*/ 6791435 h 6791435"/>
              <a:gd name="connsiteX11" fmla="*/ 0 w 6791435"/>
              <a:gd name="connsiteY11" fmla="*/ 6791435 h 6791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91435" h="6791435">
                <a:moveTo>
                  <a:pt x="1860938" y="81158"/>
                </a:moveTo>
                <a:lnTo>
                  <a:pt x="1942096" y="0"/>
                </a:lnTo>
                <a:lnTo>
                  <a:pt x="6791435" y="0"/>
                </a:lnTo>
                <a:lnTo>
                  <a:pt x="6791435" y="4838655"/>
                </a:lnTo>
                <a:lnTo>
                  <a:pt x="6710277" y="4919813"/>
                </a:lnTo>
                <a:lnTo>
                  <a:pt x="6710277" y="81158"/>
                </a:lnTo>
                <a:close/>
                <a:moveTo>
                  <a:pt x="0" y="1942096"/>
                </a:moveTo>
                <a:lnTo>
                  <a:pt x="81158" y="1860938"/>
                </a:lnTo>
                <a:lnTo>
                  <a:pt x="81158" y="6710277"/>
                </a:lnTo>
                <a:lnTo>
                  <a:pt x="4919813" y="6710277"/>
                </a:lnTo>
                <a:lnTo>
                  <a:pt x="4838655" y="6791435"/>
                </a:lnTo>
                <a:lnTo>
                  <a:pt x="0" y="6791435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5AD8210-9424-F54F-5E15-EED3028F88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39633" y="4518923"/>
            <a:ext cx="3312734" cy="1141851"/>
          </a:xfrm>
          <a:noFill/>
        </p:spPr>
        <p:txBody>
          <a:bodyPr>
            <a:normAutofit/>
          </a:bodyPr>
          <a:lstStyle/>
          <a:p>
            <a:r>
              <a:rPr lang="ru-RU" sz="2000">
                <a:solidFill>
                  <a:srgbClr val="080808"/>
                </a:solidFill>
              </a:rPr>
              <a:t>Лекция 2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7E747C-B574-9DBE-C666-95845E6864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04642" y="2353641"/>
            <a:ext cx="5782716" cy="2150719"/>
          </a:xfrm>
          <a:noFill/>
        </p:spPr>
        <p:txBody>
          <a:bodyPr anchor="ctr">
            <a:normAutofit/>
          </a:bodyPr>
          <a:lstStyle/>
          <a:p>
            <a:r>
              <a:rPr lang="ru-RU" sz="3600">
                <a:solidFill>
                  <a:srgbClr val="080808"/>
                </a:solidFill>
              </a:rPr>
              <a:t>Связь лингводидактики с другими направлениями </a:t>
            </a:r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E07981EA-05A6-437C-88D7-B377B92B03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9629823" y="5457591"/>
            <a:ext cx="2231794" cy="2568811"/>
          </a:xfrm>
          <a:custGeom>
            <a:avLst/>
            <a:gdLst>
              <a:gd name="connsiteX0" fmla="*/ 0 w 2940086"/>
              <a:gd name="connsiteY0" fmla="*/ 0 h 3384061"/>
              <a:gd name="connsiteX1" fmla="*/ 2496112 w 2940086"/>
              <a:gd name="connsiteY1" fmla="*/ 0 h 3384061"/>
              <a:gd name="connsiteX2" fmla="*/ 2940086 w 2940086"/>
              <a:gd name="connsiteY2" fmla="*/ 443975 h 3384061"/>
              <a:gd name="connsiteX3" fmla="*/ 0 w 2940086"/>
              <a:gd name="connsiteY3" fmla="*/ 3384061 h 3384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0086" h="3384061">
                <a:moveTo>
                  <a:pt x="0" y="0"/>
                </a:moveTo>
                <a:lnTo>
                  <a:pt x="2496112" y="0"/>
                </a:lnTo>
                <a:lnTo>
                  <a:pt x="2940086" y="443975"/>
                </a:lnTo>
                <a:lnTo>
                  <a:pt x="0" y="3384061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5E3C750-986E-4769-B1AE-49289FBEE7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9720059" y="5243545"/>
            <a:ext cx="959985" cy="959985"/>
          </a:xfrm>
          <a:prstGeom prst="rect">
            <a:avLst/>
          </a:pr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9326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6305F64-80A8-16C6-0615-D2D9AE2433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1050595"/>
            <a:ext cx="8074815" cy="1618489"/>
          </a:xfrm>
        </p:spPr>
        <p:txBody>
          <a:bodyPr anchor="ctr">
            <a:normAutofit/>
          </a:bodyPr>
          <a:lstStyle/>
          <a:p>
            <a:r>
              <a:rPr lang="ru-RU" sz="72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Социолингвистика</a:t>
            </a:r>
            <a:endParaRPr lang="ru-RU" sz="720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1444DC8-0A42-7B4D-DAA6-1B6CC6197D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2969469"/>
            <a:ext cx="8074815" cy="2800395"/>
          </a:xfrm>
        </p:spPr>
        <p:txBody>
          <a:bodyPr anchor="t">
            <a:normAutofit/>
          </a:bodyPr>
          <a:lstStyle/>
          <a:p>
            <a:r>
              <a:rPr lang="ru-RU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Социолингвистика – наука об отношении «язык – общество». Общество не является гомогенным, оно состоит из различных возрастных, социальных, профессиональных, политических групп, каждая из которых по-своему пользуется языком в целях внутригруппового и межгруппового общения. В каждом конкретном обществе в зависимости от его социально-экономического устройства языки могут выполнять различное количество функций: от минимального (язык домашнего общения) до максимального (язык международного общения).</a:t>
            </a:r>
          </a:p>
          <a:p>
            <a:endParaRPr lang="ru-RU" sz="2000"/>
          </a:p>
        </p:txBody>
      </p:sp>
    </p:spTree>
    <p:extLst>
      <p:ext uri="{BB962C8B-B14F-4D97-AF65-F5344CB8AC3E}">
        <p14:creationId xmlns:p14="http://schemas.microsoft.com/office/powerpoint/2010/main" val="18659283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819A166-7571-4003-A6B8-B62034C3ED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509320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93F387-0685-40B2-1AC2-3E09A1E7D0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741" y="620392"/>
            <a:ext cx="3808268" cy="5504688"/>
          </a:xfrm>
        </p:spPr>
        <p:txBody>
          <a:bodyPr>
            <a:normAutofit/>
          </a:bodyPr>
          <a:lstStyle/>
          <a:p>
            <a:r>
              <a:rPr lang="ru-RU" sz="510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Краткое содержание лекционного занятия:</a:t>
            </a:r>
            <a:endParaRPr lang="ru-RU" sz="5100">
              <a:solidFill>
                <a:schemeClr val="bg1"/>
              </a:solidFill>
            </a:endParaRPr>
          </a:p>
        </p:txBody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3A2B1562-62B3-4F3D-9678-645CBC507F3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1997668"/>
              </p:ext>
            </p:extLst>
          </p:nvPr>
        </p:nvGraphicFramePr>
        <p:xfrm>
          <a:off x="5468389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054799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D97625A-89D4-7B59-4BC9-17247FDA57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1782981"/>
            <a:ext cx="10905066" cy="4393982"/>
          </a:xfrm>
        </p:spPr>
        <p:txBody>
          <a:bodyPr>
            <a:normAutofit/>
          </a:bodyPr>
          <a:lstStyle/>
          <a:p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Понятийныи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̆ аппарат методики был заимствован из педагогики. Такие дефиниции как обучение, образование, воспитание, учение, развитие, усвоение - стали основными для методики, хотя многие педагогические термины в методике обучения языку получили новое наполнение. По этой̆ причине в методике наряду с обще дидактическими положениями используются и свои, специфичные для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этои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̆ дисциплины. Например, наряду с обще дидактическими принципами обучения (наглядность, сознательность, доступность, посильность) в методике получили обоснование и разработку специальные методические принципы (коммуникативность, устная основа обучения, опора на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роднои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̆ язык учащихся, взаимосвязанное обучение видам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речевои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̆ деятельности и др.). </a:t>
            </a:r>
          </a:p>
          <a:p>
            <a:pPr marL="0" indent="0">
              <a:buNone/>
            </a:pPr>
            <a:endParaRPr lang="ru-RU" sz="20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6582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9CBA04-CBC2-C91F-8607-7E7005B682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1050595"/>
            <a:ext cx="8074815" cy="1618489"/>
          </a:xfrm>
        </p:spPr>
        <p:txBody>
          <a:bodyPr anchor="ctr">
            <a:normAutofit/>
          </a:bodyPr>
          <a:lstStyle/>
          <a:p>
            <a:r>
              <a:rPr lang="ru-RU" sz="7200">
                <a:latin typeface="Times New Roman" panose="02020603050405020304" pitchFamily="18" charset="0"/>
                <a:ea typeface="Times New Roman" panose="02020603050405020304" pitchFamily="18" charset="0"/>
              </a:rPr>
              <a:t>П</a:t>
            </a:r>
            <a:r>
              <a:rPr lang="ru-RU" sz="72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едагогика</a:t>
            </a:r>
            <a:endParaRPr lang="ru-RU" sz="720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E770427-12E3-6574-C79B-D644AFFDA4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2969469"/>
            <a:ext cx="8074815" cy="2800395"/>
          </a:xfrm>
        </p:spPr>
        <p:txBody>
          <a:bodyPr anchor="t">
            <a:normAutofit/>
          </a:bodyPr>
          <a:lstStyle/>
          <a:p>
            <a:r>
              <a:rPr lang="ru-RU" sz="24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Нельзя не отметить, что методика как раздел частной дидактики тесно связана с педагогикой. Дидактика - это теория обучения любому предмету, то частные дидактики используют положения педагогики применительно к обучению конкретному предмету, в нашем случае - иностранному языку. </a:t>
            </a:r>
          </a:p>
          <a:p>
            <a:endParaRPr lang="ru-RU" sz="2400"/>
          </a:p>
        </p:txBody>
      </p:sp>
    </p:spTree>
    <p:extLst>
      <p:ext uri="{BB962C8B-B14F-4D97-AF65-F5344CB8AC3E}">
        <p14:creationId xmlns:p14="http://schemas.microsoft.com/office/powerpoint/2010/main" val="11457215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FFD5F4-9E5E-4141-F206-7066B39B53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1050595"/>
            <a:ext cx="8074815" cy="1618489"/>
          </a:xfrm>
        </p:spPr>
        <p:txBody>
          <a:bodyPr anchor="ctr">
            <a:normAutofit/>
          </a:bodyPr>
          <a:lstStyle/>
          <a:p>
            <a:r>
              <a:rPr lang="ru-RU" sz="61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Лингвострановедение</a:t>
            </a:r>
            <a:endParaRPr lang="ru-RU" sz="610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545CFD7-897F-8A5E-BF5A-570E89AB0E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2969469"/>
            <a:ext cx="8074815" cy="2800395"/>
          </a:xfrm>
        </p:spPr>
        <p:txBody>
          <a:bodyPr anchor="t">
            <a:normAutofit/>
          </a:bodyPr>
          <a:lstStyle/>
          <a:p>
            <a:r>
              <a:rPr lang="ru-RU" sz="24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Лингвострановедение также является одной из базисных наук на которую опирается методика. Лингвострановедение это дисциплина изучающая иностранный язык в сопоставлении с родным. В данном случае язык выступает отражением культуры. О данном аспекте подробно изложено в работе Е.М. Верещагина и В.Г. Костомарова «Язык и культура».</a:t>
            </a:r>
            <a:endParaRPr lang="ru-RU" sz="2400"/>
          </a:p>
        </p:txBody>
      </p:sp>
    </p:spTree>
    <p:extLst>
      <p:ext uri="{BB962C8B-B14F-4D97-AF65-F5344CB8AC3E}">
        <p14:creationId xmlns:p14="http://schemas.microsoft.com/office/powerpoint/2010/main" val="9468487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2757A0-DBBE-927B-CB49-F738021272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1050595"/>
            <a:ext cx="8074815" cy="1618489"/>
          </a:xfrm>
        </p:spPr>
        <p:txBody>
          <a:bodyPr anchor="ctr">
            <a:normAutofit/>
          </a:bodyPr>
          <a:lstStyle/>
          <a:p>
            <a:r>
              <a:rPr lang="ru-RU" sz="61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Лингвокультурология</a:t>
            </a:r>
            <a:endParaRPr lang="ru-RU" sz="610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12F9F7A-C65A-8065-561D-054ECB6470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2969469"/>
            <a:ext cx="8074815" cy="2800395"/>
          </a:xfrm>
        </p:spPr>
        <p:txBody>
          <a:bodyPr anchor="t">
            <a:normAutofit/>
          </a:bodyPr>
          <a:lstStyle/>
          <a:p>
            <a:r>
              <a:rPr lang="ru-RU" sz="6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Лингвокультурология как научная дисциплина, существенно согласуясь в своих принципах изучения объекта с лингвострановедением, характеризуется вместе с тем рядом специфических особенностей, важнейшие из которых следующие:</a:t>
            </a:r>
          </a:p>
          <a:p>
            <a:r>
              <a:rPr lang="ru-RU" sz="6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r>
              <a:rPr lang="ru-RU" sz="6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«1) лингвокультурология – закономерная ступень в области филологических и других гуманитарных наук – это научная дисциплина синтезирующего типа, пограничная между науками, изучающими культуру, и филологией (лингвистикой), а не аспект преподавания языка, как лингвострановедение;</a:t>
            </a:r>
          </a:p>
          <a:p>
            <a:r>
              <a:rPr lang="ru-RU" sz="6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r>
              <a:rPr lang="ru-RU" sz="6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2) основным объектом лингвокультурологии являются взаимосвязь и взаимодействие культуры и языка в процессе его функционирования и изучение интерпретации этого взаимодействия, как единой системной целостности;</a:t>
            </a:r>
          </a:p>
          <a:p>
            <a:r>
              <a:rPr lang="ru-RU" sz="6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r>
              <a:rPr lang="ru-RU" sz="6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3) содержание лингвокультурологии, оправдывающее ее выделение в самостоятельное направление знаний, должно иметь своим предметом национальные формы бытия общества, воспроизводимые в системе языковой коммуникации, основанные на культурных ценностях конкретно- исторического общества;</a:t>
            </a:r>
          </a:p>
          <a:p>
            <a:r>
              <a:rPr lang="ru-RU" sz="6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r>
              <a:rPr lang="ru-RU" sz="6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4) предмет исследования лингвокультурологии – материальная и духовная культура, созданная человечеством;</a:t>
            </a:r>
          </a:p>
          <a:p>
            <a:r>
              <a:rPr lang="ru-RU" sz="6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5) лингвокультурология как своеобразная преемница лингвострановедения ориентируется на новую систему культурных ценностей, выдвинутых новым мышлением, современной жизнью общества, на полную объективную, (а не «урезанную») интерпретацию фактов и явлений, и информацию о различных областях культурной жизни страны»</a:t>
            </a:r>
          </a:p>
          <a:p>
            <a:endParaRPr lang="ru-RU" sz="600"/>
          </a:p>
        </p:txBody>
      </p:sp>
    </p:spTree>
    <p:extLst>
      <p:ext uri="{BB962C8B-B14F-4D97-AF65-F5344CB8AC3E}">
        <p14:creationId xmlns:p14="http://schemas.microsoft.com/office/powerpoint/2010/main" val="31693429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D3C434-3AA3-8AAB-66C0-E3F81D8A5A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1050595"/>
            <a:ext cx="8074815" cy="1618489"/>
          </a:xfrm>
        </p:spPr>
        <p:txBody>
          <a:bodyPr anchor="ctr">
            <a:normAutofit/>
          </a:bodyPr>
          <a:lstStyle/>
          <a:p>
            <a:r>
              <a:rPr lang="ru-RU" sz="7200">
                <a:latin typeface="Times New Roman" panose="02020603050405020304" pitchFamily="18" charset="0"/>
                <a:ea typeface="Times New Roman" panose="02020603050405020304" pitchFamily="18" charset="0"/>
              </a:rPr>
              <a:t>Э</a:t>
            </a:r>
            <a:r>
              <a:rPr lang="ru-RU" sz="72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тнолингвистика</a:t>
            </a:r>
            <a:endParaRPr lang="ru-RU" sz="720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5B7E459-8E3C-9C94-638E-27CA4AD00C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2969469"/>
            <a:ext cx="8074815" cy="2800395"/>
          </a:xfrm>
        </p:spPr>
        <p:txBody>
          <a:bodyPr anchor="t">
            <a:normAutofit/>
          </a:bodyPr>
          <a:lstStyle/>
          <a:p>
            <a:r>
              <a:rPr lang="ru-RU" sz="15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Лингвокультурология</a:t>
            </a:r>
            <a:r>
              <a:rPr lang="ru-RU" sz="150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5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связана, а в некоторых вопросах тесно смыкается с этнолингвистикой – наукой тоже комплексной, пограничной между этнографией (этнологией, народоведением), изучающей бытовые и культурные особенности народов, проблемы их происхождения, расселения и культурно-исторических взаимоотношений, и лингвистикой.</a:t>
            </a:r>
          </a:p>
          <a:p>
            <a:r>
              <a:rPr lang="ru-RU" sz="15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Этнолингвистика изучает отношение «язык – культура». Под культурой понимаются особенности материальной и духовной жизни данного народа. Здесь в центре внимания находятся так называемая национально- специфическая лексика и фразеология, отражающая образ жизни в связи с удовлетворением материальных (еда, одежда, жилище, ведение хозяйства) и духовных (религия, искусство, обычаи, традиции, модели поведения в стандартных ситуациях) потребностей. Большую роль приобретает изучение отражения конкретных реалий (вещей, предметов) быта в языке и так называемых фоновых знаний.</a:t>
            </a:r>
          </a:p>
          <a:p>
            <a:pPr marL="0" indent="0">
              <a:buNone/>
            </a:pPr>
            <a:endParaRPr lang="ru-RU" sz="1500"/>
          </a:p>
        </p:txBody>
      </p:sp>
    </p:spTree>
    <p:extLst>
      <p:ext uri="{BB962C8B-B14F-4D97-AF65-F5344CB8AC3E}">
        <p14:creationId xmlns:p14="http://schemas.microsoft.com/office/powerpoint/2010/main" val="11074493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89223C-7C75-8BD8-0FD0-C479A7D224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1050595"/>
            <a:ext cx="8074815" cy="1618489"/>
          </a:xfrm>
        </p:spPr>
        <p:txBody>
          <a:bodyPr anchor="ctr">
            <a:normAutofit/>
          </a:bodyPr>
          <a:lstStyle/>
          <a:p>
            <a:r>
              <a:rPr lang="ru-RU" sz="5000">
                <a:latin typeface="Times New Roman" panose="02020603050405020304" pitchFamily="18" charset="0"/>
                <a:ea typeface="Times New Roman" panose="02020603050405020304" pitchFamily="18" charset="0"/>
              </a:rPr>
              <a:t>К</a:t>
            </a:r>
            <a:r>
              <a:rPr lang="ru-RU" sz="50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ультурная антропология</a:t>
            </a:r>
            <a:endParaRPr lang="ru-RU" sz="500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FA977B6-E7D3-335B-CF85-642E1543B9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2969469"/>
            <a:ext cx="8074815" cy="2800395"/>
          </a:xfrm>
        </p:spPr>
        <p:txBody>
          <a:bodyPr anchor="t">
            <a:normAutofit/>
          </a:bodyPr>
          <a:lstStyle/>
          <a:p>
            <a:r>
              <a:rPr lang="ru-RU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Вопросами становления и развития культуры человека занимается культурная антропология. Антропология, как это следует из названия, – наука о человеке.</a:t>
            </a:r>
          </a:p>
          <a:p>
            <a:r>
              <a:rPr lang="ru-RU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Таким образом, культурная антропология – чрезвычайно широкая фундаментальная наука, изучающая общие проблемы культурного развития человечества, вбирающая в себя знания всех других гуманитарных наук, изучающая единый процесс культурного становления человека, то есть того уникального и существеннейшего аспекта, который делает человека Человеком и отличает его от остального животного мира.</a:t>
            </a:r>
          </a:p>
          <a:p>
            <a:endParaRPr lang="ru-RU" sz="1700"/>
          </a:p>
        </p:txBody>
      </p:sp>
    </p:spTree>
    <p:extLst>
      <p:ext uri="{BB962C8B-B14F-4D97-AF65-F5344CB8AC3E}">
        <p14:creationId xmlns:p14="http://schemas.microsoft.com/office/powerpoint/2010/main" val="33858151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5B2746-5023-C6E7-0115-8392350611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1050595"/>
            <a:ext cx="8074815" cy="1618489"/>
          </a:xfrm>
        </p:spPr>
        <p:txBody>
          <a:bodyPr anchor="ctr">
            <a:normAutofit/>
          </a:bodyPr>
          <a:lstStyle/>
          <a:p>
            <a:r>
              <a:rPr lang="ru-RU" sz="5000">
                <a:latin typeface="Times New Roman" panose="02020603050405020304" pitchFamily="18" charset="0"/>
                <a:ea typeface="Times New Roman" panose="02020603050405020304" pitchFamily="18" charset="0"/>
              </a:rPr>
              <a:t>М</a:t>
            </a:r>
            <a:r>
              <a:rPr lang="ru-RU" sz="50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ежкультурной коммуникация</a:t>
            </a:r>
            <a:endParaRPr lang="ru-RU" sz="500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0C27799-2A86-0117-7052-071D39D3CA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2969469"/>
            <a:ext cx="8074815" cy="2800395"/>
          </a:xfrm>
        </p:spPr>
        <p:txBody>
          <a:bodyPr anchor="t">
            <a:normAutofit/>
          </a:bodyPr>
          <a:lstStyle/>
          <a:p>
            <a:r>
              <a:rPr lang="ru-RU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Изучением межкультурной компетентности (разновидности лингвокультурной компетентности) занимается, наряду с лингвокультурологией, межкультурная коммуникация – активно развивающееся и востребованное обществом теоретическое и прикладное научное направление, находящееся на стыке лингвистики, культурологии, коммуникативистики и лингводидактики. Межкультурная коммуникация имеет более прикладной, чем лингвокультурология характер, т.к. включает изучение межкультурных коммуникативных компетенций и находится в тесной связи с преподаванием иностранных языков. В этом отличие межкультурной коммуникации от лингвокультурологии, которая изучает не только межкультурную, но и интракультурную компетентность и является более теоретической дисциплиной.</a:t>
            </a:r>
          </a:p>
          <a:p>
            <a:pPr marL="0" indent="0">
              <a:buNone/>
            </a:pPr>
            <a:endParaRPr lang="ru-RU" sz="17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274741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902</Words>
  <Application>Microsoft Office PowerPoint</Application>
  <PresentationFormat>Широкоэкранный</PresentationFormat>
  <Paragraphs>33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Тема Office</vt:lpstr>
      <vt:lpstr>Связь лингводидактики с другими направлениями </vt:lpstr>
      <vt:lpstr>Краткое содержание лекционного занятия:</vt:lpstr>
      <vt:lpstr>Презентация PowerPoint</vt:lpstr>
      <vt:lpstr>Педагогика</vt:lpstr>
      <vt:lpstr>Лингвострановедение</vt:lpstr>
      <vt:lpstr>Лингвокультурология</vt:lpstr>
      <vt:lpstr>Этнолингвистика</vt:lpstr>
      <vt:lpstr>Культурная антропология</vt:lpstr>
      <vt:lpstr>Межкультурной коммуникация</vt:lpstr>
      <vt:lpstr>Социолингвистика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: Связь лингводидактики с другими направлениями. </dc:title>
  <dc:creator>Хамза Мадина Адебиетовна</dc:creator>
  <cp:lastModifiedBy>Хамза Мадина Адебиетовна</cp:lastModifiedBy>
  <cp:revision>9</cp:revision>
  <dcterms:created xsi:type="dcterms:W3CDTF">2022-11-10T05:48:43Z</dcterms:created>
  <dcterms:modified xsi:type="dcterms:W3CDTF">2022-11-10T05:59:10Z</dcterms:modified>
</cp:coreProperties>
</file>