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3" r:id="rId3"/>
    <p:sldId id="311" r:id="rId4"/>
    <p:sldId id="324" r:id="rId5"/>
    <p:sldId id="356" r:id="rId6"/>
    <p:sldId id="357" r:id="rId7"/>
    <p:sldId id="358" r:id="rId8"/>
    <p:sldId id="351" r:id="rId9"/>
    <p:sldId id="361" r:id="rId10"/>
    <p:sldId id="362" r:id="rId11"/>
    <p:sldId id="328" r:id="rId12"/>
    <p:sldId id="363" r:id="rId13"/>
    <p:sldId id="364" r:id="rId14"/>
    <p:sldId id="25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0099FF"/>
    <a:srgbClr val="CC33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94660"/>
  </p:normalViewPr>
  <p:slideViewPr>
    <p:cSldViewPr snapToGrid="0">
      <p:cViewPr varScale="1">
        <p:scale>
          <a:sx n="81" d="100"/>
          <a:sy n="81" d="100"/>
        </p:scale>
        <p:origin x="46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3D272-DE9F-4721-B672-F1994C487D49}" type="doc">
      <dgm:prSet loTypeId="urn:microsoft.com/office/officeart/2005/8/layout/cycle3" loCatId="cycle" qsTypeId="urn:microsoft.com/office/officeart/2005/8/quickstyle/simple2" qsCatId="simple" csTypeId="urn:microsoft.com/office/officeart/2005/8/colors/accent1_2" csCatId="accent1" phldr="1"/>
      <dgm:spPr/>
      <dgm:t>
        <a:bodyPr/>
        <a:lstStyle/>
        <a:p>
          <a:endParaRPr lang="ru-KZ"/>
        </a:p>
      </dgm:t>
    </dgm:pt>
    <dgm:pt modelId="{96D7CD6A-9D19-4A5A-BE07-E203DC3E99A6}">
      <dgm:prSet phldrT="[Текст]" custT="1"/>
      <dgm:spPr>
        <a:solidFill>
          <a:schemeClr val="accent4">
            <a:lumMod val="60000"/>
            <a:lumOff val="40000"/>
          </a:schemeClr>
        </a:solidFill>
      </dgm:spPr>
      <dgm:t>
        <a:bodyPr/>
        <a:lstStyle/>
        <a:p>
          <a:r>
            <a:rPr lang="kk-KZ" sz="1400" dirty="0">
              <a:latin typeface="Times New Roman" panose="02020603050405020304" pitchFamily="18" charset="0"/>
              <a:cs typeface="Times New Roman" panose="02020603050405020304" pitchFamily="18" charset="0"/>
            </a:rPr>
            <a:t>Мектеп оқушыларының өз бетінде жұмыс істеуге ынтаықыласын, шығармашылық және конструкциялық қабілеттерін арттыру</a:t>
          </a:r>
          <a:endParaRPr lang="ru-KZ" sz="1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90A0A9C-477B-40F7-B136-84605D858554}" type="parTrans" cxnId="{D1512917-C192-4681-8D33-4862D4E45B62}">
      <dgm:prSet/>
      <dgm:spPr/>
      <dgm:t>
        <a:bodyPr/>
        <a:lstStyle/>
        <a:p>
          <a:endParaRPr lang="ru-KZ"/>
        </a:p>
      </dgm:t>
    </dgm:pt>
    <dgm:pt modelId="{1B0BE80D-10A9-4E62-8400-E2E9FEB311F2}" type="sibTrans" cxnId="{D1512917-C192-4681-8D33-4862D4E45B62}">
      <dgm:prSet/>
      <dgm:spPr/>
      <dgm:t>
        <a:bodyPr/>
        <a:lstStyle/>
        <a:p>
          <a:endParaRPr lang="ru-KZ"/>
        </a:p>
      </dgm:t>
    </dgm:pt>
    <dgm:pt modelId="{20B6DC27-24DF-4817-B597-A4DF112EDF06}">
      <dgm:prSet phldrT="[Текст]" custT="1"/>
      <dgm:spPr>
        <a:solidFill>
          <a:schemeClr val="accent5">
            <a:lumMod val="60000"/>
            <a:lumOff val="40000"/>
          </a:schemeClr>
        </a:solidFill>
      </dgm:spPr>
      <dgm:t>
        <a:bodyPr/>
        <a:lstStyle/>
        <a:p>
          <a:r>
            <a:rPr lang="kk-KZ" sz="1400" dirty="0">
              <a:latin typeface="Times New Roman" panose="02020603050405020304" pitchFamily="18" charset="0"/>
              <a:cs typeface="Times New Roman" panose="02020603050405020304" pitchFamily="18" charset="0"/>
            </a:rPr>
            <a:t>Жастарға саяси экономикалық, ғылыми-материалистік, патриоттық, интернационалдық, эстетикалық тәрбие беру.</a:t>
          </a:r>
          <a:endParaRPr lang="ru-KZ" sz="1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5D422BB-9AEA-4174-8650-3C44DB2BFEA8}" type="sibTrans" cxnId="{D60D3288-423B-4F04-9E8F-749BE618799A}">
      <dgm:prSet/>
      <dgm:spPr/>
      <dgm:t>
        <a:bodyPr/>
        <a:lstStyle/>
        <a:p>
          <a:endParaRPr lang="ru-KZ"/>
        </a:p>
      </dgm:t>
    </dgm:pt>
    <dgm:pt modelId="{2DEEA69F-919C-4ACE-ABA3-E154DFE67B32}" type="parTrans" cxnId="{D60D3288-423B-4F04-9E8F-749BE618799A}">
      <dgm:prSet/>
      <dgm:spPr/>
      <dgm:t>
        <a:bodyPr/>
        <a:lstStyle/>
        <a:p>
          <a:endParaRPr lang="ru-KZ"/>
        </a:p>
      </dgm:t>
    </dgm:pt>
    <dgm:pt modelId="{A0EFFEE9-7BD9-4E2A-9A04-E294DF4C0CC9}">
      <dgm:prSet phldrT="[Текст]" custT="1"/>
      <dgm:spPr/>
      <dgm:t>
        <a:bodyPr/>
        <a:lstStyle/>
        <a:p>
          <a:r>
            <a:rPr lang="kk-KZ" sz="1800" dirty="0">
              <a:latin typeface="Times New Roman" panose="02020603050405020304" pitchFamily="18" charset="0"/>
              <a:cs typeface="Times New Roman" panose="02020603050405020304" pitchFamily="18" charset="0"/>
            </a:rPr>
            <a:t>Оқушылардың физика-техникалық білімдерін толықтыру, тереңдету, кеңейту, дамыту</a:t>
          </a:r>
          <a:endParaRPr lang="ru-KZ"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65E86E4-9B8B-410A-A171-16AD5E5B7C34}" type="sibTrans" cxnId="{B1269DAF-4B5A-470A-B170-DF381F456D3D}">
      <dgm:prSet/>
      <dgm:spPr>
        <a:solidFill>
          <a:srgbClr val="0099FF"/>
        </a:solidFill>
      </dgm:spPr>
      <dgm:t>
        <a:bodyPr/>
        <a:lstStyle/>
        <a:p>
          <a:endParaRPr lang="ru-KZ"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6D736A7-0D64-4B06-8491-089DBA3EBFF8}" type="parTrans" cxnId="{B1269DAF-4B5A-470A-B170-DF381F456D3D}">
      <dgm:prSet/>
      <dgm:spPr/>
      <dgm:t>
        <a:bodyPr/>
        <a:lstStyle/>
        <a:p>
          <a:endParaRPr lang="ru-KZ"/>
        </a:p>
      </dgm:t>
    </dgm:pt>
    <dgm:pt modelId="{9B2BE6B9-79A5-4BD1-9680-AAA041FA366B}">
      <dgm:prSet phldrT="[Текст]" custT="1"/>
      <dgm:spPr>
        <a:solidFill>
          <a:schemeClr val="accent6">
            <a:lumMod val="75000"/>
          </a:schemeClr>
        </a:solidFill>
      </dgm:spPr>
      <dgm:t>
        <a:bodyPr/>
        <a:lstStyle/>
        <a:p>
          <a:r>
            <a:rPr lang="kk-KZ" sz="1800" dirty="0">
              <a:latin typeface="Times New Roman" panose="02020603050405020304" pitchFamily="18" charset="0"/>
              <a:cs typeface="Times New Roman" panose="02020603050405020304" pitchFamily="18" charset="0"/>
            </a:rPr>
            <a:t>Жас жеткіншектердің политехникалық дағдыларын қалыптастыру</a:t>
          </a:r>
          <a:endParaRPr lang="ru-KZ" sz="18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141A02A-8A61-4189-ADD7-CC084A88B6C9}" type="sibTrans" cxnId="{2CEC2C31-6B32-445E-AF95-6EB7D741AEA3}">
      <dgm:prSet/>
      <dgm:spPr/>
      <dgm:t>
        <a:bodyPr/>
        <a:lstStyle/>
        <a:p>
          <a:endParaRPr lang="ru-KZ"/>
        </a:p>
      </dgm:t>
    </dgm:pt>
    <dgm:pt modelId="{6F821BD4-665B-4A69-B8B3-8DB9FC1178A5}" type="parTrans" cxnId="{2CEC2C31-6B32-445E-AF95-6EB7D741AEA3}">
      <dgm:prSet/>
      <dgm:spPr/>
      <dgm:t>
        <a:bodyPr/>
        <a:lstStyle/>
        <a:p>
          <a:endParaRPr lang="ru-KZ"/>
        </a:p>
      </dgm:t>
    </dgm:pt>
    <dgm:pt modelId="{A663B8B8-DB93-4D4A-96FB-CA116ED219D3}">
      <dgm:prSet phldrT="[Текст]" custT="1"/>
      <dgm:spPr>
        <a:solidFill>
          <a:schemeClr val="accent2">
            <a:lumMod val="75000"/>
          </a:schemeClr>
        </a:solidFill>
      </dgm:spPr>
      <dgm:t>
        <a:bodyPr/>
        <a:lstStyle/>
        <a:p>
          <a:r>
            <a:rPr lang="ru-RU" sz="1600" u="none" dirty="0">
              <a:solidFill>
                <a:schemeClr val="tx1"/>
              </a:solidFill>
              <a:latin typeface="Times New Roman" panose="02020603050405020304" pitchFamily="18" charset="0"/>
              <a:cs typeface="Times New Roman" panose="02020603050405020304" pitchFamily="18" charset="0"/>
            </a:rPr>
            <a:t> </a:t>
          </a:r>
          <a:r>
            <a:rPr lang="kk-KZ" sz="1600" dirty="0">
              <a:latin typeface="Times New Roman" panose="02020603050405020304" pitchFamily="18" charset="0"/>
              <a:cs typeface="Times New Roman" panose="02020603050405020304" pitchFamily="18" charset="0"/>
            </a:rPr>
            <a:t>Оқушыларды оқулықпен, ғылыми-көпшілік әдебиеттермен өз бетінше жұмыс істеуге үйрету.</a:t>
          </a:r>
          <a:endParaRPr lang="ru-KZ" sz="16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4C0BD9C-FEF8-4063-B632-CD2D609220ED}" type="sibTrans" cxnId="{C8B27F86-BAC0-438B-A332-3C3DEC1773D3}">
      <dgm:prSet/>
      <dgm:spPr/>
      <dgm:t>
        <a:bodyPr/>
        <a:lstStyle/>
        <a:p>
          <a:endParaRPr lang="ru-KZ"/>
        </a:p>
      </dgm:t>
    </dgm:pt>
    <dgm:pt modelId="{F6F55073-D912-4210-A64B-B13ECE9E9E91}" type="parTrans" cxnId="{C8B27F86-BAC0-438B-A332-3C3DEC1773D3}">
      <dgm:prSet/>
      <dgm:spPr/>
      <dgm:t>
        <a:bodyPr/>
        <a:lstStyle/>
        <a:p>
          <a:endParaRPr lang="ru-KZ"/>
        </a:p>
      </dgm:t>
    </dgm:pt>
    <dgm:pt modelId="{00A33A8A-E683-424F-A16D-936EA01DB98F}" type="pres">
      <dgm:prSet presAssocID="{52C3D272-DE9F-4721-B672-F1994C487D49}" presName="Name0" presStyleCnt="0">
        <dgm:presLayoutVars>
          <dgm:dir/>
          <dgm:resizeHandles val="exact"/>
        </dgm:presLayoutVars>
      </dgm:prSet>
      <dgm:spPr/>
    </dgm:pt>
    <dgm:pt modelId="{C697D8A1-068E-48F4-8CB8-9041BE77E72A}" type="pres">
      <dgm:prSet presAssocID="{52C3D272-DE9F-4721-B672-F1994C487D49}" presName="cycle" presStyleCnt="0"/>
      <dgm:spPr/>
    </dgm:pt>
    <dgm:pt modelId="{01B80854-80D5-4B0C-AA42-135202AEED30}" type="pres">
      <dgm:prSet presAssocID="{A0EFFEE9-7BD9-4E2A-9A04-E294DF4C0CC9}" presName="nodeFirstNode" presStyleLbl="node1" presStyleIdx="0" presStyleCnt="5" custScaleX="101285" custScaleY="76375">
        <dgm:presLayoutVars>
          <dgm:bulletEnabled val="1"/>
        </dgm:presLayoutVars>
      </dgm:prSet>
      <dgm:spPr/>
    </dgm:pt>
    <dgm:pt modelId="{F266000B-6AEE-4A51-8EE8-1CF2D38B1636}" type="pres">
      <dgm:prSet presAssocID="{A65E86E4-9B8B-410A-A171-16AD5E5B7C34}" presName="sibTransFirstNode" presStyleLbl="bgShp" presStyleIdx="0" presStyleCnt="1" custScaleX="116932"/>
      <dgm:spPr/>
    </dgm:pt>
    <dgm:pt modelId="{F0183EF6-BC7E-48AA-B89D-894D24626B73}" type="pres">
      <dgm:prSet presAssocID="{96D7CD6A-9D19-4A5A-BE07-E203DC3E99A6}" presName="nodeFollowingNodes" presStyleLbl="node1" presStyleIdx="1" presStyleCnt="5" custScaleX="111614" custScaleY="89426">
        <dgm:presLayoutVars>
          <dgm:bulletEnabled val="1"/>
        </dgm:presLayoutVars>
      </dgm:prSet>
      <dgm:spPr/>
    </dgm:pt>
    <dgm:pt modelId="{3BA7E308-906E-4D52-B614-D4E020E651DE}" type="pres">
      <dgm:prSet presAssocID="{9B2BE6B9-79A5-4BD1-9680-AAA041FA366B}" presName="nodeFollowingNodes" presStyleLbl="node1" presStyleIdx="2" presStyleCnt="5" custRadScaleRad="111032" custRadScaleInc="-12531">
        <dgm:presLayoutVars>
          <dgm:bulletEnabled val="1"/>
        </dgm:presLayoutVars>
      </dgm:prSet>
      <dgm:spPr/>
    </dgm:pt>
    <dgm:pt modelId="{40B33C97-F5D3-40B5-B94E-4C7C16BA98EE}" type="pres">
      <dgm:prSet presAssocID="{A663B8B8-DB93-4D4A-96FB-CA116ED219D3}" presName="nodeFollowingNodes" presStyleLbl="node1" presStyleIdx="3" presStyleCnt="5" custRadScaleRad="106690" custRadScaleInc="8340">
        <dgm:presLayoutVars>
          <dgm:bulletEnabled val="1"/>
        </dgm:presLayoutVars>
      </dgm:prSet>
      <dgm:spPr/>
    </dgm:pt>
    <dgm:pt modelId="{A1E56FB9-E1EB-4E19-926B-5884D057A3BD}" type="pres">
      <dgm:prSet presAssocID="{20B6DC27-24DF-4817-B597-A4DF112EDF06}" presName="nodeFollowingNodes" presStyleLbl="node1" presStyleIdx="4" presStyleCnt="5">
        <dgm:presLayoutVars>
          <dgm:bulletEnabled val="1"/>
        </dgm:presLayoutVars>
      </dgm:prSet>
      <dgm:spPr/>
    </dgm:pt>
  </dgm:ptLst>
  <dgm:cxnLst>
    <dgm:cxn modelId="{3FF02A00-ABE3-440C-851E-96C9A8811F96}" type="presOf" srcId="{A0EFFEE9-7BD9-4E2A-9A04-E294DF4C0CC9}" destId="{01B80854-80D5-4B0C-AA42-135202AEED30}" srcOrd="0" destOrd="0" presId="urn:microsoft.com/office/officeart/2005/8/layout/cycle3"/>
    <dgm:cxn modelId="{D1512917-C192-4681-8D33-4862D4E45B62}" srcId="{52C3D272-DE9F-4721-B672-F1994C487D49}" destId="{96D7CD6A-9D19-4A5A-BE07-E203DC3E99A6}" srcOrd="1" destOrd="0" parTransId="{890A0A9C-477B-40F7-B136-84605D858554}" sibTransId="{1B0BE80D-10A9-4E62-8400-E2E9FEB311F2}"/>
    <dgm:cxn modelId="{B5F0F320-85B3-4DAD-A812-DC65B25A22A5}" type="presOf" srcId="{52C3D272-DE9F-4721-B672-F1994C487D49}" destId="{00A33A8A-E683-424F-A16D-936EA01DB98F}" srcOrd="0" destOrd="0" presId="urn:microsoft.com/office/officeart/2005/8/layout/cycle3"/>
    <dgm:cxn modelId="{2CEC2C31-6B32-445E-AF95-6EB7D741AEA3}" srcId="{52C3D272-DE9F-4721-B672-F1994C487D49}" destId="{9B2BE6B9-79A5-4BD1-9680-AAA041FA366B}" srcOrd="2" destOrd="0" parTransId="{6F821BD4-665B-4A69-B8B3-8DB9FC1178A5}" sibTransId="{A141A02A-8A61-4189-ADD7-CC084A88B6C9}"/>
    <dgm:cxn modelId="{C103635B-FACB-4BE5-9D38-69AF82CAF1F3}" type="presOf" srcId="{96D7CD6A-9D19-4A5A-BE07-E203DC3E99A6}" destId="{F0183EF6-BC7E-48AA-B89D-894D24626B73}" srcOrd="0" destOrd="0" presId="urn:microsoft.com/office/officeart/2005/8/layout/cycle3"/>
    <dgm:cxn modelId="{F93B0054-D1D7-4302-BAC7-45EB0599617A}" type="presOf" srcId="{A65E86E4-9B8B-410A-A171-16AD5E5B7C34}" destId="{F266000B-6AEE-4A51-8EE8-1CF2D38B1636}" srcOrd="0" destOrd="0" presId="urn:microsoft.com/office/officeart/2005/8/layout/cycle3"/>
    <dgm:cxn modelId="{C8B27F86-BAC0-438B-A332-3C3DEC1773D3}" srcId="{52C3D272-DE9F-4721-B672-F1994C487D49}" destId="{A663B8B8-DB93-4D4A-96FB-CA116ED219D3}" srcOrd="3" destOrd="0" parTransId="{F6F55073-D912-4210-A64B-B13ECE9E9E91}" sibTransId="{94C0BD9C-FEF8-4063-B632-CD2D609220ED}"/>
    <dgm:cxn modelId="{D60D3288-423B-4F04-9E8F-749BE618799A}" srcId="{52C3D272-DE9F-4721-B672-F1994C487D49}" destId="{20B6DC27-24DF-4817-B597-A4DF112EDF06}" srcOrd="4" destOrd="0" parTransId="{2DEEA69F-919C-4ACE-ABA3-E154DFE67B32}" sibTransId="{75D422BB-9AEA-4174-8650-3C44DB2BFEA8}"/>
    <dgm:cxn modelId="{63D4029C-2978-403D-A130-942232787489}" type="presOf" srcId="{9B2BE6B9-79A5-4BD1-9680-AAA041FA366B}" destId="{3BA7E308-906E-4D52-B614-D4E020E651DE}" srcOrd="0" destOrd="0" presId="urn:microsoft.com/office/officeart/2005/8/layout/cycle3"/>
    <dgm:cxn modelId="{58C8F5A0-19D0-4895-9A1C-85838A0A7165}" type="presOf" srcId="{A663B8B8-DB93-4D4A-96FB-CA116ED219D3}" destId="{40B33C97-F5D3-40B5-B94E-4C7C16BA98EE}" srcOrd="0" destOrd="0" presId="urn:microsoft.com/office/officeart/2005/8/layout/cycle3"/>
    <dgm:cxn modelId="{273355A6-79EB-4CD5-B001-646FDCCDCA87}" type="presOf" srcId="{20B6DC27-24DF-4817-B597-A4DF112EDF06}" destId="{A1E56FB9-E1EB-4E19-926B-5884D057A3BD}" srcOrd="0" destOrd="0" presId="urn:microsoft.com/office/officeart/2005/8/layout/cycle3"/>
    <dgm:cxn modelId="{B1269DAF-4B5A-470A-B170-DF381F456D3D}" srcId="{52C3D272-DE9F-4721-B672-F1994C487D49}" destId="{A0EFFEE9-7BD9-4E2A-9A04-E294DF4C0CC9}" srcOrd="0" destOrd="0" parTransId="{D6D736A7-0D64-4B06-8491-089DBA3EBFF8}" sibTransId="{A65E86E4-9B8B-410A-A171-16AD5E5B7C34}"/>
    <dgm:cxn modelId="{63984AB8-11B4-4F85-B94F-4D8B80F417A5}" type="presParOf" srcId="{00A33A8A-E683-424F-A16D-936EA01DB98F}" destId="{C697D8A1-068E-48F4-8CB8-9041BE77E72A}" srcOrd="0" destOrd="0" presId="urn:microsoft.com/office/officeart/2005/8/layout/cycle3"/>
    <dgm:cxn modelId="{91791F01-BE01-44A0-8C05-4B381C8182E2}" type="presParOf" srcId="{C697D8A1-068E-48F4-8CB8-9041BE77E72A}" destId="{01B80854-80D5-4B0C-AA42-135202AEED30}" srcOrd="0" destOrd="0" presId="urn:microsoft.com/office/officeart/2005/8/layout/cycle3"/>
    <dgm:cxn modelId="{274934F0-8D73-4B12-A170-71272706B19D}" type="presParOf" srcId="{C697D8A1-068E-48F4-8CB8-9041BE77E72A}" destId="{F266000B-6AEE-4A51-8EE8-1CF2D38B1636}" srcOrd="1" destOrd="0" presId="urn:microsoft.com/office/officeart/2005/8/layout/cycle3"/>
    <dgm:cxn modelId="{B89549AC-F0C9-4BCF-8833-6A068AC4DD42}" type="presParOf" srcId="{C697D8A1-068E-48F4-8CB8-9041BE77E72A}" destId="{F0183EF6-BC7E-48AA-B89D-894D24626B73}" srcOrd="2" destOrd="0" presId="urn:microsoft.com/office/officeart/2005/8/layout/cycle3"/>
    <dgm:cxn modelId="{3000FF0D-1B42-4DFD-A4E0-20F4D87CBB7D}" type="presParOf" srcId="{C697D8A1-068E-48F4-8CB8-9041BE77E72A}" destId="{3BA7E308-906E-4D52-B614-D4E020E651DE}" srcOrd="3" destOrd="0" presId="urn:microsoft.com/office/officeart/2005/8/layout/cycle3"/>
    <dgm:cxn modelId="{8254E2CC-42F4-48ED-BC6B-94CB38F0A690}" type="presParOf" srcId="{C697D8A1-068E-48F4-8CB8-9041BE77E72A}" destId="{40B33C97-F5D3-40B5-B94E-4C7C16BA98EE}" srcOrd="4" destOrd="0" presId="urn:microsoft.com/office/officeart/2005/8/layout/cycle3"/>
    <dgm:cxn modelId="{1924834B-A7F3-4799-AA5E-DCE67B7A0A01}" type="presParOf" srcId="{C697D8A1-068E-48F4-8CB8-9041BE77E72A}" destId="{A1E56FB9-E1EB-4E19-926B-5884D057A3BD}"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6000B-6AEE-4A51-8EE8-1CF2D38B1636}">
      <dsp:nvSpPr>
        <dsp:cNvPr id="0" name=""/>
        <dsp:cNvSpPr/>
      </dsp:nvSpPr>
      <dsp:spPr>
        <a:xfrm>
          <a:off x="845317" y="-116934"/>
          <a:ext cx="6290557" cy="5379671"/>
        </a:xfrm>
        <a:prstGeom prst="circularArrow">
          <a:avLst>
            <a:gd name="adj1" fmla="val 5544"/>
            <a:gd name="adj2" fmla="val 330680"/>
            <a:gd name="adj3" fmla="val 13737639"/>
            <a:gd name="adj4" fmla="val 17409309"/>
            <a:gd name="adj5" fmla="val 5757"/>
          </a:avLst>
        </a:prstGeom>
        <a:solidFill>
          <a:srgbClr val="0099FF"/>
        </a:solidFill>
        <a:ln>
          <a:noFill/>
        </a:ln>
        <a:effectLst/>
      </dsp:spPr>
      <dsp:style>
        <a:lnRef idx="0">
          <a:scrgbClr r="0" g="0" b="0"/>
        </a:lnRef>
        <a:fillRef idx="1">
          <a:scrgbClr r="0" g="0" b="0"/>
        </a:fillRef>
        <a:effectRef idx="0">
          <a:scrgbClr r="0" g="0" b="0"/>
        </a:effectRef>
        <a:fontRef idx="minor"/>
      </dsp:style>
    </dsp:sp>
    <dsp:sp modelId="{01B80854-80D5-4B0C-AA42-135202AEED30}">
      <dsp:nvSpPr>
        <dsp:cNvPr id="0" name=""/>
        <dsp:cNvSpPr/>
      </dsp:nvSpPr>
      <dsp:spPr>
        <a:xfrm>
          <a:off x="2710306" y="76932"/>
          <a:ext cx="2560579" cy="9654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Оқушылардың физика-техникалық білімдерін толықтыру, тереңдету, кеңейту, дамыту</a:t>
          </a:r>
          <a:endParaRPr lang="ru-KZ" sz="18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757434" y="124060"/>
        <a:ext cx="2466323" cy="871159"/>
      </dsp:txXfrm>
    </dsp:sp>
    <dsp:sp modelId="{F0183EF6-BC7E-48AA-B89D-894D24626B73}">
      <dsp:nvSpPr>
        <dsp:cNvPr id="0" name=""/>
        <dsp:cNvSpPr/>
      </dsp:nvSpPr>
      <dsp:spPr>
        <a:xfrm>
          <a:off x="4761565" y="1579632"/>
          <a:ext cx="2821706" cy="1130386"/>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dirty="0">
              <a:latin typeface="Times New Roman" panose="02020603050405020304" pitchFamily="18" charset="0"/>
              <a:cs typeface="Times New Roman" panose="02020603050405020304" pitchFamily="18" charset="0"/>
            </a:rPr>
            <a:t>Мектеп оқушыларының өз бетінде жұмыс істеуге ынтаықыласын, шығармашылық және конструкциялық қабілеттерін арттыру</a:t>
          </a:r>
          <a:endParaRPr lang="ru-KZ" sz="14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4816746" y="1634813"/>
        <a:ext cx="2711344" cy="1020024"/>
      </dsp:txXfrm>
    </dsp:sp>
    <dsp:sp modelId="{3BA7E308-906E-4D52-B614-D4E020E651DE}">
      <dsp:nvSpPr>
        <dsp:cNvPr id="0" name=""/>
        <dsp:cNvSpPr/>
      </dsp:nvSpPr>
      <dsp:spPr>
        <a:xfrm>
          <a:off x="4480518" y="4068815"/>
          <a:ext cx="2528093" cy="1264046"/>
        </a:xfrm>
        <a:prstGeom prst="round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Жас жеткіншектердің политехникалық дағдыларын қалыптастыру</a:t>
          </a:r>
          <a:endParaRPr lang="ru-KZ" sz="18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4542224" y="4130521"/>
        <a:ext cx="2404681" cy="1140634"/>
      </dsp:txXfrm>
    </dsp:sp>
    <dsp:sp modelId="{40B33C97-F5D3-40B5-B94E-4C7C16BA98EE}">
      <dsp:nvSpPr>
        <dsp:cNvPr id="0" name=""/>
        <dsp:cNvSpPr/>
      </dsp:nvSpPr>
      <dsp:spPr>
        <a:xfrm>
          <a:off x="1120664" y="4068818"/>
          <a:ext cx="2528093" cy="1264046"/>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u="none" kern="1200" dirty="0">
              <a:solidFill>
                <a:schemeClr val="tx1"/>
              </a:solidFill>
              <a:latin typeface="Times New Roman" panose="02020603050405020304" pitchFamily="18" charset="0"/>
              <a:cs typeface="Times New Roman" panose="02020603050405020304" pitchFamily="18" charset="0"/>
            </a:rPr>
            <a:t> </a:t>
          </a:r>
          <a:r>
            <a:rPr lang="kk-KZ" sz="1600" kern="1200" dirty="0">
              <a:latin typeface="Times New Roman" panose="02020603050405020304" pitchFamily="18" charset="0"/>
              <a:cs typeface="Times New Roman" panose="02020603050405020304" pitchFamily="18" charset="0"/>
            </a:rPr>
            <a:t>Оқушыларды оқулықпен, ғылыми-көпшілік әдебиеттермен өз бетінше жұмыс істеуге үйрету.</a:t>
          </a:r>
          <a:endParaRPr lang="ru-KZ" sz="16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182370" y="4130524"/>
        <a:ext cx="2404681" cy="1140634"/>
      </dsp:txXfrm>
    </dsp:sp>
    <dsp:sp modelId="{A1E56FB9-E1EB-4E19-926B-5884D057A3BD}">
      <dsp:nvSpPr>
        <dsp:cNvPr id="0" name=""/>
        <dsp:cNvSpPr/>
      </dsp:nvSpPr>
      <dsp:spPr>
        <a:xfrm>
          <a:off x="544728" y="1512802"/>
          <a:ext cx="2528093" cy="1264046"/>
        </a:xfrm>
        <a:prstGeom prst="roundRect">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dirty="0">
              <a:latin typeface="Times New Roman" panose="02020603050405020304" pitchFamily="18" charset="0"/>
              <a:cs typeface="Times New Roman" panose="02020603050405020304" pitchFamily="18" charset="0"/>
            </a:rPr>
            <a:t>Жастарға саяси экономикалық, ғылыми-материалистік, патриоттық, интернационалдық, эстетикалық тәрбие беру.</a:t>
          </a:r>
          <a:endParaRPr lang="ru-KZ" sz="1400" b="1" u="none"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606434" y="1574508"/>
        <a:ext cx="2404681" cy="114063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Rectangle 66">
              <a:extLst>
                <a:ext uri="{FF2B5EF4-FFF2-40B4-BE49-F238E27FC236}">
                  <a16:creationId xmlns:a16="http://schemas.microsoft.com/office/drawing/2014/main" id="{29669355-73FD-40E2-9E44-DC03FBA9C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64">
              <a:extLst>
                <a:ext uri="{FF2B5EF4-FFF2-40B4-BE49-F238E27FC236}">
                  <a16:creationId xmlns:a16="http://schemas.microsoft.com/office/drawing/2014/main" id="{9ECB0561-E50E-4875-8B82-4405160774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7" name="Rectangle 66">
              <a:extLst>
                <a:ext uri="{FF2B5EF4-FFF2-40B4-BE49-F238E27FC236}">
                  <a16:creationId xmlns:a16="http://schemas.microsoft.com/office/drawing/2014/main" id="{C32EDEC5-1B46-4575-8975-3286C4743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a:extLst>
                <a:ext uri="{FF2B5EF4-FFF2-40B4-BE49-F238E27FC236}">
                  <a16:creationId xmlns:a16="http://schemas.microsoft.com/office/drawing/2014/main" id="{BDFBD4DE-5B85-4C02-876E-4364399C8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a:extLst>
                <a:ext uri="{FF2B5EF4-FFF2-40B4-BE49-F238E27FC236}">
                  <a16:creationId xmlns:a16="http://schemas.microsoft.com/office/drawing/2014/main" id="{F964221E-D757-45C1-B24B-967DE6319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a:extLst>
                <a:ext uri="{FF2B5EF4-FFF2-40B4-BE49-F238E27FC236}">
                  <a16:creationId xmlns:a16="http://schemas.microsoft.com/office/drawing/2014/main" id="{62854498-7E09-404F-8D8B-4022EB1C9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a:extLst>
                <a:ext uri="{FF2B5EF4-FFF2-40B4-BE49-F238E27FC236}">
                  <a16:creationId xmlns:a16="http://schemas.microsoft.com/office/drawing/2014/main" id="{AD82220A-E645-4062-A26A-DF19F2E11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a:extLst>
                <a:ext uri="{FF2B5EF4-FFF2-40B4-BE49-F238E27FC236}">
                  <a16:creationId xmlns:a16="http://schemas.microsoft.com/office/drawing/2014/main" id="{366B8029-4DAB-439E-B861-E11E5AA3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a:extLst>
                <a:ext uri="{FF2B5EF4-FFF2-40B4-BE49-F238E27FC236}">
                  <a16:creationId xmlns:a16="http://schemas.microsoft.com/office/drawing/2014/main" id="{869215D8-066B-481E-A2FB-9D6DB4EB6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a:extLst>
                <a:ext uri="{FF2B5EF4-FFF2-40B4-BE49-F238E27FC236}">
                  <a16:creationId xmlns:a16="http://schemas.microsoft.com/office/drawing/2014/main" id="{B07A2094-FE71-4F84-8589-31B213FEC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a:extLst>
                <a:ext uri="{FF2B5EF4-FFF2-40B4-BE49-F238E27FC236}">
                  <a16:creationId xmlns:a16="http://schemas.microsoft.com/office/drawing/2014/main" id="{52C000FC-4146-4B1A-8CFF-26FFF1C7E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66">
              <a:extLst>
                <a:ext uri="{FF2B5EF4-FFF2-40B4-BE49-F238E27FC236}">
                  <a16:creationId xmlns:a16="http://schemas.microsoft.com/office/drawing/2014/main" id="{5347D002-C822-4662-BECD-704DDCA78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6">
              <a:extLst>
                <a:ext uri="{FF2B5EF4-FFF2-40B4-BE49-F238E27FC236}">
                  <a16:creationId xmlns:a16="http://schemas.microsoft.com/office/drawing/2014/main" id="{2AFA2F2E-EFC8-4E70-87F4-4269B96E7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6">
              <a:extLst>
                <a:ext uri="{FF2B5EF4-FFF2-40B4-BE49-F238E27FC236}">
                  <a16:creationId xmlns:a16="http://schemas.microsoft.com/office/drawing/2014/main" id="{BBB7EABB-8135-4B8E-BF0C-A7C891E3A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a:extLst>
                <a:ext uri="{FF2B5EF4-FFF2-40B4-BE49-F238E27FC236}">
                  <a16:creationId xmlns:a16="http://schemas.microsoft.com/office/drawing/2014/main" id="{36B100CF-968D-4856-95C0-C72FD2DC5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66">
              <a:extLst>
                <a:ext uri="{FF2B5EF4-FFF2-40B4-BE49-F238E27FC236}">
                  <a16:creationId xmlns:a16="http://schemas.microsoft.com/office/drawing/2014/main" id="{F75765D6-C293-4ACF-BD5E-BB66EF757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66">
              <a:extLst>
                <a:ext uri="{FF2B5EF4-FFF2-40B4-BE49-F238E27FC236}">
                  <a16:creationId xmlns:a16="http://schemas.microsoft.com/office/drawing/2014/main" id="{4CFF6D54-51B6-4120-A74E-41A729458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6">
              <a:extLst>
                <a:ext uri="{FF2B5EF4-FFF2-40B4-BE49-F238E27FC236}">
                  <a16:creationId xmlns:a16="http://schemas.microsoft.com/office/drawing/2014/main" id="{62EE344F-8E78-473F-8CD3-E6D1B66AA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6">
              <a:extLst>
                <a:ext uri="{FF2B5EF4-FFF2-40B4-BE49-F238E27FC236}">
                  <a16:creationId xmlns:a16="http://schemas.microsoft.com/office/drawing/2014/main" id="{72E173FC-1DF7-4951-906C-1390F27C2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a:extLst>
                <a:ext uri="{FF2B5EF4-FFF2-40B4-BE49-F238E27FC236}">
                  <a16:creationId xmlns:a16="http://schemas.microsoft.com/office/drawing/2014/main" id="{C709EA9D-08FD-4F76-A336-772250C78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66">
              <a:extLst>
                <a:ext uri="{FF2B5EF4-FFF2-40B4-BE49-F238E27FC236}">
                  <a16:creationId xmlns:a16="http://schemas.microsoft.com/office/drawing/2014/main" id="{8C5FFEDC-1BC0-4CB0-9FD4-EDE7AF4C3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66">
              <a:extLst>
                <a:ext uri="{FF2B5EF4-FFF2-40B4-BE49-F238E27FC236}">
                  <a16:creationId xmlns:a16="http://schemas.microsoft.com/office/drawing/2014/main" id="{D6A72BC6-FA35-4F45-A7BA-0BEB7B20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6">
              <a:extLst>
                <a:ext uri="{FF2B5EF4-FFF2-40B4-BE49-F238E27FC236}">
                  <a16:creationId xmlns:a16="http://schemas.microsoft.com/office/drawing/2014/main" id="{919B69A1-EBB1-45F8-8791-016BCF7BD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6">
              <a:extLst>
                <a:ext uri="{FF2B5EF4-FFF2-40B4-BE49-F238E27FC236}">
                  <a16:creationId xmlns:a16="http://schemas.microsoft.com/office/drawing/2014/main" id="{0B530BD1-86A8-414D-A004-D9954B038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59">
              <a:extLst>
                <a:ext uri="{FF2B5EF4-FFF2-40B4-BE49-F238E27FC236}">
                  <a16:creationId xmlns:a16="http://schemas.microsoft.com/office/drawing/2014/main" id="{FAE5BC0C-0D05-49E2-9DB9-54049A23EC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62">
              <a:extLst>
                <a:ext uri="{FF2B5EF4-FFF2-40B4-BE49-F238E27FC236}">
                  <a16:creationId xmlns:a16="http://schemas.microsoft.com/office/drawing/2014/main" id="{5CE98A12-A684-4846-B6C3-F2A43AC2A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a:extLst>
                <a:ext uri="{FF2B5EF4-FFF2-40B4-BE49-F238E27FC236}">
                  <a16:creationId xmlns:a16="http://schemas.microsoft.com/office/drawing/2014/main" id="{28A5BB04-DD41-49FE-8387-318BCC75B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a:extLst>
                <a:ext uri="{FF2B5EF4-FFF2-40B4-BE49-F238E27FC236}">
                  <a16:creationId xmlns:a16="http://schemas.microsoft.com/office/drawing/2014/main" id="{3EE3B3CB-71BA-44FD-B0E4-D9A61B573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a:extLst>
                <a:ext uri="{FF2B5EF4-FFF2-40B4-BE49-F238E27FC236}">
                  <a16:creationId xmlns:a16="http://schemas.microsoft.com/office/drawing/2014/main" id="{B1C7399A-7B9C-42BB-A79E-51653F21C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59">
              <a:extLst>
                <a:ext uri="{FF2B5EF4-FFF2-40B4-BE49-F238E27FC236}">
                  <a16:creationId xmlns:a16="http://schemas.microsoft.com/office/drawing/2014/main" id="{413FA7F4-41B4-4942-83F6-8B7A99306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62">
              <a:extLst>
                <a:ext uri="{FF2B5EF4-FFF2-40B4-BE49-F238E27FC236}">
                  <a16:creationId xmlns:a16="http://schemas.microsoft.com/office/drawing/2014/main" id="{A781A10B-D948-4231-B95B-3717ABD5D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a:extLst>
                <a:ext uri="{FF2B5EF4-FFF2-40B4-BE49-F238E27FC236}">
                  <a16:creationId xmlns:a16="http://schemas.microsoft.com/office/drawing/2014/main" id="{ED823F90-3595-4102-9F05-3F640079C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59">
              <a:extLst>
                <a:ext uri="{FF2B5EF4-FFF2-40B4-BE49-F238E27FC236}">
                  <a16:creationId xmlns:a16="http://schemas.microsoft.com/office/drawing/2014/main" id="{072EE8BA-C999-40B7-8E23-682F60AE2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2">
              <a:extLst>
                <a:ext uri="{FF2B5EF4-FFF2-40B4-BE49-F238E27FC236}">
                  <a16:creationId xmlns:a16="http://schemas.microsoft.com/office/drawing/2014/main" id="{09B345B3-4E84-41B3-B95F-6C9DA8084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59">
              <a:extLst>
                <a:ext uri="{FF2B5EF4-FFF2-40B4-BE49-F238E27FC236}">
                  <a16:creationId xmlns:a16="http://schemas.microsoft.com/office/drawing/2014/main" id="{8C487E2F-6F42-4A25-966B-9B02CF4C0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62">
              <a:extLst>
                <a:ext uri="{FF2B5EF4-FFF2-40B4-BE49-F238E27FC236}">
                  <a16:creationId xmlns:a16="http://schemas.microsoft.com/office/drawing/2014/main" id="{6D86BDF0-16A6-4CE2-98EB-8C2C5D382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Rectangle 66">
              <a:extLst>
                <a:ext uri="{FF2B5EF4-FFF2-40B4-BE49-F238E27FC236}">
                  <a16:creationId xmlns:a16="http://schemas.microsoft.com/office/drawing/2014/main" id="{27929C7D-FFA5-4CF1-BF99-B4694DFC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59">
              <a:extLst>
                <a:ext uri="{FF2B5EF4-FFF2-40B4-BE49-F238E27FC236}">
                  <a16:creationId xmlns:a16="http://schemas.microsoft.com/office/drawing/2014/main" id="{2622FE45-29EC-40C6-8756-57127608B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62">
              <a:extLst>
                <a:ext uri="{FF2B5EF4-FFF2-40B4-BE49-F238E27FC236}">
                  <a16:creationId xmlns:a16="http://schemas.microsoft.com/office/drawing/2014/main" id="{3DBACFBF-2B6F-42DE-A4C1-24F9CB77B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8" name="Rectangle 59">
              <a:extLst>
                <a:ext uri="{FF2B5EF4-FFF2-40B4-BE49-F238E27FC236}">
                  <a16:creationId xmlns:a16="http://schemas.microsoft.com/office/drawing/2014/main" id="{7E00D7AA-B9A3-43BE-A9C7-2DEF2F8F8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Rectangle 2">
              <a:extLst>
                <a:ext uri="{FF2B5EF4-FFF2-40B4-BE49-F238E27FC236}">
                  <a16:creationId xmlns:a16="http://schemas.microsoft.com/office/drawing/2014/main" id="{AD9C42ED-BB25-42B5-A22D-938ED1719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F56D4244-BB50-4726-8F99-AF9734E04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1" name="Rectangle 62">
              <a:extLst>
                <a:ext uri="{FF2B5EF4-FFF2-40B4-BE49-F238E27FC236}">
                  <a16:creationId xmlns:a16="http://schemas.microsoft.com/office/drawing/2014/main" id="{56A6F39E-0EBB-4392-90BB-2590C81F4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Rectangle 64">
              <a:extLst>
                <a:ext uri="{FF2B5EF4-FFF2-40B4-BE49-F238E27FC236}">
                  <a16:creationId xmlns:a16="http://schemas.microsoft.com/office/drawing/2014/main" id="{45B09FF7-8FBE-4F42-8275-8E56C32C2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Rectangle 66">
              <a:extLst>
                <a:ext uri="{FF2B5EF4-FFF2-40B4-BE49-F238E27FC236}">
                  <a16:creationId xmlns:a16="http://schemas.microsoft.com/office/drawing/2014/main" id="{FC78768D-9FA0-45A3-9686-473894D87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64">
              <a:extLst>
                <a:ext uri="{FF2B5EF4-FFF2-40B4-BE49-F238E27FC236}">
                  <a16:creationId xmlns:a16="http://schemas.microsoft.com/office/drawing/2014/main" id="{03C6263C-2F04-4160-BAB3-93F16603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Rectangle 66">
              <a:extLst>
                <a:ext uri="{FF2B5EF4-FFF2-40B4-BE49-F238E27FC236}">
                  <a16:creationId xmlns:a16="http://schemas.microsoft.com/office/drawing/2014/main" id="{7D54F6C2-0EC0-4D1C-A121-563C1B3ED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59">
              <a:extLst>
                <a:ext uri="{FF2B5EF4-FFF2-40B4-BE49-F238E27FC236}">
                  <a16:creationId xmlns:a16="http://schemas.microsoft.com/office/drawing/2014/main" id="{E35A171E-850C-4714-A0A4-6CD183059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Rectangle 62">
              <a:extLst>
                <a:ext uri="{FF2B5EF4-FFF2-40B4-BE49-F238E27FC236}">
                  <a16:creationId xmlns:a16="http://schemas.microsoft.com/office/drawing/2014/main" id="{745EB765-69E1-4FB7-BEA0-AF2F04919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Rectangle 2">
              <a:extLst>
                <a:ext uri="{FF2B5EF4-FFF2-40B4-BE49-F238E27FC236}">
                  <a16:creationId xmlns:a16="http://schemas.microsoft.com/office/drawing/2014/main" id="{83F43793-41FE-49A7-9F05-3D49899A4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Rectangle 59">
              <a:extLst>
                <a:ext uri="{FF2B5EF4-FFF2-40B4-BE49-F238E27FC236}">
                  <a16:creationId xmlns:a16="http://schemas.microsoft.com/office/drawing/2014/main" id="{B0A53DAF-BC4D-4849-800D-538D2220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0" name="Rectangle 64">
              <a:extLst>
                <a:ext uri="{FF2B5EF4-FFF2-40B4-BE49-F238E27FC236}">
                  <a16:creationId xmlns:a16="http://schemas.microsoft.com/office/drawing/2014/main" id="{D1A1C417-39D0-4ED4-B74E-9F19F25DE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66">
              <a:extLst>
                <a:ext uri="{FF2B5EF4-FFF2-40B4-BE49-F238E27FC236}">
                  <a16:creationId xmlns:a16="http://schemas.microsoft.com/office/drawing/2014/main" id="{8826C125-5D9A-4D06-A2C9-389A73700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Rectangle 2">
              <a:extLst>
                <a:ext uri="{FF2B5EF4-FFF2-40B4-BE49-F238E27FC236}">
                  <a16:creationId xmlns:a16="http://schemas.microsoft.com/office/drawing/2014/main" id="{F5596270-3998-4D23-86B6-85A6B62BF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3" name="Rectangle 59">
              <a:extLst>
                <a:ext uri="{FF2B5EF4-FFF2-40B4-BE49-F238E27FC236}">
                  <a16:creationId xmlns:a16="http://schemas.microsoft.com/office/drawing/2014/main" id="{021CC68A-939D-4235-B3EA-88498DC23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Rectangle 62">
              <a:extLst>
                <a:ext uri="{FF2B5EF4-FFF2-40B4-BE49-F238E27FC236}">
                  <a16:creationId xmlns:a16="http://schemas.microsoft.com/office/drawing/2014/main" id="{394C50BF-C63F-475F-9198-B637A832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Rectangle 64">
              <a:extLst>
                <a:ext uri="{FF2B5EF4-FFF2-40B4-BE49-F238E27FC236}">
                  <a16:creationId xmlns:a16="http://schemas.microsoft.com/office/drawing/2014/main" id="{F74B5CFE-DE1E-470F-82D6-6BCDE5C4D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Rectangle 66">
              <a:extLst>
                <a:ext uri="{FF2B5EF4-FFF2-40B4-BE49-F238E27FC236}">
                  <a16:creationId xmlns:a16="http://schemas.microsoft.com/office/drawing/2014/main" id="{5DDA4EA2-B7AB-46E9-9246-FC23E722B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Rectangle 64">
              <a:extLst>
                <a:ext uri="{FF2B5EF4-FFF2-40B4-BE49-F238E27FC236}">
                  <a16:creationId xmlns:a16="http://schemas.microsoft.com/office/drawing/2014/main" id="{A2DE2AF5-13E8-4174-9EC4-724DEB88D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Rectangle 66">
              <a:extLst>
                <a:ext uri="{FF2B5EF4-FFF2-40B4-BE49-F238E27FC236}">
                  <a16:creationId xmlns:a16="http://schemas.microsoft.com/office/drawing/2014/main" id="{360555BC-5949-427F-B107-D944CA221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9" name="Rectangle 59">
              <a:extLst>
                <a:ext uri="{FF2B5EF4-FFF2-40B4-BE49-F238E27FC236}">
                  <a16:creationId xmlns:a16="http://schemas.microsoft.com/office/drawing/2014/main" id="{F6C67CEF-7906-4D52-B541-B06109BE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0" name="Rectangle 62">
              <a:extLst>
                <a:ext uri="{FF2B5EF4-FFF2-40B4-BE49-F238E27FC236}">
                  <a16:creationId xmlns:a16="http://schemas.microsoft.com/office/drawing/2014/main" id="{13551754-DE8E-4F60-B17A-3592B8E79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2">
              <a:extLst>
                <a:ext uri="{FF2B5EF4-FFF2-40B4-BE49-F238E27FC236}">
                  <a16:creationId xmlns:a16="http://schemas.microsoft.com/office/drawing/2014/main" id="{D7B0D877-545F-4CA5-BB7B-A21E413CD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Rectangle 59">
              <a:extLst>
                <a:ext uri="{FF2B5EF4-FFF2-40B4-BE49-F238E27FC236}">
                  <a16:creationId xmlns:a16="http://schemas.microsoft.com/office/drawing/2014/main" id="{D25743C3-6C94-4F58-83A5-5F610DA5D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3" name="Rectangle 64">
              <a:extLst>
                <a:ext uri="{FF2B5EF4-FFF2-40B4-BE49-F238E27FC236}">
                  <a16:creationId xmlns:a16="http://schemas.microsoft.com/office/drawing/2014/main" id="{3CD412E9-0E9C-460C-9FC6-C765F5BCC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66">
              <a:extLst>
                <a:ext uri="{FF2B5EF4-FFF2-40B4-BE49-F238E27FC236}">
                  <a16:creationId xmlns:a16="http://schemas.microsoft.com/office/drawing/2014/main" id="{B26AB043-5417-4498-90CE-3A7C36B09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505078" y="3917566"/>
            <a:ext cx="9042462" cy="24896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8-Д</a:t>
            </a:r>
            <a:r>
              <a:rPr lang="kk-KZ"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ӘРІС</a:t>
            </a:r>
            <a:endParaRPr lang="ru-KZ"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kk-KZ"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kk-KZ"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Инклюзивті білім беру жағдайындағы физикадан өткізілетін сыныптан тыс жұмыстардың маңызы, классификациясы және әдістемесі	</a:t>
            </a:r>
            <a:br>
              <a:rPr lang="ru-RU"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280321" y="13914"/>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1400" b="1">
                <a:latin typeface="Arial" panose="020B0604020202020204" pitchFamily="34" charset="0"/>
                <a:cs typeface="Arial" panose="020B0604020202020204" pitchFamily="34" charset="0"/>
              </a:rPr>
              <a:t>Л.Н. ГУМИЛЕВ АТЫНДАҒЫ ЕУРАЗИЯ ҰЛТТЫҚ УНИВЕРСИТЕТІ</a:t>
            </a: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1139248" y="289242"/>
            <a:ext cx="9439878" cy="669547"/>
          </a:xfrm>
        </p:spPr>
        <p:txBody>
          <a:bodyPr>
            <a:normAutofit/>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ФИЗИКА-ТЕХНИКАЛЫҚ ҮЙІРМЕЛЕР</a:t>
            </a:r>
          </a:p>
        </p:txBody>
      </p:sp>
      <p:sp>
        <p:nvSpPr>
          <p:cNvPr id="54" name="Объект 2">
            <a:extLst>
              <a:ext uri="{FF2B5EF4-FFF2-40B4-BE49-F238E27FC236}">
                <a16:creationId xmlns:a16="http://schemas.microsoft.com/office/drawing/2014/main" id="{C44CAFAB-C0E3-46E6-9003-0903E68072F6}"/>
              </a:ext>
            </a:extLst>
          </p:cNvPr>
          <p:cNvSpPr>
            <a:spLocks noGrp="1"/>
          </p:cNvSpPr>
          <p:nvPr>
            <p:ph idx="1"/>
          </p:nvPr>
        </p:nvSpPr>
        <p:spPr>
          <a:xfrm>
            <a:off x="1004512" y="1344462"/>
            <a:ext cx="10055585" cy="4585563"/>
          </a:xfrm>
        </p:spPr>
        <p:txBody>
          <a:bodyPr>
            <a:normAutofit fontScale="92500" lnSpcReduction="10000"/>
          </a:bodyPr>
          <a:lstStyle/>
          <a:p>
            <a:pPr indent="0" algn="just">
              <a:lnSpc>
                <a:spcPct val="100000"/>
              </a:lnSpc>
              <a:spcBef>
                <a:spcPts val="0"/>
              </a:spcBef>
              <a:buNone/>
            </a:pPr>
            <a:r>
              <a:rPr lang="ru-RU" sz="18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Физика-техникалық үйірмелер мынадай әдістемелік талаптарға сай ұйымдастырылады: </a:t>
            </a:r>
          </a:p>
          <a:p>
            <a:pPr indent="0" algn="just">
              <a:lnSpc>
                <a:spcPct val="100000"/>
              </a:lnSpc>
              <a:spcBef>
                <a:spcPts val="0"/>
              </a:spcBef>
              <a:buNone/>
            </a:pPr>
            <a:endParaRPr lang="kk-KZ"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342900" algn="just">
              <a:lnSpc>
                <a:spcPct val="100000"/>
              </a:lnSpc>
              <a:spcBef>
                <a:spcPts val="0"/>
              </a:spcBef>
              <a:buAutoNum type="arabicParenR"/>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үйірмені ұйымдастыру туралы ұсыныс-тілекті оқушылардың өздерінің бергені дұрыс. Ол үшін мұғалім қандай үйірмелер ұйымдастырылатындығын, оларды кімдер және қандай мерзімде өткізетінін, қызықты әдебиеттердің тізімін көрсетіп физкабинетке хабарландыру жазып қою керек, оны әр сыныпта талдап, насихаттау қажет; </a:t>
            </a:r>
          </a:p>
          <a:p>
            <a:pPr marL="571500" indent="-342900" algn="just">
              <a:lnSpc>
                <a:spcPct val="100000"/>
              </a:lnSpc>
              <a:spcBef>
                <a:spcPts val="0"/>
              </a:spcBef>
              <a:buAutoNum type="arabicParenR"/>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үйірмеге оқушылар өз қалауымен қатысқаны абзал;</a:t>
            </a:r>
          </a:p>
          <a:p>
            <a:pPr marL="571500" indent="-342900" algn="just">
              <a:lnSpc>
                <a:spcPct val="100000"/>
              </a:lnSpc>
              <a:spcBef>
                <a:spcPts val="0"/>
              </a:spcBef>
              <a:buAutoNum type="arabicParenR"/>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төменгі және жоғары сынып оқушылары үшін бөлек-бөлек үйірме топтары болғаны жөн.</a:t>
            </a:r>
          </a:p>
          <a:p>
            <a:pPr marL="571500" indent="-342900" algn="just">
              <a:lnSpc>
                <a:spcPct val="100000"/>
              </a:lnSpc>
              <a:spcBef>
                <a:spcPts val="0"/>
              </a:spcBef>
              <a:buAutoNum type="arabicParenR"/>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үйірмедегі балалардың жұмыстарына барынша ерік-ықтияр беру нәтижелі болады;</a:t>
            </a:r>
          </a:p>
          <a:p>
            <a:pPr marL="571500" indent="-342900" algn="just">
              <a:lnSpc>
                <a:spcPct val="100000"/>
              </a:lnSpc>
              <a:spcBef>
                <a:spcPts val="0"/>
              </a:spcBef>
              <a:buAutoNum type="arabicParenR"/>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үйірме жұмыстарының тәрбиелік мәніне де (еңбек дағдысы, техникалық мәдениеті, эстетикалық маңызы) жеткілікті мән берген жөн.</a:t>
            </a:r>
          </a:p>
          <a:p>
            <a:pPr marL="571500" indent="-342900" algn="just">
              <a:lnSpc>
                <a:spcPct val="100000"/>
              </a:lnSpc>
              <a:spcBef>
                <a:spcPts val="0"/>
              </a:spcBef>
              <a:buAutoNum type="arabicParenR"/>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олардың істеген жұмыстарын мектептегі барлық оқушыларға таныстырып (көрме, конкурс, газет) тұру пайдалы;</a:t>
            </a:r>
          </a:p>
          <a:p>
            <a:pPr marL="571500" indent="-342900" algn="just">
              <a:lnSpc>
                <a:spcPct val="100000"/>
              </a:lnSpc>
              <a:spcBef>
                <a:spcPts val="0"/>
              </a:spcBef>
              <a:buAutoNum type="arabicParenR"/>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үйірме сабақтарында оқу бағдарламасының міндетін орындауға болмайды. Жүйелі түрде жүргізілген сыныптан тыс жұмыс оқушылардың қабілетін дамытуға және олардың физика мен техниканың белгілі бір саласына деген ерекше ықыласын қалыптастыруға әсер етеді.</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ru-RU" sz="1800" b="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en-US" sz="18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0000"/>
              </a:lnSpc>
              <a:spcBef>
                <a:spcPts val="0"/>
              </a:spcBef>
              <a:buFont typeface="+mj-lt"/>
              <a:buAutoNum type="arabicPeriod"/>
            </a:pPr>
            <a:endParaRPr lang="ru-RU"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30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79013F-CF01-27C1-989F-4F0C2435D5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353096-E667-9B95-FEF1-08290338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1CFF3-9656-4059-C73C-39A374365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9E06C-6A22-5452-CB1E-7BC2DF44A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99DE741-4D88-1F53-8A9D-7894DA063B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61AD6D5-9A55-A804-33A5-47675803A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1F4E442F-8335-E7B9-0B7A-250FD282F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406FF7F5-C4D2-095B-FDC6-5A694BAB9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20CA9B43-E783-7079-08EF-BD3F2CD17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8D15776-8E2A-F8EA-B039-FDAF09097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A53FF41-77A8-51E5-4698-E2A8FB60C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0805503F-E8DE-8976-AFDE-ECFEA83F6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B572325-5904-3B36-0CCB-1CC85B5A6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655B60A-AA7B-9D71-C5EE-D523D893D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5D4B4E0-3700-4407-9C46-79CC577C8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EC618D2C-D405-2E23-8CE7-3F0B507D7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6882A32-9D46-5D28-12F0-25CF6EB95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DE716F1-58E2-4655-9248-EB780D5892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694F88D2-6590-485E-C5BC-CC9AF7C19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4E5DEC01-E115-6418-E50B-32328D426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D43CF4F-A598-837E-0AAB-B81F39EEC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48176C0-98EE-1800-9791-001F2C156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C4B3F52-A045-79AC-AE10-71DAC725F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63C4D5A9-55A0-E1F1-E5D7-98FB90FA8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F8221A1-512B-B661-705E-7C8BB5FE7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22C50A0-E964-50C1-D1D9-EF647681B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BFA3AFE-8332-4A76-86DC-6CE2308BF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D70B509-C8B1-61AB-C7B6-CE44340FD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22A58BD-C203-79EF-623C-0D585DD2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B1A8A0C-0A14-1A55-55B7-55AD51B2C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DC3B908-5754-C452-C87F-99A4AEFF7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3CF5EAB-A7CB-D4A6-64E3-334850F82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78AB45D-4717-18E9-128F-3887FAF9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74A65FA8-864A-7753-A50A-7CB37B847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CFDCF4-1C99-5605-E427-5D011C9C2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C0B5EBC-7E72-5D01-AD9D-C4E12A95C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30DEF06-FB87-DDB8-20EE-4176871BE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E6F95F1-F153-74C7-472B-E57A1B94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8867CF61-AB46-DBFA-C7F1-6A382AE2C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9825B148-BA34-9C2E-C902-0CC315D24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B7D674F7-752F-FDA3-39C9-354496A44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39BF2B2-BD38-E4FF-F4ED-3EB1851FF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6F75C86-A534-2B23-E2CB-0B0531C529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85D437B9-A82D-8A35-CD89-19F045A88D8A}"/>
              </a:ext>
            </a:extLst>
          </p:cNvPr>
          <p:cNvSpPr>
            <a:spLocks noGrp="1"/>
          </p:cNvSpPr>
          <p:nvPr>
            <p:ph idx="1"/>
          </p:nvPr>
        </p:nvSpPr>
        <p:spPr>
          <a:xfrm>
            <a:off x="472051" y="862924"/>
            <a:ext cx="10820100" cy="5195634"/>
          </a:xfrm>
        </p:spPr>
        <p:txBody>
          <a:bodyPr>
            <a:normAutofit fontScale="25000" lnSpcReduction="20000"/>
          </a:bodyPr>
          <a:lstStyle/>
          <a:p>
            <a:pPr indent="0">
              <a:lnSpc>
                <a:spcPct val="100000"/>
              </a:lnSpc>
              <a:spcBef>
                <a:spcPts val="0"/>
              </a:spcBef>
              <a:buNone/>
            </a:pPr>
            <a:endPar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450215">
              <a:lnSpc>
                <a:spcPct val="120000"/>
              </a:lnSpc>
              <a:spcAft>
                <a:spcPts val="800"/>
              </a:spcAft>
            </a:pPr>
            <a:r>
              <a:rPr lang="kk-KZ" sz="6400" dirty="0">
                <a:effectLst/>
                <a:latin typeface="Times New Roman" panose="02020603050405020304" pitchFamily="18" charset="0"/>
                <a:ea typeface="Calibri" panose="020F0502020204030204" pitchFamily="34" charset="0"/>
                <a:cs typeface="Times New Roman" panose="02020603050405020304" pitchFamily="18" charset="0"/>
              </a:rPr>
              <a:t>Жыл сайын өткізілетін апталықтардың жоспары өзгертіліп отырғаны дұрыс. Әрбір пәндер бойынша өткізілетін апталықтардың аралығы 10 күн болуы керек.</a:t>
            </a:r>
            <a:endParaRPr lang="ru-RU" sz="6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nSpc>
                <a:spcPct val="120000"/>
              </a:lnSpc>
              <a:spcAft>
                <a:spcPts val="800"/>
              </a:spcAft>
            </a:pPr>
            <a:r>
              <a:rPr lang="kk-KZ" sz="6400" dirty="0">
                <a:effectLst/>
                <a:latin typeface="Times New Roman" panose="02020603050405020304" pitchFamily="18" charset="0"/>
                <a:ea typeface="Calibri" panose="020F0502020204030204" pitchFamily="34" charset="0"/>
                <a:cs typeface="Times New Roman" panose="02020603050405020304" pitchFamily="18" charset="0"/>
              </a:rPr>
              <a:t>Апталықтарды өткізу үшін арнайы штаб құрылу керек және ол апталықтардың барлық жұмыстарын басқарып отырады. Сонымен қатар мектеп комитетінің отырысында штаб құрамы қарастырылып, бекітіледі. Штаб құрамы тек жақсы ұйымдастырушылардан ғана емес, сонымен қатар физикаға қызығушылығы бар және өзге оқушылардың да пәнге деген қызығушылығын арттыра білетіндей білімі бар болуы керек. Штаб құрамы физикалық апталық басталатын күннен 2 апта бұрын жиналады. Штаб құрамының отырысында апталықтың өткізу жоспары құрылады, әрбір шараға жауапты адам тағайындалады және әрбір конкурсқа әділқазы алқаларын сайлайды.</a:t>
            </a:r>
            <a:endParaRPr lang="ru-RU" sz="6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nSpc>
                <a:spcPct val="120000"/>
              </a:lnSpc>
              <a:spcAft>
                <a:spcPts val="800"/>
              </a:spcAft>
            </a:pPr>
            <a:r>
              <a:rPr lang="kk-KZ" sz="6400" dirty="0">
                <a:effectLst/>
                <a:latin typeface="Times New Roman" panose="02020603050405020304" pitchFamily="18" charset="0"/>
                <a:ea typeface="Calibri" panose="020F0502020204030204" pitchFamily="34" charset="0"/>
                <a:cs typeface="Times New Roman" panose="02020603050405020304" pitchFamily="18" charset="0"/>
              </a:rPr>
              <a:t>Апталықты өткізудің ең маңызды бөлігі оның болатындығын алдын – ала хабарлау. Физикалық апталықтың ашылу салтанатында арнайы хабарламалар дайындаған жөн. Олар мынадай түрде болуы мүмкін:</a:t>
            </a:r>
            <a:endParaRPr lang="ru-RU" sz="6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nSpc>
                <a:spcPct val="120000"/>
              </a:lnSpc>
              <a:spcAft>
                <a:spcPts val="800"/>
              </a:spcAft>
            </a:pPr>
            <a:r>
              <a:rPr lang="kk-KZ" sz="6400" b="1" dirty="0">
                <a:effectLst/>
                <a:latin typeface="Times New Roman" panose="02020603050405020304" pitchFamily="18" charset="0"/>
                <a:ea typeface="Calibri" panose="020F0502020204030204" pitchFamily="34" charset="0"/>
                <a:cs typeface="Times New Roman" panose="02020603050405020304" pitchFamily="18" charset="0"/>
              </a:rPr>
              <a:t>1.	Апталықтың ашылуымен оқушыларды құттықтап, оларға физика ғылымы жөнінде қысқаша мәлімет беру.</a:t>
            </a:r>
            <a:endParaRPr lang="ru-RU" sz="64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nSpc>
                <a:spcPct val="120000"/>
              </a:lnSpc>
              <a:spcAft>
                <a:spcPts val="800"/>
              </a:spcAft>
            </a:pPr>
            <a:r>
              <a:rPr lang="kk-KZ" sz="6400" b="1" dirty="0">
                <a:effectLst/>
                <a:latin typeface="Times New Roman" panose="02020603050405020304" pitchFamily="18" charset="0"/>
                <a:ea typeface="Calibri" panose="020F0502020204030204" pitchFamily="34" charset="0"/>
                <a:cs typeface="Times New Roman" panose="02020603050405020304" pitchFamily="18" charset="0"/>
              </a:rPr>
              <a:t>2.	Апталық жоспарын хабарлау.</a:t>
            </a:r>
            <a:endParaRPr lang="ru-RU" sz="64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nSpc>
                <a:spcPct val="120000"/>
              </a:lnSpc>
              <a:spcAft>
                <a:spcPts val="800"/>
              </a:spcAft>
            </a:pPr>
            <a:r>
              <a:rPr lang="kk-KZ" sz="6400" b="1" dirty="0">
                <a:effectLst/>
                <a:latin typeface="Times New Roman" panose="02020603050405020304" pitchFamily="18" charset="0"/>
                <a:ea typeface="Calibri" panose="020F0502020204030204" pitchFamily="34" charset="0"/>
                <a:cs typeface="Times New Roman" panose="02020603050405020304" pitchFamily="18" charset="0"/>
              </a:rPr>
              <a:t>3.	Оқушыларды физикалық білімдерін одан әрі жетілдіруге шақыру.</a:t>
            </a:r>
            <a:endParaRPr lang="ru-RU" sz="64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nSpc>
                <a:spcPct val="120000"/>
              </a:lnSpc>
              <a:spcAft>
                <a:spcPts val="800"/>
              </a:spcAft>
            </a:pPr>
            <a:r>
              <a:rPr lang="kk-KZ" sz="6400" b="1" dirty="0">
                <a:effectLst/>
                <a:latin typeface="Times New Roman" panose="02020603050405020304" pitchFamily="18" charset="0"/>
                <a:ea typeface="Calibri" panose="020F0502020204030204" pitchFamily="34" charset="0"/>
                <a:cs typeface="Times New Roman" panose="02020603050405020304" pitchFamily="18" charset="0"/>
              </a:rPr>
              <a:t>4.	Оқушылардың физикалық апталыққа арналған әнұранын орындауы</a:t>
            </a:r>
            <a:r>
              <a:rPr lang="kk-KZ" sz="6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6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Скругленный прямоугольник 4">
            <a:extLst>
              <a:ext uri="{FF2B5EF4-FFF2-40B4-BE49-F238E27FC236}">
                <a16:creationId xmlns:a16="http://schemas.microsoft.com/office/drawing/2014/main" id="{98A47A5E-5DF8-07CD-2871-222A7360BB21}"/>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a:extLst>
              <a:ext uri="{FF2B5EF4-FFF2-40B4-BE49-F238E27FC236}">
                <a16:creationId xmlns:a16="http://schemas.microsoft.com/office/drawing/2014/main" id="{1912671D-6292-BB7E-5C5A-53CBA3B32F2C}"/>
              </a:ext>
            </a:extLst>
          </p:cNvPr>
          <p:cNvSpPr>
            <a:spLocks noGrp="1"/>
          </p:cNvSpPr>
          <p:nvPr>
            <p:ph type="title"/>
          </p:nvPr>
        </p:nvSpPr>
        <p:spPr>
          <a:xfrm>
            <a:off x="1356222" y="102548"/>
            <a:ext cx="9211909" cy="994123"/>
          </a:xfrm>
        </p:spPr>
        <p:txBody>
          <a:bodyPr>
            <a:normAutofit/>
          </a:bodyPr>
          <a:lstStyle/>
          <a:p>
            <a:pPr algn="ctr"/>
            <a:r>
              <a:rPr lang="kk-KZ"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АПТАЛЫҚТЫ ҰЙЫМДАСТЫРУ</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06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79013F-CF01-27C1-989F-4F0C2435D5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353096-E667-9B95-FEF1-08290338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1CFF3-9656-4059-C73C-39A374365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9E06C-6A22-5452-CB1E-7BC2DF44A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99DE741-4D88-1F53-8A9D-7894DA063B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61AD6D5-9A55-A804-33A5-47675803A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1F4E442F-8335-E7B9-0B7A-250FD282F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406FF7F5-C4D2-095B-FDC6-5A694BAB9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20CA9B43-E783-7079-08EF-BD3F2CD17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8D15776-8E2A-F8EA-B039-FDAF09097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A53FF41-77A8-51E5-4698-E2A8FB60C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0805503F-E8DE-8976-AFDE-ECFEA83F6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B572325-5904-3B36-0CCB-1CC85B5A6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655B60A-AA7B-9D71-C5EE-D523D893D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5D4B4E0-3700-4407-9C46-79CC577C8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EC618D2C-D405-2E23-8CE7-3F0B507D7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6882A32-9D46-5D28-12F0-25CF6EB95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DE716F1-58E2-4655-9248-EB780D5892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694F88D2-6590-485E-C5BC-CC9AF7C19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4E5DEC01-E115-6418-E50B-32328D426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D43CF4F-A598-837E-0AAB-B81F39EEC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48176C0-98EE-1800-9791-001F2C156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C4B3F52-A045-79AC-AE10-71DAC725F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63C4D5A9-55A0-E1F1-E5D7-98FB90FA8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F8221A1-512B-B661-705E-7C8BB5FE7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22C50A0-E964-50C1-D1D9-EF647681B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BFA3AFE-8332-4A76-86DC-6CE2308BF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D70B509-C8B1-61AB-C7B6-CE44340FD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22A58BD-C203-79EF-623C-0D585DD2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B1A8A0C-0A14-1A55-55B7-55AD51B2C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DC3B908-5754-C452-C87F-99A4AEFF7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3CF5EAB-A7CB-D4A6-64E3-334850F82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78AB45D-4717-18E9-128F-3887FAF9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74A65FA8-864A-7753-A50A-7CB37B847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CFDCF4-1C99-5605-E427-5D011C9C2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C0B5EBC-7E72-5D01-AD9D-C4E12A95C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30DEF06-FB87-DDB8-20EE-4176871BE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E6F95F1-F153-74C7-472B-E57A1B94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8867CF61-AB46-DBFA-C7F1-6A382AE2C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9825B148-BA34-9C2E-C902-0CC315D24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B7D674F7-752F-FDA3-39C9-354496A44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39BF2B2-BD38-E4FF-F4ED-3EB1851FF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6F75C86-A534-2B23-E2CB-0B0531C529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98A47A5E-5DF8-07CD-2871-222A7360BB21}"/>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a:extLst>
              <a:ext uri="{FF2B5EF4-FFF2-40B4-BE49-F238E27FC236}">
                <a16:creationId xmlns:a16="http://schemas.microsoft.com/office/drawing/2014/main" id="{1912671D-6292-BB7E-5C5A-53CBA3B32F2C}"/>
              </a:ext>
            </a:extLst>
          </p:cNvPr>
          <p:cNvSpPr>
            <a:spLocks noGrp="1"/>
          </p:cNvSpPr>
          <p:nvPr>
            <p:ph type="title"/>
          </p:nvPr>
        </p:nvSpPr>
        <p:spPr>
          <a:xfrm>
            <a:off x="1356222" y="102548"/>
            <a:ext cx="9211909" cy="994123"/>
          </a:xfrm>
        </p:spPr>
        <p:txBody>
          <a:bodyPr>
            <a:normAutofit/>
          </a:bodyPr>
          <a:lstStyle/>
          <a:p>
            <a:pPr algn="ctr"/>
            <a:r>
              <a:rPr lang="kk-KZ"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ОЛИМПИАДАНЫ ҰЙЫМДАСТЫРУ</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5CF54BA-E77D-491E-A93C-8ACC76309155}"/>
              </a:ext>
            </a:extLst>
          </p:cNvPr>
          <p:cNvSpPr txBox="1"/>
          <p:nvPr/>
        </p:nvSpPr>
        <p:spPr>
          <a:xfrm>
            <a:off x="996811" y="1197878"/>
            <a:ext cx="10411477" cy="4760278"/>
          </a:xfrm>
          <a:prstGeom prst="rect">
            <a:avLst/>
          </a:prstGeom>
          <a:noFill/>
        </p:spPr>
        <p:txBody>
          <a:bodyPr wrap="square">
            <a:spAutoFit/>
          </a:bodyPr>
          <a:lstStyle/>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Оқушылардың физикаға деген қызығушылықтары мен шығармашылық қабілеттерін дамытудың маңызды формалары ретінде физикалық олимпиадалар болып табылады. Олимпиадалар - сыныптан тыс жұмыстың жалпы мойындалған және көпшіліктік формасы болып табылады. Оларды қазіргі кезде көптеген пәндер бойынша еліміздің барлық аймақтарында ұйымдастырылады. Олимпиадалар оқушылар арасында кеңінен танымал, себебі оларға өз күштерін сынауға және жарысқа қатысуға мүмкіндік береді. Маңыздысы, олимпиада мақсаттары тек дарынды оқушыларды анықтау ғана емес, сонымен қатар, оқушылардың басым көпші- лігінде физиканы оқуға деген қызығушылықтарын оятуға жағдай туғызу екендігін естен шығармаған жөн.</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Олимпиадалар ұйымдастыру мен өткізуде келесі дидактикалық және тәрбиелік мақсаттар көзделеді:</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пәнге деген тұрақты қызығушылықты туғызу;</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бұрын өткен материалды жүйелендіру мен қайталау;</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оқушыларда рационалды физикалық ойлауды дамыту; -	табандылық, мақсатқа</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тырысушылық, қиындықтарды жеңу сияқты сапаларды тәрбиелеу;</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жоғары сынып оқушыларына мамандықты таңдауда көмек көрсету.</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377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79013F-CF01-27C1-989F-4F0C2435D5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353096-E667-9B95-FEF1-08290338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1CFF3-9656-4059-C73C-39A374365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9E06C-6A22-5452-CB1E-7BC2DF44A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99DE741-4D88-1F53-8A9D-7894DA063B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61AD6D5-9A55-A804-33A5-47675803A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1F4E442F-8335-E7B9-0B7A-250FD282F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406FF7F5-C4D2-095B-FDC6-5A694BAB9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20CA9B43-E783-7079-08EF-BD3F2CD17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8D15776-8E2A-F8EA-B039-FDAF09097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A53FF41-77A8-51E5-4698-E2A8FB60C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0805503F-E8DE-8976-AFDE-ECFEA83F6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B572325-5904-3B36-0CCB-1CC85B5A6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655B60A-AA7B-9D71-C5EE-D523D893D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5D4B4E0-3700-4407-9C46-79CC577C8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EC618D2C-D405-2E23-8CE7-3F0B507D7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6882A32-9D46-5D28-12F0-25CF6EB95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DE716F1-58E2-4655-9248-EB780D5892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694F88D2-6590-485E-C5BC-CC9AF7C19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4E5DEC01-E115-6418-E50B-32328D426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D43CF4F-A598-837E-0AAB-B81F39EEC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48176C0-98EE-1800-9791-001F2C156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C4B3F52-A045-79AC-AE10-71DAC725F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63C4D5A9-55A0-E1F1-E5D7-98FB90FA8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F8221A1-512B-B661-705E-7C8BB5FE7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22C50A0-E964-50C1-D1D9-EF647681B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BFA3AFE-8332-4A76-86DC-6CE2308BF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D70B509-C8B1-61AB-C7B6-CE44340FD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22A58BD-C203-79EF-623C-0D585DD2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B1A8A0C-0A14-1A55-55B7-55AD51B2C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DC3B908-5754-C452-C87F-99A4AEFF7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3CF5EAB-A7CB-D4A6-64E3-334850F82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78AB45D-4717-18E9-128F-3887FAF9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74A65FA8-864A-7753-A50A-7CB37B847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CFDCF4-1C99-5605-E427-5D011C9C2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C0B5EBC-7E72-5D01-AD9D-C4E12A95C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30DEF06-FB87-DDB8-20EE-4176871BE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E6F95F1-F153-74C7-472B-E57A1B94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8867CF61-AB46-DBFA-C7F1-6A382AE2C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9825B148-BA34-9C2E-C902-0CC315D24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B7D674F7-752F-FDA3-39C9-354496A44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39BF2B2-BD38-E4FF-F4ED-3EB1851FF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6F75C86-A534-2B23-E2CB-0B0531C529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85D437B9-A82D-8A35-CD89-19F045A88D8A}"/>
              </a:ext>
            </a:extLst>
          </p:cNvPr>
          <p:cNvSpPr>
            <a:spLocks noGrp="1"/>
          </p:cNvSpPr>
          <p:nvPr>
            <p:ph idx="1"/>
          </p:nvPr>
        </p:nvSpPr>
        <p:spPr>
          <a:xfrm>
            <a:off x="1040506" y="1287999"/>
            <a:ext cx="9891721" cy="5075005"/>
          </a:xfrm>
        </p:spPr>
        <p:txBody>
          <a:bodyPr>
            <a:normAutofit lnSpcReduction="10000"/>
          </a:bodyPr>
          <a:lstStyle/>
          <a:p>
            <a:pPr indent="0">
              <a:lnSpc>
                <a:spcPct val="100000"/>
              </a:lnSpc>
              <a:spcBef>
                <a:spcPts val="0"/>
              </a:spcBef>
              <a:buNone/>
            </a:pPr>
            <a:endPar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Олимпиада нәтижелері бойынша ең қабілетті деген жастарды елдің жоғары оқу орындарына ұсынуға мүмкіндік туады.</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Физика бойынша олимпиадалар қазіргі кезеңде бес кезеңде өткізіледі. </a:t>
            </a: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1- ші кезең – мектепішілік олимпиадалар. Олар мұғалімдердің күшімен оқу жылының бірінші жартыжылдығында өткізіледі, оған қатысуға ниет білдірген оқушылардың барлығы қатыстырылады.</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2-	ші кезең – аудандық, қалалық олимпиадалар. Бұл кезең өлкелік, облыстық ұйымдастыру комитеттерімен құрастырылған тапсырмалар бойынша желтоқсан-қаңтар айларында өткізіледі.</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3-	ші кезең - өлкелік, облыстық олимпиадалар. Бұл кезеңді облыстық комитеттер қаңтар-ақпан айларында өткізеді.</a:t>
            </a: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4- ші кезең – аймақтық. Ол наурыз айында өткізіледі.</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5- ші кезең – қортынды. Ол сәуір айында өткізіледі. Онда аймақтық олипиадада жеңіске жеткендер қатысады.</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342900">
              <a:lnSpc>
                <a:spcPct val="100000"/>
              </a:lnSpc>
              <a:spcBef>
                <a:spcPts val="0"/>
              </a:spcBef>
            </a:pPr>
            <a:endPar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Скругленный прямоугольник 4">
            <a:extLst>
              <a:ext uri="{FF2B5EF4-FFF2-40B4-BE49-F238E27FC236}">
                <a16:creationId xmlns:a16="http://schemas.microsoft.com/office/drawing/2014/main" id="{98A47A5E-5DF8-07CD-2871-222A7360BB21}"/>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a:extLst>
              <a:ext uri="{FF2B5EF4-FFF2-40B4-BE49-F238E27FC236}">
                <a16:creationId xmlns:a16="http://schemas.microsoft.com/office/drawing/2014/main" id="{1912671D-6292-BB7E-5C5A-53CBA3B32F2C}"/>
              </a:ext>
            </a:extLst>
          </p:cNvPr>
          <p:cNvSpPr>
            <a:spLocks noGrp="1"/>
          </p:cNvSpPr>
          <p:nvPr>
            <p:ph type="title"/>
          </p:nvPr>
        </p:nvSpPr>
        <p:spPr>
          <a:xfrm>
            <a:off x="1356222" y="102548"/>
            <a:ext cx="9211909" cy="994123"/>
          </a:xfrm>
        </p:spPr>
        <p:txBody>
          <a:bodyPr>
            <a:normAutofit/>
          </a:bodyP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ВАКУУМДЫҚ ТЕХНИКАСЫНЫҢ ДАМУ ТАРИХЫ</a:t>
            </a:r>
          </a:p>
        </p:txBody>
      </p:sp>
    </p:spTree>
    <p:extLst>
      <p:ext uri="{BB962C8B-B14F-4D97-AF65-F5344CB8AC3E}">
        <p14:creationId xmlns:p14="http://schemas.microsoft.com/office/powerpoint/2010/main" val="4238183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19"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33"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a:extLst>
              <a:ext uri="{FF2B5EF4-FFF2-40B4-BE49-F238E27FC236}">
                <a16:creationId xmlns:a16="http://schemas.microsoft.com/office/drawing/2014/main" id="{274D7792-7E79-4D67-987E-3064A69300A4}"/>
              </a:ext>
            </a:extLst>
          </p:cNvPr>
          <p:cNvSpPr>
            <a:spLocks noGrp="1"/>
          </p:cNvSpPr>
          <p:nvPr>
            <p:ph type="title"/>
          </p:nvPr>
        </p:nvSpPr>
        <p:spPr>
          <a:xfrm>
            <a:off x="838200" y="2195716"/>
            <a:ext cx="10515600" cy="1325563"/>
          </a:xfrm>
        </p:spPr>
        <p:txBody>
          <a:bodyPr>
            <a:normAutofit/>
          </a:bodyPr>
          <a:lstStyle/>
          <a:p>
            <a:pPr algn="ctr"/>
            <a:r>
              <a:rPr lang="ru-RU" sz="4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НАЗАРЛАРЫҢЫЗҒА РАҚМЕТ!</a:t>
            </a:r>
          </a:p>
        </p:txBody>
      </p:sp>
    </p:spTree>
    <p:extLst>
      <p:ext uri="{BB962C8B-B14F-4D97-AF65-F5344CB8AC3E}">
        <p14:creationId xmlns:p14="http://schemas.microsoft.com/office/powerpoint/2010/main" val="221710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CFB95D-8C09-DE24-39F9-8657558EA20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9071C6-44FC-74E8-E08F-60D46180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6B29D-6A3B-5742-FCE4-7AEE447D8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02217F-A08A-BE07-2497-CE5F76501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45D36B2-44CA-041F-F0B7-C5DEAC6ED6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45D4CF0-BCF8-A47F-DDCC-C63EE34C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66">
              <a:extLst>
                <a:ext uri="{FF2B5EF4-FFF2-40B4-BE49-F238E27FC236}">
                  <a16:creationId xmlns:a16="http://schemas.microsoft.com/office/drawing/2014/main" id="{2982BEE1-E9B0-8A08-425F-964F8571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a:extLst>
                <a:ext uri="{FF2B5EF4-FFF2-40B4-BE49-F238E27FC236}">
                  <a16:creationId xmlns:a16="http://schemas.microsoft.com/office/drawing/2014/main" id="{ADE3E8A1-1ADD-937A-90E7-C4C26FB49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a:extLst>
                <a:ext uri="{FF2B5EF4-FFF2-40B4-BE49-F238E27FC236}">
                  <a16:creationId xmlns:a16="http://schemas.microsoft.com/office/drawing/2014/main" id="{45B81036-B91D-083D-0276-D8A42542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a:extLst>
                <a:ext uri="{FF2B5EF4-FFF2-40B4-BE49-F238E27FC236}">
                  <a16:creationId xmlns:a16="http://schemas.microsoft.com/office/drawing/2014/main" id="{E8BD86CA-D182-AC56-6F84-D6B6CEA074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a:extLst>
                <a:ext uri="{FF2B5EF4-FFF2-40B4-BE49-F238E27FC236}">
                  <a16:creationId xmlns:a16="http://schemas.microsoft.com/office/drawing/2014/main" id="{E22C35BE-04A1-13CA-F5D0-2D6247B59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a:extLst>
                <a:ext uri="{FF2B5EF4-FFF2-40B4-BE49-F238E27FC236}">
                  <a16:creationId xmlns:a16="http://schemas.microsoft.com/office/drawing/2014/main" id="{5E99B2EA-6137-B3A4-DD9D-E422A6B867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a:extLst>
                <a:ext uri="{FF2B5EF4-FFF2-40B4-BE49-F238E27FC236}">
                  <a16:creationId xmlns:a16="http://schemas.microsoft.com/office/drawing/2014/main" id="{4C02CFA4-7C0A-DB87-78C7-35A0DFE78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a:extLst>
                <a:ext uri="{FF2B5EF4-FFF2-40B4-BE49-F238E27FC236}">
                  <a16:creationId xmlns:a16="http://schemas.microsoft.com/office/drawing/2014/main" id="{88FB3F99-77B5-DF80-1E91-6CAE50959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a:extLst>
                <a:ext uri="{FF2B5EF4-FFF2-40B4-BE49-F238E27FC236}">
                  <a16:creationId xmlns:a16="http://schemas.microsoft.com/office/drawing/2014/main" id="{2CE93A75-1D6A-5601-D3A6-F2657D015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64">
              <a:extLst>
                <a:ext uri="{FF2B5EF4-FFF2-40B4-BE49-F238E27FC236}">
                  <a16:creationId xmlns:a16="http://schemas.microsoft.com/office/drawing/2014/main" id="{99E7BD88-4B2B-72E0-60CF-ABE67C181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66">
              <a:extLst>
                <a:ext uri="{FF2B5EF4-FFF2-40B4-BE49-F238E27FC236}">
                  <a16:creationId xmlns:a16="http://schemas.microsoft.com/office/drawing/2014/main" id="{0A3BFE44-3B82-F790-14F7-1D4DAE53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76A261E-A213-4BC0-0D07-C667094A45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5BE4CCB8-006F-5B6C-061B-E6FFB2DB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59">
              <a:extLst>
                <a:ext uri="{FF2B5EF4-FFF2-40B4-BE49-F238E27FC236}">
                  <a16:creationId xmlns:a16="http://schemas.microsoft.com/office/drawing/2014/main" id="{23111588-E34A-82DE-3CED-B5CD4487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2">
              <a:extLst>
                <a:ext uri="{FF2B5EF4-FFF2-40B4-BE49-F238E27FC236}">
                  <a16:creationId xmlns:a16="http://schemas.microsoft.com/office/drawing/2014/main" id="{E6BE7E12-219C-E041-DA40-864A1F0D7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4">
              <a:extLst>
                <a:ext uri="{FF2B5EF4-FFF2-40B4-BE49-F238E27FC236}">
                  <a16:creationId xmlns:a16="http://schemas.microsoft.com/office/drawing/2014/main" id="{F8958868-3911-8400-BC06-9A038CEA4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a:extLst>
                <a:ext uri="{FF2B5EF4-FFF2-40B4-BE49-F238E27FC236}">
                  <a16:creationId xmlns:a16="http://schemas.microsoft.com/office/drawing/2014/main" id="{22FFC618-A344-C1EF-D117-428E04EFC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2">
              <a:extLst>
                <a:ext uri="{FF2B5EF4-FFF2-40B4-BE49-F238E27FC236}">
                  <a16:creationId xmlns:a16="http://schemas.microsoft.com/office/drawing/2014/main" id="{008F59FA-7C34-1EC2-12C9-D08474ED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59">
              <a:extLst>
                <a:ext uri="{FF2B5EF4-FFF2-40B4-BE49-F238E27FC236}">
                  <a16:creationId xmlns:a16="http://schemas.microsoft.com/office/drawing/2014/main" id="{1F831F62-6762-364C-3110-20B47A074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2">
              <a:extLst>
                <a:ext uri="{FF2B5EF4-FFF2-40B4-BE49-F238E27FC236}">
                  <a16:creationId xmlns:a16="http://schemas.microsoft.com/office/drawing/2014/main" id="{9FC084F3-148A-F673-E836-813010269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4">
              <a:extLst>
                <a:ext uri="{FF2B5EF4-FFF2-40B4-BE49-F238E27FC236}">
                  <a16:creationId xmlns:a16="http://schemas.microsoft.com/office/drawing/2014/main" id="{19CB56FB-8650-1B24-1133-4A600A13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a:extLst>
                <a:ext uri="{FF2B5EF4-FFF2-40B4-BE49-F238E27FC236}">
                  <a16:creationId xmlns:a16="http://schemas.microsoft.com/office/drawing/2014/main" id="{477A1773-04DD-8E92-8E40-22FD35B12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2">
              <a:extLst>
                <a:ext uri="{FF2B5EF4-FFF2-40B4-BE49-F238E27FC236}">
                  <a16:creationId xmlns:a16="http://schemas.microsoft.com/office/drawing/2014/main" id="{F9349DD5-75DD-45E2-2E4F-96BBA996D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59">
              <a:extLst>
                <a:ext uri="{FF2B5EF4-FFF2-40B4-BE49-F238E27FC236}">
                  <a16:creationId xmlns:a16="http://schemas.microsoft.com/office/drawing/2014/main" id="{DB05FF76-519C-1C6E-9F13-F5630F81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2">
              <a:extLst>
                <a:ext uri="{FF2B5EF4-FFF2-40B4-BE49-F238E27FC236}">
                  <a16:creationId xmlns:a16="http://schemas.microsoft.com/office/drawing/2014/main" id="{81788426-569C-C69A-8045-637A177F4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4">
              <a:extLst>
                <a:ext uri="{FF2B5EF4-FFF2-40B4-BE49-F238E27FC236}">
                  <a16:creationId xmlns:a16="http://schemas.microsoft.com/office/drawing/2014/main" id="{9D1F248E-979D-7E52-E32E-96633C819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66">
              <a:extLst>
                <a:ext uri="{FF2B5EF4-FFF2-40B4-BE49-F238E27FC236}">
                  <a16:creationId xmlns:a16="http://schemas.microsoft.com/office/drawing/2014/main" id="{45526868-FEB2-212F-FBD4-C102EF64D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2">
              <a:extLst>
                <a:ext uri="{FF2B5EF4-FFF2-40B4-BE49-F238E27FC236}">
                  <a16:creationId xmlns:a16="http://schemas.microsoft.com/office/drawing/2014/main" id="{9F00597E-F590-D39B-3E05-B44566553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a:extLst>
                <a:ext uri="{FF2B5EF4-FFF2-40B4-BE49-F238E27FC236}">
                  <a16:creationId xmlns:a16="http://schemas.microsoft.com/office/drawing/2014/main" id="{1C1F8419-7F1B-9D6B-9D7E-89EF5B49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a:extLst>
                <a:ext uri="{FF2B5EF4-FFF2-40B4-BE49-F238E27FC236}">
                  <a16:creationId xmlns:a16="http://schemas.microsoft.com/office/drawing/2014/main" id="{FBDD76FF-706A-2663-41B9-F6491381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a:extLst>
                <a:ext uri="{FF2B5EF4-FFF2-40B4-BE49-F238E27FC236}">
                  <a16:creationId xmlns:a16="http://schemas.microsoft.com/office/drawing/2014/main" id="{30875EC1-A0E5-3D82-2A0A-005D2BC71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66">
              <a:extLst>
                <a:ext uri="{FF2B5EF4-FFF2-40B4-BE49-F238E27FC236}">
                  <a16:creationId xmlns:a16="http://schemas.microsoft.com/office/drawing/2014/main" id="{EA76ACE7-1776-78EF-7DF5-C3E3F2998F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2">
              <a:extLst>
                <a:ext uri="{FF2B5EF4-FFF2-40B4-BE49-F238E27FC236}">
                  <a16:creationId xmlns:a16="http://schemas.microsoft.com/office/drawing/2014/main" id="{43350E49-1E78-DCB3-C395-50E9283E3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a:extLst>
                <a:ext uri="{FF2B5EF4-FFF2-40B4-BE49-F238E27FC236}">
                  <a16:creationId xmlns:a16="http://schemas.microsoft.com/office/drawing/2014/main" id="{ABCB87F4-1A90-5318-B5DF-D330CB9ED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62">
              <a:extLst>
                <a:ext uri="{FF2B5EF4-FFF2-40B4-BE49-F238E27FC236}">
                  <a16:creationId xmlns:a16="http://schemas.microsoft.com/office/drawing/2014/main" id="{C9BF6676-2BD6-02B9-E03A-A53E6C334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4">
              <a:extLst>
                <a:ext uri="{FF2B5EF4-FFF2-40B4-BE49-F238E27FC236}">
                  <a16:creationId xmlns:a16="http://schemas.microsoft.com/office/drawing/2014/main" id="{C96CB253-22AB-CA28-10AF-FD4AE60C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66">
              <a:extLst>
                <a:ext uri="{FF2B5EF4-FFF2-40B4-BE49-F238E27FC236}">
                  <a16:creationId xmlns:a16="http://schemas.microsoft.com/office/drawing/2014/main" id="{637720D2-290D-3208-9BDF-D1DCF81AA9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0" name="Объект 2">
            <a:extLst>
              <a:ext uri="{FF2B5EF4-FFF2-40B4-BE49-F238E27FC236}">
                <a16:creationId xmlns:a16="http://schemas.microsoft.com/office/drawing/2014/main" id="{1B5023FE-7A31-8E59-5133-383421B7F96B}"/>
              </a:ext>
            </a:extLst>
          </p:cNvPr>
          <p:cNvSpPr>
            <a:spLocks noGrp="1"/>
          </p:cNvSpPr>
          <p:nvPr>
            <p:ph idx="1"/>
          </p:nvPr>
        </p:nvSpPr>
        <p:spPr>
          <a:xfrm>
            <a:off x="872977" y="2007031"/>
            <a:ext cx="5663052" cy="4058212"/>
          </a:xfrm>
        </p:spPr>
        <p:txBody>
          <a:bodyPr anchor="ctr">
            <a:normAutofit lnSpcReduction="10000"/>
          </a:bodyPr>
          <a:lstStyle/>
          <a:p>
            <a:pPr indent="450215" algn="just">
              <a:spcAft>
                <a:spcPts val="80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Физиканы оқыту үдерісінді мұғалімнің басшылығымен оқушылардың сабақтан басқа уақытта істейтін қосымша жұмыстарын физикалық сыныптан тыс жұмыстар деп айтамыз.</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Оқытудың түрлі әдістерін дұрыс таңдап, оқушылардың ой- өрісін, сана сезімін жан-жақты дамыту	қажет. Сыныптан тыс сабақтар оқушылардың пәнге деген қызығушылығын, ынтасын, жауапкершілігін</a:t>
            </a:r>
            <a:r>
              <a:rPr lang="kk-KZ" sz="2000" dirty="0">
                <a:latin typeface="Times New Roman" panose="02020603050405020304" pitchFamily="18" charset="0"/>
                <a:ea typeface="Calibri" panose="020F0502020204030204" pitchFamily="34" charset="0"/>
                <a:cs typeface="Times New Roman" panose="02020603050405020304" pitchFamily="18" charset="0"/>
              </a:rPr>
              <a:t> </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арттырып, ой-өрісін	кеңейтеді, шапшаңдыққа, тез есептеуге, талдау мен салыстыруға, заңдылықты ашуға, зейін мен есті дамытуға, тапқырлыққа, жігерлікке тәрбиелейді.</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ru-KZ" sz="20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6EEDA70C-FC23-966F-0D9D-A86BA7BDAB11}"/>
              </a:ext>
            </a:extLst>
          </p:cNvPr>
          <p:cNvSpPr/>
          <p:nvPr/>
        </p:nvSpPr>
        <p:spPr>
          <a:xfrm>
            <a:off x="1328380" y="229911"/>
            <a:ext cx="9259635" cy="88808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64FEFF4-B1D0-4A53-A124-477B24611299}"/>
              </a:ext>
            </a:extLst>
          </p:cNvPr>
          <p:cNvSpPr txBox="1"/>
          <p:nvPr/>
        </p:nvSpPr>
        <p:spPr>
          <a:xfrm>
            <a:off x="2771128" y="392018"/>
            <a:ext cx="6646696" cy="584775"/>
          </a:xfrm>
          <a:prstGeom prst="rect">
            <a:avLst/>
          </a:prstGeom>
          <a:noFill/>
        </p:spPr>
        <p:txBody>
          <a:bodyPr wrap="square">
            <a:spAutoFit/>
          </a:bodyPr>
          <a:lstStyle/>
          <a:p>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СЫНЫПТАН ТЫС Ж</a:t>
            </a:r>
            <a:r>
              <a:rPr lang="kk-KZ"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ҰМЫСТАР</a:t>
            </a:r>
            <a:endParaRPr lang="ru-KZ" sz="3200" dirty="0"/>
          </a:p>
        </p:txBody>
      </p:sp>
      <p:pic>
        <p:nvPicPr>
          <p:cNvPr id="4" name="Рисунок 3">
            <a:extLst>
              <a:ext uri="{FF2B5EF4-FFF2-40B4-BE49-F238E27FC236}">
                <a16:creationId xmlns:a16="http://schemas.microsoft.com/office/drawing/2014/main" id="{B0D0F164-8065-42AE-8B9E-CD2DDA958E29}"/>
              </a:ext>
            </a:extLst>
          </p:cNvPr>
          <p:cNvPicPr>
            <a:picLocks noChangeAspect="1"/>
          </p:cNvPicPr>
          <p:nvPr/>
        </p:nvPicPr>
        <p:blipFill>
          <a:blip r:embed="rId2"/>
          <a:stretch>
            <a:fillRect/>
          </a:stretch>
        </p:blipFill>
        <p:spPr>
          <a:xfrm>
            <a:off x="6723853" y="1830527"/>
            <a:ext cx="4735398" cy="3551549"/>
          </a:xfrm>
          <a:prstGeom prst="rect">
            <a:avLst/>
          </a:prstGeom>
        </p:spPr>
      </p:pic>
    </p:spTree>
    <p:extLst>
      <p:ext uri="{BB962C8B-B14F-4D97-AF65-F5344CB8AC3E}">
        <p14:creationId xmlns:p14="http://schemas.microsoft.com/office/powerpoint/2010/main" val="80211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Схема 10">
            <a:extLst>
              <a:ext uri="{FF2B5EF4-FFF2-40B4-BE49-F238E27FC236}">
                <a16:creationId xmlns:a16="http://schemas.microsoft.com/office/drawing/2014/main" id="{422F1F77-43F6-4E7F-B5CC-D4277C4FBB9F}"/>
              </a:ext>
            </a:extLst>
          </p:cNvPr>
          <p:cNvGraphicFramePr/>
          <p:nvPr>
            <p:extLst>
              <p:ext uri="{D42A27DB-BD31-4B8C-83A1-F6EECF244321}">
                <p14:modId xmlns:p14="http://schemas.microsoft.com/office/powerpoint/2010/main" val="1966626102"/>
              </p:ext>
            </p:extLst>
          </p:nvPr>
        </p:nvGraphicFramePr>
        <p:xfrm>
          <a:off x="1818203" y="9561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кругленный прямоугольник 4">
            <a:extLst>
              <a:ext uri="{FF2B5EF4-FFF2-40B4-BE49-F238E27FC236}">
                <a16:creationId xmlns:a16="http://schemas.microsoft.com/office/drawing/2014/main" id="{78C71B44-3E97-47CD-0616-1F9CB90903F9}"/>
              </a:ext>
            </a:extLst>
          </p:cNvPr>
          <p:cNvSpPr/>
          <p:nvPr/>
        </p:nvSpPr>
        <p:spPr>
          <a:xfrm>
            <a:off x="1276302" y="276680"/>
            <a:ext cx="9555096" cy="78495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110DB87E-5E05-7F32-74E8-663B56197A10}"/>
              </a:ext>
            </a:extLst>
          </p:cNvPr>
          <p:cNvSpPr>
            <a:spLocks noGrp="1"/>
          </p:cNvSpPr>
          <p:nvPr>
            <p:ph type="title"/>
          </p:nvPr>
        </p:nvSpPr>
        <p:spPr>
          <a:xfrm>
            <a:off x="1447949" y="248765"/>
            <a:ext cx="9211802" cy="784957"/>
          </a:xfrm>
        </p:spPr>
        <p:txBody>
          <a:bodyPr>
            <a:noAutofit/>
          </a:bodyPr>
          <a:lstStyle/>
          <a:p>
            <a:pPr algn="ctr"/>
            <a:r>
              <a:rPr lang="ru-RU"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Сыныптан</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тыс</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жұмыстарды</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жүргізгенде</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мұғалім</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негізінен</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мынандай</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мақсаттарды</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жүзеге</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асыруды</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көздейді</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KZ" sz="2000" dirty="0"/>
          </a:p>
        </p:txBody>
      </p:sp>
    </p:spTree>
    <p:extLst>
      <p:ext uri="{BB962C8B-B14F-4D97-AF65-F5344CB8AC3E}">
        <p14:creationId xmlns:p14="http://schemas.microsoft.com/office/powerpoint/2010/main" val="49001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EE982-3382-59A5-A357-2614A5ED2C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DE1F80-AE10-556F-5CFC-17F62DC31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6DA23E-57C0-D47D-EF4B-D52CF732C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16993-E332-B67F-53E5-7771FCB5F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35EA76-ADA1-38EA-D652-35655C71C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48B5C0B-6AA9-5999-387C-5AC431059E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28C3D17-2066-E7A0-4ECA-D4686A44A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690A78E9-BCBF-682E-F7D2-EE5458E2B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6EC09FC-C5FF-0AF0-EC00-18F09B0C9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A931593E-58B6-8198-BEE9-0D2C366A2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7E7E3C-A96F-820E-CF0C-4834C852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D40CA39-90A8-2320-711E-12557445D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4D87F98-EE39-2ADF-3760-BCD3451CC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37CA04-24CF-3DE5-532B-84AF499C4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05012DB-B390-B83E-BA44-F58C33CEE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88721A5-C854-01AB-DD15-A549B45A8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4A24ABC-31EE-03E7-D67C-9266787CD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458E60C-2ADB-1802-43D6-D7581DF54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EE8307AD-9E0B-51D2-5B3D-AEC7DDF6A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1691D6-1E87-6019-FC0C-452962235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31CEFDC-7246-EC1E-32FF-56899770E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0242310-E128-8C67-69E6-C3185D6ED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36B3AE-A9D6-7BC5-DA39-32A80F479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704CAA7-5D65-4E1B-046D-6CB2D74A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5C124EF8-F76F-9AA8-5C1D-EAF512537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8B0CF72-1712-435C-FC84-5887E6E50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1C35B96-AE55-0391-AA88-E1C39D945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BBAA14F-FB91-3F7B-9790-734BCC8EF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27F6B-EA2D-FE42-29B6-D300BB221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9D209C1-CBCF-DB3D-8F8C-FF69AAC8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5EA81274-1785-B065-AAF5-D037F8C2D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0A100642-2839-E5EB-979F-C48BBEAE5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E733866-B0B2-931B-81E4-068D6BBEE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945BC79-03EA-0D48-422F-4D8FE483C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18EE990-77F2-59D2-0BB0-46CCCA528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FF12AA2-C2FB-DF09-C341-561729302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1006E5A3-63EB-D292-DDFC-A7D65CC0A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7DF500-5121-05F5-0E15-2C512327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8B621A7-CD11-C594-4048-55B1BAD07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8A4284-1C5C-CDF1-3880-455FAC98F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972E26F-A3E3-61D7-D5A9-DDCAC242B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096613-CF33-5548-15C8-B102504F3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DCB4352-0DEF-FAE7-E25C-77B4B48A7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C48C8E44-C9D2-412C-97AA-DDC37D8F5748}"/>
              </a:ext>
            </a:extLst>
          </p:cNvPr>
          <p:cNvSpPr>
            <a:spLocks noGrp="1"/>
          </p:cNvSpPr>
          <p:nvPr>
            <p:ph idx="1"/>
          </p:nvPr>
        </p:nvSpPr>
        <p:spPr>
          <a:xfrm>
            <a:off x="777036" y="3854299"/>
            <a:ext cx="10760657" cy="2430354"/>
          </a:xfrm>
        </p:spPr>
        <p:txBody>
          <a:bodyPr anchor="ctr">
            <a:normAutofit/>
          </a:bodyPr>
          <a:lstStyle/>
          <a:p>
            <a:pPr indent="0" algn="just">
              <a:lnSpc>
                <a:spcPct val="100000"/>
              </a:lnSpc>
              <a:spcBef>
                <a:spcPts val="0"/>
              </a:spcBef>
              <a:buNone/>
            </a:pP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Физика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пәні</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бойынша</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сабақтан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тыс</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оқу</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тәрбиелік</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тапсырмаларды</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талдау</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барысында</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мектеп</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оқушыларының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сабақтағы</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және</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сабақтан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тыс</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жұмыстарының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негізгі</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мақсатын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принцип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ретінде</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басшылыққа</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алу</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қажет</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indent="0" algn="just">
              <a:lnSpc>
                <a:spcPct val="100000"/>
              </a:lnSpc>
              <a:spcBef>
                <a:spcPts val="0"/>
              </a:spcBef>
              <a:buNone/>
            </a:pP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Жалпы</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білім</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беретін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мектептерде</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физика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пәнін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оқыту</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барысында</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мектеп</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оқушылары</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физика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ғылымының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негізі</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бағыттарын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қоғамдық</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және</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ғылыми-техникалық</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дамудың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негізгі</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талаптарына</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сәйкес</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терең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және</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жете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білуі</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қажет</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оқушылардың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өз</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білімін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ұштастырсам</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деген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ынта-жігерінің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болуы</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және</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оны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өз</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бетінше</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толықтырып</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сараманда</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қолдана</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білуі</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керек.</a:t>
            </a:r>
          </a:p>
        </p:txBody>
      </p:sp>
      <p:sp>
        <p:nvSpPr>
          <p:cNvPr id="5" name="TextBox 4">
            <a:extLst>
              <a:ext uri="{FF2B5EF4-FFF2-40B4-BE49-F238E27FC236}">
                <a16:creationId xmlns:a16="http://schemas.microsoft.com/office/drawing/2014/main" id="{BC66ABE4-6C50-52A6-C96B-4E37243CC5DB}"/>
              </a:ext>
            </a:extLst>
          </p:cNvPr>
          <p:cNvSpPr txBox="1"/>
          <p:nvPr/>
        </p:nvSpPr>
        <p:spPr>
          <a:xfrm>
            <a:off x="5813418" y="953754"/>
            <a:ext cx="5724275" cy="2800767"/>
          </a:xfrm>
          <a:prstGeom prst="rect">
            <a:avLst/>
          </a:prstGeom>
          <a:noFill/>
        </p:spPr>
        <p:txBody>
          <a:bodyPr wrap="square">
            <a:spAutoFit/>
          </a:bodyPr>
          <a:lstStyle/>
          <a:p>
            <a:pPr indent="0" algn="just">
              <a:lnSpc>
                <a:spcPct val="100000"/>
              </a:lnSpc>
              <a:spcBef>
                <a:spcPts val="0"/>
              </a:spcBef>
              <a:buNone/>
            </a:pP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Мектеп</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оқушыларымен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сабақтан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тыс</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жұмыстарын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ұйымдастырудың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негізгі</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талаптары</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барлық</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оқушыларды</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олардың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қызығушылығы</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мен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қабілеттілігіне</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қарай</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тарту</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оқу</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және</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оқудан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тыс</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жұмыстарының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ұйымдасқан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бірлігін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қоғамдық</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пайдалы</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бағытын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барлық</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мектептен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тыс</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сабақтарға</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қызығушылығын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балалардың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рөлдерін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арттыру</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балалардың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өзін-өзі</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басқару</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органдары</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мектептердің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мептептен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тыс</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мекемелерімен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қоғамдық</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және</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мемлекеттік</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ұйымдармен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ата-аналармен</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қарымқатынасының</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6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болуы</a:t>
            </a:r>
            <a:r>
              <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Мектепте математикадан сыныптан тыс жұмысты ұйымдастыру – ХҚЭДО Білім беру➤">
            <a:extLst>
              <a:ext uri="{FF2B5EF4-FFF2-40B4-BE49-F238E27FC236}">
                <a16:creationId xmlns:a16="http://schemas.microsoft.com/office/drawing/2014/main" id="{B4BD7E3C-9BF0-40C3-B718-7374009CC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04" y="871913"/>
            <a:ext cx="4473962" cy="303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6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EE982-3382-59A5-A357-2614A5ED2C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DE1F80-AE10-556F-5CFC-17F62DC31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6DA23E-57C0-D47D-EF4B-D52CF732C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16993-E332-B67F-53E5-7771FCB5F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35EA76-ADA1-38EA-D652-35655C71C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48B5C0B-6AA9-5999-387C-5AC431059E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28C3D17-2066-E7A0-4ECA-D4686A44A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690A78E9-BCBF-682E-F7D2-EE5458E2B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6EC09FC-C5FF-0AF0-EC00-18F09B0C9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A931593E-58B6-8198-BEE9-0D2C366A2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7E7E3C-A96F-820E-CF0C-4834C852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D40CA39-90A8-2320-711E-12557445D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4D87F98-EE39-2ADF-3760-BCD3451CC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37CA04-24CF-3DE5-532B-84AF499C4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05012DB-B390-B83E-BA44-F58C33CEE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88721A5-C854-01AB-DD15-A549B45A8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4A24ABC-31EE-03E7-D67C-9266787CD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458E60C-2ADB-1802-43D6-D7581DF54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EE8307AD-9E0B-51D2-5B3D-AEC7DDF6A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1691D6-1E87-6019-FC0C-452962235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31CEFDC-7246-EC1E-32FF-56899770E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0242310-E128-8C67-69E6-C3185D6ED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36B3AE-A9D6-7BC5-DA39-32A80F479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704CAA7-5D65-4E1B-046D-6CB2D74A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5C124EF8-F76F-9AA8-5C1D-EAF512537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8B0CF72-1712-435C-FC84-5887E6E50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1C35B96-AE55-0391-AA88-E1C39D945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BBAA14F-FB91-3F7B-9790-734BCC8EF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27F6B-EA2D-FE42-29B6-D300BB221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9D209C1-CBCF-DB3D-8F8C-FF69AAC8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5EA81274-1785-B065-AAF5-D037F8C2D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0A100642-2839-E5EB-979F-C48BBEAE5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E733866-B0B2-931B-81E4-068D6BBEE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945BC79-03EA-0D48-422F-4D8FE483C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18EE990-77F2-59D2-0BB0-46CCCA528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FF12AA2-C2FB-DF09-C341-561729302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1006E5A3-63EB-D292-DDFC-A7D65CC0A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7DF500-5121-05F5-0E15-2C512327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8B621A7-CD11-C594-4048-55B1BAD07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8A4284-1C5C-CDF1-3880-455FAC98F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972E26F-A3E3-61D7-D5A9-DDCAC242B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096613-CF33-5548-15C8-B102504F3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DCB4352-0DEF-FAE7-E25C-77B4B48A7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a:extLst>
              <a:ext uri="{FF2B5EF4-FFF2-40B4-BE49-F238E27FC236}">
                <a16:creationId xmlns:a16="http://schemas.microsoft.com/office/drawing/2014/main" id="{164966AF-096E-BD1A-C11F-BB75B68E6EFC}"/>
              </a:ext>
            </a:extLst>
          </p:cNvPr>
          <p:cNvSpPr/>
          <p:nvPr/>
        </p:nvSpPr>
        <p:spPr>
          <a:xfrm>
            <a:off x="1233996" y="248764"/>
            <a:ext cx="9438607" cy="95045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9DD7B57-C3BC-3A1E-CF70-FBA8F03D9455}"/>
              </a:ext>
            </a:extLst>
          </p:cNvPr>
          <p:cNvSpPr>
            <a:spLocks noGrp="1"/>
          </p:cNvSpPr>
          <p:nvPr>
            <p:ph type="title"/>
          </p:nvPr>
        </p:nvSpPr>
        <p:spPr>
          <a:xfrm>
            <a:off x="1352677" y="226929"/>
            <a:ext cx="9201244" cy="994123"/>
          </a:xfrm>
        </p:spPr>
        <p:txBody>
          <a:bodyPr>
            <a:normAutofit/>
          </a:bodyPr>
          <a:lstStyle/>
          <a:p>
            <a:pPr algn="ct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Физикалық</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сыныптан</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тыс</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жұмыстардың</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классификациясы</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54" name="TextBox 53">
            <a:extLst>
              <a:ext uri="{FF2B5EF4-FFF2-40B4-BE49-F238E27FC236}">
                <a16:creationId xmlns:a16="http://schemas.microsoft.com/office/drawing/2014/main" id="{C4720785-C4BB-4912-95E9-1F1280337C53}"/>
              </a:ext>
            </a:extLst>
          </p:cNvPr>
          <p:cNvSpPr txBox="1"/>
          <p:nvPr/>
        </p:nvSpPr>
        <p:spPr>
          <a:xfrm>
            <a:off x="1357320" y="1575141"/>
            <a:ext cx="9196601" cy="1682512"/>
          </a:xfrm>
          <a:prstGeom prst="rect">
            <a:avLst/>
          </a:prstGeom>
          <a:noFill/>
        </p:spPr>
        <p:txBody>
          <a:bodyPr wrap="square">
            <a:spAutoFit/>
          </a:bodyPr>
          <a:lstStyle/>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Өскелең жастарды</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тәрбиелеу</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жүйесінде</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сабақтан</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тыс жұмыстардың әртүрлі формаларының маңызы ерекше.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Физика пәні</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бойынша</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орындалатын</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сыныптан</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тыс жұмыстардың бәрі екі топқа бөлінеді.</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b="1" dirty="0">
                <a:effectLst/>
                <a:latin typeface="Times New Roman" panose="02020603050405020304" pitchFamily="18" charset="0"/>
                <a:ea typeface="Calibri" panose="020F0502020204030204" pitchFamily="34" charset="0"/>
                <a:cs typeface="Times New Roman" panose="02020603050405020304" pitchFamily="18" charset="0"/>
              </a:rPr>
              <a:t>I.	Физика оқу бағдарламасының ауқымына кіретін сыныптан тыс жұмыстар.</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b="1" dirty="0">
                <a:effectLst/>
                <a:latin typeface="Times New Roman" panose="02020603050405020304" pitchFamily="18" charset="0"/>
                <a:ea typeface="Calibri" panose="020F0502020204030204" pitchFamily="34" charset="0"/>
                <a:cs typeface="Times New Roman" panose="02020603050405020304" pitchFamily="18" charset="0"/>
              </a:rPr>
              <a:t>II.	Физика оқу бағдарламасының шеңберінен тыс жататын жұмыстар.</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B7CFAADF-6BE8-4928-A8EA-9F390B7DBD01}"/>
              </a:ext>
            </a:extLst>
          </p:cNvPr>
          <p:cNvPicPr>
            <a:picLocks noChangeAspect="1"/>
          </p:cNvPicPr>
          <p:nvPr/>
        </p:nvPicPr>
        <p:blipFill rotWithShape="1">
          <a:blip r:embed="rId2"/>
          <a:srcRect t="16684" b="10120"/>
          <a:stretch/>
        </p:blipFill>
        <p:spPr>
          <a:xfrm>
            <a:off x="3378012" y="3261428"/>
            <a:ext cx="5154331" cy="2829544"/>
          </a:xfrm>
          <a:prstGeom prst="rect">
            <a:avLst/>
          </a:prstGeom>
        </p:spPr>
      </p:pic>
    </p:spTree>
    <p:extLst>
      <p:ext uri="{BB962C8B-B14F-4D97-AF65-F5344CB8AC3E}">
        <p14:creationId xmlns:p14="http://schemas.microsoft.com/office/powerpoint/2010/main" val="73703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464816" y="248766"/>
            <a:ext cx="8980982" cy="67656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a:t>
            </a: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ИЗИКА ОҚУ БАҒДАРЛАМАСЫНЫҢ АУҚЫМЫНА КІРЕТІН СЫНЫПТАН ТЫС ЖҰМЫСТАР</a:t>
            </a:r>
            <a:endParaRPr lang="en-US" sz="20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85C9D05-CB77-4C32-BB99-92FA786C74A9}"/>
              </a:ext>
            </a:extLst>
          </p:cNvPr>
          <p:cNvSpPr txBox="1"/>
          <p:nvPr/>
        </p:nvSpPr>
        <p:spPr>
          <a:xfrm>
            <a:off x="1255715" y="1311454"/>
            <a:ext cx="9364721" cy="4380686"/>
          </a:xfrm>
          <a:prstGeom prst="rect">
            <a:avLst/>
          </a:prstGeom>
          <a:noFill/>
        </p:spPr>
        <p:txBody>
          <a:bodyPr wrap="square">
            <a:spAutoFit/>
          </a:bodyPr>
          <a:lstStyle/>
          <a:p>
            <a:pPr indent="450215" algn="just">
              <a:spcAft>
                <a:spcPts val="800"/>
              </a:spcAft>
            </a:pPr>
            <a:r>
              <a:rPr lang="kk-KZ" sz="1800" b="1" dirty="0">
                <a:effectLst/>
                <a:latin typeface="Times New Roman" panose="02020603050405020304" pitchFamily="18" charset="0"/>
                <a:ea typeface="Calibri" panose="020F0502020204030204" pitchFamily="34" charset="0"/>
                <a:cs typeface="Times New Roman" panose="02020603050405020304" pitchFamily="18" charset="0"/>
              </a:rPr>
              <a:t>Оған физика сабақтарына қатысты жүргізілетін қосымша жұмыстар жатады:</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1)	бағдарламада көрсетілген экскурсияларды өткізу;</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2)	физикадан нашар үлгіретін оқушылармен істелетін жұмыстар (қосымша сабақ, әр балаға жеке түсіндіру, емтиханға немесе зертханаялық практикумға дайын-дау);</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3)	физиканы қызыға оқитын жеткіншектермен қиын және қызықты есептер шығару, физика кабинетте зертханалық жұмыстар қою, демонстрациялық эксперимнтті даярлау, қолдан физикалық приборлар мен көрнекі модель – құралдар жасау, олимпиада өткізу, жаңа приборлармен танысу;</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4)	оқушылардың үй тапсырмаларын орындауға көмектесу (консультация, сын жұмыстарын орындауға жәрдемдесу, реферат-баяндамалар жаздырту, табиғат құрбылыстарын бақылау, үйде тәжірибелер жасау және әртүрлі өлшеулер жүргізу). Мұндай жұмыстар физикалық оқу материалының қалыпты және нәтижелі өтілуіне, оқушылардың білімдері мен дағдыларының жүйелі түрде сапалы қалыптасуына, сынып оқушыларының жалпы үлгерімін жақсартуға жәрдемдеседі.</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63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EE982-3382-59A5-A357-2614A5ED2C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DE1F80-AE10-556F-5CFC-17F62DC31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6DA23E-57C0-D47D-EF4B-D52CF732C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16993-E332-B67F-53E5-7771FCB5F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35EA76-ADA1-38EA-D652-35655C71C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48B5C0B-6AA9-5999-387C-5AC431059E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28C3D17-2066-E7A0-4ECA-D4686A44A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690A78E9-BCBF-682E-F7D2-EE5458E2B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6EC09FC-C5FF-0AF0-EC00-18F09B0C9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A931593E-58B6-8198-BEE9-0D2C366A2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7E7E3C-A96F-820E-CF0C-4834C852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D40CA39-90A8-2320-711E-12557445D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4D87F98-EE39-2ADF-3760-BCD3451CC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37CA04-24CF-3DE5-532B-84AF499C4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05012DB-B390-B83E-BA44-F58C33CEE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88721A5-C854-01AB-DD15-A549B45A8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4A24ABC-31EE-03E7-D67C-9266787CD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458E60C-2ADB-1802-43D6-D7581DF54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EE8307AD-9E0B-51D2-5B3D-AEC7DDF6A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1691D6-1E87-6019-FC0C-452962235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31CEFDC-7246-EC1E-32FF-56899770E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0242310-E128-8C67-69E6-C3185D6ED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36B3AE-A9D6-7BC5-DA39-32A80F479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704CAA7-5D65-4E1B-046D-6CB2D74A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5C124EF8-F76F-9AA8-5C1D-EAF512537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8B0CF72-1712-435C-FC84-5887E6E50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1C35B96-AE55-0391-AA88-E1C39D945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BBAA14F-FB91-3F7B-9790-734BCC8EF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27F6B-EA2D-FE42-29B6-D300BB221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9D209C1-CBCF-DB3D-8F8C-FF69AAC8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5EA81274-1785-B065-AAF5-D037F8C2D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0A100642-2839-E5EB-979F-C48BBEAE5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E733866-B0B2-931B-81E4-068D6BBEE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945BC79-03EA-0D48-422F-4D8FE483C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18EE990-77F2-59D2-0BB0-46CCCA528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FF12AA2-C2FB-DF09-C341-561729302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1006E5A3-63EB-D292-DDFC-A7D65CC0A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7DF500-5121-05F5-0E15-2C512327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8B621A7-CD11-C594-4048-55B1BAD07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8A4284-1C5C-CDF1-3880-455FAC98F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972E26F-A3E3-61D7-D5A9-DDCAC242B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096613-CF33-5548-15C8-B102504F3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DCB4352-0DEF-FAE7-E25C-77B4B48A7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a:extLst>
              <a:ext uri="{FF2B5EF4-FFF2-40B4-BE49-F238E27FC236}">
                <a16:creationId xmlns:a16="http://schemas.microsoft.com/office/drawing/2014/main" id="{164966AF-096E-BD1A-C11F-BB75B68E6EFC}"/>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9DD7B57-C3BC-3A1E-CF70-FBA8F03D9455}"/>
              </a:ext>
            </a:extLst>
          </p:cNvPr>
          <p:cNvSpPr>
            <a:spLocks noGrp="1"/>
          </p:cNvSpPr>
          <p:nvPr>
            <p:ph type="title"/>
          </p:nvPr>
        </p:nvSpPr>
        <p:spPr>
          <a:xfrm>
            <a:off x="1356222" y="102548"/>
            <a:ext cx="9211909" cy="994123"/>
          </a:xfrm>
        </p:spPr>
        <p:txBody>
          <a:bodyPr>
            <a:normAutofit/>
          </a:bodyPr>
          <a:lstStyle/>
          <a:p>
            <a:pPr algn="ctr"/>
            <a:r>
              <a:rPr 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ФИЗИКА ОҚУ БАҒДАРЛАМАСЫНЫҢ ШЕҢБЕРІНЕН ТЫС ЖАТАТЫН ЖҰМЫСТАР</a:t>
            </a:r>
          </a:p>
        </p:txBody>
      </p:sp>
      <p:sp>
        <p:nvSpPr>
          <p:cNvPr id="54" name="TextBox 53">
            <a:extLst>
              <a:ext uri="{FF2B5EF4-FFF2-40B4-BE49-F238E27FC236}">
                <a16:creationId xmlns:a16="http://schemas.microsoft.com/office/drawing/2014/main" id="{8027F3E3-B098-4074-A73D-E1DFBAF65E36}"/>
              </a:ext>
            </a:extLst>
          </p:cNvPr>
          <p:cNvSpPr txBox="1"/>
          <p:nvPr/>
        </p:nvSpPr>
        <p:spPr>
          <a:xfrm>
            <a:off x="1040506" y="1510525"/>
            <a:ext cx="10403634" cy="4401205"/>
          </a:xfrm>
          <a:prstGeom prst="rect">
            <a:avLst/>
          </a:prstGeom>
          <a:noFill/>
        </p:spPr>
        <p:txBody>
          <a:bodyPr wrap="square">
            <a:spAutoFit/>
          </a:bodyPr>
          <a:lstStyle/>
          <a:p>
            <a:pPr indent="450215" algn="just">
              <a:spcAft>
                <a:spcPts val="80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 Олардың физика сабақтарына тікелей қатысы бола бермейді. Бұл оқушылардың еркі мен тілегі бойынша ұйымдастырылуы керек.</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Мұның жұмысы мынадай жұмыстардың түрлерінен тұрады:</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1)	оқушылардың арнаулы физикалық және политехникалық білімдерін тереңдету;</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2)	қолданбалы физика салаларын (электротехника, радиотехника, кинотехника, дыбыс техникасы т.т.) оқу;</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800"/>
              </a:spcAft>
              <a:buAutoNum type="arabicParenR" startAt="3"/>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физика-техникалық приборларды, қондырғылардың модельдерін жасау; </a:t>
            </a:r>
            <a:endParaRPr lang="kk-KZ"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800"/>
              </a:spcAft>
              <a:buAutoNum type="arabicParenR" startAt="3"/>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 конструкциялық және өнер - тапқыштық жұмыстармен айналысу.</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Бұларды ұйымдастарудың да формалары сан алуан: қосымша әдебиеттерді оқыту, реферат жаздырту, физикалық кеш өткізу, тақырыптық көрмелер ұйымдастыру, қабырға газеттері мен бюллетеньдер шығару, физикадан конкурстар және конференциялар өткізу, үйірме жұмыстарын жүргізу т.б.</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8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C2B9E26C-AD3F-4B27-B9FD-890C45AA9267}"/>
              </a:ext>
            </a:extLst>
          </p:cNvPr>
          <p:cNvSpPr txBox="1"/>
          <p:nvPr/>
        </p:nvSpPr>
        <p:spPr>
          <a:xfrm>
            <a:off x="1191257" y="1407027"/>
            <a:ext cx="9806438" cy="4401205"/>
          </a:xfrm>
          <a:prstGeom prst="rect">
            <a:avLst/>
          </a:prstGeom>
          <a:noFill/>
        </p:spPr>
        <p:txBody>
          <a:bodyPr wrap="square">
            <a:spAutoFit/>
          </a:bodyPr>
          <a:lstStyle/>
          <a:p>
            <a:pPr indent="450215" algn="just">
              <a:spcAft>
                <a:spcPts val="80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Оқушылардың қатысуларымен сыныптан тыс жасалатын жұмыстар олардың жеке, топ болып және жаппай бәрі араласып істелетін жұмыстар болып 3-ке бөлінеді. Олар мезгіл (көрме, конкурс, конференция, физ кабинетті жабдықтау, ессе.т.б.) және периодты түрде (үйірме, постер дайындау, проект жобалау) жүргізіледі.</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Физика пәні бойынша сабақтан тыс жұмыстарды ұйымдастырудың негізгі принциптердің бірі физика бойынша сабақтармен тығыз байланыс болып саналады. Бұл байланыстың екі жағы бар.</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Олардың </a:t>
            </a: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біріншісі</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 - физика пәні бойынша барлық сабақтан тыс жұмыстарда оқушылардың сабақта алған қабілеті мен білімі тірек болып табылады.</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Екіншісі</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	-	сабақтан	тыс	жұмыстардың	барлық формасында ғылымға қызығушылығы бар және практика жүзінде іске асыра алатын оқушылардың физикаға деген қызығушылығын	одан	әрі	арттыра	түсіп,	білімін тереңдетуге және кеңейтуге қажеттілік тудыру.</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00466"/>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7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1139248" y="289242"/>
            <a:ext cx="9439878" cy="669547"/>
          </a:xfrm>
        </p:spPr>
        <p:txBody>
          <a:bodyPr>
            <a:normAutofit/>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ПӘНДІК ҮЙІРМЕ</a:t>
            </a:r>
          </a:p>
        </p:txBody>
      </p:sp>
      <p:sp>
        <p:nvSpPr>
          <p:cNvPr id="55" name="TextBox 54">
            <a:extLst>
              <a:ext uri="{FF2B5EF4-FFF2-40B4-BE49-F238E27FC236}">
                <a16:creationId xmlns:a16="http://schemas.microsoft.com/office/drawing/2014/main" id="{DEB362F9-D3F7-489D-BAED-6AB1D9870E5A}"/>
              </a:ext>
            </a:extLst>
          </p:cNvPr>
          <p:cNvSpPr txBox="1"/>
          <p:nvPr/>
        </p:nvSpPr>
        <p:spPr>
          <a:xfrm>
            <a:off x="685153" y="1028712"/>
            <a:ext cx="10919955" cy="5109091"/>
          </a:xfrm>
          <a:prstGeom prst="rect">
            <a:avLst/>
          </a:prstGeom>
          <a:noFill/>
        </p:spPr>
        <p:txBody>
          <a:bodyPr wrap="square">
            <a:spAutoFit/>
          </a:bodyPr>
          <a:lstStyle/>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Сыныптан тыс жұмыстың негізгі бір формаларының бірі – пәндік үйірмелер болып табылады: физикалық, физикалық-техникалық, техникалық үйірмелер. Үйірме олимпиада мен кештерге қарағанда құрамында тұрақты оқушылармен үнемі жұмыс жасайды және мұғалімге оқу-тәрбиелік міндеттердің кең шеңберін бүкіл оқу жылы бойында нақтылы жүйеде шешуге мүмкіндік береді.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Үйірме сабағының мазмұны сабақта алынған білімдер мен шеберліктерді және кеңейтуге бағытталған. Мұндай типтегі жұмысының жоспары оқу жұмысының жоспарымен соншалықты тығыз байланыста болуы мүмкін, едәуір автономды (дербес) болуы мүмкін.</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Үйірме – сыныптан тыс жұмыстың негізгі формасы. Сыныптан тыс жұмыстар физика-техникалық үйірмелер түрінде ең көп, әрі жүйелі өткізіледі. Үйірмелер физикалық (төменгі сыныптарда - «Жас физиктер», «Проекциялық және дыбыстық техника», «Жас конструктор», «Қызықты физика», «Қолдан физикалық приборлар жасау», ал жоғары сыныптарда	–	«Есеп  шығару»,	«Физикалық	теорияларды	оқу», «Техниканың физикалық негіздері», «Физика-зерттеушілер», «Физикэкспериментаторлар») және физика-техникалық (электромонтаж, электр, радио,	фото,	кино,	электроника, моделистер үйірмелері) болып бөлінеді.</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Үйірмедегі оқушылардың саны 10-15 баладан аспағаны дұрыс. Үйірме жұмысы барлық пәннен мектеп бойынша жоспарлануы қажет. Үйірменің күнтізбелік жоспары, оған қажетті әдебиеттер тізімі физика кабинетінде ілініп тұруы тиіс.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22268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4518</TotalTime>
  <Words>1585</Words>
  <Application>Microsoft Office PowerPoint</Application>
  <PresentationFormat>Широкоэкранный</PresentationFormat>
  <Paragraphs>83</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Презентация PowerPoint</vt:lpstr>
      <vt:lpstr>Презентация PowerPoint</vt:lpstr>
      <vt:lpstr>Сыныптан тыс жұмыстарды жүргізгенде мұғалім негізінен мынандай мақсаттарды жүзеге асыруды көздейді:</vt:lpstr>
      <vt:lpstr>Презентация PowerPoint</vt:lpstr>
      <vt:lpstr>Физикалық сыныптан тыс жұмыстардың классификациясы </vt:lpstr>
      <vt:lpstr>Презентация PowerPoint</vt:lpstr>
      <vt:lpstr>ФИЗИКА ОҚУ БАҒДАРЛАМАСЫНЫҢ ШЕҢБЕРІНЕН ТЫС ЖАТАТЫН ЖҰМЫСТАР</vt:lpstr>
      <vt:lpstr>Презентация PowerPoint</vt:lpstr>
      <vt:lpstr>ПӘНДІК ҮЙІРМЕ</vt:lpstr>
      <vt:lpstr>ФИЗИКА-ТЕХНИКАЛЫҚ ҮЙІРМЕЛЕР</vt:lpstr>
      <vt:lpstr>АПТАЛЫҚТЫ ҰЙЫМДАСТЫРУ</vt:lpstr>
      <vt:lpstr>ОЛИМПИАДАНЫ ҰЙЫМДАСТЫРУ</vt:lpstr>
      <vt:lpstr>1. ВАКУУМДЫҚ ТЕХНИКАСЫНЫҢ ДАМУ ТАРИХЫ</vt:lpstr>
      <vt:lpstr>НАЗАРЛАРЫҢЫЗҒА РАҚМЕТ!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Тұяқ Ақерке Ержанқызы</cp:lastModifiedBy>
  <cp:revision>120</cp:revision>
  <dcterms:created xsi:type="dcterms:W3CDTF">2021-11-16T03:16:23Z</dcterms:created>
  <dcterms:modified xsi:type="dcterms:W3CDTF">2024-10-29T21:54:10Z</dcterms:modified>
</cp:coreProperties>
</file>