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23" r:id="rId3"/>
    <p:sldId id="311" r:id="rId4"/>
    <p:sldId id="324" r:id="rId5"/>
    <p:sldId id="356" r:id="rId6"/>
    <p:sldId id="357" r:id="rId7"/>
    <p:sldId id="358" r:id="rId8"/>
    <p:sldId id="351" r:id="rId9"/>
    <p:sldId id="361" r:id="rId10"/>
    <p:sldId id="362" r:id="rId11"/>
    <p:sldId id="328" r:id="rId12"/>
    <p:sldId id="363" r:id="rId13"/>
    <p:sldId id="364" r:id="rId14"/>
    <p:sldId id="257" r:id="rId1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33CC"/>
    <a:srgbClr val="0099FF"/>
    <a:srgbClr val="CC3300"/>
    <a:srgbClr val="0020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369" autoAdjust="0"/>
    <p:restoredTop sz="94660"/>
  </p:normalViewPr>
  <p:slideViewPr>
    <p:cSldViewPr snapToGrid="0">
      <p:cViewPr varScale="1">
        <p:scale>
          <a:sx n="81" d="100"/>
          <a:sy n="81" d="100"/>
        </p:scale>
        <p:origin x="461"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C3D272-DE9F-4721-B672-F1994C487D49}" type="doc">
      <dgm:prSet loTypeId="urn:microsoft.com/office/officeart/2005/8/layout/cycle3" loCatId="cycle" qsTypeId="urn:microsoft.com/office/officeart/2005/8/quickstyle/simple2" qsCatId="simple" csTypeId="urn:microsoft.com/office/officeart/2005/8/colors/accent1_2" csCatId="accent1" phldr="1"/>
      <dgm:spPr/>
      <dgm:t>
        <a:bodyPr/>
        <a:lstStyle/>
        <a:p>
          <a:endParaRPr lang="ru-KZ"/>
        </a:p>
      </dgm:t>
    </dgm:pt>
    <dgm:pt modelId="{96D7CD6A-9D19-4A5A-BE07-E203DC3E99A6}">
      <dgm:prSet phldrT="[Текст]" custT="1"/>
      <dgm:spPr>
        <a:solidFill>
          <a:schemeClr val="accent4">
            <a:lumMod val="60000"/>
            <a:lumOff val="40000"/>
          </a:schemeClr>
        </a:solidFill>
      </dgm:spPr>
      <dgm:t>
        <a:bodyPr/>
        <a:lstStyle/>
        <a:p>
          <a:r>
            <a:rPr lang="kk-KZ" sz="1400" dirty="0">
              <a:latin typeface="Times New Roman" panose="02020603050405020304" pitchFamily="18" charset="0"/>
              <a:cs typeface="Times New Roman" panose="02020603050405020304" pitchFamily="18" charset="0"/>
            </a:rPr>
            <a:t>Мектеп оқушыларының өз бетінде жұмыс істеуге ынтаықыласын, шығармашылық және конструкциялық қабілеттерін арттыру</a:t>
          </a:r>
          <a:endParaRPr lang="ru-KZ" sz="1400" b="1" u="none"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890A0A9C-477B-40F7-B136-84605D858554}" type="parTrans" cxnId="{D1512917-C192-4681-8D33-4862D4E45B62}">
      <dgm:prSet/>
      <dgm:spPr/>
      <dgm:t>
        <a:bodyPr/>
        <a:lstStyle/>
        <a:p>
          <a:endParaRPr lang="ru-KZ"/>
        </a:p>
      </dgm:t>
    </dgm:pt>
    <dgm:pt modelId="{1B0BE80D-10A9-4E62-8400-E2E9FEB311F2}" type="sibTrans" cxnId="{D1512917-C192-4681-8D33-4862D4E45B62}">
      <dgm:prSet/>
      <dgm:spPr/>
      <dgm:t>
        <a:bodyPr/>
        <a:lstStyle/>
        <a:p>
          <a:endParaRPr lang="ru-KZ"/>
        </a:p>
      </dgm:t>
    </dgm:pt>
    <dgm:pt modelId="{20B6DC27-24DF-4817-B597-A4DF112EDF06}">
      <dgm:prSet phldrT="[Текст]" custT="1"/>
      <dgm:spPr>
        <a:solidFill>
          <a:schemeClr val="accent5">
            <a:lumMod val="60000"/>
            <a:lumOff val="40000"/>
          </a:schemeClr>
        </a:solidFill>
      </dgm:spPr>
      <dgm:t>
        <a:bodyPr/>
        <a:lstStyle/>
        <a:p>
          <a:r>
            <a:rPr lang="kk-KZ" sz="1400" dirty="0">
              <a:latin typeface="Times New Roman" panose="02020603050405020304" pitchFamily="18" charset="0"/>
              <a:cs typeface="Times New Roman" panose="02020603050405020304" pitchFamily="18" charset="0"/>
            </a:rPr>
            <a:t>Жастарға саяси экономикалық, ғылыми-материалистік, патриоттық, интернационалдық, эстетикалық тәрбие беру.</a:t>
          </a:r>
          <a:endParaRPr lang="ru-KZ" sz="1400" b="1" u="none"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75D422BB-9AEA-4174-8650-3C44DB2BFEA8}" type="sibTrans" cxnId="{D60D3288-423B-4F04-9E8F-749BE618799A}">
      <dgm:prSet/>
      <dgm:spPr/>
      <dgm:t>
        <a:bodyPr/>
        <a:lstStyle/>
        <a:p>
          <a:endParaRPr lang="ru-KZ"/>
        </a:p>
      </dgm:t>
    </dgm:pt>
    <dgm:pt modelId="{2DEEA69F-919C-4ACE-ABA3-E154DFE67B32}" type="parTrans" cxnId="{D60D3288-423B-4F04-9E8F-749BE618799A}">
      <dgm:prSet/>
      <dgm:spPr/>
      <dgm:t>
        <a:bodyPr/>
        <a:lstStyle/>
        <a:p>
          <a:endParaRPr lang="ru-KZ"/>
        </a:p>
      </dgm:t>
    </dgm:pt>
    <dgm:pt modelId="{A0EFFEE9-7BD9-4E2A-9A04-E294DF4C0CC9}">
      <dgm:prSet phldrT="[Текст]" custT="1"/>
      <dgm:spPr/>
      <dgm:t>
        <a:bodyPr/>
        <a:lstStyle/>
        <a:p>
          <a:r>
            <a:rPr lang="kk-KZ" sz="1800" dirty="0">
              <a:latin typeface="Times New Roman" panose="02020603050405020304" pitchFamily="18" charset="0"/>
              <a:cs typeface="Times New Roman" panose="02020603050405020304" pitchFamily="18" charset="0"/>
            </a:rPr>
            <a:t>Оқушылардың физика-техникалық білімдерін толықтыру, тереңдету, кеңейту, дамыту</a:t>
          </a:r>
          <a:endParaRPr lang="ru-KZ" sz="18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A65E86E4-9B8B-410A-A171-16AD5E5B7C34}" type="sibTrans" cxnId="{B1269DAF-4B5A-470A-B170-DF381F456D3D}">
      <dgm:prSet/>
      <dgm:spPr>
        <a:solidFill>
          <a:srgbClr val="0099FF"/>
        </a:solidFill>
      </dgm:spPr>
      <dgm:t>
        <a:bodyPr/>
        <a:lstStyle/>
        <a:p>
          <a:endParaRPr lang="ru-KZ"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dgm:t>
    </dgm:pt>
    <dgm:pt modelId="{D6D736A7-0D64-4B06-8491-089DBA3EBFF8}" type="parTrans" cxnId="{B1269DAF-4B5A-470A-B170-DF381F456D3D}">
      <dgm:prSet/>
      <dgm:spPr/>
      <dgm:t>
        <a:bodyPr/>
        <a:lstStyle/>
        <a:p>
          <a:endParaRPr lang="ru-KZ"/>
        </a:p>
      </dgm:t>
    </dgm:pt>
    <dgm:pt modelId="{9B2BE6B9-79A5-4BD1-9680-AAA041FA366B}">
      <dgm:prSet phldrT="[Текст]" custT="1"/>
      <dgm:spPr>
        <a:solidFill>
          <a:schemeClr val="accent6">
            <a:lumMod val="75000"/>
          </a:schemeClr>
        </a:solidFill>
      </dgm:spPr>
      <dgm:t>
        <a:bodyPr/>
        <a:lstStyle/>
        <a:p>
          <a:r>
            <a:rPr lang="kk-KZ" sz="1800" dirty="0">
              <a:latin typeface="Times New Roman" panose="02020603050405020304" pitchFamily="18" charset="0"/>
              <a:cs typeface="Times New Roman" panose="02020603050405020304" pitchFamily="18" charset="0"/>
            </a:rPr>
            <a:t>Жас жеткіншектердің политехникалық дағдыларын қалыптастыру</a:t>
          </a:r>
          <a:endParaRPr lang="ru-KZ" sz="1800" b="1" u="none"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A141A02A-8A61-4189-ADD7-CC084A88B6C9}" type="sibTrans" cxnId="{2CEC2C31-6B32-445E-AF95-6EB7D741AEA3}">
      <dgm:prSet/>
      <dgm:spPr/>
      <dgm:t>
        <a:bodyPr/>
        <a:lstStyle/>
        <a:p>
          <a:endParaRPr lang="ru-KZ"/>
        </a:p>
      </dgm:t>
    </dgm:pt>
    <dgm:pt modelId="{6F821BD4-665B-4A69-B8B3-8DB9FC1178A5}" type="parTrans" cxnId="{2CEC2C31-6B32-445E-AF95-6EB7D741AEA3}">
      <dgm:prSet/>
      <dgm:spPr/>
      <dgm:t>
        <a:bodyPr/>
        <a:lstStyle/>
        <a:p>
          <a:endParaRPr lang="ru-KZ"/>
        </a:p>
      </dgm:t>
    </dgm:pt>
    <dgm:pt modelId="{A663B8B8-DB93-4D4A-96FB-CA116ED219D3}">
      <dgm:prSet phldrT="[Текст]" custT="1"/>
      <dgm:spPr>
        <a:solidFill>
          <a:schemeClr val="accent2">
            <a:lumMod val="75000"/>
          </a:schemeClr>
        </a:solidFill>
      </dgm:spPr>
      <dgm:t>
        <a:bodyPr/>
        <a:lstStyle/>
        <a:p>
          <a:r>
            <a:rPr lang="ru-RU" sz="1600" u="none" dirty="0">
              <a:solidFill>
                <a:schemeClr val="tx1"/>
              </a:solidFill>
              <a:latin typeface="Times New Roman" panose="02020603050405020304" pitchFamily="18" charset="0"/>
              <a:cs typeface="Times New Roman" panose="02020603050405020304" pitchFamily="18" charset="0"/>
            </a:rPr>
            <a:t> </a:t>
          </a:r>
          <a:r>
            <a:rPr lang="kk-KZ" sz="1600" dirty="0">
              <a:latin typeface="Times New Roman" panose="02020603050405020304" pitchFamily="18" charset="0"/>
              <a:cs typeface="Times New Roman" panose="02020603050405020304" pitchFamily="18" charset="0"/>
            </a:rPr>
            <a:t>Оқушыларды оқулықпен, ғылыми-көпшілік әдебиеттермен өз бетінше жұмыс істеуге үйрету.</a:t>
          </a:r>
          <a:endParaRPr lang="ru-KZ" sz="1600" b="1" u="none"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94C0BD9C-FEF8-4063-B632-CD2D609220ED}" type="sibTrans" cxnId="{C8B27F86-BAC0-438B-A332-3C3DEC1773D3}">
      <dgm:prSet/>
      <dgm:spPr/>
      <dgm:t>
        <a:bodyPr/>
        <a:lstStyle/>
        <a:p>
          <a:endParaRPr lang="ru-KZ"/>
        </a:p>
      </dgm:t>
    </dgm:pt>
    <dgm:pt modelId="{F6F55073-D912-4210-A64B-B13ECE9E9E91}" type="parTrans" cxnId="{C8B27F86-BAC0-438B-A332-3C3DEC1773D3}">
      <dgm:prSet/>
      <dgm:spPr/>
      <dgm:t>
        <a:bodyPr/>
        <a:lstStyle/>
        <a:p>
          <a:endParaRPr lang="ru-KZ"/>
        </a:p>
      </dgm:t>
    </dgm:pt>
    <dgm:pt modelId="{00A33A8A-E683-424F-A16D-936EA01DB98F}" type="pres">
      <dgm:prSet presAssocID="{52C3D272-DE9F-4721-B672-F1994C487D49}" presName="Name0" presStyleCnt="0">
        <dgm:presLayoutVars>
          <dgm:dir/>
          <dgm:resizeHandles val="exact"/>
        </dgm:presLayoutVars>
      </dgm:prSet>
      <dgm:spPr/>
    </dgm:pt>
    <dgm:pt modelId="{C697D8A1-068E-48F4-8CB8-9041BE77E72A}" type="pres">
      <dgm:prSet presAssocID="{52C3D272-DE9F-4721-B672-F1994C487D49}" presName="cycle" presStyleCnt="0"/>
      <dgm:spPr/>
    </dgm:pt>
    <dgm:pt modelId="{01B80854-80D5-4B0C-AA42-135202AEED30}" type="pres">
      <dgm:prSet presAssocID="{A0EFFEE9-7BD9-4E2A-9A04-E294DF4C0CC9}" presName="nodeFirstNode" presStyleLbl="node1" presStyleIdx="0" presStyleCnt="5" custScaleX="101285" custScaleY="76375">
        <dgm:presLayoutVars>
          <dgm:bulletEnabled val="1"/>
        </dgm:presLayoutVars>
      </dgm:prSet>
      <dgm:spPr/>
    </dgm:pt>
    <dgm:pt modelId="{F266000B-6AEE-4A51-8EE8-1CF2D38B1636}" type="pres">
      <dgm:prSet presAssocID="{A65E86E4-9B8B-410A-A171-16AD5E5B7C34}" presName="sibTransFirstNode" presStyleLbl="bgShp" presStyleIdx="0" presStyleCnt="1" custScaleX="116932"/>
      <dgm:spPr/>
    </dgm:pt>
    <dgm:pt modelId="{F0183EF6-BC7E-48AA-B89D-894D24626B73}" type="pres">
      <dgm:prSet presAssocID="{96D7CD6A-9D19-4A5A-BE07-E203DC3E99A6}" presName="nodeFollowingNodes" presStyleLbl="node1" presStyleIdx="1" presStyleCnt="5" custScaleX="111614" custScaleY="89426">
        <dgm:presLayoutVars>
          <dgm:bulletEnabled val="1"/>
        </dgm:presLayoutVars>
      </dgm:prSet>
      <dgm:spPr/>
    </dgm:pt>
    <dgm:pt modelId="{3BA7E308-906E-4D52-B614-D4E020E651DE}" type="pres">
      <dgm:prSet presAssocID="{9B2BE6B9-79A5-4BD1-9680-AAA041FA366B}" presName="nodeFollowingNodes" presStyleLbl="node1" presStyleIdx="2" presStyleCnt="5" custRadScaleRad="111032" custRadScaleInc="-12531">
        <dgm:presLayoutVars>
          <dgm:bulletEnabled val="1"/>
        </dgm:presLayoutVars>
      </dgm:prSet>
      <dgm:spPr/>
    </dgm:pt>
    <dgm:pt modelId="{40B33C97-F5D3-40B5-B94E-4C7C16BA98EE}" type="pres">
      <dgm:prSet presAssocID="{A663B8B8-DB93-4D4A-96FB-CA116ED219D3}" presName="nodeFollowingNodes" presStyleLbl="node1" presStyleIdx="3" presStyleCnt="5" custRadScaleRad="106690" custRadScaleInc="8340">
        <dgm:presLayoutVars>
          <dgm:bulletEnabled val="1"/>
        </dgm:presLayoutVars>
      </dgm:prSet>
      <dgm:spPr/>
    </dgm:pt>
    <dgm:pt modelId="{A1E56FB9-E1EB-4E19-926B-5884D057A3BD}" type="pres">
      <dgm:prSet presAssocID="{20B6DC27-24DF-4817-B597-A4DF112EDF06}" presName="nodeFollowingNodes" presStyleLbl="node1" presStyleIdx="4" presStyleCnt="5">
        <dgm:presLayoutVars>
          <dgm:bulletEnabled val="1"/>
        </dgm:presLayoutVars>
      </dgm:prSet>
      <dgm:spPr/>
    </dgm:pt>
  </dgm:ptLst>
  <dgm:cxnLst>
    <dgm:cxn modelId="{3FF02A00-ABE3-440C-851E-96C9A8811F96}" type="presOf" srcId="{A0EFFEE9-7BD9-4E2A-9A04-E294DF4C0CC9}" destId="{01B80854-80D5-4B0C-AA42-135202AEED30}" srcOrd="0" destOrd="0" presId="urn:microsoft.com/office/officeart/2005/8/layout/cycle3"/>
    <dgm:cxn modelId="{D1512917-C192-4681-8D33-4862D4E45B62}" srcId="{52C3D272-DE9F-4721-B672-F1994C487D49}" destId="{96D7CD6A-9D19-4A5A-BE07-E203DC3E99A6}" srcOrd="1" destOrd="0" parTransId="{890A0A9C-477B-40F7-B136-84605D858554}" sibTransId="{1B0BE80D-10A9-4E62-8400-E2E9FEB311F2}"/>
    <dgm:cxn modelId="{B5F0F320-85B3-4DAD-A812-DC65B25A22A5}" type="presOf" srcId="{52C3D272-DE9F-4721-B672-F1994C487D49}" destId="{00A33A8A-E683-424F-A16D-936EA01DB98F}" srcOrd="0" destOrd="0" presId="urn:microsoft.com/office/officeart/2005/8/layout/cycle3"/>
    <dgm:cxn modelId="{2CEC2C31-6B32-445E-AF95-6EB7D741AEA3}" srcId="{52C3D272-DE9F-4721-B672-F1994C487D49}" destId="{9B2BE6B9-79A5-4BD1-9680-AAA041FA366B}" srcOrd="2" destOrd="0" parTransId="{6F821BD4-665B-4A69-B8B3-8DB9FC1178A5}" sibTransId="{A141A02A-8A61-4189-ADD7-CC084A88B6C9}"/>
    <dgm:cxn modelId="{C103635B-FACB-4BE5-9D38-69AF82CAF1F3}" type="presOf" srcId="{96D7CD6A-9D19-4A5A-BE07-E203DC3E99A6}" destId="{F0183EF6-BC7E-48AA-B89D-894D24626B73}" srcOrd="0" destOrd="0" presId="urn:microsoft.com/office/officeart/2005/8/layout/cycle3"/>
    <dgm:cxn modelId="{F93B0054-D1D7-4302-BAC7-45EB0599617A}" type="presOf" srcId="{A65E86E4-9B8B-410A-A171-16AD5E5B7C34}" destId="{F266000B-6AEE-4A51-8EE8-1CF2D38B1636}" srcOrd="0" destOrd="0" presId="urn:microsoft.com/office/officeart/2005/8/layout/cycle3"/>
    <dgm:cxn modelId="{C8B27F86-BAC0-438B-A332-3C3DEC1773D3}" srcId="{52C3D272-DE9F-4721-B672-F1994C487D49}" destId="{A663B8B8-DB93-4D4A-96FB-CA116ED219D3}" srcOrd="3" destOrd="0" parTransId="{F6F55073-D912-4210-A64B-B13ECE9E9E91}" sibTransId="{94C0BD9C-FEF8-4063-B632-CD2D609220ED}"/>
    <dgm:cxn modelId="{D60D3288-423B-4F04-9E8F-749BE618799A}" srcId="{52C3D272-DE9F-4721-B672-F1994C487D49}" destId="{20B6DC27-24DF-4817-B597-A4DF112EDF06}" srcOrd="4" destOrd="0" parTransId="{2DEEA69F-919C-4ACE-ABA3-E154DFE67B32}" sibTransId="{75D422BB-9AEA-4174-8650-3C44DB2BFEA8}"/>
    <dgm:cxn modelId="{63D4029C-2978-403D-A130-942232787489}" type="presOf" srcId="{9B2BE6B9-79A5-4BD1-9680-AAA041FA366B}" destId="{3BA7E308-906E-4D52-B614-D4E020E651DE}" srcOrd="0" destOrd="0" presId="urn:microsoft.com/office/officeart/2005/8/layout/cycle3"/>
    <dgm:cxn modelId="{58C8F5A0-19D0-4895-9A1C-85838A0A7165}" type="presOf" srcId="{A663B8B8-DB93-4D4A-96FB-CA116ED219D3}" destId="{40B33C97-F5D3-40B5-B94E-4C7C16BA98EE}" srcOrd="0" destOrd="0" presId="urn:microsoft.com/office/officeart/2005/8/layout/cycle3"/>
    <dgm:cxn modelId="{273355A6-79EB-4CD5-B001-646FDCCDCA87}" type="presOf" srcId="{20B6DC27-24DF-4817-B597-A4DF112EDF06}" destId="{A1E56FB9-E1EB-4E19-926B-5884D057A3BD}" srcOrd="0" destOrd="0" presId="urn:microsoft.com/office/officeart/2005/8/layout/cycle3"/>
    <dgm:cxn modelId="{B1269DAF-4B5A-470A-B170-DF381F456D3D}" srcId="{52C3D272-DE9F-4721-B672-F1994C487D49}" destId="{A0EFFEE9-7BD9-4E2A-9A04-E294DF4C0CC9}" srcOrd="0" destOrd="0" parTransId="{D6D736A7-0D64-4B06-8491-089DBA3EBFF8}" sibTransId="{A65E86E4-9B8B-410A-A171-16AD5E5B7C34}"/>
    <dgm:cxn modelId="{63984AB8-11B4-4F85-B94F-4D8B80F417A5}" type="presParOf" srcId="{00A33A8A-E683-424F-A16D-936EA01DB98F}" destId="{C697D8A1-068E-48F4-8CB8-9041BE77E72A}" srcOrd="0" destOrd="0" presId="urn:microsoft.com/office/officeart/2005/8/layout/cycle3"/>
    <dgm:cxn modelId="{91791F01-BE01-44A0-8C05-4B381C8182E2}" type="presParOf" srcId="{C697D8A1-068E-48F4-8CB8-9041BE77E72A}" destId="{01B80854-80D5-4B0C-AA42-135202AEED30}" srcOrd="0" destOrd="0" presId="urn:microsoft.com/office/officeart/2005/8/layout/cycle3"/>
    <dgm:cxn modelId="{274934F0-8D73-4B12-A170-71272706B19D}" type="presParOf" srcId="{C697D8A1-068E-48F4-8CB8-9041BE77E72A}" destId="{F266000B-6AEE-4A51-8EE8-1CF2D38B1636}" srcOrd="1" destOrd="0" presId="urn:microsoft.com/office/officeart/2005/8/layout/cycle3"/>
    <dgm:cxn modelId="{B89549AC-F0C9-4BCF-8833-6A068AC4DD42}" type="presParOf" srcId="{C697D8A1-068E-48F4-8CB8-9041BE77E72A}" destId="{F0183EF6-BC7E-48AA-B89D-894D24626B73}" srcOrd="2" destOrd="0" presId="urn:microsoft.com/office/officeart/2005/8/layout/cycle3"/>
    <dgm:cxn modelId="{3000FF0D-1B42-4DFD-A4E0-20F4D87CBB7D}" type="presParOf" srcId="{C697D8A1-068E-48F4-8CB8-9041BE77E72A}" destId="{3BA7E308-906E-4D52-B614-D4E020E651DE}" srcOrd="3" destOrd="0" presId="urn:microsoft.com/office/officeart/2005/8/layout/cycle3"/>
    <dgm:cxn modelId="{8254E2CC-42F4-48ED-BC6B-94CB38F0A690}" type="presParOf" srcId="{C697D8A1-068E-48F4-8CB8-9041BE77E72A}" destId="{40B33C97-F5D3-40B5-B94E-4C7C16BA98EE}" srcOrd="4" destOrd="0" presId="urn:microsoft.com/office/officeart/2005/8/layout/cycle3"/>
    <dgm:cxn modelId="{1924834B-A7F3-4799-AA5E-DCE67B7A0A01}" type="presParOf" srcId="{C697D8A1-068E-48F4-8CB8-9041BE77E72A}" destId="{A1E56FB9-E1EB-4E19-926B-5884D057A3BD}" srcOrd="5"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66000B-6AEE-4A51-8EE8-1CF2D38B1636}">
      <dsp:nvSpPr>
        <dsp:cNvPr id="0" name=""/>
        <dsp:cNvSpPr/>
      </dsp:nvSpPr>
      <dsp:spPr>
        <a:xfrm>
          <a:off x="845317" y="-116934"/>
          <a:ext cx="6290557" cy="5379671"/>
        </a:xfrm>
        <a:prstGeom prst="circularArrow">
          <a:avLst>
            <a:gd name="adj1" fmla="val 5544"/>
            <a:gd name="adj2" fmla="val 330680"/>
            <a:gd name="adj3" fmla="val 13737639"/>
            <a:gd name="adj4" fmla="val 17409309"/>
            <a:gd name="adj5" fmla="val 5757"/>
          </a:avLst>
        </a:prstGeom>
        <a:solidFill>
          <a:srgbClr val="0099FF"/>
        </a:solidFill>
        <a:ln>
          <a:noFill/>
        </a:ln>
        <a:effectLst/>
      </dsp:spPr>
      <dsp:style>
        <a:lnRef idx="0">
          <a:scrgbClr r="0" g="0" b="0"/>
        </a:lnRef>
        <a:fillRef idx="1">
          <a:scrgbClr r="0" g="0" b="0"/>
        </a:fillRef>
        <a:effectRef idx="0">
          <a:scrgbClr r="0" g="0" b="0"/>
        </a:effectRef>
        <a:fontRef idx="minor"/>
      </dsp:style>
    </dsp:sp>
    <dsp:sp modelId="{01B80854-80D5-4B0C-AA42-135202AEED30}">
      <dsp:nvSpPr>
        <dsp:cNvPr id="0" name=""/>
        <dsp:cNvSpPr/>
      </dsp:nvSpPr>
      <dsp:spPr>
        <a:xfrm>
          <a:off x="2710306" y="76932"/>
          <a:ext cx="2560579" cy="96541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kk-KZ" sz="1800" kern="1200" dirty="0">
              <a:latin typeface="Times New Roman" panose="02020603050405020304" pitchFamily="18" charset="0"/>
              <a:cs typeface="Times New Roman" panose="02020603050405020304" pitchFamily="18" charset="0"/>
            </a:rPr>
            <a:t>Оқушылардың физика-техникалық білімдерін толықтыру, тереңдету, кеңейту, дамыту</a:t>
          </a:r>
          <a:endParaRPr lang="ru-KZ" sz="1800" b="1" kern="12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sp:txBody>
      <dsp:txXfrm>
        <a:off x="2757434" y="124060"/>
        <a:ext cx="2466323" cy="871159"/>
      </dsp:txXfrm>
    </dsp:sp>
    <dsp:sp modelId="{F0183EF6-BC7E-48AA-B89D-894D24626B73}">
      <dsp:nvSpPr>
        <dsp:cNvPr id="0" name=""/>
        <dsp:cNvSpPr/>
      </dsp:nvSpPr>
      <dsp:spPr>
        <a:xfrm>
          <a:off x="4761565" y="1579632"/>
          <a:ext cx="2821706" cy="1130386"/>
        </a:xfrm>
        <a:prstGeom prst="roundRect">
          <a:avLst/>
        </a:prstGeom>
        <a:solidFill>
          <a:schemeClr val="accent4">
            <a:lumMod val="60000"/>
            <a:lumOff val="40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kk-KZ" sz="1400" kern="1200" dirty="0">
              <a:latin typeface="Times New Roman" panose="02020603050405020304" pitchFamily="18" charset="0"/>
              <a:cs typeface="Times New Roman" panose="02020603050405020304" pitchFamily="18" charset="0"/>
            </a:rPr>
            <a:t>Мектеп оқушыларының өз бетінде жұмыс істеуге ынтаықыласын, шығармашылық және конструкциялық қабілеттерін арттыру</a:t>
          </a:r>
          <a:endParaRPr lang="ru-KZ" sz="1400" b="1" u="none"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sp:txBody>
      <dsp:txXfrm>
        <a:off x="4816746" y="1634813"/>
        <a:ext cx="2711344" cy="1020024"/>
      </dsp:txXfrm>
    </dsp:sp>
    <dsp:sp modelId="{3BA7E308-906E-4D52-B614-D4E020E651DE}">
      <dsp:nvSpPr>
        <dsp:cNvPr id="0" name=""/>
        <dsp:cNvSpPr/>
      </dsp:nvSpPr>
      <dsp:spPr>
        <a:xfrm>
          <a:off x="4480518" y="4068815"/>
          <a:ext cx="2528093" cy="1264046"/>
        </a:xfrm>
        <a:prstGeom prst="roundRect">
          <a:avLst/>
        </a:prstGeom>
        <a:solidFill>
          <a:schemeClr val="accent6">
            <a:lumMod val="75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kk-KZ" sz="1800" kern="1200" dirty="0">
              <a:latin typeface="Times New Roman" panose="02020603050405020304" pitchFamily="18" charset="0"/>
              <a:cs typeface="Times New Roman" panose="02020603050405020304" pitchFamily="18" charset="0"/>
            </a:rPr>
            <a:t>Жас жеткіншектердің политехникалық дағдыларын қалыптастыру</a:t>
          </a:r>
          <a:endParaRPr lang="ru-KZ" sz="1800" b="1" u="none"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sp:txBody>
      <dsp:txXfrm>
        <a:off x="4542224" y="4130521"/>
        <a:ext cx="2404681" cy="1140634"/>
      </dsp:txXfrm>
    </dsp:sp>
    <dsp:sp modelId="{40B33C97-F5D3-40B5-B94E-4C7C16BA98EE}">
      <dsp:nvSpPr>
        <dsp:cNvPr id="0" name=""/>
        <dsp:cNvSpPr/>
      </dsp:nvSpPr>
      <dsp:spPr>
        <a:xfrm>
          <a:off x="1120664" y="4068818"/>
          <a:ext cx="2528093" cy="1264046"/>
        </a:xfrm>
        <a:prstGeom prst="roundRect">
          <a:avLst/>
        </a:prstGeom>
        <a:solidFill>
          <a:schemeClr val="accent2">
            <a:lumMod val="75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ru-RU" sz="1600" u="none" kern="1200" dirty="0">
              <a:solidFill>
                <a:schemeClr val="tx1"/>
              </a:solidFill>
              <a:latin typeface="Times New Roman" panose="02020603050405020304" pitchFamily="18" charset="0"/>
              <a:cs typeface="Times New Roman" panose="02020603050405020304" pitchFamily="18" charset="0"/>
            </a:rPr>
            <a:t> </a:t>
          </a:r>
          <a:r>
            <a:rPr lang="kk-KZ" sz="1600" kern="1200" dirty="0">
              <a:latin typeface="Times New Roman" panose="02020603050405020304" pitchFamily="18" charset="0"/>
              <a:cs typeface="Times New Roman" panose="02020603050405020304" pitchFamily="18" charset="0"/>
            </a:rPr>
            <a:t>Оқушыларды оқулықпен, ғылыми-көпшілік әдебиеттермен өз бетінше жұмыс істеуге үйрету.</a:t>
          </a:r>
          <a:endParaRPr lang="ru-KZ" sz="1600" b="1" u="none"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sp:txBody>
      <dsp:txXfrm>
        <a:off x="1182370" y="4130524"/>
        <a:ext cx="2404681" cy="1140634"/>
      </dsp:txXfrm>
    </dsp:sp>
    <dsp:sp modelId="{A1E56FB9-E1EB-4E19-926B-5884D057A3BD}">
      <dsp:nvSpPr>
        <dsp:cNvPr id="0" name=""/>
        <dsp:cNvSpPr/>
      </dsp:nvSpPr>
      <dsp:spPr>
        <a:xfrm>
          <a:off x="544728" y="1512802"/>
          <a:ext cx="2528093" cy="1264046"/>
        </a:xfrm>
        <a:prstGeom prst="roundRect">
          <a:avLst/>
        </a:prstGeom>
        <a:solidFill>
          <a:schemeClr val="accent5">
            <a:lumMod val="60000"/>
            <a:lumOff val="40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kk-KZ" sz="1400" kern="1200" dirty="0">
              <a:latin typeface="Times New Roman" panose="02020603050405020304" pitchFamily="18" charset="0"/>
              <a:cs typeface="Times New Roman" panose="02020603050405020304" pitchFamily="18" charset="0"/>
            </a:rPr>
            <a:t>Жастарға саяси экономикалық, ғылыми-материалистік, патриоттық, интернационалдық, эстетикалық тәрбие беру.</a:t>
          </a:r>
          <a:endParaRPr lang="ru-KZ" sz="1400" b="1" u="none"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sp:txBody>
      <dsp:txXfrm>
        <a:off x="606434" y="1574508"/>
        <a:ext cx="2404681" cy="1140634"/>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04D851-590C-4BB2-BD00-FA3EB489767E}"/>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80E8F854-DDE0-4BD7-BC5D-5328FA2AB4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B7214458-5E41-482F-997D-0475BEDFD508}"/>
              </a:ext>
            </a:extLst>
          </p:cNvPr>
          <p:cNvSpPr>
            <a:spLocks noGrp="1"/>
          </p:cNvSpPr>
          <p:nvPr>
            <p:ph type="dt" sz="half" idx="10"/>
          </p:nvPr>
        </p:nvSpPr>
        <p:spPr/>
        <p:txBody>
          <a:bodyPr/>
          <a:lstStyle/>
          <a:p>
            <a:fld id="{CCE1B868-22E8-4ACC-B26F-882346F11ECB}" type="datetimeFigureOut">
              <a:rPr lang="ru-RU" smtClean="0"/>
              <a:t>30.10.2024</a:t>
            </a:fld>
            <a:endParaRPr lang="ru-RU"/>
          </a:p>
        </p:txBody>
      </p:sp>
      <p:sp>
        <p:nvSpPr>
          <p:cNvPr id="5" name="Нижний колонтитул 4">
            <a:extLst>
              <a:ext uri="{FF2B5EF4-FFF2-40B4-BE49-F238E27FC236}">
                <a16:creationId xmlns:a16="http://schemas.microsoft.com/office/drawing/2014/main" id="{8CFE572D-0060-47D1-AAE8-83CC0580D5B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F66D2C9C-E398-4DF0-A1BD-615FE15D6F03}"/>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9812636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9A21DE-2A19-4CEB-8456-9F2D3AE9A62A}"/>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25DDB79B-18B9-4847-AD46-8D5F9106BFA7}"/>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C13B994-6752-4380-8B8B-A62F5AAE240A}"/>
              </a:ext>
            </a:extLst>
          </p:cNvPr>
          <p:cNvSpPr>
            <a:spLocks noGrp="1"/>
          </p:cNvSpPr>
          <p:nvPr>
            <p:ph type="dt" sz="half" idx="10"/>
          </p:nvPr>
        </p:nvSpPr>
        <p:spPr/>
        <p:txBody>
          <a:bodyPr/>
          <a:lstStyle/>
          <a:p>
            <a:fld id="{CCE1B868-22E8-4ACC-B26F-882346F11ECB}" type="datetimeFigureOut">
              <a:rPr lang="ru-RU" smtClean="0"/>
              <a:t>30.10.2024</a:t>
            </a:fld>
            <a:endParaRPr lang="ru-RU"/>
          </a:p>
        </p:txBody>
      </p:sp>
      <p:sp>
        <p:nvSpPr>
          <p:cNvPr id="5" name="Нижний колонтитул 4">
            <a:extLst>
              <a:ext uri="{FF2B5EF4-FFF2-40B4-BE49-F238E27FC236}">
                <a16:creationId xmlns:a16="http://schemas.microsoft.com/office/drawing/2014/main" id="{2DB4E197-A0BE-47AF-A15C-134D581E926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87FC9820-2CD8-431B-AFA6-D1069F1D488F}"/>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4018712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5390B8BE-A8E1-4E79-9D4F-453BB9181AC4}"/>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79A0C363-5361-4F22-8BB9-3B81EB62942B}"/>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27B75A87-15B4-4FFE-9AC2-93EC45F8EBE4}"/>
              </a:ext>
            </a:extLst>
          </p:cNvPr>
          <p:cNvSpPr>
            <a:spLocks noGrp="1"/>
          </p:cNvSpPr>
          <p:nvPr>
            <p:ph type="dt" sz="half" idx="10"/>
          </p:nvPr>
        </p:nvSpPr>
        <p:spPr/>
        <p:txBody>
          <a:bodyPr/>
          <a:lstStyle/>
          <a:p>
            <a:fld id="{CCE1B868-22E8-4ACC-B26F-882346F11ECB}" type="datetimeFigureOut">
              <a:rPr lang="ru-RU" smtClean="0"/>
              <a:t>30.10.2024</a:t>
            </a:fld>
            <a:endParaRPr lang="ru-RU"/>
          </a:p>
        </p:txBody>
      </p:sp>
      <p:sp>
        <p:nvSpPr>
          <p:cNvPr id="5" name="Нижний колонтитул 4">
            <a:extLst>
              <a:ext uri="{FF2B5EF4-FFF2-40B4-BE49-F238E27FC236}">
                <a16:creationId xmlns:a16="http://schemas.microsoft.com/office/drawing/2014/main" id="{3016054F-9106-4924-82E8-1450F799238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18F7352E-DF36-4E55-A9B8-F0EF391C7325}"/>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391893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2A8FB4C-1CCD-48F2-9A72-11E9636F0BE8}"/>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2D448F8-4AFC-4C52-9EAE-327C6F82CF62}"/>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EA5D8D6-2121-49AA-929E-9DFB6DE051C1}"/>
              </a:ext>
            </a:extLst>
          </p:cNvPr>
          <p:cNvSpPr>
            <a:spLocks noGrp="1"/>
          </p:cNvSpPr>
          <p:nvPr>
            <p:ph type="dt" sz="half" idx="10"/>
          </p:nvPr>
        </p:nvSpPr>
        <p:spPr/>
        <p:txBody>
          <a:bodyPr/>
          <a:lstStyle/>
          <a:p>
            <a:fld id="{CCE1B868-22E8-4ACC-B26F-882346F11ECB}" type="datetimeFigureOut">
              <a:rPr lang="ru-RU" smtClean="0"/>
              <a:t>30.10.2024</a:t>
            </a:fld>
            <a:endParaRPr lang="ru-RU"/>
          </a:p>
        </p:txBody>
      </p:sp>
      <p:sp>
        <p:nvSpPr>
          <p:cNvPr id="5" name="Нижний колонтитул 4">
            <a:extLst>
              <a:ext uri="{FF2B5EF4-FFF2-40B4-BE49-F238E27FC236}">
                <a16:creationId xmlns:a16="http://schemas.microsoft.com/office/drawing/2014/main" id="{27D7E765-D4CC-46D4-B3FA-57960F9EC9C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8AB4253-4EE4-473C-A940-8EFFE626CC96}"/>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453806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96F3B11-3943-43E2-B336-D7871C9A2AC0}"/>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C8602908-15D2-455A-9CD1-26C7307E3AA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C99D69D0-E8C6-4788-8DAF-5C8C7DB12F00}"/>
              </a:ext>
            </a:extLst>
          </p:cNvPr>
          <p:cNvSpPr>
            <a:spLocks noGrp="1"/>
          </p:cNvSpPr>
          <p:nvPr>
            <p:ph type="dt" sz="half" idx="10"/>
          </p:nvPr>
        </p:nvSpPr>
        <p:spPr/>
        <p:txBody>
          <a:bodyPr/>
          <a:lstStyle/>
          <a:p>
            <a:fld id="{CCE1B868-22E8-4ACC-B26F-882346F11ECB}" type="datetimeFigureOut">
              <a:rPr lang="ru-RU" smtClean="0"/>
              <a:t>30.10.2024</a:t>
            </a:fld>
            <a:endParaRPr lang="ru-RU"/>
          </a:p>
        </p:txBody>
      </p:sp>
      <p:sp>
        <p:nvSpPr>
          <p:cNvPr id="5" name="Нижний колонтитул 4">
            <a:extLst>
              <a:ext uri="{FF2B5EF4-FFF2-40B4-BE49-F238E27FC236}">
                <a16:creationId xmlns:a16="http://schemas.microsoft.com/office/drawing/2014/main" id="{8B408BE3-70CA-49CA-81AE-F216390FB8E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9FC1C431-1F42-4ECA-8443-B997DB28823A}"/>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33822059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D5D208A-A84E-4839-834F-4D71351F1DD1}"/>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9F28FBF-95B1-42C7-A707-F06D08F0D4F2}"/>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5DF7F000-DD93-43D4-BA2A-EA65A3D92707}"/>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E3ABA5FC-953E-4A28-8A5A-2ACC9289C0BD}"/>
              </a:ext>
            </a:extLst>
          </p:cNvPr>
          <p:cNvSpPr>
            <a:spLocks noGrp="1"/>
          </p:cNvSpPr>
          <p:nvPr>
            <p:ph type="dt" sz="half" idx="10"/>
          </p:nvPr>
        </p:nvSpPr>
        <p:spPr/>
        <p:txBody>
          <a:bodyPr/>
          <a:lstStyle/>
          <a:p>
            <a:fld id="{CCE1B868-22E8-4ACC-B26F-882346F11ECB}" type="datetimeFigureOut">
              <a:rPr lang="ru-RU" smtClean="0"/>
              <a:t>30.10.2024</a:t>
            </a:fld>
            <a:endParaRPr lang="ru-RU"/>
          </a:p>
        </p:txBody>
      </p:sp>
      <p:sp>
        <p:nvSpPr>
          <p:cNvPr id="6" name="Нижний колонтитул 5">
            <a:extLst>
              <a:ext uri="{FF2B5EF4-FFF2-40B4-BE49-F238E27FC236}">
                <a16:creationId xmlns:a16="http://schemas.microsoft.com/office/drawing/2014/main" id="{9E5A8A4C-4BAA-4CE6-9FF5-72A4C77A678C}"/>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FD28C54A-D5EF-4137-97D3-9260F73F9CA9}"/>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26942510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12B6A8-EF2E-41D6-9A5B-24E2F02306E4}"/>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686CE926-D0C6-4D93-94C5-EADFD0221F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78E60BE6-C397-481B-88BA-4F1805152BAC}"/>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2A81CDD5-8360-4ECF-8065-FF4C4C3D75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0A92D018-14A0-429B-B637-B48B2723EA31}"/>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D1BF73C8-590F-46D0-AAFC-C43B5E0C38BF}"/>
              </a:ext>
            </a:extLst>
          </p:cNvPr>
          <p:cNvSpPr>
            <a:spLocks noGrp="1"/>
          </p:cNvSpPr>
          <p:nvPr>
            <p:ph type="dt" sz="half" idx="10"/>
          </p:nvPr>
        </p:nvSpPr>
        <p:spPr/>
        <p:txBody>
          <a:bodyPr/>
          <a:lstStyle/>
          <a:p>
            <a:fld id="{CCE1B868-22E8-4ACC-B26F-882346F11ECB}" type="datetimeFigureOut">
              <a:rPr lang="ru-RU" smtClean="0"/>
              <a:t>30.10.2024</a:t>
            </a:fld>
            <a:endParaRPr lang="ru-RU"/>
          </a:p>
        </p:txBody>
      </p:sp>
      <p:sp>
        <p:nvSpPr>
          <p:cNvPr id="8" name="Нижний колонтитул 7">
            <a:extLst>
              <a:ext uri="{FF2B5EF4-FFF2-40B4-BE49-F238E27FC236}">
                <a16:creationId xmlns:a16="http://schemas.microsoft.com/office/drawing/2014/main" id="{C4D8E968-AA2C-418B-B38B-C5BFDA526E73}"/>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8C533B56-93ED-47D0-9737-CA38BEB71350}"/>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34108704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898C198-388A-4965-ACAC-B26D890BAF6E}"/>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020F33F9-FCF2-41B7-AB20-AF85A777FC08}"/>
              </a:ext>
            </a:extLst>
          </p:cNvPr>
          <p:cNvSpPr>
            <a:spLocks noGrp="1"/>
          </p:cNvSpPr>
          <p:nvPr>
            <p:ph type="dt" sz="half" idx="10"/>
          </p:nvPr>
        </p:nvSpPr>
        <p:spPr/>
        <p:txBody>
          <a:bodyPr/>
          <a:lstStyle/>
          <a:p>
            <a:fld id="{CCE1B868-22E8-4ACC-B26F-882346F11ECB}" type="datetimeFigureOut">
              <a:rPr lang="ru-RU" smtClean="0"/>
              <a:t>30.10.2024</a:t>
            </a:fld>
            <a:endParaRPr lang="ru-RU"/>
          </a:p>
        </p:txBody>
      </p:sp>
      <p:sp>
        <p:nvSpPr>
          <p:cNvPr id="4" name="Нижний колонтитул 3">
            <a:extLst>
              <a:ext uri="{FF2B5EF4-FFF2-40B4-BE49-F238E27FC236}">
                <a16:creationId xmlns:a16="http://schemas.microsoft.com/office/drawing/2014/main" id="{2BF8E567-96A9-4166-BED2-0ADB0C3C1AFA}"/>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3BE7CBA4-FB5E-45A4-BF22-B5350A78B16E}"/>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9347364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1C643C07-5635-46D0-A345-E0BF55C338D6}"/>
              </a:ext>
            </a:extLst>
          </p:cNvPr>
          <p:cNvSpPr>
            <a:spLocks noGrp="1"/>
          </p:cNvSpPr>
          <p:nvPr>
            <p:ph type="dt" sz="half" idx="10"/>
          </p:nvPr>
        </p:nvSpPr>
        <p:spPr/>
        <p:txBody>
          <a:bodyPr/>
          <a:lstStyle/>
          <a:p>
            <a:fld id="{CCE1B868-22E8-4ACC-B26F-882346F11ECB}" type="datetimeFigureOut">
              <a:rPr lang="ru-RU" smtClean="0"/>
              <a:t>30.10.2024</a:t>
            </a:fld>
            <a:endParaRPr lang="ru-RU"/>
          </a:p>
        </p:txBody>
      </p:sp>
      <p:sp>
        <p:nvSpPr>
          <p:cNvPr id="3" name="Нижний колонтитул 2">
            <a:extLst>
              <a:ext uri="{FF2B5EF4-FFF2-40B4-BE49-F238E27FC236}">
                <a16:creationId xmlns:a16="http://schemas.microsoft.com/office/drawing/2014/main" id="{D0B390F4-B3AF-43D6-95A3-CCE1F61913CD}"/>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1E8AD44C-E320-4D18-B665-E34332CBF51F}"/>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295957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A843D55-F420-47F3-AC2A-C711974C8910}"/>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8BDD3792-764C-4928-85DB-7456EAECE0B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6B2BF33A-46DF-4B96-8112-F34D2AEDAF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F854F939-E308-47C0-9A47-F9F9677F6529}"/>
              </a:ext>
            </a:extLst>
          </p:cNvPr>
          <p:cNvSpPr>
            <a:spLocks noGrp="1"/>
          </p:cNvSpPr>
          <p:nvPr>
            <p:ph type="dt" sz="half" idx="10"/>
          </p:nvPr>
        </p:nvSpPr>
        <p:spPr/>
        <p:txBody>
          <a:bodyPr/>
          <a:lstStyle/>
          <a:p>
            <a:fld id="{CCE1B868-22E8-4ACC-B26F-882346F11ECB}" type="datetimeFigureOut">
              <a:rPr lang="ru-RU" smtClean="0"/>
              <a:t>30.10.2024</a:t>
            </a:fld>
            <a:endParaRPr lang="ru-RU"/>
          </a:p>
        </p:txBody>
      </p:sp>
      <p:sp>
        <p:nvSpPr>
          <p:cNvPr id="6" name="Нижний колонтитул 5">
            <a:extLst>
              <a:ext uri="{FF2B5EF4-FFF2-40B4-BE49-F238E27FC236}">
                <a16:creationId xmlns:a16="http://schemas.microsoft.com/office/drawing/2014/main" id="{1C41AF1B-71F7-4960-B0F2-B7359ECF17D5}"/>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74C3221E-B437-402F-A74A-7FD1A9E6C75A}"/>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4159579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51D4270-31E6-4B6D-8C85-F11EF4273A35}"/>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5587B729-62D4-48D4-B6E6-F42117D75E3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4CC1A58A-5E0E-433C-A6F4-90CA5DD836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3B377EF4-DA24-4E98-8DEF-410A5781C3B9}"/>
              </a:ext>
            </a:extLst>
          </p:cNvPr>
          <p:cNvSpPr>
            <a:spLocks noGrp="1"/>
          </p:cNvSpPr>
          <p:nvPr>
            <p:ph type="dt" sz="half" idx="10"/>
          </p:nvPr>
        </p:nvSpPr>
        <p:spPr/>
        <p:txBody>
          <a:bodyPr/>
          <a:lstStyle/>
          <a:p>
            <a:fld id="{CCE1B868-22E8-4ACC-B26F-882346F11ECB}" type="datetimeFigureOut">
              <a:rPr lang="ru-RU" smtClean="0"/>
              <a:t>30.10.2024</a:t>
            </a:fld>
            <a:endParaRPr lang="ru-RU"/>
          </a:p>
        </p:txBody>
      </p:sp>
      <p:sp>
        <p:nvSpPr>
          <p:cNvPr id="6" name="Нижний колонтитул 5">
            <a:extLst>
              <a:ext uri="{FF2B5EF4-FFF2-40B4-BE49-F238E27FC236}">
                <a16:creationId xmlns:a16="http://schemas.microsoft.com/office/drawing/2014/main" id="{ED413895-7291-42A3-BC22-82496E7DDDE7}"/>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EAF20F84-AD49-4779-8F16-5C7A4C55A3E4}"/>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372637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41DD4F2-3184-4F0B-A08F-936ED59FD2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7172661A-0039-4DC1-AB89-25B10B2F1C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4B505A5D-EE1B-4120-854B-289AE35979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E1B868-22E8-4ACC-B26F-882346F11ECB}" type="datetimeFigureOut">
              <a:rPr lang="ru-RU" smtClean="0"/>
              <a:t>30.10.2024</a:t>
            </a:fld>
            <a:endParaRPr lang="ru-RU"/>
          </a:p>
        </p:txBody>
      </p:sp>
      <p:sp>
        <p:nvSpPr>
          <p:cNvPr id="5" name="Нижний колонтитул 4">
            <a:extLst>
              <a:ext uri="{FF2B5EF4-FFF2-40B4-BE49-F238E27FC236}">
                <a16:creationId xmlns:a16="http://schemas.microsoft.com/office/drawing/2014/main" id="{8ACC9EE5-94D7-4746-B623-AAE03689DC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0934817C-6846-4E0A-BC7B-7D40B4E10E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17E825-1EE1-4838-B75E-5EAF7A08159C}" type="slidenum">
              <a:rPr lang="ru-RU" smtClean="0"/>
              <a:t>‹#›</a:t>
            </a:fld>
            <a:endParaRPr lang="ru-RU"/>
          </a:p>
        </p:txBody>
      </p:sp>
    </p:spTree>
    <p:extLst>
      <p:ext uri="{BB962C8B-B14F-4D97-AF65-F5344CB8AC3E}">
        <p14:creationId xmlns:p14="http://schemas.microsoft.com/office/powerpoint/2010/main" val="4962126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7">
            <a:extLst>
              <a:ext uri="{FF2B5EF4-FFF2-40B4-BE49-F238E27FC236}">
                <a16:creationId xmlns:a16="http://schemas.microsoft.com/office/drawing/2014/main" id="{3F7F520D-813F-4AB8-A88C-70F2B34D54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9">
            <a:extLst>
              <a:ext uri="{FF2B5EF4-FFF2-40B4-BE49-F238E27FC236}">
                <a16:creationId xmlns:a16="http://schemas.microsoft.com/office/drawing/2014/main" id="{675251FC-BDEA-4BBB-A75B-0696FB8848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3125" y="0"/>
            <a:ext cx="11166368" cy="6857998"/>
          </a:xfrm>
          <a:prstGeom prst="rect">
            <a:avLst/>
          </a:prstGeom>
          <a:solidFill>
            <a:schemeClr val="bg1">
              <a:lumMod val="85000"/>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5" name="Group 11">
            <a:extLst>
              <a:ext uri="{FF2B5EF4-FFF2-40B4-BE49-F238E27FC236}">
                <a16:creationId xmlns:a16="http://schemas.microsoft.com/office/drawing/2014/main" id="{352F6AC8-DE93-42EE-BBAE-B6324FFAC36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69875" y="44817"/>
            <a:chExt cx="233303" cy="772404"/>
          </a:xfrm>
        </p:grpSpPr>
        <p:sp>
          <p:nvSpPr>
            <p:cNvPr id="13" name="Rectangle 64">
              <a:extLst>
                <a:ext uri="{FF2B5EF4-FFF2-40B4-BE49-F238E27FC236}">
                  <a16:creationId xmlns:a16="http://schemas.microsoft.com/office/drawing/2014/main" id="{6441AB31-5A6F-486C-8AE8-6E04398B39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0062"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6" name="Rectangle 66">
              <a:extLst>
                <a:ext uri="{FF2B5EF4-FFF2-40B4-BE49-F238E27FC236}">
                  <a16:creationId xmlns:a16="http://schemas.microsoft.com/office/drawing/2014/main" id="{29669355-73FD-40E2-9E44-DC03FBA9CA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572"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5" name="Rectangle 64">
              <a:extLst>
                <a:ext uri="{FF2B5EF4-FFF2-40B4-BE49-F238E27FC236}">
                  <a16:creationId xmlns:a16="http://schemas.microsoft.com/office/drawing/2014/main" id="{9ECB0561-E50E-4875-8B82-4405160774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7" name="Rectangle 66">
              <a:extLst>
                <a:ext uri="{FF2B5EF4-FFF2-40B4-BE49-F238E27FC236}">
                  <a16:creationId xmlns:a16="http://schemas.microsoft.com/office/drawing/2014/main" id="{C32EDEC5-1B46-4575-8975-3286C47437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7" name="Rectangle 64">
              <a:extLst>
                <a:ext uri="{FF2B5EF4-FFF2-40B4-BE49-F238E27FC236}">
                  <a16:creationId xmlns:a16="http://schemas.microsoft.com/office/drawing/2014/main" id="{BDFBD4DE-5B85-4C02-876E-4364399C82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8" name="Rectangle 66">
              <a:extLst>
                <a:ext uri="{FF2B5EF4-FFF2-40B4-BE49-F238E27FC236}">
                  <a16:creationId xmlns:a16="http://schemas.microsoft.com/office/drawing/2014/main" id="{F964221E-D757-45C1-B24B-967DE63192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9" name="Rectangle 64">
              <a:extLst>
                <a:ext uri="{FF2B5EF4-FFF2-40B4-BE49-F238E27FC236}">
                  <a16:creationId xmlns:a16="http://schemas.microsoft.com/office/drawing/2014/main" id="{62854498-7E09-404F-8D8B-4022EB1C9B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0" name="Rectangle 66">
              <a:extLst>
                <a:ext uri="{FF2B5EF4-FFF2-40B4-BE49-F238E27FC236}">
                  <a16:creationId xmlns:a16="http://schemas.microsoft.com/office/drawing/2014/main" id="{AD82220A-E645-4062-A26A-DF19F2E11A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1" name="Rectangle 64">
              <a:extLst>
                <a:ext uri="{FF2B5EF4-FFF2-40B4-BE49-F238E27FC236}">
                  <a16:creationId xmlns:a16="http://schemas.microsoft.com/office/drawing/2014/main" id="{366B8029-4DAB-439E-B861-E11E5AA3A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2" name="Rectangle 66">
              <a:extLst>
                <a:ext uri="{FF2B5EF4-FFF2-40B4-BE49-F238E27FC236}">
                  <a16:creationId xmlns:a16="http://schemas.microsoft.com/office/drawing/2014/main" id="{869215D8-066B-481E-A2FB-9D6DB4EB6C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3" name="Rectangle 64">
              <a:extLst>
                <a:ext uri="{FF2B5EF4-FFF2-40B4-BE49-F238E27FC236}">
                  <a16:creationId xmlns:a16="http://schemas.microsoft.com/office/drawing/2014/main" id="{B07A2094-FE71-4F84-8589-31B213FEC8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4" name="Rectangle 66">
              <a:extLst>
                <a:ext uri="{FF2B5EF4-FFF2-40B4-BE49-F238E27FC236}">
                  <a16:creationId xmlns:a16="http://schemas.microsoft.com/office/drawing/2014/main" id="{52C000FC-4146-4B1A-8CFF-26FFF1C7E6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sp>
        <p:nvSpPr>
          <p:cNvPr id="26" name="Rectangle 25">
            <a:extLst>
              <a:ext uri="{FF2B5EF4-FFF2-40B4-BE49-F238E27FC236}">
                <a16:creationId xmlns:a16="http://schemas.microsoft.com/office/drawing/2014/main" id="{09096C9F-D4A4-4FDA-B7E7-8D83301948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3939" y="1294357"/>
            <a:ext cx="10011089" cy="42998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a:extLst>
              <a:ext uri="{FF2B5EF4-FFF2-40B4-BE49-F238E27FC236}">
                <a16:creationId xmlns:a16="http://schemas.microsoft.com/office/drawing/2014/main" id="{CB1172D0-DAE3-4130-9009-0B02351A544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87925" y="3505936"/>
            <a:ext cx="2177162" cy="2367104"/>
            <a:chOff x="687925" y="3505936"/>
            <a:chExt cx="2177162" cy="2367104"/>
          </a:xfrm>
        </p:grpSpPr>
        <p:sp>
          <p:nvSpPr>
            <p:cNvPr id="29" name="Rectangle 66">
              <a:extLst>
                <a:ext uri="{FF2B5EF4-FFF2-40B4-BE49-F238E27FC236}">
                  <a16:creationId xmlns:a16="http://schemas.microsoft.com/office/drawing/2014/main" id="{E6EE5CBA-2D94-4CCF-BE0B-DC97A6B49F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35215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0" name="Rectangle 66">
              <a:extLst>
                <a:ext uri="{FF2B5EF4-FFF2-40B4-BE49-F238E27FC236}">
                  <a16:creationId xmlns:a16="http://schemas.microsoft.com/office/drawing/2014/main" id="{5347D002-C822-4662-BECD-704DDCA78E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210041"/>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1" name="Rectangle 66">
              <a:extLst>
                <a:ext uri="{FF2B5EF4-FFF2-40B4-BE49-F238E27FC236}">
                  <a16:creationId xmlns:a16="http://schemas.microsoft.com/office/drawing/2014/main" id="{2AFA2F2E-EFC8-4E70-87F4-4269B96E7B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06792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2" name="Rectangle 66">
              <a:extLst>
                <a:ext uri="{FF2B5EF4-FFF2-40B4-BE49-F238E27FC236}">
                  <a16:creationId xmlns:a16="http://schemas.microsoft.com/office/drawing/2014/main" id="{BBB7EABB-8135-4B8E-BF0C-A7C891E3A7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39258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3" name="Rectangle 66">
              <a:extLst>
                <a:ext uri="{FF2B5EF4-FFF2-40B4-BE49-F238E27FC236}">
                  <a16:creationId xmlns:a16="http://schemas.microsoft.com/office/drawing/2014/main" id="{36B100CF-968D-4856-95C0-C72FD2DC5D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77849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4" name="Rectangle 66">
              <a:extLst>
                <a:ext uri="{FF2B5EF4-FFF2-40B4-BE49-F238E27FC236}">
                  <a16:creationId xmlns:a16="http://schemas.microsoft.com/office/drawing/2014/main" id="{F75765D6-C293-4ACF-BD5E-BB66EF7570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63638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5" name="Rectangle 66">
              <a:extLst>
                <a:ext uri="{FF2B5EF4-FFF2-40B4-BE49-F238E27FC236}">
                  <a16:creationId xmlns:a16="http://schemas.microsoft.com/office/drawing/2014/main" id="{4CFF6D54-51B6-4120-A74E-41A729458C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4942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6" name="Rectangle 66">
              <a:extLst>
                <a:ext uri="{FF2B5EF4-FFF2-40B4-BE49-F238E27FC236}">
                  <a16:creationId xmlns:a16="http://schemas.microsoft.com/office/drawing/2014/main" id="{62EE344F-8E78-473F-8CD3-E6D1B66AAE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352154"/>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7" name="Rectangle 66">
              <a:extLst>
                <a:ext uri="{FF2B5EF4-FFF2-40B4-BE49-F238E27FC236}">
                  <a16:creationId xmlns:a16="http://schemas.microsoft.com/office/drawing/2014/main" id="{72E173FC-1DF7-4951-906C-1390F27C2A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210040"/>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8" name="Rectangle 66">
              <a:extLst>
                <a:ext uri="{FF2B5EF4-FFF2-40B4-BE49-F238E27FC236}">
                  <a16:creationId xmlns:a16="http://schemas.microsoft.com/office/drawing/2014/main" id="{C709EA9D-08FD-4F76-A336-772250C78E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06792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9" name="Rectangle 66">
              <a:extLst>
                <a:ext uri="{FF2B5EF4-FFF2-40B4-BE49-F238E27FC236}">
                  <a16:creationId xmlns:a16="http://schemas.microsoft.com/office/drawing/2014/main" id="{8C5FFEDC-1BC0-4CB0-9FD4-EDE7AF4C35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63638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0" name="Rectangle 66">
              <a:extLst>
                <a:ext uri="{FF2B5EF4-FFF2-40B4-BE49-F238E27FC236}">
                  <a16:creationId xmlns:a16="http://schemas.microsoft.com/office/drawing/2014/main" id="{D6A72BC6-FA35-4F45-A7BA-0BEB7B205F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494268"/>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1" name="Rectangle 66">
              <a:extLst>
                <a:ext uri="{FF2B5EF4-FFF2-40B4-BE49-F238E27FC236}">
                  <a16:creationId xmlns:a16="http://schemas.microsoft.com/office/drawing/2014/main" id="{919B69A1-EBB1-45F8-8791-016BCF7BDD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391809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2" name="Rectangle 66">
              <a:extLst>
                <a:ext uri="{FF2B5EF4-FFF2-40B4-BE49-F238E27FC236}">
                  <a16:creationId xmlns:a16="http://schemas.microsoft.com/office/drawing/2014/main" id="{0B530BD1-86A8-414D-A004-D9954B038C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3783698"/>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3" name="Rectangle 59">
              <a:extLst>
                <a:ext uri="{FF2B5EF4-FFF2-40B4-BE49-F238E27FC236}">
                  <a16:creationId xmlns:a16="http://schemas.microsoft.com/office/drawing/2014/main" id="{FAE5BC0C-0D05-49E2-9DB9-54049A23EC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921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4" name="Rectangle 62">
              <a:extLst>
                <a:ext uri="{FF2B5EF4-FFF2-40B4-BE49-F238E27FC236}">
                  <a16:creationId xmlns:a16="http://schemas.microsoft.com/office/drawing/2014/main" id="{5CE98A12-A684-4846-B6C3-F2A43AC2AD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921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5" name="Rectangle 59">
              <a:extLst>
                <a:ext uri="{FF2B5EF4-FFF2-40B4-BE49-F238E27FC236}">
                  <a16:creationId xmlns:a16="http://schemas.microsoft.com/office/drawing/2014/main" id="{28A5BB04-DD41-49FE-8387-318BCC75BA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7753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6" name="Rectangle 62">
              <a:extLst>
                <a:ext uri="{FF2B5EF4-FFF2-40B4-BE49-F238E27FC236}">
                  <a16:creationId xmlns:a16="http://schemas.microsoft.com/office/drawing/2014/main" id="{3EE3B3CB-71BA-44FD-B0E4-D9A61B5738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350646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7" name="Rectangle 64">
              <a:extLst>
                <a:ext uri="{FF2B5EF4-FFF2-40B4-BE49-F238E27FC236}">
                  <a16:creationId xmlns:a16="http://schemas.microsoft.com/office/drawing/2014/main" id="{B1C7399A-7B9C-42BB-A79E-51653F21C1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350646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8" name="Rectangle 59">
              <a:extLst>
                <a:ext uri="{FF2B5EF4-FFF2-40B4-BE49-F238E27FC236}">
                  <a16:creationId xmlns:a16="http://schemas.microsoft.com/office/drawing/2014/main" id="{413FA7F4-41B4-4942-83F6-8B7A99306A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364324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9" name="Rectangle 62">
              <a:extLst>
                <a:ext uri="{FF2B5EF4-FFF2-40B4-BE49-F238E27FC236}">
                  <a16:creationId xmlns:a16="http://schemas.microsoft.com/office/drawing/2014/main" id="{A781A10B-D948-4231-B95B-3717ABD5DB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364324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0" name="Rectangle 59">
              <a:extLst>
                <a:ext uri="{FF2B5EF4-FFF2-40B4-BE49-F238E27FC236}">
                  <a16:creationId xmlns:a16="http://schemas.microsoft.com/office/drawing/2014/main" id="{ED823F90-3595-4102-9F05-3F640079C4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3790310"/>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1" name="Rectangle 59">
              <a:extLst>
                <a:ext uri="{FF2B5EF4-FFF2-40B4-BE49-F238E27FC236}">
                  <a16:creationId xmlns:a16="http://schemas.microsoft.com/office/drawing/2014/main" id="{072EE8BA-C999-40B7-8E23-682F60AE2B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0738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2" name="Rectangle 62">
              <a:extLst>
                <a:ext uri="{FF2B5EF4-FFF2-40B4-BE49-F238E27FC236}">
                  <a16:creationId xmlns:a16="http://schemas.microsoft.com/office/drawing/2014/main" id="{09B345B3-4E84-41B3-B95F-6C9DA80847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0738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3" name="Rectangle 59">
              <a:extLst>
                <a:ext uri="{FF2B5EF4-FFF2-40B4-BE49-F238E27FC236}">
                  <a16:creationId xmlns:a16="http://schemas.microsoft.com/office/drawing/2014/main" id="{8C487E2F-6F42-4A25-966B-9B02CF4C0F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22129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4" name="Rectangle 62">
              <a:extLst>
                <a:ext uri="{FF2B5EF4-FFF2-40B4-BE49-F238E27FC236}">
                  <a16:creationId xmlns:a16="http://schemas.microsoft.com/office/drawing/2014/main" id="{6D86BDF0-16A6-4CE2-98EB-8C2C5D3824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22129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5" name="Rectangle 66">
              <a:extLst>
                <a:ext uri="{FF2B5EF4-FFF2-40B4-BE49-F238E27FC236}">
                  <a16:creationId xmlns:a16="http://schemas.microsoft.com/office/drawing/2014/main" id="{27929C7D-FFA5-4CF1-BF99-B4694DFC04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368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6" name="Rectangle 59">
              <a:extLst>
                <a:ext uri="{FF2B5EF4-FFF2-40B4-BE49-F238E27FC236}">
                  <a16:creationId xmlns:a16="http://schemas.microsoft.com/office/drawing/2014/main" id="{2622FE45-29EC-40C6-8756-57127608B7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5123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7" name="Rectangle 62">
              <a:extLst>
                <a:ext uri="{FF2B5EF4-FFF2-40B4-BE49-F238E27FC236}">
                  <a16:creationId xmlns:a16="http://schemas.microsoft.com/office/drawing/2014/main" id="{3DBACFBF-2B6F-42DE-A4C1-24F9CB77B9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5123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8" name="Rectangle 59">
              <a:extLst>
                <a:ext uri="{FF2B5EF4-FFF2-40B4-BE49-F238E27FC236}">
                  <a16:creationId xmlns:a16="http://schemas.microsoft.com/office/drawing/2014/main" id="{7E00D7AA-B9A3-43BE-A9C7-2DEF2F8F89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3658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9" name="Rectangle 2">
              <a:extLst>
                <a:ext uri="{FF2B5EF4-FFF2-40B4-BE49-F238E27FC236}">
                  <a16:creationId xmlns:a16="http://schemas.microsoft.com/office/drawing/2014/main" id="{AD9C42ED-BB25-42B5-A22D-938ED17197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766051"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0" name="Rectangle 59">
              <a:extLst>
                <a:ext uri="{FF2B5EF4-FFF2-40B4-BE49-F238E27FC236}">
                  <a16:creationId xmlns:a16="http://schemas.microsoft.com/office/drawing/2014/main" id="{F56D4244-BB50-4726-8F99-AF9734E044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584933"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1" name="Rectangle 62">
              <a:extLst>
                <a:ext uri="{FF2B5EF4-FFF2-40B4-BE49-F238E27FC236}">
                  <a16:creationId xmlns:a16="http://schemas.microsoft.com/office/drawing/2014/main" id="{56A6F39E-0EBB-4392-90BB-2590C81F47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403813"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2" name="Rectangle 64">
              <a:extLst>
                <a:ext uri="{FF2B5EF4-FFF2-40B4-BE49-F238E27FC236}">
                  <a16:creationId xmlns:a16="http://schemas.microsoft.com/office/drawing/2014/main" id="{45B09FF7-8FBE-4F42-8275-8E56C32C2D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22694"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3" name="Rectangle 66">
              <a:extLst>
                <a:ext uri="{FF2B5EF4-FFF2-40B4-BE49-F238E27FC236}">
                  <a16:creationId xmlns:a16="http://schemas.microsoft.com/office/drawing/2014/main" id="{FC78768D-9FA0-45A3-9686-473894D876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041575"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4" name="Rectangle 64">
              <a:extLst>
                <a:ext uri="{FF2B5EF4-FFF2-40B4-BE49-F238E27FC236}">
                  <a16:creationId xmlns:a16="http://schemas.microsoft.com/office/drawing/2014/main" id="{03C6263C-2F04-4160-BAB3-93F166039B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113298"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5" name="Rectangle 66">
              <a:extLst>
                <a:ext uri="{FF2B5EF4-FFF2-40B4-BE49-F238E27FC236}">
                  <a16:creationId xmlns:a16="http://schemas.microsoft.com/office/drawing/2014/main" id="{7D54F6C2-0EC0-4D1C-A121-563C1B3ED7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932179"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6" name="Rectangle 59">
              <a:extLst>
                <a:ext uri="{FF2B5EF4-FFF2-40B4-BE49-F238E27FC236}">
                  <a16:creationId xmlns:a16="http://schemas.microsoft.com/office/drawing/2014/main" id="{E35A171E-850C-4714-A0A4-6CD1830596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6643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7" name="Rectangle 62">
              <a:extLst>
                <a:ext uri="{FF2B5EF4-FFF2-40B4-BE49-F238E27FC236}">
                  <a16:creationId xmlns:a16="http://schemas.microsoft.com/office/drawing/2014/main" id="{745EB765-69E1-4FB7-BEA0-AF2F04919B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6643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8" name="Rectangle 2">
              <a:extLst>
                <a:ext uri="{FF2B5EF4-FFF2-40B4-BE49-F238E27FC236}">
                  <a16:creationId xmlns:a16="http://schemas.microsoft.com/office/drawing/2014/main" id="{83F43793-41FE-49A7-9F05-3D49899A45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456536"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9" name="Rectangle 59">
              <a:extLst>
                <a:ext uri="{FF2B5EF4-FFF2-40B4-BE49-F238E27FC236}">
                  <a16:creationId xmlns:a16="http://schemas.microsoft.com/office/drawing/2014/main" id="{B0A53DAF-BC4D-4849-800D-538D222074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275417"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0" name="Rectangle 64">
              <a:extLst>
                <a:ext uri="{FF2B5EF4-FFF2-40B4-BE49-F238E27FC236}">
                  <a16:creationId xmlns:a16="http://schemas.microsoft.com/office/drawing/2014/main" id="{D1A1C417-39D0-4ED4-B74E-9F19F25DE3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803783"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1" name="Rectangle 66">
              <a:extLst>
                <a:ext uri="{FF2B5EF4-FFF2-40B4-BE49-F238E27FC236}">
                  <a16:creationId xmlns:a16="http://schemas.microsoft.com/office/drawing/2014/main" id="{8826C125-5D9A-4D06-A2C9-389A737005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622663"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2" name="Rectangle 2">
              <a:extLst>
                <a:ext uri="{FF2B5EF4-FFF2-40B4-BE49-F238E27FC236}">
                  <a16:creationId xmlns:a16="http://schemas.microsoft.com/office/drawing/2014/main" id="{F5596270-3998-4D23-86B6-85A6B62BF5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762372"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3" name="Rectangle 59">
              <a:extLst>
                <a:ext uri="{FF2B5EF4-FFF2-40B4-BE49-F238E27FC236}">
                  <a16:creationId xmlns:a16="http://schemas.microsoft.com/office/drawing/2014/main" id="{021CC68A-939D-4235-B3EA-88498DC233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581254"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4" name="Rectangle 62">
              <a:extLst>
                <a:ext uri="{FF2B5EF4-FFF2-40B4-BE49-F238E27FC236}">
                  <a16:creationId xmlns:a16="http://schemas.microsoft.com/office/drawing/2014/main" id="{394C50BF-C63F-475F-9198-B637A83290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400134"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5" name="Rectangle 64">
              <a:extLst>
                <a:ext uri="{FF2B5EF4-FFF2-40B4-BE49-F238E27FC236}">
                  <a16:creationId xmlns:a16="http://schemas.microsoft.com/office/drawing/2014/main" id="{F74B5CFE-DE1E-470F-82D6-6BCDE5C4DA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19016"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6" name="Rectangle 66">
              <a:extLst>
                <a:ext uri="{FF2B5EF4-FFF2-40B4-BE49-F238E27FC236}">
                  <a16:creationId xmlns:a16="http://schemas.microsoft.com/office/drawing/2014/main" id="{5DDA4EA2-B7AB-46E9-9246-FC23E722B1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037896"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77" name="Rectangle 64">
              <a:extLst>
                <a:ext uri="{FF2B5EF4-FFF2-40B4-BE49-F238E27FC236}">
                  <a16:creationId xmlns:a16="http://schemas.microsoft.com/office/drawing/2014/main" id="{A2DE2AF5-13E8-4174-9EC4-724DEB88DC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109620"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8" name="Rectangle 66">
              <a:extLst>
                <a:ext uri="{FF2B5EF4-FFF2-40B4-BE49-F238E27FC236}">
                  <a16:creationId xmlns:a16="http://schemas.microsoft.com/office/drawing/2014/main" id="{360555BC-5949-427F-B107-D944CA221B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928500"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9" name="Rectangle 59">
              <a:extLst>
                <a:ext uri="{FF2B5EF4-FFF2-40B4-BE49-F238E27FC236}">
                  <a16:creationId xmlns:a16="http://schemas.microsoft.com/office/drawing/2014/main" id="{F6C67CEF-7906-4D52-B541-B06109BE87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81173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0" name="Rectangle 62">
              <a:extLst>
                <a:ext uri="{FF2B5EF4-FFF2-40B4-BE49-F238E27FC236}">
                  <a16:creationId xmlns:a16="http://schemas.microsoft.com/office/drawing/2014/main" id="{13551754-DE8E-4F60-B17A-3592B8E79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81173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1" name="Rectangle 2">
              <a:extLst>
                <a:ext uri="{FF2B5EF4-FFF2-40B4-BE49-F238E27FC236}">
                  <a16:creationId xmlns:a16="http://schemas.microsoft.com/office/drawing/2014/main" id="{D7B0D877-545F-4CA5-BB7B-A21E413CD5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452857"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2" name="Rectangle 59">
              <a:extLst>
                <a:ext uri="{FF2B5EF4-FFF2-40B4-BE49-F238E27FC236}">
                  <a16:creationId xmlns:a16="http://schemas.microsoft.com/office/drawing/2014/main" id="{D25743C3-6C94-4F58-83A5-5F610DA5D3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271738"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3" name="Rectangle 64">
              <a:extLst>
                <a:ext uri="{FF2B5EF4-FFF2-40B4-BE49-F238E27FC236}">
                  <a16:creationId xmlns:a16="http://schemas.microsoft.com/office/drawing/2014/main" id="{3CD412E9-0E9C-460C-9FC6-C765F5BCC3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800104"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4" name="Rectangle 66">
              <a:extLst>
                <a:ext uri="{FF2B5EF4-FFF2-40B4-BE49-F238E27FC236}">
                  <a16:creationId xmlns:a16="http://schemas.microsoft.com/office/drawing/2014/main" id="{B26AB043-5417-4498-90CE-3A7C36B09E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618985"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sp>
        <p:nvSpPr>
          <p:cNvPr id="88" name="Title 1">
            <a:extLst>
              <a:ext uri="{FF2B5EF4-FFF2-40B4-BE49-F238E27FC236}">
                <a16:creationId xmlns:a16="http://schemas.microsoft.com/office/drawing/2014/main" id="{C50D168F-BA59-4A8F-A3F1-2AB5040FB3FE}"/>
              </a:ext>
            </a:extLst>
          </p:cNvPr>
          <p:cNvSpPr txBox="1">
            <a:spLocks/>
          </p:cNvSpPr>
          <p:nvPr/>
        </p:nvSpPr>
        <p:spPr>
          <a:xfrm>
            <a:off x="1505078" y="3917566"/>
            <a:ext cx="9042462" cy="248960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ru-RU" sz="2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ru-RU" sz="2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ru-RU" sz="2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ru-RU" sz="2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8-Д</a:t>
            </a:r>
            <a:r>
              <a:rPr lang="kk-KZ" sz="2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ӘРІС</a:t>
            </a:r>
            <a:endParaRPr lang="ru-KZ" sz="2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kk-KZ" sz="28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kk-KZ" sz="40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Инклюзивті білім беру жағдайындағы физикадан өткізілетін сыныптан тыс жұмыстардың маңызы, классификациясы және әдістемесі	</a:t>
            </a:r>
            <a:br>
              <a:rPr lang="ru-RU" sz="36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br>
              <a:rPr lang="ru-RU" sz="36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ru-RU" sz="1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89" name="Заголовок 1">
            <a:extLst>
              <a:ext uri="{FF2B5EF4-FFF2-40B4-BE49-F238E27FC236}">
                <a16:creationId xmlns:a16="http://schemas.microsoft.com/office/drawing/2014/main" id="{D4FCA33A-9AB4-4BAA-800D-BE7BCBF45CA7}"/>
              </a:ext>
            </a:extLst>
          </p:cNvPr>
          <p:cNvSpPr txBox="1">
            <a:spLocks/>
          </p:cNvSpPr>
          <p:nvPr/>
        </p:nvSpPr>
        <p:spPr>
          <a:xfrm>
            <a:off x="1280321" y="13914"/>
            <a:ext cx="9719853" cy="58832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ru-RU" sz="1400" b="1">
                <a:latin typeface="Arial" panose="020B0604020202020204" pitchFamily="34" charset="0"/>
                <a:cs typeface="Arial" panose="020B0604020202020204" pitchFamily="34" charset="0"/>
              </a:rPr>
              <a:t>Л.Н. ГУМИЛЕВ АТЫНДАҒЫ ЕУРАЗИЯ ҰЛТТЫҚ УНИВЕРСИТЕТІ</a:t>
            </a:r>
            <a:endParaRPr lang="ru-RU" sz="1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062838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Скругленный прямоугольник 4">
            <a:extLst>
              <a:ext uri="{FF2B5EF4-FFF2-40B4-BE49-F238E27FC236}">
                <a16:creationId xmlns:a16="http://schemas.microsoft.com/office/drawing/2014/main" id="{33ECE094-F468-9C0A-DD7A-E48C9DE06841}"/>
              </a:ext>
            </a:extLst>
          </p:cNvPr>
          <p:cNvSpPr/>
          <p:nvPr/>
        </p:nvSpPr>
        <p:spPr>
          <a:xfrm>
            <a:off x="1260630" y="219319"/>
            <a:ext cx="9197114" cy="739470"/>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 name="Заголовок 1">
            <a:extLst>
              <a:ext uri="{FF2B5EF4-FFF2-40B4-BE49-F238E27FC236}">
                <a16:creationId xmlns:a16="http://schemas.microsoft.com/office/drawing/2014/main" id="{374B140C-867F-C9AF-434A-3C98BC034D73}"/>
              </a:ext>
            </a:extLst>
          </p:cNvPr>
          <p:cNvSpPr>
            <a:spLocks noGrp="1"/>
          </p:cNvSpPr>
          <p:nvPr>
            <p:ph type="title"/>
          </p:nvPr>
        </p:nvSpPr>
        <p:spPr>
          <a:xfrm>
            <a:off x="1139248" y="289242"/>
            <a:ext cx="9439878" cy="669547"/>
          </a:xfrm>
        </p:spPr>
        <p:txBody>
          <a:bodyPr>
            <a:normAutofit/>
          </a:bodyPr>
          <a:lstStyle/>
          <a:p>
            <a:pPr algn="ctr"/>
            <a:r>
              <a:rPr lang="ru-RU" sz="32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ФИЗИКА-ТЕХНИКАЛЫҚ ҮЙІРМЕЛЕР</a:t>
            </a:r>
          </a:p>
        </p:txBody>
      </p:sp>
      <p:sp>
        <p:nvSpPr>
          <p:cNvPr id="54" name="Объект 2">
            <a:extLst>
              <a:ext uri="{FF2B5EF4-FFF2-40B4-BE49-F238E27FC236}">
                <a16:creationId xmlns:a16="http://schemas.microsoft.com/office/drawing/2014/main" id="{C44CAFAB-C0E3-46E6-9003-0903E68072F6}"/>
              </a:ext>
            </a:extLst>
          </p:cNvPr>
          <p:cNvSpPr>
            <a:spLocks noGrp="1"/>
          </p:cNvSpPr>
          <p:nvPr>
            <p:ph idx="1"/>
          </p:nvPr>
        </p:nvSpPr>
        <p:spPr>
          <a:xfrm>
            <a:off x="1004512" y="1344462"/>
            <a:ext cx="10055585" cy="4585563"/>
          </a:xfrm>
        </p:spPr>
        <p:txBody>
          <a:bodyPr>
            <a:normAutofit fontScale="92500" lnSpcReduction="10000"/>
          </a:bodyPr>
          <a:lstStyle/>
          <a:p>
            <a:pPr indent="0" algn="just">
              <a:lnSpc>
                <a:spcPct val="100000"/>
              </a:lnSpc>
              <a:spcBef>
                <a:spcPts val="0"/>
              </a:spcBef>
              <a:buNone/>
            </a:pPr>
            <a:r>
              <a:rPr lang="ru-RU" sz="1800"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kk-KZ" sz="2000" b="1" dirty="0">
                <a:effectLst/>
                <a:latin typeface="Times New Roman" panose="02020603050405020304" pitchFamily="18" charset="0"/>
                <a:ea typeface="Calibri" panose="020F0502020204030204" pitchFamily="34" charset="0"/>
                <a:cs typeface="Times New Roman" panose="02020603050405020304" pitchFamily="18" charset="0"/>
              </a:rPr>
              <a:t>Физика-техникалық үйірмелер мынадай әдістемелік талаптарға сай ұйымдастырылады: </a:t>
            </a:r>
          </a:p>
          <a:p>
            <a:pPr indent="0" algn="just">
              <a:lnSpc>
                <a:spcPct val="100000"/>
              </a:lnSpc>
              <a:spcBef>
                <a:spcPts val="0"/>
              </a:spcBef>
              <a:buNone/>
            </a:pPr>
            <a:endParaRPr lang="kk-KZ" sz="20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571500" indent="-342900" algn="just">
              <a:lnSpc>
                <a:spcPct val="100000"/>
              </a:lnSpc>
              <a:spcBef>
                <a:spcPts val="0"/>
              </a:spcBef>
              <a:buAutoNum type="arabicParenR"/>
            </a:pPr>
            <a:r>
              <a:rPr lang="kk-KZ" sz="1800" dirty="0">
                <a:effectLst/>
                <a:latin typeface="Times New Roman" panose="02020603050405020304" pitchFamily="18" charset="0"/>
                <a:ea typeface="Calibri" panose="020F0502020204030204" pitchFamily="34" charset="0"/>
                <a:cs typeface="Times New Roman" panose="02020603050405020304" pitchFamily="18" charset="0"/>
              </a:rPr>
              <a:t>үйірмені ұйымдастыру туралы ұсыныс-тілекті оқушылардың өздерінің бергені дұрыс. Ол үшін мұғалім қандай үйірмелер ұйымдастырылатындығын, оларды кімдер және қандай мерзімде өткізетінін, қызықты әдебиеттердің тізімін көрсетіп физкабинетке хабарландыру жазып қою керек, оны әр сыныпта талдап, насихаттау қажет; </a:t>
            </a:r>
          </a:p>
          <a:p>
            <a:pPr marL="571500" indent="-342900" algn="just">
              <a:lnSpc>
                <a:spcPct val="100000"/>
              </a:lnSpc>
              <a:spcBef>
                <a:spcPts val="0"/>
              </a:spcBef>
              <a:buAutoNum type="arabicParenR"/>
            </a:pPr>
            <a:r>
              <a:rPr lang="kk-KZ" sz="1800" dirty="0">
                <a:effectLst/>
                <a:latin typeface="Times New Roman" panose="02020603050405020304" pitchFamily="18" charset="0"/>
                <a:ea typeface="Calibri" panose="020F0502020204030204" pitchFamily="34" charset="0"/>
                <a:cs typeface="Times New Roman" panose="02020603050405020304" pitchFamily="18" charset="0"/>
              </a:rPr>
              <a:t>үйірмеге оқушылар өз қалауымен қатысқаны абзал;</a:t>
            </a:r>
          </a:p>
          <a:p>
            <a:pPr marL="571500" indent="-342900" algn="just">
              <a:lnSpc>
                <a:spcPct val="100000"/>
              </a:lnSpc>
              <a:spcBef>
                <a:spcPts val="0"/>
              </a:spcBef>
              <a:buAutoNum type="arabicParenR"/>
            </a:pPr>
            <a:r>
              <a:rPr lang="kk-KZ" sz="1800" dirty="0">
                <a:effectLst/>
                <a:latin typeface="Times New Roman" panose="02020603050405020304" pitchFamily="18" charset="0"/>
                <a:ea typeface="Calibri" panose="020F0502020204030204" pitchFamily="34" charset="0"/>
                <a:cs typeface="Times New Roman" panose="02020603050405020304" pitchFamily="18" charset="0"/>
              </a:rPr>
              <a:t>төменгі және жоғары сынып оқушылары үшін бөлек-бөлек үйірме топтары болғаны жөн.</a:t>
            </a:r>
          </a:p>
          <a:p>
            <a:pPr marL="571500" indent="-342900" algn="just">
              <a:lnSpc>
                <a:spcPct val="100000"/>
              </a:lnSpc>
              <a:spcBef>
                <a:spcPts val="0"/>
              </a:spcBef>
              <a:buAutoNum type="arabicParenR"/>
            </a:pPr>
            <a:r>
              <a:rPr lang="kk-KZ" sz="1800" dirty="0">
                <a:effectLst/>
                <a:latin typeface="Times New Roman" panose="02020603050405020304" pitchFamily="18" charset="0"/>
                <a:ea typeface="Calibri" panose="020F0502020204030204" pitchFamily="34" charset="0"/>
                <a:cs typeface="Times New Roman" panose="02020603050405020304" pitchFamily="18" charset="0"/>
              </a:rPr>
              <a:t>үйірмедегі балалардың жұмыстарына барынша ерік-ықтияр беру нәтижелі болады;</a:t>
            </a:r>
          </a:p>
          <a:p>
            <a:pPr marL="571500" indent="-342900" algn="just">
              <a:lnSpc>
                <a:spcPct val="100000"/>
              </a:lnSpc>
              <a:spcBef>
                <a:spcPts val="0"/>
              </a:spcBef>
              <a:buAutoNum type="arabicParenR"/>
            </a:pPr>
            <a:r>
              <a:rPr lang="kk-KZ" sz="1800" dirty="0">
                <a:effectLst/>
                <a:latin typeface="Times New Roman" panose="02020603050405020304" pitchFamily="18" charset="0"/>
                <a:ea typeface="Calibri" panose="020F0502020204030204" pitchFamily="34" charset="0"/>
                <a:cs typeface="Times New Roman" panose="02020603050405020304" pitchFamily="18" charset="0"/>
              </a:rPr>
              <a:t>үйірме жұмыстарының тәрбиелік мәніне де (еңбек дағдысы, техникалық мәдениеті, эстетикалық маңызы) жеткілікті мән берген жөн.</a:t>
            </a:r>
          </a:p>
          <a:p>
            <a:pPr marL="571500" indent="-342900" algn="just">
              <a:lnSpc>
                <a:spcPct val="100000"/>
              </a:lnSpc>
              <a:spcBef>
                <a:spcPts val="0"/>
              </a:spcBef>
              <a:buAutoNum type="arabicParenR"/>
            </a:pPr>
            <a:r>
              <a:rPr lang="kk-KZ" sz="1800" dirty="0">
                <a:effectLst/>
                <a:latin typeface="Times New Roman" panose="02020603050405020304" pitchFamily="18" charset="0"/>
                <a:ea typeface="Calibri" panose="020F0502020204030204" pitchFamily="34" charset="0"/>
                <a:cs typeface="Times New Roman" panose="02020603050405020304" pitchFamily="18" charset="0"/>
              </a:rPr>
              <a:t>олардың істеген жұмыстарын мектептегі барлық оқушыларға таныстырып (көрме, конкурс, газет) тұру пайдалы;</a:t>
            </a:r>
          </a:p>
          <a:p>
            <a:pPr marL="571500" indent="-342900" algn="just">
              <a:lnSpc>
                <a:spcPct val="100000"/>
              </a:lnSpc>
              <a:spcBef>
                <a:spcPts val="0"/>
              </a:spcBef>
              <a:buAutoNum type="arabicParenR"/>
            </a:pPr>
            <a:r>
              <a:rPr lang="kk-KZ" sz="1800" dirty="0">
                <a:effectLst/>
                <a:latin typeface="Times New Roman" panose="02020603050405020304" pitchFamily="18" charset="0"/>
                <a:ea typeface="Calibri" panose="020F0502020204030204" pitchFamily="34" charset="0"/>
                <a:cs typeface="Times New Roman" panose="02020603050405020304" pitchFamily="18" charset="0"/>
              </a:rPr>
              <a:t>үйірме сабақтарында оқу бағдарламасының міндетін орындауға болмайды. Жүйелі түрде жүргізілген сыныптан тыс жұмыс оқушылардың қабілетін дамытуға және олардың физика мен техниканың белгілі бір саласына деген ерекше ықыласын қалыптастыруға әсер етеді.</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p>
            <a:pPr indent="0" algn="just">
              <a:lnSpc>
                <a:spcPct val="100000"/>
              </a:lnSpc>
              <a:spcBef>
                <a:spcPts val="0"/>
              </a:spcBef>
              <a:buNone/>
            </a:pPr>
            <a:r>
              <a:rPr lang="ru-RU" sz="1800" b="1" dirty="0">
                <a:solidFill>
                  <a:srgbClr val="002060"/>
                </a:solidFill>
                <a:latin typeface="Arial" panose="020B0604020202020204" pitchFamily="34" charset="0"/>
                <a:ea typeface="Calibri" panose="020F0502020204030204" pitchFamily="34" charset="0"/>
                <a:cs typeface="Arial" panose="020B0604020202020204" pitchFamily="34" charset="0"/>
              </a:rPr>
              <a:t> </a:t>
            </a:r>
            <a:endParaRPr lang="en-US" sz="1800" b="1" dirty="0">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gn="just">
              <a:lnSpc>
                <a:spcPct val="100000"/>
              </a:lnSpc>
              <a:spcBef>
                <a:spcPts val="0"/>
              </a:spcBef>
              <a:buNone/>
            </a:pPr>
            <a:endParaRPr lang="ru-RU" sz="1800" b="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marL="457200" indent="-457200" algn="just">
              <a:lnSpc>
                <a:spcPct val="100000"/>
              </a:lnSpc>
              <a:spcBef>
                <a:spcPts val="0"/>
              </a:spcBef>
              <a:buFont typeface="+mj-lt"/>
              <a:buAutoNum type="arabicPeriod"/>
            </a:pPr>
            <a:endParaRPr lang="ru-RU" sz="1600" b="1"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633031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A79013F-CF01-27C1-989F-4F0C2435D555}"/>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5353096-E667-9B95-FEF1-08290338BB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BD1CFF3-9656-4059-C73C-39A374365F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EA9E06C-6A22-5452-CB1E-7BC2DF44A1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C99DE741-4D88-1F53-8A9D-7894DA063B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461AD6D5-9A55-A804-33A5-47675803A2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1F4E442F-8335-E7B9-0B7A-250FD282FC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406FF7F5-C4D2-095B-FDC6-5A694BAB9E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20CA9B43-E783-7079-08EF-BD3F2CD172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18D15776-8E2A-F8EA-B039-FDAF09097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AA53FF41-77A8-51E5-4698-E2A8FB60CD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0805503F-E8DE-8976-AFDE-ECFEA83F67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AB572325-5904-3B36-0CCB-1CC85B5A65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B655B60A-AA7B-9D71-C5EE-D523D893D6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45D4B4E0-3700-4407-9C46-79CC577C80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EC618D2C-D405-2E23-8CE7-3F0B507D72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E6882A32-9D46-5D28-12F0-25CF6EB954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7DE716F1-58E2-4655-9248-EB780D5892E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694F88D2-6590-485E-C5BC-CC9AF7C198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4E5DEC01-E115-6418-E50B-32328D4261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ED43CF4F-A598-837E-0AAB-B81F39EEC9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648176C0-98EE-1800-9791-001F2C1561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9C4B3F52-A045-79AC-AE10-71DAC725F8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63C4D5A9-55A0-E1F1-E5D7-98FB90FA89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EF8221A1-512B-B661-705E-7C8BB5FE7E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422C50A0-E964-50C1-D1D9-EF647681B9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FBFA3AFE-8332-4A76-86DC-6CE2308BF5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8D70B509-C8B1-61AB-C7B6-CE44340FDB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522A58BD-C203-79EF-623C-0D585DD254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DB1A8A0C-0A14-1A55-55B7-55AD51B2C1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DDC3B908-5754-C452-C87F-99A4AEFF7D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A3CF5EAB-A7CB-D4A6-64E3-334850F82F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778AB45D-4717-18E9-128F-3887FAF948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74A65FA8-864A-7753-A50A-7CB37B847B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28CFDCF4-1C99-5605-E427-5D011C9C25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9C0B5EBC-7E72-5D01-AD9D-C4E12A95CA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430DEF06-FB87-DDB8-20EE-4176871BED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3E6F95F1-F153-74C7-472B-E57A1B9430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8867CF61-AB46-DBFA-C7F1-6A382AE2C4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9825B148-BA34-9C2E-C902-0CC315D240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B7D674F7-752F-FDA3-39C9-354496A446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D39BF2B2-BD38-E4FF-F4ED-3EB1851FFB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C6F75C86-A534-2B23-E2CB-0B0531C529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0" name="Объект 2">
            <a:extLst>
              <a:ext uri="{FF2B5EF4-FFF2-40B4-BE49-F238E27FC236}">
                <a16:creationId xmlns:a16="http://schemas.microsoft.com/office/drawing/2014/main" id="{85D437B9-A82D-8A35-CD89-19F045A88D8A}"/>
              </a:ext>
            </a:extLst>
          </p:cNvPr>
          <p:cNvSpPr>
            <a:spLocks noGrp="1"/>
          </p:cNvSpPr>
          <p:nvPr>
            <p:ph idx="1"/>
          </p:nvPr>
        </p:nvSpPr>
        <p:spPr>
          <a:xfrm>
            <a:off x="472051" y="862924"/>
            <a:ext cx="10820100" cy="5195634"/>
          </a:xfrm>
        </p:spPr>
        <p:txBody>
          <a:bodyPr>
            <a:normAutofit fontScale="25000" lnSpcReduction="20000"/>
          </a:bodyPr>
          <a:lstStyle/>
          <a:p>
            <a:pPr indent="0">
              <a:lnSpc>
                <a:spcPct val="100000"/>
              </a:lnSpc>
              <a:spcBef>
                <a:spcPts val="0"/>
              </a:spcBef>
              <a:buNone/>
            </a:pPr>
            <a:endParaRPr lang="ru-RU" sz="1400" b="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indent="450215">
              <a:lnSpc>
                <a:spcPct val="120000"/>
              </a:lnSpc>
              <a:spcAft>
                <a:spcPts val="800"/>
              </a:spcAft>
            </a:pPr>
            <a:r>
              <a:rPr lang="kk-KZ" sz="6400" dirty="0">
                <a:effectLst/>
                <a:latin typeface="Times New Roman" panose="02020603050405020304" pitchFamily="18" charset="0"/>
                <a:ea typeface="Calibri" panose="020F0502020204030204" pitchFamily="34" charset="0"/>
                <a:cs typeface="Times New Roman" panose="02020603050405020304" pitchFamily="18" charset="0"/>
              </a:rPr>
              <a:t>Жыл сайын өткізілетін апталықтардың жоспары өзгертіліп отырғаны дұрыс. Әрбір пәндер бойынша өткізілетін апталықтардың аралығы 10 күн болуы керек.</a:t>
            </a:r>
            <a:endParaRPr lang="ru-RU" sz="64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50215">
              <a:lnSpc>
                <a:spcPct val="120000"/>
              </a:lnSpc>
              <a:spcAft>
                <a:spcPts val="800"/>
              </a:spcAft>
            </a:pPr>
            <a:r>
              <a:rPr lang="kk-KZ" sz="6400" dirty="0">
                <a:effectLst/>
                <a:latin typeface="Times New Roman" panose="02020603050405020304" pitchFamily="18" charset="0"/>
                <a:ea typeface="Calibri" panose="020F0502020204030204" pitchFamily="34" charset="0"/>
                <a:cs typeface="Times New Roman" panose="02020603050405020304" pitchFamily="18" charset="0"/>
              </a:rPr>
              <a:t>Апталықтарды өткізу үшін арнайы штаб құрылу керек және ол апталықтардың барлық жұмыстарын басқарып отырады. Сонымен қатар мектеп комитетінің отырысында штаб құрамы қарастырылып, бекітіледі. Штаб құрамы тек жақсы ұйымдастырушылардан ғана емес, сонымен қатар физикаға қызығушылығы бар және өзге оқушылардың да пәнге деген қызығушылығын арттыра білетіндей білімі бар болуы керек. Штаб құрамы физикалық апталық басталатын күннен 2 апта бұрын жиналады. Штаб құрамының отырысында апталықтың өткізу жоспары құрылады, әрбір шараға жауапты адам тағайындалады және әрбір конкурсқа әділқазы алқаларын сайлайды.</a:t>
            </a:r>
            <a:endParaRPr lang="ru-RU" sz="64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50215">
              <a:lnSpc>
                <a:spcPct val="120000"/>
              </a:lnSpc>
              <a:spcAft>
                <a:spcPts val="800"/>
              </a:spcAft>
            </a:pPr>
            <a:r>
              <a:rPr lang="kk-KZ" sz="6400" dirty="0">
                <a:effectLst/>
                <a:latin typeface="Times New Roman" panose="02020603050405020304" pitchFamily="18" charset="0"/>
                <a:ea typeface="Calibri" panose="020F0502020204030204" pitchFamily="34" charset="0"/>
                <a:cs typeface="Times New Roman" panose="02020603050405020304" pitchFamily="18" charset="0"/>
              </a:rPr>
              <a:t>Апталықты өткізудің ең маңызды бөлігі оның болатындығын алдын – ала хабарлау. Физикалық апталықтың ашылу салтанатында арнайы хабарламалар дайындаған жөн. Олар мынадай түрде болуы мүмкін:</a:t>
            </a:r>
            <a:endParaRPr lang="ru-RU" sz="64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50215">
              <a:lnSpc>
                <a:spcPct val="120000"/>
              </a:lnSpc>
              <a:spcAft>
                <a:spcPts val="800"/>
              </a:spcAft>
            </a:pPr>
            <a:r>
              <a:rPr lang="kk-KZ" sz="6400" b="1" dirty="0">
                <a:effectLst/>
                <a:latin typeface="Times New Roman" panose="02020603050405020304" pitchFamily="18" charset="0"/>
                <a:ea typeface="Calibri" panose="020F0502020204030204" pitchFamily="34" charset="0"/>
                <a:cs typeface="Times New Roman" panose="02020603050405020304" pitchFamily="18" charset="0"/>
              </a:rPr>
              <a:t>1.	Апталықтың ашылуымен оқушыларды құттықтап, оларға физика ғылымы жөнінде қысқаша мәлімет беру.</a:t>
            </a:r>
            <a:endParaRPr lang="ru-RU" sz="6400" b="1" dirty="0">
              <a:effectLst/>
              <a:latin typeface="Times New Roman" panose="02020603050405020304" pitchFamily="18" charset="0"/>
              <a:ea typeface="Calibri" panose="020F0502020204030204" pitchFamily="34" charset="0"/>
              <a:cs typeface="Times New Roman" panose="02020603050405020304" pitchFamily="18" charset="0"/>
            </a:endParaRPr>
          </a:p>
          <a:p>
            <a:pPr indent="450215">
              <a:lnSpc>
                <a:spcPct val="120000"/>
              </a:lnSpc>
              <a:spcAft>
                <a:spcPts val="800"/>
              </a:spcAft>
            </a:pPr>
            <a:r>
              <a:rPr lang="kk-KZ" sz="6400" b="1" dirty="0">
                <a:effectLst/>
                <a:latin typeface="Times New Roman" panose="02020603050405020304" pitchFamily="18" charset="0"/>
                <a:ea typeface="Calibri" panose="020F0502020204030204" pitchFamily="34" charset="0"/>
                <a:cs typeface="Times New Roman" panose="02020603050405020304" pitchFamily="18" charset="0"/>
              </a:rPr>
              <a:t>2.	Апталық жоспарын хабарлау.</a:t>
            </a:r>
            <a:endParaRPr lang="ru-RU" sz="6400" b="1" dirty="0">
              <a:effectLst/>
              <a:latin typeface="Times New Roman" panose="02020603050405020304" pitchFamily="18" charset="0"/>
              <a:ea typeface="Calibri" panose="020F0502020204030204" pitchFamily="34" charset="0"/>
              <a:cs typeface="Times New Roman" panose="02020603050405020304" pitchFamily="18" charset="0"/>
            </a:endParaRPr>
          </a:p>
          <a:p>
            <a:pPr indent="450215">
              <a:lnSpc>
                <a:spcPct val="120000"/>
              </a:lnSpc>
              <a:spcAft>
                <a:spcPts val="800"/>
              </a:spcAft>
            </a:pPr>
            <a:r>
              <a:rPr lang="kk-KZ" sz="6400" b="1" dirty="0">
                <a:effectLst/>
                <a:latin typeface="Times New Roman" panose="02020603050405020304" pitchFamily="18" charset="0"/>
                <a:ea typeface="Calibri" panose="020F0502020204030204" pitchFamily="34" charset="0"/>
                <a:cs typeface="Times New Roman" panose="02020603050405020304" pitchFamily="18" charset="0"/>
              </a:rPr>
              <a:t>3.	Оқушыларды физикалық білімдерін одан әрі жетілдіруге шақыру.</a:t>
            </a:r>
            <a:endParaRPr lang="ru-RU" sz="6400" b="1" dirty="0">
              <a:effectLst/>
              <a:latin typeface="Times New Roman" panose="02020603050405020304" pitchFamily="18" charset="0"/>
              <a:ea typeface="Calibri" panose="020F0502020204030204" pitchFamily="34" charset="0"/>
              <a:cs typeface="Times New Roman" panose="02020603050405020304" pitchFamily="18" charset="0"/>
            </a:endParaRPr>
          </a:p>
          <a:p>
            <a:pPr indent="450215">
              <a:lnSpc>
                <a:spcPct val="120000"/>
              </a:lnSpc>
              <a:spcAft>
                <a:spcPts val="800"/>
              </a:spcAft>
            </a:pPr>
            <a:r>
              <a:rPr lang="kk-KZ" sz="6400" b="1" dirty="0">
                <a:effectLst/>
                <a:latin typeface="Times New Roman" panose="02020603050405020304" pitchFamily="18" charset="0"/>
                <a:ea typeface="Calibri" panose="020F0502020204030204" pitchFamily="34" charset="0"/>
                <a:cs typeface="Times New Roman" panose="02020603050405020304" pitchFamily="18" charset="0"/>
              </a:rPr>
              <a:t>4.	Оқушылардың физикалық апталыққа арналған әнұранын орындауы</a:t>
            </a:r>
            <a:r>
              <a:rPr lang="kk-KZ" sz="6400" dirty="0">
                <a:effectLst/>
                <a:latin typeface="Times New Roman" panose="02020603050405020304" pitchFamily="18" charset="0"/>
                <a:ea typeface="Calibri" panose="020F0502020204030204" pitchFamily="34" charset="0"/>
                <a:cs typeface="Times New Roman" panose="02020603050405020304" pitchFamily="18" charset="0"/>
              </a:rPr>
              <a:t>.</a:t>
            </a:r>
            <a:endParaRPr lang="ru-RU" sz="6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Скругленный прямоугольник 4">
            <a:extLst>
              <a:ext uri="{FF2B5EF4-FFF2-40B4-BE49-F238E27FC236}">
                <a16:creationId xmlns:a16="http://schemas.microsoft.com/office/drawing/2014/main" id="{98A47A5E-5DF8-07CD-2871-222A7360BB21}"/>
              </a:ext>
            </a:extLst>
          </p:cNvPr>
          <p:cNvSpPr/>
          <p:nvPr/>
        </p:nvSpPr>
        <p:spPr>
          <a:xfrm>
            <a:off x="1233996" y="248764"/>
            <a:ext cx="9438607" cy="71739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7" name="Заголовок 1">
            <a:extLst>
              <a:ext uri="{FF2B5EF4-FFF2-40B4-BE49-F238E27FC236}">
                <a16:creationId xmlns:a16="http://schemas.microsoft.com/office/drawing/2014/main" id="{1912671D-6292-BB7E-5C5A-53CBA3B32F2C}"/>
              </a:ext>
            </a:extLst>
          </p:cNvPr>
          <p:cNvSpPr>
            <a:spLocks noGrp="1"/>
          </p:cNvSpPr>
          <p:nvPr>
            <p:ph type="title"/>
          </p:nvPr>
        </p:nvSpPr>
        <p:spPr>
          <a:xfrm>
            <a:off x="1356222" y="102548"/>
            <a:ext cx="9211909" cy="994123"/>
          </a:xfrm>
        </p:spPr>
        <p:txBody>
          <a:bodyPr>
            <a:normAutofit/>
          </a:bodyPr>
          <a:lstStyle/>
          <a:p>
            <a:pPr algn="ctr"/>
            <a:r>
              <a:rPr lang="kk-KZ"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АПТАЛЫҚТЫ ҰЙЫМДАСТЫРУ</a:t>
            </a:r>
            <a:endPar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600609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A79013F-CF01-27C1-989F-4F0C2435D555}"/>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5353096-E667-9B95-FEF1-08290338BB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BD1CFF3-9656-4059-C73C-39A374365F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EA9E06C-6A22-5452-CB1E-7BC2DF44A1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C99DE741-4D88-1F53-8A9D-7894DA063B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461AD6D5-9A55-A804-33A5-47675803A2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1F4E442F-8335-E7B9-0B7A-250FD282FC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406FF7F5-C4D2-095B-FDC6-5A694BAB9E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20CA9B43-E783-7079-08EF-BD3F2CD172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18D15776-8E2A-F8EA-B039-FDAF09097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AA53FF41-77A8-51E5-4698-E2A8FB60CD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0805503F-E8DE-8976-AFDE-ECFEA83F67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AB572325-5904-3B36-0CCB-1CC85B5A65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B655B60A-AA7B-9D71-C5EE-D523D893D6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45D4B4E0-3700-4407-9C46-79CC577C80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EC618D2C-D405-2E23-8CE7-3F0B507D72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E6882A32-9D46-5D28-12F0-25CF6EB954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7DE716F1-58E2-4655-9248-EB780D5892E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694F88D2-6590-485E-C5BC-CC9AF7C198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4E5DEC01-E115-6418-E50B-32328D4261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ED43CF4F-A598-837E-0AAB-B81F39EEC9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648176C0-98EE-1800-9791-001F2C1561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9C4B3F52-A045-79AC-AE10-71DAC725F8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63C4D5A9-55A0-E1F1-E5D7-98FB90FA89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EF8221A1-512B-B661-705E-7C8BB5FE7E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422C50A0-E964-50C1-D1D9-EF647681B9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FBFA3AFE-8332-4A76-86DC-6CE2308BF5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8D70B509-C8B1-61AB-C7B6-CE44340FDB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522A58BD-C203-79EF-623C-0D585DD254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DB1A8A0C-0A14-1A55-55B7-55AD51B2C1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DDC3B908-5754-C452-C87F-99A4AEFF7D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A3CF5EAB-A7CB-D4A6-64E3-334850F82F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778AB45D-4717-18E9-128F-3887FAF948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74A65FA8-864A-7753-A50A-7CB37B847B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28CFDCF4-1C99-5605-E427-5D011C9C25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9C0B5EBC-7E72-5D01-AD9D-C4E12A95CA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430DEF06-FB87-DDB8-20EE-4176871BED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3E6F95F1-F153-74C7-472B-E57A1B9430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8867CF61-AB46-DBFA-C7F1-6A382AE2C4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9825B148-BA34-9C2E-C902-0CC315D240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B7D674F7-752F-FDA3-39C9-354496A446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D39BF2B2-BD38-E4FF-F4ED-3EB1851FFB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C6F75C86-A534-2B23-E2CB-0B0531C529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Скругленный прямоугольник 4">
            <a:extLst>
              <a:ext uri="{FF2B5EF4-FFF2-40B4-BE49-F238E27FC236}">
                <a16:creationId xmlns:a16="http://schemas.microsoft.com/office/drawing/2014/main" id="{98A47A5E-5DF8-07CD-2871-222A7360BB21}"/>
              </a:ext>
            </a:extLst>
          </p:cNvPr>
          <p:cNvSpPr/>
          <p:nvPr/>
        </p:nvSpPr>
        <p:spPr>
          <a:xfrm>
            <a:off x="1233996" y="248764"/>
            <a:ext cx="9438607" cy="71739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7" name="Заголовок 1">
            <a:extLst>
              <a:ext uri="{FF2B5EF4-FFF2-40B4-BE49-F238E27FC236}">
                <a16:creationId xmlns:a16="http://schemas.microsoft.com/office/drawing/2014/main" id="{1912671D-6292-BB7E-5C5A-53CBA3B32F2C}"/>
              </a:ext>
            </a:extLst>
          </p:cNvPr>
          <p:cNvSpPr>
            <a:spLocks noGrp="1"/>
          </p:cNvSpPr>
          <p:nvPr>
            <p:ph type="title"/>
          </p:nvPr>
        </p:nvSpPr>
        <p:spPr>
          <a:xfrm>
            <a:off x="1356222" y="102548"/>
            <a:ext cx="9211909" cy="994123"/>
          </a:xfrm>
        </p:spPr>
        <p:txBody>
          <a:bodyPr>
            <a:normAutofit/>
          </a:bodyPr>
          <a:lstStyle/>
          <a:p>
            <a:pPr algn="ctr"/>
            <a:r>
              <a:rPr lang="kk-KZ"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ОЛИМПИАДАНЫ ҰЙЫМДАСТЫРУ</a:t>
            </a:r>
            <a:endPar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9" name="TextBox 58">
            <a:extLst>
              <a:ext uri="{FF2B5EF4-FFF2-40B4-BE49-F238E27FC236}">
                <a16:creationId xmlns:a16="http://schemas.microsoft.com/office/drawing/2014/main" id="{E5CF54BA-E77D-491E-A93C-8ACC76309155}"/>
              </a:ext>
            </a:extLst>
          </p:cNvPr>
          <p:cNvSpPr txBox="1"/>
          <p:nvPr/>
        </p:nvSpPr>
        <p:spPr>
          <a:xfrm>
            <a:off x="996811" y="1197878"/>
            <a:ext cx="10411477" cy="4760278"/>
          </a:xfrm>
          <a:prstGeom prst="rect">
            <a:avLst/>
          </a:prstGeom>
          <a:noFill/>
        </p:spPr>
        <p:txBody>
          <a:bodyPr wrap="square">
            <a:spAutoFit/>
          </a:bodyPr>
          <a:lstStyle/>
          <a:p>
            <a:pPr indent="450215" algn="just">
              <a:spcAft>
                <a:spcPts val="800"/>
              </a:spcAft>
            </a:pPr>
            <a:r>
              <a:rPr lang="kk-KZ" sz="1800" dirty="0">
                <a:effectLst/>
                <a:latin typeface="Times New Roman" panose="02020603050405020304" pitchFamily="18" charset="0"/>
                <a:ea typeface="Calibri" panose="020F0502020204030204" pitchFamily="34" charset="0"/>
                <a:cs typeface="Times New Roman" panose="02020603050405020304" pitchFamily="18" charset="0"/>
              </a:rPr>
              <a:t>Оқушылардың физикаға деген қызығушылықтары мен шығармашылық қабілеттерін дамытудың маңызды формалары ретінде физикалық олимпиадалар болып табылады. Олимпиадалар - сыныптан тыс жұмыстың жалпы мойындалған және көпшіліктік формасы болып табылады. Оларды қазіргі кезде көптеген пәндер бойынша еліміздің барлық аймақтарында ұйымдастырылады. Олимпиадалар оқушылар арасында кеңінен танымал, себебі оларға өз күштерін сынауға және жарысқа қатысуға мүмкіндік береді. Маңыздысы, олимпиада мақсаттары тек дарынды оқушыларды анықтау ғана емес, сонымен қатар, оқушылардың басым көпші- лігінде физиканы оқуға деген қызығушылықтарын оятуға жағдай туғызу екендігін естен шығармаған жөн.</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800"/>
              </a:spcAft>
            </a:pPr>
            <a:r>
              <a:rPr lang="kk-KZ" sz="1800" dirty="0">
                <a:effectLst/>
                <a:latin typeface="Times New Roman" panose="02020603050405020304" pitchFamily="18" charset="0"/>
                <a:ea typeface="Calibri" panose="020F0502020204030204" pitchFamily="34" charset="0"/>
                <a:cs typeface="Times New Roman" panose="02020603050405020304" pitchFamily="18" charset="0"/>
              </a:rPr>
              <a:t>Олимпиадалар ұйымдастыру мен өткізуде келесі дидактикалық және тәрбиелік мақсаттар көзделеді:</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800"/>
              </a:spcAft>
            </a:pPr>
            <a:r>
              <a:rPr lang="kk-KZ" sz="1800" dirty="0">
                <a:effectLst/>
                <a:latin typeface="Times New Roman" panose="02020603050405020304" pitchFamily="18" charset="0"/>
                <a:ea typeface="Calibri" panose="020F0502020204030204" pitchFamily="34" charset="0"/>
                <a:cs typeface="Times New Roman" panose="02020603050405020304" pitchFamily="18" charset="0"/>
              </a:rPr>
              <a:t>-	пәнге деген тұрақты қызығушылықты туғызу;</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800"/>
              </a:spcAft>
            </a:pPr>
            <a:r>
              <a:rPr lang="kk-KZ" sz="1800" dirty="0">
                <a:effectLst/>
                <a:latin typeface="Times New Roman" panose="02020603050405020304" pitchFamily="18" charset="0"/>
                <a:ea typeface="Calibri" panose="020F0502020204030204" pitchFamily="34" charset="0"/>
                <a:cs typeface="Times New Roman" panose="02020603050405020304" pitchFamily="18" charset="0"/>
              </a:rPr>
              <a:t>-	бұрын өткен материалды жүйелендіру мен қайталау;</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800"/>
              </a:spcAft>
            </a:pPr>
            <a:r>
              <a:rPr lang="kk-KZ" sz="1800" dirty="0">
                <a:effectLst/>
                <a:latin typeface="Times New Roman" panose="02020603050405020304" pitchFamily="18" charset="0"/>
                <a:ea typeface="Calibri" panose="020F0502020204030204" pitchFamily="34" charset="0"/>
                <a:cs typeface="Times New Roman" panose="02020603050405020304" pitchFamily="18" charset="0"/>
              </a:rPr>
              <a:t>-	оқушыларда рационалды физикалық ойлауды дамыту; -	табандылық, мақсатқа</a:t>
            </a:r>
            <a:r>
              <a:rPr lang="kk-KZ" dirty="0">
                <a:latin typeface="Times New Roman" panose="02020603050405020304" pitchFamily="18" charset="0"/>
                <a:ea typeface="Calibri" panose="020F0502020204030204" pitchFamily="34" charset="0"/>
                <a:cs typeface="Times New Roman" panose="02020603050405020304" pitchFamily="18" charset="0"/>
              </a:rPr>
              <a:t> </a:t>
            </a:r>
            <a:r>
              <a:rPr lang="kk-KZ" sz="1800" dirty="0">
                <a:effectLst/>
                <a:latin typeface="Times New Roman" panose="02020603050405020304" pitchFamily="18" charset="0"/>
                <a:ea typeface="Calibri" panose="020F0502020204030204" pitchFamily="34" charset="0"/>
                <a:cs typeface="Times New Roman" panose="02020603050405020304" pitchFamily="18" charset="0"/>
              </a:rPr>
              <a:t>тырысушылық, қиындықтарды жеңу сияқты сапаларды тәрбиелеу;</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800"/>
              </a:spcAft>
            </a:pPr>
            <a:r>
              <a:rPr lang="kk-KZ" sz="1800" dirty="0">
                <a:effectLst/>
                <a:latin typeface="Times New Roman" panose="02020603050405020304" pitchFamily="18" charset="0"/>
                <a:ea typeface="Calibri" panose="020F0502020204030204" pitchFamily="34" charset="0"/>
                <a:cs typeface="Times New Roman" panose="02020603050405020304" pitchFamily="18" charset="0"/>
              </a:rPr>
              <a:t>-	жоғары сынып оқушыларына мамандықты таңдауда көмек көрсету.</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737714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A79013F-CF01-27C1-989F-4F0C2435D555}"/>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5353096-E667-9B95-FEF1-08290338BB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BD1CFF3-9656-4059-C73C-39A374365F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EA9E06C-6A22-5452-CB1E-7BC2DF44A1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C99DE741-4D88-1F53-8A9D-7894DA063B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461AD6D5-9A55-A804-33A5-47675803A2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1F4E442F-8335-E7B9-0B7A-250FD282FC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406FF7F5-C4D2-095B-FDC6-5A694BAB9E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20CA9B43-E783-7079-08EF-BD3F2CD172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18D15776-8E2A-F8EA-B039-FDAF09097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AA53FF41-77A8-51E5-4698-E2A8FB60CD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0805503F-E8DE-8976-AFDE-ECFEA83F67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AB572325-5904-3B36-0CCB-1CC85B5A65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B655B60A-AA7B-9D71-C5EE-D523D893D6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45D4B4E0-3700-4407-9C46-79CC577C80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EC618D2C-D405-2E23-8CE7-3F0B507D72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E6882A32-9D46-5D28-12F0-25CF6EB954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7DE716F1-58E2-4655-9248-EB780D5892E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694F88D2-6590-485E-C5BC-CC9AF7C198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4E5DEC01-E115-6418-E50B-32328D4261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ED43CF4F-A598-837E-0AAB-B81F39EEC9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648176C0-98EE-1800-9791-001F2C1561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9C4B3F52-A045-79AC-AE10-71DAC725F8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63C4D5A9-55A0-E1F1-E5D7-98FB90FA89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EF8221A1-512B-B661-705E-7C8BB5FE7E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422C50A0-E964-50C1-D1D9-EF647681B9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FBFA3AFE-8332-4A76-86DC-6CE2308BF5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8D70B509-C8B1-61AB-C7B6-CE44340FDB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522A58BD-C203-79EF-623C-0D585DD254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DB1A8A0C-0A14-1A55-55B7-55AD51B2C1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DDC3B908-5754-C452-C87F-99A4AEFF7D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A3CF5EAB-A7CB-D4A6-64E3-334850F82F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778AB45D-4717-18E9-128F-3887FAF948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74A65FA8-864A-7753-A50A-7CB37B847B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28CFDCF4-1C99-5605-E427-5D011C9C25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9C0B5EBC-7E72-5D01-AD9D-C4E12A95CA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430DEF06-FB87-DDB8-20EE-4176871BED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3E6F95F1-F153-74C7-472B-E57A1B9430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8867CF61-AB46-DBFA-C7F1-6A382AE2C4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9825B148-BA34-9C2E-C902-0CC315D240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B7D674F7-752F-FDA3-39C9-354496A446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D39BF2B2-BD38-E4FF-F4ED-3EB1851FFB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C6F75C86-A534-2B23-E2CB-0B0531C529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0" name="Объект 2">
            <a:extLst>
              <a:ext uri="{FF2B5EF4-FFF2-40B4-BE49-F238E27FC236}">
                <a16:creationId xmlns:a16="http://schemas.microsoft.com/office/drawing/2014/main" id="{85D437B9-A82D-8A35-CD89-19F045A88D8A}"/>
              </a:ext>
            </a:extLst>
          </p:cNvPr>
          <p:cNvSpPr>
            <a:spLocks noGrp="1"/>
          </p:cNvSpPr>
          <p:nvPr>
            <p:ph idx="1"/>
          </p:nvPr>
        </p:nvSpPr>
        <p:spPr>
          <a:xfrm>
            <a:off x="1040506" y="1287999"/>
            <a:ext cx="9891721" cy="5075005"/>
          </a:xfrm>
        </p:spPr>
        <p:txBody>
          <a:bodyPr>
            <a:normAutofit lnSpcReduction="10000"/>
          </a:bodyPr>
          <a:lstStyle/>
          <a:p>
            <a:pPr indent="0">
              <a:lnSpc>
                <a:spcPct val="100000"/>
              </a:lnSpc>
              <a:spcBef>
                <a:spcPts val="0"/>
              </a:spcBef>
              <a:buNone/>
            </a:pPr>
            <a:endPar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indent="450215" algn="just">
              <a:spcAft>
                <a:spcPts val="800"/>
              </a:spcAft>
            </a:pPr>
            <a:r>
              <a:rPr lang="kk-KZ" sz="1800" dirty="0">
                <a:effectLst/>
                <a:latin typeface="Times New Roman" panose="02020603050405020304" pitchFamily="18" charset="0"/>
                <a:ea typeface="Calibri" panose="020F0502020204030204" pitchFamily="34" charset="0"/>
                <a:cs typeface="Times New Roman" panose="02020603050405020304" pitchFamily="18" charset="0"/>
              </a:rPr>
              <a:t>Олимпиада нәтижелері бойынша ең қабілетті деген жастарды елдің жоғары оқу орындарына ұсынуға мүмкіндік туады.</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800"/>
              </a:spcAft>
            </a:pPr>
            <a:r>
              <a:rPr lang="kk-KZ" sz="1800" dirty="0">
                <a:effectLst/>
                <a:latin typeface="Times New Roman" panose="02020603050405020304" pitchFamily="18" charset="0"/>
                <a:ea typeface="Calibri" panose="020F0502020204030204" pitchFamily="34" charset="0"/>
                <a:cs typeface="Times New Roman" panose="02020603050405020304" pitchFamily="18" charset="0"/>
              </a:rPr>
              <a:t>Физика бойынша олимпиадалар қазіргі кезеңде бес кезеңде өткізіледі. </a:t>
            </a:r>
          </a:p>
          <a:p>
            <a:pPr indent="450215" algn="just">
              <a:spcAft>
                <a:spcPts val="800"/>
              </a:spcAft>
            </a:pPr>
            <a:r>
              <a:rPr lang="kk-KZ" sz="1800" dirty="0">
                <a:effectLst/>
                <a:latin typeface="Times New Roman" panose="02020603050405020304" pitchFamily="18" charset="0"/>
                <a:ea typeface="Calibri" panose="020F0502020204030204" pitchFamily="34" charset="0"/>
                <a:cs typeface="Times New Roman" panose="02020603050405020304" pitchFamily="18" charset="0"/>
              </a:rPr>
              <a:t>1- ші кезең – мектепішілік олимпиадалар. Олар мұғалімдердің күшімен оқу жылының бірінші жартыжылдығында өткізіледі, оған қатысуға ниет білдірген оқушылардың барлығы қатыстырылады.</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800"/>
              </a:spcAft>
            </a:pPr>
            <a:r>
              <a:rPr lang="kk-KZ" sz="1800" dirty="0">
                <a:effectLst/>
                <a:latin typeface="Times New Roman" panose="02020603050405020304" pitchFamily="18" charset="0"/>
                <a:ea typeface="Calibri" panose="020F0502020204030204" pitchFamily="34" charset="0"/>
                <a:cs typeface="Times New Roman" panose="02020603050405020304" pitchFamily="18" charset="0"/>
              </a:rPr>
              <a:t>2-	ші кезең – аудандық, қалалық олимпиадалар. Бұл кезең өлкелік, облыстық ұйымдастыру комитеттерімен құрастырылған тапсырмалар бойынша желтоқсан-қаңтар айларында өткізіледі.</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800"/>
              </a:spcAft>
            </a:pPr>
            <a:r>
              <a:rPr lang="kk-KZ" sz="1800" dirty="0">
                <a:effectLst/>
                <a:latin typeface="Times New Roman" panose="02020603050405020304" pitchFamily="18" charset="0"/>
                <a:ea typeface="Calibri" panose="020F0502020204030204" pitchFamily="34" charset="0"/>
                <a:cs typeface="Times New Roman" panose="02020603050405020304" pitchFamily="18" charset="0"/>
              </a:rPr>
              <a:t>3-	ші кезең - өлкелік, облыстық олимпиадалар. Бұл кезеңді облыстық комитеттер қаңтар-ақпан айларында өткізеді.</a:t>
            </a:r>
          </a:p>
          <a:p>
            <a:pPr indent="450215" algn="just">
              <a:spcAft>
                <a:spcPts val="800"/>
              </a:spcAft>
            </a:pPr>
            <a:r>
              <a:rPr lang="kk-KZ" sz="1800" dirty="0">
                <a:effectLst/>
                <a:latin typeface="Times New Roman" panose="02020603050405020304" pitchFamily="18" charset="0"/>
                <a:ea typeface="Calibri" panose="020F0502020204030204" pitchFamily="34" charset="0"/>
                <a:cs typeface="Times New Roman" panose="02020603050405020304" pitchFamily="18" charset="0"/>
              </a:rPr>
              <a:t> 4- ші кезең – аймақтық. Ол наурыз айында өткізіледі.</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800"/>
              </a:spcAft>
            </a:pPr>
            <a:r>
              <a:rPr lang="kk-KZ" sz="1800" dirty="0">
                <a:effectLst/>
                <a:latin typeface="Times New Roman" panose="02020603050405020304" pitchFamily="18" charset="0"/>
                <a:ea typeface="Calibri" panose="020F0502020204030204" pitchFamily="34" charset="0"/>
                <a:cs typeface="Times New Roman" panose="02020603050405020304" pitchFamily="18" charset="0"/>
              </a:rPr>
              <a:t>5- ші кезең – қортынды. Ол сәуір айында өткізіледі. Онда аймақтық олипиадада жеңіске жеткендер қатысады.</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571500" indent="-342900">
              <a:lnSpc>
                <a:spcPct val="100000"/>
              </a:lnSpc>
              <a:spcBef>
                <a:spcPts val="0"/>
              </a:spcBef>
            </a:pPr>
            <a:endPar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6" name="Скругленный прямоугольник 4">
            <a:extLst>
              <a:ext uri="{FF2B5EF4-FFF2-40B4-BE49-F238E27FC236}">
                <a16:creationId xmlns:a16="http://schemas.microsoft.com/office/drawing/2014/main" id="{98A47A5E-5DF8-07CD-2871-222A7360BB21}"/>
              </a:ext>
            </a:extLst>
          </p:cNvPr>
          <p:cNvSpPr/>
          <p:nvPr/>
        </p:nvSpPr>
        <p:spPr>
          <a:xfrm>
            <a:off x="1233996" y="248764"/>
            <a:ext cx="9438607" cy="71739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7" name="Заголовок 1">
            <a:extLst>
              <a:ext uri="{FF2B5EF4-FFF2-40B4-BE49-F238E27FC236}">
                <a16:creationId xmlns:a16="http://schemas.microsoft.com/office/drawing/2014/main" id="{1912671D-6292-BB7E-5C5A-53CBA3B32F2C}"/>
              </a:ext>
            </a:extLst>
          </p:cNvPr>
          <p:cNvSpPr>
            <a:spLocks noGrp="1"/>
          </p:cNvSpPr>
          <p:nvPr>
            <p:ph type="title"/>
          </p:nvPr>
        </p:nvSpPr>
        <p:spPr>
          <a:xfrm>
            <a:off x="1356222" y="102548"/>
            <a:ext cx="9211909" cy="994123"/>
          </a:xfrm>
        </p:spPr>
        <p:txBody>
          <a:bodyPr>
            <a:normAutofit/>
          </a:bodyPr>
          <a:lstStyle/>
          <a:p>
            <a:pPr algn="ctr"/>
            <a:r>
              <a:rPr lang="en-US"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a:t>
            </a:r>
            <a:r>
              <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ВАКУУМДЫҚ ТЕХНИКАСЫНЫҢ ДАМУ ТАРИХЫ</a:t>
            </a:r>
          </a:p>
        </p:txBody>
      </p:sp>
    </p:spTree>
    <p:extLst>
      <p:ext uri="{BB962C8B-B14F-4D97-AF65-F5344CB8AC3E}">
        <p14:creationId xmlns:p14="http://schemas.microsoft.com/office/powerpoint/2010/main" val="42381831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2" name="Rectangle 111">
            <a:extLst>
              <a:ext uri="{FF2B5EF4-FFF2-40B4-BE49-F238E27FC236}">
                <a16:creationId xmlns:a16="http://schemas.microsoft.com/office/drawing/2014/main" id="{0786EB66-C867-4091-BE41-0977C3162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a:extLst>
              <a:ext uri="{FF2B5EF4-FFF2-40B4-BE49-F238E27FC236}">
                <a16:creationId xmlns:a16="http://schemas.microsoft.com/office/drawing/2014/main" id="{49AC298A-B9B9-4BAB-BCF5-45A44E5BA7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115">
            <a:extLst>
              <a:ext uri="{FF2B5EF4-FFF2-40B4-BE49-F238E27FC236}">
                <a16:creationId xmlns:a16="http://schemas.microsoft.com/office/drawing/2014/main" id="{81BF8F48-5FE7-4A46-8BEB-AF2AE44CD2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8" name="Group 117">
            <a:extLst>
              <a:ext uri="{FF2B5EF4-FFF2-40B4-BE49-F238E27FC236}">
                <a16:creationId xmlns:a16="http://schemas.microsoft.com/office/drawing/2014/main" id="{117AB195-E690-4959-B435-3BC469C2CA4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19"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2" name="Group 131">
            <a:extLst>
              <a:ext uri="{FF2B5EF4-FFF2-40B4-BE49-F238E27FC236}">
                <a16:creationId xmlns:a16="http://schemas.microsoft.com/office/drawing/2014/main" id="{9D9672DB-F953-4898-9C52-03A164FADE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133"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8" name="Заголовок 1">
            <a:extLst>
              <a:ext uri="{FF2B5EF4-FFF2-40B4-BE49-F238E27FC236}">
                <a16:creationId xmlns:a16="http://schemas.microsoft.com/office/drawing/2014/main" id="{274D7792-7E79-4D67-987E-3064A69300A4}"/>
              </a:ext>
            </a:extLst>
          </p:cNvPr>
          <p:cNvSpPr>
            <a:spLocks noGrp="1"/>
          </p:cNvSpPr>
          <p:nvPr>
            <p:ph type="title"/>
          </p:nvPr>
        </p:nvSpPr>
        <p:spPr>
          <a:xfrm>
            <a:off x="838200" y="2195716"/>
            <a:ext cx="10515600" cy="1325563"/>
          </a:xfrm>
        </p:spPr>
        <p:txBody>
          <a:bodyPr>
            <a:normAutofit/>
          </a:bodyPr>
          <a:lstStyle/>
          <a:p>
            <a:pPr algn="ctr"/>
            <a:r>
              <a:rPr lang="ru-RU" sz="4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НАЗАРЛАРЫҢЫЗҒА РАҚМЕТ!</a:t>
            </a:r>
          </a:p>
        </p:txBody>
      </p:sp>
    </p:spTree>
    <p:extLst>
      <p:ext uri="{BB962C8B-B14F-4D97-AF65-F5344CB8AC3E}">
        <p14:creationId xmlns:p14="http://schemas.microsoft.com/office/powerpoint/2010/main" val="22171037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5CFB95D-8C09-DE24-39F9-8657558EA204}"/>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39071C6-44FC-74E8-E08F-60D46180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D26B29D-6A3B-5742-FCE4-7AEE447D81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702217F-A08A-BE07-2497-CE5F76501A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45D36B2-44CA-041F-F0B7-C5DEAC6ED69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45D4CF0-BCF8-A47F-DDCC-C63EE34C01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6" name="Rectangle 66">
              <a:extLst>
                <a:ext uri="{FF2B5EF4-FFF2-40B4-BE49-F238E27FC236}">
                  <a16:creationId xmlns:a16="http://schemas.microsoft.com/office/drawing/2014/main" id="{2982BEE1-E9B0-8A08-425F-964F857187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7" name="Rectangle 64">
              <a:extLst>
                <a:ext uri="{FF2B5EF4-FFF2-40B4-BE49-F238E27FC236}">
                  <a16:creationId xmlns:a16="http://schemas.microsoft.com/office/drawing/2014/main" id="{ADE3E8A1-1ADD-937A-90E7-C4C26FB495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8" name="Rectangle 66">
              <a:extLst>
                <a:ext uri="{FF2B5EF4-FFF2-40B4-BE49-F238E27FC236}">
                  <a16:creationId xmlns:a16="http://schemas.microsoft.com/office/drawing/2014/main" id="{45B81036-B91D-083D-0276-D8A425429C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9" name="Rectangle 64">
              <a:extLst>
                <a:ext uri="{FF2B5EF4-FFF2-40B4-BE49-F238E27FC236}">
                  <a16:creationId xmlns:a16="http://schemas.microsoft.com/office/drawing/2014/main" id="{E8BD86CA-D182-AC56-6F84-D6B6CEA074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0" name="Rectangle 66">
              <a:extLst>
                <a:ext uri="{FF2B5EF4-FFF2-40B4-BE49-F238E27FC236}">
                  <a16:creationId xmlns:a16="http://schemas.microsoft.com/office/drawing/2014/main" id="{E22C35BE-04A1-13CA-F5D0-2D6247B599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1" name="Rectangle 64">
              <a:extLst>
                <a:ext uri="{FF2B5EF4-FFF2-40B4-BE49-F238E27FC236}">
                  <a16:creationId xmlns:a16="http://schemas.microsoft.com/office/drawing/2014/main" id="{5E99B2EA-6137-B3A4-DD9D-E422A6B867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2" name="Rectangle 66">
              <a:extLst>
                <a:ext uri="{FF2B5EF4-FFF2-40B4-BE49-F238E27FC236}">
                  <a16:creationId xmlns:a16="http://schemas.microsoft.com/office/drawing/2014/main" id="{4C02CFA4-7C0A-DB87-78C7-35A0DFE78E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3" name="Rectangle 64">
              <a:extLst>
                <a:ext uri="{FF2B5EF4-FFF2-40B4-BE49-F238E27FC236}">
                  <a16:creationId xmlns:a16="http://schemas.microsoft.com/office/drawing/2014/main" id="{88FB3F99-77B5-DF80-1E91-6CAE50959E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4" name="Rectangle 66">
              <a:extLst>
                <a:ext uri="{FF2B5EF4-FFF2-40B4-BE49-F238E27FC236}">
                  <a16:creationId xmlns:a16="http://schemas.microsoft.com/office/drawing/2014/main" id="{2CE93A75-1D6A-5601-D3A6-F2657D0153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5" name="Rectangle 64">
              <a:extLst>
                <a:ext uri="{FF2B5EF4-FFF2-40B4-BE49-F238E27FC236}">
                  <a16:creationId xmlns:a16="http://schemas.microsoft.com/office/drawing/2014/main" id="{99E7BD88-4B2B-72E0-60CF-ABE67C1818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6" name="Rectangle 66">
              <a:extLst>
                <a:ext uri="{FF2B5EF4-FFF2-40B4-BE49-F238E27FC236}">
                  <a16:creationId xmlns:a16="http://schemas.microsoft.com/office/drawing/2014/main" id="{0A3BFE44-3B82-F790-14F7-1D4DAE534A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grpSp>
        <p:nvGrpSpPr>
          <p:cNvPr id="28" name="Group 27">
            <a:extLst>
              <a:ext uri="{FF2B5EF4-FFF2-40B4-BE49-F238E27FC236}">
                <a16:creationId xmlns:a16="http://schemas.microsoft.com/office/drawing/2014/main" id="{A76A261E-A213-4BC0-0D07-C667094A456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5BE4CCB8-006F-5B6C-061B-E6FFB2DB8C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0" name="Rectangle 59">
              <a:extLst>
                <a:ext uri="{FF2B5EF4-FFF2-40B4-BE49-F238E27FC236}">
                  <a16:creationId xmlns:a16="http://schemas.microsoft.com/office/drawing/2014/main" id="{23111588-E34A-82DE-3CED-B5CD4487CC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1" name="Rectangle 62">
              <a:extLst>
                <a:ext uri="{FF2B5EF4-FFF2-40B4-BE49-F238E27FC236}">
                  <a16:creationId xmlns:a16="http://schemas.microsoft.com/office/drawing/2014/main" id="{E6BE7E12-219C-E041-DA40-864A1F0D7F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2" name="Rectangle 64">
              <a:extLst>
                <a:ext uri="{FF2B5EF4-FFF2-40B4-BE49-F238E27FC236}">
                  <a16:creationId xmlns:a16="http://schemas.microsoft.com/office/drawing/2014/main" id="{F8958868-3911-8400-BC06-9A038CEA45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3" name="Rectangle 66">
              <a:extLst>
                <a:ext uri="{FF2B5EF4-FFF2-40B4-BE49-F238E27FC236}">
                  <a16:creationId xmlns:a16="http://schemas.microsoft.com/office/drawing/2014/main" id="{22FFC618-A344-C1EF-D117-428E04EFCC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4" name="Rectangle 2">
              <a:extLst>
                <a:ext uri="{FF2B5EF4-FFF2-40B4-BE49-F238E27FC236}">
                  <a16:creationId xmlns:a16="http://schemas.microsoft.com/office/drawing/2014/main" id="{008F59FA-7C34-1EC2-12C9-D08474ED83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5" name="Rectangle 59">
              <a:extLst>
                <a:ext uri="{FF2B5EF4-FFF2-40B4-BE49-F238E27FC236}">
                  <a16:creationId xmlns:a16="http://schemas.microsoft.com/office/drawing/2014/main" id="{1F831F62-6762-364C-3110-20B47A074C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6" name="Rectangle 62">
              <a:extLst>
                <a:ext uri="{FF2B5EF4-FFF2-40B4-BE49-F238E27FC236}">
                  <a16:creationId xmlns:a16="http://schemas.microsoft.com/office/drawing/2014/main" id="{9FC084F3-148A-F673-E836-813010269E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7" name="Rectangle 64">
              <a:extLst>
                <a:ext uri="{FF2B5EF4-FFF2-40B4-BE49-F238E27FC236}">
                  <a16:creationId xmlns:a16="http://schemas.microsoft.com/office/drawing/2014/main" id="{19CB56FB-8650-1B24-1133-4A600A1324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8" name="Rectangle 66">
              <a:extLst>
                <a:ext uri="{FF2B5EF4-FFF2-40B4-BE49-F238E27FC236}">
                  <a16:creationId xmlns:a16="http://schemas.microsoft.com/office/drawing/2014/main" id="{477A1773-04DD-8E92-8E40-22FD35B122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9" name="Rectangle 2">
              <a:extLst>
                <a:ext uri="{FF2B5EF4-FFF2-40B4-BE49-F238E27FC236}">
                  <a16:creationId xmlns:a16="http://schemas.microsoft.com/office/drawing/2014/main" id="{F9349DD5-75DD-45E2-2E4F-96BBA996D6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0" name="Rectangle 59">
              <a:extLst>
                <a:ext uri="{FF2B5EF4-FFF2-40B4-BE49-F238E27FC236}">
                  <a16:creationId xmlns:a16="http://schemas.microsoft.com/office/drawing/2014/main" id="{DB05FF76-519C-1C6E-9F13-F5630F8154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1" name="Rectangle 62">
              <a:extLst>
                <a:ext uri="{FF2B5EF4-FFF2-40B4-BE49-F238E27FC236}">
                  <a16:creationId xmlns:a16="http://schemas.microsoft.com/office/drawing/2014/main" id="{81788426-569C-C69A-8045-637A177F47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2" name="Rectangle 64">
              <a:extLst>
                <a:ext uri="{FF2B5EF4-FFF2-40B4-BE49-F238E27FC236}">
                  <a16:creationId xmlns:a16="http://schemas.microsoft.com/office/drawing/2014/main" id="{9D1F248E-979D-7E52-E32E-96633C8192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3" name="Rectangle 66">
              <a:extLst>
                <a:ext uri="{FF2B5EF4-FFF2-40B4-BE49-F238E27FC236}">
                  <a16:creationId xmlns:a16="http://schemas.microsoft.com/office/drawing/2014/main" id="{45526868-FEB2-212F-FBD4-C102EF64D0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4" name="Rectangle 2">
              <a:extLst>
                <a:ext uri="{FF2B5EF4-FFF2-40B4-BE49-F238E27FC236}">
                  <a16:creationId xmlns:a16="http://schemas.microsoft.com/office/drawing/2014/main" id="{9F00597E-F590-D39B-3E05-B44566553F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5" name="Rectangle 59">
              <a:extLst>
                <a:ext uri="{FF2B5EF4-FFF2-40B4-BE49-F238E27FC236}">
                  <a16:creationId xmlns:a16="http://schemas.microsoft.com/office/drawing/2014/main" id="{1C1F8419-7F1B-9D6B-9D7E-89EF5B491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6" name="Rectangle 62">
              <a:extLst>
                <a:ext uri="{FF2B5EF4-FFF2-40B4-BE49-F238E27FC236}">
                  <a16:creationId xmlns:a16="http://schemas.microsoft.com/office/drawing/2014/main" id="{FBDD76FF-706A-2663-41B9-F649138162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7" name="Rectangle 64">
              <a:extLst>
                <a:ext uri="{FF2B5EF4-FFF2-40B4-BE49-F238E27FC236}">
                  <a16:creationId xmlns:a16="http://schemas.microsoft.com/office/drawing/2014/main" id="{30875EC1-A0E5-3D82-2A0A-005D2BC71F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8" name="Rectangle 66">
              <a:extLst>
                <a:ext uri="{FF2B5EF4-FFF2-40B4-BE49-F238E27FC236}">
                  <a16:creationId xmlns:a16="http://schemas.microsoft.com/office/drawing/2014/main" id="{EA76ACE7-1776-78EF-7DF5-C3E3F2998F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9" name="Rectangle 2">
              <a:extLst>
                <a:ext uri="{FF2B5EF4-FFF2-40B4-BE49-F238E27FC236}">
                  <a16:creationId xmlns:a16="http://schemas.microsoft.com/office/drawing/2014/main" id="{43350E49-1E78-DCB3-C395-50E9283E32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0" name="Rectangle 59">
              <a:extLst>
                <a:ext uri="{FF2B5EF4-FFF2-40B4-BE49-F238E27FC236}">
                  <a16:creationId xmlns:a16="http://schemas.microsoft.com/office/drawing/2014/main" id="{ABCB87F4-1A90-5318-B5DF-D330CB9ED3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1" name="Rectangle 62">
              <a:extLst>
                <a:ext uri="{FF2B5EF4-FFF2-40B4-BE49-F238E27FC236}">
                  <a16:creationId xmlns:a16="http://schemas.microsoft.com/office/drawing/2014/main" id="{C9BF6676-2BD6-02B9-E03A-A53E6C334D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2" name="Rectangle 64">
              <a:extLst>
                <a:ext uri="{FF2B5EF4-FFF2-40B4-BE49-F238E27FC236}">
                  <a16:creationId xmlns:a16="http://schemas.microsoft.com/office/drawing/2014/main" id="{C96CB253-22AB-CA28-10AF-FD4AE60C8B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3" name="Rectangle 66">
              <a:extLst>
                <a:ext uri="{FF2B5EF4-FFF2-40B4-BE49-F238E27FC236}">
                  <a16:creationId xmlns:a16="http://schemas.microsoft.com/office/drawing/2014/main" id="{637720D2-290D-3208-9BDF-D1DCF81AA9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sp>
        <p:nvSpPr>
          <p:cNvPr id="60" name="Объект 2">
            <a:extLst>
              <a:ext uri="{FF2B5EF4-FFF2-40B4-BE49-F238E27FC236}">
                <a16:creationId xmlns:a16="http://schemas.microsoft.com/office/drawing/2014/main" id="{1B5023FE-7A31-8E59-5133-383421B7F96B}"/>
              </a:ext>
            </a:extLst>
          </p:cNvPr>
          <p:cNvSpPr>
            <a:spLocks noGrp="1"/>
          </p:cNvSpPr>
          <p:nvPr>
            <p:ph idx="1"/>
          </p:nvPr>
        </p:nvSpPr>
        <p:spPr>
          <a:xfrm>
            <a:off x="872977" y="2007031"/>
            <a:ext cx="5663052" cy="4058212"/>
          </a:xfrm>
        </p:spPr>
        <p:txBody>
          <a:bodyPr anchor="ctr">
            <a:normAutofit lnSpcReduction="10000"/>
          </a:bodyPr>
          <a:lstStyle/>
          <a:p>
            <a:pPr indent="450215" algn="just">
              <a:spcAft>
                <a:spcPts val="800"/>
              </a:spcAft>
            </a:pPr>
            <a:r>
              <a:rPr lang="kk-KZ" sz="2000" dirty="0">
                <a:effectLst/>
                <a:latin typeface="Times New Roman" panose="02020603050405020304" pitchFamily="18" charset="0"/>
                <a:ea typeface="Calibri" panose="020F0502020204030204" pitchFamily="34" charset="0"/>
                <a:cs typeface="Times New Roman" panose="02020603050405020304" pitchFamily="18" charset="0"/>
              </a:rPr>
              <a:t>Физиканы оқыту үдерісінді мұғалімнің басшылығымен оқушылардың сабақтан басқа уақытта істейтін қосымша жұмыстарын физикалық сыныптан тыс жұмыстар деп айтамыз.</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800"/>
              </a:spcAft>
            </a:pPr>
            <a:r>
              <a:rPr lang="kk-KZ" sz="2000" dirty="0">
                <a:effectLst/>
                <a:latin typeface="Times New Roman" panose="02020603050405020304" pitchFamily="18" charset="0"/>
                <a:ea typeface="Calibri" panose="020F0502020204030204" pitchFamily="34" charset="0"/>
                <a:cs typeface="Times New Roman" panose="02020603050405020304" pitchFamily="18" charset="0"/>
              </a:rPr>
              <a:t>Оқытудың түрлі әдістерін дұрыс таңдап, оқушылардың ой- өрісін, сана сезімін жан-жақты дамыту	қажет. Сыныптан тыс сабақтар оқушылардың пәнге деген қызығушылығын, ынтасын, жауапкершілігін</a:t>
            </a:r>
            <a:r>
              <a:rPr lang="kk-KZ" sz="2000" dirty="0">
                <a:latin typeface="Times New Roman" panose="02020603050405020304" pitchFamily="18" charset="0"/>
                <a:ea typeface="Calibri" panose="020F0502020204030204" pitchFamily="34" charset="0"/>
                <a:cs typeface="Times New Roman" panose="02020603050405020304" pitchFamily="18" charset="0"/>
              </a:rPr>
              <a:t> </a:t>
            </a:r>
            <a:r>
              <a:rPr lang="kk-KZ" sz="2000" dirty="0">
                <a:effectLst/>
                <a:latin typeface="Times New Roman" panose="02020603050405020304" pitchFamily="18" charset="0"/>
                <a:ea typeface="Calibri" panose="020F0502020204030204" pitchFamily="34" charset="0"/>
                <a:cs typeface="Times New Roman" panose="02020603050405020304" pitchFamily="18" charset="0"/>
              </a:rPr>
              <a:t>арттырып, ой-өрісін	кеңейтеді, шапшаңдыққа, тез есептеуге, талдау мен салыстыруға, заңдылықты ашуға, зейін мен есті дамытуға, тапқырлыққа, жігерлікке тәрбиелейді.</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endParaRPr lang="ru-KZ" sz="2000" dirty="0">
              <a:effectLst/>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endParaRPr lang="ru-RU" sz="2000" b="1" dirty="0">
              <a:solidFill>
                <a:srgbClr val="002060"/>
              </a:solidFill>
              <a:latin typeface="Arial" panose="020B0604020202020204" pitchFamily="34" charset="0"/>
              <a:ea typeface="Calibri" panose="020F0502020204030204" pitchFamily="34" charset="0"/>
              <a:cs typeface="Arial" panose="020B0604020202020204" pitchFamily="34" charset="0"/>
            </a:endParaRPr>
          </a:p>
        </p:txBody>
      </p:sp>
      <p:sp>
        <p:nvSpPr>
          <p:cNvPr id="2" name="Скругленный прямоугольник 4">
            <a:extLst>
              <a:ext uri="{FF2B5EF4-FFF2-40B4-BE49-F238E27FC236}">
                <a16:creationId xmlns:a16="http://schemas.microsoft.com/office/drawing/2014/main" id="{6EEDA70C-FC23-966F-0D9D-A86BA7BDAB11}"/>
              </a:ext>
            </a:extLst>
          </p:cNvPr>
          <p:cNvSpPr/>
          <p:nvPr/>
        </p:nvSpPr>
        <p:spPr>
          <a:xfrm>
            <a:off x="1328380" y="229911"/>
            <a:ext cx="9259635" cy="888084"/>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5" name="TextBox 54">
            <a:extLst>
              <a:ext uri="{FF2B5EF4-FFF2-40B4-BE49-F238E27FC236}">
                <a16:creationId xmlns:a16="http://schemas.microsoft.com/office/drawing/2014/main" id="{E64FEFF4-B1D0-4A53-A124-477B24611299}"/>
              </a:ext>
            </a:extLst>
          </p:cNvPr>
          <p:cNvSpPr txBox="1"/>
          <p:nvPr/>
        </p:nvSpPr>
        <p:spPr>
          <a:xfrm>
            <a:off x="2771128" y="392018"/>
            <a:ext cx="6646696" cy="584775"/>
          </a:xfrm>
          <a:prstGeom prst="rect">
            <a:avLst/>
          </a:prstGeom>
          <a:noFill/>
        </p:spPr>
        <p:txBody>
          <a:bodyPr wrap="square">
            <a:spAutoFit/>
          </a:bodyPr>
          <a:lstStyle/>
          <a:p>
            <a:r>
              <a:rPr lang="ru-RU" sz="32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СЫНЫПТАН ТЫС Ж</a:t>
            </a:r>
            <a:r>
              <a:rPr lang="kk-KZ" sz="32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ҰМЫСТАР</a:t>
            </a:r>
            <a:endParaRPr lang="ru-KZ" sz="3200" dirty="0"/>
          </a:p>
        </p:txBody>
      </p:sp>
      <p:pic>
        <p:nvPicPr>
          <p:cNvPr id="4" name="Рисунок 3">
            <a:extLst>
              <a:ext uri="{FF2B5EF4-FFF2-40B4-BE49-F238E27FC236}">
                <a16:creationId xmlns:a16="http://schemas.microsoft.com/office/drawing/2014/main" id="{B0D0F164-8065-42AE-8B9E-CD2DDA958E29}"/>
              </a:ext>
            </a:extLst>
          </p:cNvPr>
          <p:cNvPicPr>
            <a:picLocks noChangeAspect="1"/>
          </p:cNvPicPr>
          <p:nvPr/>
        </p:nvPicPr>
        <p:blipFill>
          <a:blip r:embed="rId2"/>
          <a:stretch>
            <a:fillRect/>
          </a:stretch>
        </p:blipFill>
        <p:spPr>
          <a:xfrm>
            <a:off x="6723853" y="1830527"/>
            <a:ext cx="4735398" cy="3551549"/>
          </a:xfrm>
          <a:prstGeom prst="rect">
            <a:avLst/>
          </a:prstGeom>
        </p:spPr>
      </p:pic>
    </p:spTree>
    <p:extLst>
      <p:ext uri="{BB962C8B-B14F-4D97-AF65-F5344CB8AC3E}">
        <p14:creationId xmlns:p14="http://schemas.microsoft.com/office/powerpoint/2010/main" val="8021187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11" name="Схема 10">
            <a:extLst>
              <a:ext uri="{FF2B5EF4-FFF2-40B4-BE49-F238E27FC236}">
                <a16:creationId xmlns:a16="http://schemas.microsoft.com/office/drawing/2014/main" id="{422F1F77-43F6-4E7F-B5CC-D4277C4FBB9F}"/>
              </a:ext>
            </a:extLst>
          </p:cNvPr>
          <p:cNvGraphicFramePr/>
          <p:nvPr>
            <p:extLst>
              <p:ext uri="{D42A27DB-BD31-4B8C-83A1-F6EECF244321}">
                <p14:modId xmlns:p14="http://schemas.microsoft.com/office/powerpoint/2010/main" val="1966626102"/>
              </p:ext>
            </p:extLst>
          </p:nvPr>
        </p:nvGraphicFramePr>
        <p:xfrm>
          <a:off x="1818203" y="956181"/>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Скругленный прямоугольник 4">
            <a:extLst>
              <a:ext uri="{FF2B5EF4-FFF2-40B4-BE49-F238E27FC236}">
                <a16:creationId xmlns:a16="http://schemas.microsoft.com/office/drawing/2014/main" id="{78C71B44-3E97-47CD-0616-1F9CB90903F9}"/>
              </a:ext>
            </a:extLst>
          </p:cNvPr>
          <p:cNvSpPr/>
          <p:nvPr/>
        </p:nvSpPr>
        <p:spPr>
          <a:xfrm>
            <a:off x="1276302" y="276680"/>
            <a:ext cx="9555096" cy="784956"/>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 name="Заголовок 1">
            <a:extLst>
              <a:ext uri="{FF2B5EF4-FFF2-40B4-BE49-F238E27FC236}">
                <a16:creationId xmlns:a16="http://schemas.microsoft.com/office/drawing/2014/main" id="{110DB87E-5E05-7F32-74E8-663B56197A10}"/>
              </a:ext>
            </a:extLst>
          </p:cNvPr>
          <p:cNvSpPr>
            <a:spLocks noGrp="1"/>
          </p:cNvSpPr>
          <p:nvPr>
            <p:ph type="title"/>
          </p:nvPr>
        </p:nvSpPr>
        <p:spPr>
          <a:xfrm>
            <a:off x="1447949" y="248765"/>
            <a:ext cx="9211802" cy="784957"/>
          </a:xfrm>
        </p:spPr>
        <p:txBody>
          <a:bodyPr>
            <a:noAutofit/>
          </a:bodyPr>
          <a:lstStyle/>
          <a:p>
            <a:pPr algn="ctr"/>
            <a:r>
              <a:rPr lang="ru-RU" sz="2000"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Сыныптан</a:t>
            </a:r>
            <a:r>
              <a:rPr lang="ru-RU" sz="20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sz="2000"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тыс</a:t>
            </a:r>
            <a:r>
              <a:rPr lang="ru-RU" sz="20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sz="2000"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жұмыстарды</a:t>
            </a:r>
            <a:r>
              <a:rPr lang="ru-RU" sz="20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sz="2000"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жүргізгенде</a:t>
            </a:r>
            <a:r>
              <a:rPr lang="ru-RU" sz="20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sz="2000"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мұғалім</a:t>
            </a:r>
            <a:r>
              <a:rPr lang="ru-RU" sz="20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sz="2000"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негізінен</a:t>
            </a:r>
            <a:r>
              <a:rPr lang="ru-RU" sz="20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sz="2000"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мынандай</a:t>
            </a:r>
            <a:r>
              <a:rPr lang="ru-RU" sz="20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sz="2000"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мақсаттарды</a:t>
            </a:r>
            <a:r>
              <a:rPr lang="ru-RU" sz="20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sz="2000"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жүзеге</a:t>
            </a:r>
            <a:r>
              <a:rPr lang="ru-RU" sz="20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sz="2000"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асыруды</a:t>
            </a:r>
            <a:r>
              <a:rPr lang="ru-RU" sz="20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sz="2000"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көздейді</a:t>
            </a:r>
            <a:r>
              <a:rPr lang="ru-RU" sz="20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ru-KZ" sz="2000" dirty="0"/>
          </a:p>
        </p:txBody>
      </p:sp>
    </p:spTree>
    <p:extLst>
      <p:ext uri="{BB962C8B-B14F-4D97-AF65-F5344CB8AC3E}">
        <p14:creationId xmlns:p14="http://schemas.microsoft.com/office/powerpoint/2010/main" val="4900118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EDEE982-3382-59A5-A357-2614A5ED2CB5}"/>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DDE1F80-AE10-556F-5CFC-17F62DC318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26DA23E-57C0-D47D-EF4B-D52CF732C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4616993-E332-B67F-53E5-7771FCB5FC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0435EA76-ADA1-38EA-D652-35655C71C63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448B5C0B-6AA9-5999-387C-5AC431059E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D28C3D17-2066-E7A0-4ECA-D4686A44A9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690A78E9-BCBF-682E-F7D2-EE5458E2B6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56EC09FC-C5FF-0AF0-EC00-18F09B0C90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A931593E-58B6-8198-BEE9-0D2C366A2E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8E7E7E3C-A96F-820E-CF0C-4834C852B4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AD40CA39-90A8-2320-711E-12557445D8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D4D87F98-EE39-2ADF-3760-BCD3451CC9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A637CA04-24CF-3DE5-532B-84AF499C46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805012DB-B390-B83E-BA44-F58C33CEE3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888721A5-C854-01AB-DD15-A549B45A8A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14A24ABC-31EE-03E7-D67C-9266787CD5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D458E60C-2ADB-1802-43D6-D7581DF54DE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EE8307AD-9E0B-51D2-5B3D-AEC7DDF6AD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331691D6-1E87-6019-FC0C-452962235F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031CEFDC-7246-EC1E-32FF-56899770EE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C0242310-E128-8C67-69E6-C3185D6EDB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C36B3AE-A9D6-7BC5-DA39-32A80F4792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1704CAA7-5D65-4E1B-046D-6CB2D74A54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5C124EF8-F76F-9AA8-5C1D-EAF512537C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48B0CF72-1712-435C-FC84-5887E6E50A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41C35B96-AE55-0391-AA88-E1C39D945E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8BBAA14F-FB91-3F7B-9790-734BCC8EF4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AA27F6B-EA2D-FE42-29B6-D300BB2218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A9D209C1-CBCF-DB3D-8F8C-FF69AAC8F7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5EA81274-1785-B065-AAF5-D037F8C2DA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0A100642-2839-E5EB-979F-C48BBEAE56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0E733866-B0B2-931B-81E4-068D6BBEE5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C945BC79-03EA-0D48-422F-4D8FE483C2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018EE990-77F2-59D2-0BB0-46CCCA5284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FF12AA2-C2FB-DF09-C341-5617293020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1006E5A3-63EB-D292-DDFC-A7D65CC0AD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897DF500-5121-05F5-0E15-2C512327FC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B8B621A7-CD11-C594-4048-55B1BAD072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628A4284-1C5C-CDF1-3880-455FAC98F3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D972E26F-A3E3-61D7-D5A9-DDCAC242B2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E9096613-CF33-5548-15C8-B102504F3B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ADCB4352-0DEF-FAE7-E25C-77B4B48A77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0" name="Объект 2">
            <a:extLst>
              <a:ext uri="{FF2B5EF4-FFF2-40B4-BE49-F238E27FC236}">
                <a16:creationId xmlns:a16="http://schemas.microsoft.com/office/drawing/2014/main" id="{C48C8E44-C9D2-412C-97AA-DDC37D8F5748}"/>
              </a:ext>
            </a:extLst>
          </p:cNvPr>
          <p:cNvSpPr>
            <a:spLocks noGrp="1"/>
          </p:cNvSpPr>
          <p:nvPr>
            <p:ph idx="1"/>
          </p:nvPr>
        </p:nvSpPr>
        <p:spPr>
          <a:xfrm>
            <a:off x="777036" y="3854299"/>
            <a:ext cx="10760657" cy="2430354"/>
          </a:xfrm>
        </p:spPr>
        <p:txBody>
          <a:bodyPr anchor="ctr">
            <a:normAutofit/>
          </a:bodyPr>
          <a:lstStyle/>
          <a:p>
            <a:pPr indent="0" algn="just">
              <a:lnSpc>
                <a:spcPct val="100000"/>
              </a:lnSpc>
              <a:spcBef>
                <a:spcPts val="0"/>
              </a:spcBef>
              <a:buNone/>
            </a:pP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Физика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пәні</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бойынша</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сабақтан</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тыс</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оқу</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тәрбиелік</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тапсырмаларды</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талдау</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барысында</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мектеп</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оқушыларының</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сабақтағы</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және</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сабақтан</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тыс</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жұмыстарының</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негізгі</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мақсатын</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принцип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ретінде</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басшылыққа</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алу</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қажет</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a:t>
            </a:r>
          </a:p>
          <a:p>
            <a:pPr indent="0" algn="just">
              <a:lnSpc>
                <a:spcPct val="100000"/>
              </a:lnSpc>
              <a:spcBef>
                <a:spcPts val="0"/>
              </a:spcBef>
              <a:buNone/>
            </a:pP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Жалпы</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білім</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беретін</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мектептерде</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физика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пәнін</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оқыту</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барысында</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мектеп</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оқушылары</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физика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ғылымының</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негізі</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бағыттарын</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қоғамдық</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және</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ғылыми-техникалық</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дамудың</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негізгі</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талаптарына</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сәйкес</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терең</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және</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жете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білуі</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қажет</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оқушылардың</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өз</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білімін</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ұштастырсам</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деген</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ынта-жігерінің</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болуы</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және</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оны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өз</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бетінше</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толықтырып</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сараманда</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қолдана</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білуі</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керек.</a:t>
            </a:r>
          </a:p>
        </p:txBody>
      </p:sp>
      <p:sp>
        <p:nvSpPr>
          <p:cNvPr id="5" name="TextBox 4">
            <a:extLst>
              <a:ext uri="{FF2B5EF4-FFF2-40B4-BE49-F238E27FC236}">
                <a16:creationId xmlns:a16="http://schemas.microsoft.com/office/drawing/2014/main" id="{BC66ABE4-6C50-52A6-C96B-4E37243CC5DB}"/>
              </a:ext>
            </a:extLst>
          </p:cNvPr>
          <p:cNvSpPr txBox="1"/>
          <p:nvPr/>
        </p:nvSpPr>
        <p:spPr>
          <a:xfrm>
            <a:off x="5813418" y="953754"/>
            <a:ext cx="5724275" cy="2800767"/>
          </a:xfrm>
          <a:prstGeom prst="rect">
            <a:avLst/>
          </a:prstGeom>
          <a:noFill/>
        </p:spPr>
        <p:txBody>
          <a:bodyPr wrap="square">
            <a:spAutoFit/>
          </a:bodyPr>
          <a:lstStyle/>
          <a:p>
            <a:pPr indent="0" algn="just">
              <a:lnSpc>
                <a:spcPct val="100000"/>
              </a:lnSpc>
              <a:spcBef>
                <a:spcPts val="0"/>
              </a:spcBef>
              <a:buNone/>
            </a:pP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Мектеп</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оқушыларымен</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сабақтан</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тыс</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жұмыстарын</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ұйымдастырудың</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негізгі</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талаптары</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барлық</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оқушыларды</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олардың</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қызығушылығы</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мен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қабілеттілігіне</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қарай</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тарту</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оқу</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және</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оқудан</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тыс</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жұмыстарының</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ұйымдасқан</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бірлігін</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қоғамдық</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пайдалы</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бағытын</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барлық</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мектептен</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тыс</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сабақтарға</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қызығушылығын</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балалардың</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рөлдерін</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арттыру</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балалардың</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өзін-өзі</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басқару</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органдары</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мектептердің</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мептептен</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тыс</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мекемелерімен</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қоғамдық</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және</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мемлекеттік</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ұйымдармен</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ата-аналармен</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қарымқатынасының</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6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болуы</a:t>
            </a:r>
            <a:r>
              <a:rPr lang="ru-RU"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a:t>
            </a:r>
            <a:endParaRPr lang="en-US" sz="1600" b="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p:txBody>
      </p:sp>
      <p:pic>
        <p:nvPicPr>
          <p:cNvPr id="1026" name="Picture 2" descr="Мектепте математикадан сыныптан тыс жұмысты ұйымдастыру – ХҚЭДО Білім беру➤">
            <a:extLst>
              <a:ext uri="{FF2B5EF4-FFF2-40B4-BE49-F238E27FC236}">
                <a16:creationId xmlns:a16="http://schemas.microsoft.com/office/drawing/2014/main" id="{B4BD7E3C-9BF0-40C3-B718-7374009CC8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7204" y="871913"/>
            <a:ext cx="4473962" cy="30333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07631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EDEE982-3382-59A5-A357-2614A5ED2CB5}"/>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DDE1F80-AE10-556F-5CFC-17F62DC318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26DA23E-57C0-D47D-EF4B-D52CF732C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4616993-E332-B67F-53E5-7771FCB5FC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0435EA76-ADA1-38EA-D652-35655C71C63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448B5C0B-6AA9-5999-387C-5AC431059E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D28C3D17-2066-E7A0-4ECA-D4686A44A9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690A78E9-BCBF-682E-F7D2-EE5458E2B6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56EC09FC-C5FF-0AF0-EC00-18F09B0C90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A931593E-58B6-8198-BEE9-0D2C366A2E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8E7E7E3C-A96F-820E-CF0C-4834C852B4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AD40CA39-90A8-2320-711E-12557445D8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D4D87F98-EE39-2ADF-3760-BCD3451CC9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A637CA04-24CF-3DE5-532B-84AF499C46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805012DB-B390-B83E-BA44-F58C33CEE3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888721A5-C854-01AB-DD15-A549B45A8A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14A24ABC-31EE-03E7-D67C-9266787CD5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D458E60C-2ADB-1802-43D6-D7581DF54DE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EE8307AD-9E0B-51D2-5B3D-AEC7DDF6AD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331691D6-1E87-6019-FC0C-452962235F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031CEFDC-7246-EC1E-32FF-56899770EE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C0242310-E128-8C67-69E6-C3185D6EDB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C36B3AE-A9D6-7BC5-DA39-32A80F4792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1704CAA7-5D65-4E1B-046D-6CB2D74A54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5C124EF8-F76F-9AA8-5C1D-EAF512537C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48B0CF72-1712-435C-FC84-5887E6E50A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41C35B96-AE55-0391-AA88-E1C39D945E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8BBAA14F-FB91-3F7B-9790-734BCC8EF4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AA27F6B-EA2D-FE42-29B6-D300BB2218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A9D209C1-CBCF-DB3D-8F8C-FF69AAC8F7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5EA81274-1785-B065-AAF5-D037F8C2DA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0A100642-2839-E5EB-979F-C48BBEAE56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0E733866-B0B2-931B-81E4-068D6BBEE5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C945BC79-03EA-0D48-422F-4D8FE483C2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018EE990-77F2-59D2-0BB0-46CCCA5284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FF12AA2-C2FB-DF09-C341-5617293020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1006E5A3-63EB-D292-DDFC-A7D65CC0AD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897DF500-5121-05F5-0E15-2C512327FC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B8B621A7-CD11-C594-4048-55B1BAD072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628A4284-1C5C-CDF1-3880-455FAC98F3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D972E26F-A3E3-61D7-D5A9-DDCAC242B2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E9096613-CF33-5548-15C8-B102504F3B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ADCB4352-0DEF-FAE7-E25C-77B4B48A77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Скругленный прямоугольник 4">
            <a:extLst>
              <a:ext uri="{FF2B5EF4-FFF2-40B4-BE49-F238E27FC236}">
                <a16:creationId xmlns:a16="http://schemas.microsoft.com/office/drawing/2014/main" id="{164966AF-096E-BD1A-C11F-BB75B68E6EFC}"/>
              </a:ext>
            </a:extLst>
          </p:cNvPr>
          <p:cNvSpPr/>
          <p:nvPr/>
        </p:nvSpPr>
        <p:spPr>
          <a:xfrm>
            <a:off x="1233996" y="248764"/>
            <a:ext cx="9438607" cy="95045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 name="Заголовок 1">
            <a:extLst>
              <a:ext uri="{FF2B5EF4-FFF2-40B4-BE49-F238E27FC236}">
                <a16:creationId xmlns:a16="http://schemas.microsoft.com/office/drawing/2014/main" id="{89DD7B57-C3BC-3A1E-CF70-FBA8F03D9455}"/>
              </a:ext>
            </a:extLst>
          </p:cNvPr>
          <p:cNvSpPr>
            <a:spLocks noGrp="1"/>
          </p:cNvSpPr>
          <p:nvPr>
            <p:ph type="title"/>
          </p:nvPr>
        </p:nvSpPr>
        <p:spPr>
          <a:xfrm>
            <a:off x="1352677" y="226929"/>
            <a:ext cx="9201244" cy="994123"/>
          </a:xfrm>
        </p:spPr>
        <p:txBody>
          <a:bodyPr>
            <a:normAutofit/>
          </a:bodyPr>
          <a:lstStyle/>
          <a:p>
            <a:pPr algn="ctr"/>
            <a:r>
              <a:rPr lang="ru-RU" sz="2800"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Физикалық</a:t>
            </a:r>
            <a:r>
              <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sz="2800"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сыныптан</a:t>
            </a:r>
            <a:r>
              <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sz="2800"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тыс</a:t>
            </a:r>
            <a:r>
              <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sz="2800"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жұмыстардың</a:t>
            </a:r>
            <a:r>
              <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sz="2800"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классификациясы</a:t>
            </a:r>
            <a:r>
              <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p:txBody>
      </p:sp>
      <p:sp>
        <p:nvSpPr>
          <p:cNvPr id="54" name="TextBox 53">
            <a:extLst>
              <a:ext uri="{FF2B5EF4-FFF2-40B4-BE49-F238E27FC236}">
                <a16:creationId xmlns:a16="http://schemas.microsoft.com/office/drawing/2014/main" id="{C4720785-C4BB-4912-95E9-1F1280337C53}"/>
              </a:ext>
            </a:extLst>
          </p:cNvPr>
          <p:cNvSpPr txBox="1"/>
          <p:nvPr/>
        </p:nvSpPr>
        <p:spPr>
          <a:xfrm>
            <a:off x="1357320" y="1575141"/>
            <a:ext cx="9196601" cy="1682512"/>
          </a:xfrm>
          <a:prstGeom prst="rect">
            <a:avLst/>
          </a:prstGeom>
          <a:noFill/>
        </p:spPr>
        <p:txBody>
          <a:bodyPr wrap="square">
            <a:spAutoFit/>
          </a:bodyPr>
          <a:lstStyle/>
          <a:p>
            <a:pPr indent="450215" algn="just">
              <a:spcAft>
                <a:spcPts val="800"/>
              </a:spcAft>
            </a:pPr>
            <a:r>
              <a:rPr lang="kk-KZ" sz="1800" dirty="0">
                <a:effectLst/>
                <a:latin typeface="Times New Roman" panose="02020603050405020304" pitchFamily="18" charset="0"/>
                <a:ea typeface="Calibri" panose="020F0502020204030204" pitchFamily="34" charset="0"/>
                <a:cs typeface="Times New Roman" panose="02020603050405020304" pitchFamily="18" charset="0"/>
              </a:rPr>
              <a:t>Өскелең жастарды</a:t>
            </a:r>
            <a:r>
              <a:rPr lang="kk-KZ" dirty="0">
                <a:latin typeface="Times New Roman" panose="02020603050405020304" pitchFamily="18" charset="0"/>
                <a:ea typeface="Calibri" panose="020F0502020204030204" pitchFamily="34" charset="0"/>
                <a:cs typeface="Times New Roman" panose="02020603050405020304" pitchFamily="18" charset="0"/>
              </a:rPr>
              <a:t> </a:t>
            </a:r>
            <a:r>
              <a:rPr lang="kk-KZ" sz="1800" dirty="0">
                <a:effectLst/>
                <a:latin typeface="Times New Roman" panose="02020603050405020304" pitchFamily="18" charset="0"/>
                <a:ea typeface="Calibri" panose="020F0502020204030204" pitchFamily="34" charset="0"/>
                <a:cs typeface="Times New Roman" panose="02020603050405020304" pitchFamily="18" charset="0"/>
              </a:rPr>
              <a:t>тәрбиелеу</a:t>
            </a:r>
            <a:r>
              <a:rPr lang="kk-KZ" dirty="0">
                <a:latin typeface="Times New Roman" panose="02020603050405020304" pitchFamily="18" charset="0"/>
                <a:ea typeface="Calibri" panose="020F0502020204030204" pitchFamily="34" charset="0"/>
                <a:cs typeface="Times New Roman" panose="02020603050405020304" pitchFamily="18" charset="0"/>
              </a:rPr>
              <a:t> </a:t>
            </a:r>
            <a:r>
              <a:rPr lang="kk-KZ" sz="1800" dirty="0">
                <a:effectLst/>
                <a:latin typeface="Times New Roman" panose="02020603050405020304" pitchFamily="18" charset="0"/>
                <a:ea typeface="Calibri" panose="020F0502020204030204" pitchFamily="34" charset="0"/>
                <a:cs typeface="Times New Roman" panose="02020603050405020304" pitchFamily="18" charset="0"/>
              </a:rPr>
              <a:t>жүйесінде</a:t>
            </a:r>
            <a:r>
              <a:rPr lang="kk-KZ" dirty="0">
                <a:latin typeface="Times New Roman" panose="02020603050405020304" pitchFamily="18" charset="0"/>
                <a:ea typeface="Calibri" panose="020F0502020204030204" pitchFamily="34" charset="0"/>
                <a:cs typeface="Times New Roman" panose="02020603050405020304" pitchFamily="18" charset="0"/>
              </a:rPr>
              <a:t> </a:t>
            </a:r>
            <a:r>
              <a:rPr lang="kk-KZ" sz="1800" dirty="0">
                <a:effectLst/>
                <a:latin typeface="Times New Roman" panose="02020603050405020304" pitchFamily="18" charset="0"/>
                <a:ea typeface="Calibri" panose="020F0502020204030204" pitchFamily="34" charset="0"/>
                <a:cs typeface="Times New Roman" panose="02020603050405020304" pitchFamily="18" charset="0"/>
              </a:rPr>
              <a:t>сабақтан</a:t>
            </a:r>
            <a:r>
              <a:rPr lang="kk-KZ" dirty="0">
                <a:latin typeface="Times New Roman" panose="02020603050405020304" pitchFamily="18" charset="0"/>
                <a:ea typeface="Calibri" panose="020F0502020204030204" pitchFamily="34" charset="0"/>
                <a:cs typeface="Times New Roman" panose="02020603050405020304" pitchFamily="18" charset="0"/>
              </a:rPr>
              <a:t> </a:t>
            </a:r>
            <a:r>
              <a:rPr lang="kk-KZ" sz="1800" dirty="0">
                <a:effectLst/>
                <a:latin typeface="Times New Roman" panose="02020603050405020304" pitchFamily="18" charset="0"/>
                <a:ea typeface="Calibri" panose="020F0502020204030204" pitchFamily="34" charset="0"/>
                <a:cs typeface="Times New Roman" panose="02020603050405020304" pitchFamily="18" charset="0"/>
              </a:rPr>
              <a:t>тыс жұмыстардың әртүрлі формаларының маңызы ерекше.</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kk-KZ" sz="1800" dirty="0">
                <a:effectLst/>
                <a:latin typeface="Times New Roman" panose="02020603050405020304" pitchFamily="18" charset="0"/>
                <a:ea typeface="Calibri" panose="020F0502020204030204" pitchFamily="34" charset="0"/>
                <a:cs typeface="Times New Roman" panose="02020603050405020304" pitchFamily="18" charset="0"/>
              </a:rPr>
              <a:t>Физика пәні</a:t>
            </a:r>
            <a:r>
              <a:rPr lang="kk-KZ" dirty="0">
                <a:latin typeface="Times New Roman" panose="02020603050405020304" pitchFamily="18" charset="0"/>
                <a:ea typeface="Calibri" panose="020F0502020204030204" pitchFamily="34" charset="0"/>
                <a:cs typeface="Times New Roman" panose="02020603050405020304" pitchFamily="18" charset="0"/>
              </a:rPr>
              <a:t> </a:t>
            </a:r>
            <a:r>
              <a:rPr lang="kk-KZ" sz="1800" dirty="0">
                <a:effectLst/>
                <a:latin typeface="Times New Roman" panose="02020603050405020304" pitchFamily="18" charset="0"/>
                <a:ea typeface="Calibri" panose="020F0502020204030204" pitchFamily="34" charset="0"/>
                <a:cs typeface="Times New Roman" panose="02020603050405020304" pitchFamily="18" charset="0"/>
              </a:rPr>
              <a:t>бойынша</a:t>
            </a:r>
            <a:r>
              <a:rPr lang="kk-KZ" dirty="0">
                <a:latin typeface="Times New Roman" panose="02020603050405020304" pitchFamily="18" charset="0"/>
                <a:ea typeface="Calibri" panose="020F0502020204030204" pitchFamily="34" charset="0"/>
                <a:cs typeface="Times New Roman" panose="02020603050405020304" pitchFamily="18" charset="0"/>
              </a:rPr>
              <a:t> </a:t>
            </a:r>
            <a:r>
              <a:rPr lang="kk-KZ" sz="1800" dirty="0">
                <a:effectLst/>
                <a:latin typeface="Times New Roman" panose="02020603050405020304" pitchFamily="18" charset="0"/>
                <a:ea typeface="Calibri" panose="020F0502020204030204" pitchFamily="34" charset="0"/>
                <a:cs typeface="Times New Roman" panose="02020603050405020304" pitchFamily="18" charset="0"/>
              </a:rPr>
              <a:t>орындалатын</a:t>
            </a:r>
            <a:r>
              <a:rPr lang="kk-KZ" dirty="0">
                <a:latin typeface="Times New Roman" panose="02020603050405020304" pitchFamily="18" charset="0"/>
                <a:ea typeface="Calibri" panose="020F0502020204030204" pitchFamily="34" charset="0"/>
                <a:cs typeface="Times New Roman" panose="02020603050405020304" pitchFamily="18" charset="0"/>
              </a:rPr>
              <a:t> </a:t>
            </a:r>
            <a:r>
              <a:rPr lang="kk-KZ" sz="1800" dirty="0">
                <a:effectLst/>
                <a:latin typeface="Times New Roman" panose="02020603050405020304" pitchFamily="18" charset="0"/>
                <a:ea typeface="Calibri" panose="020F0502020204030204" pitchFamily="34" charset="0"/>
                <a:cs typeface="Times New Roman" panose="02020603050405020304" pitchFamily="18" charset="0"/>
              </a:rPr>
              <a:t>сыныптан</a:t>
            </a:r>
            <a:r>
              <a:rPr lang="kk-KZ" dirty="0">
                <a:latin typeface="Times New Roman" panose="02020603050405020304" pitchFamily="18" charset="0"/>
                <a:ea typeface="Calibri" panose="020F0502020204030204" pitchFamily="34" charset="0"/>
                <a:cs typeface="Times New Roman" panose="02020603050405020304" pitchFamily="18" charset="0"/>
              </a:rPr>
              <a:t> </a:t>
            </a:r>
            <a:r>
              <a:rPr lang="kk-KZ" sz="1800" dirty="0">
                <a:effectLst/>
                <a:latin typeface="Times New Roman" panose="02020603050405020304" pitchFamily="18" charset="0"/>
                <a:ea typeface="Calibri" panose="020F0502020204030204" pitchFamily="34" charset="0"/>
                <a:cs typeface="Times New Roman" panose="02020603050405020304" pitchFamily="18" charset="0"/>
              </a:rPr>
              <a:t>тыс жұмыстардың бәрі екі топқа бөлінеді.</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800"/>
              </a:spcAft>
            </a:pPr>
            <a:r>
              <a:rPr lang="kk-KZ" sz="1800" b="1" dirty="0">
                <a:effectLst/>
                <a:latin typeface="Times New Roman" panose="02020603050405020304" pitchFamily="18" charset="0"/>
                <a:ea typeface="Calibri" panose="020F0502020204030204" pitchFamily="34" charset="0"/>
                <a:cs typeface="Times New Roman" panose="02020603050405020304" pitchFamily="18" charset="0"/>
              </a:rPr>
              <a:t>I.	Физика оқу бағдарламасының ауқымына кіретін сыныптан тыс жұмыстар.</a:t>
            </a:r>
            <a:endParaRPr lang="ru-RU" sz="1800" b="1" dirty="0">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800"/>
              </a:spcAft>
            </a:pPr>
            <a:r>
              <a:rPr lang="kk-KZ" sz="1800" b="1" dirty="0">
                <a:effectLst/>
                <a:latin typeface="Times New Roman" panose="02020603050405020304" pitchFamily="18" charset="0"/>
                <a:ea typeface="Calibri" panose="020F0502020204030204" pitchFamily="34" charset="0"/>
                <a:cs typeface="Times New Roman" panose="02020603050405020304" pitchFamily="18" charset="0"/>
              </a:rPr>
              <a:t>II.	Физика оқу бағдарламасының шеңберінен тыс жататын жұмыстар.</a:t>
            </a:r>
            <a:endParaRPr lang="ru-RU" sz="1800" b="1"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9" name="Рисунок 8">
            <a:extLst>
              <a:ext uri="{FF2B5EF4-FFF2-40B4-BE49-F238E27FC236}">
                <a16:creationId xmlns:a16="http://schemas.microsoft.com/office/drawing/2014/main" id="{B7CFAADF-6BE8-4928-A8EA-9F390B7DBD01}"/>
              </a:ext>
            </a:extLst>
          </p:cNvPr>
          <p:cNvPicPr>
            <a:picLocks noChangeAspect="1"/>
          </p:cNvPicPr>
          <p:nvPr/>
        </p:nvPicPr>
        <p:blipFill rotWithShape="1">
          <a:blip r:embed="rId2"/>
          <a:srcRect t="16684" b="10120"/>
          <a:stretch/>
        </p:blipFill>
        <p:spPr>
          <a:xfrm>
            <a:off x="3378012" y="3261428"/>
            <a:ext cx="5154331" cy="2829544"/>
          </a:xfrm>
          <a:prstGeom prst="rect">
            <a:avLst/>
          </a:prstGeom>
        </p:spPr>
      </p:pic>
    </p:spTree>
    <p:extLst>
      <p:ext uri="{BB962C8B-B14F-4D97-AF65-F5344CB8AC3E}">
        <p14:creationId xmlns:p14="http://schemas.microsoft.com/office/powerpoint/2010/main" val="7370349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Скругленный прямоугольник 4">
            <a:extLst>
              <a:ext uri="{FF2B5EF4-FFF2-40B4-BE49-F238E27FC236}">
                <a16:creationId xmlns:a16="http://schemas.microsoft.com/office/drawing/2014/main" id="{33ECE094-F468-9C0A-DD7A-E48C9DE06841}"/>
              </a:ext>
            </a:extLst>
          </p:cNvPr>
          <p:cNvSpPr/>
          <p:nvPr/>
        </p:nvSpPr>
        <p:spPr>
          <a:xfrm>
            <a:off x="1464816" y="248766"/>
            <a:ext cx="8980982" cy="67656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kk-KZ" sz="20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Ф</a:t>
            </a:r>
            <a:r>
              <a:rPr lang="ru-RU" sz="20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ИЗИКА ОҚУ БАҒДАРЛАМАСЫНЫҢ АУҚЫМЫНА КІРЕТІН СЫНЫПТАН ТЫС ЖҰМЫСТАР</a:t>
            </a:r>
            <a:endParaRPr lang="en-US" sz="2000" dirty="0">
              <a:latin typeface="Arial" panose="020B0604020202020204" pitchFamily="34" charset="0"/>
              <a:cs typeface="Arial" panose="020B0604020202020204" pitchFamily="34" charset="0"/>
            </a:endParaRPr>
          </a:p>
        </p:txBody>
      </p:sp>
      <p:sp>
        <p:nvSpPr>
          <p:cNvPr id="55" name="TextBox 54">
            <a:extLst>
              <a:ext uri="{FF2B5EF4-FFF2-40B4-BE49-F238E27FC236}">
                <a16:creationId xmlns:a16="http://schemas.microsoft.com/office/drawing/2014/main" id="{285C9D05-CB77-4C32-BB99-92FA786C74A9}"/>
              </a:ext>
            </a:extLst>
          </p:cNvPr>
          <p:cNvSpPr txBox="1"/>
          <p:nvPr/>
        </p:nvSpPr>
        <p:spPr>
          <a:xfrm>
            <a:off x="1255715" y="1311454"/>
            <a:ext cx="9364721" cy="4380686"/>
          </a:xfrm>
          <a:prstGeom prst="rect">
            <a:avLst/>
          </a:prstGeom>
          <a:noFill/>
        </p:spPr>
        <p:txBody>
          <a:bodyPr wrap="square">
            <a:spAutoFit/>
          </a:bodyPr>
          <a:lstStyle/>
          <a:p>
            <a:pPr indent="450215" algn="just">
              <a:spcAft>
                <a:spcPts val="800"/>
              </a:spcAft>
            </a:pPr>
            <a:r>
              <a:rPr lang="kk-KZ" sz="1800" b="1" dirty="0">
                <a:effectLst/>
                <a:latin typeface="Times New Roman" panose="02020603050405020304" pitchFamily="18" charset="0"/>
                <a:ea typeface="Calibri" panose="020F0502020204030204" pitchFamily="34" charset="0"/>
                <a:cs typeface="Times New Roman" panose="02020603050405020304" pitchFamily="18" charset="0"/>
              </a:rPr>
              <a:t>Оған физика сабақтарына қатысты жүргізілетін қосымша жұмыстар жатады:</a:t>
            </a:r>
            <a:endParaRPr lang="ru-RU" sz="1800" b="1" dirty="0">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800"/>
              </a:spcAft>
            </a:pPr>
            <a:r>
              <a:rPr lang="kk-KZ" sz="1800" dirty="0">
                <a:effectLst/>
                <a:latin typeface="Times New Roman" panose="02020603050405020304" pitchFamily="18" charset="0"/>
                <a:ea typeface="Calibri" panose="020F0502020204030204" pitchFamily="34" charset="0"/>
                <a:cs typeface="Times New Roman" panose="02020603050405020304" pitchFamily="18" charset="0"/>
              </a:rPr>
              <a:t>1)	бағдарламада көрсетілген экскурсияларды өткізу;</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800"/>
              </a:spcAft>
            </a:pPr>
            <a:r>
              <a:rPr lang="kk-KZ" sz="1800" dirty="0">
                <a:effectLst/>
                <a:latin typeface="Times New Roman" panose="02020603050405020304" pitchFamily="18" charset="0"/>
                <a:ea typeface="Calibri" panose="020F0502020204030204" pitchFamily="34" charset="0"/>
                <a:cs typeface="Times New Roman" panose="02020603050405020304" pitchFamily="18" charset="0"/>
              </a:rPr>
              <a:t>2)	физикадан нашар үлгіретін оқушылармен істелетін жұмыстар (қосымша сабақ, әр балаға жеке түсіндіру, емтиханға немесе зертханаялық практикумға дайын-дау);</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800"/>
              </a:spcAft>
            </a:pPr>
            <a:r>
              <a:rPr lang="kk-KZ" sz="1800" dirty="0">
                <a:effectLst/>
                <a:latin typeface="Times New Roman" panose="02020603050405020304" pitchFamily="18" charset="0"/>
                <a:ea typeface="Calibri" panose="020F0502020204030204" pitchFamily="34" charset="0"/>
                <a:cs typeface="Times New Roman" panose="02020603050405020304" pitchFamily="18" charset="0"/>
              </a:rPr>
              <a:t>3)	физиканы қызыға оқитын жеткіншектермен қиын және қызықты есептер шығару, физика кабинетте зертханалық жұмыстар қою, демонстрациялық эксперимнтті даярлау, қолдан физикалық приборлар мен көрнекі модель – құралдар жасау, олимпиада өткізу, жаңа приборлармен танысу;</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800"/>
              </a:spcAft>
            </a:pPr>
            <a:r>
              <a:rPr lang="kk-KZ" sz="1800" dirty="0">
                <a:effectLst/>
                <a:latin typeface="Times New Roman" panose="02020603050405020304" pitchFamily="18" charset="0"/>
                <a:ea typeface="Calibri" panose="020F0502020204030204" pitchFamily="34" charset="0"/>
                <a:cs typeface="Times New Roman" panose="02020603050405020304" pitchFamily="18" charset="0"/>
              </a:rPr>
              <a:t>4)	оқушылардың үй тапсырмаларын орындауға көмектесу (консультация, сын жұмыстарын орындауға жәрдемдесу, реферат-баяндамалар жаздырту, табиғат құрбылыстарын бақылау, үйде тәжірибелер жасау және әртүрлі өлшеулер жүргізу). Мұндай жұмыстар физикалық оқу материалының қалыпты және нәтижелі өтілуіне, оқушылардың білімдері мен дағдыларының жүйелі түрде сапалы қалыптасуына, сынып оқушыларының жалпы үлгерімін жақсартуға жәрдемдеседі.</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596385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EDEE982-3382-59A5-A357-2614A5ED2CB5}"/>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DDE1F80-AE10-556F-5CFC-17F62DC318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26DA23E-57C0-D47D-EF4B-D52CF732C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4616993-E332-B67F-53E5-7771FCB5FC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0435EA76-ADA1-38EA-D652-35655C71C63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448B5C0B-6AA9-5999-387C-5AC431059E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D28C3D17-2066-E7A0-4ECA-D4686A44A9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690A78E9-BCBF-682E-F7D2-EE5458E2B6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56EC09FC-C5FF-0AF0-EC00-18F09B0C90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A931593E-58B6-8198-BEE9-0D2C366A2E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8E7E7E3C-A96F-820E-CF0C-4834C852B4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AD40CA39-90A8-2320-711E-12557445D8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D4D87F98-EE39-2ADF-3760-BCD3451CC9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A637CA04-24CF-3DE5-532B-84AF499C46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805012DB-B390-B83E-BA44-F58C33CEE3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888721A5-C854-01AB-DD15-A549B45A8A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14A24ABC-31EE-03E7-D67C-9266787CD5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D458E60C-2ADB-1802-43D6-D7581DF54DE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EE8307AD-9E0B-51D2-5B3D-AEC7DDF6AD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331691D6-1E87-6019-FC0C-452962235F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031CEFDC-7246-EC1E-32FF-56899770EE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C0242310-E128-8C67-69E6-C3185D6EDB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C36B3AE-A9D6-7BC5-DA39-32A80F4792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1704CAA7-5D65-4E1B-046D-6CB2D74A54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5C124EF8-F76F-9AA8-5C1D-EAF512537C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48B0CF72-1712-435C-FC84-5887E6E50A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41C35B96-AE55-0391-AA88-E1C39D945E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8BBAA14F-FB91-3F7B-9790-734BCC8EF4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AA27F6B-EA2D-FE42-29B6-D300BB2218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A9D209C1-CBCF-DB3D-8F8C-FF69AAC8F7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5EA81274-1785-B065-AAF5-D037F8C2DA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0A100642-2839-E5EB-979F-C48BBEAE56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0E733866-B0B2-931B-81E4-068D6BBEE5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C945BC79-03EA-0D48-422F-4D8FE483C2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018EE990-77F2-59D2-0BB0-46CCCA5284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FF12AA2-C2FB-DF09-C341-5617293020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1006E5A3-63EB-D292-DDFC-A7D65CC0AD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897DF500-5121-05F5-0E15-2C512327FC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B8B621A7-CD11-C594-4048-55B1BAD072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628A4284-1C5C-CDF1-3880-455FAC98F3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D972E26F-A3E3-61D7-D5A9-DDCAC242B2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E9096613-CF33-5548-15C8-B102504F3B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ADCB4352-0DEF-FAE7-E25C-77B4B48A77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Скругленный прямоугольник 4">
            <a:extLst>
              <a:ext uri="{FF2B5EF4-FFF2-40B4-BE49-F238E27FC236}">
                <a16:creationId xmlns:a16="http://schemas.microsoft.com/office/drawing/2014/main" id="{164966AF-096E-BD1A-C11F-BB75B68E6EFC}"/>
              </a:ext>
            </a:extLst>
          </p:cNvPr>
          <p:cNvSpPr/>
          <p:nvPr/>
        </p:nvSpPr>
        <p:spPr>
          <a:xfrm>
            <a:off x="1233996" y="248764"/>
            <a:ext cx="9438607" cy="71739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 name="Заголовок 1">
            <a:extLst>
              <a:ext uri="{FF2B5EF4-FFF2-40B4-BE49-F238E27FC236}">
                <a16:creationId xmlns:a16="http://schemas.microsoft.com/office/drawing/2014/main" id="{89DD7B57-C3BC-3A1E-CF70-FBA8F03D9455}"/>
              </a:ext>
            </a:extLst>
          </p:cNvPr>
          <p:cNvSpPr>
            <a:spLocks noGrp="1"/>
          </p:cNvSpPr>
          <p:nvPr>
            <p:ph type="title"/>
          </p:nvPr>
        </p:nvSpPr>
        <p:spPr>
          <a:xfrm>
            <a:off x="1356222" y="102548"/>
            <a:ext cx="9211909" cy="994123"/>
          </a:xfrm>
        </p:spPr>
        <p:txBody>
          <a:bodyPr>
            <a:normAutofit/>
          </a:bodyPr>
          <a:lstStyle/>
          <a:p>
            <a:pPr algn="ctr"/>
            <a:r>
              <a:rPr lang="ru-RU" sz="24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ФИЗИКА ОҚУ БАҒДАРЛАМАСЫНЫҢ ШЕҢБЕРІНЕН ТЫС ЖАТАТЫН ЖҰМЫСТАР</a:t>
            </a:r>
          </a:p>
        </p:txBody>
      </p:sp>
      <p:sp>
        <p:nvSpPr>
          <p:cNvPr id="54" name="TextBox 53">
            <a:extLst>
              <a:ext uri="{FF2B5EF4-FFF2-40B4-BE49-F238E27FC236}">
                <a16:creationId xmlns:a16="http://schemas.microsoft.com/office/drawing/2014/main" id="{8027F3E3-B098-4074-A73D-E1DFBAF65E36}"/>
              </a:ext>
            </a:extLst>
          </p:cNvPr>
          <p:cNvSpPr txBox="1"/>
          <p:nvPr/>
        </p:nvSpPr>
        <p:spPr>
          <a:xfrm>
            <a:off x="1040506" y="1510525"/>
            <a:ext cx="10403634" cy="4401205"/>
          </a:xfrm>
          <a:prstGeom prst="rect">
            <a:avLst/>
          </a:prstGeom>
          <a:noFill/>
        </p:spPr>
        <p:txBody>
          <a:bodyPr wrap="square">
            <a:spAutoFit/>
          </a:bodyPr>
          <a:lstStyle/>
          <a:p>
            <a:pPr indent="450215" algn="just">
              <a:spcAft>
                <a:spcPts val="800"/>
              </a:spcAft>
            </a:pPr>
            <a:r>
              <a:rPr lang="kk-KZ" sz="2000" dirty="0">
                <a:effectLst/>
                <a:latin typeface="Times New Roman" panose="02020603050405020304" pitchFamily="18" charset="0"/>
                <a:ea typeface="Calibri" panose="020F0502020204030204" pitchFamily="34" charset="0"/>
                <a:cs typeface="Times New Roman" panose="02020603050405020304" pitchFamily="18" charset="0"/>
              </a:rPr>
              <a:t> Олардың физика сабақтарына тікелей қатысы бола бермейді. Бұл оқушылардың еркі мен тілегі бойынша ұйымдастырылуы керек.</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800"/>
              </a:spcAft>
            </a:pPr>
            <a:r>
              <a:rPr lang="kk-KZ" sz="2000" dirty="0">
                <a:effectLst/>
                <a:latin typeface="Times New Roman" panose="02020603050405020304" pitchFamily="18" charset="0"/>
                <a:ea typeface="Calibri" panose="020F0502020204030204" pitchFamily="34" charset="0"/>
                <a:cs typeface="Times New Roman" panose="02020603050405020304" pitchFamily="18" charset="0"/>
              </a:rPr>
              <a:t>Мұның жұмысы мынадай жұмыстардың түрлерінен тұрады:</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800"/>
              </a:spcAft>
            </a:pPr>
            <a:r>
              <a:rPr lang="kk-KZ" sz="2000" dirty="0">
                <a:effectLst/>
                <a:latin typeface="Times New Roman" panose="02020603050405020304" pitchFamily="18" charset="0"/>
                <a:ea typeface="Calibri" panose="020F0502020204030204" pitchFamily="34" charset="0"/>
                <a:cs typeface="Times New Roman" panose="02020603050405020304" pitchFamily="18" charset="0"/>
              </a:rPr>
              <a:t>1)	оқушылардың арнаулы физикалық және политехникалық білімдерін тереңдету;</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800"/>
              </a:spcAft>
            </a:pPr>
            <a:r>
              <a:rPr lang="kk-KZ" sz="2000" dirty="0">
                <a:effectLst/>
                <a:latin typeface="Times New Roman" panose="02020603050405020304" pitchFamily="18" charset="0"/>
                <a:ea typeface="Calibri" panose="020F0502020204030204" pitchFamily="34" charset="0"/>
                <a:cs typeface="Times New Roman" panose="02020603050405020304" pitchFamily="18" charset="0"/>
              </a:rPr>
              <a:t>2)	қолданбалы физика салаларын (электротехника, радиотехника, кинотехника, дыбыс техникасы т.т.) оқу;</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spcAft>
                <a:spcPts val="800"/>
              </a:spcAft>
              <a:buAutoNum type="arabicParenR" startAt="3"/>
            </a:pPr>
            <a:r>
              <a:rPr lang="kk-KZ" sz="2000" dirty="0">
                <a:effectLst/>
                <a:latin typeface="Times New Roman" panose="02020603050405020304" pitchFamily="18" charset="0"/>
                <a:ea typeface="Calibri" panose="020F0502020204030204" pitchFamily="34" charset="0"/>
                <a:cs typeface="Times New Roman" panose="02020603050405020304" pitchFamily="18" charset="0"/>
              </a:rPr>
              <a:t>физика-техникалық приборларды, қондырғылардың модельдерін жасау; </a:t>
            </a:r>
            <a:endParaRPr lang="kk-KZ" sz="2000" dirty="0">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spcAft>
                <a:spcPts val="800"/>
              </a:spcAft>
              <a:buAutoNum type="arabicParenR" startAt="3"/>
            </a:pPr>
            <a:r>
              <a:rPr lang="kk-KZ" sz="2000" dirty="0">
                <a:effectLst/>
                <a:latin typeface="Times New Roman" panose="02020603050405020304" pitchFamily="18" charset="0"/>
                <a:ea typeface="Calibri" panose="020F0502020204030204" pitchFamily="34" charset="0"/>
                <a:cs typeface="Times New Roman" panose="02020603050405020304" pitchFamily="18" charset="0"/>
              </a:rPr>
              <a:t> конструкциялық және өнер - тапқыштық жұмыстармен айналысу.</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800"/>
              </a:spcAft>
            </a:pPr>
            <a:r>
              <a:rPr lang="kk-KZ" sz="2000" dirty="0">
                <a:effectLst/>
                <a:latin typeface="Times New Roman" panose="02020603050405020304" pitchFamily="18" charset="0"/>
                <a:ea typeface="Calibri" panose="020F0502020204030204" pitchFamily="34" charset="0"/>
                <a:cs typeface="Times New Roman" panose="02020603050405020304" pitchFamily="18" charset="0"/>
              </a:rPr>
              <a:t>Бұларды ұйымдастарудың да формалары сан алуан: қосымша әдебиеттерді оқыту, реферат жаздырту, физикалық кеш өткізу, тақырыптық көрмелер ұйымдастыру, қабырға газеттері мен бюллетеньдер шығару, физикадан конкурстар және конференциялар өткізу, үйірме жұмыстарын жүргізу т.б.</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8801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4" name="TextBox 53">
            <a:extLst>
              <a:ext uri="{FF2B5EF4-FFF2-40B4-BE49-F238E27FC236}">
                <a16:creationId xmlns:a16="http://schemas.microsoft.com/office/drawing/2014/main" id="{C2B9E26C-AD3F-4B27-B9FD-890C45AA9267}"/>
              </a:ext>
            </a:extLst>
          </p:cNvPr>
          <p:cNvSpPr txBox="1"/>
          <p:nvPr/>
        </p:nvSpPr>
        <p:spPr>
          <a:xfrm>
            <a:off x="1191257" y="1407027"/>
            <a:ext cx="9806438" cy="4401205"/>
          </a:xfrm>
          <a:prstGeom prst="rect">
            <a:avLst/>
          </a:prstGeom>
          <a:noFill/>
        </p:spPr>
        <p:txBody>
          <a:bodyPr wrap="square">
            <a:spAutoFit/>
          </a:bodyPr>
          <a:lstStyle/>
          <a:p>
            <a:pPr indent="450215" algn="just">
              <a:spcAft>
                <a:spcPts val="800"/>
              </a:spcAft>
            </a:pPr>
            <a:r>
              <a:rPr lang="kk-KZ" sz="2000" dirty="0">
                <a:effectLst/>
                <a:latin typeface="Times New Roman" panose="02020603050405020304" pitchFamily="18" charset="0"/>
                <a:ea typeface="Calibri" panose="020F0502020204030204" pitchFamily="34" charset="0"/>
                <a:cs typeface="Times New Roman" panose="02020603050405020304" pitchFamily="18" charset="0"/>
              </a:rPr>
              <a:t>Оқушылардың қатысуларымен сыныптан тыс жасалатын жұмыстар олардың жеке, топ болып және жаппай бәрі араласып істелетін жұмыстар болып 3-ке бөлінеді. Олар мезгіл (көрме, конкурс, конференция, физ кабинетті жабдықтау, ессе.т.б.) және периодты түрде (үйірме, постер дайындау, проект жобалау) жүргізіледі.</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800"/>
              </a:spcAft>
            </a:pPr>
            <a:r>
              <a:rPr lang="kk-KZ" sz="2000" dirty="0">
                <a:effectLst/>
                <a:latin typeface="Times New Roman" panose="02020603050405020304" pitchFamily="18" charset="0"/>
                <a:ea typeface="Calibri" panose="020F0502020204030204" pitchFamily="34" charset="0"/>
                <a:cs typeface="Times New Roman" panose="02020603050405020304" pitchFamily="18" charset="0"/>
              </a:rPr>
              <a:t>Физика пәні бойынша сабақтан тыс жұмыстарды ұйымдастырудың негізгі принциптердің бірі физика бойынша сабақтармен тығыз байланыс болып саналады. Бұл байланыстың екі жағы бар.</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800"/>
              </a:spcAft>
            </a:pPr>
            <a:r>
              <a:rPr lang="kk-KZ" sz="2000" dirty="0">
                <a:effectLst/>
                <a:latin typeface="Times New Roman" panose="02020603050405020304" pitchFamily="18" charset="0"/>
                <a:ea typeface="Calibri" panose="020F0502020204030204" pitchFamily="34" charset="0"/>
                <a:cs typeface="Times New Roman" panose="02020603050405020304" pitchFamily="18" charset="0"/>
              </a:rPr>
              <a:t>Олардың </a:t>
            </a:r>
            <a:r>
              <a:rPr lang="kk-KZ" sz="2000" b="1" dirty="0">
                <a:effectLst/>
                <a:latin typeface="Times New Roman" panose="02020603050405020304" pitchFamily="18" charset="0"/>
                <a:ea typeface="Calibri" panose="020F0502020204030204" pitchFamily="34" charset="0"/>
                <a:cs typeface="Times New Roman" panose="02020603050405020304" pitchFamily="18" charset="0"/>
              </a:rPr>
              <a:t>біріншісі</a:t>
            </a:r>
            <a:r>
              <a:rPr lang="kk-KZ" sz="2000" dirty="0">
                <a:effectLst/>
                <a:latin typeface="Times New Roman" panose="02020603050405020304" pitchFamily="18" charset="0"/>
                <a:ea typeface="Calibri" panose="020F0502020204030204" pitchFamily="34" charset="0"/>
                <a:cs typeface="Times New Roman" panose="02020603050405020304" pitchFamily="18" charset="0"/>
              </a:rPr>
              <a:t> - физика пәні бойынша барлық сабақтан тыс жұмыстарда оқушылардың сабақта алған қабілеті мен білімі тірек болып табылады.</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800"/>
              </a:spcAft>
            </a:pPr>
            <a:r>
              <a:rPr lang="kk-KZ" sz="2000" b="1" dirty="0">
                <a:effectLst/>
                <a:latin typeface="Times New Roman" panose="02020603050405020304" pitchFamily="18" charset="0"/>
                <a:ea typeface="Calibri" panose="020F0502020204030204" pitchFamily="34" charset="0"/>
                <a:cs typeface="Times New Roman" panose="02020603050405020304" pitchFamily="18" charset="0"/>
              </a:rPr>
              <a:t>Екіншісі</a:t>
            </a:r>
            <a:r>
              <a:rPr lang="kk-KZ" sz="2000" dirty="0">
                <a:effectLst/>
                <a:latin typeface="Times New Roman" panose="02020603050405020304" pitchFamily="18" charset="0"/>
                <a:ea typeface="Calibri" panose="020F0502020204030204" pitchFamily="34" charset="0"/>
                <a:cs typeface="Times New Roman" panose="02020603050405020304" pitchFamily="18" charset="0"/>
              </a:rPr>
              <a:t>	-	сабақтан	тыс	жұмыстардың	барлық формасында ғылымға қызығушылығы бар және практика жүзінде іске асыра алатын оқушылардың физикаға деген қызығушылығын	одан	әрі	арттыра	түсіп,	білімін тереңдетуге және кеңейтуге қажеттілік тудыру.</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Скругленный прямоугольник 4">
            <a:extLst>
              <a:ext uri="{FF2B5EF4-FFF2-40B4-BE49-F238E27FC236}">
                <a16:creationId xmlns:a16="http://schemas.microsoft.com/office/drawing/2014/main" id="{33ECE094-F468-9C0A-DD7A-E48C9DE06841}"/>
              </a:ext>
            </a:extLst>
          </p:cNvPr>
          <p:cNvSpPr/>
          <p:nvPr/>
        </p:nvSpPr>
        <p:spPr>
          <a:xfrm>
            <a:off x="1260630" y="200466"/>
            <a:ext cx="9197114" cy="739470"/>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94712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Скругленный прямоугольник 4">
            <a:extLst>
              <a:ext uri="{FF2B5EF4-FFF2-40B4-BE49-F238E27FC236}">
                <a16:creationId xmlns:a16="http://schemas.microsoft.com/office/drawing/2014/main" id="{33ECE094-F468-9C0A-DD7A-E48C9DE06841}"/>
              </a:ext>
            </a:extLst>
          </p:cNvPr>
          <p:cNvSpPr/>
          <p:nvPr/>
        </p:nvSpPr>
        <p:spPr>
          <a:xfrm>
            <a:off x="1260630" y="219319"/>
            <a:ext cx="9197114" cy="739470"/>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 name="Заголовок 1">
            <a:extLst>
              <a:ext uri="{FF2B5EF4-FFF2-40B4-BE49-F238E27FC236}">
                <a16:creationId xmlns:a16="http://schemas.microsoft.com/office/drawing/2014/main" id="{374B140C-867F-C9AF-434A-3C98BC034D73}"/>
              </a:ext>
            </a:extLst>
          </p:cNvPr>
          <p:cNvSpPr>
            <a:spLocks noGrp="1"/>
          </p:cNvSpPr>
          <p:nvPr>
            <p:ph type="title"/>
          </p:nvPr>
        </p:nvSpPr>
        <p:spPr>
          <a:xfrm>
            <a:off x="1139248" y="289242"/>
            <a:ext cx="9439878" cy="669547"/>
          </a:xfrm>
        </p:spPr>
        <p:txBody>
          <a:bodyPr>
            <a:normAutofit/>
          </a:bodyPr>
          <a:lstStyle/>
          <a:p>
            <a:pPr algn="ctr"/>
            <a:r>
              <a:rPr lang="ru-RU" sz="32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ПӘНДІК ҮЙІРМЕ</a:t>
            </a:r>
          </a:p>
        </p:txBody>
      </p:sp>
      <p:sp>
        <p:nvSpPr>
          <p:cNvPr id="55" name="TextBox 54">
            <a:extLst>
              <a:ext uri="{FF2B5EF4-FFF2-40B4-BE49-F238E27FC236}">
                <a16:creationId xmlns:a16="http://schemas.microsoft.com/office/drawing/2014/main" id="{DEB362F9-D3F7-489D-BAED-6AB1D9870E5A}"/>
              </a:ext>
            </a:extLst>
          </p:cNvPr>
          <p:cNvSpPr txBox="1"/>
          <p:nvPr/>
        </p:nvSpPr>
        <p:spPr>
          <a:xfrm>
            <a:off x="685153" y="1028712"/>
            <a:ext cx="10919955" cy="5109091"/>
          </a:xfrm>
          <a:prstGeom prst="rect">
            <a:avLst/>
          </a:prstGeom>
          <a:noFill/>
        </p:spPr>
        <p:txBody>
          <a:bodyPr wrap="square">
            <a:spAutoFit/>
          </a:bodyPr>
          <a:lstStyle/>
          <a:p>
            <a:pPr indent="450215" algn="just">
              <a:spcAft>
                <a:spcPts val="800"/>
              </a:spcAft>
            </a:pPr>
            <a:r>
              <a:rPr lang="kk-KZ" sz="1800" dirty="0">
                <a:effectLst/>
                <a:latin typeface="Times New Roman" panose="02020603050405020304" pitchFamily="18" charset="0"/>
                <a:ea typeface="Calibri" panose="020F0502020204030204" pitchFamily="34" charset="0"/>
                <a:cs typeface="Times New Roman" panose="02020603050405020304" pitchFamily="18" charset="0"/>
              </a:rPr>
              <a:t>Сыныптан тыс жұмыстың негізгі бір формаларының бірі – пәндік үйірмелер болып табылады: физикалық, физикалық-техникалық, техникалық үйірмелер. Үйірме олимпиада мен кештерге қарағанда құрамында тұрақты оқушылармен үнемі жұмыс жасайды және мұғалімге оқу-тәрбиелік міндеттердің кең шеңберін бүкіл оқу жылы бойында нақтылы жүйеде шешуге мүмкіндік береді. </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800"/>
              </a:spcAft>
            </a:pPr>
            <a:r>
              <a:rPr lang="kk-KZ" sz="1800" dirty="0">
                <a:effectLst/>
                <a:latin typeface="Times New Roman" panose="02020603050405020304" pitchFamily="18" charset="0"/>
                <a:ea typeface="Calibri" panose="020F0502020204030204" pitchFamily="34" charset="0"/>
                <a:cs typeface="Times New Roman" panose="02020603050405020304" pitchFamily="18" charset="0"/>
              </a:rPr>
              <a:t>Үйірме сабағының мазмұны сабақта алынған білімдер мен шеберліктерді және кеңейтуге бағытталған. Мұндай типтегі жұмысының жоспары оқу жұмысының жоспарымен соншалықты тығыз байланыста болуы мүмкін, едәуір автономды (дербес) болуы мүмкін.</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800"/>
              </a:spcAft>
            </a:pPr>
            <a:r>
              <a:rPr lang="kk-KZ" sz="1800" dirty="0">
                <a:effectLst/>
                <a:latin typeface="Times New Roman" panose="02020603050405020304" pitchFamily="18" charset="0"/>
                <a:ea typeface="Calibri" panose="020F0502020204030204" pitchFamily="34" charset="0"/>
                <a:cs typeface="Times New Roman" panose="02020603050405020304" pitchFamily="18" charset="0"/>
              </a:rPr>
              <a:t>Үйірме – сыныптан тыс жұмыстың негізгі формасы. Сыныптан тыс жұмыстар физика-техникалық үйірмелер түрінде ең көп, әрі жүйелі өткізіледі. Үйірмелер физикалық (төменгі сыныптарда - «Жас физиктер», «Проекциялық және дыбыстық техника», «Жас конструктор», «Қызықты физика», «Қолдан физикалық приборлар жасау», ал жоғары сыныптарда	–	«Есеп  шығару»,	«Физикалық	теорияларды	оқу», «Техниканың физикалық негіздері», «Физика-зерттеушілер», «Физикэкспериментаторлар») және физика-техникалық (электромонтаж, электр, радио,	фото,	кино,	электроника, моделистер үйірмелері) болып бөлінеді.</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spcAft>
                <a:spcPts val="800"/>
              </a:spcAft>
            </a:pPr>
            <a:r>
              <a:rPr lang="kk-KZ" sz="1800" dirty="0">
                <a:effectLst/>
                <a:latin typeface="Times New Roman" panose="02020603050405020304" pitchFamily="18" charset="0"/>
                <a:ea typeface="Calibri" panose="020F0502020204030204" pitchFamily="34" charset="0"/>
                <a:cs typeface="Times New Roman" panose="02020603050405020304" pitchFamily="18" charset="0"/>
              </a:rPr>
              <a:t>Үйірмедегі оқушылардың саны 10-15 баладан аспағаны дұрыс. Үйірме жұмысы барлық пәннен мектеп бойынша жоспарлануы қажет. Үйірменің күнтізбелік жоспары, оған қажетті әдебиеттер тізімі физика кабинетінде ілініп тұруы тиіс.	</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7222682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4518</TotalTime>
  <Words>1585</Words>
  <Application>Microsoft Office PowerPoint</Application>
  <PresentationFormat>Широкоэкранный</PresentationFormat>
  <Paragraphs>83</Paragraphs>
  <Slides>14</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14</vt:i4>
      </vt:variant>
    </vt:vector>
  </HeadingPairs>
  <TitlesOfParts>
    <vt:vector size="19" baseType="lpstr">
      <vt:lpstr>Arial</vt:lpstr>
      <vt:lpstr>Calibri</vt:lpstr>
      <vt:lpstr>Calibri Light</vt:lpstr>
      <vt:lpstr>Times New Roman</vt:lpstr>
      <vt:lpstr>Тема Office</vt:lpstr>
      <vt:lpstr>Презентация PowerPoint</vt:lpstr>
      <vt:lpstr>Презентация PowerPoint</vt:lpstr>
      <vt:lpstr>Сыныптан тыс жұмыстарды жүргізгенде мұғалім негізінен мынандай мақсаттарды жүзеге асыруды көздейді:</vt:lpstr>
      <vt:lpstr>Презентация PowerPoint</vt:lpstr>
      <vt:lpstr>Физикалық сыныптан тыс жұмыстардың классификациясы </vt:lpstr>
      <vt:lpstr>Презентация PowerPoint</vt:lpstr>
      <vt:lpstr>ФИЗИКА ОҚУ БАҒДАРЛАМАСЫНЫҢ ШЕҢБЕРІНЕН ТЫС ЖАТАТЫН ЖҰМЫСТАР</vt:lpstr>
      <vt:lpstr>Презентация PowerPoint</vt:lpstr>
      <vt:lpstr>ПӘНДІК ҮЙІРМЕ</vt:lpstr>
      <vt:lpstr>ФИЗИКА-ТЕХНИКАЛЫҚ ҮЙІРМЕЛЕР</vt:lpstr>
      <vt:lpstr>АПТАЛЫҚТЫ ҰЙЫМДАСТЫРУ</vt:lpstr>
      <vt:lpstr>ОЛИМПИАДАНЫ ҰЙЫМДАСТЫРУ</vt:lpstr>
      <vt:lpstr>1. ВАКУУМДЫҚ ТЕХНИКАСЫНЫҢ ДАМУ ТАРИХЫ</vt:lpstr>
      <vt:lpstr>НАЗАРЛАРЫҢЫЗҒА РАҚМЕТ!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Аманжолова Айнур Кайралиевна</dc:creator>
  <cp:lastModifiedBy>Тұяқ Ақерке Ержанқызы</cp:lastModifiedBy>
  <cp:revision>120</cp:revision>
  <dcterms:created xsi:type="dcterms:W3CDTF">2021-11-16T03:16:23Z</dcterms:created>
  <dcterms:modified xsi:type="dcterms:W3CDTF">2024-10-29T21:54:10Z</dcterms:modified>
</cp:coreProperties>
</file>