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8288000" cy="10287000"/>
  <p:notesSz cx="6858000" cy="9144000"/>
  <p:embeddedFontLst>
    <p:embeddedFont>
      <p:font typeface="Atkinson Hyperlegible Bold" charset="1" panose="00000000000000000000"/>
      <p:regular r:id="rId31"/>
    </p:embeddedFont>
    <p:embeddedFont>
      <p:font typeface="Atkinson Hyperlegible" charset="1" panose="00000000000000000000"/>
      <p:regular r:id="rId32"/>
    </p:embeddedFont>
    <p:embeddedFont>
      <p:font typeface="Quicksand Bold" charset="1" panose="00000000000000000000"/>
      <p:regular r:id="rId33"/>
    </p:embeddedFont>
    <p:embeddedFont>
      <p:font typeface="Quicksand Semi-Bold" charset="1" panose="0000000000000000000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0.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1.png" Type="http://schemas.openxmlformats.org/officeDocument/2006/relationships/image"/><Relationship Id="rId4" Target="../media/image22.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3.png" Type="http://schemas.openxmlformats.org/officeDocument/2006/relationships/image"/><Relationship Id="rId4" Target="../media/image24.svg" Type="http://schemas.openxmlformats.org/officeDocument/2006/relationships/image"/><Relationship Id="rId5" Target="../media/image25.png" Type="http://schemas.openxmlformats.org/officeDocument/2006/relationships/image"/><Relationship Id="rId6" Target="../media/image26.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7.png" Type="http://schemas.openxmlformats.org/officeDocument/2006/relationships/image"/><Relationship Id="rId4" Target="../media/image28.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3.png" Type="http://schemas.openxmlformats.org/officeDocument/2006/relationships/image"/><Relationship Id="rId4" Target="../media/image24.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1.png" Type="http://schemas.openxmlformats.org/officeDocument/2006/relationships/image"/><Relationship Id="rId4" Target="../media/image22.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11" Target="../media/image12.png" Type="http://schemas.openxmlformats.org/officeDocument/2006/relationships/image"/><Relationship Id="rId12" Target="../media/image13.svg" Type="http://schemas.openxmlformats.org/officeDocument/2006/relationships/image"/><Relationship Id="rId13" Target="../media/image14.png" Type="http://schemas.openxmlformats.org/officeDocument/2006/relationships/image"/><Relationship Id="rId14" Target="../media/image15.svg" Type="http://schemas.openxmlformats.org/officeDocument/2006/relationships/image"/><Relationship Id="rId2" Target="../media/image1.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1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11" Target="../media/image12.png" Type="http://schemas.openxmlformats.org/officeDocument/2006/relationships/image"/><Relationship Id="rId12" Target="../media/image13.svg" Type="http://schemas.openxmlformats.org/officeDocument/2006/relationships/image"/><Relationship Id="rId13" Target="../media/image14.png" Type="http://schemas.openxmlformats.org/officeDocument/2006/relationships/image"/><Relationship Id="rId14" Target="../media/image15.svg" Type="http://schemas.openxmlformats.org/officeDocument/2006/relationships/image"/><Relationship Id="rId2" Target="../media/image1.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sp>
        <p:nvSpPr>
          <p:cNvPr name="Freeform 3" id="3"/>
          <p:cNvSpPr/>
          <p:nvPr/>
        </p:nvSpPr>
        <p:spPr>
          <a:xfrm flipH="false" flipV="false" rot="0">
            <a:off x="10217086" y="2312530"/>
            <a:ext cx="7042214" cy="5661940"/>
          </a:xfrm>
          <a:custGeom>
            <a:avLst/>
            <a:gdLst/>
            <a:ahLst/>
            <a:cxnLst/>
            <a:rect r="r" b="b" t="t" l="l"/>
            <a:pathLst>
              <a:path h="5661940" w="7042214">
                <a:moveTo>
                  <a:pt x="0" y="0"/>
                </a:moveTo>
                <a:lnTo>
                  <a:pt x="7042214" y="0"/>
                </a:lnTo>
                <a:lnTo>
                  <a:pt x="7042214" y="5661940"/>
                </a:lnTo>
                <a:lnTo>
                  <a:pt x="0" y="56619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911340" y="9258300"/>
            <a:ext cx="4695920" cy="4114800"/>
          </a:xfrm>
          <a:custGeom>
            <a:avLst/>
            <a:gdLst/>
            <a:ahLst/>
            <a:cxnLst/>
            <a:rect r="r" b="b" t="t" l="l"/>
            <a:pathLst>
              <a:path h="4114800" w="4695920">
                <a:moveTo>
                  <a:pt x="0" y="0"/>
                </a:moveTo>
                <a:lnTo>
                  <a:pt x="4695920" y="0"/>
                </a:lnTo>
                <a:lnTo>
                  <a:pt x="469592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7164507" y="9667322"/>
            <a:ext cx="3958987" cy="3296756"/>
          </a:xfrm>
          <a:custGeom>
            <a:avLst/>
            <a:gdLst/>
            <a:ahLst/>
            <a:cxnLst/>
            <a:rect r="r" b="b" t="t" l="l"/>
            <a:pathLst>
              <a:path h="3296756" w="3958987">
                <a:moveTo>
                  <a:pt x="0" y="0"/>
                </a:moveTo>
                <a:lnTo>
                  <a:pt x="3958986" y="0"/>
                </a:lnTo>
                <a:lnTo>
                  <a:pt x="3958986" y="3296756"/>
                </a:lnTo>
                <a:lnTo>
                  <a:pt x="0" y="329675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7608587" y="1172325"/>
            <a:ext cx="1530276" cy="2621969"/>
          </a:xfrm>
          <a:custGeom>
            <a:avLst/>
            <a:gdLst/>
            <a:ahLst/>
            <a:cxnLst/>
            <a:rect r="r" b="b" t="t" l="l"/>
            <a:pathLst>
              <a:path h="2621969" w="1530276">
                <a:moveTo>
                  <a:pt x="0" y="0"/>
                </a:moveTo>
                <a:lnTo>
                  <a:pt x="1530276" y="0"/>
                </a:lnTo>
                <a:lnTo>
                  <a:pt x="1530276" y="2621969"/>
                </a:lnTo>
                <a:lnTo>
                  <a:pt x="0" y="262196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Freeform 7" id="7"/>
          <p:cNvSpPr/>
          <p:nvPr/>
        </p:nvSpPr>
        <p:spPr>
          <a:xfrm flipH="false" flipV="false" rot="0">
            <a:off x="-956018" y="-3255149"/>
            <a:ext cx="4695920" cy="4114800"/>
          </a:xfrm>
          <a:custGeom>
            <a:avLst/>
            <a:gdLst/>
            <a:ahLst/>
            <a:cxnLst/>
            <a:rect r="r" b="b" t="t" l="l"/>
            <a:pathLst>
              <a:path h="4114800" w="4695920">
                <a:moveTo>
                  <a:pt x="0" y="0"/>
                </a:moveTo>
                <a:lnTo>
                  <a:pt x="4695920" y="0"/>
                </a:lnTo>
                <a:lnTo>
                  <a:pt x="469592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10800000">
            <a:off x="10988997" y="-695680"/>
            <a:ext cx="4140099" cy="1181810"/>
          </a:xfrm>
          <a:custGeom>
            <a:avLst/>
            <a:gdLst/>
            <a:ahLst/>
            <a:cxnLst/>
            <a:rect r="r" b="b" t="t" l="l"/>
            <a:pathLst>
              <a:path h="1181810" w="4140099">
                <a:moveTo>
                  <a:pt x="0" y="0"/>
                </a:moveTo>
                <a:lnTo>
                  <a:pt x="4140099" y="0"/>
                </a:lnTo>
                <a:lnTo>
                  <a:pt x="4140099" y="1181810"/>
                </a:lnTo>
                <a:lnTo>
                  <a:pt x="0" y="118181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Freeform 9" id="9"/>
          <p:cNvSpPr/>
          <p:nvPr/>
        </p:nvSpPr>
        <p:spPr>
          <a:xfrm flipH="false" flipV="false" rot="0">
            <a:off x="-1391942" y="8860734"/>
            <a:ext cx="2783883" cy="1955678"/>
          </a:xfrm>
          <a:custGeom>
            <a:avLst/>
            <a:gdLst/>
            <a:ahLst/>
            <a:cxnLst/>
            <a:rect r="r" b="b" t="t" l="l"/>
            <a:pathLst>
              <a:path h="1955678" w="2783883">
                <a:moveTo>
                  <a:pt x="0" y="0"/>
                </a:moveTo>
                <a:lnTo>
                  <a:pt x="2783884" y="0"/>
                </a:lnTo>
                <a:lnTo>
                  <a:pt x="2783884" y="1955678"/>
                </a:lnTo>
                <a:lnTo>
                  <a:pt x="0" y="195567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a:ln cap="sq">
            <a:noFill/>
            <a:prstDash val="solid"/>
            <a:miter/>
          </a:ln>
        </p:spPr>
      </p:sp>
      <p:sp>
        <p:nvSpPr>
          <p:cNvPr name="Freeform 10" id="10"/>
          <p:cNvSpPr/>
          <p:nvPr/>
        </p:nvSpPr>
        <p:spPr>
          <a:xfrm flipH="false" flipV="false" rot="0">
            <a:off x="14926412" y="-2448770"/>
            <a:ext cx="4314581" cy="3232013"/>
          </a:xfrm>
          <a:custGeom>
            <a:avLst/>
            <a:gdLst/>
            <a:ahLst/>
            <a:cxnLst/>
            <a:rect r="r" b="b" t="t" l="l"/>
            <a:pathLst>
              <a:path h="3232013" w="4314581">
                <a:moveTo>
                  <a:pt x="0" y="0"/>
                </a:moveTo>
                <a:lnTo>
                  <a:pt x="4314581" y="0"/>
                </a:lnTo>
                <a:lnTo>
                  <a:pt x="4314581" y="3232013"/>
                </a:lnTo>
                <a:lnTo>
                  <a:pt x="0" y="323201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a:ln cap="sq">
            <a:noFill/>
            <a:prstDash val="solid"/>
            <a:miter/>
          </a:ln>
        </p:spPr>
      </p:sp>
      <p:sp>
        <p:nvSpPr>
          <p:cNvPr name="TextBox 11" id="11"/>
          <p:cNvSpPr txBox="true"/>
          <p:nvPr/>
        </p:nvSpPr>
        <p:spPr>
          <a:xfrm rot="0">
            <a:off x="1028700" y="2865733"/>
            <a:ext cx="9188386" cy="5278379"/>
          </a:xfrm>
          <a:prstGeom prst="rect">
            <a:avLst/>
          </a:prstGeom>
        </p:spPr>
        <p:txBody>
          <a:bodyPr anchor="t" rtlCol="false" tIns="0" lIns="0" bIns="0" rIns="0">
            <a:spAutoFit/>
          </a:bodyPr>
          <a:lstStyle/>
          <a:p>
            <a:pPr algn="l" marL="0" indent="0" lvl="0">
              <a:lnSpc>
                <a:spcPts val="5928"/>
              </a:lnSpc>
            </a:pPr>
            <a:r>
              <a:rPr lang="en-US" b="true" sz="5200" spc="-182">
                <a:solidFill>
                  <a:srgbClr val="FFFFFF"/>
                </a:solidFill>
                <a:latin typeface="Atkinson Hyperlegible Bold"/>
                <a:ea typeface="Atkinson Hyperlegible Bold"/>
                <a:cs typeface="Atkinson Hyperlegible Bold"/>
                <a:sym typeface="Atkinson Hyperlegible Bold"/>
              </a:rPr>
              <a:t>ХИМИЯЛЫҚ ТЕХНОЛОГИЯ ПӘНІ ЖӘНЕ ОНЫҢ НЕГІЗГІ МІНДЕТТЕРІ. ОРГАНИКАЛЫҚ СИНТЕЗ ӨНЕРКӘСІБІНІҢ ҚАЗІРГІ ЖАҒДАЙЫ ЖӘНЕ ДАМУ ПЕРСПЕКТИВАЛАРЫ</a:t>
            </a:r>
          </a:p>
        </p:txBody>
      </p:sp>
      <p:sp>
        <p:nvSpPr>
          <p:cNvPr name="TextBox 12" id="12"/>
          <p:cNvSpPr txBox="true"/>
          <p:nvPr/>
        </p:nvSpPr>
        <p:spPr>
          <a:xfrm rot="0">
            <a:off x="1066800" y="1925553"/>
            <a:ext cx="8481824" cy="831103"/>
          </a:xfrm>
          <a:prstGeom prst="rect">
            <a:avLst/>
          </a:prstGeom>
        </p:spPr>
        <p:txBody>
          <a:bodyPr anchor="t" rtlCol="false" tIns="0" lIns="0" bIns="0" rIns="0">
            <a:spAutoFit/>
          </a:bodyPr>
          <a:lstStyle/>
          <a:p>
            <a:pPr algn="l">
              <a:lnSpc>
                <a:spcPts val="3296"/>
              </a:lnSpc>
            </a:pPr>
            <a:r>
              <a:rPr lang="en-US" sz="3200" spc="-19">
                <a:solidFill>
                  <a:srgbClr val="FFFFFF"/>
                </a:solidFill>
                <a:latin typeface="Atkinson Hyperlegible"/>
                <a:ea typeface="Atkinson Hyperlegible"/>
                <a:cs typeface="Atkinson Hyperlegible"/>
                <a:sym typeface="Atkinson Hyperlegible"/>
              </a:rPr>
              <a:t>1-ДӘРІС</a:t>
            </a:r>
          </a:p>
          <a:p>
            <a:pPr algn="l" marL="0" indent="0" lvl="0">
              <a:lnSpc>
                <a:spcPts val="3296"/>
              </a:lnSpc>
            </a:pPr>
          </a:p>
        </p:txBody>
      </p:sp>
      <p:sp>
        <p:nvSpPr>
          <p:cNvPr name="Freeform 13" id="13"/>
          <p:cNvSpPr/>
          <p:nvPr/>
        </p:nvSpPr>
        <p:spPr>
          <a:xfrm flipH="false" flipV="false" rot="0">
            <a:off x="1599739" y="9427608"/>
            <a:ext cx="3707973" cy="2777609"/>
          </a:xfrm>
          <a:custGeom>
            <a:avLst/>
            <a:gdLst/>
            <a:ahLst/>
            <a:cxnLst/>
            <a:rect r="r" b="b" t="t" l="l"/>
            <a:pathLst>
              <a:path h="2777609" w="3707973">
                <a:moveTo>
                  <a:pt x="0" y="0"/>
                </a:moveTo>
                <a:lnTo>
                  <a:pt x="3707973" y="0"/>
                </a:lnTo>
                <a:lnTo>
                  <a:pt x="3707973" y="2777609"/>
                </a:lnTo>
                <a:lnTo>
                  <a:pt x="0" y="277760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a:ln cap="sq">
            <a:noFill/>
            <a:prstDash val="solid"/>
            <a:miter/>
          </a:ln>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sp>
        <p:nvSpPr>
          <p:cNvPr name="TextBox 3" id="3"/>
          <p:cNvSpPr txBox="true"/>
          <p:nvPr/>
        </p:nvSpPr>
        <p:spPr>
          <a:xfrm rot="0">
            <a:off x="1427982" y="1683634"/>
            <a:ext cx="15101804" cy="1019188"/>
          </a:xfrm>
          <a:prstGeom prst="rect">
            <a:avLst/>
          </a:prstGeom>
        </p:spPr>
        <p:txBody>
          <a:bodyPr anchor="t" rtlCol="false" tIns="0" lIns="0" bIns="0" rIns="0">
            <a:spAutoFit/>
          </a:bodyPr>
          <a:lstStyle/>
          <a:p>
            <a:pPr algn="ctr" marL="0" indent="0" lvl="0">
              <a:lnSpc>
                <a:spcPts val="7725"/>
              </a:lnSpc>
            </a:pPr>
            <a:r>
              <a:rPr lang="en-US" sz="7500" spc="-45">
                <a:solidFill>
                  <a:srgbClr val="FFFFFF"/>
                </a:solidFill>
                <a:latin typeface="Atkinson Hyperlegible"/>
                <a:ea typeface="Atkinson Hyperlegible"/>
                <a:cs typeface="Atkinson Hyperlegible"/>
                <a:sym typeface="Atkinson Hyperlegible"/>
              </a:rPr>
              <a:t>ХТП-ТІҢ НЕГІЗГІ САТЫЛАРЫ:</a:t>
            </a:r>
          </a:p>
        </p:txBody>
      </p:sp>
      <p:sp>
        <p:nvSpPr>
          <p:cNvPr name="TextBox 4" id="4"/>
          <p:cNvSpPr txBox="true"/>
          <p:nvPr/>
        </p:nvSpPr>
        <p:spPr>
          <a:xfrm rot="0">
            <a:off x="2551552" y="4431315"/>
            <a:ext cx="2157175" cy="951243"/>
          </a:xfrm>
          <a:prstGeom prst="rect">
            <a:avLst/>
          </a:prstGeom>
        </p:spPr>
        <p:txBody>
          <a:bodyPr anchor="t" rtlCol="false" tIns="0" lIns="0" bIns="0" rIns="0">
            <a:spAutoFit/>
          </a:bodyPr>
          <a:lstStyle/>
          <a:p>
            <a:pPr algn="ctr" marL="0" indent="0" lvl="0">
              <a:lnSpc>
                <a:spcPts val="7210"/>
              </a:lnSpc>
            </a:pPr>
            <a:r>
              <a:rPr lang="en-US" b="true" sz="7000" spc="-42">
                <a:solidFill>
                  <a:srgbClr val="FFFFFF"/>
                </a:solidFill>
                <a:latin typeface="Atkinson Hyperlegible Bold"/>
                <a:ea typeface="Atkinson Hyperlegible Bold"/>
                <a:cs typeface="Atkinson Hyperlegible Bold"/>
                <a:sym typeface="Atkinson Hyperlegible Bold"/>
              </a:rPr>
              <a:t>01.</a:t>
            </a:r>
          </a:p>
        </p:txBody>
      </p:sp>
      <p:sp>
        <p:nvSpPr>
          <p:cNvPr name="TextBox 5" id="5"/>
          <p:cNvSpPr txBox="true"/>
          <p:nvPr/>
        </p:nvSpPr>
        <p:spPr>
          <a:xfrm rot="0">
            <a:off x="8067054" y="4431315"/>
            <a:ext cx="2157175" cy="951243"/>
          </a:xfrm>
          <a:prstGeom prst="rect">
            <a:avLst/>
          </a:prstGeom>
        </p:spPr>
        <p:txBody>
          <a:bodyPr anchor="t" rtlCol="false" tIns="0" lIns="0" bIns="0" rIns="0">
            <a:spAutoFit/>
          </a:bodyPr>
          <a:lstStyle/>
          <a:p>
            <a:pPr algn="ctr" marL="0" indent="0" lvl="0">
              <a:lnSpc>
                <a:spcPts val="7210"/>
              </a:lnSpc>
            </a:pPr>
            <a:r>
              <a:rPr lang="en-US" b="true" sz="7000" spc="-42">
                <a:solidFill>
                  <a:srgbClr val="FFFFFF"/>
                </a:solidFill>
                <a:latin typeface="Atkinson Hyperlegible Bold"/>
                <a:ea typeface="Atkinson Hyperlegible Bold"/>
                <a:cs typeface="Atkinson Hyperlegible Bold"/>
                <a:sym typeface="Atkinson Hyperlegible Bold"/>
              </a:rPr>
              <a:t>02.</a:t>
            </a:r>
          </a:p>
        </p:txBody>
      </p:sp>
      <p:sp>
        <p:nvSpPr>
          <p:cNvPr name="TextBox 6" id="6"/>
          <p:cNvSpPr txBox="true"/>
          <p:nvPr/>
        </p:nvSpPr>
        <p:spPr>
          <a:xfrm rot="0">
            <a:off x="13579272" y="4431315"/>
            <a:ext cx="2157175" cy="951243"/>
          </a:xfrm>
          <a:prstGeom prst="rect">
            <a:avLst/>
          </a:prstGeom>
        </p:spPr>
        <p:txBody>
          <a:bodyPr anchor="t" rtlCol="false" tIns="0" lIns="0" bIns="0" rIns="0">
            <a:spAutoFit/>
          </a:bodyPr>
          <a:lstStyle/>
          <a:p>
            <a:pPr algn="ctr" marL="0" indent="0" lvl="0">
              <a:lnSpc>
                <a:spcPts val="7210"/>
              </a:lnSpc>
            </a:pPr>
            <a:r>
              <a:rPr lang="en-US" b="true" sz="7000" spc="-42">
                <a:solidFill>
                  <a:srgbClr val="FFFFFF"/>
                </a:solidFill>
                <a:latin typeface="Atkinson Hyperlegible Bold"/>
                <a:ea typeface="Atkinson Hyperlegible Bold"/>
                <a:cs typeface="Atkinson Hyperlegible Bold"/>
                <a:sym typeface="Atkinson Hyperlegible Bold"/>
              </a:rPr>
              <a:t>03.</a:t>
            </a:r>
          </a:p>
        </p:txBody>
      </p:sp>
      <p:sp>
        <p:nvSpPr>
          <p:cNvPr name="TextBox 7" id="7"/>
          <p:cNvSpPr txBox="true"/>
          <p:nvPr/>
        </p:nvSpPr>
        <p:spPr>
          <a:xfrm rot="0">
            <a:off x="1758214" y="5996639"/>
            <a:ext cx="3743852" cy="3128010"/>
          </a:xfrm>
          <a:prstGeom prst="rect">
            <a:avLst/>
          </a:prstGeom>
        </p:spPr>
        <p:txBody>
          <a:bodyPr anchor="t" rtlCol="false" tIns="0" lIns="0" bIns="0" rIns="0">
            <a:spAutoFit/>
          </a:bodyPr>
          <a:lstStyle/>
          <a:p>
            <a:pPr algn="just" marL="0" indent="0" lvl="0">
              <a:lnSpc>
                <a:spcPts val="3104"/>
              </a:lnSpc>
              <a:spcBef>
                <a:spcPct val="0"/>
              </a:spcBef>
            </a:pPr>
            <a:r>
              <a:rPr lang="en-US" b="true" sz="2299" spc="137" u="none">
                <a:solidFill>
                  <a:srgbClr val="FFFFFF"/>
                </a:solidFill>
                <a:latin typeface="Quicksand Semi-Bold"/>
                <a:ea typeface="Quicksand Semi-Bold"/>
                <a:cs typeface="Quicksand Semi-Bold"/>
                <a:sym typeface="Quicksand Semi-Bold"/>
              </a:rPr>
              <a:t> Бірінші сатыда тек физикалық процестері өтеді, сондықтан бастапқы реагент А химиялық өзгерістерсіз, келесі сатыға ауысады. </a:t>
            </a:r>
          </a:p>
          <a:p>
            <a:pPr algn="l" marL="0" indent="0" lvl="0">
              <a:lnSpc>
                <a:spcPts val="3104"/>
              </a:lnSpc>
              <a:spcBef>
                <a:spcPct val="0"/>
              </a:spcBef>
            </a:pPr>
          </a:p>
        </p:txBody>
      </p:sp>
      <p:sp>
        <p:nvSpPr>
          <p:cNvPr name="TextBox 8" id="8"/>
          <p:cNvSpPr txBox="true"/>
          <p:nvPr/>
        </p:nvSpPr>
        <p:spPr>
          <a:xfrm rot="0">
            <a:off x="7273716" y="5996639"/>
            <a:ext cx="3743852" cy="3128010"/>
          </a:xfrm>
          <a:prstGeom prst="rect">
            <a:avLst/>
          </a:prstGeom>
        </p:spPr>
        <p:txBody>
          <a:bodyPr anchor="t" rtlCol="false" tIns="0" lIns="0" bIns="0" rIns="0">
            <a:spAutoFit/>
          </a:bodyPr>
          <a:lstStyle/>
          <a:p>
            <a:pPr algn="just" marL="0" indent="0" lvl="0">
              <a:lnSpc>
                <a:spcPts val="3104"/>
              </a:lnSpc>
              <a:spcBef>
                <a:spcPct val="0"/>
              </a:spcBef>
            </a:pPr>
            <a:r>
              <a:rPr lang="en-US" b="true" sz="2299" spc="137">
                <a:solidFill>
                  <a:srgbClr val="FFFFFF"/>
                </a:solidFill>
                <a:latin typeface="Quicksand Semi-Bold"/>
                <a:ea typeface="Quicksand Semi-Bold"/>
                <a:cs typeface="Quicksand Semi-Bold"/>
                <a:sym typeface="Quicksand Semi-Bold"/>
              </a:rPr>
              <a:t>Екінші сатыда химиялық</a:t>
            </a:r>
            <a:r>
              <a:rPr lang="en-US" b="true" sz="2299" spc="137" u="none">
                <a:solidFill>
                  <a:srgbClr val="FFFFFF"/>
                </a:solidFill>
                <a:latin typeface="Quicksand Semi-Bold"/>
                <a:ea typeface="Quicksand Semi-Bold"/>
                <a:cs typeface="Quicksand Semi-Bold"/>
                <a:sym typeface="Quicksand Semi-Bold"/>
              </a:rPr>
              <a:t> реакция өтіп, өнімдер пайда болады. Бірақ реакция соңына жетпей, бастапқы А заттың бөлшегі өзгермей қалады.</a:t>
            </a:r>
          </a:p>
        </p:txBody>
      </p:sp>
      <p:sp>
        <p:nvSpPr>
          <p:cNvPr name="TextBox 9" id="9"/>
          <p:cNvSpPr txBox="true"/>
          <p:nvPr/>
        </p:nvSpPr>
        <p:spPr>
          <a:xfrm rot="0">
            <a:off x="12785934" y="5996639"/>
            <a:ext cx="3743852" cy="3909060"/>
          </a:xfrm>
          <a:prstGeom prst="rect">
            <a:avLst/>
          </a:prstGeom>
        </p:spPr>
        <p:txBody>
          <a:bodyPr anchor="t" rtlCol="false" tIns="0" lIns="0" bIns="0" rIns="0">
            <a:spAutoFit/>
          </a:bodyPr>
          <a:lstStyle/>
          <a:p>
            <a:pPr algn="just" marL="0" indent="0" lvl="0">
              <a:lnSpc>
                <a:spcPts val="3104"/>
              </a:lnSpc>
              <a:spcBef>
                <a:spcPct val="0"/>
              </a:spcBef>
            </a:pPr>
            <a:r>
              <a:rPr lang="en-US" b="true" sz="2299" spc="137">
                <a:solidFill>
                  <a:srgbClr val="FFFFFF"/>
                </a:solidFill>
                <a:latin typeface="Quicksand Semi-Bold"/>
                <a:ea typeface="Quicksand Semi-Bold"/>
                <a:cs typeface="Quicksand Semi-Bold"/>
                <a:sym typeface="Quicksand Semi-Bold"/>
              </a:rPr>
              <a:t> Үшінші сатыда химиялық айналымдарысыз өнімдердің бөлінуі өтеді:</a:t>
            </a:r>
            <a:r>
              <a:rPr lang="en-US" b="true" sz="2299" spc="137" u="none">
                <a:solidFill>
                  <a:srgbClr val="FFFFFF"/>
                </a:solidFill>
                <a:latin typeface="Quicksand Semi-Bold"/>
                <a:ea typeface="Quicksand Semi-Bold"/>
                <a:cs typeface="Quicksand Semi-Bold"/>
                <a:sym typeface="Quicksand Semi-Bold"/>
              </a:rPr>
              <a:t> негізгі өнім, қосалқы өнім және процестің басына оралатын бастапқы А заттың қалдығы.</a:t>
            </a:r>
          </a:p>
          <a:p>
            <a:pPr algn="just" marL="0" indent="0" lvl="0">
              <a:lnSpc>
                <a:spcPts val="3104"/>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8BD4BE"/>
            </a:solidFill>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6072947" y="4974363"/>
            <a:ext cx="6477581" cy="1417840"/>
          </a:xfrm>
          <a:custGeom>
            <a:avLst/>
            <a:gdLst/>
            <a:ahLst/>
            <a:cxnLst/>
            <a:rect r="r" b="b" t="t" l="l"/>
            <a:pathLst>
              <a:path h="1417840" w="6477581">
                <a:moveTo>
                  <a:pt x="0" y="0"/>
                </a:moveTo>
                <a:lnTo>
                  <a:pt x="6477581" y="0"/>
                </a:lnTo>
                <a:lnTo>
                  <a:pt x="6477581" y="1417840"/>
                </a:lnTo>
                <a:lnTo>
                  <a:pt x="0" y="1417840"/>
                </a:lnTo>
                <a:lnTo>
                  <a:pt x="0" y="0"/>
                </a:lnTo>
                <a:close/>
              </a:path>
            </a:pathLst>
          </a:custGeom>
          <a:blipFill>
            <a:blip r:embed="rId3"/>
            <a:stretch>
              <a:fillRect l="0" t="0" r="0" b="0"/>
            </a:stretch>
          </a:blipFill>
        </p:spPr>
      </p:sp>
      <p:sp>
        <p:nvSpPr>
          <p:cNvPr name="TextBox 7" id="7"/>
          <p:cNvSpPr txBox="true"/>
          <p:nvPr/>
        </p:nvSpPr>
        <p:spPr>
          <a:xfrm rot="0">
            <a:off x="1234363" y="1799908"/>
            <a:ext cx="15819274" cy="1938795"/>
          </a:xfrm>
          <a:prstGeom prst="rect">
            <a:avLst/>
          </a:prstGeom>
        </p:spPr>
        <p:txBody>
          <a:bodyPr anchor="t" rtlCol="false" tIns="0" lIns="0" bIns="0" rIns="0">
            <a:spAutoFit/>
          </a:bodyPr>
          <a:lstStyle/>
          <a:p>
            <a:pPr algn="ctr" marL="0" indent="0" lvl="0">
              <a:lnSpc>
                <a:spcPts val="7519"/>
              </a:lnSpc>
            </a:pPr>
            <a:r>
              <a:rPr lang="en-US" b="true" sz="7300" spc="-43">
                <a:solidFill>
                  <a:srgbClr val="093A47"/>
                </a:solidFill>
                <a:latin typeface="Atkinson Hyperlegible Bold"/>
                <a:ea typeface="Atkinson Hyperlegible Bold"/>
                <a:cs typeface="Atkinson Hyperlegible Bold"/>
                <a:sym typeface="Atkinson Hyperlegible Bold"/>
              </a:rPr>
              <a:t>НЕГІЗГІ ТЕХНОЛОГИЯЛЫҚ ТҮСІНІКТЕР МЕН АҢЫҚТАМАЛАР</a:t>
            </a:r>
          </a:p>
        </p:txBody>
      </p:sp>
      <p:sp>
        <p:nvSpPr>
          <p:cNvPr name="TextBox 8" id="8"/>
          <p:cNvSpPr txBox="true"/>
          <p:nvPr/>
        </p:nvSpPr>
        <p:spPr>
          <a:xfrm rot="0">
            <a:off x="1522770" y="3985668"/>
            <a:ext cx="15242460" cy="702945"/>
          </a:xfrm>
          <a:prstGeom prst="rect">
            <a:avLst/>
          </a:prstGeom>
        </p:spPr>
        <p:txBody>
          <a:bodyPr anchor="t" rtlCol="false" tIns="0" lIns="0" bIns="0" rIns="0">
            <a:spAutoFit/>
          </a:bodyPr>
          <a:lstStyle/>
          <a:p>
            <a:pPr algn="ctr" marL="0" indent="0" lvl="0">
              <a:lnSpc>
                <a:spcPts val="2834"/>
              </a:lnSpc>
              <a:spcBef>
                <a:spcPct val="0"/>
              </a:spcBef>
            </a:pPr>
            <a:r>
              <a:rPr lang="en-US" b="true" sz="2099" spc="125">
                <a:solidFill>
                  <a:srgbClr val="093A47"/>
                </a:solidFill>
                <a:latin typeface="Quicksand Bold"/>
                <a:ea typeface="Quicksand Bold"/>
                <a:cs typeface="Quicksand Bold"/>
                <a:sym typeface="Quicksand Bold"/>
              </a:rPr>
              <a:t>Өнімділік-машиналар</a:t>
            </a:r>
            <a:r>
              <a:rPr lang="en-US" b="true" sz="2099" spc="125" u="none">
                <a:solidFill>
                  <a:srgbClr val="093A47"/>
                </a:solidFill>
                <a:latin typeface="Quicksand Bold"/>
                <a:ea typeface="Quicksand Bold"/>
                <a:cs typeface="Quicksand Bold"/>
                <a:sym typeface="Quicksand Bold"/>
              </a:rPr>
              <a:t>, аппараттар, цех, зауыттардың жұмыс тиімділігінің көрсеткіші болып табылады және бұл уақыт бірлігіндей алынған өнімнің немесе өңделген шикізаттың саны.</a:t>
            </a:r>
          </a:p>
        </p:txBody>
      </p:sp>
      <p:sp>
        <p:nvSpPr>
          <p:cNvPr name="TextBox 9" id="9"/>
          <p:cNvSpPr txBox="true"/>
          <p:nvPr/>
        </p:nvSpPr>
        <p:spPr>
          <a:xfrm rot="0">
            <a:off x="1522770" y="6354103"/>
            <a:ext cx="15242460" cy="1760220"/>
          </a:xfrm>
          <a:prstGeom prst="rect">
            <a:avLst/>
          </a:prstGeom>
        </p:spPr>
        <p:txBody>
          <a:bodyPr anchor="t" rtlCol="false" tIns="0" lIns="0" bIns="0" rIns="0">
            <a:spAutoFit/>
          </a:bodyPr>
          <a:lstStyle/>
          <a:p>
            <a:pPr algn="ctr">
              <a:lnSpc>
                <a:spcPts val="2834"/>
              </a:lnSpc>
            </a:pPr>
            <a:r>
              <a:rPr lang="en-US" b="true" sz="2099" spc="125">
                <a:solidFill>
                  <a:srgbClr val="093A47"/>
                </a:solidFill>
                <a:latin typeface="Quicksand Bold"/>
                <a:ea typeface="Quicksand Bold"/>
                <a:cs typeface="Quicksand Bold"/>
                <a:sym typeface="Quicksand Bold"/>
              </a:rPr>
              <a:t> </a:t>
            </a:r>
          </a:p>
          <a:p>
            <a:pPr algn="ctr">
              <a:lnSpc>
                <a:spcPts val="2834"/>
              </a:lnSpc>
            </a:pPr>
            <a:r>
              <a:rPr lang="en-US" b="true" sz="2099" spc="125">
                <a:solidFill>
                  <a:srgbClr val="093A47"/>
                </a:solidFill>
                <a:latin typeface="Quicksand Bold"/>
                <a:ea typeface="Quicksand Bold"/>
                <a:cs typeface="Quicksand Bold"/>
                <a:sym typeface="Quicksand Bold"/>
              </a:rPr>
              <a:t> </a:t>
            </a:r>
            <a:r>
              <a:rPr lang="en-US" b="true" sz="2099" spc="125">
                <a:solidFill>
                  <a:srgbClr val="093A47"/>
                </a:solidFill>
                <a:latin typeface="Quicksand Bold"/>
                <a:ea typeface="Quicksand Bold"/>
                <a:cs typeface="Quicksand Bold"/>
                <a:sym typeface="Quicksand Bold"/>
              </a:rPr>
              <a:t>Ө-өнімділік;</a:t>
            </a:r>
          </a:p>
          <a:p>
            <a:pPr algn="ctr" marL="0" indent="0" lvl="0">
              <a:lnSpc>
                <a:spcPts val="2834"/>
              </a:lnSpc>
              <a:spcBef>
                <a:spcPct val="0"/>
              </a:spcBef>
            </a:pPr>
            <a:r>
              <a:rPr lang="en-US" b="true" sz="2099" spc="125">
                <a:solidFill>
                  <a:srgbClr val="093A47"/>
                </a:solidFill>
                <a:latin typeface="Quicksand Bold"/>
                <a:ea typeface="Quicksand Bold"/>
                <a:cs typeface="Quicksand Bold"/>
                <a:sym typeface="Quicksand Bold"/>
              </a:rPr>
              <a:t> В-өн</a:t>
            </a:r>
            <a:r>
              <a:rPr lang="en-US" b="true" sz="2099" spc="125" u="none">
                <a:solidFill>
                  <a:srgbClr val="093A47"/>
                </a:solidFill>
                <a:latin typeface="Quicksand Bold"/>
                <a:ea typeface="Quicksand Bold"/>
                <a:cs typeface="Quicksand Bold"/>
                <a:sym typeface="Quicksand Bold"/>
              </a:rPr>
              <a:t>імнің саны;</a:t>
            </a:r>
          </a:p>
          <a:p>
            <a:pPr algn="ctr" marL="0" indent="0" lvl="0">
              <a:lnSpc>
                <a:spcPts val="2834"/>
              </a:lnSpc>
              <a:spcBef>
                <a:spcPct val="0"/>
              </a:spcBef>
            </a:pPr>
            <a:r>
              <a:rPr lang="en-US" b="true" sz="2099" spc="125" u="none">
                <a:solidFill>
                  <a:srgbClr val="093A47"/>
                </a:solidFill>
                <a:latin typeface="Quicksand Bold"/>
                <a:ea typeface="Quicksand Bold"/>
                <a:cs typeface="Quicksand Bold"/>
                <a:sym typeface="Quicksand Bold"/>
              </a:rPr>
              <a:t>t  – уақыт.</a:t>
            </a:r>
          </a:p>
          <a:p>
            <a:pPr algn="ctr" marL="0" indent="0" lvl="0">
              <a:lnSpc>
                <a:spcPts val="2834"/>
              </a:lnSpc>
              <a:spcBef>
                <a:spcPct val="0"/>
              </a:spcBef>
            </a:pPr>
          </a:p>
        </p:txBody>
      </p:sp>
      <p:sp>
        <p:nvSpPr>
          <p:cNvPr name="TextBox 10" id="10"/>
          <p:cNvSpPr txBox="true"/>
          <p:nvPr/>
        </p:nvSpPr>
        <p:spPr>
          <a:xfrm rot="0">
            <a:off x="1690507" y="8076223"/>
            <a:ext cx="15242460" cy="702945"/>
          </a:xfrm>
          <a:prstGeom prst="rect">
            <a:avLst/>
          </a:prstGeom>
        </p:spPr>
        <p:txBody>
          <a:bodyPr anchor="t" rtlCol="false" tIns="0" lIns="0" bIns="0" rIns="0">
            <a:spAutoFit/>
          </a:bodyPr>
          <a:lstStyle/>
          <a:p>
            <a:pPr algn="ctr" marL="0" indent="0" lvl="0">
              <a:lnSpc>
                <a:spcPts val="2834"/>
              </a:lnSpc>
              <a:spcBef>
                <a:spcPct val="0"/>
              </a:spcBef>
            </a:pPr>
            <a:r>
              <a:rPr lang="en-US" b="true" sz="2099" spc="125">
                <a:solidFill>
                  <a:srgbClr val="093A47"/>
                </a:solidFill>
                <a:latin typeface="Quicksand Bold"/>
                <a:ea typeface="Quicksand Bold"/>
                <a:cs typeface="Quicksand Bold"/>
                <a:sym typeface="Quicksand Bold"/>
              </a:rPr>
              <a:t>Өнімділік сағатына килограмм (кг</a:t>
            </a:r>
            <a:r>
              <a:rPr lang="en-US" b="true" sz="2099" spc="125">
                <a:solidFill>
                  <a:srgbClr val="093A47"/>
                </a:solidFill>
                <a:latin typeface="Quicksand Bold"/>
                <a:ea typeface="Quicksand Bold"/>
                <a:cs typeface="Quicksand Bold"/>
                <a:sym typeface="Quicksand Bold"/>
              </a:rPr>
              <a:t>-1</a:t>
            </a:r>
            <a:r>
              <a:rPr lang="en-US" b="true" sz="2099" spc="125">
                <a:solidFill>
                  <a:srgbClr val="093A47"/>
                </a:solidFill>
                <a:latin typeface="Quicksand Bold"/>
                <a:ea typeface="Quicksand Bold"/>
                <a:cs typeface="Quicksand Bold"/>
                <a:sym typeface="Quicksand Bold"/>
              </a:rPr>
              <a:t>), сөткесіне тонна (т</a:t>
            </a:r>
            <a:r>
              <a:rPr lang="en-US" b="true" sz="2099" spc="125">
                <a:solidFill>
                  <a:srgbClr val="093A47"/>
                </a:solidFill>
                <a:latin typeface="Quicksand Bold"/>
                <a:ea typeface="Quicksand Bold"/>
                <a:cs typeface="Quicksand Bold"/>
                <a:sym typeface="Quicksand Bold"/>
              </a:rPr>
              <a:t>-1</a:t>
            </a:r>
            <a:r>
              <a:rPr lang="en-US" b="true" sz="2099" spc="125">
                <a:solidFill>
                  <a:srgbClr val="093A47"/>
                </a:solidFill>
                <a:latin typeface="Quicksand Bold"/>
                <a:ea typeface="Quicksand Bold"/>
                <a:cs typeface="Quicksand Bold"/>
                <a:sym typeface="Quicksand Bold"/>
              </a:rPr>
              <a:t>) немесе сөткес</a:t>
            </a:r>
            <a:r>
              <a:rPr lang="en-US" b="true" sz="2099" spc="125" u="none">
                <a:solidFill>
                  <a:srgbClr val="093A47"/>
                </a:solidFill>
                <a:latin typeface="Quicksand Bold"/>
                <a:ea typeface="Quicksand Bold"/>
                <a:cs typeface="Quicksand Bold"/>
                <a:sym typeface="Quicksand Bold"/>
              </a:rPr>
              <a:t>іне кубты метр (м</a:t>
            </a:r>
            <a:r>
              <a:rPr lang="en-US" b="true" sz="2099" spc="125" u="none">
                <a:solidFill>
                  <a:srgbClr val="093A47"/>
                </a:solidFill>
                <a:latin typeface="Quicksand Bold"/>
                <a:ea typeface="Quicksand Bold"/>
                <a:cs typeface="Quicksand Bold"/>
                <a:sym typeface="Quicksand Bold"/>
              </a:rPr>
              <a:t>3-1</a:t>
            </a:r>
            <a:r>
              <a:rPr lang="en-US" b="true" sz="2099" spc="125" u="none">
                <a:solidFill>
                  <a:srgbClr val="093A47"/>
                </a:solidFill>
                <a:latin typeface="Quicksand Bold"/>
                <a:ea typeface="Quicksand Bold"/>
                <a:cs typeface="Quicksand Bold"/>
                <a:sym typeface="Quicksand Bold"/>
              </a:rPr>
              <a:t>) және т.б. мөлшерленеді. Максимальды өнімділік қуаттылық деп аталады.</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sp>
        <p:nvSpPr>
          <p:cNvPr name="Freeform 3" id="3"/>
          <p:cNvSpPr/>
          <p:nvPr/>
        </p:nvSpPr>
        <p:spPr>
          <a:xfrm flipH="false" flipV="false" rot="0">
            <a:off x="9851559" y="2206001"/>
            <a:ext cx="7629867" cy="5874998"/>
          </a:xfrm>
          <a:custGeom>
            <a:avLst/>
            <a:gdLst/>
            <a:ahLst/>
            <a:cxnLst/>
            <a:rect r="r" b="b" t="t" l="l"/>
            <a:pathLst>
              <a:path h="5874998" w="7629867">
                <a:moveTo>
                  <a:pt x="0" y="0"/>
                </a:moveTo>
                <a:lnTo>
                  <a:pt x="7629867" y="0"/>
                </a:lnTo>
                <a:lnTo>
                  <a:pt x="7629867" y="5874998"/>
                </a:lnTo>
                <a:lnTo>
                  <a:pt x="0" y="587499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124699" y="1332216"/>
            <a:ext cx="16038602" cy="739140"/>
          </a:xfrm>
          <a:prstGeom prst="rect">
            <a:avLst/>
          </a:prstGeom>
        </p:spPr>
        <p:txBody>
          <a:bodyPr anchor="t" rtlCol="false" tIns="0" lIns="0" bIns="0" rIns="0">
            <a:spAutoFit/>
          </a:bodyPr>
          <a:lstStyle/>
          <a:p>
            <a:pPr algn="l" marL="0" indent="0" lvl="0">
              <a:lnSpc>
                <a:spcPts val="2969"/>
              </a:lnSpc>
              <a:spcBef>
                <a:spcPct val="0"/>
              </a:spcBef>
            </a:pPr>
            <a:r>
              <a:rPr lang="en-US" b="true" sz="2199" spc="131" u="sng">
                <a:solidFill>
                  <a:srgbClr val="FFFFFF"/>
                </a:solidFill>
                <a:latin typeface="Quicksand Semi-Bold"/>
                <a:ea typeface="Quicksand Semi-Bold"/>
                <a:cs typeface="Quicksand Semi-Bold"/>
                <a:sym typeface="Quicksand Semi-Bold"/>
              </a:rPr>
              <a:t>Қарқындылық</a:t>
            </a:r>
            <a:r>
              <a:rPr lang="en-US" b="true" sz="2199" spc="131" u="sng">
                <a:solidFill>
                  <a:srgbClr val="FFFFFF"/>
                </a:solidFill>
                <a:latin typeface="Quicksand Semi-Bold"/>
                <a:ea typeface="Quicksand Semi-Bold"/>
                <a:cs typeface="Quicksand Semi-Bold"/>
                <a:sym typeface="Quicksand Semi-Bold"/>
              </a:rPr>
              <a:t> </a:t>
            </a:r>
            <a:r>
              <a:rPr lang="en-US" b="true" sz="2199" spc="131" u="none">
                <a:solidFill>
                  <a:srgbClr val="FFFFFF"/>
                </a:solidFill>
                <a:latin typeface="Quicksand Semi-Bold"/>
                <a:ea typeface="Quicksand Semi-Bold"/>
                <a:cs typeface="Quicksand Semi-Bold"/>
                <a:sym typeface="Quicksand Semi-Bold"/>
              </a:rPr>
              <a:t>– бұл өнімділіктің аппарттың көрсеткішімен (көлемі немесе еркін қимасы) қатынасы. Ол келесі теңдеу бойынша келтірілуі мүмкін:</a:t>
            </a:r>
          </a:p>
        </p:txBody>
      </p:sp>
      <p:sp>
        <p:nvSpPr>
          <p:cNvPr name="TextBox 5" id="5"/>
          <p:cNvSpPr txBox="true"/>
          <p:nvPr/>
        </p:nvSpPr>
        <p:spPr>
          <a:xfrm rot="0">
            <a:off x="3236833" y="2424395"/>
            <a:ext cx="8115300" cy="539116"/>
          </a:xfrm>
          <a:prstGeom prst="rect">
            <a:avLst/>
          </a:prstGeom>
        </p:spPr>
        <p:txBody>
          <a:bodyPr anchor="t" rtlCol="false" tIns="0" lIns="0" bIns="0" rIns="0">
            <a:spAutoFit/>
          </a:bodyPr>
          <a:lstStyle/>
          <a:p>
            <a:pPr algn="l" marL="0" indent="0" lvl="0">
              <a:lnSpc>
                <a:spcPts val="4319"/>
              </a:lnSpc>
              <a:spcBef>
                <a:spcPct val="0"/>
              </a:spcBef>
            </a:pPr>
            <a:r>
              <a:rPr lang="en-US" b="true" sz="3199" spc="191">
                <a:solidFill>
                  <a:srgbClr val="FFFFFF"/>
                </a:solidFill>
                <a:latin typeface="Quicksand Semi-Bold"/>
                <a:ea typeface="Quicksand Semi-Bold"/>
                <a:cs typeface="Quicksand Semi-Bold"/>
                <a:sym typeface="Quicksand Semi-Bold"/>
              </a:rPr>
              <a:t> Қ</a:t>
            </a:r>
            <a:r>
              <a:rPr lang="en-US" b="true" sz="3199" spc="191" u="none">
                <a:solidFill>
                  <a:srgbClr val="FFFFFF"/>
                </a:solidFill>
                <a:latin typeface="Quicksand Semi-Bold"/>
                <a:ea typeface="Quicksand Semi-Bold"/>
                <a:cs typeface="Quicksand Semi-Bold"/>
                <a:sym typeface="Quicksand Semi-Bold"/>
              </a:rPr>
              <a:t> = Ө/V</a:t>
            </a:r>
            <a:r>
              <a:rPr lang="en-US" b="true" sz="3199" spc="191" u="none">
                <a:solidFill>
                  <a:srgbClr val="FFFFFF"/>
                </a:solidFill>
                <a:latin typeface="Quicksand Semi-Bold"/>
                <a:ea typeface="Quicksand Semi-Bold"/>
                <a:cs typeface="Quicksand Semi-Bold"/>
                <a:sym typeface="Quicksand Semi-Bold"/>
              </a:rPr>
              <a:t>r</a:t>
            </a:r>
            <a:r>
              <a:rPr lang="en-US" b="true" sz="3199" spc="191" u="none">
                <a:solidFill>
                  <a:srgbClr val="FFFFFF"/>
                </a:solidFill>
                <a:latin typeface="Quicksand Semi-Bold"/>
                <a:ea typeface="Quicksand Semi-Bold"/>
                <a:cs typeface="Quicksand Semi-Bold"/>
                <a:sym typeface="Quicksand Semi-Bold"/>
              </a:rPr>
              <a:t> = B/ V</a:t>
            </a:r>
            <a:r>
              <a:rPr lang="en-US" b="true" sz="3199" spc="191" u="none">
                <a:solidFill>
                  <a:srgbClr val="FFFFFF"/>
                </a:solidFill>
                <a:latin typeface="Quicksand Semi-Bold"/>
                <a:ea typeface="Quicksand Semi-Bold"/>
                <a:cs typeface="Quicksand Semi-Bold"/>
                <a:sym typeface="Quicksand Semi-Bold"/>
              </a:rPr>
              <a:t>r</a:t>
            </a:r>
            <a:r>
              <a:rPr lang="en-US" b="true" sz="3199" spc="191" u="none">
                <a:solidFill>
                  <a:srgbClr val="FFFFFF"/>
                </a:solidFill>
                <a:latin typeface="Quicksand Semi-Bold"/>
                <a:ea typeface="Quicksand Semi-Bold"/>
                <a:cs typeface="Quicksand Semi-Bold"/>
                <a:sym typeface="Quicksand Semi-Bold"/>
              </a:rPr>
              <a:t> t </a:t>
            </a:r>
          </a:p>
        </p:txBody>
      </p:sp>
      <p:sp>
        <p:nvSpPr>
          <p:cNvPr name="TextBox 6" id="6"/>
          <p:cNvSpPr txBox="true"/>
          <p:nvPr/>
        </p:nvSpPr>
        <p:spPr>
          <a:xfrm rot="0">
            <a:off x="1124699" y="3169170"/>
            <a:ext cx="8115300" cy="1000126"/>
          </a:xfrm>
          <a:prstGeom prst="rect">
            <a:avLst/>
          </a:prstGeom>
        </p:spPr>
        <p:txBody>
          <a:bodyPr anchor="t" rtlCol="false" tIns="0" lIns="0" bIns="0" rIns="0">
            <a:spAutoFit/>
          </a:bodyPr>
          <a:lstStyle/>
          <a:p>
            <a:pPr algn="l" marL="0" indent="0" lvl="0">
              <a:lnSpc>
                <a:spcPts val="4049"/>
              </a:lnSpc>
              <a:spcBef>
                <a:spcPct val="0"/>
              </a:spcBef>
            </a:pPr>
            <a:r>
              <a:rPr lang="en-US" b="true" sz="2999" spc="179">
                <a:solidFill>
                  <a:srgbClr val="FFFFFF"/>
                </a:solidFill>
                <a:latin typeface="Quicksand Semi-Bold"/>
                <a:ea typeface="Quicksand Semi-Bold"/>
                <a:cs typeface="Quicksand Semi-Bold"/>
                <a:sym typeface="Quicksand Semi-Bold"/>
              </a:rPr>
              <a:t> </a:t>
            </a:r>
            <a:r>
              <a:rPr lang="en-US" b="true" sz="2999" spc="179" u="none">
                <a:solidFill>
                  <a:srgbClr val="FFFFFF"/>
                </a:solidFill>
                <a:latin typeface="Quicksand Semi-Bold"/>
                <a:ea typeface="Quicksand Semi-Bold"/>
                <a:cs typeface="Quicksand Semi-Bold"/>
                <a:sym typeface="Quicksand Semi-Bold"/>
              </a:rPr>
              <a:t>V</a:t>
            </a:r>
            <a:r>
              <a:rPr lang="en-US" b="true" sz="2999" spc="179" u="none">
                <a:solidFill>
                  <a:srgbClr val="FFFFFF"/>
                </a:solidFill>
                <a:latin typeface="Quicksand Semi-Bold"/>
                <a:ea typeface="Quicksand Semi-Bold"/>
                <a:cs typeface="Quicksand Semi-Bold"/>
                <a:sym typeface="Quicksand Semi-Bold"/>
              </a:rPr>
              <a:t>r </a:t>
            </a:r>
            <a:r>
              <a:rPr lang="en-US" b="true" sz="2999" spc="179" u="none">
                <a:solidFill>
                  <a:srgbClr val="FFFFFF"/>
                </a:solidFill>
                <a:latin typeface="Quicksand Semi-Bold"/>
                <a:ea typeface="Quicksand Semi-Bold"/>
                <a:cs typeface="Quicksand Semi-Bold"/>
                <a:sym typeface="Quicksand Semi-Bold"/>
              </a:rPr>
              <a:t>–аппарат (реактор) көлемі.</a:t>
            </a:r>
          </a:p>
          <a:p>
            <a:pPr algn="l" marL="0" indent="0" lvl="0">
              <a:lnSpc>
                <a:spcPts val="4049"/>
              </a:lnSpc>
              <a:spcBef>
                <a:spcPct val="0"/>
              </a:spcBef>
            </a:pPr>
          </a:p>
        </p:txBody>
      </p:sp>
      <p:sp>
        <p:nvSpPr>
          <p:cNvPr name="TextBox 7" id="7"/>
          <p:cNvSpPr txBox="true"/>
          <p:nvPr/>
        </p:nvSpPr>
        <p:spPr>
          <a:xfrm rot="0">
            <a:off x="1028700" y="4032885"/>
            <a:ext cx="9089477" cy="1110615"/>
          </a:xfrm>
          <a:prstGeom prst="rect">
            <a:avLst/>
          </a:prstGeom>
        </p:spPr>
        <p:txBody>
          <a:bodyPr anchor="t" rtlCol="false" tIns="0" lIns="0" bIns="0" rIns="0">
            <a:spAutoFit/>
          </a:bodyPr>
          <a:lstStyle/>
          <a:p>
            <a:pPr algn="l" marL="0" indent="0" lvl="0">
              <a:lnSpc>
                <a:spcPts val="2969"/>
              </a:lnSpc>
              <a:spcBef>
                <a:spcPct val="0"/>
              </a:spcBef>
            </a:pPr>
            <a:r>
              <a:rPr lang="en-US" b="true" sz="2199" spc="131">
                <a:solidFill>
                  <a:srgbClr val="FFFFFF"/>
                </a:solidFill>
                <a:latin typeface="Quicksand Semi-Bold"/>
                <a:ea typeface="Quicksand Semi-Bold"/>
                <a:cs typeface="Quicksand Semi-Bold"/>
                <a:sym typeface="Quicksand Semi-Bold"/>
              </a:rPr>
              <a:t> Қарқындылық</a:t>
            </a:r>
            <a:r>
              <a:rPr lang="en-US" b="true" sz="2199" spc="131" u="none">
                <a:solidFill>
                  <a:srgbClr val="FFFFFF"/>
                </a:solidFill>
                <a:latin typeface="Quicksand Semi-Bold"/>
                <a:ea typeface="Quicksand Semi-Bold"/>
                <a:cs typeface="Quicksand Semi-Bold"/>
                <a:sym typeface="Quicksand Semi-Bold"/>
              </a:rPr>
              <a:t> уақыт бірлігінде (кг</a:t>
            </a:r>
            <a:r>
              <a:rPr lang="en-US" b="true" sz="2199" spc="131" u="none">
                <a:solidFill>
                  <a:srgbClr val="FFFFFF"/>
                </a:solidFill>
                <a:latin typeface="Quicksand Semi-Bold"/>
                <a:ea typeface="Quicksand Semi-Bold"/>
                <a:cs typeface="Quicksand Semi-Bold"/>
                <a:sym typeface="Quicksand Semi-Bold"/>
              </a:rPr>
              <a:t>-1</a:t>
            </a:r>
            <a:r>
              <a:rPr lang="en-US" b="true" sz="2199" spc="131" u="none">
                <a:solidFill>
                  <a:srgbClr val="FFFFFF"/>
                </a:solidFill>
                <a:latin typeface="Quicksand Semi-Bold"/>
                <a:ea typeface="Quicksand Semi-Bold"/>
                <a:cs typeface="Quicksand Semi-Bold"/>
                <a:sym typeface="Quicksand Semi-Bold"/>
              </a:rPr>
              <a:t>м</a:t>
            </a:r>
            <a:r>
              <a:rPr lang="en-US" b="true" sz="2199" spc="131" u="none">
                <a:solidFill>
                  <a:srgbClr val="FFFFFF"/>
                </a:solidFill>
                <a:latin typeface="Quicksand Semi-Bold"/>
                <a:ea typeface="Quicksand Semi-Bold"/>
                <a:cs typeface="Quicksand Semi-Bold"/>
                <a:sym typeface="Quicksand Semi-Bold"/>
              </a:rPr>
              <a:t>-3</a:t>
            </a:r>
            <a:r>
              <a:rPr lang="en-US" b="true" sz="2199" spc="131" u="none">
                <a:solidFill>
                  <a:srgbClr val="FFFFFF"/>
                </a:solidFill>
                <a:latin typeface="Quicksand Semi-Bold"/>
                <a:ea typeface="Quicksand Semi-Bold"/>
                <a:cs typeface="Quicksand Semi-Bold"/>
                <a:sym typeface="Quicksand Semi-Bold"/>
              </a:rPr>
              <a:t>) немесе аппараттың еркін қимасының бірлігінен (т</a:t>
            </a:r>
            <a:r>
              <a:rPr lang="en-US" b="true" sz="2199" spc="131" u="none">
                <a:solidFill>
                  <a:srgbClr val="FFFFFF"/>
                </a:solidFill>
                <a:latin typeface="Quicksand Semi-Bold"/>
                <a:ea typeface="Quicksand Semi-Bold"/>
                <a:cs typeface="Quicksand Semi-Bold"/>
                <a:sym typeface="Quicksand Semi-Bold"/>
              </a:rPr>
              <a:t>-1</a:t>
            </a:r>
            <a:r>
              <a:rPr lang="en-US" b="true" sz="2199" spc="131" u="none">
                <a:solidFill>
                  <a:srgbClr val="FFFFFF"/>
                </a:solidFill>
                <a:latin typeface="Quicksand Semi-Bold"/>
                <a:ea typeface="Quicksand Semi-Bold"/>
                <a:cs typeface="Quicksand Semi-Bold"/>
                <a:sym typeface="Quicksand Semi-Bold"/>
              </a:rPr>
              <a:t>м</a:t>
            </a:r>
            <a:r>
              <a:rPr lang="en-US" b="true" sz="2199" spc="131" u="none">
                <a:solidFill>
                  <a:srgbClr val="FFFFFF"/>
                </a:solidFill>
                <a:latin typeface="Quicksand Semi-Bold"/>
                <a:ea typeface="Quicksand Semi-Bold"/>
                <a:cs typeface="Quicksand Semi-Bold"/>
                <a:sym typeface="Quicksand Semi-Bold"/>
              </a:rPr>
              <a:t>-2</a:t>
            </a:r>
            <a:r>
              <a:rPr lang="en-US" b="true" sz="2199" spc="131" u="none">
                <a:solidFill>
                  <a:srgbClr val="FFFFFF"/>
                </a:solidFill>
                <a:latin typeface="Quicksand Semi-Bold"/>
                <a:ea typeface="Quicksand Semi-Bold"/>
                <a:cs typeface="Quicksand Semi-Bold"/>
                <a:sym typeface="Quicksand Semi-Bold"/>
              </a:rPr>
              <a:t>) алынған өнім санымен мөлшерленуі мүмкін.</a:t>
            </a:r>
          </a:p>
        </p:txBody>
      </p:sp>
      <p:sp>
        <p:nvSpPr>
          <p:cNvPr name="TextBox 8" id="8"/>
          <p:cNvSpPr txBox="true"/>
          <p:nvPr/>
        </p:nvSpPr>
        <p:spPr>
          <a:xfrm rot="0">
            <a:off x="1028700" y="5362575"/>
            <a:ext cx="9089477" cy="1110615"/>
          </a:xfrm>
          <a:prstGeom prst="rect">
            <a:avLst/>
          </a:prstGeom>
        </p:spPr>
        <p:txBody>
          <a:bodyPr anchor="t" rtlCol="false" tIns="0" lIns="0" bIns="0" rIns="0">
            <a:spAutoFit/>
          </a:bodyPr>
          <a:lstStyle/>
          <a:p>
            <a:pPr algn="l" marL="0" indent="0" lvl="0">
              <a:lnSpc>
                <a:spcPts val="2969"/>
              </a:lnSpc>
              <a:spcBef>
                <a:spcPct val="0"/>
              </a:spcBef>
            </a:pPr>
            <a:r>
              <a:rPr lang="en-US" b="true" sz="2199" spc="131" u="sng">
                <a:solidFill>
                  <a:srgbClr val="FFFFFF"/>
                </a:solidFill>
                <a:latin typeface="Quicksand Semi-Bold"/>
                <a:ea typeface="Quicksand Semi-Bold"/>
                <a:cs typeface="Quicksand Semi-Bold"/>
                <a:sym typeface="Quicksand Semi-Bold"/>
              </a:rPr>
              <a:t>Өнімнің шығымы</a:t>
            </a:r>
            <a:r>
              <a:rPr lang="en-US" b="true" sz="2199" spc="131" u="none">
                <a:solidFill>
                  <a:srgbClr val="FFFFFF"/>
                </a:solidFill>
                <a:latin typeface="Quicksand Semi-Bold"/>
                <a:ea typeface="Quicksand Semi-Bold"/>
                <a:cs typeface="Quicksand Semi-Bold"/>
                <a:sym typeface="Quicksand Semi-Bold"/>
              </a:rPr>
              <a:t> - бұл алынған мақсатты заттың саны оның теориялық есептері бойынша санына (м</a:t>
            </a:r>
            <a:r>
              <a:rPr lang="en-US" b="true" sz="2199" spc="131" u="none">
                <a:solidFill>
                  <a:srgbClr val="FFFFFF"/>
                </a:solidFill>
                <a:latin typeface="Quicksand Semi-Bold"/>
                <a:ea typeface="Quicksand Semi-Bold"/>
                <a:cs typeface="Quicksand Semi-Bold"/>
                <a:sym typeface="Quicksand Semi-Bold"/>
              </a:rPr>
              <a:t>3-1</a:t>
            </a:r>
            <a:r>
              <a:rPr lang="en-US" b="true" sz="2199" spc="131" u="none">
                <a:solidFill>
                  <a:srgbClr val="FFFFFF"/>
                </a:solidFill>
                <a:latin typeface="Quicksand Semi-Bold"/>
                <a:ea typeface="Quicksand Semi-Bold"/>
                <a:cs typeface="Quicksand Semi-Bold"/>
                <a:sym typeface="Quicksand Semi-Bold"/>
              </a:rPr>
              <a:t>) және т.б. қатынасы.</a:t>
            </a:r>
          </a:p>
        </p:txBody>
      </p:sp>
      <p:sp>
        <p:nvSpPr>
          <p:cNvPr name="TextBox 9" id="9"/>
          <p:cNvSpPr txBox="true"/>
          <p:nvPr/>
        </p:nvSpPr>
        <p:spPr>
          <a:xfrm rot="0">
            <a:off x="1028700" y="6692265"/>
            <a:ext cx="9089477" cy="1482090"/>
          </a:xfrm>
          <a:prstGeom prst="rect">
            <a:avLst/>
          </a:prstGeom>
        </p:spPr>
        <p:txBody>
          <a:bodyPr anchor="t" rtlCol="false" tIns="0" lIns="0" bIns="0" rIns="0">
            <a:spAutoFit/>
          </a:bodyPr>
          <a:lstStyle/>
          <a:p>
            <a:pPr algn="l" marL="0" indent="0" lvl="0">
              <a:lnSpc>
                <a:spcPts val="2969"/>
              </a:lnSpc>
              <a:spcBef>
                <a:spcPct val="0"/>
              </a:spcBef>
            </a:pPr>
            <a:r>
              <a:rPr lang="en-US" b="true" sz="2199" spc="131" u="sng">
                <a:solidFill>
                  <a:srgbClr val="FFFFFF"/>
                </a:solidFill>
                <a:latin typeface="Quicksand Semi-Bold"/>
                <a:ea typeface="Quicksand Semi-Bold"/>
                <a:cs typeface="Quicksand Semi-Bold"/>
                <a:sym typeface="Quicksand Semi-Bold"/>
              </a:rPr>
              <a:t> Шығын коэффициенті</a:t>
            </a:r>
            <a:r>
              <a:rPr lang="en-US" b="true" sz="2199" spc="131" u="none">
                <a:solidFill>
                  <a:srgbClr val="FFFFFF"/>
                </a:solidFill>
                <a:latin typeface="Quicksand Semi-Bold"/>
                <a:ea typeface="Quicksand Semi-Bold"/>
                <a:cs typeface="Quicksand Semi-Bold"/>
                <a:sym typeface="Quicksand Semi-Bold"/>
              </a:rPr>
              <a:t> – бұл мақсатты өнім бірлігіне қатысқан шикізат, су, энергия және реагенттердің шығыны.</a:t>
            </a:r>
          </a:p>
          <a:p>
            <a:pPr algn="l" marL="0" indent="0" lvl="0">
              <a:lnSpc>
                <a:spcPts val="2969"/>
              </a:lnSpc>
              <a:spcBef>
                <a:spcPct val="0"/>
              </a:spcBef>
            </a:pPr>
          </a:p>
        </p:txBody>
      </p:sp>
      <p:sp>
        <p:nvSpPr>
          <p:cNvPr name="TextBox 10" id="10"/>
          <p:cNvSpPr txBox="true"/>
          <p:nvPr/>
        </p:nvSpPr>
        <p:spPr>
          <a:xfrm rot="0">
            <a:off x="3236833" y="7923847"/>
            <a:ext cx="10020356" cy="1082041"/>
          </a:xfrm>
          <a:prstGeom prst="rect">
            <a:avLst/>
          </a:prstGeom>
        </p:spPr>
        <p:txBody>
          <a:bodyPr anchor="t" rtlCol="false" tIns="0" lIns="0" bIns="0" rIns="0">
            <a:spAutoFit/>
          </a:bodyPr>
          <a:lstStyle/>
          <a:p>
            <a:pPr algn="l" marL="0" indent="0" lvl="0">
              <a:lnSpc>
                <a:spcPts val="4319"/>
              </a:lnSpc>
              <a:spcBef>
                <a:spcPct val="0"/>
              </a:spcBef>
            </a:pPr>
            <a:r>
              <a:rPr lang="en-US" b="true" sz="3199" spc="191">
                <a:solidFill>
                  <a:srgbClr val="FFFFFF"/>
                </a:solidFill>
                <a:latin typeface="Quicksand Semi-Bold"/>
                <a:ea typeface="Quicksand Semi-Bold"/>
                <a:cs typeface="Quicksand Semi-Bold"/>
                <a:sym typeface="Quicksand Semi-Bold"/>
              </a:rPr>
              <a:t> В</a:t>
            </a:r>
            <a:r>
              <a:rPr lang="en-US" b="true" sz="3199" spc="191" u="none">
                <a:solidFill>
                  <a:srgbClr val="FFFFFF"/>
                </a:solidFill>
                <a:latin typeface="Quicksand Semi-Bold"/>
                <a:ea typeface="Quicksand Semi-Bold"/>
                <a:cs typeface="Quicksand Semi-Bold"/>
                <a:sym typeface="Quicksand Semi-Bold"/>
              </a:rPr>
              <a:t> = Q/В                                                        </a:t>
            </a:r>
          </a:p>
          <a:p>
            <a:pPr algn="l" marL="0" indent="0" lvl="0">
              <a:lnSpc>
                <a:spcPts val="4319"/>
              </a:lnSpc>
              <a:spcBef>
                <a:spcPct val="0"/>
              </a:spcBef>
            </a:pPr>
          </a:p>
        </p:txBody>
      </p:sp>
      <p:sp>
        <p:nvSpPr>
          <p:cNvPr name="TextBox 11" id="11"/>
          <p:cNvSpPr txBox="true"/>
          <p:nvPr/>
        </p:nvSpPr>
        <p:spPr>
          <a:xfrm rot="0">
            <a:off x="1028700" y="8734425"/>
            <a:ext cx="9500796" cy="495301"/>
          </a:xfrm>
          <a:prstGeom prst="rect">
            <a:avLst/>
          </a:prstGeom>
        </p:spPr>
        <p:txBody>
          <a:bodyPr anchor="t" rtlCol="false" tIns="0" lIns="0" bIns="0" rIns="0">
            <a:spAutoFit/>
          </a:bodyPr>
          <a:lstStyle/>
          <a:p>
            <a:pPr algn="l" marL="0" indent="0" lvl="0">
              <a:lnSpc>
                <a:spcPts val="4049"/>
              </a:lnSpc>
              <a:spcBef>
                <a:spcPct val="0"/>
              </a:spcBef>
            </a:pPr>
            <a:r>
              <a:rPr lang="en-US" b="true" sz="2999" spc="179">
                <a:solidFill>
                  <a:srgbClr val="FFFFFF"/>
                </a:solidFill>
                <a:latin typeface="Quicksand Semi-Bold"/>
                <a:ea typeface="Quicksand Semi-Bold"/>
                <a:cs typeface="Quicksand Semi-Bold"/>
                <a:sym typeface="Quicksand Semi-Bold"/>
              </a:rPr>
              <a:t>Q</a:t>
            </a:r>
            <a:r>
              <a:rPr lang="en-US" b="true" sz="2999" spc="179" u="none">
                <a:solidFill>
                  <a:srgbClr val="FFFFFF"/>
                </a:solidFill>
                <a:latin typeface="Quicksand Semi-Bold"/>
                <a:ea typeface="Quicksand Semi-Bold"/>
                <a:cs typeface="Quicksand Semi-Bold"/>
                <a:sym typeface="Quicksand Semi-Bold"/>
              </a:rPr>
              <a:t> – шикізат, реагент және т.б. шығыны.</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8BD4BE"/>
            </a:solidFill>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1782550" y="2015667"/>
            <a:ext cx="15242460" cy="1055370"/>
          </a:xfrm>
          <a:prstGeom prst="rect">
            <a:avLst/>
          </a:prstGeom>
        </p:spPr>
        <p:txBody>
          <a:bodyPr anchor="t" rtlCol="false" tIns="0" lIns="0" bIns="0" rIns="0">
            <a:spAutoFit/>
          </a:bodyPr>
          <a:lstStyle/>
          <a:p>
            <a:pPr algn="l" marL="0" indent="0" lvl="0">
              <a:lnSpc>
                <a:spcPts val="2834"/>
              </a:lnSpc>
              <a:spcBef>
                <a:spcPct val="0"/>
              </a:spcBef>
            </a:pPr>
            <a:r>
              <a:rPr lang="en-US" b="true" sz="2099" spc="125">
                <a:solidFill>
                  <a:srgbClr val="093A47"/>
                </a:solidFill>
                <a:latin typeface="Quicksand Bold"/>
                <a:ea typeface="Quicksand Bold"/>
                <a:cs typeface="Quicksand Bold"/>
                <a:sym typeface="Quicksand Bold"/>
              </a:rPr>
              <a:t>Реакцияның</a:t>
            </a:r>
            <a:r>
              <a:rPr lang="en-US" b="true" sz="2099" spc="125" u="none">
                <a:solidFill>
                  <a:srgbClr val="093A47"/>
                </a:solidFill>
                <a:latin typeface="Quicksand Bold"/>
                <a:ea typeface="Quicksand Bold"/>
                <a:cs typeface="Quicksand Bold"/>
                <a:sym typeface="Quicksand Bold"/>
              </a:rPr>
              <a:t> өту тереңдігінен шикізаттың қолдану дәрежесі және ХТП басқа көрсеткіштері байланысты. Ол айналым дәреже және өнімнің шығымымен, ал күрделі реакциялар үшін селективтікпен сипатталанады.</a:t>
            </a:r>
          </a:p>
        </p:txBody>
      </p:sp>
      <p:sp>
        <p:nvSpPr>
          <p:cNvPr name="TextBox 7" id="7"/>
          <p:cNvSpPr txBox="true"/>
          <p:nvPr/>
        </p:nvSpPr>
        <p:spPr>
          <a:xfrm rot="0">
            <a:off x="1782550" y="3291934"/>
            <a:ext cx="15242460" cy="702945"/>
          </a:xfrm>
          <a:prstGeom prst="rect">
            <a:avLst/>
          </a:prstGeom>
        </p:spPr>
        <p:txBody>
          <a:bodyPr anchor="t" rtlCol="false" tIns="0" lIns="0" bIns="0" rIns="0">
            <a:spAutoFit/>
          </a:bodyPr>
          <a:lstStyle/>
          <a:p>
            <a:pPr algn="l" marL="0" indent="0" lvl="0">
              <a:lnSpc>
                <a:spcPts val="2834"/>
              </a:lnSpc>
              <a:spcBef>
                <a:spcPct val="0"/>
              </a:spcBef>
            </a:pPr>
            <a:r>
              <a:rPr lang="en-US" b="true" sz="2099" spc="125">
                <a:solidFill>
                  <a:srgbClr val="093A47"/>
                </a:solidFill>
                <a:latin typeface="Quicksand Bold"/>
                <a:ea typeface="Quicksand Bold"/>
                <a:cs typeface="Quicksand Bold"/>
                <a:sym typeface="Quicksand Bold"/>
              </a:rPr>
              <a:t>Айналым дәрежесі – бұл реакцияға қатысқан реагент са</a:t>
            </a:r>
            <a:r>
              <a:rPr lang="en-US" b="true" sz="2099" spc="125" u="none">
                <a:solidFill>
                  <a:srgbClr val="093A47"/>
                </a:solidFill>
                <a:latin typeface="Quicksand Bold"/>
                <a:ea typeface="Quicksand Bold"/>
                <a:cs typeface="Quicksand Bold"/>
                <a:sym typeface="Quicksand Bold"/>
              </a:rPr>
              <a:t>ны және оның бастапқы санымен қатынасы.</a:t>
            </a:r>
          </a:p>
        </p:txBody>
      </p:sp>
      <p:sp>
        <p:nvSpPr>
          <p:cNvPr name="TextBox 8" id="8"/>
          <p:cNvSpPr txBox="true"/>
          <p:nvPr/>
        </p:nvSpPr>
        <p:spPr>
          <a:xfrm rot="0">
            <a:off x="1782550" y="4213954"/>
            <a:ext cx="6215091" cy="367665"/>
          </a:xfrm>
          <a:prstGeom prst="rect">
            <a:avLst/>
          </a:prstGeom>
        </p:spPr>
        <p:txBody>
          <a:bodyPr anchor="t" rtlCol="false" tIns="0" lIns="0" bIns="0" rIns="0">
            <a:spAutoFit/>
          </a:bodyPr>
          <a:lstStyle/>
          <a:p>
            <a:pPr algn="l" marL="0" indent="0" lvl="0">
              <a:lnSpc>
                <a:spcPts val="2969"/>
              </a:lnSpc>
              <a:spcBef>
                <a:spcPct val="0"/>
              </a:spcBef>
            </a:pPr>
            <a:r>
              <a:rPr lang="en-US" b="true" sz="2199" spc="131">
                <a:solidFill>
                  <a:srgbClr val="093A47"/>
                </a:solidFill>
                <a:latin typeface="Quicksand Bold"/>
                <a:ea typeface="Quicksand Bold"/>
                <a:cs typeface="Quicksand Bold"/>
                <a:sym typeface="Quicksand Bold"/>
              </a:rPr>
              <a:t> Айналым дәрежесін % мөлшерлейді:</a:t>
            </a:r>
          </a:p>
        </p:txBody>
      </p:sp>
      <p:sp>
        <p:nvSpPr>
          <p:cNvPr name="TextBox 9" id="9"/>
          <p:cNvSpPr txBox="true"/>
          <p:nvPr/>
        </p:nvSpPr>
        <p:spPr>
          <a:xfrm rot="0">
            <a:off x="1782550" y="5543644"/>
            <a:ext cx="6215091" cy="367665"/>
          </a:xfrm>
          <a:prstGeom prst="rect">
            <a:avLst/>
          </a:prstGeom>
        </p:spPr>
        <p:txBody>
          <a:bodyPr anchor="t" rtlCol="false" tIns="0" lIns="0" bIns="0" rIns="0">
            <a:spAutoFit/>
          </a:bodyPr>
          <a:lstStyle/>
          <a:p>
            <a:pPr algn="l" marL="0" indent="0" lvl="0">
              <a:lnSpc>
                <a:spcPts val="2969"/>
              </a:lnSpc>
              <a:spcBef>
                <a:spcPct val="0"/>
              </a:spcBef>
            </a:pPr>
            <a:r>
              <a:rPr lang="en-US" b="true" sz="2199" spc="131">
                <a:solidFill>
                  <a:srgbClr val="093A47"/>
                </a:solidFill>
                <a:latin typeface="Quicksand Bold"/>
                <a:ea typeface="Quicksand Bold"/>
                <a:cs typeface="Quicksand Bold"/>
                <a:sym typeface="Quicksand Bold"/>
              </a:rPr>
              <a:t>Қайтымсыз реакциялар </a:t>
            </a:r>
            <a:r>
              <a:rPr lang="en-US" b="true" sz="2199" spc="131" u="none">
                <a:solidFill>
                  <a:srgbClr val="093A47"/>
                </a:solidFill>
                <a:latin typeface="Quicksand Bold"/>
                <a:ea typeface="Quicksand Bold"/>
                <a:cs typeface="Quicksand Bold"/>
                <a:sym typeface="Quicksand Bold"/>
              </a:rPr>
              <a:t>AR үшін:</a:t>
            </a:r>
          </a:p>
        </p:txBody>
      </p:sp>
      <p:sp>
        <p:nvSpPr>
          <p:cNvPr name="TextBox 10" id="10"/>
          <p:cNvSpPr txBox="true"/>
          <p:nvPr/>
        </p:nvSpPr>
        <p:spPr>
          <a:xfrm rot="0">
            <a:off x="6825615" y="6120859"/>
            <a:ext cx="6215091" cy="436245"/>
          </a:xfrm>
          <a:prstGeom prst="rect">
            <a:avLst/>
          </a:prstGeom>
        </p:spPr>
        <p:txBody>
          <a:bodyPr anchor="t" rtlCol="false" tIns="0" lIns="0" bIns="0" rIns="0">
            <a:spAutoFit/>
          </a:bodyPr>
          <a:lstStyle/>
          <a:p>
            <a:pPr algn="l" marL="0" indent="0" lvl="0">
              <a:lnSpc>
                <a:spcPts val="3509"/>
              </a:lnSpc>
              <a:spcBef>
                <a:spcPct val="0"/>
              </a:spcBef>
            </a:pPr>
            <a:r>
              <a:rPr lang="en-US" b="true" sz="2599" spc="155">
                <a:solidFill>
                  <a:srgbClr val="FF3131"/>
                </a:solidFill>
                <a:latin typeface="Quicksand Bold"/>
                <a:ea typeface="Quicksand Bold"/>
                <a:cs typeface="Quicksand Bold"/>
                <a:sym typeface="Quicksand Bold"/>
              </a:rPr>
              <a:t> Ф</a:t>
            </a:r>
            <a:r>
              <a:rPr lang="en-US" b="true" sz="2599" spc="155">
                <a:solidFill>
                  <a:srgbClr val="FF3131"/>
                </a:solidFill>
                <a:latin typeface="Quicksand Bold"/>
                <a:ea typeface="Quicksand Bold"/>
                <a:cs typeface="Quicksand Bold"/>
                <a:sym typeface="Quicksand Bold"/>
              </a:rPr>
              <a:t>R </a:t>
            </a:r>
            <a:r>
              <a:rPr lang="en-US" b="true" sz="2599" spc="155">
                <a:solidFill>
                  <a:srgbClr val="FF3131"/>
                </a:solidFill>
                <a:latin typeface="Quicksand Bold"/>
                <a:ea typeface="Quicksand Bold"/>
                <a:cs typeface="Quicksand Bold"/>
                <a:sym typeface="Quicksand Bold"/>
              </a:rPr>
              <a:t> = </a:t>
            </a:r>
            <a:r>
              <a:rPr lang="en-US" b="true" sz="2599" spc="155" u="none">
                <a:solidFill>
                  <a:srgbClr val="FF3131"/>
                </a:solidFill>
                <a:latin typeface="Quicksand Bold"/>
                <a:ea typeface="Quicksand Bold"/>
                <a:cs typeface="Quicksand Bold"/>
                <a:sym typeface="Quicksand Bold"/>
              </a:rPr>
              <a:t>N</a:t>
            </a:r>
            <a:r>
              <a:rPr lang="en-US" b="true" sz="2599" spc="155" u="none">
                <a:solidFill>
                  <a:srgbClr val="FF3131"/>
                </a:solidFill>
                <a:latin typeface="Quicksand Bold"/>
                <a:ea typeface="Quicksand Bold"/>
                <a:cs typeface="Quicksand Bold"/>
                <a:sym typeface="Quicksand Bold"/>
              </a:rPr>
              <a:t>R</a:t>
            </a:r>
            <a:r>
              <a:rPr lang="en-US" b="true" sz="2599" spc="155" u="none">
                <a:solidFill>
                  <a:srgbClr val="FF3131"/>
                </a:solidFill>
                <a:latin typeface="Quicksand Bold"/>
                <a:ea typeface="Quicksand Bold"/>
                <a:cs typeface="Quicksand Bold"/>
                <a:sym typeface="Quicksand Bold"/>
              </a:rPr>
              <a:t>/ N</a:t>
            </a:r>
            <a:r>
              <a:rPr lang="en-US" b="true" sz="2599" spc="155" u="none">
                <a:solidFill>
                  <a:srgbClr val="FF3131"/>
                </a:solidFill>
                <a:latin typeface="Quicksand Bold"/>
                <a:ea typeface="Quicksand Bold"/>
                <a:cs typeface="Quicksand Bold"/>
                <a:sym typeface="Quicksand Bold"/>
              </a:rPr>
              <a:t>R, max</a:t>
            </a:r>
          </a:p>
        </p:txBody>
      </p:sp>
      <p:sp>
        <p:nvSpPr>
          <p:cNvPr name="TextBox 11" id="11"/>
          <p:cNvSpPr txBox="true"/>
          <p:nvPr/>
        </p:nvSpPr>
        <p:spPr>
          <a:xfrm rot="0">
            <a:off x="5863268" y="4791169"/>
            <a:ext cx="6215091" cy="470535"/>
          </a:xfrm>
          <a:prstGeom prst="rect">
            <a:avLst/>
          </a:prstGeom>
        </p:spPr>
        <p:txBody>
          <a:bodyPr anchor="t" rtlCol="false" tIns="0" lIns="0" bIns="0" rIns="0">
            <a:spAutoFit/>
          </a:bodyPr>
          <a:lstStyle/>
          <a:p>
            <a:pPr algn="l" marL="0" indent="0" lvl="0">
              <a:lnSpc>
                <a:spcPts val="3779"/>
              </a:lnSpc>
              <a:spcBef>
                <a:spcPct val="0"/>
              </a:spcBef>
            </a:pPr>
            <a:r>
              <a:rPr lang="en-US" b="true" sz="2799" spc="167">
                <a:solidFill>
                  <a:srgbClr val="FF3131"/>
                </a:solidFill>
                <a:latin typeface="Quicksand Bold"/>
                <a:ea typeface="Quicksand Bold"/>
                <a:cs typeface="Quicksand Bold"/>
                <a:sym typeface="Quicksand Bold"/>
              </a:rPr>
              <a:t>Х</a:t>
            </a:r>
            <a:r>
              <a:rPr lang="en-US" b="true" sz="2799" spc="167">
                <a:solidFill>
                  <a:srgbClr val="FF3131"/>
                </a:solidFill>
                <a:latin typeface="Quicksand Bold"/>
                <a:ea typeface="Quicksand Bold"/>
                <a:cs typeface="Quicksand Bold"/>
                <a:sym typeface="Quicksand Bold"/>
              </a:rPr>
              <a:t>А</a:t>
            </a:r>
            <a:r>
              <a:rPr lang="en-US" b="true" sz="2799" spc="167">
                <a:solidFill>
                  <a:srgbClr val="FF3131"/>
                </a:solidFill>
                <a:latin typeface="Quicksand Bold"/>
                <a:ea typeface="Quicksand Bold"/>
                <a:cs typeface="Quicksand Bold"/>
                <a:sym typeface="Quicksand Bold"/>
              </a:rPr>
              <a:t> </a:t>
            </a:r>
            <a:r>
              <a:rPr lang="en-US" b="true" sz="2799" spc="167">
                <a:solidFill>
                  <a:srgbClr val="FF3131"/>
                </a:solidFill>
                <a:latin typeface="Quicksand Bold"/>
                <a:ea typeface="Quicksand Bold"/>
                <a:cs typeface="Quicksand Bold"/>
                <a:sym typeface="Quicksand Bold"/>
              </a:rPr>
              <a:t>= ( N</a:t>
            </a:r>
            <a:r>
              <a:rPr lang="en-US" b="true" sz="2799" spc="167">
                <a:solidFill>
                  <a:srgbClr val="FF3131"/>
                </a:solidFill>
                <a:latin typeface="Quicksand Bold"/>
                <a:ea typeface="Quicksand Bold"/>
                <a:cs typeface="Quicksand Bold"/>
                <a:sym typeface="Quicksand Bold"/>
              </a:rPr>
              <a:t>A.O</a:t>
            </a:r>
            <a:r>
              <a:rPr lang="en-US" b="true" sz="2799" spc="167">
                <a:solidFill>
                  <a:srgbClr val="FF3131"/>
                </a:solidFill>
                <a:latin typeface="Quicksand Bold"/>
                <a:ea typeface="Quicksand Bold"/>
                <a:cs typeface="Quicksand Bold"/>
                <a:sym typeface="Quicksand Bold"/>
              </a:rPr>
              <a:t> – </a:t>
            </a:r>
            <a:r>
              <a:rPr lang="en-US" b="true" sz="2799" spc="167" u="none">
                <a:solidFill>
                  <a:srgbClr val="FF3131"/>
                </a:solidFill>
                <a:latin typeface="Quicksand Bold"/>
                <a:ea typeface="Quicksand Bold"/>
                <a:cs typeface="Quicksand Bold"/>
                <a:sym typeface="Quicksand Bold"/>
              </a:rPr>
              <a:t>N</a:t>
            </a:r>
            <a:r>
              <a:rPr lang="en-US" b="true" sz="2799" spc="167" u="none">
                <a:solidFill>
                  <a:srgbClr val="FF3131"/>
                </a:solidFill>
                <a:latin typeface="Quicksand Bold"/>
                <a:ea typeface="Quicksand Bold"/>
                <a:cs typeface="Quicksand Bold"/>
                <a:sym typeface="Quicksand Bold"/>
              </a:rPr>
              <a:t>A</a:t>
            </a:r>
            <a:r>
              <a:rPr lang="en-US" b="true" sz="2799" spc="167" u="none">
                <a:solidFill>
                  <a:srgbClr val="FF3131"/>
                </a:solidFill>
                <a:latin typeface="Quicksand Bold"/>
                <a:ea typeface="Quicksand Bold"/>
                <a:cs typeface="Quicksand Bold"/>
                <a:sym typeface="Quicksand Bold"/>
              </a:rPr>
              <a:t>) / (N</a:t>
            </a:r>
            <a:r>
              <a:rPr lang="en-US" b="true" sz="2799" spc="167" u="none">
                <a:solidFill>
                  <a:srgbClr val="FF3131"/>
                </a:solidFill>
                <a:latin typeface="Quicksand Bold"/>
                <a:ea typeface="Quicksand Bold"/>
                <a:cs typeface="Quicksand Bold"/>
                <a:sym typeface="Quicksand Bold"/>
              </a:rPr>
              <a:t>A.O</a:t>
            </a:r>
            <a:r>
              <a:rPr lang="en-US" b="true" sz="2799" spc="167" u="none">
                <a:solidFill>
                  <a:srgbClr val="FF3131"/>
                </a:solidFill>
                <a:latin typeface="Quicksand Bold"/>
                <a:ea typeface="Quicksand Bold"/>
                <a:cs typeface="Quicksand Bold"/>
                <a:sym typeface="Quicksand Bold"/>
              </a:rPr>
              <a:t>)*100 </a:t>
            </a:r>
          </a:p>
        </p:txBody>
      </p:sp>
      <p:sp>
        <p:nvSpPr>
          <p:cNvPr name="TextBox 12" id="12"/>
          <p:cNvSpPr txBox="true"/>
          <p:nvPr/>
        </p:nvSpPr>
        <p:spPr>
          <a:xfrm rot="0">
            <a:off x="1782550" y="6842855"/>
            <a:ext cx="9029379" cy="1110615"/>
          </a:xfrm>
          <a:prstGeom prst="rect">
            <a:avLst/>
          </a:prstGeom>
        </p:spPr>
        <p:txBody>
          <a:bodyPr anchor="t" rtlCol="false" tIns="0" lIns="0" bIns="0" rIns="0">
            <a:spAutoFit/>
          </a:bodyPr>
          <a:lstStyle/>
          <a:p>
            <a:pPr algn="l">
              <a:lnSpc>
                <a:spcPts val="2969"/>
              </a:lnSpc>
            </a:pPr>
            <a:r>
              <a:rPr lang="en-US" sz="2199" spc="131" b="true">
                <a:solidFill>
                  <a:srgbClr val="093A47"/>
                </a:solidFill>
                <a:latin typeface="Quicksand Bold"/>
                <a:ea typeface="Quicksand Bold"/>
                <a:cs typeface="Quicksand Bold"/>
                <a:sym typeface="Quicksand Bold"/>
              </a:rPr>
              <a:t> Ф</a:t>
            </a:r>
            <a:r>
              <a:rPr lang="en-US" sz="2199" spc="131" b="true">
                <a:solidFill>
                  <a:srgbClr val="093A47"/>
                </a:solidFill>
                <a:latin typeface="Quicksand Bold"/>
                <a:ea typeface="Quicksand Bold"/>
                <a:cs typeface="Quicksand Bold"/>
                <a:sym typeface="Quicksand Bold"/>
              </a:rPr>
              <a:t>R </a:t>
            </a:r>
            <a:r>
              <a:rPr lang="en-US" sz="2199" spc="131" b="true">
                <a:solidFill>
                  <a:srgbClr val="093A47"/>
                </a:solidFill>
                <a:latin typeface="Quicksand Bold"/>
                <a:ea typeface="Quicksand Bold"/>
                <a:cs typeface="Quicksand Bold"/>
                <a:sym typeface="Quicksand Bold"/>
              </a:rPr>
              <a:t>– мақс</a:t>
            </a:r>
            <a:r>
              <a:rPr lang="en-US" sz="2199" spc="131" b="true">
                <a:solidFill>
                  <a:srgbClr val="093A47"/>
                </a:solidFill>
                <a:latin typeface="Quicksand Bold"/>
                <a:ea typeface="Quicksand Bold"/>
                <a:cs typeface="Quicksand Bold"/>
                <a:sym typeface="Quicksand Bold"/>
              </a:rPr>
              <a:t>атты өнімнің шығымы;</a:t>
            </a:r>
          </a:p>
          <a:p>
            <a:pPr algn="l">
              <a:lnSpc>
                <a:spcPts val="2969"/>
              </a:lnSpc>
            </a:pPr>
            <a:r>
              <a:rPr lang="en-US" sz="2199" spc="131" b="true">
                <a:solidFill>
                  <a:srgbClr val="093A47"/>
                </a:solidFill>
                <a:latin typeface="Quicksand Bold"/>
                <a:ea typeface="Quicksand Bold"/>
                <a:cs typeface="Quicksand Bold"/>
                <a:sym typeface="Quicksand Bold"/>
              </a:rPr>
              <a:t> N</a:t>
            </a:r>
            <a:r>
              <a:rPr lang="en-US" sz="2199" spc="131" b="true">
                <a:solidFill>
                  <a:srgbClr val="093A47"/>
                </a:solidFill>
                <a:latin typeface="Quicksand Bold"/>
                <a:ea typeface="Quicksand Bold"/>
                <a:cs typeface="Quicksand Bold"/>
                <a:sym typeface="Quicksand Bold"/>
              </a:rPr>
              <a:t>R</a:t>
            </a:r>
            <a:r>
              <a:rPr lang="en-US" sz="2199" spc="131" b="true">
                <a:solidFill>
                  <a:srgbClr val="093A47"/>
                </a:solidFill>
                <a:latin typeface="Quicksand Bold"/>
                <a:ea typeface="Quicksand Bold"/>
                <a:cs typeface="Quicksand Bold"/>
                <a:sym typeface="Quicksand Bold"/>
              </a:rPr>
              <a:t> - R өнімнің процесс сонындағы саны;</a:t>
            </a:r>
          </a:p>
          <a:p>
            <a:pPr algn="l" marL="0" indent="0" lvl="0">
              <a:lnSpc>
                <a:spcPts val="2969"/>
              </a:lnSpc>
              <a:spcBef>
                <a:spcPct val="0"/>
              </a:spcBef>
            </a:pPr>
            <a:r>
              <a:rPr lang="en-US" b="true" sz="2199" spc="131">
                <a:solidFill>
                  <a:srgbClr val="093A47"/>
                </a:solidFill>
                <a:latin typeface="Quicksand Bold"/>
                <a:ea typeface="Quicksand Bold"/>
                <a:cs typeface="Quicksand Bold"/>
                <a:sym typeface="Quicksand Bold"/>
              </a:rPr>
              <a:t>N</a:t>
            </a:r>
            <a:r>
              <a:rPr lang="en-US" b="true" sz="2199" spc="131">
                <a:solidFill>
                  <a:srgbClr val="093A47"/>
                </a:solidFill>
                <a:latin typeface="Quicksand Bold"/>
                <a:ea typeface="Quicksand Bold"/>
                <a:cs typeface="Quicksand Bold"/>
                <a:sym typeface="Quicksand Bold"/>
              </a:rPr>
              <a:t>R, max </a:t>
            </a:r>
            <a:r>
              <a:rPr lang="en-US" b="true" sz="2199" spc="131">
                <a:solidFill>
                  <a:srgbClr val="093A47"/>
                </a:solidFill>
                <a:latin typeface="Quicksand Bold"/>
                <a:ea typeface="Quicksand Bold"/>
                <a:cs typeface="Quicksand Bold"/>
                <a:sym typeface="Quicksand Bold"/>
              </a:rPr>
              <a:t> - R өнімнің максимальды бола алатын</a:t>
            </a:r>
            <a:r>
              <a:rPr lang="en-US" b="true" sz="2199" spc="131" u="none">
                <a:solidFill>
                  <a:srgbClr val="093A47"/>
                </a:solidFill>
                <a:latin typeface="Quicksand Bold"/>
                <a:ea typeface="Quicksand Bold"/>
                <a:cs typeface="Quicksand Bold"/>
                <a:sym typeface="Quicksand Bold"/>
              </a:rPr>
              <a:t> саны.</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sp>
        <p:nvSpPr>
          <p:cNvPr name="Freeform 3" id="3"/>
          <p:cNvSpPr/>
          <p:nvPr/>
        </p:nvSpPr>
        <p:spPr>
          <a:xfrm flipH="false" flipV="false" rot="0">
            <a:off x="1297498" y="1758027"/>
            <a:ext cx="6742996" cy="6770946"/>
          </a:xfrm>
          <a:custGeom>
            <a:avLst/>
            <a:gdLst/>
            <a:ahLst/>
            <a:cxnLst/>
            <a:rect r="r" b="b" t="t" l="l"/>
            <a:pathLst>
              <a:path h="6770946" w="6742996">
                <a:moveTo>
                  <a:pt x="0" y="0"/>
                </a:moveTo>
                <a:lnTo>
                  <a:pt x="6742997" y="0"/>
                </a:lnTo>
                <a:lnTo>
                  <a:pt x="6742997" y="6770946"/>
                </a:lnTo>
                <a:lnTo>
                  <a:pt x="0" y="67709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4" id="4"/>
          <p:cNvSpPr/>
          <p:nvPr/>
        </p:nvSpPr>
        <p:spPr>
          <a:xfrm flipH="false" flipV="false" rot="0">
            <a:off x="8532182" y="6061015"/>
            <a:ext cx="1788455" cy="2116947"/>
          </a:xfrm>
          <a:custGeom>
            <a:avLst/>
            <a:gdLst/>
            <a:ahLst/>
            <a:cxnLst/>
            <a:rect r="r" b="b" t="t" l="l"/>
            <a:pathLst>
              <a:path h="2116947" w="1788455">
                <a:moveTo>
                  <a:pt x="0" y="0"/>
                </a:moveTo>
                <a:lnTo>
                  <a:pt x="1788455" y="0"/>
                </a:lnTo>
                <a:lnTo>
                  <a:pt x="1788455" y="2116947"/>
                </a:lnTo>
                <a:lnTo>
                  <a:pt x="0" y="2116947"/>
                </a:lnTo>
                <a:lnTo>
                  <a:pt x="0" y="0"/>
                </a:lnTo>
                <a:close/>
              </a:path>
            </a:pathLst>
          </a:custGeom>
          <a:blipFill>
            <a:blip r:embed="rId5"/>
            <a:stretch>
              <a:fillRect l="0" t="0" r="0" b="0"/>
            </a:stretch>
          </a:blipFill>
        </p:spPr>
      </p:sp>
      <p:sp>
        <p:nvSpPr>
          <p:cNvPr name="Freeform 5" id="5"/>
          <p:cNvSpPr/>
          <p:nvPr/>
        </p:nvSpPr>
        <p:spPr>
          <a:xfrm flipH="false" flipV="false" rot="0">
            <a:off x="10637628" y="6967899"/>
            <a:ext cx="6796368" cy="1996433"/>
          </a:xfrm>
          <a:custGeom>
            <a:avLst/>
            <a:gdLst/>
            <a:ahLst/>
            <a:cxnLst/>
            <a:rect r="r" b="b" t="t" l="l"/>
            <a:pathLst>
              <a:path h="1996433" w="6796368">
                <a:moveTo>
                  <a:pt x="0" y="0"/>
                </a:moveTo>
                <a:lnTo>
                  <a:pt x="6796368" y="0"/>
                </a:lnTo>
                <a:lnTo>
                  <a:pt x="6796368" y="1996433"/>
                </a:lnTo>
                <a:lnTo>
                  <a:pt x="0" y="1996433"/>
                </a:lnTo>
                <a:lnTo>
                  <a:pt x="0" y="0"/>
                </a:lnTo>
                <a:close/>
              </a:path>
            </a:pathLst>
          </a:custGeom>
          <a:blipFill>
            <a:blip r:embed="rId6"/>
            <a:stretch>
              <a:fillRect l="0" t="0" r="0" b="0"/>
            </a:stretch>
          </a:blipFill>
        </p:spPr>
      </p:sp>
      <p:sp>
        <p:nvSpPr>
          <p:cNvPr name="TextBox 6" id="6"/>
          <p:cNvSpPr txBox="true"/>
          <p:nvPr/>
        </p:nvSpPr>
        <p:spPr>
          <a:xfrm rot="0">
            <a:off x="9361022" y="2186946"/>
            <a:ext cx="7898278" cy="1019188"/>
          </a:xfrm>
          <a:prstGeom prst="rect">
            <a:avLst/>
          </a:prstGeom>
        </p:spPr>
        <p:txBody>
          <a:bodyPr anchor="t" rtlCol="false" tIns="0" lIns="0" bIns="0" rIns="0">
            <a:spAutoFit/>
          </a:bodyPr>
          <a:lstStyle/>
          <a:p>
            <a:pPr algn="l" marL="0" indent="0" lvl="0">
              <a:lnSpc>
                <a:spcPts val="7725"/>
              </a:lnSpc>
            </a:pPr>
            <a:r>
              <a:rPr lang="en-US" b="true" sz="7500" spc="-45">
                <a:solidFill>
                  <a:srgbClr val="FFFFFF"/>
                </a:solidFill>
                <a:latin typeface="Atkinson Hyperlegible Bold"/>
                <a:ea typeface="Atkinson Hyperlegible Bold"/>
                <a:cs typeface="Atkinson Hyperlegible Bold"/>
                <a:sym typeface="Atkinson Hyperlegible Bold"/>
              </a:rPr>
              <a:t>СЕЛЕКТИВТІЛІК</a:t>
            </a:r>
          </a:p>
        </p:txBody>
      </p:sp>
      <p:sp>
        <p:nvSpPr>
          <p:cNvPr name="TextBox 7" id="7"/>
          <p:cNvSpPr txBox="true"/>
          <p:nvPr/>
        </p:nvSpPr>
        <p:spPr>
          <a:xfrm rot="0">
            <a:off x="8993000" y="3622615"/>
            <a:ext cx="8850806" cy="1990725"/>
          </a:xfrm>
          <a:prstGeom prst="rect">
            <a:avLst/>
          </a:prstGeom>
        </p:spPr>
        <p:txBody>
          <a:bodyPr anchor="t" rtlCol="false" tIns="0" lIns="0" bIns="0" rIns="0">
            <a:spAutoFit/>
          </a:bodyPr>
          <a:lstStyle/>
          <a:p>
            <a:pPr algn="l" marL="0" indent="0" lvl="0">
              <a:lnSpc>
                <a:spcPts val="2699"/>
              </a:lnSpc>
              <a:spcBef>
                <a:spcPct val="0"/>
              </a:spcBef>
            </a:pPr>
            <a:r>
              <a:rPr lang="en-US" b="true" sz="1999" spc="119">
                <a:solidFill>
                  <a:srgbClr val="FFFFFF"/>
                </a:solidFill>
                <a:latin typeface="Quicksand Semi-Bold"/>
                <a:ea typeface="Quicksand Semi-Bold"/>
                <a:cs typeface="Quicksand Semi-Bold"/>
                <a:sym typeface="Quicksand Semi-Bold"/>
              </a:rPr>
              <a:t>Селективтік</a:t>
            </a:r>
            <a:r>
              <a:rPr lang="en-US" b="true" sz="1999" spc="119" u="none">
                <a:solidFill>
                  <a:srgbClr val="FFFFFF"/>
                </a:solidFill>
                <a:latin typeface="Quicksand Semi-Bold"/>
                <a:ea typeface="Quicksand Semi-Bold"/>
                <a:cs typeface="Quicksand Semi-Bold"/>
                <a:sym typeface="Quicksand Semi-Bold"/>
              </a:rPr>
              <a:t> – бұл мақсатты өнімнің алынатын өнімдердің барлық санына қатынасы. Ол тәжірибеде жиі кездесетін бірнеше өнімнің пайда болуымен өтетін күрделі қосарланған және кезектескен процестерін сипаттайды. Мысалы, егер процесте қосарлаған реакциялар өтетін болса:</a:t>
            </a:r>
          </a:p>
        </p:txBody>
      </p:sp>
      <p:sp>
        <p:nvSpPr>
          <p:cNvPr name="TextBox 8" id="8"/>
          <p:cNvSpPr txBox="true"/>
          <p:nvPr/>
        </p:nvSpPr>
        <p:spPr>
          <a:xfrm rot="0">
            <a:off x="10639137" y="6032440"/>
            <a:ext cx="7204669" cy="657225"/>
          </a:xfrm>
          <a:prstGeom prst="rect">
            <a:avLst/>
          </a:prstGeom>
        </p:spPr>
        <p:txBody>
          <a:bodyPr anchor="t" rtlCol="false" tIns="0" lIns="0" bIns="0" rIns="0">
            <a:spAutoFit/>
          </a:bodyPr>
          <a:lstStyle/>
          <a:p>
            <a:pPr algn="l" marL="0" indent="0" lvl="0">
              <a:lnSpc>
                <a:spcPts val="2699"/>
              </a:lnSpc>
              <a:spcBef>
                <a:spcPct val="0"/>
              </a:spcBef>
            </a:pPr>
            <a:r>
              <a:rPr lang="en-US" b="true" sz="1999" spc="119">
                <a:solidFill>
                  <a:srgbClr val="FFFFFF"/>
                </a:solidFill>
                <a:latin typeface="Quicksand Semi-Bold"/>
                <a:ea typeface="Quicksand Semi-Bold"/>
                <a:cs typeface="Quicksand Semi-Bold"/>
                <a:sym typeface="Quicksand Semi-Bold"/>
              </a:rPr>
              <a:t>және</a:t>
            </a:r>
            <a:r>
              <a:rPr lang="en-US" b="true" sz="1999" spc="119" u="none">
                <a:solidFill>
                  <a:srgbClr val="FFFFFF"/>
                </a:solidFill>
                <a:latin typeface="Quicksand Semi-Bold"/>
                <a:ea typeface="Quicksand Semi-Bold"/>
                <a:cs typeface="Quicksand Semi-Bold"/>
                <a:sym typeface="Quicksand Semi-Bold"/>
              </a:rPr>
              <a:t> мақсатты өнім R болса, онда селектівтік келесі түрде табылады:</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8BD4BE"/>
            </a:solidFill>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1234363" y="1771333"/>
            <a:ext cx="15819274" cy="2377454"/>
          </a:xfrm>
          <a:prstGeom prst="rect">
            <a:avLst/>
          </a:prstGeom>
        </p:spPr>
        <p:txBody>
          <a:bodyPr anchor="t" rtlCol="false" tIns="0" lIns="0" bIns="0" rIns="0">
            <a:spAutoFit/>
          </a:bodyPr>
          <a:lstStyle/>
          <a:p>
            <a:pPr algn="ctr" marL="0" indent="0" lvl="0">
              <a:lnSpc>
                <a:spcPts val="6180"/>
              </a:lnSpc>
            </a:pPr>
            <a:r>
              <a:rPr lang="en-US" b="true" sz="6000" spc="-36">
                <a:solidFill>
                  <a:srgbClr val="093A47"/>
                </a:solidFill>
                <a:latin typeface="Atkinson Hyperlegible Bold"/>
                <a:ea typeface="Atkinson Hyperlegible Bold"/>
                <a:cs typeface="Atkinson Hyperlegible Bold"/>
                <a:sym typeface="Atkinson Hyperlegible Bold"/>
              </a:rPr>
              <a:t>ХИМИЯЛЫҚ-ТЕХНОЛОГИЯЛЫҚ ПРОЦЕСТЕРДІҢ ТҮРЛЕРІ ЖӘНЕ ЖІКТЕЛУ ЖОЛДАРЫ</a:t>
            </a:r>
          </a:p>
        </p:txBody>
      </p:sp>
      <p:sp>
        <p:nvSpPr>
          <p:cNvPr name="TextBox 7" id="7"/>
          <p:cNvSpPr txBox="true"/>
          <p:nvPr/>
        </p:nvSpPr>
        <p:spPr>
          <a:xfrm rot="0">
            <a:off x="1522770" y="4495704"/>
            <a:ext cx="15242460" cy="3688080"/>
          </a:xfrm>
          <a:prstGeom prst="rect">
            <a:avLst/>
          </a:prstGeom>
        </p:spPr>
        <p:txBody>
          <a:bodyPr anchor="t" rtlCol="false" tIns="0" lIns="0" bIns="0" rIns="0">
            <a:spAutoFit/>
          </a:bodyPr>
          <a:lstStyle/>
          <a:p>
            <a:pPr algn="ctr" marL="0" indent="0" lvl="0">
              <a:lnSpc>
                <a:spcPts val="3239"/>
              </a:lnSpc>
              <a:spcBef>
                <a:spcPct val="0"/>
              </a:spcBef>
            </a:pPr>
            <a:r>
              <a:rPr lang="en-US" b="true" sz="2399" spc="143">
                <a:solidFill>
                  <a:srgbClr val="093A47"/>
                </a:solidFill>
                <a:latin typeface="Quicksand Bold"/>
                <a:ea typeface="Quicksand Bold"/>
                <a:cs typeface="Quicksand Bold"/>
                <a:sym typeface="Quicksand Bold"/>
              </a:rPr>
              <a:t> Химиялық реакцияларды фазалық белгісі бойынша гомогенді және гетерогенді түрлеріне бөліп, сонымен қатар осындай белгі бойынша химиялық реакторлар мен</a:t>
            </a:r>
            <a:r>
              <a:rPr lang="en-US" b="true" sz="2399" spc="143" u="none">
                <a:solidFill>
                  <a:srgbClr val="093A47"/>
                </a:solidFill>
                <a:latin typeface="Quicksand Bold"/>
                <a:ea typeface="Quicksand Bold"/>
                <a:cs typeface="Quicksand Bold"/>
                <a:sym typeface="Quicksand Bold"/>
              </a:rPr>
              <a:t> процестерін қарастырады.</a:t>
            </a:r>
          </a:p>
          <a:p>
            <a:pPr algn="ctr" marL="0" indent="0" lvl="0">
              <a:lnSpc>
                <a:spcPts val="3239"/>
              </a:lnSpc>
              <a:spcBef>
                <a:spcPct val="0"/>
              </a:spcBef>
            </a:pPr>
            <a:r>
              <a:rPr lang="en-US" b="true" sz="2399" spc="143" u="none">
                <a:solidFill>
                  <a:srgbClr val="093A47"/>
                </a:solidFill>
                <a:latin typeface="Quicksand Bold"/>
                <a:ea typeface="Quicksand Bold"/>
                <a:cs typeface="Quicksand Bold"/>
                <a:sym typeface="Quicksand Bold"/>
              </a:rPr>
              <a:t>Гомогенді жүйелерде әрекетке қатысатын барлық заттар тек бір фазада орналасады: газды (г), сұйық (с) немесе қатты (қ). Гетерогенді жүйелерде әрекеттесетін заттар әртүрлі фазаларда орналасады: газ-сұйық (г-с), газ-қатты (г-қ), сұйық-қатты (с-қ), екі бір бірінде араласпайтын сұйықтар (с-с) және екі қатты фазалар (қ-қ). Көбінесе өндірістік процестерінде үш немесе төрт фазалар қатысады, мысалы г-с-қ, г-с-с, г-с-қ-қ.</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sp>
        <p:nvSpPr>
          <p:cNvPr name="Freeform 3" id="3"/>
          <p:cNvSpPr/>
          <p:nvPr/>
        </p:nvSpPr>
        <p:spPr>
          <a:xfrm flipH="false" flipV="false" rot="0">
            <a:off x="10998555" y="1028700"/>
            <a:ext cx="5477602" cy="8208202"/>
          </a:xfrm>
          <a:custGeom>
            <a:avLst/>
            <a:gdLst/>
            <a:ahLst/>
            <a:cxnLst/>
            <a:rect r="r" b="b" t="t" l="l"/>
            <a:pathLst>
              <a:path h="8208202" w="5477602">
                <a:moveTo>
                  <a:pt x="0" y="0"/>
                </a:moveTo>
                <a:lnTo>
                  <a:pt x="5477602" y="0"/>
                </a:lnTo>
                <a:lnTo>
                  <a:pt x="5477602" y="8208202"/>
                </a:lnTo>
                <a:lnTo>
                  <a:pt x="0" y="82082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TextBox 4" id="4"/>
          <p:cNvSpPr txBox="true"/>
          <p:nvPr/>
        </p:nvSpPr>
        <p:spPr>
          <a:xfrm rot="0">
            <a:off x="1028700" y="1833625"/>
            <a:ext cx="8743103" cy="6964680"/>
          </a:xfrm>
          <a:prstGeom prst="rect">
            <a:avLst/>
          </a:prstGeom>
        </p:spPr>
        <p:txBody>
          <a:bodyPr anchor="t" rtlCol="false" tIns="0" lIns="0" bIns="0" rIns="0">
            <a:spAutoFit/>
          </a:bodyPr>
          <a:lstStyle/>
          <a:p>
            <a:pPr algn="l" marL="0" indent="0" lvl="0">
              <a:lnSpc>
                <a:spcPts val="3239"/>
              </a:lnSpc>
              <a:spcBef>
                <a:spcPct val="0"/>
              </a:spcBef>
            </a:pPr>
            <a:r>
              <a:rPr lang="en-US" b="true" sz="2399" spc="143" u="none">
                <a:solidFill>
                  <a:srgbClr val="FFFFFF"/>
                </a:solidFill>
                <a:latin typeface="Quicksand Semi-Bold"/>
                <a:ea typeface="Quicksand Semi-Bold"/>
                <a:cs typeface="Quicksand Semi-Bold"/>
                <a:sym typeface="Quicksand Semi-Bold"/>
              </a:rPr>
              <a:t> Әдетте қосымша заттардың санын қарастырмай бөлек фаза ретінде тек негізгі компоненттерді есепке алады. Мысалы, с-с және с-қ жүйелерде жиі газды фаза кездеседі, өйткені процестер ауаның немесе басқа газдардың қатысуымен, не болмаса сұйық заттардың булануымен өтеді. Бірақ газды фазаны оның процеске маңызды әсері тиетін болса ғана есепке алады.</a:t>
            </a:r>
          </a:p>
          <a:p>
            <a:pPr algn="l" marL="0" indent="0" lvl="0">
              <a:lnSpc>
                <a:spcPts val="3239"/>
              </a:lnSpc>
              <a:spcBef>
                <a:spcPct val="0"/>
              </a:spcBef>
            </a:pPr>
            <a:r>
              <a:rPr lang="en-US" b="true" sz="2399" spc="143" u="none">
                <a:solidFill>
                  <a:srgbClr val="FFFFFF"/>
                </a:solidFill>
                <a:latin typeface="Quicksand Semi-Bold"/>
                <a:ea typeface="Quicksand Semi-Bold"/>
                <a:cs typeface="Quicksand Semi-Bold"/>
                <a:sym typeface="Quicksand Semi-Bold"/>
              </a:rPr>
              <a:t>Кейбір процестер гомогенді фазада басталып, реакция нәтижесінде жаңа фаза пайда болғандықтан жүйе гетерогенді ортаға ауысады. Мысалы, полистиролды алу барысында сұйық стиролға бензоил асқын тотығын қосып, қыздырғанда стиролдың полимеризациясы өтіп, жаңа фазаның пайда болуы байкалады – қатты полистирол.</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8BD4BE"/>
            </a:solidFill>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1028700" y="2981086"/>
            <a:ext cx="16230600" cy="815354"/>
          </a:xfrm>
          <a:prstGeom prst="rect">
            <a:avLst/>
          </a:prstGeom>
        </p:spPr>
        <p:txBody>
          <a:bodyPr anchor="t" rtlCol="false" tIns="0" lIns="0" bIns="0" rIns="0">
            <a:spAutoFit/>
          </a:bodyPr>
          <a:lstStyle/>
          <a:p>
            <a:pPr algn="ctr" marL="0" indent="0" lvl="0">
              <a:lnSpc>
                <a:spcPts val="6180"/>
              </a:lnSpc>
            </a:pPr>
            <a:r>
              <a:rPr lang="en-US" b="true" sz="6000" spc="-36">
                <a:solidFill>
                  <a:srgbClr val="093A47"/>
                </a:solidFill>
                <a:latin typeface="Atkinson Hyperlegible Bold"/>
                <a:ea typeface="Atkinson Hyperlegible Bold"/>
                <a:cs typeface="Atkinson Hyperlegible Bold"/>
                <a:sym typeface="Atkinson Hyperlegible Bold"/>
              </a:rPr>
              <a:t>ГОМОГЕНДІ ПРОЦЕСТЕР ЖЫЛДАМДЫҒЫ</a:t>
            </a:r>
          </a:p>
        </p:txBody>
      </p:sp>
      <p:sp>
        <p:nvSpPr>
          <p:cNvPr name="TextBox 7" id="7"/>
          <p:cNvSpPr txBox="true"/>
          <p:nvPr/>
        </p:nvSpPr>
        <p:spPr>
          <a:xfrm rot="0">
            <a:off x="3936563" y="4105990"/>
            <a:ext cx="10068500" cy="323850"/>
          </a:xfrm>
          <a:prstGeom prst="rect">
            <a:avLst/>
          </a:prstGeom>
        </p:spPr>
        <p:txBody>
          <a:bodyPr anchor="t" rtlCol="false" tIns="0" lIns="0" bIns="0" rIns="0">
            <a:spAutoFit/>
          </a:bodyPr>
          <a:lstStyle/>
          <a:p>
            <a:pPr algn="ctr" marL="0" indent="0" lvl="0">
              <a:lnSpc>
                <a:spcPts val="2699"/>
              </a:lnSpc>
              <a:spcBef>
                <a:spcPct val="0"/>
              </a:spcBef>
            </a:pPr>
            <a:r>
              <a:rPr lang="en-US" b="true" sz="1999" spc="119">
                <a:solidFill>
                  <a:srgbClr val="093A47"/>
                </a:solidFill>
                <a:latin typeface="Quicksand Bold"/>
                <a:ea typeface="Quicksand Bold"/>
                <a:cs typeface="Quicksand Bold"/>
                <a:sym typeface="Quicksand Bold"/>
              </a:rPr>
              <a:t>Гомогенді</a:t>
            </a:r>
            <a:r>
              <a:rPr lang="en-US" b="true" sz="1999" spc="119" u="none">
                <a:solidFill>
                  <a:srgbClr val="093A47"/>
                </a:solidFill>
                <a:latin typeface="Quicksand Bold"/>
                <a:ea typeface="Quicksand Bold"/>
                <a:cs typeface="Quicksand Bold"/>
                <a:sym typeface="Quicksand Bold"/>
              </a:rPr>
              <a:t> процесстер көбінесе кинетикалық аумағында өтеді.</a:t>
            </a:r>
          </a:p>
        </p:txBody>
      </p:sp>
      <p:sp>
        <p:nvSpPr>
          <p:cNvPr name="TextBox 8" id="8"/>
          <p:cNvSpPr txBox="true"/>
          <p:nvPr/>
        </p:nvSpPr>
        <p:spPr>
          <a:xfrm rot="0">
            <a:off x="1028700" y="4858465"/>
            <a:ext cx="16230600" cy="815354"/>
          </a:xfrm>
          <a:prstGeom prst="rect">
            <a:avLst/>
          </a:prstGeom>
        </p:spPr>
        <p:txBody>
          <a:bodyPr anchor="t" rtlCol="false" tIns="0" lIns="0" bIns="0" rIns="0">
            <a:spAutoFit/>
          </a:bodyPr>
          <a:lstStyle/>
          <a:p>
            <a:pPr algn="ctr" marL="0" indent="0" lvl="0">
              <a:lnSpc>
                <a:spcPts val="6180"/>
              </a:lnSpc>
            </a:pPr>
            <a:r>
              <a:rPr lang="en-US" b="true" sz="6000" spc="-36">
                <a:solidFill>
                  <a:srgbClr val="093A47"/>
                </a:solidFill>
                <a:latin typeface="Atkinson Hyperlegible Bold"/>
                <a:ea typeface="Atkinson Hyperlegible Bold"/>
                <a:cs typeface="Atkinson Hyperlegible Bold"/>
                <a:sym typeface="Atkinson Hyperlegible Bold"/>
              </a:rPr>
              <a:t>ГЕТЕРОГЕНДІ ПРОЦЕСТЕР ЖЫЛДАМДЫҒЫ</a:t>
            </a:r>
          </a:p>
        </p:txBody>
      </p:sp>
      <p:sp>
        <p:nvSpPr>
          <p:cNvPr name="TextBox 9" id="9"/>
          <p:cNvSpPr txBox="true"/>
          <p:nvPr/>
        </p:nvSpPr>
        <p:spPr>
          <a:xfrm rot="0">
            <a:off x="1468649" y="5978619"/>
            <a:ext cx="15285757" cy="1323975"/>
          </a:xfrm>
          <a:prstGeom prst="rect">
            <a:avLst/>
          </a:prstGeom>
        </p:spPr>
        <p:txBody>
          <a:bodyPr anchor="t" rtlCol="false" tIns="0" lIns="0" bIns="0" rIns="0">
            <a:spAutoFit/>
          </a:bodyPr>
          <a:lstStyle/>
          <a:p>
            <a:pPr algn="ctr" marL="0" indent="0" lvl="0">
              <a:lnSpc>
                <a:spcPts val="2699"/>
              </a:lnSpc>
              <a:spcBef>
                <a:spcPct val="0"/>
              </a:spcBef>
            </a:pPr>
            <a:r>
              <a:rPr lang="en-US" b="true" sz="1999" spc="119">
                <a:solidFill>
                  <a:srgbClr val="093A47"/>
                </a:solidFill>
                <a:latin typeface="Quicksand Bold"/>
                <a:ea typeface="Quicksand Bold"/>
                <a:cs typeface="Quicksand Bold"/>
                <a:sym typeface="Quicksand Bold"/>
              </a:rPr>
              <a:t>Гетерогенді</a:t>
            </a:r>
            <a:r>
              <a:rPr lang="en-US" b="true" sz="1999" spc="119" u="none">
                <a:solidFill>
                  <a:srgbClr val="093A47"/>
                </a:solidFill>
                <a:latin typeface="Quicksand Bold"/>
                <a:ea typeface="Quicksand Bold"/>
                <a:cs typeface="Quicksand Bold"/>
                <a:sym typeface="Quicksand Bold"/>
              </a:rPr>
              <a:t> жүйелердің тепе-теңдігі температура, қысым, бастапқы заттардың және реакция өнімдерінің шоғырлануымен, ал әртүрлі фазада орналасқан реагенттердің әрекеттесу жылдамдығы химиялық реакцияның жылдамдығынан және басқа да әсерлеріне байланысты. Сондықтан гетерогенді процестерің жылдамдығы келесі теңдеумен табылады:</a:t>
            </a:r>
          </a:p>
        </p:txBody>
      </p:sp>
      <p:sp>
        <p:nvSpPr>
          <p:cNvPr name="TextBox 10" id="10"/>
          <p:cNvSpPr txBox="true"/>
          <p:nvPr/>
        </p:nvSpPr>
        <p:spPr>
          <a:xfrm rot="0">
            <a:off x="1707643" y="7274019"/>
            <a:ext cx="15285757" cy="1657350"/>
          </a:xfrm>
          <a:prstGeom prst="rect">
            <a:avLst/>
          </a:prstGeom>
        </p:spPr>
        <p:txBody>
          <a:bodyPr anchor="t" rtlCol="false" tIns="0" lIns="0" bIns="0" rIns="0">
            <a:spAutoFit/>
          </a:bodyPr>
          <a:lstStyle/>
          <a:p>
            <a:pPr algn="ctr">
              <a:lnSpc>
                <a:spcPts val="2699"/>
              </a:lnSpc>
            </a:pPr>
            <a:r>
              <a:rPr lang="en-US" b="true" sz="1999" spc="119">
                <a:solidFill>
                  <a:srgbClr val="093A47"/>
                </a:solidFill>
                <a:latin typeface="Quicksand Bold"/>
                <a:ea typeface="Quicksand Bold"/>
                <a:cs typeface="Quicksand Bold"/>
                <a:sym typeface="Quicksand Bold"/>
              </a:rPr>
              <a:t> r = K*F*C</a:t>
            </a:r>
          </a:p>
          <a:p>
            <a:pPr algn="ctr" marL="0" indent="0" lvl="0">
              <a:lnSpc>
                <a:spcPts val="2699"/>
              </a:lnSpc>
              <a:spcBef>
                <a:spcPct val="0"/>
              </a:spcBef>
            </a:pPr>
            <a:r>
              <a:rPr lang="en-US" b="true" sz="1999" spc="119">
                <a:solidFill>
                  <a:srgbClr val="093A47"/>
                </a:solidFill>
                <a:latin typeface="Quicksand Bold"/>
                <a:ea typeface="Quicksand Bold"/>
                <a:cs typeface="Quicksand Bold"/>
                <a:sym typeface="Quicksand Bold"/>
              </a:rPr>
              <a:t>  r –г</a:t>
            </a:r>
            <a:r>
              <a:rPr lang="en-US" b="true" sz="1999" spc="119">
                <a:solidFill>
                  <a:srgbClr val="093A47"/>
                </a:solidFill>
                <a:latin typeface="Quicksand Bold"/>
                <a:ea typeface="Quicksand Bold"/>
                <a:cs typeface="Quicksand Bold"/>
                <a:sym typeface="Quicksand Bold"/>
              </a:rPr>
              <a:t>етерогенді</a:t>
            </a:r>
            <a:r>
              <a:rPr lang="en-US" b="true" sz="1999" spc="119" u="none">
                <a:solidFill>
                  <a:srgbClr val="093A47"/>
                </a:solidFill>
                <a:latin typeface="Quicksand Bold"/>
                <a:ea typeface="Quicksand Bold"/>
                <a:cs typeface="Quicksand Bold"/>
                <a:sym typeface="Quicksand Bold"/>
              </a:rPr>
              <a:t> процестің жылдамғы;</a:t>
            </a:r>
          </a:p>
          <a:p>
            <a:pPr algn="ctr" marL="0" indent="0" lvl="0">
              <a:lnSpc>
                <a:spcPts val="2699"/>
              </a:lnSpc>
              <a:spcBef>
                <a:spcPct val="0"/>
              </a:spcBef>
            </a:pPr>
            <a:r>
              <a:rPr lang="en-US" b="true" sz="1999" spc="119" u="none">
                <a:solidFill>
                  <a:srgbClr val="093A47"/>
                </a:solidFill>
                <a:latin typeface="Quicksand Bold"/>
                <a:ea typeface="Quicksand Bold"/>
                <a:cs typeface="Quicksand Bold"/>
                <a:sym typeface="Quicksand Bold"/>
              </a:rPr>
              <a:t>  К – процесс жылдамдығының коэффициенті;</a:t>
            </a:r>
          </a:p>
          <a:p>
            <a:pPr algn="ctr" marL="0" indent="0" lvl="0">
              <a:lnSpc>
                <a:spcPts val="2699"/>
              </a:lnSpc>
              <a:spcBef>
                <a:spcPct val="0"/>
              </a:spcBef>
            </a:pPr>
            <a:r>
              <a:rPr lang="en-US" b="true" sz="1999" spc="119" u="none">
                <a:solidFill>
                  <a:srgbClr val="093A47"/>
                </a:solidFill>
                <a:latin typeface="Quicksand Bold"/>
                <a:ea typeface="Quicksand Bold"/>
                <a:cs typeface="Quicksand Bold"/>
                <a:sym typeface="Quicksand Bold"/>
              </a:rPr>
              <a:t>  F – фазалардың әрекеттесу үсті;</a:t>
            </a:r>
          </a:p>
          <a:p>
            <a:pPr algn="ctr" marL="0" indent="0" lvl="0">
              <a:lnSpc>
                <a:spcPts val="2699"/>
              </a:lnSpc>
              <a:spcBef>
                <a:spcPct val="0"/>
              </a:spcBef>
            </a:pPr>
            <a:r>
              <a:rPr lang="en-US" b="true" sz="1999" spc="119" u="none">
                <a:solidFill>
                  <a:srgbClr val="093A47"/>
                </a:solidFill>
                <a:latin typeface="Quicksand Bold"/>
                <a:ea typeface="Quicksand Bold"/>
                <a:cs typeface="Quicksand Bold"/>
                <a:sym typeface="Quicksand Bold"/>
              </a:rPr>
              <a:t>C – процестің қозғаушы күші.</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sp>
        <p:nvSpPr>
          <p:cNvPr name="Freeform 3" id="3"/>
          <p:cNvSpPr/>
          <p:nvPr/>
        </p:nvSpPr>
        <p:spPr>
          <a:xfrm flipH="false" flipV="false" rot="0">
            <a:off x="1276725" y="1880771"/>
            <a:ext cx="6797353" cy="6525458"/>
          </a:xfrm>
          <a:custGeom>
            <a:avLst/>
            <a:gdLst/>
            <a:ahLst/>
            <a:cxnLst/>
            <a:rect r="r" b="b" t="t" l="l"/>
            <a:pathLst>
              <a:path h="6525458" w="6797353">
                <a:moveTo>
                  <a:pt x="0" y="0"/>
                </a:moveTo>
                <a:lnTo>
                  <a:pt x="6797353" y="0"/>
                </a:lnTo>
                <a:lnTo>
                  <a:pt x="6797353" y="6525458"/>
                </a:lnTo>
                <a:lnTo>
                  <a:pt x="0" y="652545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8699933" y="1573663"/>
            <a:ext cx="8998312" cy="2000263"/>
          </a:xfrm>
          <a:prstGeom prst="rect">
            <a:avLst/>
          </a:prstGeom>
        </p:spPr>
        <p:txBody>
          <a:bodyPr anchor="t" rtlCol="false" tIns="0" lIns="0" bIns="0" rIns="0">
            <a:spAutoFit/>
          </a:bodyPr>
          <a:lstStyle/>
          <a:p>
            <a:pPr algn="l" marL="0" indent="0" lvl="0">
              <a:lnSpc>
                <a:spcPts val="7725"/>
              </a:lnSpc>
            </a:pPr>
            <a:r>
              <a:rPr lang="en-US" b="true" sz="7500" spc="-45">
                <a:solidFill>
                  <a:srgbClr val="FFFFFF"/>
                </a:solidFill>
                <a:latin typeface="Atkinson Hyperlegible Bold"/>
                <a:ea typeface="Atkinson Hyperlegible Bold"/>
                <a:cs typeface="Atkinson Hyperlegible Bold"/>
                <a:sym typeface="Atkinson Hyperlegible Bold"/>
              </a:rPr>
              <a:t>ХИМИЯЛЫҚ ПРОЦЕСС</a:t>
            </a:r>
          </a:p>
        </p:txBody>
      </p:sp>
      <p:sp>
        <p:nvSpPr>
          <p:cNvPr name="TextBox 5" id="5"/>
          <p:cNvSpPr txBox="true"/>
          <p:nvPr/>
        </p:nvSpPr>
        <p:spPr>
          <a:xfrm rot="0">
            <a:off x="8399417" y="3778164"/>
            <a:ext cx="8859883" cy="3653790"/>
          </a:xfrm>
          <a:prstGeom prst="rect">
            <a:avLst/>
          </a:prstGeom>
        </p:spPr>
        <p:txBody>
          <a:bodyPr anchor="t" rtlCol="false" tIns="0" lIns="0" bIns="0" rIns="0">
            <a:spAutoFit/>
          </a:bodyPr>
          <a:lstStyle/>
          <a:p>
            <a:pPr algn="l" marL="0" indent="0" lvl="0">
              <a:lnSpc>
                <a:spcPts val="3644"/>
              </a:lnSpc>
              <a:spcBef>
                <a:spcPct val="0"/>
              </a:spcBef>
            </a:pPr>
            <a:r>
              <a:rPr lang="en-US" b="true" sz="2699" spc="161">
                <a:solidFill>
                  <a:srgbClr val="FFFFFF"/>
                </a:solidFill>
                <a:latin typeface="Quicksand Semi-Bold"/>
                <a:ea typeface="Quicksand Semi-Bold"/>
                <a:cs typeface="Quicksand Semi-Bold"/>
                <a:sym typeface="Quicksand Semi-Bold"/>
              </a:rPr>
              <a:t>Химиялық</a:t>
            </a:r>
            <a:r>
              <a:rPr lang="en-US" b="true" sz="2699" spc="161" u="none">
                <a:solidFill>
                  <a:srgbClr val="FFFFFF"/>
                </a:solidFill>
                <a:latin typeface="Quicksand Semi-Bold"/>
                <a:ea typeface="Quicksand Semi-Bold"/>
                <a:cs typeface="Quicksand Semi-Bold"/>
                <a:sym typeface="Quicksand Semi-Bold"/>
              </a:rPr>
              <a:t> процесс көбінесе бірнеше сатыдан тұрады,</a:t>
            </a:r>
            <a:r>
              <a:rPr lang="en-US" b="true" sz="2699" spc="161" u="none">
                <a:solidFill>
                  <a:srgbClr val="FFFFFF"/>
                </a:solidFill>
                <a:latin typeface="Quicksand Semi-Bold"/>
                <a:ea typeface="Quicksand Semi-Bold"/>
                <a:cs typeface="Quicksand Semi-Bold"/>
                <a:sym typeface="Quicksand Semi-Bold"/>
              </a:rPr>
              <a:t> ал оның жалпы жылдамдығы ең баяу өтетін сатының жылдамдығымен байланысты. Сондықтан процестің қарқындату жолында ең баяу өтетін сатыларды анықтау және оны жылдамдату қажет. Процеске тежеуіш болатын сатылар бұл:</a:t>
            </a:r>
          </a:p>
        </p:txBody>
      </p:sp>
      <p:sp>
        <p:nvSpPr>
          <p:cNvPr name="TextBox 6" id="6"/>
          <p:cNvSpPr txBox="true"/>
          <p:nvPr/>
        </p:nvSpPr>
        <p:spPr>
          <a:xfrm rot="0">
            <a:off x="8838361" y="7631980"/>
            <a:ext cx="8859883" cy="1824990"/>
          </a:xfrm>
          <a:prstGeom prst="rect">
            <a:avLst/>
          </a:prstGeom>
        </p:spPr>
        <p:txBody>
          <a:bodyPr anchor="t" rtlCol="false" tIns="0" lIns="0" bIns="0" rIns="0">
            <a:spAutoFit/>
          </a:bodyPr>
          <a:lstStyle/>
          <a:p>
            <a:pPr algn="l" marL="0" indent="0" lvl="0">
              <a:lnSpc>
                <a:spcPts val="3644"/>
              </a:lnSpc>
              <a:spcBef>
                <a:spcPct val="0"/>
              </a:spcBef>
            </a:pPr>
            <a:r>
              <a:rPr lang="en-US" b="true" sz="2699" spc="161">
                <a:solidFill>
                  <a:srgbClr val="FFFFFF"/>
                </a:solidFill>
                <a:latin typeface="Quicksand Semi-Bold"/>
                <a:ea typeface="Quicksand Semi-Bold"/>
                <a:cs typeface="Quicksand Semi-Bold"/>
                <a:sym typeface="Quicksand Semi-Bold"/>
              </a:rPr>
              <a:t> 1) химиялық</a:t>
            </a:r>
            <a:r>
              <a:rPr lang="en-US" b="true" sz="2699" spc="161" u="none">
                <a:solidFill>
                  <a:srgbClr val="FFFFFF"/>
                </a:solidFill>
                <a:latin typeface="Quicksand Semi-Bold"/>
                <a:ea typeface="Quicksand Semi-Bold"/>
                <a:cs typeface="Quicksand Semi-Bold"/>
                <a:sym typeface="Quicksand Semi-Bold"/>
              </a:rPr>
              <a:t> реакция;</a:t>
            </a:r>
          </a:p>
          <a:p>
            <a:pPr algn="l" marL="0" indent="0" lvl="0">
              <a:lnSpc>
                <a:spcPts val="3644"/>
              </a:lnSpc>
              <a:spcBef>
                <a:spcPct val="0"/>
              </a:spcBef>
            </a:pPr>
            <a:r>
              <a:rPr lang="en-US" b="true" sz="2699" spc="161" u="none">
                <a:solidFill>
                  <a:srgbClr val="FFFFFF"/>
                </a:solidFill>
                <a:latin typeface="Quicksand Semi-Bold"/>
                <a:ea typeface="Quicksand Semi-Bold"/>
                <a:cs typeface="Quicksand Semi-Bold"/>
                <a:sym typeface="Quicksand Semi-Bold"/>
              </a:rPr>
              <a:t> 2) диффузия;</a:t>
            </a:r>
          </a:p>
          <a:p>
            <a:pPr algn="l" marL="0" indent="0" lvl="0">
              <a:lnSpc>
                <a:spcPts val="3644"/>
              </a:lnSpc>
              <a:spcBef>
                <a:spcPct val="0"/>
              </a:spcBef>
            </a:pPr>
            <a:r>
              <a:rPr lang="en-US" b="true" sz="2699" spc="161" u="none">
                <a:solidFill>
                  <a:srgbClr val="FFFFFF"/>
                </a:solidFill>
                <a:latin typeface="Quicksand Semi-Bold"/>
                <a:ea typeface="Quicksand Semi-Bold"/>
                <a:cs typeface="Quicksand Semi-Bold"/>
                <a:sym typeface="Quicksand Semi-Bold"/>
              </a:rPr>
              <a:t> 3) хи</a:t>
            </a:r>
            <a:r>
              <a:rPr lang="en-US" b="true" sz="2699" spc="161" u="none">
                <a:solidFill>
                  <a:srgbClr val="FFFFFF"/>
                </a:solidFill>
                <a:latin typeface="Quicksand Semi-Bold"/>
                <a:ea typeface="Quicksand Semi-Bold"/>
                <a:cs typeface="Quicksand Semi-Bold"/>
                <a:sym typeface="Quicksand Semi-Bold"/>
              </a:rPr>
              <a:t>миялық реакция және диффузия.</a:t>
            </a:r>
          </a:p>
          <a:p>
            <a:pPr algn="l" marL="0" indent="0" lvl="0">
              <a:lnSpc>
                <a:spcPts val="3644"/>
              </a:lnSpc>
              <a:spcBef>
                <a:spcPct val="0"/>
              </a:spcBef>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8BD4BE"/>
            </a:solidFill>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1782550" y="2015667"/>
            <a:ext cx="15242460" cy="2465070"/>
          </a:xfrm>
          <a:prstGeom prst="rect">
            <a:avLst/>
          </a:prstGeom>
        </p:spPr>
        <p:txBody>
          <a:bodyPr anchor="t" rtlCol="false" tIns="0" lIns="0" bIns="0" rIns="0">
            <a:spAutoFit/>
          </a:bodyPr>
          <a:lstStyle/>
          <a:p>
            <a:pPr algn="l" marL="0" indent="0" lvl="0">
              <a:lnSpc>
                <a:spcPts val="2834"/>
              </a:lnSpc>
              <a:spcBef>
                <a:spcPct val="0"/>
              </a:spcBef>
            </a:pPr>
            <a:r>
              <a:rPr lang="en-US" b="true" sz="2099" spc="125">
                <a:solidFill>
                  <a:srgbClr val="093A47"/>
                </a:solidFill>
                <a:latin typeface="Quicksand Bold"/>
                <a:ea typeface="Quicksand Bold"/>
                <a:cs typeface="Quicksand Bold"/>
                <a:sym typeface="Quicksand Bold"/>
              </a:rPr>
              <a:t> Бірінші оқиғада диффузия жылдамдығы химиялық реакцияның</a:t>
            </a:r>
            <a:r>
              <a:rPr lang="en-US" b="true" sz="2099" spc="125" u="none">
                <a:solidFill>
                  <a:srgbClr val="093A47"/>
                </a:solidFill>
                <a:latin typeface="Quicksand Bold"/>
                <a:ea typeface="Quicksand Bold"/>
                <a:cs typeface="Quicksand Bold"/>
                <a:sym typeface="Quicksand Bold"/>
              </a:rPr>
              <a:t> жылдамдығына қарағанда өте жоғары, онда процесс кинетикалық аумағында өтеді деп айтады. Екінші оқиғада химиялық реакцияның жылдамдығы жоғары болып, процесс диффузионды аумақта өтеді. Үшінші оқиғада бөлек сатылардың жылдамдықтары салыстырмалы, онда процесс өтпелі (аралас) аумақта өтеді.</a:t>
            </a:r>
          </a:p>
          <a:p>
            <a:pPr algn="l" marL="0" indent="0" lvl="0">
              <a:lnSpc>
                <a:spcPts val="2834"/>
              </a:lnSpc>
              <a:spcBef>
                <a:spcPct val="0"/>
              </a:spcBef>
            </a:pPr>
            <a:r>
              <a:rPr lang="en-US" b="true" sz="2099" spc="125" u="none">
                <a:solidFill>
                  <a:srgbClr val="093A47"/>
                </a:solidFill>
                <a:latin typeface="Quicksand Bold"/>
                <a:ea typeface="Quicksand Bold"/>
                <a:cs typeface="Quicksand Bold"/>
                <a:sym typeface="Quicksand Bold"/>
              </a:rPr>
              <a:t>Процестің ең баяу сатысын анықтаған соң оның жылддамдығын көтеретін жолдарын іздестіреді. Егер, процесс кинетикалық аумақта жүретін болса, химиялық реакцияны жылдамдататын шарттарын келтіреді.</a:t>
            </a:r>
          </a:p>
        </p:txBody>
      </p:sp>
      <p:sp>
        <p:nvSpPr>
          <p:cNvPr name="TextBox 7" id="7"/>
          <p:cNvSpPr txBox="true"/>
          <p:nvPr/>
        </p:nvSpPr>
        <p:spPr>
          <a:xfrm rot="0">
            <a:off x="1782550" y="4569142"/>
            <a:ext cx="15242460" cy="1110615"/>
          </a:xfrm>
          <a:prstGeom prst="rect">
            <a:avLst/>
          </a:prstGeom>
        </p:spPr>
        <p:txBody>
          <a:bodyPr anchor="t" rtlCol="false" tIns="0" lIns="0" bIns="0" rIns="0">
            <a:spAutoFit/>
          </a:bodyPr>
          <a:lstStyle/>
          <a:p>
            <a:pPr algn="l" marL="0" indent="0" lvl="0">
              <a:lnSpc>
                <a:spcPts val="2969"/>
              </a:lnSpc>
              <a:spcBef>
                <a:spcPct val="0"/>
              </a:spcBef>
            </a:pPr>
            <a:r>
              <a:rPr lang="en-US" b="true" sz="2199" spc="131">
                <a:solidFill>
                  <a:srgbClr val="093A47"/>
                </a:solidFill>
                <a:latin typeface="Quicksand Bold"/>
                <a:ea typeface="Quicksand Bold"/>
                <a:cs typeface="Quicksand Bold"/>
                <a:sym typeface="Quicksand Bold"/>
              </a:rPr>
              <a:t> Газдардың диффузия жылдамдығы температураға байланысты және олардың қатынасы</a:t>
            </a:r>
            <a:r>
              <a:rPr lang="en-US" b="true" sz="2199" spc="131" u="none">
                <a:solidFill>
                  <a:srgbClr val="093A47"/>
                </a:solidFill>
                <a:latin typeface="Quicksand Bold"/>
                <a:ea typeface="Quicksand Bold"/>
                <a:cs typeface="Quicksand Bold"/>
                <a:sym typeface="Quicksand Bold"/>
              </a:rPr>
              <a:t> келесі теңдеумен есептелінеді:</a:t>
            </a:r>
          </a:p>
          <a:p>
            <a:pPr algn="l" marL="0" indent="0" lvl="0">
              <a:lnSpc>
                <a:spcPts val="2969"/>
              </a:lnSpc>
              <a:spcBef>
                <a:spcPct val="0"/>
              </a:spcBef>
            </a:pPr>
          </a:p>
        </p:txBody>
      </p:sp>
      <p:sp>
        <p:nvSpPr>
          <p:cNvPr name="TextBox 8" id="8"/>
          <p:cNvSpPr txBox="true"/>
          <p:nvPr/>
        </p:nvSpPr>
        <p:spPr>
          <a:xfrm rot="0">
            <a:off x="1782550" y="6926850"/>
            <a:ext cx="13747718" cy="1312545"/>
          </a:xfrm>
          <a:prstGeom prst="rect">
            <a:avLst/>
          </a:prstGeom>
        </p:spPr>
        <p:txBody>
          <a:bodyPr anchor="t" rtlCol="false" tIns="0" lIns="0" bIns="0" rIns="0">
            <a:spAutoFit/>
          </a:bodyPr>
          <a:lstStyle/>
          <a:p>
            <a:pPr algn="l" marL="0" indent="0" lvl="0">
              <a:lnSpc>
                <a:spcPts val="3509"/>
              </a:lnSpc>
              <a:spcBef>
                <a:spcPct val="0"/>
              </a:spcBef>
            </a:pPr>
            <a:r>
              <a:rPr lang="en-US" b="true" sz="2599" spc="155">
                <a:solidFill>
                  <a:srgbClr val="FF3131"/>
                </a:solidFill>
                <a:latin typeface="Quicksand Bold"/>
                <a:ea typeface="Quicksand Bold"/>
                <a:cs typeface="Quicksand Bold"/>
                <a:sym typeface="Quicksand Bold"/>
              </a:rPr>
              <a:t> Осы теңдеу бойынша, температураның</a:t>
            </a:r>
            <a:r>
              <a:rPr lang="en-US" b="true" sz="2599" spc="155" u="none">
                <a:solidFill>
                  <a:srgbClr val="FF3131"/>
                </a:solidFill>
                <a:latin typeface="Quicksand Bold"/>
                <a:ea typeface="Quicksand Bold"/>
                <a:cs typeface="Quicksand Bold"/>
                <a:sym typeface="Quicksand Bold"/>
              </a:rPr>
              <a:t> әр 10 жоғарлатуы диффузия жылдамдығын тек 3-5%-ға көтереді.</a:t>
            </a:r>
          </a:p>
          <a:p>
            <a:pPr algn="l" marL="0" indent="0" lvl="0">
              <a:lnSpc>
                <a:spcPts val="3509"/>
              </a:lnSpc>
              <a:spcBef>
                <a:spcPct val="0"/>
              </a:spcBef>
            </a:pPr>
          </a:p>
        </p:txBody>
      </p:sp>
      <p:sp>
        <p:nvSpPr>
          <p:cNvPr name="TextBox 9" id="9"/>
          <p:cNvSpPr txBox="true"/>
          <p:nvPr/>
        </p:nvSpPr>
        <p:spPr>
          <a:xfrm rot="0">
            <a:off x="7227115" y="5420677"/>
            <a:ext cx="6215091" cy="470535"/>
          </a:xfrm>
          <a:prstGeom prst="rect">
            <a:avLst/>
          </a:prstGeom>
        </p:spPr>
        <p:txBody>
          <a:bodyPr anchor="t" rtlCol="false" tIns="0" lIns="0" bIns="0" rIns="0">
            <a:spAutoFit/>
          </a:bodyPr>
          <a:lstStyle/>
          <a:p>
            <a:pPr algn="l" marL="0" indent="0" lvl="0">
              <a:lnSpc>
                <a:spcPts val="3779"/>
              </a:lnSpc>
              <a:spcBef>
                <a:spcPct val="0"/>
              </a:spcBef>
            </a:pPr>
            <a:r>
              <a:rPr lang="en-US" b="true" sz="2799" spc="167">
                <a:solidFill>
                  <a:srgbClr val="FF3131"/>
                </a:solidFill>
                <a:latin typeface="Quicksand Bold"/>
                <a:ea typeface="Quicksand Bold"/>
                <a:cs typeface="Quicksand Bold"/>
                <a:sym typeface="Quicksand Bold"/>
              </a:rPr>
              <a:t> D=а·Т</a:t>
            </a:r>
            <a:r>
              <a:rPr lang="en-US" b="true" sz="2799" spc="167">
                <a:solidFill>
                  <a:srgbClr val="FF3131"/>
                </a:solidFill>
                <a:latin typeface="Quicksand Bold"/>
                <a:ea typeface="Quicksand Bold"/>
                <a:cs typeface="Quicksand Bold"/>
                <a:sym typeface="Quicksand Bold"/>
              </a:rPr>
              <a:t>2</a:t>
            </a:r>
          </a:p>
        </p:txBody>
      </p:sp>
      <p:sp>
        <p:nvSpPr>
          <p:cNvPr name="TextBox 10" id="10"/>
          <p:cNvSpPr txBox="true"/>
          <p:nvPr/>
        </p:nvSpPr>
        <p:spPr>
          <a:xfrm rot="0">
            <a:off x="1782550" y="5938496"/>
            <a:ext cx="9029379" cy="739140"/>
          </a:xfrm>
          <a:prstGeom prst="rect">
            <a:avLst/>
          </a:prstGeom>
        </p:spPr>
        <p:txBody>
          <a:bodyPr anchor="t" rtlCol="false" tIns="0" lIns="0" bIns="0" rIns="0">
            <a:spAutoFit/>
          </a:bodyPr>
          <a:lstStyle/>
          <a:p>
            <a:pPr algn="l">
              <a:lnSpc>
                <a:spcPts val="2969"/>
              </a:lnSpc>
            </a:pPr>
            <a:r>
              <a:rPr lang="en-US" sz="2199" spc="131" b="true">
                <a:solidFill>
                  <a:srgbClr val="093A47"/>
                </a:solidFill>
                <a:latin typeface="Quicksand Bold"/>
                <a:ea typeface="Quicksand Bold"/>
                <a:cs typeface="Quicksand Bold"/>
                <a:sym typeface="Quicksand Bold"/>
              </a:rPr>
              <a:t>D</a:t>
            </a:r>
            <a:r>
              <a:rPr lang="en-US" sz="2199" spc="131" b="true">
                <a:solidFill>
                  <a:srgbClr val="093A47"/>
                </a:solidFill>
                <a:latin typeface="Quicksand Bold"/>
                <a:ea typeface="Quicksand Bold"/>
                <a:cs typeface="Quicksand Bold"/>
                <a:sym typeface="Quicksand Bold"/>
              </a:rPr>
              <a:t> – диффузия</a:t>
            </a:r>
            <a:r>
              <a:rPr lang="en-US" sz="2199" spc="131" b="true">
                <a:solidFill>
                  <a:srgbClr val="093A47"/>
                </a:solidFill>
                <a:latin typeface="Quicksand Bold"/>
                <a:ea typeface="Quicksand Bold"/>
                <a:cs typeface="Quicksand Bold"/>
                <a:sym typeface="Quicksand Bold"/>
              </a:rPr>
              <a:t> коэффициенті;</a:t>
            </a:r>
          </a:p>
          <a:p>
            <a:pPr algn="l" marL="0" indent="0" lvl="0">
              <a:lnSpc>
                <a:spcPts val="2969"/>
              </a:lnSpc>
              <a:spcBef>
                <a:spcPct val="0"/>
              </a:spcBef>
            </a:pPr>
            <a:r>
              <a:rPr lang="en-US" b="true" sz="2199" spc="131">
                <a:solidFill>
                  <a:srgbClr val="093A47"/>
                </a:solidFill>
                <a:latin typeface="Quicksand Bold"/>
                <a:ea typeface="Quicksand Bold"/>
                <a:cs typeface="Quicksand Bold"/>
                <a:sym typeface="Quicksand Bold"/>
              </a:rPr>
              <a:t>а – тұрақты</a:t>
            </a:r>
            <a:r>
              <a:rPr lang="en-US" b="true" sz="2199" spc="131" u="none">
                <a:solidFill>
                  <a:srgbClr val="093A47"/>
                </a:solidFill>
                <a:latin typeface="Quicksand Bold"/>
                <a:ea typeface="Quicksand Bold"/>
                <a:cs typeface="Quicksand Bold"/>
                <a:sym typeface="Quicksand Bold"/>
              </a:rPr>
              <a:t> коэффициент.</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8BD4BE"/>
            </a:solidFill>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2544089" y="3207052"/>
            <a:ext cx="13199821" cy="1019188"/>
          </a:xfrm>
          <a:prstGeom prst="rect">
            <a:avLst/>
          </a:prstGeom>
        </p:spPr>
        <p:txBody>
          <a:bodyPr anchor="t" rtlCol="false" tIns="0" lIns="0" bIns="0" rIns="0">
            <a:spAutoFit/>
          </a:bodyPr>
          <a:lstStyle/>
          <a:p>
            <a:pPr algn="ctr" marL="0" indent="0" lvl="0">
              <a:lnSpc>
                <a:spcPts val="7725"/>
              </a:lnSpc>
            </a:pPr>
            <a:r>
              <a:rPr lang="en-US" b="true" sz="7500" spc="-45">
                <a:solidFill>
                  <a:srgbClr val="093A47"/>
                </a:solidFill>
                <a:latin typeface="Atkinson Hyperlegible Bold"/>
                <a:ea typeface="Atkinson Hyperlegible Bold"/>
                <a:cs typeface="Atkinson Hyperlegible Bold"/>
                <a:sym typeface="Atkinson Hyperlegible Bold"/>
              </a:rPr>
              <a:t>ДӘРІСТІҢ МАҚСАТЫ</a:t>
            </a:r>
          </a:p>
        </p:txBody>
      </p:sp>
      <p:sp>
        <p:nvSpPr>
          <p:cNvPr name="TextBox 7" id="7"/>
          <p:cNvSpPr txBox="true"/>
          <p:nvPr/>
        </p:nvSpPr>
        <p:spPr>
          <a:xfrm rot="0">
            <a:off x="2544089" y="4692306"/>
            <a:ext cx="13199821" cy="3589486"/>
          </a:xfrm>
          <a:prstGeom prst="rect">
            <a:avLst/>
          </a:prstGeom>
        </p:spPr>
        <p:txBody>
          <a:bodyPr anchor="t" rtlCol="false" tIns="0" lIns="0" bIns="0" rIns="0">
            <a:spAutoFit/>
          </a:bodyPr>
          <a:lstStyle/>
          <a:p>
            <a:pPr algn="ctr">
              <a:lnSpc>
                <a:spcPts val="3185"/>
              </a:lnSpc>
              <a:spcBef>
                <a:spcPct val="0"/>
              </a:spcBef>
            </a:pPr>
            <a:r>
              <a:rPr lang="en-US" b="true" sz="2359" spc="141">
                <a:solidFill>
                  <a:srgbClr val="093A47"/>
                </a:solidFill>
                <a:latin typeface="Quicksand Bold"/>
                <a:ea typeface="Quicksand Bold"/>
                <a:cs typeface="Quicksand Bold"/>
                <a:sym typeface="Quicksand Bold"/>
              </a:rPr>
              <a:t>Химиялық</a:t>
            </a:r>
            <a:r>
              <a:rPr lang="en-US" b="true" sz="2359" spc="141" u="none">
                <a:solidFill>
                  <a:srgbClr val="093A47"/>
                </a:solidFill>
                <a:latin typeface="Quicksand Bold"/>
                <a:ea typeface="Quicksand Bold"/>
                <a:cs typeface="Quicksand Bold"/>
                <a:sym typeface="Quicksand Bold"/>
              </a:rPr>
              <a:t> технология пәнінің мәнін түсіндіру, оның негізгі міндеттері мен ғылымдағы орнына шолу жасау;</a:t>
            </a:r>
          </a:p>
          <a:p>
            <a:pPr algn="ctr">
              <a:lnSpc>
                <a:spcPts val="3185"/>
              </a:lnSpc>
              <a:spcBef>
                <a:spcPct val="0"/>
              </a:spcBef>
            </a:pPr>
            <a:r>
              <a:rPr lang="en-US" b="true" sz="2359" spc="141" u="none">
                <a:solidFill>
                  <a:srgbClr val="093A47"/>
                </a:solidFill>
                <a:latin typeface="Quicksand Bold"/>
                <a:ea typeface="Quicksand Bold"/>
                <a:cs typeface="Quicksand Bold"/>
                <a:sym typeface="Quicksand Bold"/>
              </a:rPr>
              <a:t>Органикалық синтездің мәні мен құрылымын, негізгі ұғымдарын және қолдану салаларын қарастыру;</a:t>
            </a:r>
          </a:p>
          <a:p>
            <a:pPr algn="ctr">
              <a:lnSpc>
                <a:spcPts val="3185"/>
              </a:lnSpc>
              <a:spcBef>
                <a:spcPct val="0"/>
              </a:spcBef>
            </a:pPr>
            <a:r>
              <a:rPr lang="en-US" b="true" sz="2359" spc="141" u="none">
                <a:solidFill>
                  <a:srgbClr val="093A47"/>
                </a:solidFill>
                <a:latin typeface="Quicksand Bold"/>
                <a:ea typeface="Quicksand Bold"/>
                <a:cs typeface="Quicksand Bold"/>
                <a:sym typeface="Quicksand Bold"/>
              </a:rPr>
              <a:t>Синтез стратегиясы мен тактикасын, сондай-ақ бастапқы заттарға қойылатын талаптарды меңгерту;</a:t>
            </a:r>
          </a:p>
          <a:p>
            <a:pPr algn="ctr">
              <a:lnSpc>
                <a:spcPts val="3185"/>
              </a:lnSpc>
              <a:spcBef>
                <a:spcPct val="0"/>
              </a:spcBef>
            </a:pPr>
            <a:r>
              <a:rPr lang="en-US" b="true" sz="2359" spc="141" u="none">
                <a:solidFill>
                  <a:srgbClr val="093A47"/>
                </a:solidFill>
                <a:latin typeface="Quicksand Bold"/>
                <a:ea typeface="Quicksand Bold"/>
                <a:cs typeface="Quicksand Bold"/>
                <a:sym typeface="Quicksand Bold"/>
              </a:rPr>
              <a:t>Заман талабына сай тиімді және экологиялық тұрғыдан қауіпсіз синтез әдістерінің маңыздылығын көрсету.</a:t>
            </a:r>
          </a:p>
          <a:p>
            <a:pPr algn="ctr" marL="0" indent="0" lvl="0">
              <a:lnSpc>
                <a:spcPts val="3185"/>
              </a:lnSpc>
              <a:spcBef>
                <a:spcPct val="0"/>
              </a:spcBef>
            </a:pP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sp>
        <p:nvSpPr>
          <p:cNvPr name="Freeform 3" id="3"/>
          <p:cNvSpPr/>
          <p:nvPr/>
        </p:nvSpPr>
        <p:spPr>
          <a:xfrm flipH="false" flipV="false" rot="0">
            <a:off x="756289" y="1758027"/>
            <a:ext cx="6742996" cy="6770946"/>
          </a:xfrm>
          <a:custGeom>
            <a:avLst/>
            <a:gdLst/>
            <a:ahLst/>
            <a:cxnLst/>
            <a:rect r="r" b="b" t="t" l="l"/>
            <a:pathLst>
              <a:path h="6770946" w="6742996">
                <a:moveTo>
                  <a:pt x="0" y="0"/>
                </a:moveTo>
                <a:lnTo>
                  <a:pt x="6742997" y="0"/>
                </a:lnTo>
                <a:lnTo>
                  <a:pt x="6742997" y="6770946"/>
                </a:lnTo>
                <a:lnTo>
                  <a:pt x="0" y="67709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TextBox 4" id="4"/>
          <p:cNvSpPr txBox="true"/>
          <p:nvPr/>
        </p:nvSpPr>
        <p:spPr>
          <a:xfrm rot="0">
            <a:off x="8532182" y="1374702"/>
            <a:ext cx="8727118" cy="2000263"/>
          </a:xfrm>
          <a:prstGeom prst="rect">
            <a:avLst/>
          </a:prstGeom>
        </p:spPr>
        <p:txBody>
          <a:bodyPr anchor="t" rtlCol="false" tIns="0" lIns="0" bIns="0" rIns="0">
            <a:spAutoFit/>
          </a:bodyPr>
          <a:lstStyle/>
          <a:p>
            <a:pPr algn="l" marL="0" indent="0" lvl="0">
              <a:lnSpc>
                <a:spcPts val="7725"/>
              </a:lnSpc>
            </a:pPr>
            <a:r>
              <a:rPr lang="en-US" b="true" sz="7500" spc="-45">
                <a:solidFill>
                  <a:srgbClr val="FFFFFF"/>
                </a:solidFill>
                <a:latin typeface="Atkinson Hyperlegible Bold"/>
                <a:ea typeface="Atkinson Hyperlegible Bold"/>
                <a:cs typeface="Atkinson Hyperlegible Bold"/>
                <a:sym typeface="Atkinson Hyperlegible Bold"/>
              </a:rPr>
              <a:t>ФАЗАЛАРДЫҢ ӘРЕКЕТТЕСУ БЕТІ</a:t>
            </a:r>
          </a:p>
        </p:txBody>
      </p:sp>
      <p:sp>
        <p:nvSpPr>
          <p:cNvPr name="TextBox 5" id="5"/>
          <p:cNvSpPr txBox="true"/>
          <p:nvPr/>
        </p:nvSpPr>
        <p:spPr>
          <a:xfrm rot="0">
            <a:off x="8083769" y="3585876"/>
            <a:ext cx="9175531" cy="739140"/>
          </a:xfrm>
          <a:prstGeom prst="rect">
            <a:avLst/>
          </a:prstGeom>
        </p:spPr>
        <p:txBody>
          <a:bodyPr anchor="t" rtlCol="false" tIns="0" lIns="0" bIns="0" rIns="0">
            <a:spAutoFit/>
          </a:bodyPr>
          <a:lstStyle/>
          <a:p>
            <a:pPr algn="l" marL="0" indent="0" lvl="0">
              <a:lnSpc>
                <a:spcPts val="2969"/>
              </a:lnSpc>
              <a:spcBef>
                <a:spcPct val="0"/>
              </a:spcBef>
            </a:pPr>
            <a:r>
              <a:rPr lang="en-US" b="true" sz="2199" spc="131">
                <a:solidFill>
                  <a:srgbClr val="FFFFFF"/>
                </a:solidFill>
                <a:latin typeface="Quicksand Semi-Bold"/>
                <a:ea typeface="Quicksand Semi-Bold"/>
                <a:cs typeface="Quicksand Semi-Bold"/>
                <a:sym typeface="Quicksand Semi-Bold"/>
              </a:rPr>
              <a:t>Ф</a:t>
            </a:r>
            <a:r>
              <a:rPr lang="en-US" b="true" sz="2199" spc="131" u="none">
                <a:solidFill>
                  <a:srgbClr val="FFFFFF"/>
                </a:solidFill>
                <a:latin typeface="Quicksand Semi-Bold"/>
                <a:ea typeface="Quicksand Semi-Bold"/>
                <a:cs typeface="Quicksand Semi-Bold"/>
                <a:sym typeface="Quicksand Semi-Bold"/>
              </a:rPr>
              <a:t>азалардың әрекеттесу беті процесс аппараттарының өзгертуімен жоғарлануы мүмкін.</a:t>
            </a:r>
          </a:p>
        </p:txBody>
      </p:sp>
      <p:sp>
        <p:nvSpPr>
          <p:cNvPr name="TextBox 6" id="6"/>
          <p:cNvSpPr txBox="true"/>
          <p:nvPr/>
        </p:nvSpPr>
        <p:spPr>
          <a:xfrm rot="0">
            <a:off x="8592250" y="4535929"/>
            <a:ext cx="8916307" cy="2685850"/>
          </a:xfrm>
          <a:prstGeom prst="rect">
            <a:avLst/>
          </a:prstGeom>
        </p:spPr>
        <p:txBody>
          <a:bodyPr anchor="t" rtlCol="false" tIns="0" lIns="0" bIns="0" rIns="0">
            <a:spAutoFit/>
          </a:bodyPr>
          <a:lstStyle/>
          <a:p>
            <a:pPr algn="l" marL="0" indent="0" lvl="0">
              <a:lnSpc>
                <a:spcPts val="3114"/>
              </a:lnSpc>
              <a:spcBef>
                <a:spcPct val="0"/>
              </a:spcBef>
            </a:pPr>
            <a:r>
              <a:rPr lang="en-US" b="true" sz="2306" spc="138">
                <a:solidFill>
                  <a:srgbClr val="FFFFFF"/>
                </a:solidFill>
                <a:latin typeface="Quicksand Semi-Bold"/>
                <a:ea typeface="Quicksand Semi-Bold"/>
                <a:cs typeface="Quicksand Semi-Bold"/>
                <a:sym typeface="Quicksand Semi-Bold"/>
              </a:rPr>
              <a:t> Жалпы әрекеттесу</a:t>
            </a:r>
            <a:r>
              <a:rPr lang="en-US" b="true" sz="2306" spc="138" u="none">
                <a:solidFill>
                  <a:srgbClr val="FFFFFF"/>
                </a:solidFill>
                <a:latin typeface="Quicksand Semi-Bold"/>
                <a:ea typeface="Quicksand Semi-Bold"/>
                <a:cs typeface="Quicksand Semi-Bold"/>
                <a:sym typeface="Quicksand Semi-Bold"/>
              </a:rPr>
              <a:t> үсті келесі формула арқылы анықталады:</a:t>
            </a:r>
          </a:p>
          <a:p>
            <a:pPr algn="l" marL="0" indent="0" lvl="0">
              <a:lnSpc>
                <a:spcPts val="3114"/>
              </a:lnSpc>
              <a:spcBef>
                <a:spcPct val="0"/>
              </a:spcBef>
            </a:pPr>
            <a:r>
              <a:rPr lang="en-US" b="true" sz="2306" spc="138" u="none">
                <a:solidFill>
                  <a:srgbClr val="FFFFFF"/>
                </a:solidFill>
                <a:latin typeface="Quicksand Semi-Bold"/>
                <a:ea typeface="Quicksand Semi-Bold"/>
                <a:cs typeface="Quicksand Semi-Bold"/>
                <a:sym typeface="Quicksand Semi-Bold"/>
              </a:rPr>
              <a:t> F =0,3/ р R</a:t>
            </a:r>
          </a:p>
          <a:p>
            <a:pPr algn="l" marL="0" indent="0" lvl="0">
              <a:lnSpc>
                <a:spcPts val="3114"/>
              </a:lnSpc>
              <a:spcBef>
                <a:spcPct val="0"/>
              </a:spcBef>
            </a:pPr>
            <a:r>
              <a:rPr lang="en-US" b="true" sz="2306" spc="138" u="none">
                <a:solidFill>
                  <a:srgbClr val="FFFFFF"/>
                </a:solidFill>
                <a:latin typeface="Quicksand Semi-Bold"/>
                <a:ea typeface="Quicksand Semi-Bold"/>
                <a:cs typeface="Quicksand Semi-Bold"/>
                <a:sym typeface="Quicksand Semi-Bold"/>
              </a:rPr>
              <a:t> F – 1 кг сұйықтыққа келетін бет;</a:t>
            </a:r>
          </a:p>
          <a:p>
            <a:pPr algn="l" marL="0" indent="0" lvl="0">
              <a:lnSpc>
                <a:spcPts val="3114"/>
              </a:lnSpc>
              <a:spcBef>
                <a:spcPct val="0"/>
              </a:spcBef>
            </a:pPr>
            <a:r>
              <a:rPr lang="en-US" b="true" sz="2306" spc="138" u="none">
                <a:solidFill>
                  <a:srgbClr val="FFFFFF"/>
                </a:solidFill>
                <a:latin typeface="Quicksand Semi-Bold"/>
                <a:ea typeface="Quicksand Semi-Bold"/>
                <a:cs typeface="Quicksand Semi-Bold"/>
                <a:sym typeface="Quicksand Semi-Bold"/>
              </a:rPr>
              <a:t> р – сұйықтықтың тығыздығы, г/см</a:t>
            </a:r>
            <a:r>
              <a:rPr lang="en-US" b="true" sz="2306" spc="138" u="none">
                <a:solidFill>
                  <a:srgbClr val="FFFFFF"/>
                </a:solidFill>
                <a:latin typeface="Quicksand Semi-Bold"/>
                <a:ea typeface="Quicksand Semi-Bold"/>
                <a:cs typeface="Quicksand Semi-Bold"/>
                <a:sym typeface="Quicksand Semi-Bold"/>
              </a:rPr>
              <a:t>3</a:t>
            </a:r>
            <a:r>
              <a:rPr lang="en-US" b="true" sz="2306" spc="138" u="none">
                <a:solidFill>
                  <a:srgbClr val="FFFFFF"/>
                </a:solidFill>
                <a:latin typeface="Quicksand Semi-Bold"/>
                <a:ea typeface="Quicksand Semi-Bold"/>
                <a:cs typeface="Quicksand Semi-Bold"/>
                <a:sym typeface="Quicksand Semi-Bold"/>
              </a:rPr>
              <a:t>;</a:t>
            </a:r>
          </a:p>
          <a:p>
            <a:pPr algn="l" marL="0" indent="0" lvl="0">
              <a:lnSpc>
                <a:spcPts val="3114"/>
              </a:lnSpc>
              <a:spcBef>
                <a:spcPct val="0"/>
              </a:spcBef>
            </a:pPr>
            <a:r>
              <a:rPr lang="en-US" b="true" sz="2306" spc="138" u="none">
                <a:solidFill>
                  <a:srgbClr val="FFFFFF"/>
                </a:solidFill>
                <a:latin typeface="Quicksand Semi-Bold"/>
                <a:ea typeface="Quicksand Semi-Bold"/>
                <a:cs typeface="Quicksand Semi-Bold"/>
                <a:sym typeface="Quicksand Semi-Bold"/>
              </a:rPr>
              <a:t> R – тамшылардың радиусы, см.</a:t>
            </a:r>
          </a:p>
          <a:p>
            <a:pPr algn="l" marL="0" indent="0" lvl="0">
              <a:lnSpc>
                <a:spcPts val="3114"/>
              </a:lnSpc>
              <a:spcBef>
                <a:spcPct val="0"/>
              </a:spcBef>
            </a:pPr>
          </a:p>
        </p:txBody>
      </p:sp>
      <p:sp>
        <p:nvSpPr>
          <p:cNvPr name="TextBox 7" id="7"/>
          <p:cNvSpPr txBox="true"/>
          <p:nvPr/>
        </p:nvSpPr>
        <p:spPr>
          <a:xfrm rot="0">
            <a:off x="7885832" y="7025928"/>
            <a:ext cx="10019818" cy="2967990"/>
          </a:xfrm>
          <a:prstGeom prst="rect">
            <a:avLst/>
          </a:prstGeom>
        </p:spPr>
        <p:txBody>
          <a:bodyPr anchor="t" rtlCol="false" tIns="0" lIns="0" bIns="0" rIns="0">
            <a:spAutoFit/>
          </a:bodyPr>
          <a:lstStyle/>
          <a:p>
            <a:pPr algn="l" marL="0" indent="0" lvl="0">
              <a:lnSpc>
                <a:spcPts val="2969"/>
              </a:lnSpc>
              <a:spcBef>
                <a:spcPct val="0"/>
              </a:spcBef>
            </a:pPr>
            <a:r>
              <a:rPr lang="en-US" b="true" sz="2199" spc="131">
                <a:solidFill>
                  <a:srgbClr val="FFFFFF"/>
                </a:solidFill>
                <a:latin typeface="Quicksand Semi-Bold"/>
                <a:ea typeface="Quicksand Semi-Bold"/>
                <a:cs typeface="Quicksand Semi-Bold"/>
                <a:sym typeface="Quicksand Semi-Bold"/>
              </a:rPr>
              <a:t> Ф</a:t>
            </a:r>
            <a:r>
              <a:rPr lang="en-US" b="true" sz="2199" spc="131" u="none">
                <a:solidFill>
                  <a:srgbClr val="FFFFFF"/>
                </a:solidFill>
                <a:latin typeface="Quicksand Semi-Bold"/>
                <a:ea typeface="Quicksand Semi-Bold"/>
                <a:cs typeface="Quicksand Semi-Bold"/>
                <a:sym typeface="Quicksand Semi-Bold"/>
              </a:rPr>
              <a:t>азалардың қатынасу үсті г-қ жүйелер үшін қатты фазаның майдалануымен жоғарланады. Газды затты ұсақталған бастапқы затпен қатынасқа бірнеше әдістермен әкеледі, мысалы, заттың қатты бөлшектерін реактордың сөрелерінде орналастырады, ал газ ағыны сөрелердің үстімен өтеді. Басқа жағдайларда ұсақталған қатты газ ағынында тозаңдатып шашыратады.</a:t>
            </a:r>
          </a:p>
          <a:p>
            <a:pPr algn="l" marL="0" indent="0" lvl="0">
              <a:lnSpc>
                <a:spcPts val="2969"/>
              </a:lnSpc>
              <a:spcBef>
                <a:spcPct val="0"/>
              </a:spcBef>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8BD4BE"/>
            </a:solidFill>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5982334" y="2309219"/>
            <a:ext cx="15242460" cy="436245"/>
          </a:xfrm>
          <a:prstGeom prst="rect">
            <a:avLst/>
          </a:prstGeom>
        </p:spPr>
        <p:txBody>
          <a:bodyPr anchor="t" rtlCol="false" tIns="0" lIns="0" bIns="0" rIns="0">
            <a:spAutoFit/>
          </a:bodyPr>
          <a:lstStyle/>
          <a:p>
            <a:pPr algn="l" marL="0" indent="0" lvl="0">
              <a:lnSpc>
                <a:spcPts val="3509"/>
              </a:lnSpc>
              <a:spcBef>
                <a:spcPct val="0"/>
              </a:spcBef>
            </a:pPr>
            <a:r>
              <a:rPr lang="en-US" b="true" sz="2599" spc="155" u="none">
                <a:solidFill>
                  <a:srgbClr val="093A47"/>
                </a:solidFill>
                <a:latin typeface="Quicksand Bold"/>
                <a:ea typeface="Quicksand Bold"/>
                <a:cs typeface="Quicksand Bold"/>
                <a:sym typeface="Quicksand Bold"/>
              </a:rPr>
              <a:t>ПРОЦЕСТІҢ ҚОЗҒАУШЫ КҮШІ</a:t>
            </a:r>
          </a:p>
        </p:txBody>
      </p:sp>
      <p:sp>
        <p:nvSpPr>
          <p:cNvPr name="TextBox 7" id="7"/>
          <p:cNvSpPr txBox="true"/>
          <p:nvPr/>
        </p:nvSpPr>
        <p:spPr>
          <a:xfrm rot="0">
            <a:off x="1782550" y="3170579"/>
            <a:ext cx="15242460" cy="1640205"/>
          </a:xfrm>
          <a:prstGeom prst="rect">
            <a:avLst/>
          </a:prstGeom>
        </p:spPr>
        <p:txBody>
          <a:bodyPr anchor="t" rtlCol="false" tIns="0" lIns="0" bIns="0" rIns="0">
            <a:spAutoFit/>
          </a:bodyPr>
          <a:lstStyle/>
          <a:p>
            <a:pPr algn="l">
              <a:lnSpc>
                <a:spcPts val="3239"/>
              </a:lnSpc>
            </a:pPr>
            <a:r>
              <a:rPr lang="en-US" sz="2399" spc="143" b="true">
                <a:solidFill>
                  <a:srgbClr val="093A47"/>
                </a:solidFill>
                <a:latin typeface="Quicksand Bold"/>
                <a:ea typeface="Quicksand Bold"/>
                <a:cs typeface="Quicksand Bold"/>
                <a:sym typeface="Quicksand Bold"/>
              </a:rPr>
              <a:t> Процестің қозғаушы күші теңдеумен есептелінеді:</a:t>
            </a:r>
          </a:p>
          <a:p>
            <a:pPr algn="l">
              <a:lnSpc>
                <a:spcPts val="3239"/>
              </a:lnSpc>
            </a:pPr>
            <a:r>
              <a:rPr lang="en-US" sz="2399" spc="143" b="true">
                <a:solidFill>
                  <a:srgbClr val="093A47"/>
                </a:solidFill>
                <a:latin typeface="Quicksand Bold"/>
                <a:ea typeface="Quicksand Bold"/>
                <a:cs typeface="Quicksand Bold"/>
                <a:sym typeface="Quicksand Bold"/>
              </a:rPr>
              <a:t>                                              </a:t>
            </a:r>
            <a:r>
              <a:rPr lang="en-US" sz="2399" spc="143" b="true">
                <a:solidFill>
                  <a:srgbClr val="FF3131"/>
                </a:solidFill>
                <a:latin typeface="Quicksand Bold"/>
                <a:ea typeface="Quicksand Bold"/>
                <a:cs typeface="Quicksand Bold"/>
                <a:sym typeface="Quicksand Bold"/>
              </a:rPr>
              <a:t> C = С</a:t>
            </a:r>
            <a:r>
              <a:rPr lang="en-US" sz="2399" spc="143" b="true">
                <a:solidFill>
                  <a:srgbClr val="FF3131"/>
                </a:solidFill>
                <a:latin typeface="Quicksand Bold"/>
                <a:ea typeface="Quicksand Bold"/>
                <a:cs typeface="Quicksand Bold"/>
                <a:sym typeface="Quicksand Bold"/>
              </a:rPr>
              <a:t>ж.ф. </a:t>
            </a:r>
            <a:r>
              <a:rPr lang="en-US" sz="2399" spc="143" b="true">
                <a:solidFill>
                  <a:srgbClr val="FF3131"/>
                </a:solidFill>
                <a:latin typeface="Quicksand Bold"/>
                <a:ea typeface="Quicksand Bold"/>
                <a:cs typeface="Quicksand Bold"/>
                <a:sym typeface="Quicksand Bold"/>
              </a:rPr>
              <a:t>– С</a:t>
            </a:r>
            <a:r>
              <a:rPr lang="en-US" sz="2399" spc="143" b="true">
                <a:solidFill>
                  <a:srgbClr val="FF3131"/>
                </a:solidFill>
                <a:latin typeface="Quicksand Bold"/>
                <a:ea typeface="Quicksand Bold"/>
                <a:cs typeface="Quicksand Bold"/>
                <a:sym typeface="Quicksand Bold"/>
              </a:rPr>
              <a:t>р.а.</a:t>
            </a:r>
            <a:r>
              <a:rPr lang="en-US" sz="2399" spc="143" b="true">
                <a:solidFill>
                  <a:srgbClr val="FF3131"/>
                </a:solidFill>
                <a:latin typeface="Quicksand Bold"/>
                <a:ea typeface="Quicksand Bold"/>
                <a:cs typeface="Quicksand Bold"/>
                <a:sym typeface="Quicksand Bold"/>
              </a:rPr>
              <a:t>      </a:t>
            </a:r>
            <a:r>
              <a:rPr lang="en-US" sz="2399" spc="143" b="true">
                <a:solidFill>
                  <a:srgbClr val="093A47"/>
                </a:solidFill>
                <a:latin typeface="Quicksand Bold"/>
                <a:ea typeface="Quicksand Bold"/>
                <a:cs typeface="Quicksand Bold"/>
                <a:sym typeface="Quicksand Bold"/>
              </a:rPr>
              <a:t> </a:t>
            </a:r>
          </a:p>
          <a:p>
            <a:pPr algn="l">
              <a:lnSpc>
                <a:spcPts val="3239"/>
              </a:lnSpc>
            </a:pPr>
            <a:r>
              <a:rPr lang="en-US" sz="2399" spc="143" b="true">
                <a:solidFill>
                  <a:srgbClr val="093A47"/>
                </a:solidFill>
                <a:latin typeface="Quicksand Bold"/>
                <a:ea typeface="Quicksand Bold"/>
                <a:cs typeface="Quicksand Bold"/>
                <a:sym typeface="Quicksand Bold"/>
              </a:rPr>
              <a:t> С</a:t>
            </a:r>
            <a:r>
              <a:rPr lang="en-US" sz="2399" spc="143" b="true">
                <a:solidFill>
                  <a:srgbClr val="093A47"/>
                </a:solidFill>
                <a:latin typeface="Quicksand Bold"/>
                <a:ea typeface="Quicksand Bold"/>
                <a:cs typeface="Quicksand Bold"/>
                <a:sym typeface="Quicksand Bold"/>
              </a:rPr>
              <a:t>ж.ф. </a:t>
            </a:r>
            <a:r>
              <a:rPr lang="en-US" sz="2399" spc="143" b="true">
                <a:solidFill>
                  <a:srgbClr val="093A47"/>
                </a:solidFill>
                <a:latin typeface="Quicksand Bold"/>
                <a:ea typeface="Quicksand Bold"/>
                <a:cs typeface="Quicksand Bold"/>
                <a:sym typeface="Quicksand Bold"/>
              </a:rPr>
              <a:t> - жеткізу фазадағы бастапқызаттың шоғырлануы;</a:t>
            </a:r>
          </a:p>
          <a:p>
            <a:pPr algn="l" marL="0" indent="0" lvl="0">
              <a:lnSpc>
                <a:spcPts val="3239"/>
              </a:lnSpc>
              <a:spcBef>
                <a:spcPct val="0"/>
              </a:spcBef>
            </a:pPr>
            <a:r>
              <a:rPr lang="en-US" b="true" sz="2399" spc="143">
                <a:solidFill>
                  <a:srgbClr val="093A47"/>
                </a:solidFill>
                <a:latin typeface="Quicksand Bold"/>
                <a:ea typeface="Quicksand Bold"/>
                <a:cs typeface="Quicksand Bold"/>
                <a:sym typeface="Quicksand Bold"/>
              </a:rPr>
              <a:t>С</a:t>
            </a:r>
            <a:r>
              <a:rPr lang="en-US" b="true" sz="2399" spc="143">
                <a:solidFill>
                  <a:srgbClr val="093A47"/>
                </a:solidFill>
                <a:latin typeface="Quicksand Bold"/>
                <a:ea typeface="Quicksand Bold"/>
                <a:cs typeface="Quicksand Bold"/>
                <a:sym typeface="Quicksand Bold"/>
              </a:rPr>
              <a:t>р.а. </a:t>
            </a:r>
            <a:r>
              <a:rPr lang="en-US" b="true" sz="2399" spc="143">
                <a:solidFill>
                  <a:srgbClr val="093A47"/>
                </a:solidFill>
                <a:latin typeface="Quicksand Bold"/>
                <a:ea typeface="Quicksand Bold"/>
                <a:cs typeface="Quicksand Bold"/>
                <a:sym typeface="Quicksand Bold"/>
              </a:rPr>
              <a:t>– реакция аумандағы</a:t>
            </a:r>
            <a:r>
              <a:rPr lang="en-US" b="true" sz="2399" spc="143" u="none">
                <a:solidFill>
                  <a:srgbClr val="093A47"/>
                </a:solidFill>
                <a:latin typeface="Quicksand Bold"/>
                <a:ea typeface="Quicksand Bold"/>
                <a:cs typeface="Quicksand Bold"/>
                <a:sym typeface="Quicksand Bold"/>
              </a:rPr>
              <a:t> сол фазадағы бастапқы заттың шоғырлануы.</a:t>
            </a:r>
          </a:p>
        </p:txBody>
      </p:sp>
      <p:sp>
        <p:nvSpPr>
          <p:cNvPr name="TextBox 8" id="8"/>
          <p:cNvSpPr txBox="true"/>
          <p:nvPr/>
        </p:nvSpPr>
        <p:spPr>
          <a:xfrm rot="0">
            <a:off x="1782550" y="5570150"/>
            <a:ext cx="14441470" cy="1853565"/>
          </a:xfrm>
          <a:prstGeom prst="rect">
            <a:avLst/>
          </a:prstGeom>
        </p:spPr>
        <p:txBody>
          <a:bodyPr anchor="t" rtlCol="false" tIns="0" lIns="0" bIns="0" rIns="0">
            <a:spAutoFit/>
          </a:bodyPr>
          <a:lstStyle/>
          <a:p>
            <a:pPr algn="l">
              <a:lnSpc>
                <a:spcPts val="2969"/>
              </a:lnSpc>
            </a:pPr>
            <a:r>
              <a:rPr lang="en-US" sz="2199" spc="131" b="true">
                <a:solidFill>
                  <a:srgbClr val="093A47"/>
                </a:solidFill>
                <a:latin typeface="Quicksand Bold"/>
                <a:ea typeface="Quicksand Bold"/>
                <a:cs typeface="Quicksand Bold"/>
                <a:sym typeface="Quicksand Bold"/>
              </a:rPr>
              <a:t> Теңдеуде C жоғарлату екі</a:t>
            </a:r>
            <a:r>
              <a:rPr lang="en-US" sz="2199" spc="131" b="true">
                <a:solidFill>
                  <a:srgbClr val="093A47"/>
                </a:solidFill>
                <a:latin typeface="Quicksand Bold"/>
                <a:ea typeface="Quicksand Bold"/>
                <a:cs typeface="Quicksand Bold"/>
                <a:sym typeface="Quicksand Bold"/>
              </a:rPr>
              <a:t> жолы бар екендігі байқалады С</a:t>
            </a:r>
            <a:r>
              <a:rPr lang="en-US" sz="2199" spc="131" b="true">
                <a:solidFill>
                  <a:srgbClr val="093A47"/>
                </a:solidFill>
                <a:latin typeface="Quicksand Bold"/>
                <a:ea typeface="Quicksand Bold"/>
                <a:cs typeface="Quicksand Bold"/>
                <a:sym typeface="Quicksand Bold"/>
              </a:rPr>
              <a:t>ж.ф. </a:t>
            </a:r>
            <a:r>
              <a:rPr lang="en-US" sz="2199" spc="131" b="true">
                <a:solidFill>
                  <a:srgbClr val="093A47"/>
                </a:solidFill>
                <a:latin typeface="Quicksand Bold"/>
                <a:ea typeface="Quicksand Bold"/>
                <a:cs typeface="Quicksand Bold"/>
                <a:sym typeface="Quicksand Bold"/>
              </a:rPr>
              <a:t> көтеруімен және С</a:t>
            </a:r>
            <a:r>
              <a:rPr lang="en-US" sz="2199" spc="131" b="true">
                <a:solidFill>
                  <a:srgbClr val="093A47"/>
                </a:solidFill>
                <a:latin typeface="Quicksand Bold"/>
                <a:ea typeface="Quicksand Bold"/>
                <a:cs typeface="Quicksand Bold"/>
                <a:sym typeface="Quicksand Bold"/>
              </a:rPr>
              <a:t>р.а. </a:t>
            </a:r>
            <a:r>
              <a:rPr lang="en-US" sz="2199" spc="131" b="true">
                <a:solidFill>
                  <a:srgbClr val="093A47"/>
                </a:solidFill>
                <a:latin typeface="Quicksand Bold"/>
                <a:ea typeface="Quicksand Bold"/>
                <a:cs typeface="Quicksand Bold"/>
                <a:sym typeface="Quicksand Bold"/>
              </a:rPr>
              <a:t>азайтуымен.</a:t>
            </a:r>
          </a:p>
          <a:p>
            <a:pPr algn="l" marL="0" indent="0" lvl="0">
              <a:lnSpc>
                <a:spcPts val="2969"/>
              </a:lnSpc>
              <a:spcBef>
                <a:spcPct val="0"/>
              </a:spcBef>
            </a:pPr>
            <a:r>
              <a:rPr lang="en-US" b="true" sz="2199" spc="131">
                <a:solidFill>
                  <a:srgbClr val="093A47"/>
                </a:solidFill>
                <a:latin typeface="Quicksand Bold"/>
                <a:ea typeface="Quicksand Bold"/>
                <a:cs typeface="Quicksand Bold"/>
                <a:sym typeface="Quicksand Bold"/>
              </a:rPr>
              <a:t> Процестің қозғаушы күші С</a:t>
            </a:r>
            <a:r>
              <a:rPr lang="en-US" b="true" sz="2199" spc="131">
                <a:solidFill>
                  <a:srgbClr val="093A47"/>
                </a:solidFill>
                <a:latin typeface="Quicksand Bold"/>
                <a:ea typeface="Quicksand Bold"/>
                <a:cs typeface="Quicksand Bold"/>
                <a:sym typeface="Quicksand Bold"/>
              </a:rPr>
              <a:t>ж.ф. </a:t>
            </a:r>
            <a:r>
              <a:rPr lang="en-US" b="true" sz="2199" spc="131">
                <a:solidFill>
                  <a:srgbClr val="093A47"/>
                </a:solidFill>
                <a:latin typeface="Quicksand Bold"/>
                <a:ea typeface="Quicksand Bold"/>
                <a:cs typeface="Quicksand Bold"/>
                <a:sym typeface="Quicksand Bold"/>
              </a:rPr>
              <a:t>бастапқы заттардың шрғырлануын немесе қысымның жоғарлатуымен</a:t>
            </a:r>
            <a:r>
              <a:rPr lang="en-US" b="true" sz="2199" spc="131" u="none">
                <a:solidFill>
                  <a:srgbClr val="093A47"/>
                </a:solidFill>
                <a:latin typeface="Quicksand Bold"/>
                <a:ea typeface="Quicksand Bold"/>
                <a:cs typeface="Quicksand Bold"/>
                <a:sym typeface="Quicksand Bold"/>
              </a:rPr>
              <a:t> және әрекет аумағынан реакция өнімдерін шығарылуымен көтеріледі.</a:t>
            </a:r>
          </a:p>
          <a:p>
            <a:pPr algn="l" marL="0" indent="0" lvl="0">
              <a:lnSpc>
                <a:spcPts val="2969"/>
              </a:lnSpc>
              <a:spcBef>
                <a:spcPct val="0"/>
              </a:spcBef>
            </a:pP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sp>
        <p:nvSpPr>
          <p:cNvPr name="Freeform 3" id="3"/>
          <p:cNvSpPr/>
          <p:nvPr/>
        </p:nvSpPr>
        <p:spPr>
          <a:xfrm flipH="false" flipV="false" rot="0">
            <a:off x="9851559" y="2206001"/>
            <a:ext cx="7629867" cy="5874998"/>
          </a:xfrm>
          <a:custGeom>
            <a:avLst/>
            <a:gdLst/>
            <a:ahLst/>
            <a:cxnLst/>
            <a:rect r="r" b="b" t="t" l="l"/>
            <a:pathLst>
              <a:path h="5874998" w="7629867">
                <a:moveTo>
                  <a:pt x="0" y="0"/>
                </a:moveTo>
                <a:lnTo>
                  <a:pt x="7629867" y="0"/>
                </a:lnTo>
                <a:lnTo>
                  <a:pt x="7629867" y="5874998"/>
                </a:lnTo>
                <a:lnTo>
                  <a:pt x="0" y="587499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2002877" y="1710701"/>
            <a:ext cx="8115300" cy="495301"/>
          </a:xfrm>
          <a:prstGeom prst="rect">
            <a:avLst/>
          </a:prstGeom>
        </p:spPr>
        <p:txBody>
          <a:bodyPr anchor="t" rtlCol="false" tIns="0" lIns="0" bIns="0" rIns="0">
            <a:spAutoFit/>
          </a:bodyPr>
          <a:lstStyle/>
          <a:p>
            <a:pPr algn="l" marL="0" indent="0" lvl="0">
              <a:lnSpc>
                <a:spcPts val="4049"/>
              </a:lnSpc>
              <a:spcBef>
                <a:spcPct val="0"/>
              </a:spcBef>
            </a:pPr>
            <a:r>
              <a:rPr lang="en-US" b="true" sz="2999" spc="179">
                <a:solidFill>
                  <a:srgbClr val="FFFFFF"/>
                </a:solidFill>
                <a:latin typeface="Quicksand Semi-Bold"/>
                <a:ea typeface="Quicksand Semi-Bold"/>
                <a:cs typeface="Quicksand Semi-Bold"/>
                <a:sym typeface="Quicksand Semi-Bold"/>
              </a:rPr>
              <a:t>К</a:t>
            </a:r>
            <a:r>
              <a:rPr lang="en-US" b="true" sz="2999" spc="179" u="none">
                <a:solidFill>
                  <a:srgbClr val="FFFFFF"/>
                </a:solidFill>
                <a:latin typeface="Quicksand Semi-Bold"/>
                <a:ea typeface="Quicksand Semi-Bold"/>
                <a:cs typeface="Quicksand Semi-Bold"/>
                <a:sym typeface="Quicksand Semi-Bold"/>
              </a:rPr>
              <a:t>АТАЛИТИКАЛЫҚ ПРОЦЕСТЕР</a:t>
            </a:r>
          </a:p>
        </p:txBody>
      </p:sp>
      <p:sp>
        <p:nvSpPr>
          <p:cNvPr name="TextBox 5" id="5"/>
          <p:cNvSpPr txBox="true"/>
          <p:nvPr/>
        </p:nvSpPr>
        <p:spPr>
          <a:xfrm rot="0">
            <a:off x="762082" y="3407812"/>
            <a:ext cx="9089477" cy="2225040"/>
          </a:xfrm>
          <a:prstGeom prst="rect">
            <a:avLst/>
          </a:prstGeom>
        </p:spPr>
        <p:txBody>
          <a:bodyPr anchor="t" rtlCol="false" tIns="0" lIns="0" bIns="0" rIns="0">
            <a:spAutoFit/>
          </a:bodyPr>
          <a:lstStyle/>
          <a:p>
            <a:pPr algn="l" marL="0" indent="0" lvl="0">
              <a:lnSpc>
                <a:spcPts val="2969"/>
              </a:lnSpc>
              <a:spcBef>
                <a:spcPct val="0"/>
              </a:spcBef>
            </a:pPr>
            <a:r>
              <a:rPr lang="en-US" b="true" sz="2199" spc="131">
                <a:solidFill>
                  <a:srgbClr val="FFFFFF"/>
                </a:solidFill>
                <a:latin typeface="Quicksand Semi-Bold"/>
                <a:ea typeface="Quicksand Semi-Bold"/>
                <a:cs typeface="Quicksand Semi-Bold"/>
                <a:sym typeface="Quicksand Semi-Bold"/>
              </a:rPr>
              <a:t>Катализ – бұл катализатордың қатысуымен өтетін химиялық реакциялардың жылдамдығының</a:t>
            </a:r>
            <a:r>
              <a:rPr lang="en-US" b="true" sz="2199" spc="131" u="none">
                <a:solidFill>
                  <a:srgbClr val="FFFFFF"/>
                </a:solidFill>
                <a:latin typeface="Quicksand Semi-Bold"/>
                <a:ea typeface="Quicksand Semi-Bold"/>
                <a:cs typeface="Quicksand Semi-Bold"/>
                <a:sym typeface="Quicksand Semi-Bold"/>
              </a:rPr>
              <a:t> өзгеруі. Катализаторлар дегеніміз химиялық реакцияның жылдамдығын арттыратын, өздері реакцияға қатысып, процесті тиімді жолмен жүргізіп соңында бастапқы қалпын сақтап қалатын агенттер.</a:t>
            </a:r>
          </a:p>
        </p:txBody>
      </p:sp>
      <p:sp>
        <p:nvSpPr>
          <p:cNvPr name="TextBox 6" id="6"/>
          <p:cNvSpPr txBox="true"/>
          <p:nvPr/>
        </p:nvSpPr>
        <p:spPr>
          <a:xfrm rot="0">
            <a:off x="762082" y="5855959"/>
            <a:ext cx="9089477" cy="2225040"/>
          </a:xfrm>
          <a:prstGeom prst="rect">
            <a:avLst/>
          </a:prstGeom>
        </p:spPr>
        <p:txBody>
          <a:bodyPr anchor="t" rtlCol="false" tIns="0" lIns="0" bIns="0" rIns="0">
            <a:spAutoFit/>
          </a:bodyPr>
          <a:lstStyle/>
          <a:p>
            <a:pPr algn="l" marL="0" indent="0" lvl="0">
              <a:lnSpc>
                <a:spcPts val="2969"/>
              </a:lnSpc>
              <a:spcBef>
                <a:spcPct val="0"/>
              </a:spcBef>
            </a:pPr>
            <a:r>
              <a:rPr lang="en-US" b="true" sz="2199" spc="131" u="sng">
                <a:solidFill>
                  <a:srgbClr val="FFFFFF"/>
                </a:solidFill>
                <a:latin typeface="Quicksand Semi-Bold"/>
                <a:ea typeface="Quicksand Semi-Bold"/>
                <a:cs typeface="Quicksand Semi-Bold"/>
                <a:sym typeface="Quicksand Semi-Bold"/>
              </a:rPr>
              <a:t> Катализаторлардың</a:t>
            </a:r>
            <a:r>
              <a:rPr lang="en-US" b="true" sz="2199" spc="131" u="sng">
                <a:solidFill>
                  <a:srgbClr val="FFFFFF"/>
                </a:solidFill>
                <a:latin typeface="Quicksand Semi-Bold"/>
                <a:ea typeface="Quicksand Semi-Bold"/>
                <a:cs typeface="Quicksand Semi-Bold"/>
                <a:sym typeface="Quicksand Semi-Bold"/>
              </a:rPr>
              <a:t> қолдауымен көптеген химиялық реакциялардың жүзеге асуы жеңілдетілген.</a:t>
            </a:r>
          </a:p>
          <a:p>
            <a:pPr algn="l" marL="0" indent="0" lvl="0">
              <a:lnSpc>
                <a:spcPts val="2969"/>
              </a:lnSpc>
              <a:spcBef>
                <a:spcPct val="0"/>
              </a:spcBef>
            </a:pPr>
            <a:r>
              <a:rPr lang="en-US" b="true" sz="2199" spc="131" u="sng">
                <a:solidFill>
                  <a:srgbClr val="FFFFFF"/>
                </a:solidFill>
                <a:latin typeface="Quicksand Semi-Bold"/>
                <a:ea typeface="Quicksand Semi-Bold"/>
                <a:cs typeface="Quicksand Semi-Bold"/>
                <a:sym typeface="Quicksand Semi-Bold"/>
              </a:rPr>
              <a:t>Каталитикалық процестеріне жоғарытоннажды өндірістер сутегі, аммиак, күкірт, азот қышқылдары және көптеген басқа да химиялық өнімдерінің алынуы жатады.</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8BD4BE"/>
            </a:solidFill>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1782550" y="3019041"/>
            <a:ext cx="15004328" cy="1640205"/>
          </a:xfrm>
          <a:prstGeom prst="rect">
            <a:avLst/>
          </a:prstGeom>
        </p:spPr>
        <p:txBody>
          <a:bodyPr anchor="t" rtlCol="false" tIns="0" lIns="0" bIns="0" rIns="0">
            <a:spAutoFit/>
          </a:bodyPr>
          <a:lstStyle/>
          <a:p>
            <a:pPr algn="l" marL="0" indent="0" lvl="0">
              <a:lnSpc>
                <a:spcPts val="3239"/>
              </a:lnSpc>
              <a:spcBef>
                <a:spcPct val="0"/>
              </a:spcBef>
            </a:pPr>
            <a:r>
              <a:rPr lang="en-US" b="true" sz="2399" spc="143">
                <a:solidFill>
                  <a:srgbClr val="093A47"/>
                </a:solidFill>
                <a:latin typeface="Quicksand Bold"/>
                <a:ea typeface="Quicksand Bold"/>
                <a:cs typeface="Quicksand Bold"/>
                <a:sym typeface="Quicksand Bold"/>
              </a:rPr>
              <a:t> </a:t>
            </a:r>
            <a:r>
              <a:rPr lang="en-US" b="true" sz="2399" spc="143">
                <a:solidFill>
                  <a:srgbClr val="FF3131"/>
                </a:solidFill>
                <a:latin typeface="Quicksand Bold"/>
                <a:ea typeface="Quicksand Bold"/>
                <a:cs typeface="Quicksand Bold"/>
                <a:sym typeface="Quicksand Bold"/>
              </a:rPr>
              <a:t>Қатты катализаторлар </a:t>
            </a:r>
            <a:r>
              <a:rPr lang="en-US" b="true" sz="2399" spc="143">
                <a:solidFill>
                  <a:srgbClr val="093A47"/>
                </a:solidFill>
                <a:latin typeface="Quicksand Bold"/>
                <a:ea typeface="Quicksand Bold"/>
                <a:cs typeface="Quicksand Bold"/>
                <a:sym typeface="Quicksand Bold"/>
              </a:rPr>
              <a:t>ретінде металдар және олардың оксидтері болып табылады. Мысалы, Fе аммиак синтезінде, аммиактың тотығуында, V</a:t>
            </a:r>
            <a:r>
              <a:rPr lang="en-US" b="true" sz="2399" spc="143">
                <a:solidFill>
                  <a:srgbClr val="093A47"/>
                </a:solidFill>
                <a:latin typeface="Quicksand Bold"/>
                <a:ea typeface="Quicksand Bold"/>
                <a:cs typeface="Quicksand Bold"/>
                <a:sym typeface="Quicksand Bold"/>
              </a:rPr>
              <a:t>2</a:t>
            </a:r>
            <a:r>
              <a:rPr lang="en-US" b="true" sz="2399" spc="143">
                <a:solidFill>
                  <a:srgbClr val="093A47"/>
                </a:solidFill>
                <a:latin typeface="Quicksand Bold"/>
                <a:ea typeface="Quicksand Bold"/>
                <a:cs typeface="Quicksand Bold"/>
                <a:sym typeface="Quicksand Bold"/>
              </a:rPr>
              <a:t>O</a:t>
            </a:r>
            <a:r>
              <a:rPr lang="en-US" b="true" sz="2399" spc="143">
                <a:solidFill>
                  <a:srgbClr val="093A47"/>
                </a:solidFill>
                <a:latin typeface="Quicksand Bold"/>
                <a:ea typeface="Quicksand Bold"/>
                <a:cs typeface="Quicksand Bold"/>
                <a:sym typeface="Quicksand Bold"/>
              </a:rPr>
              <a:t>5</a:t>
            </a:r>
            <a:r>
              <a:rPr lang="en-US" b="true" sz="2399" spc="143">
                <a:solidFill>
                  <a:srgbClr val="093A47"/>
                </a:solidFill>
                <a:latin typeface="Quicksand Bold"/>
                <a:ea typeface="Quicksand Bold"/>
                <a:cs typeface="Quicksand Bold"/>
                <a:sym typeface="Quicksand Bold"/>
              </a:rPr>
              <a:t> SO</a:t>
            </a:r>
            <a:r>
              <a:rPr lang="en-US" b="true" sz="2399" spc="143">
                <a:solidFill>
                  <a:srgbClr val="093A47"/>
                </a:solidFill>
                <a:latin typeface="Quicksand Bold"/>
                <a:ea typeface="Quicksand Bold"/>
                <a:cs typeface="Quicksand Bold"/>
                <a:sym typeface="Quicksand Bold"/>
              </a:rPr>
              <a:t>2 </a:t>
            </a:r>
            <a:r>
              <a:rPr lang="en-US" b="true" sz="2399" spc="143">
                <a:solidFill>
                  <a:srgbClr val="093A47"/>
                </a:solidFill>
                <a:latin typeface="Quicksand Bold"/>
                <a:ea typeface="Quicksand Bold"/>
                <a:cs typeface="Quicksand Bold"/>
                <a:sym typeface="Quicksand Bold"/>
              </a:rPr>
              <a:t>– нің тотығуында,</a:t>
            </a:r>
            <a:r>
              <a:rPr lang="en-US" b="true" sz="2399" spc="143" u="none">
                <a:solidFill>
                  <a:srgbClr val="093A47"/>
                </a:solidFill>
                <a:latin typeface="Quicksand Bold"/>
                <a:ea typeface="Quicksand Bold"/>
                <a:cs typeface="Quicksand Bold"/>
                <a:sym typeface="Quicksand Bold"/>
              </a:rPr>
              <a:t> </a:t>
            </a:r>
            <a:r>
              <a:rPr lang="en-US" b="true" sz="2399" spc="143" u="none">
                <a:solidFill>
                  <a:srgbClr val="093A47"/>
                </a:solidFill>
                <a:latin typeface="Quicksand Bold"/>
                <a:ea typeface="Quicksand Bold"/>
                <a:cs typeface="Quicksand Bold"/>
                <a:sym typeface="Quicksand Bold"/>
              </a:rPr>
              <a:t> </a:t>
            </a:r>
            <a:r>
              <a:rPr lang="en-US" b="true" sz="2399" spc="143" u="none">
                <a:solidFill>
                  <a:srgbClr val="093A47"/>
                </a:solidFill>
                <a:latin typeface="Quicksand Bold"/>
                <a:ea typeface="Quicksand Bold"/>
                <a:cs typeface="Quicksand Bold"/>
                <a:sym typeface="Quicksand Bold"/>
              </a:rPr>
              <a:t>Al</a:t>
            </a:r>
            <a:r>
              <a:rPr lang="en-US" b="true" sz="2399" spc="143" u="none">
                <a:solidFill>
                  <a:srgbClr val="093A47"/>
                </a:solidFill>
                <a:latin typeface="Quicksand Bold"/>
                <a:ea typeface="Quicksand Bold"/>
                <a:cs typeface="Quicksand Bold"/>
                <a:sym typeface="Quicksand Bold"/>
              </a:rPr>
              <a:t>2</a:t>
            </a:r>
            <a:r>
              <a:rPr lang="en-US" b="true" sz="2399" spc="143" u="none">
                <a:solidFill>
                  <a:srgbClr val="093A47"/>
                </a:solidFill>
                <a:latin typeface="Quicksand Bold"/>
                <a:ea typeface="Quicksand Bold"/>
                <a:cs typeface="Quicksand Bold"/>
                <a:sym typeface="Quicksand Bold"/>
              </a:rPr>
              <a:t>O</a:t>
            </a:r>
            <a:r>
              <a:rPr lang="en-US" b="true" sz="2399" spc="143" u="none">
                <a:solidFill>
                  <a:srgbClr val="093A47"/>
                </a:solidFill>
                <a:latin typeface="Quicksand Bold"/>
                <a:ea typeface="Quicksand Bold"/>
                <a:cs typeface="Quicksand Bold"/>
                <a:sym typeface="Quicksand Bold"/>
              </a:rPr>
              <a:t>3 </a:t>
            </a:r>
            <a:r>
              <a:rPr lang="en-US" b="true" sz="2399" spc="143" u="none">
                <a:solidFill>
                  <a:srgbClr val="093A47"/>
                </a:solidFill>
                <a:latin typeface="Quicksand Bold"/>
                <a:ea typeface="Quicksand Bold"/>
                <a:cs typeface="Quicksand Bold"/>
                <a:sym typeface="Quicksand Bold"/>
              </a:rPr>
              <a:t>мұнай өнімдерінің крекингінде және т.б. пайдаланады.</a:t>
            </a:r>
          </a:p>
          <a:p>
            <a:pPr algn="l" marL="0" indent="0" lvl="0">
              <a:lnSpc>
                <a:spcPts val="3239"/>
              </a:lnSpc>
              <a:spcBef>
                <a:spcPct val="0"/>
              </a:spcBef>
            </a:pPr>
          </a:p>
        </p:txBody>
      </p:sp>
      <p:sp>
        <p:nvSpPr>
          <p:cNvPr name="TextBox 7" id="7"/>
          <p:cNvSpPr txBox="true"/>
          <p:nvPr/>
        </p:nvSpPr>
        <p:spPr>
          <a:xfrm rot="0">
            <a:off x="1782550" y="5095875"/>
            <a:ext cx="15004328" cy="2868930"/>
          </a:xfrm>
          <a:prstGeom prst="rect">
            <a:avLst/>
          </a:prstGeom>
        </p:spPr>
        <p:txBody>
          <a:bodyPr anchor="t" rtlCol="false" tIns="0" lIns="0" bIns="0" rIns="0">
            <a:spAutoFit/>
          </a:bodyPr>
          <a:lstStyle/>
          <a:p>
            <a:pPr algn="l">
              <a:lnSpc>
                <a:spcPts val="3240"/>
              </a:lnSpc>
            </a:pPr>
            <a:r>
              <a:rPr lang="en-US" sz="2400" spc="144" b="true">
                <a:solidFill>
                  <a:srgbClr val="093A47"/>
                </a:solidFill>
                <a:latin typeface="Quicksand Bold"/>
                <a:ea typeface="Quicksand Bold"/>
                <a:cs typeface="Quicksand Bold"/>
                <a:sym typeface="Quicksand Bold"/>
              </a:rPr>
              <a:t> </a:t>
            </a:r>
            <a:r>
              <a:rPr lang="en-US" sz="2400" spc="144" b="true">
                <a:solidFill>
                  <a:srgbClr val="FF3131"/>
                </a:solidFill>
                <a:latin typeface="Quicksand Bold"/>
                <a:ea typeface="Quicksand Bold"/>
                <a:cs typeface="Quicksand Bold"/>
                <a:sym typeface="Quicksand Bold"/>
              </a:rPr>
              <a:t>Сұйық катализаторлар</a:t>
            </a:r>
            <a:r>
              <a:rPr lang="en-US" sz="2400" spc="144" b="true">
                <a:solidFill>
                  <a:srgbClr val="093A47"/>
                </a:solidFill>
                <a:latin typeface="Quicksand Bold"/>
                <a:ea typeface="Quicksand Bold"/>
                <a:cs typeface="Quicksand Bold"/>
                <a:sym typeface="Quicksand Bold"/>
              </a:rPr>
              <a:t> –</a:t>
            </a:r>
            <a:r>
              <a:rPr lang="en-US" sz="2400" spc="144" b="true">
                <a:solidFill>
                  <a:srgbClr val="093A47"/>
                </a:solidFill>
                <a:latin typeface="Quicksand Bold"/>
                <a:ea typeface="Quicksand Bold"/>
                <a:cs typeface="Quicksand Bold"/>
                <a:sym typeface="Quicksand Bold"/>
              </a:rPr>
              <a:t> қышқылдар және негіздер, мысалы, хош иісті көмірсутектердің алкилдеу реакцияларында қолданылатын Н</a:t>
            </a:r>
            <a:r>
              <a:rPr lang="en-US" sz="2400" spc="144" b="true">
                <a:solidFill>
                  <a:srgbClr val="093A47"/>
                </a:solidFill>
                <a:latin typeface="Quicksand Bold"/>
                <a:ea typeface="Quicksand Bold"/>
                <a:cs typeface="Quicksand Bold"/>
                <a:sym typeface="Quicksand Bold"/>
              </a:rPr>
              <a:t>2</a:t>
            </a:r>
            <a:r>
              <a:rPr lang="en-US" sz="2400" spc="144" b="true">
                <a:solidFill>
                  <a:srgbClr val="093A47"/>
                </a:solidFill>
                <a:latin typeface="Quicksand Bold"/>
                <a:ea typeface="Quicksand Bold"/>
                <a:cs typeface="Quicksand Bold"/>
                <a:sym typeface="Quicksand Bold"/>
              </a:rPr>
              <a:t>SO</a:t>
            </a:r>
            <a:r>
              <a:rPr lang="en-US" sz="2400" spc="144" b="true">
                <a:solidFill>
                  <a:srgbClr val="093A47"/>
                </a:solidFill>
                <a:latin typeface="Quicksand Bold"/>
                <a:ea typeface="Quicksand Bold"/>
                <a:cs typeface="Quicksand Bold"/>
                <a:sym typeface="Quicksand Bold"/>
              </a:rPr>
              <a:t>4 </a:t>
            </a:r>
            <a:r>
              <a:rPr lang="en-US" sz="2400" spc="144" b="true">
                <a:solidFill>
                  <a:srgbClr val="093A47"/>
                </a:solidFill>
                <a:latin typeface="Quicksand Bold"/>
                <a:ea typeface="Quicksand Bold"/>
                <a:cs typeface="Quicksand Bold"/>
                <a:sym typeface="Quicksand Bold"/>
              </a:rPr>
              <a:t>және Н</a:t>
            </a:r>
            <a:r>
              <a:rPr lang="en-US" sz="2400" spc="144" b="true">
                <a:solidFill>
                  <a:srgbClr val="093A47"/>
                </a:solidFill>
                <a:latin typeface="Quicksand Bold"/>
                <a:ea typeface="Quicksand Bold"/>
                <a:cs typeface="Quicksand Bold"/>
                <a:sym typeface="Quicksand Bold"/>
              </a:rPr>
              <a:t>2</a:t>
            </a:r>
            <a:r>
              <a:rPr lang="en-US" sz="2400" spc="144" b="true">
                <a:solidFill>
                  <a:srgbClr val="093A47"/>
                </a:solidFill>
                <a:latin typeface="Quicksand Bold"/>
                <a:ea typeface="Quicksand Bold"/>
                <a:cs typeface="Quicksand Bold"/>
                <a:sym typeface="Quicksand Bold"/>
              </a:rPr>
              <a:t>РO</a:t>
            </a:r>
            <a:r>
              <a:rPr lang="en-US" sz="2400" spc="144" b="true">
                <a:solidFill>
                  <a:srgbClr val="093A47"/>
                </a:solidFill>
                <a:latin typeface="Quicksand Bold"/>
                <a:ea typeface="Quicksand Bold"/>
                <a:cs typeface="Quicksand Bold"/>
                <a:sym typeface="Quicksand Bold"/>
              </a:rPr>
              <a:t>4</a:t>
            </a:r>
            <a:r>
              <a:rPr lang="en-US" sz="2400" spc="144" b="true">
                <a:solidFill>
                  <a:srgbClr val="093A47"/>
                </a:solidFill>
                <a:latin typeface="Quicksand Bold"/>
                <a:ea typeface="Quicksand Bold"/>
                <a:cs typeface="Quicksand Bold"/>
                <a:sym typeface="Quicksand Bold"/>
              </a:rPr>
              <a:t>.</a:t>
            </a:r>
          </a:p>
          <a:p>
            <a:pPr algn="l">
              <a:lnSpc>
                <a:spcPts val="3240"/>
              </a:lnSpc>
            </a:pPr>
          </a:p>
          <a:p>
            <a:pPr algn="l">
              <a:lnSpc>
                <a:spcPts val="3240"/>
              </a:lnSpc>
            </a:pPr>
          </a:p>
          <a:p>
            <a:pPr algn="l" marL="0" indent="0" lvl="0">
              <a:lnSpc>
                <a:spcPts val="3240"/>
              </a:lnSpc>
              <a:spcBef>
                <a:spcPct val="0"/>
              </a:spcBef>
            </a:pPr>
            <a:r>
              <a:rPr lang="en-US" b="true" sz="2400" spc="144">
                <a:solidFill>
                  <a:srgbClr val="093A47"/>
                </a:solidFill>
                <a:latin typeface="Quicksand Bold"/>
                <a:ea typeface="Quicksand Bold"/>
                <a:cs typeface="Quicksand Bold"/>
                <a:sym typeface="Quicksand Bold"/>
              </a:rPr>
              <a:t> </a:t>
            </a:r>
            <a:r>
              <a:rPr lang="en-US" b="true" sz="2400" spc="144">
                <a:solidFill>
                  <a:srgbClr val="FF3131"/>
                </a:solidFill>
                <a:latin typeface="Quicksand Bold"/>
                <a:ea typeface="Quicksand Bold"/>
                <a:cs typeface="Quicksand Bold"/>
                <a:sym typeface="Quicksand Bold"/>
              </a:rPr>
              <a:t>Газды катализатор</a:t>
            </a:r>
            <a:r>
              <a:rPr lang="en-US" b="true" sz="2400" spc="144">
                <a:solidFill>
                  <a:srgbClr val="093A47"/>
                </a:solidFill>
                <a:latin typeface="Quicksand Bold"/>
                <a:ea typeface="Quicksand Bold"/>
                <a:cs typeface="Quicksand Bold"/>
                <a:sym typeface="Quicksand Bold"/>
              </a:rPr>
              <a:t> үлгі ретінде кейбір көмірсут</a:t>
            </a:r>
            <a:r>
              <a:rPr lang="en-US" b="true" sz="2400" spc="144" u="none">
                <a:solidFill>
                  <a:srgbClr val="093A47"/>
                </a:solidFill>
                <a:latin typeface="Quicksand Bold"/>
                <a:ea typeface="Quicksand Bold"/>
                <a:cs typeface="Quicksand Bold"/>
                <a:sym typeface="Quicksand Bold"/>
              </a:rPr>
              <a:t>ектердің полимеризациясында қолданылатын ВF</a:t>
            </a:r>
            <a:r>
              <a:rPr lang="en-US" b="true" sz="2400" spc="144" u="none">
                <a:solidFill>
                  <a:srgbClr val="093A47"/>
                </a:solidFill>
                <a:latin typeface="Quicksand Bold"/>
                <a:ea typeface="Quicksand Bold"/>
                <a:cs typeface="Quicksand Bold"/>
                <a:sym typeface="Quicksand Bold"/>
              </a:rPr>
              <a:t>3</a:t>
            </a:r>
            <a:r>
              <a:rPr lang="en-US" b="true" sz="2400" spc="144" u="none">
                <a:solidFill>
                  <a:srgbClr val="093A47"/>
                </a:solidFill>
                <a:latin typeface="Quicksand Bold"/>
                <a:ea typeface="Quicksand Bold"/>
                <a:cs typeface="Quicksand Bold"/>
                <a:sym typeface="Quicksand Bold"/>
              </a:rPr>
              <a:t> келтіруге болады.</a:t>
            </a:r>
          </a:p>
          <a:p>
            <a:pPr algn="l" marL="0" indent="0" lvl="0">
              <a:lnSpc>
                <a:spcPts val="3240"/>
              </a:lnSpc>
              <a:spcBef>
                <a:spcPct val="0"/>
              </a:spcBef>
            </a:pP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sp>
        <p:nvSpPr>
          <p:cNvPr name="TextBox 3" id="3"/>
          <p:cNvSpPr txBox="true"/>
          <p:nvPr/>
        </p:nvSpPr>
        <p:spPr>
          <a:xfrm rot="0">
            <a:off x="6378415" y="1985203"/>
            <a:ext cx="8115300" cy="803911"/>
          </a:xfrm>
          <a:prstGeom prst="rect">
            <a:avLst/>
          </a:prstGeom>
        </p:spPr>
        <p:txBody>
          <a:bodyPr anchor="t" rtlCol="false" tIns="0" lIns="0" bIns="0" rIns="0">
            <a:spAutoFit/>
          </a:bodyPr>
          <a:lstStyle/>
          <a:p>
            <a:pPr algn="l" marL="0" indent="0" lvl="0">
              <a:lnSpc>
                <a:spcPts val="6479"/>
              </a:lnSpc>
              <a:spcBef>
                <a:spcPct val="0"/>
              </a:spcBef>
            </a:pPr>
            <a:r>
              <a:rPr lang="en-US" b="true" sz="4799" spc="287">
                <a:solidFill>
                  <a:srgbClr val="FFFFFF"/>
                </a:solidFill>
                <a:latin typeface="Quicksand Semi-Bold"/>
                <a:ea typeface="Quicksand Semi-Bold"/>
                <a:cs typeface="Quicksand Semi-Bold"/>
                <a:sym typeface="Quicksand Semi-Bold"/>
              </a:rPr>
              <a:t>ҚОРЫТЫНДЫ:</a:t>
            </a:r>
          </a:p>
        </p:txBody>
      </p:sp>
      <p:sp>
        <p:nvSpPr>
          <p:cNvPr name="TextBox 4" id="4"/>
          <p:cNvSpPr txBox="true"/>
          <p:nvPr/>
        </p:nvSpPr>
        <p:spPr>
          <a:xfrm rot="0">
            <a:off x="1265413" y="3614771"/>
            <a:ext cx="15757174" cy="3503295"/>
          </a:xfrm>
          <a:prstGeom prst="rect">
            <a:avLst/>
          </a:prstGeom>
        </p:spPr>
        <p:txBody>
          <a:bodyPr anchor="t" rtlCol="false" tIns="0" lIns="0" bIns="0" rIns="0">
            <a:spAutoFit/>
          </a:bodyPr>
          <a:lstStyle/>
          <a:p>
            <a:pPr algn="ctr" marL="0" indent="0" lvl="0">
              <a:lnSpc>
                <a:spcPts val="3509"/>
              </a:lnSpc>
              <a:spcBef>
                <a:spcPct val="0"/>
              </a:spcBef>
            </a:pPr>
          </a:p>
          <a:p>
            <a:pPr algn="ctr" marL="0" indent="0" lvl="0">
              <a:lnSpc>
                <a:spcPts val="3509"/>
              </a:lnSpc>
              <a:spcBef>
                <a:spcPct val="0"/>
              </a:spcBef>
            </a:pPr>
            <a:r>
              <a:rPr lang="en-US" b="true" sz="2599" spc="155" u="none">
                <a:solidFill>
                  <a:srgbClr val="FFFFFF"/>
                </a:solidFill>
                <a:latin typeface="Quicksand Semi-Bold"/>
                <a:ea typeface="Quicksand Semi-Bold"/>
                <a:cs typeface="Quicksand Semi-Bold"/>
                <a:sym typeface="Quicksand Semi-Bold"/>
              </a:rPr>
              <a:t>Органикалық синтез саласында осы процестердің дұрыс ұйымдастырылуы мен басқарылуы үлкен рөл атқарады. Қазіргі таңда органикалық синтез өнеркәсібі қарқынды дамып, жаңа катализаторлар, реакциялық орта және технологиялық әдістердің арқасында өнім сапасы мен өндіріс тиімділігі артып келеді. Алдағы уақытта бұл салада экологиялық қауіпсіздік, қалдықсыз технологиялар және жасыл химия қағидаттарын кеңінен енгізу арқылы тұрақты даму қамтамасыз етіледі.</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sp>
        <p:nvSpPr>
          <p:cNvPr name="Freeform 3" id="3"/>
          <p:cNvSpPr/>
          <p:nvPr/>
        </p:nvSpPr>
        <p:spPr>
          <a:xfrm flipH="false" flipV="false" rot="0">
            <a:off x="14911340" y="9258300"/>
            <a:ext cx="4695920" cy="4114800"/>
          </a:xfrm>
          <a:custGeom>
            <a:avLst/>
            <a:gdLst/>
            <a:ahLst/>
            <a:cxnLst/>
            <a:rect r="r" b="b" t="t" l="l"/>
            <a:pathLst>
              <a:path h="4114800" w="4695920">
                <a:moveTo>
                  <a:pt x="0" y="0"/>
                </a:moveTo>
                <a:lnTo>
                  <a:pt x="4695920" y="0"/>
                </a:lnTo>
                <a:lnTo>
                  <a:pt x="469592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7164507" y="9667322"/>
            <a:ext cx="3958987" cy="3296756"/>
          </a:xfrm>
          <a:custGeom>
            <a:avLst/>
            <a:gdLst/>
            <a:ahLst/>
            <a:cxnLst/>
            <a:rect r="r" b="b" t="t" l="l"/>
            <a:pathLst>
              <a:path h="3296756" w="3958987">
                <a:moveTo>
                  <a:pt x="0" y="0"/>
                </a:moveTo>
                <a:lnTo>
                  <a:pt x="3958986" y="0"/>
                </a:lnTo>
                <a:lnTo>
                  <a:pt x="3958986" y="3296756"/>
                </a:lnTo>
                <a:lnTo>
                  <a:pt x="0" y="32967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7608587" y="1172325"/>
            <a:ext cx="1530276" cy="2621969"/>
          </a:xfrm>
          <a:custGeom>
            <a:avLst/>
            <a:gdLst/>
            <a:ahLst/>
            <a:cxnLst/>
            <a:rect r="r" b="b" t="t" l="l"/>
            <a:pathLst>
              <a:path h="2621969" w="1530276">
                <a:moveTo>
                  <a:pt x="0" y="0"/>
                </a:moveTo>
                <a:lnTo>
                  <a:pt x="1530276" y="0"/>
                </a:lnTo>
                <a:lnTo>
                  <a:pt x="1530276" y="2621969"/>
                </a:lnTo>
                <a:lnTo>
                  <a:pt x="0" y="262196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6" id="6"/>
          <p:cNvSpPr/>
          <p:nvPr/>
        </p:nvSpPr>
        <p:spPr>
          <a:xfrm flipH="false" flipV="false" rot="0">
            <a:off x="-956018" y="-3255149"/>
            <a:ext cx="4695920" cy="4114800"/>
          </a:xfrm>
          <a:custGeom>
            <a:avLst/>
            <a:gdLst/>
            <a:ahLst/>
            <a:cxnLst/>
            <a:rect r="r" b="b" t="t" l="l"/>
            <a:pathLst>
              <a:path h="4114800" w="4695920">
                <a:moveTo>
                  <a:pt x="0" y="0"/>
                </a:moveTo>
                <a:lnTo>
                  <a:pt x="4695920" y="0"/>
                </a:lnTo>
                <a:lnTo>
                  <a:pt x="469592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10800000">
            <a:off x="10988997" y="-695680"/>
            <a:ext cx="4140099" cy="1181810"/>
          </a:xfrm>
          <a:custGeom>
            <a:avLst/>
            <a:gdLst/>
            <a:ahLst/>
            <a:cxnLst/>
            <a:rect r="r" b="b" t="t" l="l"/>
            <a:pathLst>
              <a:path h="1181810" w="4140099">
                <a:moveTo>
                  <a:pt x="0" y="0"/>
                </a:moveTo>
                <a:lnTo>
                  <a:pt x="4140099" y="0"/>
                </a:lnTo>
                <a:lnTo>
                  <a:pt x="4140099" y="1181810"/>
                </a:lnTo>
                <a:lnTo>
                  <a:pt x="0" y="11818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Freeform 8" id="8"/>
          <p:cNvSpPr/>
          <p:nvPr/>
        </p:nvSpPr>
        <p:spPr>
          <a:xfrm flipH="false" flipV="false" rot="0">
            <a:off x="-1391942" y="8860734"/>
            <a:ext cx="2783883" cy="1955678"/>
          </a:xfrm>
          <a:custGeom>
            <a:avLst/>
            <a:gdLst/>
            <a:ahLst/>
            <a:cxnLst/>
            <a:rect r="r" b="b" t="t" l="l"/>
            <a:pathLst>
              <a:path h="1955678" w="2783883">
                <a:moveTo>
                  <a:pt x="0" y="0"/>
                </a:moveTo>
                <a:lnTo>
                  <a:pt x="2783884" y="0"/>
                </a:lnTo>
                <a:lnTo>
                  <a:pt x="2783884" y="1955678"/>
                </a:lnTo>
                <a:lnTo>
                  <a:pt x="0" y="195567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Freeform 9" id="9"/>
          <p:cNvSpPr/>
          <p:nvPr/>
        </p:nvSpPr>
        <p:spPr>
          <a:xfrm flipH="false" flipV="false" rot="0">
            <a:off x="14926412" y="-2448770"/>
            <a:ext cx="4314581" cy="3232013"/>
          </a:xfrm>
          <a:custGeom>
            <a:avLst/>
            <a:gdLst/>
            <a:ahLst/>
            <a:cxnLst/>
            <a:rect r="r" b="b" t="t" l="l"/>
            <a:pathLst>
              <a:path h="3232013" w="4314581">
                <a:moveTo>
                  <a:pt x="0" y="0"/>
                </a:moveTo>
                <a:lnTo>
                  <a:pt x="4314581" y="0"/>
                </a:lnTo>
                <a:lnTo>
                  <a:pt x="4314581" y="3232013"/>
                </a:lnTo>
                <a:lnTo>
                  <a:pt x="0" y="323201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a:ln cap="sq">
            <a:noFill/>
            <a:prstDash val="solid"/>
            <a:miter/>
          </a:ln>
        </p:spPr>
      </p:sp>
      <p:sp>
        <p:nvSpPr>
          <p:cNvPr name="Freeform 10" id="10"/>
          <p:cNvSpPr/>
          <p:nvPr/>
        </p:nvSpPr>
        <p:spPr>
          <a:xfrm flipH="false" flipV="false" rot="0">
            <a:off x="1599739" y="9427608"/>
            <a:ext cx="3707973" cy="2777609"/>
          </a:xfrm>
          <a:custGeom>
            <a:avLst/>
            <a:gdLst/>
            <a:ahLst/>
            <a:cxnLst/>
            <a:rect r="r" b="b" t="t" l="l"/>
            <a:pathLst>
              <a:path h="2777609" w="3707973">
                <a:moveTo>
                  <a:pt x="0" y="0"/>
                </a:moveTo>
                <a:lnTo>
                  <a:pt x="3707973" y="0"/>
                </a:lnTo>
                <a:lnTo>
                  <a:pt x="3707973" y="2777609"/>
                </a:lnTo>
                <a:lnTo>
                  <a:pt x="0" y="277760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a:ln cap="sq">
            <a:noFill/>
            <a:prstDash val="solid"/>
            <a:miter/>
          </a:ln>
        </p:spPr>
      </p:sp>
      <p:sp>
        <p:nvSpPr>
          <p:cNvPr name="TextBox 11" id="11"/>
          <p:cNvSpPr txBox="true"/>
          <p:nvPr/>
        </p:nvSpPr>
        <p:spPr>
          <a:xfrm rot="0">
            <a:off x="2093802" y="3735954"/>
            <a:ext cx="14100396" cy="2807967"/>
          </a:xfrm>
          <a:prstGeom prst="rect">
            <a:avLst/>
          </a:prstGeom>
        </p:spPr>
        <p:txBody>
          <a:bodyPr anchor="t" rtlCol="false" tIns="0" lIns="0" bIns="0" rIns="0">
            <a:spAutoFit/>
          </a:bodyPr>
          <a:lstStyle/>
          <a:p>
            <a:pPr algn="ctr" marL="0" indent="0" lvl="0">
              <a:lnSpc>
                <a:spcPts val="10814"/>
              </a:lnSpc>
            </a:pPr>
            <a:r>
              <a:rPr lang="en-US" b="true" sz="10499" spc="-62">
                <a:solidFill>
                  <a:srgbClr val="FFFFFF"/>
                </a:solidFill>
                <a:latin typeface="Atkinson Hyperlegible Bold"/>
                <a:ea typeface="Atkinson Hyperlegible Bold"/>
                <a:cs typeface="Atkinson Hyperlegible Bold"/>
                <a:sym typeface="Atkinson Hyperlegible Bold"/>
              </a:rPr>
              <a:t>НАЗАРЛАРЫҢЫЗҒА РАХМЕТ!</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sp>
        <p:nvSpPr>
          <p:cNvPr name="Freeform 3" id="3"/>
          <p:cNvSpPr/>
          <p:nvPr/>
        </p:nvSpPr>
        <p:spPr>
          <a:xfrm flipH="false" flipV="false" rot="0">
            <a:off x="14911340" y="9258300"/>
            <a:ext cx="4695920" cy="4114800"/>
          </a:xfrm>
          <a:custGeom>
            <a:avLst/>
            <a:gdLst/>
            <a:ahLst/>
            <a:cxnLst/>
            <a:rect r="r" b="b" t="t" l="l"/>
            <a:pathLst>
              <a:path h="4114800" w="4695920">
                <a:moveTo>
                  <a:pt x="0" y="0"/>
                </a:moveTo>
                <a:lnTo>
                  <a:pt x="4695920" y="0"/>
                </a:lnTo>
                <a:lnTo>
                  <a:pt x="469592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7164507" y="9667322"/>
            <a:ext cx="3958987" cy="3296756"/>
          </a:xfrm>
          <a:custGeom>
            <a:avLst/>
            <a:gdLst/>
            <a:ahLst/>
            <a:cxnLst/>
            <a:rect r="r" b="b" t="t" l="l"/>
            <a:pathLst>
              <a:path h="3296756" w="3958987">
                <a:moveTo>
                  <a:pt x="0" y="0"/>
                </a:moveTo>
                <a:lnTo>
                  <a:pt x="3958986" y="0"/>
                </a:lnTo>
                <a:lnTo>
                  <a:pt x="3958986" y="3296756"/>
                </a:lnTo>
                <a:lnTo>
                  <a:pt x="0" y="32967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7608587" y="1172325"/>
            <a:ext cx="1530276" cy="2621969"/>
          </a:xfrm>
          <a:custGeom>
            <a:avLst/>
            <a:gdLst/>
            <a:ahLst/>
            <a:cxnLst/>
            <a:rect r="r" b="b" t="t" l="l"/>
            <a:pathLst>
              <a:path h="2621969" w="1530276">
                <a:moveTo>
                  <a:pt x="0" y="0"/>
                </a:moveTo>
                <a:lnTo>
                  <a:pt x="1530276" y="0"/>
                </a:lnTo>
                <a:lnTo>
                  <a:pt x="1530276" y="2621969"/>
                </a:lnTo>
                <a:lnTo>
                  <a:pt x="0" y="262196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6" id="6"/>
          <p:cNvSpPr/>
          <p:nvPr/>
        </p:nvSpPr>
        <p:spPr>
          <a:xfrm flipH="false" flipV="false" rot="0">
            <a:off x="-956018" y="-3255149"/>
            <a:ext cx="4695920" cy="4114800"/>
          </a:xfrm>
          <a:custGeom>
            <a:avLst/>
            <a:gdLst/>
            <a:ahLst/>
            <a:cxnLst/>
            <a:rect r="r" b="b" t="t" l="l"/>
            <a:pathLst>
              <a:path h="4114800" w="4695920">
                <a:moveTo>
                  <a:pt x="0" y="0"/>
                </a:moveTo>
                <a:lnTo>
                  <a:pt x="4695920" y="0"/>
                </a:lnTo>
                <a:lnTo>
                  <a:pt x="469592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10800000">
            <a:off x="10988997" y="-695680"/>
            <a:ext cx="4140099" cy="1181810"/>
          </a:xfrm>
          <a:custGeom>
            <a:avLst/>
            <a:gdLst/>
            <a:ahLst/>
            <a:cxnLst/>
            <a:rect r="r" b="b" t="t" l="l"/>
            <a:pathLst>
              <a:path h="1181810" w="4140099">
                <a:moveTo>
                  <a:pt x="0" y="0"/>
                </a:moveTo>
                <a:lnTo>
                  <a:pt x="4140099" y="0"/>
                </a:lnTo>
                <a:lnTo>
                  <a:pt x="4140099" y="1181810"/>
                </a:lnTo>
                <a:lnTo>
                  <a:pt x="0" y="11818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Freeform 8" id="8"/>
          <p:cNvSpPr/>
          <p:nvPr/>
        </p:nvSpPr>
        <p:spPr>
          <a:xfrm flipH="false" flipV="false" rot="0">
            <a:off x="-1391942" y="8860734"/>
            <a:ext cx="2783883" cy="1955678"/>
          </a:xfrm>
          <a:custGeom>
            <a:avLst/>
            <a:gdLst/>
            <a:ahLst/>
            <a:cxnLst/>
            <a:rect r="r" b="b" t="t" l="l"/>
            <a:pathLst>
              <a:path h="1955678" w="2783883">
                <a:moveTo>
                  <a:pt x="0" y="0"/>
                </a:moveTo>
                <a:lnTo>
                  <a:pt x="2783884" y="0"/>
                </a:lnTo>
                <a:lnTo>
                  <a:pt x="2783884" y="1955678"/>
                </a:lnTo>
                <a:lnTo>
                  <a:pt x="0" y="195567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Freeform 9" id="9"/>
          <p:cNvSpPr/>
          <p:nvPr/>
        </p:nvSpPr>
        <p:spPr>
          <a:xfrm flipH="false" flipV="false" rot="0">
            <a:off x="14926412" y="-2448770"/>
            <a:ext cx="4314581" cy="3232013"/>
          </a:xfrm>
          <a:custGeom>
            <a:avLst/>
            <a:gdLst/>
            <a:ahLst/>
            <a:cxnLst/>
            <a:rect r="r" b="b" t="t" l="l"/>
            <a:pathLst>
              <a:path h="3232013" w="4314581">
                <a:moveTo>
                  <a:pt x="0" y="0"/>
                </a:moveTo>
                <a:lnTo>
                  <a:pt x="4314581" y="0"/>
                </a:lnTo>
                <a:lnTo>
                  <a:pt x="4314581" y="3232013"/>
                </a:lnTo>
                <a:lnTo>
                  <a:pt x="0" y="323201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a:ln cap="sq">
            <a:noFill/>
            <a:prstDash val="solid"/>
            <a:miter/>
          </a:ln>
        </p:spPr>
      </p:sp>
      <p:sp>
        <p:nvSpPr>
          <p:cNvPr name="TextBox 10" id="10"/>
          <p:cNvSpPr txBox="true"/>
          <p:nvPr/>
        </p:nvSpPr>
        <p:spPr>
          <a:xfrm rot="0">
            <a:off x="1391942" y="4571499"/>
            <a:ext cx="15691761" cy="3253566"/>
          </a:xfrm>
          <a:prstGeom prst="rect">
            <a:avLst/>
          </a:prstGeom>
        </p:spPr>
        <p:txBody>
          <a:bodyPr anchor="t" rtlCol="false" tIns="0" lIns="0" bIns="0" rIns="0">
            <a:spAutoFit/>
          </a:bodyPr>
          <a:lstStyle/>
          <a:p>
            <a:pPr algn="l">
              <a:lnSpc>
                <a:spcPts val="5103"/>
              </a:lnSpc>
            </a:pPr>
            <a:r>
              <a:rPr lang="en-US" sz="4477" spc="-156">
                <a:solidFill>
                  <a:srgbClr val="FFFFFF"/>
                </a:solidFill>
                <a:latin typeface="Atkinson Hyperlegible"/>
                <a:ea typeface="Atkinson Hyperlegible"/>
                <a:cs typeface="Atkinson Hyperlegible"/>
                <a:sym typeface="Atkinson Hyperlegible"/>
              </a:rPr>
              <a:t>1</a:t>
            </a:r>
            <a:r>
              <a:rPr lang="en-US" sz="4477" spc="-156" b="true">
                <a:solidFill>
                  <a:srgbClr val="FFFFFF"/>
                </a:solidFill>
                <a:latin typeface="Atkinson Hyperlegible Bold"/>
                <a:ea typeface="Atkinson Hyperlegible Bold"/>
                <a:cs typeface="Atkinson Hyperlegible Bold"/>
                <a:sym typeface="Atkinson Hyperlegible Bold"/>
              </a:rPr>
              <a:t>.</a:t>
            </a:r>
            <a:r>
              <a:rPr lang="en-US" sz="4477" spc="-156">
                <a:solidFill>
                  <a:srgbClr val="FFFFFF"/>
                </a:solidFill>
                <a:latin typeface="Atkinson Hyperlegible"/>
                <a:ea typeface="Atkinson Hyperlegible"/>
                <a:cs typeface="Atkinson Hyperlegible"/>
                <a:sym typeface="Atkinson Hyperlegible"/>
              </a:rPr>
              <a:t>   Химиялық технология пәні және оның негізгі міндеттері.</a:t>
            </a:r>
          </a:p>
          <a:p>
            <a:pPr algn="l">
              <a:lnSpc>
                <a:spcPts val="5103"/>
              </a:lnSpc>
            </a:pPr>
            <a:r>
              <a:rPr lang="en-US" sz="4477" spc="-156">
                <a:solidFill>
                  <a:srgbClr val="FFFFFF"/>
                </a:solidFill>
                <a:latin typeface="Atkinson Hyperlegible"/>
                <a:ea typeface="Atkinson Hyperlegible"/>
                <a:cs typeface="Atkinson Hyperlegible"/>
                <a:sym typeface="Atkinson Hyperlegible"/>
              </a:rPr>
              <a:t>2.   Органикалық синтез</a:t>
            </a:r>
          </a:p>
          <a:p>
            <a:pPr algn="l" marL="0" indent="0" lvl="0">
              <a:lnSpc>
                <a:spcPts val="5103"/>
              </a:lnSpc>
            </a:pPr>
            <a:r>
              <a:rPr lang="en-US" sz="4477" spc="-156">
                <a:solidFill>
                  <a:srgbClr val="FFFFFF"/>
                </a:solidFill>
                <a:latin typeface="Atkinson Hyperlegible"/>
                <a:ea typeface="Atkinson Hyperlegible"/>
                <a:cs typeface="Atkinson Hyperlegible"/>
                <a:sym typeface="Atkinson Hyperlegible"/>
              </a:rPr>
              <a:t>3.   Органикалық синтез өнеркәсібінің қазіргі жағдайы және даму перспективалары</a:t>
            </a:r>
          </a:p>
          <a:p>
            <a:pPr algn="l" marL="0" indent="0" lvl="0">
              <a:lnSpc>
                <a:spcPts val="5103"/>
              </a:lnSpc>
            </a:pPr>
          </a:p>
        </p:txBody>
      </p:sp>
      <p:sp>
        <p:nvSpPr>
          <p:cNvPr name="TextBox 11" id="11"/>
          <p:cNvSpPr txBox="true"/>
          <p:nvPr/>
        </p:nvSpPr>
        <p:spPr>
          <a:xfrm rot="0">
            <a:off x="7164507" y="2861118"/>
            <a:ext cx="8481824" cy="714516"/>
          </a:xfrm>
          <a:prstGeom prst="rect">
            <a:avLst/>
          </a:prstGeom>
        </p:spPr>
        <p:txBody>
          <a:bodyPr anchor="t" rtlCol="false" tIns="0" lIns="0" bIns="0" rIns="0">
            <a:spAutoFit/>
          </a:bodyPr>
          <a:lstStyle/>
          <a:p>
            <a:pPr algn="l" marL="0" indent="0" lvl="0">
              <a:lnSpc>
                <a:spcPts val="5459"/>
              </a:lnSpc>
            </a:pPr>
            <a:r>
              <a:rPr lang="en-US" sz="5300" spc="-31">
                <a:solidFill>
                  <a:srgbClr val="FFFFFF"/>
                </a:solidFill>
                <a:latin typeface="Atkinson Hyperlegible"/>
                <a:ea typeface="Atkinson Hyperlegible"/>
                <a:cs typeface="Atkinson Hyperlegible"/>
                <a:sym typeface="Atkinson Hyperlegible"/>
              </a:rPr>
              <a:t>ЖОСПАР:</a:t>
            </a:r>
          </a:p>
        </p:txBody>
      </p:sp>
      <p:sp>
        <p:nvSpPr>
          <p:cNvPr name="Freeform 12" id="12"/>
          <p:cNvSpPr/>
          <p:nvPr/>
        </p:nvSpPr>
        <p:spPr>
          <a:xfrm flipH="false" flipV="false" rot="0">
            <a:off x="1599739" y="9427608"/>
            <a:ext cx="3707973" cy="2777609"/>
          </a:xfrm>
          <a:custGeom>
            <a:avLst/>
            <a:gdLst/>
            <a:ahLst/>
            <a:cxnLst/>
            <a:rect r="r" b="b" t="t" l="l"/>
            <a:pathLst>
              <a:path h="2777609" w="3707973">
                <a:moveTo>
                  <a:pt x="0" y="0"/>
                </a:moveTo>
                <a:lnTo>
                  <a:pt x="3707973" y="0"/>
                </a:lnTo>
                <a:lnTo>
                  <a:pt x="3707973" y="2777609"/>
                </a:lnTo>
                <a:lnTo>
                  <a:pt x="0" y="277760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a:ln cap="sq">
            <a:noFill/>
            <a:prstDash val="solid"/>
            <a:miter/>
          </a:ln>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8BD4BE"/>
            </a:solidFill>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1615242" y="1729403"/>
            <a:ext cx="15351988" cy="7152824"/>
          </a:xfrm>
          <a:prstGeom prst="rect">
            <a:avLst/>
          </a:prstGeom>
        </p:spPr>
        <p:txBody>
          <a:bodyPr anchor="t" rtlCol="false" tIns="0" lIns="0" bIns="0" rIns="0">
            <a:spAutoFit/>
          </a:bodyPr>
          <a:lstStyle/>
          <a:p>
            <a:pPr algn="just" marL="0" indent="0" lvl="0">
              <a:lnSpc>
                <a:spcPts val="2866"/>
              </a:lnSpc>
              <a:spcBef>
                <a:spcPct val="0"/>
              </a:spcBef>
            </a:pPr>
            <a:r>
              <a:rPr lang="en-US" b="true" sz="2123" spc="127">
                <a:solidFill>
                  <a:srgbClr val="093A47"/>
                </a:solidFill>
                <a:latin typeface="Quicksand Bold"/>
                <a:ea typeface="Quicksand Bold"/>
                <a:cs typeface="Quicksand Bold"/>
                <a:sym typeface="Quicksand Bold"/>
              </a:rPr>
              <a:t> </a:t>
            </a:r>
            <a:r>
              <a:rPr lang="en-US" b="true" sz="2123" spc="127" u="none">
                <a:solidFill>
                  <a:srgbClr val="093A47"/>
                </a:solidFill>
                <a:latin typeface="Quicksand Bold"/>
                <a:ea typeface="Quicksand Bold"/>
                <a:cs typeface="Quicksand Bold"/>
                <a:sym typeface="Quicksand Bold"/>
              </a:rPr>
              <a:t>Қазіргі деңгейдегі синтездің алдында тұратын мақсаттар өте күрделі және оларды тек дәйектілік химиялық айналымдар қатарының нәтижесінде ғана жүйеге асыруға болады. Осы кездегі синтезді жоспарлау міндеті бастапқы заттарды арнаулы қосылыстарға дейін әкелетін негізгі, аралықты қосылыстар мен реакцияларды табу. Көпзатты синтездің ұстанымды үлгісін келтіру жолын </a:t>
            </a:r>
            <a:r>
              <a:rPr lang="en-US" b="true" sz="2123" spc="127" u="sng">
                <a:solidFill>
                  <a:srgbClr val="093A47"/>
                </a:solidFill>
                <a:latin typeface="Quicksand Bold"/>
                <a:ea typeface="Quicksand Bold"/>
                <a:cs typeface="Quicksand Bold"/>
                <a:sym typeface="Quicksand Bold"/>
              </a:rPr>
              <a:t>синтездің стратегиясы</a:t>
            </a:r>
            <a:r>
              <a:rPr lang="en-US" b="true" sz="2123" spc="127" u="none">
                <a:solidFill>
                  <a:srgbClr val="093A47"/>
                </a:solidFill>
                <a:latin typeface="Quicksand Bold"/>
                <a:ea typeface="Quicksand Bold"/>
                <a:cs typeface="Quicksand Bold"/>
                <a:sym typeface="Quicksand Bold"/>
              </a:rPr>
              <a:t> деп айтамыз.</a:t>
            </a:r>
          </a:p>
          <a:p>
            <a:pPr algn="just" marL="0" indent="0" lvl="0">
              <a:lnSpc>
                <a:spcPts val="2866"/>
              </a:lnSpc>
              <a:spcBef>
                <a:spcPct val="0"/>
              </a:spcBef>
            </a:pPr>
            <a:r>
              <a:rPr lang="en-US" b="true" sz="2123" spc="127" u="none">
                <a:solidFill>
                  <a:srgbClr val="093A47"/>
                </a:solidFill>
                <a:latin typeface="Quicksand Bold"/>
                <a:ea typeface="Quicksand Bold"/>
                <a:cs typeface="Quicksand Bold"/>
                <a:sym typeface="Quicksand Bold"/>
              </a:rPr>
              <a:t>Сонымен қатар әрбір жеке реакция алдын ала жоспарлану қажет. Міндеттерді шешуге арналған көптеген әдістер бар. Солардың ішінен ең жақсы нәтижеге әкелетін қолайлы әдісті таңдай білу керек. Жоспарланудың осы түрін </a:t>
            </a:r>
            <a:r>
              <a:rPr lang="en-US" b="true" sz="2123" spc="127" u="sng">
                <a:solidFill>
                  <a:srgbClr val="093A47"/>
                </a:solidFill>
                <a:latin typeface="Quicksand Bold"/>
                <a:ea typeface="Quicksand Bold"/>
                <a:cs typeface="Quicksand Bold"/>
                <a:sym typeface="Quicksand Bold"/>
              </a:rPr>
              <a:t>органикалық синтездің тәсілі</a:t>
            </a:r>
            <a:r>
              <a:rPr lang="en-US" b="true" sz="2123" spc="127" u="none">
                <a:solidFill>
                  <a:srgbClr val="093A47"/>
                </a:solidFill>
                <a:latin typeface="Quicksand Bold"/>
                <a:ea typeface="Quicksand Bold"/>
                <a:cs typeface="Quicksand Bold"/>
                <a:sym typeface="Quicksand Bold"/>
              </a:rPr>
              <a:t> деп атауға болады. </a:t>
            </a:r>
          </a:p>
          <a:p>
            <a:pPr algn="just" marL="0" indent="0" lvl="0">
              <a:lnSpc>
                <a:spcPts val="2866"/>
              </a:lnSpc>
              <a:spcBef>
                <a:spcPct val="0"/>
              </a:spcBef>
            </a:pPr>
            <a:r>
              <a:rPr lang="en-US" b="true" sz="2123" spc="127" u="none">
                <a:solidFill>
                  <a:srgbClr val="093A47"/>
                </a:solidFill>
                <a:latin typeface="Quicksand Bold"/>
                <a:ea typeface="Quicksand Bold"/>
                <a:cs typeface="Quicksand Bold"/>
                <a:sym typeface="Quicksand Bold"/>
              </a:rPr>
              <a:t> </a:t>
            </a:r>
            <a:r>
              <a:rPr lang="en-US" b="true" sz="2123" spc="127" u="sng">
                <a:solidFill>
                  <a:srgbClr val="093A47"/>
                </a:solidFill>
                <a:latin typeface="Quicksand Bold"/>
                <a:ea typeface="Quicksand Bold"/>
                <a:cs typeface="Quicksand Bold"/>
                <a:sym typeface="Quicksand Bold"/>
              </a:rPr>
              <a:t>Органикалық синтез</a:t>
            </a:r>
            <a:r>
              <a:rPr lang="en-US" b="true" sz="2123" spc="127" u="none">
                <a:solidFill>
                  <a:srgbClr val="093A47"/>
                </a:solidFill>
                <a:latin typeface="Quicksand Bold"/>
                <a:ea typeface="Quicksand Bold"/>
                <a:cs typeface="Quicksand Bold"/>
                <a:sym typeface="Quicksand Bold"/>
              </a:rPr>
              <a:t> – бұл жай органикалық немесе бейорганикалық заттардан құрылымы алдын ала белгілі органикалық заттың алынуы. Соңғы кезде синтез толық деп аталады. Жай зат деп көміртегі атомдарының саны аз, жай тізбекті, кернеусіз оралымдары, реакциялық қабілеттілігі төмен топтары бар және т.б. осындай қасиеттеріне ие заттарын айтамыз. Сонымен, синтез жаңа оралымды жүйелерін және функционалды топтарын жоғарлатуымен көміртекті қаңқасын ұзартуында құрылады.</a:t>
            </a:r>
          </a:p>
          <a:p>
            <a:pPr algn="just" marL="0" indent="0" lvl="0">
              <a:lnSpc>
                <a:spcPts val="2866"/>
              </a:lnSpc>
              <a:spcBef>
                <a:spcPct val="0"/>
              </a:spcBef>
            </a:pPr>
            <a:r>
              <a:rPr lang="en-US" b="true" sz="2123" spc="127" u="none">
                <a:solidFill>
                  <a:srgbClr val="093A47"/>
                </a:solidFill>
                <a:latin typeface="Quicksand Bold"/>
                <a:ea typeface="Quicksand Bold"/>
                <a:cs typeface="Quicksand Bold"/>
                <a:sym typeface="Quicksand Bold"/>
              </a:rPr>
              <a:t> Тиімді синтездің үлгісі табиғаттағы заттардың биосинтезы, мысалы, өсімдіктердегі жай су, ауа және бейорганикалық тұздарынан күн сәулесінің әсерімен пайда болатын күрделі бейорганикалық заттардың синтезі. Тірі ағзада өтетін реакциялар іріктегіштермен және жоғары шығымдарымен пайда болады.</a:t>
            </a:r>
          </a:p>
          <a:p>
            <a:pPr algn="just" marL="0" indent="0" lvl="0">
              <a:lnSpc>
                <a:spcPts val="2596"/>
              </a:lnSpc>
              <a:spcBef>
                <a:spcPct val="0"/>
              </a:spcBef>
            </a:pPr>
          </a:p>
          <a:p>
            <a:pPr algn="just" marL="0" indent="0" lvl="0">
              <a:lnSpc>
                <a:spcPts val="2596"/>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sp>
        <p:nvSpPr>
          <p:cNvPr name="Freeform 3" id="3"/>
          <p:cNvSpPr/>
          <p:nvPr/>
        </p:nvSpPr>
        <p:spPr>
          <a:xfrm flipH="false" flipV="false" rot="0">
            <a:off x="11072266" y="2146767"/>
            <a:ext cx="6187034" cy="7111533"/>
          </a:xfrm>
          <a:custGeom>
            <a:avLst/>
            <a:gdLst/>
            <a:ahLst/>
            <a:cxnLst/>
            <a:rect r="r" b="b" t="t" l="l"/>
            <a:pathLst>
              <a:path h="7111533" w="6187034">
                <a:moveTo>
                  <a:pt x="0" y="0"/>
                </a:moveTo>
                <a:lnTo>
                  <a:pt x="6187034" y="0"/>
                </a:lnTo>
                <a:lnTo>
                  <a:pt x="6187034" y="7111533"/>
                </a:lnTo>
                <a:lnTo>
                  <a:pt x="0" y="711153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728864" y="1123950"/>
            <a:ext cx="15744595" cy="2408188"/>
          </a:xfrm>
          <a:prstGeom prst="rect">
            <a:avLst/>
          </a:prstGeom>
        </p:spPr>
        <p:txBody>
          <a:bodyPr anchor="t" rtlCol="false" tIns="0" lIns="0" bIns="0" rIns="0">
            <a:spAutoFit/>
          </a:bodyPr>
          <a:lstStyle/>
          <a:p>
            <a:pPr algn="l">
              <a:lnSpc>
                <a:spcPts val="6283"/>
              </a:lnSpc>
            </a:pPr>
            <a:r>
              <a:rPr lang="en-US" b="true" sz="6100" spc="-36">
                <a:solidFill>
                  <a:srgbClr val="FFFFFF"/>
                </a:solidFill>
                <a:latin typeface="Atkinson Hyperlegible Bold"/>
                <a:ea typeface="Atkinson Hyperlegible Bold"/>
                <a:cs typeface="Atkinson Hyperlegible Bold"/>
                <a:sym typeface="Atkinson Hyperlegible Bold"/>
              </a:rPr>
              <a:t>СИНТЕЗДІҢ ТАКТИКАСЫ. СИНТЕЗДІҢ ӘДІСІН ТАҢДАУ. БАСТАПҚЫ</a:t>
            </a:r>
          </a:p>
          <a:p>
            <a:pPr algn="l" marL="0" indent="0" lvl="0">
              <a:lnSpc>
                <a:spcPts val="6283"/>
              </a:lnSpc>
            </a:pPr>
            <a:r>
              <a:rPr lang="en-US" b="true" sz="6100" spc="-36">
                <a:solidFill>
                  <a:srgbClr val="FFFFFF"/>
                </a:solidFill>
                <a:latin typeface="Atkinson Hyperlegible Bold"/>
                <a:ea typeface="Atkinson Hyperlegible Bold"/>
                <a:cs typeface="Atkinson Hyperlegible Bold"/>
                <a:sym typeface="Atkinson Hyperlegible Bold"/>
              </a:rPr>
              <a:t>ЗАТТАР</a:t>
            </a:r>
          </a:p>
        </p:txBody>
      </p:sp>
      <p:sp>
        <p:nvSpPr>
          <p:cNvPr name="TextBox 5" id="5"/>
          <p:cNvSpPr txBox="true"/>
          <p:nvPr/>
        </p:nvSpPr>
        <p:spPr>
          <a:xfrm rot="0">
            <a:off x="1028700" y="4298716"/>
            <a:ext cx="8481824" cy="5390198"/>
          </a:xfrm>
          <a:prstGeom prst="rect">
            <a:avLst/>
          </a:prstGeom>
        </p:spPr>
        <p:txBody>
          <a:bodyPr anchor="t" rtlCol="false" tIns="0" lIns="0" bIns="0" rIns="0">
            <a:spAutoFit/>
          </a:bodyPr>
          <a:lstStyle/>
          <a:p>
            <a:pPr algn="just" marL="0" indent="0" lvl="0">
              <a:lnSpc>
                <a:spcPts val="3104"/>
              </a:lnSpc>
              <a:spcBef>
                <a:spcPct val="0"/>
              </a:spcBef>
            </a:pPr>
            <a:r>
              <a:rPr lang="en-US" b="true" sz="2299" spc="137">
                <a:solidFill>
                  <a:srgbClr val="FFFFFF"/>
                </a:solidFill>
                <a:latin typeface="Quicksand Bold"/>
                <a:ea typeface="Quicksand Bold"/>
                <a:cs typeface="Quicksand Bold"/>
                <a:sym typeface="Quicksand Bold"/>
              </a:rPr>
              <a:t> Синтетикалық өнімдерін алу үшін лабораторияда және өндірісте бейорганикалық</a:t>
            </a:r>
            <a:r>
              <a:rPr lang="en-US" b="true" sz="2299" spc="137" u="none">
                <a:solidFill>
                  <a:srgbClr val="FFFFFF"/>
                </a:solidFill>
                <a:latin typeface="Quicksand Bold"/>
                <a:ea typeface="Quicksand Bold"/>
                <a:cs typeface="Quicksand Bold"/>
                <a:sym typeface="Quicksand Bold"/>
              </a:rPr>
              <a:t> заттарымен қоса бастапқы органикалық қосылыстар да қолданады: көмір, табиғи газ, мұнай-, орман- және ауыл шаруашылықтарының өнімдері. Қазіргі заманда бейорганикалық шикізаттарыннан (элементтерден) жай қосылыстарын алу ұстанымды мүмкіншілігіне күмән келмейтіндіктен, сонымен қатар сол жай заттардан күрделі қосылыстарды алу толық синтез болып есептеледі. </a:t>
            </a:r>
          </a:p>
          <a:p>
            <a:pPr algn="just" marL="0" indent="0" lvl="0">
              <a:lnSpc>
                <a:spcPts val="3104"/>
              </a:lnSpc>
              <a:spcBef>
                <a:spcPct val="0"/>
              </a:spcBef>
            </a:pPr>
            <a:r>
              <a:rPr lang="en-US" b="true" sz="2299" spc="137" u="none">
                <a:solidFill>
                  <a:srgbClr val="FFFFFF"/>
                </a:solidFill>
                <a:latin typeface="Quicksand Bold"/>
                <a:ea typeface="Quicksand Bold"/>
                <a:cs typeface="Quicksand Bold"/>
                <a:sym typeface="Quicksand Bold"/>
              </a:rPr>
              <a:t> </a:t>
            </a:r>
          </a:p>
          <a:p>
            <a:pPr algn="l" marL="0" indent="0" lvl="0">
              <a:lnSpc>
                <a:spcPts val="2430"/>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sp>
        <p:nvSpPr>
          <p:cNvPr name="TextBox 3" id="3"/>
          <p:cNvSpPr txBox="true"/>
          <p:nvPr/>
        </p:nvSpPr>
        <p:spPr>
          <a:xfrm rot="0">
            <a:off x="1427982" y="1467151"/>
            <a:ext cx="15101804" cy="2000263"/>
          </a:xfrm>
          <a:prstGeom prst="rect">
            <a:avLst/>
          </a:prstGeom>
        </p:spPr>
        <p:txBody>
          <a:bodyPr anchor="t" rtlCol="false" tIns="0" lIns="0" bIns="0" rIns="0">
            <a:spAutoFit/>
          </a:bodyPr>
          <a:lstStyle/>
          <a:p>
            <a:pPr algn="ctr" marL="0" indent="0" lvl="0">
              <a:lnSpc>
                <a:spcPts val="7725"/>
              </a:lnSpc>
            </a:pPr>
            <a:r>
              <a:rPr lang="en-US" sz="7500" spc="-45">
                <a:solidFill>
                  <a:srgbClr val="FFFFFF"/>
                </a:solidFill>
                <a:latin typeface="Atkinson Hyperlegible"/>
                <a:ea typeface="Atkinson Hyperlegible"/>
                <a:cs typeface="Atkinson Hyperlegible"/>
                <a:sym typeface="Atkinson Hyperlegible"/>
              </a:rPr>
              <a:t>БАСТАПҚЫ ЗАТТАРҒА КЕЛЕСІ НЕГІЗГІ ТАЛАПТАР ҚОЙЫЛАДЫ: </a:t>
            </a:r>
          </a:p>
        </p:txBody>
      </p:sp>
      <p:sp>
        <p:nvSpPr>
          <p:cNvPr name="TextBox 4" id="4"/>
          <p:cNvSpPr txBox="true"/>
          <p:nvPr/>
        </p:nvSpPr>
        <p:spPr>
          <a:xfrm rot="0">
            <a:off x="2551552" y="4431315"/>
            <a:ext cx="2157175" cy="951243"/>
          </a:xfrm>
          <a:prstGeom prst="rect">
            <a:avLst/>
          </a:prstGeom>
        </p:spPr>
        <p:txBody>
          <a:bodyPr anchor="t" rtlCol="false" tIns="0" lIns="0" bIns="0" rIns="0">
            <a:spAutoFit/>
          </a:bodyPr>
          <a:lstStyle/>
          <a:p>
            <a:pPr algn="ctr" marL="0" indent="0" lvl="0">
              <a:lnSpc>
                <a:spcPts val="7210"/>
              </a:lnSpc>
            </a:pPr>
            <a:r>
              <a:rPr lang="en-US" b="true" sz="7000" spc="-42">
                <a:solidFill>
                  <a:srgbClr val="FFFFFF"/>
                </a:solidFill>
                <a:latin typeface="Atkinson Hyperlegible Bold"/>
                <a:ea typeface="Atkinson Hyperlegible Bold"/>
                <a:cs typeface="Atkinson Hyperlegible Bold"/>
                <a:sym typeface="Atkinson Hyperlegible Bold"/>
              </a:rPr>
              <a:t>01.</a:t>
            </a:r>
          </a:p>
        </p:txBody>
      </p:sp>
      <p:sp>
        <p:nvSpPr>
          <p:cNvPr name="TextBox 5" id="5"/>
          <p:cNvSpPr txBox="true"/>
          <p:nvPr/>
        </p:nvSpPr>
        <p:spPr>
          <a:xfrm rot="0">
            <a:off x="8067054" y="4431315"/>
            <a:ext cx="2157175" cy="951243"/>
          </a:xfrm>
          <a:prstGeom prst="rect">
            <a:avLst/>
          </a:prstGeom>
        </p:spPr>
        <p:txBody>
          <a:bodyPr anchor="t" rtlCol="false" tIns="0" lIns="0" bIns="0" rIns="0">
            <a:spAutoFit/>
          </a:bodyPr>
          <a:lstStyle/>
          <a:p>
            <a:pPr algn="ctr" marL="0" indent="0" lvl="0">
              <a:lnSpc>
                <a:spcPts val="7210"/>
              </a:lnSpc>
            </a:pPr>
            <a:r>
              <a:rPr lang="en-US" b="true" sz="7000" spc="-42">
                <a:solidFill>
                  <a:srgbClr val="FFFFFF"/>
                </a:solidFill>
                <a:latin typeface="Atkinson Hyperlegible Bold"/>
                <a:ea typeface="Atkinson Hyperlegible Bold"/>
                <a:cs typeface="Atkinson Hyperlegible Bold"/>
                <a:sym typeface="Atkinson Hyperlegible Bold"/>
              </a:rPr>
              <a:t>02.</a:t>
            </a:r>
          </a:p>
        </p:txBody>
      </p:sp>
      <p:sp>
        <p:nvSpPr>
          <p:cNvPr name="TextBox 6" id="6"/>
          <p:cNvSpPr txBox="true"/>
          <p:nvPr/>
        </p:nvSpPr>
        <p:spPr>
          <a:xfrm rot="0">
            <a:off x="13579272" y="4431315"/>
            <a:ext cx="2157175" cy="951243"/>
          </a:xfrm>
          <a:prstGeom prst="rect">
            <a:avLst/>
          </a:prstGeom>
        </p:spPr>
        <p:txBody>
          <a:bodyPr anchor="t" rtlCol="false" tIns="0" lIns="0" bIns="0" rIns="0">
            <a:spAutoFit/>
          </a:bodyPr>
          <a:lstStyle/>
          <a:p>
            <a:pPr algn="ctr" marL="0" indent="0" lvl="0">
              <a:lnSpc>
                <a:spcPts val="7210"/>
              </a:lnSpc>
            </a:pPr>
            <a:r>
              <a:rPr lang="en-US" b="true" sz="7000" spc="-42">
                <a:solidFill>
                  <a:srgbClr val="FFFFFF"/>
                </a:solidFill>
                <a:latin typeface="Atkinson Hyperlegible Bold"/>
                <a:ea typeface="Atkinson Hyperlegible Bold"/>
                <a:cs typeface="Atkinson Hyperlegible Bold"/>
                <a:sym typeface="Atkinson Hyperlegible Bold"/>
              </a:rPr>
              <a:t>03.</a:t>
            </a:r>
          </a:p>
        </p:txBody>
      </p:sp>
      <p:sp>
        <p:nvSpPr>
          <p:cNvPr name="TextBox 7" id="7"/>
          <p:cNvSpPr txBox="true"/>
          <p:nvPr/>
        </p:nvSpPr>
        <p:spPr>
          <a:xfrm rot="0">
            <a:off x="1758214" y="5996639"/>
            <a:ext cx="3743852" cy="2346960"/>
          </a:xfrm>
          <a:prstGeom prst="rect">
            <a:avLst/>
          </a:prstGeom>
        </p:spPr>
        <p:txBody>
          <a:bodyPr anchor="t" rtlCol="false" tIns="0" lIns="0" bIns="0" rIns="0">
            <a:spAutoFit/>
          </a:bodyPr>
          <a:lstStyle/>
          <a:p>
            <a:pPr algn="just" marL="0" indent="0" lvl="0">
              <a:lnSpc>
                <a:spcPts val="3104"/>
              </a:lnSpc>
              <a:spcBef>
                <a:spcPct val="0"/>
              </a:spcBef>
            </a:pPr>
            <a:r>
              <a:rPr lang="en-US" b="true" sz="2299" spc="137">
                <a:solidFill>
                  <a:srgbClr val="FFFFFF"/>
                </a:solidFill>
                <a:latin typeface="Quicksand Semi-Bold"/>
                <a:ea typeface="Quicksand Semi-Bold"/>
                <a:cs typeface="Quicksand Semi-Bold"/>
                <a:sym typeface="Quicksand Semi-Bold"/>
              </a:rPr>
              <a:t>Қол</a:t>
            </a:r>
            <a:r>
              <a:rPr lang="en-US" b="true" sz="2299" spc="137" u="none">
                <a:solidFill>
                  <a:srgbClr val="FFFFFF"/>
                </a:solidFill>
                <a:latin typeface="Quicksand Semi-Bold"/>
                <a:ea typeface="Quicksand Semi-Bold"/>
                <a:cs typeface="Quicksand Semi-Bold"/>
                <a:sym typeface="Quicksand Semi-Bold"/>
              </a:rPr>
              <a:t> жетімділік және мүмкіншілік келгенше төмен бағалылығы (өндірістік синтезіне аса маңызды);</a:t>
            </a:r>
          </a:p>
        </p:txBody>
      </p:sp>
      <p:sp>
        <p:nvSpPr>
          <p:cNvPr name="TextBox 8" id="8"/>
          <p:cNvSpPr txBox="true"/>
          <p:nvPr/>
        </p:nvSpPr>
        <p:spPr>
          <a:xfrm rot="0">
            <a:off x="7273716" y="5996639"/>
            <a:ext cx="3743852" cy="2346960"/>
          </a:xfrm>
          <a:prstGeom prst="rect">
            <a:avLst/>
          </a:prstGeom>
        </p:spPr>
        <p:txBody>
          <a:bodyPr anchor="t" rtlCol="false" tIns="0" lIns="0" bIns="0" rIns="0">
            <a:spAutoFit/>
          </a:bodyPr>
          <a:lstStyle/>
          <a:p>
            <a:pPr algn="just" marL="0" indent="0" lvl="0">
              <a:lnSpc>
                <a:spcPts val="3104"/>
              </a:lnSpc>
              <a:spcBef>
                <a:spcPct val="0"/>
              </a:spcBef>
            </a:pPr>
            <a:r>
              <a:rPr lang="en-US" b="true" sz="2299" spc="137">
                <a:solidFill>
                  <a:srgbClr val="FFFFFF"/>
                </a:solidFill>
                <a:latin typeface="Quicksand Semi-Bold"/>
                <a:ea typeface="Quicksand Semi-Bold"/>
                <a:cs typeface="Quicksand Semi-Bold"/>
                <a:sym typeface="Quicksand Semi-Bold"/>
              </a:rPr>
              <a:t>Дарашылдық</a:t>
            </a:r>
            <a:r>
              <a:rPr lang="en-US" b="true" sz="2299" spc="137" u="none">
                <a:solidFill>
                  <a:srgbClr val="FFFFFF"/>
                </a:solidFill>
                <a:latin typeface="Quicksand Semi-Bold"/>
                <a:ea typeface="Quicksand Semi-Bold"/>
                <a:cs typeface="Quicksand Semi-Bold"/>
                <a:sym typeface="Quicksand Semi-Bold"/>
              </a:rPr>
              <a:t> және қатал түрінде құрылымының анықтылығы (стереохимиясын да қарастырғанда); </a:t>
            </a:r>
          </a:p>
        </p:txBody>
      </p:sp>
      <p:sp>
        <p:nvSpPr>
          <p:cNvPr name="TextBox 9" id="9"/>
          <p:cNvSpPr txBox="true"/>
          <p:nvPr/>
        </p:nvSpPr>
        <p:spPr>
          <a:xfrm rot="0">
            <a:off x="12785934" y="5996639"/>
            <a:ext cx="3743852" cy="1175385"/>
          </a:xfrm>
          <a:prstGeom prst="rect">
            <a:avLst/>
          </a:prstGeom>
        </p:spPr>
        <p:txBody>
          <a:bodyPr anchor="t" rtlCol="false" tIns="0" lIns="0" bIns="0" rIns="0">
            <a:spAutoFit/>
          </a:bodyPr>
          <a:lstStyle/>
          <a:p>
            <a:pPr algn="just" marL="0" indent="0" lvl="0">
              <a:lnSpc>
                <a:spcPts val="3104"/>
              </a:lnSpc>
              <a:spcBef>
                <a:spcPct val="0"/>
              </a:spcBef>
            </a:pPr>
            <a:r>
              <a:rPr lang="en-US" b="true" sz="2299" spc="137">
                <a:solidFill>
                  <a:srgbClr val="FFFFFF"/>
                </a:solidFill>
                <a:latin typeface="Quicksand Semi-Bold"/>
                <a:ea typeface="Quicksand Semi-Bold"/>
                <a:cs typeface="Quicksand Semi-Bold"/>
                <a:sym typeface="Quicksand Semi-Bold"/>
              </a:rPr>
              <a:t>Жеткіліктей</a:t>
            </a:r>
            <a:r>
              <a:rPr lang="en-US" b="true" sz="2299" spc="137" u="none">
                <a:solidFill>
                  <a:srgbClr val="FFFFFF"/>
                </a:solidFill>
                <a:latin typeface="Quicksand Semi-Bold"/>
                <a:ea typeface="Quicksand Semi-Bold"/>
                <a:cs typeface="Quicksand Semi-Bold"/>
                <a:sym typeface="Quicksand Semi-Bold"/>
              </a:rPr>
              <a:t> жоғары реакциялық қабілеттілігі.</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8BD4BE"/>
            </a:solidFill>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3467932" y="2742020"/>
            <a:ext cx="11352136" cy="5631011"/>
          </a:xfrm>
          <a:prstGeom prst="rect">
            <a:avLst/>
          </a:prstGeom>
        </p:spPr>
        <p:txBody>
          <a:bodyPr anchor="t" rtlCol="false" tIns="0" lIns="0" bIns="0" rIns="0">
            <a:spAutoFit/>
          </a:bodyPr>
          <a:lstStyle/>
          <a:p>
            <a:pPr algn="ctr" marL="0" indent="0" lvl="0">
              <a:lnSpc>
                <a:spcPts val="3500"/>
              </a:lnSpc>
              <a:spcBef>
                <a:spcPct val="0"/>
              </a:spcBef>
            </a:pPr>
            <a:r>
              <a:rPr lang="en-US" b="true" sz="2593" spc="155" u="none">
                <a:solidFill>
                  <a:srgbClr val="093A47"/>
                </a:solidFill>
                <a:latin typeface="Quicksand Bold"/>
                <a:ea typeface="Quicksand Bold"/>
                <a:cs typeface="Quicksand Bold"/>
                <a:sym typeface="Quicksand Bold"/>
              </a:rPr>
              <a:t> Мұнай мен газдың көмірсутектері осы айтылған талаптарының біріншісіне қанағат етеді. Жеке күйінде гомолог қатарының тек қана алғашқы мүшелерін (С</a:t>
            </a:r>
            <a:r>
              <a:rPr lang="en-US" b="true" sz="2593" spc="155" u="none">
                <a:solidFill>
                  <a:srgbClr val="093A47"/>
                </a:solidFill>
                <a:latin typeface="Quicksand Bold"/>
                <a:ea typeface="Quicksand Bold"/>
                <a:cs typeface="Quicksand Bold"/>
                <a:sym typeface="Quicksand Bold"/>
              </a:rPr>
              <a:t>5</a:t>
            </a:r>
            <a:r>
              <a:rPr lang="en-US" b="true" sz="2593" spc="155" u="none">
                <a:solidFill>
                  <a:srgbClr val="093A47"/>
                </a:solidFill>
                <a:latin typeface="Quicksand Bold"/>
                <a:ea typeface="Quicksand Bold"/>
                <a:cs typeface="Quicksand Bold"/>
                <a:sym typeface="Quicksand Bold"/>
              </a:rPr>
              <a:t> – С</a:t>
            </a:r>
            <a:r>
              <a:rPr lang="en-US" b="true" sz="2593" spc="155" u="none">
                <a:solidFill>
                  <a:srgbClr val="093A47"/>
                </a:solidFill>
                <a:latin typeface="Quicksand Bold"/>
                <a:ea typeface="Quicksand Bold"/>
                <a:cs typeface="Quicksand Bold"/>
                <a:sym typeface="Quicksand Bold"/>
              </a:rPr>
              <a:t>6</a:t>
            </a:r>
            <a:r>
              <a:rPr lang="en-US" b="true" sz="2593" spc="155" u="none">
                <a:solidFill>
                  <a:srgbClr val="093A47"/>
                </a:solidFill>
                <a:latin typeface="Quicksand Bold"/>
                <a:ea typeface="Quicksand Bold"/>
                <a:cs typeface="Quicksand Bold"/>
                <a:sym typeface="Quicksand Bold"/>
              </a:rPr>
              <a:t>) алу мүмкін. Бірақ олардың реакциялық қабілеттектері төмен болғандықтан лабораториялық синтезінде бастапқы зат ретінде пайдаланбайды. Олардың өндірістік синтезінде қолданылуы жылдан жылға өсуде. Мұнай мен көмірдің айдау өнімдері циклді алкандар, арендер және гетероарендер алуында бастапқы заттар болып табылады. Осы қосылыстардың реакциялық қабілеттілігі өте жоғары болғандықтан оларды өндірісте және лабораторияда көп пайдаланады.</a:t>
            </a:r>
          </a:p>
          <a:p>
            <a:pPr algn="ctr" marL="0" indent="0" lvl="0">
              <a:lnSpc>
                <a:spcPts val="2739"/>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sp>
        <p:nvSpPr>
          <p:cNvPr name="TextBox 3" id="3"/>
          <p:cNvSpPr txBox="true"/>
          <p:nvPr/>
        </p:nvSpPr>
        <p:spPr>
          <a:xfrm rot="0">
            <a:off x="1427982" y="1429051"/>
            <a:ext cx="15101804" cy="2943747"/>
          </a:xfrm>
          <a:prstGeom prst="rect">
            <a:avLst/>
          </a:prstGeom>
        </p:spPr>
        <p:txBody>
          <a:bodyPr anchor="t" rtlCol="false" tIns="0" lIns="0" bIns="0" rIns="0">
            <a:spAutoFit/>
          </a:bodyPr>
          <a:lstStyle/>
          <a:p>
            <a:pPr algn="ctr" marL="0" indent="0" lvl="0">
              <a:lnSpc>
                <a:spcPts val="5047"/>
              </a:lnSpc>
            </a:pPr>
            <a:r>
              <a:rPr lang="en-US" sz="4900" spc="-29">
                <a:solidFill>
                  <a:srgbClr val="FFFFFF"/>
                </a:solidFill>
                <a:latin typeface="Atkinson Hyperlegible"/>
                <a:ea typeface="Atkinson Hyperlegible"/>
                <a:cs typeface="Atkinson Hyperlegible"/>
                <a:sym typeface="Atkinson Hyperlegible"/>
              </a:rPr>
              <a:t> ХИМИЯЛЫҚ РЕАКЦИЯЛАРДЫҢ БАРЛЫҚ ЖИЫНТЫҒЫН ОРГАНИКАЛЫҚ ХИМИЯДА ӘРТҮРЛІ ӨЛШЕМДЕР ҚОЛДАНЫП ЖІКТЕУГЕ БОЛАДЫ: </a:t>
            </a:r>
          </a:p>
          <a:p>
            <a:pPr algn="ctr" marL="0" indent="0" lvl="0">
              <a:lnSpc>
                <a:spcPts val="7725"/>
              </a:lnSpc>
            </a:pPr>
          </a:p>
        </p:txBody>
      </p:sp>
      <p:sp>
        <p:nvSpPr>
          <p:cNvPr name="TextBox 4" id="4"/>
          <p:cNvSpPr txBox="true"/>
          <p:nvPr/>
        </p:nvSpPr>
        <p:spPr>
          <a:xfrm rot="0">
            <a:off x="1669913" y="4505044"/>
            <a:ext cx="10609268" cy="409575"/>
          </a:xfrm>
          <a:prstGeom prst="rect">
            <a:avLst/>
          </a:prstGeom>
        </p:spPr>
        <p:txBody>
          <a:bodyPr anchor="t" rtlCol="false" tIns="0" lIns="0" bIns="0" rIns="0">
            <a:spAutoFit/>
          </a:bodyPr>
          <a:lstStyle/>
          <a:p>
            <a:pPr algn="l">
              <a:lnSpc>
                <a:spcPts val="3374"/>
              </a:lnSpc>
            </a:pPr>
            <a:r>
              <a:rPr lang="en-US" b="true" sz="2499" spc="149">
                <a:solidFill>
                  <a:srgbClr val="FFFFFF"/>
                </a:solidFill>
                <a:latin typeface="Quicksand Semi-Bold"/>
                <a:ea typeface="Quicksand Semi-Bold"/>
                <a:cs typeface="Quicksand Semi-Bold"/>
                <a:sym typeface="Quicksand Semi-Bold"/>
              </a:rPr>
              <a:t>Р</a:t>
            </a:r>
            <a:r>
              <a:rPr lang="en-US" b="true" sz="2499" spc="149" u="none">
                <a:solidFill>
                  <a:srgbClr val="FFFFFF"/>
                </a:solidFill>
                <a:latin typeface="Quicksand Semi-Bold"/>
                <a:ea typeface="Quicksand Semi-Bold"/>
                <a:cs typeface="Quicksand Semi-Bold"/>
                <a:sym typeface="Quicksand Semi-Bold"/>
              </a:rPr>
              <a:t>еакцияға қатысатын бөлшектер саны бойынша жіктеу;</a:t>
            </a:r>
          </a:p>
        </p:txBody>
      </p:sp>
      <p:sp>
        <p:nvSpPr>
          <p:cNvPr name="TextBox 5" id="5"/>
          <p:cNvSpPr txBox="true"/>
          <p:nvPr/>
        </p:nvSpPr>
        <p:spPr>
          <a:xfrm rot="0">
            <a:off x="1669913" y="5476357"/>
            <a:ext cx="8666642" cy="409575"/>
          </a:xfrm>
          <a:prstGeom prst="rect">
            <a:avLst/>
          </a:prstGeom>
        </p:spPr>
        <p:txBody>
          <a:bodyPr anchor="t" rtlCol="false" tIns="0" lIns="0" bIns="0" rIns="0">
            <a:spAutoFit/>
          </a:bodyPr>
          <a:lstStyle/>
          <a:p>
            <a:pPr algn="l" marL="0" indent="0" lvl="0">
              <a:lnSpc>
                <a:spcPts val="3374"/>
              </a:lnSpc>
              <a:spcBef>
                <a:spcPct val="0"/>
              </a:spcBef>
            </a:pPr>
            <a:r>
              <a:rPr lang="en-US" b="true" sz="2499" spc="149">
                <a:solidFill>
                  <a:srgbClr val="FFFFFF"/>
                </a:solidFill>
                <a:latin typeface="Quicksand Semi-Bold"/>
                <a:ea typeface="Quicksand Semi-Bold"/>
                <a:cs typeface="Quicksand Semi-Bold"/>
                <a:sym typeface="Quicksand Semi-Bold"/>
              </a:rPr>
              <a:t>Р</a:t>
            </a:r>
            <a:r>
              <a:rPr lang="en-US" b="true" sz="2499" spc="149" u="none">
                <a:solidFill>
                  <a:srgbClr val="FFFFFF"/>
                </a:solidFill>
                <a:latin typeface="Quicksand Semi-Bold"/>
                <a:ea typeface="Quicksand Semi-Bold"/>
                <a:cs typeface="Quicksand Semi-Bold"/>
                <a:sym typeface="Quicksand Semi-Bold"/>
              </a:rPr>
              <a:t>еакциялардың нәтижесі бойынша жіктеу;</a:t>
            </a:r>
          </a:p>
        </p:txBody>
      </p:sp>
      <p:sp>
        <p:nvSpPr>
          <p:cNvPr name="TextBox 6" id="6"/>
          <p:cNvSpPr txBox="true"/>
          <p:nvPr/>
        </p:nvSpPr>
        <p:spPr>
          <a:xfrm rot="0">
            <a:off x="1669913" y="6451717"/>
            <a:ext cx="12264915" cy="409575"/>
          </a:xfrm>
          <a:prstGeom prst="rect">
            <a:avLst/>
          </a:prstGeom>
        </p:spPr>
        <p:txBody>
          <a:bodyPr anchor="t" rtlCol="false" tIns="0" lIns="0" bIns="0" rIns="0">
            <a:spAutoFit/>
          </a:bodyPr>
          <a:lstStyle/>
          <a:p>
            <a:pPr algn="l" marL="0" indent="0" lvl="0">
              <a:lnSpc>
                <a:spcPts val="3374"/>
              </a:lnSpc>
              <a:spcBef>
                <a:spcPct val="0"/>
              </a:spcBef>
            </a:pPr>
            <a:r>
              <a:rPr lang="en-US" b="true" sz="2499" spc="149">
                <a:solidFill>
                  <a:srgbClr val="FFFFFF"/>
                </a:solidFill>
                <a:latin typeface="Quicksand Semi-Bold"/>
                <a:ea typeface="Quicksand Semi-Bold"/>
                <a:cs typeface="Quicksand Semi-Bold"/>
                <a:sym typeface="Quicksand Semi-Bold"/>
              </a:rPr>
              <a:t>Р</a:t>
            </a:r>
            <a:r>
              <a:rPr lang="en-US" b="true" sz="2499" spc="149" u="none">
                <a:solidFill>
                  <a:srgbClr val="FFFFFF"/>
                </a:solidFill>
                <a:latin typeface="Quicksand Semi-Bold"/>
                <a:ea typeface="Quicksand Semi-Bold"/>
                <a:cs typeface="Quicksand Semi-Bold"/>
                <a:sym typeface="Quicksand Semi-Bold"/>
              </a:rPr>
              <a:t>еакцияға қатысатын бөлшектердің табиғаты бойынша жіктеу.</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8444" r="0" b="0"/>
            </a:stretch>
          </a:blipFill>
        </p:spPr>
      </p:sp>
      <p:sp>
        <p:nvSpPr>
          <p:cNvPr name="Freeform 3" id="3"/>
          <p:cNvSpPr/>
          <p:nvPr/>
        </p:nvSpPr>
        <p:spPr>
          <a:xfrm flipH="false" flipV="false" rot="0">
            <a:off x="1276725" y="1880771"/>
            <a:ext cx="6797353" cy="6525458"/>
          </a:xfrm>
          <a:custGeom>
            <a:avLst/>
            <a:gdLst/>
            <a:ahLst/>
            <a:cxnLst/>
            <a:rect r="r" b="b" t="t" l="l"/>
            <a:pathLst>
              <a:path h="6525458" w="6797353">
                <a:moveTo>
                  <a:pt x="0" y="0"/>
                </a:moveTo>
                <a:lnTo>
                  <a:pt x="6797353" y="0"/>
                </a:lnTo>
                <a:lnTo>
                  <a:pt x="6797353" y="6525458"/>
                </a:lnTo>
                <a:lnTo>
                  <a:pt x="0" y="652545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8570042" y="1335531"/>
            <a:ext cx="8998312" cy="2981338"/>
          </a:xfrm>
          <a:prstGeom prst="rect">
            <a:avLst/>
          </a:prstGeom>
        </p:spPr>
        <p:txBody>
          <a:bodyPr anchor="t" rtlCol="false" tIns="0" lIns="0" bIns="0" rIns="0">
            <a:spAutoFit/>
          </a:bodyPr>
          <a:lstStyle/>
          <a:p>
            <a:pPr algn="l" marL="0" indent="0" lvl="0">
              <a:lnSpc>
                <a:spcPts val="7725"/>
              </a:lnSpc>
            </a:pPr>
            <a:r>
              <a:rPr lang="en-US" b="true" sz="7500" spc="-45">
                <a:solidFill>
                  <a:srgbClr val="FFFFFF"/>
                </a:solidFill>
                <a:latin typeface="Atkinson Hyperlegible Bold"/>
                <a:ea typeface="Atkinson Hyperlegible Bold"/>
                <a:cs typeface="Atkinson Hyperlegible Bold"/>
                <a:sym typeface="Atkinson Hyperlegible Bold"/>
              </a:rPr>
              <a:t>ХИМИЯЛЫҚ-ТЕХНОЛОГИЯЛЫҚ ПРОЦЕСС</a:t>
            </a:r>
          </a:p>
        </p:txBody>
      </p:sp>
      <p:sp>
        <p:nvSpPr>
          <p:cNvPr name="TextBox 5" id="5"/>
          <p:cNvSpPr txBox="true"/>
          <p:nvPr/>
        </p:nvSpPr>
        <p:spPr>
          <a:xfrm rot="0">
            <a:off x="8570042" y="4539615"/>
            <a:ext cx="8859883" cy="4718685"/>
          </a:xfrm>
          <a:prstGeom prst="rect">
            <a:avLst/>
          </a:prstGeom>
        </p:spPr>
        <p:txBody>
          <a:bodyPr anchor="t" rtlCol="false" tIns="0" lIns="0" bIns="0" rIns="0">
            <a:spAutoFit/>
          </a:bodyPr>
          <a:lstStyle/>
          <a:p>
            <a:pPr algn="l" marL="0" indent="0" lvl="0">
              <a:lnSpc>
                <a:spcPts val="3914"/>
              </a:lnSpc>
              <a:spcBef>
                <a:spcPct val="0"/>
              </a:spcBef>
            </a:pPr>
            <a:r>
              <a:rPr lang="en-US" b="true" sz="2899" spc="173">
                <a:solidFill>
                  <a:srgbClr val="FFFFFF"/>
                </a:solidFill>
                <a:latin typeface="Quicksand Semi-Bold"/>
                <a:ea typeface="Quicksand Semi-Bold"/>
                <a:cs typeface="Quicksand Semi-Bold"/>
                <a:sym typeface="Quicksand Semi-Bold"/>
              </a:rPr>
              <a:t>Химия-технологиялық</a:t>
            </a:r>
            <a:r>
              <a:rPr lang="en-US" b="true" sz="2899" spc="173" u="none">
                <a:solidFill>
                  <a:srgbClr val="FFFFFF"/>
                </a:solidFill>
                <a:latin typeface="Quicksand Semi-Bold"/>
                <a:ea typeface="Quicksand Semi-Bold"/>
                <a:cs typeface="Quicksand Semi-Bold"/>
                <a:sym typeface="Quicksand Semi-Bold"/>
              </a:rPr>
              <a:t> процесс (ХТП) физикалық, физика-химиялық, химиялық процесс қатарын құрайды және үш негізгі сатыдан тұрады.</a:t>
            </a:r>
          </a:p>
          <a:p>
            <a:pPr algn="l" marL="0" indent="0" lvl="0">
              <a:lnSpc>
                <a:spcPts val="3644"/>
              </a:lnSpc>
              <a:spcBef>
                <a:spcPct val="0"/>
              </a:spcBef>
            </a:pPr>
            <a:r>
              <a:rPr lang="en-US" b="true" sz="2699" spc="161" u="none">
                <a:solidFill>
                  <a:srgbClr val="FFFFFF"/>
                </a:solidFill>
                <a:latin typeface="Quicksand Semi-Bold"/>
                <a:ea typeface="Quicksand Semi-Bold"/>
                <a:cs typeface="Quicksand Semi-Bold"/>
                <a:sym typeface="Quicksand Semi-Bold"/>
              </a:rPr>
              <a:t>ХТП үш негізгі сатыларының бірінші мен үшіншісі-шикізаттың дайындалынуы және мақсатты өнімдерінің алынуы-көбінесе физикалық және физика-химиялық процестеріне, ал екінші сатысы-химиялық процестеріне жатады.</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DAGlLeq-Hes</dc:identifier>
  <dcterms:modified xsi:type="dcterms:W3CDTF">2011-08-01T06:04:30Z</dcterms:modified>
  <cp:revision>1</cp:revision>
  <dc:title>1-Дәріс</dc:title>
</cp:coreProperties>
</file>