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58" r:id="rId5"/>
    <p:sldId id="259" r:id="rId6"/>
    <p:sldId id="264" r:id="rId7"/>
    <p:sldId id="260" r:id="rId8"/>
    <p:sldId id="261" r:id="rId9"/>
    <p:sldId id="262" r:id="rId10"/>
    <p:sldId id="263" r:id="rId11"/>
    <p:sldId id="265" r:id="rId12"/>
    <p:sldId id="269" r:id="rId13"/>
    <p:sldId id="266" r:id="rId14"/>
    <p:sldId id="267" r:id="rId15"/>
    <p:sldId id="268" r:id="rId16"/>
    <p:sldId id="270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/index.php?title=%D0%AD%D0%A2%D0%9D%D0%98%D0%9A%D0%90%D0%9B%D0%AB%D2%9A_%D0%A2%D0%9E%D0%9F&amp;action=edit&amp;redlink=1" TargetMode="External"/><Relationship Id="rId2" Type="http://schemas.openxmlformats.org/officeDocument/2006/relationships/hyperlink" Target="http://kk.wikipedia.org/wiki/%D0%A5%D0%B0%D0%BB%D1%8B%D2%9B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kk.wikipedia.org/wiki/%D2%92%D1%8B%D0%BB%D1%8B%D0%BC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95%D2%A3%D0%B1%D0%B5%D0%BA" TargetMode="External"/><Relationship Id="rId7" Type="http://schemas.openxmlformats.org/officeDocument/2006/relationships/hyperlink" Target="https://kk.wikipedia.org/wiki/%D0%9C%D3%99%D0%B4%D0%B5%D0%BD%D0%B8%D0%B5%D1%82" TargetMode="External"/><Relationship Id="rId2" Type="http://schemas.openxmlformats.org/officeDocument/2006/relationships/hyperlink" Target="https://kk.wikipedia.org/wiki/%D0%9B%D0%B0%D1%82%D1%8B%D0%BD_%D1%82%D1%96%D0%BB%D1%9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k.wikipedia.org/wiki/%D2%9A%D0%B0%D0%BB%D0%B0" TargetMode="External"/><Relationship Id="rId5" Type="http://schemas.openxmlformats.org/officeDocument/2006/relationships/hyperlink" Target="https://kk.wikipedia.org/wiki/%D0%94%D0%B5%D0%BC%D0%BE%D0%B3%D1%80%D0%B0%D1%84%D0%B8%D1%8F" TargetMode="External"/><Relationship Id="rId4" Type="http://schemas.openxmlformats.org/officeDocument/2006/relationships/hyperlink" Target="https://kk.wikipedia.org/wiki/%D2%9A%D0%BE%D2%93%D0%B0%D0%B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7929618" cy="2357454"/>
          </a:xfrm>
        </p:spPr>
        <p:txBody>
          <a:bodyPr/>
          <a:lstStyle/>
          <a:p>
            <a:r>
              <a:rPr lang="ru-RU" sz="4800" i="1" dirty="0" err="1" smtClean="0"/>
              <a:t>Шығыс 	елдеріндегі</a:t>
            </a:r>
            <a:r>
              <a:rPr lang="ru-RU" sz="4800" i="1" dirty="0" smtClean="0"/>
              <a:t> 	урбанизация 	</a:t>
            </a:r>
            <a:r>
              <a:rPr lang="ru-RU" sz="4800" i="1" dirty="0" err="1" smtClean="0"/>
              <a:t>үдерісі</a:t>
            </a:r>
            <a:r>
              <a:rPr lang="ru-RU" sz="4800" i="1" dirty="0" smtClean="0"/>
              <a:t>. 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i="1" dirty="0" err="1" smtClean="0"/>
              <a:t>Демографиялық </a:t>
            </a:r>
            <a:r>
              <a:rPr lang="ru-RU" sz="4800" i="1" dirty="0" err="1" smtClean="0"/>
              <a:t>саясат</a:t>
            </a:r>
            <a:endParaRPr lang="ru-RU" sz="4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4214818"/>
            <a:ext cx="6400800" cy="852478"/>
          </a:xfrm>
        </p:spPr>
        <p:txBody>
          <a:bodyPr>
            <a:normAutofit/>
          </a:bodyPr>
          <a:lstStyle/>
          <a:p>
            <a:r>
              <a:rPr lang="kk-KZ" dirty="0" smtClean="0"/>
              <a:t>Дәріс № </a:t>
            </a:r>
            <a:r>
              <a:rPr lang="en-US" dirty="0" smtClean="0"/>
              <a:t>9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/>
          <a:lstStyle/>
          <a:p>
            <a:pPr algn="l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Диалекттердің таралу аймағы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Китай - диалект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8072494" cy="63579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85818"/>
          </a:xfrm>
        </p:spPr>
        <p:txBody>
          <a:bodyPr/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Халық санының өсу темпі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357300"/>
          <a:ext cx="8229600" cy="3929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8718"/>
                <a:gridCol w="4157682"/>
                <a:gridCol w="2743200"/>
              </a:tblGrid>
              <a:tr h="561298">
                <a:tc>
                  <a:txBody>
                    <a:bodyPr/>
                    <a:lstStyle/>
                    <a:p>
                      <a:r>
                        <a:rPr lang="kk-KZ" dirty="0" smtClean="0"/>
                        <a:t>Жыл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Халық саны (млн.</a:t>
                      </a:r>
                      <a:r>
                        <a:rPr lang="kk-KZ" baseline="0" dirty="0" smtClean="0"/>
                        <a:t> адам)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Өсу коэфиценті (</a:t>
                      </a:r>
                      <a:r>
                        <a:rPr lang="ru-RU" dirty="0" smtClean="0"/>
                        <a:t>%</a:t>
                      </a:r>
                      <a:r>
                        <a:rPr lang="kk-KZ" dirty="0" smtClean="0"/>
                        <a:t>)</a:t>
                      </a:r>
                      <a:endParaRPr lang="ru-RU" dirty="0"/>
                    </a:p>
                  </a:txBody>
                  <a:tcPr/>
                </a:tc>
              </a:tr>
              <a:tr h="561298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1955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614,6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11</a:t>
                      </a:r>
                    </a:p>
                  </a:txBody>
                  <a:tcPr marL="0" marR="0" marT="0" marB="0"/>
                </a:tc>
              </a:tr>
              <a:tr h="561298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1965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725,4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10</a:t>
                      </a:r>
                    </a:p>
                  </a:txBody>
                  <a:tcPr marL="0" marR="0" marT="0" marB="0"/>
                </a:tc>
              </a:tr>
              <a:tr h="561298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1975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924,2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11</a:t>
                      </a:r>
                    </a:p>
                  </a:txBody>
                  <a:tcPr marL="0" marR="0" marT="0" marB="0"/>
                </a:tc>
              </a:tr>
              <a:tr h="561298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1985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1048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6</a:t>
                      </a:r>
                    </a:p>
                  </a:txBody>
                  <a:tcPr marL="0" marR="0" marT="0" marB="0"/>
                </a:tc>
              </a:tr>
              <a:tr h="561298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2000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1264,5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0,9</a:t>
                      </a:r>
                    </a:p>
                  </a:txBody>
                  <a:tcPr marL="0" marR="0" marT="0" marB="0"/>
                </a:tc>
              </a:tr>
              <a:tr h="561298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2007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1329,3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/>
                        <a:t>0,6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4-2-1схемасы пайда болды:</a:t>
            </a:r>
            <a:br>
              <a:rPr lang="kk-KZ" dirty="0" smtClean="0"/>
            </a:br>
            <a:r>
              <a:rPr lang="kk-KZ" dirty="0" smtClean="0"/>
              <a:t>Бір отбасыға бір бала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5720" y="1785926"/>
            <a:ext cx="2000264" cy="12858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28860" y="1785926"/>
            <a:ext cx="2000264" cy="12858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858016" y="1785926"/>
            <a:ext cx="2000264" cy="12858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14876" y="1785926"/>
            <a:ext cx="2000264" cy="12858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786446" y="3571876"/>
            <a:ext cx="2000264" cy="12858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57290" y="3571876"/>
            <a:ext cx="2000264" cy="12858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500430" y="5214950"/>
            <a:ext cx="2000264" cy="12858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>
            <a:stCxn id="6" idx="2"/>
          </p:cNvCxnSpPr>
          <p:nvPr/>
        </p:nvCxnSpPr>
        <p:spPr>
          <a:xfrm rot="16200000" flipH="1">
            <a:off x="1428728" y="2928934"/>
            <a:ext cx="500066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17" name="Прямая со стрелкой 16"/>
          <p:cNvCxnSpPr>
            <a:stCxn id="8" idx="2"/>
          </p:cNvCxnSpPr>
          <p:nvPr/>
        </p:nvCxnSpPr>
        <p:spPr>
          <a:xfrm rot="5400000">
            <a:off x="2786050" y="2928934"/>
            <a:ext cx="500066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715008" y="3143248"/>
            <a:ext cx="78581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21" name="Прямая со стрелкой 20"/>
          <p:cNvCxnSpPr>
            <a:stCxn id="9" idx="2"/>
          </p:cNvCxnSpPr>
          <p:nvPr/>
        </p:nvCxnSpPr>
        <p:spPr>
          <a:xfrm rot="5400000">
            <a:off x="7286644" y="3000372"/>
            <a:ext cx="500066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3000364" y="4929198"/>
            <a:ext cx="100013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0800000" flipV="1">
            <a:off x="5000628" y="4857760"/>
            <a:ext cx="107157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26" name="TextBox 25"/>
          <p:cNvSpPr txBox="1"/>
          <p:nvPr/>
        </p:nvSpPr>
        <p:spPr>
          <a:xfrm>
            <a:off x="571472" y="2000240"/>
            <a:ext cx="1428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Ата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14612" y="2000240"/>
            <a:ext cx="1428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Әже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43768" y="2000240"/>
            <a:ext cx="1428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Әже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29190" y="2000240"/>
            <a:ext cx="1428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Ата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3786190"/>
            <a:ext cx="1428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Әке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072198" y="3786190"/>
            <a:ext cx="1428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Ана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86182" y="5429264"/>
            <a:ext cx="1428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Бала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Халықтың туылу және өлу деңгейі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14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kk-KZ" dirty="0" smtClean="0"/>
                        <a:t>Жыл</a:t>
                      </a:r>
                      <a:r>
                        <a:rPr lang="kk-KZ" baseline="0" dirty="0" smtClean="0"/>
                        <a:t> </a:t>
                      </a:r>
                      <a:endParaRPr lang="ru-RU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 err="1" smtClean="0"/>
                        <a:t>Туу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коэфиценті</a:t>
                      </a:r>
                      <a:r>
                        <a:rPr lang="ru-RU" dirty="0" smtClean="0"/>
                        <a:t>(%)</a:t>
                      </a:r>
                      <a:endParaRPr lang="ru-RU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kk-KZ" dirty="0" smtClean="0"/>
                        <a:t>Жыл</a:t>
                      </a:r>
                      <a:endParaRPr lang="ru-RU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 err="1" smtClean="0"/>
                        <a:t>Өлу коэфиценті</a:t>
                      </a:r>
                      <a:r>
                        <a:rPr lang="ru-RU" dirty="0" smtClean="0"/>
                        <a:t>(%)</a:t>
                      </a:r>
                      <a:endParaRPr lang="ru-RU" dirty="0"/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1950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37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1950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/>
                        <a:t>18,0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1960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20,9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1960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/>
                        <a:t>25,3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1970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33,3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1970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7,6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1980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18,1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1980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6,2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1990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19,4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1990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6,6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2000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2000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6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2007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/>
                        <a:t>13,5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/>
                        <a:t>2007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/>
                        <a:t>7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Қытай – қартаюшы мемлекет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400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72614">
                <a:tc>
                  <a:txBody>
                    <a:bodyPr/>
                    <a:lstStyle/>
                    <a:p>
                      <a:pPr fontAlgn="base"/>
                      <a:r>
                        <a:rPr lang="ru-RU" dirty="0" err="1" smtClean="0"/>
                        <a:t>Жыл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 smtClean="0"/>
                        <a:t>14 </a:t>
                      </a:r>
                      <a:r>
                        <a:rPr lang="ru-RU" dirty="0" err="1" smtClean="0"/>
                        <a:t>жасқа</a:t>
                      </a:r>
                      <a:r>
                        <a:rPr lang="ru-RU" baseline="0" dirty="0" err="1" smtClean="0"/>
                        <a:t> дейінгі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халық </a:t>
                      </a:r>
                      <a:r>
                        <a:rPr lang="ru-RU" baseline="0" dirty="0" smtClean="0"/>
                        <a:t>саны </a:t>
                      </a:r>
                      <a:r>
                        <a:rPr lang="ru-RU" dirty="0" smtClean="0"/>
                        <a:t>(%)</a:t>
                      </a:r>
                      <a:endParaRPr lang="ru-RU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 smtClean="0"/>
                        <a:t>15 </a:t>
                      </a:r>
                      <a:r>
                        <a:rPr lang="ru-RU" dirty="0" err="1" smtClean="0"/>
                        <a:t>тен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/>
                        <a:t>64 </a:t>
                      </a:r>
                      <a:r>
                        <a:rPr lang="ru-RU" dirty="0" err="1" smtClean="0"/>
                        <a:t>жасқа</a:t>
                      </a:r>
                      <a:r>
                        <a:rPr lang="ru-RU" baseline="0" dirty="0" err="1" smtClean="0"/>
                        <a:t> дейінгі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халық </a:t>
                      </a:r>
                      <a:r>
                        <a:rPr lang="ru-RU" baseline="0" dirty="0" smtClean="0"/>
                        <a:t>саны </a:t>
                      </a:r>
                      <a:r>
                        <a:rPr lang="ru-RU" dirty="0" smtClean="0"/>
                        <a:t>(%)</a:t>
                      </a:r>
                      <a:endParaRPr lang="ru-RU" dirty="0"/>
                    </a:p>
                  </a:txBody>
                  <a:tcPr marL="0" marR="0" marT="0" marB="0"/>
                </a:tc>
              </a:tr>
              <a:tr h="454637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1953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36,3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59,3</a:t>
                      </a:r>
                    </a:p>
                  </a:txBody>
                  <a:tcPr marL="0" marR="0" marT="0" marB="0"/>
                </a:tc>
              </a:tr>
              <a:tr h="454637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1964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40,4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56,1</a:t>
                      </a:r>
                    </a:p>
                  </a:txBody>
                  <a:tcPr marL="0" marR="0" marT="0" marB="0"/>
                </a:tc>
              </a:tr>
              <a:tr h="454637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1972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35,8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59,4</a:t>
                      </a:r>
                    </a:p>
                  </a:txBody>
                  <a:tcPr marL="0" marR="0" marT="0" marB="0"/>
                </a:tc>
              </a:tr>
              <a:tr h="454637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1982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33,6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61,5</a:t>
                      </a:r>
                    </a:p>
                  </a:txBody>
                  <a:tcPr marL="0" marR="0" marT="0" marB="0"/>
                </a:tc>
              </a:tr>
              <a:tr h="454637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2000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23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70</a:t>
                      </a:r>
                    </a:p>
                  </a:txBody>
                  <a:tcPr marL="0" marR="0" marT="0" marB="0"/>
                </a:tc>
              </a:tr>
              <a:tr h="454637"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2006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20,8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/>
                        <a:t>71,4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357166"/>
            <a:ext cx="7901014" cy="2643205"/>
          </a:xfrm>
        </p:spPr>
        <p:txBody>
          <a:bodyPr/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Қытайдағы “Жоспарлы бала туу саясаты” отбасында ұлдың тууылуы ниетін арттырды, осыған байланысты ана құрсағындағы баланың қыз екенін білген соң жасанды түсік жасау артты, ол ерлер мен әйелдер санының тепе-теңдігі бұзылуына алып келді.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half" idx="2"/>
          </p:nvPr>
        </p:nvGraphicFramePr>
        <p:xfrm>
          <a:off x="642910" y="3286124"/>
          <a:ext cx="7500990" cy="32147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00330"/>
                <a:gridCol w="2500330"/>
                <a:gridCol w="2500330"/>
              </a:tblGrid>
              <a:tr h="803678">
                <a:tc>
                  <a:txBody>
                    <a:bodyPr/>
                    <a:lstStyle/>
                    <a:p>
                      <a:pPr fontAlgn="base"/>
                      <a:r>
                        <a:rPr lang="ru-RU" dirty="0" err="1" smtClean="0"/>
                        <a:t>Жас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мөлшері</a:t>
                      </a:r>
                      <a:endParaRPr lang="ru-RU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 err="1" smtClean="0"/>
                        <a:t>Ерлер</a:t>
                      </a:r>
                      <a:r>
                        <a:rPr lang="ru-RU" dirty="0" smtClean="0"/>
                        <a:t>(млн</a:t>
                      </a:r>
                      <a:r>
                        <a:rPr lang="ru-RU" dirty="0"/>
                        <a:t>. </a:t>
                      </a:r>
                      <a:r>
                        <a:rPr lang="ru-RU" dirty="0" err="1" smtClean="0"/>
                        <a:t>адам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 err="1" smtClean="0"/>
                        <a:t>Әйелдер</a:t>
                      </a:r>
                      <a:r>
                        <a:rPr lang="ru-RU" dirty="0" smtClean="0"/>
                        <a:t>(млн</a:t>
                      </a:r>
                      <a:r>
                        <a:rPr lang="ru-RU" dirty="0"/>
                        <a:t>. </a:t>
                      </a:r>
                      <a:r>
                        <a:rPr lang="ru-RU" dirty="0" err="1" smtClean="0"/>
                        <a:t>адам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 marL="0" marR="0" marT="0" marB="0"/>
                </a:tc>
              </a:tr>
              <a:tr h="803678">
                <a:tc>
                  <a:txBody>
                    <a:bodyPr/>
                    <a:lstStyle/>
                    <a:p>
                      <a:pPr fontAlgn="base"/>
                      <a:r>
                        <a:rPr lang="ru-RU" dirty="0" smtClean="0"/>
                        <a:t> </a:t>
                      </a:r>
                      <a:r>
                        <a:rPr lang="ru-RU" dirty="0"/>
                        <a:t>0 </a:t>
                      </a:r>
                      <a:r>
                        <a:rPr lang="ru-RU" dirty="0" err="1" smtClean="0"/>
                        <a:t>ден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/>
                        <a:t>14 </a:t>
                      </a:r>
                      <a:r>
                        <a:rPr lang="ru-RU" dirty="0" err="1" smtClean="0"/>
                        <a:t>жасқа</a:t>
                      </a:r>
                      <a:r>
                        <a:rPr lang="ru-RU" baseline="0" dirty="0" err="1" smtClean="0"/>
                        <a:t> дейін</a:t>
                      </a:r>
                      <a:endParaRPr lang="ru-RU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/>
                        <a:t>145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128</a:t>
                      </a:r>
                    </a:p>
                  </a:txBody>
                  <a:tcPr marL="0" marR="0" marT="0" marB="0"/>
                </a:tc>
              </a:tr>
              <a:tr h="803678">
                <a:tc>
                  <a:txBody>
                    <a:bodyPr/>
                    <a:lstStyle/>
                    <a:p>
                      <a:pPr fontAlgn="base"/>
                      <a:r>
                        <a:rPr lang="ru-RU" dirty="0" smtClean="0"/>
                        <a:t>15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тен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/>
                        <a:t>64 </a:t>
                      </a:r>
                      <a:r>
                        <a:rPr lang="ru-RU" dirty="0" err="1" smtClean="0"/>
                        <a:t>жасқа</a:t>
                      </a:r>
                      <a:r>
                        <a:rPr lang="ru-RU" baseline="0" dirty="0" err="1" smtClean="0"/>
                        <a:t> дейін</a:t>
                      </a:r>
                      <a:endParaRPr lang="ru-RU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482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/>
                        <a:t>455</a:t>
                      </a:r>
                    </a:p>
                  </a:txBody>
                  <a:tcPr marL="0" marR="0" marT="0" marB="0"/>
                </a:tc>
              </a:tr>
              <a:tr h="803678">
                <a:tc>
                  <a:txBody>
                    <a:bodyPr/>
                    <a:lstStyle/>
                    <a:p>
                      <a:pPr fontAlgn="base"/>
                      <a:r>
                        <a:rPr lang="ru-RU" dirty="0" smtClean="0"/>
                        <a:t>65 </a:t>
                      </a:r>
                      <a:r>
                        <a:rPr lang="ru-RU" dirty="0" err="1" smtClean="0"/>
                        <a:t>және жоғары</a:t>
                      </a:r>
                      <a:endParaRPr lang="ru-RU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/>
                        <a:t>48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/>
                        <a:t>53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“Бір отбасыға бір бала” саясатының салдарлары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58204" cy="4525963"/>
          </a:xfrm>
        </p:spPr>
        <p:txBody>
          <a:bodyPr/>
          <a:lstStyle/>
          <a:p>
            <a:r>
              <a:rPr lang="kk-KZ" dirty="0" smtClean="0"/>
              <a:t>Қытай қартаюшы елге айналды</a:t>
            </a:r>
          </a:p>
          <a:p>
            <a:r>
              <a:rPr lang="kk-KZ" dirty="0" smtClean="0"/>
              <a:t>Халықтың еңбекке қабілетінің азаюы</a:t>
            </a:r>
          </a:p>
          <a:p>
            <a:r>
              <a:rPr lang="kk-KZ" dirty="0" smtClean="0"/>
              <a:t>Жыныстық диспропорция</a:t>
            </a:r>
          </a:p>
          <a:p>
            <a:r>
              <a:rPr lang="kk-KZ" dirty="0" smtClean="0"/>
              <a:t>Жасанды түсік жасату артты, жыл сайын </a:t>
            </a:r>
            <a:r>
              <a:rPr lang="ru-RU" dirty="0" smtClean="0"/>
              <a:t>13 млн. </a:t>
            </a:r>
            <a:r>
              <a:rPr lang="ru-RU" dirty="0" err="1" smtClean="0"/>
              <a:t>әйел түсік жасатады</a:t>
            </a:r>
            <a:r>
              <a:rPr lang="ru-RU" dirty="0" smtClean="0"/>
              <a:t> </a:t>
            </a:r>
            <a:endParaRPr lang="kk-KZ" dirty="0" smtClean="0"/>
          </a:p>
          <a:p>
            <a:r>
              <a:rPr lang="kk-KZ" dirty="0" smtClean="0"/>
              <a:t>Жалғыз бала өзімшіл болып, көп жағдайда ата-анасын қараусыз қалдыруда</a:t>
            </a:r>
          </a:p>
          <a:p>
            <a:r>
              <a:rPr lang="kk-KZ" dirty="0" smtClean="0"/>
              <a:t>Өзімшілдігінен өздері де бала тууды қаламайды</a:t>
            </a:r>
          </a:p>
          <a:p>
            <a:endParaRPr lang="kk-KZ" dirty="0" smtClean="0"/>
          </a:p>
          <a:p>
            <a:endParaRPr lang="kk-KZ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ҚХР үкіметінің шаралары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28736"/>
            <a:ext cx="8115328" cy="4697427"/>
          </a:xfrm>
        </p:spPr>
        <p:txBody>
          <a:bodyPr/>
          <a:lstStyle/>
          <a:p>
            <a:r>
              <a:rPr lang="kk-KZ" dirty="0" smtClean="0"/>
              <a:t>Қарттардың зейнетақысын арттыруда</a:t>
            </a:r>
          </a:p>
          <a:p>
            <a:r>
              <a:rPr lang="kk-KZ" dirty="0" smtClean="0"/>
              <a:t>Қарттар үйін салып, қараусыз қалғандарды өз қамқорлығына алуда</a:t>
            </a:r>
          </a:p>
          <a:p>
            <a:r>
              <a:rPr lang="kk-KZ" dirty="0" smtClean="0"/>
              <a:t>Жасанды түсік жасатудың қауіпті екенін түсіндіруші консультациялар, шаралар өткізуде</a:t>
            </a:r>
          </a:p>
          <a:p>
            <a:r>
              <a:rPr lang="kk-KZ" dirty="0" smtClean="0"/>
              <a:t>2013 ж. 9-12 қарашада өткен Компартия Пленумында әр отбасыға 2 баладан тууға рұқсат ету шешімі қабылданды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785794"/>
            <a:ext cx="8229600" cy="4525963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Демография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грекше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демос —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  <a:hlinkClick r:id="rId2" tooltip="Халық"/>
              </a:rPr>
              <a:t>халық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халықтың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ұлттың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ұлыстың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  <a:hlinkClick r:id="rId3" tooltip="ЭТНИКАЛЫҚ ТОП (мұндай бет жоқ)"/>
              </a:rPr>
              <a:t>этникалық топтың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санын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құрамы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құрылымын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аумаққа бөлінуін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өсу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динамикасын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қоғамдық-тарихи жағдайлармен байланыстырып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зерттейтін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  <a:hlinkClick r:id="rId4" tooltip="Ғылым"/>
              </a:rPr>
              <a:t>ғылым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саласы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Демография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популяциясын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оның көлемі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құрылымына сәйкес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яғни жынысы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отбасылық жағдайы және этникалық шығу тегі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осы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популяцияның туу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өлу және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миграция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коэффициенттеріндегі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өзгеруі тұрғысынан статистикалық зерттеу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Урбандалу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 </a:t>
            </a:r>
            <a:r>
              <a:rPr lang="ru-RU" sz="2400" dirty="0" smtClean="0"/>
              <a:t>(Урбанизация) (</a:t>
            </a:r>
            <a:r>
              <a:rPr lang="ru-RU" sz="2400" dirty="0" smtClean="0">
                <a:hlinkClick r:id="rId2" tooltip="Латын тілі"/>
              </a:rPr>
              <a:t>лат.</a:t>
            </a:r>
            <a:r>
              <a:rPr lang="ru-RU" sz="2400" dirty="0" smtClean="0"/>
              <a:t> </a:t>
            </a:r>
            <a:r>
              <a:rPr lang="en-US" sz="2400" i="1" dirty="0" err="1" smtClean="0"/>
              <a:t>urbs</a:t>
            </a:r>
            <a:r>
              <a:rPr lang="en-US" sz="2400" i="1" dirty="0" smtClean="0"/>
              <a:t> - </a:t>
            </a:r>
            <a:r>
              <a:rPr lang="ru-RU" sz="2400" i="1" dirty="0" err="1" smtClean="0"/>
              <a:t>қала,</a:t>
            </a:r>
            <a:r>
              <a:rPr lang="ru-RU" sz="2400" i="1" dirty="0" smtClean="0"/>
              <a:t> </a:t>
            </a:r>
            <a:r>
              <a:rPr lang="en-US" sz="2400" i="1" dirty="0" err="1" smtClean="0"/>
              <a:t>urbanus</a:t>
            </a:r>
            <a:r>
              <a:rPr lang="en-US" sz="2400" i="1" dirty="0" smtClean="0"/>
              <a:t> - </a:t>
            </a:r>
            <a:r>
              <a:rPr lang="ru-RU" sz="2400" i="1" dirty="0" err="1" smtClean="0"/>
              <a:t>қалалық</a:t>
            </a:r>
            <a:r>
              <a:rPr lang="ru-RU" sz="2400" dirty="0" smtClean="0"/>
              <a:t>) – </a:t>
            </a:r>
            <a:r>
              <a:rPr lang="ru-RU" sz="2400" dirty="0" err="1" smtClean="0">
                <a:hlinkClick r:id="rId3" tooltip="Еңбек"/>
              </a:rPr>
              <a:t>еңбек</a:t>
            </a:r>
            <a:r>
              <a:rPr lang="ru-RU" sz="2400" dirty="0" err="1" smtClean="0"/>
              <a:t> бөлінісінің </a:t>
            </a:r>
            <a:r>
              <a:rPr lang="ru-RU" sz="2400" dirty="0" err="1" smtClean="0">
                <a:hlinkClick r:id="rId4" tooltip="Қоғам"/>
              </a:rPr>
              <a:t>қоғамдық</a:t>
            </a:r>
            <a:r>
              <a:rPr lang="ru-RU" sz="2400" dirty="0" err="1" smtClean="0"/>
              <a:t> және аумақтық тұрғыдан тарихи</a:t>
            </a:r>
            <a:r>
              <a:rPr lang="ru-RU" sz="2400" dirty="0" smtClean="0"/>
              <a:t> </a:t>
            </a:r>
            <a:r>
              <a:rPr lang="ru-RU" sz="2400" dirty="0" err="1" smtClean="0"/>
              <a:t>қалыптасуынан пайда</a:t>
            </a:r>
            <a:r>
              <a:rPr lang="ru-RU" sz="2400" dirty="0" smtClean="0"/>
              <a:t> </a:t>
            </a:r>
            <a:r>
              <a:rPr lang="ru-RU" sz="2400" dirty="0" err="1" smtClean="0"/>
              <a:t>болып</a:t>
            </a:r>
            <a:r>
              <a:rPr lang="ru-RU" sz="2400" dirty="0" smtClean="0"/>
              <a:t>, </a:t>
            </a:r>
            <a:r>
              <a:rPr lang="ru-RU" sz="2400" dirty="0" err="1" smtClean="0"/>
              <a:t>әлемнің әртүрлі елдері</a:t>
            </a:r>
            <a:r>
              <a:rPr lang="ru-RU" sz="2400" dirty="0" smtClean="0"/>
              <a:t> мен </a:t>
            </a:r>
            <a:r>
              <a:rPr lang="ru-RU" sz="2400" dirty="0" err="1" smtClean="0"/>
              <a:t>өңірлерінің өзіндік ерек­шеліктеріне</a:t>
            </a:r>
            <a:r>
              <a:rPr lang="ru-RU" sz="2400" dirty="0" smtClean="0"/>
              <a:t> </a:t>
            </a:r>
            <a:r>
              <a:rPr lang="ru-RU" sz="2400" dirty="0" err="1" smtClean="0"/>
              <a:t>сәйкес дамитын</a:t>
            </a:r>
            <a:r>
              <a:rPr lang="ru-RU" sz="2400" dirty="0" smtClean="0"/>
              <a:t> </a:t>
            </a:r>
            <a:r>
              <a:rPr lang="ru-RU" sz="2400" dirty="0" err="1" smtClean="0"/>
              <a:t>әлеуметтік-экономикалық</a:t>
            </a:r>
            <a:r>
              <a:rPr lang="ru-RU" sz="2400" dirty="0" smtClean="0"/>
              <a:t>, </a:t>
            </a:r>
            <a:r>
              <a:rPr lang="ru-RU" sz="2400" dirty="0" err="1" smtClean="0">
                <a:hlinkClick r:id="rId5" tooltip="Демография"/>
              </a:rPr>
              <a:t>демографиялық</a:t>
            </a:r>
            <a:r>
              <a:rPr lang="ru-RU" sz="2400" dirty="0" smtClean="0"/>
              <a:t>, </a:t>
            </a:r>
            <a:r>
              <a:rPr lang="ru-RU" sz="2400" dirty="0" err="1" smtClean="0"/>
              <a:t>географиялық секілді</a:t>
            </a:r>
            <a:r>
              <a:rPr lang="ru-RU" sz="2400" dirty="0" smtClean="0"/>
              <a:t> </a:t>
            </a:r>
            <a:r>
              <a:rPr lang="ru-RU" sz="2400" dirty="0" err="1" smtClean="0"/>
              <a:t>көп жақты қырлары </a:t>
            </a:r>
            <a:r>
              <a:rPr lang="ru-RU" sz="2400" dirty="0" smtClean="0"/>
              <a:t>бар </a:t>
            </a:r>
            <a:r>
              <a:rPr lang="ru-RU" sz="2400" dirty="0" err="1" smtClean="0"/>
              <a:t>күрделі құбылыс</a:t>
            </a:r>
            <a:r>
              <a:rPr lang="ru-RU" sz="2400" dirty="0" smtClean="0"/>
              <a:t>. </a:t>
            </a:r>
            <a:r>
              <a:rPr lang="ru-RU" sz="2400" dirty="0" err="1" smtClean="0"/>
              <a:t>Көне </a:t>
            </a:r>
            <a:r>
              <a:rPr lang="ru-RU" sz="2400" dirty="0" err="1" smtClean="0">
                <a:hlinkClick r:id="rId2" tooltip="Латын тілі"/>
              </a:rPr>
              <a:t>латын</a:t>
            </a:r>
            <a:r>
              <a:rPr lang="ru-RU" sz="2400" dirty="0" smtClean="0">
                <a:hlinkClick r:id="rId2" tooltip="Латын тілі"/>
              </a:rPr>
              <a:t> </a:t>
            </a:r>
            <a:r>
              <a:rPr lang="ru-RU" sz="2400" dirty="0" err="1" smtClean="0">
                <a:hlinkClick r:id="rId2" tooltip="Латын тілі"/>
              </a:rPr>
              <a:t>тіліндегі</a:t>
            </a:r>
            <a:r>
              <a:rPr lang="ru-RU" sz="2400" dirty="0" smtClean="0"/>
              <a:t> </a:t>
            </a:r>
            <a:r>
              <a:rPr lang="ru-RU" sz="2400" dirty="0" err="1" smtClean="0"/>
              <a:t>мағынасы </a:t>
            </a:r>
            <a:r>
              <a:rPr lang="ru-RU" sz="2400" dirty="0" err="1" smtClean="0">
                <a:hlinkClick r:id="rId6" tooltip="Қала"/>
              </a:rPr>
              <a:t>"қалалық"</a:t>
            </a:r>
            <a:r>
              <a:rPr lang="ru-RU" sz="2400" dirty="0" err="1" smtClean="0"/>
              <a:t> деген</a:t>
            </a:r>
            <a:r>
              <a:rPr lang="ru-RU" sz="2400" dirty="0" smtClean="0"/>
              <a:t> </a:t>
            </a:r>
            <a:r>
              <a:rPr lang="ru-RU" sz="2400" dirty="0" err="1" smtClean="0"/>
              <a:t>ұғымды білдіреді</a:t>
            </a:r>
            <a:r>
              <a:rPr lang="ru-RU" sz="2400" dirty="0" smtClean="0"/>
              <a:t>. </a:t>
            </a:r>
            <a:r>
              <a:rPr lang="ru-RU" sz="2400" dirty="0" err="1" smtClean="0"/>
              <a:t>Яғни, ең қысқаша айтар</a:t>
            </a:r>
            <a:r>
              <a:rPr lang="ru-RU" sz="2400" dirty="0" smtClean="0"/>
              <a:t> </a:t>
            </a:r>
            <a:r>
              <a:rPr lang="ru-RU" sz="2400" dirty="0" err="1" smtClean="0"/>
              <a:t>болсақ, </a:t>
            </a:r>
            <a:r>
              <a:rPr lang="ru-RU" sz="2400" dirty="0" smtClean="0"/>
              <a:t>урбанизация, </a:t>
            </a:r>
            <a:r>
              <a:rPr lang="ru-RU" sz="2400" dirty="0" err="1" smtClean="0"/>
              <a:t>бұл </a:t>
            </a:r>
            <a:r>
              <a:rPr lang="ru-RU" sz="2400" dirty="0" smtClean="0"/>
              <a:t>– </a:t>
            </a:r>
            <a:r>
              <a:rPr lang="ru-RU" sz="2400" dirty="0" err="1" smtClean="0"/>
              <a:t>қала тіршілігі</a:t>
            </a:r>
            <a:r>
              <a:rPr lang="ru-RU" sz="2400" dirty="0" smtClean="0"/>
              <a:t> мен </a:t>
            </a:r>
            <a:r>
              <a:rPr lang="ru-RU" sz="2400" dirty="0" err="1" smtClean="0"/>
              <a:t>тұрмысы және</a:t>
            </a:r>
            <a:r>
              <a:rPr lang="ru-RU" sz="2400" dirty="0" smtClean="0"/>
              <a:t> </a:t>
            </a:r>
            <a:r>
              <a:rPr lang="ru-RU" sz="2400" dirty="0" err="1" smtClean="0">
                <a:hlinkClick r:id="rId7" tooltip="Мәдениет"/>
              </a:rPr>
              <a:t>мәдениетінің</a:t>
            </a:r>
            <a:r>
              <a:rPr lang="ru-RU" sz="2400" dirty="0" smtClean="0"/>
              <a:t> </a:t>
            </a:r>
            <a:r>
              <a:rPr lang="ru-RU" sz="2400" dirty="0" err="1" smtClean="0"/>
              <a:t>үстемдікке ие</a:t>
            </a:r>
            <a:r>
              <a:rPr lang="ru-RU" sz="2400" dirty="0" smtClean="0"/>
              <a:t> </a:t>
            </a:r>
            <a:r>
              <a:rPr lang="ru-RU" sz="2400" dirty="0" err="1" smtClean="0"/>
              <a:t>болуы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3438" y="357166"/>
            <a:ext cx="4043362" cy="5768997"/>
          </a:xfrm>
        </p:spPr>
        <p:txBody>
          <a:bodyPr/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Жапонияда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демографиялы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 дағдарыс орын алып отыр. 2007-2012 жж. аралығында халық саны 219 мың адамға қысқарып үлгерді. Ал Қытайдағы жағдай қалай?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AutoShape 2" descr="https://encrypted-tbn2.gstatic.com/images?q=tbn:ANd9GcTSYj0EwyMW1nNyWAetCBGwUBQBn_X4SfatY3pU8bnK9tnFWXT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2" name="Picture 4" descr="http://www.masterforex-v.org/system/news/DETAIL_PICTURE_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00042"/>
            <a:ext cx="4524375" cy="2667000"/>
          </a:xfrm>
          <a:prstGeom prst="rect">
            <a:avLst/>
          </a:prstGeom>
          <a:noFill/>
        </p:spPr>
      </p:pic>
      <p:pic>
        <p:nvPicPr>
          <p:cNvPr id="2054" name="Picture 6" descr="https://encrypted-tbn2.gstatic.com/images?q=tbn:ANd9GcR3HmpUUFs3ZMjlN1YASl3ozp_61FfuURfnT4_L5u3pMfoDcdU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143248"/>
            <a:ext cx="4559187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Жас пирамидалары: Жапония 1990 жыл, Қытай 2010 жыл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китай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71612"/>
            <a:ext cx="8429684" cy="5072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r>
              <a:rPr lang="kk-KZ" dirty="0" smtClean="0"/>
              <a:t>Қазірде Қытайдың жалпы халық саны </a:t>
            </a:r>
            <a:r>
              <a:rPr lang="ru-RU" dirty="0" smtClean="0"/>
              <a:t>1,315,844,000 </a:t>
            </a:r>
            <a:r>
              <a:rPr lang="ru-RU" dirty="0" err="1" smtClean="0"/>
              <a:t>адамды</a:t>
            </a:r>
            <a:r>
              <a:rPr lang="ru-RU" dirty="0" smtClean="0"/>
              <a:t> </a:t>
            </a:r>
            <a:r>
              <a:rPr lang="ru-RU" dirty="0" err="1" smtClean="0"/>
              <a:t>құрайды</a:t>
            </a:r>
            <a:r>
              <a:rPr lang="ru-RU" dirty="0" smtClean="0"/>
              <a:t>(2007 ж.)</a:t>
            </a:r>
          </a:p>
          <a:p>
            <a:r>
              <a:rPr lang="kk-KZ" dirty="0" smtClean="0"/>
              <a:t>Халқының тығыздығы </a:t>
            </a:r>
            <a:r>
              <a:rPr lang="ru-RU" dirty="0" smtClean="0"/>
              <a:t>140 </a:t>
            </a:r>
            <a:r>
              <a:rPr lang="ru-RU" dirty="0" err="1" smtClean="0"/>
              <a:t>адам</a:t>
            </a:r>
            <a:r>
              <a:rPr lang="ru-RU" dirty="0" smtClean="0"/>
              <a:t>/км²</a:t>
            </a:r>
          </a:p>
          <a:p>
            <a:r>
              <a:rPr lang="ru-RU" dirty="0" err="1" smtClean="0"/>
              <a:t>Халқының </a:t>
            </a:r>
            <a:r>
              <a:rPr lang="ru-RU" dirty="0" smtClean="0"/>
              <a:t>93% </a:t>
            </a:r>
            <a:r>
              <a:rPr lang="ru-RU" dirty="0" err="1" smtClean="0"/>
              <a:t>қытайлар </a:t>
            </a:r>
            <a:r>
              <a:rPr lang="ru-RU" dirty="0" smtClean="0"/>
              <a:t>(</a:t>
            </a:r>
            <a:r>
              <a:rPr lang="ru-RU" dirty="0" err="1" smtClean="0"/>
              <a:t>ханьдар</a:t>
            </a:r>
            <a:r>
              <a:rPr lang="ru-RU" dirty="0" smtClean="0"/>
              <a:t>) </a:t>
            </a:r>
            <a:r>
              <a:rPr lang="ru-RU" dirty="0" err="1" smtClean="0"/>
              <a:t>құрайды</a:t>
            </a:r>
            <a:r>
              <a:rPr lang="ru-RU" dirty="0" smtClean="0"/>
              <a:t>, ал </a:t>
            </a:r>
            <a:r>
              <a:rPr lang="ru-RU" dirty="0" err="1" smtClean="0"/>
              <a:t>қалғаны</a:t>
            </a:r>
            <a:r>
              <a:rPr lang="ru-RU" dirty="0" smtClean="0"/>
              <a:t>— </a:t>
            </a:r>
            <a:r>
              <a:rPr lang="ru-RU" dirty="0" err="1" smtClean="0"/>
              <a:t>ұйғыр</a:t>
            </a:r>
            <a:r>
              <a:rPr lang="ru-RU" dirty="0" smtClean="0"/>
              <a:t>, </a:t>
            </a:r>
            <a:r>
              <a:rPr lang="ru-RU" dirty="0" err="1" smtClean="0"/>
              <a:t>мяо</a:t>
            </a:r>
            <a:r>
              <a:rPr lang="ru-RU" dirty="0" smtClean="0"/>
              <a:t>, </a:t>
            </a:r>
            <a:r>
              <a:rPr lang="ru-RU" dirty="0" err="1" smtClean="0"/>
              <a:t>монғол</a:t>
            </a:r>
            <a:r>
              <a:rPr lang="ru-RU" dirty="0" smtClean="0"/>
              <a:t>, </a:t>
            </a:r>
            <a:r>
              <a:rPr lang="ru-RU" dirty="0" err="1" smtClean="0"/>
              <a:t>қазақ</a:t>
            </a:r>
            <a:r>
              <a:rPr lang="ru-RU" dirty="0" smtClean="0"/>
              <a:t>, </a:t>
            </a:r>
            <a:r>
              <a:rPr lang="ru-RU" dirty="0" err="1" smtClean="0"/>
              <a:t>тәжік</a:t>
            </a:r>
            <a:r>
              <a:rPr lang="ru-RU" dirty="0" smtClean="0"/>
              <a:t>, </a:t>
            </a:r>
            <a:r>
              <a:rPr lang="ru-RU" dirty="0" err="1" smtClean="0"/>
              <a:t>дулун</a:t>
            </a:r>
            <a:r>
              <a:rPr lang="ru-RU" dirty="0" smtClean="0"/>
              <a:t>, </a:t>
            </a:r>
            <a:r>
              <a:rPr lang="ru-RU" dirty="0" err="1" smtClean="0"/>
              <a:t>салар</a:t>
            </a:r>
            <a:r>
              <a:rPr lang="ru-RU" dirty="0" smtClean="0"/>
              <a:t>, </a:t>
            </a:r>
            <a:r>
              <a:rPr lang="ru-RU" dirty="0" err="1" smtClean="0"/>
              <a:t>булан</a:t>
            </a:r>
            <a:r>
              <a:rPr lang="ru-RU" dirty="0" smtClean="0"/>
              <a:t>, </a:t>
            </a:r>
            <a:r>
              <a:rPr lang="ru-RU" dirty="0" err="1" smtClean="0"/>
              <a:t>югур</a:t>
            </a:r>
            <a:r>
              <a:rPr lang="ru-RU" dirty="0" smtClean="0"/>
              <a:t>, орочон, </a:t>
            </a:r>
            <a:r>
              <a:rPr lang="ru-RU" dirty="0" err="1" smtClean="0"/>
              <a:t>цзино</a:t>
            </a:r>
            <a:r>
              <a:rPr lang="ru-RU" dirty="0" smtClean="0"/>
              <a:t>, </a:t>
            </a:r>
            <a:r>
              <a:rPr lang="ru-RU" dirty="0" err="1" smtClean="0"/>
              <a:t>хани</a:t>
            </a:r>
            <a:r>
              <a:rPr lang="ru-RU" dirty="0" smtClean="0"/>
              <a:t>, </a:t>
            </a:r>
            <a:r>
              <a:rPr lang="ru-RU" dirty="0" err="1" smtClean="0"/>
              <a:t>лоба</a:t>
            </a:r>
            <a:r>
              <a:rPr lang="ru-RU" dirty="0" smtClean="0"/>
              <a:t> </a:t>
            </a:r>
            <a:r>
              <a:rPr lang="ru-RU" dirty="0" err="1" smtClean="0"/>
              <a:t>және </a:t>
            </a:r>
            <a:r>
              <a:rPr lang="ru-RU" dirty="0" smtClean="0"/>
              <a:t>т.б.</a:t>
            </a:r>
          </a:p>
          <a:p>
            <a:r>
              <a:rPr lang="kk-KZ" dirty="0" smtClean="0"/>
              <a:t>8 диалект бар, негізгісі - Путунхуа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Демографиялық жағдайдың Қытай аймақтарындағы ерекшеліктері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383087"/>
          </a:xfrm>
        </p:spPr>
        <p:txBody>
          <a:bodyPr/>
          <a:lstStyle/>
          <a:p>
            <a:pPr algn="ct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Пекин, Шанхай және Гуандунда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китай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357430"/>
            <a:ext cx="8543098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/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Тибет, Нинся және Шыңжаңда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китай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357298"/>
            <a:ext cx="8715433" cy="52149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400024" cy="6858000"/>
          </a:xfrm>
        </p:spPr>
        <p:txBody>
          <a:bodyPr/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Халық</a:t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тығыздығы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Китай - плотность населен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0"/>
            <a:ext cx="7072362" cy="67797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водный</Template>
  <TotalTime>123</TotalTime>
  <Words>389</Words>
  <PresentationFormat>Экран (4:3)</PresentationFormat>
  <Paragraphs>127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Diseño predeterminado</vt:lpstr>
      <vt:lpstr>Шығыс  елдеріндегі  урбанизация  үдерісі.  Демографиялық саясат</vt:lpstr>
      <vt:lpstr>Слайд 2</vt:lpstr>
      <vt:lpstr>Урбандалу</vt:lpstr>
      <vt:lpstr>Слайд 4</vt:lpstr>
      <vt:lpstr>Жас пирамидалары: Жапония 1990 жыл, Қытай 2010 жыл</vt:lpstr>
      <vt:lpstr>Слайд 6</vt:lpstr>
      <vt:lpstr>Демографиялық жағдайдың Қытай аймақтарындағы ерекшеліктері</vt:lpstr>
      <vt:lpstr>Тибет, Нинся және Шыңжаңда</vt:lpstr>
      <vt:lpstr>Халық  тығыздығы</vt:lpstr>
      <vt:lpstr>Диалекттердің таралу аймағы</vt:lpstr>
      <vt:lpstr>Халық санының өсу темпі</vt:lpstr>
      <vt:lpstr>4-2-1схемасы пайда болды: Бір отбасыға бір бала</vt:lpstr>
      <vt:lpstr>Халықтың туылу және өлу деңгейі</vt:lpstr>
      <vt:lpstr>Қытай – қартаюшы мемлекет</vt:lpstr>
      <vt:lpstr>Слайд 15</vt:lpstr>
      <vt:lpstr>“Бір отбасыға бір бала” саясатының салдарлары</vt:lpstr>
      <vt:lpstr>ҚХР үкіметінің шаралары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Қытайдың демографиялық саясаты</dc:title>
  <dc:creator>Жанар</dc:creator>
  <cp:lastModifiedBy>Astana</cp:lastModifiedBy>
  <cp:revision>17</cp:revision>
  <dcterms:created xsi:type="dcterms:W3CDTF">2013-12-10T15:23:35Z</dcterms:created>
  <dcterms:modified xsi:type="dcterms:W3CDTF">2018-03-30T00:59:45Z</dcterms:modified>
</cp:coreProperties>
</file>