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307" r:id="rId4"/>
    <p:sldId id="308" r:id="rId5"/>
    <p:sldId id="309" r:id="rId6"/>
    <p:sldId id="310" r:id="rId7"/>
    <p:sldId id="311" r:id="rId8"/>
    <p:sldId id="312" r:id="rId9"/>
    <p:sldId id="305" r:id="rId10"/>
    <p:sldId id="30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9E6A806-CFFC-48E3-8984-1118D04DB602}">
          <p14:sldIdLst>
            <p14:sldId id="259"/>
            <p14:sldId id="256"/>
            <p14:sldId id="307"/>
            <p14:sldId id="308"/>
            <p14:sldId id="309"/>
            <p14:sldId id="310"/>
            <p14:sldId id="311"/>
            <p14:sldId id="312"/>
          </p14:sldIdLst>
        </p14:section>
        <p14:section name="Раздел без заголовка" id="{4FC3ABE3-A329-49E6-920F-9A0DBC293E2E}">
          <p14:sldIdLst>
            <p14:sldId id="305"/>
            <p14:sldId id="30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-29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7001" y="1475633"/>
            <a:ext cx="8361229" cy="2098226"/>
          </a:xfrm>
        </p:spPr>
        <p:txBody>
          <a:bodyPr/>
          <a:lstStyle/>
          <a:p>
            <a:r>
              <a:rPr lang="kk-KZ" dirty="0" smtClean="0"/>
              <a:t>Лекция </a:t>
            </a:r>
            <a:r>
              <a:rPr lang="kk-KZ" dirty="0"/>
              <a:t>4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88295" y="3696220"/>
            <a:ext cx="6831673" cy="1086237"/>
          </a:xfrm>
        </p:spPr>
        <p:txBody>
          <a:bodyPr/>
          <a:lstStyle/>
          <a:p>
            <a:r>
              <a:rPr lang="ru-RU" b="1" dirty="0"/>
              <a:t>Модели принятия решений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93178" y="4870139"/>
            <a:ext cx="41100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/>
              <a:t>и</a:t>
            </a:r>
            <a:r>
              <a:rPr lang="ru-RU" sz="1400" dirty="0" err="1" smtClean="0"/>
              <a:t>.о</a:t>
            </a:r>
            <a:r>
              <a:rPr lang="ru-RU" sz="1400" dirty="0" smtClean="0"/>
              <a:t>. доцент кафедры «Информационные системы» </a:t>
            </a:r>
          </a:p>
          <a:p>
            <a:r>
              <a:rPr lang="ru-RU" sz="1400" dirty="0" err="1" smtClean="0"/>
              <a:t>Муханова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Аягоз</a:t>
            </a:r>
            <a:r>
              <a:rPr lang="ru-RU" sz="1400" dirty="0" smtClean="0"/>
              <a:t> </a:t>
            </a:r>
            <a:r>
              <a:rPr lang="ru-RU" sz="1400" dirty="0" err="1" smtClean="0"/>
              <a:t>Асанбековна</a:t>
            </a:r>
            <a:endParaRPr lang="ru-RU" sz="1400" dirty="0" smtClean="0"/>
          </a:p>
          <a:p>
            <a:r>
              <a:rPr lang="en-US" sz="1400" dirty="0"/>
              <a:t>e</a:t>
            </a:r>
            <a:r>
              <a:rPr lang="en-US" sz="1400" dirty="0" smtClean="0"/>
              <a:t>-mail: ayagoz198302@mail.ru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7049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12022"/>
            <a:ext cx="9601200" cy="4055378"/>
          </a:xfrm>
        </p:spPr>
        <p:txBody>
          <a:bodyPr>
            <a:normAutofit/>
          </a:bodyPr>
          <a:lstStyle/>
          <a:p>
            <a:r>
              <a:rPr lang="ru-RU" dirty="0"/>
              <a:t>10.Что такое коалиция? </a:t>
            </a:r>
          </a:p>
          <a:p>
            <a:r>
              <a:rPr lang="ru-RU" dirty="0"/>
              <a:t>11.Что дает менеджерам создание коалиции?</a:t>
            </a:r>
          </a:p>
          <a:p>
            <a:r>
              <a:rPr lang="ru-RU" dirty="0"/>
              <a:t>12.На каких предположениях основана политическая модель?</a:t>
            </a:r>
          </a:p>
          <a:p>
            <a:r>
              <a:rPr lang="ru-RU" dirty="0"/>
              <a:t>13.Чем характеризуется классическая модель?</a:t>
            </a:r>
          </a:p>
          <a:p>
            <a:r>
              <a:rPr lang="ru-RU" dirty="0"/>
              <a:t>14. Чем характеризуется административная модель?</a:t>
            </a:r>
          </a:p>
          <a:p>
            <a:r>
              <a:rPr lang="ru-RU" dirty="0"/>
              <a:t>15. </a:t>
            </a:r>
            <a:r>
              <a:rPr lang="ru-RU"/>
              <a:t>Чем характеризуется политическая модель?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80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39190" y="2638684"/>
            <a:ext cx="8319917" cy="2167825"/>
          </a:xfrm>
        </p:spPr>
        <p:txBody>
          <a:bodyPr/>
          <a:lstStyle/>
          <a:p>
            <a:pPr algn="l"/>
            <a:r>
              <a:rPr lang="ru-RU" sz="2400" b="1" dirty="0" smtClean="0"/>
              <a:t>Вопросы: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</a:t>
            </a:r>
            <a:r>
              <a:rPr lang="ru-RU" sz="2400" b="1" dirty="0"/>
              <a:t>Модели принятия управленческих </a:t>
            </a:r>
            <a:r>
              <a:rPr lang="ru-RU" sz="2400" b="1" dirty="0" smtClean="0"/>
              <a:t>решений</a:t>
            </a:r>
            <a:br>
              <a:rPr lang="ru-RU" sz="2400" b="1" dirty="0" smtClean="0"/>
            </a:br>
            <a:r>
              <a:rPr lang="ru-RU" sz="2400" b="1" dirty="0" smtClean="0"/>
              <a:t>- Классическая </a:t>
            </a:r>
            <a:r>
              <a:rPr lang="ru-RU" sz="2400" b="1" dirty="0"/>
              <a:t>модель</a:t>
            </a:r>
            <a:br>
              <a:rPr lang="ru-RU" sz="2400" b="1" dirty="0"/>
            </a:br>
            <a:r>
              <a:rPr lang="ru-RU" sz="2400" b="1" dirty="0" smtClean="0"/>
              <a:t>- Административная </a:t>
            </a:r>
            <a:r>
              <a:rPr lang="ru-RU" sz="2400" b="1" dirty="0"/>
              <a:t>модель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Политическая </a:t>
            </a:r>
            <a:r>
              <a:rPr lang="ru-RU" sz="2400" b="1" dirty="0"/>
              <a:t>модель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Характеристика </a:t>
            </a:r>
            <a:r>
              <a:rPr lang="ru-RU" sz="2400" b="1" dirty="0"/>
              <a:t>моделей принятия решений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8135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Модели принятия управленческих решений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Основные модели принятия управления рассмотрел и выделил Ричард Л. </a:t>
            </a:r>
            <a:r>
              <a:rPr lang="ru-RU" dirty="0" err="1"/>
              <a:t>Дафт</a:t>
            </a:r>
            <a:r>
              <a:rPr lang="ru-RU" dirty="0"/>
              <a:t>. Как он говорит, все применяемые менеджерами для принятия решений подходы подразделяются на три типа, или три модели: классическую, административную и политическую.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354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Классическая модель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28800"/>
            <a:ext cx="9601200" cy="40386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Эта модель основывается на экономических положениях. Управленческое решение должно соответствовать экономическим интересам организации. В ее основе лежат следующие предположения:</a:t>
            </a:r>
          </a:p>
          <a:p>
            <a:r>
              <a:rPr lang="ru-RU" dirty="0"/>
              <a:t>1. Принимающее решение лицо стремится к достижению известных и согласованных целей. Проблемы определены и точно сформулированы.</a:t>
            </a:r>
          </a:p>
          <a:p>
            <a:r>
              <a:rPr lang="ru-RU" dirty="0"/>
              <a:t>2. Ответственный за выбор сотрудник стремится к определенности, получению всей необходимой информации, просчитываются все допустимые варианты и возможные последствия</a:t>
            </a:r>
          </a:p>
          <a:p>
            <a:r>
              <a:rPr lang="ru-RU" dirty="0"/>
              <a:t>3. Известны критерии оценки альтернатив. Лицо, принимающее решение, выбирает вариант, который несет наибольшую экономическую выгоду для организации.</a:t>
            </a:r>
          </a:p>
          <a:p>
            <a:r>
              <a:rPr lang="ru-RU" dirty="0"/>
              <a:t>4. Лицо, принимающее решение, действует рационально и логически подходит к оценке вариантов, расстановке приоритетов, его выбор, наилучшим образом соответствует достижению целей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878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Административная модель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Сущность этой модели состоит в том, что она  описывает реальный процесс принятия решений в трудных ситуациях (непрограммируемые решения и ситуации неуверенности и неопределенности).</a:t>
            </a:r>
          </a:p>
          <a:p>
            <a:r>
              <a:rPr lang="ru-RU" dirty="0"/>
              <a:t>Административная модель принятия решений основывается на работах Герберта </a:t>
            </a:r>
            <a:r>
              <a:rPr lang="ru-RU" dirty="0" err="1"/>
              <a:t>Саймона</a:t>
            </a:r>
            <a:r>
              <a:rPr lang="ru-RU" dirty="0"/>
              <a:t>. </a:t>
            </a:r>
          </a:p>
          <a:p>
            <a:r>
              <a:rPr lang="ru-RU" dirty="0"/>
              <a:t>Традиционная теория принятия решений в организации основывается на идее о существовании одиночного, рационального предпринимателя, поступки которого направлены на максимизацию прибыли.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468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09350"/>
            <a:ext cx="9601200" cy="44580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Административная модель более реалистична в плане принятия сложных, непрограммируемых решений и включает следующие принципы:</a:t>
            </a:r>
          </a:p>
          <a:p>
            <a:r>
              <a:rPr lang="ru-RU" dirty="0"/>
              <a:t>1. Цели решения, как правило, не отличаются определенностью, находятся в конфликте друг с другом. Менеджеры часто не подозревают о существующих в организации проблемах и возможностях.</a:t>
            </a:r>
          </a:p>
          <a:p>
            <a:r>
              <a:rPr lang="ru-RU" dirty="0"/>
              <a:t>2. Рациональные процедуры используются далеко не всегда, а если применяются, то ограничиваются упрощенным взглядом на проблему, не отражающим сложности реальных событий.</a:t>
            </a:r>
          </a:p>
          <a:p>
            <a:r>
              <a:rPr lang="ru-RU" dirty="0"/>
              <a:t>3. Границы поиска менеджерами различных вариантов определяются человеческими, информационными и ресурсными ограничениями.</a:t>
            </a:r>
          </a:p>
          <a:p>
            <a:r>
              <a:rPr lang="ru-RU" dirty="0"/>
              <a:t>4. Большинство менеджеров довольствуются скорее приемлемыми, нежели </a:t>
            </a:r>
            <a:r>
              <a:rPr lang="ru-RU" dirty="0" err="1"/>
              <a:t>максимизирующими</a:t>
            </a:r>
            <a:r>
              <a:rPr lang="ru-RU" dirty="0"/>
              <a:t> решениями. Отчасти это происходит из-за ограниченности имеющейся у них информации, отчасти- из-за нечеткости критериев максимизации.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754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Политическая модель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62356"/>
            <a:ext cx="9601200" cy="40050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Данная модель основана на следующих предположениях:</a:t>
            </a:r>
          </a:p>
          <a:p>
            <a:r>
              <a:rPr lang="ru-RU" dirty="0"/>
              <a:t>1. Организации состоят из имеющих различные интересы, цели и ценности групп. Менеджеры по-разному определяют приоритетность проблем, разделяя или выражая несогласие с целями и интересами коллег.</a:t>
            </a:r>
          </a:p>
          <a:p>
            <a:r>
              <a:rPr lang="ru-RU" dirty="0"/>
              <a:t>2. Информация является неопределенной и неполной. Рациональное поведение лимитировано сложностью многих проблем, а также личными и организационными ограничениями.</a:t>
            </a:r>
          </a:p>
          <a:p>
            <a:r>
              <a:rPr lang="ru-RU" dirty="0"/>
              <a:t>3. Менеджеры не обладают необходимыми для идентификации всех составляющих проблемы и обработки всей значимой информации временем, ресурсами или ментальными способностями. Для сбора информации и уменьшения неопределенности менеджеры общаются друг с другом, обмениваются мнениями.</a:t>
            </a:r>
          </a:p>
          <a:p>
            <a:r>
              <a:rPr lang="ru-RU" dirty="0"/>
              <a:t>4. Цели и альтернативы вырабатываются в ходе дебатов. Решения являются результатом дискуссий и «переговоров» между членами коалиций.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634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Характеристика моделей принятия решений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8101586"/>
              </p:ext>
            </p:extLst>
          </p:nvPr>
        </p:nvGraphicFramePr>
        <p:xfrm>
          <a:off x="1371600" y="2286000"/>
          <a:ext cx="9836092" cy="3366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3200400"/>
                <a:gridCol w="3435292"/>
              </a:tblGrid>
              <a:tr h="370840">
                <a:tc>
                  <a:txBody>
                    <a:bodyPr/>
                    <a:lstStyle/>
                    <a:p>
                      <a:pPr indent="142875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Классическая модель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Административная модель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Политическая модель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64393">
                <a:tc>
                  <a:txBody>
                    <a:bodyPr/>
                    <a:lstStyle/>
                    <a:p>
                      <a:pPr indent="142875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Четкость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целей, осознание проблемы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indent="142875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Полная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определенность ситуации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indent="142875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Исчерпывающая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информация о вариантах решений и возможных результатах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Человек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делает рациональный выбор для максимизации полезных результатов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42875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Проблема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 цели неочевидны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indent="142875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Имеет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место ситуация неопределенности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indent="142875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Ограниченность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информации о вариантах решения и их последствиях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Приемлемы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выбор, опирающийся на интуицию и коалиции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42875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Плюрализм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; конфликт целей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indent="142875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Состояние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неуверенности неопределенности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indent="142875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Несоответствие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мнений; неопределенность информации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Дискуссии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 «переговоры» между членами коалиций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50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1.Типы  моделей ПР </a:t>
            </a:r>
          </a:p>
          <a:p>
            <a:r>
              <a:rPr lang="ru-RU" dirty="0"/>
              <a:t>2.Что составляет основу классической модели?</a:t>
            </a:r>
          </a:p>
          <a:p>
            <a:r>
              <a:rPr lang="ru-RU" dirty="0"/>
              <a:t>3.Пример классической модели</a:t>
            </a:r>
          </a:p>
          <a:p>
            <a:r>
              <a:rPr lang="ru-RU" dirty="0"/>
              <a:t>4.Какова сущность административной модели ПР?</a:t>
            </a:r>
          </a:p>
          <a:p>
            <a:r>
              <a:rPr lang="ru-RU" dirty="0"/>
              <a:t>5.В чем состоит отличие модели </a:t>
            </a:r>
            <a:r>
              <a:rPr lang="ru-RU" dirty="0" err="1"/>
              <a:t>Г.Саймона</a:t>
            </a:r>
            <a:r>
              <a:rPr lang="ru-RU" dirty="0"/>
              <a:t> от традиционной модели ПР?</a:t>
            </a:r>
          </a:p>
          <a:p>
            <a:r>
              <a:rPr lang="ru-RU" dirty="0"/>
              <a:t>6.Принципы административной модели</a:t>
            </a:r>
          </a:p>
          <a:p>
            <a:r>
              <a:rPr lang="ru-RU" dirty="0"/>
              <a:t>7.Как определяют М.Х. </a:t>
            </a:r>
            <a:r>
              <a:rPr lang="ru-RU" dirty="0" err="1"/>
              <a:t>Мескон</a:t>
            </a:r>
            <a:r>
              <a:rPr lang="ru-RU" dirty="0"/>
              <a:t> и  Р.Л. </a:t>
            </a:r>
            <a:r>
              <a:rPr lang="ru-RU" dirty="0" err="1"/>
              <a:t>Дафт</a:t>
            </a:r>
            <a:r>
              <a:rPr lang="ru-RU" dirty="0"/>
              <a:t> понятие «интуиция»?</a:t>
            </a:r>
          </a:p>
          <a:p>
            <a:r>
              <a:rPr lang="ru-RU" dirty="0"/>
              <a:t>8.Приведите пример интуитивного решения</a:t>
            </a:r>
          </a:p>
          <a:p>
            <a:r>
              <a:rPr lang="ru-RU" dirty="0"/>
              <a:t>9.Каковы условия применения политической модели?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29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2726</TotalTime>
  <Words>665</Words>
  <Application>Microsoft Office PowerPoint</Application>
  <PresentationFormat>Произвольный</PresentationFormat>
  <Paragraphs>63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Crop</vt:lpstr>
      <vt:lpstr>Лекция 4</vt:lpstr>
      <vt:lpstr>Вопросы:  - Модели принятия управленческих решений - Классическая модель - Административная модель - Политическая модель - Характеристика моделей принятия решений </vt:lpstr>
      <vt:lpstr>Модели принятия управленческих решений </vt:lpstr>
      <vt:lpstr>Классическая модель </vt:lpstr>
      <vt:lpstr>Административная модель </vt:lpstr>
      <vt:lpstr>Презентация PowerPoint</vt:lpstr>
      <vt:lpstr>Политическая модель </vt:lpstr>
      <vt:lpstr>Характеристика моделей принятия решений </vt:lpstr>
      <vt:lpstr>Контрольные вопросы: </vt:lpstr>
      <vt:lpstr>Контрольные вопросы: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77755</cp:lastModifiedBy>
  <cp:revision>31</cp:revision>
  <dcterms:created xsi:type="dcterms:W3CDTF">2021-01-27T16:38:45Z</dcterms:created>
  <dcterms:modified xsi:type="dcterms:W3CDTF">2022-11-01T10:39:15Z</dcterms:modified>
</cp:coreProperties>
</file>