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46" r:id="rId3"/>
    <p:sldId id="276" r:id="rId4"/>
    <p:sldId id="279" r:id="rId5"/>
    <p:sldId id="285" r:id="rId6"/>
    <p:sldId id="290" r:id="rId7"/>
    <p:sldId id="291" r:id="rId8"/>
    <p:sldId id="292" r:id="rId9"/>
    <p:sldId id="301" r:id="rId10"/>
    <p:sldId id="340" r:id="rId11"/>
    <p:sldId id="347" r:id="rId12"/>
    <p:sldId id="349" r:id="rId13"/>
    <p:sldId id="302" r:id="rId14"/>
    <p:sldId id="305" r:id="rId15"/>
    <p:sldId id="34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94"/>
  </p:normalViewPr>
  <p:slideViewPr>
    <p:cSldViewPr snapToGrid="0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6FCD1-A7F2-B343-B838-D6DDC735DC1F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4FAF3-9E0A-E04D-912B-12368954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4FAF3-9E0A-E04D-912B-12368954E7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2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3AE4A-BA93-ED46-B134-EC3582AE99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2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4FAF3-9E0A-E04D-912B-12368954E7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4FAF3-9E0A-E04D-912B-12368954E7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5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4FAF3-9E0A-E04D-912B-12368954E7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9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64D2-4789-1B67-093E-F5809573E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CE1FC-F393-2764-2E40-1A8689EF3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242-D77D-CDF6-BA46-CC3D788A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06EB-03AC-A1B1-6FFE-D6436725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24D7-7CB3-1991-390C-EF1F35B7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C653-CD50-F203-B11A-87AABFE9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588A8-5A8E-957E-9C91-86EF4560C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8E7A-8504-331F-FC1F-8434B910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AEE7A-A497-A66E-278B-99B91A62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D523C-6DBC-C8AD-9D58-E658855D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9C1D7-A27F-5491-C0FC-8A9F1865B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5C1A9-EBC2-3AD1-110F-E33A278D6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CC3EF-A972-B4B2-AB6F-89EB7BD2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72FDF-6B32-EEAD-E166-D9AF4394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9C97-7983-46B7-54D0-EEEE8E9E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1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95584" y="476673"/>
            <a:ext cx="9599065" cy="974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 here (Section divider slide)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5580" y="1412778"/>
            <a:ext cx="9601067" cy="4464495"/>
          </a:xfrm>
        </p:spPr>
        <p:txBody>
          <a:bodyPr/>
          <a:lstStyle>
            <a:lvl1pPr marL="239175" indent="-239175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463534" indent="-222242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717526" indent="-251875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950351" indent="-230710">
              <a:buClr>
                <a:srgbClr val="C9122B"/>
              </a:buClr>
              <a:buFont typeface="Wingdings" panose="05000000000000000000" pitchFamily="2" charset="2"/>
              <a:buChar char="§"/>
              <a:defRPr sz="2400"/>
            </a:lvl4pPr>
            <a:lvl5pPr marL="1199958" indent="-244791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dirty="0"/>
              <a:t>Content or subheading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32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8B48-E54A-3C02-5535-85BE1F1C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C2B1-2F62-EA86-1B89-673C37D77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E4F6E-5AE0-E78C-B5D5-B1FA92FE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A0B9E-EACC-7C16-E300-7990EEAB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871-0458-C919-86C5-74570599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5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D8A48-B268-4D3F-81A9-5838EB64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FDEC2-3FE1-7077-237D-E93FDD8D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F520A-8921-75B8-A2FD-BAE746C6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B669-EC59-9662-E840-F733B603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706A3-AC57-FB56-C004-8390215E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B813-8A5E-20AE-47A7-53275285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B654-4723-97F5-8245-0B714F57F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CD1DC-7A02-167B-8A4C-2725DED0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BFB7A-9E50-3F3C-63D2-4ABF2E60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C972D-7FC3-31BC-C898-65A6E080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4B298-45D6-8F47-3664-6197071E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F7CD-DE02-655D-D7CA-717EC237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D3F47-9F64-D4F2-F9DE-C08CA1FD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4D044-97B2-9684-AE87-5E3967731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8A70C-DC72-7A64-F1CF-80317AB41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A5948-7EA2-CBF4-AA20-1AD55CA96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EDE4A3-53E3-795E-11C2-167E05DD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EDDC2-32E0-36F3-F951-5DBEDA3D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5A0DA-0E99-6B9B-1F4C-867F44E8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3AB5-0F98-C4D0-4388-DBB52957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31B2-2620-44F8-F34E-E2F6F469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1C816-F048-3B04-A24C-A5B2FF2F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534EC-03E4-38AB-214B-662A61E9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9FB61-61C6-0ED9-5C1D-6630CBCC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FFF47-E2AC-CA51-6604-350978D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CC791-8F09-698D-C86E-0BF57E4A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AF30-5E41-B6B3-364A-DD4E39EB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A545F-1F54-A942-CC4D-6DCEA1F0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1B6AC-4340-1591-59E2-CDCCE0C13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F8275-58C8-7A3F-9C7D-B054EE9E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B9BBB-F30E-6795-A62B-02B1A5C1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A0B21-1CE5-9806-5D38-F7ABA79F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3486-EF00-F030-F89A-E9456B7B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852DB-D911-EB92-0403-F39F58950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0CA00-D40F-E5E4-E4F7-E1682C3E7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7E7C0-0B34-25CE-C1D8-8C044169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7DD4F-409F-92D4-44E5-FBF4F334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F625A-2AD7-1A1C-AF00-4B081482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44849-2650-EC8A-0B45-5F165276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7AB2E-6C51-A305-2D3B-2BDF6C17E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4EF8-4598-CD9E-30E2-F9ED9FF35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1D86-198F-A112-889C-784A2A3BC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EBED-6499-4E73-98F8-6CDCF88A8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scotland/learning/bitesize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39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7.emf"/><Relationship Id="rId5" Type="http://schemas.openxmlformats.org/officeDocument/2006/relationships/image" Target="../media/image32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1.emf"/><Relationship Id="rId9" Type="http://schemas.openxmlformats.org/officeDocument/2006/relationships/image" Target="../media/image14.emf"/><Relationship Id="rId1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B32C-C898-9C5F-70CC-8D5565FFD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Pumped Hydro Energy Storage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EE77B-D1E9-3D29-90F4-BDDF12FF1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Abdulnaser Sayma</a:t>
            </a:r>
          </a:p>
          <a:p>
            <a:r>
              <a:rPr lang="en-US" dirty="0"/>
              <a:t>Professor of Energy Engineering</a:t>
            </a:r>
          </a:p>
        </p:txBody>
      </p:sp>
    </p:spTree>
    <p:extLst>
      <p:ext uri="{BB962C8B-B14F-4D97-AF65-F5344CB8AC3E}">
        <p14:creationId xmlns:p14="http://schemas.microsoft.com/office/powerpoint/2010/main" val="38130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672" y="542287"/>
            <a:ext cx="11230941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Pumped</a:t>
            </a:r>
            <a:r>
              <a:rPr spc="-13" dirty="0"/>
              <a:t> </a:t>
            </a:r>
            <a:r>
              <a:rPr spc="-7" dirty="0"/>
              <a:t>Hydro</a:t>
            </a:r>
            <a:r>
              <a:rPr lang="en-GB" spc="-7" dirty="0"/>
              <a:t> Energy Storage</a:t>
            </a:r>
            <a:endParaRPr spc="-7" dirty="0"/>
          </a:p>
        </p:txBody>
      </p:sp>
      <p:sp>
        <p:nvSpPr>
          <p:cNvPr id="3" name="object 3"/>
          <p:cNvSpPr txBox="1"/>
          <p:nvPr/>
        </p:nvSpPr>
        <p:spPr>
          <a:xfrm>
            <a:off x="132750" y="1012481"/>
            <a:ext cx="11147825" cy="1658766"/>
          </a:xfrm>
          <a:prstGeom prst="rect">
            <a:avLst/>
          </a:prstGeom>
        </p:spPr>
        <p:txBody>
          <a:bodyPr vert="horz" wrap="square" lIns="0" tIns="220133" rIns="0" bIns="0" rtlCol="0">
            <a:spAutoFit/>
          </a:bodyPr>
          <a:lstStyle/>
          <a:p>
            <a:pPr marL="609585" indent="-593497">
              <a:spcBef>
                <a:spcPts val="1733"/>
              </a:spcBef>
              <a:buClr>
                <a:srgbClr val="330066"/>
              </a:buClr>
              <a:buSzPct val="95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spc="-7" dirty="0">
                <a:latin typeface="Arial"/>
                <a:cs typeface="Arial"/>
              </a:rPr>
              <a:t>Electricity </a:t>
            </a:r>
            <a:r>
              <a:rPr sz="2667" dirty="0">
                <a:latin typeface="Arial"/>
                <a:cs typeface="Arial"/>
              </a:rPr>
              <a:t>generated </a:t>
            </a:r>
            <a:r>
              <a:rPr sz="2667" spc="-7" dirty="0">
                <a:latin typeface="Arial"/>
                <a:cs typeface="Arial"/>
              </a:rPr>
              <a:t>in </a:t>
            </a:r>
            <a:r>
              <a:rPr sz="2667" dirty="0">
                <a:latin typeface="Arial"/>
                <a:cs typeface="Arial"/>
              </a:rPr>
              <a:t>a turbine</a:t>
            </a:r>
            <a:r>
              <a:rPr sz="2667" spc="-1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generator</a:t>
            </a:r>
          </a:p>
          <a:p>
            <a:pPr marL="609585" marR="256534" indent="-593497">
              <a:spcBef>
                <a:spcPts val="1600"/>
              </a:spcBef>
              <a:buClr>
                <a:srgbClr val="330066"/>
              </a:buClr>
              <a:buSzPct val="95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dirty="0">
                <a:latin typeface="Arial"/>
                <a:cs typeface="Arial"/>
              </a:rPr>
              <a:t>Energy stored by pumping water back</a:t>
            </a:r>
            <a:r>
              <a:rPr sz="2667" spc="-2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by  reversing </a:t>
            </a:r>
            <a:r>
              <a:rPr sz="2667" spc="-7" dirty="0">
                <a:latin typeface="Arial"/>
                <a:cs typeface="Arial"/>
              </a:rPr>
              <a:t>the </a:t>
            </a:r>
            <a:r>
              <a:rPr sz="2667" dirty="0">
                <a:latin typeface="Arial"/>
                <a:cs typeface="Arial"/>
              </a:rPr>
              <a:t>turbine </a:t>
            </a:r>
            <a:r>
              <a:rPr sz="2667" spc="-7" dirty="0">
                <a:latin typeface="Arial"/>
                <a:cs typeface="Arial"/>
              </a:rPr>
              <a:t>to </a:t>
            </a:r>
            <a:r>
              <a:rPr sz="2667" dirty="0">
                <a:latin typeface="Arial"/>
                <a:cs typeface="Arial"/>
              </a:rPr>
              <a:t>act as a</a:t>
            </a:r>
            <a:r>
              <a:rPr sz="2667" spc="-21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pump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3673" y="2739466"/>
            <a:ext cx="8201660" cy="3964940"/>
            <a:chOff x="134112" y="1851660"/>
            <a:chExt cx="6151245" cy="2973705"/>
          </a:xfrm>
        </p:grpSpPr>
        <p:sp>
          <p:nvSpPr>
            <p:cNvPr id="5" name="object 5"/>
            <p:cNvSpPr/>
            <p:nvPr/>
          </p:nvSpPr>
          <p:spPr>
            <a:xfrm>
              <a:off x="134112" y="2510028"/>
              <a:ext cx="3589019" cy="23149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3666744" y="1851660"/>
              <a:ext cx="2618201" cy="2191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58671" y="5971314"/>
            <a:ext cx="5705687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467" i="1" spc="-7" dirty="0">
                <a:latin typeface="Arial"/>
                <a:cs typeface="Arial"/>
              </a:rPr>
              <a:t>Source: </a:t>
            </a:r>
            <a:r>
              <a:rPr sz="1467" i="1" spc="-7" dirty="0">
                <a:latin typeface="Arial"/>
                <a:cs typeface="Arial"/>
                <a:hlinkClick r:id="rId4"/>
              </a:rPr>
              <a:t>http://www.bbc.co.uk/scotland/learning/bitesize/ </a:t>
            </a:r>
            <a:r>
              <a:rPr sz="1467" i="1" spc="-7" dirty="0">
                <a:latin typeface="Arial"/>
                <a:cs typeface="Arial"/>
              </a:rPr>
              <a:t> standard/physics/energymatters/generation_of_electricity_rev3.shtml</a:t>
            </a:r>
            <a:endParaRPr sz="1467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873753" y="6545846"/>
            <a:ext cx="359833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31">
              <a:lnSpc>
                <a:spcPts val="1900"/>
              </a:lnSpc>
            </a:pPr>
            <a:fld id="{81D60167-4931-47E6-BA6A-407CBD079E47}" type="slidenum">
              <a:rPr lang="en-GB" spc="-7"/>
              <a:pPr marL="80431">
                <a:lnSpc>
                  <a:spcPts val="1900"/>
                </a:lnSpc>
              </a:pPr>
              <a:t>10</a:t>
            </a:fld>
            <a:endParaRPr spc="-7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276C1-A106-51D6-E913-3EA2A13C7C38}"/>
              </a:ext>
            </a:extLst>
          </p:cNvPr>
          <p:cNvSpPr txBox="1"/>
          <p:nvPr/>
        </p:nvSpPr>
        <p:spPr>
          <a:xfrm>
            <a:off x="9543393" y="3184634"/>
            <a:ext cx="2081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also possible to use the sea as the lower reservoir. However, Turbine materials need to resist corrosion by sea water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0DEF-4AD2-A5B9-32CD-57B56F33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28" y="133898"/>
            <a:ext cx="10515600" cy="801523"/>
          </a:xfrm>
        </p:spPr>
        <p:txBody>
          <a:bodyPr/>
          <a:lstStyle/>
          <a:p>
            <a:r>
              <a:rPr lang="en-US" dirty="0"/>
              <a:t>Worked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7C50C-2F22-0A4E-B0B3-9CFA7FF4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55" y="1024102"/>
            <a:ext cx="10260724" cy="1693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A wind farm is delivering 50 MW average excess power over a period of 24 hours that is required to be stored in a pumped storge plant with upper and lower reservoir height difference of 600 m. The pump efficiency is 95%, </a:t>
            </a:r>
          </a:p>
          <a:p>
            <a:pPr marL="457200" indent="-457200">
              <a:buAutoNum type="alphaLcParenBoth"/>
            </a:pPr>
            <a:r>
              <a:rPr lang="en-US" sz="2000" dirty="0"/>
              <a:t>The amount of excess electrical energy in this period</a:t>
            </a:r>
          </a:p>
          <a:p>
            <a:pPr marL="457200" indent="-457200">
              <a:buAutoNum type="alphaLcParenBoth"/>
            </a:pPr>
            <a:r>
              <a:rPr lang="en-US" sz="2000" dirty="0"/>
              <a:t>calculate the volume of water that raised to the upper reservoir</a:t>
            </a:r>
          </a:p>
          <a:p>
            <a:pPr marL="457200" indent="-457200">
              <a:buAutoNum type="alphaLcParenBoth"/>
            </a:pPr>
            <a:r>
              <a:rPr lang="en-US" sz="2000" dirty="0"/>
              <a:t>Calculate the electrical energy supplied if this water is released to a turbine of efficiency 90%</a:t>
            </a:r>
          </a:p>
          <a:p>
            <a:pPr marL="457200" indent="-457200">
              <a:buAutoNum type="alphaLcParenBoth"/>
            </a:pP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E98EE0-1564-8125-215F-25158C78BD64}"/>
              </a:ext>
            </a:extLst>
          </p:cNvPr>
          <p:cNvCxnSpPr/>
          <p:nvPr/>
        </p:nvCxnSpPr>
        <p:spPr>
          <a:xfrm>
            <a:off x="609600" y="2827283"/>
            <a:ext cx="101319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C15DEF-4B8E-B79D-FF10-0D42A1AB9F25}"/>
              </a:ext>
            </a:extLst>
          </p:cNvPr>
          <p:cNvCxnSpPr>
            <a:cxnSpLocks/>
          </p:cNvCxnSpPr>
          <p:nvPr/>
        </p:nvCxnSpPr>
        <p:spPr>
          <a:xfrm flipV="1">
            <a:off x="5821417" y="3990528"/>
            <a:ext cx="0" cy="27548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B9A4D6D-7914-847D-F4BE-2FD4DD88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97" y="2882694"/>
            <a:ext cx="2609972" cy="3329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AEA498-5DE8-2679-E8BB-97CA64CFB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063" y="2869896"/>
            <a:ext cx="1722930" cy="328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4FD20F-2EFD-4F26-7C8B-472CA84E0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063" y="3269846"/>
            <a:ext cx="1613595" cy="2475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1CF356-856A-0617-FEA5-71D96457906D}"/>
              </a:ext>
            </a:extLst>
          </p:cNvPr>
          <p:cNvSpPr txBox="1"/>
          <p:nvPr/>
        </p:nvSpPr>
        <p:spPr>
          <a:xfrm>
            <a:off x="318643" y="3769949"/>
            <a:ext cx="273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Excess Electrical Energy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69AEBB-ACAD-147E-4CDD-7A726B874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62" y="4146311"/>
            <a:ext cx="5193643" cy="2121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40CC5D-540D-3B47-BE96-C1D932EB0840}"/>
              </a:ext>
            </a:extLst>
          </p:cNvPr>
          <p:cNvSpPr txBox="1"/>
          <p:nvPr/>
        </p:nvSpPr>
        <p:spPr>
          <a:xfrm>
            <a:off x="344065" y="4489639"/>
            <a:ext cx="273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Volume of water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55AC99-E659-52C6-96C0-F14108566DEC}"/>
              </a:ext>
            </a:extLst>
          </p:cNvPr>
          <p:cNvCxnSpPr/>
          <p:nvPr/>
        </p:nvCxnSpPr>
        <p:spPr>
          <a:xfrm>
            <a:off x="457762" y="3709081"/>
            <a:ext cx="101319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13498C-4661-8E63-0797-153C9F908EDC}"/>
              </a:ext>
            </a:extLst>
          </p:cNvPr>
          <p:cNvSpPr txBox="1"/>
          <p:nvPr/>
        </p:nvSpPr>
        <p:spPr>
          <a:xfrm>
            <a:off x="609601" y="2817260"/>
            <a:ext cx="108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09EA06-4214-2A55-D6E9-9433BBF30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897" y="3299786"/>
            <a:ext cx="2044508" cy="3560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94DC1B-7AA1-D9D0-CF94-C3D741858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633" y="3256113"/>
            <a:ext cx="2256911" cy="3597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54DFCA-D9C8-2AF4-B782-3EA2A0FA6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9492" y="4502249"/>
            <a:ext cx="1663701" cy="3160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E68CE4-5674-ED9B-4D41-DB2EAA4508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0668" y="4974822"/>
            <a:ext cx="1839802" cy="6748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050B1DD-880B-1F7E-DC6D-BA24DAEEC38F}"/>
              </a:ext>
            </a:extLst>
          </p:cNvPr>
          <p:cNvSpPr txBox="1"/>
          <p:nvPr/>
        </p:nvSpPr>
        <p:spPr>
          <a:xfrm>
            <a:off x="401723" y="5183305"/>
            <a:ext cx="273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Re-arrange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1AF77D-BD6D-E897-4BE1-1DD2C92BBB05}"/>
              </a:ext>
            </a:extLst>
          </p:cNvPr>
          <p:cNvSpPr txBox="1"/>
          <p:nvPr/>
        </p:nvSpPr>
        <p:spPr>
          <a:xfrm>
            <a:off x="5909214" y="3914245"/>
            <a:ext cx="48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Volume  = Volumetric flow rate X Time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4B33E22-8CD1-5D76-7560-1C14713E44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77" y="5858167"/>
            <a:ext cx="5457144" cy="6748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62D1661-0367-C373-18A1-B941EEF9B0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6397" y="4382963"/>
            <a:ext cx="6073316" cy="25992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61E565-A43C-233A-EF1F-7239AE79C67E}"/>
              </a:ext>
            </a:extLst>
          </p:cNvPr>
          <p:cNvSpPr txBox="1"/>
          <p:nvPr/>
        </p:nvSpPr>
        <p:spPr>
          <a:xfrm>
            <a:off x="6022428" y="4772809"/>
            <a:ext cx="333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 Electrical Energy supplied: 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8D00478-CB2A-7986-FA99-EB8CB35EDB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5272065"/>
            <a:ext cx="5587744" cy="3401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D23599D-1849-1BC4-6887-B6E133010E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5761588"/>
            <a:ext cx="5867124" cy="34012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DC19F87-E0A6-0653-DC19-EFF9F73361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2573" y="6321546"/>
            <a:ext cx="3328374" cy="2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9" grpId="0"/>
      <p:bldP spid="22" grpId="0"/>
      <p:bldP spid="27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958D-040B-D12F-FEC6-2CACA8FD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99" y="377335"/>
            <a:ext cx="10515600" cy="1325563"/>
          </a:xfrm>
        </p:spPr>
        <p:txBody>
          <a:bodyPr/>
          <a:lstStyle/>
          <a:p>
            <a:r>
              <a:rPr lang="en-US" dirty="0"/>
              <a:t>Undersea pumped hydro Energy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D20C9-F0C6-9951-0914-73C423CF5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90688"/>
            <a:ext cx="441697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concept is to put a strong container deep under the sea, connected to the surface through a pipe and filling with water drives a turbine to generate electricity. </a:t>
            </a:r>
          </a:p>
          <a:p>
            <a:r>
              <a:rPr lang="en-US" dirty="0"/>
              <a:t>When excess energy is available, water is pumped out to the the surface, storing electrical energy while evacuating the container</a:t>
            </a:r>
          </a:p>
          <a:p>
            <a:r>
              <a:rPr lang="en-US" dirty="0"/>
              <a:t>Saves the need for a second reservoir, but challenges with installing high pressure vessel under sea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0C74F7-B9A6-CA5F-4528-6C91E77F2A8E}"/>
              </a:ext>
            </a:extLst>
          </p:cNvPr>
          <p:cNvSpPr/>
          <p:nvPr/>
        </p:nvSpPr>
        <p:spPr>
          <a:xfrm>
            <a:off x="6462584" y="4685300"/>
            <a:ext cx="1230988" cy="123202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90A89-72E7-03D9-2CA0-D6AC7C807DB4}"/>
              </a:ext>
            </a:extLst>
          </p:cNvPr>
          <p:cNvSpPr/>
          <p:nvPr/>
        </p:nvSpPr>
        <p:spPr>
          <a:xfrm>
            <a:off x="7001468" y="3299254"/>
            <a:ext cx="260208" cy="159438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C23696-EDF0-13DB-62AD-3D16DAE82F43}"/>
              </a:ext>
            </a:extLst>
          </p:cNvPr>
          <p:cNvSpPr/>
          <p:nvPr/>
        </p:nvSpPr>
        <p:spPr>
          <a:xfrm>
            <a:off x="7001466" y="4645408"/>
            <a:ext cx="262225" cy="31455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92C7A5-FDF5-85C9-586D-B0D26C38FD61}"/>
              </a:ext>
            </a:extLst>
          </p:cNvPr>
          <p:cNvCxnSpPr/>
          <p:nvPr/>
        </p:nvCxnSpPr>
        <p:spPr>
          <a:xfrm>
            <a:off x="7263691" y="3429000"/>
            <a:ext cx="10352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CCED40-07D9-DAD2-A838-9A13EB92A8C9}"/>
              </a:ext>
            </a:extLst>
          </p:cNvPr>
          <p:cNvCxnSpPr/>
          <p:nvPr/>
        </p:nvCxnSpPr>
        <p:spPr>
          <a:xfrm>
            <a:off x="5944966" y="3429000"/>
            <a:ext cx="10352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72C996-E10B-B4A1-DCD6-312BC973402F}"/>
              </a:ext>
            </a:extLst>
          </p:cNvPr>
          <p:cNvSpPr txBox="1"/>
          <p:nvPr/>
        </p:nvSpPr>
        <p:spPr>
          <a:xfrm>
            <a:off x="7545164" y="2541679"/>
            <a:ext cx="87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 water surface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B595BE-5FA5-59B2-8DB8-D61323BE3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10" y="2030155"/>
            <a:ext cx="1943100" cy="1181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4CA3DC7-D55F-76FE-B91B-A7EB7870F8E6}"/>
              </a:ext>
            </a:extLst>
          </p:cNvPr>
          <p:cNvSpPr/>
          <p:nvPr/>
        </p:nvSpPr>
        <p:spPr>
          <a:xfrm>
            <a:off x="5640159" y="3187822"/>
            <a:ext cx="775029" cy="264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17A0022-EF32-8435-125D-7CDD777CA3EE}"/>
              </a:ext>
            </a:extLst>
          </p:cNvPr>
          <p:cNvSpPr/>
          <p:nvPr/>
        </p:nvSpPr>
        <p:spPr>
          <a:xfrm>
            <a:off x="7078078" y="3465009"/>
            <a:ext cx="88840" cy="25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4BC444E-1384-3D04-A019-D19D9BB16BD1}"/>
              </a:ext>
            </a:extLst>
          </p:cNvPr>
          <p:cNvSpPr/>
          <p:nvPr/>
        </p:nvSpPr>
        <p:spPr>
          <a:xfrm>
            <a:off x="5993027" y="2619632"/>
            <a:ext cx="1087395" cy="902044"/>
          </a:xfrm>
          <a:custGeom>
            <a:avLst/>
            <a:gdLst>
              <a:gd name="connsiteX0" fmla="*/ 0 w 1087395"/>
              <a:gd name="connsiteY0" fmla="*/ 0 h 902044"/>
              <a:gd name="connsiteX1" fmla="*/ 185351 w 1087395"/>
              <a:gd name="connsiteY1" fmla="*/ 321276 h 902044"/>
              <a:gd name="connsiteX2" fmla="*/ 457200 w 1087395"/>
              <a:gd name="connsiteY2" fmla="*/ 494271 h 902044"/>
              <a:gd name="connsiteX3" fmla="*/ 716692 w 1087395"/>
              <a:gd name="connsiteY3" fmla="*/ 667265 h 902044"/>
              <a:gd name="connsiteX4" fmla="*/ 1087395 w 1087395"/>
              <a:gd name="connsiteY4" fmla="*/ 902044 h 90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395" h="902044">
                <a:moveTo>
                  <a:pt x="0" y="0"/>
                </a:moveTo>
                <a:cubicBezTo>
                  <a:pt x="54575" y="119449"/>
                  <a:pt x="109151" y="238898"/>
                  <a:pt x="185351" y="321276"/>
                </a:cubicBezTo>
                <a:cubicBezTo>
                  <a:pt x="261551" y="403654"/>
                  <a:pt x="368643" y="436606"/>
                  <a:pt x="457200" y="494271"/>
                </a:cubicBezTo>
                <a:cubicBezTo>
                  <a:pt x="545757" y="551936"/>
                  <a:pt x="611660" y="599303"/>
                  <a:pt x="716692" y="667265"/>
                </a:cubicBezTo>
                <a:cubicBezTo>
                  <a:pt x="821724" y="735227"/>
                  <a:pt x="954559" y="818635"/>
                  <a:pt x="1087395" y="9020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8893C3-5475-EE52-EC53-EF66DAA39DAC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7122498" y="3719384"/>
            <a:ext cx="0" cy="158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2347965-7715-93F7-DC51-1532B5882CC1}"/>
              </a:ext>
            </a:extLst>
          </p:cNvPr>
          <p:cNvSpPr txBox="1"/>
          <p:nvPr/>
        </p:nvSpPr>
        <p:spPr>
          <a:xfrm>
            <a:off x="5280898" y="3848855"/>
            <a:ext cx="1198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 out using excess electricity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973327A-AEE1-B5EA-3254-D992C96F81A3}"/>
              </a:ext>
            </a:extLst>
          </p:cNvPr>
          <p:cNvSpPr/>
          <p:nvPr/>
        </p:nvSpPr>
        <p:spPr>
          <a:xfrm>
            <a:off x="10050174" y="4689416"/>
            <a:ext cx="1230988" cy="123202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0B8CF4-85B8-17CF-1E19-0687A0BE5E75}"/>
              </a:ext>
            </a:extLst>
          </p:cNvPr>
          <p:cNvSpPr/>
          <p:nvPr/>
        </p:nvSpPr>
        <p:spPr>
          <a:xfrm>
            <a:off x="10589058" y="3303370"/>
            <a:ext cx="260208" cy="159438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ABCA37-B29A-A936-CF6B-8AB3B488BD3E}"/>
              </a:ext>
            </a:extLst>
          </p:cNvPr>
          <p:cNvSpPr/>
          <p:nvPr/>
        </p:nvSpPr>
        <p:spPr>
          <a:xfrm>
            <a:off x="10589056" y="4649524"/>
            <a:ext cx="262225" cy="31455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C6D80F-597B-9E38-ED89-E205F42057C7}"/>
              </a:ext>
            </a:extLst>
          </p:cNvPr>
          <p:cNvCxnSpPr/>
          <p:nvPr/>
        </p:nvCxnSpPr>
        <p:spPr>
          <a:xfrm>
            <a:off x="10851281" y="3433116"/>
            <a:ext cx="10352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3DDFFCC-8EB9-7786-0933-D69E067448BF}"/>
              </a:ext>
            </a:extLst>
          </p:cNvPr>
          <p:cNvCxnSpPr/>
          <p:nvPr/>
        </p:nvCxnSpPr>
        <p:spPr>
          <a:xfrm>
            <a:off x="9532556" y="3433116"/>
            <a:ext cx="103523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95236A4-EAD7-57DA-E4EE-754153C1C271}"/>
              </a:ext>
            </a:extLst>
          </p:cNvPr>
          <p:cNvSpPr txBox="1"/>
          <p:nvPr/>
        </p:nvSpPr>
        <p:spPr>
          <a:xfrm>
            <a:off x="11132754" y="2545795"/>
            <a:ext cx="87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 water surface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09FB77E-9593-DDC1-B98B-14737AA6A34F}"/>
              </a:ext>
            </a:extLst>
          </p:cNvPr>
          <p:cNvSpPr/>
          <p:nvPr/>
        </p:nvSpPr>
        <p:spPr>
          <a:xfrm>
            <a:off x="9227749" y="3191938"/>
            <a:ext cx="775029" cy="264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1F87E77-140A-C58F-CFFD-4ADE3CB5C762}"/>
              </a:ext>
            </a:extLst>
          </p:cNvPr>
          <p:cNvSpPr/>
          <p:nvPr/>
        </p:nvSpPr>
        <p:spPr>
          <a:xfrm>
            <a:off x="10665668" y="3469125"/>
            <a:ext cx="88840" cy="25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DCE0A04-F5ED-4757-672F-9C887F2E729D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10701395" y="3723500"/>
            <a:ext cx="8693" cy="1488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7638F37-26DF-7143-A6FD-F8DDD889FD9D}"/>
              </a:ext>
            </a:extLst>
          </p:cNvPr>
          <p:cNvSpPr txBox="1"/>
          <p:nvPr/>
        </p:nvSpPr>
        <p:spPr>
          <a:xfrm>
            <a:off x="8868488" y="3852971"/>
            <a:ext cx="119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generating electricity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1A67E8B-3536-EE83-B17F-4172223A2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646" y="1992436"/>
            <a:ext cx="1943100" cy="11938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4D2044C-9F2E-EF3E-D431-986B62E90345}"/>
              </a:ext>
            </a:extLst>
          </p:cNvPr>
          <p:cNvSpPr/>
          <p:nvPr/>
        </p:nvSpPr>
        <p:spPr>
          <a:xfrm>
            <a:off x="6916928" y="3035757"/>
            <a:ext cx="444967" cy="31455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A3734FD-9555-9C13-9FE6-A0D6DA392F66}"/>
              </a:ext>
            </a:extLst>
          </p:cNvPr>
          <p:cNvSpPr/>
          <p:nvPr/>
        </p:nvSpPr>
        <p:spPr>
          <a:xfrm>
            <a:off x="10523274" y="3064047"/>
            <a:ext cx="365556" cy="31455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208EE4E-675C-31D8-67FC-E7AF63F07F56}"/>
              </a:ext>
            </a:extLst>
          </p:cNvPr>
          <p:cNvSpPr/>
          <p:nvPr/>
        </p:nvSpPr>
        <p:spPr>
          <a:xfrm>
            <a:off x="7112872" y="3098013"/>
            <a:ext cx="399103" cy="335103"/>
          </a:xfrm>
          <a:custGeom>
            <a:avLst/>
            <a:gdLst>
              <a:gd name="connsiteX0" fmla="*/ 3687 w 399103"/>
              <a:gd name="connsiteY0" fmla="*/ 335103 h 335103"/>
              <a:gd name="connsiteX1" fmla="*/ 28401 w 399103"/>
              <a:gd name="connsiteY1" fmla="*/ 112682 h 335103"/>
              <a:gd name="connsiteX2" fmla="*/ 213752 w 399103"/>
              <a:gd name="connsiteY2" fmla="*/ 1471 h 335103"/>
              <a:gd name="connsiteX3" fmla="*/ 399103 w 399103"/>
              <a:gd name="connsiteY3" fmla="*/ 186822 h 33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3" h="335103">
                <a:moveTo>
                  <a:pt x="3687" y="335103"/>
                </a:moveTo>
                <a:cubicBezTo>
                  <a:pt x="-1462" y="251695"/>
                  <a:pt x="-6610" y="168287"/>
                  <a:pt x="28401" y="112682"/>
                </a:cubicBezTo>
                <a:cubicBezTo>
                  <a:pt x="63412" y="57077"/>
                  <a:pt x="151968" y="-10886"/>
                  <a:pt x="213752" y="1471"/>
                </a:cubicBezTo>
                <a:cubicBezTo>
                  <a:pt x="275536" y="13828"/>
                  <a:pt x="337319" y="100325"/>
                  <a:pt x="399103" y="18682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2AD743FC-6E24-9396-F88F-0CE0ADE6CE56}"/>
              </a:ext>
            </a:extLst>
          </p:cNvPr>
          <p:cNvSpPr/>
          <p:nvPr/>
        </p:nvSpPr>
        <p:spPr>
          <a:xfrm flipH="1">
            <a:off x="10359618" y="3116548"/>
            <a:ext cx="341778" cy="335103"/>
          </a:xfrm>
          <a:custGeom>
            <a:avLst/>
            <a:gdLst>
              <a:gd name="connsiteX0" fmla="*/ 3687 w 399103"/>
              <a:gd name="connsiteY0" fmla="*/ 335103 h 335103"/>
              <a:gd name="connsiteX1" fmla="*/ 28401 w 399103"/>
              <a:gd name="connsiteY1" fmla="*/ 112682 h 335103"/>
              <a:gd name="connsiteX2" fmla="*/ 213752 w 399103"/>
              <a:gd name="connsiteY2" fmla="*/ 1471 h 335103"/>
              <a:gd name="connsiteX3" fmla="*/ 399103 w 399103"/>
              <a:gd name="connsiteY3" fmla="*/ 186822 h 33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3" h="335103">
                <a:moveTo>
                  <a:pt x="3687" y="335103"/>
                </a:moveTo>
                <a:cubicBezTo>
                  <a:pt x="-1462" y="251695"/>
                  <a:pt x="-6610" y="168287"/>
                  <a:pt x="28401" y="112682"/>
                </a:cubicBezTo>
                <a:cubicBezTo>
                  <a:pt x="63412" y="57077"/>
                  <a:pt x="151968" y="-10886"/>
                  <a:pt x="213752" y="1471"/>
                </a:cubicBezTo>
                <a:cubicBezTo>
                  <a:pt x="275536" y="13828"/>
                  <a:pt x="337319" y="100325"/>
                  <a:pt x="399103" y="186822"/>
                </a:cubicBezTo>
              </a:path>
            </a:pathLst>
          </a:custGeom>
          <a:noFill/>
          <a:ln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36E26248-5653-A073-FECA-A19B7B80775C}"/>
              </a:ext>
            </a:extLst>
          </p:cNvPr>
          <p:cNvSpPr/>
          <p:nvPr/>
        </p:nvSpPr>
        <p:spPr>
          <a:xfrm flipH="1">
            <a:off x="10734585" y="2381626"/>
            <a:ext cx="399104" cy="1232023"/>
          </a:xfrm>
          <a:custGeom>
            <a:avLst/>
            <a:gdLst>
              <a:gd name="connsiteX0" fmla="*/ 0 w 1087395"/>
              <a:gd name="connsiteY0" fmla="*/ 0 h 902044"/>
              <a:gd name="connsiteX1" fmla="*/ 185351 w 1087395"/>
              <a:gd name="connsiteY1" fmla="*/ 321276 h 902044"/>
              <a:gd name="connsiteX2" fmla="*/ 457200 w 1087395"/>
              <a:gd name="connsiteY2" fmla="*/ 494271 h 902044"/>
              <a:gd name="connsiteX3" fmla="*/ 716692 w 1087395"/>
              <a:gd name="connsiteY3" fmla="*/ 667265 h 902044"/>
              <a:gd name="connsiteX4" fmla="*/ 1087395 w 1087395"/>
              <a:gd name="connsiteY4" fmla="*/ 902044 h 90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395" h="902044">
                <a:moveTo>
                  <a:pt x="0" y="0"/>
                </a:moveTo>
                <a:cubicBezTo>
                  <a:pt x="54575" y="119449"/>
                  <a:pt x="109151" y="238898"/>
                  <a:pt x="185351" y="321276"/>
                </a:cubicBezTo>
                <a:cubicBezTo>
                  <a:pt x="261551" y="403654"/>
                  <a:pt x="368643" y="436606"/>
                  <a:pt x="457200" y="494271"/>
                </a:cubicBezTo>
                <a:cubicBezTo>
                  <a:pt x="545757" y="551936"/>
                  <a:pt x="611660" y="599303"/>
                  <a:pt x="716692" y="667265"/>
                </a:cubicBezTo>
                <a:cubicBezTo>
                  <a:pt x="821724" y="735227"/>
                  <a:pt x="954559" y="818635"/>
                  <a:pt x="1087395" y="9020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 descr="Electric power to the grid - Energy Education">
            <a:extLst>
              <a:ext uri="{FF2B5EF4-FFF2-40B4-BE49-F238E27FC236}">
                <a16:creationId xmlns:a16="http://schemas.microsoft.com/office/drawing/2014/main" id="{CC38CEA7-79A8-B98A-FE5D-C1BAD88D4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446" y="1234722"/>
            <a:ext cx="572905" cy="11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E55A0DE-DA89-FB2E-F784-4331AD2A4782}"/>
              </a:ext>
            </a:extLst>
          </p:cNvPr>
          <p:cNvCxnSpPr/>
          <p:nvPr/>
        </p:nvCxnSpPr>
        <p:spPr>
          <a:xfrm>
            <a:off x="8422494" y="1690688"/>
            <a:ext cx="12152" cy="4561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780F5BE-4074-113E-E4C8-D97DEF76F72A}"/>
              </a:ext>
            </a:extLst>
          </p:cNvPr>
          <p:cNvSpPr txBox="1"/>
          <p:nvPr/>
        </p:nvSpPr>
        <p:spPr>
          <a:xfrm>
            <a:off x="5128054" y="5917323"/>
            <a:ext cx="135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Charge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0C112E-AE1A-EA32-6088-946DF8EF1243}"/>
              </a:ext>
            </a:extLst>
          </p:cNvPr>
          <p:cNvSpPr txBox="1"/>
          <p:nvPr/>
        </p:nvSpPr>
        <p:spPr>
          <a:xfrm>
            <a:off x="8730471" y="5686784"/>
            <a:ext cx="124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discharge</a:t>
            </a:r>
          </a:p>
        </p:txBody>
      </p:sp>
    </p:spTree>
    <p:extLst>
      <p:ext uri="{BB962C8B-B14F-4D97-AF65-F5344CB8AC3E}">
        <p14:creationId xmlns:p14="http://schemas.microsoft.com/office/powerpoint/2010/main" val="1061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 of Hydropower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9601200" cy="4464050"/>
          </a:xfrm>
        </p:spPr>
        <p:txBody>
          <a:bodyPr>
            <a:normAutofit/>
          </a:bodyPr>
          <a:lstStyle/>
          <a:p>
            <a:pPr>
              <a:spcAft>
                <a:spcPts val="1333"/>
              </a:spcAft>
            </a:pPr>
            <a:r>
              <a:rPr lang="en-GB" sz="2667" dirty="0"/>
              <a:t>Rapid response to changing demand</a:t>
            </a:r>
          </a:p>
          <a:p>
            <a:pPr>
              <a:spcAft>
                <a:spcPts val="1333"/>
              </a:spcAft>
            </a:pPr>
            <a:r>
              <a:rPr lang="en-GB" sz="2667" dirty="0"/>
              <a:t>Can store large amounts of energy</a:t>
            </a:r>
          </a:p>
          <a:p>
            <a:pPr>
              <a:spcAft>
                <a:spcPts val="1333"/>
              </a:spcAft>
            </a:pPr>
            <a:r>
              <a:rPr lang="en-GB" sz="2667" dirty="0"/>
              <a:t>Can be used for short, medium and long term storage</a:t>
            </a:r>
          </a:p>
          <a:p>
            <a:pPr>
              <a:spcAft>
                <a:spcPts val="1333"/>
              </a:spcAft>
            </a:pPr>
            <a:r>
              <a:rPr lang="en-GB" sz="2667" dirty="0"/>
              <a:t>Round-Trip Efficiency exceeds 85%</a:t>
            </a:r>
          </a:p>
          <a:p>
            <a:r>
              <a:rPr lang="en-GB" sz="2400" dirty="0"/>
              <a:t>Releases no CO2 and negligible oxides of Sulphur and nitrogen</a:t>
            </a:r>
          </a:p>
          <a:p>
            <a:r>
              <a:rPr lang="en-GB" sz="2400" dirty="0"/>
              <a:t>No particulate matter, does not emit radioactivity</a:t>
            </a:r>
          </a:p>
          <a:p>
            <a:r>
              <a:rPr lang="en-GB" sz="2400" dirty="0"/>
              <a:t>Does not cause major fires</a:t>
            </a:r>
          </a:p>
          <a:p>
            <a:pPr marL="0" indent="0">
              <a:spcAft>
                <a:spcPts val="1333"/>
              </a:spcAft>
              <a:buNone/>
            </a:pPr>
            <a:endParaRPr lang="en-GB" sz="2667" dirty="0"/>
          </a:p>
        </p:txBody>
      </p:sp>
    </p:spTree>
    <p:extLst>
      <p:ext uri="{BB962C8B-B14F-4D97-AF65-F5344CB8AC3E}">
        <p14:creationId xmlns:p14="http://schemas.microsoft.com/office/powerpoint/2010/main" val="6639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9247" y="476250"/>
            <a:ext cx="9599613" cy="974725"/>
          </a:xfrm>
        </p:spPr>
        <p:txBody>
          <a:bodyPr/>
          <a:lstStyle/>
          <a:p>
            <a:r>
              <a:rPr lang="en-GB" dirty="0"/>
              <a:t>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2529" y="1450975"/>
            <a:ext cx="11046941" cy="4506011"/>
          </a:xfrm>
        </p:spPr>
        <p:txBody>
          <a:bodyPr>
            <a:normAutofit/>
          </a:bodyPr>
          <a:lstStyle/>
          <a:p>
            <a:r>
              <a:rPr lang="en-GB" dirty="0"/>
              <a:t>Displacement of population and wild life</a:t>
            </a:r>
          </a:p>
          <a:p>
            <a:r>
              <a:rPr lang="en-GB" dirty="0"/>
              <a:t>High cost of the infrastructure – very long payback periods.</a:t>
            </a:r>
          </a:p>
          <a:p>
            <a:r>
              <a:rPr lang="en-GB" dirty="0"/>
              <a:t>Danger of dam failures and flooding</a:t>
            </a:r>
          </a:p>
          <a:p>
            <a:r>
              <a:rPr lang="en-GB" dirty="0"/>
              <a:t>Water pollution</a:t>
            </a:r>
          </a:p>
          <a:p>
            <a:r>
              <a:rPr lang="en-GB" dirty="0"/>
              <a:t>Could produce methane due to decaying organic matter under the lake – 30 times more potent than carbon dioxide for greenhouse effect. </a:t>
            </a:r>
          </a:p>
        </p:txBody>
      </p:sp>
    </p:spTree>
    <p:extLst>
      <p:ext uri="{BB962C8B-B14F-4D97-AF65-F5344CB8AC3E}">
        <p14:creationId xmlns:p14="http://schemas.microsoft.com/office/powerpoint/2010/main" val="20932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375-68D2-393D-52DC-60A3F4E7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54FD-4DF2-EF82-0B3C-A53B6C09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Pumped hydro is can make use of the well-established hydroelectric power for grid scale electrical energy storage.</a:t>
            </a:r>
          </a:p>
          <a:p>
            <a:r>
              <a:rPr lang="en-US" dirty="0"/>
              <a:t>Its main advantages is the rapid response to storage and demand </a:t>
            </a:r>
          </a:p>
          <a:p>
            <a:r>
              <a:rPr lang="en-US" dirty="0"/>
              <a:t>Limitations arise from the need for suitable geographical locations</a:t>
            </a:r>
          </a:p>
          <a:p>
            <a:r>
              <a:rPr lang="en-US" dirty="0"/>
              <a:t>Draw backs are similar to large hydro schemes, primarily the high initial investment costs and other associated environmental and social impacts</a:t>
            </a:r>
          </a:p>
        </p:txBody>
      </p:sp>
    </p:spTree>
    <p:extLst>
      <p:ext uri="{BB962C8B-B14F-4D97-AF65-F5344CB8AC3E}">
        <p14:creationId xmlns:p14="http://schemas.microsoft.com/office/powerpoint/2010/main" val="3880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B06D-9E94-DE92-3600-A141E420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D2D0F-9682-E293-9D36-A7069FCEB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 power</a:t>
            </a:r>
          </a:p>
          <a:p>
            <a:r>
              <a:rPr lang="en-US" dirty="0"/>
              <a:t>Calculations of waterpower</a:t>
            </a:r>
          </a:p>
          <a:p>
            <a:r>
              <a:rPr lang="en-US" dirty="0"/>
              <a:t>Solving intermittency</a:t>
            </a:r>
          </a:p>
          <a:p>
            <a:r>
              <a:rPr lang="en-US" dirty="0"/>
              <a:t>Hydro turbines technology and turbine selection</a:t>
            </a:r>
          </a:p>
          <a:p>
            <a:r>
              <a:rPr lang="en-US" dirty="0"/>
              <a:t>Typical pumped hydro installation</a:t>
            </a:r>
          </a:p>
          <a:p>
            <a:r>
              <a:rPr lang="en-US" dirty="0"/>
              <a:t>Worked example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1690688"/>
            <a:ext cx="6264166" cy="4351338"/>
          </a:xfrm>
        </p:spPr>
        <p:txBody>
          <a:bodyPr>
            <a:normAutofit/>
          </a:bodyPr>
          <a:lstStyle/>
          <a:p>
            <a:r>
              <a:rPr lang="en-US" dirty="0"/>
              <a:t>Origin: solar power</a:t>
            </a:r>
          </a:p>
          <a:p>
            <a:pPr>
              <a:spcBef>
                <a:spcPct val="50000"/>
              </a:spcBef>
            </a:pPr>
            <a:r>
              <a:rPr lang="en-GB" dirty="0"/>
              <a:t>¼ of incident solar energy consumed in evaporation</a:t>
            </a:r>
          </a:p>
          <a:p>
            <a:pPr>
              <a:spcBef>
                <a:spcPct val="50000"/>
              </a:spcBef>
            </a:pPr>
            <a:r>
              <a:rPr lang="en-GB" dirty="0"/>
              <a:t>Only 0.06% of that is retained by precipitation as a potential hydropower resource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53" y="1404782"/>
            <a:ext cx="4748219" cy="379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7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08" y="823282"/>
            <a:ext cx="4922187" cy="3283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808" y="4389107"/>
            <a:ext cx="4922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Requires a suitable location to build dam and store water behind.</a:t>
            </a:r>
          </a:p>
          <a:p>
            <a:r>
              <a:rPr lang="en-US" sz="2400" dirty="0"/>
              <a:t>Typically in the order of GW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386" y="3138061"/>
            <a:ext cx="855497" cy="969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4085" y="4758439"/>
            <a:ext cx="4581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Typically in the order of KW.</a:t>
            </a:r>
          </a:p>
          <a:p>
            <a:r>
              <a:rPr lang="en-US" sz="2400" dirty="0"/>
              <a:t>Avoids environmental issues and costs associated with dams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5627" y="243377"/>
            <a:ext cx="166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5762" y="295038"/>
            <a:ext cx="260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 of the river</a:t>
            </a:r>
          </a:p>
        </p:txBody>
      </p:sp>
      <p:pic>
        <p:nvPicPr>
          <p:cNvPr id="3074" name="Picture 2" descr="Image result for Run of the river hydro plants">
            <a:extLst>
              <a:ext uri="{FF2B5EF4-FFF2-40B4-BE49-F238E27FC236}">
                <a16:creationId xmlns:a16="http://schemas.microsoft.com/office/drawing/2014/main" id="{76471200-65FB-3446-87A5-91E2887B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009131"/>
            <a:ext cx="4463819" cy="19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un of the river hydro plants">
            <a:extLst>
              <a:ext uri="{FF2B5EF4-FFF2-40B4-BE49-F238E27FC236}">
                <a16:creationId xmlns:a16="http://schemas.microsoft.com/office/drawing/2014/main" id="{A5DCD876-3D67-ED4C-B97A-40055949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90" y="2857544"/>
            <a:ext cx="2617377" cy="190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2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0330" y="100267"/>
            <a:ext cx="9599613" cy="974725"/>
          </a:xfrm>
        </p:spPr>
        <p:txBody>
          <a:bodyPr/>
          <a:lstStyle/>
          <a:p>
            <a:r>
              <a:rPr lang="en-US" b="1" dirty="0"/>
              <a:t>Water Power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4060" y="3737238"/>
            <a:ext cx="4041193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Power output depends on </a:t>
            </a:r>
            <a:r>
              <a:rPr lang="en-US" sz="2667" i="1" dirty="0" err="1">
                <a:latin typeface="Times New Roman"/>
                <a:cs typeface="Times New Roman"/>
              </a:rPr>
              <a:t>hQ</a:t>
            </a:r>
            <a:r>
              <a:rPr lang="en-US" sz="2667" dirty="0">
                <a:latin typeface="Times New Roman"/>
                <a:cs typeface="Times New Roman"/>
              </a:rPr>
              <a:t>. </a:t>
            </a:r>
            <a:r>
              <a:rPr lang="en-US" sz="2667" dirty="0">
                <a:latin typeface="+mj-lt"/>
                <a:cs typeface="Times New Roman"/>
              </a:rPr>
              <a:t>So, for a given power output you need either </a:t>
            </a:r>
            <a:r>
              <a:rPr lang="en-US" sz="2667" i="1" dirty="0">
                <a:latin typeface="Times New Roman"/>
                <a:cs typeface="Times New Roman"/>
              </a:rPr>
              <a:t>h</a:t>
            </a:r>
            <a:r>
              <a:rPr lang="en-US" sz="2667" dirty="0">
                <a:latin typeface="+mj-lt"/>
                <a:cs typeface="Times New Roman"/>
              </a:rPr>
              <a:t> with small </a:t>
            </a:r>
            <a:r>
              <a:rPr lang="en-US" sz="2667" i="1" dirty="0">
                <a:latin typeface="Times New Roman"/>
                <a:cs typeface="Times New Roman"/>
              </a:rPr>
              <a:t>Q</a:t>
            </a:r>
            <a:r>
              <a:rPr lang="en-US" sz="2667" dirty="0">
                <a:latin typeface="+mj-lt"/>
                <a:cs typeface="Times New Roman"/>
              </a:rPr>
              <a:t> or Large </a:t>
            </a:r>
            <a:r>
              <a:rPr lang="en-US" sz="2667" i="1" dirty="0">
                <a:latin typeface="Times New Roman"/>
                <a:cs typeface="Times New Roman"/>
              </a:rPr>
              <a:t>Q</a:t>
            </a:r>
            <a:r>
              <a:rPr lang="en-US" sz="2667" dirty="0">
                <a:latin typeface="+mj-lt"/>
                <a:cs typeface="Times New Roman"/>
              </a:rPr>
              <a:t> with low </a:t>
            </a:r>
            <a:r>
              <a:rPr lang="en-US" sz="2667" i="1" dirty="0">
                <a:latin typeface="Times New Roman"/>
                <a:cs typeface="Times New Roman"/>
              </a:rPr>
              <a:t>h</a:t>
            </a:r>
            <a:r>
              <a:rPr lang="en-US" sz="2667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032" y="321491"/>
            <a:ext cx="385603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B4C49-55EA-8DBE-FDFA-2F58263EA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84" y="6146152"/>
            <a:ext cx="4813300" cy="41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15313-4274-224E-D128-0ECECA7B3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84" y="1680662"/>
            <a:ext cx="3048000" cy="46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03E79C-69E0-C7F2-9AFB-327A14D23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53" y="2329887"/>
            <a:ext cx="4064000" cy="520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F6D9AF-4EA0-87FB-40C4-75F214F6C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53" y="3133825"/>
            <a:ext cx="7772400" cy="346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6D57E5-384A-77F2-1816-0098170C40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384" y="3737238"/>
            <a:ext cx="2107317" cy="419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0A8677-68E3-CABF-523B-A40CA5BFF6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53" y="4504584"/>
            <a:ext cx="5811127" cy="4690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4FD517-773B-AB9C-35C3-5B9AAAFC83D8}"/>
              </a:ext>
            </a:extLst>
          </p:cNvPr>
          <p:cNvSpPr txBox="1"/>
          <p:nvPr/>
        </p:nvSpPr>
        <p:spPr>
          <a:xfrm>
            <a:off x="6660292" y="6240162"/>
            <a:ext cx="450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units:  MW-hours or multiples.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6A9F60-BA38-CB29-8164-9E702FEA5F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384" y="948755"/>
            <a:ext cx="2273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5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9969" y="178628"/>
            <a:ext cx="9599613" cy="974725"/>
          </a:xfrm>
        </p:spPr>
        <p:txBody>
          <a:bodyPr/>
          <a:lstStyle/>
          <a:p>
            <a:r>
              <a:rPr lang="en-GB" dirty="0"/>
              <a:t>Turbines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8382" y="981075"/>
            <a:ext cx="9601200" cy="4464050"/>
          </a:xfrm>
        </p:spPr>
        <p:txBody>
          <a:bodyPr>
            <a:noAutofit/>
          </a:bodyPr>
          <a:lstStyle/>
          <a:p>
            <a:pPr>
              <a:spcAft>
                <a:spcPts val="1333"/>
              </a:spcAft>
            </a:pPr>
            <a:r>
              <a:rPr lang="en-GB" sz="2667" dirty="0"/>
              <a:t>Reaction Turbines</a:t>
            </a:r>
          </a:p>
          <a:p>
            <a:pPr lvl="1">
              <a:spcAft>
                <a:spcPts val="1333"/>
              </a:spcAft>
              <a:buFont typeface="Courier New" panose="02070309020205020404" pitchFamily="49" charset="0"/>
              <a:buChar char="o"/>
            </a:pPr>
            <a:r>
              <a:rPr lang="en-GB" sz="2667" dirty="0"/>
              <a:t>Derive power from pressure drop across turbines</a:t>
            </a:r>
          </a:p>
          <a:p>
            <a:pPr lvl="1">
              <a:spcAft>
                <a:spcPts val="1333"/>
              </a:spcAft>
              <a:buFont typeface="Courier New" panose="02070309020205020404" pitchFamily="49" charset="0"/>
              <a:buChar char="o"/>
            </a:pPr>
            <a:r>
              <a:rPr lang="en-GB" sz="2667" dirty="0"/>
              <a:t>Totally immersed in water</a:t>
            </a:r>
          </a:p>
          <a:p>
            <a:pPr lvl="1">
              <a:spcAft>
                <a:spcPts val="1333"/>
              </a:spcAft>
              <a:buFont typeface="Courier New" panose="02070309020205020404" pitchFamily="49" charset="0"/>
              <a:buChar char="o"/>
            </a:pPr>
            <a:r>
              <a:rPr lang="en-GB" sz="2667" dirty="0"/>
              <a:t>Angular motion converted to shaft power</a:t>
            </a:r>
          </a:p>
          <a:p>
            <a:pPr lvl="1">
              <a:spcAft>
                <a:spcPts val="1333"/>
              </a:spcAft>
              <a:buFont typeface="Courier New" panose="02070309020205020404" pitchFamily="49" charset="0"/>
              <a:buChar char="o"/>
            </a:pPr>
            <a:r>
              <a:rPr lang="en-GB" sz="2667" dirty="0"/>
              <a:t>Propeller, Francis and Kaplan</a:t>
            </a:r>
          </a:p>
          <a:p>
            <a:pPr>
              <a:spcAft>
                <a:spcPts val="1333"/>
              </a:spcAft>
            </a:pPr>
            <a:r>
              <a:rPr lang="en-GB" sz="2667" dirty="0"/>
              <a:t>Impulse Turbines</a:t>
            </a:r>
          </a:p>
          <a:p>
            <a:pPr lvl="1">
              <a:spcAft>
                <a:spcPts val="1333"/>
              </a:spcAft>
              <a:buFont typeface="Courier New" panose="02070309020205020404" pitchFamily="49" charset="0"/>
              <a:buChar char="o"/>
            </a:pPr>
            <a:r>
              <a:rPr lang="en-GB" sz="2667" dirty="0"/>
              <a:t>Convert Kinetic energy of water jet hitting buckets</a:t>
            </a:r>
          </a:p>
          <a:p>
            <a:pPr lvl="1">
              <a:spcAft>
                <a:spcPts val="1333"/>
              </a:spcAft>
              <a:buFont typeface="Courier New" panose="02070309020205020404" pitchFamily="49" charset="0"/>
              <a:buChar char="o"/>
            </a:pPr>
            <a:r>
              <a:rPr lang="en-GB" sz="2667" dirty="0"/>
              <a:t>No pressure drop across turbine</a:t>
            </a:r>
          </a:p>
          <a:p>
            <a:pPr lvl="1">
              <a:spcAft>
                <a:spcPts val="1333"/>
              </a:spcAft>
              <a:buFont typeface="Courier New" panose="02070309020205020404" pitchFamily="49" charset="0"/>
              <a:buChar char="o"/>
            </a:pPr>
            <a:r>
              <a:rPr lang="en-GB" sz="2667" dirty="0" err="1"/>
              <a:t>Pelton</a:t>
            </a:r>
            <a:r>
              <a:rPr lang="en-GB" sz="2667" dirty="0"/>
              <a:t>, </a:t>
            </a:r>
            <a:r>
              <a:rPr lang="en-GB" sz="2667" dirty="0" err="1"/>
              <a:t>Turgo</a:t>
            </a:r>
            <a:r>
              <a:rPr lang="en-GB" sz="2667" dirty="0"/>
              <a:t> and cross flow turbines</a:t>
            </a:r>
          </a:p>
        </p:txBody>
      </p:sp>
    </p:spTree>
    <p:extLst>
      <p:ext uri="{BB962C8B-B14F-4D97-AF65-F5344CB8AC3E}">
        <p14:creationId xmlns:p14="http://schemas.microsoft.com/office/powerpoint/2010/main" val="140670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599613" cy="974725"/>
          </a:xfrm>
        </p:spPr>
        <p:txBody>
          <a:bodyPr/>
          <a:lstStyle/>
          <a:p>
            <a:r>
              <a:rPr lang="en-GB" dirty="0"/>
              <a:t>Reaction turbines</a:t>
            </a:r>
          </a:p>
        </p:txBody>
      </p:sp>
      <p:pic>
        <p:nvPicPr>
          <p:cNvPr id="30722" name="Picture 2" descr="https://encrypted-tbn2.gstatic.com/images?q=tbn:ANd9GcSg8dkpxSQUY_5c1WaLk5EKgRGzwsNYf6kjMjKqXvx5hXFY61uXj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199" y="863589"/>
            <a:ext cx="2619375" cy="17430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87488" y="5007452"/>
            <a:ext cx="158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Kaplan</a:t>
            </a:r>
          </a:p>
        </p:txBody>
      </p:sp>
      <p:pic>
        <p:nvPicPr>
          <p:cNvPr id="30724" name="Picture 4" descr="https://encrypted-tbn0.gstatic.com/images?q=tbn:ANd9GcSQDKxtxwLoBCBTVCc6b0RySwgz7r2CMuJ-YmUVMuCJN3gLibc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9248" y="2804418"/>
            <a:ext cx="2600325" cy="1762127"/>
          </a:xfrm>
          <a:prstGeom prst="rect">
            <a:avLst/>
          </a:prstGeom>
          <a:noFill/>
        </p:spPr>
      </p:pic>
      <p:pic>
        <p:nvPicPr>
          <p:cNvPr id="30726" name="Picture 6" descr="http://re.emsd.gov.hk/english/other/hydroelectric/images/image00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5840" y="994409"/>
            <a:ext cx="3612747" cy="1709604"/>
          </a:xfrm>
          <a:prstGeom prst="rect">
            <a:avLst/>
          </a:prstGeom>
          <a:noFill/>
        </p:spPr>
      </p:pic>
      <p:pic>
        <p:nvPicPr>
          <p:cNvPr id="30728" name="Picture 8" descr="http://www.waterpowermagazine.com/Uploads/pictures/web/b/g/r/Fujiyoshida_Francis_Turbi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2616" y="2759737"/>
            <a:ext cx="2087291" cy="1566980"/>
          </a:xfrm>
          <a:prstGeom prst="rect">
            <a:avLst/>
          </a:prstGeom>
          <a:noFill/>
        </p:spPr>
      </p:pic>
      <p:pic>
        <p:nvPicPr>
          <p:cNvPr id="30730" name="Picture 10" descr="http://iepoi.uni-mb.si/ispra/turboinstitut/pcfd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0319" y="4290779"/>
            <a:ext cx="2250877" cy="1246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1983" y="5667262"/>
            <a:ext cx="186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Francis</a:t>
            </a:r>
          </a:p>
        </p:txBody>
      </p:sp>
      <p:pic>
        <p:nvPicPr>
          <p:cNvPr id="30732" name="Picture 12" descr="http://www.absak.com/catalog/images/aqu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52723" y="1412777"/>
            <a:ext cx="1800567" cy="18005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76321" y="3439261"/>
            <a:ext cx="147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Propeller</a:t>
            </a:r>
          </a:p>
        </p:txBody>
      </p:sp>
    </p:spTree>
    <p:extLst>
      <p:ext uri="{BB962C8B-B14F-4D97-AF65-F5344CB8AC3E}">
        <p14:creationId xmlns:p14="http://schemas.microsoft.com/office/powerpoint/2010/main" val="82089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163"/>
            <a:ext cx="9599613" cy="974726"/>
          </a:xfrm>
        </p:spPr>
        <p:txBody>
          <a:bodyPr/>
          <a:lstStyle/>
          <a:p>
            <a:r>
              <a:rPr lang="en-GB" dirty="0"/>
              <a:t>Impulse turbines</a:t>
            </a:r>
          </a:p>
        </p:txBody>
      </p:sp>
      <p:sp>
        <p:nvSpPr>
          <p:cNvPr id="32770" name="AutoShape 2" descr="data:image/jpeg;base64,/9j/4AAQSkZJRgABAQAAAQABAAD/2wCEAAkGBhQSERUUExQWFRUWFRcYGRgXGBgXGhUYFRcXFBQcFBgXHCYeHBwkGhgYHy8gIycpLCwsFx4xNTAqNSYrLCkBCQoKDgwOGg8PGiwkHCQsLCwsLCwsLCwsLCwpLCwsLCwsLCwsLCwsLCwsLCwsLCksLCwsLCwsLCwpLCwsLCwsLP/AABEIAQYAwAMBIgACEQEDEQH/xAAcAAABBQEBAQAAAAAAAAAAAAADAgQFBgcBAAj/xAA/EAABAgQDBQUFCAEEAQUAAAABAhEAAwQhEjFBBQZRYXETIoGRoQcyscHwFCNCUmJy0eHxgpKywjMVFyRTov/EABgBAAMBAQAAAAAAAAAAAAAAAAABAgME/8QAIxEAAgMAAwEAAgIDAAAAAAAAAAECESEDMUESUWFCgRMiMv/aAAwDAQACEQMRAD8AtShCWgyhCGiABKEO9nZK6/KGyxDnZ+SvD5xcOyZ9EFvKnvy/3j4iIygJFTLZnKUs9w4ydyIld5veR+4fERHUAapkn9vzjT0mPRp8iTULQCZoTbIAa4SMh11hatlEtimLVodNT+Yn4Q9Qfuw7mwcZuw5xF7a3ppqXvTJjH8iE4lZuHCQW8SIybdlhanYMvsld1zhJDnUJt7rDQQjZMhHZS1BCe8hKvdDnFhVmq+piBne1CjMlS5a1KUkN2SgtKlEuNQzc7s2WQjPtpb/zZksSmSJYSlOEBnCQAHOZyB4Q1voO/Dd0rbQj/JGgjo/j6vHzN/61NQvHKWqWsXBQojzjR6T2xpFGlRQDUsxBGGWcOSyRe7+6NQcrQiqfYffNP/zepTw1QOHWD+zv3/66DUxn+09+ptSvHMYKBBBQMLNYWL2YaxMbj77Ikz0icGlqIHaAe6SRdQ/LbMZc40xImmzbxHYQhYIcEEEAu4ZuIIjqVg5Xy+niBiKhLpUOIPDVMB2dNeUi/wCEa8uUOjDPZV5MvoNeAbSAB5n9co4lMJCflxhSR8uEICr7/h6dJ4K48uUU2jU6E8g3lb5Re9+UPSnqNW0MZ5sqakOlxiKlFtW6cIvwXo+wwjDc/WkHhDXPhEMpEstMIaDTFPAzECBKEOKL8Xh84AqDUhZ/D5xpHsmXRD7zpsk/qHxiLpbVErqOOmLhEpvdOSmWCogB9Yo21d4CVPKWUNkQASS5bPLONOmTHUT+/ftDmLmrp5KsMqWcBIsVqT3VknNncAcn1ihqrlHUwGomFQfUkknUvcwNMk/mV6RkpG/xQ8E5ktxuYF9oTqoA83HxEJmLdhwDfOHUhFrwv2aJeHqeUVnMeBEJnG46D6HJoeyZcuWVEJSDhZ+bwxU5yPnCvRtWgkuQDnwjwIGWXxhCqgZL7p46ef8AMLXJ5ggizaiHJ2qCCpmy7gb9U5pJcmcvCuUnsyV+6UpJSi4sO6wu2UQO+FRLopqJ2zalCcRaZJlrCkpzIWkOUgWYpNrpteM4NLiNnzf+INLkFOX14Q0jJo3XcTe/7dJOMYZ0opTMSzAu+FSQbgFjbQgxPbKX92Bwtm+pEYz7Ntvppq0CYWTOSJb/AJSFAy8bi4cFL6YuDRpit4UyZU1Se+pGIpSVFIX3lMMZSQHtnxhkNUyyK0s+WkeSfqw1iobve0ynqQRhXLmB+4WJYFrKJGVnDW5hjEkvexAyQT4p4+MKgC73JelX4a8+QjI9myCKtJBcHGSLd04SOt7GNE2vvAqdLKAjCC93L8tPporVHs3syS7l82D+p6xaeCHJTAwm/gPnDlIhChfz+URZaHjxwxyOxJJwwSnz+uMDwww2ntxNOCSylgWS+F+pOQ53i4dky6Mz3w2+qfPUX7iVKSgcAC3mWcxALUsjMD4wesmOo2bvK6By9oQBaCzVLB3LkFSXF2jirCECZ3c9RaPTJqgPdYNm4OcZqzViZWfjDxK2iO7Xm0Kl1y3YkEcwHi/BJkgs/XWE4obpqBrDqTs5Uy6CFJ5fOJS3SvrKQ5pWYqV/nhBUykoBCgx4WGZuORz5wiWnAWP4DyZx/bRytqzMLlug9SXuTDDw7iYhgVFVgkZknJuEdKSEuS3IZfz9GA09Th7qjbRXDr/MKqJamdwRxHpGn2kiP8bbATlsAQbpBIPMFJB8xGxUAVNp5cyYB303cFnNiO99XjGahw7WulA6viPkxi6UvtDWmQJKlKWhICSBbGlOYCswCPrSFBfSZPKqaRX94pwptorRIVhwdmXH4VkO3gCAeRYxp+y6wT5MuaA2NIJDmxyUPBQI8IyXbNYmZMC0y8LkqJIYqaycTZl40nc21FKd85mhyM1ZHpE1SJkiXKBCSIUpXI+n8wgqPD1hEnCIEsXHjBL8vWElBe5Hl/cFDQaPR6OiEIhd6tv/AGWU499bhPJsz4OPOMoq66ZOJJUb5qJuY0b2h7MMyQmYB/4lF/2rYHyITGbIs4hplxXo3wNbOOuWsPlHpzOIUqayYtAwcuZxzgU2dzhdKjEbh3tD2k2WCvkb8WaJfZXgx7BZSFJGIctGLXHr4wSk2bNUSWYBJN+VmixVlCpAdwRk3DTSF09AkS8+Hn4Q6di+sKrPWUliCOvyhzsid98GJSAXLEu1s2ziem0eOzOXFzytfj/UMK7Y5Q/ZpL6gcG0HyhV+R3+Ce2pTSglKkzFEKBICWKQzZ/qJc58Ir06o0BhhIr1IVbxB+YiSl0qJ10HCcyk6dIeDV0SNJNBk9moBgvGFaju4SOhsfCBy6ZZLynSHyuUnw042jtJTkqCMgG/yTlrlE+tcqUhIdyUurgpwMLs7AF+dhEGhGKoQwxAEu4tkTmb/AFaFzpaQEsl2d+9Y5kZC3GFJUMTqLOp+v+R8Ydy50nBbO6e9bVhfKNYQTM5yaZE1BC5ZGEAoJKc8lM6b83PUnw0rdwp+ySMHu9mkeIDKfnieMym1AcgXYN1yEXD2dVhMmdLLYZMwsXyCyXfk+v6omiZ9B96t510syWEpStKgSoF8ViAMJdsn45ROSKhMxCVpLpUAQeINxGab/wC90qfNlyZLLCFHFMGRJDYUcQDfFrpa5s3s+2hjkKQfwEEdFuW/3JX5wiWqSZZyI5CiISYCQgjkyYEgqUWADknQCFARW9+agiSlALYypzxwgMPMv4RI0rwqm+m95n/dSgcIOpIBOhUB6D6FaWqznO3R9Y8otDWbPbOKotYKnU4wubk6mApkOBeCzp4IDG0O6WSMDsXy8OUUxILs6QkAjXx+WkGkJY2gciQ7vpEhQyBcWA0vnCRMmIViLYlE8Bl6Q4Cf1MMsyHhU1CEKd7NxZj+7hBO3QvCQQWzIy840IEImAG3BoSKyYZhOEAZB7xypKUzGBGWQ+cLp1Xv5cIFg7GG0KBKziWC6jnlfkYj5ezBLWGVis4ZwQ/GLDVViOzKLur8oJ87MLxX9oSFSzic4TrqORiJRw0hLSeoq9MsOq+Xd6DVWjs3j5NKuuK1FRHgMgPG7QzpziR2iWOE95J9C3AwlKzprGd0bpWrH8qbjRg/EnLmNPLLyhkpak25+rMfGHNPRgBybjJvq8EmFKsOLuqJZ9DfN4eroMfY1lFg6ra+CbwfdneMyJhUbAghSSHxBT4sQ1BfIw126Qk9mkuR75GQ4JHxMQxmF2EOEnHSeSKliJracmlUozJLyyTaUxIxK/wDrJ01Y5eT3j2eSGE5rgCUh+JAWpXqr1jOqeXh7ys8gOD8Oca5uhsoyKVIUGWslauRUzDwAAh2ZzxUTLRwiFR5oDIU0R239kioklDsoXSrgpm8jkesSZiib97ynvU0pWF7TF8BqlPwPlxiaKRRKlJBILEgtYgi1sxnAlU4KX1hZpkpTYl87wj7WghgesXEpgFSLDrDyXJJThBhVLPSE6OLvC6aqBU/G19SIhvR+DqkWEAuLdc+LxynWXJcgcbj/ADBqWSFd5J1IOoe2usPfsyfRvnlFozZHpqu6SA7KbvFibZtm0IRXFrgFybJcMAzfOJIUiHfCknmIKJkp8JQEn084qxDKjwk4iCC/4s/jC62pSVpCWdrsQTydstfOFztnhwoO7WzsPhCaRSSopJBIza3R4pMVBZSuTCPVKe6XDhi45a21hNVMSlaWULjJ3L84LKqVEHs0GYpmGFOIcnaCr7C9wgQ9PMTNlB0qd0nIi1hw18ol5i5SxiQgA65gjwiOrZ/Y/dLQrtBchQKcJNxY3Nj6wzVUFd1XjGeM6Iaidly0JV3lYuSbnpb5tDmqX2icKMMttSxKXsCNAfOICnnEe76aQ7kqPvEk3z5m8TZr8jyTu5Lws6l8zmSb6Z9YYiglINkl2OupFtfrnElIrgMzDKqmAl3i8oVBti0aFV1OFBkqYgX95OJxcnNSU+caxGRJqcCqZaSApM1LE5B168rGGW2t4qycpcudNUnCSkoR3EuksQyc8tSYSMpxtmkHfFIrfspRYqCRMCwRiIcApA/MQnOxiyoTGEbvns50o/kmBf8AtUF/9Y3wpaGjOaob1EzCkkB2BLcWDtGM1OIqKlZqcl+JLk35mNnXFK342dTy0dqViUtRskAntSM2SLvzyyeM2VBpFAX3g3GByaNINneFJmBSnyfjaCY8Khrf4RsugkERKGK7ZfGHn2bJmbX+YbVtTdmfpkHgBUVZl4zquw1k3LmJGo8xBQtzmPMRWpkkHMODCaasKFMSW0OoilgnEtKixjkxGK2R48IZ09ISMTlwR5fODzCYtIzbw9LWXwqdh6Nzia3Wppa6pKJqQtHesoOLIWQ48IjV0+NAUM8j1H9ND3dOa1bKLt7/AIfdTI1S0lM0OVTyEK7kuSkWyksf9wS0PpNcU2OJXAAAf9ob0NUlSgHYkEt3QTfTDc5EvlDtU9PBR8SefGNBmN+0mkKq+cQC/wB2W6ykOLWeKqE/dhWjlJ5Ef00X32gTkirmAWURIIGrdm1h4CIKdQofglZAUdAT7quV7PzEc/JH0145bRByVsXESNJNJxI/MAR+5P8ARhE7ZWBTBaTfR4cy6HriFwWOenhHNTOv6SRGzphGdjCJaioxLVNMJjfhWThUg5g6W1SdDHKukTTIxTAXPup/Es8hmBzh6O12R1dPGKWnhfysPVzDlSJczvYgFOygo58COJ0bpFfnSVzVElNyfLgIPT7MAAxHwHw4+AjRSpUYSi3KyY2LRGZVBIyMxMpLXd1DGfBIUY3El4oHs73cIV9oWnCEgplp62Uryt9GL/DMJvcG81QGdgM+UY1vPtcVVSqZfCO6gHRI15Elz4xqO880ppKgjPsljzGH5xi6VMTcXcaHOIKiemp7rOb8YXT0gCTqReEYnUwvDqmcKbj9aRdYVYucoJRhGer58dYb4mH10hxtCYSWKWYef18zDIG310PygrwlP0OtTpeG81DjmLwpE1o5LLEvkQfgYSKbLTu2cWHgwHgq3oflB6+nwluvpEbu5UWT0V6Lt8YntvEdorhiPreNl0c8uwGxz3VpPJXl3T8RA6avTT1CZpBUEk2SWJcYbE5WJL8oTs1d1/sP/JJhnUhwXi08J9LVL31SkpnJo1qU5SFLqHOTXGE6QZXtXnOwpUJP6pijbwSIqdPUtKwYSe+S+gYER6fOM1YZOEJABUQe9YC31xh2ygu39qGpnGompSg4UghLkAJsLm8QtbtoFhLKSPxYnAOYIYC/V/CJeqpSpCgE4nSXGpfhY9Yp6Es/K0Y8jZrx0ySp61SSFgBf6XLjxIv5xJStvrF1SsPMnLqEuYrQf6aJGXMJQLn52ztqPomMUbscbU2yZjHtUIwlwRLWSMsj4cIZKkpV31TgSfxqxlR9MuWUPJNJJU2IEuC+YY3bXLKD1GwJI9zGxNnIb1i/kj+wdBRImkA1UlPNSkS/+RJ8hF53d3Ro0kKVPlTlfpmJI83xHoGjN5WyApYScQDsSxLHh1hl9nTfkYkHFv0+jZaQzJFgLNkBozR6PmzvIIKFKSeKSUnzEaz7K9pTpqJ3azFzEo7MJxqKiCe0xd5V8gmHZjKDiXBcVjeiTQyUY6iWi5YBKe8o590BvM2EWdcZN7Sq3HV4AXEpCU9FK76vG6fKJqykRtdtGnJPYSCgcVrxE/6QwHmYGJ83/wApCSX0AbhkDy4RHSVYQ4z00h5S17kJUAQbuHt1TaK6KCbSnYiFO5IcsGAJuwaGf15w/wBp0q0kIABYu4s46QxAgaJWnFG/19cITMWySeTef9PC1AQ0mzMRCRkNfifD+YF2MsOw1MABwH/6UVH0aJTaFVjWrqf4iD2dOwpe+ZI43skeTDwh8hwL5nONEzJ67H1CvClZ/S3mpP8ABhnOmPC1TsMtvzH0T/Z9IaCY8aroj0mJAaQ3GY/of5ganuGYt8csoGlOEjMkpHhwhap6pswqbCnoz3e8ABMcwJZObM7tn6xF1ux8KUt+LukDUsVJ+BHjEytQSHUQALkmzeMQG0N5sRISuWUgpI953SXz52F4x5HlG3EtsjTLvYEaMS5B8hBJSLg3AdteLZtnD9ATUreWQlR428C0Aq6CbLfEi6e84uGTf5RzKztfyNe2KSRwMEVtAkNij20aIllpuFXhgilWTkbxceTCZcbvCY2ask5nCl1ZnNmB6vEWVYksPzqPO4S3wh3OmGXLwC6lHxNvoxHUfbSyCE+B1hwaesXImqSCTqJSEY1Bho/H/Eat7KKXDSLV+ab/AMUI+ZUPCM5XKm1M1CWKjYJRzOpbIfFo2zYOyRTU8uSL4U3PFRJUo+KiYvLw5+RtKmFVGLbyS3q57uT20ywBJ98swAfKNsmCAlDcA/1eMxJ0ZDszcepmgKCQlJDgr7pv+k3he3N0/syLz5ZnWKZTl1XY6WABJc5tE7t72hHvIpw2Y7Q5niUDIDmX6RSp9YMRcmYXzJLkk3N835wy6bHCKqasAzCnupYBAOl7uTpwgfYlZdOvG/8AiHVEkzB3PwlyTZi1wUs46ucoHLkkODY3yjWNNGc7TBnZCliywAdQH/iEo3dwn3n8Gh5REosApSfC3rEpLWkixf61EFCsjqfZuG5LnTgOnPnDkSoPNWAHJAHO0QW0ttBXdl5anjyHKBCYStrAVWyFh0/swqiS5iMp5SlnJhFgkSAhAPK8aJk1Q9TIUU4rWz6NbPoYWFFxZuPSBkLZkEAHU352GUHlotcuYeUIjN5UI7EfmJZm94AkqvyYecU+bRse6XHOx/uL7NppZPebJugNrP4xVqihKVMHyzHEWV9c4xnTNuO0I2MAqalJyJA/xFw2rUrp2AIWnDfHcjkFZ+eKKZJ7pBBZQPD56xNbQ2z2yQFBlMx1B6GISSRvdsZUW3ZaThUhYlg5BllI4DJw+TtbjnBZ+1XB7GWojivChvAKJMQ0+ReF008i0R8xfZf3OOJg1TZmLES6ulgOAia2EmRPWETZ3YE6zD3TyCkpt4kdYbCWFXiPqZMU1RGv03Xd3dOTSDEhlLI99tD+XPzJJicjCtyt+ptHNTLUSuQosUEvg/VL4HlkfWN1i0ckk09ATc4ZbSU0qYSWaWsvwZJh+tEMdq02ORNQM1S1p8SkgRmWYj2Rbh1gZophSZiELUhPvFIsOpGkKO1ZSqhAV/4wuWF804gFsdLRsG2Eop6OayE4Ey1AJySSRhAPUkc4DaUjFZG0pqFfdu58QW4k8LekTdJLUsOtTKzU7DM6PARtBKBhICwLM3dDflf3dSYk6aUmeL90hgwADt9cIuPZEroaheFwkuHzHLJoStyXKHfWxblxhapdiAMiR8vlHlKWzAsBmcyenCNTL9CEUCSck9SH+Lw7l7LQ5dIZ7MNIJKQjAFKLENra/F4PJQFJJCma45s+Y+s4aQmxMunSkNhHgHtBJdWEXUAzN6WtrpaESKnCeOfH64QumUbqKTxtZtNeogEIplOnugp6hjfK2n9wqdK7hXiIKbs9iNSQYOJj8fJvVoY7QoQpKs2YlgbYgCzt5tlDbBaV3a28aVkJCHCdSdYLInhUoKBYkEFOeuY4EccxEHX0zHFofQwXZiCVjPMZOPhHI9O6K8JWXLxOTixBzYP7t7lx1cP0hC0lKcsyMxcM4P1yiw7Z3eMpSQbKIcDLEWyHBXxzF7RA1c1Hdd0nzDWzu4OuueUXVYye9QLEk526Q1nUzXBB8b+ULmVb3YcLxyll4iGSFF8jl5vA1WiUrw8ha0s4Z7jnpCJ6yXh5tmuPaICRaUlKQ18nKjzdalHx5QKqrCv8Icjo3XhDSTVtg3TocbmbKM+skoA/GFK/YjvK9A3jH0DFA9lG7xloXULDFYwIcfhd1HxIA8I0BoaVI5pytnZqGhpDypMNMMQURszZkiWFTOxljCCokIS9gSbtyjK9ubenVJdaizuED3U8GGp5lzGxT5YKVA3BSQehDGMWQgJQ5IxKYD/UzQmacdEJOqRLLm54ceZPCBIrp804UkgHMIsG5tdhzi/bW9kWIYpc8mY10rAwk6hJGQ6vFbRWmSgS0JCVficZEWL8S/GKHF2O9kTFoGBKQSzPk97k8z84eqQolj7xY2+uUV2ftzsyQ+M68P6hzsjbEyatS1WbCBws/LmIpS8ZMoeomFUepF89S3HPWFIpwbHLg5v1ZvKFzlLwusANw8rkwUVSAm7Yj6jkNf6jXLMdo9LlhKbZPkA50y4QftfDrb4w0p6kgl9Gz+usEmVRN1jCA7cdPWC1QfLuhFftTClKQNbqvYfybeUV2r3lSVAJdw47rMXDXJ0ucuPSDbYrDNlkCxZRbpZPoTFWkLYg8C/W8YylfR0Qh89lhMnH3WezNxbQc4DsiSET0YssQ8nj0mc/eAIBt4w7ErEQxvbqC1vC0ZRdM2ZcvaBVdsoL0ZLeAH8RRO2S6UzEqIAOIi7/AJSLv1icpa4zU4JhuA0RG0KApVGk3bsmKaVDFciUS6VgB8iofAsYUioCXwd48RdvHIQ4oCMTKAz1D/GJasQlabMG4WEL5zsXpWqaYEreY5ST3mPHMjpwjXt3/Z1TMiaV9skgKSzsQbguT8ADGTVUjhGt+yGrUqiUhWUuYQn9qg7eb+cOPZnyrLRdUSwAAAAAGAGgHCOmOtHIs5j04PAlIYQZ4bVUyINAalRj22tm9jULlqSrCgnASlRBSbguzZNGupMKWmApOikz99DLo091Xb4cIcENZkzC+bi7akGM32g6EA3xKyfO938i8aHvnsvFVSi/dmBjy7L3vNJAiq7UpJtVMX2MlU0oISCB3UgDR2BL/ARLZtBKr6KnRbPMxTOBqSdP5icRUIkpwoNh7yyHc8h6D6MNZeyJ0qY01C5ZbJQZ+kC2nK7wRoA55k2Hp8YfoLq0cq94psxOAWT8erW8Is52vLlIBVc4Uvpdr+PIRWKegB7xORDAannyhvthZxhPBIPiq59GgtroGlWk3L3mC54IT+FQuwsz2HUCIvb211TJhS5ATYh8yLHwd2GUc2TQknF5f4httWU09fM4v9wxfOBMTWD7YqGDnUuP7gO0Nn9nNYe6q46HTwLiHezqVWDHmAQnzcj4RLV9J2iAoC6bjpqD8fCJfZoqonNlbsoVstaz7xWCC3usLH60MVancBRNsIL9cvi0aHuPWCbSTZHJ/p4pG1KbApaSCHXm1gkAMS3N7ZxtyRxNEwlrsDIyDG/PoMj8uUOjPSqyvP6yiLmJVLLHXI5pVwIUMw3CDU9RiPeIZ8nuzMwsYwNEDVQKUs4bJAJ6AQ/lSFFFuGb5/wAQPaU8SgEoBxqANy+EfJ+nDjEhs/dKumSkKl3QsYge8Rf/AEtFxwzm6fZCzpHfShPeUogN1s0bdulsT7LSolkALPeW2QUWsOgAHhEDuX7OhTL7aecc0e6NEnj1i7mLSOfkn9YhJhMdUY4YZmYij2wVYzMs9UH5GFf+8NQc0Sj4KH/aKyqlHCArpBwgwst8v2wThnKlHxUIcD2zL1kI8FkfFMUNVKICacQYFl12j7QhVYEqlYCMTKCsXvCwZhqExIbE2saMKXhKwU3SCxJsXD2fOM2VJh4nbE7DhxlucKkUpZRe9t7wfbDKIQUJCVEAlycTcOSfWKxWyHmKLWf4BoNutVYsSVXwhweRN/X4xMT6VKpQwAE3e+SiTY+XrBFf7aW3UcK7s9LzFNoB84Y7Zl/ft+lH/ECJrZtCpExWIe9z4deoiP2zK+/T+0ehUPlEP/ov+I9oadsNs/lCN4qFlpWODeRcehiSqQyZZ6cOEF20gKk4mywq9cJ9SIclUhrYndl02KjmgZhj5G3rA9kVgwsXb6z9YmNxQFpmylN3pZbS4vFUqJqpSyhQw3Ltk5zyN4vkWJk8b2iw7BrPss980K8mMSe9VEJqDMRl/XCK/Kq5akoBcsXI4H9OHPp04RJSttoQGLYDZ3KgeQa5+MEZWvkpx9K7s8Fby8TNdiHSR0zHh6w5Xs+YkOkShzYqPgCB8Ya1m1EoXjRLLA8ePIZC3E5weZvbKKfdL8CQ3nn6RNL0n6fjFDZvdUovxUo5qP1pGw7rTpcmjkS1TEOJYfvDMusj1jBqzeGbNs4CeDNbJhr45wzE88otKzGb8PpsV8s5LT/uEeNWj8yfMR8y/aOnr/ELTP5j1/iK+f2Zn0v2w4jzhKp6RmoDqRHzaJp/OPNX8RxU8u2IHz+Yg+f2A7UYEuCGBqiCwZgaxBFCBKgEBWmAkw4XAVJgAmN1KVS5iyksEo8CVFgD5HyiyE4GeymAWkljbUcesL9nuy/ulLUGBUS/HQeQv4xMzwhRLgEaAjTxh1WlJ+EFVIASJqTiSFDEM2GRI4HJ+MRyqRM6bLIBYnCcrB3LeDxcUSUlOFgxDEaMbGK5N2GuQq2Jcp3SU3VLIuHGuocRLW2XGWUGrtkKUEhGA4fzjO3EZeUNaeoKsUtQZsSSODhifAsYkpO0kuxOeoB9RpCNqbBUvvyy0znkrkfhBNXqHCTjkiL2RUrp5oUdOAtmxcxIb2bORUKC5P4hcEEYeTkX8HhvR7VCD2c+XcHWxtYelnH+bFs0hfuSiz+8S7efwEWpWqJaa0p0zdeezoSohtM8rsMzrkIa0kxMsElTng7D/UTl8Y1WTKOsZb7Qdj9jVlYHcnd8clZTB53/ANUS4AuQi9pbUmTSyld0ZJFh1I1PWGWGEphQhmbdnQgQRKRCBBEwCF9iI92AjqTBAYABdgI52EGEdAgAcmEEx0xwiEUIgakwQmEmABtMEN1Wh6uAqEMRYNkb5YJSZS0kJSGdHxUM/WJ2l2lLm+6sK5a+WcZ+qXAipjwgA1CUsp90+BvDyTV/mHleM0ot5JyPxYhwVf1z9YnqLfNBtMSUniO8PLP4wUMu8sJJcMT6/wAwUoAiDo69EwOhQV0OXzESFItcyYlLukXU/DrABKyKNOAqULkWs/SO06cKuR+hCKmsBVhybyeB9toDDboSRITDFc312P8AaKVQAdcvvo4294eKX8WidE9xFb2zv3Ik91J7VfBBsOq8vJ4oDKRCxHZinUSwAJJYZBy7DlHUmJEdEKBjwjwhAKSYIFQgQoQAEBhaYEIUmAY6IvHMMej0AxKkwkoj0egAEtEIKI9HoAE9lA1SWMej0MR7sukDXJjsegA5JKgXSSCNQWPmIm6DeypluMQU4A718nbJjqY9HoAHJ3xqP0eR/mEK3vqOKeuGPR6GFjTaO8FROThXMOHUCwP7mz8YiimOx6EAkJMdCY9HoQCgiCJRHo9DAWlEKCY9HoAPYYUkR6PQAf/Z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2772" name="AutoShape 4" descr="data:image/jpeg;base64,/9j/4AAQSkZJRgABAQAAAQABAAD/2wCEAAkGBhQSERUUExQWFRUWFRcYGRgXGBgXGhUYFRcXFBQcFBgXHCYeHBwkGhgYHy8gIycpLCwsFx4xNTAqNSYrLCkBCQoKDgwOGg8PGiwkHCQsLCwsLCwsLCwsLCwpLCwsLCwsLCwsLCwsLCwsLCwsLCksLCwsLCwsLCwpLCwsLCwsLP/AABEIAQYAwAMBIgACEQEDEQH/xAAcAAABBQEBAQAAAAAAAAAAAAADAgQFBgcBAAj/xAA/EAABAgQDBQUFCAEEAQUAAAABAhEAAwQhEjFBBQZRYXETIoGRoQcyscHwFCNCUmJy0eHxgpKywjMVFyRTov/EABgBAAMBAQAAAAAAAAAAAAAAAAABAgME/8QAIxEAAgMAAwEAAgIDAAAAAAAAAAECESEDMUESUWFCgRMiMv/aAAwDAQACEQMRAD8AtShCWgyhCGiABKEO9nZK6/KGyxDnZ+SvD5xcOyZ9EFvKnvy/3j4iIygJFTLZnKUs9w4ydyIld5veR+4fERHUAapkn9vzjT0mPRp8iTULQCZoTbIAa4SMh11hatlEtimLVodNT+Yn4Q9Qfuw7mwcZuw5xF7a3ppqXvTJjH8iE4lZuHCQW8SIybdlhanYMvsld1zhJDnUJt7rDQQjZMhHZS1BCe8hKvdDnFhVmq+piBne1CjMlS5a1KUkN2SgtKlEuNQzc7s2WQjPtpb/zZksSmSJYSlOEBnCQAHOZyB4Q1voO/Dd0rbQj/JGgjo/j6vHzN/61NQvHKWqWsXBQojzjR6T2xpFGlRQDUsxBGGWcOSyRe7+6NQcrQiqfYffNP/zepTw1QOHWD+zv3/66DUxn+09+ptSvHMYKBBBQMLNYWL2YaxMbj77Ikz0icGlqIHaAe6SRdQ/LbMZc40xImmzbxHYQhYIcEEEAu4ZuIIjqVg5Xy+niBiKhLpUOIPDVMB2dNeUi/wCEa8uUOjDPZV5MvoNeAbSAB5n9co4lMJCflxhSR8uEICr7/h6dJ4K48uUU2jU6E8g3lb5Re9+UPSnqNW0MZ5sqakOlxiKlFtW6cIvwXo+wwjDc/WkHhDXPhEMpEstMIaDTFPAzECBKEOKL8Xh84AqDUhZ/D5xpHsmXRD7zpsk/qHxiLpbVErqOOmLhEpvdOSmWCogB9Yo21d4CVPKWUNkQASS5bPLONOmTHUT+/ftDmLmrp5KsMqWcBIsVqT3VknNncAcn1ihqrlHUwGomFQfUkknUvcwNMk/mV6RkpG/xQ8E5ktxuYF9oTqoA83HxEJmLdhwDfOHUhFrwv2aJeHqeUVnMeBEJnG46D6HJoeyZcuWVEJSDhZ+bwxU5yPnCvRtWgkuQDnwjwIGWXxhCqgZL7p46ef8AMLXJ5ggizaiHJ2qCCpmy7gb9U5pJcmcvCuUnsyV+6UpJSi4sO6wu2UQO+FRLopqJ2zalCcRaZJlrCkpzIWkOUgWYpNrpteM4NLiNnzf+INLkFOX14Q0jJo3XcTe/7dJOMYZ0opTMSzAu+FSQbgFjbQgxPbKX92Bwtm+pEYz7Ntvppq0CYWTOSJb/AJSFAy8bi4cFL6YuDRpit4UyZU1Se+pGIpSVFIX3lMMZSQHtnxhkNUyyK0s+WkeSfqw1iobve0ynqQRhXLmB+4WJYFrKJGVnDW5hjEkvexAyQT4p4+MKgC73JelX4a8+QjI9myCKtJBcHGSLd04SOt7GNE2vvAqdLKAjCC93L8tPporVHs3syS7l82D+p6xaeCHJTAwm/gPnDlIhChfz+URZaHjxwxyOxJJwwSnz+uMDwww2ntxNOCSylgWS+F+pOQ53i4dky6Mz3w2+qfPUX7iVKSgcAC3mWcxALUsjMD4wesmOo2bvK6By9oQBaCzVLB3LkFSXF2jirCECZ3c9RaPTJqgPdYNm4OcZqzViZWfjDxK2iO7Xm0Kl1y3YkEcwHi/BJkgs/XWE4obpqBrDqTs5Uy6CFJ5fOJS3SvrKQ5pWYqV/nhBUykoBCgx4WGZuORz5wiWnAWP4DyZx/bRytqzMLlug9SXuTDDw7iYhgVFVgkZknJuEdKSEuS3IZfz9GA09Th7qjbRXDr/MKqJamdwRxHpGn2kiP8bbATlsAQbpBIPMFJB8xGxUAVNp5cyYB303cFnNiO99XjGahw7WulA6viPkxi6UvtDWmQJKlKWhICSBbGlOYCswCPrSFBfSZPKqaRX94pwptorRIVhwdmXH4VkO3gCAeRYxp+y6wT5MuaA2NIJDmxyUPBQI8IyXbNYmZMC0y8LkqJIYqaycTZl40nc21FKd85mhyM1ZHpE1SJkiXKBCSIUpXI+n8wgqPD1hEnCIEsXHjBL8vWElBe5Hl/cFDQaPR6OiEIhd6tv/AGWU499bhPJsz4OPOMoq66ZOJJUb5qJuY0b2h7MMyQmYB/4lF/2rYHyITGbIs4hplxXo3wNbOOuWsPlHpzOIUqayYtAwcuZxzgU2dzhdKjEbh3tD2k2WCvkb8WaJfZXgx7BZSFJGIctGLXHr4wSk2bNUSWYBJN+VmixVlCpAdwRk3DTSF09AkS8+Hn4Q6di+sKrPWUliCOvyhzsid98GJSAXLEu1s2ziem0eOzOXFzytfj/UMK7Y5Q/ZpL6gcG0HyhV+R3+Ce2pTSglKkzFEKBICWKQzZ/qJc58Ir06o0BhhIr1IVbxB+YiSl0qJ10HCcyk6dIeDV0SNJNBk9moBgvGFaju4SOhsfCBy6ZZLynSHyuUnw042jtJTkqCMgG/yTlrlE+tcqUhIdyUurgpwMLs7AF+dhEGhGKoQwxAEu4tkTmb/AFaFzpaQEsl2d+9Y5kZC3GFJUMTqLOp+v+R8Ydy50nBbO6e9bVhfKNYQTM5yaZE1BC5ZGEAoJKc8lM6b83PUnw0rdwp+ySMHu9mkeIDKfnieMym1AcgXYN1yEXD2dVhMmdLLYZMwsXyCyXfk+v6omiZ9B96t510syWEpStKgSoF8ViAMJdsn45ROSKhMxCVpLpUAQeINxGab/wC90qfNlyZLLCFHFMGRJDYUcQDfFrpa5s3s+2hjkKQfwEEdFuW/3JX5wiWqSZZyI5CiISYCQgjkyYEgqUWADknQCFARW9+agiSlALYypzxwgMPMv4RI0rwqm+m95n/dSgcIOpIBOhUB6D6FaWqznO3R9Y8otDWbPbOKotYKnU4wubk6mApkOBeCzp4IDG0O6WSMDsXy8OUUxILs6QkAjXx+WkGkJY2gciQ7vpEhQyBcWA0vnCRMmIViLYlE8Bl6Q4Cf1MMsyHhU1CEKd7NxZj+7hBO3QvCQQWzIy840IEImAG3BoSKyYZhOEAZB7xypKUzGBGWQ+cLp1Xv5cIFg7GG0KBKziWC6jnlfkYj5ezBLWGVis4ZwQ/GLDVViOzKLur8oJ87MLxX9oSFSzic4TrqORiJRw0hLSeoq9MsOq+Xd6DVWjs3j5NKuuK1FRHgMgPG7QzpziR2iWOE95J9C3AwlKzprGd0bpWrH8qbjRg/EnLmNPLLyhkpak25+rMfGHNPRgBybjJvq8EmFKsOLuqJZ9DfN4eroMfY1lFg6ra+CbwfdneMyJhUbAghSSHxBT4sQ1BfIw126Qk9mkuR75GQ4JHxMQxmF2EOEnHSeSKliJracmlUozJLyyTaUxIxK/wDrJ01Y5eT3j2eSGE5rgCUh+JAWpXqr1jOqeXh7ys8gOD8Oca5uhsoyKVIUGWslauRUzDwAAh2ZzxUTLRwiFR5oDIU0R239kioklDsoXSrgpm8jkesSZiib97ynvU0pWF7TF8BqlPwPlxiaKRRKlJBILEgtYgi1sxnAlU4KX1hZpkpTYl87wj7WghgesXEpgFSLDrDyXJJThBhVLPSE6OLvC6aqBU/G19SIhvR+DqkWEAuLdc+LxynWXJcgcbj/ADBqWSFd5J1IOoe2usPfsyfRvnlFozZHpqu6SA7KbvFibZtm0IRXFrgFybJcMAzfOJIUiHfCknmIKJkp8JQEn084qxDKjwk4iCC/4s/jC62pSVpCWdrsQTydstfOFztnhwoO7WzsPhCaRSSopJBIza3R4pMVBZSuTCPVKe6XDhi45a21hNVMSlaWULjJ3L84LKqVEHs0GYpmGFOIcnaCr7C9wgQ9PMTNlB0qd0nIi1hw18ol5i5SxiQgA65gjwiOrZ/Y/dLQrtBchQKcJNxY3Nj6wzVUFd1XjGeM6Iaidly0JV3lYuSbnpb5tDmqX2icKMMttSxKXsCNAfOICnnEe76aQ7kqPvEk3z5m8TZr8jyTu5Lws6l8zmSb6Z9YYiglINkl2OupFtfrnElIrgMzDKqmAl3i8oVBti0aFV1OFBkqYgX95OJxcnNSU+caxGRJqcCqZaSApM1LE5B168rGGW2t4qycpcudNUnCSkoR3EuksQyc8tSYSMpxtmkHfFIrfspRYqCRMCwRiIcApA/MQnOxiyoTGEbvns50o/kmBf8AtUF/9Y3wpaGjOaob1EzCkkB2BLcWDtGM1OIqKlZqcl+JLk35mNnXFK342dTy0dqViUtRskAntSM2SLvzyyeM2VBpFAX3g3GByaNINneFJmBSnyfjaCY8Khrf4RsugkERKGK7ZfGHn2bJmbX+YbVtTdmfpkHgBUVZl4zquw1k3LmJGo8xBQtzmPMRWpkkHMODCaasKFMSW0OoilgnEtKixjkxGK2R48IZ09ISMTlwR5fODzCYtIzbw9LWXwqdh6Nzia3Wppa6pKJqQtHesoOLIWQ48IjV0+NAUM8j1H9ND3dOa1bKLt7/AIfdTI1S0lM0OVTyEK7kuSkWyksf9wS0PpNcU2OJXAAAf9ob0NUlSgHYkEt3QTfTDc5EvlDtU9PBR8SefGNBmN+0mkKq+cQC/wB2W6ykOLWeKqE/dhWjlJ5Ef00X32gTkirmAWURIIGrdm1h4CIKdQofglZAUdAT7quV7PzEc/JH0145bRByVsXESNJNJxI/MAR+5P8ARhE7ZWBTBaTfR4cy6HriFwWOenhHNTOv6SRGzphGdjCJaioxLVNMJjfhWThUg5g6W1SdDHKukTTIxTAXPup/Es8hmBzh6O12R1dPGKWnhfysPVzDlSJczvYgFOygo58COJ0bpFfnSVzVElNyfLgIPT7MAAxHwHw4+AjRSpUYSi3KyY2LRGZVBIyMxMpLXd1DGfBIUY3El4oHs73cIV9oWnCEgplp62Uryt9GL/DMJvcG81QGdgM+UY1vPtcVVSqZfCO6gHRI15Elz4xqO880ppKgjPsljzGH5xi6VMTcXcaHOIKiemp7rOb8YXT0gCTqReEYnUwvDqmcKbj9aRdYVYucoJRhGer58dYb4mH10hxtCYSWKWYef18zDIG310PygrwlP0OtTpeG81DjmLwpE1o5LLEvkQfgYSKbLTu2cWHgwHgq3oflB6+nwluvpEbu5UWT0V6Lt8YntvEdorhiPreNl0c8uwGxz3VpPJXl3T8RA6avTT1CZpBUEk2SWJcYbE5WJL8oTs1d1/sP/JJhnUhwXi08J9LVL31SkpnJo1qU5SFLqHOTXGE6QZXtXnOwpUJP6pijbwSIqdPUtKwYSe+S+gYER6fOM1YZOEJABUQe9YC31xh2ygu39qGpnGompSg4UghLkAJsLm8QtbtoFhLKSPxYnAOYIYC/V/CJeqpSpCgE4nSXGpfhY9Yp6Es/K0Y8jZrx0ySp61SSFgBf6XLjxIv5xJStvrF1SsPMnLqEuYrQf6aJGXMJQLn52ztqPomMUbscbU2yZjHtUIwlwRLWSMsj4cIZKkpV31TgSfxqxlR9MuWUPJNJJU2IEuC+YY3bXLKD1GwJI9zGxNnIb1i/kj+wdBRImkA1UlPNSkS/+RJ8hF53d3Ro0kKVPlTlfpmJI83xHoGjN5WyApYScQDsSxLHh1hl9nTfkYkHFv0+jZaQzJFgLNkBozR6PmzvIIKFKSeKSUnzEaz7K9pTpqJ3azFzEo7MJxqKiCe0xd5V8gmHZjKDiXBcVjeiTQyUY6iWi5YBKe8o590BvM2EWdcZN7Sq3HV4AXEpCU9FK76vG6fKJqykRtdtGnJPYSCgcVrxE/6QwHmYGJ83/wApCSX0AbhkDy4RHSVYQ4z00h5S17kJUAQbuHt1TaK6KCbSnYiFO5IcsGAJuwaGf15w/wBp0q0kIABYu4s46QxAgaJWnFG/19cITMWySeTef9PC1AQ0mzMRCRkNfifD+YF2MsOw1MABwH/6UVH0aJTaFVjWrqf4iD2dOwpe+ZI43skeTDwh8hwL5nONEzJ67H1CvClZ/S3mpP8ABhnOmPC1TsMtvzH0T/Z9IaCY8aroj0mJAaQ3GY/of5ganuGYt8csoGlOEjMkpHhwhap6pswqbCnoz3e8ABMcwJZObM7tn6xF1ux8KUt+LukDUsVJ+BHjEytQSHUQALkmzeMQG0N5sRISuWUgpI953SXz52F4x5HlG3EtsjTLvYEaMS5B8hBJSLg3AdteLZtnD9ATUreWQlR428C0Aq6CbLfEi6e84uGTf5RzKztfyNe2KSRwMEVtAkNij20aIllpuFXhgilWTkbxceTCZcbvCY2ask5nCl1ZnNmB6vEWVYksPzqPO4S3wh3OmGXLwC6lHxNvoxHUfbSyCE+B1hwaesXImqSCTqJSEY1Bho/H/Eat7KKXDSLV+ab/AMUI+ZUPCM5XKm1M1CWKjYJRzOpbIfFo2zYOyRTU8uSL4U3PFRJUo+KiYvLw5+RtKmFVGLbyS3q57uT20ywBJ98swAfKNsmCAlDcA/1eMxJ0ZDszcepmgKCQlJDgr7pv+k3he3N0/syLz5ZnWKZTl1XY6WABJc5tE7t72hHvIpw2Y7Q5niUDIDmX6RSp9YMRcmYXzJLkk3N835wy6bHCKqasAzCnupYBAOl7uTpwgfYlZdOvG/8AiHVEkzB3PwlyTZi1wUs46ucoHLkkODY3yjWNNGc7TBnZCliywAdQH/iEo3dwn3n8Gh5REosApSfC3rEpLWkixf61EFCsjqfZuG5LnTgOnPnDkSoPNWAHJAHO0QW0ttBXdl5anjyHKBCYStrAVWyFh0/swqiS5iMp5SlnJhFgkSAhAPK8aJk1Q9TIUU4rWz6NbPoYWFFxZuPSBkLZkEAHU352GUHlotcuYeUIjN5UI7EfmJZm94AkqvyYecU+bRse6XHOx/uL7NppZPebJugNrP4xVqihKVMHyzHEWV9c4xnTNuO0I2MAqalJyJA/xFw2rUrp2AIWnDfHcjkFZ+eKKZJ7pBBZQPD56xNbQ2z2yQFBlMx1B6GISSRvdsZUW3ZaThUhYlg5BllI4DJw+TtbjnBZ+1XB7GWojivChvAKJMQ0+ReF008i0R8xfZf3OOJg1TZmLES6ulgOAia2EmRPWETZ3YE6zD3TyCkpt4kdYbCWFXiPqZMU1RGv03Xd3dOTSDEhlLI99tD+XPzJJicjCtyt+ptHNTLUSuQosUEvg/VL4HlkfWN1i0ckk09ATc4ZbSU0qYSWaWsvwZJh+tEMdq02ORNQM1S1p8SkgRmWYj2Rbh1gZophSZiELUhPvFIsOpGkKO1ZSqhAV/4wuWF804gFsdLRsG2Eop6OayE4Ey1AJySSRhAPUkc4DaUjFZG0pqFfdu58QW4k8LekTdJLUsOtTKzU7DM6PARtBKBhICwLM3dDflf3dSYk6aUmeL90hgwADt9cIuPZEroaheFwkuHzHLJoStyXKHfWxblxhapdiAMiR8vlHlKWzAsBmcyenCNTL9CEUCSck9SH+Lw7l7LQ5dIZ7MNIJKQjAFKLENra/F4PJQFJJCma45s+Y+s4aQmxMunSkNhHgHtBJdWEXUAzN6WtrpaESKnCeOfH64QumUbqKTxtZtNeogEIplOnugp6hjfK2n9wqdK7hXiIKbs9iNSQYOJj8fJvVoY7QoQpKs2YlgbYgCzt5tlDbBaV3a28aVkJCHCdSdYLInhUoKBYkEFOeuY4EccxEHX0zHFofQwXZiCVjPMZOPhHI9O6K8JWXLxOTixBzYP7t7lx1cP0hC0lKcsyMxcM4P1yiw7Z3eMpSQbKIcDLEWyHBXxzF7RA1c1Hdd0nzDWzu4OuueUXVYye9QLEk526Q1nUzXBB8b+ULmVb3YcLxyll4iGSFF8jl5vA1WiUrw8ha0s4Z7jnpCJ6yXh5tmuPaICRaUlKQ18nKjzdalHx5QKqrCv8Icjo3XhDSTVtg3TocbmbKM+skoA/GFK/YjvK9A3jH0DFA9lG7xloXULDFYwIcfhd1HxIA8I0BoaVI5pytnZqGhpDypMNMMQURszZkiWFTOxljCCokIS9gSbtyjK9ubenVJdaizuED3U8GGp5lzGxT5YKVA3BSQehDGMWQgJQ5IxKYD/UzQmacdEJOqRLLm54ceZPCBIrp804UkgHMIsG5tdhzi/bW9kWIYpc8mY10rAwk6hJGQ6vFbRWmSgS0JCVficZEWL8S/GKHF2O9kTFoGBKQSzPk97k8z84eqQolj7xY2+uUV2ftzsyQ+M68P6hzsjbEyatS1WbCBws/LmIpS8ZMoeomFUepF89S3HPWFIpwbHLg5v1ZvKFzlLwusANw8rkwUVSAm7Yj6jkNf6jXLMdo9LlhKbZPkA50y4QftfDrb4w0p6kgl9Gz+usEmVRN1jCA7cdPWC1QfLuhFftTClKQNbqvYfybeUV2r3lSVAJdw47rMXDXJ0ucuPSDbYrDNlkCxZRbpZPoTFWkLYg8C/W8YylfR0Qh89lhMnH3WezNxbQc4DsiSET0YssQ8nj0mc/eAIBt4w7ErEQxvbqC1vC0ZRdM2ZcvaBVdsoL0ZLeAH8RRO2S6UzEqIAOIi7/AJSLv1icpa4zU4JhuA0RG0KApVGk3bsmKaVDFciUS6VgB8iofAsYUioCXwd48RdvHIQ4oCMTKAz1D/GJasQlabMG4WEL5zsXpWqaYEreY5ST3mPHMjpwjXt3/Z1TMiaV9skgKSzsQbguT8ADGTVUjhGt+yGrUqiUhWUuYQn9qg7eb+cOPZnyrLRdUSwAAAAAGAGgHCOmOtHIs5j04PAlIYQZ4bVUyINAalRj22tm9jULlqSrCgnASlRBSbguzZNGupMKWmApOikz99DLo091Xb4cIcENZkzC+bi7akGM32g6EA3xKyfO938i8aHvnsvFVSi/dmBjy7L3vNJAiq7UpJtVMX2MlU0oISCB3UgDR2BL/ARLZtBKr6KnRbPMxTOBqSdP5icRUIkpwoNh7yyHc8h6D6MNZeyJ0qY01C5ZbJQZ+kC2nK7wRoA55k2Hp8YfoLq0cq94psxOAWT8erW8Is52vLlIBVc4Uvpdr+PIRWKegB7xORDAannyhvthZxhPBIPiq59GgtroGlWk3L3mC54IT+FQuwsz2HUCIvb211TJhS5ATYh8yLHwd2GUc2TQknF5f4httWU09fM4v9wxfOBMTWD7YqGDnUuP7gO0Nn9nNYe6q46HTwLiHezqVWDHmAQnzcj4RLV9J2iAoC6bjpqD8fCJfZoqonNlbsoVstaz7xWCC3usLH60MVancBRNsIL9cvi0aHuPWCbSTZHJ/p4pG1KbApaSCHXm1gkAMS3N7ZxtyRxNEwlrsDIyDG/PoMj8uUOjPSqyvP6yiLmJVLLHXI5pVwIUMw3CDU9RiPeIZ8nuzMwsYwNEDVQKUs4bJAJ6AQ/lSFFFuGb5/wAQPaU8SgEoBxqANy+EfJ+nDjEhs/dKumSkKl3QsYge8Rf/AEtFxwzm6fZCzpHfShPeUogN1s0bdulsT7LSolkALPeW2QUWsOgAHhEDuX7OhTL7aecc0e6NEnj1i7mLSOfkn9YhJhMdUY4YZmYij2wVYzMs9UH5GFf+8NQc0Sj4KH/aKyqlHCArpBwgwst8v2wThnKlHxUIcD2zL1kI8FkfFMUNVKICacQYFl12j7QhVYEqlYCMTKCsXvCwZhqExIbE2saMKXhKwU3SCxJsXD2fOM2VJh4nbE7DhxlucKkUpZRe9t7wfbDKIQUJCVEAlycTcOSfWKxWyHmKLWf4BoNutVYsSVXwhweRN/X4xMT6VKpQwAE3e+SiTY+XrBFf7aW3UcK7s9LzFNoB84Y7Zl/ft+lH/ECJrZtCpExWIe9z4deoiP2zK+/T+0ehUPlEP/ov+I9oadsNs/lCN4qFlpWODeRcehiSqQyZZ6cOEF20gKk4mywq9cJ9SIclUhrYndl02KjmgZhj5G3rA9kVgwsXb6z9YmNxQFpmylN3pZbS4vFUqJqpSyhQw3Ltk5zyN4vkWJk8b2iw7BrPss980K8mMSe9VEJqDMRl/XCK/Kq5akoBcsXI4H9OHPp04RJSttoQGLYDZ3KgeQa5+MEZWvkpx9K7s8Fby8TNdiHSR0zHh6w5Xs+YkOkShzYqPgCB8Ya1m1EoXjRLLA8ePIZC3E5weZvbKKfdL8CQ3nn6RNL0n6fjFDZvdUovxUo5qP1pGw7rTpcmjkS1TEOJYfvDMusj1jBqzeGbNs4CeDNbJhr45wzE88otKzGb8PpsV8s5LT/uEeNWj8yfMR8y/aOnr/ELTP5j1/iK+f2Zn0v2w4jzhKp6RmoDqRHzaJp/OPNX8RxU8u2IHz+Yg+f2A7UYEuCGBqiCwZgaxBFCBKgEBWmAkw4XAVJgAmN1KVS5iyksEo8CVFgD5HyiyE4GeymAWkljbUcesL9nuy/ulLUGBUS/HQeQv4xMzwhRLgEaAjTxh1WlJ+EFVIASJqTiSFDEM2GRI4HJ+MRyqRM6bLIBYnCcrB3LeDxcUSUlOFgxDEaMbGK5N2GuQq2Jcp3SU3VLIuHGuocRLW2XGWUGrtkKUEhGA4fzjO3EZeUNaeoKsUtQZsSSODhifAsYkpO0kuxOeoB9RpCNqbBUvvyy0znkrkfhBNXqHCTjkiL2RUrp5oUdOAtmxcxIb2bORUKC5P4hcEEYeTkX8HhvR7VCD2c+XcHWxtYelnH+bFs0hfuSiz+8S7efwEWpWqJaa0p0zdeezoSohtM8rsMzrkIa0kxMsElTng7D/UTl8Y1WTKOsZb7Qdj9jVlYHcnd8clZTB53/ANUS4AuQi9pbUmTSyld0ZJFh1I1PWGWGEphQhmbdnQgQRKRCBBEwCF9iI92AjqTBAYABdgI52EGEdAgAcmEEx0xwiEUIgakwQmEmABtMEN1Wh6uAqEMRYNkb5YJSZS0kJSGdHxUM/WJ2l2lLm+6sK5a+WcZ+qXAipjwgA1CUsp90+BvDyTV/mHleM0ot5JyPxYhwVf1z9YnqLfNBtMSUniO8PLP4wUMu8sJJcMT6/wAwUoAiDo69EwOhQV0OXzESFItcyYlLukXU/DrABKyKNOAqULkWs/SO06cKuR+hCKmsBVhybyeB9toDDboSRITDFc312P8AaKVQAdcvvo4294eKX8WidE9xFb2zv3Ik91J7VfBBsOq8vJ4oDKRCxHZinUSwAJJYZBy7DlHUmJEdEKBjwjwhAKSYIFQgQoQAEBhaYEIUmAY6IvHMMej0AxKkwkoj0egAEtEIKI9HoAE9lA1SWMej0MR7sukDXJjsegA5JKgXSSCNQWPmIm6DeypluMQU4A718nbJjqY9HoAHJ3xqP0eR/mEK3vqOKeuGPR6GFjTaO8FROThXMOHUCwP7mz8YiimOx6EAkJMdCY9HoQCgiCJRHo9DAWlEKCY9HoAPYYUkR6PQAf/Z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2774" name="AutoShape 6" descr="data:image/jpeg;base64,/9j/4AAQSkZJRgABAQAAAQABAAD/2wCEAAkGBhQSERUUExQWFRUWFRcYGRgXGBgXGhUYFRcXFBQcFBgXHCYeHBwkGhgYHy8gIycpLCwsFx4xNTAqNSYrLCkBCQoKDgwOGg8PGiwkHCQsLCwsLCwsLCwsLCwpLCwsLCwsLCwsLCwsLCwsLCwsLCksLCwsLCwsLCwpLCwsLCwsLP/AABEIAQYAwAMBIgACEQEDEQH/xAAcAAABBQEBAQAAAAAAAAAAAAADAgQFBgcBAAj/xAA/EAABAgQDBQUFCAEEAQUAAAABAhEAAwQhEjFBBQZRYXETIoGRoQcyscHwFCNCUmJy0eHxgpKywjMVFyRTov/EABgBAAMBAQAAAAAAAAAAAAAAAAABAgME/8QAIxEAAgMAAwEAAgIDAAAAAAAAAAECESEDMUESUWFCgRMiMv/aAAwDAQACEQMRAD8AtShCWgyhCGiABKEO9nZK6/KGyxDnZ+SvD5xcOyZ9EFvKnvy/3j4iIygJFTLZnKUs9w4ydyIld5veR+4fERHUAapkn9vzjT0mPRp8iTULQCZoTbIAa4SMh11hatlEtimLVodNT+Yn4Q9Qfuw7mwcZuw5xF7a3ppqXvTJjH8iE4lZuHCQW8SIybdlhanYMvsld1zhJDnUJt7rDQQjZMhHZS1BCe8hKvdDnFhVmq+piBne1CjMlS5a1KUkN2SgtKlEuNQzc7s2WQjPtpb/zZksSmSJYSlOEBnCQAHOZyB4Q1voO/Dd0rbQj/JGgjo/j6vHzN/61NQvHKWqWsXBQojzjR6T2xpFGlRQDUsxBGGWcOSyRe7+6NQcrQiqfYffNP/zepTw1QOHWD+zv3/66DUxn+09+ptSvHMYKBBBQMLNYWL2YaxMbj77Ikz0icGlqIHaAe6SRdQ/LbMZc40xImmzbxHYQhYIcEEEAu4ZuIIjqVg5Xy+niBiKhLpUOIPDVMB2dNeUi/wCEa8uUOjDPZV5MvoNeAbSAB5n9co4lMJCflxhSR8uEICr7/h6dJ4K48uUU2jU6E8g3lb5Re9+UPSnqNW0MZ5sqakOlxiKlFtW6cIvwXo+wwjDc/WkHhDXPhEMpEstMIaDTFPAzECBKEOKL8Xh84AqDUhZ/D5xpHsmXRD7zpsk/qHxiLpbVErqOOmLhEpvdOSmWCogB9Yo21d4CVPKWUNkQASS5bPLONOmTHUT+/ftDmLmrp5KsMqWcBIsVqT3VknNncAcn1ihqrlHUwGomFQfUkknUvcwNMk/mV6RkpG/xQ8E5ktxuYF9oTqoA83HxEJmLdhwDfOHUhFrwv2aJeHqeUVnMeBEJnG46D6HJoeyZcuWVEJSDhZ+bwxU5yPnCvRtWgkuQDnwjwIGWXxhCqgZL7p46ef8AMLXJ5ggizaiHJ2qCCpmy7gb9U5pJcmcvCuUnsyV+6UpJSi4sO6wu2UQO+FRLopqJ2zalCcRaZJlrCkpzIWkOUgWYpNrpteM4NLiNnzf+INLkFOX14Q0jJo3XcTe/7dJOMYZ0opTMSzAu+FSQbgFjbQgxPbKX92Bwtm+pEYz7Ntvppq0CYWTOSJb/AJSFAy8bi4cFL6YuDRpit4UyZU1Se+pGIpSVFIX3lMMZSQHtnxhkNUyyK0s+WkeSfqw1iobve0ynqQRhXLmB+4WJYFrKJGVnDW5hjEkvexAyQT4p4+MKgC73JelX4a8+QjI9myCKtJBcHGSLd04SOt7GNE2vvAqdLKAjCC93L8tPporVHs3syS7l82D+p6xaeCHJTAwm/gPnDlIhChfz+URZaHjxwxyOxJJwwSnz+uMDwww2ntxNOCSylgWS+F+pOQ53i4dky6Mz3w2+qfPUX7iVKSgcAC3mWcxALUsjMD4wesmOo2bvK6By9oQBaCzVLB3LkFSXF2jirCECZ3c9RaPTJqgPdYNm4OcZqzViZWfjDxK2iO7Xm0Kl1y3YkEcwHi/BJkgs/XWE4obpqBrDqTs5Uy6CFJ5fOJS3SvrKQ5pWYqV/nhBUykoBCgx4WGZuORz5wiWnAWP4DyZx/bRytqzMLlug9SXuTDDw7iYhgVFVgkZknJuEdKSEuS3IZfz9GA09Th7qjbRXDr/MKqJamdwRxHpGn2kiP8bbATlsAQbpBIPMFJB8xGxUAVNp5cyYB303cFnNiO99XjGahw7WulA6viPkxi6UvtDWmQJKlKWhICSBbGlOYCswCPrSFBfSZPKqaRX94pwptorRIVhwdmXH4VkO3gCAeRYxp+y6wT5MuaA2NIJDmxyUPBQI8IyXbNYmZMC0y8LkqJIYqaycTZl40nc21FKd85mhyM1ZHpE1SJkiXKBCSIUpXI+n8wgqPD1hEnCIEsXHjBL8vWElBe5Hl/cFDQaPR6OiEIhd6tv/AGWU499bhPJsz4OPOMoq66ZOJJUb5qJuY0b2h7MMyQmYB/4lF/2rYHyITGbIs4hplxXo3wNbOOuWsPlHpzOIUqayYtAwcuZxzgU2dzhdKjEbh3tD2k2WCvkb8WaJfZXgx7BZSFJGIctGLXHr4wSk2bNUSWYBJN+VmixVlCpAdwRk3DTSF09AkS8+Hn4Q6di+sKrPWUliCOvyhzsid98GJSAXLEu1s2ziem0eOzOXFzytfj/UMK7Y5Q/ZpL6gcG0HyhV+R3+Ce2pTSglKkzFEKBICWKQzZ/qJc58Ir06o0BhhIr1IVbxB+YiSl0qJ10HCcyk6dIeDV0SNJNBk9moBgvGFaju4SOhsfCBy6ZZLynSHyuUnw042jtJTkqCMgG/yTlrlE+tcqUhIdyUurgpwMLs7AF+dhEGhGKoQwxAEu4tkTmb/AFaFzpaQEsl2d+9Y5kZC3GFJUMTqLOp+v+R8Ydy50nBbO6e9bVhfKNYQTM5yaZE1BC5ZGEAoJKc8lM6b83PUnw0rdwp+ySMHu9mkeIDKfnieMym1AcgXYN1yEXD2dVhMmdLLYZMwsXyCyXfk+v6omiZ9B96t510syWEpStKgSoF8ViAMJdsn45ROSKhMxCVpLpUAQeINxGab/wC90qfNlyZLLCFHFMGRJDYUcQDfFrpa5s3s+2hjkKQfwEEdFuW/3JX5wiWqSZZyI5CiISYCQgjkyYEgqUWADknQCFARW9+agiSlALYypzxwgMPMv4RI0rwqm+m95n/dSgcIOpIBOhUB6D6FaWqznO3R9Y8otDWbPbOKotYKnU4wubk6mApkOBeCzp4IDG0O6WSMDsXy8OUUxILs6QkAjXx+WkGkJY2gciQ7vpEhQyBcWA0vnCRMmIViLYlE8Bl6Q4Cf1MMsyHhU1CEKd7NxZj+7hBO3QvCQQWzIy840IEImAG3BoSKyYZhOEAZB7xypKUzGBGWQ+cLp1Xv5cIFg7GG0KBKziWC6jnlfkYj5ezBLWGVis4ZwQ/GLDVViOzKLur8oJ87MLxX9oSFSzic4TrqORiJRw0hLSeoq9MsOq+Xd6DVWjs3j5NKuuK1FRHgMgPG7QzpziR2iWOE95J9C3AwlKzprGd0bpWrH8qbjRg/EnLmNPLLyhkpak25+rMfGHNPRgBybjJvq8EmFKsOLuqJZ9DfN4eroMfY1lFg6ra+CbwfdneMyJhUbAghSSHxBT4sQ1BfIw126Qk9mkuR75GQ4JHxMQxmF2EOEnHSeSKliJracmlUozJLyyTaUxIxK/wDrJ01Y5eT3j2eSGE5rgCUh+JAWpXqr1jOqeXh7ys8gOD8Oca5uhsoyKVIUGWslauRUzDwAAh2ZzxUTLRwiFR5oDIU0R239kioklDsoXSrgpm8jkesSZiib97ynvU0pWF7TF8BqlPwPlxiaKRRKlJBILEgtYgi1sxnAlU4KX1hZpkpTYl87wj7WghgesXEpgFSLDrDyXJJThBhVLPSE6OLvC6aqBU/G19SIhvR+DqkWEAuLdc+LxynWXJcgcbj/ADBqWSFd5J1IOoe2usPfsyfRvnlFozZHpqu6SA7KbvFibZtm0IRXFrgFybJcMAzfOJIUiHfCknmIKJkp8JQEn084qxDKjwk4iCC/4s/jC62pSVpCWdrsQTydstfOFztnhwoO7WzsPhCaRSSopJBIza3R4pMVBZSuTCPVKe6XDhi45a21hNVMSlaWULjJ3L84LKqVEHs0GYpmGFOIcnaCr7C9wgQ9PMTNlB0qd0nIi1hw18ol5i5SxiQgA65gjwiOrZ/Y/dLQrtBchQKcJNxY3Nj6wzVUFd1XjGeM6Iaidly0JV3lYuSbnpb5tDmqX2icKMMttSxKXsCNAfOICnnEe76aQ7kqPvEk3z5m8TZr8jyTu5Lws6l8zmSb6Z9YYiglINkl2OupFtfrnElIrgMzDKqmAl3i8oVBti0aFV1OFBkqYgX95OJxcnNSU+caxGRJqcCqZaSApM1LE5B168rGGW2t4qycpcudNUnCSkoR3EuksQyc8tSYSMpxtmkHfFIrfspRYqCRMCwRiIcApA/MQnOxiyoTGEbvns50o/kmBf8AtUF/9Y3wpaGjOaob1EzCkkB2BLcWDtGM1OIqKlZqcl+JLk35mNnXFK342dTy0dqViUtRskAntSM2SLvzyyeM2VBpFAX3g3GByaNINneFJmBSnyfjaCY8Khrf4RsugkERKGK7ZfGHn2bJmbX+YbVtTdmfpkHgBUVZl4zquw1k3LmJGo8xBQtzmPMRWpkkHMODCaasKFMSW0OoilgnEtKixjkxGK2R48IZ09ISMTlwR5fODzCYtIzbw9LWXwqdh6Nzia3Wppa6pKJqQtHesoOLIWQ48IjV0+NAUM8j1H9ND3dOa1bKLt7/AIfdTI1S0lM0OVTyEK7kuSkWyksf9wS0PpNcU2OJXAAAf9ob0NUlSgHYkEt3QTfTDc5EvlDtU9PBR8SefGNBmN+0mkKq+cQC/wB2W6ykOLWeKqE/dhWjlJ5Ef00X32gTkirmAWURIIGrdm1h4CIKdQofglZAUdAT7quV7PzEc/JH0145bRByVsXESNJNJxI/MAR+5P8ARhE7ZWBTBaTfR4cy6HriFwWOenhHNTOv6SRGzphGdjCJaioxLVNMJjfhWThUg5g6W1SdDHKukTTIxTAXPup/Es8hmBzh6O12R1dPGKWnhfysPVzDlSJczvYgFOygo58COJ0bpFfnSVzVElNyfLgIPT7MAAxHwHw4+AjRSpUYSi3KyY2LRGZVBIyMxMpLXd1DGfBIUY3El4oHs73cIV9oWnCEgplp62Uryt9GL/DMJvcG81QGdgM+UY1vPtcVVSqZfCO6gHRI15Elz4xqO880ppKgjPsljzGH5xi6VMTcXcaHOIKiemp7rOb8YXT0gCTqReEYnUwvDqmcKbj9aRdYVYucoJRhGer58dYb4mH10hxtCYSWKWYef18zDIG310PygrwlP0OtTpeG81DjmLwpE1o5LLEvkQfgYSKbLTu2cWHgwHgq3oflB6+nwluvpEbu5UWT0V6Lt8YntvEdorhiPreNl0c8uwGxz3VpPJXl3T8RA6avTT1CZpBUEk2SWJcYbE5WJL8oTs1d1/sP/JJhnUhwXi08J9LVL31SkpnJo1qU5SFLqHOTXGE6QZXtXnOwpUJP6pijbwSIqdPUtKwYSe+S+gYER6fOM1YZOEJABUQe9YC31xh2ygu39qGpnGompSg4UghLkAJsLm8QtbtoFhLKSPxYnAOYIYC/V/CJeqpSpCgE4nSXGpfhY9Yp6Es/K0Y8jZrx0ySp61SSFgBf6XLjxIv5xJStvrF1SsPMnLqEuYrQf6aJGXMJQLn52ztqPomMUbscbU2yZjHtUIwlwRLWSMsj4cIZKkpV31TgSfxqxlR9MuWUPJNJJU2IEuC+YY3bXLKD1GwJI9zGxNnIb1i/kj+wdBRImkA1UlPNSkS/+RJ8hF53d3Ro0kKVPlTlfpmJI83xHoGjN5WyApYScQDsSxLHh1hl9nTfkYkHFv0+jZaQzJFgLNkBozR6PmzvIIKFKSeKSUnzEaz7K9pTpqJ3azFzEo7MJxqKiCe0xd5V8gmHZjKDiXBcVjeiTQyUY6iWi5YBKe8o590BvM2EWdcZN7Sq3HV4AXEpCU9FK76vG6fKJqykRtdtGnJPYSCgcVrxE/6QwHmYGJ83/wApCSX0AbhkDy4RHSVYQ4z00h5S17kJUAQbuHt1TaK6KCbSnYiFO5IcsGAJuwaGf15w/wBp0q0kIABYu4s46QxAgaJWnFG/19cITMWySeTef9PC1AQ0mzMRCRkNfifD+YF2MsOw1MABwH/6UVH0aJTaFVjWrqf4iD2dOwpe+ZI43skeTDwh8hwL5nONEzJ67H1CvClZ/S3mpP8ABhnOmPC1TsMtvzH0T/Z9IaCY8aroj0mJAaQ3GY/of5ganuGYt8csoGlOEjMkpHhwhap6pswqbCnoz3e8ABMcwJZObM7tn6xF1ux8KUt+LukDUsVJ+BHjEytQSHUQALkmzeMQG0N5sRISuWUgpI953SXz52F4x5HlG3EtsjTLvYEaMS5B8hBJSLg3AdteLZtnD9ATUreWQlR428C0Aq6CbLfEi6e84uGTf5RzKztfyNe2KSRwMEVtAkNij20aIllpuFXhgilWTkbxceTCZcbvCY2ask5nCl1ZnNmB6vEWVYksPzqPO4S3wh3OmGXLwC6lHxNvoxHUfbSyCE+B1hwaesXImqSCTqJSEY1Bho/H/Eat7KKXDSLV+ab/AMUI+ZUPCM5XKm1M1CWKjYJRzOpbIfFo2zYOyRTU8uSL4U3PFRJUo+KiYvLw5+RtKmFVGLbyS3q57uT20ywBJ98swAfKNsmCAlDcA/1eMxJ0ZDszcepmgKCQlJDgr7pv+k3he3N0/syLz5ZnWKZTl1XY6WABJc5tE7t72hHvIpw2Y7Q5niUDIDmX6RSp9YMRcmYXzJLkk3N835wy6bHCKqasAzCnupYBAOl7uTpwgfYlZdOvG/8AiHVEkzB3PwlyTZi1wUs46ucoHLkkODY3yjWNNGc7TBnZCliywAdQH/iEo3dwn3n8Gh5REosApSfC3rEpLWkixf61EFCsjqfZuG5LnTgOnPnDkSoPNWAHJAHO0QW0ttBXdl5anjyHKBCYStrAVWyFh0/swqiS5iMp5SlnJhFgkSAhAPK8aJk1Q9TIUU4rWz6NbPoYWFFxZuPSBkLZkEAHU352GUHlotcuYeUIjN5UI7EfmJZm94AkqvyYecU+bRse6XHOx/uL7NppZPebJugNrP4xVqihKVMHyzHEWV9c4xnTNuO0I2MAqalJyJA/xFw2rUrp2AIWnDfHcjkFZ+eKKZJ7pBBZQPD56xNbQ2z2yQFBlMx1B6GISSRvdsZUW3ZaThUhYlg5BllI4DJw+TtbjnBZ+1XB7GWojivChvAKJMQ0+ReF008i0R8xfZf3OOJg1TZmLES6ulgOAia2EmRPWETZ3YE6zD3TyCkpt4kdYbCWFXiPqZMU1RGv03Xd3dOTSDEhlLI99tD+XPzJJicjCtyt+ptHNTLUSuQosUEvg/VL4HlkfWN1i0ckk09ATc4ZbSU0qYSWaWsvwZJh+tEMdq02ORNQM1S1p8SkgRmWYj2Rbh1gZophSZiELUhPvFIsOpGkKO1ZSqhAV/4wuWF804gFsdLRsG2Eop6OayE4Ey1AJySSRhAPUkc4DaUjFZG0pqFfdu58QW4k8LekTdJLUsOtTKzU7DM6PARtBKBhICwLM3dDflf3dSYk6aUmeL90hgwADt9cIuPZEroaheFwkuHzHLJoStyXKHfWxblxhapdiAMiR8vlHlKWzAsBmcyenCNTL9CEUCSck9SH+Lw7l7LQ5dIZ7MNIJKQjAFKLENra/F4PJQFJJCma45s+Y+s4aQmxMunSkNhHgHtBJdWEXUAzN6WtrpaESKnCeOfH64QumUbqKTxtZtNeogEIplOnugp6hjfK2n9wqdK7hXiIKbs9iNSQYOJj8fJvVoY7QoQpKs2YlgbYgCzt5tlDbBaV3a28aVkJCHCdSdYLInhUoKBYkEFOeuY4EccxEHX0zHFofQwXZiCVjPMZOPhHI9O6K8JWXLxOTixBzYP7t7lx1cP0hC0lKcsyMxcM4P1yiw7Z3eMpSQbKIcDLEWyHBXxzF7RA1c1Hdd0nzDWzu4OuueUXVYye9QLEk526Q1nUzXBB8b+ULmVb3YcLxyll4iGSFF8jl5vA1WiUrw8ha0s4Z7jnpCJ6yXh5tmuPaICRaUlKQ18nKjzdalHx5QKqrCv8Icjo3XhDSTVtg3TocbmbKM+skoA/GFK/YjvK9A3jH0DFA9lG7xloXULDFYwIcfhd1HxIA8I0BoaVI5pytnZqGhpDypMNMMQURszZkiWFTOxljCCokIS9gSbtyjK9ubenVJdaizuED3U8GGp5lzGxT5YKVA3BSQehDGMWQgJQ5IxKYD/UzQmacdEJOqRLLm54ceZPCBIrp804UkgHMIsG5tdhzi/bW9kWIYpc8mY10rAwk6hJGQ6vFbRWmSgS0JCVficZEWL8S/GKHF2O9kTFoGBKQSzPk97k8z84eqQolj7xY2+uUV2ftzsyQ+M68P6hzsjbEyatS1WbCBws/LmIpS8ZMoeomFUepF89S3HPWFIpwbHLg5v1ZvKFzlLwusANw8rkwUVSAm7Yj6jkNf6jXLMdo9LlhKbZPkA50y4QftfDrb4w0p6kgl9Gz+usEmVRN1jCA7cdPWC1QfLuhFftTClKQNbqvYfybeUV2r3lSVAJdw47rMXDXJ0ucuPSDbYrDNlkCxZRbpZPoTFWkLYg8C/W8YylfR0Qh89lhMnH3WezNxbQc4DsiSET0YssQ8nj0mc/eAIBt4w7ErEQxvbqC1vC0ZRdM2ZcvaBVdsoL0ZLeAH8RRO2S6UzEqIAOIi7/AJSLv1icpa4zU4JhuA0RG0KApVGk3bsmKaVDFciUS6VgB8iofAsYUioCXwd48RdvHIQ4oCMTKAz1D/GJasQlabMG4WEL5zsXpWqaYEreY5ST3mPHMjpwjXt3/Z1TMiaV9skgKSzsQbguT8ADGTVUjhGt+yGrUqiUhWUuYQn9qg7eb+cOPZnyrLRdUSwAAAAAGAGgHCOmOtHIs5j04PAlIYQZ4bVUyINAalRj22tm9jULlqSrCgnASlRBSbguzZNGupMKWmApOikz99DLo091Xb4cIcENZkzC+bi7akGM32g6EA3xKyfO938i8aHvnsvFVSi/dmBjy7L3vNJAiq7UpJtVMX2MlU0oISCB3UgDR2BL/ARLZtBKr6KnRbPMxTOBqSdP5icRUIkpwoNh7yyHc8h6D6MNZeyJ0qY01C5ZbJQZ+kC2nK7wRoA55k2Hp8YfoLq0cq94psxOAWT8erW8Is52vLlIBVc4Uvpdr+PIRWKegB7xORDAannyhvthZxhPBIPiq59GgtroGlWk3L3mC54IT+FQuwsz2HUCIvb211TJhS5ATYh8yLHwd2GUc2TQknF5f4httWU09fM4v9wxfOBMTWD7YqGDnUuP7gO0Nn9nNYe6q46HTwLiHezqVWDHmAQnzcj4RLV9J2iAoC6bjpqD8fCJfZoqonNlbsoVstaz7xWCC3usLH60MVancBRNsIL9cvi0aHuPWCbSTZHJ/p4pG1KbApaSCHXm1gkAMS3N7ZxtyRxNEwlrsDIyDG/PoMj8uUOjPSqyvP6yiLmJVLLHXI5pVwIUMw3CDU9RiPeIZ8nuzMwsYwNEDVQKUs4bJAJ6AQ/lSFFFuGb5/wAQPaU8SgEoBxqANy+EfJ+nDjEhs/dKumSkKl3QsYge8Rf/AEtFxwzm6fZCzpHfShPeUogN1s0bdulsT7LSolkALPeW2QUWsOgAHhEDuX7OhTL7aecc0e6NEnj1i7mLSOfkn9YhJhMdUY4YZmYij2wVYzMs9UH5GFf+8NQc0Sj4KH/aKyqlHCArpBwgwst8v2wThnKlHxUIcD2zL1kI8FkfFMUNVKICacQYFl12j7QhVYEqlYCMTKCsXvCwZhqExIbE2saMKXhKwU3SCxJsXD2fOM2VJh4nbE7DhxlucKkUpZRe9t7wfbDKIQUJCVEAlycTcOSfWKxWyHmKLWf4BoNutVYsSVXwhweRN/X4xMT6VKpQwAE3e+SiTY+XrBFf7aW3UcK7s9LzFNoB84Y7Zl/ft+lH/ECJrZtCpExWIe9z4deoiP2zK+/T+0ehUPlEP/ov+I9oadsNs/lCN4qFlpWODeRcehiSqQyZZ6cOEF20gKk4mywq9cJ9SIclUhrYndl02KjmgZhj5G3rA9kVgwsXb6z9YmNxQFpmylN3pZbS4vFUqJqpSyhQw3Ltk5zyN4vkWJk8b2iw7BrPss980K8mMSe9VEJqDMRl/XCK/Kq5akoBcsXI4H9OHPp04RJSttoQGLYDZ3KgeQa5+MEZWvkpx9K7s8Fby8TNdiHSR0zHh6w5Xs+YkOkShzYqPgCB8Ya1m1EoXjRLLA8ePIZC3E5weZvbKKfdL8CQ3nn6RNL0n6fjFDZvdUovxUo5qP1pGw7rTpcmjkS1TEOJYfvDMusj1jBqzeGbNs4CeDNbJhr45wzE88otKzGb8PpsV8s5LT/uEeNWj8yfMR8y/aOnr/ELTP5j1/iK+f2Zn0v2w4jzhKp6RmoDqRHzaJp/OPNX8RxU8u2IHz+Yg+f2A7UYEuCGBqiCwZgaxBFCBKgEBWmAkw4XAVJgAmN1KVS5iyksEo8CVFgD5HyiyE4GeymAWkljbUcesL9nuy/ulLUGBUS/HQeQv4xMzwhRLgEaAjTxh1WlJ+EFVIASJqTiSFDEM2GRI4HJ+MRyqRM6bLIBYnCcrB3LeDxcUSUlOFgxDEaMbGK5N2GuQq2Jcp3SU3VLIuHGuocRLW2XGWUGrtkKUEhGA4fzjO3EZeUNaeoKsUtQZsSSODhifAsYkpO0kuxOeoB9RpCNqbBUvvyy0znkrkfhBNXqHCTjkiL2RUrp5oUdOAtmxcxIb2bORUKC5P4hcEEYeTkX8HhvR7VCD2c+XcHWxtYelnH+bFs0hfuSiz+8S7efwEWpWqJaa0p0zdeezoSohtM8rsMzrkIa0kxMsElTng7D/UTl8Y1WTKOsZb7Qdj9jVlYHcnd8clZTB53/ANUS4AuQi9pbUmTSyld0ZJFh1I1PWGWGEphQhmbdnQgQRKRCBBEwCF9iI92AjqTBAYABdgI52EGEdAgAcmEEx0xwiEUIgakwQmEmABtMEN1Wh6uAqEMRYNkb5YJSZS0kJSGdHxUM/WJ2l2lLm+6sK5a+WcZ+qXAipjwgA1CUsp90+BvDyTV/mHleM0ot5JyPxYhwVf1z9YnqLfNBtMSUniO8PLP4wUMu8sJJcMT6/wAwUoAiDo69EwOhQV0OXzESFItcyYlLukXU/DrABKyKNOAqULkWs/SO06cKuR+hCKmsBVhybyeB9toDDboSRITDFc312P8AaKVQAdcvvo4294eKX8WidE9xFb2zv3Ik91J7VfBBsOq8vJ4oDKRCxHZinUSwAJJYZBy7DlHUmJEdEKBjwjwhAKSYIFQgQoQAEBhaYEIUmAY6IvHMMej0AxKkwkoj0egAEtEIKI9HoAE9lA1SWMej0MR7sukDXJjsegA5JKgXSSCNQWPmIm6DeypluMQU4A718nbJjqY9HoAHJ3xqP0eR/mEK3vqOKeuGPR6GFjTaO8FROThXMOHUCwP7mz8YiimOx6EAkJMdCY9HoQCgiCJRHo9DAWlEKCY9HoAPYYUkR6PQAf/Z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32776" name="Picture 8" descr="https://encrypted-tbn2.gstatic.com/images?q=tbn:ANd9GcR5bQPNT1L2C5Rem8SvqO_3-YHkKvdC2JKk8eKUyRPTYUHmoCmtv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796" y="749083"/>
            <a:ext cx="2257948" cy="19581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95805" y="5195182"/>
            <a:ext cx="229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Pelton</a:t>
            </a:r>
            <a:r>
              <a:rPr lang="en-GB" sz="2400" dirty="0"/>
              <a:t> Wheel</a:t>
            </a:r>
          </a:p>
        </p:txBody>
      </p:sp>
      <p:pic>
        <p:nvPicPr>
          <p:cNvPr id="32778" name="Picture 10" descr="http://www.usgennet.org/usa/topic/preservation/science/inventions/images/pg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9630" y="2851907"/>
            <a:ext cx="2857500" cy="2286001"/>
          </a:xfrm>
          <a:prstGeom prst="rect">
            <a:avLst/>
          </a:prstGeom>
          <a:noFill/>
        </p:spPr>
      </p:pic>
      <p:pic>
        <p:nvPicPr>
          <p:cNvPr id="32780" name="Picture 12" descr="https://encrypted-tbn0.gstatic.com/images?q=tbn:ANd9GcR56cR6KxUE6bFkwfpej1k64Z3ISJ3fxYM6UHKINaqYGxYMKXyY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380" y="561813"/>
            <a:ext cx="3243608" cy="2528483"/>
          </a:xfrm>
          <a:prstGeom prst="rect">
            <a:avLst/>
          </a:prstGeom>
          <a:noFill/>
        </p:spPr>
      </p:pic>
      <p:pic>
        <p:nvPicPr>
          <p:cNvPr id="32782" name="Picture 14" descr="http://www.maurelma.ch/Turgo_J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879" y="3190867"/>
            <a:ext cx="2862469" cy="21975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35808" y="5388460"/>
            <a:ext cx="217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Turgo</a:t>
            </a:r>
            <a:endParaRPr lang="en-GB" sz="2400" dirty="0"/>
          </a:p>
        </p:txBody>
      </p:sp>
      <p:sp>
        <p:nvSpPr>
          <p:cNvPr id="32784" name="AutoShape 16" descr="data:image/jpeg;base64,/9j/4AAQSkZJRgABAQAAAQABAAD/2wCEAAkGBhQSERQUEhQVFRQVGBUaGBgYFBQYHBYWFRcZFBkUGBUXHCYfGBkjGRYUHy8hJCcpLC4sFx4xNTAqNSYrLCoBCQoKBQUFDQUFDSkYEhgpKSkpKSkpKSkpKSkpKSkpKSkpKSkpKSkpKSkpKSkpKSkpKSkpKSkpKSkpKSkpKSkpKf/AABEIAKQA7wMBIgACEQEDEQH/xAAbAAEAAgMBAQAAAAAAAAAAAAAABAUBAwYCB//EAEgQAAIBAgMEBQgGBwYGAwAAAAECAwARBBIhBTFBURMiYXGBBhQyM0JykaEjUmKCkrEWVHOUosHTFUNTssLwB0ST0dLhJGOD/8QAFAEBAAAAAAAAAAAAAAAAAAAAAP/EABQRAQAAAAAAAAAAAAAAAAAAAAD/2gAMAwEAAhEDEQA/APuArNYpegzSl6UClKUClKUA187xPlO0T4+WSdvOMO0wiwhYKjQogZHKWzOG1fODpu4WP0JnFazlvfq33cPhQcXivLLEQ4kQSDDl1MKsg6RWl6VGdp4rscsMdgCSG9FySugrVs3/AIgSOcLn6L6V5I5Mi5iZgVCxxATHNH1j9OpddBcJc27klb3ut/D86wCgt6Om7dp3cqDgNsbUxDYvMTJAgTZ1oixDKZ9oGJ82RyjFlS3HqkDTW+If+JkoDSOkXRoFeVVEmfCx+cDDtHNqQZcrZ/Z9B9CLGvoJkXmvDiKxnTXVdd+o17+dByvk35XT4lJy8UcbYeIZwWYAYg9I/RlzoEEYhYn/AOzsqpj8vMQTC+aHKcNjmdMhAefC5GyRyCRg4AJsysQQGPu/QelTXVde0d1ecyaarpu1XSg479OJY2ijmEPSyrgWVV6QZhisQ0UgQEkno0CEnm2uhFRYPLaeVcFIJMPGs2KEcqZWJhVo5CIJmLaS5kUezdiult/edKnNdO0af70pnTmu++8b+ffQcIv/ABEmkskSQ9KeiUhjIRHLJizhirgG/VUBrb+4EVZbB8rJ5sdLh3SMJGZFPWVXBjygPkMhYo92I6gAFus2tdSJE5rz3jfzp0qXvdb87rf40G+leVcHcb16oFKUoFKUoFKUoFKUoKva2DWZoo3BKks2jMpuq2BupB3tWr9HSvqsTiE7C4kHwlBPzqZN6+L3ZfzjqbQUxw2MT0ZoZR9uJkP4o2t8qz/amJX08LmHOKZG/hcIauKUFP8ApTEvrFmi/aQyAfiAI+dS8JtqCX1c0bdgdb/C96m1CxexoJfWRRt2lFJ+Nr0E2tOLmyqSb7juBPDsqs/RaIeraWL9nNIB+Ekr8qw2ycQtwmLJHKWJH+a5TQVJIy5jdj0UJBcFyGdmGax9o62Xha5q2j8n42FwzWtb0Ixx9ziahYbZM+Zkd4jaOIDKsi9W78cx6xIBvUw7Gci8sxsL33214nMbfKgS7IhX0pLHfqIhr3ZahSw4Vf7wnTgibuPsVZw+T8QtvbTieB7rVNh2fGvooo8BQcz9G3q45nPpehGOwexv5Cs/2XKw6kOUWtdzH32sF+NdZas0HK/o3OfbjTcdEQ6/g+FYbyXmH94rDUWyRjTxQ+JrqJJAupIA7TaoWM2tGqNaRbhTbXjY2oKJ8C6ayxkgG90EfAdikd2gqVg8Dh5NA7A2IsRHftsctj22q3TasRtaRNd3WGvca04zY8clytlY+0BcEjdmXj+fbQeP0dj5nffdHw3ezwrH6Nx823Ebo+O/2eNaMPtJ4W6Oe9uDb7Ae1f2lG8netxe41q5cZl0Nr7iLGg5+CUQSA62zyI2VbkqASrMFFha1hpuvXQxShlDDcwBHcdRXNPG3SDrt66a5CrpdDqRbrH+Rqx2Vj0SJEeQZgqghrKRYAWtYaXFBb0ryjgi4II7DetWKxQQXNySbAAXLE8AKDfWBVNtDHyho1aIrEzfSv0i/RqBcXA16z5V03Ak1cigzSlKBSlKCDjxlaN+CtlPdJ1b/AIstTah4/rGOP6zXPup1j88o8am0ClKUClKUGCar/wC02b1UTt2t9GvxbX5VYUtQU6QztM+Z1j6keiLmNs0ntPp/DWoeRmHMxnkDzSG3rJGZQQLXWO+UbuVWaH6Z/wBnH/mkqvxW2WdskAvf2tCSN2ZQdMv2200NrnSgtZZ0jXrMFHaQPhUGXb8YIChmJ3aBbnsLWvuqK2y1QGSdix00Ukkk6BQx6zEk2sMoN91RcJgVe80gVIgDoAOsNxGbeyncTvcm3ogXC0wu2swZ2Xo4lHpsy2J4gAanlfid16pcf5dQAkGfoF+uYZGPffLkUd5JpipcY8gaOLDpb0BiJSMo5iKMG7W4ki24DiZEO1sbEf8A5eGjePjJhnZ8o5tC4DEe7fuoK4w4gqJsO2E2hEb6N1XYcQkuZkJ7CB4VpgheSJp9mO8UiErLgp7lCwF2iZG9S5BuGU5TcGxBq+g8n40kGIweWMvYyKukc682QaLIODgX4G43S8Zs1Q7TJpI0ZRhbSQAEpccSpLW7GYdwcpLiejhG0MKrebm5xeEYXyhSVldEPoTRkNmUaMFOl7Gpaf8Ax8VFHnPm+Kv5vKraxyhc/QsdzoyAshIuLFTfSumw2y1RprAZZjmZbaZioRj94KpPbfnVHtTYZXAQRb3w8uEKHl0U8YH8Fx8aBBtfpBLFiQA8DAOy6FLjNHNl+oy63HJlI0NStmYwxN0bkZCRYjcpY2VlP1HN9PZbTdaom0MCDtVNLrPgp45BzEcsZUn/AKzjxqq2TOTgIp3uxVnhlFvSKyHDuy8i+UXH1iCNb3C/MAeVQwuBPJzFjkbdbeeZqxOxk9lpFtf2yRrvFmuCOyq7AgZoCHzhmZg5t1gyMerbeLZbtxNdDQUreT5Bujj8JU25ZoyN3A2qox2DkjbrW0PVYMykng6u7FS2pGU2vXY1G2js9J42jkUMj6MpFwy3uVIPA0HM4Pa7gSZx0lxZgRldVtYBl+rqTfdqda6jBC0aag9VdRx0Go7KrcV5NqVARiuX0fay2GmVj1lF7aXtUfC7UMDdFKuVAN/BFvvB9qK+mbetwGAFiQ6GlYBrNApSlBDb16/s3/zJ/wCqmVEl9fH7kv5xmpdApSlApSlApSou0cUY0JHpGwUc2bQX7OJ7AaCi2/juuwWxBCRkXtncFmyE8EAcM9tbaDWtuysX0RIkMZDvYuG1zFQRmvvBG61tLaV7wOyFkjLE6tbIxAJAVswk73a7m3MVB2jhXuEfI2pIVVtnGiqpueqGawKjkx4EUE2xxUuvql+asPzcHwQ8CxqL5VbRjUAS4jzeFCASgvJJJa4jiAB1CkHQE6i1rXq+w0Ihi1N7As55tvZv99lcgmLVMSehgOLx9ruSQseFV+v0ZkYERk3uVUF23nS1BowGydnub/2biXv/AHs0EjFu0tIxf5V2Oytkxwj6HOqEaIWcqO5XuV7hWNm+db8R0A+zH0ht95yL/hFWVB5K6aWv/Oq/HRyFGzLE/Vawsw1tyN6nyXtoAT2m3zsagY7MUbNCGIDWysGN7cPRPwoPaQWFwWitwJDL8Cd3cRWxMRqFkFidx3qxGuh4HsPzrxAhO4kpqGWQG404E/kb0aNFXKblGbLvuEPAX3jXdyJFBrxkaxu+Ja5KRFQBvtfOQBxLEILdgrk9s4B8LsMxH1zdHoD/AMxPiFew52d/lXcI4JK8VsdeIO4jxB8RVNtvDhpElxDBMLhLzG59KVVNnPJIwSe1iPq6hCwUwTGvAuipLdOwtD0rx9w6TMAPrNyrrK+f7MxLIseIlUrNjMVJOqMOtHh0hygEHcRAi35F7V34oM0pSgVGx2CWRbHeNVYb1O64/K24jQ1JpQc7s7GtBJ0MgsmljwW5sCt/7onS3sMcu4qa6IVB2rs8SroBnW+UntFip+yw0P8A6qPsLaGdSjXzJuJ3soNtftKQVbtAO4igtqUpQQ2N51H1Y2P4mUf6TUyokY+nf3I/80hqXQKUpQKUpQKpfKJj1QOTm/I2CA6a6Byb8LX4VdVC2ns/pVA0BFyL7tQVKnsIJFBKVQosNABbuAqlwH0s5f2R1vzWId2XpHt9sHjWkwTueiJNgoJu65SCSurKodh1d2naTWvGSOk+HwkQY9IWlnltoI4/ZuNxdgiAbgoIG6gsPKHFlYwi2zy2UE7hmZUJI46uunbVBs6WRmfC7OtHDE7CfFuucyTk3kESnSSS98zt1QdADa1SNuQhmcoADmVVOp6yMZGY8lDhO8x9lQsJszpJjgsMWiwuFVUxEqkiSaVgHMCuD1d4eRhqS4GmpoOv2fhcgt0jyHizsCb9wsB8KmXqp2RhsMVPm6rkBK3W+U2OuU7m1G8cqmjZ6XJyi537+OtBvdrC9UE7tKhds1ipKoCwFrXW4U3YnTvJsN16tpNmoc3V9IMCddzb6o1RQrAqBIqkMLkE2XeOwgXzD0QbDWgkl2i1DPkJswJzZQdM6seKk3Ps8BuqSFzHradJmR7fXS9nHwPy5VW4qFDdLC7env6kdwWZhw09FeZBqdBgVLglNTndt/t3AXvtf4UEmKQkxOd7Aq2nG1/zU/GoG1nhMayYs3VGNo7Eh5EbqkRgXka4BC6662rcmERSuZQCqs8h10z30+bfhrVK2HgUPMv0jA6BGZyX1Kqqgm+ttKCnRHJm2hjEMY6MxYeA6tHHIQOvb++lcxiw3AKN9663ZzExRk78i377C/zri8TE0sgxeLj6DDRMGhw51lnnY5Y5JVBsCCepHc6m5tbTrdk4JVjjbKA2RbntIF6CwpSlApSlAqg2qhhmWZQcpuWA3kgdYW43QX96NeZq/qLtLC9JGyjfoV7GU5lPxAoJKuCLjUGs1WeT+IDRAC/UOXXeBYMoPblZR4VZ0EO9p/fT5o1/yf5VMqFjfThtvzn4ZGv/ACqbQKUpQKVBxe24IvWTRp2F1B8BvqL+kyN6qOeXtSFgD998q/OgtyagecYj/Cj/AOqf/Go3n+Lf0MMqDnLMP8sYY/OvL4fF2u+Jij7EhuPxSPr8BQBJiDM1kiU9GmpdiB1n4AC9eHl6LMqN0mIfV5COqgGgZraBQPRQanxJqBgpJWa8s+YNFG3VVYhqXuCwJOUHiCCbWFWUKKAMug3iw4ncbcXPAcBqaDSMIPo49bHOCTvJMbXZubm97cKopsOzLhsEhKnGSYibFMps3RK+aVARqC7PHHf6t66NB9LD7zW1v7Dbufa3E1HxeF6HFNPw6CfJ7xZJWTxKZvjyoJ+zMerSPFCoEUFkJGihwB9EgH1VIvwFwN4NrSuG2FiWh2ds6JT9NjChZuN5VbFTyd+XOB2sK7OPEKWKA6qFJHINe1/gaDdULakKGNjIqkKrHrdgvvGoqYaq8XNdWkIuq36Nb2zMNM3eToOW+gSQIpQKo1sRGBa5353PJRz41vGPub+xfKOJdifZ+yLHX/tWlcOS2Um5YBpGHL2Y15LofAczXsNYPLbRAwQcAF3nsuR8AKDdNEXYC1kFix+uRuXuG8+A51E2ltCdTaDDGU/WaVI18Tq3yqZJiFN0EgWS3MXHblO8Vz+2MNiFUmTaaYePiwgiQge+7kA+FBXyYGQzo2NlSTFMCMPBED0eHD9Rp9dWYBiOka3EKNTXcIoAsNw0+Fcf5O7PhWRHgEjKznPNKWMmIfo2szFtcqjcLAXbQCxrsqBSlKBSlKBSlKCk2R1MRNHrbeOWhzafdlUfdq7qmIy43jZo79nEfHqCreOQMARqCLjxoK/aLujpIsbS2V1yplvdihB6xAt1TxrR53jH9GCOMc5Zrn8MSkfxVc0oKf8As3Ev6eKy9kMKL/FIXP5U/RaJvWtLL+0mcj8IIX5VcUoImD2TDF6qKNPdRQfiBepdKUCtcsQYWIB7wD+dbKUHOYfZUqkXjQ2jjTVl3oW61sttAxyjhestI6sU6NQQL26QAZWzcbaXsSzeAroqj4nBo1yyIxtbVQT3ajdQUC42QSYcFBmc/XA1ELNqLdUWBsv/AHq0xaSSLYxAbiDnGhG4jT/etQNr4VYooZwiq0UkLMQoXqtaKTcOCuT92uiFBwkmGMEuyw2nm0jwsOAWaJo4mB4rdUS/M2q12HjD51tMH0kliIH2Dho8vzD/ADq52lspJ0yuO4jQqbggg94B8BVFPhpIMYMSVusiCKcqDZlUkxzZd6spZlYajK1wdLUFjs/bIbCYaVj69YRf7Uqj/UbVtxrhAiDUopa245VUpm8CV+NcrgcAegm2YXyEZpMFLvV4w/TR5WG94ZLBl35Qp3Gt0213xWHEsYEePwZPSwOwW5IyyREndHIOsj7rhDwNB08OKHSuBqSAO51F8p5XVlI8ahRbQ6RXWFlvmIs4PUf2oJVGqXubHkQdeNUuP86IxGAcLiowFmw010LqNejmTfG6knLIARqRqDUfGSQzuJJocZgMSAAZUU7h7JljDRypyzDwFBtx2PjK9Fjtn4hreiViGIUD7EsfWA7wDUbZ2xcM0gOG2dkktdZMSNUG7OI3LMOy4FzVrgcFiv12Vox7bwwR6dnUzMe3Qd9dFh8KIxpfXVidSx5k8TQVkmHnUR9HEhyMT1piM1wQSWyakk3r355jP1eH94P9OpUU+SxLZo2tlflfcGPLkfjzqaDQVHneM/V4f3hv6VPO8Z+rw/vDf0quKUFP53jP1eH94b+lTzvGfq8P7w39KrilBT+d4z9Xh/eG/pU87xn6vB+8N/Sq4rF6DkJ8TiHxDq0EIZUh/wCZcDrGUjKwjuGsrfHjepfk60okVXACGI2yztLcqVtcMgysATrxrdsjDJPJiJ2UMruEjLKDdIFyZhfgZDLbsseNW2E2ekYARVFgBcKoJA52FBJpSlApSlApSlApSlApSlBF2lghLDJEd0iOp+8pF/nWnYWNMuGidvSKLm7HHVcfiDVPNVGwDlbEQ/4cxYe5MBKP4mcfdoLisWrNKCDidiQvqUAIIIK9UhhubT2u2q3auwo2cOzP0gV8r9TNYC5jz5dVOpym40OldBUfHRZkNhqNR3jUfHd40FLJ5ORtIhlu5t9G9kDqQL5BIqhrW1GvA1M81VS2VSZI7MCxLll5Ate17MNOIqVinBjVxuBRh3XH+kmvWJ0ZG7cp7m3fxAUGh8V9IoazRTLZdNzAXynmGXUe6edb8G1rxnetrHmh3HwsR4VoxWBJhZV9JSWj7GU50+endWUxAboZV3OLeDjMAe4gCg2QoAzRkdVhmUdh0Zfjr96s4VipMZ1sLqea7rHtGg7iKzi9Cjcmt4P1fztTHCwDj2Df7u5vkSfCglUrArNApSlAqn8oMS1kgiNpZyVDDfHGNZJfuqbD7TLVrLIFBJIAAJJO4AakmqbYEZlL4twbzACIH2MOpumnAvcyHvUeyKC2wmEWJFRBZUAVRyAFgK3UpQKUpQKUpQKUpQKUpQKUpQKppepjkPCeIqffgbOv8Msv4auapvKQ5Fim/wAGaNj7jnoX8LSE+FBc0pSgUNKUEKKAmALuJQDu0rdjIyyMBv3jvBzD5it1ZoMWqi8m8X0qzxshXzfEyRgE3uFyyo2nC0i1fVHgwSo8jLvkKs3aVUJf8KqPCgxtH1ZPIqfgwNesZ6t/db8jXueHOpU8bfI3/lWZYsylTuII+NBjDnqrffYflWygpQKUqLtLHrDE8j+igubbzyUDixNgBxJFBW7bPTyJhB6LAPP+xBsIz+0YFfdWSrsVV7A2eyIXlt08xzy8cpIAWMH6qKAo7ieJq1oFKUoFKUoFKUoFKUoFKUoFKUoFRdqYITQyRHdIjL3ZlIv4XqVSggbDxpmw8UjekyLm7HAs48GDCp9U+zoJYRIgQMpkkZDnA6shz2IO6zM3yqWMRLxiHhIP5gUE2lQxjm4xSDwU/kaxnlfcBEObdZvBQbDxJ7qCbSofmkg9GU/eVSPla1YyTL7SP2EFPgRf5jxoJtKh+ePxhfwZD/OsGWZvRQIObEMfBVP5kUE2lRBhZOMzX7Fj/wDE15yTDcyP7ylT8VuD8BQTaVCLz/Vi/E/55a9YfHXORhkkHskjUc1PtD8uNBKNUcx85xQTfFhSGfk2ItdE/wDzUhz9pk5Gpu29omGK6DNI5CRKfalfRQfsjVieCqx4V72Rs4QRKlyx1LMd7uxzO57SxJoJgrNKUClKUClKUClKUClKUClKUClKUClKUClKUClKUClKUClKUClKUCtOIw6uLMoYdovrzHI1mlBGj2REHVwvWTNl1Y2zCxIBNr20vU6lKBSlKBSlKD//2Q==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0659" y="749083"/>
            <a:ext cx="2624591" cy="169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902016" y="4521662"/>
            <a:ext cx="213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Cross flow</a:t>
            </a:r>
          </a:p>
        </p:txBody>
      </p:sp>
      <p:pic>
        <p:nvPicPr>
          <p:cNvPr id="32787" name="Picture 19" descr="http://4.bp.blogspot.com/-ljRa3YCcfyI/Ti_pBWKft4I/AAAAAAAAACY/MLr5XSACZGU/s1600/Crossflow%2BWater%2BTurbi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9848" y="3079635"/>
            <a:ext cx="2218152" cy="1049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42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Water_Turbine_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/>
          <a:stretch>
            <a:fillRect/>
          </a:stretch>
        </p:blipFill>
        <p:spPr bwMode="auto">
          <a:xfrm>
            <a:off x="2425148" y="1077708"/>
            <a:ext cx="8329347" cy="57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F019B-BAD6-345E-D770-2853FC5D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0"/>
            <a:ext cx="10515600" cy="1325563"/>
          </a:xfrm>
        </p:spPr>
        <p:txBody>
          <a:bodyPr/>
          <a:lstStyle/>
          <a:p>
            <a:r>
              <a:rPr lang="en-US" dirty="0"/>
              <a:t>Turbine selection chart</a:t>
            </a:r>
          </a:p>
        </p:txBody>
      </p:sp>
    </p:spTree>
    <p:extLst>
      <p:ext uri="{BB962C8B-B14F-4D97-AF65-F5344CB8AC3E}">
        <p14:creationId xmlns:p14="http://schemas.microsoft.com/office/powerpoint/2010/main" val="46500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651</Words>
  <Application>Microsoft Macintosh PowerPoint</Application>
  <PresentationFormat>Widescreen</PresentationFormat>
  <Paragraphs>97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Pumped Hydro Energy Storage</vt:lpstr>
      <vt:lpstr>Consent</vt:lpstr>
      <vt:lpstr>Hydro power</vt:lpstr>
      <vt:lpstr>PowerPoint Presentation</vt:lpstr>
      <vt:lpstr>Water Power</vt:lpstr>
      <vt:lpstr>Turbines types</vt:lpstr>
      <vt:lpstr>Reaction turbines</vt:lpstr>
      <vt:lpstr>Impulse turbines</vt:lpstr>
      <vt:lpstr>Turbine selection chart</vt:lpstr>
      <vt:lpstr>Pumped Hydro Energy Storage</vt:lpstr>
      <vt:lpstr>Worked example</vt:lpstr>
      <vt:lpstr>Undersea pumped hydro Energy Storage</vt:lpstr>
      <vt:lpstr>Advantages of Hydropower</vt:lpstr>
      <vt:lpstr>Drawbacks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Energy Storage Technologies</dc:title>
  <dc:creator>Sayma, Abdulnaser</dc:creator>
  <cp:lastModifiedBy>Sayma, Abdulnaser</cp:lastModifiedBy>
  <cp:revision>16</cp:revision>
  <dcterms:created xsi:type="dcterms:W3CDTF">2023-03-24T08:37:53Z</dcterms:created>
  <dcterms:modified xsi:type="dcterms:W3CDTF">2023-04-21T21:20:18Z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2023-03-24T14:57:50Z</vt:lpwstr>
  </property>
  <property fmtid="{D5CDD505-2E9C-101B-9397-08002B2CF9AE}" pid="4" name="MSIP_Label_06c24981-b6df-48f8-949b-0896357b9b03_Method">
    <vt:lpwstr>Standard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85395e73-b105-4a01-b775-9b6d891b54b2</vt:lpwstr>
  </property>
  <property fmtid="{D5CDD505-2E9C-101B-9397-08002B2CF9AE}" pid="8" name="MSIP_Label_06c24981-b6df-48f8-949b-0896357b9b03_ContentBits">
    <vt:lpwstr>0</vt:lpwstr>
  </property>
</Properties>
</file>