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23" r:id="rId4"/>
    <p:sldId id="311" r:id="rId5"/>
    <p:sldId id="357" r:id="rId6"/>
    <p:sldId id="356" r:id="rId7"/>
    <p:sldId id="324" r:id="rId8"/>
    <p:sldId id="367" r:id="rId9"/>
    <p:sldId id="358" r:id="rId10"/>
    <p:sldId id="360" r:id="rId11"/>
    <p:sldId id="351" r:id="rId12"/>
    <p:sldId id="361" r:id="rId13"/>
    <p:sldId id="345" r:id="rId14"/>
    <p:sldId id="257"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3300"/>
    <a:srgbClr val="0000FF"/>
    <a:srgbClr val="FF33CC"/>
    <a:srgbClr val="0099FF"/>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660"/>
  </p:normalViewPr>
  <p:slideViewPr>
    <p:cSldViewPr snapToGrid="0">
      <p:cViewPr varScale="1">
        <p:scale>
          <a:sx n="108" d="100"/>
          <a:sy n="108" d="100"/>
        </p:scale>
        <p:origin x="3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C3D272-DE9F-4721-B672-F1994C487D49}" type="doc">
      <dgm:prSet loTypeId="urn:microsoft.com/office/officeart/2005/8/layout/cycle3" loCatId="cycle" qsTypeId="urn:microsoft.com/office/officeart/2005/8/quickstyle/simple2" qsCatId="simple" csTypeId="urn:microsoft.com/office/officeart/2005/8/colors/accent1_2" csCatId="accent1" phldr="1"/>
      <dgm:spPr/>
      <dgm:t>
        <a:bodyPr/>
        <a:lstStyle/>
        <a:p>
          <a:endParaRPr lang="ru-KZ"/>
        </a:p>
      </dgm:t>
    </dgm:pt>
    <dgm:pt modelId="{A0EFFEE9-7BD9-4E2A-9A04-E294DF4C0CC9}">
      <dgm:prSet phldrT="[Текст]" custT="1"/>
      <dgm:spPr/>
      <dgm:t>
        <a:bodyPr/>
        <a:lstStyle/>
        <a:p>
          <a:r>
            <a:rPr lang="kk-KZ" sz="2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Ұқсас жабдықтардың жіктелімі</a:t>
          </a:r>
          <a:endParaRPr lang="ru-KZ" sz="2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6D736A7-0D64-4B06-8491-089DBA3EBFF8}" type="parTrans" cxnId="{B1269DAF-4B5A-470A-B170-DF381F456D3D}">
      <dgm:prSet/>
      <dgm:spPr/>
      <dgm:t>
        <a:bodyPr/>
        <a:lstStyle/>
        <a:p>
          <a:endParaRPr lang="ru-KZ"/>
        </a:p>
      </dgm:t>
    </dgm:pt>
    <dgm:pt modelId="{A65E86E4-9B8B-410A-A171-16AD5E5B7C34}" type="sibTrans" cxnId="{B1269DAF-4B5A-470A-B170-DF381F456D3D}">
      <dgm:prSet/>
      <dgm:spPr>
        <a:solidFill>
          <a:srgbClr val="0099FF"/>
        </a:solidFill>
      </dgm:spPr>
      <dgm:t>
        <a:bodyPr/>
        <a:lstStyle/>
        <a:p>
          <a:endParaRPr lang="ru-KZ" b="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96D7CD6A-9D19-4A5A-BE07-E203DC3E99A6}">
      <dgm:prSet phldrT="[Текст]" custT="1"/>
      <dgm:spPr>
        <a:solidFill>
          <a:schemeClr val="accent4">
            <a:lumMod val="60000"/>
            <a:lumOff val="40000"/>
          </a:schemeClr>
        </a:solidFill>
      </dgm:spPr>
      <dgm:t>
        <a:bodyPr/>
        <a:lstStyle/>
        <a:p>
          <a:r>
            <a:rPr lang="ru-RU" sz="2400" b="1" u="none" dirty="0" err="1">
              <a:solidFill>
                <a:schemeClr val="tx1"/>
              </a:solidFill>
              <a:latin typeface="Times New Roman" panose="02020603050405020304" pitchFamily="18" charset="0"/>
              <a:cs typeface="Times New Roman" panose="02020603050405020304" pitchFamily="18" charset="0"/>
            </a:rPr>
            <a:t>Уақыт</a:t>
          </a:r>
          <a:r>
            <a:rPr lang="ru-RU" sz="2400" b="1" u="none" dirty="0">
              <a:solidFill>
                <a:schemeClr val="tx1"/>
              </a:solidFill>
              <a:latin typeface="Times New Roman" panose="02020603050405020304" pitchFamily="18" charset="0"/>
              <a:cs typeface="Times New Roman" panose="02020603050405020304" pitchFamily="18" charset="0"/>
            </a:rPr>
            <a:t> </a:t>
          </a:r>
          <a:r>
            <a:rPr lang="ru-RU" sz="2400" b="1" u="none" dirty="0" err="1">
              <a:solidFill>
                <a:schemeClr val="tx1"/>
              </a:solidFill>
              <a:latin typeface="Times New Roman" panose="02020603050405020304" pitchFamily="18" charset="0"/>
              <a:cs typeface="Times New Roman" panose="02020603050405020304" pitchFamily="18" charset="0"/>
            </a:rPr>
            <a:t>өлшеу</a:t>
          </a:r>
          <a:r>
            <a:rPr lang="ru-RU" sz="2400" b="1" u="none" dirty="0">
              <a:solidFill>
                <a:schemeClr val="tx1"/>
              </a:solidFill>
              <a:latin typeface="Times New Roman" panose="02020603050405020304" pitchFamily="18" charset="0"/>
              <a:cs typeface="Times New Roman" panose="02020603050405020304" pitchFamily="18" charset="0"/>
            </a:rPr>
            <a:t> </a:t>
          </a:r>
          <a:r>
            <a:rPr lang="ru-RU" sz="2400" b="1" u="none" dirty="0" err="1">
              <a:solidFill>
                <a:schemeClr val="tx1"/>
              </a:solidFill>
              <a:latin typeface="Times New Roman" panose="02020603050405020304" pitchFamily="18" charset="0"/>
              <a:cs typeface="Times New Roman" panose="02020603050405020304" pitchFamily="18" charset="0"/>
            </a:rPr>
            <a:t>құралдары</a:t>
          </a:r>
          <a:endParaRPr lang="ru-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890A0A9C-477B-40F7-B136-84605D858554}" type="parTrans" cxnId="{D1512917-C192-4681-8D33-4862D4E45B62}">
      <dgm:prSet/>
      <dgm:spPr/>
      <dgm:t>
        <a:bodyPr/>
        <a:lstStyle/>
        <a:p>
          <a:endParaRPr lang="ru-KZ"/>
        </a:p>
      </dgm:t>
    </dgm:pt>
    <dgm:pt modelId="{1B0BE80D-10A9-4E62-8400-E2E9FEB311F2}" type="sibTrans" cxnId="{D1512917-C192-4681-8D33-4862D4E45B62}">
      <dgm:prSet/>
      <dgm:spPr/>
      <dgm:t>
        <a:bodyPr/>
        <a:lstStyle/>
        <a:p>
          <a:endParaRPr lang="ru-KZ"/>
        </a:p>
      </dgm:t>
    </dgm:pt>
    <dgm:pt modelId="{9B2BE6B9-79A5-4BD1-9680-AAA041FA366B}">
      <dgm:prSet phldrT="[Текст]" custT="1"/>
      <dgm:spPr>
        <a:solidFill>
          <a:schemeClr val="accent6">
            <a:lumMod val="75000"/>
          </a:schemeClr>
        </a:solidFill>
      </dgm:spPr>
      <dgm:t>
        <a:bodyPr/>
        <a:lstStyle/>
        <a:p>
          <a:r>
            <a:rPr lang="ru-RU" sz="2400" b="1" u="none" dirty="0" err="1">
              <a:solidFill>
                <a:schemeClr val="tx1"/>
              </a:solidFill>
              <a:latin typeface="Times New Roman" panose="02020603050405020304" pitchFamily="18" charset="0"/>
              <a:cs typeface="Times New Roman" panose="02020603050405020304" pitchFamily="18" charset="0"/>
            </a:rPr>
            <a:t>Геометриялық</a:t>
          </a:r>
          <a:r>
            <a:rPr lang="ru-RU" sz="2400" b="1" u="none" dirty="0">
              <a:solidFill>
                <a:schemeClr val="tx1"/>
              </a:solidFill>
              <a:latin typeface="Times New Roman" panose="02020603050405020304" pitchFamily="18" charset="0"/>
              <a:cs typeface="Times New Roman" panose="02020603050405020304" pitchFamily="18" charset="0"/>
            </a:rPr>
            <a:t> </a:t>
          </a:r>
          <a:r>
            <a:rPr lang="ru-RU" sz="2400" b="1" u="none" dirty="0" err="1">
              <a:solidFill>
                <a:schemeClr val="tx1"/>
              </a:solidFill>
              <a:latin typeface="Times New Roman" panose="02020603050405020304" pitchFamily="18" charset="0"/>
              <a:cs typeface="Times New Roman" panose="02020603050405020304" pitchFamily="18" charset="0"/>
            </a:rPr>
            <a:t>өлшеу</a:t>
          </a:r>
          <a:r>
            <a:rPr lang="ru-RU" sz="2400" b="1" u="none" dirty="0">
              <a:solidFill>
                <a:schemeClr val="tx1"/>
              </a:solidFill>
              <a:latin typeface="Times New Roman" panose="02020603050405020304" pitchFamily="18" charset="0"/>
              <a:cs typeface="Times New Roman" panose="02020603050405020304" pitchFamily="18" charset="0"/>
            </a:rPr>
            <a:t> </a:t>
          </a:r>
          <a:r>
            <a:rPr lang="ru-RU" sz="2400" b="1" u="none" dirty="0" err="1">
              <a:solidFill>
                <a:schemeClr val="tx1"/>
              </a:solidFill>
              <a:latin typeface="Times New Roman" panose="02020603050405020304" pitchFamily="18" charset="0"/>
              <a:cs typeface="Times New Roman" panose="02020603050405020304" pitchFamily="18" charset="0"/>
            </a:rPr>
            <a:t>құралдары</a:t>
          </a:r>
          <a:endParaRPr lang="ru-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6F821BD4-665B-4A69-B8B3-8DB9FC1178A5}" type="parTrans" cxnId="{2CEC2C31-6B32-445E-AF95-6EB7D741AEA3}">
      <dgm:prSet/>
      <dgm:spPr/>
      <dgm:t>
        <a:bodyPr/>
        <a:lstStyle/>
        <a:p>
          <a:endParaRPr lang="ru-KZ"/>
        </a:p>
      </dgm:t>
    </dgm:pt>
    <dgm:pt modelId="{A141A02A-8A61-4189-ADD7-CC084A88B6C9}" type="sibTrans" cxnId="{2CEC2C31-6B32-445E-AF95-6EB7D741AEA3}">
      <dgm:prSet/>
      <dgm:spPr/>
      <dgm:t>
        <a:bodyPr/>
        <a:lstStyle/>
        <a:p>
          <a:endParaRPr lang="ru-KZ"/>
        </a:p>
      </dgm:t>
    </dgm:pt>
    <dgm:pt modelId="{A663B8B8-DB93-4D4A-96FB-CA116ED219D3}">
      <dgm:prSet phldrT="[Текст]" custT="1"/>
      <dgm:spPr>
        <a:solidFill>
          <a:schemeClr val="accent2">
            <a:lumMod val="75000"/>
          </a:schemeClr>
        </a:solidFill>
      </dgm:spPr>
      <dgm:t>
        <a:bodyPr/>
        <a:lstStyle/>
        <a:p>
          <a:r>
            <a:rPr lang="ru-RU" sz="2400" b="1" u="none" dirty="0" err="1">
              <a:solidFill>
                <a:schemeClr val="tx1"/>
              </a:solidFill>
              <a:latin typeface="Times New Roman" panose="02020603050405020304" pitchFamily="18" charset="0"/>
              <a:cs typeface="Times New Roman" panose="02020603050405020304" pitchFamily="18" charset="0"/>
            </a:rPr>
            <a:t>Механикалық</a:t>
          </a:r>
          <a:r>
            <a:rPr lang="ru-RU" sz="2400" b="1" u="none" dirty="0">
              <a:solidFill>
                <a:schemeClr val="tx1"/>
              </a:solidFill>
              <a:latin typeface="Times New Roman" panose="02020603050405020304" pitchFamily="18" charset="0"/>
              <a:cs typeface="Times New Roman" panose="02020603050405020304" pitchFamily="18" charset="0"/>
            </a:rPr>
            <a:t> </a:t>
          </a:r>
          <a:r>
            <a:rPr lang="ru-RU" sz="2400" b="1" u="none" dirty="0" err="1">
              <a:solidFill>
                <a:schemeClr val="tx1"/>
              </a:solidFill>
              <a:latin typeface="Times New Roman" panose="02020603050405020304" pitchFamily="18" charset="0"/>
              <a:cs typeface="Times New Roman" panose="02020603050405020304" pitchFamily="18" charset="0"/>
            </a:rPr>
            <a:t>шамаларды</a:t>
          </a:r>
          <a:r>
            <a:rPr lang="ru-RU" sz="2400" b="1" u="none" dirty="0">
              <a:solidFill>
                <a:schemeClr val="tx1"/>
              </a:solidFill>
              <a:latin typeface="Times New Roman" panose="02020603050405020304" pitchFamily="18" charset="0"/>
              <a:cs typeface="Times New Roman" panose="02020603050405020304" pitchFamily="18" charset="0"/>
            </a:rPr>
            <a:t> </a:t>
          </a:r>
          <a:r>
            <a:rPr lang="ru-RU" sz="2400" b="1" u="none" dirty="0" err="1">
              <a:solidFill>
                <a:schemeClr val="tx1"/>
              </a:solidFill>
              <a:latin typeface="Times New Roman" panose="02020603050405020304" pitchFamily="18" charset="0"/>
              <a:cs typeface="Times New Roman" panose="02020603050405020304" pitchFamily="18" charset="0"/>
            </a:rPr>
            <a:t>өлшеу</a:t>
          </a:r>
          <a:endParaRPr lang="ru-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F6F55073-D912-4210-A64B-B13ECE9E9E91}" type="parTrans" cxnId="{C8B27F86-BAC0-438B-A332-3C3DEC1773D3}">
      <dgm:prSet/>
      <dgm:spPr/>
      <dgm:t>
        <a:bodyPr/>
        <a:lstStyle/>
        <a:p>
          <a:endParaRPr lang="ru-KZ"/>
        </a:p>
      </dgm:t>
    </dgm:pt>
    <dgm:pt modelId="{94C0BD9C-FEF8-4063-B632-CD2D609220ED}" type="sibTrans" cxnId="{C8B27F86-BAC0-438B-A332-3C3DEC1773D3}">
      <dgm:prSet/>
      <dgm:spPr/>
      <dgm:t>
        <a:bodyPr/>
        <a:lstStyle/>
        <a:p>
          <a:endParaRPr lang="ru-KZ"/>
        </a:p>
      </dgm:t>
    </dgm:pt>
    <dgm:pt modelId="{20B6DC27-24DF-4817-B597-A4DF112EDF06}">
      <dgm:prSet phldrT="[Текст]" custT="1"/>
      <dgm:spPr>
        <a:solidFill>
          <a:schemeClr val="accent5">
            <a:lumMod val="60000"/>
            <a:lumOff val="40000"/>
          </a:schemeClr>
        </a:solidFill>
      </dgm:spPr>
      <dgm:t>
        <a:bodyPr/>
        <a:lstStyle/>
        <a:p>
          <a:r>
            <a:rPr lang="ru-RU" sz="2400" b="1" u="none" dirty="0" err="1">
              <a:solidFill>
                <a:schemeClr val="tx1"/>
              </a:solidFill>
              <a:latin typeface="Times New Roman" panose="02020603050405020304" pitchFamily="18" charset="0"/>
              <a:cs typeface="Times New Roman" panose="02020603050405020304" pitchFamily="18" charset="0"/>
            </a:rPr>
            <a:t>Температураны</a:t>
          </a:r>
          <a:r>
            <a:rPr lang="ru-RU" sz="2400" b="1" u="none" dirty="0">
              <a:solidFill>
                <a:schemeClr val="tx1"/>
              </a:solidFill>
              <a:latin typeface="Times New Roman" panose="02020603050405020304" pitchFamily="18" charset="0"/>
              <a:cs typeface="Times New Roman" panose="02020603050405020304" pitchFamily="18" charset="0"/>
            </a:rPr>
            <a:t> </a:t>
          </a:r>
          <a:r>
            <a:rPr lang="ru-RU" sz="2400" b="1" u="none" dirty="0" err="1">
              <a:solidFill>
                <a:schemeClr val="tx1"/>
              </a:solidFill>
              <a:latin typeface="Times New Roman" panose="02020603050405020304" pitchFamily="18" charset="0"/>
              <a:cs typeface="Times New Roman" panose="02020603050405020304" pitchFamily="18" charset="0"/>
            </a:rPr>
            <a:t>өлшеу</a:t>
          </a:r>
          <a:r>
            <a:rPr lang="ru-RU" sz="2400" b="1" u="none" dirty="0">
              <a:solidFill>
                <a:schemeClr val="tx1"/>
              </a:solidFill>
              <a:latin typeface="Times New Roman" panose="02020603050405020304" pitchFamily="18" charset="0"/>
              <a:cs typeface="Times New Roman" panose="02020603050405020304" pitchFamily="18" charset="0"/>
            </a:rPr>
            <a:t> </a:t>
          </a:r>
          <a:endParaRPr lang="ru-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2DEEA69F-919C-4ACE-ABA3-E154DFE67B32}" type="parTrans" cxnId="{D60D3288-423B-4F04-9E8F-749BE618799A}">
      <dgm:prSet/>
      <dgm:spPr/>
      <dgm:t>
        <a:bodyPr/>
        <a:lstStyle/>
        <a:p>
          <a:endParaRPr lang="ru-KZ"/>
        </a:p>
      </dgm:t>
    </dgm:pt>
    <dgm:pt modelId="{75D422BB-9AEA-4174-8650-3C44DB2BFEA8}" type="sibTrans" cxnId="{D60D3288-423B-4F04-9E8F-749BE618799A}">
      <dgm:prSet/>
      <dgm:spPr/>
      <dgm:t>
        <a:bodyPr/>
        <a:lstStyle/>
        <a:p>
          <a:endParaRPr lang="ru-KZ"/>
        </a:p>
      </dgm:t>
    </dgm:pt>
    <dgm:pt modelId="{00A33A8A-E683-424F-A16D-936EA01DB98F}" type="pres">
      <dgm:prSet presAssocID="{52C3D272-DE9F-4721-B672-F1994C487D49}" presName="Name0" presStyleCnt="0">
        <dgm:presLayoutVars>
          <dgm:dir/>
          <dgm:resizeHandles val="exact"/>
        </dgm:presLayoutVars>
      </dgm:prSet>
      <dgm:spPr/>
    </dgm:pt>
    <dgm:pt modelId="{C697D8A1-068E-48F4-8CB8-9041BE77E72A}" type="pres">
      <dgm:prSet presAssocID="{52C3D272-DE9F-4721-B672-F1994C487D49}" presName="cycle" presStyleCnt="0"/>
      <dgm:spPr/>
    </dgm:pt>
    <dgm:pt modelId="{01B80854-80D5-4B0C-AA42-135202AEED30}" type="pres">
      <dgm:prSet presAssocID="{A0EFFEE9-7BD9-4E2A-9A04-E294DF4C0CC9}" presName="nodeFirstNode" presStyleLbl="node1" presStyleIdx="0" presStyleCnt="5">
        <dgm:presLayoutVars>
          <dgm:bulletEnabled val="1"/>
        </dgm:presLayoutVars>
      </dgm:prSet>
      <dgm:spPr/>
    </dgm:pt>
    <dgm:pt modelId="{F266000B-6AEE-4A51-8EE8-1CF2D38B1636}" type="pres">
      <dgm:prSet presAssocID="{A65E86E4-9B8B-410A-A171-16AD5E5B7C34}" presName="sibTransFirstNode" presStyleLbl="bgShp" presStyleIdx="0" presStyleCnt="1" custScaleX="116932"/>
      <dgm:spPr/>
    </dgm:pt>
    <dgm:pt modelId="{F0183EF6-BC7E-48AA-B89D-894D24626B73}" type="pres">
      <dgm:prSet presAssocID="{96D7CD6A-9D19-4A5A-BE07-E203DC3E99A6}" presName="nodeFollowingNodes" presStyleLbl="node1" presStyleIdx="1" presStyleCnt="5" custScaleX="108652" custRadScaleRad="115963" custRadScaleInc="43260">
        <dgm:presLayoutVars>
          <dgm:bulletEnabled val="1"/>
        </dgm:presLayoutVars>
      </dgm:prSet>
      <dgm:spPr/>
    </dgm:pt>
    <dgm:pt modelId="{3BA7E308-906E-4D52-B614-D4E020E651DE}" type="pres">
      <dgm:prSet presAssocID="{9B2BE6B9-79A5-4BD1-9680-AAA041FA366B}" presName="nodeFollowingNodes" presStyleLbl="node1" presStyleIdx="2" presStyleCnt="5" custRadScaleRad="111032" custRadScaleInc="-12531">
        <dgm:presLayoutVars>
          <dgm:bulletEnabled val="1"/>
        </dgm:presLayoutVars>
      </dgm:prSet>
      <dgm:spPr/>
    </dgm:pt>
    <dgm:pt modelId="{40B33C97-F5D3-40B5-B94E-4C7C16BA98EE}" type="pres">
      <dgm:prSet presAssocID="{A663B8B8-DB93-4D4A-96FB-CA116ED219D3}" presName="nodeFollowingNodes" presStyleLbl="node1" presStyleIdx="3" presStyleCnt="5" custRadScaleRad="106690" custRadScaleInc="8340">
        <dgm:presLayoutVars>
          <dgm:bulletEnabled val="1"/>
        </dgm:presLayoutVars>
      </dgm:prSet>
      <dgm:spPr/>
    </dgm:pt>
    <dgm:pt modelId="{A1E56FB9-E1EB-4E19-926B-5884D057A3BD}" type="pres">
      <dgm:prSet presAssocID="{20B6DC27-24DF-4817-B597-A4DF112EDF06}" presName="nodeFollowingNodes" presStyleLbl="node1" presStyleIdx="4" presStyleCnt="5" custRadScaleRad="106100" custRadScaleInc="-45156">
        <dgm:presLayoutVars>
          <dgm:bulletEnabled val="1"/>
        </dgm:presLayoutVars>
      </dgm:prSet>
      <dgm:spPr/>
    </dgm:pt>
  </dgm:ptLst>
  <dgm:cxnLst>
    <dgm:cxn modelId="{3FF02A00-ABE3-440C-851E-96C9A8811F96}" type="presOf" srcId="{A0EFFEE9-7BD9-4E2A-9A04-E294DF4C0CC9}" destId="{01B80854-80D5-4B0C-AA42-135202AEED30}" srcOrd="0" destOrd="0" presId="urn:microsoft.com/office/officeart/2005/8/layout/cycle3"/>
    <dgm:cxn modelId="{D1512917-C192-4681-8D33-4862D4E45B62}" srcId="{52C3D272-DE9F-4721-B672-F1994C487D49}" destId="{96D7CD6A-9D19-4A5A-BE07-E203DC3E99A6}" srcOrd="1" destOrd="0" parTransId="{890A0A9C-477B-40F7-B136-84605D858554}" sibTransId="{1B0BE80D-10A9-4E62-8400-E2E9FEB311F2}"/>
    <dgm:cxn modelId="{B5F0F320-85B3-4DAD-A812-DC65B25A22A5}" type="presOf" srcId="{52C3D272-DE9F-4721-B672-F1994C487D49}" destId="{00A33A8A-E683-424F-A16D-936EA01DB98F}" srcOrd="0" destOrd="0" presId="urn:microsoft.com/office/officeart/2005/8/layout/cycle3"/>
    <dgm:cxn modelId="{2CEC2C31-6B32-445E-AF95-6EB7D741AEA3}" srcId="{52C3D272-DE9F-4721-B672-F1994C487D49}" destId="{9B2BE6B9-79A5-4BD1-9680-AAA041FA366B}" srcOrd="2" destOrd="0" parTransId="{6F821BD4-665B-4A69-B8B3-8DB9FC1178A5}" sibTransId="{A141A02A-8A61-4189-ADD7-CC084A88B6C9}"/>
    <dgm:cxn modelId="{C103635B-FACB-4BE5-9D38-69AF82CAF1F3}" type="presOf" srcId="{96D7CD6A-9D19-4A5A-BE07-E203DC3E99A6}" destId="{F0183EF6-BC7E-48AA-B89D-894D24626B73}" srcOrd="0" destOrd="0" presId="urn:microsoft.com/office/officeart/2005/8/layout/cycle3"/>
    <dgm:cxn modelId="{F93B0054-D1D7-4302-BAC7-45EB0599617A}" type="presOf" srcId="{A65E86E4-9B8B-410A-A171-16AD5E5B7C34}" destId="{F266000B-6AEE-4A51-8EE8-1CF2D38B1636}" srcOrd="0" destOrd="0" presId="urn:microsoft.com/office/officeart/2005/8/layout/cycle3"/>
    <dgm:cxn modelId="{C8B27F86-BAC0-438B-A332-3C3DEC1773D3}" srcId="{52C3D272-DE9F-4721-B672-F1994C487D49}" destId="{A663B8B8-DB93-4D4A-96FB-CA116ED219D3}" srcOrd="3" destOrd="0" parTransId="{F6F55073-D912-4210-A64B-B13ECE9E9E91}" sibTransId="{94C0BD9C-FEF8-4063-B632-CD2D609220ED}"/>
    <dgm:cxn modelId="{D60D3288-423B-4F04-9E8F-749BE618799A}" srcId="{52C3D272-DE9F-4721-B672-F1994C487D49}" destId="{20B6DC27-24DF-4817-B597-A4DF112EDF06}" srcOrd="4" destOrd="0" parTransId="{2DEEA69F-919C-4ACE-ABA3-E154DFE67B32}" sibTransId="{75D422BB-9AEA-4174-8650-3C44DB2BFEA8}"/>
    <dgm:cxn modelId="{63D4029C-2978-403D-A130-942232787489}" type="presOf" srcId="{9B2BE6B9-79A5-4BD1-9680-AAA041FA366B}" destId="{3BA7E308-906E-4D52-B614-D4E020E651DE}" srcOrd="0" destOrd="0" presId="urn:microsoft.com/office/officeart/2005/8/layout/cycle3"/>
    <dgm:cxn modelId="{58C8F5A0-19D0-4895-9A1C-85838A0A7165}" type="presOf" srcId="{A663B8B8-DB93-4D4A-96FB-CA116ED219D3}" destId="{40B33C97-F5D3-40B5-B94E-4C7C16BA98EE}" srcOrd="0" destOrd="0" presId="urn:microsoft.com/office/officeart/2005/8/layout/cycle3"/>
    <dgm:cxn modelId="{273355A6-79EB-4CD5-B001-646FDCCDCA87}" type="presOf" srcId="{20B6DC27-24DF-4817-B597-A4DF112EDF06}" destId="{A1E56FB9-E1EB-4E19-926B-5884D057A3BD}" srcOrd="0" destOrd="0" presId="urn:microsoft.com/office/officeart/2005/8/layout/cycle3"/>
    <dgm:cxn modelId="{B1269DAF-4B5A-470A-B170-DF381F456D3D}" srcId="{52C3D272-DE9F-4721-B672-F1994C487D49}" destId="{A0EFFEE9-7BD9-4E2A-9A04-E294DF4C0CC9}" srcOrd="0" destOrd="0" parTransId="{D6D736A7-0D64-4B06-8491-089DBA3EBFF8}" sibTransId="{A65E86E4-9B8B-410A-A171-16AD5E5B7C34}"/>
    <dgm:cxn modelId="{63984AB8-11B4-4F85-B94F-4D8B80F417A5}" type="presParOf" srcId="{00A33A8A-E683-424F-A16D-936EA01DB98F}" destId="{C697D8A1-068E-48F4-8CB8-9041BE77E72A}" srcOrd="0" destOrd="0" presId="urn:microsoft.com/office/officeart/2005/8/layout/cycle3"/>
    <dgm:cxn modelId="{91791F01-BE01-44A0-8C05-4B381C8182E2}" type="presParOf" srcId="{C697D8A1-068E-48F4-8CB8-9041BE77E72A}" destId="{01B80854-80D5-4B0C-AA42-135202AEED30}" srcOrd="0" destOrd="0" presId="urn:microsoft.com/office/officeart/2005/8/layout/cycle3"/>
    <dgm:cxn modelId="{274934F0-8D73-4B12-A170-71272706B19D}" type="presParOf" srcId="{C697D8A1-068E-48F4-8CB8-9041BE77E72A}" destId="{F266000B-6AEE-4A51-8EE8-1CF2D38B1636}" srcOrd="1" destOrd="0" presId="urn:microsoft.com/office/officeart/2005/8/layout/cycle3"/>
    <dgm:cxn modelId="{B89549AC-F0C9-4BCF-8833-6A068AC4DD42}" type="presParOf" srcId="{C697D8A1-068E-48F4-8CB8-9041BE77E72A}" destId="{F0183EF6-BC7E-48AA-B89D-894D24626B73}" srcOrd="2" destOrd="0" presId="urn:microsoft.com/office/officeart/2005/8/layout/cycle3"/>
    <dgm:cxn modelId="{3000FF0D-1B42-4DFD-A4E0-20F4D87CBB7D}" type="presParOf" srcId="{C697D8A1-068E-48F4-8CB8-9041BE77E72A}" destId="{3BA7E308-906E-4D52-B614-D4E020E651DE}" srcOrd="3" destOrd="0" presId="urn:microsoft.com/office/officeart/2005/8/layout/cycle3"/>
    <dgm:cxn modelId="{8254E2CC-42F4-48ED-BC6B-94CB38F0A690}" type="presParOf" srcId="{C697D8A1-068E-48F4-8CB8-9041BE77E72A}" destId="{40B33C97-F5D3-40B5-B94E-4C7C16BA98EE}" srcOrd="4" destOrd="0" presId="urn:microsoft.com/office/officeart/2005/8/layout/cycle3"/>
    <dgm:cxn modelId="{1924834B-A7F3-4799-AA5E-DCE67B7A0A01}" type="presParOf" srcId="{C697D8A1-068E-48F4-8CB8-9041BE77E72A}" destId="{A1E56FB9-E1EB-4E19-926B-5884D057A3BD}"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C3F52E-DAEE-42BF-8FEE-6DD39365D33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KZ"/>
        </a:p>
      </dgm:t>
    </dgm:pt>
    <dgm:pt modelId="{553F2974-E7D4-432C-BBA1-1673FE4CFBF6}">
      <dgm:prSet phldrT="[Текст]" custT="1"/>
      <dgm:spPr>
        <a:solidFill>
          <a:srgbClr val="FF33CC"/>
        </a:solidFill>
      </dgm:spPr>
      <dgm:t>
        <a:bodyPr/>
        <a:lstStyle/>
        <a:p>
          <a:r>
            <a:rPr lang="kk-KZ" sz="2400" b="1" dirty="0">
              <a:solidFill>
                <a:schemeClr val="tx1"/>
              </a:solidFill>
              <a:latin typeface="Times New Roman" panose="02020603050405020304" pitchFamily="18" charset="0"/>
              <a:cs typeface="Times New Roman" panose="02020603050405020304" pitchFamily="18" charset="0"/>
            </a:rPr>
            <a:t>Өлшеу түрлері</a:t>
          </a:r>
          <a:endParaRPr lang="ru-KZ" sz="2400" b="1" dirty="0">
            <a:solidFill>
              <a:schemeClr val="tx1"/>
            </a:solidFill>
            <a:latin typeface="Times New Roman" panose="02020603050405020304" pitchFamily="18" charset="0"/>
            <a:cs typeface="Times New Roman" panose="02020603050405020304" pitchFamily="18" charset="0"/>
          </a:endParaRPr>
        </a:p>
      </dgm:t>
    </dgm:pt>
    <dgm:pt modelId="{AF5C9AB7-C1A6-4932-8132-2F20CDB27124}" type="parTrans" cxnId="{9110FD67-C4D1-4E92-B80C-538A9A6872EB}">
      <dgm:prSet/>
      <dgm:spPr/>
      <dgm:t>
        <a:bodyPr/>
        <a:lstStyle/>
        <a:p>
          <a:endParaRPr lang="ru-KZ"/>
        </a:p>
      </dgm:t>
    </dgm:pt>
    <dgm:pt modelId="{1DF8BF01-97DB-4BFC-B658-8E632FDFBAFF}" type="sibTrans" cxnId="{9110FD67-C4D1-4E92-B80C-538A9A6872EB}">
      <dgm:prSet/>
      <dgm:spPr/>
      <dgm:t>
        <a:bodyPr/>
        <a:lstStyle/>
        <a:p>
          <a:endParaRPr lang="ru-KZ"/>
        </a:p>
      </dgm:t>
    </dgm:pt>
    <dgm:pt modelId="{332C31DA-DF81-463B-8B3B-EAC42EE41D2A}">
      <dgm:prSet phldrT="[Текст]" custT="1"/>
      <dgm:spPr>
        <a:solidFill>
          <a:srgbClr val="00B050"/>
        </a:solidFill>
      </dgm:spPr>
      <dgm:t>
        <a:bodyPr/>
        <a:lstStyle/>
        <a:p>
          <a:r>
            <a:rPr lang="kk-KZ" sz="2000" b="1" dirty="0">
              <a:solidFill>
                <a:schemeClr val="tx1"/>
              </a:solidFill>
              <a:latin typeface="Times New Roman" panose="02020603050405020304" pitchFamily="18" charset="0"/>
              <a:cs typeface="Times New Roman" panose="02020603050405020304" pitchFamily="18" charset="0"/>
            </a:rPr>
            <a:t>Тура өлшеу</a:t>
          </a:r>
          <a:endParaRPr lang="ru-KZ" sz="2000" b="1" dirty="0">
            <a:solidFill>
              <a:schemeClr val="tx1"/>
            </a:solidFill>
            <a:latin typeface="Times New Roman" panose="02020603050405020304" pitchFamily="18" charset="0"/>
            <a:cs typeface="Times New Roman" panose="02020603050405020304" pitchFamily="18" charset="0"/>
          </a:endParaRPr>
        </a:p>
      </dgm:t>
    </dgm:pt>
    <dgm:pt modelId="{A1A378C5-40D1-4516-AE30-162EE7D37585}" type="parTrans" cxnId="{0256E512-B378-4771-8479-6C4D934D7DB4}">
      <dgm:prSet/>
      <dgm:spPr>
        <a:ln w="28575"/>
      </dgm:spPr>
      <dgm:t>
        <a:bodyPr/>
        <a:lstStyle/>
        <a:p>
          <a:endParaRPr lang="ru-KZ"/>
        </a:p>
      </dgm:t>
    </dgm:pt>
    <dgm:pt modelId="{27DB5B36-37EE-4364-AF6E-33B8EB59C7EA}" type="sibTrans" cxnId="{0256E512-B378-4771-8479-6C4D934D7DB4}">
      <dgm:prSet/>
      <dgm:spPr/>
      <dgm:t>
        <a:bodyPr/>
        <a:lstStyle/>
        <a:p>
          <a:endParaRPr lang="ru-KZ"/>
        </a:p>
      </dgm:t>
    </dgm:pt>
    <dgm:pt modelId="{BEEC74A3-C199-40C7-9156-113847B6F553}">
      <dgm:prSet phldrT="[Текст]" custT="1"/>
      <dgm:spPr>
        <a:solidFill>
          <a:srgbClr val="FFC000"/>
        </a:solidFill>
      </dgm:spPr>
      <dgm:t>
        <a:bodyPr/>
        <a:lstStyle/>
        <a:p>
          <a:r>
            <a:rPr lang="kk-KZ" sz="2000" b="1" dirty="0">
              <a:solidFill>
                <a:schemeClr val="tx1"/>
              </a:solidFill>
              <a:latin typeface="Times New Roman" panose="02020603050405020304" pitchFamily="18" charset="0"/>
              <a:cs typeface="Times New Roman" panose="02020603050405020304" pitchFamily="18" charset="0"/>
            </a:rPr>
            <a:t>Жанама өлшеу</a:t>
          </a:r>
          <a:endParaRPr lang="ru-KZ" sz="2000" b="1" dirty="0">
            <a:solidFill>
              <a:schemeClr val="tx1"/>
            </a:solidFill>
            <a:latin typeface="Times New Roman" panose="02020603050405020304" pitchFamily="18" charset="0"/>
            <a:cs typeface="Times New Roman" panose="02020603050405020304" pitchFamily="18" charset="0"/>
          </a:endParaRPr>
        </a:p>
      </dgm:t>
    </dgm:pt>
    <dgm:pt modelId="{1D9A8910-090A-4D41-A120-153FF4F231F6}" type="parTrans" cxnId="{B76C4596-BC19-4C59-9339-B9B66C62551B}">
      <dgm:prSet/>
      <dgm:spPr>
        <a:ln w="28575"/>
      </dgm:spPr>
      <dgm:t>
        <a:bodyPr/>
        <a:lstStyle/>
        <a:p>
          <a:endParaRPr lang="ru-KZ"/>
        </a:p>
      </dgm:t>
    </dgm:pt>
    <dgm:pt modelId="{206F1FA3-44F4-4668-BBEB-AD483E26FCAD}" type="sibTrans" cxnId="{B76C4596-BC19-4C59-9339-B9B66C62551B}">
      <dgm:prSet/>
      <dgm:spPr/>
      <dgm:t>
        <a:bodyPr/>
        <a:lstStyle/>
        <a:p>
          <a:endParaRPr lang="ru-KZ"/>
        </a:p>
      </dgm:t>
    </dgm:pt>
    <dgm:pt modelId="{D1708775-54E4-4CC6-A33E-BDF209316F04}" type="pres">
      <dgm:prSet presAssocID="{4BC3F52E-DAEE-42BF-8FEE-6DD39365D33E}" presName="diagram" presStyleCnt="0">
        <dgm:presLayoutVars>
          <dgm:chPref val="1"/>
          <dgm:dir/>
          <dgm:animOne val="branch"/>
          <dgm:animLvl val="lvl"/>
          <dgm:resizeHandles val="exact"/>
        </dgm:presLayoutVars>
      </dgm:prSet>
      <dgm:spPr/>
    </dgm:pt>
    <dgm:pt modelId="{FBB1AF84-86EE-4EA0-A2F7-4781B8C590CA}" type="pres">
      <dgm:prSet presAssocID="{553F2974-E7D4-432C-BBA1-1673FE4CFBF6}" presName="root1" presStyleCnt="0"/>
      <dgm:spPr/>
    </dgm:pt>
    <dgm:pt modelId="{7E13A5B1-339D-4F1E-8130-4A0E58DC32B5}" type="pres">
      <dgm:prSet presAssocID="{553F2974-E7D4-432C-BBA1-1673FE4CFBF6}" presName="LevelOneTextNode" presStyleLbl="node0" presStyleIdx="0" presStyleCnt="1">
        <dgm:presLayoutVars>
          <dgm:chPref val="3"/>
        </dgm:presLayoutVars>
      </dgm:prSet>
      <dgm:spPr/>
    </dgm:pt>
    <dgm:pt modelId="{77B34F05-3459-4AD0-9250-6CD79D949701}" type="pres">
      <dgm:prSet presAssocID="{553F2974-E7D4-432C-BBA1-1673FE4CFBF6}" presName="level2hierChild" presStyleCnt="0"/>
      <dgm:spPr/>
    </dgm:pt>
    <dgm:pt modelId="{4B2F2EC6-090C-4DE8-9432-9D1A5E41CAB4}" type="pres">
      <dgm:prSet presAssocID="{A1A378C5-40D1-4516-AE30-162EE7D37585}" presName="conn2-1" presStyleLbl="parChTrans1D2" presStyleIdx="0" presStyleCnt="2"/>
      <dgm:spPr/>
    </dgm:pt>
    <dgm:pt modelId="{BAD0C71C-07DE-448C-9A03-931B7064E1D3}" type="pres">
      <dgm:prSet presAssocID="{A1A378C5-40D1-4516-AE30-162EE7D37585}" presName="connTx" presStyleLbl="parChTrans1D2" presStyleIdx="0" presStyleCnt="2"/>
      <dgm:spPr/>
    </dgm:pt>
    <dgm:pt modelId="{D33FE545-8F5E-410D-9A8A-24C2D6EFC1E0}" type="pres">
      <dgm:prSet presAssocID="{332C31DA-DF81-463B-8B3B-EAC42EE41D2A}" presName="root2" presStyleCnt="0"/>
      <dgm:spPr/>
    </dgm:pt>
    <dgm:pt modelId="{D2EA5576-DF57-471C-87A4-131F183E157F}" type="pres">
      <dgm:prSet presAssocID="{332C31DA-DF81-463B-8B3B-EAC42EE41D2A}" presName="LevelTwoTextNode" presStyleLbl="node2" presStyleIdx="0" presStyleCnt="2">
        <dgm:presLayoutVars>
          <dgm:chPref val="3"/>
        </dgm:presLayoutVars>
      </dgm:prSet>
      <dgm:spPr/>
    </dgm:pt>
    <dgm:pt modelId="{782115C2-6CF3-4234-84DC-C46D6C5B6C31}" type="pres">
      <dgm:prSet presAssocID="{332C31DA-DF81-463B-8B3B-EAC42EE41D2A}" presName="level3hierChild" presStyleCnt="0"/>
      <dgm:spPr/>
    </dgm:pt>
    <dgm:pt modelId="{926A5838-3BEC-406D-BD29-246F6775300F}" type="pres">
      <dgm:prSet presAssocID="{1D9A8910-090A-4D41-A120-153FF4F231F6}" presName="conn2-1" presStyleLbl="parChTrans1D2" presStyleIdx="1" presStyleCnt="2"/>
      <dgm:spPr/>
    </dgm:pt>
    <dgm:pt modelId="{E02E6A6E-9E2E-479E-B068-B73D2FA275AC}" type="pres">
      <dgm:prSet presAssocID="{1D9A8910-090A-4D41-A120-153FF4F231F6}" presName="connTx" presStyleLbl="parChTrans1D2" presStyleIdx="1" presStyleCnt="2"/>
      <dgm:spPr/>
    </dgm:pt>
    <dgm:pt modelId="{83B9E269-7C18-4100-ABAA-03337EC337BD}" type="pres">
      <dgm:prSet presAssocID="{BEEC74A3-C199-40C7-9156-113847B6F553}" presName="root2" presStyleCnt="0"/>
      <dgm:spPr/>
    </dgm:pt>
    <dgm:pt modelId="{433ABBEB-37F9-4B78-A121-6CE226C0504F}" type="pres">
      <dgm:prSet presAssocID="{BEEC74A3-C199-40C7-9156-113847B6F553}" presName="LevelTwoTextNode" presStyleLbl="node2" presStyleIdx="1" presStyleCnt="2" custLinFactNeighborX="35318" custLinFactNeighborY="1">
        <dgm:presLayoutVars>
          <dgm:chPref val="3"/>
        </dgm:presLayoutVars>
      </dgm:prSet>
      <dgm:spPr/>
    </dgm:pt>
    <dgm:pt modelId="{54E11A58-08F1-47EA-978F-257E9BB1E8B8}" type="pres">
      <dgm:prSet presAssocID="{BEEC74A3-C199-40C7-9156-113847B6F553}" presName="level3hierChild" presStyleCnt="0"/>
      <dgm:spPr/>
    </dgm:pt>
  </dgm:ptLst>
  <dgm:cxnLst>
    <dgm:cxn modelId="{0256E512-B378-4771-8479-6C4D934D7DB4}" srcId="{553F2974-E7D4-432C-BBA1-1673FE4CFBF6}" destId="{332C31DA-DF81-463B-8B3B-EAC42EE41D2A}" srcOrd="0" destOrd="0" parTransId="{A1A378C5-40D1-4516-AE30-162EE7D37585}" sibTransId="{27DB5B36-37EE-4364-AF6E-33B8EB59C7EA}"/>
    <dgm:cxn modelId="{5981F512-8A4C-4F14-B7BD-E599833CF343}" type="presOf" srcId="{4BC3F52E-DAEE-42BF-8FEE-6DD39365D33E}" destId="{D1708775-54E4-4CC6-A33E-BDF209316F04}" srcOrd="0" destOrd="0" presId="urn:microsoft.com/office/officeart/2005/8/layout/hierarchy2"/>
    <dgm:cxn modelId="{54E22121-99C5-4D30-91EF-AE69E57EAF28}" type="presOf" srcId="{1D9A8910-090A-4D41-A120-153FF4F231F6}" destId="{926A5838-3BEC-406D-BD29-246F6775300F}" srcOrd="0" destOrd="0" presId="urn:microsoft.com/office/officeart/2005/8/layout/hierarchy2"/>
    <dgm:cxn modelId="{20BB2D44-E63A-4C60-A35C-2FEB97C3B836}" type="presOf" srcId="{A1A378C5-40D1-4516-AE30-162EE7D37585}" destId="{4B2F2EC6-090C-4DE8-9432-9D1A5E41CAB4}" srcOrd="0" destOrd="0" presId="urn:microsoft.com/office/officeart/2005/8/layout/hierarchy2"/>
    <dgm:cxn modelId="{00BFF244-F6A9-4F75-9E09-7D9C41C1C249}" type="presOf" srcId="{1D9A8910-090A-4D41-A120-153FF4F231F6}" destId="{E02E6A6E-9E2E-479E-B068-B73D2FA275AC}" srcOrd="1" destOrd="0" presId="urn:microsoft.com/office/officeart/2005/8/layout/hierarchy2"/>
    <dgm:cxn modelId="{9110FD67-C4D1-4E92-B80C-538A9A6872EB}" srcId="{4BC3F52E-DAEE-42BF-8FEE-6DD39365D33E}" destId="{553F2974-E7D4-432C-BBA1-1673FE4CFBF6}" srcOrd="0" destOrd="0" parTransId="{AF5C9AB7-C1A6-4932-8132-2F20CDB27124}" sibTransId="{1DF8BF01-97DB-4BFC-B658-8E632FDFBAFF}"/>
    <dgm:cxn modelId="{B76C4596-BC19-4C59-9339-B9B66C62551B}" srcId="{553F2974-E7D4-432C-BBA1-1673FE4CFBF6}" destId="{BEEC74A3-C199-40C7-9156-113847B6F553}" srcOrd="1" destOrd="0" parTransId="{1D9A8910-090A-4D41-A120-153FF4F231F6}" sibTransId="{206F1FA3-44F4-4668-BBEB-AD483E26FCAD}"/>
    <dgm:cxn modelId="{4F0DB8A7-4641-4775-9928-98CCC102DE0C}" type="presOf" srcId="{332C31DA-DF81-463B-8B3B-EAC42EE41D2A}" destId="{D2EA5576-DF57-471C-87A4-131F183E157F}" srcOrd="0" destOrd="0" presId="urn:microsoft.com/office/officeart/2005/8/layout/hierarchy2"/>
    <dgm:cxn modelId="{855847B9-FBFD-4811-B4BD-6E7DAE219067}" type="presOf" srcId="{BEEC74A3-C199-40C7-9156-113847B6F553}" destId="{433ABBEB-37F9-4B78-A121-6CE226C0504F}" srcOrd="0" destOrd="0" presId="urn:microsoft.com/office/officeart/2005/8/layout/hierarchy2"/>
    <dgm:cxn modelId="{8A9C96C9-F6F4-43BF-B5B5-208B3A43E850}" type="presOf" srcId="{A1A378C5-40D1-4516-AE30-162EE7D37585}" destId="{BAD0C71C-07DE-448C-9A03-931B7064E1D3}" srcOrd="1" destOrd="0" presId="urn:microsoft.com/office/officeart/2005/8/layout/hierarchy2"/>
    <dgm:cxn modelId="{777A76F1-86BA-4588-AB8A-9FBF9192AD29}" type="presOf" srcId="{553F2974-E7D4-432C-BBA1-1673FE4CFBF6}" destId="{7E13A5B1-339D-4F1E-8130-4A0E58DC32B5}" srcOrd="0" destOrd="0" presId="urn:microsoft.com/office/officeart/2005/8/layout/hierarchy2"/>
    <dgm:cxn modelId="{7F0461F5-E26D-4527-BA26-E17D94389D44}" type="presParOf" srcId="{D1708775-54E4-4CC6-A33E-BDF209316F04}" destId="{FBB1AF84-86EE-4EA0-A2F7-4781B8C590CA}" srcOrd="0" destOrd="0" presId="urn:microsoft.com/office/officeart/2005/8/layout/hierarchy2"/>
    <dgm:cxn modelId="{5B51C797-9562-41E3-A76E-C561FE656B50}" type="presParOf" srcId="{FBB1AF84-86EE-4EA0-A2F7-4781B8C590CA}" destId="{7E13A5B1-339D-4F1E-8130-4A0E58DC32B5}" srcOrd="0" destOrd="0" presId="urn:microsoft.com/office/officeart/2005/8/layout/hierarchy2"/>
    <dgm:cxn modelId="{212BD443-CBE7-4C95-BEE0-E89C940A77EA}" type="presParOf" srcId="{FBB1AF84-86EE-4EA0-A2F7-4781B8C590CA}" destId="{77B34F05-3459-4AD0-9250-6CD79D949701}" srcOrd="1" destOrd="0" presId="urn:microsoft.com/office/officeart/2005/8/layout/hierarchy2"/>
    <dgm:cxn modelId="{D783C718-17DB-4209-9DDA-4BF3236235DF}" type="presParOf" srcId="{77B34F05-3459-4AD0-9250-6CD79D949701}" destId="{4B2F2EC6-090C-4DE8-9432-9D1A5E41CAB4}" srcOrd="0" destOrd="0" presId="urn:microsoft.com/office/officeart/2005/8/layout/hierarchy2"/>
    <dgm:cxn modelId="{36E2647C-28CC-4125-A8F3-726EDDE33307}" type="presParOf" srcId="{4B2F2EC6-090C-4DE8-9432-9D1A5E41CAB4}" destId="{BAD0C71C-07DE-448C-9A03-931B7064E1D3}" srcOrd="0" destOrd="0" presId="urn:microsoft.com/office/officeart/2005/8/layout/hierarchy2"/>
    <dgm:cxn modelId="{8C2A4058-854A-4D23-8DAE-54A1302E6980}" type="presParOf" srcId="{77B34F05-3459-4AD0-9250-6CD79D949701}" destId="{D33FE545-8F5E-410D-9A8A-24C2D6EFC1E0}" srcOrd="1" destOrd="0" presId="urn:microsoft.com/office/officeart/2005/8/layout/hierarchy2"/>
    <dgm:cxn modelId="{4E9A3525-DFA4-4BB5-8B07-A49B0E268913}" type="presParOf" srcId="{D33FE545-8F5E-410D-9A8A-24C2D6EFC1E0}" destId="{D2EA5576-DF57-471C-87A4-131F183E157F}" srcOrd="0" destOrd="0" presId="urn:microsoft.com/office/officeart/2005/8/layout/hierarchy2"/>
    <dgm:cxn modelId="{CF00E304-57A4-439D-8C95-6BED9C28B89E}" type="presParOf" srcId="{D33FE545-8F5E-410D-9A8A-24C2D6EFC1E0}" destId="{782115C2-6CF3-4234-84DC-C46D6C5B6C31}" srcOrd="1" destOrd="0" presId="urn:microsoft.com/office/officeart/2005/8/layout/hierarchy2"/>
    <dgm:cxn modelId="{A679E1E9-0D66-4D32-8251-FC14D3B4A3D5}" type="presParOf" srcId="{77B34F05-3459-4AD0-9250-6CD79D949701}" destId="{926A5838-3BEC-406D-BD29-246F6775300F}" srcOrd="2" destOrd="0" presId="urn:microsoft.com/office/officeart/2005/8/layout/hierarchy2"/>
    <dgm:cxn modelId="{8ED35243-EA23-446F-A524-62B462486D9C}" type="presParOf" srcId="{926A5838-3BEC-406D-BD29-246F6775300F}" destId="{E02E6A6E-9E2E-479E-B068-B73D2FA275AC}" srcOrd="0" destOrd="0" presId="urn:microsoft.com/office/officeart/2005/8/layout/hierarchy2"/>
    <dgm:cxn modelId="{5079CA6C-1516-4EA3-B210-8EC7384DB8DC}" type="presParOf" srcId="{77B34F05-3459-4AD0-9250-6CD79D949701}" destId="{83B9E269-7C18-4100-ABAA-03337EC337BD}" srcOrd="3" destOrd="0" presId="urn:microsoft.com/office/officeart/2005/8/layout/hierarchy2"/>
    <dgm:cxn modelId="{C133D347-3879-4DB0-8B55-82458E590F27}" type="presParOf" srcId="{83B9E269-7C18-4100-ABAA-03337EC337BD}" destId="{433ABBEB-37F9-4B78-A121-6CE226C0504F}" srcOrd="0" destOrd="0" presId="urn:microsoft.com/office/officeart/2005/8/layout/hierarchy2"/>
    <dgm:cxn modelId="{D3DA2646-1FE0-4735-9EF4-4A9CD1BF1817}" type="presParOf" srcId="{83B9E269-7C18-4100-ABAA-03337EC337BD}" destId="{54E11A58-08F1-47EA-978F-257E9BB1E8B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6000B-6AEE-4A51-8EE8-1CF2D38B1636}">
      <dsp:nvSpPr>
        <dsp:cNvPr id="0" name=""/>
        <dsp:cNvSpPr/>
      </dsp:nvSpPr>
      <dsp:spPr>
        <a:xfrm>
          <a:off x="864038" y="-32039"/>
          <a:ext cx="6290557" cy="5379671"/>
        </a:xfrm>
        <a:prstGeom prst="circularArrow">
          <a:avLst>
            <a:gd name="adj1" fmla="val 5544"/>
            <a:gd name="adj2" fmla="val 330680"/>
            <a:gd name="adj3" fmla="val 13767645"/>
            <a:gd name="adj4" fmla="val 17391005"/>
            <a:gd name="adj5" fmla="val 5757"/>
          </a:avLst>
        </a:prstGeom>
        <a:solidFill>
          <a:srgbClr val="0099FF"/>
        </a:solidFill>
        <a:ln>
          <a:noFill/>
        </a:ln>
        <a:effectLst/>
      </dsp:spPr>
      <dsp:style>
        <a:lnRef idx="0">
          <a:scrgbClr r="0" g="0" b="0"/>
        </a:lnRef>
        <a:fillRef idx="1">
          <a:scrgbClr r="0" g="0" b="0"/>
        </a:fillRef>
        <a:effectRef idx="0">
          <a:scrgbClr r="0" g="0" b="0"/>
        </a:effectRef>
        <a:fontRef idx="minor"/>
      </dsp:style>
    </dsp:sp>
    <dsp:sp modelId="{01B80854-80D5-4B0C-AA42-135202AEED30}">
      <dsp:nvSpPr>
        <dsp:cNvPr id="0" name=""/>
        <dsp:cNvSpPr/>
      </dsp:nvSpPr>
      <dsp:spPr>
        <a:xfrm>
          <a:off x="2745270" y="2274"/>
          <a:ext cx="2528093" cy="126404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kk-KZ" sz="22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Ұқсас жабдықтардың жіктелімі</a:t>
          </a:r>
          <a:endParaRPr lang="ru-KZ" sz="22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806976" y="63980"/>
        <a:ext cx="2404681" cy="1140634"/>
      </dsp:txXfrm>
    </dsp:sp>
    <dsp:sp modelId="{F0183EF6-BC7E-48AA-B89D-894D24626B73}">
      <dsp:nvSpPr>
        <dsp:cNvPr id="0" name=""/>
        <dsp:cNvSpPr/>
      </dsp:nvSpPr>
      <dsp:spPr>
        <a:xfrm>
          <a:off x="5270609" y="2664597"/>
          <a:ext cx="2746824" cy="1264046"/>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u="none" kern="1200" dirty="0" err="1">
              <a:solidFill>
                <a:schemeClr val="tx1"/>
              </a:solidFill>
              <a:latin typeface="Times New Roman" panose="02020603050405020304" pitchFamily="18" charset="0"/>
              <a:cs typeface="Times New Roman" panose="02020603050405020304" pitchFamily="18" charset="0"/>
            </a:rPr>
            <a:t>Уақыт</a:t>
          </a:r>
          <a:r>
            <a:rPr lang="ru-RU" sz="2400" b="1" u="none" kern="1200" dirty="0">
              <a:solidFill>
                <a:schemeClr val="tx1"/>
              </a:solidFill>
              <a:latin typeface="Times New Roman" panose="02020603050405020304" pitchFamily="18" charset="0"/>
              <a:cs typeface="Times New Roman" panose="02020603050405020304" pitchFamily="18" charset="0"/>
            </a:rPr>
            <a:t> </a:t>
          </a:r>
          <a:r>
            <a:rPr lang="ru-RU" sz="2400" b="1" u="none" kern="1200" dirty="0" err="1">
              <a:solidFill>
                <a:schemeClr val="tx1"/>
              </a:solidFill>
              <a:latin typeface="Times New Roman" panose="02020603050405020304" pitchFamily="18" charset="0"/>
              <a:cs typeface="Times New Roman" panose="02020603050405020304" pitchFamily="18" charset="0"/>
            </a:rPr>
            <a:t>өлшеу</a:t>
          </a:r>
          <a:r>
            <a:rPr lang="ru-RU" sz="2400" b="1" u="none" kern="1200" dirty="0">
              <a:solidFill>
                <a:schemeClr val="tx1"/>
              </a:solidFill>
              <a:latin typeface="Times New Roman" panose="02020603050405020304" pitchFamily="18" charset="0"/>
              <a:cs typeface="Times New Roman" panose="02020603050405020304" pitchFamily="18" charset="0"/>
            </a:rPr>
            <a:t> </a:t>
          </a:r>
          <a:r>
            <a:rPr lang="ru-RU" sz="2400" b="1" u="none" kern="1200" dirty="0" err="1">
              <a:solidFill>
                <a:schemeClr val="tx1"/>
              </a:solidFill>
              <a:latin typeface="Times New Roman" panose="02020603050405020304" pitchFamily="18" charset="0"/>
              <a:cs typeface="Times New Roman" panose="02020603050405020304" pitchFamily="18" charset="0"/>
            </a:rPr>
            <a:t>құралдары</a:t>
          </a:r>
          <a:endParaRPr lang="ru-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5332315" y="2726303"/>
        <a:ext cx="2623412" cy="1140634"/>
      </dsp:txXfrm>
    </dsp:sp>
    <dsp:sp modelId="{3BA7E308-906E-4D52-B614-D4E020E651DE}">
      <dsp:nvSpPr>
        <dsp:cNvPr id="0" name=""/>
        <dsp:cNvSpPr/>
      </dsp:nvSpPr>
      <dsp:spPr>
        <a:xfrm>
          <a:off x="4499239" y="4143473"/>
          <a:ext cx="2528093" cy="1264046"/>
        </a:xfrm>
        <a:prstGeom prst="roundRect">
          <a:avLst/>
        </a:prstGeom>
        <a:solidFill>
          <a:schemeClr val="accent6">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u="none" kern="1200" dirty="0" err="1">
              <a:solidFill>
                <a:schemeClr val="tx1"/>
              </a:solidFill>
              <a:latin typeface="Times New Roman" panose="02020603050405020304" pitchFamily="18" charset="0"/>
              <a:cs typeface="Times New Roman" panose="02020603050405020304" pitchFamily="18" charset="0"/>
            </a:rPr>
            <a:t>Геометриялық</a:t>
          </a:r>
          <a:r>
            <a:rPr lang="ru-RU" sz="2400" b="1" u="none" kern="1200" dirty="0">
              <a:solidFill>
                <a:schemeClr val="tx1"/>
              </a:solidFill>
              <a:latin typeface="Times New Roman" panose="02020603050405020304" pitchFamily="18" charset="0"/>
              <a:cs typeface="Times New Roman" panose="02020603050405020304" pitchFamily="18" charset="0"/>
            </a:rPr>
            <a:t> </a:t>
          </a:r>
          <a:r>
            <a:rPr lang="ru-RU" sz="2400" b="1" u="none" kern="1200" dirty="0" err="1">
              <a:solidFill>
                <a:schemeClr val="tx1"/>
              </a:solidFill>
              <a:latin typeface="Times New Roman" panose="02020603050405020304" pitchFamily="18" charset="0"/>
              <a:cs typeface="Times New Roman" panose="02020603050405020304" pitchFamily="18" charset="0"/>
            </a:rPr>
            <a:t>өлшеу</a:t>
          </a:r>
          <a:r>
            <a:rPr lang="ru-RU" sz="2400" b="1" u="none" kern="1200" dirty="0">
              <a:solidFill>
                <a:schemeClr val="tx1"/>
              </a:solidFill>
              <a:latin typeface="Times New Roman" panose="02020603050405020304" pitchFamily="18" charset="0"/>
              <a:cs typeface="Times New Roman" panose="02020603050405020304" pitchFamily="18" charset="0"/>
            </a:rPr>
            <a:t> </a:t>
          </a:r>
          <a:r>
            <a:rPr lang="ru-RU" sz="2400" b="1" u="none" kern="1200" dirty="0" err="1">
              <a:solidFill>
                <a:schemeClr val="tx1"/>
              </a:solidFill>
              <a:latin typeface="Times New Roman" panose="02020603050405020304" pitchFamily="18" charset="0"/>
              <a:cs typeface="Times New Roman" panose="02020603050405020304" pitchFamily="18" charset="0"/>
            </a:rPr>
            <a:t>құралдары</a:t>
          </a:r>
          <a:endParaRPr lang="ru-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4560945" y="4205179"/>
        <a:ext cx="2404681" cy="1140634"/>
      </dsp:txXfrm>
    </dsp:sp>
    <dsp:sp modelId="{40B33C97-F5D3-40B5-B94E-4C7C16BA98EE}">
      <dsp:nvSpPr>
        <dsp:cNvPr id="0" name=""/>
        <dsp:cNvSpPr/>
      </dsp:nvSpPr>
      <dsp:spPr>
        <a:xfrm>
          <a:off x="1139385" y="4143476"/>
          <a:ext cx="2528093" cy="1264046"/>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u="none" kern="1200" dirty="0" err="1">
              <a:solidFill>
                <a:schemeClr val="tx1"/>
              </a:solidFill>
              <a:latin typeface="Times New Roman" panose="02020603050405020304" pitchFamily="18" charset="0"/>
              <a:cs typeface="Times New Roman" panose="02020603050405020304" pitchFamily="18" charset="0"/>
            </a:rPr>
            <a:t>Механикалық</a:t>
          </a:r>
          <a:r>
            <a:rPr lang="ru-RU" sz="2400" b="1" u="none" kern="1200" dirty="0">
              <a:solidFill>
                <a:schemeClr val="tx1"/>
              </a:solidFill>
              <a:latin typeface="Times New Roman" panose="02020603050405020304" pitchFamily="18" charset="0"/>
              <a:cs typeface="Times New Roman" panose="02020603050405020304" pitchFamily="18" charset="0"/>
            </a:rPr>
            <a:t> </a:t>
          </a:r>
          <a:r>
            <a:rPr lang="ru-RU" sz="2400" b="1" u="none" kern="1200" dirty="0" err="1">
              <a:solidFill>
                <a:schemeClr val="tx1"/>
              </a:solidFill>
              <a:latin typeface="Times New Roman" panose="02020603050405020304" pitchFamily="18" charset="0"/>
              <a:cs typeface="Times New Roman" panose="02020603050405020304" pitchFamily="18" charset="0"/>
            </a:rPr>
            <a:t>шамаларды</a:t>
          </a:r>
          <a:r>
            <a:rPr lang="ru-RU" sz="2400" b="1" u="none" kern="1200" dirty="0">
              <a:solidFill>
                <a:schemeClr val="tx1"/>
              </a:solidFill>
              <a:latin typeface="Times New Roman" panose="02020603050405020304" pitchFamily="18" charset="0"/>
              <a:cs typeface="Times New Roman" panose="02020603050405020304" pitchFamily="18" charset="0"/>
            </a:rPr>
            <a:t> </a:t>
          </a:r>
          <a:r>
            <a:rPr lang="ru-RU" sz="2400" b="1" u="none" kern="1200" dirty="0" err="1">
              <a:solidFill>
                <a:schemeClr val="tx1"/>
              </a:solidFill>
              <a:latin typeface="Times New Roman" panose="02020603050405020304" pitchFamily="18" charset="0"/>
              <a:cs typeface="Times New Roman" panose="02020603050405020304" pitchFamily="18" charset="0"/>
            </a:rPr>
            <a:t>өлшеу</a:t>
          </a:r>
          <a:endParaRPr lang="ru-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1201091" y="4205182"/>
        <a:ext cx="2404681" cy="1140634"/>
      </dsp:txXfrm>
    </dsp:sp>
    <dsp:sp modelId="{A1E56FB9-E1EB-4E19-926B-5884D057A3BD}">
      <dsp:nvSpPr>
        <dsp:cNvPr id="0" name=""/>
        <dsp:cNvSpPr/>
      </dsp:nvSpPr>
      <dsp:spPr>
        <a:xfrm>
          <a:off x="341819" y="2681072"/>
          <a:ext cx="2528093" cy="1264046"/>
        </a:xfrm>
        <a:prstGeom prst="roundRect">
          <a:avLst/>
        </a:prstGeom>
        <a:solidFill>
          <a:schemeClr val="accent5">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u="none" kern="1200" dirty="0" err="1">
              <a:solidFill>
                <a:schemeClr val="tx1"/>
              </a:solidFill>
              <a:latin typeface="Times New Roman" panose="02020603050405020304" pitchFamily="18" charset="0"/>
              <a:cs typeface="Times New Roman" panose="02020603050405020304" pitchFamily="18" charset="0"/>
            </a:rPr>
            <a:t>Температураны</a:t>
          </a:r>
          <a:r>
            <a:rPr lang="ru-RU" sz="2400" b="1" u="none" kern="1200" dirty="0">
              <a:solidFill>
                <a:schemeClr val="tx1"/>
              </a:solidFill>
              <a:latin typeface="Times New Roman" panose="02020603050405020304" pitchFamily="18" charset="0"/>
              <a:cs typeface="Times New Roman" panose="02020603050405020304" pitchFamily="18" charset="0"/>
            </a:rPr>
            <a:t> </a:t>
          </a:r>
          <a:r>
            <a:rPr lang="ru-RU" sz="2400" b="1" u="none" kern="1200" dirty="0" err="1">
              <a:solidFill>
                <a:schemeClr val="tx1"/>
              </a:solidFill>
              <a:latin typeface="Times New Roman" panose="02020603050405020304" pitchFamily="18" charset="0"/>
              <a:cs typeface="Times New Roman" panose="02020603050405020304" pitchFamily="18" charset="0"/>
            </a:rPr>
            <a:t>өлшеу</a:t>
          </a:r>
          <a:r>
            <a:rPr lang="ru-RU" sz="2400" b="1" u="none" kern="1200" dirty="0">
              <a:solidFill>
                <a:schemeClr val="tx1"/>
              </a:solidFill>
              <a:latin typeface="Times New Roman" panose="02020603050405020304" pitchFamily="18" charset="0"/>
              <a:cs typeface="Times New Roman" panose="02020603050405020304" pitchFamily="18" charset="0"/>
            </a:rPr>
            <a:t> </a:t>
          </a:r>
          <a:endParaRPr lang="ru-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403525" y="2742778"/>
        <a:ext cx="2404681" cy="1140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3A5B1-339D-4F1E-8130-4A0E58DC32B5}">
      <dsp:nvSpPr>
        <dsp:cNvPr id="0" name=""/>
        <dsp:cNvSpPr/>
      </dsp:nvSpPr>
      <dsp:spPr>
        <a:xfrm>
          <a:off x="1694" y="2112130"/>
          <a:ext cx="3094221" cy="1547110"/>
        </a:xfrm>
        <a:prstGeom prst="roundRect">
          <a:avLst>
            <a:gd name="adj" fmla="val 10000"/>
          </a:avLst>
        </a:prstGeom>
        <a:solidFill>
          <a:srgbClr val="FF33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kk-KZ" sz="2400" b="1" kern="1200" dirty="0">
              <a:solidFill>
                <a:schemeClr val="tx1"/>
              </a:solidFill>
              <a:latin typeface="Times New Roman" panose="02020603050405020304" pitchFamily="18" charset="0"/>
              <a:cs typeface="Times New Roman" panose="02020603050405020304" pitchFamily="18" charset="0"/>
            </a:rPr>
            <a:t>Өлшеу түрлері</a:t>
          </a:r>
          <a:endParaRPr lang="ru-KZ" sz="2400" b="1" kern="1200" dirty="0">
            <a:solidFill>
              <a:schemeClr val="tx1"/>
            </a:solidFill>
            <a:latin typeface="Times New Roman" panose="02020603050405020304" pitchFamily="18" charset="0"/>
            <a:cs typeface="Times New Roman" panose="02020603050405020304" pitchFamily="18" charset="0"/>
          </a:endParaRPr>
        </a:p>
      </dsp:txBody>
      <dsp:txXfrm>
        <a:off x="47007" y="2157443"/>
        <a:ext cx="3003595" cy="1456484"/>
      </dsp:txXfrm>
    </dsp:sp>
    <dsp:sp modelId="{4B2F2EC6-090C-4DE8-9432-9D1A5E41CAB4}">
      <dsp:nvSpPr>
        <dsp:cNvPr id="0" name=""/>
        <dsp:cNvSpPr/>
      </dsp:nvSpPr>
      <dsp:spPr>
        <a:xfrm rot="19457599">
          <a:off x="2952651" y="2416765"/>
          <a:ext cx="1524218" cy="48251"/>
        </a:xfrm>
        <a:custGeom>
          <a:avLst/>
          <a:gdLst/>
          <a:ahLst/>
          <a:cxnLst/>
          <a:rect l="0" t="0" r="0" b="0"/>
          <a:pathLst>
            <a:path>
              <a:moveTo>
                <a:pt x="0" y="24125"/>
              </a:moveTo>
              <a:lnTo>
                <a:pt x="1524218" y="24125"/>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a:off x="3676655" y="2402786"/>
        <a:ext cx="76210" cy="76210"/>
      </dsp:txXfrm>
    </dsp:sp>
    <dsp:sp modelId="{D2EA5576-DF57-471C-87A4-131F183E157F}">
      <dsp:nvSpPr>
        <dsp:cNvPr id="0" name=""/>
        <dsp:cNvSpPr/>
      </dsp:nvSpPr>
      <dsp:spPr>
        <a:xfrm>
          <a:off x="4333604" y="1222541"/>
          <a:ext cx="3094221" cy="1547110"/>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kk-KZ" sz="2000" b="1" kern="1200" dirty="0">
              <a:solidFill>
                <a:schemeClr val="tx1"/>
              </a:solidFill>
              <a:latin typeface="Times New Roman" panose="02020603050405020304" pitchFamily="18" charset="0"/>
              <a:cs typeface="Times New Roman" panose="02020603050405020304" pitchFamily="18" charset="0"/>
            </a:rPr>
            <a:t>Тура өлшеу</a:t>
          </a:r>
          <a:endParaRPr lang="ru-KZ" sz="2000" b="1" kern="1200" dirty="0">
            <a:solidFill>
              <a:schemeClr val="tx1"/>
            </a:solidFill>
            <a:latin typeface="Times New Roman" panose="02020603050405020304" pitchFamily="18" charset="0"/>
            <a:cs typeface="Times New Roman" panose="02020603050405020304" pitchFamily="18" charset="0"/>
          </a:endParaRPr>
        </a:p>
      </dsp:txBody>
      <dsp:txXfrm>
        <a:off x="4378917" y="1267854"/>
        <a:ext cx="3003595" cy="1456484"/>
      </dsp:txXfrm>
    </dsp:sp>
    <dsp:sp modelId="{926A5838-3BEC-406D-BD29-246F6775300F}">
      <dsp:nvSpPr>
        <dsp:cNvPr id="0" name=""/>
        <dsp:cNvSpPr/>
      </dsp:nvSpPr>
      <dsp:spPr>
        <a:xfrm rot="2140202">
          <a:off x="2952805" y="3306362"/>
          <a:ext cx="1525603" cy="48251"/>
        </a:xfrm>
        <a:custGeom>
          <a:avLst/>
          <a:gdLst/>
          <a:ahLst/>
          <a:cxnLst/>
          <a:rect l="0" t="0" r="0" b="0"/>
          <a:pathLst>
            <a:path>
              <a:moveTo>
                <a:pt x="0" y="24125"/>
              </a:moveTo>
              <a:lnTo>
                <a:pt x="1525603" y="24125"/>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a:off x="3677467" y="3292348"/>
        <a:ext cx="76280" cy="76280"/>
      </dsp:txXfrm>
    </dsp:sp>
    <dsp:sp modelId="{433ABBEB-37F9-4B78-A121-6CE226C0504F}">
      <dsp:nvSpPr>
        <dsp:cNvPr id="0" name=""/>
        <dsp:cNvSpPr/>
      </dsp:nvSpPr>
      <dsp:spPr>
        <a:xfrm>
          <a:off x="4335299" y="3001734"/>
          <a:ext cx="3094221" cy="1547110"/>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kk-KZ" sz="2000" b="1" kern="1200" dirty="0">
              <a:solidFill>
                <a:schemeClr val="tx1"/>
              </a:solidFill>
              <a:latin typeface="Times New Roman" panose="02020603050405020304" pitchFamily="18" charset="0"/>
              <a:cs typeface="Times New Roman" panose="02020603050405020304" pitchFamily="18" charset="0"/>
            </a:rPr>
            <a:t>Жанама өлшеу</a:t>
          </a:r>
          <a:endParaRPr lang="ru-KZ" sz="2000" b="1" kern="1200" dirty="0">
            <a:solidFill>
              <a:schemeClr val="tx1"/>
            </a:solidFill>
            <a:latin typeface="Times New Roman" panose="02020603050405020304" pitchFamily="18" charset="0"/>
            <a:cs typeface="Times New Roman" panose="02020603050405020304" pitchFamily="18" charset="0"/>
          </a:endParaRPr>
        </a:p>
      </dsp:txBody>
      <dsp:txXfrm>
        <a:off x="4380612" y="3047047"/>
        <a:ext cx="3003595" cy="145648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F7F520D-813F-4AB8-A88C-70F2B34D5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9">
            <a:extLst>
              <a:ext uri="{FF2B5EF4-FFF2-40B4-BE49-F238E27FC236}">
                <a16:creationId xmlns:a16="http://schemas.microsoft.com/office/drawing/2014/main" id="{675251FC-BDEA-4BBB-A75B-0696FB884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0"/>
            <a:ext cx="1116636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11">
            <a:extLst>
              <a:ext uri="{FF2B5EF4-FFF2-40B4-BE49-F238E27FC236}">
                <a16:creationId xmlns:a16="http://schemas.microsoft.com/office/drawing/2014/main" id="{352F6AC8-DE93-42EE-BBAE-B6324FFAC3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69875" y="44817"/>
            <a:chExt cx="233303" cy="772404"/>
          </a:xfrm>
        </p:grpSpPr>
        <p:sp>
          <p:nvSpPr>
            <p:cNvPr id="13" name="Rectangle 64">
              <a:extLst>
                <a:ext uri="{FF2B5EF4-FFF2-40B4-BE49-F238E27FC236}">
                  <a16:creationId xmlns:a16="http://schemas.microsoft.com/office/drawing/2014/main" id="{6441AB31-5A6F-486C-8AE8-6E04398B39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0062"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6" name="Rectangle 66">
              <a:extLst>
                <a:ext uri="{FF2B5EF4-FFF2-40B4-BE49-F238E27FC236}">
                  <a16:creationId xmlns:a16="http://schemas.microsoft.com/office/drawing/2014/main" id="{29669355-73FD-40E2-9E44-DC03FBA9CA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572"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5" name="Rectangle 64">
              <a:extLst>
                <a:ext uri="{FF2B5EF4-FFF2-40B4-BE49-F238E27FC236}">
                  <a16:creationId xmlns:a16="http://schemas.microsoft.com/office/drawing/2014/main" id="{9ECB0561-E50E-4875-8B82-4405160774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7" name="Rectangle 66">
              <a:extLst>
                <a:ext uri="{FF2B5EF4-FFF2-40B4-BE49-F238E27FC236}">
                  <a16:creationId xmlns:a16="http://schemas.microsoft.com/office/drawing/2014/main" id="{C32EDEC5-1B46-4575-8975-3286C4743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Rectangle 64">
              <a:extLst>
                <a:ext uri="{FF2B5EF4-FFF2-40B4-BE49-F238E27FC236}">
                  <a16:creationId xmlns:a16="http://schemas.microsoft.com/office/drawing/2014/main" id="{BDFBD4DE-5B85-4C02-876E-4364399C82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8" name="Rectangle 66">
              <a:extLst>
                <a:ext uri="{FF2B5EF4-FFF2-40B4-BE49-F238E27FC236}">
                  <a16:creationId xmlns:a16="http://schemas.microsoft.com/office/drawing/2014/main" id="{F964221E-D757-45C1-B24B-967DE6319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9" name="Rectangle 64">
              <a:extLst>
                <a:ext uri="{FF2B5EF4-FFF2-40B4-BE49-F238E27FC236}">
                  <a16:creationId xmlns:a16="http://schemas.microsoft.com/office/drawing/2014/main" id="{62854498-7E09-404F-8D8B-4022EB1C9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0" name="Rectangle 66">
              <a:extLst>
                <a:ext uri="{FF2B5EF4-FFF2-40B4-BE49-F238E27FC236}">
                  <a16:creationId xmlns:a16="http://schemas.microsoft.com/office/drawing/2014/main" id="{AD82220A-E645-4062-A26A-DF19F2E11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1" name="Rectangle 64">
              <a:extLst>
                <a:ext uri="{FF2B5EF4-FFF2-40B4-BE49-F238E27FC236}">
                  <a16:creationId xmlns:a16="http://schemas.microsoft.com/office/drawing/2014/main" id="{366B8029-4DAB-439E-B861-E11E5AA3A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2" name="Rectangle 66">
              <a:extLst>
                <a:ext uri="{FF2B5EF4-FFF2-40B4-BE49-F238E27FC236}">
                  <a16:creationId xmlns:a16="http://schemas.microsoft.com/office/drawing/2014/main" id="{869215D8-066B-481E-A2FB-9D6DB4EB6C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3" name="Rectangle 64">
              <a:extLst>
                <a:ext uri="{FF2B5EF4-FFF2-40B4-BE49-F238E27FC236}">
                  <a16:creationId xmlns:a16="http://schemas.microsoft.com/office/drawing/2014/main" id="{B07A2094-FE71-4F84-8589-31B213FEC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4" name="Rectangle 66">
              <a:extLst>
                <a:ext uri="{FF2B5EF4-FFF2-40B4-BE49-F238E27FC236}">
                  <a16:creationId xmlns:a16="http://schemas.microsoft.com/office/drawing/2014/main" id="{52C000FC-4146-4B1A-8CFF-26FFF1C7E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sp>
        <p:nvSpPr>
          <p:cNvPr id="26" name="Rectangle 25">
            <a:extLst>
              <a:ext uri="{FF2B5EF4-FFF2-40B4-BE49-F238E27FC236}">
                <a16:creationId xmlns:a16="http://schemas.microsoft.com/office/drawing/2014/main" id="{09096C9F-D4A4-4FDA-B7E7-8D8330194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3939" y="1294357"/>
            <a:ext cx="10011089" cy="42998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CB1172D0-DAE3-4130-9009-0B02351A5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7925" y="3505936"/>
            <a:ext cx="2177162" cy="2367104"/>
            <a:chOff x="687925" y="3505936"/>
            <a:chExt cx="2177162" cy="2367104"/>
          </a:xfrm>
        </p:grpSpPr>
        <p:sp>
          <p:nvSpPr>
            <p:cNvPr id="29" name="Rectangle 66">
              <a:extLst>
                <a:ext uri="{FF2B5EF4-FFF2-40B4-BE49-F238E27FC236}">
                  <a16:creationId xmlns:a16="http://schemas.microsoft.com/office/drawing/2014/main" id="{E6EE5CBA-2D94-4CCF-BE0B-DC97A6B49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35215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0" name="Rectangle 66">
              <a:extLst>
                <a:ext uri="{FF2B5EF4-FFF2-40B4-BE49-F238E27FC236}">
                  <a16:creationId xmlns:a16="http://schemas.microsoft.com/office/drawing/2014/main" id="{5347D002-C822-4662-BECD-704DDCA78E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210041"/>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1" name="Rectangle 66">
              <a:extLst>
                <a:ext uri="{FF2B5EF4-FFF2-40B4-BE49-F238E27FC236}">
                  <a16:creationId xmlns:a16="http://schemas.microsoft.com/office/drawing/2014/main" id="{2AFA2F2E-EFC8-4E70-87F4-4269B96E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06792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2" name="Rectangle 66">
              <a:extLst>
                <a:ext uri="{FF2B5EF4-FFF2-40B4-BE49-F238E27FC236}">
                  <a16:creationId xmlns:a16="http://schemas.microsoft.com/office/drawing/2014/main" id="{BBB7EABB-8135-4B8E-BF0C-A7C891E3A7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9258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3" name="Rectangle 66">
              <a:extLst>
                <a:ext uri="{FF2B5EF4-FFF2-40B4-BE49-F238E27FC236}">
                  <a16:creationId xmlns:a16="http://schemas.microsoft.com/office/drawing/2014/main" id="{36B100CF-968D-4856-95C0-C72FD2DC5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77849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4" name="Rectangle 66">
              <a:extLst>
                <a:ext uri="{FF2B5EF4-FFF2-40B4-BE49-F238E27FC236}">
                  <a16:creationId xmlns:a16="http://schemas.microsoft.com/office/drawing/2014/main" id="{F75765D6-C293-4ACF-BD5E-BB66EF757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63638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5" name="Rectangle 66">
              <a:extLst>
                <a:ext uri="{FF2B5EF4-FFF2-40B4-BE49-F238E27FC236}">
                  <a16:creationId xmlns:a16="http://schemas.microsoft.com/office/drawing/2014/main" id="{4CFF6D54-51B6-4120-A74E-41A729458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4942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6" name="Rectangle 66">
              <a:extLst>
                <a:ext uri="{FF2B5EF4-FFF2-40B4-BE49-F238E27FC236}">
                  <a16:creationId xmlns:a16="http://schemas.microsoft.com/office/drawing/2014/main" id="{62EE344F-8E78-473F-8CD3-E6D1B66AA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352154"/>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7" name="Rectangle 66">
              <a:extLst>
                <a:ext uri="{FF2B5EF4-FFF2-40B4-BE49-F238E27FC236}">
                  <a16:creationId xmlns:a16="http://schemas.microsoft.com/office/drawing/2014/main" id="{72E173FC-1DF7-4951-906C-1390F27C2A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21004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8" name="Rectangle 66">
              <a:extLst>
                <a:ext uri="{FF2B5EF4-FFF2-40B4-BE49-F238E27FC236}">
                  <a16:creationId xmlns:a16="http://schemas.microsoft.com/office/drawing/2014/main" id="{C709EA9D-08FD-4F76-A336-772250C78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06792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9" name="Rectangle 66">
              <a:extLst>
                <a:ext uri="{FF2B5EF4-FFF2-40B4-BE49-F238E27FC236}">
                  <a16:creationId xmlns:a16="http://schemas.microsoft.com/office/drawing/2014/main" id="{8C5FFEDC-1BC0-4CB0-9FD4-EDE7AF4C3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63638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0" name="Rectangle 66">
              <a:extLst>
                <a:ext uri="{FF2B5EF4-FFF2-40B4-BE49-F238E27FC236}">
                  <a16:creationId xmlns:a16="http://schemas.microsoft.com/office/drawing/2014/main" id="{D6A72BC6-FA35-4F45-A7BA-0BEB7B20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49426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1" name="Rectangle 66">
              <a:extLst>
                <a:ext uri="{FF2B5EF4-FFF2-40B4-BE49-F238E27FC236}">
                  <a16:creationId xmlns:a16="http://schemas.microsoft.com/office/drawing/2014/main" id="{919B69A1-EBB1-45F8-8791-016BCF7BDD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91809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2" name="Rectangle 66">
              <a:extLst>
                <a:ext uri="{FF2B5EF4-FFF2-40B4-BE49-F238E27FC236}">
                  <a16:creationId xmlns:a16="http://schemas.microsoft.com/office/drawing/2014/main" id="{0B530BD1-86A8-414D-A004-D9954B038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78369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3" name="Rectangle 59">
              <a:extLst>
                <a:ext uri="{FF2B5EF4-FFF2-40B4-BE49-F238E27FC236}">
                  <a16:creationId xmlns:a16="http://schemas.microsoft.com/office/drawing/2014/main" id="{FAE5BC0C-0D05-49E2-9DB9-54049A23EC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4" name="Rectangle 62">
              <a:extLst>
                <a:ext uri="{FF2B5EF4-FFF2-40B4-BE49-F238E27FC236}">
                  <a16:creationId xmlns:a16="http://schemas.microsoft.com/office/drawing/2014/main" id="{5CE98A12-A684-4846-B6C3-F2A43AC2AD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5" name="Rectangle 59">
              <a:extLst>
                <a:ext uri="{FF2B5EF4-FFF2-40B4-BE49-F238E27FC236}">
                  <a16:creationId xmlns:a16="http://schemas.microsoft.com/office/drawing/2014/main" id="{28A5BB04-DD41-49FE-8387-318BCC75B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7753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6" name="Rectangle 62">
              <a:extLst>
                <a:ext uri="{FF2B5EF4-FFF2-40B4-BE49-F238E27FC236}">
                  <a16:creationId xmlns:a16="http://schemas.microsoft.com/office/drawing/2014/main" id="{3EE3B3CB-71BA-44FD-B0E4-D9A61B573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7" name="Rectangle 64">
              <a:extLst>
                <a:ext uri="{FF2B5EF4-FFF2-40B4-BE49-F238E27FC236}">
                  <a16:creationId xmlns:a16="http://schemas.microsoft.com/office/drawing/2014/main" id="{B1C7399A-7B9C-42BB-A79E-51653F21C1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8" name="Rectangle 59">
              <a:extLst>
                <a:ext uri="{FF2B5EF4-FFF2-40B4-BE49-F238E27FC236}">
                  <a16:creationId xmlns:a16="http://schemas.microsoft.com/office/drawing/2014/main" id="{413FA7F4-41B4-4942-83F6-8B7A99306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9" name="Rectangle 62">
              <a:extLst>
                <a:ext uri="{FF2B5EF4-FFF2-40B4-BE49-F238E27FC236}">
                  <a16:creationId xmlns:a16="http://schemas.microsoft.com/office/drawing/2014/main" id="{A781A10B-D948-4231-B95B-3717ABD5D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0" name="Rectangle 59">
              <a:extLst>
                <a:ext uri="{FF2B5EF4-FFF2-40B4-BE49-F238E27FC236}">
                  <a16:creationId xmlns:a16="http://schemas.microsoft.com/office/drawing/2014/main" id="{ED823F90-3595-4102-9F05-3F640079C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79031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1" name="Rectangle 59">
              <a:extLst>
                <a:ext uri="{FF2B5EF4-FFF2-40B4-BE49-F238E27FC236}">
                  <a16:creationId xmlns:a16="http://schemas.microsoft.com/office/drawing/2014/main" id="{072EE8BA-C999-40B7-8E23-682F60AE2B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2" name="Rectangle 62">
              <a:extLst>
                <a:ext uri="{FF2B5EF4-FFF2-40B4-BE49-F238E27FC236}">
                  <a16:creationId xmlns:a16="http://schemas.microsoft.com/office/drawing/2014/main" id="{09B345B3-4E84-41B3-B95F-6C9DA80847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3" name="Rectangle 59">
              <a:extLst>
                <a:ext uri="{FF2B5EF4-FFF2-40B4-BE49-F238E27FC236}">
                  <a16:creationId xmlns:a16="http://schemas.microsoft.com/office/drawing/2014/main" id="{8C487E2F-6F42-4A25-966B-9B02CF4C0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4" name="Rectangle 62">
              <a:extLst>
                <a:ext uri="{FF2B5EF4-FFF2-40B4-BE49-F238E27FC236}">
                  <a16:creationId xmlns:a16="http://schemas.microsoft.com/office/drawing/2014/main" id="{6D86BDF0-16A6-4CE2-98EB-8C2C5D382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5" name="Rectangle 66">
              <a:extLst>
                <a:ext uri="{FF2B5EF4-FFF2-40B4-BE49-F238E27FC236}">
                  <a16:creationId xmlns:a16="http://schemas.microsoft.com/office/drawing/2014/main" id="{27929C7D-FFA5-4CF1-BF99-B4694DFC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368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6" name="Rectangle 59">
              <a:extLst>
                <a:ext uri="{FF2B5EF4-FFF2-40B4-BE49-F238E27FC236}">
                  <a16:creationId xmlns:a16="http://schemas.microsoft.com/office/drawing/2014/main" id="{2622FE45-29EC-40C6-8756-57127608B7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7" name="Rectangle 62">
              <a:extLst>
                <a:ext uri="{FF2B5EF4-FFF2-40B4-BE49-F238E27FC236}">
                  <a16:creationId xmlns:a16="http://schemas.microsoft.com/office/drawing/2014/main" id="{3DBACFBF-2B6F-42DE-A4C1-24F9CB77B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8" name="Rectangle 59">
              <a:extLst>
                <a:ext uri="{FF2B5EF4-FFF2-40B4-BE49-F238E27FC236}">
                  <a16:creationId xmlns:a16="http://schemas.microsoft.com/office/drawing/2014/main" id="{7E00D7AA-B9A3-43BE-A9C7-2DEF2F8F89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3658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9" name="Rectangle 2">
              <a:extLst>
                <a:ext uri="{FF2B5EF4-FFF2-40B4-BE49-F238E27FC236}">
                  <a16:creationId xmlns:a16="http://schemas.microsoft.com/office/drawing/2014/main" id="{AD9C42ED-BB25-42B5-A22D-938ED1719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6051"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0" name="Rectangle 59">
              <a:extLst>
                <a:ext uri="{FF2B5EF4-FFF2-40B4-BE49-F238E27FC236}">
                  <a16:creationId xmlns:a16="http://schemas.microsoft.com/office/drawing/2014/main" id="{F56D4244-BB50-4726-8F99-AF9734E04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493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1" name="Rectangle 62">
              <a:extLst>
                <a:ext uri="{FF2B5EF4-FFF2-40B4-BE49-F238E27FC236}">
                  <a16:creationId xmlns:a16="http://schemas.microsoft.com/office/drawing/2014/main" id="{56A6F39E-0EBB-4392-90BB-2590C81F4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381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2" name="Rectangle 64">
              <a:extLst>
                <a:ext uri="{FF2B5EF4-FFF2-40B4-BE49-F238E27FC236}">
                  <a16:creationId xmlns:a16="http://schemas.microsoft.com/office/drawing/2014/main" id="{45B09FF7-8FBE-4F42-8275-8E56C32C2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22694"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3" name="Rectangle 66">
              <a:extLst>
                <a:ext uri="{FF2B5EF4-FFF2-40B4-BE49-F238E27FC236}">
                  <a16:creationId xmlns:a16="http://schemas.microsoft.com/office/drawing/2014/main" id="{FC78768D-9FA0-45A3-9686-473894D87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41575"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4" name="Rectangle 64">
              <a:extLst>
                <a:ext uri="{FF2B5EF4-FFF2-40B4-BE49-F238E27FC236}">
                  <a16:creationId xmlns:a16="http://schemas.microsoft.com/office/drawing/2014/main" id="{03C6263C-2F04-4160-BAB3-93F166039B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13298"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5" name="Rectangle 66">
              <a:extLst>
                <a:ext uri="{FF2B5EF4-FFF2-40B4-BE49-F238E27FC236}">
                  <a16:creationId xmlns:a16="http://schemas.microsoft.com/office/drawing/2014/main" id="{7D54F6C2-0EC0-4D1C-A121-563C1B3ED7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32179"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6" name="Rectangle 59">
              <a:extLst>
                <a:ext uri="{FF2B5EF4-FFF2-40B4-BE49-F238E27FC236}">
                  <a16:creationId xmlns:a16="http://schemas.microsoft.com/office/drawing/2014/main" id="{E35A171E-850C-4714-A0A4-6CD1830596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7" name="Rectangle 62">
              <a:extLst>
                <a:ext uri="{FF2B5EF4-FFF2-40B4-BE49-F238E27FC236}">
                  <a16:creationId xmlns:a16="http://schemas.microsoft.com/office/drawing/2014/main" id="{745EB765-69E1-4FB7-BEA0-AF2F04919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8" name="Rectangle 2">
              <a:extLst>
                <a:ext uri="{FF2B5EF4-FFF2-40B4-BE49-F238E27FC236}">
                  <a16:creationId xmlns:a16="http://schemas.microsoft.com/office/drawing/2014/main" id="{83F43793-41FE-49A7-9F05-3D49899A4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6536"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9" name="Rectangle 59">
              <a:extLst>
                <a:ext uri="{FF2B5EF4-FFF2-40B4-BE49-F238E27FC236}">
                  <a16:creationId xmlns:a16="http://schemas.microsoft.com/office/drawing/2014/main" id="{B0A53DAF-BC4D-4849-800D-538D2220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5417"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0" name="Rectangle 64">
              <a:extLst>
                <a:ext uri="{FF2B5EF4-FFF2-40B4-BE49-F238E27FC236}">
                  <a16:creationId xmlns:a16="http://schemas.microsoft.com/office/drawing/2014/main" id="{D1A1C417-39D0-4ED4-B74E-9F19F25DE3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378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1" name="Rectangle 66">
              <a:extLst>
                <a:ext uri="{FF2B5EF4-FFF2-40B4-BE49-F238E27FC236}">
                  <a16:creationId xmlns:a16="http://schemas.microsoft.com/office/drawing/2014/main" id="{8826C125-5D9A-4D06-A2C9-389A73700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66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2" name="Rectangle 2">
              <a:extLst>
                <a:ext uri="{FF2B5EF4-FFF2-40B4-BE49-F238E27FC236}">
                  <a16:creationId xmlns:a16="http://schemas.microsoft.com/office/drawing/2014/main" id="{F5596270-3998-4D23-86B6-85A6B62BF5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2372"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3" name="Rectangle 59">
              <a:extLst>
                <a:ext uri="{FF2B5EF4-FFF2-40B4-BE49-F238E27FC236}">
                  <a16:creationId xmlns:a16="http://schemas.microsoft.com/office/drawing/2014/main" id="{021CC68A-939D-4235-B3EA-88498DC23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125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4" name="Rectangle 62">
              <a:extLst>
                <a:ext uri="{FF2B5EF4-FFF2-40B4-BE49-F238E27FC236}">
                  <a16:creationId xmlns:a16="http://schemas.microsoft.com/office/drawing/2014/main" id="{394C50BF-C63F-475F-9198-B637A832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013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5" name="Rectangle 64">
              <a:extLst>
                <a:ext uri="{FF2B5EF4-FFF2-40B4-BE49-F238E27FC236}">
                  <a16:creationId xmlns:a16="http://schemas.microsoft.com/office/drawing/2014/main" id="{F74B5CFE-DE1E-470F-82D6-6BCDE5C4DA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1901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6" name="Rectangle 66">
              <a:extLst>
                <a:ext uri="{FF2B5EF4-FFF2-40B4-BE49-F238E27FC236}">
                  <a16:creationId xmlns:a16="http://schemas.microsoft.com/office/drawing/2014/main" id="{5DDA4EA2-B7AB-46E9-9246-FC23E722B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789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7" name="Rectangle 64">
              <a:extLst>
                <a:ext uri="{FF2B5EF4-FFF2-40B4-BE49-F238E27FC236}">
                  <a16:creationId xmlns:a16="http://schemas.microsoft.com/office/drawing/2014/main" id="{A2DE2AF5-13E8-4174-9EC4-724DEB88D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0962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8" name="Rectangle 66">
              <a:extLst>
                <a:ext uri="{FF2B5EF4-FFF2-40B4-BE49-F238E27FC236}">
                  <a16:creationId xmlns:a16="http://schemas.microsoft.com/office/drawing/2014/main" id="{360555BC-5949-427F-B107-D944CA221B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2850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9" name="Rectangle 59">
              <a:extLst>
                <a:ext uri="{FF2B5EF4-FFF2-40B4-BE49-F238E27FC236}">
                  <a16:creationId xmlns:a16="http://schemas.microsoft.com/office/drawing/2014/main" id="{F6C67CEF-7906-4D52-B541-B06109BE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0" name="Rectangle 62">
              <a:extLst>
                <a:ext uri="{FF2B5EF4-FFF2-40B4-BE49-F238E27FC236}">
                  <a16:creationId xmlns:a16="http://schemas.microsoft.com/office/drawing/2014/main" id="{13551754-DE8E-4F60-B17A-3592B8E79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1" name="Rectangle 2">
              <a:extLst>
                <a:ext uri="{FF2B5EF4-FFF2-40B4-BE49-F238E27FC236}">
                  <a16:creationId xmlns:a16="http://schemas.microsoft.com/office/drawing/2014/main" id="{D7B0D877-545F-4CA5-BB7B-A21E413CD5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2857"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2" name="Rectangle 59">
              <a:extLst>
                <a:ext uri="{FF2B5EF4-FFF2-40B4-BE49-F238E27FC236}">
                  <a16:creationId xmlns:a16="http://schemas.microsoft.com/office/drawing/2014/main" id="{D25743C3-6C94-4F58-83A5-5F610DA5D3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1738"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3" name="Rectangle 64">
              <a:extLst>
                <a:ext uri="{FF2B5EF4-FFF2-40B4-BE49-F238E27FC236}">
                  <a16:creationId xmlns:a16="http://schemas.microsoft.com/office/drawing/2014/main" id="{3CD412E9-0E9C-460C-9FC6-C765F5BCC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0104"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4" name="Rectangle 66">
              <a:extLst>
                <a:ext uri="{FF2B5EF4-FFF2-40B4-BE49-F238E27FC236}">
                  <a16:creationId xmlns:a16="http://schemas.microsoft.com/office/drawing/2014/main" id="{B26AB043-5417-4498-90CE-3A7C36B09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18985"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sp>
        <p:nvSpPr>
          <p:cNvPr id="88" name="Title 1">
            <a:extLst>
              <a:ext uri="{FF2B5EF4-FFF2-40B4-BE49-F238E27FC236}">
                <a16:creationId xmlns:a16="http://schemas.microsoft.com/office/drawing/2014/main" id="{C50D168F-BA59-4A8F-A3F1-2AB5040FB3FE}"/>
              </a:ext>
            </a:extLst>
          </p:cNvPr>
          <p:cNvSpPr txBox="1">
            <a:spLocks/>
          </p:cNvSpPr>
          <p:nvPr/>
        </p:nvSpPr>
        <p:spPr>
          <a:xfrm>
            <a:off x="1477851" y="3351191"/>
            <a:ext cx="9123263" cy="24896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4-Д</a:t>
            </a:r>
            <a:r>
              <a:rPr lang="kk-KZ"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ӘРІС</a:t>
            </a:r>
            <a:endParaRPr lang="ru-KZ"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4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kk-KZ"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Қазіргі заманғы эксперименттік жабдықтар. Физикалық шамалар. Тура және жанама өлшемдер. Физикалық шамалардың өлшем бірліктері</a:t>
            </a:r>
            <a:br>
              <a:rPr lang="ru-RU"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ru-RU"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9" name="Заголовок 1">
            <a:extLst>
              <a:ext uri="{FF2B5EF4-FFF2-40B4-BE49-F238E27FC236}">
                <a16:creationId xmlns:a16="http://schemas.microsoft.com/office/drawing/2014/main" id="{D4FCA33A-9AB4-4BAA-800D-BE7BCBF45CA7}"/>
              </a:ext>
            </a:extLst>
          </p:cNvPr>
          <p:cNvSpPr txBox="1">
            <a:spLocks/>
          </p:cNvSpPr>
          <p:nvPr/>
        </p:nvSpPr>
        <p:spPr>
          <a:xfrm>
            <a:off x="1280321" y="13914"/>
            <a:ext cx="9719853" cy="5883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1400" b="1" dirty="0">
                <a:latin typeface="Arial" panose="020B0604020202020204" pitchFamily="34" charset="0"/>
                <a:cs typeface="Arial" panose="020B0604020202020204" pitchFamily="34" charset="0"/>
              </a:rPr>
              <a:t>Л.Н. ГУМИЛЕВ АТЫНДАҒЫ ЕУРАЗИЯ ҰЛТТЫҚ УНИВЕРСИТЕТІ</a:t>
            </a:r>
            <a:endParaRPr lang="ru-RU"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28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260630" y="219319"/>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374B140C-867F-C9AF-434A-3C98BC034D73}"/>
              </a:ext>
            </a:extLst>
          </p:cNvPr>
          <p:cNvSpPr>
            <a:spLocks noGrp="1"/>
          </p:cNvSpPr>
          <p:nvPr>
            <p:ph type="title"/>
          </p:nvPr>
        </p:nvSpPr>
        <p:spPr>
          <a:xfrm>
            <a:off x="1139248" y="289242"/>
            <a:ext cx="9439878" cy="669547"/>
          </a:xfrm>
        </p:spPr>
        <p:txBody>
          <a:bodyPr>
            <a:normAutofit/>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Өлшеу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және</a:t>
            </a: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есептеу</a:t>
            </a:r>
            <a:endPar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11" name="Схема 10">
            <a:extLst>
              <a:ext uri="{FF2B5EF4-FFF2-40B4-BE49-F238E27FC236}">
                <a16:creationId xmlns:a16="http://schemas.microsoft.com/office/drawing/2014/main" id="{EF365446-9601-4176-BDAD-C1DECCBFA6A2}"/>
              </a:ext>
            </a:extLst>
          </p:cNvPr>
          <p:cNvGraphicFramePr/>
          <p:nvPr>
            <p:extLst>
              <p:ext uri="{D42A27DB-BD31-4B8C-83A1-F6EECF244321}">
                <p14:modId xmlns:p14="http://schemas.microsoft.com/office/powerpoint/2010/main" val="2425965738"/>
              </p:ext>
            </p:extLst>
          </p:nvPr>
        </p:nvGraphicFramePr>
        <p:xfrm>
          <a:off x="2216728" y="692331"/>
          <a:ext cx="7429521" cy="5771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5289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260630" y="219319"/>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374B140C-867F-C9AF-434A-3C98BC034D73}"/>
              </a:ext>
            </a:extLst>
          </p:cNvPr>
          <p:cNvSpPr>
            <a:spLocks noGrp="1"/>
          </p:cNvSpPr>
          <p:nvPr>
            <p:ph type="title"/>
          </p:nvPr>
        </p:nvSpPr>
        <p:spPr>
          <a:xfrm>
            <a:off x="1139248" y="289242"/>
            <a:ext cx="9439878" cy="669547"/>
          </a:xfrm>
        </p:spPr>
        <p:txBody>
          <a:bodyPr>
            <a:normAutofit/>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Тура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және</a:t>
            </a: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жанама</a:t>
            </a: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өлшеу</a:t>
            </a:r>
            <a:endPar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744E063-C6E7-1939-92B1-894A8BFFD229}"/>
              </a:ext>
            </a:extLst>
          </p:cNvPr>
          <p:cNvSpPr txBox="1"/>
          <p:nvPr/>
        </p:nvSpPr>
        <p:spPr>
          <a:xfrm>
            <a:off x="960226" y="1194287"/>
            <a:ext cx="10546621" cy="3416320"/>
          </a:xfrm>
          <a:prstGeom prst="rect">
            <a:avLst/>
          </a:prstGeom>
          <a:noFill/>
        </p:spPr>
        <p:txBody>
          <a:bodyPr wrap="square">
            <a:spAutoFit/>
          </a:bodyPr>
          <a:lstStyle/>
          <a:p>
            <a:r>
              <a:rPr lang="ru-RU" sz="2400" b="1" i="1" dirty="0">
                <a:latin typeface="Times New Roman" panose="02020603050405020304" pitchFamily="18" charset="0"/>
                <a:cs typeface="Times New Roman" panose="02020603050405020304" pitchFamily="18" charset="0"/>
              </a:rPr>
              <a:t>Тура </a:t>
            </a:r>
            <a:r>
              <a:rPr lang="ru-RU" sz="2400" b="1" i="1" dirty="0" err="1">
                <a:latin typeface="Times New Roman" panose="02020603050405020304" pitchFamily="18" charset="0"/>
                <a:cs typeface="Times New Roman" panose="02020603050405020304" pitchFamily="18" charset="0"/>
              </a:rPr>
              <a:t>өлшеу</a:t>
            </a:r>
            <a:r>
              <a:rPr lang="ru-RU" sz="2400" b="1" i="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шаманың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белгісіз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тікелей</a:t>
            </a:r>
            <a:r>
              <a:rPr lang="ru-RU" sz="2400" dirty="0">
                <a:latin typeface="Times New Roman" panose="02020603050405020304" pitchFamily="18" charset="0"/>
                <a:cs typeface="Times New Roman" panose="02020603050405020304" pitchFamily="18" charset="0"/>
              </a:rPr>
              <a:t> ӨЖ </a:t>
            </a:r>
            <a:r>
              <a:rPr lang="ru-RU" sz="2400" dirty="0" err="1">
                <a:latin typeface="Times New Roman" panose="02020603050405020304" pitchFamily="18" charset="0"/>
                <a:cs typeface="Times New Roman" panose="02020603050405020304" pitchFamily="18" charset="0"/>
              </a:rPr>
              <a:t>көрсеткіштері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табуды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айтамыз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Мысалы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таразы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арқылы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өлшенетін</a:t>
            </a:r>
            <a:r>
              <a:rPr lang="ru-RU" sz="2400" dirty="0">
                <a:latin typeface="Times New Roman" panose="02020603050405020304" pitchFamily="18" charset="0"/>
                <a:cs typeface="Times New Roman" panose="02020603050405020304" pitchFamily="18" charset="0"/>
              </a:rPr>
              <a:t> масса, </a:t>
            </a:r>
            <a:r>
              <a:rPr lang="ru-RU" sz="2400" dirty="0" err="1">
                <a:latin typeface="Times New Roman" panose="02020603050405020304" pitchFamily="18" charset="0"/>
                <a:cs typeface="Times New Roman" panose="02020603050405020304" pitchFamily="18" charset="0"/>
              </a:rPr>
              <a:t>термометрмен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температураны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вольтметрмен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кернеуді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жатады</a:t>
            </a:r>
            <a:r>
              <a:rPr lang="ru-RU" sz="2400" dirty="0">
                <a:latin typeface="Times New Roman" panose="02020603050405020304" pitchFamily="18" charset="0"/>
                <a:cs typeface="Times New Roman" panose="02020603050405020304" pitchFamily="18" charset="0"/>
              </a:rPr>
              <a:t>.</a:t>
            </a:r>
          </a:p>
          <a:p>
            <a:endParaRPr lang="ru-RU" sz="2400" dirty="0">
              <a:latin typeface="Times New Roman" panose="02020603050405020304" pitchFamily="18" charset="0"/>
              <a:cs typeface="Times New Roman" panose="02020603050405020304" pitchFamily="18" charset="0"/>
            </a:endParaRPr>
          </a:p>
          <a:p>
            <a:r>
              <a:rPr lang="ru-RU" sz="2400" b="1" i="1" dirty="0" err="1">
                <a:latin typeface="Times New Roman" panose="02020603050405020304" pitchFamily="18" charset="0"/>
                <a:cs typeface="Times New Roman" panose="02020603050405020304" pitchFamily="18" charset="0"/>
              </a:rPr>
              <a:t>Жанама</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өлшеу</a:t>
            </a:r>
            <a:r>
              <a:rPr lang="ru-RU" sz="2400" b="1" i="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шаманың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бірдей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жағдайда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жүргізілген</a:t>
            </a:r>
            <a:r>
              <a:rPr lang="ru-RU" sz="2400" dirty="0">
                <a:latin typeface="Times New Roman" panose="02020603050405020304" pitchFamily="18" charset="0"/>
                <a:cs typeface="Times New Roman" panose="02020603050405020304" pitchFamily="18" charset="0"/>
              </a:rPr>
              <a:t> тура </a:t>
            </a:r>
            <a:r>
              <a:rPr lang="ru-RU" sz="2400" dirty="0" err="1">
                <a:latin typeface="Times New Roman" panose="02020603050405020304" pitchFamily="18" charset="0"/>
                <a:cs typeface="Times New Roman" panose="02020603050405020304" pitchFamily="18" charset="0"/>
              </a:rPr>
              <a:t>өлшеумен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алынған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шамалар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арасындағы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белгілі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тәуелділік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негізінде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табылады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Мұндай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өлшеулердің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метрологиялық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тәжірибеде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маңызды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мәні</a:t>
            </a:r>
            <a:r>
              <a:rPr lang="ru-RU" sz="2400" dirty="0">
                <a:latin typeface="Times New Roman" panose="02020603050405020304" pitchFamily="18" charset="0"/>
                <a:cs typeface="Times New Roman" panose="02020603050405020304" pitchFamily="18" charset="0"/>
              </a:rPr>
              <a:t> бар. </a:t>
            </a:r>
            <a:r>
              <a:rPr lang="ru-RU" sz="2400" dirty="0" err="1">
                <a:latin typeface="Times New Roman" panose="02020603050405020304" pitchFamily="18" charset="0"/>
                <a:cs typeface="Times New Roman" panose="02020603050405020304" pitchFamily="18" charset="0"/>
              </a:rPr>
              <a:t>Олардың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негізінде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мысалы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шамалардың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біріктірілген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нәтижесі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анықталғанда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алынған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дәлдіктердің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арасындағы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мәндері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орташа</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9471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260630" y="219319"/>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374B140C-867F-C9AF-434A-3C98BC034D73}"/>
              </a:ext>
            </a:extLst>
          </p:cNvPr>
          <p:cNvSpPr>
            <a:spLocks noGrp="1"/>
          </p:cNvSpPr>
          <p:nvPr>
            <p:ph type="title"/>
          </p:nvPr>
        </p:nvSpPr>
        <p:spPr>
          <a:xfrm>
            <a:off x="1139248" y="289242"/>
            <a:ext cx="9439878" cy="669547"/>
          </a:xfrm>
        </p:spPr>
        <p:txBody>
          <a:bodyPr>
            <a:normAutofit/>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a:t>
            </a:r>
            <a:r>
              <a:rPr lang="kk-KZ"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Физикалық өлшем бірліктер</a:t>
            </a:r>
            <a:endPar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63FC1F1-08CA-FF61-4A5D-893C9EE79CAC}"/>
              </a:ext>
            </a:extLst>
          </p:cNvPr>
          <p:cNvSpPr txBox="1"/>
          <p:nvPr/>
        </p:nvSpPr>
        <p:spPr>
          <a:xfrm>
            <a:off x="1139248" y="1572321"/>
            <a:ext cx="9975272" cy="3416320"/>
          </a:xfrm>
          <a:prstGeom prst="rect">
            <a:avLst/>
          </a:prstGeom>
          <a:noFill/>
        </p:spPr>
        <p:txBody>
          <a:bodyPr wrap="square">
            <a:spAutoFit/>
          </a:bodyPr>
          <a:lstStyle/>
          <a:p>
            <a:r>
              <a:rPr lang="ru-RU" sz="2400" dirty="0" err="1">
                <a:latin typeface="Times New Roman" panose="02020603050405020304" pitchFamily="18" charset="0"/>
                <a:cs typeface="Times New Roman" panose="02020603050405020304" pitchFamily="18" charset="0"/>
              </a:rPr>
              <a:t>Физикалық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бірліктерінің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метрлік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бірлігі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ұзындық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килограмм-масса </a:t>
            </a:r>
            <a:r>
              <a:rPr lang="ru-RU" sz="2400" dirty="0" err="1">
                <a:latin typeface="Times New Roman" panose="02020603050405020304" pitchFamily="18" charset="0"/>
                <a:cs typeface="Times New Roman" panose="02020603050405020304" pitchFamily="18" charset="0"/>
              </a:rPr>
              <a:t>бірліктері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алынған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бірліктерін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айтамыз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аудан</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көлем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бірілігі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ұзыныдықытың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туындысы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ретінде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алынатындығын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атй</a:t>
            </a:r>
            <a:r>
              <a:rPr lang="ru-RU" sz="2400" dirty="0">
                <a:latin typeface="Times New Roman" panose="02020603050405020304" pitchFamily="18" charset="0"/>
                <a:cs typeface="Times New Roman" panose="02020603050405020304" pitchFamily="18" charset="0"/>
              </a:rPr>
              <a:t> кету керек. </a:t>
            </a:r>
            <a:r>
              <a:rPr lang="ru-RU" sz="2400" dirty="0" err="1">
                <a:latin typeface="Times New Roman" panose="02020603050405020304" pitchFamily="18" charset="0"/>
                <a:cs typeface="Times New Roman" panose="02020603050405020304" pitchFamily="18" charset="0"/>
              </a:rPr>
              <a:t>Әрине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метрлік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оқушыларға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әблен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түсінікті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тиіс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мысалдарын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көптеп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келтіруге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бірліктерінің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метрлік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жүйелері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Францияда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енгізіліп</a:t>
            </a:r>
            <a:r>
              <a:rPr lang="ru-RU" sz="2400" dirty="0">
                <a:latin typeface="Times New Roman" panose="02020603050405020304" pitchFamily="18" charset="0"/>
                <a:cs typeface="Times New Roman" panose="02020603050405020304" pitchFamily="18" charset="0"/>
              </a:rPr>
              <a:t>, ал </a:t>
            </a:r>
            <a:r>
              <a:rPr lang="en-US" sz="2400" dirty="0">
                <a:latin typeface="Times New Roman" panose="02020603050405020304" pitchFamily="18" charset="0"/>
                <a:cs typeface="Times New Roman" panose="02020603050405020304" pitchFamily="18" charset="0"/>
              </a:rPr>
              <a:t>XIX </a:t>
            </a:r>
            <a:r>
              <a:rPr lang="ru-RU" sz="2400" dirty="0" err="1">
                <a:latin typeface="Times New Roman" panose="02020603050405020304" pitchFamily="18" charset="0"/>
                <a:cs typeface="Times New Roman" panose="02020603050405020304" pitchFamily="18" charset="0"/>
              </a:rPr>
              <a:t>ғасырдың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екінші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жартысында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тарап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халықаралық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бірілігі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ретінде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танылып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кеткенін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айтып</a:t>
            </a:r>
            <a:r>
              <a:rPr lang="ru-RU" sz="2400" dirty="0">
                <a:latin typeface="Times New Roman" panose="02020603050405020304" pitchFamily="18" charset="0"/>
                <a:cs typeface="Times New Roman" panose="02020603050405020304" pitchFamily="18" charset="0"/>
              </a:rPr>
              <a:t> беру </a:t>
            </a:r>
            <a:r>
              <a:rPr lang="ru-RU" sz="2400" dirty="0" err="1">
                <a:latin typeface="Times New Roman" panose="02020603050405020304" pitchFamily="18" charset="0"/>
                <a:cs typeface="Times New Roman" panose="02020603050405020304" pitchFamily="18" charset="0"/>
              </a:rPr>
              <a:t>оқушылардың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бірліктер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жүйесі</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даму </a:t>
            </a:r>
            <a:r>
              <a:rPr lang="ru-RU" sz="2400" dirty="0" err="1">
                <a:latin typeface="Times New Roman" panose="02020603050405020304" pitchFamily="18" charset="0"/>
                <a:cs typeface="Times New Roman" panose="02020603050405020304" pitchFamily="18" charset="0"/>
              </a:rPr>
              <a:t>тарихына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қызығуын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туғызады</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72226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A46187-C298-E78A-4AD7-8CCA14BF0FE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88F604-0C3A-4F5A-0AA4-F937034C6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C4285EA-5DE1-140B-DAE6-46976FC5C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DAD815-90C9-F3AF-EA12-3524E21B09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6A58E470-D019-3D2D-BCDC-215AF3D5EE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C234BE4A-8785-0AA5-C89D-EA29BA71D5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0DE71A6-A108-73B6-6A32-90DBDA4C72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7DFDF658-90D9-5639-1182-337C74D3E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A627B768-BAD5-83AC-6320-29D43A77D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E0FE3DDC-101C-46E6-53E8-72A7B70772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47591BD1-BBEA-C6C7-CEDD-CC776E94F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3476E98B-087F-600E-9196-55CE6CD795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CC41CBC7-A95B-6B6E-F0B9-02371822B8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309F0154-BA4F-E2DD-1851-4731838B1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38FBB581-1157-6F48-98D7-B8894B01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4B56DFEF-ACB4-7F82-A324-7BAE459816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2191D0C7-CE28-E89D-1732-B7DEC4E69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A138972D-CD75-B5AE-7E55-453EE009B7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12540003-9245-1102-C034-88F759A8A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25950B57-0136-3FE1-7668-21CBC88CF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2E74406-678E-4627-2779-F792610A8D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71C2A0F4-113D-2C96-ADB6-332FFD32F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66702088-9274-EEA4-AA43-0C5C9F2A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90F44E10-471F-144C-27EE-6FFA827BA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E6D71B6D-4410-8087-FC8F-340B9D191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5810FC93-771F-AD9C-2A66-2CB9193C6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3FF9B804-672E-47E4-9DFC-D1A712B05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BBA84C9C-8D5B-C9CF-2A06-0966993B3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F5D3D16-1380-E8E7-3592-5660B2F4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0198BBF4-EAA8-ED81-9E11-F066D57813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911432E9-D71A-1247-ADD4-98F2DECEE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3EFBF75A-F062-DA4E-94A6-4BB026958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623530C0-3CF8-40CA-7926-1E5B10B25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9D8DF327-9568-4252-0B23-03CCEAF36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7815B1D5-40B7-2C41-FE37-D25651EF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9ECF85E9-5522-EA61-2C0C-7D9607635F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E7FD430F-316D-3ABB-39B3-1EB7198E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F8914D9-1783-BED2-9D1C-21DC1D406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296D303-790F-D861-1D63-49E6108DC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D67286FF-B773-45D2-2489-792CF9F83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C42AB3C6-3877-A337-FB28-2ED03B5E80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FA7B419-A051-B11A-6A8D-74305EE05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09E8ADA4-694D-1464-253B-6D5F53959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52247159-BDF0-493E-2762-F2215E0D65C5}"/>
              </a:ext>
            </a:extLst>
          </p:cNvPr>
          <p:cNvSpPr>
            <a:spLocks noGrp="1"/>
          </p:cNvSpPr>
          <p:nvPr>
            <p:ph idx="1"/>
          </p:nvPr>
        </p:nvSpPr>
        <p:spPr>
          <a:xfrm>
            <a:off x="1074783" y="702310"/>
            <a:ext cx="7615293" cy="4652896"/>
          </a:xfrm>
        </p:spPr>
        <p:txBody>
          <a:bodyPr anchor="ctr">
            <a:normAutofit/>
          </a:bodyPr>
          <a:lstStyle/>
          <a:p>
            <a:pPr marL="457200" indent="-457200">
              <a:lnSpc>
                <a:spcPct val="100000"/>
              </a:lnSpc>
              <a:spcBef>
                <a:spcPts val="0"/>
              </a:spcBef>
              <a:buAutoNum type="arabicPeriod"/>
            </a:pPr>
            <a:r>
              <a:rPr lang="kk-KZ" sz="2400" b="1" i="1" dirty="0">
                <a:solidFill>
                  <a:srgbClr val="002060"/>
                </a:solidFill>
                <a:latin typeface="Arial" panose="020B0604020202020204" pitchFamily="34" charset="0"/>
                <a:cs typeface="Arial" panose="020B0604020202020204" pitchFamily="34" charset="0"/>
              </a:rPr>
              <a:t>Сыныптың  жабдықталуының маңызы?</a:t>
            </a:r>
          </a:p>
          <a:p>
            <a:pPr marL="457200" indent="-457200">
              <a:lnSpc>
                <a:spcPct val="100000"/>
              </a:lnSpc>
              <a:spcBef>
                <a:spcPts val="0"/>
              </a:spcBef>
              <a:buAutoNum type="arabicPeriod"/>
            </a:pPr>
            <a:r>
              <a:rPr lang="kk-KZ" sz="2400" b="1" i="1" dirty="0">
                <a:solidFill>
                  <a:srgbClr val="002060"/>
                </a:solidFill>
                <a:latin typeface="Arial" panose="020B0604020202020204" pitchFamily="34" charset="0"/>
                <a:cs typeface="Arial" panose="020B0604020202020204" pitchFamily="34" charset="0"/>
              </a:rPr>
              <a:t>Қазіргі заманғы жабдықтар қалай сипатталлады?</a:t>
            </a:r>
          </a:p>
          <a:p>
            <a:pPr marL="457200" indent="-457200">
              <a:lnSpc>
                <a:spcPct val="100000"/>
              </a:lnSpc>
              <a:spcBef>
                <a:spcPts val="0"/>
              </a:spcBef>
              <a:buFont typeface="Arial" panose="020B0604020202020204" pitchFamily="34" charset="0"/>
              <a:buAutoNum type="arabicPeriod"/>
            </a:pPr>
            <a:r>
              <a:rPr lang="ru-RU" sz="2400" b="1" i="1" dirty="0" err="1">
                <a:solidFill>
                  <a:srgbClr val="002060"/>
                </a:solidFill>
                <a:latin typeface="Arial" panose="020B0604020202020204" pitchFamily="34" charset="0"/>
                <a:cs typeface="Arial" panose="020B0604020202020204" pitchFamily="34" charset="0"/>
              </a:rPr>
              <a:t>Физикалық</a:t>
            </a:r>
            <a:r>
              <a:rPr lang="ru-RU" sz="2400" b="1" i="1" dirty="0">
                <a:solidFill>
                  <a:srgbClr val="002060"/>
                </a:solidFill>
                <a:latin typeface="Arial" panose="020B0604020202020204" pitchFamily="34" charset="0"/>
                <a:cs typeface="Arial" panose="020B0604020202020204" pitchFamily="34" charset="0"/>
              </a:rPr>
              <a:t> </a:t>
            </a:r>
            <a:r>
              <a:rPr lang="ru-RU" sz="2400" b="1" i="1" dirty="0" err="1">
                <a:solidFill>
                  <a:srgbClr val="002060"/>
                </a:solidFill>
                <a:latin typeface="Arial" panose="020B0604020202020204" pitchFamily="34" charset="0"/>
                <a:cs typeface="Arial" panose="020B0604020202020204" pitchFamily="34" charset="0"/>
              </a:rPr>
              <a:t>шамалар</a:t>
            </a:r>
            <a:r>
              <a:rPr lang="ru-RU" sz="2400" b="1" i="1" dirty="0">
                <a:solidFill>
                  <a:srgbClr val="002060"/>
                </a:solidFill>
                <a:latin typeface="Arial" panose="020B0604020202020204" pitchFamily="34" charset="0"/>
                <a:cs typeface="Arial" panose="020B0604020202020204" pitchFamily="34" charset="0"/>
              </a:rPr>
              <a:t> </a:t>
            </a:r>
            <a:r>
              <a:rPr lang="ru-RU" sz="2400" b="1" i="1" dirty="0" err="1">
                <a:solidFill>
                  <a:srgbClr val="002060"/>
                </a:solidFill>
                <a:latin typeface="Arial" panose="020B0604020202020204" pitchFamily="34" charset="0"/>
                <a:cs typeface="Arial" panose="020B0604020202020204" pitchFamily="34" charset="0"/>
              </a:rPr>
              <a:t>қалай</a:t>
            </a:r>
            <a:r>
              <a:rPr lang="ru-RU" sz="2400" b="1" i="1" dirty="0">
                <a:solidFill>
                  <a:srgbClr val="002060"/>
                </a:solidFill>
                <a:latin typeface="Arial" panose="020B0604020202020204" pitchFamily="34" charset="0"/>
                <a:cs typeface="Arial" panose="020B0604020202020204" pitchFamily="34" charset="0"/>
              </a:rPr>
              <a:t> </a:t>
            </a:r>
            <a:r>
              <a:rPr lang="ru-RU" sz="2400" b="1" i="1" dirty="0" err="1">
                <a:solidFill>
                  <a:srgbClr val="002060"/>
                </a:solidFill>
                <a:latin typeface="Arial" panose="020B0604020202020204" pitchFamily="34" charset="0"/>
                <a:cs typeface="Arial" panose="020B0604020202020204" pitchFamily="34" charset="0"/>
              </a:rPr>
              <a:t>өлшенеді</a:t>
            </a:r>
            <a:r>
              <a:rPr lang="ru-RU" sz="2400" b="1" i="1" dirty="0">
                <a:solidFill>
                  <a:srgbClr val="002060"/>
                </a:solidFill>
                <a:latin typeface="Arial" panose="020B0604020202020204" pitchFamily="34" charset="0"/>
                <a:cs typeface="Arial" panose="020B0604020202020204" pitchFamily="34" charset="0"/>
              </a:rPr>
              <a:t> </a:t>
            </a:r>
            <a:r>
              <a:rPr lang="ru-RU" sz="2400" b="1" i="1" dirty="0" err="1">
                <a:solidFill>
                  <a:srgbClr val="002060"/>
                </a:solidFill>
                <a:latin typeface="Arial" panose="020B0604020202020204" pitchFamily="34" charset="0"/>
                <a:cs typeface="Arial" panose="020B0604020202020204" pitchFamily="34" charset="0"/>
              </a:rPr>
              <a:t>және</a:t>
            </a:r>
            <a:r>
              <a:rPr lang="ru-RU" sz="2400" b="1" i="1" dirty="0">
                <a:solidFill>
                  <a:srgbClr val="002060"/>
                </a:solidFill>
                <a:latin typeface="Arial" panose="020B0604020202020204" pitchFamily="34" charset="0"/>
                <a:cs typeface="Arial" panose="020B0604020202020204" pitchFamily="34" charset="0"/>
              </a:rPr>
              <a:t> </a:t>
            </a:r>
            <a:r>
              <a:rPr lang="ru-RU" sz="2400" b="1" i="1" dirty="0" err="1">
                <a:solidFill>
                  <a:srgbClr val="002060"/>
                </a:solidFill>
                <a:latin typeface="Arial" panose="020B0604020202020204" pitchFamily="34" charset="0"/>
                <a:cs typeface="Arial" panose="020B0604020202020204" pitchFamily="34" charset="0"/>
              </a:rPr>
              <a:t>өлшем</a:t>
            </a:r>
            <a:r>
              <a:rPr lang="ru-RU" sz="2400" b="1" i="1" dirty="0">
                <a:solidFill>
                  <a:srgbClr val="002060"/>
                </a:solidFill>
                <a:latin typeface="Arial" panose="020B0604020202020204" pitchFamily="34" charset="0"/>
                <a:cs typeface="Arial" panose="020B0604020202020204" pitchFamily="34" charset="0"/>
              </a:rPr>
              <a:t> </a:t>
            </a:r>
            <a:r>
              <a:rPr lang="ru-RU" sz="2400" b="1" i="1" dirty="0" err="1">
                <a:solidFill>
                  <a:srgbClr val="002060"/>
                </a:solidFill>
                <a:latin typeface="Arial" panose="020B0604020202020204" pitchFamily="34" charset="0"/>
                <a:cs typeface="Arial" panose="020B0604020202020204" pitchFamily="34" charset="0"/>
              </a:rPr>
              <a:t>бірліктерін</a:t>
            </a:r>
            <a:r>
              <a:rPr lang="ru-RU" sz="2400" b="1" i="1" dirty="0">
                <a:solidFill>
                  <a:srgbClr val="002060"/>
                </a:solidFill>
                <a:latin typeface="Arial" panose="020B0604020202020204" pitchFamily="34" charset="0"/>
                <a:cs typeface="Arial" panose="020B0604020202020204" pitchFamily="34" charset="0"/>
              </a:rPr>
              <a:t> </a:t>
            </a:r>
            <a:r>
              <a:rPr lang="ru-RU" sz="2400" b="1" i="1" dirty="0" err="1">
                <a:solidFill>
                  <a:srgbClr val="002060"/>
                </a:solidFill>
                <a:latin typeface="Arial" panose="020B0604020202020204" pitchFamily="34" charset="0"/>
                <a:cs typeface="Arial" panose="020B0604020202020204" pitchFamily="34" charset="0"/>
              </a:rPr>
              <a:t>қалай</a:t>
            </a:r>
            <a:r>
              <a:rPr lang="ru-RU" sz="2400" b="1" i="1" dirty="0">
                <a:solidFill>
                  <a:srgbClr val="002060"/>
                </a:solidFill>
                <a:latin typeface="Arial" panose="020B0604020202020204" pitchFamily="34" charset="0"/>
                <a:cs typeface="Arial" panose="020B0604020202020204" pitchFamily="34" charset="0"/>
              </a:rPr>
              <a:t> </a:t>
            </a:r>
            <a:r>
              <a:rPr lang="ru-RU" sz="2400" b="1" i="1" dirty="0" err="1">
                <a:solidFill>
                  <a:srgbClr val="002060"/>
                </a:solidFill>
                <a:latin typeface="Arial" panose="020B0604020202020204" pitchFamily="34" charset="0"/>
                <a:cs typeface="Arial" panose="020B0604020202020204" pitchFamily="34" charset="0"/>
              </a:rPr>
              <a:t>анықтаймыз</a:t>
            </a:r>
            <a:r>
              <a:rPr lang="ru-RU" sz="2400" b="1" i="1" dirty="0">
                <a:solidFill>
                  <a:srgbClr val="002060"/>
                </a:solidFill>
                <a:latin typeface="Arial" panose="020B0604020202020204" pitchFamily="34" charset="0"/>
                <a:cs typeface="Arial" panose="020B0604020202020204" pitchFamily="34" charset="0"/>
              </a:rPr>
              <a:t>?</a:t>
            </a:r>
          </a:p>
          <a:p>
            <a:pPr marL="0" indent="0">
              <a:lnSpc>
                <a:spcPct val="100000"/>
              </a:lnSpc>
              <a:spcBef>
                <a:spcPts val="0"/>
              </a:spcBef>
              <a:buNone/>
            </a:pPr>
            <a:endParaRPr lang="kk-KZ" sz="2400" b="1" i="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2FF00F18-E379-EA72-5E22-C02C1F4A08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3481" y="2683215"/>
            <a:ext cx="2995838" cy="3744798"/>
          </a:xfrm>
          <a:prstGeom prst="rect">
            <a:avLst/>
          </a:prstGeom>
        </p:spPr>
      </p:pic>
      <p:sp>
        <p:nvSpPr>
          <p:cNvPr id="7" name="Скругленный прямоугольник 4">
            <a:extLst>
              <a:ext uri="{FF2B5EF4-FFF2-40B4-BE49-F238E27FC236}">
                <a16:creationId xmlns:a16="http://schemas.microsoft.com/office/drawing/2014/main" id="{8C1CAD3D-A8D9-0B7E-A7B6-A658B3E3EE98}"/>
              </a:ext>
            </a:extLst>
          </p:cNvPr>
          <p:cNvSpPr/>
          <p:nvPr/>
        </p:nvSpPr>
        <p:spPr>
          <a:xfrm>
            <a:off x="1507046" y="189518"/>
            <a:ext cx="9048504" cy="703748"/>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Заголовок 1">
            <a:extLst>
              <a:ext uri="{FF2B5EF4-FFF2-40B4-BE49-F238E27FC236}">
                <a16:creationId xmlns:a16="http://schemas.microsoft.com/office/drawing/2014/main" id="{CD10F3A7-F9E4-AC10-09B9-162D00E7A4EB}"/>
              </a:ext>
            </a:extLst>
          </p:cNvPr>
          <p:cNvSpPr>
            <a:spLocks noGrp="1"/>
          </p:cNvSpPr>
          <p:nvPr>
            <p:ph type="title"/>
          </p:nvPr>
        </p:nvSpPr>
        <p:spPr>
          <a:xfrm>
            <a:off x="1443869" y="243060"/>
            <a:ext cx="9174858" cy="620872"/>
          </a:xfrm>
        </p:spPr>
        <p:txBody>
          <a:bodyPr>
            <a:normAutofit/>
          </a:bodyPr>
          <a:lstStyle/>
          <a:p>
            <a:pPr algn="ct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Бақылау</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сұрақтары</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591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19"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33"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Заголовок 1">
            <a:extLst>
              <a:ext uri="{FF2B5EF4-FFF2-40B4-BE49-F238E27FC236}">
                <a16:creationId xmlns:a16="http://schemas.microsoft.com/office/drawing/2014/main" id="{274D7792-7E79-4D67-987E-3064A69300A4}"/>
              </a:ext>
            </a:extLst>
          </p:cNvPr>
          <p:cNvSpPr>
            <a:spLocks noGrp="1"/>
          </p:cNvSpPr>
          <p:nvPr>
            <p:ph type="title"/>
          </p:nvPr>
        </p:nvSpPr>
        <p:spPr>
          <a:xfrm>
            <a:off x="838200" y="2195716"/>
            <a:ext cx="10515600" cy="1325563"/>
          </a:xfrm>
        </p:spPr>
        <p:txBody>
          <a:bodyPr>
            <a:normAutofit/>
          </a:bodyPr>
          <a:lstStyle/>
          <a:p>
            <a:pPr algn="ctr"/>
            <a:r>
              <a:rPr lang="ru-RU" sz="4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НАЗАРЛАРЫҢЫЗҒА РАҚМЕТ!</a:t>
            </a:r>
          </a:p>
        </p:txBody>
      </p:sp>
    </p:spTree>
    <p:extLst>
      <p:ext uri="{BB962C8B-B14F-4D97-AF65-F5344CB8AC3E}">
        <p14:creationId xmlns:p14="http://schemas.microsoft.com/office/powerpoint/2010/main" val="221710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 name="Объект 2"/>
          <p:cNvSpPr>
            <a:spLocks noGrp="1"/>
          </p:cNvSpPr>
          <p:nvPr>
            <p:ph idx="1"/>
          </p:nvPr>
        </p:nvSpPr>
        <p:spPr>
          <a:xfrm>
            <a:off x="5176472" y="2665501"/>
            <a:ext cx="5947247" cy="2625247"/>
          </a:xfrm>
        </p:spPr>
        <p:txBody>
          <a:bodyPr anchor="ctr">
            <a:normAutofit/>
          </a:bodyPr>
          <a:lstStyle/>
          <a:p>
            <a:pPr marL="514350" indent="-514350">
              <a:spcBef>
                <a:spcPts val="0"/>
              </a:spcBef>
              <a:buFont typeface="+mj-lt"/>
              <a:buAutoNum type="arabicPeriod"/>
            </a:pP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Қазіргі</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заманғы</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эксперименттік</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жабдықтармен</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танысу</a:t>
            </a:r>
            <a:endPar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spcBef>
                <a:spcPts val="0"/>
              </a:spcBef>
              <a:buFont typeface="+mj-lt"/>
              <a:buAutoNum type="arabicPeriod"/>
            </a:pP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Физикалық</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жұмыстарда</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пайдаланылатын</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шамалар</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мен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өлшемдер</a:t>
            </a:r>
            <a:endParaRPr lang="ru-RU" sz="40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A7134B2-3F4C-4032-91C7-EE8B2626C099}"/>
              </a:ext>
            </a:extLst>
          </p:cNvPr>
          <p:cNvSpPr txBox="1"/>
          <p:nvPr/>
        </p:nvSpPr>
        <p:spPr>
          <a:xfrm>
            <a:off x="1045001" y="1866478"/>
            <a:ext cx="3696376" cy="1200329"/>
          </a:xfrm>
          <a:prstGeom prst="rect">
            <a:avLst/>
          </a:prstGeom>
          <a:noFill/>
        </p:spPr>
        <p:txBody>
          <a:bodyPr wrap="square" anchor="ctr">
            <a:spAutoFit/>
          </a:bodyPr>
          <a:lstStyle/>
          <a:p>
            <a:pPr marL="0" indent="0">
              <a:buNone/>
            </a:pPr>
            <a:r>
              <a:rPr lang="kk-KZ"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ДӘРІС ЖОСПАРЫ</a:t>
            </a:r>
            <a:r>
              <a:rPr lang="ru-RU"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8654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5CFB95D-8C09-DE24-39F9-8657558EA20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39071C6-44FC-74E8-E08F-60D46180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D26B29D-6A3B-5742-FCE4-7AEE447D8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702217F-A08A-BE07-2497-CE5F76501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145D36B2-44CA-041F-F0B7-C5DEAC6ED6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45D4CF0-BCF8-A47F-DDCC-C63EE34C0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ectangle 66">
              <a:extLst>
                <a:ext uri="{FF2B5EF4-FFF2-40B4-BE49-F238E27FC236}">
                  <a16:creationId xmlns:a16="http://schemas.microsoft.com/office/drawing/2014/main" id="{2982BEE1-E9B0-8A08-425F-964F85718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Rectangle 64">
              <a:extLst>
                <a:ext uri="{FF2B5EF4-FFF2-40B4-BE49-F238E27FC236}">
                  <a16:creationId xmlns:a16="http://schemas.microsoft.com/office/drawing/2014/main" id="{ADE3E8A1-1ADD-937A-90E7-C4C26FB49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8" name="Rectangle 66">
              <a:extLst>
                <a:ext uri="{FF2B5EF4-FFF2-40B4-BE49-F238E27FC236}">
                  <a16:creationId xmlns:a16="http://schemas.microsoft.com/office/drawing/2014/main" id="{45B81036-B91D-083D-0276-D8A425429C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9" name="Rectangle 64">
              <a:extLst>
                <a:ext uri="{FF2B5EF4-FFF2-40B4-BE49-F238E27FC236}">
                  <a16:creationId xmlns:a16="http://schemas.microsoft.com/office/drawing/2014/main" id="{E8BD86CA-D182-AC56-6F84-D6B6CEA074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0" name="Rectangle 66">
              <a:extLst>
                <a:ext uri="{FF2B5EF4-FFF2-40B4-BE49-F238E27FC236}">
                  <a16:creationId xmlns:a16="http://schemas.microsoft.com/office/drawing/2014/main" id="{E22C35BE-04A1-13CA-F5D0-2D6247B59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1" name="Rectangle 64">
              <a:extLst>
                <a:ext uri="{FF2B5EF4-FFF2-40B4-BE49-F238E27FC236}">
                  <a16:creationId xmlns:a16="http://schemas.microsoft.com/office/drawing/2014/main" id="{5E99B2EA-6137-B3A4-DD9D-E422A6B867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2" name="Rectangle 66">
              <a:extLst>
                <a:ext uri="{FF2B5EF4-FFF2-40B4-BE49-F238E27FC236}">
                  <a16:creationId xmlns:a16="http://schemas.microsoft.com/office/drawing/2014/main" id="{4C02CFA4-7C0A-DB87-78C7-35A0DFE78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3" name="Rectangle 64">
              <a:extLst>
                <a:ext uri="{FF2B5EF4-FFF2-40B4-BE49-F238E27FC236}">
                  <a16:creationId xmlns:a16="http://schemas.microsoft.com/office/drawing/2014/main" id="{88FB3F99-77B5-DF80-1E91-6CAE50959E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4" name="Rectangle 66">
              <a:extLst>
                <a:ext uri="{FF2B5EF4-FFF2-40B4-BE49-F238E27FC236}">
                  <a16:creationId xmlns:a16="http://schemas.microsoft.com/office/drawing/2014/main" id="{2CE93A75-1D6A-5601-D3A6-F2657D0153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5" name="Rectangle 64">
              <a:extLst>
                <a:ext uri="{FF2B5EF4-FFF2-40B4-BE49-F238E27FC236}">
                  <a16:creationId xmlns:a16="http://schemas.microsoft.com/office/drawing/2014/main" id="{99E7BD88-4B2B-72E0-60CF-ABE67C1818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6" name="Rectangle 66">
              <a:extLst>
                <a:ext uri="{FF2B5EF4-FFF2-40B4-BE49-F238E27FC236}">
                  <a16:creationId xmlns:a16="http://schemas.microsoft.com/office/drawing/2014/main" id="{0A3BFE44-3B82-F790-14F7-1D4DAE534A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A76A261E-A213-4BC0-0D07-C667094A45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5BE4CCB8-006F-5B6C-061B-E6FFB2DB8C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0" name="Rectangle 59">
              <a:extLst>
                <a:ext uri="{FF2B5EF4-FFF2-40B4-BE49-F238E27FC236}">
                  <a16:creationId xmlns:a16="http://schemas.microsoft.com/office/drawing/2014/main" id="{23111588-E34A-82DE-3CED-B5CD4487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1" name="Rectangle 62">
              <a:extLst>
                <a:ext uri="{FF2B5EF4-FFF2-40B4-BE49-F238E27FC236}">
                  <a16:creationId xmlns:a16="http://schemas.microsoft.com/office/drawing/2014/main" id="{E6BE7E12-219C-E041-DA40-864A1F0D7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2" name="Rectangle 64">
              <a:extLst>
                <a:ext uri="{FF2B5EF4-FFF2-40B4-BE49-F238E27FC236}">
                  <a16:creationId xmlns:a16="http://schemas.microsoft.com/office/drawing/2014/main" id="{F8958868-3911-8400-BC06-9A038CEA4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3" name="Rectangle 66">
              <a:extLst>
                <a:ext uri="{FF2B5EF4-FFF2-40B4-BE49-F238E27FC236}">
                  <a16:creationId xmlns:a16="http://schemas.microsoft.com/office/drawing/2014/main" id="{22FFC618-A344-C1EF-D117-428E04EFC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4" name="Rectangle 2">
              <a:extLst>
                <a:ext uri="{FF2B5EF4-FFF2-40B4-BE49-F238E27FC236}">
                  <a16:creationId xmlns:a16="http://schemas.microsoft.com/office/drawing/2014/main" id="{008F59FA-7C34-1EC2-12C9-D08474ED83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5" name="Rectangle 59">
              <a:extLst>
                <a:ext uri="{FF2B5EF4-FFF2-40B4-BE49-F238E27FC236}">
                  <a16:creationId xmlns:a16="http://schemas.microsoft.com/office/drawing/2014/main" id="{1F831F62-6762-364C-3110-20B47A074C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6" name="Rectangle 62">
              <a:extLst>
                <a:ext uri="{FF2B5EF4-FFF2-40B4-BE49-F238E27FC236}">
                  <a16:creationId xmlns:a16="http://schemas.microsoft.com/office/drawing/2014/main" id="{9FC084F3-148A-F673-E836-813010269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7" name="Rectangle 64">
              <a:extLst>
                <a:ext uri="{FF2B5EF4-FFF2-40B4-BE49-F238E27FC236}">
                  <a16:creationId xmlns:a16="http://schemas.microsoft.com/office/drawing/2014/main" id="{19CB56FB-8650-1B24-1133-4A600A13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8" name="Rectangle 66">
              <a:extLst>
                <a:ext uri="{FF2B5EF4-FFF2-40B4-BE49-F238E27FC236}">
                  <a16:creationId xmlns:a16="http://schemas.microsoft.com/office/drawing/2014/main" id="{477A1773-04DD-8E92-8E40-22FD35B12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9" name="Rectangle 2">
              <a:extLst>
                <a:ext uri="{FF2B5EF4-FFF2-40B4-BE49-F238E27FC236}">
                  <a16:creationId xmlns:a16="http://schemas.microsoft.com/office/drawing/2014/main" id="{F9349DD5-75DD-45E2-2E4F-96BBA996D6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0" name="Rectangle 59">
              <a:extLst>
                <a:ext uri="{FF2B5EF4-FFF2-40B4-BE49-F238E27FC236}">
                  <a16:creationId xmlns:a16="http://schemas.microsoft.com/office/drawing/2014/main" id="{DB05FF76-519C-1C6E-9F13-F5630F815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1" name="Rectangle 62">
              <a:extLst>
                <a:ext uri="{FF2B5EF4-FFF2-40B4-BE49-F238E27FC236}">
                  <a16:creationId xmlns:a16="http://schemas.microsoft.com/office/drawing/2014/main" id="{81788426-569C-C69A-8045-637A177F4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2" name="Rectangle 64">
              <a:extLst>
                <a:ext uri="{FF2B5EF4-FFF2-40B4-BE49-F238E27FC236}">
                  <a16:creationId xmlns:a16="http://schemas.microsoft.com/office/drawing/2014/main" id="{9D1F248E-979D-7E52-E32E-96633C819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3" name="Rectangle 66">
              <a:extLst>
                <a:ext uri="{FF2B5EF4-FFF2-40B4-BE49-F238E27FC236}">
                  <a16:creationId xmlns:a16="http://schemas.microsoft.com/office/drawing/2014/main" id="{45526868-FEB2-212F-FBD4-C102EF64D0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4" name="Rectangle 2">
              <a:extLst>
                <a:ext uri="{FF2B5EF4-FFF2-40B4-BE49-F238E27FC236}">
                  <a16:creationId xmlns:a16="http://schemas.microsoft.com/office/drawing/2014/main" id="{9F00597E-F590-D39B-3E05-B44566553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5" name="Rectangle 59">
              <a:extLst>
                <a:ext uri="{FF2B5EF4-FFF2-40B4-BE49-F238E27FC236}">
                  <a16:creationId xmlns:a16="http://schemas.microsoft.com/office/drawing/2014/main" id="{1C1F8419-7F1B-9D6B-9D7E-89EF5B491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6" name="Rectangle 62">
              <a:extLst>
                <a:ext uri="{FF2B5EF4-FFF2-40B4-BE49-F238E27FC236}">
                  <a16:creationId xmlns:a16="http://schemas.microsoft.com/office/drawing/2014/main" id="{FBDD76FF-706A-2663-41B9-F64913816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7" name="Rectangle 64">
              <a:extLst>
                <a:ext uri="{FF2B5EF4-FFF2-40B4-BE49-F238E27FC236}">
                  <a16:creationId xmlns:a16="http://schemas.microsoft.com/office/drawing/2014/main" id="{30875EC1-A0E5-3D82-2A0A-005D2BC71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8" name="Rectangle 66">
              <a:extLst>
                <a:ext uri="{FF2B5EF4-FFF2-40B4-BE49-F238E27FC236}">
                  <a16:creationId xmlns:a16="http://schemas.microsoft.com/office/drawing/2014/main" id="{EA76ACE7-1776-78EF-7DF5-C3E3F2998F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9" name="Rectangle 2">
              <a:extLst>
                <a:ext uri="{FF2B5EF4-FFF2-40B4-BE49-F238E27FC236}">
                  <a16:creationId xmlns:a16="http://schemas.microsoft.com/office/drawing/2014/main" id="{43350E49-1E78-DCB3-C395-50E9283E32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0" name="Rectangle 59">
              <a:extLst>
                <a:ext uri="{FF2B5EF4-FFF2-40B4-BE49-F238E27FC236}">
                  <a16:creationId xmlns:a16="http://schemas.microsoft.com/office/drawing/2014/main" id="{ABCB87F4-1A90-5318-B5DF-D330CB9ED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1" name="Rectangle 62">
              <a:extLst>
                <a:ext uri="{FF2B5EF4-FFF2-40B4-BE49-F238E27FC236}">
                  <a16:creationId xmlns:a16="http://schemas.microsoft.com/office/drawing/2014/main" id="{C9BF6676-2BD6-02B9-E03A-A53E6C334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2" name="Rectangle 64">
              <a:extLst>
                <a:ext uri="{FF2B5EF4-FFF2-40B4-BE49-F238E27FC236}">
                  <a16:creationId xmlns:a16="http://schemas.microsoft.com/office/drawing/2014/main" id="{C96CB253-22AB-CA28-10AF-FD4AE60C8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3" name="Rectangle 66">
              <a:extLst>
                <a:ext uri="{FF2B5EF4-FFF2-40B4-BE49-F238E27FC236}">
                  <a16:creationId xmlns:a16="http://schemas.microsoft.com/office/drawing/2014/main" id="{637720D2-290D-3208-9BDF-D1DCF81AA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sp>
        <p:nvSpPr>
          <p:cNvPr id="2" name="Скругленный прямоугольник 4">
            <a:extLst>
              <a:ext uri="{FF2B5EF4-FFF2-40B4-BE49-F238E27FC236}">
                <a16:creationId xmlns:a16="http://schemas.microsoft.com/office/drawing/2014/main" id="{6EEDA70C-FC23-966F-0D9D-A86BA7BDAB11}"/>
              </a:ext>
            </a:extLst>
          </p:cNvPr>
          <p:cNvSpPr/>
          <p:nvPr/>
        </p:nvSpPr>
        <p:spPr>
          <a:xfrm>
            <a:off x="1328380" y="248765"/>
            <a:ext cx="9259635" cy="71002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 name="Заголовок 1">
            <a:extLst>
              <a:ext uri="{FF2B5EF4-FFF2-40B4-BE49-F238E27FC236}">
                <a16:creationId xmlns:a16="http://schemas.microsoft.com/office/drawing/2014/main" id="{8E7F5239-7AA0-7A52-86A9-A2955A15D5D2}"/>
              </a:ext>
            </a:extLst>
          </p:cNvPr>
          <p:cNvSpPr>
            <a:spLocks noGrp="1"/>
          </p:cNvSpPr>
          <p:nvPr>
            <p:ph type="title"/>
          </p:nvPr>
        </p:nvSpPr>
        <p:spPr>
          <a:xfrm>
            <a:off x="926508" y="289241"/>
            <a:ext cx="9975272" cy="669547"/>
          </a:xfrm>
        </p:spPr>
        <p:txBody>
          <a:bodyPr>
            <a:normAutofit fontScale="90000"/>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ВАКУУМДЫҚ ТЕХНИКАСЫНЫҢ ДАМУ ТАРИХЫ</a:t>
            </a:r>
          </a:p>
        </p:txBody>
      </p:sp>
      <p:sp>
        <p:nvSpPr>
          <p:cNvPr id="54" name="Скругленный прямоугольник 4">
            <a:extLst>
              <a:ext uri="{FF2B5EF4-FFF2-40B4-BE49-F238E27FC236}">
                <a16:creationId xmlns:a16="http://schemas.microsoft.com/office/drawing/2014/main" id="{63647FF7-A2BC-4E58-AF37-5B0FCF773F98}"/>
              </a:ext>
            </a:extLst>
          </p:cNvPr>
          <p:cNvSpPr/>
          <p:nvPr/>
        </p:nvSpPr>
        <p:spPr>
          <a:xfrm>
            <a:off x="1290220" y="248765"/>
            <a:ext cx="10133300" cy="71002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E64FEFF4-B1D0-4A53-A124-477B24611299}"/>
              </a:ext>
            </a:extLst>
          </p:cNvPr>
          <p:cNvSpPr txBox="1"/>
          <p:nvPr/>
        </p:nvSpPr>
        <p:spPr>
          <a:xfrm>
            <a:off x="1328380" y="301609"/>
            <a:ext cx="10316620" cy="584775"/>
          </a:xfrm>
          <a:prstGeom prst="rect">
            <a:avLst/>
          </a:prstGeom>
          <a:noFill/>
        </p:spPr>
        <p:txBody>
          <a:bodyPr wrap="square">
            <a:spAutoFit/>
          </a:bodyPr>
          <a:lstStyle/>
          <a:p>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r>
              <a:rPr lang="kk-KZ"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Эксперименттік жабдықтар</a:t>
            </a:r>
            <a:r>
              <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u-KZ" sz="3200" dirty="0"/>
          </a:p>
        </p:txBody>
      </p:sp>
      <p:sp>
        <p:nvSpPr>
          <p:cNvPr id="5" name="TextBox 4">
            <a:extLst>
              <a:ext uri="{FF2B5EF4-FFF2-40B4-BE49-F238E27FC236}">
                <a16:creationId xmlns:a16="http://schemas.microsoft.com/office/drawing/2014/main" id="{12C78164-542C-0388-975E-93E7B805A17A}"/>
              </a:ext>
            </a:extLst>
          </p:cNvPr>
          <p:cNvSpPr txBox="1"/>
          <p:nvPr/>
        </p:nvSpPr>
        <p:spPr>
          <a:xfrm>
            <a:off x="835671" y="1145190"/>
            <a:ext cx="5782075" cy="4247317"/>
          </a:xfrm>
          <a:prstGeom prst="rect">
            <a:avLst/>
          </a:prstGeom>
          <a:noFill/>
        </p:spPr>
        <p:txBody>
          <a:bodyPr wrap="square">
            <a:spAutoFit/>
          </a:bodyPr>
          <a:lstStyle/>
          <a:p>
            <a:pPr algn="just"/>
            <a:endParaRPr lang="ru-RU" noProof="1"/>
          </a:p>
          <a:p>
            <a:pPr algn="just"/>
            <a:r>
              <a:rPr lang="ru-RU" b="1" noProof="1"/>
              <a:t>Жабдықтар деп </a:t>
            </a:r>
            <a:r>
              <a:rPr lang="ru-RU" noProof="1"/>
              <a:t>өлшеу кезінде қолданылатын және қалыптандырылған метрологиялық сипаттарға ие техникалық құралдарды (немесе олардың кешенін) айтады. Физикалық қасиеттерді анықтау үшін тағайындалған индикаторлар (мысалы, компас, лакмус қағазы, жарықтандырғыш электрлік лампа) сияқты техникалық құралдардан айырмашылығы, жабдықтар физикалық шамаларды тек қана анықтап қоймай, сонымен қатар оларды өлшеуге, яғни белгісіз өлшемді белгілімен салыстыруға мүмкіндік береді. Егер белгілі өлшемнің физикалық шамасы бар болса, онда ол салыстыру үшін тікелей пайдаланылады (мысалы, жазық бұрышты транспортирмен немесе салмақты гірлері бар таразылардың көмегімен өлшеу).</a:t>
            </a:r>
          </a:p>
        </p:txBody>
      </p:sp>
      <p:pic>
        <p:nvPicPr>
          <p:cNvPr id="6" name="Рисунок 5">
            <a:extLst>
              <a:ext uri="{FF2B5EF4-FFF2-40B4-BE49-F238E27FC236}">
                <a16:creationId xmlns:a16="http://schemas.microsoft.com/office/drawing/2014/main" id="{8DEDD416-EC5A-F390-CBE9-52C330FE0C20}"/>
              </a:ext>
            </a:extLst>
          </p:cNvPr>
          <p:cNvPicPr>
            <a:picLocks noChangeAspect="1"/>
          </p:cNvPicPr>
          <p:nvPr/>
        </p:nvPicPr>
        <p:blipFill>
          <a:blip r:embed="rId2"/>
          <a:stretch>
            <a:fillRect/>
          </a:stretch>
        </p:blipFill>
        <p:spPr>
          <a:xfrm>
            <a:off x="6837455" y="1775420"/>
            <a:ext cx="4891646" cy="3290744"/>
          </a:xfrm>
          <a:prstGeom prst="rect">
            <a:avLst/>
          </a:prstGeom>
        </p:spPr>
      </p:pic>
    </p:spTree>
    <p:extLst>
      <p:ext uri="{BB962C8B-B14F-4D97-AF65-F5344CB8AC3E}">
        <p14:creationId xmlns:p14="http://schemas.microsoft.com/office/powerpoint/2010/main" val="80211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Схема 10">
            <a:extLst>
              <a:ext uri="{FF2B5EF4-FFF2-40B4-BE49-F238E27FC236}">
                <a16:creationId xmlns:a16="http://schemas.microsoft.com/office/drawing/2014/main" id="{422F1F77-43F6-4E7F-B5CC-D4277C4FBB9F}"/>
              </a:ext>
            </a:extLst>
          </p:cNvPr>
          <p:cNvGraphicFramePr/>
          <p:nvPr>
            <p:extLst>
              <p:ext uri="{D42A27DB-BD31-4B8C-83A1-F6EECF244321}">
                <p14:modId xmlns:p14="http://schemas.microsoft.com/office/powerpoint/2010/main" val="2836727146"/>
              </p:ext>
            </p:extLst>
          </p:nvPr>
        </p:nvGraphicFramePr>
        <p:xfrm>
          <a:off x="1818203" y="95618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Скругленный прямоугольник 4">
            <a:extLst>
              <a:ext uri="{FF2B5EF4-FFF2-40B4-BE49-F238E27FC236}">
                <a16:creationId xmlns:a16="http://schemas.microsoft.com/office/drawing/2014/main" id="{78C71B44-3E97-47CD-0616-1F9CB90903F9}"/>
              </a:ext>
            </a:extLst>
          </p:cNvPr>
          <p:cNvSpPr/>
          <p:nvPr/>
        </p:nvSpPr>
        <p:spPr>
          <a:xfrm>
            <a:off x="863767" y="276928"/>
            <a:ext cx="10461417" cy="629744"/>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110DB87E-5E05-7F32-74E8-663B56197A10}"/>
              </a:ext>
            </a:extLst>
          </p:cNvPr>
          <p:cNvSpPr>
            <a:spLocks noGrp="1"/>
          </p:cNvSpPr>
          <p:nvPr>
            <p:ph type="title"/>
          </p:nvPr>
        </p:nvSpPr>
        <p:spPr>
          <a:xfrm>
            <a:off x="931431" y="248765"/>
            <a:ext cx="10010896" cy="784957"/>
          </a:xfrm>
        </p:spPr>
        <p:txBody>
          <a:bodyPr>
            <a:normAutofit/>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Жабдықтардың</a:t>
            </a: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тақырып</a:t>
            </a: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бойынша</a:t>
            </a: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бөлінуі</a:t>
            </a:r>
            <a:endParaRPr lang="ru-KZ" sz="3200" dirty="0"/>
          </a:p>
        </p:txBody>
      </p:sp>
      <p:sp>
        <p:nvSpPr>
          <p:cNvPr id="2" name="Прямоугольник: скругленные углы 1">
            <a:extLst>
              <a:ext uri="{FF2B5EF4-FFF2-40B4-BE49-F238E27FC236}">
                <a16:creationId xmlns:a16="http://schemas.microsoft.com/office/drawing/2014/main" id="{DCA81795-D536-F147-8892-068DC72E2ED8}"/>
              </a:ext>
            </a:extLst>
          </p:cNvPr>
          <p:cNvSpPr/>
          <p:nvPr/>
        </p:nvSpPr>
        <p:spPr>
          <a:xfrm>
            <a:off x="1990954" y="2158032"/>
            <a:ext cx="2546554" cy="1270968"/>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kk-KZ" sz="2400" b="1" dirty="0">
                <a:solidFill>
                  <a:schemeClr val="tx1">
                    <a:lumMod val="95000"/>
                    <a:lumOff val="5000"/>
                  </a:schemeClr>
                </a:solidFill>
                <a:latin typeface="Times New Roman" panose="02020603050405020304" pitchFamily="18" charset="0"/>
                <a:cs typeface="Times New Roman" panose="02020603050405020304" pitchFamily="18" charset="0"/>
              </a:rPr>
              <a:t>Электрлік шамаларды өлшеу</a:t>
            </a:r>
            <a:endParaRPr lang="ru-RU" sz="2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Прямоугольник: скругленные углы 3">
            <a:extLst>
              <a:ext uri="{FF2B5EF4-FFF2-40B4-BE49-F238E27FC236}">
                <a16:creationId xmlns:a16="http://schemas.microsoft.com/office/drawing/2014/main" id="{6C7C09CB-325A-AD94-1062-937D9BE2AD1F}"/>
              </a:ext>
            </a:extLst>
          </p:cNvPr>
          <p:cNvSpPr/>
          <p:nvPr/>
        </p:nvSpPr>
        <p:spPr>
          <a:xfrm>
            <a:off x="7399649" y="2080992"/>
            <a:ext cx="2546554" cy="1270968"/>
          </a:xfrm>
          <a:prstGeom prst="roundRect">
            <a:avLst/>
          </a:prstGeom>
          <a:solidFill>
            <a:srgbClr val="FF99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kk-KZ" sz="2000" b="1" dirty="0">
                <a:solidFill>
                  <a:schemeClr val="tx1">
                    <a:lumMod val="95000"/>
                    <a:lumOff val="5000"/>
                  </a:schemeClr>
                </a:solidFill>
                <a:latin typeface="Times New Roman" panose="02020603050405020304" pitchFamily="18" charset="0"/>
                <a:cs typeface="Times New Roman" panose="02020603050405020304" pitchFamily="18" charset="0"/>
              </a:rPr>
              <a:t>Жылулық шамаларды өлшеу жабдықтары</a:t>
            </a:r>
            <a:endParaRPr lang="ru-RU" sz="2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001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464816" y="248766"/>
            <a:ext cx="8980982" cy="67656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Оқу</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орындарының</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жабдықталуының</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маңызы</a:t>
            </a:r>
            <a:endParaRPr lang="en-US" sz="2800" dirty="0">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285C9D05-CB77-4C32-BB99-92FA786C74A9}"/>
              </a:ext>
            </a:extLst>
          </p:cNvPr>
          <p:cNvSpPr txBox="1"/>
          <p:nvPr/>
        </p:nvSpPr>
        <p:spPr>
          <a:xfrm>
            <a:off x="5010070" y="1345472"/>
            <a:ext cx="6145744" cy="3416320"/>
          </a:xfrm>
          <a:prstGeom prst="rect">
            <a:avLst/>
          </a:prstGeom>
          <a:noFill/>
        </p:spPr>
        <p:txBody>
          <a:bodyPr wrap="square">
            <a:spAutoFit/>
          </a:bodyPr>
          <a:lstStyle/>
          <a:p>
            <a:pPr algn="just"/>
            <a:r>
              <a:rPr lang="ru-RU" dirty="0" err="1">
                <a:latin typeface="Arial" panose="020B0604020202020204" pitchFamily="34" charset="0"/>
                <a:cs typeface="Arial" panose="020B0604020202020204" pitchFamily="34" charset="0"/>
              </a:rPr>
              <a:t>Оқу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орындарындағы</a:t>
            </a:r>
            <a:r>
              <a:rPr lang="ru-RU" dirty="0">
                <a:latin typeface="Arial" panose="020B0604020202020204" pitchFamily="34" charset="0"/>
                <a:cs typeface="Arial" panose="020B0604020202020204" pitchFamily="34" charset="0"/>
              </a:rPr>
              <a:t> физика </a:t>
            </a:r>
            <a:r>
              <a:rPr lang="ru-RU" dirty="0" err="1">
                <a:latin typeface="Arial" panose="020B0604020202020204" pitchFamily="34" charset="0"/>
                <a:cs typeface="Arial" panose="020B0604020202020204" pitchFamily="34" charset="0"/>
              </a:rPr>
              <a:t>кабинетін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жабдықтау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әрқашан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маңызды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табылады</a:t>
            </a:r>
            <a:r>
              <a:rPr lang="ru-RU" dirty="0">
                <a:latin typeface="Arial" panose="020B0604020202020204" pitchFamily="34" charset="0"/>
                <a:cs typeface="Arial" panose="020B0604020202020204" pitchFamily="34" charset="0"/>
              </a:rPr>
              <a:t>, оны </a:t>
            </a:r>
            <a:r>
              <a:rPr lang="ru-RU" dirty="0" err="1">
                <a:latin typeface="Arial" panose="020B0604020202020204" pitchFamily="34" charset="0"/>
                <a:cs typeface="Arial" panose="020B0604020202020204" pitchFamily="34" charset="0"/>
              </a:rPr>
              <a:t>шешу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тіпті</a:t>
            </a:r>
            <a:r>
              <a:rPr lang="ru-RU" dirty="0">
                <a:latin typeface="Arial" panose="020B0604020202020204" pitchFamily="34" charset="0"/>
                <a:cs typeface="Arial" panose="020B0604020202020204" pitchFamily="34" charset="0"/>
              </a:rPr>
              <a:t> осы </a:t>
            </a:r>
            <a:r>
              <a:rPr lang="ru-RU" dirty="0" err="1">
                <a:latin typeface="Arial" panose="020B0604020202020204" pitchFamily="34" charset="0"/>
                <a:cs typeface="Arial" panose="020B0604020202020204" pitchFamily="34" charset="0"/>
              </a:rPr>
              <a:t>пән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оқушылардың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үлгерімінің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нәтижелеріне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әсер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етуі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мүмкін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Өйткені</a:t>
            </a:r>
            <a:r>
              <a:rPr lang="ru-RU" dirty="0">
                <a:latin typeface="Arial" panose="020B0604020202020204" pitchFamily="34" charset="0"/>
                <a:cs typeface="Arial" panose="020B0604020202020204" pitchFamily="34" charset="0"/>
              </a:rPr>
              <a:t>, физика </a:t>
            </a:r>
            <a:r>
              <a:rPr lang="ru-RU" dirty="0" err="1">
                <a:latin typeface="Arial" panose="020B0604020202020204" pitchFamily="34" charset="0"/>
                <a:cs typeface="Arial" panose="020B0604020202020204" pitchFamily="34" charset="0"/>
              </a:rPr>
              <a:t>зертханасы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қарапайым</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сынып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бөлмесі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ғана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емес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сонымен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мектеп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оқушылары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өмірінде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алғаш</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табиғатты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зерттей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отырып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керемет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тәжірибелер</a:t>
            </a:r>
            <a:r>
              <a:rPr lang="ru-RU" dirty="0">
                <a:latin typeface="Arial" panose="020B0604020202020204" pitchFamily="34" charset="0"/>
                <a:cs typeface="Arial" panose="020B0604020202020204" pitchFamily="34" charset="0"/>
              </a:rPr>
              <a:t> мен </a:t>
            </a:r>
            <a:r>
              <a:rPr lang="ru-RU" dirty="0" err="1">
                <a:latin typeface="Arial" panose="020B0604020202020204" pitchFamily="34" charset="0"/>
                <a:cs typeface="Arial" panose="020B0604020202020204" pitchFamily="34" charset="0"/>
              </a:rPr>
              <a:t>қызықты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эксперименттерге</a:t>
            </a:r>
            <a:r>
              <a:rPr lang="ru-RU" dirty="0">
                <a:latin typeface="Arial" panose="020B0604020202020204" pitchFamily="34" charset="0"/>
                <a:cs typeface="Arial" panose="020B0604020202020204" pitchFamily="34" charset="0"/>
              </a:rPr>
              <a:t> тап </a:t>
            </a:r>
            <a:r>
              <a:rPr lang="ru-RU" dirty="0" err="1">
                <a:latin typeface="Arial" panose="020B0604020202020204" pitchFamily="34" charset="0"/>
                <a:cs typeface="Arial" panose="020B0604020202020204" pitchFamily="34" charset="0"/>
              </a:rPr>
              <a:t>болатын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Сондықтан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мектеп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зертханасын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басқа</a:t>
            </a:r>
            <a:r>
              <a:rPr lang="ru-RU" dirty="0">
                <a:latin typeface="Arial" panose="020B0604020202020204" pitchFamily="34" charset="0"/>
                <a:cs typeface="Arial" panose="020B0604020202020204" pitchFamily="34" charset="0"/>
              </a:rPr>
              <a:t> да физика </a:t>
            </a:r>
            <a:r>
              <a:rPr lang="ru-RU" dirty="0" err="1">
                <a:latin typeface="Arial" panose="020B0604020202020204" pitchFamily="34" charset="0"/>
                <a:cs typeface="Arial" panose="020B0604020202020204" pitchFamily="34" charset="0"/>
              </a:rPr>
              <a:t>зерттеу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сыныптарын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қалай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дұрыс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жабдықтау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керектігін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физика </a:t>
            </a:r>
            <a:r>
              <a:rPr lang="ru-RU" dirty="0" err="1">
                <a:latin typeface="Arial" panose="020B0604020202020204" pitchFamily="34" charset="0"/>
                <a:cs typeface="Arial" panose="020B0604020202020204" pitchFamily="34" charset="0"/>
              </a:rPr>
              <a:t>кабинетіне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қандай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жабдықты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таңдау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керектігін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түсіну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маңызды</a:t>
            </a:r>
            <a:r>
              <a:rPr lang="ru-RU" dirty="0">
                <a:latin typeface="Arial" panose="020B0604020202020204" pitchFamily="34" charset="0"/>
                <a:cs typeface="Arial" panose="020B0604020202020204" pitchFamily="34" charset="0"/>
              </a:rPr>
              <a:t>.</a:t>
            </a:r>
            <a:endParaRPr lang="ru-KZ"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6B347915-0145-436F-B232-921AA6AEDB82}"/>
              </a:ext>
            </a:extLst>
          </p:cNvPr>
          <p:cNvPicPr>
            <a:picLocks noChangeAspect="1"/>
          </p:cNvPicPr>
          <p:nvPr/>
        </p:nvPicPr>
        <p:blipFill>
          <a:blip r:embed="rId2"/>
          <a:stretch>
            <a:fillRect/>
          </a:stretch>
        </p:blipFill>
        <p:spPr>
          <a:xfrm>
            <a:off x="803345" y="1637863"/>
            <a:ext cx="4088533" cy="2720733"/>
          </a:xfrm>
          <a:prstGeom prst="rect">
            <a:avLst/>
          </a:prstGeom>
        </p:spPr>
      </p:pic>
    </p:spTree>
    <p:extLst>
      <p:ext uri="{BB962C8B-B14F-4D97-AF65-F5344CB8AC3E}">
        <p14:creationId xmlns:p14="http://schemas.microsoft.com/office/powerpoint/2010/main" val="1059638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356222" y="102548"/>
            <a:ext cx="9211909" cy="994123"/>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Өлшеу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жүйесінің</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орындалуы</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Рисунок 5" descr="Изображение выглядит как текст, диаграмма&#10;&#10;Автоматически созданное описание">
            <a:extLst>
              <a:ext uri="{FF2B5EF4-FFF2-40B4-BE49-F238E27FC236}">
                <a16:creationId xmlns:a16="http://schemas.microsoft.com/office/drawing/2014/main" id="{C2EED07A-2071-95FC-3DDD-27E4762FE3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64983" y="-1269561"/>
            <a:ext cx="5306680" cy="9695155"/>
          </a:xfrm>
          <a:prstGeom prst="rect">
            <a:avLst/>
          </a:prstGeom>
        </p:spPr>
      </p:pic>
    </p:spTree>
    <p:extLst>
      <p:ext uri="{BB962C8B-B14F-4D97-AF65-F5344CB8AC3E}">
        <p14:creationId xmlns:p14="http://schemas.microsoft.com/office/powerpoint/2010/main" val="73703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356222" y="102548"/>
            <a:ext cx="9211909" cy="994123"/>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Құралдардың</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түрлері</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мен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артықшылықтары</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C49B367-CC31-54FD-34F8-4C933419D047}"/>
              </a:ext>
            </a:extLst>
          </p:cNvPr>
          <p:cNvSpPr txBox="1"/>
          <p:nvPr/>
        </p:nvSpPr>
        <p:spPr>
          <a:xfrm>
            <a:off x="1057805" y="1214923"/>
            <a:ext cx="10073341" cy="4247317"/>
          </a:xfrm>
          <a:prstGeom prst="rect">
            <a:avLst/>
          </a:prstGeom>
          <a:noFill/>
        </p:spPr>
        <p:txBody>
          <a:bodyPr wrap="square">
            <a:spAutoFit/>
          </a:bodyPr>
          <a:lstStyle/>
          <a:p>
            <a:pPr algn="just"/>
            <a:r>
              <a:rPr lang="ru-RU" b="1" dirty="0">
                <a:latin typeface="Times New Roman" panose="02020603050405020304" pitchFamily="18" charset="0"/>
                <a:cs typeface="Times New Roman" panose="02020603050405020304" pitchFamily="18" charset="0"/>
              </a:rPr>
              <a:t>Лазерлік </a:t>
            </a:r>
            <a:r>
              <a:rPr lang="ru-RU" b="1" dirty="0" err="1">
                <a:latin typeface="Times New Roman" panose="02020603050405020304" pitchFamily="18" charset="0"/>
                <a:cs typeface="Times New Roman" panose="02020603050405020304" pitchFamily="18" charset="0"/>
              </a:rPr>
              <a:t>интерферометрлер</a:t>
            </a:r>
            <a:r>
              <a:rPr lang="ru-RU" dirty="0">
                <a:latin typeface="Times New Roman" panose="02020603050405020304" pitchFamily="18" charset="0"/>
                <a:cs typeface="Times New Roman" panose="02020603050405020304" pitchFamily="18" charset="0"/>
              </a:rPr>
              <a:t>: Лазерлік </a:t>
            </a:r>
            <a:r>
              <a:rPr lang="ru-RU" dirty="0" err="1">
                <a:latin typeface="Times New Roman" panose="02020603050405020304" pitchFamily="18" charset="0"/>
                <a:cs typeface="Times New Roman" panose="02020603050405020304" pitchFamily="18" charset="0"/>
              </a:rPr>
              <a:t>интерферометрлер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өлшеулер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Мысалы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гравитациялық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толқындарды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тіркеу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қолданылатын</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LIGO </a:t>
            </a:r>
            <a:r>
              <a:rPr lang="ru-RU" dirty="0" err="1">
                <a:latin typeface="Times New Roman" panose="02020603050405020304" pitchFamily="18" charset="0"/>
                <a:cs typeface="Times New Roman" panose="02020603050405020304" pitchFamily="18" charset="0"/>
              </a:rPr>
              <a:t>сияқты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жабдықтар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ғарыштағы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микроқұбылыстарды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жетістіктерге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жетті</a:t>
            </a:r>
            <a:r>
              <a:rPr lang="ru-RU" dirty="0">
                <a:latin typeface="Times New Roman" panose="02020603050405020304" pitchFamily="18" charset="0"/>
                <a:cs typeface="Times New Roman" panose="02020603050405020304" pitchFamily="18" charset="0"/>
              </a:rPr>
              <a:t>.</a:t>
            </a:r>
          </a:p>
          <a:p>
            <a:pPr algn="just"/>
            <a:r>
              <a:rPr lang="ru-RU" b="1" dirty="0" err="1">
                <a:latin typeface="Times New Roman" panose="02020603050405020304" pitchFamily="18" charset="0"/>
                <a:cs typeface="Times New Roman" panose="02020603050405020304" pitchFamily="18" charset="0"/>
              </a:rPr>
              <a:t>Жоғары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жылдамдықты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камералар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камералар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жылдам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қозғалыстарды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егжей-тегжейлі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соққы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толқындарын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сұйықтық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ағынын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химиялық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реакцияларды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пайдаланады</a:t>
            </a:r>
            <a:r>
              <a:rPr lang="ru-RU" dirty="0">
                <a:latin typeface="Times New Roman" panose="02020603050405020304" pitchFamily="18" charset="0"/>
                <a:cs typeface="Times New Roman" panose="02020603050405020304" pitchFamily="18" charset="0"/>
              </a:rPr>
              <a:t>.</a:t>
            </a:r>
          </a:p>
          <a:p>
            <a:pPr algn="just"/>
            <a:r>
              <a:rPr lang="ru-RU" b="1" dirty="0" err="1">
                <a:latin typeface="Times New Roman" panose="02020603050405020304" pitchFamily="18" charset="0"/>
                <a:cs typeface="Times New Roman" panose="02020603050405020304" pitchFamily="18" charset="0"/>
              </a:rPr>
              <a:t>Атомдық-магниттік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резонансты</a:t>
            </a:r>
            <a:r>
              <a:rPr lang="ru-RU" b="1" dirty="0">
                <a:latin typeface="Times New Roman" panose="02020603050405020304" pitchFamily="18" charset="0"/>
                <a:cs typeface="Times New Roman" panose="02020603050405020304" pitchFamily="18" charset="0"/>
              </a:rPr>
              <a:t> томография (</a:t>
            </a:r>
            <a:r>
              <a:rPr lang="en-US" b="1" dirty="0">
                <a:latin typeface="Times New Roman" panose="02020603050405020304" pitchFamily="18" charset="0"/>
                <a:cs typeface="Times New Roman" panose="02020603050405020304" pitchFamily="18" charset="0"/>
              </a:rPr>
              <a:t>AM</a:t>
            </a:r>
            <a:r>
              <a:rPr lang="ru-RU" b="1" dirty="0">
                <a:latin typeface="Times New Roman" panose="02020603050405020304" pitchFamily="18" charset="0"/>
                <a:cs typeface="Times New Roman" panose="02020603050405020304" pitchFamily="18" charset="0"/>
              </a:rPr>
              <a:t>РТ): </a:t>
            </a:r>
            <a:r>
              <a:rPr lang="ru-RU" dirty="0">
                <a:latin typeface="Times New Roman" panose="02020603050405020304" pitchFamily="18" charset="0"/>
                <a:cs typeface="Times New Roman" panose="02020603050405020304" pitchFamily="18" charset="0"/>
              </a:rPr>
              <a:t>МРТ </a:t>
            </a:r>
            <a:r>
              <a:rPr lang="ru-RU" dirty="0" err="1">
                <a:latin typeface="Times New Roman" panose="02020603050405020304" pitchFamily="18" charset="0"/>
                <a:cs typeface="Times New Roman" panose="02020603050405020304" pitchFamily="18" charset="0"/>
              </a:rPr>
              <a:t>негізінде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технология магнит </a:t>
            </a:r>
            <a:r>
              <a:rPr lang="ru-RU" dirty="0" err="1">
                <a:latin typeface="Times New Roman" panose="02020603050405020304" pitchFamily="18" charset="0"/>
                <a:cs typeface="Times New Roman" panose="02020603050405020304" pitchFamily="18" charset="0"/>
              </a:rPr>
              <a:t>өрістерінің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көмегімен</a:t>
            </a:r>
            <a:r>
              <a:rPr lang="ru-RU" dirty="0">
                <a:latin typeface="Times New Roman" panose="02020603050405020304" pitchFamily="18" charset="0"/>
                <a:cs typeface="Times New Roman" panose="02020603050405020304" pitchFamily="18" charset="0"/>
              </a:rPr>
              <a:t> атом </a:t>
            </a:r>
            <a:r>
              <a:rPr lang="ru-RU" dirty="0" err="1">
                <a:latin typeface="Times New Roman" panose="02020603050405020304" pitchFamily="18" charset="0"/>
                <a:cs typeface="Times New Roman" panose="02020603050405020304" pitchFamily="18" charset="0"/>
              </a:rPr>
              <a:t>деңгейіндегі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құбылыстарды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Ол </a:t>
            </a:r>
            <a:r>
              <a:rPr lang="ru-RU" dirty="0" err="1">
                <a:latin typeface="Times New Roman" panose="02020603050405020304" pitchFamily="18" charset="0"/>
                <a:cs typeface="Times New Roman" panose="02020603050405020304" pitchFamily="18" charset="0"/>
              </a:rPr>
              <a:t>кванттық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механикадағы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бөлшектердің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қозғалысын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күйін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бақылауға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қолданады.Электрондық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микроскоптар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Қазіргі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заманғы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электрондық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микроскоптар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заттың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құрылымын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деңгейде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қарастыруға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құрылғылар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материалдардың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құрылымын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биологиялық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үлгілерді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сондай-ақ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нанотехнологияларды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маңызды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рөл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атқарады</a:t>
            </a:r>
            <a:r>
              <a:rPr lang="ru-RU" dirty="0">
                <a:latin typeface="Times New Roman" panose="02020603050405020304" pitchFamily="18" charset="0"/>
                <a:cs typeface="Times New Roman" panose="02020603050405020304" pitchFamily="18" charset="0"/>
              </a:rPr>
              <a:t>.</a:t>
            </a:r>
          </a:p>
          <a:p>
            <a:pPr algn="just"/>
            <a:r>
              <a:rPr lang="ru-RU" b="1" dirty="0" err="1">
                <a:latin typeface="Times New Roman" panose="02020603050405020304" pitchFamily="18" charset="0"/>
                <a:cs typeface="Times New Roman" panose="02020603050405020304" pitchFamily="18" charset="0"/>
              </a:rPr>
              <a:t>Суперкомпьютерлер</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және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кванттық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есептеулер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Физикалық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эксперименттерде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деректерді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суперкомпьютерлер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Кванттық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есептеулер</a:t>
            </a:r>
            <a:r>
              <a:rPr lang="ru-RU" dirty="0">
                <a:latin typeface="Times New Roman" panose="02020603050405020304" pitchFamily="18" charset="0"/>
                <a:cs typeface="Times New Roman" panose="02020603050405020304" pitchFamily="18" charset="0"/>
              </a:rPr>
              <a:t> эксперимент </a:t>
            </a:r>
            <a:r>
              <a:rPr lang="ru-RU" dirty="0" err="1">
                <a:latin typeface="Times New Roman" panose="02020603050405020304" pitchFamily="18" charset="0"/>
                <a:cs typeface="Times New Roman" panose="02020603050405020304" pitchFamily="18" charset="0"/>
              </a:rPr>
              <a:t>нәтижелерін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есептеу</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модельдеуде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ашып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30763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A24DF17-284A-B682-A86E-734583B7106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62BE12-21FF-4704-1A7B-26FE22AEA5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056FC92-1FFD-FDA0-7BBE-4A1D80E44A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D30E86-096C-7EB0-E75B-14CAAD25C5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B1779A7F-C370-2B5D-D7F7-CFEF2A0F63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50494527-2BFC-00E8-A88D-891A717633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8C4AD24-8F3C-4488-7AEF-9A28F5E47C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2F45755F-C093-295B-104D-0D197217F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D9D6D4B5-7753-B80F-2AF8-43BA52BEBE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109300D-FD0E-5702-AD86-2E48387533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A2722B7D-10E0-0934-78AD-3F76BB13E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CAF60C42-A103-B5BB-76DA-FC3C80336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BDBD8942-35B3-4D84-A744-F90FF9E98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E4F7E3B5-7D0C-D766-109C-E06ECEE926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0B89C5D9-034D-1CC7-EEB6-95EF46AD3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7BC4E153-B694-2E0D-D1A6-CC63FC8D91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F84FB273-9D2E-217F-2C93-C85AD4A27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69DC2144-AF14-CA11-45CD-F71E2B9DF6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64F38CE-4B61-3354-4809-9F3D64980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EB97E928-8D68-DD0C-74FD-9F3A1365C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CFE88F8-7591-A1E7-AE9C-66AD9A748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855966FD-24B5-6951-5ED7-01DC84758C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F2944880-9C3C-70B8-0DB4-B2A2EADB7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E9B9F086-38EF-71F2-EE45-8F9D3755A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389D3632-EF25-242E-224C-74130C84C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0E8ECCBC-28A0-B425-E124-9326102B33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E806CC4C-782D-E25D-43FD-73E701869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FDA8E90F-CCDD-F692-EBF1-1265AA26C7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BDCC3381-A06E-3461-B0B3-FB1933A200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9FAA85A3-81FE-18D4-49E9-AE889E8A7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1AFE656-ACB1-0536-707E-EB793BF3D6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4119B09F-5DBC-B369-4AFF-67DD0034C2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D43F4B74-94B6-999B-14C7-DA4B86400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7BF9F13F-5DAF-91BF-4B20-8A3D22128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10FF6292-A492-9210-746C-797A136811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639A117-4D34-5694-37AD-1CE9E288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AB138808-5630-4C53-338E-E80D36B6F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AE6EF98D-8B16-2240-F3C8-86ABA4396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23DF852-320E-BFC9-C3F1-597CA0717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0BFBB13A-2D5F-666C-850D-779010A95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708CAED4-DE78-4F7A-00DD-1E9B1F583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16B76AEA-220D-4439-3970-439BEA1FC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56E228FC-4FAC-8282-1F61-79CE7A5DB3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Скругленный прямоугольник 4">
            <a:extLst>
              <a:ext uri="{FF2B5EF4-FFF2-40B4-BE49-F238E27FC236}">
                <a16:creationId xmlns:a16="http://schemas.microsoft.com/office/drawing/2014/main" id="{2C4A251F-083C-2745-023E-CDC05570A8B7}"/>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39EA83E3-0F6C-B867-7C2B-94CBA737960D}"/>
              </a:ext>
            </a:extLst>
          </p:cNvPr>
          <p:cNvSpPr>
            <a:spLocks noGrp="1"/>
          </p:cNvSpPr>
          <p:nvPr>
            <p:ph type="title"/>
          </p:nvPr>
        </p:nvSpPr>
        <p:spPr>
          <a:xfrm>
            <a:off x="1356222" y="102548"/>
            <a:ext cx="9211909" cy="994123"/>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Құралдардың</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түрлері</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мен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артықшылықтары</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FEA1CE3-8D69-86CB-A185-866ABE8B6E61}"/>
              </a:ext>
            </a:extLst>
          </p:cNvPr>
          <p:cNvSpPr txBox="1"/>
          <p:nvPr/>
        </p:nvSpPr>
        <p:spPr>
          <a:xfrm>
            <a:off x="1057805" y="1214923"/>
            <a:ext cx="7789015" cy="4524315"/>
          </a:xfrm>
          <a:prstGeom prst="rect">
            <a:avLst/>
          </a:prstGeom>
          <a:noFill/>
        </p:spPr>
        <p:txBody>
          <a:bodyPr wrap="square">
            <a:spAutoFit/>
          </a:bodyPr>
          <a:lstStyle/>
          <a:p>
            <a:pPr algn="just"/>
            <a:r>
              <a:rPr lang="ru-RU" b="1" dirty="0" err="1">
                <a:latin typeface="Times New Roman" panose="02020603050405020304" pitchFamily="18" charset="0"/>
                <a:cs typeface="Times New Roman" panose="02020603050405020304" pitchFamily="18" charset="0"/>
              </a:rPr>
              <a:t>Роботтандырылған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және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автоматтандырылған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эксперименттік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жүйелер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Автоматтандыру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технологиялары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физикалық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эксперименттерді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араласуынсыз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нәтижелерді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стандарттауға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эксперименттерді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қауіпсіз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көмектеседі</a:t>
            </a:r>
            <a:r>
              <a:rPr lang="ru-RU" dirty="0">
                <a:latin typeface="Times New Roman" panose="02020603050405020304" pitchFamily="18" charset="0"/>
                <a:cs typeface="Times New Roman" panose="02020603050405020304" pitchFamily="18" charset="0"/>
              </a:rPr>
              <a:t>.</a:t>
            </a:r>
          </a:p>
          <a:p>
            <a:pPr algn="just"/>
            <a:r>
              <a:rPr lang="ru-RU" b="1" dirty="0" err="1">
                <a:latin typeface="Times New Roman" panose="02020603050405020304" pitchFamily="18" charset="0"/>
                <a:cs typeface="Times New Roman" panose="02020603050405020304" pitchFamily="18" charset="0"/>
              </a:rPr>
              <a:t>Криогендік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жабдықтар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температураларда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материалдардың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қасиеттерін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Мұндай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жабдықтармен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өткізгіштік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кванттық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құбылыстар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ерекше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физикалық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зерттеледі</a:t>
            </a:r>
            <a:r>
              <a:rPr lang="ru-RU" dirty="0">
                <a:latin typeface="Times New Roman" panose="02020603050405020304" pitchFamily="18" charset="0"/>
                <a:cs typeface="Times New Roman" panose="02020603050405020304" pitchFamily="18" charset="0"/>
              </a:rPr>
              <a:t>.</a:t>
            </a:r>
          </a:p>
          <a:p>
            <a:pPr algn="just"/>
            <a:r>
              <a:rPr lang="ru-RU" b="1" dirty="0" err="1">
                <a:latin typeface="Times New Roman" panose="02020603050405020304" pitchFamily="18" charset="0"/>
                <a:cs typeface="Times New Roman" panose="02020603050405020304" pitchFamily="18" charset="0"/>
              </a:rPr>
              <a:t>Спектроскопиялық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жабдықтар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Ультракүлгін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инфрақызыл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рентген </a:t>
            </a:r>
            <a:r>
              <a:rPr lang="ru-RU" dirty="0" err="1">
                <a:latin typeface="Times New Roman" panose="02020603050405020304" pitchFamily="18" charset="0"/>
                <a:cs typeface="Times New Roman" panose="02020603050405020304" pitchFamily="18" charset="0"/>
              </a:rPr>
              <a:t>спектроскопиясы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сияқты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технологиялар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заттардың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химиялық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құрамын</a:t>
            </a:r>
            <a:r>
              <a:rPr lang="ru-RU" dirty="0">
                <a:latin typeface="Times New Roman" panose="02020603050405020304" pitchFamily="18" charset="0"/>
                <a:cs typeface="Times New Roman" panose="02020603050405020304" pitchFamily="18" charset="0"/>
              </a:rPr>
              <a:t>, энергия </a:t>
            </a:r>
            <a:r>
              <a:rPr lang="ru-RU" dirty="0" err="1">
                <a:latin typeface="Times New Roman" panose="02020603050405020304" pitchFamily="18" charset="0"/>
                <a:cs typeface="Times New Roman" panose="02020603050405020304" pitchFamily="18" charset="0"/>
              </a:rPr>
              <a:t>деңгейлерін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кванттық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күйін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a:t>
            </a:r>
          </a:p>
          <a:p>
            <a:pPr algn="just"/>
            <a:r>
              <a:rPr lang="ru-RU" b="1" dirty="0">
                <a:latin typeface="Times New Roman" panose="02020603050405020304" pitchFamily="18" charset="0"/>
                <a:cs typeface="Times New Roman" panose="02020603050405020304" pitchFamily="18" charset="0"/>
              </a:rPr>
              <a:t>Плазма </a:t>
            </a:r>
            <a:r>
              <a:rPr lang="ru-RU" b="1" dirty="0" err="1">
                <a:latin typeface="Times New Roman" panose="02020603050405020304" pitchFamily="18" charset="0"/>
                <a:cs typeface="Times New Roman" panose="02020603050405020304" pitchFamily="18" charset="0"/>
              </a:rPr>
              <a:t>генераторлары</a:t>
            </a:r>
            <a:r>
              <a:rPr lang="ru-RU" dirty="0">
                <a:latin typeface="Times New Roman" panose="02020603050405020304" pitchFamily="18" charset="0"/>
                <a:cs typeface="Times New Roman" panose="02020603050405020304" pitchFamily="18" charset="0"/>
              </a:rPr>
              <a:t>: Плазма </a:t>
            </a:r>
            <a:r>
              <a:rPr lang="ru-RU" dirty="0" err="1">
                <a:latin typeface="Times New Roman" panose="02020603050405020304" pitchFamily="18" charset="0"/>
                <a:cs typeface="Times New Roman" panose="02020603050405020304" pitchFamily="18" charset="0"/>
              </a:rPr>
              <a:t>физикасында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термоядролық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синтезді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заманауи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жабдықтар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жаңа</a:t>
            </a:r>
            <a:r>
              <a:rPr lang="ru-RU" dirty="0">
                <a:latin typeface="Times New Roman" panose="02020603050405020304" pitchFamily="18" charset="0"/>
                <a:cs typeface="Times New Roman" panose="02020603050405020304" pitchFamily="18" charset="0"/>
              </a:rPr>
              <a:t> энергия </a:t>
            </a:r>
            <a:r>
              <a:rPr lang="ru-RU" dirty="0" err="1">
                <a:latin typeface="Times New Roman" panose="02020603050405020304" pitchFamily="18" charset="0"/>
                <a:cs typeface="Times New Roman" panose="02020603050405020304" pitchFamily="18" charset="0"/>
              </a:rPr>
              <a:t>көздерін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дамытуда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қолданады</a:t>
            </a:r>
            <a:r>
              <a:rPr lang="ru-RU" dirty="0">
                <a:latin typeface="Times New Roman" panose="02020603050405020304" pitchFamily="18" charset="0"/>
                <a:cs typeface="Times New Roman" panose="02020603050405020304" pitchFamily="18" charset="0"/>
              </a:rPr>
              <a:t>.</a:t>
            </a:r>
          </a:p>
          <a:p>
            <a:pPr algn="just"/>
            <a:r>
              <a:rPr lang="ru-RU" b="1" dirty="0" err="1">
                <a:latin typeface="Times New Roman" panose="02020603050405020304" pitchFamily="18" charset="0"/>
                <a:cs typeface="Times New Roman" panose="02020603050405020304" pitchFamily="18" charset="0"/>
              </a:rPr>
              <a:t>Сандық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датчиктер</a:t>
            </a:r>
            <a:r>
              <a:rPr lang="ru-RU" b="1" dirty="0">
                <a:latin typeface="Times New Roman" panose="02020603050405020304" pitchFamily="18" charset="0"/>
                <a:cs typeface="Times New Roman" panose="02020603050405020304" pitchFamily="18" charset="0"/>
              </a:rPr>
              <a:t> мен </a:t>
            </a:r>
            <a:r>
              <a:rPr lang="ru-RU" b="1" dirty="0" err="1">
                <a:latin typeface="Times New Roman" panose="02020603050405020304" pitchFamily="18" charset="0"/>
                <a:cs typeface="Times New Roman" panose="02020603050405020304" pitchFamily="18" charset="0"/>
              </a:rPr>
              <a:t>сенсорлар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датчиктер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дәлдігі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мәліметтерді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a:t>
            </a:r>
            <a:r>
              <a:rPr lang="ru-RU" dirty="0">
                <a:latin typeface="Times New Roman" panose="02020603050405020304" pitchFamily="18" charset="0"/>
                <a:cs typeface="Times New Roman" panose="02020603050405020304" pitchFamily="18" charset="0"/>
              </a:rPr>
              <a:t> температура, </a:t>
            </a:r>
            <a:r>
              <a:rPr lang="ru-RU" dirty="0" err="1">
                <a:latin typeface="Times New Roman" panose="02020603050405020304" pitchFamily="18" charset="0"/>
                <a:cs typeface="Times New Roman" panose="02020603050405020304" pitchFamily="18" charset="0"/>
              </a:rPr>
              <a:t>қысым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жылдамдық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сияқты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параметрлерді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өлшеу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кеңінен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қолданылады</a:t>
            </a:r>
            <a:r>
              <a:rPr lang="ru-RU" dirty="0">
                <a:latin typeface="Times New Roman" panose="02020603050405020304" pitchFamily="18" charset="0"/>
                <a:cs typeface="Times New Roman" panose="02020603050405020304" pitchFamily="18" charset="0"/>
              </a:rPr>
              <a:t>.</a:t>
            </a:r>
          </a:p>
        </p:txBody>
      </p:sp>
      <p:pic>
        <p:nvPicPr>
          <p:cNvPr id="4" name="Рисунок 3">
            <a:extLst>
              <a:ext uri="{FF2B5EF4-FFF2-40B4-BE49-F238E27FC236}">
                <a16:creationId xmlns:a16="http://schemas.microsoft.com/office/drawing/2014/main" id="{A179A0E6-53A9-606D-933E-BE5005EADA6B}"/>
              </a:ext>
            </a:extLst>
          </p:cNvPr>
          <p:cNvPicPr>
            <a:picLocks noChangeAspect="1"/>
          </p:cNvPicPr>
          <p:nvPr/>
        </p:nvPicPr>
        <p:blipFill>
          <a:blip r:embed="rId2"/>
          <a:stretch>
            <a:fillRect/>
          </a:stretch>
        </p:blipFill>
        <p:spPr>
          <a:xfrm>
            <a:off x="8920685" y="3965627"/>
            <a:ext cx="2933954" cy="2324301"/>
          </a:xfrm>
          <a:prstGeom prst="rect">
            <a:avLst/>
          </a:prstGeom>
        </p:spPr>
      </p:pic>
    </p:spTree>
    <p:extLst>
      <p:ext uri="{BB962C8B-B14F-4D97-AF65-F5344CB8AC3E}">
        <p14:creationId xmlns:p14="http://schemas.microsoft.com/office/powerpoint/2010/main" val="4288414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356222" y="102548"/>
            <a:ext cx="9211909" cy="994123"/>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Физикалық</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шамалар</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D3C197B-BB7D-830B-8489-66B506B85019}"/>
              </a:ext>
            </a:extLst>
          </p:cNvPr>
          <p:cNvSpPr txBox="1"/>
          <p:nvPr/>
        </p:nvSpPr>
        <p:spPr>
          <a:xfrm>
            <a:off x="1157204" y="1160578"/>
            <a:ext cx="9515399" cy="4401205"/>
          </a:xfrm>
          <a:prstGeom prst="rect">
            <a:avLst/>
          </a:prstGeom>
          <a:noFill/>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Қасиеттерді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сипаттау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физикалық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шамалар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енгізіледі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олардың</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рқайсысы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көптеген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нысандар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физикалық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денелер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күйі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қатысатын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процесстер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сапалық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ортақ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бірақ</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ртүрлі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нысандар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сандық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қатынаста</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ртүрлі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Физикалық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шамаға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өлшеу</a:t>
            </a:r>
            <a:r>
              <a:rPr lang="ru-RU" sz="2000" dirty="0">
                <a:latin typeface="Times New Roman" panose="02020603050405020304" pitchFamily="18" charset="0"/>
                <a:cs typeface="Times New Roman" panose="02020603050405020304" pitchFamily="18" charset="0"/>
              </a:rPr>
              <a:t> беру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бірлікті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орнатамыз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Белгілі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физикалық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шаманың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бірлігі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анықтама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есептелетін</a:t>
            </a:r>
            <a:r>
              <a:rPr lang="ru-RU" sz="2000" dirty="0">
                <a:latin typeface="Times New Roman" panose="02020603050405020304" pitchFamily="18" charset="0"/>
                <a:cs typeface="Times New Roman" panose="02020603050405020304" pitchFamily="18" charset="0"/>
              </a:rPr>
              <a:t> осы </a:t>
            </a:r>
            <a:r>
              <a:rPr lang="ru-RU" sz="2000" dirty="0" err="1">
                <a:latin typeface="Times New Roman" panose="02020603050405020304" pitchFamily="18" charset="0"/>
                <a:cs typeface="Times New Roman" panose="02020603050405020304" pitchFamily="18" charset="0"/>
              </a:rPr>
              <a:t>шаманың</a:t>
            </a:r>
            <a:r>
              <a:rPr lang="ru-RU" sz="2000" dirty="0">
                <a:latin typeface="Times New Roman" panose="02020603050405020304" pitchFamily="18" charset="0"/>
                <a:cs typeface="Times New Roman" panose="02020603050405020304" pitchFamily="18" charset="0"/>
              </a:rPr>
              <a:t> м</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нін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көрсетеді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Белгілі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нысан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ртүрлі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шаманың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сандық</a:t>
            </a:r>
            <a:r>
              <a:rPr lang="ru-RU" sz="2000" dirty="0">
                <a:latin typeface="Times New Roman" panose="02020603050405020304" pitchFamily="18" charset="0"/>
                <a:cs typeface="Times New Roman" panose="02020603050405020304" pitchFamily="18" charset="0"/>
              </a:rPr>
              <a:t> м</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нін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біздің</a:t>
            </a:r>
            <a:r>
              <a:rPr lang="ru-RU" sz="2000" dirty="0">
                <a:latin typeface="Times New Roman" panose="02020603050405020304" pitchFamily="18" charset="0"/>
                <a:cs typeface="Times New Roman" panose="02020603050405020304" pitchFamily="18" charset="0"/>
              </a:rPr>
              <a:t> операция осы шаманы </a:t>
            </a:r>
            <a:r>
              <a:rPr lang="ru-RU" sz="2000" dirty="0" err="1">
                <a:latin typeface="Times New Roman" panose="02020603050405020304" pitchFamily="18" charset="0"/>
                <a:cs typeface="Times New Roman" panose="02020603050405020304" pitchFamily="18" charset="0"/>
              </a:rPr>
              <a:t>өлшеуді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ұсынады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Физикалық</a:t>
            </a:r>
            <a:r>
              <a:rPr lang="ru-RU" sz="2000" dirty="0">
                <a:latin typeface="Times New Roman" panose="02020603050405020304" pitchFamily="18" charset="0"/>
                <a:cs typeface="Times New Roman" panose="02020603050405020304" pitchFamily="18" charset="0"/>
              </a:rPr>
              <a:t> шаманы </a:t>
            </a:r>
            <a:r>
              <a:rPr lang="ru-RU" sz="2000" dirty="0" err="1">
                <a:latin typeface="Times New Roman" panose="02020603050405020304" pitchFamily="18" charset="0"/>
                <a:cs typeface="Times New Roman" panose="02020603050405020304" pitchFamily="18" charset="0"/>
              </a:rPr>
              <a:t>өлшеу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a:t>
            </a:r>
            <a:r>
              <a:rPr lang="ru-RU" sz="2000" dirty="0">
                <a:latin typeface="Times New Roman" panose="02020603050405020304" pitchFamily="18" charset="0"/>
                <a:cs typeface="Times New Roman" panose="02020603050405020304" pitchFamily="18" charset="0"/>
              </a:rPr>
              <a:t> м</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нді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сипатқа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келесілерді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қамтамасыз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жөн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біртектік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атаулы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шамалардың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қатынасы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көмегімен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өлшенгендігіне</a:t>
            </a:r>
            <a:r>
              <a:rPr lang="ru-RU" sz="2000" dirty="0">
                <a:latin typeface="Times New Roman" panose="02020603050405020304" pitchFamily="18" charset="0"/>
                <a:cs typeface="Times New Roman" panose="02020603050405020304" pitchFamily="18" charset="0"/>
              </a:rPr>
              <a:t> т</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уелді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болмауы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тиіс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Физикалық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шамалардың</a:t>
            </a:r>
            <a:r>
              <a:rPr lang="ru-RU" sz="2000" dirty="0">
                <a:latin typeface="Times New Roman" panose="02020603050405020304" pitchFamily="18" charset="0"/>
                <a:cs typeface="Times New Roman" panose="02020603050405020304" pitchFamily="18" charset="0"/>
              </a:rPr>
              <a:t> басым </a:t>
            </a:r>
            <a:r>
              <a:rPr lang="ru-RU" sz="2000" dirty="0" err="1">
                <a:latin typeface="Times New Roman" panose="02020603050405020304" pitchFamily="18" charset="0"/>
                <a:cs typeface="Times New Roman" panose="02020603050405020304" pitchFamily="18" charset="0"/>
              </a:rPr>
              <a:t>көпшілігі</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детте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салыстырмалы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мөлшердің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абсолюттік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мәнінің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шарты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атайтын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шартты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қанағаттандырады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шарт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кемінде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біркелкі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шамаларды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осындай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сандық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салыстыру</a:t>
            </a:r>
            <a:r>
              <a:rPr lang="ru-RU" sz="2000" dirty="0">
                <a:latin typeface="Times New Roman" panose="02020603050405020304" pitchFamily="18" charset="0"/>
                <a:cs typeface="Times New Roman" panose="02020603050405020304" pitchFamily="18" charset="0"/>
              </a:rPr>
              <a:t> н</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тижесінде</a:t>
            </a:r>
            <a:r>
              <a:rPr lang="ru-RU" sz="2000" dirty="0">
                <a:latin typeface="Times New Roman" panose="02020603050405020304" pitchFamily="18" charset="0"/>
                <a:cs typeface="Times New Roman" panose="02020603050405020304" pitchFamily="18" charset="0"/>
              </a:rPr>
              <a:t> осы </a:t>
            </a:r>
            <a:r>
              <a:rPr lang="ru-RU" sz="2000" dirty="0" err="1">
                <a:latin typeface="Times New Roman" panose="02020603050405020304" pitchFamily="18" charset="0"/>
                <a:cs typeface="Times New Roman" panose="02020603050405020304" pitchFamily="18" charset="0"/>
              </a:rPr>
              <a:t>шамалардың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қатынасын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өрнектейтін</a:t>
            </a:r>
            <a:r>
              <a:rPr lang="ru-RU" sz="2000" dirty="0">
                <a:latin typeface="Times New Roman" panose="02020603050405020304" pitchFamily="18" charset="0"/>
                <a:cs typeface="Times New Roman" panose="02020603050405020304" pitchFamily="18" charset="0"/>
              </a:rPr>
              <a:t> сан </a:t>
            </a:r>
            <a:r>
              <a:rPr lang="ru-RU" sz="2000" dirty="0" err="1">
                <a:latin typeface="Times New Roman" panose="02020603050405020304" pitchFamily="18" charset="0"/>
                <a:cs typeface="Times New Roman" panose="02020603050405020304" pitchFamily="18" charset="0"/>
              </a:rPr>
              <a:t>алынатын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принципиалдық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мүмкіндік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болғанда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сақталады</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801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4489</TotalTime>
  <Words>910</Words>
  <Application>Microsoft Office PowerPoint</Application>
  <PresentationFormat>Широкоэкранный</PresentationFormat>
  <Paragraphs>53</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Times New Roman</vt:lpstr>
      <vt:lpstr>Тема Office</vt:lpstr>
      <vt:lpstr>Презентация PowerPoint</vt:lpstr>
      <vt:lpstr>Презентация PowerPoint</vt:lpstr>
      <vt:lpstr>1. ВАКУУМДЫҚ ТЕХНИКАСЫНЫҢ ДАМУ ТАРИХЫ</vt:lpstr>
      <vt:lpstr>1. Жабдықтардың тақырып бойынша бөлінуі</vt:lpstr>
      <vt:lpstr>Презентация PowerPoint</vt:lpstr>
      <vt:lpstr>1. Өлшеу жүйесінің орындалуы</vt:lpstr>
      <vt:lpstr>1. Құралдардың түрлері мен артықшылықтары</vt:lpstr>
      <vt:lpstr>1. Құралдардың түрлері мен артықшылықтары</vt:lpstr>
      <vt:lpstr>2. Физикалық шамалар</vt:lpstr>
      <vt:lpstr>2. Өлшеу және есептеу</vt:lpstr>
      <vt:lpstr>2. Тура және жанама өлшеу</vt:lpstr>
      <vt:lpstr>2. Физикалық өлшем бірліктер</vt:lpstr>
      <vt:lpstr>Бақылау сұрақтары</vt:lpstr>
      <vt:lpstr>НАЗАРЛАРЫҢЫЗҒА РАҚМЕТ!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Пользователь</cp:lastModifiedBy>
  <cp:revision>112</cp:revision>
  <dcterms:created xsi:type="dcterms:W3CDTF">2021-11-16T03:16:23Z</dcterms:created>
  <dcterms:modified xsi:type="dcterms:W3CDTF">2024-11-02T14:52:41Z</dcterms:modified>
</cp:coreProperties>
</file>