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23" r:id="rId4"/>
    <p:sldId id="311" r:id="rId5"/>
    <p:sldId id="357" r:id="rId6"/>
    <p:sldId id="356" r:id="rId7"/>
    <p:sldId id="324" r:id="rId8"/>
    <p:sldId id="367" r:id="rId9"/>
    <p:sldId id="358" r:id="rId10"/>
    <p:sldId id="360" r:id="rId11"/>
    <p:sldId id="351" r:id="rId12"/>
    <p:sldId id="361" r:id="rId13"/>
    <p:sldId id="345" r:id="rId14"/>
    <p:sldId id="257"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CC3300"/>
    <a:srgbClr val="0000FF"/>
    <a:srgbClr val="FF33CC"/>
    <a:srgbClr val="0099FF"/>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94660"/>
  </p:normalViewPr>
  <p:slideViewPr>
    <p:cSldViewPr snapToGrid="0">
      <p:cViewPr varScale="1">
        <p:scale>
          <a:sx n="108" d="100"/>
          <a:sy n="108" d="100"/>
        </p:scale>
        <p:origin x="34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3D272-DE9F-4721-B672-F1994C487D49}"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ru-KZ"/>
        </a:p>
      </dgm:t>
    </dgm:pt>
    <dgm:pt modelId="{A0EFFEE9-7BD9-4E2A-9A04-E294DF4C0CC9}">
      <dgm:prSet phldrT="[Текст]" custT="1"/>
      <dgm:spPr/>
      <dgm:t>
        <a:bodyPr/>
        <a:lstStyle/>
        <a:p>
          <a:r>
            <a:rPr lang="kk-KZ"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Ұқсас жабдықтардың жіктелімі</a:t>
          </a:r>
          <a:endParaRPr lang="ru-KZ"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6D736A7-0D64-4B06-8491-089DBA3EBFF8}" type="parTrans" cxnId="{B1269DAF-4B5A-470A-B170-DF381F456D3D}">
      <dgm:prSet/>
      <dgm:spPr/>
      <dgm:t>
        <a:bodyPr/>
        <a:lstStyle/>
        <a:p>
          <a:endParaRPr lang="ru-KZ"/>
        </a:p>
      </dgm:t>
    </dgm:pt>
    <dgm:pt modelId="{A65E86E4-9B8B-410A-A171-16AD5E5B7C34}" type="sibTrans" cxnId="{B1269DAF-4B5A-470A-B170-DF381F456D3D}">
      <dgm:prSet/>
      <dgm:spPr>
        <a:solidFill>
          <a:srgbClr val="0099FF"/>
        </a:solidFill>
      </dgm:spPr>
      <dgm:t>
        <a:bodyPr/>
        <a:lstStyle/>
        <a:p>
          <a:endParaRPr lang="ru-KZ"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6D7CD6A-9D19-4A5A-BE07-E203DC3E99A6}">
      <dgm:prSet phldrT="[Текст]" custT="1"/>
      <dgm:spPr>
        <a:solidFill>
          <a:schemeClr val="accent4">
            <a:lumMod val="60000"/>
            <a:lumOff val="40000"/>
          </a:schemeClr>
        </a:solidFill>
      </dgm:spPr>
      <dgm:t>
        <a:bodyPr/>
        <a:lstStyle/>
        <a:p>
          <a:r>
            <a:rPr lang="ru-RU" sz="2400" b="1" u="none" dirty="0" err="1">
              <a:solidFill>
                <a:schemeClr val="tx1"/>
              </a:solidFill>
              <a:latin typeface="Times New Roman" panose="02020603050405020304" pitchFamily="18" charset="0"/>
              <a:cs typeface="Times New Roman" panose="02020603050405020304" pitchFamily="18" charset="0"/>
            </a:rPr>
            <a:t>Уақыт</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өлшеу</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құралдары</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90A0A9C-477B-40F7-B136-84605D858554}" type="parTrans" cxnId="{D1512917-C192-4681-8D33-4862D4E45B62}">
      <dgm:prSet/>
      <dgm:spPr/>
      <dgm:t>
        <a:bodyPr/>
        <a:lstStyle/>
        <a:p>
          <a:endParaRPr lang="ru-KZ"/>
        </a:p>
      </dgm:t>
    </dgm:pt>
    <dgm:pt modelId="{1B0BE80D-10A9-4E62-8400-E2E9FEB311F2}" type="sibTrans" cxnId="{D1512917-C192-4681-8D33-4862D4E45B62}">
      <dgm:prSet/>
      <dgm:spPr/>
      <dgm:t>
        <a:bodyPr/>
        <a:lstStyle/>
        <a:p>
          <a:endParaRPr lang="ru-KZ"/>
        </a:p>
      </dgm:t>
    </dgm:pt>
    <dgm:pt modelId="{9B2BE6B9-79A5-4BD1-9680-AAA041FA366B}">
      <dgm:prSet phldrT="[Текст]" custT="1"/>
      <dgm:spPr>
        <a:solidFill>
          <a:schemeClr val="accent6">
            <a:lumMod val="75000"/>
          </a:schemeClr>
        </a:solidFill>
      </dgm:spPr>
      <dgm:t>
        <a:bodyPr/>
        <a:lstStyle/>
        <a:p>
          <a:r>
            <a:rPr lang="ru-RU" sz="2400" b="1" u="none" dirty="0" err="1">
              <a:solidFill>
                <a:schemeClr val="tx1"/>
              </a:solidFill>
              <a:latin typeface="Times New Roman" panose="02020603050405020304" pitchFamily="18" charset="0"/>
              <a:cs typeface="Times New Roman" panose="02020603050405020304" pitchFamily="18" charset="0"/>
            </a:rPr>
            <a:t>Геометриялық</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өлшеу</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құралдары</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6F821BD4-665B-4A69-B8B3-8DB9FC1178A5}" type="parTrans" cxnId="{2CEC2C31-6B32-445E-AF95-6EB7D741AEA3}">
      <dgm:prSet/>
      <dgm:spPr/>
      <dgm:t>
        <a:bodyPr/>
        <a:lstStyle/>
        <a:p>
          <a:endParaRPr lang="ru-KZ"/>
        </a:p>
      </dgm:t>
    </dgm:pt>
    <dgm:pt modelId="{A141A02A-8A61-4189-ADD7-CC084A88B6C9}" type="sibTrans" cxnId="{2CEC2C31-6B32-445E-AF95-6EB7D741AEA3}">
      <dgm:prSet/>
      <dgm:spPr/>
      <dgm:t>
        <a:bodyPr/>
        <a:lstStyle/>
        <a:p>
          <a:endParaRPr lang="ru-KZ"/>
        </a:p>
      </dgm:t>
    </dgm:pt>
    <dgm:pt modelId="{A663B8B8-DB93-4D4A-96FB-CA116ED219D3}">
      <dgm:prSet phldrT="[Текст]" custT="1"/>
      <dgm:spPr>
        <a:solidFill>
          <a:schemeClr val="accent2">
            <a:lumMod val="75000"/>
          </a:schemeClr>
        </a:solidFill>
      </dgm:spPr>
      <dgm:t>
        <a:bodyPr/>
        <a:lstStyle/>
        <a:p>
          <a:r>
            <a:rPr lang="ru-RU" sz="2400" b="1" u="none" dirty="0" err="1">
              <a:solidFill>
                <a:schemeClr val="tx1"/>
              </a:solidFill>
              <a:latin typeface="Times New Roman" panose="02020603050405020304" pitchFamily="18" charset="0"/>
              <a:cs typeface="Times New Roman" panose="02020603050405020304" pitchFamily="18" charset="0"/>
            </a:rPr>
            <a:t>Механикалық</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шамаларды</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өлшеу</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F6F55073-D912-4210-A64B-B13ECE9E9E91}" type="parTrans" cxnId="{C8B27F86-BAC0-438B-A332-3C3DEC1773D3}">
      <dgm:prSet/>
      <dgm:spPr/>
      <dgm:t>
        <a:bodyPr/>
        <a:lstStyle/>
        <a:p>
          <a:endParaRPr lang="ru-KZ"/>
        </a:p>
      </dgm:t>
    </dgm:pt>
    <dgm:pt modelId="{94C0BD9C-FEF8-4063-B632-CD2D609220ED}" type="sibTrans" cxnId="{C8B27F86-BAC0-438B-A332-3C3DEC1773D3}">
      <dgm:prSet/>
      <dgm:spPr/>
      <dgm:t>
        <a:bodyPr/>
        <a:lstStyle/>
        <a:p>
          <a:endParaRPr lang="ru-KZ"/>
        </a:p>
      </dgm:t>
    </dgm:pt>
    <dgm:pt modelId="{20B6DC27-24DF-4817-B597-A4DF112EDF06}">
      <dgm:prSet phldrT="[Текст]" custT="1"/>
      <dgm:spPr>
        <a:solidFill>
          <a:schemeClr val="accent5">
            <a:lumMod val="60000"/>
            <a:lumOff val="40000"/>
          </a:schemeClr>
        </a:solidFill>
      </dgm:spPr>
      <dgm:t>
        <a:bodyPr/>
        <a:lstStyle/>
        <a:p>
          <a:r>
            <a:rPr lang="ru-RU" sz="2400" b="1" u="none" dirty="0" err="1">
              <a:solidFill>
                <a:schemeClr val="tx1"/>
              </a:solidFill>
              <a:latin typeface="Times New Roman" panose="02020603050405020304" pitchFamily="18" charset="0"/>
              <a:cs typeface="Times New Roman" panose="02020603050405020304" pitchFamily="18" charset="0"/>
            </a:rPr>
            <a:t>Температураны</a:t>
          </a:r>
          <a:r>
            <a:rPr lang="ru-RU" sz="2400" b="1" u="none" dirty="0">
              <a:solidFill>
                <a:schemeClr val="tx1"/>
              </a:solidFill>
              <a:latin typeface="Times New Roman" panose="02020603050405020304" pitchFamily="18" charset="0"/>
              <a:cs typeface="Times New Roman" panose="02020603050405020304" pitchFamily="18" charset="0"/>
            </a:rPr>
            <a:t> </a:t>
          </a:r>
          <a:r>
            <a:rPr lang="ru-RU" sz="2400" b="1" u="none" dirty="0" err="1">
              <a:solidFill>
                <a:schemeClr val="tx1"/>
              </a:solidFill>
              <a:latin typeface="Times New Roman" panose="02020603050405020304" pitchFamily="18" charset="0"/>
              <a:cs typeface="Times New Roman" panose="02020603050405020304" pitchFamily="18" charset="0"/>
            </a:rPr>
            <a:t>өлшеу</a:t>
          </a:r>
          <a:r>
            <a:rPr lang="ru-RU" sz="2400" b="1" u="none" dirty="0">
              <a:solidFill>
                <a:schemeClr val="tx1"/>
              </a:solidFill>
              <a:latin typeface="Times New Roman" panose="02020603050405020304" pitchFamily="18" charset="0"/>
              <a:cs typeface="Times New Roman" panose="02020603050405020304" pitchFamily="18" charset="0"/>
            </a:rPr>
            <a:t> </a:t>
          </a:r>
          <a:endParaRPr lang="ru-KZ" sz="2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2DEEA69F-919C-4ACE-ABA3-E154DFE67B32}" type="parTrans" cxnId="{D60D3288-423B-4F04-9E8F-749BE618799A}">
      <dgm:prSet/>
      <dgm:spPr/>
      <dgm:t>
        <a:bodyPr/>
        <a:lstStyle/>
        <a:p>
          <a:endParaRPr lang="ru-KZ"/>
        </a:p>
      </dgm:t>
    </dgm:pt>
    <dgm:pt modelId="{75D422BB-9AEA-4174-8650-3C44DB2BFEA8}" type="sibTrans" cxnId="{D60D3288-423B-4F04-9E8F-749BE618799A}">
      <dgm:prSet/>
      <dgm:spPr/>
      <dgm:t>
        <a:bodyPr/>
        <a:lstStyle/>
        <a:p>
          <a:endParaRPr lang="ru-KZ"/>
        </a:p>
      </dgm:t>
    </dgm:pt>
    <dgm:pt modelId="{00A33A8A-E683-424F-A16D-936EA01DB98F}" type="pres">
      <dgm:prSet presAssocID="{52C3D272-DE9F-4721-B672-F1994C487D49}" presName="Name0" presStyleCnt="0">
        <dgm:presLayoutVars>
          <dgm:dir/>
          <dgm:resizeHandles val="exact"/>
        </dgm:presLayoutVars>
      </dgm:prSet>
      <dgm:spPr/>
    </dgm:pt>
    <dgm:pt modelId="{C697D8A1-068E-48F4-8CB8-9041BE77E72A}" type="pres">
      <dgm:prSet presAssocID="{52C3D272-DE9F-4721-B672-F1994C487D49}" presName="cycle" presStyleCnt="0"/>
      <dgm:spPr/>
    </dgm:pt>
    <dgm:pt modelId="{01B80854-80D5-4B0C-AA42-135202AEED30}" type="pres">
      <dgm:prSet presAssocID="{A0EFFEE9-7BD9-4E2A-9A04-E294DF4C0CC9}" presName="nodeFirstNode" presStyleLbl="node1" presStyleIdx="0" presStyleCnt="5">
        <dgm:presLayoutVars>
          <dgm:bulletEnabled val="1"/>
        </dgm:presLayoutVars>
      </dgm:prSet>
      <dgm:spPr/>
    </dgm:pt>
    <dgm:pt modelId="{F266000B-6AEE-4A51-8EE8-1CF2D38B1636}" type="pres">
      <dgm:prSet presAssocID="{A65E86E4-9B8B-410A-A171-16AD5E5B7C34}" presName="sibTransFirstNode" presStyleLbl="bgShp" presStyleIdx="0" presStyleCnt="1" custScaleX="116932"/>
      <dgm:spPr/>
    </dgm:pt>
    <dgm:pt modelId="{F0183EF6-BC7E-48AA-B89D-894D24626B73}" type="pres">
      <dgm:prSet presAssocID="{96D7CD6A-9D19-4A5A-BE07-E203DC3E99A6}" presName="nodeFollowingNodes" presStyleLbl="node1" presStyleIdx="1" presStyleCnt="5" custScaleX="108652" custRadScaleRad="115963" custRadScaleInc="43260">
        <dgm:presLayoutVars>
          <dgm:bulletEnabled val="1"/>
        </dgm:presLayoutVars>
      </dgm:prSet>
      <dgm:spPr/>
    </dgm:pt>
    <dgm:pt modelId="{3BA7E308-906E-4D52-B614-D4E020E651DE}" type="pres">
      <dgm:prSet presAssocID="{9B2BE6B9-79A5-4BD1-9680-AAA041FA366B}" presName="nodeFollowingNodes" presStyleLbl="node1" presStyleIdx="2" presStyleCnt="5" custRadScaleRad="111032" custRadScaleInc="-12531">
        <dgm:presLayoutVars>
          <dgm:bulletEnabled val="1"/>
        </dgm:presLayoutVars>
      </dgm:prSet>
      <dgm:spPr/>
    </dgm:pt>
    <dgm:pt modelId="{40B33C97-F5D3-40B5-B94E-4C7C16BA98EE}" type="pres">
      <dgm:prSet presAssocID="{A663B8B8-DB93-4D4A-96FB-CA116ED219D3}" presName="nodeFollowingNodes" presStyleLbl="node1" presStyleIdx="3" presStyleCnt="5" custRadScaleRad="106690" custRadScaleInc="8340">
        <dgm:presLayoutVars>
          <dgm:bulletEnabled val="1"/>
        </dgm:presLayoutVars>
      </dgm:prSet>
      <dgm:spPr/>
    </dgm:pt>
    <dgm:pt modelId="{A1E56FB9-E1EB-4E19-926B-5884D057A3BD}" type="pres">
      <dgm:prSet presAssocID="{20B6DC27-24DF-4817-B597-A4DF112EDF06}" presName="nodeFollowingNodes" presStyleLbl="node1" presStyleIdx="4" presStyleCnt="5" custRadScaleRad="106100" custRadScaleInc="-45156">
        <dgm:presLayoutVars>
          <dgm:bulletEnabled val="1"/>
        </dgm:presLayoutVars>
      </dgm:prSet>
      <dgm:spPr/>
    </dgm:pt>
  </dgm:ptLst>
  <dgm:cxnLst>
    <dgm:cxn modelId="{3FF02A00-ABE3-440C-851E-96C9A8811F96}" type="presOf" srcId="{A0EFFEE9-7BD9-4E2A-9A04-E294DF4C0CC9}" destId="{01B80854-80D5-4B0C-AA42-135202AEED30}" srcOrd="0" destOrd="0" presId="urn:microsoft.com/office/officeart/2005/8/layout/cycle3"/>
    <dgm:cxn modelId="{D1512917-C192-4681-8D33-4862D4E45B62}" srcId="{52C3D272-DE9F-4721-B672-F1994C487D49}" destId="{96D7CD6A-9D19-4A5A-BE07-E203DC3E99A6}" srcOrd="1" destOrd="0" parTransId="{890A0A9C-477B-40F7-B136-84605D858554}" sibTransId="{1B0BE80D-10A9-4E62-8400-E2E9FEB311F2}"/>
    <dgm:cxn modelId="{B5F0F320-85B3-4DAD-A812-DC65B25A22A5}" type="presOf" srcId="{52C3D272-DE9F-4721-B672-F1994C487D49}" destId="{00A33A8A-E683-424F-A16D-936EA01DB98F}" srcOrd="0" destOrd="0" presId="urn:microsoft.com/office/officeart/2005/8/layout/cycle3"/>
    <dgm:cxn modelId="{2CEC2C31-6B32-445E-AF95-6EB7D741AEA3}" srcId="{52C3D272-DE9F-4721-B672-F1994C487D49}" destId="{9B2BE6B9-79A5-4BD1-9680-AAA041FA366B}" srcOrd="2" destOrd="0" parTransId="{6F821BD4-665B-4A69-B8B3-8DB9FC1178A5}" sibTransId="{A141A02A-8A61-4189-ADD7-CC084A88B6C9}"/>
    <dgm:cxn modelId="{C103635B-FACB-4BE5-9D38-69AF82CAF1F3}" type="presOf" srcId="{96D7CD6A-9D19-4A5A-BE07-E203DC3E99A6}" destId="{F0183EF6-BC7E-48AA-B89D-894D24626B73}" srcOrd="0" destOrd="0" presId="urn:microsoft.com/office/officeart/2005/8/layout/cycle3"/>
    <dgm:cxn modelId="{F93B0054-D1D7-4302-BAC7-45EB0599617A}" type="presOf" srcId="{A65E86E4-9B8B-410A-A171-16AD5E5B7C34}" destId="{F266000B-6AEE-4A51-8EE8-1CF2D38B1636}" srcOrd="0" destOrd="0" presId="urn:microsoft.com/office/officeart/2005/8/layout/cycle3"/>
    <dgm:cxn modelId="{C8B27F86-BAC0-438B-A332-3C3DEC1773D3}" srcId="{52C3D272-DE9F-4721-B672-F1994C487D49}" destId="{A663B8B8-DB93-4D4A-96FB-CA116ED219D3}" srcOrd="3" destOrd="0" parTransId="{F6F55073-D912-4210-A64B-B13ECE9E9E91}" sibTransId="{94C0BD9C-FEF8-4063-B632-CD2D609220ED}"/>
    <dgm:cxn modelId="{D60D3288-423B-4F04-9E8F-749BE618799A}" srcId="{52C3D272-DE9F-4721-B672-F1994C487D49}" destId="{20B6DC27-24DF-4817-B597-A4DF112EDF06}" srcOrd="4" destOrd="0" parTransId="{2DEEA69F-919C-4ACE-ABA3-E154DFE67B32}" sibTransId="{75D422BB-9AEA-4174-8650-3C44DB2BFEA8}"/>
    <dgm:cxn modelId="{63D4029C-2978-403D-A130-942232787489}" type="presOf" srcId="{9B2BE6B9-79A5-4BD1-9680-AAA041FA366B}" destId="{3BA7E308-906E-4D52-B614-D4E020E651DE}" srcOrd="0" destOrd="0" presId="urn:microsoft.com/office/officeart/2005/8/layout/cycle3"/>
    <dgm:cxn modelId="{58C8F5A0-19D0-4895-9A1C-85838A0A7165}" type="presOf" srcId="{A663B8B8-DB93-4D4A-96FB-CA116ED219D3}" destId="{40B33C97-F5D3-40B5-B94E-4C7C16BA98EE}" srcOrd="0" destOrd="0" presId="urn:microsoft.com/office/officeart/2005/8/layout/cycle3"/>
    <dgm:cxn modelId="{273355A6-79EB-4CD5-B001-646FDCCDCA87}" type="presOf" srcId="{20B6DC27-24DF-4817-B597-A4DF112EDF06}" destId="{A1E56FB9-E1EB-4E19-926B-5884D057A3BD}" srcOrd="0" destOrd="0" presId="urn:microsoft.com/office/officeart/2005/8/layout/cycle3"/>
    <dgm:cxn modelId="{B1269DAF-4B5A-470A-B170-DF381F456D3D}" srcId="{52C3D272-DE9F-4721-B672-F1994C487D49}" destId="{A0EFFEE9-7BD9-4E2A-9A04-E294DF4C0CC9}" srcOrd="0" destOrd="0" parTransId="{D6D736A7-0D64-4B06-8491-089DBA3EBFF8}" sibTransId="{A65E86E4-9B8B-410A-A171-16AD5E5B7C34}"/>
    <dgm:cxn modelId="{63984AB8-11B4-4F85-B94F-4D8B80F417A5}" type="presParOf" srcId="{00A33A8A-E683-424F-A16D-936EA01DB98F}" destId="{C697D8A1-068E-48F4-8CB8-9041BE77E72A}" srcOrd="0" destOrd="0" presId="urn:microsoft.com/office/officeart/2005/8/layout/cycle3"/>
    <dgm:cxn modelId="{91791F01-BE01-44A0-8C05-4B381C8182E2}" type="presParOf" srcId="{C697D8A1-068E-48F4-8CB8-9041BE77E72A}" destId="{01B80854-80D5-4B0C-AA42-135202AEED30}" srcOrd="0" destOrd="0" presId="urn:microsoft.com/office/officeart/2005/8/layout/cycle3"/>
    <dgm:cxn modelId="{274934F0-8D73-4B12-A170-71272706B19D}" type="presParOf" srcId="{C697D8A1-068E-48F4-8CB8-9041BE77E72A}" destId="{F266000B-6AEE-4A51-8EE8-1CF2D38B1636}" srcOrd="1" destOrd="0" presId="urn:microsoft.com/office/officeart/2005/8/layout/cycle3"/>
    <dgm:cxn modelId="{B89549AC-F0C9-4BCF-8833-6A068AC4DD42}" type="presParOf" srcId="{C697D8A1-068E-48F4-8CB8-9041BE77E72A}" destId="{F0183EF6-BC7E-48AA-B89D-894D24626B73}" srcOrd="2" destOrd="0" presId="urn:microsoft.com/office/officeart/2005/8/layout/cycle3"/>
    <dgm:cxn modelId="{3000FF0D-1B42-4DFD-A4E0-20F4D87CBB7D}" type="presParOf" srcId="{C697D8A1-068E-48F4-8CB8-9041BE77E72A}" destId="{3BA7E308-906E-4D52-B614-D4E020E651DE}" srcOrd="3" destOrd="0" presId="urn:microsoft.com/office/officeart/2005/8/layout/cycle3"/>
    <dgm:cxn modelId="{8254E2CC-42F4-48ED-BC6B-94CB38F0A690}" type="presParOf" srcId="{C697D8A1-068E-48F4-8CB8-9041BE77E72A}" destId="{40B33C97-F5D3-40B5-B94E-4C7C16BA98EE}" srcOrd="4" destOrd="0" presId="urn:microsoft.com/office/officeart/2005/8/layout/cycle3"/>
    <dgm:cxn modelId="{1924834B-A7F3-4799-AA5E-DCE67B7A0A01}" type="presParOf" srcId="{C697D8A1-068E-48F4-8CB8-9041BE77E72A}" destId="{A1E56FB9-E1EB-4E19-926B-5884D057A3B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C3F52E-DAEE-42BF-8FEE-6DD39365D3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KZ"/>
        </a:p>
      </dgm:t>
    </dgm:pt>
    <dgm:pt modelId="{553F2974-E7D4-432C-BBA1-1673FE4CFBF6}">
      <dgm:prSet phldrT="[Текст]" custT="1"/>
      <dgm:spPr>
        <a:solidFill>
          <a:srgbClr val="FF33CC"/>
        </a:solidFill>
      </dgm:spPr>
      <dgm:t>
        <a:bodyPr/>
        <a:lstStyle/>
        <a:p>
          <a:r>
            <a:rPr lang="kk-KZ" sz="2400" b="1" dirty="0">
              <a:solidFill>
                <a:schemeClr val="tx1"/>
              </a:solidFill>
              <a:latin typeface="Times New Roman" panose="02020603050405020304" pitchFamily="18" charset="0"/>
              <a:cs typeface="Times New Roman" panose="02020603050405020304" pitchFamily="18" charset="0"/>
            </a:rPr>
            <a:t>Өлшеу түрлері</a:t>
          </a:r>
          <a:endParaRPr lang="ru-KZ" sz="2400" b="1" dirty="0">
            <a:solidFill>
              <a:schemeClr val="tx1"/>
            </a:solidFill>
            <a:latin typeface="Times New Roman" panose="02020603050405020304" pitchFamily="18" charset="0"/>
            <a:cs typeface="Times New Roman" panose="02020603050405020304" pitchFamily="18" charset="0"/>
          </a:endParaRPr>
        </a:p>
      </dgm:t>
    </dgm:pt>
    <dgm:pt modelId="{AF5C9AB7-C1A6-4932-8132-2F20CDB27124}" type="parTrans" cxnId="{9110FD67-C4D1-4E92-B80C-538A9A6872EB}">
      <dgm:prSet/>
      <dgm:spPr/>
      <dgm:t>
        <a:bodyPr/>
        <a:lstStyle/>
        <a:p>
          <a:endParaRPr lang="ru-KZ"/>
        </a:p>
      </dgm:t>
    </dgm:pt>
    <dgm:pt modelId="{1DF8BF01-97DB-4BFC-B658-8E632FDFBAFF}" type="sibTrans" cxnId="{9110FD67-C4D1-4E92-B80C-538A9A6872EB}">
      <dgm:prSet/>
      <dgm:spPr/>
      <dgm:t>
        <a:bodyPr/>
        <a:lstStyle/>
        <a:p>
          <a:endParaRPr lang="ru-KZ"/>
        </a:p>
      </dgm:t>
    </dgm:pt>
    <dgm:pt modelId="{332C31DA-DF81-463B-8B3B-EAC42EE41D2A}">
      <dgm:prSet phldrT="[Текст]" custT="1"/>
      <dgm:spPr>
        <a:solidFill>
          <a:srgbClr val="00B050"/>
        </a:solidFill>
      </dgm:spPr>
      <dgm:t>
        <a:bodyPr/>
        <a:lstStyle/>
        <a:p>
          <a:r>
            <a:rPr lang="kk-KZ" sz="2000" b="1" dirty="0">
              <a:solidFill>
                <a:schemeClr val="tx1"/>
              </a:solidFill>
              <a:latin typeface="Times New Roman" panose="02020603050405020304" pitchFamily="18" charset="0"/>
              <a:cs typeface="Times New Roman" panose="02020603050405020304" pitchFamily="18" charset="0"/>
            </a:rPr>
            <a:t>Тура өлшеу</a:t>
          </a:r>
          <a:endParaRPr lang="ru-KZ" sz="2000" b="1" dirty="0">
            <a:solidFill>
              <a:schemeClr val="tx1"/>
            </a:solidFill>
            <a:latin typeface="Times New Roman" panose="02020603050405020304" pitchFamily="18" charset="0"/>
            <a:cs typeface="Times New Roman" panose="02020603050405020304" pitchFamily="18" charset="0"/>
          </a:endParaRPr>
        </a:p>
      </dgm:t>
    </dgm:pt>
    <dgm:pt modelId="{A1A378C5-40D1-4516-AE30-162EE7D37585}" type="parTrans" cxnId="{0256E512-B378-4771-8479-6C4D934D7DB4}">
      <dgm:prSet/>
      <dgm:spPr>
        <a:ln w="28575"/>
      </dgm:spPr>
      <dgm:t>
        <a:bodyPr/>
        <a:lstStyle/>
        <a:p>
          <a:endParaRPr lang="ru-KZ"/>
        </a:p>
      </dgm:t>
    </dgm:pt>
    <dgm:pt modelId="{27DB5B36-37EE-4364-AF6E-33B8EB59C7EA}" type="sibTrans" cxnId="{0256E512-B378-4771-8479-6C4D934D7DB4}">
      <dgm:prSet/>
      <dgm:spPr/>
      <dgm:t>
        <a:bodyPr/>
        <a:lstStyle/>
        <a:p>
          <a:endParaRPr lang="ru-KZ"/>
        </a:p>
      </dgm:t>
    </dgm:pt>
    <dgm:pt modelId="{BEEC74A3-C199-40C7-9156-113847B6F553}">
      <dgm:prSet phldrT="[Текст]" custT="1"/>
      <dgm:spPr>
        <a:solidFill>
          <a:srgbClr val="FFC000"/>
        </a:solidFill>
      </dgm:spPr>
      <dgm:t>
        <a:bodyPr/>
        <a:lstStyle/>
        <a:p>
          <a:r>
            <a:rPr lang="kk-KZ" sz="2000" b="1" dirty="0">
              <a:solidFill>
                <a:schemeClr val="tx1"/>
              </a:solidFill>
              <a:latin typeface="Times New Roman" panose="02020603050405020304" pitchFamily="18" charset="0"/>
              <a:cs typeface="Times New Roman" panose="02020603050405020304" pitchFamily="18" charset="0"/>
            </a:rPr>
            <a:t>Жанама өлшеу</a:t>
          </a:r>
          <a:endParaRPr lang="ru-KZ" sz="2000" b="1" dirty="0">
            <a:solidFill>
              <a:schemeClr val="tx1"/>
            </a:solidFill>
            <a:latin typeface="Times New Roman" panose="02020603050405020304" pitchFamily="18" charset="0"/>
            <a:cs typeface="Times New Roman" panose="02020603050405020304" pitchFamily="18" charset="0"/>
          </a:endParaRPr>
        </a:p>
      </dgm:t>
    </dgm:pt>
    <dgm:pt modelId="{1D9A8910-090A-4D41-A120-153FF4F231F6}" type="parTrans" cxnId="{B76C4596-BC19-4C59-9339-B9B66C62551B}">
      <dgm:prSet/>
      <dgm:spPr>
        <a:ln w="28575"/>
      </dgm:spPr>
      <dgm:t>
        <a:bodyPr/>
        <a:lstStyle/>
        <a:p>
          <a:endParaRPr lang="ru-KZ"/>
        </a:p>
      </dgm:t>
    </dgm:pt>
    <dgm:pt modelId="{206F1FA3-44F4-4668-BBEB-AD483E26FCAD}" type="sibTrans" cxnId="{B76C4596-BC19-4C59-9339-B9B66C62551B}">
      <dgm:prSet/>
      <dgm:spPr/>
      <dgm:t>
        <a:bodyPr/>
        <a:lstStyle/>
        <a:p>
          <a:endParaRPr lang="ru-KZ"/>
        </a:p>
      </dgm:t>
    </dgm:pt>
    <dgm:pt modelId="{D1708775-54E4-4CC6-A33E-BDF209316F04}" type="pres">
      <dgm:prSet presAssocID="{4BC3F52E-DAEE-42BF-8FEE-6DD39365D33E}" presName="diagram" presStyleCnt="0">
        <dgm:presLayoutVars>
          <dgm:chPref val="1"/>
          <dgm:dir/>
          <dgm:animOne val="branch"/>
          <dgm:animLvl val="lvl"/>
          <dgm:resizeHandles val="exact"/>
        </dgm:presLayoutVars>
      </dgm:prSet>
      <dgm:spPr/>
    </dgm:pt>
    <dgm:pt modelId="{FBB1AF84-86EE-4EA0-A2F7-4781B8C590CA}" type="pres">
      <dgm:prSet presAssocID="{553F2974-E7D4-432C-BBA1-1673FE4CFBF6}" presName="root1" presStyleCnt="0"/>
      <dgm:spPr/>
    </dgm:pt>
    <dgm:pt modelId="{7E13A5B1-339D-4F1E-8130-4A0E58DC32B5}" type="pres">
      <dgm:prSet presAssocID="{553F2974-E7D4-432C-BBA1-1673FE4CFBF6}" presName="LevelOneTextNode" presStyleLbl="node0" presStyleIdx="0" presStyleCnt="1">
        <dgm:presLayoutVars>
          <dgm:chPref val="3"/>
        </dgm:presLayoutVars>
      </dgm:prSet>
      <dgm:spPr/>
    </dgm:pt>
    <dgm:pt modelId="{77B34F05-3459-4AD0-9250-6CD79D949701}" type="pres">
      <dgm:prSet presAssocID="{553F2974-E7D4-432C-BBA1-1673FE4CFBF6}" presName="level2hierChild" presStyleCnt="0"/>
      <dgm:spPr/>
    </dgm:pt>
    <dgm:pt modelId="{4B2F2EC6-090C-4DE8-9432-9D1A5E41CAB4}" type="pres">
      <dgm:prSet presAssocID="{A1A378C5-40D1-4516-AE30-162EE7D37585}" presName="conn2-1" presStyleLbl="parChTrans1D2" presStyleIdx="0" presStyleCnt="2"/>
      <dgm:spPr/>
    </dgm:pt>
    <dgm:pt modelId="{BAD0C71C-07DE-448C-9A03-931B7064E1D3}" type="pres">
      <dgm:prSet presAssocID="{A1A378C5-40D1-4516-AE30-162EE7D37585}" presName="connTx" presStyleLbl="parChTrans1D2" presStyleIdx="0" presStyleCnt="2"/>
      <dgm:spPr/>
    </dgm:pt>
    <dgm:pt modelId="{D33FE545-8F5E-410D-9A8A-24C2D6EFC1E0}" type="pres">
      <dgm:prSet presAssocID="{332C31DA-DF81-463B-8B3B-EAC42EE41D2A}" presName="root2" presStyleCnt="0"/>
      <dgm:spPr/>
    </dgm:pt>
    <dgm:pt modelId="{D2EA5576-DF57-471C-87A4-131F183E157F}" type="pres">
      <dgm:prSet presAssocID="{332C31DA-DF81-463B-8B3B-EAC42EE41D2A}" presName="LevelTwoTextNode" presStyleLbl="node2" presStyleIdx="0" presStyleCnt="2">
        <dgm:presLayoutVars>
          <dgm:chPref val="3"/>
        </dgm:presLayoutVars>
      </dgm:prSet>
      <dgm:spPr/>
    </dgm:pt>
    <dgm:pt modelId="{782115C2-6CF3-4234-84DC-C46D6C5B6C31}" type="pres">
      <dgm:prSet presAssocID="{332C31DA-DF81-463B-8B3B-EAC42EE41D2A}" presName="level3hierChild" presStyleCnt="0"/>
      <dgm:spPr/>
    </dgm:pt>
    <dgm:pt modelId="{926A5838-3BEC-406D-BD29-246F6775300F}" type="pres">
      <dgm:prSet presAssocID="{1D9A8910-090A-4D41-A120-153FF4F231F6}" presName="conn2-1" presStyleLbl="parChTrans1D2" presStyleIdx="1" presStyleCnt="2"/>
      <dgm:spPr/>
    </dgm:pt>
    <dgm:pt modelId="{E02E6A6E-9E2E-479E-B068-B73D2FA275AC}" type="pres">
      <dgm:prSet presAssocID="{1D9A8910-090A-4D41-A120-153FF4F231F6}" presName="connTx" presStyleLbl="parChTrans1D2" presStyleIdx="1" presStyleCnt="2"/>
      <dgm:spPr/>
    </dgm:pt>
    <dgm:pt modelId="{83B9E269-7C18-4100-ABAA-03337EC337BD}" type="pres">
      <dgm:prSet presAssocID="{BEEC74A3-C199-40C7-9156-113847B6F553}" presName="root2" presStyleCnt="0"/>
      <dgm:spPr/>
    </dgm:pt>
    <dgm:pt modelId="{433ABBEB-37F9-4B78-A121-6CE226C0504F}" type="pres">
      <dgm:prSet presAssocID="{BEEC74A3-C199-40C7-9156-113847B6F553}" presName="LevelTwoTextNode" presStyleLbl="node2" presStyleIdx="1" presStyleCnt="2" custLinFactNeighborX="35318" custLinFactNeighborY="1">
        <dgm:presLayoutVars>
          <dgm:chPref val="3"/>
        </dgm:presLayoutVars>
      </dgm:prSet>
      <dgm:spPr/>
    </dgm:pt>
    <dgm:pt modelId="{54E11A58-08F1-47EA-978F-257E9BB1E8B8}" type="pres">
      <dgm:prSet presAssocID="{BEEC74A3-C199-40C7-9156-113847B6F553}" presName="level3hierChild" presStyleCnt="0"/>
      <dgm:spPr/>
    </dgm:pt>
  </dgm:ptLst>
  <dgm:cxnLst>
    <dgm:cxn modelId="{0256E512-B378-4771-8479-6C4D934D7DB4}" srcId="{553F2974-E7D4-432C-BBA1-1673FE4CFBF6}" destId="{332C31DA-DF81-463B-8B3B-EAC42EE41D2A}" srcOrd="0" destOrd="0" parTransId="{A1A378C5-40D1-4516-AE30-162EE7D37585}" sibTransId="{27DB5B36-37EE-4364-AF6E-33B8EB59C7EA}"/>
    <dgm:cxn modelId="{5981F512-8A4C-4F14-B7BD-E599833CF343}" type="presOf" srcId="{4BC3F52E-DAEE-42BF-8FEE-6DD39365D33E}" destId="{D1708775-54E4-4CC6-A33E-BDF209316F04}" srcOrd="0" destOrd="0" presId="urn:microsoft.com/office/officeart/2005/8/layout/hierarchy2"/>
    <dgm:cxn modelId="{54E22121-99C5-4D30-91EF-AE69E57EAF28}" type="presOf" srcId="{1D9A8910-090A-4D41-A120-153FF4F231F6}" destId="{926A5838-3BEC-406D-BD29-246F6775300F}" srcOrd="0" destOrd="0" presId="urn:microsoft.com/office/officeart/2005/8/layout/hierarchy2"/>
    <dgm:cxn modelId="{20BB2D44-E63A-4C60-A35C-2FEB97C3B836}" type="presOf" srcId="{A1A378C5-40D1-4516-AE30-162EE7D37585}" destId="{4B2F2EC6-090C-4DE8-9432-9D1A5E41CAB4}" srcOrd="0" destOrd="0" presId="urn:microsoft.com/office/officeart/2005/8/layout/hierarchy2"/>
    <dgm:cxn modelId="{00BFF244-F6A9-4F75-9E09-7D9C41C1C249}" type="presOf" srcId="{1D9A8910-090A-4D41-A120-153FF4F231F6}" destId="{E02E6A6E-9E2E-479E-B068-B73D2FA275AC}" srcOrd="1" destOrd="0" presId="urn:microsoft.com/office/officeart/2005/8/layout/hierarchy2"/>
    <dgm:cxn modelId="{9110FD67-C4D1-4E92-B80C-538A9A6872EB}" srcId="{4BC3F52E-DAEE-42BF-8FEE-6DD39365D33E}" destId="{553F2974-E7D4-432C-BBA1-1673FE4CFBF6}" srcOrd="0" destOrd="0" parTransId="{AF5C9AB7-C1A6-4932-8132-2F20CDB27124}" sibTransId="{1DF8BF01-97DB-4BFC-B658-8E632FDFBAFF}"/>
    <dgm:cxn modelId="{B76C4596-BC19-4C59-9339-B9B66C62551B}" srcId="{553F2974-E7D4-432C-BBA1-1673FE4CFBF6}" destId="{BEEC74A3-C199-40C7-9156-113847B6F553}" srcOrd="1" destOrd="0" parTransId="{1D9A8910-090A-4D41-A120-153FF4F231F6}" sibTransId="{206F1FA3-44F4-4668-BBEB-AD483E26FCAD}"/>
    <dgm:cxn modelId="{4F0DB8A7-4641-4775-9928-98CCC102DE0C}" type="presOf" srcId="{332C31DA-DF81-463B-8B3B-EAC42EE41D2A}" destId="{D2EA5576-DF57-471C-87A4-131F183E157F}" srcOrd="0" destOrd="0" presId="urn:microsoft.com/office/officeart/2005/8/layout/hierarchy2"/>
    <dgm:cxn modelId="{855847B9-FBFD-4811-B4BD-6E7DAE219067}" type="presOf" srcId="{BEEC74A3-C199-40C7-9156-113847B6F553}" destId="{433ABBEB-37F9-4B78-A121-6CE226C0504F}" srcOrd="0" destOrd="0" presId="urn:microsoft.com/office/officeart/2005/8/layout/hierarchy2"/>
    <dgm:cxn modelId="{8A9C96C9-F6F4-43BF-B5B5-208B3A43E850}" type="presOf" srcId="{A1A378C5-40D1-4516-AE30-162EE7D37585}" destId="{BAD0C71C-07DE-448C-9A03-931B7064E1D3}" srcOrd="1" destOrd="0" presId="urn:microsoft.com/office/officeart/2005/8/layout/hierarchy2"/>
    <dgm:cxn modelId="{777A76F1-86BA-4588-AB8A-9FBF9192AD29}" type="presOf" srcId="{553F2974-E7D4-432C-BBA1-1673FE4CFBF6}" destId="{7E13A5B1-339D-4F1E-8130-4A0E58DC32B5}" srcOrd="0" destOrd="0" presId="urn:microsoft.com/office/officeart/2005/8/layout/hierarchy2"/>
    <dgm:cxn modelId="{7F0461F5-E26D-4527-BA26-E17D94389D44}" type="presParOf" srcId="{D1708775-54E4-4CC6-A33E-BDF209316F04}" destId="{FBB1AF84-86EE-4EA0-A2F7-4781B8C590CA}" srcOrd="0" destOrd="0" presId="urn:microsoft.com/office/officeart/2005/8/layout/hierarchy2"/>
    <dgm:cxn modelId="{5B51C797-9562-41E3-A76E-C561FE656B50}" type="presParOf" srcId="{FBB1AF84-86EE-4EA0-A2F7-4781B8C590CA}" destId="{7E13A5B1-339D-4F1E-8130-4A0E58DC32B5}" srcOrd="0" destOrd="0" presId="urn:microsoft.com/office/officeart/2005/8/layout/hierarchy2"/>
    <dgm:cxn modelId="{212BD443-CBE7-4C95-BEE0-E89C940A77EA}" type="presParOf" srcId="{FBB1AF84-86EE-4EA0-A2F7-4781B8C590CA}" destId="{77B34F05-3459-4AD0-9250-6CD79D949701}" srcOrd="1" destOrd="0" presId="urn:microsoft.com/office/officeart/2005/8/layout/hierarchy2"/>
    <dgm:cxn modelId="{D783C718-17DB-4209-9DDA-4BF3236235DF}" type="presParOf" srcId="{77B34F05-3459-4AD0-9250-6CD79D949701}" destId="{4B2F2EC6-090C-4DE8-9432-9D1A5E41CAB4}" srcOrd="0" destOrd="0" presId="urn:microsoft.com/office/officeart/2005/8/layout/hierarchy2"/>
    <dgm:cxn modelId="{36E2647C-28CC-4125-A8F3-726EDDE33307}" type="presParOf" srcId="{4B2F2EC6-090C-4DE8-9432-9D1A5E41CAB4}" destId="{BAD0C71C-07DE-448C-9A03-931B7064E1D3}" srcOrd="0" destOrd="0" presId="urn:microsoft.com/office/officeart/2005/8/layout/hierarchy2"/>
    <dgm:cxn modelId="{8C2A4058-854A-4D23-8DAE-54A1302E6980}" type="presParOf" srcId="{77B34F05-3459-4AD0-9250-6CD79D949701}" destId="{D33FE545-8F5E-410D-9A8A-24C2D6EFC1E0}" srcOrd="1" destOrd="0" presId="urn:microsoft.com/office/officeart/2005/8/layout/hierarchy2"/>
    <dgm:cxn modelId="{4E9A3525-DFA4-4BB5-8B07-A49B0E268913}" type="presParOf" srcId="{D33FE545-8F5E-410D-9A8A-24C2D6EFC1E0}" destId="{D2EA5576-DF57-471C-87A4-131F183E157F}" srcOrd="0" destOrd="0" presId="urn:microsoft.com/office/officeart/2005/8/layout/hierarchy2"/>
    <dgm:cxn modelId="{CF00E304-57A4-439D-8C95-6BED9C28B89E}" type="presParOf" srcId="{D33FE545-8F5E-410D-9A8A-24C2D6EFC1E0}" destId="{782115C2-6CF3-4234-84DC-C46D6C5B6C31}" srcOrd="1" destOrd="0" presId="urn:microsoft.com/office/officeart/2005/8/layout/hierarchy2"/>
    <dgm:cxn modelId="{A679E1E9-0D66-4D32-8251-FC14D3B4A3D5}" type="presParOf" srcId="{77B34F05-3459-4AD0-9250-6CD79D949701}" destId="{926A5838-3BEC-406D-BD29-246F6775300F}" srcOrd="2" destOrd="0" presId="urn:microsoft.com/office/officeart/2005/8/layout/hierarchy2"/>
    <dgm:cxn modelId="{8ED35243-EA23-446F-A524-62B462486D9C}" type="presParOf" srcId="{926A5838-3BEC-406D-BD29-246F6775300F}" destId="{E02E6A6E-9E2E-479E-B068-B73D2FA275AC}" srcOrd="0" destOrd="0" presId="urn:microsoft.com/office/officeart/2005/8/layout/hierarchy2"/>
    <dgm:cxn modelId="{5079CA6C-1516-4EA3-B210-8EC7384DB8DC}" type="presParOf" srcId="{77B34F05-3459-4AD0-9250-6CD79D949701}" destId="{83B9E269-7C18-4100-ABAA-03337EC337BD}" srcOrd="3" destOrd="0" presId="urn:microsoft.com/office/officeart/2005/8/layout/hierarchy2"/>
    <dgm:cxn modelId="{C133D347-3879-4DB0-8B55-82458E590F27}" type="presParOf" srcId="{83B9E269-7C18-4100-ABAA-03337EC337BD}" destId="{433ABBEB-37F9-4B78-A121-6CE226C0504F}" srcOrd="0" destOrd="0" presId="urn:microsoft.com/office/officeart/2005/8/layout/hierarchy2"/>
    <dgm:cxn modelId="{D3DA2646-1FE0-4735-9EF4-4A9CD1BF1817}" type="presParOf" srcId="{83B9E269-7C18-4100-ABAA-03337EC337BD}" destId="{54E11A58-08F1-47EA-978F-257E9BB1E8B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6000B-6AEE-4A51-8EE8-1CF2D38B1636}">
      <dsp:nvSpPr>
        <dsp:cNvPr id="0" name=""/>
        <dsp:cNvSpPr/>
      </dsp:nvSpPr>
      <dsp:spPr>
        <a:xfrm>
          <a:off x="864038" y="-32039"/>
          <a:ext cx="6290557" cy="5379671"/>
        </a:xfrm>
        <a:prstGeom prst="circularArrow">
          <a:avLst>
            <a:gd name="adj1" fmla="val 5544"/>
            <a:gd name="adj2" fmla="val 330680"/>
            <a:gd name="adj3" fmla="val 13767645"/>
            <a:gd name="adj4" fmla="val 17391005"/>
            <a:gd name="adj5" fmla="val 5757"/>
          </a:avLst>
        </a:prstGeom>
        <a:solidFill>
          <a:srgbClr val="0099FF"/>
        </a:solidFill>
        <a:ln>
          <a:noFill/>
        </a:ln>
        <a:effectLst/>
      </dsp:spPr>
      <dsp:style>
        <a:lnRef idx="0">
          <a:scrgbClr r="0" g="0" b="0"/>
        </a:lnRef>
        <a:fillRef idx="1">
          <a:scrgbClr r="0" g="0" b="0"/>
        </a:fillRef>
        <a:effectRef idx="0">
          <a:scrgbClr r="0" g="0" b="0"/>
        </a:effectRef>
        <a:fontRef idx="minor"/>
      </dsp:style>
    </dsp:sp>
    <dsp:sp modelId="{01B80854-80D5-4B0C-AA42-135202AEED30}">
      <dsp:nvSpPr>
        <dsp:cNvPr id="0" name=""/>
        <dsp:cNvSpPr/>
      </dsp:nvSpPr>
      <dsp:spPr>
        <a:xfrm>
          <a:off x="2745270" y="2274"/>
          <a:ext cx="2528093" cy="126404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Ұқсас жабдықтардың жіктелімі</a:t>
          </a:r>
          <a:endParaRPr lang="ru-KZ" sz="22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806976" y="63980"/>
        <a:ext cx="2404681" cy="1140634"/>
      </dsp:txXfrm>
    </dsp:sp>
    <dsp:sp modelId="{F0183EF6-BC7E-48AA-B89D-894D24626B73}">
      <dsp:nvSpPr>
        <dsp:cNvPr id="0" name=""/>
        <dsp:cNvSpPr/>
      </dsp:nvSpPr>
      <dsp:spPr>
        <a:xfrm>
          <a:off x="5270609" y="2664597"/>
          <a:ext cx="2746824" cy="1264046"/>
        </a:xfrm>
        <a:prstGeom prst="roundRect">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u="none" kern="1200" dirty="0" err="1">
              <a:solidFill>
                <a:schemeClr val="tx1"/>
              </a:solidFill>
              <a:latin typeface="Times New Roman" panose="02020603050405020304" pitchFamily="18" charset="0"/>
              <a:cs typeface="Times New Roman" panose="02020603050405020304" pitchFamily="18" charset="0"/>
            </a:rPr>
            <a:t>Уақыт</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өлшеу</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құралдары</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5332315" y="2726303"/>
        <a:ext cx="2623412" cy="1140634"/>
      </dsp:txXfrm>
    </dsp:sp>
    <dsp:sp modelId="{3BA7E308-906E-4D52-B614-D4E020E651DE}">
      <dsp:nvSpPr>
        <dsp:cNvPr id="0" name=""/>
        <dsp:cNvSpPr/>
      </dsp:nvSpPr>
      <dsp:spPr>
        <a:xfrm>
          <a:off x="4499239" y="4143473"/>
          <a:ext cx="2528093" cy="1264046"/>
        </a:xfrm>
        <a:prstGeom prst="round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u="none" kern="1200" dirty="0" err="1">
              <a:solidFill>
                <a:schemeClr val="tx1"/>
              </a:solidFill>
              <a:latin typeface="Times New Roman" panose="02020603050405020304" pitchFamily="18" charset="0"/>
              <a:cs typeface="Times New Roman" panose="02020603050405020304" pitchFamily="18" charset="0"/>
            </a:rPr>
            <a:t>Геометриялық</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өлшеу</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құралдары</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560945" y="4205179"/>
        <a:ext cx="2404681" cy="1140634"/>
      </dsp:txXfrm>
    </dsp:sp>
    <dsp:sp modelId="{40B33C97-F5D3-40B5-B94E-4C7C16BA98EE}">
      <dsp:nvSpPr>
        <dsp:cNvPr id="0" name=""/>
        <dsp:cNvSpPr/>
      </dsp:nvSpPr>
      <dsp:spPr>
        <a:xfrm>
          <a:off x="1139385" y="4143476"/>
          <a:ext cx="2528093" cy="1264046"/>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u="none" kern="1200" dirty="0" err="1">
              <a:solidFill>
                <a:schemeClr val="tx1"/>
              </a:solidFill>
              <a:latin typeface="Times New Roman" panose="02020603050405020304" pitchFamily="18" charset="0"/>
              <a:cs typeface="Times New Roman" panose="02020603050405020304" pitchFamily="18" charset="0"/>
            </a:rPr>
            <a:t>Механикалық</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шамаларды</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өлшеу</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1201091" y="4205182"/>
        <a:ext cx="2404681" cy="1140634"/>
      </dsp:txXfrm>
    </dsp:sp>
    <dsp:sp modelId="{A1E56FB9-E1EB-4E19-926B-5884D057A3BD}">
      <dsp:nvSpPr>
        <dsp:cNvPr id="0" name=""/>
        <dsp:cNvSpPr/>
      </dsp:nvSpPr>
      <dsp:spPr>
        <a:xfrm>
          <a:off x="341819" y="2681072"/>
          <a:ext cx="2528093" cy="1264046"/>
        </a:xfrm>
        <a:prstGeom prst="roundRect">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u="none" kern="1200" dirty="0" err="1">
              <a:solidFill>
                <a:schemeClr val="tx1"/>
              </a:solidFill>
              <a:latin typeface="Times New Roman" panose="02020603050405020304" pitchFamily="18" charset="0"/>
              <a:cs typeface="Times New Roman" panose="02020603050405020304" pitchFamily="18" charset="0"/>
            </a:rPr>
            <a:t>Температураны</a:t>
          </a:r>
          <a:r>
            <a:rPr lang="ru-RU" sz="2400" b="1" u="none" kern="1200" dirty="0">
              <a:solidFill>
                <a:schemeClr val="tx1"/>
              </a:solidFill>
              <a:latin typeface="Times New Roman" panose="02020603050405020304" pitchFamily="18" charset="0"/>
              <a:cs typeface="Times New Roman" panose="02020603050405020304" pitchFamily="18" charset="0"/>
            </a:rPr>
            <a:t> </a:t>
          </a:r>
          <a:r>
            <a:rPr lang="ru-RU" sz="2400" b="1" u="none" kern="1200" dirty="0" err="1">
              <a:solidFill>
                <a:schemeClr val="tx1"/>
              </a:solidFill>
              <a:latin typeface="Times New Roman" panose="02020603050405020304" pitchFamily="18" charset="0"/>
              <a:cs typeface="Times New Roman" panose="02020603050405020304" pitchFamily="18" charset="0"/>
            </a:rPr>
            <a:t>өлшеу</a:t>
          </a:r>
          <a:r>
            <a:rPr lang="ru-RU" sz="2400" b="1" u="none" kern="1200" dirty="0">
              <a:solidFill>
                <a:schemeClr val="tx1"/>
              </a:solidFill>
              <a:latin typeface="Times New Roman" panose="02020603050405020304" pitchFamily="18" charset="0"/>
              <a:cs typeface="Times New Roman" panose="02020603050405020304" pitchFamily="18" charset="0"/>
            </a:rPr>
            <a:t> </a:t>
          </a:r>
          <a:endParaRPr lang="ru-KZ" sz="2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03525" y="2742778"/>
        <a:ext cx="2404681" cy="11406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3A5B1-339D-4F1E-8130-4A0E58DC32B5}">
      <dsp:nvSpPr>
        <dsp:cNvPr id="0" name=""/>
        <dsp:cNvSpPr/>
      </dsp:nvSpPr>
      <dsp:spPr>
        <a:xfrm>
          <a:off x="1694" y="2112130"/>
          <a:ext cx="3094221" cy="1547110"/>
        </a:xfrm>
        <a:prstGeom prst="roundRect">
          <a:avLst>
            <a:gd name="adj" fmla="val 10000"/>
          </a:avLst>
        </a:prstGeom>
        <a:solidFill>
          <a:srgbClr val="FF33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kk-KZ" sz="2400" b="1" kern="1200" dirty="0">
              <a:solidFill>
                <a:schemeClr val="tx1"/>
              </a:solidFill>
              <a:latin typeface="Times New Roman" panose="02020603050405020304" pitchFamily="18" charset="0"/>
              <a:cs typeface="Times New Roman" panose="02020603050405020304" pitchFamily="18" charset="0"/>
            </a:rPr>
            <a:t>Өлшеу түрлері</a:t>
          </a:r>
          <a:endParaRPr lang="ru-KZ" sz="2400" b="1" kern="1200" dirty="0">
            <a:solidFill>
              <a:schemeClr val="tx1"/>
            </a:solidFill>
            <a:latin typeface="Times New Roman" panose="02020603050405020304" pitchFamily="18" charset="0"/>
            <a:cs typeface="Times New Roman" panose="02020603050405020304" pitchFamily="18" charset="0"/>
          </a:endParaRPr>
        </a:p>
      </dsp:txBody>
      <dsp:txXfrm>
        <a:off x="47007" y="2157443"/>
        <a:ext cx="3003595" cy="1456484"/>
      </dsp:txXfrm>
    </dsp:sp>
    <dsp:sp modelId="{4B2F2EC6-090C-4DE8-9432-9D1A5E41CAB4}">
      <dsp:nvSpPr>
        <dsp:cNvPr id="0" name=""/>
        <dsp:cNvSpPr/>
      </dsp:nvSpPr>
      <dsp:spPr>
        <a:xfrm rot="19457599">
          <a:off x="2952651" y="2416765"/>
          <a:ext cx="1524218" cy="48251"/>
        </a:xfrm>
        <a:custGeom>
          <a:avLst/>
          <a:gdLst/>
          <a:ahLst/>
          <a:cxnLst/>
          <a:rect l="0" t="0" r="0" b="0"/>
          <a:pathLst>
            <a:path>
              <a:moveTo>
                <a:pt x="0" y="24125"/>
              </a:moveTo>
              <a:lnTo>
                <a:pt x="1524218" y="24125"/>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a:off x="3676655" y="2402786"/>
        <a:ext cx="76210" cy="76210"/>
      </dsp:txXfrm>
    </dsp:sp>
    <dsp:sp modelId="{D2EA5576-DF57-471C-87A4-131F183E157F}">
      <dsp:nvSpPr>
        <dsp:cNvPr id="0" name=""/>
        <dsp:cNvSpPr/>
      </dsp:nvSpPr>
      <dsp:spPr>
        <a:xfrm>
          <a:off x="4333604" y="1222541"/>
          <a:ext cx="3094221" cy="1547110"/>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b="1" kern="1200" dirty="0">
              <a:solidFill>
                <a:schemeClr val="tx1"/>
              </a:solidFill>
              <a:latin typeface="Times New Roman" panose="02020603050405020304" pitchFamily="18" charset="0"/>
              <a:cs typeface="Times New Roman" panose="02020603050405020304" pitchFamily="18" charset="0"/>
            </a:rPr>
            <a:t>Тура өлшеу</a:t>
          </a:r>
          <a:endParaRPr lang="ru-KZ" sz="2000" b="1" kern="1200" dirty="0">
            <a:solidFill>
              <a:schemeClr val="tx1"/>
            </a:solidFill>
            <a:latin typeface="Times New Roman" panose="02020603050405020304" pitchFamily="18" charset="0"/>
            <a:cs typeface="Times New Roman" panose="02020603050405020304" pitchFamily="18" charset="0"/>
          </a:endParaRPr>
        </a:p>
      </dsp:txBody>
      <dsp:txXfrm>
        <a:off x="4378917" y="1267854"/>
        <a:ext cx="3003595" cy="1456484"/>
      </dsp:txXfrm>
    </dsp:sp>
    <dsp:sp modelId="{926A5838-3BEC-406D-BD29-246F6775300F}">
      <dsp:nvSpPr>
        <dsp:cNvPr id="0" name=""/>
        <dsp:cNvSpPr/>
      </dsp:nvSpPr>
      <dsp:spPr>
        <a:xfrm rot="2140202">
          <a:off x="2952805" y="3306362"/>
          <a:ext cx="1525603" cy="48251"/>
        </a:xfrm>
        <a:custGeom>
          <a:avLst/>
          <a:gdLst/>
          <a:ahLst/>
          <a:cxnLst/>
          <a:rect l="0" t="0" r="0" b="0"/>
          <a:pathLst>
            <a:path>
              <a:moveTo>
                <a:pt x="0" y="24125"/>
              </a:moveTo>
              <a:lnTo>
                <a:pt x="1525603" y="24125"/>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KZ" sz="500" kern="1200"/>
        </a:p>
      </dsp:txBody>
      <dsp:txXfrm>
        <a:off x="3677467" y="3292348"/>
        <a:ext cx="76280" cy="76280"/>
      </dsp:txXfrm>
    </dsp:sp>
    <dsp:sp modelId="{433ABBEB-37F9-4B78-A121-6CE226C0504F}">
      <dsp:nvSpPr>
        <dsp:cNvPr id="0" name=""/>
        <dsp:cNvSpPr/>
      </dsp:nvSpPr>
      <dsp:spPr>
        <a:xfrm>
          <a:off x="4335299" y="3001734"/>
          <a:ext cx="3094221" cy="1547110"/>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b="1" kern="1200" dirty="0">
              <a:solidFill>
                <a:schemeClr val="tx1"/>
              </a:solidFill>
              <a:latin typeface="Times New Roman" panose="02020603050405020304" pitchFamily="18" charset="0"/>
              <a:cs typeface="Times New Roman" panose="02020603050405020304" pitchFamily="18" charset="0"/>
            </a:rPr>
            <a:t>Жанама өлшеу</a:t>
          </a:r>
          <a:endParaRPr lang="ru-KZ" sz="2000" b="1" kern="1200" dirty="0">
            <a:solidFill>
              <a:schemeClr val="tx1"/>
            </a:solidFill>
            <a:latin typeface="Times New Roman" panose="02020603050405020304" pitchFamily="18" charset="0"/>
            <a:cs typeface="Times New Roman" panose="02020603050405020304" pitchFamily="18" charset="0"/>
          </a:endParaRPr>
        </a:p>
      </dsp:txBody>
      <dsp:txXfrm>
        <a:off x="4380612" y="3047047"/>
        <a:ext cx="3003595" cy="145648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02.11.2024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02.11.2024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77851" y="3351191"/>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4-Д</a:t>
            </a:r>
            <a:r>
              <a:rPr lang="kk-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ru-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4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kk-KZ" sz="36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Қазіргі заманғы эксперименттік жабдықтар. Физикалық шамалар. Тура және жанама өлшемдер. Физикалық шамалардың өлшем бірліктері</a:t>
            </a:r>
            <a:br>
              <a:rPr lang="ru-RU" sz="3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dirty="0">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Өлшеу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және</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есептеу</a:t>
            </a: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11" name="Схема 10">
            <a:extLst>
              <a:ext uri="{FF2B5EF4-FFF2-40B4-BE49-F238E27FC236}">
                <a16:creationId xmlns:a16="http://schemas.microsoft.com/office/drawing/2014/main" id="{EF365446-9601-4176-BDAD-C1DECCBFA6A2}"/>
              </a:ext>
            </a:extLst>
          </p:cNvPr>
          <p:cNvGraphicFramePr/>
          <p:nvPr>
            <p:extLst>
              <p:ext uri="{D42A27DB-BD31-4B8C-83A1-F6EECF244321}">
                <p14:modId xmlns:p14="http://schemas.microsoft.com/office/powerpoint/2010/main" val="2425965738"/>
              </p:ext>
            </p:extLst>
          </p:nvPr>
        </p:nvGraphicFramePr>
        <p:xfrm>
          <a:off x="2216728" y="692331"/>
          <a:ext cx="7429521" cy="577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5289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Тура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және</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жанама</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өлшеу</a:t>
            </a: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744E063-C6E7-1939-92B1-894A8BFFD229}"/>
              </a:ext>
            </a:extLst>
          </p:cNvPr>
          <p:cNvSpPr txBox="1"/>
          <p:nvPr/>
        </p:nvSpPr>
        <p:spPr>
          <a:xfrm>
            <a:off x="960226" y="1194287"/>
            <a:ext cx="10546621" cy="3416320"/>
          </a:xfrm>
          <a:prstGeom prst="rect">
            <a:avLst/>
          </a:prstGeom>
          <a:noFill/>
        </p:spPr>
        <p:txBody>
          <a:bodyPr wrap="square">
            <a:spAutoFit/>
          </a:bodyPr>
          <a:lstStyle/>
          <a:p>
            <a:r>
              <a:rPr lang="ru-RU" sz="2400" b="1" i="1" dirty="0">
                <a:latin typeface="Times New Roman" panose="02020603050405020304" pitchFamily="18" charset="0"/>
                <a:cs typeface="Times New Roman" panose="02020603050405020304" pitchFamily="18" charset="0"/>
              </a:rPr>
              <a:t>Тура </a:t>
            </a:r>
            <a:r>
              <a:rPr lang="ru-RU" sz="2400" b="1" i="1" dirty="0" err="1">
                <a:latin typeface="Times New Roman" panose="02020603050405020304" pitchFamily="18" charset="0"/>
                <a:cs typeface="Times New Roman" panose="02020603050405020304" pitchFamily="18" charset="0"/>
              </a:rPr>
              <a:t>өлшеу</a:t>
            </a:r>
            <a:r>
              <a:rPr lang="ru-RU" sz="2400" b="1"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шаманың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белгісіз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тікелей</a:t>
            </a:r>
            <a:r>
              <a:rPr lang="ru-RU" sz="2400" dirty="0">
                <a:latin typeface="Times New Roman" panose="02020603050405020304" pitchFamily="18" charset="0"/>
                <a:cs typeface="Times New Roman" panose="02020603050405020304" pitchFamily="18" charset="0"/>
              </a:rPr>
              <a:t> ӨЖ </a:t>
            </a:r>
            <a:r>
              <a:rPr lang="ru-RU" sz="2400" dirty="0" err="1">
                <a:latin typeface="Times New Roman" panose="02020603050405020304" pitchFamily="18" charset="0"/>
                <a:cs typeface="Times New Roman" panose="02020603050405020304" pitchFamily="18" charset="0"/>
              </a:rPr>
              <a:t>көрсеткіштері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айтамыз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таразы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өлшенетін</a:t>
            </a:r>
            <a:r>
              <a:rPr lang="ru-RU" sz="2400" dirty="0">
                <a:latin typeface="Times New Roman" panose="02020603050405020304" pitchFamily="18" charset="0"/>
                <a:cs typeface="Times New Roman" panose="02020603050405020304" pitchFamily="18" charset="0"/>
              </a:rPr>
              <a:t> масса, </a:t>
            </a:r>
            <a:r>
              <a:rPr lang="ru-RU" sz="2400" dirty="0" err="1">
                <a:latin typeface="Times New Roman" panose="02020603050405020304" pitchFamily="18" charset="0"/>
                <a:cs typeface="Times New Roman" panose="02020603050405020304" pitchFamily="18" charset="0"/>
              </a:rPr>
              <a:t>термометрмен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температураны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вольтметрмен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кернеуді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жатады</a:t>
            </a:r>
            <a:r>
              <a:rPr lang="ru-RU" sz="2400" dirty="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b="1" i="1" dirty="0" err="1">
                <a:latin typeface="Times New Roman" panose="02020603050405020304" pitchFamily="18" charset="0"/>
                <a:cs typeface="Times New Roman" panose="02020603050405020304" pitchFamily="18" charset="0"/>
              </a:rPr>
              <a:t>Жанама</a:t>
            </a:r>
            <a:r>
              <a:rPr lang="ru-RU" sz="2400" b="1" i="1"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өлшеу</a:t>
            </a:r>
            <a:r>
              <a:rPr lang="ru-RU" sz="2400" b="1"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шаманың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бірдей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жүргізілген</a:t>
            </a:r>
            <a:r>
              <a:rPr lang="ru-RU" sz="2400" dirty="0">
                <a:latin typeface="Times New Roman" panose="02020603050405020304" pitchFamily="18" charset="0"/>
                <a:cs typeface="Times New Roman" panose="02020603050405020304" pitchFamily="18" charset="0"/>
              </a:rPr>
              <a:t> тура </a:t>
            </a:r>
            <a:r>
              <a:rPr lang="ru-RU" sz="2400" dirty="0" err="1">
                <a:latin typeface="Times New Roman" panose="02020603050405020304" pitchFamily="18" charset="0"/>
                <a:cs typeface="Times New Roman" panose="02020603050405020304" pitchFamily="18" charset="0"/>
              </a:rPr>
              <a:t>өлшеумен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шамалар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тәуелділік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Мұндай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өлшеулердің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метрологиялық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тәжірибеде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маңызды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мәні</a:t>
            </a:r>
            <a:r>
              <a:rPr lang="ru-RU" sz="2400" dirty="0">
                <a:latin typeface="Times New Roman" panose="02020603050405020304" pitchFamily="18" charset="0"/>
                <a:cs typeface="Times New Roman" panose="02020603050405020304" pitchFamily="18" charset="0"/>
              </a:rPr>
              <a:t> бар. </a:t>
            </a:r>
            <a:r>
              <a:rPr lang="ru-RU" sz="2400" dirty="0" err="1">
                <a:latin typeface="Times New Roman" panose="02020603050405020304" pitchFamily="18" charset="0"/>
                <a:cs typeface="Times New Roman" panose="02020603050405020304" pitchFamily="18" charset="0"/>
              </a:rPr>
              <a:t>Олардың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шамалардың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біріктірілген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анықталғанда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дәлдіктердің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мәндері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орташа</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9471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kk-KZ"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Физикалық өлшем бірліктер</a:t>
            </a: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3FC1F1-08CA-FF61-4A5D-893C9EE79CAC}"/>
              </a:ext>
            </a:extLst>
          </p:cNvPr>
          <p:cNvSpPr txBox="1"/>
          <p:nvPr/>
        </p:nvSpPr>
        <p:spPr>
          <a:xfrm>
            <a:off x="1139248" y="1572321"/>
            <a:ext cx="9975272" cy="3416320"/>
          </a:xfrm>
          <a:prstGeom prst="rect">
            <a:avLst/>
          </a:prstGeom>
          <a:noFill/>
        </p:spPr>
        <p:txBody>
          <a:bodyPr wrap="square">
            <a:spAutoFit/>
          </a:bodyPr>
          <a:lstStyle/>
          <a:p>
            <a:r>
              <a:rPr lang="ru-RU" sz="2400" dirty="0" err="1">
                <a:latin typeface="Times New Roman" panose="02020603050405020304" pitchFamily="18" charset="0"/>
                <a:cs typeface="Times New Roman" panose="02020603050405020304" pitchFamily="18" charset="0"/>
              </a:rPr>
              <a:t>Физикалық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бірліктерінің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метрлік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ұзындық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килограмм-масса </a:t>
            </a:r>
            <a:r>
              <a:rPr lang="ru-RU" sz="2400" dirty="0" err="1">
                <a:latin typeface="Times New Roman" panose="02020603050405020304" pitchFamily="18" charset="0"/>
                <a:cs typeface="Times New Roman" panose="02020603050405020304" pitchFamily="18" charset="0"/>
              </a:rPr>
              <a:t>бірліктері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бірліктерін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айтамыз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аудан</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көлем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бірілігі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ұзыныдықытың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туындысы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алынатындығын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атй</a:t>
            </a:r>
            <a:r>
              <a:rPr lang="ru-RU" sz="2400" dirty="0">
                <a:latin typeface="Times New Roman" panose="02020603050405020304" pitchFamily="18" charset="0"/>
                <a:cs typeface="Times New Roman" panose="02020603050405020304" pitchFamily="18" charset="0"/>
              </a:rPr>
              <a:t> кету керек. </a:t>
            </a:r>
            <a:r>
              <a:rPr lang="ru-RU" sz="2400" dirty="0" err="1">
                <a:latin typeface="Times New Roman" panose="02020603050405020304" pitchFamily="18" charset="0"/>
                <a:cs typeface="Times New Roman" panose="02020603050405020304" pitchFamily="18" charset="0"/>
              </a:rPr>
              <a:t>Әрине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метрлік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оқушыларға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әблен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түсінікті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мысалдарын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көптеп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келтіруге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бірліктерінің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метрлік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Францияда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енгізіліп</a:t>
            </a:r>
            <a:r>
              <a:rPr lang="ru-RU" sz="2400" dirty="0">
                <a:latin typeface="Times New Roman" panose="02020603050405020304" pitchFamily="18" charset="0"/>
                <a:cs typeface="Times New Roman" panose="02020603050405020304" pitchFamily="18" charset="0"/>
              </a:rPr>
              <a:t>, ал </a:t>
            </a:r>
            <a:r>
              <a:rPr lang="en-US" sz="2400" dirty="0">
                <a:latin typeface="Times New Roman" panose="02020603050405020304" pitchFamily="18" charset="0"/>
                <a:cs typeface="Times New Roman" panose="02020603050405020304" pitchFamily="18" charset="0"/>
              </a:rPr>
              <a:t>XIX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екінші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жартысында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халықаралық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бірілігі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танылып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кеткенін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айтып</a:t>
            </a:r>
            <a:r>
              <a:rPr lang="ru-RU" sz="2400" dirty="0">
                <a:latin typeface="Times New Roman" panose="02020603050405020304" pitchFamily="18" charset="0"/>
                <a:cs typeface="Times New Roman" panose="02020603050405020304" pitchFamily="18" charset="0"/>
              </a:rPr>
              <a:t> беру </a:t>
            </a:r>
            <a:r>
              <a:rPr lang="ru-RU" sz="2400" dirty="0" err="1">
                <a:latin typeface="Times New Roman" panose="02020603050405020304" pitchFamily="18" charset="0"/>
                <a:cs typeface="Times New Roman" panose="02020603050405020304" pitchFamily="18" charset="0"/>
              </a:rPr>
              <a:t>оқушылардың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бірліктер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жүйесі</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даму </a:t>
            </a:r>
            <a:r>
              <a:rPr lang="ru-RU" sz="2400" dirty="0" err="1">
                <a:latin typeface="Times New Roman" panose="02020603050405020304" pitchFamily="18" charset="0"/>
                <a:cs typeface="Times New Roman" panose="02020603050405020304" pitchFamily="18" charset="0"/>
              </a:rPr>
              <a:t>тарихына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қызығуын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туғызады</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72226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1074783" y="702310"/>
            <a:ext cx="7615293" cy="4652896"/>
          </a:xfrm>
        </p:spPr>
        <p:txBody>
          <a:bodyPr anchor="ctr">
            <a:normAutofit/>
          </a:bodyPr>
          <a:lstStyle/>
          <a:p>
            <a:pPr marL="457200" indent="-457200">
              <a:lnSpc>
                <a:spcPct val="100000"/>
              </a:lnSpc>
              <a:spcBef>
                <a:spcPts val="0"/>
              </a:spcBef>
              <a:buAutoNum type="arabicPeriod"/>
            </a:pPr>
            <a:r>
              <a:rPr lang="kk-KZ" sz="2400" b="1" i="1" dirty="0">
                <a:solidFill>
                  <a:srgbClr val="002060"/>
                </a:solidFill>
                <a:latin typeface="Arial" panose="020B0604020202020204" pitchFamily="34" charset="0"/>
                <a:cs typeface="Arial" panose="020B0604020202020204" pitchFamily="34" charset="0"/>
              </a:rPr>
              <a:t>Сыныптың  жабдықталуының маңызы?</a:t>
            </a:r>
          </a:p>
          <a:p>
            <a:pPr marL="457200" indent="-457200">
              <a:lnSpc>
                <a:spcPct val="100000"/>
              </a:lnSpc>
              <a:spcBef>
                <a:spcPts val="0"/>
              </a:spcBef>
              <a:buAutoNum type="arabicPeriod"/>
            </a:pPr>
            <a:r>
              <a:rPr lang="kk-KZ" sz="2400" b="1" i="1" dirty="0">
                <a:solidFill>
                  <a:srgbClr val="002060"/>
                </a:solidFill>
                <a:latin typeface="Arial" panose="020B0604020202020204" pitchFamily="34" charset="0"/>
                <a:cs typeface="Arial" panose="020B0604020202020204" pitchFamily="34" charset="0"/>
              </a:rPr>
              <a:t>Қазіргі заманғы жабдықтар қалай сипатталлады?</a:t>
            </a:r>
          </a:p>
          <a:p>
            <a:pPr marL="457200" indent="-457200">
              <a:lnSpc>
                <a:spcPct val="100000"/>
              </a:lnSpc>
              <a:spcBef>
                <a:spcPts val="0"/>
              </a:spcBef>
              <a:buFont typeface="Arial" panose="020B0604020202020204" pitchFamily="34" charset="0"/>
              <a:buAutoNum type="arabicPeriod"/>
            </a:pPr>
            <a:r>
              <a:rPr lang="ru-RU" sz="2400" b="1" i="1" dirty="0" err="1">
                <a:solidFill>
                  <a:srgbClr val="002060"/>
                </a:solidFill>
                <a:latin typeface="Arial" panose="020B0604020202020204" pitchFamily="34" charset="0"/>
                <a:cs typeface="Arial" panose="020B0604020202020204" pitchFamily="34" charset="0"/>
              </a:rPr>
              <a:t>Физикалық</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шамалар</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қалай</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өлшенеді</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және</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өлшем</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бірліктерін</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қалай</a:t>
            </a:r>
            <a:r>
              <a:rPr lang="ru-RU" sz="2400" b="1" i="1" dirty="0">
                <a:solidFill>
                  <a:srgbClr val="002060"/>
                </a:solidFill>
                <a:latin typeface="Arial" panose="020B0604020202020204" pitchFamily="34" charset="0"/>
                <a:cs typeface="Arial" panose="020B0604020202020204" pitchFamily="34" charset="0"/>
              </a:rPr>
              <a:t> </a:t>
            </a:r>
            <a:r>
              <a:rPr lang="ru-RU" sz="2400" b="1" i="1" dirty="0" err="1">
                <a:solidFill>
                  <a:srgbClr val="002060"/>
                </a:solidFill>
                <a:latin typeface="Arial" panose="020B0604020202020204" pitchFamily="34" charset="0"/>
                <a:cs typeface="Arial" panose="020B0604020202020204" pitchFamily="34" charset="0"/>
              </a:rPr>
              <a:t>анықтаймыз</a:t>
            </a:r>
            <a:r>
              <a:rPr lang="ru-RU" sz="2400" b="1" i="1" dirty="0">
                <a:solidFill>
                  <a:srgbClr val="002060"/>
                </a:solidFill>
                <a:latin typeface="Arial" panose="020B0604020202020204" pitchFamily="34" charset="0"/>
                <a:cs typeface="Arial" panose="020B0604020202020204" pitchFamily="34" charset="0"/>
              </a:rPr>
              <a:t>?</a:t>
            </a:r>
          </a:p>
          <a:p>
            <a:pPr marL="0" indent="0">
              <a:lnSpc>
                <a:spcPct val="100000"/>
              </a:lnSpc>
              <a:spcBef>
                <a:spcPts val="0"/>
              </a:spcBef>
              <a:buNone/>
            </a:pPr>
            <a:endParaRPr lang="kk-KZ"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2FF00F18-E379-EA72-5E22-C02C1F4A0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3481" y="2683215"/>
            <a:ext cx="2995838" cy="3744798"/>
          </a:xfrm>
          <a:prstGeom prst="rect">
            <a:avLst/>
          </a:prstGeom>
        </p:spPr>
      </p:pic>
      <p:sp>
        <p:nvSpPr>
          <p:cNvPr id="7" name="Скругленный прямоугольник 4">
            <a:extLst>
              <a:ext uri="{FF2B5EF4-FFF2-40B4-BE49-F238E27FC236}">
                <a16:creationId xmlns:a16="http://schemas.microsoft.com/office/drawing/2014/main" id="{8C1CAD3D-A8D9-0B7E-A7B6-A658B3E3EE98}"/>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CD10F3A7-F9E4-AC10-09B9-162D00E7A4EB}"/>
              </a:ext>
            </a:extLst>
          </p:cNvPr>
          <p:cNvSpPr>
            <a:spLocks noGrp="1"/>
          </p:cNvSpPr>
          <p:nvPr>
            <p:ph type="title"/>
          </p:nvPr>
        </p:nvSpPr>
        <p:spPr>
          <a:xfrm>
            <a:off x="1443869" y="243060"/>
            <a:ext cx="9174858" cy="620872"/>
          </a:xfrm>
        </p:spPr>
        <p:txBody>
          <a:bodyPr>
            <a:normAutofit/>
          </a:bodyPr>
          <a:lstStyle/>
          <a:p>
            <a:pPr algn="ct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Бақылау</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сұрақтары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8591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 name="Объект 2"/>
          <p:cNvSpPr>
            <a:spLocks noGrp="1"/>
          </p:cNvSpPr>
          <p:nvPr>
            <p:ph idx="1"/>
          </p:nvPr>
        </p:nvSpPr>
        <p:spPr>
          <a:xfrm>
            <a:off x="5176472" y="2665501"/>
            <a:ext cx="5947247" cy="2625247"/>
          </a:xfrm>
        </p:spPr>
        <p:txBody>
          <a:bodyPr anchor="ctr">
            <a:normAutofit/>
          </a:bodyPr>
          <a:lstStyle/>
          <a:p>
            <a:pPr marL="514350" indent="-514350">
              <a:spcBef>
                <a:spcPts val="0"/>
              </a:spcBef>
              <a:buFont typeface="+mj-lt"/>
              <a:buAutoNum type="arabicPeriod"/>
            </a:pP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Қазіргі</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заманғы</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эксперименттік</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жабдықтармен</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танысу</a:t>
            </a:r>
            <a:endPar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50" indent="-514350">
              <a:spcBef>
                <a:spcPts val="0"/>
              </a:spcBef>
              <a:buFont typeface="+mj-lt"/>
              <a:buAutoNum type="arabicPeriod"/>
            </a:pP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Физикалық</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жұмыстарда</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пайдаланылатын</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шамалар</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мен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өлшемдер</a:t>
            </a:r>
            <a:endParaRPr lang="ru-RU" sz="40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1045001" y="1866478"/>
            <a:ext cx="3696376" cy="1200329"/>
          </a:xfrm>
          <a:prstGeom prst="rect">
            <a:avLst/>
          </a:prstGeom>
          <a:noFill/>
        </p:spPr>
        <p:txBody>
          <a:bodyPr wrap="square" anchor="ctr">
            <a:spAutoFit/>
          </a:bodyPr>
          <a:lstStyle/>
          <a:p>
            <a:pPr marL="0" indent="0">
              <a:buNone/>
            </a:pPr>
            <a:r>
              <a:rPr lang="kk-KZ"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48765"/>
            <a:ext cx="9259635"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926508" y="289241"/>
            <a:ext cx="9975272"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ВАКУУМДЫҚ ТЕХНИКАСЫНЫҢ ДАМУ ТАРИХЫ</a:t>
            </a:r>
          </a:p>
        </p:txBody>
      </p:sp>
      <p:sp>
        <p:nvSpPr>
          <p:cNvPr id="54" name="Скругленный прямоугольник 4">
            <a:extLst>
              <a:ext uri="{FF2B5EF4-FFF2-40B4-BE49-F238E27FC236}">
                <a16:creationId xmlns:a16="http://schemas.microsoft.com/office/drawing/2014/main" id="{63647FF7-A2BC-4E58-AF37-5B0FCF773F98}"/>
              </a:ext>
            </a:extLst>
          </p:cNvPr>
          <p:cNvSpPr/>
          <p:nvPr/>
        </p:nvSpPr>
        <p:spPr>
          <a:xfrm>
            <a:off x="1290220" y="248765"/>
            <a:ext cx="10133300"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64FEFF4-B1D0-4A53-A124-477B24611299}"/>
              </a:ext>
            </a:extLst>
          </p:cNvPr>
          <p:cNvSpPr txBox="1"/>
          <p:nvPr/>
        </p:nvSpPr>
        <p:spPr>
          <a:xfrm>
            <a:off x="1328380" y="301609"/>
            <a:ext cx="10316620" cy="584775"/>
          </a:xfrm>
          <a:prstGeom prst="rect">
            <a:avLst/>
          </a:prstGeom>
          <a:noFill/>
        </p:spPr>
        <p:txBody>
          <a:bodyPr wrap="square">
            <a:spAutoFit/>
          </a:bodyPr>
          <a:lstStyle/>
          <a:p>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kk-KZ"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Эксперименттік жабдықтар</a:t>
            </a:r>
            <a:r>
              <a:rPr lang="en-US"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ru-KZ" sz="3200" dirty="0"/>
          </a:p>
        </p:txBody>
      </p:sp>
      <p:sp>
        <p:nvSpPr>
          <p:cNvPr id="5" name="TextBox 4">
            <a:extLst>
              <a:ext uri="{FF2B5EF4-FFF2-40B4-BE49-F238E27FC236}">
                <a16:creationId xmlns:a16="http://schemas.microsoft.com/office/drawing/2014/main" id="{12C78164-542C-0388-975E-93E7B805A17A}"/>
              </a:ext>
            </a:extLst>
          </p:cNvPr>
          <p:cNvSpPr txBox="1"/>
          <p:nvPr/>
        </p:nvSpPr>
        <p:spPr>
          <a:xfrm>
            <a:off x="835671" y="1145190"/>
            <a:ext cx="5782075" cy="4247317"/>
          </a:xfrm>
          <a:prstGeom prst="rect">
            <a:avLst/>
          </a:prstGeom>
          <a:noFill/>
        </p:spPr>
        <p:txBody>
          <a:bodyPr wrap="square">
            <a:spAutoFit/>
          </a:bodyPr>
          <a:lstStyle/>
          <a:p>
            <a:pPr algn="just"/>
            <a:endParaRPr lang="ru-RU" noProof="1"/>
          </a:p>
          <a:p>
            <a:pPr algn="just"/>
            <a:r>
              <a:rPr lang="ru-RU" b="1" noProof="1"/>
              <a:t>Жабдықтар деп </a:t>
            </a:r>
            <a:r>
              <a:rPr lang="ru-RU" noProof="1"/>
              <a:t>өлшеу кезінде қолданылатын және қалыптандырылған метрологиялық сипаттарға ие техникалық құралдарды (немесе олардың кешенін) айтады. Физикалық қасиеттерді анықтау үшін тағайындалған индикаторлар (мысалы, компас, лакмус қағазы, жарықтандырғыш электрлік лампа) сияқты техникалық құралдардан айырмашылығы, жабдықтар физикалық шамаларды тек қана анықтап қоймай, сонымен қатар оларды өлшеуге, яғни белгісіз өлшемді белгілімен салыстыруға мүмкіндік береді. Егер белгілі өлшемнің физикалық шамасы бар болса, онда ол салыстыру үшін тікелей пайдаланылады (мысалы, жазық бұрышты транспортирмен немесе салмақты гірлері бар таразылардың көмегімен өлшеу).</a:t>
            </a:r>
          </a:p>
        </p:txBody>
      </p:sp>
      <p:pic>
        <p:nvPicPr>
          <p:cNvPr id="6" name="Рисунок 5">
            <a:extLst>
              <a:ext uri="{FF2B5EF4-FFF2-40B4-BE49-F238E27FC236}">
                <a16:creationId xmlns:a16="http://schemas.microsoft.com/office/drawing/2014/main" id="{8DEDD416-EC5A-F390-CBE9-52C330FE0C20}"/>
              </a:ext>
            </a:extLst>
          </p:cNvPr>
          <p:cNvPicPr>
            <a:picLocks noChangeAspect="1"/>
          </p:cNvPicPr>
          <p:nvPr/>
        </p:nvPicPr>
        <p:blipFill>
          <a:blip r:embed="rId2"/>
          <a:stretch>
            <a:fillRect/>
          </a:stretch>
        </p:blipFill>
        <p:spPr>
          <a:xfrm>
            <a:off x="6837455" y="1775420"/>
            <a:ext cx="4891646" cy="3290744"/>
          </a:xfrm>
          <a:prstGeom prst="rect">
            <a:avLst/>
          </a:prstGeom>
        </p:spPr>
      </p:pic>
    </p:spTree>
    <p:extLst>
      <p:ext uri="{BB962C8B-B14F-4D97-AF65-F5344CB8AC3E}">
        <p14:creationId xmlns:p14="http://schemas.microsoft.com/office/powerpoint/2010/main" val="80211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Схема 10">
            <a:extLst>
              <a:ext uri="{FF2B5EF4-FFF2-40B4-BE49-F238E27FC236}">
                <a16:creationId xmlns:a16="http://schemas.microsoft.com/office/drawing/2014/main" id="{422F1F77-43F6-4E7F-B5CC-D4277C4FBB9F}"/>
              </a:ext>
            </a:extLst>
          </p:cNvPr>
          <p:cNvGraphicFramePr/>
          <p:nvPr>
            <p:extLst>
              <p:ext uri="{D42A27DB-BD31-4B8C-83A1-F6EECF244321}">
                <p14:modId xmlns:p14="http://schemas.microsoft.com/office/powerpoint/2010/main" val="2836727146"/>
              </p:ext>
            </p:extLst>
          </p:nvPr>
        </p:nvGraphicFramePr>
        <p:xfrm>
          <a:off x="1818203" y="95618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4">
            <a:extLst>
              <a:ext uri="{FF2B5EF4-FFF2-40B4-BE49-F238E27FC236}">
                <a16:creationId xmlns:a16="http://schemas.microsoft.com/office/drawing/2014/main" id="{78C71B44-3E97-47CD-0616-1F9CB90903F9}"/>
              </a:ext>
            </a:extLst>
          </p:cNvPr>
          <p:cNvSpPr/>
          <p:nvPr/>
        </p:nvSpPr>
        <p:spPr>
          <a:xfrm>
            <a:off x="863767" y="276928"/>
            <a:ext cx="10461417" cy="62974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10DB87E-5E05-7F32-74E8-663B56197A10}"/>
              </a:ext>
            </a:extLst>
          </p:cNvPr>
          <p:cNvSpPr>
            <a:spLocks noGrp="1"/>
          </p:cNvSpPr>
          <p:nvPr>
            <p:ph type="title"/>
          </p:nvPr>
        </p:nvSpPr>
        <p:spPr>
          <a:xfrm>
            <a:off x="931431" y="248765"/>
            <a:ext cx="10010896" cy="784957"/>
          </a:xfrm>
        </p:spPr>
        <p:txBody>
          <a:bodyPr>
            <a:normAutofit/>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Жабдықтардың</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тақырып</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бойынша</a:t>
            </a: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бөлінуі</a:t>
            </a:r>
            <a:endParaRPr lang="ru-KZ" sz="3200" dirty="0"/>
          </a:p>
        </p:txBody>
      </p:sp>
      <p:sp>
        <p:nvSpPr>
          <p:cNvPr id="2" name="Прямоугольник: скругленные углы 1">
            <a:extLst>
              <a:ext uri="{FF2B5EF4-FFF2-40B4-BE49-F238E27FC236}">
                <a16:creationId xmlns:a16="http://schemas.microsoft.com/office/drawing/2014/main" id="{DCA81795-D536-F147-8892-068DC72E2ED8}"/>
              </a:ext>
            </a:extLst>
          </p:cNvPr>
          <p:cNvSpPr/>
          <p:nvPr/>
        </p:nvSpPr>
        <p:spPr>
          <a:xfrm>
            <a:off x="1990954" y="2158032"/>
            <a:ext cx="2546554" cy="1270968"/>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k-KZ" sz="2400" b="1" dirty="0">
                <a:solidFill>
                  <a:schemeClr val="tx1">
                    <a:lumMod val="95000"/>
                    <a:lumOff val="5000"/>
                  </a:schemeClr>
                </a:solidFill>
                <a:latin typeface="Times New Roman" panose="02020603050405020304" pitchFamily="18" charset="0"/>
                <a:cs typeface="Times New Roman" panose="02020603050405020304" pitchFamily="18" charset="0"/>
              </a:rPr>
              <a:t>Электрлік шамаларды өлшеу</a:t>
            </a:r>
            <a:endParaRPr lang="ru-RU" sz="24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Прямоугольник: скругленные углы 3">
            <a:extLst>
              <a:ext uri="{FF2B5EF4-FFF2-40B4-BE49-F238E27FC236}">
                <a16:creationId xmlns:a16="http://schemas.microsoft.com/office/drawing/2014/main" id="{6C7C09CB-325A-AD94-1062-937D9BE2AD1F}"/>
              </a:ext>
            </a:extLst>
          </p:cNvPr>
          <p:cNvSpPr/>
          <p:nvPr/>
        </p:nvSpPr>
        <p:spPr>
          <a:xfrm>
            <a:off x="7399649" y="2080992"/>
            <a:ext cx="2546554" cy="1270968"/>
          </a:xfrm>
          <a:prstGeom prst="roundRect">
            <a:avLst/>
          </a:prstGeom>
          <a:solidFill>
            <a:srgbClr val="FF99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k-KZ" sz="2000" b="1" dirty="0">
                <a:solidFill>
                  <a:schemeClr val="tx1">
                    <a:lumMod val="95000"/>
                    <a:lumOff val="5000"/>
                  </a:schemeClr>
                </a:solidFill>
                <a:latin typeface="Times New Roman" panose="02020603050405020304" pitchFamily="18" charset="0"/>
                <a:cs typeface="Times New Roman" panose="02020603050405020304" pitchFamily="18" charset="0"/>
              </a:rPr>
              <a:t>Жылулық шамаларды өлшеу жабдықтары</a:t>
            </a:r>
            <a:endParaRPr lang="ru-RU" sz="20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0011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64816" y="248766"/>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Оқу</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орындарының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жабдықталуының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маңызы</a:t>
            </a:r>
            <a:endParaRPr lang="en-US" sz="28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85C9D05-CB77-4C32-BB99-92FA786C74A9}"/>
              </a:ext>
            </a:extLst>
          </p:cNvPr>
          <p:cNvSpPr txBox="1"/>
          <p:nvPr/>
        </p:nvSpPr>
        <p:spPr>
          <a:xfrm>
            <a:off x="5010070" y="1345472"/>
            <a:ext cx="6145744" cy="3416320"/>
          </a:xfrm>
          <a:prstGeom prst="rect">
            <a:avLst/>
          </a:prstGeom>
          <a:noFill/>
        </p:spPr>
        <p:txBody>
          <a:bodyPr wrap="square">
            <a:spAutoFit/>
          </a:bodyPr>
          <a:lstStyle/>
          <a:p>
            <a:pPr algn="just"/>
            <a:r>
              <a:rPr lang="ru-RU" dirty="0" err="1">
                <a:latin typeface="Arial" panose="020B0604020202020204" pitchFamily="34" charset="0"/>
                <a:cs typeface="Arial" panose="020B0604020202020204" pitchFamily="34" charset="0"/>
              </a:rPr>
              <a:t>Оқу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орындарындағы</a:t>
            </a:r>
            <a:r>
              <a:rPr lang="ru-RU" dirty="0">
                <a:latin typeface="Arial" panose="020B0604020202020204" pitchFamily="34" charset="0"/>
                <a:cs typeface="Arial" panose="020B0604020202020204" pitchFamily="34" charset="0"/>
              </a:rPr>
              <a:t> физика </a:t>
            </a:r>
            <a:r>
              <a:rPr lang="ru-RU" dirty="0" err="1">
                <a:latin typeface="Arial" panose="020B0604020202020204" pitchFamily="34" charset="0"/>
                <a:cs typeface="Arial" panose="020B0604020202020204" pitchFamily="34" charset="0"/>
              </a:rPr>
              <a:t>кабинетін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жабдықтау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әрқашан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маңызды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табылады</a:t>
            </a:r>
            <a:r>
              <a:rPr lang="ru-RU" dirty="0">
                <a:latin typeface="Arial" panose="020B0604020202020204" pitchFamily="34" charset="0"/>
                <a:cs typeface="Arial" panose="020B0604020202020204" pitchFamily="34" charset="0"/>
              </a:rPr>
              <a:t>, оны </a:t>
            </a:r>
            <a:r>
              <a:rPr lang="ru-RU" dirty="0" err="1">
                <a:latin typeface="Arial" panose="020B0604020202020204" pitchFamily="34" charset="0"/>
                <a:cs typeface="Arial" panose="020B0604020202020204" pitchFamily="34" charset="0"/>
              </a:rPr>
              <a:t>шешу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тіпті</a:t>
            </a:r>
            <a:r>
              <a:rPr lang="ru-RU" dirty="0">
                <a:latin typeface="Arial" panose="020B0604020202020204" pitchFamily="34" charset="0"/>
                <a:cs typeface="Arial" panose="020B0604020202020204" pitchFamily="34" charset="0"/>
              </a:rPr>
              <a:t> осы </a:t>
            </a:r>
            <a:r>
              <a:rPr lang="ru-RU" dirty="0" err="1">
                <a:latin typeface="Arial" panose="020B0604020202020204" pitchFamily="34" charset="0"/>
                <a:cs typeface="Arial" panose="020B0604020202020204" pitchFamily="34" charset="0"/>
              </a:rPr>
              <a:t>пән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оқушылардың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үлгерімінің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нәтижелеріне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әсер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етуі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мүмкін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Өйткені</a:t>
            </a:r>
            <a:r>
              <a:rPr lang="ru-RU" dirty="0">
                <a:latin typeface="Arial" panose="020B0604020202020204" pitchFamily="34" charset="0"/>
                <a:cs typeface="Arial" panose="020B0604020202020204" pitchFamily="34" charset="0"/>
              </a:rPr>
              <a:t>, физика </a:t>
            </a:r>
            <a:r>
              <a:rPr lang="ru-RU" dirty="0" err="1">
                <a:latin typeface="Arial" panose="020B0604020202020204" pitchFamily="34" charset="0"/>
                <a:cs typeface="Arial" panose="020B0604020202020204" pitchFamily="34" charset="0"/>
              </a:rPr>
              <a:t>зертханасы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қарапайым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сынып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бөлмесі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ғана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емес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сонымен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мектеп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оқушылары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өмірінде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алғаш</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табиғатты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зерттей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отырып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керемет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тәжірибелер</a:t>
            </a:r>
            <a:r>
              <a:rPr lang="ru-RU" dirty="0">
                <a:latin typeface="Arial" panose="020B0604020202020204" pitchFamily="34" charset="0"/>
                <a:cs typeface="Arial" panose="020B0604020202020204" pitchFamily="34" charset="0"/>
              </a:rPr>
              <a:t> мен </a:t>
            </a:r>
            <a:r>
              <a:rPr lang="ru-RU" dirty="0" err="1">
                <a:latin typeface="Arial" panose="020B0604020202020204" pitchFamily="34" charset="0"/>
                <a:cs typeface="Arial" panose="020B0604020202020204" pitchFamily="34" charset="0"/>
              </a:rPr>
              <a:t>қызықты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эксперименттерге</a:t>
            </a:r>
            <a:r>
              <a:rPr lang="ru-RU" dirty="0">
                <a:latin typeface="Arial" panose="020B0604020202020204" pitchFamily="34" charset="0"/>
                <a:cs typeface="Arial" panose="020B0604020202020204" pitchFamily="34" charset="0"/>
              </a:rPr>
              <a:t> тап </a:t>
            </a:r>
            <a:r>
              <a:rPr lang="ru-RU" dirty="0" err="1">
                <a:latin typeface="Arial" panose="020B0604020202020204" pitchFamily="34" charset="0"/>
                <a:cs typeface="Arial" panose="020B0604020202020204" pitchFamily="34" charset="0"/>
              </a:rPr>
              <a:t>болатын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Сондықтан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мектеп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зертханасын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басқа</a:t>
            </a:r>
            <a:r>
              <a:rPr lang="ru-RU" dirty="0">
                <a:latin typeface="Arial" panose="020B0604020202020204" pitchFamily="34" charset="0"/>
                <a:cs typeface="Arial" panose="020B0604020202020204" pitchFamily="34" charset="0"/>
              </a:rPr>
              <a:t> да физика </a:t>
            </a:r>
            <a:r>
              <a:rPr lang="ru-RU" dirty="0" err="1">
                <a:latin typeface="Arial" panose="020B0604020202020204" pitchFamily="34" charset="0"/>
                <a:cs typeface="Arial" panose="020B0604020202020204" pitchFamily="34" charset="0"/>
              </a:rPr>
              <a:t>зерттеу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сыныптарын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қалай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дұрыс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жабдықтау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керектігін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физика </a:t>
            </a:r>
            <a:r>
              <a:rPr lang="ru-RU" dirty="0" err="1">
                <a:latin typeface="Arial" panose="020B0604020202020204" pitchFamily="34" charset="0"/>
                <a:cs typeface="Arial" panose="020B0604020202020204" pitchFamily="34" charset="0"/>
              </a:rPr>
              <a:t>кабинетіне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қандай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жабдықты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таңдау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керектігін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түсіну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маңызды</a:t>
            </a:r>
            <a:r>
              <a:rPr lang="ru-RU" dirty="0">
                <a:latin typeface="Arial" panose="020B0604020202020204" pitchFamily="34" charset="0"/>
                <a:cs typeface="Arial" panose="020B0604020202020204" pitchFamily="34" charset="0"/>
              </a:rPr>
              <a:t>.</a:t>
            </a:r>
            <a:endParaRPr lang="ru-KZ"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6B347915-0145-436F-B232-921AA6AEDB82}"/>
              </a:ext>
            </a:extLst>
          </p:cNvPr>
          <p:cNvPicPr>
            <a:picLocks noChangeAspect="1"/>
          </p:cNvPicPr>
          <p:nvPr/>
        </p:nvPicPr>
        <p:blipFill>
          <a:blip r:embed="rId2"/>
          <a:stretch>
            <a:fillRect/>
          </a:stretch>
        </p:blipFill>
        <p:spPr>
          <a:xfrm>
            <a:off x="803345" y="1637863"/>
            <a:ext cx="4088533" cy="2720733"/>
          </a:xfrm>
          <a:prstGeom prst="rect">
            <a:avLst/>
          </a:prstGeom>
        </p:spPr>
      </p:pic>
    </p:spTree>
    <p:extLst>
      <p:ext uri="{BB962C8B-B14F-4D97-AF65-F5344CB8AC3E}">
        <p14:creationId xmlns:p14="http://schemas.microsoft.com/office/powerpoint/2010/main" val="1059638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Өлшеу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жүйесінің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орындалуы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Рисунок 5" descr="Изображение выглядит как текст, диаграмма&#10;&#10;Автоматически созданное описание">
            <a:extLst>
              <a:ext uri="{FF2B5EF4-FFF2-40B4-BE49-F238E27FC236}">
                <a16:creationId xmlns:a16="http://schemas.microsoft.com/office/drawing/2014/main" id="{C2EED07A-2071-95FC-3DDD-27E4762FE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264983" y="-1269561"/>
            <a:ext cx="5306680" cy="9695155"/>
          </a:xfrm>
          <a:prstGeom prst="rect">
            <a:avLst/>
          </a:prstGeom>
        </p:spPr>
      </p:pic>
    </p:spTree>
    <p:extLst>
      <p:ext uri="{BB962C8B-B14F-4D97-AF65-F5344CB8AC3E}">
        <p14:creationId xmlns:p14="http://schemas.microsoft.com/office/powerpoint/2010/main" val="737034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Құралдардың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түрлері</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мен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артықшылықтары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C49B367-CC31-54FD-34F8-4C933419D047}"/>
              </a:ext>
            </a:extLst>
          </p:cNvPr>
          <p:cNvSpPr txBox="1"/>
          <p:nvPr/>
        </p:nvSpPr>
        <p:spPr>
          <a:xfrm>
            <a:off x="1057805" y="1214923"/>
            <a:ext cx="10073341" cy="4247317"/>
          </a:xfrm>
          <a:prstGeom prst="rect">
            <a:avLst/>
          </a:prstGeom>
          <a:noFill/>
        </p:spPr>
        <p:txBody>
          <a:bodyPr wrap="square">
            <a:spAutoFit/>
          </a:bodyPr>
          <a:lstStyle/>
          <a:p>
            <a:pPr algn="just"/>
            <a:r>
              <a:rPr lang="ru-RU" b="1" dirty="0">
                <a:latin typeface="Times New Roman" panose="02020603050405020304" pitchFamily="18" charset="0"/>
                <a:cs typeface="Times New Roman" panose="02020603050405020304" pitchFamily="18" charset="0"/>
              </a:rPr>
              <a:t>Лазерлік </a:t>
            </a:r>
            <a:r>
              <a:rPr lang="ru-RU" b="1" dirty="0" err="1">
                <a:latin typeface="Times New Roman" panose="02020603050405020304" pitchFamily="18" charset="0"/>
                <a:cs typeface="Times New Roman" panose="02020603050405020304" pitchFamily="18" charset="0"/>
              </a:rPr>
              <a:t>интерферометрлер</a:t>
            </a:r>
            <a:r>
              <a:rPr lang="ru-RU" dirty="0">
                <a:latin typeface="Times New Roman" panose="02020603050405020304" pitchFamily="18" charset="0"/>
                <a:cs typeface="Times New Roman" panose="02020603050405020304" pitchFamily="18" charset="0"/>
              </a:rPr>
              <a:t>: Лазерлік </a:t>
            </a:r>
            <a:r>
              <a:rPr lang="ru-RU" dirty="0" err="1">
                <a:latin typeface="Times New Roman" panose="02020603050405020304" pitchFamily="18" charset="0"/>
                <a:cs typeface="Times New Roman" panose="02020603050405020304" pitchFamily="18" charset="0"/>
              </a:rPr>
              <a:t>интерферометрлер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өлшеулер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гравитациялық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толқындарды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тіркеу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қолданылатын</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LIGO </a:t>
            </a:r>
            <a:r>
              <a:rPr lang="ru-RU" dirty="0" err="1">
                <a:latin typeface="Times New Roman" panose="02020603050405020304" pitchFamily="18" charset="0"/>
                <a:cs typeface="Times New Roman" panose="02020603050405020304" pitchFamily="18" charset="0"/>
              </a:rPr>
              <a:t>сияқты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жабдықтар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ғарыштағы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микроқұбылыстарды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жетістіктерге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жетті</a:t>
            </a:r>
            <a:r>
              <a:rPr lang="ru-RU" dirty="0">
                <a:latin typeface="Times New Roman" panose="02020603050405020304" pitchFamily="18" charset="0"/>
                <a:cs typeface="Times New Roman" panose="02020603050405020304" pitchFamily="18" charset="0"/>
              </a:rPr>
              <a:t>.</a:t>
            </a:r>
          </a:p>
          <a:p>
            <a:pPr algn="just"/>
            <a:r>
              <a:rPr lang="ru-RU" b="1" dirty="0" err="1">
                <a:latin typeface="Times New Roman" panose="02020603050405020304" pitchFamily="18" charset="0"/>
                <a:cs typeface="Times New Roman" panose="02020603050405020304" pitchFamily="18" charset="0"/>
              </a:rPr>
              <a:t>Жоғары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жылдамдықты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камералар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камералар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жылдам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қозғалыстарды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егжей-тегжейлі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соққы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толқындарын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ағынын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пайдаланады</a:t>
            </a:r>
            <a:r>
              <a:rPr lang="ru-RU" dirty="0">
                <a:latin typeface="Times New Roman" panose="02020603050405020304" pitchFamily="18" charset="0"/>
                <a:cs typeface="Times New Roman" panose="02020603050405020304" pitchFamily="18" charset="0"/>
              </a:rPr>
              <a:t>.</a:t>
            </a:r>
          </a:p>
          <a:p>
            <a:pPr algn="just"/>
            <a:r>
              <a:rPr lang="ru-RU" b="1" dirty="0" err="1">
                <a:latin typeface="Times New Roman" panose="02020603050405020304" pitchFamily="18" charset="0"/>
                <a:cs typeface="Times New Roman" panose="02020603050405020304" pitchFamily="18" charset="0"/>
              </a:rPr>
              <a:t>Атомдық-магниттік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резонансты</a:t>
            </a:r>
            <a:r>
              <a:rPr lang="ru-RU" b="1" dirty="0">
                <a:latin typeface="Times New Roman" panose="02020603050405020304" pitchFamily="18" charset="0"/>
                <a:cs typeface="Times New Roman" panose="02020603050405020304" pitchFamily="18" charset="0"/>
              </a:rPr>
              <a:t> томография (</a:t>
            </a:r>
            <a:r>
              <a:rPr lang="en-US" b="1" dirty="0">
                <a:latin typeface="Times New Roman" panose="02020603050405020304" pitchFamily="18" charset="0"/>
                <a:cs typeface="Times New Roman" panose="02020603050405020304" pitchFamily="18" charset="0"/>
              </a:rPr>
              <a:t>AM</a:t>
            </a:r>
            <a:r>
              <a:rPr lang="ru-RU" b="1" dirty="0">
                <a:latin typeface="Times New Roman" panose="02020603050405020304" pitchFamily="18" charset="0"/>
                <a:cs typeface="Times New Roman" panose="02020603050405020304" pitchFamily="18" charset="0"/>
              </a:rPr>
              <a:t>РТ): </a:t>
            </a:r>
            <a:r>
              <a:rPr lang="ru-RU" dirty="0">
                <a:latin typeface="Times New Roman" panose="02020603050405020304" pitchFamily="18" charset="0"/>
                <a:cs typeface="Times New Roman" panose="02020603050405020304" pitchFamily="18" charset="0"/>
              </a:rPr>
              <a:t>МРТ </a:t>
            </a:r>
            <a:r>
              <a:rPr lang="ru-RU" dirty="0" err="1">
                <a:latin typeface="Times New Roman" panose="02020603050405020304" pitchFamily="18" charset="0"/>
                <a:cs typeface="Times New Roman" panose="02020603050405020304" pitchFamily="18" charset="0"/>
              </a:rPr>
              <a:t>негізінде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технология магнит </a:t>
            </a:r>
            <a:r>
              <a:rPr lang="ru-RU" dirty="0" err="1">
                <a:latin typeface="Times New Roman" panose="02020603050405020304" pitchFamily="18" charset="0"/>
                <a:cs typeface="Times New Roman" panose="02020603050405020304" pitchFamily="18" charset="0"/>
              </a:rPr>
              <a:t>өрістерінің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көмегімен</a:t>
            </a:r>
            <a:r>
              <a:rPr lang="ru-RU" dirty="0">
                <a:latin typeface="Times New Roman" panose="02020603050405020304" pitchFamily="18" charset="0"/>
                <a:cs typeface="Times New Roman" panose="02020603050405020304" pitchFamily="18" charset="0"/>
              </a:rPr>
              <a:t> атом </a:t>
            </a:r>
            <a:r>
              <a:rPr lang="ru-RU" dirty="0" err="1">
                <a:latin typeface="Times New Roman" panose="02020603050405020304" pitchFamily="18" charset="0"/>
                <a:cs typeface="Times New Roman" panose="02020603050405020304" pitchFamily="18" charset="0"/>
              </a:rPr>
              <a:t>деңгейіндегі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құбылыстарды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Ол </a:t>
            </a:r>
            <a:r>
              <a:rPr lang="ru-RU" dirty="0" err="1">
                <a:latin typeface="Times New Roman" panose="02020603050405020304" pitchFamily="18" charset="0"/>
                <a:cs typeface="Times New Roman" panose="02020603050405020304" pitchFamily="18" charset="0"/>
              </a:rPr>
              <a:t>кванттық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механикадағы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бөлшектердің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қозғалысын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бақылауға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қолданады.Электрондық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микроскоптар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Қазіргі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заманғы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электрондық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микроскоптар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деңгейде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қарастыруға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құрылғылар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үлгілерді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сондай-ақ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нанотехнологияларды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маңызды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рөл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атқарады</a:t>
            </a:r>
            <a:r>
              <a:rPr lang="ru-RU" dirty="0">
                <a:latin typeface="Times New Roman" panose="02020603050405020304" pitchFamily="18" charset="0"/>
                <a:cs typeface="Times New Roman" panose="02020603050405020304" pitchFamily="18" charset="0"/>
              </a:rPr>
              <a:t>.</a:t>
            </a:r>
          </a:p>
          <a:p>
            <a:pPr algn="just"/>
            <a:r>
              <a:rPr lang="ru-RU" b="1" dirty="0" err="1">
                <a:latin typeface="Times New Roman" panose="02020603050405020304" pitchFamily="18" charset="0"/>
                <a:cs typeface="Times New Roman" panose="02020603050405020304" pitchFamily="18" charset="0"/>
              </a:rPr>
              <a:t>Суперкомпьютерлер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және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кванттық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есептеулер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Физикалық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эксперименттерде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деректерді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суперкомпьютерлер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Кванттық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есептеулер</a:t>
            </a:r>
            <a:r>
              <a:rPr lang="ru-RU" dirty="0">
                <a:latin typeface="Times New Roman" panose="02020603050405020304" pitchFamily="18" charset="0"/>
                <a:cs typeface="Times New Roman" panose="02020603050405020304" pitchFamily="18" charset="0"/>
              </a:rPr>
              <a:t> эксперимент </a:t>
            </a:r>
            <a:r>
              <a:rPr lang="ru-RU" dirty="0" err="1">
                <a:latin typeface="Times New Roman" panose="02020603050405020304" pitchFamily="18" charset="0"/>
                <a:cs typeface="Times New Roman" panose="02020603050405020304" pitchFamily="18" charset="0"/>
              </a:rPr>
              <a:t>нәтижелерін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модельдеуде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ашып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30763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24DF17-284A-B682-A86E-734583B7106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62BE12-21FF-4704-1A7B-26FE22AEA5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056FC92-1FFD-FDA0-7BBE-4A1D80E44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9D30E86-096C-7EB0-E75B-14CAAD25C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B1779A7F-C370-2B5D-D7F7-CFEF2A0F63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50494527-2BFC-00E8-A88D-891A71763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8C4AD24-8F3C-4488-7AEF-9A28F5E47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2F45755F-C093-295B-104D-0D197217F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D9D6D4B5-7753-B80F-2AF8-43BA52BEBE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D109300D-FD0E-5702-AD86-2E4838753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2722B7D-10E0-0934-78AD-3F76BB13E3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AF60C42-A103-B5BB-76DA-FC3C80336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BDBD8942-35B3-4D84-A744-F90FF9E98C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E4F7E3B5-7D0C-D766-109C-E06ECEE926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0B89C5D9-034D-1CC7-EEB6-95EF46AD3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7BC4E153-B694-2E0D-D1A6-CC63FC8D91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F84FB273-9D2E-217F-2C93-C85AD4A27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69DC2144-AF14-CA11-45CD-F71E2B9DF6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64F38CE-4B61-3354-4809-9F3D64980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B97E928-8D68-DD0C-74FD-9F3A1365C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CFE88F8-7591-A1E7-AE9C-66AD9A74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855966FD-24B5-6951-5ED7-01DC84758C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F2944880-9C3C-70B8-0DB4-B2A2EADB7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E9B9F086-38EF-71F2-EE45-8F9D3755A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389D3632-EF25-242E-224C-74130C84C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0E8ECCBC-28A0-B425-E124-9326102B3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E806CC4C-782D-E25D-43FD-73E701869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FDA8E90F-CCDD-F692-EBF1-1265AA26C7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BDCC3381-A06E-3461-B0B3-FB1933A200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9FAA85A3-81FE-18D4-49E9-AE889E8A71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1AFE656-ACB1-0536-707E-EB793BF3D6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4119B09F-5DBC-B369-4AFF-67DD0034C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D43F4B74-94B6-999B-14C7-DA4B86400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BF9F13F-5DAF-91BF-4B20-8A3D2212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10FF6292-A492-9210-746C-797A13681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639A117-4D34-5694-37AD-1CE9E288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B138808-5630-4C53-338E-E80D36B6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AE6EF98D-8B16-2240-F3C8-86ABA439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3DF852-320E-BFC9-C3F1-597CA0717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0BFBB13A-2D5F-666C-850D-779010A95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708CAED4-DE78-4F7A-00DD-1E9B1F583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16B76AEA-220D-4439-3970-439BEA1FC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6E228FC-4FAC-8282-1F61-79CE7A5DB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2C4A251F-083C-2745-023E-CDC05570A8B7}"/>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39EA83E3-0F6C-B867-7C2B-94CBA737960D}"/>
              </a:ext>
            </a:extLst>
          </p:cNvPr>
          <p:cNvSpPr>
            <a:spLocks noGrp="1"/>
          </p:cNvSpPr>
          <p:nvPr>
            <p:ph type="title"/>
          </p:nvPr>
        </p:nvSpPr>
        <p:spPr>
          <a:xfrm>
            <a:off x="1356222" y="102548"/>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Құралдардың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түрлері</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мен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артықшылықтары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FEA1CE3-8D69-86CB-A185-866ABE8B6E61}"/>
              </a:ext>
            </a:extLst>
          </p:cNvPr>
          <p:cNvSpPr txBox="1"/>
          <p:nvPr/>
        </p:nvSpPr>
        <p:spPr>
          <a:xfrm>
            <a:off x="1057805" y="1214923"/>
            <a:ext cx="7789015" cy="4524315"/>
          </a:xfrm>
          <a:prstGeom prst="rect">
            <a:avLst/>
          </a:prstGeom>
          <a:noFill/>
        </p:spPr>
        <p:txBody>
          <a:bodyPr wrap="square">
            <a:spAutoFit/>
          </a:bodyPr>
          <a:lstStyle/>
          <a:p>
            <a:pPr algn="just"/>
            <a:r>
              <a:rPr lang="ru-RU" b="1" dirty="0" err="1">
                <a:latin typeface="Times New Roman" panose="02020603050405020304" pitchFamily="18" charset="0"/>
                <a:cs typeface="Times New Roman" panose="02020603050405020304" pitchFamily="18" charset="0"/>
              </a:rPr>
              <a:t>Роботтандырылған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және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автоматтандырылған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эксперименттік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жүйелер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Автоматтандыру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технологиялары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физикалық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эксперименттерді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араласуынсыз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стандарттауға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эксперименттерді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көмектеседі</a:t>
            </a:r>
            <a:r>
              <a:rPr lang="ru-RU" dirty="0">
                <a:latin typeface="Times New Roman" panose="02020603050405020304" pitchFamily="18" charset="0"/>
                <a:cs typeface="Times New Roman" panose="02020603050405020304" pitchFamily="18" charset="0"/>
              </a:rPr>
              <a:t>.</a:t>
            </a:r>
          </a:p>
          <a:p>
            <a:pPr algn="just"/>
            <a:r>
              <a:rPr lang="ru-RU" b="1" dirty="0" err="1">
                <a:latin typeface="Times New Roman" panose="02020603050405020304" pitchFamily="18" charset="0"/>
                <a:cs typeface="Times New Roman" panose="02020603050405020304" pitchFamily="18" charset="0"/>
              </a:rPr>
              <a:t>Криогендік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жабдықтар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температураларда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қасиеттерін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жабдықтармен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өткізгіштік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кванттық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құбылыстар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ерекше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физикалық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зерттеледі</a:t>
            </a:r>
            <a:r>
              <a:rPr lang="ru-RU" dirty="0">
                <a:latin typeface="Times New Roman" panose="02020603050405020304" pitchFamily="18" charset="0"/>
                <a:cs typeface="Times New Roman" panose="02020603050405020304" pitchFamily="18" charset="0"/>
              </a:rPr>
              <a:t>.</a:t>
            </a:r>
          </a:p>
          <a:p>
            <a:pPr algn="just"/>
            <a:r>
              <a:rPr lang="ru-RU" b="1" dirty="0" err="1">
                <a:latin typeface="Times New Roman" panose="02020603050405020304" pitchFamily="18" charset="0"/>
                <a:cs typeface="Times New Roman" panose="02020603050405020304" pitchFamily="18" charset="0"/>
              </a:rPr>
              <a:t>Спектроскопиялық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жабдықтар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Ультракүлгін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инфрақызыл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рентген </a:t>
            </a:r>
            <a:r>
              <a:rPr lang="ru-RU" dirty="0" err="1">
                <a:latin typeface="Times New Roman" panose="02020603050405020304" pitchFamily="18" charset="0"/>
                <a:cs typeface="Times New Roman" panose="02020603050405020304" pitchFamily="18" charset="0"/>
              </a:rPr>
              <a:t>спектроскопиясы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сияқты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технологиялар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құрамын</a:t>
            </a:r>
            <a:r>
              <a:rPr lang="ru-RU" dirty="0">
                <a:latin typeface="Times New Roman" panose="02020603050405020304" pitchFamily="18" charset="0"/>
                <a:cs typeface="Times New Roman" panose="02020603050405020304" pitchFamily="18" charset="0"/>
              </a:rPr>
              <a:t>, энергия </a:t>
            </a:r>
            <a:r>
              <a:rPr lang="ru-RU" dirty="0" err="1">
                <a:latin typeface="Times New Roman" panose="02020603050405020304" pitchFamily="18" charset="0"/>
                <a:cs typeface="Times New Roman" panose="02020603050405020304" pitchFamily="18" charset="0"/>
              </a:rPr>
              <a:t>деңгейлерін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кванттық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a:t>
            </a:r>
          </a:p>
          <a:p>
            <a:pPr algn="just"/>
            <a:r>
              <a:rPr lang="ru-RU" b="1" dirty="0">
                <a:latin typeface="Times New Roman" panose="02020603050405020304" pitchFamily="18" charset="0"/>
                <a:cs typeface="Times New Roman" panose="02020603050405020304" pitchFamily="18" charset="0"/>
              </a:rPr>
              <a:t>Плазма </a:t>
            </a:r>
            <a:r>
              <a:rPr lang="ru-RU" b="1" dirty="0" err="1">
                <a:latin typeface="Times New Roman" panose="02020603050405020304" pitchFamily="18" charset="0"/>
                <a:cs typeface="Times New Roman" panose="02020603050405020304" pitchFamily="18" charset="0"/>
              </a:rPr>
              <a:t>генераторлары</a:t>
            </a:r>
            <a:r>
              <a:rPr lang="ru-RU" dirty="0">
                <a:latin typeface="Times New Roman" panose="02020603050405020304" pitchFamily="18" charset="0"/>
                <a:cs typeface="Times New Roman" panose="02020603050405020304" pitchFamily="18" charset="0"/>
              </a:rPr>
              <a:t>: Плазма </a:t>
            </a:r>
            <a:r>
              <a:rPr lang="ru-RU" dirty="0" err="1">
                <a:latin typeface="Times New Roman" panose="02020603050405020304" pitchFamily="18" charset="0"/>
                <a:cs typeface="Times New Roman" panose="02020603050405020304" pitchFamily="18" charset="0"/>
              </a:rPr>
              <a:t>физикасында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термоядролық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синтезді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заманауи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жабдықтар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жаңа</a:t>
            </a:r>
            <a:r>
              <a:rPr lang="ru-RU" dirty="0">
                <a:latin typeface="Times New Roman" panose="02020603050405020304" pitchFamily="18" charset="0"/>
                <a:cs typeface="Times New Roman" panose="02020603050405020304" pitchFamily="18" charset="0"/>
              </a:rPr>
              <a:t> энергия </a:t>
            </a:r>
            <a:r>
              <a:rPr lang="ru-RU" dirty="0" err="1">
                <a:latin typeface="Times New Roman" panose="02020603050405020304" pitchFamily="18" charset="0"/>
                <a:cs typeface="Times New Roman" panose="02020603050405020304" pitchFamily="18" charset="0"/>
              </a:rPr>
              <a:t>көздерін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дамытуда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қолданады</a:t>
            </a:r>
            <a:r>
              <a:rPr lang="ru-RU" dirty="0">
                <a:latin typeface="Times New Roman" panose="02020603050405020304" pitchFamily="18" charset="0"/>
                <a:cs typeface="Times New Roman" panose="02020603050405020304" pitchFamily="18" charset="0"/>
              </a:rPr>
              <a:t>.</a:t>
            </a:r>
          </a:p>
          <a:p>
            <a:pPr algn="just"/>
            <a:r>
              <a:rPr lang="ru-RU" b="1" dirty="0" err="1">
                <a:latin typeface="Times New Roman" panose="02020603050405020304" pitchFamily="18" charset="0"/>
                <a:cs typeface="Times New Roman" panose="02020603050405020304" pitchFamily="18" charset="0"/>
              </a:rPr>
              <a:t>Сандық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датчиктер</a:t>
            </a:r>
            <a:r>
              <a:rPr lang="ru-RU" b="1" dirty="0">
                <a:latin typeface="Times New Roman" panose="02020603050405020304" pitchFamily="18" charset="0"/>
                <a:cs typeface="Times New Roman" panose="02020603050405020304" pitchFamily="18" charset="0"/>
              </a:rPr>
              <a:t> мен </a:t>
            </a:r>
            <a:r>
              <a:rPr lang="ru-RU" b="1" dirty="0" err="1">
                <a:latin typeface="Times New Roman" panose="02020603050405020304" pitchFamily="18" charset="0"/>
                <a:cs typeface="Times New Roman" panose="02020603050405020304" pitchFamily="18" charset="0"/>
              </a:rPr>
              <a:t>сенсорлар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датчиктер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дәлдігі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мәліметтерді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температура, </a:t>
            </a:r>
            <a:r>
              <a:rPr lang="ru-RU" dirty="0" err="1">
                <a:latin typeface="Times New Roman" panose="02020603050405020304" pitchFamily="18" charset="0"/>
                <a:cs typeface="Times New Roman" panose="02020603050405020304" pitchFamily="18" charset="0"/>
              </a:rPr>
              <a:t>қысым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жылдамдық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сияқты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параметрлерді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өлшеу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қолданылады</a:t>
            </a:r>
            <a:r>
              <a:rPr lang="ru-RU" dirty="0">
                <a:latin typeface="Times New Roman" panose="02020603050405020304" pitchFamily="18" charset="0"/>
                <a:cs typeface="Times New Roman" panose="02020603050405020304" pitchFamily="18" charset="0"/>
              </a:rPr>
              <a:t>.</a:t>
            </a:r>
          </a:p>
        </p:txBody>
      </p:sp>
      <p:pic>
        <p:nvPicPr>
          <p:cNvPr id="4" name="Рисунок 3">
            <a:extLst>
              <a:ext uri="{FF2B5EF4-FFF2-40B4-BE49-F238E27FC236}">
                <a16:creationId xmlns:a16="http://schemas.microsoft.com/office/drawing/2014/main" id="{A179A0E6-53A9-606D-933E-BE5005EADA6B}"/>
              </a:ext>
            </a:extLst>
          </p:cNvPr>
          <p:cNvPicPr>
            <a:picLocks noChangeAspect="1"/>
          </p:cNvPicPr>
          <p:nvPr/>
        </p:nvPicPr>
        <p:blipFill>
          <a:blip r:embed="rId2"/>
          <a:stretch>
            <a:fillRect/>
          </a:stretch>
        </p:blipFill>
        <p:spPr>
          <a:xfrm>
            <a:off x="8920685" y="3965627"/>
            <a:ext cx="2933954" cy="2324301"/>
          </a:xfrm>
          <a:prstGeom prst="rect">
            <a:avLst/>
          </a:prstGeom>
        </p:spPr>
      </p:pic>
    </p:spTree>
    <p:extLst>
      <p:ext uri="{BB962C8B-B14F-4D97-AF65-F5344CB8AC3E}">
        <p14:creationId xmlns:p14="http://schemas.microsoft.com/office/powerpoint/2010/main" val="4288414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Физикалық</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шамалар</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D3C197B-BB7D-830B-8489-66B506B85019}"/>
              </a:ext>
            </a:extLst>
          </p:cNvPr>
          <p:cNvSpPr txBox="1"/>
          <p:nvPr/>
        </p:nvSpPr>
        <p:spPr>
          <a:xfrm>
            <a:off x="1157204" y="1160578"/>
            <a:ext cx="9515399" cy="4401205"/>
          </a:xfrm>
          <a:prstGeom prst="rect">
            <a:avLst/>
          </a:prstGeom>
          <a:noFill/>
        </p:spPr>
        <p:txBody>
          <a:bodyPr wrap="square">
            <a:spAutoFit/>
          </a:bodyPr>
          <a:lstStyle/>
          <a:p>
            <a:pPr algn="just"/>
            <a:r>
              <a:rPr lang="ru-RU" sz="2000" dirty="0" err="1">
                <a:latin typeface="Times New Roman" panose="02020603050405020304" pitchFamily="18" charset="0"/>
                <a:cs typeface="Times New Roman" panose="02020603050405020304" pitchFamily="18" charset="0"/>
              </a:rPr>
              <a:t>Қасиеттерді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сипаттау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шамалар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енгізіледі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рқайсысы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көптеген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нысандар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денелер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күйі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қатысатын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процесстер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сапалық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ортақ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бірақ</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нысандар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сандық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қатынаста</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шамаға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өлшеу</a:t>
            </a:r>
            <a:r>
              <a:rPr lang="ru-RU" sz="2000" dirty="0">
                <a:latin typeface="Times New Roman" panose="02020603050405020304" pitchFamily="18" charset="0"/>
                <a:cs typeface="Times New Roman" panose="02020603050405020304" pitchFamily="18" charset="0"/>
              </a:rPr>
              <a:t> беру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бірлікті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орнатамыз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шаманың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анықтама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есептелетін</a:t>
            </a:r>
            <a:r>
              <a:rPr lang="ru-RU" sz="2000" dirty="0">
                <a:latin typeface="Times New Roman" panose="02020603050405020304" pitchFamily="18" charset="0"/>
                <a:cs typeface="Times New Roman" panose="02020603050405020304" pitchFamily="18" charset="0"/>
              </a:rPr>
              <a:t> осы </a:t>
            </a:r>
            <a:r>
              <a:rPr lang="ru-RU" sz="2000" dirty="0" err="1">
                <a:latin typeface="Times New Roman" panose="02020603050405020304" pitchFamily="18" charset="0"/>
                <a:cs typeface="Times New Roman" panose="02020603050405020304" pitchFamily="18" charset="0"/>
              </a:rPr>
              <a:t>шаманың</a:t>
            </a:r>
            <a:r>
              <a:rPr lang="ru-RU" sz="2000" dirty="0">
                <a:latin typeface="Times New Roman" panose="02020603050405020304" pitchFamily="18" charset="0"/>
                <a:cs typeface="Times New Roman" panose="02020603050405020304" pitchFamily="18" charset="0"/>
              </a:rPr>
              <a:t> м</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нін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көрсетеді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нысан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ртүрлі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шаманың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сандық</a:t>
            </a:r>
            <a:r>
              <a:rPr lang="ru-RU" sz="2000" dirty="0">
                <a:latin typeface="Times New Roman" panose="02020603050405020304" pitchFamily="18" charset="0"/>
                <a:cs typeface="Times New Roman" panose="02020603050405020304" pitchFamily="18" charset="0"/>
              </a:rPr>
              <a:t> м</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нін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біздің</a:t>
            </a:r>
            <a:r>
              <a:rPr lang="ru-RU" sz="2000" dirty="0">
                <a:latin typeface="Times New Roman" panose="02020603050405020304" pitchFamily="18" charset="0"/>
                <a:cs typeface="Times New Roman" panose="02020603050405020304" pitchFamily="18" charset="0"/>
              </a:rPr>
              <a:t> операция осы шаманы </a:t>
            </a:r>
            <a:r>
              <a:rPr lang="ru-RU" sz="2000" dirty="0" err="1">
                <a:latin typeface="Times New Roman" panose="02020603050405020304" pitchFamily="18" charset="0"/>
                <a:cs typeface="Times New Roman" panose="02020603050405020304" pitchFamily="18" charset="0"/>
              </a:rPr>
              <a:t>өлшеуді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ұсынады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Физикалық</a:t>
            </a:r>
            <a:r>
              <a:rPr lang="ru-RU" sz="2000" dirty="0">
                <a:latin typeface="Times New Roman" panose="02020603050405020304" pitchFamily="18" charset="0"/>
                <a:cs typeface="Times New Roman" panose="02020603050405020304" pitchFamily="18" charset="0"/>
              </a:rPr>
              <a:t> шаманы </a:t>
            </a:r>
            <a:r>
              <a:rPr lang="ru-RU" sz="2000" dirty="0" err="1">
                <a:latin typeface="Times New Roman" panose="02020603050405020304" pitchFamily="18" charset="0"/>
                <a:cs typeface="Times New Roman" panose="02020603050405020304" pitchFamily="18" charset="0"/>
              </a:rPr>
              <a:t>өлшеу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м</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сипатқа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келесілерді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қамтамасыз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жөн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біртектік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атаулы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шамалардың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қатынасы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көмегімен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өлшенгендігіне</a:t>
            </a:r>
            <a:r>
              <a:rPr lang="ru-RU" sz="2000" dirty="0">
                <a:latin typeface="Times New Roman" panose="02020603050405020304" pitchFamily="18" charset="0"/>
                <a:cs typeface="Times New Roman" panose="02020603050405020304" pitchFamily="18" charset="0"/>
              </a:rPr>
              <a:t> т</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уелді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болмауы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шамалардың</a:t>
            </a:r>
            <a:r>
              <a:rPr lang="ru-RU" sz="2000" dirty="0">
                <a:latin typeface="Times New Roman" panose="02020603050405020304" pitchFamily="18" charset="0"/>
                <a:cs typeface="Times New Roman" panose="02020603050405020304" pitchFamily="18" charset="0"/>
              </a:rPr>
              <a:t> басым </a:t>
            </a:r>
            <a:r>
              <a:rPr lang="ru-RU" sz="2000" dirty="0" err="1">
                <a:latin typeface="Times New Roman" panose="02020603050405020304" pitchFamily="18" charset="0"/>
                <a:cs typeface="Times New Roman" panose="02020603050405020304" pitchFamily="18" charset="0"/>
              </a:rPr>
              <a:t>көпшілігі</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детте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салыстырмалы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мөлшердің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абсолюттік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мәнінің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қанағаттандырады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кемінде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біркелкі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шамаларды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сандық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салыстыру</a:t>
            </a:r>
            <a:r>
              <a:rPr lang="ru-RU" sz="2000" dirty="0">
                <a:latin typeface="Times New Roman" panose="02020603050405020304" pitchFamily="18" charset="0"/>
                <a:cs typeface="Times New Roman" panose="02020603050405020304" pitchFamily="18" charset="0"/>
              </a:rPr>
              <a:t> н</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тижесінде</a:t>
            </a:r>
            <a:r>
              <a:rPr lang="ru-RU" sz="2000" dirty="0">
                <a:latin typeface="Times New Roman" panose="02020603050405020304" pitchFamily="18" charset="0"/>
                <a:cs typeface="Times New Roman" panose="02020603050405020304" pitchFamily="18" charset="0"/>
              </a:rPr>
              <a:t> осы </a:t>
            </a:r>
            <a:r>
              <a:rPr lang="ru-RU" sz="2000" dirty="0" err="1">
                <a:latin typeface="Times New Roman" panose="02020603050405020304" pitchFamily="18" charset="0"/>
                <a:cs typeface="Times New Roman" panose="02020603050405020304" pitchFamily="18" charset="0"/>
              </a:rPr>
              <a:t>шамалардың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қатынасын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өрнектейтін</a:t>
            </a:r>
            <a:r>
              <a:rPr lang="ru-RU" sz="2000" dirty="0">
                <a:latin typeface="Times New Roman" panose="02020603050405020304" pitchFamily="18" charset="0"/>
                <a:cs typeface="Times New Roman" panose="02020603050405020304" pitchFamily="18" charset="0"/>
              </a:rPr>
              <a:t> сан </a:t>
            </a:r>
            <a:r>
              <a:rPr lang="ru-RU" sz="2000" dirty="0" err="1">
                <a:latin typeface="Times New Roman" panose="02020603050405020304" pitchFamily="18" charset="0"/>
                <a:cs typeface="Times New Roman" panose="02020603050405020304" pitchFamily="18" charset="0"/>
              </a:rPr>
              <a:t>алынатын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принципиалдық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болғанда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сақталады</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8011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4489</TotalTime>
  <Words>910</Words>
  <Application>Microsoft Office PowerPoint</Application>
  <PresentationFormat>Широкоэкранный</PresentationFormat>
  <Paragraphs>53</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Презентация PowerPoint</vt:lpstr>
      <vt:lpstr>Презентация PowerPoint</vt:lpstr>
      <vt:lpstr>1. ВАКУУМДЫҚ ТЕХНИКАСЫНЫҢ ДАМУ ТАРИХЫ</vt:lpstr>
      <vt:lpstr>1. Жабдықтардың тақырып бойынша бөлінуі</vt:lpstr>
      <vt:lpstr>Презентация PowerPoint</vt:lpstr>
      <vt:lpstr>1. Өлшеу жүйесінің орындалуы</vt:lpstr>
      <vt:lpstr>1. Құралдардың түрлері мен артықшылықтары</vt:lpstr>
      <vt:lpstr>1. Құралдардың түрлері мен артықшылықтары</vt:lpstr>
      <vt:lpstr>2. Физикалық шамалар</vt:lpstr>
      <vt:lpstr>2. Өлшеу және есептеу</vt:lpstr>
      <vt:lpstr>2. Тура және жанама өлшеу</vt:lpstr>
      <vt:lpstr>2. Физикалық өлшем бірліктер</vt:lpstr>
      <vt:lpstr>Бақылау сұрақтары</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cp:lastModifiedBy>
  <cp:revision>112</cp:revision>
  <dcterms:created xsi:type="dcterms:W3CDTF">2021-11-16T03:16:23Z</dcterms:created>
  <dcterms:modified xsi:type="dcterms:W3CDTF">2024-11-02T14:52:41Z</dcterms:modified>
</cp:coreProperties>
</file>