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323" r:id="rId4"/>
    <p:sldId id="311" r:id="rId5"/>
    <p:sldId id="357" r:id="rId6"/>
    <p:sldId id="356" r:id="rId7"/>
    <p:sldId id="324" r:id="rId8"/>
    <p:sldId id="367" r:id="rId9"/>
    <p:sldId id="358" r:id="rId10"/>
    <p:sldId id="360" r:id="rId11"/>
    <p:sldId id="351" r:id="rId12"/>
    <p:sldId id="361" r:id="rId13"/>
    <p:sldId id="345" r:id="rId14"/>
    <p:sldId id="257"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CC3300"/>
    <a:srgbClr val="0000FF"/>
    <a:srgbClr val="FF33CC"/>
    <a:srgbClr val="0099FF"/>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69" autoAdjust="0"/>
    <p:restoredTop sz="94660"/>
  </p:normalViewPr>
  <p:slideViewPr>
    <p:cSldViewPr snapToGrid="0">
      <p:cViewPr varScale="1">
        <p:scale>
          <a:sx n="108" d="100"/>
          <a:sy n="108" d="100"/>
        </p:scale>
        <p:origin x="34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C3D272-DE9F-4721-B672-F1994C487D49}" type="doc">
      <dgm:prSet loTypeId="urn:microsoft.com/office/officeart/2005/8/layout/cycle3" loCatId="cycle" qsTypeId="urn:microsoft.com/office/officeart/2005/8/quickstyle/simple2" qsCatId="simple" csTypeId="urn:microsoft.com/office/officeart/2005/8/colors/accent1_2" csCatId="accent1" phldr="1"/>
      <dgm:spPr/>
      <dgm:t>
        <a:bodyPr/>
        <a:lstStyle/>
        <a:p>
          <a:endParaRPr lang="ru-KZ"/>
        </a:p>
      </dgm:t>
    </dgm:pt>
    <dgm:pt modelId="{A0EFFEE9-7BD9-4E2A-9A04-E294DF4C0CC9}">
      <dgm:prSet phldrT="[Текст]" custT="1"/>
      <dgm:spPr/>
      <dgm:t>
        <a:bodyPr/>
        <a:lstStyle/>
        <a:p>
          <a:r>
            <a:rPr lang="kk-KZ" sz="2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Ұқсас жабдықтардың жіктелімі</a:t>
          </a:r>
          <a:endParaRPr lang="ru-KZ" sz="2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D6D736A7-0D64-4B06-8491-089DBA3EBFF8}" type="parTrans" cxnId="{B1269DAF-4B5A-470A-B170-DF381F456D3D}">
      <dgm:prSet/>
      <dgm:spPr/>
      <dgm:t>
        <a:bodyPr/>
        <a:lstStyle/>
        <a:p>
          <a:endParaRPr lang="ru-KZ"/>
        </a:p>
      </dgm:t>
    </dgm:pt>
    <dgm:pt modelId="{A65E86E4-9B8B-410A-A171-16AD5E5B7C34}" type="sibTrans" cxnId="{B1269DAF-4B5A-470A-B170-DF381F456D3D}">
      <dgm:prSet/>
      <dgm:spPr>
        <a:solidFill>
          <a:srgbClr val="0099FF"/>
        </a:solidFill>
      </dgm:spPr>
      <dgm:t>
        <a:bodyPr/>
        <a:lstStyle/>
        <a:p>
          <a:endParaRPr lang="ru-KZ" b="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96D7CD6A-9D19-4A5A-BE07-E203DC3E99A6}">
      <dgm:prSet phldrT="[Текст]" custT="1"/>
      <dgm:spPr>
        <a:solidFill>
          <a:schemeClr val="accent4">
            <a:lumMod val="60000"/>
            <a:lumOff val="40000"/>
          </a:schemeClr>
        </a:solidFill>
      </dgm:spPr>
      <dgm:t>
        <a:bodyPr/>
        <a:lstStyle/>
        <a:p>
          <a:r>
            <a:rPr lang="ru-RU" sz="2400" b="1" u="none" dirty="0" err="1">
              <a:solidFill>
                <a:schemeClr val="tx1"/>
              </a:solidFill>
              <a:latin typeface="Times New Roman" panose="02020603050405020304" pitchFamily="18" charset="0"/>
              <a:cs typeface="Times New Roman" panose="02020603050405020304" pitchFamily="18" charset="0"/>
            </a:rPr>
            <a:t>Уақыт</a:t>
          </a:r>
          <a:r>
            <a:rPr lang="ru-RU" sz="2400" b="1" u="none" dirty="0">
              <a:solidFill>
                <a:schemeClr val="tx1"/>
              </a:solidFill>
              <a:latin typeface="Times New Roman" panose="02020603050405020304" pitchFamily="18" charset="0"/>
              <a:cs typeface="Times New Roman" panose="02020603050405020304" pitchFamily="18" charset="0"/>
            </a:rPr>
            <a:t> </a:t>
          </a:r>
          <a:r>
            <a:rPr lang="ru-RU" sz="2400" b="1" u="none" dirty="0" err="1">
              <a:solidFill>
                <a:schemeClr val="tx1"/>
              </a:solidFill>
              <a:latin typeface="Times New Roman" panose="02020603050405020304" pitchFamily="18" charset="0"/>
              <a:cs typeface="Times New Roman" panose="02020603050405020304" pitchFamily="18" charset="0"/>
            </a:rPr>
            <a:t>өлшеу</a:t>
          </a:r>
          <a:r>
            <a:rPr lang="ru-RU" sz="2400" b="1" u="none" dirty="0">
              <a:solidFill>
                <a:schemeClr val="tx1"/>
              </a:solidFill>
              <a:latin typeface="Times New Roman" panose="02020603050405020304" pitchFamily="18" charset="0"/>
              <a:cs typeface="Times New Roman" panose="02020603050405020304" pitchFamily="18" charset="0"/>
            </a:rPr>
            <a:t> </a:t>
          </a:r>
          <a:r>
            <a:rPr lang="ru-RU" sz="2400" b="1" u="none" dirty="0" err="1">
              <a:solidFill>
                <a:schemeClr val="tx1"/>
              </a:solidFill>
              <a:latin typeface="Times New Roman" panose="02020603050405020304" pitchFamily="18" charset="0"/>
              <a:cs typeface="Times New Roman" panose="02020603050405020304" pitchFamily="18" charset="0"/>
            </a:rPr>
            <a:t>құралдары</a:t>
          </a:r>
          <a:endParaRPr lang="ru-KZ" sz="2400" b="1" u="none"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890A0A9C-477B-40F7-B136-84605D858554}" type="parTrans" cxnId="{D1512917-C192-4681-8D33-4862D4E45B62}">
      <dgm:prSet/>
      <dgm:spPr/>
      <dgm:t>
        <a:bodyPr/>
        <a:lstStyle/>
        <a:p>
          <a:endParaRPr lang="ru-KZ"/>
        </a:p>
      </dgm:t>
    </dgm:pt>
    <dgm:pt modelId="{1B0BE80D-10A9-4E62-8400-E2E9FEB311F2}" type="sibTrans" cxnId="{D1512917-C192-4681-8D33-4862D4E45B62}">
      <dgm:prSet/>
      <dgm:spPr/>
      <dgm:t>
        <a:bodyPr/>
        <a:lstStyle/>
        <a:p>
          <a:endParaRPr lang="ru-KZ"/>
        </a:p>
      </dgm:t>
    </dgm:pt>
    <dgm:pt modelId="{9B2BE6B9-79A5-4BD1-9680-AAA041FA366B}">
      <dgm:prSet phldrT="[Текст]" custT="1"/>
      <dgm:spPr>
        <a:solidFill>
          <a:schemeClr val="accent6">
            <a:lumMod val="75000"/>
          </a:schemeClr>
        </a:solidFill>
      </dgm:spPr>
      <dgm:t>
        <a:bodyPr/>
        <a:lstStyle/>
        <a:p>
          <a:r>
            <a:rPr lang="ru-RU" sz="2400" b="1" u="none" dirty="0" err="1">
              <a:solidFill>
                <a:schemeClr val="tx1"/>
              </a:solidFill>
              <a:latin typeface="Times New Roman" panose="02020603050405020304" pitchFamily="18" charset="0"/>
              <a:cs typeface="Times New Roman" panose="02020603050405020304" pitchFamily="18" charset="0"/>
            </a:rPr>
            <a:t>Геометриялық</a:t>
          </a:r>
          <a:r>
            <a:rPr lang="ru-RU" sz="2400" b="1" u="none" dirty="0">
              <a:solidFill>
                <a:schemeClr val="tx1"/>
              </a:solidFill>
              <a:latin typeface="Times New Roman" panose="02020603050405020304" pitchFamily="18" charset="0"/>
              <a:cs typeface="Times New Roman" panose="02020603050405020304" pitchFamily="18" charset="0"/>
            </a:rPr>
            <a:t> </a:t>
          </a:r>
          <a:r>
            <a:rPr lang="ru-RU" sz="2400" b="1" u="none" dirty="0" err="1">
              <a:solidFill>
                <a:schemeClr val="tx1"/>
              </a:solidFill>
              <a:latin typeface="Times New Roman" panose="02020603050405020304" pitchFamily="18" charset="0"/>
              <a:cs typeface="Times New Roman" panose="02020603050405020304" pitchFamily="18" charset="0"/>
            </a:rPr>
            <a:t>өлшеу</a:t>
          </a:r>
          <a:r>
            <a:rPr lang="ru-RU" sz="2400" b="1" u="none" dirty="0">
              <a:solidFill>
                <a:schemeClr val="tx1"/>
              </a:solidFill>
              <a:latin typeface="Times New Roman" panose="02020603050405020304" pitchFamily="18" charset="0"/>
              <a:cs typeface="Times New Roman" panose="02020603050405020304" pitchFamily="18" charset="0"/>
            </a:rPr>
            <a:t> </a:t>
          </a:r>
          <a:r>
            <a:rPr lang="ru-RU" sz="2400" b="1" u="none" dirty="0" err="1">
              <a:solidFill>
                <a:schemeClr val="tx1"/>
              </a:solidFill>
              <a:latin typeface="Times New Roman" panose="02020603050405020304" pitchFamily="18" charset="0"/>
              <a:cs typeface="Times New Roman" panose="02020603050405020304" pitchFamily="18" charset="0"/>
            </a:rPr>
            <a:t>құралдары</a:t>
          </a:r>
          <a:endParaRPr lang="ru-KZ" sz="2400" b="1" u="none"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6F821BD4-665B-4A69-B8B3-8DB9FC1178A5}" type="parTrans" cxnId="{2CEC2C31-6B32-445E-AF95-6EB7D741AEA3}">
      <dgm:prSet/>
      <dgm:spPr/>
      <dgm:t>
        <a:bodyPr/>
        <a:lstStyle/>
        <a:p>
          <a:endParaRPr lang="ru-KZ"/>
        </a:p>
      </dgm:t>
    </dgm:pt>
    <dgm:pt modelId="{A141A02A-8A61-4189-ADD7-CC084A88B6C9}" type="sibTrans" cxnId="{2CEC2C31-6B32-445E-AF95-6EB7D741AEA3}">
      <dgm:prSet/>
      <dgm:spPr/>
      <dgm:t>
        <a:bodyPr/>
        <a:lstStyle/>
        <a:p>
          <a:endParaRPr lang="ru-KZ"/>
        </a:p>
      </dgm:t>
    </dgm:pt>
    <dgm:pt modelId="{A663B8B8-DB93-4D4A-96FB-CA116ED219D3}">
      <dgm:prSet phldrT="[Текст]" custT="1"/>
      <dgm:spPr>
        <a:solidFill>
          <a:schemeClr val="accent2">
            <a:lumMod val="75000"/>
          </a:schemeClr>
        </a:solidFill>
      </dgm:spPr>
      <dgm:t>
        <a:bodyPr/>
        <a:lstStyle/>
        <a:p>
          <a:r>
            <a:rPr lang="ru-RU" sz="2400" b="1" u="none" dirty="0" err="1">
              <a:solidFill>
                <a:schemeClr val="tx1"/>
              </a:solidFill>
              <a:latin typeface="Times New Roman" panose="02020603050405020304" pitchFamily="18" charset="0"/>
              <a:cs typeface="Times New Roman" panose="02020603050405020304" pitchFamily="18" charset="0"/>
            </a:rPr>
            <a:t>Механикалық</a:t>
          </a:r>
          <a:r>
            <a:rPr lang="ru-RU" sz="2400" b="1" u="none" dirty="0">
              <a:solidFill>
                <a:schemeClr val="tx1"/>
              </a:solidFill>
              <a:latin typeface="Times New Roman" panose="02020603050405020304" pitchFamily="18" charset="0"/>
              <a:cs typeface="Times New Roman" panose="02020603050405020304" pitchFamily="18" charset="0"/>
            </a:rPr>
            <a:t> </a:t>
          </a:r>
          <a:r>
            <a:rPr lang="ru-RU" sz="2400" b="1" u="none" dirty="0" err="1">
              <a:solidFill>
                <a:schemeClr val="tx1"/>
              </a:solidFill>
              <a:latin typeface="Times New Roman" panose="02020603050405020304" pitchFamily="18" charset="0"/>
              <a:cs typeface="Times New Roman" panose="02020603050405020304" pitchFamily="18" charset="0"/>
            </a:rPr>
            <a:t>шамаларды</a:t>
          </a:r>
          <a:r>
            <a:rPr lang="ru-RU" sz="2400" b="1" u="none" dirty="0">
              <a:solidFill>
                <a:schemeClr val="tx1"/>
              </a:solidFill>
              <a:latin typeface="Times New Roman" panose="02020603050405020304" pitchFamily="18" charset="0"/>
              <a:cs typeface="Times New Roman" panose="02020603050405020304" pitchFamily="18" charset="0"/>
            </a:rPr>
            <a:t> </a:t>
          </a:r>
          <a:r>
            <a:rPr lang="ru-RU" sz="2400" b="1" u="none" dirty="0" err="1">
              <a:solidFill>
                <a:schemeClr val="tx1"/>
              </a:solidFill>
              <a:latin typeface="Times New Roman" panose="02020603050405020304" pitchFamily="18" charset="0"/>
              <a:cs typeface="Times New Roman" panose="02020603050405020304" pitchFamily="18" charset="0"/>
            </a:rPr>
            <a:t>өлшеу</a:t>
          </a:r>
          <a:endParaRPr lang="ru-KZ" sz="2400" b="1" u="none"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F6F55073-D912-4210-A64B-B13ECE9E9E91}" type="parTrans" cxnId="{C8B27F86-BAC0-438B-A332-3C3DEC1773D3}">
      <dgm:prSet/>
      <dgm:spPr/>
      <dgm:t>
        <a:bodyPr/>
        <a:lstStyle/>
        <a:p>
          <a:endParaRPr lang="ru-KZ"/>
        </a:p>
      </dgm:t>
    </dgm:pt>
    <dgm:pt modelId="{94C0BD9C-FEF8-4063-B632-CD2D609220ED}" type="sibTrans" cxnId="{C8B27F86-BAC0-438B-A332-3C3DEC1773D3}">
      <dgm:prSet/>
      <dgm:spPr/>
      <dgm:t>
        <a:bodyPr/>
        <a:lstStyle/>
        <a:p>
          <a:endParaRPr lang="ru-KZ"/>
        </a:p>
      </dgm:t>
    </dgm:pt>
    <dgm:pt modelId="{20B6DC27-24DF-4817-B597-A4DF112EDF06}">
      <dgm:prSet phldrT="[Текст]" custT="1"/>
      <dgm:spPr>
        <a:solidFill>
          <a:schemeClr val="accent5">
            <a:lumMod val="60000"/>
            <a:lumOff val="40000"/>
          </a:schemeClr>
        </a:solidFill>
      </dgm:spPr>
      <dgm:t>
        <a:bodyPr/>
        <a:lstStyle/>
        <a:p>
          <a:r>
            <a:rPr lang="ru-RU" sz="2400" b="1" u="none" dirty="0" err="1">
              <a:solidFill>
                <a:schemeClr val="tx1"/>
              </a:solidFill>
              <a:latin typeface="Times New Roman" panose="02020603050405020304" pitchFamily="18" charset="0"/>
              <a:cs typeface="Times New Roman" panose="02020603050405020304" pitchFamily="18" charset="0"/>
            </a:rPr>
            <a:t>Температураны</a:t>
          </a:r>
          <a:r>
            <a:rPr lang="ru-RU" sz="2400" b="1" u="none" dirty="0">
              <a:solidFill>
                <a:schemeClr val="tx1"/>
              </a:solidFill>
              <a:latin typeface="Times New Roman" panose="02020603050405020304" pitchFamily="18" charset="0"/>
              <a:cs typeface="Times New Roman" panose="02020603050405020304" pitchFamily="18" charset="0"/>
            </a:rPr>
            <a:t> </a:t>
          </a:r>
          <a:r>
            <a:rPr lang="ru-RU" sz="2400" b="1" u="none" dirty="0" err="1">
              <a:solidFill>
                <a:schemeClr val="tx1"/>
              </a:solidFill>
              <a:latin typeface="Times New Roman" panose="02020603050405020304" pitchFamily="18" charset="0"/>
              <a:cs typeface="Times New Roman" panose="02020603050405020304" pitchFamily="18" charset="0"/>
            </a:rPr>
            <a:t>өлшеу</a:t>
          </a:r>
          <a:r>
            <a:rPr lang="ru-RU" sz="2400" b="1" u="none" dirty="0">
              <a:solidFill>
                <a:schemeClr val="tx1"/>
              </a:solidFill>
              <a:latin typeface="Times New Roman" panose="02020603050405020304" pitchFamily="18" charset="0"/>
              <a:cs typeface="Times New Roman" panose="02020603050405020304" pitchFamily="18" charset="0"/>
            </a:rPr>
            <a:t> </a:t>
          </a:r>
          <a:endParaRPr lang="ru-KZ" sz="2400" b="1" u="none"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2DEEA69F-919C-4ACE-ABA3-E154DFE67B32}" type="parTrans" cxnId="{D60D3288-423B-4F04-9E8F-749BE618799A}">
      <dgm:prSet/>
      <dgm:spPr/>
      <dgm:t>
        <a:bodyPr/>
        <a:lstStyle/>
        <a:p>
          <a:endParaRPr lang="ru-KZ"/>
        </a:p>
      </dgm:t>
    </dgm:pt>
    <dgm:pt modelId="{75D422BB-9AEA-4174-8650-3C44DB2BFEA8}" type="sibTrans" cxnId="{D60D3288-423B-4F04-9E8F-749BE618799A}">
      <dgm:prSet/>
      <dgm:spPr/>
      <dgm:t>
        <a:bodyPr/>
        <a:lstStyle/>
        <a:p>
          <a:endParaRPr lang="ru-KZ"/>
        </a:p>
      </dgm:t>
    </dgm:pt>
    <dgm:pt modelId="{00A33A8A-E683-424F-A16D-936EA01DB98F}" type="pres">
      <dgm:prSet presAssocID="{52C3D272-DE9F-4721-B672-F1994C487D49}" presName="Name0" presStyleCnt="0">
        <dgm:presLayoutVars>
          <dgm:dir/>
          <dgm:resizeHandles val="exact"/>
        </dgm:presLayoutVars>
      </dgm:prSet>
      <dgm:spPr/>
    </dgm:pt>
    <dgm:pt modelId="{C697D8A1-068E-48F4-8CB8-9041BE77E72A}" type="pres">
      <dgm:prSet presAssocID="{52C3D272-DE9F-4721-B672-F1994C487D49}" presName="cycle" presStyleCnt="0"/>
      <dgm:spPr/>
    </dgm:pt>
    <dgm:pt modelId="{01B80854-80D5-4B0C-AA42-135202AEED30}" type="pres">
      <dgm:prSet presAssocID="{A0EFFEE9-7BD9-4E2A-9A04-E294DF4C0CC9}" presName="nodeFirstNode" presStyleLbl="node1" presStyleIdx="0" presStyleCnt="5">
        <dgm:presLayoutVars>
          <dgm:bulletEnabled val="1"/>
        </dgm:presLayoutVars>
      </dgm:prSet>
      <dgm:spPr/>
    </dgm:pt>
    <dgm:pt modelId="{F266000B-6AEE-4A51-8EE8-1CF2D38B1636}" type="pres">
      <dgm:prSet presAssocID="{A65E86E4-9B8B-410A-A171-16AD5E5B7C34}" presName="sibTransFirstNode" presStyleLbl="bgShp" presStyleIdx="0" presStyleCnt="1" custScaleX="116932"/>
      <dgm:spPr/>
    </dgm:pt>
    <dgm:pt modelId="{F0183EF6-BC7E-48AA-B89D-894D24626B73}" type="pres">
      <dgm:prSet presAssocID="{96D7CD6A-9D19-4A5A-BE07-E203DC3E99A6}" presName="nodeFollowingNodes" presStyleLbl="node1" presStyleIdx="1" presStyleCnt="5" custScaleX="108652" custRadScaleRad="115963" custRadScaleInc="43260">
        <dgm:presLayoutVars>
          <dgm:bulletEnabled val="1"/>
        </dgm:presLayoutVars>
      </dgm:prSet>
      <dgm:spPr/>
    </dgm:pt>
    <dgm:pt modelId="{3BA7E308-906E-4D52-B614-D4E020E651DE}" type="pres">
      <dgm:prSet presAssocID="{9B2BE6B9-79A5-4BD1-9680-AAA041FA366B}" presName="nodeFollowingNodes" presStyleLbl="node1" presStyleIdx="2" presStyleCnt="5" custRadScaleRad="111032" custRadScaleInc="-12531">
        <dgm:presLayoutVars>
          <dgm:bulletEnabled val="1"/>
        </dgm:presLayoutVars>
      </dgm:prSet>
      <dgm:spPr/>
    </dgm:pt>
    <dgm:pt modelId="{40B33C97-F5D3-40B5-B94E-4C7C16BA98EE}" type="pres">
      <dgm:prSet presAssocID="{A663B8B8-DB93-4D4A-96FB-CA116ED219D3}" presName="nodeFollowingNodes" presStyleLbl="node1" presStyleIdx="3" presStyleCnt="5" custRadScaleRad="106690" custRadScaleInc="8340">
        <dgm:presLayoutVars>
          <dgm:bulletEnabled val="1"/>
        </dgm:presLayoutVars>
      </dgm:prSet>
      <dgm:spPr/>
    </dgm:pt>
    <dgm:pt modelId="{A1E56FB9-E1EB-4E19-926B-5884D057A3BD}" type="pres">
      <dgm:prSet presAssocID="{20B6DC27-24DF-4817-B597-A4DF112EDF06}" presName="nodeFollowingNodes" presStyleLbl="node1" presStyleIdx="4" presStyleCnt="5" custRadScaleRad="106100" custRadScaleInc="-45156">
        <dgm:presLayoutVars>
          <dgm:bulletEnabled val="1"/>
        </dgm:presLayoutVars>
      </dgm:prSet>
      <dgm:spPr/>
    </dgm:pt>
  </dgm:ptLst>
  <dgm:cxnLst>
    <dgm:cxn modelId="{3FF02A00-ABE3-440C-851E-96C9A8811F96}" type="presOf" srcId="{A0EFFEE9-7BD9-4E2A-9A04-E294DF4C0CC9}" destId="{01B80854-80D5-4B0C-AA42-135202AEED30}" srcOrd="0" destOrd="0" presId="urn:microsoft.com/office/officeart/2005/8/layout/cycle3"/>
    <dgm:cxn modelId="{D1512917-C192-4681-8D33-4862D4E45B62}" srcId="{52C3D272-DE9F-4721-B672-F1994C487D49}" destId="{96D7CD6A-9D19-4A5A-BE07-E203DC3E99A6}" srcOrd="1" destOrd="0" parTransId="{890A0A9C-477B-40F7-B136-84605D858554}" sibTransId="{1B0BE80D-10A9-4E62-8400-E2E9FEB311F2}"/>
    <dgm:cxn modelId="{B5F0F320-85B3-4DAD-A812-DC65B25A22A5}" type="presOf" srcId="{52C3D272-DE9F-4721-B672-F1994C487D49}" destId="{00A33A8A-E683-424F-A16D-936EA01DB98F}" srcOrd="0" destOrd="0" presId="urn:microsoft.com/office/officeart/2005/8/layout/cycle3"/>
    <dgm:cxn modelId="{2CEC2C31-6B32-445E-AF95-6EB7D741AEA3}" srcId="{52C3D272-DE9F-4721-B672-F1994C487D49}" destId="{9B2BE6B9-79A5-4BD1-9680-AAA041FA366B}" srcOrd="2" destOrd="0" parTransId="{6F821BD4-665B-4A69-B8B3-8DB9FC1178A5}" sibTransId="{A141A02A-8A61-4189-ADD7-CC084A88B6C9}"/>
    <dgm:cxn modelId="{C103635B-FACB-4BE5-9D38-69AF82CAF1F3}" type="presOf" srcId="{96D7CD6A-9D19-4A5A-BE07-E203DC3E99A6}" destId="{F0183EF6-BC7E-48AA-B89D-894D24626B73}" srcOrd="0" destOrd="0" presId="urn:microsoft.com/office/officeart/2005/8/layout/cycle3"/>
    <dgm:cxn modelId="{F93B0054-D1D7-4302-BAC7-45EB0599617A}" type="presOf" srcId="{A65E86E4-9B8B-410A-A171-16AD5E5B7C34}" destId="{F266000B-6AEE-4A51-8EE8-1CF2D38B1636}" srcOrd="0" destOrd="0" presId="urn:microsoft.com/office/officeart/2005/8/layout/cycle3"/>
    <dgm:cxn modelId="{C8B27F86-BAC0-438B-A332-3C3DEC1773D3}" srcId="{52C3D272-DE9F-4721-B672-F1994C487D49}" destId="{A663B8B8-DB93-4D4A-96FB-CA116ED219D3}" srcOrd="3" destOrd="0" parTransId="{F6F55073-D912-4210-A64B-B13ECE9E9E91}" sibTransId="{94C0BD9C-FEF8-4063-B632-CD2D609220ED}"/>
    <dgm:cxn modelId="{D60D3288-423B-4F04-9E8F-749BE618799A}" srcId="{52C3D272-DE9F-4721-B672-F1994C487D49}" destId="{20B6DC27-24DF-4817-B597-A4DF112EDF06}" srcOrd="4" destOrd="0" parTransId="{2DEEA69F-919C-4ACE-ABA3-E154DFE67B32}" sibTransId="{75D422BB-9AEA-4174-8650-3C44DB2BFEA8}"/>
    <dgm:cxn modelId="{63D4029C-2978-403D-A130-942232787489}" type="presOf" srcId="{9B2BE6B9-79A5-4BD1-9680-AAA041FA366B}" destId="{3BA7E308-906E-4D52-B614-D4E020E651DE}" srcOrd="0" destOrd="0" presId="urn:microsoft.com/office/officeart/2005/8/layout/cycle3"/>
    <dgm:cxn modelId="{58C8F5A0-19D0-4895-9A1C-85838A0A7165}" type="presOf" srcId="{A663B8B8-DB93-4D4A-96FB-CA116ED219D3}" destId="{40B33C97-F5D3-40B5-B94E-4C7C16BA98EE}" srcOrd="0" destOrd="0" presId="urn:microsoft.com/office/officeart/2005/8/layout/cycle3"/>
    <dgm:cxn modelId="{273355A6-79EB-4CD5-B001-646FDCCDCA87}" type="presOf" srcId="{20B6DC27-24DF-4817-B597-A4DF112EDF06}" destId="{A1E56FB9-E1EB-4E19-926B-5884D057A3BD}" srcOrd="0" destOrd="0" presId="urn:microsoft.com/office/officeart/2005/8/layout/cycle3"/>
    <dgm:cxn modelId="{B1269DAF-4B5A-470A-B170-DF381F456D3D}" srcId="{52C3D272-DE9F-4721-B672-F1994C487D49}" destId="{A0EFFEE9-7BD9-4E2A-9A04-E294DF4C0CC9}" srcOrd="0" destOrd="0" parTransId="{D6D736A7-0D64-4B06-8491-089DBA3EBFF8}" sibTransId="{A65E86E4-9B8B-410A-A171-16AD5E5B7C34}"/>
    <dgm:cxn modelId="{63984AB8-11B4-4F85-B94F-4D8B80F417A5}" type="presParOf" srcId="{00A33A8A-E683-424F-A16D-936EA01DB98F}" destId="{C697D8A1-068E-48F4-8CB8-9041BE77E72A}" srcOrd="0" destOrd="0" presId="urn:microsoft.com/office/officeart/2005/8/layout/cycle3"/>
    <dgm:cxn modelId="{91791F01-BE01-44A0-8C05-4B381C8182E2}" type="presParOf" srcId="{C697D8A1-068E-48F4-8CB8-9041BE77E72A}" destId="{01B80854-80D5-4B0C-AA42-135202AEED30}" srcOrd="0" destOrd="0" presId="urn:microsoft.com/office/officeart/2005/8/layout/cycle3"/>
    <dgm:cxn modelId="{274934F0-8D73-4B12-A170-71272706B19D}" type="presParOf" srcId="{C697D8A1-068E-48F4-8CB8-9041BE77E72A}" destId="{F266000B-6AEE-4A51-8EE8-1CF2D38B1636}" srcOrd="1" destOrd="0" presId="urn:microsoft.com/office/officeart/2005/8/layout/cycle3"/>
    <dgm:cxn modelId="{B89549AC-F0C9-4BCF-8833-6A068AC4DD42}" type="presParOf" srcId="{C697D8A1-068E-48F4-8CB8-9041BE77E72A}" destId="{F0183EF6-BC7E-48AA-B89D-894D24626B73}" srcOrd="2" destOrd="0" presId="urn:microsoft.com/office/officeart/2005/8/layout/cycle3"/>
    <dgm:cxn modelId="{3000FF0D-1B42-4DFD-A4E0-20F4D87CBB7D}" type="presParOf" srcId="{C697D8A1-068E-48F4-8CB8-9041BE77E72A}" destId="{3BA7E308-906E-4D52-B614-D4E020E651DE}" srcOrd="3" destOrd="0" presId="urn:microsoft.com/office/officeart/2005/8/layout/cycle3"/>
    <dgm:cxn modelId="{8254E2CC-42F4-48ED-BC6B-94CB38F0A690}" type="presParOf" srcId="{C697D8A1-068E-48F4-8CB8-9041BE77E72A}" destId="{40B33C97-F5D3-40B5-B94E-4C7C16BA98EE}" srcOrd="4" destOrd="0" presId="urn:microsoft.com/office/officeart/2005/8/layout/cycle3"/>
    <dgm:cxn modelId="{1924834B-A7F3-4799-AA5E-DCE67B7A0A01}" type="presParOf" srcId="{C697D8A1-068E-48F4-8CB8-9041BE77E72A}" destId="{A1E56FB9-E1EB-4E19-926B-5884D057A3BD}"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C3F52E-DAEE-42BF-8FEE-6DD39365D33E}"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ru-KZ"/>
        </a:p>
      </dgm:t>
    </dgm:pt>
    <dgm:pt modelId="{553F2974-E7D4-432C-BBA1-1673FE4CFBF6}">
      <dgm:prSet phldrT="[Текст]" custT="1"/>
      <dgm:spPr>
        <a:solidFill>
          <a:srgbClr val="FF33CC"/>
        </a:solidFill>
      </dgm:spPr>
      <dgm:t>
        <a:bodyPr/>
        <a:lstStyle/>
        <a:p>
          <a:r>
            <a:rPr lang="kk-KZ" sz="2400" b="1" dirty="0">
              <a:solidFill>
                <a:schemeClr val="tx1"/>
              </a:solidFill>
              <a:latin typeface="Times New Roman" panose="02020603050405020304" pitchFamily="18" charset="0"/>
              <a:cs typeface="Times New Roman" panose="02020603050405020304" pitchFamily="18" charset="0"/>
            </a:rPr>
            <a:t>Өлшеу түрлері</a:t>
          </a:r>
          <a:endParaRPr lang="ru-KZ" sz="2400" b="1" dirty="0">
            <a:solidFill>
              <a:schemeClr val="tx1"/>
            </a:solidFill>
            <a:latin typeface="Times New Roman" panose="02020603050405020304" pitchFamily="18" charset="0"/>
            <a:cs typeface="Times New Roman" panose="02020603050405020304" pitchFamily="18" charset="0"/>
          </a:endParaRPr>
        </a:p>
      </dgm:t>
    </dgm:pt>
    <dgm:pt modelId="{AF5C9AB7-C1A6-4932-8132-2F20CDB27124}" type="parTrans" cxnId="{9110FD67-C4D1-4E92-B80C-538A9A6872EB}">
      <dgm:prSet/>
      <dgm:spPr/>
      <dgm:t>
        <a:bodyPr/>
        <a:lstStyle/>
        <a:p>
          <a:endParaRPr lang="ru-KZ"/>
        </a:p>
      </dgm:t>
    </dgm:pt>
    <dgm:pt modelId="{1DF8BF01-97DB-4BFC-B658-8E632FDFBAFF}" type="sibTrans" cxnId="{9110FD67-C4D1-4E92-B80C-538A9A6872EB}">
      <dgm:prSet/>
      <dgm:spPr/>
      <dgm:t>
        <a:bodyPr/>
        <a:lstStyle/>
        <a:p>
          <a:endParaRPr lang="ru-KZ"/>
        </a:p>
      </dgm:t>
    </dgm:pt>
    <dgm:pt modelId="{332C31DA-DF81-463B-8B3B-EAC42EE41D2A}">
      <dgm:prSet phldrT="[Текст]" custT="1"/>
      <dgm:spPr>
        <a:solidFill>
          <a:srgbClr val="00B050"/>
        </a:solidFill>
      </dgm:spPr>
      <dgm:t>
        <a:bodyPr/>
        <a:lstStyle/>
        <a:p>
          <a:r>
            <a:rPr lang="kk-KZ" sz="2000" b="1" dirty="0">
              <a:solidFill>
                <a:schemeClr val="tx1"/>
              </a:solidFill>
              <a:latin typeface="Times New Roman" panose="02020603050405020304" pitchFamily="18" charset="0"/>
              <a:cs typeface="Times New Roman" panose="02020603050405020304" pitchFamily="18" charset="0"/>
            </a:rPr>
            <a:t>Тура өлшеу</a:t>
          </a:r>
          <a:endParaRPr lang="ru-KZ" sz="2000" b="1" dirty="0">
            <a:solidFill>
              <a:schemeClr val="tx1"/>
            </a:solidFill>
            <a:latin typeface="Times New Roman" panose="02020603050405020304" pitchFamily="18" charset="0"/>
            <a:cs typeface="Times New Roman" panose="02020603050405020304" pitchFamily="18" charset="0"/>
          </a:endParaRPr>
        </a:p>
      </dgm:t>
    </dgm:pt>
    <dgm:pt modelId="{A1A378C5-40D1-4516-AE30-162EE7D37585}" type="parTrans" cxnId="{0256E512-B378-4771-8479-6C4D934D7DB4}">
      <dgm:prSet/>
      <dgm:spPr>
        <a:ln w="28575"/>
      </dgm:spPr>
      <dgm:t>
        <a:bodyPr/>
        <a:lstStyle/>
        <a:p>
          <a:endParaRPr lang="ru-KZ"/>
        </a:p>
      </dgm:t>
    </dgm:pt>
    <dgm:pt modelId="{27DB5B36-37EE-4364-AF6E-33B8EB59C7EA}" type="sibTrans" cxnId="{0256E512-B378-4771-8479-6C4D934D7DB4}">
      <dgm:prSet/>
      <dgm:spPr/>
      <dgm:t>
        <a:bodyPr/>
        <a:lstStyle/>
        <a:p>
          <a:endParaRPr lang="ru-KZ"/>
        </a:p>
      </dgm:t>
    </dgm:pt>
    <dgm:pt modelId="{BEEC74A3-C199-40C7-9156-113847B6F553}">
      <dgm:prSet phldrT="[Текст]" custT="1"/>
      <dgm:spPr>
        <a:solidFill>
          <a:srgbClr val="FFC000"/>
        </a:solidFill>
      </dgm:spPr>
      <dgm:t>
        <a:bodyPr/>
        <a:lstStyle/>
        <a:p>
          <a:r>
            <a:rPr lang="kk-KZ" sz="2000" b="1" dirty="0">
              <a:solidFill>
                <a:schemeClr val="tx1"/>
              </a:solidFill>
              <a:latin typeface="Times New Roman" panose="02020603050405020304" pitchFamily="18" charset="0"/>
              <a:cs typeface="Times New Roman" panose="02020603050405020304" pitchFamily="18" charset="0"/>
            </a:rPr>
            <a:t>Жанама өлшеу</a:t>
          </a:r>
          <a:endParaRPr lang="ru-KZ" sz="2000" b="1" dirty="0">
            <a:solidFill>
              <a:schemeClr val="tx1"/>
            </a:solidFill>
            <a:latin typeface="Times New Roman" panose="02020603050405020304" pitchFamily="18" charset="0"/>
            <a:cs typeface="Times New Roman" panose="02020603050405020304" pitchFamily="18" charset="0"/>
          </a:endParaRPr>
        </a:p>
      </dgm:t>
    </dgm:pt>
    <dgm:pt modelId="{1D9A8910-090A-4D41-A120-153FF4F231F6}" type="parTrans" cxnId="{B76C4596-BC19-4C59-9339-B9B66C62551B}">
      <dgm:prSet/>
      <dgm:spPr>
        <a:ln w="28575"/>
      </dgm:spPr>
      <dgm:t>
        <a:bodyPr/>
        <a:lstStyle/>
        <a:p>
          <a:endParaRPr lang="ru-KZ"/>
        </a:p>
      </dgm:t>
    </dgm:pt>
    <dgm:pt modelId="{206F1FA3-44F4-4668-BBEB-AD483E26FCAD}" type="sibTrans" cxnId="{B76C4596-BC19-4C59-9339-B9B66C62551B}">
      <dgm:prSet/>
      <dgm:spPr/>
      <dgm:t>
        <a:bodyPr/>
        <a:lstStyle/>
        <a:p>
          <a:endParaRPr lang="ru-KZ"/>
        </a:p>
      </dgm:t>
    </dgm:pt>
    <dgm:pt modelId="{D1708775-54E4-4CC6-A33E-BDF209316F04}" type="pres">
      <dgm:prSet presAssocID="{4BC3F52E-DAEE-42BF-8FEE-6DD39365D33E}" presName="diagram" presStyleCnt="0">
        <dgm:presLayoutVars>
          <dgm:chPref val="1"/>
          <dgm:dir/>
          <dgm:animOne val="branch"/>
          <dgm:animLvl val="lvl"/>
          <dgm:resizeHandles val="exact"/>
        </dgm:presLayoutVars>
      </dgm:prSet>
      <dgm:spPr/>
    </dgm:pt>
    <dgm:pt modelId="{FBB1AF84-86EE-4EA0-A2F7-4781B8C590CA}" type="pres">
      <dgm:prSet presAssocID="{553F2974-E7D4-432C-BBA1-1673FE4CFBF6}" presName="root1" presStyleCnt="0"/>
      <dgm:spPr/>
    </dgm:pt>
    <dgm:pt modelId="{7E13A5B1-339D-4F1E-8130-4A0E58DC32B5}" type="pres">
      <dgm:prSet presAssocID="{553F2974-E7D4-432C-BBA1-1673FE4CFBF6}" presName="LevelOneTextNode" presStyleLbl="node0" presStyleIdx="0" presStyleCnt="1">
        <dgm:presLayoutVars>
          <dgm:chPref val="3"/>
        </dgm:presLayoutVars>
      </dgm:prSet>
      <dgm:spPr/>
    </dgm:pt>
    <dgm:pt modelId="{77B34F05-3459-4AD0-9250-6CD79D949701}" type="pres">
      <dgm:prSet presAssocID="{553F2974-E7D4-432C-BBA1-1673FE4CFBF6}" presName="level2hierChild" presStyleCnt="0"/>
      <dgm:spPr/>
    </dgm:pt>
    <dgm:pt modelId="{4B2F2EC6-090C-4DE8-9432-9D1A5E41CAB4}" type="pres">
      <dgm:prSet presAssocID="{A1A378C5-40D1-4516-AE30-162EE7D37585}" presName="conn2-1" presStyleLbl="parChTrans1D2" presStyleIdx="0" presStyleCnt="2"/>
      <dgm:spPr/>
    </dgm:pt>
    <dgm:pt modelId="{BAD0C71C-07DE-448C-9A03-931B7064E1D3}" type="pres">
      <dgm:prSet presAssocID="{A1A378C5-40D1-4516-AE30-162EE7D37585}" presName="connTx" presStyleLbl="parChTrans1D2" presStyleIdx="0" presStyleCnt="2"/>
      <dgm:spPr/>
    </dgm:pt>
    <dgm:pt modelId="{D33FE545-8F5E-410D-9A8A-24C2D6EFC1E0}" type="pres">
      <dgm:prSet presAssocID="{332C31DA-DF81-463B-8B3B-EAC42EE41D2A}" presName="root2" presStyleCnt="0"/>
      <dgm:spPr/>
    </dgm:pt>
    <dgm:pt modelId="{D2EA5576-DF57-471C-87A4-131F183E157F}" type="pres">
      <dgm:prSet presAssocID="{332C31DA-DF81-463B-8B3B-EAC42EE41D2A}" presName="LevelTwoTextNode" presStyleLbl="node2" presStyleIdx="0" presStyleCnt="2">
        <dgm:presLayoutVars>
          <dgm:chPref val="3"/>
        </dgm:presLayoutVars>
      </dgm:prSet>
      <dgm:spPr/>
    </dgm:pt>
    <dgm:pt modelId="{782115C2-6CF3-4234-84DC-C46D6C5B6C31}" type="pres">
      <dgm:prSet presAssocID="{332C31DA-DF81-463B-8B3B-EAC42EE41D2A}" presName="level3hierChild" presStyleCnt="0"/>
      <dgm:spPr/>
    </dgm:pt>
    <dgm:pt modelId="{926A5838-3BEC-406D-BD29-246F6775300F}" type="pres">
      <dgm:prSet presAssocID="{1D9A8910-090A-4D41-A120-153FF4F231F6}" presName="conn2-1" presStyleLbl="parChTrans1D2" presStyleIdx="1" presStyleCnt="2"/>
      <dgm:spPr/>
    </dgm:pt>
    <dgm:pt modelId="{E02E6A6E-9E2E-479E-B068-B73D2FA275AC}" type="pres">
      <dgm:prSet presAssocID="{1D9A8910-090A-4D41-A120-153FF4F231F6}" presName="connTx" presStyleLbl="parChTrans1D2" presStyleIdx="1" presStyleCnt="2"/>
      <dgm:spPr/>
    </dgm:pt>
    <dgm:pt modelId="{83B9E269-7C18-4100-ABAA-03337EC337BD}" type="pres">
      <dgm:prSet presAssocID="{BEEC74A3-C199-40C7-9156-113847B6F553}" presName="root2" presStyleCnt="0"/>
      <dgm:spPr/>
    </dgm:pt>
    <dgm:pt modelId="{433ABBEB-37F9-4B78-A121-6CE226C0504F}" type="pres">
      <dgm:prSet presAssocID="{BEEC74A3-C199-40C7-9156-113847B6F553}" presName="LevelTwoTextNode" presStyleLbl="node2" presStyleIdx="1" presStyleCnt="2" custLinFactNeighborX="35318" custLinFactNeighborY="1">
        <dgm:presLayoutVars>
          <dgm:chPref val="3"/>
        </dgm:presLayoutVars>
      </dgm:prSet>
      <dgm:spPr/>
    </dgm:pt>
    <dgm:pt modelId="{54E11A58-08F1-47EA-978F-257E9BB1E8B8}" type="pres">
      <dgm:prSet presAssocID="{BEEC74A3-C199-40C7-9156-113847B6F553}" presName="level3hierChild" presStyleCnt="0"/>
      <dgm:spPr/>
    </dgm:pt>
  </dgm:ptLst>
  <dgm:cxnLst>
    <dgm:cxn modelId="{0256E512-B378-4771-8479-6C4D934D7DB4}" srcId="{553F2974-E7D4-432C-BBA1-1673FE4CFBF6}" destId="{332C31DA-DF81-463B-8B3B-EAC42EE41D2A}" srcOrd="0" destOrd="0" parTransId="{A1A378C5-40D1-4516-AE30-162EE7D37585}" sibTransId="{27DB5B36-37EE-4364-AF6E-33B8EB59C7EA}"/>
    <dgm:cxn modelId="{5981F512-8A4C-4F14-B7BD-E599833CF343}" type="presOf" srcId="{4BC3F52E-DAEE-42BF-8FEE-6DD39365D33E}" destId="{D1708775-54E4-4CC6-A33E-BDF209316F04}" srcOrd="0" destOrd="0" presId="urn:microsoft.com/office/officeart/2005/8/layout/hierarchy2"/>
    <dgm:cxn modelId="{54E22121-99C5-4D30-91EF-AE69E57EAF28}" type="presOf" srcId="{1D9A8910-090A-4D41-A120-153FF4F231F6}" destId="{926A5838-3BEC-406D-BD29-246F6775300F}" srcOrd="0" destOrd="0" presId="urn:microsoft.com/office/officeart/2005/8/layout/hierarchy2"/>
    <dgm:cxn modelId="{20BB2D44-E63A-4C60-A35C-2FEB97C3B836}" type="presOf" srcId="{A1A378C5-40D1-4516-AE30-162EE7D37585}" destId="{4B2F2EC6-090C-4DE8-9432-9D1A5E41CAB4}" srcOrd="0" destOrd="0" presId="urn:microsoft.com/office/officeart/2005/8/layout/hierarchy2"/>
    <dgm:cxn modelId="{00BFF244-F6A9-4F75-9E09-7D9C41C1C249}" type="presOf" srcId="{1D9A8910-090A-4D41-A120-153FF4F231F6}" destId="{E02E6A6E-9E2E-479E-B068-B73D2FA275AC}" srcOrd="1" destOrd="0" presId="urn:microsoft.com/office/officeart/2005/8/layout/hierarchy2"/>
    <dgm:cxn modelId="{9110FD67-C4D1-4E92-B80C-538A9A6872EB}" srcId="{4BC3F52E-DAEE-42BF-8FEE-6DD39365D33E}" destId="{553F2974-E7D4-432C-BBA1-1673FE4CFBF6}" srcOrd="0" destOrd="0" parTransId="{AF5C9AB7-C1A6-4932-8132-2F20CDB27124}" sibTransId="{1DF8BF01-97DB-4BFC-B658-8E632FDFBAFF}"/>
    <dgm:cxn modelId="{B76C4596-BC19-4C59-9339-B9B66C62551B}" srcId="{553F2974-E7D4-432C-BBA1-1673FE4CFBF6}" destId="{BEEC74A3-C199-40C7-9156-113847B6F553}" srcOrd="1" destOrd="0" parTransId="{1D9A8910-090A-4D41-A120-153FF4F231F6}" sibTransId="{206F1FA3-44F4-4668-BBEB-AD483E26FCAD}"/>
    <dgm:cxn modelId="{4F0DB8A7-4641-4775-9928-98CCC102DE0C}" type="presOf" srcId="{332C31DA-DF81-463B-8B3B-EAC42EE41D2A}" destId="{D2EA5576-DF57-471C-87A4-131F183E157F}" srcOrd="0" destOrd="0" presId="urn:microsoft.com/office/officeart/2005/8/layout/hierarchy2"/>
    <dgm:cxn modelId="{855847B9-FBFD-4811-B4BD-6E7DAE219067}" type="presOf" srcId="{BEEC74A3-C199-40C7-9156-113847B6F553}" destId="{433ABBEB-37F9-4B78-A121-6CE226C0504F}" srcOrd="0" destOrd="0" presId="urn:microsoft.com/office/officeart/2005/8/layout/hierarchy2"/>
    <dgm:cxn modelId="{8A9C96C9-F6F4-43BF-B5B5-208B3A43E850}" type="presOf" srcId="{A1A378C5-40D1-4516-AE30-162EE7D37585}" destId="{BAD0C71C-07DE-448C-9A03-931B7064E1D3}" srcOrd="1" destOrd="0" presId="urn:microsoft.com/office/officeart/2005/8/layout/hierarchy2"/>
    <dgm:cxn modelId="{777A76F1-86BA-4588-AB8A-9FBF9192AD29}" type="presOf" srcId="{553F2974-E7D4-432C-BBA1-1673FE4CFBF6}" destId="{7E13A5B1-339D-4F1E-8130-4A0E58DC32B5}" srcOrd="0" destOrd="0" presId="urn:microsoft.com/office/officeart/2005/8/layout/hierarchy2"/>
    <dgm:cxn modelId="{7F0461F5-E26D-4527-BA26-E17D94389D44}" type="presParOf" srcId="{D1708775-54E4-4CC6-A33E-BDF209316F04}" destId="{FBB1AF84-86EE-4EA0-A2F7-4781B8C590CA}" srcOrd="0" destOrd="0" presId="urn:microsoft.com/office/officeart/2005/8/layout/hierarchy2"/>
    <dgm:cxn modelId="{5B51C797-9562-41E3-A76E-C561FE656B50}" type="presParOf" srcId="{FBB1AF84-86EE-4EA0-A2F7-4781B8C590CA}" destId="{7E13A5B1-339D-4F1E-8130-4A0E58DC32B5}" srcOrd="0" destOrd="0" presId="urn:microsoft.com/office/officeart/2005/8/layout/hierarchy2"/>
    <dgm:cxn modelId="{212BD443-CBE7-4C95-BEE0-E89C940A77EA}" type="presParOf" srcId="{FBB1AF84-86EE-4EA0-A2F7-4781B8C590CA}" destId="{77B34F05-3459-4AD0-9250-6CD79D949701}" srcOrd="1" destOrd="0" presId="urn:microsoft.com/office/officeart/2005/8/layout/hierarchy2"/>
    <dgm:cxn modelId="{D783C718-17DB-4209-9DDA-4BF3236235DF}" type="presParOf" srcId="{77B34F05-3459-4AD0-9250-6CD79D949701}" destId="{4B2F2EC6-090C-4DE8-9432-9D1A5E41CAB4}" srcOrd="0" destOrd="0" presId="urn:microsoft.com/office/officeart/2005/8/layout/hierarchy2"/>
    <dgm:cxn modelId="{36E2647C-28CC-4125-A8F3-726EDDE33307}" type="presParOf" srcId="{4B2F2EC6-090C-4DE8-9432-9D1A5E41CAB4}" destId="{BAD0C71C-07DE-448C-9A03-931B7064E1D3}" srcOrd="0" destOrd="0" presId="urn:microsoft.com/office/officeart/2005/8/layout/hierarchy2"/>
    <dgm:cxn modelId="{8C2A4058-854A-4D23-8DAE-54A1302E6980}" type="presParOf" srcId="{77B34F05-3459-4AD0-9250-6CD79D949701}" destId="{D33FE545-8F5E-410D-9A8A-24C2D6EFC1E0}" srcOrd="1" destOrd="0" presId="urn:microsoft.com/office/officeart/2005/8/layout/hierarchy2"/>
    <dgm:cxn modelId="{4E9A3525-DFA4-4BB5-8B07-A49B0E268913}" type="presParOf" srcId="{D33FE545-8F5E-410D-9A8A-24C2D6EFC1E0}" destId="{D2EA5576-DF57-471C-87A4-131F183E157F}" srcOrd="0" destOrd="0" presId="urn:microsoft.com/office/officeart/2005/8/layout/hierarchy2"/>
    <dgm:cxn modelId="{CF00E304-57A4-439D-8C95-6BED9C28B89E}" type="presParOf" srcId="{D33FE545-8F5E-410D-9A8A-24C2D6EFC1E0}" destId="{782115C2-6CF3-4234-84DC-C46D6C5B6C31}" srcOrd="1" destOrd="0" presId="urn:microsoft.com/office/officeart/2005/8/layout/hierarchy2"/>
    <dgm:cxn modelId="{A679E1E9-0D66-4D32-8251-FC14D3B4A3D5}" type="presParOf" srcId="{77B34F05-3459-4AD0-9250-6CD79D949701}" destId="{926A5838-3BEC-406D-BD29-246F6775300F}" srcOrd="2" destOrd="0" presId="urn:microsoft.com/office/officeart/2005/8/layout/hierarchy2"/>
    <dgm:cxn modelId="{8ED35243-EA23-446F-A524-62B462486D9C}" type="presParOf" srcId="{926A5838-3BEC-406D-BD29-246F6775300F}" destId="{E02E6A6E-9E2E-479E-B068-B73D2FA275AC}" srcOrd="0" destOrd="0" presId="urn:microsoft.com/office/officeart/2005/8/layout/hierarchy2"/>
    <dgm:cxn modelId="{5079CA6C-1516-4EA3-B210-8EC7384DB8DC}" type="presParOf" srcId="{77B34F05-3459-4AD0-9250-6CD79D949701}" destId="{83B9E269-7C18-4100-ABAA-03337EC337BD}" srcOrd="3" destOrd="0" presId="urn:microsoft.com/office/officeart/2005/8/layout/hierarchy2"/>
    <dgm:cxn modelId="{C133D347-3879-4DB0-8B55-82458E590F27}" type="presParOf" srcId="{83B9E269-7C18-4100-ABAA-03337EC337BD}" destId="{433ABBEB-37F9-4B78-A121-6CE226C0504F}" srcOrd="0" destOrd="0" presId="urn:microsoft.com/office/officeart/2005/8/layout/hierarchy2"/>
    <dgm:cxn modelId="{D3DA2646-1FE0-4735-9EF4-4A9CD1BF1817}" type="presParOf" srcId="{83B9E269-7C18-4100-ABAA-03337EC337BD}" destId="{54E11A58-08F1-47EA-978F-257E9BB1E8B8}"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66000B-6AEE-4A51-8EE8-1CF2D38B1636}">
      <dsp:nvSpPr>
        <dsp:cNvPr id="0" name=""/>
        <dsp:cNvSpPr/>
      </dsp:nvSpPr>
      <dsp:spPr>
        <a:xfrm>
          <a:off x="864038" y="-32039"/>
          <a:ext cx="6290557" cy="5379671"/>
        </a:xfrm>
        <a:prstGeom prst="circularArrow">
          <a:avLst>
            <a:gd name="adj1" fmla="val 5544"/>
            <a:gd name="adj2" fmla="val 330680"/>
            <a:gd name="adj3" fmla="val 13767645"/>
            <a:gd name="adj4" fmla="val 17391005"/>
            <a:gd name="adj5" fmla="val 5757"/>
          </a:avLst>
        </a:prstGeom>
        <a:solidFill>
          <a:srgbClr val="0099FF"/>
        </a:solidFill>
        <a:ln>
          <a:noFill/>
        </a:ln>
        <a:effectLst/>
      </dsp:spPr>
      <dsp:style>
        <a:lnRef idx="0">
          <a:scrgbClr r="0" g="0" b="0"/>
        </a:lnRef>
        <a:fillRef idx="1">
          <a:scrgbClr r="0" g="0" b="0"/>
        </a:fillRef>
        <a:effectRef idx="0">
          <a:scrgbClr r="0" g="0" b="0"/>
        </a:effectRef>
        <a:fontRef idx="minor"/>
      </dsp:style>
    </dsp:sp>
    <dsp:sp modelId="{01B80854-80D5-4B0C-AA42-135202AEED30}">
      <dsp:nvSpPr>
        <dsp:cNvPr id="0" name=""/>
        <dsp:cNvSpPr/>
      </dsp:nvSpPr>
      <dsp:spPr>
        <a:xfrm>
          <a:off x="2745270" y="2274"/>
          <a:ext cx="2528093" cy="126404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kk-KZ" sz="2200" b="1" kern="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Ұқсас жабдықтардың жіктелімі</a:t>
          </a:r>
          <a:endParaRPr lang="ru-KZ" sz="2200" b="1" kern="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sp:txBody>
      <dsp:txXfrm>
        <a:off x="2806976" y="63980"/>
        <a:ext cx="2404681" cy="1140634"/>
      </dsp:txXfrm>
    </dsp:sp>
    <dsp:sp modelId="{F0183EF6-BC7E-48AA-B89D-894D24626B73}">
      <dsp:nvSpPr>
        <dsp:cNvPr id="0" name=""/>
        <dsp:cNvSpPr/>
      </dsp:nvSpPr>
      <dsp:spPr>
        <a:xfrm>
          <a:off x="5270609" y="2664597"/>
          <a:ext cx="2746824" cy="1264046"/>
        </a:xfrm>
        <a:prstGeom prst="roundRect">
          <a:avLst/>
        </a:prstGeom>
        <a:solidFill>
          <a:schemeClr val="accent4">
            <a:lumMod val="60000"/>
            <a:lumOff val="4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ru-RU" sz="2400" b="1" u="none" kern="1200" dirty="0" err="1">
              <a:solidFill>
                <a:schemeClr val="tx1"/>
              </a:solidFill>
              <a:latin typeface="Times New Roman" panose="02020603050405020304" pitchFamily="18" charset="0"/>
              <a:cs typeface="Times New Roman" panose="02020603050405020304" pitchFamily="18" charset="0"/>
            </a:rPr>
            <a:t>Уақыт</a:t>
          </a:r>
          <a:r>
            <a:rPr lang="ru-RU" sz="2400" b="1" u="none" kern="1200" dirty="0">
              <a:solidFill>
                <a:schemeClr val="tx1"/>
              </a:solidFill>
              <a:latin typeface="Times New Roman" panose="02020603050405020304" pitchFamily="18" charset="0"/>
              <a:cs typeface="Times New Roman" panose="02020603050405020304" pitchFamily="18" charset="0"/>
            </a:rPr>
            <a:t> </a:t>
          </a:r>
          <a:r>
            <a:rPr lang="ru-RU" sz="2400" b="1" u="none" kern="1200" dirty="0" err="1">
              <a:solidFill>
                <a:schemeClr val="tx1"/>
              </a:solidFill>
              <a:latin typeface="Times New Roman" panose="02020603050405020304" pitchFamily="18" charset="0"/>
              <a:cs typeface="Times New Roman" panose="02020603050405020304" pitchFamily="18" charset="0"/>
            </a:rPr>
            <a:t>өлшеу</a:t>
          </a:r>
          <a:r>
            <a:rPr lang="ru-RU" sz="2400" b="1" u="none" kern="1200" dirty="0">
              <a:solidFill>
                <a:schemeClr val="tx1"/>
              </a:solidFill>
              <a:latin typeface="Times New Roman" panose="02020603050405020304" pitchFamily="18" charset="0"/>
              <a:cs typeface="Times New Roman" panose="02020603050405020304" pitchFamily="18" charset="0"/>
            </a:rPr>
            <a:t> </a:t>
          </a:r>
          <a:r>
            <a:rPr lang="ru-RU" sz="2400" b="1" u="none" kern="1200" dirty="0" err="1">
              <a:solidFill>
                <a:schemeClr val="tx1"/>
              </a:solidFill>
              <a:latin typeface="Times New Roman" panose="02020603050405020304" pitchFamily="18" charset="0"/>
              <a:cs typeface="Times New Roman" panose="02020603050405020304" pitchFamily="18" charset="0"/>
            </a:rPr>
            <a:t>құралдары</a:t>
          </a:r>
          <a:endParaRPr lang="ru-KZ" sz="2400" b="1" u="none"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5332315" y="2726303"/>
        <a:ext cx="2623412" cy="1140634"/>
      </dsp:txXfrm>
    </dsp:sp>
    <dsp:sp modelId="{3BA7E308-906E-4D52-B614-D4E020E651DE}">
      <dsp:nvSpPr>
        <dsp:cNvPr id="0" name=""/>
        <dsp:cNvSpPr/>
      </dsp:nvSpPr>
      <dsp:spPr>
        <a:xfrm>
          <a:off x="4499239" y="4143473"/>
          <a:ext cx="2528093" cy="1264046"/>
        </a:xfrm>
        <a:prstGeom prst="roundRect">
          <a:avLst/>
        </a:prstGeom>
        <a:solidFill>
          <a:schemeClr val="accent6">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ru-RU" sz="2400" b="1" u="none" kern="1200" dirty="0" err="1">
              <a:solidFill>
                <a:schemeClr val="tx1"/>
              </a:solidFill>
              <a:latin typeface="Times New Roman" panose="02020603050405020304" pitchFamily="18" charset="0"/>
              <a:cs typeface="Times New Roman" panose="02020603050405020304" pitchFamily="18" charset="0"/>
            </a:rPr>
            <a:t>Геометриялық</a:t>
          </a:r>
          <a:r>
            <a:rPr lang="ru-RU" sz="2400" b="1" u="none" kern="1200" dirty="0">
              <a:solidFill>
                <a:schemeClr val="tx1"/>
              </a:solidFill>
              <a:latin typeface="Times New Roman" panose="02020603050405020304" pitchFamily="18" charset="0"/>
              <a:cs typeface="Times New Roman" panose="02020603050405020304" pitchFamily="18" charset="0"/>
            </a:rPr>
            <a:t> </a:t>
          </a:r>
          <a:r>
            <a:rPr lang="ru-RU" sz="2400" b="1" u="none" kern="1200" dirty="0" err="1">
              <a:solidFill>
                <a:schemeClr val="tx1"/>
              </a:solidFill>
              <a:latin typeface="Times New Roman" panose="02020603050405020304" pitchFamily="18" charset="0"/>
              <a:cs typeface="Times New Roman" panose="02020603050405020304" pitchFamily="18" charset="0"/>
            </a:rPr>
            <a:t>өлшеу</a:t>
          </a:r>
          <a:r>
            <a:rPr lang="ru-RU" sz="2400" b="1" u="none" kern="1200" dirty="0">
              <a:solidFill>
                <a:schemeClr val="tx1"/>
              </a:solidFill>
              <a:latin typeface="Times New Roman" panose="02020603050405020304" pitchFamily="18" charset="0"/>
              <a:cs typeface="Times New Roman" panose="02020603050405020304" pitchFamily="18" charset="0"/>
            </a:rPr>
            <a:t> </a:t>
          </a:r>
          <a:r>
            <a:rPr lang="ru-RU" sz="2400" b="1" u="none" kern="1200" dirty="0" err="1">
              <a:solidFill>
                <a:schemeClr val="tx1"/>
              </a:solidFill>
              <a:latin typeface="Times New Roman" panose="02020603050405020304" pitchFamily="18" charset="0"/>
              <a:cs typeface="Times New Roman" panose="02020603050405020304" pitchFamily="18" charset="0"/>
            </a:rPr>
            <a:t>құралдары</a:t>
          </a:r>
          <a:endParaRPr lang="ru-KZ" sz="2400" b="1" u="none"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4560945" y="4205179"/>
        <a:ext cx="2404681" cy="1140634"/>
      </dsp:txXfrm>
    </dsp:sp>
    <dsp:sp modelId="{40B33C97-F5D3-40B5-B94E-4C7C16BA98EE}">
      <dsp:nvSpPr>
        <dsp:cNvPr id="0" name=""/>
        <dsp:cNvSpPr/>
      </dsp:nvSpPr>
      <dsp:spPr>
        <a:xfrm>
          <a:off x="1139385" y="4143476"/>
          <a:ext cx="2528093" cy="1264046"/>
        </a:xfrm>
        <a:prstGeom prst="roundRect">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ru-RU" sz="2400" b="1" u="none" kern="1200" dirty="0" err="1">
              <a:solidFill>
                <a:schemeClr val="tx1"/>
              </a:solidFill>
              <a:latin typeface="Times New Roman" panose="02020603050405020304" pitchFamily="18" charset="0"/>
              <a:cs typeface="Times New Roman" panose="02020603050405020304" pitchFamily="18" charset="0"/>
            </a:rPr>
            <a:t>Механикалық</a:t>
          </a:r>
          <a:r>
            <a:rPr lang="ru-RU" sz="2400" b="1" u="none" kern="1200" dirty="0">
              <a:solidFill>
                <a:schemeClr val="tx1"/>
              </a:solidFill>
              <a:latin typeface="Times New Roman" panose="02020603050405020304" pitchFamily="18" charset="0"/>
              <a:cs typeface="Times New Roman" panose="02020603050405020304" pitchFamily="18" charset="0"/>
            </a:rPr>
            <a:t> </a:t>
          </a:r>
          <a:r>
            <a:rPr lang="ru-RU" sz="2400" b="1" u="none" kern="1200" dirty="0" err="1">
              <a:solidFill>
                <a:schemeClr val="tx1"/>
              </a:solidFill>
              <a:latin typeface="Times New Roman" panose="02020603050405020304" pitchFamily="18" charset="0"/>
              <a:cs typeface="Times New Roman" panose="02020603050405020304" pitchFamily="18" charset="0"/>
            </a:rPr>
            <a:t>шамаларды</a:t>
          </a:r>
          <a:r>
            <a:rPr lang="ru-RU" sz="2400" b="1" u="none" kern="1200" dirty="0">
              <a:solidFill>
                <a:schemeClr val="tx1"/>
              </a:solidFill>
              <a:latin typeface="Times New Roman" panose="02020603050405020304" pitchFamily="18" charset="0"/>
              <a:cs typeface="Times New Roman" panose="02020603050405020304" pitchFamily="18" charset="0"/>
            </a:rPr>
            <a:t> </a:t>
          </a:r>
          <a:r>
            <a:rPr lang="ru-RU" sz="2400" b="1" u="none" kern="1200" dirty="0" err="1">
              <a:solidFill>
                <a:schemeClr val="tx1"/>
              </a:solidFill>
              <a:latin typeface="Times New Roman" panose="02020603050405020304" pitchFamily="18" charset="0"/>
              <a:cs typeface="Times New Roman" panose="02020603050405020304" pitchFamily="18" charset="0"/>
            </a:rPr>
            <a:t>өлшеу</a:t>
          </a:r>
          <a:endParaRPr lang="ru-KZ" sz="2400" b="1" u="none"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1201091" y="4205182"/>
        <a:ext cx="2404681" cy="1140634"/>
      </dsp:txXfrm>
    </dsp:sp>
    <dsp:sp modelId="{A1E56FB9-E1EB-4E19-926B-5884D057A3BD}">
      <dsp:nvSpPr>
        <dsp:cNvPr id="0" name=""/>
        <dsp:cNvSpPr/>
      </dsp:nvSpPr>
      <dsp:spPr>
        <a:xfrm>
          <a:off x="341819" y="2681072"/>
          <a:ext cx="2528093" cy="1264046"/>
        </a:xfrm>
        <a:prstGeom prst="roundRect">
          <a:avLst/>
        </a:prstGeom>
        <a:solidFill>
          <a:schemeClr val="accent5">
            <a:lumMod val="60000"/>
            <a:lumOff val="4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ru-RU" sz="2400" b="1" u="none" kern="1200" dirty="0" err="1">
              <a:solidFill>
                <a:schemeClr val="tx1"/>
              </a:solidFill>
              <a:latin typeface="Times New Roman" panose="02020603050405020304" pitchFamily="18" charset="0"/>
              <a:cs typeface="Times New Roman" panose="02020603050405020304" pitchFamily="18" charset="0"/>
            </a:rPr>
            <a:t>Температураны</a:t>
          </a:r>
          <a:r>
            <a:rPr lang="ru-RU" sz="2400" b="1" u="none" kern="1200" dirty="0">
              <a:solidFill>
                <a:schemeClr val="tx1"/>
              </a:solidFill>
              <a:latin typeface="Times New Roman" panose="02020603050405020304" pitchFamily="18" charset="0"/>
              <a:cs typeface="Times New Roman" panose="02020603050405020304" pitchFamily="18" charset="0"/>
            </a:rPr>
            <a:t> </a:t>
          </a:r>
          <a:r>
            <a:rPr lang="ru-RU" sz="2400" b="1" u="none" kern="1200" dirty="0" err="1">
              <a:solidFill>
                <a:schemeClr val="tx1"/>
              </a:solidFill>
              <a:latin typeface="Times New Roman" panose="02020603050405020304" pitchFamily="18" charset="0"/>
              <a:cs typeface="Times New Roman" panose="02020603050405020304" pitchFamily="18" charset="0"/>
            </a:rPr>
            <a:t>өлшеу</a:t>
          </a:r>
          <a:r>
            <a:rPr lang="ru-RU" sz="2400" b="1" u="none" kern="1200" dirty="0">
              <a:solidFill>
                <a:schemeClr val="tx1"/>
              </a:solidFill>
              <a:latin typeface="Times New Roman" panose="02020603050405020304" pitchFamily="18" charset="0"/>
              <a:cs typeface="Times New Roman" panose="02020603050405020304" pitchFamily="18" charset="0"/>
            </a:rPr>
            <a:t> </a:t>
          </a:r>
          <a:endParaRPr lang="ru-KZ" sz="2400" b="1" u="none"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403525" y="2742778"/>
        <a:ext cx="2404681" cy="11406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13A5B1-339D-4F1E-8130-4A0E58DC32B5}">
      <dsp:nvSpPr>
        <dsp:cNvPr id="0" name=""/>
        <dsp:cNvSpPr/>
      </dsp:nvSpPr>
      <dsp:spPr>
        <a:xfrm>
          <a:off x="1694" y="2112130"/>
          <a:ext cx="3094221" cy="1547110"/>
        </a:xfrm>
        <a:prstGeom prst="roundRect">
          <a:avLst>
            <a:gd name="adj" fmla="val 10000"/>
          </a:avLst>
        </a:prstGeom>
        <a:solidFill>
          <a:srgbClr val="FF33CC"/>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kk-KZ" sz="2400" b="1" kern="1200" dirty="0">
              <a:solidFill>
                <a:schemeClr val="tx1"/>
              </a:solidFill>
              <a:latin typeface="Times New Roman" panose="02020603050405020304" pitchFamily="18" charset="0"/>
              <a:cs typeface="Times New Roman" panose="02020603050405020304" pitchFamily="18" charset="0"/>
            </a:rPr>
            <a:t>Өлшеу түрлері</a:t>
          </a:r>
          <a:endParaRPr lang="ru-KZ" sz="2400" b="1" kern="1200" dirty="0">
            <a:solidFill>
              <a:schemeClr val="tx1"/>
            </a:solidFill>
            <a:latin typeface="Times New Roman" panose="02020603050405020304" pitchFamily="18" charset="0"/>
            <a:cs typeface="Times New Roman" panose="02020603050405020304" pitchFamily="18" charset="0"/>
          </a:endParaRPr>
        </a:p>
      </dsp:txBody>
      <dsp:txXfrm>
        <a:off x="47007" y="2157443"/>
        <a:ext cx="3003595" cy="1456484"/>
      </dsp:txXfrm>
    </dsp:sp>
    <dsp:sp modelId="{4B2F2EC6-090C-4DE8-9432-9D1A5E41CAB4}">
      <dsp:nvSpPr>
        <dsp:cNvPr id="0" name=""/>
        <dsp:cNvSpPr/>
      </dsp:nvSpPr>
      <dsp:spPr>
        <a:xfrm rot="19457599">
          <a:off x="2952651" y="2416765"/>
          <a:ext cx="1524218" cy="48251"/>
        </a:xfrm>
        <a:custGeom>
          <a:avLst/>
          <a:gdLst/>
          <a:ahLst/>
          <a:cxnLst/>
          <a:rect l="0" t="0" r="0" b="0"/>
          <a:pathLst>
            <a:path>
              <a:moveTo>
                <a:pt x="0" y="24125"/>
              </a:moveTo>
              <a:lnTo>
                <a:pt x="1524218" y="24125"/>
              </a:lnTo>
            </a:path>
          </a:pathLst>
        </a:custGeom>
        <a:noFill/>
        <a:ln w="28575"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ru-KZ" sz="500" kern="1200"/>
        </a:p>
      </dsp:txBody>
      <dsp:txXfrm>
        <a:off x="3676655" y="2402786"/>
        <a:ext cx="76210" cy="76210"/>
      </dsp:txXfrm>
    </dsp:sp>
    <dsp:sp modelId="{D2EA5576-DF57-471C-87A4-131F183E157F}">
      <dsp:nvSpPr>
        <dsp:cNvPr id="0" name=""/>
        <dsp:cNvSpPr/>
      </dsp:nvSpPr>
      <dsp:spPr>
        <a:xfrm>
          <a:off x="4333604" y="1222541"/>
          <a:ext cx="3094221" cy="1547110"/>
        </a:xfrm>
        <a:prstGeom prst="roundRect">
          <a:avLst>
            <a:gd name="adj" fmla="val 10000"/>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kk-KZ" sz="2000" b="1" kern="1200" dirty="0">
              <a:solidFill>
                <a:schemeClr val="tx1"/>
              </a:solidFill>
              <a:latin typeface="Times New Roman" panose="02020603050405020304" pitchFamily="18" charset="0"/>
              <a:cs typeface="Times New Roman" panose="02020603050405020304" pitchFamily="18" charset="0"/>
            </a:rPr>
            <a:t>Тура өлшеу</a:t>
          </a:r>
          <a:endParaRPr lang="ru-KZ" sz="2000" b="1" kern="1200" dirty="0">
            <a:solidFill>
              <a:schemeClr val="tx1"/>
            </a:solidFill>
            <a:latin typeface="Times New Roman" panose="02020603050405020304" pitchFamily="18" charset="0"/>
            <a:cs typeface="Times New Roman" panose="02020603050405020304" pitchFamily="18" charset="0"/>
          </a:endParaRPr>
        </a:p>
      </dsp:txBody>
      <dsp:txXfrm>
        <a:off x="4378917" y="1267854"/>
        <a:ext cx="3003595" cy="1456484"/>
      </dsp:txXfrm>
    </dsp:sp>
    <dsp:sp modelId="{926A5838-3BEC-406D-BD29-246F6775300F}">
      <dsp:nvSpPr>
        <dsp:cNvPr id="0" name=""/>
        <dsp:cNvSpPr/>
      </dsp:nvSpPr>
      <dsp:spPr>
        <a:xfrm rot="2140202">
          <a:off x="2952805" y="3306362"/>
          <a:ext cx="1525603" cy="48251"/>
        </a:xfrm>
        <a:custGeom>
          <a:avLst/>
          <a:gdLst/>
          <a:ahLst/>
          <a:cxnLst/>
          <a:rect l="0" t="0" r="0" b="0"/>
          <a:pathLst>
            <a:path>
              <a:moveTo>
                <a:pt x="0" y="24125"/>
              </a:moveTo>
              <a:lnTo>
                <a:pt x="1525603" y="24125"/>
              </a:lnTo>
            </a:path>
          </a:pathLst>
        </a:custGeom>
        <a:noFill/>
        <a:ln w="28575"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ru-KZ" sz="500" kern="1200"/>
        </a:p>
      </dsp:txBody>
      <dsp:txXfrm>
        <a:off x="3677467" y="3292348"/>
        <a:ext cx="76280" cy="76280"/>
      </dsp:txXfrm>
    </dsp:sp>
    <dsp:sp modelId="{433ABBEB-37F9-4B78-A121-6CE226C0504F}">
      <dsp:nvSpPr>
        <dsp:cNvPr id="0" name=""/>
        <dsp:cNvSpPr/>
      </dsp:nvSpPr>
      <dsp:spPr>
        <a:xfrm>
          <a:off x="4335299" y="3001734"/>
          <a:ext cx="3094221" cy="1547110"/>
        </a:xfrm>
        <a:prstGeom prst="roundRect">
          <a:avLst>
            <a:gd name="adj" fmla="val 1000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kk-KZ" sz="2000" b="1" kern="1200" dirty="0">
              <a:solidFill>
                <a:schemeClr val="tx1"/>
              </a:solidFill>
              <a:latin typeface="Times New Roman" panose="02020603050405020304" pitchFamily="18" charset="0"/>
              <a:cs typeface="Times New Roman" panose="02020603050405020304" pitchFamily="18" charset="0"/>
            </a:rPr>
            <a:t>Жанама өлшеу</a:t>
          </a:r>
          <a:endParaRPr lang="ru-KZ" sz="2000" b="1" kern="1200" dirty="0">
            <a:solidFill>
              <a:schemeClr val="tx1"/>
            </a:solidFill>
            <a:latin typeface="Times New Roman" panose="02020603050405020304" pitchFamily="18" charset="0"/>
            <a:cs typeface="Times New Roman" panose="02020603050405020304" pitchFamily="18" charset="0"/>
          </a:endParaRPr>
        </a:p>
      </dsp:txBody>
      <dsp:txXfrm>
        <a:off x="4380612" y="3047047"/>
        <a:ext cx="3003595" cy="1456484"/>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04D851-590C-4BB2-BD00-FA3EB489767E}"/>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80E8F854-DDE0-4BD7-BC5D-5328FA2AB4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B7214458-5E41-482F-997D-0475BEDFD508}"/>
              </a:ext>
            </a:extLst>
          </p:cNvPr>
          <p:cNvSpPr>
            <a:spLocks noGrp="1"/>
          </p:cNvSpPr>
          <p:nvPr>
            <p:ph type="dt" sz="half" idx="10"/>
          </p:nvPr>
        </p:nvSpPr>
        <p:spPr/>
        <p:txBody>
          <a:bodyPr/>
          <a:lstStyle/>
          <a:p>
            <a:fld id="{CCE1B868-22E8-4ACC-B26F-882346F11ECB}" type="datetimeFigureOut">
              <a:rPr lang="ru-RU" smtClean="0"/>
              <a:t>02.11.2024</a:t>
            </a:fld>
            <a:endParaRPr lang="ru-RU"/>
          </a:p>
        </p:txBody>
      </p:sp>
      <p:sp>
        <p:nvSpPr>
          <p:cNvPr id="5" name="Нижний колонтитул 4">
            <a:extLst>
              <a:ext uri="{FF2B5EF4-FFF2-40B4-BE49-F238E27FC236}">
                <a16:creationId xmlns:a16="http://schemas.microsoft.com/office/drawing/2014/main" id="{8CFE572D-0060-47D1-AAE8-83CC0580D5B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66D2C9C-E398-4DF0-A1BD-615FE15D6F03}"/>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981263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9A21DE-2A19-4CEB-8456-9F2D3AE9A62A}"/>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25DDB79B-18B9-4847-AD46-8D5F9106BFA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C13B994-6752-4380-8B8B-A62F5AAE240A}"/>
              </a:ext>
            </a:extLst>
          </p:cNvPr>
          <p:cNvSpPr>
            <a:spLocks noGrp="1"/>
          </p:cNvSpPr>
          <p:nvPr>
            <p:ph type="dt" sz="half" idx="10"/>
          </p:nvPr>
        </p:nvSpPr>
        <p:spPr/>
        <p:txBody>
          <a:bodyPr/>
          <a:lstStyle/>
          <a:p>
            <a:fld id="{CCE1B868-22E8-4ACC-B26F-882346F11ECB}" type="datetimeFigureOut">
              <a:rPr lang="ru-RU" smtClean="0"/>
              <a:t>02.11.2024</a:t>
            </a:fld>
            <a:endParaRPr lang="ru-RU"/>
          </a:p>
        </p:txBody>
      </p:sp>
      <p:sp>
        <p:nvSpPr>
          <p:cNvPr id="5" name="Нижний колонтитул 4">
            <a:extLst>
              <a:ext uri="{FF2B5EF4-FFF2-40B4-BE49-F238E27FC236}">
                <a16:creationId xmlns:a16="http://schemas.microsoft.com/office/drawing/2014/main" id="{2DB4E197-A0BE-47AF-A15C-134D581E926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7FC9820-2CD8-431B-AFA6-D1069F1D488F}"/>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4018712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5390B8BE-A8E1-4E79-9D4F-453BB9181AC4}"/>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79A0C363-5361-4F22-8BB9-3B81EB62942B}"/>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7B75A87-15B4-4FFE-9AC2-93EC45F8EBE4}"/>
              </a:ext>
            </a:extLst>
          </p:cNvPr>
          <p:cNvSpPr>
            <a:spLocks noGrp="1"/>
          </p:cNvSpPr>
          <p:nvPr>
            <p:ph type="dt" sz="half" idx="10"/>
          </p:nvPr>
        </p:nvSpPr>
        <p:spPr/>
        <p:txBody>
          <a:bodyPr/>
          <a:lstStyle/>
          <a:p>
            <a:fld id="{CCE1B868-22E8-4ACC-B26F-882346F11ECB}" type="datetimeFigureOut">
              <a:rPr lang="ru-RU" smtClean="0"/>
              <a:t>02.11.2024</a:t>
            </a:fld>
            <a:endParaRPr lang="ru-RU"/>
          </a:p>
        </p:txBody>
      </p:sp>
      <p:sp>
        <p:nvSpPr>
          <p:cNvPr id="5" name="Нижний колонтитул 4">
            <a:extLst>
              <a:ext uri="{FF2B5EF4-FFF2-40B4-BE49-F238E27FC236}">
                <a16:creationId xmlns:a16="http://schemas.microsoft.com/office/drawing/2014/main" id="{3016054F-9106-4924-82E8-1450F799238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8F7352E-DF36-4E55-A9B8-F0EF391C7325}"/>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391893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A8FB4C-1CCD-48F2-9A72-11E9636F0BE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2D448F8-4AFC-4C52-9EAE-327C6F82CF6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EA5D8D6-2121-49AA-929E-9DFB6DE051C1}"/>
              </a:ext>
            </a:extLst>
          </p:cNvPr>
          <p:cNvSpPr>
            <a:spLocks noGrp="1"/>
          </p:cNvSpPr>
          <p:nvPr>
            <p:ph type="dt" sz="half" idx="10"/>
          </p:nvPr>
        </p:nvSpPr>
        <p:spPr/>
        <p:txBody>
          <a:bodyPr/>
          <a:lstStyle/>
          <a:p>
            <a:fld id="{CCE1B868-22E8-4ACC-B26F-882346F11ECB}" type="datetimeFigureOut">
              <a:rPr lang="ru-RU" smtClean="0"/>
              <a:t>02.11.2024</a:t>
            </a:fld>
            <a:endParaRPr lang="ru-RU"/>
          </a:p>
        </p:txBody>
      </p:sp>
      <p:sp>
        <p:nvSpPr>
          <p:cNvPr id="5" name="Нижний колонтитул 4">
            <a:extLst>
              <a:ext uri="{FF2B5EF4-FFF2-40B4-BE49-F238E27FC236}">
                <a16:creationId xmlns:a16="http://schemas.microsoft.com/office/drawing/2014/main" id="{27D7E765-D4CC-46D4-B3FA-57960F9EC9C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8AB4253-4EE4-473C-A940-8EFFE626CC96}"/>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453806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6F3B11-3943-43E2-B336-D7871C9A2AC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C8602908-15D2-455A-9CD1-26C7307E3A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C99D69D0-E8C6-4788-8DAF-5C8C7DB12F00}"/>
              </a:ext>
            </a:extLst>
          </p:cNvPr>
          <p:cNvSpPr>
            <a:spLocks noGrp="1"/>
          </p:cNvSpPr>
          <p:nvPr>
            <p:ph type="dt" sz="half" idx="10"/>
          </p:nvPr>
        </p:nvSpPr>
        <p:spPr/>
        <p:txBody>
          <a:bodyPr/>
          <a:lstStyle/>
          <a:p>
            <a:fld id="{CCE1B868-22E8-4ACC-B26F-882346F11ECB}" type="datetimeFigureOut">
              <a:rPr lang="ru-RU" smtClean="0"/>
              <a:t>02.11.2024</a:t>
            </a:fld>
            <a:endParaRPr lang="ru-RU"/>
          </a:p>
        </p:txBody>
      </p:sp>
      <p:sp>
        <p:nvSpPr>
          <p:cNvPr id="5" name="Нижний колонтитул 4">
            <a:extLst>
              <a:ext uri="{FF2B5EF4-FFF2-40B4-BE49-F238E27FC236}">
                <a16:creationId xmlns:a16="http://schemas.microsoft.com/office/drawing/2014/main" id="{8B408BE3-70CA-49CA-81AE-F216390FB8E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FC1C431-1F42-4ECA-8443-B997DB28823A}"/>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3382205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5D208A-A84E-4839-834F-4D71351F1DD1}"/>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9F28FBF-95B1-42C7-A707-F06D08F0D4F2}"/>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5DF7F000-DD93-43D4-BA2A-EA65A3D92707}"/>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E3ABA5FC-953E-4A28-8A5A-2ACC9289C0BD}"/>
              </a:ext>
            </a:extLst>
          </p:cNvPr>
          <p:cNvSpPr>
            <a:spLocks noGrp="1"/>
          </p:cNvSpPr>
          <p:nvPr>
            <p:ph type="dt" sz="half" idx="10"/>
          </p:nvPr>
        </p:nvSpPr>
        <p:spPr/>
        <p:txBody>
          <a:bodyPr/>
          <a:lstStyle/>
          <a:p>
            <a:fld id="{CCE1B868-22E8-4ACC-B26F-882346F11ECB}" type="datetimeFigureOut">
              <a:rPr lang="ru-RU" smtClean="0"/>
              <a:t>02.11.2024</a:t>
            </a:fld>
            <a:endParaRPr lang="ru-RU"/>
          </a:p>
        </p:txBody>
      </p:sp>
      <p:sp>
        <p:nvSpPr>
          <p:cNvPr id="6" name="Нижний колонтитул 5">
            <a:extLst>
              <a:ext uri="{FF2B5EF4-FFF2-40B4-BE49-F238E27FC236}">
                <a16:creationId xmlns:a16="http://schemas.microsoft.com/office/drawing/2014/main" id="{9E5A8A4C-4BAA-4CE6-9FF5-72A4C77A678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FD28C54A-D5EF-4137-97D3-9260F73F9CA9}"/>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2694251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12B6A8-EF2E-41D6-9A5B-24E2F02306E4}"/>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686CE926-D0C6-4D93-94C5-EADFD0221F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78E60BE6-C397-481B-88BA-4F1805152BAC}"/>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2A81CDD5-8360-4ECF-8065-FF4C4C3D75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0A92D018-14A0-429B-B637-B48B2723EA3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D1BF73C8-590F-46D0-AAFC-C43B5E0C38BF}"/>
              </a:ext>
            </a:extLst>
          </p:cNvPr>
          <p:cNvSpPr>
            <a:spLocks noGrp="1"/>
          </p:cNvSpPr>
          <p:nvPr>
            <p:ph type="dt" sz="half" idx="10"/>
          </p:nvPr>
        </p:nvSpPr>
        <p:spPr/>
        <p:txBody>
          <a:bodyPr/>
          <a:lstStyle/>
          <a:p>
            <a:fld id="{CCE1B868-22E8-4ACC-B26F-882346F11ECB}" type="datetimeFigureOut">
              <a:rPr lang="ru-RU" smtClean="0"/>
              <a:t>02.11.2024</a:t>
            </a:fld>
            <a:endParaRPr lang="ru-RU"/>
          </a:p>
        </p:txBody>
      </p:sp>
      <p:sp>
        <p:nvSpPr>
          <p:cNvPr id="8" name="Нижний колонтитул 7">
            <a:extLst>
              <a:ext uri="{FF2B5EF4-FFF2-40B4-BE49-F238E27FC236}">
                <a16:creationId xmlns:a16="http://schemas.microsoft.com/office/drawing/2014/main" id="{C4D8E968-AA2C-418B-B38B-C5BFDA526E7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8C533B56-93ED-47D0-9737-CA38BEB71350}"/>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3410870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98C198-388A-4965-ACAC-B26D890BAF6E}"/>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020F33F9-FCF2-41B7-AB20-AF85A777FC08}"/>
              </a:ext>
            </a:extLst>
          </p:cNvPr>
          <p:cNvSpPr>
            <a:spLocks noGrp="1"/>
          </p:cNvSpPr>
          <p:nvPr>
            <p:ph type="dt" sz="half" idx="10"/>
          </p:nvPr>
        </p:nvSpPr>
        <p:spPr/>
        <p:txBody>
          <a:bodyPr/>
          <a:lstStyle/>
          <a:p>
            <a:fld id="{CCE1B868-22E8-4ACC-B26F-882346F11ECB}" type="datetimeFigureOut">
              <a:rPr lang="ru-RU" smtClean="0"/>
              <a:t>02.11.2024</a:t>
            </a:fld>
            <a:endParaRPr lang="ru-RU"/>
          </a:p>
        </p:txBody>
      </p:sp>
      <p:sp>
        <p:nvSpPr>
          <p:cNvPr id="4" name="Нижний колонтитул 3">
            <a:extLst>
              <a:ext uri="{FF2B5EF4-FFF2-40B4-BE49-F238E27FC236}">
                <a16:creationId xmlns:a16="http://schemas.microsoft.com/office/drawing/2014/main" id="{2BF8E567-96A9-4166-BED2-0ADB0C3C1AFA}"/>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3BE7CBA4-FB5E-45A4-BF22-B5350A78B16E}"/>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934736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1C643C07-5635-46D0-A345-E0BF55C338D6}"/>
              </a:ext>
            </a:extLst>
          </p:cNvPr>
          <p:cNvSpPr>
            <a:spLocks noGrp="1"/>
          </p:cNvSpPr>
          <p:nvPr>
            <p:ph type="dt" sz="half" idx="10"/>
          </p:nvPr>
        </p:nvSpPr>
        <p:spPr/>
        <p:txBody>
          <a:bodyPr/>
          <a:lstStyle/>
          <a:p>
            <a:fld id="{CCE1B868-22E8-4ACC-B26F-882346F11ECB}" type="datetimeFigureOut">
              <a:rPr lang="ru-RU" smtClean="0"/>
              <a:t>02.11.2024</a:t>
            </a:fld>
            <a:endParaRPr lang="ru-RU"/>
          </a:p>
        </p:txBody>
      </p:sp>
      <p:sp>
        <p:nvSpPr>
          <p:cNvPr id="3" name="Нижний колонтитул 2">
            <a:extLst>
              <a:ext uri="{FF2B5EF4-FFF2-40B4-BE49-F238E27FC236}">
                <a16:creationId xmlns:a16="http://schemas.microsoft.com/office/drawing/2014/main" id="{D0B390F4-B3AF-43D6-95A3-CCE1F61913CD}"/>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1E8AD44C-E320-4D18-B665-E34332CBF51F}"/>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295957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843D55-F420-47F3-AC2A-C711974C891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8BDD3792-764C-4928-85DB-7456EAECE0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6B2BF33A-46DF-4B96-8112-F34D2AEDAF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854F939-E308-47C0-9A47-F9F9677F6529}"/>
              </a:ext>
            </a:extLst>
          </p:cNvPr>
          <p:cNvSpPr>
            <a:spLocks noGrp="1"/>
          </p:cNvSpPr>
          <p:nvPr>
            <p:ph type="dt" sz="half" idx="10"/>
          </p:nvPr>
        </p:nvSpPr>
        <p:spPr/>
        <p:txBody>
          <a:bodyPr/>
          <a:lstStyle/>
          <a:p>
            <a:fld id="{CCE1B868-22E8-4ACC-B26F-882346F11ECB}" type="datetimeFigureOut">
              <a:rPr lang="ru-RU" smtClean="0"/>
              <a:t>02.11.2024</a:t>
            </a:fld>
            <a:endParaRPr lang="ru-RU"/>
          </a:p>
        </p:txBody>
      </p:sp>
      <p:sp>
        <p:nvSpPr>
          <p:cNvPr id="6" name="Нижний колонтитул 5">
            <a:extLst>
              <a:ext uri="{FF2B5EF4-FFF2-40B4-BE49-F238E27FC236}">
                <a16:creationId xmlns:a16="http://schemas.microsoft.com/office/drawing/2014/main" id="{1C41AF1B-71F7-4960-B0F2-B7359ECF17D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4C3221E-B437-402F-A74A-7FD1A9E6C75A}"/>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415957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51D4270-31E6-4B6D-8C85-F11EF4273A3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5587B729-62D4-48D4-B6E6-F42117D75E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4CC1A58A-5E0E-433C-A6F4-90CA5DD836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B377EF4-DA24-4E98-8DEF-410A5781C3B9}"/>
              </a:ext>
            </a:extLst>
          </p:cNvPr>
          <p:cNvSpPr>
            <a:spLocks noGrp="1"/>
          </p:cNvSpPr>
          <p:nvPr>
            <p:ph type="dt" sz="half" idx="10"/>
          </p:nvPr>
        </p:nvSpPr>
        <p:spPr/>
        <p:txBody>
          <a:bodyPr/>
          <a:lstStyle/>
          <a:p>
            <a:fld id="{CCE1B868-22E8-4ACC-B26F-882346F11ECB}" type="datetimeFigureOut">
              <a:rPr lang="ru-RU" smtClean="0"/>
              <a:t>02.11.2024</a:t>
            </a:fld>
            <a:endParaRPr lang="ru-RU"/>
          </a:p>
        </p:txBody>
      </p:sp>
      <p:sp>
        <p:nvSpPr>
          <p:cNvPr id="6" name="Нижний колонтитул 5">
            <a:extLst>
              <a:ext uri="{FF2B5EF4-FFF2-40B4-BE49-F238E27FC236}">
                <a16:creationId xmlns:a16="http://schemas.microsoft.com/office/drawing/2014/main" id="{ED413895-7291-42A3-BC22-82496E7DDDE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AF20F84-AD49-4779-8F16-5C7A4C55A3E4}"/>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372637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1DD4F2-3184-4F0B-A08F-936ED59FD2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7172661A-0039-4DC1-AB89-25B10B2F1C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B505A5D-EE1B-4120-854B-289AE35979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E1B868-22E8-4ACC-B26F-882346F11ECB}" type="datetimeFigureOut">
              <a:rPr lang="ru-RU" smtClean="0"/>
              <a:t>02.11.2024</a:t>
            </a:fld>
            <a:endParaRPr lang="ru-RU"/>
          </a:p>
        </p:txBody>
      </p:sp>
      <p:sp>
        <p:nvSpPr>
          <p:cNvPr id="5" name="Нижний колонтитул 4">
            <a:extLst>
              <a:ext uri="{FF2B5EF4-FFF2-40B4-BE49-F238E27FC236}">
                <a16:creationId xmlns:a16="http://schemas.microsoft.com/office/drawing/2014/main" id="{8ACC9EE5-94D7-4746-B623-AAE03689DC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0934817C-6846-4E0A-BC7B-7D40B4E10E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17E825-1EE1-4838-B75E-5EAF7A08159C}" type="slidenum">
              <a:rPr lang="ru-RU" smtClean="0"/>
              <a:t>‹#›</a:t>
            </a:fld>
            <a:endParaRPr lang="ru-RU"/>
          </a:p>
        </p:txBody>
      </p:sp>
    </p:spTree>
    <p:extLst>
      <p:ext uri="{BB962C8B-B14F-4D97-AF65-F5344CB8AC3E}">
        <p14:creationId xmlns:p14="http://schemas.microsoft.com/office/powerpoint/2010/main" val="496212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7">
            <a:extLst>
              <a:ext uri="{FF2B5EF4-FFF2-40B4-BE49-F238E27FC236}">
                <a16:creationId xmlns:a16="http://schemas.microsoft.com/office/drawing/2014/main" id="{3F7F520D-813F-4AB8-A88C-70F2B34D54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75251FC-BDEA-4BBB-A75B-0696FB8848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3125" y="0"/>
            <a:ext cx="11166368" cy="6857998"/>
          </a:xfrm>
          <a:prstGeom prst="rect">
            <a:avLst/>
          </a:prstGeom>
          <a:solidFill>
            <a:schemeClr val="bg1">
              <a:lumMod val="85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5" name="Group 11">
            <a:extLst>
              <a:ext uri="{FF2B5EF4-FFF2-40B4-BE49-F238E27FC236}">
                <a16:creationId xmlns:a16="http://schemas.microsoft.com/office/drawing/2014/main" id="{352F6AC8-DE93-42EE-BBAE-B6324FFAC36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69875" y="44817"/>
            <a:chExt cx="233303" cy="772404"/>
          </a:xfrm>
        </p:grpSpPr>
        <p:sp>
          <p:nvSpPr>
            <p:cNvPr id="13" name="Rectangle 64">
              <a:extLst>
                <a:ext uri="{FF2B5EF4-FFF2-40B4-BE49-F238E27FC236}">
                  <a16:creationId xmlns:a16="http://schemas.microsoft.com/office/drawing/2014/main" id="{6441AB31-5A6F-486C-8AE8-6E04398B39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0062"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86" name="Rectangle 66">
              <a:extLst>
                <a:ext uri="{FF2B5EF4-FFF2-40B4-BE49-F238E27FC236}">
                  <a16:creationId xmlns:a16="http://schemas.microsoft.com/office/drawing/2014/main" id="{29669355-73FD-40E2-9E44-DC03FBA9CA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572"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5" name="Rectangle 64">
              <a:extLst>
                <a:ext uri="{FF2B5EF4-FFF2-40B4-BE49-F238E27FC236}">
                  <a16:creationId xmlns:a16="http://schemas.microsoft.com/office/drawing/2014/main" id="{9ECB0561-E50E-4875-8B82-4405160774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87" name="Rectangle 66">
              <a:extLst>
                <a:ext uri="{FF2B5EF4-FFF2-40B4-BE49-F238E27FC236}">
                  <a16:creationId xmlns:a16="http://schemas.microsoft.com/office/drawing/2014/main" id="{C32EDEC5-1B46-4575-8975-3286C4743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7" name="Rectangle 64">
              <a:extLst>
                <a:ext uri="{FF2B5EF4-FFF2-40B4-BE49-F238E27FC236}">
                  <a16:creationId xmlns:a16="http://schemas.microsoft.com/office/drawing/2014/main" id="{BDFBD4DE-5B85-4C02-876E-4364399C82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8" name="Rectangle 66">
              <a:extLst>
                <a:ext uri="{FF2B5EF4-FFF2-40B4-BE49-F238E27FC236}">
                  <a16:creationId xmlns:a16="http://schemas.microsoft.com/office/drawing/2014/main" id="{F964221E-D757-45C1-B24B-967DE63192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9" name="Rectangle 64">
              <a:extLst>
                <a:ext uri="{FF2B5EF4-FFF2-40B4-BE49-F238E27FC236}">
                  <a16:creationId xmlns:a16="http://schemas.microsoft.com/office/drawing/2014/main" id="{62854498-7E09-404F-8D8B-4022EB1C9B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0" name="Rectangle 66">
              <a:extLst>
                <a:ext uri="{FF2B5EF4-FFF2-40B4-BE49-F238E27FC236}">
                  <a16:creationId xmlns:a16="http://schemas.microsoft.com/office/drawing/2014/main" id="{AD82220A-E645-4062-A26A-DF19F2E11A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1" name="Rectangle 64">
              <a:extLst>
                <a:ext uri="{FF2B5EF4-FFF2-40B4-BE49-F238E27FC236}">
                  <a16:creationId xmlns:a16="http://schemas.microsoft.com/office/drawing/2014/main" id="{366B8029-4DAB-439E-B861-E11E5AA3A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2" name="Rectangle 66">
              <a:extLst>
                <a:ext uri="{FF2B5EF4-FFF2-40B4-BE49-F238E27FC236}">
                  <a16:creationId xmlns:a16="http://schemas.microsoft.com/office/drawing/2014/main" id="{869215D8-066B-481E-A2FB-9D6DB4EB6C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3" name="Rectangle 64">
              <a:extLst>
                <a:ext uri="{FF2B5EF4-FFF2-40B4-BE49-F238E27FC236}">
                  <a16:creationId xmlns:a16="http://schemas.microsoft.com/office/drawing/2014/main" id="{B07A2094-FE71-4F84-8589-31B213FEC8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4" name="Rectangle 66">
              <a:extLst>
                <a:ext uri="{FF2B5EF4-FFF2-40B4-BE49-F238E27FC236}">
                  <a16:creationId xmlns:a16="http://schemas.microsoft.com/office/drawing/2014/main" id="{52C000FC-4146-4B1A-8CFF-26FFF1C7E6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grpSp>
      <p:sp>
        <p:nvSpPr>
          <p:cNvPr id="26" name="Rectangle 25">
            <a:extLst>
              <a:ext uri="{FF2B5EF4-FFF2-40B4-BE49-F238E27FC236}">
                <a16:creationId xmlns:a16="http://schemas.microsoft.com/office/drawing/2014/main" id="{09096C9F-D4A4-4FDA-B7E7-8D83301948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3939" y="1294357"/>
            <a:ext cx="10011089" cy="429988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8" name="Group 27">
            <a:extLst>
              <a:ext uri="{FF2B5EF4-FFF2-40B4-BE49-F238E27FC236}">
                <a16:creationId xmlns:a16="http://schemas.microsoft.com/office/drawing/2014/main" id="{CB1172D0-DAE3-4130-9009-0B02351A54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7925" y="3505936"/>
            <a:ext cx="2177162" cy="2367104"/>
            <a:chOff x="687925" y="3505936"/>
            <a:chExt cx="2177162" cy="2367104"/>
          </a:xfrm>
        </p:grpSpPr>
        <p:sp>
          <p:nvSpPr>
            <p:cNvPr id="29" name="Rectangle 66">
              <a:extLst>
                <a:ext uri="{FF2B5EF4-FFF2-40B4-BE49-F238E27FC236}">
                  <a16:creationId xmlns:a16="http://schemas.microsoft.com/office/drawing/2014/main" id="{E6EE5CBA-2D94-4CCF-BE0B-DC97A6B49F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35215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0" name="Rectangle 66">
              <a:extLst>
                <a:ext uri="{FF2B5EF4-FFF2-40B4-BE49-F238E27FC236}">
                  <a16:creationId xmlns:a16="http://schemas.microsoft.com/office/drawing/2014/main" id="{5347D002-C822-4662-BECD-704DDCA78E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210041"/>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1" name="Rectangle 66">
              <a:extLst>
                <a:ext uri="{FF2B5EF4-FFF2-40B4-BE49-F238E27FC236}">
                  <a16:creationId xmlns:a16="http://schemas.microsoft.com/office/drawing/2014/main" id="{2AFA2F2E-EFC8-4E70-87F4-4269B96E7B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06792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2" name="Rectangle 66">
              <a:extLst>
                <a:ext uri="{FF2B5EF4-FFF2-40B4-BE49-F238E27FC236}">
                  <a16:creationId xmlns:a16="http://schemas.microsoft.com/office/drawing/2014/main" id="{BBB7EABB-8135-4B8E-BF0C-A7C891E3A7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39258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3" name="Rectangle 66">
              <a:extLst>
                <a:ext uri="{FF2B5EF4-FFF2-40B4-BE49-F238E27FC236}">
                  <a16:creationId xmlns:a16="http://schemas.microsoft.com/office/drawing/2014/main" id="{36B100CF-968D-4856-95C0-C72FD2DC5D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77849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4" name="Rectangle 66">
              <a:extLst>
                <a:ext uri="{FF2B5EF4-FFF2-40B4-BE49-F238E27FC236}">
                  <a16:creationId xmlns:a16="http://schemas.microsoft.com/office/drawing/2014/main" id="{F75765D6-C293-4ACF-BD5E-BB66EF7570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63638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5" name="Rectangle 66">
              <a:extLst>
                <a:ext uri="{FF2B5EF4-FFF2-40B4-BE49-F238E27FC236}">
                  <a16:creationId xmlns:a16="http://schemas.microsoft.com/office/drawing/2014/main" id="{4CFF6D54-51B6-4120-A74E-41A729458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4942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6" name="Rectangle 66">
              <a:extLst>
                <a:ext uri="{FF2B5EF4-FFF2-40B4-BE49-F238E27FC236}">
                  <a16:creationId xmlns:a16="http://schemas.microsoft.com/office/drawing/2014/main" id="{62EE344F-8E78-473F-8CD3-E6D1B66AAE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352154"/>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7" name="Rectangle 66">
              <a:extLst>
                <a:ext uri="{FF2B5EF4-FFF2-40B4-BE49-F238E27FC236}">
                  <a16:creationId xmlns:a16="http://schemas.microsoft.com/office/drawing/2014/main" id="{72E173FC-1DF7-4951-906C-1390F27C2A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210040"/>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8" name="Rectangle 66">
              <a:extLst>
                <a:ext uri="{FF2B5EF4-FFF2-40B4-BE49-F238E27FC236}">
                  <a16:creationId xmlns:a16="http://schemas.microsoft.com/office/drawing/2014/main" id="{C709EA9D-08FD-4F76-A336-772250C78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06792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9" name="Rectangle 66">
              <a:extLst>
                <a:ext uri="{FF2B5EF4-FFF2-40B4-BE49-F238E27FC236}">
                  <a16:creationId xmlns:a16="http://schemas.microsoft.com/office/drawing/2014/main" id="{8C5FFEDC-1BC0-4CB0-9FD4-EDE7AF4C35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63638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0" name="Rectangle 66">
              <a:extLst>
                <a:ext uri="{FF2B5EF4-FFF2-40B4-BE49-F238E27FC236}">
                  <a16:creationId xmlns:a16="http://schemas.microsoft.com/office/drawing/2014/main" id="{D6A72BC6-FA35-4F45-A7BA-0BEB7B20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494268"/>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1" name="Rectangle 66">
              <a:extLst>
                <a:ext uri="{FF2B5EF4-FFF2-40B4-BE49-F238E27FC236}">
                  <a16:creationId xmlns:a16="http://schemas.microsoft.com/office/drawing/2014/main" id="{919B69A1-EBB1-45F8-8791-016BCF7BDD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391809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2" name="Rectangle 66">
              <a:extLst>
                <a:ext uri="{FF2B5EF4-FFF2-40B4-BE49-F238E27FC236}">
                  <a16:creationId xmlns:a16="http://schemas.microsoft.com/office/drawing/2014/main" id="{0B530BD1-86A8-414D-A004-D9954B038C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3783698"/>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3" name="Rectangle 59">
              <a:extLst>
                <a:ext uri="{FF2B5EF4-FFF2-40B4-BE49-F238E27FC236}">
                  <a16:creationId xmlns:a16="http://schemas.microsoft.com/office/drawing/2014/main" id="{FAE5BC0C-0D05-49E2-9DB9-54049A23EC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921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4" name="Rectangle 62">
              <a:extLst>
                <a:ext uri="{FF2B5EF4-FFF2-40B4-BE49-F238E27FC236}">
                  <a16:creationId xmlns:a16="http://schemas.microsoft.com/office/drawing/2014/main" id="{5CE98A12-A684-4846-B6C3-F2A43AC2AD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921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5" name="Rectangle 59">
              <a:extLst>
                <a:ext uri="{FF2B5EF4-FFF2-40B4-BE49-F238E27FC236}">
                  <a16:creationId xmlns:a16="http://schemas.microsoft.com/office/drawing/2014/main" id="{28A5BB04-DD41-49FE-8387-318BCC75BA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7753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6" name="Rectangle 62">
              <a:extLst>
                <a:ext uri="{FF2B5EF4-FFF2-40B4-BE49-F238E27FC236}">
                  <a16:creationId xmlns:a16="http://schemas.microsoft.com/office/drawing/2014/main" id="{3EE3B3CB-71BA-44FD-B0E4-D9A61B5738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350646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7" name="Rectangle 64">
              <a:extLst>
                <a:ext uri="{FF2B5EF4-FFF2-40B4-BE49-F238E27FC236}">
                  <a16:creationId xmlns:a16="http://schemas.microsoft.com/office/drawing/2014/main" id="{B1C7399A-7B9C-42BB-A79E-51653F21C1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350646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8" name="Rectangle 59">
              <a:extLst>
                <a:ext uri="{FF2B5EF4-FFF2-40B4-BE49-F238E27FC236}">
                  <a16:creationId xmlns:a16="http://schemas.microsoft.com/office/drawing/2014/main" id="{413FA7F4-41B4-4942-83F6-8B7A99306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364324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9" name="Rectangle 62">
              <a:extLst>
                <a:ext uri="{FF2B5EF4-FFF2-40B4-BE49-F238E27FC236}">
                  <a16:creationId xmlns:a16="http://schemas.microsoft.com/office/drawing/2014/main" id="{A781A10B-D948-4231-B95B-3717ABD5DB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364324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0" name="Rectangle 59">
              <a:extLst>
                <a:ext uri="{FF2B5EF4-FFF2-40B4-BE49-F238E27FC236}">
                  <a16:creationId xmlns:a16="http://schemas.microsoft.com/office/drawing/2014/main" id="{ED823F90-3595-4102-9F05-3F640079C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3790310"/>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1" name="Rectangle 59">
              <a:extLst>
                <a:ext uri="{FF2B5EF4-FFF2-40B4-BE49-F238E27FC236}">
                  <a16:creationId xmlns:a16="http://schemas.microsoft.com/office/drawing/2014/main" id="{072EE8BA-C999-40B7-8E23-682F60AE2B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0738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2" name="Rectangle 62">
              <a:extLst>
                <a:ext uri="{FF2B5EF4-FFF2-40B4-BE49-F238E27FC236}">
                  <a16:creationId xmlns:a16="http://schemas.microsoft.com/office/drawing/2014/main" id="{09B345B3-4E84-41B3-B95F-6C9DA80847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0738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3" name="Rectangle 59">
              <a:extLst>
                <a:ext uri="{FF2B5EF4-FFF2-40B4-BE49-F238E27FC236}">
                  <a16:creationId xmlns:a16="http://schemas.microsoft.com/office/drawing/2014/main" id="{8C487E2F-6F42-4A25-966B-9B02CF4C0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22129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4" name="Rectangle 62">
              <a:extLst>
                <a:ext uri="{FF2B5EF4-FFF2-40B4-BE49-F238E27FC236}">
                  <a16:creationId xmlns:a16="http://schemas.microsoft.com/office/drawing/2014/main" id="{6D86BDF0-16A6-4CE2-98EB-8C2C5D3824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22129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5" name="Rectangle 66">
              <a:extLst>
                <a:ext uri="{FF2B5EF4-FFF2-40B4-BE49-F238E27FC236}">
                  <a16:creationId xmlns:a16="http://schemas.microsoft.com/office/drawing/2014/main" id="{27929C7D-FFA5-4CF1-BF99-B4694DFC04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368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6" name="Rectangle 59">
              <a:extLst>
                <a:ext uri="{FF2B5EF4-FFF2-40B4-BE49-F238E27FC236}">
                  <a16:creationId xmlns:a16="http://schemas.microsoft.com/office/drawing/2014/main" id="{2622FE45-29EC-40C6-8756-57127608B7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5123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7" name="Rectangle 62">
              <a:extLst>
                <a:ext uri="{FF2B5EF4-FFF2-40B4-BE49-F238E27FC236}">
                  <a16:creationId xmlns:a16="http://schemas.microsoft.com/office/drawing/2014/main" id="{3DBACFBF-2B6F-42DE-A4C1-24F9CB77B9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5123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8" name="Rectangle 59">
              <a:extLst>
                <a:ext uri="{FF2B5EF4-FFF2-40B4-BE49-F238E27FC236}">
                  <a16:creationId xmlns:a16="http://schemas.microsoft.com/office/drawing/2014/main" id="{7E00D7AA-B9A3-43BE-A9C7-2DEF2F8F89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3658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9" name="Rectangle 2">
              <a:extLst>
                <a:ext uri="{FF2B5EF4-FFF2-40B4-BE49-F238E27FC236}">
                  <a16:creationId xmlns:a16="http://schemas.microsoft.com/office/drawing/2014/main" id="{AD9C42ED-BB25-42B5-A22D-938ED17197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766051"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60" name="Rectangle 59">
              <a:extLst>
                <a:ext uri="{FF2B5EF4-FFF2-40B4-BE49-F238E27FC236}">
                  <a16:creationId xmlns:a16="http://schemas.microsoft.com/office/drawing/2014/main" id="{F56D4244-BB50-4726-8F99-AF9734E044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584933"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61" name="Rectangle 62">
              <a:extLst>
                <a:ext uri="{FF2B5EF4-FFF2-40B4-BE49-F238E27FC236}">
                  <a16:creationId xmlns:a16="http://schemas.microsoft.com/office/drawing/2014/main" id="{56A6F39E-0EBB-4392-90BB-2590C81F47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403813"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62" name="Rectangle 64">
              <a:extLst>
                <a:ext uri="{FF2B5EF4-FFF2-40B4-BE49-F238E27FC236}">
                  <a16:creationId xmlns:a16="http://schemas.microsoft.com/office/drawing/2014/main" id="{45B09FF7-8FBE-4F42-8275-8E56C32C2D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22694"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63" name="Rectangle 66">
              <a:extLst>
                <a:ext uri="{FF2B5EF4-FFF2-40B4-BE49-F238E27FC236}">
                  <a16:creationId xmlns:a16="http://schemas.microsoft.com/office/drawing/2014/main" id="{FC78768D-9FA0-45A3-9686-473894D876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41575"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64" name="Rectangle 64">
              <a:extLst>
                <a:ext uri="{FF2B5EF4-FFF2-40B4-BE49-F238E27FC236}">
                  <a16:creationId xmlns:a16="http://schemas.microsoft.com/office/drawing/2014/main" id="{03C6263C-2F04-4160-BAB3-93F166039B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113298"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65" name="Rectangle 66">
              <a:extLst>
                <a:ext uri="{FF2B5EF4-FFF2-40B4-BE49-F238E27FC236}">
                  <a16:creationId xmlns:a16="http://schemas.microsoft.com/office/drawing/2014/main" id="{7D54F6C2-0EC0-4D1C-A121-563C1B3ED7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932179"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66" name="Rectangle 59">
              <a:extLst>
                <a:ext uri="{FF2B5EF4-FFF2-40B4-BE49-F238E27FC236}">
                  <a16:creationId xmlns:a16="http://schemas.microsoft.com/office/drawing/2014/main" id="{E35A171E-850C-4714-A0A4-6CD1830596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6643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67" name="Rectangle 62">
              <a:extLst>
                <a:ext uri="{FF2B5EF4-FFF2-40B4-BE49-F238E27FC236}">
                  <a16:creationId xmlns:a16="http://schemas.microsoft.com/office/drawing/2014/main" id="{745EB765-69E1-4FB7-BEA0-AF2F04919B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6643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68" name="Rectangle 2">
              <a:extLst>
                <a:ext uri="{FF2B5EF4-FFF2-40B4-BE49-F238E27FC236}">
                  <a16:creationId xmlns:a16="http://schemas.microsoft.com/office/drawing/2014/main" id="{83F43793-41FE-49A7-9F05-3D49899A45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456536"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69" name="Rectangle 59">
              <a:extLst>
                <a:ext uri="{FF2B5EF4-FFF2-40B4-BE49-F238E27FC236}">
                  <a16:creationId xmlns:a16="http://schemas.microsoft.com/office/drawing/2014/main" id="{B0A53DAF-BC4D-4849-800D-538D222074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75417"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70" name="Rectangle 64">
              <a:extLst>
                <a:ext uri="{FF2B5EF4-FFF2-40B4-BE49-F238E27FC236}">
                  <a16:creationId xmlns:a16="http://schemas.microsoft.com/office/drawing/2014/main" id="{D1A1C417-39D0-4ED4-B74E-9F19F25DE3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803783"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71" name="Rectangle 66">
              <a:extLst>
                <a:ext uri="{FF2B5EF4-FFF2-40B4-BE49-F238E27FC236}">
                  <a16:creationId xmlns:a16="http://schemas.microsoft.com/office/drawing/2014/main" id="{8826C125-5D9A-4D06-A2C9-389A737005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622663"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72" name="Rectangle 2">
              <a:extLst>
                <a:ext uri="{FF2B5EF4-FFF2-40B4-BE49-F238E27FC236}">
                  <a16:creationId xmlns:a16="http://schemas.microsoft.com/office/drawing/2014/main" id="{F5596270-3998-4D23-86B6-85A6B62BF5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762372"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73" name="Rectangle 59">
              <a:extLst>
                <a:ext uri="{FF2B5EF4-FFF2-40B4-BE49-F238E27FC236}">
                  <a16:creationId xmlns:a16="http://schemas.microsoft.com/office/drawing/2014/main" id="{021CC68A-939D-4235-B3EA-88498DC233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581254"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74" name="Rectangle 62">
              <a:extLst>
                <a:ext uri="{FF2B5EF4-FFF2-40B4-BE49-F238E27FC236}">
                  <a16:creationId xmlns:a16="http://schemas.microsoft.com/office/drawing/2014/main" id="{394C50BF-C63F-475F-9198-B637A83290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400134"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75" name="Rectangle 64">
              <a:extLst>
                <a:ext uri="{FF2B5EF4-FFF2-40B4-BE49-F238E27FC236}">
                  <a16:creationId xmlns:a16="http://schemas.microsoft.com/office/drawing/2014/main" id="{F74B5CFE-DE1E-470F-82D6-6BCDE5C4DA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19016"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76" name="Rectangle 66">
              <a:extLst>
                <a:ext uri="{FF2B5EF4-FFF2-40B4-BE49-F238E27FC236}">
                  <a16:creationId xmlns:a16="http://schemas.microsoft.com/office/drawing/2014/main" id="{5DDA4EA2-B7AB-46E9-9246-FC23E722B1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37896"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77" name="Rectangle 64">
              <a:extLst>
                <a:ext uri="{FF2B5EF4-FFF2-40B4-BE49-F238E27FC236}">
                  <a16:creationId xmlns:a16="http://schemas.microsoft.com/office/drawing/2014/main" id="{A2DE2AF5-13E8-4174-9EC4-724DEB88DC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109620"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78" name="Rectangle 66">
              <a:extLst>
                <a:ext uri="{FF2B5EF4-FFF2-40B4-BE49-F238E27FC236}">
                  <a16:creationId xmlns:a16="http://schemas.microsoft.com/office/drawing/2014/main" id="{360555BC-5949-427F-B107-D944CA221B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928500"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79" name="Rectangle 59">
              <a:extLst>
                <a:ext uri="{FF2B5EF4-FFF2-40B4-BE49-F238E27FC236}">
                  <a16:creationId xmlns:a16="http://schemas.microsoft.com/office/drawing/2014/main" id="{F6C67CEF-7906-4D52-B541-B06109BE87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81173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80" name="Rectangle 62">
              <a:extLst>
                <a:ext uri="{FF2B5EF4-FFF2-40B4-BE49-F238E27FC236}">
                  <a16:creationId xmlns:a16="http://schemas.microsoft.com/office/drawing/2014/main" id="{13551754-DE8E-4F60-B17A-3592B8E79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81173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81" name="Rectangle 2">
              <a:extLst>
                <a:ext uri="{FF2B5EF4-FFF2-40B4-BE49-F238E27FC236}">
                  <a16:creationId xmlns:a16="http://schemas.microsoft.com/office/drawing/2014/main" id="{D7B0D877-545F-4CA5-BB7B-A21E413CD5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452857"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82" name="Rectangle 59">
              <a:extLst>
                <a:ext uri="{FF2B5EF4-FFF2-40B4-BE49-F238E27FC236}">
                  <a16:creationId xmlns:a16="http://schemas.microsoft.com/office/drawing/2014/main" id="{D25743C3-6C94-4F58-83A5-5F610DA5D3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71738"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83" name="Rectangle 64">
              <a:extLst>
                <a:ext uri="{FF2B5EF4-FFF2-40B4-BE49-F238E27FC236}">
                  <a16:creationId xmlns:a16="http://schemas.microsoft.com/office/drawing/2014/main" id="{3CD412E9-0E9C-460C-9FC6-C765F5BCC3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800104"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84" name="Rectangle 66">
              <a:extLst>
                <a:ext uri="{FF2B5EF4-FFF2-40B4-BE49-F238E27FC236}">
                  <a16:creationId xmlns:a16="http://schemas.microsoft.com/office/drawing/2014/main" id="{B26AB043-5417-4498-90CE-3A7C36B09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618985"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grpSp>
      <p:sp>
        <p:nvSpPr>
          <p:cNvPr id="88" name="Title 1">
            <a:extLst>
              <a:ext uri="{FF2B5EF4-FFF2-40B4-BE49-F238E27FC236}">
                <a16:creationId xmlns:a16="http://schemas.microsoft.com/office/drawing/2014/main" id="{C50D168F-BA59-4A8F-A3F1-2AB5040FB3FE}"/>
              </a:ext>
            </a:extLst>
          </p:cNvPr>
          <p:cNvSpPr txBox="1">
            <a:spLocks/>
          </p:cNvSpPr>
          <p:nvPr/>
        </p:nvSpPr>
        <p:spPr>
          <a:xfrm>
            <a:off x="1477851" y="3351191"/>
            <a:ext cx="9123263" cy="248960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ru-RU"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ru-RU"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ru-RU"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ru-RU"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4-Д</a:t>
            </a:r>
            <a:r>
              <a:rPr lang="kk-KZ"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ӘРІС</a:t>
            </a:r>
            <a:endParaRPr lang="ru-KZ"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kk-KZ" sz="4000" b="1" dirty="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kk-KZ" sz="3600" b="1" dirty="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Қазіргі заманғы эксперименттік жабдықтар. Физикалық шамалар. Тура және жанама өлшемдер. Физикалық шамалардың өлшем бірліктері</a:t>
            </a:r>
            <a:br>
              <a:rPr lang="ru-RU" sz="3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br>
              <a:rPr lang="ru-RU" sz="4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endParaRPr lang="ru-RU"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89" name="Заголовок 1">
            <a:extLst>
              <a:ext uri="{FF2B5EF4-FFF2-40B4-BE49-F238E27FC236}">
                <a16:creationId xmlns:a16="http://schemas.microsoft.com/office/drawing/2014/main" id="{D4FCA33A-9AB4-4BAA-800D-BE7BCBF45CA7}"/>
              </a:ext>
            </a:extLst>
          </p:cNvPr>
          <p:cNvSpPr txBox="1">
            <a:spLocks/>
          </p:cNvSpPr>
          <p:nvPr/>
        </p:nvSpPr>
        <p:spPr>
          <a:xfrm>
            <a:off x="1280321" y="13914"/>
            <a:ext cx="9719853" cy="58832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pPr>
            <a:r>
              <a:rPr lang="ru-RU" sz="1400" b="1" dirty="0">
                <a:latin typeface="Arial" panose="020B0604020202020204" pitchFamily="34" charset="0"/>
                <a:cs typeface="Arial" panose="020B0604020202020204" pitchFamily="34" charset="0"/>
              </a:rPr>
              <a:t>Л.Н. ГУМИЛЕВ АТЫНДАҒЫ ЕУРАЗИЯ ҰЛТТЫҚ УНИВЕРСИТЕТІ</a:t>
            </a:r>
            <a:endParaRPr lang="ru-RU" sz="1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6283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Скругленный прямоугольник 4">
            <a:extLst>
              <a:ext uri="{FF2B5EF4-FFF2-40B4-BE49-F238E27FC236}">
                <a16:creationId xmlns:a16="http://schemas.microsoft.com/office/drawing/2014/main" id="{33ECE094-F468-9C0A-DD7A-E48C9DE06841}"/>
              </a:ext>
            </a:extLst>
          </p:cNvPr>
          <p:cNvSpPr/>
          <p:nvPr/>
        </p:nvSpPr>
        <p:spPr>
          <a:xfrm>
            <a:off x="1260630" y="219319"/>
            <a:ext cx="9197114" cy="739470"/>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 name="Заголовок 1">
            <a:extLst>
              <a:ext uri="{FF2B5EF4-FFF2-40B4-BE49-F238E27FC236}">
                <a16:creationId xmlns:a16="http://schemas.microsoft.com/office/drawing/2014/main" id="{374B140C-867F-C9AF-434A-3C98BC034D73}"/>
              </a:ext>
            </a:extLst>
          </p:cNvPr>
          <p:cNvSpPr>
            <a:spLocks noGrp="1"/>
          </p:cNvSpPr>
          <p:nvPr>
            <p:ph type="title"/>
          </p:nvPr>
        </p:nvSpPr>
        <p:spPr>
          <a:xfrm>
            <a:off x="1139248" y="289242"/>
            <a:ext cx="9439878" cy="669547"/>
          </a:xfrm>
        </p:spPr>
        <p:txBody>
          <a:bodyPr>
            <a:normAutofit/>
          </a:bodyPr>
          <a:lstStyle/>
          <a:p>
            <a:pPr algn="ctr"/>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Өлшеу </a:t>
            </a:r>
            <a:r>
              <a:rPr lang="ru-RU" sz="32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және</a:t>
            </a:r>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32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есептеу</a:t>
            </a:r>
            <a:endPar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aphicFrame>
        <p:nvGraphicFramePr>
          <p:cNvPr id="11" name="Схема 10">
            <a:extLst>
              <a:ext uri="{FF2B5EF4-FFF2-40B4-BE49-F238E27FC236}">
                <a16:creationId xmlns:a16="http://schemas.microsoft.com/office/drawing/2014/main" id="{EF365446-9601-4176-BDAD-C1DECCBFA6A2}"/>
              </a:ext>
            </a:extLst>
          </p:cNvPr>
          <p:cNvGraphicFramePr/>
          <p:nvPr>
            <p:extLst>
              <p:ext uri="{D42A27DB-BD31-4B8C-83A1-F6EECF244321}">
                <p14:modId xmlns:p14="http://schemas.microsoft.com/office/powerpoint/2010/main" val="2425965738"/>
              </p:ext>
            </p:extLst>
          </p:nvPr>
        </p:nvGraphicFramePr>
        <p:xfrm>
          <a:off x="2216728" y="692331"/>
          <a:ext cx="7429521" cy="57713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752894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Скругленный прямоугольник 4">
            <a:extLst>
              <a:ext uri="{FF2B5EF4-FFF2-40B4-BE49-F238E27FC236}">
                <a16:creationId xmlns:a16="http://schemas.microsoft.com/office/drawing/2014/main" id="{33ECE094-F468-9C0A-DD7A-E48C9DE06841}"/>
              </a:ext>
            </a:extLst>
          </p:cNvPr>
          <p:cNvSpPr/>
          <p:nvPr/>
        </p:nvSpPr>
        <p:spPr>
          <a:xfrm>
            <a:off x="1260630" y="219319"/>
            <a:ext cx="9197114" cy="739470"/>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 name="Заголовок 1">
            <a:extLst>
              <a:ext uri="{FF2B5EF4-FFF2-40B4-BE49-F238E27FC236}">
                <a16:creationId xmlns:a16="http://schemas.microsoft.com/office/drawing/2014/main" id="{374B140C-867F-C9AF-434A-3C98BC034D73}"/>
              </a:ext>
            </a:extLst>
          </p:cNvPr>
          <p:cNvSpPr>
            <a:spLocks noGrp="1"/>
          </p:cNvSpPr>
          <p:nvPr>
            <p:ph type="title"/>
          </p:nvPr>
        </p:nvSpPr>
        <p:spPr>
          <a:xfrm>
            <a:off x="1139248" y="289242"/>
            <a:ext cx="9439878" cy="669547"/>
          </a:xfrm>
        </p:spPr>
        <p:txBody>
          <a:bodyPr>
            <a:normAutofit/>
          </a:bodyPr>
          <a:lstStyle/>
          <a:p>
            <a:pPr algn="ctr"/>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Тура </a:t>
            </a:r>
            <a:r>
              <a:rPr lang="ru-RU" sz="32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және</a:t>
            </a:r>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32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жанама</a:t>
            </a:r>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32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өлшеу</a:t>
            </a:r>
            <a:endPar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C744E063-C6E7-1939-92B1-894A8BFFD229}"/>
              </a:ext>
            </a:extLst>
          </p:cNvPr>
          <p:cNvSpPr txBox="1"/>
          <p:nvPr/>
        </p:nvSpPr>
        <p:spPr>
          <a:xfrm>
            <a:off x="960226" y="1194287"/>
            <a:ext cx="10546621" cy="3416320"/>
          </a:xfrm>
          <a:prstGeom prst="rect">
            <a:avLst/>
          </a:prstGeom>
          <a:noFill/>
        </p:spPr>
        <p:txBody>
          <a:bodyPr wrap="square">
            <a:spAutoFit/>
          </a:bodyPr>
          <a:lstStyle/>
          <a:p>
            <a:r>
              <a:rPr lang="ru-RU" sz="2400" b="1" i="1" dirty="0">
                <a:latin typeface="Times New Roman" panose="02020603050405020304" pitchFamily="18" charset="0"/>
                <a:cs typeface="Times New Roman" panose="02020603050405020304" pitchFamily="18" charset="0"/>
              </a:rPr>
              <a:t>Тура </a:t>
            </a:r>
            <a:r>
              <a:rPr lang="ru-RU" sz="2400" b="1" i="1" dirty="0" err="1">
                <a:latin typeface="Times New Roman" panose="02020603050405020304" pitchFamily="18" charset="0"/>
                <a:cs typeface="Times New Roman" panose="02020603050405020304" pitchFamily="18" charset="0"/>
              </a:rPr>
              <a:t>өлшеу</a:t>
            </a:r>
            <a:r>
              <a:rPr lang="ru-RU" sz="2400" b="1" i="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шаманың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белгісіз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мәнін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тікелей</a:t>
            </a:r>
            <a:r>
              <a:rPr lang="ru-RU" sz="2400" dirty="0">
                <a:latin typeface="Times New Roman" panose="02020603050405020304" pitchFamily="18" charset="0"/>
                <a:cs typeface="Times New Roman" panose="02020603050405020304" pitchFamily="18" charset="0"/>
              </a:rPr>
              <a:t> ӨЖ </a:t>
            </a:r>
            <a:r>
              <a:rPr lang="ru-RU" sz="2400" dirty="0" err="1">
                <a:latin typeface="Times New Roman" panose="02020603050405020304" pitchFamily="18" charset="0"/>
                <a:cs typeface="Times New Roman" panose="02020603050405020304" pitchFamily="18" charset="0"/>
              </a:rPr>
              <a:t>көрсеткіштері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бойынша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табуды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айтамыз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Мысалы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таразы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арқылы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өлшенетін</a:t>
            </a:r>
            <a:r>
              <a:rPr lang="ru-RU" sz="2400" dirty="0">
                <a:latin typeface="Times New Roman" panose="02020603050405020304" pitchFamily="18" charset="0"/>
                <a:cs typeface="Times New Roman" panose="02020603050405020304" pitchFamily="18" charset="0"/>
              </a:rPr>
              <a:t> масса, </a:t>
            </a:r>
            <a:r>
              <a:rPr lang="ru-RU" sz="2400" dirty="0" err="1">
                <a:latin typeface="Times New Roman" panose="02020603050405020304" pitchFamily="18" charset="0"/>
                <a:cs typeface="Times New Roman" panose="02020603050405020304" pitchFamily="18" charset="0"/>
              </a:rPr>
              <a:t>термометрмен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температураны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вольтметрмен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кернеуді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өлшеу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жатады</a:t>
            </a:r>
            <a:r>
              <a:rPr lang="ru-RU" sz="2400" dirty="0">
                <a:latin typeface="Times New Roman" panose="02020603050405020304" pitchFamily="18" charset="0"/>
                <a:cs typeface="Times New Roman" panose="02020603050405020304" pitchFamily="18" charset="0"/>
              </a:rPr>
              <a:t>.</a:t>
            </a:r>
          </a:p>
          <a:p>
            <a:endParaRPr lang="ru-RU" sz="2400" dirty="0">
              <a:latin typeface="Times New Roman" panose="02020603050405020304" pitchFamily="18" charset="0"/>
              <a:cs typeface="Times New Roman" panose="02020603050405020304" pitchFamily="18" charset="0"/>
            </a:endParaRPr>
          </a:p>
          <a:p>
            <a:r>
              <a:rPr lang="ru-RU" sz="2400" b="1" i="1" dirty="0" err="1">
                <a:latin typeface="Times New Roman" panose="02020603050405020304" pitchFamily="18" charset="0"/>
                <a:cs typeface="Times New Roman" panose="02020603050405020304" pitchFamily="18" charset="0"/>
              </a:rPr>
              <a:t>Жанама</a:t>
            </a:r>
            <a:r>
              <a:rPr lang="ru-RU" sz="2400" b="1" i="1" dirty="0">
                <a:latin typeface="Times New Roman" panose="02020603050405020304" pitchFamily="18" charset="0"/>
                <a:cs typeface="Times New Roman" panose="02020603050405020304" pitchFamily="18" charset="0"/>
              </a:rPr>
              <a:t> </a:t>
            </a:r>
            <a:r>
              <a:rPr lang="ru-RU" sz="2400" b="1" i="1" dirty="0" err="1">
                <a:latin typeface="Times New Roman" panose="02020603050405020304" pitchFamily="18" charset="0"/>
                <a:cs typeface="Times New Roman" panose="02020603050405020304" pitchFamily="18" charset="0"/>
              </a:rPr>
              <a:t>өлшеу</a:t>
            </a:r>
            <a:r>
              <a:rPr lang="ru-RU" sz="2400" b="1" i="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шаманың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мәнін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бірдей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жағдайда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жүргізілген</a:t>
            </a:r>
            <a:r>
              <a:rPr lang="ru-RU" sz="2400" dirty="0">
                <a:latin typeface="Times New Roman" panose="02020603050405020304" pitchFamily="18" charset="0"/>
                <a:cs typeface="Times New Roman" panose="02020603050405020304" pitchFamily="18" charset="0"/>
              </a:rPr>
              <a:t> тура </a:t>
            </a:r>
            <a:r>
              <a:rPr lang="ru-RU" sz="2400" dirty="0" err="1">
                <a:latin typeface="Times New Roman" panose="02020603050405020304" pitchFamily="18" charset="0"/>
                <a:cs typeface="Times New Roman" panose="02020603050405020304" pitchFamily="18" charset="0"/>
              </a:rPr>
              <a:t>өлшеумен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алынған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шамалар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арасындағы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белгілі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тәуелділік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негізінде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өлшеу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табылады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Мұндай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өлшеулердің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метрологиялық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тәжірибеде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маңызды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мәні</a:t>
            </a:r>
            <a:r>
              <a:rPr lang="ru-RU" sz="2400" dirty="0">
                <a:latin typeface="Times New Roman" panose="02020603050405020304" pitchFamily="18" charset="0"/>
                <a:cs typeface="Times New Roman" panose="02020603050405020304" pitchFamily="18" charset="0"/>
              </a:rPr>
              <a:t> бар. </a:t>
            </a:r>
            <a:r>
              <a:rPr lang="ru-RU" sz="2400" dirty="0" err="1">
                <a:latin typeface="Times New Roman" panose="02020603050405020304" pitchFamily="18" charset="0"/>
                <a:cs typeface="Times New Roman" panose="02020603050405020304" pitchFamily="18" charset="0"/>
              </a:rPr>
              <a:t>Олардың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негізінде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мысалы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шамалардың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біріктірілген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нәтижесі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анықталғанда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алынған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дәлдіктердің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арасындағы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мәндері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орташа</a:t>
            </a:r>
            <a:r>
              <a:rPr lang="ru-RU"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094712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Скругленный прямоугольник 4">
            <a:extLst>
              <a:ext uri="{FF2B5EF4-FFF2-40B4-BE49-F238E27FC236}">
                <a16:creationId xmlns:a16="http://schemas.microsoft.com/office/drawing/2014/main" id="{33ECE094-F468-9C0A-DD7A-E48C9DE06841}"/>
              </a:ext>
            </a:extLst>
          </p:cNvPr>
          <p:cNvSpPr/>
          <p:nvPr/>
        </p:nvSpPr>
        <p:spPr>
          <a:xfrm>
            <a:off x="1260630" y="219319"/>
            <a:ext cx="9197114" cy="739470"/>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 name="Заголовок 1">
            <a:extLst>
              <a:ext uri="{FF2B5EF4-FFF2-40B4-BE49-F238E27FC236}">
                <a16:creationId xmlns:a16="http://schemas.microsoft.com/office/drawing/2014/main" id="{374B140C-867F-C9AF-434A-3C98BC034D73}"/>
              </a:ext>
            </a:extLst>
          </p:cNvPr>
          <p:cNvSpPr>
            <a:spLocks noGrp="1"/>
          </p:cNvSpPr>
          <p:nvPr>
            <p:ph type="title"/>
          </p:nvPr>
        </p:nvSpPr>
        <p:spPr>
          <a:xfrm>
            <a:off x="1139248" y="289242"/>
            <a:ext cx="9439878" cy="669547"/>
          </a:xfrm>
        </p:spPr>
        <p:txBody>
          <a:bodyPr>
            <a:normAutofit/>
          </a:bodyPr>
          <a:lstStyle/>
          <a:p>
            <a:pPr algn="ctr"/>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a:t>
            </a:r>
            <a:r>
              <a:rPr lang="kk-KZ"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Физикалық өлшем бірліктер</a:t>
            </a:r>
            <a:endPar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463FC1F1-08CA-FF61-4A5D-893C9EE79CAC}"/>
              </a:ext>
            </a:extLst>
          </p:cNvPr>
          <p:cNvSpPr txBox="1"/>
          <p:nvPr/>
        </p:nvSpPr>
        <p:spPr>
          <a:xfrm>
            <a:off x="1139248" y="1572321"/>
            <a:ext cx="9975272" cy="3416320"/>
          </a:xfrm>
          <a:prstGeom prst="rect">
            <a:avLst/>
          </a:prstGeom>
          <a:noFill/>
        </p:spPr>
        <p:txBody>
          <a:bodyPr wrap="square">
            <a:spAutoFit/>
          </a:bodyPr>
          <a:lstStyle/>
          <a:p>
            <a:r>
              <a:rPr lang="ru-RU" sz="2400" dirty="0" err="1">
                <a:latin typeface="Times New Roman" panose="02020603050405020304" pitchFamily="18" charset="0"/>
                <a:cs typeface="Times New Roman" panose="02020603050405020304" pitchFamily="18" charset="0"/>
              </a:rPr>
              <a:t>Физикалық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өлшем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бірліктерінің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метрлік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жүйелер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бірлігі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деп</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ұзындық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килограмм-масса </a:t>
            </a:r>
            <a:r>
              <a:rPr lang="ru-RU" sz="2400" dirty="0" err="1">
                <a:latin typeface="Times New Roman" panose="02020603050405020304" pitchFamily="18" charset="0"/>
                <a:cs typeface="Times New Roman" panose="02020603050405020304" pitchFamily="18" charset="0"/>
              </a:rPr>
              <a:t>бірліктері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алынған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өлшем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бірліктерін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айтамыз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Бұл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бірлік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бойынша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аудан</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көлем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бірілігі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ұзыныдықытың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туындысы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ретінде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алынатындығын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атй</a:t>
            </a:r>
            <a:r>
              <a:rPr lang="ru-RU" sz="2400" dirty="0">
                <a:latin typeface="Times New Roman" panose="02020603050405020304" pitchFamily="18" charset="0"/>
                <a:cs typeface="Times New Roman" panose="02020603050405020304" pitchFamily="18" charset="0"/>
              </a:rPr>
              <a:t> кету керек. </a:t>
            </a:r>
            <a:r>
              <a:rPr lang="ru-RU" sz="2400" dirty="0" err="1">
                <a:latin typeface="Times New Roman" panose="02020603050405020304" pitchFamily="18" charset="0"/>
                <a:cs typeface="Times New Roman" panose="02020603050405020304" pitchFamily="18" charset="0"/>
              </a:rPr>
              <a:t>Әрине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метрлік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жүйе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оқушыларға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әблен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түсінікті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болуға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тиіс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мысалдарын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көптеп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келтіруге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Өлшем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бірліктерінің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бұл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метрлік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жүйелері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Францияда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енгізіліп</a:t>
            </a:r>
            <a:r>
              <a:rPr lang="ru-RU" sz="2400" dirty="0">
                <a:latin typeface="Times New Roman" panose="02020603050405020304" pitchFamily="18" charset="0"/>
                <a:cs typeface="Times New Roman" panose="02020603050405020304" pitchFamily="18" charset="0"/>
              </a:rPr>
              <a:t>, ал </a:t>
            </a:r>
            <a:r>
              <a:rPr lang="en-US" sz="2400" dirty="0">
                <a:latin typeface="Times New Roman" panose="02020603050405020304" pitchFamily="18" charset="0"/>
                <a:cs typeface="Times New Roman" panose="02020603050405020304" pitchFamily="18" charset="0"/>
              </a:rPr>
              <a:t>XIX </a:t>
            </a:r>
            <a:r>
              <a:rPr lang="ru-RU" sz="2400" dirty="0" err="1">
                <a:latin typeface="Times New Roman" panose="02020603050405020304" pitchFamily="18" charset="0"/>
                <a:cs typeface="Times New Roman" panose="02020603050405020304" pitchFamily="18" charset="0"/>
              </a:rPr>
              <a:t>ғасырдың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екінші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жартысында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тарап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халықаралық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өлшем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бірілігі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ретінде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танылып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кеткенін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айтып</a:t>
            </a:r>
            <a:r>
              <a:rPr lang="ru-RU" sz="2400" dirty="0">
                <a:latin typeface="Times New Roman" panose="02020603050405020304" pitchFamily="18" charset="0"/>
                <a:cs typeface="Times New Roman" panose="02020603050405020304" pitchFamily="18" charset="0"/>
              </a:rPr>
              <a:t> беру </a:t>
            </a:r>
            <a:r>
              <a:rPr lang="ru-RU" sz="2400" dirty="0" err="1">
                <a:latin typeface="Times New Roman" panose="02020603050405020304" pitchFamily="18" charset="0"/>
                <a:cs typeface="Times New Roman" panose="02020603050405020304" pitchFamily="18" charset="0"/>
              </a:rPr>
              <a:t>оқушылардың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бірліктер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жүйесі</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оның</a:t>
            </a:r>
            <a:r>
              <a:rPr lang="ru-RU" sz="2400" dirty="0">
                <a:latin typeface="Times New Roman" panose="02020603050405020304" pitchFamily="18" charset="0"/>
                <a:cs typeface="Times New Roman" panose="02020603050405020304" pitchFamily="18" charset="0"/>
              </a:rPr>
              <a:t> даму </a:t>
            </a:r>
            <a:r>
              <a:rPr lang="ru-RU" sz="2400" dirty="0" err="1">
                <a:latin typeface="Times New Roman" panose="02020603050405020304" pitchFamily="18" charset="0"/>
                <a:cs typeface="Times New Roman" panose="02020603050405020304" pitchFamily="18" charset="0"/>
              </a:rPr>
              <a:t>тарихына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қызығуын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туғызады</a:t>
            </a:r>
            <a:r>
              <a:rPr lang="ru-RU"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172226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A46187-C298-E78A-4AD7-8CCA14BF0FE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E88F604-0C3A-4F5A-0AA4-F937034C65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C4285EA-5DE1-140B-DAE6-46976FC5C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ADAD815-90C9-F3AF-EA12-3524E21B09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6A58E470-D019-3D2D-BCDC-215AF3D5EE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C234BE4A-8785-0AA5-C89D-EA29BA71D5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D0DE71A6-A108-73B6-6A32-90DBDA4C72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7DFDF658-90D9-5639-1182-337C74D3EC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A627B768-BAD5-83AC-6320-29D43A77D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E0FE3DDC-101C-46E6-53E8-72A7B70772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47591BD1-BBEA-C6C7-CEDD-CC776E94F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3476E98B-087F-600E-9196-55CE6CD795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CC41CBC7-A95B-6B6E-F0B9-02371822B8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309F0154-BA4F-E2DD-1851-4731838B14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38FBB581-1157-6F48-98D7-B8894B0167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4B56DFEF-ACB4-7F82-A324-7BAE459816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2191D0C7-CE28-E89D-1732-B7DEC4E69F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A138972D-CD75-B5AE-7E55-453EE009B7D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12540003-9245-1102-C034-88F759A8A5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25950B57-0136-3FE1-7668-21CBC88CFE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2E74406-678E-4627-2779-F792610A8D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71C2A0F4-113D-2C96-ADB6-332FFD32F0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66702088-9274-EEA4-AA43-0C5C9F2AA6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90F44E10-471F-144C-27EE-6FFA827BA4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E6D71B6D-4410-8087-FC8F-340B9D1919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5810FC93-771F-AD9C-2A66-2CB9193C65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3FF9B804-672E-47E4-9DFC-D1A712B055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BBA84C9C-8D5B-C9CF-2A06-0966993B3F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F5D3D16-1380-E8E7-3592-5660B2F4A5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0198BBF4-EAA8-ED81-9E11-F066D57813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911432E9-D71A-1247-ADD4-98F2DECEE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3EFBF75A-F062-DA4E-94A6-4BB0269583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623530C0-3CF8-40CA-7926-1E5B10B25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9D8DF327-9568-4252-0B23-03CCEAF36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7815B1D5-40B7-2C41-FE37-D25651EF0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9ECF85E9-5522-EA61-2C0C-7D9607635F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E7FD430F-316D-3ABB-39B3-1EB7198E81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8F8914D9-1783-BED2-9D1C-21DC1D4069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D296D303-790F-D861-1D63-49E6108DC2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D67286FF-B773-45D2-2489-792CF9F837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C42AB3C6-3877-A337-FB28-2ED03B5E80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FA7B419-A051-B11A-6A8D-74305EE05B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09E8ADA4-694D-1464-253B-6D5F539594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0" name="Объект 2">
            <a:extLst>
              <a:ext uri="{FF2B5EF4-FFF2-40B4-BE49-F238E27FC236}">
                <a16:creationId xmlns:a16="http://schemas.microsoft.com/office/drawing/2014/main" id="{52247159-BDF0-493E-2762-F2215E0D65C5}"/>
              </a:ext>
            </a:extLst>
          </p:cNvPr>
          <p:cNvSpPr>
            <a:spLocks noGrp="1"/>
          </p:cNvSpPr>
          <p:nvPr>
            <p:ph idx="1"/>
          </p:nvPr>
        </p:nvSpPr>
        <p:spPr>
          <a:xfrm>
            <a:off x="1074783" y="702310"/>
            <a:ext cx="7615293" cy="4652896"/>
          </a:xfrm>
        </p:spPr>
        <p:txBody>
          <a:bodyPr anchor="ctr">
            <a:normAutofit/>
          </a:bodyPr>
          <a:lstStyle/>
          <a:p>
            <a:pPr marL="457200" indent="-457200">
              <a:lnSpc>
                <a:spcPct val="100000"/>
              </a:lnSpc>
              <a:spcBef>
                <a:spcPts val="0"/>
              </a:spcBef>
              <a:buAutoNum type="arabicPeriod"/>
            </a:pPr>
            <a:r>
              <a:rPr lang="kk-KZ" sz="2400" b="1" i="1" dirty="0">
                <a:solidFill>
                  <a:srgbClr val="002060"/>
                </a:solidFill>
                <a:latin typeface="Arial" panose="020B0604020202020204" pitchFamily="34" charset="0"/>
                <a:cs typeface="Arial" panose="020B0604020202020204" pitchFamily="34" charset="0"/>
              </a:rPr>
              <a:t>Сыныптың  жабдықталуының маңызы?</a:t>
            </a:r>
          </a:p>
          <a:p>
            <a:pPr marL="457200" indent="-457200">
              <a:lnSpc>
                <a:spcPct val="100000"/>
              </a:lnSpc>
              <a:spcBef>
                <a:spcPts val="0"/>
              </a:spcBef>
              <a:buAutoNum type="arabicPeriod"/>
            </a:pPr>
            <a:r>
              <a:rPr lang="kk-KZ" sz="2400" b="1" i="1" dirty="0">
                <a:solidFill>
                  <a:srgbClr val="002060"/>
                </a:solidFill>
                <a:latin typeface="Arial" panose="020B0604020202020204" pitchFamily="34" charset="0"/>
                <a:cs typeface="Arial" panose="020B0604020202020204" pitchFamily="34" charset="0"/>
              </a:rPr>
              <a:t>Қазіргі заманғы жабдықтар қалай сипатталлады?</a:t>
            </a:r>
          </a:p>
          <a:p>
            <a:pPr marL="457200" indent="-457200">
              <a:lnSpc>
                <a:spcPct val="100000"/>
              </a:lnSpc>
              <a:spcBef>
                <a:spcPts val="0"/>
              </a:spcBef>
              <a:buFont typeface="Arial" panose="020B0604020202020204" pitchFamily="34" charset="0"/>
              <a:buAutoNum type="arabicPeriod"/>
            </a:pPr>
            <a:r>
              <a:rPr lang="ru-RU" sz="2400" b="1" i="1" dirty="0" err="1">
                <a:solidFill>
                  <a:srgbClr val="002060"/>
                </a:solidFill>
                <a:latin typeface="Arial" panose="020B0604020202020204" pitchFamily="34" charset="0"/>
                <a:cs typeface="Arial" panose="020B0604020202020204" pitchFamily="34" charset="0"/>
              </a:rPr>
              <a:t>Физикалық</a:t>
            </a:r>
            <a:r>
              <a:rPr lang="ru-RU" sz="2400" b="1" i="1" dirty="0">
                <a:solidFill>
                  <a:srgbClr val="002060"/>
                </a:solidFill>
                <a:latin typeface="Arial" panose="020B0604020202020204" pitchFamily="34" charset="0"/>
                <a:cs typeface="Arial" panose="020B0604020202020204" pitchFamily="34" charset="0"/>
              </a:rPr>
              <a:t> </a:t>
            </a:r>
            <a:r>
              <a:rPr lang="ru-RU" sz="2400" b="1" i="1" dirty="0" err="1">
                <a:solidFill>
                  <a:srgbClr val="002060"/>
                </a:solidFill>
                <a:latin typeface="Arial" panose="020B0604020202020204" pitchFamily="34" charset="0"/>
                <a:cs typeface="Arial" panose="020B0604020202020204" pitchFamily="34" charset="0"/>
              </a:rPr>
              <a:t>шамалар</a:t>
            </a:r>
            <a:r>
              <a:rPr lang="ru-RU" sz="2400" b="1" i="1" dirty="0">
                <a:solidFill>
                  <a:srgbClr val="002060"/>
                </a:solidFill>
                <a:latin typeface="Arial" panose="020B0604020202020204" pitchFamily="34" charset="0"/>
                <a:cs typeface="Arial" panose="020B0604020202020204" pitchFamily="34" charset="0"/>
              </a:rPr>
              <a:t> </a:t>
            </a:r>
            <a:r>
              <a:rPr lang="ru-RU" sz="2400" b="1" i="1" dirty="0" err="1">
                <a:solidFill>
                  <a:srgbClr val="002060"/>
                </a:solidFill>
                <a:latin typeface="Arial" panose="020B0604020202020204" pitchFamily="34" charset="0"/>
                <a:cs typeface="Arial" panose="020B0604020202020204" pitchFamily="34" charset="0"/>
              </a:rPr>
              <a:t>қалай</a:t>
            </a:r>
            <a:r>
              <a:rPr lang="ru-RU" sz="2400" b="1" i="1" dirty="0">
                <a:solidFill>
                  <a:srgbClr val="002060"/>
                </a:solidFill>
                <a:latin typeface="Arial" panose="020B0604020202020204" pitchFamily="34" charset="0"/>
                <a:cs typeface="Arial" panose="020B0604020202020204" pitchFamily="34" charset="0"/>
              </a:rPr>
              <a:t> </a:t>
            </a:r>
            <a:r>
              <a:rPr lang="ru-RU" sz="2400" b="1" i="1" dirty="0" err="1">
                <a:solidFill>
                  <a:srgbClr val="002060"/>
                </a:solidFill>
                <a:latin typeface="Arial" panose="020B0604020202020204" pitchFamily="34" charset="0"/>
                <a:cs typeface="Arial" panose="020B0604020202020204" pitchFamily="34" charset="0"/>
              </a:rPr>
              <a:t>өлшенеді</a:t>
            </a:r>
            <a:r>
              <a:rPr lang="ru-RU" sz="2400" b="1" i="1" dirty="0">
                <a:solidFill>
                  <a:srgbClr val="002060"/>
                </a:solidFill>
                <a:latin typeface="Arial" panose="020B0604020202020204" pitchFamily="34" charset="0"/>
                <a:cs typeface="Arial" panose="020B0604020202020204" pitchFamily="34" charset="0"/>
              </a:rPr>
              <a:t> </a:t>
            </a:r>
            <a:r>
              <a:rPr lang="ru-RU" sz="2400" b="1" i="1" dirty="0" err="1">
                <a:solidFill>
                  <a:srgbClr val="002060"/>
                </a:solidFill>
                <a:latin typeface="Arial" panose="020B0604020202020204" pitchFamily="34" charset="0"/>
                <a:cs typeface="Arial" panose="020B0604020202020204" pitchFamily="34" charset="0"/>
              </a:rPr>
              <a:t>және</a:t>
            </a:r>
            <a:r>
              <a:rPr lang="ru-RU" sz="2400" b="1" i="1" dirty="0">
                <a:solidFill>
                  <a:srgbClr val="002060"/>
                </a:solidFill>
                <a:latin typeface="Arial" panose="020B0604020202020204" pitchFamily="34" charset="0"/>
                <a:cs typeface="Arial" panose="020B0604020202020204" pitchFamily="34" charset="0"/>
              </a:rPr>
              <a:t> </a:t>
            </a:r>
            <a:r>
              <a:rPr lang="ru-RU" sz="2400" b="1" i="1" dirty="0" err="1">
                <a:solidFill>
                  <a:srgbClr val="002060"/>
                </a:solidFill>
                <a:latin typeface="Arial" panose="020B0604020202020204" pitchFamily="34" charset="0"/>
                <a:cs typeface="Arial" panose="020B0604020202020204" pitchFamily="34" charset="0"/>
              </a:rPr>
              <a:t>өлшем</a:t>
            </a:r>
            <a:r>
              <a:rPr lang="ru-RU" sz="2400" b="1" i="1" dirty="0">
                <a:solidFill>
                  <a:srgbClr val="002060"/>
                </a:solidFill>
                <a:latin typeface="Arial" panose="020B0604020202020204" pitchFamily="34" charset="0"/>
                <a:cs typeface="Arial" panose="020B0604020202020204" pitchFamily="34" charset="0"/>
              </a:rPr>
              <a:t> </a:t>
            </a:r>
            <a:r>
              <a:rPr lang="ru-RU" sz="2400" b="1" i="1" dirty="0" err="1">
                <a:solidFill>
                  <a:srgbClr val="002060"/>
                </a:solidFill>
                <a:latin typeface="Arial" panose="020B0604020202020204" pitchFamily="34" charset="0"/>
                <a:cs typeface="Arial" panose="020B0604020202020204" pitchFamily="34" charset="0"/>
              </a:rPr>
              <a:t>бірліктерін</a:t>
            </a:r>
            <a:r>
              <a:rPr lang="ru-RU" sz="2400" b="1" i="1" dirty="0">
                <a:solidFill>
                  <a:srgbClr val="002060"/>
                </a:solidFill>
                <a:latin typeface="Arial" panose="020B0604020202020204" pitchFamily="34" charset="0"/>
                <a:cs typeface="Arial" panose="020B0604020202020204" pitchFamily="34" charset="0"/>
              </a:rPr>
              <a:t> </a:t>
            </a:r>
            <a:r>
              <a:rPr lang="ru-RU" sz="2400" b="1" i="1" dirty="0" err="1">
                <a:solidFill>
                  <a:srgbClr val="002060"/>
                </a:solidFill>
                <a:latin typeface="Arial" panose="020B0604020202020204" pitchFamily="34" charset="0"/>
                <a:cs typeface="Arial" panose="020B0604020202020204" pitchFamily="34" charset="0"/>
              </a:rPr>
              <a:t>қалай</a:t>
            </a:r>
            <a:r>
              <a:rPr lang="ru-RU" sz="2400" b="1" i="1" dirty="0">
                <a:solidFill>
                  <a:srgbClr val="002060"/>
                </a:solidFill>
                <a:latin typeface="Arial" panose="020B0604020202020204" pitchFamily="34" charset="0"/>
                <a:cs typeface="Arial" panose="020B0604020202020204" pitchFamily="34" charset="0"/>
              </a:rPr>
              <a:t> </a:t>
            </a:r>
            <a:r>
              <a:rPr lang="ru-RU" sz="2400" b="1" i="1" dirty="0" err="1">
                <a:solidFill>
                  <a:srgbClr val="002060"/>
                </a:solidFill>
                <a:latin typeface="Arial" panose="020B0604020202020204" pitchFamily="34" charset="0"/>
                <a:cs typeface="Arial" panose="020B0604020202020204" pitchFamily="34" charset="0"/>
              </a:rPr>
              <a:t>анықтаймыз</a:t>
            </a:r>
            <a:r>
              <a:rPr lang="ru-RU" sz="2400" b="1" i="1" dirty="0">
                <a:solidFill>
                  <a:srgbClr val="002060"/>
                </a:solidFill>
                <a:latin typeface="Arial" panose="020B0604020202020204" pitchFamily="34" charset="0"/>
                <a:cs typeface="Arial" panose="020B0604020202020204" pitchFamily="34" charset="0"/>
              </a:rPr>
              <a:t>?</a:t>
            </a:r>
          </a:p>
          <a:p>
            <a:pPr marL="0" indent="0">
              <a:lnSpc>
                <a:spcPct val="100000"/>
              </a:lnSpc>
              <a:spcBef>
                <a:spcPts val="0"/>
              </a:spcBef>
              <a:buNone/>
            </a:pPr>
            <a:endParaRPr lang="kk-KZ" sz="2400" b="1" i="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2FF00F18-E379-EA72-5E22-C02C1F4A08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93481" y="2683215"/>
            <a:ext cx="2995838" cy="3744798"/>
          </a:xfrm>
          <a:prstGeom prst="rect">
            <a:avLst/>
          </a:prstGeom>
        </p:spPr>
      </p:pic>
      <p:sp>
        <p:nvSpPr>
          <p:cNvPr id="7" name="Скругленный прямоугольник 4">
            <a:extLst>
              <a:ext uri="{FF2B5EF4-FFF2-40B4-BE49-F238E27FC236}">
                <a16:creationId xmlns:a16="http://schemas.microsoft.com/office/drawing/2014/main" id="{8C1CAD3D-A8D9-0B7E-A7B6-A658B3E3EE98}"/>
              </a:ext>
            </a:extLst>
          </p:cNvPr>
          <p:cNvSpPr/>
          <p:nvPr/>
        </p:nvSpPr>
        <p:spPr>
          <a:xfrm>
            <a:off x="1507046" y="189518"/>
            <a:ext cx="9048504" cy="703748"/>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9" name="Заголовок 1">
            <a:extLst>
              <a:ext uri="{FF2B5EF4-FFF2-40B4-BE49-F238E27FC236}">
                <a16:creationId xmlns:a16="http://schemas.microsoft.com/office/drawing/2014/main" id="{CD10F3A7-F9E4-AC10-09B9-162D00E7A4EB}"/>
              </a:ext>
            </a:extLst>
          </p:cNvPr>
          <p:cNvSpPr>
            <a:spLocks noGrp="1"/>
          </p:cNvSpPr>
          <p:nvPr>
            <p:ph type="title"/>
          </p:nvPr>
        </p:nvSpPr>
        <p:spPr>
          <a:xfrm>
            <a:off x="1443869" y="243060"/>
            <a:ext cx="9174858" cy="620872"/>
          </a:xfrm>
        </p:spPr>
        <p:txBody>
          <a:bodyPr>
            <a:normAutofit/>
          </a:bodyPr>
          <a:lstStyle/>
          <a:p>
            <a:pPr algn="ctr"/>
            <a:r>
              <a:rPr lang="ru-RU" sz="28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Бақылау</a:t>
            </a: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8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сұрақтары</a:t>
            </a:r>
            <a:endPar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8591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2" name="Rectangle 111">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8" name="Group 117">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19"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2" name="Group 131">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133"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8" name="Заголовок 1">
            <a:extLst>
              <a:ext uri="{FF2B5EF4-FFF2-40B4-BE49-F238E27FC236}">
                <a16:creationId xmlns:a16="http://schemas.microsoft.com/office/drawing/2014/main" id="{274D7792-7E79-4D67-987E-3064A69300A4}"/>
              </a:ext>
            </a:extLst>
          </p:cNvPr>
          <p:cNvSpPr>
            <a:spLocks noGrp="1"/>
          </p:cNvSpPr>
          <p:nvPr>
            <p:ph type="title"/>
          </p:nvPr>
        </p:nvSpPr>
        <p:spPr>
          <a:xfrm>
            <a:off x="838200" y="2195716"/>
            <a:ext cx="10515600" cy="1325563"/>
          </a:xfrm>
        </p:spPr>
        <p:txBody>
          <a:bodyPr>
            <a:normAutofit/>
          </a:bodyPr>
          <a:lstStyle/>
          <a:p>
            <a:pPr algn="ctr"/>
            <a:r>
              <a:rPr lang="ru-RU" sz="4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НАЗАРЛАРЫҢЫЗҒА РАҚМЕТ!</a:t>
            </a:r>
          </a:p>
        </p:txBody>
      </p:sp>
    </p:spTree>
    <p:extLst>
      <p:ext uri="{BB962C8B-B14F-4D97-AF65-F5344CB8AC3E}">
        <p14:creationId xmlns:p14="http://schemas.microsoft.com/office/powerpoint/2010/main" val="2217103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3" name="Объект 2"/>
          <p:cNvSpPr>
            <a:spLocks noGrp="1"/>
          </p:cNvSpPr>
          <p:nvPr>
            <p:ph idx="1"/>
          </p:nvPr>
        </p:nvSpPr>
        <p:spPr>
          <a:xfrm>
            <a:off x="5176472" y="2665501"/>
            <a:ext cx="5947247" cy="2625247"/>
          </a:xfrm>
        </p:spPr>
        <p:txBody>
          <a:bodyPr anchor="ctr">
            <a:normAutofit/>
          </a:bodyPr>
          <a:lstStyle/>
          <a:p>
            <a:pPr marL="514350" indent="-514350">
              <a:spcBef>
                <a:spcPts val="0"/>
              </a:spcBef>
              <a:buFont typeface="+mj-lt"/>
              <a:buAutoNum type="arabicPeriod"/>
            </a:pP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Қазіргі</a:t>
            </a:r>
            <a:r>
              <a:rPr lang="ru-RU"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заманғы</a:t>
            </a:r>
            <a:r>
              <a:rPr lang="ru-RU"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эксперименттік</a:t>
            </a:r>
            <a:r>
              <a:rPr lang="ru-RU"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жабдықтармен</a:t>
            </a:r>
            <a:r>
              <a:rPr lang="ru-RU"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танысу</a:t>
            </a:r>
            <a:endParaRPr lang="ru-RU"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514350" indent="-514350">
              <a:spcBef>
                <a:spcPts val="0"/>
              </a:spcBef>
              <a:buFont typeface="+mj-lt"/>
              <a:buAutoNum type="arabicPeriod"/>
            </a:pP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Физикалық</a:t>
            </a:r>
            <a:r>
              <a:rPr lang="ru-RU"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жұмыстарда</a:t>
            </a:r>
            <a:r>
              <a:rPr lang="ru-RU"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пайдаланылатын</a:t>
            </a:r>
            <a:r>
              <a:rPr lang="ru-RU"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шамалар</a:t>
            </a:r>
            <a:r>
              <a:rPr lang="ru-RU"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мен </a:t>
            </a: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өлшемдер</a:t>
            </a:r>
            <a:endParaRPr lang="ru-RU" sz="4000"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CA7134B2-3F4C-4032-91C7-EE8B2626C099}"/>
              </a:ext>
            </a:extLst>
          </p:cNvPr>
          <p:cNvSpPr txBox="1"/>
          <p:nvPr/>
        </p:nvSpPr>
        <p:spPr>
          <a:xfrm>
            <a:off x="1045001" y="1866478"/>
            <a:ext cx="3696376" cy="1200329"/>
          </a:xfrm>
          <a:prstGeom prst="rect">
            <a:avLst/>
          </a:prstGeom>
          <a:noFill/>
        </p:spPr>
        <p:txBody>
          <a:bodyPr wrap="square" anchor="ctr">
            <a:spAutoFit/>
          </a:bodyPr>
          <a:lstStyle/>
          <a:p>
            <a:pPr marL="0" indent="0">
              <a:buNone/>
            </a:pPr>
            <a:r>
              <a:rPr lang="kk-KZ" sz="3600"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ДӘРІС ЖОСПАРЫ</a:t>
            </a:r>
            <a:r>
              <a:rPr lang="ru-RU" sz="3600"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186548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5CFB95D-8C09-DE24-39F9-8657558EA20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39071C6-44FC-74E8-E08F-60D46180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6D26B29D-6A3B-5742-FCE4-7AEE447D8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702217F-A08A-BE07-2497-CE5F76501A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4" name="Group 13">
            <a:extLst>
              <a:ext uri="{FF2B5EF4-FFF2-40B4-BE49-F238E27FC236}">
                <a16:creationId xmlns:a16="http://schemas.microsoft.com/office/drawing/2014/main" id="{145D36B2-44CA-041F-F0B7-C5DEAC6ED69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45D4CF0-BCF8-A47F-DDCC-C63EE34C01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6" name="Rectangle 66">
              <a:extLst>
                <a:ext uri="{FF2B5EF4-FFF2-40B4-BE49-F238E27FC236}">
                  <a16:creationId xmlns:a16="http://schemas.microsoft.com/office/drawing/2014/main" id="{2982BEE1-E9B0-8A08-425F-964F857187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7" name="Rectangle 64">
              <a:extLst>
                <a:ext uri="{FF2B5EF4-FFF2-40B4-BE49-F238E27FC236}">
                  <a16:creationId xmlns:a16="http://schemas.microsoft.com/office/drawing/2014/main" id="{ADE3E8A1-1ADD-937A-90E7-C4C26FB49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8" name="Rectangle 66">
              <a:extLst>
                <a:ext uri="{FF2B5EF4-FFF2-40B4-BE49-F238E27FC236}">
                  <a16:creationId xmlns:a16="http://schemas.microsoft.com/office/drawing/2014/main" id="{45B81036-B91D-083D-0276-D8A425429C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9" name="Rectangle 64">
              <a:extLst>
                <a:ext uri="{FF2B5EF4-FFF2-40B4-BE49-F238E27FC236}">
                  <a16:creationId xmlns:a16="http://schemas.microsoft.com/office/drawing/2014/main" id="{E8BD86CA-D182-AC56-6F84-D6B6CEA074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0" name="Rectangle 66">
              <a:extLst>
                <a:ext uri="{FF2B5EF4-FFF2-40B4-BE49-F238E27FC236}">
                  <a16:creationId xmlns:a16="http://schemas.microsoft.com/office/drawing/2014/main" id="{E22C35BE-04A1-13CA-F5D0-2D6247B599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1" name="Rectangle 64">
              <a:extLst>
                <a:ext uri="{FF2B5EF4-FFF2-40B4-BE49-F238E27FC236}">
                  <a16:creationId xmlns:a16="http://schemas.microsoft.com/office/drawing/2014/main" id="{5E99B2EA-6137-B3A4-DD9D-E422A6B867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2" name="Rectangle 66">
              <a:extLst>
                <a:ext uri="{FF2B5EF4-FFF2-40B4-BE49-F238E27FC236}">
                  <a16:creationId xmlns:a16="http://schemas.microsoft.com/office/drawing/2014/main" id="{4C02CFA4-7C0A-DB87-78C7-35A0DFE78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3" name="Rectangle 64">
              <a:extLst>
                <a:ext uri="{FF2B5EF4-FFF2-40B4-BE49-F238E27FC236}">
                  <a16:creationId xmlns:a16="http://schemas.microsoft.com/office/drawing/2014/main" id="{88FB3F99-77B5-DF80-1E91-6CAE50959E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4" name="Rectangle 66">
              <a:extLst>
                <a:ext uri="{FF2B5EF4-FFF2-40B4-BE49-F238E27FC236}">
                  <a16:creationId xmlns:a16="http://schemas.microsoft.com/office/drawing/2014/main" id="{2CE93A75-1D6A-5601-D3A6-F2657D0153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5" name="Rectangle 64">
              <a:extLst>
                <a:ext uri="{FF2B5EF4-FFF2-40B4-BE49-F238E27FC236}">
                  <a16:creationId xmlns:a16="http://schemas.microsoft.com/office/drawing/2014/main" id="{99E7BD88-4B2B-72E0-60CF-ABE67C1818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6" name="Rectangle 66">
              <a:extLst>
                <a:ext uri="{FF2B5EF4-FFF2-40B4-BE49-F238E27FC236}">
                  <a16:creationId xmlns:a16="http://schemas.microsoft.com/office/drawing/2014/main" id="{0A3BFE44-3B82-F790-14F7-1D4DAE534A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grpSp>
      <p:grpSp>
        <p:nvGrpSpPr>
          <p:cNvPr id="28" name="Group 27">
            <a:extLst>
              <a:ext uri="{FF2B5EF4-FFF2-40B4-BE49-F238E27FC236}">
                <a16:creationId xmlns:a16="http://schemas.microsoft.com/office/drawing/2014/main" id="{A76A261E-A213-4BC0-0D07-C667094A456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5BE4CCB8-006F-5B6C-061B-E6FFB2DB8C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0" name="Rectangle 59">
              <a:extLst>
                <a:ext uri="{FF2B5EF4-FFF2-40B4-BE49-F238E27FC236}">
                  <a16:creationId xmlns:a16="http://schemas.microsoft.com/office/drawing/2014/main" id="{23111588-E34A-82DE-3CED-B5CD4487CC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1" name="Rectangle 62">
              <a:extLst>
                <a:ext uri="{FF2B5EF4-FFF2-40B4-BE49-F238E27FC236}">
                  <a16:creationId xmlns:a16="http://schemas.microsoft.com/office/drawing/2014/main" id="{E6BE7E12-219C-E041-DA40-864A1F0D7F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2" name="Rectangle 64">
              <a:extLst>
                <a:ext uri="{FF2B5EF4-FFF2-40B4-BE49-F238E27FC236}">
                  <a16:creationId xmlns:a16="http://schemas.microsoft.com/office/drawing/2014/main" id="{F8958868-3911-8400-BC06-9A038CEA45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3" name="Rectangle 66">
              <a:extLst>
                <a:ext uri="{FF2B5EF4-FFF2-40B4-BE49-F238E27FC236}">
                  <a16:creationId xmlns:a16="http://schemas.microsoft.com/office/drawing/2014/main" id="{22FFC618-A344-C1EF-D117-428E04EFCC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4" name="Rectangle 2">
              <a:extLst>
                <a:ext uri="{FF2B5EF4-FFF2-40B4-BE49-F238E27FC236}">
                  <a16:creationId xmlns:a16="http://schemas.microsoft.com/office/drawing/2014/main" id="{008F59FA-7C34-1EC2-12C9-D08474ED83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5" name="Rectangle 59">
              <a:extLst>
                <a:ext uri="{FF2B5EF4-FFF2-40B4-BE49-F238E27FC236}">
                  <a16:creationId xmlns:a16="http://schemas.microsoft.com/office/drawing/2014/main" id="{1F831F62-6762-364C-3110-20B47A074C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6" name="Rectangle 62">
              <a:extLst>
                <a:ext uri="{FF2B5EF4-FFF2-40B4-BE49-F238E27FC236}">
                  <a16:creationId xmlns:a16="http://schemas.microsoft.com/office/drawing/2014/main" id="{9FC084F3-148A-F673-E836-813010269E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7" name="Rectangle 64">
              <a:extLst>
                <a:ext uri="{FF2B5EF4-FFF2-40B4-BE49-F238E27FC236}">
                  <a16:creationId xmlns:a16="http://schemas.microsoft.com/office/drawing/2014/main" id="{19CB56FB-8650-1B24-1133-4A600A13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8" name="Rectangle 66">
              <a:extLst>
                <a:ext uri="{FF2B5EF4-FFF2-40B4-BE49-F238E27FC236}">
                  <a16:creationId xmlns:a16="http://schemas.microsoft.com/office/drawing/2014/main" id="{477A1773-04DD-8E92-8E40-22FD35B122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9" name="Rectangle 2">
              <a:extLst>
                <a:ext uri="{FF2B5EF4-FFF2-40B4-BE49-F238E27FC236}">
                  <a16:creationId xmlns:a16="http://schemas.microsoft.com/office/drawing/2014/main" id="{F9349DD5-75DD-45E2-2E4F-96BBA996D6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0" name="Rectangle 59">
              <a:extLst>
                <a:ext uri="{FF2B5EF4-FFF2-40B4-BE49-F238E27FC236}">
                  <a16:creationId xmlns:a16="http://schemas.microsoft.com/office/drawing/2014/main" id="{DB05FF76-519C-1C6E-9F13-F5630F8154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1" name="Rectangle 62">
              <a:extLst>
                <a:ext uri="{FF2B5EF4-FFF2-40B4-BE49-F238E27FC236}">
                  <a16:creationId xmlns:a16="http://schemas.microsoft.com/office/drawing/2014/main" id="{81788426-569C-C69A-8045-637A177F47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2" name="Rectangle 64">
              <a:extLst>
                <a:ext uri="{FF2B5EF4-FFF2-40B4-BE49-F238E27FC236}">
                  <a16:creationId xmlns:a16="http://schemas.microsoft.com/office/drawing/2014/main" id="{9D1F248E-979D-7E52-E32E-96633C8192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3" name="Rectangle 66">
              <a:extLst>
                <a:ext uri="{FF2B5EF4-FFF2-40B4-BE49-F238E27FC236}">
                  <a16:creationId xmlns:a16="http://schemas.microsoft.com/office/drawing/2014/main" id="{45526868-FEB2-212F-FBD4-C102EF64D0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4" name="Rectangle 2">
              <a:extLst>
                <a:ext uri="{FF2B5EF4-FFF2-40B4-BE49-F238E27FC236}">
                  <a16:creationId xmlns:a16="http://schemas.microsoft.com/office/drawing/2014/main" id="{9F00597E-F590-D39B-3E05-B44566553F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5" name="Rectangle 59">
              <a:extLst>
                <a:ext uri="{FF2B5EF4-FFF2-40B4-BE49-F238E27FC236}">
                  <a16:creationId xmlns:a16="http://schemas.microsoft.com/office/drawing/2014/main" id="{1C1F8419-7F1B-9D6B-9D7E-89EF5B491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6" name="Rectangle 62">
              <a:extLst>
                <a:ext uri="{FF2B5EF4-FFF2-40B4-BE49-F238E27FC236}">
                  <a16:creationId xmlns:a16="http://schemas.microsoft.com/office/drawing/2014/main" id="{FBDD76FF-706A-2663-41B9-F649138162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7" name="Rectangle 64">
              <a:extLst>
                <a:ext uri="{FF2B5EF4-FFF2-40B4-BE49-F238E27FC236}">
                  <a16:creationId xmlns:a16="http://schemas.microsoft.com/office/drawing/2014/main" id="{30875EC1-A0E5-3D82-2A0A-005D2BC71F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8" name="Rectangle 66">
              <a:extLst>
                <a:ext uri="{FF2B5EF4-FFF2-40B4-BE49-F238E27FC236}">
                  <a16:creationId xmlns:a16="http://schemas.microsoft.com/office/drawing/2014/main" id="{EA76ACE7-1776-78EF-7DF5-C3E3F2998F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9" name="Rectangle 2">
              <a:extLst>
                <a:ext uri="{FF2B5EF4-FFF2-40B4-BE49-F238E27FC236}">
                  <a16:creationId xmlns:a16="http://schemas.microsoft.com/office/drawing/2014/main" id="{43350E49-1E78-DCB3-C395-50E9283E32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0" name="Rectangle 59">
              <a:extLst>
                <a:ext uri="{FF2B5EF4-FFF2-40B4-BE49-F238E27FC236}">
                  <a16:creationId xmlns:a16="http://schemas.microsoft.com/office/drawing/2014/main" id="{ABCB87F4-1A90-5318-B5DF-D330CB9ED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1" name="Rectangle 62">
              <a:extLst>
                <a:ext uri="{FF2B5EF4-FFF2-40B4-BE49-F238E27FC236}">
                  <a16:creationId xmlns:a16="http://schemas.microsoft.com/office/drawing/2014/main" id="{C9BF6676-2BD6-02B9-E03A-A53E6C334D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2" name="Rectangle 64">
              <a:extLst>
                <a:ext uri="{FF2B5EF4-FFF2-40B4-BE49-F238E27FC236}">
                  <a16:creationId xmlns:a16="http://schemas.microsoft.com/office/drawing/2014/main" id="{C96CB253-22AB-CA28-10AF-FD4AE60C8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3" name="Rectangle 66">
              <a:extLst>
                <a:ext uri="{FF2B5EF4-FFF2-40B4-BE49-F238E27FC236}">
                  <a16:creationId xmlns:a16="http://schemas.microsoft.com/office/drawing/2014/main" id="{637720D2-290D-3208-9BDF-D1DCF81AA9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grpSp>
      <p:sp>
        <p:nvSpPr>
          <p:cNvPr id="2" name="Скругленный прямоугольник 4">
            <a:extLst>
              <a:ext uri="{FF2B5EF4-FFF2-40B4-BE49-F238E27FC236}">
                <a16:creationId xmlns:a16="http://schemas.microsoft.com/office/drawing/2014/main" id="{6EEDA70C-FC23-966F-0D9D-A86BA7BDAB11}"/>
              </a:ext>
            </a:extLst>
          </p:cNvPr>
          <p:cNvSpPr/>
          <p:nvPr/>
        </p:nvSpPr>
        <p:spPr>
          <a:xfrm>
            <a:off x="1328380" y="248765"/>
            <a:ext cx="9259635" cy="71002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 name="Заголовок 1">
            <a:extLst>
              <a:ext uri="{FF2B5EF4-FFF2-40B4-BE49-F238E27FC236}">
                <a16:creationId xmlns:a16="http://schemas.microsoft.com/office/drawing/2014/main" id="{8E7F5239-7AA0-7A52-86A9-A2955A15D5D2}"/>
              </a:ext>
            </a:extLst>
          </p:cNvPr>
          <p:cNvSpPr>
            <a:spLocks noGrp="1"/>
          </p:cNvSpPr>
          <p:nvPr>
            <p:ph type="title"/>
          </p:nvPr>
        </p:nvSpPr>
        <p:spPr>
          <a:xfrm>
            <a:off x="926508" y="289241"/>
            <a:ext cx="9975272" cy="669547"/>
          </a:xfrm>
        </p:spPr>
        <p:txBody>
          <a:bodyPr>
            <a:normAutofit fontScale="90000"/>
          </a:bodyPr>
          <a:lstStyle/>
          <a:p>
            <a:pPr algn="ctr"/>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ВАКУУМДЫҚ ТЕХНИКАСЫНЫҢ ДАМУ ТАРИХЫ</a:t>
            </a:r>
          </a:p>
        </p:txBody>
      </p:sp>
      <p:sp>
        <p:nvSpPr>
          <p:cNvPr id="54" name="Скругленный прямоугольник 4">
            <a:extLst>
              <a:ext uri="{FF2B5EF4-FFF2-40B4-BE49-F238E27FC236}">
                <a16:creationId xmlns:a16="http://schemas.microsoft.com/office/drawing/2014/main" id="{63647FF7-A2BC-4E58-AF37-5B0FCF773F98}"/>
              </a:ext>
            </a:extLst>
          </p:cNvPr>
          <p:cNvSpPr/>
          <p:nvPr/>
        </p:nvSpPr>
        <p:spPr>
          <a:xfrm>
            <a:off x="1290220" y="248765"/>
            <a:ext cx="10133300" cy="71002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5" name="TextBox 54">
            <a:extLst>
              <a:ext uri="{FF2B5EF4-FFF2-40B4-BE49-F238E27FC236}">
                <a16:creationId xmlns:a16="http://schemas.microsoft.com/office/drawing/2014/main" id="{E64FEFF4-B1D0-4A53-A124-477B24611299}"/>
              </a:ext>
            </a:extLst>
          </p:cNvPr>
          <p:cNvSpPr txBox="1"/>
          <p:nvPr/>
        </p:nvSpPr>
        <p:spPr>
          <a:xfrm>
            <a:off x="1328380" y="301609"/>
            <a:ext cx="10316620" cy="584775"/>
          </a:xfrm>
          <a:prstGeom prst="rect">
            <a:avLst/>
          </a:prstGeom>
          <a:noFill/>
        </p:spPr>
        <p:txBody>
          <a:bodyPr wrap="square">
            <a:spAutoFit/>
          </a:bodyPr>
          <a:lstStyle/>
          <a:p>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a:t>
            </a:r>
            <a:r>
              <a:rPr lang="kk-KZ"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Эксперименттік жабдықтар</a:t>
            </a:r>
            <a:r>
              <a:rPr lang="en-US"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endParaRPr lang="ru-KZ" sz="3200" dirty="0"/>
          </a:p>
        </p:txBody>
      </p:sp>
      <p:sp>
        <p:nvSpPr>
          <p:cNvPr id="5" name="TextBox 4">
            <a:extLst>
              <a:ext uri="{FF2B5EF4-FFF2-40B4-BE49-F238E27FC236}">
                <a16:creationId xmlns:a16="http://schemas.microsoft.com/office/drawing/2014/main" id="{12C78164-542C-0388-975E-93E7B805A17A}"/>
              </a:ext>
            </a:extLst>
          </p:cNvPr>
          <p:cNvSpPr txBox="1"/>
          <p:nvPr/>
        </p:nvSpPr>
        <p:spPr>
          <a:xfrm>
            <a:off x="835671" y="1145190"/>
            <a:ext cx="5782075" cy="4247317"/>
          </a:xfrm>
          <a:prstGeom prst="rect">
            <a:avLst/>
          </a:prstGeom>
          <a:noFill/>
        </p:spPr>
        <p:txBody>
          <a:bodyPr wrap="square">
            <a:spAutoFit/>
          </a:bodyPr>
          <a:lstStyle/>
          <a:p>
            <a:pPr algn="just"/>
            <a:endParaRPr lang="ru-RU" noProof="1"/>
          </a:p>
          <a:p>
            <a:pPr algn="just"/>
            <a:r>
              <a:rPr lang="ru-RU" b="1" noProof="1"/>
              <a:t>Жабдықтар деп </a:t>
            </a:r>
            <a:r>
              <a:rPr lang="ru-RU" noProof="1"/>
              <a:t>өлшеу кезінде қолданылатын және қалыптандырылған метрологиялық сипаттарға ие техникалық құралдарды (немесе олардың кешенін) айтады. Физикалық қасиеттерді анықтау үшін тағайындалған индикаторлар (мысалы, компас, лакмус қағазы, жарықтандырғыш электрлік лампа) сияқты техникалық құралдардан айырмашылығы, жабдықтар физикалық шамаларды тек қана анықтап қоймай, сонымен қатар оларды өлшеуге, яғни белгісіз өлшемді белгілімен салыстыруға мүмкіндік береді. Егер белгілі өлшемнің физикалық шамасы бар болса, онда ол салыстыру үшін тікелей пайдаланылады (мысалы, жазық бұрышты транспортирмен немесе салмақты гірлері бар таразылардың көмегімен өлшеу).</a:t>
            </a:r>
          </a:p>
        </p:txBody>
      </p:sp>
      <p:pic>
        <p:nvPicPr>
          <p:cNvPr id="6" name="Рисунок 5">
            <a:extLst>
              <a:ext uri="{FF2B5EF4-FFF2-40B4-BE49-F238E27FC236}">
                <a16:creationId xmlns:a16="http://schemas.microsoft.com/office/drawing/2014/main" id="{8DEDD416-EC5A-F390-CBE9-52C330FE0C20}"/>
              </a:ext>
            </a:extLst>
          </p:cNvPr>
          <p:cNvPicPr>
            <a:picLocks noChangeAspect="1"/>
          </p:cNvPicPr>
          <p:nvPr/>
        </p:nvPicPr>
        <p:blipFill>
          <a:blip r:embed="rId2"/>
          <a:stretch>
            <a:fillRect/>
          </a:stretch>
        </p:blipFill>
        <p:spPr>
          <a:xfrm>
            <a:off x="6837455" y="1775420"/>
            <a:ext cx="4891646" cy="3290744"/>
          </a:xfrm>
          <a:prstGeom prst="rect">
            <a:avLst/>
          </a:prstGeom>
        </p:spPr>
      </p:pic>
    </p:spTree>
    <p:extLst>
      <p:ext uri="{BB962C8B-B14F-4D97-AF65-F5344CB8AC3E}">
        <p14:creationId xmlns:p14="http://schemas.microsoft.com/office/powerpoint/2010/main" val="802118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11" name="Схема 10">
            <a:extLst>
              <a:ext uri="{FF2B5EF4-FFF2-40B4-BE49-F238E27FC236}">
                <a16:creationId xmlns:a16="http://schemas.microsoft.com/office/drawing/2014/main" id="{422F1F77-43F6-4E7F-B5CC-D4277C4FBB9F}"/>
              </a:ext>
            </a:extLst>
          </p:cNvPr>
          <p:cNvGraphicFramePr/>
          <p:nvPr>
            <p:extLst>
              <p:ext uri="{D42A27DB-BD31-4B8C-83A1-F6EECF244321}">
                <p14:modId xmlns:p14="http://schemas.microsoft.com/office/powerpoint/2010/main" val="2836727146"/>
              </p:ext>
            </p:extLst>
          </p:nvPr>
        </p:nvGraphicFramePr>
        <p:xfrm>
          <a:off x="1818203" y="956181"/>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Скругленный прямоугольник 4">
            <a:extLst>
              <a:ext uri="{FF2B5EF4-FFF2-40B4-BE49-F238E27FC236}">
                <a16:creationId xmlns:a16="http://schemas.microsoft.com/office/drawing/2014/main" id="{78C71B44-3E97-47CD-0616-1F9CB90903F9}"/>
              </a:ext>
            </a:extLst>
          </p:cNvPr>
          <p:cNvSpPr/>
          <p:nvPr/>
        </p:nvSpPr>
        <p:spPr>
          <a:xfrm>
            <a:off x="863767" y="276928"/>
            <a:ext cx="10461417" cy="629744"/>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 name="Заголовок 1">
            <a:extLst>
              <a:ext uri="{FF2B5EF4-FFF2-40B4-BE49-F238E27FC236}">
                <a16:creationId xmlns:a16="http://schemas.microsoft.com/office/drawing/2014/main" id="{110DB87E-5E05-7F32-74E8-663B56197A10}"/>
              </a:ext>
            </a:extLst>
          </p:cNvPr>
          <p:cNvSpPr>
            <a:spLocks noGrp="1"/>
          </p:cNvSpPr>
          <p:nvPr>
            <p:ph type="title"/>
          </p:nvPr>
        </p:nvSpPr>
        <p:spPr>
          <a:xfrm>
            <a:off x="931431" y="248765"/>
            <a:ext cx="10010896" cy="784957"/>
          </a:xfrm>
        </p:spPr>
        <p:txBody>
          <a:bodyPr>
            <a:normAutofit/>
          </a:bodyPr>
          <a:lstStyle/>
          <a:p>
            <a:pPr algn="ctr"/>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a:t>
            </a:r>
            <a:r>
              <a:rPr lang="ru-RU" sz="32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Жабдықтардың</a:t>
            </a:r>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32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тақырып</a:t>
            </a:r>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32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бойынша</a:t>
            </a:r>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32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бөлінуі</a:t>
            </a:r>
            <a:endParaRPr lang="ru-KZ" sz="3200" dirty="0"/>
          </a:p>
        </p:txBody>
      </p:sp>
      <p:sp>
        <p:nvSpPr>
          <p:cNvPr id="2" name="Прямоугольник: скругленные углы 1">
            <a:extLst>
              <a:ext uri="{FF2B5EF4-FFF2-40B4-BE49-F238E27FC236}">
                <a16:creationId xmlns:a16="http://schemas.microsoft.com/office/drawing/2014/main" id="{DCA81795-D536-F147-8892-068DC72E2ED8}"/>
              </a:ext>
            </a:extLst>
          </p:cNvPr>
          <p:cNvSpPr/>
          <p:nvPr/>
        </p:nvSpPr>
        <p:spPr>
          <a:xfrm>
            <a:off x="1990954" y="2158032"/>
            <a:ext cx="2546554" cy="1270968"/>
          </a:xfrm>
          <a:prstGeom prst="roundRect">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kk-KZ" sz="2400" b="1" dirty="0">
                <a:solidFill>
                  <a:schemeClr val="tx1">
                    <a:lumMod val="95000"/>
                    <a:lumOff val="5000"/>
                  </a:schemeClr>
                </a:solidFill>
                <a:latin typeface="Times New Roman" panose="02020603050405020304" pitchFamily="18" charset="0"/>
                <a:cs typeface="Times New Roman" panose="02020603050405020304" pitchFamily="18" charset="0"/>
              </a:rPr>
              <a:t>Электрлік шамаларды өлшеу</a:t>
            </a:r>
            <a:endParaRPr lang="ru-RU" sz="24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4" name="Прямоугольник: скругленные углы 3">
            <a:extLst>
              <a:ext uri="{FF2B5EF4-FFF2-40B4-BE49-F238E27FC236}">
                <a16:creationId xmlns:a16="http://schemas.microsoft.com/office/drawing/2014/main" id="{6C7C09CB-325A-AD94-1062-937D9BE2AD1F}"/>
              </a:ext>
            </a:extLst>
          </p:cNvPr>
          <p:cNvSpPr/>
          <p:nvPr/>
        </p:nvSpPr>
        <p:spPr>
          <a:xfrm>
            <a:off x="7399649" y="2080992"/>
            <a:ext cx="2546554" cy="1270968"/>
          </a:xfrm>
          <a:prstGeom prst="roundRect">
            <a:avLst/>
          </a:prstGeom>
          <a:solidFill>
            <a:srgbClr val="FF993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kk-KZ" sz="2000" b="1" dirty="0">
                <a:solidFill>
                  <a:schemeClr val="tx1">
                    <a:lumMod val="95000"/>
                    <a:lumOff val="5000"/>
                  </a:schemeClr>
                </a:solidFill>
                <a:latin typeface="Times New Roman" panose="02020603050405020304" pitchFamily="18" charset="0"/>
                <a:cs typeface="Times New Roman" panose="02020603050405020304" pitchFamily="18" charset="0"/>
              </a:rPr>
              <a:t>Жылулық шамаларды өлшеу жабдықтары</a:t>
            </a:r>
            <a:endParaRPr lang="ru-RU" sz="20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0011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Скругленный прямоугольник 4">
            <a:extLst>
              <a:ext uri="{FF2B5EF4-FFF2-40B4-BE49-F238E27FC236}">
                <a16:creationId xmlns:a16="http://schemas.microsoft.com/office/drawing/2014/main" id="{33ECE094-F468-9C0A-DD7A-E48C9DE06841}"/>
              </a:ext>
            </a:extLst>
          </p:cNvPr>
          <p:cNvSpPr/>
          <p:nvPr/>
        </p:nvSpPr>
        <p:spPr>
          <a:xfrm>
            <a:off x="1464816" y="248766"/>
            <a:ext cx="8980982" cy="67656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a:t>
            </a:r>
            <a:r>
              <a:rPr lang="ru-RU" sz="28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Оқу</a:t>
            </a: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8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орындарының</a:t>
            </a: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8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жабдықталуының</a:t>
            </a: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8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маңызы</a:t>
            </a:r>
            <a:endParaRPr lang="en-US" sz="2800" dirty="0">
              <a:latin typeface="Arial" panose="020B0604020202020204" pitchFamily="34" charset="0"/>
              <a:cs typeface="Arial" panose="020B0604020202020204" pitchFamily="34" charset="0"/>
            </a:endParaRPr>
          </a:p>
        </p:txBody>
      </p:sp>
      <p:sp>
        <p:nvSpPr>
          <p:cNvPr id="55" name="TextBox 54">
            <a:extLst>
              <a:ext uri="{FF2B5EF4-FFF2-40B4-BE49-F238E27FC236}">
                <a16:creationId xmlns:a16="http://schemas.microsoft.com/office/drawing/2014/main" id="{285C9D05-CB77-4C32-BB99-92FA786C74A9}"/>
              </a:ext>
            </a:extLst>
          </p:cNvPr>
          <p:cNvSpPr txBox="1"/>
          <p:nvPr/>
        </p:nvSpPr>
        <p:spPr>
          <a:xfrm>
            <a:off x="5010070" y="1345472"/>
            <a:ext cx="6145744" cy="3416320"/>
          </a:xfrm>
          <a:prstGeom prst="rect">
            <a:avLst/>
          </a:prstGeom>
          <a:noFill/>
        </p:spPr>
        <p:txBody>
          <a:bodyPr wrap="square">
            <a:spAutoFit/>
          </a:bodyPr>
          <a:lstStyle/>
          <a:p>
            <a:pPr algn="just"/>
            <a:r>
              <a:rPr lang="ru-RU" dirty="0" err="1">
                <a:latin typeface="Arial" panose="020B0604020202020204" pitchFamily="34" charset="0"/>
                <a:cs typeface="Arial" panose="020B0604020202020204" pitchFamily="34" charset="0"/>
              </a:rPr>
              <a:t>Оқу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орындарындағы</a:t>
            </a:r>
            <a:r>
              <a:rPr lang="ru-RU" dirty="0">
                <a:latin typeface="Arial" panose="020B0604020202020204" pitchFamily="34" charset="0"/>
                <a:cs typeface="Arial" panose="020B0604020202020204" pitchFamily="34" charset="0"/>
              </a:rPr>
              <a:t> физика </a:t>
            </a:r>
            <a:r>
              <a:rPr lang="ru-RU" dirty="0" err="1">
                <a:latin typeface="Arial" panose="020B0604020202020204" pitchFamily="34" charset="0"/>
                <a:cs typeface="Arial" panose="020B0604020202020204" pitchFamily="34" charset="0"/>
              </a:rPr>
              <a:t>кабинетін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жабдықтау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әрқашан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өте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маңызды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міндет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болып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табылады</a:t>
            </a:r>
            <a:r>
              <a:rPr lang="ru-RU" dirty="0">
                <a:latin typeface="Arial" panose="020B0604020202020204" pitchFamily="34" charset="0"/>
                <a:cs typeface="Arial" panose="020B0604020202020204" pitchFamily="34" charset="0"/>
              </a:rPr>
              <a:t>, оны </a:t>
            </a:r>
            <a:r>
              <a:rPr lang="ru-RU" dirty="0" err="1">
                <a:latin typeface="Arial" panose="020B0604020202020204" pitchFamily="34" charset="0"/>
                <a:cs typeface="Arial" panose="020B0604020202020204" pitchFamily="34" charset="0"/>
              </a:rPr>
              <a:t>шешу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тіпті</a:t>
            </a:r>
            <a:r>
              <a:rPr lang="ru-RU" dirty="0">
                <a:latin typeface="Arial" panose="020B0604020202020204" pitchFamily="34" charset="0"/>
                <a:cs typeface="Arial" panose="020B0604020202020204" pitchFamily="34" charset="0"/>
              </a:rPr>
              <a:t> осы </a:t>
            </a:r>
            <a:r>
              <a:rPr lang="ru-RU" dirty="0" err="1">
                <a:latin typeface="Arial" panose="020B0604020202020204" pitchFamily="34" charset="0"/>
                <a:cs typeface="Arial" panose="020B0604020202020204" pitchFamily="34" charset="0"/>
              </a:rPr>
              <a:t>пән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бойынша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оқушылардың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үлгерімінің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нәтижелеріне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әсер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етуі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мүмкін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Өйткені</a:t>
            </a:r>
            <a:r>
              <a:rPr lang="ru-RU" dirty="0">
                <a:latin typeface="Arial" panose="020B0604020202020204" pitchFamily="34" charset="0"/>
                <a:cs typeface="Arial" panose="020B0604020202020204" pitchFamily="34" charset="0"/>
              </a:rPr>
              <a:t>, физика </a:t>
            </a:r>
            <a:r>
              <a:rPr lang="ru-RU" dirty="0" err="1">
                <a:latin typeface="Arial" panose="020B0604020202020204" pitchFamily="34" charset="0"/>
                <a:cs typeface="Arial" panose="020B0604020202020204" pitchFamily="34" charset="0"/>
              </a:rPr>
              <a:t>зертханасы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қарапайым</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сынып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бөлмесі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ғана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емес</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сонымен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қатар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мектеп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оқушылары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өмірінде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алғаш</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рет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табиғатты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зерттей</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отырып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керемет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тәжірибелер</a:t>
            </a:r>
            <a:r>
              <a:rPr lang="ru-RU" dirty="0">
                <a:latin typeface="Arial" panose="020B0604020202020204" pitchFamily="34" charset="0"/>
                <a:cs typeface="Arial" panose="020B0604020202020204" pitchFamily="34" charset="0"/>
              </a:rPr>
              <a:t> мен </a:t>
            </a:r>
            <a:r>
              <a:rPr lang="ru-RU" dirty="0" err="1">
                <a:latin typeface="Arial" panose="020B0604020202020204" pitchFamily="34" charset="0"/>
                <a:cs typeface="Arial" panose="020B0604020202020204" pitchFamily="34" charset="0"/>
              </a:rPr>
              <a:t>қызықты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эксперименттерге</a:t>
            </a:r>
            <a:r>
              <a:rPr lang="ru-RU" dirty="0">
                <a:latin typeface="Arial" panose="020B0604020202020204" pitchFamily="34" charset="0"/>
                <a:cs typeface="Arial" panose="020B0604020202020204" pitchFamily="34" charset="0"/>
              </a:rPr>
              <a:t> тап </a:t>
            </a:r>
            <a:r>
              <a:rPr lang="ru-RU" dirty="0" err="1">
                <a:latin typeface="Arial" panose="020B0604020202020204" pitchFamily="34" charset="0"/>
                <a:cs typeface="Arial" panose="020B0604020202020204" pitchFamily="34" charset="0"/>
              </a:rPr>
              <a:t>болатын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орын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Сондықтан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мектеп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зертханасын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басқа</a:t>
            </a:r>
            <a:r>
              <a:rPr lang="ru-RU" dirty="0">
                <a:latin typeface="Arial" panose="020B0604020202020204" pitchFamily="34" charset="0"/>
                <a:cs typeface="Arial" panose="020B0604020202020204" pitchFamily="34" charset="0"/>
              </a:rPr>
              <a:t> да физика </a:t>
            </a:r>
            <a:r>
              <a:rPr lang="ru-RU" dirty="0" err="1">
                <a:latin typeface="Arial" panose="020B0604020202020204" pitchFamily="34" charset="0"/>
                <a:cs typeface="Arial" panose="020B0604020202020204" pitchFamily="34" charset="0"/>
              </a:rPr>
              <a:t>зерттеу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сыныптарын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қалай</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дұрыс</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жабдықтау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керектігін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физика </a:t>
            </a:r>
            <a:r>
              <a:rPr lang="ru-RU" dirty="0" err="1">
                <a:latin typeface="Arial" panose="020B0604020202020204" pitchFamily="34" charset="0"/>
                <a:cs typeface="Arial" panose="020B0604020202020204" pitchFamily="34" charset="0"/>
              </a:rPr>
              <a:t>кабинетіне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қандай</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жабдықты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таңдау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керектігін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түсіну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өте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маңызды</a:t>
            </a:r>
            <a:r>
              <a:rPr lang="ru-RU" dirty="0">
                <a:latin typeface="Arial" panose="020B0604020202020204" pitchFamily="34" charset="0"/>
                <a:cs typeface="Arial" panose="020B0604020202020204" pitchFamily="34" charset="0"/>
              </a:rPr>
              <a:t>.</a:t>
            </a:r>
            <a:endParaRPr lang="ru-KZ" dirty="0">
              <a:latin typeface="Arial" panose="020B060402020202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6B347915-0145-436F-B232-921AA6AEDB82}"/>
              </a:ext>
            </a:extLst>
          </p:cNvPr>
          <p:cNvPicPr>
            <a:picLocks noChangeAspect="1"/>
          </p:cNvPicPr>
          <p:nvPr/>
        </p:nvPicPr>
        <p:blipFill>
          <a:blip r:embed="rId2"/>
          <a:stretch>
            <a:fillRect/>
          </a:stretch>
        </p:blipFill>
        <p:spPr>
          <a:xfrm>
            <a:off x="803345" y="1637863"/>
            <a:ext cx="4088533" cy="2720733"/>
          </a:xfrm>
          <a:prstGeom prst="rect">
            <a:avLst/>
          </a:prstGeom>
        </p:spPr>
      </p:pic>
    </p:spTree>
    <p:extLst>
      <p:ext uri="{BB962C8B-B14F-4D97-AF65-F5344CB8AC3E}">
        <p14:creationId xmlns:p14="http://schemas.microsoft.com/office/powerpoint/2010/main" val="1059638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EDEE982-3382-59A5-A357-2614A5ED2CB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DDE1F80-AE10-556F-5CFC-17F62DC318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26DA23E-57C0-D47D-EF4B-D52CF732C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4616993-E332-B67F-53E5-7771FCB5FC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0435EA76-ADA1-38EA-D652-35655C71C6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448B5C0B-6AA9-5999-387C-5AC431059E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D28C3D17-2066-E7A0-4ECA-D4686A44A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690A78E9-BCBF-682E-F7D2-EE5458E2B6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56EC09FC-C5FF-0AF0-EC00-18F09B0C90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A931593E-58B6-8198-BEE9-0D2C366A2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8E7E7E3C-A96F-820E-CF0C-4834C852B4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AD40CA39-90A8-2320-711E-12557445D8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D4D87F98-EE39-2ADF-3760-BCD3451CC9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A637CA04-24CF-3DE5-532B-84AF499C46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805012DB-B390-B83E-BA44-F58C33CEE3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888721A5-C854-01AB-DD15-A549B45A8A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14A24ABC-31EE-03E7-D67C-9266787CD5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D458E60C-2ADB-1802-43D6-D7581DF54DE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EE8307AD-9E0B-51D2-5B3D-AEC7DDF6AD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331691D6-1E87-6019-FC0C-452962235F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031CEFDC-7246-EC1E-32FF-56899770EE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C0242310-E128-8C67-69E6-C3185D6EDB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C36B3AE-A9D6-7BC5-DA39-32A80F4792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1704CAA7-5D65-4E1B-046D-6CB2D74A54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5C124EF8-F76F-9AA8-5C1D-EAF512537C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48B0CF72-1712-435C-FC84-5887E6E50A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41C35B96-AE55-0391-AA88-E1C39D945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8BBAA14F-FB91-3F7B-9790-734BCC8EF4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AA27F6B-EA2D-FE42-29B6-D300BB2218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A9D209C1-CBCF-DB3D-8F8C-FF69AAC8F7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5EA81274-1785-B065-AAF5-D037F8C2DA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0A100642-2839-E5EB-979F-C48BBEAE56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0E733866-B0B2-931B-81E4-068D6BBEE5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C945BC79-03EA-0D48-422F-4D8FE483C2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018EE990-77F2-59D2-0BB0-46CCCA5284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FF12AA2-C2FB-DF09-C341-5617293020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1006E5A3-63EB-D292-DDFC-A7D65CC0AD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897DF500-5121-05F5-0E15-2C512327FC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B8B621A7-CD11-C594-4048-55B1BAD072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628A4284-1C5C-CDF1-3880-455FAC98F3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D972E26F-A3E3-61D7-D5A9-DDCAC242B2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E9096613-CF33-5548-15C8-B102504F3B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ADCB4352-0DEF-FAE7-E25C-77B4B48A7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Скругленный прямоугольник 4">
            <a:extLst>
              <a:ext uri="{FF2B5EF4-FFF2-40B4-BE49-F238E27FC236}">
                <a16:creationId xmlns:a16="http://schemas.microsoft.com/office/drawing/2014/main" id="{164966AF-096E-BD1A-C11F-BB75B68E6EFC}"/>
              </a:ext>
            </a:extLst>
          </p:cNvPr>
          <p:cNvSpPr/>
          <p:nvPr/>
        </p:nvSpPr>
        <p:spPr>
          <a:xfrm>
            <a:off x="1233996" y="248764"/>
            <a:ext cx="9438607" cy="71739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3" name="Заголовок 1">
            <a:extLst>
              <a:ext uri="{FF2B5EF4-FFF2-40B4-BE49-F238E27FC236}">
                <a16:creationId xmlns:a16="http://schemas.microsoft.com/office/drawing/2014/main" id="{89DD7B57-C3BC-3A1E-CF70-FBA8F03D9455}"/>
              </a:ext>
            </a:extLst>
          </p:cNvPr>
          <p:cNvSpPr>
            <a:spLocks noGrp="1"/>
          </p:cNvSpPr>
          <p:nvPr>
            <p:ph type="title"/>
          </p:nvPr>
        </p:nvSpPr>
        <p:spPr>
          <a:xfrm>
            <a:off x="1356222" y="102548"/>
            <a:ext cx="9211909" cy="994123"/>
          </a:xfrm>
        </p:spPr>
        <p:txBody>
          <a:bodyPr>
            <a:normAutofit/>
          </a:bodyPr>
          <a:lstStyle/>
          <a:p>
            <a:pPr algn="ct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Өлшеу </a:t>
            </a:r>
            <a:r>
              <a:rPr lang="ru-RU" sz="28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жүйесінің</a:t>
            </a: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8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орындалуы</a:t>
            </a:r>
            <a:endPar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6" name="Рисунок 5" descr="Изображение выглядит как текст, диаграмма&#10;&#10;Автоматически созданное описание">
            <a:extLst>
              <a:ext uri="{FF2B5EF4-FFF2-40B4-BE49-F238E27FC236}">
                <a16:creationId xmlns:a16="http://schemas.microsoft.com/office/drawing/2014/main" id="{C2EED07A-2071-95FC-3DDD-27E4762FE3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3264983" y="-1269561"/>
            <a:ext cx="5306680" cy="9695155"/>
          </a:xfrm>
          <a:prstGeom prst="rect">
            <a:avLst/>
          </a:prstGeom>
        </p:spPr>
      </p:pic>
    </p:spTree>
    <p:extLst>
      <p:ext uri="{BB962C8B-B14F-4D97-AF65-F5344CB8AC3E}">
        <p14:creationId xmlns:p14="http://schemas.microsoft.com/office/powerpoint/2010/main" val="737034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EDEE982-3382-59A5-A357-2614A5ED2CB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DDE1F80-AE10-556F-5CFC-17F62DC318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26DA23E-57C0-D47D-EF4B-D52CF732C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4616993-E332-B67F-53E5-7771FCB5FC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0435EA76-ADA1-38EA-D652-35655C71C6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448B5C0B-6AA9-5999-387C-5AC431059E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D28C3D17-2066-E7A0-4ECA-D4686A44A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690A78E9-BCBF-682E-F7D2-EE5458E2B6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56EC09FC-C5FF-0AF0-EC00-18F09B0C90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A931593E-58B6-8198-BEE9-0D2C366A2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8E7E7E3C-A96F-820E-CF0C-4834C852B4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AD40CA39-90A8-2320-711E-12557445D8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D4D87F98-EE39-2ADF-3760-BCD3451CC9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A637CA04-24CF-3DE5-532B-84AF499C46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805012DB-B390-B83E-BA44-F58C33CEE3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888721A5-C854-01AB-DD15-A549B45A8A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14A24ABC-31EE-03E7-D67C-9266787CD5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D458E60C-2ADB-1802-43D6-D7581DF54DE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EE8307AD-9E0B-51D2-5B3D-AEC7DDF6AD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331691D6-1E87-6019-FC0C-452962235F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031CEFDC-7246-EC1E-32FF-56899770EE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C0242310-E128-8C67-69E6-C3185D6EDB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C36B3AE-A9D6-7BC5-DA39-32A80F4792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1704CAA7-5D65-4E1B-046D-6CB2D74A54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5C124EF8-F76F-9AA8-5C1D-EAF512537C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48B0CF72-1712-435C-FC84-5887E6E50A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41C35B96-AE55-0391-AA88-E1C39D945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8BBAA14F-FB91-3F7B-9790-734BCC8EF4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AA27F6B-EA2D-FE42-29B6-D300BB2218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A9D209C1-CBCF-DB3D-8F8C-FF69AAC8F7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5EA81274-1785-B065-AAF5-D037F8C2DA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0A100642-2839-E5EB-979F-C48BBEAE56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0E733866-B0B2-931B-81E4-068D6BBEE5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C945BC79-03EA-0D48-422F-4D8FE483C2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018EE990-77F2-59D2-0BB0-46CCCA5284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FF12AA2-C2FB-DF09-C341-5617293020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1006E5A3-63EB-D292-DDFC-A7D65CC0AD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897DF500-5121-05F5-0E15-2C512327FC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B8B621A7-CD11-C594-4048-55B1BAD072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628A4284-1C5C-CDF1-3880-455FAC98F3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D972E26F-A3E3-61D7-D5A9-DDCAC242B2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E9096613-CF33-5548-15C8-B102504F3B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ADCB4352-0DEF-FAE7-E25C-77B4B48A7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Скругленный прямоугольник 4">
            <a:extLst>
              <a:ext uri="{FF2B5EF4-FFF2-40B4-BE49-F238E27FC236}">
                <a16:creationId xmlns:a16="http://schemas.microsoft.com/office/drawing/2014/main" id="{164966AF-096E-BD1A-C11F-BB75B68E6EFC}"/>
              </a:ext>
            </a:extLst>
          </p:cNvPr>
          <p:cNvSpPr/>
          <p:nvPr/>
        </p:nvSpPr>
        <p:spPr>
          <a:xfrm>
            <a:off x="1233996" y="248764"/>
            <a:ext cx="9438607" cy="71739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3" name="Заголовок 1">
            <a:extLst>
              <a:ext uri="{FF2B5EF4-FFF2-40B4-BE49-F238E27FC236}">
                <a16:creationId xmlns:a16="http://schemas.microsoft.com/office/drawing/2014/main" id="{89DD7B57-C3BC-3A1E-CF70-FBA8F03D9455}"/>
              </a:ext>
            </a:extLst>
          </p:cNvPr>
          <p:cNvSpPr>
            <a:spLocks noGrp="1"/>
          </p:cNvSpPr>
          <p:nvPr>
            <p:ph type="title"/>
          </p:nvPr>
        </p:nvSpPr>
        <p:spPr>
          <a:xfrm>
            <a:off x="1356222" y="102548"/>
            <a:ext cx="9211909" cy="994123"/>
          </a:xfrm>
        </p:spPr>
        <p:txBody>
          <a:bodyPr>
            <a:normAutofit/>
          </a:bodyPr>
          <a:lstStyle/>
          <a:p>
            <a:pPr algn="ct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a:t>
            </a:r>
            <a:r>
              <a:rPr lang="ru-RU" sz="28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Құралдардың</a:t>
            </a: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8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түрлері</a:t>
            </a: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мен </a:t>
            </a:r>
            <a:r>
              <a:rPr lang="ru-RU" sz="28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артықшылықтары</a:t>
            </a:r>
            <a:endPar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7C49B367-CC31-54FD-34F8-4C933419D047}"/>
              </a:ext>
            </a:extLst>
          </p:cNvPr>
          <p:cNvSpPr txBox="1"/>
          <p:nvPr/>
        </p:nvSpPr>
        <p:spPr>
          <a:xfrm>
            <a:off x="1057805" y="1214923"/>
            <a:ext cx="10073341" cy="4247317"/>
          </a:xfrm>
          <a:prstGeom prst="rect">
            <a:avLst/>
          </a:prstGeom>
          <a:noFill/>
        </p:spPr>
        <p:txBody>
          <a:bodyPr wrap="square">
            <a:spAutoFit/>
          </a:bodyPr>
          <a:lstStyle/>
          <a:p>
            <a:pPr algn="just"/>
            <a:r>
              <a:rPr lang="ru-RU" b="1" dirty="0">
                <a:latin typeface="Times New Roman" panose="02020603050405020304" pitchFamily="18" charset="0"/>
                <a:cs typeface="Times New Roman" panose="02020603050405020304" pitchFamily="18" charset="0"/>
              </a:rPr>
              <a:t>Лазерлік </a:t>
            </a:r>
            <a:r>
              <a:rPr lang="ru-RU" b="1" dirty="0" err="1">
                <a:latin typeface="Times New Roman" panose="02020603050405020304" pitchFamily="18" charset="0"/>
                <a:cs typeface="Times New Roman" panose="02020603050405020304" pitchFamily="18" charset="0"/>
              </a:rPr>
              <a:t>интерферометрлер</a:t>
            </a:r>
            <a:r>
              <a:rPr lang="ru-RU" dirty="0">
                <a:latin typeface="Times New Roman" panose="02020603050405020304" pitchFamily="18" charset="0"/>
                <a:cs typeface="Times New Roman" panose="02020603050405020304" pitchFamily="18" charset="0"/>
              </a:rPr>
              <a:t>: Лазерлік </a:t>
            </a:r>
            <a:r>
              <a:rPr lang="ru-RU" dirty="0" err="1">
                <a:latin typeface="Times New Roman" panose="02020603050405020304" pitchFamily="18" charset="0"/>
                <a:cs typeface="Times New Roman" panose="02020603050405020304" pitchFamily="18" charset="0"/>
              </a:rPr>
              <a:t>интерферометрлер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дәл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өлшеулер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жүргізуге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мүмкіндік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Мысалы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гравитациялық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толқындарды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тіркеу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қолданылатын</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LIGO </a:t>
            </a:r>
            <a:r>
              <a:rPr lang="ru-RU" dirty="0" err="1">
                <a:latin typeface="Times New Roman" panose="02020603050405020304" pitchFamily="18" charset="0"/>
                <a:cs typeface="Times New Roman" panose="02020603050405020304" pitchFamily="18" charset="0"/>
              </a:rPr>
              <a:t>сияқты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жабдықтар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ғарыштағы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микроқұбылыстарды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зерттеуде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үлкен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жетістіктерге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жетті</a:t>
            </a:r>
            <a:r>
              <a:rPr lang="ru-RU" dirty="0">
                <a:latin typeface="Times New Roman" panose="02020603050405020304" pitchFamily="18" charset="0"/>
                <a:cs typeface="Times New Roman" panose="02020603050405020304" pitchFamily="18" charset="0"/>
              </a:rPr>
              <a:t>.</a:t>
            </a:r>
          </a:p>
          <a:p>
            <a:pPr algn="just"/>
            <a:r>
              <a:rPr lang="ru-RU" b="1" dirty="0" err="1">
                <a:latin typeface="Times New Roman" panose="02020603050405020304" pitchFamily="18" charset="0"/>
                <a:cs typeface="Times New Roman" panose="02020603050405020304" pitchFamily="18" charset="0"/>
              </a:rPr>
              <a:t>Жоғары</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жылдамдықты</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камералар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камералар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жылдам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қозғалыстарды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егжей-тегжейлі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түсіріп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зерттеуге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мүмкіндік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соққы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толқындарын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сұйықтық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ағынын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химиялық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реакцияларды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зерттеуде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пайдаланады</a:t>
            </a:r>
            <a:r>
              <a:rPr lang="ru-RU" dirty="0">
                <a:latin typeface="Times New Roman" panose="02020603050405020304" pitchFamily="18" charset="0"/>
                <a:cs typeface="Times New Roman" panose="02020603050405020304" pitchFamily="18" charset="0"/>
              </a:rPr>
              <a:t>.</a:t>
            </a:r>
          </a:p>
          <a:p>
            <a:pPr algn="just"/>
            <a:r>
              <a:rPr lang="ru-RU" b="1" dirty="0" err="1">
                <a:latin typeface="Times New Roman" panose="02020603050405020304" pitchFamily="18" charset="0"/>
                <a:cs typeface="Times New Roman" panose="02020603050405020304" pitchFamily="18" charset="0"/>
              </a:rPr>
              <a:t>Атомдық-магниттік</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резонансты</a:t>
            </a:r>
            <a:r>
              <a:rPr lang="ru-RU" b="1" dirty="0">
                <a:latin typeface="Times New Roman" panose="02020603050405020304" pitchFamily="18" charset="0"/>
                <a:cs typeface="Times New Roman" panose="02020603050405020304" pitchFamily="18" charset="0"/>
              </a:rPr>
              <a:t> томография (</a:t>
            </a:r>
            <a:r>
              <a:rPr lang="en-US" b="1" dirty="0">
                <a:latin typeface="Times New Roman" panose="02020603050405020304" pitchFamily="18" charset="0"/>
                <a:cs typeface="Times New Roman" panose="02020603050405020304" pitchFamily="18" charset="0"/>
              </a:rPr>
              <a:t>AM</a:t>
            </a:r>
            <a:r>
              <a:rPr lang="ru-RU" b="1" dirty="0">
                <a:latin typeface="Times New Roman" panose="02020603050405020304" pitchFamily="18" charset="0"/>
                <a:cs typeface="Times New Roman" panose="02020603050405020304" pitchFamily="18" charset="0"/>
              </a:rPr>
              <a:t>РТ): </a:t>
            </a:r>
            <a:r>
              <a:rPr lang="ru-RU" dirty="0">
                <a:latin typeface="Times New Roman" panose="02020603050405020304" pitchFamily="18" charset="0"/>
                <a:cs typeface="Times New Roman" panose="02020603050405020304" pitchFamily="18" charset="0"/>
              </a:rPr>
              <a:t>МРТ </a:t>
            </a:r>
            <a:r>
              <a:rPr lang="ru-RU" dirty="0" err="1">
                <a:latin typeface="Times New Roman" panose="02020603050405020304" pitchFamily="18" charset="0"/>
                <a:cs typeface="Times New Roman" panose="02020603050405020304" pitchFamily="18" charset="0"/>
              </a:rPr>
              <a:t>негізінде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дамыған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технология магнит </a:t>
            </a:r>
            <a:r>
              <a:rPr lang="ru-RU" dirty="0" err="1">
                <a:latin typeface="Times New Roman" panose="02020603050405020304" pitchFamily="18" charset="0"/>
                <a:cs typeface="Times New Roman" panose="02020603050405020304" pitchFamily="18" charset="0"/>
              </a:rPr>
              <a:t>өрістерінің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көмегімен</a:t>
            </a:r>
            <a:r>
              <a:rPr lang="ru-RU" dirty="0">
                <a:latin typeface="Times New Roman" panose="02020603050405020304" pitchFamily="18" charset="0"/>
                <a:cs typeface="Times New Roman" panose="02020603050405020304" pitchFamily="18" charset="0"/>
              </a:rPr>
              <a:t> атом </a:t>
            </a:r>
            <a:r>
              <a:rPr lang="ru-RU" dirty="0" err="1">
                <a:latin typeface="Times New Roman" panose="02020603050405020304" pitchFamily="18" charset="0"/>
                <a:cs typeface="Times New Roman" panose="02020603050405020304" pitchFamily="18" charset="0"/>
              </a:rPr>
              <a:t>деңгейіндегі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құбылыстарды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зерттеуге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мүмкіндік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береді</a:t>
            </a:r>
            <a:r>
              <a:rPr lang="ru-RU" dirty="0">
                <a:latin typeface="Times New Roman" panose="02020603050405020304" pitchFamily="18" charset="0"/>
                <a:cs typeface="Times New Roman" panose="02020603050405020304" pitchFamily="18" charset="0"/>
              </a:rPr>
              <a:t>. Ол </a:t>
            </a:r>
            <a:r>
              <a:rPr lang="ru-RU" dirty="0" err="1">
                <a:latin typeface="Times New Roman" panose="02020603050405020304" pitchFamily="18" charset="0"/>
                <a:cs typeface="Times New Roman" panose="02020603050405020304" pitchFamily="18" charset="0"/>
              </a:rPr>
              <a:t>кванттық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механикадағы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бөлшектердің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қозғалысын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күйін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бақылауға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қолданады.Электрондық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микроскоптар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Қазіргі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заманғы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электрондық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микроскоптар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заттың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құрылымын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деңгейде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қарастыруға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мүмкіндік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құрылғылар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материалдардың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құрылымын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биологиялық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үлгілерді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сондай-ақ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нанотехнологияларды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зерттеуде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маңызды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рөл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атқарады</a:t>
            </a:r>
            <a:r>
              <a:rPr lang="ru-RU" dirty="0">
                <a:latin typeface="Times New Roman" panose="02020603050405020304" pitchFamily="18" charset="0"/>
                <a:cs typeface="Times New Roman" panose="02020603050405020304" pitchFamily="18" charset="0"/>
              </a:rPr>
              <a:t>.</a:t>
            </a:r>
          </a:p>
          <a:p>
            <a:pPr algn="just"/>
            <a:r>
              <a:rPr lang="ru-RU" b="1" dirty="0" err="1">
                <a:latin typeface="Times New Roman" panose="02020603050405020304" pitchFamily="18" charset="0"/>
                <a:cs typeface="Times New Roman" panose="02020603050405020304" pitchFamily="18" charset="0"/>
              </a:rPr>
              <a:t>Суперкомпьютерлер</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және</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кванттық</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есептеулер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Физикалық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эксперименттерде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үлкен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деректерді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өңдеу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талдау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суперкомпьютерлер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қолданылады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Кванттық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есептеулер</a:t>
            </a:r>
            <a:r>
              <a:rPr lang="ru-RU" dirty="0">
                <a:latin typeface="Times New Roman" panose="02020603050405020304" pitchFamily="18" charset="0"/>
                <a:cs typeface="Times New Roman" panose="02020603050405020304" pitchFamily="18" charset="0"/>
              </a:rPr>
              <a:t> эксперимент </a:t>
            </a:r>
            <a:r>
              <a:rPr lang="ru-RU" dirty="0" err="1">
                <a:latin typeface="Times New Roman" panose="02020603050405020304" pitchFamily="18" charset="0"/>
                <a:cs typeface="Times New Roman" panose="02020603050405020304" pitchFamily="18" charset="0"/>
              </a:rPr>
              <a:t>нәтижелерін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есептеу</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модельдеуде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үлкен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мүмкіндіктер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ашып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отыр</a:t>
            </a:r>
            <a:r>
              <a:rPr lang="ru-RU"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430763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A24DF17-284A-B682-A86E-734583B7106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62BE12-21FF-4704-1A7B-26FE22AEA5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056FC92-1FFD-FDA0-7BBE-4A1D80E44A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9D30E86-096C-7EB0-E75B-14CAAD25C5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B1779A7F-C370-2B5D-D7F7-CFEF2A0F635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50494527-2BFC-00E8-A88D-891A717633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D8C4AD24-8F3C-4488-7AEF-9A28F5E47C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2F45755F-C093-295B-104D-0D197217F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D9D6D4B5-7753-B80F-2AF8-43BA52BEBE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D109300D-FD0E-5702-AD86-2E48387533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A2722B7D-10E0-0934-78AD-3F76BB13E3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CAF60C42-A103-B5BB-76DA-FC3C80336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BDBD8942-35B3-4D84-A744-F90FF9E98C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E4F7E3B5-7D0C-D766-109C-E06ECEE926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0B89C5D9-034D-1CC7-EEB6-95EF46AD31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7BC4E153-B694-2E0D-D1A6-CC63FC8D91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F84FB273-9D2E-217F-2C93-C85AD4A277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69DC2144-AF14-CA11-45CD-F71E2B9DF63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E64F38CE-4B61-3354-4809-9F3D649808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EB97E928-8D68-DD0C-74FD-9F3A1365C4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CFE88F8-7591-A1E7-AE9C-66AD9A7480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855966FD-24B5-6951-5ED7-01DC84758C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F2944880-9C3C-70B8-0DB4-B2A2EADB7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E9B9F086-38EF-71F2-EE45-8F9D3755A3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389D3632-EF25-242E-224C-74130C84CE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0E8ECCBC-28A0-B425-E124-9326102B33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E806CC4C-782D-E25D-43FD-73E7018694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FDA8E90F-CCDD-F692-EBF1-1265AA26C7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BDCC3381-A06E-3461-B0B3-FB1933A200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9FAA85A3-81FE-18D4-49E9-AE889E8A71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51AFE656-ACB1-0536-707E-EB793BF3D6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4119B09F-5DBC-B369-4AFF-67DD0034C2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D43F4B74-94B6-999B-14C7-DA4B864001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7BF9F13F-5DAF-91BF-4B20-8A3D22128A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10FF6292-A492-9210-746C-797A136811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639A117-4D34-5694-37AD-1CE9E2889D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AB138808-5630-4C53-338E-E80D36B6F2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AE6EF98D-8B16-2240-F3C8-86ABA4396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D23DF852-320E-BFC9-C3F1-597CA07175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0BFBB13A-2D5F-666C-850D-779010A956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708CAED4-DE78-4F7A-00DD-1E9B1F5833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16B76AEA-220D-4439-3970-439BEA1FC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56E228FC-4FAC-8282-1F61-79CE7A5DB3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Скругленный прямоугольник 4">
            <a:extLst>
              <a:ext uri="{FF2B5EF4-FFF2-40B4-BE49-F238E27FC236}">
                <a16:creationId xmlns:a16="http://schemas.microsoft.com/office/drawing/2014/main" id="{2C4A251F-083C-2745-023E-CDC05570A8B7}"/>
              </a:ext>
            </a:extLst>
          </p:cNvPr>
          <p:cNvSpPr/>
          <p:nvPr/>
        </p:nvSpPr>
        <p:spPr>
          <a:xfrm>
            <a:off x="1233996" y="248764"/>
            <a:ext cx="9438607" cy="71739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3" name="Заголовок 1">
            <a:extLst>
              <a:ext uri="{FF2B5EF4-FFF2-40B4-BE49-F238E27FC236}">
                <a16:creationId xmlns:a16="http://schemas.microsoft.com/office/drawing/2014/main" id="{39EA83E3-0F6C-B867-7C2B-94CBA737960D}"/>
              </a:ext>
            </a:extLst>
          </p:cNvPr>
          <p:cNvSpPr>
            <a:spLocks noGrp="1"/>
          </p:cNvSpPr>
          <p:nvPr>
            <p:ph type="title"/>
          </p:nvPr>
        </p:nvSpPr>
        <p:spPr>
          <a:xfrm>
            <a:off x="1356222" y="102548"/>
            <a:ext cx="9211909" cy="994123"/>
          </a:xfrm>
        </p:spPr>
        <p:txBody>
          <a:bodyPr>
            <a:normAutofit/>
          </a:bodyPr>
          <a:lstStyle/>
          <a:p>
            <a:pPr algn="ct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a:t>
            </a:r>
            <a:r>
              <a:rPr lang="ru-RU" sz="28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Құралдардың</a:t>
            </a: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8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түрлері</a:t>
            </a: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мен </a:t>
            </a:r>
            <a:r>
              <a:rPr lang="ru-RU" sz="28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артықшылықтары</a:t>
            </a:r>
            <a:endPar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BFEA1CE3-8D69-86CB-A185-866ABE8B6E61}"/>
              </a:ext>
            </a:extLst>
          </p:cNvPr>
          <p:cNvSpPr txBox="1"/>
          <p:nvPr/>
        </p:nvSpPr>
        <p:spPr>
          <a:xfrm>
            <a:off x="1057805" y="1214923"/>
            <a:ext cx="7789015" cy="4524315"/>
          </a:xfrm>
          <a:prstGeom prst="rect">
            <a:avLst/>
          </a:prstGeom>
          <a:noFill/>
        </p:spPr>
        <p:txBody>
          <a:bodyPr wrap="square">
            <a:spAutoFit/>
          </a:bodyPr>
          <a:lstStyle/>
          <a:p>
            <a:pPr algn="just"/>
            <a:r>
              <a:rPr lang="ru-RU" b="1" dirty="0" err="1">
                <a:latin typeface="Times New Roman" panose="02020603050405020304" pitchFamily="18" charset="0"/>
                <a:cs typeface="Times New Roman" panose="02020603050405020304" pitchFamily="18" charset="0"/>
              </a:rPr>
              <a:t>Роботтандырылған</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және</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автоматтандырылған</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эксперименттік</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жүйелер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Автоматтандыру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технологиялары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физикалық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эксперименттерді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адамдардың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араласуынсыз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жүргізуге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мүмкіндік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нәтижелерді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стандарттауға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эксперименттерді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қауіпсіз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жүргізуге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көмектеседі</a:t>
            </a:r>
            <a:r>
              <a:rPr lang="ru-RU" dirty="0">
                <a:latin typeface="Times New Roman" panose="02020603050405020304" pitchFamily="18" charset="0"/>
                <a:cs typeface="Times New Roman" panose="02020603050405020304" pitchFamily="18" charset="0"/>
              </a:rPr>
              <a:t>.</a:t>
            </a:r>
          </a:p>
          <a:p>
            <a:pPr algn="just"/>
            <a:r>
              <a:rPr lang="ru-RU" b="1" dirty="0" err="1">
                <a:latin typeface="Times New Roman" panose="02020603050405020304" pitchFamily="18" charset="0"/>
                <a:cs typeface="Times New Roman" panose="02020603050405020304" pitchFamily="18" charset="0"/>
              </a:rPr>
              <a:t>Криогендік</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жабдықтар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температураларда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материалдардың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қасиеттерін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зерттеуге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арналған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Мұндай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жабдықтармен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өткізгіштік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кванттық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құбылыстар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басқа</a:t>
            </a:r>
            <a:r>
              <a:rPr lang="ru-RU" dirty="0">
                <a:latin typeface="Times New Roman" panose="02020603050405020304" pitchFamily="18" charset="0"/>
                <a:cs typeface="Times New Roman" panose="02020603050405020304" pitchFamily="18" charset="0"/>
              </a:rPr>
              <a:t> да </a:t>
            </a:r>
            <a:r>
              <a:rPr lang="ru-RU" dirty="0" err="1">
                <a:latin typeface="Times New Roman" panose="02020603050405020304" pitchFamily="18" charset="0"/>
                <a:cs typeface="Times New Roman" panose="02020603050405020304" pitchFamily="18" charset="0"/>
              </a:rPr>
              <a:t>ерекше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физикалық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процестер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зерттеледі</a:t>
            </a:r>
            <a:r>
              <a:rPr lang="ru-RU" dirty="0">
                <a:latin typeface="Times New Roman" panose="02020603050405020304" pitchFamily="18" charset="0"/>
                <a:cs typeface="Times New Roman" panose="02020603050405020304" pitchFamily="18" charset="0"/>
              </a:rPr>
              <a:t>.</a:t>
            </a:r>
          </a:p>
          <a:p>
            <a:pPr algn="just"/>
            <a:r>
              <a:rPr lang="ru-RU" b="1" dirty="0" err="1">
                <a:latin typeface="Times New Roman" panose="02020603050405020304" pitchFamily="18" charset="0"/>
                <a:cs typeface="Times New Roman" panose="02020603050405020304" pitchFamily="18" charset="0"/>
              </a:rPr>
              <a:t>Спектроскопиялық</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жабдықтар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Ультракүлгін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инфрақызыл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рентген </a:t>
            </a:r>
            <a:r>
              <a:rPr lang="ru-RU" dirty="0" err="1">
                <a:latin typeface="Times New Roman" panose="02020603050405020304" pitchFamily="18" charset="0"/>
                <a:cs typeface="Times New Roman" panose="02020603050405020304" pitchFamily="18" charset="0"/>
              </a:rPr>
              <a:t>спектроскопиясы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сияқты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технологиялар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арқылы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заттардың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химиялық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құрамын</a:t>
            </a:r>
            <a:r>
              <a:rPr lang="ru-RU" dirty="0">
                <a:latin typeface="Times New Roman" panose="02020603050405020304" pitchFamily="18" charset="0"/>
                <a:cs typeface="Times New Roman" panose="02020603050405020304" pitchFamily="18" charset="0"/>
              </a:rPr>
              <a:t>, энергия </a:t>
            </a:r>
            <a:r>
              <a:rPr lang="ru-RU" dirty="0" err="1">
                <a:latin typeface="Times New Roman" panose="02020603050405020304" pitchFamily="18" charset="0"/>
                <a:cs typeface="Times New Roman" panose="02020603050405020304" pitchFamily="18" charset="0"/>
              </a:rPr>
              <a:t>деңгейлерін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кванттық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күйін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зерттеуге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болады</a:t>
            </a:r>
            <a:r>
              <a:rPr lang="ru-RU" dirty="0">
                <a:latin typeface="Times New Roman" panose="02020603050405020304" pitchFamily="18" charset="0"/>
                <a:cs typeface="Times New Roman" panose="02020603050405020304" pitchFamily="18" charset="0"/>
              </a:rPr>
              <a:t>.</a:t>
            </a:r>
          </a:p>
          <a:p>
            <a:pPr algn="just"/>
            <a:r>
              <a:rPr lang="ru-RU" b="1" dirty="0">
                <a:latin typeface="Times New Roman" panose="02020603050405020304" pitchFamily="18" charset="0"/>
                <a:cs typeface="Times New Roman" panose="02020603050405020304" pitchFamily="18" charset="0"/>
              </a:rPr>
              <a:t>Плазма </a:t>
            </a:r>
            <a:r>
              <a:rPr lang="ru-RU" b="1" dirty="0" err="1">
                <a:latin typeface="Times New Roman" panose="02020603050405020304" pitchFamily="18" charset="0"/>
                <a:cs typeface="Times New Roman" panose="02020603050405020304" pitchFamily="18" charset="0"/>
              </a:rPr>
              <a:t>генераторлары</a:t>
            </a:r>
            <a:r>
              <a:rPr lang="ru-RU" dirty="0">
                <a:latin typeface="Times New Roman" panose="02020603050405020304" pitchFamily="18" charset="0"/>
                <a:cs typeface="Times New Roman" panose="02020603050405020304" pitchFamily="18" charset="0"/>
              </a:rPr>
              <a:t>: Плазма </a:t>
            </a:r>
            <a:r>
              <a:rPr lang="ru-RU" dirty="0" err="1">
                <a:latin typeface="Times New Roman" panose="02020603050405020304" pitchFamily="18" charset="0"/>
                <a:cs typeface="Times New Roman" panose="02020603050405020304" pitchFamily="18" charset="0"/>
              </a:rPr>
              <a:t>физикасында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термоядролық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синтезді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зерттеуде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қолданылатын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заманауи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жабдықтар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жаңа</a:t>
            </a:r>
            <a:r>
              <a:rPr lang="ru-RU" dirty="0">
                <a:latin typeface="Times New Roman" panose="02020603050405020304" pitchFamily="18" charset="0"/>
                <a:cs typeface="Times New Roman" panose="02020603050405020304" pitchFamily="18" charset="0"/>
              </a:rPr>
              <a:t> энергия </a:t>
            </a:r>
            <a:r>
              <a:rPr lang="ru-RU" dirty="0" err="1">
                <a:latin typeface="Times New Roman" panose="02020603050405020304" pitchFamily="18" charset="0"/>
                <a:cs typeface="Times New Roman" panose="02020603050405020304" pitchFamily="18" charset="0"/>
              </a:rPr>
              <a:t>көздерін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дамытуда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қолданады</a:t>
            </a:r>
            <a:r>
              <a:rPr lang="ru-RU" dirty="0">
                <a:latin typeface="Times New Roman" panose="02020603050405020304" pitchFamily="18" charset="0"/>
                <a:cs typeface="Times New Roman" panose="02020603050405020304" pitchFamily="18" charset="0"/>
              </a:rPr>
              <a:t>.</a:t>
            </a:r>
          </a:p>
          <a:p>
            <a:pPr algn="just"/>
            <a:r>
              <a:rPr lang="ru-RU" b="1" dirty="0" err="1">
                <a:latin typeface="Times New Roman" panose="02020603050405020304" pitchFamily="18" charset="0"/>
                <a:cs typeface="Times New Roman" panose="02020603050405020304" pitchFamily="18" charset="0"/>
              </a:rPr>
              <a:t>Сандық</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датчиктер</a:t>
            </a:r>
            <a:r>
              <a:rPr lang="ru-RU" b="1" dirty="0">
                <a:latin typeface="Times New Roman" panose="02020603050405020304" pitchFamily="18" charset="0"/>
                <a:cs typeface="Times New Roman" panose="02020603050405020304" pitchFamily="18" charset="0"/>
              </a:rPr>
              <a:t> мен </a:t>
            </a:r>
            <a:r>
              <a:rPr lang="ru-RU" b="1" dirty="0" err="1">
                <a:latin typeface="Times New Roman" panose="02020603050405020304" pitchFamily="18" charset="0"/>
                <a:cs typeface="Times New Roman" panose="02020603050405020304" pitchFamily="18" charset="0"/>
              </a:rPr>
              <a:t>сенсорлар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Сандық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датчиктер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дәлдігі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жоғары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мәліметтерді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беруге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мүмкіндік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Олар</a:t>
            </a:r>
            <a:r>
              <a:rPr lang="ru-RU" dirty="0">
                <a:latin typeface="Times New Roman" panose="02020603050405020304" pitchFamily="18" charset="0"/>
                <a:cs typeface="Times New Roman" panose="02020603050405020304" pitchFamily="18" charset="0"/>
              </a:rPr>
              <a:t> температура, </a:t>
            </a:r>
            <a:r>
              <a:rPr lang="ru-RU" dirty="0" err="1">
                <a:latin typeface="Times New Roman" panose="02020603050405020304" pitchFamily="18" charset="0"/>
                <a:cs typeface="Times New Roman" panose="02020603050405020304" pitchFamily="18" charset="0"/>
              </a:rPr>
              <a:t>қысым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жылдамдық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сияқты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әртүрлі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параметрлерді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өлшеу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кеңінен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қолданылады</a:t>
            </a:r>
            <a:r>
              <a:rPr lang="ru-RU" dirty="0">
                <a:latin typeface="Times New Roman" panose="02020603050405020304" pitchFamily="18" charset="0"/>
                <a:cs typeface="Times New Roman" panose="02020603050405020304" pitchFamily="18" charset="0"/>
              </a:rPr>
              <a:t>.</a:t>
            </a:r>
          </a:p>
        </p:txBody>
      </p:sp>
      <p:pic>
        <p:nvPicPr>
          <p:cNvPr id="4" name="Рисунок 3">
            <a:extLst>
              <a:ext uri="{FF2B5EF4-FFF2-40B4-BE49-F238E27FC236}">
                <a16:creationId xmlns:a16="http://schemas.microsoft.com/office/drawing/2014/main" id="{A179A0E6-53A9-606D-933E-BE5005EADA6B}"/>
              </a:ext>
            </a:extLst>
          </p:cNvPr>
          <p:cNvPicPr>
            <a:picLocks noChangeAspect="1"/>
          </p:cNvPicPr>
          <p:nvPr/>
        </p:nvPicPr>
        <p:blipFill>
          <a:blip r:embed="rId2"/>
          <a:stretch>
            <a:fillRect/>
          </a:stretch>
        </p:blipFill>
        <p:spPr>
          <a:xfrm>
            <a:off x="8920685" y="3965627"/>
            <a:ext cx="2933954" cy="2324301"/>
          </a:xfrm>
          <a:prstGeom prst="rect">
            <a:avLst/>
          </a:prstGeom>
        </p:spPr>
      </p:pic>
    </p:spTree>
    <p:extLst>
      <p:ext uri="{BB962C8B-B14F-4D97-AF65-F5344CB8AC3E}">
        <p14:creationId xmlns:p14="http://schemas.microsoft.com/office/powerpoint/2010/main" val="42884145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EDEE982-3382-59A5-A357-2614A5ED2CB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DDE1F80-AE10-556F-5CFC-17F62DC318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26DA23E-57C0-D47D-EF4B-D52CF732C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4616993-E332-B67F-53E5-7771FCB5FC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0435EA76-ADA1-38EA-D652-35655C71C6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448B5C0B-6AA9-5999-387C-5AC431059E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D28C3D17-2066-E7A0-4ECA-D4686A44A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690A78E9-BCBF-682E-F7D2-EE5458E2B6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56EC09FC-C5FF-0AF0-EC00-18F09B0C90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A931593E-58B6-8198-BEE9-0D2C366A2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8E7E7E3C-A96F-820E-CF0C-4834C852B4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AD40CA39-90A8-2320-711E-12557445D8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D4D87F98-EE39-2ADF-3760-BCD3451CC9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A637CA04-24CF-3DE5-532B-84AF499C46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805012DB-B390-B83E-BA44-F58C33CEE3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888721A5-C854-01AB-DD15-A549B45A8A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14A24ABC-31EE-03E7-D67C-9266787CD5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D458E60C-2ADB-1802-43D6-D7581DF54DE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EE8307AD-9E0B-51D2-5B3D-AEC7DDF6AD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331691D6-1E87-6019-FC0C-452962235F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031CEFDC-7246-EC1E-32FF-56899770EE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C0242310-E128-8C67-69E6-C3185D6EDB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C36B3AE-A9D6-7BC5-DA39-32A80F4792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1704CAA7-5D65-4E1B-046D-6CB2D74A54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5C124EF8-F76F-9AA8-5C1D-EAF512537C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48B0CF72-1712-435C-FC84-5887E6E50A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41C35B96-AE55-0391-AA88-E1C39D945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8BBAA14F-FB91-3F7B-9790-734BCC8EF4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AA27F6B-EA2D-FE42-29B6-D300BB2218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A9D209C1-CBCF-DB3D-8F8C-FF69AAC8F7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5EA81274-1785-B065-AAF5-D037F8C2DA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0A100642-2839-E5EB-979F-C48BBEAE56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0E733866-B0B2-931B-81E4-068D6BBEE5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C945BC79-03EA-0D48-422F-4D8FE483C2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018EE990-77F2-59D2-0BB0-46CCCA5284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FF12AA2-C2FB-DF09-C341-5617293020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1006E5A3-63EB-D292-DDFC-A7D65CC0AD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897DF500-5121-05F5-0E15-2C512327FC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B8B621A7-CD11-C594-4048-55B1BAD072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628A4284-1C5C-CDF1-3880-455FAC98F3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D972E26F-A3E3-61D7-D5A9-DDCAC242B2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E9096613-CF33-5548-15C8-B102504F3B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ADCB4352-0DEF-FAE7-E25C-77B4B48A7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Скругленный прямоугольник 4">
            <a:extLst>
              <a:ext uri="{FF2B5EF4-FFF2-40B4-BE49-F238E27FC236}">
                <a16:creationId xmlns:a16="http://schemas.microsoft.com/office/drawing/2014/main" id="{164966AF-096E-BD1A-C11F-BB75B68E6EFC}"/>
              </a:ext>
            </a:extLst>
          </p:cNvPr>
          <p:cNvSpPr/>
          <p:nvPr/>
        </p:nvSpPr>
        <p:spPr>
          <a:xfrm>
            <a:off x="1233996" y="248764"/>
            <a:ext cx="9438607" cy="71739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3" name="Заголовок 1">
            <a:extLst>
              <a:ext uri="{FF2B5EF4-FFF2-40B4-BE49-F238E27FC236}">
                <a16:creationId xmlns:a16="http://schemas.microsoft.com/office/drawing/2014/main" id="{89DD7B57-C3BC-3A1E-CF70-FBA8F03D9455}"/>
              </a:ext>
            </a:extLst>
          </p:cNvPr>
          <p:cNvSpPr>
            <a:spLocks noGrp="1"/>
          </p:cNvSpPr>
          <p:nvPr>
            <p:ph type="title"/>
          </p:nvPr>
        </p:nvSpPr>
        <p:spPr>
          <a:xfrm>
            <a:off x="1356222" y="102548"/>
            <a:ext cx="9211909" cy="994123"/>
          </a:xfrm>
        </p:spPr>
        <p:txBody>
          <a:bodyPr>
            <a:normAutofit/>
          </a:bodyPr>
          <a:lstStyle/>
          <a:p>
            <a:pPr algn="ct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a:t>
            </a:r>
            <a:r>
              <a:rPr lang="ru-RU" sz="28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Физикалық</a:t>
            </a: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8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шамалар</a:t>
            </a:r>
            <a:endPar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1D3C197B-BB7D-830B-8489-66B506B85019}"/>
              </a:ext>
            </a:extLst>
          </p:cNvPr>
          <p:cNvSpPr txBox="1"/>
          <p:nvPr/>
        </p:nvSpPr>
        <p:spPr>
          <a:xfrm>
            <a:off x="1157204" y="1160578"/>
            <a:ext cx="9515399" cy="4401205"/>
          </a:xfrm>
          <a:prstGeom prst="rect">
            <a:avLst/>
          </a:prstGeom>
          <a:noFill/>
        </p:spPr>
        <p:txBody>
          <a:bodyPr wrap="square">
            <a:spAutoFit/>
          </a:bodyPr>
          <a:lstStyle/>
          <a:p>
            <a:pPr algn="just"/>
            <a:r>
              <a:rPr lang="ru-RU" sz="2000" dirty="0" err="1">
                <a:latin typeface="Times New Roman" panose="02020603050405020304" pitchFamily="18" charset="0"/>
                <a:cs typeface="Times New Roman" panose="02020603050405020304" pitchFamily="18" charset="0"/>
              </a:rPr>
              <a:t>Қасиеттерді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сипаттау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физикалық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шамалар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енгізіледі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олардың</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ə</a:t>
            </a:r>
            <a:r>
              <a:rPr lang="ru-RU" sz="2000" dirty="0" err="1">
                <a:latin typeface="Times New Roman" panose="02020603050405020304" pitchFamily="18" charset="0"/>
                <a:cs typeface="Times New Roman" panose="02020603050405020304" pitchFamily="18" charset="0"/>
              </a:rPr>
              <a:t>рқайсысы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көптеген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нысандар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физикалық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денелер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олардың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күйі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олар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қатысатын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процесстер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сапалық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ортақ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бірақ</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ə</a:t>
            </a:r>
            <a:r>
              <a:rPr lang="ru-RU" sz="2000" dirty="0" err="1">
                <a:latin typeface="Times New Roman" panose="02020603050405020304" pitchFamily="18" charset="0"/>
                <a:cs typeface="Times New Roman" panose="02020603050405020304" pitchFamily="18" charset="0"/>
              </a:rPr>
              <a:t>ртүрлі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нысандар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сандық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қатынаста</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ə</a:t>
            </a:r>
            <a:r>
              <a:rPr lang="ru-RU" sz="2000" dirty="0" err="1">
                <a:latin typeface="Times New Roman" panose="02020603050405020304" pitchFamily="18" charset="0"/>
                <a:cs typeface="Times New Roman" panose="02020603050405020304" pitchFamily="18" charset="0"/>
              </a:rPr>
              <a:t>ртүрлі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табылады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Физикалық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шамаға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өлшеу</a:t>
            </a:r>
            <a:r>
              <a:rPr lang="ru-RU" sz="2000" dirty="0">
                <a:latin typeface="Times New Roman" panose="02020603050405020304" pitchFamily="18" charset="0"/>
                <a:cs typeface="Times New Roman" panose="02020603050405020304" pitchFamily="18" charset="0"/>
              </a:rPr>
              <a:t> беру </a:t>
            </a:r>
            <a:r>
              <a:rPr lang="ru-RU" sz="2000" dirty="0" err="1">
                <a:latin typeface="Times New Roman" panose="02020603050405020304" pitchFamily="18" charset="0"/>
                <a:cs typeface="Times New Roman" panose="02020603050405020304" pitchFamily="18" charset="0"/>
              </a:rPr>
              <a:t>үшін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бірлікті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орнатамыз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Белгілі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физикалық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шаманың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бірлігі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анықтама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бойынша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есептелетін</a:t>
            </a:r>
            <a:r>
              <a:rPr lang="ru-RU" sz="2000" dirty="0">
                <a:latin typeface="Times New Roman" panose="02020603050405020304" pitchFamily="18" charset="0"/>
                <a:cs typeface="Times New Roman" panose="02020603050405020304" pitchFamily="18" charset="0"/>
              </a:rPr>
              <a:t> осы </a:t>
            </a:r>
            <a:r>
              <a:rPr lang="ru-RU" sz="2000" dirty="0" err="1">
                <a:latin typeface="Times New Roman" panose="02020603050405020304" pitchFamily="18" charset="0"/>
                <a:cs typeface="Times New Roman" panose="02020603050405020304" pitchFamily="18" charset="0"/>
              </a:rPr>
              <a:t>шаманың</a:t>
            </a:r>
            <a:r>
              <a:rPr lang="ru-RU" sz="2000" dirty="0">
                <a:latin typeface="Times New Roman" panose="02020603050405020304" pitchFamily="18" charset="0"/>
                <a:cs typeface="Times New Roman" panose="02020603050405020304" pitchFamily="18" charset="0"/>
              </a:rPr>
              <a:t> м</a:t>
            </a:r>
            <a:r>
              <a:rPr lang="en-US" sz="2000" dirty="0">
                <a:latin typeface="Times New Roman" panose="02020603050405020304" pitchFamily="18" charset="0"/>
                <a:cs typeface="Times New Roman" panose="02020603050405020304" pitchFamily="18" charset="0"/>
              </a:rPr>
              <a:t>ə</a:t>
            </a:r>
            <a:r>
              <a:rPr lang="ru-RU" sz="2000" dirty="0" err="1">
                <a:latin typeface="Times New Roman" panose="02020603050405020304" pitchFamily="18" charset="0"/>
                <a:cs typeface="Times New Roman" panose="02020603050405020304" pitchFamily="18" charset="0"/>
              </a:rPr>
              <a:t>нін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көрсетеді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Белгілі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нысан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үшін</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ə</a:t>
            </a:r>
            <a:r>
              <a:rPr lang="ru-RU" sz="2000" dirty="0" err="1">
                <a:latin typeface="Times New Roman" panose="02020603050405020304" pitchFamily="18" charset="0"/>
                <a:cs typeface="Times New Roman" panose="02020603050405020304" pitchFamily="18" charset="0"/>
              </a:rPr>
              <a:t>ртүрлі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шаманың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сандық</a:t>
            </a:r>
            <a:r>
              <a:rPr lang="ru-RU" sz="2000" dirty="0">
                <a:latin typeface="Times New Roman" panose="02020603050405020304" pitchFamily="18" charset="0"/>
                <a:cs typeface="Times New Roman" panose="02020603050405020304" pitchFamily="18" charset="0"/>
              </a:rPr>
              <a:t> м</a:t>
            </a:r>
            <a:r>
              <a:rPr lang="en-US" sz="2000" dirty="0">
                <a:latin typeface="Times New Roman" panose="02020603050405020304" pitchFamily="18" charset="0"/>
                <a:cs typeface="Times New Roman" panose="02020603050405020304" pitchFamily="18" charset="0"/>
              </a:rPr>
              <a:t>ə</a:t>
            </a:r>
            <a:r>
              <a:rPr lang="ru-RU" sz="2000" dirty="0" err="1">
                <a:latin typeface="Times New Roman" panose="02020603050405020304" pitchFamily="18" charset="0"/>
                <a:cs typeface="Times New Roman" panose="02020603050405020304" pitchFamily="18" charset="0"/>
              </a:rPr>
              <a:t>нін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біле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алатын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біздің</a:t>
            </a:r>
            <a:r>
              <a:rPr lang="ru-RU" sz="2000" dirty="0">
                <a:latin typeface="Times New Roman" panose="02020603050405020304" pitchFamily="18" charset="0"/>
                <a:cs typeface="Times New Roman" panose="02020603050405020304" pitchFamily="18" charset="0"/>
              </a:rPr>
              <a:t> операция осы шаманы </a:t>
            </a:r>
            <a:r>
              <a:rPr lang="ru-RU" sz="2000" dirty="0" err="1">
                <a:latin typeface="Times New Roman" panose="02020603050405020304" pitchFamily="18" charset="0"/>
                <a:cs typeface="Times New Roman" panose="02020603050405020304" pitchFamily="18" charset="0"/>
              </a:rPr>
              <a:t>өлшеуді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ұсынады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Физикалық</a:t>
            </a:r>
            <a:r>
              <a:rPr lang="ru-RU" sz="2000" dirty="0">
                <a:latin typeface="Times New Roman" panose="02020603050405020304" pitchFamily="18" charset="0"/>
                <a:cs typeface="Times New Roman" panose="02020603050405020304" pitchFamily="18" charset="0"/>
              </a:rPr>
              <a:t> шаманы </a:t>
            </a:r>
            <a:r>
              <a:rPr lang="ru-RU" sz="2000" dirty="0" err="1">
                <a:latin typeface="Times New Roman" panose="02020603050405020304" pitchFamily="18" charset="0"/>
                <a:cs typeface="Times New Roman" panose="02020603050405020304" pitchFamily="18" charset="0"/>
              </a:rPr>
              <a:t>өлшеу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a:t>
            </a:r>
            <a:r>
              <a:rPr lang="ru-RU" sz="2000" dirty="0">
                <a:latin typeface="Times New Roman" panose="02020603050405020304" pitchFamily="18" charset="0"/>
                <a:cs typeface="Times New Roman" panose="02020603050405020304" pitchFamily="18" charset="0"/>
              </a:rPr>
              <a:t> м</a:t>
            </a:r>
            <a:r>
              <a:rPr lang="en-US" sz="2000" dirty="0">
                <a:latin typeface="Times New Roman" panose="02020603050405020304" pitchFamily="18" charset="0"/>
                <a:cs typeface="Times New Roman" panose="02020603050405020304" pitchFamily="18" charset="0"/>
              </a:rPr>
              <a:t>ə</a:t>
            </a:r>
            <a:r>
              <a:rPr lang="ru-RU" sz="2000" dirty="0" err="1">
                <a:latin typeface="Times New Roman" panose="02020603050405020304" pitchFamily="18" charset="0"/>
                <a:cs typeface="Times New Roman" panose="02020603050405020304" pitchFamily="18" charset="0"/>
              </a:rPr>
              <a:t>нді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сипатқа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болуы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келесілерді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қамтамасыз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еткен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жөн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біртектік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атаулы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шамалардың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қатынасы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олардың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қандай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бірлік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көмегімен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өлшенгендігіне</a:t>
            </a:r>
            <a:r>
              <a:rPr lang="ru-RU" sz="2000" dirty="0">
                <a:latin typeface="Times New Roman" panose="02020603050405020304" pitchFamily="18" charset="0"/>
                <a:cs typeface="Times New Roman" panose="02020603050405020304" pitchFamily="18" charset="0"/>
              </a:rPr>
              <a:t> т</a:t>
            </a:r>
            <a:r>
              <a:rPr lang="en-US" sz="2000" dirty="0">
                <a:latin typeface="Times New Roman" panose="02020603050405020304" pitchFamily="18" charset="0"/>
                <a:cs typeface="Times New Roman" panose="02020603050405020304" pitchFamily="18" charset="0"/>
              </a:rPr>
              <a:t>ə</a:t>
            </a:r>
            <a:r>
              <a:rPr lang="ru-RU" sz="2000" dirty="0" err="1">
                <a:latin typeface="Times New Roman" panose="02020603050405020304" pitchFamily="18" charset="0"/>
                <a:cs typeface="Times New Roman" panose="02020603050405020304" pitchFamily="18" charset="0"/>
              </a:rPr>
              <a:t>уелді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болмауы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тиіс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Физикалық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шамалардың</a:t>
            </a:r>
            <a:r>
              <a:rPr lang="ru-RU" sz="2000" dirty="0">
                <a:latin typeface="Times New Roman" panose="02020603050405020304" pitchFamily="18" charset="0"/>
                <a:cs typeface="Times New Roman" panose="02020603050405020304" pitchFamily="18" charset="0"/>
              </a:rPr>
              <a:t> басым </a:t>
            </a:r>
            <a:r>
              <a:rPr lang="ru-RU" sz="2000" dirty="0" err="1">
                <a:latin typeface="Times New Roman" panose="02020603050405020304" pitchFamily="18" charset="0"/>
                <a:cs typeface="Times New Roman" panose="02020603050405020304" pitchFamily="18" charset="0"/>
              </a:rPr>
              <a:t>көпшілігі</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ə</a:t>
            </a:r>
            <a:r>
              <a:rPr lang="ru-RU" sz="2000" dirty="0" err="1">
                <a:latin typeface="Times New Roman" panose="02020603050405020304" pitchFamily="18" charset="0"/>
                <a:cs typeface="Times New Roman" panose="02020603050405020304" pitchFamily="18" charset="0"/>
              </a:rPr>
              <a:t>детте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салыстырмалы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мөлшердің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абсолюттік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мәнінің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шарты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атайтын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шартты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қанағаттандырады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Бұл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шарт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кемінде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біркелкі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шамаларды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осындай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сандық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салыстыру</a:t>
            </a:r>
            <a:r>
              <a:rPr lang="ru-RU" sz="2000" dirty="0">
                <a:latin typeface="Times New Roman" panose="02020603050405020304" pitchFamily="18" charset="0"/>
                <a:cs typeface="Times New Roman" panose="02020603050405020304" pitchFamily="18" charset="0"/>
              </a:rPr>
              <a:t> н</a:t>
            </a:r>
            <a:r>
              <a:rPr lang="en-US" sz="2000" dirty="0">
                <a:latin typeface="Times New Roman" panose="02020603050405020304" pitchFamily="18" charset="0"/>
                <a:cs typeface="Times New Roman" panose="02020603050405020304" pitchFamily="18" charset="0"/>
              </a:rPr>
              <a:t>ə</a:t>
            </a:r>
            <a:r>
              <a:rPr lang="ru-RU" sz="2000" dirty="0" err="1">
                <a:latin typeface="Times New Roman" panose="02020603050405020304" pitchFamily="18" charset="0"/>
                <a:cs typeface="Times New Roman" panose="02020603050405020304" pitchFamily="18" charset="0"/>
              </a:rPr>
              <a:t>тижесінде</a:t>
            </a:r>
            <a:r>
              <a:rPr lang="ru-RU" sz="2000" dirty="0">
                <a:latin typeface="Times New Roman" panose="02020603050405020304" pitchFamily="18" charset="0"/>
                <a:cs typeface="Times New Roman" panose="02020603050405020304" pitchFamily="18" charset="0"/>
              </a:rPr>
              <a:t> осы </a:t>
            </a:r>
            <a:r>
              <a:rPr lang="ru-RU" sz="2000" dirty="0" err="1">
                <a:latin typeface="Times New Roman" panose="02020603050405020304" pitchFamily="18" charset="0"/>
                <a:cs typeface="Times New Roman" panose="02020603050405020304" pitchFamily="18" charset="0"/>
              </a:rPr>
              <a:t>шамалардың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қатынасын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өрнектейтін</a:t>
            </a:r>
            <a:r>
              <a:rPr lang="ru-RU" sz="2000" dirty="0">
                <a:latin typeface="Times New Roman" panose="02020603050405020304" pitchFamily="18" charset="0"/>
                <a:cs typeface="Times New Roman" panose="02020603050405020304" pitchFamily="18" charset="0"/>
              </a:rPr>
              <a:t> сан </a:t>
            </a:r>
            <a:r>
              <a:rPr lang="ru-RU" sz="2000" dirty="0" err="1">
                <a:latin typeface="Times New Roman" panose="02020603050405020304" pitchFamily="18" charset="0"/>
                <a:cs typeface="Times New Roman" panose="02020603050405020304" pitchFamily="18" charset="0"/>
              </a:rPr>
              <a:t>алынатын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принципиалдық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мүмкіндік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болғанда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сақталады</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8011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4489</TotalTime>
  <Words>910</Words>
  <Application>Microsoft Office PowerPoint</Application>
  <PresentationFormat>Широкоэкранный</PresentationFormat>
  <Paragraphs>53</Paragraphs>
  <Slides>14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Arial</vt:lpstr>
      <vt:lpstr>Calibri</vt:lpstr>
      <vt:lpstr>Calibri Light</vt:lpstr>
      <vt:lpstr>Times New Roman</vt:lpstr>
      <vt:lpstr>Тема Office</vt:lpstr>
      <vt:lpstr>Презентация PowerPoint</vt:lpstr>
      <vt:lpstr>Презентация PowerPoint</vt:lpstr>
      <vt:lpstr>1. ВАКУУМДЫҚ ТЕХНИКАСЫНЫҢ ДАМУ ТАРИХЫ</vt:lpstr>
      <vt:lpstr>1. Жабдықтардың тақырып бойынша бөлінуі</vt:lpstr>
      <vt:lpstr>Презентация PowerPoint</vt:lpstr>
      <vt:lpstr>1. Өлшеу жүйесінің орындалуы</vt:lpstr>
      <vt:lpstr>1. Құралдардың түрлері мен артықшылықтары</vt:lpstr>
      <vt:lpstr>1. Құралдардың түрлері мен артықшылықтары</vt:lpstr>
      <vt:lpstr>2. Физикалық шамалар</vt:lpstr>
      <vt:lpstr>2. Өлшеу және есептеу</vt:lpstr>
      <vt:lpstr>2. Тура және жанама өлшеу</vt:lpstr>
      <vt:lpstr>2. Физикалық өлшем бірліктер</vt:lpstr>
      <vt:lpstr>Бақылау сұрақтары</vt:lpstr>
      <vt:lpstr>НАЗАРЛАРЫҢЫЗҒА РАҚМЕТ!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Аманжолова Айнур Кайралиевна</dc:creator>
  <cp:lastModifiedBy>Пользователь</cp:lastModifiedBy>
  <cp:revision>112</cp:revision>
  <dcterms:created xsi:type="dcterms:W3CDTF">2021-11-16T03:16:23Z</dcterms:created>
  <dcterms:modified xsi:type="dcterms:W3CDTF">2024-11-02T14:52:41Z</dcterms:modified>
</cp:coreProperties>
</file>