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4" r:id="rId4"/>
    <p:sldId id="260" r:id="rId5"/>
    <p:sldId id="265" r:id="rId6"/>
    <p:sldId id="278" r:id="rId7"/>
    <p:sldId id="294" r:id="rId8"/>
    <p:sldId id="29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0" autoAdjust="0"/>
    <p:restoredTop sz="92362" autoAdjust="0"/>
  </p:normalViewPr>
  <p:slideViewPr>
    <p:cSldViewPr>
      <p:cViewPr varScale="1">
        <p:scale>
          <a:sx n="73" d="100"/>
          <a:sy n="73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google.kz/url?sa=i&amp;rct=j&amp;q=&amp;esrc=s&amp;source=images&amp;cd=&amp;cad=rja&amp;uact=8&amp;ved=0ahUKEwiqytDCjeTWAhWoB5oKHV1PDksQjRwIBw&amp;url=http://www.islam-orkeniet.kz/?p%3D525&amp;psig=AOvVaw0vVo4lKqxD3jPPC-XpbI7r&amp;ust=1507657902175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083" y="4824843"/>
            <a:ext cx="509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8" name="AutoShape 2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76367"/>
            <a:ext cx="603827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Ақшалай қаражат қозғалысы туралы есептер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61C792-7CF9-3749-8B98-D8F6162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1460106"/>
            <a:ext cx="1233030" cy="3277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Жоспар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DFEBB0-36D9-C44F-B325-4B4D8A9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319" y="1851479"/>
            <a:ext cx="5400599" cy="2139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Ақшалай қаражат қозғалысы туралы ақпараттың тиімділігі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Ақшалай қаражат ж</a:t>
            </a:r>
            <a:r>
              <a:rPr 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ақшалай қаражаттың баламалары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Ақшалай қаражат қозғалысы туралы есептілікті ұсыну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135B3F-3003-264E-8109-F2C9E75F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2" y="4797152"/>
            <a:ext cx="4066157" cy="140414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92310431-F891-3A4D-AD8A-519947A4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10" y="99237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D2A168A-D735-7E4D-BFBB-068D3DA6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5301208"/>
            <a:ext cx="1748498" cy="174849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7404C7-906C-7C4B-94F5-E5C427708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7" y="-19202"/>
            <a:ext cx="1073243" cy="969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9795" y="3071790"/>
            <a:ext cx="627747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kk-KZ" sz="2800" dirty="0">
                <a:latin typeface="Aptos Black" panose="020F0502020204030204" pitchFamily="34" charset="0"/>
              </a:rPr>
              <a:t>Субъектінің ақшалай қаражат қозғалысы туралы ақпараттың пайдасы қаржылық есептілікті пайдаланушыларға есептілік мақсатында да, сондай-ақ шешім қабылдау мақсатында да мәлімет беретіндігінде.</a:t>
            </a:r>
            <a:endParaRPr lang="ru-RU" sz="2800" dirty="0">
              <a:latin typeface="Aptos Black" panose="020F0502020204030204" pitchFamily="34" charset="0"/>
            </a:endParaRPr>
          </a:p>
        </p:txBody>
      </p:sp>
      <p:sp>
        <p:nvSpPr>
          <p:cNvPr id="6" name="AutoShape 2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4954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3527" y="-1025329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38" y="1628800"/>
            <a:ext cx="1924913" cy="27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© Millioner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21" y="214290"/>
            <a:ext cx="2803619" cy="22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0502" y="2974987"/>
            <a:ext cx="7335018" cy="33562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Ақша қозғалысы туралы есепте:</a:t>
            </a:r>
          </a:p>
          <a:p>
            <a:pPr marL="0" indent="182563" algn="just">
              <a:buNone/>
            </a:pP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a) 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ақшалай қаражат түсімінің көздері;</a:t>
            </a:r>
          </a:p>
          <a:p>
            <a:pPr marL="0" indent="182563" algn="just">
              <a:buNone/>
            </a:pP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b) 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есептік мерзім ішіндегі олардың жұмсалған баптары;</a:t>
            </a:r>
          </a:p>
          <a:p>
            <a:pPr marL="0" indent="182563" algn="just">
              <a:buNone/>
            </a:pPr>
            <a:r>
              <a:rPr lang="en-US" sz="2800" dirty="0">
                <a:solidFill>
                  <a:schemeClr val="tx1"/>
                </a:solidFill>
                <a:latin typeface="Aptos Black" panose="020F0502020204030204" pitchFamily="34" charset="0"/>
              </a:rPr>
              <a:t>c) </a:t>
            </a: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есептік күнге ақшалай қаражат айырмасы көрсетіледі. </a:t>
            </a:r>
          </a:p>
        </p:txBody>
      </p:sp>
      <p:pic>
        <p:nvPicPr>
          <p:cNvPr id="29702" name="Picture 6" descr="Картинки по запросу ценные бумаг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393">
            <a:off x="4944906" y="955092"/>
            <a:ext cx="3095553" cy="1605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5C0653-849C-6A45-BD92-D80A81DE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99973"/>
            <a:ext cx="1270000" cy="127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4031" y="3564641"/>
            <a:ext cx="314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4389" y="356425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22" y="4653136"/>
            <a:ext cx="5239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/>
              <a:t>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552">
            <a:off x="1634320" y="881543"/>
            <a:ext cx="2857500" cy="16002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6F5FF63-5B46-0B43-858C-DBBF8B902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218990"/>
            <a:ext cx="1223675" cy="103196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5085184"/>
            <a:ext cx="967791" cy="15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7877204" cy="1397000"/>
          </a:xfrm>
        </p:spPr>
        <p:txBody>
          <a:bodyPr>
            <a:normAutofit/>
          </a:bodyPr>
          <a:lstStyle/>
          <a:p>
            <a:pPr algn="ctr"/>
            <a:r>
              <a:rPr lang="kk-KZ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591" y="2921169"/>
            <a:ext cx="7620000" cy="44704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56792"/>
            <a:ext cx="46309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8952" y="116632"/>
            <a:ext cx="5103392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/>
              <a:t>Ақшалай қаражат қозғалысы туралы есеп қаржылық есептілікті пайдаланушылар үшін:</a:t>
            </a:r>
          </a:p>
          <a:p>
            <a:pPr algn="ctr"/>
            <a:r>
              <a:rPr lang="en-US" sz="2400" b="1" dirty="0"/>
              <a:t>a) </a:t>
            </a:r>
            <a:r>
              <a:rPr lang="kk-KZ" sz="2400" b="1" dirty="0"/>
              <a:t>субъектінің ақшалай қаражат ағынын бағалау барысында;</a:t>
            </a:r>
          </a:p>
          <a:p>
            <a:pPr algn="ctr"/>
            <a:r>
              <a:rPr lang="en-US" sz="2400" b="1" dirty="0"/>
              <a:t>b) </a:t>
            </a:r>
            <a:r>
              <a:rPr lang="kk-KZ" sz="2400" b="1" dirty="0"/>
              <a:t>субъектінің заңдар мен заңдық актілерді (қажет жағдайда бекітілген бюджетті қоса алғанда) орындау барысында;</a:t>
            </a:r>
          </a:p>
          <a:p>
            <a:pPr algn="ctr"/>
            <a:r>
              <a:rPr lang="kk-KZ" sz="2400" b="1" dirty="0"/>
              <a:t>(</a:t>
            </a:r>
            <a:r>
              <a:rPr lang="en-US" sz="2400" b="1" dirty="0"/>
              <a:t>c) </a:t>
            </a:r>
            <a:r>
              <a:rPr lang="kk-KZ" sz="2400" b="1" dirty="0"/>
              <a:t>субъектіге қорларды беру немесе онымен мәміле жасау туралы шешім қабылдау барысында пайдалы болуы мүмкін. 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id="{2193D015-FC53-114A-A16F-71B51EC3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919132"/>
            <a:ext cx="2909806" cy="372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739" y="781587"/>
            <a:ext cx="3960440" cy="267765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dirty="0">
                <a:solidFill>
                  <a:srgbClr val="002060"/>
                </a:solidFill>
              </a:rPr>
              <a:t>Субъектінің ақшалай қаражат құралының қозғалысы туралы ақпарат пайдаланушыларға:</a:t>
            </a:r>
            <a:endParaRPr lang="ru-RU" sz="2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8715" y="3072348"/>
            <a:ext cx="4737926" cy="378565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/>
              <a:t>а) </a:t>
            </a:r>
            <a:r>
              <a:rPr lang="ru-RU" sz="2400" b="1" dirty="0" err="1"/>
              <a:t>субъектінің</a:t>
            </a:r>
            <a:r>
              <a:rPr lang="ru-RU" sz="2400" b="1" dirty="0"/>
              <a:t> </a:t>
            </a:r>
            <a:r>
              <a:rPr lang="ru-RU" sz="2400" b="1" dirty="0" err="1"/>
              <a:t>келешектегі</a:t>
            </a:r>
            <a:r>
              <a:rPr lang="ru-RU" sz="2400" b="1" dirty="0"/>
              <a:t> </a:t>
            </a:r>
            <a:r>
              <a:rPr lang="ru-RU" sz="2400" b="1" dirty="0" err="1"/>
              <a:t>ақшалай</a:t>
            </a:r>
            <a:r>
              <a:rPr lang="ru-RU" sz="2400" b="1" dirty="0"/>
              <a:t> </a:t>
            </a:r>
            <a:r>
              <a:rPr lang="ru-RU" sz="2400" b="1" dirty="0" err="1"/>
              <a:t>қаражат</a:t>
            </a:r>
            <a:r>
              <a:rPr lang="ru-RU" sz="2400" b="1" dirty="0"/>
              <a:t> құралы қажеттілігін;</a:t>
            </a:r>
          </a:p>
          <a:p>
            <a:r>
              <a:rPr lang="en-US" sz="2400" b="1" dirty="0"/>
              <a:t>b) </a:t>
            </a:r>
            <a:r>
              <a:rPr lang="ru-RU" sz="2400" b="1" dirty="0"/>
              <a:t>оның </a:t>
            </a:r>
            <a:r>
              <a:rPr lang="ru-RU" sz="2400" b="1" dirty="0" err="1"/>
              <a:t>келешекте</a:t>
            </a:r>
            <a:r>
              <a:rPr lang="ru-RU" sz="2400" b="1" dirty="0"/>
              <a:t> </a:t>
            </a:r>
            <a:r>
              <a:rPr lang="ru-RU" sz="2400" b="1" dirty="0" err="1"/>
              <a:t>ақша</a:t>
            </a:r>
            <a:r>
              <a:rPr lang="ru-RU" sz="2400" b="1" dirty="0"/>
              <a:t> қалыптастыру </a:t>
            </a:r>
            <a:r>
              <a:rPr lang="ru-RU" sz="2400" b="1" dirty="0" err="1"/>
              <a:t>мүмкіндігін</a:t>
            </a:r>
            <a:r>
              <a:rPr lang="ru-RU" sz="2400" b="1" dirty="0"/>
              <a:t>; </a:t>
            </a:r>
          </a:p>
          <a:p>
            <a:r>
              <a:rPr lang="ru-RU" sz="2400" b="1" dirty="0"/>
              <a:t>с) оның қызметі көлемі мен </a:t>
            </a:r>
            <a:r>
              <a:rPr lang="ru-RU" sz="2400" b="1" dirty="0" err="1"/>
              <a:t>сипаттамасындағы</a:t>
            </a:r>
            <a:r>
              <a:rPr lang="ru-RU" sz="2400" b="1" dirty="0"/>
              <a:t> </a:t>
            </a:r>
            <a:r>
              <a:rPr lang="ru-RU" sz="2400" b="1" dirty="0" err="1"/>
              <a:t>өзгерістерді</a:t>
            </a:r>
            <a:r>
              <a:rPr lang="ru-RU" sz="2400" b="1" dirty="0"/>
              <a:t> қаржыландыру </a:t>
            </a:r>
            <a:r>
              <a:rPr lang="ru-RU" sz="2400" b="1" dirty="0" err="1"/>
              <a:t>мүмкіндігін</a:t>
            </a:r>
            <a:r>
              <a:rPr lang="ru-RU" sz="2400" b="1" dirty="0"/>
              <a:t> алдын-ала болжауға көмектеседі. </a:t>
            </a:r>
            <a:endParaRPr lang="kk-KZ" sz="2400" b="1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DE10138-FB99-CB49-B050-5D8D2745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88" y="396003"/>
            <a:ext cx="3181962" cy="247227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40665118-FFCF-D145-93E0-71DDB9ED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6" y="396004"/>
            <a:ext cx="1469774" cy="2472277"/>
          </a:xfrm>
          <a:prstGeom prst="rect">
            <a:avLst/>
          </a:prstGeom>
        </p:spPr>
      </p:pic>
      <p:pic>
        <p:nvPicPr>
          <p:cNvPr id="13" name="Picture 8" descr="http://www.aktobegazeti.kz/wp-content/uploads/2011/12/Мемлекет-берет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7" y="4773882"/>
            <a:ext cx="3648393" cy="17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767" y="404664"/>
            <a:ext cx="7056784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Ақшалай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қаражат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құралының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қозғалысы туралы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ретроспективті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ақпарат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келешектегі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ақшалай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қаражат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құралы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ағыны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шамасының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уақыттылығының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анықтылығының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көрсеткіші (индикаторы) ретінде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қолданылады. Ол, сондай-ақ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бұрынырақ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жасалған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ақшалай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қаражат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ағынының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туралығын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тексеру барысында да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37" flipH="1">
            <a:off x="218016" y="4843649"/>
            <a:ext cx="1319502" cy="1191950"/>
          </a:xfrm>
          <a:prstGeom prst="rect">
            <a:avLst/>
          </a:prstGeom>
        </p:spPr>
      </p:pic>
      <p:pic>
        <p:nvPicPr>
          <p:cNvPr id="5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14">
            <a:off x="8054737" y="1954644"/>
            <a:ext cx="962457" cy="1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4536"/>
            <a:ext cx="7822166" cy="6106792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Бақылау </a:t>
            </a:r>
            <a:r>
              <a:rPr lang="ru-RU" sz="2800" b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сұрақтары: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Операциялық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қызметтен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болатын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ақшалай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қаражат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қозғалысы туралы м</a:t>
            </a:r>
            <a:r>
              <a:rPr lang="en-US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ліметтерді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ұсыну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Инвестициялық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қызметтен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болатын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ақшалай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қаражат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қозғалысы туралы м</a:t>
            </a:r>
            <a:r>
              <a:rPr lang="en-US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ліметтерді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ұсыну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Қаржылық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қызметтен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болатын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ақшалай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қаражат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қозғалысы туралы м</a:t>
            </a:r>
            <a:r>
              <a:rPr lang="en-US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ліметтерді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ұсыну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4. Нетто-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негіздегі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ақшалай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қаражат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қозғалысы туралы м</a:t>
            </a:r>
            <a:r>
              <a:rPr lang="en-US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ліметтерді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ұсыну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5. Шетел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валютасындағы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ақшалай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қаражат</a:t>
            </a:r>
            <a:r>
              <a:rPr lang="ru-RU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қозғалысы</a:t>
            </a:r>
          </a:p>
        </p:txBody>
      </p:sp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334">
            <a:off x="361826" y="-111073"/>
            <a:ext cx="1507578" cy="1594494"/>
          </a:xfrm>
          <a:prstGeom prst="rect">
            <a:avLst/>
          </a:prstGeom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" y="4399121"/>
            <a:ext cx="1557470" cy="2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6" y="2564904"/>
            <a:ext cx="9119773" cy="1397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127000" h="203200"/>
              <a:bevelB w="127000" h="203200"/>
            </a:sp3d>
          </a:bodyPr>
          <a:lstStyle/>
          <a:p>
            <a:pPr algn="ctr">
              <a:lnSpc>
                <a:spcPct val="100000"/>
              </a:lnSpc>
            </a:pPr>
            <a:r>
              <a:rPr lang="kk-KZ" sz="6500" b="1" dirty="0"/>
              <a:t>НАЗАРЛАРЫҢЫЗҒА РАХМЕТ!!!</a:t>
            </a:r>
            <a:endParaRPr lang="ru-RU" sz="65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49F9C-47B0-A341-A228-9CE2CBFD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7" y="5055884"/>
            <a:ext cx="2809875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9AAE8-9BC8-6445-A3BB-5BF362E9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0" y="4946942"/>
            <a:ext cx="230260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1278</TotalTime>
  <Words>290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 Black</vt:lpstr>
      <vt:lpstr>Arial</vt:lpstr>
      <vt:lpstr>Book Antiqua</vt:lpstr>
      <vt:lpstr>Cambria Math</vt:lpstr>
      <vt:lpstr>Century Gothic</vt:lpstr>
      <vt:lpstr>Tahoma</vt:lpstr>
      <vt:lpstr>Times New Roman</vt:lpstr>
      <vt:lpstr>Тема2</vt:lpstr>
      <vt:lpstr>Презентация PowerPoint</vt:lpstr>
      <vt:lpstr>Жоспар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НАЗАРЛАРЫҢЫЗҒА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Л.Н.Гумилев атындағы Еуразия ұлттық университеті</dc:title>
  <dc:creator>ww</dc:creator>
  <cp:lastModifiedBy>Тажикенова Сапия Каргабаевна</cp:lastModifiedBy>
  <cp:revision>95</cp:revision>
  <dcterms:created xsi:type="dcterms:W3CDTF">2017-04-22T08:22:54Z</dcterms:created>
  <dcterms:modified xsi:type="dcterms:W3CDTF">2024-10-29T13:12:16Z</dcterms:modified>
</cp:coreProperties>
</file>