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7"/>
  </p:notesMasterIdLst>
  <p:sldIdLst>
    <p:sldId id="256" r:id="rId2"/>
    <p:sldId id="258" r:id="rId3"/>
    <p:sldId id="259" r:id="rId4"/>
    <p:sldId id="268" r:id="rId5"/>
    <p:sldId id="284" r:id="rId6"/>
    <p:sldId id="295" r:id="rId7"/>
    <p:sldId id="328" r:id="rId8"/>
    <p:sldId id="329" r:id="rId9"/>
    <p:sldId id="330" r:id="rId10"/>
    <p:sldId id="260" r:id="rId11"/>
    <p:sldId id="327" r:id="rId12"/>
    <p:sldId id="262" r:id="rId13"/>
    <p:sldId id="314" r:id="rId14"/>
    <p:sldId id="261" r:id="rId15"/>
    <p:sldId id="277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  <p:embeddedFont>
      <p:font typeface="Darker Grotesque" panose="020B0604020202020204" charset="0"/>
      <p:regular r:id="rId19"/>
      <p:bold r:id="rId20"/>
    </p:embeddedFont>
    <p:embeddedFont>
      <p:font typeface="Darker Grotesque Medium" panose="020B0604020202020204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rbitron Black" panose="020B060402020202020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F"/>
    <a:srgbClr val="DD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1CD669-8BAD-4EE5-8E7D-1664DF264B83}">
  <a:tblStyle styleId="{361CD669-8BAD-4EE5-8E7D-1664DF264B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DAD434-4EBA-41BD-9BD9-A214C838B3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320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BC3BD-2D0B-4E27-81A3-FA11CDAEA7C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F6DDA2D5-64B8-4F19-BE10-0BBF8D88D12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Убедитесь, что ваши данные точны и актуальны для полноценной визуализации.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68999-4BF4-4C3C-A003-AE2AE6D2EE53}" type="parTrans" cxnId="{2E2EFB7A-6028-4EA2-AE93-6D64B13A65D2}">
      <dgm:prSet/>
      <dgm:spPr/>
      <dgm:t>
        <a:bodyPr/>
        <a:lstStyle/>
        <a:p>
          <a:endParaRPr lang="ru-KZ"/>
        </a:p>
      </dgm:t>
    </dgm:pt>
    <dgm:pt modelId="{9DD34CFF-4DA3-45C0-946C-E9229B5BE557}" type="sibTrans" cxnId="{2E2EFB7A-6028-4EA2-AE93-6D64B13A65D2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AA479-A8C3-4BBE-B5B2-D6EB6BCC3BD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 обновляйте диаграммы и диаграммы, чтобы отражать изменения в бизнесе.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8C539-A4B2-4183-AA65-4421ACC28D56}" type="parTrans" cxnId="{C944FFB5-745D-4E00-962C-E38004A1E8B0}">
      <dgm:prSet/>
      <dgm:spPr/>
      <dgm:t>
        <a:bodyPr/>
        <a:lstStyle/>
        <a:p>
          <a:endParaRPr lang="ru-KZ"/>
        </a:p>
      </dgm:t>
    </dgm:pt>
    <dgm:pt modelId="{C28B47ED-3989-4FE0-A2EE-AB782BDF33A7}" type="sibTrans" cxnId="{C944FFB5-745D-4E00-962C-E38004A1E8B0}">
      <dgm:prSet/>
      <dgm:spPr/>
      <dgm:t>
        <a:bodyPr/>
        <a:lstStyle/>
        <a:p>
          <a:endParaRPr lang="ru-KZ"/>
        </a:p>
      </dgm:t>
    </dgm:pt>
    <dgm:pt modelId="{827C1631-F167-43E2-81DA-71AD79294F0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Обучите свой персонал использованию Microsoft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Visio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создания и интерпретации визуализаций.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4B06C-9D61-460C-9D5E-C44E78B0D978}" type="parTrans" cxnId="{DE345FA7-1515-4CB8-B045-036DC221E010}">
      <dgm:prSet/>
      <dgm:spPr/>
      <dgm:t>
        <a:bodyPr/>
        <a:lstStyle/>
        <a:p>
          <a:endParaRPr lang="ru-KZ"/>
        </a:p>
      </dgm:t>
    </dgm:pt>
    <dgm:pt modelId="{DA2CA05F-2A69-4C42-A4D4-CA81CA3023C0}" type="sibTrans" cxnId="{DE345FA7-1515-4CB8-B045-036DC221E010}">
      <dgm:prSet/>
      <dgm:spPr/>
      <dgm:t>
        <a:bodyPr/>
        <a:lstStyle/>
        <a:p>
          <a:endParaRPr lang="ru-KZ"/>
        </a:p>
      </dgm:t>
    </dgm:pt>
    <dgm:pt modelId="{6E82506A-79E6-4328-9741-7ECFE88A9FA7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Документируйте свои диаграммы, включая источник данных, для справки и планирования на будущее.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69415-632F-45AF-A331-A2F186A97F20}" type="parTrans" cxnId="{C0F4B9A2-B5F3-41BF-B810-419FC87C531B}">
      <dgm:prSet/>
      <dgm:spPr/>
      <dgm:t>
        <a:bodyPr/>
        <a:lstStyle/>
        <a:p>
          <a:endParaRPr lang="ru-KZ"/>
        </a:p>
      </dgm:t>
    </dgm:pt>
    <dgm:pt modelId="{54A339F6-EE2A-4477-BAC2-6F3D1E4F51A6}" type="sibTrans" cxnId="{C0F4B9A2-B5F3-41BF-B810-419FC87C531B}">
      <dgm:prSet/>
      <dgm:spPr/>
      <dgm:t>
        <a:bodyPr/>
        <a:lstStyle/>
        <a:p>
          <a:endParaRPr lang="ru-KZ"/>
        </a:p>
      </dgm:t>
    </dgm:pt>
    <dgm:pt modelId="{0E12A1E1-4810-4F9E-BDB7-19CE3CE434AF}" type="pres">
      <dgm:prSet presAssocID="{F89BC3BD-2D0B-4E27-81A3-FA11CDAEA7C0}" presName="Name0" presStyleCnt="0">
        <dgm:presLayoutVars>
          <dgm:chMax val="7"/>
          <dgm:chPref val="7"/>
          <dgm:dir/>
        </dgm:presLayoutVars>
      </dgm:prSet>
      <dgm:spPr/>
    </dgm:pt>
    <dgm:pt modelId="{1B6859FD-4436-4363-B0B5-3B22961F4B36}" type="pres">
      <dgm:prSet presAssocID="{F89BC3BD-2D0B-4E27-81A3-FA11CDAEA7C0}" presName="Name1" presStyleCnt="0"/>
      <dgm:spPr/>
    </dgm:pt>
    <dgm:pt modelId="{0A39E764-F719-4436-917D-6A44E5AFB671}" type="pres">
      <dgm:prSet presAssocID="{F89BC3BD-2D0B-4E27-81A3-FA11CDAEA7C0}" presName="cycle" presStyleCnt="0"/>
      <dgm:spPr/>
    </dgm:pt>
    <dgm:pt modelId="{050AAD98-7CA4-4E3F-9412-4AEC2E2CDCAE}" type="pres">
      <dgm:prSet presAssocID="{F89BC3BD-2D0B-4E27-81A3-FA11CDAEA7C0}" presName="srcNode" presStyleLbl="node1" presStyleIdx="0" presStyleCnt="4"/>
      <dgm:spPr/>
    </dgm:pt>
    <dgm:pt modelId="{DABFC7C8-71E4-4154-9691-AC6B042D6D13}" type="pres">
      <dgm:prSet presAssocID="{F89BC3BD-2D0B-4E27-81A3-FA11CDAEA7C0}" presName="conn" presStyleLbl="parChTrans1D2" presStyleIdx="0" presStyleCnt="1"/>
      <dgm:spPr/>
    </dgm:pt>
    <dgm:pt modelId="{BF9260C9-AF8F-433C-8947-C82081CF4FD2}" type="pres">
      <dgm:prSet presAssocID="{F89BC3BD-2D0B-4E27-81A3-FA11CDAEA7C0}" presName="extraNode" presStyleLbl="node1" presStyleIdx="0" presStyleCnt="4"/>
      <dgm:spPr/>
    </dgm:pt>
    <dgm:pt modelId="{DE80C3AF-55F0-44C8-A6FC-0CB6BC718744}" type="pres">
      <dgm:prSet presAssocID="{F89BC3BD-2D0B-4E27-81A3-FA11CDAEA7C0}" presName="dstNode" presStyleLbl="node1" presStyleIdx="0" presStyleCnt="4"/>
      <dgm:spPr/>
    </dgm:pt>
    <dgm:pt modelId="{57658102-337E-4905-A225-FB7DE6FE528E}" type="pres">
      <dgm:prSet presAssocID="{F6DDA2D5-64B8-4F19-BE10-0BBF8D88D125}" presName="text_1" presStyleLbl="node1" presStyleIdx="0" presStyleCnt="4">
        <dgm:presLayoutVars>
          <dgm:bulletEnabled val="1"/>
        </dgm:presLayoutVars>
      </dgm:prSet>
      <dgm:spPr/>
    </dgm:pt>
    <dgm:pt modelId="{07AA8160-A6DD-41A1-8D91-FAE0C90505C7}" type="pres">
      <dgm:prSet presAssocID="{F6DDA2D5-64B8-4F19-BE10-0BBF8D88D125}" presName="accent_1" presStyleCnt="0"/>
      <dgm:spPr/>
    </dgm:pt>
    <dgm:pt modelId="{392E4B33-7E51-4AE5-883A-2DF1E2284237}" type="pres">
      <dgm:prSet presAssocID="{F6DDA2D5-64B8-4F19-BE10-0BBF8D88D125}" presName="accentRepeatNode" presStyleLbl="solidFgAcc1" presStyleIdx="0" presStyleCnt="4"/>
      <dgm:spPr/>
    </dgm:pt>
    <dgm:pt modelId="{AC7FEFA1-62FA-4EA4-9B75-1CA4C6AA122A}" type="pres">
      <dgm:prSet presAssocID="{655AA479-A8C3-4BBE-B5B2-D6EB6BCC3BDC}" presName="text_2" presStyleLbl="node1" presStyleIdx="1" presStyleCnt="4">
        <dgm:presLayoutVars>
          <dgm:bulletEnabled val="1"/>
        </dgm:presLayoutVars>
      </dgm:prSet>
      <dgm:spPr/>
    </dgm:pt>
    <dgm:pt modelId="{78AD61D8-26AF-496F-B755-833AA3BCBEE2}" type="pres">
      <dgm:prSet presAssocID="{655AA479-A8C3-4BBE-B5B2-D6EB6BCC3BDC}" presName="accent_2" presStyleCnt="0"/>
      <dgm:spPr/>
    </dgm:pt>
    <dgm:pt modelId="{FFA387E6-5F97-4377-8B43-19A2D5DDBC17}" type="pres">
      <dgm:prSet presAssocID="{655AA479-A8C3-4BBE-B5B2-D6EB6BCC3BDC}" presName="accentRepeatNode" presStyleLbl="solidFgAcc1" presStyleIdx="1" presStyleCnt="4"/>
      <dgm:spPr/>
    </dgm:pt>
    <dgm:pt modelId="{F50D2703-6E5A-4747-BBD7-EC80BF1F70E7}" type="pres">
      <dgm:prSet presAssocID="{827C1631-F167-43E2-81DA-71AD79294F0E}" presName="text_3" presStyleLbl="node1" presStyleIdx="2" presStyleCnt="4">
        <dgm:presLayoutVars>
          <dgm:bulletEnabled val="1"/>
        </dgm:presLayoutVars>
      </dgm:prSet>
      <dgm:spPr/>
    </dgm:pt>
    <dgm:pt modelId="{253AF388-CC91-4173-9911-F0CD571B4ACE}" type="pres">
      <dgm:prSet presAssocID="{827C1631-F167-43E2-81DA-71AD79294F0E}" presName="accent_3" presStyleCnt="0"/>
      <dgm:spPr/>
    </dgm:pt>
    <dgm:pt modelId="{85BB8743-8599-40A6-9731-90829F4CFDB2}" type="pres">
      <dgm:prSet presAssocID="{827C1631-F167-43E2-81DA-71AD79294F0E}" presName="accentRepeatNode" presStyleLbl="solidFgAcc1" presStyleIdx="2" presStyleCnt="4"/>
      <dgm:spPr/>
    </dgm:pt>
    <dgm:pt modelId="{3F498978-1870-4F5A-9476-6A8E4093333B}" type="pres">
      <dgm:prSet presAssocID="{6E82506A-79E6-4328-9741-7ECFE88A9FA7}" presName="text_4" presStyleLbl="node1" presStyleIdx="3" presStyleCnt="4">
        <dgm:presLayoutVars>
          <dgm:bulletEnabled val="1"/>
        </dgm:presLayoutVars>
      </dgm:prSet>
      <dgm:spPr/>
    </dgm:pt>
    <dgm:pt modelId="{3466D441-603B-4C7F-B0FB-731C92C8CC13}" type="pres">
      <dgm:prSet presAssocID="{6E82506A-79E6-4328-9741-7ECFE88A9FA7}" presName="accent_4" presStyleCnt="0"/>
      <dgm:spPr/>
    </dgm:pt>
    <dgm:pt modelId="{DA430DF4-0065-4323-A940-7A3FB41A7AFF}" type="pres">
      <dgm:prSet presAssocID="{6E82506A-79E6-4328-9741-7ECFE88A9FA7}" presName="accentRepeatNode" presStyleLbl="solidFgAcc1" presStyleIdx="3" presStyleCnt="4"/>
      <dgm:spPr/>
    </dgm:pt>
  </dgm:ptLst>
  <dgm:cxnLst>
    <dgm:cxn modelId="{53017619-3CA4-4B41-AFA2-D9B1BD2DF436}" type="presOf" srcId="{9DD34CFF-4DA3-45C0-946C-E9229B5BE557}" destId="{DABFC7C8-71E4-4154-9691-AC6B042D6D13}" srcOrd="0" destOrd="0" presId="urn:microsoft.com/office/officeart/2008/layout/VerticalCurvedList"/>
    <dgm:cxn modelId="{1CD88D2A-2E7E-4C9B-BF6C-FCDC3B8B024B}" type="presOf" srcId="{6E82506A-79E6-4328-9741-7ECFE88A9FA7}" destId="{3F498978-1870-4F5A-9476-6A8E4093333B}" srcOrd="0" destOrd="0" presId="urn:microsoft.com/office/officeart/2008/layout/VerticalCurvedList"/>
    <dgm:cxn modelId="{A830E43B-8E8F-4661-8831-FA1310BADDB9}" type="presOf" srcId="{655AA479-A8C3-4BBE-B5B2-D6EB6BCC3BDC}" destId="{AC7FEFA1-62FA-4EA4-9B75-1CA4C6AA122A}" srcOrd="0" destOrd="0" presId="urn:microsoft.com/office/officeart/2008/layout/VerticalCurvedList"/>
    <dgm:cxn modelId="{AE0E7960-2343-4F65-9271-24BB2C638926}" type="presOf" srcId="{827C1631-F167-43E2-81DA-71AD79294F0E}" destId="{F50D2703-6E5A-4747-BBD7-EC80BF1F70E7}" srcOrd="0" destOrd="0" presId="urn:microsoft.com/office/officeart/2008/layout/VerticalCurvedList"/>
    <dgm:cxn modelId="{6CF6FD69-9D7E-4A2C-BCDF-AF47C4F684EB}" type="presOf" srcId="{F89BC3BD-2D0B-4E27-81A3-FA11CDAEA7C0}" destId="{0E12A1E1-4810-4F9E-BDB7-19CE3CE434AF}" srcOrd="0" destOrd="0" presId="urn:microsoft.com/office/officeart/2008/layout/VerticalCurvedList"/>
    <dgm:cxn modelId="{2E2EFB7A-6028-4EA2-AE93-6D64B13A65D2}" srcId="{F89BC3BD-2D0B-4E27-81A3-FA11CDAEA7C0}" destId="{F6DDA2D5-64B8-4F19-BE10-0BBF8D88D125}" srcOrd="0" destOrd="0" parTransId="{75968999-4BF4-4C3C-A003-AE2AE6D2EE53}" sibTransId="{9DD34CFF-4DA3-45C0-946C-E9229B5BE557}"/>
    <dgm:cxn modelId="{C0F4B9A2-B5F3-41BF-B810-419FC87C531B}" srcId="{F89BC3BD-2D0B-4E27-81A3-FA11CDAEA7C0}" destId="{6E82506A-79E6-4328-9741-7ECFE88A9FA7}" srcOrd="3" destOrd="0" parTransId="{0B869415-632F-45AF-A331-A2F186A97F20}" sibTransId="{54A339F6-EE2A-4477-BAC2-6F3D1E4F51A6}"/>
    <dgm:cxn modelId="{DE345FA7-1515-4CB8-B045-036DC221E010}" srcId="{F89BC3BD-2D0B-4E27-81A3-FA11CDAEA7C0}" destId="{827C1631-F167-43E2-81DA-71AD79294F0E}" srcOrd="2" destOrd="0" parTransId="{1874B06C-9D61-460C-9D5E-C44E78B0D978}" sibTransId="{DA2CA05F-2A69-4C42-A4D4-CA81CA3023C0}"/>
    <dgm:cxn modelId="{C944FFB5-745D-4E00-962C-E38004A1E8B0}" srcId="{F89BC3BD-2D0B-4E27-81A3-FA11CDAEA7C0}" destId="{655AA479-A8C3-4BBE-B5B2-D6EB6BCC3BDC}" srcOrd="1" destOrd="0" parTransId="{6098C539-A4B2-4183-AA65-4421ACC28D56}" sibTransId="{C28B47ED-3989-4FE0-A2EE-AB782BDF33A7}"/>
    <dgm:cxn modelId="{921ACAC8-CC78-46FA-98D2-D6CD3B0FF369}" type="presOf" srcId="{F6DDA2D5-64B8-4F19-BE10-0BBF8D88D125}" destId="{57658102-337E-4905-A225-FB7DE6FE528E}" srcOrd="0" destOrd="0" presId="urn:microsoft.com/office/officeart/2008/layout/VerticalCurvedList"/>
    <dgm:cxn modelId="{99D7A7FB-8085-4FFD-B27A-F824FCAA862B}" type="presParOf" srcId="{0E12A1E1-4810-4F9E-BDB7-19CE3CE434AF}" destId="{1B6859FD-4436-4363-B0B5-3B22961F4B36}" srcOrd="0" destOrd="0" presId="urn:microsoft.com/office/officeart/2008/layout/VerticalCurvedList"/>
    <dgm:cxn modelId="{59AE0152-C4D1-44DC-A0B6-6198BCE06D5F}" type="presParOf" srcId="{1B6859FD-4436-4363-B0B5-3B22961F4B36}" destId="{0A39E764-F719-4436-917D-6A44E5AFB671}" srcOrd="0" destOrd="0" presId="urn:microsoft.com/office/officeart/2008/layout/VerticalCurvedList"/>
    <dgm:cxn modelId="{0219F627-0A09-4062-948F-3AE150A5C41C}" type="presParOf" srcId="{0A39E764-F719-4436-917D-6A44E5AFB671}" destId="{050AAD98-7CA4-4E3F-9412-4AEC2E2CDCAE}" srcOrd="0" destOrd="0" presId="urn:microsoft.com/office/officeart/2008/layout/VerticalCurvedList"/>
    <dgm:cxn modelId="{F4FB8CC1-3812-438B-8DFB-4CA4B14C07F7}" type="presParOf" srcId="{0A39E764-F719-4436-917D-6A44E5AFB671}" destId="{DABFC7C8-71E4-4154-9691-AC6B042D6D13}" srcOrd="1" destOrd="0" presId="urn:microsoft.com/office/officeart/2008/layout/VerticalCurvedList"/>
    <dgm:cxn modelId="{6B3A0B01-E385-4E7B-84FB-2B7C7BED7D44}" type="presParOf" srcId="{0A39E764-F719-4436-917D-6A44E5AFB671}" destId="{BF9260C9-AF8F-433C-8947-C82081CF4FD2}" srcOrd="2" destOrd="0" presId="urn:microsoft.com/office/officeart/2008/layout/VerticalCurvedList"/>
    <dgm:cxn modelId="{F0BF7A4B-0E39-4169-910E-374D2554EDDD}" type="presParOf" srcId="{0A39E764-F719-4436-917D-6A44E5AFB671}" destId="{DE80C3AF-55F0-44C8-A6FC-0CB6BC718744}" srcOrd="3" destOrd="0" presId="urn:microsoft.com/office/officeart/2008/layout/VerticalCurvedList"/>
    <dgm:cxn modelId="{96F4267A-BD52-4277-ACA6-19324EDF5B30}" type="presParOf" srcId="{1B6859FD-4436-4363-B0B5-3B22961F4B36}" destId="{57658102-337E-4905-A225-FB7DE6FE528E}" srcOrd="1" destOrd="0" presId="urn:microsoft.com/office/officeart/2008/layout/VerticalCurvedList"/>
    <dgm:cxn modelId="{E39B2A17-4086-461F-B16A-57A8CD8A5047}" type="presParOf" srcId="{1B6859FD-4436-4363-B0B5-3B22961F4B36}" destId="{07AA8160-A6DD-41A1-8D91-FAE0C90505C7}" srcOrd="2" destOrd="0" presId="urn:microsoft.com/office/officeart/2008/layout/VerticalCurvedList"/>
    <dgm:cxn modelId="{B4EC2AAC-D929-4892-83EC-ED3CA2D8DEAB}" type="presParOf" srcId="{07AA8160-A6DD-41A1-8D91-FAE0C90505C7}" destId="{392E4B33-7E51-4AE5-883A-2DF1E2284237}" srcOrd="0" destOrd="0" presId="urn:microsoft.com/office/officeart/2008/layout/VerticalCurvedList"/>
    <dgm:cxn modelId="{AC02256F-1155-4BFF-A0B9-5B4317DA4A91}" type="presParOf" srcId="{1B6859FD-4436-4363-B0B5-3B22961F4B36}" destId="{AC7FEFA1-62FA-4EA4-9B75-1CA4C6AA122A}" srcOrd="3" destOrd="0" presId="urn:microsoft.com/office/officeart/2008/layout/VerticalCurvedList"/>
    <dgm:cxn modelId="{CC3C9307-61B2-4833-917D-5F7ECA31A920}" type="presParOf" srcId="{1B6859FD-4436-4363-B0B5-3B22961F4B36}" destId="{78AD61D8-26AF-496F-B755-833AA3BCBEE2}" srcOrd="4" destOrd="0" presId="urn:microsoft.com/office/officeart/2008/layout/VerticalCurvedList"/>
    <dgm:cxn modelId="{0C89892D-40FB-4679-940C-B8E186069EAE}" type="presParOf" srcId="{78AD61D8-26AF-496F-B755-833AA3BCBEE2}" destId="{FFA387E6-5F97-4377-8B43-19A2D5DDBC17}" srcOrd="0" destOrd="0" presId="urn:microsoft.com/office/officeart/2008/layout/VerticalCurvedList"/>
    <dgm:cxn modelId="{B8F83149-2885-4D7A-A1D4-E44FB3C3E041}" type="presParOf" srcId="{1B6859FD-4436-4363-B0B5-3B22961F4B36}" destId="{F50D2703-6E5A-4747-BBD7-EC80BF1F70E7}" srcOrd="5" destOrd="0" presId="urn:microsoft.com/office/officeart/2008/layout/VerticalCurvedList"/>
    <dgm:cxn modelId="{C297ED8C-A6B9-4CA2-9D7F-6794B2C43E87}" type="presParOf" srcId="{1B6859FD-4436-4363-B0B5-3B22961F4B36}" destId="{253AF388-CC91-4173-9911-F0CD571B4ACE}" srcOrd="6" destOrd="0" presId="urn:microsoft.com/office/officeart/2008/layout/VerticalCurvedList"/>
    <dgm:cxn modelId="{2D23F227-7F0B-4491-8192-990FBE521AC0}" type="presParOf" srcId="{253AF388-CC91-4173-9911-F0CD571B4ACE}" destId="{85BB8743-8599-40A6-9731-90829F4CFDB2}" srcOrd="0" destOrd="0" presId="urn:microsoft.com/office/officeart/2008/layout/VerticalCurvedList"/>
    <dgm:cxn modelId="{6579B5DB-C892-4A8C-891A-4D03C3AEAD7A}" type="presParOf" srcId="{1B6859FD-4436-4363-B0B5-3B22961F4B36}" destId="{3F498978-1870-4F5A-9476-6A8E4093333B}" srcOrd="7" destOrd="0" presId="urn:microsoft.com/office/officeart/2008/layout/VerticalCurvedList"/>
    <dgm:cxn modelId="{9A42B6A4-8ED2-46F6-A8D7-82A34E552149}" type="presParOf" srcId="{1B6859FD-4436-4363-B0B5-3B22961F4B36}" destId="{3466D441-603B-4C7F-B0FB-731C92C8CC13}" srcOrd="8" destOrd="0" presId="urn:microsoft.com/office/officeart/2008/layout/VerticalCurvedList"/>
    <dgm:cxn modelId="{5E3CC145-18DF-4338-A840-11054C9743FF}" type="presParOf" srcId="{3466D441-603B-4C7F-B0FB-731C92C8CC13}" destId="{DA430DF4-0065-4323-A940-7A3FB41A7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FC7C8-71E4-4154-9691-AC6B042D6D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58102-337E-4905-A225-FB7DE6FE528E}">
      <dsp:nvSpPr>
        <dsp:cNvPr id="0" name=""/>
        <dsp:cNvSpPr/>
      </dsp:nvSpPr>
      <dsp:spPr>
        <a:xfrm>
          <a:off x="460128" y="312440"/>
          <a:ext cx="7317542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Убедитесь, что ваши данные точны и актуальны для полноценной визуализации.</a:t>
          </a:r>
          <a:endParaRPr lang="ru-KZ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7317542" cy="625205"/>
      </dsp:txXfrm>
    </dsp:sp>
    <dsp:sp modelId="{392E4B33-7E51-4AE5-883A-2DF1E2284237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7FEFA1-62FA-4EA4-9B75-1CA4C6AA122A}">
      <dsp:nvSpPr>
        <dsp:cNvPr id="0" name=""/>
        <dsp:cNvSpPr/>
      </dsp:nvSpPr>
      <dsp:spPr>
        <a:xfrm>
          <a:off x="818573" y="1250411"/>
          <a:ext cx="6959098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 обновляйте диаграммы и диаграммы, чтобы отражать изменения в бизнесе.</a:t>
          </a:r>
          <a:endParaRPr lang="ru-KZ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1250411"/>
        <a:ext cx="6959098" cy="625205"/>
      </dsp:txXfrm>
    </dsp:sp>
    <dsp:sp modelId="{FFA387E6-5F97-4377-8B43-19A2D5DDBC17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50D2703-6E5A-4747-BBD7-EC80BF1F70E7}">
      <dsp:nvSpPr>
        <dsp:cNvPr id="0" name=""/>
        <dsp:cNvSpPr/>
      </dsp:nvSpPr>
      <dsp:spPr>
        <a:xfrm>
          <a:off x="818573" y="2188382"/>
          <a:ext cx="6959098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Обучите свой персонал использованию Microsoft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Visio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создания и интерпретации визуализаций.</a:t>
          </a:r>
          <a:endParaRPr lang="ru-KZ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2188382"/>
        <a:ext cx="6959098" cy="625205"/>
      </dsp:txXfrm>
    </dsp:sp>
    <dsp:sp modelId="{85BB8743-8599-40A6-9731-90829F4CFDB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498978-1870-4F5A-9476-6A8E4093333B}">
      <dsp:nvSpPr>
        <dsp:cNvPr id="0" name=""/>
        <dsp:cNvSpPr/>
      </dsp:nvSpPr>
      <dsp:spPr>
        <a:xfrm>
          <a:off x="460128" y="3126353"/>
          <a:ext cx="7317542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Документируйте свои диаграммы, включая источник данных, для справки и планирования на будущее.</a:t>
          </a:r>
          <a:endParaRPr lang="ru-KZ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7317542" cy="625205"/>
      </dsp:txXfrm>
    </dsp:sp>
    <dsp:sp modelId="{DA430DF4-0065-4323-A940-7A3FB41A7AFF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d527f7846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d527f7846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55b46349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d55b46349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55b46349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d55b46349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3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55b463498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d55b463498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d55b463498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d55b463498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d55b463498_4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d55b463498_4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e337a1eed6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e337a1eed6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7a3de6cf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7a3de6cf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337a1ee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337a1ee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e337a1eed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e337a1eed6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e337a1eed6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e337a1eed6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d55b463498_4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d55b463498_4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d55b463498_4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d55b463498_4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44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d55b463498_4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d55b463498_4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76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d55b463498_4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d55b463498_4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2250" y="1870875"/>
            <a:ext cx="58044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2380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subTitle" idx="1"/>
          </p:nvPr>
        </p:nvSpPr>
        <p:spPr>
          <a:xfrm>
            <a:off x="2516193" y="2266784"/>
            <a:ext cx="1845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>
                <a:solidFill>
                  <a:srgbClr val="000000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subTitle" idx="2"/>
          </p:nvPr>
        </p:nvSpPr>
        <p:spPr>
          <a:xfrm>
            <a:off x="6384038" y="2266784"/>
            <a:ext cx="1845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>
                <a:solidFill>
                  <a:srgbClr val="000000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subTitle" idx="3"/>
          </p:nvPr>
        </p:nvSpPr>
        <p:spPr>
          <a:xfrm>
            <a:off x="2516200" y="2690362"/>
            <a:ext cx="1845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subTitle" idx="4"/>
          </p:nvPr>
        </p:nvSpPr>
        <p:spPr>
          <a:xfrm>
            <a:off x="6384049" y="2690362"/>
            <a:ext cx="1845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42"/>
          <p:cNvGrpSpPr/>
          <p:nvPr/>
        </p:nvGrpSpPr>
        <p:grpSpPr>
          <a:xfrm>
            <a:off x="-2189843" y="-2877590"/>
            <a:ext cx="12916773" cy="9519968"/>
            <a:chOff x="-2189843" y="-2877590"/>
            <a:chExt cx="12916773" cy="9519968"/>
          </a:xfrm>
        </p:grpSpPr>
        <p:pic>
          <p:nvPicPr>
            <p:cNvPr id="343" name="Google Shape;343;p42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-1799987" flipH="1">
              <a:off x="-1661597" y="-1857170"/>
              <a:ext cx="5007392" cy="3454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42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-10799984" flipH="1">
              <a:off x="-420974" y="4379682"/>
              <a:ext cx="3279626" cy="2262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42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1510776" flipH="1">
              <a:off x="7227583" y="-558145"/>
              <a:ext cx="3183386" cy="2196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051224">
              <a:off x="8069493" y="1023379"/>
              <a:ext cx="709013" cy="537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7" name="Google Shape;347;p42"/>
          <p:cNvSpPr txBox="1">
            <a:spLocks noGrp="1"/>
          </p:cNvSpPr>
          <p:nvPr>
            <p:ph type="title"/>
          </p:nvPr>
        </p:nvSpPr>
        <p:spPr>
          <a:xfrm>
            <a:off x="780300" y="3151325"/>
            <a:ext cx="22158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8" name="Google Shape;348;p42"/>
          <p:cNvSpPr txBox="1">
            <a:spLocks noGrp="1"/>
          </p:cNvSpPr>
          <p:nvPr>
            <p:ph type="subTitle" idx="1"/>
          </p:nvPr>
        </p:nvSpPr>
        <p:spPr>
          <a:xfrm>
            <a:off x="985200" y="3594696"/>
            <a:ext cx="180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2"/>
          <p:cNvSpPr txBox="1">
            <a:spLocks noGrp="1"/>
          </p:cNvSpPr>
          <p:nvPr>
            <p:ph type="title" idx="2"/>
          </p:nvPr>
        </p:nvSpPr>
        <p:spPr>
          <a:xfrm>
            <a:off x="3464100" y="3151325"/>
            <a:ext cx="22158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subTitle" idx="3"/>
          </p:nvPr>
        </p:nvSpPr>
        <p:spPr>
          <a:xfrm>
            <a:off x="3669000" y="3594696"/>
            <a:ext cx="180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2"/>
          <p:cNvSpPr txBox="1">
            <a:spLocks noGrp="1"/>
          </p:cNvSpPr>
          <p:nvPr>
            <p:ph type="title" idx="4"/>
          </p:nvPr>
        </p:nvSpPr>
        <p:spPr>
          <a:xfrm>
            <a:off x="6178050" y="3151325"/>
            <a:ext cx="22158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2" name="Google Shape;352;p42"/>
          <p:cNvSpPr txBox="1">
            <a:spLocks noGrp="1"/>
          </p:cNvSpPr>
          <p:nvPr>
            <p:ph type="subTitle" idx="5"/>
          </p:nvPr>
        </p:nvSpPr>
        <p:spPr>
          <a:xfrm>
            <a:off x="6382950" y="3594696"/>
            <a:ext cx="180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7349325" y="4362725"/>
            <a:ext cx="3043800" cy="30441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5"/>
          <p:cNvSpPr/>
          <p:nvPr/>
        </p:nvSpPr>
        <p:spPr>
          <a:xfrm>
            <a:off x="1181400" y="4001050"/>
            <a:ext cx="3029400" cy="30294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chemeClr val="accent1">
                <a:alpha val="3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p55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9000006">
            <a:off x="6631531" y="3074710"/>
            <a:ext cx="4407288" cy="304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5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10078522">
            <a:off x="2368356" y="-2528990"/>
            <a:ext cx="4407288" cy="304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5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-8099992">
            <a:off x="-1888368" y="3524285"/>
            <a:ext cx="4407289" cy="304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6"/>
          <p:cNvSpPr/>
          <p:nvPr/>
        </p:nvSpPr>
        <p:spPr>
          <a:xfrm>
            <a:off x="6982463" y="3599050"/>
            <a:ext cx="3058800" cy="30588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9525" dir="1032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2" name="Google Shape;522;p56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9134656">
            <a:off x="6293780" y="3644943"/>
            <a:ext cx="4436165" cy="306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6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-2359540">
            <a:off x="-1115599" y="-633789"/>
            <a:ext cx="3498423" cy="241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6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8382963">
            <a:off x="7473048" y="-1903224"/>
            <a:ext cx="3498429" cy="241361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6"/>
          <p:cNvSpPr/>
          <p:nvPr/>
        </p:nvSpPr>
        <p:spPr>
          <a:xfrm>
            <a:off x="-1677013" y="3486525"/>
            <a:ext cx="3352800" cy="33528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9525" dir="1032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>
            <a:off x="6644363" y="-2043963"/>
            <a:ext cx="4566851" cy="4634703"/>
            <a:chOff x="6644363" y="-2043963"/>
            <a:chExt cx="4566851" cy="4634703"/>
          </a:xfrm>
        </p:grpSpPr>
        <p:sp>
          <p:nvSpPr>
            <p:cNvPr id="61" name="Google Shape;61;p9"/>
            <p:cNvSpPr/>
            <p:nvPr/>
          </p:nvSpPr>
          <p:spPr>
            <a:xfrm>
              <a:off x="7796525" y="-1669075"/>
              <a:ext cx="3257100" cy="3257100"/>
            </a:xfrm>
            <a:prstGeom prst="ellipse">
              <a:avLst/>
            </a:prstGeom>
            <a:gradFill>
              <a:gsLst>
                <a:gs pos="0">
                  <a:srgbClr val="8DF1FF"/>
                </a:gs>
                <a:gs pos="30000">
                  <a:srgbClr val="F2CEFF"/>
                </a:gs>
                <a:gs pos="100000">
                  <a:srgbClr val="0445FF"/>
                </a:gs>
              </a:gsLst>
              <a:lin ang="8100019" scaled="0"/>
            </a:gra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2838283">
              <a:off x="7001145" y="-1055845"/>
              <a:ext cx="3853286" cy="26584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720000" y="654862"/>
            <a:ext cx="42009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720000" y="1880012"/>
            <a:ext cx="3613500" cy="23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naheim"/>
              <a:buAutoNum type="arabicPeriod"/>
              <a:defRPr sz="1400"/>
            </a:lvl1pPr>
            <a:lvl2pPr marL="914400" lvl="1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-8100003">
            <a:off x="-1854460" y="3356557"/>
            <a:ext cx="4536370" cy="31297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/>
          <p:nvPr/>
        </p:nvSpPr>
        <p:spPr>
          <a:xfrm>
            <a:off x="8125275" y="3927563"/>
            <a:ext cx="1633500" cy="16335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-2519465" y="-1064375"/>
            <a:ext cx="13382030" cy="8111790"/>
            <a:chOff x="-2519465" y="-1064375"/>
            <a:chExt cx="13382030" cy="8111790"/>
          </a:xfrm>
        </p:grpSpPr>
        <p:sp>
          <p:nvSpPr>
            <p:cNvPr id="84" name="Google Shape;84;p13"/>
            <p:cNvSpPr/>
            <p:nvPr/>
          </p:nvSpPr>
          <p:spPr>
            <a:xfrm>
              <a:off x="-2305525" y="1750825"/>
              <a:ext cx="2815200" cy="2815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4877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362900" y="-1064375"/>
              <a:ext cx="2815200" cy="2815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4877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2051225">
              <a:off x="8058638" y="215269"/>
              <a:ext cx="1005627" cy="762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3">
              <a:alphaModFix/>
            </a:blip>
            <a:srcRect l="7340" r="4538" b="19768"/>
            <a:stretch/>
          </p:blipFill>
          <p:spPr>
            <a:xfrm rot="10666232">
              <a:off x="-1063726" y="-337746"/>
              <a:ext cx="2544482" cy="1755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 rotWithShape="1">
            <a:blip r:embed="rId3">
              <a:alphaModFix/>
            </a:blip>
            <a:srcRect l="7340" r="4538" b="19768"/>
            <a:stretch/>
          </p:blipFill>
          <p:spPr>
            <a:xfrm rot="8474785">
              <a:off x="7529762" y="3538855"/>
              <a:ext cx="3013777" cy="2079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3">
              <a:alphaModFix/>
            </a:blip>
            <a:srcRect l="7340" r="4538" b="19768"/>
            <a:stretch/>
          </p:blipFill>
          <p:spPr>
            <a:xfrm rot="8474785">
              <a:off x="-2200438" y="4253780"/>
              <a:ext cx="3013777" cy="20792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720000" y="1945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0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720000" y="23801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3"/>
          </p:nvPr>
        </p:nvSpPr>
        <p:spPr>
          <a:xfrm>
            <a:off x="3403800" y="1945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50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5"/>
          </p:nvPr>
        </p:nvSpPr>
        <p:spPr>
          <a:xfrm>
            <a:off x="3403800" y="23801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6"/>
          </p:nvPr>
        </p:nvSpPr>
        <p:spPr>
          <a:xfrm>
            <a:off x="6087600" y="1945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50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8"/>
          </p:nvPr>
        </p:nvSpPr>
        <p:spPr>
          <a:xfrm>
            <a:off x="6087600" y="23801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9"/>
          </p:nvPr>
        </p:nvSpPr>
        <p:spPr>
          <a:xfrm>
            <a:off x="720000" y="3659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2184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4"/>
          </p:nvPr>
        </p:nvSpPr>
        <p:spPr>
          <a:xfrm>
            <a:off x="720000" y="4093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5"/>
          </p:nvPr>
        </p:nvSpPr>
        <p:spPr>
          <a:xfrm>
            <a:off x="3403800" y="3659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32184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7"/>
          </p:nvPr>
        </p:nvSpPr>
        <p:spPr>
          <a:xfrm>
            <a:off x="3403800" y="4093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8"/>
          </p:nvPr>
        </p:nvSpPr>
        <p:spPr>
          <a:xfrm>
            <a:off x="6087600" y="3659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32184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20"/>
          </p:nvPr>
        </p:nvSpPr>
        <p:spPr>
          <a:xfrm>
            <a:off x="6087600" y="4093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4"/>
          <p:cNvGrpSpPr/>
          <p:nvPr/>
        </p:nvGrpSpPr>
        <p:grpSpPr>
          <a:xfrm>
            <a:off x="-2287613" y="-2849757"/>
            <a:ext cx="13137064" cy="11818857"/>
            <a:chOff x="-2287613" y="-2849757"/>
            <a:chExt cx="13137064" cy="11818857"/>
          </a:xfrm>
        </p:grpSpPr>
        <p:sp>
          <p:nvSpPr>
            <p:cNvPr id="111" name="Google Shape;111;p14"/>
            <p:cNvSpPr/>
            <p:nvPr/>
          </p:nvSpPr>
          <p:spPr>
            <a:xfrm>
              <a:off x="2730925" y="4136100"/>
              <a:ext cx="4833000" cy="48330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3560000" algn="bl" rotWithShape="0">
                <a:srgbClr val="4877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2" name="Google Shape;112;p14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-1024815">
              <a:off x="-1813499" y="-2062374"/>
              <a:ext cx="5981303" cy="4126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4"/>
            <p:cNvSpPr/>
            <p:nvPr/>
          </p:nvSpPr>
          <p:spPr>
            <a:xfrm>
              <a:off x="6320525" y="-2551325"/>
              <a:ext cx="3524100" cy="3524100"/>
            </a:xfrm>
            <a:prstGeom prst="ellipse">
              <a:avLst/>
            </a:prstGeom>
            <a:gradFill>
              <a:gsLst>
                <a:gs pos="0">
                  <a:srgbClr val="8DF1FF"/>
                </a:gs>
                <a:gs pos="30000">
                  <a:srgbClr val="F2CEFF"/>
                </a:gs>
                <a:gs pos="100000">
                  <a:srgbClr val="0445FF"/>
                </a:gs>
              </a:gsLst>
              <a:lin ang="8100019" scaled="0"/>
            </a:gradFill>
            <a:ln>
              <a:noFill/>
            </a:ln>
            <a:effectLst>
              <a:outerShdw blurRad="57150" dist="19050" dir="5400000" algn="bl" rotWithShape="0">
                <a:srgbClr val="4877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-753300" y="4387750"/>
              <a:ext cx="4510200" cy="4510200"/>
            </a:xfrm>
            <a:prstGeom prst="ellipse">
              <a:avLst/>
            </a:prstGeom>
            <a:gradFill>
              <a:gsLst>
                <a:gs pos="0">
                  <a:srgbClr val="8DF1FF"/>
                </a:gs>
                <a:gs pos="30000">
                  <a:srgbClr val="F2CEFF"/>
                </a:gs>
                <a:gs pos="100000">
                  <a:srgbClr val="0445FF"/>
                </a:gs>
              </a:gsLst>
              <a:lin ang="8100019" scaled="0"/>
            </a:gradFill>
            <a:ln>
              <a:noFill/>
            </a:ln>
            <a:effectLst>
              <a:outerShdw blurRad="57150" dist="19050" dir="5400000" algn="bl" rotWithShape="0">
                <a:srgbClr val="4877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" name="Google Shape;115;p14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8440460">
              <a:off x="6573591" y="3723802"/>
              <a:ext cx="3498423" cy="2413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4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2700007">
              <a:off x="-1549410" y="3811827"/>
              <a:ext cx="3498423" cy="2413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-2700067">
              <a:off x="8196332" y="-663976"/>
              <a:ext cx="2417488" cy="16678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1458125" y="14409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7"/>
          <p:cNvGrpSpPr/>
          <p:nvPr/>
        </p:nvGrpSpPr>
        <p:grpSpPr>
          <a:xfrm>
            <a:off x="-626179" y="-1185730"/>
            <a:ext cx="10883154" cy="7341565"/>
            <a:chOff x="-626179" y="-1185730"/>
            <a:chExt cx="10883154" cy="7341565"/>
          </a:xfrm>
        </p:grpSpPr>
        <p:pic>
          <p:nvPicPr>
            <p:cNvPr id="141" name="Google Shape;141;p17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5399979">
              <a:off x="8130378" y="118434"/>
              <a:ext cx="2516797" cy="173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431542">
              <a:off x="7475217" y="4351057"/>
              <a:ext cx="2406995" cy="1660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7"/>
            <p:cNvPicPr preferRelativeResize="0"/>
            <p:nvPr/>
          </p:nvPicPr>
          <p:blipFill rotWithShape="1">
            <a:blip r:embed="rId2">
              <a:alphaModFix/>
            </a:blip>
            <a:srcRect l="7340" r="4538" b="19768"/>
            <a:stretch/>
          </p:blipFill>
          <p:spPr>
            <a:xfrm rot="-697866">
              <a:off x="-483495" y="-960143"/>
              <a:ext cx="2406996" cy="16606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-1358125" y="4329300"/>
            <a:ext cx="4833000" cy="483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3560000" algn="bl" rotWithShape="0">
              <a:srgbClr val="4877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-2699993" flipH="1">
            <a:off x="-1409723" y="-796518"/>
            <a:ext cx="3342095" cy="230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-2699993" flipH="1">
            <a:off x="7754802" y="-1428968"/>
            <a:ext cx="3342095" cy="23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6263725" y="-3459750"/>
            <a:ext cx="4830000" cy="48303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7954075" y="3694355"/>
            <a:ext cx="1449300" cy="14493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rgbClr val="4877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4630225" y="4529225"/>
            <a:ext cx="1633500" cy="16335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9525" dir="1032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8474785">
            <a:off x="7283237" y="3807780"/>
            <a:ext cx="3013777" cy="207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2">
            <a:alphaModFix/>
          </a:blip>
          <a:srcRect l="7340" r="4538" b="19768"/>
          <a:stretch/>
        </p:blipFill>
        <p:spPr>
          <a:xfrm rot="-8099949">
            <a:off x="4168699" y="-1716088"/>
            <a:ext cx="3661250" cy="252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4804200" y="1714163"/>
            <a:ext cx="36198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ubTitle" idx="1"/>
          </p:nvPr>
        </p:nvSpPr>
        <p:spPr>
          <a:xfrm>
            <a:off x="4804125" y="2775125"/>
            <a:ext cx="3619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2236175" y="1714175"/>
            <a:ext cx="46716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1"/>
          </p:nvPr>
        </p:nvSpPr>
        <p:spPr>
          <a:xfrm>
            <a:off x="2762088" y="2775125"/>
            <a:ext cx="3619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rbitron Black"/>
              <a:buNone/>
              <a:defRPr sz="23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rbitron Black"/>
              <a:buNone/>
              <a:defRPr sz="2500">
                <a:solidFill>
                  <a:schemeClr val="dk1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●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○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■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●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○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■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●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Char char="○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"/>
              <a:buChar char="■"/>
              <a:defRPr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3" r:id="rId6"/>
    <p:sldLayoutId id="2147483666" r:id="rId7"/>
    <p:sldLayoutId id="2147483669" r:id="rId8"/>
    <p:sldLayoutId id="2147483673" r:id="rId9"/>
    <p:sldLayoutId id="2147483678" r:id="rId10"/>
    <p:sldLayoutId id="2147483685" r:id="rId11"/>
    <p:sldLayoutId id="2147483688" r:id="rId12"/>
    <p:sldLayoutId id="2147483701" r:id="rId13"/>
    <p:sldLayoutId id="214748370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59"/>
          <p:cNvGrpSpPr/>
          <p:nvPr/>
        </p:nvGrpSpPr>
        <p:grpSpPr>
          <a:xfrm>
            <a:off x="1213874" y="751483"/>
            <a:ext cx="43276" cy="411646"/>
            <a:chOff x="1256711" y="1178908"/>
            <a:chExt cx="43276" cy="411646"/>
          </a:xfrm>
        </p:grpSpPr>
        <p:grpSp>
          <p:nvGrpSpPr>
            <p:cNvPr id="539" name="Google Shape;539;p59"/>
            <p:cNvGrpSpPr/>
            <p:nvPr/>
          </p:nvGrpSpPr>
          <p:grpSpPr>
            <a:xfrm>
              <a:off x="1256711" y="1178908"/>
              <a:ext cx="43276" cy="184846"/>
              <a:chOff x="1256700" y="1103575"/>
              <a:chExt cx="60900" cy="260200"/>
            </a:xfrm>
          </p:grpSpPr>
          <p:sp>
            <p:nvSpPr>
              <p:cNvPr id="540" name="Google Shape;540;p59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9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9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59"/>
            <p:cNvGrpSpPr/>
            <p:nvPr/>
          </p:nvGrpSpPr>
          <p:grpSpPr>
            <a:xfrm>
              <a:off x="1256711" y="1405708"/>
              <a:ext cx="43276" cy="184846"/>
              <a:chOff x="1256700" y="1103575"/>
              <a:chExt cx="60900" cy="260200"/>
            </a:xfrm>
          </p:grpSpPr>
          <p:sp>
            <p:nvSpPr>
              <p:cNvPr id="544" name="Google Shape;544;p59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9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9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6" name="Google Shape;556;p59"/>
          <p:cNvSpPr/>
          <p:nvPr/>
        </p:nvSpPr>
        <p:spPr>
          <a:xfrm>
            <a:off x="2509175" y="-3861800"/>
            <a:ext cx="4830000" cy="48303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9"/>
          <p:cNvSpPr/>
          <p:nvPr/>
        </p:nvSpPr>
        <p:spPr>
          <a:xfrm>
            <a:off x="7446650" y="3964738"/>
            <a:ext cx="1260600" cy="12606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rgbClr val="4877FF">
                <a:alpha val="7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9"/>
          <p:cNvSpPr/>
          <p:nvPr/>
        </p:nvSpPr>
        <p:spPr>
          <a:xfrm>
            <a:off x="-1777700" y="1816800"/>
            <a:ext cx="3524100" cy="35241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9"/>
          <p:cNvSpPr/>
          <p:nvPr/>
        </p:nvSpPr>
        <p:spPr>
          <a:xfrm>
            <a:off x="7111775" y="-1569850"/>
            <a:ext cx="3524100" cy="35241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0" name="Google Shape;560;p59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9134663" flipH="1">
            <a:off x="-1755148" y="3031026"/>
            <a:ext cx="5981304" cy="41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9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2359540" flipH="1">
            <a:off x="6573591" y="-1878314"/>
            <a:ext cx="3498423" cy="241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9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8099997" flipH="1">
            <a:off x="906367" y="-2284251"/>
            <a:ext cx="4111489" cy="283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9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7200074" flipH="1">
            <a:off x="6735534" y="2930973"/>
            <a:ext cx="4276576" cy="295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51224">
            <a:off x="7536343" y="152779"/>
            <a:ext cx="709013" cy="537293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9"/>
          <p:cNvSpPr/>
          <p:nvPr/>
        </p:nvSpPr>
        <p:spPr>
          <a:xfrm>
            <a:off x="-680625" y="-262950"/>
            <a:ext cx="1633500" cy="16335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6;p61">
            <a:extLst>
              <a:ext uri="{FF2B5EF4-FFF2-40B4-BE49-F238E27FC236}">
                <a16:creationId xmlns:a16="http://schemas.microsoft.com/office/drawing/2014/main" id="{56CB089A-AEAE-9F79-9EF3-222C0A03CD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84879" y="2043606"/>
            <a:ext cx="6692071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Средства деловой визуализации лекции сводные данные о туристских объектах: визуализация информации о туристских предприятиях, основанных на пакете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MICROSOFT VISIO</a:t>
            </a:r>
            <a:endParaRPr lang="en-US" sz="2400" b="1" dirty="0"/>
          </a:p>
        </p:txBody>
      </p:sp>
      <p:pic>
        <p:nvPicPr>
          <p:cNvPr id="1026" name="Picture 2" descr="Microsoft Visio — Википедия">
            <a:extLst>
              <a:ext uri="{FF2B5EF4-FFF2-40B4-BE49-F238E27FC236}">
                <a16:creationId xmlns:a16="http://schemas.microsoft.com/office/drawing/2014/main" id="{DAF15449-050F-E950-3CF6-F2F64DFB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55" y="3578850"/>
            <a:ext cx="1384380" cy="13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63"/>
          <p:cNvGrpSpPr/>
          <p:nvPr/>
        </p:nvGrpSpPr>
        <p:grpSpPr>
          <a:xfrm>
            <a:off x="8605274" y="3747208"/>
            <a:ext cx="43276" cy="411646"/>
            <a:chOff x="1256711" y="1178908"/>
            <a:chExt cx="43276" cy="411646"/>
          </a:xfrm>
        </p:grpSpPr>
        <p:grpSp>
          <p:nvGrpSpPr>
            <p:cNvPr id="639" name="Google Shape;639;p63"/>
            <p:cNvGrpSpPr/>
            <p:nvPr/>
          </p:nvGrpSpPr>
          <p:grpSpPr>
            <a:xfrm>
              <a:off x="1256711" y="1178908"/>
              <a:ext cx="43276" cy="184846"/>
              <a:chOff x="1256700" y="1103575"/>
              <a:chExt cx="60900" cy="260200"/>
            </a:xfrm>
          </p:grpSpPr>
          <p:sp>
            <p:nvSpPr>
              <p:cNvPr id="640" name="Google Shape;640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63"/>
            <p:cNvGrpSpPr/>
            <p:nvPr/>
          </p:nvGrpSpPr>
          <p:grpSpPr>
            <a:xfrm>
              <a:off x="1256711" y="1405708"/>
              <a:ext cx="43276" cy="184846"/>
              <a:chOff x="1256700" y="1103575"/>
              <a:chExt cx="60900" cy="260200"/>
            </a:xfrm>
          </p:grpSpPr>
          <p:sp>
            <p:nvSpPr>
              <p:cNvPr id="644" name="Google Shape;644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7" name="Google Shape;647;p63"/>
          <p:cNvGrpSpPr/>
          <p:nvPr/>
        </p:nvGrpSpPr>
        <p:grpSpPr>
          <a:xfrm>
            <a:off x="364449" y="1505208"/>
            <a:ext cx="43276" cy="411646"/>
            <a:chOff x="1256711" y="1178908"/>
            <a:chExt cx="43276" cy="411646"/>
          </a:xfrm>
        </p:grpSpPr>
        <p:grpSp>
          <p:nvGrpSpPr>
            <p:cNvPr id="648" name="Google Shape;648;p63"/>
            <p:cNvGrpSpPr/>
            <p:nvPr/>
          </p:nvGrpSpPr>
          <p:grpSpPr>
            <a:xfrm>
              <a:off x="1256711" y="1178908"/>
              <a:ext cx="43276" cy="184846"/>
              <a:chOff x="1256700" y="1103575"/>
              <a:chExt cx="60900" cy="260200"/>
            </a:xfrm>
          </p:grpSpPr>
          <p:sp>
            <p:nvSpPr>
              <p:cNvPr id="649" name="Google Shape;649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" name="Google Shape;652;p63"/>
            <p:cNvGrpSpPr/>
            <p:nvPr/>
          </p:nvGrpSpPr>
          <p:grpSpPr>
            <a:xfrm>
              <a:off x="1256711" y="1405708"/>
              <a:ext cx="43276" cy="184846"/>
              <a:chOff x="1256700" y="1103575"/>
              <a:chExt cx="60900" cy="260200"/>
            </a:xfrm>
          </p:grpSpPr>
          <p:sp>
            <p:nvSpPr>
              <p:cNvPr id="653" name="Google Shape;653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586;p61">
            <a:extLst>
              <a:ext uri="{FF2B5EF4-FFF2-40B4-BE49-F238E27FC236}">
                <a16:creationId xmlns:a16="http://schemas.microsoft.com/office/drawing/2014/main" id="{A34FEBCF-A7B6-98E8-EBFB-328B54B03B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Преимущества использования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Microsoft Visio</a:t>
            </a:r>
            <a:endParaRPr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Google Shape;586;p61">
            <a:extLst>
              <a:ext uri="{FF2B5EF4-FFF2-40B4-BE49-F238E27FC236}">
                <a16:creationId xmlns:a16="http://schemas.microsoft.com/office/drawing/2014/main" id="{E1BEB310-1DD7-A415-F4EB-921EA22D85BE}"/>
              </a:ext>
            </a:extLst>
          </p:cNvPr>
          <p:cNvSpPr txBox="1">
            <a:spLocks/>
          </p:cNvSpPr>
          <p:nvPr/>
        </p:nvSpPr>
        <p:spPr>
          <a:xfrm>
            <a:off x="999066" y="1916853"/>
            <a:ext cx="3327401" cy="2484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800" b="1" dirty="0">
                <a:solidFill>
                  <a:srgbClr val="C00000"/>
                </a:solidFill>
              </a:rPr>
              <a:t>Простота использования</a:t>
            </a:r>
          </a:p>
          <a:p>
            <a:pPr marL="0" indent="0" algn="ctr"/>
            <a:endParaRPr lang="ru-RU" sz="18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800" b="1" dirty="0">
                <a:solidFill>
                  <a:schemeClr val="tx1"/>
                </a:solidFill>
              </a:rPr>
              <a:t>Microsoft </a:t>
            </a:r>
            <a:r>
              <a:rPr lang="ru-RU" sz="1800" b="1" dirty="0" err="1">
                <a:solidFill>
                  <a:schemeClr val="tx1"/>
                </a:solidFill>
              </a:rPr>
              <a:t>Visio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предлагает удобные интерфейсы и шаблоны, которые делают его доступным как для новичков, так и для опытных пользователей.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2" name="Google Shape;586;p61">
            <a:extLst>
              <a:ext uri="{FF2B5EF4-FFF2-40B4-BE49-F238E27FC236}">
                <a16:creationId xmlns:a16="http://schemas.microsoft.com/office/drawing/2014/main" id="{C9CCF642-A5AB-C6F1-AF17-999E375F0ACE}"/>
              </a:ext>
            </a:extLst>
          </p:cNvPr>
          <p:cNvSpPr txBox="1">
            <a:spLocks/>
          </p:cNvSpPr>
          <p:nvPr/>
        </p:nvSpPr>
        <p:spPr>
          <a:xfrm>
            <a:off x="4605175" y="1921169"/>
            <a:ext cx="3327401" cy="2484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800" b="1" dirty="0">
                <a:solidFill>
                  <a:srgbClr val="C00000"/>
                </a:solidFill>
              </a:rPr>
              <a:t>Интеграция</a:t>
            </a:r>
          </a:p>
          <a:p>
            <a:pPr marL="0" indent="0" algn="ctr"/>
            <a:endParaRPr lang="ru-RU" sz="1800" b="1" dirty="0">
              <a:solidFill>
                <a:srgbClr val="C00000"/>
              </a:solidFill>
            </a:endParaRPr>
          </a:p>
          <a:p>
            <a:pPr marL="0" indent="0" algn="ctr"/>
            <a:r>
              <a:rPr lang="ru-RU" sz="1800" dirty="0">
                <a:solidFill>
                  <a:schemeClr val="tx1"/>
                </a:solidFill>
              </a:rPr>
              <a:t>Он легко интегрируется с другими приложениями </a:t>
            </a:r>
            <a:r>
              <a:rPr lang="ru-RU" sz="1800" b="1" dirty="0">
                <a:solidFill>
                  <a:schemeClr val="tx1"/>
                </a:solidFill>
              </a:rPr>
              <a:t>Microsoft Office</a:t>
            </a:r>
            <a:r>
              <a:rPr lang="ru-RU" sz="1800" dirty="0">
                <a:solidFill>
                  <a:schemeClr val="tx1"/>
                </a:solidFill>
              </a:rPr>
              <a:t>, такими как </a:t>
            </a:r>
            <a:r>
              <a:rPr lang="ru-RU" sz="1800" b="1" dirty="0">
                <a:solidFill>
                  <a:schemeClr val="tx1"/>
                </a:solidFill>
              </a:rPr>
              <a:t>Excel,</a:t>
            </a:r>
            <a:r>
              <a:rPr lang="ru-RU" sz="1800" dirty="0">
                <a:solidFill>
                  <a:schemeClr val="tx1"/>
                </a:solidFill>
              </a:rPr>
              <a:t> что позволяет легко импортировать и экспортировать данные.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0D406B0-A91A-E67C-83A2-5FDD96D0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787" y="1192553"/>
            <a:ext cx="724299" cy="72429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92DFB9E-09F6-5574-6D7F-003E35014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916" y="1213849"/>
            <a:ext cx="724299" cy="724299"/>
          </a:xfrm>
          <a:prstGeom prst="rect">
            <a:avLst/>
          </a:prstGeom>
        </p:spPr>
      </p:pic>
      <p:pic>
        <p:nvPicPr>
          <p:cNvPr id="60" name="Picture 2" descr="Microsoft Visio — Википедия">
            <a:extLst>
              <a:ext uri="{FF2B5EF4-FFF2-40B4-BE49-F238E27FC236}">
                <a16:creationId xmlns:a16="http://schemas.microsoft.com/office/drawing/2014/main" id="{58BE53A7-AA2A-9E8B-D2F3-009582F8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10" y="1604075"/>
            <a:ext cx="565982" cy="5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63"/>
          <p:cNvGrpSpPr/>
          <p:nvPr/>
        </p:nvGrpSpPr>
        <p:grpSpPr>
          <a:xfrm>
            <a:off x="8605274" y="3747208"/>
            <a:ext cx="43276" cy="411646"/>
            <a:chOff x="1256711" y="1178908"/>
            <a:chExt cx="43276" cy="411646"/>
          </a:xfrm>
        </p:grpSpPr>
        <p:grpSp>
          <p:nvGrpSpPr>
            <p:cNvPr id="639" name="Google Shape;639;p63"/>
            <p:cNvGrpSpPr/>
            <p:nvPr/>
          </p:nvGrpSpPr>
          <p:grpSpPr>
            <a:xfrm>
              <a:off x="1256711" y="1178908"/>
              <a:ext cx="43276" cy="184846"/>
              <a:chOff x="1256700" y="1103575"/>
              <a:chExt cx="60900" cy="260200"/>
            </a:xfrm>
          </p:grpSpPr>
          <p:sp>
            <p:nvSpPr>
              <p:cNvPr id="640" name="Google Shape;640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63"/>
            <p:cNvGrpSpPr/>
            <p:nvPr/>
          </p:nvGrpSpPr>
          <p:grpSpPr>
            <a:xfrm>
              <a:off x="1256711" y="1405708"/>
              <a:ext cx="43276" cy="184846"/>
              <a:chOff x="1256700" y="1103575"/>
              <a:chExt cx="60900" cy="260200"/>
            </a:xfrm>
          </p:grpSpPr>
          <p:sp>
            <p:nvSpPr>
              <p:cNvPr id="644" name="Google Shape;644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7" name="Google Shape;647;p63"/>
          <p:cNvGrpSpPr/>
          <p:nvPr/>
        </p:nvGrpSpPr>
        <p:grpSpPr>
          <a:xfrm>
            <a:off x="364449" y="1505208"/>
            <a:ext cx="43276" cy="411646"/>
            <a:chOff x="1256711" y="1178908"/>
            <a:chExt cx="43276" cy="411646"/>
          </a:xfrm>
        </p:grpSpPr>
        <p:grpSp>
          <p:nvGrpSpPr>
            <p:cNvPr id="648" name="Google Shape;648;p63"/>
            <p:cNvGrpSpPr/>
            <p:nvPr/>
          </p:nvGrpSpPr>
          <p:grpSpPr>
            <a:xfrm>
              <a:off x="1256711" y="1178908"/>
              <a:ext cx="43276" cy="184846"/>
              <a:chOff x="1256700" y="1103575"/>
              <a:chExt cx="60900" cy="260200"/>
            </a:xfrm>
          </p:grpSpPr>
          <p:sp>
            <p:nvSpPr>
              <p:cNvPr id="649" name="Google Shape;649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" name="Google Shape;652;p63"/>
            <p:cNvGrpSpPr/>
            <p:nvPr/>
          </p:nvGrpSpPr>
          <p:grpSpPr>
            <a:xfrm>
              <a:off x="1256711" y="1405708"/>
              <a:ext cx="43276" cy="184846"/>
              <a:chOff x="1256700" y="1103575"/>
              <a:chExt cx="60900" cy="260200"/>
            </a:xfrm>
          </p:grpSpPr>
          <p:sp>
            <p:nvSpPr>
              <p:cNvPr id="653" name="Google Shape;653;p63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63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63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586;p61">
            <a:extLst>
              <a:ext uri="{FF2B5EF4-FFF2-40B4-BE49-F238E27FC236}">
                <a16:creationId xmlns:a16="http://schemas.microsoft.com/office/drawing/2014/main" id="{A34FEBCF-A7B6-98E8-EBFB-328B54B03B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Преимущества использования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Microsoft Visio</a:t>
            </a:r>
            <a:endParaRPr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Google Shape;586;p61">
            <a:extLst>
              <a:ext uri="{FF2B5EF4-FFF2-40B4-BE49-F238E27FC236}">
                <a16:creationId xmlns:a16="http://schemas.microsoft.com/office/drawing/2014/main" id="{E1BEB310-1DD7-A415-F4EB-921EA22D85BE}"/>
              </a:ext>
            </a:extLst>
          </p:cNvPr>
          <p:cNvSpPr txBox="1">
            <a:spLocks/>
          </p:cNvSpPr>
          <p:nvPr/>
        </p:nvSpPr>
        <p:spPr>
          <a:xfrm>
            <a:off x="922864" y="1916853"/>
            <a:ext cx="3327401" cy="2484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800" b="1" dirty="0">
                <a:solidFill>
                  <a:srgbClr val="C00000"/>
                </a:solidFill>
              </a:rPr>
              <a:t>Настройка: </a:t>
            </a:r>
          </a:p>
          <a:p>
            <a:pPr marL="0" indent="0" algn="ctr"/>
            <a:endParaRPr lang="ru-RU" sz="1800" b="1" dirty="0">
              <a:solidFill>
                <a:srgbClr val="C00000"/>
              </a:solidFill>
            </a:endParaRPr>
          </a:p>
          <a:p>
            <a:pPr marL="0" indent="0" algn="ctr"/>
            <a:r>
              <a:rPr lang="ru-RU" sz="1800" dirty="0" err="1">
                <a:solidFill>
                  <a:schemeClr val="tx1"/>
                </a:solidFill>
              </a:rPr>
              <a:t>Visio</a:t>
            </a:r>
            <a:r>
              <a:rPr lang="ru-RU" sz="1800" dirty="0">
                <a:solidFill>
                  <a:schemeClr val="tx1"/>
                </a:solidFill>
              </a:rPr>
              <a:t> позволяет создавать индивидуальные диаграммы и визуализации в соответствии с конкретными потребностями бизнеса.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2" name="Google Shape;586;p61">
            <a:extLst>
              <a:ext uri="{FF2B5EF4-FFF2-40B4-BE49-F238E27FC236}">
                <a16:creationId xmlns:a16="http://schemas.microsoft.com/office/drawing/2014/main" id="{C9CCF642-A5AB-C6F1-AF17-999E375F0ACE}"/>
              </a:ext>
            </a:extLst>
          </p:cNvPr>
          <p:cNvSpPr txBox="1">
            <a:spLocks/>
          </p:cNvSpPr>
          <p:nvPr/>
        </p:nvSpPr>
        <p:spPr>
          <a:xfrm>
            <a:off x="4562840" y="1921169"/>
            <a:ext cx="3539759" cy="2484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endParaRPr lang="ru-RU" sz="1800" b="1" dirty="0">
              <a:solidFill>
                <a:srgbClr val="C00000"/>
              </a:solidFill>
            </a:endParaRPr>
          </a:p>
          <a:p>
            <a:pPr marL="0" indent="0" algn="ctr"/>
            <a:r>
              <a:rPr lang="ru-RU" sz="1800" b="1" dirty="0">
                <a:solidFill>
                  <a:srgbClr val="C00000"/>
                </a:solidFill>
              </a:rPr>
              <a:t>Совместная работа: </a:t>
            </a:r>
          </a:p>
          <a:p>
            <a:pPr marL="0" indent="0" algn="ctr"/>
            <a:endParaRPr lang="ru-RU" sz="1800" b="1" dirty="0">
              <a:solidFill>
                <a:srgbClr val="C00000"/>
              </a:solidFill>
            </a:endParaRPr>
          </a:p>
          <a:p>
            <a:pPr marL="0" indent="0" algn="ctr"/>
            <a:r>
              <a:rPr lang="ru-RU" sz="1800" dirty="0">
                <a:solidFill>
                  <a:schemeClr val="tx1"/>
                </a:solidFill>
              </a:rPr>
              <a:t>несколько членов команды могут совместно работать над диаграммами и диаграммами в режиме реального времени, что способствует командной работе.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0FB3F-EB99-2430-B6C7-A94A0D190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01" y="1237998"/>
            <a:ext cx="517525" cy="517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8D34E-8A01-F72E-03D1-8C7BC1A76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557" y="1299837"/>
            <a:ext cx="552324" cy="552324"/>
          </a:xfrm>
          <a:prstGeom prst="rect">
            <a:avLst/>
          </a:prstGeom>
        </p:spPr>
      </p:pic>
      <p:pic>
        <p:nvPicPr>
          <p:cNvPr id="6" name="Picture 2" descr="Microsoft Visio — Википедия">
            <a:extLst>
              <a:ext uri="{FF2B5EF4-FFF2-40B4-BE49-F238E27FC236}">
                <a16:creationId xmlns:a16="http://schemas.microsoft.com/office/drawing/2014/main" id="{820D4226-F981-70A5-A5DE-CABE01A9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10" y="1604075"/>
            <a:ext cx="565982" cy="5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1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65"/>
          <p:cNvGrpSpPr/>
          <p:nvPr/>
        </p:nvGrpSpPr>
        <p:grpSpPr>
          <a:xfrm>
            <a:off x="8490874" y="1254533"/>
            <a:ext cx="43276" cy="411646"/>
            <a:chOff x="1256711" y="1178908"/>
            <a:chExt cx="43276" cy="411646"/>
          </a:xfrm>
        </p:grpSpPr>
        <p:grpSp>
          <p:nvGrpSpPr>
            <p:cNvPr id="694" name="Google Shape;694;p65"/>
            <p:cNvGrpSpPr/>
            <p:nvPr/>
          </p:nvGrpSpPr>
          <p:grpSpPr>
            <a:xfrm>
              <a:off x="1256711" y="1178908"/>
              <a:ext cx="43276" cy="184846"/>
              <a:chOff x="1256700" y="1103575"/>
              <a:chExt cx="60900" cy="260200"/>
            </a:xfrm>
          </p:grpSpPr>
          <p:sp>
            <p:nvSpPr>
              <p:cNvPr id="695" name="Google Shape;695;p65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5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5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8" name="Google Shape;698;p65"/>
            <p:cNvGrpSpPr/>
            <p:nvPr/>
          </p:nvGrpSpPr>
          <p:grpSpPr>
            <a:xfrm>
              <a:off x="1256711" y="1405708"/>
              <a:ext cx="43276" cy="184846"/>
              <a:chOff x="1256700" y="1103575"/>
              <a:chExt cx="60900" cy="260200"/>
            </a:xfrm>
          </p:grpSpPr>
          <p:sp>
            <p:nvSpPr>
              <p:cNvPr id="699" name="Google Shape;699;p65"/>
              <p:cNvSpPr/>
              <p:nvPr/>
            </p:nvSpPr>
            <p:spPr>
              <a:xfrm>
                <a:off x="1256700" y="11035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5"/>
              <p:cNvSpPr/>
              <p:nvPr/>
            </p:nvSpPr>
            <p:spPr>
              <a:xfrm>
                <a:off x="1256700" y="120322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5"/>
              <p:cNvSpPr/>
              <p:nvPr/>
            </p:nvSpPr>
            <p:spPr>
              <a:xfrm>
                <a:off x="1256700" y="1302875"/>
                <a:ext cx="60900" cy="60900"/>
              </a:xfrm>
              <a:prstGeom prst="ellipse">
                <a:avLst/>
              </a:prstGeom>
              <a:gradFill>
                <a:gsLst>
                  <a:gs pos="0">
                    <a:srgbClr val="8DF1FF"/>
                  </a:gs>
                  <a:gs pos="30000">
                    <a:srgbClr val="F2CEFF"/>
                  </a:gs>
                  <a:gs pos="100000">
                    <a:srgbClr val="0445FF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586;p61">
            <a:extLst>
              <a:ext uri="{FF2B5EF4-FFF2-40B4-BE49-F238E27FC236}">
                <a16:creationId xmlns:a16="http://schemas.microsoft.com/office/drawing/2014/main" id="{8A726F08-0259-9DEF-0E7F-7DAFA2CCEC5C}"/>
              </a:ext>
            </a:extLst>
          </p:cNvPr>
          <p:cNvSpPr txBox="1">
            <a:spLocks/>
          </p:cNvSpPr>
          <p:nvPr/>
        </p:nvSpPr>
        <p:spPr>
          <a:xfrm>
            <a:off x="1580339" y="30503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Планирование</a:t>
            </a:r>
          </a:p>
        </p:txBody>
      </p:sp>
      <p:sp>
        <p:nvSpPr>
          <p:cNvPr id="7" name="Google Shape;586;p61">
            <a:extLst>
              <a:ext uri="{FF2B5EF4-FFF2-40B4-BE49-F238E27FC236}">
                <a16:creationId xmlns:a16="http://schemas.microsoft.com/office/drawing/2014/main" id="{32658B9A-C749-7956-156E-7A7DF8AACE85}"/>
              </a:ext>
            </a:extLst>
          </p:cNvPr>
          <p:cNvSpPr txBox="1">
            <a:spLocks/>
          </p:cNvSpPr>
          <p:nvPr/>
        </p:nvSpPr>
        <p:spPr>
          <a:xfrm>
            <a:off x="980377" y="2286628"/>
            <a:ext cx="7183245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Используйте </a:t>
            </a:r>
            <a:r>
              <a:rPr lang="ru-RU" sz="2000" b="1" dirty="0" err="1">
                <a:solidFill>
                  <a:schemeClr val="tx1"/>
                </a:solidFill>
              </a:rPr>
              <a:t>Visio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для планирования сценариев, которое предполагает создание диаграмм для визуализации потенциальных изменений или событий в туристическом предприятии.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Дублируйте существующие диаграммы, отображающие текущее состояние предприятия. Внесите изменения в дублированные диаграммы, чтобы смоделировать различные сценарии, например изменения в потоках посетителей или модернизацию инфраструктуры. Сравните исходную и измененную диаграммы, чтобы оценить влияние этих сценариев.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799935">
            <a:off x="110478" y="3969842"/>
            <a:ext cx="540319" cy="4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586;p61">
            <a:extLst>
              <a:ext uri="{FF2B5EF4-FFF2-40B4-BE49-F238E27FC236}">
                <a16:creationId xmlns:a16="http://schemas.microsoft.com/office/drawing/2014/main" id="{6C50ECB0-B114-14FF-5BD5-6138701D14FD}"/>
              </a:ext>
            </a:extLst>
          </p:cNvPr>
          <p:cNvSpPr txBox="1">
            <a:spLocks/>
          </p:cNvSpPr>
          <p:nvPr/>
        </p:nvSpPr>
        <p:spPr>
          <a:xfrm>
            <a:off x="1580339" y="30503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Практика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908B3963-2A2A-0B3D-7594-DEC869CCC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545621"/>
              </p:ext>
            </p:extLst>
          </p:nvPr>
        </p:nvGraphicFramePr>
        <p:xfrm>
          <a:off x="807971" y="908134"/>
          <a:ext cx="78328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64"/>
          <p:cNvPicPr preferRelativeResize="0"/>
          <p:nvPr/>
        </p:nvPicPr>
        <p:blipFill rotWithShape="1">
          <a:blip r:embed="rId3">
            <a:alphaModFix/>
          </a:blip>
          <a:srcRect l="23070" t="2116" r="23064" b="2125"/>
          <a:stretch/>
        </p:blipFill>
        <p:spPr>
          <a:xfrm>
            <a:off x="5157634" y="901525"/>
            <a:ext cx="3613500" cy="3613500"/>
          </a:xfrm>
          <a:prstGeom prst="ellipse">
            <a:avLst/>
          </a:prstGeom>
          <a:noFill/>
          <a:ln>
            <a:noFill/>
          </a:ln>
          <a:effectLst>
            <a:outerShdw blurRad="128588" dist="28575" dir="11040000" algn="bl" rotWithShape="0">
              <a:schemeClr val="accent1">
                <a:alpha val="23000"/>
              </a:schemeClr>
            </a:outerShdw>
          </a:effectLst>
        </p:spPr>
      </p:pic>
      <p:sp>
        <p:nvSpPr>
          <p:cNvPr id="6" name="Google Shape;586;p61">
            <a:extLst>
              <a:ext uri="{FF2B5EF4-FFF2-40B4-BE49-F238E27FC236}">
                <a16:creationId xmlns:a16="http://schemas.microsoft.com/office/drawing/2014/main" id="{5583E8EF-2637-6EB7-6584-506F1534D31D}"/>
              </a:ext>
            </a:extLst>
          </p:cNvPr>
          <p:cNvSpPr txBox="1">
            <a:spLocks/>
          </p:cNvSpPr>
          <p:nvPr/>
        </p:nvSpPr>
        <p:spPr>
          <a:xfrm>
            <a:off x="466001" y="110071"/>
            <a:ext cx="4715601" cy="477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l"/>
            <a:r>
              <a:rPr lang="ru-RU" sz="2000" b="1" dirty="0">
                <a:solidFill>
                  <a:schemeClr val="tx1"/>
                </a:solidFill>
              </a:rPr>
              <a:t>Microsoft </a:t>
            </a:r>
            <a:r>
              <a:rPr lang="ru-RU" sz="2000" b="1" dirty="0" err="1">
                <a:solidFill>
                  <a:schemeClr val="tx1"/>
                </a:solidFill>
              </a:rPr>
              <a:t>Visio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предлагает широкий спектр шаблонов и форм для поддержки визуализации информации, связанной с туристическими предприятиями. </a:t>
            </a:r>
          </a:p>
          <a:p>
            <a:pPr marL="0" indent="0" algn="l"/>
            <a:endParaRPr lang="ru-RU" sz="1700" dirty="0">
              <a:solidFill>
                <a:schemeClr val="tx1"/>
              </a:solidFill>
            </a:endParaRPr>
          </a:p>
          <a:p>
            <a:pPr marL="0" indent="0" algn="l"/>
            <a:r>
              <a:rPr lang="ru-RU" sz="1700" dirty="0">
                <a:solidFill>
                  <a:schemeClr val="tx1"/>
                </a:solidFill>
              </a:rPr>
              <a:t>Если вам нужно представить организационные структуры, процессы, макеты сайтов, информационные панели на основе данных или планирование сценариев, </a:t>
            </a:r>
            <a:r>
              <a:rPr lang="ru-RU" sz="2000" b="1" dirty="0" err="1">
                <a:solidFill>
                  <a:schemeClr val="tx1"/>
                </a:solidFill>
              </a:rPr>
              <a:t>Visio</a:t>
            </a:r>
            <a:r>
              <a:rPr lang="ru-RU" sz="1700" dirty="0">
                <a:solidFill>
                  <a:schemeClr val="tx1"/>
                </a:solidFill>
              </a:rPr>
              <a:t> предоставляет гибкость и инструменты для создания значимых визуализаций, которые могут помочь в принятии решений и планировании в индустрии туризма.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7" name="Google Shape;2927;p121">
            <a:extLst>
              <a:ext uri="{FF2B5EF4-FFF2-40B4-BE49-F238E27FC236}">
                <a16:creationId xmlns:a16="http://schemas.microsoft.com/office/drawing/2014/main" id="{FE45011F-FC79-6FDC-EF46-EDA0616D53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26554" flipH="1">
            <a:off x="-700712" y="-1633463"/>
            <a:ext cx="3771629" cy="32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80"/>
          <p:cNvSpPr/>
          <p:nvPr/>
        </p:nvSpPr>
        <p:spPr>
          <a:xfrm>
            <a:off x="4876725" y="-2473628"/>
            <a:ext cx="4323600" cy="43236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9525" dir="1032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80"/>
          <p:cNvSpPr/>
          <p:nvPr/>
        </p:nvSpPr>
        <p:spPr>
          <a:xfrm>
            <a:off x="1221300" y="3898681"/>
            <a:ext cx="2784600" cy="27846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9525" dir="1032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80"/>
          <p:cNvSpPr/>
          <p:nvPr/>
        </p:nvSpPr>
        <p:spPr>
          <a:xfrm>
            <a:off x="-1095287" y="-2143862"/>
            <a:ext cx="4116000" cy="41160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9525" dir="1032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8" name="Google Shape;1048;p80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9134658">
            <a:off x="6198456" y="3484670"/>
            <a:ext cx="4017216" cy="27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80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151338" flipH="1">
            <a:off x="3409941" y="-2595477"/>
            <a:ext cx="6209997" cy="4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80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3218813">
            <a:off x="-1858633" y="-455457"/>
            <a:ext cx="4118967" cy="284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80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7857552">
            <a:off x="-683926" y="4236036"/>
            <a:ext cx="3498427" cy="241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80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969080">
            <a:off x="1334578" y="611763"/>
            <a:ext cx="1486091" cy="10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80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3600069">
            <a:off x="7532675" y="3364418"/>
            <a:ext cx="817221" cy="5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635204" y="3934327"/>
            <a:ext cx="3185085" cy="241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253969">
            <a:off x="7082251" y="477729"/>
            <a:ext cx="3185088" cy="241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871798" y="3915988"/>
            <a:ext cx="1969777" cy="14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80">
            <a:hlinkClick r:id="" action="ppaction://hlinkshowjump?jump=nextslide"/>
          </p:cNvPr>
          <p:cNvSpPr/>
          <p:nvPr/>
        </p:nvSpPr>
        <p:spPr>
          <a:xfrm>
            <a:off x="271492" y="2100174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80">
            <a:hlinkClick r:id="rId5" action="ppaction://hlinksldjump"/>
          </p:cNvPr>
          <p:cNvSpPr/>
          <p:nvPr/>
        </p:nvSpPr>
        <p:spPr>
          <a:xfrm>
            <a:off x="271492" y="2350079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80"/>
          <p:cNvSpPr/>
          <p:nvPr/>
        </p:nvSpPr>
        <p:spPr>
          <a:xfrm>
            <a:off x="271492" y="2599984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1200" b="1">
              <a:solidFill>
                <a:schemeClr val="dk2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63" name="Google Shape;1063;p80">
            <a:hlinkClick r:id="rId5" action="ppaction://hlinksldjump"/>
          </p:cNvPr>
          <p:cNvSpPr/>
          <p:nvPr/>
        </p:nvSpPr>
        <p:spPr>
          <a:xfrm>
            <a:off x="312597" y="2386311"/>
            <a:ext cx="111412" cy="111267"/>
          </a:xfrm>
          <a:custGeom>
            <a:avLst/>
            <a:gdLst/>
            <a:ahLst/>
            <a:cxnLst/>
            <a:rect l="l" t="t" r="r" b="b"/>
            <a:pathLst>
              <a:path w="13840" h="13822" extrusionOk="0">
                <a:moveTo>
                  <a:pt x="6911" y="881"/>
                </a:moveTo>
                <a:lnTo>
                  <a:pt x="13030" y="3671"/>
                </a:lnTo>
                <a:lnTo>
                  <a:pt x="13030" y="4571"/>
                </a:lnTo>
                <a:lnTo>
                  <a:pt x="6911" y="1781"/>
                </a:lnTo>
                <a:lnTo>
                  <a:pt x="810" y="4571"/>
                </a:lnTo>
                <a:lnTo>
                  <a:pt x="810" y="3671"/>
                </a:lnTo>
                <a:lnTo>
                  <a:pt x="6911" y="881"/>
                </a:lnTo>
                <a:close/>
                <a:moveTo>
                  <a:pt x="6911" y="2664"/>
                </a:moveTo>
                <a:lnTo>
                  <a:pt x="13030" y="5452"/>
                </a:lnTo>
                <a:lnTo>
                  <a:pt x="13030" y="13011"/>
                </a:lnTo>
                <a:lnTo>
                  <a:pt x="810" y="13011"/>
                </a:lnTo>
                <a:lnTo>
                  <a:pt x="810" y="5452"/>
                </a:lnTo>
                <a:lnTo>
                  <a:pt x="6911" y="2664"/>
                </a:lnTo>
                <a:close/>
                <a:moveTo>
                  <a:pt x="6911" y="0"/>
                </a:moveTo>
                <a:lnTo>
                  <a:pt x="1" y="3149"/>
                </a:lnTo>
                <a:lnTo>
                  <a:pt x="1" y="13821"/>
                </a:lnTo>
                <a:lnTo>
                  <a:pt x="13839" y="13821"/>
                </a:lnTo>
                <a:lnTo>
                  <a:pt x="13839" y="3149"/>
                </a:lnTo>
                <a:lnTo>
                  <a:pt x="69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80">
            <a:hlinkClick r:id="rId5" action="ppaction://hlinksldjump"/>
          </p:cNvPr>
          <p:cNvSpPr/>
          <p:nvPr/>
        </p:nvSpPr>
        <p:spPr>
          <a:xfrm>
            <a:off x="337227" y="2427297"/>
            <a:ext cx="62146" cy="54917"/>
          </a:xfrm>
          <a:custGeom>
            <a:avLst/>
            <a:gdLst/>
            <a:ahLst/>
            <a:cxnLst/>
            <a:rect l="l" t="t" r="r" b="b"/>
            <a:pathLst>
              <a:path w="7720" h="6822" extrusionOk="0">
                <a:moveTo>
                  <a:pt x="5255" y="811"/>
                </a:moveTo>
                <a:cubicBezTo>
                  <a:pt x="5651" y="811"/>
                  <a:pt x="6011" y="955"/>
                  <a:pt x="6280" y="1224"/>
                </a:cubicBezTo>
                <a:cubicBezTo>
                  <a:pt x="6839" y="1783"/>
                  <a:pt x="6839" y="2700"/>
                  <a:pt x="6280" y="3258"/>
                </a:cubicBezTo>
                <a:lnTo>
                  <a:pt x="3851" y="5670"/>
                </a:lnTo>
                <a:lnTo>
                  <a:pt x="1440" y="3258"/>
                </a:lnTo>
                <a:cubicBezTo>
                  <a:pt x="881" y="2700"/>
                  <a:pt x="881" y="1783"/>
                  <a:pt x="1440" y="1224"/>
                </a:cubicBezTo>
                <a:cubicBezTo>
                  <a:pt x="1709" y="955"/>
                  <a:pt x="2069" y="811"/>
                  <a:pt x="2465" y="811"/>
                </a:cubicBezTo>
                <a:cubicBezTo>
                  <a:pt x="2844" y="811"/>
                  <a:pt x="3204" y="955"/>
                  <a:pt x="3473" y="1224"/>
                </a:cubicBezTo>
                <a:lnTo>
                  <a:pt x="3851" y="1620"/>
                </a:lnTo>
                <a:lnTo>
                  <a:pt x="4247" y="1224"/>
                </a:lnTo>
                <a:cubicBezTo>
                  <a:pt x="4517" y="955"/>
                  <a:pt x="4876" y="811"/>
                  <a:pt x="5255" y="811"/>
                </a:cubicBezTo>
                <a:close/>
                <a:moveTo>
                  <a:pt x="2465" y="0"/>
                </a:moveTo>
                <a:cubicBezTo>
                  <a:pt x="1853" y="0"/>
                  <a:pt x="1296" y="235"/>
                  <a:pt x="864" y="667"/>
                </a:cubicBezTo>
                <a:cubicBezTo>
                  <a:pt x="0" y="1531"/>
                  <a:pt x="0" y="2952"/>
                  <a:pt x="864" y="3834"/>
                </a:cubicBezTo>
                <a:lnTo>
                  <a:pt x="3851" y="6822"/>
                </a:lnTo>
                <a:lnTo>
                  <a:pt x="6856" y="3834"/>
                </a:lnTo>
                <a:cubicBezTo>
                  <a:pt x="7720" y="2952"/>
                  <a:pt x="7720" y="1531"/>
                  <a:pt x="6856" y="667"/>
                </a:cubicBezTo>
                <a:cubicBezTo>
                  <a:pt x="6424" y="235"/>
                  <a:pt x="5867" y="0"/>
                  <a:pt x="5255" y="0"/>
                </a:cubicBezTo>
                <a:cubicBezTo>
                  <a:pt x="4751" y="0"/>
                  <a:pt x="4265" y="180"/>
                  <a:pt x="3851" y="487"/>
                </a:cubicBezTo>
                <a:cubicBezTo>
                  <a:pt x="3456" y="180"/>
                  <a:pt x="2969" y="0"/>
                  <a:pt x="24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5" name="Google Shape;1065;p80">
            <a:hlinkClick r:id="" action="ppaction://hlinkshowjump?jump=nextslide"/>
          </p:cNvPr>
          <p:cNvCxnSpPr/>
          <p:nvPr/>
        </p:nvCxnSpPr>
        <p:spPr>
          <a:xfrm>
            <a:off x="317292" y="2196900"/>
            <a:ext cx="10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66" name="Google Shape;1066;p80">
            <a:hlinkClick r:id="" action="ppaction://hlinkshowjump?jump=previousslide"/>
          </p:cNvPr>
          <p:cNvSpPr/>
          <p:nvPr/>
        </p:nvSpPr>
        <p:spPr>
          <a:xfrm>
            <a:off x="271492" y="2849890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7" name="Google Shape;1067;p80">
            <a:hlinkClick r:id="" action="ppaction://hlinkshowjump?jump=previousslide"/>
          </p:cNvPr>
          <p:cNvCxnSpPr/>
          <p:nvPr/>
        </p:nvCxnSpPr>
        <p:spPr>
          <a:xfrm>
            <a:off x="317292" y="2946613"/>
            <a:ext cx="10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" name="Google Shape;586;p61">
            <a:extLst>
              <a:ext uri="{FF2B5EF4-FFF2-40B4-BE49-F238E27FC236}">
                <a16:creationId xmlns:a16="http://schemas.microsoft.com/office/drawing/2014/main" id="{9D7ED1EE-190F-C7C0-54D8-7E7975D7FEE4}"/>
              </a:ext>
            </a:extLst>
          </p:cNvPr>
          <p:cNvSpPr txBox="1">
            <a:spLocks/>
          </p:cNvSpPr>
          <p:nvPr/>
        </p:nvSpPr>
        <p:spPr>
          <a:xfrm>
            <a:off x="802878" y="2392128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1"/>
          <p:cNvSpPr txBox="1">
            <a:spLocks noGrp="1"/>
          </p:cNvSpPr>
          <p:nvPr>
            <p:ph type="subTitle" idx="1"/>
          </p:nvPr>
        </p:nvSpPr>
        <p:spPr>
          <a:xfrm>
            <a:off x="-132642" y="369677"/>
            <a:ext cx="3619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ВВЕДЕНИЕ</a:t>
            </a:r>
            <a:endParaRPr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87" name="Google Shape;587;p61">
            <a:hlinkClick r:id="" action="ppaction://hlinkshowjump?jump=nextslide"/>
          </p:cNvPr>
          <p:cNvSpPr/>
          <p:nvPr/>
        </p:nvSpPr>
        <p:spPr>
          <a:xfrm>
            <a:off x="271492" y="2225124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1">
            <a:hlinkClick r:id="rId3" action="ppaction://hlinksldjump"/>
          </p:cNvPr>
          <p:cNvSpPr/>
          <p:nvPr/>
        </p:nvSpPr>
        <p:spPr>
          <a:xfrm>
            <a:off x="271492" y="2475029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1">
            <a:hlinkClick r:id="" action="ppaction://hlinkshowjump?jump=previousslide"/>
          </p:cNvPr>
          <p:cNvSpPr/>
          <p:nvPr/>
        </p:nvSpPr>
        <p:spPr>
          <a:xfrm>
            <a:off x="271492" y="2724934"/>
            <a:ext cx="193611" cy="193446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099331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590" name="Google Shape;590;p61">
            <a:hlinkClick r:id="rId3" action="ppaction://hlinksldjump"/>
          </p:cNvPr>
          <p:cNvSpPr/>
          <p:nvPr/>
        </p:nvSpPr>
        <p:spPr>
          <a:xfrm>
            <a:off x="312597" y="2511261"/>
            <a:ext cx="111412" cy="111267"/>
          </a:xfrm>
          <a:custGeom>
            <a:avLst/>
            <a:gdLst/>
            <a:ahLst/>
            <a:cxnLst/>
            <a:rect l="l" t="t" r="r" b="b"/>
            <a:pathLst>
              <a:path w="13840" h="13822" extrusionOk="0">
                <a:moveTo>
                  <a:pt x="6911" y="881"/>
                </a:moveTo>
                <a:lnTo>
                  <a:pt x="13030" y="3671"/>
                </a:lnTo>
                <a:lnTo>
                  <a:pt x="13030" y="4571"/>
                </a:lnTo>
                <a:lnTo>
                  <a:pt x="6911" y="1781"/>
                </a:lnTo>
                <a:lnTo>
                  <a:pt x="810" y="4571"/>
                </a:lnTo>
                <a:lnTo>
                  <a:pt x="810" y="3671"/>
                </a:lnTo>
                <a:lnTo>
                  <a:pt x="6911" y="881"/>
                </a:lnTo>
                <a:close/>
                <a:moveTo>
                  <a:pt x="6911" y="2664"/>
                </a:moveTo>
                <a:lnTo>
                  <a:pt x="13030" y="5452"/>
                </a:lnTo>
                <a:lnTo>
                  <a:pt x="13030" y="13011"/>
                </a:lnTo>
                <a:lnTo>
                  <a:pt x="810" y="13011"/>
                </a:lnTo>
                <a:lnTo>
                  <a:pt x="810" y="5452"/>
                </a:lnTo>
                <a:lnTo>
                  <a:pt x="6911" y="2664"/>
                </a:lnTo>
                <a:close/>
                <a:moveTo>
                  <a:pt x="6911" y="0"/>
                </a:moveTo>
                <a:lnTo>
                  <a:pt x="1" y="3149"/>
                </a:lnTo>
                <a:lnTo>
                  <a:pt x="1" y="13821"/>
                </a:lnTo>
                <a:lnTo>
                  <a:pt x="13839" y="13821"/>
                </a:lnTo>
                <a:lnTo>
                  <a:pt x="13839" y="3149"/>
                </a:lnTo>
                <a:lnTo>
                  <a:pt x="69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1">
            <a:hlinkClick r:id="rId3" action="ppaction://hlinksldjump"/>
          </p:cNvPr>
          <p:cNvSpPr/>
          <p:nvPr/>
        </p:nvSpPr>
        <p:spPr>
          <a:xfrm>
            <a:off x="337227" y="2552247"/>
            <a:ext cx="62146" cy="54917"/>
          </a:xfrm>
          <a:custGeom>
            <a:avLst/>
            <a:gdLst/>
            <a:ahLst/>
            <a:cxnLst/>
            <a:rect l="l" t="t" r="r" b="b"/>
            <a:pathLst>
              <a:path w="7720" h="6822" extrusionOk="0">
                <a:moveTo>
                  <a:pt x="5255" y="811"/>
                </a:moveTo>
                <a:cubicBezTo>
                  <a:pt x="5651" y="811"/>
                  <a:pt x="6011" y="955"/>
                  <a:pt x="6280" y="1224"/>
                </a:cubicBezTo>
                <a:cubicBezTo>
                  <a:pt x="6839" y="1783"/>
                  <a:pt x="6839" y="2700"/>
                  <a:pt x="6280" y="3258"/>
                </a:cubicBezTo>
                <a:lnTo>
                  <a:pt x="3851" y="5670"/>
                </a:lnTo>
                <a:lnTo>
                  <a:pt x="1440" y="3258"/>
                </a:lnTo>
                <a:cubicBezTo>
                  <a:pt x="881" y="2700"/>
                  <a:pt x="881" y="1783"/>
                  <a:pt x="1440" y="1224"/>
                </a:cubicBezTo>
                <a:cubicBezTo>
                  <a:pt x="1709" y="955"/>
                  <a:pt x="2069" y="811"/>
                  <a:pt x="2465" y="811"/>
                </a:cubicBezTo>
                <a:cubicBezTo>
                  <a:pt x="2844" y="811"/>
                  <a:pt x="3204" y="955"/>
                  <a:pt x="3473" y="1224"/>
                </a:cubicBezTo>
                <a:lnTo>
                  <a:pt x="3851" y="1620"/>
                </a:lnTo>
                <a:lnTo>
                  <a:pt x="4247" y="1224"/>
                </a:lnTo>
                <a:cubicBezTo>
                  <a:pt x="4517" y="955"/>
                  <a:pt x="4876" y="811"/>
                  <a:pt x="5255" y="811"/>
                </a:cubicBezTo>
                <a:close/>
                <a:moveTo>
                  <a:pt x="2465" y="0"/>
                </a:moveTo>
                <a:cubicBezTo>
                  <a:pt x="1853" y="0"/>
                  <a:pt x="1296" y="235"/>
                  <a:pt x="864" y="667"/>
                </a:cubicBezTo>
                <a:cubicBezTo>
                  <a:pt x="0" y="1531"/>
                  <a:pt x="0" y="2952"/>
                  <a:pt x="864" y="3834"/>
                </a:cubicBezTo>
                <a:lnTo>
                  <a:pt x="3851" y="6822"/>
                </a:lnTo>
                <a:lnTo>
                  <a:pt x="6856" y="3834"/>
                </a:lnTo>
                <a:cubicBezTo>
                  <a:pt x="7720" y="2952"/>
                  <a:pt x="7720" y="1531"/>
                  <a:pt x="6856" y="667"/>
                </a:cubicBezTo>
                <a:cubicBezTo>
                  <a:pt x="6424" y="235"/>
                  <a:pt x="5867" y="0"/>
                  <a:pt x="5255" y="0"/>
                </a:cubicBezTo>
                <a:cubicBezTo>
                  <a:pt x="4751" y="0"/>
                  <a:pt x="4265" y="180"/>
                  <a:pt x="3851" y="487"/>
                </a:cubicBezTo>
                <a:cubicBezTo>
                  <a:pt x="3456" y="180"/>
                  <a:pt x="2969" y="0"/>
                  <a:pt x="24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2" name="Google Shape;592;p61">
            <a:hlinkClick r:id="" action="ppaction://hlinkshowjump?jump=nextslide"/>
          </p:cNvPr>
          <p:cNvCxnSpPr/>
          <p:nvPr/>
        </p:nvCxnSpPr>
        <p:spPr>
          <a:xfrm>
            <a:off x="317292" y="2321850"/>
            <a:ext cx="10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93" name="Google Shape;593;p61">
            <a:hlinkClick r:id="" action="ppaction://hlinkshowjump?jump=previousslide"/>
          </p:cNvPr>
          <p:cNvCxnSpPr/>
          <p:nvPr/>
        </p:nvCxnSpPr>
        <p:spPr>
          <a:xfrm>
            <a:off x="317292" y="2821638"/>
            <a:ext cx="10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Google Shape;586;p61">
            <a:extLst>
              <a:ext uri="{FF2B5EF4-FFF2-40B4-BE49-F238E27FC236}">
                <a16:creationId xmlns:a16="http://schemas.microsoft.com/office/drawing/2014/main" id="{A2E56BA0-A48B-2C2E-D5DC-2931A9D5ABA2}"/>
              </a:ext>
            </a:extLst>
          </p:cNvPr>
          <p:cNvSpPr txBox="1">
            <a:spLocks/>
          </p:cNvSpPr>
          <p:nvPr/>
        </p:nvSpPr>
        <p:spPr>
          <a:xfrm>
            <a:off x="506208" y="2368234"/>
            <a:ext cx="757511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l"/>
            <a:r>
              <a:rPr lang="ru-RU" sz="1800" dirty="0"/>
              <a:t>Цель презентации— обобщить ключевые идеи и выводы из лекции об использовании </a:t>
            </a:r>
            <a:r>
              <a:rPr lang="ru-RU" sz="1800" b="1" dirty="0"/>
              <a:t>Microsoft </a:t>
            </a:r>
            <a:r>
              <a:rPr lang="ru-RU" sz="1800" b="1" dirty="0" err="1"/>
              <a:t>Visio</a:t>
            </a:r>
            <a:r>
              <a:rPr lang="ru-RU" sz="1800" b="1" dirty="0"/>
              <a:t> </a:t>
            </a:r>
            <a:r>
              <a:rPr lang="ru-RU" sz="1800" dirty="0"/>
              <a:t>для визуализации информации, связанной с туристическими предприятиями и объектами туристической индустрии. </a:t>
            </a:r>
            <a:endParaRPr lang="en-US" sz="1800" dirty="0"/>
          </a:p>
          <a:p>
            <a:pPr marL="0" indent="0" algn="l"/>
            <a:endParaRPr lang="en-US" sz="1800" dirty="0"/>
          </a:p>
          <a:p>
            <a:pPr marL="0" indent="0" algn="l"/>
            <a:r>
              <a:rPr lang="ru-RU" sz="1800" dirty="0"/>
              <a:t>Эффективная визуализация данных необходима для понимания, анализа и представления информации в ясной и понятной форме. </a:t>
            </a:r>
            <a:endParaRPr lang="en-US" sz="1800" dirty="0"/>
          </a:p>
          <a:p>
            <a:pPr marL="0" indent="0" algn="l"/>
            <a:r>
              <a:rPr lang="ru-RU" sz="1800" dirty="0"/>
              <a:t>В контексте туризма это может помочь в принятии решений,</a:t>
            </a:r>
          </a:p>
          <a:p>
            <a:pPr marL="0" indent="0" algn="l"/>
            <a:r>
              <a:rPr lang="ru-RU" sz="1800" dirty="0"/>
              <a:t> бизнес-планировании и маркетинговых стратегиях.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2"/>
          <p:cNvSpPr/>
          <p:nvPr/>
        </p:nvSpPr>
        <p:spPr>
          <a:xfrm>
            <a:off x="425825" y="-2226450"/>
            <a:ext cx="3524100" cy="35241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2"/>
          <p:cNvSpPr/>
          <p:nvPr/>
        </p:nvSpPr>
        <p:spPr>
          <a:xfrm>
            <a:off x="-1777700" y="1816800"/>
            <a:ext cx="3524100" cy="35241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2"/>
          <p:cNvSpPr/>
          <p:nvPr/>
        </p:nvSpPr>
        <p:spPr>
          <a:xfrm>
            <a:off x="7111775" y="-1569850"/>
            <a:ext cx="3524100" cy="35241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chemeClr val="accent1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4" name="Google Shape;604;p62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7822927" flipH="1">
            <a:off x="5090651" y="1955250"/>
            <a:ext cx="5981303" cy="41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62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2078371" flipH="1">
            <a:off x="-791456" y="-1124489"/>
            <a:ext cx="3498419" cy="24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51224">
            <a:off x="7536343" y="152779"/>
            <a:ext cx="709013" cy="53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51224">
            <a:off x="358718" y="3423954"/>
            <a:ext cx="709013" cy="5372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86;p61">
            <a:extLst>
              <a:ext uri="{FF2B5EF4-FFF2-40B4-BE49-F238E27FC236}">
                <a16:creationId xmlns:a16="http://schemas.microsoft.com/office/drawing/2014/main" id="{6390E0C3-50E9-A7C6-662E-CE06BE43C8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31660" y="473336"/>
            <a:ext cx="588011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Microsoft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Visio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как инструмент бизнес-визуализации</a:t>
            </a:r>
            <a:endParaRPr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Google Shape;586;p61">
            <a:extLst>
              <a:ext uri="{FF2B5EF4-FFF2-40B4-BE49-F238E27FC236}">
                <a16:creationId xmlns:a16="http://schemas.microsoft.com/office/drawing/2014/main" id="{9E744501-70E3-0E9B-8D85-0B98B002F275}"/>
              </a:ext>
            </a:extLst>
          </p:cNvPr>
          <p:cNvSpPr txBox="1">
            <a:spLocks/>
          </p:cNvSpPr>
          <p:nvPr/>
        </p:nvSpPr>
        <p:spPr>
          <a:xfrm>
            <a:off x="1836420" y="2165093"/>
            <a:ext cx="62121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l"/>
            <a:r>
              <a:rPr lang="ru-RU" sz="1600" b="1" dirty="0">
                <a:solidFill>
                  <a:srgbClr val="C00000"/>
                </a:solidFill>
              </a:rPr>
              <a:t>Microsoft </a:t>
            </a:r>
            <a:r>
              <a:rPr lang="ru-RU" sz="1600" b="1" dirty="0" err="1">
                <a:solidFill>
                  <a:srgbClr val="C00000"/>
                </a:solidFill>
              </a:rPr>
              <a:t>Visio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— мощный пакет программного обеспечения, предоставляющий инструменты и функции для создания широкого спектра диаграмм и визуальных представлений. </a:t>
            </a:r>
          </a:p>
          <a:p>
            <a:pPr marL="0" indent="0" algn="l"/>
            <a:endParaRPr lang="ru-RU" sz="1600" dirty="0"/>
          </a:p>
          <a:p>
            <a:pPr marL="0" indent="0" algn="l"/>
            <a:r>
              <a:rPr lang="ru-RU" sz="1600" dirty="0"/>
              <a:t>Он широко используется в бизнесе и особенно полезен для создания блок-схем, организационных диаграмм, диаграмм процессов и визуализации данных.</a:t>
            </a:r>
            <a:endParaRPr lang="en-US" sz="1600" dirty="0"/>
          </a:p>
        </p:txBody>
      </p:sp>
      <p:pic>
        <p:nvPicPr>
          <p:cNvPr id="8" name="Picture 2" descr="Microsoft Visio — Википедия">
            <a:extLst>
              <a:ext uri="{FF2B5EF4-FFF2-40B4-BE49-F238E27FC236}">
                <a16:creationId xmlns:a16="http://schemas.microsoft.com/office/drawing/2014/main" id="{3F0D4C31-B133-0934-9E4D-6146038E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3" y="1009440"/>
            <a:ext cx="803123" cy="7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1"/>
          <p:cNvSpPr/>
          <p:nvPr/>
        </p:nvSpPr>
        <p:spPr>
          <a:xfrm rot="10800000">
            <a:off x="7668763" y="-2540632"/>
            <a:ext cx="4510200" cy="4510200"/>
          </a:xfrm>
          <a:prstGeom prst="ellipse">
            <a:avLst/>
          </a:prstGeom>
          <a:gradFill>
            <a:gsLst>
              <a:gs pos="0">
                <a:srgbClr val="8DF1FF"/>
              </a:gs>
              <a:gs pos="30000">
                <a:srgbClr val="F2CEFF"/>
              </a:gs>
              <a:gs pos="100000">
                <a:srgbClr val="0445FF"/>
              </a:gs>
            </a:gsLst>
            <a:lin ang="8100019" scaled="0"/>
          </a:gradFill>
          <a:ln>
            <a:noFill/>
          </a:ln>
          <a:effectLst>
            <a:outerShdw blurRad="57150" dist="19050" dir="5400000" algn="bl" rotWithShape="0">
              <a:srgbClr val="4877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8" name="Google Shape;828;p71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10799986">
            <a:off x="1427912" y="3944999"/>
            <a:ext cx="6354529" cy="438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71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8099935">
            <a:off x="-1575292" y="-1127033"/>
            <a:ext cx="3431410" cy="236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1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8099935">
            <a:off x="8208170" y="2145555"/>
            <a:ext cx="3431410" cy="23673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86;p61">
            <a:extLst>
              <a:ext uri="{FF2B5EF4-FFF2-40B4-BE49-F238E27FC236}">
                <a16:creationId xmlns:a16="http://schemas.microsoft.com/office/drawing/2014/main" id="{2D066828-5482-37D6-0E0F-549D3F6154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Виды визуализаций для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туристических предприятий</a:t>
            </a:r>
            <a:endParaRPr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DAFA8F-66D0-F973-B477-F4EC85F0D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68544" y="1303898"/>
            <a:ext cx="575733" cy="5757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91563B-34B4-B61C-5024-A848DFB3F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80" y="2019775"/>
            <a:ext cx="602181" cy="602181"/>
          </a:xfrm>
          <a:prstGeom prst="rect">
            <a:avLst/>
          </a:prstGeom>
        </p:spPr>
      </p:pic>
      <p:sp>
        <p:nvSpPr>
          <p:cNvPr id="17" name="Google Shape;586;p61">
            <a:extLst>
              <a:ext uri="{FF2B5EF4-FFF2-40B4-BE49-F238E27FC236}">
                <a16:creationId xmlns:a16="http://schemas.microsoft.com/office/drawing/2014/main" id="{2F93E0C4-D780-FFA9-423F-4C24F922A955}"/>
              </a:ext>
            </a:extLst>
          </p:cNvPr>
          <p:cNvSpPr txBox="1">
            <a:spLocks/>
          </p:cNvSpPr>
          <p:nvPr/>
        </p:nvSpPr>
        <p:spPr>
          <a:xfrm>
            <a:off x="1329267" y="2772531"/>
            <a:ext cx="7126806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l"/>
            <a:r>
              <a:rPr lang="ru-RU" sz="1800" b="1" dirty="0">
                <a:solidFill>
                  <a:srgbClr val="C00000"/>
                </a:solidFill>
              </a:rPr>
              <a:t>Организационные схемы:</a:t>
            </a:r>
          </a:p>
          <a:p>
            <a:pPr marL="0" indent="0" algn="l"/>
            <a:r>
              <a:rPr lang="ru-RU" sz="1800" dirty="0"/>
              <a:t>Создание иерархических схем для иллюстрации структуры туристических предприятий, включая руководство и персонал.</a:t>
            </a:r>
          </a:p>
          <a:p>
            <a:pPr marL="0" indent="0" algn="l"/>
            <a:endParaRPr lang="ru-RU" sz="1800" dirty="0"/>
          </a:p>
          <a:p>
            <a:pPr marL="0" indent="0" algn="l"/>
            <a:endParaRPr lang="ru-RU" sz="1800" dirty="0"/>
          </a:p>
          <a:p>
            <a:pPr marL="0" indent="0" algn="l"/>
            <a:r>
              <a:rPr lang="ru-RU" sz="1800" b="1" dirty="0">
                <a:solidFill>
                  <a:srgbClr val="C00000"/>
                </a:solidFill>
              </a:rPr>
              <a:t>Блок-схемы: </a:t>
            </a:r>
          </a:p>
          <a:p>
            <a:pPr marL="0" indent="0" algn="l"/>
            <a:r>
              <a:rPr lang="ru-RU" sz="1800" dirty="0"/>
              <a:t>Разработка блок-схем процессов для различных операций внутри предприятия, таких как процедуры бронирования или процессы обслуживания клиентов.</a:t>
            </a:r>
            <a:endParaRPr lang="en-US" sz="1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B8DF49-537D-1DDF-E2C8-E1F65DF62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38" y="3565062"/>
            <a:ext cx="626533" cy="626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87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8999966">
            <a:off x="-1345532" y="3854208"/>
            <a:ext cx="4266095" cy="294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87"/>
          <p:cNvPicPr preferRelativeResize="0"/>
          <p:nvPr/>
        </p:nvPicPr>
        <p:blipFill rotWithShape="1">
          <a:blip r:embed="rId3">
            <a:alphaModFix/>
          </a:blip>
          <a:srcRect l="7340" r="4538" b="19768"/>
          <a:stretch/>
        </p:blipFill>
        <p:spPr>
          <a:xfrm rot="-1442213">
            <a:off x="7710030" y="4035254"/>
            <a:ext cx="2590779" cy="17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361A7A-21DA-E6D8-4F45-B6847ED0C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21" y="345998"/>
            <a:ext cx="7626757" cy="8108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E304F-970A-6802-724A-A9085AA23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68544" y="1303898"/>
            <a:ext cx="575733" cy="575733"/>
          </a:xfrm>
          <a:prstGeom prst="rect">
            <a:avLst/>
          </a:prstGeom>
        </p:spPr>
      </p:pic>
      <p:sp>
        <p:nvSpPr>
          <p:cNvPr id="7" name="Google Shape;586;p61">
            <a:extLst>
              <a:ext uri="{FF2B5EF4-FFF2-40B4-BE49-F238E27FC236}">
                <a16:creationId xmlns:a16="http://schemas.microsoft.com/office/drawing/2014/main" id="{889B544A-149D-4884-46D4-A298AFB76CB4}"/>
              </a:ext>
            </a:extLst>
          </p:cNvPr>
          <p:cNvSpPr txBox="1">
            <a:spLocks/>
          </p:cNvSpPr>
          <p:nvPr/>
        </p:nvSpPr>
        <p:spPr>
          <a:xfrm>
            <a:off x="1329266" y="2772531"/>
            <a:ext cx="7814733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l"/>
            <a:r>
              <a:rPr lang="ru-RU" sz="1800" b="1" dirty="0">
                <a:solidFill>
                  <a:srgbClr val="C00000"/>
                </a:solidFill>
              </a:rPr>
              <a:t>Карты объектов: </a:t>
            </a:r>
          </a:p>
          <a:p>
            <a:pPr marL="0" indent="0" algn="l"/>
            <a:r>
              <a:rPr lang="ru-RU" sz="1800" dirty="0">
                <a:solidFill>
                  <a:schemeClr val="tx1"/>
                </a:solidFill>
              </a:rPr>
              <a:t>Разработка визуальных представлений туристических объектов, включая здания, достопримечательности и объекты.</a:t>
            </a:r>
          </a:p>
          <a:p>
            <a:pPr marL="0" indent="0" algn="l"/>
            <a:endParaRPr lang="ru-RU" sz="1800" dirty="0">
              <a:solidFill>
                <a:srgbClr val="C00000"/>
              </a:solidFill>
            </a:endParaRPr>
          </a:p>
          <a:p>
            <a:pPr marL="0" indent="0" algn="l"/>
            <a:r>
              <a:rPr lang="ru-RU" sz="1800" b="1" dirty="0">
                <a:solidFill>
                  <a:srgbClr val="C00000"/>
                </a:solidFill>
              </a:rPr>
              <a:t>Панели данных: </a:t>
            </a:r>
          </a:p>
          <a:p>
            <a:pPr marL="0" indent="0" algn="l"/>
            <a:r>
              <a:rPr lang="ru-RU" sz="1800" dirty="0">
                <a:solidFill>
                  <a:schemeClr val="tx1"/>
                </a:solidFill>
              </a:rPr>
              <a:t>Создание интерактивных панелей мониторинга, отображающих ключевые показатели эффективности (KPI), связанные с управлением туристическими объектами, такие как количество посетителей, </a:t>
            </a:r>
          </a:p>
          <a:p>
            <a:pPr marL="0" indent="0" algn="l"/>
            <a:r>
              <a:rPr lang="ru-RU" sz="1800" dirty="0">
                <a:solidFill>
                  <a:schemeClr val="tx1"/>
                </a:solidFill>
              </a:rPr>
              <a:t>доходы и удовлетворенность клиентов.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E616EA-A79D-B621-EEA2-255005083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1" y="1955834"/>
            <a:ext cx="692119" cy="6921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A72DEE-0592-CEFA-81A5-F5EA64494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30" y="3379212"/>
            <a:ext cx="713400" cy="71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6;p61">
            <a:extLst>
              <a:ext uri="{FF2B5EF4-FFF2-40B4-BE49-F238E27FC236}">
                <a16:creationId xmlns:a16="http://schemas.microsoft.com/office/drawing/2014/main" id="{FE462EF0-13E5-2621-2619-4EE7919970CE}"/>
              </a:ext>
            </a:extLst>
          </p:cNvPr>
          <p:cNvSpPr txBox="1">
            <a:spLocks/>
          </p:cNvSpPr>
          <p:nvPr/>
        </p:nvSpPr>
        <p:spPr>
          <a:xfrm>
            <a:off x="574544" y="2725465"/>
            <a:ext cx="806126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Начните с организационной схемы, представляющей структуру туристического предприятия. Вы можете создать новую организационную диаграмму в </a:t>
            </a:r>
            <a:r>
              <a:rPr lang="ru-RU" sz="1700" b="1" dirty="0" err="1">
                <a:solidFill>
                  <a:schemeClr val="tx1"/>
                </a:solidFill>
              </a:rPr>
              <a:t>Visio</a:t>
            </a:r>
            <a:r>
              <a:rPr lang="ru-RU" sz="1700" dirty="0">
                <a:solidFill>
                  <a:schemeClr val="tx1"/>
                </a:solidFill>
              </a:rPr>
              <a:t>, выбрав шаблон «Организационная диаграмма».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Добавляйте фигуры для обозначения различных должностей на предприятии, например генерального директора, менеджеров и сотрудников. Соедините эти фигуры линиями, чтобы показать отношения отчетности.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Вы также можете добавить в каждую фигуру дополнительные данные, например контактную информацию или обязанности.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Google Shape;586;p61">
            <a:extLst>
              <a:ext uri="{FF2B5EF4-FFF2-40B4-BE49-F238E27FC236}">
                <a16:creationId xmlns:a16="http://schemas.microsoft.com/office/drawing/2014/main" id="{E16B2013-7869-E7CE-D790-89B0C5B4A28B}"/>
              </a:ext>
            </a:extLst>
          </p:cNvPr>
          <p:cNvSpPr txBox="1">
            <a:spLocks/>
          </p:cNvSpPr>
          <p:nvPr/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Организационные структуры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ADFC9-2C77-AAD9-DBEE-C118ED0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7308" y="1076669"/>
            <a:ext cx="575733" cy="575733"/>
          </a:xfrm>
          <a:prstGeom prst="rect">
            <a:avLst/>
          </a:prstGeom>
        </p:spPr>
      </p:pic>
      <p:pic>
        <p:nvPicPr>
          <p:cNvPr id="7" name="Picture 2" descr="Microsoft Visio — Википедия">
            <a:extLst>
              <a:ext uri="{FF2B5EF4-FFF2-40B4-BE49-F238E27FC236}">
                <a16:creationId xmlns:a16="http://schemas.microsoft.com/office/drawing/2014/main" id="{C759A1CE-F26A-5CC1-9934-B6A74C5D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4" y="753747"/>
            <a:ext cx="803123" cy="7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6;p61">
            <a:extLst>
              <a:ext uri="{FF2B5EF4-FFF2-40B4-BE49-F238E27FC236}">
                <a16:creationId xmlns:a16="http://schemas.microsoft.com/office/drawing/2014/main" id="{FE462EF0-13E5-2621-2619-4EE7919970CE}"/>
              </a:ext>
            </a:extLst>
          </p:cNvPr>
          <p:cNvSpPr txBox="1">
            <a:spLocks/>
          </p:cNvSpPr>
          <p:nvPr/>
        </p:nvSpPr>
        <p:spPr>
          <a:xfrm>
            <a:off x="574544" y="2725465"/>
            <a:ext cx="806126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Создавайте блок-схемы для визуализации различных бизнес-процессов внутри предприятия. 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Например, вы можете создать блок-схему процесса бронирования или процедур обслуживания клиентов. Используйте шаблон «Блок-схема» в </a:t>
            </a:r>
            <a:r>
              <a:rPr lang="ru-RU" sz="1700" b="1" dirty="0" err="1">
                <a:solidFill>
                  <a:schemeClr val="tx1"/>
                </a:solidFill>
              </a:rPr>
              <a:t>Visio</a:t>
            </a:r>
            <a:r>
              <a:rPr lang="ru-RU" sz="1700" b="1" dirty="0">
                <a:solidFill>
                  <a:schemeClr val="tx1"/>
                </a:solidFill>
              </a:rPr>
              <a:t>,</a:t>
            </a:r>
            <a:r>
              <a:rPr lang="ru-RU" sz="1700" dirty="0">
                <a:solidFill>
                  <a:schemeClr val="tx1"/>
                </a:solidFill>
              </a:rPr>
              <a:t> чтобы приступить к созданию блок-схемы.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Добавляйте различные фигуры для обозначения действий, решений и конечных точек. Соедините эти фигуры стрелками, чтобы проиллюстрировать ход процесса.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Google Shape;586;p61">
            <a:extLst>
              <a:ext uri="{FF2B5EF4-FFF2-40B4-BE49-F238E27FC236}">
                <a16:creationId xmlns:a16="http://schemas.microsoft.com/office/drawing/2014/main" id="{E16B2013-7869-E7CE-D790-89B0C5B4A28B}"/>
              </a:ext>
            </a:extLst>
          </p:cNvPr>
          <p:cNvSpPr txBox="1">
            <a:spLocks/>
          </p:cNvSpPr>
          <p:nvPr/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Блок-схемы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ADFC9-2C77-AAD9-DBEE-C118ED0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7308" y="1076669"/>
            <a:ext cx="575733" cy="575733"/>
          </a:xfrm>
          <a:prstGeom prst="rect">
            <a:avLst/>
          </a:prstGeom>
        </p:spPr>
      </p:pic>
      <p:pic>
        <p:nvPicPr>
          <p:cNvPr id="2" name="Picture 2" descr="Microsoft Visio — Википедия">
            <a:extLst>
              <a:ext uri="{FF2B5EF4-FFF2-40B4-BE49-F238E27FC236}">
                <a16:creationId xmlns:a16="http://schemas.microsoft.com/office/drawing/2014/main" id="{F7C355CA-488A-2326-2515-38910750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38" y="599656"/>
            <a:ext cx="803123" cy="7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9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6;p61">
            <a:extLst>
              <a:ext uri="{FF2B5EF4-FFF2-40B4-BE49-F238E27FC236}">
                <a16:creationId xmlns:a16="http://schemas.microsoft.com/office/drawing/2014/main" id="{FE462EF0-13E5-2621-2619-4EE7919970CE}"/>
              </a:ext>
            </a:extLst>
          </p:cNvPr>
          <p:cNvSpPr txBox="1">
            <a:spLocks/>
          </p:cNvSpPr>
          <p:nvPr/>
        </p:nvSpPr>
        <p:spPr>
          <a:xfrm>
            <a:off x="574544" y="2725465"/>
            <a:ext cx="806126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Разработайте визуальные карты объектов, отображающие расположение туристических объектов, включая здания, достопримечательности и объекты. Вы можете начать с шаблона «Карта» в </a:t>
            </a:r>
            <a:r>
              <a:rPr lang="ru-RU" sz="1700" dirty="0" err="1">
                <a:solidFill>
                  <a:schemeClr val="tx1"/>
                </a:solidFill>
              </a:rPr>
              <a:t>Visio</a:t>
            </a:r>
            <a:r>
              <a:rPr lang="ru-RU" sz="1700" dirty="0">
                <a:solidFill>
                  <a:schemeClr val="tx1"/>
                </a:solidFill>
              </a:rPr>
              <a:t>.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Добавляйте фигуры и значки для обозначения зданий, дорог, достопримечательностей и других элементов сайта.</a:t>
            </a:r>
          </a:p>
          <a:p>
            <a:pPr marL="0" indent="0" algn="ctr"/>
            <a:endParaRPr lang="ru-RU" sz="1700" dirty="0">
              <a:solidFill>
                <a:schemeClr val="tx1"/>
              </a:solidFill>
            </a:endParaRP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Используйте соединители, чтобы показать пути, дороги и маршруты доступности. Пометьте каждый элемент, чтобы предоставить дополнительную информацию.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Google Shape;586;p61">
            <a:extLst>
              <a:ext uri="{FF2B5EF4-FFF2-40B4-BE49-F238E27FC236}">
                <a16:creationId xmlns:a16="http://schemas.microsoft.com/office/drawing/2014/main" id="{E16B2013-7869-E7CE-D790-89B0C5B4A28B}"/>
              </a:ext>
            </a:extLst>
          </p:cNvPr>
          <p:cNvSpPr txBox="1">
            <a:spLocks/>
          </p:cNvSpPr>
          <p:nvPr/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Карты сайта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ADFC9-2C77-AAD9-DBEE-C118ED0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7308" y="1076669"/>
            <a:ext cx="575733" cy="575733"/>
          </a:xfrm>
          <a:prstGeom prst="rect">
            <a:avLst/>
          </a:prstGeom>
        </p:spPr>
      </p:pic>
      <p:pic>
        <p:nvPicPr>
          <p:cNvPr id="2" name="Picture 2" descr="Microsoft Visio — Википедия">
            <a:extLst>
              <a:ext uri="{FF2B5EF4-FFF2-40B4-BE49-F238E27FC236}">
                <a16:creationId xmlns:a16="http://schemas.microsoft.com/office/drawing/2014/main" id="{F4DC4D51-F00C-8537-DD32-E14B869E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7" y="694229"/>
            <a:ext cx="803123" cy="7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3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6;p61">
            <a:extLst>
              <a:ext uri="{FF2B5EF4-FFF2-40B4-BE49-F238E27FC236}">
                <a16:creationId xmlns:a16="http://schemas.microsoft.com/office/drawing/2014/main" id="{FE462EF0-13E5-2621-2619-4EE7919970CE}"/>
              </a:ext>
            </a:extLst>
          </p:cNvPr>
          <p:cNvSpPr txBox="1">
            <a:spLocks/>
          </p:cNvSpPr>
          <p:nvPr/>
        </p:nvSpPr>
        <p:spPr>
          <a:xfrm>
            <a:off x="541369" y="2777699"/>
            <a:ext cx="806126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Создавайте информационные панели данных для визуализации ключевых показателей эффективности (KPI), связанных с управлением туристическими объектами. </a:t>
            </a: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Чтобы начать работу, используйте шаблон «Панель мониторинга» в </a:t>
            </a:r>
            <a:r>
              <a:rPr lang="ru-RU" sz="1700" b="1" dirty="0" err="1">
                <a:solidFill>
                  <a:schemeClr val="tx1"/>
                </a:solidFill>
              </a:rPr>
              <a:t>Visio</a:t>
            </a:r>
            <a:r>
              <a:rPr lang="ru-RU" sz="1700" dirty="0">
                <a:solidFill>
                  <a:schemeClr val="tx1"/>
                </a:solidFill>
              </a:rPr>
              <a:t>. Импортируйте данные из внешних источников, таких как Excel или база данных, для заполнения вашей информационной панели. </a:t>
            </a:r>
          </a:p>
          <a:p>
            <a:pPr marL="0" indent="0" algn="ctr"/>
            <a:r>
              <a:rPr lang="ru-RU" sz="1700" dirty="0">
                <a:solidFill>
                  <a:schemeClr val="tx1"/>
                </a:solidFill>
              </a:rPr>
              <a:t>Добавляйте фигуры и диаграммы, связанные с данными, для отображения таких ключевых показателей эффективности, как количество посетителей, доход, уровень удовлетворенности клиентов и т. д. Создавайте интерактивные элементы, такие как текстовые поля и фигуры, связанные с данными, чтобы пользователи могли динамически исследовать данные.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Google Shape;586;p61">
            <a:extLst>
              <a:ext uri="{FF2B5EF4-FFF2-40B4-BE49-F238E27FC236}">
                <a16:creationId xmlns:a16="http://schemas.microsoft.com/office/drawing/2014/main" id="{E16B2013-7869-E7CE-D790-89B0C5B4A28B}"/>
              </a:ext>
            </a:extLst>
          </p:cNvPr>
          <p:cNvSpPr txBox="1">
            <a:spLocks/>
          </p:cNvSpPr>
          <p:nvPr/>
        </p:nvSpPr>
        <p:spPr>
          <a:xfrm>
            <a:off x="792939" y="363269"/>
            <a:ext cx="7624473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Панели данных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ADFC9-2C77-AAD9-DBEE-C118ED0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7308" y="1076669"/>
            <a:ext cx="575733" cy="575733"/>
          </a:xfrm>
          <a:prstGeom prst="rect">
            <a:avLst/>
          </a:prstGeom>
        </p:spPr>
      </p:pic>
      <p:pic>
        <p:nvPicPr>
          <p:cNvPr id="2" name="Picture 2" descr="Microsoft Visio — Википедия">
            <a:extLst>
              <a:ext uri="{FF2B5EF4-FFF2-40B4-BE49-F238E27FC236}">
                <a16:creationId xmlns:a16="http://schemas.microsoft.com/office/drawing/2014/main" id="{53D9C940-13B6-E9AD-D8FF-307D6B7F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7" y="694229"/>
            <a:ext cx="803123" cy="7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24839"/>
      </p:ext>
    </p:extLst>
  </p:cSld>
  <p:clrMapOvr>
    <a:masterClrMapping/>
  </p:clrMapOvr>
</p:sld>
</file>

<file path=ppt/theme/theme1.xml><?xml version="1.0" encoding="utf-8"?>
<a:theme xmlns:a="http://schemas.openxmlformats.org/drawingml/2006/main" name="The Use of AI in Marketing by Slidesgo">
  <a:themeElements>
    <a:clrScheme name="Simple Light">
      <a:dk1>
        <a:srgbClr val="191919"/>
      </a:dk1>
      <a:lt1>
        <a:srgbClr val="FFFFFF"/>
      </a:lt1>
      <a:dk2>
        <a:srgbClr val="E8E8E8"/>
      </a:dk2>
      <a:lt2>
        <a:srgbClr val="FFFFFF"/>
      </a:lt2>
      <a:accent1>
        <a:srgbClr val="0445FF"/>
      </a:accent1>
      <a:accent2>
        <a:srgbClr val="F2CEFF"/>
      </a:accent2>
      <a:accent3>
        <a:srgbClr val="8DF1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791</Words>
  <Application>Microsoft Office PowerPoint</Application>
  <PresentationFormat>Экран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Times New Roman</vt:lpstr>
      <vt:lpstr>Darker Grotesque</vt:lpstr>
      <vt:lpstr>Darker Grotesque Medium</vt:lpstr>
      <vt:lpstr>Bebas Neue</vt:lpstr>
      <vt:lpstr>Anaheim</vt:lpstr>
      <vt:lpstr>Arial</vt:lpstr>
      <vt:lpstr>Orbitron Black</vt:lpstr>
      <vt:lpstr>Open Sans</vt:lpstr>
      <vt:lpstr>The Use of AI in Marketing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Абдрахманова Альбина Парахатовна</cp:lastModifiedBy>
  <cp:revision>2</cp:revision>
  <dcterms:modified xsi:type="dcterms:W3CDTF">2023-10-31T16:41:45Z</dcterms:modified>
</cp:coreProperties>
</file>