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311" r:id="rId4"/>
    <p:sldId id="324" r:id="rId5"/>
    <p:sldId id="356" r:id="rId6"/>
    <p:sldId id="357" r:id="rId7"/>
    <p:sldId id="361" r:id="rId8"/>
    <p:sldId id="360" r:id="rId9"/>
    <p:sldId id="363" r:id="rId10"/>
    <p:sldId id="331" r:id="rId11"/>
    <p:sldId id="336" r:id="rId12"/>
    <p:sldId id="345" r:id="rId13"/>
    <p:sldId id="308" r:id="rId14"/>
    <p:sldId id="25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0099FF"/>
    <a:srgbClr val="CC3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4660"/>
  </p:normalViewPr>
  <p:slideViewPr>
    <p:cSldViewPr snapToGrid="0">
      <p:cViewPr varScale="1">
        <p:scale>
          <a:sx n="83" d="100"/>
          <a:sy n="83" d="100"/>
        </p:scale>
        <p:origin x="39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3D272-DE9F-4721-B672-F1994C487D49}"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x-none"/>
        </a:p>
      </dgm:t>
    </dgm:pt>
    <dgm:pt modelId="{2CC45552-E21E-47A4-9472-A6BD833FF1DD}">
      <dgm:prSet custT="1"/>
      <dgm:spPr/>
      <dgm:t>
        <a:bodyPr/>
        <a:lstStyle/>
        <a:p>
          <a:r>
            <a:rPr lang="ru-RU" sz="1100" smtClean="0"/>
            <a:t>модулділік, бұл белгілі білім салалары туралы толық түсінік беретін әр бөлек курстар   (минимальды уақыт алатын сыйымды және барынша нақты модуль жасақтау, баланың бос уақытта өз бетімен жұмыстану үшін қызығушылық тудырады)</a:t>
          </a:r>
          <a:endParaRPr lang="ru-RU" sz="1100"/>
        </a:p>
      </dgm:t>
    </dgm:pt>
    <dgm:pt modelId="{76620BB7-3DE4-4D4E-BB49-FCE6347A2320}" type="parTrans" cxnId="{9287AE8A-6F4A-40DA-81C0-FF611ABDF5E4}">
      <dgm:prSet/>
      <dgm:spPr/>
      <dgm:t>
        <a:bodyPr/>
        <a:lstStyle/>
        <a:p>
          <a:endParaRPr lang="ru-RU"/>
        </a:p>
      </dgm:t>
    </dgm:pt>
    <dgm:pt modelId="{0E052243-0EDF-4983-9A50-F14F5B6CAC2B}" type="sibTrans" cxnId="{9287AE8A-6F4A-40DA-81C0-FF611ABDF5E4}">
      <dgm:prSet/>
      <dgm:spPr/>
      <dgm:t>
        <a:bodyPr/>
        <a:lstStyle/>
        <a:p>
          <a:endParaRPr lang="ru-RU"/>
        </a:p>
      </dgm:t>
    </dgm:pt>
    <dgm:pt modelId="{324E8C52-DADF-41A0-BE0C-A818B70E534D}">
      <dgm:prSet phldrT="[Текст]" custT="1"/>
      <dgm:spPr>
        <a:solidFill>
          <a:schemeClr val="accent5">
            <a:lumMod val="60000"/>
            <a:lumOff val="40000"/>
          </a:schemeClr>
        </a:solidFill>
      </dgm:spPr>
      <dgm:t>
        <a:bodyPr/>
        <a:lstStyle/>
        <a:p>
          <a:r>
            <a:rPr lang="ru-RU" sz="2000" dirty="0" err="1" smtClean="0">
              <a:solidFill>
                <a:schemeClr val="tx1"/>
              </a:solidFill>
            </a:rPr>
            <a:t>оқушыларға</a:t>
          </a:r>
          <a:r>
            <a:rPr lang="ru-RU" sz="2000" dirty="0" smtClean="0">
              <a:solidFill>
                <a:schemeClr val="tx1"/>
              </a:solidFill>
            </a:rPr>
            <a:t> </a:t>
          </a:r>
          <a:r>
            <a:rPr lang="ru-RU" sz="2000" dirty="0" err="1" smtClean="0">
              <a:solidFill>
                <a:schemeClr val="tx1"/>
              </a:solidFill>
            </a:rPr>
            <a:t>тұлғалық</a:t>
          </a:r>
          <a:r>
            <a:rPr lang="ru-RU" sz="2000" dirty="0" smtClean="0">
              <a:solidFill>
                <a:schemeClr val="tx1"/>
              </a:solidFill>
            </a:rPr>
            <a:t> </a:t>
          </a:r>
          <a:r>
            <a:rPr lang="ru-RU" sz="2000" dirty="0" err="1" smtClean="0">
              <a:solidFill>
                <a:schemeClr val="tx1"/>
              </a:solidFill>
            </a:rPr>
            <a:t>бағытталған</a:t>
          </a:r>
          <a:r>
            <a:rPr lang="ru-RU" sz="2000" dirty="0" smtClean="0">
              <a:solidFill>
                <a:schemeClr val="tx1"/>
              </a:solidFill>
            </a:rPr>
            <a:t> </a:t>
          </a:r>
          <a:r>
            <a:rPr lang="ru-RU" sz="2000" dirty="0" err="1" smtClean="0">
              <a:solidFill>
                <a:schemeClr val="tx1"/>
              </a:solidFill>
            </a:rPr>
            <a:t>оқыту</a:t>
          </a:r>
          <a:r>
            <a:rPr lang="ru-RU" sz="2000" dirty="0" smtClean="0">
              <a:solidFill>
                <a:schemeClr val="tx1"/>
              </a:solidFill>
            </a:rPr>
            <a:t> </a:t>
          </a:r>
          <a:endParaRPr lang="x-none" sz="20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1260C2D-FA9E-40FF-B5A0-DD9D2BB618B0}" type="parTrans" cxnId="{3AD7ABC8-7F02-4167-BE65-20583618741E}">
      <dgm:prSet/>
      <dgm:spPr/>
      <dgm:t>
        <a:bodyPr/>
        <a:lstStyle/>
        <a:p>
          <a:endParaRPr lang="ru-RU"/>
        </a:p>
      </dgm:t>
    </dgm:pt>
    <dgm:pt modelId="{BD45344A-C0E1-4C18-A8C0-449AF940593C}" type="sibTrans" cxnId="{3AD7ABC8-7F02-4167-BE65-20583618741E}">
      <dgm:prSet/>
      <dgm:spPr/>
      <dgm:t>
        <a:bodyPr/>
        <a:lstStyle/>
        <a:p>
          <a:endParaRPr lang="ru-RU"/>
        </a:p>
      </dgm:t>
    </dgm:pt>
    <dgm:pt modelId="{8CFC0D43-350D-432A-980D-0BAFB08C42A6}">
      <dgm:prSet custT="1"/>
      <dgm:spPr>
        <a:solidFill>
          <a:schemeClr val="accent6">
            <a:lumMod val="75000"/>
          </a:schemeClr>
        </a:solidFill>
      </dgm:spPr>
      <dgm:t>
        <a:bodyPr/>
        <a:lstStyle/>
        <a:p>
          <a:r>
            <a:rPr lang="ru-RU" sz="1200" dirty="0" err="1" smtClean="0">
              <a:solidFill>
                <a:schemeClr val="bg1"/>
              </a:solidFill>
            </a:rPr>
            <a:t>технологиялық</a:t>
          </a:r>
          <a:r>
            <a:rPr lang="ru-RU" sz="1200" dirty="0" smtClean="0">
              <a:solidFill>
                <a:schemeClr val="bg1"/>
              </a:solidFill>
            </a:rPr>
            <a:t>, </a:t>
          </a:r>
          <a:r>
            <a:rPr lang="ru-RU" sz="1200" dirty="0" err="1" smtClean="0">
              <a:solidFill>
                <a:schemeClr val="bg1"/>
              </a:solidFill>
            </a:rPr>
            <a:t>өз</a:t>
          </a:r>
          <a:r>
            <a:rPr lang="ru-RU" sz="1200" dirty="0" smtClean="0">
              <a:solidFill>
                <a:schemeClr val="bg1"/>
              </a:solidFill>
            </a:rPr>
            <a:t> </a:t>
          </a:r>
          <a:r>
            <a:rPr lang="ru-RU" sz="1200" dirty="0" err="1" smtClean="0">
              <a:solidFill>
                <a:schemeClr val="bg1"/>
              </a:solidFill>
            </a:rPr>
            <a:t>бетімен</a:t>
          </a:r>
          <a:r>
            <a:rPr lang="ru-RU" sz="1200" dirty="0" smtClean="0">
              <a:solidFill>
                <a:schemeClr val="bg1"/>
              </a:solidFill>
            </a:rPr>
            <a:t>, </a:t>
          </a:r>
          <a:r>
            <a:rPr lang="ru-RU" sz="1200" dirty="0" err="1" smtClean="0">
              <a:solidFill>
                <a:schemeClr val="bg1"/>
              </a:solidFill>
            </a:rPr>
            <a:t>бірақ</a:t>
          </a:r>
          <a:r>
            <a:rPr lang="ru-RU" sz="1200" dirty="0" smtClean="0">
              <a:solidFill>
                <a:schemeClr val="bg1"/>
              </a:solidFill>
            </a:rPr>
            <a:t> </a:t>
          </a:r>
          <a:r>
            <a:rPr lang="ru-RU" sz="1200" dirty="0" err="1" smtClean="0">
              <a:solidFill>
                <a:schemeClr val="bg1"/>
              </a:solidFill>
            </a:rPr>
            <a:t>білімді</a:t>
          </a:r>
          <a:r>
            <a:rPr lang="ru-RU" sz="1200" dirty="0" smtClean="0">
              <a:solidFill>
                <a:schemeClr val="bg1"/>
              </a:solidFill>
            </a:rPr>
            <a:t> </a:t>
          </a:r>
          <a:r>
            <a:rPr lang="ru-RU" sz="1200" dirty="0" err="1" smtClean="0">
              <a:solidFill>
                <a:schemeClr val="bg1"/>
              </a:solidFill>
            </a:rPr>
            <a:t>меңгеру</a:t>
          </a:r>
          <a:r>
            <a:rPr lang="ru-RU" sz="1200" dirty="0" smtClean="0">
              <a:solidFill>
                <a:schemeClr val="bg1"/>
              </a:solidFill>
            </a:rPr>
            <a:t> </a:t>
          </a:r>
          <a:r>
            <a:rPr lang="ru-RU" sz="1200" dirty="0" err="1" smtClean="0">
              <a:solidFill>
                <a:schemeClr val="bg1"/>
              </a:solidFill>
            </a:rPr>
            <a:t>деңгейі</a:t>
          </a:r>
          <a:r>
            <a:rPr lang="ru-RU" sz="1200" dirty="0" smtClean="0">
              <a:solidFill>
                <a:schemeClr val="bg1"/>
              </a:solidFill>
            </a:rPr>
            <a:t> </a:t>
          </a:r>
          <a:r>
            <a:rPr lang="ru-RU" sz="1200" dirty="0" err="1" smtClean="0">
              <a:solidFill>
                <a:schemeClr val="bg1"/>
              </a:solidFill>
            </a:rPr>
            <a:t>бақылатын</a:t>
          </a:r>
          <a:r>
            <a:rPr lang="ru-RU" sz="1200" dirty="0" smtClean="0">
              <a:solidFill>
                <a:schemeClr val="bg1"/>
              </a:solidFill>
            </a:rPr>
            <a:t> </a:t>
          </a:r>
          <a:r>
            <a:rPr lang="ru-RU" sz="1200" dirty="0" err="1" smtClean="0">
              <a:solidFill>
                <a:schemeClr val="bg1"/>
              </a:solidFill>
            </a:rPr>
            <a:t>үдерісте</a:t>
          </a:r>
          <a:r>
            <a:rPr lang="ru-RU" sz="1200" dirty="0" smtClean="0">
              <a:solidFill>
                <a:schemeClr val="bg1"/>
              </a:solidFill>
            </a:rPr>
            <a:t> </a:t>
          </a:r>
          <a:r>
            <a:rPr lang="ru-RU" sz="1200" dirty="0" err="1" smtClean="0">
              <a:solidFill>
                <a:schemeClr val="bg1"/>
              </a:solidFill>
            </a:rPr>
            <a:t>өзара</a:t>
          </a:r>
          <a:r>
            <a:rPr lang="ru-RU" sz="1200" dirty="0" smtClean="0">
              <a:solidFill>
                <a:schemeClr val="bg1"/>
              </a:solidFill>
            </a:rPr>
            <a:t> </a:t>
          </a:r>
          <a:r>
            <a:rPr lang="ru-RU" sz="1200" dirty="0" err="1" smtClean="0">
              <a:solidFill>
                <a:schemeClr val="bg1"/>
              </a:solidFill>
            </a:rPr>
            <a:t>әрекет</a:t>
          </a:r>
          <a:r>
            <a:rPr lang="ru-RU" sz="1200" dirty="0" smtClean="0">
              <a:solidFill>
                <a:schemeClr val="bg1"/>
              </a:solidFill>
            </a:rPr>
            <a:t> </a:t>
          </a:r>
          <a:r>
            <a:rPr lang="ru-RU" sz="1200" dirty="0" err="1" smtClean="0">
              <a:solidFill>
                <a:schemeClr val="bg1"/>
              </a:solidFill>
            </a:rPr>
            <a:t>етудің</a:t>
          </a:r>
          <a:r>
            <a:rPr lang="ru-RU" sz="1200" dirty="0" smtClean="0">
              <a:solidFill>
                <a:schemeClr val="bg1"/>
              </a:solidFill>
            </a:rPr>
            <a:t> </a:t>
          </a:r>
          <a:r>
            <a:rPr lang="ru-RU" sz="1200" dirty="0" err="1" smtClean="0">
              <a:solidFill>
                <a:schemeClr val="bg1"/>
              </a:solidFill>
            </a:rPr>
            <a:t>әртүрлі</a:t>
          </a:r>
          <a:r>
            <a:rPr lang="ru-RU" sz="1200" dirty="0" smtClean="0">
              <a:solidFill>
                <a:schemeClr val="bg1"/>
              </a:solidFill>
            </a:rPr>
            <a:t> </a:t>
          </a:r>
          <a:r>
            <a:rPr lang="ru-RU" sz="1200" dirty="0" err="1" smtClean="0">
              <a:solidFill>
                <a:schemeClr val="bg1"/>
              </a:solidFill>
            </a:rPr>
            <a:t>әдістері</a:t>
          </a:r>
          <a:r>
            <a:rPr lang="ru-RU" sz="1200" dirty="0" smtClean="0">
              <a:solidFill>
                <a:schemeClr val="bg1"/>
              </a:solidFill>
            </a:rPr>
            <a:t>, </a:t>
          </a:r>
          <a:r>
            <a:rPr lang="ru-RU" sz="1200" dirty="0" err="1" smtClean="0">
              <a:solidFill>
                <a:schemeClr val="bg1"/>
              </a:solidFill>
            </a:rPr>
            <a:t>формалары</a:t>
          </a:r>
          <a:r>
            <a:rPr lang="ru-RU" sz="1200" dirty="0" smtClean="0">
              <a:solidFill>
                <a:schemeClr val="bg1"/>
              </a:solidFill>
            </a:rPr>
            <a:t> </a:t>
          </a:r>
          <a:r>
            <a:rPr lang="ru-RU" sz="1200" dirty="0" err="1" smtClean="0">
              <a:solidFill>
                <a:schemeClr val="bg1"/>
              </a:solidFill>
            </a:rPr>
            <a:t>және</a:t>
          </a:r>
          <a:r>
            <a:rPr lang="ru-RU" sz="1200" dirty="0" smtClean="0">
              <a:solidFill>
                <a:schemeClr val="bg1"/>
              </a:solidFill>
            </a:rPr>
            <a:t> </a:t>
          </a:r>
          <a:r>
            <a:rPr lang="ru-RU" sz="1200" dirty="0" err="1" smtClean="0">
              <a:solidFill>
                <a:schemeClr val="bg1"/>
              </a:solidFill>
            </a:rPr>
            <a:t>құралдары</a:t>
          </a:r>
          <a:endParaRPr lang="ru-RU" sz="1200" dirty="0">
            <a:solidFill>
              <a:schemeClr val="bg1"/>
            </a:solidFill>
          </a:endParaRPr>
        </a:p>
      </dgm:t>
    </dgm:pt>
    <dgm:pt modelId="{F79A3FFE-9C31-4560-A4C5-A8F83079D2AD}" type="parTrans" cxnId="{3C808D70-970E-440A-8187-6A0119F393BE}">
      <dgm:prSet/>
      <dgm:spPr/>
      <dgm:t>
        <a:bodyPr/>
        <a:lstStyle/>
        <a:p>
          <a:endParaRPr lang="ru-RU"/>
        </a:p>
      </dgm:t>
    </dgm:pt>
    <dgm:pt modelId="{8C4BF4B1-F1E6-4F84-BAEE-D9F303A7FA11}" type="sibTrans" cxnId="{3C808D70-970E-440A-8187-6A0119F393BE}">
      <dgm:prSet/>
      <dgm:spPr/>
      <dgm:t>
        <a:bodyPr/>
        <a:lstStyle/>
        <a:p>
          <a:endParaRPr lang="ru-RU"/>
        </a:p>
      </dgm:t>
    </dgm:pt>
    <dgm:pt modelId="{9B8A0F77-55CE-4DD9-A34F-ECB0F74F7B08}">
      <dgm:prSet/>
      <dgm:spPr>
        <a:solidFill>
          <a:schemeClr val="accent2">
            <a:lumMod val="75000"/>
          </a:schemeClr>
        </a:solidFill>
      </dgm:spPr>
      <dgm:t>
        <a:bodyPr/>
        <a:lstStyle/>
        <a:p>
          <a:r>
            <a:rPr lang="ru-RU" dirty="0" err="1" smtClean="0"/>
            <a:t>интерактивтілік</a:t>
          </a:r>
          <a:r>
            <a:rPr lang="ru-RU" dirty="0" smtClean="0"/>
            <a:t>,  </a:t>
          </a:r>
          <a:r>
            <a:rPr lang="ru-RU" dirty="0" err="1" smtClean="0"/>
            <a:t>ерекше</a:t>
          </a:r>
          <a:r>
            <a:rPr lang="ru-RU" dirty="0" smtClean="0"/>
            <a:t> </a:t>
          </a:r>
          <a:r>
            <a:rPr lang="ru-RU" dirty="0" err="1" smtClean="0"/>
            <a:t>білім</a:t>
          </a:r>
          <a:r>
            <a:rPr lang="ru-RU" dirty="0" smtClean="0"/>
            <a:t> беру </a:t>
          </a:r>
          <a:r>
            <a:rPr lang="ru-RU" dirty="0" err="1" smtClean="0"/>
            <a:t>қажеттілі</a:t>
          </a:r>
          <a:r>
            <a:rPr lang="ru-RU" dirty="0" smtClean="0"/>
            <a:t> бар </a:t>
          </a:r>
          <a:r>
            <a:rPr lang="ru-RU" dirty="0" err="1" smtClean="0"/>
            <a:t>балаларды</a:t>
          </a:r>
          <a:r>
            <a:rPr lang="ru-RU" dirty="0" smtClean="0"/>
            <a:t> </a:t>
          </a:r>
          <a:r>
            <a:rPr lang="ru-RU" dirty="0" err="1" smtClean="0"/>
            <a:t>оқытуға</a:t>
          </a:r>
          <a:r>
            <a:rPr lang="ru-RU" dirty="0" smtClean="0"/>
            <a:t> </a:t>
          </a:r>
          <a:r>
            <a:rPr lang="ru-RU" dirty="0" err="1" smtClean="0"/>
            <a:t>толық</a:t>
          </a:r>
          <a:r>
            <a:rPr lang="ru-RU" dirty="0" smtClean="0"/>
            <a:t> </a:t>
          </a:r>
          <a:r>
            <a:rPr lang="ru-RU" dirty="0" err="1" smtClean="0"/>
            <a:t>сәйкес</a:t>
          </a:r>
          <a:r>
            <a:rPr lang="ru-RU" dirty="0" smtClean="0"/>
            <a:t> </a:t>
          </a:r>
          <a:r>
            <a:rPr lang="ru-RU" dirty="0" err="1" smtClean="0"/>
            <a:t>келетін</a:t>
          </a:r>
          <a:r>
            <a:rPr lang="ru-RU" dirty="0" smtClean="0"/>
            <a:t> </a:t>
          </a:r>
          <a:r>
            <a:rPr lang="ru-RU" dirty="0" err="1" smtClean="0"/>
            <a:t>және</a:t>
          </a:r>
          <a:r>
            <a:rPr lang="ru-RU" dirty="0" smtClean="0"/>
            <a:t> </a:t>
          </a:r>
          <a:r>
            <a:rPr lang="ru-RU" dirty="0" err="1" smtClean="0"/>
            <a:t>жеткілікті</a:t>
          </a:r>
          <a:r>
            <a:rPr lang="ru-RU" dirty="0" smtClean="0"/>
            <a:t> </a:t>
          </a:r>
          <a:r>
            <a:rPr lang="ru-RU" dirty="0" err="1" smtClean="0"/>
            <a:t>құралдар</a:t>
          </a:r>
          <a:r>
            <a:rPr lang="ru-RU" dirty="0" smtClean="0"/>
            <a:t> </a:t>
          </a:r>
          <a:r>
            <a:rPr lang="ru-RU" dirty="0" err="1" smtClean="0"/>
            <a:t>болып</a:t>
          </a:r>
          <a:r>
            <a:rPr lang="ru-RU" dirty="0" smtClean="0"/>
            <a:t> </a:t>
          </a:r>
          <a:r>
            <a:rPr lang="ru-RU" dirty="0" err="1" smtClean="0"/>
            <a:t>табылады</a:t>
          </a:r>
          <a:r>
            <a:rPr lang="ru-RU" dirty="0" smtClean="0"/>
            <a:t>.</a:t>
          </a:r>
          <a:endParaRPr lang="ru-RU" dirty="0"/>
        </a:p>
      </dgm:t>
    </dgm:pt>
    <dgm:pt modelId="{E1AC31F2-B5FF-4B86-94AC-29199E6EB9F1}" type="parTrans" cxnId="{DA73CCF9-4919-4A90-99C3-26ED0DD33D98}">
      <dgm:prSet/>
      <dgm:spPr/>
      <dgm:t>
        <a:bodyPr/>
        <a:lstStyle/>
        <a:p>
          <a:endParaRPr lang="ru-RU"/>
        </a:p>
      </dgm:t>
    </dgm:pt>
    <dgm:pt modelId="{975D54B9-0701-48BF-B806-5DE2C9EE5957}" type="sibTrans" cxnId="{DA73CCF9-4919-4A90-99C3-26ED0DD33D98}">
      <dgm:prSet/>
      <dgm:spPr/>
      <dgm:t>
        <a:bodyPr/>
        <a:lstStyle/>
        <a:p>
          <a:endParaRPr lang="ru-RU"/>
        </a:p>
      </dgm:t>
    </dgm:pt>
    <dgm:pt modelId="{00A33A8A-E683-424F-A16D-936EA01DB98F}" type="pres">
      <dgm:prSet presAssocID="{52C3D272-DE9F-4721-B672-F1994C487D49}" presName="Name0" presStyleCnt="0">
        <dgm:presLayoutVars>
          <dgm:dir/>
          <dgm:resizeHandles val="exact"/>
        </dgm:presLayoutVars>
      </dgm:prSet>
      <dgm:spPr/>
      <dgm:t>
        <a:bodyPr/>
        <a:lstStyle/>
        <a:p>
          <a:endParaRPr lang="ru-RU"/>
        </a:p>
      </dgm:t>
    </dgm:pt>
    <dgm:pt modelId="{C697D8A1-068E-48F4-8CB8-9041BE77E72A}" type="pres">
      <dgm:prSet presAssocID="{52C3D272-DE9F-4721-B672-F1994C487D49}" presName="cycle" presStyleCnt="0"/>
      <dgm:spPr/>
    </dgm:pt>
    <dgm:pt modelId="{850C172E-1CE8-499F-A884-482725019E96}" type="pres">
      <dgm:prSet presAssocID="{2CC45552-E21E-47A4-9472-A6BD833FF1DD}" presName="nodeFirstNode" presStyleLbl="node1" presStyleIdx="0" presStyleCnt="4">
        <dgm:presLayoutVars>
          <dgm:bulletEnabled val="1"/>
        </dgm:presLayoutVars>
      </dgm:prSet>
      <dgm:spPr/>
      <dgm:t>
        <a:bodyPr/>
        <a:lstStyle/>
        <a:p>
          <a:endParaRPr lang="ru-RU"/>
        </a:p>
      </dgm:t>
    </dgm:pt>
    <dgm:pt modelId="{D0F9A62B-47B7-4AB7-A27E-E1E7A3854A46}" type="pres">
      <dgm:prSet presAssocID="{0E052243-0EDF-4983-9A50-F14F5B6CAC2B}" presName="sibTransFirstNode" presStyleLbl="bgShp" presStyleIdx="0" presStyleCnt="1"/>
      <dgm:spPr/>
      <dgm:t>
        <a:bodyPr/>
        <a:lstStyle/>
        <a:p>
          <a:endParaRPr lang="ru-RU"/>
        </a:p>
      </dgm:t>
    </dgm:pt>
    <dgm:pt modelId="{89348C9C-0530-42BA-A568-4C75BEF62724}" type="pres">
      <dgm:prSet presAssocID="{9B8A0F77-55CE-4DD9-A34F-ECB0F74F7B08}" presName="nodeFollowingNodes" presStyleLbl="node1" presStyleIdx="1" presStyleCnt="4">
        <dgm:presLayoutVars>
          <dgm:bulletEnabled val="1"/>
        </dgm:presLayoutVars>
      </dgm:prSet>
      <dgm:spPr/>
      <dgm:t>
        <a:bodyPr/>
        <a:lstStyle/>
        <a:p>
          <a:endParaRPr lang="ru-RU"/>
        </a:p>
      </dgm:t>
    </dgm:pt>
    <dgm:pt modelId="{189313A2-3377-4208-BD3C-6147DA8650D4}" type="pres">
      <dgm:prSet presAssocID="{8CFC0D43-350D-432A-980D-0BAFB08C42A6}" presName="nodeFollowingNodes" presStyleLbl="node1" presStyleIdx="2" presStyleCnt="4">
        <dgm:presLayoutVars>
          <dgm:bulletEnabled val="1"/>
        </dgm:presLayoutVars>
      </dgm:prSet>
      <dgm:spPr/>
      <dgm:t>
        <a:bodyPr/>
        <a:lstStyle/>
        <a:p>
          <a:endParaRPr lang="ru-RU"/>
        </a:p>
      </dgm:t>
    </dgm:pt>
    <dgm:pt modelId="{0A92B67D-8A08-4A44-AF7A-752225492E26}" type="pres">
      <dgm:prSet presAssocID="{324E8C52-DADF-41A0-BE0C-A818B70E534D}" presName="nodeFollowingNodes" presStyleLbl="node1" presStyleIdx="3" presStyleCnt="4">
        <dgm:presLayoutVars>
          <dgm:bulletEnabled val="1"/>
        </dgm:presLayoutVars>
      </dgm:prSet>
      <dgm:spPr/>
      <dgm:t>
        <a:bodyPr/>
        <a:lstStyle/>
        <a:p>
          <a:endParaRPr lang="ru-RU"/>
        </a:p>
      </dgm:t>
    </dgm:pt>
  </dgm:ptLst>
  <dgm:cxnLst>
    <dgm:cxn modelId="{32041E3D-E95A-4017-B452-73B3C28B9BB9}" type="presOf" srcId="{0E052243-0EDF-4983-9A50-F14F5B6CAC2B}" destId="{D0F9A62B-47B7-4AB7-A27E-E1E7A3854A46}" srcOrd="0" destOrd="0" presId="urn:microsoft.com/office/officeart/2005/8/layout/cycle3"/>
    <dgm:cxn modelId="{B5F0F320-85B3-4DAD-A812-DC65B25A22A5}" type="presOf" srcId="{52C3D272-DE9F-4721-B672-F1994C487D49}" destId="{00A33A8A-E683-424F-A16D-936EA01DB98F}" srcOrd="0" destOrd="0" presId="urn:microsoft.com/office/officeart/2005/8/layout/cycle3"/>
    <dgm:cxn modelId="{57DD7235-153F-46E2-A077-E5C80FC2CFA0}" type="presOf" srcId="{9B8A0F77-55CE-4DD9-A34F-ECB0F74F7B08}" destId="{89348C9C-0530-42BA-A568-4C75BEF62724}" srcOrd="0" destOrd="0" presId="urn:microsoft.com/office/officeart/2005/8/layout/cycle3"/>
    <dgm:cxn modelId="{DA73CCF9-4919-4A90-99C3-26ED0DD33D98}" srcId="{52C3D272-DE9F-4721-B672-F1994C487D49}" destId="{9B8A0F77-55CE-4DD9-A34F-ECB0F74F7B08}" srcOrd="1" destOrd="0" parTransId="{E1AC31F2-B5FF-4B86-94AC-29199E6EB9F1}" sibTransId="{975D54B9-0701-48BF-B806-5DE2C9EE5957}"/>
    <dgm:cxn modelId="{9287AE8A-6F4A-40DA-81C0-FF611ABDF5E4}" srcId="{52C3D272-DE9F-4721-B672-F1994C487D49}" destId="{2CC45552-E21E-47A4-9472-A6BD833FF1DD}" srcOrd="0" destOrd="0" parTransId="{76620BB7-3DE4-4D4E-BB49-FCE6347A2320}" sibTransId="{0E052243-0EDF-4983-9A50-F14F5B6CAC2B}"/>
    <dgm:cxn modelId="{DFD99E66-C4C7-4573-AACD-58971E0A1896}" type="presOf" srcId="{8CFC0D43-350D-432A-980D-0BAFB08C42A6}" destId="{189313A2-3377-4208-BD3C-6147DA8650D4}" srcOrd="0" destOrd="0" presId="urn:microsoft.com/office/officeart/2005/8/layout/cycle3"/>
    <dgm:cxn modelId="{3C808D70-970E-440A-8187-6A0119F393BE}" srcId="{52C3D272-DE9F-4721-B672-F1994C487D49}" destId="{8CFC0D43-350D-432A-980D-0BAFB08C42A6}" srcOrd="2" destOrd="0" parTransId="{F79A3FFE-9C31-4560-A4C5-A8F83079D2AD}" sibTransId="{8C4BF4B1-F1E6-4F84-BAEE-D9F303A7FA11}"/>
    <dgm:cxn modelId="{86A5D2B5-9DF7-4ED0-8AD7-8AC030EA5B7F}" type="presOf" srcId="{2CC45552-E21E-47A4-9472-A6BD833FF1DD}" destId="{850C172E-1CE8-499F-A884-482725019E96}" srcOrd="0" destOrd="0" presId="urn:microsoft.com/office/officeart/2005/8/layout/cycle3"/>
    <dgm:cxn modelId="{74FBEA2B-DE1C-4F65-9E4D-1F4C4EE9B43F}" type="presOf" srcId="{324E8C52-DADF-41A0-BE0C-A818B70E534D}" destId="{0A92B67D-8A08-4A44-AF7A-752225492E26}" srcOrd="0" destOrd="0" presId="urn:microsoft.com/office/officeart/2005/8/layout/cycle3"/>
    <dgm:cxn modelId="{3AD7ABC8-7F02-4167-BE65-20583618741E}" srcId="{52C3D272-DE9F-4721-B672-F1994C487D49}" destId="{324E8C52-DADF-41A0-BE0C-A818B70E534D}" srcOrd="3" destOrd="0" parTransId="{41260C2D-FA9E-40FF-B5A0-DD9D2BB618B0}" sibTransId="{BD45344A-C0E1-4C18-A8C0-449AF940593C}"/>
    <dgm:cxn modelId="{63984AB8-11B4-4F85-B94F-4D8B80F417A5}" type="presParOf" srcId="{00A33A8A-E683-424F-A16D-936EA01DB98F}" destId="{C697D8A1-068E-48F4-8CB8-9041BE77E72A}" srcOrd="0" destOrd="0" presId="urn:microsoft.com/office/officeart/2005/8/layout/cycle3"/>
    <dgm:cxn modelId="{CB6EA66C-C9F8-46B3-B27A-92E38DA9B440}" type="presParOf" srcId="{C697D8A1-068E-48F4-8CB8-9041BE77E72A}" destId="{850C172E-1CE8-499F-A884-482725019E96}" srcOrd="0" destOrd="0" presId="urn:microsoft.com/office/officeart/2005/8/layout/cycle3"/>
    <dgm:cxn modelId="{CFF9E683-3E8C-4223-AB9A-D00B79FDBA82}" type="presParOf" srcId="{C697D8A1-068E-48F4-8CB8-9041BE77E72A}" destId="{D0F9A62B-47B7-4AB7-A27E-E1E7A3854A46}" srcOrd="1" destOrd="0" presId="urn:microsoft.com/office/officeart/2005/8/layout/cycle3"/>
    <dgm:cxn modelId="{5B415B08-8223-4368-A892-9E49069EAE08}" type="presParOf" srcId="{C697D8A1-068E-48F4-8CB8-9041BE77E72A}" destId="{89348C9C-0530-42BA-A568-4C75BEF62724}" srcOrd="2" destOrd="0" presId="urn:microsoft.com/office/officeart/2005/8/layout/cycle3"/>
    <dgm:cxn modelId="{B5137150-8D2B-4A44-A447-2C2733089A1D}" type="presParOf" srcId="{C697D8A1-068E-48F4-8CB8-9041BE77E72A}" destId="{189313A2-3377-4208-BD3C-6147DA8650D4}" srcOrd="3" destOrd="0" presId="urn:microsoft.com/office/officeart/2005/8/layout/cycle3"/>
    <dgm:cxn modelId="{30181341-A486-4A10-800A-DD5FC34CF61A}" type="presParOf" srcId="{C697D8A1-068E-48F4-8CB8-9041BE77E72A}" destId="{0A92B67D-8A08-4A44-AF7A-752225492E2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3F52E-DAEE-42BF-8FEE-6DD39365D33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x-none"/>
        </a:p>
      </dgm:t>
    </dgm:pt>
    <dgm:pt modelId="{553F2974-E7D4-432C-BBA1-1673FE4CFBF6}">
      <dgm:prSet phldrT="[Текст]"/>
      <dgm:spPr>
        <a:solidFill>
          <a:srgbClr val="FF33CC"/>
        </a:solidFill>
      </dgm:spPr>
      <dgm:t>
        <a:bodyPr/>
        <a:lstStyle/>
        <a:p>
          <a:endParaRPr lang="x-none" b="1" dirty="0">
            <a:solidFill>
              <a:schemeClr val="tx1"/>
            </a:solidFill>
            <a:latin typeface="Times New Roman" panose="02020603050405020304" pitchFamily="18" charset="0"/>
            <a:cs typeface="Times New Roman" panose="02020603050405020304" pitchFamily="18" charset="0"/>
          </a:endParaRPr>
        </a:p>
      </dgm:t>
    </dgm:pt>
    <dgm:pt modelId="{AF5C9AB7-C1A6-4932-8132-2F20CDB27124}" type="parTrans" cxnId="{9110FD67-C4D1-4E92-B80C-538A9A6872EB}">
      <dgm:prSet/>
      <dgm:spPr/>
      <dgm:t>
        <a:bodyPr/>
        <a:lstStyle/>
        <a:p>
          <a:endParaRPr lang="x-none"/>
        </a:p>
      </dgm:t>
    </dgm:pt>
    <dgm:pt modelId="{1DF8BF01-97DB-4BFC-B658-8E632FDFBAFF}" type="sibTrans" cxnId="{9110FD67-C4D1-4E92-B80C-538A9A6872EB}">
      <dgm:prSet/>
      <dgm:spPr/>
      <dgm:t>
        <a:bodyPr/>
        <a:lstStyle/>
        <a:p>
          <a:endParaRPr lang="x-none"/>
        </a:p>
      </dgm:t>
    </dgm:pt>
    <dgm:pt modelId="{9A5E9E34-BDFC-42A0-BF6E-D071FFF9073D}">
      <dgm:prSet/>
      <dgm:spPr>
        <a:solidFill>
          <a:schemeClr val="accent6">
            <a:lumMod val="50000"/>
          </a:schemeClr>
        </a:solidFill>
      </dgm:spPr>
      <dgm:t>
        <a:bodyPr/>
        <a:lstStyle/>
        <a:p>
          <a:r>
            <a:rPr lang="ru-RU" dirty="0" err="1" smtClean="0"/>
            <a:t>Қашықтан</a:t>
          </a:r>
          <a:r>
            <a:rPr lang="ru-RU" dirty="0" smtClean="0"/>
            <a:t> </a:t>
          </a:r>
          <a:r>
            <a:rPr lang="ru-RU" dirty="0" err="1" smtClean="0"/>
            <a:t>оқытудың</a:t>
          </a:r>
          <a:r>
            <a:rPr lang="ru-RU" dirty="0" smtClean="0"/>
            <a:t> </a:t>
          </a:r>
          <a:r>
            <a:rPr lang="ru-RU" dirty="0" err="1" smtClean="0"/>
            <a:t>негізгі</a:t>
          </a:r>
          <a:r>
            <a:rPr lang="ru-RU" dirty="0" smtClean="0"/>
            <a:t> </a:t>
          </a:r>
          <a:r>
            <a:rPr lang="ru-RU" dirty="0" err="1" smtClean="0"/>
            <a:t>міндеттері</a:t>
          </a:r>
          <a:r>
            <a:rPr lang="ru-RU" dirty="0" smtClean="0"/>
            <a:t>:</a:t>
          </a:r>
          <a:endParaRPr lang="ru-RU" dirty="0"/>
        </a:p>
      </dgm:t>
    </dgm:pt>
    <dgm:pt modelId="{F7C35E3C-AB9E-42E5-8FC3-21ADB02039E6}" type="parTrans" cxnId="{5D95EC4A-25E5-4771-B341-9DA93460664F}">
      <dgm:prSet/>
      <dgm:spPr/>
      <dgm:t>
        <a:bodyPr/>
        <a:lstStyle/>
        <a:p>
          <a:endParaRPr lang="ru-RU"/>
        </a:p>
      </dgm:t>
    </dgm:pt>
    <dgm:pt modelId="{E7FBBB1F-86E1-4F2E-9D51-5D7A22BF5008}" type="sibTrans" cxnId="{5D95EC4A-25E5-4771-B341-9DA93460664F}">
      <dgm:prSet/>
      <dgm:spPr/>
      <dgm:t>
        <a:bodyPr/>
        <a:lstStyle/>
        <a:p>
          <a:endParaRPr lang="ru-RU"/>
        </a:p>
      </dgm:t>
    </dgm:pt>
    <dgm:pt modelId="{4BFF7B97-2850-49D8-A3F6-46B0FE1ECC3F}">
      <dgm:prSet/>
      <dgm:spPr>
        <a:solidFill>
          <a:schemeClr val="accent2">
            <a:lumMod val="75000"/>
          </a:schemeClr>
        </a:solidFill>
      </dgm:spPr>
      <dgm:t>
        <a:bodyPr/>
        <a:lstStyle/>
        <a:p>
          <a:r>
            <a:rPr lang="ru-RU" dirty="0" err="1" smtClean="0"/>
            <a:t>ерекше</a:t>
          </a:r>
          <a:r>
            <a:rPr lang="ru-RU" dirty="0" smtClean="0"/>
            <a:t> </a:t>
          </a:r>
          <a:r>
            <a:rPr lang="ru-RU" dirty="0" err="1" smtClean="0"/>
            <a:t>білім</a:t>
          </a:r>
          <a:r>
            <a:rPr lang="ru-RU" dirty="0" smtClean="0"/>
            <a:t> </a:t>
          </a:r>
          <a:r>
            <a:rPr lang="ru-RU" dirty="0" err="1" smtClean="0"/>
            <a:t>бер</a:t>
          </a:r>
          <a:r>
            <a:rPr lang="ru-RU" dirty="0" smtClean="0"/>
            <a:t> </a:t>
          </a:r>
          <a:r>
            <a:rPr lang="ru-RU" dirty="0" err="1" smtClean="0"/>
            <a:t>қажеттілігі</a:t>
          </a:r>
          <a:r>
            <a:rPr lang="ru-RU" dirty="0" smtClean="0"/>
            <a:t> бар </a:t>
          </a:r>
          <a:r>
            <a:rPr lang="ru-RU" dirty="0" err="1" smtClean="0"/>
            <a:t>балалардың</a:t>
          </a:r>
          <a:r>
            <a:rPr lang="ru-RU" dirty="0" smtClean="0"/>
            <a:t> </a:t>
          </a:r>
          <a:r>
            <a:rPr lang="ru-RU" dirty="0" err="1" smtClean="0"/>
            <a:t>білім</a:t>
          </a:r>
          <a:r>
            <a:rPr lang="ru-RU" dirty="0" smtClean="0"/>
            <a:t> беру </a:t>
          </a:r>
          <a:r>
            <a:rPr lang="ru-RU" dirty="0" err="1" smtClean="0"/>
            <a:t>бағдарламалары</a:t>
          </a:r>
          <a:r>
            <a:rPr lang="ru-RU" dirty="0" smtClean="0"/>
            <a:t> </a:t>
          </a:r>
          <a:r>
            <a:rPr lang="ru-RU" dirty="0" err="1" smtClean="0"/>
            <a:t>негізінде</a:t>
          </a:r>
          <a:r>
            <a:rPr lang="ru-RU" dirty="0" smtClean="0"/>
            <a:t> </a:t>
          </a:r>
          <a:r>
            <a:rPr lang="ru-RU" dirty="0" err="1" smtClean="0"/>
            <a:t>жоғары</a:t>
          </a:r>
          <a:r>
            <a:rPr lang="ru-RU" dirty="0" smtClean="0"/>
            <a:t> </a:t>
          </a:r>
          <a:r>
            <a:rPr lang="ru-RU" dirty="0" err="1" smtClean="0"/>
            <a:t>сапалы</a:t>
          </a:r>
          <a:r>
            <a:rPr lang="ru-RU" dirty="0" smtClean="0"/>
            <a:t> </a:t>
          </a:r>
          <a:r>
            <a:rPr lang="ru-RU" dirty="0" err="1" smtClean="0"/>
            <a:t>білім</a:t>
          </a:r>
          <a:r>
            <a:rPr lang="ru-RU" dirty="0" smtClean="0"/>
            <a:t> беру</a:t>
          </a:r>
          <a:endParaRPr lang="ru-RU" dirty="0"/>
        </a:p>
      </dgm:t>
    </dgm:pt>
    <dgm:pt modelId="{523942D7-7DC8-4F23-9A84-C5DD45190D61}" type="parTrans" cxnId="{9EB6CC2A-305D-4722-814A-A502FE62AA67}">
      <dgm:prSet/>
      <dgm:spPr/>
      <dgm:t>
        <a:bodyPr/>
        <a:lstStyle/>
        <a:p>
          <a:endParaRPr lang="ru-RU"/>
        </a:p>
      </dgm:t>
    </dgm:pt>
    <dgm:pt modelId="{800A2B13-26D2-489E-B8AF-58CD6D589045}" type="sibTrans" cxnId="{9EB6CC2A-305D-4722-814A-A502FE62AA67}">
      <dgm:prSet/>
      <dgm:spPr/>
      <dgm:t>
        <a:bodyPr/>
        <a:lstStyle/>
        <a:p>
          <a:endParaRPr lang="ru-RU"/>
        </a:p>
      </dgm:t>
    </dgm:pt>
    <dgm:pt modelId="{0EF2D0E8-96DA-43A6-8488-A54A3A805066}">
      <dgm:prSet/>
      <dgm:spPr/>
      <dgm:t>
        <a:bodyPr/>
        <a:lstStyle/>
        <a:p>
          <a:r>
            <a:rPr lang="ru-RU" smtClean="0"/>
            <a:t>қашықтан білім беру тұжырымдамасы мұғалімнің жетекшілігімен оқыту, сондай-ақ қосымша өз бетімен білім алу </a:t>
          </a:r>
          <a:endParaRPr lang="ru-RU"/>
        </a:p>
      </dgm:t>
    </dgm:pt>
    <dgm:pt modelId="{91C5322A-D58A-4691-89B0-39A696B783B8}" type="parTrans" cxnId="{9B17A3AC-E56B-41FE-9158-DD33FB56FA27}">
      <dgm:prSet/>
      <dgm:spPr/>
      <dgm:t>
        <a:bodyPr/>
        <a:lstStyle/>
        <a:p>
          <a:endParaRPr lang="ru-RU"/>
        </a:p>
      </dgm:t>
    </dgm:pt>
    <dgm:pt modelId="{14DB03B1-732B-4CA5-993E-A2478077C303}" type="sibTrans" cxnId="{9B17A3AC-E56B-41FE-9158-DD33FB56FA27}">
      <dgm:prSet/>
      <dgm:spPr/>
      <dgm:t>
        <a:bodyPr/>
        <a:lstStyle/>
        <a:p>
          <a:endParaRPr lang="ru-RU"/>
        </a:p>
      </dgm:t>
    </dgm:pt>
    <dgm:pt modelId="{D1708775-54E4-4CC6-A33E-BDF209316F04}" type="pres">
      <dgm:prSet presAssocID="{4BC3F52E-DAEE-42BF-8FEE-6DD39365D33E}" presName="diagram" presStyleCnt="0">
        <dgm:presLayoutVars>
          <dgm:chPref val="1"/>
          <dgm:dir/>
          <dgm:animOne val="branch"/>
          <dgm:animLvl val="lvl"/>
          <dgm:resizeHandles val="exact"/>
        </dgm:presLayoutVars>
      </dgm:prSet>
      <dgm:spPr/>
      <dgm:t>
        <a:bodyPr/>
        <a:lstStyle/>
        <a:p>
          <a:endParaRPr lang="ru-RU"/>
        </a:p>
      </dgm:t>
    </dgm:pt>
    <dgm:pt modelId="{FBB1AF84-86EE-4EA0-A2F7-4781B8C590CA}" type="pres">
      <dgm:prSet presAssocID="{553F2974-E7D4-432C-BBA1-1673FE4CFBF6}" presName="root1" presStyleCnt="0"/>
      <dgm:spPr/>
    </dgm:pt>
    <dgm:pt modelId="{7E13A5B1-339D-4F1E-8130-4A0E58DC32B5}" type="pres">
      <dgm:prSet presAssocID="{553F2974-E7D4-432C-BBA1-1673FE4CFBF6}" presName="LevelOneTextNode" presStyleLbl="node0" presStyleIdx="0" presStyleCnt="2">
        <dgm:presLayoutVars>
          <dgm:chPref val="3"/>
        </dgm:presLayoutVars>
      </dgm:prSet>
      <dgm:spPr/>
      <dgm:t>
        <a:bodyPr/>
        <a:lstStyle/>
        <a:p>
          <a:endParaRPr lang="ru-RU"/>
        </a:p>
      </dgm:t>
    </dgm:pt>
    <dgm:pt modelId="{77B34F05-3459-4AD0-9250-6CD79D949701}" type="pres">
      <dgm:prSet presAssocID="{553F2974-E7D4-432C-BBA1-1673FE4CFBF6}" presName="level2hierChild" presStyleCnt="0"/>
      <dgm:spPr/>
    </dgm:pt>
    <dgm:pt modelId="{1B1E0E2E-ACB7-42B1-B8D2-5944F6FB46DB}" type="pres">
      <dgm:prSet presAssocID="{523942D7-7DC8-4F23-9A84-C5DD45190D61}" presName="conn2-1" presStyleLbl="parChTrans1D2" presStyleIdx="0" presStyleCnt="2"/>
      <dgm:spPr/>
      <dgm:t>
        <a:bodyPr/>
        <a:lstStyle/>
        <a:p>
          <a:endParaRPr lang="ru-RU"/>
        </a:p>
      </dgm:t>
    </dgm:pt>
    <dgm:pt modelId="{A7E48966-91EE-45CC-A92F-B0C2AB78684D}" type="pres">
      <dgm:prSet presAssocID="{523942D7-7DC8-4F23-9A84-C5DD45190D61}" presName="connTx" presStyleLbl="parChTrans1D2" presStyleIdx="0" presStyleCnt="2"/>
      <dgm:spPr/>
      <dgm:t>
        <a:bodyPr/>
        <a:lstStyle/>
        <a:p>
          <a:endParaRPr lang="ru-RU"/>
        </a:p>
      </dgm:t>
    </dgm:pt>
    <dgm:pt modelId="{F631C819-ADDA-41BB-9839-F1B591B9C7C4}" type="pres">
      <dgm:prSet presAssocID="{4BFF7B97-2850-49D8-A3F6-46B0FE1ECC3F}" presName="root2" presStyleCnt="0"/>
      <dgm:spPr/>
    </dgm:pt>
    <dgm:pt modelId="{701064D1-A43B-49D0-9C59-E5E6988A03EE}" type="pres">
      <dgm:prSet presAssocID="{4BFF7B97-2850-49D8-A3F6-46B0FE1ECC3F}" presName="LevelTwoTextNode" presStyleLbl="node2" presStyleIdx="0" presStyleCnt="2">
        <dgm:presLayoutVars>
          <dgm:chPref val="3"/>
        </dgm:presLayoutVars>
      </dgm:prSet>
      <dgm:spPr/>
      <dgm:t>
        <a:bodyPr/>
        <a:lstStyle/>
        <a:p>
          <a:endParaRPr lang="ru-RU"/>
        </a:p>
      </dgm:t>
    </dgm:pt>
    <dgm:pt modelId="{2BA8808E-E73F-43BC-8B97-45E1580CE488}" type="pres">
      <dgm:prSet presAssocID="{4BFF7B97-2850-49D8-A3F6-46B0FE1ECC3F}" presName="level3hierChild" presStyleCnt="0"/>
      <dgm:spPr/>
    </dgm:pt>
    <dgm:pt modelId="{80B79467-2678-4183-9357-B0F4B9FEAB85}" type="pres">
      <dgm:prSet presAssocID="{91C5322A-D58A-4691-89B0-39A696B783B8}" presName="conn2-1" presStyleLbl="parChTrans1D2" presStyleIdx="1" presStyleCnt="2"/>
      <dgm:spPr/>
      <dgm:t>
        <a:bodyPr/>
        <a:lstStyle/>
        <a:p>
          <a:endParaRPr lang="ru-RU"/>
        </a:p>
      </dgm:t>
    </dgm:pt>
    <dgm:pt modelId="{49CD8579-365F-40BA-9641-E4A17F30020A}" type="pres">
      <dgm:prSet presAssocID="{91C5322A-D58A-4691-89B0-39A696B783B8}" presName="connTx" presStyleLbl="parChTrans1D2" presStyleIdx="1" presStyleCnt="2"/>
      <dgm:spPr/>
      <dgm:t>
        <a:bodyPr/>
        <a:lstStyle/>
        <a:p>
          <a:endParaRPr lang="ru-RU"/>
        </a:p>
      </dgm:t>
    </dgm:pt>
    <dgm:pt modelId="{BFEB41D8-0191-4980-AA98-469A608DE1E7}" type="pres">
      <dgm:prSet presAssocID="{0EF2D0E8-96DA-43A6-8488-A54A3A805066}" presName="root2" presStyleCnt="0"/>
      <dgm:spPr/>
    </dgm:pt>
    <dgm:pt modelId="{4DED0947-72A6-4FF0-8A80-03FC782C7777}" type="pres">
      <dgm:prSet presAssocID="{0EF2D0E8-96DA-43A6-8488-A54A3A805066}" presName="LevelTwoTextNode" presStyleLbl="node2" presStyleIdx="1" presStyleCnt="2">
        <dgm:presLayoutVars>
          <dgm:chPref val="3"/>
        </dgm:presLayoutVars>
      </dgm:prSet>
      <dgm:spPr/>
      <dgm:t>
        <a:bodyPr/>
        <a:lstStyle/>
        <a:p>
          <a:endParaRPr lang="ru-RU"/>
        </a:p>
      </dgm:t>
    </dgm:pt>
    <dgm:pt modelId="{608594FD-923B-4AC6-9327-CC49593F6729}" type="pres">
      <dgm:prSet presAssocID="{0EF2D0E8-96DA-43A6-8488-A54A3A805066}" presName="level3hierChild" presStyleCnt="0"/>
      <dgm:spPr/>
    </dgm:pt>
    <dgm:pt modelId="{743D03B2-09F4-47CD-BE1D-A90DCD301531}" type="pres">
      <dgm:prSet presAssocID="{9A5E9E34-BDFC-42A0-BF6E-D071FFF9073D}" presName="root1" presStyleCnt="0"/>
      <dgm:spPr/>
    </dgm:pt>
    <dgm:pt modelId="{5B118923-ED04-4807-99C0-03A3F37601D9}" type="pres">
      <dgm:prSet presAssocID="{9A5E9E34-BDFC-42A0-BF6E-D071FFF9073D}" presName="LevelOneTextNode" presStyleLbl="node0" presStyleIdx="1" presStyleCnt="2" custLinFactY="-16993" custLinFactNeighborX="97" custLinFactNeighborY="-100000">
        <dgm:presLayoutVars>
          <dgm:chPref val="3"/>
        </dgm:presLayoutVars>
      </dgm:prSet>
      <dgm:spPr/>
      <dgm:t>
        <a:bodyPr/>
        <a:lstStyle/>
        <a:p>
          <a:endParaRPr lang="ru-RU"/>
        </a:p>
      </dgm:t>
    </dgm:pt>
    <dgm:pt modelId="{3569C9B4-6E5E-477C-8F62-A6C1ADC0C809}" type="pres">
      <dgm:prSet presAssocID="{9A5E9E34-BDFC-42A0-BF6E-D071FFF9073D}" presName="level2hierChild" presStyleCnt="0"/>
      <dgm:spPr/>
    </dgm:pt>
  </dgm:ptLst>
  <dgm:cxnLst>
    <dgm:cxn modelId="{9EB6CC2A-305D-4722-814A-A502FE62AA67}" srcId="{553F2974-E7D4-432C-BBA1-1673FE4CFBF6}" destId="{4BFF7B97-2850-49D8-A3F6-46B0FE1ECC3F}" srcOrd="0" destOrd="0" parTransId="{523942D7-7DC8-4F23-9A84-C5DD45190D61}" sibTransId="{800A2B13-26D2-489E-B8AF-58CD6D589045}"/>
    <dgm:cxn modelId="{9110FD67-C4D1-4E92-B80C-538A9A6872EB}" srcId="{4BC3F52E-DAEE-42BF-8FEE-6DD39365D33E}" destId="{553F2974-E7D4-432C-BBA1-1673FE4CFBF6}" srcOrd="0" destOrd="0" parTransId="{AF5C9AB7-C1A6-4932-8132-2F20CDB27124}" sibTransId="{1DF8BF01-97DB-4BFC-B658-8E632FDFBAFF}"/>
    <dgm:cxn modelId="{5D95EC4A-25E5-4771-B341-9DA93460664F}" srcId="{4BC3F52E-DAEE-42BF-8FEE-6DD39365D33E}" destId="{9A5E9E34-BDFC-42A0-BF6E-D071FFF9073D}" srcOrd="1" destOrd="0" parTransId="{F7C35E3C-AB9E-42E5-8FC3-21ADB02039E6}" sibTransId="{E7FBBB1F-86E1-4F2E-9D51-5D7A22BF5008}"/>
    <dgm:cxn modelId="{777A76F1-86BA-4588-AB8A-9FBF9192AD29}" type="presOf" srcId="{553F2974-E7D4-432C-BBA1-1673FE4CFBF6}" destId="{7E13A5B1-339D-4F1E-8130-4A0E58DC32B5}" srcOrd="0" destOrd="0" presId="urn:microsoft.com/office/officeart/2005/8/layout/hierarchy2"/>
    <dgm:cxn modelId="{D42A4FC3-5E42-486E-B9CC-323B844E6FF1}" type="presOf" srcId="{4BFF7B97-2850-49D8-A3F6-46B0FE1ECC3F}" destId="{701064D1-A43B-49D0-9C59-E5E6988A03EE}" srcOrd="0" destOrd="0" presId="urn:microsoft.com/office/officeart/2005/8/layout/hierarchy2"/>
    <dgm:cxn modelId="{89DA7836-A07B-493E-A959-B6664AAB68BF}" type="presOf" srcId="{91C5322A-D58A-4691-89B0-39A696B783B8}" destId="{49CD8579-365F-40BA-9641-E4A17F30020A}" srcOrd="1" destOrd="0" presId="urn:microsoft.com/office/officeart/2005/8/layout/hierarchy2"/>
    <dgm:cxn modelId="{5981F512-8A4C-4F14-B7BD-E599833CF343}" type="presOf" srcId="{4BC3F52E-DAEE-42BF-8FEE-6DD39365D33E}" destId="{D1708775-54E4-4CC6-A33E-BDF209316F04}" srcOrd="0" destOrd="0" presId="urn:microsoft.com/office/officeart/2005/8/layout/hierarchy2"/>
    <dgm:cxn modelId="{4F74581C-7FF9-4A93-82AC-1EFD2DFEA81B}" type="presOf" srcId="{523942D7-7DC8-4F23-9A84-C5DD45190D61}" destId="{1B1E0E2E-ACB7-42B1-B8D2-5944F6FB46DB}" srcOrd="0" destOrd="0" presId="urn:microsoft.com/office/officeart/2005/8/layout/hierarchy2"/>
    <dgm:cxn modelId="{9B17A3AC-E56B-41FE-9158-DD33FB56FA27}" srcId="{553F2974-E7D4-432C-BBA1-1673FE4CFBF6}" destId="{0EF2D0E8-96DA-43A6-8488-A54A3A805066}" srcOrd="1" destOrd="0" parTransId="{91C5322A-D58A-4691-89B0-39A696B783B8}" sibTransId="{14DB03B1-732B-4CA5-993E-A2478077C303}"/>
    <dgm:cxn modelId="{6B153A3B-E2B8-4696-98D9-E88D1D3616A6}" type="presOf" srcId="{91C5322A-D58A-4691-89B0-39A696B783B8}" destId="{80B79467-2678-4183-9357-B0F4B9FEAB85}" srcOrd="0" destOrd="0" presId="urn:microsoft.com/office/officeart/2005/8/layout/hierarchy2"/>
    <dgm:cxn modelId="{4A82E0FD-41F3-4052-A543-718618DBDD20}" type="presOf" srcId="{0EF2D0E8-96DA-43A6-8488-A54A3A805066}" destId="{4DED0947-72A6-4FF0-8A80-03FC782C7777}" srcOrd="0" destOrd="0" presId="urn:microsoft.com/office/officeart/2005/8/layout/hierarchy2"/>
    <dgm:cxn modelId="{19B12F09-3A13-4827-8EF7-5DFB42565960}" type="presOf" srcId="{523942D7-7DC8-4F23-9A84-C5DD45190D61}" destId="{A7E48966-91EE-45CC-A92F-B0C2AB78684D}" srcOrd="1" destOrd="0" presId="urn:microsoft.com/office/officeart/2005/8/layout/hierarchy2"/>
    <dgm:cxn modelId="{0F321FC2-2B68-4761-9378-6BCB75AD4CA0}" type="presOf" srcId="{9A5E9E34-BDFC-42A0-BF6E-D071FFF9073D}" destId="{5B118923-ED04-4807-99C0-03A3F37601D9}" srcOrd="0" destOrd="0" presId="urn:microsoft.com/office/officeart/2005/8/layout/hierarchy2"/>
    <dgm:cxn modelId="{7F0461F5-E26D-4527-BA26-E17D94389D44}" type="presParOf" srcId="{D1708775-54E4-4CC6-A33E-BDF209316F04}" destId="{FBB1AF84-86EE-4EA0-A2F7-4781B8C590CA}" srcOrd="0" destOrd="0" presId="urn:microsoft.com/office/officeart/2005/8/layout/hierarchy2"/>
    <dgm:cxn modelId="{5B51C797-9562-41E3-A76E-C561FE656B50}" type="presParOf" srcId="{FBB1AF84-86EE-4EA0-A2F7-4781B8C590CA}" destId="{7E13A5B1-339D-4F1E-8130-4A0E58DC32B5}" srcOrd="0" destOrd="0" presId="urn:microsoft.com/office/officeart/2005/8/layout/hierarchy2"/>
    <dgm:cxn modelId="{212BD443-CBE7-4C95-BEE0-E89C940A77EA}" type="presParOf" srcId="{FBB1AF84-86EE-4EA0-A2F7-4781B8C590CA}" destId="{77B34F05-3459-4AD0-9250-6CD79D949701}" srcOrd="1" destOrd="0" presId="urn:microsoft.com/office/officeart/2005/8/layout/hierarchy2"/>
    <dgm:cxn modelId="{AE970829-1381-4E33-BA79-648F600F6166}" type="presParOf" srcId="{77B34F05-3459-4AD0-9250-6CD79D949701}" destId="{1B1E0E2E-ACB7-42B1-B8D2-5944F6FB46DB}" srcOrd="0" destOrd="0" presId="urn:microsoft.com/office/officeart/2005/8/layout/hierarchy2"/>
    <dgm:cxn modelId="{41B5DA9E-D911-4929-8C08-4EEECD750A62}" type="presParOf" srcId="{1B1E0E2E-ACB7-42B1-B8D2-5944F6FB46DB}" destId="{A7E48966-91EE-45CC-A92F-B0C2AB78684D}" srcOrd="0" destOrd="0" presId="urn:microsoft.com/office/officeart/2005/8/layout/hierarchy2"/>
    <dgm:cxn modelId="{8FFB8E95-2066-4770-AC08-B1486A01D9B6}" type="presParOf" srcId="{77B34F05-3459-4AD0-9250-6CD79D949701}" destId="{F631C819-ADDA-41BB-9839-F1B591B9C7C4}" srcOrd="1" destOrd="0" presId="urn:microsoft.com/office/officeart/2005/8/layout/hierarchy2"/>
    <dgm:cxn modelId="{80F989ED-8147-4D9D-A2E7-41C798B82A91}" type="presParOf" srcId="{F631C819-ADDA-41BB-9839-F1B591B9C7C4}" destId="{701064D1-A43B-49D0-9C59-E5E6988A03EE}" srcOrd="0" destOrd="0" presId="urn:microsoft.com/office/officeart/2005/8/layout/hierarchy2"/>
    <dgm:cxn modelId="{701CA983-7D98-463F-B6E4-DB44456513DE}" type="presParOf" srcId="{F631C819-ADDA-41BB-9839-F1B591B9C7C4}" destId="{2BA8808E-E73F-43BC-8B97-45E1580CE488}" srcOrd="1" destOrd="0" presId="urn:microsoft.com/office/officeart/2005/8/layout/hierarchy2"/>
    <dgm:cxn modelId="{DE89F7AC-2857-4532-85D0-A93861113AF2}" type="presParOf" srcId="{77B34F05-3459-4AD0-9250-6CD79D949701}" destId="{80B79467-2678-4183-9357-B0F4B9FEAB85}" srcOrd="2" destOrd="0" presId="urn:microsoft.com/office/officeart/2005/8/layout/hierarchy2"/>
    <dgm:cxn modelId="{CB629CAA-5AE1-4B6D-A2ED-33F63DD4D27B}" type="presParOf" srcId="{80B79467-2678-4183-9357-B0F4B9FEAB85}" destId="{49CD8579-365F-40BA-9641-E4A17F30020A}" srcOrd="0" destOrd="0" presId="urn:microsoft.com/office/officeart/2005/8/layout/hierarchy2"/>
    <dgm:cxn modelId="{EC2BB9A8-C195-47E2-9BAA-5859097FDF6E}" type="presParOf" srcId="{77B34F05-3459-4AD0-9250-6CD79D949701}" destId="{BFEB41D8-0191-4980-AA98-469A608DE1E7}" srcOrd="3" destOrd="0" presId="urn:microsoft.com/office/officeart/2005/8/layout/hierarchy2"/>
    <dgm:cxn modelId="{640042F3-CFF3-4EB3-B072-E8B28D903BD2}" type="presParOf" srcId="{BFEB41D8-0191-4980-AA98-469A608DE1E7}" destId="{4DED0947-72A6-4FF0-8A80-03FC782C7777}" srcOrd="0" destOrd="0" presId="urn:microsoft.com/office/officeart/2005/8/layout/hierarchy2"/>
    <dgm:cxn modelId="{99C2324A-5029-4E60-AB18-0615802CF4B2}" type="presParOf" srcId="{BFEB41D8-0191-4980-AA98-469A608DE1E7}" destId="{608594FD-923B-4AC6-9327-CC49593F6729}" srcOrd="1" destOrd="0" presId="urn:microsoft.com/office/officeart/2005/8/layout/hierarchy2"/>
    <dgm:cxn modelId="{3F87D19C-B2A7-4B21-A4F4-F2EB9E33326B}" type="presParOf" srcId="{D1708775-54E4-4CC6-A33E-BDF209316F04}" destId="{743D03B2-09F4-47CD-BE1D-A90DCD301531}" srcOrd="1" destOrd="0" presId="urn:microsoft.com/office/officeart/2005/8/layout/hierarchy2"/>
    <dgm:cxn modelId="{0168B4FD-FD4B-4AB6-B378-EF5B56A30761}" type="presParOf" srcId="{743D03B2-09F4-47CD-BE1D-A90DCD301531}" destId="{5B118923-ED04-4807-99C0-03A3F37601D9}" srcOrd="0" destOrd="0" presId="urn:microsoft.com/office/officeart/2005/8/layout/hierarchy2"/>
    <dgm:cxn modelId="{2D497351-A78C-4505-B2C2-9BE8B5132CBC}" type="presParOf" srcId="{743D03B2-09F4-47CD-BE1D-A90DCD301531}" destId="{3569C9B4-6E5E-477C-8F62-A6C1ADC0C8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9A62B-47B7-4AB7-A27E-E1E7A3854A46}">
      <dsp:nvSpPr>
        <dsp:cNvPr id="0" name=""/>
        <dsp:cNvSpPr/>
      </dsp:nvSpPr>
      <dsp:spPr>
        <a:xfrm>
          <a:off x="1475371" y="-125479"/>
          <a:ext cx="5177256" cy="5177256"/>
        </a:xfrm>
        <a:prstGeom prst="circularArrow">
          <a:avLst>
            <a:gd name="adj1" fmla="val 4668"/>
            <a:gd name="adj2" fmla="val 272909"/>
            <a:gd name="adj3" fmla="val 12888704"/>
            <a:gd name="adj4" fmla="val 1799187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C172E-1CE8-499F-A884-482725019E96}">
      <dsp:nvSpPr>
        <dsp:cNvPr id="0" name=""/>
        <dsp:cNvSpPr/>
      </dsp:nvSpPr>
      <dsp:spPr>
        <a:xfrm>
          <a:off x="2365374" y="1042"/>
          <a:ext cx="3397249" cy="16986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smtClean="0"/>
            <a:t>модулділік, бұл белгілі білім салалары туралы толық түсінік беретін әр бөлек курстар   (минимальды уақыт алатын сыйымды және барынша нақты модуль жасақтау, баланың бос уақытта өз бетімен жұмыстану үшін қызығушылық тудырады)</a:t>
          </a:r>
          <a:endParaRPr lang="ru-RU" sz="1100" kern="1200"/>
        </a:p>
      </dsp:txBody>
      <dsp:txXfrm>
        <a:off x="2448294" y="83962"/>
        <a:ext cx="3231409" cy="1532784"/>
      </dsp:txXfrm>
    </dsp:sp>
    <dsp:sp modelId="{89348C9C-0530-42BA-A568-4C75BEF62724}">
      <dsp:nvSpPr>
        <dsp:cNvPr id="0" name=""/>
        <dsp:cNvSpPr/>
      </dsp:nvSpPr>
      <dsp:spPr>
        <a:xfrm>
          <a:off x="4224353" y="1860021"/>
          <a:ext cx="3397249" cy="1698624"/>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интерактивтілік</a:t>
          </a:r>
          <a:r>
            <a:rPr lang="ru-RU" sz="1800" kern="1200" dirty="0" smtClean="0"/>
            <a:t>,  </a:t>
          </a:r>
          <a:r>
            <a:rPr lang="ru-RU" sz="1800" kern="1200" dirty="0" err="1" smtClean="0"/>
            <a:t>ерекше</a:t>
          </a:r>
          <a:r>
            <a:rPr lang="ru-RU" sz="1800" kern="1200" dirty="0" smtClean="0"/>
            <a:t> </a:t>
          </a:r>
          <a:r>
            <a:rPr lang="ru-RU" sz="1800" kern="1200" dirty="0" err="1" smtClean="0"/>
            <a:t>білім</a:t>
          </a:r>
          <a:r>
            <a:rPr lang="ru-RU" sz="1800" kern="1200" dirty="0" smtClean="0"/>
            <a:t> беру </a:t>
          </a:r>
          <a:r>
            <a:rPr lang="ru-RU" sz="1800" kern="1200" dirty="0" err="1" smtClean="0"/>
            <a:t>қажеттілі</a:t>
          </a:r>
          <a:r>
            <a:rPr lang="ru-RU" sz="1800" kern="1200" dirty="0" smtClean="0"/>
            <a:t> бар </a:t>
          </a:r>
          <a:r>
            <a:rPr lang="ru-RU" sz="1800" kern="1200" dirty="0" err="1" smtClean="0"/>
            <a:t>балаларды</a:t>
          </a:r>
          <a:r>
            <a:rPr lang="ru-RU" sz="1800" kern="1200" dirty="0" smtClean="0"/>
            <a:t> </a:t>
          </a:r>
          <a:r>
            <a:rPr lang="ru-RU" sz="1800" kern="1200" dirty="0" err="1" smtClean="0"/>
            <a:t>оқытуға</a:t>
          </a:r>
          <a:r>
            <a:rPr lang="ru-RU" sz="1800" kern="1200" dirty="0" smtClean="0"/>
            <a:t> </a:t>
          </a:r>
          <a:r>
            <a:rPr lang="ru-RU" sz="1800" kern="1200" dirty="0" err="1" smtClean="0"/>
            <a:t>толық</a:t>
          </a:r>
          <a:r>
            <a:rPr lang="ru-RU" sz="1800" kern="1200" dirty="0" smtClean="0"/>
            <a:t> </a:t>
          </a:r>
          <a:r>
            <a:rPr lang="ru-RU" sz="1800" kern="1200" dirty="0" err="1" smtClean="0"/>
            <a:t>сәйкес</a:t>
          </a:r>
          <a:r>
            <a:rPr lang="ru-RU" sz="1800" kern="1200" dirty="0" smtClean="0"/>
            <a:t> </a:t>
          </a:r>
          <a:r>
            <a:rPr lang="ru-RU" sz="1800" kern="1200" dirty="0" err="1" smtClean="0"/>
            <a:t>келетін</a:t>
          </a:r>
          <a:r>
            <a:rPr lang="ru-RU" sz="1800" kern="1200" dirty="0" smtClean="0"/>
            <a:t> </a:t>
          </a:r>
          <a:r>
            <a:rPr lang="ru-RU" sz="1800" kern="1200" dirty="0" err="1" smtClean="0"/>
            <a:t>және</a:t>
          </a:r>
          <a:r>
            <a:rPr lang="ru-RU" sz="1800" kern="1200" dirty="0" smtClean="0"/>
            <a:t> </a:t>
          </a:r>
          <a:r>
            <a:rPr lang="ru-RU" sz="1800" kern="1200" dirty="0" err="1" smtClean="0"/>
            <a:t>жеткілікті</a:t>
          </a:r>
          <a:r>
            <a:rPr lang="ru-RU" sz="1800" kern="1200" dirty="0" smtClean="0"/>
            <a:t> </a:t>
          </a:r>
          <a:r>
            <a:rPr lang="ru-RU" sz="1800" kern="1200" dirty="0" err="1" smtClean="0"/>
            <a:t>құралдар</a:t>
          </a:r>
          <a:r>
            <a:rPr lang="ru-RU" sz="1800" kern="1200" dirty="0" smtClean="0"/>
            <a:t> </a:t>
          </a:r>
          <a:r>
            <a:rPr lang="ru-RU" sz="1800" kern="1200" dirty="0" err="1" smtClean="0"/>
            <a:t>болып</a:t>
          </a:r>
          <a:r>
            <a:rPr lang="ru-RU" sz="1800" kern="1200" dirty="0" smtClean="0"/>
            <a:t> </a:t>
          </a:r>
          <a:r>
            <a:rPr lang="ru-RU" sz="1800" kern="1200" dirty="0" err="1" smtClean="0"/>
            <a:t>табылады</a:t>
          </a:r>
          <a:r>
            <a:rPr lang="ru-RU" sz="1800" kern="1200" dirty="0" smtClean="0"/>
            <a:t>.</a:t>
          </a:r>
          <a:endParaRPr lang="ru-RU" sz="1800" kern="1200" dirty="0"/>
        </a:p>
      </dsp:txBody>
      <dsp:txXfrm>
        <a:off x="4307273" y="1942941"/>
        <a:ext cx="3231409" cy="1532784"/>
      </dsp:txXfrm>
    </dsp:sp>
    <dsp:sp modelId="{189313A2-3377-4208-BD3C-6147DA8650D4}">
      <dsp:nvSpPr>
        <dsp:cNvPr id="0" name=""/>
        <dsp:cNvSpPr/>
      </dsp:nvSpPr>
      <dsp:spPr>
        <a:xfrm>
          <a:off x="2365375" y="3718999"/>
          <a:ext cx="3397249" cy="1698624"/>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err="1" smtClean="0">
              <a:solidFill>
                <a:schemeClr val="bg1"/>
              </a:solidFill>
            </a:rPr>
            <a:t>технологиялық</a:t>
          </a:r>
          <a:r>
            <a:rPr lang="ru-RU" sz="1200" kern="1200" dirty="0" smtClean="0">
              <a:solidFill>
                <a:schemeClr val="bg1"/>
              </a:solidFill>
            </a:rPr>
            <a:t>, </a:t>
          </a:r>
          <a:r>
            <a:rPr lang="ru-RU" sz="1200" kern="1200" dirty="0" err="1" smtClean="0">
              <a:solidFill>
                <a:schemeClr val="bg1"/>
              </a:solidFill>
            </a:rPr>
            <a:t>өз</a:t>
          </a:r>
          <a:r>
            <a:rPr lang="ru-RU" sz="1200" kern="1200" dirty="0" smtClean="0">
              <a:solidFill>
                <a:schemeClr val="bg1"/>
              </a:solidFill>
            </a:rPr>
            <a:t> </a:t>
          </a:r>
          <a:r>
            <a:rPr lang="ru-RU" sz="1200" kern="1200" dirty="0" err="1" smtClean="0">
              <a:solidFill>
                <a:schemeClr val="bg1"/>
              </a:solidFill>
            </a:rPr>
            <a:t>бетімен</a:t>
          </a:r>
          <a:r>
            <a:rPr lang="ru-RU" sz="1200" kern="1200" dirty="0" smtClean="0">
              <a:solidFill>
                <a:schemeClr val="bg1"/>
              </a:solidFill>
            </a:rPr>
            <a:t>, </a:t>
          </a:r>
          <a:r>
            <a:rPr lang="ru-RU" sz="1200" kern="1200" dirty="0" err="1" smtClean="0">
              <a:solidFill>
                <a:schemeClr val="bg1"/>
              </a:solidFill>
            </a:rPr>
            <a:t>бірақ</a:t>
          </a:r>
          <a:r>
            <a:rPr lang="ru-RU" sz="1200" kern="1200" dirty="0" smtClean="0">
              <a:solidFill>
                <a:schemeClr val="bg1"/>
              </a:solidFill>
            </a:rPr>
            <a:t> </a:t>
          </a:r>
          <a:r>
            <a:rPr lang="ru-RU" sz="1200" kern="1200" dirty="0" err="1" smtClean="0">
              <a:solidFill>
                <a:schemeClr val="bg1"/>
              </a:solidFill>
            </a:rPr>
            <a:t>білімді</a:t>
          </a:r>
          <a:r>
            <a:rPr lang="ru-RU" sz="1200" kern="1200" dirty="0" smtClean="0">
              <a:solidFill>
                <a:schemeClr val="bg1"/>
              </a:solidFill>
            </a:rPr>
            <a:t> </a:t>
          </a:r>
          <a:r>
            <a:rPr lang="ru-RU" sz="1200" kern="1200" dirty="0" err="1" smtClean="0">
              <a:solidFill>
                <a:schemeClr val="bg1"/>
              </a:solidFill>
            </a:rPr>
            <a:t>меңгеру</a:t>
          </a:r>
          <a:r>
            <a:rPr lang="ru-RU" sz="1200" kern="1200" dirty="0" smtClean="0">
              <a:solidFill>
                <a:schemeClr val="bg1"/>
              </a:solidFill>
            </a:rPr>
            <a:t> </a:t>
          </a:r>
          <a:r>
            <a:rPr lang="ru-RU" sz="1200" kern="1200" dirty="0" err="1" smtClean="0">
              <a:solidFill>
                <a:schemeClr val="bg1"/>
              </a:solidFill>
            </a:rPr>
            <a:t>деңгейі</a:t>
          </a:r>
          <a:r>
            <a:rPr lang="ru-RU" sz="1200" kern="1200" dirty="0" smtClean="0">
              <a:solidFill>
                <a:schemeClr val="bg1"/>
              </a:solidFill>
            </a:rPr>
            <a:t> </a:t>
          </a:r>
          <a:r>
            <a:rPr lang="ru-RU" sz="1200" kern="1200" dirty="0" err="1" smtClean="0">
              <a:solidFill>
                <a:schemeClr val="bg1"/>
              </a:solidFill>
            </a:rPr>
            <a:t>бақылатын</a:t>
          </a:r>
          <a:r>
            <a:rPr lang="ru-RU" sz="1200" kern="1200" dirty="0" smtClean="0">
              <a:solidFill>
                <a:schemeClr val="bg1"/>
              </a:solidFill>
            </a:rPr>
            <a:t> </a:t>
          </a:r>
          <a:r>
            <a:rPr lang="ru-RU" sz="1200" kern="1200" dirty="0" err="1" smtClean="0">
              <a:solidFill>
                <a:schemeClr val="bg1"/>
              </a:solidFill>
            </a:rPr>
            <a:t>үдерісте</a:t>
          </a:r>
          <a:r>
            <a:rPr lang="ru-RU" sz="1200" kern="1200" dirty="0" smtClean="0">
              <a:solidFill>
                <a:schemeClr val="bg1"/>
              </a:solidFill>
            </a:rPr>
            <a:t> </a:t>
          </a:r>
          <a:r>
            <a:rPr lang="ru-RU" sz="1200" kern="1200" dirty="0" err="1" smtClean="0">
              <a:solidFill>
                <a:schemeClr val="bg1"/>
              </a:solidFill>
            </a:rPr>
            <a:t>өзара</a:t>
          </a:r>
          <a:r>
            <a:rPr lang="ru-RU" sz="1200" kern="1200" dirty="0" smtClean="0">
              <a:solidFill>
                <a:schemeClr val="bg1"/>
              </a:solidFill>
            </a:rPr>
            <a:t> </a:t>
          </a:r>
          <a:r>
            <a:rPr lang="ru-RU" sz="1200" kern="1200" dirty="0" err="1" smtClean="0">
              <a:solidFill>
                <a:schemeClr val="bg1"/>
              </a:solidFill>
            </a:rPr>
            <a:t>әрекет</a:t>
          </a:r>
          <a:r>
            <a:rPr lang="ru-RU" sz="1200" kern="1200" dirty="0" smtClean="0">
              <a:solidFill>
                <a:schemeClr val="bg1"/>
              </a:solidFill>
            </a:rPr>
            <a:t> </a:t>
          </a:r>
          <a:r>
            <a:rPr lang="ru-RU" sz="1200" kern="1200" dirty="0" err="1" smtClean="0">
              <a:solidFill>
                <a:schemeClr val="bg1"/>
              </a:solidFill>
            </a:rPr>
            <a:t>етудің</a:t>
          </a:r>
          <a:r>
            <a:rPr lang="ru-RU" sz="1200" kern="1200" dirty="0" smtClean="0">
              <a:solidFill>
                <a:schemeClr val="bg1"/>
              </a:solidFill>
            </a:rPr>
            <a:t> </a:t>
          </a:r>
          <a:r>
            <a:rPr lang="ru-RU" sz="1200" kern="1200" dirty="0" err="1" smtClean="0">
              <a:solidFill>
                <a:schemeClr val="bg1"/>
              </a:solidFill>
            </a:rPr>
            <a:t>әртүрлі</a:t>
          </a:r>
          <a:r>
            <a:rPr lang="ru-RU" sz="1200" kern="1200" dirty="0" smtClean="0">
              <a:solidFill>
                <a:schemeClr val="bg1"/>
              </a:solidFill>
            </a:rPr>
            <a:t> </a:t>
          </a:r>
          <a:r>
            <a:rPr lang="ru-RU" sz="1200" kern="1200" dirty="0" err="1" smtClean="0">
              <a:solidFill>
                <a:schemeClr val="bg1"/>
              </a:solidFill>
            </a:rPr>
            <a:t>әдістері</a:t>
          </a:r>
          <a:r>
            <a:rPr lang="ru-RU" sz="1200" kern="1200" dirty="0" smtClean="0">
              <a:solidFill>
                <a:schemeClr val="bg1"/>
              </a:solidFill>
            </a:rPr>
            <a:t>, </a:t>
          </a:r>
          <a:r>
            <a:rPr lang="ru-RU" sz="1200" kern="1200" dirty="0" err="1" smtClean="0">
              <a:solidFill>
                <a:schemeClr val="bg1"/>
              </a:solidFill>
            </a:rPr>
            <a:t>формалары</a:t>
          </a:r>
          <a:r>
            <a:rPr lang="ru-RU" sz="1200" kern="1200" dirty="0" smtClean="0">
              <a:solidFill>
                <a:schemeClr val="bg1"/>
              </a:solidFill>
            </a:rPr>
            <a:t> </a:t>
          </a:r>
          <a:r>
            <a:rPr lang="ru-RU" sz="1200" kern="1200" dirty="0" err="1" smtClean="0">
              <a:solidFill>
                <a:schemeClr val="bg1"/>
              </a:solidFill>
            </a:rPr>
            <a:t>және</a:t>
          </a:r>
          <a:r>
            <a:rPr lang="ru-RU" sz="1200" kern="1200" dirty="0" smtClean="0">
              <a:solidFill>
                <a:schemeClr val="bg1"/>
              </a:solidFill>
            </a:rPr>
            <a:t> </a:t>
          </a:r>
          <a:r>
            <a:rPr lang="ru-RU" sz="1200" kern="1200" dirty="0" err="1" smtClean="0">
              <a:solidFill>
                <a:schemeClr val="bg1"/>
              </a:solidFill>
            </a:rPr>
            <a:t>құралдары</a:t>
          </a:r>
          <a:endParaRPr lang="ru-RU" sz="1200" kern="1200" dirty="0">
            <a:solidFill>
              <a:schemeClr val="bg1"/>
            </a:solidFill>
          </a:endParaRPr>
        </a:p>
      </dsp:txBody>
      <dsp:txXfrm>
        <a:off x="2448295" y="3801919"/>
        <a:ext cx="3231409" cy="1532784"/>
      </dsp:txXfrm>
    </dsp:sp>
    <dsp:sp modelId="{0A92B67D-8A08-4A44-AF7A-752225492E26}">
      <dsp:nvSpPr>
        <dsp:cNvPr id="0" name=""/>
        <dsp:cNvSpPr/>
      </dsp:nvSpPr>
      <dsp:spPr>
        <a:xfrm>
          <a:off x="506396" y="1860021"/>
          <a:ext cx="3397249" cy="1698624"/>
        </a:xfrm>
        <a:prstGeom prst="roundRect">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solidFill>
                <a:schemeClr val="tx1"/>
              </a:solidFill>
            </a:rPr>
            <a:t>оқушыларға</a:t>
          </a:r>
          <a:r>
            <a:rPr lang="ru-RU" sz="2000" kern="1200" dirty="0" smtClean="0">
              <a:solidFill>
                <a:schemeClr val="tx1"/>
              </a:solidFill>
            </a:rPr>
            <a:t> </a:t>
          </a:r>
          <a:r>
            <a:rPr lang="ru-RU" sz="2000" kern="1200" dirty="0" err="1" smtClean="0">
              <a:solidFill>
                <a:schemeClr val="tx1"/>
              </a:solidFill>
            </a:rPr>
            <a:t>тұлғалық</a:t>
          </a:r>
          <a:r>
            <a:rPr lang="ru-RU" sz="2000" kern="1200" dirty="0" smtClean="0">
              <a:solidFill>
                <a:schemeClr val="tx1"/>
              </a:solidFill>
            </a:rPr>
            <a:t> </a:t>
          </a:r>
          <a:r>
            <a:rPr lang="ru-RU" sz="2000" kern="1200" dirty="0" err="1" smtClean="0">
              <a:solidFill>
                <a:schemeClr val="tx1"/>
              </a:solidFill>
            </a:rPr>
            <a:t>бағытталған</a:t>
          </a:r>
          <a:r>
            <a:rPr lang="ru-RU" sz="2000" kern="1200" dirty="0" smtClean="0">
              <a:solidFill>
                <a:schemeClr val="tx1"/>
              </a:solidFill>
            </a:rPr>
            <a:t> </a:t>
          </a:r>
          <a:r>
            <a:rPr lang="ru-RU" sz="2000" kern="1200" dirty="0" err="1" smtClean="0">
              <a:solidFill>
                <a:schemeClr val="tx1"/>
              </a:solidFill>
            </a:rPr>
            <a:t>оқыту</a:t>
          </a:r>
          <a:r>
            <a:rPr lang="ru-RU" sz="2000" kern="1200" dirty="0" smtClean="0">
              <a:solidFill>
                <a:schemeClr val="tx1"/>
              </a:solidFill>
            </a:rPr>
            <a:t> </a:t>
          </a:r>
          <a:endParaRPr lang="x-none" sz="20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9316" y="1942941"/>
        <a:ext cx="3231409" cy="1532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3A5B1-339D-4F1E-8130-4A0E58DC32B5}">
      <dsp:nvSpPr>
        <dsp:cNvPr id="0" name=""/>
        <dsp:cNvSpPr/>
      </dsp:nvSpPr>
      <dsp:spPr>
        <a:xfrm>
          <a:off x="1694" y="1667336"/>
          <a:ext cx="3094221" cy="1547110"/>
        </a:xfrm>
        <a:prstGeom prst="roundRect">
          <a:avLst>
            <a:gd name="adj" fmla="val 10000"/>
          </a:avLst>
        </a:prstGeom>
        <a:solidFill>
          <a:srgbClr val="FF3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x-none" sz="2000" b="1" kern="1200" dirty="0">
            <a:solidFill>
              <a:schemeClr val="tx1"/>
            </a:solidFill>
            <a:latin typeface="Times New Roman" panose="02020603050405020304" pitchFamily="18" charset="0"/>
            <a:cs typeface="Times New Roman" panose="02020603050405020304" pitchFamily="18" charset="0"/>
          </a:endParaRPr>
        </a:p>
      </dsp:txBody>
      <dsp:txXfrm>
        <a:off x="47007" y="1712649"/>
        <a:ext cx="3003595" cy="1456484"/>
      </dsp:txXfrm>
    </dsp:sp>
    <dsp:sp modelId="{1B1E0E2E-ACB7-42B1-B8D2-5944F6FB46DB}">
      <dsp:nvSpPr>
        <dsp:cNvPr id="0" name=""/>
        <dsp:cNvSpPr/>
      </dsp:nvSpPr>
      <dsp:spPr>
        <a:xfrm rot="19457599">
          <a:off x="2952651" y="1971971"/>
          <a:ext cx="1524218" cy="48251"/>
        </a:xfrm>
        <a:custGeom>
          <a:avLst/>
          <a:gdLst/>
          <a:ahLst/>
          <a:cxnLst/>
          <a:rect l="0" t="0" r="0" b="0"/>
          <a:pathLst>
            <a:path>
              <a:moveTo>
                <a:pt x="0" y="24125"/>
              </a:moveTo>
              <a:lnTo>
                <a:pt x="1524218" y="24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6655" y="1957991"/>
        <a:ext cx="76210" cy="76210"/>
      </dsp:txXfrm>
    </dsp:sp>
    <dsp:sp modelId="{701064D1-A43B-49D0-9C59-E5E6988A03EE}">
      <dsp:nvSpPr>
        <dsp:cNvPr id="0" name=""/>
        <dsp:cNvSpPr/>
      </dsp:nvSpPr>
      <dsp:spPr>
        <a:xfrm>
          <a:off x="4333604" y="777747"/>
          <a:ext cx="3094221" cy="154711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ерекше</a:t>
          </a:r>
          <a:r>
            <a:rPr lang="ru-RU" sz="2000" kern="1200" dirty="0" smtClean="0"/>
            <a:t> </a:t>
          </a:r>
          <a:r>
            <a:rPr lang="ru-RU" sz="2000" kern="1200" dirty="0" err="1" smtClean="0"/>
            <a:t>білім</a:t>
          </a:r>
          <a:r>
            <a:rPr lang="ru-RU" sz="2000" kern="1200" dirty="0" smtClean="0"/>
            <a:t> </a:t>
          </a:r>
          <a:r>
            <a:rPr lang="ru-RU" sz="2000" kern="1200" dirty="0" err="1" smtClean="0"/>
            <a:t>бер</a:t>
          </a:r>
          <a:r>
            <a:rPr lang="ru-RU" sz="2000" kern="1200" dirty="0" smtClean="0"/>
            <a:t> </a:t>
          </a:r>
          <a:r>
            <a:rPr lang="ru-RU" sz="2000" kern="1200" dirty="0" err="1" smtClean="0"/>
            <a:t>қажеттілігі</a:t>
          </a:r>
          <a:r>
            <a:rPr lang="ru-RU" sz="2000" kern="1200" dirty="0" smtClean="0"/>
            <a:t> бар </a:t>
          </a:r>
          <a:r>
            <a:rPr lang="ru-RU" sz="2000" kern="1200" dirty="0" err="1" smtClean="0"/>
            <a:t>балалардың</a:t>
          </a:r>
          <a:r>
            <a:rPr lang="ru-RU" sz="2000" kern="1200" dirty="0" smtClean="0"/>
            <a:t> </a:t>
          </a:r>
          <a:r>
            <a:rPr lang="ru-RU" sz="2000" kern="1200" dirty="0" err="1" smtClean="0"/>
            <a:t>білім</a:t>
          </a:r>
          <a:r>
            <a:rPr lang="ru-RU" sz="2000" kern="1200" dirty="0" smtClean="0"/>
            <a:t> беру </a:t>
          </a:r>
          <a:r>
            <a:rPr lang="ru-RU" sz="2000" kern="1200" dirty="0" err="1" smtClean="0"/>
            <a:t>бағдарламалары</a:t>
          </a:r>
          <a:r>
            <a:rPr lang="ru-RU" sz="2000" kern="1200" dirty="0" smtClean="0"/>
            <a:t> </a:t>
          </a:r>
          <a:r>
            <a:rPr lang="ru-RU" sz="2000" kern="1200" dirty="0" err="1" smtClean="0"/>
            <a:t>негізінде</a:t>
          </a:r>
          <a:r>
            <a:rPr lang="ru-RU" sz="2000" kern="1200" dirty="0" smtClean="0"/>
            <a:t> </a:t>
          </a:r>
          <a:r>
            <a:rPr lang="ru-RU" sz="2000" kern="1200" dirty="0" err="1" smtClean="0"/>
            <a:t>жоғары</a:t>
          </a:r>
          <a:r>
            <a:rPr lang="ru-RU" sz="2000" kern="1200" dirty="0" smtClean="0"/>
            <a:t> </a:t>
          </a:r>
          <a:r>
            <a:rPr lang="ru-RU" sz="2000" kern="1200" dirty="0" err="1" smtClean="0"/>
            <a:t>сапалы</a:t>
          </a:r>
          <a:r>
            <a:rPr lang="ru-RU" sz="2000" kern="1200" dirty="0" smtClean="0"/>
            <a:t> </a:t>
          </a:r>
          <a:r>
            <a:rPr lang="ru-RU" sz="2000" kern="1200" dirty="0" err="1" smtClean="0"/>
            <a:t>білім</a:t>
          </a:r>
          <a:r>
            <a:rPr lang="ru-RU" sz="2000" kern="1200" dirty="0" smtClean="0"/>
            <a:t> беру</a:t>
          </a:r>
          <a:endParaRPr lang="ru-RU" sz="2000" kern="1200" dirty="0"/>
        </a:p>
      </dsp:txBody>
      <dsp:txXfrm>
        <a:off x="4378917" y="823060"/>
        <a:ext cx="3003595" cy="1456484"/>
      </dsp:txXfrm>
    </dsp:sp>
    <dsp:sp modelId="{80B79467-2678-4183-9357-B0F4B9FEAB85}">
      <dsp:nvSpPr>
        <dsp:cNvPr id="0" name=""/>
        <dsp:cNvSpPr/>
      </dsp:nvSpPr>
      <dsp:spPr>
        <a:xfrm rot="2142401">
          <a:off x="2952651" y="2861560"/>
          <a:ext cx="1524218" cy="48251"/>
        </a:xfrm>
        <a:custGeom>
          <a:avLst/>
          <a:gdLst/>
          <a:ahLst/>
          <a:cxnLst/>
          <a:rect l="0" t="0" r="0" b="0"/>
          <a:pathLst>
            <a:path>
              <a:moveTo>
                <a:pt x="0" y="24125"/>
              </a:moveTo>
              <a:lnTo>
                <a:pt x="1524218" y="24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6655" y="2847580"/>
        <a:ext cx="76210" cy="76210"/>
      </dsp:txXfrm>
    </dsp:sp>
    <dsp:sp modelId="{4DED0947-72A6-4FF0-8A80-03FC782C7777}">
      <dsp:nvSpPr>
        <dsp:cNvPr id="0" name=""/>
        <dsp:cNvSpPr/>
      </dsp:nvSpPr>
      <dsp:spPr>
        <a:xfrm>
          <a:off x="4333604" y="2556924"/>
          <a:ext cx="3094221" cy="1547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smtClean="0"/>
            <a:t>қашықтан білім беру тұжырымдамасы мұғалімнің жетекшілігімен оқыту, сондай-ақ қосымша өз бетімен білім алу </a:t>
          </a:r>
          <a:endParaRPr lang="ru-RU" sz="2000" kern="1200"/>
        </a:p>
      </dsp:txBody>
      <dsp:txXfrm>
        <a:off x="4378917" y="2602237"/>
        <a:ext cx="3003595" cy="1456484"/>
      </dsp:txXfrm>
    </dsp:sp>
    <dsp:sp modelId="{5B118923-ED04-4807-99C0-03A3F37601D9}">
      <dsp:nvSpPr>
        <dsp:cNvPr id="0" name=""/>
        <dsp:cNvSpPr/>
      </dsp:nvSpPr>
      <dsp:spPr>
        <a:xfrm>
          <a:off x="4695" y="1636502"/>
          <a:ext cx="3094221" cy="154711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Қашықтан</a:t>
          </a:r>
          <a:r>
            <a:rPr lang="ru-RU" sz="2000" kern="1200" dirty="0" smtClean="0"/>
            <a:t> </a:t>
          </a:r>
          <a:r>
            <a:rPr lang="ru-RU" sz="2000" kern="1200" dirty="0" err="1" smtClean="0"/>
            <a:t>оқытудың</a:t>
          </a:r>
          <a:r>
            <a:rPr lang="ru-RU" sz="2000" kern="1200" dirty="0" smtClean="0"/>
            <a:t> </a:t>
          </a:r>
          <a:r>
            <a:rPr lang="ru-RU" sz="2000" kern="1200" dirty="0" err="1" smtClean="0"/>
            <a:t>негізгі</a:t>
          </a:r>
          <a:r>
            <a:rPr lang="ru-RU" sz="2000" kern="1200" dirty="0" smtClean="0"/>
            <a:t> </a:t>
          </a:r>
          <a:r>
            <a:rPr lang="ru-RU" sz="2000" kern="1200" dirty="0" err="1" smtClean="0"/>
            <a:t>міндеттері</a:t>
          </a:r>
          <a:r>
            <a:rPr lang="ru-RU" sz="2000" kern="1200" dirty="0" smtClean="0"/>
            <a:t>:</a:t>
          </a:r>
          <a:endParaRPr lang="ru-RU" sz="2000" kern="1200" dirty="0"/>
        </a:p>
      </dsp:txBody>
      <dsp:txXfrm>
        <a:off x="50008" y="1681815"/>
        <a:ext cx="3003595" cy="145648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Rectangle 66">
              <a:extLst>
                <a:ext uri="{FF2B5EF4-FFF2-40B4-BE49-F238E27FC236}">
                  <a16:creationId xmlns:a16="http://schemas.microsoft.com/office/drawing/2014/main" id="{29669355-73FD-40E2-9E44-DC03FBA9CA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64">
              <a:extLst>
                <a:ext uri="{FF2B5EF4-FFF2-40B4-BE49-F238E27FC236}">
                  <a16:creationId xmlns:a16="http://schemas.microsoft.com/office/drawing/2014/main" id="{9ECB0561-E50E-4875-8B82-4405160774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Rectangle 66">
              <a:extLst>
                <a:ext uri="{FF2B5EF4-FFF2-40B4-BE49-F238E27FC236}">
                  <a16:creationId xmlns:a16="http://schemas.microsoft.com/office/drawing/2014/main" id="{C32EDEC5-1B46-4575-8975-3286C47437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BDFBD4DE-5B85-4C02-876E-4364399C82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F964221E-D757-45C1-B24B-967DE6319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62854498-7E09-404F-8D8B-4022EB1C9B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AD82220A-E645-4062-A26A-DF19F2E11A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366B8029-4DAB-439E-B861-E11E5AA3A6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869215D8-066B-481E-A2FB-9D6DB4EB6C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B07A2094-FE71-4F84-8589-31B213FEC8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52C000FC-4146-4B1A-8CFF-26FFF1C7E6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66">
              <a:extLst>
                <a:ext uri="{FF2B5EF4-FFF2-40B4-BE49-F238E27FC236}">
                  <a16:creationId xmlns:a16="http://schemas.microsoft.com/office/drawing/2014/main" id="{5347D002-C822-4662-BECD-704DDCA78E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6">
              <a:extLst>
                <a:ext uri="{FF2B5EF4-FFF2-40B4-BE49-F238E27FC236}">
                  <a16:creationId xmlns:a16="http://schemas.microsoft.com/office/drawing/2014/main" id="{2AFA2F2E-EFC8-4E70-87F4-4269B96E7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6">
              <a:extLst>
                <a:ext uri="{FF2B5EF4-FFF2-40B4-BE49-F238E27FC236}">
                  <a16:creationId xmlns:a16="http://schemas.microsoft.com/office/drawing/2014/main" id="{BBB7EABB-8135-4B8E-BF0C-A7C891E3A7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36B100CF-968D-4856-95C0-C72FD2DC5D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66">
              <a:extLst>
                <a:ext uri="{FF2B5EF4-FFF2-40B4-BE49-F238E27FC236}">
                  <a16:creationId xmlns:a16="http://schemas.microsoft.com/office/drawing/2014/main" id="{F75765D6-C293-4ACF-BD5E-BB66EF7570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66">
              <a:extLst>
                <a:ext uri="{FF2B5EF4-FFF2-40B4-BE49-F238E27FC236}">
                  <a16:creationId xmlns:a16="http://schemas.microsoft.com/office/drawing/2014/main" id="{4CFF6D54-51B6-4120-A74E-41A729458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6">
              <a:extLst>
                <a:ext uri="{FF2B5EF4-FFF2-40B4-BE49-F238E27FC236}">
                  <a16:creationId xmlns:a16="http://schemas.microsoft.com/office/drawing/2014/main" id="{62EE344F-8E78-473F-8CD3-E6D1B66AAE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6">
              <a:extLst>
                <a:ext uri="{FF2B5EF4-FFF2-40B4-BE49-F238E27FC236}">
                  <a16:creationId xmlns:a16="http://schemas.microsoft.com/office/drawing/2014/main" id="{72E173FC-1DF7-4951-906C-1390F27C2A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C709EA9D-08FD-4F76-A336-772250C78E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66">
              <a:extLst>
                <a:ext uri="{FF2B5EF4-FFF2-40B4-BE49-F238E27FC236}">
                  <a16:creationId xmlns:a16="http://schemas.microsoft.com/office/drawing/2014/main" id="{8C5FFEDC-1BC0-4CB0-9FD4-EDE7AF4C35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66">
              <a:extLst>
                <a:ext uri="{FF2B5EF4-FFF2-40B4-BE49-F238E27FC236}">
                  <a16:creationId xmlns:a16="http://schemas.microsoft.com/office/drawing/2014/main" id="{D6A72BC6-FA35-4F45-A7BA-0BEB7B205F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6">
              <a:extLst>
                <a:ext uri="{FF2B5EF4-FFF2-40B4-BE49-F238E27FC236}">
                  <a16:creationId xmlns:a16="http://schemas.microsoft.com/office/drawing/2014/main" id="{919B69A1-EBB1-45F8-8791-016BCF7BDD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6">
              <a:extLst>
                <a:ext uri="{FF2B5EF4-FFF2-40B4-BE49-F238E27FC236}">
                  <a16:creationId xmlns:a16="http://schemas.microsoft.com/office/drawing/2014/main" id="{0B530BD1-86A8-414D-A004-D9954B038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59">
              <a:extLst>
                <a:ext uri="{FF2B5EF4-FFF2-40B4-BE49-F238E27FC236}">
                  <a16:creationId xmlns:a16="http://schemas.microsoft.com/office/drawing/2014/main" id="{FAE5BC0C-0D05-49E2-9DB9-54049A23EC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62">
              <a:extLst>
                <a:ext uri="{FF2B5EF4-FFF2-40B4-BE49-F238E27FC236}">
                  <a16:creationId xmlns:a16="http://schemas.microsoft.com/office/drawing/2014/main" id="{5CE98A12-A684-4846-B6C3-F2A43AC2AD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28A5BB04-DD41-49FE-8387-318BCC75BA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3EE3B3CB-71BA-44FD-B0E4-D9A61B5738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B1C7399A-7B9C-42BB-A79E-51653F21C1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59">
              <a:extLst>
                <a:ext uri="{FF2B5EF4-FFF2-40B4-BE49-F238E27FC236}">
                  <a16:creationId xmlns:a16="http://schemas.microsoft.com/office/drawing/2014/main" id="{413FA7F4-41B4-4942-83F6-8B7A99306A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62">
              <a:extLst>
                <a:ext uri="{FF2B5EF4-FFF2-40B4-BE49-F238E27FC236}">
                  <a16:creationId xmlns:a16="http://schemas.microsoft.com/office/drawing/2014/main" id="{A781A10B-D948-4231-B95B-3717ABD5D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ED823F90-3595-4102-9F05-3F640079C4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9">
              <a:extLst>
                <a:ext uri="{FF2B5EF4-FFF2-40B4-BE49-F238E27FC236}">
                  <a16:creationId xmlns:a16="http://schemas.microsoft.com/office/drawing/2014/main" id="{072EE8BA-C999-40B7-8E23-682F60AE2B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2">
              <a:extLst>
                <a:ext uri="{FF2B5EF4-FFF2-40B4-BE49-F238E27FC236}">
                  <a16:creationId xmlns:a16="http://schemas.microsoft.com/office/drawing/2014/main" id="{09B345B3-4E84-41B3-B95F-6C9DA80847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9">
              <a:extLst>
                <a:ext uri="{FF2B5EF4-FFF2-40B4-BE49-F238E27FC236}">
                  <a16:creationId xmlns:a16="http://schemas.microsoft.com/office/drawing/2014/main" id="{8C487E2F-6F42-4A25-966B-9B02CF4C0F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62">
              <a:extLst>
                <a:ext uri="{FF2B5EF4-FFF2-40B4-BE49-F238E27FC236}">
                  <a16:creationId xmlns:a16="http://schemas.microsoft.com/office/drawing/2014/main" id="{6D86BDF0-16A6-4CE2-98EB-8C2C5D3824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Rectangle 66">
              <a:extLst>
                <a:ext uri="{FF2B5EF4-FFF2-40B4-BE49-F238E27FC236}">
                  <a16:creationId xmlns:a16="http://schemas.microsoft.com/office/drawing/2014/main" id="{27929C7D-FFA5-4CF1-BF99-B4694DFC04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9">
              <a:extLst>
                <a:ext uri="{FF2B5EF4-FFF2-40B4-BE49-F238E27FC236}">
                  <a16:creationId xmlns:a16="http://schemas.microsoft.com/office/drawing/2014/main" id="{2622FE45-29EC-40C6-8756-57127608B7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62">
              <a:extLst>
                <a:ext uri="{FF2B5EF4-FFF2-40B4-BE49-F238E27FC236}">
                  <a16:creationId xmlns:a16="http://schemas.microsoft.com/office/drawing/2014/main" id="{3DBACFBF-2B6F-42DE-A4C1-24F9CB77B9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9">
              <a:extLst>
                <a:ext uri="{FF2B5EF4-FFF2-40B4-BE49-F238E27FC236}">
                  <a16:creationId xmlns:a16="http://schemas.microsoft.com/office/drawing/2014/main" id="{7E00D7AA-B9A3-43BE-A9C7-2DEF2F8F89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2">
              <a:extLst>
                <a:ext uri="{FF2B5EF4-FFF2-40B4-BE49-F238E27FC236}">
                  <a16:creationId xmlns:a16="http://schemas.microsoft.com/office/drawing/2014/main" id="{AD9C42ED-BB25-42B5-A22D-938ED17197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F56D4244-BB50-4726-8F99-AF9734E044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1" name="Rectangle 62">
              <a:extLst>
                <a:ext uri="{FF2B5EF4-FFF2-40B4-BE49-F238E27FC236}">
                  <a16:creationId xmlns:a16="http://schemas.microsoft.com/office/drawing/2014/main" id="{56A6F39E-0EBB-4392-90BB-2590C81F47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Rectangle 64">
              <a:extLst>
                <a:ext uri="{FF2B5EF4-FFF2-40B4-BE49-F238E27FC236}">
                  <a16:creationId xmlns:a16="http://schemas.microsoft.com/office/drawing/2014/main" id="{45B09FF7-8FBE-4F42-8275-8E56C32C2D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Rectangle 66">
              <a:extLst>
                <a:ext uri="{FF2B5EF4-FFF2-40B4-BE49-F238E27FC236}">
                  <a16:creationId xmlns:a16="http://schemas.microsoft.com/office/drawing/2014/main" id="{FC78768D-9FA0-45A3-9686-473894D876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4">
              <a:extLst>
                <a:ext uri="{FF2B5EF4-FFF2-40B4-BE49-F238E27FC236}">
                  <a16:creationId xmlns:a16="http://schemas.microsoft.com/office/drawing/2014/main" id="{03C6263C-2F04-4160-BAB3-93F166039B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6">
              <a:extLst>
                <a:ext uri="{FF2B5EF4-FFF2-40B4-BE49-F238E27FC236}">
                  <a16:creationId xmlns:a16="http://schemas.microsoft.com/office/drawing/2014/main" id="{7D54F6C2-0EC0-4D1C-A121-563C1B3ED7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59">
              <a:extLst>
                <a:ext uri="{FF2B5EF4-FFF2-40B4-BE49-F238E27FC236}">
                  <a16:creationId xmlns:a16="http://schemas.microsoft.com/office/drawing/2014/main" id="{E35A171E-850C-4714-A0A4-6CD1830596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2">
              <a:extLst>
                <a:ext uri="{FF2B5EF4-FFF2-40B4-BE49-F238E27FC236}">
                  <a16:creationId xmlns:a16="http://schemas.microsoft.com/office/drawing/2014/main" id="{745EB765-69E1-4FB7-BEA0-AF2F04919B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2">
              <a:extLst>
                <a:ext uri="{FF2B5EF4-FFF2-40B4-BE49-F238E27FC236}">
                  <a16:creationId xmlns:a16="http://schemas.microsoft.com/office/drawing/2014/main" id="{83F43793-41FE-49A7-9F05-3D49899A45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59">
              <a:extLst>
                <a:ext uri="{FF2B5EF4-FFF2-40B4-BE49-F238E27FC236}">
                  <a16:creationId xmlns:a16="http://schemas.microsoft.com/office/drawing/2014/main" id="{B0A53DAF-BC4D-4849-800D-538D222074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4">
              <a:extLst>
                <a:ext uri="{FF2B5EF4-FFF2-40B4-BE49-F238E27FC236}">
                  <a16:creationId xmlns:a16="http://schemas.microsoft.com/office/drawing/2014/main" id="{D1A1C417-39D0-4ED4-B74E-9F19F25DE3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66">
              <a:extLst>
                <a:ext uri="{FF2B5EF4-FFF2-40B4-BE49-F238E27FC236}">
                  <a16:creationId xmlns:a16="http://schemas.microsoft.com/office/drawing/2014/main" id="{8826C125-5D9A-4D06-A2C9-389A737005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2">
              <a:extLst>
                <a:ext uri="{FF2B5EF4-FFF2-40B4-BE49-F238E27FC236}">
                  <a16:creationId xmlns:a16="http://schemas.microsoft.com/office/drawing/2014/main" id="{F5596270-3998-4D23-86B6-85A6B62BF5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3" name="Rectangle 59">
              <a:extLst>
                <a:ext uri="{FF2B5EF4-FFF2-40B4-BE49-F238E27FC236}">
                  <a16:creationId xmlns:a16="http://schemas.microsoft.com/office/drawing/2014/main" id="{021CC68A-939D-4235-B3EA-88498DC233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Rectangle 62">
              <a:extLst>
                <a:ext uri="{FF2B5EF4-FFF2-40B4-BE49-F238E27FC236}">
                  <a16:creationId xmlns:a16="http://schemas.microsoft.com/office/drawing/2014/main" id="{394C50BF-C63F-475F-9198-B637A83290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Rectangle 64">
              <a:extLst>
                <a:ext uri="{FF2B5EF4-FFF2-40B4-BE49-F238E27FC236}">
                  <a16:creationId xmlns:a16="http://schemas.microsoft.com/office/drawing/2014/main" id="{F74B5CFE-DE1E-470F-82D6-6BCDE5C4DA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66">
              <a:extLst>
                <a:ext uri="{FF2B5EF4-FFF2-40B4-BE49-F238E27FC236}">
                  <a16:creationId xmlns:a16="http://schemas.microsoft.com/office/drawing/2014/main" id="{5DDA4EA2-B7AB-46E9-9246-FC23E722B1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Rectangle 64">
              <a:extLst>
                <a:ext uri="{FF2B5EF4-FFF2-40B4-BE49-F238E27FC236}">
                  <a16:creationId xmlns:a16="http://schemas.microsoft.com/office/drawing/2014/main" id="{A2DE2AF5-13E8-4174-9EC4-724DEB88DC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66">
              <a:extLst>
                <a:ext uri="{FF2B5EF4-FFF2-40B4-BE49-F238E27FC236}">
                  <a16:creationId xmlns:a16="http://schemas.microsoft.com/office/drawing/2014/main" id="{360555BC-5949-427F-B107-D944CA221B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Rectangle 59">
              <a:extLst>
                <a:ext uri="{FF2B5EF4-FFF2-40B4-BE49-F238E27FC236}">
                  <a16:creationId xmlns:a16="http://schemas.microsoft.com/office/drawing/2014/main" id="{F6C67CEF-7906-4D52-B541-B06109BE87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Rectangle 62">
              <a:extLst>
                <a:ext uri="{FF2B5EF4-FFF2-40B4-BE49-F238E27FC236}">
                  <a16:creationId xmlns:a16="http://schemas.microsoft.com/office/drawing/2014/main" id="{13551754-DE8E-4F60-B17A-3592B8E797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2">
              <a:extLst>
                <a:ext uri="{FF2B5EF4-FFF2-40B4-BE49-F238E27FC236}">
                  <a16:creationId xmlns:a16="http://schemas.microsoft.com/office/drawing/2014/main" id="{D7B0D877-545F-4CA5-BB7B-A21E413CD5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59">
              <a:extLst>
                <a:ext uri="{FF2B5EF4-FFF2-40B4-BE49-F238E27FC236}">
                  <a16:creationId xmlns:a16="http://schemas.microsoft.com/office/drawing/2014/main" id="{D25743C3-6C94-4F58-83A5-5F610DA5D39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Rectangle 64">
              <a:extLst>
                <a:ext uri="{FF2B5EF4-FFF2-40B4-BE49-F238E27FC236}">
                  <a16:creationId xmlns:a16="http://schemas.microsoft.com/office/drawing/2014/main" id="{3CD412E9-0E9C-460C-9FC6-C765F5BCC3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66">
              <a:extLst>
                <a:ext uri="{FF2B5EF4-FFF2-40B4-BE49-F238E27FC236}">
                  <a16:creationId xmlns:a16="http://schemas.microsoft.com/office/drawing/2014/main" id="{B26AB043-5417-4498-90CE-3A7C36B09E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77851" y="2937526"/>
            <a:ext cx="9123263" cy="24896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32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14-Д</a:t>
            </a:r>
            <a:r>
              <a:rPr lang="kk-KZ"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ӘРІС</a:t>
            </a:r>
            <a:endParaRPr lang="x-none"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kk-KZ"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kk-KZ"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ЕРЕКШЕ БІЛІМ БЕРУ ҚАЖЕТТІЛІГІ БАР БАЛАЛАРДЫ ҚАШЫҚТАН НЕМЕСЕ ҮЙДЕ ОҚЫТУ ЕРЕКШЕЛІКТЕРІ</a:t>
            </a:r>
            <a:r>
              <a:rPr lang="ru-RU"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a:latin typeface="Arial" panose="020B0604020202020204" pitchFamily="34" charset="0"/>
                <a:cs typeface="Arial" panose="020B0604020202020204" pitchFamily="34" charset="0"/>
              </a:rPr>
              <a:t>Л.Н. ГУМИЛЕВ АТЫНДАҒЫ ЕУРАЗИЯ ҰЛТТЫҚ УНИВЕРСИТЕТІ</a:t>
            </a: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9891A3-2852-CE29-B38C-21AE636E3EF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BED8F9-57B5-FA48-A236-C3AA7ECD86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77E214-5597-6003-7DA3-3649BFA24E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23312A-FE63-7BE9-691B-E125851D3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8A348F0-5A79-E183-41A4-E7AC69263A4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5F7EBAF9-7B35-D67B-43AF-B07E55455C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B7C34964-D2A0-DBAD-C374-895B81B1FBF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25C9488-D8FF-BB95-8409-15C6683988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0EEA30C1-4BC5-0F53-E08C-5D47729E48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AA21E49-8AB0-1F7B-4D65-F3E1E0C188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BD08630-1F70-9A77-B79F-639A684250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88609CB-6331-AC8C-B5CF-4A74F552CD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016B1FF-0527-3E07-4ED8-0DDC22904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482C50E1-B386-701D-1B70-D382BD41A4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C375F40F-6D4D-65F3-97FE-3A339C302F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12A04D39-BCDE-7E87-679B-502F0E7DF8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FEE879ED-7FB7-EF7D-769D-706081C1D3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36854C3-8901-3963-A822-75FC0BA407A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98226546-662C-719F-EF9A-3B1BC5243B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82E143EB-2DD5-D5EF-7BF6-F6DE7C42A1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91D7735B-D72C-787F-967E-E676C15E39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940BF87E-6EDA-98B8-8645-65171F2D7C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39528E4-8618-EBAA-5F37-983F60F971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01A2AC50-8B45-50E4-DAB4-EDDB7ED510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7BA1E293-C5AA-B14D-B745-DFC98C4689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2942C25-97A6-3D33-3E1B-554A3DCB27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AD05D8C-358C-83E1-B230-3E5E0CD0C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66A4B10E-84A7-0D48-5349-2FBA4D7227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9D69FDF7-9063-2A81-C6CE-A37A51AB38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2154E6F1-1C4E-F113-7EB8-EFEF0314A6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8963C4AE-1F62-2816-F767-4225819C048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4D0E128D-1467-3A3C-9E5A-1EADB04B34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6E29D54A-9D46-8CB2-9479-02B9F117E9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57C2E4A9-7FCC-3791-818E-F9EEE8969C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C9235D22-CCE3-1206-27F5-ABE773563D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0E694E0-4A96-8DF5-C4B2-843D0E41EA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F546AFE-8133-DF74-38AB-2718AF2AD6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A90B29E-48AF-E4E7-C557-0B030CFA42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9562625E-5A4B-538C-C254-342CA1776B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2963EF59-0719-1F03-2B98-59413FE4E6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7ABB1D4E-CC48-A0B4-E2D6-FECB437F53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8753C310-D0F1-55FA-0754-F53CC648D8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0BF8450-8FA6-1080-DF8B-FDAA933792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F5B964C7-A79E-1A59-24EB-8D7873F2F141}"/>
              </a:ext>
            </a:extLst>
          </p:cNvPr>
          <p:cNvSpPr>
            <a:spLocks noGrp="1"/>
          </p:cNvSpPr>
          <p:nvPr>
            <p:ph idx="1"/>
          </p:nvPr>
        </p:nvSpPr>
        <p:spPr>
          <a:xfrm>
            <a:off x="5754067" y="1145612"/>
            <a:ext cx="5541283" cy="4671428"/>
          </a:xfrm>
        </p:spPr>
        <p:txBody>
          <a:bodyPr anchor="ctr">
            <a:normAutofit/>
          </a:bodyPr>
          <a:lstStyle/>
          <a:p>
            <a:pPr indent="0">
              <a:lnSpc>
                <a:spcPct val="100000"/>
              </a:lnSpc>
              <a:spcBef>
                <a:spcPts val="0"/>
              </a:spcBef>
              <a:buNone/>
            </a:pPr>
            <a:r>
              <a:rPr lang="ru-RU" sz="2000" dirty="0" err="1"/>
              <a:t>Қашықтан</a:t>
            </a:r>
            <a:r>
              <a:rPr lang="ru-RU" sz="2000" dirty="0"/>
              <a:t> </a:t>
            </a:r>
            <a:r>
              <a:rPr lang="ru-RU" sz="2000" dirty="0" err="1"/>
              <a:t>оқытуды</a:t>
            </a:r>
            <a:r>
              <a:rPr lang="ru-RU" sz="2000" dirty="0"/>
              <a:t> </a:t>
            </a:r>
            <a:r>
              <a:rPr lang="ru-RU" sz="2000" dirty="0" err="1"/>
              <a:t>жүзеге</a:t>
            </a:r>
            <a:r>
              <a:rPr lang="ru-RU" sz="2000" dirty="0"/>
              <a:t> </a:t>
            </a:r>
            <a:r>
              <a:rPr lang="ru-RU" sz="2000" dirty="0" err="1"/>
              <a:t>асыруда</a:t>
            </a:r>
            <a:r>
              <a:rPr lang="ru-RU" sz="2000" dirty="0"/>
              <a:t> </a:t>
            </a:r>
            <a:r>
              <a:rPr lang="ru-RU" sz="2000" dirty="0" err="1"/>
              <a:t>педагогтар</a:t>
            </a:r>
            <a:r>
              <a:rPr lang="ru-RU" sz="2000" dirty="0"/>
              <a:t> </a:t>
            </a:r>
            <a:r>
              <a:rPr lang="ru-RU" sz="2000" dirty="0" err="1"/>
              <a:t>командасына</a:t>
            </a:r>
            <a:r>
              <a:rPr lang="ru-RU" sz="2000" dirty="0"/>
              <a:t> </a:t>
            </a:r>
            <a:r>
              <a:rPr lang="ru-RU" sz="2000" dirty="0" err="1"/>
              <a:t>және</a:t>
            </a:r>
            <a:r>
              <a:rPr lang="ru-RU" sz="2000" dirty="0"/>
              <a:t> ЕББҚ бар </a:t>
            </a:r>
            <a:r>
              <a:rPr lang="ru-RU" sz="2000" dirty="0" err="1"/>
              <a:t>балаларға</a:t>
            </a:r>
            <a:r>
              <a:rPr lang="ru-RU" sz="2000" dirty="0"/>
              <a:t> </a:t>
            </a:r>
            <a:r>
              <a:rPr lang="ru-RU" sz="2000" dirty="0" err="1"/>
              <a:t>bilimlend</a:t>
            </a:r>
            <a:r>
              <a:rPr lang="ru-RU" sz="2000" dirty="0"/>
              <a:t> </a:t>
            </a:r>
            <a:r>
              <a:rPr lang="ru-RU" sz="2000" dirty="0" err="1"/>
              <a:t>сайтындағы</a:t>
            </a:r>
            <a:r>
              <a:rPr lang="ru-RU" sz="2000" dirty="0"/>
              <a:t> </a:t>
            </a:r>
            <a:r>
              <a:rPr lang="ru-RU" sz="2000" dirty="0" err="1"/>
              <a:t>инклюзивтік</a:t>
            </a:r>
            <a:r>
              <a:rPr lang="ru-RU" sz="2000" dirty="0"/>
              <a:t> </a:t>
            </a:r>
            <a:r>
              <a:rPr lang="ru-RU" sz="2000" dirty="0" err="1"/>
              <a:t>курстың</a:t>
            </a:r>
            <a:r>
              <a:rPr lang="ru-RU" sz="2000" dirty="0"/>
              <a:t> </a:t>
            </a:r>
            <a:r>
              <a:rPr lang="ru-RU" sz="2000" dirty="0" err="1"/>
              <a:t>материалдарын</a:t>
            </a:r>
            <a:r>
              <a:rPr lang="ru-RU" sz="2000" dirty="0"/>
              <a:t> </a:t>
            </a:r>
            <a:r>
              <a:rPr lang="ru-RU" sz="2000" dirty="0" err="1"/>
              <a:t>қолдану</a:t>
            </a:r>
            <a:r>
              <a:rPr lang="ru-RU" sz="2000" dirty="0"/>
              <a:t> </a:t>
            </a:r>
            <a:r>
              <a:rPr lang="ru-RU" sz="2000" dirty="0" err="1"/>
              <a:t>оның</a:t>
            </a:r>
            <a:r>
              <a:rPr lang="ru-RU" sz="2000" dirty="0"/>
              <a:t> </a:t>
            </a:r>
            <a:r>
              <a:rPr lang="ru-RU" sz="2000" dirty="0" err="1"/>
              <a:t>тиімділігін</a:t>
            </a:r>
            <a:r>
              <a:rPr lang="ru-RU" sz="2000" dirty="0"/>
              <a:t> </a:t>
            </a:r>
            <a:r>
              <a:rPr lang="ru-RU" sz="2000" dirty="0" err="1"/>
              <a:t>арттырары</a:t>
            </a:r>
            <a:r>
              <a:rPr lang="ru-RU" sz="2000" dirty="0"/>
              <a:t> </a:t>
            </a:r>
            <a:r>
              <a:rPr lang="ru-RU" sz="2000" dirty="0" err="1"/>
              <a:t>сөзсіз</a:t>
            </a:r>
            <a:r>
              <a:rPr lang="ru-RU" sz="2000" dirty="0"/>
              <a:t>. </a:t>
            </a:r>
            <a:r>
              <a:rPr lang="ru-RU" sz="2000" dirty="0" err="1"/>
              <a:t>Сонымен</a:t>
            </a:r>
            <a:r>
              <a:rPr lang="ru-RU" sz="2000" dirty="0"/>
              <a:t> </a:t>
            </a:r>
            <a:r>
              <a:rPr lang="ru-RU" sz="2000" dirty="0" err="1"/>
              <a:t>бірге</a:t>
            </a:r>
            <a:r>
              <a:rPr lang="ru-RU" sz="2000" dirty="0"/>
              <a:t> imektep.kz, itest.kz, </a:t>
            </a:r>
            <a:r>
              <a:rPr lang="ru-RU" sz="2000" dirty="0" err="1"/>
              <a:t>bala</a:t>
            </a:r>
            <a:r>
              <a:rPr lang="ru-RU" sz="2000" dirty="0"/>
              <a:t> </a:t>
            </a:r>
            <a:r>
              <a:rPr lang="ru-RU" sz="2000" dirty="0" err="1"/>
              <a:t>tili</a:t>
            </a:r>
            <a:r>
              <a:rPr lang="ru-RU" sz="2000" dirty="0"/>
              <a:t>, </a:t>
            </a:r>
            <a:r>
              <a:rPr lang="ru-RU" sz="2000" dirty="0" err="1"/>
              <a:t>sozdik</a:t>
            </a:r>
            <a:r>
              <a:rPr lang="ru-RU" sz="2000" dirty="0"/>
              <a:t>, emle.kz  </a:t>
            </a:r>
            <a:r>
              <a:rPr lang="ru-RU" sz="2000" dirty="0" err="1"/>
              <a:t>сайттарының</a:t>
            </a:r>
            <a:r>
              <a:rPr lang="ru-RU" sz="2000" dirty="0"/>
              <a:t> </a:t>
            </a:r>
            <a:r>
              <a:rPr lang="ru-RU" sz="2000" dirty="0" err="1"/>
              <a:t>өнімдерін</a:t>
            </a:r>
            <a:r>
              <a:rPr lang="ru-RU" sz="2000" dirty="0"/>
              <a:t> </a:t>
            </a:r>
            <a:r>
              <a:rPr lang="ru-RU" sz="2000" dirty="0" err="1"/>
              <a:t>пайдалану</a:t>
            </a:r>
            <a:r>
              <a:rPr lang="ru-RU" sz="2000" dirty="0"/>
              <a:t> </a:t>
            </a:r>
            <a:r>
              <a:rPr lang="ru-RU" sz="2000" dirty="0" err="1"/>
              <a:t>керек</a:t>
            </a:r>
            <a:r>
              <a:rPr lang="ru-RU" sz="2000" dirty="0"/>
              <a:t>. </a:t>
            </a:r>
            <a:r>
              <a:rPr lang="ru-RU" sz="2000" dirty="0" err="1"/>
              <a:t>Институтымыздың</a:t>
            </a:r>
            <a:r>
              <a:rPr lang="ru-RU" sz="2000" dirty="0"/>
              <a:t> zkoipk.kz  </a:t>
            </a:r>
            <a:r>
              <a:rPr lang="ru-RU" sz="2000" dirty="0" err="1"/>
              <a:t>сайтында</a:t>
            </a:r>
            <a:r>
              <a:rPr lang="ru-RU" sz="2000" dirty="0"/>
              <a:t> «</a:t>
            </a:r>
            <a:r>
              <a:rPr lang="ru-RU" sz="2000" dirty="0" err="1"/>
              <a:t>қашықтық</a:t>
            </a:r>
            <a:r>
              <a:rPr lang="ru-RU" sz="2000" dirty="0"/>
              <a:t> </a:t>
            </a:r>
            <a:r>
              <a:rPr lang="ru-RU" sz="2000" dirty="0" err="1"/>
              <a:t>курстары</a:t>
            </a:r>
            <a:r>
              <a:rPr lang="ru-RU" sz="2000" dirty="0"/>
              <a:t>» </a:t>
            </a:r>
            <a:r>
              <a:rPr lang="ru-RU" sz="2000" dirty="0" err="1"/>
              <a:t>жобасы</a:t>
            </a:r>
            <a:r>
              <a:rPr lang="ru-RU" sz="2000" dirty="0"/>
              <a:t> </a:t>
            </a:r>
            <a:r>
              <a:rPr lang="ru-RU" sz="2000" dirty="0" err="1"/>
              <a:t>аясында</a:t>
            </a:r>
            <a:r>
              <a:rPr lang="ru-RU" sz="2000" dirty="0"/>
              <a:t> «</a:t>
            </a:r>
            <a:r>
              <a:rPr lang="ru-RU" sz="2000" dirty="0" err="1"/>
              <a:t>Prezi</a:t>
            </a:r>
            <a:r>
              <a:rPr lang="ru-RU" sz="2000" dirty="0"/>
              <a:t> веб-</a:t>
            </a:r>
            <a:r>
              <a:rPr lang="ru-RU" sz="2000" dirty="0" err="1"/>
              <a:t>сервисі</a:t>
            </a:r>
            <a:r>
              <a:rPr lang="ru-RU" sz="2000" dirty="0"/>
              <a:t>», «</a:t>
            </a:r>
            <a:r>
              <a:rPr lang="ru-RU" sz="2000" dirty="0" err="1"/>
              <a:t>Smart</a:t>
            </a:r>
            <a:r>
              <a:rPr lang="ru-RU" sz="2000" dirty="0"/>
              <a:t> </a:t>
            </a:r>
            <a:r>
              <a:rPr lang="ru-RU" sz="2000" dirty="0" err="1"/>
              <a:t>құрылғылардың</a:t>
            </a:r>
            <a:r>
              <a:rPr lang="ru-RU" sz="2000" dirty="0"/>
              <a:t> </a:t>
            </a:r>
            <a:r>
              <a:rPr lang="ru-RU" sz="2000" dirty="0" err="1"/>
              <a:t>мүмкіндіктері</a:t>
            </a:r>
            <a:r>
              <a:rPr lang="ru-RU" sz="2000" dirty="0"/>
              <a:t>» </a:t>
            </a:r>
            <a:r>
              <a:rPr lang="ru-RU" sz="2000" dirty="0" err="1"/>
              <a:t>сияқты</a:t>
            </a:r>
            <a:r>
              <a:rPr lang="ru-RU" sz="2000" dirty="0"/>
              <a:t> </a:t>
            </a:r>
            <a:r>
              <a:rPr lang="ru-RU" sz="2000" dirty="0" err="1"/>
              <a:t>курстар</a:t>
            </a:r>
            <a:r>
              <a:rPr lang="ru-RU" sz="2000" dirty="0"/>
              <a:t> </a:t>
            </a:r>
            <a:r>
              <a:rPr lang="ru-RU" sz="2000" dirty="0" err="1"/>
              <a:t>инклюзивті</a:t>
            </a:r>
            <a:r>
              <a:rPr lang="ru-RU" sz="2000" dirty="0"/>
              <a:t> </a:t>
            </a:r>
            <a:r>
              <a:rPr lang="ru-RU" sz="2000" dirty="0" err="1"/>
              <a:t>білім</a:t>
            </a:r>
            <a:r>
              <a:rPr lang="ru-RU" sz="2000" dirty="0"/>
              <a:t> </a:t>
            </a:r>
            <a:r>
              <a:rPr lang="ru-RU" sz="2000" dirty="0" err="1"/>
              <a:t>беруде</a:t>
            </a:r>
            <a:r>
              <a:rPr lang="ru-RU" sz="2000" dirty="0"/>
              <a:t> </a:t>
            </a:r>
            <a:r>
              <a:rPr lang="ru-RU" sz="2000" dirty="0" err="1"/>
              <a:t>қашықтан</a:t>
            </a:r>
            <a:r>
              <a:rPr lang="ru-RU" sz="2000" dirty="0"/>
              <a:t> </a:t>
            </a:r>
            <a:r>
              <a:rPr lang="ru-RU" sz="2000" dirty="0" err="1"/>
              <a:t>оқытуды</a:t>
            </a:r>
            <a:r>
              <a:rPr lang="ru-RU" sz="2000" dirty="0"/>
              <a:t> </a:t>
            </a:r>
            <a:r>
              <a:rPr lang="ru-RU" sz="2000" dirty="0" err="1"/>
              <a:t>жүзеге</a:t>
            </a:r>
            <a:r>
              <a:rPr lang="ru-RU" sz="2000" dirty="0"/>
              <a:t> </a:t>
            </a:r>
            <a:r>
              <a:rPr lang="ru-RU" sz="2000" dirty="0" err="1"/>
              <a:t>асыратын</a:t>
            </a:r>
            <a:r>
              <a:rPr lang="ru-RU" sz="2000" dirty="0"/>
              <a:t> </a:t>
            </a:r>
            <a:r>
              <a:rPr lang="ru-RU" sz="2000" dirty="0" err="1"/>
              <a:t>педагогтерге</a:t>
            </a:r>
            <a:r>
              <a:rPr lang="ru-RU" sz="2000" dirty="0"/>
              <a:t> АКТ </a:t>
            </a:r>
            <a:r>
              <a:rPr lang="ru-RU" sz="2000" dirty="0" err="1"/>
              <a:t>құзіреттілігін</a:t>
            </a:r>
            <a:r>
              <a:rPr lang="ru-RU" sz="2000" dirty="0"/>
              <a:t> </a:t>
            </a:r>
            <a:r>
              <a:rPr lang="ru-RU" sz="2000" dirty="0" err="1"/>
              <a:t>арттыруда</a:t>
            </a:r>
            <a:r>
              <a:rPr lang="ru-RU" sz="2000" dirty="0"/>
              <a:t> </a:t>
            </a:r>
            <a:r>
              <a:rPr lang="ru-RU" sz="2000" dirty="0" err="1"/>
              <a:t>септігін</a:t>
            </a:r>
            <a:r>
              <a:rPr lang="ru-RU" sz="2000" dirty="0"/>
              <a:t> </a:t>
            </a:r>
            <a:r>
              <a:rPr lang="ru-RU" sz="2000" dirty="0" err="1" smtClean="0"/>
              <a:t>тигізеді</a:t>
            </a:r>
            <a:r>
              <a:rPr lang="ru-RU" sz="2000" dirty="0"/>
              <a:t>.</a:t>
            </a: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1CE00305-8192-54CE-9C6E-115CDD2E0BB6}"/>
              </a:ext>
            </a:extLst>
          </p:cNvPr>
          <p:cNvSpPr/>
          <p:nvPr/>
        </p:nvSpPr>
        <p:spPr>
          <a:xfrm>
            <a:off x="1507046" y="186930"/>
            <a:ext cx="9252690" cy="7063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EC62699C-EA82-E64E-CAC8-BAD81A63B125}"/>
              </a:ext>
            </a:extLst>
          </p:cNvPr>
          <p:cNvSpPr>
            <a:spLocks noGrp="1"/>
          </p:cNvSpPr>
          <p:nvPr>
            <p:ph type="title"/>
          </p:nvPr>
        </p:nvSpPr>
        <p:spPr>
          <a:xfrm>
            <a:off x="1338888" y="357556"/>
            <a:ext cx="9511176" cy="620872"/>
          </a:xfrm>
        </p:spPr>
        <p:txBody>
          <a:bodyPr>
            <a:normAutofit fontScale="90000"/>
          </a:bodyPr>
          <a:lstStyle/>
          <a:p>
            <a:pPr algn="ctr"/>
            <a:r>
              <a:rPr lang="ru-RU" sz="40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40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8" name="Picture 4" descr="Picture background">
            <a:extLst>
              <a:ext uri="{FF2B5EF4-FFF2-40B4-BE49-F238E27FC236}">
                <a16:creationId xmlns:a16="http://schemas.microsoft.com/office/drawing/2014/main" id="{B9248DDD-647A-BF79-E74C-7A391672A1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2027">
            <a:off x="2957271" y="1940911"/>
            <a:ext cx="2462532" cy="2532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58EA58A-02AB-5958-96C9-A6BF41B139F9}"/>
              </a:ext>
            </a:extLst>
          </p:cNvPr>
          <p:cNvPicPr>
            <a:picLocks noChangeAspect="1"/>
          </p:cNvPicPr>
          <p:nvPr/>
        </p:nvPicPr>
        <p:blipFill>
          <a:blip r:embed="rId3"/>
          <a:stretch>
            <a:fillRect/>
          </a:stretch>
        </p:blipFill>
        <p:spPr>
          <a:xfrm rot="21045632">
            <a:off x="855722" y="3963449"/>
            <a:ext cx="2257949" cy="1932370"/>
          </a:xfrm>
          <a:prstGeom prst="rect">
            <a:avLst/>
          </a:prstGeom>
          <a:ln>
            <a:noFill/>
          </a:ln>
          <a:effectLst>
            <a:outerShdw blurRad="292100" dist="139700" dir="2700000" algn="tl" rotWithShape="0">
              <a:srgbClr val="333333">
                <a:alpha val="65000"/>
              </a:srgbClr>
            </a:outerShdw>
          </a:effectLst>
        </p:spPr>
      </p:pic>
      <p:pic>
        <p:nvPicPr>
          <p:cNvPr id="6146" name="Picture 2" descr="Picture background">
            <a:extLst>
              <a:ext uri="{FF2B5EF4-FFF2-40B4-BE49-F238E27FC236}">
                <a16:creationId xmlns:a16="http://schemas.microsoft.com/office/drawing/2014/main" id="{2C035072-DAA6-20C8-C6DE-7D7D4CE3C2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48497">
            <a:off x="873118" y="1161048"/>
            <a:ext cx="2113294" cy="1796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2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E5872E-06DB-219B-46BF-7F7853ECD80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4A5D7D-E84B-064D-0F6F-4D288E6F3C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073C6F-AB16-917B-5CBD-B69A33D0FB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E3D6F5-9804-9A59-906C-E698D0BAE2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42F877B-04ED-97E2-C387-B2318196008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6C77D23F-908E-F59F-F7ED-DC55F692FC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4A0F37EC-63E6-F715-0AD2-1DB204EC6EF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0FD86042-FF15-D870-5F9C-500265EBFC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BBC909F-9ADB-1B3B-290C-06E6B36300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FD66983-1712-D0F0-27A5-038007CB2A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01DE56A-77A5-DAFF-4917-393DFE592F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4F1B4E22-5463-F86E-77E0-47A97A4044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A3D95E3-8EDD-B92A-A581-189CC7D4DE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9D47D3D-2DBA-02C7-087A-573C5478D0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4940332-0B4B-4E4F-B1D6-991DCB93EE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5686C5C-798F-1DBD-3027-69E3DE94CB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9F5DCDF6-38F7-AD10-6739-3A3DF99D99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DA6641F-57ED-222D-B95A-A11CDA82669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90BD4B54-6445-67B1-2FF8-A61B42A8E3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F176B49-052D-E834-D9BC-A04D2F1777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E30EF72-3A87-021B-414E-FCE5ED969A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BBFC975-1542-9203-F45C-F82EDD0566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BA20DB5-0832-5186-8575-E425323DD4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C6C4A269-42B4-F173-851E-9F810C377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7260949E-6072-5B5A-BD59-8BC50DFE45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312CF550-1639-A717-EA99-DD4A08940C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BA9559E-AA1E-8756-623A-E2A8BF464B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67A933B-0E2E-CD85-3583-6B74EB97E3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C3578-4D87-4185-2954-CB4F6B6F5B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FE7FA04C-551A-B275-38CA-8DF3319176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AE9D0709-3450-5666-28A6-F4BFED3FE1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8B4BEC0-EA99-8BA4-0AB5-53DFA16BA5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704BDDE-C97B-0C59-06D6-F7555E2572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5E9D8698-80B4-5E6F-8EF3-0D7FE69170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8782B61-511C-0F2F-7C3D-A16274BCF3F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02E86753-AE20-0E13-BD0B-FF4E5CC47D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D4CD643-2B3B-8932-5FA2-BF5A29C1BB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DDAF26C-4C72-0628-357D-D4C7DC794C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42C7B51-4889-34B2-15F4-3ECCFACEF9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7EFDD6C-8A59-AFCE-6B4D-B7C39EA8B97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EA0AB52C-8403-89A4-81D9-D59141FA8B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2D0B8D34-D18C-49A7-57DF-FB3083C396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B3EB999C-4844-4BEE-6D67-79864A24DD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976EEF43-87C8-3500-6AEC-EC5AA8BD76E4}"/>
              </a:ext>
            </a:extLst>
          </p:cNvPr>
          <p:cNvSpPr>
            <a:spLocks noGrp="1"/>
          </p:cNvSpPr>
          <p:nvPr>
            <p:ph idx="1"/>
          </p:nvPr>
        </p:nvSpPr>
        <p:spPr>
          <a:xfrm>
            <a:off x="969449" y="984739"/>
            <a:ext cx="5511738" cy="4707402"/>
          </a:xfrm>
        </p:spPr>
        <p:txBody>
          <a:bodyPr>
            <a:normAutofit fontScale="40000" lnSpcReduction="20000"/>
          </a:bodyPr>
          <a:lstStyle/>
          <a:p>
            <a:pPr indent="0">
              <a:lnSpc>
                <a:spcPct val="100000"/>
              </a:lnSpc>
              <a:spcBef>
                <a:spcPts val="0"/>
              </a:spcBef>
              <a:buNone/>
            </a:pPr>
            <a:endParaRPr lang="kk-KZ"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kk-KZ" sz="4500" dirty="0"/>
              <a:t>Білім беру мақсатында қашықтан оқытуды жүзеге асыруда виртуалды физика зертханасының бағдарламаларын таңдағанда мақсатты аудиторияны, тақырыпты және пайдаланатын платформаны мұқият қарастыру өте маңызды. Виртуалды эксперимент бағдарламаларын қолданғанда келесі критерийлерді ескеру қажет:</a:t>
            </a:r>
            <a:endParaRPr lang="ru-RU" sz="4500" dirty="0"/>
          </a:p>
          <a:p>
            <a:pPr lvl="0"/>
            <a:r>
              <a:rPr lang="kk-KZ" sz="4500" dirty="0"/>
              <a:t>бағдарламаның оқушылардың қажеттіліктеріне сәйкес келуін қамтамасыз ету үшін жас, мәдениет және тіл сияқты факторларды ескеріңіз</a:t>
            </a:r>
            <a:endParaRPr lang="ru-RU" sz="4500" dirty="0"/>
          </a:p>
          <a:p>
            <a:pPr lvl="0"/>
            <a:r>
              <a:rPr lang="kk-KZ" sz="4500" dirty="0"/>
              <a:t>бағдарламада оқытылатын пәннің қажетті элементтері қамтылғанына көз жеткізіңіз</a:t>
            </a:r>
            <a:endParaRPr lang="ru-RU" sz="4500" dirty="0"/>
          </a:p>
          <a:p>
            <a:pPr lvl="0"/>
            <a:r>
              <a:rPr lang="kk-KZ" sz="4500" dirty="0"/>
              <a:t>бағдарлама жүзеге асырылатын білім беру ортасына сәйкес болуы керек</a:t>
            </a:r>
            <a:endParaRPr lang="ru-RU" sz="4500" dirty="0"/>
          </a:p>
          <a:p>
            <a:pPr lvl="0"/>
            <a:r>
              <a:rPr lang="kk-KZ" sz="4500" dirty="0"/>
              <a:t>таңбалар, түймелер, түстер және пішіндер сияқты элементтер білім беру бағдарламасына да, оқушыларға да сәйкес келуі керек.</a:t>
            </a:r>
            <a:endParaRPr lang="ru-RU" sz="4500" dirty="0"/>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x-none" sz="2000" b="1">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9218" name="Picture 2" descr="Picture background">
            <a:extLst>
              <a:ext uri="{FF2B5EF4-FFF2-40B4-BE49-F238E27FC236}">
                <a16:creationId xmlns:a16="http://schemas.microsoft.com/office/drawing/2014/main" id="{C1AD7B42-269D-92ED-E7E3-EE9F128FBA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0436" y="1929471"/>
            <a:ext cx="4717766" cy="3130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Скругленный прямоугольник 4">
            <a:extLst>
              <a:ext uri="{FF2B5EF4-FFF2-40B4-BE49-F238E27FC236}">
                <a16:creationId xmlns:a16="http://schemas.microsoft.com/office/drawing/2014/main" id="{7F39EB8F-6BFB-A494-566C-AE6902A83159}"/>
              </a:ext>
            </a:extLst>
          </p:cNvPr>
          <p:cNvSpPr/>
          <p:nvPr/>
        </p:nvSpPr>
        <p:spPr>
          <a:xfrm>
            <a:off x="1507046" y="189518"/>
            <a:ext cx="9048504" cy="70374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Заголовок 1">
            <a:extLst>
              <a:ext uri="{FF2B5EF4-FFF2-40B4-BE49-F238E27FC236}">
                <a16:creationId xmlns:a16="http://schemas.microsoft.com/office/drawing/2014/main" id="{1F286BC2-9633-CDF2-B5D0-2FB7F37ADA80}"/>
              </a:ext>
            </a:extLst>
          </p:cNvPr>
          <p:cNvSpPr>
            <a:spLocks noGrp="1"/>
          </p:cNvSpPr>
          <p:nvPr>
            <p:ph type="title"/>
          </p:nvPr>
        </p:nvSpPr>
        <p:spPr>
          <a:xfrm>
            <a:off x="1443869" y="243060"/>
            <a:ext cx="9174858" cy="620872"/>
          </a:xfrm>
        </p:spPr>
        <p:txBody>
          <a:bodyPr>
            <a:normAutofit/>
          </a:bodyPr>
          <a:lstStyle/>
          <a:p>
            <a:pPr algn="ctr"/>
            <a:r>
              <a:rPr lang="ru-RU"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ВИРТУАЛДЫ ЭКСПЕРИМЕНТ</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30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46187-C298-E78A-4AD7-8CCA14BF0FE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88F604-0C3A-4F5A-0AA4-F937034C6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4285EA-5DE1-140B-DAE6-46976FC5CC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DAD815-90C9-F3AF-EA12-3524E21B09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A58E470-D019-3D2D-BCDC-215AF3D5EE8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C234BE4A-8785-0AA5-C89D-EA29BA71D5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0DE71A6-A108-73B6-6A32-90DBDA4C72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DFDF658-90D9-5639-1182-337C74D3EC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627B768-BAD5-83AC-6320-29D43A77D5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0FE3DDC-101C-46E6-53E8-72A7B70772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47591BD1-BBEA-C6C7-CEDD-CC776E94F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476E98B-087F-600E-9196-55CE6CD795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CC41CBC7-A95B-6B6E-F0B9-02371822B8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09F0154-BA4F-E2DD-1851-4731838B14A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38FBB581-1157-6F48-98D7-B8894B0167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B56DFEF-ACB4-7F82-A324-7BAE459816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191D0C7-CE28-E89D-1732-B7DEC4E69F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138972D-CD75-B5AE-7E55-453EE009B7D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12540003-9245-1102-C034-88F759A8A5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5950B57-0136-3FE1-7668-21CBC88CFE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2E74406-678E-4627-2779-F792610A8D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1C2A0F4-113D-2C96-ADB6-332FFD32F0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6702088-9274-EEA4-AA43-0C5C9F2AA6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0F44E10-471F-144C-27EE-6FFA827BA4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6D71B6D-4410-8087-FC8F-340B9D19197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810FC93-771F-AD9C-2A66-2CB9193C65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FF9B804-672E-47E4-9DFC-D1A712B055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BA84C9C-8D5B-C9CF-2A06-0966993B3F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F5D3D16-1380-E8E7-3592-5660B2F4A5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198BBF4-EAA8-ED81-9E11-F066D57813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11432E9-D71A-1247-ADD4-98F2DECEEB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3EFBF75A-F062-DA4E-94A6-4BB0269583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623530C0-3CF8-40CA-7926-1E5B10B252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D8DF327-9568-4252-0B23-03CCEAF361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815B1D5-40B7-2C41-FE37-D25651EF00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ECF85E9-5522-EA61-2C0C-7D9607635F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E7FD430F-316D-3ABB-39B3-1EB7198E81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F8914D9-1783-BED2-9D1C-21DC1D4069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296D303-790F-D861-1D63-49E6108DC2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D67286FF-B773-45D2-2489-792CF9F837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C42AB3C6-3877-A337-FB28-2ED03B5E80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FA7B419-A051-B11A-6A8D-74305EE05B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9E8ADA4-694D-1464-253B-6D5F539594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52247159-BDF0-493E-2762-F2215E0D65C5}"/>
              </a:ext>
            </a:extLst>
          </p:cNvPr>
          <p:cNvSpPr>
            <a:spLocks noGrp="1"/>
          </p:cNvSpPr>
          <p:nvPr>
            <p:ph idx="1"/>
          </p:nvPr>
        </p:nvSpPr>
        <p:spPr>
          <a:xfrm>
            <a:off x="1074783" y="702310"/>
            <a:ext cx="7615293" cy="4652896"/>
          </a:xfrm>
        </p:spPr>
        <p:txBody>
          <a:bodyPr anchor="ctr">
            <a:normAutofit/>
          </a:bodyPr>
          <a:lstStyle/>
          <a:p>
            <a:pPr marL="0" indent="0">
              <a:lnSpc>
                <a:spcPct val="100000"/>
              </a:lnSpc>
              <a:spcBef>
                <a:spcPts val="0"/>
              </a:spcBef>
              <a:buNone/>
            </a:pPr>
            <a:r>
              <a:rPr lang="kk-KZ" sz="2400" b="1"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1.Қашықтықтан оқыту дегеніміз не</a:t>
            </a:r>
            <a:r>
              <a:rPr lang="ru-RU" sz="2400" b="1"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kk-KZ" sz="2400" b="1"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r>
              <a:rPr lang="kk-KZ" sz="2400" b="1"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2.Қашықтықтан оқытудың ЕҚББ-ды оқытуда артықшылықтары</a:t>
            </a:r>
            <a:r>
              <a:rPr lang="ru-RU" sz="2400" b="1"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lnSpc>
                <a:spcPct val="100000"/>
              </a:lnSpc>
              <a:spcBef>
                <a:spcPts val="0"/>
              </a:spcBef>
              <a:buNone/>
            </a:pPr>
            <a:r>
              <a:rPr lang="kk-KZ" sz="2400" b="1"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3.Қашықтықтан оқытудың негізгі міндеттері</a:t>
            </a:r>
            <a:r>
              <a:rPr lang="en-US" sz="2400" b="1"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kk-KZ"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2FF00F18-E379-EA72-5E22-C02C1F4A0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481" y="2683215"/>
            <a:ext cx="2995838" cy="3744798"/>
          </a:xfrm>
          <a:prstGeom prst="rect">
            <a:avLst/>
          </a:prstGeom>
        </p:spPr>
      </p:pic>
      <p:sp>
        <p:nvSpPr>
          <p:cNvPr id="7" name="Скругленный прямоугольник 4">
            <a:extLst>
              <a:ext uri="{FF2B5EF4-FFF2-40B4-BE49-F238E27FC236}">
                <a16:creationId xmlns:a16="http://schemas.microsoft.com/office/drawing/2014/main" id="{8C1CAD3D-A8D9-0B7E-A7B6-A658B3E3EE98}"/>
              </a:ext>
            </a:extLst>
          </p:cNvPr>
          <p:cNvSpPr/>
          <p:nvPr/>
        </p:nvSpPr>
        <p:spPr>
          <a:xfrm>
            <a:off x="1507046" y="189518"/>
            <a:ext cx="9048504" cy="70374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Заголовок 1">
            <a:extLst>
              <a:ext uri="{FF2B5EF4-FFF2-40B4-BE49-F238E27FC236}">
                <a16:creationId xmlns:a16="http://schemas.microsoft.com/office/drawing/2014/main" id="{CD10F3A7-F9E4-AC10-09B9-162D00E7A4EB}"/>
              </a:ext>
            </a:extLst>
          </p:cNvPr>
          <p:cNvSpPr>
            <a:spLocks noGrp="1"/>
          </p:cNvSpPr>
          <p:nvPr>
            <p:ph type="title"/>
          </p:nvPr>
        </p:nvSpPr>
        <p:spPr>
          <a:xfrm>
            <a:off x="1443869" y="243060"/>
            <a:ext cx="9174858" cy="620872"/>
          </a:xfrm>
        </p:spPr>
        <p:txBody>
          <a:bodyPr>
            <a:normAutofit/>
          </a:bodyPr>
          <a:lstStyle/>
          <a:p>
            <a:pPr algn="ct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59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73337" y="1608465"/>
            <a:ext cx="10258425" cy="4351338"/>
          </a:xfrm>
        </p:spPr>
        <p:txBody>
          <a:bodyPr>
            <a:normAutofit fontScale="92500" lnSpcReduction="10000"/>
          </a:bodyPr>
          <a:lstStyle/>
          <a:p>
            <a:pPr marL="0" indent="0">
              <a:buNone/>
            </a:pPr>
            <a:r>
              <a:rPr lang="ru-RU" sz="2000" dirty="0">
                <a:latin typeface="Arial" panose="020B0604020202020204" pitchFamily="34" charset="0"/>
                <a:cs typeface="Arial" panose="020B0604020202020204" pitchFamily="34" charset="0"/>
              </a:rPr>
              <a:t>1. Вакуумная техника: Справочник/ </a:t>
            </a:r>
            <a:r>
              <a:rPr lang="ru-RU" sz="2000" dirty="0" err="1">
                <a:latin typeface="Arial" panose="020B0604020202020204" pitchFamily="34" charset="0"/>
                <a:cs typeface="Arial" panose="020B0604020202020204" pitchFamily="34" charset="0"/>
              </a:rPr>
              <a:t>Е.С.Фролов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В.Е.Минайчев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А.Т.Александрова</a:t>
            </a:r>
            <a:r>
              <a:rPr lang="ru-RU" sz="2000" dirty="0">
                <a:latin typeface="Arial" panose="020B0604020202020204" pitchFamily="34" charset="0"/>
                <a:cs typeface="Arial" panose="020B0604020202020204" pitchFamily="34" charset="0"/>
              </a:rPr>
              <a:t> и др.- М.;Машиностроение,1992.- 471 с.</a:t>
            </a:r>
          </a:p>
          <a:p>
            <a:pPr marL="0" indent="0">
              <a:buNone/>
            </a:pPr>
            <a:r>
              <a:rPr lang="ru-RU" sz="2000" dirty="0">
                <a:latin typeface="Arial" panose="020B0604020202020204" pitchFamily="34" charset="0"/>
                <a:cs typeface="Arial" panose="020B0604020202020204" pitchFamily="34" charset="0"/>
              </a:rPr>
              <a:t>2. Кузьмин В.В. Вакуумные измерения. - </a:t>
            </a:r>
            <a:r>
              <a:rPr lang="ru-RU" sz="2000" dirty="0" err="1">
                <a:latin typeface="Arial" panose="020B0604020202020204" pitchFamily="34" charset="0"/>
                <a:cs typeface="Arial" panose="020B0604020202020204" pitchFamily="34" charset="0"/>
              </a:rPr>
              <a:t>М.,Издательство</a:t>
            </a:r>
            <a:r>
              <a:rPr lang="ru-RU" sz="2000" dirty="0">
                <a:latin typeface="Arial" panose="020B0604020202020204" pitchFamily="34" charset="0"/>
                <a:cs typeface="Arial" panose="020B0604020202020204" pitchFamily="34" charset="0"/>
              </a:rPr>
              <a:t> стандартов,1992.-227 с.</a:t>
            </a:r>
          </a:p>
          <a:p>
            <a:pPr marL="0" indent="0">
              <a:buNone/>
            </a:pPr>
            <a:r>
              <a:rPr lang="ru-RU" sz="2000" dirty="0">
                <a:latin typeface="Arial" panose="020B0604020202020204" pitchFamily="34" charset="0"/>
                <a:cs typeface="Arial" panose="020B0604020202020204" pitchFamily="34" charset="0"/>
              </a:rPr>
              <a:t>3. Данилин Б.С., </a:t>
            </a:r>
            <a:r>
              <a:rPr lang="ru-RU" sz="2000" dirty="0" err="1">
                <a:latin typeface="Arial" panose="020B0604020202020204" pitchFamily="34" charset="0"/>
                <a:cs typeface="Arial" panose="020B0604020202020204" pitchFamily="34" charset="0"/>
              </a:rPr>
              <a:t>Минайчев</a:t>
            </a:r>
            <a:r>
              <a:rPr lang="ru-RU" sz="2000" dirty="0">
                <a:latin typeface="Arial" panose="020B0604020202020204" pitchFamily="34" charset="0"/>
                <a:cs typeface="Arial" panose="020B0604020202020204" pitchFamily="34" charset="0"/>
              </a:rPr>
              <a:t> В.Е. Основы конструирования вакуумных систем.- М., Энергия,1971.-392 с.</a:t>
            </a:r>
          </a:p>
          <a:p>
            <a:pPr marL="0" indent="0">
              <a:buNone/>
            </a:pPr>
            <a:r>
              <a:rPr lang="ru-RU" sz="2000" dirty="0">
                <a:latin typeface="Arial" panose="020B0604020202020204" pitchFamily="34" charset="0"/>
                <a:cs typeface="Arial" panose="020B0604020202020204" pitchFamily="34" charset="0"/>
              </a:rPr>
              <a:t>4. </a:t>
            </a:r>
            <a:r>
              <a:rPr lang="ru-RU" sz="2000" dirty="0" err="1">
                <a:latin typeface="Arial" panose="020B0604020202020204" pitchFamily="34" charset="0"/>
                <a:cs typeface="Arial" panose="020B0604020202020204" pitchFamily="34" charset="0"/>
              </a:rPr>
              <a:t>Дешман</a:t>
            </a:r>
            <a:r>
              <a:rPr lang="ru-RU" sz="2000" dirty="0">
                <a:latin typeface="Arial" panose="020B0604020202020204" pitchFamily="34" charset="0"/>
                <a:cs typeface="Arial" panose="020B0604020202020204" pitchFamily="34" charset="0"/>
              </a:rPr>
              <a:t> С. Научные основы вакуумной техники.-</a:t>
            </a:r>
            <a:r>
              <a:rPr lang="ru-RU" sz="2000" dirty="0" err="1">
                <a:latin typeface="Arial" panose="020B0604020202020204" pitchFamily="34" charset="0"/>
                <a:cs typeface="Arial" panose="020B0604020202020204" pitchFamily="34" charset="0"/>
              </a:rPr>
              <a:t>М.,Мир</a:t>
            </a:r>
            <a:r>
              <a:rPr lang="ru-RU" sz="2000" dirty="0">
                <a:latin typeface="Arial" panose="020B0604020202020204" pitchFamily="34" charset="0"/>
                <a:cs typeface="Arial" panose="020B0604020202020204" pitchFamily="34" charset="0"/>
              </a:rPr>
              <a:t>, 1964.-715 с.</a:t>
            </a:r>
          </a:p>
          <a:p>
            <a:pPr marL="0" indent="0">
              <a:buNone/>
            </a:pPr>
            <a:r>
              <a:rPr lang="ru-RU" sz="2000" dirty="0">
                <a:latin typeface="Arial" panose="020B0604020202020204" pitchFamily="34" charset="0"/>
                <a:cs typeface="Arial" panose="020B0604020202020204" pitchFamily="34" charset="0"/>
              </a:rPr>
              <a:t>5. </a:t>
            </a:r>
            <a:r>
              <a:rPr lang="ru-RU" sz="2000" dirty="0" err="1">
                <a:latin typeface="Arial" panose="020B0604020202020204" pitchFamily="34" charset="0"/>
                <a:cs typeface="Arial" panose="020B0604020202020204" pitchFamily="34" charset="0"/>
              </a:rPr>
              <a:t>Пипко</a:t>
            </a:r>
            <a:r>
              <a:rPr lang="ru-RU" sz="2000" dirty="0">
                <a:latin typeface="Arial" panose="020B0604020202020204" pitchFamily="34" charset="0"/>
                <a:cs typeface="Arial" panose="020B0604020202020204" pitchFamily="34" charset="0"/>
              </a:rPr>
              <a:t> А.И.,</a:t>
            </a:r>
            <a:r>
              <a:rPr lang="ru-RU" sz="2000" dirty="0" err="1">
                <a:latin typeface="Arial" panose="020B0604020202020204" pitchFamily="34" charset="0"/>
                <a:cs typeface="Arial" panose="020B0604020202020204" pitchFamily="34" charset="0"/>
              </a:rPr>
              <a:t>Плисковский</a:t>
            </a:r>
            <a:r>
              <a:rPr lang="ru-RU" sz="2000" dirty="0">
                <a:latin typeface="Arial" panose="020B0604020202020204" pitchFamily="34" charset="0"/>
                <a:cs typeface="Arial" panose="020B0604020202020204" pitchFamily="34" charset="0"/>
              </a:rPr>
              <a:t> В.Я., </a:t>
            </a:r>
            <a:r>
              <a:rPr lang="ru-RU" sz="2000" dirty="0" err="1">
                <a:latin typeface="Arial" panose="020B0604020202020204" pitchFamily="34" charset="0"/>
                <a:cs typeface="Arial" panose="020B0604020202020204" pitchFamily="34" charset="0"/>
              </a:rPr>
              <a:t>Пенчко</a:t>
            </a:r>
            <a:r>
              <a:rPr lang="ru-RU" sz="2000" dirty="0">
                <a:latin typeface="Arial" panose="020B0604020202020204" pitchFamily="34" charset="0"/>
                <a:cs typeface="Arial" panose="020B0604020202020204" pitchFamily="34" charset="0"/>
              </a:rPr>
              <a:t> Е.А. Конструирование и расчет вакуумных систем.-М.,Энергия,1979.-504 с.</a:t>
            </a:r>
          </a:p>
          <a:p>
            <a:pPr marL="0" indent="0">
              <a:buNone/>
            </a:pPr>
            <a:r>
              <a:rPr lang="ru-RU" sz="2000" dirty="0">
                <a:latin typeface="Arial" panose="020B0604020202020204" pitchFamily="34" charset="0"/>
                <a:cs typeface="Arial" panose="020B0604020202020204" pitchFamily="34" charset="0"/>
              </a:rPr>
              <a:t>6. Розанов Л.Н. </a:t>
            </a:r>
            <a:r>
              <a:rPr lang="ru-RU" sz="2000" dirty="0" err="1">
                <a:latin typeface="Arial" panose="020B0604020202020204" pitchFamily="34" charset="0"/>
                <a:cs typeface="Arial" panose="020B0604020202020204" pitchFamily="34" charset="0"/>
              </a:rPr>
              <a:t>Вакумные</a:t>
            </a:r>
            <a:r>
              <a:rPr lang="ru-RU" sz="2000" dirty="0">
                <a:latin typeface="Arial" panose="020B0604020202020204" pitchFamily="34" charset="0"/>
                <a:cs typeface="Arial" panose="020B0604020202020204" pitchFamily="34" charset="0"/>
              </a:rPr>
              <a:t> машины и установки. -</a:t>
            </a:r>
            <a:r>
              <a:rPr lang="ru-RU" sz="2000" dirty="0" err="1">
                <a:latin typeface="Arial" panose="020B0604020202020204" pitchFamily="34" charset="0"/>
                <a:cs typeface="Arial" panose="020B0604020202020204" pitchFamily="34" charset="0"/>
              </a:rPr>
              <a:t>Л.,Машиностроение</a:t>
            </a:r>
            <a:r>
              <a:rPr lang="ru-RU" sz="2000" dirty="0">
                <a:latin typeface="Arial" panose="020B0604020202020204" pitchFamily="34" charset="0"/>
                <a:cs typeface="Arial" panose="020B0604020202020204" pitchFamily="34" charset="0"/>
              </a:rPr>
              <a:t>, 1975ю-336 с.</a:t>
            </a:r>
          </a:p>
          <a:p>
            <a:pPr marL="0" indent="0">
              <a:buNone/>
            </a:pPr>
            <a:r>
              <a:rPr lang="ru-RU" sz="2000" dirty="0">
                <a:latin typeface="Arial" panose="020B0604020202020204" pitchFamily="34" charset="0"/>
                <a:cs typeface="Arial" panose="020B0604020202020204" pitchFamily="34" charset="0"/>
              </a:rPr>
              <a:t>7. Саксаганский Г.Л. Молекулярные потоки в сложных вакуумных структурах.-М.,Атомиздат,1980.- 216 с.</a:t>
            </a:r>
          </a:p>
          <a:p>
            <a:pPr marL="0" indent="0">
              <a:buNone/>
            </a:pPr>
            <a:r>
              <a:rPr lang="ru-RU" sz="2000" dirty="0">
                <a:latin typeface="Arial" panose="020B0604020202020204" pitchFamily="34" charset="0"/>
                <a:cs typeface="Arial" panose="020B0604020202020204" pitchFamily="34" charset="0"/>
              </a:rPr>
              <a:t>8. Фролов Е.С. Турбомолекулярные вакуум-насосы.- М.,Машиностроение,1980-119 с.</a:t>
            </a:r>
          </a:p>
          <a:p>
            <a:pPr marL="0" indent="0">
              <a:buNone/>
            </a:pPr>
            <a:r>
              <a:rPr lang="ru-RU" sz="2000" dirty="0">
                <a:latin typeface="Arial" panose="020B0604020202020204" pitchFamily="34" charset="0"/>
                <a:cs typeface="Arial" panose="020B0604020202020204" pitchFamily="34" charset="0"/>
              </a:rPr>
              <a:t>9. Цейтлин А.Б. Пароструйные вакуумные насосы.-М-Л,Энергия,1965,- 400 с.</a:t>
            </a: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ПАЙДАЛАНЫЛҒАН </a:t>
            </a:r>
            <a:r>
              <a:rPr lang="kk-KZ"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p>
        </p:txBody>
      </p:sp>
    </p:spTree>
    <p:extLst>
      <p:ext uri="{BB962C8B-B14F-4D97-AF65-F5344CB8AC3E}">
        <p14:creationId xmlns:p14="http://schemas.microsoft.com/office/powerpoint/2010/main" val="82487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normAutofit/>
          </a:bodyPr>
          <a:lstStyle/>
          <a:p>
            <a:pPr algn="ctr"/>
            <a:r>
              <a:rPr lang="ru-RU"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НАЗАРЛАРЫҢЫЗҒА РАҚМЕТ!</a:t>
            </a:r>
          </a:p>
        </p:txBody>
      </p:sp>
    </p:spTree>
    <p:extLst>
      <p:ext uri="{BB962C8B-B14F-4D97-AF65-F5344CB8AC3E}">
        <p14:creationId xmlns:p14="http://schemas.microsoft.com/office/powerpoint/2010/main" val="22171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CFB95D-8C09-DE24-39F9-8657558EA20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9071C6-44FC-74E8-E08F-60D46180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6B29D-6A3B-5742-FCE4-7AEE447D81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02217F-A08A-BE07-2497-CE5F76501A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5D36B2-44CA-041F-F0B7-C5DEAC6ED69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45D4CF0-BCF8-A47F-DDCC-C63EE34C01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66">
              <a:extLst>
                <a:ext uri="{FF2B5EF4-FFF2-40B4-BE49-F238E27FC236}">
                  <a16:creationId xmlns:a16="http://schemas.microsoft.com/office/drawing/2014/main" id="{2982BEE1-E9B0-8A08-425F-964F857187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ADE3E8A1-1ADD-937A-90E7-C4C26FB495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45B81036-B91D-083D-0276-D8A425429C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E8BD86CA-D182-AC56-6F84-D6B6CEA0747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E22C35BE-04A1-13CA-F5D0-2D6247B599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5E99B2EA-6137-B3A4-DD9D-E422A6B8677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4C02CFA4-7C0A-DB87-78C7-35A0DFE78E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88FB3F99-77B5-DF80-1E91-6CAE50959E8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2CE93A75-1D6A-5601-D3A6-F2657D0153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64">
              <a:extLst>
                <a:ext uri="{FF2B5EF4-FFF2-40B4-BE49-F238E27FC236}">
                  <a16:creationId xmlns:a16="http://schemas.microsoft.com/office/drawing/2014/main" id="{99E7BD88-4B2B-72E0-60CF-ABE67C1818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66">
              <a:extLst>
                <a:ext uri="{FF2B5EF4-FFF2-40B4-BE49-F238E27FC236}">
                  <a16:creationId xmlns:a16="http://schemas.microsoft.com/office/drawing/2014/main" id="{0A3BFE44-3B82-F790-14F7-1D4DAE534A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76A261E-A213-4BC0-0D07-C667094A456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5BE4CCB8-006F-5B6C-061B-E6FFB2DB8C4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59">
              <a:extLst>
                <a:ext uri="{FF2B5EF4-FFF2-40B4-BE49-F238E27FC236}">
                  <a16:creationId xmlns:a16="http://schemas.microsoft.com/office/drawing/2014/main" id="{23111588-E34A-82DE-3CED-B5CD4487CCF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2">
              <a:extLst>
                <a:ext uri="{FF2B5EF4-FFF2-40B4-BE49-F238E27FC236}">
                  <a16:creationId xmlns:a16="http://schemas.microsoft.com/office/drawing/2014/main" id="{E6BE7E12-219C-E041-DA40-864A1F0D7F6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4">
              <a:extLst>
                <a:ext uri="{FF2B5EF4-FFF2-40B4-BE49-F238E27FC236}">
                  <a16:creationId xmlns:a16="http://schemas.microsoft.com/office/drawing/2014/main" id="{F8958868-3911-8400-BC06-9A038CEA45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22FFC618-A344-C1EF-D117-428E04EFCC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2">
              <a:extLst>
                <a:ext uri="{FF2B5EF4-FFF2-40B4-BE49-F238E27FC236}">
                  <a16:creationId xmlns:a16="http://schemas.microsoft.com/office/drawing/2014/main" id="{008F59FA-7C34-1EC2-12C9-D08474ED83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59">
              <a:extLst>
                <a:ext uri="{FF2B5EF4-FFF2-40B4-BE49-F238E27FC236}">
                  <a16:creationId xmlns:a16="http://schemas.microsoft.com/office/drawing/2014/main" id="{1F831F62-6762-364C-3110-20B47A074C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2">
              <a:extLst>
                <a:ext uri="{FF2B5EF4-FFF2-40B4-BE49-F238E27FC236}">
                  <a16:creationId xmlns:a16="http://schemas.microsoft.com/office/drawing/2014/main" id="{9FC084F3-148A-F673-E836-813010269E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4">
              <a:extLst>
                <a:ext uri="{FF2B5EF4-FFF2-40B4-BE49-F238E27FC236}">
                  <a16:creationId xmlns:a16="http://schemas.microsoft.com/office/drawing/2014/main" id="{19CB56FB-8650-1B24-1133-4A600A1324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477A1773-04DD-8E92-8E40-22FD35B122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2">
              <a:extLst>
                <a:ext uri="{FF2B5EF4-FFF2-40B4-BE49-F238E27FC236}">
                  <a16:creationId xmlns:a16="http://schemas.microsoft.com/office/drawing/2014/main" id="{F9349DD5-75DD-45E2-2E4F-96BBA996D6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59">
              <a:extLst>
                <a:ext uri="{FF2B5EF4-FFF2-40B4-BE49-F238E27FC236}">
                  <a16:creationId xmlns:a16="http://schemas.microsoft.com/office/drawing/2014/main" id="{DB05FF76-519C-1C6E-9F13-F5630F8154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2">
              <a:extLst>
                <a:ext uri="{FF2B5EF4-FFF2-40B4-BE49-F238E27FC236}">
                  <a16:creationId xmlns:a16="http://schemas.microsoft.com/office/drawing/2014/main" id="{81788426-569C-C69A-8045-637A177F47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4">
              <a:extLst>
                <a:ext uri="{FF2B5EF4-FFF2-40B4-BE49-F238E27FC236}">
                  <a16:creationId xmlns:a16="http://schemas.microsoft.com/office/drawing/2014/main" id="{9D1F248E-979D-7E52-E32E-96633C8192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66">
              <a:extLst>
                <a:ext uri="{FF2B5EF4-FFF2-40B4-BE49-F238E27FC236}">
                  <a16:creationId xmlns:a16="http://schemas.microsoft.com/office/drawing/2014/main" id="{45526868-FEB2-212F-FBD4-C102EF64D0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
              <a:extLst>
                <a:ext uri="{FF2B5EF4-FFF2-40B4-BE49-F238E27FC236}">
                  <a16:creationId xmlns:a16="http://schemas.microsoft.com/office/drawing/2014/main" id="{9F00597E-F590-D39B-3E05-B44566553F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1C1F8419-7F1B-9D6B-9D7E-89EF5B491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FBDD76FF-706A-2663-41B9-F649138162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30875EC1-A0E5-3D82-2A0A-005D2BC71F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66">
              <a:extLst>
                <a:ext uri="{FF2B5EF4-FFF2-40B4-BE49-F238E27FC236}">
                  <a16:creationId xmlns:a16="http://schemas.microsoft.com/office/drawing/2014/main" id="{EA76ACE7-1776-78EF-7DF5-C3E3F2998F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2">
              <a:extLst>
                <a:ext uri="{FF2B5EF4-FFF2-40B4-BE49-F238E27FC236}">
                  <a16:creationId xmlns:a16="http://schemas.microsoft.com/office/drawing/2014/main" id="{43350E49-1E78-DCB3-C395-50E9283E320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ABCB87F4-1A90-5318-B5DF-D330CB9ED3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62">
              <a:extLst>
                <a:ext uri="{FF2B5EF4-FFF2-40B4-BE49-F238E27FC236}">
                  <a16:creationId xmlns:a16="http://schemas.microsoft.com/office/drawing/2014/main" id="{C9BF6676-2BD6-02B9-E03A-A53E6C334D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4">
              <a:extLst>
                <a:ext uri="{FF2B5EF4-FFF2-40B4-BE49-F238E27FC236}">
                  <a16:creationId xmlns:a16="http://schemas.microsoft.com/office/drawing/2014/main" id="{C96CB253-22AB-CA28-10AF-FD4AE60C8B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66">
              <a:extLst>
                <a:ext uri="{FF2B5EF4-FFF2-40B4-BE49-F238E27FC236}">
                  <a16:creationId xmlns:a16="http://schemas.microsoft.com/office/drawing/2014/main" id="{637720D2-290D-3208-9BDF-D1DCF81AA9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0" name="Объект 2">
            <a:extLst>
              <a:ext uri="{FF2B5EF4-FFF2-40B4-BE49-F238E27FC236}">
                <a16:creationId xmlns:a16="http://schemas.microsoft.com/office/drawing/2014/main" id="{1B5023FE-7A31-8E59-5133-383421B7F96B}"/>
              </a:ext>
            </a:extLst>
          </p:cNvPr>
          <p:cNvSpPr>
            <a:spLocks noGrp="1"/>
          </p:cNvSpPr>
          <p:nvPr>
            <p:ph idx="1"/>
          </p:nvPr>
        </p:nvSpPr>
        <p:spPr>
          <a:xfrm>
            <a:off x="726716" y="1095271"/>
            <a:ext cx="5500858" cy="4983982"/>
          </a:xfrm>
        </p:spPr>
        <p:txBody>
          <a:bodyPr anchor="ctr">
            <a:normAutofit fontScale="85000" lnSpcReduction="10000"/>
          </a:bodyPr>
          <a:lstStyle/>
          <a:p>
            <a:pPr algn="just">
              <a:lnSpc>
                <a:spcPct val="107000"/>
              </a:lnSpc>
              <a:spcAft>
                <a:spcPts val="800"/>
              </a:spcAft>
            </a:pP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kk-KZ" sz="2000" dirty="0"/>
              <a:t> Білім беру саласындағы мемлекеттік саясаттың негізгі принциптері: бәрінің сапалы білім алуға тең құқылығы, білім беру жүйесін дамытудың басымдығы және әр тұлғаның зияткерлік дамуын, психофизиологиялық және жеке ерекшеліктерін ескере келе, халыққа арналған білім берудің барлық деңгейлерінің қол жетімділігі болып табылады.</a:t>
            </a:r>
            <a:endParaRPr lang="ru-RU" sz="2000" dirty="0"/>
          </a:p>
          <a:p>
            <a:r>
              <a:rPr lang="kk-KZ" sz="2000" dirty="0"/>
              <a:t>Елдегі арнайы және инклюзивті білім беруді дамытудың қазіргі кезеңдегі міндеттері - барлық балаларды сапалы білім беруге қосу процесі, көпшілік мектептерге арнайы және инклюзивті білім беруді енгізу, ерекше оқу қажеттілігі бар балалардың жеке траекториясын дамытуға бағытталған білім беру моделін құру.</a:t>
            </a:r>
            <a:endParaRPr lang="ru-RU" sz="2000" dirty="0"/>
          </a:p>
          <a:p>
            <a:r>
              <a:rPr lang="kk-KZ" sz="2000" dirty="0"/>
              <a:t>Ерекше білім беру қажеттіліктері бар балаларға қашықтықтан білім берудің мақсаты: Даму ерекше білім беру қажеттіліктері бар балаларды қалыпты балалармен бірге білім беру. Яғни адамның жынысына, дініне, шығу тегіне қарамастан тең құқылы жеке тұлға ретінде білім беру жүйесі болып табылады. </a:t>
            </a: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6EEDA70C-FC23-966F-0D9D-A86BA7BDAB11}"/>
              </a:ext>
            </a:extLst>
          </p:cNvPr>
          <p:cNvSpPr/>
          <p:nvPr/>
        </p:nvSpPr>
        <p:spPr>
          <a:xfrm>
            <a:off x="1328380" y="248765"/>
            <a:ext cx="9259635" cy="710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Заголовок 1">
            <a:extLst>
              <a:ext uri="{FF2B5EF4-FFF2-40B4-BE49-F238E27FC236}">
                <a16:creationId xmlns:a16="http://schemas.microsoft.com/office/drawing/2014/main" id="{8E7F5239-7AA0-7A52-86A9-A2955A15D5D2}"/>
              </a:ext>
            </a:extLst>
          </p:cNvPr>
          <p:cNvSpPr>
            <a:spLocks noGrp="1"/>
          </p:cNvSpPr>
          <p:nvPr>
            <p:ph type="title"/>
          </p:nvPr>
        </p:nvSpPr>
        <p:spPr>
          <a:xfrm>
            <a:off x="926508" y="289241"/>
            <a:ext cx="9975272" cy="669547"/>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ВАКУУМДЫҚ ТЕХНИКАСЫНЫҢ ДАМУ ТАРИХЫ</a:t>
            </a:r>
          </a:p>
        </p:txBody>
      </p:sp>
      <p:pic>
        <p:nvPicPr>
          <p:cNvPr id="1026" name="Picture 2" descr="Picture background">
            <a:extLst>
              <a:ext uri="{FF2B5EF4-FFF2-40B4-BE49-F238E27FC236}">
                <a16:creationId xmlns:a16="http://schemas.microsoft.com/office/drawing/2014/main" id="{20526776-74A7-0413-7167-D1D338C13F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8" r="5894"/>
          <a:stretch/>
        </p:blipFill>
        <p:spPr bwMode="auto">
          <a:xfrm>
            <a:off x="6683973" y="1671320"/>
            <a:ext cx="4739547" cy="3449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4" name="Скругленный прямоугольник 4">
            <a:extLst>
              <a:ext uri="{FF2B5EF4-FFF2-40B4-BE49-F238E27FC236}">
                <a16:creationId xmlns:a16="http://schemas.microsoft.com/office/drawing/2014/main" id="{63647FF7-A2BC-4E58-AF37-5B0FCF773F98}"/>
              </a:ext>
            </a:extLst>
          </p:cNvPr>
          <p:cNvSpPr/>
          <p:nvPr/>
        </p:nvSpPr>
        <p:spPr>
          <a:xfrm>
            <a:off x="1290220" y="248765"/>
            <a:ext cx="10133300" cy="710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64FEFF4-B1D0-4A53-A124-477B24611299}"/>
              </a:ext>
            </a:extLst>
          </p:cNvPr>
          <p:cNvSpPr txBox="1"/>
          <p:nvPr/>
        </p:nvSpPr>
        <p:spPr>
          <a:xfrm>
            <a:off x="1328380" y="301609"/>
            <a:ext cx="10316620" cy="584775"/>
          </a:xfrm>
          <a:prstGeom prst="rect">
            <a:avLst/>
          </a:prstGeom>
          <a:noFill/>
        </p:spPr>
        <p:txBody>
          <a:bodyPr wrap="square">
            <a:spAutoFit/>
          </a:bodyPr>
          <a:lstStyle/>
          <a:p>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ru-RU"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ЕҚББ-</a:t>
            </a:r>
            <a:r>
              <a:rPr lang="ru-RU" sz="3200"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ға</a:t>
            </a:r>
            <a:r>
              <a:rPr lang="ru-RU"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3200"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қашықтықтан</a:t>
            </a:r>
            <a:r>
              <a:rPr lang="ru-RU"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3200"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білім</a:t>
            </a:r>
            <a:r>
              <a:rPr lang="ru-RU"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3200"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берудің</a:t>
            </a:r>
            <a:r>
              <a:rPr lang="ru-RU"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3200"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мақсаты</a:t>
            </a:r>
            <a:endParaRPr lang="x-none" sz="3200" dirty="0"/>
          </a:p>
        </p:txBody>
      </p:sp>
    </p:spTree>
    <p:extLst>
      <p:ext uri="{BB962C8B-B14F-4D97-AF65-F5344CB8AC3E}">
        <p14:creationId xmlns:p14="http://schemas.microsoft.com/office/powerpoint/2010/main" val="80211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Схема 10">
            <a:extLst>
              <a:ext uri="{FF2B5EF4-FFF2-40B4-BE49-F238E27FC236}">
                <a16:creationId xmlns:a16="http://schemas.microsoft.com/office/drawing/2014/main" id="{422F1F77-43F6-4E7F-B5CC-D4277C4FBB9F}"/>
              </a:ext>
            </a:extLst>
          </p:cNvPr>
          <p:cNvGraphicFramePr/>
          <p:nvPr>
            <p:extLst>
              <p:ext uri="{D42A27DB-BD31-4B8C-83A1-F6EECF244321}">
                <p14:modId xmlns:p14="http://schemas.microsoft.com/office/powerpoint/2010/main" val="323016551"/>
              </p:ext>
            </p:extLst>
          </p:nvPr>
        </p:nvGraphicFramePr>
        <p:xfrm>
          <a:off x="1818203" y="9561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кругленный прямоугольник 4">
            <a:extLst>
              <a:ext uri="{FF2B5EF4-FFF2-40B4-BE49-F238E27FC236}">
                <a16:creationId xmlns:a16="http://schemas.microsoft.com/office/drawing/2014/main" id="{78C71B44-3E97-47CD-0616-1F9CB90903F9}"/>
              </a:ext>
            </a:extLst>
          </p:cNvPr>
          <p:cNvSpPr/>
          <p:nvPr/>
        </p:nvSpPr>
        <p:spPr>
          <a:xfrm>
            <a:off x="1276302" y="276680"/>
            <a:ext cx="9294031" cy="62974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110DB87E-5E05-7F32-74E8-663B56197A10}"/>
              </a:ext>
            </a:extLst>
          </p:cNvPr>
          <p:cNvSpPr>
            <a:spLocks noGrp="1"/>
          </p:cNvSpPr>
          <p:nvPr>
            <p:ph type="title"/>
          </p:nvPr>
        </p:nvSpPr>
        <p:spPr>
          <a:xfrm>
            <a:off x="1276302" y="220793"/>
            <a:ext cx="9211802" cy="784957"/>
          </a:xfrm>
        </p:spPr>
        <p:txBody>
          <a:bodyPr>
            <a:normAutofit/>
          </a:bodyPr>
          <a:lstStyle/>
          <a:p>
            <a:pPr algn="ctr"/>
            <a:r>
              <a:rPr lang="kk-KZ"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ҚАШЫҚТЫҚТАН ОҚЫТУҒА ТӘН ЕРЕКШЕЛІКТЕРІ</a:t>
            </a:r>
            <a:endParaRPr lang="x-none" sz="2800" dirty="0"/>
          </a:p>
        </p:txBody>
      </p:sp>
    </p:spTree>
    <p:extLst>
      <p:ext uri="{BB962C8B-B14F-4D97-AF65-F5344CB8AC3E}">
        <p14:creationId xmlns:p14="http://schemas.microsoft.com/office/powerpoint/2010/main" val="49001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err="1">
                <a:solidFill>
                  <a:schemeClr val="tx1"/>
                </a:solidFill>
              </a:rPr>
              <a:t>Қашықтан</a:t>
            </a:r>
            <a:r>
              <a:rPr lang="ru-RU" sz="2800" dirty="0">
                <a:solidFill>
                  <a:schemeClr val="tx1"/>
                </a:solidFill>
              </a:rPr>
              <a:t> </a:t>
            </a:r>
            <a:r>
              <a:rPr lang="ru-RU" sz="2800" dirty="0" err="1">
                <a:solidFill>
                  <a:schemeClr val="tx1"/>
                </a:solidFill>
              </a:rPr>
              <a:t>оқыту</a:t>
            </a:r>
            <a:r>
              <a:rPr lang="ru-RU" sz="2800" dirty="0">
                <a:solidFill>
                  <a:schemeClr val="tx1"/>
                </a:solidFill>
              </a:rPr>
              <a:t> - </a:t>
            </a:r>
            <a:r>
              <a:rPr lang="ru-RU" sz="2800" dirty="0" err="1">
                <a:solidFill>
                  <a:schemeClr val="tx1"/>
                </a:solidFill>
              </a:rPr>
              <a:t>бұл</a:t>
            </a:r>
            <a:r>
              <a:rPr lang="ru-RU" sz="2800" dirty="0">
                <a:solidFill>
                  <a:schemeClr val="tx1"/>
                </a:solidFill>
              </a:rPr>
              <a:t> </a:t>
            </a:r>
            <a:r>
              <a:rPr lang="ru-RU" sz="2800" dirty="0" err="1">
                <a:solidFill>
                  <a:schemeClr val="tx1"/>
                </a:solidFill>
              </a:rPr>
              <a:t>зерттелетін</a:t>
            </a:r>
            <a:r>
              <a:rPr lang="ru-RU" sz="2800" dirty="0">
                <a:solidFill>
                  <a:schemeClr val="tx1"/>
                </a:solidFill>
              </a:rPr>
              <a:t> </a:t>
            </a:r>
            <a:r>
              <a:rPr lang="ru-RU" sz="2800" dirty="0" err="1">
                <a:solidFill>
                  <a:schemeClr val="tx1"/>
                </a:solidFill>
              </a:rPr>
              <a:t>материалды</a:t>
            </a:r>
            <a:r>
              <a:rPr lang="ru-RU" sz="2800" dirty="0">
                <a:solidFill>
                  <a:schemeClr val="tx1"/>
                </a:solidFill>
              </a:rPr>
              <a:t> </a:t>
            </a:r>
            <a:r>
              <a:rPr lang="ru-RU" sz="2800" dirty="0" err="1">
                <a:solidFill>
                  <a:schemeClr val="tx1"/>
                </a:solidFill>
              </a:rPr>
              <a:t>оқушыға</a:t>
            </a:r>
            <a:r>
              <a:rPr lang="ru-RU" sz="2800" dirty="0">
                <a:solidFill>
                  <a:schemeClr val="tx1"/>
                </a:solidFill>
              </a:rPr>
              <a:t> </a:t>
            </a:r>
            <a:r>
              <a:rPr lang="ru-RU" sz="2800" dirty="0" err="1">
                <a:solidFill>
                  <a:schemeClr val="tx1"/>
                </a:solidFill>
              </a:rPr>
              <a:t>жеткізу</a:t>
            </a:r>
            <a:r>
              <a:rPr lang="ru-RU" sz="2800" dirty="0">
                <a:solidFill>
                  <a:schemeClr val="tx1"/>
                </a:solidFill>
              </a:rPr>
              <a:t> </a:t>
            </a:r>
            <a:r>
              <a:rPr lang="ru-RU" sz="2800" dirty="0" err="1">
                <a:solidFill>
                  <a:schemeClr val="tx1"/>
                </a:solidFill>
              </a:rPr>
              <a:t>үшін</a:t>
            </a:r>
            <a:r>
              <a:rPr lang="ru-RU" sz="2800" dirty="0">
                <a:solidFill>
                  <a:schemeClr val="tx1"/>
                </a:solidFill>
              </a:rPr>
              <a:t> </a:t>
            </a:r>
            <a:r>
              <a:rPr lang="ru-RU" sz="2800" dirty="0" err="1">
                <a:solidFill>
                  <a:schemeClr val="tx1"/>
                </a:solidFill>
              </a:rPr>
              <a:t>ақпараттық</a:t>
            </a:r>
            <a:r>
              <a:rPr lang="ru-RU" sz="2800" dirty="0">
                <a:solidFill>
                  <a:schemeClr val="tx1"/>
                </a:solidFill>
              </a:rPr>
              <a:t> </a:t>
            </a:r>
            <a:r>
              <a:rPr lang="ru-RU" sz="2800" dirty="0" err="1">
                <a:solidFill>
                  <a:schemeClr val="tx1"/>
                </a:solidFill>
              </a:rPr>
              <a:t>технологиялардың</a:t>
            </a:r>
            <a:r>
              <a:rPr lang="ru-RU" sz="2800" dirty="0">
                <a:solidFill>
                  <a:schemeClr val="tx1"/>
                </a:solidFill>
              </a:rPr>
              <a:t> </a:t>
            </a:r>
            <a:r>
              <a:rPr lang="ru-RU" sz="2800" dirty="0" err="1">
                <a:solidFill>
                  <a:schemeClr val="tx1"/>
                </a:solidFill>
              </a:rPr>
              <a:t>жиынтығы</a:t>
            </a:r>
            <a:r>
              <a:rPr lang="ru-RU" sz="2800" dirty="0">
                <a:solidFill>
                  <a:schemeClr val="tx1"/>
                </a:solidFill>
              </a:rPr>
              <a:t>, </a:t>
            </a:r>
            <a:r>
              <a:rPr lang="ru-RU" sz="2800" dirty="0" err="1">
                <a:solidFill>
                  <a:schemeClr val="tx1"/>
                </a:solidFill>
              </a:rPr>
              <a:t>оқу</a:t>
            </a:r>
            <a:r>
              <a:rPr lang="ru-RU" sz="2800" dirty="0">
                <a:solidFill>
                  <a:schemeClr val="tx1"/>
                </a:solidFill>
              </a:rPr>
              <a:t> </a:t>
            </a:r>
            <a:r>
              <a:rPr lang="ru-RU" sz="2800" dirty="0" err="1">
                <a:solidFill>
                  <a:schemeClr val="tx1"/>
                </a:solidFill>
              </a:rPr>
              <a:t>үрдісінде</a:t>
            </a:r>
            <a:r>
              <a:rPr lang="ru-RU" sz="2800" dirty="0">
                <a:solidFill>
                  <a:schemeClr val="tx1"/>
                </a:solidFill>
              </a:rPr>
              <a:t> </a:t>
            </a:r>
            <a:r>
              <a:rPr lang="ru-RU" sz="2800" dirty="0" err="1">
                <a:solidFill>
                  <a:schemeClr val="tx1"/>
                </a:solidFill>
              </a:rPr>
              <a:t>оқушылар</a:t>
            </a:r>
            <a:r>
              <a:rPr lang="ru-RU" sz="2800" dirty="0">
                <a:solidFill>
                  <a:schemeClr val="tx1"/>
                </a:solidFill>
              </a:rPr>
              <a:t> мен </a:t>
            </a:r>
            <a:r>
              <a:rPr lang="ru-RU" sz="2800" dirty="0" err="1">
                <a:solidFill>
                  <a:schemeClr val="tx1"/>
                </a:solidFill>
              </a:rPr>
              <a:t>оқытушылардың</a:t>
            </a:r>
            <a:r>
              <a:rPr lang="ru-RU" sz="2800" dirty="0">
                <a:solidFill>
                  <a:schemeClr val="tx1"/>
                </a:solidFill>
              </a:rPr>
              <a:t> </a:t>
            </a:r>
            <a:r>
              <a:rPr lang="ru-RU" sz="2800" dirty="0" err="1">
                <a:solidFill>
                  <a:schemeClr val="tx1"/>
                </a:solidFill>
              </a:rPr>
              <a:t>интерактивті</a:t>
            </a:r>
            <a:r>
              <a:rPr lang="ru-RU" sz="2800" dirty="0">
                <a:solidFill>
                  <a:schemeClr val="tx1"/>
                </a:solidFill>
              </a:rPr>
              <a:t> </a:t>
            </a:r>
            <a:r>
              <a:rPr lang="ru-RU" sz="2800" dirty="0" err="1">
                <a:solidFill>
                  <a:schemeClr val="tx1"/>
                </a:solidFill>
              </a:rPr>
              <a:t>байланысы</a:t>
            </a:r>
            <a:r>
              <a:rPr lang="ru-RU" sz="2800" dirty="0">
                <a:solidFill>
                  <a:schemeClr val="tx1"/>
                </a:solidFill>
              </a:rPr>
              <a:t>, </a:t>
            </a:r>
            <a:r>
              <a:rPr lang="ru-RU" sz="2800" dirty="0" err="1">
                <a:solidFill>
                  <a:schemeClr val="tx1"/>
                </a:solidFill>
              </a:rPr>
              <a:t>сондай-ақ</a:t>
            </a:r>
            <a:r>
              <a:rPr lang="ru-RU" sz="2800" dirty="0">
                <a:solidFill>
                  <a:schemeClr val="tx1"/>
                </a:solidFill>
              </a:rPr>
              <a:t> </a:t>
            </a:r>
            <a:r>
              <a:rPr lang="ru-RU" sz="2800" dirty="0" err="1">
                <a:solidFill>
                  <a:schemeClr val="tx1"/>
                </a:solidFill>
              </a:rPr>
              <a:t>оқу</a:t>
            </a:r>
            <a:r>
              <a:rPr lang="ru-RU" sz="2800" dirty="0">
                <a:solidFill>
                  <a:schemeClr val="tx1"/>
                </a:solidFill>
              </a:rPr>
              <a:t> </a:t>
            </a:r>
            <a:r>
              <a:rPr lang="ru-RU" sz="2800" dirty="0" err="1">
                <a:solidFill>
                  <a:schemeClr val="tx1"/>
                </a:solidFill>
              </a:rPr>
              <a:t>процесінде</a:t>
            </a:r>
            <a:r>
              <a:rPr lang="ru-RU" sz="2800" dirty="0">
                <a:solidFill>
                  <a:schemeClr val="tx1"/>
                </a:solidFill>
              </a:rPr>
              <a:t> </a:t>
            </a:r>
            <a:r>
              <a:rPr lang="ru-RU" sz="2800" dirty="0" err="1">
                <a:solidFill>
                  <a:schemeClr val="tx1"/>
                </a:solidFill>
              </a:rPr>
              <a:t>зерттелетін</a:t>
            </a:r>
            <a:r>
              <a:rPr lang="ru-RU" sz="2800" dirty="0">
                <a:solidFill>
                  <a:schemeClr val="tx1"/>
                </a:solidFill>
              </a:rPr>
              <a:t> </a:t>
            </a:r>
            <a:r>
              <a:rPr lang="ru-RU" sz="2800" dirty="0" err="1">
                <a:solidFill>
                  <a:schemeClr val="tx1"/>
                </a:solidFill>
              </a:rPr>
              <a:t>материалды</a:t>
            </a:r>
            <a:r>
              <a:rPr lang="ru-RU" sz="2800" dirty="0">
                <a:solidFill>
                  <a:schemeClr val="tx1"/>
                </a:solidFill>
              </a:rPr>
              <a:t> </a:t>
            </a:r>
            <a:r>
              <a:rPr lang="ru-RU" sz="2800" dirty="0" err="1">
                <a:solidFill>
                  <a:schemeClr val="tx1"/>
                </a:solidFill>
              </a:rPr>
              <a:t>дамыту</a:t>
            </a:r>
            <a:r>
              <a:rPr lang="ru-RU" sz="2800" dirty="0">
                <a:solidFill>
                  <a:schemeClr val="tx1"/>
                </a:solidFill>
              </a:rPr>
              <a:t> </a:t>
            </a:r>
            <a:r>
              <a:rPr lang="ru-RU" sz="2800" dirty="0" err="1">
                <a:solidFill>
                  <a:schemeClr val="tx1"/>
                </a:solidFill>
              </a:rPr>
              <a:t>бойынша</a:t>
            </a:r>
            <a:r>
              <a:rPr lang="ru-RU" sz="2800" dirty="0">
                <a:solidFill>
                  <a:schemeClr val="tx1"/>
                </a:solidFill>
              </a:rPr>
              <a:t> </a:t>
            </a:r>
            <a:r>
              <a:rPr lang="ru-RU" sz="2800" dirty="0" err="1">
                <a:solidFill>
                  <a:schemeClr val="tx1"/>
                </a:solidFill>
              </a:rPr>
              <a:t>өз</a:t>
            </a:r>
            <a:r>
              <a:rPr lang="ru-RU" sz="2800" dirty="0">
                <a:solidFill>
                  <a:schemeClr val="tx1"/>
                </a:solidFill>
              </a:rPr>
              <a:t> </a:t>
            </a:r>
            <a:r>
              <a:rPr lang="ru-RU" sz="2800" dirty="0" err="1">
                <a:solidFill>
                  <a:schemeClr val="tx1"/>
                </a:solidFill>
              </a:rPr>
              <a:t>беттілік</a:t>
            </a:r>
            <a:r>
              <a:rPr lang="ru-RU" sz="2800" dirty="0">
                <a:solidFill>
                  <a:schemeClr val="tx1"/>
                </a:solidFill>
              </a:rPr>
              <a:t> </a:t>
            </a:r>
            <a:r>
              <a:rPr lang="ru-RU" sz="2800" dirty="0" err="1">
                <a:solidFill>
                  <a:schemeClr val="tx1"/>
                </a:solidFill>
              </a:rPr>
              <a:t>жұмысы</a:t>
            </a:r>
            <a:r>
              <a:rPr lang="ru-RU" sz="2800" dirty="0">
                <a:solidFill>
                  <a:schemeClr val="tx1"/>
                </a:solidFill>
              </a:rPr>
              <a:t> бар </a:t>
            </a:r>
            <a:r>
              <a:rPr lang="ru-RU" sz="2800" dirty="0" err="1">
                <a:solidFill>
                  <a:schemeClr val="tx1"/>
                </a:solidFill>
              </a:rPr>
              <a:t>оқушыларды</a:t>
            </a:r>
            <a:r>
              <a:rPr lang="ru-RU" sz="2800" dirty="0">
                <a:solidFill>
                  <a:schemeClr val="tx1"/>
                </a:solidFill>
              </a:rPr>
              <a:t> </a:t>
            </a:r>
            <a:r>
              <a:rPr lang="ru-RU" sz="2800" dirty="0" err="1">
                <a:solidFill>
                  <a:schemeClr val="tx1"/>
                </a:solidFill>
              </a:rPr>
              <a:t>қамтамасыз</a:t>
            </a:r>
            <a:r>
              <a:rPr lang="ru-RU" sz="2800" dirty="0">
                <a:solidFill>
                  <a:schemeClr val="tx1"/>
                </a:solidFill>
              </a:rPr>
              <a:t> </a:t>
            </a:r>
            <a:r>
              <a:rPr lang="ru-RU" sz="2800" dirty="0" err="1">
                <a:solidFill>
                  <a:schemeClr val="tx1"/>
                </a:solidFill>
              </a:rPr>
              <a:t>ету</a:t>
            </a:r>
            <a:r>
              <a:rPr lang="ru-RU" sz="2800" dirty="0">
                <a:solidFill>
                  <a:schemeClr val="tx1"/>
                </a:solidFill>
              </a:rPr>
              <a:t>.</a:t>
            </a:r>
          </a:p>
          <a:p>
            <a:r>
              <a:rPr lang="ru-RU" sz="2800" dirty="0" err="1">
                <a:solidFill>
                  <a:schemeClr val="tx1"/>
                </a:solidFill>
              </a:rPr>
              <a:t>Ерекше</a:t>
            </a:r>
            <a:r>
              <a:rPr lang="ru-RU" sz="2800" dirty="0">
                <a:solidFill>
                  <a:schemeClr val="tx1"/>
                </a:solidFill>
              </a:rPr>
              <a:t> </a:t>
            </a:r>
            <a:r>
              <a:rPr lang="ru-RU" sz="2800" dirty="0" err="1">
                <a:solidFill>
                  <a:schemeClr val="tx1"/>
                </a:solidFill>
              </a:rPr>
              <a:t>білім</a:t>
            </a:r>
            <a:r>
              <a:rPr lang="ru-RU" sz="2800" dirty="0">
                <a:solidFill>
                  <a:schemeClr val="tx1"/>
                </a:solidFill>
              </a:rPr>
              <a:t> беру </a:t>
            </a:r>
            <a:r>
              <a:rPr lang="ru-RU" sz="2800" dirty="0" err="1">
                <a:solidFill>
                  <a:schemeClr val="tx1"/>
                </a:solidFill>
              </a:rPr>
              <a:t>қажеттілігі</a:t>
            </a:r>
            <a:r>
              <a:rPr lang="ru-RU" sz="2800" dirty="0">
                <a:solidFill>
                  <a:schemeClr val="tx1"/>
                </a:solidFill>
              </a:rPr>
              <a:t> бар </a:t>
            </a:r>
            <a:r>
              <a:rPr lang="ru-RU" sz="2800" dirty="0" err="1">
                <a:solidFill>
                  <a:schemeClr val="tx1"/>
                </a:solidFill>
              </a:rPr>
              <a:t>балаларды</a:t>
            </a:r>
            <a:r>
              <a:rPr lang="ru-RU" sz="2800" dirty="0">
                <a:solidFill>
                  <a:schemeClr val="tx1"/>
                </a:solidFill>
              </a:rPr>
              <a:t> </a:t>
            </a:r>
            <a:r>
              <a:rPr lang="ru-RU" sz="2800" dirty="0" err="1">
                <a:solidFill>
                  <a:schemeClr val="tx1"/>
                </a:solidFill>
              </a:rPr>
              <a:t>қашықтан</a:t>
            </a:r>
            <a:r>
              <a:rPr lang="ru-RU" sz="2800" dirty="0">
                <a:solidFill>
                  <a:schemeClr val="tx1"/>
                </a:solidFill>
              </a:rPr>
              <a:t> </a:t>
            </a:r>
            <a:r>
              <a:rPr lang="ru-RU" sz="2800" dirty="0" err="1">
                <a:solidFill>
                  <a:schemeClr val="tx1"/>
                </a:solidFill>
              </a:rPr>
              <a:t>оқытуды</a:t>
            </a:r>
            <a:r>
              <a:rPr lang="ru-RU" sz="2800" dirty="0">
                <a:solidFill>
                  <a:schemeClr val="tx1"/>
                </a:solidFill>
              </a:rPr>
              <a:t> </a:t>
            </a:r>
            <a:r>
              <a:rPr lang="ru-RU" sz="2800" dirty="0" err="1">
                <a:solidFill>
                  <a:schemeClr val="tx1"/>
                </a:solidFill>
              </a:rPr>
              <a:t>ұйымдастырудың</a:t>
            </a:r>
            <a:r>
              <a:rPr lang="ru-RU" sz="2800" dirty="0">
                <a:solidFill>
                  <a:schemeClr val="tx1"/>
                </a:solidFill>
              </a:rPr>
              <a:t>  </a:t>
            </a:r>
            <a:r>
              <a:rPr lang="ru-RU" sz="2800" dirty="0" err="1">
                <a:solidFill>
                  <a:schemeClr val="tx1"/>
                </a:solidFill>
              </a:rPr>
              <a:t>бірнеше</a:t>
            </a:r>
            <a:r>
              <a:rPr lang="ru-RU" sz="2800" dirty="0">
                <a:solidFill>
                  <a:schemeClr val="tx1"/>
                </a:solidFill>
              </a:rPr>
              <a:t> </a:t>
            </a:r>
            <a:r>
              <a:rPr lang="ru-RU" sz="2800" dirty="0" err="1">
                <a:solidFill>
                  <a:schemeClr val="tx1"/>
                </a:solidFill>
              </a:rPr>
              <a:t>әзірлік</a:t>
            </a:r>
            <a:r>
              <a:rPr lang="ru-RU" sz="2800" dirty="0">
                <a:solidFill>
                  <a:schemeClr val="tx1"/>
                </a:solidFill>
              </a:rPr>
              <a:t> </a:t>
            </a:r>
            <a:r>
              <a:rPr lang="ru-RU" sz="2800" dirty="0" err="1">
                <a:solidFill>
                  <a:schemeClr val="tx1"/>
                </a:solidFill>
              </a:rPr>
              <a:t>кезеңдері</a:t>
            </a:r>
            <a:r>
              <a:rPr lang="ru-RU" sz="2800" dirty="0">
                <a:solidFill>
                  <a:schemeClr val="tx1"/>
                </a:solidFill>
              </a:rPr>
              <a:t> бар: </a:t>
            </a:r>
            <a:r>
              <a:rPr lang="ru-RU" sz="2800" dirty="0" err="1">
                <a:solidFill>
                  <a:schemeClr val="tx1"/>
                </a:solidFill>
              </a:rPr>
              <a:t>өңделім</a:t>
            </a:r>
            <a:r>
              <a:rPr lang="ru-RU" sz="2800" dirty="0">
                <a:solidFill>
                  <a:schemeClr val="tx1"/>
                </a:solidFill>
              </a:rPr>
              <a:t>, апробация </a:t>
            </a:r>
            <a:r>
              <a:rPr lang="ru-RU" sz="2800" dirty="0" err="1">
                <a:solidFill>
                  <a:schemeClr val="tx1"/>
                </a:solidFill>
              </a:rPr>
              <a:t>және</a:t>
            </a:r>
            <a:r>
              <a:rPr lang="ru-RU" sz="2800" dirty="0">
                <a:solidFill>
                  <a:schemeClr val="tx1"/>
                </a:solidFill>
              </a:rPr>
              <a:t> </a:t>
            </a:r>
            <a:r>
              <a:rPr lang="ru-RU" sz="2800" dirty="0" err="1">
                <a:solidFill>
                  <a:schemeClr val="tx1"/>
                </a:solidFill>
              </a:rPr>
              <a:t>енгізуді</a:t>
            </a:r>
            <a:r>
              <a:rPr lang="ru-RU" sz="2800" dirty="0">
                <a:solidFill>
                  <a:schemeClr val="tx1"/>
                </a:solidFill>
              </a:rPr>
              <a:t> </a:t>
            </a:r>
            <a:r>
              <a:rPr lang="ru-RU" sz="2800" dirty="0" err="1">
                <a:solidFill>
                  <a:schemeClr val="tx1"/>
                </a:solidFill>
              </a:rPr>
              <a:t>қамтитын</a:t>
            </a:r>
            <a:r>
              <a:rPr lang="ru-RU" sz="2800" dirty="0">
                <a:solidFill>
                  <a:schemeClr val="tx1"/>
                </a:solidFill>
              </a:rPr>
              <a:t>  </a:t>
            </a:r>
            <a:r>
              <a:rPr lang="ru-RU" sz="2800" dirty="0" err="1">
                <a:solidFill>
                  <a:schemeClr val="tx1"/>
                </a:solidFill>
              </a:rPr>
              <a:t>әзірлік</a:t>
            </a:r>
            <a:r>
              <a:rPr lang="ru-RU" sz="2800" dirty="0">
                <a:solidFill>
                  <a:schemeClr val="tx1"/>
                </a:solidFill>
              </a:rPr>
              <a:t> </a:t>
            </a:r>
            <a:r>
              <a:rPr lang="ru-RU" sz="2800" dirty="0" err="1">
                <a:solidFill>
                  <a:schemeClr val="tx1"/>
                </a:solidFill>
              </a:rPr>
              <a:t>сатысы</a:t>
            </a:r>
            <a:r>
              <a:rPr lang="ru-RU" sz="2800" dirty="0">
                <a:solidFill>
                  <a:schemeClr val="tx1"/>
                </a:solidFill>
              </a:rPr>
              <a:t>, </a:t>
            </a:r>
            <a:r>
              <a:rPr lang="ru-RU" sz="2800" dirty="0" err="1">
                <a:solidFill>
                  <a:schemeClr val="tx1"/>
                </a:solidFill>
              </a:rPr>
              <a:t>негізгі</a:t>
            </a:r>
            <a:r>
              <a:rPr lang="ru-RU" sz="2800" dirty="0">
                <a:solidFill>
                  <a:schemeClr val="tx1"/>
                </a:solidFill>
              </a:rPr>
              <a:t> </a:t>
            </a:r>
            <a:r>
              <a:rPr lang="ru-RU" sz="2800" dirty="0" err="1">
                <a:solidFill>
                  <a:schemeClr val="tx1"/>
                </a:solidFill>
              </a:rPr>
              <a:t>қашықтан</a:t>
            </a:r>
            <a:r>
              <a:rPr lang="ru-RU" sz="2800" dirty="0">
                <a:solidFill>
                  <a:schemeClr val="tx1"/>
                </a:solidFill>
              </a:rPr>
              <a:t> </a:t>
            </a:r>
            <a:r>
              <a:rPr lang="ru-RU" sz="2800" dirty="0" err="1">
                <a:solidFill>
                  <a:schemeClr val="tx1"/>
                </a:solidFill>
              </a:rPr>
              <a:t>оқыту</a:t>
            </a:r>
            <a:r>
              <a:rPr lang="ru-RU" sz="2800" dirty="0">
                <a:solidFill>
                  <a:schemeClr val="tx1"/>
                </a:solidFill>
              </a:rPr>
              <a:t> </a:t>
            </a:r>
            <a:r>
              <a:rPr lang="ru-RU" sz="2800" dirty="0" err="1">
                <a:solidFill>
                  <a:schemeClr val="tx1"/>
                </a:solidFill>
              </a:rPr>
              <a:t>жүйесін</a:t>
            </a:r>
            <a:r>
              <a:rPr lang="ru-RU" sz="2800" dirty="0">
                <a:solidFill>
                  <a:schemeClr val="tx1"/>
                </a:solidFill>
              </a:rPr>
              <a:t> </a:t>
            </a:r>
            <a:r>
              <a:rPr lang="ru-RU" sz="2800" dirty="0" err="1">
                <a:solidFill>
                  <a:schemeClr val="tx1"/>
                </a:solidFill>
              </a:rPr>
              <a:t>тікелей</a:t>
            </a:r>
            <a:r>
              <a:rPr lang="ru-RU" sz="2800" dirty="0">
                <a:solidFill>
                  <a:schemeClr val="tx1"/>
                </a:solidFill>
              </a:rPr>
              <a:t> </a:t>
            </a:r>
            <a:r>
              <a:rPr lang="ru-RU" sz="2800" dirty="0" err="1">
                <a:solidFill>
                  <a:schemeClr val="tx1"/>
                </a:solidFill>
              </a:rPr>
              <a:t>қолдану</a:t>
            </a:r>
            <a:r>
              <a:rPr lang="ru-RU" sz="2800" dirty="0">
                <a:solidFill>
                  <a:schemeClr val="tx1"/>
                </a:solidFill>
              </a:rPr>
              <a:t> </a:t>
            </a:r>
            <a:r>
              <a:rPr lang="ru-RU" sz="2800" dirty="0" err="1">
                <a:solidFill>
                  <a:schemeClr val="tx1"/>
                </a:solidFill>
              </a:rPr>
              <a:t>кезеңі</a:t>
            </a:r>
            <a:r>
              <a:rPr lang="ru-RU" sz="2800" dirty="0">
                <a:solidFill>
                  <a:schemeClr val="tx1"/>
                </a:solidFill>
              </a:rPr>
              <a:t>, </a:t>
            </a:r>
            <a:r>
              <a:rPr lang="ru-RU" sz="2800" dirty="0" err="1">
                <a:solidFill>
                  <a:schemeClr val="tx1"/>
                </a:solidFill>
              </a:rPr>
              <a:t>бақылау-бағалау</a:t>
            </a:r>
            <a:r>
              <a:rPr lang="ru-RU" sz="2800" dirty="0">
                <a:solidFill>
                  <a:schemeClr val="tx1"/>
                </a:solidFill>
              </a:rPr>
              <a:t> </a:t>
            </a:r>
            <a:r>
              <a:rPr lang="ru-RU" sz="2800" dirty="0" err="1">
                <a:solidFill>
                  <a:schemeClr val="tx1"/>
                </a:solidFill>
              </a:rPr>
              <a:t>шараларын</a:t>
            </a:r>
            <a:r>
              <a:rPr lang="ru-RU" sz="2800" dirty="0">
                <a:solidFill>
                  <a:schemeClr val="tx1"/>
                </a:solidFill>
              </a:rPr>
              <a:t> </a:t>
            </a:r>
            <a:r>
              <a:rPr lang="ru-RU" sz="2800" dirty="0" err="1">
                <a:solidFill>
                  <a:schemeClr val="tx1"/>
                </a:solidFill>
              </a:rPr>
              <a:t>қамтитын</a:t>
            </a:r>
            <a:r>
              <a:rPr lang="ru-RU" sz="2800" dirty="0">
                <a:solidFill>
                  <a:schemeClr val="tx1"/>
                </a:solidFill>
              </a:rPr>
              <a:t> </a:t>
            </a:r>
            <a:r>
              <a:rPr lang="ru-RU" sz="2800" dirty="0" err="1">
                <a:solidFill>
                  <a:schemeClr val="tx1"/>
                </a:solidFill>
              </a:rPr>
              <a:t>қорытынды</a:t>
            </a:r>
            <a:r>
              <a:rPr lang="ru-RU" sz="2800" dirty="0">
                <a:solidFill>
                  <a:schemeClr val="tx1"/>
                </a:solidFill>
              </a:rPr>
              <a:t> </a:t>
            </a:r>
            <a:r>
              <a:rPr lang="ru-RU" sz="2800" dirty="0" err="1">
                <a:solidFill>
                  <a:schemeClr val="tx1"/>
                </a:solidFill>
              </a:rPr>
              <a:t>кезеңі</a:t>
            </a:r>
            <a:r>
              <a:rPr lang="ru-RU" sz="2800" dirty="0">
                <a:solidFill>
                  <a:schemeClr val="tx1"/>
                </a:solidFill>
              </a:rPr>
              <a:t>.</a:t>
            </a:r>
          </a:p>
        </p:txBody>
      </p:sp>
      <p:grpSp>
        <p:nvGrpSpPr>
          <p:cNvPr id="14" name="Group 13">
            <a:extLst>
              <a:ext uri="{FF2B5EF4-FFF2-40B4-BE49-F238E27FC236}">
                <a16:creationId xmlns:a16="http://schemas.microsoft.com/office/drawing/2014/main" id="{0435EA76-ADA1-38EA-D652-35655C71C63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C48C8E44-C9D2-412C-97AA-DDC37D8F5748}"/>
              </a:ext>
            </a:extLst>
          </p:cNvPr>
          <p:cNvSpPr>
            <a:spLocks noGrp="1"/>
          </p:cNvSpPr>
          <p:nvPr>
            <p:ph idx="1"/>
          </p:nvPr>
        </p:nvSpPr>
        <p:spPr>
          <a:xfrm>
            <a:off x="808023" y="3688585"/>
            <a:ext cx="45719" cy="65936"/>
          </a:xfrm>
        </p:spPr>
        <p:txBody>
          <a:bodyPr anchor="ctr">
            <a:normAutofit fontScale="25000" lnSpcReduction="20000"/>
          </a:bodyPr>
          <a:lstStyle/>
          <a:p>
            <a:pPr indent="0" algn="just">
              <a:lnSpc>
                <a:spcPct val="100000"/>
              </a:lnSpc>
              <a:spcBef>
                <a:spcPts val="0"/>
              </a:spcBef>
              <a:buNone/>
            </a:pP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1356222" y="102548"/>
            <a:ext cx="9211909" cy="994123"/>
          </a:xfrm>
        </p:spPr>
        <p:txBody>
          <a:bodyPr>
            <a:normAutofit/>
          </a:bodyPr>
          <a:lstStyle/>
          <a:p>
            <a:pPr algn="ctr"/>
            <a:r>
              <a:rPr lang="kk-KZ"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ҚАШЫҚТЫҚТАН ОҚЫТУ</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76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a:solidFill>
                  <a:schemeClr val="tx1"/>
                </a:solidFill>
              </a:rPr>
              <a:t>Қашықтан оқыту – елімізде жалпы білім беру және арнайы білім жүйесінің құрылымдық жүйесі және ұйымдастыру, әдіс-тәсілдердің елеулі өзгерістерін білдіретін ерекше білім беру қажеттілігі бар балаларды  арнайы оқыту формасы. Бұл өзгеріс барлық балалардың психофизикалық жағдайлары мен даму деңгейіне қарамастан әлеуметтену, тәрбиелеу, білім беру және дамытудың қашықтан электронды әдістерінің  бейімделген жүйесін жасақтауда.</a:t>
            </a:r>
            <a:endParaRPr lang="ru-RU" sz="2000" dirty="0">
              <a:solidFill>
                <a:schemeClr val="tx1"/>
              </a:solidFill>
            </a:endParaRPr>
          </a:p>
          <a:p>
            <a:r>
              <a:rPr lang="kk-KZ" sz="2000" dirty="0">
                <a:solidFill>
                  <a:schemeClr val="tx1"/>
                </a:solidFill>
              </a:rPr>
              <a:t>Бұл берілген білім беру формасы оқушыларға жергілікті жерде мектепке оқуға мүмкіндік береді, бір уақытта қашықтағы оқу-әдістемелік ортасы мен ақпараттық  білім беру ресурстарымен  өзара әрекеттесуді қамтамасыз етеді. Үйден оқитын баламен педагогтан басқа (тьютордан) педагог-дефектолог, түзетуші педагог, педагог-логопед, педагог-психолог мамандар қашықтан жұмыс жасайды. Педагог-дефектолог ақпараттық бейімделуді, виртуалды-нақты әлеуметтенуді, түзете-дамыта оқытуды, психологиялық-педагогикалық сүйемелдеу жұмыстары оқыту бағдарламасы бойынша білімнің олқылықтарын толықтыруға бағытталады.</a:t>
            </a:r>
            <a:endParaRPr lang="ru-RU" sz="2000" dirty="0">
              <a:solidFill>
                <a:schemeClr val="tx1"/>
              </a:solidFill>
            </a:endParaRPr>
          </a:p>
        </p:txBody>
      </p:sp>
      <p:grpSp>
        <p:nvGrpSpPr>
          <p:cNvPr id="14" name="Group 13">
            <a:extLst>
              <a:ext uri="{FF2B5EF4-FFF2-40B4-BE49-F238E27FC236}">
                <a16:creationId xmlns:a16="http://schemas.microsoft.com/office/drawing/2014/main" id="{0435EA76-ADA1-38EA-D652-35655C71C63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1233996" y="186930"/>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1356222" y="102548"/>
            <a:ext cx="9211909" cy="994123"/>
          </a:xfrm>
        </p:spPr>
        <p:txBody>
          <a:bodyPr>
            <a:normAutofit/>
          </a:bodyPr>
          <a:lstStyle/>
          <a:p>
            <a:pPr algn="ctr"/>
            <a:r>
              <a:rPr lang="kk-KZ"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ҚАШЫҚТЫҚТАН ОҚЫТУ</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03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464816" y="248766"/>
            <a:ext cx="8980982" cy="67656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err="1">
                <a:solidFill>
                  <a:srgbClr val="FF0000"/>
                </a:solidFill>
                <a:latin typeface="Arial" pitchFamily="34" charset="0"/>
                <a:cs typeface="Arial" pitchFamily="34" charset="0"/>
              </a:rPr>
              <a:t>Ерекше</a:t>
            </a:r>
            <a:r>
              <a:rPr lang="ru-RU" sz="2400" dirty="0">
                <a:solidFill>
                  <a:srgbClr val="FF0000"/>
                </a:solidFill>
                <a:latin typeface="Arial" pitchFamily="34" charset="0"/>
                <a:cs typeface="Arial" pitchFamily="34" charset="0"/>
              </a:rPr>
              <a:t> </a:t>
            </a:r>
            <a:r>
              <a:rPr lang="ru-RU" sz="2400" dirty="0" err="1">
                <a:solidFill>
                  <a:srgbClr val="FF0000"/>
                </a:solidFill>
                <a:latin typeface="Arial" pitchFamily="34" charset="0"/>
                <a:cs typeface="Arial" pitchFamily="34" charset="0"/>
              </a:rPr>
              <a:t>білім</a:t>
            </a:r>
            <a:r>
              <a:rPr lang="ru-RU" sz="2400" dirty="0">
                <a:solidFill>
                  <a:srgbClr val="FF0000"/>
                </a:solidFill>
                <a:latin typeface="Arial" pitchFamily="34" charset="0"/>
                <a:cs typeface="Arial" pitchFamily="34" charset="0"/>
              </a:rPr>
              <a:t> беру </a:t>
            </a:r>
            <a:r>
              <a:rPr lang="ru-RU" sz="2400" dirty="0" err="1">
                <a:solidFill>
                  <a:srgbClr val="FF0000"/>
                </a:solidFill>
                <a:latin typeface="Arial" pitchFamily="34" charset="0"/>
                <a:cs typeface="Arial" pitchFamily="34" charset="0"/>
              </a:rPr>
              <a:t>қажеттіліктері</a:t>
            </a:r>
            <a:r>
              <a:rPr lang="ru-RU" sz="2400" dirty="0">
                <a:solidFill>
                  <a:srgbClr val="FF0000"/>
                </a:solidFill>
                <a:latin typeface="Arial" pitchFamily="34" charset="0"/>
                <a:cs typeface="Arial" pitchFamily="34" charset="0"/>
              </a:rPr>
              <a:t> бар </a:t>
            </a:r>
            <a:r>
              <a:rPr lang="ru-RU" sz="2400" dirty="0" err="1">
                <a:solidFill>
                  <a:srgbClr val="FF0000"/>
                </a:solidFill>
                <a:latin typeface="Arial" pitchFamily="34" charset="0"/>
                <a:cs typeface="Arial" pitchFamily="34" charset="0"/>
              </a:rPr>
              <a:t>балаларды</a:t>
            </a:r>
            <a:r>
              <a:rPr lang="ru-RU" sz="2400" dirty="0">
                <a:solidFill>
                  <a:srgbClr val="FF0000"/>
                </a:solidFill>
                <a:latin typeface="Arial" pitchFamily="34" charset="0"/>
                <a:cs typeface="Arial" pitchFamily="34" charset="0"/>
              </a:rPr>
              <a:t> </a:t>
            </a:r>
            <a:r>
              <a:rPr lang="ru-RU" sz="2400" dirty="0" err="1">
                <a:solidFill>
                  <a:srgbClr val="FF0000"/>
                </a:solidFill>
                <a:latin typeface="Arial" pitchFamily="34" charset="0"/>
                <a:cs typeface="Arial" pitchFamily="34" charset="0"/>
              </a:rPr>
              <a:t>қашықтықтан</a:t>
            </a:r>
            <a:r>
              <a:rPr lang="ru-RU" sz="2400" dirty="0">
                <a:solidFill>
                  <a:srgbClr val="FF0000"/>
                </a:solidFill>
                <a:latin typeface="Arial" pitchFamily="34" charset="0"/>
                <a:cs typeface="Arial" pitchFamily="34" charset="0"/>
              </a:rPr>
              <a:t> </a:t>
            </a:r>
            <a:r>
              <a:rPr lang="ru-RU" sz="2400" dirty="0" err="1">
                <a:solidFill>
                  <a:srgbClr val="FF0000"/>
                </a:solidFill>
                <a:latin typeface="Arial" pitchFamily="34" charset="0"/>
                <a:cs typeface="Arial" pitchFamily="34" charset="0"/>
              </a:rPr>
              <a:t>оқытудың</a:t>
            </a:r>
            <a:r>
              <a:rPr lang="ru-RU" sz="2400" dirty="0">
                <a:solidFill>
                  <a:srgbClr val="FF0000"/>
                </a:solidFill>
                <a:latin typeface="Arial" pitchFamily="34" charset="0"/>
                <a:cs typeface="Arial" pitchFamily="34" charset="0"/>
              </a:rPr>
              <a:t> </a:t>
            </a:r>
            <a:r>
              <a:rPr lang="ru-RU" sz="2400" dirty="0" err="1">
                <a:solidFill>
                  <a:srgbClr val="FF0000"/>
                </a:solidFill>
                <a:latin typeface="Arial" pitchFamily="34" charset="0"/>
                <a:cs typeface="Arial" pitchFamily="34" charset="0"/>
              </a:rPr>
              <a:t>артықшылықтары</a:t>
            </a:r>
            <a:r>
              <a:rPr lang="ru-RU" sz="2400" dirty="0">
                <a:solidFill>
                  <a:srgbClr val="FF0000"/>
                </a:solidFill>
                <a:latin typeface="Arial" pitchFamily="34" charset="0"/>
                <a:cs typeface="Arial"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499867" y="5710104"/>
            <a:ext cx="2340135" cy="556764"/>
          </a:xfrm>
        </p:spPr>
        <p:txBody>
          <a:bodyPr>
            <a:normAutofit/>
          </a:bodyPr>
          <a:lstStyle/>
          <a:p>
            <a:pPr algn="ctr"/>
            <a:endParaRPr lang="ru-RU"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AD8EFC9A-4D40-422E-B78F-1A6462B0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53" y="1248029"/>
            <a:ext cx="3969564" cy="4500923"/>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285C9D05-CB77-4C32-BB99-92FA786C74A9}"/>
              </a:ext>
            </a:extLst>
          </p:cNvPr>
          <p:cNvSpPr txBox="1"/>
          <p:nvPr/>
        </p:nvSpPr>
        <p:spPr>
          <a:xfrm>
            <a:off x="5010070" y="1345472"/>
            <a:ext cx="6145744" cy="3693319"/>
          </a:xfrm>
          <a:prstGeom prst="rect">
            <a:avLst/>
          </a:prstGeom>
          <a:noFill/>
        </p:spPr>
        <p:txBody>
          <a:bodyPr wrap="square">
            <a:spAutoFit/>
          </a:bodyPr>
          <a:lstStyle/>
          <a:p>
            <a:pPr marL="285750" indent="-285750">
              <a:buFont typeface="Arial" pitchFamily="34" charset="0"/>
              <a:buChar char="•"/>
            </a:pPr>
            <a:r>
              <a:rPr lang="ru-RU" dirty="0" err="1"/>
              <a:t>Ерекше</a:t>
            </a:r>
            <a:r>
              <a:rPr lang="ru-RU" dirty="0"/>
              <a:t> </a:t>
            </a:r>
            <a:r>
              <a:rPr lang="ru-RU" dirty="0" err="1"/>
              <a:t>білім</a:t>
            </a:r>
            <a:r>
              <a:rPr lang="ru-RU" dirty="0"/>
              <a:t> беру </a:t>
            </a:r>
            <a:r>
              <a:rPr lang="ru-RU" dirty="0" err="1"/>
              <a:t>қажеттіліктері</a:t>
            </a:r>
            <a:r>
              <a:rPr lang="ru-RU" dirty="0"/>
              <a:t> бар </a:t>
            </a:r>
            <a:r>
              <a:rPr lang="ru-RU" dirty="0" err="1"/>
              <a:t>балаларды</a:t>
            </a:r>
            <a:r>
              <a:rPr lang="ru-RU" dirty="0"/>
              <a:t> </a:t>
            </a:r>
            <a:r>
              <a:rPr lang="ru-RU" dirty="0" err="1"/>
              <a:t>қашықтықтан</a:t>
            </a:r>
            <a:r>
              <a:rPr lang="ru-RU" dirty="0"/>
              <a:t> </a:t>
            </a:r>
            <a:r>
              <a:rPr lang="ru-RU" dirty="0" err="1"/>
              <a:t>оқыту</a:t>
            </a:r>
            <a:r>
              <a:rPr lang="ru-RU" dirty="0"/>
              <a:t>- </a:t>
            </a:r>
            <a:r>
              <a:rPr lang="ru-RU" dirty="0" err="1"/>
              <a:t>барлық</a:t>
            </a:r>
            <a:r>
              <a:rPr lang="ru-RU" dirty="0"/>
              <a:t> </a:t>
            </a:r>
            <a:r>
              <a:rPr lang="ru-RU" dirty="0" err="1"/>
              <a:t>балаларға</a:t>
            </a:r>
            <a:r>
              <a:rPr lang="ru-RU" dirty="0"/>
              <a:t> </a:t>
            </a:r>
            <a:r>
              <a:rPr lang="ru-RU" dirty="0" err="1"/>
              <a:t>мектепке</a:t>
            </a:r>
            <a:r>
              <a:rPr lang="ru-RU" dirty="0"/>
              <a:t> </a:t>
            </a:r>
            <a:r>
              <a:rPr lang="ru-RU" dirty="0" err="1"/>
              <a:t>дейінгі</a:t>
            </a:r>
            <a:r>
              <a:rPr lang="ru-RU" dirty="0"/>
              <a:t> </a:t>
            </a:r>
            <a:r>
              <a:rPr lang="ru-RU" dirty="0" err="1"/>
              <a:t>оқу</a:t>
            </a:r>
            <a:r>
              <a:rPr lang="ru-RU" dirty="0"/>
              <a:t> </a:t>
            </a:r>
            <a:r>
              <a:rPr lang="ru-RU" dirty="0" err="1"/>
              <a:t>орындарында</a:t>
            </a:r>
            <a:r>
              <a:rPr lang="ru-RU" dirty="0"/>
              <a:t> </a:t>
            </a:r>
            <a:r>
              <a:rPr lang="ru-RU" dirty="0" err="1"/>
              <a:t>мектептің</a:t>
            </a:r>
            <a:r>
              <a:rPr lang="ru-RU" dirty="0"/>
              <a:t> </a:t>
            </a:r>
            <a:r>
              <a:rPr lang="ru-RU" dirty="0" err="1"/>
              <a:t>өміріне</a:t>
            </a:r>
            <a:r>
              <a:rPr lang="ru-RU" dirty="0"/>
              <a:t> </a:t>
            </a:r>
            <a:r>
              <a:rPr lang="ru-RU" dirty="0" err="1"/>
              <a:t>белсене</a:t>
            </a:r>
            <a:r>
              <a:rPr lang="ru-RU" dirty="0"/>
              <a:t> </a:t>
            </a:r>
            <a:r>
              <a:rPr lang="ru-RU" dirty="0" err="1"/>
              <a:t>қатысуға</a:t>
            </a:r>
            <a:r>
              <a:rPr lang="ru-RU" dirty="0"/>
              <a:t> </a:t>
            </a:r>
            <a:r>
              <a:rPr lang="ru-RU" dirty="0" err="1"/>
              <a:t>мүмкіндік</a:t>
            </a:r>
            <a:r>
              <a:rPr lang="ru-RU" dirty="0"/>
              <a:t> </a:t>
            </a:r>
            <a:r>
              <a:rPr lang="ru-RU" dirty="0" err="1"/>
              <a:t>береді</a:t>
            </a:r>
            <a:r>
              <a:rPr lang="ru-RU" dirty="0"/>
              <a:t>. </a:t>
            </a:r>
          </a:p>
          <a:p>
            <a:pPr marL="285750" indent="-285750">
              <a:buFont typeface="Arial" pitchFamily="34" charset="0"/>
              <a:buChar char="•"/>
            </a:pPr>
            <a:r>
              <a:rPr lang="ru-RU" dirty="0" err="1" smtClean="0"/>
              <a:t>Ерекше</a:t>
            </a:r>
            <a:r>
              <a:rPr lang="ru-RU" dirty="0" smtClean="0"/>
              <a:t> </a:t>
            </a:r>
            <a:r>
              <a:rPr lang="ru-RU" dirty="0" err="1"/>
              <a:t>білім</a:t>
            </a:r>
            <a:r>
              <a:rPr lang="ru-RU" dirty="0"/>
              <a:t> беру </a:t>
            </a:r>
            <a:r>
              <a:rPr lang="ru-RU" dirty="0" err="1"/>
              <a:t>қажеттіліктері</a:t>
            </a:r>
            <a:r>
              <a:rPr lang="ru-RU" dirty="0"/>
              <a:t> бар </a:t>
            </a:r>
            <a:r>
              <a:rPr lang="ru-RU" dirty="0" err="1"/>
              <a:t>балаларды</a:t>
            </a:r>
            <a:r>
              <a:rPr lang="ru-RU" dirty="0"/>
              <a:t> </a:t>
            </a:r>
            <a:r>
              <a:rPr lang="ru-RU" dirty="0" err="1"/>
              <a:t>қашықтықтан</a:t>
            </a:r>
            <a:r>
              <a:rPr lang="ru-RU" dirty="0"/>
              <a:t> </a:t>
            </a:r>
            <a:r>
              <a:rPr lang="ru-RU" dirty="0" err="1"/>
              <a:t>оқыту</a:t>
            </a:r>
            <a:r>
              <a:rPr lang="ru-RU" dirty="0"/>
              <a:t>- </a:t>
            </a:r>
            <a:r>
              <a:rPr lang="ru-RU" dirty="0" err="1"/>
              <a:t>оқушылардың</a:t>
            </a:r>
            <a:r>
              <a:rPr lang="ru-RU" dirty="0"/>
              <a:t> </a:t>
            </a:r>
            <a:r>
              <a:rPr lang="ru-RU" dirty="0" err="1"/>
              <a:t>тең</a:t>
            </a:r>
            <a:r>
              <a:rPr lang="ru-RU" dirty="0"/>
              <a:t> </a:t>
            </a:r>
            <a:r>
              <a:rPr lang="ru-RU" dirty="0" err="1"/>
              <a:t>құқығын</a:t>
            </a:r>
            <a:r>
              <a:rPr lang="ru-RU" dirty="0"/>
              <a:t> </a:t>
            </a:r>
            <a:r>
              <a:rPr lang="ru-RU" dirty="0" err="1"/>
              <a:t>анықтайды</a:t>
            </a:r>
            <a:r>
              <a:rPr lang="ru-RU" dirty="0"/>
              <a:t> </a:t>
            </a:r>
            <a:r>
              <a:rPr lang="ru-RU" dirty="0" err="1"/>
              <a:t>және</a:t>
            </a:r>
            <a:r>
              <a:rPr lang="ru-RU" dirty="0"/>
              <a:t> </a:t>
            </a:r>
            <a:r>
              <a:rPr lang="ru-RU" dirty="0" err="1"/>
              <a:t>ұжым</a:t>
            </a:r>
            <a:r>
              <a:rPr lang="ru-RU" dirty="0"/>
              <a:t> </a:t>
            </a:r>
            <a:r>
              <a:rPr lang="ru-RU" dirty="0" err="1"/>
              <a:t>іс-әрекетіне</a:t>
            </a:r>
            <a:r>
              <a:rPr lang="ru-RU" dirty="0"/>
              <a:t> </a:t>
            </a:r>
            <a:r>
              <a:rPr lang="ru-RU" dirty="0" err="1"/>
              <a:t>қатысуға</a:t>
            </a:r>
            <a:r>
              <a:rPr lang="ru-RU" dirty="0"/>
              <a:t> </a:t>
            </a:r>
            <a:r>
              <a:rPr lang="ru-RU" dirty="0" err="1"/>
              <a:t>мүмкіндік</a:t>
            </a:r>
            <a:r>
              <a:rPr lang="ru-RU" dirty="0"/>
              <a:t> </a:t>
            </a:r>
            <a:r>
              <a:rPr lang="ru-RU" dirty="0" err="1"/>
              <a:t>береді</a:t>
            </a:r>
            <a:r>
              <a:rPr lang="ru-RU" dirty="0"/>
              <a:t>.  </a:t>
            </a:r>
            <a:r>
              <a:rPr lang="ru-RU" dirty="0" err="1"/>
              <a:t>Адамдар</a:t>
            </a:r>
            <a:r>
              <a:rPr lang="ru-RU" dirty="0"/>
              <a:t> мен </a:t>
            </a:r>
            <a:r>
              <a:rPr lang="ru-RU" dirty="0" err="1"/>
              <a:t>қарым</a:t>
            </a:r>
            <a:r>
              <a:rPr lang="ru-RU" dirty="0"/>
              <a:t> </a:t>
            </a:r>
            <a:r>
              <a:rPr lang="ru-RU" dirty="0" err="1"/>
              <a:t>қатынасына</a:t>
            </a:r>
            <a:r>
              <a:rPr lang="ru-RU" dirty="0"/>
              <a:t> </a:t>
            </a:r>
            <a:r>
              <a:rPr lang="ru-RU" dirty="0" err="1"/>
              <a:t>қажетті</a:t>
            </a:r>
            <a:r>
              <a:rPr lang="ru-RU" dirty="0"/>
              <a:t> </a:t>
            </a:r>
            <a:r>
              <a:rPr lang="ru-RU" dirty="0" err="1"/>
              <a:t>қабілеттілікті</a:t>
            </a:r>
            <a:r>
              <a:rPr lang="ru-RU" dirty="0"/>
              <a:t> </a:t>
            </a:r>
            <a:r>
              <a:rPr lang="ru-RU" dirty="0" err="1"/>
              <a:t>дамытуға</a:t>
            </a:r>
            <a:r>
              <a:rPr lang="ru-RU" dirty="0"/>
              <a:t> </a:t>
            </a:r>
            <a:r>
              <a:rPr lang="ru-RU" dirty="0" err="1"/>
              <a:t>мүмкіндік</a:t>
            </a:r>
            <a:r>
              <a:rPr lang="ru-RU" dirty="0"/>
              <a:t> </a:t>
            </a:r>
            <a:r>
              <a:rPr lang="ru-RU" dirty="0" err="1"/>
              <a:t>береді</a:t>
            </a:r>
            <a:r>
              <a:rPr lang="ru-RU" dirty="0"/>
              <a:t>. </a:t>
            </a:r>
          </a:p>
          <a:p>
            <a:pPr marL="285750" indent="-285750">
              <a:buFont typeface="Arial" pitchFamily="34" charset="0"/>
              <a:buChar char="•"/>
            </a:pPr>
            <a:r>
              <a:rPr lang="ru-RU" dirty="0" err="1" smtClean="0"/>
              <a:t>Ерекше</a:t>
            </a:r>
            <a:r>
              <a:rPr lang="ru-RU" dirty="0" smtClean="0"/>
              <a:t> </a:t>
            </a:r>
            <a:r>
              <a:rPr lang="ru-RU" dirty="0" err="1"/>
              <a:t>білім</a:t>
            </a:r>
            <a:r>
              <a:rPr lang="ru-RU" dirty="0"/>
              <a:t> беру </a:t>
            </a:r>
            <a:r>
              <a:rPr lang="ru-RU" dirty="0" err="1"/>
              <a:t>қажеттіліктері</a:t>
            </a:r>
            <a:r>
              <a:rPr lang="ru-RU" dirty="0"/>
              <a:t> бар </a:t>
            </a:r>
            <a:r>
              <a:rPr lang="ru-RU" dirty="0" err="1"/>
              <a:t>балаларды</a:t>
            </a:r>
            <a:r>
              <a:rPr lang="ru-RU" dirty="0"/>
              <a:t> </a:t>
            </a:r>
            <a:r>
              <a:rPr lang="ru-RU" dirty="0" err="1"/>
              <a:t>қашықтықтан</a:t>
            </a:r>
            <a:r>
              <a:rPr lang="ru-RU" dirty="0"/>
              <a:t> </a:t>
            </a:r>
            <a:r>
              <a:rPr lang="ru-RU" dirty="0" err="1"/>
              <a:t>оқыту</a:t>
            </a:r>
            <a:r>
              <a:rPr lang="ru-RU" dirty="0"/>
              <a:t> – </a:t>
            </a:r>
            <a:r>
              <a:rPr lang="ru-RU" dirty="0" err="1"/>
              <a:t>барлық</a:t>
            </a:r>
            <a:r>
              <a:rPr lang="ru-RU" dirty="0"/>
              <a:t> </a:t>
            </a:r>
            <a:r>
              <a:rPr lang="ru-RU" dirty="0" err="1"/>
              <a:t>балалардың</a:t>
            </a:r>
            <a:r>
              <a:rPr lang="ru-RU" dirty="0"/>
              <a:t> </a:t>
            </a:r>
            <a:r>
              <a:rPr lang="ru-RU" dirty="0" err="1"/>
              <a:t>мұқтаждығын</a:t>
            </a:r>
            <a:r>
              <a:rPr lang="ru-RU" dirty="0"/>
              <a:t> </a:t>
            </a:r>
            <a:r>
              <a:rPr lang="ru-RU" dirty="0" err="1"/>
              <a:t>ескеретін</a:t>
            </a:r>
            <a:r>
              <a:rPr lang="ru-RU" dirty="0"/>
              <a:t> </a:t>
            </a:r>
            <a:r>
              <a:rPr lang="ru-RU" dirty="0" err="1"/>
              <a:t>ерекше</a:t>
            </a:r>
            <a:r>
              <a:rPr lang="ru-RU" dirty="0"/>
              <a:t> </a:t>
            </a:r>
            <a:r>
              <a:rPr lang="ru-RU" dirty="0" err="1"/>
              <a:t>қажеттілігі</a:t>
            </a:r>
            <a:r>
              <a:rPr lang="ru-RU" dirty="0"/>
              <a:t> бар </a:t>
            </a:r>
            <a:r>
              <a:rPr lang="ru-RU" dirty="0" err="1"/>
              <a:t>балалардың</a:t>
            </a:r>
            <a:r>
              <a:rPr lang="ru-RU" dirty="0"/>
              <a:t> </a:t>
            </a:r>
            <a:r>
              <a:rPr lang="ru-RU" dirty="0" err="1"/>
              <a:t>білім</a:t>
            </a:r>
            <a:r>
              <a:rPr lang="ru-RU" dirty="0"/>
              <a:t> </a:t>
            </a:r>
            <a:r>
              <a:rPr lang="ru-RU" dirty="0" err="1"/>
              <a:t>алуын</a:t>
            </a:r>
            <a:r>
              <a:rPr lang="ru-RU" dirty="0"/>
              <a:t> </a:t>
            </a:r>
            <a:r>
              <a:rPr lang="ru-RU" dirty="0" err="1"/>
              <a:t>қамтамасыз</a:t>
            </a:r>
            <a:r>
              <a:rPr lang="ru-RU" dirty="0"/>
              <a:t> </a:t>
            </a:r>
            <a:r>
              <a:rPr lang="ru-RU" dirty="0" err="1"/>
              <a:t>ететін</a:t>
            </a:r>
            <a:r>
              <a:rPr lang="ru-RU" dirty="0"/>
              <a:t> </a:t>
            </a:r>
            <a:r>
              <a:rPr lang="ru-RU" dirty="0" err="1"/>
              <a:t>жалпы</a:t>
            </a:r>
            <a:r>
              <a:rPr lang="ru-RU" dirty="0"/>
              <a:t> </a:t>
            </a:r>
            <a:r>
              <a:rPr lang="ru-RU" dirty="0" err="1"/>
              <a:t>білім</a:t>
            </a:r>
            <a:r>
              <a:rPr lang="ru-RU" dirty="0"/>
              <a:t> </a:t>
            </a:r>
            <a:r>
              <a:rPr lang="ru-RU" dirty="0" err="1"/>
              <a:t>үрдісінің</a:t>
            </a:r>
            <a:r>
              <a:rPr lang="ru-RU" dirty="0"/>
              <a:t> </a:t>
            </a:r>
            <a:r>
              <a:rPr lang="ru-RU" dirty="0" err="1"/>
              <a:t>дамуы</a:t>
            </a:r>
            <a:r>
              <a:rPr lang="ru-RU" dirty="0"/>
              <a:t>. </a:t>
            </a:r>
          </a:p>
        </p:txBody>
      </p:sp>
    </p:spTree>
    <p:extLst>
      <p:ext uri="{BB962C8B-B14F-4D97-AF65-F5344CB8AC3E}">
        <p14:creationId xmlns:p14="http://schemas.microsoft.com/office/powerpoint/2010/main" val="105963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endPar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EB362F9-D3F7-489D-BAED-6AB1D9870E5A}"/>
              </a:ext>
            </a:extLst>
          </p:cNvPr>
          <p:cNvSpPr txBox="1"/>
          <p:nvPr/>
        </p:nvSpPr>
        <p:spPr>
          <a:xfrm>
            <a:off x="793820" y="1411975"/>
            <a:ext cx="10681397" cy="4114973"/>
          </a:xfrm>
          <a:prstGeom prst="rect">
            <a:avLst/>
          </a:prstGeom>
          <a:noFill/>
        </p:spPr>
        <p:txBody>
          <a:bodyPr wrap="square">
            <a:spAutoFit/>
          </a:bodyPr>
          <a:lstStyle/>
          <a:p>
            <a:r>
              <a:rPr lang="ru-RU" sz="1600" dirty="0" err="1"/>
              <a:t>А</a:t>
            </a:r>
            <a:r>
              <a:rPr lang="ru-RU" sz="1600" dirty="0" err="1" smtClean="0"/>
              <a:t>рнайы</a:t>
            </a:r>
            <a:r>
              <a:rPr lang="ru-RU" sz="1600" dirty="0" smtClean="0"/>
              <a:t> </a:t>
            </a:r>
            <a:r>
              <a:rPr lang="ru-RU" sz="1600" dirty="0" err="1"/>
              <a:t>білім</a:t>
            </a:r>
            <a:r>
              <a:rPr lang="ru-RU" sz="1600" dirty="0"/>
              <a:t> </a:t>
            </a:r>
            <a:r>
              <a:rPr lang="ru-RU" sz="1600" dirty="0" err="1"/>
              <a:t>беруде</a:t>
            </a:r>
            <a:r>
              <a:rPr lang="ru-RU" sz="1600" dirty="0"/>
              <a:t> </a:t>
            </a:r>
            <a:r>
              <a:rPr lang="ru-RU" sz="1600" dirty="0" err="1"/>
              <a:t>жүзеге</a:t>
            </a:r>
            <a:r>
              <a:rPr lang="ru-RU" sz="1600" dirty="0"/>
              <a:t> </a:t>
            </a:r>
            <a:r>
              <a:rPr lang="ru-RU" sz="1600" dirty="0" err="1"/>
              <a:t>асатын</a:t>
            </a:r>
            <a:r>
              <a:rPr lang="ru-RU" sz="1600" dirty="0"/>
              <a:t> </a:t>
            </a:r>
            <a:r>
              <a:rPr lang="ru-RU" sz="1600" dirty="0" err="1"/>
              <a:t>ерекше</a:t>
            </a:r>
            <a:r>
              <a:rPr lang="ru-RU" sz="1600" dirty="0"/>
              <a:t> </a:t>
            </a:r>
            <a:r>
              <a:rPr lang="ru-RU" sz="1600" dirty="0" err="1"/>
              <a:t>білім</a:t>
            </a:r>
            <a:r>
              <a:rPr lang="ru-RU" sz="1600" dirty="0"/>
              <a:t> беру </a:t>
            </a:r>
            <a:r>
              <a:rPr lang="ru-RU" sz="1600" dirty="0" err="1"/>
              <a:t>қажеттілігі</a:t>
            </a:r>
            <a:r>
              <a:rPr lang="ru-RU" sz="1600" dirty="0"/>
              <a:t> бар </a:t>
            </a:r>
            <a:r>
              <a:rPr lang="ru-RU" sz="1600" dirty="0" err="1"/>
              <a:t>балаларды</a:t>
            </a:r>
            <a:r>
              <a:rPr lang="ru-RU" sz="1600" dirty="0"/>
              <a:t> </a:t>
            </a:r>
            <a:r>
              <a:rPr lang="ru-RU" sz="1600" dirty="0" err="1"/>
              <a:t>қашықтан</a:t>
            </a:r>
            <a:r>
              <a:rPr lang="ru-RU" sz="1600" dirty="0"/>
              <a:t> </a:t>
            </a:r>
            <a:r>
              <a:rPr lang="ru-RU" sz="1600" dirty="0" err="1"/>
              <a:t>оқыту</a:t>
            </a:r>
            <a:r>
              <a:rPr lang="ru-RU" sz="1600" dirty="0"/>
              <a:t> </a:t>
            </a:r>
            <a:r>
              <a:rPr lang="ru-RU" sz="1600" dirty="0" err="1"/>
              <a:t>психологиялық-медициналық-педагогикалық</a:t>
            </a:r>
            <a:r>
              <a:rPr lang="ru-RU" sz="1600" dirty="0"/>
              <a:t> </a:t>
            </a:r>
            <a:r>
              <a:rPr lang="ru-RU" sz="1600" dirty="0" err="1"/>
              <a:t>сүйемелдеу</a:t>
            </a:r>
            <a:r>
              <a:rPr lang="ru-RU" sz="1600" dirty="0"/>
              <a:t> </a:t>
            </a:r>
            <a:r>
              <a:rPr lang="ru-RU" sz="1600" dirty="0" err="1"/>
              <a:t>қызметтері</a:t>
            </a:r>
            <a:r>
              <a:rPr lang="ru-RU" sz="1600" dirty="0"/>
              <a:t>, </a:t>
            </a:r>
            <a:r>
              <a:rPr lang="ru-RU" sz="1600" dirty="0" err="1"/>
              <a:t>аудандық</a:t>
            </a:r>
            <a:r>
              <a:rPr lang="ru-RU" sz="1600" dirty="0"/>
              <a:t>, </a:t>
            </a:r>
            <a:r>
              <a:rPr lang="ru-RU" sz="1600" dirty="0" err="1"/>
              <a:t>қалалық</a:t>
            </a:r>
            <a:r>
              <a:rPr lang="ru-RU" sz="1600" dirty="0"/>
              <a:t> </a:t>
            </a:r>
            <a:r>
              <a:rPr lang="ru-RU" sz="1600" dirty="0" err="1"/>
              <a:t>білім</a:t>
            </a:r>
            <a:r>
              <a:rPr lang="ru-RU" sz="1600" dirty="0"/>
              <a:t> беру </a:t>
            </a:r>
            <a:r>
              <a:rPr lang="ru-RU" sz="1600" dirty="0" err="1"/>
              <a:t>бөлімдерінің</a:t>
            </a:r>
            <a:r>
              <a:rPr lang="ru-RU" sz="1600" dirty="0"/>
              <a:t> </a:t>
            </a:r>
            <a:r>
              <a:rPr lang="ru-RU" sz="1600" dirty="0" err="1"/>
              <a:t>ақпараттық</a:t>
            </a:r>
            <a:r>
              <a:rPr lang="ru-RU" sz="1600" dirty="0"/>
              <a:t> </a:t>
            </a:r>
            <a:r>
              <a:rPr lang="ru-RU" sz="1600" dirty="0" err="1"/>
              <a:t>технологиялар</a:t>
            </a:r>
            <a:r>
              <a:rPr lang="ru-RU" sz="1600" dirty="0"/>
              <a:t> </a:t>
            </a:r>
            <a:r>
              <a:rPr lang="ru-RU" sz="1600" dirty="0" err="1"/>
              <a:t>қолдау</a:t>
            </a:r>
            <a:r>
              <a:rPr lang="ru-RU" sz="1600" dirty="0"/>
              <a:t> </a:t>
            </a:r>
            <a:r>
              <a:rPr lang="ru-RU" sz="1600" dirty="0" err="1"/>
              <a:t>мамандары</a:t>
            </a:r>
            <a:r>
              <a:rPr lang="ru-RU" sz="1600" dirty="0"/>
              <a:t>,  </a:t>
            </a:r>
            <a:r>
              <a:rPr lang="ru-RU" sz="1600" dirty="0" err="1"/>
              <a:t>жалпы</a:t>
            </a:r>
            <a:r>
              <a:rPr lang="ru-RU" sz="1600" dirty="0"/>
              <a:t> </a:t>
            </a:r>
            <a:r>
              <a:rPr lang="ru-RU" sz="1600" dirty="0" err="1"/>
              <a:t>білім</a:t>
            </a:r>
            <a:r>
              <a:rPr lang="ru-RU" sz="1600" dirty="0"/>
              <a:t> беру </a:t>
            </a:r>
            <a:r>
              <a:rPr lang="ru-RU" sz="1600" dirty="0" err="1"/>
              <a:t>жүйесімен</a:t>
            </a:r>
            <a:r>
              <a:rPr lang="ru-RU" sz="1600" dirty="0"/>
              <a:t> </a:t>
            </a:r>
            <a:r>
              <a:rPr lang="ru-RU" sz="1600" dirty="0" err="1"/>
              <a:t>өзара</a:t>
            </a:r>
            <a:r>
              <a:rPr lang="ru-RU" sz="1600" dirty="0"/>
              <a:t> </a:t>
            </a:r>
            <a:r>
              <a:rPr lang="ru-RU" sz="1600" dirty="0" err="1"/>
              <a:t>біріккен</a:t>
            </a:r>
            <a:r>
              <a:rPr lang="ru-RU" sz="1600" dirty="0"/>
              <a:t> </a:t>
            </a:r>
            <a:r>
              <a:rPr lang="ru-RU" sz="1600" dirty="0" err="1"/>
              <a:t>қызметте</a:t>
            </a:r>
            <a:r>
              <a:rPr lang="ru-RU" sz="1600" dirty="0"/>
              <a:t> </a:t>
            </a:r>
            <a:r>
              <a:rPr lang="ru-RU" sz="1600" dirty="0" err="1"/>
              <a:t>бірнеше</a:t>
            </a:r>
            <a:r>
              <a:rPr lang="ru-RU" sz="1600" dirty="0"/>
              <a:t> </a:t>
            </a:r>
            <a:r>
              <a:rPr lang="ru-RU" sz="1600" dirty="0" err="1"/>
              <a:t>артықшылықтары</a:t>
            </a:r>
            <a:r>
              <a:rPr lang="ru-RU" sz="1600" dirty="0"/>
              <a:t>:</a:t>
            </a:r>
          </a:p>
          <a:p>
            <a:r>
              <a:rPr lang="ru-RU" sz="1600" dirty="0"/>
              <a:t>· </a:t>
            </a:r>
            <a:r>
              <a:rPr lang="ru-RU" sz="1600" dirty="0" err="1"/>
              <a:t>тиімділік</a:t>
            </a:r>
            <a:r>
              <a:rPr lang="ru-RU" sz="1600" dirty="0"/>
              <a:t>–  </a:t>
            </a:r>
            <a:r>
              <a:rPr lang="ru-RU" sz="1600" dirty="0" err="1"/>
              <a:t>өнімділікке</a:t>
            </a:r>
            <a:r>
              <a:rPr lang="ru-RU" sz="1600" dirty="0"/>
              <a:t> </a:t>
            </a:r>
            <a:r>
              <a:rPr lang="ru-RU" sz="1600" dirty="0" err="1"/>
              <a:t>және</a:t>
            </a:r>
            <a:r>
              <a:rPr lang="ru-RU" sz="1600" dirty="0"/>
              <a:t> </a:t>
            </a:r>
            <a:r>
              <a:rPr lang="ru-RU" sz="1600" dirty="0" err="1"/>
              <a:t>басқа</a:t>
            </a:r>
            <a:r>
              <a:rPr lang="ru-RU" sz="1600" dirty="0"/>
              <a:t> да </a:t>
            </a:r>
            <a:r>
              <a:rPr lang="ru-RU" sz="1600" dirty="0" err="1"/>
              <a:t>ресурстық</a:t>
            </a:r>
            <a:r>
              <a:rPr lang="ru-RU" sz="1600" dirty="0"/>
              <a:t> </a:t>
            </a:r>
            <a:r>
              <a:rPr lang="ru-RU" sz="1600" dirty="0" err="1"/>
              <a:t>мақсаттарға</a:t>
            </a:r>
            <a:r>
              <a:rPr lang="ru-RU" sz="1600" dirty="0"/>
              <a:t> </a:t>
            </a:r>
            <a:r>
              <a:rPr lang="ru-RU" sz="1600" dirty="0" err="1"/>
              <a:t>және</a:t>
            </a:r>
            <a:r>
              <a:rPr lang="ru-RU" sz="1600" dirty="0"/>
              <a:t> </a:t>
            </a:r>
            <a:r>
              <a:rPr lang="ru-RU" sz="1600" dirty="0" err="1"/>
              <a:t>уақыт</a:t>
            </a:r>
            <a:r>
              <a:rPr lang="ru-RU" sz="1600" dirty="0"/>
              <a:t> </a:t>
            </a:r>
            <a:r>
              <a:rPr lang="ru-RU" sz="1600" dirty="0" err="1"/>
              <a:t>шығындары</a:t>
            </a:r>
            <a:r>
              <a:rPr lang="ru-RU" sz="1600" dirty="0"/>
              <a:t> </a:t>
            </a:r>
            <a:r>
              <a:rPr lang="ru-RU" sz="1600" dirty="0" err="1"/>
              <a:t>бойынша</a:t>
            </a:r>
            <a:r>
              <a:rPr lang="ru-RU" sz="1600" dirty="0"/>
              <a:t> </a:t>
            </a:r>
            <a:r>
              <a:rPr lang="ru-RU" sz="1600" dirty="0" err="1"/>
              <a:t>қол</a:t>
            </a:r>
            <a:r>
              <a:rPr lang="ru-RU" sz="1600" dirty="0"/>
              <a:t> </a:t>
            </a:r>
            <a:r>
              <a:rPr lang="ru-RU" sz="1600" dirty="0" err="1"/>
              <a:t>жеткізген</a:t>
            </a:r>
            <a:r>
              <a:rPr lang="ru-RU" sz="1600" dirty="0"/>
              <a:t> </a:t>
            </a:r>
            <a:r>
              <a:rPr lang="ru-RU" sz="1600" dirty="0" err="1"/>
              <a:t>жетістіктерді</a:t>
            </a:r>
            <a:r>
              <a:rPr lang="ru-RU" sz="1600" dirty="0"/>
              <a:t>  </a:t>
            </a:r>
            <a:r>
              <a:rPr lang="ru-RU" sz="1600" dirty="0" err="1"/>
              <a:t>жақсарту</a:t>
            </a:r>
            <a:r>
              <a:rPr lang="ru-RU" sz="1600" dirty="0"/>
              <a:t> </a:t>
            </a:r>
            <a:r>
              <a:rPr lang="ru-RU" sz="1600" dirty="0" err="1"/>
              <a:t>байланыстарында</a:t>
            </a:r>
            <a:r>
              <a:rPr lang="ru-RU" sz="1600" dirty="0"/>
              <a:t> </a:t>
            </a:r>
            <a:r>
              <a:rPr lang="ru-RU" sz="1600" dirty="0" err="1"/>
              <a:t>көрінеді</a:t>
            </a:r>
            <a:r>
              <a:rPr lang="ru-RU" sz="1600" dirty="0"/>
              <a:t>;</a:t>
            </a:r>
          </a:p>
          <a:p>
            <a:r>
              <a:rPr lang="ru-RU" sz="1600" dirty="0"/>
              <a:t>· </a:t>
            </a:r>
            <a:r>
              <a:rPr lang="ru-RU" sz="1600" dirty="0" err="1"/>
              <a:t>икемділік</a:t>
            </a:r>
            <a:r>
              <a:rPr lang="ru-RU" sz="1600" dirty="0"/>
              <a:t>–  </a:t>
            </a:r>
            <a:r>
              <a:rPr lang="ru-RU" sz="1600" dirty="0" err="1"/>
              <a:t>ерекше</a:t>
            </a:r>
            <a:r>
              <a:rPr lang="ru-RU" sz="1600" dirty="0"/>
              <a:t> </a:t>
            </a:r>
            <a:r>
              <a:rPr lang="ru-RU" sz="1600" dirty="0" err="1"/>
              <a:t>білім</a:t>
            </a:r>
            <a:r>
              <a:rPr lang="ru-RU" sz="1600" dirty="0"/>
              <a:t> беру </a:t>
            </a:r>
            <a:r>
              <a:rPr lang="ru-RU" sz="1600" dirty="0" err="1"/>
              <a:t>қажеттіліктері</a:t>
            </a:r>
            <a:r>
              <a:rPr lang="ru-RU" sz="1600" dirty="0"/>
              <a:t> бар </a:t>
            </a:r>
            <a:r>
              <a:rPr lang="ru-RU" sz="1600" dirty="0" err="1"/>
              <a:t>балалардың</a:t>
            </a:r>
            <a:r>
              <a:rPr lang="ru-RU" sz="1600" dirty="0"/>
              <a:t> </a:t>
            </a:r>
            <a:r>
              <a:rPr lang="ru-RU" sz="1600" dirty="0" err="1"/>
              <a:t>психофизиологиялық</a:t>
            </a:r>
            <a:r>
              <a:rPr lang="ru-RU" sz="1600" dirty="0"/>
              <a:t> </a:t>
            </a:r>
            <a:r>
              <a:rPr lang="ru-RU" sz="1600" dirty="0" err="1"/>
              <a:t>және</a:t>
            </a:r>
            <a:r>
              <a:rPr lang="ru-RU" sz="1600" dirty="0"/>
              <a:t> </a:t>
            </a:r>
            <a:r>
              <a:rPr lang="ru-RU" sz="1600" dirty="0" err="1"/>
              <a:t>жеке-типологиялық</a:t>
            </a:r>
            <a:r>
              <a:rPr lang="ru-RU" sz="1600" dirty="0"/>
              <a:t> </a:t>
            </a:r>
            <a:r>
              <a:rPr lang="ru-RU" sz="1600" dirty="0" err="1"/>
              <a:t>ерекшеліктеріне</a:t>
            </a:r>
            <a:r>
              <a:rPr lang="ru-RU" sz="1600" dirty="0"/>
              <a:t>, </a:t>
            </a:r>
            <a:r>
              <a:rPr lang="ru-RU" sz="1600" dirty="0" err="1"/>
              <a:t>өмір</a:t>
            </a:r>
            <a:r>
              <a:rPr lang="ru-RU" sz="1600" dirty="0"/>
              <a:t> </a:t>
            </a:r>
            <a:r>
              <a:rPr lang="ru-RU" sz="1600" dirty="0" err="1"/>
              <a:t>сүру</a:t>
            </a:r>
            <a:r>
              <a:rPr lang="ru-RU" sz="1600" dirty="0"/>
              <a:t> </a:t>
            </a:r>
            <a:r>
              <a:rPr lang="ru-RU" sz="1600" dirty="0" err="1"/>
              <a:t>жағдайына</a:t>
            </a:r>
            <a:r>
              <a:rPr lang="ru-RU" sz="1600" dirty="0"/>
              <a:t> </a:t>
            </a:r>
            <a:r>
              <a:rPr lang="ru-RU" sz="1600" dirty="0" err="1"/>
              <a:t>сай</a:t>
            </a:r>
            <a:r>
              <a:rPr lang="ru-RU" sz="1600" dirty="0"/>
              <a:t> </a:t>
            </a:r>
            <a:r>
              <a:rPr lang="ru-RU" sz="1600" dirty="0" err="1"/>
              <a:t>оқытудың</a:t>
            </a:r>
            <a:r>
              <a:rPr lang="ru-RU" sz="1600" dirty="0"/>
              <a:t> </a:t>
            </a:r>
            <a:r>
              <a:rPr lang="ru-RU" sz="1600" dirty="0" err="1"/>
              <a:t>уақыты</a:t>
            </a:r>
            <a:r>
              <a:rPr lang="ru-RU" sz="1600" dirty="0"/>
              <a:t>, </a:t>
            </a:r>
            <a:r>
              <a:rPr lang="ru-RU" sz="1600" dirty="0" err="1"/>
              <a:t>орны</a:t>
            </a:r>
            <a:r>
              <a:rPr lang="ru-RU" sz="1600" dirty="0"/>
              <a:t> </a:t>
            </a:r>
            <a:r>
              <a:rPr lang="ru-RU" sz="1600" dirty="0" err="1"/>
              <a:t>және</a:t>
            </a:r>
            <a:r>
              <a:rPr lang="ru-RU" sz="1600" dirty="0"/>
              <a:t> </a:t>
            </a:r>
            <a:r>
              <a:rPr lang="ru-RU" sz="1600" dirty="0" err="1"/>
              <a:t>қарқынын</a:t>
            </a:r>
            <a:r>
              <a:rPr lang="ru-RU" sz="1600" dirty="0"/>
              <a:t> </a:t>
            </a:r>
            <a:r>
              <a:rPr lang="ru-RU" sz="1600" dirty="0" err="1"/>
              <a:t>таңдай</a:t>
            </a:r>
            <a:r>
              <a:rPr lang="ru-RU" sz="1600" dirty="0"/>
              <a:t> </a:t>
            </a:r>
            <a:r>
              <a:rPr lang="ru-RU" sz="1600" dirty="0" err="1"/>
              <a:t>отырып</a:t>
            </a:r>
            <a:r>
              <a:rPr lang="ru-RU" sz="1600" dirty="0"/>
              <a:t> </a:t>
            </a:r>
            <a:r>
              <a:rPr lang="ru-RU" sz="1600" dirty="0" err="1"/>
              <a:t>оқыту</a:t>
            </a:r>
            <a:r>
              <a:rPr lang="ru-RU" sz="1600" dirty="0"/>
              <a:t> </a:t>
            </a:r>
            <a:r>
              <a:rPr lang="ru-RU" sz="1600" dirty="0" err="1"/>
              <a:t>мүмкіндігі</a:t>
            </a:r>
            <a:r>
              <a:rPr lang="ru-RU" sz="1600" dirty="0"/>
              <a:t>;</a:t>
            </a:r>
          </a:p>
          <a:p>
            <a:r>
              <a:rPr lang="ru-RU" sz="1600" dirty="0"/>
              <a:t>· </a:t>
            </a:r>
            <a:r>
              <a:rPr lang="ru-RU" sz="1600" dirty="0" err="1"/>
              <a:t>модульділік</a:t>
            </a:r>
            <a:r>
              <a:rPr lang="ru-RU" sz="1600" dirty="0"/>
              <a:t>–  </a:t>
            </a:r>
            <a:r>
              <a:rPr lang="ru-RU" sz="1600" dirty="0" err="1"/>
              <a:t>жеке</a:t>
            </a:r>
            <a:r>
              <a:rPr lang="ru-RU" sz="1600" dirty="0"/>
              <a:t> </a:t>
            </a:r>
            <a:r>
              <a:rPr lang="ru-RU" sz="1600" dirty="0" err="1"/>
              <a:t>қажеттіліктерін</a:t>
            </a:r>
            <a:r>
              <a:rPr lang="ru-RU" sz="1600" dirty="0"/>
              <a:t>, </a:t>
            </a:r>
            <a:r>
              <a:rPr lang="ru-RU" sz="1600" dirty="0" err="1"/>
              <a:t>сонымен</a:t>
            </a:r>
            <a:r>
              <a:rPr lang="ru-RU" sz="1600" dirty="0"/>
              <a:t> </a:t>
            </a:r>
            <a:r>
              <a:rPr lang="ru-RU" sz="1600" dirty="0" err="1"/>
              <a:t>қатар</a:t>
            </a:r>
            <a:r>
              <a:rPr lang="ru-RU" sz="1600" dirty="0"/>
              <a:t> </a:t>
            </a:r>
            <a:r>
              <a:rPr lang="ru-RU" sz="1600" dirty="0" err="1"/>
              <a:t>бірінші</a:t>
            </a:r>
            <a:r>
              <a:rPr lang="ru-RU" sz="1600" dirty="0"/>
              <a:t> </a:t>
            </a:r>
            <a:r>
              <a:rPr lang="ru-RU" sz="1600" dirty="0" err="1"/>
              <a:t>және</a:t>
            </a:r>
            <a:r>
              <a:rPr lang="ru-RU" sz="1600" dirty="0"/>
              <a:t> </a:t>
            </a:r>
            <a:r>
              <a:rPr lang="ru-RU" sz="1600" dirty="0" err="1"/>
              <a:t>екінші</a:t>
            </a:r>
            <a:r>
              <a:rPr lang="ru-RU" sz="1600" dirty="0"/>
              <a:t> </a:t>
            </a:r>
            <a:r>
              <a:rPr lang="ru-RU" sz="1600" dirty="0" err="1"/>
              <a:t>бұзылыстарына</a:t>
            </a:r>
            <a:r>
              <a:rPr lang="ru-RU" sz="1600" dirty="0"/>
              <a:t> </a:t>
            </a:r>
            <a:r>
              <a:rPr lang="ru-RU" sz="1600" dirty="0" err="1"/>
              <a:t>сәйкес</a:t>
            </a:r>
            <a:r>
              <a:rPr lang="ru-RU" sz="1600" dirty="0"/>
              <a:t> </a:t>
            </a:r>
            <a:r>
              <a:rPr lang="ru-RU" sz="1600" dirty="0" err="1"/>
              <a:t>мүмкіндіктерін</a:t>
            </a:r>
            <a:r>
              <a:rPr lang="ru-RU" sz="1600" dirty="0"/>
              <a:t> </a:t>
            </a:r>
            <a:r>
              <a:rPr lang="ru-RU" sz="1600" dirty="0" err="1"/>
              <a:t>қанағаттандыратын</a:t>
            </a:r>
            <a:r>
              <a:rPr lang="ru-RU" sz="1600" dirty="0"/>
              <a:t> </a:t>
            </a:r>
            <a:r>
              <a:rPr lang="ru-RU" sz="1600" dirty="0" err="1"/>
              <a:t>жек</a:t>
            </a:r>
            <a:r>
              <a:rPr lang="ru-RU" sz="1600" dirty="0"/>
              <a:t> </a:t>
            </a:r>
            <a:r>
              <a:rPr lang="ru-RU" sz="1600" dirty="0" err="1"/>
              <a:t>оқу</a:t>
            </a:r>
            <a:r>
              <a:rPr lang="ru-RU" sz="1600" dirty="0"/>
              <a:t> </a:t>
            </a:r>
            <a:r>
              <a:rPr lang="ru-RU" sz="1600" dirty="0" err="1"/>
              <a:t>жоспарымен</a:t>
            </a:r>
            <a:r>
              <a:rPr lang="ru-RU" sz="1600" dirty="0"/>
              <a:t> </a:t>
            </a:r>
            <a:r>
              <a:rPr lang="ru-RU" sz="1600" dirty="0" err="1"/>
              <a:t>оқу</a:t>
            </a:r>
            <a:r>
              <a:rPr lang="ru-RU" sz="1600" dirty="0"/>
              <a:t>, </a:t>
            </a:r>
            <a:r>
              <a:rPr lang="ru-RU" sz="1600" dirty="0" err="1"/>
              <a:t>жек</a:t>
            </a:r>
            <a:r>
              <a:rPr lang="ru-RU" sz="1600" dirty="0"/>
              <a:t> </a:t>
            </a:r>
            <a:r>
              <a:rPr lang="ru-RU" sz="1600" dirty="0" err="1"/>
              <a:t>түзету-дамыту</a:t>
            </a:r>
            <a:r>
              <a:rPr lang="ru-RU" sz="1600" dirty="0"/>
              <a:t> </a:t>
            </a:r>
            <a:r>
              <a:rPr lang="ru-RU" sz="1600" dirty="0" err="1"/>
              <a:t>маршрутын</a:t>
            </a:r>
            <a:r>
              <a:rPr lang="ru-RU" sz="1600" dirty="0"/>
              <a:t> </a:t>
            </a:r>
            <a:r>
              <a:rPr lang="ru-RU" sz="1600" dirty="0" err="1"/>
              <a:t>басшылыққа</a:t>
            </a:r>
            <a:r>
              <a:rPr lang="ru-RU" sz="1600" dirty="0"/>
              <a:t> </a:t>
            </a:r>
            <a:r>
              <a:rPr lang="ru-RU" sz="1600" dirty="0" err="1"/>
              <a:t>алу</a:t>
            </a:r>
            <a:r>
              <a:rPr lang="ru-RU" sz="1600" dirty="0"/>
              <a:t> </a:t>
            </a:r>
            <a:r>
              <a:rPr lang="ru-RU" sz="1600" dirty="0" err="1"/>
              <a:t>мүмкіндігі</a:t>
            </a:r>
            <a:r>
              <a:rPr lang="ru-RU" sz="1600" dirty="0"/>
              <a:t>;</a:t>
            </a:r>
          </a:p>
          <a:p>
            <a:r>
              <a:rPr lang="ru-RU" sz="1600" dirty="0"/>
              <a:t>· </a:t>
            </a:r>
            <a:r>
              <a:rPr lang="ru-RU" sz="1600" dirty="0" err="1"/>
              <a:t>параллельділік</a:t>
            </a:r>
            <a:r>
              <a:rPr lang="ru-RU" sz="1600" dirty="0"/>
              <a:t>–  </a:t>
            </a:r>
            <a:r>
              <a:rPr lang="ru-RU" sz="1600" dirty="0" err="1"/>
              <a:t>бір</a:t>
            </a:r>
            <a:r>
              <a:rPr lang="ru-RU" sz="1600" dirty="0"/>
              <a:t> </a:t>
            </a:r>
            <a:r>
              <a:rPr lang="ru-RU" sz="1600" dirty="0" err="1"/>
              <a:t>уақытта</a:t>
            </a:r>
            <a:r>
              <a:rPr lang="ru-RU" sz="1600" dirty="0"/>
              <a:t> </a:t>
            </a:r>
            <a:r>
              <a:rPr lang="ru-RU" sz="1600" dirty="0" err="1"/>
              <a:t>базалық</a:t>
            </a:r>
            <a:r>
              <a:rPr lang="ru-RU" sz="1600" dirty="0"/>
              <a:t> </a:t>
            </a:r>
            <a:r>
              <a:rPr lang="ru-RU" sz="1600" dirty="0" err="1"/>
              <a:t>бағдарламалар</a:t>
            </a:r>
            <a:r>
              <a:rPr lang="ru-RU" sz="1600" dirty="0"/>
              <a:t> мен даму </a:t>
            </a:r>
            <a:r>
              <a:rPr lang="ru-RU" sz="1600" dirty="0" err="1"/>
              <a:t>бұзылыстарын</a:t>
            </a:r>
            <a:r>
              <a:rPr lang="ru-RU" sz="1600" dirty="0"/>
              <a:t> </a:t>
            </a:r>
            <a:r>
              <a:rPr lang="ru-RU" sz="1600" dirty="0" err="1"/>
              <a:t>түзете</a:t>
            </a:r>
            <a:r>
              <a:rPr lang="ru-RU" sz="1600" dirty="0"/>
              <a:t> </a:t>
            </a:r>
            <a:r>
              <a:rPr lang="ru-RU" sz="1600" dirty="0" err="1"/>
              <a:t>отырып</a:t>
            </a:r>
            <a:r>
              <a:rPr lang="ru-RU" sz="1600" dirty="0"/>
              <a:t> </a:t>
            </a:r>
            <a:r>
              <a:rPr lang="ru-RU" sz="1600" dirty="0" err="1"/>
              <a:t>оқыту</a:t>
            </a:r>
            <a:r>
              <a:rPr lang="ru-RU" sz="1600" dirty="0"/>
              <a:t> </a:t>
            </a:r>
            <a:r>
              <a:rPr lang="ru-RU" sz="1600" dirty="0" err="1"/>
              <a:t>мүмкіндігі</a:t>
            </a:r>
            <a:r>
              <a:rPr lang="ru-RU" sz="1600" dirty="0"/>
              <a:t>;</a:t>
            </a:r>
          </a:p>
          <a:p>
            <a:r>
              <a:rPr lang="ru-RU" sz="1600" dirty="0"/>
              <a:t>· </a:t>
            </a:r>
            <a:r>
              <a:rPr lang="ru-RU" sz="1600" dirty="0" err="1"/>
              <a:t>жаңашылдық</a:t>
            </a:r>
            <a:r>
              <a:rPr lang="ru-RU" sz="1600" dirty="0"/>
              <a:t>–  </a:t>
            </a:r>
            <a:r>
              <a:rPr lang="ru-RU" sz="1600" dirty="0" err="1"/>
              <a:t>білім</a:t>
            </a:r>
            <a:r>
              <a:rPr lang="ru-RU" sz="1600" dirty="0"/>
              <a:t> беру </a:t>
            </a:r>
            <a:r>
              <a:rPr lang="ru-RU" sz="1600" dirty="0" err="1"/>
              <a:t>процесінде</a:t>
            </a:r>
            <a:r>
              <a:rPr lang="ru-RU" sz="1600" dirty="0"/>
              <a:t> ЕББҚ бар </a:t>
            </a:r>
            <a:r>
              <a:rPr lang="ru-RU" sz="1600" dirty="0" err="1"/>
              <a:t>баланың</a:t>
            </a:r>
            <a:r>
              <a:rPr lang="ru-RU" sz="1600" dirty="0"/>
              <a:t> </a:t>
            </a:r>
            <a:r>
              <a:rPr lang="ru-RU" sz="1600" dirty="0" err="1"/>
              <a:t>өз</a:t>
            </a:r>
            <a:r>
              <a:rPr lang="ru-RU" sz="1600" dirty="0"/>
              <a:t> </a:t>
            </a:r>
            <a:r>
              <a:rPr lang="ru-RU" sz="1600" dirty="0" err="1"/>
              <a:t>беттілік</a:t>
            </a:r>
            <a:r>
              <a:rPr lang="ru-RU" sz="1600" dirty="0"/>
              <a:t> </a:t>
            </a:r>
            <a:r>
              <a:rPr lang="ru-RU" sz="1600" dirty="0" err="1"/>
              <a:t>жұмысын</a:t>
            </a:r>
            <a:r>
              <a:rPr lang="ru-RU" sz="1600" dirty="0"/>
              <a:t> </a:t>
            </a:r>
            <a:r>
              <a:rPr lang="ru-RU" sz="1600" dirty="0" err="1"/>
              <a:t>бақылауды</a:t>
            </a:r>
            <a:r>
              <a:rPr lang="ru-RU" sz="1600" dirty="0"/>
              <a:t> </a:t>
            </a:r>
            <a:r>
              <a:rPr lang="ru-RU" sz="1600" dirty="0" err="1"/>
              <a:t>жүзеге</a:t>
            </a:r>
            <a:r>
              <a:rPr lang="ru-RU" sz="1600" dirty="0"/>
              <a:t> </a:t>
            </a:r>
            <a:r>
              <a:rPr lang="ru-RU" sz="1600" dirty="0" err="1"/>
              <a:t>асыратын</a:t>
            </a:r>
            <a:r>
              <a:rPr lang="ru-RU" sz="1600" dirty="0"/>
              <a:t> </a:t>
            </a:r>
            <a:r>
              <a:rPr lang="ru-RU" sz="1600" dirty="0" err="1"/>
              <a:t>компьютерлік</a:t>
            </a:r>
            <a:r>
              <a:rPr lang="ru-RU" sz="1600" dirty="0"/>
              <a:t> </a:t>
            </a:r>
            <a:r>
              <a:rPr lang="ru-RU" sz="1600" dirty="0" err="1"/>
              <a:t>жабдықтарға</a:t>
            </a:r>
            <a:r>
              <a:rPr lang="ru-RU" sz="1600" dirty="0"/>
              <a:t>, </a:t>
            </a:r>
            <a:r>
              <a:rPr lang="ru-RU" sz="1600" dirty="0" err="1"/>
              <a:t>компьютерлік</a:t>
            </a:r>
            <a:r>
              <a:rPr lang="ru-RU" sz="1600" dirty="0"/>
              <a:t> </a:t>
            </a:r>
            <a:r>
              <a:rPr lang="ru-RU" sz="1600" dirty="0" err="1"/>
              <a:t>желілерге</a:t>
            </a:r>
            <a:r>
              <a:rPr lang="ru-RU" sz="1600" dirty="0"/>
              <a:t>, </a:t>
            </a:r>
            <a:r>
              <a:rPr lang="ru-RU" sz="1600" dirty="0" err="1"/>
              <a:t>мультимедиалық</a:t>
            </a:r>
            <a:r>
              <a:rPr lang="ru-RU" sz="1600" dirty="0"/>
              <a:t> </a:t>
            </a:r>
            <a:r>
              <a:rPr lang="ru-RU" sz="1600" dirty="0" err="1"/>
              <a:t>жүйелерге</a:t>
            </a:r>
            <a:r>
              <a:rPr lang="ru-RU" sz="1600" dirty="0"/>
              <a:t> </a:t>
            </a:r>
            <a:r>
              <a:rPr lang="ru-RU" sz="1600" dirty="0" err="1"/>
              <a:t>негізделген</a:t>
            </a:r>
            <a:r>
              <a:rPr lang="ru-RU" sz="1600" dirty="0"/>
              <a:t> </a:t>
            </a:r>
            <a:r>
              <a:rPr lang="ru-RU" sz="1600" dirty="0" err="1"/>
              <a:t>жаңа</a:t>
            </a:r>
            <a:r>
              <a:rPr lang="ru-RU" sz="1600" dirty="0"/>
              <a:t> </a:t>
            </a:r>
            <a:r>
              <a:rPr lang="ru-RU" sz="1600" dirty="0" err="1"/>
              <a:t>ақпараттық</a:t>
            </a:r>
            <a:r>
              <a:rPr lang="ru-RU" sz="1600" dirty="0"/>
              <a:t> </a:t>
            </a:r>
            <a:r>
              <a:rPr lang="ru-RU" sz="1600" dirty="0" err="1"/>
              <a:t>және</a:t>
            </a:r>
            <a:r>
              <a:rPr lang="ru-RU" sz="1600" dirty="0"/>
              <a:t> </a:t>
            </a:r>
            <a:r>
              <a:rPr lang="ru-RU" sz="1600" dirty="0" err="1"/>
              <a:t>коммуникациялық</a:t>
            </a:r>
            <a:r>
              <a:rPr lang="ru-RU" sz="1600" dirty="0"/>
              <a:t> </a:t>
            </a:r>
            <a:r>
              <a:rPr lang="ru-RU" sz="1600" dirty="0" err="1"/>
              <a:t>технологияларды</a:t>
            </a:r>
            <a:r>
              <a:rPr lang="ru-RU" sz="1600" dirty="0"/>
              <a:t> </a:t>
            </a:r>
            <a:r>
              <a:rPr lang="ru-RU" sz="1600" dirty="0" err="1"/>
              <a:t>қолдану</a:t>
            </a:r>
            <a:r>
              <a:rPr lang="ru-RU" sz="1600" dirty="0"/>
              <a:t>;</a:t>
            </a:r>
          </a:p>
          <a:p>
            <a:r>
              <a:rPr lang="ru-RU" sz="1600" dirty="0"/>
              <a:t>· </a:t>
            </a:r>
            <a:r>
              <a:rPr lang="ru-RU" sz="1600" dirty="0" err="1"/>
              <a:t>оқытушының</a:t>
            </a:r>
            <a:r>
              <a:rPr lang="ru-RU" sz="1600" dirty="0"/>
              <a:t> </a:t>
            </a:r>
            <a:r>
              <a:rPr lang="ru-RU" sz="1600" dirty="0" err="1"/>
              <a:t>жаңа</a:t>
            </a:r>
            <a:r>
              <a:rPr lang="ru-RU" sz="1600" dirty="0"/>
              <a:t> </a:t>
            </a:r>
            <a:r>
              <a:rPr lang="ru-RU" sz="1600" dirty="0" err="1"/>
              <a:t>рөлін</a:t>
            </a:r>
            <a:r>
              <a:rPr lang="ru-RU" sz="1600" dirty="0"/>
              <a:t> </a:t>
            </a:r>
            <a:r>
              <a:rPr lang="ru-RU" sz="1600" dirty="0" err="1"/>
              <a:t>тьютор-кеңесші</a:t>
            </a:r>
            <a:r>
              <a:rPr lang="ru-RU" sz="1600" dirty="0"/>
              <a:t> </a:t>
            </a:r>
            <a:r>
              <a:rPr lang="ru-RU" sz="1600" dirty="0" err="1"/>
              <a:t>орындайды</a:t>
            </a:r>
            <a:r>
              <a:rPr lang="ru-RU" sz="1600" dirty="0"/>
              <a:t>.</a:t>
            </a:r>
          </a:p>
          <a:p>
            <a:r>
              <a:rPr lang="ru-RU" sz="1600" dirty="0"/>
              <a:t>· </a:t>
            </a:r>
            <a:r>
              <a:rPr lang="ru-RU" sz="1600" dirty="0" err="1"/>
              <a:t>оқушының</a:t>
            </a:r>
            <a:r>
              <a:rPr lang="ru-RU" sz="1600" dirty="0"/>
              <a:t> </a:t>
            </a:r>
            <a:r>
              <a:rPr lang="ru-RU" sz="1600" dirty="0" err="1"/>
              <a:t>жаңа</a:t>
            </a:r>
            <a:r>
              <a:rPr lang="ru-RU" sz="1600" dirty="0"/>
              <a:t> </a:t>
            </a:r>
            <a:r>
              <a:rPr lang="ru-RU" sz="1600" dirty="0" err="1"/>
              <a:t>рөлі</a:t>
            </a:r>
            <a:r>
              <a:rPr lang="ru-RU" sz="1600" dirty="0"/>
              <a:t>–  </a:t>
            </a:r>
            <a:r>
              <a:rPr lang="ru-RU" sz="1600" dirty="0" err="1"/>
              <a:t>оқу</a:t>
            </a:r>
            <a:r>
              <a:rPr lang="ru-RU" sz="1600" dirty="0"/>
              <a:t> </a:t>
            </a:r>
            <a:r>
              <a:rPr lang="ru-RU" sz="1600" dirty="0" err="1"/>
              <a:t>процесін</a:t>
            </a:r>
            <a:r>
              <a:rPr lang="ru-RU" sz="1600" dirty="0"/>
              <a:t> </a:t>
            </a:r>
            <a:r>
              <a:rPr lang="ru-RU" sz="1600" dirty="0" err="1"/>
              <a:t>өзі</a:t>
            </a:r>
            <a:r>
              <a:rPr lang="ru-RU" sz="1600" dirty="0"/>
              <a:t> </a:t>
            </a:r>
            <a:r>
              <a:rPr lang="ru-RU" sz="1600" dirty="0" err="1"/>
              <a:t>ұйымдастыру</a:t>
            </a:r>
            <a:r>
              <a:rPr lang="ru-RU" sz="1600" dirty="0"/>
              <a:t> </a:t>
            </a:r>
            <a:r>
              <a:rPr lang="ru-RU" sz="1600" dirty="0" err="1"/>
              <a:t>және</a:t>
            </a:r>
            <a:r>
              <a:rPr lang="ru-RU" sz="1600" dirty="0"/>
              <a:t> </a:t>
            </a:r>
            <a:r>
              <a:rPr lang="ru-RU" sz="1600" dirty="0" err="1"/>
              <a:t>өзіндік</a:t>
            </a:r>
            <a:r>
              <a:rPr lang="ru-RU" sz="1600" dirty="0"/>
              <a:t> </a:t>
            </a:r>
            <a:r>
              <a:rPr lang="ru-RU" sz="1600" dirty="0" err="1"/>
              <a:t>бақылау</a:t>
            </a:r>
            <a:r>
              <a:rPr lang="ru-RU" sz="1600" dirty="0"/>
              <a:t> </a:t>
            </a:r>
            <a:r>
              <a:rPr lang="ru-RU" sz="1600" dirty="0" err="1"/>
              <a:t>болып</a:t>
            </a:r>
            <a:r>
              <a:rPr lang="ru-RU" sz="1600" dirty="0"/>
              <a:t> </a:t>
            </a:r>
            <a:r>
              <a:rPr lang="ru-RU" sz="1600" dirty="0" err="1"/>
              <a:t>табылады</a:t>
            </a:r>
            <a:r>
              <a:rPr lang="ru-RU" sz="1600" dirty="0"/>
              <a:t>.</a:t>
            </a:r>
          </a:p>
          <a:p>
            <a:pPr marR="381000" lvl="0" algn="ctr">
              <a:lnSpc>
                <a:spcPct val="107000"/>
              </a:lnSpc>
              <a:spcAft>
                <a:spcPts val="800"/>
              </a:spcAft>
              <a:buSzPts val="1000"/>
              <a:tabLst>
                <a:tab pos="457200" algn="l"/>
              </a:tabLst>
            </a:pPr>
            <a:endParaRPr lang="x-none"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22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endPar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1" name="Схема 10">
            <a:extLst>
              <a:ext uri="{FF2B5EF4-FFF2-40B4-BE49-F238E27FC236}">
                <a16:creationId xmlns:a16="http://schemas.microsoft.com/office/drawing/2014/main" id="{EF365446-9601-4176-BDAD-C1DECCBFA6A2}"/>
              </a:ext>
            </a:extLst>
          </p:cNvPr>
          <p:cNvGraphicFramePr/>
          <p:nvPr>
            <p:extLst>
              <p:ext uri="{D42A27DB-BD31-4B8C-83A1-F6EECF244321}">
                <p14:modId xmlns:p14="http://schemas.microsoft.com/office/powerpoint/2010/main" val="3227595090"/>
              </p:ext>
            </p:extLst>
          </p:nvPr>
        </p:nvGraphicFramePr>
        <p:xfrm>
          <a:off x="1255946" y="782400"/>
          <a:ext cx="7429521" cy="5771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28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9013F-CF01-27C1-989F-4F0C2435D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353096-E667-9B95-FEF1-08290338BB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1CFF3-9656-4059-C73C-39A374365F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9E06C-6A22-5452-CB1E-7BC2DF44A1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err="1">
                <a:solidFill>
                  <a:schemeClr val="tx1"/>
                </a:solidFill>
              </a:rPr>
              <a:t>Орынбор</a:t>
            </a:r>
            <a:r>
              <a:rPr lang="ru-RU" dirty="0">
                <a:solidFill>
                  <a:schemeClr val="tx1"/>
                </a:solidFill>
              </a:rPr>
              <a:t> </a:t>
            </a:r>
            <a:r>
              <a:rPr lang="ru-RU" dirty="0" err="1">
                <a:solidFill>
                  <a:schemeClr val="tx1"/>
                </a:solidFill>
              </a:rPr>
              <a:t>мемлекеттік</a:t>
            </a:r>
            <a:r>
              <a:rPr lang="ru-RU" dirty="0">
                <a:solidFill>
                  <a:schemeClr val="tx1"/>
                </a:solidFill>
              </a:rPr>
              <a:t> </a:t>
            </a:r>
            <a:r>
              <a:rPr lang="ru-RU" dirty="0" err="1">
                <a:solidFill>
                  <a:schemeClr val="tx1"/>
                </a:solidFill>
              </a:rPr>
              <a:t>университетінің</a:t>
            </a:r>
            <a:r>
              <a:rPr lang="ru-RU" dirty="0">
                <a:solidFill>
                  <a:schemeClr val="tx1"/>
                </a:solidFill>
              </a:rPr>
              <a:t> </a:t>
            </a:r>
            <a:r>
              <a:rPr lang="ru-RU" dirty="0" err="1">
                <a:solidFill>
                  <a:schemeClr val="tx1"/>
                </a:solidFill>
              </a:rPr>
              <a:t>жалпы</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кәсіптік</a:t>
            </a:r>
            <a:r>
              <a:rPr lang="ru-RU" dirty="0">
                <a:solidFill>
                  <a:schemeClr val="tx1"/>
                </a:solidFill>
              </a:rPr>
              <a:t> педагогика </a:t>
            </a:r>
            <a:r>
              <a:rPr lang="ru-RU" dirty="0" err="1">
                <a:solidFill>
                  <a:schemeClr val="tx1"/>
                </a:solidFill>
              </a:rPr>
              <a:t>кафедрасының</a:t>
            </a:r>
            <a:r>
              <a:rPr lang="ru-RU" dirty="0">
                <a:solidFill>
                  <a:schemeClr val="tx1"/>
                </a:solidFill>
              </a:rPr>
              <a:t> профессоры, педагогика </a:t>
            </a:r>
            <a:r>
              <a:rPr lang="ru-RU" dirty="0" err="1">
                <a:solidFill>
                  <a:schemeClr val="tx1"/>
                </a:solidFill>
              </a:rPr>
              <a:t>ғылымдарының</a:t>
            </a:r>
            <a:r>
              <a:rPr lang="ru-RU" dirty="0">
                <a:solidFill>
                  <a:schemeClr val="tx1"/>
                </a:solidFill>
              </a:rPr>
              <a:t> </a:t>
            </a:r>
            <a:r>
              <a:rPr lang="ru-RU" dirty="0" err="1">
                <a:solidFill>
                  <a:schemeClr val="tx1"/>
                </a:solidFill>
              </a:rPr>
              <a:t>докторы</a:t>
            </a:r>
            <a:r>
              <a:rPr lang="ru-RU" dirty="0">
                <a:solidFill>
                  <a:schemeClr val="tx1"/>
                </a:solidFill>
              </a:rPr>
              <a:t> Л. А. </a:t>
            </a:r>
            <a:r>
              <a:rPr lang="ru-RU" dirty="0" err="1">
                <a:solidFill>
                  <a:schemeClr val="tx1"/>
                </a:solidFill>
              </a:rPr>
              <a:t>Витвицкийдің</a:t>
            </a:r>
            <a:r>
              <a:rPr lang="ru-RU" dirty="0">
                <a:solidFill>
                  <a:schemeClr val="tx1"/>
                </a:solidFill>
              </a:rPr>
              <a:t> </a:t>
            </a:r>
            <a:r>
              <a:rPr lang="ru-RU" dirty="0" err="1">
                <a:solidFill>
                  <a:schemeClr val="tx1"/>
                </a:solidFill>
              </a:rPr>
              <a:t>айтуы</a:t>
            </a:r>
            <a:r>
              <a:rPr lang="ru-RU" dirty="0">
                <a:solidFill>
                  <a:schemeClr val="tx1"/>
                </a:solidFill>
              </a:rPr>
              <a:t> </a:t>
            </a:r>
            <a:r>
              <a:rPr lang="ru-RU" dirty="0" err="1">
                <a:solidFill>
                  <a:schemeClr val="tx1"/>
                </a:solidFill>
              </a:rPr>
              <a:t>бойынша</a:t>
            </a:r>
            <a:r>
              <a:rPr lang="ru-RU" dirty="0">
                <a:solidFill>
                  <a:schemeClr val="tx1"/>
                </a:solidFill>
              </a:rPr>
              <a:t>, </a:t>
            </a:r>
            <a:r>
              <a:rPr lang="ru-RU" dirty="0" err="1">
                <a:solidFill>
                  <a:schemeClr val="tx1"/>
                </a:solidFill>
              </a:rPr>
              <a:t>қашықтан</a:t>
            </a:r>
            <a:r>
              <a:rPr lang="ru-RU" dirty="0">
                <a:solidFill>
                  <a:schemeClr val="tx1"/>
                </a:solidFill>
              </a:rPr>
              <a:t> </a:t>
            </a:r>
            <a:r>
              <a:rPr lang="ru-RU" dirty="0" err="1">
                <a:solidFill>
                  <a:schemeClr val="tx1"/>
                </a:solidFill>
              </a:rPr>
              <a:t>оқытуды</a:t>
            </a:r>
            <a:r>
              <a:rPr lang="ru-RU" dirty="0">
                <a:solidFill>
                  <a:schemeClr val="tx1"/>
                </a:solidFill>
              </a:rPr>
              <a:t> </a:t>
            </a:r>
            <a:r>
              <a:rPr lang="ru-RU" dirty="0" err="1">
                <a:solidFill>
                  <a:schemeClr val="tx1"/>
                </a:solidFill>
              </a:rPr>
              <a:t>жүзеге</a:t>
            </a:r>
            <a:r>
              <a:rPr lang="ru-RU" dirty="0">
                <a:solidFill>
                  <a:schemeClr val="tx1"/>
                </a:solidFill>
              </a:rPr>
              <a:t> </a:t>
            </a:r>
            <a:r>
              <a:rPr lang="ru-RU" dirty="0" err="1">
                <a:solidFill>
                  <a:schemeClr val="tx1"/>
                </a:solidFill>
              </a:rPr>
              <a:t>асыру</a:t>
            </a:r>
            <a:r>
              <a:rPr lang="ru-RU" dirty="0">
                <a:solidFill>
                  <a:schemeClr val="tx1"/>
                </a:solidFill>
              </a:rPr>
              <a:t> </a:t>
            </a:r>
            <a:r>
              <a:rPr lang="ru-RU" dirty="0" err="1">
                <a:solidFill>
                  <a:schemeClr val="tx1"/>
                </a:solidFill>
              </a:rPr>
              <a:t>төрт</a:t>
            </a:r>
            <a:r>
              <a:rPr lang="ru-RU" dirty="0">
                <a:solidFill>
                  <a:schemeClr val="tx1"/>
                </a:solidFill>
              </a:rPr>
              <a:t> </a:t>
            </a:r>
            <a:r>
              <a:rPr lang="ru-RU" dirty="0" err="1">
                <a:solidFill>
                  <a:schemeClr val="tx1"/>
                </a:solidFill>
              </a:rPr>
              <a:t>құрамнан</a:t>
            </a:r>
            <a:r>
              <a:rPr lang="ru-RU" dirty="0">
                <a:solidFill>
                  <a:schemeClr val="tx1"/>
                </a:solidFill>
              </a:rPr>
              <a:t> </a:t>
            </a:r>
            <a:r>
              <a:rPr lang="ru-RU" dirty="0" err="1">
                <a:solidFill>
                  <a:schemeClr val="tx1"/>
                </a:solidFill>
              </a:rPr>
              <a:t>тұрады</a:t>
            </a:r>
            <a:r>
              <a:rPr lang="ru-RU" dirty="0">
                <a:solidFill>
                  <a:schemeClr val="tx1"/>
                </a:solidFill>
              </a:rPr>
              <a:t>:</a:t>
            </a:r>
          </a:p>
          <a:p>
            <a:r>
              <a:rPr lang="ru-RU" dirty="0">
                <a:solidFill>
                  <a:schemeClr val="tx1"/>
                </a:solidFill>
              </a:rPr>
              <a:t>-</a:t>
            </a:r>
            <a:r>
              <a:rPr lang="ru-RU" dirty="0" err="1">
                <a:solidFill>
                  <a:schemeClr val="tx1"/>
                </a:solidFill>
              </a:rPr>
              <a:t>физикалық</a:t>
            </a:r>
            <a:r>
              <a:rPr lang="ru-RU" dirty="0">
                <a:solidFill>
                  <a:schemeClr val="tx1"/>
                </a:solidFill>
              </a:rPr>
              <a:t> </a:t>
            </a:r>
            <a:r>
              <a:rPr lang="ru-RU" dirty="0" err="1">
                <a:solidFill>
                  <a:schemeClr val="tx1"/>
                </a:solidFill>
              </a:rPr>
              <a:t>қашықтықта</a:t>
            </a:r>
            <a:r>
              <a:rPr lang="ru-RU" dirty="0">
                <a:solidFill>
                  <a:schemeClr val="tx1"/>
                </a:solidFill>
              </a:rPr>
              <a:t> </a:t>
            </a:r>
            <a:r>
              <a:rPr lang="ru-RU" dirty="0" err="1">
                <a:solidFill>
                  <a:schemeClr val="tx1"/>
                </a:solidFill>
              </a:rPr>
              <a:t>бөлінгеніне</a:t>
            </a:r>
            <a:r>
              <a:rPr lang="ru-RU" dirty="0">
                <a:solidFill>
                  <a:schemeClr val="tx1"/>
                </a:solidFill>
              </a:rPr>
              <a:t> </a:t>
            </a:r>
            <a:r>
              <a:rPr lang="ru-RU" dirty="0" err="1">
                <a:solidFill>
                  <a:schemeClr val="tx1"/>
                </a:solidFill>
              </a:rPr>
              <a:t>қарамастан</a:t>
            </a:r>
            <a:r>
              <a:rPr lang="ru-RU" dirty="0">
                <a:solidFill>
                  <a:schemeClr val="tx1"/>
                </a:solidFill>
              </a:rPr>
              <a:t> </a:t>
            </a:r>
            <a:r>
              <a:rPr lang="ru-RU" dirty="0" err="1">
                <a:solidFill>
                  <a:schemeClr val="tx1"/>
                </a:solidFill>
              </a:rPr>
              <a:t>мұғалім</a:t>
            </a:r>
            <a:r>
              <a:rPr lang="ru-RU" dirty="0">
                <a:solidFill>
                  <a:schemeClr val="tx1"/>
                </a:solidFill>
              </a:rPr>
              <a:t> мен </a:t>
            </a:r>
            <a:r>
              <a:rPr lang="ru-RU" dirty="0" err="1">
                <a:solidFill>
                  <a:schemeClr val="tx1"/>
                </a:solidFill>
              </a:rPr>
              <a:t>оқушының</a:t>
            </a:r>
            <a:r>
              <a:rPr lang="ru-RU" dirty="0">
                <a:solidFill>
                  <a:schemeClr val="tx1"/>
                </a:solidFill>
              </a:rPr>
              <a:t> </a:t>
            </a:r>
            <a:r>
              <a:rPr lang="ru-RU" dirty="0" err="1">
                <a:solidFill>
                  <a:schemeClr val="tx1"/>
                </a:solidFill>
              </a:rPr>
              <a:t>тиімді</a:t>
            </a:r>
            <a:r>
              <a:rPr lang="ru-RU" dirty="0">
                <a:solidFill>
                  <a:schemeClr val="tx1"/>
                </a:solidFill>
              </a:rPr>
              <a:t> </a:t>
            </a:r>
            <a:r>
              <a:rPr lang="ru-RU" dirty="0" err="1">
                <a:solidFill>
                  <a:schemeClr val="tx1"/>
                </a:solidFill>
              </a:rPr>
              <a:t>өзара</a:t>
            </a:r>
            <a:r>
              <a:rPr lang="ru-RU" dirty="0">
                <a:solidFill>
                  <a:schemeClr val="tx1"/>
                </a:solidFill>
              </a:rPr>
              <a:t> </a:t>
            </a:r>
            <a:r>
              <a:rPr lang="ru-RU" dirty="0" err="1">
                <a:solidFill>
                  <a:schemeClr val="tx1"/>
                </a:solidFill>
              </a:rPr>
              <a:t>іс-әрекеті</a:t>
            </a:r>
            <a:r>
              <a:rPr lang="ru-RU" dirty="0">
                <a:solidFill>
                  <a:schemeClr val="tx1"/>
                </a:solidFill>
              </a:rPr>
              <a:t>;</a:t>
            </a:r>
          </a:p>
          <a:p>
            <a:r>
              <a:rPr lang="ru-RU" dirty="0">
                <a:solidFill>
                  <a:schemeClr val="tx1"/>
                </a:solidFill>
              </a:rPr>
              <a:t>-</a:t>
            </a:r>
            <a:r>
              <a:rPr lang="ru-RU" dirty="0" err="1">
                <a:solidFill>
                  <a:schemeClr val="tx1"/>
                </a:solidFill>
              </a:rPr>
              <a:t>педагогикалық</a:t>
            </a:r>
            <a:r>
              <a:rPr lang="ru-RU" dirty="0">
                <a:solidFill>
                  <a:schemeClr val="tx1"/>
                </a:solidFill>
              </a:rPr>
              <a:t> </a:t>
            </a:r>
            <a:r>
              <a:rPr lang="ru-RU" dirty="0" err="1">
                <a:solidFill>
                  <a:schemeClr val="tx1"/>
                </a:solidFill>
              </a:rPr>
              <a:t>техниканы</a:t>
            </a:r>
            <a:r>
              <a:rPr lang="ru-RU" dirty="0">
                <a:solidFill>
                  <a:schemeClr val="tx1"/>
                </a:solidFill>
              </a:rPr>
              <a:t> </a:t>
            </a:r>
            <a:r>
              <a:rPr lang="ru-RU" dirty="0" err="1">
                <a:solidFill>
                  <a:schemeClr val="tx1"/>
                </a:solidFill>
              </a:rPr>
              <a:t>қолданатын</a:t>
            </a:r>
            <a:r>
              <a:rPr lang="ru-RU" dirty="0">
                <a:solidFill>
                  <a:schemeClr val="tx1"/>
                </a:solidFill>
              </a:rPr>
              <a:t>;</a:t>
            </a:r>
          </a:p>
          <a:p>
            <a:r>
              <a:rPr lang="ru-RU" dirty="0">
                <a:solidFill>
                  <a:schemeClr val="tx1"/>
                </a:solidFill>
              </a:rPr>
              <a:t>-</a:t>
            </a:r>
            <a:r>
              <a:rPr lang="ru-RU" dirty="0" err="1">
                <a:solidFill>
                  <a:schemeClr val="tx1"/>
                </a:solidFill>
              </a:rPr>
              <a:t>дайындалған</a:t>
            </a:r>
            <a:r>
              <a:rPr lang="ru-RU" dirty="0">
                <a:solidFill>
                  <a:schemeClr val="tx1"/>
                </a:solidFill>
              </a:rPr>
              <a:t> </a:t>
            </a:r>
            <a:r>
              <a:rPr lang="ru-RU" dirty="0" err="1">
                <a:solidFill>
                  <a:schemeClr val="tx1"/>
                </a:solidFill>
              </a:rPr>
              <a:t>әдістемелік</a:t>
            </a:r>
            <a:r>
              <a:rPr lang="ru-RU" dirty="0">
                <a:solidFill>
                  <a:schemeClr val="tx1"/>
                </a:solidFill>
              </a:rPr>
              <a:t> </a:t>
            </a:r>
            <a:r>
              <a:rPr lang="ru-RU" dirty="0" err="1">
                <a:solidFill>
                  <a:schemeClr val="tx1"/>
                </a:solidFill>
              </a:rPr>
              <a:t>материалдар</a:t>
            </a:r>
            <a:r>
              <a:rPr lang="ru-RU" dirty="0">
                <a:solidFill>
                  <a:schemeClr val="tx1"/>
                </a:solidFill>
              </a:rPr>
              <a:t> </a:t>
            </a:r>
            <a:r>
              <a:rPr lang="ru-RU" dirty="0" err="1">
                <a:solidFill>
                  <a:schemeClr val="tx1"/>
                </a:solidFill>
              </a:rPr>
              <a:t>тиімділігі</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оларды</a:t>
            </a:r>
            <a:r>
              <a:rPr lang="ru-RU" dirty="0">
                <a:solidFill>
                  <a:schemeClr val="tx1"/>
                </a:solidFill>
              </a:rPr>
              <a:t> </a:t>
            </a:r>
            <a:r>
              <a:rPr lang="ru-RU" dirty="0" err="1">
                <a:solidFill>
                  <a:schemeClr val="tx1"/>
                </a:solidFill>
              </a:rPr>
              <a:t>жеткізу</a:t>
            </a:r>
            <a:r>
              <a:rPr lang="ru-RU" dirty="0">
                <a:solidFill>
                  <a:schemeClr val="tx1"/>
                </a:solidFill>
              </a:rPr>
              <a:t> </a:t>
            </a:r>
            <a:r>
              <a:rPr lang="ru-RU" dirty="0" err="1">
                <a:solidFill>
                  <a:schemeClr val="tx1"/>
                </a:solidFill>
              </a:rPr>
              <a:t>түрлері</a:t>
            </a:r>
            <a:r>
              <a:rPr lang="ru-RU" dirty="0">
                <a:solidFill>
                  <a:schemeClr val="tx1"/>
                </a:solidFill>
              </a:rPr>
              <a:t>;</a:t>
            </a:r>
          </a:p>
          <a:p>
            <a:r>
              <a:rPr lang="ru-RU" dirty="0">
                <a:solidFill>
                  <a:schemeClr val="tx1"/>
                </a:solidFill>
              </a:rPr>
              <a:t>-</a:t>
            </a:r>
            <a:r>
              <a:rPr lang="ru-RU" dirty="0" err="1">
                <a:solidFill>
                  <a:schemeClr val="tx1"/>
                </a:solidFill>
              </a:rPr>
              <a:t>кері</a:t>
            </a:r>
            <a:r>
              <a:rPr lang="ru-RU" dirty="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тиімділігі</a:t>
            </a:r>
            <a:r>
              <a:rPr lang="ru-RU" dirty="0">
                <a:solidFill>
                  <a:schemeClr val="tx1"/>
                </a:solidFill>
              </a:rPr>
              <a:t>.</a:t>
            </a:r>
          </a:p>
          <a:p>
            <a:r>
              <a:rPr lang="ru-RU" dirty="0">
                <a:solidFill>
                  <a:schemeClr val="tx1"/>
                </a:solidFill>
              </a:rPr>
              <a:t>Е.С. </a:t>
            </a:r>
            <a:r>
              <a:rPr lang="ru-RU" dirty="0" err="1">
                <a:solidFill>
                  <a:schemeClr val="tx1"/>
                </a:solidFill>
              </a:rPr>
              <a:t>Полаттың</a:t>
            </a:r>
            <a:r>
              <a:rPr lang="ru-RU" dirty="0">
                <a:solidFill>
                  <a:schemeClr val="tx1"/>
                </a:solidFill>
              </a:rPr>
              <a:t> </a:t>
            </a:r>
            <a:r>
              <a:rPr lang="ru-RU" dirty="0" err="1">
                <a:solidFill>
                  <a:schemeClr val="tx1"/>
                </a:solidFill>
              </a:rPr>
              <a:t>айтуы</a:t>
            </a:r>
            <a:r>
              <a:rPr lang="ru-RU" dirty="0">
                <a:solidFill>
                  <a:schemeClr val="tx1"/>
                </a:solidFill>
              </a:rPr>
              <a:t> </a:t>
            </a:r>
            <a:r>
              <a:rPr lang="ru-RU" dirty="0" err="1">
                <a:solidFill>
                  <a:schemeClr val="tx1"/>
                </a:solidFill>
              </a:rPr>
              <a:t>бойынша</a:t>
            </a:r>
            <a:r>
              <a:rPr lang="ru-RU" dirty="0">
                <a:solidFill>
                  <a:schemeClr val="tx1"/>
                </a:solidFill>
              </a:rPr>
              <a:t> </a:t>
            </a:r>
            <a:r>
              <a:rPr lang="ru-RU" dirty="0" err="1">
                <a:solidFill>
                  <a:schemeClr val="tx1"/>
                </a:solidFill>
              </a:rPr>
              <a:t>қашықтан</a:t>
            </a:r>
            <a:r>
              <a:rPr lang="ru-RU" dirty="0">
                <a:solidFill>
                  <a:schemeClr val="tx1"/>
                </a:solidFill>
              </a:rPr>
              <a:t> </a:t>
            </a:r>
            <a:r>
              <a:rPr lang="ru-RU" dirty="0" err="1">
                <a:solidFill>
                  <a:schemeClr val="tx1"/>
                </a:solidFill>
              </a:rPr>
              <a:t>оқытуды</a:t>
            </a:r>
            <a:r>
              <a:rPr lang="ru-RU" dirty="0">
                <a:solidFill>
                  <a:schemeClr val="tx1"/>
                </a:solidFill>
              </a:rPr>
              <a:t> </a:t>
            </a:r>
            <a:r>
              <a:rPr lang="ru-RU" dirty="0" err="1">
                <a:solidFill>
                  <a:schemeClr val="tx1"/>
                </a:solidFill>
              </a:rPr>
              <a:t>табысты</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сапалы</a:t>
            </a:r>
            <a:r>
              <a:rPr lang="ru-RU" dirty="0">
                <a:solidFill>
                  <a:schemeClr val="tx1"/>
                </a:solidFill>
              </a:rPr>
              <a:t> </a:t>
            </a:r>
            <a:r>
              <a:rPr lang="ru-RU" dirty="0" err="1">
                <a:solidFill>
                  <a:schemeClr val="tx1"/>
                </a:solidFill>
              </a:rPr>
              <a:t>жүзеге</a:t>
            </a:r>
            <a:r>
              <a:rPr lang="ru-RU" dirty="0">
                <a:solidFill>
                  <a:schemeClr val="tx1"/>
                </a:solidFill>
              </a:rPr>
              <a:t> </a:t>
            </a:r>
            <a:r>
              <a:rPr lang="ru-RU" dirty="0" err="1">
                <a:solidFill>
                  <a:schemeClr val="tx1"/>
                </a:solidFill>
              </a:rPr>
              <a:t>асыру</a:t>
            </a:r>
            <a:r>
              <a:rPr lang="ru-RU" dirty="0">
                <a:solidFill>
                  <a:schemeClr val="tx1"/>
                </a:solidFill>
              </a:rPr>
              <a:t> осы </a:t>
            </a:r>
            <a:r>
              <a:rPr lang="ru-RU" dirty="0" err="1">
                <a:solidFill>
                  <a:schemeClr val="tx1"/>
                </a:solidFill>
              </a:rPr>
              <a:t>процеске</a:t>
            </a:r>
            <a:r>
              <a:rPr lang="ru-RU" dirty="0">
                <a:solidFill>
                  <a:schemeClr val="tx1"/>
                </a:solidFill>
              </a:rPr>
              <a:t> </a:t>
            </a:r>
            <a:r>
              <a:rPr lang="ru-RU" dirty="0" err="1">
                <a:solidFill>
                  <a:schemeClr val="tx1"/>
                </a:solidFill>
              </a:rPr>
              <a:t>қатысы</a:t>
            </a:r>
            <a:r>
              <a:rPr lang="ru-RU" dirty="0">
                <a:solidFill>
                  <a:schemeClr val="tx1"/>
                </a:solidFill>
              </a:rPr>
              <a:t> бар </a:t>
            </a:r>
            <a:r>
              <a:rPr lang="ru-RU" dirty="0" err="1">
                <a:solidFill>
                  <a:schemeClr val="tx1"/>
                </a:solidFill>
              </a:rPr>
              <a:t>педагогтардың</a:t>
            </a:r>
            <a:r>
              <a:rPr lang="ru-RU" dirty="0">
                <a:solidFill>
                  <a:schemeClr val="tx1"/>
                </a:solidFill>
              </a:rPr>
              <a:t> </a:t>
            </a:r>
            <a:r>
              <a:rPr lang="ru-RU" dirty="0" err="1">
                <a:solidFill>
                  <a:schemeClr val="tx1"/>
                </a:solidFill>
              </a:rPr>
              <a:t>шеберлігі</a:t>
            </a:r>
            <a:r>
              <a:rPr lang="ru-RU" dirty="0">
                <a:solidFill>
                  <a:schemeClr val="tx1"/>
                </a:solidFill>
              </a:rPr>
              <a:t>, </a:t>
            </a:r>
            <a:r>
              <a:rPr lang="ru-RU" dirty="0" err="1">
                <a:solidFill>
                  <a:schemeClr val="tx1"/>
                </a:solidFill>
              </a:rPr>
              <a:t>педагогикалық</a:t>
            </a:r>
            <a:r>
              <a:rPr lang="ru-RU" dirty="0">
                <a:solidFill>
                  <a:schemeClr val="tx1"/>
                </a:solidFill>
              </a:rPr>
              <a:t> </a:t>
            </a:r>
            <a:r>
              <a:rPr lang="ru-RU" dirty="0" err="1">
                <a:solidFill>
                  <a:schemeClr val="tx1"/>
                </a:solidFill>
              </a:rPr>
              <a:t>басшылықтың</a:t>
            </a:r>
            <a:r>
              <a:rPr lang="ru-RU" dirty="0">
                <a:solidFill>
                  <a:schemeClr val="tx1"/>
                </a:solidFill>
              </a:rPr>
              <a:t> </a:t>
            </a:r>
            <a:r>
              <a:rPr lang="ru-RU" dirty="0" err="1">
                <a:solidFill>
                  <a:schemeClr val="tx1"/>
                </a:solidFill>
              </a:rPr>
              <a:t>тиімді</a:t>
            </a:r>
            <a:r>
              <a:rPr lang="ru-RU" dirty="0">
                <a:solidFill>
                  <a:schemeClr val="tx1"/>
                </a:solidFill>
              </a:rPr>
              <a:t> </a:t>
            </a:r>
            <a:r>
              <a:rPr lang="ru-RU" dirty="0" err="1">
                <a:solidFill>
                  <a:schemeClr val="tx1"/>
                </a:solidFill>
              </a:rPr>
              <a:t>ұйымдастыруына</a:t>
            </a:r>
            <a:r>
              <a:rPr lang="ru-RU" dirty="0">
                <a:solidFill>
                  <a:schemeClr val="tx1"/>
                </a:solidFill>
              </a:rPr>
              <a:t> </a:t>
            </a:r>
            <a:r>
              <a:rPr lang="ru-RU" dirty="0" err="1">
                <a:solidFill>
                  <a:schemeClr val="tx1"/>
                </a:solidFill>
              </a:rPr>
              <a:t>байланысты</a:t>
            </a:r>
            <a:r>
              <a:rPr lang="ru-RU" dirty="0">
                <a:solidFill>
                  <a:schemeClr val="tx1"/>
                </a:solidFill>
              </a:rPr>
              <a:t>.</a:t>
            </a:r>
          </a:p>
          <a:p>
            <a:r>
              <a:rPr lang="ru-RU" dirty="0" err="1">
                <a:solidFill>
                  <a:schemeClr val="tx1"/>
                </a:solidFill>
              </a:rPr>
              <a:t>Ерекше</a:t>
            </a:r>
            <a:r>
              <a:rPr lang="ru-RU" dirty="0">
                <a:solidFill>
                  <a:schemeClr val="tx1"/>
                </a:solidFill>
              </a:rPr>
              <a:t> </a:t>
            </a:r>
            <a:r>
              <a:rPr lang="ru-RU" dirty="0" err="1">
                <a:solidFill>
                  <a:schemeClr val="tx1"/>
                </a:solidFill>
              </a:rPr>
              <a:t>білім</a:t>
            </a:r>
            <a:r>
              <a:rPr lang="ru-RU" dirty="0">
                <a:solidFill>
                  <a:schemeClr val="tx1"/>
                </a:solidFill>
              </a:rPr>
              <a:t> беру </a:t>
            </a:r>
            <a:r>
              <a:rPr lang="ru-RU" dirty="0" err="1">
                <a:solidFill>
                  <a:schemeClr val="tx1"/>
                </a:solidFill>
              </a:rPr>
              <a:t>қажеттілігі</a:t>
            </a:r>
            <a:r>
              <a:rPr lang="ru-RU" dirty="0">
                <a:solidFill>
                  <a:schemeClr val="tx1"/>
                </a:solidFill>
              </a:rPr>
              <a:t> бар </a:t>
            </a:r>
            <a:r>
              <a:rPr lang="ru-RU" dirty="0" err="1">
                <a:solidFill>
                  <a:schemeClr val="tx1"/>
                </a:solidFill>
              </a:rPr>
              <a:t>балаларды</a:t>
            </a:r>
            <a:r>
              <a:rPr lang="ru-RU" dirty="0">
                <a:solidFill>
                  <a:schemeClr val="tx1"/>
                </a:solidFill>
              </a:rPr>
              <a:t> </a:t>
            </a:r>
            <a:r>
              <a:rPr lang="ru-RU" dirty="0" err="1">
                <a:solidFill>
                  <a:schemeClr val="tx1"/>
                </a:solidFill>
              </a:rPr>
              <a:t>қашықтан</a:t>
            </a:r>
            <a:r>
              <a:rPr lang="ru-RU" dirty="0">
                <a:solidFill>
                  <a:schemeClr val="tx1"/>
                </a:solidFill>
              </a:rPr>
              <a:t> </a:t>
            </a:r>
            <a:r>
              <a:rPr lang="ru-RU" dirty="0" err="1">
                <a:solidFill>
                  <a:schemeClr val="tx1"/>
                </a:solidFill>
              </a:rPr>
              <a:t>оқытуды</a:t>
            </a:r>
            <a:r>
              <a:rPr lang="ru-RU" dirty="0">
                <a:solidFill>
                  <a:schemeClr val="tx1"/>
                </a:solidFill>
              </a:rPr>
              <a:t> </a:t>
            </a:r>
            <a:r>
              <a:rPr lang="ru-RU" dirty="0" err="1">
                <a:solidFill>
                  <a:schemeClr val="tx1"/>
                </a:solidFill>
              </a:rPr>
              <a:t>ұйымдастыру</a:t>
            </a:r>
            <a:r>
              <a:rPr lang="ru-RU" dirty="0">
                <a:solidFill>
                  <a:schemeClr val="tx1"/>
                </a:solidFill>
              </a:rPr>
              <a:t> </a:t>
            </a:r>
            <a:r>
              <a:rPr lang="ru-RU" dirty="0" err="1">
                <a:solidFill>
                  <a:schemeClr val="tx1"/>
                </a:solidFill>
              </a:rPr>
              <a:t>барысында</a:t>
            </a:r>
            <a:r>
              <a:rPr lang="ru-RU" dirty="0">
                <a:solidFill>
                  <a:schemeClr val="tx1"/>
                </a:solidFill>
              </a:rPr>
              <a:t> </a:t>
            </a:r>
            <a:r>
              <a:rPr lang="ru-RU" dirty="0" err="1">
                <a:solidFill>
                  <a:schemeClr val="tx1"/>
                </a:solidFill>
              </a:rPr>
              <a:t>төмендегіні</a:t>
            </a:r>
            <a:r>
              <a:rPr lang="ru-RU" dirty="0">
                <a:solidFill>
                  <a:schemeClr val="tx1"/>
                </a:solidFill>
              </a:rPr>
              <a:t> </a:t>
            </a:r>
            <a:r>
              <a:rPr lang="ru-RU" dirty="0" err="1">
                <a:solidFill>
                  <a:schemeClr val="tx1"/>
                </a:solidFill>
              </a:rPr>
              <a:t>ескеру</a:t>
            </a:r>
            <a:r>
              <a:rPr lang="ru-RU" dirty="0">
                <a:solidFill>
                  <a:schemeClr val="tx1"/>
                </a:solidFill>
              </a:rPr>
              <a:t> </a:t>
            </a:r>
            <a:r>
              <a:rPr lang="ru-RU" dirty="0" err="1">
                <a:solidFill>
                  <a:schemeClr val="tx1"/>
                </a:solidFill>
              </a:rPr>
              <a:t>қажет</a:t>
            </a:r>
            <a:r>
              <a:rPr lang="ru-RU" dirty="0">
                <a:solidFill>
                  <a:schemeClr val="tx1"/>
                </a:solidFill>
              </a:rPr>
              <a:t>:</a:t>
            </a:r>
          </a:p>
          <a:p>
            <a:r>
              <a:rPr lang="ru-RU" dirty="0">
                <a:solidFill>
                  <a:schemeClr val="tx1"/>
                </a:solidFill>
              </a:rPr>
              <a:t>-</a:t>
            </a:r>
            <a:r>
              <a:rPr lang="ru-RU" dirty="0" err="1">
                <a:solidFill>
                  <a:schemeClr val="tx1"/>
                </a:solidFill>
              </a:rPr>
              <a:t>баланың</a:t>
            </a:r>
            <a:r>
              <a:rPr lang="ru-RU" dirty="0">
                <a:solidFill>
                  <a:schemeClr val="tx1"/>
                </a:solidFill>
              </a:rPr>
              <a:t> </a:t>
            </a:r>
            <a:r>
              <a:rPr lang="ru-RU" dirty="0" err="1">
                <a:solidFill>
                  <a:schemeClr val="tx1"/>
                </a:solidFill>
              </a:rPr>
              <a:t>ағымдағы</a:t>
            </a:r>
            <a:r>
              <a:rPr lang="ru-RU" dirty="0">
                <a:solidFill>
                  <a:schemeClr val="tx1"/>
                </a:solidFill>
              </a:rPr>
              <a:t> </a:t>
            </a:r>
            <a:r>
              <a:rPr lang="ru-RU" dirty="0" err="1">
                <a:solidFill>
                  <a:schemeClr val="tx1"/>
                </a:solidFill>
              </a:rPr>
              <a:t>медициналық</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психологиялық</a:t>
            </a:r>
            <a:r>
              <a:rPr lang="ru-RU" dirty="0">
                <a:solidFill>
                  <a:schemeClr val="tx1"/>
                </a:solidFill>
              </a:rPr>
              <a:t> </a:t>
            </a:r>
            <a:r>
              <a:rPr lang="ru-RU" dirty="0" err="1">
                <a:solidFill>
                  <a:schemeClr val="tx1"/>
                </a:solidFill>
              </a:rPr>
              <a:t>жай-күйін</a:t>
            </a:r>
            <a:r>
              <a:rPr lang="ru-RU" dirty="0">
                <a:solidFill>
                  <a:schemeClr val="tx1"/>
                </a:solidFill>
              </a:rPr>
              <a:t> </a:t>
            </a:r>
            <a:r>
              <a:rPr lang="ru-RU" dirty="0" err="1">
                <a:solidFill>
                  <a:schemeClr val="tx1"/>
                </a:solidFill>
              </a:rPr>
              <a:t>бақылау</a:t>
            </a:r>
            <a:r>
              <a:rPr lang="ru-RU" dirty="0">
                <a:solidFill>
                  <a:schemeClr val="tx1"/>
                </a:solidFill>
              </a:rPr>
              <a:t>, </a:t>
            </a:r>
            <a:r>
              <a:rPr lang="ru-RU" dirty="0" err="1">
                <a:solidFill>
                  <a:schemeClr val="tx1"/>
                </a:solidFill>
              </a:rPr>
              <a:t>ұсыныстар</a:t>
            </a:r>
            <a:r>
              <a:rPr lang="ru-RU" dirty="0">
                <a:solidFill>
                  <a:schemeClr val="tx1"/>
                </a:solidFill>
              </a:rPr>
              <a:t> </a:t>
            </a:r>
            <a:r>
              <a:rPr lang="ru-RU" dirty="0" err="1">
                <a:solidFill>
                  <a:schemeClr val="tx1"/>
                </a:solidFill>
              </a:rPr>
              <a:t>арқылы</a:t>
            </a:r>
            <a:r>
              <a:rPr lang="ru-RU" dirty="0">
                <a:solidFill>
                  <a:schemeClr val="tx1"/>
                </a:solidFill>
              </a:rPr>
              <a:t> </a:t>
            </a:r>
            <a:r>
              <a:rPr lang="ru-RU" dirty="0" err="1">
                <a:solidFill>
                  <a:schemeClr val="tx1"/>
                </a:solidFill>
              </a:rPr>
              <a:t>жеке</a:t>
            </a:r>
            <a:r>
              <a:rPr lang="ru-RU" dirty="0">
                <a:solidFill>
                  <a:schemeClr val="tx1"/>
                </a:solidFill>
              </a:rPr>
              <a:t> </a:t>
            </a:r>
            <a:r>
              <a:rPr lang="ru-RU" dirty="0" err="1">
                <a:solidFill>
                  <a:schemeClr val="tx1"/>
                </a:solidFill>
              </a:rPr>
              <a:t>бағдарламалар</a:t>
            </a:r>
            <a:r>
              <a:rPr lang="ru-RU" dirty="0">
                <a:solidFill>
                  <a:schemeClr val="tx1"/>
                </a:solidFill>
              </a:rPr>
              <a:t> </a:t>
            </a:r>
            <a:r>
              <a:rPr lang="ru-RU" dirty="0" err="1">
                <a:solidFill>
                  <a:schemeClr val="tx1"/>
                </a:solidFill>
              </a:rPr>
              <a:t>ұйымдастыру</a:t>
            </a:r>
            <a:r>
              <a:rPr lang="ru-RU" dirty="0">
                <a:solidFill>
                  <a:schemeClr val="tx1"/>
                </a:solidFill>
              </a:rPr>
              <a:t>;</a:t>
            </a:r>
          </a:p>
          <a:p>
            <a:r>
              <a:rPr lang="ru-RU" dirty="0">
                <a:solidFill>
                  <a:schemeClr val="tx1"/>
                </a:solidFill>
              </a:rPr>
              <a:t>-</a:t>
            </a:r>
            <a:r>
              <a:rPr lang="ru-RU" dirty="0" err="1">
                <a:solidFill>
                  <a:schemeClr val="tx1"/>
                </a:solidFill>
              </a:rPr>
              <a:t>қашықтан</a:t>
            </a:r>
            <a:r>
              <a:rPr lang="ru-RU" dirty="0">
                <a:solidFill>
                  <a:schemeClr val="tx1"/>
                </a:solidFill>
              </a:rPr>
              <a:t> </a:t>
            </a:r>
            <a:r>
              <a:rPr lang="ru-RU" dirty="0" err="1">
                <a:solidFill>
                  <a:schemeClr val="tx1"/>
                </a:solidFill>
              </a:rPr>
              <a:t>оқытуды</a:t>
            </a:r>
            <a:r>
              <a:rPr lang="ru-RU" dirty="0">
                <a:solidFill>
                  <a:schemeClr val="tx1"/>
                </a:solidFill>
              </a:rPr>
              <a:t> </a:t>
            </a:r>
            <a:r>
              <a:rPr lang="ru-RU" dirty="0" err="1">
                <a:solidFill>
                  <a:schemeClr val="tx1"/>
                </a:solidFill>
              </a:rPr>
              <a:t>жүзеге</a:t>
            </a:r>
            <a:r>
              <a:rPr lang="ru-RU" dirty="0">
                <a:solidFill>
                  <a:schemeClr val="tx1"/>
                </a:solidFill>
              </a:rPr>
              <a:t> </a:t>
            </a:r>
            <a:r>
              <a:rPr lang="ru-RU" dirty="0" err="1">
                <a:solidFill>
                  <a:schemeClr val="tx1"/>
                </a:solidFill>
              </a:rPr>
              <a:t>асыру</a:t>
            </a:r>
            <a:r>
              <a:rPr lang="ru-RU" dirty="0">
                <a:solidFill>
                  <a:schemeClr val="tx1"/>
                </a:solidFill>
              </a:rPr>
              <a:t> </a:t>
            </a:r>
            <a:r>
              <a:rPr lang="ru-RU" dirty="0" err="1">
                <a:solidFill>
                  <a:schemeClr val="tx1"/>
                </a:solidFill>
              </a:rPr>
              <a:t>үшін</a:t>
            </a:r>
            <a:r>
              <a:rPr lang="ru-RU" dirty="0">
                <a:solidFill>
                  <a:schemeClr val="tx1"/>
                </a:solidFill>
              </a:rPr>
              <a:t> </a:t>
            </a:r>
            <a:r>
              <a:rPr lang="ru-RU" dirty="0" err="1">
                <a:solidFill>
                  <a:schemeClr val="tx1"/>
                </a:solidFill>
              </a:rPr>
              <a:t>барлық</a:t>
            </a:r>
            <a:r>
              <a:rPr lang="ru-RU" dirty="0">
                <a:solidFill>
                  <a:schemeClr val="tx1"/>
                </a:solidFill>
              </a:rPr>
              <a:t> </a:t>
            </a:r>
            <a:r>
              <a:rPr lang="ru-RU" dirty="0" err="1">
                <a:solidFill>
                  <a:schemeClr val="tx1"/>
                </a:solidFill>
              </a:rPr>
              <a:t>компоненттер</a:t>
            </a:r>
            <a:r>
              <a:rPr lang="ru-RU" dirty="0">
                <a:solidFill>
                  <a:schemeClr val="tx1"/>
                </a:solidFill>
              </a:rPr>
              <a:t> </a:t>
            </a:r>
            <a:r>
              <a:rPr lang="ru-RU" dirty="0" err="1">
                <a:solidFill>
                  <a:schemeClr val="tx1"/>
                </a:solidFill>
              </a:rPr>
              <a:t>болуы</a:t>
            </a:r>
            <a:r>
              <a:rPr lang="ru-RU" dirty="0">
                <a:solidFill>
                  <a:schemeClr val="tx1"/>
                </a:solidFill>
              </a:rPr>
              <a:t>  (</a:t>
            </a:r>
            <a:r>
              <a:rPr lang="ru-RU" dirty="0" err="1">
                <a:solidFill>
                  <a:schemeClr val="tx1"/>
                </a:solidFill>
              </a:rPr>
              <a:t>құралдар</a:t>
            </a:r>
            <a:r>
              <a:rPr lang="ru-RU" dirty="0">
                <a:solidFill>
                  <a:schemeClr val="tx1"/>
                </a:solidFill>
              </a:rPr>
              <a:t>, </a:t>
            </a:r>
            <a:r>
              <a:rPr lang="ru-RU" dirty="0" err="1">
                <a:solidFill>
                  <a:schemeClr val="tx1"/>
                </a:solidFill>
              </a:rPr>
              <a:t>дайындалған</a:t>
            </a:r>
            <a:r>
              <a:rPr lang="ru-RU" dirty="0">
                <a:solidFill>
                  <a:schemeClr val="tx1"/>
                </a:solidFill>
              </a:rPr>
              <a:t> </a:t>
            </a:r>
            <a:r>
              <a:rPr lang="ru-RU" dirty="0" err="1">
                <a:solidFill>
                  <a:schemeClr val="tx1"/>
                </a:solidFill>
              </a:rPr>
              <a:t>педагогтер</a:t>
            </a:r>
            <a:r>
              <a:rPr lang="ru-RU" dirty="0">
                <a:solidFill>
                  <a:schemeClr val="tx1"/>
                </a:solidFill>
              </a:rPr>
              <a:t>);</a:t>
            </a:r>
          </a:p>
          <a:p>
            <a:r>
              <a:rPr lang="ru-RU" dirty="0">
                <a:solidFill>
                  <a:schemeClr val="tx1"/>
                </a:solidFill>
              </a:rPr>
              <a:t>-осы </a:t>
            </a:r>
            <a:r>
              <a:rPr lang="ru-RU" dirty="0" err="1">
                <a:solidFill>
                  <a:schemeClr val="tx1"/>
                </a:solidFill>
              </a:rPr>
              <a:t>оқыту</a:t>
            </a:r>
            <a:r>
              <a:rPr lang="ru-RU" dirty="0">
                <a:solidFill>
                  <a:schemeClr val="tx1"/>
                </a:solidFill>
              </a:rPr>
              <a:t> </a:t>
            </a:r>
            <a:r>
              <a:rPr lang="ru-RU" dirty="0" err="1">
                <a:solidFill>
                  <a:schemeClr val="tx1"/>
                </a:solidFill>
              </a:rPr>
              <a:t>формасына</a:t>
            </a:r>
            <a:r>
              <a:rPr lang="ru-RU" dirty="0">
                <a:solidFill>
                  <a:schemeClr val="tx1"/>
                </a:solidFill>
              </a:rPr>
              <a:t> </a:t>
            </a:r>
            <a:r>
              <a:rPr lang="ru-RU" dirty="0" err="1">
                <a:solidFill>
                  <a:schemeClr val="tx1"/>
                </a:solidFill>
              </a:rPr>
              <a:t>ата-аналардың</a:t>
            </a:r>
            <a:r>
              <a:rPr lang="ru-RU" dirty="0">
                <a:solidFill>
                  <a:schemeClr val="tx1"/>
                </a:solidFill>
              </a:rPr>
              <a:t> </a:t>
            </a:r>
            <a:r>
              <a:rPr lang="ru-RU" dirty="0" err="1">
                <a:solidFill>
                  <a:schemeClr val="tx1"/>
                </a:solidFill>
              </a:rPr>
              <a:t>келісімі</a:t>
            </a:r>
            <a:r>
              <a:rPr lang="ru-RU" dirty="0">
                <a:solidFill>
                  <a:schemeClr val="tx1"/>
                </a:solidFill>
              </a:rPr>
              <a:t>.</a:t>
            </a:r>
          </a:p>
        </p:txBody>
      </p:sp>
      <p:grpSp>
        <p:nvGrpSpPr>
          <p:cNvPr id="14" name="Group 13">
            <a:extLst>
              <a:ext uri="{FF2B5EF4-FFF2-40B4-BE49-F238E27FC236}">
                <a16:creationId xmlns:a16="http://schemas.microsoft.com/office/drawing/2014/main" id="{C99DE741-4D88-1F53-8A9D-7894DA063B4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61AD6D5-9A55-A804-33A5-47675803A2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F4E442F-8335-E7B9-0B7A-250FD282FC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406FF7F5-C4D2-095B-FDC6-5A694BAB9E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0CA9B43-E783-7079-08EF-BD3F2CD172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D15776-8E2A-F8EA-B039-FDAF09097C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53FF41-77A8-51E5-4698-E2A8FB60CD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05503F-E8DE-8976-AFDE-ECFEA83F67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572325-5904-3B36-0CCB-1CC85B5A65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55B60A-AA7B-9D71-C5EE-D523D893D6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D4B4E0-3700-4407-9C46-79CC577C80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C618D2C-D405-2E23-8CE7-3F0B507D72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6882A32-9D46-5D28-12F0-25CF6EB9548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716F1-58E2-4655-9248-EB780D5892E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694F88D2-6590-485E-C5BC-CC9AF7C198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4E5DEC01-E115-6418-E50B-32328D4261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D43CF4F-A598-837E-0AAB-B81F39EEC9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48176C0-98EE-1800-9791-001F2C1561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C4B3F52-A045-79AC-AE10-71DAC725F8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3C4D5A9-55A0-E1F1-E5D7-98FB90FA89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F8221A1-512B-B661-705E-7C8BB5FE7E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22C50A0-E964-50C1-D1D9-EF647681B9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BFA3AFE-8332-4A76-86DC-6CE2308BF5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D70B509-C8B1-61AB-C7B6-CE44340FD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22A58BD-C203-79EF-623C-0D585DD254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1A8A0C-0A14-1A55-55B7-55AD51B2C1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DC3B908-5754-C452-C87F-99A4AEFF7D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3CF5EAB-A7CB-D4A6-64E3-334850F82F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8AB45D-4717-18E9-128F-3887FAF948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4A65FA8-864A-7753-A50A-7CB37B847B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CFDCF4-1C99-5605-E427-5D011C9C25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0B5EBC-7E72-5D01-AD9D-C4E12A95CA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30DEF06-FB87-DDB8-20EE-4176871BED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E6F95F1-F153-74C7-472B-E57A1B9430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8867CF61-AB46-DBFA-C7F1-6A382AE2C4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825B148-BA34-9C2E-C902-0CC315D240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7D674F7-752F-FDA3-39C9-354496A446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39BF2B2-BD38-E4FF-F4ED-3EB1851FFB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6F75C86-A534-2B23-E2CB-0B0531C529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Заголовок 1">
            <a:extLst>
              <a:ext uri="{FF2B5EF4-FFF2-40B4-BE49-F238E27FC236}">
                <a16:creationId xmlns:a16="http://schemas.microsoft.com/office/drawing/2014/main" id="{1912671D-6292-BB7E-5C5A-53CBA3B32F2C}"/>
              </a:ext>
            </a:extLst>
          </p:cNvPr>
          <p:cNvSpPr>
            <a:spLocks noGrp="1"/>
          </p:cNvSpPr>
          <p:nvPr>
            <p:ph type="title"/>
          </p:nvPr>
        </p:nvSpPr>
        <p:spPr>
          <a:xfrm>
            <a:off x="1356222" y="102548"/>
            <a:ext cx="9211909" cy="994123"/>
          </a:xfrm>
        </p:spPr>
        <p:txBody>
          <a:bodyPr>
            <a:normAutofit/>
          </a:bodyPr>
          <a:lstStyle/>
          <a:p>
            <a:pPr algn="ct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F51B86FB-792B-4C80-822A-DBEB086D7D29}"/>
              </a:ext>
            </a:extLst>
          </p:cNvPr>
          <p:cNvSpPr txBox="1"/>
          <p:nvPr/>
        </p:nvSpPr>
        <p:spPr>
          <a:xfrm>
            <a:off x="2988693" y="1043616"/>
            <a:ext cx="8648423" cy="338554"/>
          </a:xfrm>
          <a:prstGeom prst="rect">
            <a:avLst/>
          </a:prstGeom>
          <a:no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       </a:t>
            </a:r>
            <a:endParaRPr lang="x-none" sz="16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E5CF54BA-E77D-491E-A93C-8ACC76309155}"/>
              </a:ext>
            </a:extLst>
          </p:cNvPr>
          <p:cNvSpPr txBox="1"/>
          <p:nvPr/>
        </p:nvSpPr>
        <p:spPr>
          <a:xfrm>
            <a:off x="5510988" y="4021806"/>
            <a:ext cx="6004350" cy="338554"/>
          </a:xfrm>
          <a:prstGeom prst="rect">
            <a:avLst/>
          </a:prstGeom>
          <a:no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      </a:t>
            </a:r>
            <a:endParaRPr lang="x-non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7714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4546</TotalTime>
  <Words>1235</Words>
  <Application>Microsoft Office PowerPoint</Application>
  <PresentationFormat>Широкоэкранный</PresentationFormat>
  <Paragraphs>80</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Презентация PowerPoint</vt:lpstr>
      <vt:lpstr>1. ВАКУУМДЫҚ ТЕХНИКАСЫНЫҢ ДАМУ ТАРИХЫ</vt:lpstr>
      <vt:lpstr>ҚАШЫҚТЫҚТАН ОҚЫТУҒА ТӘН ЕРЕКШЕЛІКТЕРІ</vt:lpstr>
      <vt:lpstr>ҚАШЫҚТЫҚТАН ОҚЫТУ</vt:lpstr>
      <vt:lpstr>ҚАШЫҚТЫҚТАН ОҚЫТУ</vt:lpstr>
      <vt:lpstr>Презентация PowerPoint</vt:lpstr>
      <vt:lpstr>Презентация PowerPoint</vt:lpstr>
      <vt:lpstr>Презентация PowerPoint</vt:lpstr>
      <vt:lpstr>Презентация PowerPoint</vt:lpstr>
      <vt:lpstr> </vt:lpstr>
      <vt:lpstr> ВИРТУАЛДЫ ЭКСПЕРИМЕНТ</vt:lpstr>
      <vt:lpstr>Презентация PowerPoint</vt:lpstr>
      <vt:lpstr>ПАЙДАЛАНЫЛҒАН ӘДЕБИЕТТЕР ТІЗІМІ</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Пользователь Windows</cp:lastModifiedBy>
  <cp:revision>119</cp:revision>
  <dcterms:created xsi:type="dcterms:W3CDTF">2021-11-16T03:16:23Z</dcterms:created>
  <dcterms:modified xsi:type="dcterms:W3CDTF">2024-10-30T06:15:23Z</dcterms:modified>
</cp:coreProperties>
</file>