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4" r:id="rId17"/>
    <p:sldId id="371" r:id="rId18"/>
    <p:sldId id="353" r:id="rId19"/>
    <p:sldId id="372" r:id="rId20"/>
    <p:sldId id="375" r:id="rId21"/>
    <p:sldId id="352" r:id="rId22"/>
    <p:sldId id="376" r:id="rId23"/>
    <p:sldId id="377" r:id="rId24"/>
    <p:sldId id="378" r:id="rId25"/>
    <p:sldId id="379" r:id="rId26"/>
    <p:sldId id="380" r:id="rId27"/>
    <p:sldId id="382" r:id="rId28"/>
    <p:sldId id="383" r:id="rId29"/>
    <p:sldId id="384" r:id="rId30"/>
    <p:sldId id="373" r:id="rId31"/>
    <p:sldId id="343" r:id="rId32"/>
    <p:sldId id="285" r:id="rId33"/>
    <p:sldId id="385" r:id="rId34"/>
    <p:sldId id="386" r:id="rId35"/>
    <p:sldId id="356" r:id="rId36"/>
    <p:sldId id="374" r:id="rId37"/>
    <p:sldId id="381" r:id="rId38"/>
    <p:sldId id="387" r:id="rId39"/>
    <p:sldId id="354" r:id="rId40"/>
    <p:sldId id="388" r:id="rId41"/>
    <p:sldId id="389" r:id="rId42"/>
    <p:sldId id="355" r:id="rId43"/>
    <p:sldId id="390" r:id="rId44"/>
    <p:sldId id="391" r:id="rId45"/>
    <p:sldId id="392" r:id="rId46"/>
    <p:sldId id="393" r:id="rId47"/>
    <p:sldId id="357" r:id="rId48"/>
    <p:sldId id="289" r:id="rId49"/>
    <p:sldId id="394" r:id="rId50"/>
    <p:sldId id="275" r:id="rId51"/>
    <p:sldId id="27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51"/>
  </p:normalViewPr>
  <p:slideViewPr>
    <p:cSldViewPr snapToGrid="0">
      <p:cViewPr varScale="1">
        <p:scale>
          <a:sx n="115" d="100"/>
          <a:sy n="115"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ru-RU"/>
              <a:t>Образец заголовка</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B455B74-484B-452A-B99E-0EE21C40B6D6}" type="datetimeFigureOut">
              <a:rPr lang="ru-KZ" smtClean="0"/>
              <a:t>07.11.2023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EDDA094B-F43B-48CE-9624-AED3501ADA0B}" type="slidenum">
              <a:rPr lang="ru-KZ" smtClean="0"/>
              <a:t>‹#›</a:t>
            </a:fld>
            <a:endParaRPr lang="ru-KZ"/>
          </a:p>
        </p:txBody>
      </p:sp>
    </p:spTree>
    <p:extLst>
      <p:ext uri="{BB962C8B-B14F-4D97-AF65-F5344CB8AC3E}">
        <p14:creationId xmlns:p14="http://schemas.microsoft.com/office/powerpoint/2010/main" val="34025427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B455B74-484B-452A-B99E-0EE21C40B6D6}" type="datetimeFigureOut">
              <a:rPr lang="ru-KZ" smtClean="0"/>
              <a:t>07.11.2023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EDDA094B-F43B-48CE-9624-AED3501ADA0B}" type="slidenum">
              <a:rPr lang="ru-KZ" smtClean="0"/>
              <a:t>‹#›</a:t>
            </a:fld>
            <a:endParaRPr lang="ru-KZ"/>
          </a:p>
        </p:txBody>
      </p:sp>
    </p:spTree>
    <p:extLst>
      <p:ext uri="{BB962C8B-B14F-4D97-AF65-F5344CB8AC3E}">
        <p14:creationId xmlns:p14="http://schemas.microsoft.com/office/powerpoint/2010/main" val="214335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B455B74-484B-452A-B99E-0EE21C40B6D6}" type="datetimeFigureOut">
              <a:rPr lang="ru-KZ" smtClean="0"/>
              <a:t>07.11.2023</a:t>
            </a:fld>
            <a:endParaRPr lang="ru-KZ"/>
          </a:p>
        </p:txBody>
      </p:sp>
      <p:sp>
        <p:nvSpPr>
          <p:cNvPr id="5" name="Footer Placeholder 4"/>
          <p:cNvSpPr>
            <a:spLocks noGrp="1"/>
          </p:cNvSpPr>
          <p:nvPr>
            <p:ph type="ftr" sz="quarter" idx="11"/>
          </p:nvPr>
        </p:nvSpPr>
        <p:spPr>
          <a:xfrm>
            <a:off x="3776135" y="6422854"/>
            <a:ext cx="4279669" cy="365125"/>
          </a:xfrm>
        </p:spPr>
        <p:txBody>
          <a:bodyPr/>
          <a:lstStyle/>
          <a:p>
            <a:endParaRPr lang="ru-KZ"/>
          </a:p>
        </p:txBody>
      </p:sp>
      <p:sp>
        <p:nvSpPr>
          <p:cNvPr id="6" name="Slide Number Placeholder 5"/>
          <p:cNvSpPr>
            <a:spLocks noGrp="1"/>
          </p:cNvSpPr>
          <p:nvPr>
            <p:ph type="sldNum" sz="quarter" idx="12"/>
          </p:nvPr>
        </p:nvSpPr>
        <p:spPr>
          <a:xfrm>
            <a:off x="8073048" y="6422854"/>
            <a:ext cx="879759" cy="365125"/>
          </a:xfrm>
        </p:spPr>
        <p:txBody>
          <a:bodyPr/>
          <a:lstStyle/>
          <a:p>
            <a:fld id="{EDDA094B-F43B-48CE-9624-AED3501ADA0B}" type="slidenum">
              <a:rPr lang="ru-KZ" smtClean="0"/>
              <a:t>‹#›</a:t>
            </a:fld>
            <a:endParaRPr lang="ru-KZ"/>
          </a:p>
        </p:txBody>
      </p:sp>
    </p:spTree>
    <p:extLst>
      <p:ext uri="{BB962C8B-B14F-4D97-AF65-F5344CB8AC3E}">
        <p14:creationId xmlns:p14="http://schemas.microsoft.com/office/powerpoint/2010/main" val="147045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_1">
    <p:spTree>
      <p:nvGrpSpPr>
        <p:cNvPr id="1" name=""/>
        <p:cNvGrpSpPr/>
        <p:nvPr/>
      </p:nvGrpSpPr>
      <p:grpSpPr>
        <a:xfrm>
          <a:off x="0" y="0"/>
          <a:ext cx="0" cy="0"/>
          <a:chOff x="0" y="0"/>
          <a:chExt cx="0" cy="0"/>
        </a:xfrm>
      </p:grpSpPr>
      <p:sp>
        <p:nvSpPr>
          <p:cNvPr id="27" name="Google Shape;20;p3"/>
          <p:cNvSpPr/>
          <p:nvPr/>
        </p:nvSpPr>
        <p:spPr>
          <a:xfrm>
            <a:off x="587600" y="587600"/>
            <a:ext cx="11028000" cy="5682800"/>
          </a:xfrm>
          <a:prstGeom prst="rect">
            <a:avLst/>
          </a:prstGeom>
          <a:ln>
            <a:solidFill>
              <a:schemeClr val="accent1"/>
            </a:solidFill>
          </a:ln>
        </p:spPr>
        <p:txBody>
          <a:bodyPr lIns="0" tIns="0" rIns="0" bIns="0" anchor="ctr"/>
          <a:lstStyle/>
          <a:p>
            <a:pPr>
              <a:defRPr>
                <a:solidFill>
                  <a:srgbClr val="000000"/>
                </a:solidFill>
              </a:defRPr>
            </a:pPr>
            <a:endParaRPr sz="2400"/>
          </a:p>
        </p:txBody>
      </p:sp>
      <p:sp>
        <p:nvSpPr>
          <p:cNvPr id="28" name="Текст заголовка"/>
          <p:cNvSpPr txBox="1">
            <a:spLocks noGrp="1"/>
          </p:cNvSpPr>
          <p:nvPr>
            <p:ph type="title"/>
          </p:nvPr>
        </p:nvSpPr>
        <p:spPr>
          <a:xfrm>
            <a:off x="1385467" y="2212734"/>
            <a:ext cx="9421200" cy="1546401"/>
          </a:xfrm>
          <a:prstGeom prst="rect">
            <a:avLst/>
          </a:prstGeom>
        </p:spPr>
        <p:txBody>
          <a:bodyPr>
            <a:normAutofit/>
          </a:bodyPr>
          <a:lstStyle>
            <a:lvl1pPr algn="ctr">
              <a:defRPr sz="6400"/>
            </a:lvl1pPr>
          </a:lstStyle>
          <a:p>
            <a:r>
              <a:t>Текст заголовка</a:t>
            </a:r>
          </a:p>
        </p:txBody>
      </p:sp>
      <p:sp>
        <p:nvSpPr>
          <p:cNvPr id="29" name="Уровень текста 1…"/>
          <p:cNvSpPr txBox="1">
            <a:spLocks noGrp="1"/>
          </p:cNvSpPr>
          <p:nvPr>
            <p:ph type="body" sz="quarter" idx="1"/>
          </p:nvPr>
        </p:nvSpPr>
        <p:spPr>
          <a:xfrm>
            <a:off x="1385467" y="3888337"/>
            <a:ext cx="9421200" cy="334401"/>
          </a:xfrm>
          <a:prstGeom prst="rect">
            <a:avLst/>
          </a:prstGeom>
        </p:spPr>
        <p:txBody>
          <a:bodyPr>
            <a:normAutofit/>
          </a:bodyPr>
          <a:lstStyle>
            <a:lvl1pPr marL="491054" indent="-372524" algn="ctr">
              <a:spcBef>
                <a:spcPts val="0"/>
              </a:spcBef>
              <a:buClrTx/>
              <a:buSzTx/>
              <a:buFontTx/>
              <a:buNone/>
              <a:defRPr sz="2133">
                <a:latin typeface="Raleway"/>
                <a:ea typeface="Raleway"/>
                <a:cs typeface="Raleway"/>
                <a:sym typeface="Raleway"/>
              </a:defRPr>
            </a:lvl1pPr>
            <a:lvl2pPr marL="491054" indent="237061" algn="ctr">
              <a:spcBef>
                <a:spcPts val="0"/>
              </a:spcBef>
              <a:buClrTx/>
              <a:buSzTx/>
              <a:buFontTx/>
              <a:buNone/>
              <a:defRPr sz="2133">
                <a:latin typeface="Raleway"/>
                <a:ea typeface="Raleway"/>
                <a:cs typeface="Raleway"/>
                <a:sym typeface="Raleway"/>
              </a:defRPr>
            </a:lvl2pPr>
            <a:lvl3pPr marL="491054" indent="846646" algn="ctr">
              <a:spcBef>
                <a:spcPts val="0"/>
              </a:spcBef>
              <a:buClrTx/>
              <a:buSzTx/>
              <a:buFontTx/>
              <a:buNone/>
              <a:defRPr sz="2133">
                <a:latin typeface="Raleway"/>
                <a:ea typeface="Raleway"/>
                <a:cs typeface="Raleway"/>
                <a:sym typeface="Raleway"/>
              </a:defRPr>
            </a:lvl3pPr>
            <a:lvl4pPr marL="491054" indent="1456230" algn="ctr">
              <a:spcBef>
                <a:spcPts val="0"/>
              </a:spcBef>
              <a:buClrTx/>
              <a:buSzTx/>
              <a:buFontTx/>
              <a:buNone/>
              <a:defRPr sz="2133">
                <a:latin typeface="Raleway"/>
                <a:ea typeface="Raleway"/>
                <a:cs typeface="Raleway"/>
                <a:sym typeface="Raleway"/>
              </a:defRPr>
            </a:lvl4pPr>
            <a:lvl5pPr marL="491054" indent="2065815" algn="ctr">
              <a:spcBef>
                <a:spcPts val="0"/>
              </a:spcBef>
              <a:buClrTx/>
              <a:buSzTx/>
              <a:buFontTx/>
              <a:buNone/>
              <a:defRPr sz="2133">
                <a:latin typeface="Raleway"/>
                <a:ea typeface="Raleway"/>
                <a:cs typeface="Raleway"/>
                <a:sym typeface="Raleway"/>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xfrm>
            <a:off x="5892800" y="6170083"/>
            <a:ext cx="2844800" cy="372535"/>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424565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_ONLY">
    <p:bg>
      <p:bgPr>
        <a:solidFill>
          <a:srgbClr val="FFFFFF"/>
        </a:solidFill>
        <a:effectLst/>
      </p:bgPr>
    </p:bg>
    <p:spTree>
      <p:nvGrpSpPr>
        <p:cNvPr id="1" name=""/>
        <p:cNvGrpSpPr/>
        <p:nvPr/>
      </p:nvGrpSpPr>
      <p:grpSpPr>
        <a:xfrm>
          <a:off x="0" y="0"/>
          <a:ext cx="0" cy="0"/>
          <a:chOff x="0" y="0"/>
          <a:chExt cx="0" cy="0"/>
        </a:xfrm>
      </p:grpSpPr>
      <p:pic>
        <p:nvPicPr>
          <p:cNvPr id="99" name="Google Shape;61;p9" descr="Google Shape;61;p9"/>
          <p:cNvPicPr>
            <a:picLocks noChangeAspect="1"/>
          </p:cNvPicPr>
          <p:nvPr/>
        </p:nvPicPr>
        <p:blipFill>
          <a:blip r:embed="rId2" cstate="print"/>
          <a:stretch>
            <a:fillRect/>
          </a:stretch>
        </p:blipFill>
        <p:spPr>
          <a:xfrm>
            <a:off x="0" y="4390314"/>
            <a:ext cx="3170152" cy="2467687"/>
          </a:xfrm>
          <a:prstGeom prst="rect">
            <a:avLst/>
          </a:prstGeom>
          <a:ln w="12700">
            <a:miter lim="400000"/>
          </a:ln>
        </p:spPr>
      </p:pic>
      <p:pic>
        <p:nvPicPr>
          <p:cNvPr id="100" name="Google Shape;62;p9" descr="Google Shape;62;p9"/>
          <p:cNvPicPr>
            <a:picLocks noChangeAspect="1"/>
          </p:cNvPicPr>
          <p:nvPr/>
        </p:nvPicPr>
        <p:blipFill>
          <a:blip r:embed="rId3" cstate="print"/>
          <a:stretch>
            <a:fillRect/>
          </a:stretch>
        </p:blipFill>
        <p:spPr>
          <a:xfrm>
            <a:off x="9882089" y="0"/>
            <a:ext cx="2309913" cy="3261311"/>
          </a:xfrm>
          <a:prstGeom prst="rect">
            <a:avLst/>
          </a:prstGeom>
          <a:ln w="12700">
            <a:miter lim="400000"/>
          </a:ln>
        </p:spPr>
      </p:pic>
      <p:sp>
        <p:nvSpPr>
          <p:cNvPr id="101" name="Google Shape;63;p9"/>
          <p:cNvSpPr/>
          <p:nvPr/>
        </p:nvSpPr>
        <p:spPr>
          <a:xfrm rot="5400000">
            <a:off x="1178092" y="772930"/>
            <a:ext cx="477865" cy="770341"/>
          </a:xfrm>
          <a:custGeom>
            <a:avLst/>
            <a:gdLst/>
            <a:ahLst/>
            <a:cxnLst>
              <a:cxn ang="0">
                <a:pos x="wd2" y="hd2"/>
              </a:cxn>
              <a:cxn ang="5400000">
                <a:pos x="wd2" y="hd2"/>
              </a:cxn>
              <a:cxn ang="10800000">
                <a:pos x="wd2" y="hd2"/>
              </a:cxn>
              <a:cxn ang="16200000">
                <a:pos x="wd2" y="hd2"/>
              </a:cxn>
            </a:cxnLst>
            <a:rect l="0" t="0" r="r" b="b"/>
            <a:pathLst>
              <a:path w="21600" h="21600" extrusionOk="0">
                <a:moveTo>
                  <a:pt x="13064" y="3939"/>
                </a:moveTo>
                <a:lnTo>
                  <a:pt x="10982" y="4262"/>
                </a:lnTo>
                <a:lnTo>
                  <a:pt x="8692" y="4617"/>
                </a:lnTo>
                <a:lnTo>
                  <a:pt x="6506" y="4972"/>
                </a:lnTo>
                <a:lnTo>
                  <a:pt x="5569" y="5166"/>
                </a:lnTo>
                <a:lnTo>
                  <a:pt x="4789" y="5327"/>
                </a:lnTo>
                <a:lnTo>
                  <a:pt x="6819" y="4811"/>
                </a:lnTo>
                <a:lnTo>
                  <a:pt x="7807" y="4585"/>
                </a:lnTo>
                <a:lnTo>
                  <a:pt x="8849" y="4391"/>
                </a:lnTo>
                <a:lnTo>
                  <a:pt x="9889" y="4197"/>
                </a:lnTo>
                <a:lnTo>
                  <a:pt x="10930" y="4068"/>
                </a:lnTo>
                <a:lnTo>
                  <a:pt x="12023" y="3971"/>
                </a:lnTo>
                <a:lnTo>
                  <a:pt x="13064" y="3939"/>
                </a:lnTo>
                <a:close/>
                <a:moveTo>
                  <a:pt x="15250" y="1420"/>
                </a:moveTo>
                <a:lnTo>
                  <a:pt x="15458" y="1453"/>
                </a:lnTo>
                <a:lnTo>
                  <a:pt x="16031" y="1582"/>
                </a:lnTo>
                <a:lnTo>
                  <a:pt x="16551" y="1743"/>
                </a:lnTo>
                <a:lnTo>
                  <a:pt x="17020" y="1905"/>
                </a:lnTo>
                <a:lnTo>
                  <a:pt x="17488" y="2098"/>
                </a:lnTo>
                <a:lnTo>
                  <a:pt x="17905" y="2325"/>
                </a:lnTo>
                <a:lnTo>
                  <a:pt x="18269" y="2551"/>
                </a:lnTo>
                <a:lnTo>
                  <a:pt x="18634" y="2809"/>
                </a:lnTo>
                <a:lnTo>
                  <a:pt x="18945" y="3067"/>
                </a:lnTo>
                <a:lnTo>
                  <a:pt x="19258" y="3358"/>
                </a:lnTo>
                <a:lnTo>
                  <a:pt x="19518" y="3649"/>
                </a:lnTo>
                <a:lnTo>
                  <a:pt x="19727" y="3971"/>
                </a:lnTo>
                <a:lnTo>
                  <a:pt x="19935" y="4262"/>
                </a:lnTo>
                <a:lnTo>
                  <a:pt x="20143" y="4617"/>
                </a:lnTo>
                <a:lnTo>
                  <a:pt x="20299" y="4972"/>
                </a:lnTo>
                <a:lnTo>
                  <a:pt x="20507" y="5682"/>
                </a:lnTo>
                <a:lnTo>
                  <a:pt x="20195" y="5327"/>
                </a:lnTo>
                <a:lnTo>
                  <a:pt x="19935" y="4972"/>
                </a:lnTo>
                <a:lnTo>
                  <a:pt x="19570" y="4649"/>
                </a:lnTo>
                <a:lnTo>
                  <a:pt x="19206" y="4359"/>
                </a:lnTo>
                <a:lnTo>
                  <a:pt x="18477" y="3745"/>
                </a:lnTo>
                <a:lnTo>
                  <a:pt x="17644" y="3164"/>
                </a:lnTo>
                <a:lnTo>
                  <a:pt x="16864" y="2680"/>
                </a:lnTo>
                <a:lnTo>
                  <a:pt x="16135" y="2163"/>
                </a:lnTo>
                <a:lnTo>
                  <a:pt x="15822" y="1969"/>
                </a:lnTo>
                <a:lnTo>
                  <a:pt x="15407" y="1679"/>
                </a:lnTo>
                <a:lnTo>
                  <a:pt x="15250" y="1550"/>
                </a:lnTo>
                <a:lnTo>
                  <a:pt x="15146" y="1453"/>
                </a:lnTo>
                <a:lnTo>
                  <a:pt x="15198" y="1420"/>
                </a:lnTo>
                <a:close/>
                <a:moveTo>
                  <a:pt x="13428" y="4359"/>
                </a:moveTo>
                <a:lnTo>
                  <a:pt x="12908" y="4649"/>
                </a:lnTo>
                <a:lnTo>
                  <a:pt x="12388" y="4908"/>
                </a:lnTo>
                <a:lnTo>
                  <a:pt x="11763" y="5134"/>
                </a:lnTo>
                <a:lnTo>
                  <a:pt x="11139" y="5295"/>
                </a:lnTo>
                <a:lnTo>
                  <a:pt x="10514" y="5457"/>
                </a:lnTo>
                <a:lnTo>
                  <a:pt x="9837" y="5553"/>
                </a:lnTo>
                <a:lnTo>
                  <a:pt x="9161" y="5650"/>
                </a:lnTo>
                <a:lnTo>
                  <a:pt x="8484" y="5715"/>
                </a:lnTo>
                <a:lnTo>
                  <a:pt x="7079" y="5812"/>
                </a:lnTo>
                <a:lnTo>
                  <a:pt x="5726" y="5844"/>
                </a:lnTo>
                <a:lnTo>
                  <a:pt x="4321" y="5844"/>
                </a:lnTo>
                <a:lnTo>
                  <a:pt x="2967" y="5876"/>
                </a:lnTo>
                <a:lnTo>
                  <a:pt x="3384" y="5747"/>
                </a:lnTo>
                <a:lnTo>
                  <a:pt x="3904" y="5650"/>
                </a:lnTo>
                <a:lnTo>
                  <a:pt x="4476" y="5586"/>
                </a:lnTo>
                <a:lnTo>
                  <a:pt x="5153" y="5521"/>
                </a:lnTo>
                <a:lnTo>
                  <a:pt x="6402" y="5457"/>
                </a:lnTo>
                <a:lnTo>
                  <a:pt x="6975" y="5424"/>
                </a:lnTo>
                <a:lnTo>
                  <a:pt x="7495" y="5359"/>
                </a:lnTo>
                <a:lnTo>
                  <a:pt x="8953" y="5166"/>
                </a:lnTo>
                <a:lnTo>
                  <a:pt x="10462" y="4908"/>
                </a:lnTo>
                <a:lnTo>
                  <a:pt x="11972" y="4649"/>
                </a:lnTo>
                <a:lnTo>
                  <a:pt x="13428" y="4359"/>
                </a:lnTo>
                <a:close/>
                <a:moveTo>
                  <a:pt x="15146" y="1808"/>
                </a:moveTo>
                <a:lnTo>
                  <a:pt x="15407" y="2066"/>
                </a:lnTo>
                <a:lnTo>
                  <a:pt x="15667" y="2357"/>
                </a:lnTo>
                <a:lnTo>
                  <a:pt x="16291" y="2841"/>
                </a:lnTo>
                <a:lnTo>
                  <a:pt x="17593" y="3778"/>
                </a:lnTo>
                <a:lnTo>
                  <a:pt x="18373" y="4391"/>
                </a:lnTo>
                <a:lnTo>
                  <a:pt x="19049" y="5037"/>
                </a:lnTo>
                <a:lnTo>
                  <a:pt x="19362" y="5359"/>
                </a:lnTo>
                <a:lnTo>
                  <a:pt x="19622" y="5715"/>
                </a:lnTo>
                <a:lnTo>
                  <a:pt x="19882" y="6070"/>
                </a:lnTo>
                <a:lnTo>
                  <a:pt x="20091" y="6425"/>
                </a:lnTo>
                <a:lnTo>
                  <a:pt x="18477" y="5359"/>
                </a:lnTo>
                <a:lnTo>
                  <a:pt x="17748" y="4843"/>
                </a:lnTo>
                <a:lnTo>
                  <a:pt x="17072" y="4294"/>
                </a:lnTo>
                <a:lnTo>
                  <a:pt x="16500" y="3745"/>
                </a:lnTo>
                <a:lnTo>
                  <a:pt x="15927" y="3164"/>
                </a:lnTo>
                <a:lnTo>
                  <a:pt x="15718" y="2841"/>
                </a:lnTo>
                <a:lnTo>
                  <a:pt x="15511" y="2518"/>
                </a:lnTo>
                <a:lnTo>
                  <a:pt x="15303" y="2163"/>
                </a:lnTo>
                <a:lnTo>
                  <a:pt x="15146" y="1808"/>
                </a:lnTo>
                <a:close/>
                <a:moveTo>
                  <a:pt x="9004" y="11752"/>
                </a:moveTo>
                <a:lnTo>
                  <a:pt x="6923" y="12301"/>
                </a:lnTo>
                <a:lnTo>
                  <a:pt x="4789" y="12915"/>
                </a:lnTo>
                <a:lnTo>
                  <a:pt x="3279" y="13367"/>
                </a:lnTo>
                <a:lnTo>
                  <a:pt x="1822" y="13787"/>
                </a:lnTo>
                <a:lnTo>
                  <a:pt x="2603" y="13399"/>
                </a:lnTo>
                <a:lnTo>
                  <a:pt x="3384" y="13012"/>
                </a:lnTo>
                <a:lnTo>
                  <a:pt x="5153" y="12366"/>
                </a:lnTo>
                <a:lnTo>
                  <a:pt x="6038" y="12140"/>
                </a:lnTo>
                <a:lnTo>
                  <a:pt x="7027" y="11946"/>
                </a:lnTo>
                <a:lnTo>
                  <a:pt x="8016" y="11817"/>
                </a:lnTo>
                <a:lnTo>
                  <a:pt x="9004" y="11752"/>
                </a:lnTo>
                <a:close/>
                <a:moveTo>
                  <a:pt x="9004" y="12301"/>
                </a:moveTo>
                <a:lnTo>
                  <a:pt x="8276" y="12689"/>
                </a:lnTo>
                <a:lnTo>
                  <a:pt x="7548" y="13044"/>
                </a:lnTo>
                <a:lnTo>
                  <a:pt x="6819" y="13367"/>
                </a:lnTo>
                <a:lnTo>
                  <a:pt x="5986" y="13657"/>
                </a:lnTo>
                <a:lnTo>
                  <a:pt x="5361" y="13851"/>
                </a:lnTo>
                <a:lnTo>
                  <a:pt x="4736" y="14012"/>
                </a:lnTo>
                <a:lnTo>
                  <a:pt x="3384" y="14271"/>
                </a:lnTo>
                <a:lnTo>
                  <a:pt x="2707" y="14335"/>
                </a:lnTo>
                <a:lnTo>
                  <a:pt x="1978" y="14400"/>
                </a:lnTo>
                <a:lnTo>
                  <a:pt x="1302" y="14465"/>
                </a:lnTo>
                <a:lnTo>
                  <a:pt x="625" y="14465"/>
                </a:lnTo>
                <a:lnTo>
                  <a:pt x="937" y="14335"/>
                </a:lnTo>
                <a:lnTo>
                  <a:pt x="1354" y="14206"/>
                </a:lnTo>
                <a:lnTo>
                  <a:pt x="2342" y="13980"/>
                </a:lnTo>
                <a:lnTo>
                  <a:pt x="3435" y="13754"/>
                </a:lnTo>
                <a:lnTo>
                  <a:pt x="4268" y="13593"/>
                </a:lnTo>
                <a:lnTo>
                  <a:pt x="6662" y="12947"/>
                </a:lnTo>
                <a:lnTo>
                  <a:pt x="9004" y="12301"/>
                </a:lnTo>
                <a:close/>
                <a:moveTo>
                  <a:pt x="13116" y="9298"/>
                </a:moveTo>
                <a:lnTo>
                  <a:pt x="13741" y="10009"/>
                </a:lnTo>
                <a:lnTo>
                  <a:pt x="14313" y="10719"/>
                </a:lnTo>
                <a:lnTo>
                  <a:pt x="14782" y="11462"/>
                </a:lnTo>
                <a:lnTo>
                  <a:pt x="15250" y="12204"/>
                </a:lnTo>
                <a:lnTo>
                  <a:pt x="16083" y="13690"/>
                </a:lnTo>
                <a:lnTo>
                  <a:pt x="16604" y="14432"/>
                </a:lnTo>
                <a:lnTo>
                  <a:pt x="17124" y="15175"/>
                </a:lnTo>
                <a:lnTo>
                  <a:pt x="16551" y="14917"/>
                </a:lnTo>
                <a:lnTo>
                  <a:pt x="15979" y="14626"/>
                </a:lnTo>
                <a:lnTo>
                  <a:pt x="15511" y="14335"/>
                </a:lnTo>
                <a:lnTo>
                  <a:pt x="15042" y="14045"/>
                </a:lnTo>
                <a:lnTo>
                  <a:pt x="14625" y="13722"/>
                </a:lnTo>
                <a:lnTo>
                  <a:pt x="14261" y="13431"/>
                </a:lnTo>
                <a:lnTo>
                  <a:pt x="13949" y="13076"/>
                </a:lnTo>
                <a:lnTo>
                  <a:pt x="13637" y="12753"/>
                </a:lnTo>
                <a:lnTo>
                  <a:pt x="13377" y="12366"/>
                </a:lnTo>
                <a:lnTo>
                  <a:pt x="13169" y="12011"/>
                </a:lnTo>
                <a:lnTo>
                  <a:pt x="13012" y="11623"/>
                </a:lnTo>
                <a:lnTo>
                  <a:pt x="12908" y="11236"/>
                </a:lnTo>
                <a:lnTo>
                  <a:pt x="12856" y="10816"/>
                </a:lnTo>
                <a:lnTo>
                  <a:pt x="12804" y="10396"/>
                </a:lnTo>
                <a:lnTo>
                  <a:pt x="12804" y="9944"/>
                </a:lnTo>
                <a:lnTo>
                  <a:pt x="12908" y="9492"/>
                </a:lnTo>
                <a:lnTo>
                  <a:pt x="12908" y="10267"/>
                </a:lnTo>
                <a:lnTo>
                  <a:pt x="12960" y="10622"/>
                </a:lnTo>
                <a:lnTo>
                  <a:pt x="13064" y="11010"/>
                </a:lnTo>
                <a:lnTo>
                  <a:pt x="13377" y="11720"/>
                </a:lnTo>
                <a:lnTo>
                  <a:pt x="13741" y="12430"/>
                </a:lnTo>
                <a:lnTo>
                  <a:pt x="14157" y="13109"/>
                </a:lnTo>
                <a:lnTo>
                  <a:pt x="14417" y="13464"/>
                </a:lnTo>
                <a:lnTo>
                  <a:pt x="14574" y="13593"/>
                </a:lnTo>
                <a:lnTo>
                  <a:pt x="14678" y="13625"/>
                </a:lnTo>
                <a:lnTo>
                  <a:pt x="14886" y="13657"/>
                </a:lnTo>
                <a:lnTo>
                  <a:pt x="15146" y="13690"/>
                </a:lnTo>
                <a:lnTo>
                  <a:pt x="15250" y="13690"/>
                </a:lnTo>
                <a:lnTo>
                  <a:pt x="15303" y="13625"/>
                </a:lnTo>
                <a:lnTo>
                  <a:pt x="15354" y="13560"/>
                </a:lnTo>
                <a:lnTo>
                  <a:pt x="15303" y="13464"/>
                </a:lnTo>
                <a:lnTo>
                  <a:pt x="14625" y="12430"/>
                </a:lnTo>
                <a:lnTo>
                  <a:pt x="14053" y="11397"/>
                </a:lnTo>
                <a:lnTo>
                  <a:pt x="13585" y="10364"/>
                </a:lnTo>
                <a:lnTo>
                  <a:pt x="13116" y="9298"/>
                </a:lnTo>
                <a:close/>
                <a:moveTo>
                  <a:pt x="7756" y="16821"/>
                </a:moveTo>
                <a:lnTo>
                  <a:pt x="7027" y="17726"/>
                </a:lnTo>
                <a:lnTo>
                  <a:pt x="6870" y="17984"/>
                </a:lnTo>
                <a:lnTo>
                  <a:pt x="6766" y="18242"/>
                </a:lnTo>
                <a:lnTo>
                  <a:pt x="6715" y="18339"/>
                </a:lnTo>
                <a:lnTo>
                  <a:pt x="6766" y="18436"/>
                </a:lnTo>
                <a:lnTo>
                  <a:pt x="6819" y="18500"/>
                </a:lnTo>
                <a:lnTo>
                  <a:pt x="6870" y="18565"/>
                </a:lnTo>
                <a:lnTo>
                  <a:pt x="7027" y="18597"/>
                </a:lnTo>
                <a:lnTo>
                  <a:pt x="7131" y="18565"/>
                </a:lnTo>
                <a:lnTo>
                  <a:pt x="7287" y="18533"/>
                </a:lnTo>
                <a:lnTo>
                  <a:pt x="7391" y="18436"/>
                </a:lnTo>
                <a:lnTo>
                  <a:pt x="7652" y="18210"/>
                </a:lnTo>
                <a:lnTo>
                  <a:pt x="7912" y="17919"/>
                </a:lnTo>
                <a:lnTo>
                  <a:pt x="8328" y="17338"/>
                </a:lnTo>
                <a:lnTo>
                  <a:pt x="8588" y="16951"/>
                </a:lnTo>
                <a:lnTo>
                  <a:pt x="8900" y="17209"/>
                </a:lnTo>
                <a:lnTo>
                  <a:pt x="9161" y="17532"/>
                </a:lnTo>
                <a:lnTo>
                  <a:pt x="9265" y="17693"/>
                </a:lnTo>
                <a:lnTo>
                  <a:pt x="9317" y="17855"/>
                </a:lnTo>
                <a:lnTo>
                  <a:pt x="9317" y="18178"/>
                </a:lnTo>
                <a:lnTo>
                  <a:pt x="9213" y="18436"/>
                </a:lnTo>
                <a:lnTo>
                  <a:pt x="9057" y="18662"/>
                </a:lnTo>
                <a:lnTo>
                  <a:pt x="8849" y="18920"/>
                </a:lnTo>
                <a:lnTo>
                  <a:pt x="8588" y="19179"/>
                </a:lnTo>
                <a:lnTo>
                  <a:pt x="8276" y="19437"/>
                </a:lnTo>
                <a:lnTo>
                  <a:pt x="7912" y="19695"/>
                </a:lnTo>
                <a:lnTo>
                  <a:pt x="7131" y="20180"/>
                </a:lnTo>
                <a:lnTo>
                  <a:pt x="6246" y="20631"/>
                </a:lnTo>
                <a:lnTo>
                  <a:pt x="5778" y="20825"/>
                </a:lnTo>
                <a:lnTo>
                  <a:pt x="5361" y="20987"/>
                </a:lnTo>
                <a:lnTo>
                  <a:pt x="4893" y="21116"/>
                </a:lnTo>
                <a:lnTo>
                  <a:pt x="4476" y="21245"/>
                </a:lnTo>
                <a:lnTo>
                  <a:pt x="4060" y="21310"/>
                </a:lnTo>
                <a:lnTo>
                  <a:pt x="3696" y="21342"/>
                </a:lnTo>
                <a:lnTo>
                  <a:pt x="3904" y="20696"/>
                </a:lnTo>
                <a:lnTo>
                  <a:pt x="4164" y="20050"/>
                </a:lnTo>
                <a:lnTo>
                  <a:pt x="4476" y="19372"/>
                </a:lnTo>
                <a:lnTo>
                  <a:pt x="4893" y="18759"/>
                </a:lnTo>
                <a:lnTo>
                  <a:pt x="5153" y="18436"/>
                </a:lnTo>
                <a:lnTo>
                  <a:pt x="5413" y="18145"/>
                </a:lnTo>
                <a:lnTo>
                  <a:pt x="6038" y="17629"/>
                </a:lnTo>
                <a:lnTo>
                  <a:pt x="6402" y="17403"/>
                </a:lnTo>
                <a:lnTo>
                  <a:pt x="6819" y="17177"/>
                </a:lnTo>
                <a:lnTo>
                  <a:pt x="7287" y="16983"/>
                </a:lnTo>
                <a:lnTo>
                  <a:pt x="7756" y="16821"/>
                </a:lnTo>
                <a:close/>
                <a:moveTo>
                  <a:pt x="14730" y="0"/>
                </a:moveTo>
                <a:lnTo>
                  <a:pt x="14678" y="323"/>
                </a:lnTo>
                <a:lnTo>
                  <a:pt x="14625" y="710"/>
                </a:lnTo>
                <a:lnTo>
                  <a:pt x="14521" y="1582"/>
                </a:lnTo>
                <a:lnTo>
                  <a:pt x="14470" y="2034"/>
                </a:lnTo>
                <a:lnTo>
                  <a:pt x="14366" y="2454"/>
                </a:lnTo>
                <a:lnTo>
                  <a:pt x="14209" y="2809"/>
                </a:lnTo>
                <a:lnTo>
                  <a:pt x="14106" y="2970"/>
                </a:lnTo>
                <a:lnTo>
                  <a:pt x="14001" y="3099"/>
                </a:lnTo>
                <a:lnTo>
                  <a:pt x="13793" y="3261"/>
                </a:lnTo>
                <a:lnTo>
                  <a:pt x="13585" y="3358"/>
                </a:lnTo>
                <a:lnTo>
                  <a:pt x="13377" y="3422"/>
                </a:lnTo>
                <a:lnTo>
                  <a:pt x="13169" y="3455"/>
                </a:lnTo>
                <a:lnTo>
                  <a:pt x="11867" y="3455"/>
                </a:lnTo>
                <a:lnTo>
                  <a:pt x="11243" y="3487"/>
                </a:lnTo>
                <a:lnTo>
                  <a:pt x="10618" y="3551"/>
                </a:lnTo>
                <a:lnTo>
                  <a:pt x="9369" y="3745"/>
                </a:lnTo>
                <a:lnTo>
                  <a:pt x="7652" y="4068"/>
                </a:lnTo>
                <a:lnTo>
                  <a:pt x="6558" y="4262"/>
                </a:lnTo>
                <a:lnTo>
                  <a:pt x="5518" y="4520"/>
                </a:lnTo>
                <a:lnTo>
                  <a:pt x="4476" y="4811"/>
                </a:lnTo>
                <a:lnTo>
                  <a:pt x="3956" y="4972"/>
                </a:lnTo>
                <a:lnTo>
                  <a:pt x="3539" y="5134"/>
                </a:lnTo>
                <a:lnTo>
                  <a:pt x="3123" y="5327"/>
                </a:lnTo>
                <a:lnTo>
                  <a:pt x="2759" y="5521"/>
                </a:lnTo>
                <a:lnTo>
                  <a:pt x="2446" y="5715"/>
                </a:lnTo>
                <a:lnTo>
                  <a:pt x="2238" y="5909"/>
                </a:lnTo>
                <a:lnTo>
                  <a:pt x="2082" y="5941"/>
                </a:lnTo>
                <a:lnTo>
                  <a:pt x="2030" y="6038"/>
                </a:lnTo>
                <a:lnTo>
                  <a:pt x="2082" y="6264"/>
                </a:lnTo>
                <a:lnTo>
                  <a:pt x="2238" y="6231"/>
                </a:lnTo>
                <a:lnTo>
                  <a:pt x="4372" y="6231"/>
                </a:lnTo>
                <a:lnTo>
                  <a:pt x="7079" y="6264"/>
                </a:lnTo>
                <a:lnTo>
                  <a:pt x="7912" y="6231"/>
                </a:lnTo>
                <a:lnTo>
                  <a:pt x="8796" y="6167"/>
                </a:lnTo>
                <a:lnTo>
                  <a:pt x="9681" y="6070"/>
                </a:lnTo>
                <a:lnTo>
                  <a:pt x="10514" y="5941"/>
                </a:lnTo>
                <a:lnTo>
                  <a:pt x="11347" y="5780"/>
                </a:lnTo>
                <a:lnTo>
                  <a:pt x="12180" y="5553"/>
                </a:lnTo>
                <a:lnTo>
                  <a:pt x="12908" y="5263"/>
                </a:lnTo>
                <a:lnTo>
                  <a:pt x="13273" y="5101"/>
                </a:lnTo>
                <a:lnTo>
                  <a:pt x="13585" y="4940"/>
                </a:lnTo>
                <a:lnTo>
                  <a:pt x="13273" y="6457"/>
                </a:lnTo>
                <a:lnTo>
                  <a:pt x="13012" y="7426"/>
                </a:lnTo>
                <a:lnTo>
                  <a:pt x="12752" y="8395"/>
                </a:lnTo>
                <a:lnTo>
                  <a:pt x="12388" y="9363"/>
                </a:lnTo>
                <a:lnTo>
                  <a:pt x="12180" y="9815"/>
                </a:lnTo>
                <a:lnTo>
                  <a:pt x="11972" y="10203"/>
                </a:lnTo>
                <a:lnTo>
                  <a:pt x="11711" y="10590"/>
                </a:lnTo>
                <a:lnTo>
                  <a:pt x="11399" y="10913"/>
                </a:lnTo>
                <a:lnTo>
                  <a:pt x="11086" y="11171"/>
                </a:lnTo>
                <a:lnTo>
                  <a:pt x="10775" y="11365"/>
                </a:lnTo>
                <a:lnTo>
                  <a:pt x="10358" y="11494"/>
                </a:lnTo>
                <a:lnTo>
                  <a:pt x="9837" y="11559"/>
                </a:lnTo>
                <a:lnTo>
                  <a:pt x="9317" y="11591"/>
                </a:lnTo>
                <a:lnTo>
                  <a:pt x="7495" y="11591"/>
                </a:lnTo>
                <a:lnTo>
                  <a:pt x="6923" y="11623"/>
                </a:lnTo>
                <a:lnTo>
                  <a:pt x="6402" y="11688"/>
                </a:lnTo>
                <a:lnTo>
                  <a:pt x="5778" y="11817"/>
                </a:lnTo>
                <a:lnTo>
                  <a:pt x="5153" y="11979"/>
                </a:lnTo>
                <a:lnTo>
                  <a:pt x="4581" y="12140"/>
                </a:lnTo>
                <a:lnTo>
                  <a:pt x="4008" y="12334"/>
                </a:lnTo>
                <a:lnTo>
                  <a:pt x="3435" y="12527"/>
                </a:lnTo>
                <a:lnTo>
                  <a:pt x="2915" y="12753"/>
                </a:lnTo>
                <a:lnTo>
                  <a:pt x="1874" y="13270"/>
                </a:lnTo>
                <a:lnTo>
                  <a:pt x="1094" y="13657"/>
                </a:lnTo>
                <a:lnTo>
                  <a:pt x="521" y="13980"/>
                </a:lnTo>
                <a:lnTo>
                  <a:pt x="157" y="14239"/>
                </a:lnTo>
                <a:lnTo>
                  <a:pt x="52" y="14367"/>
                </a:lnTo>
                <a:lnTo>
                  <a:pt x="0" y="14432"/>
                </a:lnTo>
                <a:lnTo>
                  <a:pt x="0" y="14497"/>
                </a:lnTo>
                <a:lnTo>
                  <a:pt x="104" y="14561"/>
                </a:lnTo>
                <a:lnTo>
                  <a:pt x="261" y="14626"/>
                </a:lnTo>
                <a:lnTo>
                  <a:pt x="469" y="14658"/>
                </a:lnTo>
                <a:lnTo>
                  <a:pt x="1198" y="14690"/>
                </a:lnTo>
                <a:lnTo>
                  <a:pt x="2187" y="14658"/>
                </a:lnTo>
                <a:lnTo>
                  <a:pt x="2811" y="14626"/>
                </a:lnTo>
                <a:lnTo>
                  <a:pt x="3435" y="14594"/>
                </a:lnTo>
                <a:lnTo>
                  <a:pt x="4060" y="14497"/>
                </a:lnTo>
                <a:lnTo>
                  <a:pt x="4632" y="14400"/>
                </a:lnTo>
                <a:lnTo>
                  <a:pt x="5205" y="14303"/>
                </a:lnTo>
                <a:lnTo>
                  <a:pt x="5778" y="14142"/>
                </a:lnTo>
                <a:lnTo>
                  <a:pt x="6870" y="13819"/>
                </a:lnTo>
                <a:lnTo>
                  <a:pt x="7963" y="13431"/>
                </a:lnTo>
                <a:lnTo>
                  <a:pt x="8953" y="12980"/>
                </a:lnTo>
                <a:lnTo>
                  <a:pt x="9889" y="12495"/>
                </a:lnTo>
                <a:lnTo>
                  <a:pt x="10826" y="11979"/>
                </a:lnTo>
                <a:lnTo>
                  <a:pt x="10306" y="12947"/>
                </a:lnTo>
                <a:lnTo>
                  <a:pt x="9837" y="13948"/>
                </a:lnTo>
                <a:lnTo>
                  <a:pt x="9525" y="14432"/>
                </a:lnTo>
                <a:lnTo>
                  <a:pt x="9213" y="14917"/>
                </a:lnTo>
                <a:lnTo>
                  <a:pt x="8900" y="15368"/>
                </a:lnTo>
                <a:lnTo>
                  <a:pt x="8484" y="15788"/>
                </a:lnTo>
                <a:lnTo>
                  <a:pt x="8224" y="16047"/>
                </a:lnTo>
                <a:lnTo>
                  <a:pt x="7912" y="16241"/>
                </a:lnTo>
                <a:lnTo>
                  <a:pt x="7548" y="16434"/>
                </a:lnTo>
                <a:lnTo>
                  <a:pt x="7183" y="16563"/>
                </a:lnTo>
                <a:lnTo>
                  <a:pt x="6454" y="16886"/>
                </a:lnTo>
                <a:lnTo>
                  <a:pt x="6090" y="17080"/>
                </a:lnTo>
                <a:lnTo>
                  <a:pt x="5673" y="17306"/>
                </a:lnTo>
                <a:lnTo>
                  <a:pt x="5413" y="17467"/>
                </a:lnTo>
                <a:lnTo>
                  <a:pt x="5153" y="17726"/>
                </a:lnTo>
                <a:lnTo>
                  <a:pt x="4529" y="18371"/>
                </a:lnTo>
                <a:lnTo>
                  <a:pt x="3852" y="19146"/>
                </a:lnTo>
                <a:lnTo>
                  <a:pt x="3592" y="19534"/>
                </a:lnTo>
                <a:lnTo>
                  <a:pt x="3331" y="19921"/>
                </a:lnTo>
                <a:lnTo>
                  <a:pt x="3175" y="20309"/>
                </a:lnTo>
                <a:lnTo>
                  <a:pt x="3071" y="20664"/>
                </a:lnTo>
                <a:lnTo>
                  <a:pt x="3071" y="21116"/>
                </a:lnTo>
                <a:lnTo>
                  <a:pt x="3123" y="21245"/>
                </a:lnTo>
                <a:lnTo>
                  <a:pt x="3227" y="21342"/>
                </a:lnTo>
                <a:lnTo>
                  <a:pt x="3331" y="21439"/>
                </a:lnTo>
                <a:lnTo>
                  <a:pt x="3488" y="21503"/>
                </a:lnTo>
                <a:lnTo>
                  <a:pt x="3643" y="21567"/>
                </a:lnTo>
                <a:lnTo>
                  <a:pt x="3852" y="21600"/>
                </a:lnTo>
                <a:lnTo>
                  <a:pt x="4425" y="21600"/>
                </a:lnTo>
                <a:lnTo>
                  <a:pt x="4736" y="21535"/>
                </a:lnTo>
                <a:lnTo>
                  <a:pt x="5205" y="21439"/>
                </a:lnTo>
                <a:lnTo>
                  <a:pt x="5673" y="21310"/>
                </a:lnTo>
                <a:lnTo>
                  <a:pt x="6194" y="21148"/>
                </a:lnTo>
                <a:lnTo>
                  <a:pt x="6715" y="20954"/>
                </a:lnTo>
                <a:lnTo>
                  <a:pt x="7235" y="20728"/>
                </a:lnTo>
                <a:lnTo>
                  <a:pt x="8172" y="20212"/>
                </a:lnTo>
                <a:lnTo>
                  <a:pt x="8588" y="19921"/>
                </a:lnTo>
                <a:lnTo>
                  <a:pt x="9004" y="19630"/>
                </a:lnTo>
                <a:lnTo>
                  <a:pt x="9369" y="19308"/>
                </a:lnTo>
                <a:lnTo>
                  <a:pt x="9629" y="18985"/>
                </a:lnTo>
                <a:lnTo>
                  <a:pt x="9889" y="18662"/>
                </a:lnTo>
                <a:lnTo>
                  <a:pt x="10046" y="18339"/>
                </a:lnTo>
                <a:lnTo>
                  <a:pt x="10097" y="17984"/>
                </a:lnTo>
                <a:lnTo>
                  <a:pt x="10097" y="17661"/>
                </a:lnTo>
                <a:lnTo>
                  <a:pt x="9993" y="17338"/>
                </a:lnTo>
                <a:lnTo>
                  <a:pt x="9889" y="17241"/>
                </a:lnTo>
                <a:lnTo>
                  <a:pt x="9733" y="17112"/>
                </a:lnTo>
                <a:lnTo>
                  <a:pt x="9421" y="16854"/>
                </a:lnTo>
                <a:lnTo>
                  <a:pt x="9109" y="16628"/>
                </a:lnTo>
                <a:lnTo>
                  <a:pt x="9004" y="16498"/>
                </a:lnTo>
                <a:lnTo>
                  <a:pt x="8953" y="16402"/>
                </a:lnTo>
                <a:lnTo>
                  <a:pt x="9004" y="16241"/>
                </a:lnTo>
                <a:lnTo>
                  <a:pt x="9109" y="16014"/>
                </a:lnTo>
                <a:lnTo>
                  <a:pt x="9473" y="15465"/>
                </a:lnTo>
                <a:lnTo>
                  <a:pt x="10201" y="14529"/>
                </a:lnTo>
                <a:lnTo>
                  <a:pt x="10775" y="13593"/>
                </a:lnTo>
                <a:lnTo>
                  <a:pt x="11294" y="12624"/>
                </a:lnTo>
                <a:lnTo>
                  <a:pt x="11815" y="11688"/>
                </a:lnTo>
                <a:lnTo>
                  <a:pt x="12284" y="10719"/>
                </a:lnTo>
                <a:lnTo>
                  <a:pt x="12284" y="11074"/>
                </a:lnTo>
                <a:lnTo>
                  <a:pt x="12336" y="11429"/>
                </a:lnTo>
                <a:lnTo>
                  <a:pt x="12440" y="11785"/>
                </a:lnTo>
                <a:lnTo>
                  <a:pt x="12544" y="12140"/>
                </a:lnTo>
                <a:lnTo>
                  <a:pt x="12700" y="12463"/>
                </a:lnTo>
                <a:lnTo>
                  <a:pt x="12908" y="12818"/>
                </a:lnTo>
                <a:lnTo>
                  <a:pt x="13116" y="13141"/>
                </a:lnTo>
                <a:lnTo>
                  <a:pt x="13377" y="13464"/>
                </a:lnTo>
                <a:lnTo>
                  <a:pt x="13689" y="13754"/>
                </a:lnTo>
                <a:lnTo>
                  <a:pt x="14001" y="14045"/>
                </a:lnTo>
                <a:lnTo>
                  <a:pt x="14366" y="14335"/>
                </a:lnTo>
                <a:lnTo>
                  <a:pt x="14782" y="14594"/>
                </a:lnTo>
                <a:lnTo>
                  <a:pt x="15198" y="14820"/>
                </a:lnTo>
                <a:lnTo>
                  <a:pt x="15667" y="15046"/>
                </a:lnTo>
                <a:lnTo>
                  <a:pt x="16135" y="15240"/>
                </a:lnTo>
                <a:lnTo>
                  <a:pt x="16655" y="15401"/>
                </a:lnTo>
                <a:lnTo>
                  <a:pt x="17020" y="15530"/>
                </a:lnTo>
                <a:lnTo>
                  <a:pt x="17436" y="15595"/>
                </a:lnTo>
                <a:lnTo>
                  <a:pt x="17644" y="15627"/>
                </a:lnTo>
                <a:lnTo>
                  <a:pt x="17801" y="15627"/>
                </a:lnTo>
                <a:lnTo>
                  <a:pt x="17957" y="15595"/>
                </a:lnTo>
                <a:lnTo>
                  <a:pt x="18061" y="15498"/>
                </a:lnTo>
                <a:lnTo>
                  <a:pt x="18061" y="15304"/>
                </a:lnTo>
                <a:lnTo>
                  <a:pt x="17905" y="14949"/>
                </a:lnTo>
                <a:lnTo>
                  <a:pt x="17697" y="14529"/>
                </a:lnTo>
                <a:lnTo>
                  <a:pt x="17384" y="14012"/>
                </a:lnTo>
                <a:lnTo>
                  <a:pt x="16812" y="13076"/>
                </a:lnTo>
                <a:lnTo>
                  <a:pt x="16396" y="12430"/>
                </a:lnTo>
                <a:lnTo>
                  <a:pt x="16083" y="11817"/>
                </a:lnTo>
                <a:lnTo>
                  <a:pt x="15667" y="11171"/>
                </a:lnTo>
                <a:lnTo>
                  <a:pt x="15250" y="10590"/>
                </a:lnTo>
                <a:lnTo>
                  <a:pt x="14678" y="10009"/>
                </a:lnTo>
                <a:lnTo>
                  <a:pt x="14366" y="9686"/>
                </a:lnTo>
                <a:lnTo>
                  <a:pt x="14106" y="9460"/>
                </a:lnTo>
                <a:lnTo>
                  <a:pt x="13637" y="9105"/>
                </a:lnTo>
                <a:lnTo>
                  <a:pt x="13481" y="8911"/>
                </a:lnTo>
                <a:lnTo>
                  <a:pt x="13377" y="8718"/>
                </a:lnTo>
                <a:lnTo>
                  <a:pt x="13324" y="8459"/>
                </a:lnTo>
                <a:lnTo>
                  <a:pt x="13324" y="8136"/>
                </a:lnTo>
                <a:lnTo>
                  <a:pt x="13428" y="7458"/>
                </a:lnTo>
                <a:lnTo>
                  <a:pt x="13585" y="6748"/>
                </a:lnTo>
                <a:lnTo>
                  <a:pt x="14053" y="5359"/>
                </a:lnTo>
                <a:lnTo>
                  <a:pt x="14470" y="3971"/>
                </a:lnTo>
                <a:lnTo>
                  <a:pt x="14678" y="3261"/>
                </a:lnTo>
                <a:lnTo>
                  <a:pt x="14782" y="2583"/>
                </a:lnTo>
                <a:lnTo>
                  <a:pt x="15042" y="3099"/>
                </a:lnTo>
                <a:lnTo>
                  <a:pt x="15354" y="3584"/>
                </a:lnTo>
                <a:lnTo>
                  <a:pt x="15718" y="4004"/>
                </a:lnTo>
                <a:lnTo>
                  <a:pt x="16187" y="4391"/>
                </a:lnTo>
                <a:lnTo>
                  <a:pt x="16655" y="4779"/>
                </a:lnTo>
                <a:lnTo>
                  <a:pt x="17228" y="5166"/>
                </a:lnTo>
                <a:lnTo>
                  <a:pt x="18321" y="5909"/>
                </a:lnTo>
                <a:lnTo>
                  <a:pt x="19102" y="6522"/>
                </a:lnTo>
                <a:lnTo>
                  <a:pt x="19518" y="6845"/>
                </a:lnTo>
                <a:lnTo>
                  <a:pt x="19987" y="7103"/>
                </a:lnTo>
                <a:lnTo>
                  <a:pt x="20195" y="7232"/>
                </a:lnTo>
                <a:lnTo>
                  <a:pt x="20455" y="7297"/>
                </a:lnTo>
                <a:lnTo>
                  <a:pt x="20663" y="7329"/>
                </a:lnTo>
                <a:lnTo>
                  <a:pt x="20819" y="7297"/>
                </a:lnTo>
                <a:lnTo>
                  <a:pt x="21028" y="7265"/>
                </a:lnTo>
                <a:lnTo>
                  <a:pt x="21184" y="7135"/>
                </a:lnTo>
                <a:lnTo>
                  <a:pt x="21340" y="6974"/>
                </a:lnTo>
                <a:lnTo>
                  <a:pt x="21496" y="6716"/>
                </a:lnTo>
                <a:lnTo>
                  <a:pt x="21548" y="6490"/>
                </a:lnTo>
                <a:lnTo>
                  <a:pt x="21600" y="6264"/>
                </a:lnTo>
                <a:lnTo>
                  <a:pt x="21600" y="6005"/>
                </a:lnTo>
                <a:lnTo>
                  <a:pt x="21548" y="5715"/>
                </a:lnTo>
                <a:lnTo>
                  <a:pt x="21392" y="5166"/>
                </a:lnTo>
                <a:lnTo>
                  <a:pt x="21132" y="4617"/>
                </a:lnTo>
                <a:lnTo>
                  <a:pt x="20767" y="4036"/>
                </a:lnTo>
                <a:lnTo>
                  <a:pt x="20403" y="3519"/>
                </a:lnTo>
                <a:lnTo>
                  <a:pt x="19987" y="3035"/>
                </a:lnTo>
                <a:lnTo>
                  <a:pt x="19622" y="2648"/>
                </a:lnTo>
                <a:lnTo>
                  <a:pt x="19310" y="2389"/>
                </a:lnTo>
                <a:lnTo>
                  <a:pt x="18842" y="2066"/>
                </a:lnTo>
                <a:lnTo>
                  <a:pt x="18217" y="1743"/>
                </a:lnTo>
                <a:lnTo>
                  <a:pt x="17540" y="1420"/>
                </a:lnTo>
                <a:lnTo>
                  <a:pt x="16812" y="1162"/>
                </a:lnTo>
                <a:lnTo>
                  <a:pt x="16447" y="1033"/>
                </a:lnTo>
                <a:lnTo>
                  <a:pt x="16083" y="968"/>
                </a:lnTo>
                <a:lnTo>
                  <a:pt x="15771" y="936"/>
                </a:lnTo>
                <a:lnTo>
                  <a:pt x="15458" y="936"/>
                </a:lnTo>
                <a:lnTo>
                  <a:pt x="15146" y="1001"/>
                </a:lnTo>
                <a:lnTo>
                  <a:pt x="14938" y="1098"/>
                </a:lnTo>
                <a:lnTo>
                  <a:pt x="14834" y="517"/>
                </a:lnTo>
                <a:lnTo>
                  <a:pt x="14730" y="0"/>
                </a:lnTo>
                <a:close/>
              </a:path>
            </a:pathLst>
          </a:custGeom>
          <a:solidFill>
            <a:schemeClr val="accent2"/>
          </a:solidFill>
          <a:ln w="12700">
            <a:miter lim="400000"/>
          </a:ln>
        </p:spPr>
        <p:txBody>
          <a:bodyPr lIns="0" tIns="0" rIns="0" bIns="0" anchor="ctr"/>
          <a:lstStyle/>
          <a:p>
            <a:pPr>
              <a:defRPr>
                <a:solidFill>
                  <a:srgbClr val="000000"/>
                </a:solidFill>
              </a:defRPr>
            </a:pPr>
            <a:endParaRPr sz="2400"/>
          </a:p>
        </p:txBody>
      </p:sp>
      <p:sp>
        <p:nvSpPr>
          <p:cNvPr id="102" name="Текст заголовка"/>
          <p:cNvSpPr txBox="1">
            <a:spLocks noGrp="1"/>
          </p:cNvSpPr>
          <p:nvPr>
            <p:ph type="title"/>
          </p:nvPr>
        </p:nvSpPr>
        <p:spPr>
          <a:xfrm>
            <a:off x="1385467" y="431233"/>
            <a:ext cx="9421200" cy="864800"/>
          </a:xfrm>
          <a:prstGeom prst="rect">
            <a:avLst/>
          </a:prstGeom>
        </p:spPr>
        <p:txBody>
          <a:bodyPr>
            <a:normAutofit/>
          </a:bodyPr>
          <a:lstStyle>
            <a:lvl1pPr>
              <a:defRPr sz="4267"/>
            </a:lvl1pPr>
          </a:lstStyle>
          <a:p>
            <a:r>
              <a:t>Текст заголовка</a:t>
            </a:r>
          </a:p>
        </p:txBody>
      </p:sp>
      <p:sp>
        <p:nvSpPr>
          <p:cNvPr id="10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613865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_2_1">
    <p:bg>
      <p:bgPr>
        <a:solidFill>
          <a:schemeClr val="accent4"/>
        </a:solidFill>
        <a:effectLst/>
      </p:bgPr>
    </p:bg>
    <p:spTree>
      <p:nvGrpSpPr>
        <p:cNvPr id="1" name=""/>
        <p:cNvGrpSpPr/>
        <p:nvPr/>
      </p:nvGrpSpPr>
      <p:grpSpPr>
        <a:xfrm>
          <a:off x="0" y="0"/>
          <a:ext cx="0" cy="0"/>
          <a:chOff x="0" y="0"/>
          <a:chExt cx="0" cy="0"/>
        </a:xfrm>
      </p:grpSpPr>
      <p:sp>
        <p:nvSpPr>
          <p:cNvPr id="136"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pic>
        <p:nvPicPr>
          <p:cNvPr id="137" name="Google Shape;80;p13" descr="Google Shape;80;p13"/>
          <p:cNvPicPr>
            <a:picLocks noChangeAspect="1"/>
          </p:cNvPicPr>
          <p:nvPr/>
        </p:nvPicPr>
        <p:blipFill>
          <a:blip r:embed="rId2" cstate="print">
            <a:alphaModFix amt="25000"/>
          </a:blip>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40879682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B455B74-484B-452A-B99E-0EE21C40B6D6}" type="datetimeFigureOut">
              <a:rPr lang="ru-KZ" smtClean="0"/>
              <a:t>07.11.2023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EDDA094B-F43B-48CE-9624-AED3501ADA0B}" type="slidenum">
              <a:rPr lang="ru-KZ" smtClean="0"/>
              <a:t>‹#›</a:t>
            </a:fld>
            <a:endParaRPr lang="ru-KZ"/>
          </a:p>
        </p:txBody>
      </p:sp>
    </p:spTree>
    <p:extLst>
      <p:ext uri="{BB962C8B-B14F-4D97-AF65-F5344CB8AC3E}">
        <p14:creationId xmlns:p14="http://schemas.microsoft.com/office/powerpoint/2010/main" val="137307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CB455B74-484B-452A-B99E-0EE21C40B6D6}" type="datetimeFigureOut">
              <a:rPr lang="ru-KZ" smtClean="0"/>
              <a:t>07.11.2023</a:t>
            </a:fld>
            <a:endParaRPr lang="ru-KZ"/>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KZ"/>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DDA094B-F43B-48CE-9624-AED3501ADA0B}" type="slidenum">
              <a:rPr lang="ru-KZ" smtClean="0"/>
              <a:t>‹#›</a:t>
            </a:fld>
            <a:endParaRPr lang="ru-KZ"/>
          </a:p>
        </p:txBody>
      </p:sp>
    </p:spTree>
    <p:extLst>
      <p:ext uri="{BB962C8B-B14F-4D97-AF65-F5344CB8AC3E}">
        <p14:creationId xmlns:p14="http://schemas.microsoft.com/office/powerpoint/2010/main" val="38594839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B455B74-484B-452A-B99E-0EE21C40B6D6}" type="datetimeFigureOut">
              <a:rPr lang="ru-KZ" smtClean="0"/>
              <a:t>07.11.2023</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EDDA094B-F43B-48CE-9624-AED3501ADA0B}" type="slidenum">
              <a:rPr lang="ru-KZ" smtClean="0"/>
              <a:t>‹#›</a:t>
            </a:fld>
            <a:endParaRPr lang="ru-KZ"/>
          </a:p>
        </p:txBody>
      </p:sp>
    </p:spTree>
    <p:extLst>
      <p:ext uri="{BB962C8B-B14F-4D97-AF65-F5344CB8AC3E}">
        <p14:creationId xmlns:p14="http://schemas.microsoft.com/office/powerpoint/2010/main" val="275690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B455B74-484B-452A-B99E-0EE21C40B6D6}" type="datetimeFigureOut">
              <a:rPr lang="ru-KZ" smtClean="0"/>
              <a:t>07.11.2023</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EDDA094B-F43B-48CE-9624-AED3501ADA0B}" type="slidenum">
              <a:rPr lang="ru-KZ" smtClean="0"/>
              <a:t>‹#›</a:t>
            </a:fld>
            <a:endParaRPr lang="ru-KZ"/>
          </a:p>
        </p:txBody>
      </p:sp>
    </p:spTree>
    <p:extLst>
      <p:ext uri="{BB962C8B-B14F-4D97-AF65-F5344CB8AC3E}">
        <p14:creationId xmlns:p14="http://schemas.microsoft.com/office/powerpoint/2010/main" val="339209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B455B74-484B-452A-B99E-0EE21C40B6D6}" type="datetimeFigureOut">
              <a:rPr lang="ru-KZ" smtClean="0"/>
              <a:t>07.11.2023</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EDDA094B-F43B-48CE-9624-AED3501ADA0B}" type="slidenum">
              <a:rPr lang="ru-KZ" smtClean="0"/>
              <a:t>‹#›</a:t>
            </a:fld>
            <a:endParaRPr lang="ru-KZ"/>
          </a:p>
        </p:txBody>
      </p:sp>
    </p:spTree>
    <p:extLst>
      <p:ext uri="{BB962C8B-B14F-4D97-AF65-F5344CB8AC3E}">
        <p14:creationId xmlns:p14="http://schemas.microsoft.com/office/powerpoint/2010/main" val="415155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55B74-484B-452A-B99E-0EE21C40B6D6}" type="datetimeFigureOut">
              <a:rPr lang="ru-KZ" smtClean="0"/>
              <a:t>07.11.2023</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EDDA094B-F43B-48CE-9624-AED3501ADA0B}" type="slidenum">
              <a:rPr lang="ru-KZ" smtClean="0"/>
              <a:t>‹#›</a:t>
            </a:fld>
            <a:endParaRPr lang="ru-KZ"/>
          </a:p>
        </p:txBody>
      </p:sp>
    </p:spTree>
    <p:extLst>
      <p:ext uri="{BB962C8B-B14F-4D97-AF65-F5344CB8AC3E}">
        <p14:creationId xmlns:p14="http://schemas.microsoft.com/office/powerpoint/2010/main" val="364270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B455B74-484B-452A-B99E-0EE21C40B6D6}" type="datetimeFigureOut">
              <a:rPr lang="ru-KZ" smtClean="0"/>
              <a:t>07.11.2023</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EDDA094B-F43B-48CE-9624-AED3501ADA0B}" type="slidenum">
              <a:rPr lang="ru-KZ" smtClean="0"/>
              <a:t>‹#›</a:t>
            </a:fld>
            <a:endParaRPr lang="ru-KZ"/>
          </a:p>
        </p:txBody>
      </p:sp>
    </p:spTree>
    <p:extLst>
      <p:ext uri="{BB962C8B-B14F-4D97-AF65-F5344CB8AC3E}">
        <p14:creationId xmlns:p14="http://schemas.microsoft.com/office/powerpoint/2010/main" val="130708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B455B74-484B-452A-B99E-0EE21C40B6D6}" type="datetimeFigureOut">
              <a:rPr lang="ru-KZ" smtClean="0"/>
              <a:t>07.11.2023</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EDDA094B-F43B-48CE-9624-AED3501ADA0B}" type="slidenum">
              <a:rPr lang="ru-KZ" smtClean="0"/>
              <a:t>‹#›</a:t>
            </a:fld>
            <a:endParaRPr lang="ru-KZ"/>
          </a:p>
        </p:txBody>
      </p:sp>
    </p:spTree>
    <p:extLst>
      <p:ext uri="{BB962C8B-B14F-4D97-AF65-F5344CB8AC3E}">
        <p14:creationId xmlns:p14="http://schemas.microsoft.com/office/powerpoint/2010/main" val="65102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B455B74-484B-452A-B99E-0EE21C40B6D6}" type="datetimeFigureOut">
              <a:rPr lang="ru-KZ" smtClean="0"/>
              <a:t>07.11.2023</a:t>
            </a:fld>
            <a:endParaRPr lang="ru-KZ"/>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ru-KZ"/>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EDDA094B-F43B-48CE-9624-AED3501ADA0B}" type="slidenum">
              <a:rPr lang="ru-KZ" smtClean="0"/>
              <a:t>‹#›</a:t>
            </a:fld>
            <a:endParaRPr lang="ru-KZ"/>
          </a:p>
        </p:txBody>
      </p:sp>
    </p:spTree>
    <p:extLst>
      <p:ext uri="{BB962C8B-B14F-4D97-AF65-F5344CB8AC3E}">
        <p14:creationId xmlns:p14="http://schemas.microsoft.com/office/powerpoint/2010/main" val="180213630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file:///C:/Users/smuratova/Downloads/&#208;&#163;N&#771;&#135;&#208;&#181;&#208;&#177;&#208;&#189;&#208;&#190;&#208;&#181;%20&#208;&#191;&#208;&#190;N&#771;&#129;&#208;&#190;&#208;&#177;&#208;&#184;&#208;&#181;-2020-N&#771;&#134;&#208;&#181;&#208;&#187;&#208;&#184;&#208;&#186;&#208;&#190;&#208;&#188;.pdf" TargetMode="External"/><Relationship Id="rId2" Type="http://schemas.openxmlformats.org/officeDocument/2006/relationships/hyperlink" Target="http://saparbayeva.kz/" TargetMode="External"/><Relationship Id="rId1" Type="http://schemas.openxmlformats.org/officeDocument/2006/relationships/slideLayout" Target="../slideLayouts/slideLayout12.xml"/><Relationship Id="rId4" Type="http://schemas.openxmlformats.org/officeDocument/2006/relationships/hyperlink" Target="https://studbooks.net/1282489/buhgalterskiy_uchet_i_audit/audit_tekuschih_aktivov"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241AE-1B72-4D4E-AC2D-1795B1366192}"/>
              </a:ext>
            </a:extLst>
          </p:cNvPr>
          <p:cNvSpPr>
            <a:spLocks noGrp="1"/>
          </p:cNvSpPr>
          <p:nvPr>
            <p:ph type="ctrTitle"/>
          </p:nvPr>
        </p:nvSpPr>
        <p:spPr/>
        <p:txBody>
          <a:bodyPr/>
          <a:lstStyle/>
          <a:p>
            <a:r>
              <a:rPr lang="ru-RU" sz="1800" dirty="0">
                <a:effectLst/>
                <a:latin typeface="Times New Roman" panose="02020603050405020304" pitchFamily="18" charset="0"/>
                <a:ea typeface="Times New Roman" panose="02020603050405020304" pitchFamily="18" charset="0"/>
              </a:rPr>
              <a:t>Аудит отчета о результатах финансовой деятельности</a:t>
            </a:r>
            <a:endParaRPr lang="ru-KZ" dirty="0"/>
          </a:p>
        </p:txBody>
      </p:sp>
      <p:sp>
        <p:nvSpPr>
          <p:cNvPr id="3" name="Подзаголовок 2">
            <a:extLst>
              <a:ext uri="{FF2B5EF4-FFF2-40B4-BE49-F238E27FC236}">
                <a16:creationId xmlns:a16="http://schemas.microsoft.com/office/drawing/2014/main" id="{3C2B04F6-3026-4C99-A768-8B9B4A7CFDFA}"/>
              </a:ext>
            </a:extLst>
          </p:cNvPr>
          <p:cNvSpPr>
            <a:spLocks noGrp="1"/>
          </p:cNvSpPr>
          <p:nvPr>
            <p:ph type="subTitle" idx="1"/>
          </p:nvPr>
        </p:nvSpPr>
        <p:spPr/>
        <p:txBody>
          <a:bodyPr/>
          <a:lstStyle/>
          <a:p>
            <a:endParaRPr lang="ru-KZ" dirty="0"/>
          </a:p>
        </p:txBody>
      </p:sp>
    </p:spTree>
    <p:extLst>
      <p:ext uri="{BB962C8B-B14F-4D97-AF65-F5344CB8AC3E}">
        <p14:creationId xmlns:p14="http://schemas.microsoft.com/office/powerpoint/2010/main" val="3938982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865329-E144-469A-A9FB-37ACC1A1C4BE}"/>
              </a:ext>
            </a:extLst>
          </p:cNvPr>
          <p:cNvSpPr>
            <a:spLocks noGrp="1"/>
          </p:cNvSpPr>
          <p:nvPr>
            <p:ph type="title"/>
          </p:nvPr>
        </p:nvSpPr>
        <p:spPr/>
        <p:txBody>
          <a:bodyPr/>
          <a:lstStyle/>
          <a:p>
            <a:r>
              <a:rPr lang="ru-RU" dirty="0"/>
              <a:t>Источники доказательств </a:t>
            </a:r>
            <a:endParaRPr lang="ru-KZ" dirty="0"/>
          </a:p>
        </p:txBody>
      </p:sp>
      <p:sp>
        <p:nvSpPr>
          <p:cNvPr id="3" name="Объект 2">
            <a:extLst>
              <a:ext uri="{FF2B5EF4-FFF2-40B4-BE49-F238E27FC236}">
                <a16:creationId xmlns:a16="http://schemas.microsoft.com/office/drawing/2014/main" id="{79AB513C-9FC8-44C6-83DA-076019E1DA25}"/>
              </a:ext>
            </a:extLst>
          </p:cNvPr>
          <p:cNvSpPr>
            <a:spLocks noGrp="1"/>
          </p:cNvSpPr>
          <p:nvPr>
            <p:ph idx="1"/>
          </p:nvPr>
        </p:nvSpPr>
        <p:spPr>
          <a:solidFill>
            <a:srgbClr val="FFFF00"/>
          </a:solidFill>
        </p:spPr>
        <p:txBody>
          <a:bodyPr>
            <a:normAutofit/>
          </a:bodyPr>
          <a:lstStyle/>
          <a:p>
            <a:r>
              <a:rPr lang="ru-RU" sz="2400" dirty="0">
                <a:solidFill>
                  <a:schemeClr val="bg1"/>
                </a:solidFill>
                <a:latin typeface="Times New Roman" panose="02020603050405020304" pitchFamily="18" charset="0"/>
                <a:cs typeface="Times New Roman" panose="02020603050405020304" pitchFamily="18" charset="0"/>
              </a:rPr>
              <a:t>Индивидуальный план финансирования </a:t>
            </a:r>
          </a:p>
          <a:p>
            <a:r>
              <a:rPr lang="ru-RU" sz="2400" dirty="0">
                <a:solidFill>
                  <a:schemeClr val="bg1"/>
                </a:solidFill>
                <a:latin typeface="Times New Roman" panose="02020603050405020304" pitchFamily="18" charset="0"/>
                <a:cs typeface="Times New Roman" panose="02020603050405020304" pitchFamily="18" charset="0"/>
              </a:rPr>
              <a:t>План финансирования по трансфертам, субсидиям </a:t>
            </a:r>
          </a:p>
          <a:p>
            <a:r>
              <a:rPr lang="ru-RU" sz="2400" dirty="0">
                <a:solidFill>
                  <a:schemeClr val="bg1"/>
                </a:solidFill>
                <a:latin typeface="Times New Roman" panose="02020603050405020304" pitchFamily="18" charset="0"/>
                <a:cs typeface="Times New Roman" panose="02020603050405020304" pitchFamily="18" charset="0"/>
              </a:rPr>
              <a:t>Договоры с организациями </a:t>
            </a:r>
          </a:p>
          <a:p>
            <a:r>
              <a:rPr lang="ru-RU" sz="2400" dirty="0">
                <a:solidFill>
                  <a:schemeClr val="bg1"/>
                </a:solidFill>
                <a:latin typeface="Times New Roman" panose="02020603050405020304" pitchFamily="18" charset="0"/>
                <a:cs typeface="Times New Roman" panose="02020603050405020304" pitchFamily="18" charset="0"/>
              </a:rPr>
              <a:t>Договоры об уступке требований, акты</a:t>
            </a:r>
          </a:p>
          <a:p>
            <a:r>
              <a:rPr lang="ru-RU" sz="2400" dirty="0">
                <a:solidFill>
                  <a:schemeClr val="bg1"/>
                </a:solidFill>
                <a:latin typeface="Times New Roman" panose="02020603050405020304" pitchFamily="18" charset="0"/>
                <a:cs typeface="Times New Roman" panose="02020603050405020304" pitchFamily="18" charset="0"/>
              </a:rPr>
              <a:t>Выписки казначейства </a:t>
            </a:r>
          </a:p>
          <a:p>
            <a:r>
              <a:rPr lang="ru-RU" sz="2400" dirty="0">
                <a:solidFill>
                  <a:schemeClr val="bg1"/>
                </a:solidFill>
                <a:latin typeface="Times New Roman" panose="02020603050405020304" pitchFamily="18" charset="0"/>
                <a:cs typeface="Times New Roman" panose="02020603050405020304" pitchFamily="18" charset="0"/>
              </a:rPr>
              <a:t>Первичный документ об оприходовании спонсорской и благотворительной помощи </a:t>
            </a:r>
          </a:p>
          <a:p>
            <a:r>
              <a:rPr lang="ru-RU" sz="2400" dirty="0">
                <a:solidFill>
                  <a:schemeClr val="bg1"/>
                </a:solidFill>
                <a:latin typeface="Times New Roman" panose="02020603050405020304" pitchFamily="18" charset="0"/>
                <a:cs typeface="Times New Roman" panose="02020603050405020304" pitchFamily="18" charset="0"/>
              </a:rPr>
              <a:t>Главная книга, мемориальные ордера </a:t>
            </a:r>
          </a:p>
        </p:txBody>
      </p:sp>
    </p:spTree>
    <p:extLst>
      <p:ext uri="{BB962C8B-B14F-4D97-AF65-F5344CB8AC3E}">
        <p14:creationId xmlns:p14="http://schemas.microsoft.com/office/powerpoint/2010/main" val="133106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1E76F6-9982-46FA-AF50-C113285E723B}"/>
              </a:ext>
            </a:extLst>
          </p:cNvPr>
          <p:cNvSpPr>
            <a:spLocks noGrp="1"/>
          </p:cNvSpPr>
          <p:nvPr>
            <p:ph type="title"/>
          </p:nvPr>
        </p:nvSpPr>
        <p:spPr/>
        <p:txBody>
          <a:bodyPr/>
          <a:lstStyle/>
          <a:p>
            <a:r>
              <a:rPr lang="ru-RU" dirty="0"/>
              <a:t>Аудит расходов </a:t>
            </a:r>
            <a:endParaRPr lang="ru-KZ" dirty="0"/>
          </a:p>
        </p:txBody>
      </p:sp>
      <p:sp>
        <p:nvSpPr>
          <p:cNvPr id="3" name="Объект 2">
            <a:extLst>
              <a:ext uri="{FF2B5EF4-FFF2-40B4-BE49-F238E27FC236}">
                <a16:creationId xmlns:a16="http://schemas.microsoft.com/office/drawing/2014/main" id="{5A21674B-F470-4356-B100-A8AB4388182B}"/>
              </a:ext>
            </a:extLst>
          </p:cNvPr>
          <p:cNvSpPr>
            <a:spLocks noGrp="1"/>
          </p:cNvSpPr>
          <p:nvPr>
            <p:ph idx="1"/>
          </p:nvPr>
        </p:nvSpPr>
        <p:spPr/>
        <p:txBody>
          <a:bodyPr/>
          <a:lstStyle/>
          <a:p>
            <a:r>
              <a:rPr lang="ru-RU" dirty="0"/>
              <a:t>Цель : Получение достаточных доказательств для формирования мнения о достоверности и полноте информации о расходах государственного учреждения </a:t>
            </a:r>
          </a:p>
          <a:p>
            <a:r>
              <a:rPr lang="ru-RU" dirty="0"/>
              <a:t>Задачи </a:t>
            </a:r>
          </a:p>
          <a:p>
            <a:r>
              <a:rPr lang="ru-RU" dirty="0"/>
              <a:t>1. проверка правильности и полноты признания расходов государственного </a:t>
            </a:r>
            <a:r>
              <a:rPr lang="ru-RU" dirty="0" err="1"/>
              <a:t>учереждения</a:t>
            </a:r>
            <a:r>
              <a:rPr lang="ru-RU" dirty="0"/>
              <a:t> </a:t>
            </a:r>
          </a:p>
          <a:p>
            <a:r>
              <a:rPr lang="ru-RU" dirty="0"/>
              <a:t>2. Проверка достоверности и полноты раскрытия расходов в отчете о результатах финансовой деятельности </a:t>
            </a:r>
            <a:endParaRPr lang="ru-KZ" dirty="0"/>
          </a:p>
        </p:txBody>
      </p:sp>
    </p:spTree>
    <p:extLst>
      <p:ext uri="{BB962C8B-B14F-4D97-AF65-F5344CB8AC3E}">
        <p14:creationId xmlns:p14="http://schemas.microsoft.com/office/powerpoint/2010/main" val="368913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E40B4C-E49A-4020-BEDF-7CBC5C673DE0}"/>
              </a:ext>
            </a:extLst>
          </p:cNvPr>
          <p:cNvSpPr>
            <a:spLocks noGrp="1"/>
          </p:cNvSpPr>
          <p:nvPr>
            <p:ph type="title"/>
          </p:nvPr>
        </p:nvSpPr>
        <p:spPr/>
        <p:txBody>
          <a:bodyPr/>
          <a:lstStyle/>
          <a:p>
            <a:r>
              <a:rPr lang="ru-RU" dirty="0"/>
              <a:t>Аудитор должен выяснить :</a:t>
            </a:r>
            <a:endParaRPr lang="ru-KZ" dirty="0"/>
          </a:p>
        </p:txBody>
      </p:sp>
      <p:sp>
        <p:nvSpPr>
          <p:cNvPr id="3" name="Объект 2">
            <a:extLst>
              <a:ext uri="{FF2B5EF4-FFF2-40B4-BE49-F238E27FC236}">
                <a16:creationId xmlns:a16="http://schemas.microsoft.com/office/drawing/2014/main" id="{12303E91-261A-4D79-84E2-4C132EFF6146}"/>
              </a:ext>
            </a:extLst>
          </p:cNvPr>
          <p:cNvSpPr>
            <a:spLocks noGrp="1"/>
          </p:cNvSpPr>
          <p:nvPr>
            <p:ph idx="1"/>
          </p:nvPr>
        </p:nvSpPr>
        <p:spPr>
          <a:solidFill>
            <a:srgbClr val="FFFF00"/>
          </a:solidFill>
        </p:spPr>
        <p:txBody>
          <a:bodyPr/>
          <a:lstStyle/>
          <a:p>
            <a:r>
              <a:rPr lang="ru-RU" dirty="0">
                <a:solidFill>
                  <a:schemeClr val="bg1"/>
                </a:solidFill>
                <a:latin typeface="Arial Narrow" panose="020B0606020202030204" pitchFamily="34" charset="0"/>
              </a:rPr>
              <a:t>Перечень всех видов расходов государственного учреждения </a:t>
            </a:r>
          </a:p>
          <a:p>
            <a:r>
              <a:rPr lang="ru-RU" dirty="0">
                <a:solidFill>
                  <a:schemeClr val="bg1"/>
                </a:solidFill>
                <a:latin typeface="Arial Narrow" panose="020B0606020202030204" pitchFamily="34" charset="0"/>
              </a:rPr>
              <a:t>Взаимосвязанные объекты аудита, которые будут проверяться совместно с расходами для исключения дублирования процедур по существу </a:t>
            </a:r>
          </a:p>
          <a:p>
            <a:r>
              <a:rPr lang="ru-RU" dirty="0">
                <a:solidFill>
                  <a:schemeClr val="bg1"/>
                </a:solidFill>
                <a:latin typeface="Arial Narrow" panose="020B0606020202030204" pitchFamily="34" charset="0"/>
              </a:rPr>
              <a:t>Коды счетов и строк по видам расходов, которые используются учреждением при введении бухгалтерского учета </a:t>
            </a:r>
          </a:p>
          <a:p>
            <a:r>
              <a:rPr lang="ru-RU" dirty="0">
                <a:solidFill>
                  <a:schemeClr val="bg1"/>
                </a:solidFill>
                <a:latin typeface="Arial Narrow" panose="020B0606020202030204" pitchFamily="34" charset="0"/>
              </a:rPr>
              <a:t>Учетную политику относительно расходов государственного учреждения </a:t>
            </a:r>
          </a:p>
          <a:p>
            <a:r>
              <a:rPr lang="ru-RU" dirty="0">
                <a:solidFill>
                  <a:schemeClr val="bg1"/>
                </a:solidFill>
                <a:latin typeface="Arial Narrow" panose="020B0606020202030204" pitchFamily="34" charset="0"/>
              </a:rPr>
              <a:t>Систему бухгалтерских записей расходов методом начисления </a:t>
            </a:r>
          </a:p>
          <a:p>
            <a:pPr marL="0" indent="0">
              <a:buNone/>
            </a:pPr>
            <a:r>
              <a:rPr lang="ru-RU" dirty="0">
                <a:solidFill>
                  <a:schemeClr val="bg1"/>
                </a:solidFill>
                <a:latin typeface="Arial Narrow" panose="020B0606020202030204" pitchFamily="34" charset="0"/>
              </a:rPr>
              <a:t> </a:t>
            </a:r>
            <a:endParaRPr lang="ru-KZ"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59425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BF36C0-B0D2-4FF2-AE59-5FD1BDE19068}"/>
              </a:ext>
            </a:extLst>
          </p:cNvPr>
          <p:cNvSpPr>
            <a:spLocks noGrp="1"/>
          </p:cNvSpPr>
          <p:nvPr>
            <p:ph type="title"/>
          </p:nvPr>
        </p:nvSpPr>
        <p:spPr/>
        <p:txBody>
          <a:bodyPr/>
          <a:lstStyle/>
          <a:p>
            <a:r>
              <a:rPr lang="ru-RU" dirty="0"/>
              <a:t>Нормативная правовая база </a:t>
            </a:r>
            <a:endParaRPr lang="ru-KZ" dirty="0"/>
          </a:p>
        </p:txBody>
      </p:sp>
      <p:sp>
        <p:nvSpPr>
          <p:cNvPr id="3" name="Объект 2">
            <a:extLst>
              <a:ext uri="{FF2B5EF4-FFF2-40B4-BE49-F238E27FC236}">
                <a16:creationId xmlns:a16="http://schemas.microsoft.com/office/drawing/2014/main" id="{FA099710-DDB7-4994-8DDD-55D8532D6555}"/>
              </a:ext>
            </a:extLst>
          </p:cNvPr>
          <p:cNvSpPr>
            <a:spLocks noGrp="1"/>
          </p:cNvSpPr>
          <p:nvPr>
            <p:ph idx="1"/>
          </p:nvPr>
        </p:nvSpPr>
        <p:spPr/>
        <p:txBody>
          <a:bodyPr/>
          <a:lstStyle/>
          <a:p>
            <a:r>
              <a:rPr lang="ru-RU" dirty="0"/>
              <a:t>Приказ № 444</a:t>
            </a:r>
          </a:p>
          <a:p>
            <a:r>
              <a:rPr lang="ru-RU" dirty="0"/>
              <a:t>Приказ № 393 </a:t>
            </a:r>
          </a:p>
          <a:p>
            <a:r>
              <a:rPr lang="ru-RU" dirty="0"/>
              <a:t>Приказ № 281 </a:t>
            </a:r>
          </a:p>
          <a:p>
            <a:r>
              <a:rPr lang="ru-RU" dirty="0"/>
              <a:t>Приказ № 325 </a:t>
            </a:r>
            <a:endParaRPr lang="ru-KZ" dirty="0"/>
          </a:p>
        </p:txBody>
      </p:sp>
    </p:spTree>
    <p:extLst>
      <p:ext uri="{BB962C8B-B14F-4D97-AF65-F5344CB8AC3E}">
        <p14:creationId xmlns:p14="http://schemas.microsoft.com/office/powerpoint/2010/main" val="213736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D3149D-F05E-423F-A7DB-B98EE248D570}"/>
              </a:ext>
            </a:extLst>
          </p:cNvPr>
          <p:cNvSpPr>
            <a:spLocks noGrp="1"/>
          </p:cNvSpPr>
          <p:nvPr>
            <p:ph type="title"/>
          </p:nvPr>
        </p:nvSpPr>
        <p:spPr/>
        <p:txBody>
          <a:bodyPr/>
          <a:lstStyle/>
          <a:p>
            <a:r>
              <a:rPr lang="ru-RU" dirty="0"/>
              <a:t>Источники </a:t>
            </a:r>
            <a:endParaRPr lang="ru-KZ" dirty="0"/>
          </a:p>
        </p:txBody>
      </p:sp>
      <p:sp>
        <p:nvSpPr>
          <p:cNvPr id="3" name="Объект 2">
            <a:extLst>
              <a:ext uri="{FF2B5EF4-FFF2-40B4-BE49-F238E27FC236}">
                <a16:creationId xmlns:a16="http://schemas.microsoft.com/office/drawing/2014/main" id="{F9D9FB5B-DC5B-43F4-910B-8FF547EA13F2}"/>
              </a:ext>
            </a:extLst>
          </p:cNvPr>
          <p:cNvSpPr>
            <a:spLocks noGrp="1"/>
          </p:cNvSpPr>
          <p:nvPr>
            <p:ph idx="1"/>
          </p:nvPr>
        </p:nvSpPr>
        <p:spPr/>
        <p:txBody>
          <a:bodyPr/>
          <a:lstStyle/>
          <a:p>
            <a:r>
              <a:rPr lang="ru-RU" dirty="0"/>
              <a:t>Индивидуальный план финансирования государственного учреждения </a:t>
            </a:r>
          </a:p>
          <a:p>
            <a:r>
              <a:rPr lang="ru-RU" dirty="0"/>
              <a:t>Расчетно- платежные ведомости по зарплате , стипендии </a:t>
            </a:r>
          </a:p>
          <a:p>
            <a:r>
              <a:rPr lang="ru-RU" dirty="0"/>
              <a:t>Расчеты пенсионных взносов </a:t>
            </a:r>
          </a:p>
          <a:p>
            <a:r>
              <a:rPr lang="ru-RU" dirty="0"/>
              <a:t>Товарные накладные, акт на списание материалов </a:t>
            </a:r>
          </a:p>
          <a:p>
            <a:r>
              <a:rPr lang="ru-RU" dirty="0"/>
              <a:t>Авансовые отчеты </a:t>
            </a:r>
          </a:p>
          <a:p>
            <a:r>
              <a:rPr lang="ru-RU" dirty="0"/>
              <a:t>Счета к оплате </a:t>
            </a:r>
          </a:p>
          <a:p>
            <a:r>
              <a:rPr lang="ru-RU" dirty="0"/>
              <a:t>Выписки казначейства </a:t>
            </a:r>
          </a:p>
          <a:p>
            <a:r>
              <a:rPr lang="ru-RU" dirty="0"/>
              <a:t>Выписки банков второго уровня </a:t>
            </a:r>
          </a:p>
          <a:p>
            <a:pPr marL="0" indent="0">
              <a:buNone/>
            </a:pPr>
            <a:endParaRPr lang="ru-RU" dirty="0"/>
          </a:p>
          <a:p>
            <a:endParaRPr lang="ru-RU" dirty="0"/>
          </a:p>
          <a:p>
            <a:endParaRPr lang="ru-RU" dirty="0"/>
          </a:p>
          <a:p>
            <a:endParaRPr lang="ru-KZ" dirty="0"/>
          </a:p>
        </p:txBody>
      </p:sp>
    </p:spTree>
    <p:extLst>
      <p:ext uri="{BB962C8B-B14F-4D97-AF65-F5344CB8AC3E}">
        <p14:creationId xmlns:p14="http://schemas.microsoft.com/office/powerpoint/2010/main" val="263502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27D071-F96A-5154-804F-3579F61DF96F}"/>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88E15036-451B-9AE6-46B6-F533B8847ACF}"/>
              </a:ext>
            </a:extLst>
          </p:cNvPr>
          <p:cNvSpPr>
            <a:spLocks noGrp="1"/>
          </p:cNvSpPr>
          <p:nvPr>
            <p:ph idx="1"/>
          </p:nvPr>
        </p:nvSpPr>
        <p:spPr/>
        <p:txBody>
          <a:bodyPr/>
          <a:lstStyle/>
          <a:p>
            <a:endParaRPr lang="ru-KZ"/>
          </a:p>
        </p:txBody>
      </p:sp>
    </p:spTree>
    <p:extLst>
      <p:ext uri="{BB962C8B-B14F-4D97-AF65-F5344CB8AC3E}">
        <p14:creationId xmlns:p14="http://schemas.microsoft.com/office/powerpoint/2010/main" val="483654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7776273F-7DA4-A9BF-EDB8-AA7733967CB0}"/>
              </a:ext>
            </a:extLst>
          </p:cNvPr>
          <p:cNvSpPr/>
          <p:nvPr/>
        </p:nvSpPr>
        <p:spPr>
          <a:xfrm>
            <a:off x="761963" y="761982"/>
            <a:ext cx="10635491" cy="650793"/>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3200" dirty="0">
                <a:solidFill>
                  <a:schemeClr val="tx1"/>
                </a:solidFill>
              </a:rPr>
              <a:t>Учет доходов в соответствии с МСФО</a:t>
            </a:r>
          </a:p>
        </p:txBody>
      </p:sp>
      <p:sp>
        <p:nvSpPr>
          <p:cNvPr id="5" name="Стрелка вниз 5">
            <a:extLst>
              <a:ext uri="{FF2B5EF4-FFF2-40B4-BE49-F238E27FC236}">
                <a16:creationId xmlns:a16="http://schemas.microsoft.com/office/drawing/2014/main" id="{B98AE97C-51E3-3746-B990-163FBE95B300}"/>
              </a:ext>
            </a:extLst>
          </p:cNvPr>
          <p:cNvSpPr/>
          <p:nvPr/>
        </p:nvSpPr>
        <p:spPr>
          <a:xfrm>
            <a:off x="1775520" y="1430805"/>
            <a:ext cx="2000264" cy="38180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
        <p:nvSpPr>
          <p:cNvPr id="9"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8C266AE4-100B-FA2C-1C40-0F72F0EE22EB}"/>
              </a:ext>
            </a:extLst>
          </p:cNvPr>
          <p:cNvSpPr/>
          <p:nvPr/>
        </p:nvSpPr>
        <p:spPr>
          <a:xfrm>
            <a:off x="548827" y="2468894"/>
            <a:ext cx="5259141" cy="3648405"/>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133" dirty="0">
                <a:solidFill>
                  <a:schemeClr val="tx1"/>
                </a:solidFill>
              </a:rPr>
              <a:t>Доходы компании (</a:t>
            </a:r>
            <a:r>
              <a:rPr lang="en-GB" sz="2133" dirty="0">
                <a:solidFill>
                  <a:schemeClr val="tx1"/>
                </a:solidFill>
              </a:rPr>
              <a:t>Income</a:t>
            </a:r>
            <a:r>
              <a:rPr lang="ru-RU" sz="2133" dirty="0">
                <a:solidFill>
                  <a:schemeClr val="tx1"/>
                </a:solidFill>
              </a:rPr>
              <a:t>)</a:t>
            </a:r>
            <a:r>
              <a:rPr lang="en-GB" sz="2133" dirty="0">
                <a:solidFill>
                  <a:schemeClr val="tx1"/>
                </a:solidFill>
              </a:rPr>
              <a:t> </a:t>
            </a:r>
            <a:r>
              <a:rPr lang="ru-RU" sz="2133" dirty="0">
                <a:solidFill>
                  <a:schemeClr val="tx1"/>
                </a:solidFill>
              </a:rPr>
              <a:t>- увеличение экономических выгод в течение отчетного периода в форме поступлений или улучшения качества актива либо уменьшения величины обязательств, которые приводят к увеличению собственного капитала, не связанному с взносами участников капитала. </a:t>
            </a:r>
          </a:p>
        </p:txBody>
      </p:sp>
      <p:pic>
        <p:nvPicPr>
          <p:cNvPr id="45058" name="Picture 2" descr="Выручка и прибыль — различия и как рассчитывается"/>
          <p:cNvPicPr>
            <a:picLocks noChangeAspect="1" noChangeArrowheads="1"/>
          </p:cNvPicPr>
          <p:nvPr/>
        </p:nvPicPr>
        <p:blipFill>
          <a:blip r:embed="rId2" cstate="print"/>
          <a:srcRect/>
          <a:stretch>
            <a:fillRect/>
          </a:stretch>
        </p:blipFill>
        <p:spPr bwMode="auto">
          <a:xfrm>
            <a:off x="6096001" y="1619237"/>
            <a:ext cx="5684508" cy="4572032"/>
          </a:xfrm>
          <a:prstGeom prst="rect">
            <a:avLst/>
          </a:prstGeom>
          <a:ln>
            <a:noFill/>
          </a:ln>
          <a:effectLst>
            <a:softEdge rad="112500"/>
          </a:effectLst>
        </p:spPr>
      </p:pic>
    </p:spTree>
    <p:extLst>
      <p:ext uri="{BB962C8B-B14F-4D97-AF65-F5344CB8AC3E}">
        <p14:creationId xmlns:p14="http://schemas.microsoft.com/office/powerpoint/2010/main" val="3050708805"/>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7776273F-7DA4-A9BF-EDB8-AA7733967CB0}"/>
              </a:ext>
            </a:extLst>
          </p:cNvPr>
          <p:cNvSpPr/>
          <p:nvPr/>
        </p:nvSpPr>
        <p:spPr>
          <a:xfrm>
            <a:off x="778254" y="285728"/>
            <a:ext cx="10937535" cy="1238259"/>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667" dirty="0">
                <a:solidFill>
                  <a:schemeClr val="accent2">
                    <a:lumMod val="25000"/>
                  </a:schemeClr>
                </a:solidFill>
              </a:rPr>
              <a:t>Учет доходов от обычной деятельности (выручки) регламентируется МСФО (IAS) 15 </a:t>
            </a:r>
          </a:p>
          <a:p>
            <a:r>
              <a:rPr lang="ru-RU" sz="2667" dirty="0">
                <a:solidFill>
                  <a:schemeClr val="accent2">
                    <a:lumMod val="25000"/>
                  </a:schemeClr>
                </a:solidFill>
              </a:rPr>
              <a:t>«Выручка по договорам с покупателями»</a:t>
            </a:r>
            <a:br>
              <a:rPr lang="ru-RU" sz="2667" dirty="0">
                <a:solidFill>
                  <a:schemeClr val="accent2">
                    <a:lumMod val="25000"/>
                  </a:schemeClr>
                </a:solidFill>
              </a:rPr>
            </a:br>
            <a:br>
              <a:rPr lang="ru-RU" sz="2667" dirty="0"/>
            </a:br>
            <a:endParaRPr lang="ru-RU" sz="2667" dirty="0">
              <a:solidFill>
                <a:schemeClr val="accent2">
                  <a:lumMod val="25000"/>
                </a:schemeClr>
              </a:solidFill>
            </a:endParaRPr>
          </a:p>
        </p:txBody>
      </p:sp>
      <p:sp>
        <p:nvSpPr>
          <p:cNvPr id="5" name="Стрелка вниз 5">
            <a:extLst>
              <a:ext uri="{FF2B5EF4-FFF2-40B4-BE49-F238E27FC236}">
                <a16:creationId xmlns:a16="http://schemas.microsoft.com/office/drawing/2014/main" id="{B98AE97C-51E3-3746-B990-163FBE95B300}"/>
              </a:ext>
            </a:extLst>
          </p:cNvPr>
          <p:cNvSpPr/>
          <p:nvPr/>
        </p:nvSpPr>
        <p:spPr>
          <a:xfrm>
            <a:off x="2831637" y="1653413"/>
            <a:ext cx="2000264" cy="38180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
        <p:nvSpPr>
          <p:cNvPr id="9"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8C266AE4-100B-FA2C-1C40-0F72F0EE22EB}"/>
              </a:ext>
            </a:extLst>
          </p:cNvPr>
          <p:cNvSpPr/>
          <p:nvPr/>
        </p:nvSpPr>
        <p:spPr>
          <a:xfrm>
            <a:off x="380960" y="2571744"/>
            <a:ext cx="6624736" cy="3936437"/>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667" dirty="0"/>
              <a:t> </a:t>
            </a:r>
          </a:p>
          <a:p>
            <a:r>
              <a:rPr lang="ru-RU" sz="2667" dirty="0">
                <a:solidFill>
                  <a:schemeClr val="tx1"/>
                </a:solidFill>
              </a:rPr>
              <a:t>Согласно МСФО (</a:t>
            </a:r>
            <a:r>
              <a:rPr lang="en-GB" sz="2667" dirty="0">
                <a:solidFill>
                  <a:schemeClr val="tx1"/>
                </a:solidFill>
              </a:rPr>
              <a:t>IAS</a:t>
            </a:r>
            <a:r>
              <a:rPr lang="ru-RU" sz="2667" dirty="0">
                <a:solidFill>
                  <a:schemeClr val="tx1"/>
                </a:solidFill>
              </a:rPr>
              <a:t>) 18 «Выручка»- – это доходы, которые возникают в ходе обычной деятельности организации и могут обозначаться различными терминами, такими как: выручка от продаж, вознаграждение, </a:t>
            </a:r>
            <a:r>
              <a:rPr lang="ru-RU" sz="2667" dirty="0" err="1">
                <a:solidFill>
                  <a:schemeClr val="tx1"/>
                </a:solidFill>
              </a:rPr>
              <a:t>проценты,дивиденды,роялти</a:t>
            </a:r>
            <a:r>
              <a:rPr lang="ru-RU" sz="2667" dirty="0">
                <a:solidFill>
                  <a:schemeClr val="tx1"/>
                </a:solidFill>
              </a:rPr>
              <a:t>.</a:t>
            </a:r>
          </a:p>
        </p:txBody>
      </p:sp>
      <p:pic>
        <p:nvPicPr>
          <p:cNvPr id="4098" name="Picture 2" descr="Обязательный аудит: критерии, порядок проведения и требования">
            <a:extLst>
              <a:ext uri="{FF2B5EF4-FFF2-40B4-BE49-F238E27FC236}">
                <a16:creationId xmlns:a16="http://schemas.microsoft.com/office/drawing/2014/main" id="{6AC5BE3E-F442-F8AB-4B0A-4704703DCA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469" y="2510670"/>
            <a:ext cx="5182976" cy="39364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63190"/>
      </p:ext>
    </p:extLst>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952464" y="31"/>
            <a:ext cx="9994596" cy="697563"/>
          </a:xfrm>
          <a:prstGeom prst="rect">
            <a:avLst/>
          </a:prstGeom>
          <a:noFill/>
          <a:ln w="9525">
            <a:noFill/>
            <a:miter lim="800000"/>
            <a:headEnd/>
            <a:tailEnd/>
          </a:ln>
          <a:effectLst/>
        </p:spPr>
        <p:txBody>
          <a:bodyPr vert="horz" wrap="none" lIns="121920" tIns="60960" rIns="121920" bIns="60960" numCol="1" anchor="ctr" anchorCtr="0" compatLnSpc="1">
            <a:prstTxWarp prst="textNoShape">
              <a:avLst/>
            </a:prstTxWarp>
            <a:spAutoFit/>
          </a:bodyPr>
          <a:lstStyle/>
          <a:p>
            <a:pPr defTabSz="1219170" fontAlgn="base">
              <a:spcBef>
                <a:spcPct val="0"/>
              </a:spcBef>
              <a:spcAft>
                <a:spcPct val="0"/>
              </a:spcAft>
              <a:buFontTx/>
              <a:buChar char="•"/>
            </a:pPr>
            <a:r>
              <a:rPr lang="ru-RU" sz="3733" b="1" dirty="0">
                <a:latin typeface="Times New Roman" pitchFamily="18" charset="0"/>
                <a:ea typeface="Calibri" pitchFamily="34" charset="0"/>
                <a:cs typeface="Times New Roman" pitchFamily="18" charset="0"/>
              </a:rPr>
              <a:t>Классификация доходов по плану счетов РК</a:t>
            </a:r>
            <a:endParaRPr lang="ru-RU" sz="3733" dirty="0">
              <a:latin typeface="Arial" pitchFamily="34" charset="0"/>
              <a:cs typeface="Arial" pitchFamily="34" charset="0"/>
            </a:endParaRPr>
          </a:p>
        </p:txBody>
      </p:sp>
      <p:graphicFrame>
        <p:nvGraphicFramePr>
          <p:cNvPr id="4" name="Таблица 3"/>
          <p:cNvGraphicFramePr>
            <a:graphicFrameLocks noGrp="1"/>
          </p:cNvGraphicFramePr>
          <p:nvPr/>
        </p:nvGraphicFramePr>
        <p:xfrm>
          <a:off x="1428718" y="666731"/>
          <a:ext cx="9334565" cy="6379464"/>
        </p:xfrm>
        <a:graphic>
          <a:graphicData uri="http://schemas.openxmlformats.org/drawingml/2006/table">
            <a:tbl>
              <a:tblPr/>
              <a:tblGrid>
                <a:gridCol w="715028">
                  <a:extLst>
                    <a:ext uri="{9D8B030D-6E8A-4147-A177-3AD203B41FA5}">
                      <a16:colId xmlns:a16="http://schemas.microsoft.com/office/drawing/2014/main" val="20000"/>
                    </a:ext>
                  </a:extLst>
                </a:gridCol>
                <a:gridCol w="8619537">
                  <a:extLst>
                    <a:ext uri="{9D8B030D-6E8A-4147-A177-3AD203B41FA5}">
                      <a16:colId xmlns:a16="http://schemas.microsoft.com/office/drawing/2014/main" val="20001"/>
                    </a:ext>
                  </a:extLst>
                </a:gridCol>
              </a:tblGrid>
              <a:tr h="229871">
                <a:tc>
                  <a:txBody>
                    <a:bodyPr/>
                    <a:lstStyle/>
                    <a:p>
                      <a:pPr fontAlgn="base">
                        <a:lnSpc>
                          <a:spcPct val="115000"/>
                        </a:lnSpc>
                        <a:spcAft>
                          <a:spcPts val="0"/>
                        </a:spcAft>
                      </a:pPr>
                      <a:r>
                        <a:rPr lang="en-GB" sz="1400" b="1">
                          <a:latin typeface="Times New Roman"/>
                          <a:ea typeface="Times New Roman"/>
                          <a:cs typeface="Times New Roman"/>
                        </a:rPr>
                        <a:t>6000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dirty="0">
                          <a:latin typeface="Times New Roman"/>
                          <a:ea typeface="Times New Roman"/>
                          <a:cs typeface="Times New Roman"/>
                        </a:rPr>
                        <a:t>Доход от реализации продукции и оказания услуг</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9871">
                <a:tc>
                  <a:txBody>
                    <a:bodyPr/>
                    <a:lstStyle/>
                    <a:p>
                      <a:pPr fontAlgn="base">
                        <a:lnSpc>
                          <a:spcPct val="115000"/>
                        </a:lnSpc>
                        <a:spcAft>
                          <a:spcPts val="0"/>
                        </a:spcAft>
                      </a:pPr>
                      <a:r>
                        <a:rPr lang="en-GB" sz="1400" b="1">
                          <a:latin typeface="Times New Roman"/>
                          <a:ea typeface="Times New Roman"/>
                          <a:cs typeface="Times New Roman"/>
                        </a:rPr>
                        <a:t>6010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a:latin typeface="Times New Roman"/>
                          <a:ea typeface="Times New Roman"/>
                          <a:cs typeface="Times New Roman"/>
                        </a:rPr>
                        <a:t>Доход от реализации продукции и оказания услуг</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9871">
                <a:tc>
                  <a:txBody>
                    <a:bodyPr/>
                    <a:lstStyle/>
                    <a:p>
                      <a:pPr fontAlgn="base">
                        <a:lnSpc>
                          <a:spcPct val="115000"/>
                        </a:lnSpc>
                        <a:spcAft>
                          <a:spcPts val="0"/>
                        </a:spcAft>
                      </a:pPr>
                      <a:r>
                        <a:rPr lang="en-GB" sz="1400" b="1">
                          <a:latin typeface="Times New Roman"/>
                          <a:ea typeface="Times New Roman"/>
                          <a:cs typeface="Times New Roman"/>
                        </a:rPr>
                        <a:t>6020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dirty="0" err="1">
                          <a:latin typeface="Times New Roman"/>
                          <a:ea typeface="Times New Roman"/>
                          <a:cs typeface="Times New Roman"/>
                        </a:rPr>
                        <a:t>Возврат</a:t>
                      </a:r>
                      <a:r>
                        <a:rPr lang="en-GB" sz="1400" b="1" dirty="0">
                          <a:latin typeface="Times New Roman"/>
                          <a:ea typeface="Times New Roman"/>
                          <a:cs typeface="Times New Roman"/>
                        </a:rPr>
                        <a:t> </a:t>
                      </a:r>
                      <a:r>
                        <a:rPr lang="en-GB" sz="1400" b="1" dirty="0" err="1">
                          <a:latin typeface="Times New Roman"/>
                          <a:ea typeface="Times New Roman"/>
                          <a:cs typeface="Times New Roman"/>
                        </a:rPr>
                        <a:t>проданной</a:t>
                      </a:r>
                      <a:r>
                        <a:rPr lang="en-GB" sz="1400" b="1" dirty="0">
                          <a:latin typeface="Times New Roman"/>
                          <a:ea typeface="Times New Roman"/>
                          <a:cs typeface="Times New Roman"/>
                        </a:rPr>
                        <a:t> </a:t>
                      </a:r>
                      <a:r>
                        <a:rPr lang="en-GB" sz="1400" b="1" dirty="0" err="1">
                          <a:latin typeface="Times New Roman"/>
                          <a:ea typeface="Times New Roman"/>
                          <a:cs typeface="Times New Roman"/>
                        </a:rPr>
                        <a:t>продукции</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9871">
                <a:tc>
                  <a:txBody>
                    <a:bodyPr/>
                    <a:lstStyle/>
                    <a:p>
                      <a:pPr fontAlgn="base">
                        <a:lnSpc>
                          <a:spcPct val="115000"/>
                        </a:lnSpc>
                        <a:spcAft>
                          <a:spcPts val="0"/>
                        </a:spcAft>
                      </a:pPr>
                      <a:r>
                        <a:rPr lang="en-GB" sz="1400" b="1">
                          <a:latin typeface="Times New Roman"/>
                          <a:ea typeface="Times New Roman"/>
                          <a:cs typeface="Times New Roman"/>
                        </a:rPr>
                        <a:t>6030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dirty="0">
                          <a:latin typeface="Times New Roman"/>
                          <a:ea typeface="Times New Roman"/>
                          <a:cs typeface="Times New Roman"/>
                        </a:rPr>
                        <a:t>Скидки с цены и продаж</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9871">
                <a:tc>
                  <a:txBody>
                    <a:bodyPr/>
                    <a:lstStyle/>
                    <a:p>
                      <a:pPr fontAlgn="base">
                        <a:lnSpc>
                          <a:spcPct val="115000"/>
                        </a:lnSpc>
                        <a:spcAft>
                          <a:spcPts val="0"/>
                        </a:spcAft>
                      </a:pPr>
                      <a:r>
                        <a:rPr lang="en-GB" sz="1400" b="1">
                          <a:latin typeface="Times New Roman"/>
                          <a:ea typeface="Times New Roman"/>
                          <a:cs typeface="Times New Roman"/>
                        </a:rPr>
                        <a:t>6100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dirty="0" err="1">
                          <a:latin typeface="Times New Roman"/>
                          <a:ea typeface="Times New Roman"/>
                          <a:cs typeface="Times New Roman"/>
                        </a:rPr>
                        <a:t>Доход</a:t>
                      </a:r>
                      <a:r>
                        <a:rPr lang="en-GB" sz="1400" b="1" dirty="0">
                          <a:latin typeface="Times New Roman"/>
                          <a:ea typeface="Times New Roman"/>
                          <a:cs typeface="Times New Roman"/>
                        </a:rPr>
                        <a:t> </a:t>
                      </a:r>
                      <a:r>
                        <a:rPr lang="en-GB" sz="1400" b="1" dirty="0" err="1">
                          <a:latin typeface="Times New Roman"/>
                          <a:ea typeface="Times New Roman"/>
                          <a:cs typeface="Times New Roman"/>
                        </a:rPr>
                        <a:t>от</a:t>
                      </a:r>
                      <a:r>
                        <a:rPr lang="en-GB" sz="1400" b="1" dirty="0">
                          <a:latin typeface="Times New Roman"/>
                          <a:ea typeface="Times New Roman"/>
                          <a:cs typeface="Times New Roman"/>
                        </a:rPr>
                        <a:t> </a:t>
                      </a:r>
                      <a:r>
                        <a:rPr lang="en-GB" sz="1400" b="1" dirty="0" err="1">
                          <a:latin typeface="Times New Roman"/>
                          <a:ea typeface="Times New Roman"/>
                          <a:cs typeface="Times New Roman"/>
                        </a:rPr>
                        <a:t>финансирования</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9871">
                <a:tc>
                  <a:txBody>
                    <a:bodyPr/>
                    <a:lstStyle/>
                    <a:p>
                      <a:pPr fontAlgn="base">
                        <a:lnSpc>
                          <a:spcPct val="115000"/>
                        </a:lnSpc>
                        <a:spcAft>
                          <a:spcPts val="0"/>
                        </a:spcAft>
                      </a:pPr>
                      <a:r>
                        <a:rPr lang="en-GB" sz="1400" b="1">
                          <a:latin typeface="Times New Roman"/>
                          <a:ea typeface="Times New Roman"/>
                          <a:cs typeface="Times New Roman"/>
                        </a:rPr>
                        <a:t>6110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dirty="0" err="1">
                          <a:latin typeface="Times New Roman"/>
                          <a:ea typeface="Times New Roman"/>
                          <a:cs typeface="Times New Roman"/>
                        </a:rPr>
                        <a:t>Доходы</a:t>
                      </a:r>
                      <a:r>
                        <a:rPr lang="en-GB" sz="1400" b="1" dirty="0">
                          <a:latin typeface="Times New Roman"/>
                          <a:ea typeface="Times New Roman"/>
                          <a:cs typeface="Times New Roman"/>
                        </a:rPr>
                        <a:t> </a:t>
                      </a:r>
                      <a:r>
                        <a:rPr lang="en-GB" sz="1400" b="1" dirty="0" err="1">
                          <a:latin typeface="Times New Roman"/>
                          <a:ea typeface="Times New Roman"/>
                          <a:cs typeface="Times New Roman"/>
                        </a:rPr>
                        <a:t>по</a:t>
                      </a:r>
                      <a:r>
                        <a:rPr lang="en-GB" sz="1400" b="1" dirty="0">
                          <a:latin typeface="Times New Roman"/>
                          <a:ea typeface="Times New Roman"/>
                          <a:cs typeface="Times New Roman"/>
                        </a:rPr>
                        <a:t> </a:t>
                      </a:r>
                      <a:r>
                        <a:rPr lang="en-GB" sz="1400" b="1" dirty="0" err="1">
                          <a:latin typeface="Times New Roman"/>
                          <a:ea typeface="Times New Roman"/>
                          <a:cs typeface="Times New Roman"/>
                        </a:rPr>
                        <a:t>вознаграждениям</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9871">
                <a:tc>
                  <a:txBody>
                    <a:bodyPr/>
                    <a:lstStyle/>
                    <a:p>
                      <a:pPr fontAlgn="base">
                        <a:lnSpc>
                          <a:spcPct val="115000"/>
                        </a:lnSpc>
                        <a:spcAft>
                          <a:spcPts val="0"/>
                        </a:spcAft>
                      </a:pPr>
                      <a:r>
                        <a:rPr lang="en-GB" sz="1400" b="1">
                          <a:latin typeface="Times New Roman"/>
                          <a:ea typeface="Times New Roman"/>
                          <a:cs typeface="Times New Roman"/>
                        </a:rPr>
                        <a:t>6120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algn="l" fontAlgn="base">
                        <a:lnSpc>
                          <a:spcPct val="115000"/>
                        </a:lnSpc>
                        <a:spcAft>
                          <a:spcPts val="0"/>
                        </a:spcAft>
                      </a:pPr>
                      <a:r>
                        <a:rPr lang="en-GB" sz="1400" b="1" dirty="0" err="1">
                          <a:latin typeface="Times New Roman"/>
                          <a:ea typeface="Times New Roman"/>
                          <a:cs typeface="Times New Roman"/>
                        </a:rPr>
                        <a:t>Доходы</a:t>
                      </a:r>
                      <a:r>
                        <a:rPr lang="en-GB" sz="1400" b="1" dirty="0">
                          <a:latin typeface="Times New Roman"/>
                          <a:ea typeface="Times New Roman"/>
                          <a:cs typeface="Times New Roman"/>
                        </a:rPr>
                        <a:t> </a:t>
                      </a:r>
                      <a:r>
                        <a:rPr lang="en-GB" sz="1400" b="1" dirty="0" err="1">
                          <a:latin typeface="Times New Roman"/>
                          <a:ea typeface="Times New Roman"/>
                          <a:cs typeface="Times New Roman"/>
                        </a:rPr>
                        <a:t>по</a:t>
                      </a:r>
                      <a:r>
                        <a:rPr lang="en-GB" sz="1400" b="1" dirty="0">
                          <a:latin typeface="Times New Roman"/>
                          <a:ea typeface="Times New Roman"/>
                          <a:cs typeface="Times New Roman"/>
                        </a:rPr>
                        <a:t> </a:t>
                      </a:r>
                      <a:r>
                        <a:rPr lang="en-GB" sz="1400" b="1" dirty="0" err="1">
                          <a:latin typeface="Times New Roman"/>
                          <a:ea typeface="Times New Roman"/>
                          <a:cs typeface="Times New Roman"/>
                        </a:rPr>
                        <a:t>дивидендам</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29871">
                <a:tc>
                  <a:txBody>
                    <a:bodyPr/>
                    <a:lstStyle/>
                    <a:p>
                      <a:pPr fontAlgn="base">
                        <a:lnSpc>
                          <a:spcPct val="115000"/>
                        </a:lnSpc>
                        <a:spcAft>
                          <a:spcPts val="0"/>
                        </a:spcAft>
                      </a:pPr>
                      <a:r>
                        <a:rPr lang="en-GB" sz="1400" b="1">
                          <a:latin typeface="Times New Roman"/>
                          <a:ea typeface="Times New Roman"/>
                          <a:cs typeface="Times New Roman"/>
                        </a:rPr>
                        <a:t>6130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a:latin typeface="Times New Roman"/>
                          <a:ea typeface="Times New Roman"/>
                          <a:cs typeface="Times New Roman"/>
                        </a:rPr>
                        <a:t>Доходы от финансовой аренды</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9871">
                <a:tc>
                  <a:txBody>
                    <a:bodyPr/>
                    <a:lstStyle/>
                    <a:p>
                      <a:pPr fontAlgn="base">
                        <a:lnSpc>
                          <a:spcPct val="115000"/>
                        </a:lnSpc>
                        <a:spcAft>
                          <a:spcPts val="0"/>
                        </a:spcAft>
                      </a:pPr>
                      <a:r>
                        <a:rPr lang="en-GB" sz="1400" b="1">
                          <a:latin typeface="Times New Roman"/>
                          <a:ea typeface="Times New Roman"/>
                          <a:cs typeface="Times New Roman"/>
                        </a:rPr>
                        <a:t>6140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dirty="0">
                          <a:latin typeface="Times New Roman"/>
                          <a:ea typeface="Times New Roman"/>
                          <a:cs typeface="Times New Roman"/>
                        </a:rPr>
                        <a:t>Доходы от операций с инвестициями в недвижимость</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9871">
                <a:tc>
                  <a:txBody>
                    <a:bodyPr/>
                    <a:lstStyle/>
                    <a:p>
                      <a:pPr fontAlgn="base">
                        <a:lnSpc>
                          <a:spcPct val="115000"/>
                        </a:lnSpc>
                        <a:spcAft>
                          <a:spcPts val="0"/>
                        </a:spcAft>
                      </a:pPr>
                      <a:r>
                        <a:rPr lang="en-GB" sz="1400" b="1">
                          <a:latin typeface="Times New Roman"/>
                          <a:ea typeface="Times New Roman"/>
                          <a:cs typeface="Times New Roman"/>
                        </a:rPr>
                        <a:t>6150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a:latin typeface="Times New Roman"/>
                          <a:ea typeface="Times New Roman"/>
                          <a:cs typeface="Times New Roman"/>
                        </a:rPr>
                        <a:t>Доходы от изменения справедливой стоимости финансовых инструментов</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9871">
                <a:tc>
                  <a:txBody>
                    <a:bodyPr/>
                    <a:lstStyle/>
                    <a:p>
                      <a:pPr fontAlgn="base">
                        <a:lnSpc>
                          <a:spcPct val="115000"/>
                        </a:lnSpc>
                        <a:spcAft>
                          <a:spcPts val="0"/>
                        </a:spcAft>
                      </a:pPr>
                      <a:r>
                        <a:rPr lang="en-GB" sz="1400" b="1">
                          <a:latin typeface="Times New Roman"/>
                          <a:ea typeface="Times New Roman"/>
                          <a:cs typeface="Times New Roman"/>
                        </a:rPr>
                        <a:t>6160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a:latin typeface="Times New Roman"/>
                          <a:ea typeface="Times New Roman"/>
                          <a:cs typeface="Times New Roman"/>
                        </a:rPr>
                        <a:t>Прочие доходы от финансирования</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9871">
                <a:tc>
                  <a:txBody>
                    <a:bodyPr/>
                    <a:lstStyle/>
                    <a:p>
                      <a:pPr fontAlgn="base">
                        <a:lnSpc>
                          <a:spcPct val="115000"/>
                        </a:lnSpc>
                        <a:spcAft>
                          <a:spcPts val="0"/>
                        </a:spcAft>
                      </a:pPr>
                      <a:r>
                        <a:rPr lang="en-GB" sz="1400" b="1">
                          <a:latin typeface="Times New Roman"/>
                          <a:ea typeface="Times New Roman"/>
                          <a:cs typeface="Times New Roman"/>
                        </a:rPr>
                        <a:t>6200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dirty="0" err="1">
                          <a:latin typeface="Times New Roman"/>
                          <a:ea typeface="Times New Roman"/>
                          <a:cs typeface="Times New Roman"/>
                        </a:rPr>
                        <a:t>Прочие</a:t>
                      </a:r>
                      <a:r>
                        <a:rPr lang="en-GB" sz="1400" b="1" dirty="0">
                          <a:latin typeface="Times New Roman"/>
                          <a:ea typeface="Times New Roman"/>
                          <a:cs typeface="Times New Roman"/>
                        </a:rPr>
                        <a:t> </a:t>
                      </a:r>
                      <a:r>
                        <a:rPr lang="en-GB" sz="1400" b="1" dirty="0" err="1">
                          <a:latin typeface="Times New Roman"/>
                          <a:ea typeface="Times New Roman"/>
                          <a:cs typeface="Times New Roman"/>
                        </a:rPr>
                        <a:t>доходы</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9871">
                <a:tc>
                  <a:txBody>
                    <a:bodyPr/>
                    <a:lstStyle/>
                    <a:p>
                      <a:pPr fontAlgn="base">
                        <a:lnSpc>
                          <a:spcPct val="115000"/>
                        </a:lnSpc>
                        <a:spcAft>
                          <a:spcPts val="0"/>
                        </a:spcAft>
                      </a:pPr>
                      <a:r>
                        <a:rPr lang="en-GB" sz="1400" b="1">
                          <a:latin typeface="Times New Roman"/>
                          <a:ea typeface="Times New Roman"/>
                          <a:cs typeface="Times New Roman"/>
                        </a:rPr>
                        <a:t>6210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a:latin typeface="Times New Roman"/>
                          <a:ea typeface="Times New Roman"/>
                          <a:cs typeface="Times New Roman"/>
                        </a:rPr>
                        <a:t>Доходы от выбытия активов</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9871">
                <a:tc>
                  <a:txBody>
                    <a:bodyPr/>
                    <a:lstStyle/>
                    <a:p>
                      <a:pPr fontAlgn="base">
                        <a:lnSpc>
                          <a:spcPct val="115000"/>
                        </a:lnSpc>
                        <a:spcAft>
                          <a:spcPts val="0"/>
                        </a:spcAft>
                      </a:pPr>
                      <a:r>
                        <a:rPr lang="en-GB" sz="1400" b="1">
                          <a:latin typeface="Times New Roman"/>
                          <a:ea typeface="Times New Roman"/>
                          <a:cs typeface="Times New Roman"/>
                        </a:rPr>
                        <a:t>6220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dirty="0">
                          <a:latin typeface="Times New Roman"/>
                          <a:ea typeface="Times New Roman"/>
                          <a:cs typeface="Times New Roman"/>
                        </a:rPr>
                        <a:t>Доходы от безвозмездно полученных активов</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9871">
                <a:tc>
                  <a:txBody>
                    <a:bodyPr/>
                    <a:lstStyle/>
                    <a:p>
                      <a:pPr fontAlgn="base">
                        <a:lnSpc>
                          <a:spcPct val="115000"/>
                        </a:lnSpc>
                        <a:spcAft>
                          <a:spcPts val="0"/>
                        </a:spcAft>
                      </a:pPr>
                      <a:r>
                        <a:rPr lang="en-GB" sz="1400" b="1">
                          <a:latin typeface="Times New Roman"/>
                          <a:ea typeface="Times New Roman"/>
                          <a:cs typeface="Times New Roman"/>
                        </a:rPr>
                        <a:t>6230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a:latin typeface="Times New Roman"/>
                          <a:ea typeface="Times New Roman"/>
                          <a:cs typeface="Times New Roman"/>
                        </a:rPr>
                        <a:t>Доходы от государственных субсидий</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9871">
                <a:tc>
                  <a:txBody>
                    <a:bodyPr/>
                    <a:lstStyle/>
                    <a:p>
                      <a:pPr fontAlgn="base">
                        <a:lnSpc>
                          <a:spcPct val="115000"/>
                        </a:lnSpc>
                        <a:spcAft>
                          <a:spcPts val="0"/>
                        </a:spcAft>
                      </a:pPr>
                      <a:r>
                        <a:rPr lang="en-GB" sz="1400" b="1">
                          <a:latin typeface="Times New Roman"/>
                          <a:ea typeface="Times New Roman"/>
                          <a:cs typeface="Times New Roman"/>
                        </a:rPr>
                        <a:t>6240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dirty="0">
                          <a:latin typeface="Times New Roman"/>
                          <a:ea typeface="Times New Roman"/>
                          <a:cs typeface="Times New Roman"/>
                        </a:rPr>
                        <a:t>Доходы от восстановления убытка от обесценения по нефинансовым активам</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9871">
                <a:tc>
                  <a:txBody>
                    <a:bodyPr/>
                    <a:lstStyle/>
                    <a:p>
                      <a:pPr fontAlgn="base">
                        <a:lnSpc>
                          <a:spcPct val="115000"/>
                        </a:lnSpc>
                        <a:spcAft>
                          <a:spcPts val="0"/>
                        </a:spcAft>
                      </a:pPr>
                      <a:r>
                        <a:rPr lang="en-GB" sz="1400" b="1">
                          <a:latin typeface="Times New Roman"/>
                          <a:ea typeface="Times New Roman"/>
                          <a:cs typeface="Times New Roman"/>
                        </a:rPr>
                        <a:t>6250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dirty="0" err="1">
                          <a:latin typeface="Times New Roman"/>
                          <a:ea typeface="Times New Roman"/>
                          <a:cs typeface="Times New Roman"/>
                        </a:rPr>
                        <a:t>Доходы</a:t>
                      </a:r>
                      <a:r>
                        <a:rPr lang="en-GB" sz="1400" b="1" dirty="0">
                          <a:latin typeface="Times New Roman"/>
                          <a:ea typeface="Times New Roman"/>
                          <a:cs typeface="Times New Roman"/>
                        </a:rPr>
                        <a:t> </a:t>
                      </a:r>
                      <a:r>
                        <a:rPr lang="en-GB" sz="1400" b="1" dirty="0" err="1">
                          <a:latin typeface="Times New Roman"/>
                          <a:ea typeface="Times New Roman"/>
                          <a:cs typeface="Times New Roman"/>
                        </a:rPr>
                        <a:t>от</a:t>
                      </a:r>
                      <a:r>
                        <a:rPr lang="en-GB" sz="1400" b="1" dirty="0">
                          <a:latin typeface="Times New Roman"/>
                          <a:ea typeface="Times New Roman"/>
                          <a:cs typeface="Times New Roman"/>
                        </a:rPr>
                        <a:t> </a:t>
                      </a:r>
                      <a:r>
                        <a:rPr lang="en-GB" sz="1400" b="1" dirty="0" err="1">
                          <a:latin typeface="Times New Roman"/>
                          <a:ea typeface="Times New Roman"/>
                          <a:cs typeface="Times New Roman"/>
                        </a:rPr>
                        <a:t>курсовой</a:t>
                      </a:r>
                      <a:r>
                        <a:rPr lang="en-GB" sz="1400" b="1" dirty="0">
                          <a:latin typeface="Times New Roman"/>
                          <a:ea typeface="Times New Roman"/>
                          <a:cs typeface="Times New Roman"/>
                        </a:rPr>
                        <a:t> </a:t>
                      </a:r>
                      <a:r>
                        <a:rPr lang="en-GB" sz="1400" b="1" dirty="0" err="1">
                          <a:latin typeface="Times New Roman"/>
                          <a:ea typeface="Times New Roman"/>
                          <a:cs typeface="Times New Roman"/>
                        </a:rPr>
                        <a:t>разницы</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9871">
                <a:tc>
                  <a:txBody>
                    <a:bodyPr/>
                    <a:lstStyle/>
                    <a:p>
                      <a:pPr fontAlgn="base">
                        <a:lnSpc>
                          <a:spcPct val="115000"/>
                        </a:lnSpc>
                        <a:spcAft>
                          <a:spcPts val="0"/>
                        </a:spcAft>
                      </a:pPr>
                      <a:r>
                        <a:rPr lang="en-GB" sz="1400" b="1">
                          <a:latin typeface="Times New Roman"/>
                          <a:ea typeface="Times New Roman"/>
                          <a:cs typeface="Times New Roman"/>
                        </a:rPr>
                        <a:t>6260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dirty="0" err="1">
                          <a:latin typeface="Times New Roman"/>
                          <a:ea typeface="Times New Roman"/>
                          <a:cs typeface="Times New Roman"/>
                        </a:rPr>
                        <a:t>Доходы</a:t>
                      </a:r>
                      <a:r>
                        <a:rPr lang="en-GB" sz="1400" b="1" dirty="0">
                          <a:latin typeface="Times New Roman"/>
                          <a:ea typeface="Times New Roman"/>
                          <a:cs typeface="Times New Roman"/>
                        </a:rPr>
                        <a:t> </a:t>
                      </a:r>
                      <a:r>
                        <a:rPr lang="en-GB" sz="1400" b="1" dirty="0" err="1">
                          <a:latin typeface="Times New Roman"/>
                          <a:ea typeface="Times New Roman"/>
                          <a:cs typeface="Times New Roman"/>
                        </a:rPr>
                        <a:t>от</a:t>
                      </a:r>
                      <a:r>
                        <a:rPr lang="en-GB" sz="1400" b="1" dirty="0">
                          <a:latin typeface="Times New Roman"/>
                          <a:ea typeface="Times New Roman"/>
                          <a:cs typeface="Times New Roman"/>
                        </a:rPr>
                        <a:t> </a:t>
                      </a:r>
                      <a:r>
                        <a:rPr lang="en-GB" sz="1400" b="1" dirty="0" err="1">
                          <a:latin typeface="Times New Roman"/>
                          <a:ea typeface="Times New Roman"/>
                          <a:cs typeface="Times New Roman"/>
                        </a:rPr>
                        <a:t>операционной</a:t>
                      </a:r>
                      <a:r>
                        <a:rPr lang="en-GB" sz="1400" b="1" dirty="0">
                          <a:latin typeface="Times New Roman"/>
                          <a:ea typeface="Times New Roman"/>
                          <a:cs typeface="Times New Roman"/>
                        </a:rPr>
                        <a:t> </a:t>
                      </a:r>
                      <a:r>
                        <a:rPr lang="en-GB" sz="1400" b="1" dirty="0" err="1">
                          <a:latin typeface="Times New Roman"/>
                          <a:ea typeface="Times New Roman"/>
                          <a:cs typeface="Times New Roman"/>
                        </a:rPr>
                        <a:t>аренды</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9871">
                <a:tc>
                  <a:txBody>
                    <a:bodyPr/>
                    <a:lstStyle/>
                    <a:p>
                      <a:pPr fontAlgn="base">
                        <a:lnSpc>
                          <a:spcPct val="115000"/>
                        </a:lnSpc>
                        <a:spcAft>
                          <a:spcPts val="0"/>
                        </a:spcAft>
                      </a:pPr>
                      <a:r>
                        <a:rPr lang="en-GB" sz="1400" b="1">
                          <a:latin typeface="Times New Roman"/>
                          <a:ea typeface="Times New Roman"/>
                          <a:cs typeface="Times New Roman"/>
                        </a:rPr>
                        <a:t>6270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dirty="0">
                          <a:latin typeface="Times New Roman"/>
                          <a:ea typeface="Times New Roman"/>
                          <a:cs typeface="Times New Roman"/>
                        </a:rPr>
                        <a:t>Доходы от изменения справедливой стоимости биологических активов</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29871">
                <a:tc>
                  <a:txBody>
                    <a:bodyPr/>
                    <a:lstStyle/>
                    <a:p>
                      <a:pPr fontAlgn="base">
                        <a:lnSpc>
                          <a:spcPct val="115000"/>
                        </a:lnSpc>
                        <a:spcAft>
                          <a:spcPts val="0"/>
                        </a:spcAft>
                      </a:pPr>
                      <a:r>
                        <a:rPr lang="en-GB" sz="1400" b="1">
                          <a:latin typeface="Times New Roman"/>
                          <a:ea typeface="Times New Roman"/>
                          <a:cs typeface="Times New Roman"/>
                        </a:rPr>
                        <a:t>6280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dirty="0">
                          <a:latin typeface="Times New Roman"/>
                          <a:ea typeface="Times New Roman"/>
                          <a:cs typeface="Times New Roman"/>
                        </a:rPr>
                        <a:t>Доходы от восстановления убытка от обесценения по финансовым активам</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29871">
                <a:tc>
                  <a:txBody>
                    <a:bodyPr/>
                    <a:lstStyle/>
                    <a:p>
                      <a:pPr fontAlgn="base">
                        <a:lnSpc>
                          <a:spcPct val="115000"/>
                        </a:lnSpc>
                        <a:spcAft>
                          <a:spcPts val="0"/>
                        </a:spcAft>
                      </a:pPr>
                      <a:r>
                        <a:rPr lang="en-GB" sz="1400" b="1">
                          <a:latin typeface="Times New Roman"/>
                          <a:ea typeface="Times New Roman"/>
                          <a:cs typeface="Times New Roman"/>
                        </a:rPr>
                        <a:t>6290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dirty="0" err="1">
                          <a:latin typeface="Times New Roman"/>
                          <a:ea typeface="Times New Roman"/>
                          <a:cs typeface="Times New Roman"/>
                        </a:rPr>
                        <a:t>Прочие</a:t>
                      </a:r>
                      <a:r>
                        <a:rPr lang="en-GB" sz="1400" b="1" dirty="0">
                          <a:latin typeface="Times New Roman"/>
                          <a:ea typeface="Times New Roman"/>
                          <a:cs typeface="Times New Roman"/>
                        </a:rPr>
                        <a:t> </a:t>
                      </a:r>
                      <a:r>
                        <a:rPr lang="en-GB" sz="1400" b="1" dirty="0" err="1">
                          <a:latin typeface="Times New Roman"/>
                          <a:ea typeface="Times New Roman"/>
                          <a:cs typeface="Times New Roman"/>
                        </a:rPr>
                        <a:t>доходы</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29871">
                <a:tc>
                  <a:txBody>
                    <a:bodyPr/>
                    <a:lstStyle/>
                    <a:p>
                      <a:pPr fontAlgn="base">
                        <a:lnSpc>
                          <a:spcPct val="115000"/>
                        </a:lnSpc>
                        <a:spcAft>
                          <a:spcPts val="0"/>
                        </a:spcAft>
                      </a:pPr>
                      <a:r>
                        <a:rPr lang="en-GB" sz="1400" b="1">
                          <a:latin typeface="Times New Roman"/>
                          <a:ea typeface="Times New Roman"/>
                          <a:cs typeface="Times New Roman"/>
                        </a:rPr>
                        <a:t>6300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dirty="0">
                          <a:latin typeface="Times New Roman"/>
                          <a:ea typeface="Times New Roman"/>
                          <a:cs typeface="Times New Roman"/>
                        </a:rPr>
                        <a:t>Доходы, связанные с прекращаемой деятельностью</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29871">
                <a:tc>
                  <a:txBody>
                    <a:bodyPr/>
                    <a:lstStyle/>
                    <a:p>
                      <a:pPr fontAlgn="base">
                        <a:lnSpc>
                          <a:spcPct val="115000"/>
                        </a:lnSpc>
                        <a:spcAft>
                          <a:spcPts val="0"/>
                        </a:spcAft>
                      </a:pPr>
                      <a:r>
                        <a:rPr lang="en-GB" sz="1400" b="1">
                          <a:latin typeface="Times New Roman"/>
                          <a:ea typeface="Times New Roman"/>
                          <a:cs typeface="Times New Roman"/>
                        </a:rPr>
                        <a:t>6310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dirty="0">
                          <a:latin typeface="Times New Roman"/>
                          <a:ea typeface="Times New Roman"/>
                          <a:cs typeface="Times New Roman"/>
                        </a:rPr>
                        <a:t>Доходы, связанные с прекращаемой деятельностью</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29871">
                <a:tc>
                  <a:txBody>
                    <a:bodyPr/>
                    <a:lstStyle/>
                    <a:p>
                      <a:pPr fontAlgn="base">
                        <a:lnSpc>
                          <a:spcPct val="115000"/>
                        </a:lnSpc>
                        <a:spcAft>
                          <a:spcPts val="0"/>
                        </a:spcAft>
                      </a:pPr>
                      <a:r>
                        <a:rPr lang="en-GB" sz="1400" b="1">
                          <a:latin typeface="Times New Roman"/>
                          <a:ea typeface="Times New Roman"/>
                          <a:cs typeface="Times New Roman"/>
                        </a:rPr>
                        <a:t>6400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ru-RU" sz="1400" b="1" dirty="0">
                          <a:latin typeface="Times New Roman"/>
                          <a:ea typeface="Times New Roman"/>
                          <a:cs typeface="Times New Roman"/>
                        </a:rPr>
                        <a:t>Доля прибыли организаций, учитываемых по методу долевого участия</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29871">
                <a:tc>
                  <a:txBody>
                    <a:bodyPr/>
                    <a:lstStyle/>
                    <a:p>
                      <a:pPr fontAlgn="base">
                        <a:lnSpc>
                          <a:spcPct val="115000"/>
                        </a:lnSpc>
                        <a:spcAft>
                          <a:spcPts val="0"/>
                        </a:spcAft>
                      </a:pPr>
                      <a:r>
                        <a:rPr lang="en-GB" sz="1400" b="1">
                          <a:latin typeface="Times New Roman"/>
                          <a:ea typeface="Times New Roman"/>
                          <a:cs typeface="Times New Roman"/>
                        </a:rPr>
                        <a:t>6410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dirty="0" err="1">
                          <a:latin typeface="Times New Roman"/>
                          <a:ea typeface="Times New Roman"/>
                          <a:cs typeface="Times New Roman"/>
                        </a:rPr>
                        <a:t>Доля</a:t>
                      </a:r>
                      <a:r>
                        <a:rPr lang="en-GB" sz="1400" b="1" dirty="0">
                          <a:latin typeface="Times New Roman"/>
                          <a:ea typeface="Times New Roman"/>
                          <a:cs typeface="Times New Roman"/>
                        </a:rPr>
                        <a:t> </a:t>
                      </a:r>
                      <a:r>
                        <a:rPr lang="en-GB" sz="1400" b="1" dirty="0" err="1">
                          <a:latin typeface="Times New Roman"/>
                          <a:ea typeface="Times New Roman"/>
                          <a:cs typeface="Times New Roman"/>
                        </a:rPr>
                        <a:t>прибыли</a:t>
                      </a:r>
                      <a:r>
                        <a:rPr lang="en-GB" sz="1400" b="1" dirty="0">
                          <a:latin typeface="Times New Roman"/>
                          <a:ea typeface="Times New Roman"/>
                          <a:cs typeface="Times New Roman"/>
                        </a:rPr>
                        <a:t> </a:t>
                      </a:r>
                      <a:r>
                        <a:rPr lang="en-GB" sz="1400" b="1" dirty="0" err="1">
                          <a:latin typeface="Times New Roman"/>
                          <a:ea typeface="Times New Roman"/>
                          <a:cs typeface="Times New Roman"/>
                        </a:rPr>
                        <a:t>ассоциированных</a:t>
                      </a:r>
                      <a:r>
                        <a:rPr lang="en-GB" sz="1400" b="1" dirty="0">
                          <a:latin typeface="Times New Roman"/>
                          <a:ea typeface="Times New Roman"/>
                          <a:cs typeface="Times New Roman"/>
                        </a:rPr>
                        <a:t> </a:t>
                      </a:r>
                      <a:r>
                        <a:rPr lang="en-GB" sz="1400" b="1" dirty="0" err="1">
                          <a:latin typeface="Times New Roman"/>
                          <a:ea typeface="Times New Roman"/>
                          <a:cs typeface="Times New Roman"/>
                        </a:rPr>
                        <a:t>организаций</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29871">
                <a:tc>
                  <a:txBody>
                    <a:bodyPr/>
                    <a:lstStyle/>
                    <a:p>
                      <a:pPr fontAlgn="base">
                        <a:lnSpc>
                          <a:spcPct val="115000"/>
                        </a:lnSpc>
                        <a:spcAft>
                          <a:spcPts val="0"/>
                        </a:spcAft>
                      </a:pPr>
                      <a:r>
                        <a:rPr lang="en-GB" sz="1400" b="1">
                          <a:latin typeface="Times New Roman"/>
                          <a:ea typeface="Times New Roman"/>
                          <a:cs typeface="Times New Roman"/>
                        </a:rPr>
                        <a:t>6420</a:t>
                      </a:r>
                      <a:endParaRPr lang="ru-RU" sz="1400" b="1">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ase">
                        <a:lnSpc>
                          <a:spcPct val="115000"/>
                        </a:lnSpc>
                        <a:spcAft>
                          <a:spcPts val="0"/>
                        </a:spcAft>
                      </a:pPr>
                      <a:r>
                        <a:rPr lang="en-GB" sz="1400" b="1" dirty="0" err="1">
                          <a:latin typeface="Times New Roman"/>
                          <a:ea typeface="Times New Roman"/>
                          <a:cs typeface="Times New Roman"/>
                        </a:rPr>
                        <a:t>Доля</a:t>
                      </a:r>
                      <a:r>
                        <a:rPr lang="en-GB" sz="1400" b="1" dirty="0">
                          <a:latin typeface="Times New Roman"/>
                          <a:ea typeface="Times New Roman"/>
                          <a:cs typeface="Times New Roman"/>
                        </a:rPr>
                        <a:t> </a:t>
                      </a:r>
                      <a:r>
                        <a:rPr lang="en-GB" sz="1400" b="1" dirty="0" err="1">
                          <a:latin typeface="Times New Roman"/>
                          <a:ea typeface="Times New Roman"/>
                          <a:cs typeface="Times New Roman"/>
                        </a:rPr>
                        <a:t>прибыли</a:t>
                      </a:r>
                      <a:r>
                        <a:rPr lang="en-GB" sz="1400" b="1" dirty="0">
                          <a:latin typeface="Times New Roman"/>
                          <a:ea typeface="Times New Roman"/>
                          <a:cs typeface="Times New Roman"/>
                        </a:rPr>
                        <a:t> </a:t>
                      </a:r>
                      <a:r>
                        <a:rPr lang="en-GB" sz="1400" b="1" dirty="0" err="1">
                          <a:latin typeface="Times New Roman"/>
                          <a:ea typeface="Times New Roman"/>
                          <a:cs typeface="Times New Roman"/>
                        </a:rPr>
                        <a:t>совместных</a:t>
                      </a:r>
                      <a:r>
                        <a:rPr lang="en-GB" sz="1400" b="1" dirty="0">
                          <a:latin typeface="Times New Roman"/>
                          <a:ea typeface="Times New Roman"/>
                          <a:cs typeface="Times New Roman"/>
                        </a:rPr>
                        <a:t> </a:t>
                      </a:r>
                      <a:r>
                        <a:rPr lang="en-GB" sz="1400" b="1" dirty="0" err="1">
                          <a:latin typeface="Times New Roman"/>
                          <a:ea typeface="Times New Roman"/>
                          <a:cs typeface="Times New Roman"/>
                        </a:rPr>
                        <a:t>организаций</a:t>
                      </a:r>
                      <a:r>
                        <a:rPr lang="en-GB" sz="1400" b="1" dirty="0">
                          <a:latin typeface="Times New Roman"/>
                          <a:ea typeface="Times New Roman"/>
                          <a:cs typeface="Times New Roman"/>
                        </a:rPr>
                        <a:t>.</a:t>
                      </a:r>
                      <a:endParaRPr lang="ru-RU" sz="1400" b="1" dirty="0">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81566118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464" y="285728"/>
            <a:ext cx="9421200" cy="864800"/>
          </a:xfrm>
        </p:spPr>
        <p:txBody>
          <a:bodyPr>
            <a:normAutofit fontScale="90000"/>
          </a:bodyPr>
          <a:lstStyle/>
          <a:p>
            <a:pPr lvl="0"/>
            <a:r>
              <a:rPr lang="kk-KZ" dirty="0"/>
              <a:t>Признание доходов</a:t>
            </a:r>
            <a:br>
              <a:rPr lang="ru-RU" dirty="0"/>
            </a:br>
            <a:endParaRPr lang="ru-RU" dirty="0"/>
          </a:p>
        </p:txBody>
      </p:sp>
      <p:pic>
        <p:nvPicPr>
          <p:cNvPr id="3" name="Рисунок 2" descr="https://online.zakon.kz/Document/?doc_id=40860557"/>
          <p:cNvPicPr/>
          <p:nvPr/>
        </p:nvPicPr>
        <p:blipFill>
          <a:blip r:embed="rId2" cstate="print"/>
          <a:srcRect/>
          <a:stretch>
            <a:fillRect/>
          </a:stretch>
        </p:blipFill>
        <p:spPr bwMode="auto">
          <a:xfrm>
            <a:off x="1619220" y="476230"/>
            <a:ext cx="9048813" cy="6381772"/>
          </a:xfrm>
          <a:prstGeom prst="rect">
            <a:avLst/>
          </a:prstGeom>
          <a:noFill/>
          <a:ln w="9525">
            <a:noFill/>
            <a:miter lim="800000"/>
            <a:headEnd/>
            <a:tailEnd/>
          </a:ln>
        </p:spPr>
      </p:pic>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B216B3-21CC-42BB-962B-109BDA47EF69}"/>
              </a:ext>
            </a:extLst>
          </p:cNvPr>
          <p:cNvSpPr>
            <a:spLocks noGrp="1"/>
          </p:cNvSpPr>
          <p:nvPr>
            <p:ph type="title"/>
          </p:nvPr>
        </p:nvSpPr>
        <p:spPr/>
        <p:txBody>
          <a:bodyPr/>
          <a:lstStyle/>
          <a:p>
            <a:r>
              <a:rPr lang="ru-RU" dirty="0"/>
              <a:t>План </a:t>
            </a:r>
            <a:endParaRPr lang="ru-KZ" dirty="0"/>
          </a:p>
        </p:txBody>
      </p:sp>
      <p:sp>
        <p:nvSpPr>
          <p:cNvPr id="3" name="Объект 2">
            <a:extLst>
              <a:ext uri="{FF2B5EF4-FFF2-40B4-BE49-F238E27FC236}">
                <a16:creationId xmlns:a16="http://schemas.microsoft.com/office/drawing/2014/main" id="{08FD23FB-2629-4411-8F79-2FAB075E9622}"/>
              </a:ext>
            </a:extLst>
          </p:cNvPr>
          <p:cNvSpPr>
            <a:spLocks noGrp="1"/>
          </p:cNvSpPr>
          <p:nvPr>
            <p:ph idx="1"/>
          </p:nvPr>
        </p:nvSpPr>
        <p:spPr/>
        <p:txBody>
          <a:bodyPr>
            <a:normAutofit/>
          </a:bodyPr>
          <a:lstStyle/>
          <a:p>
            <a:r>
              <a:rPr lang="ru-RU" sz="4000" dirty="0">
                <a:solidFill>
                  <a:schemeClr val="bg1"/>
                </a:solidFill>
                <a:latin typeface="Times New Roman" panose="02020603050405020304" pitchFamily="18" charset="0"/>
                <a:cs typeface="Times New Roman" panose="02020603050405020304" pitchFamily="18" charset="0"/>
              </a:rPr>
              <a:t>Отчет о результатах финансовой деятельности государственного учреждения </a:t>
            </a:r>
          </a:p>
          <a:p>
            <a:r>
              <a:rPr lang="ru-RU" sz="4000" dirty="0">
                <a:solidFill>
                  <a:schemeClr val="bg1"/>
                </a:solidFill>
                <a:latin typeface="Times New Roman" panose="02020603050405020304" pitchFamily="18" charset="0"/>
                <a:cs typeface="Times New Roman" panose="02020603050405020304" pitchFamily="18" charset="0"/>
              </a:rPr>
              <a:t>Аудит доходов </a:t>
            </a:r>
          </a:p>
          <a:p>
            <a:r>
              <a:rPr lang="ru-RU" sz="4000" dirty="0">
                <a:solidFill>
                  <a:schemeClr val="bg1"/>
                </a:solidFill>
                <a:latin typeface="Times New Roman" panose="02020603050405020304" pitchFamily="18" charset="0"/>
                <a:cs typeface="Times New Roman" panose="02020603050405020304" pitchFamily="18" charset="0"/>
              </a:rPr>
              <a:t>Аудит расходов </a:t>
            </a:r>
            <a:endParaRPr lang="ru-KZ"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03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715" y="666731"/>
            <a:ext cx="9421200" cy="864800"/>
          </a:xfrm>
        </p:spPr>
        <p:txBody>
          <a:bodyPr>
            <a:normAutofit fontScale="90000"/>
          </a:bodyPr>
          <a:lstStyle/>
          <a:p>
            <a:r>
              <a:rPr lang="ru-RU" sz="2400" dirty="0"/>
              <a:t>Корреспонденция счетов типовых операций по подразделу 6000</a:t>
            </a:r>
            <a:r>
              <a:rPr lang="en-GB" sz="2400" dirty="0"/>
              <a:t> </a:t>
            </a:r>
            <a:br>
              <a:rPr lang="ru-RU" sz="2400" dirty="0"/>
            </a:br>
            <a:r>
              <a:rPr lang="ru-RU" sz="2400" dirty="0"/>
              <a:t>    "Доход от реализации продукции и оказания услуг"</a:t>
            </a:r>
            <a:br>
              <a:rPr lang="ru-RU" sz="2400" dirty="0"/>
            </a:br>
            <a:r>
              <a:rPr lang="ru-RU" sz="2400" dirty="0"/>
              <a:t> </a:t>
            </a:r>
            <a:br>
              <a:rPr lang="ru-RU" dirty="0"/>
            </a:br>
            <a:endParaRPr lang="ru-RU" dirty="0"/>
          </a:p>
        </p:txBody>
      </p:sp>
      <p:graphicFrame>
        <p:nvGraphicFramePr>
          <p:cNvPr id="3" name="Таблица 2"/>
          <p:cNvGraphicFramePr>
            <a:graphicFrameLocks noGrp="1"/>
          </p:cNvGraphicFramePr>
          <p:nvPr/>
        </p:nvGraphicFramePr>
        <p:xfrm>
          <a:off x="571462" y="842592"/>
          <a:ext cx="10858575" cy="6015409"/>
        </p:xfrm>
        <a:graphic>
          <a:graphicData uri="http://schemas.openxmlformats.org/drawingml/2006/table">
            <a:tbl>
              <a:tblPr/>
              <a:tblGrid>
                <a:gridCol w="791771">
                  <a:extLst>
                    <a:ext uri="{9D8B030D-6E8A-4147-A177-3AD203B41FA5}">
                      <a16:colId xmlns:a16="http://schemas.microsoft.com/office/drawing/2014/main" val="20000"/>
                    </a:ext>
                  </a:extLst>
                </a:gridCol>
                <a:gridCol w="5734879">
                  <a:extLst>
                    <a:ext uri="{9D8B030D-6E8A-4147-A177-3AD203B41FA5}">
                      <a16:colId xmlns:a16="http://schemas.microsoft.com/office/drawing/2014/main" val="20001"/>
                    </a:ext>
                  </a:extLst>
                </a:gridCol>
                <a:gridCol w="2165963">
                  <a:extLst>
                    <a:ext uri="{9D8B030D-6E8A-4147-A177-3AD203B41FA5}">
                      <a16:colId xmlns:a16="http://schemas.microsoft.com/office/drawing/2014/main" val="20002"/>
                    </a:ext>
                  </a:extLst>
                </a:gridCol>
                <a:gridCol w="2165963">
                  <a:extLst>
                    <a:ext uri="{9D8B030D-6E8A-4147-A177-3AD203B41FA5}">
                      <a16:colId xmlns:a16="http://schemas.microsoft.com/office/drawing/2014/main" val="20003"/>
                    </a:ext>
                  </a:extLst>
                </a:gridCol>
              </a:tblGrid>
              <a:tr h="274816">
                <a:tc rowSpan="2">
                  <a:txBody>
                    <a:bodyPr/>
                    <a:lstStyle/>
                    <a:p>
                      <a:pPr algn="l">
                        <a:lnSpc>
                          <a:spcPct val="115000"/>
                        </a:lnSpc>
                        <a:spcAft>
                          <a:spcPts val="0"/>
                        </a:spcAft>
                      </a:pPr>
                      <a:br>
                        <a:rPr lang="ru-RU" sz="1600" b="1">
                          <a:solidFill>
                            <a:srgbClr val="0070C0"/>
                          </a:solidFill>
                          <a:latin typeface="Times New Roman"/>
                          <a:ea typeface="Times New Roman"/>
                          <a:cs typeface="Times New Roman"/>
                        </a:rPr>
                      </a:br>
                      <a:r>
                        <a:rPr lang="en-GB" sz="1600" b="1">
                          <a:solidFill>
                            <a:srgbClr val="0070C0"/>
                          </a:solidFill>
                          <a:latin typeface="Times New Roman"/>
                          <a:ea typeface="Times New Roman"/>
                          <a:cs typeface="Times New Roman"/>
                        </a:rPr>
                        <a:t>N</a:t>
                      </a:r>
                      <a:br>
                        <a:rPr lang="en-GB" sz="1600" b="1">
                          <a:solidFill>
                            <a:srgbClr val="0070C0"/>
                          </a:solidFill>
                          <a:latin typeface="Times New Roman"/>
                          <a:ea typeface="Times New Roman"/>
                          <a:cs typeface="Times New Roman"/>
                        </a:rPr>
                      </a:br>
                      <a:r>
                        <a:rPr lang="en-GB" sz="1600" b="1">
                          <a:solidFill>
                            <a:srgbClr val="0070C0"/>
                          </a:solidFill>
                          <a:latin typeface="Times New Roman"/>
                          <a:ea typeface="Times New Roman"/>
                          <a:cs typeface="Times New Roman"/>
                        </a:rPr>
                        <a:t>п/п</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rowSpan="2">
                  <a:txBody>
                    <a:bodyPr/>
                    <a:lstStyle/>
                    <a:p>
                      <a:pPr algn="l">
                        <a:lnSpc>
                          <a:spcPct val="115000"/>
                        </a:lnSpc>
                        <a:spcAft>
                          <a:spcPts val="0"/>
                        </a:spcAft>
                      </a:pPr>
                      <a:r>
                        <a:rPr lang="en-GB" sz="1600" b="1">
                          <a:solidFill>
                            <a:srgbClr val="0070C0"/>
                          </a:solidFill>
                          <a:latin typeface="Times New Roman"/>
                          <a:ea typeface="Times New Roman"/>
                          <a:cs typeface="Times New Roman"/>
                        </a:rPr>
                        <a:t>Содержание операции</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gridSpan="2">
                  <a:txBody>
                    <a:bodyPr/>
                    <a:lstStyle/>
                    <a:p>
                      <a:pPr algn="l">
                        <a:lnSpc>
                          <a:spcPct val="115000"/>
                        </a:lnSpc>
                        <a:spcAft>
                          <a:spcPts val="0"/>
                        </a:spcAft>
                      </a:pPr>
                      <a:r>
                        <a:rPr lang="en-GB" sz="1600" b="1">
                          <a:solidFill>
                            <a:srgbClr val="0070C0"/>
                          </a:solidFill>
                          <a:latin typeface="Times New Roman"/>
                          <a:ea typeface="Times New Roman"/>
                          <a:cs typeface="Times New Roman"/>
                        </a:rPr>
                        <a:t>Корреспонденция счетов</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hMerge="1">
                  <a:txBody>
                    <a:bodyPr/>
                    <a:lstStyle/>
                    <a:p>
                      <a:endParaRPr lang="ru-RU"/>
                    </a:p>
                  </a:txBody>
                  <a:tcPr/>
                </a:tc>
                <a:extLst>
                  <a:ext uri="{0D108BD9-81ED-4DB2-BD59-A6C34878D82A}">
                    <a16:rowId xmlns:a16="http://schemas.microsoft.com/office/drawing/2014/main" val="10000"/>
                  </a:ext>
                </a:extLst>
              </a:tr>
              <a:tr h="549633">
                <a:tc vMerge="1">
                  <a:txBody>
                    <a:bodyPr/>
                    <a:lstStyle/>
                    <a:p>
                      <a:endParaRPr lang="ru-RU"/>
                    </a:p>
                  </a:txBody>
                  <a:tcPr/>
                </a:tc>
                <a:tc vMerge="1">
                  <a:txBody>
                    <a:bodyPr/>
                    <a:lstStyle/>
                    <a:p>
                      <a:endParaRPr lang="ru-RU"/>
                    </a:p>
                  </a:txBody>
                  <a:tcPr/>
                </a:tc>
                <a:tc>
                  <a:txBody>
                    <a:bodyPr/>
                    <a:lstStyle/>
                    <a:p>
                      <a:pPr algn="l">
                        <a:lnSpc>
                          <a:spcPct val="115000"/>
                        </a:lnSpc>
                        <a:spcAft>
                          <a:spcPts val="0"/>
                        </a:spcAft>
                      </a:pPr>
                      <a:r>
                        <a:rPr lang="en-GB" sz="1600" b="1">
                          <a:solidFill>
                            <a:srgbClr val="0070C0"/>
                          </a:solidFill>
                          <a:latin typeface="Times New Roman"/>
                          <a:ea typeface="Times New Roman"/>
                          <a:cs typeface="Times New Roman"/>
                        </a:rPr>
                        <a:t>Дебет</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en-GB" sz="1600" b="1">
                          <a:solidFill>
                            <a:srgbClr val="0070C0"/>
                          </a:solidFill>
                          <a:latin typeface="Times New Roman"/>
                          <a:ea typeface="Times New Roman"/>
                          <a:cs typeface="Times New Roman"/>
                        </a:rPr>
                        <a:t>Кредит</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extLst>
                  <a:ext uri="{0D108BD9-81ED-4DB2-BD59-A6C34878D82A}">
                    <a16:rowId xmlns:a16="http://schemas.microsoft.com/office/drawing/2014/main" val="10001"/>
                  </a:ext>
                </a:extLst>
              </a:tr>
              <a:tr h="424704">
                <a:tc>
                  <a:txBody>
                    <a:bodyPr/>
                    <a:lstStyle/>
                    <a:p>
                      <a:pPr algn="l">
                        <a:lnSpc>
                          <a:spcPct val="115000"/>
                        </a:lnSpc>
                        <a:spcAft>
                          <a:spcPts val="0"/>
                        </a:spcAft>
                      </a:pPr>
                      <a:r>
                        <a:rPr lang="en-GB" sz="1600" b="1">
                          <a:solidFill>
                            <a:srgbClr val="0070C0"/>
                          </a:solidFill>
                          <a:latin typeface="Times New Roman"/>
                          <a:ea typeface="Times New Roman"/>
                          <a:cs typeface="Times New Roman"/>
                        </a:rPr>
                        <a:t>1</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ru-RU" sz="1600" b="1">
                          <a:solidFill>
                            <a:srgbClr val="000000"/>
                          </a:solidFill>
                          <a:latin typeface="Times New Roman"/>
                          <a:ea typeface="Times New Roman"/>
                          <a:cs typeface="Times New Roman"/>
                        </a:rPr>
                        <a:t>Доход от реализации готовой продукции (работ, услуг)</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dirty="0">
                          <a:solidFill>
                            <a:srgbClr val="000000"/>
                          </a:solidFill>
                          <a:latin typeface="Times New Roman"/>
                          <a:ea typeface="Times New Roman"/>
                          <a:cs typeface="Times New Roman"/>
                        </a:rPr>
                        <a:t>1010, 1030</a:t>
                      </a:r>
                      <a:endParaRPr lang="ru-RU" sz="1600" b="1" dirty="0">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6010</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02"/>
                  </a:ext>
                </a:extLst>
              </a:tr>
              <a:tr h="274816">
                <a:tc>
                  <a:txBody>
                    <a:bodyPr/>
                    <a:lstStyle/>
                    <a:p>
                      <a:pPr algn="l">
                        <a:lnSpc>
                          <a:spcPct val="115000"/>
                        </a:lnSpc>
                        <a:spcAft>
                          <a:spcPts val="0"/>
                        </a:spcAft>
                      </a:pPr>
                      <a:r>
                        <a:rPr lang="en-GB" sz="1600" b="1">
                          <a:solidFill>
                            <a:srgbClr val="0070C0"/>
                          </a:solidFill>
                          <a:latin typeface="Times New Roman"/>
                          <a:ea typeface="Times New Roman"/>
                          <a:cs typeface="Times New Roman"/>
                        </a:rPr>
                        <a:t> </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 </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1210 - 1240,</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 </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03"/>
                  </a:ext>
                </a:extLst>
              </a:tr>
              <a:tr h="274816">
                <a:tc>
                  <a:txBody>
                    <a:bodyPr/>
                    <a:lstStyle/>
                    <a:p>
                      <a:pPr algn="l">
                        <a:lnSpc>
                          <a:spcPct val="115000"/>
                        </a:lnSpc>
                        <a:spcAft>
                          <a:spcPts val="0"/>
                        </a:spcAft>
                      </a:pPr>
                      <a:r>
                        <a:rPr lang="en-GB" sz="1600" b="1">
                          <a:solidFill>
                            <a:srgbClr val="0070C0"/>
                          </a:solidFill>
                          <a:latin typeface="Times New Roman"/>
                          <a:ea typeface="Times New Roman"/>
                          <a:cs typeface="Times New Roman"/>
                        </a:rPr>
                        <a:t> </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 </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dirty="0">
                          <a:solidFill>
                            <a:srgbClr val="000000"/>
                          </a:solidFill>
                          <a:latin typeface="Times New Roman"/>
                          <a:ea typeface="Times New Roman"/>
                          <a:cs typeface="Times New Roman"/>
                        </a:rPr>
                        <a:t>2110-2140</a:t>
                      </a:r>
                      <a:endParaRPr lang="ru-RU" sz="1600" b="1" dirty="0">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 </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04"/>
                  </a:ext>
                </a:extLst>
              </a:tr>
              <a:tr h="549633">
                <a:tc>
                  <a:txBody>
                    <a:bodyPr/>
                    <a:lstStyle/>
                    <a:p>
                      <a:pPr algn="l">
                        <a:lnSpc>
                          <a:spcPct val="115000"/>
                        </a:lnSpc>
                        <a:spcAft>
                          <a:spcPts val="0"/>
                        </a:spcAft>
                      </a:pPr>
                      <a:r>
                        <a:rPr lang="en-GB" sz="1600" b="1">
                          <a:solidFill>
                            <a:srgbClr val="0070C0"/>
                          </a:solidFill>
                          <a:latin typeface="Times New Roman"/>
                          <a:ea typeface="Times New Roman"/>
                          <a:cs typeface="Times New Roman"/>
                        </a:rPr>
                        <a:t>2</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ru-RU" sz="1600" b="1">
                          <a:solidFill>
                            <a:srgbClr val="000000"/>
                          </a:solidFill>
                          <a:latin typeface="Times New Roman"/>
                          <a:ea typeface="Times New Roman"/>
                          <a:cs typeface="Times New Roman"/>
                        </a:rPr>
                        <a:t>Признание доходом отчетного периода сумм, отнесенных к доходам будущих периодов</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dirty="0">
                          <a:solidFill>
                            <a:srgbClr val="000000"/>
                          </a:solidFill>
                          <a:latin typeface="Times New Roman"/>
                          <a:ea typeface="Times New Roman"/>
                          <a:cs typeface="Times New Roman"/>
                        </a:rPr>
                        <a:t>3520,4420</a:t>
                      </a:r>
                      <a:endParaRPr lang="ru-RU" sz="1600" b="1" dirty="0">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6010</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05"/>
                  </a:ext>
                </a:extLst>
              </a:tr>
              <a:tr h="549633">
                <a:tc>
                  <a:txBody>
                    <a:bodyPr/>
                    <a:lstStyle/>
                    <a:p>
                      <a:pPr algn="l">
                        <a:lnSpc>
                          <a:spcPct val="115000"/>
                        </a:lnSpc>
                        <a:spcAft>
                          <a:spcPts val="0"/>
                        </a:spcAft>
                      </a:pPr>
                      <a:r>
                        <a:rPr lang="en-GB" sz="1600" b="1">
                          <a:solidFill>
                            <a:srgbClr val="0070C0"/>
                          </a:solidFill>
                          <a:latin typeface="Times New Roman"/>
                          <a:ea typeface="Times New Roman"/>
                          <a:cs typeface="Times New Roman"/>
                        </a:rPr>
                        <a:t>3</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ru-RU" sz="1600" b="1">
                          <a:solidFill>
                            <a:srgbClr val="000000"/>
                          </a:solidFill>
                          <a:latin typeface="Times New Roman"/>
                          <a:ea typeface="Times New Roman"/>
                          <a:cs typeface="Times New Roman"/>
                        </a:rPr>
                        <a:t>Закрытие в конце отчетного периода счета 6010 "Доход от реализации продукции и оказания услуг"</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dirty="0">
                          <a:solidFill>
                            <a:srgbClr val="000000"/>
                          </a:solidFill>
                          <a:latin typeface="Times New Roman"/>
                          <a:ea typeface="Times New Roman"/>
                          <a:cs typeface="Times New Roman"/>
                        </a:rPr>
                        <a:t>6010</a:t>
                      </a:r>
                      <a:endParaRPr lang="ru-RU" sz="1600" b="1" dirty="0">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5610</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06"/>
                  </a:ext>
                </a:extLst>
              </a:tr>
              <a:tr h="549633">
                <a:tc>
                  <a:txBody>
                    <a:bodyPr/>
                    <a:lstStyle/>
                    <a:p>
                      <a:pPr algn="l">
                        <a:lnSpc>
                          <a:spcPct val="115000"/>
                        </a:lnSpc>
                        <a:spcAft>
                          <a:spcPts val="0"/>
                        </a:spcAft>
                      </a:pPr>
                      <a:r>
                        <a:rPr lang="en-GB" sz="1600" b="1">
                          <a:solidFill>
                            <a:srgbClr val="0070C0"/>
                          </a:solidFill>
                          <a:latin typeface="Times New Roman"/>
                          <a:ea typeface="Times New Roman"/>
                          <a:cs typeface="Times New Roman"/>
                        </a:rPr>
                        <a:t>4</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ru-RU" sz="1600" b="1">
                          <a:solidFill>
                            <a:srgbClr val="000000"/>
                          </a:solidFill>
                          <a:latin typeface="Times New Roman"/>
                          <a:ea typeface="Times New Roman"/>
                          <a:cs typeface="Times New Roman"/>
                        </a:rPr>
                        <a:t>Возврат реализованных товаров, неоплаченных покупателями и заказчиками</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6020</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dirty="0">
                          <a:solidFill>
                            <a:srgbClr val="000000"/>
                          </a:solidFill>
                          <a:latin typeface="Times New Roman"/>
                          <a:ea typeface="Times New Roman"/>
                          <a:cs typeface="Times New Roman"/>
                        </a:rPr>
                        <a:t>1210 - 1240, </a:t>
                      </a:r>
                      <a:endParaRPr lang="ru-RU" sz="1600" b="1" dirty="0">
                        <a:latin typeface="Calibri"/>
                        <a:ea typeface="Times New Roman"/>
                        <a:cs typeface="Times New Roman"/>
                      </a:endParaRPr>
                    </a:p>
                    <a:p>
                      <a:pPr algn="l">
                        <a:lnSpc>
                          <a:spcPct val="115000"/>
                        </a:lnSpc>
                        <a:spcAft>
                          <a:spcPts val="0"/>
                        </a:spcAft>
                      </a:pPr>
                      <a:r>
                        <a:rPr lang="en-GB" sz="1600" b="1" dirty="0">
                          <a:solidFill>
                            <a:srgbClr val="000000"/>
                          </a:solidFill>
                          <a:latin typeface="Times New Roman"/>
                          <a:ea typeface="Times New Roman"/>
                          <a:cs typeface="Times New Roman"/>
                        </a:rPr>
                        <a:t>2110 - 2140</a:t>
                      </a:r>
                      <a:endParaRPr lang="ru-RU" sz="1600" b="1" dirty="0">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07"/>
                  </a:ext>
                </a:extLst>
              </a:tr>
              <a:tr h="274816">
                <a:tc>
                  <a:txBody>
                    <a:bodyPr/>
                    <a:lstStyle/>
                    <a:p>
                      <a:pPr algn="l">
                        <a:lnSpc>
                          <a:spcPct val="115000"/>
                        </a:lnSpc>
                        <a:spcAft>
                          <a:spcPts val="0"/>
                        </a:spcAft>
                      </a:pPr>
                      <a:r>
                        <a:rPr lang="en-GB" sz="1600" b="1">
                          <a:solidFill>
                            <a:srgbClr val="0070C0"/>
                          </a:solidFill>
                          <a:latin typeface="Times New Roman"/>
                          <a:ea typeface="Times New Roman"/>
                          <a:cs typeface="Times New Roman"/>
                        </a:rPr>
                        <a:t> </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на сумму предоставленных скидок</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1210 - 1240,</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dirty="0">
                          <a:solidFill>
                            <a:srgbClr val="000000"/>
                          </a:solidFill>
                          <a:latin typeface="Times New Roman"/>
                          <a:ea typeface="Times New Roman"/>
                          <a:cs typeface="Times New Roman"/>
                        </a:rPr>
                        <a:t>6030</a:t>
                      </a:r>
                      <a:endParaRPr lang="ru-RU" sz="1600" b="1" dirty="0">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08"/>
                  </a:ext>
                </a:extLst>
              </a:tr>
              <a:tr h="274816">
                <a:tc>
                  <a:txBody>
                    <a:bodyPr/>
                    <a:lstStyle/>
                    <a:p>
                      <a:pPr algn="l">
                        <a:lnSpc>
                          <a:spcPct val="115000"/>
                        </a:lnSpc>
                        <a:spcAft>
                          <a:spcPts val="0"/>
                        </a:spcAft>
                      </a:pPr>
                      <a:r>
                        <a:rPr lang="en-GB" sz="1600" b="1">
                          <a:solidFill>
                            <a:srgbClr val="0070C0"/>
                          </a:solidFill>
                          <a:latin typeface="Times New Roman"/>
                          <a:ea typeface="Times New Roman"/>
                          <a:cs typeface="Times New Roman"/>
                        </a:rPr>
                        <a:t> </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 </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2110 - 2140</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dirty="0">
                          <a:solidFill>
                            <a:srgbClr val="000000"/>
                          </a:solidFill>
                          <a:latin typeface="Times New Roman"/>
                          <a:ea typeface="Times New Roman"/>
                          <a:cs typeface="Times New Roman"/>
                        </a:rPr>
                        <a:t> </a:t>
                      </a:r>
                      <a:endParaRPr lang="ru-RU" sz="1600" b="1" dirty="0">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09"/>
                  </a:ext>
                </a:extLst>
              </a:tr>
              <a:tr h="824449">
                <a:tc>
                  <a:txBody>
                    <a:bodyPr/>
                    <a:lstStyle/>
                    <a:p>
                      <a:pPr algn="l">
                        <a:lnSpc>
                          <a:spcPct val="115000"/>
                        </a:lnSpc>
                        <a:spcAft>
                          <a:spcPts val="0"/>
                        </a:spcAft>
                      </a:pPr>
                      <a:r>
                        <a:rPr lang="en-GB" sz="1600" b="1">
                          <a:solidFill>
                            <a:srgbClr val="0070C0"/>
                          </a:solidFill>
                          <a:latin typeface="Times New Roman"/>
                          <a:ea typeface="Times New Roman"/>
                          <a:cs typeface="Times New Roman"/>
                        </a:rPr>
                        <a:t>5</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ru-RU" sz="1600" b="1">
                          <a:solidFill>
                            <a:srgbClr val="000000"/>
                          </a:solidFill>
                          <a:latin typeface="Times New Roman"/>
                          <a:ea typeface="Times New Roman"/>
                          <a:cs typeface="Times New Roman"/>
                        </a:rPr>
                        <a:t>Возврат реализованных товаров, оплаченных покупателями и заказчиками полностью или в сумме выданных ими авансов</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6020</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dirty="0">
                          <a:solidFill>
                            <a:srgbClr val="000000"/>
                          </a:solidFill>
                          <a:latin typeface="Times New Roman"/>
                          <a:ea typeface="Times New Roman"/>
                          <a:cs typeface="Times New Roman"/>
                        </a:rPr>
                        <a:t>1020, 1030 </a:t>
                      </a:r>
                      <a:br>
                        <a:rPr lang="en-GB" sz="1600" b="1" dirty="0">
                          <a:solidFill>
                            <a:srgbClr val="000000"/>
                          </a:solidFill>
                          <a:latin typeface="Times New Roman"/>
                          <a:ea typeface="Times New Roman"/>
                          <a:cs typeface="Times New Roman"/>
                        </a:rPr>
                      </a:br>
                      <a:r>
                        <a:rPr lang="en-GB" sz="1600" b="1" dirty="0">
                          <a:solidFill>
                            <a:srgbClr val="000000"/>
                          </a:solidFill>
                          <a:latin typeface="Times New Roman"/>
                          <a:ea typeface="Times New Roman"/>
                          <a:cs typeface="Times New Roman"/>
                        </a:rPr>
                        <a:t>3320 - 3340, </a:t>
                      </a:r>
                      <a:br>
                        <a:rPr lang="en-GB" sz="1600" b="1" dirty="0">
                          <a:solidFill>
                            <a:srgbClr val="000000"/>
                          </a:solidFill>
                          <a:latin typeface="Times New Roman"/>
                          <a:ea typeface="Times New Roman"/>
                          <a:cs typeface="Times New Roman"/>
                        </a:rPr>
                      </a:br>
                      <a:r>
                        <a:rPr lang="en-GB" sz="1600" b="1" dirty="0">
                          <a:solidFill>
                            <a:srgbClr val="000000"/>
                          </a:solidFill>
                          <a:latin typeface="Times New Roman"/>
                          <a:ea typeface="Times New Roman"/>
                          <a:cs typeface="Times New Roman"/>
                        </a:rPr>
                        <a:t>3390</a:t>
                      </a:r>
                      <a:endParaRPr lang="ru-RU" sz="1600" b="1" dirty="0">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10"/>
                  </a:ext>
                </a:extLst>
              </a:tr>
              <a:tr h="549633">
                <a:tc>
                  <a:txBody>
                    <a:bodyPr/>
                    <a:lstStyle/>
                    <a:p>
                      <a:pPr algn="l">
                        <a:lnSpc>
                          <a:spcPct val="115000"/>
                        </a:lnSpc>
                        <a:spcAft>
                          <a:spcPts val="0"/>
                        </a:spcAft>
                      </a:pPr>
                      <a:r>
                        <a:rPr lang="en-GB" sz="1600" b="1">
                          <a:solidFill>
                            <a:srgbClr val="0070C0"/>
                          </a:solidFill>
                          <a:latin typeface="Times New Roman"/>
                          <a:ea typeface="Times New Roman"/>
                          <a:cs typeface="Times New Roman"/>
                        </a:rPr>
                        <a:t>6</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ru-RU" sz="1600" b="1">
                          <a:solidFill>
                            <a:srgbClr val="000000"/>
                          </a:solidFill>
                          <a:latin typeface="Times New Roman"/>
                          <a:ea typeface="Times New Roman"/>
                          <a:cs typeface="Times New Roman"/>
                        </a:rPr>
                        <a:t>Предоставление скидок с цены и продаж</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6030</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1210 - 1240, </a:t>
                      </a:r>
                      <a:br>
                        <a:rPr lang="en-GB" sz="1600" b="1">
                          <a:solidFill>
                            <a:srgbClr val="000000"/>
                          </a:solidFill>
                          <a:latin typeface="Times New Roman"/>
                          <a:ea typeface="Times New Roman"/>
                          <a:cs typeface="Times New Roman"/>
                        </a:rPr>
                      </a:br>
                      <a:r>
                        <a:rPr lang="en-GB" sz="1600" b="1">
                          <a:solidFill>
                            <a:srgbClr val="000000"/>
                          </a:solidFill>
                          <a:latin typeface="Times New Roman"/>
                          <a:ea typeface="Times New Roman"/>
                          <a:cs typeface="Times New Roman"/>
                        </a:rPr>
                        <a:t>2110 - 2140</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11"/>
                  </a:ext>
                </a:extLst>
              </a:tr>
              <a:tr h="644009">
                <a:tc>
                  <a:txBody>
                    <a:bodyPr/>
                    <a:lstStyle/>
                    <a:p>
                      <a:pPr algn="l">
                        <a:lnSpc>
                          <a:spcPct val="115000"/>
                        </a:lnSpc>
                        <a:spcAft>
                          <a:spcPts val="0"/>
                        </a:spcAft>
                      </a:pPr>
                      <a:r>
                        <a:rPr lang="en-GB" sz="1600" b="1">
                          <a:solidFill>
                            <a:srgbClr val="0070C0"/>
                          </a:solidFill>
                          <a:latin typeface="Times New Roman"/>
                          <a:ea typeface="Times New Roman"/>
                          <a:cs typeface="Times New Roman"/>
                        </a:rPr>
                        <a:t>7</a:t>
                      </a:r>
                      <a:endParaRPr lang="ru-RU" sz="16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0"/>
                        </a:spcAft>
                      </a:pPr>
                      <a:r>
                        <a:rPr lang="ru-RU" sz="1600" b="1">
                          <a:solidFill>
                            <a:srgbClr val="000000"/>
                          </a:solidFill>
                          <a:latin typeface="Times New Roman"/>
                          <a:ea typeface="Times New Roman"/>
                          <a:cs typeface="Times New Roman"/>
                        </a:rPr>
                        <a:t>Закрытие в конце отчетного периода счетов 6020 "Возврат проданной продукции" и 6030 "Скидки с цены и продаж"</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a:solidFill>
                            <a:srgbClr val="000000"/>
                          </a:solidFill>
                          <a:latin typeface="Times New Roman"/>
                          <a:ea typeface="Times New Roman"/>
                          <a:cs typeface="Times New Roman"/>
                        </a:rPr>
                        <a:t>5610</a:t>
                      </a:r>
                      <a:endParaRPr lang="ru-RU" sz="16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0"/>
                        </a:spcAft>
                      </a:pPr>
                      <a:r>
                        <a:rPr lang="en-GB" sz="1600" b="1" dirty="0">
                          <a:solidFill>
                            <a:srgbClr val="000000"/>
                          </a:solidFill>
                          <a:latin typeface="Times New Roman"/>
                          <a:ea typeface="Times New Roman"/>
                          <a:cs typeface="Times New Roman"/>
                        </a:rPr>
                        <a:t>6020, 6030</a:t>
                      </a:r>
                      <a:endParaRPr lang="ru-RU" sz="1600" b="1" dirty="0">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12"/>
                  </a:ext>
                </a:extLst>
              </a:tr>
            </a:tbl>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7776273F-7DA4-A9BF-EDB8-AA7733967CB0}"/>
              </a:ext>
            </a:extLst>
          </p:cNvPr>
          <p:cNvSpPr/>
          <p:nvPr/>
        </p:nvSpPr>
        <p:spPr>
          <a:xfrm>
            <a:off x="778255" y="740702"/>
            <a:ext cx="10635491" cy="650793"/>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667" dirty="0">
                <a:solidFill>
                  <a:schemeClr val="tx1"/>
                </a:solidFill>
              </a:rPr>
              <a:t>Оценка</a:t>
            </a:r>
          </a:p>
        </p:txBody>
      </p:sp>
      <p:sp>
        <p:nvSpPr>
          <p:cNvPr id="5" name="Стрелка вниз 5">
            <a:extLst>
              <a:ext uri="{FF2B5EF4-FFF2-40B4-BE49-F238E27FC236}">
                <a16:creationId xmlns:a16="http://schemas.microsoft.com/office/drawing/2014/main" id="{B98AE97C-51E3-3746-B990-163FBE95B300}"/>
              </a:ext>
            </a:extLst>
          </p:cNvPr>
          <p:cNvSpPr/>
          <p:nvPr/>
        </p:nvSpPr>
        <p:spPr>
          <a:xfrm>
            <a:off x="7620011" y="1428736"/>
            <a:ext cx="2000264" cy="38180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
        <p:nvSpPr>
          <p:cNvPr id="9"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8C266AE4-100B-FA2C-1C40-0F72F0EE22EB}"/>
              </a:ext>
            </a:extLst>
          </p:cNvPr>
          <p:cNvSpPr/>
          <p:nvPr/>
        </p:nvSpPr>
        <p:spPr>
          <a:xfrm>
            <a:off x="285709" y="2000240"/>
            <a:ext cx="6624736" cy="4405851"/>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pPr algn="just">
              <a:lnSpc>
                <a:spcPct val="115000"/>
              </a:lnSpc>
            </a:pPr>
            <a:r>
              <a:rPr lang="ru-RU" sz="1867" dirty="0">
                <a:solidFill>
                  <a:srgbClr val="FF0000"/>
                </a:solidFill>
              </a:rPr>
              <a:t>Доходы (выручка)  оценивается </a:t>
            </a:r>
            <a:r>
              <a:rPr lang="ru-RU" sz="1867" dirty="0">
                <a:solidFill>
                  <a:srgbClr val="212529"/>
                </a:solidFill>
              </a:rPr>
              <a:t>по справедливой стоимости полученных товаров или услуг, скорректированной на сумму переданных денежных средств или их эквивалентов. Если справедливая стоимость полученных товаров или услуг не может быть надежно оценена, выручка оценивается по справедливой стоимости переданных товаров или услуг, скорректированной на сумму переданных денежных средств или их эквивалентов.</a:t>
            </a:r>
            <a:endParaRPr lang="ru-RU" sz="1867" dirty="0">
              <a:latin typeface="Calibri"/>
            </a:endParaRPr>
          </a:p>
          <a:p>
            <a:pPr algn="just">
              <a:lnSpc>
                <a:spcPct val="115000"/>
              </a:lnSpc>
            </a:pPr>
            <a:r>
              <a:rPr lang="ru-RU" sz="1867" i="1" dirty="0">
                <a:solidFill>
                  <a:srgbClr val="FF0000"/>
                </a:solidFill>
              </a:rPr>
              <a:t>Справедливая стоимость</a:t>
            </a:r>
            <a:r>
              <a:rPr lang="en-GB" sz="1867" i="1" dirty="0">
                <a:solidFill>
                  <a:srgbClr val="212529"/>
                </a:solidFill>
              </a:rPr>
              <a:t> </a:t>
            </a:r>
            <a:r>
              <a:rPr lang="ru-RU" sz="1867" dirty="0">
                <a:solidFill>
                  <a:srgbClr val="212529"/>
                </a:solidFill>
              </a:rPr>
              <a:t>- цена, которая была бы получена при продаже актива или уплачена при передаче обязательства в ходе обычной сделки между участниками рынка на дату оценки.</a:t>
            </a:r>
            <a:endParaRPr lang="ru-RU" sz="1867" dirty="0">
              <a:latin typeface="Calibri"/>
            </a:endParaRPr>
          </a:p>
        </p:txBody>
      </p:sp>
      <p:pic>
        <p:nvPicPr>
          <p:cNvPr id="39938" name="Picture 2" descr="Учет финансов в бизнесе: кассовый метод и метод начислений — в чем разница?"/>
          <p:cNvPicPr>
            <a:picLocks noChangeAspect="1" noChangeArrowheads="1"/>
          </p:cNvPicPr>
          <p:nvPr/>
        </p:nvPicPr>
        <p:blipFill>
          <a:blip r:embed="rId2" cstate="print"/>
          <a:srcRect/>
          <a:stretch>
            <a:fillRect/>
          </a:stretch>
        </p:blipFill>
        <p:spPr bwMode="auto">
          <a:xfrm>
            <a:off x="6942632" y="2285992"/>
            <a:ext cx="5249368" cy="3714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4881986"/>
      </p:ext>
    </p:extLst>
  </p:cSld>
  <p:clrMapOvr>
    <a:masterClrMapping/>
  </p:clrMapOvr>
  <p:transition spd="med">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7776273F-7DA4-A9BF-EDB8-AA7733967CB0}"/>
              </a:ext>
            </a:extLst>
          </p:cNvPr>
          <p:cNvSpPr/>
          <p:nvPr/>
        </p:nvSpPr>
        <p:spPr>
          <a:xfrm>
            <a:off x="778255" y="740702"/>
            <a:ext cx="10635491" cy="650793"/>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667" dirty="0">
                <a:solidFill>
                  <a:schemeClr val="bg1">
                    <a:lumMod val="25000"/>
                  </a:schemeClr>
                </a:solidFill>
              </a:rPr>
              <a:t>Учет расходов </a:t>
            </a:r>
          </a:p>
        </p:txBody>
      </p:sp>
      <p:sp>
        <p:nvSpPr>
          <p:cNvPr id="5" name="Стрелка вниз 5">
            <a:extLst>
              <a:ext uri="{FF2B5EF4-FFF2-40B4-BE49-F238E27FC236}">
                <a16:creationId xmlns:a16="http://schemas.microsoft.com/office/drawing/2014/main" id="{B98AE97C-51E3-3746-B990-163FBE95B300}"/>
              </a:ext>
            </a:extLst>
          </p:cNvPr>
          <p:cNvSpPr/>
          <p:nvPr/>
        </p:nvSpPr>
        <p:spPr>
          <a:xfrm>
            <a:off x="7620011" y="1428736"/>
            <a:ext cx="2000264" cy="38180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
        <p:nvSpPr>
          <p:cNvPr id="9"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8C266AE4-100B-FA2C-1C40-0F72F0EE22EB}"/>
              </a:ext>
            </a:extLst>
          </p:cNvPr>
          <p:cNvSpPr/>
          <p:nvPr/>
        </p:nvSpPr>
        <p:spPr>
          <a:xfrm>
            <a:off x="285709" y="2000240"/>
            <a:ext cx="6667547" cy="4191029"/>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667" dirty="0">
                <a:solidFill>
                  <a:schemeClr val="bg1">
                    <a:lumMod val="25000"/>
                  </a:schemeClr>
                </a:solidFill>
              </a:rPr>
              <a:t>Расходы -это уменьшение экономических выгод в течение отчетного периода в форме оттока или уменьшения активов или возникновения обязательств, которые приводят к уменьшению капитала, отличному от уменьшения, связанного с распределением лицам, участвующим в капитале</a:t>
            </a:r>
          </a:p>
        </p:txBody>
      </p:sp>
      <p:pic>
        <p:nvPicPr>
          <p:cNvPr id="67586" name="Picture 2" descr="Доход, выручка, прибыль — в чем разница?"/>
          <p:cNvPicPr>
            <a:picLocks noChangeAspect="1" noChangeArrowheads="1"/>
          </p:cNvPicPr>
          <p:nvPr/>
        </p:nvPicPr>
        <p:blipFill>
          <a:blip r:embed="rId2" cstate="print"/>
          <a:srcRect/>
          <a:stretch>
            <a:fillRect/>
          </a:stretch>
        </p:blipFill>
        <p:spPr bwMode="auto">
          <a:xfrm>
            <a:off x="7143758" y="2571744"/>
            <a:ext cx="4741367" cy="33337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60483877"/>
      </p:ext>
    </p:extLst>
  </p:cSld>
  <p:clrMapOvr>
    <a:masterClrMapping/>
  </p:clrMapOvr>
  <p:transition spd="med">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467" y="571480"/>
            <a:ext cx="9421200" cy="864800"/>
          </a:xfrm>
        </p:spPr>
        <p:txBody>
          <a:bodyPr>
            <a:normAutofit fontScale="90000"/>
          </a:bodyPr>
          <a:lstStyle/>
          <a:p>
            <a:r>
              <a:rPr lang="ru-RU" sz="2933" dirty="0"/>
              <a:t>Классификация расходов согласно плану счетов РК:</a:t>
            </a:r>
            <a:br>
              <a:rPr lang="ru-RU" dirty="0"/>
            </a:br>
            <a:r>
              <a:rPr lang="ru-RU" dirty="0"/>
              <a:t> </a:t>
            </a:r>
            <a:br>
              <a:rPr lang="ru-RU" dirty="0"/>
            </a:br>
            <a:endParaRPr lang="ru-RU" dirty="0"/>
          </a:p>
        </p:txBody>
      </p:sp>
      <p:graphicFrame>
        <p:nvGraphicFramePr>
          <p:cNvPr id="3" name="Таблица 2"/>
          <p:cNvGraphicFramePr>
            <a:graphicFrameLocks noGrp="1"/>
          </p:cNvGraphicFramePr>
          <p:nvPr/>
        </p:nvGraphicFramePr>
        <p:xfrm>
          <a:off x="571461" y="356616"/>
          <a:ext cx="11144328" cy="6501384"/>
        </p:xfrm>
        <a:graphic>
          <a:graphicData uri="http://schemas.openxmlformats.org/drawingml/2006/table">
            <a:tbl>
              <a:tblPr/>
              <a:tblGrid>
                <a:gridCol w="731069">
                  <a:extLst>
                    <a:ext uri="{9D8B030D-6E8A-4147-A177-3AD203B41FA5}">
                      <a16:colId xmlns:a16="http://schemas.microsoft.com/office/drawing/2014/main" val="20000"/>
                    </a:ext>
                  </a:extLst>
                </a:gridCol>
                <a:gridCol w="10413259">
                  <a:extLst>
                    <a:ext uri="{9D8B030D-6E8A-4147-A177-3AD203B41FA5}">
                      <a16:colId xmlns:a16="http://schemas.microsoft.com/office/drawing/2014/main" val="20001"/>
                    </a:ext>
                  </a:extLst>
                </a:gridCol>
              </a:tblGrid>
              <a:tr h="240792">
                <a:tc>
                  <a:txBody>
                    <a:bodyPr/>
                    <a:lstStyle/>
                    <a:p>
                      <a:pPr algn="l" fontAlgn="base">
                        <a:lnSpc>
                          <a:spcPct val="115000"/>
                        </a:lnSpc>
                        <a:spcAft>
                          <a:spcPts val="0"/>
                        </a:spcAft>
                      </a:pPr>
                      <a:r>
                        <a:rPr lang="en-GB" sz="1500" b="1" dirty="0">
                          <a:latin typeface="Times New Roman"/>
                          <a:ea typeface="Times New Roman"/>
                          <a:cs typeface="Times New Roman"/>
                        </a:rPr>
                        <a:t>7000</a:t>
                      </a:r>
                      <a:endParaRPr lang="ru-RU" sz="1500" b="1" dirty="0">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Себестоимость реализованной продукции и оказанных услуг</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0792">
                <a:tc>
                  <a:txBody>
                    <a:bodyPr/>
                    <a:lstStyle/>
                    <a:p>
                      <a:pPr algn="l" fontAlgn="base">
                        <a:lnSpc>
                          <a:spcPct val="115000"/>
                        </a:lnSpc>
                        <a:spcAft>
                          <a:spcPts val="0"/>
                        </a:spcAft>
                      </a:pPr>
                      <a:r>
                        <a:rPr lang="en-GB" sz="1500" b="1">
                          <a:latin typeface="Times New Roman"/>
                          <a:ea typeface="Times New Roman"/>
                          <a:cs typeface="Times New Roman"/>
                        </a:rPr>
                        <a:t>7010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Себестоимость реализованной продукции и оказанных услуг</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792">
                <a:tc>
                  <a:txBody>
                    <a:bodyPr/>
                    <a:lstStyle/>
                    <a:p>
                      <a:pPr algn="l" fontAlgn="base">
                        <a:lnSpc>
                          <a:spcPct val="115000"/>
                        </a:lnSpc>
                        <a:spcAft>
                          <a:spcPts val="0"/>
                        </a:spcAft>
                      </a:pPr>
                      <a:r>
                        <a:rPr lang="en-GB" sz="1500" b="1">
                          <a:latin typeface="Times New Roman"/>
                          <a:ea typeface="Times New Roman"/>
                          <a:cs typeface="Times New Roman"/>
                        </a:rPr>
                        <a:t>7100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Расходы по реализации продукции и оказанию услуг</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792">
                <a:tc>
                  <a:txBody>
                    <a:bodyPr/>
                    <a:lstStyle/>
                    <a:p>
                      <a:pPr algn="l" fontAlgn="base">
                        <a:lnSpc>
                          <a:spcPct val="115000"/>
                        </a:lnSpc>
                        <a:spcAft>
                          <a:spcPts val="0"/>
                        </a:spcAft>
                      </a:pPr>
                      <a:r>
                        <a:rPr lang="en-GB" sz="1500" b="1">
                          <a:latin typeface="Times New Roman"/>
                          <a:ea typeface="Times New Roman"/>
                          <a:cs typeface="Times New Roman"/>
                        </a:rPr>
                        <a:t>7110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Расходы по реализации продукции и оказанию услуг</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0792">
                <a:tc>
                  <a:txBody>
                    <a:bodyPr/>
                    <a:lstStyle/>
                    <a:p>
                      <a:pPr algn="l" fontAlgn="base">
                        <a:lnSpc>
                          <a:spcPct val="115000"/>
                        </a:lnSpc>
                        <a:spcAft>
                          <a:spcPts val="0"/>
                        </a:spcAft>
                      </a:pPr>
                      <a:r>
                        <a:rPr lang="en-GB" sz="1500" b="1">
                          <a:latin typeface="Times New Roman"/>
                          <a:ea typeface="Times New Roman"/>
                          <a:cs typeface="Times New Roman"/>
                        </a:rPr>
                        <a:t>7200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en-GB" sz="1500" b="1">
                          <a:latin typeface="Times New Roman"/>
                          <a:ea typeface="Times New Roman"/>
                          <a:cs typeface="Times New Roman"/>
                        </a:rPr>
                        <a:t>Административные расходы</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792">
                <a:tc>
                  <a:txBody>
                    <a:bodyPr/>
                    <a:lstStyle/>
                    <a:p>
                      <a:pPr algn="l" fontAlgn="base">
                        <a:lnSpc>
                          <a:spcPct val="115000"/>
                        </a:lnSpc>
                        <a:spcAft>
                          <a:spcPts val="0"/>
                        </a:spcAft>
                      </a:pPr>
                      <a:r>
                        <a:rPr lang="en-GB" sz="1500" b="1">
                          <a:latin typeface="Times New Roman"/>
                          <a:ea typeface="Times New Roman"/>
                          <a:cs typeface="Times New Roman"/>
                        </a:rPr>
                        <a:t>7210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en-GB" sz="1500" b="1">
                          <a:latin typeface="Times New Roman"/>
                          <a:ea typeface="Times New Roman"/>
                          <a:cs typeface="Times New Roman"/>
                        </a:rPr>
                        <a:t>Административные расходы</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0792">
                <a:tc>
                  <a:txBody>
                    <a:bodyPr/>
                    <a:lstStyle/>
                    <a:p>
                      <a:pPr algn="l" fontAlgn="base">
                        <a:lnSpc>
                          <a:spcPct val="115000"/>
                        </a:lnSpc>
                        <a:spcAft>
                          <a:spcPts val="0"/>
                        </a:spcAft>
                      </a:pPr>
                      <a:r>
                        <a:rPr lang="en-GB" sz="1500" b="1">
                          <a:latin typeface="Times New Roman"/>
                          <a:ea typeface="Times New Roman"/>
                          <a:cs typeface="Times New Roman"/>
                        </a:rPr>
                        <a:t>7300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en-GB" sz="1500" b="1">
                          <a:latin typeface="Times New Roman"/>
                          <a:ea typeface="Times New Roman"/>
                          <a:cs typeface="Times New Roman"/>
                        </a:rPr>
                        <a:t>Расходы на финансирование</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0792">
                <a:tc>
                  <a:txBody>
                    <a:bodyPr/>
                    <a:lstStyle/>
                    <a:p>
                      <a:pPr algn="l" fontAlgn="base">
                        <a:lnSpc>
                          <a:spcPct val="115000"/>
                        </a:lnSpc>
                        <a:spcAft>
                          <a:spcPts val="0"/>
                        </a:spcAft>
                      </a:pPr>
                      <a:r>
                        <a:rPr lang="en-GB" sz="1500" b="1">
                          <a:latin typeface="Times New Roman"/>
                          <a:ea typeface="Times New Roman"/>
                          <a:cs typeface="Times New Roman"/>
                        </a:rPr>
                        <a:t>7310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en-GB" sz="1500" b="1">
                          <a:latin typeface="Times New Roman"/>
                          <a:ea typeface="Times New Roman"/>
                          <a:cs typeface="Times New Roman"/>
                        </a:rPr>
                        <a:t>Расходы по вознаграждениям</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0792">
                <a:tc>
                  <a:txBody>
                    <a:bodyPr/>
                    <a:lstStyle/>
                    <a:p>
                      <a:pPr algn="l" fontAlgn="base">
                        <a:lnSpc>
                          <a:spcPct val="115000"/>
                        </a:lnSpc>
                        <a:spcAft>
                          <a:spcPts val="0"/>
                        </a:spcAft>
                      </a:pPr>
                      <a:r>
                        <a:rPr lang="en-GB" sz="1500" b="1">
                          <a:latin typeface="Times New Roman"/>
                          <a:ea typeface="Times New Roman"/>
                          <a:cs typeface="Times New Roman"/>
                        </a:rPr>
                        <a:t>7320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Расходы на выплату процентов по финансовой аренде</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0792">
                <a:tc>
                  <a:txBody>
                    <a:bodyPr/>
                    <a:lstStyle/>
                    <a:p>
                      <a:pPr algn="l" fontAlgn="base">
                        <a:lnSpc>
                          <a:spcPct val="115000"/>
                        </a:lnSpc>
                        <a:spcAft>
                          <a:spcPts val="0"/>
                        </a:spcAft>
                      </a:pPr>
                      <a:r>
                        <a:rPr lang="en-GB" sz="1500" b="1">
                          <a:latin typeface="Times New Roman"/>
                          <a:ea typeface="Times New Roman"/>
                          <a:cs typeface="Times New Roman"/>
                        </a:rPr>
                        <a:t>7330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Расходы от изменения справедливой стоимости финансовых инструментов» стоимости</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0792">
                <a:tc>
                  <a:txBody>
                    <a:bodyPr/>
                    <a:lstStyle/>
                    <a:p>
                      <a:pPr algn="l" fontAlgn="base">
                        <a:lnSpc>
                          <a:spcPct val="115000"/>
                        </a:lnSpc>
                        <a:spcAft>
                          <a:spcPts val="0"/>
                        </a:spcAft>
                      </a:pPr>
                      <a:r>
                        <a:rPr lang="en-GB" sz="1500" b="1">
                          <a:latin typeface="Times New Roman"/>
                          <a:ea typeface="Times New Roman"/>
                          <a:cs typeface="Times New Roman"/>
                        </a:rPr>
                        <a:t>7340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en-GB" sz="1500" b="1">
                          <a:latin typeface="Times New Roman"/>
                          <a:ea typeface="Times New Roman"/>
                          <a:cs typeface="Times New Roman"/>
                        </a:rPr>
                        <a:t>Прочие расходы на финансирование</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0792">
                <a:tc>
                  <a:txBody>
                    <a:bodyPr/>
                    <a:lstStyle/>
                    <a:p>
                      <a:pPr algn="l" fontAlgn="base">
                        <a:lnSpc>
                          <a:spcPct val="115000"/>
                        </a:lnSpc>
                        <a:spcAft>
                          <a:spcPts val="0"/>
                        </a:spcAft>
                      </a:pPr>
                      <a:r>
                        <a:rPr lang="en-GB" sz="1500" b="1">
                          <a:latin typeface="Times New Roman"/>
                          <a:ea typeface="Times New Roman"/>
                          <a:cs typeface="Times New Roman"/>
                        </a:rPr>
                        <a:t>7400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en-GB" sz="1500" b="1">
                          <a:latin typeface="Times New Roman"/>
                          <a:ea typeface="Times New Roman"/>
                          <a:cs typeface="Times New Roman"/>
                        </a:rPr>
                        <a:t>Прочие расходы</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0792">
                <a:tc>
                  <a:txBody>
                    <a:bodyPr/>
                    <a:lstStyle/>
                    <a:p>
                      <a:pPr algn="l" fontAlgn="base">
                        <a:lnSpc>
                          <a:spcPct val="115000"/>
                        </a:lnSpc>
                        <a:spcAft>
                          <a:spcPts val="0"/>
                        </a:spcAft>
                      </a:pPr>
                      <a:r>
                        <a:rPr lang="en-GB" sz="1500" b="1">
                          <a:latin typeface="Times New Roman"/>
                          <a:ea typeface="Times New Roman"/>
                          <a:cs typeface="Times New Roman"/>
                        </a:rPr>
                        <a:t>7410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en-GB" sz="1500" b="1">
                          <a:latin typeface="Times New Roman"/>
                          <a:ea typeface="Times New Roman"/>
                          <a:cs typeface="Times New Roman"/>
                        </a:rPr>
                        <a:t>Расходы по выбытию активов</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0792">
                <a:tc>
                  <a:txBody>
                    <a:bodyPr/>
                    <a:lstStyle/>
                    <a:p>
                      <a:pPr algn="l" fontAlgn="base">
                        <a:lnSpc>
                          <a:spcPct val="115000"/>
                        </a:lnSpc>
                        <a:spcAft>
                          <a:spcPts val="0"/>
                        </a:spcAft>
                      </a:pPr>
                      <a:r>
                        <a:rPr lang="en-GB" sz="1500" b="1">
                          <a:latin typeface="Times New Roman"/>
                          <a:ea typeface="Times New Roman"/>
                          <a:cs typeface="Times New Roman"/>
                        </a:rPr>
                        <a:t>7420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Расходы от обесценения нефинансовых активов</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0792">
                <a:tc>
                  <a:txBody>
                    <a:bodyPr/>
                    <a:lstStyle/>
                    <a:p>
                      <a:pPr algn="l" fontAlgn="base">
                        <a:lnSpc>
                          <a:spcPct val="115000"/>
                        </a:lnSpc>
                        <a:spcAft>
                          <a:spcPts val="0"/>
                        </a:spcAft>
                      </a:pPr>
                      <a:r>
                        <a:rPr lang="en-GB" sz="1500" b="1">
                          <a:latin typeface="Times New Roman"/>
                          <a:ea typeface="Times New Roman"/>
                          <a:cs typeface="Times New Roman"/>
                        </a:rPr>
                        <a:t>7430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en-GB" sz="1500" b="1">
                          <a:latin typeface="Times New Roman"/>
                          <a:ea typeface="Times New Roman"/>
                          <a:cs typeface="Times New Roman"/>
                        </a:rPr>
                        <a:t>Расходы по курсовой разнице</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0792">
                <a:tc>
                  <a:txBody>
                    <a:bodyPr/>
                    <a:lstStyle/>
                    <a:p>
                      <a:pPr algn="l" fontAlgn="base">
                        <a:lnSpc>
                          <a:spcPct val="115000"/>
                        </a:lnSpc>
                        <a:spcAft>
                          <a:spcPts val="0"/>
                        </a:spcAft>
                      </a:pPr>
                      <a:r>
                        <a:rPr lang="en-GB" sz="1500" b="1">
                          <a:latin typeface="Times New Roman"/>
                          <a:ea typeface="Times New Roman"/>
                          <a:cs typeface="Times New Roman"/>
                        </a:rPr>
                        <a:t>7440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Расходы по обесценению дебиторской задолженности</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0792">
                <a:tc>
                  <a:txBody>
                    <a:bodyPr/>
                    <a:lstStyle/>
                    <a:p>
                      <a:pPr algn="l" fontAlgn="base">
                        <a:lnSpc>
                          <a:spcPct val="115000"/>
                        </a:lnSpc>
                        <a:spcAft>
                          <a:spcPts val="0"/>
                        </a:spcAft>
                      </a:pPr>
                      <a:r>
                        <a:rPr lang="en-GB" sz="1500" b="1">
                          <a:latin typeface="Times New Roman"/>
                          <a:ea typeface="Times New Roman"/>
                          <a:cs typeface="Times New Roman"/>
                        </a:rPr>
                        <a:t>7450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en-GB" sz="1500" b="1">
                          <a:latin typeface="Times New Roman"/>
                          <a:ea typeface="Times New Roman"/>
                          <a:cs typeface="Times New Roman"/>
                        </a:rPr>
                        <a:t>Расходы по операционной аренде</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0792">
                <a:tc>
                  <a:txBody>
                    <a:bodyPr/>
                    <a:lstStyle/>
                    <a:p>
                      <a:pPr algn="l" fontAlgn="base">
                        <a:lnSpc>
                          <a:spcPct val="115000"/>
                        </a:lnSpc>
                        <a:spcAft>
                          <a:spcPts val="0"/>
                        </a:spcAft>
                      </a:pPr>
                      <a:r>
                        <a:rPr lang="en-GB" sz="1500" b="1">
                          <a:latin typeface="Times New Roman"/>
                          <a:ea typeface="Times New Roman"/>
                          <a:cs typeface="Times New Roman"/>
                        </a:rPr>
                        <a:t>7460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Расходы от изменения справедливой стоимости биологических активов</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0792">
                <a:tc>
                  <a:txBody>
                    <a:bodyPr/>
                    <a:lstStyle/>
                    <a:p>
                      <a:pPr algn="l" fontAlgn="base">
                        <a:lnSpc>
                          <a:spcPct val="115000"/>
                        </a:lnSpc>
                        <a:spcAft>
                          <a:spcPts val="0"/>
                        </a:spcAft>
                      </a:pPr>
                      <a:r>
                        <a:rPr lang="en-GB" sz="1500" b="1">
                          <a:latin typeface="Times New Roman"/>
                          <a:ea typeface="Times New Roman"/>
                          <a:cs typeface="Times New Roman"/>
                        </a:rPr>
                        <a:t>7470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Расходы от обесценения финансовых инструментов</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40792">
                <a:tc>
                  <a:txBody>
                    <a:bodyPr/>
                    <a:lstStyle/>
                    <a:p>
                      <a:pPr algn="l" fontAlgn="base">
                        <a:lnSpc>
                          <a:spcPct val="115000"/>
                        </a:lnSpc>
                        <a:spcAft>
                          <a:spcPts val="0"/>
                        </a:spcAft>
                      </a:pPr>
                      <a:r>
                        <a:rPr lang="en-GB" sz="1500" b="1">
                          <a:latin typeface="Times New Roman"/>
                          <a:ea typeface="Times New Roman"/>
                          <a:cs typeface="Times New Roman"/>
                        </a:rPr>
                        <a:t>7480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en-GB" sz="1500" b="1">
                          <a:latin typeface="Times New Roman"/>
                          <a:ea typeface="Times New Roman"/>
                          <a:cs typeface="Times New Roman"/>
                        </a:rPr>
                        <a:t>Прочие расходы</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40792">
                <a:tc>
                  <a:txBody>
                    <a:bodyPr/>
                    <a:lstStyle/>
                    <a:p>
                      <a:pPr algn="l" fontAlgn="base">
                        <a:lnSpc>
                          <a:spcPct val="115000"/>
                        </a:lnSpc>
                        <a:spcAft>
                          <a:spcPts val="0"/>
                        </a:spcAft>
                      </a:pPr>
                      <a:r>
                        <a:rPr lang="en-GB" sz="1500" b="1">
                          <a:latin typeface="Times New Roman"/>
                          <a:ea typeface="Times New Roman"/>
                          <a:cs typeface="Times New Roman"/>
                        </a:rPr>
                        <a:t>7500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Расходы, связанные с прекращаемой деятельностью</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40792">
                <a:tc>
                  <a:txBody>
                    <a:bodyPr/>
                    <a:lstStyle/>
                    <a:p>
                      <a:pPr algn="l" fontAlgn="base">
                        <a:lnSpc>
                          <a:spcPct val="115000"/>
                        </a:lnSpc>
                        <a:spcAft>
                          <a:spcPts val="0"/>
                        </a:spcAft>
                      </a:pPr>
                      <a:r>
                        <a:rPr lang="en-GB" sz="1500" b="1">
                          <a:latin typeface="Times New Roman"/>
                          <a:ea typeface="Times New Roman"/>
                          <a:cs typeface="Times New Roman"/>
                        </a:rPr>
                        <a:t>7510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Расходы, связанные с прекращаемой деятельностью</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40792">
                <a:tc>
                  <a:txBody>
                    <a:bodyPr/>
                    <a:lstStyle/>
                    <a:p>
                      <a:pPr algn="l" fontAlgn="base">
                        <a:lnSpc>
                          <a:spcPct val="115000"/>
                        </a:lnSpc>
                        <a:spcAft>
                          <a:spcPts val="0"/>
                        </a:spcAft>
                      </a:pPr>
                      <a:r>
                        <a:rPr lang="en-GB" sz="1500" b="1">
                          <a:latin typeface="Times New Roman"/>
                          <a:ea typeface="Times New Roman"/>
                          <a:cs typeface="Times New Roman"/>
                        </a:rPr>
                        <a:t>7600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Доля в убытке организаций, учитываемых методом долевого участия</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40792">
                <a:tc>
                  <a:txBody>
                    <a:bodyPr/>
                    <a:lstStyle/>
                    <a:p>
                      <a:pPr algn="l" fontAlgn="base">
                        <a:lnSpc>
                          <a:spcPct val="115000"/>
                        </a:lnSpc>
                        <a:spcAft>
                          <a:spcPts val="0"/>
                        </a:spcAft>
                      </a:pPr>
                      <a:r>
                        <a:rPr lang="en-GB" sz="1500" b="1">
                          <a:latin typeface="Times New Roman"/>
                          <a:ea typeface="Times New Roman"/>
                          <a:cs typeface="Times New Roman"/>
                        </a:rPr>
                        <a:t>7610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Доля в убытке ассоциированных организациях</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40792">
                <a:tc>
                  <a:txBody>
                    <a:bodyPr/>
                    <a:lstStyle/>
                    <a:p>
                      <a:pPr algn="l" fontAlgn="base">
                        <a:lnSpc>
                          <a:spcPct val="115000"/>
                        </a:lnSpc>
                        <a:spcAft>
                          <a:spcPts val="0"/>
                        </a:spcAft>
                      </a:pPr>
                      <a:r>
                        <a:rPr lang="en-GB" sz="1500" b="1">
                          <a:latin typeface="Times New Roman"/>
                          <a:ea typeface="Times New Roman"/>
                          <a:cs typeface="Times New Roman"/>
                        </a:rPr>
                        <a:t>7620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Доля в убытке совместных организациях</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40792">
                <a:tc>
                  <a:txBody>
                    <a:bodyPr/>
                    <a:lstStyle/>
                    <a:p>
                      <a:pPr algn="l" fontAlgn="base">
                        <a:lnSpc>
                          <a:spcPct val="115000"/>
                        </a:lnSpc>
                        <a:spcAft>
                          <a:spcPts val="0"/>
                        </a:spcAft>
                      </a:pPr>
                      <a:r>
                        <a:rPr lang="en-GB" sz="1500" b="1">
                          <a:latin typeface="Times New Roman"/>
                          <a:ea typeface="Times New Roman"/>
                          <a:cs typeface="Times New Roman"/>
                        </a:rPr>
                        <a:t>7700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a:latin typeface="Times New Roman"/>
                          <a:ea typeface="Times New Roman"/>
                          <a:cs typeface="Times New Roman"/>
                        </a:rPr>
                        <a:t>Расходы по корпоративному подоходному налогу</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40792">
                <a:tc>
                  <a:txBody>
                    <a:bodyPr/>
                    <a:lstStyle/>
                    <a:p>
                      <a:pPr algn="l" fontAlgn="base">
                        <a:lnSpc>
                          <a:spcPct val="115000"/>
                        </a:lnSpc>
                        <a:spcAft>
                          <a:spcPts val="0"/>
                        </a:spcAft>
                      </a:pPr>
                      <a:r>
                        <a:rPr lang="en-GB" sz="1500" b="1">
                          <a:latin typeface="Times New Roman"/>
                          <a:ea typeface="Times New Roman"/>
                          <a:cs typeface="Times New Roman"/>
                        </a:rPr>
                        <a:t>7710</a:t>
                      </a:r>
                      <a:endParaRPr lang="ru-RU" sz="1500" b="1">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ase">
                        <a:lnSpc>
                          <a:spcPct val="115000"/>
                        </a:lnSpc>
                        <a:spcAft>
                          <a:spcPts val="0"/>
                        </a:spcAft>
                      </a:pPr>
                      <a:r>
                        <a:rPr lang="ru-RU" sz="1500" b="1" dirty="0">
                          <a:latin typeface="Times New Roman"/>
                          <a:ea typeface="Times New Roman"/>
                          <a:cs typeface="Times New Roman"/>
                        </a:rPr>
                        <a:t>Расходы по корпоративному подоходному налогу.</a:t>
                      </a:r>
                      <a:endParaRPr lang="ru-RU" sz="1500" b="1" dirty="0">
                        <a:latin typeface="Calibri"/>
                        <a:ea typeface="Times New Roman"/>
                        <a:cs typeface="Times New Roman"/>
                      </a:endParaRPr>
                    </a:p>
                  </a:txBody>
                  <a:tcPr marL="32721" marR="32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Tree>
  </p:cSld>
  <p:clrMapOvr>
    <a:masterClrMapping/>
  </p:clrMapOvr>
  <p:transition spd="med">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61" y="408432"/>
          <a:ext cx="11239579" cy="6449568"/>
        </p:xfrm>
        <a:graphic>
          <a:graphicData uri="http://schemas.openxmlformats.org/drawingml/2006/table">
            <a:tbl>
              <a:tblPr/>
              <a:tblGrid>
                <a:gridCol w="3159143">
                  <a:extLst>
                    <a:ext uri="{9D8B030D-6E8A-4147-A177-3AD203B41FA5}">
                      <a16:colId xmlns:a16="http://schemas.microsoft.com/office/drawing/2014/main" val="20000"/>
                    </a:ext>
                  </a:extLst>
                </a:gridCol>
                <a:gridCol w="8080436">
                  <a:extLst>
                    <a:ext uri="{9D8B030D-6E8A-4147-A177-3AD203B41FA5}">
                      <a16:colId xmlns:a16="http://schemas.microsoft.com/office/drawing/2014/main" val="20001"/>
                    </a:ext>
                  </a:extLst>
                </a:gridCol>
              </a:tblGrid>
              <a:tr h="262721">
                <a:tc>
                  <a:txBody>
                    <a:bodyPr/>
                    <a:lstStyle/>
                    <a:p>
                      <a:pPr algn="l">
                        <a:lnSpc>
                          <a:spcPct val="115000"/>
                        </a:lnSpc>
                        <a:spcAft>
                          <a:spcPts val="0"/>
                        </a:spcAft>
                      </a:pPr>
                      <a:r>
                        <a:rPr lang="kk-KZ" sz="1600" b="1" dirty="0">
                          <a:latin typeface="Times New Roman"/>
                          <a:ea typeface="Times New Roman"/>
                          <a:cs typeface="Times New Roman"/>
                        </a:rPr>
                        <a:t>Вид расходов</a:t>
                      </a:r>
                      <a:endParaRPr lang="ru-RU" sz="1600" b="1" dirty="0">
                        <a:latin typeface="Calibri"/>
                        <a:ea typeface="Times New Roman"/>
                        <a:cs typeface="Times New Roman"/>
                      </a:endParaRPr>
                    </a:p>
                  </a:txBody>
                  <a:tcPr marL="47119" marR="4711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DB3E2"/>
                    </a:solidFill>
                  </a:tcPr>
                </a:tc>
                <a:tc>
                  <a:txBody>
                    <a:bodyPr/>
                    <a:lstStyle/>
                    <a:p>
                      <a:pPr algn="l">
                        <a:lnSpc>
                          <a:spcPct val="115000"/>
                        </a:lnSpc>
                        <a:spcAft>
                          <a:spcPts val="0"/>
                        </a:spcAft>
                      </a:pPr>
                      <a:r>
                        <a:rPr lang="kk-KZ" sz="1600" b="1">
                          <a:latin typeface="Times New Roman"/>
                          <a:ea typeface="Times New Roman"/>
                          <a:cs typeface="Times New Roman"/>
                        </a:rPr>
                        <a:t>Состав расходов</a:t>
                      </a:r>
                      <a:endParaRPr lang="ru-RU" sz="1600" b="1">
                        <a:latin typeface="Calibri"/>
                        <a:ea typeface="Times New Roman"/>
                        <a:cs typeface="Times New Roman"/>
                      </a:endParaRPr>
                    </a:p>
                  </a:txBody>
                  <a:tcPr marL="47119" marR="4711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2786465">
                <a:tc>
                  <a:txBody>
                    <a:bodyPr/>
                    <a:lstStyle/>
                    <a:p>
                      <a:pPr algn="l">
                        <a:lnSpc>
                          <a:spcPct val="115000"/>
                        </a:lnSpc>
                        <a:spcAft>
                          <a:spcPts val="0"/>
                        </a:spcAft>
                      </a:pPr>
                      <a:r>
                        <a:rPr lang="ru-RU" sz="1600" b="1">
                          <a:latin typeface="Times New Roman"/>
                          <a:ea typeface="Times New Roman"/>
                          <a:cs typeface="Times New Roman"/>
                        </a:rPr>
                        <a:t>1. Расходы по обычным видам деятельности</a:t>
                      </a:r>
                      <a:endParaRPr lang="ru-RU" sz="1600" b="1">
                        <a:latin typeface="Calibri"/>
                        <a:ea typeface="Times New Roman"/>
                        <a:cs typeface="Times New Roman"/>
                      </a:endParaRPr>
                    </a:p>
                  </a:txBody>
                  <a:tcPr marL="47119" marR="4711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E5F1"/>
                    </a:solidFill>
                  </a:tcPr>
                </a:tc>
                <a:tc>
                  <a:txBody>
                    <a:bodyPr/>
                    <a:lstStyle/>
                    <a:p>
                      <a:pPr algn="l">
                        <a:lnSpc>
                          <a:spcPct val="115000"/>
                        </a:lnSpc>
                        <a:spcAft>
                          <a:spcPts val="0"/>
                        </a:spcAft>
                      </a:pPr>
                      <a:r>
                        <a:rPr lang="ru-RU" sz="1600" b="1" dirty="0">
                          <a:latin typeface="Times New Roman"/>
                          <a:ea typeface="Times New Roman"/>
                          <a:cs typeface="Times New Roman"/>
                        </a:rPr>
                        <a:t>Расходы на приобретение сырья, материалов, товаров и иных материально-производственных запасов (МПЗ)</a:t>
                      </a:r>
                      <a:br>
                        <a:rPr lang="ru-RU" sz="1600" b="1" dirty="0">
                          <a:latin typeface="Times New Roman"/>
                          <a:ea typeface="Times New Roman"/>
                          <a:cs typeface="Times New Roman"/>
                        </a:rPr>
                      </a:br>
                      <a:r>
                        <a:rPr lang="ru-RU" sz="1600" b="1" dirty="0">
                          <a:latin typeface="Times New Roman"/>
                          <a:ea typeface="Times New Roman"/>
                          <a:cs typeface="Times New Roman"/>
                        </a:rPr>
                        <a:t>Расходы по переработке (доработке) МПЗ для целей производства продукции, выполнения работ и оказания услуг и их продажи, а также продажи (перепродажи) товаров (расходы по содержанию и эксплуатации основных средств и иных </a:t>
                      </a:r>
                      <a:r>
                        <a:rPr lang="ru-RU" sz="1600" b="1" dirty="0" err="1">
                          <a:latin typeface="Times New Roman"/>
                          <a:ea typeface="Times New Roman"/>
                          <a:cs typeface="Times New Roman"/>
                        </a:rPr>
                        <a:t>внеоборотных</a:t>
                      </a:r>
                      <a:r>
                        <a:rPr lang="ru-RU" sz="1600" b="1" dirty="0">
                          <a:latin typeface="Times New Roman"/>
                          <a:ea typeface="Times New Roman"/>
                          <a:cs typeface="Times New Roman"/>
                        </a:rPr>
                        <a:t> активов, а также по поддержанию их в исправном виде, коммерческие, управленческие расходы и др.)</a:t>
                      </a:r>
                      <a:br>
                        <a:rPr lang="ru-RU" sz="1600" b="1" dirty="0">
                          <a:latin typeface="Times New Roman"/>
                          <a:ea typeface="Times New Roman"/>
                          <a:cs typeface="Times New Roman"/>
                        </a:rPr>
                      </a:br>
                      <a:r>
                        <a:rPr lang="ru-RU" sz="1600" b="1" dirty="0">
                          <a:latin typeface="Times New Roman"/>
                          <a:ea typeface="Times New Roman"/>
                          <a:cs typeface="Times New Roman"/>
                        </a:rPr>
                        <a:t>Расчеты по оплате труда</a:t>
                      </a:r>
                      <a:br>
                        <a:rPr lang="ru-RU" sz="1600" b="1" dirty="0">
                          <a:latin typeface="Times New Roman"/>
                          <a:ea typeface="Times New Roman"/>
                          <a:cs typeface="Times New Roman"/>
                        </a:rPr>
                      </a:br>
                      <a:r>
                        <a:rPr lang="ru-RU" sz="1600" b="1" dirty="0">
                          <a:latin typeface="Times New Roman"/>
                          <a:ea typeface="Times New Roman"/>
                          <a:cs typeface="Times New Roman"/>
                        </a:rPr>
                        <a:t>Отчисления в страховой фонд</a:t>
                      </a:r>
                      <a:br>
                        <a:rPr lang="ru-RU" sz="1600" b="1" dirty="0">
                          <a:latin typeface="Times New Roman"/>
                          <a:ea typeface="Times New Roman"/>
                          <a:cs typeface="Times New Roman"/>
                        </a:rPr>
                      </a:br>
                      <a:r>
                        <a:rPr lang="ru-RU" sz="1600" b="1" dirty="0">
                          <a:latin typeface="Times New Roman"/>
                          <a:ea typeface="Times New Roman"/>
                          <a:cs typeface="Times New Roman"/>
                        </a:rPr>
                        <a:t>Амортизационные отчисления</a:t>
                      </a:r>
                      <a:endParaRPr lang="ru-RU" sz="1600" b="1" dirty="0">
                        <a:latin typeface="Calibri"/>
                        <a:ea typeface="Times New Roman"/>
                        <a:cs typeface="Times New Roman"/>
                      </a:endParaRPr>
                    </a:p>
                  </a:txBody>
                  <a:tcPr marL="47119" marR="4711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347297">
                <a:tc>
                  <a:txBody>
                    <a:bodyPr/>
                    <a:lstStyle/>
                    <a:p>
                      <a:pPr algn="l">
                        <a:lnSpc>
                          <a:spcPct val="115000"/>
                        </a:lnSpc>
                        <a:spcAft>
                          <a:spcPts val="0"/>
                        </a:spcAft>
                      </a:pPr>
                      <a:r>
                        <a:rPr lang="kk-KZ" sz="1600" b="1">
                          <a:latin typeface="Times New Roman"/>
                          <a:ea typeface="Times New Roman"/>
                          <a:cs typeface="Times New Roman"/>
                        </a:rPr>
                        <a:t>2. Операционные расходы</a:t>
                      </a:r>
                      <a:endParaRPr lang="ru-RU" sz="1600" b="1">
                        <a:latin typeface="Calibri"/>
                        <a:ea typeface="Times New Roman"/>
                        <a:cs typeface="Times New Roman"/>
                      </a:endParaRPr>
                    </a:p>
                  </a:txBody>
                  <a:tcPr marL="47119" marR="4711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E5F1"/>
                    </a:solidFill>
                  </a:tcPr>
                </a:tc>
                <a:tc>
                  <a:txBody>
                    <a:bodyPr/>
                    <a:lstStyle/>
                    <a:p>
                      <a:pPr algn="l">
                        <a:lnSpc>
                          <a:spcPct val="115000"/>
                        </a:lnSpc>
                        <a:spcAft>
                          <a:spcPts val="0"/>
                        </a:spcAft>
                      </a:pPr>
                      <a:r>
                        <a:rPr lang="ru-RU" sz="1600" b="1" dirty="0">
                          <a:latin typeface="Times New Roman"/>
                          <a:ea typeface="Times New Roman"/>
                          <a:cs typeface="Times New Roman"/>
                        </a:rPr>
                        <a:t>Расходы, связанные с предоставлением организациями активов во временное пользование за плату</a:t>
                      </a:r>
                      <a:br>
                        <a:rPr lang="ru-RU" sz="1600" b="1" dirty="0">
                          <a:latin typeface="Times New Roman"/>
                          <a:ea typeface="Times New Roman"/>
                          <a:cs typeface="Times New Roman"/>
                        </a:rPr>
                      </a:br>
                      <a:r>
                        <a:rPr lang="ru-RU" sz="1600" b="1" dirty="0">
                          <a:latin typeface="Times New Roman"/>
                          <a:ea typeface="Times New Roman"/>
                          <a:cs typeface="Times New Roman"/>
                        </a:rPr>
                        <a:t>Расходы, связанные с предоставлением за плату прав, возникающих из патентов на изобретения, промышленные образцы и других видов интеллектуальной собственности</a:t>
                      </a:r>
                      <a:br>
                        <a:rPr lang="ru-RU" sz="1600" b="1" dirty="0">
                          <a:latin typeface="Times New Roman"/>
                          <a:ea typeface="Times New Roman"/>
                          <a:cs typeface="Times New Roman"/>
                        </a:rPr>
                      </a:br>
                      <a:r>
                        <a:rPr lang="ru-RU" sz="1600" b="1" dirty="0">
                          <a:latin typeface="Times New Roman"/>
                          <a:ea typeface="Times New Roman"/>
                          <a:cs typeface="Times New Roman"/>
                        </a:rPr>
                        <a:t>Расходы, связанные с участием в уставном капитале других организаций</a:t>
                      </a:r>
                      <a:br>
                        <a:rPr lang="ru-RU" sz="1600" b="1" dirty="0">
                          <a:latin typeface="Times New Roman"/>
                          <a:ea typeface="Times New Roman"/>
                          <a:cs typeface="Times New Roman"/>
                        </a:rPr>
                      </a:br>
                      <a:r>
                        <a:rPr lang="ru-RU" sz="1600" b="1" dirty="0">
                          <a:latin typeface="Times New Roman"/>
                          <a:ea typeface="Times New Roman"/>
                          <a:cs typeface="Times New Roman"/>
                        </a:rPr>
                        <a:t>Расходы, связанные с продажей, выбытием и прочим списанием основных средств и иных активов, отличных от денежных средств, товаров, продукции</a:t>
                      </a:r>
                      <a:br>
                        <a:rPr lang="ru-RU" sz="1600" b="1" dirty="0">
                          <a:latin typeface="Times New Roman"/>
                          <a:ea typeface="Times New Roman"/>
                          <a:cs typeface="Times New Roman"/>
                        </a:rPr>
                      </a:br>
                      <a:r>
                        <a:rPr lang="ru-RU" sz="1600" b="1" dirty="0">
                          <a:latin typeface="Times New Roman"/>
                          <a:ea typeface="Times New Roman"/>
                          <a:cs typeface="Times New Roman"/>
                        </a:rPr>
                        <a:t>Проценты, уплачиваемые организацией за пользование денежными средствами (кредитами, займами)</a:t>
                      </a:r>
                      <a:br>
                        <a:rPr lang="ru-RU" sz="1600" b="1" dirty="0">
                          <a:latin typeface="Times New Roman"/>
                          <a:ea typeface="Times New Roman"/>
                          <a:cs typeface="Times New Roman"/>
                        </a:rPr>
                      </a:br>
                      <a:r>
                        <a:rPr lang="ru-RU" sz="1600" b="1" dirty="0">
                          <a:latin typeface="Times New Roman"/>
                          <a:ea typeface="Times New Roman"/>
                          <a:cs typeface="Times New Roman"/>
                        </a:rPr>
                        <a:t>Расходы, связанные с оплатой услуг, оказываемых кредитными организациями</a:t>
                      </a:r>
                      <a:br>
                        <a:rPr lang="ru-RU" sz="1600" b="1" dirty="0">
                          <a:latin typeface="Times New Roman"/>
                          <a:ea typeface="Times New Roman"/>
                          <a:cs typeface="Times New Roman"/>
                        </a:rPr>
                      </a:br>
                      <a:r>
                        <a:rPr lang="ru-RU" sz="1600" b="1" dirty="0">
                          <a:latin typeface="Times New Roman"/>
                          <a:ea typeface="Times New Roman"/>
                          <a:cs typeface="Times New Roman"/>
                        </a:rPr>
                        <a:t>Прочие операционные расходы</a:t>
                      </a:r>
                      <a:endParaRPr lang="ru-RU" sz="1600" b="1" dirty="0">
                        <a:latin typeface="Calibri"/>
                        <a:ea typeface="Times New Roman"/>
                        <a:cs typeface="Times New Roman"/>
                      </a:endParaRPr>
                    </a:p>
                  </a:txBody>
                  <a:tcPr marL="47119" marR="4711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
        <p:nvSpPr>
          <p:cNvPr id="4" name="Прямоугольник 3"/>
          <p:cNvSpPr/>
          <p:nvPr/>
        </p:nvSpPr>
        <p:spPr>
          <a:xfrm>
            <a:off x="952464" y="0"/>
            <a:ext cx="10477573" cy="420564"/>
          </a:xfrm>
          <a:prstGeom prst="rect">
            <a:avLst/>
          </a:prstGeom>
        </p:spPr>
        <p:txBody>
          <a:bodyPr wrap="square">
            <a:spAutoFit/>
          </a:bodyPr>
          <a:lstStyle/>
          <a:p>
            <a:pPr algn="ctr"/>
            <a:r>
              <a:rPr lang="ru-RU" sz="2133" b="1" dirty="0"/>
              <a:t>Классификация расходов и их состав</a:t>
            </a:r>
            <a:endParaRPr lang="ru-RU" sz="2133" dirty="0"/>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09" y="666731"/>
          <a:ext cx="11239579" cy="5983917"/>
        </p:xfrm>
        <a:graphic>
          <a:graphicData uri="http://schemas.openxmlformats.org/drawingml/2006/table">
            <a:tbl>
              <a:tblPr/>
              <a:tblGrid>
                <a:gridCol w="3159143">
                  <a:extLst>
                    <a:ext uri="{9D8B030D-6E8A-4147-A177-3AD203B41FA5}">
                      <a16:colId xmlns:a16="http://schemas.microsoft.com/office/drawing/2014/main" val="20000"/>
                    </a:ext>
                  </a:extLst>
                </a:gridCol>
                <a:gridCol w="8080436">
                  <a:extLst>
                    <a:ext uri="{9D8B030D-6E8A-4147-A177-3AD203B41FA5}">
                      <a16:colId xmlns:a16="http://schemas.microsoft.com/office/drawing/2014/main" val="20001"/>
                    </a:ext>
                  </a:extLst>
                </a:gridCol>
              </a:tblGrid>
              <a:tr h="262721">
                <a:tc>
                  <a:txBody>
                    <a:bodyPr/>
                    <a:lstStyle/>
                    <a:p>
                      <a:pPr algn="l">
                        <a:lnSpc>
                          <a:spcPct val="115000"/>
                        </a:lnSpc>
                        <a:spcAft>
                          <a:spcPts val="0"/>
                        </a:spcAft>
                      </a:pPr>
                      <a:r>
                        <a:rPr lang="kk-KZ" sz="1600" b="1" dirty="0">
                          <a:latin typeface="Times New Roman"/>
                          <a:ea typeface="Times New Roman"/>
                          <a:cs typeface="Times New Roman"/>
                        </a:rPr>
                        <a:t>Вид расходов</a:t>
                      </a:r>
                      <a:endParaRPr lang="ru-RU" sz="1600" b="1" dirty="0">
                        <a:latin typeface="Calibri"/>
                        <a:ea typeface="Times New Roman"/>
                        <a:cs typeface="Times New Roman"/>
                      </a:endParaRPr>
                    </a:p>
                  </a:txBody>
                  <a:tcPr marL="47119" marR="4711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DB3E2"/>
                    </a:solidFill>
                  </a:tcPr>
                </a:tc>
                <a:tc>
                  <a:txBody>
                    <a:bodyPr/>
                    <a:lstStyle/>
                    <a:p>
                      <a:pPr algn="l">
                        <a:lnSpc>
                          <a:spcPct val="115000"/>
                        </a:lnSpc>
                        <a:spcAft>
                          <a:spcPts val="0"/>
                        </a:spcAft>
                      </a:pPr>
                      <a:r>
                        <a:rPr lang="kk-KZ" sz="1600" b="1">
                          <a:latin typeface="Times New Roman"/>
                          <a:ea typeface="Times New Roman"/>
                          <a:cs typeface="Times New Roman"/>
                        </a:rPr>
                        <a:t>Состав расходов</a:t>
                      </a:r>
                      <a:endParaRPr lang="ru-RU" sz="1600" b="1">
                        <a:latin typeface="Calibri"/>
                        <a:ea typeface="Times New Roman"/>
                        <a:cs typeface="Times New Roman"/>
                      </a:endParaRPr>
                    </a:p>
                  </a:txBody>
                  <a:tcPr marL="47119" marR="47119"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3341285">
                <a:tc>
                  <a:txBody>
                    <a:bodyPr/>
                    <a:lstStyle/>
                    <a:p>
                      <a:pPr algn="l">
                        <a:lnSpc>
                          <a:spcPct val="115000"/>
                        </a:lnSpc>
                        <a:spcAft>
                          <a:spcPts val="0"/>
                        </a:spcAft>
                      </a:pPr>
                      <a:r>
                        <a:rPr lang="kk-KZ" sz="2100" b="1" dirty="0">
                          <a:latin typeface="Times New Roman"/>
                          <a:ea typeface="Times New Roman"/>
                          <a:cs typeface="Times New Roman"/>
                        </a:rPr>
                        <a:t>3. Внереализационные расходы</a:t>
                      </a:r>
                      <a:endParaRPr lang="ru-RU" sz="2100" b="1" dirty="0">
                        <a:latin typeface="Calibri"/>
                        <a:ea typeface="Times New Roman"/>
                        <a:cs typeface="Times New Roman"/>
                      </a:endParaRPr>
                    </a:p>
                  </a:txBody>
                  <a:tcPr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E5F1"/>
                    </a:solidFill>
                  </a:tcPr>
                </a:tc>
                <a:tc>
                  <a:txBody>
                    <a:bodyPr/>
                    <a:lstStyle/>
                    <a:p>
                      <a:pPr algn="l">
                        <a:lnSpc>
                          <a:spcPct val="115000"/>
                        </a:lnSpc>
                        <a:spcAft>
                          <a:spcPts val="0"/>
                        </a:spcAft>
                      </a:pPr>
                      <a:r>
                        <a:rPr lang="ru-RU" sz="2100" b="1">
                          <a:latin typeface="Times New Roman"/>
                          <a:ea typeface="Times New Roman"/>
                          <a:cs typeface="Times New Roman"/>
                        </a:rPr>
                        <a:t>Штрафы, пени, неустойки за нарушение условий договоров, возмещение убытков, причиненных организацией</a:t>
                      </a:r>
                      <a:br>
                        <a:rPr lang="ru-RU" sz="2100" b="1">
                          <a:latin typeface="Times New Roman"/>
                          <a:ea typeface="Times New Roman"/>
                          <a:cs typeface="Times New Roman"/>
                        </a:rPr>
                      </a:br>
                      <a:r>
                        <a:rPr lang="ru-RU" sz="2100" b="1">
                          <a:latin typeface="Times New Roman"/>
                          <a:ea typeface="Times New Roman"/>
                          <a:cs typeface="Times New Roman"/>
                        </a:rPr>
                        <a:t>Убытки прошлых лет, признанные в отчетном году</a:t>
                      </a:r>
                      <a:br>
                        <a:rPr lang="ru-RU" sz="2100" b="1">
                          <a:latin typeface="Times New Roman"/>
                          <a:ea typeface="Times New Roman"/>
                          <a:cs typeface="Times New Roman"/>
                        </a:rPr>
                      </a:br>
                      <a:r>
                        <a:rPr lang="ru-RU" sz="2100" b="1">
                          <a:latin typeface="Times New Roman"/>
                          <a:ea typeface="Times New Roman"/>
                          <a:cs typeface="Times New Roman"/>
                        </a:rPr>
                        <a:t>Сумма дебиторской задолженности, по которой истек срок исковой давности, других долгов, не реальных для взыскания</a:t>
                      </a:r>
                      <a:br>
                        <a:rPr lang="ru-RU" sz="2100" b="1">
                          <a:latin typeface="Times New Roman"/>
                          <a:ea typeface="Times New Roman"/>
                          <a:cs typeface="Times New Roman"/>
                        </a:rPr>
                      </a:br>
                      <a:r>
                        <a:rPr lang="ru-RU" sz="2100" b="1">
                          <a:latin typeface="Times New Roman"/>
                          <a:ea typeface="Times New Roman"/>
                          <a:cs typeface="Times New Roman"/>
                        </a:rPr>
                        <a:t>Курсовая разница</a:t>
                      </a:r>
                      <a:br>
                        <a:rPr lang="ru-RU" sz="2100" b="1">
                          <a:latin typeface="Times New Roman"/>
                          <a:ea typeface="Times New Roman"/>
                          <a:cs typeface="Times New Roman"/>
                        </a:rPr>
                      </a:br>
                      <a:r>
                        <a:rPr lang="ru-RU" sz="2100" b="1">
                          <a:latin typeface="Times New Roman"/>
                          <a:ea typeface="Times New Roman"/>
                          <a:cs typeface="Times New Roman"/>
                        </a:rPr>
                        <a:t>Сумма уценки активов (за исключением внеоборотных активов)</a:t>
                      </a:r>
                      <a:br>
                        <a:rPr lang="ru-RU" sz="2100" b="1">
                          <a:latin typeface="Times New Roman"/>
                          <a:ea typeface="Times New Roman"/>
                          <a:cs typeface="Times New Roman"/>
                        </a:rPr>
                      </a:br>
                      <a:r>
                        <a:rPr lang="ru-RU" sz="2100" b="1">
                          <a:latin typeface="Times New Roman"/>
                          <a:ea typeface="Times New Roman"/>
                          <a:cs typeface="Times New Roman"/>
                        </a:rPr>
                        <a:t>Прочие внереализационные расходы</a:t>
                      </a:r>
                      <a:endParaRPr lang="ru-RU" sz="2100" b="1">
                        <a:latin typeface="Calibri"/>
                        <a:ea typeface="Times New Roman"/>
                        <a:cs typeface="Times New Roman"/>
                      </a:endParaRPr>
                    </a:p>
                  </a:txBody>
                  <a:tcPr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362216">
                <a:tc>
                  <a:txBody>
                    <a:bodyPr/>
                    <a:lstStyle/>
                    <a:p>
                      <a:pPr algn="l">
                        <a:lnSpc>
                          <a:spcPct val="115000"/>
                        </a:lnSpc>
                        <a:spcAft>
                          <a:spcPts val="0"/>
                        </a:spcAft>
                      </a:pPr>
                      <a:r>
                        <a:rPr lang="kk-KZ" sz="2100" b="1">
                          <a:latin typeface="Times New Roman"/>
                          <a:ea typeface="Times New Roman"/>
                          <a:cs typeface="Times New Roman"/>
                        </a:rPr>
                        <a:t>4. Чрезвычайные расходы</a:t>
                      </a:r>
                      <a:endParaRPr lang="ru-RU" sz="2100" b="1">
                        <a:latin typeface="Calibri"/>
                        <a:ea typeface="Times New Roman"/>
                        <a:cs typeface="Times New Roman"/>
                      </a:endParaRPr>
                    </a:p>
                  </a:txBody>
                  <a:tcPr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E5F1"/>
                    </a:solidFill>
                  </a:tcPr>
                </a:tc>
                <a:tc>
                  <a:txBody>
                    <a:bodyPr/>
                    <a:lstStyle/>
                    <a:p>
                      <a:pPr algn="l">
                        <a:lnSpc>
                          <a:spcPct val="115000"/>
                        </a:lnSpc>
                        <a:spcAft>
                          <a:spcPts val="0"/>
                        </a:spcAft>
                      </a:pPr>
                      <a:r>
                        <a:rPr lang="ru-RU" sz="2100" b="1" dirty="0">
                          <a:latin typeface="Times New Roman"/>
                          <a:ea typeface="Times New Roman"/>
                          <a:cs typeface="Times New Roman"/>
                        </a:rPr>
                        <a:t>Расходы, связанные с чрезвычайными обстоятельствами (стихийные бедствия, пожары, аварии и др.)</a:t>
                      </a:r>
                      <a:endParaRPr lang="ru-RU" sz="2100" b="1" dirty="0">
                        <a:latin typeface="Calibri"/>
                        <a:ea typeface="Times New Roman"/>
                        <a:cs typeface="Times New Roman"/>
                      </a:endParaRPr>
                    </a:p>
                  </a:txBody>
                  <a:tcPr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
        <p:nvSpPr>
          <p:cNvPr id="4" name="Прямоугольник 3"/>
          <p:cNvSpPr/>
          <p:nvPr/>
        </p:nvSpPr>
        <p:spPr>
          <a:xfrm>
            <a:off x="952464" y="0"/>
            <a:ext cx="10477573" cy="420564"/>
          </a:xfrm>
          <a:prstGeom prst="rect">
            <a:avLst/>
          </a:prstGeom>
        </p:spPr>
        <p:txBody>
          <a:bodyPr wrap="square">
            <a:spAutoFit/>
          </a:bodyPr>
          <a:lstStyle/>
          <a:p>
            <a:pPr algn="ctr"/>
            <a:r>
              <a:rPr lang="ru-RU" sz="2133" b="1" dirty="0"/>
              <a:t>Классификация расходов и их состав</a:t>
            </a:r>
            <a:endParaRPr lang="ru-RU" sz="2133" dirty="0"/>
          </a:p>
        </p:txBody>
      </p:sp>
    </p:spTree>
  </p:cSld>
  <p:clrMapOvr>
    <a:masterClrMapping/>
  </p:clrMapOvr>
  <p:transition spd="med">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Признание:</a:t>
            </a:r>
            <a:br>
              <a:rPr lang="ru-RU" dirty="0"/>
            </a:br>
            <a:endParaRPr lang="ru-RU" dirty="0"/>
          </a:p>
        </p:txBody>
      </p:sp>
      <p:graphicFrame>
        <p:nvGraphicFramePr>
          <p:cNvPr id="3" name="Таблица 2"/>
          <p:cNvGraphicFramePr>
            <a:graphicFrameLocks noGrp="1"/>
          </p:cNvGraphicFramePr>
          <p:nvPr/>
        </p:nvGraphicFramePr>
        <p:xfrm>
          <a:off x="571462" y="1142985"/>
          <a:ext cx="10763325" cy="4667284"/>
        </p:xfrm>
        <a:graphic>
          <a:graphicData uri="http://schemas.openxmlformats.org/drawingml/2006/table">
            <a:tbl>
              <a:tblPr/>
              <a:tblGrid>
                <a:gridCol w="2910856">
                  <a:extLst>
                    <a:ext uri="{9D8B030D-6E8A-4147-A177-3AD203B41FA5}">
                      <a16:colId xmlns:a16="http://schemas.microsoft.com/office/drawing/2014/main" val="20000"/>
                    </a:ext>
                  </a:extLst>
                </a:gridCol>
                <a:gridCol w="7852469">
                  <a:extLst>
                    <a:ext uri="{9D8B030D-6E8A-4147-A177-3AD203B41FA5}">
                      <a16:colId xmlns:a16="http://schemas.microsoft.com/office/drawing/2014/main" val="20001"/>
                    </a:ext>
                  </a:extLst>
                </a:gridCol>
              </a:tblGrid>
              <a:tr h="424299">
                <a:tc>
                  <a:txBody>
                    <a:bodyPr/>
                    <a:lstStyle/>
                    <a:p>
                      <a:pPr algn="just">
                        <a:lnSpc>
                          <a:spcPct val="115000"/>
                        </a:lnSpc>
                        <a:spcAft>
                          <a:spcPts val="0"/>
                        </a:spcAft>
                      </a:pPr>
                      <a:r>
                        <a:rPr lang="ru-RU" sz="2100" b="1">
                          <a:latin typeface="Times New Roman"/>
                          <a:ea typeface="Times New Roman"/>
                          <a:cs typeface="Times New Roman"/>
                        </a:rPr>
                        <a:t>Классификация </a:t>
                      </a:r>
                      <a:endParaRPr lang="ru-RU" sz="2100" b="1">
                        <a:latin typeface="Calibri"/>
                        <a:ea typeface="Times New Roman"/>
                        <a:cs typeface="Times New Roman"/>
                      </a:endParaRPr>
                    </a:p>
                  </a:txBody>
                  <a:tcPr marL="87216" marR="8721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15000"/>
                        </a:lnSpc>
                        <a:spcAft>
                          <a:spcPts val="0"/>
                        </a:spcAft>
                      </a:pPr>
                      <a:r>
                        <a:rPr lang="ru-RU" sz="2100" b="1" dirty="0">
                          <a:latin typeface="Times New Roman"/>
                          <a:ea typeface="Times New Roman"/>
                          <a:cs typeface="Times New Roman"/>
                        </a:rPr>
                        <a:t>Значение</a:t>
                      </a:r>
                      <a:endParaRPr lang="ru-RU" sz="2100" b="1" dirty="0">
                        <a:latin typeface="Calibri"/>
                        <a:ea typeface="Times New Roman"/>
                        <a:cs typeface="Times New Roman"/>
                      </a:endParaRPr>
                    </a:p>
                  </a:txBody>
                  <a:tcPr marL="87216" marR="8721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0"/>
                  </a:ext>
                </a:extLst>
              </a:tr>
              <a:tr h="1697195">
                <a:tc>
                  <a:txBody>
                    <a:bodyPr/>
                    <a:lstStyle/>
                    <a:p>
                      <a:pPr algn="just">
                        <a:lnSpc>
                          <a:spcPct val="115000"/>
                        </a:lnSpc>
                        <a:spcAft>
                          <a:spcPts val="0"/>
                        </a:spcAft>
                      </a:pPr>
                      <a:r>
                        <a:rPr lang="ru-RU" sz="2100" b="0">
                          <a:latin typeface="Times New Roman"/>
                          <a:ea typeface="Times New Roman"/>
                          <a:cs typeface="Times New Roman"/>
                        </a:rPr>
                        <a:t>1.</a:t>
                      </a:r>
                      <a:r>
                        <a:rPr lang="kk-KZ" sz="2100" b="0">
                          <a:latin typeface="Times New Roman"/>
                          <a:ea typeface="Times New Roman"/>
                          <a:cs typeface="Times New Roman"/>
                        </a:rPr>
                        <a:t>Прямые расходы</a:t>
                      </a:r>
                      <a:endParaRPr lang="ru-RU" sz="2100" b="0">
                        <a:latin typeface="Calibri"/>
                        <a:ea typeface="Times New Roman"/>
                        <a:cs typeface="Times New Roman"/>
                      </a:endParaRPr>
                    </a:p>
                  </a:txBody>
                  <a:tcPr marL="87216" marR="8721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just">
                        <a:lnSpc>
                          <a:spcPct val="115000"/>
                        </a:lnSpc>
                        <a:spcAft>
                          <a:spcPts val="0"/>
                        </a:spcAft>
                      </a:pPr>
                      <a:r>
                        <a:rPr lang="kk-KZ" sz="2100" b="0" dirty="0">
                          <a:latin typeface="Times New Roman"/>
                          <a:ea typeface="Times New Roman"/>
                          <a:cs typeface="Times New Roman"/>
                        </a:rPr>
                        <a:t>себестоимость реализованных товаров, соответствующая доходу. Такие расходы признаются по признании доходов, возникающих непосредственно и совмест­но в результате проведения тех же операций или событий.</a:t>
                      </a:r>
                      <a:endParaRPr lang="ru-RU" sz="2100" b="0" dirty="0">
                        <a:latin typeface="Calibri"/>
                        <a:ea typeface="Times New Roman"/>
                        <a:cs typeface="Times New Roman"/>
                      </a:endParaRPr>
                    </a:p>
                  </a:txBody>
                  <a:tcPr marL="87216" marR="8721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848596">
                <a:tc>
                  <a:txBody>
                    <a:bodyPr/>
                    <a:lstStyle/>
                    <a:p>
                      <a:pPr algn="just">
                        <a:lnSpc>
                          <a:spcPct val="115000"/>
                        </a:lnSpc>
                        <a:spcAft>
                          <a:spcPts val="0"/>
                        </a:spcAft>
                      </a:pPr>
                      <a:r>
                        <a:rPr lang="ru-RU" sz="2100" b="0">
                          <a:latin typeface="Times New Roman"/>
                          <a:ea typeface="Times New Roman"/>
                          <a:cs typeface="Times New Roman"/>
                        </a:rPr>
                        <a:t>2.</a:t>
                      </a:r>
                      <a:r>
                        <a:rPr lang="kk-KZ" sz="2100" b="0">
                          <a:latin typeface="Times New Roman"/>
                          <a:ea typeface="Times New Roman"/>
                          <a:cs typeface="Times New Roman"/>
                        </a:rPr>
                        <a:t>Расходы периода</a:t>
                      </a:r>
                      <a:endParaRPr lang="ru-RU" sz="2100" b="0">
                        <a:latin typeface="Calibri"/>
                        <a:ea typeface="Times New Roman"/>
                        <a:cs typeface="Times New Roman"/>
                      </a:endParaRPr>
                    </a:p>
                  </a:txBody>
                  <a:tcPr marL="87216" marR="8721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15000"/>
                        </a:lnSpc>
                        <a:spcAft>
                          <a:spcPts val="0"/>
                        </a:spcAft>
                      </a:pPr>
                      <a:r>
                        <a:rPr lang="kk-KZ" sz="2100" b="0">
                          <a:latin typeface="Times New Roman"/>
                          <a:ea typeface="Times New Roman"/>
                          <a:cs typeface="Times New Roman"/>
                        </a:rPr>
                        <a:t>расходы, связанные с процессом реализации и общие администра­тивные расходы.</a:t>
                      </a:r>
                      <a:endParaRPr lang="ru-RU" sz="2100" b="0">
                        <a:latin typeface="Calibri"/>
                        <a:ea typeface="Times New Roman"/>
                        <a:cs typeface="Times New Roman"/>
                      </a:endParaRPr>
                    </a:p>
                  </a:txBody>
                  <a:tcPr marL="87216" marR="8721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1697195">
                <a:tc>
                  <a:txBody>
                    <a:bodyPr/>
                    <a:lstStyle/>
                    <a:p>
                      <a:pPr algn="just">
                        <a:lnSpc>
                          <a:spcPct val="115000"/>
                        </a:lnSpc>
                        <a:spcAft>
                          <a:spcPts val="0"/>
                        </a:spcAft>
                      </a:pPr>
                      <a:r>
                        <a:rPr lang="ru-RU" sz="2100" b="0">
                          <a:latin typeface="Times New Roman"/>
                          <a:ea typeface="Times New Roman"/>
                          <a:cs typeface="Times New Roman"/>
                        </a:rPr>
                        <a:t>3.</a:t>
                      </a:r>
                      <a:r>
                        <a:rPr lang="kk-KZ" sz="2100" b="0">
                          <a:latin typeface="Times New Roman"/>
                          <a:ea typeface="Times New Roman"/>
                          <a:cs typeface="Times New Roman"/>
                        </a:rPr>
                        <a:t> Распределенные расходы</a:t>
                      </a:r>
                      <a:endParaRPr lang="ru-RU" sz="2100" b="0">
                        <a:latin typeface="Calibri"/>
                        <a:ea typeface="Times New Roman"/>
                        <a:cs typeface="Times New Roman"/>
                      </a:endParaRPr>
                    </a:p>
                  </a:txBody>
                  <a:tcPr marL="87216" marR="8721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just">
                        <a:lnSpc>
                          <a:spcPct val="115000"/>
                        </a:lnSpc>
                        <a:spcAft>
                          <a:spcPts val="0"/>
                        </a:spcAft>
                      </a:pPr>
                      <a:r>
                        <a:rPr lang="kk-KZ" sz="2100" b="0" dirty="0">
                          <a:latin typeface="Times New Roman"/>
                          <a:ea typeface="Times New Roman"/>
                          <a:cs typeface="Times New Roman"/>
                        </a:rPr>
                        <a:t>это такие расходы как амортизация и страховка. Они распределяются систематически и на периоды, в течение которых ожидается, что соответствующие активы принесут чистый доход.</a:t>
                      </a:r>
                      <a:endParaRPr lang="ru-RU" sz="2100" b="0" dirty="0">
                        <a:latin typeface="Calibri"/>
                        <a:ea typeface="Times New Roman"/>
                        <a:cs typeface="Times New Roman"/>
                      </a:endParaRPr>
                    </a:p>
                  </a:txBody>
                  <a:tcPr marL="87216" marR="87216"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bl>
          </a:graphicData>
        </a:graphic>
      </p:graphicFrame>
    </p:spTree>
  </p:cSld>
  <p:clrMapOvr>
    <a:masterClrMapping/>
  </p:clrMapOvr>
  <p:transition spd="med">
    <p:pull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66" y="1142984"/>
            <a:ext cx="10477573" cy="864800"/>
          </a:xfrm>
        </p:spPr>
        <p:txBody>
          <a:bodyPr>
            <a:normAutofit fontScale="90000"/>
          </a:bodyPr>
          <a:lstStyle/>
          <a:p>
            <a:r>
              <a:rPr lang="ru-RU" sz="2933" dirty="0"/>
              <a:t>Счета раздела 7 "Расходы"</a:t>
            </a:r>
            <a:br>
              <a:rPr lang="ru-RU" sz="2933" dirty="0"/>
            </a:br>
            <a:r>
              <a:rPr lang="ru-RU" sz="2933" dirty="0"/>
              <a:t>Корреспонденция счетов типовых операций по счету 7010 </a:t>
            </a:r>
            <a:br>
              <a:rPr lang="ru-RU" sz="2933" dirty="0"/>
            </a:br>
            <a:r>
              <a:rPr lang="ru-RU" sz="2933" dirty="0"/>
              <a:t>"Себестоимость реализованной продукции и оказанных услуг</a:t>
            </a:r>
            <a:r>
              <a:rPr lang="ru-RU" sz="2667" dirty="0"/>
              <a:t>"</a:t>
            </a:r>
            <a:br>
              <a:rPr lang="ru-RU" dirty="0"/>
            </a:br>
            <a:endParaRPr lang="ru-RU" dirty="0"/>
          </a:p>
        </p:txBody>
      </p:sp>
      <p:graphicFrame>
        <p:nvGraphicFramePr>
          <p:cNvPr id="3" name="Таблица 2"/>
          <p:cNvGraphicFramePr>
            <a:graphicFrameLocks noGrp="1"/>
          </p:cNvGraphicFramePr>
          <p:nvPr/>
        </p:nvGraphicFramePr>
        <p:xfrm>
          <a:off x="666712" y="1523989"/>
          <a:ext cx="11049077" cy="4924268"/>
        </p:xfrm>
        <a:graphic>
          <a:graphicData uri="http://schemas.openxmlformats.org/drawingml/2006/table">
            <a:tbl>
              <a:tblPr/>
              <a:tblGrid>
                <a:gridCol w="887872">
                  <a:extLst>
                    <a:ext uri="{9D8B030D-6E8A-4147-A177-3AD203B41FA5}">
                      <a16:colId xmlns:a16="http://schemas.microsoft.com/office/drawing/2014/main" val="20000"/>
                    </a:ext>
                  </a:extLst>
                </a:gridCol>
                <a:gridCol w="6408981">
                  <a:extLst>
                    <a:ext uri="{9D8B030D-6E8A-4147-A177-3AD203B41FA5}">
                      <a16:colId xmlns:a16="http://schemas.microsoft.com/office/drawing/2014/main" val="20001"/>
                    </a:ext>
                  </a:extLst>
                </a:gridCol>
                <a:gridCol w="1370957">
                  <a:extLst>
                    <a:ext uri="{9D8B030D-6E8A-4147-A177-3AD203B41FA5}">
                      <a16:colId xmlns:a16="http://schemas.microsoft.com/office/drawing/2014/main" val="20002"/>
                    </a:ext>
                  </a:extLst>
                </a:gridCol>
                <a:gridCol w="2381267">
                  <a:extLst>
                    <a:ext uri="{9D8B030D-6E8A-4147-A177-3AD203B41FA5}">
                      <a16:colId xmlns:a16="http://schemas.microsoft.com/office/drawing/2014/main" val="20003"/>
                    </a:ext>
                  </a:extLst>
                </a:gridCol>
              </a:tblGrid>
              <a:tr h="788321">
                <a:tc rowSpan="2">
                  <a:txBody>
                    <a:bodyPr/>
                    <a:lstStyle/>
                    <a:p>
                      <a:pPr algn="l">
                        <a:lnSpc>
                          <a:spcPct val="115000"/>
                        </a:lnSpc>
                        <a:spcAft>
                          <a:spcPts val="750"/>
                        </a:spcAft>
                      </a:pPr>
                      <a:r>
                        <a:rPr lang="ru-RU" sz="2400" b="1" dirty="0">
                          <a:solidFill>
                            <a:srgbClr val="000000"/>
                          </a:solidFill>
                          <a:latin typeface="Times New Roman"/>
                          <a:ea typeface="Times New Roman"/>
                          <a:cs typeface="Times New Roman"/>
                        </a:rPr>
                        <a:t>N </a:t>
                      </a:r>
                      <a:br>
                        <a:rPr lang="ru-RU" sz="2400" b="1" dirty="0">
                          <a:solidFill>
                            <a:srgbClr val="000000"/>
                          </a:solidFill>
                          <a:latin typeface="Times New Roman"/>
                          <a:ea typeface="Times New Roman"/>
                          <a:cs typeface="Times New Roman"/>
                        </a:rPr>
                      </a:br>
                      <a:r>
                        <a:rPr lang="ru-RU" sz="2400" b="1" dirty="0" err="1">
                          <a:solidFill>
                            <a:srgbClr val="000000"/>
                          </a:solidFill>
                          <a:latin typeface="Times New Roman"/>
                          <a:ea typeface="Times New Roman"/>
                          <a:cs typeface="Times New Roman"/>
                        </a:rPr>
                        <a:t>п</a:t>
                      </a:r>
                      <a:r>
                        <a:rPr lang="ru-RU" sz="2400" b="1" dirty="0">
                          <a:solidFill>
                            <a:srgbClr val="000000"/>
                          </a:solidFill>
                          <a:latin typeface="Times New Roman"/>
                          <a:ea typeface="Times New Roman"/>
                          <a:cs typeface="Times New Roman"/>
                        </a:rPr>
                        <a:t>/</a:t>
                      </a:r>
                      <a:r>
                        <a:rPr lang="ru-RU" sz="2400" b="1" dirty="0" err="1">
                          <a:solidFill>
                            <a:srgbClr val="000000"/>
                          </a:solidFill>
                          <a:latin typeface="Times New Roman"/>
                          <a:ea typeface="Times New Roman"/>
                          <a:cs typeface="Times New Roman"/>
                        </a:rPr>
                        <a:t>п</a:t>
                      </a:r>
                      <a:endParaRPr lang="ru-RU" sz="2400" b="1" dirty="0">
                        <a:latin typeface="Calibri"/>
                        <a:ea typeface="Times New Roman"/>
                        <a:cs typeface="Times New Roman"/>
                      </a:endParaRPr>
                    </a:p>
                  </a:txBody>
                  <a:tcPr marL="0" marR="0" marT="0" marB="0" anchor="ctr">
                    <a:lnL>
                      <a:noFill/>
                    </a:lnL>
                    <a:lnR>
                      <a:noFill/>
                    </a:lnR>
                    <a:lnT>
                      <a:noFill/>
                    </a:lnT>
                    <a:lnB>
                      <a:noFill/>
                    </a:lnB>
                    <a:solidFill>
                      <a:srgbClr val="DBE5F1"/>
                    </a:solidFill>
                  </a:tcPr>
                </a:tc>
                <a:tc rowSpan="2">
                  <a:txBody>
                    <a:bodyPr/>
                    <a:lstStyle/>
                    <a:p>
                      <a:pPr algn="l">
                        <a:lnSpc>
                          <a:spcPct val="115000"/>
                        </a:lnSpc>
                        <a:spcAft>
                          <a:spcPts val="750"/>
                        </a:spcAft>
                      </a:pPr>
                      <a:r>
                        <a:rPr lang="ru-RU" sz="2400" b="1">
                          <a:solidFill>
                            <a:srgbClr val="000000"/>
                          </a:solidFill>
                          <a:latin typeface="Times New Roman"/>
                          <a:ea typeface="Times New Roman"/>
                          <a:cs typeface="Times New Roman"/>
                        </a:rPr>
                        <a:t>Содержание операции</a:t>
                      </a:r>
                      <a:endParaRPr lang="ru-RU" sz="2400" b="1">
                        <a:latin typeface="Calibri"/>
                        <a:ea typeface="Times New Roman"/>
                        <a:cs typeface="Times New Roman"/>
                      </a:endParaRPr>
                    </a:p>
                  </a:txBody>
                  <a:tcPr marL="0" marR="0" marT="0" marB="0" anchor="ctr">
                    <a:lnL>
                      <a:noFill/>
                    </a:lnL>
                    <a:lnR>
                      <a:noFill/>
                    </a:lnR>
                    <a:lnT>
                      <a:noFill/>
                    </a:lnT>
                    <a:lnB>
                      <a:noFill/>
                    </a:lnB>
                    <a:solidFill>
                      <a:srgbClr val="DBE5F1"/>
                    </a:solidFill>
                  </a:tcPr>
                </a:tc>
                <a:tc gridSpan="2">
                  <a:txBody>
                    <a:bodyPr/>
                    <a:lstStyle/>
                    <a:p>
                      <a:pPr algn="l">
                        <a:lnSpc>
                          <a:spcPct val="115000"/>
                        </a:lnSpc>
                        <a:spcAft>
                          <a:spcPts val="750"/>
                        </a:spcAft>
                      </a:pPr>
                      <a:r>
                        <a:rPr lang="ru-RU" sz="2400" b="1">
                          <a:solidFill>
                            <a:srgbClr val="000000"/>
                          </a:solidFill>
                          <a:latin typeface="Times New Roman"/>
                          <a:ea typeface="Times New Roman"/>
                          <a:cs typeface="Times New Roman"/>
                        </a:rPr>
                        <a:t>Корреспонденция счетов</a:t>
                      </a:r>
                      <a:endParaRPr lang="ru-RU" sz="2400" b="1">
                        <a:latin typeface="Calibri"/>
                        <a:ea typeface="Times New Roman"/>
                        <a:cs typeface="Times New Roman"/>
                      </a:endParaRPr>
                    </a:p>
                  </a:txBody>
                  <a:tcPr marL="0" marR="0" marT="0" marB="0" anchor="ctr">
                    <a:lnL>
                      <a:noFill/>
                    </a:lnL>
                    <a:lnR>
                      <a:noFill/>
                    </a:lnR>
                    <a:lnT>
                      <a:noFill/>
                    </a:lnT>
                    <a:lnB>
                      <a:noFill/>
                    </a:lnB>
                    <a:solidFill>
                      <a:srgbClr val="DBE5F1"/>
                    </a:solidFill>
                  </a:tcPr>
                </a:tc>
                <a:tc hMerge="1">
                  <a:txBody>
                    <a:bodyPr/>
                    <a:lstStyle/>
                    <a:p>
                      <a:endParaRPr lang="ru-RU"/>
                    </a:p>
                  </a:txBody>
                  <a:tcPr/>
                </a:tc>
                <a:extLst>
                  <a:ext uri="{0D108BD9-81ED-4DB2-BD59-A6C34878D82A}">
                    <a16:rowId xmlns:a16="http://schemas.microsoft.com/office/drawing/2014/main" val="10000"/>
                  </a:ext>
                </a:extLst>
              </a:tr>
              <a:tr h="483299">
                <a:tc vMerge="1">
                  <a:txBody>
                    <a:bodyPr/>
                    <a:lstStyle/>
                    <a:p>
                      <a:endParaRPr lang="ru-RU"/>
                    </a:p>
                  </a:txBody>
                  <a:tcPr/>
                </a:tc>
                <a:tc vMerge="1">
                  <a:txBody>
                    <a:bodyPr/>
                    <a:lstStyle/>
                    <a:p>
                      <a:endParaRPr lang="ru-RU"/>
                    </a:p>
                  </a:txBody>
                  <a:tcPr/>
                </a:tc>
                <a:tc>
                  <a:txBody>
                    <a:bodyPr/>
                    <a:lstStyle/>
                    <a:p>
                      <a:pPr algn="l">
                        <a:lnSpc>
                          <a:spcPct val="115000"/>
                        </a:lnSpc>
                        <a:spcAft>
                          <a:spcPts val="750"/>
                        </a:spcAft>
                      </a:pPr>
                      <a:r>
                        <a:rPr lang="ru-RU" sz="2400" b="1">
                          <a:solidFill>
                            <a:srgbClr val="000000"/>
                          </a:solidFill>
                          <a:latin typeface="Times New Roman"/>
                          <a:ea typeface="Times New Roman"/>
                          <a:cs typeface="Times New Roman"/>
                        </a:rPr>
                        <a:t>Дебет</a:t>
                      </a:r>
                      <a:endParaRPr lang="ru-RU" sz="24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750"/>
                        </a:spcAft>
                      </a:pPr>
                      <a:r>
                        <a:rPr lang="ru-RU" sz="2400" b="1">
                          <a:solidFill>
                            <a:srgbClr val="000000"/>
                          </a:solidFill>
                          <a:latin typeface="Times New Roman"/>
                          <a:ea typeface="Times New Roman"/>
                          <a:cs typeface="Times New Roman"/>
                        </a:rPr>
                        <a:t>Кредит</a:t>
                      </a:r>
                      <a:endParaRPr lang="ru-RU" sz="2400" b="1">
                        <a:latin typeface="Calibri"/>
                        <a:ea typeface="Times New Roman"/>
                        <a:cs typeface="Times New Roman"/>
                      </a:endParaRPr>
                    </a:p>
                  </a:txBody>
                  <a:tcPr marL="0" marR="0" marT="0" marB="0" anchor="ctr">
                    <a:lnL>
                      <a:noFill/>
                    </a:lnL>
                    <a:lnR>
                      <a:noFill/>
                    </a:lnR>
                    <a:lnT>
                      <a:noFill/>
                    </a:lnT>
                    <a:lnB>
                      <a:noFill/>
                    </a:lnB>
                    <a:solidFill>
                      <a:srgbClr val="DBE5F1"/>
                    </a:solidFill>
                  </a:tcPr>
                </a:tc>
                <a:extLst>
                  <a:ext uri="{0D108BD9-81ED-4DB2-BD59-A6C34878D82A}">
                    <a16:rowId xmlns:a16="http://schemas.microsoft.com/office/drawing/2014/main" val="10001"/>
                  </a:ext>
                </a:extLst>
              </a:tr>
              <a:tr h="1195388">
                <a:tc>
                  <a:txBody>
                    <a:bodyPr/>
                    <a:lstStyle/>
                    <a:p>
                      <a:pPr algn="l">
                        <a:lnSpc>
                          <a:spcPct val="115000"/>
                        </a:lnSpc>
                        <a:spcAft>
                          <a:spcPts val="750"/>
                        </a:spcAft>
                      </a:pPr>
                      <a:r>
                        <a:rPr lang="ru-RU" sz="2400" b="1" dirty="0">
                          <a:solidFill>
                            <a:srgbClr val="000000"/>
                          </a:solidFill>
                          <a:latin typeface="Times New Roman"/>
                          <a:ea typeface="Times New Roman"/>
                          <a:cs typeface="Times New Roman"/>
                        </a:rPr>
                        <a:t>1</a:t>
                      </a:r>
                      <a:endParaRPr lang="ru-RU" sz="2400" b="1" dirty="0">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750"/>
                        </a:spcAft>
                      </a:pPr>
                      <a:r>
                        <a:rPr lang="ru-RU" sz="2400" b="1">
                          <a:solidFill>
                            <a:srgbClr val="000000"/>
                          </a:solidFill>
                          <a:latin typeface="Times New Roman"/>
                          <a:ea typeface="Times New Roman"/>
                          <a:cs typeface="Times New Roman"/>
                        </a:rPr>
                        <a:t>Отражение себестоимости реализованной продукции и оказанных услуг</a:t>
                      </a:r>
                      <a:endParaRPr lang="ru-RU" sz="24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750"/>
                        </a:spcAft>
                      </a:pPr>
                      <a:r>
                        <a:rPr lang="ru-RU" sz="2400" b="1">
                          <a:solidFill>
                            <a:srgbClr val="000000"/>
                          </a:solidFill>
                          <a:latin typeface="Times New Roman"/>
                          <a:ea typeface="Times New Roman"/>
                          <a:cs typeface="Times New Roman"/>
                        </a:rPr>
                        <a:t>7010</a:t>
                      </a:r>
                      <a:endParaRPr lang="ru-RU" sz="24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750"/>
                        </a:spcAft>
                      </a:pPr>
                      <a:r>
                        <a:rPr lang="ru-RU" sz="2400" b="1">
                          <a:solidFill>
                            <a:srgbClr val="000000"/>
                          </a:solidFill>
                          <a:latin typeface="Times New Roman"/>
                          <a:ea typeface="Times New Roman"/>
                          <a:cs typeface="Times New Roman"/>
                        </a:rPr>
                        <a:t>1320 - 1330, </a:t>
                      </a:r>
                      <a:br>
                        <a:rPr lang="ru-RU" sz="2400" b="1">
                          <a:solidFill>
                            <a:srgbClr val="000000"/>
                          </a:solidFill>
                          <a:latin typeface="Times New Roman"/>
                          <a:ea typeface="Times New Roman"/>
                          <a:cs typeface="Times New Roman"/>
                        </a:rPr>
                      </a:br>
                      <a:r>
                        <a:rPr lang="ru-RU" sz="2400" b="1">
                          <a:solidFill>
                            <a:srgbClr val="000000"/>
                          </a:solidFill>
                          <a:latin typeface="Times New Roman"/>
                          <a:ea typeface="Times New Roman"/>
                          <a:cs typeface="Times New Roman"/>
                        </a:rPr>
                        <a:t>8310</a:t>
                      </a:r>
                      <a:endParaRPr lang="ru-RU" sz="2400" b="1">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02"/>
                  </a:ext>
                </a:extLst>
              </a:tr>
              <a:tr h="1195388">
                <a:tc>
                  <a:txBody>
                    <a:bodyPr/>
                    <a:lstStyle/>
                    <a:p>
                      <a:pPr algn="l">
                        <a:lnSpc>
                          <a:spcPct val="115000"/>
                        </a:lnSpc>
                        <a:spcAft>
                          <a:spcPts val="750"/>
                        </a:spcAft>
                      </a:pPr>
                      <a:r>
                        <a:rPr lang="ru-RU" sz="2400" b="1">
                          <a:solidFill>
                            <a:srgbClr val="000000"/>
                          </a:solidFill>
                          <a:latin typeface="Times New Roman"/>
                          <a:ea typeface="Times New Roman"/>
                          <a:cs typeface="Times New Roman"/>
                        </a:rPr>
                        <a:t>2</a:t>
                      </a:r>
                      <a:endParaRPr lang="ru-RU" sz="24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750"/>
                        </a:spcAft>
                      </a:pPr>
                      <a:r>
                        <a:rPr lang="ru-RU" sz="2400" b="1" dirty="0">
                          <a:solidFill>
                            <a:srgbClr val="000000"/>
                          </a:solidFill>
                          <a:latin typeface="Times New Roman"/>
                          <a:ea typeface="Times New Roman"/>
                          <a:cs typeface="Times New Roman"/>
                        </a:rPr>
                        <a:t>Сторнируется себестоимость возвращенных покупателями продукции и товаров</a:t>
                      </a:r>
                      <a:endParaRPr lang="ru-RU" sz="2400" b="1" dirty="0">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750"/>
                        </a:spcAft>
                      </a:pPr>
                      <a:r>
                        <a:rPr lang="ru-RU" sz="2400" b="1">
                          <a:solidFill>
                            <a:srgbClr val="000000"/>
                          </a:solidFill>
                          <a:latin typeface="Times New Roman"/>
                          <a:ea typeface="Times New Roman"/>
                          <a:cs typeface="Times New Roman"/>
                        </a:rPr>
                        <a:t>7010</a:t>
                      </a:r>
                      <a:endParaRPr lang="ru-RU" sz="24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750"/>
                        </a:spcAft>
                      </a:pPr>
                      <a:r>
                        <a:rPr lang="ru-RU" sz="2400" b="1">
                          <a:solidFill>
                            <a:srgbClr val="000000"/>
                          </a:solidFill>
                          <a:latin typeface="Times New Roman"/>
                          <a:ea typeface="Times New Roman"/>
                          <a:cs typeface="Times New Roman"/>
                        </a:rPr>
                        <a:t>1320, 1330, </a:t>
                      </a:r>
                      <a:br>
                        <a:rPr lang="ru-RU" sz="2400" b="1">
                          <a:solidFill>
                            <a:srgbClr val="000000"/>
                          </a:solidFill>
                          <a:latin typeface="Times New Roman"/>
                          <a:ea typeface="Times New Roman"/>
                          <a:cs typeface="Times New Roman"/>
                        </a:rPr>
                      </a:br>
                      <a:r>
                        <a:rPr lang="ru-RU" sz="2400" b="1">
                          <a:solidFill>
                            <a:srgbClr val="000000"/>
                          </a:solidFill>
                          <a:latin typeface="Times New Roman"/>
                          <a:ea typeface="Times New Roman"/>
                          <a:cs typeface="Times New Roman"/>
                        </a:rPr>
                        <a:t>8310</a:t>
                      </a:r>
                      <a:endParaRPr lang="ru-RU" sz="2400" b="1">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03"/>
                  </a:ext>
                </a:extLst>
              </a:tr>
              <a:tr h="1235203">
                <a:tc>
                  <a:txBody>
                    <a:bodyPr/>
                    <a:lstStyle/>
                    <a:p>
                      <a:pPr algn="l">
                        <a:lnSpc>
                          <a:spcPct val="115000"/>
                        </a:lnSpc>
                        <a:spcAft>
                          <a:spcPts val="750"/>
                        </a:spcAft>
                      </a:pPr>
                      <a:r>
                        <a:rPr lang="ru-RU" sz="2400" b="1">
                          <a:solidFill>
                            <a:srgbClr val="000000"/>
                          </a:solidFill>
                          <a:latin typeface="Times New Roman"/>
                          <a:ea typeface="Times New Roman"/>
                          <a:cs typeface="Times New Roman"/>
                        </a:rPr>
                        <a:t>3</a:t>
                      </a:r>
                      <a:endParaRPr lang="ru-RU" sz="2400" b="1">
                        <a:latin typeface="Calibri"/>
                        <a:ea typeface="Times New Roman"/>
                        <a:cs typeface="Times New Roman"/>
                      </a:endParaRPr>
                    </a:p>
                  </a:txBody>
                  <a:tcPr marL="0" marR="0" marT="0" marB="0" anchor="ctr">
                    <a:lnL>
                      <a:noFill/>
                    </a:lnL>
                    <a:lnR>
                      <a:noFill/>
                    </a:lnR>
                    <a:lnT>
                      <a:noFill/>
                    </a:lnT>
                    <a:lnB>
                      <a:noFill/>
                    </a:lnB>
                    <a:solidFill>
                      <a:srgbClr val="DBE5F1"/>
                    </a:solidFill>
                  </a:tcPr>
                </a:tc>
                <a:tc>
                  <a:txBody>
                    <a:bodyPr/>
                    <a:lstStyle/>
                    <a:p>
                      <a:pPr algn="l">
                        <a:lnSpc>
                          <a:spcPct val="115000"/>
                        </a:lnSpc>
                        <a:spcAft>
                          <a:spcPts val="750"/>
                        </a:spcAft>
                      </a:pPr>
                      <a:r>
                        <a:rPr lang="ru-RU" sz="2400" b="1">
                          <a:solidFill>
                            <a:srgbClr val="000000"/>
                          </a:solidFill>
                          <a:latin typeface="Times New Roman"/>
                          <a:ea typeface="Times New Roman"/>
                          <a:cs typeface="Times New Roman"/>
                        </a:rPr>
                        <a:t>Закрытие в конце отчетного периода счета 7010 "Себестоимость реализ. продукции и оказанных услуг"</a:t>
                      </a:r>
                      <a:endParaRPr lang="ru-RU" sz="24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750"/>
                        </a:spcAft>
                      </a:pPr>
                      <a:r>
                        <a:rPr lang="ru-RU" sz="2400" b="1">
                          <a:solidFill>
                            <a:srgbClr val="000000"/>
                          </a:solidFill>
                          <a:latin typeface="Times New Roman"/>
                          <a:ea typeface="Times New Roman"/>
                          <a:cs typeface="Times New Roman"/>
                        </a:rPr>
                        <a:t>5610</a:t>
                      </a:r>
                      <a:endParaRPr lang="ru-RU" sz="2400" b="1">
                        <a:latin typeface="Calibri"/>
                        <a:ea typeface="Times New Roman"/>
                        <a:cs typeface="Times New Roman"/>
                      </a:endParaRPr>
                    </a:p>
                  </a:txBody>
                  <a:tcPr marL="0" marR="0" marT="0" marB="0" anchor="ctr">
                    <a:lnL>
                      <a:noFill/>
                    </a:lnL>
                    <a:lnR>
                      <a:noFill/>
                    </a:lnR>
                    <a:lnT>
                      <a:noFill/>
                    </a:lnT>
                    <a:lnB>
                      <a:noFill/>
                    </a:lnB>
                    <a:solidFill>
                      <a:srgbClr val="F2F2F2"/>
                    </a:solidFill>
                  </a:tcPr>
                </a:tc>
                <a:tc>
                  <a:txBody>
                    <a:bodyPr/>
                    <a:lstStyle/>
                    <a:p>
                      <a:pPr algn="l">
                        <a:lnSpc>
                          <a:spcPct val="115000"/>
                        </a:lnSpc>
                        <a:spcAft>
                          <a:spcPts val="750"/>
                        </a:spcAft>
                      </a:pPr>
                      <a:r>
                        <a:rPr lang="ru-RU" sz="2400" b="1" dirty="0">
                          <a:solidFill>
                            <a:srgbClr val="000000"/>
                          </a:solidFill>
                          <a:latin typeface="Times New Roman"/>
                          <a:ea typeface="Times New Roman"/>
                          <a:cs typeface="Times New Roman"/>
                        </a:rPr>
                        <a:t>7010</a:t>
                      </a:r>
                      <a:endParaRPr lang="ru-RU" sz="2400" b="1" dirty="0">
                        <a:latin typeface="Calibri"/>
                        <a:ea typeface="Times New Roman"/>
                        <a:cs typeface="Times New Roman"/>
                      </a:endParaRP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10004"/>
                  </a:ext>
                </a:extLst>
              </a:tr>
            </a:tbl>
          </a:graphicData>
        </a:graphic>
      </p:graphicFrame>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2" cstate="print"/>
          <a:srcRect l="30482" t="18072" r="31415" b="5120"/>
          <a:stretch>
            <a:fillRect/>
          </a:stretch>
        </p:blipFill>
        <p:spPr bwMode="auto">
          <a:xfrm>
            <a:off x="2571726" y="0"/>
            <a:ext cx="7048549" cy="6858000"/>
          </a:xfrm>
          <a:prstGeom prst="rect">
            <a:avLst/>
          </a:prstGeom>
          <a:noFill/>
          <a:ln w="9525">
            <a:noFill/>
            <a:miter lim="800000"/>
            <a:headEnd/>
            <a:tailEnd/>
          </a:ln>
          <a:effec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p:cNvSpPr/>
          <p:nvPr/>
        </p:nvSpPr>
        <p:spPr>
          <a:xfrm>
            <a:off x="761963" y="761983"/>
            <a:ext cx="10635491" cy="762004"/>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5333" dirty="0">
                <a:solidFill>
                  <a:schemeClr val="accent2">
                    <a:lumMod val="25000"/>
                  </a:schemeClr>
                </a:solidFill>
              </a:rPr>
              <a:t>Цель и задачи </a:t>
            </a:r>
          </a:p>
        </p:txBody>
      </p:sp>
      <p:sp>
        <p:nvSpPr>
          <p:cNvPr id="4"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666712" y="2571745"/>
            <a:ext cx="10908227" cy="1250447"/>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400" dirty="0">
                <a:solidFill>
                  <a:srgbClr val="FF0000"/>
                </a:solidFill>
              </a:rPr>
              <a:t>Цель аудита доходов и расходов</a:t>
            </a:r>
            <a:r>
              <a:rPr lang="ru-RU" sz="2400" dirty="0">
                <a:solidFill>
                  <a:schemeClr val="accent2">
                    <a:lumMod val="25000"/>
                  </a:schemeClr>
                </a:solidFill>
              </a:rPr>
              <a:t>– составить обоснованное мнение о достоверности и полноте информации о</a:t>
            </a:r>
            <a:r>
              <a:rPr lang="en-US" sz="2400" dirty="0">
                <a:solidFill>
                  <a:schemeClr val="accent2">
                    <a:lumMod val="25000"/>
                  </a:schemeClr>
                </a:solidFill>
              </a:rPr>
              <a:t> </a:t>
            </a:r>
            <a:r>
              <a:rPr lang="kk-KZ" sz="2400" dirty="0">
                <a:solidFill>
                  <a:schemeClr val="accent2">
                    <a:lumMod val="25000"/>
                  </a:schemeClr>
                </a:solidFill>
              </a:rPr>
              <a:t>доходах и расходах </a:t>
            </a:r>
            <a:r>
              <a:rPr lang="ru-RU" sz="2400" dirty="0">
                <a:solidFill>
                  <a:schemeClr val="accent2">
                    <a:lumMod val="25000"/>
                  </a:schemeClr>
                </a:solidFill>
              </a:rPr>
              <a:t>, отраженной в финансовой отчетности проверяемой организации и пояснениях к ней.</a:t>
            </a:r>
          </a:p>
        </p:txBody>
      </p:sp>
      <p:sp>
        <p:nvSpPr>
          <p:cNvPr id="6" name="Стрелка вниз 5"/>
          <p:cNvSpPr/>
          <p:nvPr/>
        </p:nvSpPr>
        <p:spPr>
          <a:xfrm>
            <a:off x="4952992" y="1619237"/>
            <a:ext cx="2000264" cy="38180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pic>
        <p:nvPicPr>
          <p:cNvPr id="43010" name="Picture 2" descr="У 42% малых предприятий в 2022 году сократилась выручка - Ассоциация  Частных Клиник Москвы"/>
          <p:cNvPicPr>
            <a:picLocks noChangeAspect="1" noChangeArrowheads="1"/>
          </p:cNvPicPr>
          <p:nvPr/>
        </p:nvPicPr>
        <p:blipFill>
          <a:blip r:embed="rId2" cstate="print"/>
          <a:srcRect/>
          <a:stretch>
            <a:fillRect/>
          </a:stretch>
        </p:blipFill>
        <p:spPr bwMode="auto">
          <a:xfrm>
            <a:off x="2952729" y="3905254"/>
            <a:ext cx="6487508" cy="2595004"/>
          </a:xfrm>
          <a:prstGeom prst="rect">
            <a:avLst/>
          </a:prstGeom>
          <a:noFill/>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084FD8-E05E-4975-9A23-7C9607CD526C}"/>
              </a:ext>
            </a:extLst>
          </p:cNvPr>
          <p:cNvSpPr>
            <a:spLocks noGrp="1"/>
          </p:cNvSpPr>
          <p:nvPr>
            <p:ph type="title"/>
          </p:nvPr>
        </p:nvSpPr>
        <p:spPr/>
        <p:txBody>
          <a:bodyPr>
            <a:normAutofit fontScale="90000"/>
          </a:bodyPr>
          <a:lstStyle/>
          <a:p>
            <a:r>
              <a:rPr lang="ru-RU" dirty="0"/>
              <a:t>Отчет о результатах финансовой деятельности подразделяется на две основные части:</a:t>
            </a:r>
            <a:endParaRPr lang="ru-KZ" dirty="0"/>
          </a:p>
        </p:txBody>
      </p:sp>
      <p:sp>
        <p:nvSpPr>
          <p:cNvPr id="3" name="Объект 2">
            <a:extLst>
              <a:ext uri="{FF2B5EF4-FFF2-40B4-BE49-F238E27FC236}">
                <a16:creationId xmlns:a16="http://schemas.microsoft.com/office/drawing/2014/main" id="{D8DF1F98-0467-4B1C-868C-E16D2ED67B1F}"/>
              </a:ext>
            </a:extLst>
          </p:cNvPr>
          <p:cNvSpPr>
            <a:spLocks noGrp="1"/>
          </p:cNvSpPr>
          <p:nvPr>
            <p:ph idx="1"/>
          </p:nvPr>
        </p:nvSpPr>
        <p:spPr/>
        <p:txBody>
          <a:bodyPr>
            <a:normAutofit/>
          </a:bodyPr>
          <a:lstStyle/>
          <a:p>
            <a:r>
              <a:rPr lang="ru-RU" sz="6000" dirty="0">
                <a:solidFill>
                  <a:schemeClr val="bg1"/>
                </a:solidFill>
              </a:rPr>
              <a:t>Доходы </a:t>
            </a:r>
          </a:p>
          <a:p>
            <a:r>
              <a:rPr lang="ru-RU" sz="6000" dirty="0">
                <a:solidFill>
                  <a:schemeClr val="bg1"/>
                </a:solidFill>
              </a:rPr>
              <a:t>Расходы </a:t>
            </a:r>
            <a:endParaRPr lang="ru-KZ" sz="6000" dirty="0">
              <a:solidFill>
                <a:schemeClr val="bg1"/>
              </a:solidFill>
            </a:endParaRPr>
          </a:p>
        </p:txBody>
      </p:sp>
    </p:spTree>
    <p:extLst>
      <p:ext uri="{BB962C8B-B14F-4D97-AF65-F5344CB8AC3E}">
        <p14:creationId xmlns:p14="http://schemas.microsoft.com/office/powerpoint/2010/main" val="3218858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7776273F-7DA4-A9BF-EDB8-AA7733967CB0}"/>
              </a:ext>
            </a:extLst>
          </p:cNvPr>
          <p:cNvSpPr/>
          <p:nvPr/>
        </p:nvSpPr>
        <p:spPr>
          <a:xfrm>
            <a:off x="778255" y="740702"/>
            <a:ext cx="10635491" cy="650793"/>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667" dirty="0">
                <a:solidFill>
                  <a:schemeClr val="accent2">
                    <a:lumMod val="25000"/>
                  </a:schemeClr>
                </a:solidFill>
              </a:rPr>
              <a:t>План и программа проверки</a:t>
            </a:r>
          </a:p>
        </p:txBody>
      </p:sp>
      <p:sp>
        <p:nvSpPr>
          <p:cNvPr id="5" name="Стрелка вниз 5">
            <a:extLst>
              <a:ext uri="{FF2B5EF4-FFF2-40B4-BE49-F238E27FC236}">
                <a16:creationId xmlns:a16="http://schemas.microsoft.com/office/drawing/2014/main" id="{B98AE97C-51E3-3746-B990-163FBE95B300}"/>
              </a:ext>
            </a:extLst>
          </p:cNvPr>
          <p:cNvSpPr/>
          <p:nvPr/>
        </p:nvSpPr>
        <p:spPr>
          <a:xfrm>
            <a:off x="2831637" y="1653413"/>
            <a:ext cx="2000264" cy="38180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
        <p:nvSpPr>
          <p:cNvPr id="9"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8C266AE4-100B-FA2C-1C40-0F72F0EE22EB}"/>
              </a:ext>
            </a:extLst>
          </p:cNvPr>
          <p:cNvSpPr/>
          <p:nvPr/>
        </p:nvSpPr>
        <p:spPr>
          <a:xfrm>
            <a:off x="143339" y="2564904"/>
            <a:ext cx="6624736" cy="3936437"/>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667" dirty="0">
                <a:solidFill>
                  <a:schemeClr val="accent2">
                    <a:lumMod val="25000"/>
                  </a:schemeClr>
                </a:solidFill>
              </a:rPr>
              <a:t>При планировании аудита прежде всего составляется рабочая программа, в которой содержатся юридическая и экономическая характеристики организации, перечень источников аудиторских доказательств, тесты системы внутреннего контроля и аудиторские процедуры.</a:t>
            </a:r>
          </a:p>
        </p:txBody>
      </p:sp>
      <p:pic>
        <p:nvPicPr>
          <p:cNvPr id="64514" name="Picture 2" descr="Выручка российских компаний превысила квадриллион рублей. Новости экономики  | Executive.ru"/>
          <p:cNvPicPr>
            <a:picLocks noChangeAspect="1" noChangeArrowheads="1"/>
          </p:cNvPicPr>
          <p:nvPr/>
        </p:nvPicPr>
        <p:blipFill>
          <a:blip r:embed="rId2" cstate="print"/>
          <a:srcRect/>
          <a:stretch>
            <a:fillRect/>
          </a:stretch>
        </p:blipFill>
        <p:spPr bwMode="auto">
          <a:xfrm>
            <a:off x="6762755" y="2666995"/>
            <a:ext cx="5215141" cy="3549661"/>
          </a:xfrm>
          <a:prstGeom prst="rect">
            <a:avLst/>
          </a:prstGeom>
          <a:ln>
            <a:noFill/>
          </a:ln>
          <a:effectLst>
            <a:softEdge rad="112500"/>
          </a:effectLst>
        </p:spPr>
      </p:pic>
    </p:spTree>
    <p:extLst>
      <p:ext uri="{BB962C8B-B14F-4D97-AF65-F5344CB8AC3E}">
        <p14:creationId xmlns:p14="http://schemas.microsoft.com/office/powerpoint/2010/main" val="3403544553"/>
      </p:ext>
    </p:extLst>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95;p40">
            <a:extLst>
              <a:ext uri="{FF2B5EF4-FFF2-40B4-BE49-F238E27FC236}">
                <a16:creationId xmlns:a16="http://schemas.microsoft.com/office/drawing/2014/main" id="{54D6EAC2-989B-D66A-02A0-73E1513154C8}"/>
              </a:ext>
            </a:extLst>
          </p:cNvPr>
          <p:cNvSpPr txBox="1">
            <a:spLocks/>
          </p:cNvSpPr>
          <p:nvPr/>
        </p:nvSpPr>
        <p:spPr>
          <a:xfrm>
            <a:off x="1103445" y="205461"/>
            <a:ext cx="9700355" cy="93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0" tIns="0" rIns="0" bIns="0" anchor="ctr" anchorCtr="0">
            <a:noAutofit/>
          </a:bodyPr>
          <a:lstStyle>
            <a:lvl1pPr marL="0" marR="0" indent="0" algn="l" defTabSz="914400" rtl="0" latinLnBrk="0">
              <a:lnSpc>
                <a:spcPct val="90000"/>
              </a:lnSpc>
              <a:spcBef>
                <a:spcPts val="0"/>
              </a:spcBef>
              <a:spcAft>
                <a:spcPts val="0"/>
              </a:spcAft>
              <a:buClrTx/>
              <a:buSzTx/>
              <a:buFontTx/>
              <a:buNone/>
              <a:tabLst/>
              <a:defRPr sz="3200" b="1" i="1" u="none" strike="noStrike" cap="none" spc="0" baseline="0">
                <a:solidFill>
                  <a:srgbClr val="557B83"/>
                </a:solidFill>
                <a:uFillTx/>
                <a:latin typeface="Playfair Display"/>
                <a:ea typeface="Playfair Display"/>
                <a:cs typeface="Playfair Display"/>
                <a:sym typeface="Playfair Display"/>
              </a:defRPr>
            </a:lvl1pPr>
            <a:lvl2pPr marL="0" marR="0" indent="0" algn="l" defTabSz="914400" rtl="0" latinLnBrk="0">
              <a:lnSpc>
                <a:spcPct val="90000"/>
              </a:lnSpc>
              <a:spcBef>
                <a:spcPts val="0"/>
              </a:spcBef>
              <a:spcAft>
                <a:spcPts val="0"/>
              </a:spcAft>
              <a:buClrTx/>
              <a:buSzTx/>
              <a:buFontTx/>
              <a:buNone/>
              <a:tabLst/>
              <a:defRPr sz="3600" b="1" i="1" u="none" strike="noStrike" cap="none" spc="0" baseline="0">
                <a:solidFill>
                  <a:srgbClr val="557B83"/>
                </a:solidFill>
                <a:uFillTx/>
                <a:latin typeface="Playfair Display"/>
                <a:ea typeface="Playfair Display"/>
                <a:cs typeface="Playfair Display"/>
                <a:sym typeface="Playfair Display"/>
              </a:defRPr>
            </a:lvl2pPr>
            <a:lvl3pPr marL="0" marR="0" indent="0" algn="l" defTabSz="914400" rtl="0" latinLnBrk="0">
              <a:lnSpc>
                <a:spcPct val="90000"/>
              </a:lnSpc>
              <a:spcBef>
                <a:spcPts val="0"/>
              </a:spcBef>
              <a:spcAft>
                <a:spcPts val="0"/>
              </a:spcAft>
              <a:buClrTx/>
              <a:buSzTx/>
              <a:buFontTx/>
              <a:buNone/>
              <a:tabLst/>
              <a:defRPr sz="3600" b="1" i="1" u="none" strike="noStrike" cap="none" spc="0" baseline="0">
                <a:solidFill>
                  <a:srgbClr val="557B83"/>
                </a:solidFill>
                <a:uFillTx/>
                <a:latin typeface="Playfair Display"/>
                <a:ea typeface="Playfair Display"/>
                <a:cs typeface="Playfair Display"/>
                <a:sym typeface="Playfair Display"/>
              </a:defRPr>
            </a:lvl3pPr>
            <a:lvl4pPr marL="0" marR="0" indent="0" algn="l" defTabSz="914400" rtl="0" latinLnBrk="0">
              <a:lnSpc>
                <a:spcPct val="90000"/>
              </a:lnSpc>
              <a:spcBef>
                <a:spcPts val="0"/>
              </a:spcBef>
              <a:spcAft>
                <a:spcPts val="0"/>
              </a:spcAft>
              <a:buClrTx/>
              <a:buSzTx/>
              <a:buFontTx/>
              <a:buNone/>
              <a:tabLst/>
              <a:defRPr sz="3600" b="1" i="1" u="none" strike="noStrike" cap="none" spc="0" baseline="0">
                <a:solidFill>
                  <a:srgbClr val="557B83"/>
                </a:solidFill>
                <a:uFillTx/>
                <a:latin typeface="Playfair Display"/>
                <a:ea typeface="Playfair Display"/>
                <a:cs typeface="Playfair Display"/>
                <a:sym typeface="Playfair Display"/>
              </a:defRPr>
            </a:lvl4pPr>
            <a:lvl5pPr marL="0" marR="0" indent="0" algn="l" defTabSz="914400" rtl="0" latinLnBrk="0">
              <a:lnSpc>
                <a:spcPct val="90000"/>
              </a:lnSpc>
              <a:spcBef>
                <a:spcPts val="0"/>
              </a:spcBef>
              <a:spcAft>
                <a:spcPts val="0"/>
              </a:spcAft>
              <a:buClrTx/>
              <a:buSzTx/>
              <a:buFontTx/>
              <a:buNone/>
              <a:tabLst/>
              <a:defRPr sz="3600" b="1" i="1" u="none" strike="noStrike" cap="none" spc="0" baseline="0">
                <a:solidFill>
                  <a:srgbClr val="557B83"/>
                </a:solidFill>
                <a:uFillTx/>
                <a:latin typeface="Playfair Display"/>
                <a:ea typeface="Playfair Display"/>
                <a:cs typeface="Playfair Display"/>
                <a:sym typeface="Playfair Display"/>
              </a:defRPr>
            </a:lvl5pPr>
            <a:lvl6pPr marL="0" marR="0" indent="0" algn="l" defTabSz="914400" rtl="0" latinLnBrk="0">
              <a:lnSpc>
                <a:spcPct val="90000"/>
              </a:lnSpc>
              <a:spcBef>
                <a:spcPts val="0"/>
              </a:spcBef>
              <a:spcAft>
                <a:spcPts val="0"/>
              </a:spcAft>
              <a:buClrTx/>
              <a:buSzTx/>
              <a:buFontTx/>
              <a:buNone/>
              <a:tabLst/>
              <a:defRPr sz="3600" b="1" i="1" u="none" strike="noStrike" cap="none" spc="0" baseline="0">
                <a:solidFill>
                  <a:srgbClr val="557B83"/>
                </a:solidFill>
                <a:uFillTx/>
                <a:latin typeface="Playfair Display"/>
                <a:ea typeface="Playfair Display"/>
                <a:cs typeface="Playfair Display"/>
                <a:sym typeface="Playfair Display"/>
              </a:defRPr>
            </a:lvl6pPr>
            <a:lvl7pPr marL="0" marR="0" indent="0" algn="l" defTabSz="914400" rtl="0" latinLnBrk="0">
              <a:lnSpc>
                <a:spcPct val="90000"/>
              </a:lnSpc>
              <a:spcBef>
                <a:spcPts val="0"/>
              </a:spcBef>
              <a:spcAft>
                <a:spcPts val="0"/>
              </a:spcAft>
              <a:buClrTx/>
              <a:buSzTx/>
              <a:buFontTx/>
              <a:buNone/>
              <a:tabLst/>
              <a:defRPr sz="3600" b="1" i="1" u="none" strike="noStrike" cap="none" spc="0" baseline="0">
                <a:solidFill>
                  <a:srgbClr val="557B83"/>
                </a:solidFill>
                <a:uFillTx/>
                <a:latin typeface="Playfair Display"/>
                <a:ea typeface="Playfair Display"/>
                <a:cs typeface="Playfair Display"/>
                <a:sym typeface="Playfair Display"/>
              </a:defRPr>
            </a:lvl7pPr>
            <a:lvl8pPr marL="0" marR="0" indent="0" algn="l" defTabSz="914400" rtl="0" latinLnBrk="0">
              <a:lnSpc>
                <a:spcPct val="90000"/>
              </a:lnSpc>
              <a:spcBef>
                <a:spcPts val="0"/>
              </a:spcBef>
              <a:spcAft>
                <a:spcPts val="0"/>
              </a:spcAft>
              <a:buClrTx/>
              <a:buSzTx/>
              <a:buFontTx/>
              <a:buNone/>
              <a:tabLst/>
              <a:defRPr sz="3600" b="1" i="1" u="none" strike="noStrike" cap="none" spc="0" baseline="0">
                <a:solidFill>
                  <a:srgbClr val="557B83"/>
                </a:solidFill>
                <a:uFillTx/>
                <a:latin typeface="Playfair Display"/>
                <a:ea typeface="Playfair Display"/>
                <a:cs typeface="Playfair Display"/>
                <a:sym typeface="Playfair Display"/>
              </a:defRPr>
            </a:lvl8pPr>
            <a:lvl9pPr marL="0" marR="0" indent="0" algn="l" defTabSz="914400" rtl="0" latinLnBrk="0">
              <a:lnSpc>
                <a:spcPct val="90000"/>
              </a:lnSpc>
              <a:spcBef>
                <a:spcPts val="0"/>
              </a:spcBef>
              <a:spcAft>
                <a:spcPts val="0"/>
              </a:spcAft>
              <a:buClrTx/>
              <a:buSzTx/>
              <a:buFontTx/>
              <a:buNone/>
              <a:tabLst/>
              <a:defRPr sz="3600" b="1" i="1" u="none" strike="noStrike" cap="none" spc="0" baseline="0">
                <a:solidFill>
                  <a:srgbClr val="557B83"/>
                </a:solidFill>
                <a:uFillTx/>
                <a:latin typeface="Playfair Display"/>
                <a:ea typeface="Playfair Display"/>
                <a:cs typeface="Playfair Display"/>
                <a:sym typeface="Playfair Display"/>
              </a:defRPr>
            </a:lvl9pPr>
          </a:lstStyle>
          <a:p>
            <a:pPr algn="ctr" hangingPunct="1"/>
            <a:r>
              <a:rPr lang="ru-RU" sz="2133" dirty="0">
                <a:solidFill>
                  <a:srgbClr val="FF0000"/>
                </a:solidFill>
              </a:rPr>
              <a:t>Логическая последовательность проведения </a:t>
            </a:r>
          </a:p>
          <a:p>
            <a:pPr algn="ctr" hangingPunct="1"/>
            <a:r>
              <a:rPr lang="ru-RU" sz="2133" dirty="0">
                <a:solidFill>
                  <a:srgbClr val="FF0000"/>
                </a:solidFill>
              </a:rPr>
              <a:t>аудита  долгосрочных активов</a:t>
            </a:r>
          </a:p>
        </p:txBody>
      </p:sp>
      <p:grpSp>
        <p:nvGrpSpPr>
          <p:cNvPr id="7" name="Google Shape;402;p40">
            <a:extLst>
              <a:ext uri="{FF2B5EF4-FFF2-40B4-BE49-F238E27FC236}">
                <a16:creationId xmlns:a16="http://schemas.microsoft.com/office/drawing/2014/main" id="{17716E00-13AD-6D36-7E29-03B330EEAA83}"/>
              </a:ext>
            </a:extLst>
          </p:cNvPr>
          <p:cNvGrpSpPr/>
          <p:nvPr/>
        </p:nvGrpSpPr>
        <p:grpSpPr>
          <a:xfrm>
            <a:off x="5178323" y="2160439"/>
            <a:ext cx="446325" cy="446325"/>
            <a:chOff x="3883742" y="1620329"/>
            <a:chExt cx="334744" cy="334744"/>
          </a:xfrm>
        </p:grpSpPr>
        <p:sp>
          <p:nvSpPr>
            <p:cNvPr id="8" name="Google Shape;403;p40">
              <a:extLst>
                <a:ext uri="{FF2B5EF4-FFF2-40B4-BE49-F238E27FC236}">
                  <a16:creationId xmlns:a16="http://schemas.microsoft.com/office/drawing/2014/main" id="{988384EE-2E24-A87A-8BC4-26A1D359BC95}"/>
                </a:ext>
              </a:extLst>
            </p:cNvPr>
            <p:cNvSpPr/>
            <p:nvPr/>
          </p:nvSpPr>
          <p:spPr>
            <a:xfrm rot="8100000">
              <a:off x="3883742" y="1620329"/>
              <a:ext cx="334744" cy="334744"/>
            </a:xfrm>
            <a:prstGeom prst="teardrop">
              <a:avLst>
                <a:gd name="adj" fmla="val 10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404;p40">
              <a:extLst>
                <a:ext uri="{FF2B5EF4-FFF2-40B4-BE49-F238E27FC236}">
                  <a16:creationId xmlns:a16="http://schemas.microsoft.com/office/drawing/2014/main" id="{37FF6FC0-F6AC-9D72-A2E5-87E9EB5DEB7F}"/>
                </a:ext>
              </a:extLst>
            </p:cNvPr>
            <p:cNvSpPr/>
            <p:nvPr/>
          </p:nvSpPr>
          <p:spPr>
            <a:xfrm>
              <a:off x="3984064" y="1714099"/>
              <a:ext cx="134100" cy="134100"/>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defRPr/>
              </a:pPr>
              <a:r>
                <a:rPr lang="ru-RU" sz="800" kern="0" dirty="0">
                  <a:solidFill>
                    <a:srgbClr val="89918C"/>
                  </a:solidFill>
                  <a:latin typeface="Montserrat"/>
                  <a:ea typeface="Montserrat"/>
                  <a:cs typeface="Montserrat"/>
                  <a:sym typeface="Montserrat"/>
                </a:rPr>
                <a:t>2</a:t>
              </a:r>
              <a:endParaRPr sz="800" kern="0" dirty="0">
                <a:solidFill>
                  <a:srgbClr val="89918C"/>
                </a:solidFill>
                <a:latin typeface="Montserrat"/>
                <a:ea typeface="Montserrat"/>
                <a:cs typeface="Montserrat"/>
                <a:sym typeface="Montserrat"/>
              </a:endParaRPr>
            </a:p>
          </p:txBody>
        </p:sp>
      </p:grpSp>
      <p:grpSp>
        <p:nvGrpSpPr>
          <p:cNvPr id="16" name="Google Shape;411;p40">
            <a:extLst>
              <a:ext uri="{FF2B5EF4-FFF2-40B4-BE49-F238E27FC236}">
                <a16:creationId xmlns:a16="http://schemas.microsoft.com/office/drawing/2014/main" id="{48113A09-890A-0EAC-504E-1C607C82CAEC}"/>
              </a:ext>
            </a:extLst>
          </p:cNvPr>
          <p:cNvGrpSpPr/>
          <p:nvPr/>
        </p:nvGrpSpPr>
        <p:grpSpPr>
          <a:xfrm>
            <a:off x="9228417" y="4508296"/>
            <a:ext cx="631200" cy="631200"/>
            <a:chOff x="4852739" y="3423900"/>
            <a:chExt cx="473400" cy="473400"/>
          </a:xfrm>
        </p:grpSpPr>
        <p:sp>
          <p:nvSpPr>
            <p:cNvPr id="17" name="Google Shape;412;p40">
              <a:extLst>
                <a:ext uri="{FF2B5EF4-FFF2-40B4-BE49-F238E27FC236}">
                  <a16:creationId xmlns:a16="http://schemas.microsoft.com/office/drawing/2014/main" id="{5EB15EDC-7056-D5F5-55B7-0ECDE1E922E4}"/>
                </a:ext>
              </a:extLst>
            </p:cNvPr>
            <p:cNvSpPr/>
            <p:nvPr/>
          </p:nvSpPr>
          <p:spPr>
            <a:xfrm rot="-2700000">
              <a:off x="4922067" y="3493228"/>
              <a:ext cx="334744" cy="334744"/>
            </a:xfrm>
            <a:prstGeom prst="teardrop">
              <a:avLst>
                <a:gd name="adj" fmla="val 10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413;p40">
              <a:extLst>
                <a:ext uri="{FF2B5EF4-FFF2-40B4-BE49-F238E27FC236}">
                  <a16:creationId xmlns:a16="http://schemas.microsoft.com/office/drawing/2014/main" id="{E36FE5A4-0686-1F19-D5A8-7876C89F2E3B}"/>
                </a:ext>
              </a:extLst>
            </p:cNvPr>
            <p:cNvSpPr/>
            <p:nvPr/>
          </p:nvSpPr>
          <p:spPr>
            <a:xfrm flipH="1">
              <a:off x="5022389" y="3600102"/>
              <a:ext cx="134100" cy="134100"/>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defRPr/>
              </a:pPr>
              <a:r>
                <a:rPr lang="ru-RU" sz="800" dirty="0">
                  <a:solidFill>
                    <a:srgbClr val="89918C"/>
                  </a:solidFill>
                  <a:latin typeface="Montserrat"/>
                  <a:ea typeface="Montserrat"/>
                  <a:cs typeface="Montserrat"/>
                  <a:sym typeface="Montserrat"/>
                </a:rPr>
                <a:t>3</a:t>
              </a:r>
              <a:endParaRPr sz="800" kern="0" dirty="0">
                <a:solidFill>
                  <a:srgbClr val="89918C"/>
                </a:solidFill>
                <a:latin typeface="Montserrat"/>
                <a:ea typeface="Montserrat"/>
                <a:cs typeface="Montserrat"/>
                <a:sym typeface="Montserrat"/>
              </a:endParaRPr>
            </a:p>
          </p:txBody>
        </p:sp>
      </p:grpSp>
      <p:grpSp>
        <p:nvGrpSpPr>
          <p:cNvPr id="19" name="Google Shape;414;p40">
            <a:extLst>
              <a:ext uri="{FF2B5EF4-FFF2-40B4-BE49-F238E27FC236}">
                <a16:creationId xmlns:a16="http://schemas.microsoft.com/office/drawing/2014/main" id="{CF53DA67-5A37-FE17-359C-7AE3470E0493}"/>
              </a:ext>
            </a:extLst>
          </p:cNvPr>
          <p:cNvGrpSpPr/>
          <p:nvPr/>
        </p:nvGrpSpPr>
        <p:grpSpPr>
          <a:xfrm>
            <a:off x="1428717" y="4476757"/>
            <a:ext cx="631200" cy="631200"/>
            <a:chOff x="2824664" y="3423900"/>
            <a:chExt cx="473400" cy="473400"/>
          </a:xfrm>
        </p:grpSpPr>
        <p:sp>
          <p:nvSpPr>
            <p:cNvPr id="20" name="Google Shape;415;p40">
              <a:extLst>
                <a:ext uri="{FF2B5EF4-FFF2-40B4-BE49-F238E27FC236}">
                  <a16:creationId xmlns:a16="http://schemas.microsoft.com/office/drawing/2014/main" id="{3AB029FD-7DC2-4CCE-AC97-FE9DF45E7288}"/>
                </a:ext>
              </a:extLst>
            </p:cNvPr>
            <p:cNvSpPr/>
            <p:nvPr/>
          </p:nvSpPr>
          <p:spPr>
            <a:xfrm rot="-2700000">
              <a:off x="2893992" y="3493228"/>
              <a:ext cx="334744" cy="334744"/>
            </a:xfrm>
            <a:prstGeom prst="teardrop">
              <a:avLst>
                <a:gd name="adj" fmla="val 10000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416;p40">
              <a:extLst>
                <a:ext uri="{FF2B5EF4-FFF2-40B4-BE49-F238E27FC236}">
                  <a16:creationId xmlns:a16="http://schemas.microsoft.com/office/drawing/2014/main" id="{F33E4A48-D5D4-4C43-A3FA-BE45FAEDE4C5}"/>
                </a:ext>
              </a:extLst>
            </p:cNvPr>
            <p:cNvSpPr/>
            <p:nvPr/>
          </p:nvSpPr>
          <p:spPr>
            <a:xfrm flipH="1">
              <a:off x="2994314" y="3600102"/>
              <a:ext cx="134100" cy="134100"/>
            </a:xfrm>
            <a:prstGeom prst="ellipse">
              <a:avLst/>
            </a:prstGeom>
            <a:solidFill>
              <a:schemeClr val="lt1"/>
            </a:solidFill>
            <a:ln>
              <a:noFill/>
            </a:ln>
          </p:spPr>
          <p:txBody>
            <a:bodyPr spcFirstLastPara="1" wrap="square" lIns="0" tIns="0" rIns="0" bIns="0" anchor="ctr" anchorCtr="0">
              <a:noAutofit/>
            </a:bodyPr>
            <a:lstStyle/>
            <a:p>
              <a:pPr algn="ctr" defTabSz="1219170">
                <a:buClr>
                  <a:srgbClr val="000000"/>
                </a:buClr>
                <a:defRPr/>
              </a:pPr>
              <a:r>
                <a:rPr lang="ru-RU" sz="800" kern="0" dirty="0">
                  <a:solidFill>
                    <a:srgbClr val="89918C"/>
                  </a:solidFill>
                  <a:latin typeface="Montserrat"/>
                  <a:ea typeface="Montserrat"/>
                  <a:cs typeface="Montserrat"/>
                  <a:sym typeface="Montserrat"/>
                </a:rPr>
                <a:t>1</a:t>
              </a:r>
              <a:endParaRPr sz="800" kern="0" dirty="0">
                <a:solidFill>
                  <a:srgbClr val="89918C"/>
                </a:solidFill>
                <a:latin typeface="Montserrat"/>
                <a:ea typeface="Montserrat"/>
                <a:cs typeface="Montserrat"/>
                <a:sym typeface="Montserrat"/>
              </a:endParaRPr>
            </a:p>
          </p:txBody>
        </p:sp>
      </p:grpSp>
      <p:sp>
        <p:nvSpPr>
          <p:cNvPr id="22" name="Google Shape;419;p40">
            <a:extLst>
              <a:ext uri="{FF2B5EF4-FFF2-40B4-BE49-F238E27FC236}">
                <a16:creationId xmlns:a16="http://schemas.microsoft.com/office/drawing/2014/main" id="{D9DF67A7-689D-78F9-9688-73A1056C6D5C}"/>
              </a:ext>
            </a:extLst>
          </p:cNvPr>
          <p:cNvSpPr txBox="1"/>
          <p:nvPr/>
        </p:nvSpPr>
        <p:spPr>
          <a:xfrm>
            <a:off x="5877859" y="4871558"/>
            <a:ext cx="6701116" cy="1940844"/>
          </a:xfrm>
          <a:prstGeom prst="rect">
            <a:avLst/>
          </a:prstGeom>
          <a:noFill/>
          <a:ln>
            <a:noFill/>
          </a:ln>
        </p:spPr>
        <p:txBody>
          <a:bodyPr spcFirstLastPara="1" wrap="square" lIns="0" tIns="0" rIns="0" bIns="0" anchor="b" anchorCtr="0">
            <a:noAutofit/>
          </a:bodyPr>
          <a:lstStyle/>
          <a:p>
            <a:pPr algn="ctr" defTabSz="1219170">
              <a:buClr>
                <a:srgbClr val="000000"/>
              </a:buClr>
              <a:defRPr/>
            </a:pPr>
            <a:r>
              <a:rPr lang="ru-RU" sz="1600" b="1" kern="0" dirty="0">
                <a:solidFill>
                  <a:srgbClr val="025766">
                    <a:lumMod val="75000"/>
                  </a:srgbClr>
                </a:solidFill>
                <a:latin typeface="Times New Roman" pitchFamily="18" charset="0"/>
                <a:cs typeface="Times New Roman" pitchFamily="18" charset="0"/>
                <a:sym typeface="Arial"/>
              </a:rPr>
              <a:t>Заключительный этап:</a:t>
            </a:r>
          </a:p>
          <a:p>
            <a:pPr defTabSz="1219170">
              <a:buClr>
                <a:srgbClr val="000000"/>
              </a:buClr>
              <a:defRPr/>
            </a:pPr>
            <a:r>
              <a:rPr lang="ru-RU" sz="1600" b="1" dirty="0">
                <a:solidFill>
                  <a:srgbClr val="025766">
                    <a:lumMod val="75000"/>
                  </a:srgbClr>
                </a:solidFill>
                <a:latin typeface="Times New Roman" pitchFamily="18" charset="0"/>
                <a:cs typeface="Times New Roman" pitchFamily="18" charset="0"/>
              </a:rPr>
              <a:t>-раскрытие информации для ФО</a:t>
            </a:r>
          </a:p>
          <a:p>
            <a:r>
              <a:rPr lang="ru-RU" sz="1600" b="1" dirty="0">
                <a:solidFill>
                  <a:srgbClr val="025766">
                    <a:lumMod val="75000"/>
                  </a:srgbClr>
                </a:solidFill>
                <a:latin typeface="Times New Roman" pitchFamily="18" charset="0"/>
                <a:cs typeface="Times New Roman" pitchFamily="18" charset="0"/>
              </a:rPr>
              <a:t>-составление аудиторского отчета (письменной информации руководству аудируемого лица);</a:t>
            </a:r>
          </a:p>
          <a:p>
            <a:r>
              <a:rPr lang="ru-RU" sz="1600" b="1" dirty="0">
                <a:solidFill>
                  <a:srgbClr val="025766">
                    <a:lumMod val="75000"/>
                  </a:srgbClr>
                </a:solidFill>
                <a:latin typeface="Times New Roman" pitchFamily="18" charset="0"/>
                <a:cs typeface="Times New Roman" pitchFamily="18" charset="0"/>
              </a:rPr>
              <a:t>разработку рекомендаций и предложений по оптимизации учета.</a:t>
            </a:r>
          </a:p>
          <a:p>
            <a:pPr defTabSz="1219170">
              <a:buClr>
                <a:srgbClr val="000000"/>
              </a:buClr>
              <a:defRPr/>
            </a:pPr>
            <a:endParaRPr lang="ru-RU" sz="1600" b="1" kern="0" dirty="0">
              <a:solidFill>
                <a:srgbClr val="025766">
                  <a:lumMod val="75000"/>
                </a:srgbClr>
              </a:solidFill>
              <a:latin typeface="Times New Roman" pitchFamily="18" charset="0"/>
              <a:cs typeface="Times New Roman" pitchFamily="18" charset="0"/>
              <a:sym typeface="Arial"/>
            </a:endParaRPr>
          </a:p>
        </p:txBody>
      </p:sp>
      <p:sp>
        <p:nvSpPr>
          <p:cNvPr id="23" name="Google Shape;420;p40">
            <a:extLst>
              <a:ext uri="{FF2B5EF4-FFF2-40B4-BE49-F238E27FC236}">
                <a16:creationId xmlns:a16="http://schemas.microsoft.com/office/drawing/2014/main" id="{AE928123-8AEE-21E9-90B0-530D9ED71C79}"/>
              </a:ext>
            </a:extLst>
          </p:cNvPr>
          <p:cNvSpPr txBox="1"/>
          <p:nvPr/>
        </p:nvSpPr>
        <p:spPr>
          <a:xfrm>
            <a:off x="239349" y="5079937"/>
            <a:ext cx="5477736" cy="1348057"/>
          </a:xfrm>
          <a:prstGeom prst="rect">
            <a:avLst/>
          </a:prstGeom>
          <a:noFill/>
          <a:ln>
            <a:noFill/>
          </a:ln>
        </p:spPr>
        <p:txBody>
          <a:bodyPr spcFirstLastPara="1" wrap="square" lIns="0" tIns="0" rIns="0" bIns="0" anchor="t" anchorCtr="0">
            <a:noAutofit/>
          </a:bodyPr>
          <a:lstStyle/>
          <a:p>
            <a:pPr algn="ctr" defTabSz="1219170">
              <a:buClr>
                <a:srgbClr val="000000"/>
              </a:buClr>
              <a:defRPr/>
            </a:pPr>
            <a:r>
              <a:rPr lang="ru-RU" sz="1600" b="1" kern="0" dirty="0">
                <a:solidFill>
                  <a:srgbClr val="025766">
                    <a:lumMod val="75000"/>
                  </a:srgbClr>
                </a:solidFill>
                <a:latin typeface="Times New Roman" pitchFamily="18" charset="0"/>
                <a:cs typeface="Times New Roman" pitchFamily="18" charset="0"/>
                <a:sym typeface="Arial"/>
              </a:rPr>
              <a:t>Подготовительный этап:</a:t>
            </a:r>
          </a:p>
          <a:p>
            <a:pPr defTabSz="1219170">
              <a:buClr>
                <a:srgbClr val="000000"/>
              </a:buClr>
              <a:defRPr/>
            </a:pPr>
            <a:r>
              <a:rPr lang="ru-RU" sz="1600" b="1" kern="0" dirty="0">
                <a:solidFill>
                  <a:srgbClr val="025766">
                    <a:lumMod val="75000"/>
                  </a:srgbClr>
                </a:solidFill>
                <a:latin typeface="Times New Roman" pitchFamily="18" charset="0"/>
                <a:cs typeface="Times New Roman" pitchFamily="18" charset="0"/>
                <a:sym typeface="Arial"/>
              </a:rPr>
              <a:t>-изучение сферы объекта и </a:t>
            </a:r>
            <a:r>
              <a:rPr lang="ru-RU" sz="1600" b="1" kern="0" dirty="0" err="1">
                <a:solidFill>
                  <a:srgbClr val="025766">
                    <a:lumMod val="75000"/>
                  </a:srgbClr>
                </a:solidFill>
                <a:latin typeface="Times New Roman" pitchFamily="18" charset="0"/>
                <a:cs typeface="Times New Roman" pitchFamily="18" charset="0"/>
                <a:sym typeface="Arial"/>
              </a:rPr>
              <a:t>прописание</a:t>
            </a:r>
            <a:r>
              <a:rPr lang="ru-RU" sz="1600" b="1" kern="0" dirty="0">
                <a:solidFill>
                  <a:srgbClr val="025766">
                    <a:lumMod val="75000"/>
                  </a:srgbClr>
                </a:solidFill>
                <a:latin typeface="Times New Roman" pitchFamily="18" charset="0"/>
                <a:cs typeface="Times New Roman" pitchFamily="18" charset="0"/>
                <a:sym typeface="Arial"/>
              </a:rPr>
              <a:t> бизнес-цикла;</a:t>
            </a:r>
          </a:p>
          <a:p>
            <a:pPr defTabSz="1219170">
              <a:buClr>
                <a:srgbClr val="000000"/>
              </a:buClr>
              <a:defRPr/>
            </a:pPr>
            <a:r>
              <a:rPr lang="ru-RU" sz="1600" b="1" dirty="0">
                <a:solidFill>
                  <a:srgbClr val="025766">
                    <a:lumMod val="75000"/>
                  </a:srgbClr>
                </a:solidFill>
                <a:latin typeface="Times New Roman" pitchFamily="18" charset="0"/>
                <a:cs typeface="Times New Roman" pitchFamily="18" charset="0"/>
              </a:rPr>
              <a:t>-учет всевозможных рисков;</a:t>
            </a:r>
          </a:p>
          <a:p>
            <a:pPr defTabSz="1219170">
              <a:buClr>
                <a:srgbClr val="000000"/>
              </a:buClr>
              <a:defRPr/>
            </a:pPr>
            <a:r>
              <a:rPr lang="ru-RU" sz="1600" b="1" dirty="0">
                <a:solidFill>
                  <a:srgbClr val="025766">
                    <a:lumMod val="75000"/>
                  </a:srgbClr>
                </a:solidFill>
                <a:latin typeface="Times New Roman" pitchFamily="18" charset="0"/>
                <a:cs typeface="Times New Roman" pitchFamily="18" charset="0"/>
              </a:rPr>
              <a:t>-</a:t>
            </a:r>
            <a:r>
              <a:rPr lang="en-US" sz="1600" b="1" dirty="0">
                <a:solidFill>
                  <a:srgbClr val="025766">
                    <a:lumMod val="75000"/>
                  </a:srgbClr>
                </a:solidFill>
                <a:latin typeface="Times New Roman" pitchFamily="18" charset="0"/>
                <a:cs typeface="Times New Roman" pitchFamily="18" charset="0"/>
              </a:rPr>
              <a:t>Opening balance </a:t>
            </a:r>
            <a:endParaRPr lang="ru-RU" sz="1600" b="1" dirty="0">
              <a:solidFill>
                <a:srgbClr val="025766">
                  <a:lumMod val="75000"/>
                </a:srgbClr>
              </a:solidFill>
              <a:latin typeface="Times New Roman" pitchFamily="18" charset="0"/>
              <a:cs typeface="Times New Roman" pitchFamily="18" charset="0"/>
            </a:endParaRPr>
          </a:p>
          <a:p>
            <a:pPr defTabSz="1219170">
              <a:buClr>
                <a:srgbClr val="000000"/>
              </a:buClr>
              <a:defRPr/>
            </a:pPr>
            <a:r>
              <a:rPr lang="ru-RU" sz="1600" b="1" dirty="0">
                <a:solidFill>
                  <a:srgbClr val="025766">
                    <a:lumMod val="75000"/>
                  </a:srgbClr>
                </a:solidFill>
                <a:latin typeface="Times New Roman" pitchFamily="18" charset="0"/>
                <a:cs typeface="Times New Roman" pitchFamily="18" charset="0"/>
              </a:rPr>
              <a:t>-Определение цели и задач аудиторской проверки</a:t>
            </a:r>
          </a:p>
          <a:p>
            <a:pPr defTabSz="1219170">
              <a:buClr>
                <a:srgbClr val="000000"/>
              </a:buClr>
              <a:defRPr/>
            </a:pPr>
            <a:r>
              <a:rPr lang="ru-RU" sz="1600" b="1" dirty="0">
                <a:solidFill>
                  <a:srgbClr val="025766">
                    <a:lumMod val="75000"/>
                  </a:srgbClr>
                </a:solidFill>
                <a:latin typeface="Times New Roman" pitchFamily="18" charset="0"/>
                <a:cs typeface="Times New Roman" pitchFamily="18" charset="0"/>
              </a:rPr>
              <a:t>планирование и разработка рабочей программы аудита</a:t>
            </a:r>
          </a:p>
        </p:txBody>
      </p:sp>
      <p:sp>
        <p:nvSpPr>
          <p:cNvPr id="24" name="Google Shape;421;p40">
            <a:extLst>
              <a:ext uri="{FF2B5EF4-FFF2-40B4-BE49-F238E27FC236}">
                <a16:creationId xmlns:a16="http://schemas.microsoft.com/office/drawing/2014/main" id="{8FE5E884-BE9F-EADE-5187-1B58DBD37579}"/>
              </a:ext>
            </a:extLst>
          </p:cNvPr>
          <p:cNvSpPr txBox="1"/>
          <p:nvPr/>
        </p:nvSpPr>
        <p:spPr>
          <a:xfrm>
            <a:off x="2707635" y="1120658"/>
            <a:ext cx="6018901" cy="655805"/>
          </a:xfrm>
          <a:prstGeom prst="rect">
            <a:avLst/>
          </a:prstGeom>
          <a:noFill/>
          <a:ln>
            <a:noFill/>
          </a:ln>
        </p:spPr>
        <p:txBody>
          <a:bodyPr spcFirstLastPara="1" wrap="square" lIns="0" tIns="0" rIns="0" bIns="0" anchor="t" anchorCtr="0">
            <a:noAutofit/>
          </a:bodyPr>
          <a:lstStyle/>
          <a:p>
            <a:pPr algn="ctr" defTabSz="1219170">
              <a:buClr>
                <a:srgbClr val="000000"/>
              </a:buClr>
              <a:defRPr/>
            </a:pPr>
            <a:r>
              <a:rPr lang="ru-RU" sz="1600" b="1" kern="0" dirty="0">
                <a:solidFill>
                  <a:srgbClr val="025766">
                    <a:lumMod val="75000"/>
                  </a:srgbClr>
                </a:solidFill>
                <a:latin typeface="Times New Roman" pitchFamily="18" charset="0"/>
                <a:cs typeface="Times New Roman" pitchFamily="18" charset="0"/>
                <a:sym typeface="Arial"/>
              </a:rPr>
              <a:t>Основной этап:</a:t>
            </a:r>
          </a:p>
          <a:p>
            <a:pPr algn="ctr" defTabSz="1219170">
              <a:buClr>
                <a:srgbClr val="000000"/>
              </a:buClr>
              <a:defRPr/>
            </a:pPr>
            <a:r>
              <a:rPr lang="ru-RU" sz="1600" b="1" dirty="0">
                <a:solidFill>
                  <a:srgbClr val="025766">
                    <a:lumMod val="75000"/>
                  </a:srgbClr>
                </a:solidFill>
                <a:latin typeface="Times New Roman" pitchFamily="18" charset="0"/>
                <a:cs typeface="Times New Roman" pitchFamily="18" charset="0"/>
              </a:rPr>
              <a:t>-выполнение процедур по существу</a:t>
            </a:r>
          </a:p>
          <a:p>
            <a:pPr algn="ctr" defTabSz="1219170">
              <a:buClr>
                <a:srgbClr val="000000"/>
              </a:buClr>
              <a:defRPr/>
            </a:pPr>
            <a:r>
              <a:rPr lang="ru-RU" sz="1600" b="1" dirty="0">
                <a:solidFill>
                  <a:srgbClr val="025766">
                    <a:lumMod val="75000"/>
                  </a:srgbClr>
                </a:solidFill>
                <a:latin typeface="Times New Roman" pitchFamily="18" charset="0"/>
                <a:cs typeface="Times New Roman" pitchFamily="18" charset="0"/>
              </a:rPr>
              <a:t>(</a:t>
            </a:r>
            <a:r>
              <a:rPr lang="ru-RU" sz="1600" b="1" kern="0" dirty="0">
                <a:solidFill>
                  <a:srgbClr val="025766">
                    <a:lumMod val="75000"/>
                  </a:srgbClr>
                </a:solidFill>
                <a:latin typeface="Times New Roman" pitchFamily="18" charset="0"/>
                <a:cs typeface="Times New Roman" pitchFamily="18" charset="0"/>
                <a:sym typeface="Arial"/>
              </a:rPr>
              <a:t>запрос, инспектирование, наблюдение, подтверждение, пересчет, повторное проведение, аналитические процедуры и </a:t>
            </a:r>
            <a:r>
              <a:rPr lang="ru-RU" sz="1600" b="1" kern="0" dirty="0" err="1">
                <a:solidFill>
                  <a:srgbClr val="025766">
                    <a:lumMod val="75000"/>
                  </a:srgbClr>
                </a:solidFill>
                <a:latin typeface="Times New Roman" pitchFamily="18" charset="0"/>
                <a:cs typeface="Times New Roman" pitchFamily="18" charset="0"/>
                <a:sym typeface="Arial"/>
              </a:rPr>
              <a:t>др</a:t>
            </a:r>
            <a:r>
              <a:rPr lang="ru-RU" sz="1600" b="1" kern="0" dirty="0">
                <a:solidFill>
                  <a:srgbClr val="025766">
                    <a:lumMod val="75000"/>
                  </a:srgbClr>
                </a:solidFill>
                <a:latin typeface="Times New Roman" pitchFamily="18" charset="0"/>
                <a:cs typeface="Times New Roman" pitchFamily="18" charset="0"/>
                <a:sym typeface="Arial"/>
              </a:rPr>
              <a:t>)</a:t>
            </a:r>
          </a:p>
        </p:txBody>
      </p:sp>
      <p:sp>
        <p:nvSpPr>
          <p:cNvPr id="26" name="Google Shape;397;p40">
            <a:extLst>
              <a:ext uri="{FF2B5EF4-FFF2-40B4-BE49-F238E27FC236}">
                <a16:creationId xmlns:a16="http://schemas.microsoft.com/office/drawing/2014/main" id="{2357A855-3B5F-8DED-AC7D-345F204199BD}"/>
              </a:ext>
            </a:extLst>
          </p:cNvPr>
          <p:cNvSpPr/>
          <p:nvPr/>
        </p:nvSpPr>
        <p:spPr>
          <a:xfrm>
            <a:off x="0" y="2981029"/>
            <a:ext cx="12192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121900" tIns="60933" rIns="121900" bIns="60933" anchor="ctr" anchorCtr="0">
            <a:noAutofit/>
          </a:bodyPr>
          <a:lstStyle/>
          <a:p>
            <a:pPr defTabSz="1219170">
              <a:buClr>
                <a:srgbClr val="000000"/>
              </a:buClr>
              <a:defRPr/>
            </a:pPr>
            <a:endParaRPr sz="2400" kern="0">
              <a:solidFill>
                <a:srgbClr val="000000"/>
              </a:solidFill>
              <a:latin typeface="Calibri"/>
              <a:ea typeface="Calibri"/>
              <a:cs typeface="Calibri"/>
              <a:sym typeface="Calibri"/>
            </a:endParaRPr>
          </a:p>
        </p:txBody>
      </p:sp>
      <p:sp>
        <p:nvSpPr>
          <p:cNvPr id="30" name="Google Shape;398;p40">
            <a:extLst>
              <a:ext uri="{FF2B5EF4-FFF2-40B4-BE49-F238E27FC236}">
                <a16:creationId xmlns:a16="http://schemas.microsoft.com/office/drawing/2014/main" id="{1968E9F7-A9FC-EF41-220B-7BB50B77C9C7}"/>
              </a:ext>
            </a:extLst>
          </p:cNvPr>
          <p:cNvSpPr/>
          <p:nvPr/>
        </p:nvSpPr>
        <p:spPr>
          <a:xfrm>
            <a:off x="0" y="2958172"/>
            <a:ext cx="12192000" cy="1348057"/>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rgbClr val="FFFFFF"/>
            </a:solidFill>
            <a:prstDash val="dash"/>
            <a:miter lim="8000"/>
            <a:headEnd type="none" w="sm" len="sm"/>
            <a:tailEnd type="none" w="sm" len="sm"/>
          </a:ln>
        </p:spPr>
        <p:txBody>
          <a:bodyPr spcFirstLastPara="1" wrap="square" lIns="121900" tIns="60933" rIns="121900" bIns="60933" anchor="ctr" anchorCtr="0">
            <a:noAutofit/>
          </a:bodyPr>
          <a:lstStyle/>
          <a:p>
            <a:pPr defTabSz="1219170">
              <a:buClr>
                <a:srgbClr val="000000"/>
              </a:buClr>
              <a:defRPr/>
            </a:pPr>
            <a:endParaRPr sz="2400"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061407428"/>
      </p:ext>
    </p:extLst>
  </p:cSld>
  <p:clrMapOvr>
    <a:masterClrMapping/>
  </p:clrMapOvr>
  <p:transition spd="med">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238;p29"/>
          <p:cNvGrpSpPr/>
          <p:nvPr/>
        </p:nvGrpSpPr>
        <p:grpSpPr>
          <a:xfrm>
            <a:off x="0" y="2000240"/>
            <a:ext cx="3714733" cy="3619525"/>
            <a:chOff x="3074637" y="1414956"/>
            <a:chExt cx="2994725" cy="2770798"/>
          </a:xfrm>
        </p:grpSpPr>
        <p:sp>
          <p:nvSpPr>
            <p:cNvPr id="12" name="Google Shape;239;p29"/>
            <p:cNvSpPr/>
            <p:nvPr/>
          </p:nvSpPr>
          <p:spPr>
            <a:xfrm>
              <a:off x="3488994" y="2635178"/>
              <a:ext cx="2165871" cy="809857"/>
            </a:xfrm>
            <a:custGeom>
              <a:avLst/>
              <a:gdLst/>
              <a:ahLst/>
              <a:cxnLst/>
              <a:rect l="l" t="t" r="r" b="b"/>
              <a:pathLst>
                <a:path w="126826" h="43529" extrusionOk="0">
                  <a:moveTo>
                    <a:pt x="0" y="20002"/>
                  </a:moveTo>
                  <a:lnTo>
                    <a:pt x="63389" y="43529"/>
                  </a:lnTo>
                  <a:lnTo>
                    <a:pt x="126826" y="19907"/>
                  </a:lnTo>
                  <a:lnTo>
                    <a:pt x="63580" y="0"/>
                  </a:lnTo>
                  <a:close/>
                </a:path>
              </a:pathLst>
            </a:custGeom>
            <a:solidFill>
              <a:srgbClr val="9E9E9E"/>
            </a:solidFill>
            <a:ln>
              <a:noFill/>
            </a:ln>
          </p:spPr>
        </p:sp>
        <p:sp>
          <p:nvSpPr>
            <p:cNvPr id="13" name="Google Shape;240;p29"/>
            <p:cNvSpPr/>
            <p:nvPr/>
          </p:nvSpPr>
          <p:spPr>
            <a:xfrm>
              <a:off x="3074637" y="3006255"/>
              <a:ext cx="1498124" cy="1179498"/>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997545"/>
            </a:solidFill>
            <a:ln>
              <a:noFill/>
            </a:ln>
          </p:spPr>
        </p:sp>
        <p:sp>
          <p:nvSpPr>
            <p:cNvPr id="14" name="Google Shape;241;p29"/>
            <p:cNvSpPr/>
            <p:nvPr/>
          </p:nvSpPr>
          <p:spPr>
            <a:xfrm flipH="1">
              <a:off x="4571239" y="3006255"/>
              <a:ext cx="1498124" cy="1179498"/>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gradFill>
              <a:gsLst>
                <a:gs pos="0">
                  <a:srgbClr val="F6D2A2"/>
                </a:gs>
                <a:gs pos="20000">
                  <a:srgbClr val="C59F72"/>
                </a:gs>
                <a:gs pos="30000">
                  <a:srgbClr val="997545"/>
                </a:gs>
                <a:gs pos="39000">
                  <a:srgbClr val="C59F72"/>
                </a:gs>
                <a:gs pos="54000">
                  <a:srgbClr val="F6D2A2"/>
                </a:gs>
                <a:gs pos="71000">
                  <a:srgbClr val="C59F72"/>
                </a:gs>
                <a:gs pos="87000">
                  <a:srgbClr val="F6D2A2"/>
                </a:gs>
                <a:gs pos="100000">
                  <a:srgbClr val="997545"/>
                </a:gs>
              </a:gsLst>
              <a:lin ang="2698631" scaled="0"/>
            </a:gradFill>
            <a:ln>
              <a:noFill/>
            </a:ln>
          </p:spPr>
        </p:sp>
        <p:sp>
          <p:nvSpPr>
            <p:cNvPr id="15" name="Google Shape;242;p29"/>
            <p:cNvSpPr/>
            <p:nvPr/>
          </p:nvSpPr>
          <p:spPr>
            <a:xfrm>
              <a:off x="3907863" y="2137478"/>
              <a:ext cx="1334160" cy="499167"/>
            </a:xfrm>
            <a:custGeom>
              <a:avLst/>
              <a:gdLst/>
              <a:ahLst/>
              <a:cxnLst/>
              <a:rect l="l" t="t" r="r" b="b"/>
              <a:pathLst>
                <a:path w="24053" h="8150" extrusionOk="0">
                  <a:moveTo>
                    <a:pt x="0" y="3827"/>
                  </a:moveTo>
                  <a:lnTo>
                    <a:pt x="11976" y="8150"/>
                  </a:lnTo>
                  <a:lnTo>
                    <a:pt x="24053" y="3827"/>
                  </a:lnTo>
                  <a:lnTo>
                    <a:pt x="12126" y="0"/>
                  </a:lnTo>
                  <a:close/>
                </a:path>
              </a:pathLst>
            </a:custGeom>
            <a:solidFill>
              <a:srgbClr val="9E9E9E"/>
            </a:solidFill>
            <a:ln>
              <a:noFill/>
            </a:ln>
          </p:spPr>
        </p:sp>
        <p:sp>
          <p:nvSpPr>
            <p:cNvPr id="16" name="Google Shape;243;p29"/>
            <p:cNvSpPr/>
            <p:nvPr/>
          </p:nvSpPr>
          <p:spPr>
            <a:xfrm>
              <a:off x="3561986" y="2371372"/>
              <a:ext cx="1013303" cy="865082"/>
            </a:xfrm>
            <a:custGeom>
              <a:avLst/>
              <a:gdLst/>
              <a:ahLst/>
              <a:cxnLst/>
              <a:rect l="l" t="t" r="r" b="b"/>
              <a:pathLst>
                <a:path w="18238" h="14114" extrusionOk="0">
                  <a:moveTo>
                    <a:pt x="6262" y="0"/>
                  </a:moveTo>
                  <a:lnTo>
                    <a:pt x="18238" y="4324"/>
                  </a:lnTo>
                  <a:lnTo>
                    <a:pt x="18238" y="14114"/>
                  </a:lnTo>
                  <a:lnTo>
                    <a:pt x="0" y="7554"/>
                  </a:lnTo>
                  <a:close/>
                </a:path>
              </a:pathLst>
            </a:custGeom>
            <a:solidFill>
              <a:srgbClr val="997545"/>
            </a:solidFill>
            <a:ln>
              <a:noFill/>
            </a:ln>
          </p:spPr>
        </p:sp>
        <p:sp>
          <p:nvSpPr>
            <p:cNvPr id="17" name="Google Shape;244;p29"/>
            <p:cNvSpPr/>
            <p:nvPr/>
          </p:nvSpPr>
          <p:spPr>
            <a:xfrm flipH="1">
              <a:off x="4572604" y="2371372"/>
              <a:ext cx="1013303" cy="865082"/>
            </a:xfrm>
            <a:custGeom>
              <a:avLst/>
              <a:gdLst/>
              <a:ahLst/>
              <a:cxnLst/>
              <a:rect l="l" t="t" r="r" b="b"/>
              <a:pathLst>
                <a:path w="18238" h="14114" extrusionOk="0">
                  <a:moveTo>
                    <a:pt x="6262" y="0"/>
                  </a:moveTo>
                  <a:lnTo>
                    <a:pt x="18238" y="4324"/>
                  </a:lnTo>
                  <a:lnTo>
                    <a:pt x="18238" y="14114"/>
                  </a:lnTo>
                  <a:lnTo>
                    <a:pt x="0" y="7554"/>
                  </a:lnTo>
                  <a:close/>
                </a:path>
              </a:pathLst>
            </a:custGeom>
            <a:gradFill>
              <a:gsLst>
                <a:gs pos="0">
                  <a:srgbClr val="F6D2A2"/>
                </a:gs>
                <a:gs pos="20000">
                  <a:srgbClr val="C59F72"/>
                </a:gs>
                <a:gs pos="30000">
                  <a:srgbClr val="997545"/>
                </a:gs>
                <a:gs pos="39000">
                  <a:srgbClr val="C59F72"/>
                </a:gs>
                <a:gs pos="54000">
                  <a:srgbClr val="F6D2A2"/>
                </a:gs>
                <a:gs pos="71000">
                  <a:srgbClr val="C59F72"/>
                </a:gs>
                <a:gs pos="87000">
                  <a:srgbClr val="F6D2A2"/>
                </a:gs>
                <a:gs pos="100000">
                  <a:srgbClr val="997545"/>
                </a:gs>
              </a:gsLst>
              <a:lin ang="2698631" scaled="0"/>
            </a:gradFill>
            <a:ln>
              <a:noFill/>
            </a:ln>
          </p:spPr>
        </p:sp>
        <p:sp>
          <p:nvSpPr>
            <p:cNvPr id="18" name="Google Shape;245;p29"/>
            <p:cNvSpPr/>
            <p:nvPr/>
          </p:nvSpPr>
          <p:spPr>
            <a:xfrm>
              <a:off x="3984428" y="1414956"/>
              <a:ext cx="590881" cy="1023401"/>
            </a:xfrm>
            <a:custGeom>
              <a:avLst/>
              <a:gdLst/>
              <a:ahLst/>
              <a:cxnLst/>
              <a:rect l="l" t="t" r="r" b="b"/>
              <a:pathLst>
                <a:path w="10635" h="16697" extrusionOk="0">
                  <a:moveTo>
                    <a:pt x="10635" y="0"/>
                  </a:moveTo>
                  <a:lnTo>
                    <a:pt x="0" y="12722"/>
                  </a:lnTo>
                  <a:lnTo>
                    <a:pt x="10635" y="16697"/>
                  </a:lnTo>
                  <a:close/>
                </a:path>
              </a:pathLst>
            </a:custGeom>
            <a:solidFill>
              <a:srgbClr val="997545"/>
            </a:solidFill>
            <a:ln>
              <a:noFill/>
            </a:ln>
          </p:spPr>
        </p:sp>
        <p:sp>
          <p:nvSpPr>
            <p:cNvPr id="19" name="Google Shape;246;p29"/>
            <p:cNvSpPr/>
            <p:nvPr/>
          </p:nvSpPr>
          <p:spPr>
            <a:xfrm flipH="1">
              <a:off x="4572585" y="1414956"/>
              <a:ext cx="590881" cy="1023401"/>
            </a:xfrm>
            <a:custGeom>
              <a:avLst/>
              <a:gdLst/>
              <a:ahLst/>
              <a:cxnLst/>
              <a:rect l="l" t="t" r="r" b="b"/>
              <a:pathLst>
                <a:path w="10635" h="16697" extrusionOk="0">
                  <a:moveTo>
                    <a:pt x="10635" y="0"/>
                  </a:moveTo>
                  <a:lnTo>
                    <a:pt x="0" y="12722"/>
                  </a:lnTo>
                  <a:lnTo>
                    <a:pt x="10635" y="16697"/>
                  </a:lnTo>
                  <a:close/>
                </a:path>
              </a:pathLst>
            </a:custGeom>
            <a:gradFill>
              <a:gsLst>
                <a:gs pos="0">
                  <a:srgbClr val="F6D2A2"/>
                </a:gs>
                <a:gs pos="20000">
                  <a:srgbClr val="C59F72"/>
                </a:gs>
                <a:gs pos="30000">
                  <a:srgbClr val="997545"/>
                </a:gs>
                <a:gs pos="39000">
                  <a:srgbClr val="C59F72"/>
                </a:gs>
                <a:gs pos="54000">
                  <a:srgbClr val="F6D2A2"/>
                </a:gs>
                <a:gs pos="71000">
                  <a:srgbClr val="C59F72"/>
                </a:gs>
                <a:gs pos="87000">
                  <a:srgbClr val="F6D2A2"/>
                </a:gs>
                <a:gs pos="100000">
                  <a:srgbClr val="997545"/>
                </a:gs>
              </a:gsLst>
              <a:lin ang="2698631" scaled="0"/>
            </a:gradFill>
            <a:ln>
              <a:noFill/>
            </a:ln>
          </p:spPr>
        </p:sp>
      </p:grpSp>
      <p:sp>
        <p:nvSpPr>
          <p:cNvPr id="20" name="Сквиркл"/>
          <p:cNvSpPr/>
          <p:nvPr/>
        </p:nvSpPr>
        <p:spPr>
          <a:xfrm>
            <a:off x="1033555" y="29806"/>
            <a:ext cx="10287072" cy="1208431"/>
          </a:xfrm>
          <a:prstGeom prst="roundRect">
            <a:avLst>
              <a:gd name="adj" fmla="val 12446"/>
            </a:avLst>
          </a:prstGeom>
          <a:solidFill>
            <a:schemeClr val="accent4"/>
          </a:solidFill>
          <a:ln w="76200">
            <a:solidFill>
              <a:schemeClr val="accent3">
                <a:satOff val="-18599"/>
                <a:lumOff val="-12549"/>
              </a:schemeClr>
            </a:solidFill>
          </a:ln>
          <a:effectLst>
            <a:outerShdw blurRad="50800" dist="63500" dir="2700000" rotWithShape="0">
              <a:srgbClr val="000000">
                <a:alpha val="50000"/>
              </a:srgbClr>
            </a:outerShdw>
            <a:reflection stA="50000" endPos="40000" dir="5400000" sy="-100000" algn="bl" rotWithShape="0"/>
          </a:effectLst>
        </p:spPr>
        <p:txBody>
          <a:bodyPr lIns="0" tIns="0" rIns="0" bIns="0"/>
          <a:lstStyle/>
          <a:p>
            <a:pPr algn="ctr">
              <a:defRPr>
                <a:solidFill>
                  <a:srgbClr val="000000"/>
                </a:solidFill>
              </a:defRPr>
            </a:pPr>
            <a:br>
              <a:rPr lang="ru-RU" sz="2400" dirty="0">
                <a:solidFill>
                  <a:schemeClr val="accent2">
                    <a:lumMod val="25000"/>
                  </a:schemeClr>
                </a:solidFill>
              </a:rPr>
            </a:br>
            <a:r>
              <a:rPr lang="ru-RU" sz="3200" b="1" dirty="0">
                <a:solidFill>
                  <a:schemeClr val="accent2">
                    <a:lumMod val="25000"/>
                  </a:schemeClr>
                </a:solidFill>
              </a:rPr>
              <a:t>Для достижения цели аудитору необходимо</a:t>
            </a:r>
            <a:r>
              <a:rPr lang="ru-RU" sz="2400" dirty="0">
                <a:solidFill>
                  <a:schemeClr val="accent2">
                    <a:lumMod val="25000"/>
                  </a:schemeClr>
                </a:solidFill>
              </a:rPr>
              <a:t>:</a:t>
            </a:r>
          </a:p>
          <a:p>
            <a:pPr algn="ctr">
              <a:defRPr>
                <a:solidFill>
                  <a:srgbClr val="000000"/>
                </a:solidFill>
              </a:defRPr>
            </a:pPr>
            <a:endParaRPr sz="2133" dirty="0">
              <a:solidFill>
                <a:schemeClr val="accent3">
                  <a:lumMod val="50000"/>
                </a:schemeClr>
              </a:solidFill>
            </a:endParaRPr>
          </a:p>
        </p:txBody>
      </p:sp>
      <p:sp>
        <p:nvSpPr>
          <p:cNvPr id="2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3714733" y="1748775"/>
            <a:ext cx="8096307" cy="831951"/>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2667" dirty="0">
                <a:solidFill>
                  <a:schemeClr val="accent2">
                    <a:lumMod val="25000"/>
                  </a:schemeClr>
                </a:solidFill>
              </a:rPr>
              <a:t>оценить систему внутреннего контроля организации-клиента</a:t>
            </a:r>
            <a:endParaRPr sz="1867" dirty="0">
              <a:solidFill>
                <a:schemeClr val="accent2">
                  <a:lumMod val="25000"/>
                </a:schemeClr>
              </a:solidFill>
            </a:endParaRPr>
          </a:p>
        </p:txBody>
      </p:sp>
      <p:sp>
        <p:nvSpPr>
          <p:cNvPr id="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80C1AF88-462F-A676-3FD2-23B22714E116}"/>
              </a:ext>
            </a:extLst>
          </p:cNvPr>
          <p:cNvSpPr/>
          <p:nvPr/>
        </p:nvSpPr>
        <p:spPr>
          <a:xfrm>
            <a:off x="3791480" y="3429001"/>
            <a:ext cx="8096307" cy="608196"/>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2667" dirty="0">
                <a:solidFill>
                  <a:schemeClr val="accent2">
                    <a:lumMod val="25000"/>
                  </a:schemeClr>
                </a:solidFill>
              </a:rPr>
              <a:t>определить методы проверки;</a:t>
            </a:r>
          </a:p>
        </p:txBody>
      </p:sp>
      <p:sp>
        <p:nvSpPr>
          <p:cNvPr id="4"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2E7DE674-4308-4E97-B168-BB87803BC826}"/>
              </a:ext>
            </a:extLst>
          </p:cNvPr>
          <p:cNvSpPr/>
          <p:nvPr/>
        </p:nvSpPr>
        <p:spPr>
          <a:xfrm>
            <a:off x="3791480" y="4787814"/>
            <a:ext cx="8096307" cy="831951"/>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2667" dirty="0">
                <a:solidFill>
                  <a:schemeClr val="accent2">
                    <a:lumMod val="25000"/>
                  </a:schemeClr>
                </a:solidFill>
              </a:rPr>
              <a:t>разработать программу аудиторских процедур по существу.</a:t>
            </a:r>
          </a:p>
          <a:p>
            <a:pPr algn="ctr"/>
            <a:r>
              <a:rPr lang="ru-RU" sz="1867" dirty="0">
                <a:solidFill>
                  <a:schemeClr val="accent2">
                    <a:lumMod val="25000"/>
                  </a:schemeClr>
                </a:solidFill>
              </a:rPr>
              <a:t>.</a:t>
            </a:r>
            <a:endParaRPr sz="1867" dirty="0">
              <a:solidFill>
                <a:schemeClr val="accent2">
                  <a:lumMod val="25000"/>
                </a:schemeClr>
              </a:solidFill>
            </a:endParaRPr>
          </a:p>
        </p:txBody>
      </p:sp>
    </p:spTree>
    <p:extLst>
      <p:ext uri="{BB962C8B-B14F-4D97-AF65-F5344CB8AC3E}">
        <p14:creationId xmlns:p14="http://schemas.microsoft.com/office/powerpoint/2010/main" val="2600174720"/>
      </p:ext>
    </p:extLst>
  </p:cSld>
  <p:clrMapOvr>
    <a:masterClrMapping/>
  </p:clrMapOvr>
  <p:transition spd="med">
    <p:comb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Номер слайда"/>
          <p:cNvSpPr txBox="1">
            <a:spLocks noGrp="1"/>
          </p:cNvSpPr>
          <p:nvPr>
            <p:ph type="sldNum" sz="quarter" idx="2"/>
          </p:nvPr>
        </p:nvSpPr>
        <p:spPr>
          <a:xfrm>
            <a:off x="11869711" y="6460069"/>
            <a:ext cx="169335" cy="2709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33</a:t>
            </a:fld>
            <a:endParaRPr/>
          </a:p>
        </p:txBody>
      </p:sp>
      <p:sp>
        <p:nvSpPr>
          <p:cNvPr id="16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1007435" y="241974"/>
            <a:ext cx="10477573" cy="762005"/>
          </a:xfrm>
          <a:prstGeom prst="roundRect">
            <a:avLst>
              <a:gd name="adj" fmla="val 3888"/>
            </a:avLst>
          </a:prstGeom>
          <a:solidFill>
            <a:schemeClr val="accent3">
              <a:lumMod val="60000"/>
              <a:lumOff val="40000"/>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3">
              <a:shade val="50000"/>
            </a:schemeClr>
          </a:lnRef>
          <a:fillRef idx="1">
            <a:schemeClr val="accent3"/>
          </a:fillRef>
          <a:effectRef idx="0">
            <a:schemeClr val="accent3"/>
          </a:effectRef>
          <a:fontRef idx="minor">
            <a:schemeClr val="lt1"/>
          </a:fontRef>
        </p:style>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2133" dirty="0">
                <a:solidFill>
                  <a:schemeClr val="tx1"/>
                </a:solidFill>
              </a:rPr>
              <a:t> </a:t>
            </a:r>
            <a:r>
              <a:rPr lang="ru-RU" sz="2400" dirty="0">
                <a:solidFill>
                  <a:schemeClr val="accent2">
                    <a:lumMod val="25000"/>
                  </a:schemeClr>
                </a:solidFill>
              </a:rPr>
              <a:t>В программу аудита целесообразно включить следующие контрольные процедуры:</a:t>
            </a:r>
          </a:p>
          <a:p>
            <a:pPr algn="ctr"/>
            <a:endParaRPr lang="ru-RU" sz="2133" dirty="0">
              <a:solidFill>
                <a:schemeClr val="tx1"/>
              </a:solidFill>
            </a:endParaRPr>
          </a:p>
        </p:txBody>
      </p:sp>
      <p:grpSp>
        <p:nvGrpSpPr>
          <p:cNvPr id="5" name="Google Shape;821;p42"/>
          <p:cNvGrpSpPr/>
          <p:nvPr/>
        </p:nvGrpSpPr>
        <p:grpSpPr>
          <a:xfrm>
            <a:off x="476211" y="2095491"/>
            <a:ext cx="3143272" cy="3143272"/>
            <a:chOff x="0" y="0"/>
            <a:chExt cx="373053" cy="445790"/>
          </a:xfrm>
        </p:grpSpPr>
        <p:grpSp>
          <p:nvGrpSpPr>
            <p:cNvPr id="6" name="Google Shape;822;p42"/>
            <p:cNvGrpSpPr/>
            <p:nvPr/>
          </p:nvGrpSpPr>
          <p:grpSpPr>
            <a:xfrm>
              <a:off x="0" y="228326"/>
              <a:ext cx="373055" cy="217466"/>
              <a:chOff x="0" y="-1"/>
              <a:chExt cx="373054" cy="217464"/>
            </a:xfrm>
          </p:grpSpPr>
          <p:sp>
            <p:nvSpPr>
              <p:cNvPr id="19" name="Google Shape;823;p42"/>
              <p:cNvSpPr/>
              <p:nvPr/>
            </p:nvSpPr>
            <p:spPr>
              <a:xfrm>
                <a:off x="0" y="-1"/>
                <a:ext cx="373052" cy="186307"/>
              </a:xfrm>
              <a:custGeom>
                <a:avLst/>
                <a:gdLst/>
                <a:ahLst/>
                <a:cxnLst>
                  <a:cxn ang="0">
                    <a:pos x="wd2" y="hd2"/>
                  </a:cxn>
                  <a:cxn ang="5400000">
                    <a:pos x="wd2" y="hd2"/>
                  </a:cxn>
                  <a:cxn ang="10800000">
                    <a:pos x="wd2" y="hd2"/>
                  </a:cxn>
                  <a:cxn ang="16200000">
                    <a:pos x="wd2" y="hd2"/>
                  </a:cxn>
                </a:cxnLst>
                <a:rect l="0" t="0" r="r" b="b"/>
                <a:pathLst>
                  <a:path w="21600" h="21600" extrusionOk="0">
                    <a:moveTo>
                      <a:pt x="16191" y="5409"/>
                    </a:moveTo>
                    <a:lnTo>
                      <a:pt x="10800" y="0"/>
                    </a:lnTo>
                    <a:lnTo>
                      <a:pt x="5418" y="5409"/>
                    </a:lnTo>
                    <a:lnTo>
                      <a:pt x="0" y="10819"/>
                    </a:lnTo>
                    <a:lnTo>
                      <a:pt x="5418" y="16228"/>
                    </a:lnTo>
                    <a:lnTo>
                      <a:pt x="10800" y="21600"/>
                    </a:lnTo>
                    <a:lnTo>
                      <a:pt x="16191" y="16228"/>
                    </a:lnTo>
                    <a:lnTo>
                      <a:pt x="21600" y="10819"/>
                    </a:lnTo>
                    <a:lnTo>
                      <a:pt x="16191" y="5409"/>
                    </a:lnTo>
                    <a:close/>
                  </a:path>
                </a:pathLst>
              </a:custGeom>
              <a:solidFill>
                <a:srgbClr val="B4A7D6"/>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20" name="Google Shape;824;p42"/>
              <p:cNvSpPr/>
              <p:nvPr/>
            </p:nvSpPr>
            <p:spPr>
              <a:xfrm>
                <a:off x="0" y="92673"/>
                <a:ext cx="186526" cy="124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48"/>
                    </a:lnTo>
                    <a:lnTo>
                      <a:pt x="21600" y="21600"/>
                    </a:lnTo>
                    <a:lnTo>
                      <a:pt x="21600" y="16096"/>
                    </a:lnTo>
                    <a:lnTo>
                      <a:pt x="0" y="0"/>
                    </a:lnTo>
                    <a:close/>
                  </a:path>
                </a:pathLst>
              </a:custGeom>
              <a:solidFill>
                <a:srgbClr val="8E7CC3"/>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21" name="Google Shape;825;p42"/>
              <p:cNvSpPr/>
              <p:nvPr/>
            </p:nvSpPr>
            <p:spPr>
              <a:xfrm>
                <a:off x="186527" y="92673"/>
                <a:ext cx="186527" cy="1247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096"/>
                    </a:lnTo>
                    <a:lnTo>
                      <a:pt x="0" y="21600"/>
                    </a:lnTo>
                    <a:lnTo>
                      <a:pt x="21600" y="5448"/>
                    </a:lnTo>
                    <a:lnTo>
                      <a:pt x="21600" y="0"/>
                    </a:lnTo>
                    <a:close/>
                  </a:path>
                </a:pathLst>
              </a:custGeom>
              <a:solidFill>
                <a:srgbClr val="674EA7"/>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7" name="Google Shape;826;p42"/>
            <p:cNvGrpSpPr/>
            <p:nvPr/>
          </p:nvGrpSpPr>
          <p:grpSpPr>
            <a:xfrm>
              <a:off x="0" y="152430"/>
              <a:ext cx="373055" cy="216986"/>
              <a:chOff x="0" y="-1"/>
              <a:chExt cx="373054" cy="216985"/>
            </a:xfrm>
          </p:grpSpPr>
          <p:sp>
            <p:nvSpPr>
              <p:cNvPr id="16" name="Google Shape;827;p42"/>
              <p:cNvSpPr/>
              <p:nvPr/>
            </p:nvSpPr>
            <p:spPr>
              <a:xfrm>
                <a:off x="0" y="-1"/>
                <a:ext cx="373052" cy="186147"/>
              </a:xfrm>
              <a:custGeom>
                <a:avLst/>
                <a:gdLst/>
                <a:ahLst/>
                <a:cxnLst>
                  <a:cxn ang="0">
                    <a:pos x="wd2" y="hd2"/>
                  </a:cxn>
                  <a:cxn ang="5400000">
                    <a:pos x="wd2" y="hd2"/>
                  </a:cxn>
                  <a:cxn ang="10800000">
                    <a:pos x="wd2" y="hd2"/>
                  </a:cxn>
                  <a:cxn ang="16200000">
                    <a:pos x="wd2" y="hd2"/>
                  </a:cxn>
                </a:cxnLst>
                <a:rect l="0" t="0" r="r" b="b"/>
                <a:pathLst>
                  <a:path w="21600" h="21600" extrusionOk="0">
                    <a:moveTo>
                      <a:pt x="16191" y="5414"/>
                    </a:moveTo>
                    <a:lnTo>
                      <a:pt x="10800" y="0"/>
                    </a:lnTo>
                    <a:lnTo>
                      <a:pt x="5418" y="5414"/>
                    </a:lnTo>
                    <a:lnTo>
                      <a:pt x="0" y="10772"/>
                    </a:lnTo>
                    <a:lnTo>
                      <a:pt x="5418" y="16186"/>
                    </a:lnTo>
                    <a:lnTo>
                      <a:pt x="10800" y="21600"/>
                    </a:lnTo>
                    <a:lnTo>
                      <a:pt x="16191" y="16186"/>
                    </a:lnTo>
                    <a:lnTo>
                      <a:pt x="21600" y="10772"/>
                    </a:lnTo>
                    <a:lnTo>
                      <a:pt x="16191" y="5414"/>
                    </a:lnTo>
                    <a:close/>
                  </a:path>
                </a:pathLst>
              </a:custGeom>
              <a:solidFill>
                <a:srgbClr val="A4C2F4"/>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7" name="Google Shape;828;p42"/>
              <p:cNvSpPr/>
              <p:nvPr/>
            </p:nvSpPr>
            <p:spPr>
              <a:xfrm>
                <a:off x="0" y="92194"/>
                <a:ext cx="186526" cy="124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504"/>
                    </a:lnTo>
                    <a:lnTo>
                      <a:pt x="21600" y="21600"/>
                    </a:lnTo>
                    <a:lnTo>
                      <a:pt x="21600" y="16152"/>
                    </a:lnTo>
                    <a:lnTo>
                      <a:pt x="0" y="0"/>
                    </a:lnTo>
                    <a:close/>
                  </a:path>
                </a:pathLst>
              </a:custGeom>
              <a:solidFill>
                <a:srgbClr val="6D9EEB"/>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8" name="Google Shape;829;p42"/>
              <p:cNvSpPr/>
              <p:nvPr/>
            </p:nvSpPr>
            <p:spPr>
              <a:xfrm>
                <a:off x="186527" y="92194"/>
                <a:ext cx="186527" cy="1247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52"/>
                    </a:lnTo>
                    <a:lnTo>
                      <a:pt x="0" y="21600"/>
                    </a:lnTo>
                    <a:lnTo>
                      <a:pt x="21600" y="5504"/>
                    </a:lnTo>
                    <a:lnTo>
                      <a:pt x="21600" y="0"/>
                    </a:lnTo>
                    <a:close/>
                  </a:path>
                </a:pathLst>
              </a:custGeom>
              <a:solidFill>
                <a:srgbClr val="3C78D8"/>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8" name="Google Shape;830;p42"/>
            <p:cNvGrpSpPr/>
            <p:nvPr/>
          </p:nvGrpSpPr>
          <p:grpSpPr>
            <a:xfrm>
              <a:off x="0" y="76054"/>
              <a:ext cx="373055" cy="216987"/>
              <a:chOff x="0" y="-1"/>
              <a:chExt cx="373054" cy="216985"/>
            </a:xfrm>
          </p:grpSpPr>
          <p:sp>
            <p:nvSpPr>
              <p:cNvPr id="13" name="Google Shape;831;p42"/>
              <p:cNvSpPr/>
              <p:nvPr/>
            </p:nvSpPr>
            <p:spPr>
              <a:xfrm>
                <a:off x="0" y="-1"/>
                <a:ext cx="373052" cy="186147"/>
              </a:xfrm>
              <a:custGeom>
                <a:avLst/>
                <a:gdLst/>
                <a:ahLst/>
                <a:cxnLst>
                  <a:cxn ang="0">
                    <a:pos x="wd2" y="hd2"/>
                  </a:cxn>
                  <a:cxn ang="5400000">
                    <a:pos x="wd2" y="hd2"/>
                  </a:cxn>
                  <a:cxn ang="10800000">
                    <a:pos x="wd2" y="hd2"/>
                  </a:cxn>
                  <a:cxn ang="16200000">
                    <a:pos x="wd2" y="hd2"/>
                  </a:cxn>
                </a:cxnLst>
                <a:rect l="0" t="0" r="r" b="b"/>
                <a:pathLst>
                  <a:path w="21600" h="21600" extrusionOk="0">
                    <a:moveTo>
                      <a:pt x="16191" y="5414"/>
                    </a:moveTo>
                    <a:lnTo>
                      <a:pt x="10800" y="0"/>
                    </a:lnTo>
                    <a:lnTo>
                      <a:pt x="5418" y="5414"/>
                    </a:lnTo>
                    <a:lnTo>
                      <a:pt x="0" y="10828"/>
                    </a:lnTo>
                    <a:lnTo>
                      <a:pt x="5418" y="16186"/>
                    </a:lnTo>
                    <a:lnTo>
                      <a:pt x="10800" y="21600"/>
                    </a:lnTo>
                    <a:lnTo>
                      <a:pt x="16191" y="16186"/>
                    </a:lnTo>
                    <a:lnTo>
                      <a:pt x="21600" y="10828"/>
                    </a:lnTo>
                    <a:lnTo>
                      <a:pt x="16191" y="5414"/>
                    </a:lnTo>
                    <a:close/>
                  </a:path>
                </a:pathLst>
              </a:custGeom>
              <a:solidFill>
                <a:srgbClr val="B6D7A8"/>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4" name="Google Shape;832;p42"/>
              <p:cNvSpPr/>
              <p:nvPr/>
            </p:nvSpPr>
            <p:spPr>
              <a:xfrm>
                <a:off x="0" y="92673"/>
                <a:ext cx="186526" cy="124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42"/>
                    </a:lnTo>
                    <a:lnTo>
                      <a:pt x="21600" y="21600"/>
                    </a:lnTo>
                    <a:lnTo>
                      <a:pt x="21600" y="16131"/>
                    </a:lnTo>
                    <a:lnTo>
                      <a:pt x="0" y="0"/>
                    </a:lnTo>
                    <a:close/>
                  </a:path>
                </a:pathLst>
              </a:custGeom>
              <a:solidFill>
                <a:srgbClr val="93C47D"/>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5" name="Google Shape;833;p42"/>
              <p:cNvSpPr/>
              <p:nvPr/>
            </p:nvSpPr>
            <p:spPr>
              <a:xfrm>
                <a:off x="186527" y="92673"/>
                <a:ext cx="186527" cy="1243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31"/>
                    </a:lnTo>
                    <a:lnTo>
                      <a:pt x="0" y="21600"/>
                    </a:lnTo>
                    <a:lnTo>
                      <a:pt x="21600" y="5442"/>
                    </a:lnTo>
                    <a:lnTo>
                      <a:pt x="21600" y="0"/>
                    </a:lnTo>
                    <a:close/>
                  </a:path>
                </a:pathLst>
              </a:custGeom>
              <a:solidFill>
                <a:srgbClr val="6AA84F"/>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9" name="Google Shape;834;p42"/>
            <p:cNvGrpSpPr/>
            <p:nvPr/>
          </p:nvGrpSpPr>
          <p:grpSpPr>
            <a:xfrm>
              <a:off x="0" y="-1"/>
              <a:ext cx="373055" cy="217624"/>
              <a:chOff x="0" y="-1"/>
              <a:chExt cx="373054" cy="217623"/>
            </a:xfrm>
          </p:grpSpPr>
          <p:sp>
            <p:nvSpPr>
              <p:cNvPr id="10" name="Google Shape;835;p42"/>
              <p:cNvSpPr/>
              <p:nvPr/>
            </p:nvSpPr>
            <p:spPr>
              <a:xfrm>
                <a:off x="0" y="-1"/>
                <a:ext cx="373052" cy="186307"/>
              </a:xfrm>
              <a:custGeom>
                <a:avLst/>
                <a:gdLst/>
                <a:ahLst/>
                <a:cxnLst>
                  <a:cxn ang="0">
                    <a:pos x="wd2" y="hd2"/>
                  </a:cxn>
                  <a:cxn ang="5400000">
                    <a:pos x="wd2" y="hd2"/>
                  </a:cxn>
                  <a:cxn ang="10800000">
                    <a:pos x="wd2" y="hd2"/>
                  </a:cxn>
                  <a:cxn ang="16200000">
                    <a:pos x="wd2" y="hd2"/>
                  </a:cxn>
                </a:cxnLst>
                <a:rect l="0" t="0" r="r" b="b"/>
                <a:pathLst>
                  <a:path w="21600" h="21600" extrusionOk="0">
                    <a:moveTo>
                      <a:pt x="16191" y="5372"/>
                    </a:moveTo>
                    <a:lnTo>
                      <a:pt x="10800" y="0"/>
                    </a:lnTo>
                    <a:lnTo>
                      <a:pt x="5418" y="5372"/>
                    </a:lnTo>
                    <a:lnTo>
                      <a:pt x="0" y="10781"/>
                    </a:lnTo>
                    <a:lnTo>
                      <a:pt x="5418" y="16191"/>
                    </a:lnTo>
                    <a:lnTo>
                      <a:pt x="10800" y="21600"/>
                    </a:lnTo>
                    <a:lnTo>
                      <a:pt x="16191" y="16191"/>
                    </a:lnTo>
                    <a:lnTo>
                      <a:pt x="21600" y="10781"/>
                    </a:lnTo>
                    <a:lnTo>
                      <a:pt x="16191" y="5372"/>
                    </a:lnTo>
                    <a:close/>
                  </a:path>
                </a:pathLst>
              </a:custGeom>
              <a:solidFill>
                <a:srgbClr val="FFE599"/>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1" name="Google Shape;836;p42"/>
              <p:cNvSpPr/>
              <p:nvPr/>
            </p:nvSpPr>
            <p:spPr>
              <a:xfrm>
                <a:off x="0" y="92992"/>
                <a:ext cx="186526" cy="1246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28"/>
                    </a:lnTo>
                    <a:lnTo>
                      <a:pt x="21600" y="21600"/>
                    </a:lnTo>
                    <a:lnTo>
                      <a:pt x="21600" y="16172"/>
                    </a:lnTo>
                    <a:lnTo>
                      <a:pt x="0" y="0"/>
                    </a:lnTo>
                    <a:close/>
                  </a:path>
                </a:pathLst>
              </a:custGeom>
              <a:solidFill>
                <a:srgbClr val="FFD966"/>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2" name="Google Shape;837;p42"/>
              <p:cNvSpPr/>
              <p:nvPr/>
            </p:nvSpPr>
            <p:spPr>
              <a:xfrm>
                <a:off x="186527" y="92992"/>
                <a:ext cx="186527" cy="1246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72"/>
                    </a:lnTo>
                    <a:lnTo>
                      <a:pt x="0" y="21600"/>
                    </a:lnTo>
                    <a:lnTo>
                      <a:pt x="21600" y="5428"/>
                    </a:lnTo>
                    <a:lnTo>
                      <a:pt x="21600" y="0"/>
                    </a:lnTo>
                    <a:close/>
                  </a:path>
                </a:pathLst>
              </a:custGeom>
              <a:solidFill>
                <a:srgbClr val="F1C232"/>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sp>
        <p:nvSpPr>
          <p:cNvPr id="2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906714" y="1270053"/>
            <a:ext cx="7069692" cy="945667"/>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133" dirty="0">
                <a:solidFill>
                  <a:schemeClr val="accent2">
                    <a:lumMod val="25000"/>
                  </a:schemeClr>
                </a:solidFill>
              </a:rPr>
              <a:t>проверку  статей доходов выручка) от реализации продукции, товаров, работ, услуг; прочие операционные доходы; финансовые и инвестиционные доходы.</a:t>
            </a:r>
          </a:p>
          <a:p>
            <a:endParaRPr lang="ru-RU" sz="2133" b="0" dirty="0"/>
          </a:p>
          <a:p>
            <a:endParaRPr lang="ru-RU" sz="2133" b="0" dirty="0"/>
          </a:p>
          <a:p>
            <a:r>
              <a:rPr lang="ru-RU" sz="2133" dirty="0">
                <a:solidFill>
                  <a:schemeClr val="accent2">
                    <a:lumMod val="25000"/>
                  </a:schemeClr>
                </a:solidFill>
              </a:rPr>
              <a:t>;</a:t>
            </a:r>
          </a:p>
        </p:txBody>
      </p:sp>
      <p:cxnSp>
        <p:nvCxnSpPr>
          <p:cNvPr id="32" name="Прямая со стрелкой 31"/>
          <p:cNvCxnSpPr/>
          <p:nvPr/>
        </p:nvCxnSpPr>
        <p:spPr>
          <a:xfrm flipV="1">
            <a:off x="3143230" y="1904990"/>
            <a:ext cx="1619261" cy="333381"/>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1" name="Прямая со стрелкой 30"/>
          <p:cNvCxnSpPr>
            <a:cxnSpLocks/>
          </p:cNvCxnSpPr>
          <p:nvPr/>
        </p:nvCxnSpPr>
        <p:spPr>
          <a:xfrm flipV="1">
            <a:off x="3428981" y="3333750"/>
            <a:ext cx="1238259" cy="333377"/>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3"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857742" y="2857496"/>
            <a:ext cx="6962997" cy="1305795"/>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133" dirty="0">
                <a:solidFill>
                  <a:schemeClr val="accent2">
                    <a:lumMod val="25000"/>
                  </a:schemeClr>
                </a:solidFill>
              </a:rPr>
              <a:t>контроль за соблюдением действующего законодательства в отношении учета расходов и отражения информации о доходах в финансовой отчетности предприятия;</a:t>
            </a:r>
          </a:p>
        </p:txBody>
      </p:sp>
      <p:sp>
        <p:nvSpPr>
          <p:cNvPr id="36"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857742" y="4572008"/>
            <a:ext cx="6962997" cy="857256"/>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133" dirty="0">
                <a:solidFill>
                  <a:schemeClr val="accent2">
                    <a:lumMod val="25000"/>
                  </a:schemeClr>
                </a:solidFill>
              </a:rPr>
              <a:t>проверка правильности распределения доходов по классификационным группам;</a:t>
            </a:r>
          </a:p>
          <a:p>
            <a:endParaRPr lang="ru-RU" sz="1867" dirty="0">
              <a:solidFill>
                <a:schemeClr val="accent2">
                  <a:lumMod val="25000"/>
                </a:schemeClr>
              </a:solidFill>
            </a:endParaRPr>
          </a:p>
          <a:p>
            <a:endParaRPr sz="2133" dirty="0">
              <a:solidFill>
                <a:schemeClr val="accent2">
                  <a:lumMod val="25000"/>
                </a:schemeClr>
              </a:solidFill>
            </a:endParaRPr>
          </a:p>
        </p:txBody>
      </p:sp>
      <p:sp>
        <p:nvSpPr>
          <p:cNvPr id="37"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952992" y="5715016"/>
            <a:ext cx="6962997" cy="762005"/>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133" dirty="0">
                <a:solidFill>
                  <a:schemeClr val="accent2">
                    <a:lumMod val="25000"/>
                  </a:schemeClr>
                </a:solidFill>
              </a:rPr>
              <a:t>проверка правильности признания и оценки доходов;</a:t>
            </a:r>
          </a:p>
        </p:txBody>
      </p:sp>
      <p:cxnSp>
        <p:nvCxnSpPr>
          <p:cNvPr id="43" name="Прямая со стрелкой 42"/>
          <p:cNvCxnSpPr/>
          <p:nvPr/>
        </p:nvCxnSpPr>
        <p:spPr>
          <a:xfrm>
            <a:off x="3714734" y="4572008"/>
            <a:ext cx="1047757" cy="285752"/>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5" name="Прямая со стрелкой 44"/>
          <p:cNvCxnSpPr/>
          <p:nvPr/>
        </p:nvCxnSpPr>
        <p:spPr>
          <a:xfrm>
            <a:off x="2857478" y="4857760"/>
            <a:ext cx="1905013" cy="1047757"/>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cSld>
  <p:clrMapOvr>
    <a:masterClrMapping/>
  </p:clrMapOvr>
  <p:transition spd="med">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Номер слайда"/>
          <p:cNvSpPr txBox="1">
            <a:spLocks noGrp="1"/>
          </p:cNvSpPr>
          <p:nvPr>
            <p:ph type="sldNum" sz="quarter" idx="2"/>
          </p:nvPr>
        </p:nvSpPr>
        <p:spPr>
          <a:xfrm>
            <a:off x="11869711" y="6460069"/>
            <a:ext cx="169335" cy="2709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34</a:t>
            </a:fld>
            <a:endParaRPr/>
          </a:p>
        </p:txBody>
      </p:sp>
      <p:sp>
        <p:nvSpPr>
          <p:cNvPr id="16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1007435" y="241974"/>
            <a:ext cx="10477573" cy="762005"/>
          </a:xfrm>
          <a:prstGeom prst="roundRect">
            <a:avLst>
              <a:gd name="adj" fmla="val 3888"/>
            </a:avLst>
          </a:prstGeom>
          <a:solidFill>
            <a:schemeClr val="accent3">
              <a:lumMod val="60000"/>
              <a:lumOff val="40000"/>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3">
              <a:shade val="50000"/>
            </a:schemeClr>
          </a:lnRef>
          <a:fillRef idx="1">
            <a:schemeClr val="accent3"/>
          </a:fillRef>
          <a:effectRef idx="0">
            <a:schemeClr val="accent3"/>
          </a:effectRef>
          <a:fontRef idx="minor">
            <a:schemeClr val="lt1"/>
          </a:fontRef>
        </p:style>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2133" dirty="0">
                <a:solidFill>
                  <a:schemeClr val="tx1"/>
                </a:solidFill>
              </a:rPr>
              <a:t> </a:t>
            </a:r>
            <a:r>
              <a:rPr lang="ru-RU" sz="2400" dirty="0">
                <a:solidFill>
                  <a:schemeClr val="accent2">
                    <a:lumMod val="25000"/>
                  </a:schemeClr>
                </a:solidFill>
              </a:rPr>
              <a:t>В программу аудита целесообразно включить следующие контрольные процедуры:</a:t>
            </a:r>
          </a:p>
          <a:p>
            <a:pPr algn="ctr"/>
            <a:endParaRPr lang="ru-RU" sz="2133" dirty="0">
              <a:solidFill>
                <a:schemeClr val="tx1"/>
              </a:solidFill>
            </a:endParaRPr>
          </a:p>
        </p:txBody>
      </p:sp>
      <p:grpSp>
        <p:nvGrpSpPr>
          <p:cNvPr id="2" name="Google Shape;821;p42"/>
          <p:cNvGrpSpPr/>
          <p:nvPr/>
        </p:nvGrpSpPr>
        <p:grpSpPr>
          <a:xfrm>
            <a:off x="476211" y="2095491"/>
            <a:ext cx="3143272" cy="3143272"/>
            <a:chOff x="0" y="0"/>
            <a:chExt cx="373053" cy="445790"/>
          </a:xfrm>
        </p:grpSpPr>
        <p:grpSp>
          <p:nvGrpSpPr>
            <p:cNvPr id="3" name="Google Shape;822;p42"/>
            <p:cNvGrpSpPr/>
            <p:nvPr/>
          </p:nvGrpSpPr>
          <p:grpSpPr>
            <a:xfrm>
              <a:off x="0" y="228326"/>
              <a:ext cx="373055" cy="217466"/>
              <a:chOff x="0" y="-1"/>
              <a:chExt cx="373054" cy="217464"/>
            </a:xfrm>
          </p:grpSpPr>
          <p:sp>
            <p:nvSpPr>
              <p:cNvPr id="19" name="Google Shape;823;p42"/>
              <p:cNvSpPr/>
              <p:nvPr/>
            </p:nvSpPr>
            <p:spPr>
              <a:xfrm>
                <a:off x="0" y="-1"/>
                <a:ext cx="373052" cy="186307"/>
              </a:xfrm>
              <a:custGeom>
                <a:avLst/>
                <a:gdLst/>
                <a:ahLst/>
                <a:cxnLst>
                  <a:cxn ang="0">
                    <a:pos x="wd2" y="hd2"/>
                  </a:cxn>
                  <a:cxn ang="5400000">
                    <a:pos x="wd2" y="hd2"/>
                  </a:cxn>
                  <a:cxn ang="10800000">
                    <a:pos x="wd2" y="hd2"/>
                  </a:cxn>
                  <a:cxn ang="16200000">
                    <a:pos x="wd2" y="hd2"/>
                  </a:cxn>
                </a:cxnLst>
                <a:rect l="0" t="0" r="r" b="b"/>
                <a:pathLst>
                  <a:path w="21600" h="21600" extrusionOk="0">
                    <a:moveTo>
                      <a:pt x="16191" y="5409"/>
                    </a:moveTo>
                    <a:lnTo>
                      <a:pt x="10800" y="0"/>
                    </a:lnTo>
                    <a:lnTo>
                      <a:pt x="5418" y="5409"/>
                    </a:lnTo>
                    <a:lnTo>
                      <a:pt x="0" y="10819"/>
                    </a:lnTo>
                    <a:lnTo>
                      <a:pt x="5418" y="16228"/>
                    </a:lnTo>
                    <a:lnTo>
                      <a:pt x="10800" y="21600"/>
                    </a:lnTo>
                    <a:lnTo>
                      <a:pt x="16191" y="16228"/>
                    </a:lnTo>
                    <a:lnTo>
                      <a:pt x="21600" y="10819"/>
                    </a:lnTo>
                    <a:lnTo>
                      <a:pt x="16191" y="5409"/>
                    </a:lnTo>
                    <a:close/>
                  </a:path>
                </a:pathLst>
              </a:custGeom>
              <a:solidFill>
                <a:srgbClr val="B4A7D6"/>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20" name="Google Shape;824;p42"/>
              <p:cNvSpPr/>
              <p:nvPr/>
            </p:nvSpPr>
            <p:spPr>
              <a:xfrm>
                <a:off x="0" y="92673"/>
                <a:ext cx="186526" cy="124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48"/>
                    </a:lnTo>
                    <a:lnTo>
                      <a:pt x="21600" y="21600"/>
                    </a:lnTo>
                    <a:lnTo>
                      <a:pt x="21600" y="16096"/>
                    </a:lnTo>
                    <a:lnTo>
                      <a:pt x="0" y="0"/>
                    </a:lnTo>
                    <a:close/>
                  </a:path>
                </a:pathLst>
              </a:custGeom>
              <a:solidFill>
                <a:srgbClr val="8E7CC3"/>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21" name="Google Shape;825;p42"/>
              <p:cNvSpPr/>
              <p:nvPr/>
            </p:nvSpPr>
            <p:spPr>
              <a:xfrm>
                <a:off x="186527" y="92673"/>
                <a:ext cx="186527" cy="1247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096"/>
                    </a:lnTo>
                    <a:lnTo>
                      <a:pt x="0" y="21600"/>
                    </a:lnTo>
                    <a:lnTo>
                      <a:pt x="21600" y="5448"/>
                    </a:lnTo>
                    <a:lnTo>
                      <a:pt x="21600" y="0"/>
                    </a:lnTo>
                    <a:close/>
                  </a:path>
                </a:pathLst>
              </a:custGeom>
              <a:solidFill>
                <a:srgbClr val="674EA7"/>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4" name="Google Shape;826;p42"/>
            <p:cNvGrpSpPr/>
            <p:nvPr/>
          </p:nvGrpSpPr>
          <p:grpSpPr>
            <a:xfrm>
              <a:off x="0" y="152430"/>
              <a:ext cx="373055" cy="216986"/>
              <a:chOff x="0" y="-1"/>
              <a:chExt cx="373054" cy="216985"/>
            </a:xfrm>
          </p:grpSpPr>
          <p:sp>
            <p:nvSpPr>
              <p:cNvPr id="16" name="Google Shape;827;p42"/>
              <p:cNvSpPr/>
              <p:nvPr/>
            </p:nvSpPr>
            <p:spPr>
              <a:xfrm>
                <a:off x="0" y="-1"/>
                <a:ext cx="373052" cy="186147"/>
              </a:xfrm>
              <a:custGeom>
                <a:avLst/>
                <a:gdLst/>
                <a:ahLst/>
                <a:cxnLst>
                  <a:cxn ang="0">
                    <a:pos x="wd2" y="hd2"/>
                  </a:cxn>
                  <a:cxn ang="5400000">
                    <a:pos x="wd2" y="hd2"/>
                  </a:cxn>
                  <a:cxn ang="10800000">
                    <a:pos x="wd2" y="hd2"/>
                  </a:cxn>
                  <a:cxn ang="16200000">
                    <a:pos x="wd2" y="hd2"/>
                  </a:cxn>
                </a:cxnLst>
                <a:rect l="0" t="0" r="r" b="b"/>
                <a:pathLst>
                  <a:path w="21600" h="21600" extrusionOk="0">
                    <a:moveTo>
                      <a:pt x="16191" y="5414"/>
                    </a:moveTo>
                    <a:lnTo>
                      <a:pt x="10800" y="0"/>
                    </a:lnTo>
                    <a:lnTo>
                      <a:pt x="5418" y="5414"/>
                    </a:lnTo>
                    <a:lnTo>
                      <a:pt x="0" y="10772"/>
                    </a:lnTo>
                    <a:lnTo>
                      <a:pt x="5418" y="16186"/>
                    </a:lnTo>
                    <a:lnTo>
                      <a:pt x="10800" y="21600"/>
                    </a:lnTo>
                    <a:lnTo>
                      <a:pt x="16191" y="16186"/>
                    </a:lnTo>
                    <a:lnTo>
                      <a:pt x="21600" y="10772"/>
                    </a:lnTo>
                    <a:lnTo>
                      <a:pt x="16191" y="5414"/>
                    </a:lnTo>
                    <a:close/>
                  </a:path>
                </a:pathLst>
              </a:custGeom>
              <a:solidFill>
                <a:srgbClr val="A4C2F4"/>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7" name="Google Shape;828;p42"/>
              <p:cNvSpPr/>
              <p:nvPr/>
            </p:nvSpPr>
            <p:spPr>
              <a:xfrm>
                <a:off x="0" y="92194"/>
                <a:ext cx="186526" cy="124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504"/>
                    </a:lnTo>
                    <a:lnTo>
                      <a:pt x="21600" y="21600"/>
                    </a:lnTo>
                    <a:lnTo>
                      <a:pt x="21600" y="16152"/>
                    </a:lnTo>
                    <a:lnTo>
                      <a:pt x="0" y="0"/>
                    </a:lnTo>
                    <a:close/>
                  </a:path>
                </a:pathLst>
              </a:custGeom>
              <a:solidFill>
                <a:srgbClr val="6D9EEB"/>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8" name="Google Shape;829;p42"/>
              <p:cNvSpPr/>
              <p:nvPr/>
            </p:nvSpPr>
            <p:spPr>
              <a:xfrm>
                <a:off x="186527" y="92194"/>
                <a:ext cx="186527" cy="1247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52"/>
                    </a:lnTo>
                    <a:lnTo>
                      <a:pt x="0" y="21600"/>
                    </a:lnTo>
                    <a:lnTo>
                      <a:pt x="21600" y="5504"/>
                    </a:lnTo>
                    <a:lnTo>
                      <a:pt x="21600" y="0"/>
                    </a:lnTo>
                    <a:close/>
                  </a:path>
                </a:pathLst>
              </a:custGeom>
              <a:solidFill>
                <a:srgbClr val="3C78D8"/>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5" name="Google Shape;830;p42"/>
            <p:cNvGrpSpPr/>
            <p:nvPr/>
          </p:nvGrpSpPr>
          <p:grpSpPr>
            <a:xfrm>
              <a:off x="0" y="76054"/>
              <a:ext cx="373055" cy="216987"/>
              <a:chOff x="0" y="-1"/>
              <a:chExt cx="373054" cy="216985"/>
            </a:xfrm>
          </p:grpSpPr>
          <p:sp>
            <p:nvSpPr>
              <p:cNvPr id="13" name="Google Shape;831;p42"/>
              <p:cNvSpPr/>
              <p:nvPr/>
            </p:nvSpPr>
            <p:spPr>
              <a:xfrm>
                <a:off x="0" y="-1"/>
                <a:ext cx="373052" cy="186147"/>
              </a:xfrm>
              <a:custGeom>
                <a:avLst/>
                <a:gdLst/>
                <a:ahLst/>
                <a:cxnLst>
                  <a:cxn ang="0">
                    <a:pos x="wd2" y="hd2"/>
                  </a:cxn>
                  <a:cxn ang="5400000">
                    <a:pos x="wd2" y="hd2"/>
                  </a:cxn>
                  <a:cxn ang="10800000">
                    <a:pos x="wd2" y="hd2"/>
                  </a:cxn>
                  <a:cxn ang="16200000">
                    <a:pos x="wd2" y="hd2"/>
                  </a:cxn>
                </a:cxnLst>
                <a:rect l="0" t="0" r="r" b="b"/>
                <a:pathLst>
                  <a:path w="21600" h="21600" extrusionOk="0">
                    <a:moveTo>
                      <a:pt x="16191" y="5414"/>
                    </a:moveTo>
                    <a:lnTo>
                      <a:pt x="10800" y="0"/>
                    </a:lnTo>
                    <a:lnTo>
                      <a:pt x="5418" y="5414"/>
                    </a:lnTo>
                    <a:lnTo>
                      <a:pt x="0" y="10828"/>
                    </a:lnTo>
                    <a:lnTo>
                      <a:pt x="5418" y="16186"/>
                    </a:lnTo>
                    <a:lnTo>
                      <a:pt x="10800" y="21600"/>
                    </a:lnTo>
                    <a:lnTo>
                      <a:pt x="16191" y="16186"/>
                    </a:lnTo>
                    <a:lnTo>
                      <a:pt x="21600" y="10828"/>
                    </a:lnTo>
                    <a:lnTo>
                      <a:pt x="16191" y="5414"/>
                    </a:lnTo>
                    <a:close/>
                  </a:path>
                </a:pathLst>
              </a:custGeom>
              <a:solidFill>
                <a:srgbClr val="B6D7A8"/>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4" name="Google Shape;832;p42"/>
              <p:cNvSpPr/>
              <p:nvPr/>
            </p:nvSpPr>
            <p:spPr>
              <a:xfrm>
                <a:off x="0" y="92673"/>
                <a:ext cx="186526" cy="124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42"/>
                    </a:lnTo>
                    <a:lnTo>
                      <a:pt x="21600" y="21600"/>
                    </a:lnTo>
                    <a:lnTo>
                      <a:pt x="21600" y="16131"/>
                    </a:lnTo>
                    <a:lnTo>
                      <a:pt x="0" y="0"/>
                    </a:lnTo>
                    <a:close/>
                  </a:path>
                </a:pathLst>
              </a:custGeom>
              <a:solidFill>
                <a:srgbClr val="93C47D"/>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5" name="Google Shape;833;p42"/>
              <p:cNvSpPr/>
              <p:nvPr/>
            </p:nvSpPr>
            <p:spPr>
              <a:xfrm>
                <a:off x="186527" y="92673"/>
                <a:ext cx="186527" cy="1243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31"/>
                    </a:lnTo>
                    <a:lnTo>
                      <a:pt x="0" y="21600"/>
                    </a:lnTo>
                    <a:lnTo>
                      <a:pt x="21600" y="5442"/>
                    </a:lnTo>
                    <a:lnTo>
                      <a:pt x="21600" y="0"/>
                    </a:lnTo>
                    <a:close/>
                  </a:path>
                </a:pathLst>
              </a:custGeom>
              <a:solidFill>
                <a:srgbClr val="6AA84F"/>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6" name="Google Shape;834;p42"/>
            <p:cNvGrpSpPr/>
            <p:nvPr/>
          </p:nvGrpSpPr>
          <p:grpSpPr>
            <a:xfrm>
              <a:off x="0" y="-1"/>
              <a:ext cx="373055" cy="217624"/>
              <a:chOff x="0" y="-1"/>
              <a:chExt cx="373054" cy="217623"/>
            </a:xfrm>
          </p:grpSpPr>
          <p:sp>
            <p:nvSpPr>
              <p:cNvPr id="10" name="Google Shape;835;p42"/>
              <p:cNvSpPr/>
              <p:nvPr/>
            </p:nvSpPr>
            <p:spPr>
              <a:xfrm>
                <a:off x="0" y="-1"/>
                <a:ext cx="373052" cy="186307"/>
              </a:xfrm>
              <a:custGeom>
                <a:avLst/>
                <a:gdLst/>
                <a:ahLst/>
                <a:cxnLst>
                  <a:cxn ang="0">
                    <a:pos x="wd2" y="hd2"/>
                  </a:cxn>
                  <a:cxn ang="5400000">
                    <a:pos x="wd2" y="hd2"/>
                  </a:cxn>
                  <a:cxn ang="10800000">
                    <a:pos x="wd2" y="hd2"/>
                  </a:cxn>
                  <a:cxn ang="16200000">
                    <a:pos x="wd2" y="hd2"/>
                  </a:cxn>
                </a:cxnLst>
                <a:rect l="0" t="0" r="r" b="b"/>
                <a:pathLst>
                  <a:path w="21600" h="21600" extrusionOk="0">
                    <a:moveTo>
                      <a:pt x="16191" y="5372"/>
                    </a:moveTo>
                    <a:lnTo>
                      <a:pt x="10800" y="0"/>
                    </a:lnTo>
                    <a:lnTo>
                      <a:pt x="5418" y="5372"/>
                    </a:lnTo>
                    <a:lnTo>
                      <a:pt x="0" y="10781"/>
                    </a:lnTo>
                    <a:lnTo>
                      <a:pt x="5418" y="16191"/>
                    </a:lnTo>
                    <a:lnTo>
                      <a:pt x="10800" y="21600"/>
                    </a:lnTo>
                    <a:lnTo>
                      <a:pt x="16191" y="16191"/>
                    </a:lnTo>
                    <a:lnTo>
                      <a:pt x="21600" y="10781"/>
                    </a:lnTo>
                    <a:lnTo>
                      <a:pt x="16191" y="5372"/>
                    </a:lnTo>
                    <a:close/>
                  </a:path>
                </a:pathLst>
              </a:custGeom>
              <a:solidFill>
                <a:srgbClr val="FFE599"/>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1" name="Google Shape;836;p42"/>
              <p:cNvSpPr/>
              <p:nvPr/>
            </p:nvSpPr>
            <p:spPr>
              <a:xfrm>
                <a:off x="0" y="92992"/>
                <a:ext cx="186526" cy="1246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28"/>
                    </a:lnTo>
                    <a:lnTo>
                      <a:pt x="21600" y="21600"/>
                    </a:lnTo>
                    <a:lnTo>
                      <a:pt x="21600" y="16172"/>
                    </a:lnTo>
                    <a:lnTo>
                      <a:pt x="0" y="0"/>
                    </a:lnTo>
                    <a:close/>
                  </a:path>
                </a:pathLst>
              </a:custGeom>
              <a:solidFill>
                <a:srgbClr val="FFD966"/>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2" name="Google Shape;837;p42"/>
              <p:cNvSpPr/>
              <p:nvPr/>
            </p:nvSpPr>
            <p:spPr>
              <a:xfrm>
                <a:off x="186527" y="92992"/>
                <a:ext cx="186527" cy="1246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72"/>
                    </a:lnTo>
                    <a:lnTo>
                      <a:pt x="0" y="21600"/>
                    </a:lnTo>
                    <a:lnTo>
                      <a:pt x="21600" y="5428"/>
                    </a:lnTo>
                    <a:lnTo>
                      <a:pt x="21600" y="0"/>
                    </a:lnTo>
                    <a:close/>
                  </a:path>
                </a:pathLst>
              </a:custGeom>
              <a:solidFill>
                <a:srgbClr val="F1C232"/>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sp>
        <p:nvSpPr>
          <p:cNvPr id="2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857742" y="1523987"/>
            <a:ext cx="7069692" cy="945667"/>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133" dirty="0">
                <a:solidFill>
                  <a:schemeClr val="accent2">
                    <a:lumMod val="25000"/>
                  </a:schemeClr>
                </a:solidFill>
              </a:rPr>
              <a:t>проверка правильности формирования прибыли в отчетном периоде;</a:t>
            </a:r>
          </a:p>
          <a:p>
            <a:endParaRPr lang="ru-RU" sz="2133" b="0" dirty="0"/>
          </a:p>
          <a:p>
            <a:endParaRPr lang="ru-RU" sz="2133" b="0" dirty="0"/>
          </a:p>
          <a:p>
            <a:endParaRPr lang="ru-RU" sz="2133" dirty="0">
              <a:solidFill>
                <a:schemeClr val="accent2">
                  <a:lumMod val="25000"/>
                </a:schemeClr>
              </a:solidFill>
            </a:endParaRPr>
          </a:p>
        </p:txBody>
      </p:sp>
      <p:cxnSp>
        <p:nvCxnSpPr>
          <p:cNvPr id="32" name="Прямая со стрелкой 31"/>
          <p:cNvCxnSpPr/>
          <p:nvPr/>
        </p:nvCxnSpPr>
        <p:spPr>
          <a:xfrm flipV="1">
            <a:off x="3143230" y="1904990"/>
            <a:ext cx="1619261" cy="333381"/>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1" name="Прямая со стрелкой 30"/>
          <p:cNvCxnSpPr>
            <a:cxnSpLocks/>
          </p:cNvCxnSpPr>
          <p:nvPr/>
        </p:nvCxnSpPr>
        <p:spPr>
          <a:xfrm flipV="1">
            <a:off x="3428981" y="3524252"/>
            <a:ext cx="1238259" cy="333377"/>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3"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952992" y="3143248"/>
            <a:ext cx="6962997" cy="1305795"/>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133" dirty="0">
                <a:solidFill>
                  <a:schemeClr val="accent2">
                    <a:lumMod val="25000"/>
                  </a:schemeClr>
                </a:solidFill>
              </a:rPr>
              <a:t>установление достоверности данных в первичных документах и на счетах бухгалтерского учета по операциям формирования доходов;</a:t>
            </a:r>
          </a:p>
        </p:txBody>
      </p:sp>
      <p:sp>
        <p:nvSpPr>
          <p:cNvPr id="36"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952992" y="5143512"/>
            <a:ext cx="6962997" cy="857256"/>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133" dirty="0">
                <a:solidFill>
                  <a:schemeClr val="accent2">
                    <a:lumMod val="25000"/>
                  </a:schemeClr>
                </a:solidFill>
              </a:rPr>
              <a:t>проверка правильности и законности отражения доходов в отчетности предприятия и тому подобное.</a:t>
            </a:r>
          </a:p>
          <a:p>
            <a:endParaRPr lang="ru-RU" sz="1867" dirty="0">
              <a:solidFill>
                <a:schemeClr val="accent2">
                  <a:lumMod val="25000"/>
                </a:schemeClr>
              </a:solidFill>
            </a:endParaRPr>
          </a:p>
          <a:p>
            <a:endParaRPr sz="2133" dirty="0">
              <a:solidFill>
                <a:schemeClr val="accent2">
                  <a:lumMod val="25000"/>
                </a:schemeClr>
              </a:solidFill>
            </a:endParaRPr>
          </a:p>
        </p:txBody>
      </p:sp>
      <p:cxnSp>
        <p:nvCxnSpPr>
          <p:cNvPr id="43" name="Прямая со стрелкой 42"/>
          <p:cNvCxnSpPr/>
          <p:nvPr/>
        </p:nvCxnSpPr>
        <p:spPr>
          <a:xfrm>
            <a:off x="2952728" y="4857760"/>
            <a:ext cx="1619261" cy="762005"/>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cSld>
  <p:clrMapOvr>
    <a:masterClrMapping/>
  </p:clrMapOvr>
  <p:transition spd="med">
    <p:split orient="vert"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Номер слайда"/>
          <p:cNvSpPr txBox="1">
            <a:spLocks noGrp="1"/>
          </p:cNvSpPr>
          <p:nvPr>
            <p:ph type="sldNum" sz="quarter" idx="2"/>
          </p:nvPr>
        </p:nvSpPr>
        <p:spPr>
          <a:xfrm>
            <a:off x="11869711" y="6460069"/>
            <a:ext cx="169335" cy="2709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35</a:t>
            </a:fld>
            <a:endParaRPr/>
          </a:p>
        </p:txBody>
      </p:sp>
      <p:sp>
        <p:nvSpPr>
          <p:cNvPr id="16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1007435" y="241974"/>
            <a:ext cx="10477573" cy="762005"/>
          </a:xfrm>
          <a:prstGeom prst="roundRect">
            <a:avLst>
              <a:gd name="adj" fmla="val 3888"/>
            </a:avLst>
          </a:prstGeom>
          <a:solidFill>
            <a:schemeClr val="accent3">
              <a:lumMod val="60000"/>
              <a:lumOff val="40000"/>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3">
              <a:shade val="50000"/>
            </a:schemeClr>
          </a:lnRef>
          <a:fillRef idx="1">
            <a:schemeClr val="accent3"/>
          </a:fillRef>
          <a:effectRef idx="0">
            <a:schemeClr val="accent3"/>
          </a:effectRef>
          <a:fontRef idx="minor">
            <a:schemeClr val="lt1"/>
          </a:fontRef>
        </p:style>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2400" dirty="0">
                <a:solidFill>
                  <a:schemeClr val="bg1">
                    <a:lumMod val="25000"/>
                  </a:schemeClr>
                </a:solidFill>
              </a:rPr>
              <a:t>В процессе аудиторской проверки решается комплекс взаимосвязанных задач:</a:t>
            </a:r>
          </a:p>
        </p:txBody>
      </p:sp>
      <p:grpSp>
        <p:nvGrpSpPr>
          <p:cNvPr id="5" name="Google Shape;821;p42"/>
          <p:cNvGrpSpPr/>
          <p:nvPr/>
        </p:nvGrpSpPr>
        <p:grpSpPr>
          <a:xfrm>
            <a:off x="476211" y="2095491"/>
            <a:ext cx="3143272" cy="3143272"/>
            <a:chOff x="0" y="0"/>
            <a:chExt cx="373053" cy="445790"/>
          </a:xfrm>
        </p:grpSpPr>
        <p:grpSp>
          <p:nvGrpSpPr>
            <p:cNvPr id="6" name="Google Shape;822;p42"/>
            <p:cNvGrpSpPr/>
            <p:nvPr/>
          </p:nvGrpSpPr>
          <p:grpSpPr>
            <a:xfrm>
              <a:off x="0" y="228326"/>
              <a:ext cx="373055" cy="217466"/>
              <a:chOff x="0" y="-1"/>
              <a:chExt cx="373054" cy="217464"/>
            </a:xfrm>
          </p:grpSpPr>
          <p:sp>
            <p:nvSpPr>
              <p:cNvPr id="19" name="Google Shape;823;p42"/>
              <p:cNvSpPr/>
              <p:nvPr/>
            </p:nvSpPr>
            <p:spPr>
              <a:xfrm>
                <a:off x="0" y="-1"/>
                <a:ext cx="373052" cy="186307"/>
              </a:xfrm>
              <a:custGeom>
                <a:avLst/>
                <a:gdLst/>
                <a:ahLst/>
                <a:cxnLst>
                  <a:cxn ang="0">
                    <a:pos x="wd2" y="hd2"/>
                  </a:cxn>
                  <a:cxn ang="5400000">
                    <a:pos x="wd2" y="hd2"/>
                  </a:cxn>
                  <a:cxn ang="10800000">
                    <a:pos x="wd2" y="hd2"/>
                  </a:cxn>
                  <a:cxn ang="16200000">
                    <a:pos x="wd2" y="hd2"/>
                  </a:cxn>
                </a:cxnLst>
                <a:rect l="0" t="0" r="r" b="b"/>
                <a:pathLst>
                  <a:path w="21600" h="21600" extrusionOk="0">
                    <a:moveTo>
                      <a:pt x="16191" y="5409"/>
                    </a:moveTo>
                    <a:lnTo>
                      <a:pt x="10800" y="0"/>
                    </a:lnTo>
                    <a:lnTo>
                      <a:pt x="5418" y="5409"/>
                    </a:lnTo>
                    <a:lnTo>
                      <a:pt x="0" y="10819"/>
                    </a:lnTo>
                    <a:lnTo>
                      <a:pt x="5418" y="16228"/>
                    </a:lnTo>
                    <a:lnTo>
                      <a:pt x="10800" y="21600"/>
                    </a:lnTo>
                    <a:lnTo>
                      <a:pt x="16191" y="16228"/>
                    </a:lnTo>
                    <a:lnTo>
                      <a:pt x="21600" y="10819"/>
                    </a:lnTo>
                    <a:lnTo>
                      <a:pt x="16191" y="5409"/>
                    </a:lnTo>
                    <a:close/>
                  </a:path>
                </a:pathLst>
              </a:custGeom>
              <a:solidFill>
                <a:srgbClr val="B4A7D6"/>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20" name="Google Shape;824;p42"/>
              <p:cNvSpPr/>
              <p:nvPr/>
            </p:nvSpPr>
            <p:spPr>
              <a:xfrm>
                <a:off x="0" y="92673"/>
                <a:ext cx="186526" cy="124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48"/>
                    </a:lnTo>
                    <a:lnTo>
                      <a:pt x="21600" y="21600"/>
                    </a:lnTo>
                    <a:lnTo>
                      <a:pt x="21600" y="16096"/>
                    </a:lnTo>
                    <a:lnTo>
                      <a:pt x="0" y="0"/>
                    </a:lnTo>
                    <a:close/>
                  </a:path>
                </a:pathLst>
              </a:custGeom>
              <a:solidFill>
                <a:srgbClr val="8E7CC3"/>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21" name="Google Shape;825;p42"/>
              <p:cNvSpPr/>
              <p:nvPr/>
            </p:nvSpPr>
            <p:spPr>
              <a:xfrm>
                <a:off x="186527" y="92673"/>
                <a:ext cx="186527" cy="1247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096"/>
                    </a:lnTo>
                    <a:lnTo>
                      <a:pt x="0" y="21600"/>
                    </a:lnTo>
                    <a:lnTo>
                      <a:pt x="21600" y="5448"/>
                    </a:lnTo>
                    <a:lnTo>
                      <a:pt x="21600" y="0"/>
                    </a:lnTo>
                    <a:close/>
                  </a:path>
                </a:pathLst>
              </a:custGeom>
              <a:solidFill>
                <a:srgbClr val="674EA7"/>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7" name="Google Shape;826;p42"/>
            <p:cNvGrpSpPr/>
            <p:nvPr/>
          </p:nvGrpSpPr>
          <p:grpSpPr>
            <a:xfrm>
              <a:off x="0" y="152430"/>
              <a:ext cx="373055" cy="216986"/>
              <a:chOff x="0" y="-1"/>
              <a:chExt cx="373054" cy="216985"/>
            </a:xfrm>
          </p:grpSpPr>
          <p:sp>
            <p:nvSpPr>
              <p:cNvPr id="16" name="Google Shape;827;p42"/>
              <p:cNvSpPr/>
              <p:nvPr/>
            </p:nvSpPr>
            <p:spPr>
              <a:xfrm>
                <a:off x="0" y="-1"/>
                <a:ext cx="373052" cy="186147"/>
              </a:xfrm>
              <a:custGeom>
                <a:avLst/>
                <a:gdLst/>
                <a:ahLst/>
                <a:cxnLst>
                  <a:cxn ang="0">
                    <a:pos x="wd2" y="hd2"/>
                  </a:cxn>
                  <a:cxn ang="5400000">
                    <a:pos x="wd2" y="hd2"/>
                  </a:cxn>
                  <a:cxn ang="10800000">
                    <a:pos x="wd2" y="hd2"/>
                  </a:cxn>
                  <a:cxn ang="16200000">
                    <a:pos x="wd2" y="hd2"/>
                  </a:cxn>
                </a:cxnLst>
                <a:rect l="0" t="0" r="r" b="b"/>
                <a:pathLst>
                  <a:path w="21600" h="21600" extrusionOk="0">
                    <a:moveTo>
                      <a:pt x="16191" y="5414"/>
                    </a:moveTo>
                    <a:lnTo>
                      <a:pt x="10800" y="0"/>
                    </a:lnTo>
                    <a:lnTo>
                      <a:pt x="5418" y="5414"/>
                    </a:lnTo>
                    <a:lnTo>
                      <a:pt x="0" y="10772"/>
                    </a:lnTo>
                    <a:lnTo>
                      <a:pt x="5418" y="16186"/>
                    </a:lnTo>
                    <a:lnTo>
                      <a:pt x="10800" y="21600"/>
                    </a:lnTo>
                    <a:lnTo>
                      <a:pt x="16191" y="16186"/>
                    </a:lnTo>
                    <a:lnTo>
                      <a:pt x="21600" y="10772"/>
                    </a:lnTo>
                    <a:lnTo>
                      <a:pt x="16191" y="5414"/>
                    </a:lnTo>
                    <a:close/>
                  </a:path>
                </a:pathLst>
              </a:custGeom>
              <a:solidFill>
                <a:srgbClr val="A4C2F4"/>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7" name="Google Shape;828;p42"/>
              <p:cNvSpPr/>
              <p:nvPr/>
            </p:nvSpPr>
            <p:spPr>
              <a:xfrm>
                <a:off x="0" y="92194"/>
                <a:ext cx="186526" cy="124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504"/>
                    </a:lnTo>
                    <a:lnTo>
                      <a:pt x="21600" y="21600"/>
                    </a:lnTo>
                    <a:lnTo>
                      <a:pt x="21600" y="16152"/>
                    </a:lnTo>
                    <a:lnTo>
                      <a:pt x="0" y="0"/>
                    </a:lnTo>
                    <a:close/>
                  </a:path>
                </a:pathLst>
              </a:custGeom>
              <a:solidFill>
                <a:srgbClr val="6D9EEB"/>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8" name="Google Shape;829;p42"/>
              <p:cNvSpPr/>
              <p:nvPr/>
            </p:nvSpPr>
            <p:spPr>
              <a:xfrm>
                <a:off x="186527" y="92194"/>
                <a:ext cx="186527" cy="1247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52"/>
                    </a:lnTo>
                    <a:lnTo>
                      <a:pt x="0" y="21600"/>
                    </a:lnTo>
                    <a:lnTo>
                      <a:pt x="21600" y="5504"/>
                    </a:lnTo>
                    <a:lnTo>
                      <a:pt x="21600" y="0"/>
                    </a:lnTo>
                    <a:close/>
                  </a:path>
                </a:pathLst>
              </a:custGeom>
              <a:solidFill>
                <a:srgbClr val="3C78D8"/>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8" name="Google Shape;830;p42"/>
            <p:cNvGrpSpPr/>
            <p:nvPr/>
          </p:nvGrpSpPr>
          <p:grpSpPr>
            <a:xfrm>
              <a:off x="0" y="76054"/>
              <a:ext cx="373055" cy="216987"/>
              <a:chOff x="0" y="-1"/>
              <a:chExt cx="373054" cy="216985"/>
            </a:xfrm>
          </p:grpSpPr>
          <p:sp>
            <p:nvSpPr>
              <p:cNvPr id="13" name="Google Shape;831;p42"/>
              <p:cNvSpPr/>
              <p:nvPr/>
            </p:nvSpPr>
            <p:spPr>
              <a:xfrm>
                <a:off x="0" y="-1"/>
                <a:ext cx="373052" cy="186147"/>
              </a:xfrm>
              <a:custGeom>
                <a:avLst/>
                <a:gdLst/>
                <a:ahLst/>
                <a:cxnLst>
                  <a:cxn ang="0">
                    <a:pos x="wd2" y="hd2"/>
                  </a:cxn>
                  <a:cxn ang="5400000">
                    <a:pos x="wd2" y="hd2"/>
                  </a:cxn>
                  <a:cxn ang="10800000">
                    <a:pos x="wd2" y="hd2"/>
                  </a:cxn>
                  <a:cxn ang="16200000">
                    <a:pos x="wd2" y="hd2"/>
                  </a:cxn>
                </a:cxnLst>
                <a:rect l="0" t="0" r="r" b="b"/>
                <a:pathLst>
                  <a:path w="21600" h="21600" extrusionOk="0">
                    <a:moveTo>
                      <a:pt x="16191" y="5414"/>
                    </a:moveTo>
                    <a:lnTo>
                      <a:pt x="10800" y="0"/>
                    </a:lnTo>
                    <a:lnTo>
                      <a:pt x="5418" y="5414"/>
                    </a:lnTo>
                    <a:lnTo>
                      <a:pt x="0" y="10828"/>
                    </a:lnTo>
                    <a:lnTo>
                      <a:pt x="5418" y="16186"/>
                    </a:lnTo>
                    <a:lnTo>
                      <a:pt x="10800" y="21600"/>
                    </a:lnTo>
                    <a:lnTo>
                      <a:pt x="16191" y="16186"/>
                    </a:lnTo>
                    <a:lnTo>
                      <a:pt x="21600" y="10828"/>
                    </a:lnTo>
                    <a:lnTo>
                      <a:pt x="16191" y="5414"/>
                    </a:lnTo>
                    <a:close/>
                  </a:path>
                </a:pathLst>
              </a:custGeom>
              <a:solidFill>
                <a:srgbClr val="B6D7A8"/>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4" name="Google Shape;832;p42"/>
              <p:cNvSpPr/>
              <p:nvPr/>
            </p:nvSpPr>
            <p:spPr>
              <a:xfrm>
                <a:off x="0" y="92673"/>
                <a:ext cx="186526" cy="124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42"/>
                    </a:lnTo>
                    <a:lnTo>
                      <a:pt x="21600" y="21600"/>
                    </a:lnTo>
                    <a:lnTo>
                      <a:pt x="21600" y="16131"/>
                    </a:lnTo>
                    <a:lnTo>
                      <a:pt x="0" y="0"/>
                    </a:lnTo>
                    <a:close/>
                  </a:path>
                </a:pathLst>
              </a:custGeom>
              <a:solidFill>
                <a:srgbClr val="93C47D"/>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5" name="Google Shape;833;p42"/>
              <p:cNvSpPr/>
              <p:nvPr/>
            </p:nvSpPr>
            <p:spPr>
              <a:xfrm>
                <a:off x="186527" y="92673"/>
                <a:ext cx="186527" cy="1243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31"/>
                    </a:lnTo>
                    <a:lnTo>
                      <a:pt x="0" y="21600"/>
                    </a:lnTo>
                    <a:lnTo>
                      <a:pt x="21600" y="5442"/>
                    </a:lnTo>
                    <a:lnTo>
                      <a:pt x="21600" y="0"/>
                    </a:lnTo>
                    <a:close/>
                  </a:path>
                </a:pathLst>
              </a:custGeom>
              <a:solidFill>
                <a:srgbClr val="6AA84F"/>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9" name="Google Shape;834;p42"/>
            <p:cNvGrpSpPr/>
            <p:nvPr/>
          </p:nvGrpSpPr>
          <p:grpSpPr>
            <a:xfrm>
              <a:off x="0" y="-1"/>
              <a:ext cx="373055" cy="217624"/>
              <a:chOff x="0" y="-1"/>
              <a:chExt cx="373054" cy="217623"/>
            </a:xfrm>
          </p:grpSpPr>
          <p:sp>
            <p:nvSpPr>
              <p:cNvPr id="10" name="Google Shape;835;p42"/>
              <p:cNvSpPr/>
              <p:nvPr/>
            </p:nvSpPr>
            <p:spPr>
              <a:xfrm>
                <a:off x="0" y="-1"/>
                <a:ext cx="373052" cy="186307"/>
              </a:xfrm>
              <a:custGeom>
                <a:avLst/>
                <a:gdLst/>
                <a:ahLst/>
                <a:cxnLst>
                  <a:cxn ang="0">
                    <a:pos x="wd2" y="hd2"/>
                  </a:cxn>
                  <a:cxn ang="5400000">
                    <a:pos x="wd2" y="hd2"/>
                  </a:cxn>
                  <a:cxn ang="10800000">
                    <a:pos x="wd2" y="hd2"/>
                  </a:cxn>
                  <a:cxn ang="16200000">
                    <a:pos x="wd2" y="hd2"/>
                  </a:cxn>
                </a:cxnLst>
                <a:rect l="0" t="0" r="r" b="b"/>
                <a:pathLst>
                  <a:path w="21600" h="21600" extrusionOk="0">
                    <a:moveTo>
                      <a:pt x="16191" y="5372"/>
                    </a:moveTo>
                    <a:lnTo>
                      <a:pt x="10800" y="0"/>
                    </a:lnTo>
                    <a:lnTo>
                      <a:pt x="5418" y="5372"/>
                    </a:lnTo>
                    <a:lnTo>
                      <a:pt x="0" y="10781"/>
                    </a:lnTo>
                    <a:lnTo>
                      <a:pt x="5418" y="16191"/>
                    </a:lnTo>
                    <a:lnTo>
                      <a:pt x="10800" y="21600"/>
                    </a:lnTo>
                    <a:lnTo>
                      <a:pt x="16191" y="16191"/>
                    </a:lnTo>
                    <a:lnTo>
                      <a:pt x="21600" y="10781"/>
                    </a:lnTo>
                    <a:lnTo>
                      <a:pt x="16191" y="5372"/>
                    </a:lnTo>
                    <a:close/>
                  </a:path>
                </a:pathLst>
              </a:custGeom>
              <a:solidFill>
                <a:srgbClr val="FFE599"/>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1" name="Google Shape;836;p42"/>
              <p:cNvSpPr/>
              <p:nvPr/>
            </p:nvSpPr>
            <p:spPr>
              <a:xfrm>
                <a:off x="0" y="92992"/>
                <a:ext cx="186526" cy="1246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28"/>
                    </a:lnTo>
                    <a:lnTo>
                      <a:pt x="21600" y="21600"/>
                    </a:lnTo>
                    <a:lnTo>
                      <a:pt x="21600" y="16172"/>
                    </a:lnTo>
                    <a:lnTo>
                      <a:pt x="0" y="0"/>
                    </a:lnTo>
                    <a:close/>
                  </a:path>
                </a:pathLst>
              </a:custGeom>
              <a:solidFill>
                <a:srgbClr val="FFD966"/>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2" name="Google Shape;837;p42"/>
              <p:cNvSpPr/>
              <p:nvPr/>
            </p:nvSpPr>
            <p:spPr>
              <a:xfrm>
                <a:off x="186527" y="92992"/>
                <a:ext cx="186527" cy="1246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72"/>
                    </a:lnTo>
                    <a:lnTo>
                      <a:pt x="0" y="21600"/>
                    </a:lnTo>
                    <a:lnTo>
                      <a:pt x="21600" y="5428"/>
                    </a:lnTo>
                    <a:lnTo>
                      <a:pt x="21600" y="0"/>
                    </a:lnTo>
                    <a:close/>
                  </a:path>
                </a:pathLst>
              </a:custGeom>
              <a:solidFill>
                <a:srgbClr val="F1C232"/>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sp>
        <p:nvSpPr>
          <p:cNvPr id="2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906714" y="1270054"/>
            <a:ext cx="7069692" cy="1396941"/>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867" dirty="0">
                <a:solidFill>
                  <a:schemeClr val="bg1">
                    <a:lumMod val="25000"/>
                  </a:schemeClr>
                </a:solidFill>
              </a:rPr>
              <a:t>анализируется учетная политика предприятия в части, регулирующей порядок организации учета продажи готовой продукции согласно действующему законодательству и отраслевым особенностям</a:t>
            </a:r>
          </a:p>
        </p:txBody>
      </p:sp>
      <p:cxnSp>
        <p:nvCxnSpPr>
          <p:cNvPr id="32" name="Прямая со стрелкой 31"/>
          <p:cNvCxnSpPr>
            <a:cxnSpLocks/>
          </p:cNvCxnSpPr>
          <p:nvPr/>
        </p:nvCxnSpPr>
        <p:spPr>
          <a:xfrm flipV="1">
            <a:off x="3143230" y="1703426"/>
            <a:ext cx="1571645" cy="534945"/>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4" name="Прямая со стрелкой 33"/>
          <p:cNvCxnSpPr>
            <a:cxnSpLocks/>
            <a:endCxn id="35" idx="1"/>
          </p:cNvCxnSpPr>
          <p:nvPr/>
        </p:nvCxnSpPr>
        <p:spPr>
          <a:xfrm flipV="1">
            <a:off x="3576438" y="3691959"/>
            <a:ext cx="1330276" cy="402893"/>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5"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906713" y="3192911"/>
            <a:ext cx="7069691" cy="998095"/>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867" dirty="0">
                <a:solidFill>
                  <a:schemeClr val="bg1">
                    <a:lumMod val="25000"/>
                  </a:schemeClr>
                </a:solidFill>
              </a:rPr>
              <a:t>контролируется договорная дисциплина в соответствии с законодательством;</a:t>
            </a:r>
          </a:p>
        </p:txBody>
      </p:sp>
      <p:sp>
        <p:nvSpPr>
          <p:cNvPr id="37"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857742" y="4667259"/>
            <a:ext cx="6962997" cy="1809763"/>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just"/>
            <a:r>
              <a:rPr lang="ru-RU" sz="1867" dirty="0">
                <a:solidFill>
                  <a:schemeClr val="bg1">
                    <a:lumMod val="25000"/>
                  </a:schemeClr>
                </a:solidFill>
              </a:rPr>
              <a:t> изучается порядок учета хозяйственных операций по продаже готовой продукции и проверяется соответствует ли он законодательству;</a:t>
            </a:r>
          </a:p>
          <a:p>
            <a:pPr algn="just"/>
            <a:r>
              <a:rPr lang="ru-RU" sz="1867" dirty="0">
                <a:solidFill>
                  <a:schemeClr val="bg1">
                    <a:lumMod val="25000"/>
                  </a:schemeClr>
                </a:solidFill>
              </a:rPr>
              <a:t>оценивается полнота, своевременность и достоверность </a:t>
            </a:r>
            <a:r>
              <a:rPr lang="ru-RU" sz="1867" dirty="0" err="1">
                <a:solidFill>
                  <a:schemeClr val="bg1">
                    <a:lumMod val="25000"/>
                  </a:schemeClr>
                </a:solidFill>
              </a:rPr>
              <a:t>оприходования</a:t>
            </a:r>
            <a:r>
              <a:rPr lang="ru-RU" sz="1867" dirty="0">
                <a:solidFill>
                  <a:schemeClr val="bg1">
                    <a:lumMod val="25000"/>
                  </a:schemeClr>
                </a:solidFill>
              </a:rPr>
              <a:t> готовой продукции на склад, отпуска и продажи ее покупателям;</a:t>
            </a:r>
          </a:p>
        </p:txBody>
      </p:sp>
      <p:cxnSp>
        <p:nvCxnSpPr>
          <p:cNvPr id="45" name="Прямая со стрелкой 44"/>
          <p:cNvCxnSpPr/>
          <p:nvPr/>
        </p:nvCxnSpPr>
        <p:spPr>
          <a:xfrm>
            <a:off x="2876136" y="4868858"/>
            <a:ext cx="1905013" cy="1047757"/>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27916740"/>
      </p:ext>
    </p:extLst>
  </p:cSld>
  <p:clrMapOvr>
    <a:masterClrMapping/>
  </p:clrMapOvr>
  <p:transition spd="slow">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857213" y="857232"/>
            <a:ext cx="4095779" cy="1238259"/>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121920" tIns="60960" rIns="121920" bIns="60960" numCol="1" anchor="t" anchorCtr="0" compatLnSpc="1">
            <a:prstTxWarp prst="textNoShape">
              <a:avLst/>
            </a:prstTxWarp>
          </a:bodyPr>
          <a:lstStyle/>
          <a:p>
            <a:pPr defTabSz="1219170" fontAlgn="base">
              <a:spcBef>
                <a:spcPct val="0"/>
              </a:spcBef>
              <a:spcAft>
                <a:spcPts val="1333"/>
              </a:spcAft>
            </a:pPr>
            <a:r>
              <a:rPr lang="kk-KZ" sz="2400" b="1" dirty="0">
                <a:solidFill>
                  <a:srgbClr val="FFFFFF"/>
                </a:solidFill>
                <a:latin typeface="Times New Roman" pitchFamily="18" charset="0"/>
                <a:cs typeface="Arial" pitchFamily="34" charset="0"/>
              </a:rPr>
              <a:t>Первичный документ</a:t>
            </a:r>
            <a:r>
              <a:rPr lang="ru-RU" sz="2400" b="1" dirty="0">
                <a:solidFill>
                  <a:srgbClr val="FFFFFF"/>
                </a:solidFill>
                <a:latin typeface="Times New Roman" pitchFamily="18" charset="0"/>
                <a:cs typeface="Arial" pitchFamily="34" charset="0"/>
              </a:rPr>
              <a:t>,подтверждающий получение дохода</a:t>
            </a:r>
            <a:endParaRPr lang="ru-RU" sz="2400" dirty="0">
              <a:latin typeface="Arial" pitchFamily="34" charset="0"/>
              <a:cs typeface="Arial" pitchFamily="34" charset="0"/>
            </a:endParaRPr>
          </a:p>
        </p:txBody>
      </p:sp>
      <p:sp>
        <p:nvSpPr>
          <p:cNvPr id="62467" name="Rectangle 3"/>
          <p:cNvSpPr>
            <a:spLocks noChangeArrowheads="1"/>
          </p:cNvSpPr>
          <p:nvPr/>
        </p:nvSpPr>
        <p:spPr bwMode="auto">
          <a:xfrm>
            <a:off x="6953256" y="761982"/>
            <a:ext cx="3810027" cy="1333509"/>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121920" tIns="60960" rIns="121920" bIns="60960" numCol="1" anchor="t" anchorCtr="0" compatLnSpc="1">
            <a:prstTxWarp prst="textNoShape">
              <a:avLst/>
            </a:prstTxWarp>
          </a:bodyPr>
          <a:lstStyle/>
          <a:p>
            <a:pPr defTabSz="1219170" fontAlgn="base">
              <a:spcBef>
                <a:spcPct val="0"/>
              </a:spcBef>
              <a:spcAft>
                <a:spcPts val="1333"/>
              </a:spcAft>
            </a:pPr>
            <a:r>
              <a:rPr lang="kk-KZ" sz="2400" b="1" dirty="0">
                <a:solidFill>
                  <a:srgbClr val="FFFFFF"/>
                </a:solidFill>
                <a:latin typeface="Times New Roman" pitchFamily="18" charset="0"/>
                <a:cs typeface="Arial" pitchFamily="34" charset="0"/>
              </a:rPr>
              <a:t>Первичный документ</a:t>
            </a:r>
            <a:r>
              <a:rPr lang="ru-RU" sz="2400" b="1" dirty="0">
                <a:solidFill>
                  <a:srgbClr val="FFFFFF"/>
                </a:solidFill>
                <a:latin typeface="Times New Roman" pitchFamily="18" charset="0"/>
                <a:cs typeface="Arial" pitchFamily="34" charset="0"/>
              </a:rPr>
              <a:t> при реализации работ</a:t>
            </a:r>
          </a:p>
        </p:txBody>
      </p:sp>
      <p:sp>
        <p:nvSpPr>
          <p:cNvPr id="62468" name="Rectangle 4"/>
          <p:cNvSpPr>
            <a:spLocks noChangeArrowheads="1"/>
          </p:cNvSpPr>
          <p:nvPr/>
        </p:nvSpPr>
        <p:spPr bwMode="auto">
          <a:xfrm>
            <a:off x="571461" y="2666995"/>
            <a:ext cx="4286280" cy="476253"/>
          </a:xfrm>
          <a:prstGeom prst="rect">
            <a:avLst/>
          </a:prstGeom>
          <a:solidFill>
            <a:srgbClr val="C6D9F1"/>
          </a:solidFill>
          <a:ln w="9525">
            <a:solidFill>
              <a:srgbClr val="000000"/>
            </a:solid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ts val="1333"/>
              </a:spcAft>
            </a:pPr>
            <a:r>
              <a:rPr lang="ru-RU" sz="2667" b="1" dirty="0">
                <a:latin typeface="Calibri" pitchFamily="34" charset="0"/>
                <a:cs typeface="Arial" pitchFamily="34" charset="0"/>
              </a:rPr>
              <a:t>         </a:t>
            </a:r>
            <a:r>
              <a:rPr lang="ru-RU" sz="2667" b="1" dirty="0">
                <a:latin typeface="Times New Roman" pitchFamily="18" charset="0"/>
                <a:cs typeface="Arial" pitchFamily="34" charset="0"/>
              </a:rPr>
              <a:t>Товарная накладная</a:t>
            </a:r>
            <a:endParaRPr lang="ru-RU" sz="2667" b="1" dirty="0">
              <a:latin typeface="Arial" pitchFamily="34" charset="0"/>
              <a:cs typeface="Arial" pitchFamily="34" charset="0"/>
            </a:endParaRPr>
          </a:p>
        </p:txBody>
      </p:sp>
      <p:sp>
        <p:nvSpPr>
          <p:cNvPr id="62469" name="Rectangle 5"/>
          <p:cNvSpPr>
            <a:spLocks noChangeArrowheads="1"/>
          </p:cNvSpPr>
          <p:nvPr/>
        </p:nvSpPr>
        <p:spPr bwMode="auto">
          <a:xfrm>
            <a:off x="6667504" y="2666995"/>
            <a:ext cx="5048285" cy="571504"/>
          </a:xfrm>
          <a:prstGeom prst="rect">
            <a:avLst/>
          </a:prstGeom>
          <a:solidFill>
            <a:srgbClr val="C6D9F1"/>
          </a:solidFill>
          <a:ln w="9525">
            <a:solidFill>
              <a:srgbClr val="000000"/>
            </a:solid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ts val="1333"/>
              </a:spcAft>
            </a:pPr>
            <a:r>
              <a:rPr lang="ru-RU" sz="2667" b="1" dirty="0">
                <a:latin typeface="Times New Roman" pitchFamily="18" charset="0"/>
                <a:cs typeface="Arial" pitchFamily="34" charset="0"/>
              </a:rPr>
              <a:t>        Акт выполненных работ</a:t>
            </a:r>
            <a:endParaRPr lang="ru-RU" sz="2667" b="1" dirty="0">
              <a:latin typeface="Arial" pitchFamily="34" charset="0"/>
              <a:cs typeface="Arial" pitchFamily="34" charset="0"/>
            </a:endParaRPr>
          </a:p>
        </p:txBody>
      </p:sp>
      <p:sp>
        <p:nvSpPr>
          <p:cNvPr id="62470" name="Rectangle 6"/>
          <p:cNvSpPr>
            <a:spLocks noChangeArrowheads="1"/>
          </p:cNvSpPr>
          <p:nvPr/>
        </p:nvSpPr>
        <p:spPr bwMode="auto">
          <a:xfrm>
            <a:off x="6762755" y="3429000"/>
            <a:ext cx="4953035" cy="476253"/>
          </a:xfrm>
          <a:prstGeom prst="rect">
            <a:avLst/>
          </a:prstGeom>
          <a:solidFill>
            <a:srgbClr val="C6D9F1"/>
          </a:solidFill>
          <a:ln w="9525">
            <a:solidFill>
              <a:srgbClr val="000000"/>
            </a:solid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ts val="1333"/>
              </a:spcAft>
            </a:pPr>
            <a:r>
              <a:rPr lang="ru-RU" sz="2400" b="1">
                <a:latin typeface="Calibri" pitchFamily="34" charset="0"/>
                <a:cs typeface="Arial" pitchFamily="34" charset="0"/>
              </a:rPr>
              <a:t>           </a:t>
            </a:r>
            <a:r>
              <a:rPr lang="ru-RU" sz="2400" b="1">
                <a:latin typeface="Times New Roman" pitchFamily="18" charset="0"/>
                <a:cs typeface="Arial" pitchFamily="34" charset="0"/>
              </a:rPr>
              <a:t>Акт оказания услуг</a:t>
            </a:r>
            <a:endParaRPr lang="ru-RU" sz="2400" b="1">
              <a:latin typeface="Arial" pitchFamily="34" charset="0"/>
              <a:cs typeface="Arial" pitchFamily="34" charset="0"/>
            </a:endParaRPr>
          </a:p>
        </p:txBody>
      </p:sp>
      <p:sp>
        <p:nvSpPr>
          <p:cNvPr id="62471" name="Rectangle 7"/>
          <p:cNvSpPr>
            <a:spLocks noChangeArrowheads="1"/>
          </p:cNvSpPr>
          <p:nvPr/>
        </p:nvSpPr>
        <p:spPr bwMode="auto">
          <a:xfrm>
            <a:off x="285710" y="4286256"/>
            <a:ext cx="3619525" cy="2095515"/>
          </a:xfrm>
          <a:prstGeom prst="rect">
            <a:avLst/>
          </a:prstGeom>
          <a:solidFill>
            <a:srgbClr val="FFFFFF"/>
          </a:solidFill>
          <a:ln w="31750">
            <a:solidFill>
              <a:srgbClr val="4F81BD"/>
            </a:solidFill>
            <a:miter lim="800000"/>
            <a:headEnd/>
            <a:tailEnd/>
          </a:ln>
          <a:effectLst/>
        </p:spPr>
        <p:txBody>
          <a:bodyPr vert="horz" wrap="square" lIns="121920" tIns="60960" rIns="121920" bIns="60960" numCol="1" anchor="t" anchorCtr="0" compatLnSpc="1">
            <a:prstTxWarp prst="textNoShape">
              <a:avLst/>
            </a:prstTxWarp>
          </a:bodyPr>
          <a:lstStyle/>
          <a:p>
            <a:pPr defTabSz="1219170" fontAlgn="base">
              <a:spcBef>
                <a:spcPct val="0"/>
              </a:spcBef>
              <a:spcAft>
                <a:spcPts val="1333"/>
              </a:spcAft>
            </a:pPr>
            <a:r>
              <a:rPr lang="ru-RU" sz="2133" dirty="0">
                <a:solidFill>
                  <a:srgbClr val="000000"/>
                </a:solidFill>
                <a:latin typeface="Times New Roman" pitchFamily="18" charset="0"/>
                <a:cs typeface="Arial" pitchFamily="34" charset="0"/>
              </a:rPr>
              <a:t>1экземпляр накладной архивируют у покупателя и обеспечивают право на зачет суммы НДС по приобретенным материальным ценностям.</a:t>
            </a:r>
            <a:endParaRPr lang="ru-RU" sz="2133" dirty="0">
              <a:latin typeface="Arial" pitchFamily="34" charset="0"/>
              <a:cs typeface="Arial" pitchFamily="34" charset="0"/>
            </a:endParaRPr>
          </a:p>
        </p:txBody>
      </p:sp>
      <p:sp>
        <p:nvSpPr>
          <p:cNvPr id="62472" name="Rectangle 8"/>
          <p:cNvSpPr>
            <a:spLocks noChangeArrowheads="1"/>
          </p:cNvSpPr>
          <p:nvPr/>
        </p:nvSpPr>
        <p:spPr bwMode="auto">
          <a:xfrm>
            <a:off x="4286237" y="4286256"/>
            <a:ext cx="4381531" cy="2095515"/>
          </a:xfrm>
          <a:prstGeom prst="rect">
            <a:avLst/>
          </a:prstGeom>
          <a:solidFill>
            <a:srgbClr val="FFFFFF"/>
          </a:solidFill>
          <a:ln w="31750">
            <a:solidFill>
              <a:srgbClr val="4F81BD"/>
            </a:solidFill>
            <a:miter lim="800000"/>
            <a:headEnd/>
            <a:tailEnd/>
          </a:ln>
          <a:effectLst/>
        </p:spPr>
        <p:txBody>
          <a:bodyPr vert="horz" wrap="square" lIns="121920" tIns="60960" rIns="121920" bIns="60960" numCol="1" anchor="t" anchorCtr="0" compatLnSpc="1">
            <a:prstTxWarp prst="textNoShape">
              <a:avLst/>
            </a:prstTxWarp>
          </a:bodyPr>
          <a:lstStyle/>
          <a:p>
            <a:pPr defTabSz="1219170" fontAlgn="base">
              <a:spcBef>
                <a:spcPct val="0"/>
              </a:spcBef>
              <a:spcAft>
                <a:spcPts val="1333"/>
              </a:spcAft>
            </a:pPr>
            <a:r>
              <a:rPr lang="ru-RU" sz="2133" dirty="0">
                <a:solidFill>
                  <a:srgbClr val="000000"/>
                </a:solidFill>
                <a:latin typeface="Times New Roman" pitchFamily="18" charset="0"/>
                <a:cs typeface="Arial" pitchFamily="34" charset="0"/>
              </a:rPr>
              <a:t>2 экземпляр накладной архивируют у поставщика, и его выписка определяет начисление НДС по поставке, осуществленной субъектом налогообложения.</a:t>
            </a:r>
            <a:endParaRPr lang="ru-RU" sz="2133" dirty="0">
              <a:latin typeface="Arial" pitchFamily="34" charset="0"/>
              <a:cs typeface="Arial" pitchFamily="34" charset="0"/>
            </a:endParaRPr>
          </a:p>
        </p:txBody>
      </p:sp>
      <p:sp>
        <p:nvSpPr>
          <p:cNvPr id="10" name="Стрелка вниз 9"/>
          <p:cNvSpPr/>
          <p:nvPr/>
        </p:nvSpPr>
        <p:spPr>
          <a:xfrm>
            <a:off x="2095472" y="2190741"/>
            <a:ext cx="1047757" cy="381800"/>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
        <p:nvSpPr>
          <p:cNvPr id="11" name="Стрелка вниз 10"/>
          <p:cNvSpPr/>
          <p:nvPr/>
        </p:nvSpPr>
        <p:spPr>
          <a:xfrm>
            <a:off x="1047715" y="3333749"/>
            <a:ext cx="1238259" cy="381800"/>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
        <p:nvSpPr>
          <p:cNvPr id="12" name="Стрелка вниз 11"/>
          <p:cNvSpPr/>
          <p:nvPr/>
        </p:nvSpPr>
        <p:spPr>
          <a:xfrm>
            <a:off x="4000486" y="3238499"/>
            <a:ext cx="1047757" cy="381800"/>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
        <p:nvSpPr>
          <p:cNvPr id="13" name="Стрелка вниз 12"/>
          <p:cNvSpPr/>
          <p:nvPr/>
        </p:nvSpPr>
        <p:spPr>
          <a:xfrm>
            <a:off x="8477267" y="2190741"/>
            <a:ext cx="1047757" cy="381800"/>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Tree>
  </p:cSld>
  <p:clrMapOvr>
    <a:masterClrMapping/>
  </p:clrMapOvr>
  <p:transition spd="med">
    <p:spli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38;p29"/>
          <p:cNvGrpSpPr/>
          <p:nvPr/>
        </p:nvGrpSpPr>
        <p:grpSpPr>
          <a:xfrm>
            <a:off x="0" y="2000240"/>
            <a:ext cx="3714733" cy="3619525"/>
            <a:chOff x="3074637" y="1414956"/>
            <a:chExt cx="2994725" cy="2770798"/>
          </a:xfrm>
        </p:grpSpPr>
        <p:sp>
          <p:nvSpPr>
            <p:cNvPr id="12" name="Google Shape;239;p29"/>
            <p:cNvSpPr/>
            <p:nvPr/>
          </p:nvSpPr>
          <p:spPr>
            <a:xfrm>
              <a:off x="3488994" y="2635178"/>
              <a:ext cx="2165871" cy="809857"/>
            </a:xfrm>
            <a:custGeom>
              <a:avLst/>
              <a:gdLst/>
              <a:ahLst/>
              <a:cxnLst/>
              <a:rect l="l" t="t" r="r" b="b"/>
              <a:pathLst>
                <a:path w="126826" h="43529" extrusionOk="0">
                  <a:moveTo>
                    <a:pt x="0" y="20002"/>
                  </a:moveTo>
                  <a:lnTo>
                    <a:pt x="63389" y="43529"/>
                  </a:lnTo>
                  <a:lnTo>
                    <a:pt x="126826" y="19907"/>
                  </a:lnTo>
                  <a:lnTo>
                    <a:pt x="63580" y="0"/>
                  </a:lnTo>
                  <a:close/>
                </a:path>
              </a:pathLst>
            </a:custGeom>
            <a:solidFill>
              <a:srgbClr val="9E9E9E"/>
            </a:solidFill>
            <a:ln>
              <a:noFill/>
            </a:ln>
          </p:spPr>
        </p:sp>
        <p:sp>
          <p:nvSpPr>
            <p:cNvPr id="13" name="Google Shape;240;p29"/>
            <p:cNvSpPr/>
            <p:nvPr/>
          </p:nvSpPr>
          <p:spPr>
            <a:xfrm>
              <a:off x="3074637" y="3006255"/>
              <a:ext cx="1498124" cy="1179498"/>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997545"/>
            </a:solidFill>
            <a:ln>
              <a:noFill/>
            </a:ln>
          </p:spPr>
        </p:sp>
        <p:sp>
          <p:nvSpPr>
            <p:cNvPr id="14" name="Google Shape;241;p29"/>
            <p:cNvSpPr/>
            <p:nvPr/>
          </p:nvSpPr>
          <p:spPr>
            <a:xfrm flipH="1">
              <a:off x="4571239" y="3006255"/>
              <a:ext cx="1498124" cy="1179498"/>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gradFill>
              <a:gsLst>
                <a:gs pos="0">
                  <a:srgbClr val="F6D2A2"/>
                </a:gs>
                <a:gs pos="20000">
                  <a:srgbClr val="C59F72"/>
                </a:gs>
                <a:gs pos="30000">
                  <a:srgbClr val="997545"/>
                </a:gs>
                <a:gs pos="39000">
                  <a:srgbClr val="C59F72"/>
                </a:gs>
                <a:gs pos="54000">
                  <a:srgbClr val="F6D2A2"/>
                </a:gs>
                <a:gs pos="71000">
                  <a:srgbClr val="C59F72"/>
                </a:gs>
                <a:gs pos="87000">
                  <a:srgbClr val="F6D2A2"/>
                </a:gs>
                <a:gs pos="100000">
                  <a:srgbClr val="997545"/>
                </a:gs>
              </a:gsLst>
              <a:lin ang="2698631" scaled="0"/>
            </a:gradFill>
            <a:ln>
              <a:noFill/>
            </a:ln>
          </p:spPr>
        </p:sp>
        <p:sp>
          <p:nvSpPr>
            <p:cNvPr id="15" name="Google Shape;242;p29"/>
            <p:cNvSpPr/>
            <p:nvPr/>
          </p:nvSpPr>
          <p:spPr>
            <a:xfrm>
              <a:off x="3907863" y="2137478"/>
              <a:ext cx="1334160" cy="499167"/>
            </a:xfrm>
            <a:custGeom>
              <a:avLst/>
              <a:gdLst/>
              <a:ahLst/>
              <a:cxnLst/>
              <a:rect l="l" t="t" r="r" b="b"/>
              <a:pathLst>
                <a:path w="24053" h="8150" extrusionOk="0">
                  <a:moveTo>
                    <a:pt x="0" y="3827"/>
                  </a:moveTo>
                  <a:lnTo>
                    <a:pt x="11976" y="8150"/>
                  </a:lnTo>
                  <a:lnTo>
                    <a:pt x="24053" y="3827"/>
                  </a:lnTo>
                  <a:lnTo>
                    <a:pt x="12126" y="0"/>
                  </a:lnTo>
                  <a:close/>
                </a:path>
              </a:pathLst>
            </a:custGeom>
            <a:solidFill>
              <a:srgbClr val="9E9E9E"/>
            </a:solidFill>
            <a:ln>
              <a:noFill/>
            </a:ln>
          </p:spPr>
        </p:sp>
        <p:sp>
          <p:nvSpPr>
            <p:cNvPr id="16" name="Google Shape;243;p29"/>
            <p:cNvSpPr/>
            <p:nvPr/>
          </p:nvSpPr>
          <p:spPr>
            <a:xfrm>
              <a:off x="3561986" y="2371372"/>
              <a:ext cx="1013303" cy="865082"/>
            </a:xfrm>
            <a:custGeom>
              <a:avLst/>
              <a:gdLst/>
              <a:ahLst/>
              <a:cxnLst/>
              <a:rect l="l" t="t" r="r" b="b"/>
              <a:pathLst>
                <a:path w="18238" h="14114" extrusionOk="0">
                  <a:moveTo>
                    <a:pt x="6262" y="0"/>
                  </a:moveTo>
                  <a:lnTo>
                    <a:pt x="18238" y="4324"/>
                  </a:lnTo>
                  <a:lnTo>
                    <a:pt x="18238" y="14114"/>
                  </a:lnTo>
                  <a:lnTo>
                    <a:pt x="0" y="7554"/>
                  </a:lnTo>
                  <a:close/>
                </a:path>
              </a:pathLst>
            </a:custGeom>
            <a:solidFill>
              <a:srgbClr val="997545"/>
            </a:solidFill>
            <a:ln>
              <a:noFill/>
            </a:ln>
          </p:spPr>
        </p:sp>
        <p:sp>
          <p:nvSpPr>
            <p:cNvPr id="17" name="Google Shape;244;p29"/>
            <p:cNvSpPr/>
            <p:nvPr/>
          </p:nvSpPr>
          <p:spPr>
            <a:xfrm flipH="1">
              <a:off x="4572604" y="2371372"/>
              <a:ext cx="1013303" cy="865082"/>
            </a:xfrm>
            <a:custGeom>
              <a:avLst/>
              <a:gdLst/>
              <a:ahLst/>
              <a:cxnLst/>
              <a:rect l="l" t="t" r="r" b="b"/>
              <a:pathLst>
                <a:path w="18238" h="14114" extrusionOk="0">
                  <a:moveTo>
                    <a:pt x="6262" y="0"/>
                  </a:moveTo>
                  <a:lnTo>
                    <a:pt x="18238" y="4324"/>
                  </a:lnTo>
                  <a:lnTo>
                    <a:pt x="18238" y="14114"/>
                  </a:lnTo>
                  <a:lnTo>
                    <a:pt x="0" y="7554"/>
                  </a:lnTo>
                  <a:close/>
                </a:path>
              </a:pathLst>
            </a:custGeom>
            <a:gradFill>
              <a:gsLst>
                <a:gs pos="0">
                  <a:srgbClr val="F6D2A2"/>
                </a:gs>
                <a:gs pos="20000">
                  <a:srgbClr val="C59F72"/>
                </a:gs>
                <a:gs pos="30000">
                  <a:srgbClr val="997545"/>
                </a:gs>
                <a:gs pos="39000">
                  <a:srgbClr val="C59F72"/>
                </a:gs>
                <a:gs pos="54000">
                  <a:srgbClr val="F6D2A2"/>
                </a:gs>
                <a:gs pos="71000">
                  <a:srgbClr val="C59F72"/>
                </a:gs>
                <a:gs pos="87000">
                  <a:srgbClr val="F6D2A2"/>
                </a:gs>
                <a:gs pos="100000">
                  <a:srgbClr val="997545"/>
                </a:gs>
              </a:gsLst>
              <a:lin ang="2698631" scaled="0"/>
            </a:gradFill>
            <a:ln>
              <a:noFill/>
            </a:ln>
          </p:spPr>
        </p:sp>
        <p:sp>
          <p:nvSpPr>
            <p:cNvPr id="18" name="Google Shape;245;p29"/>
            <p:cNvSpPr/>
            <p:nvPr/>
          </p:nvSpPr>
          <p:spPr>
            <a:xfrm>
              <a:off x="3984428" y="1414956"/>
              <a:ext cx="590881" cy="1023401"/>
            </a:xfrm>
            <a:custGeom>
              <a:avLst/>
              <a:gdLst/>
              <a:ahLst/>
              <a:cxnLst/>
              <a:rect l="l" t="t" r="r" b="b"/>
              <a:pathLst>
                <a:path w="10635" h="16697" extrusionOk="0">
                  <a:moveTo>
                    <a:pt x="10635" y="0"/>
                  </a:moveTo>
                  <a:lnTo>
                    <a:pt x="0" y="12722"/>
                  </a:lnTo>
                  <a:lnTo>
                    <a:pt x="10635" y="16697"/>
                  </a:lnTo>
                  <a:close/>
                </a:path>
              </a:pathLst>
            </a:custGeom>
            <a:solidFill>
              <a:srgbClr val="997545"/>
            </a:solidFill>
            <a:ln>
              <a:noFill/>
            </a:ln>
          </p:spPr>
        </p:sp>
        <p:sp>
          <p:nvSpPr>
            <p:cNvPr id="19" name="Google Shape;246;p29"/>
            <p:cNvSpPr/>
            <p:nvPr/>
          </p:nvSpPr>
          <p:spPr>
            <a:xfrm flipH="1">
              <a:off x="4572585" y="1414956"/>
              <a:ext cx="590881" cy="1023401"/>
            </a:xfrm>
            <a:custGeom>
              <a:avLst/>
              <a:gdLst/>
              <a:ahLst/>
              <a:cxnLst/>
              <a:rect l="l" t="t" r="r" b="b"/>
              <a:pathLst>
                <a:path w="10635" h="16697" extrusionOk="0">
                  <a:moveTo>
                    <a:pt x="10635" y="0"/>
                  </a:moveTo>
                  <a:lnTo>
                    <a:pt x="0" y="12722"/>
                  </a:lnTo>
                  <a:lnTo>
                    <a:pt x="10635" y="16697"/>
                  </a:lnTo>
                  <a:close/>
                </a:path>
              </a:pathLst>
            </a:custGeom>
            <a:gradFill>
              <a:gsLst>
                <a:gs pos="0">
                  <a:srgbClr val="F6D2A2"/>
                </a:gs>
                <a:gs pos="20000">
                  <a:srgbClr val="C59F72"/>
                </a:gs>
                <a:gs pos="30000">
                  <a:srgbClr val="997545"/>
                </a:gs>
                <a:gs pos="39000">
                  <a:srgbClr val="C59F72"/>
                </a:gs>
                <a:gs pos="54000">
                  <a:srgbClr val="F6D2A2"/>
                </a:gs>
                <a:gs pos="71000">
                  <a:srgbClr val="C59F72"/>
                </a:gs>
                <a:gs pos="87000">
                  <a:srgbClr val="F6D2A2"/>
                </a:gs>
                <a:gs pos="100000">
                  <a:srgbClr val="997545"/>
                </a:gs>
              </a:gsLst>
              <a:lin ang="2698631" scaled="0"/>
            </a:gradFill>
            <a:ln>
              <a:noFill/>
            </a:ln>
          </p:spPr>
        </p:sp>
      </p:grpSp>
      <p:sp>
        <p:nvSpPr>
          <p:cNvPr id="20" name="Сквиркл"/>
          <p:cNvSpPr/>
          <p:nvPr/>
        </p:nvSpPr>
        <p:spPr>
          <a:xfrm>
            <a:off x="1033555" y="29806"/>
            <a:ext cx="10287072" cy="1208431"/>
          </a:xfrm>
          <a:prstGeom prst="roundRect">
            <a:avLst>
              <a:gd name="adj" fmla="val 12446"/>
            </a:avLst>
          </a:prstGeom>
          <a:solidFill>
            <a:schemeClr val="accent4"/>
          </a:solidFill>
          <a:ln w="76200">
            <a:solidFill>
              <a:schemeClr val="accent3">
                <a:satOff val="-18599"/>
                <a:lumOff val="-12549"/>
              </a:schemeClr>
            </a:solidFill>
          </a:ln>
          <a:effectLst>
            <a:outerShdw blurRad="50800" dist="63500" dir="2700000" rotWithShape="0">
              <a:srgbClr val="000000">
                <a:alpha val="50000"/>
              </a:srgbClr>
            </a:outerShdw>
            <a:reflection stA="50000" endPos="40000" dir="5400000" sy="-100000" algn="bl" rotWithShape="0"/>
          </a:effectLst>
        </p:spPr>
        <p:txBody>
          <a:bodyPr lIns="0" tIns="0" rIns="0" bIns="0"/>
          <a:lstStyle/>
          <a:p>
            <a:pPr algn="ctr">
              <a:defRPr>
                <a:solidFill>
                  <a:srgbClr val="000000"/>
                </a:solidFill>
              </a:defRPr>
            </a:pPr>
            <a:br>
              <a:rPr lang="ru-RU" sz="2400" dirty="0">
                <a:solidFill>
                  <a:schemeClr val="accent2">
                    <a:lumMod val="25000"/>
                  </a:schemeClr>
                </a:solidFill>
              </a:rPr>
            </a:br>
            <a:r>
              <a:rPr lang="ru-RU" sz="3200" b="1" dirty="0">
                <a:solidFill>
                  <a:schemeClr val="accent2">
                    <a:lumMod val="25000"/>
                  </a:schemeClr>
                </a:solidFill>
              </a:rPr>
              <a:t>Первичные документы</a:t>
            </a:r>
            <a:endParaRPr lang="ru-RU" sz="2400" dirty="0">
              <a:solidFill>
                <a:schemeClr val="accent2">
                  <a:lumMod val="25000"/>
                </a:schemeClr>
              </a:solidFill>
            </a:endParaRPr>
          </a:p>
          <a:p>
            <a:pPr algn="ctr">
              <a:defRPr>
                <a:solidFill>
                  <a:srgbClr val="000000"/>
                </a:solidFill>
              </a:defRPr>
            </a:pPr>
            <a:endParaRPr sz="2133" dirty="0">
              <a:solidFill>
                <a:schemeClr val="accent3">
                  <a:lumMod val="50000"/>
                </a:schemeClr>
              </a:solidFill>
            </a:endParaRPr>
          </a:p>
        </p:txBody>
      </p:sp>
      <p:sp>
        <p:nvSpPr>
          <p:cNvPr id="2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3809984" y="1714488"/>
            <a:ext cx="8096307" cy="2286016"/>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400" dirty="0">
                <a:solidFill>
                  <a:schemeClr val="bg1">
                    <a:lumMod val="25000"/>
                  </a:schemeClr>
                </a:solidFill>
              </a:rPr>
              <a:t>Документы, подтверждающие принятие материалов к учету (приходный ордер М4);</a:t>
            </a:r>
          </a:p>
          <a:p>
            <a:r>
              <a:rPr lang="ru-RU" sz="2400" dirty="0">
                <a:solidFill>
                  <a:schemeClr val="bg1">
                    <a:lumMod val="25000"/>
                  </a:schemeClr>
                </a:solidFill>
              </a:rPr>
              <a:t>Документы, подтверждающие списание материалов на производство (</a:t>
            </a:r>
            <a:r>
              <a:rPr lang="ru-RU" sz="2400" dirty="0" err="1">
                <a:solidFill>
                  <a:schemeClr val="bg1">
                    <a:lumMod val="25000"/>
                  </a:schemeClr>
                </a:solidFill>
              </a:rPr>
              <a:t>лимитно-заборные</a:t>
            </a:r>
            <a:r>
              <a:rPr lang="ru-RU" sz="2400" dirty="0">
                <a:solidFill>
                  <a:schemeClr val="bg1">
                    <a:lumMod val="25000"/>
                  </a:schemeClr>
                </a:solidFill>
              </a:rPr>
              <a:t> карты М8 и М9, требование-накладная М11, акт-требование на дополнительный отпуск материалов</a:t>
            </a:r>
            <a:endParaRPr sz="2400" dirty="0">
              <a:solidFill>
                <a:schemeClr val="bg1">
                  <a:lumMod val="25000"/>
                </a:schemeClr>
              </a:solidFill>
            </a:endParaRPr>
          </a:p>
        </p:txBody>
      </p:sp>
      <p:sp>
        <p:nvSpPr>
          <p:cNvPr id="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80C1AF88-462F-A676-3FD2-23B22714E116}"/>
              </a:ext>
            </a:extLst>
          </p:cNvPr>
          <p:cNvSpPr/>
          <p:nvPr/>
        </p:nvSpPr>
        <p:spPr>
          <a:xfrm>
            <a:off x="3809984" y="4572009"/>
            <a:ext cx="8096307" cy="608196"/>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667" dirty="0">
                <a:solidFill>
                  <a:schemeClr val="bg1">
                    <a:lumMod val="25000"/>
                  </a:schemeClr>
                </a:solidFill>
              </a:rPr>
              <a:t>Подтверждение расходов на ТМЦ</a:t>
            </a:r>
          </a:p>
        </p:txBody>
      </p:sp>
      <p:sp>
        <p:nvSpPr>
          <p:cNvPr id="4"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2E7DE674-4308-4E97-B168-BB87803BC826}"/>
              </a:ext>
            </a:extLst>
          </p:cNvPr>
          <p:cNvSpPr/>
          <p:nvPr/>
        </p:nvSpPr>
        <p:spPr>
          <a:xfrm>
            <a:off x="3809984" y="5619766"/>
            <a:ext cx="8096307" cy="831951"/>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667" dirty="0">
                <a:solidFill>
                  <a:schemeClr val="bg1">
                    <a:lumMod val="25000"/>
                  </a:schemeClr>
                </a:solidFill>
              </a:rPr>
              <a:t>Товарная накладная</a:t>
            </a:r>
          </a:p>
        </p:txBody>
      </p:sp>
    </p:spTree>
    <p:extLst>
      <p:ext uri="{BB962C8B-B14F-4D97-AF65-F5344CB8AC3E}">
        <p14:creationId xmlns:p14="http://schemas.microsoft.com/office/powerpoint/2010/main" val="6875817"/>
      </p:ext>
    </p:extLst>
  </p:cSld>
  <p:clrMapOvr>
    <a:masterClrMapping/>
  </p:clrMapOvr>
  <p:transition spd="med">
    <p:wheel spokes="3"/>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1295467" y="-12372"/>
            <a:ext cx="9429816" cy="869605"/>
          </a:xfrm>
          <a:prstGeom prst="roundRect">
            <a:avLst>
              <a:gd name="adj" fmla="val 11012"/>
            </a:avLst>
          </a:prstGeom>
          <a:solidFill>
            <a:schemeClr val="accent5">
              <a:lumMod val="60000"/>
              <a:lumOff val="40000"/>
            </a:schemeClr>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2400" dirty="0">
                <a:solidFill>
                  <a:schemeClr val="tx1"/>
                </a:solidFill>
              </a:rPr>
              <a:t>Профессиональный подход. Практика показывает, что чаще всего в ходе аудита доходов выявляются следующие ошибки:</a:t>
            </a:r>
          </a:p>
        </p:txBody>
      </p:sp>
      <p:sp>
        <p:nvSpPr>
          <p:cNvPr id="3"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285709" y="1238235"/>
            <a:ext cx="5328675" cy="571504"/>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867" dirty="0"/>
              <a:t>неверная классификация доходов;</a:t>
            </a:r>
          </a:p>
          <a:p>
            <a:br>
              <a:rPr lang="ru-RU" sz="1867" dirty="0"/>
            </a:br>
            <a:endParaRPr lang="ru-RU" sz="1867" dirty="0"/>
          </a:p>
        </p:txBody>
      </p:sp>
      <p:sp>
        <p:nvSpPr>
          <p:cNvPr id="4"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D8472A37-39BB-160F-E4B2-92CE8286BC2E}"/>
              </a:ext>
            </a:extLst>
          </p:cNvPr>
          <p:cNvSpPr/>
          <p:nvPr/>
        </p:nvSpPr>
        <p:spPr>
          <a:xfrm>
            <a:off x="285709" y="2190741"/>
            <a:ext cx="5328675" cy="857256"/>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867" dirty="0"/>
              <a:t>несоблюдение принципа начисления и соответствия доходов и расходов;</a:t>
            </a:r>
          </a:p>
        </p:txBody>
      </p:sp>
      <p:sp>
        <p:nvSpPr>
          <p:cNvPr id="5"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D84FD744-6E92-F727-D2E9-D07C9768205E}"/>
              </a:ext>
            </a:extLst>
          </p:cNvPr>
          <p:cNvSpPr/>
          <p:nvPr/>
        </p:nvSpPr>
        <p:spPr>
          <a:xfrm>
            <a:off x="285709" y="3238499"/>
            <a:ext cx="5328675" cy="571504"/>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867" dirty="0"/>
              <a:t>неверно исчислена сумма дохода;</a:t>
            </a:r>
          </a:p>
        </p:txBody>
      </p:sp>
      <p:sp>
        <p:nvSpPr>
          <p:cNvPr id="7"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D84FD744-6E92-F727-D2E9-D07C9768205E}"/>
              </a:ext>
            </a:extLst>
          </p:cNvPr>
          <p:cNvSpPr/>
          <p:nvPr/>
        </p:nvSpPr>
        <p:spPr>
          <a:xfrm>
            <a:off x="285709" y="4000504"/>
            <a:ext cx="5328675" cy="1143008"/>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867" dirty="0"/>
              <a:t>ошибки в бухгалтерских проводках при отражении хозяйственных операций по формированию доходов и списания их на финансовые результаты;</a:t>
            </a:r>
          </a:p>
        </p:txBody>
      </p:sp>
      <p:sp>
        <p:nvSpPr>
          <p:cNvPr id="8"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D84FD744-6E92-F727-D2E9-D07C9768205E}"/>
              </a:ext>
            </a:extLst>
          </p:cNvPr>
          <p:cNvSpPr/>
          <p:nvPr/>
        </p:nvSpPr>
        <p:spPr>
          <a:xfrm>
            <a:off x="285709" y="5429264"/>
            <a:ext cx="5328675" cy="1143008"/>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867" dirty="0"/>
              <a:t>отсутствие первичных документов по учету доходов;</a:t>
            </a:r>
          </a:p>
          <a:p>
            <a:r>
              <a:rPr lang="ru-RU" sz="1867" dirty="0"/>
              <a:t>несоответствие данных синтетического и аналитического учета;</a:t>
            </a:r>
          </a:p>
          <a:p>
            <a:endParaRPr lang="ru-RU" sz="1867" b="0" dirty="0"/>
          </a:p>
        </p:txBody>
      </p:sp>
      <p:pic>
        <p:nvPicPr>
          <p:cNvPr id="80898" name="Picture 2" descr="Что такое выручка и как ее увеличить в компании | База знаний Upservice"/>
          <p:cNvPicPr>
            <a:picLocks noChangeAspect="1" noChangeArrowheads="1"/>
          </p:cNvPicPr>
          <p:nvPr/>
        </p:nvPicPr>
        <p:blipFill>
          <a:blip r:embed="rId2" cstate="print"/>
          <a:srcRect/>
          <a:stretch>
            <a:fillRect/>
          </a:stretch>
        </p:blipFill>
        <p:spPr bwMode="auto">
          <a:xfrm>
            <a:off x="5622584" y="1904990"/>
            <a:ext cx="6569416" cy="4476781"/>
          </a:xfrm>
          <a:prstGeom prst="rect">
            <a:avLst/>
          </a:prstGeom>
          <a:noFill/>
        </p:spPr>
      </p:pic>
    </p:spTree>
    <p:extLst>
      <p:ext uri="{BB962C8B-B14F-4D97-AF65-F5344CB8AC3E}">
        <p14:creationId xmlns:p14="http://schemas.microsoft.com/office/powerpoint/2010/main" val="2819273441"/>
      </p:ext>
    </p:extLst>
  </p:cSld>
  <p:clrMapOvr>
    <a:masterClrMapping/>
  </p:clrMapOvr>
  <p:transition spd="med">
    <p:newsfla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7776273F-7DA4-A9BF-EDB8-AA7733967CB0}"/>
              </a:ext>
            </a:extLst>
          </p:cNvPr>
          <p:cNvSpPr/>
          <p:nvPr/>
        </p:nvSpPr>
        <p:spPr>
          <a:xfrm>
            <a:off x="778255" y="740702"/>
            <a:ext cx="10635491" cy="650793"/>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667" dirty="0">
                <a:solidFill>
                  <a:schemeClr val="bg1">
                    <a:lumMod val="25000"/>
                  </a:schemeClr>
                </a:solidFill>
              </a:rPr>
              <a:t>Методика проверки</a:t>
            </a:r>
          </a:p>
        </p:txBody>
      </p:sp>
      <p:sp>
        <p:nvSpPr>
          <p:cNvPr id="5" name="Стрелка вниз 5">
            <a:extLst>
              <a:ext uri="{FF2B5EF4-FFF2-40B4-BE49-F238E27FC236}">
                <a16:creationId xmlns:a16="http://schemas.microsoft.com/office/drawing/2014/main" id="{B98AE97C-51E3-3746-B990-163FBE95B300}"/>
              </a:ext>
            </a:extLst>
          </p:cNvPr>
          <p:cNvSpPr/>
          <p:nvPr/>
        </p:nvSpPr>
        <p:spPr>
          <a:xfrm>
            <a:off x="2831637" y="1653413"/>
            <a:ext cx="2000264" cy="38180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
        <p:nvSpPr>
          <p:cNvPr id="9"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8C266AE4-100B-FA2C-1C40-0F72F0EE22EB}"/>
              </a:ext>
            </a:extLst>
          </p:cNvPr>
          <p:cNvSpPr/>
          <p:nvPr/>
        </p:nvSpPr>
        <p:spPr>
          <a:xfrm>
            <a:off x="143339" y="2564904"/>
            <a:ext cx="7872875" cy="4128459"/>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pPr algn="just"/>
            <a:r>
              <a:rPr lang="ru-RU" sz="2400" dirty="0">
                <a:solidFill>
                  <a:schemeClr val="bg1">
                    <a:lumMod val="25000"/>
                  </a:schemeClr>
                </a:solidFill>
              </a:rPr>
              <a:t>Методика проверки выручки от продаж предусматривает различные аудиторские процедуры, к которым можно отнести следующие: инвентаризация (готовой продукции на складе), осмотр, контрольные замеры, лабораторный контроль (например, соответствия свойств готовой продукции установленным нормам, требованиям и т.д.), опрос, просмотр документов, сравнение документов; подтверждение (например, комиссионера об отгрузке продукции комитента) </a:t>
            </a:r>
          </a:p>
        </p:txBody>
      </p:sp>
      <p:pic>
        <p:nvPicPr>
          <p:cNvPr id="12290" name="Picture 2" descr="Активы и обязательства . Сравнение.">
            <a:extLst>
              <a:ext uri="{FF2B5EF4-FFF2-40B4-BE49-F238E27FC236}">
                <a16:creationId xmlns:a16="http://schemas.microsoft.com/office/drawing/2014/main" id="{51D94D9C-766F-25E9-5F32-8A8D882803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8235" y="2510669"/>
            <a:ext cx="3840427" cy="38404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103454"/>
      </p:ext>
    </p:extLst>
  </p:cSld>
  <p:clrMapOvr>
    <a:masterClrMapping/>
  </p:clrMapOvr>
  <p:transition spd="med">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26BB12-8874-4D13-9B88-812E1FFD73D5}"/>
              </a:ext>
            </a:extLst>
          </p:cNvPr>
          <p:cNvSpPr>
            <a:spLocks noGrp="1"/>
          </p:cNvSpPr>
          <p:nvPr>
            <p:ph type="title"/>
          </p:nvPr>
        </p:nvSpPr>
        <p:spPr>
          <a:xfrm>
            <a:off x="1202919" y="284176"/>
            <a:ext cx="9784080" cy="843584"/>
          </a:xfrm>
        </p:spPr>
        <p:txBody>
          <a:bodyPr/>
          <a:lstStyle/>
          <a:p>
            <a:r>
              <a:rPr lang="ru-RU" dirty="0"/>
              <a:t>Доходы </a:t>
            </a:r>
            <a:endParaRPr lang="ru-KZ" dirty="0"/>
          </a:p>
        </p:txBody>
      </p:sp>
      <p:graphicFrame>
        <p:nvGraphicFramePr>
          <p:cNvPr id="4" name="Таблица 4">
            <a:extLst>
              <a:ext uri="{FF2B5EF4-FFF2-40B4-BE49-F238E27FC236}">
                <a16:creationId xmlns:a16="http://schemas.microsoft.com/office/drawing/2014/main" id="{A356A58D-D17B-4CE8-A5FF-6FD42EB02AC8}"/>
              </a:ext>
            </a:extLst>
          </p:cNvPr>
          <p:cNvGraphicFramePr>
            <a:graphicFrameLocks noGrp="1"/>
          </p:cNvGraphicFramePr>
          <p:nvPr>
            <p:ph idx="1"/>
            <p:extLst>
              <p:ext uri="{D42A27DB-BD31-4B8C-83A1-F6EECF244321}">
                <p14:modId xmlns:p14="http://schemas.microsoft.com/office/powerpoint/2010/main" val="3151478836"/>
              </p:ext>
            </p:extLst>
          </p:nvPr>
        </p:nvGraphicFramePr>
        <p:xfrm>
          <a:off x="812800" y="1127760"/>
          <a:ext cx="10830560" cy="5446069"/>
        </p:xfrm>
        <a:graphic>
          <a:graphicData uri="http://schemas.openxmlformats.org/drawingml/2006/table">
            <a:tbl>
              <a:tblPr firstRow="1" bandRow="1">
                <a:tableStyleId>{5C22544A-7EE6-4342-B048-85BDC9FD1C3A}</a:tableStyleId>
              </a:tblPr>
              <a:tblGrid>
                <a:gridCol w="3223432">
                  <a:extLst>
                    <a:ext uri="{9D8B030D-6E8A-4147-A177-3AD203B41FA5}">
                      <a16:colId xmlns:a16="http://schemas.microsoft.com/office/drawing/2014/main" val="161262223"/>
                    </a:ext>
                  </a:extLst>
                </a:gridCol>
                <a:gridCol w="7607128">
                  <a:extLst>
                    <a:ext uri="{9D8B030D-6E8A-4147-A177-3AD203B41FA5}">
                      <a16:colId xmlns:a16="http://schemas.microsoft.com/office/drawing/2014/main" val="3303564764"/>
                    </a:ext>
                  </a:extLst>
                </a:gridCol>
              </a:tblGrid>
              <a:tr h="320357">
                <a:tc>
                  <a:txBody>
                    <a:bodyPr/>
                    <a:lstStyle/>
                    <a:p>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Доходы от необменных операций (6000)</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6058714"/>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Финансирование текущей деятельности (6010)</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08996459"/>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Возврат остатков бюджетных средств (6090)</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32801501"/>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Финансирование капитальных вложений (6020)</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38085332"/>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Доходы от финансирования за счет внешних займов (6070)</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872157"/>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Трансферты (6030)</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062459"/>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Возврат остатков бюджетных средств (6090)</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02512234"/>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Субсидии (6040)</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67311311"/>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Спонсорская благотворительная помощь (6050)</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76424702"/>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Гранты (6060)</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3198240"/>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Прочие (6080)</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15103781"/>
                  </a:ext>
                </a:extLst>
              </a:tr>
              <a:tr h="320357">
                <a:tc>
                  <a:txBody>
                    <a:bodyPr/>
                    <a:lstStyle/>
                    <a:p>
                      <a:endParaRPr lang="ru-KZ" sz="1400" b="1">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b="1" dirty="0">
                          <a:solidFill>
                            <a:schemeClr val="bg1"/>
                          </a:solidFill>
                          <a:latin typeface="Times New Roman" panose="02020603050405020304" pitchFamily="18" charset="0"/>
                          <a:cs typeface="Times New Roman" panose="02020603050405020304" pitchFamily="18" charset="0"/>
                        </a:rPr>
                        <a:t>Доходы от обменных операций (6100)</a:t>
                      </a:r>
                      <a:endParaRPr lang="ru-KZ" sz="1400" b="1"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64293097"/>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Доходы от реализации товаров  </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2845863"/>
                  </a:ext>
                </a:extLst>
              </a:tr>
              <a:tr h="320357">
                <a:tc>
                  <a:txBody>
                    <a:bodyPr/>
                    <a:lstStyle/>
                    <a:p>
                      <a:endParaRPr lang="ru-KZ" sz="1400" b="1">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b="1" dirty="0">
                          <a:solidFill>
                            <a:schemeClr val="bg1"/>
                          </a:solidFill>
                          <a:latin typeface="Times New Roman" panose="02020603050405020304" pitchFamily="18" charset="0"/>
                          <a:cs typeface="Times New Roman" panose="02020603050405020304" pitchFamily="18" charset="0"/>
                        </a:rPr>
                        <a:t>Доходов от управления активами 6200</a:t>
                      </a:r>
                      <a:endParaRPr lang="ru-KZ" sz="1400" b="1"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95535905"/>
                  </a:ext>
                </a:extLst>
              </a:tr>
              <a:tr h="320357">
                <a:tc>
                  <a:txBody>
                    <a:bodyPr/>
                    <a:lstStyle/>
                    <a:p>
                      <a:r>
                        <a:rPr lang="en-US"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dirty="0">
                          <a:solidFill>
                            <a:schemeClr val="bg1"/>
                          </a:solidFill>
                          <a:latin typeface="Times New Roman" panose="02020603050405020304" pitchFamily="18" charset="0"/>
                          <a:cs typeface="Times New Roman" panose="02020603050405020304" pitchFamily="18" charset="0"/>
                        </a:rPr>
                        <a:t>Вознаграждения </a:t>
                      </a:r>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62129263"/>
                  </a:ext>
                </a:extLst>
              </a:tr>
              <a:tr h="320357">
                <a:tc>
                  <a:txBody>
                    <a:bodyPr/>
                    <a:lstStyle/>
                    <a:p>
                      <a:endParaRPr lang="ru-KZ" sz="1400">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sz="1400" b="1" dirty="0">
                          <a:solidFill>
                            <a:schemeClr val="bg1"/>
                          </a:solidFill>
                          <a:latin typeface="Times New Roman" panose="02020603050405020304" pitchFamily="18" charset="0"/>
                          <a:cs typeface="Times New Roman" panose="02020603050405020304" pitchFamily="18" charset="0"/>
                        </a:rPr>
                        <a:t>Прочие доходы (6300) </a:t>
                      </a:r>
                      <a:endParaRPr lang="ru-KZ" sz="1400" b="1"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60293921"/>
                  </a:ext>
                </a:extLst>
              </a:tr>
              <a:tr h="320357">
                <a:tc>
                  <a:txBody>
                    <a:bodyPr/>
                    <a:lstStyle/>
                    <a:p>
                      <a:endParaRPr lang="ru-KZ" sz="1400"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ru-KZ" sz="1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2367685"/>
                  </a:ext>
                </a:extLst>
              </a:tr>
            </a:tbl>
          </a:graphicData>
        </a:graphic>
      </p:graphicFrame>
    </p:spTree>
    <p:extLst>
      <p:ext uri="{BB962C8B-B14F-4D97-AF65-F5344CB8AC3E}">
        <p14:creationId xmlns:p14="http://schemas.microsoft.com/office/powerpoint/2010/main" val="2778849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38;p29"/>
          <p:cNvGrpSpPr/>
          <p:nvPr/>
        </p:nvGrpSpPr>
        <p:grpSpPr>
          <a:xfrm>
            <a:off x="0" y="2000240"/>
            <a:ext cx="3714733" cy="3619525"/>
            <a:chOff x="3074637" y="1414956"/>
            <a:chExt cx="2994725" cy="2770798"/>
          </a:xfrm>
        </p:grpSpPr>
        <p:sp>
          <p:nvSpPr>
            <p:cNvPr id="12" name="Google Shape;239;p29"/>
            <p:cNvSpPr/>
            <p:nvPr/>
          </p:nvSpPr>
          <p:spPr>
            <a:xfrm>
              <a:off x="3488994" y="2635178"/>
              <a:ext cx="2165871" cy="809857"/>
            </a:xfrm>
            <a:custGeom>
              <a:avLst/>
              <a:gdLst/>
              <a:ahLst/>
              <a:cxnLst/>
              <a:rect l="l" t="t" r="r" b="b"/>
              <a:pathLst>
                <a:path w="126826" h="43529" extrusionOk="0">
                  <a:moveTo>
                    <a:pt x="0" y="20002"/>
                  </a:moveTo>
                  <a:lnTo>
                    <a:pt x="63389" y="43529"/>
                  </a:lnTo>
                  <a:lnTo>
                    <a:pt x="126826" y="19907"/>
                  </a:lnTo>
                  <a:lnTo>
                    <a:pt x="63580" y="0"/>
                  </a:lnTo>
                  <a:close/>
                </a:path>
              </a:pathLst>
            </a:custGeom>
            <a:solidFill>
              <a:srgbClr val="9E9E9E"/>
            </a:solidFill>
            <a:ln>
              <a:noFill/>
            </a:ln>
          </p:spPr>
        </p:sp>
        <p:sp>
          <p:nvSpPr>
            <p:cNvPr id="13" name="Google Shape;240;p29"/>
            <p:cNvSpPr/>
            <p:nvPr/>
          </p:nvSpPr>
          <p:spPr>
            <a:xfrm>
              <a:off x="3074637" y="3006255"/>
              <a:ext cx="1498124" cy="1179498"/>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997545"/>
            </a:solidFill>
            <a:ln>
              <a:noFill/>
            </a:ln>
          </p:spPr>
        </p:sp>
        <p:sp>
          <p:nvSpPr>
            <p:cNvPr id="14" name="Google Shape;241;p29"/>
            <p:cNvSpPr/>
            <p:nvPr/>
          </p:nvSpPr>
          <p:spPr>
            <a:xfrm flipH="1">
              <a:off x="4571239" y="3006255"/>
              <a:ext cx="1498124" cy="1179498"/>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gradFill>
              <a:gsLst>
                <a:gs pos="0">
                  <a:srgbClr val="F6D2A2"/>
                </a:gs>
                <a:gs pos="20000">
                  <a:srgbClr val="C59F72"/>
                </a:gs>
                <a:gs pos="30000">
                  <a:srgbClr val="997545"/>
                </a:gs>
                <a:gs pos="39000">
                  <a:srgbClr val="C59F72"/>
                </a:gs>
                <a:gs pos="54000">
                  <a:srgbClr val="F6D2A2"/>
                </a:gs>
                <a:gs pos="71000">
                  <a:srgbClr val="C59F72"/>
                </a:gs>
                <a:gs pos="87000">
                  <a:srgbClr val="F6D2A2"/>
                </a:gs>
                <a:gs pos="100000">
                  <a:srgbClr val="997545"/>
                </a:gs>
              </a:gsLst>
              <a:lin ang="2698631" scaled="0"/>
            </a:gradFill>
            <a:ln>
              <a:noFill/>
            </a:ln>
          </p:spPr>
        </p:sp>
        <p:sp>
          <p:nvSpPr>
            <p:cNvPr id="15" name="Google Shape;242;p29"/>
            <p:cNvSpPr/>
            <p:nvPr/>
          </p:nvSpPr>
          <p:spPr>
            <a:xfrm>
              <a:off x="3907863" y="2137478"/>
              <a:ext cx="1334160" cy="499167"/>
            </a:xfrm>
            <a:custGeom>
              <a:avLst/>
              <a:gdLst/>
              <a:ahLst/>
              <a:cxnLst/>
              <a:rect l="l" t="t" r="r" b="b"/>
              <a:pathLst>
                <a:path w="24053" h="8150" extrusionOk="0">
                  <a:moveTo>
                    <a:pt x="0" y="3827"/>
                  </a:moveTo>
                  <a:lnTo>
                    <a:pt x="11976" y="8150"/>
                  </a:lnTo>
                  <a:lnTo>
                    <a:pt x="24053" y="3827"/>
                  </a:lnTo>
                  <a:lnTo>
                    <a:pt x="12126" y="0"/>
                  </a:lnTo>
                  <a:close/>
                </a:path>
              </a:pathLst>
            </a:custGeom>
            <a:solidFill>
              <a:srgbClr val="9E9E9E"/>
            </a:solidFill>
            <a:ln>
              <a:noFill/>
            </a:ln>
          </p:spPr>
        </p:sp>
        <p:sp>
          <p:nvSpPr>
            <p:cNvPr id="16" name="Google Shape;243;p29"/>
            <p:cNvSpPr/>
            <p:nvPr/>
          </p:nvSpPr>
          <p:spPr>
            <a:xfrm>
              <a:off x="3561986" y="2371372"/>
              <a:ext cx="1013303" cy="865082"/>
            </a:xfrm>
            <a:custGeom>
              <a:avLst/>
              <a:gdLst/>
              <a:ahLst/>
              <a:cxnLst/>
              <a:rect l="l" t="t" r="r" b="b"/>
              <a:pathLst>
                <a:path w="18238" h="14114" extrusionOk="0">
                  <a:moveTo>
                    <a:pt x="6262" y="0"/>
                  </a:moveTo>
                  <a:lnTo>
                    <a:pt x="18238" y="4324"/>
                  </a:lnTo>
                  <a:lnTo>
                    <a:pt x="18238" y="14114"/>
                  </a:lnTo>
                  <a:lnTo>
                    <a:pt x="0" y="7554"/>
                  </a:lnTo>
                  <a:close/>
                </a:path>
              </a:pathLst>
            </a:custGeom>
            <a:solidFill>
              <a:srgbClr val="997545"/>
            </a:solidFill>
            <a:ln>
              <a:noFill/>
            </a:ln>
          </p:spPr>
        </p:sp>
        <p:sp>
          <p:nvSpPr>
            <p:cNvPr id="17" name="Google Shape;244;p29"/>
            <p:cNvSpPr/>
            <p:nvPr/>
          </p:nvSpPr>
          <p:spPr>
            <a:xfrm flipH="1">
              <a:off x="4572604" y="2371372"/>
              <a:ext cx="1013303" cy="865082"/>
            </a:xfrm>
            <a:custGeom>
              <a:avLst/>
              <a:gdLst/>
              <a:ahLst/>
              <a:cxnLst/>
              <a:rect l="l" t="t" r="r" b="b"/>
              <a:pathLst>
                <a:path w="18238" h="14114" extrusionOk="0">
                  <a:moveTo>
                    <a:pt x="6262" y="0"/>
                  </a:moveTo>
                  <a:lnTo>
                    <a:pt x="18238" y="4324"/>
                  </a:lnTo>
                  <a:lnTo>
                    <a:pt x="18238" y="14114"/>
                  </a:lnTo>
                  <a:lnTo>
                    <a:pt x="0" y="7554"/>
                  </a:lnTo>
                  <a:close/>
                </a:path>
              </a:pathLst>
            </a:custGeom>
            <a:gradFill>
              <a:gsLst>
                <a:gs pos="0">
                  <a:srgbClr val="F6D2A2"/>
                </a:gs>
                <a:gs pos="20000">
                  <a:srgbClr val="C59F72"/>
                </a:gs>
                <a:gs pos="30000">
                  <a:srgbClr val="997545"/>
                </a:gs>
                <a:gs pos="39000">
                  <a:srgbClr val="C59F72"/>
                </a:gs>
                <a:gs pos="54000">
                  <a:srgbClr val="F6D2A2"/>
                </a:gs>
                <a:gs pos="71000">
                  <a:srgbClr val="C59F72"/>
                </a:gs>
                <a:gs pos="87000">
                  <a:srgbClr val="F6D2A2"/>
                </a:gs>
                <a:gs pos="100000">
                  <a:srgbClr val="997545"/>
                </a:gs>
              </a:gsLst>
              <a:lin ang="2698631" scaled="0"/>
            </a:gradFill>
            <a:ln>
              <a:noFill/>
            </a:ln>
          </p:spPr>
        </p:sp>
        <p:sp>
          <p:nvSpPr>
            <p:cNvPr id="18" name="Google Shape;245;p29"/>
            <p:cNvSpPr/>
            <p:nvPr/>
          </p:nvSpPr>
          <p:spPr>
            <a:xfrm>
              <a:off x="3984428" y="1414956"/>
              <a:ext cx="590881" cy="1023401"/>
            </a:xfrm>
            <a:custGeom>
              <a:avLst/>
              <a:gdLst/>
              <a:ahLst/>
              <a:cxnLst/>
              <a:rect l="l" t="t" r="r" b="b"/>
              <a:pathLst>
                <a:path w="10635" h="16697" extrusionOk="0">
                  <a:moveTo>
                    <a:pt x="10635" y="0"/>
                  </a:moveTo>
                  <a:lnTo>
                    <a:pt x="0" y="12722"/>
                  </a:lnTo>
                  <a:lnTo>
                    <a:pt x="10635" y="16697"/>
                  </a:lnTo>
                  <a:close/>
                </a:path>
              </a:pathLst>
            </a:custGeom>
            <a:solidFill>
              <a:srgbClr val="997545"/>
            </a:solidFill>
            <a:ln>
              <a:noFill/>
            </a:ln>
          </p:spPr>
        </p:sp>
        <p:sp>
          <p:nvSpPr>
            <p:cNvPr id="19" name="Google Shape;246;p29"/>
            <p:cNvSpPr/>
            <p:nvPr/>
          </p:nvSpPr>
          <p:spPr>
            <a:xfrm flipH="1">
              <a:off x="4572585" y="1414956"/>
              <a:ext cx="590881" cy="1023401"/>
            </a:xfrm>
            <a:custGeom>
              <a:avLst/>
              <a:gdLst/>
              <a:ahLst/>
              <a:cxnLst/>
              <a:rect l="l" t="t" r="r" b="b"/>
              <a:pathLst>
                <a:path w="10635" h="16697" extrusionOk="0">
                  <a:moveTo>
                    <a:pt x="10635" y="0"/>
                  </a:moveTo>
                  <a:lnTo>
                    <a:pt x="0" y="12722"/>
                  </a:lnTo>
                  <a:lnTo>
                    <a:pt x="10635" y="16697"/>
                  </a:lnTo>
                  <a:close/>
                </a:path>
              </a:pathLst>
            </a:custGeom>
            <a:gradFill>
              <a:gsLst>
                <a:gs pos="0">
                  <a:srgbClr val="F6D2A2"/>
                </a:gs>
                <a:gs pos="20000">
                  <a:srgbClr val="C59F72"/>
                </a:gs>
                <a:gs pos="30000">
                  <a:srgbClr val="997545"/>
                </a:gs>
                <a:gs pos="39000">
                  <a:srgbClr val="C59F72"/>
                </a:gs>
                <a:gs pos="54000">
                  <a:srgbClr val="F6D2A2"/>
                </a:gs>
                <a:gs pos="71000">
                  <a:srgbClr val="C59F72"/>
                </a:gs>
                <a:gs pos="87000">
                  <a:srgbClr val="F6D2A2"/>
                </a:gs>
                <a:gs pos="100000">
                  <a:srgbClr val="997545"/>
                </a:gs>
              </a:gsLst>
              <a:lin ang="2698631" scaled="0"/>
            </a:gradFill>
            <a:ln>
              <a:noFill/>
            </a:ln>
          </p:spPr>
        </p:sp>
      </p:grpSp>
      <p:sp>
        <p:nvSpPr>
          <p:cNvPr id="20" name="Сквиркл"/>
          <p:cNvSpPr/>
          <p:nvPr/>
        </p:nvSpPr>
        <p:spPr>
          <a:xfrm>
            <a:off x="476211" y="29807"/>
            <a:ext cx="11239579" cy="1113179"/>
          </a:xfrm>
          <a:prstGeom prst="roundRect">
            <a:avLst>
              <a:gd name="adj" fmla="val 12446"/>
            </a:avLst>
          </a:prstGeom>
          <a:solidFill>
            <a:schemeClr val="accent4"/>
          </a:solidFill>
          <a:ln w="76200">
            <a:solidFill>
              <a:schemeClr val="accent3">
                <a:satOff val="-18599"/>
                <a:lumOff val="-12549"/>
              </a:schemeClr>
            </a:solidFill>
          </a:ln>
          <a:effectLst>
            <a:outerShdw blurRad="50800" dist="63500" dir="2700000" rotWithShape="0">
              <a:srgbClr val="000000">
                <a:alpha val="50000"/>
              </a:srgbClr>
            </a:outerShdw>
            <a:reflection stA="50000" endPos="40000" dir="5400000" sy="-100000" algn="bl" rotWithShape="0"/>
          </a:effectLst>
        </p:spPr>
        <p:txBody>
          <a:bodyPr lIns="0" tIns="0" rIns="0" bIns="0"/>
          <a:lstStyle/>
          <a:p>
            <a:pPr algn="ctr">
              <a:defRPr>
                <a:solidFill>
                  <a:srgbClr val="000000"/>
                </a:solidFill>
              </a:defRPr>
            </a:pPr>
            <a:br>
              <a:rPr lang="ru-RU" sz="2400" dirty="0">
                <a:solidFill>
                  <a:schemeClr val="accent2">
                    <a:lumMod val="25000"/>
                  </a:schemeClr>
                </a:solidFill>
              </a:rPr>
            </a:br>
            <a:r>
              <a:rPr lang="ru-RU" sz="3200" dirty="0"/>
              <a:t> </a:t>
            </a:r>
            <a:r>
              <a:rPr lang="ru-RU" sz="2667" b="1" dirty="0"/>
              <a:t>В ходе аудиторской проверки должно быть подтверждено, что:</a:t>
            </a:r>
            <a:endParaRPr lang="ru-RU" sz="2667" b="1" dirty="0">
              <a:solidFill>
                <a:schemeClr val="accent2">
                  <a:lumMod val="25000"/>
                </a:schemeClr>
              </a:solidFill>
            </a:endParaRPr>
          </a:p>
          <a:p>
            <a:pPr algn="ctr">
              <a:defRPr>
                <a:solidFill>
                  <a:srgbClr val="000000"/>
                </a:solidFill>
              </a:defRPr>
            </a:pPr>
            <a:endParaRPr sz="2133" dirty="0">
              <a:solidFill>
                <a:schemeClr val="accent3">
                  <a:lumMod val="50000"/>
                </a:schemeClr>
              </a:solidFill>
            </a:endParaRPr>
          </a:p>
        </p:txBody>
      </p:sp>
      <p:sp>
        <p:nvSpPr>
          <p:cNvPr id="2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3714733" y="1619237"/>
            <a:ext cx="8096307" cy="2000264"/>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400" dirty="0">
                <a:solidFill>
                  <a:schemeClr val="bg1">
                    <a:lumMod val="25000"/>
                  </a:schemeClr>
                </a:solidFill>
              </a:rPr>
              <a:t> операции по продаже надлежащим образом санкционированы, фактические цены по счетам-фактурам и товарно-транспортным накладным совпадают с утвержденными прайс-листами и номенклатурой цен;</a:t>
            </a:r>
            <a:endParaRPr sz="2400" dirty="0">
              <a:solidFill>
                <a:schemeClr val="bg1">
                  <a:lumMod val="25000"/>
                </a:schemeClr>
              </a:solidFill>
            </a:endParaRPr>
          </a:p>
        </p:txBody>
      </p:sp>
      <p:sp>
        <p:nvSpPr>
          <p:cNvPr id="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80C1AF88-462F-A676-3FD2-23B22714E116}"/>
              </a:ext>
            </a:extLst>
          </p:cNvPr>
          <p:cNvSpPr/>
          <p:nvPr/>
        </p:nvSpPr>
        <p:spPr>
          <a:xfrm>
            <a:off x="3809984" y="4191006"/>
            <a:ext cx="8096307" cy="762005"/>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400" dirty="0">
                <a:solidFill>
                  <a:schemeClr val="bg1">
                    <a:lumMod val="25000"/>
                  </a:schemeClr>
                </a:solidFill>
              </a:rPr>
              <a:t>на счетах бухгалтерского учета отражены все реально совершенные сделки по продаже;</a:t>
            </a:r>
          </a:p>
        </p:txBody>
      </p:sp>
      <p:sp>
        <p:nvSpPr>
          <p:cNvPr id="4"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2E7DE674-4308-4E97-B168-BB87803BC826}"/>
              </a:ext>
            </a:extLst>
          </p:cNvPr>
          <p:cNvSpPr/>
          <p:nvPr/>
        </p:nvSpPr>
        <p:spPr>
          <a:xfrm>
            <a:off x="3809984" y="5429264"/>
            <a:ext cx="8096307" cy="1143008"/>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667" b="0" dirty="0"/>
              <a:t> </a:t>
            </a:r>
            <a:r>
              <a:rPr lang="ru-RU" sz="2400" dirty="0">
                <a:solidFill>
                  <a:schemeClr val="bg1">
                    <a:lumMod val="25000"/>
                  </a:schemeClr>
                </a:solidFill>
              </a:rPr>
              <a:t>продажа своевременно отражена на соответствующих счетах учета и стоимостная оценка операций по продаже определена правильно.</a:t>
            </a:r>
          </a:p>
        </p:txBody>
      </p:sp>
    </p:spTree>
    <p:extLst>
      <p:ext uri="{BB962C8B-B14F-4D97-AF65-F5344CB8AC3E}">
        <p14:creationId xmlns:p14="http://schemas.microsoft.com/office/powerpoint/2010/main" val="594964392"/>
      </p:ext>
    </p:extLst>
  </p:cSld>
  <p:clrMapOvr>
    <a:masterClrMapping/>
  </p:clrMapOvr>
  <p:transition spd="med">
    <p:strips dir="l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виркл"/>
          <p:cNvSpPr/>
          <p:nvPr/>
        </p:nvSpPr>
        <p:spPr>
          <a:xfrm>
            <a:off x="761963" y="0"/>
            <a:ext cx="10763325" cy="1028733"/>
          </a:xfrm>
          <a:prstGeom prst="roundRect">
            <a:avLst>
              <a:gd name="adj" fmla="val 12446"/>
            </a:avLst>
          </a:prstGeom>
          <a:solidFill>
            <a:schemeClr val="accent4"/>
          </a:solidFill>
          <a:ln w="76200">
            <a:solidFill>
              <a:schemeClr val="accent3">
                <a:satOff val="-18599"/>
                <a:lumOff val="-12549"/>
              </a:schemeClr>
            </a:solidFill>
          </a:ln>
          <a:effectLst>
            <a:outerShdw blurRad="50800" dist="63500" dir="2700000" rotWithShape="0">
              <a:srgbClr val="000000">
                <a:alpha val="50000"/>
              </a:srgbClr>
            </a:outerShdw>
            <a:reflection stA="50000" endPos="40000" dir="5400000" sy="-100000" algn="bl" rotWithShape="0"/>
          </a:effectLst>
        </p:spPr>
        <p:txBody>
          <a:bodyPr lIns="0" tIns="0" rIns="0" bIns="0"/>
          <a:lstStyle/>
          <a:p>
            <a:pPr algn="ctr">
              <a:defRPr>
                <a:solidFill>
                  <a:srgbClr val="000000"/>
                </a:solidFill>
              </a:defRPr>
            </a:pPr>
            <a:br>
              <a:rPr lang="ru-RU" sz="2400" b="1" dirty="0"/>
            </a:br>
            <a:r>
              <a:rPr lang="ru-RU" sz="2400" b="1" dirty="0"/>
              <a:t>Ключевые моменты при проведении аудита доходов </a:t>
            </a:r>
          </a:p>
          <a:p>
            <a:pPr algn="ctr">
              <a:defRPr>
                <a:solidFill>
                  <a:srgbClr val="000000"/>
                </a:solidFill>
              </a:defRPr>
            </a:pPr>
            <a:endParaRPr sz="2400" b="1" dirty="0">
              <a:solidFill>
                <a:schemeClr val="accent3">
                  <a:lumMod val="50000"/>
                </a:schemeClr>
              </a:solidFill>
            </a:endParaRPr>
          </a:p>
        </p:txBody>
      </p:sp>
      <p:sp>
        <p:nvSpPr>
          <p:cNvPr id="3"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19842" y="1428736"/>
            <a:ext cx="6457161" cy="4572032"/>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133" dirty="0"/>
              <a:t>Во-первых, необходимо обратить внимание на договорные аспекты, исполняются ли условия договора, какова дневная выручка предприятия за наличный расчет и так далее.</a:t>
            </a:r>
          </a:p>
          <a:p>
            <a:r>
              <a:rPr lang="ru-RU" sz="2133" dirty="0"/>
              <a:t>Проверяя наличие и правильность заключения договоров, аудитор устанавливает обеспеченность планируемых объемов закупок продукции договорной базой, своевременность заключения договоров с каждым покупателем по каждому виду продукции, обоснованность указанных в них объемов, качества, стоимости, сроков поставки продукции, условий расчетов и санкций за невыполнение договорных условий.</a:t>
            </a:r>
          </a:p>
        </p:txBody>
      </p:sp>
      <p:sp>
        <p:nvSpPr>
          <p:cNvPr id="5122" name="AutoShape 2" descr="Ступени образования в РФ — новости в сфере российского образования"/>
          <p:cNvSpPr>
            <a:spLocks noChangeAspect="1" noChangeArrowheads="1"/>
          </p:cNvSpPr>
          <p:nvPr/>
        </p:nvSpPr>
        <p:spPr bwMode="auto">
          <a:xfrm>
            <a:off x="207433" y="-192616"/>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ru-RU" sz="2400"/>
          </a:p>
        </p:txBody>
      </p:sp>
      <p:pic>
        <p:nvPicPr>
          <p:cNvPr id="24578" name="Picture 2" descr="Успех bussinesman прыгает максимальный доход прибыль доход увеличить вектор  концепции прибыли компании | Премиум векторы"/>
          <p:cNvPicPr>
            <a:picLocks noChangeAspect="1" noChangeArrowheads="1"/>
          </p:cNvPicPr>
          <p:nvPr/>
        </p:nvPicPr>
        <p:blipFill>
          <a:blip r:embed="rId2" cstate="print"/>
          <a:srcRect/>
          <a:stretch>
            <a:fillRect/>
          </a:stretch>
        </p:blipFill>
        <p:spPr bwMode="auto">
          <a:xfrm>
            <a:off x="6762755" y="1479568"/>
            <a:ext cx="5206597" cy="5378432"/>
          </a:xfrm>
          <a:prstGeom prst="rect">
            <a:avLst/>
          </a:prstGeom>
          <a:ln>
            <a:noFill/>
          </a:ln>
          <a:effectLst>
            <a:softEdge rad="112500"/>
          </a:effectLst>
        </p:spPr>
      </p:pic>
    </p:spTree>
  </p:cSld>
  <p:clrMapOvr>
    <a:masterClrMapping/>
  </p:clrMapOvr>
  <p:transition spd="med">
    <p:cover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7776273F-7DA4-A9BF-EDB8-AA7733967CB0}"/>
              </a:ext>
            </a:extLst>
          </p:cNvPr>
          <p:cNvSpPr/>
          <p:nvPr/>
        </p:nvSpPr>
        <p:spPr>
          <a:xfrm>
            <a:off x="778255" y="571481"/>
            <a:ext cx="10635491" cy="820015"/>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667" dirty="0">
                <a:solidFill>
                  <a:schemeClr val="bg1">
                    <a:lumMod val="25000"/>
                  </a:schemeClr>
                </a:solidFill>
              </a:rPr>
              <a:t>Договорные аспекты включают в себя следующие важные моменты:</a:t>
            </a:r>
          </a:p>
        </p:txBody>
      </p:sp>
      <p:sp>
        <p:nvSpPr>
          <p:cNvPr id="5" name="Стрелка вниз 5">
            <a:extLst>
              <a:ext uri="{FF2B5EF4-FFF2-40B4-BE49-F238E27FC236}">
                <a16:creationId xmlns:a16="http://schemas.microsoft.com/office/drawing/2014/main" id="{B98AE97C-51E3-3746-B990-163FBE95B300}"/>
              </a:ext>
            </a:extLst>
          </p:cNvPr>
          <p:cNvSpPr/>
          <p:nvPr/>
        </p:nvSpPr>
        <p:spPr>
          <a:xfrm>
            <a:off x="3524232" y="1428736"/>
            <a:ext cx="2000264" cy="38180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
        <p:nvSpPr>
          <p:cNvPr id="9"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8C266AE4-100B-FA2C-1C40-0F72F0EE22EB}"/>
              </a:ext>
            </a:extLst>
          </p:cNvPr>
          <p:cNvSpPr/>
          <p:nvPr/>
        </p:nvSpPr>
        <p:spPr>
          <a:xfrm>
            <a:off x="0" y="2285992"/>
            <a:ext cx="6381752" cy="4286280"/>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pPr marL="457189" indent="-457189">
              <a:buAutoNum type="arabicParenR"/>
            </a:pPr>
            <a:r>
              <a:rPr lang="ru-RU" sz="1600" dirty="0">
                <a:solidFill>
                  <a:schemeClr val="bg1">
                    <a:lumMod val="25000"/>
                  </a:schemeClr>
                </a:solidFill>
              </a:rPr>
              <a:t>соответствие объемов и номенклатуры заказываемой продукции имеющемуся запасу готовой продукции на складах; соответствие характеристик заказываемой продукции действующим стандартам, техническим условиям и другим нормативным документам. Метод контроля: логический анализ, экспертная оценка;</a:t>
            </a:r>
          </a:p>
          <a:p>
            <a:pPr marL="457189" indent="-457189">
              <a:buFontTx/>
              <a:buAutoNum type="arabicParenR"/>
            </a:pPr>
            <a:r>
              <a:rPr lang="ru-RU" sz="1600" dirty="0">
                <a:solidFill>
                  <a:schemeClr val="bg1">
                    <a:lumMod val="25000"/>
                  </a:schemeClr>
                </a:solidFill>
              </a:rPr>
              <a:t>в договоре должны быть прописаны сроки исполнения, цена, реквизиты сторон, наименование товара, расходы по доставке продукции, скидки, максимально конкретное определение условий применения санкций за ненадлежащее исполнение договорных условий, четкое указание момента перехода прав собственности на продукцию и другие важные условия;</a:t>
            </a:r>
          </a:p>
          <a:p>
            <a:pPr marL="457189" indent="-457189">
              <a:buAutoNum type="arabicParenR"/>
            </a:pPr>
            <a:endParaRPr lang="ru-RU" sz="1600" dirty="0">
              <a:solidFill>
                <a:schemeClr val="bg1">
                  <a:lumMod val="25000"/>
                </a:schemeClr>
              </a:solidFill>
            </a:endParaRPr>
          </a:p>
        </p:txBody>
      </p:sp>
      <p:pic>
        <p:nvPicPr>
          <p:cNvPr id="26628" name="Picture 4" descr="Сальваторская оговорка: что нужно знать переводчику"/>
          <p:cNvPicPr>
            <a:picLocks noChangeAspect="1" noChangeArrowheads="1"/>
          </p:cNvPicPr>
          <p:nvPr/>
        </p:nvPicPr>
        <p:blipFill>
          <a:blip r:embed="rId2" cstate="print"/>
          <a:srcRect l="13307" r="14112"/>
          <a:stretch>
            <a:fillRect/>
          </a:stretch>
        </p:blipFill>
        <p:spPr bwMode="auto">
          <a:xfrm>
            <a:off x="6762755" y="2381243"/>
            <a:ext cx="4566501" cy="4191005"/>
          </a:xfrm>
          <a:prstGeom prst="rect">
            <a:avLst/>
          </a:prstGeom>
          <a:noFill/>
        </p:spPr>
      </p:pic>
    </p:spTree>
    <p:extLst>
      <p:ext uri="{BB962C8B-B14F-4D97-AF65-F5344CB8AC3E}">
        <p14:creationId xmlns:p14="http://schemas.microsoft.com/office/powerpoint/2010/main" val="2552203995"/>
      </p:ext>
    </p:extLst>
  </p:cSld>
  <p:clrMapOvr>
    <a:masterClrMapping/>
  </p:clrMapOvr>
  <p:transition spd="med">
    <p:spli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7776273F-7DA4-A9BF-EDB8-AA7733967CB0}"/>
              </a:ext>
            </a:extLst>
          </p:cNvPr>
          <p:cNvSpPr/>
          <p:nvPr/>
        </p:nvSpPr>
        <p:spPr>
          <a:xfrm>
            <a:off x="778255" y="571481"/>
            <a:ext cx="10635491" cy="820015"/>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667" dirty="0">
                <a:solidFill>
                  <a:schemeClr val="bg1">
                    <a:lumMod val="25000"/>
                  </a:schemeClr>
                </a:solidFill>
              </a:rPr>
              <a:t>Договорные аспекты включают в себя следующие важные моменты:</a:t>
            </a:r>
          </a:p>
        </p:txBody>
      </p:sp>
      <p:sp>
        <p:nvSpPr>
          <p:cNvPr id="5" name="Стрелка вниз 5">
            <a:extLst>
              <a:ext uri="{FF2B5EF4-FFF2-40B4-BE49-F238E27FC236}">
                <a16:creationId xmlns:a16="http://schemas.microsoft.com/office/drawing/2014/main" id="{B98AE97C-51E3-3746-B990-163FBE95B300}"/>
              </a:ext>
            </a:extLst>
          </p:cNvPr>
          <p:cNvSpPr/>
          <p:nvPr/>
        </p:nvSpPr>
        <p:spPr>
          <a:xfrm>
            <a:off x="2190723" y="1428736"/>
            <a:ext cx="2000264" cy="38180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0" tIns="0" rIns="0" bIns="0" numCol="1" spcCol="38100" rtlCol="0" anchor="t">
            <a:spAutoFit/>
          </a:bodyPr>
          <a:lstStyle/>
          <a:p>
            <a:pPr defTabSz="1219170" hangingPunct="0"/>
            <a:endParaRPr lang="ru-RU" sz="1867">
              <a:solidFill>
                <a:srgbClr val="535B5D"/>
              </a:solidFill>
              <a:latin typeface="+mj-lt"/>
              <a:ea typeface="+mj-ea"/>
              <a:cs typeface="+mj-cs"/>
              <a:sym typeface="Arial"/>
            </a:endParaRPr>
          </a:p>
        </p:txBody>
      </p:sp>
      <p:sp>
        <p:nvSpPr>
          <p:cNvPr id="9" name="Информационные технологии (ИТ) — это комплекс методов переработки разрозненных исходных данных в надежную и оперативную информацию для принятия решений с помощью аппаратных и программных средств с целью достижения оптимальных параметров объекта управлени">
            <a:extLst>
              <a:ext uri="{FF2B5EF4-FFF2-40B4-BE49-F238E27FC236}">
                <a16:creationId xmlns:a16="http://schemas.microsoft.com/office/drawing/2014/main" id="{8C266AE4-100B-FA2C-1C40-0F72F0EE22EB}"/>
              </a:ext>
            </a:extLst>
          </p:cNvPr>
          <p:cNvSpPr/>
          <p:nvPr/>
        </p:nvSpPr>
        <p:spPr>
          <a:xfrm>
            <a:off x="0" y="2285992"/>
            <a:ext cx="7048507" cy="4191029"/>
          </a:xfrm>
          <a:prstGeom prst="roundRect">
            <a:avLst>
              <a:gd name="adj" fmla="val 16965"/>
            </a:avLst>
          </a:prstGeom>
          <a:solidFill>
            <a:schemeClr val="accent1"/>
          </a:solidFill>
          <a:ln w="25400">
            <a:solidFill>
              <a:schemeClr val="accent1">
                <a:satOff val="-13844"/>
                <a:lumOff val="-13098"/>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defTabSz="355600">
              <a:defRPr sz="1700" b="1">
                <a:solidFill>
                  <a:srgbClr val="FFFFFF"/>
                </a:solidFill>
                <a:latin typeface="Times New Roman"/>
                <a:ea typeface="Times New Roman"/>
                <a:cs typeface="Times New Roman"/>
                <a:sym typeface="Times New Roman"/>
              </a:defRPr>
            </a:lvl1pPr>
          </a:lstStyle>
          <a:p>
            <a:r>
              <a:rPr lang="ru-RU" sz="2133" dirty="0">
                <a:solidFill>
                  <a:schemeClr val="bg1">
                    <a:lumMod val="25000"/>
                  </a:schemeClr>
                </a:solidFill>
              </a:rPr>
              <a:t>3) наличие товарно-транспортных накладных по каждому договору как доказательства исполнения договора поставки, в которых имеются отметки организации-получателя о том, что товар был отгружен в предусмотренный договором срок, в надлежащем качестве и количестве;</a:t>
            </a:r>
          </a:p>
          <a:p>
            <a:r>
              <a:rPr lang="ru-RU" sz="2133" dirty="0">
                <a:solidFill>
                  <a:schemeClr val="bg1">
                    <a:lumMod val="25000"/>
                  </a:schemeClr>
                </a:solidFill>
              </a:rPr>
              <a:t>4) счет-фактура, выписанный на основании ТТН заполнен в соответствии с действующими правилами; реквизиты и дополнительные данные указаны верно. Метод контроля: проверка документов; встречная проверка документальных данных.</a:t>
            </a:r>
          </a:p>
          <a:p>
            <a:endParaRPr lang="ru-RU" sz="2133" dirty="0">
              <a:solidFill>
                <a:schemeClr val="bg1">
                  <a:lumMod val="25000"/>
                </a:schemeClr>
              </a:solidFill>
            </a:endParaRPr>
          </a:p>
        </p:txBody>
      </p:sp>
      <p:pic>
        <p:nvPicPr>
          <p:cNvPr id="78850" name="Picture 2" descr="Типовые положения договора"/>
          <p:cNvPicPr>
            <a:picLocks noChangeAspect="1" noChangeArrowheads="1"/>
          </p:cNvPicPr>
          <p:nvPr/>
        </p:nvPicPr>
        <p:blipFill>
          <a:blip r:embed="rId2" cstate="print"/>
          <a:srcRect/>
          <a:stretch>
            <a:fillRect/>
          </a:stretch>
        </p:blipFill>
        <p:spPr bwMode="auto">
          <a:xfrm>
            <a:off x="7044315" y="2666995"/>
            <a:ext cx="5147685" cy="3429024"/>
          </a:xfrm>
          <a:prstGeom prst="rect">
            <a:avLst/>
          </a:prstGeom>
          <a:ln>
            <a:noFill/>
          </a:ln>
          <a:effectLst>
            <a:softEdge rad="112500"/>
          </a:effectLst>
        </p:spPr>
      </p:pic>
    </p:spTree>
    <p:extLst>
      <p:ext uri="{BB962C8B-B14F-4D97-AF65-F5344CB8AC3E}">
        <p14:creationId xmlns:p14="http://schemas.microsoft.com/office/powerpoint/2010/main" val="2373210162"/>
      </p:ext>
    </p:extLst>
  </p:cSld>
  <p:clrMapOvr>
    <a:masterClrMapping/>
  </p:clrMapOvr>
  <p:transition spd="med">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виркл"/>
          <p:cNvSpPr/>
          <p:nvPr/>
        </p:nvSpPr>
        <p:spPr>
          <a:xfrm>
            <a:off x="761963" y="0"/>
            <a:ext cx="10763325" cy="1028733"/>
          </a:xfrm>
          <a:prstGeom prst="roundRect">
            <a:avLst>
              <a:gd name="adj" fmla="val 12446"/>
            </a:avLst>
          </a:prstGeom>
          <a:solidFill>
            <a:schemeClr val="accent4"/>
          </a:solidFill>
          <a:ln w="76200">
            <a:solidFill>
              <a:schemeClr val="accent3">
                <a:satOff val="-18599"/>
                <a:lumOff val="-12549"/>
              </a:schemeClr>
            </a:solidFill>
          </a:ln>
          <a:effectLst>
            <a:outerShdw blurRad="50800" dist="63500" dir="2700000" rotWithShape="0">
              <a:srgbClr val="000000">
                <a:alpha val="50000"/>
              </a:srgbClr>
            </a:outerShdw>
            <a:reflection stA="50000" endPos="40000" dir="5400000" sy="-100000" algn="bl" rotWithShape="0"/>
          </a:effectLst>
        </p:spPr>
        <p:txBody>
          <a:bodyPr lIns="0" tIns="0" rIns="0" bIns="0"/>
          <a:lstStyle/>
          <a:p>
            <a:pPr algn="ctr">
              <a:defRPr>
                <a:solidFill>
                  <a:srgbClr val="000000"/>
                </a:solidFill>
              </a:defRPr>
            </a:pPr>
            <a:br>
              <a:rPr lang="ru-RU" sz="2400" b="1" dirty="0"/>
            </a:br>
            <a:r>
              <a:rPr lang="ru-RU" sz="2400" b="1" dirty="0"/>
              <a:t>Ключевые моменты при проведении аудита доходов</a:t>
            </a:r>
          </a:p>
          <a:p>
            <a:pPr algn="ctr">
              <a:defRPr>
                <a:solidFill>
                  <a:srgbClr val="000000"/>
                </a:solidFill>
              </a:defRPr>
            </a:pPr>
            <a:endParaRPr sz="2400" b="1" dirty="0">
              <a:solidFill>
                <a:schemeClr val="accent3">
                  <a:lumMod val="50000"/>
                </a:schemeClr>
              </a:solidFill>
            </a:endParaRPr>
          </a:p>
        </p:txBody>
      </p:sp>
      <p:sp>
        <p:nvSpPr>
          <p:cNvPr id="3"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19842" y="1428736"/>
            <a:ext cx="7504919" cy="5429264"/>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2133" dirty="0">
                <a:solidFill>
                  <a:schemeClr val="bg1">
                    <a:lumMod val="25000"/>
                  </a:schemeClr>
                </a:solidFill>
              </a:rPr>
              <a:t>Во-вторых, важной является проверка правильности и обоснованности формирования цен на реализуемую продукцию.</a:t>
            </a:r>
          </a:p>
          <a:p>
            <a:r>
              <a:rPr lang="ru-RU" sz="2133" dirty="0">
                <a:solidFill>
                  <a:schemeClr val="bg1">
                    <a:lumMod val="25000"/>
                  </a:schemeClr>
                </a:solidFill>
              </a:rPr>
              <a:t>Необходимо сверить суммы по товарно-транспортным накладным, </a:t>
            </a:r>
            <a:r>
              <a:rPr lang="ru-RU" sz="2133" dirty="0" err="1">
                <a:solidFill>
                  <a:schemeClr val="bg1">
                    <a:lumMod val="25000"/>
                  </a:schemeClr>
                </a:solidFill>
              </a:rPr>
              <a:t>счет-фактурам</a:t>
            </a:r>
            <a:r>
              <a:rPr lang="ru-RU" sz="2133" dirty="0">
                <a:solidFill>
                  <a:schemeClr val="bg1">
                    <a:lumMod val="25000"/>
                  </a:schemeClr>
                </a:solidFill>
              </a:rPr>
              <a:t>, используя данные прайс-листов.</a:t>
            </a:r>
          </a:p>
          <a:p>
            <a:endParaRPr lang="ru-RU" sz="2133" dirty="0">
              <a:solidFill>
                <a:schemeClr val="bg1">
                  <a:lumMod val="25000"/>
                </a:schemeClr>
              </a:solidFill>
            </a:endParaRPr>
          </a:p>
          <a:p>
            <a:r>
              <a:rPr lang="ru-RU" sz="2133" dirty="0">
                <a:solidFill>
                  <a:schemeClr val="bg1">
                    <a:lumMod val="25000"/>
                  </a:schemeClr>
                </a:solidFill>
              </a:rPr>
              <a:t>Аудиторские процедуры: сравнение, арифметические расчеты.</a:t>
            </a:r>
          </a:p>
          <a:p>
            <a:endParaRPr lang="ru-RU" sz="2133" dirty="0">
              <a:solidFill>
                <a:schemeClr val="bg1">
                  <a:lumMod val="25000"/>
                </a:schemeClr>
              </a:solidFill>
            </a:endParaRPr>
          </a:p>
          <a:p>
            <a:r>
              <a:rPr lang="ru-RU" sz="2133" dirty="0">
                <a:solidFill>
                  <a:schemeClr val="bg1">
                    <a:lumMod val="25000"/>
                  </a:schemeClr>
                </a:solidFill>
              </a:rPr>
              <a:t>Проверка обоснованности цен заключается в сверке и пересчете цен на отдельные товары, используя метод ценообразования указанный в учетной политике предприятия. К методам ценообразования относят: затратный, параметрический, рыночный, контрактный и другие.</a:t>
            </a:r>
          </a:p>
        </p:txBody>
      </p:sp>
      <p:sp>
        <p:nvSpPr>
          <p:cNvPr id="5122" name="AutoShape 2" descr="Ступени образования в РФ — новости в сфере российского образования"/>
          <p:cNvSpPr>
            <a:spLocks noChangeAspect="1" noChangeArrowheads="1"/>
          </p:cNvSpPr>
          <p:nvPr/>
        </p:nvSpPr>
        <p:spPr bwMode="auto">
          <a:xfrm>
            <a:off x="207433" y="-192616"/>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ru-RU" sz="2400"/>
          </a:p>
        </p:txBody>
      </p:sp>
      <p:pic>
        <p:nvPicPr>
          <p:cNvPr id="77826" name="Picture 2" descr="Цена Картинка – Telegraph"/>
          <p:cNvPicPr>
            <a:picLocks noChangeAspect="1" noChangeArrowheads="1"/>
          </p:cNvPicPr>
          <p:nvPr/>
        </p:nvPicPr>
        <p:blipFill>
          <a:blip r:embed="rId2" cstate="print"/>
          <a:srcRect/>
          <a:stretch>
            <a:fillRect/>
          </a:stretch>
        </p:blipFill>
        <p:spPr bwMode="auto">
          <a:xfrm>
            <a:off x="7715261" y="1714488"/>
            <a:ext cx="4476739" cy="4476739"/>
          </a:xfrm>
          <a:prstGeom prst="rect">
            <a:avLst/>
          </a:prstGeom>
          <a:ln>
            <a:noFill/>
          </a:ln>
          <a:effectLst>
            <a:softEdge rad="112500"/>
          </a:effectLst>
        </p:spPr>
      </p:pic>
    </p:spTree>
  </p:cSld>
  <p:clrMapOvr>
    <a:masterClrMapping/>
  </p:clrMapOvr>
  <p:transition spd="med">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виркл"/>
          <p:cNvSpPr/>
          <p:nvPr/>
        </p:nvSpPr>
        <p:spPr>
          <a:xfrm>
            <a:off x="761963" y="0"/>
            <a:ext cx="10763325" cy="1028733"/>
          </a:xfrm>
          <a:prstGeom prst="roundRect">
            <a:avLst>
              <a:gd name="adj" fmla="val 12446"/>
            </a:avLst>
          </a:prstGeom>
          <a:solidFill>
            <a:schemeClr val="accent4"/>
          </a:solidFill>
          <a:ln w="76200">
            <a:solidFill>
              <a:schemeClr val="accent3">
                <a:satOff val="-18599"/>
                <a:lumOff val="-12549"/>
              </a:schemeClr>
            </a:solidFill>
          </a:ln>
          <a:effectLst>
            <a:outerShdw blurRad="50800" dist="63500" dir="2700000" rotWithShape="0">
              <a:srgbClr val="000000">
                <a:alpha val="50000"/>
              </a:srgbClr>
            </a:outerShdw>
            <a:reflection stA="50000" endPos="40000" dir="5400000" sy="-100000" algn="bl" rotWithShape="0"/>
          </a:effectLst>
        </p:spPr>
        <p:txBody>
          <a:bodyPr lIns="0" tIns="0" rIns="0" bIns="0"/>
          <a:lstStyle/>
          <a:p>
            <a:pPr algn="ctr">
              <a:defRPr>
                <a:solidFill>
                  <a:srgbClr val="000000"/>
                </a:solidFill>
              </a:defRPr>
            </a:pPr>
            <a:br>
              <a:rPr lang="ru-RU" sz="2400" b="1" dirty="0"/>
            </a:br>
            <a:r>
              <a:rPr lang="ru-RU" sz="2400" b="1" dirty="0"/>
              <a:t>Ключевые моменты при проведении аудита доходов</a:t>
            </a:r>
          </a:p>
          <a:p>
            <a:pPr algn="ctr">
              <a:defRPr>
                <a:solidFill>
                  <a:srgbClr val="000000"/>
                </a:solidFill>
              </a:defRPr>
            </a:pPr>
            <a:endParaRPr sz="2400" b="1" dirty="0">
              <a:solidFill>
                <a:schemeClr val="accent3">
                  <a:lumMod val="50000"/>
                </a:schemeClr>
              </a:solidFill>
            </a:endParaRPr>
          </a:p>
        </p:txBody>
      </p:sp>
      <p:sp>
        <p:nvSpPr>
          <p:cNvPr id="3"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19842" y="1428736"/>
            <a:ext cx="6171409" cy="5238787"/>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600" dirty="0">
                <a:solidFill>
                  <a:schemeClr val="bg1">
                    <a:lumMod val="25000"/>
                  </a:schemeClr>
                </a:solidFill>
              </a:rPr>
              <a:t>В-третьих, проверка организации материальной ответственности и состояния контроля сохранности готовой продукции, ее отгрузки и реализации.</a:t>
            </a:r>
          </a:p>
          <a:p>
            <a:r>
              <a:rPr lang="ru-RU" sz="1600" dirty="0">
                <a:solidFill>
                  <a:schemeClr val="bg1">
                    <a:lumMod val="25000"/>
                  </a:schemeClr>
                </a:solidFill>
              </a:rPr>
              <a:t>Необходимыми предпосылками действенного контроля за сохранностью готовой продукции являются:</a:t>
            </a:r>
          </a:p>
          <a:p>
            <a:r>
              <a:rPr lang="ru-RU" sz="1600" dirty="0">
                <a:solidFill>
                  <a:schemeClr val="bg1">
                    <a:lumMod val="25000"/>
                  </a:schemeClr>
                </a:solidFill>
              </a:rPr>
              <a:t>- наличие должным образом оборудованных складов и кладовых или специально приспособленных площадок (для запасов открытого хранения);</a:t>
            </a:r>
          </a:p>
          <a:p>
            <a:pPr>
              <a:buFontTx/>
              <a:buChar char="-"/>
            </a:pPr>
            <a:r>
              <a:rPr lang="ru-RU" sz="1600" dirty="0">
                <a:solidFill>
                  <a:schemeClr val="bg1">
                    <a:lumMod val="25000"/>
                  </a:schemeClr>
                </a:solidFill>
              </a:rPr>
              <a:t>оснащение мест хранения запасов весовым хозяйством, измерительными приборами и мерной тарой. </a:t>
            </a:r>
          </a:p>
          <a:p>
            <a:pPr>
              <a:buFontTx/>
              <a:buChar char="-"/>
            </a:pPr>
            <a:r>
              <a:rPr lang="ru-RU" sz="1600" dirty="0">
                <a:solidFill>
                  <a:schemeClr val="bg1">
                    <a:lumMod val="25000"/>
                  </a:schemeClr>
                </a:solidFill>
              </a:rPr>
              <a:t> определение круга лиц, ответственных за приемку и отпуск запасов</a:t>
            </a:r>
          </a:p>
          <a:p>
            <a:pPr>
              <a:buFontTx/>
              <a:buChar char="-"/>
            </a:pPr>
            <a:r>
              <a:rPr lang="ru-RU" sz="1600" dirty="0">
                <a:solidFill>
                  <a:schemeClr val="bg1">
                    <a:lumMod val="25000"/>
                  </a:schemeClr>
                </a:solidFill>
              </a:rPr>
              <a:t>определение перечня должностных лиц, которым предоставлено право подписывать документы на получение и отпуск со складов продукции</a:t>
            </a:r>
          </a:p>
          <a:p>
            <a:pPr>
              <a:buFontTx/>
              <a:buChar char="-"/>
            </a:pPr>
            <a:r>
              <a:rPr lang="ru-RU" sz="1600" dirty="0">
                <a:solidFill>
                  <a:schemeClr val="bg1">
                    <a:lumMod val="25000"/>
                  </a:schemeClr>
                </a:solidFill>
              </a:rPr>
              <a:t> наличие списка лиц, имеющих право подписи первичных документов, утверждаемого руководителем организации по согласованию с главным бухгалтером</a:t>
            </a:r>
          </a:p>
        </p:txBody>
      </p:sp>
      <p:sp>
        <p:nvSpPr>
          <p:cNvPr id="5122" name="AutoShape 2" descr="Ступени образования в РФ — новости в сфере российского образования"/>
          <p:cNvSpPr>
            <a:spLocks noChangeAspect="1" noChangeArrowheads="1"/>
          </p:cNvSpPr>
          <p:nvPr/>
        </p:nvSpPr>
        <p:spPr bwMode="auto">
          <a:xfrm>
            <a:off x="207433" y="-192616"/>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ru-RU" sz="2400"/>
          </a:p>
        </p:txBody>
      </p:sp>
      <p:sp>
        <p:nvSpPr>
          <p:cNvPr id="76802" name="AutoShape 2" descr="Цена Картинка – Telegraph"/>
          <p:cNvSpPr>
            <a:spLocks noChangeAspect="1" noChangeArrowheads="1"/>
          </p:cNvSpPr>
          <p:nvPr/>
        </p:nvSpPr>
        <p:spPr bwMode="auto">
          <a:xfrm>
            <a:off x="207433" y="-192616"/>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ru-RU" sz="2400"/>
          </a:p>
        </p:txBody>
      </p:sp>
      <p:sp>
        <p:nvSpPr>
          <p:cNvPr id="76806" name="AutoShape 6" descr="Осторожно, слово «ответственность»! | by Alexey Ezhikov | Medium"/>
          <p:cNvSpPr>
            <a:spLocks noChangeAspect="1" noChangeArrowheads="1"/>
          </p:cNvSpPr>
          <p:nvPr/>
        </p:nvSpPr>
        <p:spPr bwMode="auto">
          <a:xfrm>
            <a:off x="207433" y="-192616"/>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ru-RU" sz="2400"/>
          </a:p>
        </p:txBody>
      </p:sp>
      <p:pic>
        <p:nvPicPr>
          <p:cNvPr id="76808" name="Picture 8" descr="Выявить уровень ответственности будущего руководителя отдела"/>
          <p:cNvPicPr>
            <a:picLocks noChangeAspect="1" noChangeArrowheads="1"/>
          </p:cNvPicPr>
          <p:nvPr/>
        </p:nvPicPr>
        <p:blipFill>
          <a:blip r:embed="rId2" cstate="print"/>
          <a:srcRect/>
          <a:stretch>
            <a:fillRect/>
          </a:stretch>
        </p:blipFill>
        <p:spPr bwMode="auto">
          <a:xfrm>
            <a:off x="6191251" y="2095491"/>
            <a:ext cx="5778908" cy="3905277"/>
          </a:xfrm>
          <a:prstGeom prst="rect">
            <a:avLst/>
          </a:prstGeom>
          <a:ln>
            <a:noFill/>
          </a:ln>
          <a:effectLst>
            <a:softEdge rad="112500"/>
          </a:effectLst>
        </p:spPr>
      </p:pic>
    </p:spTree>
  </p:cSld>
  <p:clrMapOvr>
    <a:masterClrMapping/>
  </p:clrMapOvr>
  <p:transition spd="med">
    <p:wedg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l="32394" t="23438" r="44546" b="13085"/>
          <a:stretch>
            <a:fillRect/>
          </a:stretch>
        </p:blipFill>
        <p:spPr bwMode="auto">
          <a:xfrm>
            <a:off x="571461" y="380979"/>
            <a:ext cx="4953035" cy="6191269"/>
          </a:xfrm>
          <a:prstGeom prst="rect">
            <a:avLst/>
          </a:prstGeom>
          <a:noFill/>
          <a:ln w="9525">
            <a:noFill/>
            <a:miter lim="800000"/>
            <a:headEnd/>
            <a:tailEnd/>
          </a:ln>
          <a:effectLst/>
        </p:spPr>
      </p:pic>
      <p:pic>
        <p:nvPicPr>
          <p:cNvPr id="75779" name="Picture 3"/>
          <p:cNvPicPr>
            <a:picLocks noChangeAspect="1" noChangeArrowheads="1"/>
          </p:cNvPicPr>
          <p:nvPr/>
        </p:nvPicPr>
        <p:blipFill>
          <a:blip r:embed="rId3" cstate="print"/>
          <a:srcRect l="31845" t="26367" r="44546" b="37500"/>
          <a:stretch>
            <a:fillRect/>
          </a:stretch>
        </p:blipFill>
        <p:spPr bwMode="auto">
          <a:xfrm>
            <a:off x="6286502" y="1238236"/>
            <a:ext cx="5048285" cy="4343873"/>
          </a:xfrm>
          <a:prstGeom prst="rect">
            <a:avLst/>
          </a:prstGeom>
          <a:noFill/>
          <a:ln w="9525">
            <a:noFill/>
            <a:miter lim="800000"/>
            <a:headEnd/>
            <a:tailEnd/>
          </a:ln>
          <a:effectLst/>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1295467" y="-12372"/>
            <a:ext cx="9429816" cy="836712"/>
          </a:xfrm>
          <a:prstGeom prst="roundRect">
            <a:avLst>
              <a:gd name="adj" fmla="val 11012"/>
            </a:avLst>
          </a:prstGeom>
          <a:solidFill>
            <a:schemeClr val="accent5">
              <a:lumMod val="60000"/>
              <a:lumOff val="40000"/>
            </a:schemeClr>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2400" dirty="0">
                <a:solidFill>
                  <a:schemeClr val="tx1"/>
                </a:solidFill>
              </a:rPr>
              <a:t>В ходе аудиторской проверки аудитор обращает внимание на следующие моменты:</a:t>
            </a:r>
          </a:p>
        </p:txBody>
      </p:sp>
      <p:sp>
        <p:nvSpPr>
          <p:cNvPr id="8"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239349" y="1124745"/>
            <a:ext cx="5040643" cy="5021201"/>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1867" dirty="0"/>
              <a:t>При формировании расходов по обычным видам деятельности должна быть обеспечена их группировка по элементам затрат, позволяющая осуществлять контроль их уровня и динамики в целом по организации в разрезе материальных затрат, затрат на оплату труда, отчислений на социальные нужды, амортизации, прочих затрат. Для целей управления себестоимостью продукции учет расходов ведут по статьям затрат, перечень которых устанавливается организацией самостоятельно в соответствии с отраслевыми методиками формирования себестоимости продукции. </a:t>
            </a:r>
          </a:p>
        </p:txBody>
      </p:sp>
      <p:pic>
        <p:nvPicPr>
          <p:cNvPr id="16386" name="Picture 2" descr="Основные средства в бухгалтерском и налоговом учете в 2019 году">
            <a:extLst>
              <a:ext uri="{FF2B5EF4-FFF2-40B4-BE49-F238E27FC236}">
                <a16:creationId xmlns:a16="http://schemas.microsoft.com/office/drawing/2014/main" id="{47855B5B-EFC1-6876-C564-5E0FBF168F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375" y="1124744"/>
            <a:ext cx="5462223" cy="5343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531868"/>
      </p:ext>
    </p:extLst>
  </p:cSld>
  <p:clrMapOvr>
    <a:masterClrMapping/>
  </p:clrMapOvr>
  <p:transition spd="med">
    <p:newsfla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Номер слайда"/>
          <p:cNvSpPr txBox="1">
            <a:spLocks noGrp="1"/>
          </p:cNvSpPr>
          <p:nvPr>
            <p:ph type="sldNum" sz="quarter" idx="2"/>
          </p:nvPr>
        </p:nvSpPr>
        <p:spPr>
          <a:xfrm>
            <a:off x="11869711" y="6460069"/>
            <a:ext cx="169335" cy="2709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48</a:t>
            </a:fld>
            <a:endParaRPr/>
          </a:p>
        </p:txBody>
      </p:sp>
      <p:sp>
        <p:nvSpPr>
          <p:cNvPr id="16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952464" y="380979"/>
            <a:ext cx="10477573" cy="571504"/>
          </a:xfrm>
          <a:prstGeom prst="roundRect">
            <a:avLst>
              <a:gd name="adj" fmla="val 3888"/>
            </a:avLst>
          </a:prstGeom>
          <a:solidFill>
            <a:schemeClr val="accent3">
              <a:lumMod val="60000"/>
              <a:lumOff val="40000"/>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3">
              <a:shade val="50000"/>
            </a:schemeClr>
          </a:lnRef>
          <a:fillRef idx="1">
            <a:schemeClr val="accent3"/>
          </a:fillRef>
          <a:effectRef idx="0">
            <a:schemeClr val="accent3"/>
          </a:effectRef>
          <a:fontRef idx="minor">
            <a:schemeClr val="lt1"/>
          </a:fontRef>
        </p:style>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2133" dirty="0">
                <a:solidFill>
                  <a:schemeClr val="tx1"/>
                </a:solidFill>
              </a:rPr>
              <a:t> </a:t>
            </a:r>
            <a:r>
              <a:rPr lang="ru-RU" sz="2133" dirty="0">
                <a:solidFill>
                  <a:srgbClr val="000000"/>
                </a:solidFill>
                <a:latin typeface="Arial" panose="020B0604020202020204" pitchFamily="34" charset="0"/>
              </a:rPr>
              <a:t>Задачами аудита расходов являются: </a:t>
            </a:r>
          </a:p>
          <a:p>
            <a:pPr algn="ctr"/>
            <a:endParaRPr sz="2133" dirty="0">
              <a:solidFill>
                <a:schemeClr val="tx1"/>
              </a:solidFill>
            </a:endParaRPr>
          </a:p>
        </p:txBody>
      </p:sp>
      <p:grpSp>
        <p:nvGrpSpPr>
          <p:cNvPr id="5" name="Google Shape;821;p42"/>
          <p:cNvGrpSpPr/>
          <p:nvPr/>
        </p:nvGrpSpPr>
        <p:grpSpPr>
          <a:xfrm>
            <a:off x="476211" y="2095491"/>
            <a:ext cx="3143272" cy="3143272"/>
            <a:chOff x="0" y="0"/>
            <a:chExt cx="373053" cy="445790"/>
          </a:xfrm>
        </p:grpSpPr>
        <p:grpSp>
          <p:nvGrpSpPr>
            <p:cNvPr id="6" name="Google Shape;822;p42"/>
            <p:cNvGrpSpPr/>
            <p:nvPr/>
          </p:nvGrpSpPr>
          <p:grpSpPr>
            <a:xfrm>
              <a:off x="0" y="228326"/>
              <a:ext cx="373055" cy="217466"/>
              <a:chOff x="0" y="-1"/>
              <a:chExt cx="373054" cy="217464"/>
            </a:xfrm>
          </p:grpSpPr>
          <p:sp>
            <p:nvSpPr>
              <p:cNvPr id="19" name="Google Shape;823;p42"/>
              <p:cNvSpPr/>
              <p:nvPr/>
            </p:nvSpPr>
            <p:spPr>
              <a:xfrm>
                <a:off x="0" y="-1"/>
                <a:ext cx="373052" cy="186307"/>
              </a:xfrm>
              <a:custGeom>
                <a:avLst/>
                <a:gdLst/>
                <a:ahLst/>
                <a:cxnLst>
                  <a:cxn ang="0">
                    <a:pos x="wd2" y="hd2"/>
                  </a:cxn>
                  <a:cxn ang="5400000">
                    <a:pos x="wd2" y="hd2"/>
                  </a:cxn>
                  <a:cxn ang="10800000">
                    <a:pos x="wd2" y="hd2"/>
                  </a:cxn>
                  <a:cxn ang="16200000">
                    <a:pos x="wd2" y="hd2"/>
                  </a:cxn>
                </a:cxnLst>
                <a:rect l="0" t="0" r="r" b="b"/>
                <a:pathLst>
                  <a:path w="21600" h="21600" extrusionOk="0">
                    <a:moveTo>
                      <a:pt x="16191" y="5409"/>
                    </a:moveTo>
                    <a:lnTo>
                      <a:pt x="10800" y="0"/>
                    </a:lnTo>
                    <a:lnTo>
                      <a:pt x="5418" y="5409"/>
                    </a:lnTo>
                    <a:lnTo>
                      <a:pt x="0" y="10819"/>
                    </a:lnTo>
                    <a:lnTo>
                      <a:pt x="5418" y="16228"/>
                    </a:lnTo>
                    <a:lnTo>
                      <a:pt x="10800" y="21600"/>
                    </a:lnTo>
                    <a:lnTo>
                      <a:pt x="16191" y="16228"/>
                    </a:lnTo>
                    <a:lnTo>
                      <a:pt x="21600" y="10819"/>
                    </a:lnTo>
                    <a:lnTo>
                      <a:pt x="16191" y="5409"/>
                    </a:lnTo>
                    <a:close/>
                  </a:path>
                </a:pathLst>
              </a:custGeom>
              <a:solidFill>
                <a:srgbClr val="B4A7D6"/>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20" name="Google Shape;824;p42"/>
              <p:cNvSpPr/>
              <p:nvPr/>
            </p:nvSpPr>
            <p:spPr>
              <a:xfrm>
                <a:off x="0" y="92673"/>
                <a:ext cx="186526" cy="124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48"/>
                    </a:lnTo>
                    <a:lnTo>
                      <a:pt x="21600" y="21600"/>
                    </a:lnTo>
                    <a:lnTo>
                      <a:pt x="21600" y="16096"/>
                    </a:lnTo>
                    <a:lnTo>
                      <a:pt x="0" y="0"/>
                    </a:lnTo>
                    <a:close/>
                  </a:path>
                </a:pathLst>
              </a:custGeom>
              <a:solidFill>
                <a:srgbClr val="8E7CC3"/>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21" name="Google Shape;825;p42"/>
              <p:cNvSpPr/>
              <p:nvPr/>
            </p:nvSpPr>
            <p:spPr>
              <a:xfrm>
                <a:off x="186527" y="92673"/>
                <a:ext cx="186527" cy="1247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096"/>
                    </a:lnTo>
                    <a:lnTo>
                      <a:pt x="0" y="21600"/>
                    </a:lnTo>
                    <a:lnTo>
                      <a:pt x="21600" y="5448"/>
                    </a:lnTo>
                    <a:lnTo>
                      <a:pt x="21600" y="0"/>
                    </a:lnTo>
                    <a:close/>
                  </a:path>
                </a:pathLst>
              </a:custGeom>
              <a:solidFill>
                <a:srgbClr val="674EA7"/>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7" name="Google Shape;826;p42"/>
            <p:cNvGrpSpPr/>
            <p:nvPr/>
          </p:nvGrpSpPr>
          <p:grpSpPr>
            <a:xfrm>
              <a:off x="0" y="152430"/>
              <a:ext cx="373055" cy="216986"/>
              <a:chOff x="0" y="-1"/>
              <a:chExt cx="373054" cy="216985"/>
            </a:xfrm>
          </p:grpSpPr>
          <p:sp>
            <p:nvSpPr>
              <p:cNvPr id="16" name="Google Shape;827;p42"/>
              <p:cNvSpPr/>
              <p:nvPr/>
            </p:nvSpPr>
            <p:spPr>
              <a:xfrm>
                <a:off x="0" y="-1"/>
                <a:ext cx="373052" cy="186147"/>
              </a:xfrm>
              <a:custGeom>
                <a:avLst/>
                <a:gdLst/>
                <a:ahLst/>
                <a:cxnLst>
                  <a:cxn ang="0">
                    <a:pos x="wd2" y="hd2"/>
                  </a:cxn>
                  <a:cxn ang="5400000">
                    <a:pos x="wd2" y="hd2"/>
                  </a:cxn>
                  <a:cxn ang="10800000">
                    <a:pos x="wd2" y="hd2"/>
                  </a:cxn>
                  <a:cxn ang="16200000">
                    <a:pos x="wd2" y="hd2"/>
                  </a:cxn>
                </a:cxnLst>
                <a:rect l="0" t="0" r="r" b="b"/>
                <a:pathLst>
                  <a:path w="21600" h="21600" extrusionOk="0">
                    <a:moveTo>
                      <a:pt x="16191" y="5414"/>
                    </a:moveTo>
                    <a:lnTo>
                      <a:pt x="10800" y="0"/>
                    </a:lnTo>
                    <a:lnTo>
                      <a:pt x="5418" y="5414"/>
                    </a:lnTo>
                    <a:lnTo>
                      <a:pt x="0" y="10772"/>
                    </a:lnTo>
                    <a:lnTo>
                      <a:pt x="5418" y="16186"/>
                    </a:lnTo>
                    <a:lnTo>
                      <a:pt x="10800" y="21600"/>
                    </a:lnTo>
                    <a:lnTo>
                      <a:pt x="16191" y="16186"/>
                    </a:lnTo>
                    <a:lnTo>
                      <a:pt x="21600" y="10772"/>
                    </a:lnTo>
                    <a:lnTo>
                      <a:pt x="16191" y="5414"/>
                    </a:lnTo>
                    <a:close/>
                  </a:path>
                </a:pathLst>
              </a:custGeom>
              <a:solidFill>
                <a:srgbClr val="A4C2F4"/>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7" name="Google Shape;828;p42"/>
              <p:cNvSpPr/>
              <p:nvPr/>
            </p:nvSpPr>
            <p:spPr>
              <a:xfrm>
                <a:off x="0" y="92194"/>
                <a:ext cx="186526" cy="124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504"/>
                    </a:lnTo>
                    <a:lnTo>
                      <a:pt x="21600" y="21600"/>
                    </a:lnTo>
                    <a:lnTo>
                      <a:pt x="21600" y="16152"/>
                    </a:lnTo>
                    <a:lnTo>
                      <a:pt x="0" y="0"/>
                    </a:lnTo>
                    <a:close/>
                  </a:path>
                </a:pathLst>
              </a:custGeom>
              <a:solidFill>
                <a:srgbClr val="6D9EEB"/>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8" name="Google Shape;829;p42"/>
              <p:cNvSpPr/>
              <p:nvPr/>
            </p:nvSpPr>
            <p:spPr>
              <a:xfrm>
                <a:off x="186527" y="92194"/>
                <a:ext cx="186527" cy="1247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52"/>
                    </a:lnTo>
                    <a:lnTo>
                      <a:pt x="0" y="21600"/>
                    </a:lnTo>
                    <a:lnTo>
                      <a:pt x="21600" y="5504"/>
                    </a:lnTo>
                    <a:lnTo>
                      <a:pt x="21600" y="0"/>
                    </a:lnTo>
                    <a:close/>
                  </a:path>
                </a:pathLst>
              </a:custGeom>
              <a:solidFill>
                <a:srgbClr val="3C78D8"/>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8" name="Google Shape;830;p42"/>
            <p:cNvGrpSpPr/>
            <p:nvPr/>
          </p:nvGrpSpPr>
          <p:grpSpPr>
            <a:xfrm>
              <a:off x="0" y="76054"/>
              <a:ext cx="373055" cy="216987"/>
              <a:chOff x="0" y="-1"/>
              <a:chExt cx="373054" cy="216985"/>
            </a:xfrm>
          </p:grpSpPr>
          <p:sp>
            <p:nvSpPr>
              <p:cNvPr id="13" name="Google Shape;831;p42"/>
              <p:cNvSpPr/>
              <p:nvPr/>
            </p:nvSpPr>
            <p:spPr>
              <a:xfrm>
                <a:off x="0" y="-1"/>
                <a:ext cx="373052" cy="186147"/>
              </a:xfrm>
              <a:custGeom>
                <a:avLst/>
                <a:gdLst/>
                <a:ahLst/>
                <a:cxnLst>
                  <a:cxn ang="0">
                    <a:pos x="wd2" y="hd2"/>
                  </a:cxn>
                  <a:cxn ang="5400000">
                    <a:pos x="wd2" y="hd2"/>
                  </a:cxn>
                  <a:cxn ang="10800000">
                    <a:pos x="wd2" y="hd2"/>
                  </a:cxn>
                  <a:cxn ang="16200000">
                    <a:pos x="wd2" y="hd2"/>
                  </a:cxn>
                </a:cxnLst>
                <a:rect l="0" t="0" r="r" b="b"/>
                <a:pathLst>
                  <a:path w="21600" h="21600" extrusionOk="0">
                    <a:moveTo>
                      <a:pt x="16191" y="5414"/>
                    </a:moveTo>
                    <a:lnTo>
                      <a:pt x="10800" y="0"/>
                    </a:lnTo>
                    <a:lnTo>
                      <a:pt x="5418" y="5414"/>
                    </a:lnTo>
                    <a:lnTo>
                      <a:pt x="0" y="10828"/>
                    </a:lnTo>
                    <a:lnTo>
                      <a:pt x="5418" y="16186"/>
                    </a:lnTo>
                    <a:lnTo>
                      <a:pt x="10800" y="21600"/>
                    </a:lnTo>
                    <a:lnTo>
                      <a:pt x="16191" y="16186"/>
                    </a:lnTo>
                    <a:lnTo>
                      <a:pt x="21600" y="10828"/>
                    </a:lnTo>
                    <a:lnTo>
                      <a:pt x="16191" y="5414"/>
                    </a:lnTo>
                    <a:close/>
                  </a:path>
                </a:pathLst>
              </a:custGeom>
              <a:solidFill>
                <a:srgbClr val="B6D7A8"/>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4" name="Google Shape;832;p42"/>
              <p:cNvSpPr/>
              <p:nvPr/>
            </p:nvSpPr>
            <p:spPr>
              <a:xfrm>
                <a:off x="0" y="92673"/>
                <a:ext cx="186526" cy="124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42"/>
                    </a:lnTo>
                    <a:lnTo>
                      <a:pt x="21600" y="21600"/>
                    </a:lnTo>
                    <a:lnTo>
                      <a:pt x="21600" y="16131"/>
                    </a:lnTo>
                    <a:lnTo>
                      <a:pt x="0" y="0"/>
                    </a:lnTo>
                    <a:close/>
                  </a:path>
                </a:pathLst>
              </a:custGeom>
              <a:solidFill>
                <a:srgbClr val="93C47D"/>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5" name="Google Shape;833;p42"/>
              <p:cNvSpPr/>
              <p:nvPr/>
            </p:nvSpPr>
            <p:spPr>
              <a:xfrm>
                <a:off x="186527" y="92673"/>
                <a:ext cx="186527" cy="1243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31"/>
                    </a:lnTo>
                    <a:lnTo>
                      <a:pt x="0" y="21600"/>
                    </a:lnTo>
                    <a:lnTo>
                      <a:pt x="21600" y="5442"/>
                    </a:lnTo>
                    <a:lnTo>
                      <a:pt x="21600" y="0"/>
                    </a:lnTo>
                    <a:close/>
                  </a:path>
                </a:pathLst>
              </a:custGeom>
              <a:solidFill>
                <a:srgbClr val="6AA84F"/>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nvGrpSpPr>
            <p:cNvPr id="9" name="Google Shape;834;p42"/>
            <p:cNvGrpSpPr/>
            <p:nvPr/>
          </p:nvGrpSpPr>
          <p:grpSpPr>
            <a:xfrm>
              <a:off x="0" y="-1"/>
              <a:ext cx="373055" cy="217624"/>
              <a:chOff x="0" y="-1"/>
              <a:chExt cx="373054" cy="217623"/>
            </a:xfrm>
          </p:grpSpPr>
          <p:sp>
            <p:nvSpPr>
              <p:cNvPr id="10" name="Google Shape;835;p42"/>
              <p:cNvSpPr/>
              <p:nvPr/>
            </p:nvSpPr>
            <p:spPr>
              <a:xfrm>
                <a:off x="0" y="-1"/>
                <a:ext cx="373052" cy="186307"/>
              </a:xfrm>
              <a:custGeom>
                <a:avLst/>
                <a:gdLst/>
                <a:ahLst/>
                <a:cxnLst>
                  <a:cxn ang="0">
                    <a:pos x="wd2" y="hd2"/>
                  </a:cxn>
                  <a:cxn ang="5400000">
                    <a:pos x="wd2" y="hd2"/>
                  </a:cxn>
                  <a:cxn ang="10800000">
                    <a:pos x="wd2" y="hd2"/>
                  </a:cxn>
                  <a:cxn ang="16200000">
                    <a:pos x="wd2" y="hd2"/>
                  </a:cxn>
                </a:cxnLst>
                <a:rect l="0" t="0" r="r" b="b"/>
                <a:pathLst>
                  <a:path w="21600" h="21600" extrusionOk="0">
                    <a:moveTo>
                      <a:pt x="16191" y="5372"/>
                    </a:moveTo>
                    <a:lnTo>
                      <a:pt x="10800" y="0"/>
                    </a:lnTo>
                    <a:lnTo>
                      <a:pt x="5418" y="5372"/>
                    </a:lnTo>
                    <a:lnTo>
                      <a:pt x="0" y="10781"/>
                    </a:lnTo>
                    <a:lnTo>
                      <a:pt x="5418" y="16191"/>
                    </a:lnTo>
                    <a:lnTo>
                      <a:pt x="10800" y="21600"/>
                    </a:lnTo>
                    <a:lnTo>
                      <a:pt x="16191" y="16191"/>
                    </a:lnTo>
                    <a:lnTo>
                      <a:pt x="21600" y="10781"/>
                    </a:lnTo>
                    <a:lnTo>
                      <a:pt x="16191" y="5372"/>
                    </a:lnTo>
                    <a:close/>
                  </a:path>
                </a:pathLst>
              </a:custGeom>
              <a:solidFill>
                <a:srgbClr val="FFE599"/>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1" name="Google Shape;836;p42"/>
              <p:cNvSpPr/>
              <p:nvPr/>
            </p:nvSpPr>
            <p:spPr>
              <a:xfrm>
                <a:off x="0" y="92992"/>
                <a:ext cx="186526" cy="1246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428"/>
                    </a:lnTo>
                    <a:lnTo>
                      <a:pt x="21600" y="21600"/>
                    </a:lnTo>
                    <a:lnTo>
                      <a:pt x="21600" y="16172"/>
                    </a:lnTo>
                    <a:lnTo>
                      <a:pt x="0" y="0"/>
                    </a:lnTo>
                    <a:close/>
                  </a:path>
                </a:pathLst>
              </a:custGeom>
              <a:solidFill>
                <a:srgbClr val="FFD966"/>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12" name="Google Shape;837;p42"/>
              <p:cNvSpPr/>
              <p:nvPr/>
            </p:nvSpPr>
            <p:spPr>
              <a:xfrm>
                <a:off x="186527" y="92992"/>
                <a:ext cx="186527" cy="1246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172"/>
                    </a:lnTo>
                    <a:lnTo>
                      <a:pt x="0" y="21600"/>
                    </a:lnTo>
                    <a:lnTo>
                      <a:pt x="21600" y="5428"/>
                    </a:lnTo>
                    <a:lnTo>
                      <a:pt x="21600" y="0"/>
                    </a:lnTo>
                    <a:close/>
                  </a:path>
                </a:pathLst>
              </a:custGeom>
              <a:solidFill>
                <a:srgbClr val="F1C232"/>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grpSp>
      <p:sp>
        <p:nvSpPr>
          <p:cNvPr id="2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869186" y="1201126"/>
            <a:ext cx="6962997" cy="629287"/>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1867" dirty="0"/>
              <a:t> Проверка процесса </a:t>
            </a:r>
            <a:r>
              <a:rPr lang="ru-RU" sz="1867" dirty="0" err="1"/>
              <a:t>калькулирования</a:t>
            </a:r>
            <a:r>
              <a:rPr lang="ru-RU" sz="1867" dirty="0"/>
              <a:t> и классификации затрат по элементам калькуляции.</a:t>
            </a:r>
            <a:endParaRPr sz="1867" dirty="0"/>
          </a:p>
        </p:txBody>
      </p:sp>
      <p:cxnSp>
        <p:nvCxnSpPr>
          <p:cNvPr id="32" name="Прямая со стрелкой 31"/>
          <p:cNvCxnSpPr>
            <a:cxnSpLocks/>
          </p:cNvCxnSpPr>
          <p:nvPr/>
        </p:nvCxnSpPr>
        <p:spPr>
          <a:xfrm flipV="1">
            <a:off x="3143230" y="1666867"/>
            <a:ext cx="1571645" cy="664299"/>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4" name="Прямая со стрелкой 33"/>
          <p:cNvCxnSpPr>
            <a:cxnSpLocks/>
            <a:endCxn id="35" idx="1"/>
          </p:cNvCxnSpPr>
          <p:nvPr/>
        </p:nvCxnSpPr>
        <p:spPr>
          <a:xfrm flipV="1">
            <a:off x="3572664" y="3429001"/>
            <a:ext cx="1285077" cy="524593"/>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1" name="Прямая со стрелкой 30"/>
          <p:cNvCxnSpPr>
            <a:cxnSpLocks/>
          </p:cNvCxnSpPr>
          <p:nvPr/>
        </p:nvCxnSpPr>
        <p:spPr>
          <a:xfrm flipV="1">
            <a:off x="3619483" y="2836901"/>
            <a:ext cx="1238259" cy="333377"/>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3"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906714" y="2070183"/>
            <a:ext cx="6962997" cy="666755"/>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1867" dirty="0"/>
              <a:t>Проверка организации учета и группировки затрат по элементам калькуляции</a:t>
            </a:r>
            <a:endParaRPr lang="ru-RU" sz="1867" dirty="0">
              <a:solidFill>
                <a:schemeClr val="accent2">
                  <a:lumMod val="25000"/>
                </a:schemeClr>
              </a:solidFill>
            </a:endParaRPr>
          </a:p>
        </p:txBody>
      </p:sp>
      <p:sp>
        <p:nvSpPr>
          <p:cNvPr id="35"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857742" y="3047998"/>
            <a:ext cx="6962997" cy="762005"/>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1867" dirty="0"/>
              <a:t>Проверка корректности применяемого организацией метода учета затрат и </a:t>
            </a:r>
            <a:r>
              <a:rPr lang="ru-RU" sz="1867" dirty="0" err="1"/>
              <a:t>калькулирования</a:t>
            </a:r>
            <a:r>
              <a:rPr lang="ru-RU" sz="1867" dirty="0"/>
              <a:t> себестоимости.</a:t>
            </a:r>
            <a:endParaRPr lang="ru-RU" sz="1867" dirty="0">
              <a:solidFill>
                <a:schemeClr val="accent2">
                  <a:lumMod val="25000"/>
                </a:schemeClr>
              </a:solidFill>
            </a:endParaRPr>
          </a:p>
        </p:txBody>
      </p:sp>
      <p:sp>
        <p:nvSpPr>
          <p:cNvPr id="36"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869186" y="4099939"/>
            <a:ext cx="6962997" cy="876527"/>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1867" dirty="0"/>
              <a:t>Проверка соблюдения отраслевых особенностей </a:t>
            </a:r>
            <a:r>
              <a:rPr lang="ru-RU" sz="1867" dirty="0" err="1"/>
              <a:t>калькулирования</a:t>
            </a:r>
            <a:r>
              <a:rPr lang="ru-RU" sz="1867" dirty="0"/>
              <a:t> себестоимости</a:t>
            </a:r>
            <a:endParaRPr lang="ru-RU" sz="1867" dirty="0">
              <a:solidFill>
                <a:schemeClr val="accent2">
                  <a:lumMod val="25000"/>
                </a:schemeClr>
              </a:solidFill>
            </a:endParaRPr>
          </a:p>
        </p:txBody>
      </p:sp>
      <p:sp>
        <p:nvSpPr>
          <p:cNvPr id="37"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787859" y="5414729"/>
            <a:ext cx="6962997" cy="1252793"/>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1867" dirty="0"/>
              <a:t>Анализ правильности и экономической обоснованности деления затрат организации на прямые и косвенные, а также порядка отнесения их на себестоимость реализации отчетного периода.</a:t>
            </a:r>
            <a:endParaRPr lang="ru-RU" sz="1867" dirty="0">
              <a:solidFill>
                <a:schemeClr val="accent2">
                  <a:lumMod val="25000"/>
                </a:schemeClr>
              </a:solidFill>
            </a:endParaRPr>
          </a:p>
        </p:txBody>
      </p:sp>
      <p:cxnSp>
        <p:nvCxnSpPr>
          <p:cNvPr id="43" name="Прямая со стрелкой 42"/>
          <p:cNvCxnSpPr>
            <a:cxnSpLocks/>
            <a:endCxn id="36" idx="1"/>
          </p:cNvCxnSpPr>
          <p:nvPr/>
        </p:nvCxnSpPr>
        <p:spPr>
          <a:xfrm flipV="1">
            <a:off x="3095604" y="4538203"/>
            <a:ext cx="1773581" cy="266739"/>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5" name="Прямая со стрелкой 44"/>
          <p:cNvCxnSpPr>
            <a:cxnSpLocks/>
            <a:endCxn id="37" idx="1"/>
          </p:cNvCxnSpPr>
          <p:nvPr/>
        </p:nvCxnSpPr>
        <p:spPr>
          <a:xfrm>
            <a:off x="2833679" y="5105525"/>
            <a:ext cx="1954180" cy="935601"/>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27527090"/>
      </p:ext>
    </p:extLst>
  </p:cSld>
  <p:clrMapOvr>
    <a:masterClrMapping/>
  </p:clrMapOvr>
  <p:transition spd="slow">
    <p:circl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881691" y="285728"/>
            <a:ext cx="10302875" cy="962045"/>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pPr algn="ctr"/>
            <a:r>
              <a:rPr lang="ru-RU" sz="1867" dirty="0"/>
              <a:t>Упрощенный алгоритм проверки процесса </a:t>
            </a:r>
            <a:r>
              <a:rPr lang="ru-RU" sz="1867" dirty="0" err="1"/>
              <a:t>калькулирования</a:t>
            </a:r>
            <a:r>
              <a:rPr lang="ru-RU" sz="1867" dirty="0"/>
              <a:t> и формирования себестоимости реализации отчетного периода включает в себя: </a:t>
            </a:r>
          </a:p>
        </p:txBody>
      </p:sp>
      <p:grpSp>
        <p:nvGrpSpPr>
          <p:cNvPr id="4" name="Google Shape;617;p42"/>
          <p:cNvGrpSpPr/>
          <p:nvPr/>
        </p:nvGrpSpPr>
        <p:grpSpPr>
          <a:xfrm>
            <a:off x="0" y="2857496"/>
            <a:ext cx="2952771" cy="2762269"/>
            <a:chOff x="0" y="0"/>
            <a:chExt cx="445680" cy="406683"/>
          </a:xfrm>
        </p:grpSpPr>
        <p:sp>
          <p:nvSpPr>
            <p:cNvPr id="5" name="Google Shape;618;p42"/>
            <p:cNvSpPr/>
            <p:nvPr/>
          </p:nvSpPr>
          <p:spPr>
            <a:xfrm>
              <a:off x="-1" y="0"/>
              <a:ext cx="445682" cy="66667"/>
            </a:xfrm>
            <a:prstGeom prst="ellipse">
              <a:avLst/>
            </a:prstGeom>
            <a:solidFill>
              <a:srgbClr val="EFF2F3"/>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6" name="Google Shape;619;p42"/>
            <p:cNvSpPr/>
            <p:nvPr/>
          </p:nvSpPr>
          <p:spPr>
            <a:xfrm>
              <a:off x="133079" y="310529"/>
              <a:ext cx="181399" cy="961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582" y="17985"/>
                    <a:pt x="4582" y="17985"/>
                    <a:pt x="4582" y="17985"/>
                  </a:cubicBezTo>
                  <a:cubicBezTo>
                    <a:pt x="5844" y="20189"/>
                    <a:pt x="8182" y="21600"/>
                    <a:pt x="10800" y="21600"/>
                  </a:cubicBezTo>
                  <a:cubicBezTo>
                    <a:pt x="13418" y="21600"/>
                    <a:pt x="15709" y="20189"/>
                    <a:pt x="16971" y="17985"/>
                  </a:cubicBezTo>
                  <a:cubicBezTo>
                    <a:pt x="21600" y="0"/>
                    <a:pt x="21600" y="0"/>
                    <a:pt x="21600" y="0"/>
                  </a:cubicBezTo>
                  <a:cubicBezTo>
                    <a:pt x="19309" y="2380"/>
                    <a:pt x="15335" y="3879"/>
                    <a:pt x="10800" y="3879"/>
                  </a:cubicBezTo>
                  <a:cubicBezTo>
                    <a:pt x="6218" y="3879"/>
                    <a:pt x="2291" y="2380"/>
                    <a:pt x="0" y="0"/>
                  </a:cubicBezTo>
                  <a:close/>
                </a:path>
              </a:pathLst>
            </a:custGeom>
            <a:solidFill>
              <a:schemeClr val="accent4"/>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7" name="Google Shape;620;p42"/>
            <p:cNvSpPr/>
            <p:nvPr/>
          </p:nvSpPr>
          <p:spPr>
            <a:xfrm>
              <a:off x="89811" y="222001"/>
              <a:ext cx="267388" cy="999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744" y="9487"/>
                    <a:pt x="1744" y="9487"/>
                    <a:pt x="1744" y="9487"/>
                  </a:cubicBezTo>
                  <a:cubicBezTo>
                    <a:pt x="3013" y="16518"/>
                    <a:pt x="3013" y="16518"/>
                    <a:pt x="3013" y="16518"/>
                  </a:cubicBezTo>
                  <a:cubicBezTo>
                    <a:pt x="3996" y="19228"/>
                    <a:pt x="6883" y="21600"/>
                    <a:pt x="10816" y="21600"/>
                  </a:cubicBezTo>
                  <a:cubicBezTo>
                    <a:pt x="14717" y="21600"/>
                    <a:pt x="17604" y="19228"/>
                    <a:pt x="18619" y="16518"/>
                  </a:cubicBezTo>
                  <a:cubicBezTo>
                    <a:pt x="19887" y="9487"/>
                    <a:pt x="19887" y="9487"/>
                    <a:pt x="19887" y="9487"/>
                  </a:cubicBezTo>
                  <a:cubicBezTo>
                    <a:pt x="21600" y="0"/>
                    <a:pt x="21600" y="0"/>
                    <a:pt x="21600" y="0"/>
                  </a:cubicBezTo>
                  <a:cubicBezTo>
                    <a:pt x="19792" y="2541"/>
                    <a:pt x="16113" y="4574"/>
                    <a:pt x="10816" y="4574"/>
                  </a:cubicBezTo>
                  <a:cubicBezTo>
                    <a:pt x="5487" y="4574"/>
                    <a:pt x="1840" y="2541"/>
                    <a:pt x="0" y="0"/>
                  </a:cubicBezTo>
                  <a:close/>
                </a:path>
              </a:pathLst>
            </a:custGeom>
            <a:solidFill>
              <a:schemeClr val="accent3"/>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8" name="Google Shape;621;p42"/>
            <p:cNvSpPr/>
            <p:nvPr/>
          </p:nvSpPr>
          <p:spPr>
            <a:xfrm>
              <a:off x="5049" y="46987"/>
              <a:ext cx="437049" cy="104737"/>
            </a:xfrm>
            <a:custGeom>
              <a:avLst/>
              <a:gdLst/>
              <a:ahLst/>
              <a:cxnLst>
                <a:cxn ang="0">
                  <a:pos x="wd2" y="hd2"/>
                </a:cxn>
                <a:cxn ang="5400000">
                  <a:pos x="wd2" y="hd2"/>
                </a:cxn>
                <a:cxn ang="10800000">
                  <a:pos x="wd2" y="hd2"/>
                </a:cxn>
                <a:cxn ang="16200000">
                  <a:pos x="wd2" y="hd2"/>
                </a:cxn>
              </a:cxnLst>
              <a:rect l="0" t="0" r="r" b="b"/>
              <a:pathLst>
                <a:path w="21600" h="21600" extrusionOk="0">
                  <a:moveTo>
                    <a:pt x="10810" y="5339"/>
                  </a:moveTo>
                  <a:cubicBezTo>
                    <a:pt x="6327" y="5339"/>
                    <a:pt x="1630" y="3479"/>
                    <a:pt x="0" y="0"/>
                  </a:cubicBezTo>
                  <a:cubicBezTo>
                    <a:pt x="1863" y="16018"/>
                    <a:pt x="1863" y="16018"/>
                    <a:pt x="1863" y="16018"/>
                  </a:cubicBezTo>
                  <a:cubicBezTo>
                    <a:pt x="2620" y="18607"/>
                    <a:pt x="5725" y="21600"/>
                    <a:pt x="10810" y="21600"/>
                  </a:cubicBezTo>
                  <a:cubicBezTo>
                    <a:pt x="15894" y="21600"/>
                    <a:pt x="18999" y="18607"/>
                    <a:pt x="19737" y="16018"/>
                  </a:cubicBezTo>
                  <a:cubicBezTo>
                    <a:pt x="21600" y="0"/>
                    <a:pt x="21600" y="0"/>
                    <a:pt x="21600" y="0"/>
                  </a:cubicBezTo>
                  <a:cubicBezTo>
                    <a:pt x="19970" y="3479"/>
                    <a:pt x="15273" y="5339"/>
                    <a:pt x="10810" y="5339"/>
                  </a:cubicBezTo>
                  <a:close/>
                </a:path>
              </a:pathLst>
            </a:custGeom>
            <a:solidFill>
              <a:schemeClr val="accent1"/>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sp>
          <p:nvSpPr>
            <p:cNvPr id="9" name="Google Shape;622;p42"/>
            <p:cNvSpPr/>
            <p:nvPr/>
          </p:nvSpPr>
          <p:spPr>
            <a:xfrm>
              <a:off x="47908" y="135243"/>
              <a:ext cx="351331" cy="1016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269" y="16096"/>
                    <a:pt x="2269" y="16096"/>
                    <a:pt x="2269" y="16096"/>
                  </a:cubicBezTo>
                  <a:cubicBezTo>
                    <a:pt x="3137" y="18931"/>
                    <a:pt x="6420" y="21600"/>
                    <a:pt x="10812" y="21600"/>
                  </a:cubicBezTo>
                  <a:cubicBezTo>
                    <a:pt x="15204" y="21600"/>
                    <a:pt x="18463" y="18931"/>
                    <a:pt x="19356" y="16096"/>
                  </a:cubicBezTo>
                  <a:cubicBezTo>
                    <a:pt x="21600" y="0"/>
                    <a:pt x="21600" y="0"/>
                    <a:pt x="21600" y="0"/>
                  </a:cubicBezTo>
                  <a:cubicBezTo>
                    <a:pt x="19669" y="3169"/>
                    <a:pt x="15132" y="4837"/>
                    <a:pt x="10812" y="4837"/>
                  </a:cubicBezTo>
                  <a:cubicBezTo>
                    <a:pt x="6468" y="4837"/>
                    <a:pt x="1955" y="3169"/>
                    <a:pt x="0" y="0"/>
                  </a:cubicBezTo>
                  <a:close/>
                </a:path>
              </a:pathLst>
            </a:custGeom>
            <a:solidFill>
              <a:schemeClr val="accent2"/>
            </a:solidFill>
            <a:ln w="12700" cap="flat">
              <a:noFill/>
              <a:miter lim="400000"/>
            </a:ln>
            <a:effectLst/>
          </p:spPr>
          <p:txBody>
            <a:bodyPr wrap="square" lIns="0" tIns="0" rIns="0" bIns="0" numCol="1" anchor="t">
              <a:noAutofit/>
            </a:bodyPr>
            <a:lstStyle/>
            <a:p>
              <a:pPr>
                <a:defRPr>
                  <a:latin typeface="Calibri"/>
                  <a:ea typeface="Calibri"/>
                  <a:cs typeface="Calibri"/>
                  <a:sym typeface="Calibri"/>
                </a:defRPr>
              </a:pPr>
              <a:endParaRPr sz="2400"/>
            </a:p>
          </p:txBody>
        </p:sp>
      </p:grpSp>
      <p:sp>
        <p:nvSpPr>
          <p:cNvPr id="10"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p:cNvSpPr/>
          <p:nvPr/>
        </p:nvSpPr>
        <p:spPr>
          <a:xfrm>
            <a:off x="4095736" y="1714488"/>
            <a:ext cx="7534501" cy="952507"/>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600" dirty="0"/>
              <a:t>1) проверку правильности отнесения текущих затрат организации на соответствующие источники (счета бухгалтерского учета) и их группировки при формировании себестоимости реализации по статьям затрат; </a:t>
            </a:r>
          </a:p>
        </p:txBody>
      </p:sp>
      <p:cxnSp>
        <p:nvCxnSpPr>
          <p:cNvPr id="13" name="Прямая со стрелкой 12"/>
          <p:cNvCxnSpPr/>
          <p:nvPr/>
        </p:nvCxnSpPr>
        <p:spPr>
          <a:xfrm flipV="1">
            <a:off x="2952728" y="2190741"/>
            <a:ext cx="952507" cy="571504"/>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5" name="Прямая со стрелкой 14"/>
          <p:cNvCxnSpPr/>
          <p:nvPr/>
        </p:nvCxnSpPr>
        <p:spPr>
          <a:xfrm flipV="1">
            <a:off x="2190723" y="4476757"/>
            <a:ext cx="1809763" cy="381003"/>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8" name="Прямая со стрелкой 17"/>
          <p:cNvCxnSpPr/>
          <p:nvPr/>
        </p:nvCxnSpPr>
        <p:spPr>
          <a:xfrm>
            <a:off x="2000222" y="5334020"/>
            <a:ext cx="1905013" cy="571504"/>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1" name="Прямая со стрелкой 20"/>
          <p:cNvCxnSpPr/>
          <p:nvPr/>
        </p:nvCxnSpPr>
        <p:spPr>
          <a:xfrm flipV="1">
            <a:off x="2476475" y="3429000"/>
            <a:ext cx="1524011" cy="762005"/>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4C2A2D3F-4277-E755-93AB-D0E53B91618D}"/>
              </a:ext>
            </a:extLst>
          </p:cNvPr>
          <p:cNvSpPr/>
          <p:nvPr/>
        </p:nvSpPr>
        <p:spPr>
          <a:xfrm>
            <a:off x="4095736" y="2952747"/>
            <a:ext cx="7534501" cy="666755"/>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600" dirty="0"/>
              <a:t>2) проверку процесса </a:t>
            </a:r>
            <a:r>
              <a:rPr lang="ru-RU" sz="1600" dirty="0" err="1"/>
              <a:t>калькулирования</a:t>
            </a:r>
            <a:r>
              <a:rPr lang="ru-RU" sz="1600" dirty="0"/>
              <a:t> и классификации затрат по элементам калькуляции;</a:t>
            </a:r>
          </a:p>
        </p:txBody>
      </p:sp>
      <p:sp>
        <p:nvSpPr>
          <p:cNvPr id="11"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75B133A1-0AF1-51AD-97BA-032C3ACD9BA4}"/>
              </a:ext>
            </a:extLst>
          </p:cNvPr>
          <p:cNvSpPr/>
          <p:nvPr/>
        </p:nvSpPr>
        <p:spPr>
          <a:xfrm>
            <a:off x="4095736" y="4000504"/>
            <a:ext cx="7534501" cy="952507"/>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600" dirty="0"/>
              <a:t>3) анализ правильности и экономической обоснованности деления затрат организации на прямые и косвенные, а также порядка отнесения их на себестоимость реализации отчетного периода;</a:t>
            </a:r>
            <a:endParaRPr lang="ru-RU" sz="2133" dirty="0"/>
          </a:p>
        </p:txBody>
      </p:sp>
      <p:sp>
        <p:nvSpPr>
          <p:cNvPr id="12" name="Появление в конце 1950-х годов ЭВМ и стремительное совершенствование их эксплуатационных возможностей создало реальные предпосылки для автоматизации управленческого труда, формирования рынка информационных продуктов и услуг. Развитие ИТ шло параллельно с">
            <a:extLst>
              <a:ext uri="{FF2B5EF4-FFF2-40B4-BE49-F238E27FC236}">
                <a16:creationId xmlns:a16="http://schemas.microsoft.com/office/drawing/2014/main" id="{80C43247-DA4C-A1FF-2585-A7CDDEB0C4CA}"/>
              </a:ext>
            </a:extLst>
          </p:cNvPr>
          <p:cNvSpPr/>
          <p:nvPr/>
        </p:nvSpPr>
        <p:spPr>
          <a:xfrm>
            <a:off x="4140523" y="5432222"/>
            <a:ext cx="7534501" cy="663797"/>
          </a:xfrm>
          <a:prstGeom prst="roundRect">
            <a:avLst>
              <a:gd name="adj" fmla="val 11012"/>
            </a:avLst>
          </a:prstGeom>
          <a:solidFill>
            <a:schemeClr val="accent1"/>
          </a:solidFill>
          <a:ln w="25400">
            <a:solidFill>
              <a:schemeClr val="accent1">
                <a:satOff val="-13844"/>
                <a:lumOff val="-13098"/>
              </a:schemeClr>
            </a:solidFill>
          </a:ln>
          <a:effectLst>
            <a:outerShdw blurRad="50800" dist="63500" dir="27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355600">
              <a:defRPr sz="1700" b="1">
                <a:solidFill>
                  <a:srgbClr val="FFFFFF"/>
                </a:solidFill>
                <a:latin typeface="Times New Roman"/>
                <a:ea typeface="Times New Roman"/>
                <a:cs typeface="Times New Roman"/>
                <a:sym typeface="Times New Roman"/>
              </a:defRPr>
            </a:lvl1pPr>
          </a:lstStyle>
          <a:p>
            <a:r>
              <a:rPr lang="ru-RU" sz="1600" dirty="0"/>
              <a:t>4) проверка правильности учета и оценки незавершенного производства.</a:t>
            </a:r>
          </a:p>
        </p:txBody>
      </p:sp>
    </p:spTree>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7D891C-83CC-416F-B498-CF37FA7B0B03}"/>
              </a:ext>
            </a:extLst>
          </p:cNvPr>
          <p:cNvSpPr>
            <a:spLocks noGrp="1"/>
          </p:cNvSpPr>
          <p:nvPr>
            <p:ph type="title"/>
          </p:nvPr>
        </p:nvSpPr>
        <p:spPr>
          <a:xfrm>
            <a:off x="1202919" y="284176"/>
            <a:ext cx="9784080" cy="528624"/>
          </a:xfrm>
        </p:spPr>
        <p:txBody>
          <a:bodyPr>
            <a:normAutofit fontScale="90000"/>
          </a:bodyPr>
          <a:lstStyle/>
          <a:p>
            <a:r>
              <a:rPr lang="ru-RU" dirty="0"/>
              <a:t>Расходы </a:t>
            </a:r>
            <a:endParaRPr lang="ru-KZ" dirty="0"/>
          </a:p>
        </p:txBody>
      </p:sp>
      <p:graphicFrame>
        <p:nvGraphicFramePr>
          <p:cNvPr id="4" name="Таблица 4">
            <a:extLst>
              <a:ext uri="{FF2B5EF4-FFF2-40B4-BE49-F238E27FC236}">
                <a16:creationId xmlns:a16="http://schemas.microsoft.com/office/drawing/2014/main" id="{4F5860EB-8FD8-4C6C-A704-1E14AEC555B5}"/>
              </a:ext>
            </a:extLst>
          </p:cNvPr>
          <p:cNvGraphicFramePr>
            <a:graphicFrameLocks noGrp="1"/>
          </p:cNvGraphicFramePr>
          <p:nvPr>
            <p:ph idx="1"/>
            <p:extLst>
              <p:ext uri="{D42A27DB-BD31-4B8C-83A1-F6EECF244321}">
                <p14:modId xmlns:p14="http://schemas.microsoft.com/office/powerpoint/2010/main" val="3513816626"/>
              </p:ext>
            </p:extLst>
          </p:nvPr>
        </p:nvGraphicFramePr>
        <p:xfrm>
          <a:off x="1203325" y="955040"/>
          <a:ext cx="9783762" cy="5506404"/>
        </p:xfrm>
        <a:graphic>
          <a:graphicData uri="http://schemas.openxmlformats.org/drawingml/2006/table">
            <a:tbl>
              <a:tblPr firstRow="1" bandRow="1">
                <a:tableStyleId>{5C22544A-7EE6-4342-B048-85BDC9FD1C3A}</a:tableStyleId>
              </a:tblPr>
              <a:tblGrid>
                <a:gridCol w="2647315">
                  <a:extLst>
                    <a:ext uri="{9D8B030D-6E8A-4147-A177-3AD203B41FA5}">
                      <a16:colId xmlns:a16="http://schemas.microsoft.com/office/drawing/2014/main" val="1741577285"/>
                    </a:ext>
                  </a:extLst>
                </a:gridCol>
                <a:gridCol w="7136447">
                  <a:extLst>
                    <a:ext uri="{9D8B030D-6E8A-4147-A177-3AD203B41FA5}">
                      <a16:colId xmlns:a16="http://schemas.microsoft.com/office/drawing/2014/main" val="623219760"/>
                    </a:ext>
                  </a:extLst>
                </a:gridCol>
              </a:tblGrid>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dirty="0">
                          <a:solidFill>
                            <a:schemeClr val="bg1"/>
                          </a:solidFill>
                          <a:latin typeface="Times New Roman" panose="02020603050405020304" pitchFamily="18" charset="0"/>
                          <a:cs typeface="Times New Roman" panose="02020603050405020304" pitchFamily="18" charset="0"/>
                        </a:rPr>
                        <a:t>расходы </a:t>
                      </a:r>
                      <a:endParaRPr lang="ru-KZ"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13270472"/>
                  </a:ext>
                </a:extLst>
              </a:tr>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b="1" dirty="0">
                          <a:solidFill>
                            <a:schemeClr val="bg1"/>
                          </a:solidFill>
                          <a:latin typeface="Times New Roman" panose="02020603050405020304" pitchFamily="18" charset="0"/>
                          <a:cs typeface="Times New Roman" panose="02020603050405020304" pitchFamily="18" charset="0"/>
                        </a:rPr>
                        <a:t>Операционные расходы (7000)</a:t>
                      </a:r>
                      <a:endParaRPr lang="ru-KZ" b="1"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9370445"/>
                  </a:ext>
                </a:extLst>
              </a:tr>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dirty="0">
                          <a:solidFill>
                            <a:schemeClr val="bg1"/>
                          </a:solidFill>
                          <a:latin typeface="Times New Roman" panose="02020603050405020304" pitchFamily="18" charset="0"/>
                          <a:cs typeface="Times New Roman" panose="02020603050405020304" pitchFamily="18" charset="0"/>
                        </a:rPr>
                        <a:t>Оплата труда 7010, 7030</a:t>
                      </a:r>
                      <a:endParaRPr lang="ru-KZ"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04722398"/>
                  </a:ext>
                </a:extLst>
              </a:tr>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dirty="0">
                          <a:solidFill>
                            <a:schemeClr val="bg1"/>
                          </a:solidFill>
                          <a:latin typeface="Times New Roman" panose="02020603050405020304" pitchFamily="18" charset="0"/>
                          <a:cs typeface="Times New Roman" panose="02020603050405020304" pitchFamily="18" charset="0"/>
                        </a:rPr>
                        <a:t>Стипендии 7020</a:t>
                      </a:r>
                      <a:endParaRPr lang="ru-KZ"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54654514"/>
                  </a:ext>
                </a:extLst>
              </a:tr>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dirty="0">
                          <a:solidFill>
                            <a:schemeClr val="bg1"/>
                          </a:solidFill>
                          <a:latin typeface="Times New Roman" panose="02020603050405020304" pitchFamily="18" charset="0"/>
                          <a:cs typeface="Times New Roman" panose="02020603050405020304" pitchFamily="18" charset="0"/>
                        </a:rPr>
                        <a:t>Налоги и платежи в бюджет </a:t>
                      </a:r>
                      <a:endParaRPr lang="ru-KZ"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82226528"/>
                  </a:ext>
                </a:extLst>
              </a:tr>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dirty="0">
                          <a:solidFill>
                            <a:schemeClr val="bg1"/>
                          </a:solidFill>
                          <a:latin typeface="Times New Roman" panose="02020603050405020304" pitchFamily="18" charset="0"/>
                          <a:cs typeface="Times New Roman" panose="02020603050405020304" pitchFamily="18" charset="0"/>
                        </a:rPr>
                        <a:t>Запасы </a:t>
                      </a:r>
                      <a:endParaRPr lang="ru-KZ"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1000420"/>
                  </a:ext>
                </a:extLst>
              </a:tr>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dirty="0">
                          <a:solidFill>
                            <a:schemeClr val="bg1"/>
                          </a:solidFill>
                          <a:latin typeface="Times New Roman" panose="02020603050405020304" pitchFamily="18" charset="0"/>
                          <a:cs typeface="Times New Roman" panose="02020603050405020304" pitchFamily="18" charset="0"/>
                        </a:rPr>
                        <a:t>Коммунальные расходы </a:t>
                      </a:r>
                      <a:endParaRPr lang="ru-KZ"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0397076"/>
                  </a:ext>
                </a:extLst>
              </a:tr>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dirty="0">
                          <a:solidFill>
                            <a:schemeClr val="bg1"/>
                          </a:solidFill>
                          <a:latin typeface="Times New Roman" panose="02020603050405020304" pitchFamily="18" charset="0"/>
                          <a:cs typeface="Times New Roman" panose="02020603050405020304" pitchFamily="18" charset="0"/>
                        </a:rPr>
                        <a:t>Арендные платежи </a:t>
                      </a:r>
                      <a:endParaRPr lang="ru-KZ"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73564720"/>
                  </a:ext>
                </a:extLst>
              </a:tr>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dirty="0">
                          <a:solidFill>
                            <a:schemeClr val="bg1"/>
                          </a:solidFill>
                          <a:latin typeface="Times New Roman" panose="02020603050405020304" pitchFamily="18" charset="0"/>
                          <a:cs typeface="Times New Roman" panose="02020603050405020304" pitchFamily="18" charset="0"/>
                        </a:rPr>
                        <a:t>Содержание долгосрочных активов </a:t>
                      </a:r>
                      <a:endParaRPr lang="ru-KZ"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69826199"/>
                  </a:ext>
                </a:extLst>
              </a:tr>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b="1" dirty="0">
                          <a:solidFill>
                            <a:schemeClr val="bg1"/>
                          </a:solidFill>
                          <a:latin typeface="Times New Roman" panose="02020603050405020304" pitchFamily="18" charset="0"/>
                          <a:cs typeface="Times New Roman" panose="02020603050405020304" pitchFamily="18" charset="0"/>
                        </a:rPr>
                        <a:t>Расходы по бюджетным выплатам </a:t>
                      </a:r>
                      <a:endParaRPr lang="ru-KZ" b="1"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8384848"/>
                  </a:ext>
                </a:extLst>
              </a:tr>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dirty="0">
                          <a:solidFill>
                            <a:schemeClr val="bg1"/>
                          </a:solidFill>
                          <a:latin typeface="Times New Roman" panose="02020603050405020304" pitchFamily="18" charset="0"/>
                          <a:cs typeface="Times New Roman" panose="02020603050405020304" pitchFamily="18" charset="0"/>
                        </a:rPr>
                        <a:t>Пенсия и пособия </a:t>
                      </a:r>
                      <a:endParaRPr lang="ru-KZ"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83647792"/>
                  </a:ext>
                </a:extLst>
              </a:tr>
              <a:tr h="458867">
                <a:tc>
                  <a:txBody>
                    <a:bodyPr/>
                    <a:lstStyle/>
                    <a:p>
                      <a:endParaRPr lang="ru-KZ">
                        <a:solidFill>
                          <a:schemeClr val="bg1"/>
                        </a:solidFill>
                        <a:latin typeface="Times New Roman" panose="02020603050405020304" pitchFamily="18" charset="0"/>
                        <a:cs typeface="Times New Roman" panose="02020603050405020304" pitchFamily="18" charset="0"/>
                      </a:endParaRPr>
                    </a:p>
                  </a:txBody>
                  <a:tcPr/>
                </a:tc>
                <a:tc>
                  <a:txBody>
                    <a:bodyPr/>
                    <a:lstStyle/>
                    <a:p>
                      <a:r>
                        <a:rPr lang="ru-RU" dirty="0">
                          <a:solidFill>
                            <a:schemeClr val="bg1"/>
                          </a:solidFill>
                          <a:latin typeface="Times New Roman" panose="02020603050405020304" pitchFamily="18" charset="0"/>
                          <a:cs typeface="Times New Roman" panose="02020603050405020304" pitchFamily="18" charset="0"/>
                        </a:rPr>
                        <a:t>Субсидии </a:t>
                      </a:r>
                      <a:endParaRPr lang="ru-KZ"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7286582"/>
                  </a:ext>
                </a:extLst>
              </a:tr>
            </a:tbl>
          </a:graphicData>
        </a:graphic>
      </p:graphicFrame>
    </p:spTree>
    <p:extLst>
      <p:ext uri="{BB962C8B-B14F-4D97-AF65-F5344CB8AC3E}">
        <p14:creationId xmlns:p14="http://schemas.microsoft.com/office/powerpoint/2010/main" val="3568091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216" y="190478"/>
            <a:ext cx="9421200" cy="1546401"/>
          </a:xfrm>
        </p:spPr>
        <p:txBody>
          <a:bodyPr>
            <a:normAutofit/>
          </a:bodyPr>
          <a:lstStyle/>
          <a:p>
            <a:r>
              <a:rPr lang="ru-RU" sz="3733" dirty="0"/>
              <a:t>Список использованных источников</a:t>
            </a:r>
          </a:p>
        </p:txBody>
      </p:sp>
      <p:sp>
        <p:nvSpPr>
          <p:cNvPr id="3" name="Текст 2"/>
          <p:cNvSpPr>
            <a:spLocks noGrp="1"/>
          </p:cNvSpPr>
          <p:nvPr>
            <p:ph type="body" sz="quarter" idx="1"/>
          </p:nvPr>
        </p:nvSpPr>
        <p:spPr>
          <a:xfrm>
            <a:off x="527381" y="1892829"/>
            <a:ext cx="11233248" cy="4416491"/>
          </a:xfrm>
        </p:spPr>
        <p:txBody>
          <a:bodyPr>
            <a:noAutofit/>
          </a:bodyPr>
          <a:lstStyle/>
          <a:p>
            <a:pPr marL="575719" indent="-457189" algn="l">
              <a:buFontTx/>
              <a:buAutoNum type="arabicPeriod"/>
            </a:pPr>
            <a:r>
              <a:rPr lang="ru-RU" sz="1400" dirty="0" err="1">
                <a:solidFill>
                  <a:srgbClr val="001F5F"/>
                </a:solidFill>
                <a:latin typeface="+mn-lt"/>
                <a:cs typeface="Microsoft Sans Serif"/>
              </a:rPr>
              <a:t>Шахарова</a:t>
            </a:r>
            <a:r>
              <a:rPr lang="ru-RU" sz="1400" spc="107" dirty="0">
                <a:solidFill>
                  <a:srgbClr val="001F5F"/>
                </a:solidFill>
                <a:latin typeface="+mn-lt"/>
                <a:cs typeface="Microsoft Sans Serif"/>
              </a:rPr>
              <a:t> </a:t>
            </a:r>
            <a:r>
              <a:rPr lang="ru-RU" sz="1400" dirty="0">
                <a:solidFill>
                  <a:srgbClr val="001F5F"/>
                </a:solidFill>
                <a:latin typeface="+mn-lt"/>
                <a:cs typeface="Microsoft Sans Serif"/>
              </a:rPr>
              <a:t>А.Е.</a:t>
            </a:r>
            <a:r>
              <a:rPr lang="ru-RU" sz="1400" spc="27" dirty="0">
                <a:solidFill>
                  <a:srgbClr val="001F5F"/>
                </a:solidFill>
                <a:latin typeface="+mn-lt"/>
                <a:cs typeface="Microsoft Sans Serif"/>
              </a:rPr>
              <a:t> </a:t>
            </a:r>
            <a:r>
              <a:rPr lang="ru-RU" sz="1400" spc="-40" dirty="0">
                <a:solidFill>
                  <a:srgbClr val="001F5F"/>
                </a:solidFill>
                <a:latin typeface="+mn-lt"/>
                <a:cs typeface="Microsoft Sans Serif"/>
              </a:rPr>
              <a:t>Бухгалтерский</a:t>
            </a:r>
            <a:r>
              <a:rPr lang="ru-RU" sz="1400" spc="33" dirty="0">
                <a:solidFill>
                  <a:srgbClr val="001F5F"/>
                </a:solidFill>
                <a:latin typeface="+mn-lt"/>
                <a:cs typeface="Microsoft Sans Serif"/>
              </a:rPr>
              <a:t> </a:t>
            </a:r>
            <a:r>
              <a:rPr lang="ru-RU" sz="1400" spc="-107" dirty="0">
                <a:solidFill>
                  <a:srgbClr val="001F5F"/>
                </a:solidFill>
                <a:latin typeface="+mn-lt"/>
                <a:cs typeface="Microsoft Sans Serif"/>
              </a:rPr>
              <a:t>учет.</a:t>
            </a:r>
            <a:r>
              <a:rPr lang="ru-RU" sz="1400" spc="60" dirty="0">
                <a:solidFill>
                  <a:srgbClr val="001F5F"/>
                </a:solidFill>
                <a:latin typeface="+mn-lt"/>
                <a:cs typeface="Microsoft Sans Serif"/>
              </a:rPr>
              <a:t> </a:t>
            </a:r>
            <a:r>
              <a:rPr lang="ru-RU" sz="1400" spc="-47" dirty="0">
                <a:solidFill>
                  <a:srgbClr val="001F5F"/>
                </a:solidFill>
                <a:latin typeface="+mn-lt"/>
                <a:cs typeface="Microsoft Sans Serif"/>
              </a:rPr>
              <a:t>Учебник.</a:t>
            </a:r>
            <a:r>
              <a:rPr lang="ru-RU" sz="1400" spc="53" dirty="0">
                <a:solidFill>
                  <a:srgbClr val="001F5F"/>
                </a:solidFill>
                <a:latin typeface="+mn-lt"/>
                <a:cs typeface="Microsoft Sans Serif"/>
              </a:rPr>
              <a:t> </a:t>
            </a:r>
            <a:r>
              <a:rPr lang="ru-RU" sz="1400" spc="-20" dirty="0">
                <a:solidFill>
                  <a:srgbClr val="001F5F"/>
                </a:solidFill>
                <a:latin typeface="+mn-lt"/>
                <a:cs typeface="Microsoft Sans Serif"/>
              </a:rPr>
              <a:t>Алматы: </a:t>
            </a:r>
            <a:r>
              <a:rPr lang="ru-RU" sz="1400" spc="-827" dirty="0">
                <a:solidFill>
                  <a:srgbClr val="001F5F"/>
                </a:solidFill>
                <a:latin typeface="+mn-lt"/>
                <a:cs typeface="Microsoft Sans Serif"/>
              </a:rPr>
              <a:t> </a:t>
            </a:r>
            <a:r>
              <a:rPr lang="en-US" sz="1400" spc="-7" dirty="0" err="1">
                <a:solidFill>
                  <a:srgbClr val="001F5F"/>
                </a:solidFill>
                <a:latin typeface="+mn-lt"/>
                <a:cs typeface="Microsoft Sans Serif"/>
              </a:rPr>
              <a:t>CyberSmith</a:t>
            </a:r>
            <a:r>
              <a:rPr lang="en-US" sz="1400" spc="-7" dirty="0">
                <a:solidFill>
                  <a:srgbClr val="001F5F"/>
                </a:solidFill>
                <a:latin typeface="+mn-lt"/>
                <a:cs typeface="Microsoft Sans Serif"/>
              </a:rPr>
              <a:t>,</a:t>
            </a:r>
            <a:r>
              <a:rPr lang="en-US" sz="1400" spc="40" dirty="0">
                <a:solidFill>
                  <a:srgbClr val="001F5F"/>
                </a:solidFill>
                <a:latin typeface="+mn-lt"/>
                <a:cs typeface="Microsoft Sans Serif"/>
              </a:rPr>
              <a:t> </a:t>
            </a:r>
            <a:r>
              <a:rPr lang="en-US" sz="1400" spc="-7" dirty="0">
                <a:solidFill>
                  <a:srgbClr val="001F5F"/>
                </a:solidFill>
                <a:latin typeface="+mn-lt"/>
                <a:cs typeface="Microsoft Sans Serif"/>
              </a:rPr>
              <a:t>2018.</a:t>
            </a:r>
            <a:r>
              <a:rPr lang="en-US" sz="1400" spc="67" dirty="0">
                <a:solidFill>
                  <a:srgbClr val="001F5F"/>
                </a:solidFill>
                <a:latin typeface="+mn-lt"/>
                <a:cs typeface="Microsoft Sans Serif"/>
              </a:rPr>
              <a:t> </a:t>
            </a:r>
            <a:r>
              <a:rPr lang="en-US" sz="1400" spc="840" dirty="0">
                <a:solidFill>
                  <a:srgbClr val="001F5F"/>
                </a:solidFill>
                <a:latin typeface="+mn-lt"/>
                <a:cs typeface="Microsoft Sans Serif"/>
              </a:rPr>
              <a:t>–</a:t>
            </a:r>
            <a:r>
              <a:rPr lang="en-US" sz="1400" spc="20" dirty="0">
                <a:solidFill>
                  <a:srgbClr val="001F5F"/>
                </a:solidFill>
                <a:latin typeface="+mn-lt"/>
                <a:cs typeface="Microsoft Sans Serif"/>
              </a:rPr>
              <a:t> </a:t>
            </a:r>
            <a:r>
              <a:rPr lang="en-US" sz="1400" spc="-7" dirty="0">
                <a:solidFill>
                  <a:srgbClr val="001F5F"/>
                </a:solidFill>
                <a:latin typeface="+mn-lt"/>
                <a:cs typeface="Microsoft Sans Serif"/>
              </a:rPr>
              <a:t>284</a:t>
            </a:r>
            <a:r>
              <a:rPr lang="en-US" sz="1400" spc="47" dirty="0">
                <a:solidFill>
                  <a:srgbClr val="001F5F"/>
                </a:solidFill>
                <a:latin typeface="+mn-lt"/>
                <a:cs typeface="Microsoft Sans Serif"/>
              </a:rPr>
              <a:t> </a:t>
            </a:r>
            <a:r>
              <a:rPr lang="ru-RU" sz="1400" dirty="0">
                <a:solidFill>
                  <a:srgbClr val="001F5F"/>
                </a:solidFill>
                <a:latin typeface="+mn-lt"/>
                <a:cs typeface="Microsoft Sans Serif"/>
              </a:rPr>
              <a:t>с.</a:t>
            </a:r>
            <a:r>
              <a:rPr lang="ru-RU" sz="1400" spc="13" dirty="0">
                <a:solidFill>
                  <a:srgbClr val="001F5F"/>
                </a:solidFill>
                <a:latin typeface="+mn-lt"/>
                <a:cs typeface="Microsoft Sans Serif"/>
              </a:rPr>
              <a:t> </a:t>
            </a:r>
            <a:r>
              <a:rPr lang="en-US" sz="1400" dirty="0">
                <a:solidFill>
                  <a:srgbClr val="001F5F"/>
                </a:solidFill>
                <a:latin typeface="+mn-lt"/>
                <a:cs typeface="Microsoft Sans Serif"/>
              </a:rPr>
              <a:t>ISBN</a:t>
            </a:r>
            <a:r>
              <a:rPr lang="en-US" sz="1400" spc="27" dirty="0">
                <a:solidFill>
                  <a:srgbClr val="001F5F"/>
                </a:solidFill>
                <a:latin typeface="+mn-lt"/>
                <a:cs typeface="Microsoft Sans Serif"/>
              </a:rPr>
              <a:t> </a:t>
            </a:r>
            <a:r>
              <a:rPr lang="en-US" sz="1400" spc="-7" dirty="0">
                <a:solidFill>
                  <a:srgbClr val="001F5F"/>
                </a:solidFill>
                <a:latin typeface="+mn-lt"/>
                <a:cs typeface="Microsoft Sans Serif"/>
              </a:rPr>
              <a:t>978-601-327-344-0</a:t>
            </a:r>
            <a:endParaRPr lang="en-US" sz="1400" dirty="0">
              <a:latin typeface="+mn-lt"/>
              <a:cs typeface="Microsoft Sans Serif"/>
            </a:endParaRPr>
          </a:p>
          <a:p>
            <a:pPr marL="575719" indent="-457189" algn="l">
              <a:buAutoNum type="arabicPeriod"/>
            </a:pPr>
            <a:r>
              <a:rPr lang="ru-RU" sz="1400" dirty="0">
                <a:latin typeface="+mn-lt"/>
              </a:rPr>
              <a:t>Государственный финансовый контроль. Учебник. – Астана: ЕНУ им. </a:t>
            </a:r>
            <a:r>
              <a:rPr lang="ru-RU" sz="1400" dirty="0" err="1">
                <a:latin typeface="+mn-lt"/>
              </a:rPr>
              <a:t>Л.Н.Гумилева</a:t>
            </a:r>
            <a:r>
              <a:rPr lang="ru-RU" sz="1400" dirty="0">
                <a:latin typeface="+mn-lt"/>
              </a:rPr>
              <a:t>, 2018.- 385 с.</a:t>
            </a:r>
          </a:p>
          <a:p>
            <a:pPr marL="575719" indent="-457189" algn="l">
              <a:buAutoNum type="arabicPeriod"/>
            </a:pPr>
            <a:r>
              <a:rPr lang="ru-RU" sz="1400" dirty="0">
                <a:solidFill>
                  <a:srgbClr val="4D5156"/>
                </a:solidFill>
                <a:latin typeface="+mn-lt"/>
              </a:rPr>
              <a:t>ПРИКЛАДНОЕ ИССЛЕДОВАНИЕ ПО ПРОВЕДЕНИЮ АУДИТА КОНСОЛИДИРОВАННОЙ ФИНАНСОВОЙ ОТЧЕТНОСТИ ОРГАНАМИ ВНЕШНЕГО ФИНАНСОВОГО КОНТРОЛЯ В СООТВЕТСТВИИ СО СТАНДАРТАМИ ИНТОСАИ </a:t>
            </a:r>
            <a:r>
              <a:rPr lang="en-US" sz="1400" dirty="0">
                <a:latin typeface="+mn-lt"/>
              </a:rPr>
              <a:t>https://www.gov.kz/memleket/entities/esep/documents/details/21631?directionId=12082&amp;lang=ru</a:t>
            </a:r>
            <a:endParaRPr lang="ru-RU" sz="1400" dirty="0">
              <a:latin typeface="+mn-lt"/>
            </a:endParaRPr>
          </a:p>
          <a:p>
            <a:pPr marL="575719" indent="-457189" algn="l">
              <a:buAutoNum type="arabicPeriod"/>
            </a:pPr>
            <a:r>
              <a:rPr lang="ru-RU" sz="1400" dirty="0" err="1">
                <a:solidFill>
                  <a:srgbClr val="333333"/>
                </a:solidFill>
                <a:latin typeface="+mn-lt"/>
              </a:rPr>
              <a:t>Сапарбаева</a:t>
            </a:r>
            <a:r>
              <a:rPr lang="ru-RU" sz="1400" dirty="0">
                <a:solidFill>
                  <a:srgbClr val="333333"/>
                </a:solidFill>
                <a:latin typeface="+mn-lt"/>
              </a:rPr>
              <a:t> С.С. Основы бухгалтерского учета </a:t>
            </a:r>
            <a:r>
              <a:rPr lang="en-US" sz="1400" dirty="0">
                <a:solidFill>
                  <a:srgbClr val="333333"/>
                </a:solidFill>
                <a:latin typeface="+mn-lt"/>
                <a:hlinkClick r:id="rId2"/>
              </a:rPr>
              <a:t>http://saparbayeva.kz/</a:t>
            </a:r>
            <a:endParaRPr lang="ru-RU" sz="1400" dirty="0">
              <a:solidFill>
                <a:srgbClr val="333333"/>
              </a:solidFill>
              <a:latin typeface="+mn-lt"/>
            </a:endParaRPr>
          </a:p>
          <a:p>
            <a:pPr marL="575719" indent="-457189" algn="l">
              <a:buAutoNum type="arabicPeriod"/>
            </a:pPr>
            <a:r>
              <a:rPr lang="ru-RU" sz="1400" dirty="0">
                <a:latin typeface="+mn-lt"/>
              </a:rPr>
              <a:t>Учебное пособие АССА </a:t>
            </a:r>
            <a:r>
              <a:rPr lang="ru-RU" sz="1400" dirty="0" err="1">
                <a:latin typeface="+mn-lt"/>
              </a:rPr>
              <a:t>ДипИФР</a:t>
            </a:r>
            <a:r>
              <a:rPr lang="ru-RU" sz="1400" dirty="0">
                <a:latin typeface="+mn-lt"/>
              </a:rPr>
              <a:t> </a:t>
            </a:r>
            <a:r>
              <a:rPr lang="en-US" sz="1400" dirty="0">
                <a:latin typeface="+mn-lt"/>
                <a:hlinkClick r:id="rId3" action="ppaction://hlinkfile"/>
              </a:rPr>
              <a:t>file:///C:/Users/smuratova/Downloads/%D0%A3%D1%87%D0%B5%D0%B1%D0%BD%D0%BE%D0%B5%20%D0%BF%D0%BE%D1%81%D0%BE%D0%B1%D0%B8%D0%B5-2020-%D1%86%D0%B5%D0%BB%D0%B8%D0%BA%D0%BE%D0%BC.pdf</a:t>
            </a:r>
            <a:r>
              <a:rPr lang="ru-RU" sz="1400" dirty="0">
                <a:latin typeface="+mn-lt"/>
              </a:rPr>
              <a:t> </a:t>
            </a:r>
          </a:p>
          <a:p>
            <a:pPr marL="575719" indent="-457189" algn="l">
              <a:buAutoNum type="arabicPeriod"/>
            </a:pPr>
            <a:r>
              <a:rPr lang="ru-RU" sz="1400" dirty="0">
                <a:latin typeface="+mn-lt"/>
              </a:rPr>
              <a:t>Аудит долгосрочных активов  </a:t>
            </a:r>
            <a:r>
              <a:rPr lang="en-US" sz="1400" dirty="0">
                <a:latin typeface="+mn-lt"/>
                <a:hlinkClick r:id="rId4"/>
              </a:rPr>
              <a:t>https://studbooks.net/1282489/buhgalterskiy_uchet_i_audit/audit_tekuschih_aktivov</a:t>
            </a:r>
            <a:endParaRPr lang="ru-RU" sz="1400" dirty="0">
              <a:latin typeface="+mn-lt"/>
            </a:endParaRPr>
          </a:p>
          <a:p>
            <a:pPr marL="575719" indent="-457189" algn="l">
              <a:buAutoNum type="arabicPeriod"/>
            </a:pPr>
            <a:r>
              <a:rPr lang="ru-RU" sz="1400" dirty="0">
                <a:latin typeface="+mn-lt"/>
              </a:rPr>
              <a:t>Аудит долгосрочных активов </a:t>
            </a:r>
            <a:r>
              <a:rPr lang="en-US" sz="1400" dirty="0">
                <a:latin typeface="+mn-lt"/>
              </a:rPr>
              <a:t>https://audit-ap.by/uploads/files/Audit-dolgosrochnyx-aktivov-primenenie-MSA.RTF#:~:text=%D0%9F%D1%80%D0%B8%20%D0%B0%D1%83%D0%B4%D0%B8%D1%82%D0%B5%20%D0%B4%D0%BE%D0%BB%D0%B3%D0%BE%D1%81%D1%80%D0%BE%D1%87%D0%BD%D1%8B%D1%85%20%D0%B0%D0%BA%D1%82%D0%B8%D0%B2%D0%BE%D0%B2%20%D0%B0%D1%83%D0%B4%D0%B8%D1%82%D0%BE%D1%80%D1%8B,%D0%BE%D0%B1%D1%8B%D1%87%D0%BD%D0%BE%20%D0%BF%D1%80%D0%BE%D0%B2%D0%BE%D0%B4%D1%8F%D1%82%20%D0%BF%D1%80%D0%BE%D0%B2%D0%B5%D1%80%D0%BA%D1%83%20%D0%B0%D0%BC%D0%BE%D1%80%D1%82%D0%B8%D0%B7%D0%B0%D1%86%D0%B8%D0%B8%20%D0%9E%D0%A1.</a:t>
            </a:r>
            <a:endParaRPr lang="ru-RU" sz="1400" dirty="0">
              <a:latin typeface="+mn-lt"/>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t>Спасибо за внимание!</a:t>
            </a:r>
            <a:endParaRPr lang="ru-RU"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EB5689-C6BC-4E2C-AF2C-5F885C7CD017}"/>
              </a:ext>
            </a:extLst>
          </p:cNvPr>
          <p:cNvSpPr>
            <a:spLocks noGrp="1"/>
          </p:cNvSpPr>
          <p:nvPr>
            <p:ph type="title"/>
          </p:nvPr>
        </p:nvSpPr>
        <p:spPr/>
        <p:txBody>
          <a:bodyPr/>
          <a:lstStyle/>
          <a:p>
            <a:r>
              <a:rPr lang="ru-RU" dirty="0"/>
              <a:t>Финансовый результат отчетного периода </a:t>
            </a:r>
            <a:endParaRPr lang="ru-KZ" dirty="0"/>
          </a:p>
        </p:txBody>
      </p:sp>
      <p:sp>
        <p:nvSpPr>
          <p:cNvPr id="3" name="Объект 2">
            <a:extLst>
              <a:ext uri="{FF2B5EF4-FFF2-40B4-BE49-F238E27FC236}">
                <a16:creationId xmlns:a16="http://schemas.microsoft.com/office/drawing/2014/main" id="{9099ED35-8AEF-4DC2-ACE9-01171DDA186F}"/>
              </a:ext>
            </a:extLst>
          </p:cNvPr>
          <p:cNvSpPr>
            <a:spLocks noGrp="1"/>
          </p:cNvSpPr>
          <p:nvPr>
            <p:ph idx="1"/>
          </p:nvPr>
        </p:nvSpPr>
        <p:spPr/>
        <p:txBody>
          <a:bodyPr>
            <a:normAutofit/>
          </a:bodyPr>
          <a:lstStyle/>
          <a:p>
            <a:r>
              <a:rPr lang="ru-RU" sz="3600" dirty="0">
                <a:solidFill>
                  <a:schemeClr val="bg1"/>
                </a:solidFill>
                <a:latin typeface="Times New Roman" panose="02020603050405020304" pitchFamily="18" charset="0"/>
                <a:cs typeface="Times New Roman" panose="02020603050405020304" pitchFamily="18" charset="0"/>
              </a:rPr>
              <a:t>Доходы –расходы +- строки 210, 220, 230, 240= финансовый результат отчетного периода </a:t>
            </a:r>
            <a:endParaRPr lang="ru-KZ"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25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BA76E7-242C-454C-9F73-FAF0B3933088}"/>
              </a:ext>
            </a:extLst>
          </p:cNvPr>
          <p:cNvSpPr>
            <a:spLocks noGrp="1"/>
          </p:cNvSpPr>
          <p:nvPr>
            <p:ph type="title"/>
          </p:nvPr>
        </p:nvSpPr>
        <p:spPr/>
        <p:txBody>
          <a:bodyPr/>
          <a:lstStyle/>
          <a:p>
            <a:r>
              <a:rPr lang="ru-RU" dirty="0"/>
              <a:t>Аудит доходов </a:t>
            </a:r>
            <a:endParaRPr lang="ru-KZ" dirty="0"/>
          </a:p>
        </p:txBody>
      </p:sp>
      <p:sp>
        <p:nvSpPr>
          <p:cNvPr id="3" name="Объект 2">
            <a:extLst>
              <a:ext uri="{FF2B5EF4-FFF2-40B4-BE49-F238E27FC236}">
                <a16:creationId xmlns:a16="http://schemas.microsoft.com/office/drawing/2014/main" id="{A641151E-95C8-41DE-949B-9D8BA0662834}"/>
              </a:ext>
            </a:extLst>
          </p:cNvPr>
          <p:cNvSpPr>
            <a:spLocks noGrp="1"/>
          </p:cNvSpPr>
          <p:nvPr>
            <p:ph idx="1"/>
          </p:nvPr>
        </p:nvSpPr>
        <p:spPr>
          <a:solidFill>
            <a:srgbClr val="FFFF00"/>
          </a:solidFill>
        </p:spPr>
        <p:txBody>
          <a:bodyPr/>
          <a:lstStyle/>
          <a:p>
            <a:pPr algn="just"/>
            <a:r>
              <a:rPr lang="ru-RU" dirty="0">
                <a:solidFill>
                  <a:schemeClr val="bg1"/>
                </a:solidFill>
              </a:rPr>
              <a:t>Цель : получение достаточных доказательств для формирования мнения о достоверности и полноте информации о доходах государственного учреждения </a:t>
            </a:r>
          </a:p>
          <a:p>
            <a:pPr algn="just"/>
            <a:r>
              <a:rPr lang="ru-RU" dirty="0">
                <a:solidFill>
                  <a:schemeClr val="bg1"/>
                </a:solidFill>
              </a:rPr>
              <a:t>Задачи </a:t>
            </a:r>
          </a:p>
          <a:p>
            <a:pPr algn="just"/>
            <a:r>
              <a:rPr lang="ru-RU" dirty="0">
                <a:solidFill>
                  <a:schemeClr val="bg1"/>
                </a:solidFill>
              </a:rPr>
              <a:t>1. проверка обоснованности и правильности признания доходов государственного учреждения </a:t>
            </a:r>
          </a:p>
          <a:p>
            <a:pPr algn="just"/>
            <a:r>
              <a:rPr lang="ru-RU" dirty="0">
                <a:solidFill>
                  <a:schemeClr val="bg1"/>
                </a:solidFill>
              </a:rPr>
              <a:t>2. проверка достоверности и полноты представления и раскрытия доходов в финансовой отчетности </a:t>
            </a:r>
            <a:endParaRPr lang="ru-KZ" dirty="0">
              <a:solidFill>
                <a:schemeClr val="bg1"/>
              </a:solidFill>
            </a:endParaRPr>
          </a:p>
        </p:txBody>
      </p:sp>
    </p:spTree>
    <p:extLst>
      <p:ext uri="{BB962C8B-B14F-4D97-AF65-F5344CB8AC3E}">
        <p14:creationId xmlns:p14="http://schemas.microsoft.com/office/powerpoint/2010/main" val="376080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DFF200-3F4D-4C5D-B01F-D5852496B9BB}"/>
              </a:ext>
            </a:extLst>
          </p:cNvPr>
          <p:cNvSpPr>
            <a:spLocks noGrp="1"/>
          </p:cNvSpPr>
          <p:nvPr>
            <p:ph type="title"/>
          </p:nvPr>
        </p:nvSpPr>
        <p:spPr/>
        <p:txBody>
          <a:bodyPr/>
          <a:lstStyle/>
          <a:p>
            <a:r>
              <a:rPr lang="ru-RU" dirty="0"/>
              <a:t>Аудитор должен выяснить :</a:t>
            </a:r>
            <a:endParaRPr lang="ru-KZ" dirty="0"/>
          </a:p>
        </p:txBody>
      </p:sp>
      <p:sp>
        <p:nvSpPr>
          <p:cNvPr id="3" name="Объект 2">
            <a:extLst>
              <a:ext uri="{FF2B5EF4-FFF2-40B4-BE49-F238E27FC236}">
                <a16:creationId xmlns:a16="http://schemas.microsoft.com/office/drawing/2014/main" id="{24DBDC04-3235-4E1A-819F-571A93D07BC2}"/>
              </a:ext>
            </a:extLst>
          </p:cNvPr>
          <p:cNvSpPr>
            <a:spLocks noGrp="1"/>
          </p:cNvSpPr>
          <p:nvPr>
            <p:ph idx="1"/>
          </p:nvPr>
        </p:nvSpPr>
        <p:spPr>
          <a:solidFill>
            <a:srgbClr val="FFFF00"/>
          </a:solidFill>
        </p:spPr>
        <p:txBody>
          <a:bodyPr/>
          <a:lstStyle/>
          <a:p>
            <a:r>
              <a:rPr lang="ru-RU" dirty="0">
                <a:solidFill>
                  <a:schemeClr val="bg1"/>
                </a:solidFill>
              </a:rPr>
              <a:t>Характер деятельности государственного учреждения с целью оценки ее соответствия законодательству РК </a:t>
            </a:r>
          </a:p>
          <a:p>
            <a:r>
              <a:rPr lang="ru-RU" dirty="0">
                <a:solidFill>
                  <a:schemeClr val="bg1"/>
                </a:solidFill>
              </a:rPr>
              <a:t>Перечень всех видов доходов государственного учреждения </a:t>
            </a:r>
          </a:p>
          <a:p>
            <a:r>
              <a:rPr lang="ru-RU" dirty="0">
                <a:solidFill>
                  <a:schemeClr val="bg1"/>
                </a:solidFill>
              </a:rPr>
              <a:t>Взаимосвязанные объекты аудита, которые будут проверяться совместно с доходами для исключения дублирования процедур по существу </a:t>
            </a:r>
          </a:p>
          <a:p>
            <a:r>
              <a:rPr lang="ru-RU" dirty="0">
                <a:solidFill>
                  <a:schemeClr val="bg1"/>
                </a:solidFill>
              </a:rPr>
              <a:t>Коды счетов и строк по видам доходов </a:t>
            </a:r>
          </a:p>
          <a:p>
            <a:r>
              <a:rPr lang="ru-RU" dirty="0">
                <a:solidFill>
                  <a:schemeClr val="bg1"/>
                </a:solidFill>
              </a:rPr>
              <a:t>Учетную политику относительно доходов </a:t>
            </a:r>
          </a:p>
          <a:p>
            <a:r>
              <a:rPr lang="ru-RU" dirty="0">
                <a:solidFill>
                  <a:schemeClr val="bg1"/>
                </a:solidFill>
              </a:rPr>
              <a:t>Систему бухгалтерских записей доходов методом начисления </a:t>
            </a:r>
          </a:p>
          <a:p>
            <a:endParaRPr lang="ru-RU" dirty="0">
              <a:solidFill>
                <a:schemeClr val="bg1"/>
              </a:solidFill>
            </a:endParaRPr>
          </a:p>
          <a:p>
            <a:endParaRPr lang="ru-RU" dirty="0">
              <a:solidFill>
                <a:schemeClr val="bg1"/>
              </a:solidFill>
            </a:endParaRPr>
          </a:p>
          <a:p>
            <a:endParaRPr lang="ru-KZ" dirty="0">
              <a:solidFill>
                <a:schemeClr val="bg1"/>
              </a:solidFill>
            </a:endParaRPr>
          </a:p>
        </p:txBody>
      </p:sp>
    </p:spTree>
    <p:extLst>
      <p:ext uri="{BB962C8B-B14F-4D97-AF65-F5344CB8AC3E}">
        <p14:creationId xmlns:p14="http://schemas.microsoft.com/office/powerpoint/2010/main" val="420494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F12A39-0493-4728-88A4-D9929661F04A}"/>
              </a:ext>
            </a:extLst>
          </p:cNvPr>
          <p:cNvSpPr>
            <a:spLocks noGrp="1"/>
          </p:cNvSpPr>
          <p:nvPr>
            <p:ph type="title"/>
          </p:nvPr>
        </p:nvSpPr>
        <p:spPr/>
        <p:txBody>
          <a:bodyPr/>
          <a:lstStyle/>
          <a:p>
            <a:r>
              <a:rPr lang="ru-RU" dirty="0"/>
              <a:t>Нормативная правовая база </a:t>
            </a:r>
            <a:endParaRPr lang="ru-KZ" dirty="0"/>
          </a:p>
        </p:txBody>
      </p:sp>
      <p:sp>
        <p:nvSpPr>
          <p:cNvPr id="3" name="Объект 2">
            <a:extLst>
              <a:ext uri="{FF2B5EF4-FFF2-40B4-BE49-F238E27FC236}">
                <a16:creationId xmlns:a16="http://schemas.microsoft.com/office/drawing/2014/main" id="{B8130C3D-4706-4C60-985E-E063CF35475F}"/>
              </a:ext>
            </a:extLst>
          </p:cNvPr>
          <p:cNvSpPr>
            <a:spLocks noGrp="1"/>
          </p:cNvSpPr>
          <p:nvPr>
            <p:ph idx="1"/>
          </p:nvPr>
        </p:nvSpPr>
        <p:spPr/>
        <p:txBody>
          <a:bodyPr/>
          <a:lstStyle/>
          <a:p>
            <a:r>
              <a:rPr lang="ru-RU" dirty="0"/>
              <a:t>Приказ об утверждении учетной политики № 444</a:t>
            </a:r>
          </a:p>
          <a:p>
            <a:r>
              <a:rPr lang="ru-RU" dirty="0"/>
              <a:t>Приказ № 393 </a:t>
            </a:r>
          </a:p>
          <a:p>
            <a:r>
              <a:rPr lang="ru-RU" dirty="0"/>
              <a:t>Приказ № 281 </a:t>
            </a:r>
          </a:p>
          <a:p>
            <a:r>
              <a:rPr lang="ru-RU" dirty="0"/>
              <a:t>Приказ № 325 </a:t>
            </a:r>
          </a:p>
          <a:p>
            <a:pPr marL="0" indent="0">
              <a:buNone/>
            </a:pPr>
            <a:endParaRPr lang="ru-KZ" dirty="0"/>
          </a:p>
        </p:txBody>
      </p:sp>
    </p:spTree>
    <p:extLst>
      <p:ext uri="{BB962C8B-B14F-4D97-AF65-F5344CB8AC3E}">
        <p14:creationId xmlns:p14="http://schemas.microsoft.com/office/powerpoint/2010/main" val="732426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каймление">
  <a:themeElements>
    <a:clrScheme name="Окаймление">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Окаймление">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каймление">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docProps/app.xml><?xml version="1.0" encoding="utf-8"?>
<Properties xmlns="http://schemas.openxmlformats.org/officeDocument/2006/extended-properties" xmlns:vt="http://schemas.openxmlformats.org/officeDocument/2006/docPropsVTypes">
  <Template>À bandes</Template>
  <TotalTime>466</TotalTime>
  <Words>3571</Words>
  <Application>Microsoft Macintosh PowerPoint</Application>
  <PresentationFormat>Широкоэкранный</PresentationFormat>
  <Paragraphs>439</Paragraphs>
  <Slides>51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51</vt:i4>
      </vt:variant>
    </vt:vector>
  </HeadingPairs>
  <TitlesOfParts>
    <vt:vector size="61" baseType="lpstr">
      <vt:lpstr>Arial</vt:lpstr>
      <vt:lpstr>Arial Narrow</vt:lpstr>
      <vt:lpstr>Calibri</vt:lpstr>
      <vt:lpstr>Corbel</vt:lpstr>
      <vt:lpstr>Montserrat</vt:lpstr>
      <vt:lpstr>Playfair Display</vt:lpstr>
      <vt:lpstr>Raleway</vt:lpstr>
      <vt:lpstr>Times New Roman</vt:lpstr>
      <vt:lpstr>Wingdings</vt:lpstr>
      <vt:lpstr>Окаймление</vt:lpstr>
      <vt:lpstr>Аудит отчета о результатах финансовой деятельности</vt:lpstr>
      <vt:lpstr>План </vt:lpstr>
      <vt:lpstr>Отчет о результатах финансовой деятельности подразделяется на две основные части:</vt:lpstr>
      <vt:lpstr>Доходы </vt:lpstr>
      <vt:lpstr>Расходы </vt:lpstr>
      <vt:lpstr>Финансовый результат отчетного периода </vt:lpstr>
      <vt:lpstr>Аудит доходов </vt:lpstr>
      <vt:lpstr>Аудитор должен выяснить :</vt:lpstr>
      <vt:lpstr>Нормативная правовая база </vt:lpstr>
      <vt:lpstr>Источники доказательств </vt:lpstr>
      <vt:lpstr>Аудит расходов </vt:lpstr>
      <vt:lpstr>Аудитор должен выяснить :</vt:lpstr>
      <vt:lpstr>Нормативная правовая база </vt:lpstr>
      <vt:lpstr>Источники </vt:lpstr>
      <vt:lpstr>Презентация PowerPoint</vt:lpstr>
      <vt:lpstr>Презентация PowerPoint</vt:lpstr>
      <vt:lpstr>Презентация PowerPoint</vt:lpstr>
      <vt:lpstr>Презентация PowerPoint</vt:lpstr>
      <vt:lpstr>Признание доходов </vt:lpstr>
      <vt:lpstr>Корреспонденция счетов типовых операций по подразделу 6000      "Доход от реализации продукции и оказания услуг"   </vt:lpstr>
      <vt:lpstr>Презентация PowerPoint</vt:lpstr>
      <vt:lpstr>Презентация PowerPoint</vt:lpstr>
      <vt:lpstr>Классификация расходов согласно плану счетов РК:   </vt:lpstr>
      <vt:lpstr>Презентация PowerPoint</vt:lpstr>
      <vt:lpstr>Презентация PowerPoint</vt:lpstr>
      <vt:lpstr>Признание: </vt:lpstr>
      <vt:lpstr>Счета раздела 7 "Расходы" Корреспонденция счетов типовых операций по счету 7010  "Себестоимость реализованной продукции и оказанных услуг"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использованных источников</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Microsoft Office User</cp:lastModifiedBy>
  <cp:revision>27</cp:revision>
  <dcterms:created xsi:type="dcterms:W3CDTF">2020-11-12T01:22:35Z</dcterms:created>
  <dcterms:modified xsi:type="dcterms:W3CDTF">2023-11-06T19:28:06Z</dcterms:modified>
</cp:coreProperties>
</file>