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5"/>
  </p:notesMasterIdLst>
  <p:sldIdLst>
    <p:sldId id="256" r:id="rId3"/>
    <p:sldId id="257" r:id="rId4"/>
    <p:sldId id="347" r:id="rId5"/>
    <p:sldId id="360" r:id="rId6"/>
    <p:sldId id="357" r:id="rId7"/>
    <p:sldId id="261" r:id="rId8"/>
    <p:sldId id="270" r:id="rId9"/>
    <p:sldId id="271" r:id="rId10"/>
    <p:sldId id="262" r:id="rId11"/>
    <p:sldId id="349" r:id="rId12"/>
    <p:sldId id="350" r:id="rId13"/>
    <p:sldId id="263" r:id="rId14"/>
    <p:sldId id="264" r:id="rId15"/>
    <p:sldId id="351" r:id="rId16"/>
    <p:sldId id="352" r:id="rId17"/>
    <p:sldId id="266" r:id="rId18"/>
    <p:sldId id="353" r:id="rId19"/>
    <p:sldId id="273" r:id="rId20"/>
    <p:sldId id="354" r:id="rId21"/>
    <p:sldId id="355" r:id="rId22"/>
    <p:sldId id="274" r:id="rId23"/>
    <p:sldId id="272" r:id="rId24"/>
  </p:sldIdLst>
  <p:sldSz cx="12192000" cy="6858000"/>
  <p:notesSz cx="7559675" cy="10691813"/>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343" autoAdjust="0"/>
  </p:normalViewPr>
  <p:slideViewPr>
    <p:cSldViewPr snapToGrid="0">
      <p:cViewPr varScale="1">
        <p:scale>
          <a:sx n="58" d="100"/>
          <a:sy n="58" d="100"/>
        </p:scale>
        <p:origin x="10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61795E-1957-4371-B21D-419DE7DABA6B}" type="doc">
      <dgm:prSet loTypeId="urn:microsoft.com/office/officeart/2005/8/layout/hChevron3" loCatId="process" qsTypeId="urn:microsoft.com/office/officeart/2005/8/quickstyle/simple3" qsCatId="simple" csTypeId="urn:microsoft.com/office/officeart/2005/8/colors/colorful1" csCatId="colorful" phldr="1"/>
      <dgm:spPr/>
    </dgm:pt>
    <dgm:pt modelId="{881FE92D-83B6-4264-A4F5-494DAD927DDF}">
      <dgm:prSet phldrT="[Текст]" custT="1"/>
      <dgm:spPr/>
      <dgm:t>
        <a:bodyPr/>
        <a:lstStyle/>
        <a:p>
          <a:r>
            <a:rPr lang="kk-KZ" sz="1600" i="1" dirty="0">
              <a:latin typeface="Arial" panose="020B0604020202020204" pitchFamily="34" charset="0"/>
              <a:cs typeface="Arial" panose="020B0604020202020204" pitchFamily="34" charset="0"/>
            </a:rPr>
            <a:t>Пластина- статор</a:t>
          </a:r>
          <a:endParaRPr lang="ru-RU" sz="1600" i="1" dirty="0">
            <a:latin typeface="Arial" panose="020B0604020202020204" pitchFamily="34" charset="0"/>
            <a:cs typeface="Arial" panose="020B0604020202020204" pitchFamily="34" charset="0"/>
          </a:endParaRPr>
        </a:p>
      </dgm:t>
    </dgm:pt>
    <dgm:pt modelId="{5414D4C7-D74B-4062-9F97-97C9EB97FA7D}" type="parTrans" cxnId="{26E57EEB-91EF-4ACD-A578-3217AD18F697}">
      <dgm:prSet/>
      <dgm:spPr/>
      <dgm:t>
        <a:bodyPr/>
        <a:lstStyle/>
        <a:p>
          <a:endParaRPr lang="ru-RU"/>
        </a:p>
      </dgm:t>
    </dgm:pt>
    <dgm:pt modelId="{A5B3B45C-EAD3-4B37-8CEA-96590E0AC915}" type="sibTrans" cxnId="{26E57EEB-91EF-4ACD-A578-3217AD18F697}">
      <dgm:prSet/>
      <dgm:spPr/>
      <dgm:t>
        <a:bodyPr/>
        <a:lstStyle/>
        <a:p>
          <a:endParaRPr lang="ru-RU"/>
        </a:p>
      </dgm:t>
    </dgm:pt>
    <dgm:pt modelId="{1672584F-9C06-4962-9A00-7121A5B1050A}">
      <dgm:prSet phldrT="[Текст]" custT="1"/>
      <dgm:spPr/>
      <dgm:t>
        <a:bodyPr/>
        <a:lstStyle/>
        <a:p>
          <a:r>
            <a:rPr lang="kk-KZ" sz="1600" i="1" dirty="0">
              <a:latin typeface="Arial" panose="020B0604020202020204" pitchFamily="34" charset="0"/>
              <a:cs typeface="Arial" panose="020B0604020202020204" pitchFamily="34" charset="0"/>
            </a:rPr>
            <a:t>Пластина- ротор</a:t>
          </a:r>
          <a:endParaRPr lang="ru-RU" sz="1600" i="1" dirty="0">
            <a:latin typeface="Arial" panose="020B0604020202020204" pitchFamily="34" charset="0"/>
            <a:cs typeface="Arial" panose="020B0604020202020204" pitchFamily="34" charset="0"/>
          </a:endParaRPr>
        </a:p>
      </dgm:t>
    </dgm:pt>
    <dgm:pt modelId="{95FFB907-0580-4A56-9ACA-7E8A5DB77589}" type="parTrans" cxnId="{EFEDC783-39D1-4ABD-A018-60FF878E427C}">
      <dgm:prSet/>
      <dgm:spPr/>
      <dgm:t>
        <a:bodyPr/>
        <a:lstStyle/>
        <a:p>
          <a:endParaRPr lang="ru-RU"/>
        </a:p>
      </dgm:t>
    </dgm:pt>
    <dgm:pt modelId="{5C2B042D-52D3-4352-B191-255D9160C2A4}" type="sibTrans" cxnId="{EFEDC783-39D1-4ABD-A018-60FF878E427C}">
      <dgm:prSet/>
      <dgm:spPr/>
      <dgm:t>
        <a:bodyPr/>
        <a:lstStyle/>
        <a:p>
          <a:endParaRPr lang="ru-RU"/>
        </a:p>
      </dgm:t>
    </dgm:pt>
    <dgm:pt modelId="{BC150705-B1DB-48B0-B5D5-CEC03D548888}">
      <dgm:prSet phldrT="[Текст]" custT="1"/>
      <dgm:spPr/>
      <dgm:t>
        <a:bodyPr/>
        <a:lstStyle/>
        <a:p>
          <a:r>
            <a:rPr lang="kk-KZ" sz="1600" i="1" dirty="0">
              <a:latin typeface="Arial" panose="020B0604020202020204" pitchFamily="34" charset="0"/>
              <a:cs typeface="Arial" panose="020B0604020202020204" pitchFamily="34" charset="0"/>
            </a:rPr>
            <a:t>Поршеньді сорғы</a:t>
          </a:r>
          <a:endParaRPr lang="ru-RU" sz="1600" i="1" dirty="0">
            <a:latin typeface="Arial" panose="020B0604020202020204" pitchFamily="34" charset="0"/>
            <a:cs typeface="Arial" panose="020B0604020202020204" pitchFamily="34" charset="0"/>
          </a:endParaRPr>
        </a:p>
      </dgm:t>
    </dgm:pt>
    <dgm:pt modelId="{1169D004-B2ED-4107-A3D8-B471588312B8}" type="parTrans" cxnId="{1ADD99BD-65E8-49B9-87AD-DA848870C06B}">
      <dgm:prSet/>
      <dgm:spPr/>
      <dgm:t>
        <a:bodyPr/>
        <a:lstStyle/>
        <a:p>
          <a:endParaRPr lang="ru-RU"/>
        </a:p>
      </dgm:t>
    </dgm:pt>
    <dgm:pt modelId="{8F33A3E4-118E-471E-B16D-5DCD0A3A71C2}" type="sibTrans" cxnId="{1ADD99BD-65E8-49B9-87AD-DA848870C06B}">
      <dgm:prSet/>
      <dgm:spPr/>
      <dgm:t>
        <a:bodyPr/>
        <a:lstStyle/>
        <a:p>
          <a:endParaRPr lang="ru-RU"/>
        </a:p>
      </dgm:t>
    </dgm:pt>
    <dgm:pt modelId="{277C797A-746C-4F35-9792-FDC1B618E38F}" type="pres">
      <dgm:prSet presAssocID="{7761795E-1957-4371-B21D-419DE7DABA6B}" presName="Name0" presStyleCnt="0">
        <dgm:presLayoutVars>
          <dgm:dir/>
          <dgm:resizeHandles val="exact"/>
        </dgm:presLayoutVars>
      </dgm:prSet>
      <dgm:spPr/>
    </dgm:pt>
    <dgm:pt modelId="{D187BDDC-17B7-48CF-8B15-66167E703B77}" type="pres">
      <dgm:prSet presAssocID="{881FE92D-83B6-4264-A4F5-494DAD927DDF}" presName="parTxOnly" presStyleLbl="node1" presStyleIdx="0" presStyleCnt="3" custScaleX="29275" custScaleY="32604" custLinFactNeighborX="-81866" custLinFactNeighborY="-36619">
        <dgm:presLayoutVars>
          <dgm:bulletEnabled val="1"/>
        </dgm:presLayoutVars>
      </dgm:prSet>
      <dgm:spPr/>
    </dgm:pt>
    <dgm:pt modelId="{C31B7C28-0F2B-41D5-B0F5-35EB0DE62333}" type="pres">
      <dgm:prSet presAssocID="{A5B3B45C-EAD3-4B37-8CEA-96590E0AC915}" presName="parSpace" presStyleCnt="0"/>
      <dgm:spPr/>
    </dgm:pt>
    <dgm:pt modelId="{19056B8E-38E7-4FB1-9684-3CA56EF29044}" type="pres">
      <dgm:prSet presAssocID="{1672584F-9C06-4962-9A00-7121A5B1050A}" presName="parTxOnly" presStyleLbl="node1" presStyleIdx="1" presStyleCnt="3" custScaleX="36654" custScaleY="33711" custLinFactX="-3634" custLinFactNeighborX="-100000" custLinFactNeighborY="4964">
        <dgm:presLayoutVars>
          <dgm:bulletEnabled val="1"/>
        </dgm:presLayoutVars>
      </dgm:prSet>
      <dgm:spPr/>
    </dgm:pt>
    <dgm:pt modelId="{35115147-D15C-4ACD-924A-6F331E6B4B0F}" type="pres">
      <dgm:prSet presAssocID="{5C2B042D-52D3-4352-B191-255D9160C2A4}" presName="parSpace" presStyleCnt="0"/>
      <dgm:spPr/>
    </dgm:pt>
    <dgm:pt modelId="{7588375F-4919-41D5-A904-5D5AC8240133}" type="pres">
      <dgm:prSet presAssocID="{BC150705-B1DB-48B0-B5D5-CEC03D548888}" presName="parTxOnly" presStyleLbl="node1" presStyleIdx="2" presStyleCnt="3" custScaleX="31098" custScaleY="30380" custLinFactX="-6532" custLinFactNeighborX="-100000" custLinFactNeighborY="46122">
        <dgm:presLayoutVars>
          <dgm:bulletEnabled val="1"/>
        </dgm:presLayoutVars>
      </dgm:prSet>
      <dgm:spPr/>
    </dgm:pt>
  </dgm:ptLst>
  <dgm:cxnLst>
    <dgm:cxn modelId="{F4DD4517-A10A-48CF-A4F1-ACA50BCB950A}" type="presOf" srcId="{881FE92D-83B6-4264-A4F5-494DAD927DDF}" destId="{D187BDDC-17B7-48CF-8B15-66167E703B77}" srcOrd="0" destOrd="0" presId="urn:microsoft.com/office/officeart/2005/8/layout/hChevron3"/>
    <dgm:cxn modelId="{B8B7911F-8764-4254-98BB-21B3365890EA}" type="presOf" srcId="{BC150705-B1DB-48B0-B5D5-CEC03D548888}" destId="{7588375F-4919-41D5-A904-5D5AC8240133}" srcOrd="0" destOrd="0" presId="urn:microsoft.com/office/officeart/2005/8/layout/hChevron3"/>
    <dgm:cxn modelId="{EFEDC783-39D1-4ABD-A018-60FF878E427C}" srcId="{7761795E-1957-4371-B21D-419DE7DABA6B}" destId="{1672584F-9C06-4962-9A00-7121A5B1050A}" srcOrd="1" destOrd="0" parTransId="{95FFB907-0580-4A56-9ACA-7E8A5DB77589}" sibTransId="{5C2B042D-52D3-4352-B191-255D9160C2A4}"/>
    <dgm:cxn modelId="{1ADD99BD-65E8-49B9-87AD-DA848870C06B}" srcId="{7761795E-1957-4371-B21D-419DE7DABA6B}" destId="{BC150705-B1DB-48B0-B5D5-CEC03D548888}" srcOrd="2" destOrd="0" parTransId="{1169D004-B2ED-4107-A3D8-B471588312B8}" sibTransId="{8F33A3E4-118E-471E-B16D-5DCD0A3A71C2}"/>
    <dgm:cxn modelId="{BA30DFDA-34A4-47E4-9D5C-E17DBA029A05}" type="presOf" srcId="{1672584F-9C06-4962-9A00-7121A5B1050A}" destId="{19056B8E-38E7-4FB1-9684-3CA56EF29044}" srcOrd="0" destOrd="0" presId="urn:microsoft.com/office/officeart/2005/8/layout/hChevron3"/>
    <dgm:cxn modelId="{8A1652E9-AF86-4FAA-AE28-D20EB000DC9A}" type="presOf" srcId="{7761795E-1957-4371-B21D-419DE7DABA6B}" destId="{277C797A-746C-4F35-9792-FDC1B618E38F}" srcOrd="0" destOrd="0" presId="urn:microsoft.com/office/officeart/2005/8/layout/hChevron3"/>
    <dgm:cxn modelId="{26E57EEB-91EF-4ACD-A578-3217AD18F697}" srcId="{7761795E-1957-4371-B21D-419DE7DABA6B}" destId="{881FE92D-83B6-4264-A4F5-494DAD927DDF}" srcOrd="0" destOrd="0" parTransId="{5414D4C7-D74B-4062-9F97-97C9EB97FA7D}" sibTransId="{A5B3B45C-EAD3-4B37-8CEA-96590E0AC915}"/>
    <dgm:cxn modelId="{C878B879-8CC3-4F89-A4DD-624CD3D91FF6}" type="presParOf" srcId="{277C797A-746C-4F35-9792-FDC1B618E38F}" destId="{D187BDDC-17B7-48CF-8B15-66167E703B77}" srcOrd="0" destOrd="0" presId="urn:microsoft.com/office/officeart/2005/8/layout/hChevron3"/>
    <dgm:cxn modelId="{BF0FDE76-8C4F-42B3-AF50-D8AFC6429D97}" type="presParOf" srcId="{277C797A-746C-4F35-9792-FDC1B618E38F}" destId="{C31B7C28-0F2B-41D5-B0F5-35EB0DE62333}" srcOrd="1" destOrd="0" presId="urn:microsoft.com/office/officeart/2005/8/layout/hChevron3"/>
    <dgm:cxn modelId="{763D2F9F-95AD-409D-A442-E8DD91464E60}" type="presParOf" srcId="{277C797A-746C-4F35-9792-FDC1B618E38F}" destId="{19056B8E-38E7-4FB1-9684-3CA56EF29044}" srcOrd="2" destOrd="0" presId="urn:microsoft.com/office/officeart/2005/8/layout/hChevron3"/>
    <dgm:cxn modelId="{71399D76-04C1-4D91-BB52-06CE0B010069}" type="presParOf" srcId="{277C797A-746C-4F35-9792-FDC1B618E38F}" destId="{35115147-D15C-4ACD-924A-6F331E6B4B0F}" srcOrd="3" destOrd="0" presId="urn:microsoft.com/office/officeart/2005/8/layout/hChevron3"/>
    <dgm:cxn modelId="{F769DA8A-74E2-4B3B-90F9-3359AB7E91F8}" type="presParOf" srcId="{277C797A-746C-4F35-9792-FDC1B618E38F}" destId="{7588375F-4919-41D5-A904-5D5AC8240133}"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C4CBEF-56CB-4BAC-9408-909B20AA8521}"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ru-RU"/>
        </a:p>
      </dgm:t>
    </dgm:pt>
    <dgm:pt modelId="{0CD3E7EF-3BAD-4890-8381-6FBB4304C735}">
      <dgm:prSet phldrT="[Текст]" custT="1"/>
      <dgm:spPr/>
      <dgm:t>
        <a:bodyPr/>
        <a:lstStyle/>
        <a:p>
          <a:r>
            <a:rPr lang="ru-RU" sz="2000" b="1" i="1" dirty="0">
              <a:solidFill>
                <a:schemeClr val="accent1">
                  <a:lumMod val="50000"/>
                </a:schemeClr>
              </a:solidFill>
              <a:latin typeface="Arial" panose="020B0604020202020204" pitchFamily="34" charset="0"/>
              <a:cs typeface="Arial" panose="020B0604020202020204" pitchFamily="34" charset="0"/>
            </a:rPr>
            <a:t>Қос</a:t>
          </a:r>
          <a:r>
            <a:rPr kumimoji="0" lang="ru-RU" sz="2000" b="1" i="1" u="none" strike="noStrike"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роторлы </a:t>
          </a:r>
          <a:r>
            <a:rPr kumimoji="0" lang="ru-RU" sz="2000" b="1" i="1" u="none" strike="noStrike"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вакуумдық</a:t>
          </a:r>
          <a:r>
            <a:rPr kumimoji="0" lang="ru-RU" sz="2000" b="1" i="1" u="none" strike="noStrike"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сорғылардың конструктивті ерекшеліктері</a:t>
          </a:r>
          <a:endParaRPr lang="ru-RU" sz="2000" b="1" i="1" dirty="0">
            <a:solidFill>
              <a:schemeClr val="tx1"/>
            </a:solidFill>
            <a:latin typeface="Arial" panose="020B0604020202020204" pitchFamily="34" charset="0"/>
            <a:cs typeface="Arial" panose="020B0604020202020204" pitchFamily="34" charset="0"/>
          </a:endParaRPr>
        </a:p>
      </dgm:t>
    </dgm:pt>
    <dgm:pt modelId="{5D7C2B07-CC62-4E36-B109-5F6875AE73D9}" type="parTrans" cxnId="{6AF46143-CE35-4DE8-AE04-5FDF16F2741F}">
      <dgm:prSet/>
      <dgm:spPr/>
      <dgm:t>
        <a:bodyPr/>
        <a:lstStyle/>
        <a:p>
          <a:endParaRPr lang="ru-RU"/>
        </a:p>
      </dgm:t>
    </dgm:pt>
    <dgm:pt modelId="{E50DF30A-E6C9-439B-AED3-B16DC18921B3}" type="sibTrans" cxnId="{6AF46143-CE35-4DE8-AE04-5FDF16F2741F}">
      <dgm:prSet/>
      <dgm:spPr/>
      <dgm:t>
        <a:bodyPr/>
        <a:lstStyle/>
        <a:p>
          <a:endParaRPr lang="ru-RU"/>
        </a:p>
      </dgm:t>
    </dgm:pt>
    <dgm:pt modelId="{595E95FF-8E7F-4847-9700-14614E3AD7AA}">
      <dgm:prSet phldrT="[Текст]" custT="1"/>
      <dgm:spPr/>
      <dgm:t>
        <a:bodyPr/>
        <a:lstStyle/>
        <a:p>
          <a:r>
            <a:rPr lang="ru-RU" sz="1800" b="1" i="1" dirty="0">
              <a:latin typeface="Arial" panose="020B0604020202020204" pitchFamily="34" charset="0"/>
              <a:cs typeface="Arial" panose="020B0604020202020204" pitchFamily="34" charset="0"/>
            </a:rPr>
            <a:t>Корпус</a:t>
          </a:r>
          <a:r>
            <a:rPr lang="ru-RU" sz="1800" dirty="0">
              <a:latin typeface="Arial" panose="020B0604020202020204" pitchFamily="34" charset="0"/>
              <a:cs typeface="Arial" panose="020B0604020202020204" pitchFamily="34" charset="0"/>
            </a:rPr>
            <a:t>
Алюминий немесе тот баспайтын болат сияқты берік материалдардан </a:t>
          </a:r>
          <a:r>
            <a:rPr lang="ru-RU" sz="1800" dirty="0" err="1">
              <a:latin typeface="Arial" panose="020B0604020202020204" pitchFamily="34" charset="0"/>
              <a:cs typeface="Arial" panose="020B0604020202020204" pitchFamily="34" charset="0"/>
            </a:rPr>
            <a:t>жасалған</a:t>
          </a:r>
          <a:r>
            <a:rPr lang="ru-RU" sz="1800" dirty="0">
              <a:latin typeface="Arial" panose="020B0604020202020204" pitchFamily="34" charset="0"/>
              <a:cs typeface="Arial" panose="020B0604020202020204" pitchFamily="34" charset="0"/>
            </a:rPr>
            <a:t>.</a:t>
          </a:r>
          <a:endParaRPr lang="ru-RU" sz="1800" b="1" i="1" dirty="0">
            <a:latin typeface="Arial" panose="020B0604020202020204" pitchFamily="34" charset="0"/>
            <a:cs typeface="Arial" panose="020B0604020202020204" pitchFamily="34" charset="0"/>
          </a:endParaRPr>
        </a:p>
        <a:p>
          <a:r>
            <a:rPr lang="ru-RU" sz="1800" b="1" i="1" dirty="0" err="1">
              <a:latin typeface="Arial" panose="020B0604020202020204" pitchFamily="34" charset="0"/>
              <a:cs typeface="Arial" panose="020B0604020202020204" pitchFamily="34" charset="0"/>
            </a:rPr>
            <a:t>Майлау</a:t>
          </a:r>
          <a:r>
            <a:rPr lang="ru-RU" sz="1800" b="1" i="1" dirty="0">
              <a:latin typeface="Arial" panose="020B0604020202020204" pitchFamily="34" charset="0"/>
              <a:cs typeface="Arial" panose="020B0604020202020204" pitchFamily="34" charset="0"/>
            </a:rPr>
            <a:t> </a:t>
          </a:r>
          <a:r>
            <a:rPr lang="ru-RU" sz="1800" b="1" i="1" dirty="0" err="1">
              <a:latin typeface="Arial" panose="020B0604020202020204" pitchFamily="34" charset="0"/>
              <a:cs typeface="Arial" panose="020B0604020202020204" pitchFamily="34" charset="0"/>
            </a:rPr>
            <a:t>жүйесі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Үйкелісті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азайту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және</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ұзақ</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жұмыс</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істеуді</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қамтамасыз</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ету</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үшін</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мұқият</a:t>
          </a:r>
          <a:r>
            <a:rPr lang="ru-RU" sz="1800" dirty="0">
              <a:latin typeface="Arial" panose="020B0604020202020204" pitchFamily="34" charset="0"/>
              <a:cs typeface="Arial" panose="020B0604020202020204" pitchFamily="34" charset="0"/>
            </a:rPr>
            <a:t> </a:t>
          </a:r>
          <a:r>
            <a:rPr lang="ru-RU" sz="1800" dirty="0" err="1">
              <a:latin typeface="Arial" panose="020B0604020202020204" pitchFamily="34" charset="0"/>
              <a:cs typeface="Arial" panose="020B0604020202020204" pitchFamily="34" charset="0"/>
            </a:rPr>
            <a:t>жасалған</a:t>
          </a:r>
          <a:endParaRPr lang="ru-RU" sz="1800" dirty="0">
            <a:latin typeface="Arial" panose="020B0604020202020204" pitchFamily="34" charset="0"/>
            <a:cs typeface="Arial" panose="020B0604020202020204" pitchFamily="34" charset="0"/>
          </a:endParaRPr>
        </a:p>
      </dgm:t>
    </dgm:pt>
    <dgm:pt modelId="{2E9E41C7-92E1-48D2-BD12-7D975555527B}" type="parTrans" cxnId="{85049242-CE4D-47AA-B970-0A122AF51EF1}">
      <dgm:prSet/>
      <dgm:spPr/>
      <dgm:t>
        <a:bodyPr/>
        <a:lstStyle/>
        <a:p>
          <a:endParaRPr lang="ru-RU"/>
        </a:p>
      </dgm:t>
    </dgm:pt>
    <dgm:pt modelId="{D1A5D0B6-5703-4E33-B71B-28F87D37583F}" type="sibTrans" cxnId="{85049242-CE4D-47AA-B970-0A122AF51EF1}">
      <dgm:prSet/>
      <dgm:spPr/>
      <dgm:t>
        <a:bodyPr/>
        <a:lstStyle/>
        <a:p>
          <a:endParaRPr lang="ru-RU"/>
        </a:p>
      </dgm:t>
    </dgm:pt>
    <dgm:pt modelId="{E1C55A6C-5639-4703-8B2F-C49D17839AB3}">
      <dgm:prSet phldrT="[Текст]" custT="1"/>
      <dgm:spPr/>
      <dgm:t>
        <a:bodyPr/>
        <a:lstStyle/>
        <a:p>
          <a:r>
            <a:rPr lang="ru-RU" sz="1800" b="1" i="1" dirty="0" err="1">
              <a:latin typeface="Arial" panose="020B0604020202020204" pitchFamily="34" charset="0"/>
              <a:cs typeface="Arial" panose="020B0604020202020204" pitchFamily="34" charset="0"/>
            </a:rPr>
            <a:t>Жетектеу</a:t>
          </a:r>
          <a:r>
            <a:rPr lang="ru-RU" sz="1800" dirty="0">
              <a:latin typeface="Arial" panose="020B0604020202020204" pitchFamily="34" charset="0"/>
              <a:cs typeface="Arial" panose="020B0604020202020204" pitchFamily="34" charset="0"/>
            </a:rPr>
            <a:t>
Қуатты электр қозғалтқышы роторлардың жоғары айналу жылдамдығын қамтамасыз етеді.</a:t>
          </a:r>
        </a:p>
      </dgm:t>
    </dgm:pt>
    <dgm:pt modelId="{340E13F0-D5CB-4190-A7C9-D8B976ADEDC3}" type="parTrans" cxnId="{10B1480C-BABC-48D9-B46A-A14EE8638647}">
      <dgm:prSet/>
      <dgm:spPr/>
      <dgm:t>
        <a:bodyPr/>
        <a:lstStyle/>
        <a:p>
          <a:endParaRPr lang="ru-RU"/>
        </a:p>
      </dgm:t>
    </dgm:pt>
    <dgm:pt modelId="{4CD7CA6F-F5D2-4F6A-AF9C-CB84A45663C3}" type="sibTrans" cxnId="{10B1480C-BABC-48D9-B46A-A14EE8638647}">
      <dgm:prSet/>
      <dgm:spPr/>
      <dgm:t>
        <a:bodyPr/>
        <a:lstStyle/>
        <a:p>
          <a:endParaRPr lang="ru-RU"/>
        </a:p>
      </dgm:t>
    </dgm:pt>
    <dgm:pt modelId="{B1358F68-F241-4C0A-BC3B-833430A6AD06}">
      <dgm:prSet phldrT="[Текст]" custT="1"/>
      <dgm:spPr/>
      <dgm:t>
        <a:bodyPr/>
        <a:lstStyle/>
        <a:p>
          <a:r>
            <a:rPr lang="ru-RU" sz="1800" b="1" i="1" dirty="0" err="1">
              <a:latin typeface="Arial" panose="020B0604020202020204" pitchFamily="34" charset="0"/>
              <a:cs typeface="Arial" panose="020B0604020202020204" pitchFamily="34" charset="0"/>
            </a:rPr>
            <a:t>Роторлар</a:t>
          </a:r>
          <a:r>
            <a:rPr lang="ru-RU" sz="1800" dirty="0">
              <a:latin typeface="Arial" panose="020B0604020202020204" pitchFamily="34" charset="0"/>
              <a:cs typeface="Arial" panose="020B0604020202020204" pitchFamily="34" charset="0"/>
            </a:rPr>
            <a:t>
Олар ауаның оңтайлы қысылуын қамтамасыз ететін нақты анықталған өлшемдер мен пішіндерге ие.</a:t>
          </a:r>
        </a:p>
      </dgm:t>
    </dgm:pt>
    <dgm:pt modelId="{7444B6A3-C39C-46C7-9BAC-5EC32CD641E2}" type="parTrans" cxnId="{8A643307-90AC-4DDD-9112-FA28B583370D}">
      <dgm:prSet/>
      <dgm:spPr/>
      <dgm:t>
        <a:bodyPr/>
        <a:lstStyle/>
        <a:p>
          <a:endParaRPr lang="ru-RU"/>
        </a:p>
      </dgm:t>
    </dgm:pt>
    <dgm:pt modelId="{63B10620-3A5E-4A70-91E7-BFE56AF6B0D2}" type="sibTrans" cxnId="{8A643307-90AC-4DDD-9112-FA28B583370D}">
      <dgm:prSet/>
      <dgm:spPr/>
      <dgm:t>
        <a:bodyPr/>
        <a:lstStyle/>
        <a:p>
          <a:endParaRPr lang="ru-RU"/>
        </a:p>
      </dgm:t>
    </dgm:pt>
    <dgm:pt modelId="{ADBBD79C-1DCE-485A-A244-6090501377D6}" type="pres">
      <dgm:prSet presAssocID="{96C4CBEF-56CB-4BAC-9408-909B20AA8521}" presName="Name0" presStyleCnt="0">
        <dgm:presLayoutVars>
          <dgm:chMax val="7"/>
          <dgm:chPref val="7"/>
          <dgm:dir/>
          <dgm:animLvl val="lvl"/>
        </dgm:presLayoutVars>
      </dgm:prSet>
      <dgm:spPr/>
    </dgm:pt>
    <dgm:pt modelId="{D345F528-6F43-404F-AB51-4C9FA62E90A3}" type="pres">
      <dgm:prSet presAssocID="{0CD3E7EF-3BAD-4890-8381-6FBB4304C735}" presName="Accent1" presStyleCnt="0"/>
      <dgm:spPr/>
    </dgm:pt>
    <dgm:pt modelId="{6D285077-E13E-4FEC-A922-9CE9DD0853F0}" type="pres">
      <dgm:prSet presAssocID="{0CD3E7EF-3BAD-4890-8381-6FBB4304C735}" presName="Accent" presStyleLbl="node1" presStyleIdx="0" presStyleCnt="1"/>
      <dgm:spPr/>
    </dgm:pt>
    <dgm:pt modelId="{F360BCAE-4EE4-49CD-AAF9-BBEFB19C3E0A}" type="pres">
      <dgm:prSet presAssocID="{0CD3E7EF-3BAD-4890-8381-6FBB4304C735}" presName="Child1" presStyleLbl="revTx" presStyleIdx="0" presStyleCnt="2" custScaleX="128519">
        <dgm:presLayoutVars>
          <dgm:chMax val="0"/>
          <dgm:chPref val="0"/>
          <dgm:bulletEnabled val="1"/>
        </dgm:presLayoutVars>
      </dgm:prSet>
      <dgm:spPr/>
    </dgm:pt>
    <dgm:pt modelId="{9B474EA7-AF9E-4375-B7CA-947EF3D026A9}" type="pres">
      <dgm:prSet presAssocID="{0CD3E7EF-3BAD-4890-8381-6FBB4304C735}" presName="Parent1" presStyleLbl="revTx" presStyleIdx="1" presStyleCnt="2">
        <dgm:presLayoutVars>
          <dgm:chMax val="1"/>
          <dgm:chPref val="1"/>
          <dgm:bulletEnabled val="1"/>
        </dgm:presLayoutVars>
      </dgm:prSet>
      <dgm:spPr/>
    </dgm:pt>
  </dgm:ptLst>
  <dgm:cxnLst>
    <dgm:cxn modelId="{8A643307-90AC-4DDD-9112-FA28B583370D}" srcId="{0CD3E7EF-3BAD-4890-8381-6FBB4304C735}" destId="{B1358F68-F241-4C0A-BC3B-833430A6AD06}" srcOrd="2" destOrd="0" parTransId="{7444B6A3-C39C-46C7-9BAC-5EC32CD641E2}" sibTransId="{63B10620-3A5E-4A70-91E7-BFE56AF6B0D2}"/>
    <dgm:cxn modelId="{10B1480C-BABC-48D9-B46A-A14EE8638647}" srcId="{0CD3E7EF-3BAD-4890-8381-6FBB4304C735}" destId="{E1C55A6C-5639-4703-8B2F-C49D17839AB3}" srcOrd="1" destOrd="0" parTransId="{340E13F0-D5CB-4190-A7C9-D8B976ADEDC3}" sibTransId="{4CD7CA6F-F5D2-4F6A-AF9C-CB84A45663C3}"/>
    <dgm:cxn modelId="{21B06D26-5363-4C82-8069-19607B7D31B6}" type="presOf" srcId="{96C4CBEF-56CB-4BAC-9408-909B20AA8521}" destId="{ADBBD79C-1DCE-485A-A244-6090501377D6}" srcOrd="0" destOrd="0" presId="urn:microsoft.com/office/officeart/2009/layout/CircleArrowProcess"/>
    <dgm:cxn modelId="{85049242-CE4D-47AA-B970-0A122AF51EF1}" srcId="{0CD3E7EF-3BAD-4890-8381-6FBB4304C735}" destId="{595E95FF-8E7F-4847-9700-14614E3AD7AA}" srcOrd="0" destOrd="0" parTransId="{2E9E41C7-92E1-48D2-BD12-7D975555527B}" sibTransId="{D1A5D0B6-5703-4E33-B71B-28F87D37583F}"/>
    <dgm:cxn modelId="{6AF46143-CE35-4DE8-AE04-5FDF16F2741F}" srcId="{96C4CBEF-56CB-4BAC-9408-909B20AA8521}" destId="{0CD3E7EF-3BAD-4890-8381-6FBB4304C735}" srcOrd="0" destOrd="0" parTransId="{5D7C2B07-CC62-4E36-B109-5F6875AE73D9}" sibTransId="{E50DF30A-E6C9-439B-AED3-B16DC18921B3}"/>
    <dgm:cxn modelId="{C873BB48-7C14-4BD7-B454-33E209683321}" type="presOf" srcId="{595E95FF-8E7F-4847-9700-14614E3AD7AA}" destId="{F360BCAE-4EE4-49CD-AAF9-BBEFB19C3E0A}" srcOrd="0" destOrd="0" presId="urn:microsoft.com/office/officeart/2009/layout/CircleArrowProcess"/>
    <dgm:cxn modelId="{CA116178-C647-479F-A4D9-37ED33968F39}" type="presOf" srcId="{E1C55A6C-5639-4703-8B2F-C49D17839AB3}" destId="{F360BCAE-4EE4-49CD-AAF9-BBEFB19C3E0A}" srcOrd="0" destOrd="1" presId="urn:microsoft.com/office/officeart/2009/layout/CircleArrowProcess"/>
    <dgm:cxn modelId="{A6B57AD7-8A45-4DD3-BFC0-DECF63B8BD7E}" type="presOf" srcId="{0CD3E7EF-3BAD-4890-8381-6FBB4304C735}" destId="{9B474EA7-AF9E-4375-B7CA-947EF3D026A9}" srcOrd="0" destOrd="0" presId="urn:microsoft.com/office/officeart/2009/layout/CircleArrowProcess"/>
    <dgm:cxn modelId="{81EDB4E9-5669-451D-A7BB-05B515942C9D}" type="presOf" srcId="{B1358F68-F241-4C0A-BC3B-833430A6AD06}" destId="{F360BCAE-4EE4-49CD-AAF9-BBEFB19C3E0A}" srcOrd="0" destOrd="2" presId="urn:microsoft.com/office/officeart/2009/layout/CircleArrowProcess"/>
    <dgm:cxn modelId="{56CAF483-8054-4800-A869-4FF1D65F5BCA}" type="presParOf" srcId="{ADBBD79C-1DCE-485A-A244-6090501377D6}" destId="{D345F528-6F43-404F-AB51-4C9FA62E90A3}" srcOrd="0" destOrd="0" presId="urn:microsoft.com/office/officeart/2009/layout/CircleArrowProcess"/>
    <dgm:cxn modelId="{A0A2AADD-4EAF-481E-BE86-E70F708A82C6}" type="presParOf" srcId="{D345F528-6F43-404F-AB51-4C9FA62E90A3}" destId="{6D285077-E13E-4FEC-A922-9CE9DD0853F0}" srcOrd="0" destOrd="0" presId="urn:microsoft.com/office/officeart/2009/layout/CircleArrowProcess"/>
    <dgm:cxn modelId="{0AC89F82-EAD7-4E10-82F3-E14986B14161}" type="presParOf" srcId="{ADBBD79C-1DCE-485A-A244-6090501377D6}" destId="{F360BCAE-4EE4-49CD-AAF9-BBEFB19C3E0A}" srcOrd="1" destOrd="0" presId="urn:microsoft.com/office/officeart/2009/layout/CircleArrowProcess"/>
    <dgm:cxn modelId="{8277A1F0-9F92-4162-8397-87C79E80A98A}" type="presParOf" srcId="{ADBBD79C-1DCE-485A-A244-6090501377D6}" destId="{9B474EA7-AF9E-4375-B7CA-947EF3D026A9}"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899CB-AF92-4EFF-B140-D98C277C9F03}" type="doc">
      <dgm:prSet loTypeId="urn:microsoft.com/office/officeart/2005/8/layout/orgChart1" loCatId="hierarchy" qsTypeId="urn:microsoft.com/office/officeart/2005/8/quickstyle/simple1" qsCatId="simple" csTypeId="urn:microsoft.com/office/officeart/2005/8/colors/accent5_5" csCatId="accent5" phldr="1"/>
      <dgm:spPr/>
      <dgm:t>
        <a:bodyPr/>
        <a:lstStyle/>
        <a:p>
          <a:endParaRPr lang="ru-RU"/>
        </a:p>
      </dgm:t>
    </dgm:pt>
    <dgm:pt modelId="{FA6840A6-2FF4-4577-9105-B668FBCC79C8}">
      <dgm:prSet phldrT="[Текст]" custT="1"/>
      <dgm:spPr/>
      <dgm:t>
        <a:bodyPr/>
        <a:lstStyle/>
        <a:p>
          <a:r>
            <a:rPr lang="kk-KZ" sz="2000" i="0" dirty="0">
              <a:solidFill>
                <a:srgbClr val="C00000"/>
              </a:solidFill>
              <a:latin typeface="Arial" panose="020B0604020202020204" pitchFamily="34" charset="0"/>
              <a:cs typeface="Arial" panose="020B0604020202020204" pitchFamily="34" charset="0"/>
            </a:rPr>
            <a:t>Құйынды вакуумдық сорғылардың артықшылықтары</a:t>
          </a:r>
          <a:endParaRPr lang="ru-RU" sz="2000" i="0" dirty="0">
            <a:solidFill>
              <a:srgbClr val="C00000"/>
            </a:solidFill>
            <a:latin typeface="Arial" panose="020B0604020202020204" pitchFamily="34" charset="0"/>
            <a:cs typeface="Arial" panose="020B0604020202020204" pitchFamily="34" charset="0"/>
          </a:endParaRPr>
        </a:p>
      </dgm:t>
    </dgm:pt>
    <dgm:pt modelId="{FAE1689F-2C2A-4BAF-8DBB-3A6C8BA4E7BB}" type="parTrans" cxnId="{CFBD17BA-3C8A-431A-8573-23B4FBF3D225}">
      <dgm:prSet/>
      <dgm:spPr/>
      <dgm:t>
        <a:bodyPr/>
        <a:lstStyle/>
        <a:p>
          <a:endParaRPr lang="ru-RU"/>
        </a:p>
      </dgm:t>
    </dgm:pt>
    <dgm:pt modelId="{D3370839-722E-4B69-B87F-752F2A570ECD}" type="sibTrans" cxnId="{CFBD17BA-3C8A-431A-8573-23B4FBF3D225}">
      <dgm:prSet/>
      <dgm:spPr/>
      <dgm:t>
        <a:bodyPr/>
        <a:lstStyle/>
        <a:p>
          <a:endParaRPr lang="ru-RU"/>
        </a:p>
      </dgm:t>
    </dgm:pt>
    <dgm:pt modelId="{8D9AF074-1DDD-4144-91AF-B50B900EE57D}" type="asst">
      <dgm:prSet phldrT="[Текст]" custT="1"/>
      <dgm:spPr/>
      <dgm:t>
        <a:bodyPr/>
        <a:lstStyle/>
        <a:p>
          <a:r>
            <a:rPr lang="ru-RU" sz="1800" dirty="0">
              <a:solidFill>
                <a:schemeClr val="accent1">
                  <a:lumMod val="50000"/>
                </a:schemeClr>
              </a:solidFill>
              <a:latin typeface="Arial" panose="020B0604020202020204" pitchFamily="34" charset="0"/>
              <a:cs typeface="Arial" panose="020B0604020202020204" pitchFamily="34" charset="0"/>
            </a:rPr>
            <a:t>экологиялық таза, </a:t>
          </a:r>
          <a:r>
            <a:rPr lang="ru-RU" sz="1800" dirty="0" err="1">
              <a:solidFill>
                <a:schemeClr val="accent1">
                  <a:lumMod val="50000"/>
                </a:schemeClr>
              </a:solidFill>
              <a:latin typeface="Arial" panose="020B0604020202020204" pitchFamily="34" charset="0"/>
              <a:cs typeface="Arial" panose="020B0604020202020204" pitchFamily="34" charset="0"/>
            </a:rPr>
            <a:t>себебі</a:t>
          </a:r>
          <a:r>
            <a:rPr lang="ru-RU" sz="1800" dirty="0">
              <a:solidFill>
                <a:schemeClr val="accent1">
                  <a:lumMod val="50000"/>
                </a:schemeClr>
              </a:solidFill>
              <a:latin typeface="Arial" panose="020B0604020202020204" pitchFamily="34" charset="0"/>
              <a:cs typeface="Arial" panose="020B0604020202020204" pitchFamily="34" charset="0"/>
            </a:rPr>
            <a:t> </a:t>
          </a:r>
          <a:r>
            <a:rPr lang="ru-RU" sz="1800" dirty="0" err="1">
              <a:solidFill>
                <a:schemeClr val="accent1">
                  <a:lumMod val="50000"/>
                </a:schemeClr>
              </a:solidFill>
              <a:latin typeface="Arial" panose="020B0604020202020204" pitchFamily="34" charset="0"/>
              <a:cs typeface="Arial" panose="020B0604020202020204" pitchFamily="34" charset="0"/>
            </a:rPr>
            <a:t>ол</a:t>
          </a:r>
          <a:r>
            <a:rPr lang="ru-RU" sz="1800" dirty="0">
              <a:solidFill>
                <a:schemeClr val="accent1">
                  <a:lumMod val="50000"/>
                </a:schemeClr>
              </a:solidFill>
              <a:latin typeface="Arial" panose="020B0604020202020204" pitchFamily="34" charset="0"/>
              <a:cs typeface="Arial" panose="020B0604020202020204" pitchFamily="34" charset="0"/>
            </a:rPr>
            <a:t> тығыздағыш майды қолданбайды</a:t>
          </a:r>
          <a:endParaRPr lang="ru-RU" sz="1800" dirty="0">
            <a:latin typeface="Arial" panose="020B0604020202020204" pitchFamily="34" charset="0"/>
            <a:cs typeface="Arial" panose="020B0604020202020204" pitchFamily="34" charset="0"/>
          </a:endParaRPr>
        </a:p>
      </dgm:t>
    </dgm:pt>
    <dgm:pt modelId="{2B289628-3B40-4A70-B6D7-8B06FA18CD47}" type="parTrans" cxnId="{71706CAF-9E14-47A0-9F6C-4BC2D5F2D228}">
      <dgm:prSet/>
      <dgm:spPr/>
      <dgm:t>
        <a:bodyPr/>
        <a:lstStyle/>
        <a:p>
          <a:endParaRPr lang="ru-RU"/>
        </a:p>
      </dgm:t>
    </dgm:pt>
    <dgm:pt modelId="{8DABA40A-802F-42FB-B945-892DA7F4D59C}" type="sibTrans" cxnId="{71706CAF-9E14-47A0-9F6C-4BC2D5F2D228}">
      <dgm:prSet/>
      <dgm:spPr/>
      <dgm:t>
        <a:bodyPr/>
        <a:lstStyle/>
        <a:p>
          <a:endParaRPr lang="ru-RU"/>
        </a:p>
      </dgm:t>
    </dgm:pt>
    <dgm:pt modelId="{D70BA4DC-D3A1-4853-8DFC-FEBA158A6BFD}">
      <dgm:prSet phldrT="[Текст]" custT="1"/>
      <dgm:spPr/>
      <dgm:t>
        <a:bodyPr/>
        <a:lstStyle/>
        <a:p>
          <a:r>
            <a:rPr lang="ru-RU" sz="1800" dirty="0">
              <a:solidFill>
                <a:schemeClr val="accent1">
                  <a:lumMod val="50000"/>
                </a:schemeClr>
              </a:solidFill>
              <a:latin typeface="Times New Roman" panose="02020603050405020304" pitchFamily="18" charset="0"/>
              <a:cs typeface="Times New Roman" panose="02020603050405020304" pitchFamily="18" charset="0"/>
            </a:rPr>
            <a:t> </a:t>
          </a:r>
          <a:r>
            <a:rPr lang="ru-RU" sz="1800" dirty="0">
              <a:solidFill>
                <a:schemeClr val="accent1">
                  <a:lumMod val="50000"/>
                </a:schemeClr>
              </a:solidFill>
              <a:latin typeface="Arial" panose="020B0604020202020204" pitchFamily="34" charset="0"/>
              <a:cs typeface="Arial" panose="020B0604020202020204" pitchFamily="34" charset="0"/>
            </a:rPr>
            <a:t>үйкеліс бөліктері жоқ, тек мойынтіректер тозады</a:t>
          </a:r>
        </a:p>
      </dgm:t>
    </dgm:pt>
    <dgm:pt modelId="{4B0145F1-406D-4A9E-916C-E07DFC8D7C9F}" type="parTrans" cxnId="{4799735F-D72F-473B-9579-32C2A30F8087}">
      <dgm:prSet/>
      <dgm:spPr/>
      <dgm:t>
        <a:bodyPr/>
        <a:lstStyle/>
        <a:p>
          <a:endParaRPr lang="ru-RU"/>
        </a:p>
      </dgm:t>
    </dgm:pt>
    <dgm:pt modelId="{55DB9213-B942-4837-BD54-934B06D41C9B}" type="sibTrans" cxnId="{4799735F-D72F-473B-9579-32C2A30F8087}">
      <dgm:prSet/>
      <dgm:spPr/>
      <dgm:t>
        <a:bodyPr/>
        <a:lstStyle/>
        <a:p>
          <a:endParaRPr lang="ru-RU"/>
        </a:p>
      </dgm:t>
    </dgm:pt>
    <dgm:pt modelId="{340B3AF3-A4C7-482C-AB12-F6E7266EFB17}">
      <dgm:prSet phldrT="[Текст]" custT="1"/>
      <dgm:spPr/>
      <dgm:t>
        <a:bodyPr/>
        <a:lstStyle/>
        <a:p>
          <a:r>
            <a:rPr lang="ru-RU" sz="1800" dirty="0">
              <a:solidFill>
                <a:schemeClr val="accent1">
                  <a:lumMod val="50000"/>
                </a:schemeClr>
              </a:solidFill>
              <a:latin typeface="Arial" panose="020B0604020202020204" pitchFamily="34" charset="0"/>
              <a:cs typeface="Arial" panose="020B0604020202020204" pitchFamily="34" charset="0"/>
            </a:rPr>
            <a:t>майсыз дизайн сорылатын орталардың тазалығын </a:t>
          </a:r>
          <a:r>
            <a:rPr lang="ru-RU" sz="1800" dirty="0" err="1">
              <a:solidFill>
                <a:schemeClr val="accent1">
                  <a:lumMod val="50000"/>
                </a:schemeClr>
              </a:solidFill>
              <a:latin typeface="Arial" panose="020B0604020202020204" pitchFamily="34" charset="0"/>
              <a:cs typeface="Arial" panose="020B0604020202020204" pitchFamily="34" charset="0"/>
            </a:rPr>
            <a:t>қамтамасыз</a:t>
          </a:r>
          <a:r>
            <a:rPr lang="ru-RU" sz="1800" dirty="0">
              <a:solidFill>
                <a:schemeClr val="accent1">
                  <a:lumMod val="50000"/>
                </a:schemeClr>
              </a:solidFill>
              <a:latin typeface="Arial" panose="020B0604020202020204" pitchFamily="34" charset="0"/>
              <a:cs typeface="Arial" panose="020B0604020202020204" pitchFamily="34" charset="0"/>
            </a:rPr>
            <a:t> </a:t>
          </a:r>
          <a:r>
            <a:rPr lang="ru-RU" sz="1800" dirty="0" err="1">
              <a:solidFill>
                <a:schemeClr val="accent1">
                  <a:lumMod val="50000"/>
                </a:schemeClr>
              </a:solidFill>
              <a:latin typeface="Arial" panose="020B0604020202020204" pitchFamily="34" charset="0"/>
              <a:cs typeface="Arial" panose="020B0604020202020204" pitchFamily="34" charset="0"/>
            </a:rPr>
            <a:t>етеді</a:t>
          </a:r>
          <a:endParaRPr lang="ru-RU" sz="1800" dirty="0">
            <a:solidFill>
              <a:schemeClr val="accent1">
                <a:lumMod val="50000"/>
              </a:schemeClr>
            </a:solidFill>
            <a:latin typeface="Arial" panose="020B0604020202020204" pitchFamily="34" charset="0"/>
            <a:cs typeface="Arial" panose="020B0604020202020204" pitchFamily="34" charset="0"/>
          </a:endParaRPr>
        </a:p>
      </dgm:t>
    </dgm:pt>
    <dgm:pt modelId="{2253C300-6553-4AC8-9B64-5CD4D0706436}" type="parTrans" cxnId="{B6316620-9459-4364-85BD-CA0AAD52B9B0}">
      <dgm:prSet/>
      <dgm:spPr/>
      <dgm:t>
        <a:bodyPr/>
        <a:lstStyle/>
        <a:p>
          <a:endParaRPr lang="ru-RU"/>
        </a:p>
      </dgm:t>
    </dgm:pt>
    <dgm:pt modelId="{EB509E90-37F4-452F-A4B3-F87A9F561128}" type="sibTrans" cxnId="{B6316620-9459-4364-85BD-CA0AAD52B9B0}">
      <dgm:prSet/>
      <dgm:spPr/>
      <dgm:t>
        <a:bodyPr/>
        <a:lstStyle/>
        <a:p>
          <a:endParaRPr lang="ru-RU"/>
        </a:p>
      </dgm:t>
    </dgm:pt>
    <dgm:pt modelId="{7C03BD3F-FCBD-4D8C-B231-7B6EA6002833}">
      <dgm:prSet phldrT="[Текст]" custT="1"/>
      <dgm:spPr/>
      <dgm:t>
        <a:bodyPr/>
        <a:lstStyle/>
        <a:p>
          <a:r>
            <a:rPr lang="ru-RU" sz="1800" dirty="0">
              <a:solidFill>
                <a:schemeClr val="accent1">
                  <a:lumMod val="50000"/>
                </a:schemeClr>
              </a:solidFill>
              <a:latin typeface="Arial" panose="020B0604020202020204" pitchFamily="34" charset="0"/>
              <a:cs typeface="Arial" panose="020B0604020202020204" pitchFamily="34" charset="0"/>
            </a:rPr>
            <a:t>Шағын,төмен шу;
техникалық қызмет көрсету және </a:t>
          </a:r>
          <a:r>
            <a:rPr lang="ru-RU" sz="1800" dirty="0" err="1">
              <a:solidFill>
                <a:schemeClr val="accent1">
                  <a:lumMod val="50000"/>
                </a:schemeClr>
              </a:solidFill>
              <a:latin typeface="Arial" panose="020B0604020202020204" pitchFamily="34" charset="0"/>
              <a:cs typeface="Arial" panose="020B0604020202020204" pitchFamily="34" charset="0"/>
            </a:rPr>
            <a:t>пайдалану</a:t>
          </a:r>
          <a:r>
            <a:rPr lang="ru-RU" sz="1800" dirty="0">
              <a:solidFill>
                <a:schemeClr val="accent1">
                  <a:lumMod val="50000"/>
                </a:schemeClr>
              </a:solidFill>
              <a:latin typeface="Arial" panose="020B0604020202020204" pitchFamily="34" charset="0"/>
              <a:cs typeface="Arial" panose="020B0604020202020204" pitchFamily="34" charset="0"/>
            </a:rPr>
            <a:t> </a:t>
          </a:r>
          <a:r>
            <a:rPr lang="ru-RU" sz="1800" dirty="0" err="1">
              <a:solidFill>
                <a:schemeClr val="accent1">
                  <a:lumMod val="50000"/>
                </a:schemeClr>
              </a:solidFill>
              <a:latin typeface="Arial" panose="020B0604020202020204" pitchFamily="34" charset="0"/>
              <a:cs typeface="Arial" panose="020B0604020202020204" pitchFamily="34" charset="0"/>
            </a:rPr>
            <a:t>оңай</a:t>
          </a:r>
          <a:endParaRPr lang="ru-RU" sz="1800" dirty="0">
            <a:solidFill>
              <a:schemeClr val="accent1">
                <a:lumMod val="50000"/>
              </a:schemeClr>
            </a:solidFill>
            <a:latin typeface="Arial" panose="020B0604020202020204" pitchFamily="34" charset="0"/>
            <a:cs typeface="Arial" panose="020B0604020202020204" pitchFamily="34" charset="0"/>
          </a:endParaRPr>
        </a:p>
      </dgm:t>
    </dgm:pt>
    <dgm:pt modelId="{166A76CE-8E65-4CCF-8A9A-31DD00C8A6F0}" type="parTrans" cxnId="{088C0F9D-C1D9-4530-A7BB-386049FA5B37}">
      <dgm:prSet/>
      <dgm:spPr/>
      <dgm:t>
        <a:bodyPr/>
        <a:lstStyle/>
        <a:p>
          <a:endParaRPr lang="ru-RU"/>
        </a:p>
      </dgm:t>
    </dgm:pt>
    <dgm:pt modelId="{E7FF7CDA-C6E0-43B0-99C8-A609427E5A7F}" type="sibTrans" cxnId="{088C0F9D-C1D9-4530-A7BB-386049FA5B37}">
      <dgm:prSet/>
      <dgm:spPr/>
      <dgm:t>
        <a:bodyPr/>
        <a:lstStyle/>
        <a:p>
          <a:endParaRPr lang="ru-RU"/>
        </a:p>
      </dgm:t>
    </dgm:pt>
    <dgm:pt modelId="{38BC75DC-DEB3-46D2-96C2-29B7008C3EC2}" type="pres">
      <dgm:prSet presAssocID="{E3C899CB-AF92-4EFF-B140-D98C277C9F03}" presName="hierChild1" presStyleCnt="0">
        <dgm:presLayoutVars>
          <dgm:orgChart val="1"/>
          <dgm:chPref val="1"/>
          <dgm:dir/>
          <dgm:animOne val="branch"/>
          <dgm:animLvl val="lvl"/>
          <dgm:resizeHandles/>
        </dgm:presLayoutVars>
      </dgm:prSet>
      <dgm:spPr/>
    </dgm:pt>
    <dgm:pt modelId="{22784EDC-A6FB-4963-B7D5-B82AE65BB533}" type="pres">
      <dgm:prSet presAssocID="{FA6840A6-2FF4-4577-9105-B668FBCC79C8}" presName="hierRoot1" presStyleCnt="0">
        <dgm:presLayoutVars>
          <dgm:hierBranch val="init"/>
        </dgm:presLayoutVars>
      </dgm:prSet>
      <dgm:spPr/>
    </dgm:pt>
    <dgm:pt modelId="{39612782-EA9E-426A-8AB8-049EB2083B16}" type="pres">
      <dgm:prSet presAssocID="{FA6840A6-2FF4-4577-9105-B668FBCC79C8}" presName="rootComposite1" presStyleCnt="0"/>
      <dgm:spPr/>
    </dgm:pt>
    <dgm:pt modelId="{C05976D9-E889-44D5-B614-FBB197B4EE95}" type="pres">
      <dgm:prSet presAssocID="{FA6840A6-2FF4-4577-9105-B668FBCC79C8}" presName="rootText1" presStyleLbl="node0" presStyleIdx="0" presStyleCnt="1">
        <dgm:presLayoutVars>
          <dgm:chPref val="3"/>
        </dgm:presLayoutVars>
      </dgm:prSet>
      <dgm:spPr/>
    </dgm:pt>
    <dgm:pt modelId="{382EC6E5-4F9B-454F-957E-3C70EF102B73}" type="pres">
      <dgm:prSet presAssocID="{FA6840A6-2FF4-4577-9105-B668FBCC79C8}" presName="rootConnector1" presStyleLbl="node1" presStyleIdx="0" presStyleCnt="0"/>
      <dgm:spPr/>
    </dgm:pt>
    <dgm:pt modelId="{BC728B69-AFD9-4FFB-BE03-E806155F5EEF}" type="pres">
      <dgm:prSet presAssocID="{FA6840A6-2FF4-4577-9105-B668FBCC79C8}" presName="hierChild2" presStyleCnt="0"/>
      <dgm:spPr/>
    </dgm:pt>
    <dgm:pt modelId="{DC2E2C83-359F-4F8A-B264-4126C83EDBDC}" type="pres">
      <dgm:prSet presAssocID="{4B0145F1-406D-4A9E-916C-E07DFC8D7C9F}" presName="Name37" presStyleLbl="parChTrans1D2" presStyleIdx="0" presStyleCnt="4"/>
      <dgm:spPr/>
    </dgm:pt>
    <dgm:pt modelId="{948BD1F5-E6F6-4CAC-80E3-49805489836B}" type="pres">
      <dgm:prSet presAssocID="{D70BA4DC-D3A1-4853-8DFC-FEBA158A6BFD}" presName="hierRoot2" presStyleCnt="0">
        <dgm:presLayoutVars>
          <dgm:hierBranch val="init"/>
        </dgm:presLayoutVars>
      </dgm:prSet>
      <dgm:spPr/>
    </dgm:pt>
    <dgm:pt modelId="{DC83DE30-34A1-4DF0-AFEB-44071B03F50F}" type="pres">
      <dgm:prSet presAssocID="{D70BA4DC-D3A1-4853-8DFC-FEBA158A6BFD}" presName="rootComposite" presStyleCnt="0"/>
      <dgm:spPr/>
    </dgm:pt>
    <dgm:pt modelId="{872EF6C3-EAE5-48C2-82BD-FBC573040442}" type="pres">
      <dgm:prSet presAssocID="{D70BA4DC-D3A1-4853-8DFC-FEBA158A6BFD}" presName="rootText" presStyleLbl="node2" presStyleIdx="0" presStyleCnt="3">
        <dgm:presLayoutVars>
          <dgm:chPref val="3"/>
        </dgm:presLayoutVars>
      </dgm:prSet>
      <dgm:spPr/>
    </dgm:pt>
    <dgm:pt modelId="{213733D3-68C5-490F-9C2F-33FC2DCE9B9B}" type="pres">
      <dgm:prSet presAssocID="{D70BA4DC-D3A1-4853-8DFC-FEBA158A6BFD}" presName="rootConnector" presStyleLbl="node2" presStyleIdx="0" presStyleCnt="3"/>
      <dgm:spPr/>
    </dgm:pt>
    <dgm:pt modelId="{6C8951C4-11D7-4951-9AE8-6315C64E47A8}" type="pres">
      <dgm:prSet presAssocID="{D70BA4DC-D3A1-4853-8DFC-FEBA158A6BFD}" presName="hierChild4" presStyleCnt="0"/>
      <dgm:spPr/>
    </dgm:pt>
    <dgm:pt modelId="{A52F502E-52C0-46A8-89B5-E77A1229766F}" type="pres">
      <dgm:prSet presAssocID="{D70BA4DC-D3A1-4853-8DFC-FEBA158A6BFD}" presName="hierChild5" presStyleCnt="0"/>
      <dgm:spPr/>
    </dgm:pt>
    <dgm:pt modelId="{57983300-AEA1-4874-8138-2650C25A0E24}" type="pres">
      <dgm:prSet presAssocID="{2253C300-6553-4AC8-9B64-5CD4D0706436}" presName="Name37" presStyleLbl="parChTrans1D2" presStyleIdx="1" presStyleCnt="4"/>
      <dgm:spPr/>
    </dgm:pt>
    <dgm:pt modelId="{C50E7C20-5382-4DC3-9ED5-DEB8EACF1D16}" type="pres">
      <dgm:prSet presAssocID="{340B3AF3-A4C7-482C-AB12-F6E7266EFB17}" presName="hierRoot2" presStyleCnt="0">
        <dgm:presLayoutVars>
          <dgm:hierBranch val="init"/>
        </dgm:presLayoutVars>
      </dgm:prSet>
      <dgm:spPr/>
    </dgm:pt>
    <dgm:pt modelId="{3E172C08-F1EB-4020-AFE3-5F734D92719C}" type="pres">
      <dgm:prSet presAssocID="{340B3AF3-A4C7-482C-AB12-F6E7266EFB17}" presName="rootComposite" presStyleCnt="0"/>
      <dgm:spPr/>
    </dgm:pt>
    <dgm:pt modelId="{E4018725-8C1D-4E34-A646-59577107688B}" type="pres">
      <dgm:prSet presAssocID="{340B3AF3-A4C7-482C-AB12-F6E7266EFB17}" presName="rootText" presStyleLbl="node2" presStyleIdx="1" presStyleCnt="3">
        <dgm:presLayoutVars>
          <dgm:chPref val="3"/>
        </dgm:presLayoutVars>
      </dgm:prSet>
      <dgm:spPr/>
    </dgm:pt>
    <dgm:pt modelId="{6A0F218B-BD58-48BB-B8A6-AB55055E996B}" type="pres">
      <dgm:prSet presAssocID="{340B3AF3-A4C7-482C-AB12-F6E7266EFB17}" presName="rootConnector" presStyleLbl="node2" presStyleIdx="1" presStyleCnt="3"/>
      <dgm:spPr/>
    </dgm:pt>
    <dgm:pt modelId="{7367C7A5-A79E-4A99-BDB8-B5FC8254BE03}" type="pres">
      <dgm:prSet presAssocID="{340B3AF3-A4C7-482C-AB12-F6E7266EFB17}" presName="hierChild4" presStyleCnt="0"/>
      <dgm:spPr/>
    </dgm:pt>
    <dgm:pt modelId="{47C3C55E-4755-4CD5-9B12-D5D285996154}" type="pres">
      <dgm:prSet presAssocID="{340B3AF3-A4C7-482C-AB12-F6E7266EFB17}" presName="hierChild5" presStyleCnt="0"/>
      <dgm:spPr/>
    </dgm:pt>
    <dgm:pt modelId="{7D6C58B8-2AE3-4962-9570-3A3780011C2D}" type="pres">
      <dgm:prSet presAssocID="{166A76CE-8E65-4CCF-8A9A-31DD00C8A6F0}" presName="Name37" presStyleLbl="parChTrans1D2" presStyleIdx="2" presStyleCnt="4"/>
      <dgm:spPr/>
    </dgm:pt>
    <dgm:pt modelId="{AF1D57E7-2269-496B-B56F-44D36D70363B}" type="pres">
      <dgm:prSet presAssocID="{7C03BD3F-FCBD-4D8C-B231-7B6EA6002833}" presName="hierRoot2" presStyleCnt="0">
        <dgm:presLayoutVars>
          <dgm:hierBranch val="init"/>
        </dgm:presLayoutVars>
      </dgm:prSet>
      <dgm:spPr/>
    </dgm:pt>
    <dgm:pt modelId="{43EBC065-2330-4B3F-97A6-BE9734948009}" type="pres">
      <dgm:prSet presAssocID="{7C03BD3F-FCBD-4D8C-B231-7B6EA6002833}" presName="rootComposite" presStyleCnt="0"/>
      <dgm:spPr/>
    </dgm:pt>
    <dgm:pt modelId="{1AE3414A-8D3E-4992-8615-3B11FEC58891}" type="pres">
      <dgm:prSet presAssocID="{7C03BD3F-FCBD-4D8C-B231-7B6EA6002833}" presName="rootText" presStyleLbl="node2" presStyleIdx="2" presStyleCnt="3">
        <dgm:presLayoutVars>
          <dgm:chPref val="3"/>
        </dgm:presLayoutVars>
      </dgm:prSet>
      <dgm:spPr/>
    </dgm:pt>
    <dgm:pt modelId="{EFC783E1-92A8-4D11-88F1-400D55583220}" type="pres">
      <dgm:prSet presAssocID="{7C03BD3F-FCBD-4D8C-B231-7B6EA6002833}" presName="rootConnector" presStyleLbl="node2" presStyleIdx="2" presStyleCnt="3"/>
      <dgm:spPr/>
    </dgm:pt>
    <dgm:pt modelId="{FD92CA3C-CAF2-4EE7-BB3C-8F1D5EECAA59}" type="pres">
      <dgm:prSet presAssocID="{7C03BD3F-FCBD-4D8C-B231-7B6EA6002833}" presName="hierChild4" presStyleCnt="0"/>
      <dgm:spPr/>
    </dgm:pt>
    <dgm:pt modelId="{0B54244E-F03E-4126-9615-BFAB832DD034}" type="pres">
      <dgm:prSet presAssocID="{7C03BD3F-FCBD-4D8C-B231-7B6EA6002833}" presName="hierChild5" presStyleCnt="0"/>
      <dgm:spPr/>
    </dgm:pt>
    <dgm:pt modelId="{31F0BC75-B83B-48F7-A014-AA217510208C}" type="pres">
      <dgm:prSet presAssocID="{FA6840A6-2FF4-4577-9105-B668FBCC79C8}" presName="hierChild3" presStyleCnt="0"/>
      <dgm:spPr/>
    </dgm:pt>
    <dgm:pt modelId="{F47D0AEC-1B0E-4DBC-9D48-B8880AF411A0}" type="pres">
      <dgm:prSet presAssocID="{2B289628-3B40-4A70-B6D7-8B06FA18CD47}" presName="Name111" presStyleLbl="parChTrans1D2" presStyleIdx="3" presStyleCnt="4"/>
      <dgm:spPr/>
    </dgm:pt>
    <dgm:pt modelId="{CF07C25C-76DA-4435-A6F1-3E57FAC5CB32}" type="pres">
      <dgm:prSet presAssocID="{8D9AF074-1DDD-4144-91AF-B50B900EE57D}" presName="hierRoot3" presStyleCnt="0">
        <dgm:presLayoutVars>
          <dgm:hierBranch val="init"/>
        </dgm:presLayoutVars>
      </dgm:prSet>
      <dgm:spPr/>
    </dgm:pt>
    <dgm:pt modelId="{28CF38FA-6482-4F50-B383-CD52628F3486}" type="pres">
      <dgm:prSet presAssocID="{8D9AF074-1DDD-4144-91AF-B50B900EE57D}" presName="rootComposite3" presStyleCnt="0"/>
      <dgm:spPr/>
    </dgm:pt>
    <dgm:pt modelId="{FF6FDB33-DA01-4CB7-9662-F6E32E44B7F9}" type="pres">
      <dgm:prSet presAssocID="{8D9AF074-1DDD-4144-91AF-B50B900EE57D}" presName="rootText3" presStyleLbl="asst1" presStyleIdx="0" presStyleCnt="1">
        <dgm:presLayoutVars>
          <dgm:chPref val="3"/>
        </dgm:presLayoutVars>
      </dgm:prSet>
      <dgm:spPr/>
    </dgm:pt>
    <dgm:pt modelId="{3887BE7B-EDC2-4853-ABBF-E8833414B8C2}" type="pres">
      <dgm:prSet presAssocID="{8D9AF074-1DDD-4144-91AF-B50B900EE57D}" presName="rootConnector3" presStyleLbl="asst1" presStyleIdx="0" presStyleCnt="1"/>
      <dgm:spPr/>
    </dgm:pt>
    <dgm:pt modelId="{BE4D9582-8CC8-48FB-ABBA-EACC20FA020B}" type="pres">
      <dgm:prSet presAssocID="{8D9AF074-1DDD-4144-91AF-B50B900EE57D}" presName="hierChild6" presStyleCnt="0"/>
      <dgm:spPr/>
    </dgm:pt>
    <dgm:pt modelId="{AAC38023-A9DE-4A08-9B3F-E01247E2B9E8}" type="pres">
      <dgm:prSet presAssocID="{8D9AF074-1DDD-4144-91AF-B50B900EE57D}" presName="hierChild7" presStyleCnt="0"/>
      <dgm:spPr/>
    </dgm:pt>
  </dgm:ptLst>
  <dgm:cxnLst>
    <dgm:cxn modelId="{A7D10D09-7C5B-4B18-A9E4-691C1D92F97F}" type="presOf" srcId="{FA6840A6-2FF4-4577-9105-B668FBCC79C8}" destId="{382EC6E5-4F9B-454F-957E-3C70EF102B73}" srcOrd="1" destOrd="0" presId="urn:microsoft.com/office/officeart/2005/8/layout/orgChart1"/>
    <dgm:cxn modelId="{F61E5211-A12A-49CD-9621-19E5079B7670}" type="presOf" srcId="{D70BA4DC-D3A1-4853-8DFC-FEBA158A6BFD}" destId="{213733D3-68C5-490F-9C2F-33FC2DCE9B9B}" srcOrd="1" destOrd="0" presId="urn:microsoft.com/office/officeart/2005/8/layout/orgChart1"/>
    <dgm:cxn modelId="{B6316620-9459-4364-85BD-CA0AAD52B9B0}" srcId="{FA6840A6-2FF4-4577-9105-B668FBCC79C8}" destId="{340B3AF3-A4C7-482C-AB12-F6E7266EFB17}" srcOrd="2" destOrd="0" parTransId="{2253C300-6553-4AC8-9B64-5CD4D0706436}" sibTransId="{EB509E90-37F4-452F-A4B3-F87A9F561128}"/>
    <dgm:cxn modelId="{4EA53A3F-1078-4BC0-8DB9-03CC1BEE29AF}" type="presOf" srcId="{7C03BD3F-FCBD-4D8C-B231-7B6EA6002833}" destId="{EFC783E1-92A8-4D11-88F1-400D55583220}" srcOrd="1" destOrd="0" presId="urn:microsoft.com/office/officeart/2005/8/layout/orgChart1"/>
    <dgm:cxn modelId="{4799735F-D72F-473B-9579-32C2A30F8087}" srcId="{FA6840A6-2FF4-4577-9105-B668FBCC79C8}" destId="{D70BA4DC-D3A1-4853-8DFC-FEBA158A6BFD}" srcOrd="1" destOrd="0" parTransId="{4B0145F1-406D-4A9E-916C-E07DFC8D7C9F}" sibTransId="{55DB9213-B942-4837-BD54-934B06D41C9B}"/>
    <dgm:cxn modelId="{490F9945-B410-49A0-B2C6-D60D3CA2DD48}" type="presOf" srcId="{2253C300-6553-4AC8-9B64-5CD4D0706436}" destId="{57983300-AEA1-4874-8138-2650C25A0E24}" srcOrd="0" destOrd="0" presId="urn:microsoft.com/office/officeart/2005/8/layout/orgChart1"/>
    <dgm:cxn modelId="{B4435549-0E90-4F75-89AE-0C62BCD426BC}" type="presOf" srcId="{8D9AF074-1DDD-4144-91AF-B50B900EE57D}" destId="{FF6FDB33-DA01-4CB7-9662-F6E32E44B7F9}" srcOrd="0" destOrd="0" presId="urn:microsoft.com/office/officeart/2005/8/layout/orgChart1"/>
    <dgm:cxn modelId="{8B94EC52-D8B5-4B55-9505-0FD47BA178FB}" type="presOf" srcId="{166A76CE-8E65-4CCF-8A9A-31DD00C8A6F0}" destId="{7D6C58B8-2AE3-4962-9570-3A3780011C2D}" srcOrd="0" destOrd="0" presId="urn:microsoft.com/office/officeart/2005/8/layout/orgChart1"/>
    <dgm:cxn modelId="{24F4448D-3002-4A01-B89B-55D573EAE943}" type="presOf" srcId="{7C03BD3F-FCBD-4D8C-B231-7B6EA6002833}" destId="{1AE3414A-8D3E-4992-8615-3B11FEC58891}" srcOrd="0" destOrd="0" presId="urn:microsoft.com/office/officeart/2005/8/layout/orgChart1"/>
    <dgm:cxn modelId="{0E897793-E774-4668-ACFE-944D49CF31A6}" type="presOf" srcId="{340B3AF3-A4C7-482C-AB12-F6E7266EFB17}" destId="{E4018725-8C1D-4E34-A646-59577107688B}" srcOrd="0" destOrd="0" presId="urn:microsoft.com/office/officeart/2005/8/layout/orgChart1"/>
    <dgm:cxn modelId="{088C0F9D-C1D9-4530-A7BB-386049FA5B37}" srcId="{FA6840A6-2FF4-4577-9105-B668FBCC79C8}" destId="{7C03BD3F-FCBD-4D8C-B231-7B6EA6002833}" srcOrd="3" destOrd="0" parTransId="{166A76CE-8E65-4CCF-8A9A-31DD00C8A6F0}" sibTransId="{E7FF7CDA-C6E0-43B0-99C8-A609427E5A7F}"/>
    <dgm:cxn modelId="{6B8958A8-2C74-4413-966A-B50FCF84BEAD}" type="presOf" srcId="{2B289628-3B40-4A70-B6D7-8B06FA18CD47}" destId="{F47D0AEC-1B0E-4DBC-9D48-B8880AF411A0}" srcOrd="0" destOrd="0" presId="urn:microsoft.com/office/officeart/2005/8/layout/orgChart1"/>
    <dgm:cxn modelId="{71706CAF-9E14-47A0-9F6C-4BC2D5F2D228}" srcId="{FA6840A6-2FF4-4577-9105-B668FBCC79C8}" destId="{8D9AF074-1DDD-4144-91AF-B50B900EE57D}" srcOrd="0" destOrd="0" parTransId="{2B289628-3B40-4A70-B6D7-8B06FA18CD47}" sibTransId="{8DABA40A-802F-42FB-B945-892DA7F4D59C}"/>
    <dgm:cxn modelId="{CFBD17BA-3C8A-431A-8573-23B4FBF3D225}" srcId="{E3C899CB-AF92-4EFF-B140-D98C277C9F03}" destId="{FA6840A6-2FF4-4577-9105-B668FBCC79C8}" srcOrd="0" destOrd="0" parTransId="{FAE1689F-2C2A-4BAF-8DBB-3A6C8BA4E7BB}" sibTransId="{D3370839-722E-4B69-B87F-752F2A570ECD}"/>
    <dgm:cxn modelId="{9C5064BC-1DB8-4D59-8DC5-2D4E4E29D876}" type="presOf" srcId="{8D9AF074-1DDD-4144-91AF-B50B900EE57D}" destId="{3887BE7B-EDC2-4853-ABBF-E8833414B8C2}" srcOrd="1" destOrd="0" presId="urn:microsoft.com/office/officeart/2005/8/layout/orgChart1"/>
    <dgm:cxn modelId="{F79626E3-FDC5-4FA2-B0C3-D8E93105CEC8}" type="presOf" srcId="{FA6840A6-2FF4-4577-9105-B668FBCC79C8}" destId="{C05976D9-E889-44D5-B614-FBB197B4EE95}" srcOrd="0" destOrd="0" presId="urn:microsoft.com/office/officeart/2005/8/layout/orgChart1"/>
    <dgm:cxn modelId="{61B2DAE9-E427-4847-962E-8CA44772140C}" type="presOf" srcId="{4B0145F1-406D-4A9E-916C-E07DFC8D7C9F}" destId="{DC2E2C83-359F-4F8A-B264-4126C83EDBDC}" srcOrd="0" destOrd="0" presId="urn:microsoft.com/office/officeart/2005/8/layout/orgChart1"/>
    <dgm:cxn modelId="{2C2395EC-A71F-4CB1-9F49-DD861A6D5190}" type="presOf" srcId="{D70BA4DC-D3A1-4853-8DFC-FEBA158A6BFD}" destId="{872EF6C3-EAE5-48C2-82BD-FBC573040442}" srcOrd="0" destOrd="0" presId="urn:microsoft.com/office/officeart/2005/8/layout/orgChart1"/>
    <dgm:cxn modelId="{6D5A4BF2-C8B7-4248-B13B-E45491129D52}" type="presOf" srcId="{340B3AF3-A4C7-482C-AB12-F6E7266EFB17}" destId="{6A0F218B-BD58-48BB-B8A6-AB55055E996B}" srcOrd="1" destOrd="0" presId="urn:microsoft.com/office/officeart/2005/8/layout/orgChart1"/>
    <dgm:cxn modelId="{7C6ABAFD-0241-4811-B519-3ABC743D6B9B}" type="presOf" srcId="{E3C899CB-AF92-4EFF-B140-D98C277C9F03}" destId="{38BC75DC-DEB3-46D2-96C2-29B7008C3EC2}" srcOrd="0" destOrd="0" presId="urn:microsoft.com/office/officeart/2005/8/layout/orgChart1"/>
    <dgm:cxn modelId="{A552F65C-8777-4BDA-8884-63B513C4FE3F}" type="presParOf" srcId="{38BC75DC-DEB3-46D2-96C2-29B7008C3EC2}" destId="{22784EDC-A6FB-4963-B7D5-B82AE65BB533}" srcOrd="0" destOrd="0" presId="urn:microsoft.com/office/officeart/2005/8/layout/orgChart1"/>
    <dgm:cxn modelId="{FC3CCE01-D5CE-46EA-8D03-0CA1FB90570E}" type="presParOf" srcId="{22784EDC-A6FB-4963-B7D5-B82AE65BB533}" destId="{39612782-EA9E-426A-8AB8-049EB2083B16}" srcOrd="0" destOrd="0" presId="urn:microsoft.com/office/officeart/2005/8/layout/orgChart1"/>
    <dgm:cxn modelId="{36BC913B-E40E-4D9A-8BCA-A77F9DE2ECBA}" type="presParOf" srcId="{39612782-EA9E-426A-8AB8-049EB2083B16}" destId="{C05976D9-E889-44D5-B614-FBB197B4EE95}" srcOrd="0" destOrd="0" presId="urn:microsoft.com/office/officeart/2005/8/layout/orgChart1"/>
    <dgm:cxn modelId="{A6CF50C2-7243-4885-94D8-1DD56FB6C982}" type="presParOf" srcId="{39612782-EA9E-426A-8AB8-049EB2083B16}" destId="{382EC6E5-4F9B-454F-957E-3C70EF102B73}" srcOrd="1" destOrd="0" presId="urn:microsoft.com/office/officeart/2005/8/layout/orgChart1"/>
    <dgm:cxn modelId="{6981884A-1A4B-4F52-B3CF-1CD1BE287977}" type="presParOf" srcId="{22784EDC-A6FB-4963-B7D5-B82AE65BB533}" destId="{BC728B69-AFD9-4FFB-BE03-E806155F5EEF}" srcOrd="1" destOrd="0" presId="urn:microsoft.com/office/officeart/2005/8/layout/orgChart1"/>
    <dgm:cxn modelId="{07A2C902-8FD7-47AA-878F-FBF81E64B03E}" type="presParOf" srcId="{BC728B69-AFD9-4FFB-BE03-E806155F5EEF}" destId="{DC2E2C83-359F-4F8A-B264-4126C83EDBDC}" srcOrd="0" destOrd="0" presId="urn:microsoft.com/office/officeart/2005/8/layout/orgChart1"/>
    <dgm:cxn modelId="{918C49CA-FD9A-4A96-A6FC-D0A4F4FAE4F3}" type="presParOf" srcId="{BC728B69-AFD9-4FFB-BE03-E806155F5EEF}" destId="{948BD1F5-E6F6-4CAC-80E3-49805489836B}" srcOrd="1" destOrd="0" presId="urn:microsoft.com/office/officeart/2005/8/layout/orgChart1"/>
    <dgm:cxn modelId="{2B9C9EAB-0AD6-4719-BA94-7456F09B1DC8}" type="presParOf" srcId="{948BD1F5-E6F6-4CAC-80E3-49805489836B}" destId="{DC83DE30-34A1-4DF0-AFEB-44071B03F50F}" srcOrd="0" destOrd="0" presId="urn:microsoft.com/office/officeart/2005/8/layout/orgChart1"/>
    <dgm:cxn modelId="{7CE5EEF4-0EA2-4B14-82C3-AA388AC9873A}" type="presParOf" srcId="{DC83DE30-34A1-4DF0-AFEB-44071B03F50F}" destId="{872EF6C3-EAE5-48C2-82BD-FBC573040442}" srcOrd="0" destOrd="0" presId="urn:microsoft.com/office/officeart/2005/8/layout/orgChart1"/>
    <dgm:cxn modelId="{57F6CFF9-E67F-4968-B00C-63D1C843951D}" type="presParOf" srcId="{DC83DE30-34A1-4DF0-AFEB-44071B03F50F}" destId="{213733D3-68C5-490F-9C2F-33FC2DCE9B9B}" srcOrd="1" destOrd="0" presId="urn:microsoft.com/office/officeart/2005/8/layout/orgChart1"/>
    <dgm:cxn modelId="{5BACA2D6-F9C8-4F50-95A0-D0A4429B9080}" type="presParOf" srcId="{948BD1F5-E6F6-4CAC-80E3-49805489836B}" destId="{6C8951C4-11D7-4951-9AE8-6315C64E47A8}" srcOrd="1" destOrd="0" presId="urn:microsoft.com/office/officeart/2005/8/layout/orgChart1"/>
    <dgm:cxn modelId="{4B06663E-4FF5-468B-BA2F-6B1C9BDD5AB3}" type="presParOf" srcId="{948BD1F5-E6F6-4CAC-80E3-49805489836B}" destId="{A52F502E-52C0-46A8-89B5-E77A1229766F}" srcOrd="2" destOrd="0" presId="urn:microsoft.com/office/officeart/2005/8/layout/orgChart1"/>
    <dgm:cxn modelId="{79D289AA-19D2-4497-9422-21398DFA02C7}" type="presParOf" srcId="{BC728B69-AFD9-4FFB-BE03-E806155F5EEF}" destId="{57983300-AEA1-4874-8138-2650C25A0E24}" srcOrd="2" destOrd="0" presId="urn:microsoft.com/office/officeart/2005/8/layout/orgChart1"/>
    <dgm:cxn modelId="{45D6CA4D-01C3-4814-B420-421BA4069F59}" type="presParOf" srcId="{BC728B69-AFD9-4FFB-BE03-E806155F5EEF}" destId="{C50E7C20-5382-4DC3-9ED5-DEB8EACF1D16}" srcOrd="3" destOrd="0" presId="urn:microsoft.com/office/officeart/2005/8/layout/orgChart1"/>
    <dgm:cxn modelId="{9B4C74C0-2FB4-4500-AE6B-541844BE3363}" type="presParOf" srcId="{C50E7C20-5382-4DC3-9ED5-DEB8EACF1D16}" destId="{3E172C08-F1EB-4020-AFE3-5F734D92719C}" srcOrd="0" destOrd="0" presId="urn:microsoft.com/office/officeart/2005/8/layout/orgChart1"/>
    <dgm:cxn modelId="{00D9E9FE-1433-4AE6-ADFE-028A36B5C5AF}" type="presParOf" srcId="{3E172C08-F1EB-4020-AFE3-5F734D92719C}" destId="{E4018725-8C1D-4E34-A646-59577107688B}" srcOrd="0" destOrd="0" presId="urn:microsoft.com/office/officeart/2005/8/layout/orgChart1"/>
    <dgm:cxn modelId="{E0F67F77-0DD6-4211-8DE6-6E6EDAD1A3F4}" type="presParOf" srcId="{3E172C08-F1EB-4020-AFE3-5F734D92719C}" destId="{6A0F218B-BD58-48BB-B8A6-AB55055E996B}" srcOrd="1" destOrd="0" presId="urn:microsoft.com/office/officeart/2005/8/layout/orgChart1"/>
    <dgm:cxn modelId="{69BAD6D1-3E1D-4516-AB55-36B09A74669E}" type="presParOf" srcId="{C50E7C20-5382-4DC3-9ED5-DEB8EACF1D16}" destId="{7367C7A5-A79E-4A99-BDB8-B5FC8254BE03}" srcOrd="1" destOrd="0" presId="urn:microsoft.com/office/officeart/2005/8/layout/orgChart1"/>
    <dgm:cxn modelId="{3EC864D5-CC3A-4543-9EDF-DA705E4D99AE}" type="presParOf" srcId="{C50E7C20-5382-4DC3-9ED5-DEB8EACF1D16}" destId="{47C3C55E-4755-4CD5-9B12-D5D285996154}" srcOrd="2" destOrd="0" presId="urn:microsoft.com/office/officeart/2005/8/layout/orgChart1"/>
    <dgm:cxn modelId="{6CE8A908-B99D-4128-AEBE-D31C307FA707}" type="presParOf" srcId="{BC728B69-AFD9-4FFB-BE03-E806155F5EEF}" destId="{7D6C58B8-2AE3-4962-9570-3A3780011C2D}" srcOrd="4" destOrd="0" presId="urn:microsoft.com/office/officeart/2005/8/layout/orgChart1"/>
    <dgm:cxn modelId="{C304AE71-35A0-4B7B-95F6-85393F35C409}" type="presParOf" srcId="{BC728B69-AFD9-4FFB-BE03-E806155F5EEF}" destId="{AF1D57E7-2269-496B-B56F-44D36D70363B}" srcOrd="5" destOrd="0" presId="urn:microsoft.com/office/officeart/2005/8/layout/orgChart1"/>
    <dgm:cxn modelId="{3015F6FA-E1EC-4074-B9DA-FBE4A54B2C89}" type="presParOf" srcId="{AF1D57E7-2269-496B-B56F-44D36D70363B}" destId="{43EBC065-2330-4B3F-97A6-BE9734948009}" srcOrd="0" destOrd="0" presId="urn:microsoft.com/office/officeart/2005/8/layout/orgChart1"/>
    <dgm:cxn modelId="{CE53284B-A504-4D3A-AA7B-4FB2A981E87A}" type="presParOf" srcId="{43EBC065-2330-4B3F-97A6-BE9734948009}" destId="{1AE3414A-8D3E-4992-8615-3B11FEC58891}" srcOrd="0" destOrd="0" presId="urn:microsoft.com/office/officeart/2005/8/layout/orgChart1"/>
    <dgm:cxn modelId="{213606E5-A8FC-4E33-9DF5-A3A95BDB8ADE}" type="presParOf" srcId="{43EBC065-2330-4B3F-97A6-BE9734948009}" destId="{EFC783E1-92A8-4D11-88F1-400D55583220}" srcOrd="1" destOrd="0" presId="urn:microsoft.com/office/officeart/2005/8/layout/orgChart1"/>
    <dgm:cxn modelId="{4CD38932-5B4B-40CE-8EBE-185F4026E522}" type="presParOf" srcId="{AF1D57E7-2269-496B-B56F-44D36D70363B}" destId="{FD92CA3C-CAF2-4EE7-BB3C-8F1D5EECAA59}" srcOrd="1" destOrd="0" presId="urn:microsoft.com/office/officeart/2005/8/layout/orgChart1"/>
    <dgm:cxn modelId="{90E60588-FE8A-4F98-91D8-34AFC17BF8FC}" type="presParOf" srcId="{AF1D57E7-2269-496B-B56F-44D36D70363B}" destId="{0B54244E-F03E-4126-9615-BFAB832DD034}" srcOrd="2" destOrd="0" presId="urn:microsoft.com/office/officeart/2005/8/layout/orgChart1"/>
    <dgm:cxn modelId="{1FB647AF-52B8-4EEE-BBDF-5AFF6A8B61E7}" type="presParOf" srcId="{22784EDC-A6FB-4963-B7D5-B82AE65BB533}" destId="{31F0BC75-B83B-48F7-A014-AA217510208C}" srcOrd="2" destOrd="0" presId="urn:microsoft.com/office/officeart/2005/8/layout/orgChart1"/>
    <dgm:cxn modelId="{ADFDB1F8-7221-4754-893A-2A6DF1E0A5C7}" type="presParOf" srcId="{31F0BC75-B83B-48F7-A014-AA217510208C}" destId="{F47D0AEC-1B0E-4DBC-9D48-B8880AF411A0}" srcOrd="0" destOrd="0" presId="urn:microsoft.com/office/officeart/2005/8/layout/orgChart1"/>
    <dgm:cxn modelId="{03042D93-A4F2-4B9C-BB3C-726BE2A7B322}" type="presParOf" srcId="{31F0BC75-B83B-48F7-A014-AA217510208C}" destId="{CF07C25C-76DA-4435-A6F1-3E57FAC5CB32}" srcOrd="1" destOrd="0" presId="urn:microsoft.com/office/officeart/2005/8/layout/orgChart1"/>
    <dgm:cxn modelId="{AF7BEC1B-C975-44D8-BF54-6D3CC9E3B466}" type="presParOf" srcId="{CF07C25C-76DA-4435-A6F1-3E57FAC5CB32}" destId="{28CF38FA-6482-4F50-B383-CD52628F3486}" srcOrd="0" destOrd="0" presId="urn:microsoft.com/office/officeart/2005/8/layout/orgChart1"/>
    <dgm:cxn modelId="{D7147E2F-4270-49F2-B705-6EC3ABA188C1}" type="presParOf" srcId="{28CF38FA-6482-4F50-B383-CD52628F3486}" destId="{FF6FDB33-DA01-4CB7-9662-F6E32E44B7F9}" srcOrd="0" destOrd="0" presId="urn:microsoft.com/office/officeart/2005/8/layout/orgChart1"/>
    <dgm:cxn modelId="{082216DC-FBBC-45AF-B58C-92A7C16185CE}" type="presParOf" srcId="{28CF38FA-6482-4F50-B383-CD52628F3486}" destId="{3887BE7B-EDC2-4853-ABBF-E8833414B8C2}" srcOrd="1" destOrd="0" presId="urn:microsoft.com/office/officeart/2005/8/layout/orgChart1"/>
    <dgm:cxn modelId="{92E913AC-3ED9-4A70-860E-8714E5DEE2D5}" type="presParOf" srcId="{CF07C25C-76DA-4435-A6F1-3E57FAC5CB32}" destId="{BE4D9582-8CC8-48FB-ABBA-EACC20FA020B}" srcOrd="1" destOrd="0" presId="urn:microsoft.com/office/officeart/2005/8/layout/orgChart1"/>
    <dgm:cxn modelId="{16FDCFC0-9766-4F89-9663-656909080D83}" type="presParOf" srcId="{CF07C25C-76DA-4435-A6F1-3E57FAC5CB32}" destId="{AAC38023-A9DE-4A08-9B3F-E01247E2B9E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7BDDC-17B7-48CF-8B15-66167E703B77}">
      <dsp:nvSpPr>
        <dsp:cNvPr id="0" name=""/>
        <dsp:cNvSpPr/>
      </dsp:nvSpPr>
      <dsp:spPr>
        <a:xfrm>
          <a:off x="328503" y="331663"/>
          <a:ext cx="1880772" cy="837857"/>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kk-KZ" sz="1600" i="1" kern="1200" dirty="0">
              <a:latin typeface="Arial" panose="020B0604020202020204" pitchFamily="34" charset="0"/>
              <a:cs typeface="Arial" panose="020B0604020202020204" pitchFamily="34" charset="0"/>
            </a:rPr>
            <a:t>Пластина- статор</a:t>
          </a:r>
          <a:endParaRPr lang="ru-RU" sz="1600" i="1" kern="1200" dirty="0">
            <a:latin typeface="Arial" panose="020B0604020202020204" pitchFamily="34" charset="0"/>
            <a:cs typeface="Arial" panose="020B0604020202020204" pitchFamily="34" charset="0"/>
          </a:endParaRPr>
        </a:p>
      </dsp:txBody>
      <dsp:txXfrm>
        <a:off x="328503" y="331663"/>
        <a:ext cx="1671308" cy="837857"/>
      </dsp:txXfrm>
    </dsp:sp>
    <dsp:sp modelId="{19056B8E-38E7-4FB1-9684-3CA56EF29044}">
      <dsp:nvSpPr>
        <dsp:cNvPr id="0" name=""/>
        <dsp:cNvSpPr/>
      </dsp:nvSpPr>
      <dsp:spPr>
        <a:xfrm>
          <a:off x="457906" y="1386039"/>
          <a:ext cx="2354836" cy="866305"/>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kk-KZ" sz="1600" i="1" kern="1200" dirty="0">
              <a:latin typeface="Arial" panose="020B0604020202020204" pitchFamily="34" charset="0"/>
              <a:cs typeface="Arial" panose="020B0604020202020204" pitchFamily="34" charset="0"/>
            </a:rPr>
            <a:t>Пластина- ротор</a:t>
          </a:r>
          <a:endParaRPr lang="ru-RU" sz="1600" i="1" kern="1200" dirty="0">
            <a:latin typeface="Arial" panose="020B0604020202020204" pitchFamily="34" charset="0"/>
            <a:cs typeface="Arial" panose="020B0604020202020204" pitchFamily="34" charset="0"/>
          </a:endParaRPr>
        </a:p>
      </dsp:txBody>
      <dsp:txXfrm>
        <a:off x="891059" y="1386039"/>
        <a:ext cx="1488531" cy="866305"/>
      </dsp:txXfrm>
    </dsp:sp>
    <dsp:sp modelId="{7588375F-4919-41D5-A904-5D5AC8240133}">
      <dsp:nvSpPr>
        <dsp:cNvPr id="0" name=""/>
        <dsp:cNvSpPr/>
      </dsp:nvSpPr>
      <dsp:spPr>
        <a:xfrm>
          <a:off x="1341660" y="2486517"/>
          <a:ext cx="1997891" cy="780705"/>
        </a:xfrm>
        <a:prstGeom prst="chevron">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kk-KZ" sz="1600" i="1" kern="1200" dirty="0">
              <a:latin typeface="Arial" panose="020B0604020202020204" pitchFamily="34" charset="0"/>
              <a:cs typeface="Arial" panose="020B0604020202020204" pitchFamily="34" charset="0"/>
            </a:rPr>
            <a:t>Поршеньді сорғы</a:t>
          </a:r>
          <a:endParaRPr lang="ru-RU" sz="1600" i="1" kern="1200" dirty="0">
            <a:latin typeface="Arial" panose="020B0604020202020204" pitchFamily="34" charset="0"/>
            <a:cs typeface="Arial" panose="020B0604020202020204" pitchFamily="34" charset="0"/>
          </a:endParaRPr>
        </a:p>
      </dsp:txBody>
      <dsp:txXfrm>
        <a:off x="1732013" y="2486517"/>
        <a:ext cx="1217186" cy="780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85077-E13E-4FEC-A922-9CE9DD0853F0}">
      <dsp:nvSpPr>
        <dsp:cNvPr id="0" name=""/>
        <dsp:cNvSpPr/>
      </dsp:nvSpPr>
      <dsp:spPr>
        <a:xfrm>
          <a:off x="730677" y="0"/>
          <a:ext cx="5112841" cy="5113979"/>
        </a:xfrm>
        <a:prstGeom prst="circularArrow">
          <a:avLst>
            <a:gd name="adj1" fmla="val 10980"/>
            <a:gd name="adj2" fmla="val 1142322"/>
            <a:gd name="adj3" fmla="val 9000000"/>
            <a:gd name="adj4" fmla="val 10800000"/>
            <a:gd name="adj5" fmla="val 12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0BCAE-4EE4-49CD-AAF9-BBEFB19C3E0A}">
      <dsp:nvSpPr>
        <dsp:cNvPr id="0" name=""/>
        <dsp:cNvSpPr/>
      </dsp:nvSpPr>
      <dsp:spPr>
        <a:xfrm>
          <a:off x="5406827" y="1524477"/>
          <a:ext cx="3943214" cy="2046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ru-RU" sz="1800" b="1" i="1" kern="1200" dirty="0">
              <a:latin typeface="Arial" panose="020B0604020202020204" pitchFamily="34" charset="0"/>
              <a:cs typeface="Arial" panose="020B0604020202020204" pitchFamily="34" charset="0"/>
            </a:rPr>
            <a:t>Корпус</a:t>
          </a:r>
          <a:r>
            <a:rPr lang="ru-RU" sz="1800" kern="1200" dirty="0">
              <a:latin typeface="Arial" panose="020B0604020202020204" pitchFamily="34" charset="0"/>
              <a:cs typeface="Arial" panose="020B0604020202020204" pitchFamily="34" charset="0"/>
            </a:rPr>
            <a:t>
Алюминий немесе тот баспайтын болат сияқты берік материалдардан </a:t>
          </a:r>
          <a:r>
            <a:rPr lang="ru-RU" sz="1800" kern="1200" dirty="0" err="1">
              <a:latin typeface="Arial" panose="020B0604020202020204" pitchFamily="34" charset="0"/>
              <a:cs typeface="Arial" panose="020B0604020202020204" pitchFamily="34" charset="0"/>
            </a:rPr>
            <a:t>жасалған</a:t>
          </a:r>
          <a:r>
            <a:rPr lang="ru-RU" sz="1800" kern="1200" dirty="0">
              <a:latin typeface="Arial" panose="020B0604020202020204" pitchFamily="34" charset="0"/>
              <a:cs typeface="Arial" panose="020B0604020202020204" pitchFamily="34" charset="0"/>
            </a:rPr>
            <a:t>.</a:t>
          </a:r>
          <a:endParaRPr lang="ru-RU" sz="1800" b="1" i="1"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ru-RU" sz="1800" b="1" i="1" kern="1200" dirty="0" err="1">
              <a:latin typeface="Arial" panose="020B0604020202020204" pitchFamily="34" charset="0"/>
              <a:cs typeface="Arial" panose="020B0604020202020204" pitchFamily="34" charset="0"/>
            </a:rPr>
            <a:t>Майлау</a:t>
          </a:r>
          <a:r>
            <a:rPr lang="ru-RU" sz="1800" b="1" i="1" kern="1200" dirty="0">
              <a:latin typeface="Arial" panose="020B0604020202020204" pitchFamily="34" charset="0"/>
              <a:cs typeface="Arial" panose="020B0604020202020204" pitchFamily="34" charset="0"/>
            </a:rPr>
            <a:t> </a:t>
          </a:r>
          <a:r>
            <a:rPr lang="ru-RU" sz="1800" b="1" i="1" kern="1200" dirty="0" err="1">
              <a:latin typeface="Arial" panose="020B0604020202020204" pitchFamily="34" charset="0"/>
              <a:cs typeface="Arial" panose="020B0604020202020204" pitchFamily="34" charset="0"/>
            </a:rPr>
            <a:t>жүйесі</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Үйкелісті</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азайту</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және</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ұзақ</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жұмыс</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істеуді</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қамтамасыз</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ету</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үшін</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мұқият</a:t>
          </a:r>
          <a:r>
            <a:rPr lang="ru-RU" sz="1800" kern="1200" dirty="0">
              <a:latin typeface="Arial" panose="020B0604020202020204" pitchFamily="34" charset="0"/>
              <a:cs typeface="Arial" panose="020B0604020202020204" pitchFamily="34" charset="0"/>
            </a:rPr>
            <a:t> </a:t>
          </a:r>
          <a:r>
            <a:rPr lang="ru-RU" sz="1800" kern="1200" dirty="0" err="1">
              <a:latin typeface="Arial" panose="020B0604020202020204" pitchFamily="34" charset="0"/>
              <a:cs typeface="Arial" panose="020B0604020202020204" pitchFamily="34" charset="0"/>
            </a:rPr>
            <a:t>жасалған</a:t>
          </a:r>
          <a:endParaRPr lang="ru-RU"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ru-RU" sz="1800" b="1" i="1" kern="1200" dirty="0" err="1">
              <a:latin typeface="Arial" panose="020B0604020202020204" pitchFamily="34" charset="0"/>
              <a:cs typeface="Arial" panose="020B0604020202020204" pitchFamily="34" charset="0"/>
            </a:rPr>
            <a:t>Жетектеу</a:t>
          </a:r>
          <a:r>
            <a:rPr lang="ru-RU" sz="1800" kern="1200" dirty="0">
              <a:latin typeface="Arial" panose="020B0604020202020204" pitchFamily="34" charset="0"/>
              <a:cs typeface="Arial" panose="020B0604020202020204" pitchFamily="34" charset="0"/>
            </a:rPr>
            <a:t>
Қуатты электр қозғалтқышы роторлардың жоғары айналу жылдамдығын қамтамасыз етеді.</a:t>
          </a:r>
        </a:p>
        <a:p>
          <a:pPr marL="171450" lvl="1" indent="-171450" algn="l" defTabSz="800100">
            <a:lnSpc>
              <a:spcPct val="90000"/>
            </a:lnSpc>
            <a:spcBef>
              <a:spcPct val="0"/>
            </a:spcBef>
            <a:spcAft>
              <a:spcPct val="15000"/>
            </a:spcAft>
            <a:buChar char="•"/>
          </a:pPr>
          <a:r>
            <a:rPr lang="ru-RU" sz="1800" b="1" i="1" kern="1200" dirty="0" err="1">
              <a:latin typeface="Arial" panose="020B0604020202020204" pitchFamily="34" charset="0"/>
              <a:cs typeface="Arial" panose="020B0604020202020204" pitchFamily="34" charset="0"/>
            </a:rPr>
            <a:t>Роторлар</a:t>
          </a:r>
          <a:r>
            <a:rPr lang="ru-RU" sz="1800" kern="1200" dirty="0">
              <a:latin typeface="Arial" panose="020B0604020202020204" pitchFamily="34" charset="0"/>
              <a:cs typeface="Arial" panose="020B0604020202020204" pitchFamily="34" charset="0"/>
            </a:rPr>
            <a:t>
Олар ауаның оңтайлы қысылуын қамтамасыз ететін нақты анықталған өлшемдер мен пішіндерге ие.</a:t>
          </a:r>
        </a:p>
      </dsp:txBody>
      <dsp:txXfrm>
        <a:off x="5406827" y="1524477"/>
        <a:ext cx="3943214" cy="2046102"/>
      </dsp:txXfrm>
    </dsp:sp>
    <dsp:sp modelId="{9B474EA7-AF9E-4375-B7CA-947EF3D026A9}">
      <dsp:nvSpPr>
        <dsp:cNvPr id="0" name=""/>
        <dsp:cNvSpPr/>
      </dsp:nvSpPr>
      <dsp:spPr>
        <a:xfrm>
          <a:off x="1859773" y="1851260"/>
          <a:ext cx="2853012" cy="1426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b="1" i="1" kern="1200" dirty="0">
              <a:solidFill>
                <a:schemeClr val="accent1">
                  <a:lumMod val="50000"/>
                </a:schemeClr>
              </a:solidFill>
              <a:latin typeface="Arial" panose="020B0604020202020204" pitchFamily="34" charset="0"/>
              <a:cs typeface="Arial" panose="020B0604020202020204" pitchFamily="34" charset="0"/>
            </a:rPr>
            <a:t>Қос</a:t>
          </a:r>
          <a:r>
            <a:rPr kumimoji="0" lang="ru-RU" sz="2000" b="1"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роторлы </a:t>
          </a:r>
          <a:r>
            <a:rPr kumimoji="0" lang="ru-RU" sz="2000" b="1" i="1"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вакуумдық</a:t>
          </a:r>
          <a:r>
            <a:rPr kumimoji="0" lang="ru-RU" sz="2000" b="1"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сорғылардың конструктивті ерекшеліктері</a:t>
          </a:r>
          <a:endParaRPr lang="ru-RU" sz="2000" b="1" i="1" kern="1200" dirty="0">
            <a:solidFill>
              <a:schemeClr val="tx1"/>
            </a:solidFill>
            <a:latin typeface="Arial" panose="020B0604020202020204" pitchFamily="34" charset="0"/>
            <a:cs typeface="Arial" panose="020B0604020202020204" pitchFamily="34" charset="0"/>
          </a:endParaRPr>
        </a:p>
      </dsp:txBody>
      <dsp:txXfrm>
        <a:off x="1859773" y="1851260"/>
        <a:ext cx="2853012" cy="1426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7D0AEC-1B0E-4DBC-9D48-B8880AF411A0}">
      <dsp:nvSpPr>
        <dsp:cNvPr id="0" name=""/>
        <dsp:cNvSpPr/>
      </dsp:nvSpPr>
      <dsp:spPr>
        <a:xfrm>
          <a:off x="3993994" y="1640234"/>
          <a:ext cx="261252" cy="1144532"/>
        </a:xfrm>
        <a:custGeom>
          <a:avLst/>
          <a:gdLst/>
          <a:ahLst/>
          <a:cxnLst/>
          <a:rect l="0" t="0" r="0" b="0"/>
          <a:pathLst>
            <a:path>
              <a:moveTo>
                <a:pt x="261252" y="0"/>
              </a:moveTo>
              <a:lnTo>
                <a:pt x="261252" y="1144532"/>
              </a:lnTo>
              <a:lnTo>
                <a:pt x="0" y="1144532"/>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6C58B8-2AE3-4962-9570-3A3780011C2D}">
      <dsp:nvSpPr>
        <dsp:cNvPr id="0" name=""/>
        <dsp:cNvSpPr/>
      </dsp:nvSpPr>
      <dsp:spPr>
        <a:xfrm>
          <a:off x="4255247" y="1640234"/>
          <a:ext cx="3010618" cy="2289065"/>
        </a:xfrm>
        <a:custGeom>
          <a:avLst/>
          <a:gdLst/>
          <a:ahLst/>
          <a:cxnLst/>
          <a:rect l="0" t="0" r="0" b="0"/>
          <a:pathLst>
            <a:path>
              <a:moveTo>
                <a:pt x="0" y="0"/>
              </a:moveTo>
              <a:lnTo>
                <a:pt x="0" y="2027813"/>
              </a:lnTo>
              <a:lnTo>
                <a:pt x="3010618" y="2027813"/>
              </a:lnTo>
              <a:lnTo>
                <a:pt x="3010618" y="2289065"/>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7983300-AEA1-4874-8138-2650C25A0E24}">
      <dsp:nvSpPr>
        <dsp:cNvPr id="0" name=""/>
        <dsp:cNvSpPr/>
      </dsp:nvSpPr>
      <dsp:spPr>
        <a:xfrm>
          <a:off x="4209527" y="1640234"/>
          <a:ext cx="91440" cy="2289065"/>
        </a:xfrm>
        <a:custGeom>
          <a:avLst/>
          <a:gdLst/>
          <a:ahLst/>
          <a:cxnLst/>
          <a:rect l="0" t="0" r="0" b="0"/>
          <a:pathLst>
            <a:path>
              <a:moveTo>
                <a:pt x="45720" y="0"/>
              </a:moveTo>
              <a:lnTo>
                <a:pt x="45720" y="2289065"/>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E2C83-359F-4F8A-B264-4126C83EDBDC}">
      <dsp:nvSpPr>
        <dsp:cNvPr id="0" name=""/>
        <dsp:cNvSpPr/>
      </dsp:nvSpPr>
      <dsp:spPr>
        <a:xfrm>
          <a:off x="1244628" y="1640234"/>
          <a:ext cx="3010618" cy="2289065"/>
        </a:xfrm>
        <a:custGeom>
          <a:avLst/>
          <a:gdLst/>
          <a:ahLst/>
          <a:cxnLst/>
          <a:rect l="0" t="0" r="0" b="0"/>
          <a:pathLst>
            <a:path>
              <a:moveTo>
                <a:pt x="3010618" y="0"/>
              </a:moveTo>
              <a:lnTo>
                <a:pt x="3010618" y="2027813"/>
              </a:lnTo>
              <a:lnTo>
                <a:pt x="0" y="2027813"/>
              </a:lnTo>
              <a:lnTo>
                <a:pt x="0" y="2289065"/>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5976D9-E889-44D5-B614-FBB197B4EE95}">
      <dsp:nvSpPr>
        <dsp:cNvPr id="0" name=""/>
        <dsp:cNvSpPr/>
      </dsp:nvSpPr>
      <dsp:spPr>
        <a:xfrm>
          <a:off x="3011189" y="396177"/>
          <a:ext cx="2488114" cy="1244057"/>
        </a:xfrm>
        <a:prstGeom prst="rect">
          <a:avLst/>
        </a:prstGeom>
        <a:solidFill>
          <a:schemeClr val="accent5">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kk-KZ" sz="2000" i="0" kern="1200" dirty="0">
              <a:solidFill>
                <a:srgbClr val="C00000"/>
              </a:solidFill>
              <a:latin typeface="Arial" panose="020B0604020202020204" pitchFamily="34" charset="0"/>
              <a:cs typeface="Arial" panose="020B0604020202020204" pitchFamily="34" charset="0"/>
            </a:rPr>
            <a:t>Құйынды вакуумдық сорғылардың артықшылықтары</a:t>
          </a:r>
          <a:endParaRPr lang="ru-RU" sz="2000" i="0" kern="1200" dirty="0">
            <a:solidFill>
              <a:srgbClr val="C00000"/>
            </a:solidFill>
            <a:latin typeface="Arial" panose="020B0604020202020204" pitchFamily="34" charset="0"/>
            <a:cs typeface="Arial" panose="020B0604020202020204" pitchFamily="34" charset="0"/>
          </a:endParaRPr>
        </a:p>
      </dsp:txBody>
      <dsp:txXfrm>
        <a:off x="3011189" y="396177"/>
        <a:ext cx="2488114" cy="1244057"/>
      </dsp:txXfrm>
    </dsp:sp>
    <dsp:sp modelId="{872EF6C3-EAE5-48C2-82BD-FBC573040442}">
      <dsp:nvSpPr>
        <dsp:cNvPr id="0" name=""/>
        <dsp:cNvSpPr/>
      </dsp:nvSpPr>
      <dsp:spPr>
        <a:xfrm>
          <a:off x="571" y="3929299"/>
          <a:ext cx="2488114" cy="1244057"/>
        </a:xfrm>
        <a:prstGeom prst="rect">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accent1">
                  <a:lumMod val="50000"/>
                </a:schemeClr>
              </a:solidFill>
              <a:latin typeface="Times New Roman" panose="02020603050405020304" pitchFamily="18" charset="0"/>
              <a:cs typeface="Times New Roman" panose="02020603050405020304" pitchFamily="18" charset="0"/>
            </a:rPr>
            <a:t> </a:t>
          </a:r>
          <a:r>
            <a:rPr lang="ru-RU" sz="1800" kern="1200" dirty="0">
              <a:solidFill>
                <a:schemeClr val="accent1">
                  <a:lumMod val="50000"/>
                </a:schemeClr>
              </a:solidFill>
              <a:latin typeface="Arial" panose="020B0604020202020204" pitchFamily="34" charset="0"/>
              <a:cs typeface="Arial" panose="020B0604020202020204" pitchFamily="34" charset="0"/>
            </a:rPr>
            <a:t>үйкеліс бөліктері жоқ, тек мойынтіректер тозады</a:t>
          </a:r>
        </a:p>
      </dsp:txBody>
      <dsp:txXfrm>
        <a:off x="571" y="3929299"/>
        <a:ext cx="2488114" cy="1244057"/>
      </dsp:txXfrm>
    </dsp:sp>
    <dsp:sp modelId="{E4018725-8C1D-4E34-A646-59577107688B}">
      <dsp:nvSpPr>
        <dsp:cNvPr id="0" name=""/>
        <dsp:cNvSpPr/>
      </dsp:nvSpPr>
      <dsp:spPr>
        <a:xfrm>
          <a:off x="3011189" y="3929299"/>
          <a:ext cx="2488114" cy="1244057"/>
        </a:xfrm>
        <a:prstGeom prst="rect">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accent1">
                  <a:lumMod val="50000"/>
                </a:schemeClr>
              </a:solidFill>
              <a:latin typeface="Arial" panose="020B0604020202020204" pitchFamily="34" charset="0"/>
              <a:cs typeface="Arial" panose="020B0604020202020204" pitchFamily="34" charset="0"/>
            </a:rPr>
            <a:t>майсыз дизайн сорылатын орталардың тазалығын </a:t>
          </a:r>
          <a:r>
            <a:rPr lang="ru-RU" sz="1800" kern="1200" dirty="0" err="1">
              <a:solidFill>
                <a:schemeClr val="accent1">
                  <a:lumMod val="50000"/>
                </a:schemeClr>
              </a:solidFill>
              <a:latin typeface="Arial" panose="020B0604020202020204" pitchFamily="34" charset="0"/>
              <a:cs typeface="Arial" panose="020B0604020202020204" pitchFamily="34" charset="0"/>
            </a:rPr>
            <a:t>қамтамасыз</a:t>
          </a:r>
          <a:r>
            <a:rPr lang="ru-RU" sz="1800" kern="1200" dirty="0">
              <a:solidFill>
                <a:schemeClr val="accent1">
                  <a:lumMod val="50000"/>
                </a:schemeClr>
              </a:solidFill>
              <a:latin typeface="Arial" panose="020B0604020202020204" pitchFamily="34" charset="0"/>
              <a:cs typeface="Arial" panose="020B0604020202020204" pitchFamily="34" charset="0"/>
            </a:rPr>
            <a:t> </a:t>
          </a:r>
          <a:r>
            <a:rPr lang="ru-RU" sz="1800" kern="1200" dirty="0" err="1">
              <a:solidFill>
                <a:schemeClr val="accent1">
                  <a:lumMod val="50000"/>
                </a:schemeClr>
              </a:solidFill>
              <a:latin typeface="Arial" panose="020B0604020202020204" pitchFamily="34" charset="0"/>
              <a:cs typeface="Arial" panose="020B0604020202020204" pitchFamily="34" charset="0"/>
            </a:rPr>
            <a:t>етеді</a:t>
          </a:r>
          <a:endParaRPr lang="ru-RU" sz="1800" kern="1200" dirty="0">
            <a:solidFill>
              <a:schemeClr val="accent1">
                <a:lumMod val="50000"/>
              </a:schemeClr>
            </a:solidFill>
            <a:latin typeface="Arial" panose="020B0604020202020204" pitchFamily="34" charset="0"/>
            <a:cs typeface="Arial" panose="020B0604020202020204" pitchFamily="34" charset="0"/>
          </a:endParaRPr>
        </a:p>
      </dsp:txBody>
      <dsp:txXfrm>
        <a:off x="3011189" y="3929299"/>
        <a:ext cx="2488114" cy="1244057"/>
      </dsp:txXfrm>
    </dsp:sp>
    <dsp:sp modelId="{1AE3414A-8D3E-4992-8615-3B11FEC58891}">
      <dsp:nvSpPr>
        <dsp:cNvPr id="0" name=""/>
        <dsp:cNvSpPr/>
      </dsp:nvSpPr>
      <dsp:spPr>
        <a:xfrm>
          <a:off x="6021808" y="3929299"/>
          <a:ext cx="2488114" cy="1244057"/>
        </a:xfrm>
        <a:prstGeom prst="rect">
          <a:avLst/>
        </a:prstGeom>
        <a:solidFill>
          <a:schemeClr val="accent5">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accent1">
                  <a:lumMod val="50000"/>
                </a:schemeClr>
              </a:solidFill>
              <a:latin typeface="Arial" panose="020B0604020202020204" pitchFamily="34" charset="0"/>
              <a:cs typeface="Arial" panose="020B0604020202020204" pitchFamily="34" charset="0"/>
            </a:rPr>
            <a:t>Шағын,төмен шу;
техникалық қызмет көрсету және </a:t>
          </a:r>
          <a:r>
            <a:rPr lang="ru-RU" sz="1800" kern="1200" dirty="0" err="1">
              <a:solidFill>
                <a:schemeClr val="accent1">
                  <a:lumMod val="50000"/>
                </a:schemeClr>
              </a:solidFill>
              <a:latin typeface="Arial" panose="020B0604020202020204" pitchFamily="34" charset="0"/>
              <a:cs typeface="Arial" panose="020B0604020202020204" pitchFamily="34" charset="0"/>
            </a:rPr>
            <a:t>пайдалану</a:t>
          </a:r>
          <a:r>
            <a:rPr lang="ru-RU" sz="1800" kern="1200" dirty="0">
              <a:solidFill>
                <a:schemeClr val="accent1">
                  <a:lumMod val="50000"/>
                </a:schemeClr>
              </a:solidFill>
              <a:latin typeface="Arial" panose="020B0604020202020204" pitchFamily="34" charset="0"/>
              <a:cs typeface="Arial" panose="020B0604020202020204" pitchFamily="34" charset="0"/>
            </a:rPr>
            <a:t> </a:t>
          </a:r>
          <a:r>
            <a:rPr lang="ru-RU" sz="1800" kern="1200" dirty="0" err="1">
              <a:solidFill>
                <a:schemeClr val="accent1">
                  <a:lumMod val="50000"/>
                </a:schemeClr>
              </a:solidFill>
              <a:latin typeface="Arial" panose="020B0604020202020204" pitchFamily="34" charset="0"/>
              <a:cs typeface="Arial" panose="020B0604020202020204" pitchFamily="34" charset="0"/>
            </a:rPr>
            <a:t>оңай</a:t>
          </a:r>
          <a:endParaRPr lang="ru-RU" sz="1800" kern="1200" dirty="0">
            <a:solidFill>
              <a:schemeClr val="accent1">
                <a:lumMod val="50000"/>
              </a:schemeClr>
            </a:solidFill>
            <a:latin typeface="Arial" panose="020B0604020202020204" pitchFamily="34" charset="0"/>
            <a:cs typeface="Arial" panose="020B0604020202020204" pitchFamily="34" charset="0"/>
          </a:endParaRPr>
        </a:p>
      </dsp:txBody>
      <dsp:txXfrm>
        <a:off x="6021808" y="3929299"/>
        <a:ext cx="2488114" cy="1244057"/>
      </dsp:txXfrm>
    </dsp:sp>
    <dsp:sp modelId="{FF6FDB33-DA01-4CB7-9662-F6E32E44B7F9}">
      <dsp:nvSpPr>
        <dsp:cNvPr id="0" name=""/>
        <dsp:cNvSpPr/>
      </dsp:nvSpPr>
      <dsp:spPr>
        <a:xfrm>
          <a:off x="1505880" y="2162738"/>
          <a:ext cx="2488114" cy="1244057"/>
        </a:xfrm>
        <a:prstGeom prst="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ru-RU" sz="1800" kern="1200" dirty="0">
              <a:solidFill>
                <a:schemeClr val="accent1">
                  <a:lumMod val="50000"/>
                </a:schemeClr>
              </a:solidFill>
              <a:latin typeface="Arial" panose="020B0604020202020204" pitchFamily="34" charset="0"/>
              <a:cs typeface="Arial" panose="020B0604020202020204" pitchFamily="34" charset="0"/>
            </a:rPr>
            <a:t>экологиялық таза, </a:t>
          </a:r>
          <a:r>
            <a:rPr lang="ru-RU" sz="1800" kern="1200" dirty="0" err="1">
              <a:solidFill>
                <a:schemeClr val="accent1">
                  <a:lumMod val="50000"/>
                </a:schemeClr>
              </a:solidFill>
              <a:latin typeface="Arial" panose="020B0604020202020204" pitchFamily="34" charset="0"/>
              <a:cs typeface="Arial" panose="020B0604020202020204" pitchFamily="34" charset="0"/>
            </a:rPr>
            <a:t>себебі</a:t>
          </a:r>
          <a:r>
            <a:rPr lang="ru-RU" sz="1800" kern="1200" dirty="0">
              <a:solidFill>
                <a:schemeClr val="accent1">
                  <a:lumMod val="50000"/>
                </a:schemeClr>
              </a:solidFill>
              <a:latin typeface="Arial" panose="020B0604020202020204" pitchFamily="34" charset="0"/>
              <a:cs typeface="Arial" panose="020B0604020202020204" pitchFamily="34" charset="0"/>
            </a:rPr>
            <a:t> </a:t>
          </a:r>
          <a:r>
            <a:rPr lang="ru-RU" sz="1800" kern="1200" dirty="0" err="1">
              <a:solidFill>
                <a:schemeClr val="accent1">
                  <a:lumMod val="50000"/>
                </a:schemeClr>
              </a:solidFill>
              <a:latin typeface="Arial" panose="020B0604020202020204" pitchFamily="34" charset="0"/>
              <a:cs typeface="Arial" panose="020B0604020202020204" pitchFamily="34" charset="0"/>
            </a:rPr>
            <a:t>ол</a:t>
          </a:r>
          <a:r>
            <a:rPr lang="ru-RU" sz="1800" kern="1200" dirty="0">
              <a:solidFill>
                <a:schemeClr val="accent1">
                  <a:lumMod val="50000"/>
                </a:schemeClr>
              </a:solidFill>
              <a:latin typeface="Arial" panose="020B0604020202020204" pitchFamily="34" charset="0"/>
              <a:cs typeface="Arial" panose="020B0604020202020204" pitchFamily="34" charset="0"/>
            </a:rPr>
            <a:t> тығыздағыш майды қолданбайды</a:t>
          </a:r>
          <a:endParaRPr lang="ru-RU" sz="1800" kern="1200" dirty="0">
            <a:latin typeface="Arial" panose="020B0604020202020204" pitchFamily="34" charset="0"/>
            <a:cs typeface="Arial" panose="020B0604020202020204" pitchFamily="34" charset="0"/>
          </a:endParaRPr>
        </a:p>
      </dsp:txBody>
      <dsp:txXfrm>
        <a:off x="1505880" y="2162738"/>
        <a:ext cx="2488114" cy="124405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FE228576-1F38-48CD-8236-D2361A753127}" type="datetimeFigureOut">
              <a:rPr lang="ru-RU" smtClean="0"/>
              <a:t>30.10.2024</a:t>
            </a:fld>
            <a:endParaRPr lang="ru-RU"/>
          </a:p>
        </p:txBody>
      </p:sp>
      <p:sp>
        <p:nvSpPr>
          <p:cNvPr id="4" name="Образ слайда 3"/>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DC7E364-5990-4637-B799-CF28F5F0B712}" type="slidenum">
              <a:rPr lang="ru-RU" smtClean="0"/>
              <a:t>‹#›</a:t>
            </a:fld>
            <a:endParaRPr lang="ru-RU"/>
          </a:p>
        </p:txBody>
      </p:sp>
    </p:spTree>
    <p:extLst>
      <p:ext uri="{BB962C8B-B14F-4D97-AF65-F5344CB8AC3E}">
        <p14:creationId xmlns:p14="http://schemas.microsoft.com/office/powerpoint/2010/main" val="267956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C7E364-5990-4637-B799-CF28F5F0B712}" type="slidenum">
              <a:rPr lang="ru-RU" smtClean="0"/>
              <a:t>20</a:t>
            </a:fld>
            <a:endParaRPr lang="ru-RU"/>
          </a:p>
        </p:txBody>
      </p:sp>
    </p:spTree>
    <p:extLst>
      <p:ext uri="{BB962C8B-B14F-4D97-AF65-F5344CB8AC3E}">
        <p14:creationId xmlns:p14="http://schemas.microsoft.com/office/powerpoint/2010/main" val="11957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US"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US"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US"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US"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US"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US"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US"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US"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n-US"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US"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US"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454680"/>
            <a:ext cx="10514880" cy="1145160"/>
          </a:xfrm>
          <a:prstGeom prst="rect">
            <a:avLst/>
          </a:prstGeom>
        </p:spPr>
        <p:txBody>
          <a:bodyPr lIns="0" tIns="0" rIns="0" bIns="0" anchor="ctr">
            <a:spAutoFit/>
          </a:bodyPr>
          <a:lstStyle/>
          <a:p>
            <a:r>
              <a:rPr lang="en-US" sz="18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US"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50.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5.jpe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CustomShape 1"/>
          <p:cNvSpPr/>
          <p:nvPr/>
        </p:nvSpPr>
        <p:spPr>
          <a:xfrm>
            <a:off x="0" y="0"/>
            <a:ext cx="1219140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77" name="CustomShape 2"/>
          <p:cNvSpPr/>
          <p:nvPr/>
        </p:nvSpPr>
        <p:spPr>
          <a:xfrm>
            <a:off x="443160" y="0"/>
            <a:ext cx="11165760" cy="6857280"/>
          </a:xfrm>
          <a:prstGeom prst="rect">
            <a:avLst/>
          </a:prstGeom>
          <a:solidFill>
            <a:schemeClr val="bg1">
              <a:lumMod val="85000"/>
              <a:alpha val="4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78" name="Group 3"/>
          <p:cNvGrpSpPr/>
          <p:nvPr/>
        </p:nvGrpSpPr>
        <p:grpSpPr>
          <a:xfrm>
            <a:off x="11873520" y="44640"/>
            <a:ext cx="232920" cy="771840"/>
            <a:chOff x="11873520" y="44640"/>
            <a:chExt cx="232920" cy="771840"/>
          </a:xfrm>
        </p:grpSpPr>
        <p:sp>
          <p:nvSpPr>
            <p:cNvPr id="79" name="CustomShape 4"/>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0" name="CustomShape 5"/>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1" name="CustomShape 6"/>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2" name="CustomShape 7"/>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3" name="CustomShape 8"/>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4" name="CustomShape 9"/>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5" name="CustomShape 10"/>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6" name="CustomShape 11"/>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7" name="CustomShape 12"/>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8" name="CustomShape 13"/>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89" name="CustomShape 14"/>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0" name="CustomShape 15"/>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91" name="CustomShape 16"/>
          <p:cNvSpPr/>
          <p:nvPr/>
        </p:nvSpPr>
        <p:spPr>
          <a:xfrm>
            <a:off x="1033920" y="1294200"/>
            <a:ext cx="10010520" cy="4299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dirty="0"/>
          </a:p>
        </p:txBody>
      </p:sp>
      <p:grpSp>
        <p:nvGrpSpPr>
          <p:cNvPr id="92" name="Group 17"/>
          <p:cNvGrpSpPr/>
          <p:nvPr/>
        </p:nvGrpSpPr>
        <p:grpSpPr>
          <a:xfrm>
            <a:off x="688680" y="3506040"/>
            <a:ext cx="2176560" cy="2366280"/>
            <a:chOff x="688680" y="3506040"/>
            <a:chExt cx="2176560" cy="2366280"/>
          </a:xfrm>
        </p:grpSpPr>
        <p:sp>
          <p:nvSpPr>
            <p:cNvPr id="93" name="CustomShape 18"/>
            <p:cNvSpPr/>
            <p:nvPr/>
          </p:nvSpPr>
          <p:spPr>
            <a:xfrm rot="5400000">
              <a:off x="861480" y="43520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4" name="CustomShape 19"/>
            <p:cNvSpPr/>
            <p:nvPr/>
          </p:nvSpPr>
          <p:spPr>
            <a:xfrm rot="5400000">
              <a:off x="861480" y="42098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5" name="CustomShape 20"/>
            <p:cNvSpPr/>
            <p:nvPr/>
          </p:nvSpPr>
          <p:spPr>
            <a:xfrm rot="5400000">
              <a:off x="861480" y="40676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6" name="CustomShape 21"/>
            <p:cNvSpPr/>
            <p:nvPr/>
          </p:nvSpPr>
          <p:spPr>
            <a:xfrm rot="5400000">
              <a:off x="861480" y="3925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7" name="CustomShape 22"/>
            <p:cNvSpPr/>
            <p:nvPr/>
          </p:nvSpPr>
          <p:spPr>
            <a:xfrm rot="5400000">
              <a:off x="861480" y="47782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8" name="CustomShape 23"/>
            <p:cNvSpPr/>
            <p:nvPr/>
          </p:nvSpPr>
          <p:spPr>
            <a:xfrm rot="5400000">
              <a:off x="861480" y="46360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99" name="CustomShape 24"/>
            <p:cNvSpPr/>
            <p:nvPr/>
          </p:nvSpPr>
          <p:spPr>
            <a:xfrm rot="5400000">
              <a:off x="861480" y="44942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0" name="CustomShape 25"/>
            <p:cNvSpPr/>
            <p:nvPr/>
          </p:nvSpPr>
          <p:spPr>
            <a:xfrm rot="5400000">
              <a:off x="687960" y="43520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1" name="CustomShape 26"/>
            <p:cNvSpPr/>
            <p:nvPr/>
          </p:nvSpPr>
          <p:spPr>
            <a:xfrm rot="5400000">
              <a:off x="687960" y="42098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2" name="CustomShape 27"/>
            <p:cNvSpPr/>
            <p:nvPr/>
          </p:nvSpPr>
          <p:spPr>
            <a:xfrm rot="5400000">
              <a:off x="687960" y="40676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3" name="CustomShape 28"/>
            <p:cNvSpPr/>
            <p:nvPr/>
          </p:nvSpPr>
          <p:spPr>
            <a:xfrm rot="5400000">
              <a:off x="687960" y="46360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4" name="CustomShape 29"/>
            <p:cNvSpPr/>
            <p:nvPr/>
          </p:nvSpPr>
          <p:spPr>
            <a:xfrm rot="5400000">
              <a:off x="687960" y="44942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5" name="CustomShape 30"/>
            <p:cNvSpPr/>
            <p:nvPr/>
          </p:nvSpPr>
          <p:spPr>
            <a:xfrm rot="5400000">
              <a:off x="687960" y="39178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6" name="CustomShape 31"/>
            <p:cNvSpPr/>
            <p:nvPr/>
          </p:nvSpPr>
          <p:spPr>
            <a:xfrm rot="5400000">
              <a:off x="861480" y="37836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7" name="CustomShape 32"/>
            <p:cNvSpPr/>
            <p:nvPr/>
          </p:nvSpPr>
          <p:spPr>
            <a:xfrm rot="5400000">
              <a:off x="861480" y="492192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8" name="CustomShape 33"/>
            <p:cNvSpPr/>
            <p:nvPr/>
          </p:nvSpPr>
          <p:spPr>
            <a:xfrm rot="5400000">
              <a:off x="687960" y="492192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09" name="CustomShape 34"/>
            <p:cNvSpPr/>
            <p:nvPr/>
          </p:nvSpPr>
          <p:spPr>
            <a:xfrm rot="5400000">
              <a:off x="687960" y="4775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0" name="CustomShape 35"/>
            <p:cNvSpPr/>
            <p:nvPr/>
          </p:nvSpPr>
          <p:spPr>
            <a:xfrm rot="5400000">
              <a:off x="861480" y="3506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1" name="CustomShape 36"/>
            <p:cNvSpPr/>
            <p:nvPr/>
          </p:nvSpPr>
          <p:spPr>
            <a:xfrm rot="5400000">
              <a:off x="687960" y="3506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2" name="CustomShape 37"/>
            <p:cNvSpPr/>
            <p:nvPr/>
          </p:nvSpPr>
          <p:spPr>
            <a:xfrm rot="5400000">
              <a:off x="861480" y="36432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3" name="CustomShape 38"/>
            <p:cNvSpPr/>
            <p:nvPr/>
          </p:nvSpPr>
          <p:spPr>
            <a:xfrm rot="5400000">
              <a:off x="687960" y="36432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4" name="CustomShape 39"/>
            <p:cNvSpPr/>
            <p:nvPr/>
          </p:nvSpPr>
          <p:spPr>
            <a:xfrm rot="5400000">
              <a:off x="687960" y="37900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5" name="CustomShape 40"/>
            <p:cNvSpPr/>
            <p:nvPr/>
          </p:nvSpPr>
          <p:spPr>
            <a:xfrm rot="5400000">
              <a:off x="861480" y="50738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6" name="CustomShape 41"/>
            <p:cNvSpPr/>
            <p:nvPr/>
          </p:nvSpPr>
          <p:spPr>
            <a:xfrm rot="5400000">
              <a:off x="687960" y="50738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7" name="CustomShape 42"/>
            <p:cNvSpPr/>
            <p:nvPr/>
          </p:nvSpPr>
          <p:spPr>
            <a:xfrm rot="5400000">
              <a:off x="861480" y="52210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8" name="CustomShape 43"/>
            <p:cNvSpPr/>
            <p:nvPr/>
          </p:nvSpPr>
          <p:spPr>
            <a:xfrm rot="5400000">
              <a:off x="687960" y="52210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19" name="CustomShape 44"/>
            <p:cNvSpPr/>
            <p:nvPr/>
          </p:nvSpPr>
          <p:spPr>
            <a:xfrm rot="5400000">
              <a:off x="861480" y="53686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0" name="CustomShape 45"/>
            <p:cNvSpPr/>
            <p:nvPr/>
          </p:nvSpPr>
          <p:spPr>
            <a:xfrm rot="5400000">
              <a:off x="861480" y="551232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1" name="CustomShape 46"/>
            <p:cNvSpPr/>
            <p:nvPr/>
          </p:nvSpPr>
          <p:spPr>
            <a:xfrm rot="5400000">
              <a:off x="687960" y="551232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2" name="CustomShape 47"/>
            <p:cNvSpPr/>
            <p:nvPr/>
          </p:nvSpPr>
          <p:spPr>
            <a:xfrm rot="5400000">
              <a:off x="687960" y="5365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3" name="CustomShape 48"/>
            <p:cNvSpPr/>
            <p:nvPr/>
          </p:nvSpPr>
          <p:spPr>
            <a:xfrm rot="5400000">
              <a:off x="176652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4" name="CustomShape 49"/>
            <p:cNvSpPr/>
            <p:nvPr/>
          </p:nvSpPr>
          <p:spPr>
            <a:xfrm rot="5400000">
              <a:off x="158544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5" name="CustomShape 50"/>
            <p:cNvSpPr/>
            <p:nvPr/>
          </p:nvSpPr>
          <p:spPr>
            <a:xfrm rot="5400000">
              <a:off x="140436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6" name="CustomShape 51"/>
            <p:cNvSpPr/>
            <p:nvPr/>
          </p:nvSpPr>
          <p:spPr>
            <a:xfrm rot="5400000">
              <a:off x="122328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7" name="CustomShape 52"/>
            <p:cNvSpPr/>
            <p:nvPr/>
          </p:nvSpPr>
          <p:spPr>
            <a:xfrm rot="5400000">
              <a:off x="104220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8" name="CustomShape 53"/>
            <p:cNvSpPr/>
            <p:nvPr/>
          </p:nvSpPr>
          <p:spPr>
            <a:xfrm rot="5400000">
              <a:off x="211392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29" name="CustomShape 54"/>
            <p:cNvSpPr/>
            <p:nvPr/>
          </p:nvSpPr>
          <p:spPr>
            <a:xfrm rot="5400000">
              <a:off x="193248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0" name="CustomShape 55"/>
            <p:cNvSpPr/>
            <p:nvPr/>
          </p:nvSpPr>
          <p:spPr>
            <a:xfrm rot="5400000">
              <a:off x="861480" y="56642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1" name="CustomShape 56"/>
            <p:cNvSpPr/>
            <p:nvPr/>
          </p:nvSpPr>
          <p:spPr>
            <a:xfrm rot="5400000">
              <a:off x="687960" y="566424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2" name="CustomShape 57"/>
            <p:cNvSpPr/>
            <p:nvPr/>
          </p:nvSpPr>
          <p:spPr>
            <a:xfrm rot="5400000">
              <a:off x="245700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3" name="CustomShape 58"/>
            <p:cNvSpPr/>
            <p:nvPr/>
          </p:nvSpPr>
          <p:spPr>
            <a:xfrm rot="5400000">
              <a:off x="227592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4" name="CustomShape 59"/>
            <p:cNvSpPr/>
            <p:nvPr/>
          </p:nvSpPr>
          <p:spPr>
            <a:xfrm rot="5400000">
              <a:off x="280440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5" name="CustomShape 60"/>
            <p:cNvSpPr/>
            <p:nvPr/>
          </p:nvSpPr>
          <p:spPr>
            <a:xfrm rot="5400000">
              <a:off x="2622960" y="56628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6" name="CustomShape 61"/>
            <p:cNvSpPr/>
            <p:nvPr/>
          </p:nvSpPr>
          <p:spPr>
            <a:xfrm rot="5400000">
              <a:off x="176292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7" name="CustomShape 62"/>
            <p:cNvSpPr/>
            <p:nvPr/>
          </p:nvSpPr>
          <p:spPr>
            <a:xfrm rot="5400000">
              <a:off x="158184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8" name="CustomShape 63"/>
            <p:cNvSpPr/>
            <p:nvPr/>
          </p:nvSpPr>
          <p:spPr>
            <a:xfrm rot="5400000">
              <a:off x="140076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39" name="CustomShape 64"/>
            <p:cNvSpPr/>
            <p:nvPr/>
          </p:nvSpPr>
          <p:spPr>
            <a:xfrm rot="5400000">
              <a:off x="121932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0" name="CustomShape 65"/>
            <p:cNvSpPr/>
            <p:nvPr/>
          </p:nvSpPr>
          <p:spPr>
            <a:xfrm rot="5400000">
              <a:off x="103824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1" name="CustomShape 66"/>
            <p:cNvSpPr/>
            <p:nvPr/>
          </p:nvSpPr>
          <p:spPr>
            <a:xfrm rot="5400000">
              <a:off x="210996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2" name="CustomShape 67"/>
            <p:cNvSpPr/>
            <p:nvPr/>
          </p:nvSpPr>
          <p:spPr>
            <a:xfrm rot="5400000">
              <a:off x="192888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3" name="CustomShape 68"/>
            <p:cNvSpPr/>
            <p:nvPr/>
          </p:nvSpPr>
          <p:spPr>
            <a:xfrm rot="5400000">
              <a:off x="861480" y="58114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4" name="CustomShape 69"/>
            <p:cNvSpPr/>
            <p:nvPr/>
          </p:nvSpPr>
          <p:spPr>
            <a:xfrm rot="5400000">
              <a:off x="687960" y="581148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5" name="CustomShape 70"/>
            <p:cNvSpPr/>
            <p:nvPr/>
          </p:nvSpPr>
          <p:spPr>
            <a:xfrm rot="5400000">
              <a:off x="245340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6" name="CustomShape 71"/>
            <p:cNvSpPr/>
            <p:nvPr/>
          </p:nvSpPr>
          <p:spPr>
            <a:xfrm rot="5400000">
              <a:off x="227232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7" name="CustomShape 72"/>
            <p:cNvSpPr/>
            <p:nvPr/>
          </p:nvSpPr>
          <p:spPr>
            <a:xfrm rot="5400000">
              <a:off x="280044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48" name="CustomShape 73"/>
            <p:cNvSpPr/>
            <p:nvPr/>
          </p:nvSpPr>
          <p:spPr>
            <a:xfrm rot="5400000">
              <a:off x="2619360" y="5810400"/>
              <a:ext cx="61200" cy="601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149" name="CustomShape 74"/>
          <p:cNvSpPr/>
          <p:nvPr/>
        </p:nvSpPr>
        <p:spPr>
          <a:xfrm>
            <a:off x="1512900" y="1567620"/>
            <a:ext cx="9122400" cy="292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90000"/>
              </a:lnSpc>
            </a:pPr>
            <a:r>
              <a:rPr lang="ru-RU" sz="4800" b="1" spc="-1" dirty="0">
                <a:solidFill>
                  <a:srgbClr val="FFFFFF"/>
                </a:solidFill>
                <a:latin typeface="+mj-lt"/>
                <a:ea typeface="DejaVu Sans"/>
                <a:cs typeface="Times New Roman" panose="02020603050405020304" pitchFamily="18" charset="0"/>
              </a:rPr>
              <a:t>9</a:t>
            </a:r>
            <a:r>
              <a:rPr lang="en-US" sz="4800" b="1" strike="noStrike" spc="-1" dirty="0">
                <a:solidFill>
                  <a:srgbClr val="FFFFFF"/>
                </a:solidFill>
                <a:latin typeface="+mj-lt"/>
                <a:ea typeface="DejaVu Sans"/>
                <a:cs typeface="Times New Roman" panose="02020603050405020304" pitchFamily="18" charset="0"/>
              </a:rPr>
              <a:t>-ДӘРІС</a:t>
            </a:r>
          </a:p>
          <a:p>
            <a:pPr algn="ctr">
              <a:lnSpc>
                <a:spcPct val="90000"/>
              </a:lnSpc>
            </a:pPr>
            <a:endParaRPr lang="en-US" sz="4800" spc="-1" dirty="0">
              <a:solidFill>
                <a:srgbClr val="FFFFFF"/>
              </a:solidFill>
              <a:latin typeface="Arial"/>
            </a:endParaRPr>
          </a:p>
          <a:p>
            <a:pPr algn="ctr">
              <a:lnSpc>
                <a:spcPct val="90000"/>
              </a:lnSpc>
            </a:pPr>
            <a:br>
              <a:rPr dirty="0"/>
            </a:br>
            <a:br>
              <a:rPr dirty="0"/>
            </a:br>
            <a:r>
              <a:rPr lang="en-US" sz="4800" b="1" strike="noStrike" spc="-1" dirty="0">
                <a:solidFill>
                  <a:srgbClr val="FFFF00"/>
                </a:solidFill>
                <a:latin typeface="+mj-lt"/>
                <a:ea typeface="DejaVu Sans"/>
                <a:cs typeface="Times New Roman" panose="02020603050405020304" pitchFamily="18" charset="0"/>
              </a:rPr>
              <a:t>ВАКУУМДЫҚ СОРҒЫЛАР</a:t>
            </a:r>
            <a:r>
              <a:rPr lang="kk-KZ" sz="4800" b="1" strike="noStrike" spc="-1" dirty="0">
                <a:solidFill>
                  <a:srgbClr val="FFFF00"/>
                </a:solidFill>
                <a:latin typeface="+mj-lt"/>
                <a:ea typeface="DejaVu Sans"/>
                <a:cs typeface="Times New Roman" panose="02020603050405020304" pitchFamily="18" charset="0"/>
              </a:rPr>
              <a:t>. Механикалық вакуумдық сорғылар</a:t>
            </a:r>
            <a:endParaRPr lang="en-US" sz="4800" b="1" strike="noStrike" spc="-1" dirty="0">
              <a:solidFill>
                <a:srgbClr val="FFFF00"/>
              </a:solidFill>
              <a:latin typeface="+mj-lt"/>
              <a:cs typeface="Times New Roman" panose="02020603050405020304" pitchFamily="18" charset="0"/>
            </a:endParaRPr>
          </a:p>
        </p:txBody>
      </p:sp>
      <p:sp>
        <p:nvSpPr>
          <p:cNvPr id="150" name="CustomShape 75"/>
          <p:cNvSpPr/>
          <p:nvPr/>
        </p:nvSpPr>
        <p:spPr>
          <a:xfrm>
            <a:off x="1279980" y="160380"/>
            <a:ext cx="9719280" cy="58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ctr">
              <a:lnSpc>
                <a:spcPct val="100000"/>
              </a:lnSpc>
            </a:pPr>
            <a:r>
              <a:rPr lang="en-US" sz="1600" b="1" strike="noStrike" spc="-1" dirty="0">
                <a:solidFill>
                  <a:srgbClr val="000000"/>
                </a:solidFill>
                <a:latin typeface="Times New Roman" panose="02020603050405020304" pitchFamily="18" charset="0"/>
                <a:ea typeface="DejaVu Sans"/>
                <a:cs typeface="Times New Roman" panose="02020603050405020304" pitchFamily="18" charset="0"/>
              </a:rPr>
              <a:t>Л.Н. </a:t>
            </a:r>
            <a:r>
              <a:rPr lang="en-US" sz="1600" b="1" strike="noStrike" spc="-1" dirty="0" err="1">
                <a:solidFill>
                  <a:srgbClr val="000000"/>
                </a:solidFill>
                <a:latin typeface="Times New Roman" panose="02020603050405020304" pitchFamily="18" charset="0"/>
                <a:ea typeface="DejaVu Sans"/>
                <a:cs typeface="Times New Roman" panose="02020603050405020304" pitchFamily="18" charset="0"/>
              </a:rPr>
              <a:t>Гумилев</a:t>
            </a:r>
            <a:r>
              <a:rPr lang="kk-KZ" sz="1600" b="1" strike="noStrike" spc="-1" dirty="0">
                <a:solidFill>
                  <a:srgbClr val="000000"/>
                </a:solidFill>
                <a:latin typeface="Times New Roman" panose="02020603050405020304" pitchFamily="18" charset="0"/>
                <a:ea typeface="DejaVu Sans"/>
                <a:cs typeface="Times New Roman" panose="02020603050405020304" pitchFamily="18" charset="0"/>
              </a:rPr>
              <a:t> атындағы Еуразия ұлттық университеті</a:t>
            </a:r>
            <a:br>
              <a:rPr dirty="0"/>
            </a:br>
            <a:endParaRPr lang="en-US" sz="1400" b="0" strike="noStrike" spc="-1" dirty="0">
              <a:latin typeface="Arial"/>
            </a:endParaRPr>
          </a:p>
        </p:txBody>
      </p:sp>
      <p:sp>
        <p:nvSpPr>
          <p:cNvPr id="151" name="TextShape 76"/>
          <p:cNvSpPr txBox="1"/>
          <p:nvPr/>
        </p:nvSpPr>
        <p:spPr>
          <a:xfrm>
            <a:off x="9692640" y="3108960"/>
            <a:ext cx="180720" cy="346320"/>
          </a:xfrm>
          <a:prstGeom prst="rect">
            <a:avLst/>
          </a:prstGeom>
          <a:noFill/>
          <a:ln>
            <a:noFill/>
          </a:ln>
        </p:spPr>
        <p:txBody>
          <a:bodyPr/>
          <a:lstStyle/>
          <a:p>
            <a:endParaRPr lang="ru-K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7"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8" name="CustomShape 3"/>
          <p:cNvSpPr/>
          <p:nvPr/>
        </p:nvSpPr>
        <p:spPr>
          <a:xfrm>
            <a:off x="339120" y="61146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nvGrpSpPr>
          <p:cNvPr id="299" name="Group 4"/>
          <p:cNvGrpSpPr/>
          <p:nvPr/>
        </p:nvGrpSpPr>
        <p:grpSpPr>
          <a:xfrm>
            <a:off x="11873520" y="44640"/>
            <a:ext cx="232920" cy="771840"/>
            <a:chOff x="11873520" y="44640"/>
            <a:chExt cx="232920" cy="771840"/>
          </a:xfrm>
        </p:grpSpPr>
        <p:sp>
          <p:nvSpPr>
            <p:cNvPr id="300"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1"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2"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3"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4"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5"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6"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7"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8"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09"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0"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1"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312" name="Group 17"/>
          <p:cNvGrpSpPr/>
          <p:nvPr/>
        </p:nvGrpSpPr>
        <p:grpSpPr>
          <a:xfrm>
            <a:off x="54720" y="3048480"/>
            <a:ext cx="629640" cy="764640"/>
            <a:chOff x="54720" y="3048480"/>
            <a:chExt cx="629640" cy="764640"/>
          </a:xfrm>
        </p:grpSpPr>
        <p:sp>
          <p:nvSpPr>
            <p:cNvPr id="313"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4"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5"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6"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7"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8"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19"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0"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1"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2"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3"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4"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5"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6"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7"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8"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29"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0"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1"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2"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3"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4"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5"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6"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37"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338" name="CustomShape 43"/>
          <p:cNvSpPr/>
          <p:nvPr/>
        </p:nvSpPr>
        <p:spPr>
          <a:xfrm>
            <a:off x="654120" y="77040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p:txBody>
      </p:sp>
      <mc:AlternateContent xmlns:mc="http://schemas.openxmlformats.org/markup-compatibility/2006" xmlns:a14="http://schemas.microsoft.com/office/drawing/2010/main">
        <mc:Choice Requires="a14">
          <p:sp>
            <p:nvSpPr>
              <p:cNvPr id="340" name="Formula 45"/>
              <p:cNvSpPr txBox="1"/>
              <p:nvPr/>
            </p:nvSpPr>
            <p:spPr>
              <a:xfrm>
                <a:off x="2079360" y="4280040"/>
                <a:ext cx="6975000" cy="36864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ndParaRPr>
              </a:p>
            </p:txBody>
          </p:sp>
        </mc:Choice>
        <mc:Fallback xmlns="" xmlns:p14="http://schemas.microsoft.com/office/powerpoint/2010/main" xmlns:p15="http://schemas.microsoft.com/office/powerpoint/2012/main"/>
      </mc:AlternateContent>
      <p:sp>
        <p:nvSpPr>
          <p:cNvPr id="341" name="CustomShape 46"/>
          <p:cNvSpPr/>
          <p:nvPr/>
        </p:nvSpPr>
        <p:spPr>
          <a:xfrm>
            <a:off x="2079360" y="4280040"/>
            <a:ext cx="6975000" cy="3686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1" normalizeH="0" baseline="0" noProof="0">
                <a:ln>
                  <a:noFill/>
                </a:ln>
                <a:solidFill>
                  <a:srgbClr val="000000"/>
                </a:solidFill>
                <a:effectLst/>
                <a:uLnTx/>
                <a:uFillTx/>
                <a:latin typeface="Calibri"/>
                <a:ea typeface="DejaVu Sans"/>
              </a:rPr>
              <a:t> </a:t>
            </a:r>
            <a:endParaRPr kumimoji="0" lang="en-US" sz="1800" b="0" i="0" u="none" strike="noStrike" kern="1200" cap="none" spc="-1" normalizeH="0" baseline="0" noProof="0">
              <a:ln>
                <a:noFill/>
              </a:ln>
              <a:solidFill>
                <a:prstClr val="black"/>
              </a:solidFill>
              <a:effectLst/>
              <a:uLnTx/>
              <a:uFillTx/>
              <a:latin typeface="Arial"/>
            </a:endParaRPr>
          </a:p>
        </p:txBody>
      </p:sp>
      <p:sp>
        <p:nvSpPr>
          <p:cNvPr id="342" name="CustomShape 47"/>
          <p:cNvSpPr/>
          <p:nvPr/>
        </p:nvSpPr>
        <p:spPr>
          <a:xfrm>
            <a:off x="200484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3" name="CustomShape 48"/>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kk-KZ" sz="2800" b="1" i="0" u="none" strike="noStrike" kern="1200" cap="none" spc="-1"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rPr>
              <a:t>2</a:t>
            </a:r>
            <a:r>
              <a:rPr kumimoji="0" lang="en-US" sz="2800" b="1" i="0" u="none" strike="noStrike" kern="1200" cap="none" spc="-1"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rPr>
              <a:t>. </a:t>
            </a:r>
            <a:r>
              <a:rPr kumimoji="0" lang="kk-KZ" sz="28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Сұйық сақиналы вакуумдық сорғылар</a:t>
            </a:r>
            <a:endPar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0CD211-FC04-2BB4-B895-FEFF548D50AF}"/>
              </a:ext>
            </a:extLst>
          </p:cNvPr>
          <p:cNvSpPr txBox="1"/>
          <p:nvPr/>
        </p:nvSpPr>
        <p:spPr>
          <a:xfrm>
            <a:off x="681846" y="804815"/>
            <a:ext cx="1124712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k-KZ" sz="1800" b="0" i="0" u="none" strike="noStrike" kern="0" cap="none" spc="0" normalizeH="0" baseline="0" noProof="0" dirty="0">
                <a:ln>
                  <a:noFill/>
                </a:ln>
                <a:solidFill>
                  <a:srgbClr val="4472C4">
                    <a:lumMod val="50000"/>
                  </a:srgbClr>
                </a:solidFill>
                <a:effectLst/>
                <a:uLnTx/>
                <a:uFillTx/>
                <a:latin typeface="Times New Roman" panose="02020603050405020304" pitchFamily="18" charset="0"/>
                <a:ea typeface="Times New Roman" panose="02020603050405020304" pitchFamily="18" charset="0"/>
              </a:rPr>
              <a:t>. </a:t>
            </a:r>
            <a:endParaRPr kumimoji="0" lang="ru-KZ" sz="1800" b="0" i="0" u="none" strike="noStrike" kern="1200" cap="none" spc="0" normalizeH="0" baseline="0" noProof="0" dirty="0">
              <a:ln>
                <a:noFill/>
              </a:ln>
              <a:solidFill>
                <a:srgbClr val="4472C4">
                  <a:lumMod val="50000"/>
                </a:srgbClr>
              </a:solidFill>
              <a:effectLst/>
              <a:uLnTx/>
              <a:uFillTx/>
              <a:latin typeface="Arial"/>
            </a:endParaRPr>
          </a:p>
        </p:txBody>
      </p:sp>
      <p:sp>
        <p:nvSpPr>
          <p:cNvPr id="5" name="TextBox 4">
            <a:extLst>
              <a:ext uri="{FF2B5EF4-FFF2-40B4-BE49-F238E27FC236}">
                <a16:creationId xmlns:a16="http://schemas.microsoft.com/office/drawing/2014/main" id="{301C0203-3FDE-0AB3-8B4C-F43DFDA1FFED}"/>
              </a:ext>
            </a:extLst>
          </p:cNvPr>
          <p:cNvSpPr txBox="1"/>
          <p:nvPr/>
        </p:nvSpPr>
        <p:spPr>
          <a:xfrm>
            <a:off x="1111377" y="1022076"/>
            <a:ext cx="8653155" cy="400110"/>
          </a:xfrm>
          <a:prstGeom prst="rect">
            <a:avLst/>
          </a:prstGeom>
          <a:noFill/>
        </p:spPr>
        <p:txBody>
          <a:bodyPr wrap="square">
            <a:spAutoFit/>
          </a:bodyPr>
          <a:lstStyle/>
          <a:p>
            <a:r>
              <a:rPr lang="ru-RU" sz="2000" b="1" i="1" dirty="0">
                <a:solidFill>
                  <a:schemeClr val="accent1">
                    <a:lumMod val="50000"/>
                  </a:schemeClr>
                </a:solidFill>
                <a:latin typeface="Arial" panose="020B0604020202020204" pitchFamily="34" charset="0"/>
                <a:cs typeface="Arial" panose="020B0604020202020204" pitchFamily="34" charset="0"/>
              </a:rPr>
              <a:t>Сұйық сақиналы </a:t>
            </a:r>
            <a:r>
              <a:rPr lang="ru-RU" sz="2000" b="1" i="1" dirty="0" err="1">
                <a:solidFill>
                  <a:schemeClr val="accent1">
                    <a:lumMod val="50000"/>
                  </a:schemeClr>
                </a:solidFill>
                <a:latin typeface="Arial" panose="020B0604020202020204" pitchFamily="34" charset="0"/>
                <a:cs typeface="Arial" panose="020B0604020202020204" pitchFamily="34" charset="0"/>
              </a:rPr>
              <a:t>вакуумдық</a:t>
            </a:r>
            <a:r>
              <a:rPr lang="ru-RU" sz="2000" b="1" i="1" dirty="0">
                <a:solidFill>
                  <a:schemeClr val="accent1">
                    <a:lumMod val="50000"/>
                  </a:schemeClr>
                </a:solidFill>
                <a:latin typeface="Arial" panose="020B0604020202020204" pitchFamily="34" charset="0"/>
                <a:cs typeface="Arial" panose="020B0604020202020204" pitchFamily="34" charset="0"/>
              </a:rPr>
              <a:t> сорғылардың артықшылықтары:</a:t>
            </a:r>
          </a:p>
        </p:txBody>
      </p:sp>
      <p:sp>
        <p:nvSpPr>
          <p:cNvPr id="7" name="Шестиугольник 6">
            <a:extLst>
              <a:ext uri="{FF2B5EF4-FFF2-40B4-BE49-F238E27FC236}">
                <a16:creationId xmlns:a16="http://schemas.microsoft.com/office/drawing/2014/main" id="{A9712E07-7F7D-4952-AADE-99F8C669FC3F}"/>
              </a:ext>
            </a:extLst>
          </p:cNvPr>
          <p:cNvSpPr/>
          <p:nvPr/>
        </p:nvSpPr>
        <p:spPr>
          <a:xfrm>
            <a:off x="1512744" y="1670226"/>
            <a:ext cx="3041889" cy="2137463"/>
          </a:xfrm>
          <a:prstGeom prst="hexag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700" dirty="0">
                <a:solidFill>
                  <a:schemeClr val="tx1"/>
                </a:solidFill>
                <a:latin typeface="Arial" panose="020B0604020202020204" pitchFamily="34" charset="0"/>
                <a:cs typeface="Arial" panose="020B0604020202020204" pitchFamily="34" charset="0"/>
              </a:rPr>
              <a:t>Дизайнның қарапайымдылығы Күрделі бөлшектердің болмауы сорғыларды үнемді және </a:t>
            </a:r>
            <a:r>
              <a:rPr lang="ru-RU" sz="1700" dirty="0" err="1">
                <a:solidFill>
                  <a:schemeClr val="tx1"/>
                </a:solidFill>
                <a:latin typeface="Arial" panose="020B0604020202020204" pitchFamily="34" charset="0"/>
                <a:cs typeface="Arial" panose="020B0604020202020204" pitchFamily="34" charset="0"/>
              </a:rPr>
              <a:t>сенімді</a:t>
            </a:r>
            <a:r>
              <a:rPr lang="ru-RU" sz="1700" dirty="0">
                <a:solidFill>
                  <a:schemeClr val="tx1"/>
                </a:solidFill>
                <a:latin typeface="Arial" panose="020B0604020202020204" pitchFamily="34" charset="0"/>
                <a:cs typeface="Arial" panose="020B0604020202020204" pitchFamily="34" charset="0"/>
              </a:rPr>
              <a:t> </a:t>
            </a:r>
            <a:r>
              <a:rPr lang="ru-RU" sz="1700" dirty="0" err="1">
                <a:solidFill>
                  <a:schemeClr val="tx1"/>
                </a:solidFill>
                <a:latin typeface="Arial" panose="020B0604020202020204" pitchFamily="34" charset="0"/>
                <a:cs typeface="Arial" panose="020B0604020202020204" pitchFamily="34" charset="0"/>
              </a:rPr>
              <a:t>етеді</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8" name="Шестиугольник 7">
            <a:extLst>
              <a:ext uri="{FF2B5EF4-FFF2-40B4-BE49-F238E27FC236}">
                <a16:creationId xmlns:a16="http://schemas.microsoft.com/office/drawing/2014/main" id="{1E218127-1B49-D641-9982-72618E710004}"/>
              </a:ext>
            </a:extLst>
          </p:cNvPr>
          <p:cNvSpPr/>
          <p:nvPr/>
        </p:nvSpPr>
        <p:spPr>
          <a:xfrm>
            <a:off x="5015973" y="1649669"/>
            <a:ext cx="3021678" cy="2186486"/>
          </a:xfrm>
          <a:prstGeom prst="hexag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600" dirty="0">
                <a:solidFill>
                  <a:schemeClr val="tx1"/>
                </a:solidFill>
                <a:latin typeface="Arial" panose="020B0604020202020204" pitchFamily="34" charset="0"/>
                <a:cs typeface="Arial" panose="020B0604020202020204" pitchFamily="34" charset="0"/>
              </a:rPr>
              <a:t>Жоғары өнімділік</a:t>
            </a:r>
          </a:p>
          <a:p>
            <a:pPr algn="ctr"/>
            <a:r>
              <a:rPr lang="ru-RU" sz="1600" dirty="0">
                <a:solidFill>
                  <a:schemeClr val="tx1"/>
                </a:solidFill>
                <a:latin typeface="Arial" panose="020B0604020202020204" pitchFamily="34" charset="0"/>
                <a:cs typeface="Arial" panose="020B0604020202020204" pitchFamily="34" charset="0"/>
              </a:rPr>
              <a:t>Олар айтарлықтай вакуум жасай алады және жоғары айдау жылдамдығын </a:t>
            </a:r>
            <a:r>
              <a:rPr lang="ru-RU" sz="1600" dirty="0" err="1">
                <a:solidFill>
                  <a:schemeClr val="tx1"/>
                </a:solidFill>
                <a:latin typeface="Arial" panose="020B0604020202020204" pitchFamily="34" charset="0"/>
                <a:cs typeface="Arial" panose="020B0604020202020204" pitchFamily="34" charset="0"/>
              </a:rPr>
              <a:t>қамтамасыз</a:t>
            </a:r>
            <a:r>
              <a:rPr lang="ru-RU" sz="1600" dirty="0">
                <a:solidFill>
                  <a:schemeClr val="tx1"/>
                </a:solidFill>
                <a:latin typeface="Arial" panose="020B0604020202020204" pitchFamily="34" charset="0"/>
                <a:cs typeface="Arial" panose="020B0604020202020204" pitchFamily="34" charset="0"/>
              </a:rPr>
              <a:t> </a:t>
            </a:r>
            <a:r>
              <a:rPr lang="ru-RU" sz="1600" dirty="0" err="1">
                <a:solidFill>
                  <a:schemeClr val="tx1"/>
                </a:solidFill>
                <a:latin typeface="Arial" panose="020B0604020202020204" pitchFamily="34" charset="0"/>
                <a:cs typeface="Arial" panose="020B0604020202020204" pitchFamily="34" charset="0"/>
              </a:rPr>
              <a:t>етеді</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9" name="Шестиугольник 8">
            <a:extLst>
              <a:ext uri="{FF2B5EF4-FFF2-40B4-BE49-F238E27FC236}">
                <a16:creationId xmlns:a16="http://schemas.microsoft.com/office/drawing/2014/main" id="{CA9B5453-76E0-B0EF-F198-9752095E58E4}"/>
              </a:ext>
            </a:extLst>
          </p:cNvPr>
          <p:cNvSpPr/>
          <p:nvPr/>
        </p:nvSpPr>
        <p:spPr>
          <a:xfrm>
            <a:off x="3275963" y="3828245"/>
            <a:ext cx="2844811" cy="2224940"/>
          </a:xfrm>
          <a:prstGeom prst="hexag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Төмен қуат тұтыну</a:t>
            </a:r>
          </a:p>
          <a:p>
            <a:pPr algn="ctr"/>
            <a:r>
              <a:rPr lang="ru-RU" dirty="0">
                <a:solidFill>
                  <a:schemeClr val="tx1"/>
                </a:solidFill>
                <a:latin typeface="Arial" panose="020B0604020202020204" pitchFamily="34" charset="0"/>
                <a:cs typeface="Arial" panose="020B0604020202020204" pitchFamily="34" charset="0"/>
              </a:rPr>
              <a:t>Жоғары вакуум жасау үшін салыстырмалы түрде аз </a:t>
            </a:r>
            <a:r>
              <a:rPr lang="ru-RU" dirty="0" err="1">
                <a:solidFill>
                  <a:schemeClr val="tx1"/>
                </a:solidFill>
                <a:latin typeface="Arial" panose="020B0604020202020204" pitchFamily="34" charset="0"/>
                <a:cs typeface="Arial" panose="020B0604020202020204" pitchFamily="34" charset="0"/>
              </a:rPr>
              <a:t>қуатты</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пайдалану</a:t>
            </a:r>
            <a:endParaRPr lang="ru-RU" i="1" dirty="0">
              <a:solidFill>
                <a:schemeClr val="tx1"/>
              </a:solidFill>
              <a:latin typeface="Times New Roman" panose="02020603050405020304" pitchFamily="18" charset="0"/>
              <a:cs typeface="Times New Roman" panose="02020603050405020304" pitchFamily="18" charset="0"/>
            </a:endParaRPr>
          </a:p>
        </p:txBody>
      </p:sp>
      <p:sp>
        <p:nvSpPr>
          <p:cNvPr id="10" name="Шестиугольник 9">
            <a:extLst>
              <a:ext uri="{FF2B5EF4-FFF2-40B4-BE49-F238E27FC236}">
                <a16:creationId xmlns:a16="http://schemas.microsoft.com/office/drawing/2014/main" id="{6CFFC5A2-9E5C-1121-4CB7-997DF66EC866}"/>
              </a:ext>
            </a:extLst>
          </p:cNvPr>
          <p:cNvSpPr/>
          <p:nvPr/>
        </p:nvSpPr>
        <p:spPr>
          <a:xfrm>
            <a:off x="6774894" y="3845112"/>
            <a:ext cx="2989638" cy="2242488"/>
          </a:xfrm>
          <a:prstGeom prst="hexag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latin typeface="Arial" panose="020B0604020202020204" pitchFamily="34" charset="0"/>
                <a:cs typeface="Arial" panose="020B0604020202020204" pitchFamily="34" charset="0"/>
              </a:rPr>
              <a:t>Ластануға төзімділік</a:t>
            </a:r>
          </a:p>
          <a:p>
            <a:pPr algn="ctr"/>
            <a:r>
              <a:rPr lang="ru-RU" dirty="0">
                <a:solidFill>
                  <a:schemeClr val="tx1"/>
                </a:solidFill>
                <a:latin typeface="Arial" panose="020B0604020202020204" pitchFamily="34" charset="0"/>
                <a:cs typeface="Arial" panose="020B0604020202020204" pitchFamily="34" charset="0"/>
              </a:rPr>
              <a:t>Сұйық сақина сорғыны бөгде бөлшектердің </a:t>
            </a:r>
            <a:r>
              <a:rPr lang="ru-RU" dirty="0" err="1">
                <a:solidFill>
                  <a:schemeClr val="tx1"/>
                </a:solidFill>
                <a:latin typeface="Arial" panose="020B0604020202020204" pitchFamily="34" charset="0"/>
                <a:cs typeface="Arial" panose="020B0604020202020204" pitchFamily="34" charset="0"/>
              </a:rPr>
              <a:t>енуінен</a:t>
            </a:r>
            <a:r>
              <a:rPr lang="ru-RU" dirty="0">
                <a:solidFill>
                  <a:schemeClr val="tx1"/>
                </a:solidFill>
                <a:latin typeface="Arial" panose="020B0604020202020204" pitchFamily="34" charset="0"/>
                <a:cs typeface="Arial" panose="020B0604020202020204" pitchFamily="34" charset="0"/>
              </a:rPr>
              <a:t> </a:t>
            </a:r>
            <a:r>
              <a:rPr lang="ru-RU" dirty="0" err="1">
                <a:solidFill>
                  <a:schemeClr val="tx1"/>
                </a:solidFill>
                <a:latin typeface="Arial" panose="020B0604020202020204" pitchFamily="34" charset="0"/>
                <a:cs typeface="Arial" panose="020B0604020202020204" pitchFamily="34" charset="0"/>
              </a:rPr>
              <a:t>қорғайды</a:t>
            </a:r>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417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6" name="CustomShape 3"/>
          <p:cNvSpPr/>
          <p:nvPr/>
        </p:nvSpPr>
        <p:spPr>
          <a:xfrm>
            <a:off x="471960" y="52488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dirty="0">
              <a:ln>
                <a:noFill/>
              </a:ln>
              <a:solidFill>
                <a:prstClr val="black"/>
              </a:solidFill>
              <a:effectLst/>
              <a:uLnTx/>
              <a:uFillTx/>
              <a:latin typeface="Arial"/>
            </a:endParaRPr>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marR="0" lvl="0" indent="540360" algn="ctr" defTabSz="914400" rtl="0" eaLnBrk="1" fontAlgn="auto" latinLnBrk="0" hangingPunct="1">
              <a:lnSpc>
                <a:spcPct val="90000"/>
              </a:lnSpc>
              <a:spcBef>
                <a:spcPts val="0"/>
              </a:spcBef>
              <a:spcAft>
                <a:spcPts val="0"/>
              </a:spcAft>
              <a:buClrTx/>
              <a:buSzTx/>
              <a:buFontTx/>
              <a:buNone/>
              <a:tabLst/>
              <a:defRPr/>
            </a:pPr>
            <a:r>
              <a:rPr kumimoji="0" lang="kk-KZ"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3</a:t>
            </a:r>
            <a:r>
              <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kk-KZ" sz="28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Қос роторлы вакуумдық сорғылар</a:t>
            </a:r>
            <a:endPar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B179324-01AB-8515-C5CD-5DED75698DD0}"/>
              </a:ext>
            </a:extLst>
          </p:cNvPr>
          <p:cNvSpPr txBox="1"/>
          <p:nvPr/>
        </p:nvSpPr>
        <p:spPr>
          <a:xfrm>
            <a:off x="756360" y="894857"/>
            <a:ext cx="10897758" cy="1015663"/>
          </a:xfrm>
          <a:prstGeom prst="rect">
            <a:avLst/>
          </a:prstGeom>
          <a:noFill/>
        </p:spPr>
        <p:txBody>
          <a:bodyPr wrap="square">
            <a:spAutoFit/>
          </a:bodyPr>
          <a:lstStyle/>
          <a:p>
            <a:pPr algn="just"/>
            <a:r>
              <a:rPr lang="ru-RU" sz="2000" i="1" dirty="0">
                <a:solidFill>
                  <a:schemeClr val="accent1">
                    <a:lumMod val="50000"/>
                  </a:schemeClr>
                </a:solidFill>
                <a:latin typeface="Arial" panose="020B0604020202020204" pitchFamily="34" charset="0"/>
                <a:cs typeface="Arial" panose="020B0604020202020204" pitchFamily="34" charset="0"/>
              </a:rPr>
              <a:t>       </a:t>
            </a:r>
            <a:r>
              <a:rPr lang="ru-RU" sz="2000" b="1" i="1" dirty="0" err="1">
                <a:solidFill>
                  <a:schemeClr val="accent1">
                    <a:lumMod val="50000"/>
                  </a:schemeClr>
                </a:solidFill>
                <a:latin typeface="Arial" panose="020B0604020202020204" pitchFamily="34" charset="0"/>
                <a:cs typeface="Arial" panose="020B0604020202020204" pitchFamily="34" charset="0"/>
              </a:rPr>
              <a:t>Қос</a:t>
            </a:r>
            <a:r>
              <a:rPr lang="ru-RU" sz="2000" b="1" i="1" dirty="0">
                <a:solidFill>
                  <a:schemeClr val="accent1">
                    <a:lumMod val="50000"/>
                  </a:schemeClr>
                </a:solidFill>
                <a:latin typeface="Arial" panose="020B0604020202020204" pitchFamily="34" charset="0"/>
                <a:cs typeface="Arial" panose="020B0604020202020204" pitchFamily="34" charset="0"/>
              </a:rPr>
              <a:t> роторлы </a:t>
            </a:r>
            <a:r>
              <a:rPr lang="ru-RU" sz="2000" b="1" i="1" dirty="0" err="1">
                <a:solidFill>
                  <a:schemeClr val="accent1">
                    <a:lumMod val="50000"/>
                  </a:schemeClr>
                </a:solidFill>
                <a:latin typeface="Arial" panose="020B0604020202020204" pitchFamily="34" charset="0"/>
                <a:cs typeface="Arial" panose="020B0604020202020204" pitchFamily="34" charset="0"/>
              </a:rPr>
              <a:t>вакуумдық</a:t>
            </a:r>
            <a:r>
              <a:rPr lang="ru-RU" sz="2000" b="1" i="1" dirty="0">
                <a:solidFill>
                  <a:schemeClr val="accent1">
                    <a:lumMod val="50000"/>
                  </a:schemeClr>
                </a:solidFill>
                <a:latin typeface="Arial" panose="020B0604020202020204" pitchFamily="34" charset="0"/>
                <a:cs typeface="Arial" panose="020B0604020202020204" pitchFamily="34" charset="0"/>
              </a:rPr>
              <a:t> </a:t>
            </a:r>
            <a:r>
              <a:rPr lang="ru-RU" sz="2000" b="1" i="1" dirty="0" err="1">
                <a:solidFill>
                  <a:schemeClr val="accent1">
                    <a:lumMod val="50000"/>
                  </a:schemeClr>
                </a:solidFill>
                <a:latin typeface="Arial" panose="020B0604020202020204" pitchFamily="34" charset="0"/>
                <a:cs typeface="Arial" panose="020B0604020202020204" pitchFamily="34" charset="0"/>
              </a:rPr>
              <a:t>сорғылар</a:t>
            </a:r>
            <a:r>
              <a:rPr lang="ru-RU" sz="2000" b="1" i="1" dirty="0">
                <a:solidFill>
                  <a:schemeClr val="accent1">
                    <a:lumMod val="50000"/>
                  </a:schemeClr>
                </a:solidFill>
                <a:latin typeface="Arial" panose="020B0604020202020204" pitchFamily="34" charset="0"/>
                <a:cs typeface="Arial" panose="020B0604020202020204" pitchFamily="34" charset="0"/>
              </a:rPr>
              <a:t> </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жоғары</a:t>
            </a:r>
            <a:r>
              <a:rPr lang="ru-RU" sz="2000" dirty="0">
                <a:solidFill>
                  <a:schemeClr val="accent1">
                    <a:lumMod val="50000"/>
                  </a:schemeClr>
                </a:solidFill>
                <a:latin typeface="Arial" panose="020B0604020202020204" pitchFamily="34" charset="0"/>
                <a:cs typeface="Arial" panose="020B0604020202020204" pitchFamily="34" charset="0"/>
              </a:rPr>
              <a:t> вакуум деңгейін жасау үшін қолданылатын арнайы жабдық. Олар ауаны бір камерадан екіншісіне жылжытатын екі айналмалы ротордан тұрады, </a:t>
            </a:r>
            <a:r>
              <a:rPr lang="ru-RU" sz="2000" dirty="0" err="1">
                <a:solidFill>
                  <a:schemeClr val="accent1">
                    <a:lumMod val="50000"/>
                  </a:schemeClr>
                </a:solidFill>
                <a:latin typeface="Arial" panose="020B0604020202020204" pitchFamily="34" charset="0"/>
                <a:cs typeface="Arial" panose="020B0604020202020204" pitchFamily="34" charset="0"/>
              </a:rPr>
              <a:t>бұл</a:t>
            </a:r>
            <a:r>
              <a:rPr lang="ru-RU" sz="2000" dirty="0">
                <a:solidFill>
                  <a:schemeClr val="accent1">
                    <a:lumMod val="50000"/>
                  </a:schemeClr>
                </a:solidFill>
                <a:latin typeface="Arial" panose="020B0604020202020204" pitchFamily="34" charset="0"/>
                <a:cs typeface="Arial" panose="020B0604020202020204" pitchFamily="34" charset="0"/>
              </a:rPr>
              <a:t> тиімді сорғыны қамтамасыз етеді.</a:t>
            </a:r>
          </a:p>
        </p:txBody>
      </p:sp>
      <p:pic>
        <p:nvPicPr>
          <p:cNvPr id="6" name="Рисунок 5">
            <a:extLst>
              <a:ext uri="{FF2B5EF4-FFF2-40B4-BE49-F238E27FC236}">
                <a16:creationId xmlns:a16="http://schemas.microsoft.com/office/drawing/2014/main" id="{0E53EA41-DCBF-337A-A18C-CCFF8963685A}"/>
              </a:ext>
            </a:extLst>
          </p:cNvPr>
          <p:cNvPicPr>
            <a:picLocks noChangeAspect="1"/>
          </p:cNvPicPr>
          <p:nvPr/>
        </p:nvPicPr>
        <p:blipFill>
          <a:blip r:embed="rId2"/>
          <a:stretch>
            <a:fillRect/>
          </a:stretch>
        </p:blipFill>
        <p:spPr>
          <a:xfrm>
            <a:off x="1135816" y="2057400"/>
            <a:ext cx="4422967" cy="3992457"/>
          </a:xfrm>
          <a:prstGeom prst="rect">
            <a:avLst/>
          </a:prstGeom>
        </p:spPr>
      </p:pic>
      <p:cxnSp>
        <p:nvCxnSpPr>
          <p:cNvPr id="10" name="Прямая соединительная линия 9">
            <a:extLst>
              <a:ext uri="{FF2B5EF4-FFF2-40B4-BE49-F238E27FC236}">
                <a16:creationId xmlns:a16="http://schemas.microsoft.com/office/drawing/2014/main" id="{F1898C28-AD72-8B53-88B4-D106E87519E6}"/>
              </a:ext>
            </a:extLst>
          </p:cNvPr>
          <p:cNvCxnSpPr/>
          <p:nvPr/>
        </p:nvCxnSpPr>
        <p:spPr>
          <a:xfrm>
            <a:off x="290880" y="4383903"/>
            <a:ext cx="786960" cy="0"/>
          </a:xfrm>
          <a:prstGeom prst="line">
            <a:avLst/>
          </a:prstGeom>
        </p:spPr>
        <p:style>
          <a:lnRef idx="1">
            <a:schemeClr val="dk1"/>
          </a:lnRef>
          <a:fillRef idx="0">
            <a:schemeClr val="dk1"/>
          </a:fillRef>
          <a:effectRef idx="0">
            <a:schemeClr val="dk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2993AB8D-5AB2-B50D-1E6B-97D0C603457C}"/>
              </a:ext>
            </a:extLst>
          </p:cNvPr>
          <p:cNvCxnSpPr/>
          <p:nvPr/>
        </p:nvCxnSpPr>
        <p:spPr>
          <a:xfrm>
            <a:off x="5558783" y="4383903"/>
            <a:ext cx="535297"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9267038-6603-28C5-2CD9-2FBDEF365F6F}"/>
              </a:ext>
            </a:extLst>
          </p:cNvPr>
          <p:cNvSpPr txBox="1"/>
          <p:nvPr/>
        </p:nvSpPr>
        <p:spPr>
          <a:xfrm>
            <a:off x="5537520" y="4057574"/>
            <a:ext cx="914400"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Кіріс</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4FE07EF-3402-B5B4-6120-A974D742C4BA}"/>
              </a:ext>
            </a:extLst>
          </p:cNvPr>
          <p:cNvSpPr txBox="1"/>
          <p:nvPr/>
        </p:nvSpPr>
        <p:spPr>
          <a:xfrm>
            <a:off x="211059" y="4084376"/>
            <a:ext cx="1335024"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Шығыс</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0580DFC9-00A5-A7E6-733D-C7A21480E178}"/>
              </a:ext>
            </a:extLst>
          </p:cNvPr>
          <p:cNvSpPr txBox="1"/>
          <p:nvPr/>
        </p:nvSpPr>
        <p:spPr>
          <a:xfrm>
            <a:off x="5328867" y="5616144"/>
            <a:ext cx="914400" cy="400110"/>
          </a:xfrm>
          <a:prstGeom prst="rect">
            <a:avLst/>
          </a:prstGeom>
          <a:noFill/>
        </p:spPr>
        <p:txBody>
          <a:bodyPr wrap="square" rtlCol="0">
            <a:spAutoFit/>
          </a:bodyPr>
          <a:lstStyle/>
          <a:p>
            <a:r>
              <a:rPr lang="kk-KZ" sz="2000" b="1" dirty="0">
                <a:solidFill>
                  <a:schemeClr val="accent1">
                    <a:lumMod val="50000"/>
                  </a:schemeClr>
                </a:solidFill>
                <a:latin typeface="Times New Roman" panose="02020603050405020304" pitchFamily="18" charset="0"/>
                <a:cs typeface="Times New Roman" panose="02020603050405020304" pitchFamily="18" charset="0"/>
              </a:rPr>
              <a:t>А</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C8593EA8-8A83-FE73-6163-8BF31F4E33DD}"/>
              </a:ext>
            </a:extLst>
          </p:cNvPr>
          <p:cNvSpPr txBox="1"/>
          <p:nvPr/>
        </p:nvSpPr>
        <p:spPr>
          <a:xfrm>
            <a:off x="6223719" y="1944627"/>
            <a:ext cx="5506284" cy="4401205"/>
          </a:xfrm>
          <a:prstGeom prst="rect">
            <a:avLst/>
          </a:prstGeom>
          <a:noFill/>
        </p:spPr>
        <p:txBody>
          <a:bodyPr wrap="square" rtlCol="0">
            <a:spAutoFit/>
          </a:bodyPr>
          <a:lstStyle/>
          <a:p>
            <a:pPr algn="just"/>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Екі</a:t>
            </a:r>
            <a:r>
              <a:rPr lang="ru-RU" sz="2000" dirty="0">
                <a:solidFill>
                  <a:schemeClr val="accent1">
                    <a:lumMod val="50000"/>
                  </a:schemeClr>
                </a:solidFill>
                <a:latin typeface="Arial" panose="020B0604020202020204" pitchFamily="34" charset="0"/>
                <a:cs typeface="Arial" panose="020B0604020202020204" pitchFamily="34" charset="0"/>
              </a:rPr>
              <a:t> бірдей </a:t>
            </a:r>
            <a:r>
              <a:rPr lang="ru-RU" sz="2000" i="1" dirty="0">
                <a:solidFill>
                  <a:schemeClr val="accent1">
                    <a:lumMod val="50000"/>
                  </a:schemeClr>
                </a:solidFill>
                <a:latin typeface="Arial" panose="020B0604020202020204" pitchFamily="34" charset="0"/>
                <a:cs typeface="Arial" panose="020B0604020202020204" pitchFamily="34" charset="0"/>
              </a:rPr>
              <a:t>1</a:t>
            </a:r>
            <a:r>
              <a:rPr lang="ru-RU" sz="2000" dirty="0">
                <a:solidFill>
                  <a:schemeClr val="accent1">
                    <a:lumMod val="50000"/>
                  </a:schemeClr>
                </a:solidFill>
                <a:latin typeface="Arial" panose="020B0604020202020204" pitchFamily="34" charset="0"/>
                <a:cs typeface="Arial" panose="020B0604020202020204" pitchFamily="34" charset="0"/>
              </a:rPr>
              <a:t> ротор синхронды беріліс пен ротор профилінің пішініне байланысты бекітілген саңылауы бар </a:t>
            </a:r>
            <a:r>
              <a:rPr lang="ru-RU" sz="2000" i="1" dirty="0">
                <a:solidFill>
                  <a:schemeClr val="accent1">
                    <a:lumMod val="50000"/>
                  </a:schemeClr>
                </a:solidFill>
                <a:latin typeface="Arial" panose="020B0604020202020204" pitchFamily="34" charset="0"/>
                <a:cs typeface="Arial" panose="020B0604020202020204" pitchFamily="34" charset="0"/>
              </a:rPr>
              <a:t>2</a:t>
            </a:r>
            <a:r>
              <a:rPr lang="ru-RU" sz="2000" dirty="0">
                <a:solidFill>
                  <a:schemeClr val="accent1">
                    <a:lumMod val="50000"/>
                  </a:schemeClr>
                </a:solidFill>
                <a:latin typeface="Arial" panose="020B0604020202020204" pitchFamily="34" charset="0"/>
                <a:cs typeface="Arial" panose="020B0604020202020204" pitchFamily="34" charset="0"/>
              </a:rPr>
              <a:t> корпуста </a:t>
            </a:r>
            <a:r>
              <a:rPr lang="ru-RU" sz="2000" dirty="0" err="1">
                <a:solidFill>
                  <a:schemeClr val="accent1">
                    <a:lumMod val="50000"/>
                  </a:schemeClr>
                </a:solidFill>
                <a:latin typeface="Arial" panose="020B0604020202020204" pitchFamily="34" charset="0"/>
                <a:cs typeface="Arial" panose="020B0604020202020204" pitchFamily="34" charset="0"/>
              </a:rPr>
              <a:t>бір-біріне</a:t>
            </a:r>
            <a:r>
              <a:rPr lang="ru-RU" sz="2000" dirty="0">
                <a:solidFill>
                  <a:schemeClr val="accent1">
                    <a:lumMod val="50000"/>
                  </a:schemeClr>
                </a:solidFill>
                <a:latin typeface="Arial" panose="020B0604020202020204" pitchFamily="34" charset="0"/>
                <a:cs typeface="Arial" panose="020B0604020202020204" pitchFamily="34" charset="0"/>
              </a:rPr>
              <a:t> қарай айналады. Кіріс құбырының бүйіріндегі роторлар айналған кезде бөлінетін Газ сорғы Корпусы мен ротор ойықтары арасында пайда болған тұрақты </a:t>
            </a:r>
            <a:r>
              <a:rPr lang="ru-RU" sz="2000" b="1" i="1" dirty="0">
                <a:solidFill>
                  <a:schemeClr val="accent1">
                    <a:lumMod val="50000"/>
                  </a:schemeClr>
                </a:solidFill>
                <a:latin typeface="Arial" panose="020B0604020202020204" pitchFamily="34" charset="0"/>
                <a:cs typeface="Arial" panose="020B0604020202020204" pitchFamily="34" charset="0"/>
              </a:rPr>
              <a:t>А</a:t>
            </a:r>
            <a:r>
              <a:rPr lang="ru-RU" sz="2000" dirty="0">
                <a:solidFill>
                  <a:schemeClr val="accent1">
                    <a:lumMod val="50000"/>
                  </a:schemeClr>
                </a:solidFill>
                <a:latin typeface="Arial" panose="020B0604020202020204" pitchFamily="34" charset="0"/>
                <a:cs typeface="Arial" panose="020B0604020202020204" pitchFamily="34" charset="0"/>
              </a:rPr>
              <a:t> көлемімен кіреберістен шығысқа ауысады. Газдың кері бағытта ағуы ротораралық және корпустық саңылаулардың аздығына байланысты іс жүзінде алынып тасталады.  Роторлардың өзара орналасуы роторлардың біліктеріне орнатылған жұп тісті берілістермен бекітіледі.</a:t>
            </a:r>
          </a:p>
        </p:txBody>
      </p:sp>
    </p:spTree>
    <p:extLst>
      <p:ext uri="{BB962C8B-B14F-4D97-AF65-F5344CB8AC3E}">
        <p14:creationId xmlns:p14="http://schemas.microsoft.com/office/powerpoint/2010/main" val="73821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6" name="CustomShape 3"/>
          <p:cNvSpPr/>
          <p:nvPr/>
        </p:nvSpPr>
        <p:spPr>
          <a:xfrm>
            <a:off x="471960" y="52488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endParaRPr lang="ru-KZ"/>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indent="540360" algn="ctr">
              <a:lnSpc>
                <a:spcPct val="90000"/>
              </a:lnSpc>
            </a:pPr>
            <a:r>
              <a:rPr lang="kk-KZ" sz="2800" b="1" strike="noStrike" spc="-1" dirty="0">
                <a:solidFill>
                  <a:srgbClr val="C00000"/>
                </a:solidFill>
                <a:latin typeface="Arial" panose="020B0604020202020204" pitchFamily="34" charset="0"/>
                <a:cs typeface="Arial" panose="020B0604020202020204" pitchFamily="34" charset="0"/>
              </a:rPr>
              <a:t>3</a:t>
            </a:r>
            <a:r>
              <a:rPr lang="en-US" sz="2800" b="1" strike="noStrike" spc="-1" dirty="0">
                <a:solidFill>
                  <a:srgbClr val="C00000"/>
                </a:solidFill>
                <a:latin typeface="Arial" panose="020B0604020202020204" pitchFamily="34" charset="0"/>
                <a:cs typeface="Arial" panose="020B0604020202020204" pitchFamily="34" charset="0"/>
              </a:rPr>
              <a:t>. </a:t>
            </a:r>
            <a:r>
              <a:rPr lang="kk-KZ" sz="2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Қос роторлы вакуумдық сорғылар</a:t>
            </a:r>
            <a:endParaRPr lang="en-US" sz="2800" b="1" strike="noStrike" spc="-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7E3921-CC42-365F-B153-547E2E056B07}"/>
              </a:ext>
            </a:extLst>
          </p:cNvPr>
          <p:cNvSpPr txBox="1"/>
          <p:nvPr/>
        </p:nvSpPr>
        <p:spPr>
          <a:xfrm>
            <a:off x="481320" y="835915"/>
            <a:ext cx="11237759" cy="2585323"/>
          </a:xfrm>
          <a:prstGeom prst="rect">
            <a:avLst/>
          </a:prstGeom>
          <a:noFill/>
        </p:spPr>
        <p:txBody>
          <a:bodyPr wrap="square">
            <a:spAutoFit/>
          </a:bodyPr>
          <a:lstStyle/>
          <a:p>
            <a:pPr algn="just"/>
            <a:r>
              <a:rPr lang="kk-KZ"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Вакуумдық қондырғыларды қолдану арқылы соңғы вакуумды 0,1-0,01 Па дейін төмендетуге, объектінің айдау жылдамдығын шама ретімен арттыруға және айналмалы май мен сұйық сақиналы сорғылардың вакуумының сапасын жақсартуға болады. </a:t>
            </a:r>
          </a:p>
          <a:p>
            <a:pPr algn="just"/>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i="1"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Қос</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i="1"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роторлы</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i="1"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сорғылардың</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конструкциялары</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өте</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қарапайым.Корпустың</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сопақ</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жұмыс</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камерасында</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көлденең</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қимасы</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8</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санына</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ұқсас</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екі</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ротор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синхронды</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түрде</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айналады</a:t>
            </a:r>
            <a:r>
              <a:rPr lang="ru-RU" sz="1800" kern="0" dirty="0">
                <a:solidFill>
                  <a:schemeClr val="accent1">
                    <a:lumMod val="50000"/>
                  </a:schemeClr>
                </a:solidFill>
                <a:effectLst/>
                <a:latin typeface="Times New Roman" panose="02020603050405020304" pitchFamily="18" charset="0"/>
                <a:ea typeface="Times New Roman" panose="02020603050405020304" pitchFamily="18" charset="0"/>
              </a:rPr>
              <a:t>. </a:t>
            </a:r>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Айналу синхронды жұмыс камерасынан тыс шығарылған роторлар біліктеріне бекітілген байланыс тістегершіктерімен (</a:t>
            </a:r>
            <a:r>
              <a:rPr lang="kk-KZ"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қамтамасыз етіледі</a:t>
            </a:r>
            <a:r>
              <a:rPr lang="kk-KZ" sz="1800" kern="0" dirty="0">
                <a:effectLst/>
                <a:latin typeface="Arial" panose="020B0604020202020204" pitchFamily="34" charset="0"/>
                <a:ea typeface="Times New Roman" panose="02020603050405020304" pitchFamily="18" charset="0"/>
                <a:cs typeface="Arial" panose="020B0604020202020204" pitchFamily="34" charset="0"/>
              </a:rPr>
              <a:t>. </a:t>
            </a:r>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Тіреуіштер мен тірек мойынтіректерін майлау май ваннасынан май шашу арқылы </a:t>
            </a:r>
            <a:endParaRPr lang="ru-KZ" dirty="0">
              <a:latin typeface="Arial" panose="020B0604020202020204" pitchFamily="34" charset="0"/>
              <a:cs typeface="Arial" panose="020B0604020202020204" pitchFamily="34" charset="0"/>
            </a:endParaRPr>
          </a:p>
          <a:p>
            <a:pPr algn="just"/>
            <a:endParaRPr lang="ru-KZ" dirty="0">
              <a:solidFill>
                <a:schemeClr val="accent1">
                  <a:lumMod val="50000"/>
                </a:schemeClr>
              </a:solidFill>
            </a:endParaRPr>
          </a:p>
          <a:p>
            <a:pPr algn="just"/>
            <a:endParaRPr lang="ru-KZ" dirty="0">
              <a:solidFill>
                <a:schemeClr val="accent1">
                  <a:lumMod val="50000"/>
                </a:schemeClr>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820619EB-F6D3-77A5-08F5-E60E4EB6EB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60" y="2823882"/>
            <a:ext cx="5685913" cy="3465318"/>
          </a:xfrm>
          <a:prstGeom prst="rect">
            <a:avLst/>
          </a:prstGeom>
        </p:spPr>
      </p:pic>
      <p:sp>
        <p:nvSpPr>
          <p:cNvPr id="11" name="TextBox 10">
            <a:extLst>
              <a:ext uri="{FF2B5EF4-FFF2-40B4-BE49-F238E27FC236}">
                <a16:creationId xmlns:a16="http://schemas.microsoft.com/office/drawing/2014/main" id="{5CC1B398-5078-7DB7-A3F5-96EC8104E33D}"/>
              </a:ext>
            </a:extLst>
          </p:cNvPr>
          <p:cNvSpPr txBox="1"/>
          <p:nvPr/>
        </p:nvSpPr>
        <p:spPr>
          <a:xfrm>
            <a:off x="6229512" y="2767527"/>
            <a:ext cx="5475527" cy="2585323"/>
          </a:xfrm>
          <a:prstGeom prst="rect">
            <a:avLst/>
          </a:prstGeom>
          <a:noFill/>
        </p:spPr>
        <p:txBody>
          <a:bodyPr wrap="square">
            <a:spAutoFit/>
          </a:bodyPr>
          <a:lstStyle/>
          <a:p>
            <a:pPr algn="just"/>
            <a:r>
              <a:rPr lang="kk-KZ"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жүзеге асырылады. Корпуспен және қақпақтармен (</a:t>
            </a:r>
            <a:r>
              <a:rPr lang="kk-KZ"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kk-KZ"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және </a:t>
            </a:r>
            <a:r>
              <a:rPr lang="kk-KZ"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r>
              <a:rPr lang="kk-KZ"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пайда болған май ванналарының қуыстары герметикалық болады. Жетекші біліктің шығымы манжетпен тығыздалады. Білікті сенімді тұмшалау және май салғыштан жасалған манжеталардың ресурсын ұлғайту үшін (</a:t>
            </a:r>
            <a:r>
              <a:rPr lang="kk-KZ"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kk-KZ"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манжетаға үнемі май беріледі. Екі роторлы сорғыда майлы тығыздағышы бар ротациялық сорғыдағы май қолданылады.</a:t>
            </a:r>
            <a:endParaRPr lang="ru-KZ"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2"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3" name="CustomShape 3"/>
          <p:cNvSpPr/>
          <p:nvPr/>
        </p:nvSpPr>
        <p:spPr>
          <a:xfrm>
            <a:off x="339120" y="67446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394" name="Group 4"/>
          <p:cNvGrpSpPr/>
          <p:nvPr/>
        </p:nvGrpSpPr>
        <p:grpSpPr>
          <a:xfrm>
            <a:off x="11873520" y="44640"/>
            <a:ext cx="232920" cy="771840"/>
            <a:chOff x="11873520" y="44640"/>
            <a:chExt cx="232920" cy="771840"/>
          </a:xfrm>
        </p:grpSpPr>
        <p:sp>
          <p:nvSpPr>
            <p:cNvPr id="395"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6"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7"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8"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9"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0"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1"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2"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3"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4"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5"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6"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407" name="Group 17"/>
          <p:cNvGrpSpPr/>
          <p:nvPr/>
        </p:nvGrpSpPr>
        <p:grpSpPr>
          <a:xfrm>
            <a:off x="54720" y="3048480"/>
            <a:ext cx="629640" cy="764640"/>
            <a:chOff x="54720" y="3048480"/>
            <a:chExt cx="629640" cy="764640"/>
          </a:xfrm>
        </p:grpSpPr>
        <p:sp>
          <p:nvSpPr>
            <p:cNvPr id="408"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9"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0"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1"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2"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3"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4"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5"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6"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7"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8"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9"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0"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1"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2"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3"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4"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5"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6"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7"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8"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9"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30"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31"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32"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433" name="CustomShape 43"/>
          <p:cNvSpPr/>
          <p:nvPr/>
        </p:nvSpPr>
        <p:spPr>
          <a:xfrm>
            <a:off x="1242360" y="13939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3" name="TextBox 2">
            <a:extLst>
              <a:ext uri="{FF2B5EF4-FFF2-40B4-BE49-F238E27FC236}">
                <a16:creationId xmlns:a16="http://schemas.microsoft.com/office/drawing/2014/main" id="{C91782D1-65B1-73D2-4377-A345E9A376FE}"/>
              </a:ext>
            </a:extLst>
          </p:cNvPr>
          <p:cNvSpPr txBox="1"/>
          <p:nvPr/>
        </p:nvSpPr>
        <p:spPr>
          <a:xfrm>
            <a:off x="399420" y="1170928"/>
            <a:ext cx="11207160" cy="1118255"/>
          </a:xfrm>
          <a:prstGeom prst="rect">
            <a:avLst/>
          </a:prstGeom>
          <a:noFill/>
        </p:spPr>
        <p:txBody>
          <a:bodyPr wrap="square">
            <a:spAutoFit/>
          </a:bodyPr>
          <a:lstStyle/>
          <a:p>
            <a:pPr marL="158115" marR="277495" indent="540385" algn="just">
              <a:lnSpc>
                <a:spcPct val="100000"/>
              </a:lnSpc>
              <a:spcAft>
                <a:spcPts val="800"/>
              </a:spcAft>
            </a:pP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Қос роторлы сорғыға кірістегі әрекет жылдамдығын формула бойынша анықтауға болады</a:t>
            </a:r>
            <a:endParaRPr lang="ru-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endParaRPr lang="ru-KZ" sz="2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81DA881-5D7B-B976-8A04-EF510AEE17B4}"/>
                  </a:ext>
                </a:extLst>
              </p:cNvPr>
              <p:cNvSpPr txBox="1"/>
              <p:nvPr/>
            </p:nvSpPr>
            <p:spPr>
              <a:xfrm>
                <a:off x="623160" y="2294843"/>
                <a:ext cx="11176920" cy="2492990"/>
              </a:xfrm>
              <a:prstGeom prst="rect">
                <a:avLst/>
              </a:prstGeom>
              <a:noFill/>
            </p:spPr>
            <p:txBody>
              <a:bodyPr wrap="square">
                <a:spAutoFit/>
              </a:bodyPr>
              <a:lstStyle/>
              <a:p>
                <a:pPr marR="277495" algn="just">
                  <a:lnSpc>
                    <a:spcPct val="100000"/>
                  </a:lnSpc>
                  <a:spcAft>
                    <a:spcPts val="800"/>
                  </a:spcAft>
                </a:pPr>
                <a:endParaRPr lang="kk-KZ" sz="2000"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R="277495" algn="just">
                  <a:lnSpc>
                    <a:spcPct val="100000"/>
                  </a:lnSpc>
                  <a:spcAft>
                    <a:spcPts val="800"/>
                  </a:spcAft>
                </a:pPr>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 Мұндағы ,</a:t>
                </a:r>
                <a14:m>
                  <m:oMath xmlns:m="http://schemas.openxmlformats.org/officeDocument/2006/math">
                    <m:r>
                      <a:rPr lang="kk-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𝑉</m:t>
                    </m:r>
                  </m:oMath>
                </a14:m>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 – роторлар мен статор арасындағы қуыстардың жұмыс көлемі;</a:t>
                </a:r>
                <a14:m>
                  <m:oMath xmlns:m="http://schemas.openxmlformats.org/officeDocument/2006/math">
                    <m:r>
                      <a:rPr lang="kk-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𝑛</m:t>
                    </m:r>
                  </m:oMath>
                </a14:m>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 – роторлардың айналу жиілігі; </a:t>
                </a:r>
                <a14:m>
                  <m:oMath xmlns:m="http://schemas.openxmlformats.org/officeDocument/2006/math">
                    <m:r>
                      <a:rPr lang="kk-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𝑈</m:t>
                    </m:r>
                  </m:oMath>
                </a14:m>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 – саңылаулардың орташа өткізгіштігі;</a:t>
                </a:r>
                <a14:m>
                  <m:oMath xmlns:m="http://schemas.openxmlformats.org/officeDocument/2006/math">
                    <m:sSub>
                      <m:sSubPr>
                        <m:ctrlPr>
                          <a:rPr lang="ru-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𝑝</m:t>
                        </m:r>
                      </m:e>
                      <m:sub>
                        <m:r>
                          <a:rPr lang="kk-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𝐻</m:t>
                        </m:r>
                      </m:sub>
                    </m:sSub>
                  </m:oMath>
                </a14:m>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 сорғыдан шығудағы қысым; </a:t>
                </a:r>
                <a14:m>
                  <m:oMath xmlns:m="http://schemas.openxmlformats.org/officeDocument/2006/math">
                    <m:r>
                      <a:rPr lang="kk-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𝑝</m:t>
                    </m:r>
                  </m:oMath>
                </a14:m>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 – сорғыға кірудегі қысым. </a:t>
                </a:r>
                <a:endParaRPr lang="ru-KZ" sz="2000" dirty="0">
                  <a:solidFill>
                    <a:schemeClr val="accent1">
                      <a:lumMod val="50000"/>
                    </a:schemeClr>
                  </a:solidFill>
                  <a:effectLst/>
                  <a:latin typeface="+mj-lt"/>
                  <a:ea typeface="Times New Roman" panose="02020603050405020304" pitchFamily="18" charset="0"/>
                  <a:cs typeface="Arial" panose="020B0604020202020204" pitchFamily="34" charset="0"/>
                </a:endParaRPr>
              </a:p>
              <a:p>
                <a:pPr marL="158115" marR="277495" indent="540385" algn="just">
                  <a:lnSpc>
                    <a:spcPct val="100000"/>
                  </a:lnSpc>
                  <a:spcAft>
                    <a:spcPts val="800"/>
                  </a:spcAft>
                </a:pPr>
                <a:r>
                  <a:rPr lang="ru-RU" sz="2000" dirty="0">
                    <a:solidFill>
                      <a:schemeClr val="accent1">
                        <a:lumMod val="50000"/>
                      </a:schemeClr>
                    </a:solidFill>
                    <a:effectLst/>
                    <a:latin typeface="+mj-lt"/>
                    <a:ea typeface="Times New Roman" panose="02020603050405020304" pitchFamily="18" charset="0"/>
                    <a:cs typeface="Arial" panose="020B0604020202020204" pitchFamily="34" charset="0"/>
                  </a:rPr>
                  <a:t>Шекті қысымы </a:t>
                </a:r>
                <a14:m>
                  <m:oMath xmlns:m="http://schemas.openxmlformats.org/officeDocument/2006/math">
                    <m:sSub>
                      <m:sSubPr>
                        <m:ctrlPr>
                          <a:rPr lang="ru-KZ"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ru-RU"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𝐻</m:t>
                        </m:r>
                      </m:sub>
                    </m:sSub>
                    <m:r>
                      <a:rPr lang="ru-RU" sz="2000"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=0 </m:t>
                    </m:r>
                  </m:oMath>
                </a14:m>
                <a:r>
                  <a:rPr lang="kk-KZ" sz="2000" dirty="0">
                    <a:solidFill>
                      <a:schemeClr val="accent1">
                        <a:lumMod val="50000"/>
                      </a:schemeClr>
                    </a:solidFill>
                    <a:effectLst/>
                    <a:latin typeface="+mj-lt"/>
                    <a:ea typeface="Times New Roman" panose="02020603050405020304" pitchFamily="18" charset="0"/>
                    <a:cs typeface="Arial" panose="020B0604020202020204" pitchFamily="34" charset="0"/>
                  </a:rPr>
                  <a:t>шартынан табылады.</a:t>
                </a:r>
                <a:endParaRPr lang="ru-KZ" sz="2000" dirty="0">
                  <a:effectLst/>
                  <a:latin typeface="+mj-lt"/>
                  <a:ea typeface="Times New Roman" panose="02020603050405020304" pitchFamily="18" charset="0"/>
                  <a:cs typeface="Arial" panose="020B0604020202020204" pitchFamily="34" charset="0"/>
                </a:endParaRPr>
              </a:p>
              <a:p>
                <a:r>
                  <a:rPr lang="kk-KZ" sz="1800" kern="0" dirty="0">
                    <a:effectLst/>
                    <a:latin typeface="Times New Roman" panose="02020603050405020304" pitchFamily="18" charset="0"/>
                    <a:ea typeface="Times New Roman" panose="02020603050405020304" pitchFamily="18" charset="0"/>
                  </a:rPr>
                  <a:t>                                 </a:t>
                </a:r>
                <a:endParaRPr lang="kk-KZ" dirty="0"/>
              </a:p>
              <a:p>
                <a:endParaRPr lang="ru-KZ" dirty="0"/>
              </a:p>
            </p:txBody>
          </p:sp>
        </mc:Choice>
        <mc:Fallback xmlns="">
          <p:sp>
            <p:nvSpPr>
              <p:cNvPr id="5" name="TextBox 4">
                <a:extLst>
                  <a:ext uri="{FF2B5EF4-FFF2-40B4-BE49-F238E27FC236}">
                    <a16:creationId xmlns:a16="http://schemas.microsoft.com/office/drawing/2014/main" id="{081DA881-5D7B-B976-8A04-EF510AEE17B4}"/>
                  </a:ext>
                </a:extLst>
              </p:cNvPr>
              <p:cNvSpPr txBox="1">
                <a:spLocks noRot="1" noChangeAspect="1" noMove="1" noResize="1" noEditPoints="1" noAdjustHandles="1" noChangeArrowheads="1" noChangeShapeType="1" noTextEdit="1"/>
              </p:cNvSpPr>
              <p:nvPr/>
            </p:nvSpPr>
            <p:spPr>
              <a:xfrm>
                <a:off x="623160" y="2294843"/>
                <a:ext cx="11176920" cy="2492990"/>
              </a:xfrm>
              <a:prstGeom prst="rect">
                <a:avLst/>
              </a:prstGeom>
              <a:blipFill>
                <a:blip r:embed="rId2"/>
                <a:stretch>
                  <a:fillRect l="-545"/>
                </a:stretch>
              </a:blipFill>
            </p:spPr>
            <p:txBody>
              <a:bodyPr/>
              <a:lstStyle/>
              <a:p>
                <a:r>
                  <a:rPr lang="ru-KZ">
                    <a:noFill/>
                  </a:rPr>
                  <a:t> </a:t>
                </a:r>
              </a:p>
            </p:txBody>
          </p:sp>
        </mc:Fallback>
      </mc:AlternateContent>
      <p:sp>
        <p:nvSpPr>
          <p:cNvPr id="7" name="TextBox 6">
            <a:extLst>
              <a:ext uri="{FF2B5EF4-FFF2-40B4-BE49-F238E27FC236}">
                <a16:creationId xmlns:a16="http://schemas.microsoft.com/office/drawing/2014/main" id="{72148B30-A62D-2A79-A912-C80F46842527}"/>
              </a:ext>
            </a:extLst>
          </p:cNvPr>
          <p:cNvSpPr txBox="1"/>
          <p:nvPr/>
        </p:nvSpPr>
        <p:spPr>
          <a:xfrm>
            <a:off x="602820" y="4588094"/>
            <a:ext cx="10966020" cy="1323439"/>
          </a:xfrm>
          <a:prstGeom prst="rect">
            <a:avLst/>
          </a:prstGeom>
          <a:noFill/>
        </p:spPr>
        <p:txBody>
          <a:bodyPr wrap="square">
            <a:spAutoFit/>
          </a:bodyPr>
          <a:lstStyle/>
          <a:p>
            <a:endParaRPr lang="ru-RU" sz="2000" kern="0" dirty="0">
              <a:solidFill>
                <a:schemeClr val="accent1">
                  <a:lumMod val="50000"/>
                </a:schemeClr>
              </a:solidFill>
              <a:effectLst/>
              <a:latin typeface="Times New Roman" panose="02020603050405020304" pitchFamily="18" charset="0"/>
              <a:ea typeface="Times New Roman" panose="02020603050405020304" pitchFamily="18" charset="0"/>
            </a:endParaRPr>
          </a:p>
          <a:p>
            <a:endParaRPr lang="ru-RU" sz="2000" kern="0" dirty="0">
              <a:solidFill>
                <a:schemeClr val="accent1">
                  <a:lumMod val="50000"/>
                </a:schemeClr>
              </a:solidFill>
              <a:effectLst/>
              <a:latin typeface="Times New Roman" panose="02020603050405020304" pitchFamily="18" charset="0"/>
              <a:ea typeface="Times New Roman" panose="02020603050405020304" pitchFamily="18" charset="0"/>
            </a:endParaRPr>
          </a:p>
          <a:p>
            <a:pPr algn="just"/>
            <a:r>
              <a:rPr lang="ru-RU"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20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Синхрондаушы</a:t>
            </a:r>
            <a:r>
              <a:rPr lang="ru-RU"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тістегершіктер мен мойынтіректерді майлау корпустың ішіне түспеуі үшін біліктердің лабиринтті немесе манжетті тығыздағыштары болады. </a:t>
            </a:r>
            <a:endParaRPr lang="ru-KZ" sz="2000" dirty="0">
              <a:solidFill>
                <a:schemeClr val="accent1">
                  <a:lumMod val="50000"/>
                </a:schemeClr>
              </a:solidFill>
              <a:latin typeface="Arial" panose="020B0604020202020204" pitchFamily="34" charset="0"/>
              <a:cs typeface="Arial" panose="020B0604020202020204" pitchFamily="34" charset="0"/>
            </a:endParaRPr>
          </a:p>
        </p:txBody>
      </p:sp>
      <p:sp>
        <p:nvSpPr>
          <p:cNvPr id="2" name="CustomShape 45">
            <a:extLst>
              <a:ext uri="{FF2B5EF4-FFF2-40B4-BE49-F238E27FC236}">
                <a16:creationId xmlns:a16="http://schemas.microsoft.com/office/drawing/2014/main" id="{E0DB9DC4-943F-0BCA-86B1-F03A4AC5F184}"/>
              </a:ext>
            </a:extLst>
          </p:cNvPr>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indent="540360" algn="ctr">
              <a:lnSpc>
                <a:spcPct val="90000"/>
              </a:lnSpc>
            </a:pPr>
            <a:endParaRPr lang="en-US" sz="3200" b="1" strike="noStrike" spc="-1" dirty="0">
              <a:solidFill>
                <a:srgbClr val="C00000"/>
              </a:solidFill>
              <a:latin typeface="Times New Roman" panose="02020603050405020304" pitchFamily="18" charset="0"/>
              <a:cs typeface="Times New Roman" panose="02020603050405020304" pitchFamily="18" charset="0"/>
            </a:endParaRPr>
          </a:p>
        </p:txBody>
      </p:sp>
      <p:sp>
        <p:nvSpPr>
          <p:cNvPr id="4" name="CustomShape 44">
            <a:extLst>
              <a:ext uri="{FF2B5EF4-FFF2-40B4-BE49-F238E27FC236}">
                <a16:creationId xmlns:a16="http://schemas.microsoft.com/office/drawing/2014/main" id="{2B4A03CA-8A70-0A6E-0E65-24798845C4D0}"/>
              </a:ext>
            </a:extLst>
          </p:cNvPr>
          <p:cNvSpPr/>
          <p:nvPr/>
        </p:nvSpPr>
        <p:spPr>
          <a:xfrm>
            <a:off x="1975320" y="28062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158040" marR="0" lvl="0" indent="540360" algn="ctr" defTabSz="914400" rtl="0" eaLnBrk="1" fontAlgn="auto" latinLnBrk="0" hangingPunct="1">
              <a:lnSpc>
                <a:spcPct val="90000"/>
              </a:lnSpc>
              <a:spcBef>
                <a:spcPts val="0"/>
              </a:spcBef>
              <a:spcAft>
                <a:spcPts val="0"/>
              </a:spcAft>
              <a:buClrTx/>
              <a:buSzTx/>
              <a:buFontTx/>
              <a:buNone/>
              <a:tabLst/>
              <a:defRPr/>
            </a:pPr>
            <a:r>
              <a:rPr kumimoji="0" lang="kk-KZ"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3</a:t>
            </a:r>
            <a:r>
              <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kk-KZ" sz="28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Қос роторлы вакуумдық сорғылар</a:t>
            </a:r>
            <a:endPar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Прямоугольник: скругленные углы 5">
                <a:extLst>
                  <a:ext uri="{FF2B5EF4-FFF2-40B4-BE49-F238E27FC236}">
                    <a16:creationId xmlns:a16="http://schemas.microsoft.com/office/drawing/2014/main" id="{509A60B0-7774-9CEE-1A51-8BDF53E39F0A}"/>
                  </a:ext>
                </a:extLst>
              </p:cNvPr>
              <p:cNvSpPr/>
              <p:nvPr/>
            </p:nvSpPr>
            <p:spPr>
              <a:xfrm>
                <a:off x="3904332" y="1744200"/>
                <a:ext cx="3011424" cy="51948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kumimoji="0" lang="ru-KZ" sz="2000" b="0" i="1" u="none" strike="noStrike" kern="1200" cap="none" spc="0" normalizeH="0" baseline="0" noProof="0" smtClean="0">
                            <a:ln>
                              <a:noFill/>
                            </a:ln>
                            <a:solidFill>
                              <a:srgbClr val="C00000"/>
                            </a:solidFill>
                            <a:effectLst/>
                            <a:uLnTx/>
                            <a:uFillTx/>
                            <a:latin typeface="Cambria Math" panose="02040503050406030204" pitchFamily="18" charset="0"/>
                          </a:rPr>
                        </m:ctrlPr>
                      </m:sSubPr>
                      <m:e>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𝑆</m:t>
                        </m:r>
                      </m:e>
                      <m:sub>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sub>
                    </m:sSub>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ru-KZ" sz="20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𝑉</m:t>
                        </m:r>
                      </m:e>
                      <m:sub>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sub>
                    </m:sSub>
                    <m:d>
                      <m:dPr>
                        <m:begChr m:val="["/>
                        <m:endChr m:val="]"/>
                        <m:ctrlPr>
                          <a:rPr kumimoji="0" lang="ru-KZ" sz="2000" b="0" i="1" u="none" strike="noStrike" kern="1200" cap="none" spc="0" normalizeH="0" baseline="0" noProof="0">
                            <a:ln>
                              <a:noFill/>
                            </a:ln>
                            <a:solidFill>
                              <a:srgbClr val="C00000"/>
                            </a:solidFill>
                            <a:effectLst/>
                            <a:uLnTx/>
                            <a:uFillTx/>
                            <a:latin typeface="Cambria Math" panose="02040503050406030204" pitchFamily="18" charset="0"/>
                          </a:rPr>
                        </m:ctrlPr>
                      </m:dPr>
                      <m:e>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f>
                          <m:fPr>
                            <m:ctrlPr>
                              <a:rPr kumimoji="0" lang="ru-KZ" sz="2000" b="0" i="1" u="none" strike="noStrike" kern="1200" cap="none" spc="0" normalizeH="0" baseline="0" noProof="0">
                                <a:ln>
                                  <a:noFill/>
                                </a:ln>
                                <a:solidFill>
                                  <a:srgbClr val="C00000"/>
                                </a:solidFill>
                                <a:effectLst/>
                                <a:uLnTx/>
                                <a:uFillTx/>
                                <a:latin typeface="Cambria Math" panose="02040503050406030204" pitchFamily="18" charset="0"/>
                              </a:rPr>
                            </m:ctrlPr>
                          </m:fPr>
                          <m:num>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𝑈</m:t>
                            </m:r>
                          </m:num>
                          <m:den>
                            <m:sSub>
                              <m:sSubPr>
                                <m:ctrlPr>
                                  <a:rPr kumimoji="0" lang="ru-KZ" sz="20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𝑉</m:t>
                                </m:r>
                              </m:e>
                              <m:sub>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sub>
                            </m:sSub>
                          </m:den>
                        </m:f>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f>
                          <m:fPr>
                            <m:ctrlPr>
                              <a:rPr kumimoji="0" lang="ru-KZ" sz="2000" b="0" i="1" u="none" strike="noStrike" kern="1200" cap="none" spc="0" normalizeH="0" baseline="0" noProof="0">
                                <a:ln>
                                  <a:noFill/>
                                </a:ln>
                                <a:solidFill>
                                  <a:srgbClr val="C00000"/>
                                </a:solidFill>
                                <a:effectLst/>
                                <a:uLnTx/>
                                <a:uFillTx/>
                                <a:latin typeface="Cambria Math" panose="02040503050406030204" pitchFamily="18" charset="0"/>
                              </a:rPr>
                            </m:ctrlPr>
                          </m:fPr>
                          <m:num>
                            <m:sSub>
                              <m:sSubPr>
                                <m:ctrlPr>
                                  <a:rPr kumimoji="0" lang="ru-KZ" sz="20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e>
                              <m:sub>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sub>
                            </m:sSub>
                          </m:num>
                          <m:den>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den>
                        </m:f>
                        <m:r>
                          <a:rPr kumimoji="0" lang="kk-KZ" sz="20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−1)</m:t>
                        </m:r>
                      </m:e>
                    </m:d>
                  </m:oMath>
                </a14:m>
                <a:endParaRPr lang="ru-RU"/>
              </a:p>
            </p:txBody>
          </p:sp>
        </mc:Choice>
        <mc:Fallback xmlns="">
          <p:sp>
            <p:nvSpPr>
              <p:cNvPr id="6" name="Прямоугольник: скругленные углы 5">
                <a:extLst>
                  <a:ext uri="{FF2B5EF4-FFF2-40B4-BE49-F238E27FC236}">
                    <a16:creationId xmlns:a16="http://schemas.microsoft.com/office/drawing/2014/main" id="{509A60B0-7774-9CEE-1A51-8BDF53E39F0A}"/>
                  </a:ext>
                </a:extLst>
              </p:cNvPr>
              <p:cNvSpPr>
                <a:spLocks noRot="1" noChangeAspect="1" noMove="1" noResize="1" noEditPoints="1" noAdjustHandles="1" noChangeArrowheads="1" noChangeShapeType="1" noTextEdit="1"/>
              </p:cNvSpPr>
              <p:nvPr/>
            </p:nvSpPr>
            <p:spPr>
              <a:xfrm>
                <a:off x="3904332" y="1744200"/>
                <a:ext cx="3011424" cy="519480"/>
              </a:xfrm>
              <a:prstGeom prst="roundRect">
                <a:avLst/>
              </a:prstGeom>
              <a:blipFill>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скругленные углы 7">
                <a:extLst>
                  <a:ext uri="{FF2B5EF4-FFF2-40B4-BE49-F238E27FC236}">
                    <a16:creationId xmlns:a16="http://schemas.microsoft.com/office/drawing/2014/main" id="{9CC491BF-6047-9275-1CA4-5F5AA5445F2C}"/>
                  </a:ext>
                </a:extLst>
              </p:cNvPr>
              <p:cNvSpPr/>
              <p:nvPr/>
            </p:nvSpPr>
            <p:spPr>
              <a:xfrm>
                <a:off x="4791456" y="4236406"/>
                <a:ext cx="2124300" cy="719460"/>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0" lang="ru-KZ" sz="2400" b="0" i="1" u="none" strike="noStrike" kern="1200" cap="none" spc="0" normalizeH="0" baseline="0" noProof="0" smtClean="0">
                              <a:ln>
                                <a:noFill/>
                              </a:ln>
                              <a:solidFill>
                                <a:srgbClr val="C00000"/>
                              </a:solidFill>
                              <a:effectLst/>
                              <a:uLnTx/>
                              <a:uFillTx/>
                              <a:latin typeface="Cambria Math" panose="02040503050406030204" pitchFamily="18" charset="0"/>
                            </a:rPr>
                          </m:ctrlPr>
                        </m:sSubPr>
                        <m:e>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𝑚𝑖𝑛</m:t>
                          </m:r>
                        </m:sub>
                      </m:sSub>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ru-KZ" sz="2400" b="0" i="1" u="none" strike="noStrike" kern="1200" cap="none" spc="0" normalizeH="0" baseline="0" noProof="0">
                              <a:ln>
                                <a:noFill/>
                              </a:ln>
                              <a:solidFill>
                                <a:srgbClr val="C00000"/>
                              </a:solidFill>
                              <a:effectLst/>
                              <a:uLnTx/>
                              <a:uFillTx/>
                              <a:latin typeface="Cambria Math" panose="02040503050406030204" pitchFamily="18" charset="0"/>
                            </a:rPr>
                          </m:ctrlPr>
                        </m:fPr>
                        <m:num>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𝑈</m:t>
                          </m:r>
                        </m:num>
                        <m:den>
                          <m:sSub>
                            <m:sSubPr>
                              <m:ctrlPr>
                                <a:rPr kumimoji="0" lang="ru-KZ" sz="24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𝑉</m:t>
                              </m:r>
                            </m:e>
                            <m:sub>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𝑛</m:t>
                              </m:r>
                            </m:sub>
                          </m:sSub>
                        </m:den>
                      </m:f>
                      <m:sSub>
                        <m:sSubPr>
                          <m:ctrlPr>
                            <a:rPr kumimoji="0" lang="ru-KZ" sz="2400" b="0"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ru-RU" sz="2400" b="0"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𝐻</m:t>
                          </m:r>
                        </m:sub>
                      </m:sSub>
                    </m:oMath>
                  </m:oMathPara>
                </a14:m>
                <a:endParaRPr lang="ru-RU"/>
              </a:p>
            </p:txBody>
          </p:sp>
        </mc:Choice>
        <mc:Fallback xmlns="">
          <p:sp>
            <p:nvSpPr>
              <p:cNvPr id="8" name="Прямоугольник: скругленные углы 7">
                <a:extLst>
                  <a:ext uri="{FF2B5EF4-FFF2-40B4-BE49-F238E27FC236}">
                    <a16:creationId xmlns:a16="http://schemas.microsoft.com/office/drawing/2014/main" id="{9CC491BF-6047-9275-1CA4-5F5AA5445F2C}"/>
                  </a:ext>
                </a:extLst>
              </p:cNvPr>
              <p:cNvSpPr>
                <a:spLocks noRot="1" noChangeAspect="1" noMove="1" noResize="1" noEditPoints="1" noAdjustHandles="1" noChangeArrowheads="1" noChangeShapeType="1" noTextEdit="1"/>
              </p:cNvSpPr>
              <p:nvPr/>
            </p:nvSpPr>
            <p:spPr>
              <a:xfrm>
                <a:off x="4791456" y="4236406"/>
                <a:ext cx="2124300" cy="719460"/>
              </a:xfrm>
              <a:prstGeom prst="roundRect">
                <a:avLst/>
              </a:prstGeom>
              <a:blipFill>
                <a:blip r:embed="rId4"/>
                <a:stretch>
                  <a:fillRect/>
                </a:stretch>
              </a:blipFill>
            </p:spPr>
            <p:txBody>
              <a:bodyPr/>
              <a:lstStyle/>
              <a:p>
                <a:r>
                  <a:rPr lang="ru-RU">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6" name="CustomShape 3"/>
          <p:cNvSpPr/>
          <p:nvPr/>
        </p:nvSpPr>
        <p:spPr>
          <a:xfrm>
            <a:off x="404280" y="723060"/>
            <a:ext cx="11237760" cy="54745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b="1" i="1" dirty="0">
              <a:solidFill>
                <a:schemeClr val="accent1">
                  <a:lumMod val="50000"/>
                </a:schemeClr>
              </a:solidFill>
              <a:latin typeface="Times New Roman" panose="02020603050405020304" pitchFamily="18" charset="0"/>
              <a:cs typeface="Times New Roman" panose="02020603050405020304" pitchFamily="18" charset="0"/>
            </a:endParaRPr>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marR="0" lvl="0" indent="540360" algn="ctr" defTabSz="914400" rtl="0" eaLnBrk="1" fontAlgn="auto" latinLnBrk="0" hangingPunct="1">
              <a:lnSpc>
                <a:spcPct val="90000"/>
              </a:lnSpc>
              <a:spcBef>
                <a:spcPts val="0"/>
              </a:spcBef>
              <a:spcAft>
                <a:spcPts val="0"/>
              </a:spcAft>
              <a:buClrTx/>
              <a:buSzTx/>
              <a:buFontTx/>
              <a:buNone/>
              <a:tabLst/>
              <a:defRPr/>
            </a:pPr>
            <a:r>
              <a:rPr kumimoji="0" lang="kk-KZ" sz="3200" b="1" i="0" u="none" strike="noStrike" kern="1200" cap="none" spc="-1"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3</a:t>
            </a:r>
            <a:r>
              <a:rPr kumimoji="0" lang="en-US" sz="3200" b="1" i="0" u="none" strike="noStrike" kern="1200" cap="none" spc="-1"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kk-KZ" sz="3200" b="1" i="0" u="none" strike="noStrike" kern="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Қос роторлы вакуумдық сорғылар</a:t>
            </a:r>
            <a:endParaRPr kumimoji="0" lang="en-US" sz="3200" b="1" i="0" u="none" strike="noStrike" kern="1200" cap="none" spc="-1"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aphicFrame>
        <p:nvGraphicFramePr>
          <p:cNvPr id="2" name="Схема 1">
            <a:extLst>
              <a:ext uri="{FF2B5EF4-FFF2-40B4-BE49-F238E27FC236}">
                <a16:creationId xmlns:a16="http://schemas.microsoft.com/office/drawing/2014/main" id="{3FB3EDA3-8001-19A6-5D1D-6031AFE2C0F2}"/>
              </a:ext>
            </a:extLst>
          </p:cNvPr>
          <p:cNvGraphicFramePr/>
          <p:nvPr>
            <p:extLst>
              <p:ext uri="{D42A27DB-BD31-4B8C-83A1-F6EECF244321}">
                <p14:modId xmlns:p14="http://schemas.microsoft.com/office/powerpoint/2010/main" val="474670392"/>
              </p:ext>
            </p:extLst>
          </p:nvPr>
        </p:nvGraphicFramePr>
        <p:xfrm>
          <a:off x="619560" y="1020960"/>
          <a:ext cx="10080720" cy="51139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4652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8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86" name="CustomShape 3"/>
          <p:cNvSpPr/>
          <p:nvPr/>
        </p:nvSpPr>
        <p:spPr>
          <a:xfrm>
            <a:off x="400320" y="640692"/>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t>
            </a:r>
            <a:r>
              <a:rPr kumimoji="0" lang="ru-RU" sz="1900" b="1" i="1"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Құйынды</a:t>
            </a:r>
            <a:r>
              <a:rPr kumimoji="0" lang="ru-RU" sz="1900" b="1"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t>
            </a:r>
            <a:r>
              <a:rPr kumimoji="0" lang="ru-RU" sz="1900" b="1" i="1"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вакуумдық</a:t>
            </a:r>
            <a:r>
              <a:rPr kumimoji="0" lang="ru-RU" sz="1900" b="1"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t>
            </a:r>
            <a:r>
              <a:rPr kumimoji="0" lang="ru-RU" sz="1900" b="1" i="1"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сорғылар</a:t>
            </a:r>
            <a:r>
              <a:rPr kumimoji="0" lang="en-US" sz="1900" b="1" i="1"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t>
            </a:r>
            <a:r>
              <a:rPr kumimoji="0" lang="ru-RU" sz="19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a:t>
            </a:r>
            <a:r>
              <a:rPr kumimoji="0" lang="en-US" sz="19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t>
            </a:r>
            <a:r>
              <a:rPr kumimoji="0" lang="ru-RU" sz="19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әртүрлі</a:t>
            </a:r>
            <a:r>
              <a:rPr kumimoji="0" lang="ru-RU" sz="19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өнеркәсіптік және ғылыми қолданбаларда вакуум жасау үшін қолданылатын жоғары тиімді құрылғылар. Олар сенімділікпен, дизайнның қарапайымдылығымен және техникалық қызмет көрсетудің қарапайымдылығымен </a:t>
            </a:r>
            <a:r>
              <a:rPr kumimoji="0" lang="ru-RU" sz="1900" b="0" i="0" u="none" strike="noStrike" kern="1200" cap="none" spc="0" normalizeH="0" baseline="0" noProof="0" dirty="0" err="1">
                <a:ln>
                  <a:noFill/>
                </a:ln>
                <a:solidFill>
                  <a:schemeClr val="accent1">
                    <a:lumMod val="50000"/>
                  </a:schemeClr>
                </a:solidFill>
                <a:effectLst/>
                <a:uLnTx/>
                <a:uFillTx/>
                <a:latin typeface="Arial" panose="020B0604020202020204" pitchFamily="34" charset="0"/>
                <a:cs typeface="Arial" panose="020B0604020202020204" pitchFamily="34" charset="0"/>
              </a:rPr>
              <a:t>ерекшеленеді</a:t>
            </a:r>
            <a:r>
              <a:rPr kumimoji="0" lang="ru-RU" sz="19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a:t>
            </a:r>
            <a:r>
              <a:rPr kumimoji="0" lang="en-US" sz="19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Құйынды</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вакуумдық</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сорғылардың</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жұмыс</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принципі</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центрифугалық</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модельдерге</a:t>
            </a:r>
            <a:r>
              <a:rPr lang="ru-RU" sz="1900" dirty="0">
                <a:solidFill>
                  <a:schemeClr val="accent1">
                    <a:lumMod val="50000"/>
                  </a:schemeClr>
                </a:solidFill>
                <a:latin typeface="Arial" panose="020B0604020202020204" pitchFamily="34" charset="0"/>
                <a:cs typeface="Arial" panose="020B0604020202020204" pitchFamily="34" charset="0"/>
              </a:rPr>
              <a:t> </a:t>
            </a:r>
            <a:r>
              <a:rPr lang="ru-RU" sz="1900" dirty="0" err="1">
                <a:solidFill>
                  <a:schemeClr val="accent1">
                    <a:lumMod val="50000"/>
                  </a:schemeClr>
                </a:solidFill>
                <a:latin typeface="Arial" panose="020B0604020202020204" pitchFamily="34" charset="0"/>
                <a:cs typeface="Arial" panose="020B0604020202020204" pitchFamily="34" charset="0"/>
              </a:rPr>
              <a:t>ұқсас</a:t>
            </a:r>
            <a:r>
              <a:rPr lang="ru-RU" sz="1900" dirty="0">
                <a:solidFill>
                  <a:schemeClr val="accent1">
                    <a:lumMod val="50000"/>
                  </a:schemeClr>
                </a:solidFill>
                <a:latin typeface="Arial" panose="020B0604020202020204" pitchFamily="34" charset="0"/>
                <a:cs typeface="Arial" panose="020B0604020202020204" pitchFamily="34" charset="0"/>
              </a:rPr>
              <a:t>. </a:t>
            </a:r>
            <a:endParaRPr kumimoji="0" lang="ru-KZ" sz="19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endParaRPr>
          </a:p>
        </p:txBody>
      </p:sp>
      <p:grpSp>
        <p:nvGrpSpPr>
          <p:cNvPr id="487" name="Group 4"/>
          <p:cNvGrpSpPr/>
          <p:nvPr/>
        </p:nvGrpSpPr>
        <p:grpSpPr>
          <a:xfrm>
            <a:off x="11873520" y="44640"/>
            <a:ext cx="232920" cy="771840"/>
            <a:chOff x="11873520" y="44640"/>
            <a:chExt cx="232920" cy="771840"/>
          </a:xfrm>
        </p:grpSpPr>
        <p:sp>
          <p:nvSpPr>
            <p:cNvPr id="48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8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49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500" name="Group 17"/>
          <p:cNvGrpSpPr/>
          <p:nvPr/>
        </p:nvGrpSpPr>
        <p:grpSpPr>
          <a:xfrm>
            <a:off x="54720" y="3048480"/>
            <a:ext cx="629640" cy="764640"/>
            <a:chOff x="54720" y="3048480"/>
            <a:chExt cx="629640" cy="764640"/>
          </a:xfrm>
        </p:grpSpPr>
        <p:sp>
          <p:nvSpPr>
            <p:cNvPr id="50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0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1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526" name="CustomShape 43"/>
          <p:cNvSpPr/>
          <p:nvPr/>
        </p:nvSpPr>
        <p:spPr>
          <a:xfrm>
            <a:off x="821520" y="88380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90000"/>
              </a:lnSpc>
              <a:spcBef>
                <a:spcPts val="1001"/>
              </a:spcBef>
              <a:spcAft>
                <a:spcPts val="0"/>
              </a:spcAft>
              <a:buClrTx/>
              <a:buSzTx/>
              <a:buFontTx/>
              <a:buNone/>
              <a:tabLst/>
              <a:defRPr/>
            </a:pPr>
            <a:endParaRPr kumimoji="0" lang="en-US" sz="1800" b="0" i="0" u="none" strike="noStrike" kern="1200" cap="none" spc="-1" normalizeH="0" baseline="0" noProof="0" dirty="0">
              <a:ln>
                <a:noFill/>
              </a:ln>
              <a:solidFill>
                <a:prstClr val="black"/>
              </a:solidFill>
              <a:effectLst/>
              <a:uLnTx/>
              <a:uFillTx/>
              <a:latin typeface="Arial"/>
            </a:endParaRPr>
          </a:p>
        </p:txBody>
      </p:sp>
      <p:sp>
        <p:nvSpPr>
          <p:cNvPr id="528" name="CustomShape 45"/>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29" name="CustomShape 46"/>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kk-KZ" sz="3200" b="1" i="0" u="none" strike="noStrike" kern="1200" cap="none" spc="-1"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rPr>
              <a:t>4</a:t>
            </a:r>
            <a:r>
              <a:rPr kumimoji="0" lang="en-US" sz="3200" b="1" i="0" u="none" strike="noStrike" kern="1200" cap="none" spc="-1"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rPr>
              <a:t>. </a:t>
            </a:r>
            <a:r>
              <a:rPr kumimoji="0" lang="ru-RU" sz="32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Құйынды </a:t>
            </a:r>
            <a:r>
              <a:rPr kumimoji="0" lang="ru-RU" sz="3200" b="1" i="0" u="none" strike="noStrike" kern="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вакуумдық</a:t>
            </a:r>
            <a:r>
              <a:rPr kumimoji="0" lang="ru-RU" sz="32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сорғылар</a:t>
            </a:r>
            <a:endParaRPr kumimoji="0" lang="en-US" sz="32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51B70E40-2344-ACAA-174E-4F0EAF237B9D}"/>
              </a:ext>
            </a:extLst>
          </p:cNvPr>
          <p:cNvPicPr>
            <a:picLocks noChangeAspect="1"/>
          </p:cNvPicPr>
          <p:nvPr/>
        </p:nvPicPr>
        <p:blipFill>
          <a:blip r:embed="rId2"/>
          <a:stretch>
            <a:fillRect/>
          </a:stretch>
        </p:blipFill>
        <p:spPr>
          <a:xfrm>
            <a:off x="421380" y="2233801"/>
            <a:ext cx="4548254" cy="4152616"/>
          </a:xfrm>
          <a:prstGeom prst="rect">
            <a:avLst/>
          </a:prstGeom>
        </p:spPr>
      </p:pic>
      <p:sp>
        <p:nvSpPr>
          <p:cNvPr id="6" name="TextBox 5">
            <a:extLst>
              <a:ext uri="{FF2B5EF4-FFF2-40B4-BE49-F238E27FC236}">
                <a16:creationId xmlns:a16="http://schemas.microsoft.com/office/drawing/2014/main" id="{96DE782E-BBB7-3379-2316-053363492D64}"/>
              </a:ext>
            </a:extLst>
          </p:cNvPr>
          <p:cNvSpPr txBox="1"/>
          <p:nvPr/>
        </p:nvSpPr>
        <p:spPr>
          <a:xfrm>
            <a:off x="5101047" y="2233800"/>
            <a:ext cx="6414980" cy="3308598"/>
          </a:xfrm>
          <a:prstGeom prst="rect">
            <a:avLst/>
          </a:prstGeom>
          <a:noFill/>
        </p:spPr>
        <p:txBody>
          <a:bodyPr wrap="square" rtlCol="0">
            <a:spAutoFit/>
          </a:bodyPr>
          <a:lstStyle/>
          <a:p>
            <a:pPr algn="just"/>
            <a:r>
              <a:rPr lang="ru-RU" sz="1900" dirty="0" err="1">
                <a:solidFill>
                  <a:schemeClr val="accent1">
                    <a:lumMod val="50000"/>
                  </a:schemeClr>
                </a:solidFill>
                <a:latin typeface="Arial" panose="020B0604020202020204" pitchFamily="34" charset="0"/>
                <a:cs typeface="Arial" panose="020B0604020202020204" pitchFamily="34" charset="0"/>
              </a:rPr>
              <a:t>Айналмалы</a:t>
            </a:r>
            <a:r>
              <a:rPr lang="ru-RU" sz="1900" dirty="0">
                <a:solidFill>
                  <a:schemeClr val="accent1">
                    <a:lumMod val="50000"/>
                  </a:schemeClr>
                </a:solidFill>
                <a:latin typeface="Arial" panose="020B0604020202020204" pitchFamily="34" charset="0"/>
                <a:cs typeface="Arial" panose="020B0604020202020204" pitchFamily="34" charset="0"/>
              </a:rPr>
              <a:t> пышақтар газды алға қарай итеріп, оны бір уақытта бұрайды. Газ құйынды түрде қозғалады және оған қосымша центрифугалық күштер әсер етеді. Бұл екі құбылыс сақина каналында қысым жасайды. Пышақтың әр шығысында газ жылдамдық энергиясын алады, </a:t>
            </a:r>
            <a:r>
              <a:rPr lang="ru-RU" sz="1900" dirty="0" err="1">
                <a:solidFill>
                  <a:schemeClr val="accent1">
                    <a:lumMod val="50000"/>
                  </a:schemeClr>
                </a:solidFill>
                <a:latin typeface="Arial" panose="020B0604020202020204" pitchFamily="34" charset="0"/>
                <a:cs typeface="Arial" panose="020B0604020202020204" pitchFamily="34" charset="0"/>
              </a:rPr>
              <a:t>ол</a:t>
            </a:r>
            <a:r>
              <a:rPr lang="ru-RU" sz="1900" dirty="0">
                <a:solidFill>
                  <a:schemeClr val="accent1">
                    <a:lumMod val="50000"/>
                  </a:schemeClr>
                </a:solidFill>
                <a:latin typeface="Arial" panose="020B0604020202020204" pitchFamily="34" charset="0"/>
                <a:cs typeface="Arial" panose="020B0604020202020204" pitchFamily="34" charset="0"/>
              </a:rPr>
              <a:t> қысым энергиясына айналады. Келесі қалақ газды алып, оны қайтадан жылдамдатады, сонымен бірге оның энергиясын арттырады. Бұл процесс кіруден шығуға дейінгі жолдағы қысымды үздіксіз арттырады. Нәтижесінде газдың шығатын қысымы өте маңызды болып шығады.</a:t>
            </a:r>
          </a:p>
        </p:txBody>
      </p:sp>
    </p:spTree>
    <p:extLst>
      <p:ext uri="{BB962C8B-B14F-4D97-AF65-F5344CB8AC3E}">
        <p14:creationId xmlns:p14="http://schemas.microsoft.com/office/powerpoint/2010/main" val="4033888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8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86" name="CustomShape 3"/>
          <p:cNvSpPr/>
          <p:nvPr/>
        </p:nvSpPr>
        <p:spPr>
          <a:xfrm>
            <a:off x="702286" y="59634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487" name="Group 4"/>
          <p:cNvGrpSpPr/>
          <p:nvPr/>
        </p:nvGrpSpPr>
        <p:grpSpPr>
          <a:xfrm>
            <a:off x="11873520" y="44640"/>
            <a:ext cx="232920" cy="771840"/>
            <a:chOff x="11873520" y="44640"/>
            <a:chExt cx="232920" cy="771840"/>
          </a:xfrm>
        </p:grpSpPr>
        <p:sp>
          <p:nvSpPr>
            <p:cNvPr id="48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8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9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500" name="Group 17"/>
          <p:cNvGrpSpPr/>
          <p:nvPr/>
        </p:nvGrpSpPr>
        <p:grpSpPr>
          <a:xfrm>
            <a:off x="54720" y="3048480"/>
            <a:ext cx="629640" cy="764640"/>
            <a:chOff x="54720" y="3048480"/>
            <a:chExt cx="629640" cy="764640"/>
          </a:xfrm>
        </p:grpSpPr>
        <p:sp>
          <p:nvSpPr>
            <p:cNvPr id="50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0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1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2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2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2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2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2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52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526" name="CustomShape 43"/>
          <p:cNvSpPr/>
          <p:nvPr/>
        </p:nvSpPr>
        <p:spPr>
          <a:xfrm>
            <a:off x="855719" y="881730"/>
            <a:ext cx="11027925"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7000"/>
              </a:lnSpc>
              <a:spcBef>
                <a:spcPts val="1001"/>
              </a:spcBef>
              <a:spcAft>
                <a:spcPts val="799"/>
              </a:spcAft>
            </a:pPr>
            <a:r>
              <a:rPr lang="en-US"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Қазіргі</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уақытта құйынды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вакуумдық</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сорғылар кеңінен қолданылады. Олар динамикалық әрекеттегі машиналарға жатады, өйткені олардағы газдың қысылуы тороидальды арнада жұмыс дөңгелегі айналуынан туындаған турбуленттілік қатарының пайда болуына байланысты жүзеге асырылады. </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Бұл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сорғыда</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сұйықтықтың</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энергиясын</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беру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жұмыс</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дөңгелегі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мен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сұйықтықтың</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өзара</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әрекеттесуі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арқылы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жүзеге</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асырылады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нәтижесінде</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үйкеліс</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күші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пайда</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болады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және</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сұйықтық</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жұмыс</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дөңгелегінен</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сорғыдан</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шығуға</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жіберіледі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b="0" strike="noStrike" spc="-1" dirty="0">
              <a:solidFill>
                <a:schemeClr val="accent1">
                  <a:lumMod val="50000"/>
                </a:schemeClr>
              </a:solidFill>
              <a:latin typeface="Arial" panose="020B0604020202020204" pitchFamily="34" charset="0"/>
              <a:cs typeface="Arial" panose="020B0604020202020204" pitchFamily="34" charset="0"/>
            </a:endParaRPr>
          </a:p>
          <a:p>
            <a:pPr>
              <a:lnSpc>
                <a:spcPct val="107000"/>
              </a:lnSpc>
              <a:spcBef>
                <a:spcPts val="1001"/>
              </a:spcBef>
              <a:spcAft>
                <a:spcPts val="799"/>
              </a:spcAft>
            </a:pPr>
            <a:r>
              <a:rPr lang="ru-RU" spc="-1" dirty="0">
                <a:latin typeface="Arial" panose="020B0604020202020204" pitchFamily="34" charset="0"/>
                <a:cs typeface="Arial" panose="020B0604020202020204" pitchFamily="34" charset="0"/>
              </a:rPr>
              <a:t>                               </a:t>
            </a:r>
            <a:endParaRPr lang="en-US" sz="1800" b="0" strike="noStrike" spc="-1" dirty="0">
              <a:latin typeface="Arial" panose="020B0604020202020204" pitchFamily="34" charset="0"/>
              <a:cs typeface="Arial" panose="020B0604020202020204" pitchFamily="34" charset="0"/>
            </a:endParaRPr>
          </a:p>
          <a:p>
            <a:pPr>
              <a:lnSpc>
                <a:spcPct val="107000"/>
              </a:lnSpc>
              <a:spcBef>
                <a:spcPts val="1001"/>
              </a:spcBef>
              <a:spcAft>
                <a:spcPts val="799"/>
              </a:spcAft>
            </a:pPr>
            <a:r>
              <a:rPr lang="en-US" sz="1800" b="0" strike="noStrike" spc="-1" dirty="0">
                <a:solidFill>
                  <a:srgbClr val="000000"/>
                </a:solidFill>
                <a:latin typeface="Times New Roman"/>
                <a:ea typeface="Calibri"/>
              </a:rPr>
              <a:t>                                                                                                               </a:t>
            </a:r>
            <a:endParaRPr lang="en-US" sz="1800" b="0" strike="noStrike" spc="-1" dirty="0">
              <a:latin typeface="Arial"/>
            </a:endParaRPr>
          </a:p>
          <a:p>
            <a:pPr>
              <a:lnSpc>
                <a:spcPct val="90000"/>
              </a:lnSpc>
              <a:spcBef>
                <a:spcPts val="1001"/>
              </a:spcBef>
            </a:pPr>
            <a:endParaRPr lang="en-US" sz="1800" b="0" strike="noStrike" spc="-1" dirty="0">
              <a:latin typeface="Arial"/>
            </a:endParaRPr>
          </a:p>
        </p:txBody>
      </p:sp>
      <p:sp>
        <p:nvSpPr>
          <p:cNvPr id="528" name="CustomShape 45"/>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endParaRPr lang="ru-KZ"/>
          </a:p>
        </p:txBody>
      </p:sp>
      <p:sp>
        <p:nvSpPr>
          <p:cNvPr id="529" name="CustomShape 46"/>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kk-KZ" sz="3200" b="1" strike="noStrike" spc="-1" dirty="0">
                <a:solidFill>
                  <a:srgbClr val="C00000"/>
                </a:solidFill>
                <a:latin typeface="Arial" panose="020B0604020202020204" pitchFamily="34" charset="0"/>
                <a:ea typeface="Times New Roman"/>
                <a:cs typeface="Arial" panose="020B0604020202020204" pitchFamily="34" charset="0"/>
              </a:rPr>
              <a:t>4</a:t>
            </a:r>
            <a:r>
              <a:rPr lang="en-US" sz="3200" b="1" strike="noStrike" spc="-1" dirty="0">
                <a:solidFill>
                  <a:srgbClr val="C00000"/>
                </a:solidFill>
                <a:latin typeface="Arial" panose="020B0604020202020204" pitchFamily="34" charset="0"/>
                <a:ea typeface="Times New Roman"/>
                <a:cs typeface="Arial" panose="020B0604020202020204" pitchFamily="34" charset="0"/>
              </a:rPr>
              <a:t>. </a:t>
            </a:r>
            <a:r>
              <a:rPr lang="ru-RU" sz="32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Құйынды </a:t>
            </a:r>
            <a:r>
              <a:rPr lang="ru-RU" sz="3200" b="1" kern="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вакуумдық</a:t>
            </a:r>
            <a:r>
              <a:rPr lang="ru-RU" sz="32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сорғылар</a:t>
            </a:r>
            <a:endParaRPr lang="en-US" sz="3200" b="1" strike="noStrike" spc="-1" dirty="0">
              <a:solidFill>
                <a:srgbClr val="C0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ED7173-AD16-52A5-EEF4-D3D29BE9770F}"/>
              </a:ext>
            </a:extLst>
          </p:cNvPr>
          <p:cNvSpPr txBox="1"/>
          <p:nvPr/>
        </p:nvSpPr>
        <p:spPr>
          <a:xfrm>
            <a:off x="-1909125" y="2824120"/>
            <a:ext cx="8797067" cy="2267287"/>
          </a:xfrm>
          <a:prstGeom prst="rect">
            <a:avLst/>
          </a:prstGeom>
          <a:noFill/>
        </p:spPr>
        <p:txBody>
          <a:bodyPr wrap="square">
            <a:spAutoFit/>
          </a:bodyPr>
          <a:lstStyle/>
          <a:p>
            <a:pPr marL="158115" marR="277495" indent="540385">
              <a:lnSpc>
                <a:spcPct val="100000"/>
              </a:lnSpc>
              <a:spcAft>
                <a:spcPts val="800"/>
              </a:spcAft>
            </a:pPr>
            <a:r>
              <a:rPr lang="ru-RU"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Құйынды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вакуумдық</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сорғы мыналардан тұрады:</a:t>
            </a:r>
          </a:p>
          <a:p>
            <a:pPr marL="158115" marR="277495" indent="540385" algn="ctr">
              <a:lnSpc>
                <a:spcPct val="100000"/>
              </a:lnSpc>
              <a:spcAft>
                <a:spcPts val="800"/>
              </a:spcAft>
            </a:pPr>
            <a:endParaRPr lang="ru-RU"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58115" marR="277495" indent="540385" algn="ctr">
              <a:lnSpc>
                <a:spcPct val="100000"/>
              </a:lnSpc>
              <a:spcAft>
                <a:spcPts val="800"/>
              </a:spcAft>
            </a:pPr>
            <a:endParaRPr lang="ru-RU"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58115" marR="277495" indent="540385" algn="ctr">
              <a:lnSpc>
                <a:spcPct val="100000"/>
              </a:lnSpc>
              <a:spcAft>
                <a:spcPts val="800"/>
              </a:spcAft>
            </a:pPr>
            <a:endParaRPr lang="ru-RU"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58115" marR="277495" indent="540385" algn="ctr">
              <a:lnSpc>
                <a:spcPct val="100000"/>
              </a:lnSpc>
              <a:spcAft>
                <a:spcPts val="800"/>
              </a:spcAft>
            </a:pPr>
            <a:endParaRPr lang="ru-RU" dirty="0">
              <a:solidFill>
                <a:schemeClr val="accent1">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58115" marR="277495" indent="540385" algn="ctr">
              <a:lnSpc>
                <a:spcPct val="100000"/>
              </a:lnSpc>
              <a:spcAft>
                <a:spcPts val="800"/>
              </a:spcAft>
            </a:pPr>
            <a:endParaRPr lang="ru-RU"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0355CFA5-5F5C-F872-26EF-F8C58B1B1AC8}"/>
              </a:ext>
            </a:extLst>
          </p:cNvPr>
          <p:cNvPicPr>
            <a:picLocks noChangeAspect="1"/>
          </p:cNvPicPr>
          <p:nvPr/>
        </p:nvPicPr>
        <p:blipFill>
          <a:blip r:embed="rId2"/>
          <a:stretch>
            <a:fillRect/>
          </a:stretch>
        </p:blipFill>
        <p:spPr>
          <a:xfrm>
            <a:off x="738454" y="3401640"/>
            <a:ext cx="3197052" cy="2929804"/>
          </a:xfrm>
          <a:prstGeom prst="rect">
            <a:avLst/>
          </a:prstGeom>
        </p:spPr>
      </p:pic>
      <p:sp>
        <p:nvSpPr>
          <p:cNvPr id="6" name="Прямоугольник: скругленные углы 5">
            <a:extLst>
              <a:ext uri="{FF2B5EF4-FFF2-40B4-BE49-F238E27FC236}">
                <a16:creationId xmlns:a16="http://schemas.microsoft.com/office/drawing/2014/main" id="{6C5D2AA1-F878-2CB4-1207-925FAF763AB6}"/>
              </a:ext>
            </a:extLst>
          </p:cNvPr>
          <p:cNvSpPr/>
          <p:nvPr/>
        </p:nvSpPr>
        <p:spPr>
          <a:xfrm>
            <a:off x="6513935" y="2723120"/>
            <a:ext cx="4279392" cy="157932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43865" marR="277495"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герметикалық корпус;</a:t>
            </a:r>
          </a:p>
          <a:p>
            <a:pPr marL="443865" marR="277495"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қалақтары бар роторлар;</a:t>
            </a:r>
          </a:p>
          <a:p>
            <a:pPr marL="443865" marR="277495"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электр қозғалтқышы;</a:t>
            </a:r>
          </a:p>
          <a:p>
            <a:pPr marL="443865" marR="277495"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Times New Roman" panose="02020603050405020304" pitchFamily="18" charset="0"/>
                <a:cs typeface="Arial" panose="020B0604020202020204" pitchFamily="34" charset="0"/>
              </a:rPr>
              <a:t>кіріс және шығыс құбырлары.</a:t>
            </a:r>
          </a:p>
        </p:txBody>
      </p:sp>
      <p:sp>
        <p:nvSpPr>
          <p:cNvPr id="51" name="TextBox 50">
            <a:extLst>
              <a:ext uri="{FF2B5EF4-FFF2-40B4-BE49-F238E27FC236}">
                <a16:creationId xmlns:a16="http://schemas.microsoft.com/office/drawing/2014/main" id="{959109AC-D704-4825-9BCF-4CB16355E7D6}"/>
              </a:ext>
            </a:extLst>
          </p:cNvPr>
          <p:cNvSpPr txBox="1"/>
          <p:nvPr/>
        </p:nvSpPr>
        <p:spPr>
          <a:xfrm>
            <a:off x="3770068" y="4366520"/>
            <a:ext cx="8418092" cy="1200329"/>
          </a:xfrm>
          <a:prstGeom prst="rect">
            <a:avLst/>
          </a:prstGeom>
          <a:noFill/>
        </p:spPr>
        <p:txBody>
          <a:bodyPr wrap="square">
            <a:spAutoFit/>
          </a:bodyPr>
          <a:lstStyle/>
          <a:p>
            <a:pPr marL="158115" marR="277495" indent="540385" algn="just">
              <a:lnSpc>
                <a:spcPct val="100000"/>
              </a:lnSpc>
              <a:spcAft>
                <a:spcPts val="800"/>
              </a:spcAft>
            </a:pP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Құйынды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сорғыларды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дөңгелектердің</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екі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түрімен</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жасауға</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болады:жабық</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және</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ашық.Ашық</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жұмыс</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дөңгелегі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екі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жағында</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ойықтары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бар металл диск.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Жабық</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доңғалақ-жалпақ</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радиалды</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шпательдері</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бар </a:t>
            </a:r>
            <a:r>
              <a:rPr lang="ru-RU"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цилиндрлік</a:t>
            </a:r>
            <a:r>
              <a:rPr lang="ru-RU"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хаб.</a:t>
            </a:r>
            <a:endParaRPr lang="ru-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 name="CustomShape 1"/>
          <p:cNvSpPr/>
          <p:nvPr/>
        </p:nvSpPr>
        <p:spPr>
          <a:xfrm>
            <a:off x="0" y="0"/>
            <a:ext cx="12188160" cy="6857280"/>
          </a:xfrm>
          <a:prstGeom prst="rect">
            <a:avLst/>
          </a:prstGeom>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33"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34" name="CustomShape 3"/>
          <p:cNvSpPr/>
          <p:nvPr/>
        </p:nvSpPr>
        <p:spPr>
          <a:xfrm>
            <a:off x="471960" y="52488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nvGrpSpPr>
          <p:cNvPr id="535" name="Group 4"/>
          <p:cNvGrpSpPr/>
          <p:nvPr/>
        </p:nvGrpSpPr>
        <p:grpSpPr>
          <a:xfrm>
            <a:off x="11873520" y="44640"/>
            <a:ext cx="232920" cy="771840"/>
            <a:chOff x="11873520" y="44640"/>
            <a:chExt cx="232920" cy="771840"/>
          </a:xfrm>
        </p:grpSpPr>
        <p:sp>
          <p:nvSpPr>
            <p:cNvPr id="536"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37"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38"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39"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0"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1"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2"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3"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4"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5"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6"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47"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548" name="Group 17"/>
          <p:cNvGrpSpPr/>
          <p:nvPr/>
        </p:nvGrpSpPr>
        <p:grpSpPr>
          <a:xfrm>
            <a:off x="54720" y="3048480"/>
            <a:ext cx="629640" cy="764640"/>
            <a:chOff x="54720" y="3048480"/>
            <a:chExt cx="629640" cy="764640"/>
          </a:xfrm>
        </p:grpSpPr>
        <p:sp>
          <p:nvSpPr>
            <p:cNvPr id="549"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0"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1"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2"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3"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4"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5"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6"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7"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8"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59"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0"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1"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2"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3"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4"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5"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6"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7"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8"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69"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70"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71"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72"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73"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574" name="CustomShape 43"/>
          <p:cNvSpPr/>
          <p:nvPr/>
        </p:nvSpPr>
        <p:spPr>
          <a:xfrm>
            <a:off x="1446480" y="1575000"/>
            <a:ext cx="6821640" cy="489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1" normalizeH="0" baseline="0" noProof="0" dirty="0">
              <a:ln>
                <a:noFill/>
              </a:ln>
              <a:solidFill>
                <a:prstClr val="black"/>
              </a:solidFill>
              <a:effectLst/>
              <a:uLnTx/>
              <a:uFillTx/>
              <a:latin typeface="Arial"/>
            </a:endParaRPr>
          </a:p>
        </p:txBody>
      </p:sp>
      <p:sp>
        <p:nvSpPr>
          <p:cNvPr id="575" name="CustomShape 44"/>
          <p:cNvSpPr/>
          <p:nvPr/>
        </p:nvSpPr>
        <p:spPr>
          <a:xfrm>
            <a:off x="2032000" y="286792"/>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577" name="CustomShape 45"/>
          <p:cNvSpPr/>
          <p:nvPr/>
        </p:nvSpPr>
        <p:spPr>
          <a:xfrm>
            <a:off x="747000" y="394919"/>
            <a:ext cx="10972080" cy="34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kk-KZ" sz="2900" b="1" i="0" u="none" strike="noStrike" kern="1200" cap="none" spc="-1"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rPr>
              <a:t>4</a:t>
            </a:r>
            <a:r>
              <a:rPr kumimoji="0" lang="en-US" sz="2900" b="1" i="0" u="none" strike="noStrike" kern="1200" cap="none" spc="-1" normalizeH="0" baseline="0" noProof="0" dirty="0">
                <a:ln>
                  <a:noFill/>
                </a:ln>
                <a:solidFill>
                  <a:srgbClr val="C00000"/>
                </a:solidFill>
                <a:effectLst/>
                <a:uLnTx/>
                <a:uFillTx/>
                <a:latin typeface="Arial" panose="020B0604020202020204" pitchFamily="34" charset="0"/>
                <a:ea typeface="Times New Roman"/>
                <a:cs typeface="Arial" panose="020B0604020202020204" pitchFamily="34" charset="0"/>
              </a:rPr>
              <a:t>. </a:t>
            </a:r>
            <a:r>
              <a:rPr kumimoji="0" lang="ru-RU" sz="29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Құйынды </a:t>
            </a:r>
            <a:r>
              <a:rPr kumimoji="0" lang="ru-RU" sz="2900" b="1" i="0" u="none" strike="noStrike" kern="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вакуумдық</a:t>
            </a:r>
            <a:r>
              <a:rPr kumimoji="0" lang="ru-RU" sz="29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сорғылар</a:t>
            </a:r>
            <a:endParaRPr kumimoji="0" lang="en-US" sz="29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graphicFrame>
        <p:nvGraphicFramePr>
          <p:cNvPr id="2" name="Схема 1">
            <a:extLst>
              <a:ext uri="{FF2B5EF4-FFF2-40B4-BE49-F238E27FC236}">
                <a16:creationId xmlns:a16="http://schemas.microsoft.com/office/drawing/2014/main" id="{8DF7BA81-623E-6E0F-B397-702F72E9E510}"/>
              </a:ext>
            </a:extLst>
          </p:cNvPr>
          <p:cNvGraphicFramePr/>
          <p:nvPr>
            <p:extLst>
              <p:ext uri="{D42A27DB-BD31-4B8C-83A1-F6EECF244321}">
                <p14:modId xmlns:p14="http://schemas.microsoft.com/office/powerpoint/2010/main" val="2580144775"/>
              </p:ext>
            </p:extLst>
          </p:nvPr>
        </p:nvGraphicFramePr>
        <p:xfrm>
          <a:off x="2032000" y="719666"/>
          <a:ext cx="8510494" cy="5569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4320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6" name="CustomShape 3"/>
          <p:cNvSpPr/>
          <p:nvPr/>
        </p:nvSpPr>
        <p:spPr>
          <a:xfrm>
            <a:off x="481320" y="75510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endParaRPr lang="ru-KZ"/>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indent="540360" algn="ctr">
              <a:lnSpc>
                <a:spcPct val="90000"/>
              </a:lnSpc>
            </a:pPr>
            <a:r>
              <a:rPr lang="ru-RU" sz="2800" b="1" strike="noStrike" spc="-1" dirty="0">
                <a:solidFill>
                  <a:srgbClr val="C00000"/>
                </a:solidFill>
                <a:latin typeface="Arial" panose="020B0604020202020204" pitchFamily="34" charset="0"/>
                <a:cs typeface="Arial" panose="020B0604020202020204" pitchFamily="34" charset="0"/>
              </a:rPr>
              <a:t>5</a:t>
            </a:r>
            <a:r>
              <a:rPr lang="en-US" sz="2800" b="1" strike="noStrike" spc="-1" dirty="0">
                <a:solidFill>
                  <a:srgbClr val="C00000"/>
                </a:solidFill>
                <a:latin typeface="Arial" panose="020B0604020202020204" pitchFamily="34" charset="0"/>
                <a:cs typeface="Arial" panose="020B0604020202020204" pitchFamily="34" charset="0"/>
              </a:rPr>
              <a:t>.</a:t>
            </a:r>
            <a:r>
              <a:rPr lang="ru-RU" sz="2800" b="1" strike="noStrike" spc="-1" dirty="0">
                <a:solidFill>
                  <a:srgbClr val="C00000"/>
                </a:solidFill>
                <a:latin typeface="Arial" panose="020B0604020202020204" pitchFamily="34" charset="0"/>
                <a:cs typeface="Arial" panose="020B0604020202020204" pitchFamily="34" charset="0"/>
              </a:rPr>
              <a:t> </a:t>
            </a:r>
            <a:r>
              <a:rPr lang="kk-KZ" sz="2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Мембраналық  вакуумдық  сорғылар</a:t>
            </a:r>
            <a:r>
              <a:rPr lang="en-US" sz="2800" b="1" strike="noStrike" spc="-1" dirty="0">
                <a:solidFill>
                  <a:srgbClr val="C00000"/>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5ACDB9B5-5AD9-F2C8-6D72-775080573324}"/>
              </a:ext>
            </a:extLst>
          </p:cNvPr>
          <p:cNvSpPr txBox="1"/>
          <p:nvPr/>
        </p:nvSpPr>
        <p:spPr>
          <a:xfrm>
            <a:off x="5337296" y="1552458"/>
            <a:ext cx="6098344" cy="369332"/>
          </a:xfrm>
          <a:prstGeom prst="rect">
            <a:avLst/>
          </a:prstGeom>
          <a:noFill/>
        </p:spPr>
        <p:txBody>
          <a:bodyPr wrap="square">
            <a:spAutoFit/>
          </a:bodyPr>
          <a:lstStyle/>
          <a:p>
            <a:r>
              <a:rPr lang="kk-KZ" kern="0" dirty="0">
                <a:latin typeface="Times New Roman" panose="02020603050405020304" pitchFamily="18" charset="0"/>
                <a:ea typeface="Times New Roman" panose="02020603050405020304" pitchFamily="18" charset="0"/>
              </a:rPr>
              <a:t>	</a:t>
            </a:r>
            <a:endParaRPr lang="ru-KZ" dirty="0"/>
          </a:p>
        </p:txBody>
      </p:sp>
      <p:sp>
        <p:nvSpPr>
          <p:cNvPr id="5" name="TextBox 4">
            <a:extLst>
              <a:ext uri="{FF2B5EF4-FFF2-40B4-BE49-F238E27FC236}">
                <a16:creationId xmlns:a16="http://schemas.microsoft.com/office/drawing/2014/main" id="{B22B9095-A9F8-EC14-3DBF-D5B357418CF6}"/>
              </a:ext>
            </a:extLst>
          </p:cNvPr>
          <p:cNvSpPr txBox="1"/>
          <p:nvPr/>
        </p:nvSpPr>
        <p:spPr>
          <a:xfrm>
            <a:off x="566011" y="967755"/>
            <a:ext cx="10980529" cy="1938992"/>
          </a:xfrm>
          <a:prstGeom prst="rect">
            <a:avLst/>
          </a:prstGeom>
          <a:noFill/>
        </p:spPr>
        <p:txBody>
          <a:bodyPr wrap="square">
            <a:spAutoFit/>
          </a:bodyPr>
          <a:lstStyle/>
          <a:p>
            <a:pPr algn="just"/>
            <a:r>
              <a:rPr lang="ru-RU" sz="2000" i="1" dirty="0">
                <a:solidFill>
                  <a:schemeClr val="accent1">
                    <a:lumMod val="50000"/>
                  </a:schemeClr>
                </a:solidFill>
                <a:cs typeface="Arial" panose="020B0604020202020204" pitchFamily="34" charset="0"/>
              </a:rPr>
              <a:t>       </a:t>
            </a:r>
            <a:r>
              <a:rPr lang="ru-RU" sz="2000" i="1" dirty="0" err="1">
                <a:solidFill>
                  <a:schemeClr val="accent1">
                    <a:lumMod val="50000"/>
                  </a:schemeClr>
                </a:solidFill>
                <a:cs typeface="Arial" panose="020B0604020202020204" pitchFamily="34" charset="0"/>
              </a:rPr>
              <a:t>Мембраналық</a:t>
            </a:r>
            <a:r>
              <a:rPr lang="ru-RU" sz="2000" i="1" dirty="0">
                <a:solidFill>
                  <a:schemeClr val="accent1">
                    <a:lumMod val="50000"/>
                  </a:schemeClr>
                </a:solidFill>
                <a:cs typeface="Arial" panose="020B0604020202020204" pitchFamily="34" charset="0"/>
              </a:rPr>
              <a:t> </a:t>
            </a:r>
            <a:r>
              <a:rPr lang="ru-RU" sz="2000" i="1" dirty="0" err="1">
                <a:solidFill>
                  <a:schemeClr val="accent1">
                    <a:lumMod val="50000"/>
                  </a:schemeClr>
                </a:solidFill>
                <a:cs typeface="Arial" panose="020B0604020202020204" pitchFamily="34" charset="0"/>
              </a:rPr>
              <a:t>вакуумдық</a:t>
            </a:r>
            <a:r>
              <a:rPr lang="ru-RU" sz="2000" i="1" dirty="0">
                <a:solidFill>
                  <a:schemeClr val="accent1">
                    <a:lumMod val="50000"/>
                  </a:schemeClr>
                </a:solidFill>
                <a:cs typeface="Arial" panose="020B0604020202020204" pitchFamily="34" charset="0"/>
              </a:rPr>
              <a:t> </a:t>
            </a:r>
            <a:r>
              <a:rPr lang="ru-RU" sz="2000" i="1" dirty="0" err="1">
                <a:solidFill>
                  <a:schemeClr val="accent1">
                    <a:lumMod val="50000"/>
                  </a:schemeClr>
                </a:solidFill>
                <a:cs typeface="Arial" panose="020B0604020202020204" pitchFamily="34" charset="0"/>
              </a:rPr>
              <a:t>сорғы</a:t>
            </a:r>
            <a:r>
              <a:rPr lang="ru-RU" sz="2000" i="1" dirty="0">
                <a:solidFill>
                  <a:schemeClr val="accent1">
                    <a:lumMod val="50000"/>
                  </a:schemeClr>
                </a:solidFill>
                <a:cs typeface="Arial" panose="020B0604020202020204" pitchFamily="34" charset="0"/>
              </a:rPr>
              <a:t> </a:t>
            </a:r>
            <a:r>
              <a:rPr lang="ru-RU" sz="2000" dirty="0">
                <a:solidFill>
                  <a:schemeClr val="accent1">
                    <a:lumMod val="50000"/>
                  </a:schemeClr>
                </a:solidFill>
                <a:cs typeface="Arial" panose="020B0604020202020204" pitchFamily="34" charset="0"/>
              </a:rPr>
              <a:t>– </a:t>
            </a:r>
            <a:r>
              <a:rPr lang="ru-RU" sz="2000" dirty="0" err="1">
                <a:solidFill>
                  <a:schemeClr val="accent1">
                    <a:lumMod val="50000"/>
                  </a:schemeClr>
                </a:solidFill>
                <a:cs typeface="Arial" panose="020B0604020202020204" pitchFamily="34" charset="0"/>
              </a:rPr>
              <a:t>бұл</a:t>
            </a:r>
            <a:r>
              <a:rPr lang="ru-RU" sz="2000" dirty="0">
                <a:solidFill>
                  <a:schemeClr val="accent1">
                    <a:lumMod val="50000"/>
                  </a:schemeClr>
                </a:solidFill>
                <a:cs typeface="Arial" panose="020B0604020202020204" pitchFamily="34" charset="0"/>
              </a:rPr>
              <a:t> газдарды айдауға, ауаны соруға және жабдықта немесе ыдыста таза вакуум жасауға арналған </a:t>
            </a:r>
            <a:r>
              <a:rPr lang="ru-RU" sz="2000" dirty="0" err="1">
                <a:solidFill>
                  <a:schemeClr val="accent1">
                    <a:lumMod val="50000"/>
                  </a:schemeClr>
                </a:solidFill>
                <a:cs typeface="Arial" panose="020B0604020202020204" pitchFamily="34" charset="0"/>
              </a:rPr>
              <a:t>құрылғы</a:t>
            </a:r>
            <a:r>
              <a:rPr lang="ru-RU" sz="2000" dirty="0">
                <a:solidFill>
                  <a:schemeClr val="accent1">
                    <a:lumMod val="50000"/>
                  </a:schemeClr>
                </a:solidFill>
                <a:cs typeface="Times New Roman" panose="02020603050405020304" pitchFamily="18" charset="0"/>
              </a:rPr>
              <a:t>. </a:t>
            </a:r>
          </a:p>
          <a:p>
            <a:pPr algn="just"/>
            <a:r>
              <a:rPr lang="ru-RU" sz="2000" dirty="0">
                <a:solidFill>
                  <a:schemeClr val="accent1">
                    <a:lumMod val="50000"/>
                  </a:schemeClr>
                </a:solidFill>
                <a:latin typeface="Arial" panose="020B0604020202020204" pitchFamily="34" charset="0"/>
                <a:cs typeface="Times New Roman" panose="02020603050405020304" pitchFamily="18" charset="0"/>
              </a:rPr>
              <a:t>       </a:t>
            </a:r>
            <a:r>
              <a:rPr lang="ru-RU" sz="2000" dirty="0" err="1">
                <a:solidFill>
                  <a:schemeClr val="accent1">
                    <a:lumMod val="50000"/>
                  </a:schemeClr>
                </a:solidFill>
                <a:latin typeface="Arial" panose="020B0604020202020204" pitchFamily="34" charset="0"/>
                <a:cs typeface="Arial" panose="020B0604020202020204" pitchFamily="34" charset="0"/>
              </a:rPr>
              <a:t>Мембраналық</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вакуумдық</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сорғының</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i="1" dirty="0" err="1">
                <a:solidFill>
                  <a:schemeClr val="accent1">
                    <a:lumMod val="50000"/>
                  </a:schemeClr>
                </a:solidFill>
                <a:latin typeface="Arial" panose="020B0604020202020204" pitchFamily="34" charset="0"/>
                <a:cs typeface="Arial" panose="020B0604020202020204" pitchFamily="34" charset="0"/>
              </a:rPr>
              <a:t>жұмыс</a:t>
            </a:r>
            <a:r>
              <a:rPr lang="ru-RU" sz="2000" i="1" dirty="0">
                <a:solidFill>
                  <a:schemeClr val="accent1">
                    <a:lumMod val="50000"/>
                  </a:schemeClr>
                </a:solidFill>
                <a:latin typeface="Arial" panose="020B0604020202020204" pitchFamily="34" charset="0"/>
                <a:cs typeface="Arial" panose="020B0604020202020204" pitchFamily="34" charset="0"/>
              </a:rPr>
              <a:t> </a:t>
            </a:r>
            <a:r>
              <a:rPr lang="ru-RU" sz="2000" i="1" dirty="0" err="1">
                <a:solidFill>
                  <a:schemeClr val="accent1">
                    <a:lumMod val="50000"/>
                  </a:schemeClr>
                </a:solidFill>
                <a:latin typeface="Arial" panose="020B0604020202020204" pitchFamily="34" charset="0"/>
                <a:cs typeface="Arial" panose="020B0604020202020204" pitchFamily="34" charset="0"/>
              </a:rPr>
              <a:t>істеу</a:t>
            </a:r>
            <a:r>
              <a:rPr lang="ru-RU" sz="2000" i="1" dirty="0">
                <a:solidFill>
                  <a:schemeClr val="accent1">
                    <a:lumMod val="50000"/>
                  </a:schemeClr>
                </a:solidFill>
                <a:latin typeface="Arial" panose="020B0604020202020204" pitchFamily="34" charset="0"/>
                <a:cs typeface="Arial" panose="020B0604020202020204" pitchFamily="34" charset="0"/>
              </a:rPr>
              <a:t> </a:t>
            </a:r>
            <a:r>
              <a:rPr lang="ru-RU" sz="2000" i="1" dirty="0" err="1">
                <a:solidFill>
                  <a:schemeClr val="accent1">
                    <a:lumMod val="50000"/>
                  </a:schemeClr>
                </a:solidFill>
                <a:latin typeface="Arial" panose="020B0604020202020204" pitchFamily="34" charset="0"/>
                <a:cs typeface="Arial" panose="020B0604020202020204" pitchFamily="34" charset="0"/>
              </a:rPr>
              <a:t>принципі</a:t>
            </a:r>
            <a:r>
              <a:rPr lang="ru-RU" sz="2000" i="1"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қарапайым</a:t>
            </a:r>
            <a:r>
              <a:rPr lang="ru-RU" sz="2000" dirty="0">
                <a:solidFill>
                  <a:schemeClr val="accent1">
                    <a:lumMod val="50000"/>
                  </a:schemeClr>
                </a:solidFill>
                <a:latin typeface="Arial" panose="020B0604020202020204" pitchFamily="34" charset="0"/>
                <a:cs typeface="Arial" panose="020B0604020202020204" pitchFamily="34" charset="0"/>
              </a:rPr>
              <a:t>. Диафрагма – сору </a:t>
            </a:r>
            <a:r>
              <a:rPr lang="ru-RU" sz="2000" dirty="0" err="1">
                <a:solidFill>
                  <a:schemeClr val="accent1">
                    <a:lumMod val="50000"/>
                  </a:schemeClr>
                </a:solidFill>
                <a:latin typeface="Arial" panose="020B0604020202020204" pitchFamily="34" charset="0"/>
                <a:cs typeface="Arial" panose="020B0604020202020204" pitchFamily="34" charset="0"/>
              </a:rPr>
              <a:t>камерасының</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қабырғаларының</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бірі</a:t>
            </a:r>
            <a:r>
              <a:rPr lang="ru-RU" sz="2000" dirty="0">
                <a:solidFill>
                  <a:schemeClr val="accent1">
                    <a:lumMod val="50000"/>
                  </a:schemeClr>
                </a:solidFill>
                <a:latin typeface="Arial" panose="020B0604020202020204" pitchFamily="34" charset="0"/>
                <a:cs typeface="Arial" panose="020B0604020202020204" pitchFamily="34" charset="0"/>
              </a:rPr>
              <a:t>. Ол </a:t>
            </a:r>
            <a:r>
              <a:rPr lang="ru-RU" sz="2000" dirty="0" err="1">
                <a:solidFill>
                  <a:schemeClr val="accent1">
                    <a:lumMod val="50000"/>
                  </a:schemeClr>
                </a:solidFill>
                <a:latin typeface="Arial" panose="020B0604020202020204" pitchFamily="34" charset="0"/>
                <a:cs typeface="Arial" panose="020B0604020202020204" pitchFamily="34" charset="0"/>
              </a:rPr>
              <a:t>поршеньге</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қосылған</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оның</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алға-артқа</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қозғалысы</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мембрананы</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бір-біріне</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содан</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кейін</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екінші</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жағына</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кезектесіп</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бүгеді</a:t>
            </a:r>
            <a:r>
              <a:rPr lang="ru-RU" sz="2000" dirty="0">
                <a:solidFill>
                  <a:schemeClr val="accent1">
                    <a:lumMod val="50000"/>
                  </a:schemeClr>
                </a:solidFill>
                <a:latin typeface="Arial" panose="020B0604020202020204" pitchFamily="34" charset="0"/>
                <a:cs typeface="Arial" panose="020B0604020202020204" pitchFamily="34" charset="0"/>
              </a:rPr>
              <a:t>. Көлемнің </a:t>
            </a:r>
            <a:r>
              <a:rPr lang="ru-RU" sz="2000" dirty="0" err="1">
                <a:solidFill>
                  <a:schemeClr val="accent1">
                    <a:lumMod val="50000"/>
                  </a:schemeClr>
                </a:solidFill>
                <a:latin typeface="Arial" panose="020B0604020202020204" pitchFamily="34" charset="0"/>
                <a:cs typeface="Arial" panose="020B0604020202020204" pitchFamily="34" charset="0"/>
              </a:rPr>
              <a:t>ұлғаюы</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кезінде</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камерада</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сирету</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пайда</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болады</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және</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ауа</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немесе</a:t>
            </a:r>
            <a:r>
              <a:rPr lang="ru-RU" sz="2000" dirty="0">
                <a:solidFill>
                  <a:schemeClr val="accent1">
                    <a:lumMod val="50000"/>
                  </a:schemeClr>
                </a:solidFill>
                <a:latin typeface="Arial" panose="020B0604020202020204" pitchFamily="34" charset="0"/>
                <a:cs typeface="Arial" panose="020B0604020202020204" pitchFamily="34" charset="0"/>
              </a:rPr>
              <a:t> газ </a:t>
            </a:r>
            <a:r>
              <a:rPr lang="ru-RU" sz="2000" dirty="0" err="1">
                <a:solidFill>
                  <a:schemeClr val="accent1">
                    <a:lumMod val="50000"/>
                  </a:schemeClr>
                </a:solidFill>
                <a:latin typeface="Arial" panose="020B0604020202020204" pitchFamily="34" charset="0"/>
                <a:cs typeface="Arial" panose="020B0604020202020204" pitchFamily="34" charset="0"/>
              </a:rPr>
              <a:t>ішке</a:t>
            </a:r>
            <a:r>
              <a:rPr lang="ru-RU" sz="2000" dirty="0">
                <a:solidFill>
                  <a:schemeClr val="accent1">
                    <a:lumMod val="50000"/>
                  </a:schemeClr>
                </a:solidFill>
                <a:latin typeface="Arial" panose="020B0604020202020204" pitchFamily="34" charset="0"/>
                <a:cs typeface="Arial" panose="020B0604020202020204" pitchFamily="34" charset="0"/>
              </a:rPr>
              <a:t> </a:t>
            </a:r>
            <a:r>
              <a:rPr lang="ru-RU" sz="2000" dirty="0" err="1">
                <a:solidFill>
                  <a:schemeClr val="accent1">
                    <a:lumMod val="50000"/>
                  </a:schemeClr>
                </a:solidFill>
                <a:latin typeface="Arial" panose="020B0604020202020204" pitchFamily="34" charset="0"/>
                <a:cs typeface="Arial" panose="020B0604020202020204" pitchFamily="34" charset="0"/>
              </a:rPr>
              <a:t>сорылады</a:t>
            </a:r>
            <a:r>
              <a:rPr lang="ru-RU" sz="2000" dirty="0">
                <a:solidFill>
                  <a:schemeClr val="accent1">
                    <a:lumMod val="50000"/>
                  </a:schemeClr>
                </a:solidFill>
                <a:latin typeface="Arial" panose="020B0604020202020204" pitchFamily="34" charset="0"/>
                <a:cs typeface="Arial" panose="020B0604020202020204" pitchFamily="34" charset="0"/>
              </a:rPr>
              <a:t>.</a:t>
            </a:r>
            <a:endParaRPr lang="ru-RU" sz="2000" dirty="0">
              <a:solidFill>
                <a:schemeClr val="accent1">
                  <a:lumMod val="50000"/>
                </a:schemeClr>
              </a:solidFill>
              <a:cs typeface="Times New Roman" panose="02020603050405020304" pitchFamily="18" charset="0"/>
            </a:endParaRPr>
          </a:p>
        </p:txBody>
      </p:sp>
      <p:pic>
        <p:nvPicPr>
          <p:cNvPr id="7" name="Рисунок 6">
            <a:extLst>
              <a:ext uri="{FF2B5EF4-FFF2-40B4-BE49-F238E27FC236}">
                <a16:creationId xmlns:a16="http://schemas.microsoft.com/office/drawing/2014/main" id="{858F906C-EE97-1A01-1F31-D7FB58F83E28}"/>
              </a:ext>
            </a:extLst>
          </p:cNvPr>
          <p:cNvPicPr>
            <a:picLocks noChangeAspect="1"/>
          </p:cNvPicPr>
          <p:nvPr/>
        </p:nvPicPr>
        <p:blipFill>
          <a:blip r:embed="rId2"/>
          <a:stretch>
            <a:fillRect/>
          </a:stretch>
        </p:blipFill>
        <p:spPr>
          <a:xfrm>
            <a:off x="553800" y="2997182"/>
            <a:ext cx="4708980" cy="3254481"/>
          </a:xfrm>
          <a:prstGeom prst="rect">
            <a:avLst/>
          </a:prstGeom>
        </p:spPr>
      </p:pic>
      <p:sp>
        <p:nvSpPr>
          <p:cNvPr id="8" name="TextBox 7">
            <a:extLst>
              <a:ext uri="{FF2B5EF4-FFF2-40B4-BE49-F238E27FC236}">
                <a16:creationId xmlns:a16="http://schemas.microsoft.com/office/drawing/2014/main" id="{C71EB885-106D-B295-320E-05DE4E25E022}"/>
              </a:ext>
            </a:extLst>
          </p:cNvPr>
          <p:cNvSpPr txBox="1"/>
          <p:nvPr/>
        </p:nvSpPr>
        <p:spPr>
          <a:xfrm>
            <a:off x="5269200" y="2941230"/>
            <a:ext cx="6329280" cy="3170099"/>
          </a:xfrm>
          <a:prstGeom prst="rect">
            <a:avLst/>
          </a:prstGeom>
          <a:noFill/>
        </p:spPr>
        <p:txBody>
          <a:bodyPr wrap="square" rtlCol="0">
            <a:spAutoFit/>
          </a:bodyPr>
          <a:lstStyle/>
          <a:p>
            <a:pPr algn="just"/>
            <a:r>
              <a:rPr lang="ru-RU" sz="2000" dirty="0" err="1">
                <a:solidFill>
                  <a:schemeClr val="accent1">
                    <a:lumMod val="50000"/>
                  </a:schemeClr>
                </a:solidFill>
                <a:latin typeface="Arial" panose="020B0604020202020204" pitchFamily="34" charset="0"/>
                <a:cs typeface="Arial" panose="020B0604020202020204" pitchFamily="34" charset="0"/>
              </a:rPr>
              <a:t>Өзектің</a:t>
            </a:r>
            <a:r>
              <a:rPr lang="ru-RU" sz="2000" dirty="0">
                <a:solidFill>
                  <a:schemeClr val="accent1">
                    <a:lumMod val="50000"/>
                  </a:schemeClr>
                </a:solidFill>
                <a:latin typeface="Arial" panose="020B0604020202020204" pitchFamily="34" charset="0"/>
                <a:cs typeface="Arial" panose="020B0604020202020204" pitchFamily="34" charset="0"/>
              </a:rPr>
              <a:t> кері қозғалысы кезінде диафрагма басқа жаққа бүгіліп, көлемді азайтады, қысымды арттырады, газды сыртқа шығарады. </a:t>
            </a:r>
          </a:p>
          <a:p>
            <a:pPr algn="just"/>
            <a:r>
              <a:rPr lang="ru-RU" sz="2000" dirty="0">
                <a:solidFill>
                  <a:schemeClr val="accent1">
                    <a:lumMod val="50000"/>
                  </a:schemeClr>
                </a:solidFill>
                <a:latin typeface="Arial" panose="020B0604020202020204" pitchFamily="34" charset="0"/>
                <a:cs typeface="Arial" panose="020B0604020202020204" pitchFamily="34" charset="0"/>
              </a:rPr>
              <a:t>Содан кейін бүкіл цикл қайталанады.  Мембраналық модельдер бір және екі камералы болуы мүмкін. Екі камералы модельдерде камералар мен диафрагмалар бір-</a:t>
            </a:r>
            <a:r>
              <a:rPr lang="ru-RU" sz="2000" dirty="0" err="1">
                <a:solidFill>
                  <a:schemeClr val="accent1">
                    <a:lumMod val="50000"/>
                  </a:schemeClr>
                </a:solidFill>
                <a:latin typeface="Arial" panose="020B0604020202020204" pitchFamily="34" charset="0"/>
                <a:cs typeface="Arial" panose="020B0604020202020204" pitchFamily="34" charset="0"/>
              </a:rPr>
              <a:t>біріне</a:t>
            </a:r>
            <a:r>
              <a:rPr lang="ru-RU" sz="2000" dirty="0">
                <a:solidFill>
                  <a:schemeClr val="accent1">
                    <a:lumMod val="50000"/>
                  </a:schemeClr>
                </a:solidFill>
                <a:latin typeface="Arial" panose="020B0604020202020204" pitchFamily="34" charset="0"/>
                <a:cs typeface="Arial" panose="020B0604020202020204" pitchFamily="34" charset="0"/>
              </a:rPr>
              <a:t> қарама-қарсы орналасқан, поршень эксцентрик арқылы екі мембранаға қосылып, оларды кезекпен бүгіп, бір циклде екі есе көп газ айдайды.</a:t>
            </a:r>
          </a:p>
        </p:txBody>
      </p:sp>
    </p:spTree>
    <p:extLst>
      <p:ext uri="{BB962C8B-B14F-4D97-AF65-F5344CB8AC3E}">
        <p14:creationId xmlns:p14="http://schemas.microsoft.com/office/powerpoint/2010/main" val="2914430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6" name="CustomShape 3"/>
          <p:cNvSpPr/>
          <p:nvPr/>
        </p:nvSpPr>
        <p:spPr>
          <a:xfrm>
            <a:off x="390676" y="74329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cs typeface="Times New Roman" panose="02020603050405020304" pitchFamily="18" charset="0"/>
            </a:endParaRPr>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marR="0" lvl="0" indent="540360" algn="ctr" defTabSz="914400" rtl="0" eaLnBrk="1" fontAlgn="auto" latinLnBrk="0" hangingPunct="1">
              <a:lnSpc>
                <a:spcPct val="90000"/>
              </a:lnSpc>
              <a:spcBef>
                <a:spcPts val="0"/>
              </a:spcBef>
              <a:spcAft>
                <a:spcPts val="0"/>
              </a:spcAft>
              <a:buClrTx/>
              <a:buSzTx/>
              <a:buFontTx/>
              <a:buNone/>
              <a:tabLst/>
              <a:defRPr/>
            </a:pPr>
            <a:r>
              <a:rPr kumimoji="0" lang="ru-RU"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5</a:t>
            </a:r>
            <a:r>
              <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a:t>
            </a:r>
            <a:r>
              <a:rPr kumimoji="0" lang="ru-RU"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kk-KZ" sz="28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Мембраналық  вакуумдық  сорғылар</a:t>
            </a:r>
            <a:r>
              <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5ACDB9B5-5AD9-F2C8-6D72-775080573324}"/>
              </a:ext>
            </a:extLst>
          </p:cNvPr>
          <p:cNvSpPr txBox="1"/>
          <p:nvPr/>
        </p:nvSpPr>
        <p:spPr>
          <a:xfrm>
            <a:off x="5337296" y="1552458"/>
            <a:ext cx="609834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rPr>
              <a:t>	</a:t>
            </a:r>
            <a:endParaRPr kumimoji="0" lang="ru-KZ" sz="1800" b="0" i="0" u="none" strike="noStrike" kern="1200" cap="none" spc="0" normalizeH="0" baseline="0" noProof="0" dirty="0">
              <a:ln>
                <a:noFill/>
              </a:ln>
              <a:solidFill>
                <a:prstClr val="black"/>
              </a:solidFill>
              <a:effectLst/>
              <a:uLnTx/>
              <a:uFillTx/>
              <a:latin typeface="Arial"/>
            </a:endParaRPr>
          </a:p>
        </p:txBody>
      </p:sp>
      <p:pic>
        <p:nvPicPr>
          <p:cNvPr id="3" name="Рисунок 2">
            <a:extLst>
              <a:ext uri="{FF2B5EF4-FFF2-40B4-BE49-F238E27FC236}">
                <a16:creationId xmlns:a16="http://schemas.microsoft.com/office/drawing/2014/main" id="{254D8439-B826-232C-75BB-5140567A16E3}"/>
              </a:ext>
            </a:extLst>
          </p:cNvPr>
          <p:cNvPicPr>
            <a:picLocks noChangeAspect="1"/>
          </p:cNvPicPr>
          <p:nvPr/>
        </p:nvPicPr>
        <p:blipFill rotWithShape="1">
          <a:blip r:embed="rId2"/>
          <a:srcRect l="27761" t="7244" r="23262" b="8889"/>
          <a:stretch/>
        </p:blipFill>
        <p:spPr>
          <a:xfrm>
            <a:off x="1621620" y="1298019"/>
            <a:ext cx="3374894" cy="4533338"/>
          </a:xfrm>
          <a:prstGeom prst="rect">
            <a:avLst/>
          </a:prstGeom>
        </p:spPr>
      </p:pic>
      <p:sp>
        <p:nvSpPr>
          <p:cNvPr id="4" name="TextBox 3">
            <a:extLst>
              <a:ext uri="{FF2B5EF4-FFF2-40B4-BE49-F238E27FC236}">
                <a16:creationId xmlns:a16="http://schemas.microsoft.com/office/drawing/2014/main" id="{34273FAC-1F35-E49B-CD5B-368917E0A4D2}"/>
              </a:ext>
            </a:extLst>
          </p:cNvPr>
          <p:cNvSpPr txBox="1"/>
          <p:nvPr/>
        </p:nvSpPr>
        <p:spPr>
          <a:xfrm>
            <a:off x="1714750" y="880549"/>
            <a:ext cx="914400"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Айдау</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B3A1DEE-06DB-06A7-D3F1-2D3282A1B246}"/>
              </a:ext>
            </a:extLst>
          </p:cNvPr>
          <p:cNvSpPr txBox="1"/>
          <p:nvPr/>
        </p:nvSpPr>
        <p:spPr>
          <a:xfrm>
            <a:off x="3539616" y="897367"/>
            <a:ext cx="914400"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Сору</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127668-C682-FEC8-DFDF-CFCA7476F934}"/>
              </a:ext>
            </a:extLst>
          </p:cNvPr>
          <p:cNvSpPr txBox="1"/>
          <p:nvPr/>
        </p:nvSpPr>
        <p:spPr>
          <a:xfrm>
            <a:off x="704496" y="1333239"/>
            <a:ext cx="1615440" cy="646331"/>
          </a:xfrm>
          <a:prstGeom prst="rect">
            <a:avLst/>
          </a:prstGeom>
          <a:noFill/>
        </p:spPr>
        <p:txBody>
          <a:bodyPr wrap="square" rtlCol="0">
            <a:spAutoFit/>
          </a:bodyPr>
          <a:lstStyle/>
          <a:p>
            <a:r>
              <a:rPr lang="ru-RU" i="1" dirty="0">
                <a:solidFill>
                  <a:schemeClr val="accent1">
                    <a:lumMod val="50000"/>
                  </a:schemeClr>
                </a:solidFill>
                <a:latin typeface="Times New Roman" panose="02020603050405020304" pitchFamily="18" charset="0"/>
                <a:cs typeface="Times New Roman" panose="02020603050405020304" pitchFamily="18" charset="0"/>
              </a:rPr>
              <a:t>шығару клапаны</a:t>
            </a:r>
          </a:p>
        </p:txBody>
      </p:sp>
      <p:sp>
        <p:nvSpPr>
          <p:cNvPr id="8" name="TextBox 7">
            <a:extLst>
              <a:ext uri="{FF2B5EF4-FFF2-40B4-BE49-F238E27FC236}">
                <a16:creationId xmlns:a16="http://schemas.microsoft.com/office/drawing/2014/main" id="{E61ADD63-22CB-42CA-F16D-05B0462F53D5}"/>
              </a:ext>
            </a:extLst>
          </p:cNvPr>
          <p:cNvSpPr txBox="1"/>
          <p:nvPr/>
        </p:nvSpPr>
        <p:spPr>
          <a:xfrm>
            <a:off x="503544" y="2049001"/>
            <a:ext cx="1359408"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мембрана</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C397F68-4635-ED25-3CAD-26B0740FDF43}"/>
              </a:ext>
            </a:extLst>
          </p:cNvPr>
          <p:cNvSpPr txBox="1"/>
          <p:nvPr/>
        </p:nvSpPr>
        <p:spPr>
          <a:xfrm>
            <a:off x="181788" y="2562889"/>
            <a:ext cx="1847088" cy="646331"/>
          </a:xfrm>
          <a:prstGeom prst="rect">
            <a:avLst/>
          </a:prstGeom>
          <a:noFill/>
        </p:spPr>
        <p:txBody>
          <a:bodyPr wrap="square" rtlCol="0">
            <a:spAutoFit/>
          </a:bodyPr>
          <a:lstStyle/>
          <a:p>
            <a:r>
              <a:rPr lang="ru-RU" i="1" dirty="0">
                <a:solidFill>
                  <a:schemeClr val="accent1">
                    <a:lumMod val="50000"/>
                  </a:schemeClr>
                </a:solidFill>
                <a:latin typeface="Times New Roman" panose="02020603050405020304" pitchFamily="18" charset="0"/>
                <a:cs typeface="Times New Roman" panose="02020603050405020304" pitchFamily="18" charset="0"/>
              </a:rPr>
              <a:t>мембрананың тірек дискісі</a:t>
            </a:r>
          </a:p>
        </p:txBody>
      </p:sp>
      <p:sp>
        <p:nvSpPr>
          <p:cNvPr id="12" name="TextBox 11">
            <a:extLst>
              <a:ext uri="{FF2B5EF4-FFF2-40B4-BE49-F238E27FC236}">
                <a16:creationId xmlns:a16="http://schemas.microsoft.com/office/drawing/2014/main" id="{85A80ED2-1A09-C28A-B20F-B69AF2116EFE}"/>
              </a:ext>
            </a:extLst>
          </p:cNvPr>
          <p:cNvSpPr txBox="1"/>
          <p:nvPr/>
        </p:nvSpPr>
        <p:spPr>
          <a:xfrm>
            <a:off x="670178" y="3260668"/>
            <a:ext cx="1105227"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бұранда</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EC7A87B3-FA8D-43D1-8B4A-EFE74F763E41}"/>
              </a:ext>
            </a:extLst>
          </p:cNvPr>
          <p:cNvSpPr txBox="1"/>
          <p:nvPr/>
        </p:nvSpPr>
        <p:spPr>
          <a:xfrm>
            <a:off x="413090" y="3994512"/>
            <a:ext cx="1347216" cy="369332"/>
          </a:xfrm>
          <a:prstGeom prst="rect">
            <a:avLst/>
          </a:prstGeom>
          <a:noFill/>
        </p:spPr>
        <p:txBody>
          <a:bodyPr wrap="square" rtlCol="0">
            <a:spAutoFit/>
          </a:bodyPr>
          <a:lstStyle/>
          <a:p>
            <a:r>
              <a:rPr lang="ru-RU" i="1" dirty="0">
                <a:solidFill>
                  <a:schemeClr val="accent1">
                    <a:lumMod val="50000"/>
                  </a:schemeClr>
                </a:solidFill>
                <a:latin typeface="Times New Roman" panose="02020603050405020304" pitchFamily="18" charset="0"/>
                <a:cs typeface="Times New Roman" panose="02020603050405020304" pitchFamily="18" charset="0"/>
              </a:rPr>
              <a:t>эксцентрик</a:t>
            </a:r>
          </a:p>
        </p:txBody>
      </p:sp>
      <p:sp>
        <p:nvSpPr>
          <p:cNvPr id="14" name="TextBox 13">
            <a:extLst>
              <a:ext uri="{FF2B5EF4-FFF2-40B4-BE49-F238E27FC236}">
                <a16:creationId xmlns:a16="http://schemas.microsoft.com/office/drawing/2014/main" id="{39FA92D7-A033-4CB0-55D3-209254F1E90D}"/>
              </a:ext>
            </a:extLst>
          </p:cNvPr>
          <p:cNvSpPr txBox="1"/>
          <p:nvPr/>
        </p:nvSpPr>
        <p:spPr>
          <a:xfrm>
            <a:off x="4972664" y="4358366"/>
            <a:ext cx="1536192"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к</a:t>
            </a:r>
            <a:r>
              <a:rPr lang="ru-RU" i="1" dirty="0">
                <a:solidFill>
                  <a:schemeClr val="accent1">
                    <a:lumMod val="50000"/>
                  </a:schemeClr>
                </a:solidFill>
                <a:latin typeface="Times New Roman" panose="02020603050405020304" pitchFamily="18" charset="0"/>
                <a:cs typeface="Times New Roman" panose="02020603050405020304" pitchFamily="18" charset="0"/>
              </a:rPr>
              <a:t>орпус</a:t>
            </a:r>
          </a:p>
        </p:txBody>
      </p:sp>
      <p:sp>
        <p:nvSpPr>
          <p:cNvPr id="15" name="TextBox 14">
            <a:extLst>
              <a:ext uri="{FF2B5EF4-FFF2-40B4-BE49-F238E27FC236}">
                <a16:creationId xmlns:a16="http://schemas.microsoft.com/office/drawing/2014/main" id="{F0A40E48-93A9-5F01-02AD-533D8F6A5877}"/>
              </a:ext>
            </a:extLst>
          </p:cNvPr>
          <p:cNvSpPr txBox="1"/>
          <p:nvPr/>
        </p:nvSpPr>
        <p:spPr>
          <a:xfrm>
            <a:off x="409294" y="4592714"/>
            <a:ext cx="2261616" cy="646331"/>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Байланыс</a:t>
            </a:r>
          </a:p>
          <a:p>
            <a:r>
              <a:rPr lang="kk-KZ" i="1" dirty="0">
                <a:solidFill>
                  <a:schemeClr val="accent1">
                    <a:lumMod val="50000"/>
                  </a:schemeClr>
                </a:solidFill>
                <a:latin typeface="Times New Roman" panose="02020603050405020304" pitchFamily="18" charset="0"/>
                <a:cs typeface="Times New Roman" panose="02020603050405020304" pitchFamily="18" charset="0"/>
              </a:rPr>
              <a:t>тырушы</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708DB1E-F1D7-0D50-7FCD-3B815EB5B625}"/>
              </a:ext>
            </a:extLst>
          </p:cNvPr>
          <p:cNvSpPr txBox="1"/>
          <p:nvPr/>
        </p:nvSpPr>
        <p:spPr>
          <a:xfrm>
            <a:off x="4972664" y="1538694"/>
            <a:ext cx="914400"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картер</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B98F77B-BE65-A993-0965-F9E21B93A8DA}"/>
              </a:ext>
            </a:extLst>
          </p:cNvPr>
          <p:cNvSpPr txBox="1"/>
          <p:nvPr/>
        </p:nvSpPr>
        <p:spPr>
          <a:xfrm>
            <a:off x="4895354" y="1872734"/>
            <a:ext cx="914400" cy="369332"/>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қақпақ</a:t>
            </a:r>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EFB5E71-ACC4-4E63-EEB0-048A9F8A7AF4}"/>
              </a:ext>
            </a:extLst>
          </p:cNvPr>
          <p:cNvSpPr txBox="1"/>
          <p:nvPr/>
        </p:nvSpPr>
        <p:spPr>
          <a:xfrm>
            <a:off x="4987260" y="2313457"/>
            <a:ext cx="15497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i="1" dirty="0">
                <a:solidFill>
                  <a:srgbClr val="4472C4">
                    <a:lumMod val="50000"/>
                  </a:srgbClr>
                </a:solidFill>
                <a:latin typeface="Times New Roman" panose="02020603050405020304" pitchFamily="18" charset="0"/>
                <a:cs typeface="Times New Roman" panose="02020603050405020304" pitchFamily="18" charset="0"/>
              </a:rPr>
              <a:t>Кіру </a:t>
            </a:r>
            <a:r>
              <a:rPr kumimoji="0" lang="ru-RU" sz="1800" b="0" i="1" u="none" strike="noStrike" kern="1200" cap="none" spc="0" normalizeH="0" baseline="0" noProof="0" dirty="0">
                <a:ln>
                  <a:noFill/>
                </a:ln>
                <a:solidFill>
                  <a:srgbClr val="4472C4">
                    <a:lumMod val="50000"/>
                  </a:srgbClr>
                </a:solidFill>
                <a:effectLst/>
                <a:uLnTx/>
                <a:uFillTx/>
                <a:latin typeface="Times New Roman" panose="02020603050405020304" pitchFamily="18" charset="0"/>
                <a:cs typeface="Times New Roman" panose="02020603050405020304" pitchFamily="18" charset="0"/>
              </a:rPr>
              <a:t>клапаны</a:t>
            </a:r>
          </a:p>
        </p:txBody>
      </p:sp>
      <p:sp>
        <p:nvSpPr>
          <p:cNvPr id="19" name="TextBox 18">
            <a:extLst>
              <a:ext uri="{FF2B5EF4-FFF2-40B4-BE49-F238E27FC236}">
                <a16:creationId xmlns:a16="http://schemas.microsoft.com/office/drawing/2014/main" id="{D254671B-EA88-4353-18F9-ABFEE7C6B91D}"/>
              </a:ext>
            </a:extLst>
          </p:cNvPr>
          <p:cNvSpPr txBox="1"/>
          <p:nvPr/>
        </p:nvSpPr>
        <p:spPr>
          <a:xfrm>
            <a:off x="4895354" y="2721859"/>
            <a:ext cx="914400" cy="369332"/>
          </a:xfrm>
          <a:prstGeom prst="rect">
            <a:avLst/>
          </a:prstGeom>
          <a:noFill/>
        </p:spPr>
        <p:txBody>
          <a:bodyPr wrap="square" rtlCol="0">
            <a:spAutoFit/>
          </a:bodyPr>
          <a:lstStyle/>
          <a:p>
            <a:r>
              <a:rPr lang="ru-RU" i="1" dirty="0">
                <a:solidFill>
                  <a:schemeClr val="accent1">
                    <a:lumMod val="50000"/>
                  </a:schemeClr>
                </a:solidFill>
                <a:latin typeface="Times New Roman" panose="02020603050405020304" pitchFamily="18" charset="0"/>
                <a:cs typeface="Times New Roman" panose="02020603050405020304" pitchFamily="18" charset="0"/>
              </a:rPr>
              <a:t>камера</a:t>
            </a:r>
          </a:p>
        </p:txBody>
      </p:sp>
      <p:sp>
        <p:nvSpPr>
          <p:cNvPr id="20" name="TextBox 19">
            <a:extLst>
              <a:ext uri="{FF2B5EF4-FFF2-40B4-BE49-F238E27FC236}">
                <a16:creationId xmlns:a16="http://schemas.microsoft.com/office/drawing/2014/main" id="{6C788FA3-01B6-1778-405D-39CE0CD13CF9}"/>
              </a:ext>
            </a:extLst>
          </p:cNvPr>
          <p:cNvSpPr txBox="1"/>
          <p:nvPr/>
        </p:nvSpPr>
        <p:spPr>
          <a:xfrm>
            <a:off x="5004917" y="3261799"/>
            <a:ext cx="1773936" cy="646331"/>
          </a:xfrm>
          <a:prstGeom prst="rect">
            <a:avLst/>
          </a:prstGeom>
          <a:noFill/>
        </p:spPr>
        <p:txBody>
          <a:bodyPr wrap="square" rtlCol="0">
            <a:spAutoFit/>
          </a:bodyPr>
          <a:lstStyle/>
          <a:p>
            <a:r>
              <a:rPr lang="ru-RU" i="1" dirty="0">
                <a:solidFill>
                  <a:schemeClr val="accent1">
                    <a:lumMod val="50000"/>
                  </a:schemeClr>
                </a:solidFill>
                <a:latin typeface="Times New Roman" panose="02020603050405020304" pitchFamily="18" charset="0"/>
                <a:cs typeface="Times New Roman" panose="02020603050405020304" pitchFamily="18" charset="0"/>
              </a:rPr>
              <a:t>мембраналық қысқыш диск</a:t>
            </a:r>
          </a:p>
        </p:txBody>
      </p:sp>
      <p:pic>
        <p:nvPicPr>
          <p:cNvPr id="22" name="Рисунок 21">
            <a:extLst>
              <a:ext uri="{FF2B5EF4-FFF2-40B4-BE49-F238E27FC236}">
                <a16:creationId xmlns:a16="http://schemas.microsoft.com/office/drawing/2014/main" id="{CDFCD4D3-CF2C-AF5B-FF5F-965B462849D9}"/>
              </a:ext>
            </a:extLst>
          </p:cNvPr>
          <p:cNvPicPr>
            <a:picLocks noChangeAspect="1"/>
          </p:cNvPicPr>
          <p:nvPr/>
        </p:nvPicPr>
        <p:blipFill>
          <a:blip r:embed="rId3"/>
          <a:stretch>
            <a:fillRect/>
          </a:stretch>
        </p:blipFill>
        <p:spPr>
          <a:xfrm>
            <a:off x="6699912" y="1075719"/>
            <a:ext cx="2172497" cy="1802508"/>
          </a:xfrm>
          <a:prstGeom prst="rect">
            <a:avLst/>
          </a:prstGeom>
        </p:spPr>
      </p:pic>
      <p:pic>
        <p:nvPicPr>
          <p:cNvPr id="23" name="Рисунок 22">
            <a:extLst>
              <a:ext uri="{FF2B5EF4-FFF2-40B4-BE49-F238E27FC236}">
                <a16:creationId xmlns:a16="http://schemas.microsoft.com/office/drawing/2014/main" id="{B2EA1E12-AB09-8E54-BA3C-F38DBB836E21}"/>
              </a:ext>
            </a:extLst>
          </p:cNvPr>
          <p:cNvPicPr>
            <a:picLocks noChangeAspect="1"/>
          </p:cNvPicPr>
          <p:nvPr/>
        </p:nvPicPr>
        <p:blipFill>
          <a:blip r:embed="rId4"/>
          <a:stretch>
            <a:fillRect/>
          </a:stretch>
        </p:blipFill>
        <p:spPr>
          <a:xfrm>
            <a:off x="9032109" y="2788074"/>
            <a:ext cx="2459426" cy="1674752"/>
          </a:xfrm>
          <a:prstGeom prst="rect">
            <a:avLst/>
          </a:prstGeom>
        </p:spPr>
      </p:pic>
      <p:pic>
        <p:nvPicPr>
          <p:cNvPr id="24" name="Рисунок 23">
            <a:extLst>
              <a:ext uri="{FF2B5EF4-FFF2-40B4-BE49-F238E27FC236}">
                <a16:creationId xmlns:a16="http://schemas.microsoft.com/office/drawing/2014/main" id="{B6403C17-2CE3-ED9E-4CD8-FFA38847E901}"/>
              </a:ext>
            </a:extLst>
          </p:cNvPr>
          <p:cNvPicPr>
            <a:picLocks noChangeAspect="1"/>
          </p:cNvPicPr>
          <p:nvPr/>
        </p:nvPicPr>
        <p:blipFill>
          <a:blip r:embed="rId5"/>
          <a:stretch>
            <a:fillRect/>
          </a:stretch>
        </p:blipFill>
        <p:spPr>
          <a:xfrm>
            <a:off x="6505489" y="4447242"/>
            <a:ext cx="2457164" cy="1760016"/>
          </a:xfrm>
          <a:prstGeom prst="rect">
            <a:avLst/>
          </a:prstGeom>
        </p:spPr>
      </p:pic>
      <p:sp>
        <p:nvSpPr>
          <p:cNvPr id="25" name="TextBox 24">
            <a:extLst>
              <a:ext uri="{FF2B5EF4-FFF2-40B4-BE49-F238E27FC236}">
                <a16:creationId xmlns:a16="http://schemas.microsoft.com/office/drawing/2014/main" id="{E1862852-49D7-0816-31FE-9AC97697DC7F}"/>
              </a:ext>
            </a:extLst>
          </p:cNvPr>
          <p:cNvSpPr txBox="1"/>
          <p:nvPr/>
        </p:nvSpPr>
        <p:spPr>
          <a:xfrm>
            <a:off x="9032109" y="1654929"/>
            <a:ext cx="1610970" cy="400110"/>
          </a:xfrm>
          <a:prstGeom prst="rect">
            <a:avLst/>
          </a:prstGeom>
          <a:noFill/>
        </p:spPr>
        <p:txBody>
          <a:bodyPr wrap="square" rtlCol="0">
            <a:spAutoFit/>
          </a:bodyPr>
          <a:lstStyle/>
          <a:p>
            <a:r>
              <a:rPr lang="kk-KZ" sz="2000" i="1" dirty="0">
                <a:solidFill>
                  <a:srgbClr val="FF0000"/>
                </a:solidFill>
                <a:latin typeface="Times New Roman" panose="02020603050405020304" pitchFamily="18" charset="0"/>
                <a:cs typeface="Times New Roman" panose="02020603050405020304" pitchFamily="18" charset="0"/>
              </a:rPr>
              <a:t>Газды сору</a:t>
            </a:r>
            <a:endParaRPr lang="ru-RU" sz="2000" i="1" dirty="0">
              <a:solidFill>
                <a:srgbClr val="FF0000"/>
              </a:solidFill>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14FCA278-C863-29DA-5A46-BE7676FDF2A5}"/>
              </a:ext>
            </a:extLst>
          </p:cNvPr>
          <p:cNvSpPr txBox="1"/>
          <p:nvPr/>
        </p:nvSpPr>
        <p:spPr>
          <a:xfrm>
            <a:off x="7430868" y="3320770"/>
            <a:ext cx="914400" cy="400110"/>
          </a:xfrm>
          <a:prstGeom prst="rect">
            <a:avLst/>
          </a:prstGeom>
          <a:noFill/>
        </p:spPr>
        <p:txBody>
          <a:bodyPr wrap="square" rtlCol="0">
            <a:spAutoFit/>
          </a:bodyPr>
          <a:lstStyle/>
          <a:p>
            <a:r>
              <a:rPr lang="kk-KZ" sz="2000" i="1" dirty="0">
                <a:solidFill>
                  <a:srgbClr val="FF0000"/>
                </a:solidFill>
                <a:latin typeface="Times New Roman" panose="02020603050405020304" pitchFamily="18" charset="0"/>
                <a:cs typeface="Times New Roman" panose="02020603050405020304" pitchFamily="18" charset="0"/>
              </a:rPr>
              <a:t>Қысу</a:t>
            </a:r>
            <a:endParaRPr lang="ru-RU" sz="2000" i="1" dirty="0">
              <a:solidFill>
                <a:srgbClr val="FF000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9CD53A61-C36C-81CC-7C0F-0BE224FEBFAA}"/>
              </a:ext>
            </a:extLst>
          </p:cNvPr>
          <p:cNvSpPr txBox="1"/>
          <p:nvPr/>
        </p:nvSpPr>
        <p:spPr>
          <a:xfrm>
            <a:off x="9841511" y="5003016"/>
            <a:ext cx="914400" cy="400110"/>
          </a:xfrm>
          <a:prstGeom prst="rect">
            <a:avLst/>
          </a:prstGeom>
          <a:noFill/>
        </p:spPr>
        <p:txBody>
          <a:bodyPr wrap="square" rtlCol="0">
            <a:spAutoFit/>
          </a:bodyPr>
          <a:lstStyle/>
          <a:p>
            <a:r>
              <a:rPr lang="ru-RU" sz="2000" i="1" dirty="0">
                <a:solidFill>
                  <a:srgbClr val="FF0000"/>
                </a:solidFill>
                <a:latin typeface="Times New Roman" panose="02020603050405020304" pitchFamily="18" charset="0"/>
                <a:cs typeface="Times New Roman" panose="02020603050405020304" pitchFamily="18" charset="0"/>
              </a:rPr>
              <a:t>Айдау</a:t>
            </a:r>
          </a:p>
        </p:txBody>
      </p:sp>
      <p:sp>
        <p:nvSpPr>
          <p:cNvPr id="28" name="TextBox 27">
            <a:extLst>
              <a:ext uri="{FF2B5EF4-FFF2-40B4-BE49-F238E27FC236}">
                <a16:creationId xmlns:a16="http://schemas.microsoft.com/office/drawing/2014/main" id="{61AF8F4C-8F16-2531-148F-904A9E3DEAE3}"/>
              </a:ext>
            </a:extLst>
          </p:cNvPr>
          <p:cNvSpPr txBox="1"/>
          <p:nvPr/>
        </p:nvSpPr>
        <p:spPr>
          <a:xfrm>
            <a:off x="407176" y="5825286"/>
            <a:ext cx="6129837" cy="646331"/>
          </a:xfrm>
          <a:prstGeom prst="rect">
            <a:avLst/>
          </a:prstGeom>
          <a:noFill/>
        </p:spPr>
        <p:txBody>
          <a:bodyPr wrap="square" rtlCol="0">
            <a:spAutoFit/>
          </a:bodyPr>
          <a:lstStyle/>
          <a:p>
            <a:pPr algn="ctr"/>
            <a:r>
              <a:rPr lang="ru-RU" b="1" i="1" dirty="0">
                <a:solidFill>
                  <a:srgbClr val="FF0000"/>
                </a:solidFill>
                <a:latin typeface="Times New Roman" panose="02020603050405020304" pitchFamily="18" charset="0"/>
                <a:cs typeface="Times New Roman" panose="02020603050405020304" pitchFamily="18" charset="0"/>
              </a:rPr>
              <a:t>Мембраналық </a:t>
            </a:r>
            <a:r>
              <a:rPr lang="ru-RU" b="1" i="1" dirty="0" err="1">
                <a:solidFill>
                  <a:srgbClr val="FF0000"/>
                </a:solidFill>
                <a:latin typeface="Times New Roman" panose="02020603050405020304" pitchFamily="18" charset="0"/>
                <a:cs typeface="Times New Roman" panose="02020603050405020304" pitchFamily="18" charset="0"/>
              </a:rPr>
              <a:t>вакуумдық</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сорғының</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жұмыс</a:t>
            </a:r>
            <a:r>
              <a:rPr lang="ru-RU" b="1" i="1" dirty="0">
                <a:solidFill>
                  <a:srgbClr val="FF0000"/>
                </a:solidFill>
                <a:latin typeface="Times New Roman" panose="02020603050405020304" pitchFamily="18" charset="0"/>
                <a:cs typeface="Times New Roman" panose="02020603050405020304" pitchFamily="18" charset="0"/>
              </a:rPr>
              <a:t> </a:t>
            </a:r>
            <a:r>
              <a:rPr lang="ru-RU" b="1" i="1" dirty="0" err="1">
                <a:solidFill>
                  <a:srgbClr val="FF0000"/>
                </a:solidFill>
                <a:latin typeface="Times New Roman" panose="02020603050405020304" pitchFamily="18" charset="0"/>
                <a:cs typeface="Times New Roman" panose="02020603050405020304" pitchFamily="18" charset="0"/>
              </a:rPr>
              <a:t>істеу</a:t>
            </a:r>
            <a:r>
              <a:rPr lang="ru-RU" b="1" i="1" dirty="0">
                <a:solidFill>
                  <a:srgbClr val="FF0000"/>
                </a:solidFill>
                <a:latin typeface="Times New Roman" panose="02020603050405020304" pitchFamily="18" charset="0"/>
                <a:cs typeface="Times New Roman" panose="02020603050405020304" pitchFamily="18" charset="0"/>
              </a:rPr>
              <a:t> принципі</a:t>
            </a:r>
          </a:p>
        </p:txBody>
      </p:sp>
    </p:spTree>
    <p:extLst>
      <p:ext uri="{BB962C8B-B14F-4D97-AF65-F5344CB8AC3E}">
        <p14:creationId xmlns:p14="http://schemas.microsoft.com/office/powerpoint/2010/main" val="366537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53" name="CustomShape 2"/>
          <p:cNvSpPr/>
          <p:nvPr/>
        </p:nvSpPr>
        <p:spPr>
          <a:xfrm>
            <a:off x="4142160" y="900720"/>
            <a:ext cx="758880" cy="5710320"/>
          </a:xfrm>
          <a:custGeom>
            <a:avLst/>
            <a:gdLst/>
            <a:ahLst/>
            <a:cxnLst/>
            <a:rect l="l" t="t"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style>
          <a:lnRef idx="0">
            <a:scrgbClr r="0" g="0" b="0"/>
          </a:lnRef>
          <a:fillRef idx="0">
            <a:scrgbClr r="0" g="0" b="0"/>
          </a:fillRef>
          <a:effectRef idx="0">
            <a:scrgbClr r="0" g="0" b="0"/>
          </a:effectRef>
          <a:fontRef idx="minor"/>
        </p:style>
        <p:txBody>
          <a:bodyPr/>
          <a:lstStyle/>
          <a:p>
            <a:endParaRPr lang="ru-KZ"/>
          </a:p>
        </p:txBody>
      </p:sp>
      <p:sp>
        <p:nvSpPr>
          <p:cNvPr id="154" name="CustomShape 3"/>
          <p:cNvSpPr/>
          <p:nvPr/>
        </p:nvSpPr>
        <p:spPr>
          <a:xfrm>
            <a:off x="4144320" y="633240"/>
            <a:ext cx="482040" cy="5520600"/>
          </a:xfrm>
          <a:custGeom>
            <a:avLst/>
            <a:gdLst/>
            <a:ahLst/>
            <a:cxnLst/>
            <a:rect l="l" t="t"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style>
          <a:lnRef idx="0">
            <a:scrgbClr r="0" g="0" b="0"/>
          </a:lnRef>
          <a:fillRef idx="0">
            <a:scrgbClr r="0" g="0" b="0"/>
          </a:fillRef>
          <a:effectRef idx="0">
            <a:scrgbClr r="0" g="0" b="0"/>
          </a:effectRef>
          <a:fontRef idx="minor"/>
        </p:style>
        <p:txBody>
          <a:bodyPr/>
          <a:lstStyle/>
          <a:p>
            <a:endParaRPr lang="ru-KZ"/>
          </a:p>
        </p:txBody>
      </p:sp>
      <p:sp>
        <p:nvSpPr>
          <p:cNvPr id="155" name="CustomShape 4"/>
          <p:cNvSpPr/>
          <p:nvPr/>
        </p:nvSpPr>
        <p:spPr>
          <a:xfrm>
            <a:off x="634680" y="636840"/>
            <a:ext cx="3999240" cy="5257080"/>
          </a:xfrm>
          <a:custGeom>
            <a:avLst/>
            <a:gdLst/>
            <a:ahLst/>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156" name="CustomShape 5"/>
          <p:cNvSpPr/>
          <p:nvPr/>
        </p:nvSpPr>
        <p:spPr>
          <a:xfrm>
            <a:off x="4847040" y="1266816"/>
            <a:ext cx="6654960" cy="5344224"/>
          </a:xfrm>
          <a:prstGeom prst="rect">
            <a:avLst/>
          </a:prstGeom>
          <a:solidFill>
            <a:schemeClr val="accent1"/>
          </a:solidFill>
          <a:ln>
            <a:noFill/>
          </a:ln>
        </p:spPr>
        <p:style>
          <a:lnRef idx="0">
            <a:scrgbClr r="0" g="0" b="0"/>
          </a:lnRef>
          <a:fillRef idx="0">
            <a:scrgbClr r="0" g="0" b="0"/>
          </a:fillRef>
          <a:effectRef idx="0">
            <a:scrgbClr r="0" g="0" b="0"/>
          </a:effectRef>
          <a:fontRef idx="minor"/>
        </p:style>
        <p:txBody>
          <a:bodyPr/>
          <a:lstStyle/>
          <a:p>
            <a:endParaRPr lang="ru-KZ"/>
          </a:p>
        </p:txBody>
      </p:sp>
      <p:sp>
        <p:nvSpPr>
          <p:cNvPr id="157" name="CustomShape 6"/>
          <p:cNvSpPr/>
          <p:nvPr/>
        </p:nvSpPr>
        <p:spPr>
          <a:xfrm>
            <a:off x="4957020" y="1647825"/>
            <a:ext cx="6435000" cy="47081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25000" lnSpcReduction="20000"/>
          </a:bodyPr>
          <a:lstStyle/>
          <a:p>
            <a:pPr>
              <a:lnSpc>
                <a:spcPct val="90000"/>
              </a:lnSpc>
              <a:spcBef>
                <a:spcPts val="1001"/>
              </a:spcBef>
            </a:pPr>
            <a:endParaRPr lang="ru-RU" sz="8000" spc="-1" dirty="0">
              <a:latin typeface="Arial"/>
            </a:endParaRPr>
          </a:p>
          <a:p>
            <a:pPr marL="720">
              <a:lnSpc>
                <a:spcPct val="120000"/>
              </a:lnSpc>
              <a:buClr>
                <a:srgbClr val="FFFFFF"/>
              </a:buClr>
            </a:pPr>
            <a:endParaRPr lang="ru-RU" sz="9600" b="1" strike="noStrike" dirty="0">
              <a:solidFill>
                <a:srgbClr val="FFFFFF"/>
              </a:solidFill>
              <a:latin typeface="+mj-lt"/>
              <a:ea typeface="Calibri"/>
              <a:cs typeface="Times New Roman" panose="02020603050405020304" pitchFamily="18" charset="0"/>
            </a:endParaRPr>
          </a:p>
          <a:p>
            <a:pPr marL="514440" indent="-513720">
              <a:lnSpc>
                <a:spcPct val="120000"/>
              </a:lnSpc>
              <a:buClr>
                <a:srgbClr val="FFFFFF"/>
              </a:buClr>
              <a:buFont typeface="Calibri Light"/>
              <a:buAutoNum type="arabicPeriod"/>
            </a:pPr>
            <a:r>
              <a:rPr lang="en-US" sz="9600" b="1" strike="noStrike" dirty="0" err="1">
                <a:solidFill>
                  <a:srgbClr val="FFFFFF"/>
                </a:solidFill>
                <a:latin typeface="+mj-lt"/>
                <a:ea typeface="Calibri"/>
                <a:cs typeface="Times New Roman" panose="02020603050405020304" pitchFamily="18" charset="0"/>
              </a:rPr>
              <a:t>Майлы</a:t>
            </a:r>
            <a:r>
              <a:rPr lang="en-US" sz="9600" b="1" strike="noStrike" dirty="0">
                <a:solidFill>
                  <a:srgbClr val="FFFFFF"/>
                </a:solidFill>
                <a:latin typeface="+mj-lt"/>
                <a:ea typeface="Calibri"/>
                <a:cs typeface="Times New Roman" panose="02020603050405020304" pitchFamily="18" charset="0"/>
              </a:rPr>
              <a:t> тығыздағыштары бар айналмалы </a:t>
            </a:r>
            <a:r>
              <a:rPr lang="en-US" sz="9600" b="1" strike="noStrike" dirty="0" err="1">
                <a:solidFill>
                  <a:srgbClr val="FFFFFF"/>
                </a:solidFill>
                <a:latin typeface="+mj-lt"/>
                <a:ea typeface="Calibri"/>
                <a:cs typeface="Times New Roman" panose="02020603050405020304" pitchFamily="18" charset="0"/>
              </a:rPr>
              <a:t>вакуумдық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сорғы</a:t>
            </a:r>
            <a:endParaRPr lang="en-US" sz="9600" b="1" strike="noStrike" dirty="0">
              <a:latin typeface="+mj-lt"/>
              <a:cs typeface="Times New Roman" panose="02020603050405020304" pitchFamily="18" charset="0"/>
            </a:endParaRPr>
          </a:p>
          <a:p>
            <a:pPr marL="514440" indent="-513720">
              <a:lnSpc>
                <a:spcPct val="120000"/>
              </a:lnSpc>
              <a:buClr>
                <a:srgbClr val="FFFFFF"/>
              </a:buClr>
              <a:buFont typeface="Calibri Light"/>
              <a:buAutoNum type="arabicPeriod"/>
            </a:pPr>
            <a:r>
              <a:rPr lang="en-US" sz="9600" b="1" strike="noStrike" dirty="0" err="1">
                <a:solidFill>
                  <a:srgbClr val="FFFFFF"/>
                </a:solidFill>
                <a:latin typeface="+mj-lt"/>
                <a:ea typeface="Calibri"/>
                <a:cs typeface="Times New Roman" panose="02020603050405020304" pitchFamily="18" charset="0"/>
              </a:rPr>
              <a:t>Сұйық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сақиналы</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вакуумдық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сорғы</a:t>
            </a:r>
            <a:endParaRPr lang="en-US" sz="9600" b="1" strike="noStrike" dirty="0">
              <a:latin typeface="+mj-lt"/>
              <a:cs typeface="Times New Roman" panose="02020603050405020304" pitchFamily="18" charset="0"/>
            </a:endParaRPr>
          </a:p>
          <a:p>
            <a:pPr marL="514440" indent="-513720">
              <a:lnSpc>
                <a:spcPct val="120000"/>
              </a:lnSpc>
              <a:buClr>
                <a:srgbClr val="FFFFFF"/>
              </a:buClr>
              <a:buFont typeface="Calibri Light"/>
              <a:buAutoNum type="arabicPeriod"/>
            </a:pPr>
            <a:r>
              <a:rPr lang="en-US" sz="9600" b="1" strike="noStrike" dirty="0" err="1">
                <a:solidFill>
                  <a:srgbClr val="FFFFFF"/>
                </a:solidFill>
                <a:latin typeface="+mj-lt"/>
                <a:ea typeface="Calibri"/>
                <a:cs typeface="Times New Roman" panose="02020603050405020304" pitchFamily="18" charset="0"/>
              </a:rPr>
              <a:t>Қос</a:t>
            </a:r>
            <a:r>
              <a:rPr lang="en-US" sz="9600" b="1" strike="noStrike" dirty="0">
                <a:solidFill>
                  <a:srgbClr val="FFFFFF"/>
                </a:solidFill>
                <a:latin typeface="+mj-lt"/>
                <a:ea typeface="Calibri"/>
                <a:cs typeface="Times New Roman" panose="02020603050405020304" pitchFamily="18" charset="0"/>
              </a:rPr>
              <a:t> роторлы </a:t>
            </a:r>
            <a:r>
              <a:rPr lang="en-US" sz="9600" b="1" strike="noStrike" dirty="0" err="1">
                <a:solidFill>
                  <a:srgbClr val="FFFFFF"/>
                </a:solidFill>
                <a:latin typeface="+mj-lt"/>
                <a:ea typeface="Calibri"/>
                <a:cs typeface="Times New Roman" panose="02020603050405020304" pitchFamily="18" charset="0"/>
              </a:rPr>
              <a:t>вакуумдық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сорғы</a:t>
            </a:r>
            <a:endParaRPr lang="en-US" sz="9600" b="1" strike="noStrike" dirty="0">
              <a:latin typeface="+mj-lt"/>
              <a:cs typeface="Times New Roman" panose="02020603050405020304" pitchFamily="18" charset="0"/>
            </a:endParaRPr>
          </a:p>
          <a:p>
            <a:pPr marL="514440" indent="-513720">
              <a:lnSpc>
                <a:spcPct val="120000"/>
              </a:lnSpc>
              <a:buClr>
                <a:srgbClr val="FFFFFF"/>
              </a:buClr>
              <a:buFont typeface="Calibri Light"/>
              <a:buAutoNum type="arabicPeriod"/>
            </a:pPr>
            <a:r>
              <a:rPr lang="en-US" sz="9600" b="1" strike="noStrike" dirty="0">
                <a:solidFill>
                  <a:srgbClr val="FFFFFF"/>
                </a:solidFill>
                <a:latin typeface="+mj-lt"/>
                <a:ea typeface="Calibri"/>
                <a:cs typeface="Times New Roman" panose="02020603050405020304" pitchFamily="18" charset="0"/>
              </a:rPr>
              <a:t>Құйынды </a:t>
            </a:r>
            <a:r>
              <a:rPr lang="en-US" sz="9600" b="1" strike="noStrike" dirty="0" err="1">
                <a:solidFill>
                  <a:srgbClr val="FFFFFF"/>
                </a:solidFill>
                <a:latin typeface="+mj-lt"/>
                <a:ea typeface="Calibri"/>
                <a:cs typeface="Times New Roman" panose="02020603050405020304" pitchFamily="18" charset="0"/>
              </a:rPr>
              <a:t>вакуумдық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сорғы</a:t>
            </a:r>
            <a:endParaRPr lang="en-US" sz="9600" b="1" strike="noStrike" dirty="0">
              <a:latin typeface="+mj-lt"/>
              <a:cs typeface="Times New Roman" panose="02020603050405020304" pitchFamily="18" charset="0"/>
            </a:endParaRPr>
          </a:p>
          <a:p>
            <a:pPr marL="514440" indent="-513720">
              <a:lnSpc>
                <a:spcPct val="120000"/>
              </a:lnSpc>
              <a:buClr>
                <a:srgbClr val="FFFFFF"/>
              </a:buClr>
              <a:buFont typeface="Calibri Light"/>
              <a:buAutoNum type="arabicPeriod"/>
            </a:pPr>
            <a:r>
              <a:rPr lang="en-US" sz="9600" b="1" strike="noStrike" dirty="0">
                <a:solidFill>
                  <a:srgbClr val="FFFFFF"/>
                </a:solidFill>
                <a:latin typeface="+mj-lt"/>
                <a:ea typeface="Calibri"/>
                <a:cs typeface="Times New Roman" panose="02020603050405020304" pitchFamily="18" charset="0"/>
              </a:rPr>
              <a:t>Мембраналық </a:t>
            </a:r>
            <a:r>
              <a:rPr lang="en-US" sz="9600" b="1" strike="noStrike" dirty="0" err="1">
                <a:solidFill>
                  <a:srgbClr val="FFFFFF"/>
                </a:solidFill>
                <a:latin typeface="+mj-lt"/>
                <a:ea typeface="Calibri"/>
                <a:cs typeface="Times New Roman" panose="02020603050405020304" pitchFamily="18" charset="0"/>
              </a:rPr>
              <a:t>вакуумдық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сорғы</a:t>
            </a:r>
            <a:endParaRPr lang="en-US" sz="9600" b="1" strike="noStrike" dirty="0">
              <a:latin typeface="+mj-lt"/>
              <a:cs typeface="Times New Roman" panose="02020603050405020304" pitchFamily="18" charset="0"/>
            </a:endParaRPr>
          </a:p>
          <a:p>
            <a:pPr marL="514440" indent="-513720">
              <a:lnSpc>
                <a:spcPct val="120000"/>
              </a:lnSpc>
              <a:buClr>
                <a:srgbClr val="FFFFFF"/>
              </a:buClr>
              <a:buFont typeface="Calibri Light"/>
              <a:buAutoNum type="arabicPeriod"/>
            </a:pPr>
            <a:r>
              <a:rPr lang="en-US" sz="9600" b="1" strike="noStrike" dirty="0">
                <a:solidFill>
                  <a:srgbClr val="FFFFFF"/>
                </a:solidFill>
                <a:latin typeface="+mj-lt"/>
                <a:ea typeface="Calibri"/>
                <a:cs typeface="Times New Roman" panose="02020603050405020304" pitchFamily="18" charset="0"/>
              </a:rPr>
              <a:t>Турбомолекулалық </a:t>
            </a:r>
            <a:r>
              <a:rPr lang="en-US" sz="9600" b="1" strike="noStrike" dirty="0" err="1">
                <a:solidFill>
                  <a:srgbClr val="FFFFFF"/>
                </a:solidFill>
                <a:latin typeface="+mj-lt"/>
                <a:ea typeface="Calibri"/>
                <a:cs typeface="Times New Roman" panose="02020603050405020304" pitchFamily="18" charset="0"/>
              </a:rPr>
              <a:t>вакуумдық</a:t>
            </a:r>
            <a:r>
              <a:rPr lang="en-US" sz="9600" b="1" strike="noStrike" dirty="0">
                <a:solidFill>
                  <a:srgbClr val="FFFFFF"/>
                </a:solidFill>
                <a:latin typeface="+mj-lt"/>
                <a:ea typeface="Calibri"/>
                <a:cs typeface="Times New Roman" panose="02020603050405020304" pitchFamily="18" charset="0"/>
              </a:rPr>
              <a:t> </a:t>
            </a:r>
            <a:r>
              <a:rPr lang="en-US" sz="9600" b="1" strike="noStrike" dirty="0" err="1">
                <a:solidFill>
                  <a:srgbClr val="FFFFFF"/>
                </a:solidFill>
                <a:latin typeface="+mj-lt"/>
                <a:ea typeface="Calibri"/>
                <a:cs typeface="Times New Roman" panose="02020603050405020304" pitchFamily="18" charset="0"/>
              </a:rPr>
              <a:t>сорғы</a:t>
            </a:r>
            <a:endParaRPr lang="en-US" sz="9600" b="1" strike="noStrike" dirty="0">
              <a:latin typeface="+mj-lt"/>
              <a:cs typeface="Times New Roman" panose="02020603050405020304" pitchFamily="18" charset="0"/>
            </a:endParaRPr>
          </a:p>
          <a:p>
            <a:pPr marL="514440" indent="-513720">
              <a:lnSpc>
                <a:spcPct val="120000"/>
              </a:lnSpc>
              <a:buClr>
                <a:srgbClr val="FFFFFF"/>
              </a:buClr>
              <a:buFont typeface="Calibri Light"/>
              <a:buAutoNum type="arabicPeriod"/>
            </a:pPr>
            <a:endParaRPr lang="en-US" sz="9600" b="0" strike="noStrike" spc="-1" dirty="0">
              <a:latin typeface="+mj-lt"/>
              <a:cs typeface="Times New Roman" panose="02020603050405020304" pitchFamily="18" charset="0"/>
            </a:endParaRPr>
          </a:p>
          <a:p>
            <a:pPr>
              <a:lnSpc>
                <a:spcPct val="90000"/>
              </a:lnSpc>
              <a:spcBef>
                <a:spcPts val="1001"/>
              </a:spcBef>
            </a:pPr>
            <a:endParaRPr lang="en-US" sz="4400" b="0" strike="noStrike" spc="-1" dirty="0">
              <a:latin typeface="Arial"/>
            </a:endParaRPr>
          </a:p>
        </p:txBody>
      </p:sp>
      <p:sp>
        <p:nvSpPr>
          <p:cNvPr id="158" name="CustomShape 7"/>
          <p:cNvSpPr/>
          <p:nvPr/>
        </p:nvSpPr>
        <p:spPr>
          <a:xfrm>
            <a:off x="847800" y="1798200"/>
            <a:ext cx="6096960" cy="638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1" strike="noStrike" spc="-1" dirty="0">
                <a:solidFill>
                  <a:srgbClr val="FEFFFF"/>
                </a:solidFill>
                <a:latin typeface="+mj-lt"/>
                <a:ea typeface="DejaVu Sans"/>
                <a:cs typeface="Times New Roman" panose="02020603050405020304" pitchFamily="18" charset="0"/>
              </a:rPr>
              <a:t>Дәріс жоспары:</a:t>
            </a:r>
            <a:endParaRPr lang="en-US" sz="3600" b="0" strike="noStrike" spc="-1" dirty="0">
              <a:latin typeface="+mj-lt"/>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6" name="CustomShape 3"/>
          <p:cNvSpPr/>
          <p:nvPr/>
        </p:nvSpPr>
        <p:spPr>
          <a:xfrm>
            <a:off x="283792" y="57816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solidFill>
                <a:schemeClr val="accent1">
                  <a:lumMod val="50000"/>
                </a:schemeClr>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ru-RU" dirty="0">
                <a:solidFill>
                  <a:schemeClr val="accent1">
                    <a:lumMod val="50000"/>
                  </a:schemeClr>
                </a:solidFill>
                <a:latin typeface="Arial" panose="020B0604020202020204" pitchFamily="34" charset="0"/>
                <a:cs typeface="Arial" panose="020B0604020202020204" pitchFamily="34" charset="0"/>
              </a:rPr>
              <a:t>         Турбомолекулалық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сорғы</a:t>
            </a:r>
            <a:r>
              <a:rPr lang="ru-KZ" dirty="0">
                <a:solidFill>
                  <a:schemeClr val="accent1">
                    <a:lumMod val="50000"/>
                  </a:schemeClr>
                </a:solidFill>
                <a:latin typeface="Arial" panose="020B0604020202020204" pitchFamily="34" charset="0"/>
                <a:cs typeface="Arial" panose="020B0604020202020204" pitchFamily="34" charset="0"/>
              </a:rPr>
              <a:t>лар</a:t>
            </a:r>
            <a:r>
              <a:rPr lang="ru-RU" dirty="0">
                <a:solidFill>
                  <a:schemeClr val="accent1">
                    <a:lumMod val="50000"/>
                  </a:schemeClr>
                </a:solidFill>
                <a:latin typeface="Arial" panose="020B0604020202020204" pitchFamily="34" charset="0"/>
                <a:cs typeface="Arial" panose="020B0604020202020204" pitchFamily="34" charset="0"/>
              </a:rPr>
              <a:t> </a:t>
            </a:r>
            <a:r>
              <a:rPr lang="ru-KZ" dirty="0">
                <a:solidFill>
                  <a:schemeClr val="accent1">
                    <a:lumMod val="50000"/>
                  </a:schemeClr>
                </a:solidFill>
                <a:latin typeface="Arial" panose="020B0604020202020204" pitchFamily="34" charset="0"/>
                <a:cs typeface="Arial" panose="020B0604020202020204" pitchFamily="34" charset="0"/>
              </a:rPr>
              <a:t>(ТВС)</a:t>
            </a:r>
            <a:r>
              <a:rPr lang="ru-RU" dirty="0">
                <a:solidFill>
                  <a:schemeClr val="accent1">
                    <a:lumMod val="50000"/>
                  </a:schemeClr>
                </a:solidFill>
                <a:latin typeface="Arial" panose="020B0604020202020204" pitchFamily="34" charset="0"/>
                <a:cs typeface="Arial" panose="020B0604020202020204" pitchFamily="34" charset="0"/>
              </a:rPr>
              <a:t> – </a:t>
            </a:r>
            <a:r>
              <a:rPr lang="ru-RU" dirty="0" err="1">
                <a:solidFill>
                  <a:schemeClr val="accent1">
                    <a:lumMod val="50000"/>
                  </a:schemeClr>
                </a:solidFill>
                <a:latin typeface="Arial" panose="020B0604020202020204" pitchFamily="34" charset="0"/>
                <a:cs typeface="Arial" panose="020B0604020202020204" pitchFamily="34" charset="0"/>
              </a:rPr>
              <a:t>жоғары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вакуумды</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құруға</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және</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қолдауға</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қызмет</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ететін</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сорғылардың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бір</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түрі</a:t>
            </a:r>
            <a:r>
              <a:rPr lang="ru-RU" dirty="0">
                <a:solidFill>
                  <a:schemeClr val="accent1">
                    <a:lumMod val="50000"/>
                  </a:schemeClr>
                </a:solidFill>
                <a:latin typeface="Arial" panose="020B0604020202020204" pitchFamily="34" charset="0"/>
                <a:cs typeface="Arial" panose="020B0604020202020204" pitchFamily="34" charset="0"/>
              </a:rPr>
              <a:t>.</a:t>
            </a:r>
            <a:endParaRPr kumimoji="0" lang="ru-KZ" sz="1800" b="0" i="0" u="none" strike="noStrike" kern="1200" cap="none" spc="0" normalizeH="0" baseline="0" noProof="0" dirty="0">
              <a:ln>
                <a:noFill/>
              </a:ln>
              <a:solidFill>
                <a:prstClr val="black"/>
              </a:solidFill>
              <a:effectLst/>
              <a:uLnTx/>
              <a:uFillTx/>
              <a:latin typeface="Arial"/>
            </a:endParaRPr>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a:ln>
                <a:noFill/>
              </a:ln>
              <a:solidFill>
                <a:prstClr val="black"/>
              </a:solidFill>
              <a:effectLst/>
              <a:uLnTx/>
              <a:uFillTx/>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marR="0" lvl="0" indent="540360" algn="ctr" defTabSz="914400" rtl="0" eaLnBrk="1" fontAlgn="auto" latinLnBrk="0" hangingPunct="1">
              <a:lnSpc>
                <a:spcPct val="90000"/>
              </a:lnSpc>
              <a:spcBef>
                <a:spcPts val="0"/>
              </a:spcBef>
              <a:spcAft>
                <a:spcPts val="0"/>
              </a:spcAft>
              <a:buClrTx/>
              <a:buSzTx/>
              <a:buFontTx/>
              <a:buNone/>
              <a:tabLst/>
              <a:defRPr/>
            </a:pPr>
            <a:r>
              <a:rPr kumimoji="0" lang="ru-RU"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6</a:t>
            </a:r>
            <a:r>
              <a:rPr kumimoji="0" lang="en-US"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a:t>
            </a:r>
            <a:r>
              <a:rPr kumimoji="0" lang="ru-RU"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kk-KZ" sz="24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Турбо</a:t>
            </a:r>
            <a:r>
              <a:rPr lang="kk-KZ" sz="2400" b="1" kern="0" dirty="0">
                <a:solidFill>
                  <a:srgbClr val="C00000"/>
                </a:solidFill>
                <a:latin typeface="Arial" panose="020B0604020202020204" pitchFamily="34" charset="0"/>
                <a:ea typeface="Times New Roman" panose="02020603050405020304" pitchFamily="18" charset="0"/>
                <a:cs typeface="Arial" panose="020B0604020202020204" pitchFamily="34" charset="0"/>
              </a:rPr>
              <a:t>мо</a:t>
            </a:r>
            <a:r>
              <a:rPr kumimoji="0" lang="kk-KZ" sz="24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лекулалық  вакуумдық  сорғылар</a:t>
            </a:r>
            <a:r>
              <a:rPr kumimoji="0" lang="en-US"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p>
        </p:txBody>
      </p:sp>
      <p:pic>
        <p:nvPicPr>
          <p:cNvPr id="3" name="Рисунок 2"/>
          <p:cNvPicPr>
            <a:picLocks noChangeAspect="1"/>
          </p:cNvPicPr>
          <p:nvPr/>
        </p:nvPicPr>
        <p:blipFill rotWithShape="1">
          <a:blip r:embed="rId3"/>
          <a:srcRect t="-69" r="35188"/>
          <a:stretch/>
        </p:blipFill>
        <p:spPr>
          <a:xfrm>
            <a:off x="313449" y="1660571"/>
            <a:ext cx="2791542" cy="3768433"/>
          </a:xfrm>
          <a:prstGeom prst="rect">
            <a:avLst/>
          </a:prstGeom>
        </p:spPr>
      </p:pic>
      <p:pic>
        <p:nvPicPr>
          <p:cNvPr id="5" name="Рисунок 4"/>
          <p:cNvPicPr>
            <a:picLocks noChangeAspect="1"/>
          </p:cNvPicPr>
          <p:nvPr/>
        </p:nvPicPr>
        <p:blipFill>
          <a:blip r:embed="rId4"/>
          <a:stretch>
            <a:fillRect/>
          </a:stretch>
        </p:blipFill>
        <p:spPr>
          <a:xfrm>
            <a:off x="10142392" y="3754440"/>
            <a:ext cx="1427820" cy="2142567"/>
          </a:xfrm>
          <a:prstGeom prst="rect">
            <a:avLst/>
          </a:prstGeom>
        </p:spPr>
      </p:pic>
      <p:sp>
        <p:nvSpPr>
          <p:cNvPr id="7" name="TextBox 6"/>
          <p:cNvSpPr txBox="1"/>
          <p:nvPr/>
        </p:nvSpPr>
        <p:spPr>
          <a:xfrm>
            <a:off x="3042095" y="2086920"/>
            <a:ext cx="2356338" cy="3139321"/>
          </a:xfrm>
          <a:prstGeom prst="rect">
            <a:avLst/>
          </a:prstGeom>
          <a:noFill/>
        </p:spPr>
        <p:txBody>
          <a:bodyPr wrap="square" rtlCol="0">
            <a:spAutoFit/>
          </a:bodyPr>
          <a:lstStyle/>
          <a:p>
            <a:r>
              <a:rPr lang="kk-KZ" i="1" dirty="0">
                <a:solidFill>
                  <a:schemeClr val="accent1">
                    <a:lumMod val="50000"/>
                  </a:schemeClr>
                </a:solidFill>
                <a:latin typeface="Times New Roman" panose="02020603050405020304" pitchFamily="18" charset="0"/>
                <a:cs typeface="Times New Roman" panose="02020603050405020304" pitchFamily="18" charset="0"/>
              </a:rPr>
              <a:t>1</a:t>
            </a:r>
          </a:p>
          <a:p>
            <a:r>
              <a:rPr lang="kk-KZ" i="1" dirty="0">
                <a:solidFill>
                  <a:schemeClr val="accent1">
                    <a:lumMod val="50000"/>
                  </a:schemeClr>
                </a:solidFill>
                <a:latin typeface="Times New Roman" panose="02020603050405020304" pitchFamily="18" charset="0"/>
                <a:cs typeface="Times New Roman" panose="02020603050405020304" pitchFamily="18" charset="0"/>
              </a:rPr>
              <a:t>2</a:t>
            </a:r>
          </a:p>
          <a:p>
            <a:r>
              <a:rPr lang="kk-KZ" i="1" dirty="0">
                <a:solidFill>
                  <a:schemeClr val="accent1">
                    <a:lumMod val="50000"/>
                  </a:schemeClr>
                </a:solidFill>
                <a:latin typeface="Times New Roman" panose="02020603050405020304" pitchFamily="18" charset="0"/>
                <a:cs typeface="Times New Roman" panose="02020603050405020304" pitchFamily="18" charset="0"/>
              </a:rPr>
              <a:t>3</a:t>
            </a:r>
          </a:p>
          <a:p>
            <a:r>
              <a:rPr lang="kk-KZ" i="1" dirty="0">
                <a:solidFill>
                  <a:schemeClr val="accent1">
                    <a:lumMod val="50000"/>
                  </a:schemeClr>
                </a:solidFill>
                <a:latin typeface="Times New Roman" panose="02020603050405020304" pitchFamily="18" charset="0"/>
                <a:cs typeface="Times New Roman" panose="02020603050405020304" pitchFamily="18" charset="0"/>
              </a:rPr>
              <a:t>4</a:t>
            </a:r>
          </a:p>
          <a:p>
            <a:r>
              <a:rPr lang="kk-KZ" i="1" dirty="0">
                <a:solidFill>
                  <a:schemeClr val="accent1">
                    <a:lumMod val="50000"/>
                  </a:schemeClr>
                </a:solidFill>
                <a:latin typeface="Times New Roman" panose="02020603050405020304" pitchFamily="18" charset="0"/>
                <a:cs typeface="Times New Roman" panose="02020603050405020304" pitchFamily="18" charset="0"/>
              </a:rPr>
              <a:t>5</a:t>
            </a:r>
          </a:p>
          <a:p>
            <a:r>
              <a:rPr lang="kk-KZ" i="1" dirty="0">
                <a:solidFill>
                  <a:schemeClr val="accent1">
                    <a:lumMod val="50000"/>
                  </a:schemeClr>
                </a:solidFill>
                <a:latin typeface="Times New Roman" panose="02020603050405020304" pitchFamily="18" charset="0"/>
                <a:cs typeface="Times New Roman" panose="02020603050405020304" pitchFamily="18" charset="0"/>
              </a:rPr>
              <a:t>6</a:t>
            </a:r>
          </a:p>
          <a:p>
            <a:r>
              <a:rPr lang="kk-KZ" i="1" dirty="0">
                <a:solidFill>
                  <a:schemeClr val="accent1">
                    <a:lumMod val="50000"/>
                  </a:schemeClr>
                </a:solidFill>
                <a:latin typeface="Times New Roman" panose="02020603050405020304" pitchFamily="18" charset="0"/>
                <a:cs typeface="Times New Roman" panose="02020603050405020304" pitchFamily="18" charset="0"/>
              </a:rPr>
              <a:t>7</a:t>
            </a:r>
          </a:p>
          <a:p>
            <a:endParaRPr lang="kk-KZ" i="1" dirty="0">
              <a:solidFill>
                <a:schemeClr val="accent1">
                  <a:lumMod val="50000"/>
                </a:schemeClr>
              </a:solidFill>
              <a:latin typeface="Times New Roman" panose="02020603050405020304" pitchFamily="18" charset="0"/>
              <a:cs typeface="Times New Roman" panose="02020603050405020304" pitchFamily="18" charset="0"/>
            </a:endParaRPr>
          </a:p>
          <a:p>
            <a:endParaRPr lang="kk-KZ" i="1" dirty="0">
              <a:solidFill>
                <a:schemeClr val="accent1">
                  <a:lumMod val="50000"/>
                </a:schemeClr>
              </a:solidFill>
              <a:latin typeface="Times New Roman" panose="02020603050405020304" pitchFamily="18" charset="0"/>
              <a:cs typeface="Times New Roman" panose="02020603050405020304" pitchFamily="18" charset="0"/>
            </a:endParaRPr>
          </a:p>
          <a:p>
            <a:r>
              <a:rPr lang="kk-KZ" i="1" dirty="0">
                <a:solidFill>
                  <a:schemeClr val="accent1">
                    <a:lumMod val="50000"/>
                  </a:schemeClr>
                </a:solidFill>
                <a:latin typeface="Times New Roman" panose="02020603050405020304" pitchFamily="18" charset="0"/>
                <a:cs typeface="Times New Roman" panose="02020603050405020304" pitchFamily="18" charset="0"/>
              </a:rPr>
              <a:t>8</a:t>
            </a:r>
          </a:p>
          <a:p>
            <a:endParaRPr lang="ru-RU"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93633" y="5456616"/>
            <a:ext cx="4106914" cy="954107"/>
          </a:xfrm>
          <a:prstGeom prst="rect">
            <a:avLst/>
          </a:prstGeom>
          <a:noFill/>
        </p:spPr>
        <p:txBody>
          <a:bodyPr wrap="square" rtlCol="0">
            <a:spAutoFit/>
          </a:bodyPr>
          <a:lstStyle/>
          <a:p>
            <a:pPr algn="ctr"/>
            <a:r>
              <a:rPr lang="kk-KZ" sz="1400" i="1" dirty="0">
                <a:solidFill>
                  <a:schemeClr val="accent1">
                    <a:lumMod val="50000"/>
                  </a:schemeClr>
                </a:solidFill>
                <a:cs typeface="Times New Roman" panose="02020603050405020304" pitchFamily="18" charset="0"/>
              </a:rPr>
              <a:t>1</a:t>
            </a:r>
            <a:r>
              <a:rPr lang="kk-KZ" sz="1400" i="1" dirty="0">
                <a:solidFill>
                  <a:schemeClr val="accent1">
                    <a:lumMod val="50000"/>
                  </a:schemeClr>
                </a:solidFill>
                <a:cs typeface="Arial" panose="020B0604020202020204" pitchFamily="34" charset="0"/>
              </a:rPr>
              <a:t>. Ротатор қалақтары, 2. статор қалақтары,3. ротор,</a:t>
            </a:r>
            <a:r>
              <a:rPr lang="ru-RU" sz="1400" i="1" dirty="0">
                <a:solidFill>
                  <a:schemeClr val="accent1">
                    <a:lumMod val="50000"/>
                  </a:schemeClr>
                </a:solidFill>
                <a:cs typeface="Arial" panose="020B0604020202020204" pitchFamily="34" charset="0"/>
              </a:rPr>
              <a:t>4. </a:t>
            </a:r>
            <a:r>
              <a:rPr lang="kk-KZ" sz="1400" i="1" dirty="0">
                <a:solidFill>
                  <a:schemeClr val="accent1">
                    <a:lumMod val="50000"/>
                  </a:schemeClr>
                </a:solidFill>
                <a:cs typeface="Arial" panose="020B0604020202020204" pitchFamily="34" charset="0"/>
              </a:rPr>
              <a:t>магнитті мойынтірек, 5. тірек, 6. электр қозғалтқышы, 7. тірек, </a:t>
            </a:r>
          </a:p>
          <a:p>
            <a:pPr algn="ctr"/>
            <a:r>
              <a:rPr lang="kk-KZ" sz="1400" i="1" dirty="0">
                <a:solidFill>
                  <a:schemeClr val="accent1">
                    <a:lumMod val="50000"/>
                  </a:schemeClr>
                </a:solidFill>
                <a:cs typeface="Arial" panose="020B0604020202020204" pitchFamily="34" charset="0"/>
              </a:rPr>
              <a:t>8. топсалы мойынтірек</a:t>
            </a:r>
            <a:endParaRPr lang="ru-RU" sz="1400" i="1" dirty="0">
              <a:solidFill>
                <a:schemeClr val="accent1">
                  <a:lumMod val="50000"/>
                </a:schemeClr>
              </a:solidFill>
              <a:cs typeface="Arial" panose="020B0604020202020204" pitchFamily="34" charset="0"/>
            </a:endParaRPr>
          </a:p>
        </p:txBody>
      </p:sp>
      <p:sp>
        <p:nvSpPr>
          <p:cNvPr id="10" name="TextBox 9"/>
          <p:cNvSpPr txBox="1"/>
          <p:nvPr/>
        </p:nvSpPr>
        <p:spPr>
          <a:xfrm>
            <a:off x="3421533" y="1593056"/>
            <a:ext cx="8069881" cy="1477328"/>
          </a:xfrm>
          <a:prstGeom prst="rect">
            <a:avLst/>
          </a:prstGeom>
          <a:noFill/>
        </p:spPr>
        <p:txBody>
          <a:bodyPr wrap="square" rtlCol="0">
            <a:spAutoFit/>
          </a:bodyPr>
          <a:lstStyle/>
          <a:p>
            <a:pPr algn="just"/>
            <a:r>
              <a:rPr lang="ru-RU" dirty="0">
                <a:solidFill>
                  <a:schemeClr val="accent1">
                    <a:lumMod val="50000"/>
                  </a:schemeClr>
                </a:solidFill>
                <a:latin typeface="Arial" panose="020B0604020202020204" pitchFamily="34" charset="0"/>
                <a:cs typeface="Arial" panose="020B0604020202020204" pitchFamily="34" charset="0"/>
              </a:rPr>
              <a:t>    Турбомолекулалық сорғының әрекеті айдалатын газ молекулаларына айналмалы ротормен айдау бағытында қосымша жылдамдықты хабарлауға негізделген. Ротор дискілер жүйесінен тұрады, электронды статикалық жиілік түрлендіргішімен жұмыс істейтін жоғары жиілікті синхронды қозғалтқышпен жұмыс істейді.</a:t>
            </a:r>
          </a:p>
        </p:txBody>
      </p:sp>
      <p:sp>
        <p:nvSpPr>
          <p:cNvPr id="11" name="Скругленный прямоугольник 10"/>
          <p:cNvSpPr/>
          <p:nvPr/>
        </p:nvSpPr>
        <p:spPr>
          <a:xfrm>
            <a:off x="4410797" y="3196465"/>
            <a:ext cx="5552889" cy="290677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C00000"/>
                </a:solidFill>
                <a:latin typeface="Arial" panose="020B0604020202020204" pitchFamily="34" charset="0"/>
                <a:cs typeface="Arial" panose="020B0604020202020204" pitchFamily="34" charset="0"/>
              </a:rPr>
              <a:t>Турбомолекулалық сорғылардың артықшылықтары</a:t>
            </a:r>
          </a:p>
          <a:p>
            <a:pPr marL="285750" indent="-285750" algn="ctr">
              <a:buFont typeface="Arial" panose="020B0604020202020204" pitchFamily="34" charset="0"/>
              <a:buChar char="•"/>
            </a:pPr>
            <a:r>
              <a:rPr lang="ru-RU" i="1" dirty="0">
                <a:solidFill>
                  <a:schemeClr val="tx1"/>
                </a:solidFill>
                <a:latin typeface="Arial" panose="020B0604020202020204" pitchFamily="34" charset="0"/>
                <a:cs typeface="Arial" panose="020B0604020202020204" pitchFamily="34" charset="0"/>
              </a:rPr>
              <a:t>Инертті және коррозиялық газдармен жұмыс істей алады.</a:t>
            </a:r>
          </a:p>
          <a:p>
            <a:pPr marL="285750" indent="-285750" algn="ctr">
              <a:buFont typeface="Arial" panose="020B0604020202020204" pitchFamily="34" charset="0"/>
              <a:buChar char="•"/>
            </a:pPr>
            <a:r>
              <a:rPr lang="ru-RU" i="1" dirty="0">
                <a:solidFill>
                  <a:schemeClr val="tx1"/>
                </a:solidFill>
                <a:latin typeface="Arial" panose="020B0604020202020204" pitchFamily="34" charset="0"/>
                <a:cs typeface="Arial" panose="020B0604020202020204" pitchFamily="34" charset="0"/>
              </a:rPr>
              <a:t>Қысқа уақыт ішінде жұмыс істей алады. </a:t>
            </a:r>
          </a:p>
          <a:p>
            <a:pPr marL="285750" indent="-285750" algn="ctr">
              <a:buFont typeface="Arial" panose="020B0604020202020204" pitchFamily="34" charset="0"/>
              <a:buChar char="•"/>
            </a:pPr>
            <a:r>
              <a:rPr lang="ru-RU" i="1" dirty="0">
                <a:solidFill>
                  <a:schemeClr val="tx1"/>
                </a:solidFill>
                <a:latin typeface="Arial" panose="020B0604020202020204" pitchFamily="34" charset="0"/>
                <a:cs typeface="Arial" panose="020B0604020202020204" pitchFamily="34" charset="0"/>
              </a:rPr>
              <a:t>Олар әдетте </a:t>
            </a:r>
            <a:r>
              <a:rPr lang="ru-RU" i="1" dirty="0" err="1">
                <a:solidFill>
                  <a:schemeClr val="tx1"/>
                </a:solidFill>
                <a:latin typeface="Arial" panose="020B0604020202020204" pitchFamily="34" charset="0"/>
                <a:cs typeface="Arial" panose="020B0604020202020204" pitchFamily="34" charset="0"/>
              </a:rPr>
              <a:t>вакуумдық</a:t>
            </a:r>
            <a:r>
              <a:rPr lang="ru-RU" i="1" dirty="0">
                <a:solidFill>
                  <a:schemeClr val="tx1"/>
                </a:solidFill>
                <a:latin typeface="Arial" panose="020B0604020202020204" pitchFamily="34" charset="0"/>
                <a:cs typeface="Arial" panose="020B0604020202020204" pitchFamily="34" charset="0"/>
              </a:rPr>
              <a:t> қондырғылардан шығару лиан болатын молекулалық салмағы аз газдарды айдау кезінде жоғары сур ту жылдамдығымен ерекшеленеді. </a:t>
            </a:r>
          </a:p>
          <a:p>
            <a:pPr marL="285750" indent="-285750" algn="ctr">
              <a:buFont typeface="Arial" panose="020B0604020202020204" pitchFamily="34" charset="0"/>
              <a:buChar char="•"/>
            </a:pPr>
            <a:r>
              <a:rPr lang="ru-RU" i="1" dirty="0">
                <a:solidFill>
                  <a:schemeClr val="tx1"/>
                </a:solidFill>
                <a:latin typeface="Arial" panose="020B0604020202020204" pitchFamily="34" charset="0"/>
                <a:cs typeface="Arial" panose="020B0604020202020204" pitchFamily="34" charset="0"/>
              </a:rPr>
              <a:t>Ауыр газдарды </a:t>
            </a:r>
            <a:r>
              <a:rPr lang="ru-RU" i="1" dirty="0" err="1">
                <a:solidFill>
                  <a:schemeClr val="tx1"/>
                </a:solidFill>
                <a:latin typeface="Arial" panose="020B0604020202020204" pitchFamily="34" charset="0"/>
                <a:cs typeface="Arial" panose="020B0604020202020204" pitchFamily="34" charset="0"/>
              </a:rPr>
              <a:t>айдауда</a:t>
            </a:r>
            <a:r>
              <a:rPr lang="ru-RU" i="1" dirty="0">
                <a:solidFill>
                  <a:schemeClr val="tx1"/>
                </a:solidFill>
                <a:latin typeface="Arial" panose="020B0604020202020204" pitchFamily="34" charset="0"/>
                <a:cs typeface="Arial" panose="020B0604020202020204" pitchFamily="34" charset="0"/>
              </a:rPr>
              <a:t> тиімді.</a:t>
            </a:r>
          </a:p>
        </p:txBody>
      </p:sp>
    </p:spTree>
    <p:extLst>
      <p:ext uri="{BB962C8B-B14F-4D97-AF65-F5344CB8AC3E}">
        <p14:creationId xmlns:p14="http://schemas.microsoft.com/office/powerpoint/2010/main" val="2459510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4" name="CustomShape 1"/>
          <p:cNvSpPr/>
          <p:nvPr/>
        </p:nvSpPr>
        <p:spPr>
          <a:xfrm>
            <a:off x="3840" y="64371"/>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5"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6" name="CustomShape 3"/>
          <p:cNvSpPr/>
          <p:nvPr/>
        </p:nvSpPr>
        <p:spPr>
          <a:xfrm>
            <a:off x="471960" y="52488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347" name="Group 4"/>
          <p:cNvGrpSpPr/>
          <p:nvPr/>
        </p:nvGrpSpPr>
        <p:grpSpPr>
          <a:xfrm>
            <a:off x="11873520" y="44640"/>
            <a:ext cx="232920" cy="771840"/>
            <a:chOff x="11873520" y="44640"/>
            <a:chExt cx="232920" cy="771840"/>
          </a:xfrm>
        </p:grpSpPr>
        <p:sp>
          <p:nvSpPr>
            <p:cNvPr id="348"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49"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0"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1"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2"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3"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4"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5"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6"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7"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8"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59"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360" name="Group 17"/>
          <p:cNvGrpSpPr/>
          <p:nvPr/>
        </p:nvGrpSpPr>
        <p:grpSpPr>
          <a:xfrm>
            <a:off x="54720" y="3048480"/>
            <a:ext cx="629640" cy="764640"/>
            <a:chOff x="54720" y="3048480"/>
            <a:chExt cx="629640" cy="764640"/>
          </a:xfrm>
        </p:grpSpPr>
        <p:sp>
          <p:nvSpPr>
            <p:cNvPr id="361"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2"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3"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4"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5"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6"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7"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8"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69"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0"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1"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2"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3"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4"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5"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6"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7"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8"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79"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0"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1"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2"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3"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4"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85"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386" name="CustomShape 43"/>
          <p:cNvSpPr/>
          <p:nvPr/>
        </p:nvSpPr>
        <p:spPr>
          <a:xfrm>
            <a:off x="756360" y="8773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sp>
        <p:nvSpPr>
          <p:cNvPr id="387" name="CustomShape 44"/>
          <p:cNvSpPr/>
          <p:nvPr/>
        </p:nvSpPr>
        <p:spPr>
          <a:xfrm>
            <a:off x="197532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endParaRPr lang="ru-KZ"/>
          </a:p>
        </p:txBody>
      </p:sp>
      <p:sp>
        <p:nvSpPr>
          <p:cNvPr id="388" name="CustomShape 45"/>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158040" indent="540360" algn="ctr">
              <a:lnSpc>
                <a:spcPct val="90000"/>
              </a:lnSpc>
            </a:pPr>
            <a:r>
              <a:rPr lang="ru-RU" sz="2400" b="1" strike="noStrike" spc="-1" dirty="0">
                <a:solidFill>
                  <a:srgbClr val="C00000"/>
                </a:solidFill>
                <a:latin typeface="Arial" panose="020B0604020202020204" pitchFamily="34" charset="0"/>
                <a:cs typeface="Arial" panose="020B0604020202020204" pitchFamily="34" charset="0"/>
              </a:rPr>
              <a:t>6</a:t>
            </a:r>
            <a:r>
              <a:rPr lang="en-US" sz="2400" b="1" strike="noStrike" spc="-1" dirty="0">
                <a:solidFill>
                  <a:srgbClr val="C00000"/>
                </a:solidFill>
                <a:latin typeface="Arial" panose="020B0604020202020204" pitchFamily="34" charset="0"/>
                <a:cs typeface="Arial" panose="020B0604020202020204" pitchFamily="34" charset="0"/>
              </a:rPr>
              <a:t>.</a:t>
            </a:r>
            <a:r>
              <a:rPr lang="ru-RU" sz="2400" b="1" strike="noStrike" spc="-1" dirty="0">
                <a:solidFill>
                  <a:srgbClr val="C00000"/>
                </a:solidFill>
                <a:latin typeface="Arial" panose="020B0604020202020204" pitchFamily="34" charset="0"/>
                <a:cs typeface="Arial" panose="020B0604020202020204" pitchFamily="34" charset="0"/>
              </a:rPr>
              <a:t> </a:t>
            </a:r>
            <a:r>
              <a:rPr lang="kk-KZ" sz="24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Турбомолекулалық  вакуумдық  сорғылар</a:t>
            </a:r>
            <a:r>
              <a:rPr lang="en-US" sz="2400" b="1" strike="noStrike" spc="-1" dirty="0">
                <a:solidFill>
                  <a:srgbClr val="C0000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0EEBA9DE-A234-7E22-982E-2B28AFA10111}"/>
              </a:ext>
            </a:extLst>
          </p:cNvPr>
          <p:cNvSpPr txBox="1"/>
          <p:nvPr/>
        </p:nvSpPr>
        <p:spPr>
          <a:xfrm>
            <a:off x="588720" y="895596"/>
            <a:ext cx="11056920" cy="1631216"/>
          </a:xfrm>
          <a:prstGeom prst="rect">
            <a:avLst/>
          </a:prstGeom>
          <a:noFill/>
        </p:spPr>
        <p:txBody>
          <a:bodyPr wrap="square">
            <a:spAutoFit/>
          </a:bodyPr>
          <a:lstStyle/>
          <a:p>
            <a:pPr algn="just"/>
            <a:r>
              <a:rPr lang="kk-KZ"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Қозғалмайтын статорлы дискілері (</a:t>
            </a:r>
            <a:r>
              <a:rPr lang="kk-KZ" sz="20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kk-KZ"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бар (</a:t>
            </a:r>
            <a:r>
              <a:rPr lang="kk-KZ" sz="20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kk-KZ"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корпуста ротор (</a:t>
            </a:r>
            <a:r>
              <a:rPr lang="kk-KZ" sz="20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r>
              <a:rPr lang="kk-KZ"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айналады, онда жұмыс дөңгелектері (</a:t>
            </a:r>
            <a:r>
              <a:rPr lang="kk-KZ" sz="20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kk-KZ" sz="20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орналасқан білік болып табылады, олар не қисық радиалды тіліктері бар дискілер түрінде, не күрекшелі дөңгелектер түрінде орындалады. Күректер төлкенің сыртқы бетіне белгілі бір бұрышпен орнатылады. Роторлық дискілердегі ойықтар статорлық дискілердегі ойықтарға қатысты айнадай орналастырылады. </a:t>
            </a:r>
            <a:endParaRPr lang="ru-KZ" sz="200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319C18D-F9C3-3846-F109-97C34C8C8D24}"/>
              </a:ext>
            </a:extLst>
          </p:cNvPr>
          <p:cNvSpPr txBox="1"/>
          <p:nvPr/>
        </p:nvSpPr>
        <p:spPr>
          <a:xfrm>
            <a:off x="6049920" y="2854696"/>
            <a:ext cx="5802960" cy="3170099"/>
          </a:xfrm>
          <a:prstGeom prst="rect">
            <a:avLst/>
          </a:prstGeom>
          <a:noFill/>
        </p:spPr>
        <p:txBody>
          <a:bodyPr wrap="square">
            <a:spAutoFit/>
          </a:bodyPr>
          <a:lstStyle/>
          <a:p>
            <a:pPr marL="158115" marR="277495" indent="540385" algn="just">
              <a:lnSpc>
                <a:spcPct val="100000"/>
              </a:lnSpc>
              <a:spcAft>
                <a:spcPts val="800"/>
              </a:spcAft>
            </a:pP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Қазіргі турбомолекулярлық сорғылар жоғары әрекеттің нақты жылдамдығын және вакуум жасай алады </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a:t>
            </a:r>
            <a:r>
              <a:rPr lang="kk-KZ" sz="200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-5</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a:t>
            </a:r>
            <a:r>
              <a:rPr lang="kk-KZ" sz="200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-6</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Па</a:t>
            </a:r>
            <a:r>
              <a:rPr lang="kk-KZ"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және эвакуацияланатын жүйені жылытқаннан кейін вакуум </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a:t>
            </a:r>
            <a:r>
              <a:rPr lang="kk-KZ" sz="200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-7</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a:t>
            </a:r>
            <a:r>
              <a:rPr lang="kk-KZ" sz="200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-9</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Па  </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жетеді.Вакуумның мүмкін ұлғаюының теориялық шегі TВС құрылымдық материалдардың бу қысымымен анықталады және  </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10</a:t>
            </a:r>
            <a:r>
              <a:rPr lang="kk-KZ" sz="200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¹⁸–10</a:t>
            </a:r>
            <a:r>
              <a:rPr lang="kk-KZ" sz="2000" baseline="30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a:t>
            </a:r>
            <a:r>
              <a:rPr lang="kk-KZ" sz="20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²¹ Па </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болып табылады.</a:t>
            </a:r>
            <a:endParaRPr lang="ru-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 name="Рисунок 4"/>
          <p:cNvPicPr>
            <a:picLocks noChangeAspect="1"/>
          </p:cNvPicPr>
          <p:nvPr/>
        </p:nvPicPr>
        <p:blipFill>
          <a:blip r:embed="rId2"/>
          <a:stretch>
            <a:fillRect/>
          </a:stretch>
        </p:blipFill>
        <p:spPr>
          <a:xfrm>
            <a:off x="664500" y="2814148"/>
            <a:ext cx="5301600" cy="3376504"/>
          </a:xfrm>
          <a:prstGeom prst="rect">
            <a:avLst/>
          </a:prstGeom>
        </p:spPr>
      </p:pic>
    </p:spTree>
    <p:extLst>
      <p:ext uri="{BB962C8B-B14F-4D97-AF65-F5344CB8AC3E}">
        <p14:creationId xmlns:p14="http://schemas.microsoft.com/office/powerpoint/2010/main" val="367904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1"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2"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3" name="CustomShape 3"/>
          <p:cNvSpPr/>
          <p:nvPr/>
        </p:nvSpPr>
        <p:spPr>
          <a:xfrm>
            <a:off x="471960" y="54648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394" name="Group 4"/>
          <p:cNvGrpSpPr/>
          <p:nvPr/>
        </p:nvGrpSpPr>
        <p:grpSpPr>
          <a:xfrm>
            <a:off x="11873520" y="44640"/>
            <a:ext cx="232920" cy="771840"/>
            <a:chOff x="11873520" y="44640"/>
            <a:chExt cx="232920" cy="771840"/>
          </a:xfrm>
        </p:grpSpPr>
        <p:sp>
          <p:nvSpPr>
            <p:cNvPr id="395"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6"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7"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8"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99"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0"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1"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2"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3"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4"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5"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6"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407" name="Group 17"/>
          <p:cNvGrpSpPr/>
          <p:nvPr/>
        </p:nvGrpSpPr>
        <p:grpSpPr>
          <a:xfrm>
            <a:off x="54720" y="3048480"/>
            <a:ext cx="629640" cy="764640"/>
            <a:chOff x="54720" y="3048480"/>
            <a:chExt cx="629640" cy="764640"/>
          </a:xfrm>
        </p:grpSpPr>
        <p:sp>
          <p:nvSpPr>
            <p:cNvPr id="408"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09"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0"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1"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2"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3"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4"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5"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6"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7"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8"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19"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0"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1"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2"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3"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4"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5"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6"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7"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8"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29"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30"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31"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432"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433" name="CustomShape 43"/>
          <p:cNvSpPr/>
          <p:nvPr/>
        </p:nvSpPr>
        <p:spPr>
          <a:xfrm>
            <a:off x="1242360" y="139392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p:txBody>
      </p:sp>
      <p:pic>
        <p:nvPicPr>
          <p:cNvPr id="2" name="Рисунок 1">
            <a:extLst>
              <a:ext uri="{FF2B5EF4-FFF2-40B4-BE49-F238E27FC236}">
                <a16:creationId xmlns:a16="http://schemas.microsoft.com/office/drawing/2014/main" id="{4D87CDC2-EFD3-3735-1488-C8DA8A8434C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20" y="3057328"/>
            <a:ext cx="4021790" cy="3030289"/>
          </a:xfrm>
          <a:prstGeom prst="rect">
            <a:avLst/>
          </a:prstGeom>
          <a:noFill/>
        </p:spPr>
      </p:pic>
      <p:sp>
        <p:nvSpPr>
          <p:cNvPr id="6" name="TextBox 5">
            <a:extLst>
              <a:ext uri="{FF2B5EF4-FFF2-40B4-BE49-F238E27FC236}">
                <a16:creationId xmlns:a16="http://schemas.microsoft.com/office/drawing/2014/main" id="{B2CD0810-2E48-DA17-0DC6-FB333F2D2C99}"/>
              </a:ext>
            </a:extLst>
          </p:cNvPr>
          <p:cNvSpPr txBox="1"/>
          <p:nvPr/>
        </p:nvSpPr>
        <p:spPr>
          <a:xfrm>
            <a:off x="542520" y="743925"/>
            <a:ext cx="11389500" cy="923330"/>
          </a:xfrm>
          <a:prstGeom prst="rect">
            <a:avLst/>
          </a:prstGeom>
          <a:noFill/>
        </p:spPr>
        <p:txBody>
          <a:bodyPr wrap="square">
            <a:spAutoFit/>
          </a:bodyPr>
          <a:lstStyle/>
          <a:p>
            <a:pPr algn="just"/>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Доңғалақ - белгілі бір қадаммен орнатылған бірнеше пластиналардан тұратын тор</a:t>
            </a:r>
            <a:r>
              <a:rPr lang="ru-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a:t>
            </a:r>
            <a:endPar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ru-RU"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Тұрақты</a:t>
            </a:r>
            <a:r>
              <a:rPr lang="ru-RU"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күй</a:t>
            </a:r>
            <a:r>
              <a:rPr lang="ru-RU"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үшін</a:t>
            </a:r>
            <a:r>
              <a:rPr lang="ru-RU"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молекулалар</a:t>
            </a:r>
            <a:r>
              <a:rPr lang="ru-RU"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ағыны</a:t>
            </a:r>
            <a:r>
              <a:rPr lang="ru-KZ" sz="180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ны</a:t>
            </a:r>
            <a:r>
              <a:rPr lang="kk-KZ"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ң нәтиже</a:t>
            </a:r>
            <a:r>
              <a:rPr lang="ru-RU"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теңдеуі</a:t>
            </a:r>
            <a:r>
              <a:rPr lang="ru-RU"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болады</a:t>
            </a:r>
            <a:r>
              <a:rPr lang="ru-RU"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a:t>
            </a:r>
            <a:endParaRPr lang="ru-KZ" sz="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endParaRPr lang="ru-KZ"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7399422-8009-E124-7B39-D3A93D9AC24A}"/>
                  </a:ext>
                </a:extLst>
              </p:cNvPr>
              <p:cNvSpPr txBox="1"/>
              <p:nvPr/>
            </p:nvSpPr>
            <p:spPr>
              <a:xfrm>
                <a:off x="331980" y="1918424"/>
                <a:ext cx="11524200" cy="1118255"/>
              </a:xfrm>
              <a:prstGeom prst="rect">
                <a:avLst/>
              </a:prstGeom>
              <a:noFill/>
            </p:spPr>
            <p:txBody>
              <a:bodyPr wrap="square">
                <a:spAutoFit/>
              </a:bodyPr>
              <a:lstStyle/>
              <a:p>
                <a:pPr marL="158115" marR="277495" indent="540385" algn="just">
                  <a:lnSpc>
                    <a:spcPct val="100000"/>
                  </a:lnSpc>
                  <a:spcBef>
                    <a:spcPts val="1200"/>
                  </a:spcBef>
                  <a:spcAft>
                    <a:spcPts val="800"/>
                  </a:spcAft>
                </a:pPr>
                <a:r>
                  <a:rPr lang="kk-KZ" dirty="0">
                    <a:solidFill>
                      <a:schemeClr val="accent1">
                        <a:lumMod val="50000"/>
                      </a:schemeClr>
                    </a:solidFill>
                    <a:effectLst/>
                    <a:ea typeface="Times New Roman" panose="02020603050405020304" pitchFamily="18" charset="0"/>
                    <a:cs typeface="Arial" panose="020B0604020202020204" pitchFamily="34" charset="0"/>
                  </a:rPr>
                  <a:t>мұндағы W мәні бойынша </a:t>
                </a:r>
                <a14:m>
                  <m:oMath xmlns:m="http://schemas.openxmlformats.org/officeDocument/2006/math">
                    <m:sSub>
                      <m:sSubPr>
                        <m:ctrlPr>
                          <a:rPr lang="ru-KZ"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𝑋</m:t>
                        </m:r>
                      </m:e>
                      <m:sub>
                        <m:r>
                          <a:rPr lang="kk-KZ" i="1">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0</m:t>
                        </m:r>
                      </m:sub>
                    </m:sSub>
                  </m:oMath>
                </a14:m>
                <a:r>
                  <a:rPr lang="kk-KZ" dirty="0">
                    <a:solidFill>
                      <a:schemeClr val="accent1">
                        <a:lumMod val="50000"/>
                      </a:schemeClr>
                    </a:solidFill>
                    <a:effectLst/>
                    <a:ea typeface="Times New Roman" panose="02020603050405020304" pitchFamily="18" charset="0"/>
                    <a:cs typeface="Arial" panose="020B0604020202020204" pitchFamily="34" charset="0"/>
                  </a:rPr>
                  <a:t> коэффициент болып табылады.</a:t>
                </a:r>
                <a:r>
                  <a:rPr lang="kk-KZ" dirty="0">
                    <a:solidFill>
                      <a:schemeClr val="accent1">
                        <a:lumMod val="50000"/>
                      </a:schemeClr>
                    </a:solidFill>
                    <a:ea typeface="Times New Roman" panose="02020603050405020304" pitchFamily="18" charset="0"/>
                    <a:cs typeface="Arial" panose="020B0604020202020204" pitchFamily="34" charset="0"/>
                  </a:rPr>
                  <a:t> Т</a:t>
                </a:r>
                <a:r>
                  <a:rPr lang="kk-KZ" dirty="0">
                    <a:solidFill>
                      <a:schemeClr val="accent1">
                        <a:lumMod val="50000"/>
                      </a:schemeClr>
                    </a:solidFill>
                    <a:effectLst/>
                    <a:ea typeface="Times New Roman" panose="02020603050405020304" pitchFamily="18" charset="0"/>
                    <a:cs typeface="Arial" panose="020B0604020202020204" pitchFamily="34" charset="0"/>
                  </a:rPr>
                  <a:t>еңдеуді басқа түрде ұсынуға болады: </a:t>
                </a:r>
                <a:endParaRPr lang="ru-KZ" dirty="0">
                  <a:solidFill>
                    <a:schemeClr val="accent1">
                      <a:lumMod val="50000"/>
                    </a:schemeClr>
                  </a:solidFill>
                  <a:effectLst/>
                  <a:ea typeface="Times New Roman" panose="02020603050405020304" pitchFamily="18" charset="0"/>
                  <a:cs typeface="Arial" panose="020B0604020202020204" pitchFamily="34" charset="0"/>
                </a:endParaRPr>
              </a:p>
              <a:p>
                <a:r>
                  <a:rPr lang="kk-KZ" sz="240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ru-KZ" sz="2400" dirty="0">
                  <a:solidFill>
                    <a:srgbClr val="C00000"/>
                  </a:solidFill>
                  <a:effectLst/>
                  <a:latin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7399422-8009-E124-7B39-D3A93D9AC24A}"/>
                  </a:ext>
                </a:extLst>
              </p:cNvPr>
              <p:cNvSpPr txBox="1">
                <a:spLocks noRot="1" noChangeAspect="1" noMove="1" noResize="1" noEditPoints="1" noAdjustHandles="1" noChangeArrowheads="1" noChangeShapeType="1" noTextEdit="1"/>
              </p:cNvSpPr>
              <p:nvPr/>
            </p:nvSpPr>
            <p:spPr>
              <a:xfrm>
                <a:off x="331980" y="1918424"/>
                <a:ext cx="11524200" cy="1118255"/>
              </a:xfrm>
              <a:prstGeom prst="rect">
                <a:avLst/>
              </a:prstGeom>
              <a:blipFill>
                <a:blip r:embed="rId3"/>
                <a:stretch>
                  <a:fillRect t="-3279"/>
                </a:stretch>
              </a:blipFill>
            </p:spPr>
            <p:txBody>
              <a:bodyPr/>
              <a:lstStyle/>
              <a:p>
                <a:r>
                  <a:rPr lang="ru-KZ">
                    <a:noFill/>
                  </a:rPr>
                  <a:t> </a:t>
                </a:r>
              </a:p>
            </p:txBody>
          </p:sp>
        </mc:Fallback>
      </mc:AlternateContent>
      <p:sp>
        <p:nvSpPr>
          <p:cNvPr id="11" name="TextBox 10">
            <a:extLst>
              <a:ext uri="{FF2B5EF4-FFF2-40B4-BE49-F238E27FC236}">
                <a16:creationId xmlns:a16="http://schemas.microsoft.com/office/drawing/2014/main" id="{371D9EB0-4156-1BF0-D049-D6FAC62BF451}"/>
              </a:ext>
            </a:extLst>
          </p:cNvPr>
          <p:cNvSpPr txBox="1"/>
          <p:nvPr/>
        </p:nvSpPr>
        <p:spPr>
          <a:xfrm>
            <a:off x="773280" y="6037221"/>
            <a:ext cx="6098344" cy="338554"/>
          </a:xfrm>
          <a:prstGeom prst="rect">
            <a:avLst/>
          </a:prstGeom>
          <a:noFill/>
        </p:spPr>
        <p:txBody>
          <a:bodyPr wrap="square">
            <a:spAutoFit/>
          </a:bodyPr>
          <a:lstStyle/>
          <a:p>
            <a:r>
              <a:rPr lang="ru-RU" sz="1600" b="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ТВС жұмыс дөңгелегінің схемасы </a:t>
            </a:r>
            <a:endParaRPr lang="ru-KZ" sz="1600" b="1" dirty="0">
              <a:solidFill>
                <a:schemeClr val="accent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8CA92F85-9C6C-1DD2-7E75-543F379F459C}"/>
              </a:ext>
            </a:extLst>
          </p:cNvPr>
          <p:cNvSpPr txBox="1"/>
          <p:nvPr/>
        </p:nvSpPr>
        <p:spPr>
          <a:xfrm>
            <a:off x="4362092" y="2944725"/>
            <a:ext cx="7206748" cy="1128514"/>
          </a:xfrm>
          <a:prstGeom prst="rect">
            <a:avLst/>
          </a:prstGeom>
          <a:noFill/>
        </p:spPr>
        <p:txBody>
          <a:bodyPr wrap="square">
            <a:spAutoFit/>
          </a:bodyPr>
          <a:lstStyle/>
          <a:p>
            <a:pPr marL="158115" marR="277495" indent="540385" algn="just">
              <a:lnSpc>
                <a:spcPct val="100000"/>
              </a:lnSpc>
              <a:spcAft>
                <a:spcPts val="800"/>
              </a:spcAft>
            </a:pPr>
            <a:endParaRPr lang="ru-RU"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marL="158115" marR="277495" indent="540385" algn="just">
              <a:lnSpc>
                <a:spcPct val="100000"/>
              </a:lnSpc>
              <a:spcAft>
                <a:spcPts val="800"/>
              </a:spcAft>
            </a:pPr>
            <a:r>
              <a:rPr lang="ru-RU"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Ж</a:t>
            </a:r>
            <a:r>
              <a:rPr lang="ru-RU"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ұмыс дөңгелегіндегі газдың сығылу коэффициенті</a:t>
            </a:r>
            <a:endParaRPr lang="ru-KZ" sz="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a:p>
            <a:r>
              <a:rPr lang="kk-KZ" sz="1800" kern="0" dirty="0">
                <a:effectLst/>
                <a:latin typeface="Arial" panose="020B0604020202020204" pitchFamily="34" charset="0"/>
                <a:ea typeface="Times New Roman" panose="02020603050405020304" pitchFamily="18" charset="0"/>
                <a:cs typeface="Arial" panose="020B0604020202020204" pitchFamily="34" charset="0"/>
              </a:rPr>
              <a:t>                         </a:t>
            </a:r>
            <a:endParaRPr lang="en-US" sz="2400"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4A4DA98A-43F7-5CB6-31A2-40E88512B132}"/>
              </a:ext>
            </a:extLst>
          </p:cNvPr>
          <p:cNvSpPr txBox="1"/>
          <p:nvPr/>
        </p:nvSpPr>
        <p:spPr>
          <a:xfrm>
            <a:off x="4420847" y="4546654"/>
            <a:ext cx="7409218" cy="923330"/>
          </a:xfrm>
          <a:prstGeom prst="rect">
            <a:avLst/>
          </a:prstGeom>
          <a:noFill/>
        </p:spPr>
        <p:txBody>
          <a:bodyPr wrap="square">
            <a:spAutoFit/>
          </a:bodyPr>
          <a:lstStyle/>
          <a:p>
            <a:pPr marL="158115" marR="277495" indent="540385" algn="just">
              <a:lnSpc>
                <a:spcPct val="100000"/>
              </a:lnSpc>
              <a:spcAft>
                <a:spcPts val="800"/>
              </a:spcAft>
            </a:pPr>
            <a:r>
              <a:rPr lang="kk-KZ" sz="18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Молекулалардың доңғалақ торы арқылы алға және артқа өту ықтималдығын статистикалық сынақ әдісі (Монте-Карло әдісі) арқылы анықтауға болады.</a:t>
            </a:r>
            <a:endParaRPr lang="ru-KZ" sz="12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CustomShape 44">
            <a:extLst>
              <a:ext uri="{FF2B5EF4-FFF2-40B4-BE49-F238E27FC236}">
                <a16:creationId xmlns:a16="http://schemas.microsoft.com/office/drawing/2014/main" id="{7F6ABA7A-7AC2-C8F7-3DB8-BD54613BD822}"/>
              </a:ext>
            </a:extLst>
          </p:cNvPr>
          <p:cNvSpPr/>
          <p:nvPr/>
        </p:nvSpPr>
        <p:spPr>
          <a:xfrm>
            <a:off x="2003400" y="3870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158040" marR="0" lvl="0" indent="540360" algn="ctr" defTabSz="914400" rtl="0" eaLnBrk="1" fontAlgn="auto" latinLnBrk="0" hangingPunct="1">
              <a:lnSpc>
                <a:spcPct val="90000"/>
              </a:lnSpc>
              <a:spcBef>
                <a:spcPts val="0"/>
              </a:spcBef>
              <a:spcAft>
                <a:spcPts val="0"/>
              </a:spcAft>
              <a:buClrTx/>
              <a:buSzTx/>
              <a:buFontTx/>
              <a:buNone/>
              <a:tabLst/>
              <a:defRPr/>
            </a:pPr>
            <a:r>
              <a:rPr lang="ru-RU" sz="2400" b="1" spc="-1" dirty="0">
                <a:solidFill>
                  <a:srgbClr val="C00000"/>
                </a:solidFill>
                <a:latin typeface="Arial" panose="020B0604020202020204" pitchFamily="34" charset="0"/>
                <a:cs typeface="Arial" panose="020B0604020202020204" pitchFamily="34" charset="0"/>
              </a:rPr>
              <a:t>6</a:t>
            </a:r>
            <a:r>
              <a:rPr kumimoji="0" lang="en-US"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a:t>
            </a:r>
            <a:r>
              <a:rPr kumimoji="0" lang="ru-RU"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r>
              <a:rPr kumimoji="0" lang="kk-KZ" sz="24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Турбомолекулалық  вакуумдық  сорғылар</a:t>
            </a:r>
            <a:r>
              <a:rPr kumimoji="0" lang="en-US" sz="24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rPr>
              <a:t> </a:t>
            </a:r>
            <a:endPar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Скругленный прямоугольник 3"/>
              <p:cNvSpPr/>
              <p:nvPr/>
            </p:nvSpPr>
            <p:spPr>
              <a:xfrm>
                <a:off x="4475211" y="1416646"/>
                <a:ext cx="2953426" cy="48112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b>
                      <m:sSubPr>
                        <m:ctrlPr>
                          <a:rPr lang="ru-KZ"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𝑁</m:t>
                        </m:r>
                      </m:e>
                      <m: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r>
                      <a:rPr lang="en-US"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𝑊</m:t>
                    </m:r>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KZ"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𝑁</m:t>
                        </m:r>
                      </m:e>
                      <m: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1 </m:t>
                        </m:r>
                      </m:sub>
                    </m:sSub>
                    <m:sSub>
                      <m:sSubPr>
                        <m:ctrlPr>
                          <a:rPr lang="ru-KZ"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1.2</m:t>
                        </m:r>
                      </m:sub>
                    </m:s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KZ"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𝑁</m:t>
                        </m:r>
                      </m:e>
                      <m: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b>
                    </m:sSub>
                    <m:sSub>
                      <m:sSubPr>
                        <m:ctrlPr>
                          <a:rPr lang="ru-KZ"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2.1</m:t>
                        </m:r>
                      </m:sub>
                    </m:sSub>
                    <m:r>
                      <a:rPr lang="ru-RU" sz="2000"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oMath>
                </a14:m>
                <a:r>
                  <a:rPr lang="ru-RU" sz="24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dirty="0"/>
              </a:p>
            </p:txBody>
          </p:sp>
        </mc:Choice>
        <mc:Fallback xmlns="">
          <p:sp>
            <p:nvSpPr>
              <p:cNvPr id="4" name="Скругленный прямоугольник 3"/>
              <p:cNvSpPr>
                <a:spLocks noRot="1" noChangeAspect="1" noMove="1" noResize="1" noEditPoints="1" noAdjustHandles="1" noChangeArrowheads="1" noChangeShapeType="1" noTextEdit="1"/>
              </p:cNvSpPr>
              <p:nvPr/>
            </p:nvSpPr>
            <p:spPr>
              <a:xfrm>
                <a:off x="4475211" y="1416646"/>
                <a:ext cx="2953426" cy="481128"/>
              </a:xfrm>
              <a:prstGeom prst="roundRect">
                <a:avLst/>
              </a:prstGeom>
              <a:blipFill>
                <a:blip r:embed="rId4"/>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5" name="Скругленный прямоугольник 4"/>
              <p:cNvSpPr/>
              <p:nvPr/>
            </p:nvSpPr>
            <p:spPr>
              <a:xfrm>
                <a:off x="4843627" y="2426923"/>
                <a:ext cx="2500906" cy="7128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14:m>
                  <m:oMathPara xmlns:m="http://schemas.openxmlformats.org/officeDocument/2006/math">
                    <m:oMathParaPr>
                      <m:jc m:val="centerGroup"/>
                    </m:oMathParaPr>
                    <m:oMath xmlns:m="http://schemas.openxmlformats.org/officeDocument/2006/math">
                      <m:f>
                        <m:fPr>
                          <m:ctrlPr>
                            <a:rPr lang="ru-KZ" i="1">
                              <a:solidFill>
                                <a:srgbClr val="C00000"/>
                              </a:solidFill>
                              <a:latin typeface="Cambria Math" panose="02040503050406030204" pitchFamily="18" charset="0"/>
                            </a:rPr>
                          </m:ctrlPr>
                        </m:fPr>
                        <m:num>
                          <m:sSub>
                            <m:sSubPr>
                              <m:ctrlPr>
                                <a:rPr lang="ru-KZ" i="1">
                                  <a:solidFill>
                                    <a:srgbClr val="C00000"/>
                                  </a:solidFill>
                                  <a:latin typeface="Cambria Math" panose="02040503050406030204" pitchFamily="18" charset="0"/>
                                </a:rPr>
                              </m:ctrlPr>
                            </m:sSubPr>
                            <m:e>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𝑁</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ru-KZ" i="1">
                                  <a:solidFill>
                                    <a:srgbClr val="C00000"/>
                                  </a:solidFill>
                                  <a:latin typeface="Cambria Math" panose="02040503050406030204" pitchFamily="18" charset="0"/>
                                </a:rPr>
                              </m:ctrlPr>
                            </m:sSubPr>
                            <m:e>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𝑁</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m:t>
                              </m:r>
                            </m:sub>
                          </m:sSub>
                        </m:den>
                      </m:f>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KZ" i="1">
                              <a:solidFill>
                                <a:srgbClr val="C00000"/>
                              </a:solidFill>
                              <a:latin typeface="Cambria Math" panose="02040503050406030204" pitchFamily="18" charset="0"/>
                            </a:rPr>
                          </m:ctrlPr>
                        </m:fPr>
                        <m:num>
                          <m:sSub>
                            <m:sSubPr>
                              <m:ctrlPr>
                                <a:rPr lang="ru-KZ" i="1">
                                  <a:solidFill>
                                    <a:srgbClr val="C00000"/>
                                  </a:solidFill>
                                  <a:latin typeface="Cambria Math" panose="02040503050406030204" pitchFamily="18" charset="0"/>
                                </a:rPr>
                              </m:ctrlPr>
                            </m:sSubPr>
                            <m:e>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1.2</m:t>
                              </m:r>
                            </m:sub>
                          </m:sSub>
                        </m:num>
                        <m:den>
                          <m:sSub>
                            <m:sSubPr>
                              <m:ctrlPr>
                                <a:rPr lang="ru-KZ" i="1">
                                  <a:solidFill>
                                    <a:srgbClr val="C00000"/>
                                  </a:solidFill>
                                  <a:latin typeface="Cambria Math" panose="02040503050406030204" pitchFamily="18" charset="0"/>
                                </a:rPr>
                              </m:ctrlPr>
                            </m:sSubPr>
                            <m:e>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2.1</m:t>
                              </m:r>
                            </m:sub>
                          </m:sSub>
                        </m:den>
                      </m:f>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KZ" i="1">
                              <a:solidFill>
                                <a:srgbClr val="C00000"/>
                              </a:solidFill>
                              <a:latin typeface="Cambria Math" panose="02040503050406030204" pitchFamily="18" charset="0"/>
                            </a:rPr>
                          </m:ctrlPr>
                        </m:fPr>
                        <m:num>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𝑊</m:t>
                          </m:r>
                        </m:num>
                        <m:den>
                          <m:sSub>
                            <m:sSubPr>
                              <m:ctrlPr>
                                <a:rPr lang="ru-KZ" i="1">
                                  <a:solidFill>
                                    <a:srgbClr val="C00000"/>
                                  </a:solidFill>
                                  <a:latin typeface="Cambria Math" panose="02040503050406030204" pitchFamily="18" charset="0"/>
                                </a:rPr>
                              </m:ctrlPr>
                            </m:sSubPr>
                            <m:e>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2.1</m:t>
                              </m:r>
                            </m:sub>
                          </m:sSub>
                        </m:den>
                      </m:f>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ru-KZ" dirty="0">
                  <a:solidFill>
                    <a:srgbClr val="C00000"/>
                  </a:solidFill>
                </a:endParaRPr>
              </a:p>
            </p:txBody>
          </p:sp>
        </mc:Choice>
        <mc:Fallback xmlns="">
          <p:sp>
            <p:nvSpPr>
              <p:cNvPr id="5" name="Скругленный прямоугольник 4"/>
              <p:cNvSpPr>
                <a:spLocks noRot="1" noChangeAspect="1" noMove="1" noResize="1" noEditPoints="1" noAdjustHandles="1" noChangeArrowheads="1" noChangeShapeType="1" noTextEdit="1"/>
              </p:cNvSpPr>
              <p:nvPr/>
            </p:nvSpPr>
            <p:spPr>
              <a:xfrm>
                <a:off x="4843627" y="2426923"/>
                <a:ext cx="2500906" cy="712889"/>
              </a:xfrm>
              <a:prstGeom prst="roundRect">
                <a:avLst/>
              </a:prstGeom>
              <a:blipFill>
                <a:blip r:embed="rId5"/>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7" name="Скругленный прямоугольник 6"/>
              <p:cNvSpPr/>
              <p:nvPr/>
            </p:nvSpPr>
            <p:spPr>
              <a:xfrm>
                <a:off x="7428637" y="3741581"/>
                <a:ext cx="2554692" cy="66949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Group"/>
                    </m:oMathParaPr>
                    <m:oMath xmlns:m="http://schemas.openxmlformats.org/officeDocument/2006/math">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𝜀</m:t>
                      </m:r>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KZ" i="1">
                              <a:solidFill>
                                <a:srgbClr val="C00000"/>
                              </a:solidFill>
                              <a:latin typeface="Cambria Math" panose="02040503050406030204" pitchFamily="18" charset="0"/>
                            </a:rPr>
                          </m:ctrlPr>
                        </m:fPr>
                        <m:num>
                          <m:sSub>
                            <m:sSubPr>
                              <m:ctrlPr>
                                <a:rPr lang="ru-KZ" i="1">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m:t>
                              </m:r>
                            </m:sub>
                          </m:sSub>
                        </m:num>
                        <m:den>
                          <m:sSub>
                            <m:sSubPr>
                              <m:ctrlPr>
                                <a:rPr lang="ru-KZ" i="1">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𝑛</m:t>
                              </m:r>
                            </m:e>
                            <m:sub>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𝜌</m:t>
                              </m:r>
                            </m:sub>
                          </m:sSub>
                        </m:den>
                      </m:f>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KZ" i="1">
                              <a:solidFill>
                                <a:srgbClr val="C00000"/>
                              </a:solidFill>
                              <a:latin typeface="Cambria Math" panose="02040503050406030204" pitchFamily="18" charset="0"/>
                            </a:rPr>
                          </m:ctrlPr>
                        </m:fPr>
                        <m:num>
                          <m:sSub>
                            <m:sSubPr>
                              <m:ctrlPr>
                                <a:rPr lang="ru-KZ" i="1">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1.2</m:t>
                              </m:r>
                            </m:sub>
                          </m:sSub>
                        </m:num>
                        <m:den>
                          <m:sSub>
                            <m:sSubPr>
                              <m:ctrlPr>
                                <a:rPr lang="ru-KZ" i="1">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2.1</m:t>
                              </m:r>
                            </m:sub>
                          </m:sSub>
                        </m:den>
                      </m:f>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ru-KZ" i="1">
                              <a:solidFill>
                                <a:srgbClr val="C00000"/>
                              </a:solidFill>
                              <a:latin typeface="Cambria Math" panose="02040503050406030204" pitchFamily="18" charset="0"/>
                            </a:rPr>
                          </m:ctrlPr>
                        </m:fPr>
                        <m:num>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𝑊</m:t>
                          </m:r>
                        </m:num>
                        <m:den>
                          <m:sSub>
                            <m:sSubPr>
                              <m:ctrlPr>
                                <a:rPr lang="ru-KZ" i="1">
                                  <a:solidFill>
                                    <a:srgbClr val="C00000"/>
                                  </a:solidFill>
                                  <a:latin typeface="Cambria Math" panose="02040503050406030204" pitchFamily="18" charset="0"/>
                                </a:rPr>
                              </m:ctrlPr>
                            </m:sSubPr>
                            <m:e>
                              <m:r>
                                <a:rPr lang="en-US"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𝛴</m:t>
                              </m:r>
                            </m:e>
                            <m:sub>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2.1</m:t>
                              </m:r>
                            </m:sub>
                          </m:sSub>
                        </m:den>
                      </m:f>
                      <m:r>
                        <a:rPr lang="ru-RU" i="1" ker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oMath>
                  </m:oMathPara>
                </a14:m>
                <a:endParaRPr lang="ru-KZ" dirty="0"/>
              </a:p>
            </p:txBody>
          </p:sp>
        </mc:Choice>
        <mc:Fallback xmlns="">
          <p:sp>
            <p:nvSpPr>
              <p:cNvPr id="7" name="Скругленный прямоугольник 6"/>
              <p:cNvSpPr>
                <a:spLocks noRot="1" noChangeAspect="1" noMove="1" noResize="1" noEditPoints="1" noAdjustHandles="1" noChangeArrowheads="1" noChangeShapeType="1" noTextEdit="1"/>
              </p:cNvSpPr>
              <p:nvPr/>
            </p:nvSpPr>
            <p:spPr>
              <a:xfrm>
                <a:off x="7428637" y="3741581"/>
                <a:ext cx="2554692" cy="669491"/>
              </a:xfrm>
              <a:prstGeom prst="roundRect">
                <a:avLst/>
              </a:prstGeom>
              <a:blipFill>
                <a:blip r:embed="rId6"/>
                <a:stretch>
                  <a:fillRect/>
                </a:stretch>
              </a:blipFill>
            </p:spPr>
            <p:txBody>
              <a:bodyPr/>
              <a:lstStyle/>
              <a:p>
                <a:r>
                  <a:rPr lang="ru-KZ">
                    <a:noFill/>
                  </a:rPr>
                  <a:t> </a:t>
                </a:r>
              </a:p>
            </p:txBody>
          </p:sp>
        </mc:Fallback>
      </mc:AlternateContent>
    </p:spTree>
    <p:extLst>
      <p:ext uri="{BB962C8B-B14F-4D97-AF65-F5344CB8AC3E}">
        <p14:creationId xmlns:p14="http://schemas.microsoft.com/office/powerpoint/2010/main" val="40341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1"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2" name="CustomShape 3"/>
          <p:cNvSpPr/>
          <p:nvPr/>
        </p:nvSpPr>
        <p:spPr>
          <a:xfrm>
            <a:off x="413730" y="613260"/>
            <a:ext cx="11247120" cy="5885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dirty="0">
              <a:ln>
                <a:noFill/>
              </a:ln>
              <a:solidFill>
                <a:prstClr val="black"/>
              </a:solidFill>
              <a:effectLst/>
              <a:uLnTx/>
              <a:uFillTx/>
              <a:latin typeface="Arial"/>
            </a:endParaRPr>
          </a:p>
        </p:txBody>
      </p:sp>
      <p:grpSp>
        <p:nvGrpSpPr>
          <p:cNvPr id="253" name="Group 4"/>
          <p:cNvGrpSpPr/>
          <p:nvPr/>
        </p:nvGrpSpPr>
        <p:grpSpPr>
          <a:xfrm>
            <a:off x="11873520" y="44640"/>
            <a:ext cx="232920" cy="771840"/>
            <a:chOff x="11873520" y="44640"/>
            <a:chExt cx="232920" cy="771840"/>
          </a:xfrm>
        </p:grpSpPr>
        <p:sp>
          <p:nvSpPr>
            <p:cNvPr id="254"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5"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6"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7"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8"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9"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0"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1"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2"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3"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4"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5"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266" name="Group 17"/>
          <p:cNvGrpSpPr/>
          <p:nvPr/>
        </p:nvGrpSpPr>
        <p:grpSpPr>
          <a:xfrm>
            <a:off x="54720" y="3048480"/>
            <a:ext cx="629640" cy="764640"/>
            <a:chOff x="54720" y="3048480"/>
            <a:chExt cx="629640" cy="764640"/>
          </a:xfrm>
        </p:grpSpPr>
        <p:sp>
          <p:nvSpPr>
            <p:cNvPr id="267"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8"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9"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0"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1"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2"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3"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4"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5"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6"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7"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8"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9"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0"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1"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2"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3"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4"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5"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6"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7"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8"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9"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0"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1"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292" name="CustomShape 43"/>
          <p:cNvSpPr/>
          <p:nvPr/>
        </p:nvSpPr>
        <p:spPr>
          <a:xfrm>
            <a:off x="756360" y="1024920"/>
            <a:ext cx="10847520" cy="52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1" normalizeH="0" baseline="0" noProof="0" dirty="0">
              <a:ln>
                <a:noFill/>
              </a:ln>
              <a:solidFill>
                <a:prstClr val="black"/>
              </a:solidFill>
              <a:effectLst/>
              <a:uLnTx/>
              <a:uFillTx/>
              <a:latin typeface="Arial"/>
            </a:endParaRP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1" normalizeH="0" baseline="0" noProof="0" dirty="0">
              <a:ln>
                <a:noFill/>
              </a:ln>
              <a:solidFill>
                <a:prstClr val="black"/>
              </a:solidFill>
              <a:effectLst/>
              <a:uLnTx/>
              <a:uFillTx/>
              <a:latin typeface="Arial"/>
            </a:endParaRP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1" normalizeH="0" baseline="0" noProof="0" dirty="0">
              <a:ln>
                <a:noFill/>
              </a:ln>
              <a:solidFill>
                <a:prstClr val="black"/>
              </a:solidFill>
              <a:effectLst/>
              <a:uLnTx/>
              <a:uFillTx/>
              <a:latin typeface="Arial"/>
            </a:endParaRPr>
          </a:p>
        </p:txBody>
      </p:sp>
      <p:sp>
        <p:nvSpPr>
          <p:cNvPr id="294" name="CustomShape 45"/>
          <p:cNvSpPr/>
          <p:nvPr/>
        </p:nvSpPr>
        <p:spPr>
          <a:xfrm>
            <a:off x="2089440" y="257570"/>
            <a:ext cx="8181360" cy="78984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5" name="CustomShape 46"/>
          <p:cNvSpPr/>
          <p:nvPr/>
        </p:nvSpPr>
        <p:spPr>
          <a:xfrm>
            <a:off x="1945800" y="13248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ru-RU" sz="2200" b="1" kern="0" spc="-1" dirty="0">
                <a:solidFill>
                  <a:srgbClr val="C00000"/>
                </a:solidFill>
                <a:latin typeface="Arial" panose="020B0604020202020204" pitchFamily="34" charset="0"/>
                <a:ea typeface="Times New Roman" panose="02020603050405020304" pitchFamily="18" charset="0"/>
                <a:cs typeface="Arial" panose="020B0604020202020204" pitchFamily="34" charset="0"/>
              </a:rPr>
              <a:t>1.</a:t>
            </a:r>
            <a:r>
              <a:rPr kumimoji="0" lang="kk-KZ" sz="22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Майлы тығыздағыштары бар айналмалы вакуумдық сорғылар</a:t>
            </a:r>
            <a:endParaRPr kumimoji="0" lang="en-US" sz="22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400A3F00-A547-4523-B40E-DD3E4073B40D}"/>
              </a:ext>
            </a:extLst>
          </p:cNvPr>
          <p:cNvPicPr>
            <a:picLocks noChangeAspect="1"/>
          </p:cNvPicPr>
          <p:nvPr/>
        </p:nvPicPr>
        <p:blipFill>
          <a:blip r:embed="rId2"/>
          <a:stretch>
            <a:fillRect/>
          </a:stretch>
        </p:blipFill>
        <p:spPr>
          <a:xfrm>
            <a:off x="6724952" y="1258200"/>
            <a:ext cx="4356388" cy="4552950"/>
          </a:xfrm>
          <a:prstGeom prst="rect">
            <a:avLst/>
          </a:prstGeom>
          <a:ln>
            <a:noFill/>
          </a:ln>
          <a:effectLst>
            <a:outerShdw blurRad="190500" algn="tl" rotWithShape="0">
              <a:srgbClr val="000000">
                <a:alpha val="70000"/>
              </a:srgbClr>
            </a:outerShdw>
          </a:effectLst>
        </p:spPr>
      </p:pic>
      <p:sp>
        <p:nvSpPr>
          <p:cNvPr id="3" name="TextBox 2">
            <a:extLst>
              <a:ext uri="{FF2B5EF4-FFF2-40B4-BE49-F238E27FC236}">
                <a16:creationId xmlns:a16="http://schemas.microsoft.com/office/drawing/2014/main" id="{29F6ADBE-F5E1-403D-B4CF-99025F335934}"/>
              </a:ext>
            </a:extLst>
          </p:cNvPr>
          <p:cNvSpPr txBox="1"/>
          <p:nvPr/>
        </p:nvSpPr>
        <p:spPr>
          <a:xfrm>
            <a:off x="814050" y="1230942"/>
            <a:ext cx="5524172" cy="2677656"/>
          </a:xfrm>
          <a:prstGeom prst="rect">
            <a:avLst/>
          </a:prstGeom>
          <a:noFill/>
        </p:spPr>
        <p:txBody>
          <a:bodyPr wrap="square" rtlCol="0">
            <a:spAutoFit/>
          </a:bodyPr>
          <a:lstStyle/>
          <a:p>
            <a:pPr algn="just"/>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Механикалық</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вакуумдық</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сорғыларды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жұдырықша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шынжыр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белдік</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немесе</a:t>
            </a:r>
            <a:r>
              <a:rPr lang="ru-RU" sz="2400" dirty="0">
                <a:latin typeface="Arial" panose="020B0604020202020204" pitchFamily="34" charset="0"/>
                <a:cs typeface="Arial" panose="020B0604020202020204" pitchFamily="34" charset="0"/>
              </a:rPr>
              <a:t> эксцентрик </a:t>
            </a:r>
            <a:r>
              <a:rPr lang="ru-RU" sz="2400" dirty="0" err="1">
                <a:latin typeface="Arial" panose="020B0604020202020204" pitchFamily="34" charset="0"/>
                <a:cs typeface="Arial" panose="020B0604020202020204" pitchFamily="34" charset="0"/>
              </a:rPr>
              <a:t>арқылы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басқаруға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болады</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Ең</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заманауи</a:t>
            </a:r>
            <a:r>
              <a:rPr lang="ru-RU" sz="2400" dirty="0">
                <a:latin typeface="Arial" panose="020B0604020202020204" pitchFamily="34" charset="0"/>
                <a:cs typeface="Arial" panose="020B0604020202020204" pitchFamily="34" charset="0"/>
              </a:rPr>
              <a:t> - </a:t>
            </a:r>
            <a:r>
              <a:rPr lang="ru-RU" sz="2400" dirty="0" err="1">
                <a:latin typeface="Arial" panose="020B0604020202020204" pitchFamily="34" charset="0"/>
                <a:cs typeface="Arial" panose="020B0604020202020204" pitchFamily="34" charset="0"/>
              </a:rPr>
              <a:t>бір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жүзді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вакуумдық</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сорғылар</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көбінесе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олар</a:t>
            </a:r>
            <a:r>
              <a:rPr lang="ru-RU" sz="2400" dirty="0">
                <a:latin typeface="Arial" panose="020B0604020202020204" pitchFamily="34" charset="0"/>
                <a:cs typeface="Arial" panose="020B0604020202020204" pitchFamily="34" charset="0"/>
              </a:rPr>
              <a:t> цилиндр </a:t>
            </a:r>
            <a:r>
              <a:rPr lang="ru-RU" sz="2400" dirty="0" err="1">
                <a:latin typeface="Arial" panose="020B0604020202020204" pitchFamily="34" charset="0"/>
                <a:cs typeface="Arial" panose="020B0604020202020204" pitchFamily="34" charset="0"/>
              </a:rPr>
              <a:t>басына</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бекітіледі</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және</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тікелей</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біліктен</a:t>
            </a:r>
            <a:r>
              <a:rPr lang="ru-RU" sz="2400" dirty="0">
                <a:latin typeface="Arial" panose="020B0604020202020204" pitchFamily="34" charset="0"/>
                <a:cs typeface="Arial" panose="020B0604020202020204" pitchFamily="34" charset="0"/>
              </a:rPr>
              <a:t> </a:t>
            </a:r>
            <a:r>
              <a:rPr lang="ru-RU" sz="2400" dirty="0" err="1">
                <a:latin typeface="Arial" panose="020B0604020202020204" pitchFamily="34" charset="0"/>
                <a:cs typeface="Arial" panose="020B0604020202020204" pitchFamily="34" charset="0"/>
              </a:rPr>
              <a:t>басқарылады</a:t>
            </a:r>
            <a:r>
              <a:rPr lang="ru-RU"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68649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1"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2" name="CustomShape 3"/>
          <p:cNvSpPr/>
          <p:nvPr/>
        </p:nvSpPr>
        <p:spPr>
          <a:xfrm>
            <a:off x="413730" y="613260"/>
            <a:ext cx="11247120" cy="5885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dirty="0">
              <a:ln>
                <a:noFill/>
              </a:ln>
              <a:solidFill>
                <a:prstClr val="black"/>
              </a:solidFill>
              <a:effectLst/>
              <a:uLnTx/>
              <a:uFillTx/>
              <a:latin typeface="Arial"/>
            </a:endParaRPr>
          </a:p>
        </p:txBody>
      </p:sp>
      <p:grpSp>
        <p:nvGrpSpPr>
          <p:cNvPr id="253" name="Group 4"/>
          <p:cNvGrpSpPr/>
          <p:nvPr/>
        </p:nvGrpSpPr>
        <p:grpSpPr>
          <a:xfrm>
            <a:off x="11873520" y="44640"/>
            <a:ext cx="232920" cy="771840"/>
            <a:chOff x="11873520" y="44640"/>
            <a:chExt cx="232920" cy="771840"/>
          </a:xfrm>
        </p:grpSpPr>
        <p:sp>
          <p:nvSpPr>
            <p:cNvPr id="254"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5"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6"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7"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8"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9"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0"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1"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2"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3"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4"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5"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266" name="Group 17"/>
          <p:cNvGrpSpPr/>
          <p:nvPr/>
        </p:nvGrpSpPr>
        <p:grpSpPr>
          <a:xfrm>
            <a:off x="54720" y="3048480"/>
            <a:ext cx="629640" cy="764640"/>
            <a:chOff x="54720" y="3048480"/>
            <a:chExt cx="629640" cy="764640"/>
          </a:xfrm>
        </p:grpSpPr>
        <p:sp>
          <p:nvSpPr>
            <p:cNvPr id="267"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8"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9"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0"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1"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2"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3"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4"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5"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6"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7"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8"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9"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0"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1"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2"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3"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4"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5"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6"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7"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8"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9"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0"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1"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292" name="CustomShape 43"/>
          <p:cNvSpPr/>
          <p:nvPr/>
        </p:nvSpPr>
        <p:spPr>
          <a:xfrm>
            <a:off x="756360" y="1024920"/>
            <a:ext cx="10847520" cy="52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1" normalizeH="0" baseline="0" noProof="0" dirty="0">
              <a:ln>
                <a:noFill/>
              </a:ln>
              <a:solidFill>
                <a:prstClr val="black"/>
              </a:solidFill>
              <a:effectLst/>
              <a:uLnTx/>
              <a:uFillTx/>
              <a:latin typeface="Arial"/>
            </a:endParaRP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1" normalizeH="0" baseline="0" noProof="0" dirty="0">
              <a:ln>
                <a:noFill/>
              </a:ln>
              <a:solidFill>
                <a:prstClr val="black"/>
              </a:solidFill>
              <a:effectLst/>
              <a:uLnTx/>
              <a:uFillTx/>
              <a:latin typeface="Arial"/>
            </a:endParaRP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1" normalizeH="0" baseline="0" noProof="0" dirty="0">
              <a:ln>
                <a:noFill/>
              </a:ln>
              <a:solidFill>
                <a:prstClr val="black"/>
              </a:solidFill>
              <a:effectLst/>
              <a:uLnTx/>
              <a:uFillTx/>
              <a:latin typeface="Arial"/>
            </a:endParaRPr>
          </a:p>
        </p:txBody>
      </p:sp>
      <p:sp>
        <p:nvSpPr>
          <p:cNvPr id="294" name="CustomShape 45"/>
          <p:cNvSpPr/>
          <p:nvPr/>
        </p:nvSpPr>
        <p:spPr>
          <a:xfrm>
            <a:off x="2089440" y="257570"/>
            <a:ext cx="8181360" cy="78984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5" name="CustomShape 46"/>
          <p:cNvSpPr/>
          <p:nvPr/>
        </p:nvSpPr>
        <p:spPr>
          <a:xfrm>
            <a:off x="1973880" y="348579"/>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defRPr/>
            </a:pPr>
            <a:r>
              <a:rPr kumimoji="0" lang="kk-KZ" sz="22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1.Майлы тығыздағыштары бар айналмалы вакуумдық сорғылар</a:t>
            </a:r>
            <a:endParaRPr kumimoji="0" lang="en-US" sz="22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5" name="Овал 4">
            <a:extLst>
              <a:ext uri="{FF2B5EF4-FFF2-40B4-BE49-F238E27FC236}">
                <a16:creationId xmlns:a16="http://schemas.microsoft.com/office/drawing/2014/main" id="{358EC2B4-9ADA-430F-8521-E043F17BC9CC}"/>
              </a:ext>
            </a:extLst>
          </p:cNvPr>
          <p:cNvSpPr/>
          <p:nvPr/>
        </p:nvSpPr>
        <p:spPr>
          <a:xfrm>
            <a:off x="651915" y="1112108"/>
            <a:ext cx="2766000" cy="18370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trike="noStrike" dirty="0" err="1">
                <a:solidFill>
                  <a:srgbClr val="FFFFFF"/>
                </a:solidFill>
                <a:latin typeface="+mj-lt"/>
                <a:ea typeface="Calibri"/>
                <a:cs typeface="Times New Roman" panose="02020603050405020304" pitchFamily="18" charset="0"/>
              </a:rPr>
              <a:t>Майлы</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тығыздағыштары</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бар</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айналмалы</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вакуумдық</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сорғы</a:t>
            </a:r>
            <a:endParaRPr lang="en-US" sz="1400" b="1" strike="noStrike" dirty="0">
              <a:latin typeface="+mj-lt"/>
              <a:cs typeface="Times New Roman" panose="02020603050405020304" pitchFamily="18" charset="0"/>
            </a:endParaRPr>
          </a:p>
          <a:p>
            <a:pPr algn="ctr"/>
            <a:endParaRPr lang="ru-RU" dirty="0"/>
          </a:p>
        </p:txBody>
      </p:sp>
      <p:sp>
        <p:nvSpPr>
          <p:cNvPr id="52" name="Овал 51">
            <a:extLst>
              <a:ext uri="{FF2B5EF4-FFF2-40B4-BE49-F238E27FC236}">
                <a16:creationId xmlns:a16="http://schemas.microsoft.com/office/drawing/2014/main" id="{E560D9CB-3F36-4EC8-97AC-03EABBC1BFEF}"/>
              </a:ext>
            </a:extLst>
          </p:cNvPr>
          <p:cNvSpPr/>
          <p:nvPr/>
        </p:nvSpPr>
        <p:spPr>
          <a:xfrm>
            <a:off x="4583633" y="1098495"/>
            <a:ext cx="2675812" cy="1850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trike="noStrike" dirty="0" err="1">
                <a:solidFill>
                  <a:srgbClr val="FFFFFF"/>
                </a:solidFill>
                <a:latin typeface="+mj-lt"/>
                <a:ea typeface="Calibri"/>
                <a:cs typeface="Times New Roman" panose="02020603050405020304" pitchFamily="18" charset="0"/>
              </a:rPr>
              <a:t>Сұйық</a:t>
            </a:r>
            <a:r>
              <a:rPr lang="en-US" b="1" strike="noStrike" dirty="0">
                <a:solidFill>
                  <a:srgbClr val="FFFFFF"/>
                </a:solidFill>
                <a:latin typeface="+mj-lt"/>
                <a:ea typeface="Calibri"/>
                <a:cs typeface="Times New Roman" panose="02020603050405020304" pitchFamily="18" charset="0"/>
              </a:rPr>
              <a:t> </a:t>
            </a:r>
            <a:r>
              <a:rPr lang="en-US" b="1" strike="noStrike" dirty="0" err="1">
                <a:solidFill>
                  <a:srgbClr val="FFFFFF"/>
                </a:solidFill>
                <a:latin typeface="+mj-lt"/>
                <a:ea typeface="Calibri"/>
                <a:cs typeface="Times New Roman" panose="02020603050405020304" pitchFamily="18" charset="0"/>
              </a:rPr>
              <a:t>сақиналы</a:t>
            </a:r>
            <a:r>
              <a:rPr lang="en-US" b="1" strike="noStrike" dirty="0">
                <a:solidFill>
                  <a:srgbClr val="FFFFFF"/>
                </a:solidFill>
                <a:latin typeface="+mj-lt"/>
                <a:ea typeface="Calibri"/>
                <a:cs typeface="Times New Roman" panose="02020603050405020304" pitchFamily="18" charset="0"/>
              </a:rPr>
              <a:t> </a:t>
            </a:r>
            <a:r>
              <a:rPr lang="en-US" b="1" strike="noStrike" dirty="0" err="1">
                <a:solidFill>
                  <a:srgbClr val="FFFFFF"/>
                </a:solidFill>
                <a:latin typeface="+mj-lt"/>
                <a:ea typeface="Calibri"/>
                <a:cs typeface="Times New Roman" panose="02020603050405020304" pitchFamily="18" charset="0"/>
              </a:rPr>
              <a:t>вакуумдық</a:t>
            </a:r>
            <a:r>
              <a:rPr lang="en-US" b="1" strike="noStrike" dirty="0">
                <a:solidFill>
                  <a:srgbClr val="FFFFFF"/>
                </a:solidFill>
                <a:latin typeface="+mj-lt"/>
                <a:ea typeface="Calibri"/>
                <a:cs typeface="Times New Roman" panose="02020603050405020304" pitchFamily="18" charset="0"/>
              </a:rPr>
              <a:t> </a:t>
            </a:r>
            <a:r>
              <a:rPr lang="en-US" b="1" strike="noStrike" dirty="0" err="1">
                <a:solidFill>
                  <a:srgbClr val="FFFFFF"/>
                </a:solidFill>
                <a:latin typeface="+mj-lt"/>
                <a:ea typeface="Calibri"/>
                <a:cs typeface="Times New Roman" panose="02020603050405020304" pitchFamily="18" charset="0"/>
              </a:rPr>
              <a:t>сорғы</a:t>
            </a:r>
            <a:endParaRPr lang="en-US" b="1" strike="noStrike" dirty="0">
              <a:latin typeface="+mj-lt"/>
              <a:cs typeface="Times New Roman" panose="02020603050405020304" pitchFamily="18" charset="0"/>
            </a:endParaRPr>
          </a:p>
        </p:txBody>
      </p:sp>
      <p:sp>
        <p:nvSpPr>
          <p:cNvPr id="53" name="Овал 52">
            <a:extLst>
              <a:ext uri="{FF2B5EF4-FFF2-40B4-BE49-F238E27FC236}">
                <a16:creationId xmlns:a16="http://schemas.microsoft.com/office/drawing/2014/main" id="{36F31259-320B-485A-8A9C-8DFD60582A9F}"/>
              </a:ext>
            </a:extLst>
          </p:cNvPr>
          <p:cNvSpPr/>
          <p:nvPr/>
        </p:nvSpPr>
        <p:spPr>
          <a:xfrm>
            <a:off x="8798123" y="1122345"/>
            <a:ext cx="2675811" cy="18506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 marR="0" lvl="0" algn="ctr" defTabSz="914400" rtl="0" eaLnBrk="1" fontAlgn="auto" latinLnBrk="0" hangingPunct="1">
              <a:lnSpc>
                <a:spcPct val="120000"/>
              </a:lnSpc>
              <a:spcBef>
                <a:spcPts val="0"/>
              </a:spcBef>
              <a:spcAft>
                <a:spcPts val="0"/>
              </a:spcAft>
              <a:buClr>
                <a:srgbClr val="FFFFFF"/>
              </a:buClr>
              <a:buSzTx/>
              <a:tabLst/>
              <a:defRPr/>
            </a:pPr>
            <a:r>
              <a:rPr kumimoji="0" lang="en-US" b="1" i="0" u="none" strike="noStrike" kern="1200" cap="none" spc="0" normalizeH="0" baseline="0" noProof="0" dirty="0" err="1">
                <a:ln>
                  <a:noFill/>
                </a:ln>
                <a:solidFill>
                  <a:srgbClr val="FFFFFF"/>
                </a:solidFill>
                <a:effectLst/>
                <a:uLnTx/>
                <a:uFillTx/>
                <a:latin typeface="Arial"/>
                <a:ea typeface="Calibri"/>
                <a:cs typeface="Times New Roman" panose="02020603050405020304" pitchFamily="18" charset="0"/>
              </a:rPr>
              <a:t>Қос</a:t>
            </a:r>
            <a:r>
              <a:rPr kumimoji="0" lang="en-US" b="1" i="0" u="none" strike="noStrike" kern="1200" cap="none" spc="0" normalizeH="0" baseline="0" noProof="0" dirty="0">
                <a:ln>
                  <a:noFill/>
                </a:ln>
                <a:solidFill>
                  <a:srgbClr val="FFFFFF"/>
                </a:solidFill>
                <a:effectLst/>
                <a:uLnTx/>
                <a:uFillTx/>
                <a:latin typeface="Arial"/>
                <a:ea typeface="Calibri"/>
                <a:cs typeface="Times New Roman" panose="02020603050405020304" pitchFamily="18" charset="0"/>
              </a:rPr>
              <a:t> </a:t>
            </a:r>
            <a:r>
              <a:rPr kumimoji="0" lang="en-US" b="1" i="0" u="none" strike="noStrike" kern="1200" cap="none" spc="0" normalizeH="0" baseline="0" noProof="0" dirty="0" err="1">
                <a:ln>
                  <a:noFill/>
                </a:ln>
                <a:solidFill>
                  <a:srgbClr val="FFFFFF"/>
                </a:solidFill>
                <a:effectLst/>
                <a:uLnTx/>
                <a:uFillTx/>
                <a:latin typeface="Arial"/>
                <a:ea typeface="Calibri"/>
                <a:cs typeface="Times New Roman" panose="02020603050405020304" pitchFamily="18" charset="0"/>
              </a:rPr>
              <a:t>роторлы</a:t>
            </a:r>
            <a:r>
              <a:rPr kumimoji="0" lang="en-US" b="1" i="0" u="none" strike="noStrike" kern="1200" cap="none" spc="0" normalizeH="0" baseline="0" noProof="0" dirty="0">
                <a:ln>
                  <a:noFill/>
                </a:ln>
                <a:solidFill>
                  <a:srgbClr val="FFFFFF"/>
                </a:solidFill>
                <a:effectLst/>
                <a:uLnTx/>
                <a:uFillTx/>
                <a:latin typeface="Arial"/>
                <a:ea typeface="Calibri"/>
                <a:cs typeface="Times New Roman" panose="02020603050405020304" pitchFamily="18" charset="0"/>
              </a:rPr>
              <a:t> </a:t>
            </a:r>
            <a:r>
              <a:rPr kumimoji="0" lang="en-US" b="1" i="0" u="none" strike="noStrike" kern="1200" cap="none" spc="0" normalizeH="0" baseline="0" noProof="0" dirty="0" err="1">
                <a:ln>
                  <a:noFill/>
                </a:ln>
                <a:solidFill>
                  <a:srgbClr val="FFFFFF"/>
                </a:solidFill>
                <a:effectLst/>
                <a:uLnTx/>
                <a:uFillTx/>
                <a:latin typeface="Arial"/>
                <a:ea typeface="Calibri"/>
                <a:cs typeface="Times New Roman" panose="02020603050405020304" pitchFamily="18" charset="0"/>
              </a:rPr>
              <a:t>вакуумдық</a:t>
            </a:r>
            <a:r>
              <a:rPr kumimoji="0" lang="en-US" b="1" i="0" u="none" strike="noStrike" kern="1200" cap="none" spc="0" normalizeH="0" baseline="0" noProof="0" dirty="0">
                <a:ln>
                  <a:noFill/>
                </a:ln>
                <a:solidFill>
                  <a:srgbClr val="FFFFFF"/>
                </a:solidFill>
                <a:effectLst/>
                <a:uLnTx/>
                <a:uFillTx/>
                <a:latin typeface="Arial"/>
                <a:ea typeface="Calibri"/>
                <a:cs typeface="Times New Roman" panose="02020603050405020304" pitchFamily="18" charset="0"/>
              </a:rPr>
              <a:t> </a:t>
            </a:r>
            <a:r>
              <a:rPr kumimoji="0" lang="en-US" b="1" i="0" u="none" strike="noStrike" kern="1200" cap="none" spc="0" normalizeH="0" baseline="0" noProof="0" dirty="0" err="1">
                <a:ln>
                  <a:noFill/>
                </a:ln>
                <a:solidFill>
                  <a:srgbClr val="FFFFFF"/>
                </a:solidFill>
                <a:effectLst/>
                <a:uLnTx/>
                <a:uFillTx/>
                <a:latin typeface="Arial"/>
                <a:ea typeface="Calibri"/>
                <a:cs typeface="Times New Roman" panose="02020603050405020304" pitchFamily="18" charset="0"/>
              </a:rPr>
              <a:t>сорғы</a:t>
            </a:r>
            <a:endParaRPr kumimoji="0" lang="en-US" b="1" i="0" u="none" strike="noStrike" kern="1200" cap="none" spc="0" normalizeH="0" baseline="0" noProof="0" dirty="0">
              <a:ln>
                <a:noFill/>
              </a:ln>
              <a:solidFill>
                <a:prstClr val="black"/>
              </a:solidFill>
              <a:effectLst/>
              <a:uLnTx/>
              <a:uFillTx/>
              <a:latin typeface="Arial"/>
              <a:cs typeface="Times New Roman" panose="02020603050405020304" pitchFamily="18" charset="0"/>
            </a:endParaRPr>
          </a:p>
        </p:txBody>
      </p:sp>
      <p:sp>
        <p:nvSpPr>
          <p:cNvPr id="54" name="Овал 53">
            <a:extLst>
              <a:ext uri="{FF2B5EF4-FFF2-40B4-BE49-F238E27FC236}">
                <a16:creationId xmlns:a16="http://schemas.microsoft.com/office/drawing/2014/main" id="{3A601D55-332C-4808-A928-0F6342050908}"/>
              </a:ext>
            </a:extLst>
          </p:cNvPr>
          <p:cNvSpPr/>
          <p:nvPr/>
        </p:nvSpPr>
        <p:spPr>
          <a:xfrm>
            <a:off x="4583633" y="4447970"/>
            <a:ext cx="2800350" cy="203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trike="noStrike" dirty="0" err="1">
                <a:solidFill>
                  <a:srgbClr val="FFFFFF"/>
                </a:solidFill>
                <a:latin typeface="+mj-lt"/>
                <a:ea typeface="Calibri"/>
                <a:cs typeface="Times New Roman" panose="02020603050405020304" pitchFamily="18" charset="0"/>
              </a:rPr>
              <a:t>Құйынды</a:t>
            </a:r>
            <a:r>
              <a:rPr lang="en-US" b="1" strike="noStrike" dirty="0">
                <a:solidFill>
                  <a:srgbClr val="FFFFFF"/>
                </a:solidFill>
                <a:latin typeface="+mj-lt"/>
                <a:ea typeface="Calibri"/>
                <a:cs typeface="Times New Roman" panose="02020603050405020304" pitchFamily="18" charset="0"/>
              </a:rPr>
              <a:t> </a:t>
            </a:r>
            <a:r>
              <a:rPr lang="en-US" b="1" strike="noStrike" dirty="0" err="1">
                <a:solidFill>
                  <a:srgbClr val="FFFFFF"/>
                </a:solidFill>
                <a:latin typeface="+mj-lt"/>
                <a:ea typeface="Calibri"/>
                <a:cs typeface="Times New Roman" panose="02020603050405020304" pitchFamily="18" charset="0"/>
              </a:rPr>
              <a:t>вакуумдық</a:t>
            </a:r>
            <a:r>
              <a:rPr lang="en-US" b="1" strike="noStrike" dirty="0">
                <a:solidFill>
                  <a:srgbClr val="FFFFFF"/>
                </a:solidFill>
                <a:latin typeface="+mj-lt"/>
                <a:ea typeface="Calibri"/>
                <a:cs typeface="Times New Roman" panose="02020603050405020304" pitchFamily="18" charset="0"/>
              </a:rPr>
              <a:t> </a:t>
            </a:r>
            <a:r>
              <a:rPr lang="en-US" b="1" strike="noStrike" dirty="0" err="1">
                <a:solidFill>
                  <a:srgbClr val="FFFFFF"/>
                </a:solidFill>
                <a:latin typeface="+mj-lt"/>
                <a:ea typeface="Calibri"/>
                <a:cs typeface="Times New Roman" panose="02020603050405020304" pitchFamily="18" charset="0"/>
              </a:rPr>
              <a:t>сорғы</a:t>
            </a:r>
            <a:endParaRPr lang="en-US" b="1" strike="noStrike" dirty="0">
              <a:latin typeface="+mj-lt"/>
              <a:cs typeface="Times New Roman" panose="02020603050405020304" pitchFamily="18" charset="0"/>
            </a:endParaRPr>
          </a:p>
        </p:txBody>
      </p:sp>
      <p:sp>
        <p:nvSpPr>
          <p:cNvPr id="55" name="Овал 54">
            <a:extLst>
              <a:ext uri="{FF2B5EF4-FFF2-40B4-BE49-F238E27FC236}">
                <a16:creationId xmlns:a16="http://schemas.microsoft.com/office/drawing/2014/main" id="{2848B6B9-99F0-4F7C-A778-B131C47FE6C5}"/>
              </a:ext>
            </a:extLst>
          </p:cNvPr>
          <p:cNvSpPr/>
          <p:nvPr/>
        </p:nvSpPr>
        <p:spPr>
          <a:xfrm>
            <a:off x="684360" y="4417820"/>
            <a:ext cx="2800350" cy="203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 algn="ctr">
              <a:lnSpc>
                <a:spcPct val="120000"/>
              </a:lnSpc>
              <a:buClr>
                <a:srgbClr val="FFFFFF"/>
              </a:buClr>
              <a:defRPr/>
            </a:pPr>
            <a:r>
              <a:rPr lang="en-US" sz="1800" b="1" strike="noStrike" dirty="0" err="1">
                <a:solidFill>
                  <a:srgbClr val="FFFFFF"/>
                </a:solidFill>
                <a:latin typeface="+mj-lt"/>
                <a:ea typeface="Calibri"/>
                <a:cs typeface="Times New Roman" panose="02020603050405020304" pitchFamily="18" charset="0"/>
              </a:rPr>
              <a:t>Мембраналық</a:t>
            </a:r>
            <a:r>
              <a:rPr lang="en-US" sz="1800" b="1" strike="noStrike" dirty="0">
                <a:solidFill>
                  <a:srgbClr val="FFFFFF"/>
                </a:solidFill>
                <a:latin typeface="+mj-lt"/>
                <a:ea typeface="Calibri"/>
                <a:cs typeface="Times New Roman" panose="02020603050405020304" pitchFamily="18" charset="0"/>
              </a:rPr>
              <a:t> </a:t>
            </a:r>
            <a:r>
              <a:rPr lang="en-US" sz="1800" b="1" strike="noStrike" dirty="0" err="1">
                <a:solidFill>
                  <a:srgbClr val="FFFFFF"/>
                </a:solidFill>
                <a:latin typeface="+mj-lt"/>
                <a:ea typeface="Calibri"/>
                <a:cs typeface="Times New Roman" panose="02020603050405020304" pitchFamily="18" charset="0"/>
              </a:rPr>
              <a:t>вакуумдық</a:t>
            </a:r>
            <a:r>
              <a:rPr lang="en-US" sz="1800" b="1" strike="noStrike" dirty="0">
                <a:solidFill>
                  <a:srgbClr val="FFFFFF"/>
                </a:solidFill>
                <a:latin typeface="+mj-lt"/>
                <a:ea typeface="Calibri"/>
                <a:cs typeface="Times New Roman" panose="02020603050405020304" pitchFamily="18" charset="0"/>
              </a:rPr>
              <a:t> </a:t>
            </a:r>
            <a:r>
              <a:rPr lang="en-US" sz="1800" b="1" strike="noStrike" dirty="0" err="1">
                <a:solidFill>
                  <a:srgbClr val="FFFFFF"/>
                </a:solidFill>
                <a:latin typeface="+mj-lt"/>
                <a:ea typeface="Calibri"/>
                <a:cs typeface="Times New Roman" panose="02020603050405020304" pitchFamily="18" charset="0"/>
              </a:rPr>
              <a:t>сорғы</a:t>
            </a:r>
            <a:endParaRPr lang="en-US" sz="1800" b="1" strike="noStrike" dirty="0">
              <a:latin typeface="+mj-lt"/>
              <a:cs typeface="Times New Roman" panose="02020603050405020304" pitchFamily="18" charset="0"/>
            </a:endParaRPr>
          </a:p>
        </p:txBody>
      </p:sp>
      <p:sp>
        <p:nvSpPr>
          <p:cNvPr id="56" name="Овал 55">
            <a:extLst>
              <a:ext uri="{FF2B5EF4-FFF2-40B4-BE49-F238E27FC236}">
                <a16:creationId xmlns:a16="http://schemas.microsoft.com/office/drawing/2014/main" id="{01BD85CF-079D-418C-B81E-16D854F91D29}"/>
              </a:ext>
            </a:extLst>
          </p:cNvPr>
          <p:cNvSpPr/>
          <p:nvPr/>
        </p:nvSpPr>
        <p:spPr>
          <a:xfrm>
            <a:off x="8680770" y="4417820"/>
            <a:ext cx="2800350" cy="203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trike="noStrike" dirty="0" err="1">
                <a:solidFill>
                  <a:srgbClr val="FFFFFF"/>
                </a:solidFill>
                <a:latin typeface="+mj-lt"/>
                <a:ea typeface="Calibri"/>
                <a:cs typeface="Times New Roman" panose="02020603050405020304" pitchFamily="18" charset="0"/>
              </a:rPr>
              <a:t>Турбомолекулалық</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вакуумдық</a:t>
            </a:r>
            <a:r>
              <a:rPr lang="en-US" sz="1400" b="1" strike="noStrike" dirty="0">
                <a:solidFill>
                  <a:srgbClr val="FFFFFF"/>
                </a:solidFill>
                <a:latin typeface="+mj-lt"/>
                <a:ea typeface="Calibri"/>
                <a:cs typeface="Times New Roman" panose="02020603050405020304" pitchFamily="18" charset="0"/>
              </a:rPr>
              <a:t> </a:t>
            </a:r>
            <a:r>
              <a:rPr lang="en-US" sz="1400" b="1" strike="noStrike" dirty="0" err="1">
                <a:solidFill>
                  <a:srgbClr val="FFFFFF"/>
                </a:solidFill>
                <a:latin typeface="+mj-lt"/>
                <a:ea typeface="Calibri"/>
                <a:cs typeface="Times New Roman" panose="02020603050405020304" pitchFamily="18" charset="0"/>
              </a:rPr>
              <a:t>сорғы</a:t>
            </a:r>
            <a:endParaRPr lang="en-US" sz="1400" b="1" strike="noStrike" dirty="0">
              <a:latin typeface="+mj-lt"/>
              <a:cs typeface="Times New Roman" panose="02020603050405020304" pitchFamily="18" charset="0"/>
            </a:endParaRPr>
          </a:p>
          <a:p>
            <a:pPr algn="ctr"/>
            <a:endParaRPr lang="ru-RU" dirty="0"/>
          </a:p>
        </p:txBody>
      </p:sp>
      <p:sp>
        <p:nvSpPr>
          <p:cNvPr id="6" name="Прямоугольник: скругленные углы 5">
            <a:extLst>
              <a:ext uri="{FF2B5EF4-FFF2-40B4-BE49-F238E27FC236}">
                <a16:creationId xmlns:a16="http://schemas.microsoft.com/office/drawing/2014/main" id="{AE99DC63-B238-4F13-8C8D-364323E9BCF9}"/>
              </a:ext>
            </a:extLst>
          </p:cNvPr>
          <p:cNvSpPr/>
          <p:nvPr/>
        </p:nvSpPr>
        <p:spPr>
          <a:xfrm>
            <a:off x="2867175" y="3294125"/>
            <a:ext cx="5886450" cy="1054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a:latin typeface="Arial" panose="020B0604020202020204" pitchFamily="34" charset="0"/>
                <a:cs typeface="Arial" panose="020B0604020202020204" pitchFamily="34" charset="0"/>
              </a:rPr>
              <a:t>Механикалық вакуумдық сорғы түрлері</a:t>
            </a:r>
            <a:endParaRPr lang="ru-RU"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35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1"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2" name="CustomShape 3"/>
          <p:cNvSpPr/>
          <p:nvPr/>
        </p:nvSpPr>
        <p:spPr>
          <a:xfrm>
            <a:off x="471960" y="524880"/>
            <a:ext cx="11247120" cy="5885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dirty="0">
              <a:ln>
                <a:noFill/>
              </a:ln>
              <a:solidFill>
                <a:prstClr val="black"/>
              </a:solidFill>
              <a:effectLst/>
              <a:uLnTx/>
              <a:uFillTx/>
              <a:latin typeface="Arial"/>
            </a:endParaRPr>
          </a:p>
        </p:txBody>
      </p:sp>
      <p:grpSp>
        <p:nvGrpSpPr>
          <p:cNvPr id="253" name="Group 4"/>
          <p:cNvGrpSpPr/>
          <p:nvPr/>
        </p:nvGrpSpPr>
        <p:grpSpPr>
          <a:xfrm>
            <a:off x="11873520" y="44640"/>
            <a:ext cx="232920" cy="771840"/>
            <a:chOff x="11873520" y="44640"/>
            <a:chExt cx="232920" cy="771840"/>
          </a:xfrm>
        </p:grpSpPr>
        <p:sp>
          <p:nvSpPr>
            <p:cNvPr id="254"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5"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6"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7"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8"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59"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0"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1"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2"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3"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4"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5"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grpSp>
        <p:nvGrpSpPr>
          <p:cNvPr id="266" name="Group 17"/>
          <p:cNvGrpSpPr/>
          <p:nvPr/>
        </p:nvGrpSpPr>
        <p:grpSpPr>
          <a:xfrm>
            <a:off x="54720" y="3048480"/>
            <a:ext cx="629640" cy="764640"/>
            <a:chOff x="54720" y="3048480"/>
            <a:chExt cx="629640" cy="764640"/>
          </a:xfrm>
        </p:grpSpPr>
        <p:sp>
          <p:nvSpPr>
            <p:cNvPr id="267"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8"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69"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0"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1"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2"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3"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4"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5"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6"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7"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8"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79"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0"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1"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2"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3"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4"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5"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6"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7"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8"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89"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0"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1"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grpSp>
      <p:sp>
        <p:nvSpPr>
          <p:cNvPr id="292" name="CustomShape 43"/>
          <p:cNvSpPr/>
          <p:nvPr/>
        </p:nvSpPr>
        <p:spPr>
          <a:xfrm>
            <a:off x="756360" y="1024920"/>
            <a:ext cx="10847520" cy="52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1" normalizeH="0" baseline="0" noProof="0" dirty="0">
              <a:ln>
                <a:noFill/>
              </a:ln>
              <a:solidFill>
                <a:prstClr val="black"/>
              </a:solidFill>
              <a:effectLst/>
              <a:uLnTx/>
              <a:uFillTx/>
              <a:latin typeface="Arial"/>
            </a:endParaRP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1" normalizeH="0" baseline="0" noProof="0" dirty="0">
              <a:ln>
                <a:noFill/>
              </a:ln>
              <a:solidFill>
                <a:prstClr val="black"/>
              </a:solidFill>
              <a:effectLst/>
              <a:uLnTx/>
              <a:uFillTx/>
              <a:latin typeface="Arial"/>
            </a:endParaRPr>
          </a:p>
          <a:p>
            <a:pPr marL="22860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1" normalizeH="0" baseline="0" noProof="0" dirty="0">
              <a:ln>
                <a:noFill/>
              </a:ln>
              <a:solidFill>
                <a:prstClr val="black"/>
              </a:solidFill>
              <a:effectLst/>
              <a:uLnTx/>
              <a:uFillTx/>
              <a:latin typeface="Arial"/>
            </a:endParaRPr>
          </a:p>
        </p:txBody>
      </p:sp>
      <p:sp>
        <p:nvSpPr>
          <p:cNvPr id="294" name="CustomShape 45"/>
          <p:cNvSpPr/>
          <p:nvPr/>
        </p:nvSpPr>
        <p:spPr>
          <a:xfrm>
            <a:off x="2089440" y="257570"/>
            <a:ext cx="8181360" cy="78984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KZ" sz="1800" b="0" i="0" u="none" strike="noStrike" kern="1200" cap="none" spc="0" normalizeH="0" baseline="0" noProof="0">
              <a:ln>
                <a:noFill/>
              </a:ln>
              <a:solidFill>
                <a:prstClr val="black"/>
              </a:solidFill>
              <a:effectLst/>
              <a:uLnTx/>
              <a:uFillTx/>
              <a:latin typeface="Arial"/>
            </a:endParaRPr>
          </a:p>
        </p:txBody>
      </p:sp>
      <p:sp>
        <p:nvSpPr>
          <p:cNvPr id="295" name="CustomShape 46"/>
          <p:cNvSpPr/>
          <p:nvPr/>
        </p:nvSpPr>
        <p:spPr>
          <a:xfrm>
            <a:off x="1945800" y="13248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kk-KZ" sz="20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1.Майлы тығыздағыштары бар айналмалы вакуумдық сорғылар</a:t>
            </a:r>
            <a:endParaRPr kumimoji="0" lang="en-US" sz="20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9E3BE86-80C1-15CD-C24E-32F193860A77}"/>
              </a:ext>
            </a:extLst>
          </p:cNvPr>
          <p:cNvSpPr txBox="1"/>
          <p:nvPr/>
        </p:nvSpPr>
        <p:spPr>
          <a:xfrm>
            <a:off x="590190" y="1190851"/>
            <a:ext cx="11007780" cy="1477328"/>
          </a:xfrm>
          <a:prstGeom prst="rect">
            <a:avLst/>
          </a:prstGeom>
          <a:noFill/>
        </p:spPr>
        <p:txBody>
          <a:bodyPr wrap="square">
            <a:spAutoFit/>
          </a:bodyPr>
          <a:lstStyle/>
          <a:p>
            <a:pPr algn="just"/>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Майлы</a:t>
            </a:r>
            <a:r>
              <a:rPr lang="ru-RU" dirty="0">
                <a:solidFill>
                  <a:schemeClr val="accent1">
                    <a:lumMod val="50000"/>
                  </a:schemeClr>
                </a:solidFill>
                <a:latin typeface="Arial" panose="020B0604020202020204" pitchFamily="34" charset="0"/>
                <a:cs typeface="Arial" panose="020B0604020202020204" pitchFamily="34" charset="0"/>
              </a:rPr>
              <a:t> тығыздағыш айналмалы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сорғы көптеген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жүйелердің ажырамас бөлігі болып табылады. Оның көмегімен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жүйеде алдын-ала сирету және жоғары вакуумды газ тасымалдайтын сорғылардың шығуында форвакуумдық қысым жасалады. Майлы тығыздағыш айналмалы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сорғылар көлемді </a:t>
            </a:r>
            <a:r>
              <a:rPr lang="ru-RU" dirty="0" err="1">
                <a:solidFill>
                  <a:schemeClr val="accent1">
                    <a:lumMod val="50000"/>
                  </a:schemeClr>
                </a:solidFill>
                <a:latin typeface="Arial" panose="020B0604020202020204" pitchFamily="34" charset="0"/>
                <a:cs typeface="Arial" panose="020B0604020202020204" pitchFamily="34" charset="0"/>
              </a:rPr>
              <a:t>вакуумдық</a:t>
            </a:r>
            <a:r>
              <a:rPr lang="ru-RU" dirty="0">
                <a:solidFill>
                  <a:schemeClr val="accent1">
                    <a:lumMod val="50000"/>
                  </a:schemeClr>
                </a:solidFill>
                <a:latin typeface="Arial" panose="020B0604020202020204" pitchFamily="34" charset="0"/>
                <a:cs typeface="Arial" panose="020B0604020202020204" pitchFamily="34" charset="0"/>
              </a:rPr>
              <a:t> сорғыларға жатады. </a:t>
            </a:r>
          </a:p>
          <a:p>
            <a:pPr algn="just"/>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Ең</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көп</a:t>
            </a:r>
            <a:r>
              <a:rPr lang="ru-RU" dirty="0">
                <a:solidFill>
                  <a:schemeClr val="accent1">
                    <a:lumMod val="50000"/>
                  </a:schemeClr>
                </a:solidFill>
                <a:latin typeface="Arial" panose="020B0604020202020204" pitchFamily="34" charset="0"/>
                <a:cs typeface="Arial" panose="020B0604020202020204" pitchFamily="34" charset="0"/>
              </a:rPr>
              <a:t> </a:t>
            </a:r>
            <a:r>
              <a:rPr lang="ru-RU" dirty="0" err="1">
                <a:solidFill>
                  <a:schemeClr val="accent1">
                    <a:lumMod val="50000"/>
                  </a:schemeClr>
                </a:solidFill>
                <a:latin typeface="Arial" panose="020B0604020202020204" pitchFamily="34" charset="0"/>
                <a:cs typeface="Arial" panose="020B0604020202020204" pitchFamily="34" charset="0"/>
              </a:rPr>
              <a:t>таралған</a:t>
            </a:r>
            <a:r>
              <a:rPr lang="ru-RU" dirty="0">
                <a:solidFill>
                  <a:schemeClr val="accent1">
                    <a:lumMod val="50000"/>
                  </a:schemeClr>
                </a:solidFill>
                <a:latin typeface="Arial" panose="020B0604020202020204" pitchFamily="34" charset="0"/>
                <a:cs typeface="Arial" panose="020B0604020202020204" pitchFamily="34" charset="0"/>
              </a:rPr>
              <a:t> - </a:t>
            </a:r>
            <a:r>
              <a:rPr lang="ru-RU" dirty="0" err="1">
                <a:solidFill>
                  <a:schemeClr val="accent1">
                    <a:lumMod val="50000"/>
                  </a:schemeClr>
                </a:solidFill>
                <a:latin typeface="Arial" panose="020B0604020202020204" pitchFamily="34" charset="0"/>
                <a:cs typeface="Arial" panose="020B0604020202020204" pitchFamily="34" charset="0"/>
              </a:rPr>
              <a:t>майлы</a:t>
            </a:r>
            <a:r>
              <a:rPr lang="ru-RU" dirty="0">
                <a:solidFill>
                  <a:schemeClr val="accent1">
                    <a:lumMod val="50000"/>
                  </a:schemeClr>
                </a:solidFill>
                <a:latin typeface="Arial" panose="020B0604020202020204" pitchFamily="34" charset="0"/>
                <a:cs typeface="Arial" panose="020B0604020202020204" pitchFamily="34" charset="0"/>
              </a:rPr>
              <a:t> тығыздағыш айналмалы сорғылардың үш </a:t>
            </a:r>
            <a:r>
              <a:rPr lang="ru-RU" dirty="0" err="1">
                <a:solidFill>
                  <a:schemeClr val="accent1">
                    <a:lumMod val="50000"/>
                  </a:schemeClr>
                </a:solidFill>
                <a:latin typeface="Arial" panose="020B0604020202020204" pitchFamily="34" charset="0"/>
                <a:cs typeface="Arial" panose="020B0604020202020204" pitchFamily="34" charset="0"/>
              </a:rPr>
              <a:t>түрі</a:t>
            </a:r>
            <a:r>
              <a:rPr lang="ru-RU" dirty="0">
                <a:solidFill>
                  <a:schemeClr val="accent1">
                    <a:lumMod val="50000"/>
                  </a:schemeClr>
                </a:solidFill>
                <a:latin typeface="Arial" panose="020B0604020202020204" pitchFamily="34" charset="0"/>
                <a:cs typeface="Arial" panose="020B0604020202020204" pitchFamily="34" charset="0"/>
              </a:rPr>
              <a:t>:</a:t>
            </a:r>
          </a:p>
        </p:txBody>
      </p:sp>
      <p:graphicFrame>
        <p:nvGraphicFramePr>
          <p:cNvPr id="6" name="Схема 5">
            <a:extLst>
              <a:ext uri="{FF2B5EF4-FFF2-40B4-BE49-F238E27FC236}">
                <a16:creationId xmlns:a16="http://schemas.microsoft.com/office/drawing/2014/main" id="{D73640B2-9085-FFD3-04E3-13DA5DEE67DE}"/>
              </a:ext>
            </a:extLst>
          </p:cNvPr>
          <p:cNvGraphicFramePr/>
          <p:nvPr/>
        </p:nvGraphicFramePr>
        <p:xfrm>
          <a:off x="-328500" y="2926826"/>
          <a:ext cx="6424500" cy="3383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Шестиугольник 7">
            <a:extLst>
              <a:ext uri="{FF2B5EF4-FFF2-40B4-BE49-F238E27FC236}">
                <a16:creationId xmlns:a16="http://schemas.microsoft.com/office/drawing/2014/main" id="{E0BEAD77-883A-BDB5-0632-B3C5FAE0900C}"/>
              </a:ext>
            </a:extLst>
          </p:cNvPr>
          <p:cNvSpPr/>
          <p:nvPr/>
        </p:nvSpPr>
        <p:spPr>
          <a:xfrm>
            <a:off x="3791712" y="3401640"/>
            <a:ext cx="3243072" cy="2621208"/>
          </a:xfrm>
          <a:prstGeom prst="hexag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500" i="1" dirty="0">
                <a:solidFill>
                  <a:schemeClr val="tx1"/>
                </a:solidFill>
                <a:latin typeface="Arial" panose="020B0604020202020204" pitchFamily="34" charset="0"/>
                <a:cs typeface="Arial" panose="020B0604020202020204" pitchFamily="34" charset="0"/>
              </a:rPr>
              <a:t>Роторлар </a:t>
            </a:r>
            <a:r>
              <a:rPr lang="ru-RU" sz="1500" i="1" dirty="0" err="1">
                <a:solidFill>
                  <a:schemeClr val="tx1"/>
                </a:solidFill>
                <a:latin typeface="Arial" panose="020B0604020202020204" pitchFamily="34" charset="0"/>
                <a:cs typeface="Arial" panose="020B0604020202020204" pitchFamily="34" charset="0"/>
              </a:rPr>
              <a:t>жабық</a:t>
            </a:r>
            <a:r>
              <a:rPr lang="ru-RU" sz="1500" i="1" dirty="0">
                <a:solidFill>
                  <a:schemeClr val="tx1"/>
                </a:solidFill>
                <a:latin typeface="Arial" panose="020B0604020202020204" pitchFamily="34" charset="0"/>
                <a:cs typeface="Arial" panose="020B0604020202020204" pitchFamily="34" charset="0"/>
              </a:rPr>
              <a:t> кеңістікте айналғанда, көлем үнемі артады, </a:t>
            </a:r>
            <a:r>
              <a:rPr lang="ru-RU" sz="1500" i="1" dirty="0" err="1">
                <a:solidFill>
                  <a:schemeClr val="tx1"/>
                </a:solidFill>
                <a:latin typeface="Arial" panose="020B0604020202020204" pitchFamily="34" charset="0"/>
                <a:cs typeface="Arial" panose="020B0604020202020204" pitchFamily="34" charset="0"/>
              </a:rPr>
              <a:t>бұл</a:t>
            </a:r>
            <a:r>
              <a:rPr lang="ru-RU" sz="1500" i="1" dirty="0">
                <a:solidFill>
                  <a:schemeClr val="tx1"/>
                </a:solidFill>
                <a:latin typeface="Arial" panose="020B0604020202020204" pitchFamily="34" charset="0"/>
                <a:cs typeface="Arial" panose="020B0604020202020204" pitchFamily="34" charset="0"/>
              </a:rPr>
              <a:t> сорғыдағы қысымның төмендеуіне әкеледі. Бұл ауаны сорып алуға және жүйеде қажетті вакуум жасауға </a:t>
            </a:r>
            <a:r>
              <a:rPr lang="ru-RU" sz="1500" i="1" dirty="0" err="1">
                <a:solidFill>
                  <a:schemeClr val="tx1"/>
                </a:solidFill>
                <a:latin typeface="Arial" panose="020B0604020202020204" pitchFamily="34" charset="0"/>
                <a:cs typeface="Arial" panose="020B0604020202020204" pitchFamily="34" charset="0"/>
              </a:rPr>
              <a:t>мүмкіндік</a:t>
            </a:r>
            <a:r>
              <a:rPr lang="ru-RU" sz="1500" i="1" dirty="0">
                <a:solidFill>
                  <a:schemeClr val="tx1"/>
                </a:solidFill>
                <a:latin typeface="Arial" panose="020B0604020202020204" pitchFamily="34" charset="0"/>
                <a:cs typeface="Arial" panose="020B0604020202020204" pitchFamily="34" charset="0"/>
              </a:rPr>
              <a:t> </a:t>
            </a:r>
            <a:r>
              <a:rPr lang="ru-RU" sz="1500" i="1" dirty="0" err="1">
                <a:solidFill>
                  <a:schemeClr val="tx1"/>
                </a:solidFill>
                <a:latin typeface="Arial" panose="020B0604020202020204" pitchFamily="34" charset="0"/>
                <a:cs typeface="Arial" panose="020B0604020202020204" pitchFamily="34" charset="0"/>
              </a:rPr>
              <a:t>береді</a:t>
            </a:r>
            <a:endParaRPr lang="ru-RU" sz="1500" i="1" dirty="0">
              <a:solidFill>
                <a:schemeClr val="tx1"/>
              </a:solidFill>
              <a:latin typeface="Arial" panose="020B0604020202020204" pitchFamily="34" charset="0"/>
              <a:cs typeface="Arial" panose="020B0604020202020204" pitchFamily="34" charset="0"/>
            </a:endParaRPr>
          </a:p>
        </p:txBody>
      </p:sp>
      <p:sp>
        <p:nvSpPr>
          <p:cNvPr id="9" name="Шестиугольник 8">
            <a:extLst>
              <a:ext uri="{FF2B5EF4-FFF2-40B4-BE49-F238E27FC236}">
                <a16:creationId xmlns:a16="http://schemas.microsoft.com/office/drawing/2014/main" id="{41DD1769-EF12-8085-5750-4D8DE95570B1}"/>
              </a:ext>
            </a:extLst>
          </p:cNvPr>
          <p:cNvSpPr/>
          <p:nvPr/>
        </p:nvSpPr>
        <p:spPr>
          <a:xfrm>
            <a:off x="8400288" y="3319226"/>
            <a:ext cx="3203592" cy="2621208"/>
          </a:xfrm>
          <a:prstGeom prst="hexagon">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u-RU" sz="1400" i="1" dirty="0">
                <a:solidFill>
                  <a:schemeClr val="tx1"/>
                </a:solidFill>
                <a:latin typeface="Arial" panose="020B0604020202020204" pitchFamily="34" charset="0"/>
                <a:cs typeface="Arial" panose="020B0604020202020204" pitchFamily="34" charset="0"/>
              </a:rPr>
              <a:t>Тығыздау мен майлауды қамтамасыз ету үшін айналмалы сорғыларда май тығыздағышы қолданылады. Бұл жабдықтың жоғары өнімділігі мен беріктігіне қол жеткізуге </a:t>
            </a:r>
            <a:r>
              <a:rPr lang="ru-RU" sz="1400" i="1" dirty="0" err="1">
                <a:solidFill>
                  <a:schemeClr val="tx1"/>
                </a:solidFill>
                <a:latin typeface="Arial" panose="020B0604020202020204" pitchFamily="34" charset="0"/>
                <a:cs typeface="Arial" panose="020B0604020202020204" pitchFamily="34" charset="0"/>
              </a:rPr>
              <a:t>мүмкіндік</a:t>
            </a:r>
            <a:r>
              <a:rPr lang="ru-RU" sz="1400" i="1" dirty="0">
                <a:solidFill>
                  <a:schemeClr val="tx1"/>
                </a:solidFill>
                <a:latin typeface="Arial" panose="020B0604020202020204" pitchFamily="34" charset="0"/>
                <a:cs typeface="Arial" panose="020B0604020202020204" pitchFamily="34" charset="0"/>
              </a:rPr>
              <a:t> </a:t>
            </a:r>
            <a:r>
              <a:rPr lang="ru-RU" sz="1400" i="1" dirty="0" err="1">
                <a:solidFill>
                  <a:schemeClr val="tx1"/>
                </a:solidFill>
                <a:latin typeface="Arial" panose="020B0604020202020204" pitchFamily="34" charset="0"/>
                <a:cs typeface="Arial" panose="020B0604020202020204" pitchFamily="34" charset="0"/>
              </a:rPr>
              <a:t>береді</a:t>
            </a:r>
            <a:endParaRPr lang="ru-RU" sz="1400" i="1" dirty="0">
              <a:solidFill>
                <a:schemeClr val="tx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42FE504-9DAA-812A-86AF-45DBC2F7131C}"/>
              </a:ext>
            </a:extLst>
          </p:cNvPr>
          <p:cNvSpPr txBox="1"/>
          <p:nvPr/>
        </p:nvSpPr>
        <p:spPr>
          <a:xfrm>
            <a:off x="4317351" y="3021329"/>
            <a:ext cx="2191794" cy="369332"/>
          </a:xfrm>
          <a:prstGeom prst="rect">
            <a:avLst/>
          </a:prstGeom>
          <a:noFill/>
        </p:spPr>
        <p:txBody>
          <a:bodyPr wrap="square" rtlCol="0">
            <a:spAutoFit/>
          </a:bodyPr>
          <a:lstStyle/>
          <a:p>
            <a:r>
              <a:rPr lang="kk-KZ" b="1" i="1" dirty="0">
                <a:solidFill>
                  <a:srgbClr val="FF0000"/>
                </a:solidFill>
                <a:latin typeface="Arial" panose="020B0604020202020204" pitchFamily="34" charset="0"/>
                <a:cs typeface="Arial" panose="020B0604020202020204" pitchFamily="34" charset="0"/>
              </a:rPr>
              <a:t>Айдау механизмі</a:t>
            </a:r>
            <a:endParaRPr lang="ru-RU" b="1" i="1"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9353E7C-72B6-8116-DDF9-3E89AEAC4FFB}"/>
              </a:ext>
            </a:extLst>
          </p:cNvPr>
          <p:cNvSpPr txBox="1"/>
          <p:nvPr/>
        </p:nvSpPr>
        <p:spPr>
          <a:xfrm>
            <a:off x="8838864" y="2914228"/>
            <a:ext cx="2596776" cy="369332"/>
          </a:xfrm>
          <a:prstGeom prst="rect">
            <a:avLst/>
          </a:prstGeom>
          <a:noFill/>
        </p:spPr>
        <p:txBody>
          <a:bodyPr wrap="square" rtlCol="0">
            <a:spAutoFit/>
          </a:bodyPr>
          <a:lstStyle/>
          <a:p>
            <a:r>
              <a:rPr lang="kk-KZ" b="1" i="1" dirty="0">
                <a:solidFill>
                  <a:srgbClr val="FF0000"/>
                </a:solidFill>
                <a:latin typeface="Arial" panose="020B0604020202020204" pitchFamily="34" charset="0"/>
                <a:cs typeface="Arial" panose="020B0604020202020204" pitchFamily="34" charset="0"/>
              </a:rPr>
              <a:t>Май тығыздағышы</a:t>
            </a:r>
            <a:endParaRPr lang="ru-RU"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27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1"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2" name="CustomShape 3"/>
          <p:cNvSpPr/>
          <p:nvPr/>
        </p:nvSpPr>
        <p:spPr>
          <a:xfrm>
            <a:off x="471960" y="524880"/>
            <a:ext cx="11247120" cy="5885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253" name="Group 4"/>
          <p:cNvGrpSpPr/>
          <p:nvPr/>
        </p:nvGrpSpPr>
        <p:grpSpPr>
          <a:xfrm>
            <a:off x="11873520" y="44640"/>
            <a:ext cx="232920" cy="771840"/>
            <a:chOff x="11873520" y="44640"/>
            <a:chExt cx="232920" cy="771840"/>
          </a:xfrm>
        </p:grpSpPr>
        <p:sp>
          <p:nvSpPr>
            <p:cNvPr id="254"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5"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6"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7"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8"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9"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0"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1"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2"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3"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4"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5"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266" name="Group 17"/>
          <p:cNvGrpSpPr/>
          <p:nvPr/>
        </p:nvGrpSpPr>
        <p:grpSpPr>
          <a:xfrm>
            <a:off x="54720" y="3048480"/>
            <a:ext cx="629640" cy="764640"/>
            <a:chOff x="54720" y="3048480"/>
            <a:chExt cx="629640" cy="764640"/>
          </a:xfrm>
        </p:grpSpPr>
        <p:sp>
          <p:nvSpPr>
            <p:cNvPr id="267"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8"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9"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0"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1"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2"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3"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4"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5"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6"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7"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8"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9"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0"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1"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2"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3"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4"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5"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6"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7"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8"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9"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0"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1"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mc:AlternateContent xmlns:mc="http://schemas.openxmlformats.org/markup-compatibility/2006" xmlns:a14="http://schemas.microsoft.com/office/drawing/2010/main">
        <mc:Choice Requires="a14">
          <p:sp>
            <p:nvSpPr>
              <p:cNvPr id="292" name="CustomShape 43"/>
              <p:cNvSpPr/>
              <p:nvPr/>
            </p:nvSpPr>
            <p:spPr>
              <a:xfrm>
                <a:off x="756360" y="1024920"/>
                <a:ext cx="10847520" cy="52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28600">
                  <a:lnSpc>
                    <a:spcPct val="100000"/>
                  </a:lnSpc>
                </a:pPr>
                <a:endParaRPr lang="en-US" sz="1900" b="0" strike="noStrike" spc="-1" dirty="0"/>
              </a:p>
              <a:p>
                <a:pPr marL="158040" algn="just">
                  <a:lnSpc>
                    <a:spcPct val="100000"/>
                  </a:lnSpc>
                  <a:spcBef>
                    <a:spcPts val="1001"/>
                  </a:spcBef>
                </a:pPr>
                <a:r>
                  <a:rPr lang="kk-KZ" sz="2100" kern="0" dirty="0">
                    <a:solidFill>
                      <a:schemeClr val="accent1">
                        <a:lumMod val="50000"/>
                      </a:schemeClr>
                    </a:solidFill>
                    <a:effectLst/>
                    <a:ea typeface="Times New Roman" panose="02020603050405020304" pitchFamily="18" charset="0"/>
                    <a:cs typeface="Arial" panose="020B0604020202020204" pitchFamily="34" charset="0"/>
                  </a:rPr>
                  <a:t>      Төмен және орташа вакуумды (</a:t>
                </a:r>
                <a14:m>
                  <m:oMath xmlns:m="http://schemas.openxmlformats.org/officeDocument/2006/math">
                    <m:sSup>
                      <m:sSupPr>
                        <m:ctrlPr>
                          <a:rPr lang="ru-KZ" sz="2100" i="1">
                            <a:solidFill>
                              <a:schemeClr val="accent1">
                                <a:lumMod val="50000"/>
                              </a:schemeClr>
                            </a:solidFill>
                            <a:effectLst/>
                            <a:latin typeface="Cambria Math" panose="02040503050406030204" pitchFamily="18" charset="0"/>
                            <a:ea typeface="Times New Roman" panose="02020603050405020304" pitchFamily="18" charset="0"/>
                          </a:rPr>
                        </m:ctrlPr>
                      </m:sSupPr>
                      <m:e>
                        <m:r>
                          <a:rPr lang="kk-KZ" sz="2100" i="0" ker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2100" i="0" ker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5</m:t>
                        </m:r>
                      </m:sup>
                    </m:sSup>
                    <m:r>
                      <a:rPr lang="kk-KZ" sz="2100" i="0" ker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ru-KZ" sz="2100" i="1">
                            <a:solidFill>
                              <a:schemeClr val="accent1">
                                <a:lumMod val="50000"/>
                              </a:schemeClr>
                            </a:solidFill>
                            <a:effectLst/>
                            <a:latin typeface="Cambria Math" panose="02040503050406030204" pitchFamily="18" charset="0"/>
                            <a:ea typeface="Times New Roman" panose="02020603050405020304" pitchFamily="18" charset="0"/>
                          </a:rPr>
                        </m:ctrlPr>
                      </m:sSupPr>
                      <m:e>
                        <m:r>
                          <a:rPr lang="kk-KZ" sz="2100" i="0" ker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10</m:t>
                        </m:r>
                      </m:e>
                      <m:sup>
                        <m:r>
                          <a:rPr lang="kk-KZ" sz="2100" i="0" ker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−1</m:t>
                        </m:r>
                      </m:sup>
                    </m:sSup>
                    <m:r>
                      <a:rPr lang="kk-KZ" sz="2100" i="0" kern="0">
                        <a:solidFill>
                          <a:schemeClr val="accent1">
                            <a:lumMod val="50000"/>
                          </a:schemeClr>
                        </a:solidFill>
                        <a:effectLst/>
                        <a:latin typeface="Cambria Math" panose="02040503050406030204" pitchFamily="18" charset="0"/>
                        <a:ea typeface="Times New Roman" panose="02020603050405020304" pitchFamily="18" charset="0"/>
                        <a:cs typeface="Times New Roman" panose="02020603050405020304" pitchFamily="18" charset="0"/>
                      </a:rPr>
                      <m:t>Па</m:t>
                    </m:r>
                  </m:oMath>
                </a14:m>
                <a:r>
                  <a:rPr lang="kk-KZ" sz="2100" kern="0" dirty="0">
                    <a:solidFill>
                      <a:schemeClr val="accent1">
                        <a:lumMod val="50000"/>
                      </a:schemeClr>
                    </a:solidFill>
                    <a:effectLst/>
                    <a:ea typeface="Times New Roman" panose="02020603050405020304" pitchFamily="18" charset="0"/>
                    <a:cs typeface="Arial" panose="020B0604020202020204" pitchFamily="34" charset="0"/>
                  </a:rPr>
                  <a:t>) алуға арналған ең көп таралған сорғылар май тығыздағыштары бар айналмалы сорғылар болып табылады. </a:t>
                </a:r>
                <a:endParaRPr lang="en-US" sz="2100" b="0" strike="noStrike" spc="-1" dirty="0">
                  <a:solidFill>
                    <a:schemeClr val="accent1">
                      <a:lumMod val="50000"/>
                    </a:schemeClr>
                  </a:solidFill>
                  <a:cs typeface="Arial" panose="020B0604020202020204" pitchFamily="34" charset="0"/>
                </a:endParaRPr>
              </a:p>
              <a:p>
                <a:pPr marL="228600">
                  <a:lnSpc>
                    <a:spcPct val="100000"/>
                  </a:lnSpc>
                </a:pPr>
                <a:endParaRPr lang="en-US" sz="2300" b="0" i="1" strike="noStrike" spc="-1" dirty="0">
                  <a:solidFill>
                    <a:schemeClr val="accent1">
                      <a:lumMod val="50000"/>
                    </a:schemeClr>
                  </a:solidFill>
                  <a:latin typeface="Arial" panose="020B0604020202020204" pitchFamily="34" charset="0"/>
                  <a:cs typeface="Arial" panose="020B0604020202020204" pitchFamily="34" charset="0"/>
                </a:endParaRPr>
              </a:p>
              <a:p>
                <a:pPr marL="228600">
                  <a:lnSpc>
                    <a:spcPct val="100000"/>
                  </a:lnSpc>
                </a:pPr>
                <a:endParaRPr lang="en-US" sz="2300" b="0" strike="noStrike" spc="-1" dirty="0">
                  <a:latin typeface="Arial" panose="020B0604020202020204" pitchFamily="34" charset="0"/>
                  <a:cs typeface="Arial" panose="020B0604020202020204" pitchFamily="34" charset="0"/>
                </a:endParaRPr>
              </a:p>
              <a:p>
                <a:pPr marL="228600">
                  <a:lnSpc>
                    <a:spcPct val="100000"/>
                  </a:lnSpc>
                </a:pPr>
                <a:endParaRPr lang="en-US" sz="2300" b="0" strike="noStrike" spc="-1" dirty="0">
                  <a:latin typeface="Arial"/>
                </a:endParaRPr>
              </a:p>
            </p:txBody>
          </p:sp>
        </mc:Choice>
        <mc:Fallback xmlns="">
          <p:sp>
            <p:nvSpPr>
              <p:cNvPr id="292" name="CustomShape 43"/>
              <p:cNvSpPr>
                <a:spLocks noRot="1" noChangeAspect="1" noMove="1" noResize="1" noEditPoints="1" noAdjustHandles="1" noChangeArrowheads="1" noChangeShapeType="1" noTextEdit="1"/>
              </p:cNvSpPr>
              <p:nvPr/>
            </p:nvSpPr>
            <p:spPr>
              <a:xfrm>
                <a:off x="756360" y="1024920"/>
                <a:ext cx="10847520" cy="5285160"/>
              </a:xfrm>
              <a:prstGeom prst="rect">
                <a:avLst/>
              </a:prstGeom>
              <a:blipFill>
                <a:blip r:embed="rId2"/>
                <a:stretch>
                  <a:fillRect r="-562"/>
                </a:stretch>
              </a:blipFill>
              <a:ln>
                <a:noFill/>
              </a:ln>
            </p:spPr>
            <p:txBody>
              <a:bodyPr/>
              <a:lstStyle/>
              <a:p>
                <a:r>
                  <a:rPr lang="ru-KZ">
                    <a:noFill/>
                  </a:rPr>
                  <a:t> </a:t>
                </a:r>
              </a:p>
            </p:txBody>
          </p:sp>
        </mc:Fallback>
      </mc:AlternateContent>
      <p:sp>
        <p:nvSpPr>
          <p:cNvPr id="294" name="CustomShape 45"/>
          <p:cNvSpPr/>
          <p:nvPr/>
        </p:nvSpPr>
        <p:spPr>
          <a:xfrm>
            <a:off x="2089440" y="257570"/>
            <a:ext cx="8181360" cy="78984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endParaRPr lang="ru-KZ"/>
          </a:p>
        </p:txBody>
      </p:sp>
      <p:sp>
        <p:nvSpPr>
          <p:cNvPr id="295" name="CustomShape 46"/>
          <p:cNvSpPr/>
          <p:nvPr/>
        </p:nvSpPr>
        <p:spPr>
          <a:xfrm>
            <a:off x="1960201" y="357544"/>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kumimoji="0" lang="kk-KZ" sz="20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1.Майлы тығыздағыштары бар айналмалы вакуумдық сорғылар</a:t>
            </a:r>
            <a:endParaRPr kumimoji="0" lang="en-US" sz="20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a:p>
            <a:pPr algn="ctr">
              <a:lnSpc>
                <a:spcPct val="90000"/>
              </a:lnSpc>
            </a:pPr>
            <a:endParaRPr lang="en-US" sz="2800" b="1" strike="noStrike" spc="-1" dirty="0">
              <a:solidFill>
                <a:srgbClr val="C00000"/>
              </a:solidFill>
              <a:latin typeface="Arial" panose="020B0604020202020204" pitchFamily="34" charset="0"/>
              <a:cs typeface="Arial" panose="020B0604020202020204" pitchFamily="34" charset="0"/>
            </a:endParaRPr>
          </a:p>
        </p:txBody>
      </p:sp>
      <p:pic>
        <p:nvPicPr>
          <p:cNvPr id="2" name="Рисунок 1">
            <a:extLst>
              <a:ext uri="{FF2B5EF4-FFF2-40B4-BE49-F238E27FC236}">
                <a16:creationId xmlns:a16="http://schemas.microsoft.com/office/drawing/2014/main" id="{CEFE7D51-B4C1-B299-0BCD-931EAFADC754}"/>
              </a:ext>
            </a:extLst>
          </p:cNvPr>
          <p:cNvPicPr>
            <a:picLocks noChangeAspect="1"/>
          </p:cNvPicPr>
          <p:nvPr/>
        </p:nvPicPr>
        <p:blipFill rotWithShape="1">
          <a:blip r:embed="rId3">
            <a:extLst>
              <a:ext uri="{28A0092B-C50C-407E-A947-70E740481C1C}">
                <a14:useLocalDpi xmlns:a14="http://schemas.microsoft.com/office/drawing/2010/main" val="0"/>
              </a:ext>
            </a:extLst>
          </a:blip>
          <a:srcRect l="3603" r="3683" b="2355"/>
          <a:stretch/>
        </p:blipFill>
        <p:spPr bwMode="auto">
          <a:xfrm>
            <a:off x="481320" y="2256926"/>
            <a:ext cx="5265710" cy="3339535"/>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99E45DDD-EC43-1DBC-CC8E-8E9087099121}"/>
              </a:ext>
            </a:extLst>
          </p:cNvPr>
          <p:cNvSpPr txBox="1"/>
          <p:nvPr/>
        </p:nvSpPr>
        <p:spPr>
          <a:xfrm>
            <a:off x="5618708" y="2234436"/>
            <a:ext cx="6229611" cy="4175502"/>
          </a:xfrm>
          <a:prstGeom prst="rect">
            <a:avLst/>
          </a:prstGeom>
          <a:noFill/>
        </p:spPr>
        <p:txBody>
          <a:bodyPr wrap="square">
            <a:spAutoFit/>
          </a:bodyPr>
          <a:lstStyle/>
          <a:p>
            <a:pPr marL="158115" marR="277495" indent="540385" algn="just">
              <a:lnSpc>
                <a:spcPct val="100000"/>
              </a:lnSpc>
              <a:spcAft>
                <a:spcPts val="800"/>
              </a:spcAft>
            </a:pP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Статордың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цилиндрлік қуысында эксцентрлік орналасқан ротор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айналады, оның ойығында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және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пластиналары серіппемен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8</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кеңейіп, еркін сырғиды. Ротор айналу кезінде орталықтан тепкіш күштер де пластиналарды статордың ішкі бетіне қысады және олар оның бойымен сырғанайды. </a:t>
            </a:r>
          </a:p>
          <a:p>
            <a:pPr marL="158115" marR="277495" indent="540385" algn="just">
              <a:lnSpc>
                <a:spcPct val="100000"/>
              </a:lnSpc>
              <a:spcAft>
                <a:spcPts val="800"/>
              </a:spcAft>
            </a:pP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Пластиналар мен ротор статор қуысын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3, 4 </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және 5 аймақтарға бөледі. 3-ші аймақ торлы сүзгісі бар </a:t>
            </a:r>
            <a:r>
              <a:rPr lang="kk-KZ" sz="2000" i="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11</a:t>
            </a:r>
            <a:r>
              <a:rPr lang="kk-KZ" sz="20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кіріс </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құбырына қосылған.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-аймақ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9</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-шығару клапанына қосылған, ал </a:t>
            </a:r>
            <a:r>
              <a:rPr lang="kk-KZ" sz="2000"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-аймақ екі пластинамен шектелген. </a:t>
            </a:r>
          </a:p>
          <a:p>
            <a:pPr marL="158115" marR="277495" indent="540385" algn="just">
              <a:lnSpc>
                <a:spcPct val="100000"/>
              </a:lnSpc>
              <a:spcAft>
                <a:spcPts val="800"/>
              </a:spcAft>
            </a:pPr>
            <a:endParaRPr lang="ru-KZ" sz="1200" dirty="0">
              <a:effectLst/>
              <a:ea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97B7D649-AC5C-4567-8EE2-487E3B730052}"/>
              </a:ext>
            </a:extLst>
          </p:cNvPr>
          <p:cNvSpPr txBox="1"/>
          <p:nvPr/>
        </p:nvSpPr>
        <p:spPr>
          <a:xfrm>
            <a:off x="375187" y="5563104"/>
            <a:ext cx="5393084" cy="907941"/>
          </a:xfrm>
          <a:prstGeom prst="rect">
            <a:avLst/>
          </a:prstGeom>
          <a:noFill/>
        </p:spPr>
        <p:txBody>
          <a:bodyPr wrap="square">
            <a:spAutoFit/>
          </a:bodyPr>
          <a:lstStyle/>
          <a:p>
            <a:pPr algn="ctr"/>
            <a:r>
              <a:rPr lang="ru-RU" sz="1300" dirty="0" err="1">
                <a:latin typeface="+mj-lt"/>
              </a:rPr>
              <a:t>Ротордағы</a:t>
            </a:r>
            <a:r>
              <a:rPr lang="ru-RU" sz="1300" dirty="0">
                <a:latin typeface="+mj-lt"/>
              </a:rPr>
              <a:t> </a:t>
            </a:r>
            <a:r>
              <a:rPr lang="ru-RU" sz="1300" dirty="0" err="1">
                <a:latin typeface="+mj-lt"/>
              </a:rPr>
              <a:t>катушкалары</a:t>
            </a:r>
            <a:r>
              <a:rPr lang="ru-RU" sz="1300" dirty="0">
                <a:latin typeface="+mj-lt"/>
              </a:rPr>
              <a:t> бар </a:t>
            </a:r>
            <a:r>
              <a:rPr lang="ru-RU" sz="1300" dirty="0" err="1">
                <a:latin typeface="+mj-lt"/>
              </a:rPr>
              <a:t>майлы</a:t>
            </a:r>
            <a:r>
              <a:rPr lang="ru-RU" sz="1300" dirty="0">
                <a:latin typeface="+mj-lt"/>
              </a:rPr>
              <a:t> </a:t>
            </a:r>
            <a:r>
              <a:rPr lang="ru-RU" sz="1300" dirty="0" err="1">
                <a:latin typeface="+mj-lt"/>
              </a:rPr>
              <a:t>айналмалы</a:t>
            </a:r>
            <a:r>
              <a:rPr lang="ru-RU" sz="1300" dirty="0">
                <a:latin typeface="+mj-lt"/>
              </a:rPr>
              <a:t> </a:t>
            </a:r>
            <a:r>
              <a:rPr lang="ru-RU" sz="1300" dirty="0" err="1">
                <a:latin typeface="+mj-lt"/>
              </a:rPr>
              <a:t>сорғы</a:t>
            </a:r>
            <a:r>
              <a:rPr lang="ru-RU" sz="1300" dirty="0">
                <a:latin typeface="+mj-lt"/>
              </a:rPr>
              <a:t>:</a:t>
            </a:r>
          </a:p>
          <a:p>
            <a:pPr algn="ctr"/>
            <a:r>
              <a:rPr lang="ru-RU" sz="1300" i="1" dirty="0"/>
              <a:t>1</a:t>
            </a:r>
            <a:r>
              <a:rPr lang="ru-RU" sz="1300" dirty="0"/>
              <a:t>-статор; </a:t>
            </a:r>
            <a:r>
              <a:rPr lang="ru-RU" sz="1300" i="1" dirty="0"/>
              <a:t>2</a:t>
            </a:r>
            <a:r>
              <a:rPr lang="ru-RU" sz="1300" dirty="0"/>
              <a:t>-ротор; </a:t>
            </a:r>
            <a:r>
              <a:rPr lang="ru-RU" sz="1300" i="1" dirty="0"/>
              <a:t>3, 4, 5 </a:t>
            </a:r>
            <a:r>
              <a:rPr lang="ru-RU" sz="1300" dirty="0"/>
              <a:t>– камера </a:t>
            </a:r>
            <a:r>
              <a:rPr lang="ru-RU" sz="1300" dirty="0" err="1"/>
              <a:t>бөліктері</a:t>
            </a:r>
            <a:r>
              <a:rPr lang="ru-RU" sz="1300" dirty="0"/>
              <a:t>; </a:t>
            </a:r>
            <a:r>
              <a:rPr lang="ru-RU" sz="1300" i="1" dirty="0"/>
              <a:t>6, 7 </a:t>
            </a:r>
            <a:r>
              <a:rPr lang="ru-RU" sz="1300" dirty="0"/>
              <a:t>– </a:t>
            </a:r>
            <a:r>
              <a:rPr lang="ru-RU" sz="1300" dirty="0" err="1"/>
              <a:t>катушкалар</a:t>
            </a:r>
            <a:r>
              <a:rPr lang="ru-RU" sz="1300" dirty="0"/>
              <a:t>; </a:t>
            </a:r>
          </a:p>
          <a:p>
            <a:pPr algn="ctr"/>
            <a:r>
              <a:rPr lang="ru-RU" sz="1300" i="1" dirty="0"/>
              <a:t>8</a:t>
            </a:r>
            <a:r>
              <a:rPr lang="ru-RU" sz="1300" dirty="0"/>
              <a:t>-серіппе; </a:t>
            </a:r>
            <a:r>
              <a:rPr lang="ru-RU" sz="1300" i="1" dirty="0"/>
              <a:t>9</a:t>
            </a:r>
            <a:r>
              <a:rPr lang="ru-RU" sz="1300" dirty="0"/>
              <a:t>-тексеру клапаны; </a:t>
            </a:r>
            <a:r>
              <a:rPr lang="ru-RU" sz="1300" i="1" dirty="0"/>
              <a:t>10</a:t>
            </a:r>
            <a:r>
              <a:rPr lang="ru-RU" sz="1300" dirty="0"/>
              <a:t>-май </a:t>
            </a:r>
            <a:r>
              <a:rPr lang="ru-RU" sz="1300" dirty="0" err="1"/>
              <a:t>ұстағыш</a:t>
            </a:r>
            <a:r>
              <a:rPr lang="ru-RU" sz="1300" dirty="0"/>
              <a:t>; </a:t>
            </a:r>
            <a:r>
              <a:rPr lang="ru-RU" sz="1300" i="1" dirty="0"/>
              <a:t>11</a:t>
            </a:r>
            <a:r>
              <a:rPr lang="ru-RU" sz="1300" dirty="0"/>
              <a:t>-сүзгі; </a:t>
            </a:r>
          </a:p>
          <a:p>
            <a:pPr algn="ctr"/>
            <a:r>
              <a:rPr lang="ru-RU" sz="1300" i="1" dirty="0"/>
              <a:t>12, 13 </a:t>
            </a:r>
            <a:r>
              <a:rPr lang="ru-RU" sz="1300" dirty="0"/>
              <a:t>– </a:t>
            </a:r>
            <a:r>
              <a:rPr lang="ru-RU" sz="1300" dirty="0" err="1"/>
              <a:t>бүйірлік</a:t>
            </a:r>
            <a:r>
              <a:rPr lang="ru-RU" sz="1300" dirty="0"/>
              <a:t> </a:t>
            </a:r>
            <a:r>
              <a:rPr lang="ru-RU" sz="1300" dirty="0" err="1"/>
              <a:t>қақпақтар</a:t>
            </a:r>
            <a:r>
              <a:rPr lang="ru-RU" sz="1300" dirty="0"/>
              <a:t>; </a:t>
            </a:r>
            <a:r>
              <a:rPr lang="ru-RU" sz="1300" i="1" dirty="0"/>
              <a:t>14</a:t>
            </a:r>
            <a:r>
              <a:rPr lang="ru-RU" sz="1300" dirty="0"/>
              <a:t>-ось; </a:t>
            </a:r>
            <a:r>
              <a:rPr lang="ru-RU" sz="1300" i="1" dirty="0"/>
              <a:t>15</a:t>
            </a:r>
            <a:r>
              <a:rPr lang="ru-RU" sz="1300" dirty="0"/>
              <a:t>-май </a:t>
            </a:r>
            <a:r>
              <a:rPr lang="ru-RU" sz="1300" dirty="0" err="1"/>
              <a:t>деңгейі</a:t>
            </a:r>
            <a:endParaRPr lang="ru-KZ"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1"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2" name="CustomShape 3"/>
          <p:cNvSpPr/>
          <p:nvPr/>
        </p:nvSpPr>
        <p:spPr>
          <a:xfrm>
            <a:off x="463560" y="547920"/>
            <a:ext cx="11247120" cy="5885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dirty="0"/>
          </a:p>
        </p:txBody>
      </p:sp>
      <p:grpSp>
        <p:nvGrpSpPr>
          <p:cNvPr id="253" name="Group 4"/>
          <p:cNvGrpSpPr/>
          <p:nvPr/>
        </p:nvGrpSpPr>
        <p:grpSpPr>
          <a:xfrm>
            <a:off x="11873520" y="44640"/>
            <a:ext cx="232920" cy="771840"/>
            <a:chOff x="11873520" y="44640"/>
            <a:chExt cx="232920" cy="771840"/>
          </a:xfrm>
        </p:grpSpPr>
        <p:sp>
          <p:nvSpPr>
            <p:cNvPr id="254"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5"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6"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7"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8"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9"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0"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1"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2"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3"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4"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5"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266" name="Group 17"/>
          <p:cNvGrpSpPr/>
          <p:nvPr/>
        </p:nvGrpSpPr>
        <p:grpSpPr>
          <a:xfrm>
            <a:off x="54720" y="3048480"/>
            <a:ext cx="629640" cy="764640"/>
            <a:chOff x="54720" y="3048480"/>
            <a:chExt cx="629640" cy="764640"/>
          </a:xfrm>
        </p:grpSpPr>
        <p:sp>
          <p:nvSpPr>
            <p:cNvPr id="267"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8"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9"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0"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1"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2"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3"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4"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5"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6"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7"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8"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9"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0"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1"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2"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3"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4"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5"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6"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7"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8"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9"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0"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1"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292" name="CustomShape 43"/>
          <p:cNvSpPr/>
          <p:nvPr/>
        </p:nvSpPr>
        <p:spPr>
          <a:xfrm>
            <a:off x="756360" y="1024920"/>
            <a:ext cx="10847520" cy="52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28600">
              <a:lnSpc>
                <a:spcPct val="100000"/>
              </a:lnSpc>
            </a:pPr>
            <a:endParaRPr lang="en-US" sz="1900" b="0" strike="noStrike" spc="-1" dirty="0"/>
          </a:p>
          <a:p>
            <a:pPr marL="228600">
              <a:lnSpc>
                <a:spcPct val="100000"/>
              </a:lnSpc>
            </a:pPr>
            <a:endParaRPr lang="en-US" sz="2300" b="0" strike="noStrike" spc="-1" dirty="0">
              <a:latin typeface="Arial"/>
            </a:endParaRPr>
          </a:p>
          <a:p>
            <a:pPr marL="228600">
              <a:lnSpc>
                <a:spcPct val="100000"/>
              </a:lnSpc>
            </a:pPr>
            <a:endParaRPr lang="en-US" sz="2300" b="0" strike="noStrike" spc="-1" dirty="0">
              <a:latin typeface="Arial"/>
            </a:endParaRPr>
          </a:p>
        </p:txBody>
      </p:sp>
      <p:sp>
        <p:nvSpPr>
          <p:cNvPr id="295" name="CustomShape 46"/>
          <p:cNvSpPr/>
          <p:nvPr/>
        </p:nvSpPr>
        <p:spPr>
          <a:xfrm>
            <a:off x="1945800" y="13248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endParaRPr lang="en-US" sz="2400" b="1" strike="noStrike" spc="-1" dirty="0">
              <a:solidFill>
                <a:srgbClr val="C00000"/>
              </a:solidFill>
              <a:latin typeface="Arial"/>
            </a:endParaRPr>
          </a:p>
        </p:txBody>
      </p:sp>
      <p:sp>
        <p:nvSpPr>
          <p:cNvPr id="6" name="TextBox 5">
            <a:extLst>
              <a:ext uri="{FF2B5EF4-FFF2-40B4-BE49-F238E27FC236}">
                <a16:creationId xmlns:a16="http://schemas.microsoft.com/office/drawing/2014/main" id="{4DFF9F34-66B7-413D-0756-D8D0BE99CE14}"/>
              </a:ext>
            </a:extLst>
          </p:cNvPr>
          <p:cNvSpPr txBox="1"/>
          <p:nvPr/>
        </p:nvSpPr>
        <p:spPr>
          <a:xfrm>
            <a:off x="481321" y="825543"/>
            <a:ext cx="11143036" cy="2585323"/>
          </a:xfrm>
          <a:prstGeom prst="rect">
            <a:avLst/>
          </a:prstGeom>
          <a:noFill/>
        </p:spPr>
        <p:txBody>
          <a:bodyPr wrap="square">
            <a:spAutoFit/>
          </a:bodyPr>
          <a:lstStyle/>
          <a:p>
            <a:pPr marL="228600" algn="just">
              <a:lnSpc>
                <a:spcPct val="100000"/>
              </a:lnSpc>
            </a:pP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Суретте</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b="1"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пластина-статор</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айналмалы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вакуумдық</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сорғы схемалық түрде бейнеленген. </a:t>
            </a:r>
          </a:p>
          <a:p>
            <a:pPr marL="228600" marR="0" lvl="0" indent="0" algn="just" defTabSz="914400" rtl="0" eaLnBrk="1" fontAlgn="auto" latinLnBrk="0" hangingPunct="1">
              <a:lnSpc>
                <a:spcPct val="100000"/>
              </a:lnSpc>
              <a:spcBef>
                <a:spcPts val="0"/>
              </a:spcBef>
              <a:spcAft>
                <a:spcPts val="0"/>
              </a:spcAft>
              <a:buClrTx/>
              <a:buSzTx/>
              <a:buFontTx/>
              <a:buNone/>
              <a:tabLst/>
              <a:defRPr/>
            </a:pP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қозғалмайтын корпуста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ротор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білікте эксцентрикалық орналасқан. Статор корпусының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ішкі бетінен және ротордың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сыртқы бетінен пайда болған сорғы жұмыс камерасының пайдалы көлемі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-пластина </a:t>
            </a:r>
            <a:r>
              <a:rPr lang="en-US"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I </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сору қуысына және </a:t>
            </a:r>
            <a:r>
              <a:rPr lang="en-US"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II </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қысу қуысына бөлінеді. Сорғы корпусының ойығында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орналасқан</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-тақта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-серіппені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-ротор арқылы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-роторға мықтап басады. Ротор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көрсеткі көрсеткен бағытта айналғанда, суретте көрсетілмеген сорылатын ыдыстың газы кіріс клапаны арқылы </a:t>
            </a:r>
            <a:r>
              <a:rPr lang="ru-RU" sz="1800" i="1"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7</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көлемі</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ұлғайған</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i="1" kern="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I</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қуысты</a:t>
            </a:r>
            <a:r>
              <a:rPr lang="ru-RU"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ru-RU" sz="1800" kern="0" dirty="0" err="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толтырады</a:t>
            </a:r>
            <a:r>
              <a:rPr lang="en-US"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Бұл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кезде</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II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қуыстағы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газ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қысылады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8-клапандағы газ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қысымы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атмосфералық</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қысым</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мен 9-серіппеден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пайда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болатын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күш</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мөлшерінен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асып</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кетсе</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8-клапан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ашылып</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II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қуыстан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шыққан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газ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атмосфераға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шығарылады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
        <p:nvSpPr>
          <p:cNvPr id="2" name="CustomShape 45">
            <a:extLst>
              <a:ext uri="{FF2B5EF4-FFF2-40B4-BE49-F238E27FC236}">
                <a16:creationId xmlns:a16="http://schemas.microsoft.com/office/drawing/2014/main" id="{6D11D5CE-D358-7247-8712-7209638B74B8}"/>
              </a:ext>
            </a:extLst>
          </p:cNvPr>
          <p:cNvSpPr/>
          <p:nvPr/>
        </p:nvSpPr>
        <p:spPr>
          <a:xfrm>
            <a:off x="1942708" y="-54017"/>
            <a:ext cx="8181360" cy="78984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algn="ctr">
              <a:lnSpc>
                <a:spcPct val="90000"/>
              </a:lnSpc>
            </a:pPr>
            <a:r>
              <a:rPr lang="kk-KZ" sz="2400" b="1" spc="-1" dirty="0">
                <a:solidFill>
                  <a:srgbClr val="C00000"/>
                </a:solidFill>
                <a:latin typeface="Arial" panose="020B0604020202020204" pitchFamily="34" charset="0"/>
                <a:cs typeface="Arial" panose="020B0604020202020204" pitchFamily="34" charset="0"/>
              </a:rPr>
              <a:t>1</a:t>
            </a:r>
            <a:r>
              <a:rPr lang="en-US" sz="2400" b="1" strike="noStrike" spc="-1" dirty="0">
                <a:solidFill>
                  <a:srgbClr val="C00000"/>
                </a:solidFill>
                <a:latin typeface="Arial" panose="020B0604020202020204" pitchFamily="34" charset="0"/>
                <a:cs typeface="Arial" panose="020B0604020202020204" pitchFamily="34" charset="0"/>
              </a:rPr>
              <a:t>. </a:t>
            </a:r>
            <a:r>
              <a:rPr lang="kk-KZ" sz="24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Майлы тығыздағыштары бар айналмалы вакуумдық сорғылар</a:t>
            </a:r>
            <a:endParaRPr lang="en-US" sz="2400" b="1" strike="noStrike" spc="-1" dirty="0">
              <a:solidFill>
                <a:srgbClr val="C0000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FBADF14A-F2C8-E3C6-EA83-ABDD1C8EDB5C}"/>
              </a:ext>
            </a:extLst>
          </p:cNvPr>
          <p:cNvPicPr>
            <a:picLocks noChangeAspect="1"/>
          </p:cNvPicPr>
          <p:nvPr/>
        </p:nvPicPr>
        <p:blipFill>
          <a:blip r:embed="rId2"/>
          <a:stretch>
            <a:fillRect/>
          </a:stretch>
        </p:blipFill>
        <p:spPr>
          <a:xfrm>
            <a:off x="3683322" y="3415944"/>
            <a:ext cx="3329939" cy="3017033"/>
          </a:xfrm>
          <a:prstGeom prst="rect">
            <a:avLst/>
          </a:prstGeom>
        </p:spPr>
      </p:pic>
      <p:pic>
        <p:nvPicPr>
          <p:cNvPr id="5" name="Рисунок 4">
            <a:extLst>
              <a:ext uri="{FF2B5EF4-FFF2-40B4-BE49-F238E27FC236}">
                <a16:creationId xmlns:a16="http://schemas.microsoft.com/office/drawing/2014/main" id="{D90BE397-31EE-1B1B-D95D-42F265B7BEB9}"/>
              </a:ext>
            </a:extLst>
          </p:cNvPr>
          <p:cNvPicPr>
            <a:picLocks noChangeAspect="1"/>
          </p:cNvPicPr>
          <p:nvPr/>
        </p:nvPicPr>
        <p:blipFill>
          <a:blip r:embed="rId3"/>
          <a:stretch>
            <a:fillRect/>
          </a:stretch>
        </p:blipFill>
        <p:spPr>
          <a:xfrm>
            <a:off x="511921" y="3398414"/>
            <a:ext cx="3110202" cy="3029386"/>
          </a:xfrm>
          <a:prstGeom prst="rect">
            <a:avLst/>
          </a:prstGeom>
        </p:spPr>
      </p:pic>
      <p:sp>
        <p:nvSpPr>
          <p:cNvPr id="52" name="TextBox 51">
            <a:extLst>
              <a:ext uri="{FF2B5EF4-FFF2-40B4-BE49-F238E27FC236}">
                <a16:creationId xmlns:a16="http://schemas.microsoft.com/office/drawing/2014/main" id="{7B9F16E2-7274-4181-8795-3361F769EEEC}"/>
              </a:ext>
            </a:extLst>
          </p:cNvPr>
          <p:cNvSpPr txBox="1"/>
          <p:nvPr/>
        </p:nvSpPr>
        <p:spPr>
          <a:xfrm>
            <a:off x="6872261" y="3296196"/>
            <a:ext cx="4684619" cy="3139321"/>
          </a:xfrm>
          <a:prstGeom prst="rect">
            <a:avLst/>
          </a:prstGeom>
          <a:noFill/>
        </p:spPr>
        <p:txBody>
          <a:bodyPr wrap="square">
            <a:spAutoFit/>
          </a:bodyPr>
          <a:lstStyle/>
          <a:p>
            <a:pPr marL="228600" marR="0" lvl="0" indent="0" algn="just" defTabSz="914400" rtl="0" eaLnBrk="1" fontAlgn="auto" latinLnBrk="0" hangingPunct="1">
              <a:lnSpc>
                <a:spcPct val="100000"/>
              </a:lnSpc>
              <a:spcBef>
                <a:spcPts val="0"/>
              </a:spcBef>
              <a:spcAft>
                <a:spcPts val="0"/>
              </a:spcAft>
              <a:buClrTx/>
              <a:buSzTx/>
              <a:buFontTx/>
              <a:buNone/>
              <a:tabLst/>
              <a:defRPr/>
            </a:pP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Әрі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қарай</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айналу</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кезінде</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ротор </a:t>
            </a:r>
            <a:r>
              <a:rPr kumimoji="0" lang="ru-RU" b="0" i="1"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3, 4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тақтайшадан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өтіп</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кіріс</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арнасының</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шығысы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1"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сорғының</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жұмыс</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камерасында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газдың</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келесі</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бөлігін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сорылатын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көлемнен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бөледі</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Осылайша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ротордың</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екі</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айналымында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газдың</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бір</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бөлігі</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сорылатын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көлемнен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бөлініп</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1"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кіріс</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арнасынан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1"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шығатын</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клапанға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ауысады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b="0" i="1"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II</a:t>
            </a:r>
            <a:r>
              <a:rPr kumimoji="0" lang="en-US"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қуыста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қысылады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және</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1"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клапанның</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астында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атмосфераға</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ru-RU" b="0" i="0" u="none" strike="noStrike" kern="0" cap="none" spc="0" normalizeH="0" baseline="0" noProof="0" dirty="0" err="1">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шығарылады</a:t>
            </a:r>
            <a:r>
              <a:rPr kumimoji="0" lang="ru-RU" b="0" i="0" u="none" strike="noStrike" kern="0" cap="none" spc="0" normalizeH="0" baseline="0" noProof="0" dirty="0">
                <a:ln>
                  <a:noFill/>
                </a:ln>
                <a:solidFill>
                  <a:schemeClr val="accent1">
                    <a:lumMod val="50000"/>
                  </a:schemeClr>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3470138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0"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1"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2" name="CustomShape 3"/>
          <p:cNvSpPr/>
          <p:nvPr/>
        </p:nvSpPr>
        <p:spPr>
          <a:xfrm>
            <a:off x="471960" y="524880"/>
            <a:ext cx="11247120" cy="58850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253" name="Group 4"/>
          <p:cNvGrpSpPr/>
          <p:nvPr/>
        </p:nvGrpSpPr>
        <p:grpSpPr>
          <a:xfrm>
            <a:off x="11873520" y="44640"/>
            <a:ext cx="232920" cy="771840"/>
            <a:chOff x="11873520" y="44640"/>
            <a:chExt cx="232920" cy="771840"/>
          </a:xfrm>
        </p:grpSpPr>
        <p:sp>
          <p:nvSpPr>
            <p:cNvPr id="254"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5"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6"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7"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8"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59"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0"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1"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2"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3"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4"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5"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266" name="Group 17"/>
          <p:cNvGrpSpPr/>
          <p:nvPr/>
        </p:nvGrpSpPr>
        <p:grpSpPr>
          <a:xfrm>
            <a:off x="54720" y="3048480"/>
            <a:ext cx="629640" cy="764640"/>
            <a:chOff x="54720" y="3048480"/>
            <a:chExt cx="629640" cy="764640"/>
          </a:xfrm>
        </p:grpSpPr>
        <p:sp>
          <p:nvSpPr>
            <p:cNvPr id="267"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8"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69"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0"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1"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2"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3"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4"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5"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6"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7"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8"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79"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0"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1"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2"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3"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4"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5"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6"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7"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8"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89"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0"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1"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292" name="CustomShape 43"/>
          <p:cNvSpPr/>
          <p:nvPr/>
        </p:nvSpPr>
        <p:spPr>
          <a:xfrm>
            <a:off x="756360" y="1024920"/>
            <a:ext cx="10847520" cy="528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94000"/>
          </a:bodyPr>
          <a:lstStyle/>
          <a:p>
            <a:pPr marL="228600">
              <a:lnSpc>
                <a:spcPct val="100000"/>
              </a:lnSpc>
            </a:pPr>
            <a:endParaRPr lang="en-US" sz="1900" b="0" strike="noStrike" spc="-1" dirty="0"/>
          </a:p>
          <a:p>
            <a:pPr marL="228600">
              <a:lnSpc>
                <a:spcPct val="100000"/>
              </a:lnSpc>
            </a:pPr>
            <a:endParaRPr lang="en-US" sz="2300" b="0" strike="noStrike" spc="-1" dirty="0">
              <a:latin typeface="Arial"/>
            </a:endParaRPr>
          </a:p>
          <a:p>
            <a:pPr marL="228600">
              <a:lnSpc>
                <a:spcPct val="100000"/>
              </a:lnSpc>
            </a:pPr>
            <a:endParaRPr lang="en-US" sz="2300" b="0" strike="noStrike" spc="-1" dirty="0">
              <a:latin typeface="Arial"/>
            </a:endParaRPr>
          </a:p>
        </p:txBody>
      </p:sp>
      <p:sp>
        <p:nvSpPr>
          <p:cNvPr id="295" name="CustomShape 46"/>
          <p:cNvSpPr/>
          <p:nvPr/>
        </p:nvSpPr>
        <p:spPr>
          <a:xfrm>
            <a:off x="1945800" y="13248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endParaRPr lang="en-US" sz="2400" b="1" strike="noStrike" spc="-1" dirty="0">
              <a:solidFill>
                <a:srgbClr val="C00000"/>
              </a:solidFill>
              <a:latin typeface="Arial"/>
            </a:endParaRPr>
          </a:p>
        </p:txBody>
      </p:sp>
      <p:pic>
        <p:nvPicPr>
          <p:cNvPr id="2" name="Рисунок 1">
            <a:extLst>
              <a:ext uri="{FF2B5EF4-FFF2-40B4-BE49-F238E27FC236}">
                <a16:creationId xmlns:a16="http://schemas.microsoft.com/office/drawing/2014/main" id="{4A81A64F-B426-D217-4759-795CB450BE1F}"/>
              </a:ext>
            </a:extLst>
          </p:cNvPr>
          <p:cNvPicPr>
            <a:picLocks noChangeAspect="1"/>
          </p:cNvPicPr>
          <p:nvPr/>
        </p:nvPicPr>
        <p:blipFill rotWithShape="1">
          <a:blip r:embed="rId2">
            <a:extLst>
              <a:ext uri="{28A0092B-C50C-407E-A947-70E740481C1C}">
                <a14:useLocalDpi xmlns:a14="http://schemas.microsoft.com/office/drawing/2010/main" val="0"/>
              </a:ext>
            </a:extLst>
          </a:blip>
          <a:srcRect l="4852" r="17497"/>
          <a:stretch/>
        </p:blipFill>
        <p:spPr bwMode="auto">
          <a:xfrm>
            <a:off x="501740" y="2268208"/>
            <a:ext cx="2909472" cy="4131698"/>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F84229B5-A90A-D517-3E4D-A3CAE2327753}"/>
              </a:ext>
            </a:extLst>
          </p:cNvPr>
          <p:cNvSpPr txBox="1"/>
          <p:nvPr/>
        </p:nvSpPr>
        <p:spPr>
          <a:xfrm>
            <a:off x="3434612" y="2228311"/>
            <a:ext cx="8261068" cy="369332"/>
          </a:xfrm>
          <a:prstGeom prst="rect">
            <a:avLst/>
          </a:prstGeom>
          <a:noFill/>
        </p:spPr>
        <p:txBody>
          <a:bodyPr wrap="square">
            <a:spAutoFit/>
          </a:bodyPr>
          <a:lstStyle/>
          <a:p>
            <a:r>
              <a:rPr lang="kk-KZ" sz="1800" kern="0" dirty="0">
                <a:effectLst/>
                <a:latin typeface="Times New Roman" panose="02020603050405020304" pitchFamily="18" charset="0"/>
                <a:ea typeface="Times New Roman" panose="02020603050405020304" pitchFamily="18" charset="0"/>
              </a:rPr>
              <a:t> </a:t>
            </a:r>
            <a:endParaRPr lang="ru-KZ" dirty="0"/>
          </a:p>
        </p:txBody>
      </p:sp>
      <p:sp>
        <p:nvSpPr>
          <p:cNvPr id="12" name="TextBox 11">
            <a:extLst>
              <a:ext uri="{FF2B5EF4-FFF2-40B4-BE49-F238E27FC236}">
                <a16:creationId xmlns:a16="http://schemas.microsoft.com/office/drawing/2014/main" id="{FACD387A-C267-BE25-E6EB-541D70512556}"/>
              </a:ext>
            </a:extLst>
          </p:cNvPr>
          <p:cNvSpPr txBox="1"/>
          <p:nvPr/>
        </p:nvSpPr>
        <p:spPr>
          <a:xfrm>
            <a:off x="313765" y="915289"/>
            <a:ext cx="11499481" cy="1302921"/>
          </a:xfrm>
          <a:prstGeom prst="rect">
            <a:avLst/>
          </a:prstGeom>
          <a:noFill/>
        </p:spPr>
        <p:txBody>
          <a:bodyPr wrap="square">
            <a:spAutoFit/>
          </a:bodyPr>
          <a:lstStyle/>
          <a:p>
            <a:pPr marL="158115" marR="277495" indent="540385" algn="just">
              <a:lnSpc>
                <a:spcPct val="100000"/>
              </a:lnSpc>
              <a:spcAft>
                <a:spcPts val="800"/>
              </a:spcAft>
            </a:pPr>
            <a:r>
              <a:rPr lang="kk-KZ" b="1"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Айналмалы вакуумдық сорғыны объектіге қосу схемасы:                                   </a:t>
            </a:r>
          </a:p>
          <a:p>
            <a:pPr marL="158115" marR="277495" indent="540385" algn="just">
              <a:lnSpc>
                <a:spcPct val="100000"/>
              </a:lnSpc>
              <a:spcAft>
                <a:spcPts val="800"/>
              </a:spcAft>
            </a:pP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1 </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айдау объектісі; </a:t>
            </a: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2 </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фильтр; </a:t>
            </a: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3 </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тұзақ; </a:t>
            </a: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4 </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-сильфон немесе вакуумды резеңке шланг; </a:t>
            </a: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5,8</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-атмосфералық ауа клапандары; </a:t>
            </a: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6, 7 -</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өшіру клапандары; </a:t>
            </a:r>
            <a:r>
              <a:rPr lang="kk-KZ" i="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9 </a:t>
            </a:r>
            <a:r>
              <a:rPr lang="kk-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деформациялық вакуумметр; 10 - термиялық вакуумдық өлшегіш</a:t>
            </a:r>
            <a:endParaRPr lang="ru-KZ"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TextBox 13">
            <a:extLst>
              <a:ext uri="{FF2B5EF4-FFF2-40B4-BE49-F238E27FC236}">
                <a16:creationId xmlns:a16="http://schemas.microsoft.com/office/drawing/2014/main" id="{5F7EBCF8-8D1A-39B1-BB90-828CF0B198E0}"/>
              </a:ext>
            </a:extLst>
          </p:cNvPr>
          <p:cNvSpPr txBox="1"/>
          <p:nvPr/>
        </p:nvSpPr>
        <p:spPr>
          <a:xfrm>
            <a:off x="3515612" y="2124557"/>
            <a:ext cx="8261068" cy="707886"/>
          </a:xfrm>
          <a:prstGeom prst="rect">
            <a:avLst/>
          </a:prstGeom>
          <a:noFill/>
        </p:spPr>
        <p:txBody>
          <a:bodyPr wrap="square">
            <a:spAutoFit/>
          </a:bodyPr>
          <a:lstStyle/>
          <a:p>
            <a:pPr marL="158115" marR="277495" indent="540385" algn="just">
              <a:lnSpc>
                <a:spcPct val="100000"/>
              </a:lnSpc>
              <a:spcAft>
                <a:spcPts val="800"/>
              </a:spcAft>
            </a:pPr>
            <a:r>
              <a:rPr lang="kk-KZ" sz="200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Оң ығысулы айналмалы сорғылардың әсер ету жылдамдығын формула бойынша анықтауға болады</a:t>
            </a:r>
            <a:endParaRPr lang="ru-KZ" sz="20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E29596C-154F-CEE9-5BC9-6AF05DAF93D2}"/>
                  </a:ext>
                </a:extLst>
              </p:cNvPr>
              <p:cNvSpPr txBox="1"/>
              <p:nvPr/>
            </p:nvSpPr>
            <p:spPr>
              <a:xfrm>
                <a:off x="3240672" y="4426969"/>
                <a:ext cx="8662008" cy="2037994"/>
              </a:xfrm>
              <a:prstGeom prst="rect">
                <a:avLst/>
              </a:prstGeom>
              <a:noFill/>
            </p:spPr>
            <p:txBody>
              <a:bodyPr wrap="square">
                <a:spAutoFit/>
              </a:bodyPr>
              <a:lstStyle/>
              <a:p>
                <a:pPr marL="158115" marR="277495" indent="540385" algn="just">
                  <a:lnSpc>
                    <a:spcPct val="100000"/>
                  </a:lnSpc>
                  <a:spcBef>
                    <a:spcPts val="1200"/>
                  </a:spcBef>
                  <a:spcAft>
                    <a:spcPts val="800"/>
                  </a:spcAft>
                </a:pPr>
                <a:r>
                  <a:rPr lang="kk-KZ" dirty="0">
                    <a:effectLst/>
                    <a:ea typeface="Times New Roman" panose="02020603050405020304" pitchFamily="18" charset="0"/>
                    <a:cs typeface="Arial" panose="020B0604020202020204" pitchFamily="34" charset="0"/>
                  </a:rPr>
                  <a:t>Сорғы білігіндегі тиімді қуат </a:t>
                </a:r>
                <a:r>
                  <a:rPr lang="kk-KZ" i="1" dirty="0">
                    <a:effectLst/>
                    <a:ea typeface="Times New Roman" panose="02020603050405020304" pitchFamily="18" charset="0"/>
                    <a:cs typeface="Arial" panose="020B0604020202020204" pitchFamily="34" charset="0"/>
                  </a:rPr>
                  <a:t>N</a:t>
                </a:r>
                <a:r>
                  <a:rPr lang="kk-KZ" dirty="0">
                    <a:effectLst/>
                    <a:ea typeface="Times New Roman" panose="02020603050405020304" pitchFamily="18" charset="0"/>
                    <a:cs typeface="Arial" panose="020B0604020202020204" pitchFamily="34" charset="0"/>
                  </a:rPr>
                  <a:t> тұрақты шама емес </a:t>
                </a:r>
              </a:p>
              <a:p>
                <a:pPr marL="158115" marR="277495" indent="540385" algn="just">
                  <a:lnSpc>
                    <a:spcPct val="100000"/>
                  </a:lnSpc>
                  <a:spcBef>
                    <a:spcPts val="1200"/>
                  </a:spcBef>
                  <a:spcAft>
                    <a:spcPts val="800"/>
                  </a:spcAft>
                </a:pPr>
                <a:endParaRPr lang="kk-KZ" sz="800" dirty="0">
                  <a:ea typeface="Times New Roman" panose="02020603050405020304" pitchFamily="18" charset="0"/>
                  <a:cs typeface="Arial" panose="020B0604020202020204" pitchFamily="34" charset="0"/>
                </a:endParaRPr>
              </a:p>
              <a:p>
                <a:pPr marL="158115" marR="277495" indent="540385" algn="just">
                  <a:lnSpc>
                    <a:spcPct val="100000"/>
                  </a:lnSpc>
                  <a:spcBef>
                    <a:spcPts val="1200"/>
                  </a:spcBef>
                  <a:spcAft>
                    <a:spcPts val="800"/>
                  </a:spcAft>
                </a:pPr>
                <a:endParaRPr lang="kk-KZ" sz="900" i="1" dirty="0">
                  <a:effectLst/>
                  <a:ea typeface="Times New Roman" panose="02020603050405020304" pitchFamily="18" charset="0"/>
                  <a:cs typeface="Arial" panose="020B0604020202020204" pitchFamily="34" charset="0"/>
                </a:endParaRPr>
              </a:p>
              <a:p>
                <a:pPr marL="158115" marR="277495" indent="540385" algn="just">
                  <a:lnSpc>
                    <a:spcPct val="100000"/>
                  </a:lnSpc>
                  <a:spcAft>
                    <a:spcPts val="800"/>
                  </a:spcAft>
                </a:pP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тр</m:t>
                        </m:r>
                      </m:sub>
                    </m:sSub>
                  </m:oMath>
                </a14:m>
                <a:r>
                  <a:rPr lang="kk-KZ" sz="1600" dirty="0">
                    <a:effectLst/>
                    <a:ea typeface="Times New Roman" panose="02020603050405020304" pitchFamily="18" charset="0"/>
                    <a:cs typeface="Arial" panose="020B0604020202020204" pitchFamily="34" charset="0"/>
                  </a:rPr>
                  <a:t>- сорғыдағы үйкеліс күштерін жеңуге жұмсалатын қуат;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𝑃</m:t>
                        </m:r>
                      </m:e>
                      <m:sub>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б</m:t>
                        </m:r>
                      </m:sub>
                    </m:sSub>
                  </m:oMath>
                </a14:m>
                <a:r>
                  <a:rPr lang="kk-KZ" sz="1600" dirty="0">
                    <a:effectLst/>
                    <a:ea typeface="Times New Roman" panose="02020603050405020304" pitchFamily="18" charset="0"/>
                    <a:cs typeface="Arial" panose="020B0604020202020204" pitchFamily="34" charset="0"/>
                  </a:rPr>
                  <a:t>- разряд жағындағы газ қысымы (барометрлік қысым); </a:t>
                </a:r>
                <a14:m>
                  <m:oMath xmlns:m="http://schemas.openxmlformats.org/officeDocument/2006/math">
                    <m:sSub>
                      <m:sSubPr>
                        <m:ctrlPr>
                          <a:rPr lang="ru-KZ" sz="16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 </m:t>
                        </m:r>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𝜂</m:t>
                        </m:r>
                      </m:e>
                      <m:sub>
                        <m:r>
                          <a:rPr lang="kk-KZ" sz="1600" i="1">
                            <a:effectLst/>
                            <a:latin typeface="Cambria Math" panose="02040503050406030204" pitchFamily="18" charset="0"/>
                            <a:ea typeface="Times New Roman" panose="02020603050405020304" pitchFamily="18" charset="0"/>
                            <a:cs typeface="Times New Roman" panose="02020603050405020304" pitchFamily="18" charset="0"/>
                          </a:rPr>
                          <m:t>из</m:t>
                        </m:r>
                      </m:sub>
                    </m:sSub>
                  </m:oMath>
                </a14:m>
                <a:r>
                  <a:rPr lang="kk-KZ" sz="1600" dirty="0">
                    <a:effectLst/>
                    <a:ea typeface="Times New Roman" panose="02020603050405020304" pitchFamily="18" charset="0"/>
                    <a:cs typeface="Arial" panose="020B0604020202020204" pitchFamily="34" charset="0"/>
                  </a:rPr>
                  <a:t>- сорғыдағы газды сығу процесінің изометриялық тиімділігі.         </a:t>
                </a:r>
                <a:endParaRPr lang="ru-KZ" sz="1600" dirty="0">
                  <a:effectLst/>
                  <a:ea typeface="Times New Roman" panose="02020603050405020304" pitchFamily="18"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5E29596C-154F-CEE9-5BC9-6AF05DAF93D2}"/>
                  </a:ext>
                </a:extLst>
              </p:cNvPr>
              <p:cNvSpPr txBox="1">
                <a:spLocks noRot="1" noChangeAspect="1" noMove="1" noResize="1" noEditPoints="1" noAdjustHandles="1" noChangeArrowheads="1" noChangeShapeType="1" noTextEdit="1"/>
              </p:cNvSpPr>
              <p:nvPr/>
            </p:nvSpPr>
            <p:spPr>
              <a:xfrm>
                <a:off x="3240672" y="4426969"/>
                <a:ext cx="8662008" cy="2037994"/>
              </a:xfrm>
              <a:prstGeom prst="rect">
                <a:avLst/>
              </a:prstGeom>
              <a:blipFill>
                <a:blip r:embed="rId3"/>
                <a:stretch>
                  <a:fillRect t="-1493" b="-1493"/>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3" name="Прямоугольник: скругленные углы 2">
                <a:extLst>
                  <a:ext uri="{FF2B5EF4-FFF2-40B4-BE49-F238E27FC236}">
                    <a16:creationId xmlns:a16="http://schemas.microsoft.com/office/drawing/2014/main" id="{3D5B2780-BA22-A837-27A6-ADEC0895FB33}"/>
                  </a:ext>
                </a:extLst>
              </p:cNvPr>
              <p:cNvSpPr/>
              <p:nvPr/>
            </p:nvSpPr>
            <p:spPr>
              <a:xfrm>
                <a:off x="4480276" y="2971902"/>
                <a:ext cx="2961212" cy="590059"/>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0" lang="ru-KZ" sz="1600" b="1" i="1" u="none" strike="noStrike" kern="1200" cap="none" spc="0" normalizeH="0" baseline="0" noProof="0" smtClean="0">
                              <a:ln>
                                <a:noFill/>
                              </a:ln>
                              <a:solidFill>
                                <a:srgbClr val="C00000"/>
                              </a:solidFill>
                              <a:effectLst/>
                              <a:uLnTx/>
                              <a:uFillTx/>
                              <a:latin typeface="Cambria Math" panose="02040503050406030204" pitchFamily="18" charset="0"/>
                            </a:rPr>
                          </m:ctrlPr>
                        </m:sSubPr>
                        <m:e>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𝑺</m:t>
                          </m:r>
                        </m:e>
                        <m:sub>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𝑯</m:t>
                          </m:r>
                        </m:sub>
                      </m:sSub>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𝝀</m:t>
                      </m:r>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𝒏</m:t>
                      </m:r>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𝑽</m:t>
                          </m:r>
                        </m:e>
                        <m:sub>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𝒌</m:t>
                          </m:r>
                        </m:sub>
                      </m:sSub>
                      <m:d>
                        <m:d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rPr>
                          </m:ctrlPr>
                        </m:dPr>
                        <m:e>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𝟏</m:t>
                          </m:r>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rPr>
                              </m:ctrlPr>
                            </m:fPr>
                            <m:num>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𝒑</m:t>
                                  </m:r>
                                </m:e>
                                <m:sub>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соңғы</m:t>
                                  </m:r>
                                </m:sub>
                              </m:sSub>
                            </m:num>
                            <m:den>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rPr>
                                  </m:ctrlPr>
                                </m:sSubPr>
                                <m:e>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𝒑</m:t>
                                  </m:r>
                                </m:e>
                                <m:sub>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сору</m:t>
                                  </m:r>
                                </m:sub>
                              </m:sSub>
                            </m:den>
                          </m:f>
                        </m:e>
                      </m:d>
                      <m:r>
                        <a:rPr kumimoji="0" lang="kk-KZ" sz="1600" b="1" i="1" u="none" strike="noStrike" kern="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ru-RU" sz="1600" dirty="0"/>
              </a:p>
            </p:txBody>
          </p:sp>
        </mc:Choice>
        <mc:Fallback xmlns="">
          <p:sp>
            <p:nvSpPr>
              <p:cNvPr id="3" name="Прямоугольник: скругленные углы 2">
                <a:extLst>
                  <a:ext uri="{FF2B5EF4-FFF2-40B4-BE49-F238E27FC236}">
                    <a16:creationId xmlns:a16="http://schemas.microsoft.com/office/drawing/2014/main" id="{3D5B2780-BA22-A837-27A6-ADEC0895FB33}"/>
                  </a:ext>
                </a:extLst>
              </p:cNvPr>
              <p:cNvSpPr>
                <a:spLocks noRot="1" noChangeAspect="1" noMove="1" noResize="1" noEditPoints="1" noAdjustHandles="1" noChangeArrowheads="1" noChangeShapeType="1" noTextEdit="1"/>
              </p:cNvSpPr>
              <p:nvPr/>
            </p:nvSpPr>
            <p:spPr>
              <a:xfrm>
                <a:off x="4480276" y="2971902"/>
                <a:ext cx="2961212" cy="590059"/>
              </a:xfrm>
              <a:prstGeom prst="roundRect">
                <a:avLst/>
              </a:prstGeom>
              <a:blipFill>
                <a:blip r:embed="rId4"/>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4" name="Прямоугольник: скругленные углы 3">
                <a:extLst>
                  <a:ext uri="{FF2B5EF4-FFF2-40B4-BE49-F238E27FC236}">
                    <a16:creationId xmlns:a16="http://schemas.microsoft.com/office/drawing/2014/main" id="{8FC969DA-4443-BC7C-C12A-42DDF67D39B8}"/>
                  </a:ext>
                </a:extLst>
              </p:cNvPr>
              <p:cNvSpPr/>
              <p:nvPr/>
            </p:nvSpPr>
            <p:spPr>
              <a:xfrm>
                <a:off x="6063505" y="4903974"/>
                <a:ext cx="3145536" cy="601637"/>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kumimoji="0" lang="kk-KZ" sz="16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𝑵</m:t>
                      </m:r>
                      <m:r>
                        <a:rPr kumimoji="0" lang="kk-KZ" sz="16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𝑵</m:t>
                          </m:r>
                        </m:e>
                        <m: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тр</m:t>
                          </m:r>
                        </m:sub>
                      </m:s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f>
                        <m:f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𝑷</m:t>
                              </m:r>
                            </m:e>
                            <m: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вс</m:t>
                              </m:r>
                            </m:sub>
                          </m:sSub>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𝑺</m:t>
                              </m:r>
                            </m:e>
                            <m: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𝑯</m:t>
                              </m:r>
                            </m:sub>
                          </m:sSub>
                        </m:num>
                        <m:den>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𝜼</m:t>
                              </m:r>
                            </m:e>
                            <m: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из</m:t>
                              </m:r>
                            </m:sub>
                          </m:sSub>
                        </m:den>
                      </m:f>
                      <m:func>
                        <m:func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uncPr>
                        <m:fNa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𝒍𝒏</m:t>
                          </m:r>
                        </m:fName>
                        <m:e>
                          <m:f>
                            <m:f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𝑷</m:t>
                                  </m:r>
                                </m:e>
                                <m: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б</m:t>
                                  </m:r>
                                </m:sub>
                              </m:sSub>
                            </m:num>
                            <m:den>
                              <m:sSub>
                                <m:sSubPr>
                                  <m:ctrlPr>
                                    <a:rPr kumimoji="0" lang="ru-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sSubPr>
                                <m:e>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𝑷</m:t>
                                  </m:r>
                                </m:e>
                                <m:sub>
                                  <m:r>
                                    <a:rPr kumimoji="0" lang="kk-KZ" sz="16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вс</m:t>
                                  </m:r>
                                </m:sub>
                              </m:sSub>
                            </m:den>
                          </m:f>
                        </m:e>
                      </m:func>
                    </m:oMath>
                  </m:oMathPara>
                </a14:m>
                <a:endParaRPr lang="ru-RU" sz="1600" dirty="0"/>
              </a:p>
            </p:txBody>
          </p:sp>
        </mc:Choice>
        <mc:Fallback xmlns="">
          <p:sp>
            <p:nvSpPr>
              <p:cNvPr id="4" name="Прямоугольник: скругленные углы 3">
                <a:extLst>
                  <a:ext uri="{FF2B5EF4-FFF2-40B4-BE49-F238E27FC236}">
                    <a16:creationId xmlns:a16="http://schemas.microsoft.com/office/drawing/2014/main" id="{8FC969DA-4443-BC7C-C12A-42DDF67D39B8}"/>
                  </a:ext>
                </a:extLst>
              </p:cNvPr>
              <p:cNvSpPr>
                <a:spLocks noRot="1" noChangeAspect="1" noMove="1" noResize="1" noEditPoints="1" noAdjustHandles="1" noChangeArrowheads="1" noChangeShapeType="1" noTextEdit="1"/>
              </p:cNvSpPr>
              <p:nvPr/>
            </p:nvSpPr>
            <p:spPr>
              <a:xfrm>
                <a:off x="6063505" y="4903974"/>
                <a:ext cx="3145536" cy="601637"/>
              </a:xfrm>
              <a:prstGeom prst="roundRect">
                <a:avLst/>
              </a:prstGeom>
              <a:blipFill>
                <a:blip r:embed="rId5"/>
                <a:stretch>
                  <a:fillRect/>
                </a:stretch>
              </a:blipFill>
            </p:spPr>
            <p:txBody>
              <a:bodyPr/>
              <a:lstStyle/>
              <a:p>
                <a:r>
                  <a:rPr lang="ru-KZ">
                    <a:noFill/>
                  </a:rPr>
                  <a:t> </a:t>
                </a:r>
              </a:p>
            </p:txBody>
          </p:sp>
        </mc:Fallback>
      </mc:AlternateContent>
      <mc:AlternateContent xmlns:mc="http://schemas.openxmlformats.org/markup-compatibility/2006" xmlns:a14="http://schemas.microsoft.com/office/drawing/2010/main">
        <mc:Choice Requires="a14">
          <p:sp>
            <p:nvSpPr>
              <p:cNvPr id="6" name="Прямоугольник: скругленные углы 5">
                <a:extLst>
                  <a:ext uri="{FF2B5EF4-FFF2-40B4-BE49-F238E27FC236}">
                    <a16:creationId xmlns:a16="http://schemas.microsoft.com/office/drawing/2014/main" id="{DEEEA280-4401-C810-49FB-3F417E2D9C3A}"/>
                  </a:ext>
                </a:extLst>
              </p:cNvPr>
              <p:cNvSpPr/>
              <p:nvPr/>
            </p:nvSpPr>
            <p:spPr>
              <a:xfrm>
                <a:off x="7739928" y="2832443"/>
                <a:ext cx="3863952" cy="1524573"/>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kk-KZ" sz="1600" b="0" i="1" u="none" strike="noStrike" kern="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𝜆</m:t>
                    </m:r>
                    <m:r>
                      <a:rPr kumimoji="0" lang="kk-KZ" sz="1600" b="0" i="1" u="none" strike="noStrike" kern="0" cap="none" spc="0" normalizeH="0" baseline="0" noProof="0" smtClean="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=0,70÷0,85 </m:t>
                    </m:r>
                  </m:oMath>
                </a14:m>
                <a:r>
                  <a:rPr kumimoji="0" lang="kk-KZ" sz="1600" b="0" i="0" u="none" strike="noStrike" kern="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 айдау коэффициенті; n-ротордың жылдамдығы; </a:t>
                </a:r>
                <a14:m>
                  <m:oMath xmlns:m="http://schemas.openxmlformats.org/officeDocument/2006/math">
                    <m:sSub>
                      <m:sSubPr>
                        <m:ctrlPr>
                          <a:rPr kumimoji="0" lang="ru-KZ" sz="1600" b="0" i="1" u="none" strike="noStrike" kern="120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rPr>
                        </m:ctrlPr>
                      </m:sSubPr>
                      <m:e>
                        <m:r>
                          <a:rPr kumimoji="0" lang="kk-KZ" sz="16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𝑉</m:t>
                        </m:r>
                      </m:e>
                      <m:sub>
                        <m:r>
                          <a:rPr kumimoji="0" lang="kk-KZ" sz="16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𝑘</m:t>
                        </m:r>
                      </m:sub>
                    </m:sSub>
                  </m:oMath>
                </a14:m>
                <a:r>
                  <a:rPr kumimoji="0" lang="kk-KZ" sz="1600" b="0" i="0" u="none" strike="noStrike" kern="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 сорғының жұмыс қуысының көлемі;  </a:t>
                </a:r>
                <a14:m>
                  <m:oMath xmlns:m="http://schemas.openxmlformats.org/officeDocument/2006/math">
                    <m:sSub>
                      <m:sSubPr>
                        <m:ctrlPr>
                          <a:rPr kumimoji="0" lang="ru-KZ" sz="1600" b="0" i="1" u="none" strike="noStrike" kern="120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rPr>
                        </m:ctrlPr>
                      </m:sSubPr>
                      <m:e>
                        <m:r>
                          <a:rPr kumimoji="0" lang="kk-KZ" sz="16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kk-KZ" sz="16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соңғ</m:t>
                        </m:r>
                      </m:sub>
                    </m:sSub>
                  </m:oMath>
                </a14:m>
                <a:r>
                  <a:rPr kumimoji="0" lang="kk-KZ" sz="1600" b="0" i="0" u="none" strike="noStrike" kern="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 сорғы жасаған соңғы вакуум ; </a:t>
                </a:r>
                <a14:m>
                  <m:oMath xmlns:m="http://schemas.openxmlformats.org/officeDocument/2006/math">
                    <m:sSub>
                      <m:sSubPr>
                        <m:ctrlPr>
                          <a:rPr kumimoji="0" lang="ru-KZ" sz="1600" b="0" i="1" u="none" strike="noStrike" kern="120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rPr>
                        </m:ctrlPr>
                      </m:sSubPr>
                      <m:e>
                        <m:r>
                          <a:rPr kumimoji="0" lang="kk-KZ" sz="16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𝑝</m:t>
                        </m:r>
                      </m:e>
                      <m:sub>
                        <m:r>
                          <a:rPr kumimoji="0" lang="kk-KZ" sz="1600" b="0" i="1" u="none" strike="noStrike" kern="0" cap="none" spc="0" normalizeH="0" baseline="0" noProof="0">
                            <a:ln>
                              <a:noFill/>
                            </a:ln>
                            <a:solidFill>
                              <a:schemeClr val="tx1"/>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сору</m:t>
                        </m:r>
                      </m:sub>
                    </m:sSub>
                  </m:oMath>
                </a14:m>
                <a:r>
                  <a:rPr kumimoji="0" lang="kk-KZ" sz="1600" b="0" i="0" u="none" strike="noStrike" kern="0" cap="none" spc="0" normalizeH="0" baseline="0" noProof="0" dirty="0">
                    <a:ln>
                      <a:noFill/>
                    </a:ln>
                    <a:solidFill>
                      <a:schemeClr val="tx1"/>
                    </a:solidFill>
                    <a:effectLst/>
                    <a:uLnTx/>
                    <a:uFillTx/>
                    <a:ea typeface="Times New Roman" panose="02020603050405020304" pitchFamily="18" charset="0"/>
                    <a:cs typeface="Times New Roman" panose="02020603050405020304" pitchFamily="18" charset="0"/>
                  </a:rPr>
                  <a:t>- сору жағындағы қысым.</a:t>
                </a:r>
                <a:endParaRPr kumimoji="0" lang="ru-KZ" sz="1600" b="0" i="0" u="none" strike="noStrike" kern="1200" cap="none" spc="0" normalizeH="0" baseline="0" noProof="0" dirty="0">
                  <a:ln>
                    <a:noFill/>
                  </a:ln>
                  <a:solidFill>
                    <a:schemeClr val="tx1"/>
                  </a:solidFill>
                  <a:effectLst/>
                  <a:uLnTx/>
                  <a:uFillTx/>
                  <a:cs typeface="Times New Roman" panose="02020603050405020304" pitchFamily="18" charset="0"/>
                </a:endParaRPr>
              </a:p>
            </p:txBody>
          </p:sp>
        </mc:Choice>
        <mc:Fallback xmlns="">
          <p:sp>
            <p:nvSpPr>
              <p:cNvPr id="6" name="Прямоугольник: скругленные углы 5">
                <a:extLst>
                  <a:ext uri="{FF2B5EF4-FFF2-40B4-BE49-F238E27FC236}">
                    <a16:creationId xmlns:a16="http://schemas.microsoft.com/office/drawing/2014/main" id="{DEEEA280-4401-C810-49FB-3F417E2D9C3A}"/>
                  </a:ext>
                </a:extLst>
              </p:cNvPr>
              <p:cNvSpPr>
                <a:spLocks noRot="1" noChangeAspect="1" noMove="1" noResize="1" noEditPoints="1" noAdjustHandles="1" noChangeArrowheads="1" noChangeShapeType="1" noTextEdit="1"/>
              </p:cNvSpPr>
              <p:nvPr/>
            </p:nvSpPr>
            <p:spPr>
              <a:xfrm>
                <a:off x="7739928" y="2832443"/>
                <a:ext cx="3863952" cy="1524573"/>
              </a:xfrm>
              <a:prstGeom prst="roundRect">
                <a:avLst/>
              </a:prstGeom>
              <a:blipFill>
                <a:blip r:embed="rId6"/>
                <a:stretch>
                  <a:fillRect t="-2756" b="-6299"/>
                </a:stretch>
              </a:blipFill>
            </p:spPr>
            <p:txBody>
              <a:bodyPr/>
              <a:lstStyle/>
              <a:p>
                <a:r>
                  <a:rPr lang="ru-KZ">
                    <a:noFill/>
                  </a:rPr>
                  <a:t> </a:t>
                </a:r>
              </a:p>
            </p:txBody>
          </p:sp>
        </mc:Fallback>
      </mc:AlternateContent>
      <p:sp>
        <p:nvSpPr>
          <p:cNvPr id="54" name="CustomShape 44">
            <a:extLst>
              <a:ext uri="{FF2B5EF4-FFF2-40B4-BE49-F238E27FC236}">
                <a16:creationId xmlns:a16="http://schemas.microsoft.com/office/drawing/2014/main" id="{962ACEB6-1AD6-48A9-98F2-329828107AF7}"/>
              </a:ext>
            </a:extLst>
          </p:cNvPr>
          <p:cNvSpPr/>
          <p:nvPr/>
        </p:nvSpPr>
        <p:spPr>
          <a:xfrm>
            <a:off x="1945800" y="5279"/>
            <a:ext cx="9057403" cy="906866"/>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kk-KZ" sz="2000" b="1" i="0" u="none" strike="noStrike" kern="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1.Майлы тығыздағыштары бар айналмалы вакуумдық сорғылар</a:t>
            </a:r>
            <a:endParaRPr kumimoji="0" lang="en-US" sz="2000" b="1" i="0" u="none" strike="noStrike" kern="1200" cap="none" spc="-1"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367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 name="CustomShape 1"/>
          <p:cNvSpPr/>
          <p:nvPr/>
        </p:nvSpPr>
        <p:spPr>
          <a:xfrm>
            <a:off x="0" y="0"/>
            <a:ext cx="12188160" cy="685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7" name="CustomShape 2"/>
          <p:cNvSpPr/>
          <p:nvPr/>
        </p:nvSpPr>
        <p:spPr>
          <a:xfrm>
            <a:off x="0" y="4526280"/>
            <a:ext cx="9974520" cy="233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298" name="CustomShape 3"/>
          <p:cNvSpPr/>
          <p:nvPr/>
        </p:nvSpPr>
        <p:spPr>
          <a:xfrm>
            <a:off x="435423" y="578160"/>
            <a:ext cx="11247120" cy="5764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nvGrpSpPr>
          <p:cNvPr id="299" name="Group 4"/>
          <p:cNvGrpSpPr/>
          <p:nvPr/>
        </p:nvGrpSpPr>
        <p:grpSpPr>
          <a:xfrm>
            <a:off x="11873520" y="44640"/>
            <a:ext cx="232920" cy="771840"/>
            <a:chOff x="11873520" y="44640"/>
            <a:chExt cx="232920" cy="771840"/>
          </a:xfrm>
        </p:grpSpPr>
        <p:sp>
          <p:nvSpPr>
            <p:cNvPr id="300" name="CustomShape 5"/>
            <p:cNvSpPr/>
            <p:nvPr/>
          </p:nvSpPr>
          <p:spPr>
            <a:xfrm rot="5400000">
              <a:off x="1204380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1" name="CustomShape 6"/>
            <p:cNvSpPr/>
            <p:nvPr/>
          </p:nvSpPr>
          <p:spPr>
            <a:xfrm rot="5400000">
              <a:off x="11872080" y="457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2" name="CustomShape 7"/>
            <p:cNvSpPr/>
            <p:nvPr/>
          </p:nvSpPr>
          <p:spPr>
            <a:xfrm rot="5400000">
              <a:off x="1204632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3" name="CustomShape 8"/>
            <p:cNvSpPr/>
            <p:nvPr/>
          </p:nvSpPr>
          <p:spPr>
            <a:xfrm rot="5400000">
              <a:off x="11872440" y="75636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4" name="CustomShape 9"/>
            <p:cNvSpPr/>
            <p:nvPr/>
          </p:nvSpPr>
          <p:spPr>
            <a:xfrm rot="5400000">
              <a:off x="1204632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5" name="CustomShape 10"/>
            <p:cNvSpPr/>
            <p:nvPr/>
          </p:nvSpPr>
          <p:spPr>
            <a:xfrm rot="5400000">
              <a:off x="11872440" y="6145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6" name="CustomShape 11"/>
            <p:cNvSpPr/>
            <p:nvPr/>
          </p:nvSpPr>
          <p:spPr>
            <a:xfrm rot="5400000">
              <a:off x="1204632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7" name="CustomShape 12"/>
            <p:cNvSpPr/>
            <p:nvPr/>
          </p:nvSpPr>
          <p:spPr>
            <a:xfrm rot="5400000">
              <a:off x="11872440" y="4723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8" name="CustomShape 13"/>
            <p:cNvSpPr/>
            <p:nvPr/>
          </p:nvSpPr>
          <p:spPr>
            <a:xfrm rot="5400000">
              <a:off x="1204632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09" name="CustomShape 14"/>
            <p:cNvSpPr/>
            <p:nvPr/>
          </p:nvSpPr>
          <p:spPr>
            <a:xfrm rot="5400000">
              <a:off x="11872440" y="3301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0" name="CustomShape 15"/>
            <p:cNvSpPr/>
            <p:nvPr/>
          </p:nvSpPr>
          <p:spPr>
            <a:xfrm rot="5400000">
              <a:off x="1204632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1" name="CustomShape 16"/>
            <p:cNvSpPr/>
            <p:nvPr/>
          </p:nvSpPr>
          <p:spPr>
            <a:xfrm rot="5400000">
              <a:off x="11872440" y="18792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grpSp>
        <p:nvGrpSpPr>
          <p:cNvPr id="312" name="Group 17"/>
          <p:cNvGrpSpPr/>
          <p:nvPr/>
        </p:nvGrpSpPr>
        <p:grpSpPr>
          <a:xfrm>
            <a:off x="54720" y="3048480"/>
            <a:ext cx="629640" cy="764640"/>
            <a:chOff x="54720" y="3048480"/>
            <a:chExt cx="629640" cy="764640"/>
          </a:xfrm>
        </p:grpSpPr>
        <p:sp>
          <p:nvSpPr>
            <p:cNvPr id="313" name="CustomShape 18"/>
            <p:cNvSpPr/>
            <p:nvPr/>
          </p:nvSpPr>
          <p:spPr>
            <a:xfrm>
              <a:off x="62316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4" name="CustomShape 19"/>
            <p:cNvSpPr/>
            <p:nvPr/>
          </p:nvSpPr>
          <p:spPr>
            <a:xfrm>
              <a:off x="62316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5" name="CustomShape 20"/>
            <p:cNvSpPr/>
            <p:nvPr/>
          </p:nvSpPr>
          <p:spPr>
            <a:xfrm>
              <a:off x="62316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6" name="CustomShape 21"/>
            <p:cNvSpPr/>
            <p:nvPr/>
          </p:nvSpPr>
          <p:spPr>
            <a:xfrm>
              <a:off x="62316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7" name="CustomShape 22"/>
            <p:cNvSpPr/>
            <p:nvPr/>
          </p:nvSpPr>
          <p:spPr>
            <a:xfrm>
              <a:off x="62316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8" name="CustomShape 23"/>
            <p:cNvSpPr/>
            <p:nvPr/>
          </p:nvSpPr>
          <p:spPr>
            <a:xfrm>
              <a:off x="4813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19" name="CustomShape 24"/>
            <p:cNvSpPr/>
            <p:nvPr/>
          </p:nvSpPr>
          <p:spPr>
            <a:xfrm>
              <a:off x="4813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0" name="CustomShape 25"/>
            <p:cNvSpPr/>
            <p:nvPr/>
          </p:nvSpPr>
          <p:spPr>
            <a:xfrm>
              <a:off x="4813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1" name="CustomShape 26"/>
            <p:cNvSpPr/>
            <p:nvPr/>
          </p:nvSpPr>
          <p:spPr>
            <a:xfrm>
              <a:off x="4813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2" name="CustomShape 27"/>
            <p:cNvSpPr/>
            <p:nvPr/>
          </p:nvSpPr>
          <p:spPr>
            <a:xfrm>
              <a:off x="4813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3" name="CustomShape 28"/>
            <p:cNvSpPr/>
            <p:nvPr/>
          </p:nvSpPr>
          <p:spPr>
            <a:xfrm>
              <a:off x="3391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4" name="CustomShape 29"/>
            <p:cNvSpPr/>
            <p:nvPr/>
          </p:nvSpPr>
          <p:spPr>
            <a:xfrm>
              <a:off x="3391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5" name="CustomShape 30"/>
            <p:cNvSpPr/>
            <p:nvPr/>
          </p:nvSpPr>
          <p:spPr>
            <a:xfrm>
              <a:off x="3391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6" name="CustomShape 31"/>
            <p:cNvSpPr/>
            <p:nvPr/>
          </p:nvSpPr>
          <p:spPr>
            <a:xfrm>
              <a:off x="3391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7" name="CustomShape 32"/>
            <p:cNvSpPr/>
            <p:nvPr/>
          </p:nvSpPr>
          <p:spPr>
            <a:xfrm>
              <a:off x="3391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8" name="CustomShape 33"/>
            <p:cNvSpPr/>
            <p:nvPr/>
          </p:nvSpPr>
          <p:spPr>
            <a:xfrm>
              <a:off x="1969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29" name="CustomShape 34"/>
            <p:cNvSpPr/>
            <p:nvPr/>
          </p:nvSpPr>
          <p:spPr>
            <a:xfrm>
              <a:off x="1969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0" name="CustomShape 35"/>
            <p:cNvSpPr/>
            <p:nvPr/>
          </p:nvSpPr>
          <p:spPr>
            <a:xfrm>
              <a:off x="1969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1" name="CustomShape 36"/>
            <p:cNvSpPr/>
            <p:nvPr/>
          </p:nvSpPr>
          <p:spPr>
            <a:xfrm>
              <a:off x="1969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2" name="CustomShape 37"/>
            <p:cNvSpPr/>
            <p:nvPr/>
          </p:nvSpPr>
          <p:spPr>
            <a:xfrm>
              <a:off x="1969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3" name="CustomShape 38"/>
            <p:cNvSpPr/>
            <p:nvPr/>
          </p:nvSpPr>
          <p:spPr>
            <a:xfrm>
              <a:off x="54720" y="30484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4" name="CustomShape 39"/>
            <p:cNvSpPr/>
            <p:nvPr/>
          </p:nvSpPr>
          <p:spPr>
            <a:xfrm>
              <a:off x="54720" y="322488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5" name="CustomShape 40"/>
            <p:cNvSpPr/>
            <p:nvPr/>
          </p:nvSpPr>
          <p:spPr>
            <a:xfrm>
              <a:off x="54720" y="34016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6" name="CustomShape 41"/>
            <p:cNvSpPr/>
            <p:nvPr/>
          </p:nvSpPr>
          <p:spPr>
            <a:xfrm>
              <a:off x="54720" y="35780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sp>
          <p:nvSpPr>
            <p:cNvPr id="337" name="CustomShape 42"/>
            <p:cNvSpPr/>
            <p:nvPr/>
          </p:nvSpPr>
          <p:spPr>
            <a:xfrm>
              <a:off x="54720" y="3754440"/>
              <a:ext cx="61200" cy="586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ru-KZ"/>
            </a:p>
          </p:txBody>
        </p:sp>
      </p:grpSp>
      <p:sp>
        <p:nvSpPr>
          <p:cNvPr id="338" name="CustomShape 43"/>
          <p:cNvSpPr/>
          <p:nvPr/>
        </p:nvSpPr>
        <p:spPr>
          <a:xfrm>
            <a:off x="654120" y="770400"/>
            <a:ext cx="10476720" cy="626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endParaRPr lang="en-US" sz="1800" b="0" strike="noStrike" spc="-1" dirty="0">
              <a:latin typeface="Arial"/>
            </a:endParaRPr>
          </a:p>
          <a:p>
            <a:pPr>
              <a:lnSpc>
                <a:spcPct val="100000"/>
              </a:lnSpc>
            </a:pPr>
            <a:endParaRPr lang="en-US" sz="1800" b="0" strike="noStrike" spc="-1" dirty="0">
              <a:latin typeface="Arial"/>
            </a:endParaRPr>
          </a:p>
          <a:p>
            <a:pPr>
              <a:lnSpc>
                <a:spcPct val="100000"/>
              </a:lnSpc>
            </a:pPr>
            <a:endParaRPr lang="en-US" sz="1800" b="0" strike="noStrike" spc="-1" dirty="0">
              <a:latin typeface="Arial"/>
            </a:endParaRPr>
          </a:p>
        </p:txBody>
      </p:sp>
      <mc:AlternateContent xmlns:mc="http://schemas.openxmlformats.org/markup-compatibility/2006" xmlns:a14="http://schemas.microsoft.com/office/drawing/2010/main">
        <mc:Choice Requires="a14">
          <p:sp>
            <p:nvSpPr>
              <p:cNvPr id="340" name="Formula 45"/>
              <p:cNvSpPr txBox="1"/>
              <p:nvPr/>
            </p:nvSpPr>
            <p:spPr>
              <a:xfrm>
                <a:off x="2079360" y="4280040"/>
                <a:ext cx="6975000" cy="368640"/>
              </a:xfrm>
              <a:prstGeom prst="rect">
                <a:avLst/>
              </a:prstGeom>
            </p:spPr>
            <p:txBody>
              <a:bodyPr/>
              <a:lstStyle/>
              <a:p>
                <a:endParaRPr/>
              </a:p>
            </p:txBody>
          </p:sp>
        </mc:Choice>
        <mc:Fallback xmlns="" xmlns:p14="http://schemas.microsoft.com/office/powerpoint/2010/main" xmlns:p15="http://schemas.microsoft.com/office/powerpoint/2012/main"/>
      </mc:AlternateContent>
      <p:sp>
        <p:nvSpPr>
          <p:cNvPr id="342" name="CustomShape 47"/>
          <p:cNvSpPr/>
          <p:nvPr/>
        </p:nvSpPr>
        <p:spPr>
          <a:xfrm>
            <a:off x="2004840" y="234360"/>
            <a:ext cx="8181360" cy="580320"/>
          </a:xfrm>
          <a:prstGeom prst="roundRect">
            <a:avLst>
              <a:gd name="adj" fmla="val 16667"/>
            </a:avLst>
          </a:prstGeom>
          <a:gradFill rotWithShape="0">
            <a:gsLst>
              <a:gs pos="0">
                <a:srgbClr val="D1D1D1"/>
              </a:gs>
              <a:gs pos="100000">
                <a:srgbClr val="C7C7C7"/>
              </a:gs>
            </a:gsLst>
            <a:lin ang="5400000"/>
          </a:gradFill>
          <a:ln>
            <a:noFill/>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a:lstStyle/>
          <a:p>
            <a:endParaRPr lang="ru-KZ"/>
          </a:p>
        </p:txBody>
      </p:sp>
      <p:sp>
        <p:nvSpPr>
          <p:cNvPr id="343" name="CustomShape 48"/>
          <p:cNvSpPr/>
          <p:nvPr/>
        </p:nvSpPr>
        <p:spPr>
          <a:xfrm>
            <a:off x="1975320" y="27720"/>
            <a:ext cx="8240400" cy="99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gn="ctr">
              <a:lnSpc>
                <a:spcPct val="90000"/>
              </a:lnSpc>
            </a:pPr>
            <a:r>
              <a:rPr lang="kk-KZ" sz="2800" b="1" strike="noStrike" spc="-1" dirty="0">
                <a:solidFill>
                  <a:srgbClr val="C00000"/>
                </a:solidFill>
                <a:latin typeface="Arial" panose="020B0604020202020204" pitchFamily="34" charset="0"/>
                <a:ea typeface="Times New Roman"/>
                <a:cs typeface="Arial" panose="020B0604020202020204" pitchFamily="34" charset="0"/>
              </a:rPr>
              <a:t>2</a:t>
            </a:r>
            <a:r>
              <a:rPr lang="en-US" sz="2800" b="1" strike="noStrike" spc="-1" dirty="0">
                <a:solidFill>
                  <a:srgbClr val="C00000"/>
                </a:solidFill>
                <a:latin typeface="Arial" panose="020B0604020202020204" pitchFamily="34" charset="0"/>
                <a:ea typeface="Times New Roman"/>
                <a:cs typeface="Arial" panose="020B0604020202020204" pitchFamily="34" charset="0"/>
              </a:rPr>
              <a:t>. </a:t>
            </a:r>
            <a:r>
              <a:rPr lang="kk-KZ" sz="2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Сұйық сақиналы вакуумдық сорғылар</a:t>
            </a:r>
            <a:endParaRPr lang="en-US" sz="2800" b="1" strike="noStrike" spc="-1" dirty="0">
              <a:solidFill>
                <a:srgbClr val="C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20CD211-FC04-2BB4-B895-FEFF548D50AF}"/>
              </a:ext>
            </a:extLst>
          </p:cNvPr>
          <p:cNvSpPr txBox="1"/>
          <p:nvPr/>
        </p:nvSpPr>
        <p:spPr>
          <a:xfrm>
            <a:off x="427680" y="819063"/>
            <a:ext cx="11330820" cy="1477328"/>
          </a:xfrm>
          <a:prstGeom prst="rect">
            <a:avLst/>
          </a:prstGeom>
          <a:noFill/>
        </p:spPr>
        <p:txBody>
          <a:bodyPr wrap="square">
            <a:spAutoFit/>
          </a:bodyPr>
          <a:lstStyle/>
          <a:p>
            <a:pPr algn="just"/>
            <a:r>
              <a:rPr lang="kk-KZ" sz="1800" kern="0" dirty="0">
                <a:solidFill>
                  <a:schemeClr val="accent1">
                    <a:lumMod val="50000"/>
                  </a:schemeClr>
                </a:solidFill>
                <a:effectLst/>
                <a:ea typeface="Times New Roman" panose="02020603050405020304" pitchFamily="18" charset="0"/>
                <a:cs typeface="Arial" panose="020B0604020202020204" pitchFamily="34" charset="0"/>
              </a:rPr>
              <a:t>       Сұйық сақиналы сорғыларда жұмыс сұйықтығы ретінде суды, қышқылды немесе басқа сұйықтықты қолдануға болады. Көбінесе су пайдаланылады, </a:t>
            </a:r>
            <a:r>
              <a:rPr lang="kk-KZ" sz="1800" b="1" i="1" kern="0" dirty="0">
                <a:solidFill>
                  <a:srgbClr val="FF0000"/>
                </a:solidFill>
                <a:effectLst/>
                <a:ea typeface="Times New Roman" panose="02020603050405020304" pitchFamily="18" charset="0"/>
                <a:cs typeface="Arial" panose="020B0604020202020204" pitchFamily="34" charset="0"/>
              </a:rPr>
              <a:t>сорғылар су сақинасы </a:t>
            </a:r>
            <a:r>
              <a:rPr lang="kk-KZ" sz="1800" kern="0" dirty="0">
                <a:solidFill>
                  <a:schemeClr val="accent1">
                    <a:lumMod val="50000"/>
                  </a:schemeClr>
                </a:solidFill>
                <a:effectLst/>
                <a:ea typeface="Times New Roman" panose="02020603050405020304" pitchFamily="18" charset="0"/>
                <a:cs typeface="Arial" panose="020B0604020202020204" pitchFamily="34" charset="0"/>
              </a:rPr>
              <a:t>деп аталады. Олар криогендік жүйелерде оттегін айдау үшін немесе айдау объектісінің май буымен ластануына жол берілмейтін жағдайларда қолданылады</a:t>
            </a:r>
            <a:r>
              <a:rPr lang="kk-KZ" sz="1800" kern="0" dirty="0">
                <a:solidFill>
                  <a:schemeClr val="accent1">
                    <a:lumMod val="50000"/>
                  </a:schemeClr>
                </a:solidFill>
                <a:effectLst/>
                <a:ea typeface="Times New Roman" panose="02020603050405020304" pitchFamily="18" charset="0"/>
              </a:rPr>
              <a:t>. </a:t>
            </a:r>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Радиалды қалақтары (дөңгелегі) бар эксцентрлік орналасқан ротор ішінара сұйықтықпен толтырылған цилиндрлік корпуста айналады. </a:t>
            </a:r>
            <a:endParaRPr lang="ru-KZ" dirty="0">
              <a:solidFill>
                <a:schemeClr val="accent1">
                  <a:lumMod val="50000"/>
                </a:schemeClr>
              </a:solidFill>
            </a:endParaRPr>
          </a:p>
        </p:txBody>
      </p:sp>
      <p:sp>
        <p:nvSpPr>
          <p:cNvPr id="6" name="TextBox 5">
            <a:extLst>
              <a:ext uri="{FF2B5EF4-FFF2-40B4-BE49-F238E27FC236}">
                <a16:creationId xmlns:a16="http://schemas.microsoft.com/office/drawing/2014/main" id="{1C93B890-6878-695A-88A6-63484075896E}"/>
              </a:ext>
            </a:extLst>
          </p:cNvPr>
          <p:cNvSpPr txBox="1"/>
          <p:nvPr/>
        </p:nvSpPr>
        <p:spPr>
          <a:xfrm>
            <a:off x="4817913" y="2214574"/>
            <a:ext cx="6899733" cy="1754326"/>
          </a:xfrm>
          <a:prstGeom prst="rect">
            <a:avLst/>
          </a:prstGeom>
          <a:noFill/>
        </p:spPr>
        <p:txBody>
          <a:bodyPr wrap="square">
            <a:spAutoFit/>
          </a:bodyPr>
          <a:lstStyle/>
          <a:p>
            <a:pPr algn="just"/>
            <a:r>
              <a:rPr lang="kk-KZ" sz="1800" kern="0"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Айналу кезінде жұмыс дөңгелегі қалақтары сұйықтықты ұстап, оны корпусқа қарай лақтырады. Нәтижесінде корпустың ішінде сұйықтықтың айналмалы сақинасы пайда болады, бұл сорғының осы түріне өз атауын береді. Доңғалақтың втулкасы мен сұйық сақинаның арасында жарты ай тәрізді кеңістік пайда болады, ол машинаның жұмыс қуысы болып табылады. </a:t>
            </a:r>
            <a:endParaRPr lang="ru-KZ" dirty="0">
              <a:solidFill>
                <a:schemeClr val="accent1">
                  <a:lumMod val="50000"/>
                </a:schemeClr>
              </a:solidFill>
              <a:latin typeface="Arial" panose="020B060402020202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BEB578D2-A3DF-A02E-8959-F6752509ADF6}"/>
              </a:ext>
            </a:extLst>
          </p:cNvPr>
          <p:cNvPicPr>
            <a:picLocks noChangeAspect="1"/>
          </p:cNvPicPr>
          <p:nvPr/>
        </p:nvPicPr>
        <p:blipFill rotWithShape="1">
          <a:blip r:embed="rId2"/>
          <a:srcRect l="20715" t="4936" r="25449" b="103"/>
          <a:stretch/>
        </p:blipFill>
        <p:spPr>
          <a:xfrm>
            <a:off x="1232521" y="2558371"/>
            <a:ext cx="3123460" cy="3733080"/>
          </a:xfrm>
          <a:prstGeom prst="rect">
            <a:avLst/>
          </a:prstGeom>
        </p:spPr>
      </p:pic>
      <p:sp>
        <p:nvSpPr>
          <p:cNvPr id="7" name="TextBox 6">
            <a:extLst>
              <a:ext uri="{FF2B5EF4-FFF2-40B4-BE49-F238E27FC236}">
                <a16:creationId xmlns:a16="http://schemas.microsoft.com/office/drawing/2014/main" id="{9C68B167-C40F-919F-743D-BDADCDC79684}"/>
              </a:ext>
            </a:extLst>
          </p:cNvPr>
          <p:cNvSpPr txBox="1"/>
          <p:nvPr/>
        </p:nvSpPr>
        <p:spPr>
          <a:xfrm>
            <a:off x="1822658" y="2236719"/>
            <a:ext cx="1404784" cy="307777"/>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Шығару</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E06627E-82D7-CFD6-4BC5-965DF94EADC5}"/>
              </a:ext>
            </a:extLst>
          </p:cNvPr>
          <p:cNvSpPr txBox="1"/>
          <p:nvPr/>
        </p:nvSpPr>
        <p:spPr>
          <a:xfrm>
            <a:off x="3475833" y="2245926"/>
            <a:ext cx="914400" cy="307777"/>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Сору</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E95A605-9685-3CA9-3575-77D3A00B210D}"/>
              </a:ext>
            </a:extLst>
          </p:cNvPr>
          <p:cNvSpPr txBox="1"/>
          <p:nvPr/>
        </p:nvSpPr>
        <p:spPr>
          <a:xfrm>
            <a:off x="552874" y="4471100"/>
            <a:ext cx="1269784" cy="523220"/>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Сұйық сақина</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61FCD22-2C36-160C-3474-46AD081636F2}"/>
              </a:ext>
            </a:extLst>
          </p:cNvPr>
          <p:cNvSpPr txBox="1"/>
          <p:nvPr/>
        </p:nvSpPr>
        <p:spPr>
          <a:xfrm>
            <a:off x="509457" y="5215654"/>
            <a:ext cx="1176528" cy="523220"/>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Шығару порты</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BFAC036-1E9F-024A-EC26-43F39B9E1A17}"/>
              </a:ext>
            </a:extLst>
          </p:cNvPr>
          <p:cNvSpPr txBox="1"/>
          <p:nvPr/>
        </p:nvSpPr>
        <p:spPr>
          <a:xfrm>
            <a:off x="373376" y="5798670"/>
            <a:ext cx="1335976" cy="307777"/>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Импеллер</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F248FA0-0216-9E2B-1BAA-6F6776EBD440}"/>
              </a:ext>
            </a:extLst>
          </p:cNvPr>
          <p:cNvSpPr txBox="1"/>
          <p:nvPr/>
        </p:nvSpPr>
        <p:spPr>
          <a:xfrm>
            <a:off x="4308037" y="4571259"/>
            <a:ext cx="914400" cy="307777"/>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Ротор</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C8F64550-C0D1-1A76-4639-1269A2C9925C}"/>
              </a:ext>
            </a:extLst>
          </p:cNvPr>
          <p:cNvSpPr txBox="1"/>
          <p:nvPr/>
        </p:nvSpPr>
        <p:spPr>
          <a:xfrm>
            <a:off x="4308037" y="5110731"/>
            <a:ext cx="914400" cy="523220"/>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Сору порты</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EB6B7EFF-B0EB-CA2C-BE53-6E2340038EAE}"/>
              </a:ext>
            </a:extLst>
          </p:cNvPr>
          <p:cNvSpPr txBox="1"/>
          <p:nvPr/>
        </p:nvSpPr>
        <p:spPr>
          <a:xfrm>
            <a:off x="4337262" y="5763563"/>
            <a:ext cx="1299996" cy="523220"/>
          </a:xfrm>
          <a:prstGeom prst="rect">
            <a:avLst/>
          </a:prstGeom>
          <a:noFill/>
        </p:spPr>
        <p:txBody>
          <a:bodyPr wrap="square" rtlCol="0">
            <a:spAutoFit/>
          </a:bodyPr>
          <a:lstStyle/>
          <a:p>
            <a:r>
              <a:rPr lang="kk-KZ" sz="1400" b="1" i="1" dirty="0">
                <a:solidFill>
                  <a:schemeClr val="accent1">
                    <a:lumMod val="50000"/>
                  </a:schemeClr>
                </a:solidFill>
                <a:latin typeface="Times New Roman" panose="02020603050405020304" pitchFamily="18" charset="0"/>
                <a:cs typeface="Times New Roman" panose="02020603050405020304" pitchFamily="18" charset="0"/>
              </a:rPr>
              <a:t>Импеллер қалақтары</a:t>
            </a:r>
            <a:endParaRPr lang="ru-RU" sz="1400" b="1" i="1"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3063</TotalTime>
  <Words>2133</Words>
  <Application>Microsoft Office PowerPoint</Application>
  <PresentationFormat>Широкоэкранный</PresentationFormat>
  <Paragraphs>204</Paragraphs>
  <Slides>22</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22</vt:i4>
      </vt:variant>
    </vt:vector>
  </HeadingPairs>
  <TitlesOfParts>
    <vt:vector size="31" baseType="lpstr">
      <vt:lpstr>Arial</vt:lpstr>
      <vt:lpstr>Calibri</vt:lpstr>
      <vt:lpstr>Calibri Light</vt:lpstr>
      <vt:lpstr>Cambria Math</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Аманжолова Айнур Кайралиевна</dc:creator>
  <dc:description/>
  <cp:lastModifiedBy>Айман Акылбекова</cp:lastModifiedBy>
  <cp:revision>72</cp:revision>
  <dcterms:created xsi:type="dcterms:W3CDTF">2021-11-16T03:16:23Z</dcterms:created>
  <dcterms:modified xsi:type="dcterms:W3CDTF">2024-10-30T08:08:25Z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Широкоэкранный</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ies>
</file>