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25"/>
  </p:notesMasterIdLst>
  <p:sldIdLst>
    <p:sldId id="256" r:id="rId3"/>
    <p:sldId id="257" r:id="rId4"/>
    <p:sldId id="347" r:id="rId5"/>
    <p:sldId id="360" r:id="rId6"/>
    <p:sldId id="357" r:id="rId7"/>
    <p:sldId id="261" r:id="rId8"/>
    <p:sldId id="270" r:id="rId9"/>
    <p:sldId id="271" r:id="rId10"/>
    <p:sldId id="262" r:id="rId11"/>
    <p:sldId id="349" r:id="rId12"/>
    <p:sldId id="350" r:id="rId13"/>
    <p:sldId id="263" r:id="rId14"/>
    <p:sldId id="264" r:id="rId15"/>
    <p:sldId id="351" r:id="rId16"/>
    <p:sldId id="352" r:id="rId17"/>
    <p:sldId id="266" r:id="rId18"/>
    <p:sldId id="353" r:id="rId19"/>
    <p:sldId id="273" r:id="rId20"/>
    <p:sldId id="354" r:id="rId21"/>
    <p:sldId id="355" r:id="rId22"/>
    <p:sldId id="274" r:id="rId23"/>
    <p:sldId id="272" r:id="rId24"/>
  </p:sldIdLst>
  <p:sldSz cx="12192000" cy="6858000"/>
  <p:notesSz cx="7559675" cy="10691813"/>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4343" autoAdjust="0"/>
  </p:normalViewPr>
  <p:slideViewPr>
    <p:cSldViewPr snapToGrid="0">
      <p:cViewPr varScale="1">
        <p:scale>
          <a:sx n="58" d="100"/>
          <a:sy n="58" d="100"/>
        </p:scale>
        <p:origin x="10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61795E-1957-4371-B21D-419DE7DABA6B}" type="doc">
      <dgm:prSet loTypeId="urn:microsoft.com/office/officeart/2005/8/layout/hChevron3" loCatId="process" qsTypeId="urn:microsoft.com/office/officeart/2005/8/quickstyle/simple3" qsCatId="simple" csTypeId="urn:microsoft.com/office/officeart/2005/8/colors/colorful1" csCatId="colorful" phldr="1"/>
      <dgm:spPr/>
    </dgm:pt>
    <dgm:pt modelId="{881FE92D-83B6-4264-A4F5-494DAD927DDF}">
      <dgm:prSet phldrT="[Текст]" custT="1"/>
      <dgm:spPr/>
      <dgm:t>
        <a:bodyPr/>
        <a:lstStyle/>
        <a:p>
          <a:r>
            <a:rPr lang="kk-KZ" sz="1600" i="1" dirty="0">
              <a:latin typeface="Arial" panose="020B0604020202020204" pitchFamily="34" charset="0"/>
              <a:cs typeface="Arial" panose="020B0604020202020204" pitchFamily="34" charset="0"/>
            </a:rPr>
            <a:t>Пластина- статор</a:t>
          </a:r>
          <a:endParaRPr lang="ru-RU" sz="1600" i="1" dirty="0">
            <a:latin typeface="Arial" panose="020B0604020202020204" pitchFamily="34" charset="0"/>
            <a:cs typeface="Arial" panose="020B0604020202020204" pitchFamily="34" charset="0"/>
          </a:endParaRPr>
        </a:p>
      </dgm:t>
    </dgm:pt>
    <dgm:pt modelId="{5414D4C7-D74B-4062-9F97-97C9EB97FA7D}" type="parTrans" cxnId="{26E57EEB-91EF-4ACD-A578-3217AD18F697}">
      <dgm:prSet/>
      <dgm:spPr/>
      <dgm:t>
        <a:bodyPr/>
        <a:lstStyle/>
        <a:p>
          <a:endParaRPr lang="ru-RU"/>
        </a:p>
      </dgm:t>
    </dgm:pt>
    <dgm:pt modelId="{A5B3B45C-EAD3-4B37-8CEA-96590E0AC915}" type="sibTrans" cxnId="{26E57EEB-91EF-4ACD-A578-3217AD18F697}">
      <dgm:prSet/>
      <dgm:spPr/>
      <dgm:t>
        <a:bodyPr/>
        <a:lstStyle/>
        <a:p>
          <a:endParaRPr lang="ru-RU"/>
        </a:p>
      </dgm:t>
    </dgm:pt>
    <dgm:pt modelId="{1672584F-9C06-4962-9A00-7121A5B1050A}">
      <dgm:prSet phldrT="[Текст]" custT="1"/>
      <dgm:spPr/>
      <dgm:t>
        <a:bodyPr/>
        <a:lstStyle/>
        <a:p>
          <a:r>
            <a:rPr lang="kk-KZ" sz="1600" i="1" dirty="0">
              <a:latin typeface="Arial" panose="020B0604020202020204" pitchFamily="34" charset="0"/>
              <a:cs typeface="Arial" panose="020B0604020202020204" pitchFamily="34" charset="0"/>
            </a:rPr>
            <a:t>Пластина- ротор</a:t>
          </a:r>
          <a:endParaRPr lang="ru-RU" sz="1600" i="1" dirty="0">
            <a:latin typeface="Arial" panose="020B0604020202020204" pitchFamily="34" charset="0"/>
            <a:cs typeface="Arial" panose="020B0604020202020204" pitchFamily="34" charset="0"/>
          </a:endParaRPr>
        </a:p>
      </dgm:t>
    </dgm:pt>
    <dgm:pt modelId="{95FFB907-0580-4A56-9ACA-7E8A5DB77589}" type="parTrans" cxnId="{EFEDC783-39D1-4ABD-A018-60FF878E427C}">
      <dgm:prSet/>
      <dgm:spPr/>
      <dgm:t>
        <a:bodyPr/>
        <a:lstStyle/>
        <a:p>
          <a:endParaRPr lang="ru-RU"/>
        </a:p>
      </dgm:t>
    </dgm:pt>
    <dgm:pt modelId="{5C2B042D-52D3-4352-B191-255D9160C2A4}" type="sibTrans" cxnId="{EFEDC783-39D1-4ABD-A018-60FF878E427C}">
      <dgm:prSet/>
      <dgm:spPr/>
      <dgm:t>
        <a:bodyPr/>
        <a:lstStyle/>
        <a:p>
          <a:endParaRPr lang="ru-RU"/>
        </a:p>
      </dgm:t>
    </dgm:pt>
    <dgm:pt modelId="{BC150705-B1DB-48B0-B5D5-CEC03D548888}">
      <dgm:prSet phldrT="[Текст]" custT="1"/>
      <dgm:spPr/>
      <dgm:t>
        <a:bodyPr/>
        <a:lstStyle/>
        <a:p>
          <a:r>
            <a:rPr lang="kk-KZ" sz="1600" i="1" dirty="0">
              <a:latin typeface="Arial" panose="020B0604020202020204" pitchFamily="34" charset="0"/>
              <a:cs typeface="Arial" panose="020B0604020202020204" pitchFamily="34" charset="0"/>
            </a:rPr>
            <a:t>Поршеньді сорғы</a:t>
          </a:r>
          <a:endParaRPr lang="ru-RU" sz="1600" i="1" dirty="0">
            <a:latin typeface="Arial" panose="020B0604020202020204" pitchFamily="34" charset="0"/>
            <a:cs typeface="Arial" panose="020B0604020202020204" pitchFamily="34" charset="0"/>
          </a:endParaRPr>
        </a:p>
      </dgm:t>
    </dgm:pt>
    <dgm:pt modelId="{1169D004-B2ED-4107-A3D8-B471588312B8}" type="parTrans" cxnId="{1ADD99BD-65E8-49B9-87AD-DA848870C06B}">
      <dgm:prSet/>
      <dgm:spPr/>
      <dgm:t>
        <a:bodyPr/>
        <a:lstStyle/>
        <a:p>
          <a:endParaRPr lang="ru-RU"/>
        </a:p>
      </dgm:t>
    </dgm:pt>
    <dgm:pt modelId="{8F33A3E4-118E-471E-B16D-5DCD0A3A71C2}" type="sibTrans" cxnId="{1ADD99BD-65E8-49B9-87AD-DA848870C06B}">
      <dgm:prSet/>
      <dgm:spPr/>
      <dgm:t>
        <a:bodyPr/>
        <a:lstStyle/>
        <a:p>
          <a:endParaRPr lang="ru-RU"/>
        </a:p>
      </dgm:t>
    </dgm:pt>
    <dgm:pt modelId="{277C797A-746C-4F35-9792-FDC1B618E38F}" type="pres">
      <dgm:prSet presAssocID="{7761795E-1957-4371-B21D-419DE7DABA6B}" presName="Name0" presStyleCnt="0">
        <dgm:presLayoutVars>
          <dgm:dir/>
          <dgm:resizeHandles val="exact"/>
        </dgm:presLayoutVars>
      </dgm:prSet>
      <dgm:spPr/>
    </dgm:pt>
    <dgm:pt modelId="{D187BDDC-17B7-48CF-8B15-66167E703B77}" type="pres">
      <dgm:prSet presAssocID="{881FE92D-83B6-4264-A4F5-494DAD927DDF}" presName="parTxOnly" presStyleLbl="node1" presStyleIdx="0" presStyleCnt="3" custScaleX="29275" custScaleY="32604" custLinFactNeighborX="-81866" custLinFactNeighborY="-36619">
        <dgm:presLayoutVars>
          <dgm:bulletEnabled val="1"/>
        </dgm:presLayoutVars>
      </dgm:prSet>
      <dgm:spPr/>
    </dgm:pt>
    <dgm:pt modelId="{C31B7C28-0F2B-41D5-B0F5-35EB0DE62333}" type="pres">
      <dgm:prSet presAssocID="{A5B3B45C-EAD3-4B37-8CEA-96590E0AC915}" presName="parSpace" presStyleCnt="0"/>
      <dgm:spPr/>
    </dgm:pt>
    <dgm:pt modelId="{19056B8E-38E7-4FB1-9684-3CA56EF29044}" type="pres">
      <dgm:prSet presAssocID="{1672584F-9C06-4962-9A00-7121A5B1050A}" presName="parTxOnly" presStyleLbl="node1" presStyleIdx="1" presStyleCnt="3" custScaleX="36654" custScaleY="33711" custLinFactX="-3634" custLinFactNeighborX="-100000" custLinFactNeighborY="4964">
        <dgm:presLayoutVars>
          <dgm:bulletEnabled val="1"/>
        </dgm:presLayoutVars>
      </dgm:prSet>
      <dgm:spPr/>
    </dgm:pt>
    <dgm:pt modelId="{35115147-D15C-4ACD-924A-6F331E6B4B0F}" type="pres">
      <dgm:prSet presAssocID="{5C2B042D-52D3-4352-B191-255D9160C2A4}" presName="parSpace" presStyleCnt="0"/>
      <dgm:spPr/>
    </dgm:pt>
    <dgm:pt modelId="{7588375F-4919-41D5-A904-5D5AC8240133}" type="pres">
      <dgm:prSet presAssocID="{BC150705-B1DB-48B0-B5D5-CEC03D548888}" presName="parTxOnly" presStyleLbl="node1" presStyleIdx="2" presStyleCnt="3" custScaleX="31098" custScaleY="30380" custLinFactX="-6532" custLinFactNeighborX="-100000" custLinFactNeighborY="46122">
        <dgm:presLayoutVars>
          <dgm:bulletEnabled val="1"/>
        </dgm:presLayoutVars>
      </dgm:prSet>
      <dgm:spPr/>
    </dgm:pt>
  </dgm:ptLst>
  <dgm:cxnLst>
    <dgm:cxn modelId="{F4DD4517-A10A-48CF-A4F1-ACA50BCB950A}" type="presOf" srcId="{881FE92D-83B6-4264-A4F5-494DAD927DDF}" destId="{D187BDDC-17B7-48CF-8B15-66167E703B77}" srcOrd="0" destOrd="0" presId="urn:microsoft.com/office/officeart/2005/8/layout/hChevron3"/>
    <dgm:cxn modelId="{B8B7911F-8764-4254-98BB-21B3365890EA}" type="presOf" srcId="{BC150705-B1DB-48B0-B5D5-CEC03D548888}" destId="{7588375F-4919-41D5-A904-5D5AC8240133}" srcOrd="0" destOrd="0" presId="urn:microsoft.com/office/officeart/2005/8/layout/hChevron3"/>
    <dgm:cxn modelId="{EFEDC783-39D1-4ABD-A018-60FF878E427C}" srcId="{7761795E-1957-4371-B21D-419DE7DABA6B}" destId="{1672584F-9C06-4962-9A00-7121A5B1050A}" srcOrd="1" destOrd="0" parTransId="{95FFB907-0580-4A56-9ACA-7E8A5DB77589}" sibTransId="{5C2B042D-52D3-4352-B191-255D9160C2A4}"/>
    <dgm:cxn modelId="{1ADD99BD-65E8-49B9-87AD-DA848870C06B}" srcId="{7761795E-1957-4371-B21D-419DE7DABA6B}" destId="{BC150705-B1DB-48B0-B5D5-CEC03D548888}" srcOrd="2" destOrd="0" parTransId="{1169D004-B2ED-4107-A3D8-B471588312B8}" sibTransId="{8F33A3E4-118E-471E-B16D-5DCD0A3A71C2}"/>
    <dgm:cxn modelId="{BA30DFDA-34A4-47E4-9D5C-E17DBA029A05}" type="presOf" srcId="{1672584F-9C06-4962-9A00-7121A5B1050A}" destId="{19056B8E-38E7-4FB1-9684-3CA56EF29044}" srcOrd="0" destOrd="0" presId="urn:microsoft.com/office/officeart/2005/8/layout/hChevron3"/>
    <dgm:cxn modelId="{8A1652E9-AF86-4FAA-AE28-D20EB000DC9A}" type="presOf" srcId="{7761795E-1957-4371-B21D-419DE7DABA6B}" destId="{277C797A-746C-4F35-9792-FDC1B618E38F}" srcOrd="0" destOrd="0" presId="urn:microsoft.com/office/officeart/2005/8/layout/hChevron3"/>
    <dgm:cxn modelId="{26E57EEB-91EF-4ACD-A578-3217AD18F697}" srcId="{7761795E-1957-4371-B21D-419DE7DABA6B}" destId="{881FE92D-83B6-4264-A4F5-494DAD927DDF}" srcOrd="0" destOrd="0" parTransId="{5414D4C7-D74B-4062-9F97-97C9EB97FA7D}" sibTransId="{A5B3B45C-EAD3-4B37-8CEA-96590E0AC915}"/>
    <dgm:cxn modelId="{C878B879-8CC3-4F89-A4DD-624CD3D91FF6}" type="presParOf" srcId="{277C797A-746C-4F35-9792-FDC1B618E38F}" destId="{D187BDDC-17B7-48CF-8B15-66167E703B77}" srcOrd="0" destOrd="0" presId="urn:microsoft.com/office/officeart/2005/8/layout/hChevron3"/>
    <dgm:cxn modelId="{BF0FDE76-8C4F-42B3-AF50-D8AFC6429D97}" type="presParOf" srcId="{277C797A-746C-4F35-9792-FDC1B618E38F}" destId="{C31B7C28-0F2B-41D5-B0F5-35EB0DE62333}" srcOrd="1" destOrd="0" presId="urn:microsoft.com/office/officeart/2005/8/layout/hChevron3"/>
    <dgm:cxn modelId="{763D2F9F-95AD-409D-A442-E8DD91464E60}" type="presParOf" srcId="{277C797A-746C-4F35-9792-FDC1B618E38F}" destId="{19056B8E-38E7-4FB1-9684-3CA56EF29044}" srcOrd="2" destOrd="0" presId="urn:microsoft.com/office/officeart/2005/8/layout/hChevron3"/>
    <dgm:cxn modelId="{71399D76-04C1-4D91-BB52-06CE0B010069}" type="presParOf" srcId="{277C797A-746C-4F35-9792-FDC1B618E38F}" destId="{35115147-D15C-4ACD-924A-6F331E6B4B0F}" srcOrd="3" destOrd="0" presId="urn:microsoft.com/office/officeart/2005/8/layout/hChevron3"/>
    <dgm:cxn modelId="{F769DA8A-74E2-4B3B-90F9-3359AB7E91F8}" type="presParOf" srcId="{277C797A-746C-4F35-9792-FDC1B618E38F}" destId="{7588375F-4919-41D5-A904-5D5AC8240133}"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C4CBEF-56CB-4BAC-9408-909B20AA8521}" type="doc">
      <dgm:prSet loTypeId="urn:microsoft.com/office/officeart/2009/layout/CircleArrowProcess" loCatId="cycle" qsTypeId="urn:microsoft.com/office/officeart/2005/8/quickstyle/simple1" qsCatId="simple" csTypeId="urn:microsoft.com/office/officeart/2005/8/colors/colorful1" csCatId="colorful" phldr="1"/>
      <dgm:spPr/>
      <dgm:t>
        <a:bodyPr/>
        <a:lstStyle/>
        <a:p>
          <a:endParaRPr lang="ru-RU"/>
        </a:p>
      </dgm:t>
    </dgm:pt>
    <dgm:pt modelId="{0CD3E7EF-3BAD-4890-8381-6FBB4304C735}">
      <dgm:prSet phldrT="[Текст]" custT="1"/>
      <dgm:spPr/>
      <dgm:t>
        <a:bodyPr/>
        <a:lstStyle/>
        <a:p>
          <a:r>
            <a:rPr lang="ru-RU" sz="2000" b="1" i="1" dirty="0">
              <a:solidFill>
                <a:schemeClr val="accent1">
                  <a:lumMod val="50000"/>
                </a:schemeClr>
              </a:solidFill>
              <a:latin typeface="Arial" panose="020B0604020202020204" pitchFamily="34" charset="0"/>
              <a:cs typeface="Arial" panose="020B0604020202020204" pitchFamily="34" charset="0"/>
            </a:rPr>
            <a:t>Қос</a:t>
          </a:r>
          <a:r>
            <a:rPr kumimoji="0" lang="ru-RU" sz="2000" b="1" i="1" u="none" strike="noStrike"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роторлы </a:t>
          </a:r>
          <a:r>
            <a:rPr kumimoji="0" lang="ru-RU" sz="2000" b="1" i="1" u="none" strike="noStrike" cap="none" spc="0" normalizeH="0" baseline="0" noProof="0" dirty="0" err="1">
              <a:ln>
                <a:noFill/>
              </a:ln>
              <a:solidFill>
                <a:schemeClr val="accent1">
                  <a:lumMod val="50000"/>
                </a:schemeClr>
              </a:solidFill>
              <a:effectLst/>
              <a:uLnTx/>
              <a:uFillTx/>
              <a:latin typeface="Arial" panose="020B0604020202020204" pitchFamily="34" charset="0"/>
              <a:cs typeface="Arial" panose="020B0604020202020204" pitchFamily="34" charset="0"/>
            </a:rPr>
            <a:t>вакуумдық</a:t>
          </a:r>
          <a:r>
            <a:rPr kumimoji="0" lang="ru-RU" sz="2000" b="1" i="1" u="none" strike="noStrike"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сорғылардың конструктивті ерекшеліктері</a:t>
          </a:r>
          <a:endParaRPr lang="ru-RU" sz="2000" b="1" i="1" dirty="0">
            <a:solidFill>
              <a:schemeClr val="tx1"/>
            </a:solidFill>
            <a:latin typeface="Arial" panose="020B0604020202020204" pitchFamily="34" charset="0"/>
            <a:cs typeface="Arial" panose="020B0604020202020204" pitchFamily="34" charset="0"/>
          </a:endParaRPr>
        </a:p>
      </dgm:t>
    </dgm:pt>
    <dgm:pt modelId="{5D7C2B07-CC62-4E36-B109-5F6875AE73D9}" type="parTrans" cxnId="{6AF46143-CE35-4DE8-AE04-5FDF16F2741F}">
      <dgm:prSet/>
      <dgm:spPr/>
      <dgm:t>
        <a:bodyPr/>
        <a:lstStyle/>
        <a:p>
          <a:endParaRPr lang="ru-RU"/>
        </a:p>
      </dgm:t>
    </dgm:pt>
    <dgm:pt modelId="{E50DF30A-E6C9-439B-AED3-B16DC18921B3}" type="sibTrans" cxnId="{6AF46143-CE35-4DE8-AE04-5FDF16F2741F}">
      <dgm:prSet/>
      <dgm:spPr/>
      <dgm:t>
        <a:bodyPr/>
        <a:lstStyle/>
        <a:p>
          <a:endParaRPr lang="ru-RU"/>
        </a:p>
      </dgm:t>
    </dgm:pt>
    <dgm:pt modelId="{595E95FF-8E7F-4847-9700-14614E3AD7AA}">
      <dgm:prSet phldrT="[Текст]" custT="1"/>
      <dgm:spPr/>
      <dgm:t>
        <a:bodyPr/>
        <a:lstStyle/>
        <a:p>
          <a:r>
            <a:rPr lang="ru-RU" sz="1800" b="1" i="1" dirty="0">
              <a:latin typeface="Arial" panose="020B0604020202020204" pitchFamily="34" charset="0"/>
              <a:cs typeface="Arial" panose="020B0604020202020204" pitchFamily="34" charset="0"/>
            </a:rPr>
            <a:t>Корпус</a:t>
          </a:r>
          <a:r>
            <a:rPr lang="ru-RU" sz="1800" dirty="0">
              <a:latin typeface="Arial" panose="020B0604020202020204" pitchFamily="34" charset="0"/>
              <a:cs typeface="Arial" panose="020B0604020202020204" pitchFamily="34" charset="0"/>
            </a:rPr>
            <a:t>
Алюминий немесе тот баспайтын болат сияқты берік материалдардан </a:t>
          </a:r>
          <a:r>
            <a:rPr lang="ru-RU" sz="1800" dirty="0" err="1">
              <a:latin typeface="Arial" panose="020B0604020202020204" pitchFamily="34" charset="0"/>
              <a:cs typeface="Arial" panose="020B0604020202020204" pitchFamily="34" charset="0"/>
            </a:rPr>
            <a:t>жасалған</a:t>
          </a:r>
          <a:r>
            <a:rPr lang="ru-RU" sz="1800" dirty="0">
              <a:latin typeface="Arial" panose="020B0604020202020204" pitchFamily="34" charset="0"/>
              <a:cs typeface="Arial" panose="020B0604020202020204" pitchFamily="34" charset="0"/>
            </a:rPr>
            <a:t>.</a:t>
          </a:r>
          <a:endParaRPr lang="ru-RU" sz="1800" b="1" i="1" dirty="0">
            <a:latin typeface="Arial" panose="020B0604020202020204" pitchFamily="34" charset="0"/>
            <a:cs typeface="Arial" panose="020B0604020202020204" pitchFamily="34" charset="0"/>
          </a:endParaRPr>
        </a:p>
        <a:p>
          <a:r>
            <a:rPr lang="ru-RU" sz="1800" b="1" i="1" dirty="0" err="1">
              <a:latin typeface="Arial" panose="020B0604020202020204" pitchFamily="34" charset="0"/>
              <a:cs typeface="Arial" panose="020B0604020202020204" pitchFamily="34" charset="0"/>
            </a:rPr>
            <a:t>Майлау</a:t>
          </a:r>
          <a:r>
            <a:rPr lang="ru-RU" sz="1800" b="1" i="1" dirty="0">
              <a:latin typeface="Arial" panose="020B0604020202020204" pitchFamily="34" charset="0"/>
              <a:cs typeface="Arial" panose="020B0604020202020204" pitchFamily="34" charset="0"/>
            </a:rPr>
            <a:t> </a:t>
          </a:r>
          <a:r>
            <a:rPr lang="ru-RU" sz="1800" b="1" i="1" dirty="0" err="1">
              <a:latin typeface="Arial" panose="020B0604020202020204" pitchFamily="34" charset="0"/>
              <a:cs typeface="Arial" panose="020B0604020202020204" pitchFamily="34" charset="0"/>
            </a:rPr>
            <a:t>жүйесі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Үйкелісті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азайту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және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ұзақ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жұмыс</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істеуді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қамтамасыз</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ету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үшін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мұқият</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жасалған</a:t>
          </a:r>
          <a:endParaRPr lang="ru-RU" sz="1800" dirty="0">
            <a:latin typeface="Arial" panose="020B0604020202020204" pitchFamily="34" charset="0"/>
            <a:cs typeface="Arial" panose="020B0604020202020204" pitchFamily="34" charset="0"/>
          </a:endParaRPr>
        </a:p>
      </dgm:t>
    </dgm:pt>
    <dgm:pt modelId="{2E9E41C7-92E1-48D2-BD12-7D975555527B}" type="parTrans" cxnId="{85049242-CE4D-47AA-B970-0A122AF51EF1}">
      <dgm:prSet/>
      <dgm:spPr/>
      <dgm:t>
        <a:bodyPr/>
        <a:lstStyle/>
        <a:p>
          <a:endParaRPr lang="ru-RU"/>
        </a:p>
      </dgm:t>
    </dgm:pt>
    <dgm:pt modelId="{D1A5D0B6-5703-4E33-B71B-28F87D37583F}" type="sibTrans" cxnId="{85049242-CE4D-47AA-B970-0A122AF51EF1}">
      <dgm:prSet/>
      <dgm:spPr/>
      <dgm:t>
        <a:bodyPr/>
        <a:lstStyle/>
        <a:p>
          <a:endParaRPr lang="ru-RU"/>
        </a:p>
      </dgm:t>
    </dgm:pt>
    <dgm:pt modelId="{E1C55A6C-5639-4703-8B2F-C49D17839AB3}">
      <dgm:prSet phldrT="[Текст]" custT="1"/>
      <dgm:spPr/>
      <dgm:t>
        <a:bodyPr/>
        <a:lstStyle/>
        <a:p>
          <a:r>
            <a:rPr lang="ru-RU" sz="1800" b="1" i="1" dirty="0" err="1">
              <a:latin typeface="Arial" panose="020B0604020202020204" pitchFamily="34" charset="0"/>
              <a:cs typeface="Arial" panose="020B0604020202020204" pitchFamily="34" charset="0"/>
            </a:rPr>
            <a:t>Жетектеу</a:t>
          </a:r>
          <a:r>
            <a:rPr lang="ru-RU" sz="1800" dirty="0">
              <a:latin typeface="Arial" panose="020B0604020202020204" pitchFamily="34" charset="0"/>
              <a:cs typeface="Arial" panose="020B0604020202020204" pitchFamily="34" charset="0"/>
            </a:rPr>
            <a:t>
Қуатты электр қозғалтқышы роторлардың жоғары айналу жылдамдығын қамтамасыз етеді.</a:t>
          </a:r>
        </a:p>
      </dgm:t>
    </dgm:pt>
    <dgm:pt modelId="{340E13F0-D5CB-4190-A7C9-D8B976ADEDC3}" type="parTrans" cxnId="{10B1480C-BABC-48D9-B46A-A14EE8638647}">
      <dgm:prSet/>
      <dgm:spPr/>
      <dgm:t>
        <a:bodyPr/>
        <a:lstStyle/>
        <a:p>
          <a:endParaRPr lang="ru-RU"/>
        </a:p>
      </dgm:t>
    </dgm:pt>
    <dgm:pt modelId="{4CD7CA6F-F5D2-4F6A-AF9C-CB84A45663C3}" type="sibTrans" cxnId="{10B1480C-BABC-48D9-B46A-A14EE8638647}">
      <dgm:prSet/>
      <dgm:spPr/>
      <dgm:t>
        <a:bodyPr/>
        <a:lstStyle/>
        <a:p>
          <a:endParaRPr lang="ru-RU"/>
        </a:p>
      </dgm:t>
    </dgm:pt>
    <dgm:pt modelId="{B1358F68-F241-4C0A-BC3B-833430A6AD06}">
      <dgm:prSet phldrT="[Текст]" custT="1"/>
      <dgm:spPr/>
      <dgm:t>
        <a:bodyPr/>
        <a:lstStyle/>
        <a:p>
          <a:r>
            <a:rPr lang="ru-RU" sz="1800" b="1" i="1" dirty="0" err="1">
              <a:latin typeface="Arial" panose="020B0604020202020204" pitchFamily="34" charset="0"/>
              <a:cs typeface="Arial" panose="020B0604020202020204" pitchFamily="34" charset="0"/>
            </a:rPr>
            <a:t>Роторлар</a:t>
          </a:r>
          <a:r>
            <a:rPr lang="ru-RU" sz="1800" dirty="0">
              <a:latin typeface="Arial" panose="020B0604020202020204" pitchFamily="34" charset="0"/>
              <a:cs typeface="Arial" panose="020B0604020202020204" pitchFamily="34" charset="0"/>
            </a:rPr>
            <a:t>
Олар ауаның оңтайлы қысылуын қамтамасыз ететін нақты анықталған өлшемдер мен пішіндерге ие.</a:t>
          </a:r>
        </a:p>
      </dgm:t>
    </dgm:pt>
    <dgm:pt modelId="{7444B6A3-C39C-46C7-9BAC-5EC32CD641E2}" type="parTrans" cxnId="{8A643307-90AC-4DDD-9112-FA28B583370D}">
      <dgm:prSet/>
      <dgm:spPr/>
      <dgm:t>
        <a:bodyPr/>
        <a:lstStyle/>
        <a:p>
          <a:endParaRPr lang="ru-RU"/>
        </a:p>
      </dgm:t>
    </dgm:pt>
    <dgm:pt modelId="{63B10620-3A5E-4A70-91E7-BFE56AF6B0D2}" type="sibTrans" cxnId="{8A643307-90AC-4DDD-9112-FA28B583370D}">
      <dgm:prSet/>
      <dgm:spPr/>
      <dgm:t>
        <a:bodyPr/>
        <a:lstStyle/>
        <a:p>
          <a:endParaRPr lang="ru-RU"/>
        </a:p>
      </dgm:t>
    </dgm:pt>
    <dgm:pt modelId="{ADBBD79C-1DCE-485A-A244-6090501377D6}" type="pres">
      <dgm:prSet presAssocID="{96C4CBEF-56CB-4BAC-9408-909B20AA8521}" presName="Name0" presStyleCnt="0">
        <dgm:presLayoutVars>
          <dgm:chMax val="7"/>
          <dgm:chPref val="7"/>
          <dgm:dir/>
          <dgm:animLvl val="lvl"/>
        </dgm:presLayoutVars>
      </dgm:prSet>
      <dgm:spPr/>
    </dgm:pt>
    <dgm:pt modelId="{D345F528-6F43-404F-AB51-4C9FA62E90A3}" type="pres">
      <dgm:prSet presAssocID="{0CD3E7EF-3BAD-4890-8381-6FBB4304C735}" presName="Accent1" presStyleCnt="0"/>
      <dgm:spPr/>
    </dgm:pt>
    <dgm:pt modelId="{6D285077-E13E-4FEC-A922-9CE9DD0853F0}" type="pres">
      <dgm:prSet presAssocID="{0CD3E7EF-3BAD-4890-8381-6FBB4304C735}" presName="Accent" presStyleLbl="node1" presStyleIdx="0" presStyleCnt="1"/>
      <dgm:spPr/>
    </dgm:pt>
    <dgm:pt modelId="{F360BCAE-4EE4-49CD-AAF9-BBEFB19C3E0A}" type="pres">
      <dgm:prSet presAssocID="{0CD3E7EF-3BAD-4890-8381-6FBB4304C735}" presName="Child1" presStyleLbl="revTx" presStyleIdx="0" presStyleCnt="2" custScaleX="128519">
        <dgm:presLayoutVars>
          <dgm:chMax val="0"/>
          <dgm:chPref val="0"/>
          <dgm:bulletEnabled val="1"/>
        </dgm:presLayoutVars>
      </dgm:prSet>
      <dgm:spPr/>
    </dgm:pt>
    <dgm:pt modelId="{9B474EA7-AF9E-4375-B7CA-947EF3D026A9}" type="pres">
      <dgm:prSet presAssocID="{0CD3E7EF-3BAD-4890-8381-6FBB4304C735}" presName="Parent1" presStyleLbl="revTx" presStyleIdx="1" presStyleCnt="2">
        <dgm:presLayoutVars>
          <dgm:chMax val="1"/>
          <dgm:chPref val="1"/>
          <dgm:bulletEnabled val="1"/>
        </dgm:presLayoutVars>
      </dgm:prSet>
      <dgm:spPr/>
    </dgm:pt>
  </dgm:ptLst>
  <dgm:cxnLst>
    <dgm:cxn modelId="{8A643307-90AC-4DDD-9112-FA28B583370D}" srcId="{0CD3E7EF-3BAD-4890-8381-6FBB4304C735}" destId="{B1358F68-F241-4C0A-BC3B-833430A6AD06}" srcOrd="2" destOrd="0" parTransId="{7444B6A3-C39C-46C7-9BAC-5EC32CD641E2}" sibTransId="{63B10620-3A5E-4A70-91E7-BFE56AF6B0D2}"/>
    <dgm:cxn modelId="{10B1480C-BABC-48D9-B46A-A14EE8638647}" srcId="{0CD3E7EF-3BAD-4890-8381-6FBB4304C735}" destId="{E1C55A6C-5639-4703-8B2F-C49D17839AB3}" srcOrd="1" destOrd="0" parTransId="{340E13F0-D5CB-4190-A7C9-D8B976ADEDC3}" sibTransId="{4CD7CA6F-F5D2-4F6A-AF9C-CB84A45663C3}"/>
    <dgm:cxn modelId="{21B06D26-5363-4C82-8069-19607B7D31B6}" type="presOf" srcId="{96C4CBEF-56CB-4BAC-9408-909B20AA8521}" destId="{ADBBD79C-1DCE-485A-A244-6090501377D6}" srcOrd="0" destOrd="0" presId="urn:microsoft.com/office/officeart/2009/layout/CircleArrowProcess"/>
    <dgm:cxn modelId="{85049242-CE4D-47AA-B970-0A122AF51EF1}" srcId="{0CD3E7EF-3BAD-4890-8381-6FBB4304C735}" destId="{595E95FF-8E7F-4847-9700-14614E3AD7AA}" srcOrd="0" destOrd="0" parTransId="{2E9E41C7-92E1-48D2-BD12-7D975555527B}" sibTransId="{D1A5D0B6-5703-4E33-B71B-28F87D37583F}"/>
    <dgm:cxn modelId="{6AF46143-CE35-4DE8-AE04-5FDF16F2741F}" srcId="{96C4CBEF-56CB-4BAC-9408-909B20AA8521}" destId="{0CD3E7EF-3BAD-4890-8381-6FBB4304C735}" srcOrd="0" destOrd="0" parTransId="{5D7C2B07-CC62-4E36-B109-5F6875AE73D9}" sibTransId="{E50DF30A-E6C9-439B-AED3-B16DC18921B3}"/>
    <dgm:cxn modelId="{C873BB48-7C14-4BD7-B454-33E209683321}" type="presOf" srcId="{595E95FF-8E7F-4847-9700-14614E3AD7AA}" destId="{F360BCAE-4EE4-49CD-AAF9-BBEFB19C3E0A}" srcOrd="0" destOrd="0" presId="urn:microsoft.com/office/officeart/2009/layout/CircleArrowProcess"/>
    <dgm:cxn modelId="{CA116178-C647-479F-A4D9-37ED33968F39}" type="presOf" srcId="{E1C55A6C-5639-4703-8B2F-C49D17839AB3}" destId="{F360BCAE-4EE4-49CD-AAF9-BBEFB19C3E0A}" srcOrd="0" destOrd="1" presId="urn:microsoft.com/office/officeart/2009/layout/CircleArrowProcess"/>
    <dgm:cxn modelId="{A6B57AD7-8A45-4DD3-BFC0-DECF63B8BD7E}" type="presOf" srcId="{0CD3E7EF-3BAD-4890-8381-6FBB4304C735}" destId="{9B474EA7-AF9E-4375-B7CA-947EF3D026A9}" srcOrd="0" destOrd="0" presId="urn:microsoft.com/office/officeart/2009/layout/CircleArrowProcess"/>
    <dgm:cxn modelId="{81EDB4E9-5669-451D-A7BB-05B515942C9D}" type="presOf" srcId="{B1358F68-F241-4C0A-BC3B-833430A6AD06}" destId="{F360BCAE-4EE4-49CD-AAF9-BBEFB19C3E0A}" srcOrd="0" destOrd="2" presId="urn:microsoft.com/office/officeart/2009/layout/CircleArrowProcess"/>
    <dgm:cxn modelId="{56CAF483-8054-4800-A869-4FF1D65F5BCA}" type="presParOf" srcId="{ADBBD79C-1DCE-485A-A244-6090501377D6}" destId="{D345F528-6F43-404F-AB51-4C9FA62E90A3}" srcOrd="0" destOrd="0" presId="urn:microsoft.com/office/officeart/2009/layout/CircleArrowProcess"/>
    <dgm:cxn modelId="{A0A2AADD-4EAF-481E-BE86-E70F708A82C6}" type="presParOf" srcId="{D345F528-6F43-404F-AB51-4C9FA62E90A3}" destId="{6D285077-E13E-4FEC-A922-9CE9DD0853F0}" srcOrd="0" destOrd="0" presId="urn:microsoft.com/office/officeart/2009/layout/CircleArrowProcess"/>
    <dgm:cxn modelId="{0AC89F82-EAD7-4E10-82F3-E14986B14161}" type="presParOf" srcId="{ADBBD79C-1DCE-485A-A244-6090501377D6}" destId="{F360BCAE-4EE4-49CD-AAF9-BBEFB19C3E0A}" srcOrd="1" destOrd="0" presId="urn:microsoft.com/office/officeart/2009/layout/CircleArrowProcess"/>
    <dgm:cxn modelId="{8277A1F0-9F92-4162-8397-87C79E80A98A}" type="presParOf" srcId="{ADBBD79C-1DCE-485A-A244-6090501377D6}" destId="{9B474EA7-AF9E-4375-B7CA-947EF3D026A9}" srcOrd="2"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C899CB-AF92-4EFF-B140-D98C277C9F03}" type="doc">
      <dgm:prSet loTypeId="urn:microsoft.com/office/officeart/2005/8/layout/orgChart1" loCatId="hierarchy" qsTypeId="urn:microsoft.com/office/officeart/2005/8/quickstyle/simple1" qsCatId="simple" csTypeId="urn:microsoft.com/office/officeart/2005/8/colors/accent5_5" csCatId="accent5" phldr="1"/>
      <dgm:spPr/>
      <dgm:t>
        <a:bodyPr/>
        <a:lstStyle/>
        <a:p>
          <a:endParaRPr lang="ru-RU"/>
        </a:p>
      </dgm:t>
    </dgm:pt>
    <dgm:pt modelId="{FA6840A6-2FF4-4577-9105-B668FBCC79C8}">
      <dgm:prSet phldrT="[Текст]" custT="1"/>
      <dgm:spPr/>
      <dgm:t>
        <a:bodyPr/>
        <a:lstStyle/>
        <a:p>
          <a:r>
            <a:rPr lang="kk-KZ" sz="2000" i="0" dirty="0">
              <a:solidFill>
                <a:srgbClr val="C00000"/>
              </a:solidFill>
              <a:latin typeface="Arial" panose="020B0604020202020204" pitchFamily="34" charset="0"/>
              <a:cs typeface="Arial" panose="020B0604020202020204" pitchFamily="34" charset="0"/>
            </a:rPr>
            <a:t>Құйынды вакуумдық сорғылардың артықшылықтары</a:t>
          </a:r>
          <a:endParaRPr lang="ru-RU" sz="2000" i="0" dirty="0">
            <a:solidFill>
              <a:srgbClr val="C00000"/>
            </a:solidFill>
            <a:latin typeface="Arial" panose="020B0604020202020204" pitchFamily="34" charset="0"/>
            <a:cs typeface="Arial" panose="020B0604020202020204" pitchFamily="34" charset="0"/>
          </a:endParaRPr>
        </a:p>
      </dgm:t>
    </dgm:pt>
    <dgm:pt modelId="{FAE1689F-2C2A-4BAF-8DBB-3A6C8BA4E7BB}" type="parTrans" cxnId="{CFBD17BA-3C8A-431A-8573-23B4FBF3D225}">
      <dgm:prSet/>
      <dgm:spPr/>
      <dgm:t>
        <a:bodyPr/>
        <a:lstStyle/>
        <a:p>
          <a:endParaRPr lang="ru-RU"/>
        </a:p>
      </dgm:t>
    </dgm:pt>
    <dgm:pt modelId="{D3370839-722E-4B69-B87F-752F2A570ECD}" type="sibTrans" cxnId="{CFBD17BA-3C8A-431A-8573-23B4FBF3D225}">
      <dgm:prSet/>
      <dgm:spPr/>
      <dgm:t>
        <a:bodyPr/>
        <a:lstStyle/>
        <a:p>
          <a:endParaRPr lang="ru-RU"/>
        </a:p>
      </dgm:t>
    </dgm:pt>
    <dgm:pt modelId="{8D9AF074-1DDD-4144-91AF-B50B900EE57D}" type="asst">
      <dgm:prSet phldrT="[Текст]" custT="1"/>
      <dgm:spPr/>
      <dgm:t>
        <a:bodyPr/>
        <a:lstStyle/>
        <a:p>
          <a:r>
            <a:rPr lang="ru-RU" sz="1800" dirty="0">
              <a:solidFill>
                <a:schemeClr val="accent1">
                  <a:lumMod val="50000"/>
                </a:schemeClr>
              </a:solidFill>
              <a:latin typeface="Arial" panose="020B0604020202020204" pitchFamily="34" charset="0"/>
              <a:cs typeface="Arial" panose="020B0604020202020204" pitchFamily="34" charset="0"/>
            </a:rPr>
            <a:t>экологиялық таза, </a:t>
          </a:r>
          <a:r>
            <a:rPr lang="ru-RU" sz="1800" dirty="0" err="1">
              <a:solidFill>
                <a:schemeClr val="accent1">
                  <a:lumMod val="50000"/>
                </a:schemeClr>
              </a:solidFill>
              <a:latin typeface="Arial" panose="020B0604020202020204" pitchFamily="34" charset="0"/>
              <a:cs typeface="Arial" panose="020B0604020202020204" pitchFamily="34" charset="0"/>
            </a:rPr>
            <a:t>себебі</a:t>
          </a:r>
          <a:r>
            <a:rPr lang="ru-RU" sz="1800" dirty="0">
              <a:solidFill>
                <a:schemeClr val="accent1">
                  <a:lumMod val="50000"/>
                </a:schemeClr>
              </a:solidFill>
              <a:latin typeface="Arial" panose="020B0604020202020204" pitchFamily="34" charset="0"/>
              <a:cs typeface="Arial" panose="020B0604020202020204" pitchFamily="34" charset="0"/>
            </a:rPr>
            <a:t> </a:t>
          </a:r>
          <a:r>
            <a:rPr lang="ru-RU" sz="1800" dirty="0" err="1">
              <a:solidFill>
                <a:schemeClr val="accent1">
                  <a:lumMod val="50000"/>
                </a:schemeClr>
              </a:solidFill>
              <a:latin typeface="Arial" panose="020B0604020202020204" pitchFamily="34" charset="0"/>
              <a:cs typeface="Arial" panose="020B0604020202020204" pitchFamily="34" charset="0"/>
            </a:rPr>
            <a:t>ол</a:t>
          </a:r>
          <a:r>
            <a:rPr lang="ru-RU" sz="1800" dirty="0">
              <a:solidFill>
                <a:schemeClr val="accent1">
                  <a:lumMod val="50000"/>
                </a:schemeClr>
              </a:solidFill>
              <a:latin typeface="Arial" panose="020B0604020202020204" pitchFamily="34" charset="0"/>
              <a:cs typeface="Arial" panose="020B0604020202020204" pitchFamily="34" charset="0"/>
            </a:rPr>
            <a:t> тығыздағыш майды қолданбайды</a:t>
          </a:r>
          <a:endParaRPr lang="ru-RU" sz="1800" dirty="0">
            <a:latin typeface="Arial" panose="020B0604020202020204" pitchFamily="34" charset="0"/>
            <a:cs typeface="Arial" panose="020B0604020202020204" pitchFamily="34" charset="0"/>
          </a:endParaRPr>
        </a:p>
      </dgm:t>
    </dgm:pt>
    <dgm:pt modelId="{2B289628-3B40-4A70-B6D7-8B06FA18CD47}" type="parTrans" cxnId="{71706CAF-9E14-47A0-9F6C-4BC2D5F2D228}">
      <dgm:prSet/>
      <dgm:spPr/>
      <dgm:t>
        <a:bodyPr/>
        <a:lstStyle/>
        <a:p>
          <a:endParaRPr lang="ru-RU"/>
        </a:p>
      </dgm:t>
    </dgm:pt>
    <dgm:pt modelId="{8DABA40A-802F-42FB-B945-892DA7F4D59C}" type="sibTrans" cxnId="{71706CAF-9E14-47A0-9F6C-4BC2D5F2D228}">
      <dgm:prSet/>
      <dgm:spPr/>
      <dgm:t>
        <a:bodyPr/>
        <a:lstStyle/>
        <a:p>
          <a:endParaRPr lang="ru-RU"/>
        </a:p>
      </dgm:t>
    </dgm:pt>
    <dgm:pt modelId="{D70BA4DC-D3A1-4853-8DFC-FEBA158A6BFD}">
      <dgm:prSet phldrT="[Текст]" custT="1"/>
      <dgm:spPr/>
      <dgm:t>
        <a:bodyPr/>
        <a:lstStyle/>
        <a:p>
          <a:r>
            <a:rPr lang="ru-RU" sz="1800" dirty="0">
              <a:solidFill>
                <a:schemeClr val="accent1">
                  <a:lumMod val="50000"/>
                </a:schemeClr>
              </a:solidFill>
              <a:latin typeface="Times New Roman" panose="02020603050405020304" pitchFamily="18" charset="0"/>
              <a:cs typeface="Times New Roman" panose="02020603050405020304" pitchFamily="18" charset="0"/>
            </a:rPr>
            <a:t> </a:t>
          </a:r>
          <a:r>
            <a:rPr lang="ru-RU" sz="1800" dirty="0">
              <a:solidFill>
                <a:schemeClr val="accent1">
                  <a:lumMod val="50000"/>
                </a:schemeClr>
              </a:solidFill>
              <a:latin typeface="Arial" panose="020B0604020202020204" pitchFamily="34" charset="0"/>
              <a:cs typeface="Arial" panose="020B0604020202020204" pitchFamily="34" charset="0"/>
            </a:rPr>
            <a:t>үйкеліс бөліктері жоқ, тек мойынтіректер тозады</a:t>
          </a:r>
        </a:p>
      </dgm:t>
    </dgm:pt>
    <dgm:pt modelId="{4B0145F1-406D-4A9E-916C-E07DFC8D7C9F}" type="parTrans" cxnId="{4799735F-D72F-473B-9579-32C2A30F8087}">
      <dgm:prSet/>
      <dgm:spPr/>
      <dgm:t>
        <a:bodyPr/>
        <a:lstStyle/>
        <a:p>
          <a:endParaRPr lang="ru-RU"/>
        </a:p>
      </dgm:t>
    </dgm:pt>
    <dgm:pt modelId="{55DB9213-B942-4837-BD54-934B06D41C9B}" type="sibTrans" cxnId="{4799735F-D72F-473B-9579-32C2A30F8087}">
      <dgm:prSet/>
      <dgm:spPr/>
      <dgm:t>
        <a:bodyPr/>
        <a:lstStyle/>
        <a:p>
          <a:endParaRPr lang="ru-RU"/>
        </a:p>
      </dgm:t>
    </dgm:pt>
    <dgm:pt modelId="{340B3AF3-A4C7-482C-AB12-F6E7266EFB17}">
      <dgm:prSet phldrT="[Текст]" custT="1"/>
      <dgm:spPr/>
      <dgm:t>
        <a:bodyPr/>
        <a:lstStyle/>
        <a:p>
          <a:r>
            <a:rPr lang="ru-RU" sz="1800" dirty="0">
              <a:solidFill>
                <a:schemeClr val="accent1">
                  <a:lumMod val="50000"/>
                </a:schemeClr>
              </a:solidFill>
              <a:latin typeface="Arial" panose="020B0604020202020204" pitchFamily="34" charset="0"/>
              <a:cs typeface="Arial" panose="020B0604020202020204" pitchFamily="34" charset="0"/>
            </a:rPr>
            <a:t>майсыз дизайн сорылатын орталардың тазалығын </a:t>
          </a:r>
          <a:r>
            <a:rPr lang="ru-RU" sz="1800" dirty="0" err="1">
              <a:solidFill>
                <a:schemeClr val="accent1">
                  <a:lumMod val="50000"/>
                </a:schemeClr>
              </a:solidFill>
              <a:latin typeface="Arial" panose="020B0604020202020204" pitchFamily="34" charset="0"/>
              <a:cs typeface="Arial" panose="020B0604020202020204" pitchFamily="34" charset="0"/>
            </a:rPr>
            <a:t>қамтамасыз</a:t>
          </a:r>
          <a:r>
            <a:rPr lang="ru-RU" sz="1800" dirty="0">
              <a:solidFill>
                <a:schemeClr val="accent1">
                  <a:lumMod val="50000"/>
                </a:schemeClr>
              </a:solidFill>
              <a:latin typeface="Arial" panose="020B0604020202020204" pitchFamily="34" charset="0"/>
              <a:cs typeface="Arial" panose="020B0604020202020204" pitchFamily="34" charset="0"/>
            </a:rPr>
            <a:t> </a:t>
          </a:r>
          <a:r>
            <a:rPr lang="ru-RU" sz="1800" dirty="0" err="1">
              <a:solidFill>
                <a:schemeClr val="accent1">
                  <a:lumMod val="50000"/>
                </a:schemeClr>
              </a:solidFill>
              <a:latin typeface="Arial" panose="020B0604020202020204" pitchFamily="34" charset="0"/>
              <a:cs typeface="Arial" panose="020B0604020202020204" pitchFamily="34" charset="0"/>
            </a:rPr>
            <a:t>етеді</a:t>
          </a:r>
          <a:endParaRPr lang="ru-RU" sz="1800" dirty="0">
            <a:solidFill>
              <a:schemeClr val="accent1">
                <a:lumMod val="50000"/>
              </a:schemeClr>
            </a:solidFill>
            <a:latin typeface="Arial" panose="020B0604020202020204" pitchFamily="34" charset="0"/>
            <a:cs typeface="Arial" panose="020B0604020202020204" pitchFamily="34" charset="0"/>
          </a:endParaRPr>
        </a:p>
      </dgm:t>
    </dgm:pt>
    <dgm:pt modelId="{2253C300-6553-4AC8-9B64-5CD4D0706436}" type="parTrans" cxnId="{B6316620-9459-4364-85BD-CA0AAD52B9B0}">
      <dgm:prSet/>
      <dgm:spPr/>
      <dgm:t>
        <a:bodyPr/>
        <a:lstStyle/>
        <a:p>
          <a:endParaRPr lang="ru-RU"/>
        </a:p>
      </dgm:t>
    </dgm:pt>
    <dgm:pt modelId="{EB509E90-37F4-452F-A4B3-F87A9F561128}" type="sibTrans" cxnId="{B6316620-9459-4364-85BD-CA0AAD52B9B0}">
      <dgm:prSet/>
      <dgm:spPr/>
      <dgm:t>
        <a:bodyPr/>
        <a:lstStyle/>
        <a:p>
          <a:endParaRPr lang="ru-RU"/>
        </a:p>
      </dgm:t>
    </dgm:pt>
    <dgm:pt modelId="{7C03BD3F-FCBD-4D8C-B231-7B6EA6002833}">
      <dgm:prSet phldrT="[Текст]" custT="1"/>
      <dgm:spPr/>
      <dgm:t>
        <a:bodyPr/>
        <a:lstStyle/>
        <a:p>
          <a:r>
            <a:rPr lang="ru-RU" sz="1800" dirty="0">
              <a:solidFill>
                <a:schemeClr val="accent1">
                  <a:lumMod val="50000"/>
                </a:schemeClr>
              </a:solidFill>
              <a:latin typeface="Arial" panose="020B0604020202020204" pitchFamily="34" charset="0"/>
              <a:cs typeface="Arial" panose="020B0604020202020204" pitchFamily="34" charset="0"/>
            </a:rPr>
            <a:t>Шағын,төмен шу;
техникалық қызмет көрсету және </a:t>
          </a:r>
          <a:r>
            <a:rPr lang="ru-RU" sz="1800" dirty="0" err="1">
              <a:solidFill>
                <a:schemeClr val="accent1">
                  <a:lumMod val="50000"/>
                </a:schemeClr>
              </a:solidFill>
              <a:latin typeface="Arial" panose="020B0604020202020204" pitchFamily="34" charset="0"/>
              <a:cs typeface="Arial" panose="020B0604020202020204" pitchFamily="34" charset="0"/>
            </a:rPr>
            <a:t>пайдалану</a:t>
          </a:r>
          <a:r>
            <a:rPr lang="ru-RU" sz="1800" dirty="0">
              <a:solidFill>
                <a:schemeClr val="accent1">
                  <a:lumMod val="50000"/>
                </a:schemeClr>
              </a:solidFill>
              <a:latin typeface="Arial" panose="020B0604020202020204" pitchFamily="34" charset="0"/>
              <a:cs typeface="Arial" panose="020B0604020202020204" pitchFamily="34" charset="0"/>
            </a:rPr>
            <a:t> </a:t>
          </a:r>
          <a:r>
            <a:rPr lang="ru-RU" sz="1800" dirty="0" err="1">
              <a:solidFill>
                <a:schemeClr val="accent1">
                  <a:lumMod val="50000"/>
                </a:schemeClr>
              </a:solidFill>
              <a:latin typeface="Arial" panose="020B0604020202020204" pitchFamily="34" charset="0"/>
              <a:cs typeface="Arial" panose="020B0604020202020204" pitchFamily="34" charset="0"/>
            </a:rPr>
            <a:t>оңай</a:t>
          </a:r>
          <a:endParaRPr lang="ru-RU" sz="1800" dirty="0">
            <a:solidFill>
              <a:schemeClr val="accent1">
                <a:lumMod val="50000"/>
              </a:schemeClr>
            </a:solidFill>
            <a:latin typeface="Arial" panose="020B0604020202020204" pitchFamily="34" charset="0"/>
            <a:cs typeface="Arial" panose="020B0604020202020204" pitchFamily="34" charset="0"/>
          </a:endParaRPr>
        </a:p>
      </dgm:t>
    </dgm:pt>
    <dgm:pt modelId="{166A76CE-8E65-4CCF-8A9A-31DD00C8A6F0}" type="parTrans" cxnId="{088C0F9D-C1D9-4530-A7BB-386049FA5B37}">
      <dgm:prSet/>
      <dgm:spPr/>
      <dgm:t>
        <a:bodyPr/>
        <a:lstStyle/>
        <a:p>
          <a:endParaRPr lang="ru-RU"/>
        </a:p>
      </dgm:t>
    </dgm:pt>
    <dgm:pt modelId="{E7FF7CDA-C6E0-43B0-99C8-A609427E5A7F}" type="sibTrans" cxnId="{088C0F9D-C1D9-4530-A7BB-386049FA5B37}">
      <dgm:prSet/>
      <dgm:spPr/>
      <dgm:t>
        <a:bodyPr/>
        <a:lstStyle/>
        <a:p>
          <a:endParaRPr lang="ru-RU"/>
        </a:p>
      </dgm:t>
    </dgm:pt>
    <dgm:pt modelId="{38BC75DC-DEB3-46D2-96C2-29B7008C3EC2}" type="pres">
      <dgm:prSet presAssocID="{E3C899CB-AF92-4EFF-B140-D98C277C9F03}" presName="hierChild1" presStyleCnt="0">
        <dgm:presLayoutVars>
          <dgm:orgChart val="1"/>
          <dgm:chPref val="1"/>
          <dgm:dir/>
          <dgm:animOne val="branch"/>
          <dgm:animLvl val="lvl"/>
          <dgm:resizeHandles/>
        </dgm:presLayoutVars>
      </dgm:prSet>
      <dgm:spPr/>
    </dgm:pt>
    <dgm:pt modelId="{22784EDC-A6FB-4963-B7D5-B82AE65BB533}" type="pres">
      <dgm:prSet presAssocID="{FA6840A6-2FF4-4577-9105-B668FBCC79C8}" presName="hierRoot1" presStyleCnt="0">
        <dgm:presLayoutVars>
          <dgm:hierBranch val="init"/>
        </dgm:presLayoutVars>
      </dgm:prSet>
      <dgm:spPr/>
    </dgm:pt>
    <dgm:pt modelId="{39612782-EA9E-426A-8AB8-049EB2083B16}" type="pres">
      <dgm:prSet presAssocID="{FA6840A6-2FF4-4577-9105-B668FBCC79C8}" presName="rootComposite1" presStyleCnt="0"/>
      <dgm:spPr/>
    </dgm:pt>
    <dgm:pt modelId="{C05976D9-E889-44D5-B614-FBB197B4EE95}" type="pres">
      <dgm:prSet presAssocID="{FA6840A6-2FF4-4577-9105-B668FBCC79C8}" presName="rootText1" presStyleLbl="node0" presStyleIdx="0" presStyleCnt="1">
        <dgm:presLayoutVars>
          <dgm:chPref val="3"/>
        </dgm:presLayoutVars>
      </dgm:prSet>
      <dgm:spPr/>
    </dgm:pt>
    <dgm:pt modelId="{382EC6E5-4F9B-454F-957E-3C70EF102B73}" type="pres">
      <dgm:prSet presAssocID="{FA6840A6-2FF4-4577-9105-B668FBCC79C8}" presName="rootConnector1" presStyleLbl="node1" presStyleIdx="0" presStyleCnt="0"/>
      <dgm:spPr/>
    </dgm:pt>
    <dgm:pt modelId="{BC728B69-AFD9-4FFB-BE03-E806155F5EEF}" type="pres">
      <dgm:prSet presAssocID="{FA6840A6-2FF4-4577-9105-B668FBCC79C8}" presName="hierChild2" presStyleCnt="0"/>
      <dgm:spPr/>
    </dgm:pt>
    <dgm:pt modelId="{DC2E2C83-359F-4F8A-B264-4126C83EDBDC}" type="pres">
      <dgm:prSet presAssocID="{4B0145F1-406D-4A9E-916C-E07DFC8D7C9F}" presName="Name37" presStyleLbl="parChTrans1D2" presStyleIdx="0" presStyleCnt="4"/>
      <dgm:spPr/>
    </dgm:pt>
    <dgm:pt modelId="{948BD1F5-E6F6-4CAC-80E3-49805489836B}" type="pres">
      <dgm:prSet presAssocID="{D70BA4DC-D3A1-4853-8DFC-FEBA158A6BFD}" presName="hierRoot2" presStyleCnt="0">
        <dgm:presLayoutVars>
          <dgm:hierBranch val="init"/>
        </dgm:presLayoutVars>
      </dgm:prSet>
      <dgm:spPr/>
    </dgm:pt>
    <dgm:pt modelId="{DC83DE30-34A1-4DF0-AFEB-44071B03F50F}" type="pres">
      <dgm:prSet presAssocID="{D70BA4DC-D3A1-4853-8DFC-FEBA158A6BFD}" presName="rootComposite" presStyleCnt="0"/>
      <dgm:spPr/>
    </dgm:pt>
    <dgm:pt modelId="{872EF6C3-EAE5-48C2-82BD-FBC573040442}" type="pres">
      <dgm:prSet presAssocID="{D70BA4DC-D3A1-4853-8DFC-FEBA158A6BFD}" presName="rootText" presStyleLbl="node2" presStyleIdx="0" presStyleCnt="3">
        <dgm:presLayoutVars>
          <dgm:chPref val="3"/>
        </dgm:presLayoutVars>
      </dgm:prSet>
      <dgm:spPr/>
    </dgm:pt>
    <dgm:pt modelId="{213733D3-68C5-490F-9C2F-33FC2DCE9B9B}" type="pres">
      <dgm:prSet presAssocID="{D70BA4DC-D3A1-4853-8DFC-FEBA158A6BFD}" presName="rootConnector" presStyleLbl="node2" presStyleIdx="0" presStyleCnt="3"/>
      <dgm:spPr/>
    </dgm:pt>
    <dgm:pt modelId="{6C8951C4-11D7-4951-9AE8-6315C64E47A8}" type="pres">
      <dgm:prSet presAssocID="{D70BA4DC-D3A1-4853-8DFC-FEBA158A6BFD}" presName="hierChild4" presStyleCnt="0"/>
      <dgm:spPr/>
    </dgm:pt>
    <dgm:pt modelId="{A52F502E-52C0-46A8-89B5-E77A1229766F}" type="pres">
      <dgm:prSet presAssocID="{D70BA4DC-D3A1-4853-8DFC-FEBA158A6BFD}" presName="hierChild5" presStyleCnt="0"/>
      <dgm:spPr/>
    </dgm:pt>
    <dgm:pt modelId="{57983300-AEA1-4874-8138-2650C25A0E24}" type="pres">
      <dgm:prSet presAssocID="{2253C300-6553-4AC8-9B64-5CD4D0706436}" presName="Name37" presStyleLbl="parChTrans1D2" presStyleIdx="1" presStyleCnt="4"/>
      <dgm:spPr/>
    </dgm:pt>
    <dgm:pt modelId="{C50E7C20-5382-4DC3-9ED5-DEB8EACF1D16}" type="pres">
      <dgm:prSet presAssocID="{340B3AF3-A4C7-482C-AB12-F6E7266EFB17}" presName="hierRoot2" presStyleCnt="0">
        <dgm:presLayoutVars>
          <dgm:hierBranch val="init"/>
        </dgm:presLayoutVars>
      </dgm:prSet>
      <dgm:spPr/>
    </dgm:pt>
    <dgm:pt modelId="{3E172C08-F1EB-4020-AFE3-5F734D92719C}" type="pres">
      <dgm:prSet presAssocID="{340B3AF3-A4C7-482C-AB12-F6E7266EFB17}" presName="rootComposite" presStyleCnt="0"/>
      <dgm:spPr/>
    </dgm:pt>
    <dgm:pt modelId="{E4018725-8C1D-4E34-A646-59577107688B}" type="pres">
      <dgm:prSet presAssocID="{340B3AF3-A4C7-482C-AB12-F6E7266EFB17}" presName="rootText" presStyleLbl="node2" presStyleIdx="1" presStyleCnt="3">
        <dgm:presLayoutVars>
          <dgm:chPref val="3"/>
        </dgm:presLayoutVars>
      </dgm:prSet>
      <dgm:spPr/>
    </dgm:pt>
    <dgm:pt modelId="{6A0F218B-BD58-48BB-B8A6-AB55055E996B}" type="pres">
      <dgm:prSet presAssocID="{340B3AF3-A4C7-482C-AB12-F6E7266EFB17}" presName="rootConnector" presStyleLbl="node2" presStyleIdx="1" presStyleCnt="3"/>
      <dgm:spPr/>
    </dgm:pt>
    <dgm:pt modelId="{7367C7A5-A79E-4A99-BDB8-B5FC8254BE03}" type="pres">
      <dgm:prSet presAssocID="{340B3AF3-A4C7-482C-AB12-F6E7266EFB17}" presName="hierChild4" presStyleCnt="0"/>
      <dgm:spPr/>
    </dgm:pt>
    <dgm:pt modelId="{47C3C55E-4755-4CD5-9B12-D5D285996154}" type="pres">
      <dgm:prSet presAssocID="{340B3AF3-A4C7-482C-AB12-F6E7266EFB17}" presName="hierChild5" presStyleCnt="0"/>
      <dgm:spPr/>
    </dgm:pt>
    <dgm:pt modelId="{7D6C58B8-2AE3-4962-9570-3A3780011C2D}" type="pres">
      <dgm:prSet presAssocID="{166A76CE-8E65-4CCF-8A9A-31DD00C8A6F0}" presName="Name37" presStyleLbl="parChTrans1D2" presStyleIdx="2" presStyleCnt="4"/>
      <dgm:spPr/>
    </dgm:pt>
    <dgm:pt modelId="{AF1D57E7-2269-496B-B56F-44D36D70363B}" type="pres">
      <dgm:prSet presAssocID="{7C03BD3F-FCBD-4D8C-B231-7B6EA6002833}" presName="hierRoot2" presStyleCnt="0">
        <dgm:presLayoutVars>
          <dgm:hierBranch val="init"/>
        </dgm:presLayoutVars>
      </dgm:prSet>
      <dgm:spPr/>
    </dgm:pt>
    <dgm:pt modelId="{43EBC065-2330-4B3F-97A6-BE9734948009}" type="pres">
      <dgm:prSet presAssocID="{7C03BD3F-FCBD-4D8C-B231-7B6EA6002833}" presName="rootComposite" presStyleCnt="0"/>
      <dgm:spPr/>
    </dgm:pt>
    <dgm:pt modelId="{1AE3414A-8D3E-4992-8615-3B11FEC58891}" type="pres">
      <dgm:prSet presAssocID="{7C03BD3F-FCBD-4D8C-B231-7B6EA6002833}" presName="rootText" presStyleLbl="node2" presStyleIdx="2" presStyleCnt="3">
        <dgm:presLayoutVars>
          <dgm:chPref val="3"/>
        </dgm:presLayoutVars>
      </dgm:prSet>
      <dgm:spPr/>
    </dgm:pt>
    <dgm:pt modelId="{EFC783E1-92A8-4D11-88F1-400D55583220}" type="pres">
      <dgm:prSet presAssocID="{7C03BD3F-FCBD-4D8C-B231-7B6EA6002833}" presName="rootConnector" presStyleLbl="node2" presStyleIdx="2" presStyleCnt="3"/>
      <dgm:spPr/>
    </dgm:pt>
    <dgm:pt modelId="{FD92CA3C-CAF2-4EE7-BB3C-8F1D5EECAA59}" type="pres">
      <dgm:prSet presAssocID="{7C03BD3F-FCBD-4D8C-B231-7B6EA6002833}" presName="hierChild4" presStyleCnt="0"/>
      <dgm:spPr/>
    </dgm:pt>
    <dgm:pt modelId="{0B54244E-F03E-4126-9615-BFAB832DD034}" type="pres">
      <dgm:prSet presAssocID="{7C03BD3F-FCBD-4D8C-B231-7B6EA6002833}" presName="hierChild5" presStyleCnt="0"/>
      <dgm:spPr/>
    </dgm:pt>
    <dgm:pt modelId="{31F0BC75-B83B-48F7-A014-AA217510208C}" type="pres">
      <dgm:prSet presAssocID="{FA6840A6-2FF4-4577-9105-B668FBCC79C8}" presName="hierChild3" presStyleCnt="0"/>
      <dgm:spPr/>
    </dgm:pt>
    <dgm:pt modelId="{F47D0AEC-1B0E-4DBC-9D48-B8880AF411A0}" type="pres">
      <dgm:prSet presAssocID="{2B289628-3B40-4A70-B6D7-8B06FA18CD47}" presName="Name111" presStyleLbl="parChTrans1D2" presStyleIdx="3" presStyleCnt="4"/>
      <dgm:spPr/>
    </dgm:pt>
    <dgm:pt modelId="{CF07C25C-76DA-4435-A6F1-3E57FAC5CB32}" type="pres">
      <dgm:prSet presAssocID="{8D9AF074-1DDD-4144-91AF-B50B900EE57D}" presName="hierRoot3" presStyleCnt="0">
        <dgm:presLayoutVars>
          <dgm:hierBranch val="init"/>
        </dgm:presLayoutVars>
      </dgm:prSet>
      <dgm:spPr/>
    </dgm:pt>
    <dgm:pt modelId="{28CF38FA-6482-4F50-B383-CD52628F3486}" type="pres">
      <dgm:prSet presAssocID="{8D9AF074-1DDD-4144-91AF-B50B900EE57D}" presName="rootComposite3" presStyleCnt="0"/>
      <dgm:spPr/>
    </dgm:pt>
    <dgm:pt modelId="{FF6FDB33-DA01-4CB7-9662-F6E32E44B7F9}" type="pres">
      <dgm:prSet presAssocID="{8D9AF074-1DDD-4144-91AF-B50B900EE57D}" presName="rootText3" presStyleLbl="asst1" presStyleIdx="0" presStyleCnt="1">
        <dgm:presLayoutVars>
          <dgm:chPref val="3"/>
        </dgm:presLayoutVars>
      </dgm:prSet>
      <dgm:spPr/>
    </dgm:pt>
    <dgm:pt modelId="{3887BE7B-EDC2-4853-ABBF-E8833414B8C2}" type="pres">
      <dgm:prSet presAssocID="{8D9AF074-1DDD-4144-91AF-B50B900EE57D}" presName="rootConnector3" presStyleLbl="asst1" presStyleIdx="0" presStyleCnt="1"/>
      <dgm:spPr/>
    </dgm:pt>
    <dgm:pt modelId="{BE4D9582-8CC8-48FB-ABBA-EACC20FA020B}" type="pres">
      <dgm:prSet presAssocID="{8D9AF074-1DDD-4144-91AF-B50B900EE57D}" presName="hierChild6" presStyleCnt="0"/>
      <dgm:spPr/>
    </dgm:pt>
    <dgm:pt modelId="{AAC38023-A9DE-4A08-9B3F-E01247E2B9E8}" type="pres">
      <dgm:prSet presAssocID="{8D9AF074-1DDD-4144-91AF-B50B900EE57D}" presName="hierChild7" presStyleCnt="0"/>
      <dgm:spPr/>
    </dgm:pt>
  </dgm:ptLst>
  <dgm:cxnLst>
    <dgm:cxn modelId="{A7D10D09-7C5B-4B18-A9E4-691C1D92F97F}" type="presOf" srcId="{FA6840A6-2FF4-4577-9105-B668FBCC79C8}" destId="{382EC6E5-4F9B-454F-957E-3C70EF102B73}" srcOrd="1" destOrd="0" presId="urn:microsoft.com/office/officeart/2005/8/layout/orgChart1"/>
    <dgm:cxn modelId="{F61E5211-A12A-49CD-9621-19E5079B7670}" type="presOf" srcId="{D70BA4DC-D3A1-4853-8DFC-FEBA158A6BFD}" destId="{213733D3-68C5-490F-9C2F-33FC2DCE9B9B}" srcOrd="1" destOrd="0" presId="urn:microsoft.com/office/officeart/2005/8/layout/orgChart1"/>
    <dgm:cxn modelId="{B6316620-9459-4364-85BD-CA0AAD52B9B0}" srcId="{FA6840A6-2FF4-4577-9105-B668FBCC79C8}" destId="{340B3AF3-A4C7-482C-AB12-F6E7266EFB17}" srcOrd="2" destOrd="0" parTransId="{2253C300-6553-4AC8-9B64-5CD4D0706436}" sibTransId="{EB509E90-37F4-452F-A4B3-F87A9F561128}"/>
    <dgm:cxn modelId="{4EA53A3F-1078-4BC0-8DB9-03CC1BEE29AF}" type="presOf" srcId="{7C03BD3F-FCBD-4D8C-B231-7B6EA6002833}" destId="{EFC783E1-92A8-4D11-88F1-400D55583220}" srcOrd="1" destOrd="0" presId="urn:microsoft.com/office/officeart/2005/8/layout/orgChart1"/>
    <dgm:cxn modelId="{4799735F-D72F-473B-9579-32C2A30F8087}" srcId="{FA6840A6-2FF4-4577-9105-B668FBCC79C8}" destId="{D70BA4DC-D3A1-4853-8DFC-FEBA158A6BFD}" srcOrd="1" destOrd="0" parTransId="{4B0145F1-406D-4A9E-916C-E07DFC8D7C9F}" sibTransId="{55DB9213-B942-4837-BD54-934B06D41C9B}"/>
    <dgm:cxn modelId="{490F9945-B410-49A0-B2C6-D60D3CA2DD48}" type="presOf" srcId="{2253C300-6553-4AC8-9B64-5CD4D0706436}" destId="{57983300-AEA1-4874-8138-2650C25A0E24}" srcOrd="0" destOrd="0" presId="urn:microsoft.com/office/officeart/2005/8/layout/orgChart1"/>
    <dgm:cxn modelId="{B4435549-0E90-4F75-89AE-0C62BCD426BC}" type="presOf" srcId="{8D9AF074-1DDD-4144-91AF-B50B900EE57D}" destId="{FF6FDB33-DA01-4CB7-9662-F6E32E44B7F9}" srcOrd="0" destOrd="0" presId="urn:microsoft.com/office/officeart/2005/8/layout/orgChart1"/>
    <dgm:cxn modelId="{8B94EC52-D8B5-4B55-9505-0FD47BA178FB}" type="presOf" srcId="{166A76CE-8E65-4CCF-8A9A-31DD00C8A6F0}" destId="{7D6C58B8-2AE3-4962-9570-3A3780011C2D}" srcOrd="0" destOrd="0" presId="urn:microsoft.com/office/officeart/2005/8/layout/orgChart1"/>
    <dgm:cxn modelId="{24F4448D-3002-4A01-B89B-55D573EAE943}" type="presOf" srcId="{7C03BD3F-FCBD-4D8C-B231-7B6EA6002833}" destId="{1AE3414A-8D3E-4992-8615-3B11FEC58891}" srcOrd="0" destOrd="0" presId="urn:microsoft.com/office/officeart/2005/8/layout/orgChart1"/>
    <dgm:cxn modelId="{0E897793-E774-4668-ACFE-944D49CF31A6}" type="presOf" srcId="{340B3AF3-A4C7-482C-AB12-F6E7266EFB17}" destId="{E4018725-8C1D-4E34-A646-59577107688B}" srcOrd="0" destOrd="0" presId="urn:microsoft.com/office/officeart/2005/8/layout/orgChart1"/>
    <dgm:cxn modelId="{088C0F9D-C1D9-4530-A7BB-386049FA5B37}" srcId="{FA6840A6-2FF4-4577-9105-B668FBCC79C8}" destId="{7C03BD3F-FCBD-4D8C-B231-7B6EA6002833}" srcOrd="3" destOrd="0" parTransId="{166A76CE-8E65-4CCF-8A9A-31DD00C8A6F0}" sibTransId="{E7FF7CDA-C6E0-43B0-99C8-A609427E5A7F}"/>
    <dgm:cxn modelId="{6B8958A8-2C74-4413-966A-B50FCF84BEAD}" type="presOf" srcId="{2B289628-3B40-4A70-B6D7-8B06FA18CD47}" destId="{F47D0AEC-1B0E-4DBC-9D48-B8880AF411A0}" srcOrd="0" destOrd="0" presId="urn:microsoft.com/office/officeart/2005/8/layout/orgChart1"/>
    <dgm:cxn modelId="{71706CAF-9E14-47A0-9F6C-4BC2D5F2D228}" srcId="{FA6840A6-2FF4-4577-9105-B668FBCC79C8}" destId="{8D9AF074-1DDD-4144-91AF-B50B900EE57D}" srcOrd="0" destOrd="0" parTransId="{2B289628-3B40-4A70-B6D7-8B06FA18CD47}" sibTransId="{8DABA40A-802F-42FB-B945-892DA7F4D59C}"/>
    <dgm:cxn modelId="{CFBD17BA-3C8A-431A-8573-23B4FBF3D225}" srcId="{E3C899CB-AF92-4EFF-B140-D98C277C9F03}" destId="{FA6840A6-2FF4-4577-9105-B668FBCC79C8}" srcOrd="0" destOrd="0" parTransId="{FAE1689F-2C2A-4BAF-8DBB-3A6C8BA4E7BB}" sibTransId="{D3370839-722E-4B69-B87F-752F2A570ECD}"/>
    <dgm:cxn modelId="{9C5064BC-1DB8-4D59-8DC5-2D4E4E29D876}" type="presOf" srcId="{8D9AF074-1DDD-4144-91AF-B50B900EE57D}" destId="{3887BE7B-EDC2-4853-ABBF-E8833414B8C2}" srcOrd="1" destOrd="0" presId="urn:microsoft.com/office/officeart/2005/8/layout/orgChart1"/>
    <dgm:cxn modelId="{F79626E3-FDC5-4FA2-B0C3-D8E93105CEC8}" type="presOf" srcId="{FA6840A6-2FF4-4577-9105-B668FBCC79C8}" destId="{C05976D9-E889-44D5-B614-FBB197B4EE95}" srcOrd="0" destOrd="0" presId="urn:microsoft.com/office/officeart/2005/8/layout/orgChart1"/>
    <dgm:cxn modelId="{61B2DAE9-E427-4847-962E-8CA44772140C}" type="presOf" srcId="{4B0145F1-406D-4A9E-916C-E07DFC8D7C9F}" destId="{DC2E2C83-359F-4F8A-B264-4126C83EDBDC}" srcOrd="0" destOrd="0" presId="urn:microsoft.com/office/officeart/2005/8/layout/orgChart1"/>
    <dgm:cxn modelId="{2C2395EC-A71F-4CB1-9F49-DD861A6D5190}" type="presOf" srcId="{D70BA4DC-D3A1-4853-8DFC-FEBA158A6BFD}" destId="{872EF6C3-EAE5-48C2-82BD-FBC573040442}" srcOrd="0" destOrd="0" presId="urn:microsoft.com/office/officeart/2005/8/layout/orgChart1"/>
    <dgm:cxn modelId="{6D5A4BF2-C8B7-4248-B13B-E45491129D52}" type="presOf" srcId="{340B3AF3-A4C7-482C-AB12-F6E7266EFB17}" destId="{6A0F218B-BD58-48BB-B8A6-AB55055E996B}" srcOrd="1" destOrd="0" presId="urn:microsoft.com/office/officeart/2005/8/layout/orgChart1"/>
    <dgm:cxn modelId="{7C6ABAFD-0241-4811-B519-3ABC743D6B9B}" type="presOf" srcId="{E3C899CB-AF92-4EFF-B140-D98C277C9F03}" destId="{38BC75DC-DEB3-46D2-96C2-29B7008C3EC2}" srcOrd="0" destOrd="0" presId="urn:microsoft.com/office/officeart/2005/8/layout/orgChart1"/>
    <dgm:cxn modelId="{A552F65C-8777-4BDA-8884-63B513C4FE3F}" type="presParOf" srcId="{38BC75DC-DEB3-46D2-96C2-29B7008C3EC2}" destId="{22784EDC-A6FB-4963-B7D5-B82AE65BB533}" srcOrd="0" destOrd="0" presId="urn:microsoft.com/office/officeart/2005/8/layout/orgChart1"/>
    <dgm:cxn modelId="{FC3CCE01-D5CE-46EA-8D03-0CA1FB90570E}" type="presParOf" srcId="{22784EDC-A6FB-4963-B7D5-B82AE65BB533}" destId="{39612782-EA9E-426A-8AB8-049EB2083B16}" srcOrd="0" destOrd="0" presId="urn:microsoft.com/office/officeart/2005/8/layout/orgChart1"/>
    <dgm:cxn modelId="{36BC913B-E40E-4D9A-8BCA-A77F9DE2ECBA}" type="presParOf" srcId="{39612782-EA9E-426A-8AB8-049EB2083B16}" destId="{C05976D9-E889-44D5-B614-FBB197B4EE95}" srcOrd="0" destOrd="0" presId="urn:microsoft.com/office/officeart/2005/8/layout/orgChart1"/>
    <dgm:cxn modelId="{A6CF50C2-7243-4885-94D8-1DD56FB6C982}" type="presParOf" srcId="{39612782-EA9E-426A-8AB8-049EB2083B16}" destId="{382EC6E5-4F9B-454F-957E-3C70EF102B73}" srcOrd="1" destOrd="0" presId="urn:microsoft.com/office/officeart/2005/8/layout/orgChart1"/>
    <dgm:cxn modelId="{6981884A-1A4B-4F52-B3CF-1CD1BE287977}" type="presParOf" srcId="{22784EDC-A6FB-4963-B7D5-B82AE65BB533}" destId="{BC728B69-AFD9-4FFB-BE03-E806155F5EEF}" srcOrd="1" destOrd="0" presId="urn:microsoft.com/office/officeart/2005/8/layout/orgChart1"/>
    <dgm:cxn modelId="{07A2C902-8FD7-47AA-878F-FBF81E64B03E}" type="presParOf" srcId="{BC728B69-AFD9-4FFB-BE03-E806155F5EEF}" destId="{DC2E2C83-359F-4F8A-B264-4126C83EDBDC}" srcOrd="0" destOrd="0" presId="urn:microsoft.com/office/officeart/2005/8/layout/orgChart1"/>
    <dgm:cxn modelId="{918C49CA-FD9A-4A96-A6FC-D0A4F4FAE4F3}" type="presParOf" srcId="{BC728B69-AFD9-4FFB-BE03-E806155F5EEF}" destId="{948BD1F5-E6F6-4CAC-80E3-49805489836B}" srcOrd="1" destOrd="0" presId="urn:microsoft.com/office/officeart/2005/8/layout/orgChart1"/>
    <dgm:cxn modelId="{2B9C9EAB-0AD6-4719-BA94-7456F09B1DC8}" type="presParOf" srcId="{948BD1F5-E6F6-4CAC-80E3-49805489836B}" destId="{DC83DE30-34A1-4DF0-AFEB-44071B03F50F}" srcOrd="0" destOrd="0" presId="urn:microsoft.com/office/officeart/2005/8/layout/orgChart1"/>
    <dgm:cxn modelId="{7CE5EEF4-0EA2-4B14-82C3-AA388AC9873A}" type="presParOf" srcId="{DC83DE30-34A1-4DF0-AFEB-44071B03F50F}" destId="{872EF6C3-EAE5-48C2-82BD-FBC573040442}" srcOrd="0" destOrd="0" presId="urn:microsoft.com/office/officeart/2005/8/layout/orgChart1"/>
    <dgm:cxn modelId="{57F6CFF9-E67F-4968-B00C-63D1C843951D}" type="presParOf" srcId="{DC83DE30-34A1-4DF0-AFEB-44071B03F50F}" destId="{213733D3-68C5-490F-9C2F-33FC2DCE9B9B}" srcOrd="1" destOrd="0" presId="urn:microsoft.com/office/officeart/2005/8/layout/orgChart1"/>
    <dgm:cxn modelId="{5BACA2D6-F9C8-4F50-95A0-D0A4429B9080}" type="presParOf" srcId="{948BD1F5-E6F6-4CAC-80E3-49805489836B}" destId="{6C8951C4-11D7-4951-9AE8-6315C64E47A8}" srcOrd="1" destOrd="0" presId="urn:microsoft.com/office/officeart/2005/8/layout/orgChart1"/>
    <dgm:cxn modelId="{4B06663E-4FF5-468B-BA2F-6B1C9BDD5AB3}" type="presParOf" srcId="{948BD1F5-E6F6-4CAC-80E3-49805489836B}" destId="{A52F502E-52C0-46A8-89B5-E77A1229766F}" srcOrd="2" destOrd="0" presId="urn:microsoft.com/office/officeart/2005/8/layout/orgChart1"/>
    <dgm:cxn modelId="{79D289AA-19D2-4497-9422-21398DFA02C7}" type="presParOf" srcId="{BC728B69-AFD9-4FFB-BE03-E806155F5EEF}" destId="{57983300-AEA1-4874-8138-2650C25A0E24}" srcOrd="2" destOrd="0" presId="urn:microsoft.com/office/officeart/2005/8/layout/orgChart1"/>
    <dgm:cxn modelId="{45D6CA4D-01C3-4814-B420-421BA4069F59}" type="presParOf" srcId="{BC728B69-AFD9-4FFB-BE03-E806155F5EEF}" destId="{C50E7C20-5382-4DC3-9ED5-DEB8EACF1D16}" srcOrd="3" destOrd="0" presId="urn:microsoft.com/office/officeart/2005/8/layout/orgChart1"/>
    <dgm:cxn modelId="{9B4C74C0-2FB4-4500-AE6B-541844BE3363}" type="presParOf" srcId="{C50E7C20-5382-4DC3-9ED5-DEB8EACF1D16}" destId="{3E172C08-F1EB-4020-AFE3-5F734D92719C}" srcOrd="0" destOrd="0" presId="urn:microsoft.com/office/officeart/2005/8/layout/orgChart1"/>
    <dgm:cxn modelId="{00D9E9FE-1433-4AE6-ADFE-028A36B5C5AF}" type="presParOf" srcId="{3E172C08-F1EB-4020-AFE3-5F734D92719C}" destId="{E4018725-8C1D-4E34-A646-59577107688B}" srcOrd="0" destOrd="0" presId="urn:microsoft.com/office/officeart/2005/8/layout/orgChart1"/>
    <dgm:cxn modelId="{E0F67F77-0DD6-4211-8DE6-6E6EDAD1A3F4}" type="presParOf" srcId="{3E172C08-F1EB-4020-AFE3-5F734D92719C}" destId="{6A0F218B-BD58-48BB-B8A6-AB55055E996B}" srcOrd="1" destOrd="0" presId="urn:microsoft.com/office/officeart/2005/8/layout/orgChart1"/>
    <dgm:cxn modelId="{69BAD6D1-3E1D-4516-AB55-36B09A74669E}" type="presParOf" srcId="{C50E7C20-5382-4DC3-9ED5-DEB8EACF1D16}" destId="{7367C7A5-A79E-4A99-BDB8-B5FC8254BE03}" srcOrd="1" destOrd="0" presId="urn:microsoft.com/office/officeart/2005/8/layout/orgChart1"/>
    <dgm:cxn modelId="{3EC864D5-CC3A-4543-9EDF-DA705E4D99AE}" type="presParOf" srcId="{C50E7C20-5382-4DC3-9ED5-DEB8EACF1D16}" destId="{47C3C55E-4755-4CD5-9B12-D5D285996154}" srcOrd="2" destOrd="0" presId="urn:microsoft.com/office/officeart/2005/8/layout/orgChart1"/>
    <dgm:cxn modelId="{6CE8A908-B99D-4128-AEBE-D31C307FA707}" type="presParOf" srcId="{BC728B69-AFD9-4FFB-BE03-E806155F5EEF}" destId="{7D6C58B8-2AE3-4962-9570-3A3780011C2D}" srcOrd="4" destOrd="0" presId="urn:microsoft.com/office/officeart/2005/8/layout/orgChart1"/>
    <dgm:cxn modelId="{C304AE71-35A0-4B7B-95F6-85393F35C409}" type="presParOf" srcId="{BC728B69-AFD9-4FFB-BE03-E806155F5EEF}" destId="{AF1D57E7-2269-496B-B56F-44D36D70363B}" srcOrd="5" destOrd="0" presId="urn:microsoft.com/office/officeart/2005/8/layout/orgChart1"/>
    <dgm:cxn modelId="{3015F6FA-E1EC-4074-B9DA-FBE4A54B2C89}" type="presParOf" srcId="{AF1D57E7-2269-496B-B56F-44D36D70363B}" destId="{43EBC065-2330-4B3F-97A6-BE9734948009}" srcOrd="0" destOrd="0" presId="urn:microsoft.com/office/officeart/2005/8/layout/orgChart1"/>
    <dgm:cxn modelId="{CE53284B-A504-4D3A-AA7B-4FB2A981E87A}" type="presParOf" srcId="{43EBC065-2330-4B3F-97A6-BE9734948009}" destId="{1AE3414A-8D3E-4992-8615-3B11FEC58891}" srcOrd="0" destOrd="0" presId="urn:microsoft.com/office/officeart/2005/8/layout/orgChart1"/>
    <dgm:cxn modelId="{213606E5-A8FC-4E33-9DF5-A3A95BDB8ADE}" type="presParOf" srcId="{43EBC065-2330-4B3F-97A6-BE9734948009}" destId="{EFC783E1-92A8-4D11-88F1-400D55583220}" srcOrd="1" destOrd="0" presId="urn:microsoft.com/office/officeart/2005/8/layout/orgChart1"/>
    <dgm:cxn modelId="{4CD38932-5B4B-40CE-8EBE-185F4026E522}" type="presParOf" srcId="{AF1D57E7-2269-496B-B56F-44D36D70363B}" destId="{FD92CA3C-CAF2-4EE7-BB3C-8F1D5EECAA59}" srcOrd="1" destOrd="0" presId="urn:microsoft.com/office/officeart/2005/8/layout/orgChart1"/>
    <dgm:cxn modelId="{90E60588-FE8A-4F98-91D8-34AFC17BF8FC}" type="presParOf" srcId="{AF1D57E7-2269-496B-B56F-44D36D70363B}" destId="{0B54244E-F03E-4126-9615-BFAB832DD034}" srcOrd="2" destOrd="0" presId="urn:microsoft.com/office/officeart/2005/8/layout/orgChart1"/>
    <dgm:cxn modelId="{1FB647AF-52B8-4EEE-BBDF-5AFF6A8B61E7}" type="presParOf" srcId="{22784EDC-A6FB-4963-B7D5-B82AE65BB533}" destId="{31F0BC75-B83B-48F7-A014-AA217510208C}" srcOrd="2" destOrd="0" presId="urn:microsoft.com/office/officeart/2005/8/layout/orgChart1"/>
    <dgm:cxn modelId="{ADFDB1F8-7221-4754-893A-2A6DF1E0A5C7}" type="presParOf" srcId="{31F0BC75-B83B-48F7-A014-AA217510208C}" destId="{F47D0AEC-1B0E-4DBC-9D48-B8880AF411A0}" srcOrd="0" destOrd="0" presId="urn:microsoft.com/office/officeart/2005/8/layout/orgChart1"/>
    <dgm:cxn modelId="{03042D93-A4F2-4B9C-BB3C-726BE2A7B322}" type="presParOf" srcId="{31F0BC75-B83B-48F7-A014-AA217510208C}" destId="{CF07C25C-76DA-4435-A6F1-3E57FAC5CB32}" srcOrd="1" destOrd="0" presId="urn:microsoft.com/office/officeart/2005/8/layout/orgChart1"/>
    <dgm:cxn modelId="{AF7BEC1B-C975-44D8-BF54-6D3CC9E3B466}" type="presParOf" srcId="{CF07C25C-76DA-4435-A6F1-3E57FAC5CB32}" destId="{28CF38FA-6482-4F50-B383-CD52628F3486}" srcOrd="0" destOrd="0" presId="urn:microsoft.com/office/officeart/2005/8/layout/orgChart1"/>
    <dgm:cxn modelId="{D7147E2F-4270-49F2-B705-6EC3ABA188C1}" type="presParOf" srcId="{28CF38FA-6482-4F50-B383-CD52628F3486}" destId="{FF6FDB33-DA01-4CB7-9662-F6E32E44B7F9}" srcOrd="0" destOrd="0" presId="urn:microsoft.com/office/officeart/2005/8/layout/orgChart1"/>
    <dgm:cxn modelId="{082216DC-FBBC-45AF-B58C-92A7C16185CE}" type="presParOf" srcId="{28CF38FA-6482-4F50-B383-CD52628F3486}" destId="{3887BE7B-EDC2-4853-ABBF-E8833414B8C2}" srcOrd="1" destOrd="0" presId="urn:microsoft.com/office/officeart/2005/8/layout/orgChart1"/>
    <dgm:cxn modelId="{92E913AC-3ED9-4A70-860E-8714E5DEE2D5}" type="presParOf" srcId="{CF07C25C-76DA-4435-A6F1-3E57FAC5CB32}" destId="{BE4D9582-8CC8-48FB-ABBA-EACC20FA020B}" srcOrd="1" destOrd="0" presId="urn:microsoft.com/office/officeart/2005/8/layout/orgChart1"/>
    <dgm:cxn modelId="{16FDCFC0-9766-4F89-9663-656909080D83}" type="presParOf" srcId="{CF07C25C-76DA-4435-A6F1-3E57FAC5CB32}" destId="{AAC38023-A9DE-4A08-9B3F-E01247E2B9E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7BDDC-17B7-48CF-8B15-66167E703B77}">
      <dsp:nvSpPr>
        <dsp:cNvPr id="0" name=""/>
        <dsp:cNvSpPr/>
      </dsp:nvSpPr>
      <dsp:spPr>
        <a:xfrm>
          <a:off x="328503" y="331663"/>
          <a:ext cx="1880772" cy="837857"/>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kk-KZ" sz="1600" i="1" kern="1200" dirty="0">
              <a:latin typeface="Arial" panose="020B0604020202020204" pitchFamily="34" charset="0"/>
              <a:cs typeface="Arial" panose="020B0604020202020204" pitchFamily="34" charset="0"/>
            </a:rPr>
            <a:t>Пластина- статор</a:t>
          </a:r>
          <a:endParaRPr lang="ru-RU" sz="1600" i="1" kern="1200" dirty="0">
            <a:latin typeface="Arial" panose="020B0604020202020204" pitchFamily="34" charset="0"/>
            <a:cs typeface="Arial" panose="020B0604020202020204" pitchFamily="34" charset="0"/>
          </a:endParaRPr>
        </a:p>
      </dsp:txBody>
      <dsp:txXfrm>
        <a:off x="328503" y="331663"/>
        <a:ext cx="1671308" cy="837857"/>
      </dsp:txXfrm>
    </dsp:sp>
    <dsp:sp modelId="{19056B8E-38E7-4FB1-9684-3CA56EF29044}">
      <dsp:nvSpPr>
        <dsp:cNvPr id="0" name=""/>
        <dsp:cNvSpPr/>
      </dsp:nvSpPr>
      <dsp:spPr>
        <a:xfrm>
          <a:off x="457906" y="1386039"/>
          <a:ext cx="2354836" cy="866305"/>
        </a:xfrm>
        <a:prstGeom prst="chevron">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kk-KZ" sz="1600" i="1" kern="1200" dirty="0">
              <a:latin typeface="Arial" panose="020B0604020202020204" pitchFamily="34" charset="0"/>
              <a:cs typeface="Arial" panose="020B0604020202020204" pitchFamily="34" charset="0"/>
            </a:rPr>
            <a:t>Пластина- ротор</a:t>
          </a:r>
          <a:endParaRPr lang="ru-RU" sz="1600" i="1" kern="1200" dirty="0">
            <a:latin typeface="Arial" panose="020B0604020202020204" pitchFamily="34" charset="0"/>
            <a:cs typeface="Arial" panose="020B0604020202020204" pitchFamily="34" charset="0"/>
          </a:endParaRPr>
        </a:p>
      </dsp:txBody>
      <dsp:txXfrm>
        <a:off x="891059" y="1386039"/>
        <a:ext cx="1488531" cy="866305"/>
      </dsp:txXfrm>
    </dsp:sp>
    <dsp:sp modelId="{7588375F-4919-41D5-A904-5D5AC8240133}">
      <dsp:nvSpPr>
        <dsp:cNvPr id="0" name=""/>
        <dsp:cNvSpPr/>
      </dsp:nvSpPr>
      <dsp:spPr>
        <a:xfrm>
          <a:off x="1341660" y="2486517"/>
          <a:ext cx="1997891" cy="780705"/>
        </a:xfrm>
        <a:prstGeom prst="chevron">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kk-KZ" sz="1600" i="1" kern="1200" dirty="0">
              <a:latin typeface="Arial" panose="020B0604020202020204" pitchFamily="34" charset="0"/>
              <a:cs typeface="Arial" panose="020B0604020202020204" pitchFamily="34" charset="0"/>
            </a:rPr>
            <a:t>Поршеньді сорғы</a:t>
          </a:r>
          <a:endParaRPr lang="ru-RU" sz="1600" i="1" kern="1200" dirty="0">
            <a:latin typeface="Arial" panose="020B0604020202020204" pitchFamily="34" charset="0"/>
            <a:cs typeface="Arial" panose="020B0604020202020204" pitchFamily="34" charset="0"/>
          </a:endParaRPr>
        </a:p>
      </dsp:txBody>
      <dsp:txXfrm>
        <a:off x="1732013" y="2486517"/>
        <a:ext cx="1217186" cy="7807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285077-E13E-4FEC-A922-9CE9DD0853F0}">
      <dsp:nvSpPr>
        <dsp:cNvPr id="0" name=""/>
        <dsp:cNvSpPr/>
      </dsp:nvSpPr>
      <dsp:spPr>
        <a:xfrm>
          <a:off x="730677" y="0"/>
          <a:ext cx="5112841" cy="5113979"/>
        </a:xfrm>
        <a:prstGeom prst="circularArrow">
          <a:avLst>
            <a:gd name="adj1" fmla="val 10980"/>
            <a:gd name="adj2" fmla="val 1142322"/>
            <a:gd name="adj3" fmla="val 90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60BCAE-4EE4-49CD-AAF9-BBEFB19C3E0A}">
      <dsp:nvSpPr>
        <dsp:cNvPr id="0" name=""/>
        <dsp:cNvSpPr/>
      </dsp:nvSpPr>
      <dsp:spPr>
        <a:xfrm>
          <a:off x="5406827" y="1524477"/>
          <a:ext cx="3943214" cy="2046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ru-RU" sz="1800" b="1" i="1" kern="1200" dirty="0">
              <a:latin typeface="Arial" panose="020B0604020202020204" pitchFamily="34" charset="0"/>
              <a:cs typeface="Arial" panose="020B0604020202020204" pitchFamily="34" charset="0"/>
            </a:rPr>
            <a:t>Корпус</a:t>
          </a:r>
          <a:r>
            <a:rPr lang="ru-RU" sz="1800" kern="1200" dirty="0">
              <a:latin typeface="Arial" panose="020B0604020202020204" pitchFamily="34" charset="0"/>
              <a:cs typeface="Arial" panose="020B0604020202020204" pitchFamily="34" charset="0"/>
            </a:rPr>
            <a:t>
Алюминий немесе тот баспайтын болат сияқты берік материалдардан </a:t>
          </a:r>
          <a:r>
            <a:rPr lang="ru-RU" sz="1800" kern="1200" dirty="0" err="1">
              <a:latin typeface="Arial" panose="020B0604020202020204" pitchFamily="34" charset="0"/>
              <a:cs typeface="Arial" panose="020B0604020202020204" pitchFamily="34" charset="0"/>
            </a:rPr>
            <a:t>жасалған</a:t>
          </a:r>
          <a:r>
            <a:rPr lang="ru-RU" sz="1800" kern="1200" dirty="0">
              <a:latin typeface="Arial" panose="020B0604020202020204" pitchFamily="34" charset="0"/>
              <a:cs typeface="Arial" panose="020B0604020202020204" pitchFamily="34" charset="0"/>
            </a:rPr>
            <a:t>.</a:t>
          </a:r>
          <a:endParaRPr lang="ru-RU" sz="1800" b="1" i="1" kern="1200" dirty="0">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r>
            <a:rPr lang="ru-RU" sz="1800" b="1" i="1" kern="1200" dirty="0" err="1">
              <a:latin typeface="Arial" panose="020B0604020202020204" pitchFamily="34" charset="0"/>
              <a:cs typeface="Arial" panose="020B0604020202020204" pitchFamily="34" charset="0"/>
            </a:rPr>
            <a:t>Майлау</a:t>
          </a:r>
          <a:r>
            <a:rPr lang="ru-RU" sz="1800" b="1" i="1" kern="1200" dirty="0">
              <a:latin typeface="Arial" panose="020B0604020202020204" pitchFamily="34" charset="0"/>
              <a:cs typeface="Arial" panose="020B0604020202020204" pitchFamily="34" charset="0"/>
            </a:rPr>
            <a:t> </a:t>
          </a:r>
          <a:r>
            <a:rPr lang="ru-RU" sz="1800" b="1" i="1" kern="1200" dirty="0" err="1">
              <a:latin typeface="Arial" panose="020B0604020202020204" pitchFamily="34" charset="0"/>
              <a:cs typeface="Arial" panose="020B0604020202020204" pitchFamily="34" charset="0"/>
            </a:rPr>
            <a:t>жүйесі</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Үйкелісті</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азайту</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және</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ұзақ</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жұмыс</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істеуді</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қамтамасыз</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ету</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үшін</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мұқият</a:t>
          </a:r>
          <a:r>
            <a:rPr lang="ru-RU" sz="1800" kern="1200" dirty="0">
              <a:latin typeface="Arial" panose="020B0604020202020204" pitchFamily="34" charset="0"/>
              <a:cs typeface="Arial" panose="020B0604020202020204" pitchFamily="34" charset="0"/>
            </a:rPr>
            <a:t> </a:t>
          </a:r>
          <a:r>
            <a:rPr lang="ru-RU" sz="1800" kern="1200" dirty="0" err="1">
              <a:latin typeface="Arial" panose="020B0604020202020204" pitchFamily="34" charset="0"/>
              <a:cs typeface="Arial" panose="020B0604020202020204" pitchFamily="34" charset="0"/>
            </a:rPr>
            <a:t>жасалған</a:t>
          </a:r>
          <a:endParaRPr lang="ru-RU" sz="1800" kern="1200" dirty="0">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r>
            <a:rPr lang="ru-RU" sz="1800" b="1" i="1" kern="1200" dirty="0" err="1">
              <a:latin typeface="Arial" panose="020B0604020202020204" pitchFamily="34" charset="0"/>
              <a:cs typeface="Arial" panose="020B0604020202020204" pitchFamily="34" charset="0"/>
            </a:rPr>
            <a:t>Жетектеу</a:t>
          </a:r>
          <a:r>
            <a:rPr lang="ru-RU" sz="1800" kern="1200" dirty="0">
              <a:latin typeface="Arial" panose="020B0604020202020204" pitchFamily="34" charset="0"/>
              <a:cs typeface="Arial" panose="020B0604020202020204" pitchFamily="34" charset="0"/>
            </a:rPr>
            <a:t>
Қуатты электр қозғалтқышы роторлардың жоғары айналу жылдамдығын қамтамасыз етеді.</a:t>
          </a:r>
        </a:p>
        <a:p>
          <a:pPr marL="171450" lvl="1" indent="-171450" algn="l" defTabSz="800100">
            <a:lnSpc>
              <a:spcPct val="90000"/>
            </a:lnSpc>
            <a:spcBef>
              <a:spcPct val="0"/>
            </a:spcBef>
            <a:spcAft>
              <a:spcPct val="15000"/>
            </a:spcAft>
            <a:buChar char="•"/>
          </a:pPr>
          <a:r>
            <a:rPr lang="ru-RU" sz="1800" b="1" i="1" kern="1200" dirty="0" err="1">
              <a:latin typeface="Arial" panose="020B0604020202020204" pitchFamily="34" charset="0"/>
              <a:cs typeface="Arial" panose="020B0604020202020204" pitchFamily="34" charset="0"/>
            </a:rPr>
            <a:t>Роторлар</a:t>
          </a:r>
          <a:r>
            <a:rPr lang="ru-RU" sz="1800" kern="1200" dirty="0">
              <a:latin typeface="Arial" panose="020B0604020202020204" pitchFamily="34" charset="0"/>
              <a:cs typeface="Arial" panose="020B0604020202020204" pitchFamily="34" charset="0"/>
            </a:rPr>
            <a:t>
Олар ауаның оңтайлы қысылуын қамтамасыз ететін нақты анықталған өлшемдер мен пішіндерге ие.</a:t>
          </a:r>
        </a:p>
      </dsp:txBody>
      <dsp:txXfrm>
        <a:off x="5406827" y="1524477"/>
        <a:ext cx="3943214" cy="2046102"/>
      </dsp:txXfrm>
    </dsp:sp>
    <dsp:sp modelId="{9B474EA7-AF9E-4375-B7CA-947EF3D026A9}">
      <dsp:nvSpPr>
        <dsp:cNvPr id="0" name=""/>
        <dsp:cNvSpPr/>
      </dsp:nvSpPr>
      <dsp:spPr>
        <a:xfrm>
          <a:off x="1859773" y="1851260"/>
          <a:ext cx="2853012" cy="1426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u-RU" sz="2000" b="1" i="1" kern="1200" dirty="0">
              <a:solidFill>
                <a:schemeClr val="accent1">
                  <a:lumMod val="50000"/>
                </a:schemeClr>
              </a:solidFill>
              <a:latin typeface="Arial" panose="020B0604020202020204" pitchFamily="34" charset="0"/>
              <a:cs typeface="Arial" panose="020B0604020202020204" pitchFamily="34" charset="0"/>
            </a:rPr>
            <a:t>Қос</a:t>
          </a:r>
          <a:r>
            <a:rPr kumimoji="0" lang="ru-RU" sz="2000" b="1" i="1"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роторлы </a:t>
          </a:r>
          <a:r>
            <a:rPr kumimoji="0" lang="ru-RU" sz="2000" b="1" i="1" u="none" strike="noStrike" kern="1200" cap="none" spc="0" normalizeH="0" baseline="0" noProof="0" dirty="0" err="1">
              <a:ln>
                <a:noFill/>
              </a:ln>
              <a:solidFill>
                <a:schemeClr val="accent1">
                  <a:lumMod val="50000"/>
                </a:schemeClr>
              </a:solidFill>
              <a:effectLst/>
              <a:uLnTx/>
              <a:uFillTx/>
              <a:latin typeface="Arial" panose="020B0604020202020204" pitchFamily="34" charset="0"/>
              <a:cs typeface="Arial" panose="020B0604020202020204" pitchFamily="34" charset="0"/>
            </a:rPr>
            <a:t>вакуумдық</a:t>
          </a:r>
          <a:r>
            <a:rPr kumimoji="0" lang="ru-RU" sz="2000" b="1" i="1"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сорғылардың конструктивті ерекшеліктері</a:t>
          </a:r>
          <a:endParaRPr lang="ru-RU" sz="2000" b="1" i="1" kern="1200" dirty="0">
            <a:solidFill>
              <a:schemeClr val="tx1"/>
            </a:solidFill>
            <a:latin typeface="Arial" panose="020B0604020202020204" pitchFamily="34" charset="0"/>
            <a:cs typeface="Arial" panose="020B0604020202020204" pitchFamily="34" charset="0"/>
          </a:endParaRPr>
        </a:p>
      </dsp:txBody>
      <dsp:txXfrm>
        <a:off x="1859773" y="1851260"/>
        <a:ext cx="2853012" cy="14262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D0AEC-1B0E-4DBC-9D48-B8880AF411A0}">
      <dsp:nvSpPr>
        <dsp:cNvPr id="0" name=""/>
        <dsp:cNvSpPr/>
      </dsp:nvSpPr>
      <dsp:spPr>
        <a:xfrm>
          <a:off x="3993994" y="1640234"/>
          <a:ext cx="261252" cy="1144532"/>
        </a:xfrm>
        <a:custGeom>
          <a:avLst/>
          <a:gdLst/>
          <a:ahLst/>
          <a:cxnLst/>
          <a:rect l="0" t="0" r="0" b="0"/>
          <a:pathLst>
            <a:path>
              <a:moveTo>
                <a:pt x="261252" y="0"/>
              </a:moveTo>
              <a:lnTo>
                <a:pt x="261252" y="1144532"/>
              </a:lnTo>
              <a:lnTo>
                <a:pt x="0" y="1144532"/>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6C58B8-2AE3-4962-9570-3A3780011C2D}">
      <dsp:nvSpPr>
        <dsp:cNvPr id="0" name=""/>
        <dsp:cNvSpPr/>
      </dsp:nvSpPr>
      <dsp:spPr>
        <a:xfrm>
          <a:off x="4255247" y="1640234"/>
          <a:ext cx="3010618" cy="2289065"/>
        </a:xfrm>
        <a:custGeom>
          <a:avLst/>
          <a:gdLst/>
          <a:ahLst/>
          <a:cxnLst/>
          <a:rect l="0" t="0" r="0" b="0"/>
          <a:pathLst>
            <a:path>
              <a:moveTo>
                <a:pt x="0" y="0"/>
              </a:moveTo>
              <a:lnTo>
                <a:pt x="0" y="2027813"/>
              </a:lnTo>
              <a:lnTo>
                <a:pt x="3010618" y="2027813"/>
              </a:lnTo>
              <a:lnTo>
                <a:pt x="3010618" y="2289065"/>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983300-AEA1-4874-8138-2650C25A0E24}">
      <dsp:nvSpPr>
        <dsp:cNvPr id="0" name=""/>
        <dsp:cNvSpPr/>
      </dsp:nvSpPr>
      <dsp:spPr>
        <a:xfrm>
          <a:off x="4209527" y="1640234"/>
          <a:ext cx="91440" cy="2289065"/>
        </a:xfrm>
        <a:custGeom>
          <a:avLst/>
          <a:gdLst/>
          <a:ahLst/>
          <a:cxnLst/>
          <a:rect l="0" t="0" r="0" b="0"/>
          <a:pathLst>
            <a:path>
              <a:moveTo>
                <a:pt x="45720" y="0"/>
              </a:moveTo>
              <a:lnTo>
                <a:pt x="45720" y="2289065"/>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2E2C83-359F-4F8A-B264-4126C83EDBDC}">
      <dsp:nvSpPr>
        <dsp:cNvPr id="0" name=""/>
        <dsp:cNvSpPr/>
      </dsp:nvSpPr>
      <dsp:spPr>
        <a:xfrm>
          <a:off x="1244628" y="1640234"/>
          <a:ext cx="3010618" cy="2289065"/>
        </a:xfrm>
        <a:custGeom>
          <a:avLst/>
          <a:gdLst/>
          <a:ahLst/>
          <a:cxnLst/>
          <a:rect l="0" t="0" r="0" b="0"/>
          <a:pathLst>
            <a:path>
              <a:moveTo>
                <a:pt x="3010618" y="0"/>
              </a:moveTo>
              <a:lnTo>
                <a:pt x="3010618" y="2027813"/>
              </a:lnTo>
              <a:lnTo>
                <a:pt x="0" y="2027813"/>
              </a:lnTo>
              <a:lnTo>
                <a:pt x="0" y="2289065"/>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5976D9-E889-44D5-B614-FBB197B4EE95}">
      <dsp:nvSpPr>
        <dsp:cNvPr id="0" name=""/>
        <dsp:cNvSpPr/>
      </dsp:nvSpPr>
      <dsp:spPr>
        <a:xfrm>
          <a:off x="3011189" y="396177"/>
          <a:ext cx="2488114" cy="1244057"/>
        </a:xfrm>
        <a:prstGeom prst="rect">
          <a:avLst/>
        </a:prstGeom>
        <a:solidFill>
          <a:schemeClr val="accent5">
            <a:alpha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i="0" kern="1200" dirty="0">
              <a:solidFill>
                <a:srgbClr val="C00000"/>
              </a:solidFill>
              <a:latin typeface="Arial" panose="020B0604020202020204" pitchFamily="34" charset="0"/>
              <a:cs typeface="Arial" panose="020B0604020202020204" pitchFamily="34" charset="0"/>
            </a:rPr>
            <a:t>Құйынды вакуумдық сорғылардың артықшылықтары</a:t>
          </a:r>
          <a:endParaRPr lang="ru-RU" sz="2000" i="0" kern="1200" dirty="0">
            <a:solidFill>
              <a:srgbClr val="C00000"/>
            </a:solidFill>
            <a:latin typeface="Arial" panose="020B0604020202020204" pitchFamily="34" charset="0"/>
            <a:cs typeface="Arial" panose="020B0604020202020204" pitchFamily="34" charset="0"/>
          </a:endParaRPr>
        </a:p>
      </dsp:txBody>
      <dsp:txXfrm>
        <a:off x="3011189" y="396177"/>
        <a:ext cx="2488114" cy="1244057"/>
      </dsp:txXfrm>
    </dsp:sp>
    <dsp:sp modelId="{872EF6C3-EAE5-48C2-82BD-FBC573040442}">
      <dsp:nvSpPr>
        <dsp:cNvPr id="0" name=""/>
        <dsp:cNvSpPr/>
      </dsp:nvSpPr>
      <dsp:spPr>
        <a:xfrm>
          <a:off x="571" y="3929299"/>
          <a:ext cx="2488114" cy="1244057"/>
        </a:xfrm>
        <a:prstGeom prst="rect">
          <a:avLst/>
        </a:prstGeom>
        <a:solidFill>
          <a:schemeClr val="accent5">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kern="1200" dirty="0">
              <a:solidFill>
                <a:schemeClr val="accent1">
                  <a:lumMod val="50000"/>
                </a:schemeClr>
              </a:solidFill>
              <a:latin typeface="Times New Roman" panose="02020603050405020304" pitchFamily="18" charset="0"/>
              <a:cs typeface="Times New Roman" panose="02020603050405020304" pitchFamily="18" charset="0"/>
            </a:rPr>
            <a:t> </a:t>
          </a:r>
          <a:r>
            <a:rPr lang="ru-RU" sz="1800" kern="1200" dirty="0">
              <a:solidFill>
                <a:schemeClr val="accent1">
                  <a:lumMod val="50000"/>
                </a:schemeClr>
              </a:solidFill>
              <a:latin typeface="Arial" panose="020B0604020202020204" pitchFamily="34" charset="0"/>
              <a:cs typeface="Arial" panose="020B0604020202020204" pitchFamily="34" charset="0"/>
            </a:rPr>
            <a:t>үйкеліс бөліктері жоқ, тек мойынтіректер тозады</a:t>
          </a:r>
        </a:p>
      </dsp:txBody>
      <dsp:txXfrm>
        <a:off x="571" y="3929299"/>
        <a:ext cx="2488114" cy="1244057"/>
      </dsp:txXfrm>
    </dsp:sp>
    <dsp:sp modelId="{E4018725-8C1D-4E34-A646-59577107688B}">
      <dsp:nvSpPr>
        <dsp:cNvPr id="0" name=""/>
        <dsp:cNvSpPr/>
      </dsp:nvSpPr>
      <dsp:spPr>
        <a:xfrm>
          <a:off x="3011189" y="3929299"/>
          <a:ext cx="2488114" cy="1244057"/>
        </a:xfrm>
        <a:prstGeom prst="rect">
          <a:avLst/>
        </a:prstGeom>
        <a:solidFill>
          <a:schemeClr val="accent5">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kern="1200" dirty="0">
              <a:solidFill>
                <a:schemeClr val="accent1">
                  <a:lumMod val="50000"/>
                </a:schemeClr>
              </a:solidFill>
              <a:latin typeface="Arial" panose="020B0604020202020204" pitchFamily="34" charset="0"/>
              <a:cs typeface="Arial" panose="020B0604020202020204" pitchFamily="34" charset="0"/>
            </a:rPr>
            <a:t>майсыз дизайн сорылатын орталардың тазалығын </a:t>
          </a:r>
          <a:r>
            <a:rPr lang="ru-RU" sz="1800" kern="1200" dirty="0" err="1">
              <a:solidFill>
                <a:schemeClr val="accent1">
                  <a:lumMod val="50000"/>
                </a:schemeClr>
              </a:solidFill>
              <a:latin typeface="Arial" panose="020B0604020202020204" pitchFamily="34" charset="0"/>
              <a:cs typeface="Arial" panose="020B0604020202020204" pitchFamily="34" charset="0"/>
            </a:rPr>
            <a:t>қамтамасыз</a:t>
          </a:r>
          <a:r>
            <a:rPr lang="ru-RU" sz="1800" kern="1200" dirty="0">
              <a:solidFill>
                <a:schemeClr val="accent1">
                  <a:lumMod val="50000"/>
                </a:schemeClr>
              </a:solidFill>
              <a:latin typeface="Arial" panose="020B0604020202020204" pitchFamily="34" charset="0"/>
              <a:cs typeface="Arial" panose="020B0604020202020204" pitchFamily="34" charset="0"/>
            </a:rPr>
            <a:t> </a:t>
          </a:r>
          <a:r>
            <a:rPr lang="ru-RU" sz="1800" kern="1200" dirty="0" err="1">
              <a:solidFill>
                <a:schemeClr val="accent1">
                  <a:lumMod val="50000"/>
                </a:schemeClr>
              </a:solidFill>
              <a:latin typeface="Arial" panose="020B0604020202020204" pitchFamily="34" charset="0"/>
              <a:cs typeface="Arial" panose="020B0604020202020204" pitchFamily="34" charset="0"/>
            </a:rPr>
            <a:t>етеді</a:t>
          </a:r>
          <a:endParaRPr lang="ru-RU" sz="1800" kern="1200" dirty="0">
            <a:solidFill>
              <a:schemeClr val="accent1">
                <a:lumMod val="50000"/>
              </a:schemeClr>
            </a:solidFill>
            <a:latin typeface="Arial" panose="020B0604020202020204" pitchFamily="34" charset="0"/>
            <a:cs typeface="Arial" panose="020B0604020202020204" pitchFamily="34" charset="0"/>
          </a:endParaRPr>
        </a:p>
      </dsp:txBody>
      <dsp:txXfrm>
        <a:off x="3011189" y="3929299"/>
        <a:ext cx="2488114" cy="1244057"/>
      </dsp:txXfrm>
    </dsp:sp>
    <dsp:sp modelId="{1AE3414A-8D3E-4992-8615-3B11FEC58891}">
      <dsp:nvSpPr>
        <dsp:cNvPr id="0" name=""/>
        <dsp:cNvSpPr/>
      </dsp:nvSpPr>
      <dsp:spPr>
        <a:xfrm>
          <a:off x="6021808" y="3929299"/>
          <a:ext cx="2488114" cy="1244057"/>
        </a:xfrm>
        <a:prstGeom prst="rect">
          <a:avLst/>
        </a:prstGeom>
        <a:solidFill>
          <a:schemeClr val="accent5">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kern="1200" dirty="0">
              <a:solidFill>
                <a:schemeClr val="accent1">
                  <a:lumMod val="50000"/>
                </a:schemeClr>
              </a:solidFill>
              <a:latin typeface="Arial" panose="020B0604020202020204" pitchFamily="34" charset="0"/>
              <a:cs typeface="Arial" panose="020B0604020202020204" pitchFamily="34" charset="0"/>
            </a:rPr>
            <a:t>Шағын,төмен шу;
техникалық қызмет көрсету және </a:t>
          </a:r>
          <a:r>
            <a:rPr lang="ru-RU" sz="1800" kern="1200" dirty="0" err="1">
              <a:solidFill>
                <a:schemeClr val="accent1">
                  <a:lumMod val="50000"/>
                </a:schemeClr>
              </a:solidFill>
              <a:latin typeface="Arial" panose="020B0604020202020204" pitchFamily="34" charset="0"/>
              <a:cs typeface="Arial" panose="020B0604020202020204" pitchFamily="34" charset="0"/>
            </a:rPr>
            <a:t>пайдалану</a:t>
          </a:r>
          <a:r>
            <a:rPr lang="ru-RU" sz="1800" kern="1200" dirty="0">
              <a:solidFill>
                <a:schemeClr val="accent1">
                  <a:lumMod val="50000"/>
                </a:schemeClr>
              </a:solidFill>
              <a:latin typeface="Arial" panose="020B0604020202020204" pitchFamily="34" charset="0"/>
              <a:cs typeface="Arial" panose="020B0604020202020204" pitchFamily="34" charset="0"/>
            </a:rPr>
            <a:t> </a:t>
          </a:r>
          <a:r>
            <a:rPr lang="ru-RU" sz="1800" kern="1200" dirty="0" err="1">
              <a:solidFill>
                <a:schemeClr val="accent1">
                  <a:lumMod val="50000"/>
                </a:schemeClr>
              </a:solidFill>
              <a:latin typeface="Arial" panose="020B0604020202020204" pitchFamily="34" charset="0"/>
              <a:cs typeface="Arial" panose="020B0604020202020204" pitchFamily="34" charset="0"/>
            </a:rPr>
            <a:t>оңай</a:t>
          </a:r>
          <a:endParaRPr lang="ru-RU" sz="1800" kern="1200" dirty="0">
            <a:solidFill>
              <a:schemeClr val="accent1">
                <a:lumMod val="50000"/>
              </a:schemeClr>
            </a:solidFill>
            <a:latin typeface="Arial" panose="020B0604020202020204" pitchFamily="34" charset="0"/>
            <a:cs typeface="Arial" panose="020B0604020202020204" pitchFamily="34" charset="0"/>
          </a:endParaRPr>
        </a:p>
      </dsp:txBody>
      <dsp:txXfrm>
        <a:off x="6021808" y="3929299"/>
        <a:ext cx="2488114" cy="1244057"/>
      </dsp:txXfrm>
    </dsp:sp>
    <dsp:sp modelId="{FF6FDB33-DA01-4CB7-9662-F6E32E44B7F9}">
      <dsp:nvSpPr>
        <dsp:cNvPr id="0" name=""/>
        <dsp:cNvSpPr/>
      </dsp:nvSpPr>
      <dsp:spPr>
        <a:xfrm>
          <a:off x="1505880" y="2162738"/>
          <a:ext cx="2488114" cy="1244057"/>
        </a:xfrm>
        <a:prstGeom prst="rect">
          <a:avLst/>
        </a:prstGeom>
        <a:solidFill>
          <a:schemeClr val="accent5">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kern="1200" dirty="0">
              <a:solidFill>
                <a:schemeClr val="accent1">
                  <a:lumMod val="50000"/>
                </a:schemeClr>
              </a:solidFill>
              <a:latin typeface="Arial" panose="020B0604020202020204" pitchFamily="34" charset="0"/>
              <a:cs typeface="Arial" panose="020B0604020202020204" pitchFamily="34" charset="0"/>
            </a:rPr>
            <a:t>экологиялық таза, </a:t>
          </a:r>
          <a:r>
            <a:rPr lang="ru-RU" sz="1800" kern="1200" dirty="0" err="1">
              <a:solidFill>
                <a:schemeClr val="accent1">
                  <a:lumMod val="50000"/>
                </a:schemeClr>
              </a:solidFill>
              <a:latin typeface="Arial" panose="020B0604020202020204" pitchFamily="34" charset="0"/>
              <a:cs typeface="Arial" panose="020B0604020202020204" pitchFamily="34" charset="0"/>
            </a:rPr>
            <a:t>себебі</a:t>
          </a:r>
          <a:r>
            <a:rPr lang="ru-RU" sz="1800" kern="1200" dirty="0">
              <a:solidFill>
                <a:schemeClr val="accent1">
                  <a:lumMod val="50000"/>
                </a:schemeClr>
              </a:solidFill>
              <a:latin typeface="Arial" panose="020B0604020202020204" pitchFamily="34" charset="0"/>
              <a:cs typeface="Arial" panose="020B0604020202020204" pitchFamily="34" charset="0"/>
            </a:rPr>
            <a:t> </a:t>
          </a:r>
          <a:r>
            <a:rPr lang="ru-RU" sz="1800" kern="1200" dirty="0" err="1">
              <a:solidFill>
                <a:schemeClr val="accent1">
                  <a:lumMod val="50000"/>
                </a:schemeClr>
              </a:solidFill>
              <a:latin typeface="Arial" panose="020B0604020202020204" pitchFamily="34" charset="0"/>
              <a:cs typeface="Arial" panose="020B0604020202020204" pitchFamily="34" charset="0"/>
            </a:rPr>
            <a:t>ол</a:t>
          </a:r>
          <a:r>
            <a:rPr lang="ru-RU" sz="1800" kern="1200" dirty="0">
              <a:solidFill>
                <a:schemeClr val="accent1">
                  <a:lumMod val="50000"/>
                </a:schemeClr>
              </a:solidFill>
              <a:latin typeface="Arial" panose="020B0604020202020204" pitchFamily="34" charset="0"/>
              <a:cs typeface="Arial" panose="020B0604020202020204" pitchFamily="34" charset="0"/>
            </a:rPr>
            <a:t> тығыздағыш майды қолданбайды</a:t>
          </a:r>
          <a:endParaRPr lang="ru-RU" sz="1800" kern="1200" dirty="0">
            <a:latin typeface="Arial" panose="020B0604020202020204" pitchFamily="34" charset="0"/>
            <a:cs typeface="Arial" panose="020B0604020202020204" pitchFamily="34" charset="0"/>
          </a:endParaRPr>
        </a:p>
      </dsp:txBody>
      <dsp:txXfrm>
        <a:off x="1505880" y="2162738"/>
        <a:ext cx="2488114" cy="124405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FE228576-1F38-48CD-8236-D2361A753127}" type="datetimeFigureOut">
              <a:rPr lang="ru-RU" smtClean="0"/>
              <a:t>30.10.2024</a:t>
            </a:fld>
            <a:endParaRPr lang="ru-RU"/>
          </a:p>
        </p:txBody>
      </p:sp>
      <p:sp>
        <p:nvSpPr>
          <p:cNvPr id="4" name="Образ слайда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4DC7E364-5990-4637-B799-CF28F5F0B712}" type="slidenum">
              <a:rPr lang="ru-RU" smtClean="0"/>
              <a:t>‹#›</a:t>
            </a:fld>
            <a:endParaRPr lang="ru-RU"/>
          </a:p>
        </p:txBody>
      </p:sp>
    </p:spTree>
    <p:extLst>
      <p:ext uri="{BB962C8B-B14F-4D97-AF65-F5344CB8AC3E}">
        <p14:creationId xmlns:p14="http://schemas.microsoft.com/office/powerpoint/2010/main" val="2679569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DC7E364-5990-4637-B799-CF28F5F0B712}" type="slidenum">
              <a:rPr lang="ru-RU" smtClean="0"/>
              <a:t>20</a:t>
            </a:fld>
            <a:endParaRPr lang="ru-RU"/>
          </a:p>
        </p:txBody>
      </p:sp>
    </p:spTree>
    <p:extLst>
      <p:ext uri="{BB962C8B-B14F-4D97-AF65-F5344CB8AC3E}">
        <p14:creationId xmlns:p14="http://schemas.microsoft.com/office/powerpoint/2010/main" val="119577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US" sz="3200" b="0" strike="noStrike" spc="-1">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US" sz="3200" b="0" strike="noStrike" spc="-1">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US" sz="3200" b="0" strike="noStrike" spc="-1">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US" sz="3200" b="0" strike="noStrike" spc="-1">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US" sz="3200" b="0" strike="noStrike" spc="-1">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US" sz="3200" b="0" strike="noStrike" spc="-1">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US" sz="3200" b="0" strike="noStrike" spc="-1">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US" sz="3200" b="0" strike="noStrike" spc="-1">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US" sz="3200" b="0" strike="noStrike" spc="-1">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US" sz="3200" b="0" strike="noStrike" spc="-1">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US" sz="3200" b="0" strike="noStrike" spc="-1">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US" sz="3200" b="0" strike="noStrike" spc="-1">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838080" y="454680"/>
            <a:ext cx="10514880" cy="1145160"/>
          </a:xfrm>
          <a:prstGeom prst="rect">
            <a:avLst/>
          </a:prstGeom>
        </p:spPr>
        <p:txBody>
          <a:bodyPr lIns="0" tIns="0" rIns="0" bIns="0" anchor="ctr">
            <a:spAutoFit/>
          </a:bodyPr>
          <a:lstStyle/>
          <a:p>
            <a:r>
              <a:rPr lang="en-US" sz="1800" b="0" strike="noStrike" spc="-1">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3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7.png"/><Relationship Id="rId1" Type="http://schemas.openxmlformats.org/officeDocument/2006/relationships/slideLayout" Target="../slideLayouts/slideLayout13.xml"/><Relationship Id="rId4" Type="http://schemas.openxmlformats.org/officeDocument/2006/relationships/image" Target="../media/image250.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5.jpeg"/><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CustomShape 1"/>
          <p:cNvSpPr/>
          <p:nvPr/>
        </p:nvSpPr>
        <p:spPr>
          <a:xfrm>
            <a:off x="0" y="0"/>
            <a:ext cx="1219140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77" name="CustomShape 2"/>
          <p:cNvSpPr/>
          <p:nvPr/>
        </p:nvSpPr>
        <p:spPr>
          <a:xfrm>
            <a:off x="443160" y="0"/>
            <a:ext cx="11165760" cy="6857280"/>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78" name="Group 3"/>
          <p:cNvGrpSpPr/>
          <p:nvPr/>
        </p:nvGrpSpPr>
        <p:grpSpPr>
          <a:xfrm>
            <a:off x="11873520" y="44640"/>
            <a:ext cx="232920" cy="771840"/>
            <a:chOff x="11873520" y="44640"/>
            <a:chExt cx="232920" cy="771840"/>
          </a:xfrm>
        </p:grpSpPr>
        <p:sp>
          <p:nvSpPr>
            <p:cNvPr id="79" name="CustomShape 4"/>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0" name="CustomShape 5"/>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1" name="CustomShape 6"/>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2" name="CustomShape 7"/>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3" name="CustomShape 8"/>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4" name="CustomShape 9"/>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5" name="CustomShape 10"/>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6" name="CustomShape 11"/>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7" name="CustomShape 12"/>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8" name="CustomShape 13"/>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89" name="CustomShape 14"/>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90" name="CustomShape 15"/>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91" name="CustomShape 16"/>
          <p:cNvSpPr/>
          <p:nvPr/>
        </p:nvSpPr>
        <p:spPr>
          <a:xfrm>
            <a:off x="1033920" y="1294200"/>
            <a:ext cx="10010520" cy="42991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dirty="0"/>
          </a:p>
        </p:txBody>
      </p:sp>
      <p:grpSp>
        <p:nvGrpSpPr>
          <p:cNvPr id="92" name="Group 17"/>
          <p:cNvGrpSpPr/>
          <p:nvPr/>
        </p:nvGrpSpPr>
        <p:grpSpPr>
          <a:xfrm>
            <a:off x="688680" y="3506040"/>
            <a:ext cx="2176560" cy="2366280"/>
            <a:chOff x="688680" y="3506040"/>
            <a:chExt cx="2176560" cy="2366280"/>
          </a:xfrm>
        </p:grpSpPr>
        <p:sp>
          <p:nvSpPr>
            <p:cNvPr id="93" name="CustomShape 18"/>
            <p:cNvSpPr/>
            <p:nvPr/>
          </p:nvSpPr>
          <p:spPr>
            <a:xfrm rot="5400000">
              <a:off x="861480" y="43520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94" name="CustomShape 19"/>
            <p:cNvSpPr/>
            <p:nvPr/>
          </p:nvSpPr>
          <p:spPr>
            <a:xfrm rot="5400000">
              <a:off x="861480" y="42098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95" name="CustomShape 20"/>
            <p:cNvSpPr/>
            <p:nvPr/>
          </p:nvSpPr>
          <p:spPr>
            <a:xfrm rot="5400000">
              <a:off x="861480" y="40676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96" name="CustomShape 21"/>
            <p:cNvSpPr/>
            <p:nvPr/>
          </p:nvSpPr>
          <p:spPr>
            <a:xfrm rot="5400000">
              <a:off x="861480" y="3925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97" name="CustomShape 22"/>
            <p:cNvSpPr/>
            <p:nvPr/>
          </p:nvSpPr>
          <p:spPr>
            <a:xfrm rot="5400000">
              <a:off x="861480" y="47782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98" name="CustomShape 23"/>
            <p:cNvSpPr/>
            <p:nvPr/>
          </p:nvSpPr>
          <p:spPr>
            <a:xfrm rot="5400000">
              <a:off x="861480" y="46360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99" name="CustomShape 24"/>
            <p:cNvSpPr/>
            <p:nvPr/>
          </p:nvSpPr>
          <p:spPr>
            <a:xfrm rot="5400000">
              <a:off x="861480" y="44942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0" name="CustomShape 25"/>
            <p:cNvSpPr/>
            <p:nvPr/>
          </p:nvSpPr>
          <p:spPr>
            <a:xfrm rot="5400000">
              <a:off x="687960" y="43520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1" name="CustomShape 26"/>
            <p:cNvSpPr/>
            <p:nvPr/>
          </p:nvSpPr>
          <p:spPr>
            <a:xfrm rot="5400000">
              <a:off x="687960" y="42098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2" name="CustomShape 27"/>
            <p:cNvSpPr/>
            <p:nvPr/>
          </p:nvSpPr>
          <p:spPr>
            <a:xfrm rot="5400000">
              <a:off x="687960" y="40676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3" name="CustomShape 28"/>
            <p:cNvSpPr/>
            <p:nvPr/>
          </p:nvSpPr>
          <p:spPr>
            <a:xfrm rot="5400000">
              <a:off x="687960" y="46360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4" name="CustomShape 29"/>
            <p:cNvSpPr/>
            <p:nvPr/>
          </p:nvSpPr>
          <p:spPr>
            <a:xfrm rot="5400000">
              <a:off x="687960" y="44942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5" name="CustomShape 30"/>
            <p:cNvSpPr/>
            <p:nvPr/>
          </p:nvSpPr>
          <p:spPr>
            <a:xfrm rot="5400000">
              <a:off x="687960" y="39178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6" name="CustomShape 31"/>
            <p:cNvSpPr/>
            <p:nvPr/>
          </p:nvSpPr>
          <p:spPr>
            <a:xfrm rot="5400000">
              <a:off x="861480" y="37836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7" name="CustomShape 32"/>
            <p:cNvSpPr/>
            <p:nvPr/>
          </p:nvSpPr>
          <p:spPr>
            <a:xfrm rot="5400000">
              <a:off x="861480" y="492192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8" name="CustomShape 33"/>
            <p:cNvSpPr/>
            <p:nvPr/>
          </p:nvSpPr>
          <p:spPr>
            <a:xfrm rot="5400000">
              <a:off x="687960" y="492192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09" name="CustomShape 34"/>
            <p:cNvSpPr/>
            <p:nvPr/>
          </p:nvSpPr>
          <p:spPr>
            <a:xfrm rot="5400000">
              <a:off x="687960" y="4775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0" name="CustomShape 35"/>
            <p:cNvSpPr/>
            <p:nvPr/>
          </p:nvSpPr>
          <p:spPr>
            <a:xfrm rot="5400000">
              <a:off x="861480" y="3506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1" name="CustomShape 36"/>
            <p:cNvSpPr/>
            <p:nvPr/>
          </p:nvSpPr>
          <p:spPr>
            <a:xfrm rot="5400000">
              <a:off x="687960" y="3506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2" name="CustomShape 37"/>
            <p:cNvSpPr/>
            <p:nvPr/>
          </p:nvSpPr>
          <p:spPr>
            <a:xfrm rot="5400000">
              <a:off x="861480" y="36432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3" name="CustomShape 38"/>
            <p:cNvSpPr/>
            <p:nvPr/>
          </p:nvSpPr>
          <p:spPr>
            <a:xfrm rot="5400000">
              <a:off x="687960" y="36432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4" name="CustomShape 39"/>
            <p:cNvSpPr/>
            <p:nvPr/>
          </p:nvSpPr>
          <p:spPr>
            <a:xfrm rot="5400000">
              <a:off x="687960" y="37900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5" name="CustomShape 40"/>
            <p:cNvSpPr/>
            <p:nvPr/>
          </p:nvSpPr>
          <p:spPr>
            <a:xfrm rot="5400000">
              <a:off x="861480" y="50738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6" name="CustomShape 41"/>
            <p:cNvSpPr/>
            <p:nvPr/>
          </p:nvSpPr>
          <p:spPr>
            <a:xfrm rot="5400000">
              <a:off x="687960" y="50738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7" name="CustomShape 42"/>
            <p:cNvSpPr/>
            <p:nvPr/>
          </p:nvSpPr>
          <p:spPr>
            <a:xfrm rot="5400000">
              <a:off x="861480" y="52210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8" name="CustomShape 43"/>
            <p:cNvSpPr/>
            <p:nvPr/>
          </p:nvSpPr>
          <p:spPr>
            <a:xfrm rot="5400000">
              <a:off x="687960" y="52210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19" name="CustomShape 44"/>
            <p:cNvSpPr/>
            <p:nvPr/>
          </p:nvSpPr>
          <p:spPr>
            <a:xfrm rot="5400000">
              <a:off x="861480" y="53686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0" name="CustomShape 45"/>
            <p:cNvSpPr/>
            <p:nvPr/>
          </p:nvSpPr>
          <p:spPr>
            <a:xfrm rot="5400000">
              <a:off x="861480" y="551232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1" name="CustomShape 46"/>
            <p:cNvSpPr/>
            <p:nvPr/>
          </p:nvSpPr>
          <p:spPr>
            <a:xfrm rot="5400000">
              <a:off x="687960" y="551232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2" name="CustomShape 47"/>
            <p:cNvSpPr/>
            <p:nvPr/>
          </p:nvSpPr>
          <p:spPr>
            <a:xfrm rot="5400000">
              <a:off x="687960" y="5365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3" name="CustomShape 48"/>
            <p:cNvSpPr/>
            <p:nvPr/>
          </p:nvSpPr>
          <p:spPr>
            <a:xfrm rot="5400000">
              <a:off x="176652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4" name="CustomShape 49"/>
            <p:cNvSpPr/>
            <p:nvPr/>
          </p:nvSpPr>
          <p:spPr>
            <a:xfrm rot="5400000">
              <a:off x="158544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5" name="CustomShape 50"/>
            <p:cNvSpPr/>
            <p:nvPr/>
          </p:nvSpPr>
          <p:spPr>
            <a:xfrm rot="5400000">
              <a:off x="140436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6" name="CustomShape 51"/>
            <p:cNvSpPr/>
            <p:nvPr/>
          </p:nvSpPr>
          <p:spPr>
            <a:xfrm rot="5400000">
              <a:off x="122328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7" name="CustomShape 52"/>
            <p:cNvSpPr/>
            <p:nvPr/>
          </p:nvSpPr>
          <p:spPr>
            <a:xfrm rot="5400000">
              <a:off x="104220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8" name="CustomShape 53"/>
            <p:cNvSpPr/>
            <p:nvPr/>
          </p:nvSpPr>
          <p:spPr>
            <a:xfrm rot="5400000">
              <a:off x="211392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29" name="CustomShape 54"/>
            <p:cNvSpPr/>
            <p:nvPr/>
          </p:nvSpPr>
          <p:spPr>
            <a:xfrm rot="5400000">
              <a:off x="193248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0" name="CustomShape 55"/>
            <p:cNvSpPr/>
            <p:nvPr/>
          </p:nvSpPr>
          <p:spPr>
            <a:xfrm rot="5400000">
              <a:off x="861480" y="56642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1" name="CustomShape 56"/>
            <p:cNvSpPr/>
            <p:nvPr/>
          </p:nvSpPr>
          <p:spPr>
            <a:xfrm rot="5400000">
              <a:off x="687960" y="566424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2" name="CustomShape 57"/>
            <p:cNvSpPr/>
            <p:nvPr/>
          </p:nvSpPr>
          <p:spPr>
            <a:xfrm rot="5400000">
              <a:off x="245700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3" name="CustomShape 58"/>
            <p:cNvSpPr/>
            <p:nvPr/>
          </p:nvSpPr>
          <p:spPr>
            <a:xfrm rot="5400000">
              <a:off x="227592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4" name="CustomShape 59"/>
            <p:cNvSpPr/>
            <p:nvPr/>
          </p:nvSpPr>
          <p:spPr>
            <a:xfrm rot="5400000">
              <a:off x="280440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5" name="CustomShape 60"/>
            <p:cNvSpPr/>
            <p:nvPr/>
          </p:nvSpPr>
          <p:spPr>
            <a:xfrm rot="5400000">
              <a:off x="2622960" y="56628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6" name="CustomShape 61"/>
            <p:cNvSpPr/>
            <p:nvPr/>
          </p:nvSpPr>
          <p:spPr>
            <a:xfrm rot="5400000">
              <a:off x="176292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7" name="CustomShape 62"/>
            <p:cNvSpPr/>
            <p:nvPr/>
          </p:nvSpPr>
          <p:spPr>
            <a:xfrm rot="5400000">
              <a:off x="158184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8" name="CustomShape 63"/>
            <p:cNvSpPr/>
            <p:nvPr/>
          </p:nvSpPr>
          <p:spPr>
            <a:xfrm rot="5400000">
              <a:off x="140076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39" name="CustomShape 64"/>
            <p:cNvSpPr/>
            <p:nvPr/>
          </p:nvSpPr>
          <p:spPr>
            <a:xfrm rot="5400000">
              <a:off x="121932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40" name="CustomShape 65"/>
            <p:cNvSpPr/>
            <p:nvPr/>
          </p:nvSpPr>
          <p:spPr>
            <a:xfrm rot="5400000">
              <a:off x="103824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41" name="CustomShape 66"/>
            <p:cNvSpPr/>
            <p:nvPr/>
          </p:nvSpPr>
          <p:spPr>
            <a:xfrm rot="5400000">
              <a:off x="210996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42" name="CustomShape 67"/>
            <p:cNvSpPr/>
            <p:nvPr/>
          </p:nvSpPr>
          <p:spPr>
            <a:xfrm rot="5400000">
              <a:off x="192888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43" name="CustomShape 68"/>
            <p:cNvSpPr/>
            <p:nvPr/>
          </p:nvSpPr>
          <p:spPr>
            <a:xfrm rot="5400000">
              <a:off x="861480" y="58114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44" name="CustomShape 69"/>
            <p:cNvSpPr/>
            <p:nvPr/>
          </p:nvSpPr>
          <p:spPr>
            <a:xfrm rot="5400000">
              <a:off x="687960" y="581148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45" name="CustomShape 70"/>
            <p:cNvSpPr/>
            <p:nvPr/>
          </p:nvSpPr>
          <p:spPr>
            <a:xfrm rot="5400000">
              <a:off x="245340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46" name="CustomShape 71"/>
            <p:cNvSpPr/>
            <p:nvPr/>
          </p:nvSpPr>
          <p:spPr>
            <a:xfrm rot="5400000">
              <a:off x="227232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47" name="CustomShape 72"/>
            <p:cNvSpPr/>
            <p:nvPr/>
          </p:nvSpPr>
          <p:spPr>
            <a:xfrm rot="5400000">
              <a:off x="280044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48" name="CustomShape 73"/>
            <p:cNvSpPr/>
            <p:nvPr/>
          </p:nvSpPr>
          <p:spPr>
            <a:xfrm rot="5400000">
              <a:off x="2619360" y="5810400"/>
              <a:ext cx="61200" cy="6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149" name="CustomShape 74"/>
          <p:cNvSpPr/>
          <p:nvPr/>
        </p:nvSpPr>
        <p:spPr>
          <a:xfrm>
            <a:off x="1512900" y="1567620"/>
            <a:ext cx="9122400" cy="2926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a:lnSpc>
                <a:spcPct val="90000"/>
              </a:lnSpc>
            </a:pPr>
            <a:r>
              <a:rPr lang="ru-RU" sz="4800" b="1" spc="-1" dirty="0">
                <a:solidFill>
                  <a:srgbClr val="FFFFFF"/>
                </a:solidFill>
                <a:latin typeface="+mj-lt"/>
                <a:ea typeface="DejaVu Sans"/>
                <a:cs typeface="Times New Roman" panose="02020603050405020304" pitchFamily="18" charset="0"/>
              </a:rPr>
              <a:t>9</a:t>
            </a:r>
            <a:r>
              <a:rPr lang="en-US" sz="4800" b="1" strike="noStrike" spc="-1" dirty="0">
                <a:solidFill>
                  <a:srgbClr val="FFFFFF"/>
                </a:solidFill>
                <a:latin typeface="+mj-lt"/>
                <a:ea typeface="DejaVu Sans"/>
                <a:cs typeface="Times New Roman" panose="02020603050405020304" pitchFamily="18" charset="0"/>
              </a:rPr>
              <a:t>-ДӘРІС</a:t>
            </a:r>
          </a:p>
          <a:p>
            <a:pPr algn="ctr">
              <a:lnSpc>
                <a:spcPct val="90000"/>
              </a:lnSpc>
            </a:pPr>
            <a:endParaRPr lang="en-US" sz="4800" spc="-1" dirty="0">
              <a:solidFill>
                <a:srgbClr val="FFFFFF"/>
              </a:solidFill>
              <a:latin typeface="Arial"/>
            </a:endParaRPr>
          </a:p>
          <a:p>
            <a:pPr algn="ctr">
              <a:lnSpc>
                <a:spcPct val="90000"/>
              </a:lnSpc>
            </a:pPr>
            <a:br>
              <a:rPr dirty="0"/>
            </a:br>
            <a:br>
              <a:rPr dirty="0"/>
            </a:br>
            <a:r>
              <a:rPr lang="en-US" sz="4800" b="1" strike="noStrike" spc="-1" dirty="0">
                <a:solidFill>
                  <a:srgbClr val="FFFF00"/>
                </a:solidFill>
                <a:latin typeface="+mj-lt"/>
                <a:ea typeface="DejaVu Sans"/>
                <a:cs typeface="Times New Roman" panose="02020603050405020304" pitchFamily="18" charset="0"/>
              </a:rPr>
              <a:t>ВАКУУМДЫҚ СОРҒЫЛАР</a:t>
            </a:r>
            <a:r>
              <a:rPr lang="kk-KZ" sz="4800" b="1" strike="noStrike" spc="-1" dirty="0">
                <a:solidFill>
                  <a:srgbClr val="FFFF00"/>
                </a:solidFill>
                <a:latin typeface="+mj-lt"/>
                <a:ea typeface="DejaVu Sans"/>
                <a:cs typeface="Times New Roman" panose="02020603050405020304" pitchFamily="18" charset="0"/>
              </a:rPr>
              <a:t>. Механикалық вакуумдық сорғылар</a:t>
            </a:r>
            <a:endParaRPr lang="en-US" sz="4800" b="1" strike="noStrike" spc="-1" dirty="0">
              <a:solidFill>
                <a:srgbClr val="FFFF00"/>
              </a:solidFill>
              <a:latin typeface="+mj-lt"/>
              <a:cs typeface="Times New Roman" panose="02020603050405020304" pitchFamily="18" charset="0"/>
            </a:endParaRPr>
          </a:p>
        </p:txBody>
      </p:sp>
      <p:sp>
        <p:nvSpPr>
          <p:cNvPr id="150" name="CustomShape 75"/>
          <p:cNvSpPr/>
          <p:nvPr/>
        </p:nvSpPr>
        <p:spPr>
          <a:xfrm>
            <a:off x="1279980" y="160380"/>
            <a:ext cx="9719280" cy="58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a:lnSpc>
                <a:spcPct val="100000"/>
              </a:lnSpc>
            </a:pPr>
            <a:r>
              <a:rPr lang="en-US" sz="1600" b="1" strike="noStrike" spc="-1" dirty="0">
                <a:solidFill>
                  <a:srgbClr val="000000"/>
                </a:solidFill>
                <a:latin typeface="Times New Roman" panose="02020603050405020304" pitchFamily="18" charset="0"/>
                <a:ea typeface="DejaVu Sans"/>
                <a:cs typeface="Times New Roman" panose="02020603050405020304" pitchFamily="18" charset="0"/>
              </a:rPr>
              <a:t>Л.Н. </a:t>
            </a:r>
            <a:r>
              <a:rPr lang="en-US" sz="1600" b="1" strike="noStrike" spc="-1" dirty="0" err="1">
                <a:solidFill>
                  <a:srgbClr val="000000"/>
                </a:solidFill>
                <a:latin typeface="Times New Roman" panose="02020603050405020304" pitchFamily="18" charset="0"/>
                <a:ea typeface="DejaVu Sans"/>
                <a:cs typeface="Times New Roman" panose="02020603050405020304" pitchFamily="18" charset="0"/>
              </a:rPr>
              <a:t>Гумилев</a:t>
            </a:r>
            <a:r>
              <a:rPr lang="kk-KZ" sz="1600" b="1" strike="noStrike" spc="-1" dirty="0">
                <a:solidFill>
                  <a:srgbClr val="000000"/>
                </a:solidFill>
                <a:latin typeface="Times New Roman" panose="02020603050405020304" pitchFamily="18" charset="0"/>
                <a:ea typeface="DejaVu Sans"/>
                <a:cs typeface="Times New Roman" panose="02020603050405020304" pitchFamily="18" charset="0"/>
              </a:rPr>
              <a:t> атындағы Еуразия ұлттық университеті</a:t>
            </a:r>
            <a:br>
              <a:rPr dirty="0"/>
            </a:br>
            <a:endParaRPr lang="en-US" sz="1400" b="0" strike="noStrike" spc="-1" dirty="0">
              <a:latin typeface="Arial"/>
            </a:endParaRPr>
          </a:p>
        </p:txBody>
      </p:sp>
      <p:sp>
        <p:nvSpPr>
          <p:cNvPr id="151" name="TextShape 76"/>
          <p:cNvSpPr txBox="1"/>
          <p:nvPr/>
        </p:nvSpPr>
        <p:spPr>
          <a:xfrm>
            <a:off x="9692640" y="3108960"/>
            <a:ext cx="180720" cy="346320"/>
          </a:xfrm>
          <a:prstGeom prst="rect">
            <a:avLst/>
          </a:prstGeom>
          <a:noFill/>
          <a:ln>
            <a:noFill/>
          </a:ln>
        </p:spPr>
        <p:txBody>
          <a:bodyPr/>
          <a:lstStyle/>
          <a:p>
            <a:endParaRPr lang="ru-K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7"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8" name="CustomShape 3"/>
          <p:cNvSpPr/>
          <p:nvPr/>
        </p:nvSpPr>
        <p:spPr>
          <a:xfrm>
            <a:off x="339120" y="61146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nvGrpSpPr>
          <p:cNvPr id="299" name="Group 4"/>
          <p:cNvGrpSpPr/>
          <p:nvPr/>
        </p:nvGrpSpPr>
        <p:grpSpPr>
          <a:xfrm>
            <a:off x="11873520" y="44640"/>
            <a:ext cx="232920" cy="771840"/>
            <a:chOff x="11873520" y="44640"/>
            <a:chExt cx="232920" cy="771840"/>
          </a:xfrm>
        </p:grpSpPr>
        <p:sp>
          <p:nvSpPr>
            <p:cNvPr id="300"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01"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02"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03"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04"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05"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06"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07"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08"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09"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10"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11"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312" name="Group 17"/>
          <p:cNvGrpSpPr/>
          <p:nvPr/>
        </p:nvGrpSpPr>
        <p:grpSpPr>
          <a:xfrm>
            <a:off x="54720" y="3048480"/>
            <a:ext cx="629640" cy="764640"/>
            <a:chOff x="54720" y="3048480"/>
            <a:chExt cx="629640" cy="764640"/>
          </a:xfrm>
        </p:grpSpPr>
        <p:sp>
          <p:nvSpPr>
            <p:cNvPr id="313"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14"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15"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16"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17"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18"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19"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0"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1"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2"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3"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4"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5"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6"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7"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8"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29"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30"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31"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32"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33"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34"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35"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36"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37"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338" name="CustomShape 43"/>
          <p:cNvSpPr/>
          <p:nvPr/>
        </p:nvSpPr>
        <p:spPr>
          <a:xfrm>
            <a:off x="654120" y="77040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dirty="0">
              <a:ln>
                <a:noFill/>
              </a:ln>
              <a:solidFill>
                <a:prstClr val="black"/>
              </a:solidFill>
              <a:effectLst/>
              <a:uLnTx/>
              <a:uFillTx/>
              <a:latin typeface="Arial"/>
            </a:endParaRPr>
          </a:p>
        </p:txBody>
      </p:sp>
      <mc:AlternateContent xmlns:mc="http://schemas.openxmlformats.org/markup-compatibility/2006" xmlns:a14="http://schemas.microsoft.com/office/drawing/2010/main">
        <mc:Choice Requires="a14">
          <p:sp>
            <p:nvSpPr>
              <p:cNvPr id="340" name="Formula 45"/>
              <p:cNvSpPr txBox="1"/>
              <p:nvPr/>
            </p:nvSpPr>
            <p:spPr>
              <a:xfrm>
                <a:off x="2079360" y="4280040"/>
                <a:ext cx="6975000" cy="36864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ndParaRPr>
              </a:p>
            </p:txBody>
          </p:sp>
        </mc:Choice>
        <mc:Fallback xmlns="" xmlns:p14="http://schemas.microsoft.com/office/powerpoint/2010/main" xmlns:p15="http://schemas.microsoft.com/office/powerpoint/2012/main"/>
      </mc:AlternateContent>
      <p:sp>
        <p:nvSpPr>
          <p:cNvPr id="341" name="CustomShape 46"/>
          <p:cNvSpPr/>
          <p:nvPr/>
        </p:nvSpPr>
        <p:spPr>
          <a:xfrm>
            <a:off x="2079360" y="4280040"/>
            <a:ext cx="6975000" cy="36864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1" normalizeH="0" baseline="0" noProof="0">
                <a:ln>
                  <a:noFill/>
                </a:ln>
                <a:solidFill>
                  <a:srgbClr val="000000"/>
                </a:solidFill>
                <a:effectLst/>
                <a:uLnTx/>
                <a:uFillTx/>
                <a:latin typeface="Calibri"/>
                <a:ea typeface="DejaVu Sans"/>
              </a:rPr>
              <a:t> </a:t>
            </a:r>
            <a:endParaRPr kumimoji="0" lang="en-US" sz="1800" b="0" i="0" u="none" strike="noStrike" kern="1200" cap="none" spc="-1" normalizeH="0" baseline="0" noProof="0">
              <a:ln>
                <a:noFill/>
              </a:ln>
              <a:solidFill>
                <a:prstClr val="black"/>
              </a:solidFill>
              <a:effectLst/>
              <a:uLnTx/>
              <a:uFillTx/>
              <a:latin typeface="Arial"/>
            </a:endParaRPr>
          </a:p>
        </p:txBody>
      </p:sp>
      <p:sp>
        <p:nvSpPr>
          <p:cNvPr id="342" name="CustomShape 47"/>
          <p:cNvSpPr/>
          <p:nvPr/>
        </p:nvSpPr>
        <p:spPr>
          <a:xfrm>
            <a:off x="200484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3" name="CustomShape 48"/>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kk-KZ" sz="2800" b="1" i="0" u="none" strike="noStrike" kern="1200" cap="none" spc="-1" normalizeH="0" baseline="0" noProof="0" dirty="0">
                <a:ln>
                  <a:noFill/>
                </a:ln>
                <a:solidFill>
                  <a:srgbClr val="C00000"/>
                </a:solidFill>
                <a:effectLst/>
                <a:uLnTx/>
                <a:uFillTx/>
                <a:latin typeface="Arial" panose="020B0604020202020204" pitchFamily="34" charset="0"/>
                <a:ea typeface="Times New Roman"/>
                <a:cs typeface="Arial" panose="020B0604020202020204" pitchFamily="34" charset="0"/>
              </a:rPr>
              <a:t>2</a:t>
            </a:r>
            <a:r>
              <a:rPr kumimoji="0" lang="en-US" sz="2800" b="1" i="0" u="none" strike="noStrike" kern="1200" cap="none" spc="-1" normalizeH="0" baseline="0" noProof="0" dirty="0">
                <a:ln>
                  <a:noFill/>
                </a:ln>
                <a:solidFill>
                  <a:srgbClr val="C00000"/>
                </a:solidFill>
                <a:effectLst/>
                <a:uLnTx/>
                <a:uFillTx/>
                <a:latin typeface="Arial" panose="020B0604020202020204" pitchFamily="34" charset="0"/>
                <a:ea typeface="Times New Roman"/>
                <a:cs typeface="Arial" panose="020B0604020202020204" pitchFamily="34" charset="0"/>
              </a:rPr>
              <a:t>. </a:t>
            </a:r>
            <a:r>
              <a:rPr kumimoji="0" lang="kk-KZ" sz="28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Сұйық сақиналы вакуумдық сорғылар</a:t>
            </a:r>
            <a:endParaRPr kumimoji="0" lang="en-US"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20CD211-FC04-2BB4-B895-FEFF548D50AF}"/>
              </a:ext>
            </a:extLst>
          </p:cNvPr>
          <p:cNvSpPr txBox="1"/>
          <p:nvPr/>
        </p:nvSpPr>
        <p:spPr>
          <a:xfrm>
            <a:off x="681846" y="804815"/>
            <a:ext cx="1124712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800" b="0" i="0" u="none" strike="noStrike" kern="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rPr>
              <a:t>. </a:t>
            </a:r>
            <a:endParaRPr kumimoji="0" lang="ru-KZ" sz="1800" b="0" i="0" u="none" strike="noStrike" kern="1200" cap="none" spc="0" normalizeH="0" baseline="0" noProof="0" dirty="0">
              <a:ln>
                <a:noFill/>
              </a:ln>
              <a:solidFill>
                <a:srgbClr val="4472C4">
                  <a:lumMod val="50000"/>
                </a:srgbClr>
              </a:solidFill>
              <a:effectLst/>
              <a:uLnTx/>
              <a:uFillTx/>
              <a:latin typeface="Arial"/>
            </a:endParaRPr>
          </a:p>
        </p:txBody>
      </p:sp>
      <p:sp>
        <p:nvSpPr>
          <p:cNvPr id="5" name="TextBox 4">
            <a:extLst>
              <a:ext uri="{FF2B5EF4-FFF2-40B4-BE49-F238E27FC236}">
                <a16:creationId xmlns:a16="http://schemas.microsoft.com/office/drawing/2014/main" id="{301C0203-3FDE-0AB3-8B4C-F43DFDA1FFED}"/>
              </a:ext>
            </a:extLst>
          </p:cNvPr>
          <p:cNvSpPr txBox="1"/>
          <p:nvPr/>
        </p:nvSpPr>
        <p:spPr>
          <a:xfrm>
            <a:off x="1111377" y="1022076"/>
            <a:ext cx="8653155" cy="400110"/>
          </a:xfrm>
          <a:prstGeom prst="rect">
            <a:avLst/>
          </a:prstGeom>
          <a:noFill/>
        </p:spPr>
        <p:txBody>
          <a:bodyPr wrap="square">
            <a:spAutoFit/>
          </a:bodyPr>
          <a:lstStyle/>
          <a:p>
            <a:r>
              <a:rPr lang="ru-RU" sz="2000" b="1" i="1" dirty="0">
                <a:solidFill>
                  <a:schemeClr val="accent1">
                    <a:lumMod val="50000"/>
                  </a:schemeClr>
                </a:solidFill>
                <a:latin typeface="Arial" panose="020B0604020202020204" pitchFamily="34" charset="0"/>
                <a:cs typeface="Arial" panose="020B0604020202020204" pitchFamily="34" charset="0"/>
              </a:rPr>
              <a:t>Сұйық сақиналы </a:t>
            </a:r>
            <a:r>
              <a:rPr lang="ru-RU" sz="2000" b="1" i="1" dirty="0" err="1">
                <a:solidFill>
                  <a:schemeClr val="accent1">
                    <a:lumMod val="50000"/>
                  </a:schemeClr>
                </a:solidFill>
                <a:latin typeface="Arial" panose="020B0604020202020204" pitchFamily="34" charset="0"/>
                <a:cs typeface="Arial" panose="020B0604020202020204" pitchFamily="34" charset="0"/>
              </a:rPr>
              <a:t>вакуумдық</a:t>
            </a:r>
            <a:r>
              <a:rPr lang="ru-RU" sz="2000" b="1" i="1" dirty="0">
                <a:solidFill>
                  <a:schemeClr val="accent1">
                    <a:lumMod val="50000"/>
                  </a:schemeClr>
                </a:solidFill>
                <a:latin typeface="Arial" panose="020B0604020202020204" pitchFamily="34" charset="0"/>
                <a:cs typeface="Arial" panose="020B0604020202020204" pitchFamily="34" charset="0"/>
              </a:rPr>
              <a:t> сорғылардың артықшылықтары:</a:t>
            </a:r>
          </a:p>
        </p:txBody>
      </p:sp>
      <p:sp>
        <p:nvSpPr>
          <p:cNvPr id="7" name="Шестиугольник 6">
            <a:extLst>
              <a:ext uri="{FF2B5EF4-FFF2-40B4-BE49-F238E27FC236}">
                <a16:creationId xmlns:a16="http://schemas.microsoft.com/office/drawing/2014/main" id="{A9712E07-7F7D-4952-AADE-99F8C669FC3F}"/>
              </a:ext>
            </a:extLst>
          </p:cNvPr>
          <p:cNvSpPr/>
          <p:nvPr/>
        </p:nvSpPr>
        <p:spPr>
          <a:xfrm>
            <a:off x="1512744" y="1670226"/>
            <a:ext cx="3041889" cy="2137463"/>
          </a:xfrm>
          <a:prstGeom prst="hexagon">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700" dirty="0">
                <a:solidFill>
                  <a:schemeClr val="tx1"/>
                </a:solidFill>
                <a:latin typeface="Arial" panose="020B0604020202020204" pitchFamily="34" charset="0"/>
                <a:cs typeface="Arial" panose="020B0604020202020204" pitchFamily="34" charset="0"/>
              </a:rPr>
              <a:t>Дизайнның қарапайымдылығы Күрделі бөлшектердің болмауы сорғыларды үнемді және </a:t>
            </a:r>
            <a:r>
              <a:rPr lang="ru-RU" sz="1700" dirty="0" err="1">
                <a:solidFill>
                  <a:schemeClr val="tx1"/>
                </a:solidFill>
                <a:latin typeface="Arial" panose="020B0604020202020204" pitchFamily="34" charset="0"/>
                <a:cs typeface="Arial" panose="020B0604020202020204" pitchFamily="34" charset="0"/>
              </a:rPr>
              <a:t>сенімді</a:t>
            </a:r>
            <a:r>
              <a:rPr lang="ru-RU" sz="1700" dirty="0">
                <a:solidFill>
                  <a:schemeClr val="tx1"/>
                </a:solidFill>
                <a:latin typeface="Arial" panose="020B0604020202020204" pitchFamily="34" charset="0"/>
                <a:cs typeface="Arial" panose="020B0604020202020204" pitchFamily="34" charset="0"/>
              </a:rPr>
              <a:t> </a:t>
            </a:r>
            <a:r>
              <a:rPr lang="ru-RU" sz="1700" dirty="0" err="1">
                <a:solidFill>
                  <a:schemeClr val="tx1"/>
                </a:solidFill>
                <a:latin typeface="Arial" panose="020B0604020202020204" pitchFamily="34" charset="0"/>
                <a:cs typeface="Arial" panose="020B0604020202020204" pitchFamily="34" charset="0"/>
              </a:rPr>
              <a:t>етеді</a:t>
            </a:r>
            <a:endParaRPr lang="ru-RU" i="1" dirty="0">
              <a:solidFill>
                <a:schemeClr val="tx1"/>
              </a:solidFill>
              <a:latin typeface="Times New Roman" panose="02020603050405020304" pitchFamily="18" charset="0"/>
              <a:cs typeface="Times New Roman" panose="02020603050405020304" pitchFamily="18" charset="0"/>
            </a:endParaRPr>
          </a:p>
        </p:txBody>
      </p:sp>
      <p:sp>
        <p:nvSpPr>
          <p:cNvPr id="8" name="Шестиугольник 7">
            <a:extLst>
              <a:ext uri="{FF2B5EF4-FFF2-40B4-BE49-F238E27FC236}">
                <a16:creationId xmlns:a16="http://schemas.microsoft.com/office/drawing/2014/main" id="{1E218127-1B49-D641-9982-72618E710004}"/>
              </a:ext>
            </a:extLst>
          </p:cNvPr>
          <p:cNvSpPr/>
          <p:nvPr/>
        </p:nvSpPr>
        <p:spPr>
          <a:xfrm>
            <a:off x="5015973" y="1649669"/>
            <a:ext cx="3021678" cy="2186486"/>
          </a:xfrm>
          <a:prstGeom prst="hexagon">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latin typeface="Arial" panose="020B0604020202020204" pitchFamily="34" charset="0"/>
                <a:cs typeface="Arial" panose="020B0604020202020204" pitchFamily="34" charset="0"/>
              </a:rPr>
              <a:t>Жоғары өнімділік</a:t>
            </a:r>
          </a:p>
          <a:p>
            <a:pPr algn="ctr"/>
            <a:r>
              <a:rPr lang="ru-RU" sz="1600" dirty="0">
                <a:solidFill>
                  <a:schemeClr val="tx1"/>
                </a:solidFill>
                <a:latin typeface="Arial" panose="020B0604020202020204" pitchFamily="34" charset="0"/>
                <a:cs typeface="Arial" panose="020B0604020202020204" pitchFamily="34" charset="0"/>
              </a:rPr>
              <a:t>Олар айтарлықтай вакуум жасай алады және жоғары айдау жылдамдығын </a:t>
            </a:r>
            <a:r>
              <a:rPr lang="ru-RU" sz="1600" dirty="0" err="1">
                <a:solidFill>
                  <a:schemeClr val="tx1"/>
                </a:solidFill>
                <a:latin typeface="Arial" panose="020B0604020202020204" pitchFamily="34" charset="0"/>
                <a:cs typeface="Arial" panose="020B0604020202020204" pitchFamily="34" charset="0"/>
              </a:rPr>
              <a:t>қамтамасыз</a:t>
            </a:r>
            <a:r>
              <a:rPr lang="ru-RU" sz="1600" dirty="0">
                <a:solidFill>
                  <a:schemeClr val="tx1"/>
                </a:solidFill>
                <a:latin typeface="Arial" panose="020B0604020202020204" pitchFamily="34" charset="0"/>
                <a:cs typeface="Arial" panose="020B0604020202020204" pitchFamily="34" charset="0"/>
              </a:rPr>
              <a:t> </a:t>
            </a:r>
            <a:r>
              <a:rPr lang="ru-RU" sz="1600" dirty="0" err="1">
                <a:solidFill>
                  <a:schemeClr val="tx1"/>
                </a:solidFill>
                <a:latin typeface="Arial" panose="020B0604020202020204" pitchFamily="34" charset="0"/>
                <a:cs typeface="Arial" panose="020B0604020202020204" pitchFamily="34" charset="0"/>
              </a:rPr>
              <a:t>етеді</a:t>
            </a:r>
            <a:endParaRPr lang="ru-RU" i="1" dirty="0">
              <a:solidFill>
                <a:schemeClr val="tx1"/>
              </a:solidFill>
              <a:latin typeface="Times New Roman" panose="02020603050405020304" pitchFamily="18" charset="0"/>
              <a:cs typeface="Times New Roman" panose="02020603050405020304" pitchFamily="18" charset="0"/>
            </a:endParaRPr>
          </a:p>
        </p:txBody>
      </p:sp>
      <p:sp>
        <p:nvSpPr>
          <p:cNvPr id="9" name="Шестиугольник 8">
            <a:extLst>
              <a:ext uri="{FF2B5EF4-FFF2-40B4-BE49-F238E27FC236}">
                <a16:creationId xmlns:a16="http://schemas.microsoft.com/office/drawing/2014/main" id="{CA9B5453-76E0-B0EF-F198-9752095E58E4}"/>
              </a:ext>
            </a:extLst>
          </p:cNvPr>
          <p:cNvSpPr/>
          <p:nvPr/>
        </p:nvSpPr>
        <p:spPr>
          <a:xfrm>
            <a:off x="3275963" y="3828245"/>
            <a:ext cx="2844811" cy="2224940"/>
          </a:xfrm>
          <a:prstGeom prst="hexagon">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Төмен қуат тұтыну</a:t>
            </a:r>
          </a:p>
          <a:p>
            <a:pPr algn="ctr"/>
            <a:r>
              <a:rPr lang="ru-RU" dirty="0">
                <a:solidFill>
                  <a:schemeClr val="tx1"/>
                </a:solidFill>
                <a:latin typeface="Arial" panose="020B0604020202020204" pitchFamily="34" charset="0"/>
                <a:cs typeface="Arial" panose="020B0604020202020204" pitchFamily="34" charset="0"/>
              </a:rPr>
              <a:t>Жоғары вакуум жасау үшін салыстырмалы түрде аз </a:t>
            </a:r>
            <a:r>
              <a:rPr lang="ru-RU" dirty="0" err="1">
                <a:solidFill>
                  <a:schemeClr val="tx1"/>
                </a:solidFill>
                <a:latin typeface="Arial" panose="020B0604020202020204" pitchFamily="34" charset="0"/>
                <a:cs typeface="Arial" panose="020B0604020202020204" pitchFamily="34" charset="0"/>
              </a:rPr>
              <a:t>қуатты</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пайдалану</a:t>
            </a:r>
            <a:endParaRPr lang="ru-RU" i="1" dirty="0">
              <a:solidFill>
                <a:schemeClr val="tx1"/>
              </a:solidFill>
              <a:latin typeface="Times New Roman" panose="02020603050405020304" pitchFamily="18" charset="0"/>
              <a:cs typeface="Times New Roman" panose="02020603050405020304" pitchFamily="18" charset="0"/>
            </a:endParaRPr>
          </a:p>
        </p:txBody>
      </p:sp>
      <p:sp>
        <p:nvSpPr>
          <p:cNvPr id="10" name="Шестиугольник 9">
            <a:extLst>
              <a:ext uri="{FF2B5EF4-FFF2-40B4-BE49-F238E27FC236}">
                <a16:creationId xmlns:a16="http://schemas.microsoft.com/office/drawing/2014/main" id="{6CFFC5A2-9E5C-1121-4CB7-997DF66EC866}"/>
              </a:ext>
            </a:extLst>
          </p:cNvPr>
          <p:cNvSpPr/>
          <p:nvPr/>
        </p:nvSpPr>
        <p:spPr>
          <a:xfrm>
            <a:off x="6774894" y="3845112"/>
            <a:ext cx="2989638" cy="2242488"/>
          </a:xfrm>
          <a:prstGeom prst="hexagon">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Ластануға төзімділік</a:t>
            </a:r>
          </a:p>
          <a:p>
            <a:pPr algn="ctr"/>
            <a:r>
              <a:rPr lang="ru-RU" dirty="0">
                <a:solidFill>
                  <a:schemeClr val="tx1"/>
                </a:solidFill>
                <a:latin typeface="Arial" panose="020B0604020202020204" pitchFamily="34" charset="0"/>
                <a:cs typeface="Arial" panose="020B0604020202020204" pitchFamily="34" charset="0"/>
              </a:rPr>
              <a:t>Сұйық сақина сорғыны бөгде бөлшектердің </a:t>
            </a:r>
            <a:r>
              <a:rPr lang="ru-RU" dirty="0" err="1">
                <a:solidFill>
                  <a:schemeClr val="tx1"/>
                </a:solidFill>
                <a:latin typeface="Arial" panose="020B0604020202020204" pitchFamily="34" charset="0"/>
                <a:cs typeface="Arial" panose="020B0604020202020204" pitchFamily="34" charset="0"/>
              </a:rPr>
              <a:t>енуінен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қорғайды</a:t>
            </a:r>
            <a:endParaRPr lang="ru-RU"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4170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4"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5"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6" name="CustomShape 3"/>
          <p:cNvSpPr/>
          <p:nvPr/>
        </p:nvSpPr>
        <p:spPr>
          <a:xfrm>
            <a:off x="471960" y="52488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dirty="0">
              <a:ln>
                <a:noFill/>
              </a:ln>
              <a:solidFill>
                <a:prstClr val="black"/>
              </a:solidFill>
              <a:effectLst/>
              <a:uLnTx/>
              <a:uFillTx/>
              <a:latin typeface="Arial"/>
            </a:endParaRPr>
          </a:p>
        </p:txBody>
      </p:sp>
      <p:grpSp>
        <p:nvGrpSpPr>
          <p:cNvPr id="347" name="Group 4"/>
          <p:cNvGrpSpPr/>
          <p:nvPr/>
        </p:nvGrpSpPr>
        <p:grpSpPr>
          <a:xfrm>
            <a:off x="11873520" y="44640"/>
            <a:ext cx="232920" cy="771840"/>
            <a:chOff x="11873520" y="44640"/>
            <a:chExt cx="232920" cy="771840"/>
          </a:xfrm>
        </p:grpSpPr>
        <p:sp>
          <p:nvSpPr>
            <p:cNvPr id="348"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9"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0"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1"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2"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3"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4"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5"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6"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7"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8"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9"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360" name="Group 17"/>
          <p:cNvGrpSpPr/>
          <p:nvPr/>
        </p:nvGrpSpPr>
        <p:grpSpPr>
          <a:xfrm>
            <a:off x="54720" y="3048480"/>
            <a:ext cx="629640" cy="764640"/>
            <a:chOff x="54720" y="3048480"/>
            <a:chExt cx="629640" cy="764640"/>
          </a:xfrm>
        </p:grpSpPr>
        <p:sp>
          <p:nvSpPr>
            <p:cNvPr id="361"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2"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3"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4"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5"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6"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7"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8"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9"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0"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1"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2"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3"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4"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5"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6"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7"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8"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9"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0"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1"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2"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3"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4"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5"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386" name="CustomShape 43"/>
          <p:cNvSpPr/>
          <p:nvPr/>
        </p:nvSpPr>
        <p:spPr>
          <a:xfrm>
            <a:off x="756360" y="87732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a:ln>
                <a:noFill/>
              </a:ln>
              <a:solidFill>
                <a:prstClr val="black"/>
              </a:solidFill>
              <a:effectLst/>
              <a:uLnTx/>
              <a:uFillTx/>
              <a:latin typeface="Arial"/>
            </a:endParaRPr>
          </a:p>
        </p:txBody>
      </p:sp>
      <p:sp>
        <p:nvSpPr>
          <p:cNvPr id="387" name="CustomShape 44"/>
          <p:cNvSpPr/>
          <p:nvPr/>
        </p:nvSpPr>
        <p:spPr>
          <a:xfrm>
            <a:off x="197532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8" name="CustomShape 45"/>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158040" marR="0" lvl="0" indent="540360" algn="ctr" defTabSz="914400" rtl="0" eaLnBrk="1" fontAlgn="auto" latinLnBrk="0" hangingPunct="1">
              <a:lnSpc>
                <a:spcPct val="90000"/>
              </a:lnSpc>
              <a:spcBef>
                <a:spcPts val="0"/>
              </a:spcBef>
              <a:spcAft>
                <a:spcPts val="0"/>
              </a:spcAft>
              <a:buClrTx/>
              <a:buSzTx/>
              <a:buFontTx/>
              <a:buNone/>
              <a:tabLst/>
              <a:defRPr/>
            </a:pPr>
            <a:r>
              <a:rPr kumimoji="0" lang="kk-KZ"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3</a:t>
            </a:r>
            <a:r>
              <a:rPr kumimoji="0" lang="en-US"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kk-KZ" sz="28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Қос роторлы вакуумдық сорғылар</a:t>
            </a:r>
            <a:endParaRPr kumimoji="0" lang="en-US"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B179324-01AB-8515-C5CD-5DED75698DD0}"/>
              </a:ext>
            </a:extLst>
          </p:cNvPr>
          <p:cNvSpPr txBox="1"/>
          <p:nvPr/>
        </p:nvSpPr>
        <p:spPr>
          <a:xfrm>
            <a:off x="756360" y="894857"/>
            <a:ext cx="10897758" cy="1015663"/>
          </a:xfrm>
          <a:prstGeom prst="rect">
            <a:avLst/>
          </a:prstGeom>
          <a:noFill/>
        </p:spPr>
        <p:txBody>
          <a:bodyPr wrap="square">
            <a:spAutoFit/>
          </a:bodyPr>
          <a:lstStyle/>
          <a:p>
            <a:pPr algn="just"/>
            <a:r>
              <a:rPr lang="ru-RU" sz="2000" i="1" dirty="0">
                <a:solidFill>
                  <a:schemeClr val="accent1">
                    <a:lumMod val="50000"/>
                  </a:schemeClr>
                </a:solidFill>
                <a:latin typeface="Arial" panose="020B0604020202020204" pitchFamily="34" charset="0"/>
                <a:cs typeface="Arial" panose="020B0604020202020204" pitchFamily="34" charset="0"/>
              </a:rPr>
              <a:t>       </a:t>
            </a:r>
            <a:r>
              <a:rPr lang="ru-RU" sz="2000" b="1" i="1" dirty="0" err="1">
                <a:solidFill>
                  <a:schemeClr val="accent1">
                    <a:lumMod val="50000"/>
                  </a:schemeClr>
                </a:solidFill>
                <a:latin typeface="Arial" panose="020B0604020202020204" pitchFamily="34" charset="0"/>
                <a:cs typeface="Arial" panose="020B0604020202020204" pitchFamily="34" charset="0"/>
              </a:rPr>
              <a:t>Қос</a:t>
            </a:r>
            <a:r>
              <a:rPr lang="ru-RU" sz="2000" b="1" i="1" dirty="0">
                <a:solidFill>
                  <a:schemeClr val="accent1">
                    <a:lumMod val="50000"/>
                  </a:schemeClr>
                </a:solidFill>
                <a:latin typeface="Arial" panose="020B0604020202020204" pitchFamily="34" charset="0"/>
                <a:cs typeface="Arial" panose="020B0604020202020204" pitchFamily="34" charset="0"/>
              </a:rPr>
              <a:t> роторлы </a:t>
            </a:r>
            <a:r>
              <a:rPr lang="ru-RU" sz="2000" b="1" i="1" dirty="0" err="1">
                <a:solidFill>
                  <a:schemeClr val="accent1">
                    <a:lumMod val="50000"/>
                  </a:schemeClr>
                </a:solidFill>
                <a:latin typeface="Arial" panose="020B0604020202020204" pitchFamily="34" charset="0"/>
                <a:cs typeface="Arial" panose="020B0604020202020204" pitchFamily="34" charset="0"/>
              </a:rPr>
              <a:t>вакуумдық</a:t>
            </a:r>
            <a:r>
              <a:rPr lang="ru-RU" sz="2000" b="1" i="1" dirty="0">
                <a:solidFill>
                  <a:schemeClr val="accent1">
                    <a:lumMod val="50000"/>
                  </a:schemeClr>
                </a:solidFill>
                <a:latin typeface="Arial" panose="020B0604020202020204" pitchFamily="34" charset="0"/>
                <a:cs typeface="Arial" panose="020B0604020202020204" pitchFamily="34" charset="0"/>
              </a:rPr>
              <a:t> </a:t>
            </a:r>
            <a:r>
              <a:rPr lang="ru-RU" sz="2000" b="1" i="1" dirty="0" err="1">
                <a:solidFill>
                  <a:schemeClr val="accent1">
                    <a:lumMod val="50000"/>
                  </a:schemeClr>
                </a:solidFill>
                <a:latin typeface="Arial" panose="020B0604020202020204" pitchFamily="34" charset="0"/>
                <a:cs typeface="Arial" panose="020B0604020202020204" pitchFamily="34" charset="0"/>
              </a:rPr>
              <a:t>сорғылар</a:t>
            </a:r>
            <a:r>
              <a:rPr lang="ru-RU" sz="2000" b="1" i="1" dirty="0">
                <a:solidFill>
                  <a:schemeClr val="accent1">
                    <a:lumMod val="50000"/>
                  </a:schemeClr>
                </a:solidFill>
                <a:latin typeface="Arial" panose="020B0604020202020204" pitchFamily="34" charset="0"/>
                <a:cs typeface="Arial" panose="020B0604020202020204" pitchFamily="34" charset="0"/>
              </a:rPr>
              <a:t> </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жоғары</a:t>
            </a:r>
            <a:r>
              <a:rPr lang="ru-RU" sz="2000" dirty="0">
                <a:solidFill>
                  <a:schemeClr val="accent1">
                    <a:lumMod val="50000"/>
                  </a:schemeClr>
                </a:solidFill>
                <a:latin typeface="Arial" panose="020B0604020202020204" pitchFamily="34" charset="0"/>
                <a:cs typeface="Arial" panose="020B0604020202020204" pitchFamily="34" charset="0"/>
              </a:rPr>
              <a:t> вакуум деңгейін жасау үшін қолданылатын арнайы жабдық. Олар ауаны бір камерадан екіншісіне жылжытатын екі айналмалы ротордан тұрады, </a:t>
            </a:r>
            <a:r>
              <a:rPr lang="ru-RU" sz="2000" dirty="0" err="1">
                <a:solidFill>
                  <a:schemeClr val="accent1">
                    <a:lumMod val="50000"/>
                  </a:schemeClr>
                </a:solidFill>
                <a:latin typeface="Arial" panose="020B0604020202020204" pitchFamily="34" charset="0"/>
                <a:cs typeface="Arial" panose="020B0604020202020204" pitchFamily="34" charset="0"/>
              </a:rPr>
              <a:t>бұл</a:t>
            </a:r>
            <a:r>
              <a:rPr lang="ru-RU" sz="2000" dirty="0">
                <a:solidFill>
                  <a:schemeClr val="accent1">
                    <a:lumMod val="50000"/>
                  </a:schemeClr>
                </a:solidFill>
                <a:latin typeface="Arial" panose="020B0604020202020204" pitchFamily="34" charset="0"/>
                <a:cs typeface="Arial" panose="020B0604020202020204" pitchFamily="34" charset="0"/>
              </a:rPr>
              <a:t> тиімді сорғыны қамтамасыз етеді.</a:t>
            </a:r>
          </a:p>
        </p:txBody>
      </p:sp>
      <p:pic>
        <p:nvPicPr>
          <p:cNvPr id="6" name="Рисунок 5">
            <a:extLst>
              <a:ext uri="{FF2B5EF4-FFF2-40B4-BE49-F238E27FC236}">
                <a16:creationId xmlns:a16="http://schemas.microsoft.com/office/drawing/2014/main" id="{0E53EA41-DCBF-337A-A18C-CCFF8963685A}"/>
              </a:ext>
            </a:extLst>
          </p:cNvPr>
          <p:cNvPicPr>
            <a:picLocks noChangeAspect="1"/>
          </p:cNvPicPr>
          <p:nvPr/>
        </p:nvPicPr>
        <p:blipFill>
          <a:blip r:embed="rId2"/>
          <a:stretch>
            <a:fillRect/>
          </a:stretch>
        </p:blipFill>
        <p:spPr>
          <a:xfrm>
            <a:off x="1135816" y="2057400"/>
            <a:ext cx="4422967" cy="3992457"/>
          </a:xfrm>
          <a:prstGeom prst="rect">
            <a:avLst/>
          </a:prstGeom>
        </p:spPr>
      </p:pic>
      <p:cxnSp>
        <p:nvCxnSpPr>
          <p:cNvPr id="10" name="Прямая соединительная линия 9">
            <a:extLst>
              <a:ext uri="{FF2B5EF4-FFF2-40B4-BE49-F238E27FC236}">
                <a16:creationId xmlns:a16="http://schemas.microsoft.com/office/drawing/2014/main" id="{F1898C28-AD72-8B53-88B4-D106E87519E6}"/>
              </a:ext>
            </a:extLst>
          </p:cNvPr>
          <p:cNvCxnSpPr/>
          <p:nvPr/>
        </p:nvCxnSpPr>
        <p:spPr>
          <a:xfrm>
            <a:off x="290880" y="4383903"/>
            <a:ext cx="786960" cy="0"/>
          </a:xfrm>
          <a:prstGeom prst="line">
            <a:avLst/>
          </a:prstGeom>
        </p:spPr>
        <p:style>
          <a:lnRef idx="1">
            <a:schemeClr val="dk1"/>
          </a:lnRef>
          <a:fillRef idx="0">
            <a:schemeClr val="dk1"/>
          </a:fillRef>
          <a:effectRef idx="0">
            <a:schemeClr val="dk1"/>
          </a:effectRef>
          <a:fontRef idx="minor">
            <a:schemeClr val="tx1"/>
          </a:fontRef>
        </p:style>
      </p:cxnSp>
      <p:cxnSp>
        <p:nvCxnSpPr>
          <p:cNvPr id="13" name="Прямая соединительная линия 12">
            <a:extLst>
              <a:ext uri="{FF2B5EF4-FFF2-40B4-BE49-F238E27FC236}">
                <a16:creationId xmlns:a16="http://schemas.microsoft.com/office/drawing/2014/main" id="{2993AB8D-5AB2-B50D-1E6B-97D0C603457C}"/>
              </a:ext>
            </a:extLst>
          </p:cNvPr>
          <p:cNvCxnSpPr/>
          <p:nvPr/>
        </p:nvCxnSpPr>
        <p:spPr>
          <a:xfrm>
            <a:off x="5558783" y="4383903"/>
            <a:ext cx="535297" cy="0"/>
          </a:xfrm>
          <a:prstGeom prst="line">
            <a:avLst/>
          </a:prstGeom>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9267038-6603-28C5-2CD9-2FBDEF365F6F}"/>
              </a:ext>
            </a:extLst>
          </p:cNvPr>
          <p:cNvSpPr txBox="1"/>
          <p:nvPr/>
        </p:nvSpPr>
        <p:spPr>
          <a:xfrm>
            <a:off x="5537520" y="4057574"/>
            <a:ext cx="914400" cy="369332"/>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Кіріс</a:t>
            </a:r>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A4FE07EF-3402-B5B4-6120-A974D742C4BA}"/>
              </a:ext>
            </a:extLst>
          </p:cNvPr>
          <p:cNvSpPr txBox="1"/>
          <p:nvPr/>
        </p:nvSpPr>
        <p:spPr>
          <a:xfrm>
            <a:off x="211059" y="4084376"/>
            <a:ext cx="1335024" cy="369332"/>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Шығыс</a:t>
            </a:r>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0580DFC9-00A5-A7E6-733D-C7A21480E178}"/>
              </a:ext>
            </a:extLst>
          </p:cNvPr>
          <p:cNvSpPr txBox="1"/>
          <p:nvPr/>
        </p:nvSpPr>
        <p:spPr>
          <a:xfrm>
            <a:off x="5328867" y="5616144"/>
            <a:ext cx="914400" cy="400110"/>
          </a:xfrm>
          <a:prstGeom prst="rect">
            <a:avLst/>
          </a:prstGeom>
          <a:noFill/>
        </p:spPr>
        <p:txBody>
          <a:bodyPr wrap="square" rtlCol="0">
            <a:spAutoFit/>
          </a:bodyPr>
          <a:lstStyle/>
          <a:p>
            <a:r>
              <a:rPr lang="kk-KZ" sz="2000" b="1" dirty="0">
                <a:solidFill>
                  <a:schemeClr val="accent1">
                    <a:lumMod val="50000"/>
                  </a:schemeClr>
                </a:solidFill>
                <a:latin typeface="Times New Roman" panose="02020603050405020304" pitchFamily="18" charset="0"/>
                <a:cs typeface="Times New Roman" panose="02020603050405020304" pitchFamily="18" charset="0"/>
              </a:rPr>
              <a:t>А</a:t>
            </a:r>
            <a:endParaRPr lang="ru-RU" sz="20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C8593EA8-8A83-FE73-6163-8BF31F4E33DD}"/>
              </a:ext>
            </a:extLst>
          </p:cNvPr>
          <p:cNvSpPr txBox="1"/>
          <p:nvPr/>
        </p:nvSpPr>
        <p:spPr>
          <a:xfrm>
            <a:off x="6223719" y="1944627"/>
            <a:ext cx="5506284" cy="4401205"/>
          </a:xfrm>
          <a:prstGeom prst="rect">
            <a:avLst/>
          </a:prstGeom>
          <a:noFill/>
        </p:spPr>
        <p:txBody>
          <a:bodyPr wrap="square" rtlCol="0">
            <a:spAutoFit/>
          </a:bodyPr>
          <a:lstStyle/>
          <a:p>
            <a:pPr algn="just"/>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Екі</a:t>
            </a:r>
            <a:r>
              <a:rPr lang="ru-RU" sz="2000" dirty="0">
                <a:solidFill>
                  <a:schemeClr val="accent1">
                    <a:lumMod val="50000"/>
                  </a:schemeClr>
                </a:solidFill>
                <a:latin typeface="Arial" panose="020B0604020202020204" pitchFamily="34" charset="0"/>
                <a:cs typeface="Arial" panose="020B0604020202020204" pitchFamily="34" charset="0"/>
              </a:rPr>
              <a:t> бірдей </a:t>
            </a:r>
            <a:r>
              <a:rPr lang="ru-RU" sz="2000" i="1" dirty="0">
                <a:solidFill>
                  <a:schemeClr val="accent1">
                    <a:lumMod val="50000"/>
                  </a:schemeClr>
                </a:solidFill>
                <a:latin typeface="Arial" panose="020B0604020202020204" pitchFamily="34" charset="0"/>
                <a:cs typeface="Arial" panose="020B0604020202020204" pitchFamily="34" charset="0"/>
              </a:rPr>
              <a:t>1</a:t>
            </a:r>
            <a:r>
              <a:rPr lang="ru-RU" sz="2000" dirty="0">
                <a:solidFill>
                  <a:schemeClr val="accent1">
                    <a:lumMod val="50000"/>
                  </a:schemeClr>
                </a:solidFill>
                <a:latin typeface="Arial" panose="020B0604020202020204" pitchFamily="34" charset="0"/>
                <a:cs typeface="Arial" panose="020B0604020202020204" pitchFamily="34" charset="0"/>
              </a:rPr>
              <a:t> ротор синхронды беріліс пен ротор профилінің пішініне байланысты бекітілген саңылауы бар </a:t>
            </a:r>
            <a:r>
              <a:rPr lang="ru-RU" sz="2000" i="1" dirty="0">
                <a:solidFill>
                  <a:schemeClr val="accent1">
                    <a:lumMod val="50000"/>
                  </a:schemeClr>
                </a:solidFill>
                <a:latin typeface="Arial" panose="020B0604020202020204" pitchFamily="34" charset="0"/>
                <a:cs typeface="Arial" panose="020B0604020202020204" pitchFamily="34" charset="0"/>
              </a:rPr>
              <a:t>2</a:t>
            </a:r>
            <a:r>
              <a:rPr lang="ru-RU" sz="2000" dirty="0">
                <a:solidFill>
                  <a:schemeClr val="accent1">
                    <a:lumMod val="50000"/>
                  </a:schemeClr>
                </a:solidFill>
                <a:latin typeface="Arial" panose="020B0604020202020204" pitchFamily="34" charset="0"/>
                <a:cs typeface="Arial" panose="020B0604020202020204" pitchFamily="34" charset="0"/>
              </a:rPr>
              <a:t> корпуста </a:t>
            </a:r>
            <a:r>
              <a:rPr lang="ru-RU" sz="2000" dirty="0" err="1">
                <a:solidFill>
                  <a:schemeClr val="accent1">
                    <a:lumMod val="50000"/>
                  </a:schemeClr>
                </a:solidFill>
                <a:latin typeface="Arial" panose="020B0604020202020204" pitchFamily="34" charset="0"/>
                <a:cs typeface="Arial" panose="020B0604020202020204" pitchFamily="34" charset="0"/>
              </a:rPr>
              <a:t>бір-біріне</a:t>
            </a:r>
            <a:r>
              <a:rPr lang="ru-RU" sz="2000" dirty="0">
                <a:solidFill>
                  <a:schemeClr val="accent1">
                    <a:lumMod val="50000"/>
                  </a:schemeClr>
                </a:solidFill>
                <a:latin typeface="Arial" panose="020B0604020202020204" pitchFamily="34" charset="0"/>
                <a:cs typeface="Arial" panose="020B0604020202020204" pitchFamily="34" charset="0"/>
              </a:rPr>
              <a:t> қарай айналады. Кіріс құбырының бүйіріндегі роторлар айналған кезде бөлінетін Газ сорғы Корпусы мен ротор ойықтары арасында пайда болған тұрақты </a:t>
            </a:r>
            <a:r>
              <a:rPr lang="ru-RU" sz="2000" b="1" i="1" dirty="0">
                <a:solidFill>
                  <a:schemeClr val="accent1">
                    <a:lumMod val="50000"/>
                  </a:schemeClr>
                </a:solidFill>
                <a:latin typeface="Arial" panose="020B0604020202020204" pitchFamily="34" charset="0"/>
                <a:cs typeface="Arial" panose="020B0604020202020204" pitchFamily="34" charset="0"/>
              </a:rPr>
              <a:t>А</a:t>
            </a:r>
            <a:r>
              <a:rPr lang="ru-RU" sz="2000" dirty="0">
                <a:solidFill>
                  <a:schemeClr val="accent1">
                    <a:lumMod val="50000"/>
                  </a:schemeClr>
                </a:solidFill>
                <a:latin typeface="Arial" panose="020B0604020202020204" pitchFamily="34" charset="0"/>
                <a:cs typeface="Arial" panose="020B0604020202020204" pitchFamily="34" charset="0"/>
              </a:rPr>
              <a:t> көлемімен кіреберістен шығысқа ауысады. Газдың кері бағытта ағуы ротораралық және корпустық саңылаулардың аздығына байланысты іс жүзінде алынып тасталады.  Роторлардың өзара орналасуы роторлардың біліктеріне орнатылған жұп тісті берілістермен бекітіледі.</a:t>
            </a:r>
          </a:p>
        </p:txBody>
      </p:sp>
    </p:spTree>
    <p:extLst>
      <p:ext uri="{BB962C8B-B14F-4D97-AF65-F5344CB8AC3E}">
        <p14:creationId xmlns:p14="http://schemas.microsoft.com/office/powerpoint/2010/main" val="738217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4"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45"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46" name="CustomShape 3"/>
          <p:cNvSpPr/>
          <p:nvPr/>
        </p:nvSpPr>
        <p:spPr>
          <a:xfrm>
            <a:off x="471960" y="52488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347" name="Group 4"/>
          <p:cNvGrpSpPr/>
          <p:nvPr/>
        </p:nvGrpSpPr>
        <p:grpSpPr>
          <a:xfrm>
            <a:off x="11873520" y="44640"/>
            <a:ext cx="232920" cy="771840"/>
            <a:chOff x="11873520" y="44640"/>
            <a:chExt cx="232920" cy="771840"/>
          </a:xfrm>
        </p:grpSpPr>
        <p:sp>
          <p:nvSpPr>
            <p:cNvPr id="348"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49"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0"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1"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2"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3"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4"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5"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6"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7"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8"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9"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360" name="Group 17"/>
          <p:cNvGrpSpPr/>
          <p:nvPr/>
        </p:nvGrpSpPr>
        <p:grpSpPr>
          <a:xfrm>
            <a:off x="54720" y="3048480"/>
            <a:ext cx="629640" cy="764640"/>
            <a:chOff x="54720" y="3048480"/>
            <a:chExt cx="629640" cy="764640"/>
          </a:xfrm>
        </p:grpSpPr>
        <p:sp>
          <p:nvSpPr>
            <p:cNvPr id="361"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2"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3"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4"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5"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6"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7"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8"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9"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0"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1"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2"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3"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4"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5"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6"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7"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8"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9"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0"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1"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2"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3"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4"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5"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386" name="CustomShape 43"/>
          <p:cNvSpPr/>
          <p:nvPr/>
        </p:nvSpPr>
        <p:spPr>
          <a:xfrm>
            <a:off x="756360" y="87732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en-US" sz="1800" b="0" strike="noStrike" spc="-1">
              <a:latin typeface="Arial"/>
            </a:endParaRPr>
          </a:p>
          <a:p>
            <a:pPr>
              <a:lnSpc>
                <a:spcPct val="100000"/>
              </a:lnSpc>
            </a:pPr>
            <a:endParaRPr lang="en-US" sz="1800" b="0" strike="noStrike" spc="-1">
              <a:latin typeface="Arial"/>
            </a:endParaRPr>
          </a:p>
        </p:txBody>
      </p:sp>
      <p:sp>
        <p:nvSpPr>
          <p:cNvPr id="387" name="CustomShape 44"/>
          <p:cNvSpPr/>
          <p:nvPr/>
        </p:nvSpPr>
        <p:spPr>
          <a:xfrm>
            <a:off x="197532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endParaRPr lang="ru-KZ"/>
          </a:p>
        </p:txBody>
      </p:sp>
      <p:sp>
        <p:nvSpPr>
          <p:cNvPr id="388" name="CustomShape 45"/>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158040" indent="540360" algn="ctr">
              <a:lnSpc>
                <a:spcPct val="90000"/>
              </a:lnSpc>
            </a:pPr>
            <a:r>
              <a:rPr lang="kk-KZ" sz="2800" b="1" strike="noStrike" spc="-1" dirty="0">
                <a:solidFill>
                  <a:srgbClr val="C00000"/>
                </a:solidFill>
                <a:latin typeface="Arial" panose="020B0604020202020204" pitchFamily="34" charset="0"/>
                <a:cs typeface="Arial" panose="020B0604020202020204" pitchFamily="34" charset="0"/>
              </a:rPr>
              <a:t>3</a:t>
            </a:r>
            <a:r>
              <a:rPr lang="en-US" sz="2800" b="1" strike="noStrike" spc="-1" dirty="0">
                <a:solidFill>
                  <a:srgbClr val="C00000"/>
                </a:solidFill>
                <a:latin typeface="Arial" panose="020B0604020202020204" pitchFamily="34" charset="0"/>
                <a:cs typeface="Arial" panose="020B0604020202020204" pitchFamily="34" charset="0"/>
              </a:rPr>
              <a:t>. </a:t>
            </a:r>
            <a:r>
              <a:rPr lang="kk-KZ" sz="2800" b="1"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Қос роторлы вакуумдық сорғылар</a:t>
            </a:r>
            <a:endParaRPr lang="en-US" sz="2800" b="1" strike="noStrike" spc="-1" dirty="0">
              <a:solidFill>
                <a:srgbClr val="C0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B7E3921-CC42-365F-B153-547E2E056B07}"/>
              </a:ext>
            </a:extLst>
          </p:cNvPr>
          <p:cNvSpPr txBox="1"/>
          <p:nvPr/>
        </p:nvSpPr>
        <p:spPr>
          <a:xfrm>
            <a:off x="481320" y="835915"/>
            <a:ext cx="11237759" cy="2585323"/>
          </a:xfrm>
          <a:prstGeom prst="rect">
            <a:avLst/>
          </a:prstGeom>
          <a:noFill/>
        </p:spPr>
        <p:txBody>
          <a:bodyPr wrap="square">
            <a:spAutoFit/>
          </a:bodyPr>
          <a:lstStyle/>
          <a:p>
            <a:pPr algn="just"/>
            <a:r>
              <a:rPr lang="kk-KZ"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Вакуумдық қондырғыларды қолдану арқылы соңғы вакуумды 0,1-0,01 Па дейін төмендетуге, объектінің айдау жылдамдығын шама ретімен арттыруға және айналмалы май мен сұйық сақиналы сорғылардың вакуумының сапасын жақсартуға болады. </a:t>
            </a:r>
          </a:p>
          <a:p>
            <a:pPr algn="just"/>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i="1"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Қос</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i="1"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роторлы</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i="1"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сорғылардың</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конструкциялары</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өте</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қарапайым.Корпустың</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сопақ</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жұмыс</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камерасында</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(1)</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көлденең</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қимасы</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8</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санына</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ұқсас</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екі</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ротор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2</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синхронды</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түрде</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айналады</a:t>
            </a:r>
            <a:r>
              <a:rPr lang="ru-RU" sz="1800" kern="0" dirty="0">
                <a:solidFill>
                  <a:schemeClr val="accent1">
                    <a:lumMod val="50000"/>
                  </a:schemeClr>
                </a:solidFill>
                <a:effectLst/>
                <a:latin typeface="Times New Roman" panose="02020603050405020304" pitchFamily="18" charset="0"/>
                <a:ea typeface="Times New Roman" panose="02020603050405020304" pitchFamily="18" charset="0"/>
              </a:rPr>
              <a:t>. </a:t>
            </a:r>
            <a:r>
              <a:rPr lang="kk-KZ"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Айналу синхронды жұмыс камерасынан тыс шығарылған роторлар біліктеріне бекітілген байланыс тістегершіктерімен (</a:t>
            </a:r>
            <a:r>
              <a:rPr lang="kk-KZ"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3</a:t>
            </a:r>
            <a:r>
              <a:rPr lang="kk-KZ"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қамтамасыз етіледі</a:t>
            </a:r>
            <a:r>
              <a:rPr lang="kk-KZ" sz="1800" kern="0" dirty="0">
                <a:effectLst/>
                <a:latin typeface="Arial" panose="020B0604020202020204" pitchFamily="34" charset="0"/>
                <a:ea typeface="Times New Roman" panose="02020603050405020304" pitchFamily="18" charset="0"/>
                <a:cs typeface="Arial" panose="020B0604020202020204" pitchFamily="34" charset="0"/>
              </a:rPr>
              <a:t>. </a:t>
            </a:r>
            <a:r>
              <a:rPr lang="kk-KZ"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Тіреуіштер мен тірек мойынтіректерін майлау май ваннасынан май шашу арқылы </a:t>
            </a:r>
            <a:endParaRPr lang="ru-KZ" dirty="0">
              <a:latin typeface="Arial" panose="020B0604020202020204" pitchFamily="34" charset="0"/>
              <a:cs typeface="Arial" panose="020B0604020202020204" pitchFamily="34" charset="0"/>
            </a:endParaRPr>
          </a:p>
          <a:p>
            <a:pPr algn="just"/>
            <a:endParaRPr lang="ru-KZ" dirty="0">
              <a:solidFill>
                <a:schemeClr val="accent1">
                  <a:lumMod val="50000"/>
                </a:schemeClr>
              </a:solidFill>
            </a:endParaRPr>
          </a:p>
          <a:p>
            <a:pPr algn="just"/>
            <a:endParaRPr lang="ru-KZ" dirty="0">
              <a:solidFill>
                <a:schemeClr val="accent1">
                  <a:lumMod val="50000"/>
                </a:schemeClr>
              </a:solidFill>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820619EB-F6D3-77A5-08F5-E60E4EB6EB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960" y="2823882"/>
            <a:ext cx="5685913" cy="3465318"/>
          </a:xfrm>
          <a:prstGeom prst="rect">
            <a:avLst/>
          </a:prstGeom>
        </p:spPr>
      </p:pic>
      <p:sp>
        <p:nvSpPr>
          <p:cNvPr id="11" name="TextBox 10">
            <a:extLst>
              <a:ext uri="{FF2B5EF4-FFF2-40B4-BE49-F238E27FC236}">
                <a16:creationId xmlns:a16="http://schemas.microsoft.com/office/drawing/2014/main" id="{5CC1B398-5078-7DB7-A3F5-96EC8104E33D}"/>
              </a:ext>
            </a:extLst>
          </p:cNvPr>
          <p:cNvSpPr txBox="1"/>
          <p:nvPr/>
        </p:nvSpPr>
        <p:spPr>
          <a:xfrm>
            <a:off x="6229512" y="2767527"/>
            <a:ext cx="5475527" cy="2585323"/>
          </a:xfrm>
          <a:prstGeom prst="rect">
            <a:avLst/>
          </a:prstGeom>
          <a:noFill/>
        </p:spPr>
        <p:txBody>
          <a:bodyPr wrap="square">
            <a:spAutoFit/>
          </a:bodyPr>
          <a:lstStyle/>
          <a:p>
            <a:pPr algn="just"/>
            <a:r>
              <a:rPr lang="kk-KZ"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жүзеге асырылады. Корпуспен және қақпақтармен (</a:t>
            </a:r>
            <a:r>
              <a:rPr lang="kk-KZ"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4</a:t>
            </a:r>
            <a:r>
              <a:rPr lang="kk-KZ"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және </a:t>
            </a:r>
            <a:r>
              <a:rPr lang="kk-KZ"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5</a:t>
            </a:r>
            <a:r>
              <a:rPr lang="kk-KZ"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пайда болған май ванналарының қуыстары герметикалық болады. Жетекші біліктің шығымы манжетпен тығыздалады. Білікті сенімді тұмшалау және май салғыштан жасалған манжеталардың ресурсын ұлғайту үшін (</a:t>
            </a:r>
            <a:r>
              <a:rPr lang="kk-KZ"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6</a:t>
            </a:r>
            <a:r>
              <a:rPr lang="kk-KZ"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манжетаға үнемі май беріледі. Екі роторлы сорғыда майлы тығыздағышы бар ротациялық сорғыдағы май қолданылады.</a:t>
            </a:r>
            <a:endParaRPr lang="ru-KZ" dirty="0">
              <a:solidFill>
                <a:schemeClr val="accent1">
                  <a:lumMod val="50000"/>
                </a:schemeClr>
              </a:solidFill>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1"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2"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3" name="CustomShape 3"/>
          <p:cNvSpPr/>
          <p:nvPr/>
        </p:nvSpPr>
        <p:spPr>
          <a:xfrm>
            <a:off x="339120" y="67446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394" name="Group 4"/>
          <p:cNvGrpSpPr/>
          <p:nvPr/>
        </p:nvGrpSpPr>
        <p:grpSpPr>
          <a:xfrm>
            <a:off x="11873520" y="44640"/>
            <a:ext cx="232920" cy="771840"/>
            <a:chOff x="11873520" y="44640"/>
            <a:chExt cx="232920" cy="771840"/>
          </a:xfrm>
        </p:grpSpPr>
        <p:sp>
          <p:nvSpPr>
            <p:cNvPr id="395"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6"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7"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8"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9"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0"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1"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2"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3"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4"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5"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6"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407" name="Group 17"/>
          <p:cNvGrpSpPr/>
          <p:nvPr/>
        </p:nvGrpSpPr>
        <p:grpSpPr>
          <a:xfrm>
            <a:off x="54720" y="3048480"/>
            <a:ext cx="629640" cy="764640"/>
            <a:chOff x="54720" y="3048480"/>
            <a:chExt cx="629640" cy="764640"/>
          </a:xfrm>
        </p:grpSpPr>
        <p:sp>
          <p:nvSpPr>
            <p:cNvPr id="408"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9"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0"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1"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2"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3"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4"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5"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6"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7"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8"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9"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0"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1"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2"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3"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4"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5"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6"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7"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8"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9"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30"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31"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32"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433" name="CustomShape 43"/>
          <p:cNvSpPr/>
          <p:nvPr/>
        </p:nvSpPr>
        <p:spPr>
          <a:xfrm>
            <a:off x="1242360" y="139392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en-US" sz="1800" b="0" strike="noStrike" spc="-1">
              <a:latin typeface="Arial"/>
            </a:endParaRPr>
          </a:p>
          <a:p>
            <a:pPr>
              <a:lnSpc>
                <a:spcPct val="100000"/>
              </a:lnSpc>
            </a:pPr>
            <a:endParaRPr lang="en-US" sz="1800" b="0" strike="noStrike" spc="-1">
              <a:latin typeface="Arial"/>
            </a:endParaRPr>
          </a:p>
        </p:txBody>
      </p:sp>
      <p:sp>
        <p:nvSpPr>
          <p:cNvPr id="3" name="TextBox 2">
            <a:extLst>
              <a:ext uri="{FF2B5EF4-FFF2-40B4-BE49-F238E27FC236}">
                <a16:creationId xmlns:a16="http://schemas.microsoft.com/office/drawing/2014/main" id="{C91782D1-65B1-73D2-4377-A345E9A376FE}"/>
              </a:ext>
            </a:extLst>
          </p:cNvPr>
          <p:cNvSpPr txBox="1"/>
          <p:nvPr/>
        </p:nvSpPr>
        <p:spPr>
          <a:xfrm>
            <a:off x="399420" y="1170928"/>
            <a:ext cx="11207160" cy="1118255"/>
          </a:xfrm>
          <a:prstGeom prst="rect">
            <a:avLst/>
          </a:prstGeom>
          <a:noFill/>
        </p:spPr>
        <p:txBody>
          <a:bodyPr wrap="square">
            <a:spAutoFit/>
          </a:bodyPr>
          <a:lstStyle/>
          <a:p>
            <a:pPr marL="158115" marR="277495" indent="540385" algn="just">
              <a:lnSpc>
                <a:spcPct val="100000"/>
              </a:lnSpc>
              <a:spcAft>
                <a:spcPts val="800"/>
              </a:spcAft>
            </a:pP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Қос роторлы сорғыға кірістегі әрекет жылдамдығын формула бойынша анықтауға болады</a:t>
            </a:r>
            <a:endParaRPr lang="ru-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endParaRPr lang="ru-KZ" sz="20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81DA881-5D7B-B976-8A04-EF510AEE17B4}"/>
                  </a:ext>
                </a:extLst>
              </p:cNvPr>
              <p:cNvSpPr txBox="1"/>
              <p:nvPr/>
            </p:nvSpPr>
            <p:spPr>
              <a:xfrm>
                <a:off x="623160" y="2294843"/>
                <a:ext cx="11176920" cy="2492990"/>
              </a:xfrm>
              <a:prstGeom prst="rect">
                <a:avLst/>
              </a:prstGeom>
              <a:noFill/>
            </p:spPr>
            <p:txBody>
              <a:bodyPr wrap="square">
                <a:spAutoFit/>
              </a:bodyPr>
              <a:lstStyle/>
              <a:p>
                <a:pPr marR="277495" algn="just">
                  <a:lnSpc>
                    <a:spcPct val="100000"/>
                  </a:lnSpc>
                  <a:spcAft>
                    <a:spcPts val="800"/>
                  </a:spcAft>
                </a:pPr>
                <a:endParaRPr lang="kk-KZ" sz="20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277495" algn="just">
                  <a:lnSpc>
                    <a:spcPct val="100000"/>
                  </a:lnSpc>
                  <a:spcAft>
                    <a:spcPts val="800"/>
                  </a:spcAft>
                </a:pPr>
                <a:r>
                  <a:rPr lang="kk-KZ" sz="2000" dirty="0">
                    <a:solidFill>
                      <a:schemeClr val="accent1">
                        <a:lumMod val="50000"/>
                      </a:schemeClr>
                    </a:solidFill>
                    <a:effectLst/>
                    <a:latin typeface="+mj-lt"/>
                    <a:ea typeface="Times New Roman" panose="02020603050405020304" pitchFamily="18" charset="0"/>
                    <a:cs typeface="Arial" panose="020B0604020202020204" pitchFamily="34" charset="0"/>
                  </a:rPr>
                  <a:t> Мұндағы ,</a:t>
                </a:r>
                <a14:m>
                  <m:oMath xmlns:m="http://schemas.openxmlformats.org/officeDocument/2006/math">
                    <m:r>
                      <a:rPr lang="kk-KZ"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𝑉</m:t>
                    </m:r>
                  </m:oMath>
                </a14:m>
                <a:r>
                  <a:rPr lang="kk-KZ" sz="2000" dirty="0">
                    <a:solidFill>
                      <a:schemeClr val="accent1">
                        <a:lumMod val="50000"/>
                      </a:schemeClr>
                    </a:solidFill>
                    <a:effectLst/>
                    <a:latin typeface="+mj-lt"/>
                    <a:ea typeface="Times New Roman" panose="02020603050405020304" pitchFamily="18" charset="0"/>
                    <a:cs typeface="Arial" panose="020B0604020202020204" pitchFamily="34" charset="0"/>
                  </a:rPr>
                  <a:t> – роторлар мен статор арасындағы қуыстардың жұмыс көлемі;</a:t>
                </a:r>
                <a14:m>
                  <m:oMath xmlns:m="http://schemas.openxmlformats.org/officeDocument/2006/math">
                    <m:r>
                      <a:rPr lang="kk-KZ"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𝑛</m:t>
                    </m:r>
                  </m:oMath>
                </a14:m>
                <a:r>
                  <a:rPr lang="kk-KZ" sz="2000" dirty="0">
                    <a:solidFill>
                      <a:schemeClr val="accent1">
                        <a:lumMod val="50000"/>
                      </a:schemeClr>
                    </a:solidFill>
                    <a:effectLst/>
                    <a:latin typeface="+mj-lt"/>
                    <a:ea typeface="Times New Roman" panose="02020603050405020304" pitchFamily="18" charset="0"/>
                    <a:cs typeface="Arial" panose="020B0604020202020204" pitchFamily="34" charset="0"/>
                  </a:rPr>
                  <a:t> – роторлардың айналу жиілігі; </a:t>
                </a:r>
                <a14:m>
                  <m:oMath xmlns:m="http://schemas.openxmlformats.org/officeDocument/2006/math">
                    <m:r>
                      <a:rPr lang="kk-KZ"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𝑈</m:t>
                    </m:r>
                  </m:oMath>
                </a14:m>
                <a:r>
                  <a:rPr lang="kk-KZ" sz="2000" dirty="0">
                    <a:solidFill>
                      <a:schemeClr val="accent1">
                        <a:lumMod val="50000"/>
                      </a:schemeClr>
                    </a:solidFill>
                    <a:effectLst/>
                    <a:latin typeface="+mj-lt"/>
                    <a:ea typeface="Times New Roman" panose="02020603050405020304" pitchFamily="18" charset="0"/>
                    <a:cs typeface="Arial" panose="020B0604020202020204" pitchFamily="34" charset="0"/>
                  </a:rPr>
                  <a:t> – саңылаулардың орташа өткізгіштігі;</a:t>
                </a:r>
                <a14:m>
                  <m:oMath xmlns:m="http://schemas.openxmlformats.org/officeDocument/2006/math">
                    <m:sSub>
                      <m:sSubPr>
                        <m:ctrlPr>
                          <a:rPr lang="ru-KZ"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kk-KZ"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𝑝</m:t>
                        </m:r>
                      </m:e>
                      <m:sub>
                        <m:r>
                          <a:rPr lang="kk-KZ"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𝐻</m:t>
                        </m:r>
                      </m:sub>
                    </m:sSub>
                  </m:oMath>
                </a14:m>
                <a:r>
                  <a:rPr lang="kk-KZ" sz="2000" dirty="0">
                    <a:solidFill>
                      <a:schemeClr val="accent1">
                        <a:lumMod val="50000"/>
                      </a:schemeClr>
                    </a:solidFill>
                    <a:effectLst/>
                    <a:latin typeface="+mj-lt"/>
                    <a:ea typeface="Times New Roman" panose="02020603050405020304" pitchFamily="18" charset="0"/>
                    <a:cs typeface="Arial" panose="020B0604020202020204" pitchFamily="34" charset="0"/>
                  </a:rPr>
                  <a:t>– сорғыдан шығудағы қысым; </a:t>
                </a:r>
                <a14:m>
                  <m:oMath xmlns:m="http://schemas.openxmlformats.org/officeDocument/2006/math">
                    <m:r>
                      <a:rPr lang="kk-KZ"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𝑝</m:t>
                    </m:r>
                  </m:oMath>
                </a14:m>
                <a:r>
                  <a:rPr lang="kk-KZ" sz="2000" dirty="0">
                    <a:solidFill>
                      <a:schemeClr val="accent1">
                        <a:lumMod val="50000"/>
                      </a:schemeClr>
                    </a:solidFill>
                    <a:effectLst/>
                    <a:latin typeface="+mj-lt"/>
                    <a:ea typeface="Times New Roman" panose="02020603050405020304" pitchFamily="18" charset="0"/>
                    <a:cs typeface="Arial" panose="020B0604020202020204" pitchFamily="34" charset="0"/>
                  </a:rPr>
                  <a:t> – сорғыға кірудегі қысым. </a:t>
                </a:r>
                <a:endParaRPr lang="ru-KZ" sz="2000" dirty="0">
                  <a:solidFill>
                    <a:schemeClr val="accent1">
                      <a:lumMod val="50000"/>
                    </a:schemeClr>
                  </a:solidFill>
                  <a:effectLst/>
                  <a:latin typeface="+mj-lt"/>
                  <a:ea typeface="Times New Roman" panose="02020603050405020304" pitchFamily="18" charset="0"/>
                  <a:cs typeface="Arial" panose="020B0604020202020204" pitchFamily="34" charset="0"/>
                </a:endParaRPr>
              </a:p>
              <a:p>
                <a:pPr marL="158115" marR="277495" indent="540385" algn="just">
                  <a:lnSpc>
                    <a:spcPct val="100000"/>
                  </a:lnSpc>
                  <a:spcAft>
                    <a:spcPts val="800"/>
                  </a:spcAft>
                </a:pPr>
                <a:r>
                  <a:rPr lang="ru-RU" sz="2000" dirty="0">
                    <a:solidFill>
                      <a:schemeClr val="accent1">
                        <a:lumMod val="50000"/>
                      </a:schemeClr>
                    </a:solidFill>
                    <a:effectLst/>
                    <a:latin typeface="+mj-lt"/>
                    <a:ea typeface="Times New Roman" panose="02020603050405020304" pitchFamily="18" charset="0"/>
                    <a:cs typeface="Arial" panose="020B0604020202020204" pitchFamily="34" charset="0"/>
                  </a:rPr>
                  <a:t>Шекті қысымы </a:t>
                </a:r>
                <a14:m>
                  <m:oMath xmlns:m="http://schemas.openxmlformats.org/officeDocument/2006/math">
                    <m:sSub>
                      <m:sSubPr>
                        <m:ctrlPr>
                          <a:rPr lang="ru-KZ"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ru-RU"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𝑆</m:t>
                        </m:r>
                      </m:e>
                      <m:sub>
                        <m:r>
                          <a:rPr lang="ru-RU"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𝐻</m:t>
                        </m:r>
                      </m:sub>
                    </m:sSub>
                    <m:r>
                      <a:rPr lang="ru-RU" sz="2000"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=0 </m:t>
                    </m:r>
                  </m:oMath>
                </a14:m>
                <a:r>
                  <a:rPr lang="kk-KZ" sz="2000" dirty="0">
                    <a:solidFill>
                      <a:schemeClr val="accent1">
                        <a:lumMod val="50000"/>
                      </a:schemeClr>
                    </a:solidFill>
                    <a:effectLst/>
                    <a:latin typeface="+mj-lt"/>
                    <a:ea typeface="Times New Roman" panose="02020603050405020304" pitchFamily="18" charset="0"/>
                    <a:cs typeface="Arial" panose="020B0604020202020204" pitchFamily="34" charset="0"/>
                  </a:rPr>
                  <a:t>шартынан табылады.</a:t>
                </a:r>
                <a:endParaRPr lang="ru-KZ" sz="2000" dirty="0">
                  <a:effectLst/>
                  <a:latin typeface="+mj-lt"/>
                  <a:ea typeface="Times New Roman" panose="02020603050405020304" pitchFamily="18" charset="0"/>
                  <a:cs typeface="Arial" panose="020B0604020202020204" pitchFamily="34" charset="0"/>
                </a:endParaRPr>
              </a:p>
              <a:p>
                <a:r>
                  <a:rPr lang="kk-KZ" sz="1800" kern="0" dirty="0">
                    <a:effectLst/>
                    <a:latin typeface="Times New Roman" panose="02020603050405020304" pitchFamily="18" charset="0"/>
                    <a:ea typeface="Times New Roman" panose="02020603050405020304" pitchFamily="18" charset="0"/>
                  </a:rPr>
                  <a:t>                                 </a:t>
                </a:r>
                <a:endParaRPr lang="kk-KZ" dirty="0"/>
              </a:p>
              <a:p>
                <a:endParaRPr lang="ru-KZ" dirty="0"/>
              </a:p>
            </p:txBody>
          </p:sp>
        </mc:Choice>
        <mc:Fallback xmlns="">
          <p:sp>
            <p:nvSpPr>
              <p:cNvPr id="5" name="TextBox 4">
                <a:extLst>
                  <a:ext uri="{FF2B5EF4-FFF2-40B4-BE49-F238E27FC236}">
                    <a16:creationId xmlns:a16="http://schemas.microsoft.com/office/drawing/2014/main" id="{081DA881-5D7B-B976-8A04-EF510AEE17B4}"/>
                  </a:ext>
                </a:extLst>
              </p:cNvPr>
              <p:cNvSpPr txBox="1">
                <a:spLocks noRot="1" noChangeAspect="1" noMove="1" noResize="1" noEditPoints="1" noAdjustHandles="1" noChangeArrowheads="1" noChangeShapeType="1" noTextEdit="1"/>
              </p:cNvSpPr>
              <p:nvPr/>
            </p:nvSpPr>
            <p:spPr>
              <a:xfrm>
                <a:off x="623160" y="2294843"/>
                <a:ext cx="11176920" cy="2492990"/>
              </a:xfrm>
              <a:prstGeom prst="rect">
                <a:avLst/>
              </a:prstGeom>
              <a:blipFill>
                <a:blip r:embed="rId2"/>
                <a:stretch>
                  <a:fillRect l="-545"/>
                </a:stretch>
              </a:blipFill>
            </p:spPr>
            <p:txBody>
              <a:bodyPr/>
              <a:lstStyle/>
              <a:p>
                <a:r>
                  <a:rPr lang="ru-KZ">
                    <a:noFill/>
                  </a:rPr>
                  <a:t> </a:t>
                </a:r>
              </a:p>
            </p:txBody>
          </p:sp>
        </mc:Fallback>
      </mc:AlternateContent>
      <p:sp>
        <p:nvSpPr>
          <p:cNvPr id="7" name="TextBox 6">
            <a:extLst>
              <a:ext uri="{FF2B5EF4-FFF2-40B4-BE49-F238E27FC236}">
                <a16:creationId xmlns:a16="http://schemas.microsoft.com/office/drawing/2014/main" id="{72148B30-A62D-2A79-A912-C80F46842527}"/>
              </a:ext>
            </a:extLst>
          </p:cNvPr>
          <p:cNvSpPr txBox="1"/>
          <p:nvPr/>
        </p:nvSpPr>
        <p:spPr>
          <a:xfrm>
            <a:off x="602820" y="4588094"/>
            <a:ext cx="10966020" cy="1323439"/>
          </a:xfrm>
          <a:prstGeom prst="rect">
            <a:avLst/>
          </a:prstGeom>
          <a:noFill/>
        </p:spPr>
        <p:txBody>
          <a:bodyPr wrap="square">
            <a:spAutoFit/>
          </a:bodyPr>
          <a:lstStyle/>
          <a:p>
            <a:endParaRPr lang="ru-RU" sz="2000" kern="0" dirty="0">
              <a:solidFill>
                <a:schemeClr val="accent1">
                  <a:lumMod val="50000"/>
                </a:schemeClr>
              </a:solidFill>
              <a:effectLst/>
              <a:latin typeface="Times New Roman" panose="02020603050405020304" pitchFamily="18" charset="0"/>
              <a:ea typeface="Times New Roman" panose="02020603050405020304" pitchFamily="18" charset="0"/>
            </a:endParaRPr>
          </a:p>
          <a:p>
            <a:endParaRPr lang="ru-RU" sz="2000" kern="0" dirty="0">
              <a:solidFill>
                <a:schemeClr val="accent1">
                  <a:lumMod val="50000"/>
                </a:schemeClr>
              </a:solidFill>
              <a:effectLst/>
              <a:latin typeface="Times New Roman" panose="02020603050405020304" pitchFamily="18" charset="0"/>
              <a:ea typeface="Times New Roman" panose="02020603050405020304" pitchFamily="18" charset="0"/>
            </a:endParaRPr>
          </a:p>
          <a:p>
            <a:pPr algn="just"/>
            <a:r>
              <a:rPr lang="ru-RU" sz="20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20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Синхрондаушы</a:t>
            </a:r>
            <a:r>
              <a:rPr lang="ru-RU" sz="20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тістегершіктер мен мойынтіректерді майлау корпустың ішіне түспеуі үшін біліктердің лабиринтті немесе манжетті тығыздағыштары болады. </a:t>
            </a:r>
            <a:endParaRPr lang="ru-KZ" sz="2000" dirty="0">
              <a:solidFill>
                <a:schemeClr val="accent1">
                  <a:lumMod val="50000"/>
                </a:schemeClr>
              </a:solidFill>
              <a:latin typeface="Arial" panose="020B0604020202020204" pitchFamily="34" charset="0"/>
              <a:cs typeface="Arial" panose="020B0604020202020204" pitchFamily="34" charset="0"/>
            </a:endParaRPr>
          </a:p>
        </p:txBody>
      </p:sp>
      <p:sp>
        <p:nvSpPr>
          <p:cNvPr id="2" name="CustomShape 45">
            <a:extLst>
              <a:ext uri="{FF2B5EF4-FFF2-40B4-BE49-F238E27FC236}">
                <a16:creationId xmlns:a16="http://schemas.microsoft.com/office/drawing/2014/main" id="{E0DB9DC4-943F-0BCA-86B1-F03A4AC5F184}"/>
              </a:ext>
            </a:extLst>
          </p:cNvPr>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158040" indent="540360" algn="ctr">
              <a:lnSpc>
                <a:spcPct val="90000"/>
              </a:lnSpc>
            </a:pPr>
            <a:endParaRPr lang="en-US" sz="3200" b="1" strike="noStrike" spc="-1" dirty="0">
              <a:solidFill>
                <a:srgbClr val="C00000"/>
              </a:solidFill>
              <a:latin typeface="Times New Roman" panose="02020603050405020304" pitchFamily="18" charset="0"/>
              <a:cs typeface="Times New Roman" panose="02020603050405020304" pitchFamily="18" charset="0"/>
            </a:endParaRPr>
          </a:p>
        </p:txBody>
      </p:sp>
      <p:sp>
        <p:nvSpPr>
          <p:cNvPr id="4" name="CustomShape 44">
            <a:extLst>
              <a:ext uri="{FF2B5EF4-FFF2-40B4-BE49-F238E27FC236}">
                <a16:creationId xmlns:a16="http://schemas.microsoft.com/office/drawing/2014/main" id="{2B4A03CA-8A70-0A6E-0E65-24798845C4D0}"/>
              </a:ext>
            </a:extLst>
          </p:cNvPr>
          <p:cNvSpPr/>
          <p:nvPr/>
        </p:nvSpPr>
        <p:spPr>
          <a:xfrm>
            <a:off x="1975320" y="28062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158040" marR="0" lvl="0" indent="540360" algn="ctr" defTabSz="914400" rtl="0" eaLnBrk="1" fontAlgn="auto" latinLnBrk="0" hangingPunct="1">
              <a:lnSpc>
                <a:spcPct val="90000"/>
              </a:lnSpc>
              <a:spcBef>
                <a:spcPts val="0"/>
              </a:spcBef>
              <a:spcAft>
                <a:spcPts val="0"/>
              </a:spcAft>
              <a:buClrTx/>
              <a:buSzTx/>
              <a:buFontTx/>
              <a:buNone/>
              <a:tabLst/>
              <a:defRPr/>
            </a:pPr>
            <a:r>
              <a:rPr kumimoji="0" lang="kk-KZ"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3</a:t>
            </a:r>
            <a:r>
              <a:rPr kumimoji="0" lang="en-US"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kk-KZ" sz="28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Қос роторлы вакуумдық сорғылар</a:t>
            </a:r>
            <a:endParaRPr kumimoji="0" lang="en-US"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Прямоугольник: скругленные углы 5">
                <a:extLst>
                  <a:ext uri="{FF2B5EF4-FFF2-40B4-BE49-F238E27FC236}">
                    <a16:creationId xmlns:a16="http://schemas.microsoft.com/office/drawing/2014/main" id="{509A60B0-7774-9CEE-1A51-8BDF53E39F0A}"/>
                  </a:ext>
                </a:extLst>
              </p:cNvPr>
              <p:cNvSpPr/>
              <p:nvPr/>
            </p:nvSpPr>
            <p:spPr>
              <a:xfrm>
                <a:off x="3904332" y="1744200"/>
                <a:ext cx="3011424" cy="519480"/>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20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sSub>
                      <m:sSubPr>
                        <m:ctrlPr>
                          <a:rPr kumimoji="0" lang="ru-KZ" sz="2000" b="0" i="1" u="none" strike="noStrike" kern="1200" cap="none" spc="0" normalizeH="0" baseline="0" noProof="0" smtClean="0">
                            <a:ln>
                              <a:noFill/>
                            </a:ln>
                            <a:solidFill>
                              <a:srgbClr val="C00000"/>
                            </a:solidFill>
                            <a:effectLst/>
                            <a:uLnTx/>
                            <a:uFillTx/>
                            <a:latin typeface="Cambria Math" panose="02040503050406030204" pitchFamily="18" charset="0"/>
                          </a:rPr>
                        </m:ctrlPr>
                      </m:sSubPr>
                      <m:e>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𝑆</m:t>
                        </m:r>
                      </m:e>
                      <m:sub>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𝐻</m:t>
                        </m:r>
                      </m:sub>
                    </m:sSub>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Sub>
                      <m:sSubPr>
                        <m:ctrlPr>
                          <a:rPr kumimoji="0" lang="ru-KZ" sz="2000" b="0"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𝑉</m:t>
                        </m:r>
                      </m:e>
                      <m:sub>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𝑛</m:t>
                        </m:r>
                      </m:sub>
                    </m:sSub>
                    <m:d>
                      <m:dPr>
                        <m:begChr m:val="["/>
                        <m:endChr m:val="]"/>
                        <m:ctrlPr>
                          <a:rPr kumimoji="0" lang="ru-KZ" sz="2000" b="0" i="1" u="none" strike="noStrike" kern="1200" cap="none" spc="0" normalizeH="0" baseline="0" noProof="0">
                            <a:ln>
                              <a:noFill/>
                            </a:ln>
                            <a:solidFill>
                              <a:srgbClr val="C00000"/>
                            </a:solidFill>
                            <a:effectLst/>
                            <a:uLnTx/>
                            <a:uFillTx/>
                            <a:latin typeface="Cambria Math" panose="02040503050406030204" pitchFamily="18" charset="0"/>
                          </a:rPr>
                        </m:ctrlPr>
                      </m:dPr>
                      <m:e>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f>
                          <m:fPr>
                            <m:ctrlPr>
                              <a:rPr kumimoji="0" lang="ru-KZ" sz="2000" b="0" i="1" u="none" strike="noStrike" kern="1200" cap="none" spc="0" normalizeH="0" baseline="0" noProof="0">
                                <a:ln>
                                  <a:noFill/>
                                </a:ln>
                                <a:solidFill>
                                  <a:srgbClr val="C00000"/>
                                </a:solidFill>
                                <a:effectLst/>
                                <a:uLnTx/>
                                <a:uFillTx/>
                                <a:latin typeface="Cambria Math" panose="02040503050406030204" pitchFamily="18" charset="0"/>
                              </a:rPr>
                            </m:ctrlPr>
                          </m:fPr>
                          <m:num>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𝑈</m:t>
                            </m:r>
                          </m:num>
                          <m:den>
                            <m:sSub>
                              <m:sSubPr>
                                <m:ctrlPr>
                                  <a:rPr kumimoji="0" lang="ru-KZ" sz="2000" b="0"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𝑉</m:t>
                                </m:r>
                              </m:e>
                              <m:sub>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𝑛</m:t>
                                </m:r>
                              </m:sub>
                            </m:sSub>
                          </m:den>
                        </m:f>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f>
                          <m:fPr>
                            <m:ctrlPr>
                              <a:rPr kumimoji="0" lang="ru-KZ" sz="2000" b="0" i="1" u="none" strike="noStrike" kern="1200" cap="none" spc="0" normalizeH="0" baseline="0" noProof="0">
                                <a:ln>
                                  <a:noFill/>
                                </a:ln>
                                <a:solidFill>
                                  <a:srgbClr val="C00000"/>
                                </a:solidFill>
                                <a:effectLst/>
                                <a:uLnTx/>
                                <a:uFillTx/>
                                <a:latin typeface="Cambria Math" panose="02040503050406030204" pitchFamily="18" charset="0"/>
                              </a:rPr>
                            </m:ctrlPr>
                          </m:fPr>
                          <m:num>
                            <m:sSub>
                              <m:sSubPr>
                                <m:ctrlPr>
                                  <a:rPr kumimoji="0" lang="ru-KZ" sz="2000" b="0"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𝑃</m:t>
                                </m:r>
                              </m:e>
                              <m:sub>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𝑛</m:t>
                                </m:r>
                              </m:sub>
                            </m:sSub>
                          </m:num>
                          <m:den>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den>
                        </m:f>
                        <m:r>
                          <a:rPr kumimoji="0" lang="kk-KZ" sz="20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e>
                    </m:d>
                  </m:oMath>
                </a14:m>
                <a:endParaRPr lang="ru-RU"/>
              </a:p>
            </p:txBody>
          </p:sp>
        </mc:Choice>
        <mc:Fallback xmlns="">
          <p:sp>
            <p:nvSpPr>
              <p:cNvPr id="6" name="Прямоугольник: скругленные углы 5">
                <a:extLst>
                  <a:ext uri="{FF2B5EF4-FFF2-40B4-BE49-F238E27FC236}">
                    <a16:creationId xmlns:a16="http://schemas.microsoft.com/office/drawing/2014/main" id="{509A60B0-7774-9CEE-1A51-8BDF53E39F0A}"/>
                  </a:ext>
                </a:extLst>
              </p:cNvPr>
              <p:cNvSpPr>
                <a:spLocks noRot="1" noChangeAspect="1" noMove="1" noResize="1" noEditPoints="1" noAdjustHandles="1" noChangeArrowheads="1" noChangeShapeType="1" noTextEdit="1"/>
              </p:cNvSpPr>
              <p:nvPr/>
            </p:nvSpPr>
            <p:spPr>
              <a:xfrm>
                <a:off x="3904332" y="1744200"/>
                <a:ext cx="3011424" cy="519480"/>
              </a:xfrm>
              <a:prstGeom prst="roundRect">
                <a:avLst/>
              </a:prstGeom>
              <a:blipFill>
                <a:blip r:embed="rId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8" name="Прямоугольник: скругленные углы 7">
                <a:extLst>
                  <a:ext uri="{FF2B5EF4-FFF2-40B4-BE49-F238E27FC236}">
                    <a16:creationId xmlns:a16="http://schemas.microsoft.com/office/drawing/2014/main" id="{9CC491BF-6047-9275-1CA4-5F5AA5445F2C}"/>
                  </a:ext>
                </a:extLst>
              </p:cNvPr>
              <p:cNvSpPr/>
              <p:nvPr/>
            </p:nvSpPr>
            <p:spPr>
              <a:xfrm>
                <a:off x="4791456" y="4236406"/>
                <a:ext cx="2124300" cy="719460"/>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kumimoji="0" lang="ru-KZ" sz="2400" b="0" i="1" u="none" strike="noStrike" kern="1200" cap="none" spc="0" normalizeH="0" baseline="0" noProof="0" smtClean="0">
                              <a:ln>
                                <a:noFill/>
                              </a:ln>
                              <a:solidFill>
                                <a:srgbClr val="C00000"/>
                              </a:solidFill>
                              <a:effectLst/>
                              <a:uLnTx/>
                              <a:uFillTx/>
                              <a:latin typeface="Cambria Math" panose="02040503050406030204" pitchFamily="18" charset="0"/>
                            </a:rPr>
                          </m:ctrlPr>
                        </m:sSubPr>
                        <m:e>
                          <m:r>
                            <a:rPr kumimoji="0" lang="ru-RU" sz="24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e>
                        <m:sub>
                          <m:r>
                            <a:rPr kumimoji="0" lang="ru-RU" sz="24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𝑚𝑖𝑛</m:t>
                          </m:r>
                        </m:sub>
                      </m:sSub>
                      <m:r>
                        <a:rPr kumimoji="0" lang="ru-RU" sz="24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ru-KZ" sz="2400" b="0" i="1" u="none" strike="noStrike" kern="1200" cap="none" spc="0" normalizeH="0" baseline="0" noProof="0">
                              <a:ln>
                                <a:noFill/>
                              </a:ln>
                              <a:solidFill>
                                <a:srgbClr val="C00000"/>
                              </a:solidFill>
                              <a:effectLst/>
                              <a:uLnTx/>
                              <a:uFillTx/>
                              <a:latin typeface="Cambria Math" panose="02040503050406030204" pitchFamily="18" charset="0"/>
                            </a:rPr>
                          </m:ctrlPr>
                        </m:fPr>
                        <m:num>
                          <m:r>
                            <a:rPr kumimoji="0" lang="ru-RU" sz="24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𝑈</m:t>
                          </m:r>
                        </m:num>
                        <m:den>
                          <m:sSub>
                            <m:sSubPr>
                              <m:ctrlPr>
                                <a:rPr kumimoji="0" lang="ru-KZ" sz="2400" b="0"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ru-RU" sz="24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𝑉</m:t>
                              </m:r>
                            </m:e>
                            <m:sub>
                              <m:r>
                                <a:rPr kumimoji="0" lang="ru-RU" sz="24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𝑛</m:t>
                              </m:r>
                            </m:sub>
                          </m:sSub>
                        </m:den>
                      </m:f>
                      <m:sSub>
                        <m:sSubPr>
                          <m:ctrlPr>
                            <a:rPr kumimoji="0" lang="ru-KZ" sz="2400" b="0"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ru-RU" sz="24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e>
                        <m:sub>
                          <m:r>
                            <a:rPr kumimoji="0" lang="ru-RU" sz="2400" b="0"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𝐻</m:t>
                          </m:r>
                        </m:sub>
                      </m:sSub>
                    </m:oMath>
                  </m:oMathPara>
                </a14:m>
                <a:endParaRPr lang="ru-RU"/>
              </a:p>
            </p:txBody>
          </p:sp>
        </mc:Choice>
        <mc:Fallback xmlns="">
          <p:sp>
            <p:nvSpPr>
              <p:cNvPr id="8" name="Прямоугольник: скругленные углы 7">
                <a:extLst>
                  <a:ext uri="{FF2B5EF4-FFF2-40B4-BE49-F238E27FC236}">
                    <a16:creationId xmlns:a16="http://schemas.microsoft.com/office/drawing/2014/main" id="{9CC491BF-6047-9275-1CA4-5F5AA5445F2C}"/>
                  </a:ext>
                </a:extLst>
              </p:cNvPr>
              <p:cNvSpPr>
                <a:spLocks noRot="1" noChangeAspect="1" noMove="1" noResize="1" noEditPoints="1" noAdjustHandles="1" noChangeArrowheads="1" noChangeShapeType="1" noTextEdit="1"/>
              </p:cNvSpPr>
              <p:nvPr/>
            </p:nvSpPr>
            <p:spPr>
              <a:xfrm>
                <a:off x="4791456" y="4236406"/>
                <a:ext cx="2124300" cy="719460"/>
              </a:xfrm>
              <a:prstGeom prst="roundRect">
                <a:avLst/>
              </a:prstGeom>
              <a:blipFill>
                <a:blip r:embed="rId4"/>
                <a:stretch>
                  <a:fillRect/>
                </a:stretch>
              </a:blipFill>
            </p:spPr>
            <p:txBody>
              <a:bodyPr/>
              <a:lstStyle/>
              <a:p>
                <a:r>
                  <a:rPr lang="ru-RU">
                    <a:noFill/>
                  </a:rPr>
                  <a:t> </a:t>
                </a:r>
              </a:p>
            </p:txBody>
          </p:sp>
        </mc:Fallback>
      </mc:AlternateContent>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4"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5"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6" name="CustomShape 3"/>
          <p:cNvSpPr/>
          <p:nvPr/>
        </p:nvSpPr>
        <p:spPr>
          <a:xfrm>
            <a:off x="404280" y="723060"/>
            <a:ext cx="11237760" cy="54745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2000" b="1" i="1" dirty="0">
              <a:solidFill>
                <a:schemeClr val="accent1">
                  <a:lumMod val="50000"/>
                </a:schemeClr>
              </a:solidFill>
              <a:latin typeface="Times New Roman" panose="02020603050405020304" pitchFamily="18" charset="0"/>
              <a:cs typeface="Times New Roman" panose="02020603050405020304" pitchFamily="18" charset="0"/>
            </a:endParaRPr>
          </a:p>
        </p:txBody>
      </p:sp>
      <p:grpSp>
        <p:nvGrpSpPr>
          <p:cNvPr id="347" name="Group 4"/>
          <p:cNvGrpSpPr/>
          <p:nvPr/>
        </p:nvGrpSpPr>
        <p:grpSpPr>
          <a:xfrm>
            <a:off x="11873520" y="44640"/>
            <a:ext cx="232920" cy="771840"/>
            <a:chOff x="11873520" y="44640"/>
            <a:chExt cx="232920" cy="771840"/>
          </a:xfrm>
        </p:grpSpPr>
        <p:sp>
          <p:nvSpPr>
            <p:cNvPr id="348"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9"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0"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1"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2"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3"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4"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5"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6"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7"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8"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9"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360" name="Group 17"/>
          <p:cNvGrpSpPr/>
          <p:nvPr/>
        </p:nvGrpSpPr>
        <p:grpSpPr>
          <a:xfrm>
            <a:off x="54720" y="3048480"/>
            <a:ext cx="629640" cy="764640"/>
            <a:chOff x="54720" y="3048480"/>
            <a:chExt cx="629640" cy="764640"/>
          </a:xfrm>
        </p:grpSpPr>
        <p:sp>
          <p:nvSpPr>
            <p:cNvPr id="361"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2"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3"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4"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5"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6"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7"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8"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9"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0"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1"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2"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3"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4"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5"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6"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7"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8"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9"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0"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1"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2"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3"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4"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5"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386" name="CustomShape 43"/>
          <p:cNvSpPr/>
          <p:nvPr/>
        </p:nvSpPr>
        <p:spPr>
          <a:xfrm>
            <a:off x="756360" y="87732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a:ln>
                <a:noFill/>
              </a:ln>
              <a:solidFill>
                <a:prstClr val="black"/>
              </a:solidFill>
              <a:effectLst/>
              <a:uLnTx/>
              <a:uFillTx/>
              <a:latin typeface="Arial"/>
            </a:endParaRPr>
          </a:p>
        </p:txBody>
      </p:sp>
      <p:sp>
        <p:nvSpPr>
          <p:cNvPr id="387" name="CustomShape 44"/>
          <p:cNvSpPr/>
          <p:nvPr/>
        </p:nvSpPr>
        <p:spPr>
          <a:xfrm>
            <a:off x="197532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8" name="CustomShape 45"/>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158040" marR="0" lvl="0" indent="540360" algn="ctr" defTabSz="914400" rtl="0" eaLnBrk="1" fontAlgn="auto" latinLnBrk="0" hangingPunct="1">
              <a:lnSpc>
                <a:spcPct val="90000"/>
              </a:lnSpc>
              <a:spcBef>
                <a:spcPts val="0"/>
              </a:spcBef>
              <a:spcAft>
                <a:spcPts val="0"/>
              </a:spcAft>
              <a:buClrTx/>
              <a:buSzTx/>
              <a:buFontTx/>
              <a:buNone/>
              <a:tabLst/>
              <a:defRPr/>
            </a:pPr>
            <a:r>
              <a:rPr kumimoji="0" lang="kk-KZ" sz="3200" b="1" i="0" u="none" strike="noStrike" kern="1200" cap="none" spc="-1"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3</a:t>
            </a:r>
            <a:r>
              <a:rPr kumimoji="0" lang="en-US" sz="3200" b="1" i="0" u="none" strike="noStrike" kern="1200" cap="none" spc="-1"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kk-KZ" sz="3200" b="1" i="0" u="none" strike="noStrike" kern="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Қос роторлы вакуумдық сорғылар</a:t>
            </a:r>
            <a:endParaRPr kumimoji="0" lang="en-US" sz="3200" b="1" i="0" u="none" strike="noStrike" kern="1200" cap="none" spc="-1"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graphicFrame>
        <p:nvGraphicFramePr>
          <p:cNvPr id="2" name="Схема 1">
            <a:extLst>
              <a:ext uri="{FF2B5EF4-FFF2-40B4-BE49-F238E27FC236}">
                <a16:creationId xmlns:a16="http://schemas.microsoft.com/office/drawing/2014/main" id="{3FB3EDA3-8001-19A6-5D1D-6031AFE2C0F2}"/>
              </a:ext>
            </a:extLst>
          </p:cNvPr>
          <p:cNvGraphicFramePr/>
          <p:nvPr>
            <p:extLst>
              <p:ext uri="{D42A27DB-BD31-4B8C-83A1-F6EECF244321}">
                <p14:modId xmlns:p14="http://schemas.microsoft.com/office/powerpoint/2010/main" val="474670392"/>
              </p:ext>
            </p:extLst>
          </p:nvPr>
        </p:nvGraphicFramePr>
        <p:xfrm>
          <a:off x="619560" y="1020960"/>
          <a:ext cx="10080720" cy="51139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4652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4"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85"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86" name="CustomShape 3"/>
          <p:cNvSpPr/>
          <p:nvPr/>
        </p:nvSpPr>
        <p:spPr>
          <a:xfrm>
            <a:off x="400320" y="640692"/>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1"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a:t>
            </a:r>
            <a:r>
              <a:rPr kumimoji="0" lang="ru-RU" sz="1900" b="1" i="1" u="none" strike="noStrike" kern="1200" cap="none" spc="0" normalizeH="0" baseline="0" noProof="0" dirty="0" err="1">
                <a:ln>
                  <a:noFill/>
                </a:ln>
                <a:solidFill>
                  <a:schemeClr val="accent1">
                    <a:lumMod val="50000"/>
                  </a:schemeClr>
                </a:solidFill>
                <a:effectLst/>
                <a:uLnTx/>
                <a:uFillTx/>
                <a:latin typeface="Arial" panose="020B0604020202020204" pitchFamily="34" charset="0"/>
                <a:cs typeface="Arial" panose="020B0604020202020204" pitchFamily="34" charset="0"/>
              </a:rPr>
              <a:t>Құйынды</a:t>
            </a:r>
            <a:r>
              <a:rPr kumimoji="0" lang="ru-RU" sz="1900" b="1" i="1"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a:t>
            </a:r>
            <a:r>
              <a:rPr kumimoji="0" lang="ru-RU" sz="1900" b="1" i="1" u="none" strike="noStrike" kern="1200" cap="none" spc="0" normalizeH="0" baseline="0" noProof="0" dirty="0" err="1">
                <a:ln>
                  <a:noFill/>
                </a:ln>
                <a:solidFill>
                  <a:schemeClr val="accent1">
                    <a:lumMod val="50000"/>
                  </a:schemeClr>
                </a:solidFill>
                <a:effectLst/>
                <a:uLnTx/>
                <a:uFillTx/>
                <a:latin typeface="Arial" panose="020B0604020202020204" pitchFamily="34" charset="0"/>
                <a:cs typeface="Arial" panose="020B0604020202020204" pitchFamily="34" charset="0"/>
              </a:rPr>
              <a:t>вакуумдық</a:t>
            </a:r>
            <a:r>
              <a:rPr kumimoji="0" lang="ru-RU" sz="1900" b="1" i="1"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a:t>
            </a:r>
            <a:r>
              <a:rPr kumimoji="0" lang="ru-RU" sz="1900" b="1" i="1" u="none" strike="noStrike" kern="1200" cap="none" spc="0" normalizeH="0" baseline="0" noProof="0" dirty="0" err="1">
                <a:ln>
                  <a:noFill/>
                </a:ln>
                <a:solidFill>
                  <a:schemeClr val="accent1">
                    <a:lumMod val="50000"/>
                  </a:schemeClr>
                </a:solidFill>
                <a:effectLst/>
                <a:uLnTx/>
                <a:uFillTx/>
                <a:latin typeface="Arial" panose="020B0604020202020204" pitchFamily="34" charset="0"/>
                <a:cs typeface="Arial" panose="020B0604020202020204" pitchFamily="34" charset="0"/>
              </a:rPr>
              <a:t>сорғылар</a:t>
            </a:r>
            <a:r>
              <a:rPr kumimoji="0" lang="en-US" sz="1900" b="1" i="1"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a:t>
            </a:r>
            <a:r>
              <a:rPr kumimoji="0" lang="ru-RU" sz="1900" b="0" i="0"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a:t>
            </a:r>
            <a:r>
              <a:rPr kumimoji="0" lang="en-US" sz="1900" b="0" i="0"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a:t>
            </a:r>
            <a:r>
              <a:rPr kumimoji="0" lang="ru-RU" sz="1900" b="0" i="0" u="none" strike="noStrike" kern="1200" cap="none" spc="0" normalizeH="0" baseline="0" noProof="0" dirty="0" err="1">
                <a:ln>
                  <a:noFill/>
                </a:ln>
                <a:solidFill>
                  <a:schemeClr val="accent1">
                    <a:lumMod val="50000"/>
                  </a:schemeClr>
                </a:solidFill>
                <a:effectLst/>
                <a:uLnTx/>
                <a:uFillTx/>
                <a:latin typeface="Arial" panose="020B0604020202020204" pitchFamily="34" charset="0"/>
                <a:cs typeface="Arial" panose="020B0604020202020204" pitchFamily="34" charset="0"/>
              </a:rPr>
              <a:t>әртүрлі</a:t>
            </a:r>
            <a:r>
              <a:rPr kumimoji="0" lang="ru-RU" sz="1900" b="0" i="0"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өнеркәсіптік және ғылыми қолданбаларда вакуум жасау үшін қолданылатын жоғары тиімді құрылғылар. Олар сенімділікпен, дизайнның қарапайымдылығымен және техникалық қызмет көрсетудің қарапайымдылығымен </a:t>
            </a:r>
            <a:r>
              <a:rPr kumimoji="0" lang="ru-RU" sz="1900" b="0" i="0" u="none" strike="noStrike" kern="1200" cap="none" spc="0" normalizeH="0" baseline="0" noProof="0" dirty="0" err="1">
                <a:ln>
                  <a:noFill/>
                </a:ln>
                <a:solidFill>
                  <a:schemeClr val="accent1">
                    <a:lumMod val="50000"/>
                  </a:schemeClr>
                </a:solidFill>
                <a:effectLst/>
                <a:uLnTx/>
                <a:uFillTx/>
                <a:latin typeface="Arial" panose="020B0604020202020204" pitchFamily="34" charset="0"/>
                <a:cs typeface="Arial" panose="020B0604020202020204" pitchFamily="34" charset="0"/>
              </a:rPr>
              <a:t>ерекшеленеді</a:t>
            </a:r>
            <a:r>
              <a:rPr kumimoji="0" lang="ru-RU" sz="1900" b="0" i="0"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a:t>
            </a:r>
            <a:r>
              <a:rPr kumimoji="0" lang="en-US" sz="1900" b="0" i="0"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 </a:t>
            </a:r>
            <a:r>
              <a:rPr lang="ru-RU" sz="1900" dirty="0" err="1">
                <a:solidFill>
                  <a:schemeClr val="accent1">
                    <a:lumMod val="50000"/>
                  </a:schemeClr>
                </a:solidFill>
                <a:latin typeface="Arial" panose="020B0604020202020204" pitchFamily="34" charset="0"/>
                <a:cs typeface="Arial" panose="020B0604020202020204" pitchFamily="34" charset="0"/>
              </a:rPr>
              <a:t>Құйынды</a:t>
            </a:r>
            <a:r>
              <a:rPr lang="ru-RU" sz="1900" dirty="0">
                <a:solidFill>
                  <a:schemeClr val="accent1">
                    <a:lumMod val="50000"/>
                  </a:schemeClr>
                </a:solidFill>
                <a:latin typeface="Arial" panose="020B0604020202020204" pitchFamily="34" charset="0"/>
                <a:cs typeface="Arial" panose="020B0604020202020204" pitchFamily="34" charset="0"/>
              </a:rPr>
              <a:t> </a:t>
            </a:r>
            <a:r>
              <a:rPr lang="ru-RU" sz="1900" dirty="0" err="1">
                <a:solidFill>
                  <a:schemeClr val="accent1">
                    <a:lumMod val="50000"/>
                  </a:schemeClr>
                </a:solidFill>
                <a:latin typeface="Arial" panose="020B0604020202020204" pitchFamily="34" charset="0"/>
                <a:cs typeface="Arial" panose="020B0604020202020204" pitchFamily="34" charset="0"/>
              </a:rPr>
              <a:t>вакуумдық</a:t>
            </a:r>
            <a:r>
              <a:rPr lang="ru-RU" sz="1900" dirty="0">
                <a:solidFill>
                  <a:schemeClr val="accent1">
                    <a:lumMod val="50000"/>
                  </a:schemeClr>
                </a:solidFill>
                <a:latin typeface="Arial" panose="020B0604020202020204" pitchFamily="34" charset="0"/>
                <a:cs typeface="Arial" panose="020B0604020202020204" pitchFamily="34" charset="0"/>
              </a:rPr>
              <a:t> </a:t>
            </a:r>
            <a:r>
              <a:rPr lang="ru-RU" sz="1900" dirty="0" err="1">
                <a:solidFill>
                  <a:schemeClr val="accent1">
                    <a:lumMod val="50000"/>
                  </a:schemeClr>
                </a:solidFill>
                <a:latin typeface="Arial" panose="020B0604020202020204" pitchFamily="34" charset="0"/>
                <a:cs typeface="Arial" panose="020B0604020202020204" pitchFamily="34" charset="0"/>
              </a:rPr>
              <a:t>сорғылардың</a:t>
            </a:r>
            <a:r>
              <a:rPr lang="ru-RU" sz="1900" dirty="0">
                <a:solidFill>
                  <a:schemeClr val="accent1">
                    <a:lumMod val="50000"/>
                  </a:schemeClr>
                </a:solidFill>
                <a:latin typeface="Arial" panose="020B0604020202020204" pitchFamily="34" charset="0"/>
                <a:cs typeface="Arial" panose="020B0604020202020204" pitchFamily="34" charset="0"/>
              </a:rPr>
              <a:t> </a:t>
            </a:r>
            <a:r>
              <a:rPr lang="ru-RU" sz="1900" dirty="0" err="1">
                <a:solidFill>
                  <a:schemeClr val="accent1">
                    <a:lumMod val="50000"/>
                  </a:schemeClr>
                </a:solidFill>
                <a:latin typeface="Arial" panose="020B0604020202020204" pitchFamily="34" charset="0"/>
                <a:cs typeface="Arial" panose="020B0604020202020204" pitchFamily="34" charset="0"/>
              </a:rPr>
              <a:t>жұмыс</a:t>
            </a:r>
            <a:r>
              <a:rPr lang="ru-RU" sz="1900" dirty="0">
                <a:solidFill>
                  <a:schemeClr val="accent1">
                    <a:lumMod val="50000"/>
                  </a:schemeClr>
                </a:solidFill>
                <a:latin typeface="Arial" panose="020B0604020202020204" pitchFamily="34" charset="0"/>
                <a:cs typeface="Arial" panose="020B0604020202020204" pitchFamily="34" charset="0"/>
              </a:rPr>
              <a:t> </a:t>
            </a:r>
            <a:r>
              <a:rPr lang="ru-RU" sz="1900" dirty="0" err="1">
                <a:solidFill>
                  <a:schemeClr val="accent1">
                    <a:lumMod val="50000"/>
                  </a:schemeClr>
                </a:solidFill>
                <a:latin typeface="Arial" panose="020B0604020202020204" pitchFamily="34" charset="0"/>
                <a:cs typeface="Arial" panose="020B0604020202020204" pitchFamily="34" charset="0"/>
              </a:rPr>
              <a:t>принципі</a:t>
            </a:r>
            <a:r>
              <a:rPr lang="ru-RU" sz="1900" dirty="0">
                <a:solidFill>
                  <a:schemeClr val="accent1">
                    <a:lumMod val="50000"/>
                  </a:schemeClr>
                </a:solidFill>
                <a:latin typeface="Arial" panose="020B0604020202020204" pitchFamily="34" charset="0"/>
                <a:cs typeface="Arial" panose="020B0604020202020204" pitchFamily="34" charset="0"/>
              </a:rPr>
              <a:t> </a:t>
            </a:r>
            <a:r>
              <a:rPr lang="ru-RU" sz="1900" dirty="0" err="1">
                <a:solidFill>
                  <a:schemeClr val="accent1">
                    <a:lumMod val="50000"/>
                  </a:schemeClr>
                </a:solidFill>
                <a:latin typeface="Arial" panose="020B0604020202020204" pitchFamily="34" charset="0"/>
                <a:cs typeface="Arial" panose="020B0604020202020204" pitchFamily="34" charset="0"/>
              </a:rPr>
              <a:t>центрифугалық</a:t>
            </a:r>
            <a:r>
              <a:rPr lang="ru-RU" sz="1900" dirty="0">
                <a:solidFill>
                  <a:schemeClr val="accent1">
                    <a:lumMod val="50000"/>
                  </a:schemeClr>
                </a:solidFill>
                <a:latin typeface="Arial" panose="020B0604020202020204" pitchFamily="34" charset="0"/>
                <a:cs typeface="Arial" panose="020B0604020202020204" pitchFamily="34" charset="0"/>
              </a:rPr>
              <a:t> </a:t>
            </a:r>
            <a:r>
              <a:rPr lang="ru-RU" sz="1900" dirty="0" err="1">
                <a:solidFill>
                  <a:schemeClr val="accent1">
                    <a:lumMod val="50000"/>
                  </a:schemeClr>
                </a:solidFill>
                <a:latin typeface="Arial" panose="020B0604020202020204" pitchFamily="34" charset="0"/>
                <a:cs typeface="Arial" panose="020B0604020202020204" pitchFamily="34" charset="0"/>
              </a:rPr>
              <a:t>модельдерге</a:t>
            </a:r>
            <a:r>
              <a:rPr lang="ru-RU" sz="1900" dirty="0">
                <a:solidFill>
                  <a:schemeClr val="accent1">
                    <a:lumMod val="50000"/>
                  </a:schemeClr>
                </a:solidFill>
                <a:latin typeface="Arial" panose="020B0604020202020204" pitchFamily="34" charset="0"/>
                <a:cs typeface="Arial" panose="020B0604020202020204" pitchFamily="34" charset="0"/>
              </a:rPr>
              <a:t> </a:t>
            </a:r>
            <a:r>
              <a:rPr lang="ru-RU" sz="1900" dirty="0" err="1">
                <a:solidFill>
                  <a:schemeClr val="accent1">
                    <a:lumMod val="50000"/>
                  </a:schemeClr>
                </a:solidFill>
                <a:latin typeface="Arial" panose="020B0604020202020204" pitchFamily="34" charset="0"/>
                <a:cs typeface="Arial" panose="020B0604020202020204" pitchFamily="34" charset="0"/>
              </a:rPr>
              <a:t>ұқсас</a:t>
            </a:r>
            <a:r>
              <a:rPr lang="ru-RU" sz="1900" dirty="0">
                <a:solidFill>
                  <a:schemeClr val="accent1">
                    <a:lumMod val="50000"/>
                  </a:schemeClr>
                </a:solidFill>
                <a:latin typeface="Arial" panose="020B0604020202020204" pitchFamily="34" charset="0"/>
                <a:cs typeface="Arial" panose="020B0604020202020204" pitchFamily="34" charset="0"/>
              </a:rPr>
              <a:t>. </a:t>
            </a:r>
            <a:endParaRPr kumimoji="0" lang="ru-KZ" sz="1900" b="0" i="0"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endParaRPr>
          </a:p>
        </p:txBody>
      </p:sp>
      <p:grpSp>
        <p:nvGrpSpPr>
          <p:cNvPr id="487" name="Group 4"/>
          <p:cNvGrpSpPr/>
          <p:nvPr/>
        </p:nvGrpSpPr>
        <p:grpSpPr>
          <a:xfrm>
            <a:off x="11873520" y="44640"/>
            <a:ext cx="232920" cy="771840"/>
            <a:chOff x="11873520" y="44640"/>
            <a:chExt cx="232920" cy="771840"/>
          </a:xfrm>
        </p:grpSpPr>
        <p:sp>
          <p:nvSpPr>
            <p:cNvPr id="488"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89"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0"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1"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2"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3"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4"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5"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6"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7"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8"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499"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500" name="Group 17"/>
          <p:cNvGrpSpPr/>
          <p:nvPr/>
        </p:nvGrpSpPr>
        <p:grpSpPr>
          <a:xfrm>
            <a:off x="54720" y="3048480"/>
            <a:ext cx="629640" cy="764640"/>
            <a:chOff x="54720" y="3048480"/>
            <a:chExt cx="629640" cy="764640"/>
          </a:xfrm>
        </p:grpSpPr>
        <p:sp>
          <p:nvSpPr>
            <p:cNvPr id="501"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02"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03"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04"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05"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06"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07"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08"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09"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0"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1"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2"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3"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4"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5"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6"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7"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8"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19"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20"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21"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22"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23"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24"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25"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526" name="CustomShape 43"/>
          <p:cNvSpPr/>
          <p:nvPr/>
        </p:nvSpPr>
        <p:spPr>
          <a:xfrm>
            <a:off x="821520" y="88380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90000"/>
              </a:lnSpc>
              <a:spcBef>
                <a:spcPts val="1001"/>
              </a:spcBef>
              <a:spcAft>
                <a:spcPts val="0"/>
              </a:spcAft>
              <a:buClrTx/>
              <a:buSzTx/>
              <a:buFontTx/>
              <a:buNone/>
              <a:tabLst/>
              <a:defRPr/>
            </a:pPr>
            <a:endParaRPr kumimoji="0" lang="en-US" sz="1800" b="0" i="0" u="none" strike="noStrike" kern="1200" cap="none" spc="-1" normalizeH="0" baseline="0" noProof="0" dirty="0">
              <a:ln>
                <a:noFill/>
              </a:ln>
              <a:solidFill>
                <a:prstClr val="black"/>
              </a:solidFill>
              <a:effectLst/>
              <a:uLnTx/>
              <a:uFillTx/>
              <a:latin typeface="Arial"/>
            </a:endParaRPr>
          </a:p>
        </p:txBody>
      </p:sp>
      <p:sp>
        <p:nvSpPr>
          <p:cNvPr id="528" name="CustomShape 45"/>
          <p:cNvSpPr/>
          <p:nvPr/>
        </p:nvSpPr>
        <p:spPr>
          <a:xfrm>
            <a:off x="197532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29" name="CustomShape 46"/>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kk-KZ" sz="3200" b="1" i="0" u="none" strike="noStrike" kern="1200" cap="none" spc="-1" normalizeH="0" baseline="0" noProof="0" dirty="0">
                <a:ln>
                  <a:noFill/>
                </a:ln>
                <a:solidFill>
                  <a:srgbClr val="C00000"/>
                </a:solidFill>
                <a:effectLst/>
                <a:uLnTx/>
                <a:uFillTx/>
                <a:latin typeface="Arial" panose="020B0604020202020204" pitchFamily="34" charset="0"/>
                <a:ea typeface="Times New Roman"/>
                <a:cs typeface="Arial" panose="020B0604020202020204" pitchFamily="34" charset="0"/>
              </a:rPr>
              <a:t>4</a:t>
            </a:r>
            <a:r>
              <a:rPr kumimoji="0" lang="en-US" sz="3200" b="1" i="0" u="none" strike="noStrike" kern="1200" cap="none" spc="-1" normalizeH="0" baseline="0" noProof="0" dirty="0">
                <a:ln>
                  <a:noFill/>
                </a:ln>
                <a:solidFill>
                  <a:srgbClr val="C00000"/>
                </a:solidFill>
                <a:effectLst/>
                <a:uLnTx/>
                <a:uFillTx/>
                <a:latin typeface="Arial" panose="020B0604020202020204" pitchFamily="34" charset="0"/>
                <a:ea typeface="Times New Roman"/>
                <a:cs typeface="Arial" panose="020B0604020202020204" pitchFamily="34" charset="0"/>
              </a:rPr>
              <a:t>. </a:t>
            </a:r>
            <a:r>
              <a:rPr kumimoji="0" lang="ru-RU" sz="32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Құйынды </a:t>
            </a:r>
            <a:r>
              <a:rPr kumimoji="0" lang="ru-RU" sz="3200" b="1" i="0" u="none" strike="noStrike" kern="0" cap="none" spc="0" normalizeH="0" baseline="0" noProof="0" dirty="0" err="1">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вакуумдық</a:t>
            </a:r>
            <a:r>
              <a:rPr kumimoji="0" lang="ru-RU" sz="32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 сорғылар</a:t>
            </a:r>
            <a:endParaRPr kumimoji="0" lang="en-US" sz="32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51B70E40-2344-ACAA-174E-4F0EAF237B9D}"/>
              </a:ext>
            </a:extLst>
          </p:cNvPr>
          <p:cNvPicPr>
            <a:picLocks noChangeAspect="1"/>
          </p:cNvPicPr>
          <p:nvPr/>
        </p:nvPicPr>
        <p:blipFill>
          <a:blip r:embed="rId2"/>
          <a:stretch>
            <a:fillRect/>
          </a:stretch>
        </p:blipFill>
        <p:spPr>
          <a:xfrm>
            <a:off x="421380" y="2233801"/>
            <a:ext cx="4548254" cy="4152616"/>
          </a:xfrm>
          <a:prstGeom prst="rect">
            <a:avLst/>
          </a:prstGeom>
        </p:spPr>
      </p:pic>
      <p:sp>
        <p:nvSpPr>
          <p:cNvPr id="6" name="TextBox 5">
            <a:extLst>
              <a:ext uri="{FF2B5EF4-FFF2-40B4-BE49-F238E27FC236}">
                <a16:creationId xmlns:a16="http://schemas.microsoft.com/office/drawing/2014/main" id="{96DE782E-BBB7-3379-2316-053363492D64}"/>
              </a:ext>
            </a:extLst>
          </p:cNvPr>
          <p:cNvSpPr txBox="1"/>
          <p:nvPr/>
        </p:nvSpPr>
        <p:spPr>
          <a:xfrm>
            <a:off x="5101047" y="2233800"/>
            <a:ext cx="6414980" cy="3308598"/>
          </a:xfrm>
          <a:prstGeom prst="rect">
            <a:avLst/>
          </a:prstGeom>
          <a:noFill/>
        </p:spPr>
        <p:txBody>
          <a:bodyPr wrap="square" rtlCol="0">
            <a:spAutoFit/>
          </a:bodyPr>
          <a:lstStyle/>
          <a:p>
            <a:pPr algn="just"/>
            <a:r>
              <a:rPr lang="ru-RU" sz="1900" dirty="0" err="1">
                <a:solidFill>
                  <a:schemeClr val="accent1">
                    <a:lumMod val="50000"/>
                  </a:schemeClr>
                </a:solidFill>
                <a:latin typeface="Arial" panose="020B0604020202020204" pitchFamily="34" charset="0"/>
                <a:cs typeface="Arial" panose="020B0604020202020204" pitchFamily="34" charset="0"/>
              </a:rPr>
              <a:t>Айналмалы</a:t>
            </a:r>
            <a:r>
              <a:rPr lang="ru-RU" sz="1900" dirty="0">
                <a:solidFill>
                  <a:schemeClr val="accent1">
                    <a:lumMod val="50000"/>
                  </a:schemeClr>
                </a:solidFill>
                <a:latin typeface="Arial" panose="020B0604020202020204" pitchFamily="34" charset="0"/>
                <a:cs typeface="Arial" panose="020B0604020202020204" pitchFamily="34" charset="0"/>
              </a:rPr>
              <a:t> пышақтар газды алға қарай итеріп, оны бір уақытта бұрайды. Газ құйынды түрде қозғалады және оған қосымша центрифугалық күштер әсер етеді. Бұл екі құбылыс сақина каналында қысым жасайды. Пышақтың әр шығысында газ жылдамдық энергиясын алады, </a:t>
            </a:r>
            <a:r>
              <a:rPr lang="ru-RU" sz="1900" dirty="0" err="1">
                <a:solidFill>
                  <a:schemeClr val="accent1">
                    <a:lumMod val="50000"/>
                  </a:schemeClr>
                </a:solidFill>
                <a:latin typeface="Arial" panose="020B0604020202020204" pitchFamily="34" charset="0"/>
                <a:cs typeface="Arial" panose="020B0604020202020204" pitchFamily="34" charset="0"/>
              </a:rPr>
              <a:t>ол</a:t>
            </a:r>
            <a:r>
              <a:rPr lang="ru-RU" sz="1900" dirty="0">
                <a:solidFill>
                  <a:schemeClr val="accent1">
                    <a:lumMod val="50000"/>
                  </a:schemeClr>
                </a:solidFill>
                <a:latin typeface="Arial" panose="020B0604020202020204" pitchFamily="34" charset="0"/>
                <a:cs typeface="Arial" panose="020B0604020202020204" pitchFamily="34" charset="0"/>
              </a:rPr>
              <a:t> қысым энергиясына айналады. Келесі қалақ газды алып, оны қайтадан жылдамдатады, сонымен бірге оның энергиясын арттырады. Бұл процесс кіруден шығуға дейінгі жолдағы қысымды үздіксіз арттырады. Нәтижесінде газдың шығатын қысымы өте маңызды болып шығады.</a:t>
            </a:r>
          </a:p>
        </p:txBody>
      </p:sp>
    </p:spTree>
    <p:extLst>
      <p:ext uri="{BB962C8B-B14F-4D97-AF65-F5344CB8AC3E}">
        <p14:creationId xmlns:p14="http://schemas.microsoft.com/office/powerpoint/2010/main" val="4033888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4"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85"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86" name="CustomShape 3"/>
          <p:cNvSpPr/>
          <p:nvPr/>
        </p:nvSpPr>
        <p:spPr>
          <a:xfrm>
            <a:off x="702286" y="59634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487" name="Group 4"/>
          <p:cNvGrpSpPr/>
          <p:nvPr/>
        </p:nvGrpSpPr>
        <p:grpSpPr>
          <a:xfrm>
            <a:off x="11873520" y="44640"/>
            <a:ext cx="232920" cy="771840"/>
            <a:chOff x="11873520" y="44640"/>
            <a:chExt cx="232920" cy="771840"/>
          </a:xfrm>
        </p:grpSpPr>
        <p:sp>
          <p:nvSpPr>
            <p:cNvPr id="488"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89"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0"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1"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2"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3"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4"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5"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6"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7"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8"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99"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500" name="Group 17"/>
          <p:cNvGrpSpPr/>
          <p:nvPr/>
        </p:nvGrpSpPr>
        <p:grpSpPr>
          <a:xfrm>
            <a:off x="54720" y="3048480"/>
            <a:ext cx="629640" cy="764640"/>
            <a:chOff x="54720" y="3048480"/>
            <a:chExt cx="629640" cy="764640"/>
          </a:xfrm>
        </p:grpSpPr>
        <p:sp>
          <p:nvSpPr>
            <p:cNvPr id="501"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02"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03"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04"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05"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06"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07"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08"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09"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0"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1"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2"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3"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4"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5"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6"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7"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8"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19"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20"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21"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22"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23"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24"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525"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526" name="CustomShape 43"/>
          <p:cNvSpPr/>
          <p:nvPr/>
        </p:nvSpPr>
        <p:spPr>
          <a:xfrm>
            <a:off x="855719" y="881730"/>
            <a:ext cx="11027925"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107000"/>
              </a:lnSpc>
              <a:spcBef>
                <a:spcPts val="1001"/>
              </a:spcBef>
              <a:spcAft>
                <a:spcPts val="799"/>
              </a:spcAft>
            </a:pPr>
            <a:r>
              <a:rPr lang="en-US"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Қазіргі</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уақытта құйынды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вакуумдық</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сорғылар кеңінен қолданылады. Олар динамикалық әрекеттегі машиналарға жатады, өйткені олардағы газдың қысылуы тороидальды арнада жұмыс дөңгелегі айналуынан туындаған турбуленттілік қатарының пайда болуына байланысты жүзеге асырылады. </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Бұл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сорғыда</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сұйықтықтың</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энергиясын</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жұмыс</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дөңгелегі</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мен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сұйықтықтың</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өзара</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әрекеттесуі</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арқылы</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жүзеге</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асырылады</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нәтижесінде</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үйкеліс</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күші</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пайда</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болады</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және</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сұйықтық</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жұмыс</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дөңгелегінен</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сорғыдан</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шығуға</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жіберіледі</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endParaRPr lang="en-US" sz="1800" b="0" strike="noStrike" spc="-1" dirty="0">
              <a:solidFill>
                <a:schemeClr val="accent1">
                  <a:lumMod val="50000"/>
                </a:schemeClr>
              </a:solidFill>
              <a:latin typeface="Arial" panose="020B0604020202020204" pitchFamily="34" charset="0"/>
              <a:cs typeface="Arial" panose="020B0604020202020204" pitchFamily="34" charset="0"/>
            </a:endParaRPr>
          </a:p>
          <a:p>
            <a:pPr>
              <a:lnSpc>
                <a:spcPct val="107000"/>
              </a:lnSpc>
              <a:spcBef>
                <a:spcPts val="1001"/>
              </a:spcBef>
              <a:spcAft>
                <a:spcPts val="799"/>
              </a:spcAft>
            </a:pPr>
            <a:r>
              <a:rPr lang="ru-RU" spc="-1" dirty="0">
                <a:latin typeface="Arial" panose="020B0604020202020204" pitchFamily="34" charset="0"/>
                <a:cs typeface="Arial" panose="020B0604020202020204" pitchFamily="34" charset="0"/>
              </a:rPr>
              <a:t>                               </a:t>
            </a:r>
            <a:endParaRPr lang="en-US" sz="1800" b="0" strike="noStrike" spc="-1" dirty="0">
              <a:latin typeface="Arial" panose="020B0604020202020204" pitchFamily="34" charset="0"/>
              <a:cs typeface="Arial" panose="020B0604020202020204" pitchFamily="34" charset="0"/>
            </a:endParaRPr>
          </a:p>
          <a:p>
            <a:pPr>
              <a:lnSpc>
                <a:spcPct val="107000"/>
              </a:lnSpc>
              <a:spcBef>
                <a:spcPts val="1001"/>
              </a:spcBef>
              <a:spcAft>
                <a:spcPts val="799"/>
              </a:spcAft>
            </a:pPr>
            <a:r>
              <a:rPr lang="en-US" sz="1800" b="0" strike="noStrike" spc="-1" dirty="0">
                <a:solidFill>
                  <a:srgbClr val="000000"/>
                </a:solidFill>
                <a:latin typeface="Times New Roman"/>
                <a:ea typeface="Calibri"/>
              </a:rPr>
              <a:t>                                                                                                               </a:t>
            </a:r>
            <a:endParaRPr lang="en-US" sz="1800" b="0" strike="noStrike" spc="-1" dirty="0">
              <a:latin typeface="Arial"/>
            </a:endParaRPr>
          </a:p>
          <a:p>
            <a:pPr>
              <a:lnSpc>
                <a:spcPct val="90000"/>
              </a:lnSpc>
              <a:spcBef>
                <a:spcPts val="1001"/>
              </a:spcBef>
            </a:pPr>
            <a:endParaRPr lang="en-US" sz="1800" b="0" strike="noStrike" spc="-1" dirty="0">
              <a:latin typeface="Arial"/>
            </a:endParaRPr>
          </a:p>
        </p:txBody>
      </p:sp>
      <p:sp>
        <p:nvSpPr>
          <p:cNvPr id="528" name="CustomShape 45"/>
          <p:cNvSpPr/>
          <p:nvPr/>
        </p:nvSpPr>
        <p:spPr>
          <a:xfrm>
            <a:off x="197532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endParaRPr lang="ru-KZ"/>
          </a:p>
        </p:txBody>
      </p:sp>
      <p:sp>
        <p:nvSpPr>
          <p:cNvPr id="529" name="CustomShape 46"/>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pPr>
            <a:r>
              <a:rPr lang="kk-KZ" sz="3200" b="1" strike="noStrike" spc="-1" dirty="0">
                <a:solidFill>
                  <a:srgbClr val="C00000"/>
                </a:solidFill>
                <a:latin typeface="Arial" panose="020B0604020202020204" pitchFamily="34" charset="0"/>
                <a:ea typeface="Times New Roman"/>
                <a:cs typeface="Arial" panose="020B0604020202020204" pitchFamily="34" charset="0"/>
              </a:rPr>
              <a:t>4</a:t>
            </a:r>
            <a:r>
              <a:rPr lang="en-US" sz="3200" b="1" strike="noStrike" spc="-1" dirty="0">
                <a:solidFill>
                  <a:srgbClr val="C00000"/>
                </a:solidFill>
                <a:latin typeface="Arial" panose="020B0604020202020204" pitchFamily="34" charset="0"/>
                <a:ea typeface="Times New Roman"/>
                <a:cs typeface="Arial" panose="020B0604020202020204" pitchFamily="34" charset="0"/>
              </a:rPr>
              <a:t>. </a:t>
            </a:r>
            <a:r>
              <a:rPr lang="ru-RU" sz="3200" b="1"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Құйынды </a:t>
            </a:r>
            <a:r>
              <a:rPr lang="ru-RU" sz="3200" b="1" kern="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вакуумдық</a:t>
            </a:r>
            <a:r>
              <a:rPr lang="ru-RU" sz="3200" b="1"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сорғылар</a:t>
            </a:r>
            <a:endParaRPr lang="en-US" sz="3200" b="1" strike="noStrike" spc="-1" dirty="0">
              <a:solidFill>
                <a:srgbClr val="C0000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CED7173-AD16-52A5-EEF4-D3D29BE9770F}"/>
              </a:ext>
            </a:extLst>
          </p:cNvPr>
          <p:cNvSpPr txBox="1"/>
          <p:nvPr/>
        </p:nvSpPr>
        <p:spPr>
          <a:xfrm>
            <a:off x="-1909125" y="2824120"/>
            <a:ext cx="8797067" cy="2267287"/>
          </a:xfrm>
          <a:prstGeom prst="rect">
            <a:avLst/>
          </a:prstGeom>
          <a:noFill/>
        </p:spPr>
        <p:txBody>
          <a:bodyPr wrap="square">
            <a:spAutoFit/>
          </a:bodyPr>
          <a:lstStyle/>
          <a:p>
            <a:pPr marL="158115" marR="277495" indent="540385">
              <a:lnSpc>
                <a:spcPct val="100000"/>
              </a:lnSpc>
              <a:spcAft>
                <a:spcPts val="800"/>
              </a:spcAft>
            </a:pPr>
            <a:r>
              <a:rPr lang="ru-RU"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Құйынды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вакуумдық</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сорғы мыналардан тұрады:</a:t>
            </a:r>
          </a:p>
          <a:p>
            <a:pPr marL="158115" marR="277495" indent="540385" algn="ctr">
              <a:lnSpc>
                <a:spcPct val="100000"/>
              </a:lnSpc>
              <a:spcAft>
                <a:spcPts val="800"/>
              </a:spcAft>
            </a:pPr>
            <a:endParaRPr lang="ru-RU"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58115" marR="277495" indent="540385" algn="ctr">
              <a:lnSpc>
                <a:spcPct val="100000"/>
              </a:lnSpc>
              <a:spcAft>
                <a:spcPts val="800"/>
              </a:spcAft>
            </a:pPr>
            <a:endPar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158115" marR="277495" indent="540385" algn="ctr">
              <a:lnSpc>
                <a:spcPct val="100000"/>
              </a:lnSpc>
              <a:spcAft>
                <a:spcPts val="800"/>
              </a:spcAft>
            </a:pPr>
            <a:endParaRPr lang="ru-RU"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58115" marR="277495" indent="540385" algn="ctr">
              <a:lnSpc>
                <a:spcPct val="100000"/>
              </a:lnSpc>
              <a:spcAft>
                <a:spcPts val="800"/>
              </a:spcAft>
            </a:pPr>
            <a:endParaRPr lang="ru-RU"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58115" marR="277495" indent="540385" algn="ctr">
              <a:lnSpc>
                <a:spcPct val="100000"/>
              </a:lnSpc>
              <a:spcAft>
                <a:spcPts val="800"/>
              </a:spcAft>
            </a:pPr>
            <a:endPar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0355CFA5-5F5C-F872-26EF-F8C58B1B1AC8}"/>
              </a:ext>
            </a:extLst>
          </p:cNvPr>
          <p:cNvPicPr>
            <a:picLocks noChangeAspect="1"/>
          </p:cNvPicPr>
          <p:nvPr/>
        </p:nvPicPr>
        <p:blipFill>
          <a:blip r:embed="rId2"/>
          <a:stretch>
            <a:fillRect/>
          </a:stretch>
        </p:blipFill>
        <p:spPr>
          <a:xfrm>
            <a:off x="738454" y="3401640"/>
            <a:ext cx="3197052" cy="2929804"/>
          </a:xfrm>
          <a:prstGeom prst="rect">
            <a:avLst/>
          </a:prstGeom>
        </p:spPr>
      </p:pic>
      <p:sp>
        <p:nvSpPr>
          <p:cNvPr id="6" name="Прямоугольник: скругленные углы 5">
            <a:extLst>
              <a:ext uri="{FF2B5EF4-FFF2-40B4-BE49-F238E27FC236}">
                <a16:creationId xmlns:a16="http://schemas.microsoft.com/office/drawing/2014/main" id="{6C5D2AA1-F878-2CB4-1207-925FAF763AB6}"/>
              </a:ext>
            </a:extLst>
          </p:cNvPr>
          <p:cNvSpPr/>
          <p:nvPr/>
        </p:nvSpPr>
        <p:spPr>
          <a:xfrm>
            <a:off x="6513935" y="2723120"/>
            <a:ext cx="4279392" cy="1579320"/>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3865" marR="277495"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Times New Roman" panose="02020603050405020304" pitchFamily="18" charset="0"/>
                <a:cs typeface="Arial" panose="020B0604020202020204" pitchFamily="34" charset="0"/>
              </a:rPr>
              <a:t>герметикалық корпус;</a:t>
            </a:r>
          </a:p>
          <a:p>
            <a:pPr marL="443865" marR="277495"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Times New Roman" panose="02020603050405020304" pitchFamily="18" charset="0"/>
                <a:cs typeface="Arial" panose="020B0604020202020204" pitchFamily="34" charset="0"/>
              </a:rPr>
              <a:t>қалақтары бар роторлар;</a:t>
            </a:r>
          </a:p>
          <a:p>
            <a:pPr marL="443865" marR="277495"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Times New Roman" panose="02020603050405020304" pitchFamily="18" charset="0"/>
                <a:cs typeface="Arial" panose="020B0604020202020204" pitchFamily="34" charset="0"/>
              </a:rPr>
              <a:t>электр қозғалтқышы;</a:t>
            </a:r>
          </a:p>
          <a:p>
            <a:pPr marL="443865" marR="277495"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Times New Roman" panose="02020603050405020304" pitchFamily="18" charset="0"/>
                <a:cs typeface="Arial" panose="020B0604020202020204" pitchFamily="34" charset="0"/>
              </a:rPr>
              <a:t>кіріс және шығыс құбырлары.</a:t>
            </a:r>
          </a:p>
        </p:txBody>
      </p:sp>
      <p:sp>
        <p:nvSpPr>
          <p:cNvPr id="51" name="TextBox 50">
            <a:extLst>
              <a:ext uri="{FF2B5EF4-FFF2-40B4-BE49-F238E27FC236}">
                <a16:creationId xmlns:a16="http://schemas.microsoft.com/office/drawing/2014/main" id="{959109AC-D704-4825-9BCF-4CB16355E7D6}"/>
              </a:ext>
            </a:extLst>
          </p:cNvPr>
          <p:cNvSpPr txBox="1"/>
          <p:nvPr/>
        </p:nvSpPr>
        <p:spPr>
          <a:xfrm>
            <a:off x="3770068" y="4366520"/>
            <a:ext cx="8418092" cy="1200329"/>
          </a:xfrm>
          <a:prstGeom prst="rect">
            <a:avLst/>
          </a:prstGeom>
          <a:noFill/>
        </p:spPr>
        <p:txBody>
          <a:bodyPr wrap="square">
            <a:spAutoFit/>
          </a:bodyPr>
          <a:lstStyle/>
          <a:p>
            <a:pPr marL="158115" marR="277495" indent="540385" algn="just">
              <a:lnSpc>
                <a:spcPct val="100000"/>
              </a:lnSpc>
              <a:spcAft>
                <a:spcPts val="800"/>
              </a:spcAft>
            </a:pP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Құйынды</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сорғыларды</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дөңгелектердің</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екі</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түрімен</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жасауға</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болады:жабық</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және</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ашық.Ашық</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жұмыс</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дөңгелегі</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екі</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жағында</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ойықтары</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бар металл диск.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Жабық</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доңғалақ-жалпақ</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радиалды</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шпательдері</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бар </a:t>
            </a:r>
            <a:r>
              <a:rPr lang="ru-RU"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цилиндрлік</a:t>
            </a:r>
            <a:r>
              <a:rPr lang="ru-RU"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хаб.</a:t>
            </a:r>
            <a:endParaRPr lang="ru-KZ"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CustomShape 1"/>
          <p:cNvSpPr/>
          <p:nvPr/>
        </p:nvSpPr>
        <p:spPr>
          <a:xfrm>
            <a:off x="0" y="0"/>
            <a:ext cx="12188160" cy="6857280"/>
          </a:xfrm>
          <a:prstGeom prst="rect">
            <a:avLst/>
          </a:prstGeom>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33"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34" name="CustomShape 3"/>
          <p:cNvSpPr/>
          <p:nvPr/>
        </p:nvSpPr>
        <p:spPr>
          <a:xfrm>
            <a:off x="471960" y="52488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nvGrpSpPr>
          <p:cNvPr id="535" name="Group 4"/>
          <p:cNvGrpSpPr/>
          <p:nvPr/>
        </p:nvGrpSpPr>
        <p:grpSpPr>
          <a:xfrm>
            <a:off x="11873520" y="44640"/>
            <a:ext cx="232920" cy="771840"/>
            <a:chOff x="11873520" y="44640"/>
            <a:chExt cx="232920" cy="771840"/>
          </a:xfrm>
        </p:grpSpPr>
        <p:sp>
          <p:nvSpPr>
            <p:cNvPr id="536"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37"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38"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39"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40"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41"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42"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43"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44"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45"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46"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47"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548" name="Group 17"/>
          <p:cNvGrpSpPr/>
          <p:nvPr/>
        </p:nvGrpSpPr>
        <p:grpSpPr>
          <a:xfrm>
            <a:off x="54720" y="3048480"/>
            <a:ext cx="629640" cy="764640"/>
            <a:chOff x="54720" y="3048480"/>
            <a:chExt cx="629640" cy="764640"/>
          </a:xfrm>
        </p:grpSpPr>
        <p:sp>
          <p:nvSpPr>
            <p:cNvPr id="549"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0"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1"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2"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3"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4"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5"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6"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7"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8"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59"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0"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1"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2"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3"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4"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5"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6"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7"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8"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69"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70"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71"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72"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73"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574" name="CustomShape 43"/>
          <p:cNvSpPr/>
          <p:nvPr/>
        </p:nvSpPr>
        <p:spPr>
          <a:xfrm>
            <a:off x="1446480" y="1575000"/>
            <a:ext cx="6821640" cy="4891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1" normalizeH="0" baseline="0" noProof="0" dirty="0">
              <a:ln>
                <a:noFill/>
              </a:ln>
              <a:solidFill>
                <a:prstClr val="black"/>
              </a:solidFill>
              <a:effectLst/>
              <a:uLnTx/>
              <a:uFillTx/>
              <a:latin typeface="Arial"/>
            </a:endParaRPr>
          </a:p>
        </p:txBody>
      </p:sp>
      <p:sp>
        <p:nvSpPr>
          <p:cNvPr id="575" name="CustomShape 44"/>
          <p:cNvSpPr/>
          <p:nvPr/>
        </p:nvSpPr>
        <p:spPr>
          <a:xfrm>
            <a:off x="2032000" y="286792"/>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577" name="CustomShape 45"/>
          <p:cNvSpPr/>
          <p:nvPr/>
        </p:nvSpPr>
        <p:spPr>
          <a:xfrm>
            <a:off x="747000" y="394919"/>
            <a:ext cx="10972080" cy="347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kk-KZ" sz="2900" b="1" i="0" u="none" strike="noStrike" kern="1200" cap="none" spc="-1" normalizeH="0" baseline="0" noProof="0" dirty="0">
                <a:ln>
                  <a:noFill/>
                </a:ln>
                <a:solidFill>
                  <a:srgbClr val="C00000"/>
                </a:solidFill>
                <a:effectLst/>
                <a:uLnTx/>
                <a:uFillTx/>
                <a:latin typeface="Arial" panose="020B0604020202020204" pitchFamily="34" charset="0"/>
                <a:ea typeface="Times New Roman"/>
                <a:cs typeface="Arial" panose="020B0604020202020204" pitchFamily="34" charset="0"/>
              </a:rPr>
              <a:t>4</a:t>
            </a:r>
            <a:r>
              <a:rPr kumimoji="0" lang="en-US" sz="2900" b="1" i="0" u="none" strike="noStrike" kern="1200" cap="none" spc="-1" normalizeH="0" baseline="0" noProof="0" dirty="0">
                <a:ln>
                  <a:noFill/>
                </a:ln>
                <a:solidFill>
                  <a:srgbClr val="C00000"/>
                </a:solidFill>
                <a:effectLst/>
                <a:uLnTx/>
                <a:uFillTx/>
                <a:latin typeface="Arial" panose="020B0604020202020204" pitchFamily="34" charset="0"/>
                <a:ea typeface="Times New Roman"/>
                <a:cs typeface="Arial" panose="020B0604020202020204" pitchFamily="34" charset="0"/>
              </a:rPr>
              <a:t>. </a:t>
            </a:r>
            <a:r>
              <a:rPr kumimoji="0" lang="ru-RU" sz="29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Құйынды </a:t>
            </a:r>
            <a:r>
              <a:rPr kumimoji="0" lang="ru-RU" sz="2900" b="1" i="0" u="none" strike="noStrike" kern="0" cap="none" spc="0" normalizeH="0" baseline="0" noProof="0" dirty="0" err="1">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вакуумдық</a:t>
            </a:r>
            <a:r>
              <a:rPr kumimoji="0" lang="ru-RU" sz="29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 сорғылар</a:t>
            </a:r>
            <a:endParaRPr kumimoji="0" lang="en-US" sz="29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graphicFrame>
        <p:nvGraphicFramePr>
          <p:cNvPr id="2" name="Схема 1">
            <a:extLst>
              <a:ext uri="{FF2B5EF4-FFF2-40B4-BE49-F238E27FC236}">
                <a16:creationId xmlns:a16="http://schemas.microsoft.com/office/drawing/2014/main" id="{8DF7BA81-623E-6E0F-B397-702F72E9E510}"/>
              </a:ext>
            </a:extLst>
          </p:cNvPr>
          <p:cNvGraphicFramePr/>
          <p:nvPr>
            <p:extLst>
              <p:ext uri="{D42A27DB-BD31-4B8C-83A1-F6EECF244321}">
                <p14:modId xmlns:p14="http://schemas.microsoft.com/office/powerpoint/2010/main" val="2580144775"/>
              </p:ext>
            </p:extLst>
          </p:nvPr>
        </p:nvGraphicFramePr>
        <p:xfrm>
          <a:off x="2032000" y="719666"/>
          <a:ext cx="8510494" cy="55695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4320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4"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45"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46" name="CustomShape 3"/>
          <p:cNvSpPr/>
          <p:nvPr/>
        </p:nvSpPr>
        <p:spPr>
          <a:xfrm>
            <a:off x="481320" y="75510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347" name="Group 4"/>
          <p:cNvGrpSpPr/>
          <p:nvPr/>
        </p:nvGrpSpPr>
        <p:grpSpPr>
          <a:xfrm>
            <a:off x="11873520" y="44640"/>
            <a:ext cx="232920" cy="771840"/>
            <a:chOff x="11873520" y="44640"/>
            <a:chExt cx="232920" cy="771840"/>
          </a:xfrm>
        </p:grpSpPr>
        <p:sp>
          <p:nvSpPr>
            <p:cNvPr id="348"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49"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0"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1"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2"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3"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4"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5"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6"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7"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8"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9"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360" name="Group 17"/>
          <p:cNvGrpSpPr/>
          <p:nvPr/>
        </p:nvGrpSpPr>
        <p:grpSpPr>
          <a:xfrm>
            <a:off x="54720" y="3048480"/>
            <a:ext cx="629640" cy="764640"/>
            <a:chOff x="54720" y="3048480"/>
            <a:chExt cx="629640" cy="764640"/>
          </a:xfrm>
        </p:grpSpPr>
        <p:sp>
          <p:nvSpPr>
            <p:cNvPr id="361"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2"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3"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4"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5"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6"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7"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8"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9"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0"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1"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2"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3"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4"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5"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6"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7"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8"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9"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0"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1"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2"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3"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4"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5"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386" name="CustomShape 43"/>
          <p:cNvSpPr/>
          <p:nvPr/>
        </p:nvSpPr>
        <p:spPr>
          <a:xfrm>
            <a:off x="756360" y="87732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en-US" sz="1800" b="0" strike="noStrike" spc="-1">
              <a:latin typeface="Arial"/>
            </a:endParaRPr>
          </a:p>
          <a:p>
            <a:pPr>
              <a:lnSpc>
                <a:spcPct val="100000"/>
              </a:lnSpc>
            </a:pPr>
            <a:endParaRPr lang="en-US" sz="1800" b="0" strike="noStrike" spc="-1">
              <a:latin typeface="Arial"/>
            </a:endParaRPr>
          </a:p>
        </p:txBody>
      </p:sp>
      <p:sp>
        <p:nvSpPr>
          <p:cNvPr id="387" name="CustomShape 44"/>
          <p:cNvSpPr/>
          <p:nvPr/>
        </p:nvSpPr>
        <p:spPr>
          <a:xfrm>
            <a:off x="197532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endParaRPr lang="ru-KZ"/>
          </a:p>
        </p:txBody>
      </p:sp>
      <p:sp>
        <p:nvSpPr>
          <p:cNvPr id="388" name="CustomShape 45"/>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158040" indent="540360" algn="ctr">
              <a:lnSpc>
                <a:spcPct val="90000"/>
              </a:lnSpc>
            </a:pPr>
            <a:r>
              <a:rPr lang="ru-RU" sz="2800" b="1" strike="noStrike" spc="-1" dirty="0">
                <a:solidFill>
                  <a:srgbClr val="C00000"/>
                </a:solidFill>
                <a:latin typeface="Arial" panose="020B0604020202020204" pitchFamily="34" charset="0"/>
                <a:cs typeface="Arial" panose="020B0604020202020204" pitchFamily="34" charset="0"/>
              </a:rPr>
              <a:t>5</a:t>
            </a:r>
            <a:r>
              <a:rPr lang="en-US" sz="2800" b="1" strike="noStrike" spc="-1" dirty="0">
                <a:solidFill>
                  <a:srgbClr val="C00000"/>
                </a:solidFill>
                <a:latin typeface="Arial" panose="020B0604020202020204" pitchFamily="34" charset="0"/>
                <a:cs typeface="Arial" panose="020B0604020202020204" pitchFamily="34" charset="0"/>
              </a:rPr>
              <a:t>.</a:t>
            </a:r>
            <a:r>
              <a:rPr lang="ru-RU" sz="2800" b="1" strike="noStrike" spc="-1" dirty="0">
                <a:solidFill>
                  <a:srgbClr val="C00000"/>
                </a:solidFill>
                <a:latin typeface="Arial" panose="020B0604020202020204" pitchFamily="34" charset="0"/>
                <a:cs typeface="Arial" panose="020B0604020202020204" pitchFamily="34" charset="0"/>
              </a:rPr>
              <a:t> </a:t>
            </a:r>
            <a:r>
              <a:rPr lang="kk-KZ" sz="2800" b="1"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Мембраналық  вакуумдық  сорғылар</a:t>
            </a:r>
            <a:r>
              <a:rPr lang="en-US" sz="2800" b="1" strike="noStrike" spc="-1" dirty="0">
                <a:solidFill>
                  <a:srgbClr val="C00000"/>
                </a:solidFill>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5ACDB9B5-5AD9-F2C8-6D72-775080573324}"/>
              </a:ext>
            </a:extLst>
          </p:cNvPr>
          <p:cNvSpPr txBox="1"/>
          <p:nvPr/>
        </p:nvSpPr>
        <p:spPr>
          <a:xfrm>
            <a:off x="5337296" y="1552458"/>
            <a:ext cx="6098344" cy="369332"/>
          </a:xfrm>
          <a:prstGeom prst="rect">
            <a:avLst/>
          </a:prstGeom>
          <a:noFill/>
        </p:spPr>
        <p:txBody>
          <a:bodyPr wrap="square">
            <a:spAutoFit/>
          </a:bodyPr>
          <a:lstStyle/>
          <a:p>
            <a:r>
              <a:rPr lang="kk-KZ" kern="0" dirty="0">
                <a:latin typeface="Times New Roman" panose="02020603050405020304" pitchFamily="18" charset="0"/>
                <a:ea typeface="Times New Roman" panose="02020603050405020304" pitchFamily="18" charset="0"/>
              </a:rPr>
              <a:t>	</a:t>
            </a:r>
            <a:endParaRPr lang="ru-KZ" dirty="0"/>
          </a:p>
        </p:txBody>
      </p:sp>
      <p:sp>
        <p:nvSpPr>
          <p:cNvPr id="5" name="TextBox 4">
            <a:extLst>
              <a:ext uri="{FF2B5EF4-FFF2-40B4-BE49-F238E27FC236}">
                <a16:creationId xmlns:a16="http://schemas.microsoft.com/office/drawing/2014/main" id="{B22B9095-A9F8-EC14-3DBF-D5B357418CF6}"/>
              </a:ext>
            </a:extLst>
          </p:cNvPr>
          <p:cNvSpPr txBox="1"/>
          <p:nvPr/>
        </p:nvSpPr>
        <p:spPr>
          <a:xfrm>
            <a:off x="566011" y="967755"/>
            <a:ext cx="10980529" cy="1938992"/>
          </a:xfrm>
          <a:prstGeom prst="rect">
            <a:avLst/>
          </a:prstGeom>
          <a:noFill/>
        </p:spPr>
        <p:txBody>
          <a:bodyPr wrap="square">
            <a:spAutoFit/>
          </a:bodyPr>
          <a:lstStyle/>
          <a:p>
            <a:pPr algn="just"/>
            <a:r>
              <a:rPr lang="ru-RU" sz="2000" i="1" dirty="0">
                <a:solidFill>
                  <a:schemeClr val="accent1">
                    <a:lumMod val="50000"/>
                  </a:schemeClr>
                </a:solidFill>
                <a:cs typeface="Arial" panose="020B0604020202020204" pitchFamily="34" charset="0"/>
              </a:rPr>
              <a:t>       </a:t>
            </a:r>
            <a:r>
              <a:rPr lang="ru-RU" sz="2000" i="1" dirty="0" err="1">
                <a:solidFill>
                  <a:schemeClr val="accent1">
                    <a:lumMod val="50000"/>
                  </a:schemeClr>
                </a:solidFill>
                <a:cs typeface="Arial" panose="020B0604020202020204" pitchFamily="34" charset="0"/>
              </a:rPr>
              <a:t>Мембраналық</a:t>
            </a:r>
            <a:r>
              <a:rPr lang="ru-RU" sz="2000" i="1" dirty="0">
                <a:solidFill>
                  <a:schemeClr val="accent1">
                    <a:lumMod val="50000"/>
                  </a:schemeClr>
                </a:solidFill>
                <a:cs typeface="Arial" panose="020B0604020202020204" pitchFamily="34" charset="0"/>
              </a:rPr>
              <a:t> </a:t>
            </a:r>
            <a:r>
              <a:rPr lang="ru-RU" sz="2000" i="1" dirty="0" err="1">
                <a:solidFill>
                  <a:schemeClr val="accent1">
                    <a:lumMod val="50000"/>
                  </a:schemeClr>
                </a:solidFill>
                <a:cs typeface="Arial" panose="020B0604020202020204" pitchFamily="34" charset="0"/>
              </a:rPr>
              <a:t>вакуумдық</a:t>
            </a:r>
            <a:r>
              <a:rPr lang="ru-RU" sz="2000" i="1" dirty="0">
                <a:solidFill>
                  <a:schemeClr val="accent1">
                    <a:lumMod val="50000"/>
                  </a:schemeClr>
                </a:solidFill>
                <a:cs typeface="Arial" panose="020B0604020202020204" pitchFamily="34" charset="0"/>
              </a:rPr>
              <a:t> </a:t>
            </a:r>
            <a:r>
              <a:rPr lang="ru-RU" sz="2000" i="1" dirty="0" err="1">
                <a:solidFill>
                  <a:schemeClr val="accent1">
                    <a:lumMod val="50000"/>
                  </a:schemeClr>
                </a:solidFill>
                <a:cs typeface="Arial" panose="020B0604020202020204" pitchFamily="34" charset="0"/>
              </a:rPr>
              <a:t>сорғы</a:t>
            </a:r>
            <a:r>
              <a:rPr lang="ru-RU" sz="2000" i="1" dirty="0">
                <a:solidFill>
                  <a:schemeClr val="accent1">
                    <a:lumMod val="50000"/>
                  </a:schemeClr>
                </a:solidFill>
                <a:cs typeface="Arial" panose="020B0604020202020204" pitchFamily="34" charset="0"/>
              </a:rPr>
              <a:t> </a:t>
            </a:r>
            <a:r>
              <a:rPr lang="ru-RU" sz="2000" dirty="0">
                <a:solidFill>
                  <a:schemeClr val="accent1">
                    <a:lumMod val="50000"/>
                  </a:schemeClr>
                </a:solidFill>
                <a:cs typeface="Arial" panose="020B0604020202020204" pitchFamily="34" charset="0"/>
              </a:rPr>
              <a:t>– </a:t>
            </a:r>
            <a:r>
              <a:rPr lang="ru-RU" sz="2000" dirty="0" err="1">
                <a:solidFill>
                  <a:schemeClr val="accent1">
                    <a:lumMod val="50000"/>
                  </a:schemeClr>
                </a:solidFill>
                <a:cs typeface="Arial" panose="020B0604020202020204" pitchFamily="34" charset="0"/>
              </a:rPr>
              <a:t>бұл</a:t>
            </a:r>
            <a:r>
              <a:rPr lang="ru-RU" sz="2000" dirty="0">
                <a:solidFill>
                  <a:schemeClr val="accent1">
                    <a:lumMod val="50000"/>
                  </a:schemeClr>
                </a:solidFill>
                <a:cs typeface="Arial" panose="020B0604020202020204" pitchFamily="34" charset="0"/>
              </a:rPr>
              <a:t> газдарды айдауға, ауаны соруға және жабдықта немесе ыдыста таза вакуум жасауға арналған </a:t>
            </a:r>
            <a:r>
              <a:rPr lang="ru-RU" sz="2000" dirty="0" err="1">
                <a:solidFill>
                  <a:schemeClr val="accent1">
                    <a:lumMod val="50000"/>
                  </a:schemeClr>
                </a:solidFill>
                <a:cs typeface="Arial" panose="020B0604020202020204" pitchFamily="34" charset="0"/>
              </a:rPr>
              <a:t>құрылғы</a:t>
            </a:r>
            <a:r>
              <a:rPr lang="ru-RU" sz="2000" dirty="0">
                <a:solidFill>
                  <a:schemeClr val="accent1">
                    <a:lumMod val="50000"/>
                  </a:schemeClr>
                </a:solidFill>
                <a:cs typeface="Times New Roman" panose="02020603050405020304" pitchFamily="18" charset="0"/>
              </a:rPr>
              <a:t>. </a:t>
            </a:r>
          </a:p>
          <a:p>
            <a:pPr algn="just"/>
            <a:r>
              <a:rPr lang="ru-RU" sz="2000" dirty="0">
                <a:solidFill>
                  <a:schemeClr val="accent1">
                    <a:lumMod val="50000"/>
                  </a:schemeClr>
                </a:solidFill>
                <a:latin typeface="Arial" panose="020B0604020202020204" pitchFamily="34" charset="0"/>
                <a:cs typeface="Times New Roman" panose="02020603050405020304" pitchFamily="18" charset="0"/>
              </a:rPr>
              <a:t>       </a:t>
            </a:r>
            <a:r>
              <a:rPr lang="ru-RU" sz="2000" dirty="0" err="1">
                <a:solidFill>
                  <a:schemeClr val="accent1">
                    <a:lumMod val="50000"/>
                  </a:schemeClr>
                </a:solidFill>
                <a:latin typeface="Arial" panose="020B0604020202020204" pitchFamily="34" charset="0"/>
                <a:cs typeface="Arial" panose="020B0604020202020204" pitchFamily="34" charset="0"/>
              </a:rPr>
              <a:t>Мембраналық</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вакуумдық</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сорғының</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i="1" dirty="0" err="1">
                <a:solidFill>
                  <a:schemeClr val="accent1">
                    <a:lumMod val="50000"/>
                  </a:schemeClr>
                </a:solidFill>
                <a:latin typeface="Arial" panose="020B0604020202020204" pitchFamily="34" charset="0"/>
                <a:cs typeface="Arial" panose="020B0604020202020204" pitchFamily="34" charset="0"/>
              </a:rPr>
              <a:t>жұмыс</a:t>
            </a:r>
            <a:r>
              <a:rPr lang="ru-RU" sz="2000" i="1" dirty="0">
                <a:solidFill>
                  <a:schemeClr val="accent1">
                    <a:lumMod val="50000"/>
                  </a:schemeClr>
                </a:solidFill>
                <a:latin typeface="Arial" panose="020B0604020202020204" pitchFamily="34" charset="0"/>
                <a:cs typeface="Arial" panose="020B0604020202020204" pitchFamily="34" charset="0"/>
              </a:rPr>
              <a:t> </a:t>
            </a:r>
            <a:r>
              <a:rPr lang="ru-RU" sz="2000" i="1" dirty="0" err="1">
                <a:solidFill>
                  <a:schemeClr val="accent1">
                    <a:lumMod val="50000"/>
                  </a:schemeClr>
                </a:solidFill>
                <a:latin typeface="Arial" panose="020B0604020202020204" pitchFamily="34" charset="0"/>
                <a:cs typeface="Arial" panose="020B0604020202020204" pitchFamily="34" charset="0"/>
              </a:rPr>
              <a:t>істеу</a:t>
            </a:r>
            <a:r>
              <a:rPr lang="ru-RU" sz="2000" i="1" dirty="0">
                <a:solidFill>
                  <a:schemeClr val="accent1">
                    <a:lumMod val="50000"/>
                  </a:schemeClr>
                </a:solidFill>
                <a:latin typeface="Arial" panose="020B0604020202020204" pitchFamily="34" charset="0"/>
                <a:cs typeface="Arial" panose="020B0604020202020204" pitchFamily="34" charset="0"/>
              </a:rPr>
              <a:t> </a:t>
            </a:r>
            <a:r>
              <a:rPr lang="ru-RU" sz="2000" i="1" dirty="0" err="1">
                <a:solidFill>
                  <a:schemeClr val="accent1">
                    <a:lumMod val="50000"/>
                  </a:schemeClr>
                </a:solidFill>
                <a:latin typeface="Arial" panose="020B0604020202020204" pitchFamily="34" charset="0"/>
                <a:cs typeface="Arial" panose="020B0604020202020204" pitchFamily="34" charset="0"/>
              </a:rPr>
              <a:t>принципі</a:t>
            </a:r>
            <a:r>
              <a:rPr lang="ru-RU" sz="2000" i="1"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қарапайым</a:t>
            </a:r>
            <a:r>
              <a:rPr lang="ru-RU" sz="2000" dirty="0">
                <a:solidFill>
                  <a:schemeClr val="accent1">
                    <a:lumMod val="50000"/>
                  </a:schemeClr>
                </a:solidFill>
                <a:latin typeface="Arial" panose="020B0604020202020204" pitchFamily="34" charset="0"/>
                <a:cs typeface="Arial" panose="020B0604020202020204" pitchFamily="34" charset="0"/>
              </a:rPr>
              <a:t>. Диафрагма – сору </a:t>
            </a:r>
            <a:r>
              <a:rPr lang="ru-RU" sz="2000" dirty="0" err="1">
                <a:solidFill>
                  <a:schemeClr val="accent1">
                    <a:lumMod val="50000"/>
                  </a:schemeClr>
                </a:solidFill>
                <a:latin typeface="Arial" panose="020B0604020202020204" pitchFamily="34" charset="0"/>
                <a:cs typeface="Arial" panose="020B0604020202020204" pitchFamily="34" charset="0"/>
              </a:rPr>
              <a:t>камерасының</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қабырғаларының</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бірі</a:t>
            </a:r>
            <a:r>
              <a:rPr lang="ru-RU" sz="2000" dirty="0">
                <a:solidFill>
                  <a:schemeClr val="accent1">
                    <a:lumMod val="50000"/>
                  </a:schemeClr>
                </a:solidFill>
                <a:latin typeface="Arial" panose="020B0604020202020204" pitchFamily="34" charset="0"/>
                <a:cs typeface="Arial" panose="020B0604020202020204" pitchFamily="34" charset="0"/>
              </a:rPr>
              <a:t>. Ол </a:t>
            </a:r>
            <a:r>
              <a:rPr lang="ru-RU" sz="2000" dirty="0" err="1">
                <a:solidFill>
                  <a:schemeClr val="accent1">
                    <a:lumMod val="50000"/>
                  </a:schemeClr>
                </a:solidFill>
                <a:latin typeface="Arial" panose="020B0604020202020204" pitchFamily="34" charset="0"/>
                <a:cs typeface="Arial" panose="020B0604020202020204" pitchFamily="34" charset="0"/>
              </a:rPr>
              <a:t>поршеньге</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қосылған</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оның</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алға-артқа</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қозғалысы</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мембрананы</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бір-біріне</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содан</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кейін</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екінші</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жағына</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кезектесіп</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бүгеді</a:t>
            </a:r>
            <a:r>
              <a:rPr lang="ru-RU" sz="2000" dirty="0">
                <a:solidFill>
                  <a:schemeClr val="accent1">
                    <a:lumMod val="50000"/>
                  </a:schemeClr>
                </a:solidFill>
                <a:latin typeface="Arial" panose="020B0604020202020204" pitchFamily="34" charset="0"/>
                <a:cs typeface="Arial" panose="020B0604020202020204" pitchFamily="34" charset="0"/>
              </a:rPr>
              <a:t>. Көлемнің </a:t>
            </a:r>
            <a:r>
              <a:rPr lang="ru-RU" sz="2000" dirty="0" err="1">
                <a:solidFill>
                  <a:schemeClr val="accent1">
                    <a:lumMod val="50000"/>
                  </a:schemeClr>
                </a:solidFill>
                <a:latin typeface="Arial" panose="020B0604020202020204" pitchFamily="34" charset="0"/>
                <a:cs typeface="Arial" panose="020B0604020202020204" pitchFamily="34" charset="0"/>
              </a:rPr>
              <a:t>ұлғаюы</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кезінде</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камерада</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сирету</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пайда</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болады</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және</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ауа</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немесе</a:t>
            </a:r>
            <a:r>
              <a:rPr lang="ru-RU" sz="2000" dirty="0">
                <a:solidFill>
                  <a:schemeClr val="accent1">
                    <a:lumMod val="50000"/>
                  </a:schemeClr>
                </a:solidFill>
                <a:latin typeface="Arial" panose="020B0604020202020204" pitchFamily="34" charset="0"/>
                <a:cs typeface="Arial" panose="020B0604020202020204" pitchFamily="34" charset="0"/>
              </a:rPr>
              <a:t> газ </a:t>
            </a:r>
            <a:r>
              <a:rPr lang="ru-RU" sz="2000" dirty="0" err="1">
                <a:solidFill>
                  <a:schemeClr val="accent1">
                    <a:lumMod val="50000"/>
                  </a:schemeClr>
                </a:solidFill>
                <a:latin typeface="Arial" panose="020B0604020202020204" pitchFamily="34" charset="0"/>
                <a:cs typeface="Arial" panose="020B0604020202020204" pitchFamily="34" charset="0"/>
              </a:rPr>
              <a:t>ішке</a:t>
            </a:r>
            <a:r>
              <a:rPr lang="ru-RU" sz="2000" dirty="0">
                <a:solidFill>
                  <a:schemeClr val="accent1">
                    <a:lumMod val="50000"/>
                  </a:schemeClr>
                </a:solidFill>
                <a:latin typeface="Arial" panose="020B0604020202020204" pitchFamily="34" charset="0"/>
                <a:cs typeface="Arial" panose="020B0604020202020204" pitchFamily="34" charset="0"/>
              </a:rPr>
              <a:t> </a:t>
            </a:r>
            <a:r>
              <a:rPr lang="ru-RU" sz="2000" dirty="0" err="1">
                <a:solidFill>
                  <a:schemeClr val="accent1">
                    <a:lumMod val="50000"/>
                  </a:schemeClr>
                </a:solidFill>
                <a:latin typeface="Arial" panose="020B0604020202020204" pitchFamily="34" charset="0"/>
                <a:cs typeface="Arial" panose="020B0604020202020204" pitchFamily="34" charset="0"/>
              </a:rPr>
              <a:t>сорылады</a:t>
            </a:r>
            <a:r>
              <a:rPr lang="ru-RU" sz="2000" dirty="0">
                <a:solidFill>
                  <a:schemeClr val="accent1">
                    <a:lumMod val="50000"/>
                  </a:schemeClr>
                </a:solidFill>
                <a:latin typeface="Arial" panose="020B0604020202020204" pitchFamily="34" charset="0"/>
                <a:cs typeface="Arial" panose="020B0604020202020204" pitchFamily="34" charset="0"/>
              </a:rPr>
              <a:t>.</a:t>
            </a:r>
            <a:endParaRPr lang="ru-RU" sz="2000" dirty="0">
              <a:solidFill>
                <a:schemeClr val="accent1">
                  <a:lumMod val="50000"/>
                </a:schemeClr>
              </a:solidFill>
              <a:cs typeface="Times New Roman" panose="02020603050405020304" pitchFamily="18" charset="0"/>
            </a:endParaRPr>
          </a:p>
        </p:txBody>
      </p:sp>
      <p:pic>
        <p:nvPicPr>
          <p:cNvPr id="7" name="Рисунок 6">
            <a:extLst>
              <a:ext uri="{FF2B5EF4-FFF2-40B4-BE49-F238E27FC236}">
                <a16:creationId xmlns:a16="http://schemas.microsoft.com/office/drawing/2014/main" id="{858F906C-EE97-1A01-1F31-D7FB58F83E28}"/>
              </a:ext>
            </a:extLst>
          </p:cNvPr>
          <p:cNvPicPr>
            <a:picLocks noChangeAspect="1"/>
          </p:cNvPicPr>
          <p:nvPr/>
        </p:nvPicPr>
        <p:blipFill>
          <a:blip r:embed="rId2"/>
          <a:stretch>
            <a:fillRect/>
          </a:stretch>
        </p:blipFill>
        <p:spPr>
          <a:xfrm>
            <a:off x="553800" y="2997182"/>
            <a:ext cx="4708980" cy="3254481"/>
          </a:xfrm>
          <a:prstGeom prst="rect">
            <a:avLst/>
          </a:prstGeom>
        </p:spPr>
      </p:pic>
      <p:sp>
        <p:nvSpPr>
          <p:cNvPr id="8" name="TextBox 7">
            <a:extLst>
              <a:ext uri="{FF2B5EF4-FFF2-40B4-BE49-F238E27FC236}">
                <a16:creationId xmlns:a16="http://schemas.microsoft.com/office/drawing/2014/main" id="{C71EB885-106D-B295-320E-05DE4E25E022}"/>
              </a:ext>
            </a:extLst>
          </p:cNvPr>
          <p:cNvSpPr txBox="1"/>
          <p:nvPr/>
        </p:nvSpPr>
        <p:spPr>
          <a:xfrm>
            <a:off x="5269200" y="2941230"/>
            <a:ext cx="6329280" cy="3170099"/>
          </a:xfrm>
          <a:prstGeom prst="rect">
            <a:avLst/>
          </a:prstGeom>
          <a:noFill/>
        </p:spPr>
        <p:txBody>
          <a:bodyPr wrap="square" rtlCol="0">
            <a:spAutoFit/>
          </a:bodyPr>
          <a:lstStyle/>
          <a:p>
            <a:pPr algn="just"/>
            <a:r>
              <a:rPr lang="ru-RU" sz="2000" dirty="0" err="1">
                <a:solidFill>
                  <a:schemeClr val="accent1">
                    <a:lumMod val="50000"/>
                  </a:schemeClr>
                </a:solidFill>
                <a:latin typeface="Arial" panose="020B0604020202020204" pitchFamily="34" charset="0"/>
                <a:cs typeface="Arial" panose="020B0604020202020204" pitchFamily="34" charset="0"/>
              </a:rPr>
              <a:t>Өзектің</a:t>
            </a:r>
            <a:r>
              <a:rPr lang="ru-RU" sz="2000" dirty="0">
                <a:solidFill>
                  <a:schemeClr val="accent1">
                    <a:lumMod val="50000"/>
                  </a:schemeClr>
                </a:solidFill>
                <a:latin typeface="Arial" panose="020B0604020202020204" pitchFamily="34" charset="0"/>
                <a:cs typeface="Arial" panose="020B0604020202020204" pitchFamily="34" charset="0"/>
              </a:rPr>
              <a:t> кері қозғалысы кезінде диафрагма басқа жаққа бүгіліп, көлемді азайтады, қысымды арттырады, газды сыртқа шығарады. </a:t>
            </a:r>
          </a:p>
          <a:p>
            <a:pPr algn="just"/>
            <a:r>
              <a:rPr lang="ru-RU" sz="2000" dirty="0">
                <a:solidFill>
                  <a:schemeClr val="accent1">
                    <a:lumMod val="50000"/>
                  </a:schemeClr>
                </a:solidFill>
                <a:latin typeface="Arial" panose="020B0604020202020204" pitchFamily="34" charset="0"/>
                <a:cs typeface="Arial" panose="020B0604020202020204" pitchFamily="34" charset="0"/>
              </a:rPr>
              <a:t>Содан кейін бүкіл цикл қайталанады.  Мембраналық модельдер бір және екі камералы болуы мүмкін. Екі камералы модельдерде камералар мен диафрагмалар бір-</a:t>
            </a:r>
            <a:r>
              <a:rPr lang="ru-RU" sz="2000" dirty="0" err="1">
                <a:solidFill>
                  <a:schemeClr val="accent1">
                    <a:lumMod val="50000"/>
                  </a:schemeClr>
                </a:solidFill>
                <a:latin typeface="Arial" panose="020B0604020202020204" pitchFamily="34" charset="0"/>
                <a:cs typeface="Arial" panose="020B0604020202020204" pitchFamily="34" charset="0"/>
              </a:rPr>
              <a:t>біріне</a:t>
            </a:r>
            <a:r>
              <a:rPr lang="ru-RU" sz="2000" dirty="0">
                <a:solidFill>
                  <a:schemeClr val="accent1">
                    <a:lumMod val="50000"/>
                  </a:schemeClr>
                </a:solidFill>
                <a:latin typeface="Arial" panose="020B0604020202020204" pitchFamily="34" charset="0"/>
                <a:cs typeface="Arial" panose="020B0604020202020204" pitchFamily="34" charset="0"/>
              </a:rPr>
              <a:t> қарама-қарсы орналасқан, поршень эксцентрик арқылы екі мембранаға қосылып, оларды кезекпен бүгіп, бір циклде екі есе көп газ айдайды.</a:t>
            </a:r>
          </a:p>
        </p:txBody>
      </p:sp>
    </p:spTree>
    <p:extLst>
      <p:ext uri="{BB962C8B-B14F-4D97-AF65-F5344CB8AC3E}">
        <p14:creationId xmlns:p14="http://schemas.microsoft.com/office/powerpoint/2010/main" val="2914430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4"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5"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6" name="CustomShape 3"/>
          <p:cNvSpPr/>
          <p:nvPr/>
        </p:nvSpPr>
        <p:spPr>
          <a:xfrm>
            <a:off x="390676" y="74329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1"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p:txBody>
      </p:sp>
      <p:grpSp>
        <p:nvGrpSpPr>
          <p:cNvPr id="347" name="Group 4"/>
          <p:cNvGrpSpPr/>
          <p:nvPr/>
        </p:nvGrpSpPr>
        <p:grpSpPr>
          <a:xfrm>
            <a:off x="11873520" y="44640"/>
            <a:ext cx="232920" cy="771840"/>
            <a:chOff x="11873520" y="44640"/>
            <a:chExt cx="232920" cy="771840"/>
          </a:xfrm>
        </p:grpSpPr>
        <p:sp>
          <p:nvSpPr>
            <p:cNvPr id="348"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9"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0"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1"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2"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3"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4"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5"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6"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7"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8"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9"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360" name="Group 17"/>
          <p:cNvGrpSpPr/>
          <p:nvPr/>
        </p:nvGrpSpPr>
        <p:grpSpPr>
          <a:xfrm>
            <a:off x="54720" y="3048480"/>
            <a:ext cx="629640" cy="764640"/>
            <a:chOff x="54720" y="3048480"/>
            <a:chExt cx="629640" cy="764640"/>
          </a:xfrm>
        </p:grpSpPr>
        <p:sp>
          <p:nvSpPr>
            <p:cNvPr id="361"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2"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3"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4"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5"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6"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7"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8"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9"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0"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1"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2"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3"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4"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5"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6"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7"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8"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9"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0"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1"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2"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3"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4"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5"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386" name="CustomShape 43"/>
          <p:cNvSpPr/>
          <p:nvPr/>
        </p:nvSpPr>
        <p:spPr>
          <a:xfrm>
            <a:off x="756360" y="87732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a:ln>
                <a:noFill/>
              </a:ln>
              <a:solidFill>
                <a:prstClr val="black"/>
              </a:solidFill>
              <a:effectLst/>
              <a:uLnTx/>
              <a:uFillTx/>
              <a:latin typeface="Arial"/>
            </a:endParaRPr>
          </a:p>
        </p:txBody>
      </p:sp>
      <p:sp>
        <p:nvSpPr>
          <p:cNvPr id="387" name="CustomShape 44"/>
          <p:cNvSpPr/>
          <p:nvPr/>
        </p:nvSpPr>
        <p:spPr>
          <a:xfrm>
            <a:off x="197532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8" name="CustomShape 45"/>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158040" marR="0" lvl="0" indent="540360" algn="ctr" defTabSz="914400" rtl="0" eaLnBrk="1" fontAlgn="auto" latinLnBrk="0" hangingPunct="1">
              <a:lnSpc>
                <a:spcPct val="90000"/>
              </a:lnSpc>
              <a:spcBef>
                <a:spcPts val="0"/>
              </a:spcBef>
              <a:spcAft>
                <a:spcPts val="0"/>
              </a:spcAft>
              <a:buClrTx/>
              <a:buSzTx/>
              <a:buFontTx/>
              <a:buNone/>
              <a:tabLst/>
              <a:defRPr/>
            </a:pPr>
            <a:r>
              <a:rPr kumimoji="0" lang="ru-RU"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5</a:t>
            </a:r>
            <a:r>
              <a:rPr kumimoji="0" lang="en-US"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a:t>
            </a:r>
            <a:r>
              <a:rPr kumimoji="0" lang="ru-RU"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kk-KZ" sz="28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Мембраналық  вакуумдық  сорғылар</a:t>
            </a:r>
            <a:r>
              <a:rPr kumimoji="0" lang="en-US"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5ACDB9B5-5AD9-F2C8-6D72-775080573324}"/>
              </a:ext>
            </a:extLst>
          </p:cNvPr>
          <p:cNvSpPr txBox="1"/>
          <p:nvPr/>
        </p:nvSpPr>
        <p:spPr>
          <a:xfrm>
            <a:off x="5337296" y="1552458"/>
            <a:ext cx="60983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kk-KZ"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endParaRPr kumimoji="0" lang="ru-KZ" sz="1800" b="0" i="0" u="none" strike="noStrike" kern="1200" cap="none" spc="0" normalizeH="0" baseline="0" noProof="0" dirty="0">
              <a:ln>
                <a:noFill/>
              </a:ln>
              <a:solidFill>
                <a:prstClr val="black"/>
              </a:solidFill>
              <a:effectLst/>
              <a:uLnTx/>
              <a:uFillTx/>
              <a:latin typeface="Arial"/>
            </a:endParaRPr>
          </a:p>
        </p:txBody>
      </p:sp>
      <p:pic>
        <p:nvPicPr>
          <p:cNvPr id="3" name="Рисунок 2">
            <a:extLst>
              <a:ext uri="{FF2B5EF4-FFF2-40B4-BE49-F238E27FC236}">
                <a16:creationId xmlns:a16="http://schemas.microsoft.com/office/drawing/2014/main" id="{254D8439-B826-232C-75BB-5140567A16E3}"/>
              </a:ext>
            </a:extLst>
          </p:cNvPr>
          <p:cNvPicPr>
            <a:picLocks noChangeAspect="1"/>
          </p:cNvPicPr>
          <p:nvPr/>
        </p:nvPicPr>
        <p:blipFill rotWithShape="1">
          <a:blip r:embed="rId2"/>
          <a:srcRect l="27761" t="7244" r="23262" b="8889"/>
          <a:stretch/>
        </p:blipFill>
        <p:spPr>
          <a:xfrm>
            <a:off x="1621620" y="1298019"/>
            <a:ext cx="3374894" cy="4533338"/>
          </a:xfrm>
          <a:prstGeom prst="rect">
            <a:avLst/>
          </a:prstGeom>
        </p:spPr>
      </p:pic>
      <p:sp>
        <p:nvSpPr>
          <p:cNvPr id="4" name="TextBox 3">
            <a:extLst>
              <a:ext uri="{FF2B5EF4-FFF2-40B4-BE49-F238E27FC236}">
                <a16:creationId xmlns:a16="http://schemas.microsoft.com/office/drawing/2014/main" id="{34273FAC-1F35-E49B-CD5B-368917E0A4D2}"/>
              </a:ext>
            </a:extLst>
          </p:cNvPr>
          <p:cNvSpPr txBox="1"/>
          <p:nvPr/>
        </p:nvSpPr>
        <p:spPr>
          <a:xfrm>
            <a:off x="1714750" y="880549"/>
            <a:ext cx="914400" cy="369332"/>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Айдау</a:t>
            </a:r>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B3A1DEE-06DB-06A7-D3F1-2D3282A1B246}"/>
              </a:ext>
            </a:extLst>
          </p:cNvPr>
          <p:cNvSpPr txBox="1"/>
          <p:nvPr/>
        </p:nvSpPr>
        <p:spPr>
          <a:xfrm>
            <a:off x="3539616" y="897367"/>
            <a:ext cx="914400" cy="369332"/>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Сору</a:t>
            </a:r>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7127668-C682-FEC8-DFDF-CFCA7476F934}"/>
              </a:ext>
            </a:extLst>
          </p:cNvPr>
          <p:cNvSpPr txBox="1"/>
          <p:nvPr/>
        </p:nvSpPr>
        <p:spPr>
          <a:xfrm>
            <a:off x="704496" y="1333239"/>
            <a:ext cx="1615440" cy="646331"/>
          </a:xfrm>
          <a:prstGeom prst="rect">
            <a:avLst/>
          </a:prstGeom>
          <a:noFill/>
        </p:spPr>
        <p:txBody>
          <a:bodyPr wrap="square" rtlCol="0">
            <a:spAutoFit/>
          </a:bodyPr>
          <a:lstStyle/>
          <a:p>
            <a:r>
              <a:rPr lang="ru-RU" i="1" dirty="0">
                <a:solidFill>
                  <a:schemeClr val="accent1">
                    <a:lumMod val="50000"/>
                  </a:schemeClr>
                </a:solidFill>
                <a:latin typeface="Times New Roman" panose="02020603050405020304" pitchFamily="18" charset="0"/>
                <a:cs typeface="Times New Roman" panose="02020603050405020304" pitchFamily="18" charset="0"/>
              </a:rPr>
              <a:t>шығару клапаны</a:t>
            </a:r>
          </a:p>
        </p:txBody>
      </p:sp>
      <p:sp>
        <p:nvSpPr>
          <p:cNvPr id="8" name="TextBox 7">
            <a:extLst>
              <a:ext uri="{FF2B5EF4-FFF2-40B4-BE49-F238E27FC236}">
                <a16:creationId xmlns:a16="http://schemas.microsoft.com/office/drawing/2014/main" id="{E61ADD63-22CB-42CA-F16D-05B0462F53D5}"/>
              </a:ext>
            </a:extLst>
          </p:cNvPr>
          <p:cNvSpPr txBox="1"/>
          <p:nvPr/>
        </p:nvSpPr>
        <p:spPr>
          <a:xfrm>
            <a:off x="503544" y="2049001"/>
            <a:ext cx="1359408" cy="369332"/>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мембрана</a:t>
            </a:r>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C397F68-4635-ED25-3CAD-26B0740FDF43}"/>
              </a:ext>
            </a:extLst>
          </p:cNvPr>
          <p:cNvSpPr txBox="1"/>
          <p:nvPr/>
        </p:nvSpPr>
        <p:spPr>
          <a:xfrm>
            <a:off x="181788" y="2562889"/>
            <a:ext cx="1847088" cy="646331"/>
          </a:xfrm>
          <a:prstGeom prst="rect">
            <a:avLst/>
          </a:prstGeom>
          <a:noFill/>
        </p:spPr>
        <p:txBody>
          <a:bodyPr wrap="square" rtlCol="0">
            <a:spAutoFit/>
          </a:bodyPr>
          <a:lstStyle/>
          <a:p>
            <a:r>
              <a:rPr lang="ru-RU" i="1" dirty="0">
                <a:solidFill>
                  <a:schemeClr val="accent1">
                    <a:lumMod val="50000"/>
                  </a:schemeClr>
                </a:solidFill>
                <a:latin typeface="Times New Roman" panose="02020603050405020304" pitchFamily="18" charset="0"/>
                <a:cs typeface="Times New Roman" panose="02020603050405020304" pitchFamily="18" charset="0"/>
              </a:rPr>
              <a:t>мембрананың тірек дискісі</a:t>
            </a:r>
          </a:p>
        </p:txBody>
      </p:sp>
      <p:sp>
        <p:nvSpPr>
          <p:cNvPr id="12" name="TextBox 11">
            <a:extLst>
              <a:ext uri="{FF2B5EF4-FFF2-40B4-BE49-F238E27FC236}">
                <a16:creationId xmlns:a16="http://schemas.microsoft.com/office/drawing/2014/main" id="{85A80ED2-1A09-C28A-B20F-B69AF2116EFE}"/>
              </a:ext>
            </a:extLst>
          </p:cNvPr>
          <p:cNvSpPr txBox="1"/>
          <p:nvPr/>
        </p:nvSpPr>
        <p:spPr>
          <a:xfrm>
            <a:off x="670178" y="3260668"/>
            <a:ext cx="1105227" cy="369332"/>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бұранда</a:t>
            </a:r>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EC7A87B3-FA8D-43D1-8B4A-EFE74F763E41}"/>
              </a:ext>
            </a:extLst>
          </p:cNvPr>
          <p:cNvSpPr txBox="1"/>
          <p:nvPr/>
        </p:nvSpPr>
        <p:spPr>
          <a:xfrm>
            <a:off x="413090" y="3994512"/>
            <a:ext cx="1347216" cy="369332"/>
          </a:xfrm>
          <a:prstGeom prst="rect">
            <a:avLst/>
          </a:prstGeom>
          <a:noFill/>
        </p:spPr>
        <p:txBody>
          <a:bodyPr wrap="square" rtlCol="0">
            <a:spAutoFit/>
          </a:bodyPr>
          <a:lstStyle/>
          <a:p>
            <a:r>
              <a:rPr lang="ru-RU" i="1" dirty="0">
                <a:solidFill>
                  <a:schemeClr val="accent1">
                    <a:lumMod val="50000"/>
                  </a:schemeClr>
                </a:solidFill>
                <a:latin typeface="Times New Roman" panose="02020603050405020304" pitchFamily="18" charset="0"/>
                <a:cs typeface="Times New Roman" panose="02020603050405020304" pitchFamily="18" charset="0"/>
              </a:rPr>
              <a:t>эксцентрик</a:t>
            </a:r>
          </a:p>
        </p:txBody>
      </p:sp>
      <p:sp>
        <p:nvSpPr>
          <p:cNvPr id="14" name="TextBox 13">
            <a:extLst>
              <a:ext uri="{FF2B5EF4-FFF2-40B4-BE49-F238E27FC236}">
                <a16:creationId xmlns:a16="http://schemas.microsoft.com/office/drawing/2014/main" id="{39FA92D7-A033-4CB0-55D3-209254F1E90D}"/>
              </a:ext>
            </a:extLst>
          </p:cNvPr>
          <p:cNvSpPr txBox="1"/>
          <p:nvPr/>
        </p:nvSpPr>
        <p:spPr>
          <a:xfrm>
            <a:off x="4972664" y="4358366"/>
            <a:ext cx="1536192" cy="369332"/>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к</a:t>
            </a:r>
            <a:r>
              <a:rPr lang="ru-RU" i="1" dirty="0">
                <a:solidFill>
                  <a:schemeClr val="accent1">
                    <a:lumMod val="50000"/>
                  </a:schemeClr>
                </a:solidFill>
                <a:latin typeface="Times New Roman" panose="02020603050405020304" pitchFamily="18" charset="0"/>
                <a:cs typeface="Times New Roman" panose="02020603050405020304" pitchFamily="18" charset="0"/>
              </a:rPr>
              <a:t>орпус</a:t>
            </a:r>
          </a:p>
        </p:txBody>
      </p:sp>
      <p:sp>
        <p:nvSpPr>
          <p:cNvPr id="15" name="TextBox 14">
            <a:extLst>
              <a:ext uri="{FF2B5EF4-FFF2-40B4-BE49-F238E27FC236}">
                <a16:creationId xmlns:a16="http://schemas.microsoft.com/office/drawing/2014/main" id="{F0A40E48-93A9-5F01-02AD-533D8F6A5877}"/>
              </a:ext>
            </a:extLst>
          </p:cNvPr>
          <p:cNvSpPr txBox="1"/>
          <p:nvPr/>
        </p:nvSpPr>
        <p:spPr>
          <a:xfrm>
            <a:off x="409294" y="4592714"/>
            <a:ext cx="2261616" cy="646331"/>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Байланыс</a:t>
            </a:r>
          </a:p>
          <a:p>
            <a:r>
              <a:rPr lang="kk-KZ" i="1" dirty="0">
                <a:solidFill>
                  <a:schemeClr val="accent1">
                    <a:lumMod val="50000"/>
                  </a:schemeClr>
                </a:solidFill>
                <a:latin typeface="Times New Roman" panose="02020603050405020304" pitchFamily="18" charset="0"/>
                <a:cs typeface="Times New Roman" panose="02020603050405020304" pitchFamily="18" charset="0"/>
              </a:rPr>
              <a:t>тырушы</a:t>
            </a:r>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F708DB1E-F1D7-0D50-7FCD-3B815EB5B625}"/>
              </a:ext>
            </a:extLst>
          </p:cNvPr>
          <p:cNvSpPr txBox="1"/>
          <p:nvPr/>
        </p:nvSpPr>
        <p:spPr>
          <a:xfrm>
            <a:off x="4972664" y="1538694"/>
            <a:ext cx="914400" cy="369332"/>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картер</a:t>
            </a:r>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5B98F77B-BE65-A993-0965-F9E21B93A8DA}"/>
              </a:ext>
            </a:extLst>
          </p:cNvPr>
          <p:cNvSpPr txBox="1"/>
          <p:nvPr/>
        </p:nvSpPr>
        <p:spPr>
          <a:xfrm>
            <a:off x="4895354" y="1872734"/>
            <a:ext cx="914400" cy="369332"/>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қақпақ</a:t>
            </a:r>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1EFB5E71-ACC4-4E63-EEB0-048A9F8A7AF4}"/>
              </a:ext>
            </a:extLst>
          </p:cNvPr>
          <p:cNvSpPr txBox="1"/>
          <p:nvPr/>
        </p:nvSpPr>
        <p:spPr>
          <a:xfrm>
            <a:off x="4987260" y="2313457"/>
            <a:ext cx="15497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i="1" dirty="0">
                <a:solidFill>
                  <a:srgbClr val="4472C4">
                    <a:lumMod val="50000"/>
                  </a:srgbClr>
                </a:solidFill>
                <a:latin typeface="Times New Roman" panose="02020603050405020304" pitchFamily="18" charset="0"/>
                <a:cs typeface="Times New Roman" panose="02020603050405020304" pitchFamily="18" charset="0"/>
              </a:rPr>
              <a:t>Кіру </a:t>
            </a:r>
            <a:r>
              <a:rPr kumimoji="0" lang="ru-RU" sz="1800" b="0" i="1" u="none" strike="noStrike" kern="1200" cap="none" spc="0" normalizeH="0" baseline="0" noProof="0" dirty="0">
                <a:ln>
                  <a:noFill/>
                </a:ln>
                <a:solidFill>
                  <a:srgbClr val="4472C4">
                    <a:lumMod val="50000"/>
                  </a:srgbClr>
                </a:solidFill>
                <a:effectLst/>
                <a:uLnTx/>
                <a:uFillTx/>
                <a:latin typeface="Times New Roman" panose="02020603050405020304" pitchFamily="18" charset="0"/>
                <a:cs typeface="Times New Roman" panose="02020603050405020304" pitchFamily="18" charset="0"/>
              </a:rPr>
              <a:t>клапаны</a:t>
            </a:r>
          </a:p>
        </p:txBody>
      </p:sp>
      <p:sp>
        <p:nvSpPr>
          <p:cNvPr id="19" name="TextBox 18">
            <a:extLst>
              <a:ext uri="{FF2B5EF4-FFF2-40B4-BE49-F238E27FC236}">
                <a16:creationId xmlns:a16="http://schemas.microsoft.com/office/drawing/2014/main" id="{D254671B-EA88-4353-18F9-ABFEE7C6B91D}"/>
              </a:ext>
            </a:extLst>
          </p:cNvPr>
          <p:cNvSpPr txBox="1"/>
          <p:nvPr/>
        </p:nvSpPr>
        <p:spPr>
          <a:xfrm>
            <a:off x="4895354" y="2721859"/>
            <a:ext cx="914400" cy="369332"/>
          </a:xfrm>
          <a:prstGeom prst="rect">
            <a:avLst/>
          </a:prstGeom>
          <a:noFill/>
        </p:spPr>
        <p:txBody>
          <a:bodyPr wrap="square" rtlCol="0">
            <a:spAutoFit/>
          </a:bodyPr>
          <a:lstStyle/>
          <a:p>
            <a:r>
              <a:rPr lang="ru-RU" i="1" dirty="0">
                <a:solidFill>
                  <a:schemeClr val="accent1">
                    <a:lumMod val="50000"/>
                  </a:schemeClr>
                </a:solidFill>
                <a:latin typeface="Times New Roman" panose="02020603050405020304" pitchFamily="18" charset="0"/>
                <a:cs typeface="Times New Roman" panose="02020603050405020304" pitchFamily="18" charset="0"/>
              </a:rPr>
              <a:t>камера</a:t>
            </a:r>
          </a:p>
        </p:txBody>
      </p:sp>
      <p:sp>
        <p:nvSpPr>
          <p:cNvPr id="20" name="TextBox 19">
            <a:extLst>
              <a:ext uri="{FF2B5EF4-FFF2-40B4-BE49-F238E27FC236}">
                <a16:creationId xmlns:a16="http://schemas.microsoft.com/office/drawing/2014/main" id="{6C788FA3-01B6-1778-405D-39CE0CD13CF9}"/>
              </a:ext>
            </a:extLst>
          </p:cNvPr>
          <p:cNvSpPr txBox="1"/>
          <p:nvPr/>
        </p:nvSpPr>
        <p:spPr>
          <a:xfrm>
            <a:off x="5004917" y="3261799"/>
            <a:ext cx="1773936" cy="646331"/>
          </a:xfrm>
          <a:prstGeom prst="rect">
            <a:avLst/>
          </a:prstGeom>
          <a:noFill/>
        </p:spPr>
        <p:txBody>
          <a:bodyPr wrap="square" rtlCol="0">
            <a:spAutoFit/>
          </a:bodyPr>
          <a:lstStyle/>
          <a:p>
            <a:r>
              <a:rPr lang="ru-RU" i="1" dirty="0">
                <a:solidFill>
                  <a:schemeClr val="accent1">
                    <a:lumMod val="50000"/>
                  </a:schemeClr>
                </a:solidFill>
                <a:latin typeface="Times New Roman" panose="02020603050405020304" pitchFamily="18" charset="0"/>
                <a:cs typeface="Times New Roman" panose="02020603050405020304" pitchFamily="18" charset="0"/>
              </a:rPr>
              <a:t>мембраналық қысқыш диск</a:t>
            </a:r>
          </a:p>
        </p:txBody>
      </p:sp>
      <p:pic>
        <p:nvPicPr>
          <p:cNvPr id="22" name="Рисунок 21">
            <a:extLst>
              <a:ext uri="{FF2B5EF4-FFF2-40B4-BE49-F238E27FC236}">
                <a16:creationId xmlns:a16="http://schemas.microsoft.com/office/drawing/2014/main" id="{CDFCD4D3-CF2C-AF5B-FF5F-965B462849D9}"/>
              </a:ext>
            </a:extLst>
          </p:cNvPr>
          <p:cNvPicPr>
            <a:picLocks noChangeAspect="1"/>
          </p:cNvPicPr>
          <p:nvPr/>
        </p:nvPicPr>
        <p:blipFill>
          <a:blip r:embed="rId3"/>
          <a:stretch>
            <a:fillRect/>
          </a:stretch>
        </p:blipFill>
        <p:spPr>
          <a:xfrm>
            <a:off x="6699912" y="1075719"/>
            <a:ext cx="2172497" cy="1802508"/>
          </a:xfrm>
          <a:prstGeom prst="rect">
            <a:avLst/>
          </a:prstGeom>
        </p:spPr>
      </p:pic>
      <p:pic>
        <p:nvPicPr>
          <p:cNvPr id="23" name="Рисунок 22">
            <a:extLst>
              <a:ext uri="{FF2B5EF4-FFF2-40B4-BE49-F238E27FC236}">
                <a16:creationId xmlns:a16="http://schemas.microsoft.com/office/drawing/2014/main" id="{B2EA1E12-AB09-8E54-BA3C-F38DBB836E21}"/>
              </a:ext>
            </a:extLst>
          </p:cNvPr>
          <p:cNvPicPr>
            <a:picLocks noChangeAspect="1"/>
          </p:cNvPicPr>
          <p:nvPr/>
        </p:nvPicPr>
        <p:blipFill>
          <a:blip r:embed="rId4"/>
          <a:stretch>
            <a:fillRect/>
          </a:stretch>
        </p:blipFill>
        <p:spPr>
          <a:xfrm>
            <a:off x="9032109" y="2788074"/>
            <a:ext cx="2459426" cy="1674752"/>
          </a:xfrm>
          <a:prstGeom prst="rect">
            <a:avLst/>
          </a:prstGeom>
        </p:spPr>
      </p:pic>
      <p:pic>
        <p:nvPicPr>
          <p:cNvPr id="24" name="Рисунок 23">
            <a:extLst>
              <a:ext uri="{FF2B5EF4-FFF2-40B4-BE49-F238E27FC236}">
                <a16:creationId xmlns:a16="http://schemas.microsoft.com/office/drawing/2014/main" id="{B6403C17-2CE3-ED9E-4CD8-FFA38847E901}"/>
              </a:ext>
            </a:extLst>
          </p:cNvPr>
          <p:cNvPicPr>
            <a:picLocks noChangeAspect="1"/>
          </p:cNvPicPr>
          <p:nvPr/>
        </p:nvPicPr>
        <p:blipFill>
          <a:blip r:embed="rId5"/>
          <a:stretch>
            <a:fillRect/>
          </a:stretch>
        </p:blipFill>
        <p:spPr>
          <a:xfrm>
            <a:off x="6505489" y="4447242"/>
            <a:ext cx="2457164" cy="1760016"/>
          </a:xfrm>
          <a:prstGeom prst="rect">
            <a:avLst/>
          </a:prstGeom>
        </p:spPr>
      </p:pic>
      <p:sp>
        <p:nvSpPr>
          <p:cNvPr id="25" name="TextBox 24">
            <a:extLst>
              <a:ext uri="{FF2B5EF4-FFF2-40B4-BE49-F238E27FC236}">
                <a16:creationId xmlns:a16="http://schemas.microsoft.com/office/drawing/2014/main" id="{E1862852-49D7-0816-31FE-9AC97697DC7F}"/>
              </a:ext>
            </a:extLst>
          </p:cNvPr>
          <p:cNvSpPr txBox="1"/>
          <p:nvPr/>
        </p:nvSpPr>
        <p:spPr>
          <a:xfrm>
            <a:off x="9032109" y="1654929"/>
            <a:ext cx="1610970" cy="400110"/>
          </a:xfrm>
          <a:prstGeom prst="rect">
            <a:avLst/>
          </a:prstGeom>
          <a:noFill/>
        </p:spPr>
        <p:txBody>
          <a:bodyPr wrap="square" rtlCol="0">
            <a:spAutoFit/>
          </a:bodyPr>
          <a:lstStyle/>
          <a:p>
            <a:r>
              <a:rPr lang="kk-KZ" sz="2000" i="1" dirty="0">
                <a:solidFill>
                  <a:srgbClr val="FF0000"/>
                </a:solidFill>
                <a:latin typeface="Times New Roman" panose="02020603050405020304" pitchFamily="18" charset="0"/>
                <a:cs typeface="Times New Roman" panose="02020603050405020304" pitchFamily="18" charset="0"/>
              </a:rPr>
              <a:t>Газды сору</a:t>
            </a:r>
            <a:endParaRPr lang="ru-RU" sz="2000" i="1" dirty="0">
              <a:solidFill>
                <a:srgbClr val="FF0000"/>
              </a:solidFill>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14FCA278-C863-29DA-5A46-BE7676FDF2A5}"/>
              </a:ext>
            </a:extLst>
          </p:cNvPr>
          <p:cNvSpPr txBox="1"/>
          <p:nvPr/>
        </p:nvSpPr>
        <p:spPr>
          <a:xfrm>
            <a:off x="7430868" y="3320770"/>
            <a:ext cx="914400" cy="400110"/>
          </a:xfrm>
          <a:prstGeom prst="rect">
            <a:avLst/>
          </a:prstGeom>
          <a:noFill/>
        </p:spPr>
        <p:txBody>
          <a:bodyPr wrap="square" rtlCol="0">
            <a:spAutoFit/>
          </a:bodyPr>
          <a:lstStyle/>
          <a:p>
            <a:r>
              <a:rPr lang="kk-KZ" sz="2000" i="1" dirty="0">
                <a:solidFill>
                  <a:srgbClr val="FF0000"/>
                </a:solidFill>
                <a:latin typeface="Times New Roman" panose="02020603050405020304" pitchFamily="18" charset="0"/>
                <a:cs typeface="Times New Roman" panose="02020603050405020304" pitchFamily="18" charset="0"/>
              </a:rPr>
              <a:t>Қысу</a:t>
            </a:r>
            <a:endParaRPr lang="ru-RU" sz="2000" i="1" dirty="0">
              <a:solidFill>
                <a:srgbClr val="FF0000"/>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9CD53A61-C36C-81CC-7C0F-0BE224FEBFAA}"/>
              </a:ext>
            </a:extLst>
          </p:cNvPr>
          <p:cNvSpPr txBox="1"/>
          <p:nvPr/>
        </p:nvSpPr>
        <p:spPr>
          <a:xfrm>
            <a:off x="9841511" y="5003016"/>
            <a:ext cx="914400" cy="400110"/>
          </a:xfrm>
          <a:prstGeom prst="rect">
            <a:avLst/>
          </a:prstGeom>
          <a:noFill/>
        </p:spPr>
        <p:txBody>
          <a:bodyPr wrap="square" rtlCol="0">
            <a:spAutoFit/>
          </a:bodyPr>
          <a:lstStyle/>
          <a:p>
            <a:r>
              <a:rPr lang="ru-RU" sz="2000" i="1" dirty="0">
                <a:solidFill>
                  <a:srgbClr val="FF0000"/>
                </a:solidFill>
                <a:latin typeface="Times New Roman" panose="02020603050405020304" pitchFamily="18" charset="0"/>
                <a:cs typeface="Times New Roman" panose="02020603050405020304" pitchFamily="18" charset="0"/>
              </a:rPr>
              <a:t>Айдау</a:t>
            </a:r>
          </a:p>
        </p:txBody>
      </p:sp>
      <p:sp>
        <p:nvSpPr>
          <p:cNvPr id="28" name="TextBox 27">
            <a:extLst>
              <a:ext uri="{FF2B5EF4-FFF2-40B4-BE49-F238E27FC236}">
                <a16:creationId xmlns:a16="http://schemas.microsoft.com/office/drawing/2014/main" id="{61AF8F4C-8F16-2531-148F-904A9E3DEAE3}"/>
              </a:ext>
            </a:extLst>
          </p:cNvPr>
          <p:cNvSpPr txBox="1"/>
          <p:nvPr/>
        </p:nvSpPr>
        <p:spPr>
          <a:xfrm>
            <a:off x="407176" y="5825286"/>
            <a:ext cx="6129837" cy="646331"/>
          </a:xfrm>
          <a:prstGeom prst="rect">
            <a:avLst/>
          </a:prstGeom>
          <a:noFill/>
        </p:spPr>
        <p:txBody>
          <a:bodyPr wrap="square" rtlCol="0">
            <a:spAutoFit/>
          </a:bodyPr>
          <a:lstStyle/>
          <a:p>
            <a:pPr algn="ctr"/>
            <a:r>
              <a:rPr lang="ru-RU" b="1" i="1" dirty="0">
                <a:solidFill>
                  <a:srgbClr val="FF0000"/>
                </a:solidFill>
                <a:latin typeface="Times New Roman" panose="02020603050405020304" pitchFamily="18" charset="0"/>
                <a:cs typeface="Times New Roman" panose="02020603050405020304" pitchFamily="18" charset="0"/>
              </a:rPr>
              <a:t>Мембраналық </a:t>
            </a:r>
            <a:r>
              <a:rPr lang="ru-RU" b="1" i="1" dirty="0" err="1">
                <a:solidFill>
                  <a:srgbClr val="FF0000"/>
                </a:solidFill>
                <a:latin typeface="Times New Roman" panose="02020603050405020304" pitchFamily="18" charset="0"/>
                <a:cs typeface="Times New Roman" panose="02020603050405020304" pitchFamily="18" charset="0"/>
              </a:rPr>
              <a:t>вакуумдық</a:t>
            </a:r>
            <a:r>
              <a:rPr lang="ru-RU" b="1" i="1" dirty="0">
                <a:solidFill>
                  <a:srgbClr val="FF0000"/>
                </a:solidFill>
                <a:latin typeface="Times New Roman" panose="02020603050405020304" pitchFamily="18" charset="0"/>
                <a:cs typeface="Times New Roman" panose="02020603050405020304" pitchFamily="18" charset="0"/>
              </a:rPr>
              <a:t> </a:t>
            </a:r>
            <a:r>
              <a:rPr lang="ru-RU" b="1" i="1" dirty="0" err="1">
                <a:solidFill>
                  <a:srgbClr val="FF0000"/>
                </a:solidFill>
                <a:latin typeface="Times New Roman" panose="02020603050405020304" pitchFamily="18" charset="0"/>
                <a:cs typeface="Times New Roman" panose="02020603050405020304" pitchFamily="18" charset="0"/>
              </a:rPr>
              <a:t>сорғының</a:t>
            </a:r>
            <a:r>
              <a:rPr lang="ru-RU" b="1" i="1" dirty="0">
                <a:solidFill>
                  <a:srgbClr val="FF0000"/>
                </a:solidFill>
                <a:latin typeface="Times New Roman" panose="02020603050405020304" pitchFamily="18" charset="0"/>
                <a:cs typeface="Times New Roman" panose="02020603050405020304" pitchFamily="18" charset="0"/>
              </a:rPr>
              <a:t> </a:t>
            </a:r>
            <a:r>
              <a:rPr lang="ru-RU" b="1" i="1" dirty="0" err="1">
                <a:solidFill>
                  <a:srgbClr val="FF0000"/>
                </a:solidFill>
                <a:latin typeface="Times New Roman" panose="02020603050405020304" pitchFamily="18" charset="0"/>
                <a:cs typeface="Times New Roman" panose="02020603050405020304" pitchFamily="18" charset="0"/>
              </a:rPr>
              <a:t>жұмыс</a:t>
            </a:r>
            <a:r>
              <a:rPr lang="ru-RU" b="1" i="1" dirty="0">
                <a:solidFill>
                  <a:srgbClr val="FF0000"/>
                </a:solidFill>
                <a:latin typeface="Times New Roman" panose="02020603050405020304" pitchFamily="18" charset="0"/>
                <a:cs typeface="Times New Roman" panose="02020603050405020304" pitchFamily="18" charset="0"/>
              </a:rPr>
              <a:t> </a:t>
            </a:r>
            <a:r>
              <a:rPr lang="ru-RU" b="1" i="1" dirty="0" err="1">
                <a:solidFill>
                  <a:srgbClr val="FF0000"/>
                </a:solidFill>
                <a:latin typeface="Times New Roman" panose="02020603050405020304" pitchFamily="18" charset="0"/>
                <a:cs typeface="Times New Roman" panose="02020603050405020304" pitchFamily="18" charset="0"/>
              </a:rPr>
              <a:t>істеу</a:t>
            </a:r>
            <a:r>
              <a:rPr lang="ru-RU" b="1" i="1" dirty="0">
                <a:solidFill>
                  <a:srgbClr val="FF0000"/>
                </a:solidFill>
                <a:latin typeface="Times New Roman" panose="02020603050405020304" pitchFamily="18" charset="0"/>
                <a:cs typeface="Times New Roman" panose="02020603050405020304" pitchFamily="18" charset="0"/>
              </a:rPr>
              <a:t> принципі</a:t>
            </a:r>
          </a:p>
        </p:txBody>
      </p:sp>
    </p:spTree>
    <p:extLst>
      <p:ext uri="{BB962C8B-B14F-4D97-AF65-F5344CB8AC3E}">
        <p14:creationId xmlns:p14="http://schemas.microsoft.com/office/powerpoint/2010/main" val="3665372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53" name="CustomShape 2"/>
          <p:cNvSpPr/>
          <p:nvPr/>
        </p:nvSpPr>
        <p:spPr>
          <a:xfrm>
            <a:off x="4142160" y="900720"/>
            <a:ext cx="758880" cy="5710320"/>
          </a:xfrm>
          <a:custGeom>
            <a:avLst/>
            <a:gdLst/>
            <a:ahLst/>
            <a:cxnLst/>
            <a:rect l="l" t="t"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style>
          <a:lnRef idx="0">
            <a:scrgbClr r="0" g="0" b="0"/>
          </a:lnRef>
          <a:fillRef idx="0">
            <a:scrgbClr r="0" g="0" b="0"/>
          </a:fillRef>
          <a:effectRef idx="0">
            <a:scrgbClr r="0" g="0" b="0"/>
          </a:effectRef>
          <a:fontRef idx="minor"/>
        </p:style>
        <p:txBody>
          <a:bodyPr/>
          <a:lstStyle/>
          <a:p>
            <a:endParaRPr lang="ru-KZ"/>
          </a:p>
        </p:txBody>
      </p:sp>
      <p:sp>
        <p:nvSpPr>
          <p:cNvPr id="154" name="CustomShape 3"/>
          <p:cNvSpPr/>
          <p:nvPr/>
        </p:nvSpPr>
        <p:spPr>
          <a:xfrm>
            <a:off x="4144320" y="633240"/>
            <a:ext cx="482040" cy="5520600"/>
          </a:xfrm>
          <a:custGeom>
            <a:avLst/>
            <a:gdLst/>
            <a:ahLst/>
            <a:cxnLst/>
            <a:rect l="l" t="t"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style>
          <a:lnRef idx="0">
            <a:scrgbClr r="0" g="0" b="0"/>
          </a:lnRef>
          <a:fillRef idx="0">
            <a:scrgbClr r="0" g="0" b="0"/>
          </a:fillRef>
          <a:effectRef idx="0">
            <a:scrgbClr r="0" g="0" b="0"/>
          </a:effectRef>
          <a:fontRef idx="minor"/>
        </p:style>
        <p:txBody>
          <a:bodyPr/>
          <a:lstStyle/>
          <a:p>
            <a:endParaRPr lang="ru-KZ"/>
          </a:p>
        </p:txBody>
      </p:sp>
      <p:sp>
        <p:nvSpPr>
          <p:cNvPr id="155" name="CustomShape 4"/>
          <p:cNvSpPr/>
          <p:nvPr/>
        </p:nvSpPr>
        <p:spPr>
          <a:xfrm>
            <a:off x="634680" y="636840"/>
            <a:ext cx="3999240" cy="5257080"/>
          </a:xfrm>
          <a:custGeom>
            <a:avLst/>
            <a:gdLst/>
            <a:ahLst/>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156" name="CustomShape 5"/>
          <p:cNvSpPr/>
          <p:nvPr/>
        </p:nvSpPr>
        <p:spPr>
          <a:xfrm>
            <a:off x="4847040" y="1266816"/>
            <a:ext cx="6654960" cy="5344224"/>
          </a:xfrm>
          <a:prstGeom prst="rect">
            <a:avLst/>
          </a:prstGeom>
          <a:solidFill>
            <a:schemeClr val="accent1"/>
          </a:solidFill>
          <a:ln>
            <a:noFill/>
          </a:ln>
        </p:spPr>
        <p:style>
          <a:lnRef idx="0">
            <a:scrgbClr r="0" g="0" b="0"/>
          </a:lnRef>
          <a:fillRef idx="0">
            <a:scrgbClr r="0" g="0" b="0"/>
          </a:fillRef>
          <a:effectRef idx="0">
            <a:scrgbClr r="0" g="0" b="0"/>
          </a:effectRef>
          <a:fontRef idx="minor"/>
        </p:style>
        <p:txBody>
          <a:bodyPr/>
          <a:lstStyle/>
          <a:p>
            <a:endParaRPr lang="ru-KZ"/>
          </a:p>
        </p:txBody>
      </p:sp>
      <p:sp>
        <p:nvSpPr>
          <p:cNvPr id="157" name="CustomShape 6"/>
          <p:cNvSpPr/>
          <p:nvPr/>
        </p:nvSpPr>
        <p:spPr>
          <a:xfrm>
            <a:off x="4957020" y="1647825"/>
            <a:ext cx="6435000" cy="470815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25000" lnSpcReduction="20000"/>
          </a:bodyPr>
          <a:lstStyle/>
          <a:p>
            <a:pPr>
              <a:lnSpc>
                <a:spcPct val="90000"/>
              </a:lnSpc>
              <a:spcBef>
                <a:spcPts val="1001"/>
              </a:spcBef>
            </a:pPr>
            <a:endParaRPr lang="ru-RU" sz="8000" spc="-1" dirty="0">
              <a:latin typeface="Arial"/>
            </a:endParaRPr>
          </a:p>
          <a:p>
            <a:pPr marL="720">
              <a:lnSpc>
                <a:spcPct val="120000"/>
              </a:lnSpc>
              <a:buClr>
                <a:srgbClr val="FFFFFF"/>
              </a:buClr>
            </a:pPr>
            <a:endParaRPr lang="ru-RU" sz="9600" b="1" strike="noStrike" dirty="0">
              <a:solidFill>
                <a:srgbClr val="FFFFFF"/>
              </a:solidFill>
              <a:latin typeface="+mj-lt"/>
              <a:ea typeface="Calibri"/>
              <a:cs typeface="Times New Roman" panose="02020603050405020304" pitchFamily="18" charset="0"/>
            </a:endParaRPr>
          </a:p>
          <a:p>
            <a:pPr marL="514440" indent="-513720">
              <a:lnSpc>
                <a:spcPct val="120000"/>
              </a:lnSpc>
              <a:buClr>
                <a:srgbClr val="FFFFFF"/>
              </a:buClr>
              <a:buFont typeface="Calibri Light"/>
              <a:buAutoNum type="arabicPeriod"/>
            </a:pPr>
            <a:r>
              <a:rPr lang="en-US" sz="9600" b="1" strike="noStrike" dirty="0" err="1">
                <a:solidFill>
                  <a:srgbClr val="FFFFFF"/>
                </a:solidFill>
                <a:latin typeface="+mj-lt"/>
                <a:ea typeface="Calibri"/>
                <a:cs typeface="Times New Roman" panose="02020603050405020304" pitchFamily="18" charset="0"/>
              </a:rPr>
              <a:t>Майлы</a:t>
            </a:r>
            <a:r>
              <a:rPr lang="en-US" sz="9600" b="1" strike="noStrike" dirty="0">
                <a:solidFill>
                  <a:srgbClr val="FFFFFF"/>
                </a:solidFill>
                <a:latin typeface="+mj-lt"/>
                <a:ea typeface="Calibri"/>
                <a:cs typeface="Times New Roman" panose="02020603050405020304" pitchFamily="18" charset="0"/>
              </a:rPr>
              <a:t> тығыздағыштары бар айналмалы </a:t>
            </a:r>
            <a:r>
              <a:rPr lang="en-US" sz="9600" b="1" strike="noStrike" dirty="0" err="1">
                <a:solidFill>
                  <a:srgbClr val="FFFFFF"/>
                </a:solidFill>
                <a:latin typeface="+mj-lt"/>
                <a:ea typeface="Calibri"/>
                <a:cs typeface="Times New Roman" panose="02020603050405020304" pitchFamily="18" charset="0"/>
              </a:rPr>
              <a:t>вакуумдық</a:t>
            </a:r>
            <a:r>
              <a:rPr lang="en-US" sz="9600" b="1" strike="noStrike" dirty="0">
                <a:solidFill>
                  <a:srgbClr val="FFFFFF"/>
                </a:solidFill>
                <a:latin typeface="+mj-lt"/>
                <a:ea typeface="Calibri"/>
                <a:cs typeface="Times New Roman" panose="02020603050405020304" pitchFamily="18" charset="0"/>
              </a:rPr>
              <a:t> </a:t>
            </a:r>
            <a:r>
              <a:rPr lang="en-US" sz="9600" b="1" strike="noStrike" dirty="0" err="1">
                <a:solidFill>
                  <a:srgbClr val="FFFFFF"/>
                </a:solidFill>
                <a:latin typeface="+mj-lt"/>
                <a:ea typeface="Calibri"/>
                <a:cs typeface="Times New Roman" panose="02020603050405020304" pitchFamily="18" charset="0"/>
              </a:rPr>
              <a:t>сорғы</a:t>
            </a:r>
            <a:endParaRPr lang="en-US" sz="9600" b="1" strike="noStrike" dirty="0">
              <a:latin typeface="+mj-lt"/>
              <a:cs typeface="Times New Roman" panose="02020603050405020304" pitchFamily="18" charset="0"/>
            </a:endParaRPr>
          </a:p>
          <a:p>
            <a:pPr marL="514440" indent="-513720">
              <a:lnSpc>
                <a:spcPct val="120000"/>
              </a:lnSpc>
              <a:buClr>
                <a:srgbClr val="FFFFFF"/>
              </a:buClr>
              <a:buFont typeface="Calibri Light"/>
              <a:buAutoNum type="arabicPeriod"/>
            </a:pPr>
            <a:r>
              <a:rPr lang="en-US" sz="9600" b="1" strike="noStrike" dirty="0" err="1">
                <a:solidFill>
                  <a:srgbClr val="FFFFFF"/>
                </a:solidFill>
                <a:latin typeface="+mj-lt"/>
                <a:ea typeface="Calibri"/>
                <a:cs typeface="Times New Roman" panose="02020603050405020304" pitchFamily="18" charset="0"/>
              </a:rPr>
              <a:t>Сұйық</a:t>
            </a:r>
            <a:r>
              <a:rPr lang="en-US" sz="9600" b="1" strike="noStrike" dirty="0">
                <a:solidFill>
                  <a:srgbClr val="FFFFFF"/>
                </a:solidFill>
                <a:latin typeface="+mj-lt"/>
                <a:ea typeface="Calibri"/>
                <a:cs typeface="Times New Roman" panose="02020603050405020304" pitchFamily="18" charset="0"/>
              </a:rPr>
              <a:t> </a:t>
            </a:r>
            <a:r>
              <a:rPr lang="en-US" sz="9600" b="1" strike="noStrike" dirty="0" err="1">
                <a:solidFill>
                  <a:srgbClr val="FFFFFF"/>
                </a:solidFill>
                <a:latin typeface="+mj-lt"/>
                <a:ea typeface="Calibri"/>
                <a:cs typeface="Times New Roman" panose="02020603050405020304" pitchFamily="18" charset="0"/>
              </a:rPr>
              <a:t>сақиналы</a:t>
            </a:r>
            <a:r>
              <a:rPr lang="en-US" sz="9600" b="1" strike="noStrike" dirty="0">
                <a:solidFill>
                  <a:srgbClr val="FFFFFF"/>
                </a:solidFill>
                <a:latin typeface="+mj-lt"/>
                <a:ea typeface="Calibri"/>
                <a:cs typeface="Times New Roman" panose="02020603050405020304" pitchFamily="18" charset="0"/>
              </a:rPr>
              <a:t> </a:t>
            </a:r>
            <a:r>
              <a:rPr lang="en-US" sz="9600" b="1" strike="noStrike" dirty="0" err="1">
                <a:solidFill>
                  <a:srgbClr val="FFFFFF"/>
                </a:solidFill>
                <a:latin typeface="+mj-lt"/>
                <a:ea typeface="Calibri"/>
                <a:cs typeface="Times New Roman" panose="02020603050405020304" pitchFamily="18" charset="0"/>
              </a:rPr>
              <a:t>вакуумдық</a:t>
            </a:r>
            <a:r>
              <a:rPr lang="en-US" sz="9600" b="1" strike="noStrike" dirty="0">
                <a:solidFill>
                  <a:srgbClr val="FFFFFF"/>
                </a:solidFill>
                <a:latin typeface="+mj-lt"/>
                <a:ea typeface="Calibri"/>
                <a:cs typeface="Times New Roman" panose="02020603050405020304" pitchFamily="18" charset="0"/>
              </a:rPr>
              <a:t> </a:t>
            </a:r>
            <a:r>
              <a:rPr lang="en-US" sz="9600" b="1" strike="noStrike" dirty="0" err="1">
                <a:solidFill>
                  <a:srgbClr val="FFFFFF"/>
                </a:solidFill>
                <a:latin typeface="+mj-lt"/>
                <a:ea typeface="Calibri"/>
                <a:cs typeface="Times New Roman" panose="02020603050405020304" pitchFamily="18" charset="0"/>
              </a:rPr>
              <a:t>сорғы</a:t>
            </a:r>
            <a:endParaRPr lang="en-US" sz="9600" b="1" strike="noStrike" dirty="0">
              <a:latin typeface="+mj-lt"/>
              <a:cs typeface="Times New Roman" panose="02020603050405020304" pitchFamily="18" charset="0"/>
            </a:endParaRPr>
          </a:p>
          <a:p>
            <a:pPr marL="514440" indent="-513720">
              <a:lnSpc>
                <a:spcPct val="120000"/>
              </a:lnSpc>
              <a:buClr>
                <a:srgbClr val="FFFFFF"/>
              </a:buClr>
              <a:buFont typeface="Calibri Light"/>
              <a:buAutoNum type="arabicPeriod"/>
            </a:pPr>
            <a:r>
              <a:rPr lang="en-US" sz="9600" b="1" strike="noStrike" dirty="0" err="1">
                <a:solidFill>
                  <a:srgbClr val="FFFFFF"/>
                </a:solidFill>
                <a:latin typeface="+mj-lt"/>
                <a:ea typeface="Calibri"/>
                <a:cs typeface="Times New Roman" panose="02020603050405020304" pitchFamily="18" charset="0"/>
              </a:rPr>
              <a:t>Қос</a:t>
            </a:r>
            <a:r>
              <a:rPr lang="en-US" sz="9600" b="1" strike="noStrike" dirty="0">
                <a:solidFill>
                  <a:srgbClr val="FFFFFF"/>
                </a:solidFill>
                <a:latin typeface="+mj-lt"/>
                <a:ea typeface="Calibri"/>
                <a:cs typeface="Times New Roman" panose="02020603050405020304" pitchFamily="18" charset="0"/>
              </a:rPr>
              <a:t> роторлы </a:t>
            </a:r>
            <a:r>
              <a:rPr lang="en-US" sz="9600" b="1" strike="noStrike" dirty="0" err="1">
                <a:solidFill>
                  <a:srgbClr val="FFFFFF"/>
                </a:solidFill>
                <a:latin typeface="+mj-lt"/>
                <a:ea typeface="Calibri"/>
                <a:cs typeface="Times New Roman" panose="02020603050405020304" pitchFamily="18" charset="0"/>
              </a:rPr>
              <a:t>вакуумдық</a:t>
            </a:r>
            <a:r>
              <a:rPr lang="en-US" sz="9600" b="1" strike="noStrike" dirty="0">
                <a:solidFill>
                  <a:srgbClr val="FFFFFF"/>
                </a:solidFill>
                <a:latin typeface="+mj-lt"/>
                <a:ea typeface="Calibri"/>
                <a:cs typeface="Times New Roman" panose="02020603050405020304" pitchFamily="18" charset="0"/>
              </a:rPr>
              <a:t> </a:t>
            </a:r>
            <a:r>
              <a:rPr lang="en-US" sz="9600" b="1" strike="noStrike" dirty="0" err="1">
                <a:solidFill>
                  <a:srgbClr val="FFFFFF"/>
                </a:solidFill>
                <a:latin typeface="+mj-lt"/>
                <a:ea typeface="Calibri"/>
                <a:cs typeface="Times New Roman" panose="02020603050405020304" pitchFamily="18" charset="0"/>
              </a:rPr>
              <a:t>сорғы</a:t>
            </a:r>
            <a:endParaRPr lang="en-US" sz="9600" b="1" strike="noStrike" dirty="0">
              <a:latin typeface="+mj-lt"/>
              <a:cs typeface="Times New Roman" panose="02020603050405020304" pitchFamily="18" charset="0"/>
            </a:endParaRPr>
          </a:p>
          <a:p>
            <a:pPr marL="514440" indent="-513720">
              <a:lnSpc>
                <a:spcPct val="120000"/>
              </a:lnSpc>
              <a:buClr>
                <a:srgbClr val="FFFFFF"/>
              </a:buClr>
              <a:buFont typeface="Calibri Light"/>
              <a:buAutoNum type="arabicPeriod"/>
            </a:pPr>
            <a:r>
              <a:rPr lang="en-US" sz="9600" b="1" strike="noStrike" dirty="0">
                <a:solidFill>
                  <a:srgbClr val="FFFFFF"/>
                </a:solidFill>
                <a:latin typeface="+mj-lt"/>
                <a:ea typeface="Calibri"/>
                <a:cs typeface="Times New Roman" panose="02020603050405020304" pitchFamily="18" charset="0"/>
              </a:rPr>
              <a:t>Құйынды </a:t>
            </a:r>
            <a:r>
              <a:rPr lang="en-US" sz="9600" b="1" strike="noStrike" dirty="0" err="1">
                <a:solidFill>
                  <a:srgbClr val="FFFFFF"/>
                </a:solidFill>
                <a:latin typeface="+mj-lt"/>
                <a:ea typeface="Calibri"/>
                <a:cs typeface="Times New Roman" panose="02020603050405020304" pitchFamily="18" charset="0"/>
              </a:rPr>
              <a:t>вакуумдық</a:t>
            </a:r>
            <a:r>
              <a:rPr lang="en-US" sz="9600" b="1" strike="noStrike" dirty="0">
                <a:solidFill>
                  <a:srgbClr val="FFFFFF"/>
                </a:solidFill>
                <a:latin typeface="+mj-lt"/>
                <a:ea typeface="Calibri"/>
                <a:cs typeface="Times New Roman" panose="02020603050405020304" pitchFamily="18" charset="0"/>
              </a:rPr>
              <a:t> </a:t>
            </a:r>
            <a:r>
              <a:rPr lang="en-US" sz="9600" b="1" strike="noStrike" dirty="0" err="1">
                <a:solidFill>
                  <a:srgbClr val="FFFFFF"/>
                </a:solidFill>
                <a:latin typeface="+mj-lt"/>
                <a:ea typeface="Calibri"/>
                <a:cs typeface="Times New Roman" panose="02020603050405020304" pitchFamily="18" charset="0"/>
              </a:rPr>
              <a:t>сорғы</a:t>
            </a:r>
            <a:endParaRPr lang="en-US" sz="9600" b="1" strike="noStrike" dirty="0">
              <a:latin typeface="+mj-lt"/>
              <a:cs typeface="Times New Roman" panose="02020603050405020304" pitchFamily="18" charset="0"/>
            </a:endParaRPr>
          </a:p>
          <a:p>
            <a:pPr marL="514440" indent="-513720">
              <a:lnSpc>
                <a:spcPct val="120000"/>
              </a:lnSpc>
              <a:buClr>
                <a:srgbClr val="FFFFFF"/>
              </a:buClr>
              <a:buFont typeface="Calibri Light"/>
              <a:buAutoNum type="arabicPeriod"/>
            </a:pPr>
            <a:r>
              <a:rPr lang="en-US" sz="9600" b="1" strike="noStrike" dirty="0">
                <a:solidFill>
                  <a:srgbClr val="FFFFFF"/>
                </a:solidFill>
                <a:latin typeface="+mj-lt"/>
                <a:ea typeface="Calibri"/>
                <a:cs typeface="Times New Roman" panose="02020603050405020304" pitchFamily="18" charset="0"/>
              </a:rPr>
              <a:t>Мембраналық </a:t>
            </a:r>
            <a:r>
              <a:rPr lang="en-US" sz="9600" b="1" strike="noStrike" dirty="0" err="1">
                <a:solidFill>
                  <a:srgbClr val="FFFFFF"/>
                </a:solidFill>
                <a:latin typeface="+mj-lt"/>
                <a:ea typeface="Calibri"/>
                <a:cs typeface="Times New Roman" panose="02020603050405020304" pitchFamily="18" charset="0"/>
              </a:rPr>
              <a:t>вакуумдық</a:t>
            </a:r>
            <a:r>
              <a:rPr lang="en-US" sz="9600" b="1" strike="noStrike" dirty="0">
                <a:solidFill>
                  <a:srgbClr val="FFFFFF"/>
                </a:solidFill>
                <a:latin typeface="+mj-lt"/>
                <a:ea typeface="Calibri"/>
                <a:cs typeface="Times New Roman" panose="02020603050405020304" pitchFamily="18" charset="0"/>
              </a:rPr>
              <a:t> </a:t>
            </a:r>
            <a:r>
              <a:rPr lang="en-US" sz="9600" b="1" strike="noStrike" dirty="0" err="1">
                <a:solidFill>
                  <a:srgbClr val="FFFFFF"/>
                </a:solidFill>
                <a:latin typeface="+mj-lt"/>
                <a:ea typeface="Calibri"/>
                <a:cs typeface="Times New Roman" panose="02020603050405020304" pitchFamily="18" charset="0"/>
              </a:rPr>
              <a:t>сорғы</a:t>
            </a:r>
            <a:endParaRPr lang="en-US" sz="9600" b="1" strike="noStrike" dirty="0">
              <a:latin typeface="+mj-lt"/>
              <a:cs typeface="Times New Roman" panose="02020603050405020304" pitchFamily="18" charset="0"/>
            </a:endParaRPr>
          </a:p>
          <a:p>
            <a:pPr marL="514440" indent="-513720">
              <a:lnSpc>
                <a:spcPct val="120000"/>
              </a:lnSpc>
              <a:buClr>
                <a:srgbClr val="FFFFFF"/>
              </a:buClr>
              <a:buFont typeface="Calibri Light"/>
              <a:buAutoNum type="arabicPeriod"/>
            </a:pPr>
            <a:r>
              <a:rPr lang="en-US" sz="9600" b="1" strike="noStrike" dirty="0">
                <a:solidFill>
                  <a:srgbClr val="FFFFFF"/>
                </a:solidFill>
                <a:latin typeface="+mj-lt"/>
                <a:ea typeface="Calibri"/>
                <a:cs typeface="Times New Roman" panose="02020603050405020304" pitchFamily="18" charset="0"/>
              </a:rPr>
              <a:t>Турбомолекулалық </a:t>
            </a:r>
            <a:r>
              <a:rPr lang="en-US" sz="9600" b="1" strike="noStrike" dirty="0" err="1">
                <a:solidFill>
                  <a:srgbClr val="FFFFFF"/>
                </a:solidFill>
                <a:latin typeface="+mj-lt"/>
                <a:ea typeface="Calibri"/>
                <a:cs typeface="Times New Roman" panose="02020603050405020304" pitchFamily="18" charset="0"/>
              </a:rPr>
              <a:t>вакуумдық</a:t>
            </a:r>
            <a:r>
              <a:rPr lang="en-US" sz="9600" b="1" strike="noStrike" dirty="0">
                <a:solidFill>
                  <a:srgbClr val="FFFFFF"/>
                </a:solidFill>
                <a:latin typeface="+mj-lt"/>
                <a:ea typeface="Calibri"/>
                <a:cs typeface="Times New Roman" panose="02020603050405020304" pitchFamily="18" charset="0"/>
              </a:rPr>
              <a:t> </a:t>
            </a:r>
            <a:r>
              <a:rPr lang="en-US" sz="9600" b="1" strike="noStrike" dirty="0" err="1">
                <a:solidFill>
                  <a:srgbClr val="FFFFFF"/>
                </a:solidFill>
                <a:latin typeface="+mj-lt"/>
                <a:ea typeface="Calibri"/>
                <a:cs typeface="Times New Roman" panose="02020603050405020304" pitchFamily="18" charset="0"/>
              </a:rPr>
              <a:t>сорғы</a:t>
            </a:r>
            <a:endParaRPr lang="en-US" sz="9600" b="1" strike="noStrike" dirty="0">
              <a:latin typeface="+mj-lt"/>
              <a:cs typeface="Times New Roman" panose="02020603050405020304" pitchFamily="18" charset="0"/>
            </a:endParaRPr>
          </a:p>
          <a:p>
            <a:pPr marL="514440" indent="-513720">
              <a:lnSpc>
                <a:spcPct val="120000"/>
              </a:lnSpc>
              <a:buClr>
                <a:srgbClr val="FFFFFF"/>
              </a:buClr>
              <a:buFont typeface="Calibri Light"/>
              <a:buAutoNum type="arabicPeriod"/>
            </a:pPr>
            <a:endParaRPr lang="en-US" sz="9600" b="0" strike="noStrike" spc="-1" dirty="0">
              <a:latin typeface="+mj-lt"/>
              <a:cs typeface="Times New Roman" panose="02020603050405020304" pitchFamily="18" charset="0"/>
            </a:endParaRPr>
          </a:p>
          <a:p>
            <a:pPr>
              <a:lnSpc>
                <a:spcPct val="90000"/>
              </a:lnSpc>
              <a:spcBef>
                <a:spcPts val="1001"/>
              </a:spcBef>
            </a:pPr>
            <a:endParaRPr lang="en-US" sz="4400" b="0" strike="noStrike" spc="-1" dirty="0">
              <a:latin typeface="Arial"/>
            </a:endParaRPr>
          </a:p>
        </p:txBody>
      </p:sp>
      <p:sp>
        <p:nvSpPr>
          <p:cNvPr id="158" name="CustomShape 7"/>
          <p:cNvSpPr/>
          <p:nvPr/>
        </p:nvSpPr>
        <p:spPr>
          <a:xfrm>
            <a:off x="847800" y="1798200"/>
            <a:ext cx="60969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3600" b="1" strike="noStrike" spc="-1" dirty="0">
                <a:solidFill>
                  <a:srgbClr val="FEFFFF"/>
                </a:solidFill>
                <a:latin typeface="+mj-lt"/>
                <a:ea typeface="DejaVu Sans"/>
                <a:cs typeface="Times New Roman" panose="02020603050405020304" pitchFamily="18" charset="0"/>
              </a:rPr>
              <a:t>Дәріс жоспары:</a:t>
            </a:r>
            <a:endParaRPr lang="en-US" sz="3600" b="0" strike="noStrike" spc="-1" dirty="0">
              <a:latin typeface="+mj-lt"/>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4"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5"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6" name="CustomShape 3"/>
          <p:cNvSpPr/>
          <p:nvPr/>
        </p:nvSpPr>
        <p:spPr>
          <a:xfrm>
            <a:off x="283792" y="57816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a:solidFill>
                <a:schemeClr val="accent1">
                  <a:lumMod val="50000"/>
                </a:schemeClr>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ru-RU" dirty="0">
                <a:solidFill>
                  <a:schemeClr val="accent1">
                    <a:lumMod val="50000"/>
                  </a:schemeClr>
                </a:solidFill>
                <a:latin typeface="Arial" panose="020B0604020202020204" pitchFamily="34" charset="0"/>
                <a:cs typeface="Arial" panose="020B0604020202020204" pitchFamily="34" charset="0"/>
              </a:rPr>
              <a:t>         Турбомолекулалық </a:t>
            </a:r>
            <a:r>
              <a:rPr lang="ru-RU" dirty="0" err="1">
                <a:solidFill>
                  <a:schemeClr val="accent1">
                    <a:lumMod val="50000"/>
                  </a:schemeClr>
                </a:solidFill>
                <a:latin typeface="Arial" panose="020B0604020202020204" pitchFamily="34" charset="0"/>
                <a:cs typeface="Arial" panose="020B0604020202020204" pitchFamily="34" charset="0"/>
              </a:rPr>
              <a:t>вакуумдық</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сорғы</a:t>
            </a:r>
            <a:r>
              <a:rPr lang="ru-KZ" dirty="0">
                <a:solidFill>
                  <a:schemeClr val="accent1">
                    <a:lumMod val="50000"/>
                  </a:schemeClr>
                </a:solidFill>
                <a:latin typeface="Arial" panose="020B0604020202020204" pitchFamily="34" charset="0"/>
                <a:cs typeface="Arial" panose="020B0604020202020204" pitchFamily="34" charset="0"/>
              </a:rPr>
              <a:t>лар</a:t>
            </a:r>
            <a:r>
              <a:rPr lang="ru-RU" dirty="0">
                <a:solidFill>
                  <a:schemeClr val="accent1">
                    <a:lumMod val="50000"/>
                  </a:schemeClr>
                </a:solidFill>
                <a:latin typeface="Arial" panose="020B0604020202020204" pitchFamily="34" charset="0"/>
                <a:cs typeface="Arial" panose="020B0604020202020204" pitchFamily="34" charset="0"/>
              </a:rPr>
              <a:t> </a:t>
            </a:r>
            <a:r>
              <a:rPr lang="ru-KZ" dirty="0">
                <a:solidFill>
                  <a:schemeClr val="accent1">
                    <a:lumMod val="50000"/>
                  </a:schemeClr>
                </a:solidFill>
                <a:latin typeface="Arial" panose="020B0604020202020204" pitchFamily="34" charset="0"/>
                <a:cs typeface="Arial" panose="020B0604020202020204" pitchFamily="34" charset="0"/>
              </a:rPr>
              <a:t>(ТВС)</a:t>
            </a:r>
            <a:r>
              <a:rPr lang="ru-RU" dirty="0">
                <a:solidFill>
                  <a:schemeClr val="accent1">
                    <a:lumMod val="50000"/>
                  </a:schemeClr>
                </a:solidFill>
                <a:latin typeface="Arial" panose="020B0604020202020204" pitchFamily="34" charset="0"/>
                <a:cs typeface="Arial" panose="020B0604020202020204" pitchFamily="34" charset="0"/>
              </a:rPr>
              <a:t> – </a:t>
            </a:r>
            <a:r>
              <a:rPr lang="ru-RU" dirty="0" err="1">
                <a:solidFill>
                  <a:schemeClr val="accent1">
                    <a:lumMod val="50000"/>
                  </a:schemeClr>
                </a:solidFill>
                <a:latin typeface="Arial" panose="020B0604020202020204" pitchFamily="34" charset="0"/>
                <a:cs typeface="Arial" panose="020B0604020202020204" pitchFamily="34" charset="0"/>
              </a:rPr>
              <a:t>жоғары</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вакуумды</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құруға</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және</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қолдауға</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қызмет</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ететін</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вакуумдық</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сорғылардың</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бір</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түрі</a:t>
            </a:r>
            <a:r>
              <a:rPr lang="ru-RU" dirty="0">
                <a:solidFill>
                  <a:schemeClr val="accent1">
                    <a:lumMod val="50000"/>
                  </a:schemeClr>
                </a:solidFill>
                <a:latin typeface="Arial" panose="020B0604020202020204" pitchFamily="34" charset="0"/>
                <a:cs typeface="Arial" panose="020B0604020202020204" pitchFamily="34" charset="0"/>
              </a:rPr>
              <a:t>.</a:t>
            </a:r>
            <a:endParaRPr kumimoji="0" lang="ru-KZ" sz="1800" b="0" i="0" u="none" strike="noStrike" kern="1200" cap="none" spc="0" normalizeH="0" baseline="0" noProof="0" dirty="0">
              <a:ln>
                <a:noFill/>
              </a:ln>
              <a:solidFill>
                <a:prstClr val="black"/>
              </a:solidFill>
              <a:effectLst/>
              <a:uLnTx/>
              <a:uFillTx/>
              <a:latin typeface="Arial"/>
            </a:endParaRPr>
          </a:p>
        </p:txBody>
      </p:sp>
      <p:grpSp>
        <p:nvGrpSpPr>
          <p:cNvPr id="347" name="Group 4"/>
          <p:cNvGrpSpPr/>
          <p:nvPr/>
        </p:nvGrpSpPr>
        <p:grpSpPr>
          <a:xfrm>
            <a:off x="11873520" y="44640"/>
            <a:ext cx="232920" cy="771840"/>
            <a:chOff x="11873520" y="44640"/>
            <a:chExt cx="232920" cy="771840"/>
          </a:xfrm>
        </p:grpSpPr>
        <p:sp>
          <p:nvSpPr>
            <p:cNvPr id="348"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49"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0"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1"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2"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3"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4"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5"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6"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7"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8"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59"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360" name="Group 17"/>
          <p:cNvGrpSpPr/>
          <p:nvPr/>
        </p:nvGrpSpPr>
        <p:grpSpPr>
          <a:xfrm>
            <a:off x="54720" y="3048480"/>
            <a:ext cx="629640" cy="764640"/>
            <a:chOff x="54720" y="3048480"/>
            <a:chExt cx="629640" cy="764640"/>
          </a:xfrm>
        </p:grpSpPr>
        <p:sp>
          <p:nvSpPr>
            <p:cNvPr id="361"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2"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3"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4"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5"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6"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7"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8"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69"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0"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1"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2"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3"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4"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5"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6"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7"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8"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79"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0"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1"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2"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3"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4"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5"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386" name="CustomShape 43"/>
          <p:cNvSpPr/>
          <p:nvPr/>
        </p:nvSpPr>
        <p:spPr>
          <a:xfrm>
            <a:off x="756360" y="87732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1" normalizeH="0" baseline="0" noProof="0">
              <a:ln>
                <a:noFill/>
              </a:ln>
              <a:solidFill>
                <a:prstClr val="black"/>
              </a:solidFill>
              <a:effectLst/>
              <a:uLnTx/>
              <a:uFillTx/>
              <a:latin typeface="Arial"/>
            </a:endParaRPr>
          </a:p>
        </p:txBody>
      </p:sp>
      <p:sp>
        <p:nvSpPr>
          <p:cNvPr id="387" name="CustomShape 44"/>
          <p:cNvSpPr/>
          <p:nvPr/>
        </p:nvSpPr>
        <p:spPr>
          <a:xfrm>
            <a:off x="197532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388" name="CustomShape 45"/>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158040" marR="0" lvl="0" indent="540360" algn="ctr" defTabSz="914400" rtl="0" eaLnBrk="1" fontAlgn="auto" latinLnBrk="0" hangingPunct="1">
              <a:lnSpc>
                <a:spcPct val="90000"/>
              </a:lnSpc>
              <a:spcBef>
                <a:spcPts val="0"/>
              </a:spcBef>
              <a:spcAft>
                <a:spcPts val="0"/>
              </a:spcAft>
              <a:buClrTx/>
              <a:buSzTx/>
              <a:buFontTx/>
              <a:buNone/>
              <a:tabLst/>
              <a:defRPr/>
            </a:pPr>
            <a:r>
              <a:rPr kumimoji="0" lang="ru-RU" sz="24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6</a:t>
            </a:r>
            <a:r>
              <a:rPr kumimoji="0" lang="en-US" sz="24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a:t>
            </a:r>
            <a:r>
              <a:rPr kumimoji="0" lang="ru-RU" sz="24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kk-KZ" sz="24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Турбо</a:t>
            </a:r>
            <a:r>
              <a:rPr lang="kk-KZ" sz="2400" b="1" kern="0" dirty="0">
                <a:solidFill>
                  <a:srgbClr val="C00000"/>
                </a:solidFill>
                <a:latin typeface="Arial" panose="020B0604020202020204" pitchFamily="34" charset="0"/>
                <a:ea typeface="Times New Roman" panose="02020603050405020304" pitchFamily="18" charset="0"/>
                <a:cs typeface="Arial" panose="020B0604020202020204" pitchFamily="34" charset="0"/>
              </a:rPr>
              <a:t>мо</a:t>
            </a:r>
            <a:r>
              <a:rPr kumimoji="0" lang="kk-KZ" sz="24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лекулалық  вакуумдық  сорғылар</a:t>
            </a:r>
            <a:r>
              <a:rPr kumimoji="0" lang="en-US" sz="24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 </a:t>
            </a:r>
          </a:p>
        </p:txBody>
      </p:sp>
      <p:pic>
        <p:nvPicPr>
          <p:cNvPr id="3" name="Рисунок 2"/>
          <p:cNvPicPr>
            <a:picLocks noChangeAspect="1"/>
          </p:cNvPicPr>
          <p:nvPr/>
        </p:nvPicPr>
        <p:blipFill rotWithShape="1">
          <a:blip r:embed="rId3"/>
          <a:srcRect t="-69" r="35188"/>
          <a:stretch/>
        </p:blipFill>
        <p:spPr>
          <a:xfrm>
            <a:off x="313449" y="1660571"/>
            <a:ext cx="2791542" cy="3768433"/>
          </a:xfrm>
          <a:prstGeom prst="rect">
            <a:avLst/>
          </a:prstGeom>
        </p:spPr>
      </p:pic>
      <p:pic>
        <p:nvPicPr>
          <p:cNvPr id="5" name="Рисунок 4"/>
          <p:cNvPicPr>
            <a:picLocks noChangeAspect="1"/>
          </p:cNvPicPr>
          <p:nvPr/>
        </p:nvPicPr>
        <p:blipFill>
          <a:blip r:embed="rId4"/>
          <a:stretch>
            <a:fillRect/>
          </a:stretch>
        </p:blipFill>
        <p:spPr>
          <a:xfrm>
            <a:off x="10142392" y="3754440"/>
            <a:ext cx="1427820" cy="2142567"/>
          </a:xfrm>
          <a:prstGeom prst="rect">
            <a:avLst/>
          </a:prstGeom>
        </p:spPr>
      </p:pic>
      <p:sp>
        <p:nvSpPr>
          <p:cNvPr id="7" name="TextBox 6"/>
          <p:cNvSpPr txBox="1"/>
          <p:nvPr/>
        </p:nvSpPr>
        <p:spPr>
          <a:xfrm>
            <a:off x="3042095" y="2086920"/>
            <a:ext cx="2356338" cy="3139321"/>
          </a:xfrm>
          <a:prstGeom prst="rect">
            <a:avLst/>
          </a:prstGeom>
          <a:noFill/>
        </p:spPr>
        <p:txBody>
          <a:bodyPr wrap="square" rtlCol="0">
            <a:spAutoFit/>
          </a:bodyPr>
          <a:lstStyle/>
          <a:p>
            <a:r>
              <a:rPr lang="kk-KZ" i="1" dirty="0">
                <a:solidFill>
                  <a:schemeClr val="accent1">
                    <a:lumMod val="50000"/>
                  </a:schemeClr>
                </a:solidFill>
                <a:latin typeface="Times New Roman" panose="02020603050405020304" pitchFamily="18" charset="0"/>
                <a:cs typeface="Times New Roman" panose="02020603050405020304" pitchFamily="18" charset="0"/>
              </a:rPr>
              <a:t>1</a:t>
            </a:r>
          </a:p>
          <a:p>
            <a:r>
              <a:rPr lang="kk-KZ" i="1" dirty="0">
                <a:solidFill>
                  <a:schemeClr val="accent1">
                    <a:lumMod val="50000"/>
                  </a:schemeClr>
                </a:solidFill>
                <a:latin typeface="Times New Roman" panose="02020603050405020304" pitchFamily="18" charset="0"/>
                <a:cs typeface="Times New Roman" panose="02020603050405020304" pitchFamily="18" charset="0"/>
              </a:rPr>
              <a:t>2</a:t>
            </a:r>
          </a:p>
          <a:p>
            <a:r>
              <a:rPr lang="kk-KZ" i="1" dirty="0">
                <a:solidFill>
                  <a:schemeClr val="accent1">
                    <a:lumMod val="50000"/>
                  </a:schemeClr>
                </a:solidFill>
                <a:latin typeface="Times New Roman" panose="02020603050405020304" pitchFamily="18" charset="0"/>
                <a:cs typeface="Times New Roman" panose="02020603050405020304" pitchFamily="18" charset="0"/>
              </a:rPr>
              <a:t>3</a:t>
            </a:r>
          </a:p>
          <a:p>
            <a:r>
              <a:rPr lang="kk-KZ" i="1" dirty="0">
                <a:solidFill>
                  <a:schemeClr val="accent1">
                    <a:lumMod val="50000"/>
                  </a:schemeClr>
                </a:solidFill>
                <a:latin typeface="Times New Roman" panose="02020603050405020304" pitchFamily="18" charset="0"/>
                <a:cs typeface="Times New Roman" panose="02020603050405020304" pitchFamily="18" charset="0"/>
              </a:rPr>
              <a:t>4</a:t>
            </a:r>
          </a:p>
          <a:p>
            <a:r>
              <a:rPr lang="kk-KZ" i="1" dirty="0">
                <a:solidFill>
                  <a:schemeClr val="accent1">
                    <a:lumMod val="50000"/>
                  </a:schemeClr>
                </a:solidFill>
                <a:latin typeface="Times New Roman" panose="02020603050405020304" pitchFamily="18" charset="0"/>
                <a:cs typeface="Times New Roman" panose="02020603050405020304" pitchFamily="18" charset="0"/>
              </a:rPr>
              <a:t>5</a:t>
            </a:r>
          </a:p>
          <a:p>
            <a:r>
              <a:rPr lang="kk-KZ" i="1" dirty="0">
                <a:solidFill>
                  <a:schemeClr val="accent1">
                    <a:lumMod val="50000"/>
                  </a:schemeClr>
                </a:solidFill>
                <a:latin typeface="Times New Roman" panose="02020603050405020304" pitchFamily="18" charset="0"/>
                <a:cs typeface="Times New Roman" panose="02020603050405020304" pitchFamily="18" charset="0"/>
              </a:rPr>
              <a:t>6</a:t>
            </a:r>
          </a:p>
          <a:p>
            <a:r>
              <a:rPr lang="kk-KZ" i="1" dirty="0">
                <a:solidFill>
                  <a:schemeClr val="accent1">
                    <a:lumMod val="50000"/>
                  </a:schemeClr>
                </a:solidFill>
                <a:latin typeface="Times New Roman" panose="02020603050405020304" pitchFamily="18" charset="0"/>
                <a:cs typeface="Times New Roman" panose="02020603050405020304" pitchFamily="18" charset="0"/>
              </a:rPr>
              <a:t>7</a:t>
            </a:r>
          </a:p>
          <a:p>
            <a:endParaRPr lang="kk-KZ" i="1" dirty="0">
              <a:solidFill>
                <a:schemeClr val="accent1">
                  <a:lumMod val="50000"/>
                </a:schemeClr>
              </a:solidFill>
              <a:latin typeface="Times New Roman" panose="02020603050405020304" pitchFamily="18" charset="0"/>
              <a:cs typeface="Times New Roman" panose="02020603050405020304" pitchFamily="18" charset="0"/>
            </a:endParaRPr>
          </a:p>
          <a:p>
            <a:endParaRPr lang="kk-KZ" i="1" dirty="0">
              <a:solidFill>
                <a:schemeClr val="accent1">
                  <a:lumMod val="50000"/>
                </a:schemeClr>
              </a:solidFill>
              <a:latin typeface="Times New Roman" panose="02020603050405020304" pitchFamily="18" charset="0"/>
              <a:cs typeface="Times New Roman" panose="02020603050405020304" pitchFamily="18" charset="0"/>
            </a:endParaRPr>
          </a:p>
          <a:p>
            <a:r>
              <a:rPr lang="kk-KZ" i="1" dirty="0">
                <a:solidFill>
                  <a:schemeClr val="accent1">
                    <a:lumMod val="50000"/>
                  </a:schemeClr>
                </a:solidFill>
                <a:latin typeface="Times New Roman" panose="02020603050405020304" pitchFamily="18" charset="0"/>
                <a:cs typeface="Times New Roman" panose="02020603050405020304" pitchFamily="18" charset="0"/>
              </a:rPr>
              <a:t>8</a:t>
            </a:r>
          </a:p>
          <a:p>
            <a:endParaRPr lang="ru-RU"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193633" y="5456616"/>
            <a:ext cx="4106914" cy="954107"/>
          </a:xfrm>
          <a:prstGeom prst="rect">
            <a:avLst/>
          </a:prstGeom>
          <a:noFill/>
        </p:spPr>
        <p:txBody>
          <a:bodyPr wrap="square" rtlCol="0">
            <a:spAutoFit/>
          </a:bodyPr>
          <a:lstStyle/>
          <a:p>
            <a:pPr algn="ctr"/>
            <a:r>
              <a:rPr lang="kk-KZ" sz="1400" i="1" dirty="0">
                <a:solidFill>
                  <a:schemeClr val="accent1">
                    <a:lumMod val="50000"/>
                  </a:schemeClr>
                </a:solidFill>
                <a:cs typeface="Times New Roman" panose="02020603050405020304" pitchFamily="18" charset="0"/>
              </a:rPr>
              <a:t>1</a:t>
            </a:r>
            <a:r>
              <a:rPr lang="kk-KZ" sz="1400" i="1" dirty="0">
                <a:solidFill>
                  <a:schemeClr val="accent1">
                    <a:lumMod val="50000"/>
                  </a:schemeClr>
                </a:solidFill>
                <a:cs typeface="Arial" panose="020B0604020202020204" pitchFamily="34" charset="0"/>
              </a:rPr>
              <a:t>. Ротатор қалақтары, 2. статор қалақтары,3. ротор,</a:t>
            </a:r>
            <a:r>
              <a:rPr lang="ru-RU" sz="1400" i="1" dirty="0">
                <a:solidFill>
                  <a:schemeClr val="accent1">
                    <a:lumMod val="50000"/>
                  </a:schemeClr>
                </a:solidFill>
                <a:cs typeface="Arial" panose="020B0604020202020204" pitchFamily="34" charset="0"/>
              </a:rPr>
              <a:t>4. </a:t>
            </a:r>
            <a:r>
              <a:rPr lang="kk-KZ" sz="1400" i="1" dirty="0">
                <a:solidFill>
                  <a:schemeClr val="accent1">
                    <a:lumMod val="50000"/>
                  </a:schemeClr>
                </a:solidFill>
                <a:cs typeface="Arial" panose="020B0604020202020204" pitchFamily="34" charset="0"/>
              </a:rPr>
              <a:t>магнитті мойынтірек, 5. тірек, 6. электр қозғалтқышы, 7. тірек, </a:t>
            </a:r>
          </a:p>
          <a:p>
            <a:pPr algn="ctr"/>
            <a:r>
              <a:rPr lang="kk-KZ" sz="1400" i="1" dirty="0">
                <a:solidFill>
                  <a:schemeClr val="accent1">
                    <a:lumMod val="50000"/>
                  </a:schemeClr>
                </a:solidFill>
                <a:cs typeface="Arial" panose="020B0604020202020204" pitchFamily="34" charset="0"/>
              </a:rPr>
              <a:t>8. топсалы мойынтірек</a:t>
            </a:r>
            <a:endParaRPr lang="ru-RU" sz="1400" i="1" dirty="0">
              <a:solidFill>
                <a:schemeClr val="accent1">
                  <a:lumMod val="50000"/>
                </a:schemeClr>
              </a:solidFill>
              <a:cs typeface="Arial" panose="020B0604020202020204" pitchFamily="34" charset="0"/>
            </a:endParaRPr>
          </a:p>
        </p:txBody>
      </p:sp>
      <p:sp>
        <p:nvSpPr>
          <p:cNvPr id="10" name="TextBox 9"/>
          <p:cNvSpPr txBox="1"/>
          <p:nvPr/>
        </p:nvSpPr>
        <p:spPr>
          <a:xfrm>
            <a:off x="3421533" y="1593056"/>
            <a:ext cx="8069881" cy="1477328"/>
          </a:xfrm>
          <a:prstGeom prst="rect">
            <a:avLst/>
          </a:prstGeom>
          <a:noFill/>
        </p:spPr>
        <p:txBody>
          <a:bodyPr wrap="square" rtlCol="0">
            <a:spAutoFit/>
          </a:bodyPr>
          <a:lstStyle/>
          <a:p>
            <a:pPr algn="just"/>
            <a:r>
              <a:rPr lang="ru-RU" dirty="0">
                <a:solidFill>
                  <a:schemeClr val="accent1">
                    <a:lumMod val="50000"/>
                  </a:schemeClr>
                </a:solidFill>
                <a:latin typeface="Arial" panose="020B0604020202020204" pitchFamily="34" charset="0"/>
                <a:cs typeface="Arial" panose="020B0604020202020204" pitchFamily="34" charset="0"/>
              </a:rPr>
              <a:t>    Турбомолекулалық сорғының әрекеті айдалатын газ молекулаларына айналмалы ротормен айдау бағытында қосымша жылдамдықты хабарлауға негізделген. Ротор дискілер жүйесінен тұрады, электронды статикалық жиілік түрлендіргішімен жұмыс істейтін жоғары жиілікті синхронды қозғалтқышпен жұмыс істейді.</a:t>
            </a:r>
          </a:p>
        </p:txBody>
      </p:sp>
      <p:sp>
        <p:nvSpPr>
          <p:cNvPr id="11" name="Скругленный прямоугольник 10"/>
          <p:cNvSpPr/>
          <p:nvPr/>
        </p:nvSpPr>
        <p:spPr>
          <a:xfrm>
            <a:off x="4410797" y="3196465"/>
            <a:ext cx="5552889" cy="290677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i="1" dirty="0">
                <a:solidFill>
                  <a:srgbClr val="C00000"/>
                </a:solidFill>
                <a:latin typeface="Arial" panose="020B0604020202020204" pitchFamily="34" charset="0"/>
                <a:cs typeface="Arial" panose="020B0604020202020204" pitchFamily="34" charset="0"/>
              </a:rPr>
              <a:t>Турбомолекулалық сорғылардың артықшылықтары</a:t>
            </a:r>
          </a:p>
          <a:p>
            <a:pPr marL="285750" indent="-285750" algn="ctr">
              <a:buFont typeface="Arial" panose="020B0604020202020204" pitchFamily="34" charset="0"/>
              <a:buChar char="•"/>
            </a:pPr>
            <a:r>
              <a:rPr lang="ru-RU" i="1" dirty="0">
                <a:solidFill>
                  <a:schemeClr val="tx1"/>
                </a:solidFill>
                <a:latin typeface="Arial" panose="020B0604020202020204" pitchFamily="34" charset="0"/>
                <a:cs typeface="Arial" panose="020B0604020202020204" pitchFamily="34" charset="0"/>
              </a:rPr>
              <a:t>Инертті және коррозиялық газдармен жұмыс істей алады.</a:t>
            </a:r>
          </a:p>
          <a:p>
            <a:pPr marL="285750" indent="-285750" algn="ctr">
              <a:buFont typeface="Arial" panose="020B0604020202020204" pitchFamily="34" charset="0"/>
              <a:buChar char="•"/>
            </a:pPr>
            <a:r>
              <a:rPr lang="ru-RU" i="1" dirty="0">
                <a:solidFill>
                  <a:schemeClr val="tx1"/>
                </a:solidFill>
                <a:latin typeface="Arial" panose="020B0604020202020204" pitchFamily="34" charset="0"/>
                <a:cs typeface="Arial" panose="020B0604020202020204" pitchFamily="34" charset="0"/>
              </a:rPr>
              <a:t>Қысқа уақыт ішінде жұмыс істей алады. </a:t>
            </a:r>
          </a:p>
          <a:p>
            <a:pPr marL="285750" indent="-285750" algn="ctr">
              <a:buFont typeface="Arial" panose="020B0604020202020204" pitchFamily="34" charset="0"/>
              <a:buChar char="•"/>
            </a:pPr>
            <a:r>
              <a:rPr lang="ru-RU" i="1" dirty="0">
                <a:solidFill>
                  <a:schemeClr val="tx1"/>
                </a:solidFill>
                <a:latin typeface="Arial" panose="020B0604020202020204" pitchFamily="34" charset="0"/>
                <a:cs typeface="Arial" panose="020B0604020202020204" pitchFamily="34" charset="0"/>
              </a:rPr>
              <a:t>Олар әдетте </a:t>
            </a:r>
            <a:r>
              <a:rPr lang="ru-RU" i="1" dirty="0" err="1">
                <a:solidFill>
                  <a:schemeClr val="tx1"/>
                </a:solidFill>
                <a:latin typeface="Arial" panose="020B0604020202020204" pitchFamily="34" charset="0"/>
                <a:cs typeface="Arial" panose="020B0604020202020204" pitchFamily="34" charset="0"/>
              </a:rPr>
              <a:t>вакуумдық</a:t>
            </a:r>
            <a:r>
              <a:rPr lang="ru-RU" i="1" dirty="0">
                <a:solidFill>
                  <a:schemeClr val="tx1"/>
                </a:solidFill>
                <a:latin typeface="Arial" panose="020B0604020202020204" pitchFamily="34" charset="0"/>
                <a:cs typeface="Arial" panose="020B0604020202020204" pitchFamily="34" charset="0"/>
              </a:rPr>
              <a:t> қондырғылардан шығару лиан болатын молекулалық салмағы аз газдарды айдау кезінде жоғары сур ту жылдамдығымен ерекшеленеді. </a:t>
            </a:r>
          </a:p>
          <a:p>
            <a:pPr marL="285750" indent="-285750" algn="ctr">
              <a:buFont typeface="Arial" panose="020B0604020202020204" pitchFamily="34" charset="0"/>
              <a:buChar char="•"/>
            </a:pPr>
            <a:r>
              <a:rPr lang="ru-RU" i="1" dirty="0">
                <a:solidFill>
                  <a:schemeClr val="tx1"/>
                </a:solidFill>
                <a:latin typeface="Arial" panose="020B0604020202020204" pitchFamily="34" charset="0"/>
                <a:cs typeface="Arial" panose="020B0604020202020204" pitchFamily="34" charset="0"/>
              </a:rPr>
              <a:t>Ауыр газдарды </a:t>
            </a:r>
            <a:r>
              <a:rPr lang="ru-RU" i="1" dirty="0" err="1">
                <a:solidFill>
                  <a:schemeClr val="tx1"/>
                </a:solidFill>
                <a:latin typeface="Arial" panose="020B0604020202020204" pitchFamily="34" charset="0"/>
                <a:cs typeface="Arial" panose="020B0604020202020204" pitchFamily="34" charset="0"/>
              </a:rPr>
              <a:t>айдауда</a:t>
            </a:r>
            <a:r>
              <a:rPr lang="ru-RU" i="1" dirty="0">
                <a:solidFill>
                  <a:schemeClr val="tx1"/>
                </a:solidFill>
                <a:latin typeface="Arial" panose="020B0604020202020204" pitchFamily="34" charset="0"/>
                <a:cs typeface="Arial" panose="020B0604020202020204" pitchFamily="34" charset="0"/>
              </a:rPr>
              <a:t> тиімді.</a:t>
            </a:r>
          </a:p>
        </p:txBody>
      </p:sp>
    </p:spTree>
    <p:extLst>
      <p:ext uri="{BB962C8B-B14F-4D97-AF65-F5344CB8AC3E}">
        <p14:creationId xmlns:p14="http://schemas.microsoft.com/office/powerpoint/2010/main" val="2459510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4" name="CustomShape 1"/>
          <p:cNvSpPr/>
          <p:nvPr/>
        </p:nvSpPr>
        <p:spPr>
          <a:xfrm>
            <a:off x="3840" y="64371"/>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45"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46" name="CustomShape 3"/>
          <p:cNvSpPr/>
          <p:nvPr/>
        </p:nvSpPr>
        <p:spPr>
          <a:xfrm>
            <a:off x="471960" y="52488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347" name="Group 4"/>
          <p:cNvGrpSpPr/>
          <p:nvPr/>
        </p:nvGrpSpPr>
        <p:grpSpPr>
          <a:xfrm>
            <a:off x="11873520" y="44640"/>
            <a:ext cx="232920" cy="771840"/>
            <a:chOff x="11873520" y="44640"/>
            <a:chExt cx="232920" cy="771840"/>
          </a:xfrm>
        </p:grpSpPr>
        <p:sp>
          <p:nvSpPr>
            <p:cNvPr id="348"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49"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0"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1"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2"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3"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4"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5"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6"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7"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8"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59"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360" name="Group 17"/>
          <p:cNvGrpSpPr/>
          <p:nvPr/>
        </p:nvGrpSpPr>
        <p:grpSpPr>
          <a:xfrm>
            <a:off x="54720" y="3048480"/>
            <a:ext cx="629640" cy="764640"/>
            <a:chOff x="54720" y="3048480"/>
            <a:chExt cx="629640" cy="764640"/>
          </a:xfrm>
        </p:grpSpPr>
        <p:sp>
          <p:nvSpPr>
            <p:cNvPr id="361"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2"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3"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4"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5"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6"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7"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8"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69"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0"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1"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2"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3"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4"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5"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6"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7"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8"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79"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0"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1"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2"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3"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4"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85"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386" name="CustomShape 43"/>
          <p:cNvSpPr/>
          <p:nvPr/>
        </p:nvSpPr>
        <p:spPr>
          <a:xfrm>
            <a:off x="756360" y="87732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en-US" sz="1800" b="0" strike="noStrike" spc="-1">
              <a:latin typeface="Arial"/>
            </a:endParaRPr>
          </a:p>
          <a:p>
            <a:pPr>
              <a:lnSpc>
                <a:spcPct val="100000"/>
              </a:lnSpc>
            </a:pPr>
            <a:endParaRPr lang="en-US" sz="1800" b="0" strike="noStrike" spc="-1">
              <a:latin typeface="Arial"/>
            </a:endParaRPr>
          </a:p>
        </p:txBody>
      </p:sp>
      <p:sp>
        <p:nvSpPr>
          <p:cNvPr id="387" name="CustomShape 44"/>
          <p:cNvSpPr/>
          <p:nvPr/>
        </p:nvSpPr>
        <p:spPr>
          <a:xfrm>
            <a:off x="197532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endParaRPr lang="ru-KZ"/>
          </a:p>
        </p:txBody>
      </p:sp>
      <p:sp>
        <p:nvSpPr>
          <p:cNvPr id="388" name="CustomShape 45"/>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158040" indent="540360" algn="ctr">
              <a:lnSpc>
                <a:spcPct val="90000"/>
              </a:lnSpc>
            </a:pPr>
            <a:r>
              <a:rPr lang="ru-RU" sz="2400" b="1" strike="noStrike" spc="-1" dirty="0">
                <a:solidFill>
                  <a:srgbClr val="C00000"/>
                </a:solidFill>
                <a:latin typeface="Arial" panose="020B0604020202020204" pitchFamily="34" charset="0"/>
                <a:cs typeface="Arial" panose="020B0604020202020204" pitchFamily="34" charset="0"/>
              </a:rPr>
              <a:t>6</a:t>
            </a:r>
            <a:r>
              <a:rPr lang="en-US" sz="2400" b="1" strike="noStrike" spc="-1" dirty="0">
                <a:solidFill>
                  <a:srgbClr val="C00000"/>
                </a:solidFill>
                <a:latin typeface="Arial" panose="020B0604020202020204" pitchFamily="34" charset="0"/>
                <a:cs typeface="Arial" panose="020B0604020202020204" pitchFamily="34" charset="0"/>
              </a:rPr>
              <a:t>.</a:t>
            </a:r>
            <a:r>
              <a:rPr lang="ru-RU" sz="2400" b="1" strike="noStrike" spc="-1" dirty="0">
                <a:solidFill>
                  <a:srgbClr val="C00000"/>
                </a:solidFill>
                <a:latin typeface="Arial" panose="020B0604020202020204" pitchFamily="34" charset="0"/>
                <a:cs typeface="Arial" panose="020B0604020202020204" pitchFamily="34" charset="0"/>
              </a:rPr>
              <a:t> </a:t>
            </a:r>
            <a:r>
              <a:rPr lang="kk-KZ" sz="2400" b="1"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Турбомолекулалық  вакуумдық  сорғылар</a:t>
            </a:r>
            <a:r>
              <a:rPr lang="en-US" sz="2400" b="1" strike="noStrike" spc="-1" dirty="0">
                <a:solidFill>
                  <a:srgbClr val="C00000"/>
                </a:solidFill>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0EEBA9DE-A234-7E22-982E-2B28AFA10111}"/>
              </a:ext>
            </a:extLst>
          </p:cNvPr>
          <p:cNvSpPr txBox="1"/>
          <p:nvPr/>
        </p:nvSpPr>
        <p:spPr>
          <a:xfrm>
            <a:off x="588720" y="895596"/>
            <a:ext cx="11056920" cy="1631216"/>
          </a:xfrm>
          <a:prstGeom prst="rect">
            <a:avLst/>
          </a:prstGeom>
          <a:noFill/>
        </p:spPr>
        <p:txBody>
          <a:bodyPr wrap="square">
            <a:spAutoFit/>
          </a:bodyPr>
          <a:lstStyle/>
          <a:p>
            <a:pPr algn="just"/>
            <a:r>
              <a:rPr lang="kk-KZ" sz="20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Қозғалмайтын статорлы дискілері (</a:t>
            </a:r>
            <a:r>
              <a:rPr lang="kk-KZ" sz="20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4</a:t>
            </a:r>
            <a:r>
              <a:rPr lang="kk-KZ" sz="20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бар (</a:t>
            </a:r>
            <a:r>
              <a:rPr lang="kk-KZ" sz="20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2</a:t>
            </a:r>
            <a:r>
              <a:rPr lang="kk-KZ" sz="20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корпуста ротор (</a:t>
            </a:r>
            <a:r>
              <a:rPr lang="kk-KZ" sz="20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1</a:t>
            </a:r>
            <a:r>
              <a:rPr lang="kk-KZ" sz="20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айналады, онда жұмыс дөңгелектері (</a:t>
            </a:r>
            <a:r>
              <a:rPr lang="kk-KZ" sz="20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3</a:t>
            </a:r>
            <a:r>
              <a:rPr lang="kk-KZ" sz="20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орналасқан білік болып табылады, олар не қисық радиалды тіліктері бар дискілер түрінде, не күрекшелі дөңгелектер түрінде орындалады. Күректер төлкенің сыртқы бетіне белгілі бір бұрышпен орнатылады. Роторлық дискілердегі ойықтар статорлық дискілердегі ойықтарға қатысты айнадай орналастырылады. </a:t>
            </a:r>
            <a:endParaRPr lang="ru-KZ" sz="2000" dirty="0">
              <a:solidFill>
                <a:schemeClr val="accent1">
                  <a:lumMod val="50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319C18D-F9C3-3846-F109-97C34C8C8D24}"/>
              </a:ext>
            </a:extLst>
          </p:cNvPr>
          <p:cNvSpPr txBox="1"/>
          <p:nvPr/>
        </p:nvSpPr>
        <p:spPr>
          <a:xfrm>
            <a:off x="6049920" y="2854696"/>
            <a:ext cx="5802960" cy="3170099"/>
          </a:xfrm>
          <a:prstGeom prst="rect">
            <a:avLst/>
          </a:prstGeom>
          <a:noFill/>
        </p:spPr>
        <p:txBody>
          <a:bodyPr wrap="square">
            <a:spAutoFit/>
          </a:bodyPr>
          <a:lstStyle/>
          <a:p>
            <a:pPr marL="158115" marR="277495" indent="540385" algn="just">
              <a:lnSpc>
                <a:spcPct val="100000"/>
              </a:lnSpc>
              <a:spcAft>
                <a:spcPts val="800"/>
              </a:spcAft>
            </a:pP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Қазіргі турбомолекулярлық сорғылар жоғары әрекеттің нақты жылдамдығын және вакуум жасай алады </a:t>
            </a:r>
            <a:r>
              <a:rPr lang="kk-KZ"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10</a:t>
            </a:r>
            <a:r>
              <a:rPr lang="kk-KZ" sz="2000" baseline="30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-5</a:t>
            </a:r>
            <a:r>
              <a:rPr lang="kk-KZ"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–10</a:t>
            </a:r>
            <a:r>
              <a:rPr lang="kk-KZ" sz="2000" baseline="30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-6</a:t>
            </a:r>
            <a:r>
              <a:rPr lang="kk-KZ"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Па</a:t>
            </a:r>
            <a:r>
              <a:rPr lang="kk-KZ" sz="20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және эвакуацияланатын жүйені жылытқаннан кейін вакуум </a:t>
            </a:r>
            <a:r>
              <a:rPr lang="kk-KZ"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10</a:t>
            </a:r>
            <a:r>
              <a:rPr lang="kk-KZ" sz="2000" baseline="30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-7</a:t>
            </a:r>
            <a:r>
              <a:rPr lang="kk-KZ"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-10</a:t>
            </a:r>
            <a:r>
              <a:rPr lang="kk-KZ" sz="2000" baseline="30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-9</a:t>
            </a:r>
            <a:r>
              <a:rPr lang="kk-KZ"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Па  </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жетеді.Вакуумның мүмкін ұлғаюының теориялық шегі TВС құрылымдық материалдардың бу қысымымен анықталады және  </a:t>
            </a:r>
            <a:r>
              <a:rPr lang="kk-KZ"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10</a:t>
            </a:r>
            <a:r>
              <a:rPr lang="kk-KZ" sz="2000" baseline="30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r>
              <a:rPr lang="kk-KZ"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¹⁸–10</a:t>
            </a:r>
            <a:r>
              <a:rPr lang="kk-KZ" sz="2000" baseline="30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r>
              <a:rPr lang="kk-KZ"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²¹ Па </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болып табылады.</a:t>
            </a:r>
            <a:endParaRPr lang="ru-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664500" y="2814148"/>
            <a:ext cx="5301600" cy="3376504"/>
          </a:xfrm>
          <a:prstGeom prst="rect">
            <a:avLst/>
          </a:prstGeom>
        </p:spPr>
      </p:pic>
    </p:spTree>
    <p:extLst>
      <p:ext uri="{BB962C8B-B14F-4D97-AF65-F5344CB8AC3E}">
        <p14:creationId xmlns:p14="http://schemas.microsoft.com/office/powerpoint/2010/main" val="3679047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1"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2"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3" name="CustomShape 3"/>
          <p:cNvSpPr/>
          <p:nvPr/>
        </p:nvSpPr>
        <p:spPr>
          <a:xfrm>
            <a:off x="471960" y="54648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394" name="Group 4"/>
          <p:cNvGrpSpPr/>
          <p:nvPr/>
        </p:nvGrpSpPr>
        <p:grpSpPr>
          <a:xfrm>
            <a:off x="11873520" y="44640"/>
            <a:ext cx="232920" cy="771840"/>
            <a:chOff x="11873520" y="44640"/>
            <a:chExt cx="232920" cy="771840"/>
          </a:xfrm>
        </p:grpSpPr>
        <p:sp>
          <p:nvSpPr>
            <p:cNvPr id="395"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6"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7"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8"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99"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0"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1"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2"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3"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4"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5"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6"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407" name="Group 17"/>
          <p:cNvGrpSpPr/>
          <p:nvPr/>
        </p:nvGrpSpPr>
        <p:grpSpPr>
          <a:xfrm>
            <a:off x="54720" y="3048480"/>
            <a:ext cx="629640" cy="764640"/>
            <a:chOff x="54720" y="3048480"/>
            <a:chExt cx="629640" cy="764640"/>
          </a:xfrm>
        </p:grpSpPr>
        <p:sp>
          <p:nvSpPr>
            <p:cNvPr id="408"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09"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0"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1"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2"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3"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4"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5"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6"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7"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8"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19"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0"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1"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2"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3"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4"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5"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6"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7"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8"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29"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30"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31"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432"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433" name="CustomShape 43"/>
          <p:cNvSpPr/>
          <p:nvPr/>
        </p:nvSpPr>
        <p:spPr>
          <a:xfrm>
            <a:off x="1242360" y="139392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en-US" sz="1800" b="0" strike="noStrike" spc="-1">
              <a:latin typeface="Arial"/>
            </a:endParaRPr>
          </a:p>
          <a:p>
            <a:pPr>
              <a:lnSpc>
                <a:spcPct val="100000"/>
              </a:lnSpc>
            </a:pPr>
            <a:endParaRPr lang="en-US" sz="1800" b="0" strike="noStrike" spc="-1">
              <a:latin typeface="Arial"/>
            </a:endParaRPr>
          </a:p>
        </p:txBody>
      </p:sp>
      <p:pic>
        <p:nvPicPr>
          <p:cNvPr id="2" name="Рисунок 1">
            <a:extLst>
              <a:ext uri="{FF2B5EF4-FFF2-40B4-BE49-F238E27FC236}">
                <a16:creationId xmlns:a16="http://schemas.microsoft.com/office/drawing/2014/main" id="{4D87CDC2-EFD3-3735-1488-C8DA8A8434C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1320" y="3057328"/>
            <a:ext cx="4021790" cy="3030289"/>
          </a:xfrm>
          <a:prstGeom prst="rect">
            <a:avLst/>
          </a:prstGeom>
          <a:noFill/>
        </p:spPr>
      </p:pic>
      <p:sp>
        <p:nvSpPr>
          <p:cNvPr id="6" name="TextBox 5">
            <a:extLst>
              <a:ext uri="{FF2B5EF4-FFF2-40B4-BE49-F238E27FC236}">
                <a16:creationId xmlns:a16="http://schemas.microsoft.com/office/drawing/2014/main" id="{B2CD0810-2E48-DA17-0DC6-FB333F2D2C99}"/>
              </a:ext>
            </a:extLst>
          </p:cNvPr>
          <p:cNvSpPr txBox="1"/>
          <p:nvPr/>
        </p:nvSpPr>
        <p:spPr>
          <a:xfrm>
            <a:off x="542520" y="743925"/>
            <a:ext cx="11389500" cy="923330"/>
          </a:xfrm>
          <a:prstGeom prst="rect">
            <a:avLst/>
          </a:prstGeom>
          <a:noFill/>
        </p:spPr>
        <p:txBody>
          <a:bodyPr wrap="square">
            <a:spAutoFit/>
          </a:bodyPr>
          <a:lstStyle/>
          <a:p>
            <a:pPr algn="just"/>
            <a:r>
              <a:rPr lang="kk-KZ"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Доңғалақ - белгілі бір қадаммен орнатылған бірнеше пластиналардан тұратын тор</a:t>
            </a:r>
            <a:r>
              <a:rPr lang="ru-KZ"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a:t>
            </a:r>
            <a:endParaRPr lang="kk-KZ"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18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Тұрақты</a:t>
            </a:r>
            <a:r>
              <a:rPr lang="ru-RU" sz="18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күй</a:t>
            </a:r>
            <a:r>
              <a:rPr lang="ru-RU" sz="18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үшін</a:t>
            </a:r>
            <a:r>
              <a:rPr lang="ru-RU" sz="18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молекулалар</a:t>
            </a:r>
            <a:r>
              <a:rPr lang="ru-RU" sz="18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ағыны</a:t>
            </a:r>
            <a:r>
              <a:rPr lang="ru-KZ" sz="180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ны</a:t>
            </a:r>
            <a:r>
              <a:rPr lang="kk-KZ"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ң нәтиже</a:t>
            </a:r>
            <a:r>
              <a:rPr lang="ru-RU"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теңдеуі</a:t>
            </a:r>
            <a:r>
              <a:rPr lang="ru-RU"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болады</a:t>
            </a:r>
            <a:r>
              <a:rPr lang="ru-RU"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a:t>
            </a:r>
            <a:endParaRPr lang="ru-KZ" sz="12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algn="just"/>
            <a:r>
              <a:rPr lang="kk-KZ"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endParaRPr lang="ru-KZ" dirty="0">
              <a:solidFill>
                <a:schemeClr val="accent1">
                  <a:lumMod val="50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7399422-8009-E124-7B39-D3A93D9AC24A}"/>
                  </a:ext>
                </a:extLst>
              </p:cNvPr>
              <p:cNvSpPr txBox="1"/>
              <p:nvPr/>
            </p:nvSpPr>
            <p:spPr>
              <a:xfrm>
                <a:off x="331980" y="1918424"/>
                <a:ext cx="11524200" cy="1118255"/>
              </a:xfrm>
              <a:prstGeom prst="rect">
                <a:avLst/>
              </a:prstGeom>
              <a:noFill/>
            </p:spPr>
            <p:txBody>
              <a:bodyPr wrap="square">
                <a:spAutoFit/>
              </a:bodyPr>
              <a:lstStyle/>
              <a:p>
                <a:pPr marL="158115" marR="277495" indent="540385" algn="just">
                  <a:lnSpc>
                    <a:spcPct val="100000"/>
                  </a:lnSpc>
                  <a:spcBef>
                    <a:spcPts val="1200"/>
                  </a:spcBef>
                  <a:spcAft>
                    <a:spcPts val="800"/>
                  </a:spcAft>
                </a:pPr>
                <a:r>
                  <a:rPr lang="kk-KZ" dirty="0">
                    <a:solidFill>
                      <a:schemeClr val="accent1">
                        <a:lumMod val="50000"/>
                      </a:schemeClr>
                    </a:solidFill>
                    <a:effectLst/>
                    <a:ea typeface="Times New Roman" panose="02020603050405020304" pitchFamily="18" charset="0"/>
                    <a:cs typeface="Arial" panose="020B0604020202020204" pitchFamily="34" charset="0"/>
                  </a:rPr>
                  <a:t>мұндағы W мәні бойынша </a:t>
                </a:r>
                <a14:m>
                  <m:oMath xmlns:m="http://schemas.openxmlformats.org/officeDocument/2006/math">
                    <m:sSub>
                      <m:sSubPr>
                        <m:ctrlPr>
                          <a:rPr lang="ru-KZ"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kk-KZ"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𝑋</m:t>
                        </m:r>
                      </m:e>
                      <m:sub>
                        <m:r>
                          <a:rPr lang="kk-KZ" i="1">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oMath>
                </a14:m>
                <a:r>
                  <a:rPr lang="kk-KZ" dirty="0">
                    <a:solidFill>
                      <a:schemeClr val="accent1">
                        <a:lumMod val="50000"/>
                      </a:schemeClr>
                    </a:solidFill>
                    <a:effectLst/>
                    <a:ea typeface="Times New Roman" panose="02020603050405020304" pitchFamily="18" charset="0"/>
                    <a:cs typeface="Arial" panose="020B0604020202020204" pitchFamily="34" charset="0"/>
                  </a:rPr>
                  <a:t> коэффициент болып табылады.</a:t>
                </a:r>
                <a:r>
                  <a:rPr lang="kk-KZ" dirty="0">
                    <a:solidFill>
                      <a:schemeClr val="accent1">
                        <a:lumMod val="50000"/>
                      </a:schemeClr>
                    </a:solidFill>
                    <a:ea typeface="Times New Roman" panose="02020603050405020304" pitchFamily="18" charset="0"/>
                    <a:cs typeface="Arial" panose="020B0604020202020204" pitchFamily="34" charset="0"/>
                  </a:rPr>
                  <a:t> Т</a:t>
                </a:r>
                <a:r>
                  <a:rPr lang="kk-KZ" dirty="0">
                    <a:solidFill>
                      <a:schemeClr val="accent1">
                        <a:lumMod val="50000"/>
                      </a:schemeClr>
                    </a:solidFill>
                    <a:effectLst/>
                    <a:ea typeface="Times New Roman" panose="02020603050405020304" pitchFamily="18" charset="0"/>
                    <a:cs typeface="Arial" panose="020B0604020202020204" pitchFamily="34" charset="0"/>
                  </a:rPr>
                  <a:t>еңдеуді басқа түрде ұсынуға болады: </a:t>
                </a:r>
                <a:endParaRPr lang="ru-KZ" dirty="0">
                  <a:solidFill>
                    <a:schemeClr val="accent1">
                      <a:lumMod val="50000"/>
                    </a:schemeClr>
                  </a:solidFill>
                  <a:effectLst/>
                  <a:ea typeface="Times New Roman" panose="02020603050405020304" pitchFamily="18" charset="0"/>
                  <a:cs typeface="Arial" panose="020B0604020202020204" pitchFamily="34" charset="0"/>
                </a:endParaRPr>
              </a:p>
              <a:p>
                <a:r>
                  <a:rPr lang="kk-KZ" sz="2400"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endParaRPr lang="ru-KZ" sz="2400" dirty="0">
                  <a:solidFill>
                    <a:srgbClr val="C00000"/>
                  </a:solidFill>
                  <a:effectLst/>
                  <a:latin typeface="Arial" panose="020B0604020202020204" pitchFamily="34"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97399422-8009-E124-7B39-D3A93D9AC24A}"/>
                  </a:ext>
                </a:extLst>
              </p:cNvPr>
              <p:cNvSpPr txBox="1">
                <a:spLocks noRot="1" noChangeAspect="1" noMove="1" noResize="1" noEditPoints="1" noAdjustHandles="1" noChangeArrowheads="1" noChangeShapeType="1" noTextEdit="1"/>
              </p:cNvSpPr>
              <p:nvPr/>
            </p:nvSpPr>
            <p:spPr>
              <a:xfrm>
                <a:off x="331980" y="1918424"/>
                <a:ext cx="11524200" cy="1118255"/>
              </a:xfrm>
              <a:prstGeom prst="rect">
                <a:avLst/>
              </a:prstGeom>
              <a:blipFill>
                <a:blip r:embed="rId3"/>
                <a:stretch>
                  <a:fillRect t="-3279"/>
                </a:stretch>
              </a:blipFill>
            </p:spPr>
            <p:txBody>
              <a:bodyPr/>
              <a:lstStyle/>
              <a:p>
                <a:r>
                  <a:rPr lang="ru-KZ">
                    <a:noFill/>
                  </a:rPr>
                  <a:t> </a:t>
                </a:r>
              </a:p>
            </p:txBody>
          </p:sp>
        </mc:Fallback>
      </mc:AlternateContent>
      <p:sp>
        <p:nvSpPr>
          <p:cNvPr id="11" name="TextBox 10">
            <a:extLst>
              <a:ext uri="{FF2B5EF4-FFF2-40B4-BE49-F238E27FC236}">
                <a16:creationId xmlns:a16="http://schemas.microsoft.com/office/drawing/2014/main" id="{371D9EB0-4156-1BF0-D049-D6FAC62BF451}"/>
              </a:ext>
            </a:extLst>
          </p:cNvPr>
          <p:cNvSpPr txBox="1"/>
          <p:nvPr/>
        </p:nvSpPr>
        <p:spPr>
          <a:xfrm>
            <a:off x="773280" y="6037221"/>
            <a:ext cx="6098344" cy="338554"/>
          </a:xfrm>
          <a:prstGeom prst="rect">
            <a:avLst/>
          </a:prstGeom>
          <a:noFill/>
        </p:spPr>
        <p:txBody>
          <a:bodyPr wrap="square">
            <a:spAutoFit/>
          </a:bodyPr>
          <a:lstStyle/>
          <a:p>
            <a:r>
              <a:rPr lang="ru-RU" sz="1600" b="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ТВС жұмыс дөңгелегінің схемасы </a:t>
            </a:r>
            <a:endParaRPr lang="ru-KZ" sz="1600" b="1"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CA92F85-9C6C-1DD2-7E75-543F379F459C}"/>
              </a:ext>
            </a:extLst>
          </p:cNvPr>
          <p:cNvSpPr txBox="1"/>
          <p:nvPr/>
        </p:nvSpPr>
        <p:spPr>
          <a:xfrm>
            <a:off x="4362092" y="2944725"/>
            <a:ext cx="7206748" cy="1128514"/>
          </a:xfrm>
          <a:prstGeom prst="rect">
            <a:avLst/>
          </a:prstGeom>
          <a:noFill/>
        </p:spPr>
        <p:txBody>
          <a:bodyPr wrap="square">
            <a:spAutoFit/>
          </a:bodyPr>
          <a:lstStyle/>
          <a:p>
            <a:pPr marL="158115" marR="277495" indent="540385" algn="just">
              <a:lnSpc>
                <a:spcPct val="100000"/>
              </a:lnSpc>
              <a:spcAft>
                <a:spcPts val="800"/>
              </a:spcAft>
            </a:pPr>
            <a:endPar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158115" marR="277495" indent="540385" algn="just">
              <a:lnSpc>
                <a:spcPct val="100000"/>
              </a:lnSpc>
              <a:spcAft>
                <a:spcPts val="800"/>
              </a:spcAft>
            </a:pPr>
            <a:r>
              <a:rPr lang="ru-RU"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Ж</a:t>
            </a:r>
            <a:r>
              <a:rPr lang="ru-RU" sz="18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ұмыс дөңгелегіндегі газдың сығылу коэффициенті</a:t>
            </a:r>
            <a:endParaRPr lang="ru-KZ" sz="12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r>
              <a:rPr lang="kk-KZ" sz="1800" kern="0" dirty="0">
                <a:effectLst/>
                <a:latin typeface="Arial" panose="020B0604020202020204" pitchFamily="34" charset="0"/>
                <a:ea typeface="Times New Roman" panose="02020603050405020304" pitchFamily="18" charset="0"/>
                <a:cs typeface="Arial" panose="020B0604020202020204" pitchFamily="34" charset="0"/>
              </a:rPr>
              <a:t>                         </a:t>
            </a:r>
            <a:endParaRPr lang="en-US" sz="2400"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5" name="TextBox 14">
            <a:extLst>
              <a:ext uri="{FF2B5EF4-FFF2-40B4-BE49-F238E27FC236}">
                <a16:creationId xmlns:a16="http://schemas.microsoft.com/office/drawing/2014/main" id="{4A4DA98A-43F7-5CB6-31A2-40E88512B132}"/>
              </a:ext>
            </a:extLst>
          </p:cNvPr>
          <p:cNvSpPr txBox="1"/>
          <p:nvPr/>
        </p:nvSpPr>
        <p:spPr>
          <a:xfrm>
            <a:off x="4420847" y="4546654"/>
            <a:ext cx="7409218" cy="923330"/>
          </a:xfrm>
          <a:prstGeom prst="rect">
            <a:avLst/>
          </a:prstGeom>
          <a:noFill/>
        </p:spPr>
        <p:txBody>
          <a:bodyPr wrap="square">
            <a:spAutoFit/>
          </a:bodyPr>
          <a:lstStyle/>
          <a:p>
            <a:pPr marL="158115" marR="277495" indent="540385" algn="just">
              <a:lnSpc>
                <a:spcPct val="100000"/>
              </a:lnSpc>
              <a:spcAft>
                <a:spcPts val="800"/>
              </a:spcAft>
            </a:pPr>
            <a:r>
              <a:rPr lang="kk-KZ" sz="18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Молекулалардың доңғалақ торы арқылы алға және артқа өту ықтималдығын статистикалық сынақ әдісі (Монте-Карло әдісі) арқылы анықтауға болады.</a:t>
            </a:r>
            <a:endParaRPr lang="ru-KZ" sz="12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CustomShape 44">
            <a:extLst>
              <a:ext uri="{FF2B5EF4-FFF2-40B4-BE49-F238E27FC236}">
                <a16:creationId xmlns:a16="http://schemas.microsoft.com/office/drawing/2014/main" id="{7F6ABA7A-7AC2-C8F7-3DB8-BD54613BD822}"/>
              </a:ext>
            </a:extLst>
          </p:cNvPr>
          <p:cNvSpPr/>
          <p:nvPr/>
        </p:nvSpPr>
        <p:spPr>
          <a:xfrm>
            <a:off x="2003400" y="3870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158040" marR="0" lvl="0" indent="540360" algn="ctr" defTabSz="914400" rtl="0" eaLnBrk="1" fontAlgn="auto" latinLnBrk="0" hangingPunct="1">
              <a:lnSpc>
                <a:spcPct val="90000"/>
              </a:lnSpc>
              <a:spcBef>
                <a:spcPts val="0"/>
              </a:spcBef>
              <a:spcAft>
                <a:spcPts val="0"/>
              </a:spcAft>
              <a:buClrTx/>
              <a:buSzTx/>
              <a:buFontTx/>
              <a:buNone/>
              <a:tabLst/>
              <a:defRPr/>
            </a:pPr>
            <a:r>
              <a:rPr lang="ru-RU" sz="2400" b="1" spc="-1" dirty="0">
                <a:solidFill>
                  <a:srgbClr val="C00000"/>
                </a:solidFill>
                <a:latin typeface="Arial" panose="020B0604020202020204" pitchFamily="34" charset="0"/>
                <a:cs typeface="Arial" panose="020B0604020202020204" pitchFamily="34" charset="0"/>
              </a:rPr>
              <a:t>6</a:t>
            </a:r>
            <a:r>
              <a:rPr kumimoji="0" lang="en-US" sz="24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a:t>
            </a:r>
            <a:r>
              <a:rPr kumimoji="0" lang="ru-RU" sz="24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kk-KZ" sz="24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Турбомолекулалық  вакуумдық  сорғылар</a:t>
            </a:r>
            <a:r>
              <a:rPr kumimoji="0" lang="en-US" sz="24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rPr>
              <a:t> </a:t>
            </a:r>
            <a:endParaRPr kumimoji="0" lang="en-US"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Скругленный прямоугольник 3"/>
              <p:cNvSpPr/>
              <p:nvPr/>
            </p:nvSpPr>
            <p:spPr>
              <a:xfrm>
                <a:off x="4475211" y="1416646"/>
                <a:ext cx="2953426" cy="48112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sSub>
                      <m:sSubPr>
                        <m:ctrlPr>
                          <a:rPr lang="ru-KZ"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𝑁</m:t>
                        </m:r>
                      </m:e>
                      <m:sub>
                        <m:r>
                          <a:rPr lang="ru-RU"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1</m:t>
                        </m:r>
                      </m:sub>
                    </m:sSub>
                    <m:r>
                      <a:rPr lang="en-US"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𝑊</m:t>
                    </m:r>
                    <m:r>
                      <a:rPr lang="ru-RU"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KZ"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𝑁</m:t>
                        </m:r>
                      </m:e>
                      <m:sub>
                        <m:r>
                          <a:rPr lang="ru-RU"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1 </m:t>
                        </m:r>
                      </m:sub>
                    </m:sSub>
                    <m:sSub>
                      <m:sSubPr>
                        <m:ctrlPr>
                          <a:rPr lang="ru-KZ"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𝛴</m:t>
                        </m:r>
                      </m:e>
                      <m:sub>
                        <m:r>
                          <a:rPr lang="ru-RU"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1.2</m:t>
                        </m:r>
                      </m:sub>
                    </m:sSub>
                    <m:r>
                      <a:rPr lang="ru-RU"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KZ"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𝑁</m:t>
                        </m:r>
                      </m:e>
                      <m:sub>
                        <m:r>
                          <a:rPr lang="ru-RU"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b>
                    </m:sSub>
                    <m:sSub>
                      <m:sSubPr>
                        <m:ctrlPr>
                          <a:rPr lang="ru-KZ"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𝛴</m:t>
                        </m:r>
                      </m:e>
                      <m:sub>
                        <m:r>
                          <a:rPr lang="ru-RU"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2.1</m:t>
                        </m:r>
                      </m:sub>
                    </m:sSub>
                    <m:r>
                      <a:rPr lang="ru-RU" sz="20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oMath>
                </a14:m>
                <a:r>
                  <a:rPr lang="ru-RU" sz="24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p>
            </p:txBody>
          </p:sp>
        </mc:Choice>
        <mc:Fallback xmlns="">
          <p:sp>
            <p:nvSpPr>
              <p:cNvPr id="4" name="Скругленный прямоугольник 3"/>
              <p:cNvSpPr>
                <a:spLocks noRot="1" noChangeAspect="1" noMove="1" noResize="1" noEditPoints="1" noAdjustHandles="1" noChangeArrowheads="1" noChangeShapeType="1" noTextEdit="1"/>
              </p:cNvSpPr>
              <p:nvPr/>
            </p:nvSpPr>
            <p:spPr>
              <a:xfrm>
                <a:off x="4475211" y="1416646"/>
                <a:ext cx="2953426" cy="481128"/>
              </a:xfrm>
              <a:prstGeom prst="roundRect">
                <a:avLst/>
              </a:prstGeom>
              <a:blipFill>
                <a:blip r:embed="rId4"/>
                <a:stretch>
                  <a:fillRect/>
                </a:stretch>
              </a:blipFill>
            </p:spPr>
            <p:txBody>
              <a:bodyPr/>
              <a:lstStyle/>
              <a:p>
                <a:r>
                  <a:rPr lang="ru-KZ">
                    <a:noFill/>
                  </a:rPr>
                  <a:t> </a:t>
                </a:r>
              </a:p>
            </p:txBody>
          </p:sp>
        </mc:Fallback>
      </mc:AlternateContent>
      <mc:AlternateContent xmlns:mc="http://schemas.openxmlformats.org/markup-compatibility/2006" xmlns:a14="http://schemas.microsoft.com/office/drawing/2010/main">
        <mc:Choice Requires="a14">
          <p:sp>
            <p:nvSpPr>
              <p:cNvPr id="5" name="Скругленный прямоугольник 4"/>
              <p:cNvSpPr/>
              <p:nvPr/>
            </p:nvSpPr>
            <p:spPr>
              <a:xfrm>
                <a:off x="4843627" y="2426923"/>
                <a:ext cx="2500906" cy="712889"/>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14:m>
                  <m:oMathPara xmlns:m="http://schemas.openxmlformats.org/officeDocument/2006/math">
                    <m:oMathParaPr>
                      <m:jc m:val="centerGroup"/>
                    </m:oMathParaPr>
                    <m:oMath xmlns:m="http://schemas.openxmlformats.org/officeDocument/2006/math">
                      <m:f>
                        <m:fPr>
                          <m:ctrlPr>
                            <a:rPr lang="ru-KZ" i="1">
                              <a:solidFill>
                                <a:srgbClr val="C00000"/>
                              </a:solidFill>
                              <a:latin typeface="Cambria Math" panose="02040503050406030204" pitchFamily="18" charset="0"/>
                            </a:rPr>
                          </m:ctrlPr>
                        </m:fPr>
                        <m:num>
                          <m:sSub>
                            <m:sSubPr>
                              <m:ctrlPr>
                                <a:rPr lang="ru-KZ" i="1">
                                  <a:solidFill>
                                    <a:srgbClr val="C00000"/>
                                  </a:solidFill>
                                  <a:latin typeface="Cambria Math" panose="02040503050406030204" pitchFamily="18" charset="0"/>
                                </a:rPr>
                              </m:ctrlPr>
                            </m:sSubPr>
                            <m:e>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𝑁</m:t>
                              </m:r>
                            </m:e>
                            <m:sub>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b>
                          </m:sSub>
                        </m:num>
                        <m:den>
                          <m:sSub>
                            <m:sSubPr>
                              <m:ctrlPr>
                                <a:rPr lang="ru-KZ" i="1">
                                  <a:solidFill>
                                    <a:srgbClr val="C00000"/>
                                  </a:solidFill>
                                  <a:latin typeface="Cambria Math" panose="02040503050406030204" pitchFamily="18" charset="0"/>
                                </a:rPr>
                              </m:ctrlPr>
                            </m:sSubPr>
                            <m:e>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𝑁</m:t>
                              </m:r>
                            </m:e>
                            <m:sub>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1</m:t>
                              </m:r>
                            </m:sub>
                          </m:sSub>
                        </m:den>
                      </m:f>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ru-KZ" i="1">
                              <a:solidFill>
                                <a:srgbClr val="C00000"/>
                              </a:solidFill>
                              <a:latin typeface="Cambria Math" panose="02040503050406030204" pitchFamily="18" charset="0"/>
                            </a:rPr>
                          </m:ctrlPr>
                        </m:fPr>
                        <m:num>
                          <m:sSub>
                            <m:sSubPr>
                              <m:ctrlPr>
                                <a:rPr lang="ru-KZ" i="1">
                                  <a:solidFill>
                                    <a:srgbClr val="C00000"/>
                                  </a:solidFill>
                                  <a:latin typeface="Cambria Math" panose="02040503050406030204" pitchFamily="18" charset="0"/>
                                </a:rPr>
                              </m:ctrlPr>
                            </m:sSubPr>
                            <m:e>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𝛴</m:t>
                              </m:r>
                            </m:e>
                            <m:sub>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1.2</m:t>
                              </m:r>
                            </m:sub>
                          </m:sSub>
                        </m:num>
                        <m:den>
                          <m:sSub>
                            <m:sSubPr>
                              <m:ctrlPr>
                                <a:rPr lang="ru-KZ" i="1">
                                  <a:solidFill>
                                    <a:srgbClr val="C00000"/>
                                  </a:solidFill>
                                  <a:latin typeface="Cambria Math" panose="02040503050406030204" pitchFamily="18" charset="0"/>
                                </a:rPr>
                              </m:ctrlPr>
                            </m:sSubPr>
                            <m:e>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𝛴</m:t>
                              </m:r>
                            </m:e>
                            <m:sub>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2.1</m:t>
                              </m:r>
                            </m:sub>
                          </m:sSub>
                        </m:den>
                      </m:f>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ru-KZ" i="1">
                              <a:solidFill>
                                <a:srgbClr val="C00000"/>
                              </a:solidFill>
                              <a:latin typeface="Cambria Math" panose="02040503050406030204" pitchFamily="18" charset="0"/>
                            </a:rPr>
                          </m:ctrlPr>
                        </m:fPr>
                        <m:num>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𝑊</m:t>
                          </m:r>
                        </m:num>
                        <m:den>
                          <m:sSub>
                            <m:sSubPr>
                              <m:ctrlPr>
                                <a:rPr lang="ru-KZ" i="1">
                                  <a:solidFill>
                                    <a:srgbClr val="C00000"/>
                                  </a:solidFill>
                                  <a:latin typeface="Cambria Math" panose="02040503050406030204" pitchFamily="18" charset="0"/>
                                </a:rPr>
                              </m:ctrlPr>
                            </m:sSubPr>
                            <m:e>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𝛴</m:t>
                              </m:r>
                            </m:e>
                            <m:sub>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2.1</m:t>
                              </m:r>
                            </m:sub>
                          </m:sSub>
                        </m:den>
                      </m:f>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ru-KZ" dirty="0">
                  <a:solidFill>
                    <a:srgbClr val="C00000"/>
                  </a:solidFill>
                </a:endParaRPr>
              </a:p>
            </p:txBody>
          </p:sp>
        </mc:Choice>
        <mc:Fallback xmlns="">
          <p:sp>
            <p:nvSpPr>
              <p:cNvPr id="5" name="Скругленный прямоугольник 4"/>
              <p:cNvSpPr>
                <a:spLocks noRot="1" noChangeAspect="1" noMove="1" noResize="1" noEditPoints="1" noAdjustHandles="1" noChangeArrowheads="1" noChangeShapeType="1" noTextEdit="1"/>
              </p:cNvSpPr>
              <p:nvPr/>
            </p:nvSpPr>
            <p:spPr>
              <a:xfrm>
                <a:off x="4843627" y="2426923"/>
                <a:ext cx="2500906" cy="712889"/>
              </a:xfrm>
              <a:prstGeom prst="roundRect">
                <a:avLst/>
              </a:prstGeom>
              <a:blipFill>
                <a:blip r:embed="rId5"/>
                <a:stretch>
                  <a:fillRect/>
                </a:stretch>
              </a:blipFill>
            </p:spPr>
            <p:txBody>
              <a:bodyPr/>
              <a:lstStyle/>
              <a:p>
                <a:r>
                  <a:rPr lang="ru-KZ">
                    <a:noFill/>
                  </a:rPr>
                  <a:t> </a:t>
                </a:r>
              </a:p>
            </p:txBody>
          </p:sp>
        </mc:Fallback>
      </mc:AlternateContent>
      <mc:AlternateContent xmlns:mc="http://schemas.openxmlformats.org/markup-compatibility/2006" xmlns:a14="http://schemas.microsoft.com/office/drawing/2010/main">
        <mc:Choice Requires="a14">
          <p:sp>
            <p:nvSpPr>
              <p:cNvPr id="7" name="Скругленный прямоугольник 6"/>
              <p:cNvSpPr/>
              <p:nvPr/>
            </p:nvSpPr>
            <p:spPr>
              <a:xfrm>
                <a:off x="7428637" y="3741581"/>
                <a:ext cx="2554692" cy="66949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US"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𝜀</m:t>
                      </m:r>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ru-KZ" i="1">
                              <a:solidFill>
                                <a:srgbClr val="C00000"/>
                              </a:solidFill>
                              <a:latin typeface="Cambria Math" panose="02040503050406030204" pitchFamily="18" charset="0"/>
                            </a:rPr>
                          </m:ctrlPr>
                        </m:fPr>
                        <m:num>
                          <m:sSub>
                            <m:sSubPr>
                              <m:ctrlPr>
                                <a:rPr lang="ru-KZ" i="1">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𝑛</m:t>
                              </m:r>
                            </m:e>
                            <m:sub>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b>
                          </m:sSub>
                        </m:num>
                        <m:den>
                          <m:sSub>
                            <m:sSubPr>
                              <m:ctrlPr>
                                <a:rPr lang="ru-KZ" i="1">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𝑛</m:t>
                              </m:r>
                            </m:e>
                            <m:sub>
                              <m:r>
                                <a:rPr lang="en-US"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𝜌</m:t>
                              </m:r>
                            </m:sub>
                          </m:sSub>
                        </m:den>
                      </m:f>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ru-KZ" i="1">
                              <a:solidFill>
                                <a:srgbClr val="C00000"/>
                              </a:solidFill>
                              <a:latin typeface="Cambria Math" panose="02040503050406030204" pitchFamily="18" charset="0"/>
                            </a:rPr>
                          </m:ctrlPr>
                        </m:fPr>
                        <m:num>
                          <m:sSub>
                            <m:sSubPr>
                              <m:ctrlPr>
                                <a:rPr lang="ru-KZ" i="1">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𝛴</m:t>
                              </m:r>
                            </m:e>
                            <m:sub>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1.2</m:t>
                              </m:r>
                            </m:sub>
                          </m:sSub>
                        </m:num>
                        <m:den>
                          <m:sSub>
                            <m:sSubPr>
                              <m:ctrlPr>
                                <a:rPr lang="ru-KZ" i="1">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𝛴</m:t>
                              </m:r>
                            </m:e>
                            <m:sub>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2.1</m:t>
                              </m:r>
                            </m:sub>
                          </m:sSub>
                        </m:den>
                      </m:f>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ru-KZ" i="1">
                              <a:solidFill>
                                <a:srgbClr val="C00000"/>
                              </a:solidFill>
                              <a:latin typeface="Cambria Math" panose="02040503050406030204" pitchFamily="18" charset="0"/>
                            </a:rPr>
                          </m:ctrlPr>
                        </m:fPr>
                        <m:num>
                          <m:r>
                            <a:rPr lang="en-US"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𝑊</m:t>
                          </m:r>
                        </m:num>
                        <m:den>
                          <m:sSub>
                            <m:sSubPr>
                              <m:ctrlPr>
                                <a:rPr lang="ru-KZ" i="1">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𝛴</m:t>
                              </m:r>
                            </m:e>
                            <m:sub>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2.1</m:t>
                              </m:r>
                            </m:sub>
                          </m:sSub>
                        </m:den>
                      </m:f>
                      <m:r>
                        <a:rPr lang="ru-RU" i="1" ker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ru-KZ" dirty="0"/>
              </a:p>
            </p:txBody>
          </p:sp>
        </mc:Choice>
        <mc:Fallback xmlns="">
          <p:sp>
            <p:nvSpPr>
              <p:cNvPr id="7" name="Скругленный прямоугольник 6"/>
              <p:cNvSpPr>
                <a:spLocks noRot="1" noChangeAspect="1" noMove="1" noResize="1" noEditPoints="1" noAdjustHandles="1" noChangeArrowheads="1" noChangeShapeType="1" noTextEdit="1"/>
              </p:cNvSpPr>
              <p:nvPr/>
            </p:nvSpPr>
            <p:spPr>
              <a:xfrm>
                <a:off x="7428637" y="3741581"/>
                <a:ext cx="2554692" cy="669491"/>
              </a:xfrm>
              <a:prstGeom prst="roundRect">
                <a:avLst/>
              </a:prstGeom>
              <a:blipFill>
                <a:blip r:embed="rId6"/>
                <a:stretch>
                  <a:fillRect/>
                </a:stretch>
              </a:blipFill>
            </p:spPr>
            <p:txBody>
              <a:bodyPr/>
              <a:lstStyle/>
              <a:p>
                <a:r>
                  <a:rPr lang="ru-KZ">
                    <a:noFill/>
                  </a:rPr>
                  <a:t> </a:t>
                </a:r>
              </a:p>
            </p:txBody>
          </p:sp>
        </mc:Fallback>
      </mc:AlternateContent>
    </p:spTree>
    <p:extLst>
      <p:ext uri="{BB962C8B-B14F-4D97-AF65-F5344CB8AC3E}">
        <p14:creationId xmlns:p14="http://schemas.microsoft.com/office/powerpoint/2010/main" val="403416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1"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2" name="CustomShape 3"/>
          <p:cNvSpPr/>
          <p:nvPr/>
        </p:nvSpPr>
        <p:spPr>
          <a:xfrm>
            <a:off x="413730" y="613260"/>
            <a:ext cx="11247120" cy="58850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dirty="0">
              <a:ln>
                <a:noFill/>
              </a:ln>
              <a:solidFill>
                <a:prstClr val="black"/>
              </a:solidFill>
              <a:effectLst/>
              <a:uLnTx/>
              <a:uFillTx/>
              <a:latin typeface="Arial"/>
            </a:endParaRPr>
          </a:p>
        </p:txBody>
      </p:sp>
      <p:grpSp>
        <p:nvGrpSpPr>
          <p:cNvPr id="253" name="Group 4"/>
          <p:cNvGrpSpPr/>
          <p:nvPr/>
        </p:nvGrpSpPr>
        <p:grpSpPr>
          <a:xfrm>
            <a:off x="11873520" y="44640"/>
            <a:ext cx="232920" cy="771840"/>
            <a:chOff x="11873520" y="44640"/>
            <a:chExt cx="232920" cy="771840"/>
          </a:xfrm>
        </p:grpSpPr>
        <p:sp>
          <p:nvSpPr>
            <p:cNvPr id="254"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5"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6"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7"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8"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9"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0"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1"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2"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3"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4"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5"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266" name="Group 17"/>
          <p:cNvGrpSpPr/>
          <p:nvPr/>
        </p:nvGrpSpPr>
        <p:grpSpPr>
          <a:xfrm>
            <a:off x="54720" y="3048480"/>
            <a:ext cx="629640" cy="764640"/>
            <a:chOff x="54720" y="3048480"/>
            <a:chExt cx="629640" cy="764640"/>
          </a:xfrm>
        </p:grpSpPr>
        <p:sp>
          <p:nvSpPr>
            <p:cNvPr id="267"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8"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9"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0"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1"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2"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3"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4"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5"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6"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7"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8"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9"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0"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1"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2"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3"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4"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5"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6"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7"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8"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9"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0"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1"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292" name="CustomShape 43"/>
          <p:cNvSpPr/>
          <p:nvPr/>
        </p:nvSpPr>
        <p:spPr>
          <a:xfrm>
            <a:off x="756360" y="1024920"/>
            <a:ext cx="10847520" cy="528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4000"/>
          </a:bodyPr>
          <a:lstStyle/>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1" normalizeH="0" baseline="0" noProof="0" dirty="0">
              <a:ln>
                <a:noFill/>
              </a:ln>
              <a:solidFill>
                <a:prstClr val="black"/>
              </a:solidFill>
              <a:effectLst/>
              <a:uLnTx/>
              <a:uFillTx/>
              <a:latin typeface="Arial"/>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1" normalizeH="0" baseline="0" noProof="0" dirty="0">
              <a:ln>
                <a:noFill/>
              </a:ln>
              <a:solidFill>
                <a:prstClr val="black"/>
              </a:solidFill>
              <a:effectLst/>
              <a:uLnTx/>
              <a:uFillTx/>
              <a:latin typeface="Arial"/>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1" normalizeH="0" baseline="0" noProof="0" dirty="0">
              <a:ln>
                <a:noFill/>
              </a:ln>
              <a:solidFill>
                <a:prstClr val="black"/>
              </a:solidFill>
              <a:effectLst/>
              <a:uLnTx/>
              <a:uFillTx/>
              <a:latin typeface="Arial"/>
            </a:endParaRPr>
          </a:p>
        </p:txBody>
      </p:sp>
      <p:sp>
        <p:nvSpPr>
          <p:cNvPr id="294" name="CustomShape 45"/>
          <p:cNvSpPr/>
          <p:nvPr/>
        </p:nvSpPr>
        <p:spPr>
          <a:xfrm>
            <a:off x="2089440" y="257570"/>
            <a:ext cx="8181360" cy="78984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5" name="CustomShape 46"/>
          <p:cNvSpPr/>
          <p:nvPr/>
        </p:nvSpPr>
        <p:spPr>
          <a:xfrm>
            <a:off x="1945800" y="13248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ru-RU" sz="2200" b="1" kern="0" spc="-1" dirty="0">
                <a:solidFill>
                  <a:srgbClr val="C00000"/>
                </a:solidFill>
                <a:latin typeface="Arial" panose="020B0604020202020204" pitchFamily="34" charset="0"/>
                <a:ea typeface="Times New Roman" panose="02020603050405020304" pitchFamily="18" charset="0"/>
                <a:cs typeface="Arial" panose="020B0604020202020204" pitchFamily="34" charset="0"/>
              </a:rPr>
              <a:t>1.</a:t>
            </a:r>
            <a:r>
              <a:rPr kumimoji="0" lang="kk-KZ" sz="22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Майлы тығыздағыштары бар айналмалы вакуумдық сорғылар</a:t>
            </a:r>
            <a:endParaRPr kumimoji="0" lang="en-US" sz="22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400A3F00-A547-4523-B40E-DD3E4073B40D}"/>
              </a:ext>
            </a:extLst>
          </p:cNvPr>
          <p:cNvPicPr>
            <a:picLocks noChangeAspect="1"/>
          </p:cNvPicPr>
          <p:nvPr/>
        </p:nvPicPr>
        <p:blipFill>
          <a:blip r:embed="rId2"/>
          <a:stretch>
            <a:fillRect/>
          </a:stretch>
        </p:blipFill>
        <p:spPr>
          <a:xfrm>
            <a:off x="6724952" y="1258200"/>
            <a:ext cx="4356388" cy="4552950"/>
          </a:xfrm>
          <a:prstGeom prst="rect">
            <a:avLst/>
          </a:prstGeom>
          <a:ln>
            <a:noFill/>
          </a:ln>
          <a:effectLst>
            <a:outerShdw blurRad="190500" algn="tl" rotWithShape="0">
              <a:srgbClr val="000000">
                <a:alpha val="70000"/>
              </a:srgbClr>
            </a:outerShdw>
          </a:effectLst>
        </p:spPr>
      </p:pic>
      <p:sp>
        <p:nvSpPr>
          <p:cNvPr id="3" name="TextBox 2">
            <a:extLst>
              <a:ext uri="{FF2B5EF4-FFF2-40B4-BE49-F238E27FC236}">
                <a16:creationId xmlns:a16="http://schemas.microsoft.com/office/drawing/2014/main" id="{29F6ADBE-F5E1-403D-B4CF-99025F335934}"/>
              </a:ext>
            </a:extLst>
          </p:cNvPr>
          <p:cNvSpPr txBox="1"/>
          <p:nvPr/>
        </p:nvSpPr>
        <p:spPr>
          <a:xfrm>
            <a:off x="814050" y="1230942"/>
            <a:ext cx="5524172" cy="2677656"/>
          </a:xfrm>
          <a:prstGeom prst="rect">
            <a:avLst/>
          </a:prstGeom>
          <a:noFill/>
        </p:spPr>
        <p:txBody>
          <a:bodyPr wrap="square" rtlCol="0">
            <a:spAutoFit/>
          </a:bodyPr>
          <a:lstStyle/>
          <a:p>
            <a:pPr algn="just"/>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Механикалық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вакуумдық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сорғыларды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жұдырықша</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шынжыр</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белдік</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немесе</a:t>
            </a:r>
            <a:r>
              <a:rPr lang="ru-RU" sz="2400" dirty="0">
                <a:latin typeface="Arial" panose="020B0604020202020204" pitchFamily="34" charset="0"/>
                <a:cs typeface="Arial" panose="020B0604020202020204" pitchFamily="34" charset="0"/>
              </a:rPr>
              <a:t> эксцентрик </a:t>
            </a:r>
            <a:r>
              <a:rPr lang="ru-RU" sz="2400" dirty="0" err="1">
                <a:latin typeface="Arial" panose="020B0604020202020204" pitchFamily="34" charset="0"/>
                <a:cs typeface="Arial" panose="020B0604020202020204" pitchFamily="34" charset="0"/>
              </a:rPr>
              <a:t>арқылы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басқаруға</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болады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Ең</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заманауи</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бір</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жүзді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вакуумдық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сорғылар</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көбінесе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олар</a:t>
            </a:r>
            <a:r>
              <a:rPr lang="ru-RU" sz="2400" dirty="0">
                <a:latin typeface="Arial" panose="020B0604020202020204" pitchFamily="34" charset="0"/>
                <a:cs typeface="Arial" panose="020B0604020202020204" pitchFamily="34" charset="0"/>
              </a:rPr>
              <a:t> цилиндр </a:t>
            </a:r>
            <a:r>
              <a:rPr lang="ru-RU" sz="2400" dirty="0" err="1">
                <a:latin typeface="Arial" panose="020B0604020202020204" pitchFamily="34" charset="0"/>
                <a:cs typeface="Arial" panose="020B0604020202020204" pitchFamily="34" charset="0"/>
              </a:rPr>
              <a:t>басына</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бекітіледі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және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тікелей</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біліктен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басқарылады</a:t>
            </a:r>
            <a:r>
              <a:rPr lang="ru-RU"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86499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1"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2" name="CustomShape 3"/>
          <p:cNvSpPr/>
          <p:nvPr/>
        </p:nvSpPr>
        <p:spPr>
          <a:xfrm>
            <a:off x="413730" y="613260"/>
            <a:ext cx="11247120" cy="58850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dirty="0">
              <a:ln>
                <a:noFill/>
              </a:ln>
              <a:solidFill>
                <a:prstClr val="black"/>
              </a:solidFill>
              <a:effectLst/>
              <a:uLnTx/>
              <a:uFillTx/>
              <a:latin typeface="Arial"/>
            </a:endParaRPr>
          </a:p>
        </p:txBody>
      </p:sp>
      <p:grpSp>
        <p:nvGrpSpPr>
          <p:cNvPr id="253" name="Group 4"/>
          <p:cNvGrpSpPr/>
          <p:nvPr/>
        </p:nvGrpSpPr>
        <p:grpSpPr>
          <a:xfrm>
            <a:off x="11873520" y="44640"/>
            <a:ext cx="232920" cy="771840"/>
            <a:chOff x="11873520" y="44640"/>
            <a:chExt cx="232920" cy="771840"/>
          </a:xfrm>
        </p:grpSpPr>
        <p:sp>
          <p:nvSpPr>
            <p:cNvPr id="254"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5"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6"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7"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8"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9"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0"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1"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2"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3"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4"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5"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266" name="Group 17"/>
          <p:cNvGrpSpPr/>
          <p:nvPr/>
        </p:nvGrpSpPr>
        <p:grpSpPr>
          <a:xfrm>
            <a:off x="54720" y="3048480"/>
            <a:ext cx="629640" cy="764640"/>
            <a:chOff x="54720" y="3048480"/>
            <a:chExt cx="629640" cy="764640"/>
          </a:xfrm>
        </p:grpSpPr>
        <p:sp>
          <p:nvSpPr>
            <p:cNvPr id="267"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8"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9"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0"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1"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2"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3"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4"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5"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6"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7"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8"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9"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0"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1"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2"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3"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4"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5"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6"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7"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8"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9"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0"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1"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292" name="CustomShape 43"/>
          <p:cNvSpPr/>
          <p:nvPr/>
        </p:nvSpPr>
        <p:spPr>
          <a:xfrm>
            <a:off x="756360" y="1024920"/>
            <a:ext cx="10847520" cy="528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4000"/>
          </a:bodyPr>
          <a:lstStyle/>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1" normalizeH="0" baseline="0" noProof="0" dirty="0">
              <a:ln>
                <a:noFill/>
              </a:ln>
              <a:solidFill>
                <a:prstClr val="black"/>
              </a:solidFill>
              <a:effectLst/>
              <a:uLnTx/>
              <a:uFillTx/>
              <a:latin typeface="Arial"/>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1" normalizeH="0" baseline="0" noProof="0" dirty="0">
              <a:ln>
                <a:noFill/>
              </a:ln>
              <a:solidFill>
                <a:prstClr val="black"/>
              </a:solidFill>
              <a:effectLst/>
              <a:uLnTx/>
              <a:uFillTx/>
              <a:latin typeface="Arial"/>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1" normalizeH="0" baseline="0" noProof="0" dirty="0">
              <a:ln>
                <a:noFill/>
              </a:ln>
              <a:solidFill>
                <a:prstClr val="black"/>
              </a:solidFill>
              <a:effectLst/>
              <a:uLnTx/>
              <a:uFillTx/>
              <a:latin typeface="Arial"/>
            </a:endParaRPr>
          </a:p>
        </p:txBody>
      </p:sp>
      <p:sp>
        <p:nvSpPr>
          <p:cNvPr id="294" name="CustomShape 45"/>
          <p:cNvSpPr/>
          <p:nvPr/>
        </p:nvSpPr>
        <p:spPr>
          <a:xfrm>
            <a:off x="2089440" y="257570"/>
            <a:ext cx="8181360" cy="78984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5" name="CustomShape 46"/>
          <p:cNvSpPr/>
          <p:nvPr/>
        </p:nvSpPr>
        <p:spPr>
          <a:xfrm>
            <a:off x="1973880" y="348579"/>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defRPr/>
            </a:pPr>
            <a:r>
              <a:rPr kumimoji="0" lang="kk-KZ" sz="22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1.Майлы тығыздағыштары бар айналмалы вакуумдық сорғылар</a:t>
            </a:r>
            <a:endParaRPr kumimoji="0" lang="en-US" sz="22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28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5" name="Овал 4">
            <a:extLst>
              <a:ext uri="{FF2B5EF4-FFF2-40B4-BE49-F238E27FC236}">
                <a16:creationId xmlns:a16="http://schemas.microsoft.com/office/drawing/2014/main" id="{358EC2B4-9ADA-430F-8521-E043F17BC9CC}"/>
              </a:ext>
            </a:extLst>
          </p:cNvPr>
          <p:cNvSpPr/>
          <p:nvPr/>
        </p:nvSpPr>
        <p:spPr>
          <a:xfrm>
            <a:off x="651915" y="1112108"/>
            <a:ext cx="2766000" cy="18370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trike="noStrike" dirty="0" err="1">
                <a:solidFill>
                  <a:srgbClr val="FFFFFF"/>
                </a:solidFill>
                <a:latin typeface="+mj-lt"/>
                <a:ea typeface="Calibri"/>
                <a:cs typeface="Times New Roman" panose="02020603050405020304" pitchFamily="18" charset="0"/>
              </a:rPr>
              <a:t>Майлы</a:t>
            </a:r>
            <a:r>
              <a:rPr lang="en-US" sz="1400" b="1" strike="noStrike" dirty="0">
                <a:solidFill>
                  <a:srgbClr val="FFFFFF"/>
                </a:solidFill>
                <a:latin typeface="+mj-lt"/>
                <a:ea typeface="Calibri"/>
                <a:cs typeface="Times New Roman" panose="02020603050405020304" pitchFamily="18" charset="0"/>
              </a:rPr>
              <a:t> </a:t>
            </a:r>
            <a:r>
              <a:rPr lang="en-US" sz="1400" b="1" strike="noStrike" dirty="0" err="1">
                <a:solidFill>
                  <a:srgbClr val="FFFFFF"/>
                </a:solidFill>
                <a:latin typeface="+mj-lt"/>
                <a:ea typeface="Calibri"/>
                <a:cs typeface="Times New Roman" panose="02020603050405020304" pitchFamily="18" charset="0"/>
              </a:rPr>
              <a:t>тығыздағыштары</a:t>
            </a:r>
            <a:r>
              <a:rPr lang="en-US" sz="1400" b="1" strike="noStrike" dirty="0">
                <a:solidFill>
                  <a:srgbClr val="FFFFFF"/>
                </a:solidFill>
                <a:latin typeface="+mj-lt"/>
                <a:ea typeface="Calibri"/>
                <a:cs typeface="Times New Roman" panose="02020603050405020304" pitchFamily="18" charset="0"/>
              </a:rPr>
              <a:t> </a:t>
            </a:r>
            <a:r>
              <a:rPr lang="en-US" sz="1400" b="1" strike="noStrike" dirty="0" err="1">
                <a:solidFill>
                  <a:srgbClr val="FFFFFF"/>
                </a:solidFill>
                <a:latin typeface="+mj-lt"/>
                <a:ea typeface="Calibri"/>
                <a:cs typeface="Times New Roman" panose="02020603050405020304" pitchFamily="18" charset="0"/>
              </a:rPr>
              <a:t>бар</a:t>
            </a:r>
            <a:r>
              <a:rPr lang="en-US" sz="1400" b="1" strike="noStrike" dirty="0">
                <a:solidFill>
                  <a:srgbClr val="FFFFFF"/>
                </a:solidFill>
                <a:latin typeface="+mj-lt"/>
                <a:ea typeface="Calibri"/>
                <a:cs typeface="Times New Roman" panose="02020603050405020304" pitchFamily="18" charset="0"/>
              </a:rPr>
              <a:t> </a:t>
            </a:r>
            <a:r>
              <a:rPr lang="en-US" sz="1400" b="1" strike="noStrike" dirty="0" err="1">
                <a:solidFill>
                  <a:srgbClr val="FFFFFF"/>
                </a:solidFill>
                <a:latin typeface="+mj-lt"/>
                <a:ea typeface="Calibri"/>
                <a:cs typeface="Times New Roman" panose="02020603050405020304" pitchFamily="18" charset="0"/>
              </a:rPr>
              <a:t>айналмалы</a:t>
            </a:r>
            <a:r>
              <a:rPr lang="en-US" sz="1400" b="1" strike="noStrike" dirty="0">
                <a:solidFill>
                  <a:srgbClr val="FFFFFF"/>
                </a:solidFill>
                <a:latin typeface="+mj-lt"/>
                <a:ea typeface="Calibri"/>
                <a:cs typeface="Times New Roman" panose="02020603050405020304" pitchFamily="18" charset="0"/>
              </a:rPr>
              <a:t> </a:t>
            </a:r>
            <a:r>
              <a:rPr lang="en-US" sz="1400" b="1" strike="noStrike" dirty="0" err="1">
                <a:solidFill>
                  <a:srgbClr val="FFFFFF"/>
                </a:solidFill>
                <a:latin typeface="+mj-lt"/>
                <a:ea typeface="Calibri"/>
                <a:cs typeface="Times New Roman" panose="02020603050405020304" pitchFamily="18" charset="0"/>
              </a:rPr>
              <a:t>вакуумдық</a:t>
            </a:r>
            <a:r>
              <a:rPr lang="en-US" sz="1400" b="1" strike="noStrike" dirty="0">
                <a:solidFill>
                  <a:srgbClr val="FFFFFF"/>
                </a:solidFill>
                <a:latin typeface="+mj-lt"/>
                <a:ea typeface="Calibri"/>
                <a:cs typeface="Times New Roman" panose="02020603050405020304" pitchFamily="18" charset="0"/>
              </a:rPr>
              <a:t> </a:t>
            </a:r>
            <a:r>
              <a:rPr lang="en-US" sz="1400" b="1" strike="noStrike" dirty="0" err="1">
                <a:solidFill>
                  <a:srgbClr val="FFFFFF"/>
                </a:solidFill>
                <a:latin typeface="+mj-lt"/>
                <a:ea typeface="Calibri"/>
                <a:cs typeface="Times New Roman" panose="02020603050405020304" pitchFamily="18" charset="0"/>
              </a:rPr>
              <a:t>сорғы</a:t>
            </a:r>
            <a:endParaRPr lang="en-US" sz="1400" b="1" strike="noStrike" dirty="0">
              <a:latin typeface="+mj-lt"/>
              <a:cs typeface="Times New Roman" panose="02020603050405020304" pitchFamily="18" charset="0"/>
            </a:endParaRPr>
          </a:p>
          <a:p>
            <a:pPr algn="ctr"/>
            <a:endParaRPr lang="ru-RU" dirty="0"/>
          </a:p>
        </p:txBody>
      </p:sp>
      <p:sp>
        <p:nvSpPr>
          <p:cNvPr id="52" name="Овал 51">
            <a:extLst>
              <a:ext uri="{FF2B5EF4-FFF2-40B4-BE49-F238E27FC236}">
                <a16:creationId xmlns:a16="http://schemas.microsoft.com/office/drawing/2014/main" id="{E560D9CB-3F36-4EC8-97AC-03EABBC1BFEF}"/>
              </a:ext>
            </a:extLst>
          </p:cNvPr>
          <p:cNvSpPr/>
          <p:nvPr/>
        </p:nvSpPr>
        <p:spPr>
          <a:xfrm>
            <a:off x="4583633" y="1098495"/>
            <a:ext cx="2675812" cy="18506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trike="noStrike" dirty="0" err="1">
                <a:solidFill>
                  <a:srgbClr val="FFFFFF"/>
                </a:solidFill>
                <a:latin typeface="+mj-lt"/>
                <a:ea typeface="Calibri"/>
                <a:cs typeface="Times New Roman" panose="02020603050405020304" pitchFamily="18" charset="0"/>
              </a:rPr>
              <a:t>Сұйық</a:t>
            </a:r>
            <a:r>
              <a:rPr lang="en-US" b="1" strike="noStrike" dirty="0">
                <a:solidFill>
                  <a:srgbClr val="FFFFFF"/>
                </a:solidFill>
                <a:latin typeface="+mj-lt"/>
                <a:ea typeface="Calibri"/>
                <a:cs typeface="Times New Roman" panose="02020603050405020304" pitchFamily="18" charset="0"/>
              </a:rPr>
              <a:t> </a:t>
            </a:r>
            <a:r>
              <a:rPr lang="en-US" b="1" strike="noStrike" dirty="0" err="1">
                <a:solidFill>
                  <a:srgbClr val="FFFFFF"/>
                </a:solidFill>
                <a:latin typeface="+mj-lt"/>
                <a:ea typeface="Calibri"/>
                <a:cs typeface="Times New Roman" panose="02020603050405020304" pitchFamily="18" charset="0"/>
              </a:rPr>
              <a:t>сақиналы</a:t>
            </a:r>
            <a:r>
              <a:rPr lang="en-US" b="1" strike="noStrike" dirty="0">
                <a:solidFill>
                  <a:srgbClr val="FFFFFF"/>
                </a:solidFill>
                <a:latin typeface="+mj-lt"/>
                <a:ea typeface="Calibri"/>
                <a:cs typeface="Times New Roman" panose="02020603050405020304" pitchFamily="18" charset="0"/>
              </a:rPr>
              <a:t> </a:t>
            </a:r>
            <a:r>
              <a:rPr lang="en-US" b="1" strike="noStrike" dirty="0" err="1">
                <a:solidFill>
                  <a:srgbClr val="FFFFFF"/>
                </a:solidFill>
                <a:latin typeface="+mj-lt"/>
                <a:ea typeface="Calibri"/>
                <a:cs typeface="Times New Roman" panose="02020603050405020304" pitchFamily="18" charset="0"/>
              </a:rPr>
              <a:t>вакуумдық</a:t>
            </a:r>
            <a:r>
              <a:rPr lang="en-US" b="1" strike="noStrike" dirty="0">
                <a:solidFill>
                  <a:srgbClr val="FFFFFF"/>
                </a:solidFill>
                <a:latin typeface="+mj-lt"/>
                <a:ea typeface="Calibri"/>
                <a:cs typeface="Times New Roman" panose="02020603050405020304" pitchFamily="18" charset="0"/>
              </a:rPr>
              <a:t> </a:t>
            </a:r>
            <a:r>
              <a:rPr lang="en-US" b="1" strike="noStrike" dirty="0" err="1">
                <a:solidFill>
                  <a:srgbClr val="FFFFFF"/>
                </a:solidFill>
                <a:latin typeface="+mj-lt"/>
                <a:ea typeface="Calibri"/>
                <a:cs typeface="Times New Roman" panose="02020603050405020304" pitchFamily="18" charset="0"/>
              </a:rPr>
              <a:t>сорғы</a:t>
            </a:r>
            <a:endParaRPr lang="en-US" b="1" strike="noStrike" dirty="0">
              <a:latin typeface="+mj-lt"/>
              <a:cs typeface="Times New Roman" panose="02020603050405020304" pitchFamily="18" charset="0"/>
            </a:endParaRPr>
          </a:p>
        </p:txBody>
      </p:sp>
      <p:sp>
        <p:nvSpPr>
          <p:cNvPr id="53" name="Овал 52">
            <a:extLst>
              <a:ext uri="{FF2B5EF4-FFF2-40B4-BE49-F238E27FC236}">
                <a16:creationId xmlns:a16="http://schemas.microsoft.com/office/drawing/2014/main" id="{36F31259-320B-485A-8A9C-8DFD60582A9F}"/>
              </a:ext>
            </a:extLst>
          </p:cNvPr>
          <p:cNvSpPr/>
          <p:nvPr/>
        </p:nvSpPr>
        <p:spPr>
          <a:xfrm>
            <a:off x="8798123" y="1122345"/>
            <a:ext cx="2675811" cy="18506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 marR="0" lvl="0" algn="ctr" defTabSz="914400" rtl="0" eaLnBrk="1" fontAlgn="auto" latinLnBrk="0" hangingPunct="1">
              <a:lnSpc>
                <a:spcPct val="120000"/>
              </a:lnSpc>
              <a:spcBef>
                <a:spcPts val="0"/>
              </a:spcBef>
              <a:spcAft>
                <a:spcPts val="0"/>
              </a:spcAft>
              <a:buClr>
                <a:srgbClr val="FFFFFF"/>
              </a:buClr>
              <a:buSzTx/>
              <a:tabLst/>
              <a:defRPr/>
            </a:pPr>
            <a:r>
              <a:rPr kumimoji="0" lang="en-US" b="1" i="0" u="none" strike="noStrike" kern="1200" cap="none" spc="0" normalizeH="0" baseline="0" noProof="0" dirty="0" err="1">
                <a:ln>
                  <a:noFill/>
                </a:ln>
                <a:solidFill>
                  <a:srgbClr val="FFFFFF"/>
                </a:solidFill>
                <a:effectLst/>
                <a:uLnTx/>
                <a:uFillTx/>
                <a:latin typeface="Arial"/>
                <a:ea typeface="Calibri"/>
                <a:cs typeface="Times New Roman" panose="02020603050405020304" pitchFamily="18" charset="0"/>
              </a:rPr>
              <a:t>Қос</a:t>
            </a:r>
            <a:r>
              <a:rPr kumimoji="0" lang="en-US" b="1" i="0" u="none" strike="noStrike" kern="1200" cap="none" spc="0" normalizeH="0" baseline="0" noProof="0" dirty="0">
                <a:ln>
                  <a:noFill/>
                </a:ln>
                <a:solidFill>
                  <a:srgbClr val="FFFFFF"/>
                </a:solidFill>
                <a:effectLst/>
                <a:uLnTx/>
                <a:uFillTx/>
                <a:latin typeface="Arial"/>
                <a:ea typeface="Calibri"/>
                <a:cs typeface="Times New Roman" panose="02020603050405020304" pitchFamily="18" charset="0"/>
              </a:rPr>
              <a:t> </a:t>
            </a:r>
            <a:r>
              <a:rPr kumimoji="0" lang="en-US" b="1" i="0" u="none" strike="noStrike" kern="1200" cap="none" spc="0" normalizeH="0" baseline="0" noProof="0" dirty="0" err="1">
                <a:ln>
                  <a:noFill/>
                </a:ln>
                <a:solidFill>
                  <a:srgbClr val="FFFFFF"/>
                </a:solidFill>
                <a:effectLst/>
                <a:uLnTx/>
                <a:uFillTx/>
                <a:latin typeface="Arial"/>
                <a:ea typeface="Calibri"/>
                <a:cs typeface="Times New Roman" panose="02020603050405020304" pitchFamily="18" charset="0"/>
              </a:rPr>
              <a:t>роторлы</a:t>
            </a:r>
            <a:r>
              <a:rPr kumimoji="0" lang="en-US" b="1" i="0" u="none" strike="noStrike" kern="1200" cap="none" spc="0" normalizeH="0" baseline="0" noProof="0" dirty="0">
                <a:ln>
                  <a:noFill/>
                </a:ln>
                <a:solidFill>
                  <a:srgbClr val="FFFFFF"/>
                </a:solidFill>
                <a:effectLst/>
                <a:uLnTx/>
                <a:uFillTx/>
                <a:latin typeface="Arial"/>
                <a:ea typeface="Calibri"/>
                <a:cs typeface="Times New Roman" panose="02020603050405020304" pitchFamily="18" charset="0"/>
              </a:rPr>
              <a:t> </a:t>
            </a:r>
            <a:r>
              <a:rPr kumimoji="0" lang="en-US" b="1" i="0" u="none" strike="noStrike" kern="1200" cap="none" spc="0" normalizeH="0" baseline="0" noProof="0" dirty="0" err="1">
                <a:ln>
                  <a:noFill/>
                </a:ln>
                <a:solidFill>
                  <a:srgbClr val="FFFFFF"/>
                </a:solidFill>
                <a:effectLst/>
                <a:uLnTx/>
                <a:uFillTx/>
                <a:latin typeface="Arial"/>
                <a:ea typeface="Calibri"/>
                <a:cs typeface="Times New Roman" panose="02020603050405020304" pitchFamily="18" charset="0"/>
              </a:rPr>
              <a:t>вакуумдық</a:t>
            </a:r>
            <a:r>
              <a:rPr kumimoji="0" lang="en-US" b="1" i="0" u="none" strike="noStrike" kern="1200" cap="none" spc="0" normalizeH="0" baseline="0" noProof="0" dirty="0">
                <a:ln>
                  <a:noFill/>
                </a:ln>
                <a:solidFill>
                  <a:srgbClr val="FFFFFF"/>
                </a:solidFill>
                <a:effectLst/>
                <a:uLnTx/>
                <a:uFillTx/>
                <a:latin typeface="Arial"/>
                <a:ea typeface="Calibri"/>
                <a:cs typeface="Times New Roman" panose="02020603050405020304" pitchFamily="18" charset="0"/>
              </a:rPr>
              <a:t> </a:t>
            </a:r>
            <a:r>
              <a:rPr kumimoji="0" lang="en-US" b="1" i="0" u="none" strike="noStrike" kern="1200" cap="none" spc="0" normalizeH="0" baseline="0" noProof="0" dirty="0" err="1">
                <a:ln>
                  <a:noFill/>
                </a:ln>
                <a:solidFill>
                  <a:srgbClr val="FFFFFF"/>
                </a:solidFill>
                <a:effectLst/>
                <a:uLnTx/>
                <a:uFillTx/>
                <a:latin typeface="Arial"/>
                <a:ea typeface="Calibri"/>
                <a:cs typeface="Times New Roman" panose="02020603050405020304" pitchFamily="18" charset="0"/>
              </a:rPr>
              <a:t>сорғы</a:t>
            </a:r>
            <a:endParaRPr kumimoji="0" lang="en-US" b="1" i="0" u="none" strike="noStrike" kern="1200" cap="none" spc="0" normalizeH="0" baseline="0" noProof="0" dirty="0">
              <a:ln>
                <a:noFill/>
              </a:ln>
              <a:solidFill>
                <a:prstClr val="black"/>
              </a:solidFill>
              <a:effectLst/>
              <a:uLnTx/>
              <a:uFillTx/>
              <a:latin typeface="Arial"/>
              <a:cs typeface="Times New Roman" panose="02020603050405020304" pitchFamily="18" charset="0"/>
            </a:endParaRPr>
          </a:p>
        </p:txBody>
      </p:sp>
      <p:sp>
        <p:nvSpPr>
          <p:cNvPr id="54" name="Овал 53">
            <a:extLst>
              <a:ext uri="{FF2B5EF4-FFF2-40B4-BE49-F238E27FC236}">
                <a16:creationId xmlns:a16="http://schemas.microsoft.com/office/drawing/2014/main" id="{3A601D55-332C-4808-A928-0F6342050908}"/>
              </a:ext>
            </a:extLst>
          </p:cNvPr>
          <p:cNvSpPr/>
          <p:nvPr/>
        </p:nvSpPr>
        <p:spPr>
          <a:xfrm>
            <a:off x="4583633" y="4447970"/>
            <a:ext cx="2800350" cy="20315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trike="noStrike" dirty="0" err="1">
                <a:solidFill>
                  <a:srgbClr val="FFFFFF"/>
                </a:solidFill>
                <a:latin typeface="+mj-lt"/>
                <a:ea typeface="Calibri"/>
                <a:cs typeface="Times New Roman" panose="02020603050405020304" pitchFamily="18" charset="0"/>
              </a:rPr>
              <a:t>Құйынды</a:t>
            </a:r>
            <a:r>
              <a:rPr lang="en-US" b="1" strike="noStrike" dirty="0">
                <a:solidFill>
                  <a:srgbClr val="FFFFFF"/>
                </a:solidFill>
                <a:latin typeface="+mj-lt"/>
                <a:ea typeface="Calibri"/>
                <a:cs typeface="Times New Roman" panose="02020603050405020304" pitchFamily="18" charset="0"/>
              </a:rPr>
              <a:t> </a:t>
            </a:r>
            <a:r>
              <a:rPr lang="en-US" b="1" strike="noStrike" dirty="0" err="1">
                <a:solidFill>
                  <a:srgbClr val="FFFFFF"/>
                </a:solidFill>
                <a:latin typeface="+mj-lt"/>
                <a:ea typeface="Calibri"/>
                <a:cs typeface="Times New Roman" panose="02020603050405020304" pitchFamily="18" charset="0"/>
              </a:rPr>
              <a:t>вакуумдық</a:t>
            </a:r>
            <a:r>
              <a:rPr lang="en-US" b="1" strike="noStrike" dirty="0">
                <a:solidFill>
                  <a:srgbClr val="FFFFFF"/>
                </a:solidFill>
                <a:latin typeface="+mj-lt"/>
                <a:ea typeface="Calibri"/>
                <a:cs typeface="Times New Roman" panose="02020603050405020304" pitchFamily="18" charset="0"/>
              </a:rPr>
              <a:t> </a:t>
            </a:r>
            <a:r>
              <a:rPr lang="en-US" b="1" strike="noStrike" dirty="0" err="1">
                <a:solidFill>
                  <a:srgbClr val="FFFFFF"/>
                </a:solidFill>
                <a:latin typeface="+mj-lt"/>
                <a:ea typeface="Calibri"/>
                <a:cs typeface="Times New Roman" panose="02020603050405020304" pitchFamily="18" charset="0"/>
              </a:rPr>
              <a:t>сорғы</a:t>
            </a:r>
            <a:endParaRPr lang="en-US" b="1" strike="noStrike" dirty="0">
              <a:latin typeface="+mj-lt"/>
              <a:cs typeface="Times New Roman" panose="02020603050405020304" pitchFamily="18" charset="0"/>
            </a:endParaRPr>
          </a:p>
        </p:txBody>
      </p:sp>
      <p:sp>
        <p:nvSpPr>
          <p:cNvPr id="55" name="Овал 54">
            <a:extLst>
              <a:ext uri="{FF2B5EF4-FFF2-40B4-BE49-F238E27FC236}">
                <a16:creationId xmlns:a16="http://schemas.microsoft.com/office/drawing/2014/main" id="{2848B6B9-99F0-4F7C-A778-B131C47FE6C5}"/>
              </a:ext>
            </a:extLst>
          </p:cNvPr>
          <p:cNvSpPr/>
          <p:nvPr/>
        </p:nvSpPr>
        <p:spPr>
          <a:xfrm>
            <a:off x="684360" y="4417820"/>
            <a:ext cx="2800350" cy="20315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 algn="ctr">
              <a:lnSpc>
                <a:spcPct val="120000"/>
              </a:lnSpc>
              <a:buClr>
                <a:srgbClr val="FFFFFF"/>
              </a:buClr>
              <a:defRPr/>
            </a:pPr>
            <a:r>
              <a:rPr lang="en-US" sz="1800" b="1" strike="noStrike" dirty="0" err="1">
                <a:solidFill>
                  <a:srgbClr val="FFFFFF"/>
                </a:solidFill>
                <a:latin typeface="+mj-lt"/>
                <a:ea typeface="Calibri"/>
                <a:cs typeface="Times New Roman" panose="02020603050405020304" pitchFamily="18" charset="0"/>
              </a:rPr>
              <a:t>Мембраналық</a:t>
            </a:r>
            <a:r>
              <a:rPr lang="en-US" sz="1800" b="1" strike="noStrike" dirty="0">
                <a:solidFill>
                  <a:srgbClr val="FFFFFF"/>
                </a:solidFill>
                <a:latin typeface="+mj-lt"/>
                <a:ea typeface="Calibri"/>
                <a:cs typeface="Times New Roman" panose="02020603050405020304" pitchFamily="18" charset="0"/>
              </a:rPr>
              <a:t> </a:t>
            </a:r>
            <a:r>
              <a:rPr lang="en-US" sz="1800" b="1" strike="noStrike" dirty="0" err="1">
                <a:solidFill>
                  <a:srgbClr val="FFFFFF"/>
                </a:solidFill>
                <a:latin typeface="+mj-lt"/>
                <a:ea typeface="Calibri"/>
                <a:cs typeface="Times New Roman" panose="02020603050405020304" pitchFamily="18" charset="0"/>
              </a:rPr>
              <a:t>вакуумдық</a:t>
            </a:r>
            <a:r>
              <a:rPr lang="en-US" sz="1800" b="1" strike="noStrike" dirty="0">
                <a:solidFill>
                  <a:srgbClr val="FFFFFF"/>
                </a:solidFill>
                <a:latin typeface="+mj-lt"/>
                <a:ea typeface="Calibri"/>
                <a:cs typeface="Times New Roman" panose="02020603050405020304" pitchFamily="18" charset="0"/>
              </a:rPr>
              <a:t> </a:t>
            </a:r>
            <a:r>
              <a:rPr lang="en-US" sz="1800" b="1" strike="noStrike" dirty="0" err="1">
                <a:solidFill>
                  <a:srgbClr val="FFFFFF"/>
                </a:solidFill>
                <a:latin typeface="+mj-lt"/>
                <a:ea typeface="Calibri"/>
                <a:cs typeface="Times New Roman" panose="02020603050405020304" pitchFamily="18" charset="0"/>
              </a:rPr>
              <a:t>сорғы</a:t>
            </a:r>
            <a:endParaRPr lang="en-US" sz="1800" b="1" strike="noStrike" dirty="0">
              <a:latin typeface="+mj-lt"/>
              <a:cs typeface="Times New Roman" panose="02020603050405020304" pitchFamily="18" charset="0"/>
            </a:endParaRPr>
          </a:p>
        </p:txBody>
      </p:sp>
      <p:sp>
        <p:nvSpPr>
          <p:cNvPr id="56" name="Овал 55">
            <a:extLst>
              <a:ext uri="{FF2B5EF4-FFF2-40B4-BE49-F238E27FC236}">
                <a16:creationId xmlns:a16="http://schemas.microsoft.com/office/drawing/2014/main" id="{01BD85CF-079D-418C-B81E-16D854F91D29}"/>
              </a:ext>
            </a:extLst>
          </p:cNvPr>
          <p:cNvSpPr/>
          <p:nvPr/>
        </p:nvSpPr>
        <p:spPr>
          <a:xfrm>
            <a:off x="8680770" y="4417820"/>
            <a:ext cx="2800350" cy="20315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trike="noStrike" dirty="0" err="1">
                <a:solidFill>
                  <a:srgbClr val="FFFFFF"/>
                </a:solidFill>
                <a:latin typeface="+mj-lt"/>
                <a:ea typeface="Calibri"/>
                <a:cs typeface="Times New Roman" panose="02020603050405020304" pitchFamily="18" charset="0"/>
              </a:rPr>
              <a:t>Турбомолекулалық</a:t>
            </a:r>
            <a:r>
              <a:rPr lang="en-US" sz="1400" b="1" strike="noStrike" dirty="0">
                <a:solidFill>
                  <a:srgbClr val="FFFFFF"/>
                </a:solidFill>
                <a:latin typeface="+mj-lt"/>
                <a:ea typeface="Calibri"/>
                <a:cs typeface="Times New Roman" panose="02020603050405020304" pitchFamily="18" charset="0"/>
              </a:rPr>
              <a:t> </a:t>
            </a:r>
            <a:r>
              <a:rPr lang="en-US" sz="1400" b="1" strike="noStrike" dirty="0" err="1">
                <a:solidFill>
                  <a:srgbClr val="FFFFFF"/>
                </a:solidFill>
                <a:latin typeface="+mj-lt"/>
                <a:ea typeface="Calibri"/>
                <a:cs typeface="Times New Roman" panose="02020603050405020304" pitchFamily="18" charset="0"/>
              </a:rPr>
              <a:t>вакуумдық</a:t>
            </a:r>
            <a:r>
              <a:rPr lang="en-US" sz="1400" b="1" strike="noStrike" dirty="0">
                <a:solidFill>
                  <a:srgbClr val="FFFFFF"/>
                </a:solidFill>
                <a:latin typeface="+mj-lt"/>
                <a:ea typeface="Calibri"/>
                <a:cs typeface="Times New Roman" panose="02020603050405020304" pitchFamily="18" charset="0"/>
              </a:rPr>
              <a:t> </a:t>
            </a:r>
            <a:r>
              <a:rPr lang="en-US" sz="1400" b="1" strike="noStrike" dirty="0" err="1">
                <a:solidFill>
                  <a:srgbClr val="FFFFFF"/>
                </a:solidFill>
                <a:latin typeface="+mj-lt"/>
                <a:ea typeface="Calibri"/>
                <a:cs typeface="Times New Roman" panose="02020603050405020304" pitchFamily="18" charset="0"/>
              </a:rPr>
              <a:t>сорғы</a:t>
            </a:r>
            <a:endParaRPr lang="en-US" sz="1400" b="1" strike="noStrike" dirty="0">
              <a:latin typeface="+mj-lt"/>
              <a:cs typeface="Times New Roman" panose="02020603050405020304" pitchFamily="18" charset="0"/>
            </a:endParaRPr>
          </a:p>
          <a:p>
            <a:pPr algn="ctr"/>
            <a:endParaRPr lang="ru-RU" dirty="0"/>
          </a:p>
        </p:txBody>
      </p:sp>
      <p:sp>
        <p:nvSpPr>
          <p:cNvPr id="6" name="Прямоугольник: скругленные углы 5">
            <a:extLst>
              <a:ext uri="{FF2B5EF4-FFF2-40B4-BE49-F238E27FC236}">
                <a16:creationId xmlns:a16="http://schemas.microsoft.com/office/drawing/2014/main" id="{AE99DC63-B238-4F13-8C8D-364323E9BCF9}"/>
              </a:ext>
            </a:extLst>
          </p:cNvPr>
          <p:cNvSpPr/>
          <p:nvPr/>
        </p:nvSpPr>
        <p:spPr>
          <a:xfrm>
            <a:off x="2867175" y="3294125"/>
            <a:ext cx="5886450" cy="10544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a:latin typeface="Arial" panose="020B0604020202020204" pitchFamily="34" charset="0"/>
                <a:cs typeface="Arial" panose="020B0604020202020204" pitchFamily="34" charset="0"/>
              </a:rPr>
              <a:t>Механикалық вакуумдық сорғы түрлері</a:t>
            </a:r>
            <a:endParaRPr lang="ru-RU"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357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1"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2" name="CustomShape 3"/>
          <p:cNvSpPr/>
          <p:nvPr/>
        </p:nvSpPr>
        <p:spPr>
          <a:xfrm>
            <a:off x="471960" y="524880"/>
            <a:ext cx="11247120" cy="58850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dirty="0">
              <a:ln>
                <a:noFill/>
              </a:ln>
              <a:solidFill>
                <a:prstClr val="black"/>
              </a:solidFill>
              <a:effectLst/>
              <a:uLnTx/>
              <a:uFillTx/>
              <a:latin typeface="Arial"/>
            </a:endParaRPr>
          </a:p>
        </p:txBody>
      </p:sp>
      <p:grpSp>
        <p:nvGrpSpPr>
          <p:cNvPr id="253" name="Group 4"/>
          <p:cNvGrpSpPr/>
          <p:nvPr/>
        </p:nvGrpSpPr>
        <p:grpSpPr>
          <a:xfrm>
            <a:off x="11873520" y="44640"/>
            <a:ext cx="232920" cy="771840"/>
            <a:chOff x="11873520" y="44640"/>
            <a:chExt cx="232920" cy="771840"/>
          </a:xfrm>
        </p:grpSpPr>
        <p:sp>
          <p:nvSpPr>
            <p:cNvPr id="254"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5"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6"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7"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8"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59"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0"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1"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2"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3"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4"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5"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grpSp>
        <p:nvGrpSpPr>
          <p:cNvPr id="266" name="Group 17"/>
          <p:cNvGrpSpPr/>
          <p:nvPr/>
        </p:nvGrpSpPr>
        <p:grpSpPr>
          <a:xfrm>
            <a:off x="54720" y="3048480"/>
            <a:ext cx="629640" cy="764640"/>
            <a:chOff x="54720" y="3048480"/>
            <a:chExt cx="629640" cy="764640"/>
          </a:xfrm>
        </p:grpSpPr>
        <p:sp>
          <p:nvSpPr>
            <p:cNvPr id="267"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8"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69"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0"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1"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2"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3"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4"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5"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6"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7"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8"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79"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0"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1"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2"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3"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4"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5"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6"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7"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8"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89"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0"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1"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grpSp>
      <p:sp>
        <p:nvSpPr>
          <p:cNvPr id="292" name="CustomShape 43"/>
          <p:cNvSpPr/>
          <p:nvPr/>
        </p:nvSpPr>
        <p:spPr>
          <a:xfrm>
            <a:off x="756360" y="1024920"/>
            <a:ext cx="10847520" cy="528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4000"/>
          </a:bodyPr>
          <a:lstStyle/>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1" normalizeH="0" baseline="0" noProof="0" dirty="0">
              <a:ln>
                <a:noFill/>
              </a:ln>
              <a:solidFill>
                <a:prstClr val="black"/>
              </a:solidFill>
              <a:effectLst/>
              <a:uLnTx/>
              <a:uFillTx/>
              <a:latin typeface="Arial"/>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1" normalizeH="0" baseline="0" noProof="0" dirty="0">
              <a:ln>
                <a:noFill/>
              </a:ln>
              <a:solidFill>
                <a:prstClr val="black"/>
              </a:solidFill>
              <a:effectLst/>
              <a:uLnTx/>
              <a:uFillTx/>
              <a:latin typeface="Arial"/>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1" normalizeH="0" baseline="0" noProof="0" dirty="0">
              <a:ln>
                <a:noFill/>
              </a:ln>
              <a:solidFill>
                <a:prstClr val="black"/>
              </a:solidFill>
              <a:effectLst/>
              <a:uLnTx/>
              <a:uFillTx/>
              <a:latin typeface="Arial"/>
            </a:endParaRPr>
          </a:p>
        </p:txBody>
      </p:sp>
      <p:sp>
        <p:nvSpPr>
          <p:cNvPr id="294" name="CustomShape 45"/>
          <p:cNvSpPr/>
          <p:nvPr/>
        </p:nvSpPr>
        <p:spPr>
          <a:xfrm>
            <a:off x="2089440" y="257570"/>
            <a:ext cx="8181360" cy="78984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black"/>
              </a:solidFill>
              <a:effectLst/>
              <a:uLnTx/>
              <a:uFillTx/>
              <a:latin typeface="Arial"/>
            </a:endParaRPr>
          </a:p>
        </p:txBody>
      </p:sp>
      <p:sp>
        <p:nvSpPr>
          <p:cNvPr id="295" name="CustomShape 46"/>
          <p:cNvSpPr/>
          <p:nvPr/>
        </p:nvSpPr>
        <p:spPr>
          <a:xfrm>
            <a:off x="1945800" y="13248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kk-KZ" sz="20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1.Майлы тығыздағыштары бар айналмалы вакуумдық сорғылар</a:t>
            </a:r>
            <a:endParaRPr kumimoji="0" lang="en-US" sz="20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9E3BE86-80C1-15CD-C24E-32F193860A77}"/>
              </a:ext>
            </a:extLst>
          </p:cNvPr>
          <p:cNvSpPr txBox="1"/>
          <p:nvPr/>
        </p:nvSpPr>
        <p:spPr>
          <a:xfrm>
            <a:off x="590190" y="1190851"/>
            <a:ext cx="11007780" cy="1477328"/>
          </a:xfrm>
          <a:prstGeom prst="rect">
            <a:avLst/>
          </a:prstGeom>
          <a:noFill/>
        </p:spPr>
        <p:txBody>
          <a:bodyPr wrap="square">
            <a:spAutoFit/>
          </a:bodyPr>
          <a:lstStyle/>
          <a:p>
            <a:pPr algn="just"/>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Майлы</a:t>
            </a:r>
            <a:r>
              <a:rPr lang="ru-RU" dirty="0">
                <a:solidFill>
                  <a:schemeClr val="accent1">
                    <a:lumMod val="50000"/>
                  </a:schemeClr>
                </a:solidFill>
                <a:latin typeface="Arial" panose="020B0604020202020204" pitchFamily="34" charset="0"/>
                <a:cs typeface="Arial" panose="020B0604020202020204" pitchFamily="34" charset="0"/>
              </a:rPr>
              <a:t> тығыздағыш айналмалы </a:t>
            </a:r>
            <a:r>
              <a:rPr lang="ru-RU" dirty="0" err="1">
                <a:solidFill>
                  <a:schemeClr val="accent1">
                    <a:lumMod val="50000"/>
                  </a:schemeClr>
                </a:solidFill>
                <a:latin typeface="Arial" panose="020B0604020202020204" pitchFamily="34" charset="0"/>
                <a:cs typeface="Arial" panose="020B0604020202020204" pitchFamily="34" charset="0"/>
              </a:rPr>
              <a:t>вакуумдық</a:t>
            </a:r>
            <a:r>
              <a:rPr lang="ru-RU" dirty="0">
                <a:solidFill>
                  <a:schemeClr val="accent1">
                    <a:lumMod val="50000"/>
                  </a:schemeClr>
                </a:solidFill>
                <a:latin typeface="Arial" panose="020B0604020202020204" pitchFamily="34" charset="0"/>
                <a:cs typeface="Arial" panose="020B0604020202020204" pitchFamily="34" charset="0"/>
              </a:rPr>
              <a:t> сорғы көптеген </a:t>
            </a:r>
            <a:r>
              <a:rPr lang="ru-RU" dirty="0" err="1">
                <a:solidFill>
                  <a:schemeClr val="accent1">
                    <a:lumMod val="50000"/>
                  </a:schemeClr>
                </a:solidFill>
                <a:latin typeface="Arial" panose="020B0604020202020204" pitchFamily="34" charset="0"/>
                <a:cs typeface="Arial" panose="020B0604020202020204" pitchFamily="34" charset="0"/>
              </a:rPr>
              <a:t>вакуумдық</a:t>
            </a:r>
            <a:r>
              <a:rPr lang="ru-RU" dirty="0">
                <a:solidFill>
                  <a:schemeClr val="accent1">
                    <a:lumMod val="50000"/>
                  </a:schemeClr>
                </a:solidFill>
                <a:latin typeface="Arial" panose="020B0604020202020204" pitchFamily="34" charset="0"/>
                <a:cs typeface="Arial" panose="020B0604020202020204" pitchFamily="34" charset="0"/>
              </a:rPr>
              <a:t> жүйелердің ажырамас бөлігі болып табылады. Оның көмегімен </a:t>
            </a:r>
            <a:r>
              <a:rPr lang="ru-RU" dirty="0" err="1">
                <a:solidFill>
                  <a:schemeClr val="accent1">
                    <a:lumMod val="50000"/>
                  </a:schemeClr>
                </a:solidFill>
                <a:latin typeface="Arial" panose="020B0604020202020204" pitchFamily="34" charset="0"/>
                <a:cs typeface="Arial" panose="020B0604020202020204" pitchFamily="34" charset="0"/>
              </a:rPr>
              <a:t>вакуумдық</a:t>
            </a:r>
            <a:r>
              <a:rPr lang="ru-RU" dirty="0">
                <a:solidFill>
                  <a:schemeClr val="accent1">
                    <a:lumMod val="50000"/>
                  </a:schemeClr>
                </a:solidFill>
                <a:latin typeface="Arial" panose="020B0604020202020204" pitchFamily="34" charset="0"/>
                <a:cs typeface="Arial" panose="020B0604020202020204" pitchFamily="34" charset="0"/>
              </a:rPr>
              <a:t> жүйеде алдын-ала сирету және жоғары вакуумды газ тасымалдайтын сорғылардың шығуында форвакуумдық қысым жасалады. Майлы тығыздағыш айналмалы </a:t>
            </a:r>
            <a:r>
              <a:rPr lang="ru-RU" dirty="0" err="1">
                <a:solidFill>
                  <a:schemeClr val="accent1">
                    <a:lumMod val="50000"/>
                  </a:schemeClr>
                </a:solidFill>
                <a:latin typeface="Arial" panose="020B0604020202020204" pitchFamily="34" charset="0"/>
                <a:cs typeface="Arial" panose="020B0604020202020204" pitchFamily="34" charset="0"/>
              </a:rPr>
              <a:t>вакуумдық</a:t>
            </a:r>
            <a:r>
              <a:rPr lang="ru-RU" dirty="0">
                <a:solidFill>
                  <a:schemeClr val="accent1">
                    <a:lumMod val="50000"/>
                  </a:schemeClr>
                </a:solidFill>
                <a:latin typeface="Arial" panose="020B0604020202020204" pitchFamily="34" charset="0"/>
                <a:cs typeface="Arial" panose="020B0604020202020204" pitchFamily="34" charset="0"/>
              </a:rPr>
              <a:t> сорғылар көлемді </a:t>
            </a:r>
            <a:r>
              <a:rPr lang="ru-RU" dirty="0" err="1">
                <a:solidFill>
                  <a:schemeClr val="accent1">
                    <a:lumMod val="50000"/>
                  </a:schemeClr>
                </a:solidFill>
                <a:latin typeface="Arial" panose="020B0604020202020204" pitchFamily="34" charset="0"/>
                <a:cs typeface="Arial" panose="020B0604020202020204" pitchFamily="34" charset="0"/>
              </a:rPr>
              <a:t>вакуумдық</a:t>
            </a:r>
            <a:r>
              <a:rPr lang="ru-RU" dirty="0">
                <a:solidFill>
                  <a:schemeClr val="accent1">
                    <a:lumMod val="50000"/>
                  </a:schemeClr>
                </a:solidFill>
                <a:latin typeface="Arial" panose="020B0604020202020204" pitchFamily="34" charset="0"/>
                <a:cs typeface="Arial" panose="020B0604020202020204" pitchFamily="34" charset="0"/>
              </a:rPr>
              <a:t> сорғыларға жатады. </a:t>
            </a:r>
          </a:p>
          <a:p>
            <a:pPr algn="just"/>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Ең</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көп</a:t>
            </a:r>
            <a:r>
              <a:rPr lang="ru-RU" dirty="0">
                <a:solidFill>
                  <a:schemeClr val="accent1">
                    <a:lumMod val="50000"/>
                  </a:schemeClr>
                </a:solidFill>
                <a:latin typeface="Arial" panose="020B0604020202020204" pitchFamily="34" charset="0"/>
                <a:cs typeface="Arial" panose="020B0604020202020204" pitchFamily="34" charset="0"/>
              </a:rPr>
              <a:t> </a:t>
            </a:r>
            <a:r>
              <a:rPr lang="ru-RU" dirty="0" err="1">
                <a:solidFill>
                  <a:schemeClr val="accent1">
                    <a:lumMod val="50000"/>
                  </a:schemeClr>
                </a:solidFill>
                <a:latin typeface="Arial" panose="020B0604020202020204" pitchFamily="34" charset="0"/>
                <a:cs typeface="Arial" panose="020B0604020202020204" pitchFamily="34" charset="0"/>
              </a:rPr>
              <a:t>таралған</a:t>
            </a:r>
            <a:r>
              <a:rPr lang="ru-RU" dirty="0">
                <a:solidFill>
                  <a:schemeClr val="accent1">
                    <a:lumMod val="50000"/>
                  </a:schemeClr>
                </a:solidFill>
                <a:latin typeface="Arial" panose="020B0604020202020204" pitchFamily="34" charset="0"/>
                <a:cs typeface="Arial" panose="020B0604020202020204" pitchFamily="34" charset="0"/>
              </a:rPr>
              <a:t> - </a:t>
            </a:r>
            <a:r>
              <a:rPr lang="ru-RU" dirty="0" err="1">
                <a:solidFill>
                  <a:schemeClr val="accent1">
                    <a:lumMod val="50000"/>
                  </a:schemeClr>
                </a:solidFill>
                <a:latin typeface="Arial" panose="020B0604020202020204" pitchFamily="34" charset="0"/>
                <a:cs typeface="Arial" panose="020B0604020202020204" pitchFamily="34" charset="0"/>
              </a:rPr>
              <a:t>майлы</a:t>
            </a:r>
            <a:r>
              <a:rPr lang="ru-RU" dirty="0">
                <a:solidFill>
                  <a:schemeClr val="accent1">
                    <a:lumMod val="50000"/>
                  </a:schemeClr>
                </a:solidFill>
                <a:latin typeface="Arial" panose="020B0604020202020204" pitchFamily="34" charset="0"/>
                <a:cs typeface="Arial" panose="020B0604020202020204" pitchFamily="34" charset="0"/>
              </a:rPr>
              <a:t> тығыздағыш айналмалы сорғылардың үш </a:t>
            </a:r>
            <a:r>
              <a:rPr lang="ru-RU" dirty="0" err="1">
                <a:solidFill>
                  <a:schemeClr val="accent1">
                    <a:lumMod val="50000"/>
                  </a:schemeClr>
                </a:solidFill>
                <a:latin typeface="Arial" panose="020B0604020202020204" pitchFamily="34" charset="0"/>
                <a:cs typeface="Arial" panose="020B0604020202020204" pitchFamily="34" charset="0"/>
              </a:rPr>
              <a:t>түрі</a:t>
            </a:r>
            <a:r>
              <a:rPr lang="ru-RU" dirty="0">
                <a:solidFill>
                  <a:schemeClr val="accent1">
                    <a:lumMod val="50000"/>
                  </a:schemeClr>
                </a:solidFill>
                <a:latin typeface="Arial" panose="020B0604020202020204" pitchFamily="34" charset="0"/>
                <a:cs typeface="Arial" panose="020B0604020202020204" pitchFamily="34" charset="0"/>
              </a:rPr>
              <a:t>:</a:t>
            </a:r>
          </a:p>
        </p:txBody>
      </p:sp>
      <p:graphicFrame>
        <p:nvGraphicFramePr>
          <p:cNvPr id="6" name="Схема 5">
            <a:extLst>
              <a:ext uri="{FF2B5EF4-FFF2-40B4-BE49-F238E27FC236}">
                <a16:creationId xmlns:a16="http://schemas.microsoft.com/office/drawing/2014/main" id="{D73640B2-9085-FFD3-04E3-13DA5DEE67DE}"/>
              </a:ext>
            </a:extLst>
          </p:cNvPr>
          <p:cNvGraphicFramePr/>
          <p:nvPr/>
        </p:nvGraphicFramePr>
        <p:xfrm>
          <a:off x="-328500" y="2926826"/>
          <a:ext cx="6424500" cy="33832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Шестиугольник 7">
            <a:extLst>
              <a:ext uri="{FF2B5EF4-FFF2-40B4-BE49-F238E27FC236}">
                <a16:creationId xmlns:a16="http://schemas.microsoft.com/office/drawing/2014/main" id="{E0BEAD77-883A-BDB5-0632-B3C5FAE0900C}"/>
              </a:ext>
            </a:extLst>
          </p:cNvPr>
          <p:cNvSpPr/>
          <p:nvPr/>
        </p:nvSpPr>
        <p:spPr>
          <a:xfrm>
            <a:off x="3791712" y="3401640"/>
            <a:ext cx="3243072" cy="2621208"/>
          </a:xfrm>
          <a:prstGeom prst="hexagon">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500" i="1" dirty="0">
                <a:solidFill>
                  <a:schemeClr val="tx1"/>
                </a:solidFill>
                <a:latin typeface="Arial" panose="020B0604020202020204" pitchFamily="34" charset="0"/>
                <a:cs typeface="Arial" panose="020B0604020202020204" pitchFamily="34" charset="0"/>
              </a:rPr>
              <a:t>Роторлар </a:t>
            </a:r>
            <a:r>
              <a:rPr lang="ru-RU" sz="1500" i="1" dirty="0" err="1">
                <a:solidFill>
                  <a:schemeClr val="tx1"/>
                </a:solidFill>
                <a:latin typeface="Arial" panose="020B0604020202020204" pitchFamily="34" charset="0"/>
                <a:cs typeface="Arial" panose="020B0604020202020204" pitchFamily="34" charset="0"/>
              </a:rPr>
              <a:t>жабық</a:t>
            </a:r>
            <a:r>
              <a:rPr lang="ru-RU" sz="1500" i="1" dirty="0">
                <a:solidFill>
                  <a:schemeClr val="tx1"/>
                </a:solidFill>
                <a:latin typeface="Arial" panose="020B0604020202020204" pitchFamily="34" charset="0"/>
                <a:cs typeface="Arial" panose="020B0604020202020204" pitchFamily="34" charset="0"/>
              </a:rPr>
              <a:t> кеңістікте айналғанда, көлем үнемі артады, </a:t>
            </a:r>
            <a:r>
              <a:rPr lang="ru-RU" sz="1500" i="1" dirty="0" err="1">
                <a:solidFill>
                  <a:schemeClr val="tx1"/>
                </a:solidFill>
                <a:latin typeface="Arial" panose="020B0604020202020204" pitchFamily="34" charset="0"/>
                <a:cs typeface="Arial" panose="020B0604020202020204" pitchFamily="34" charset="0"/>
              </a:rPr>
              <a:t>бұл</a:t>
            </a:r>
            <a:r>
              <a:rPr lang="ru-RU" sz="1500" i="1" dirty="0">
                <a:solidFill>
                  <a:schemeClr val="tx1"/>
                </a:solidFill>
                <a:latin typeface="Arial" panose="020B0604020202020204" pitchFamily="34" charset="0"/>
                <a:cs typeface="Arial" panose="020B0604020202020204" pitchFamily="34" charset="0"/>
              </a:rPr>
              <a:t> сорғыдағы қысымның төмендеуіне әкеледі. Бұл ауаны сорып алуға және жүйеде қажетті вакуум жасауға </a:t>
            </a:r>
            <a:r>
              <a:rPr lang="ru-RU" sz="1500" i="1" dirty="0" err="1">
                <a:solidFill>
                  <a:schemeClr val="tx1"/>
                </a:solidFill>
                <a:latin typeface="Arial" panose="020B0604020202020204" pitchFamily="34" charset="0"/>
                <a:cs typeface="Arial" panose="020B0604020202020204" pitchFamily="34" charset="0"/>
              </a:rPr>
              <a:t>мүмкіндік</a:t>
            </a:r>
            <a:r>
              <a:rPr lang="ru-RU" sz="1500" i="1" dirty="0">
                <a:solidFill>
                  <a:schemeClr val="tx1"/>
                </a:solidFill>
                <a:latin typeface="Arial" panose="020B0604020202020204" pitchFamily="34" charset="0"/>
                <a:cs typeface="Arial" panose="020B0604020202020204" pitchFamily="34" charset="0"/>
              </a:rPr>
              <a:t> </a:t>
            </a:r>
            <a:r>
              <a:rPr lang="ru-RU" sz="1500" i="1" dirty="0" err="1">
                <a:solidFill>
                  <a:schemeClr val="tx1"/>
                </a:solidFill>
                <a:latin typeface="Arial" panose="020B0604020202020204" pitchFamily="34" charset="0"/>
                <a:cs typeface="Arial" panose="020B0604020202020204" pitchFamily="34" charset="0"/>
              </a:rPr>
              <a:t>береді</a:t>
            </a:r>
            <a:endParaRPr lang="ru-RU" sz="1500" i="1" dirty="0">
              <a:solidFill>
                <a:schemeClr val="tx1"/>
              </a:solidFill>
              <a:latin typeface="Arial" panose="020B0604020202020204" pitchFamily="34" charset="0"/>
              <a:cs typeface="Arial" panose="020B0604020202020204" pitchFamily="34" charset="0"/>
            </a:endParaRPr>
          </a:p>
        </p:txBody>
      </p:sp>
      <p:sp>
        <p:nvSpPr>
          <p:cNvPr id="9" name="Шестиугольник 8">
            <a:extLst>
              <a:ext uri="{FF2B5EF4-FFF2-40B4-BE49-F238E27FC236}">
                <a16:creationId xmlns:a16="http://schemas.microsoft.com/office/drawing/2014/main" id="{41DD1769-EF12-8085-5750-4D8DE95570B1}"/>
              </a:ext>
            </a:extLst>
          </p:cNvPr>
          <p:cNvSpPr/>
          <p:nvPr/>
        </p:nvSpPr>
        <p:spPr>
          <a:xfrm>
            <a:off x="8400288" y="3319226"/>
            <a:ext cx="3203592" cy="2621208"/>
          </a:xfrm>
          <a:prstGeom prst="hexagon">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400" i="1" dirty="0">
                <a:solidFill>
                  <a:schemeClr val="tx1"/>
                </a:solidFill>
                <a:latin typeface="Arial" panose="020B0604020202020204" pitchFamily="34" charset="0"/>
                <a:cs typeface="Arial" panose="020B0604020202020204" pitchFamily="34" charset="0"/>
              </a:rPr>
              <a:t>Тығыздау мен майлауды қамтамасыз ету үшін айналмалы сорғыларда май тығыздағышы қолданылады. Бұл жабдықтың жоғары өнімділігі мен беріктігіне қол жеткізуге </a:t>
            </a:r>
            <a:r>
              <a:rPr lang="ru-RU" sz="1400" i="1" dirty="0" err="1">
                <a:solidFill>
                  <a:schemeClr val="tx1"/>
                </a:solidFill>
                <a:latin typeface="Arial" panose="020B0604020202020204" pitchFamily="34" charset="0"/>
                <a:cs typeface="Arial" panose="020B0604020202020204" pitchFamily="34" charset="0"/>
              </a:rPr>
              <a:t>мүмкіндік</a:t>
            </a:r>
            <a:r>
              <a:rPr lang="ru-RU" sz="1400" i="1" dirty="0">
                <a:solidFill>
                  <a:schemeClr val="tx1"/>
                </a:solidFill>
                <a:latin typeface="Arial" panose="020B0604020202020204" pitchFamily="34" charset="0"/>
                <a:cs typeface="Arial" panose="020B0604020202020204" pitchFamily="34" charset="0"/>
              </a:rPr>
              <a:t> </a:t>
            </a:r>
            <a:r>
              <a:rPr lang="ru-RU" sz="1400" i="1" dirty="0" err="1">
                <a:solidFill>
                  <a:schemeClr val="tx1"/>
                </a:solidFill>
                <a:latin typeface="Arial" panose="020B0604020202020204" pitchFamily="34" charset="0"/>
                <a:cs typeface="Arial" panose="020B0604020202020204" pitchFamily="34" charset="0"/>
              </a:rPr>
              <a:t>береді</a:t>
            </a:r>
            <a:endParaRPr lang="ru-RU" sz="1400" i="1" dirty="0">
              <a:solidFill>
                <a:schemeClr val="tx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842FE504-9DAA-812A-86AF-45DBC2F7131C}"/>
              </a:ext>
            </a:extLst>
          </p:cNvPr>
          <p:cNvSpPr txBox="1"/>
          <p:nvPr/>
        </p:nvSpPr>
        <p:spPr>
          <a:xfrm>
            <a:off x="4317351" y="3021329"/>
            <a:ext cx="2191794" cy="369332"/>
          </a:xfrm>
          <a:prstGeom prst="rect">
            <a:avLst/>
          </a:prstGeom>
          <a:noFill/>
        </p:spPr>
        <p:txBody>
          <a:bodyPr wrap="square" rtlCol="0">
            <a:spAutoFit/>
          </a:bodyPr>
          <a:lstStyle/>
          <a:p>
            <a:r>
              <a:rPr lang="kk-KZ" b="1" i="1" dirty="0">
                <a:solidFill>
                  <a:srgbClr val="FF0000"/>
                </a:solidFill>
                <a:latin typeface="Arial" panose="020B0604020202020204" pitchFamily="34" charset="0"/>
                <a:cs typeface="Arial" panose="020B0604020202020204" pitchFamily="34" charset="0"/>
              </a:rPr>
              <a:t>Айдау механизмі</a:t>
            </a:r>
            <a:endParaRPr lang="ru-RU" b="1" i="1" dirty="0">
              <a:solidFill>
                <a:srgbClr val="FF00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9353E7C-72B6-8116-DDF9-3E89AEAC4FFB}"/>
              </a:ext>
            </a:extLst>
          </p:cNvPr>
          <p:cNvSpPr txBox="1"/>
          <p:nvPr/>
        </p:nvSpPr>
        <p:spPr>
          <a:xfrm>
            <a:off x="8838864" y="2914228"/>
            <a:ext cx="2596776" cy="369332"/>
          </a:xfrm>
          <a:prstGeom prst="rect">
            <a:avLst/>
          </a:prstGeom>
          <a:noFill/>
        </p:spPr>
        <p:txBody>
          <a:bodyPr wrap="square" rtlCol="0">
            <a:spAutoFit/>
          </a:bodyPr>
          <a:lstStyle/>
          <a:p>
            <a:r>
              <a:rPr lang="kk-KZ" b="1" i="1" dirty="0">
                <a:solidFill>
                  <a:srgbClr val="FF0000"/>
                </a:solidFill>
                <a:latin typeface="Arial" panose="020B0604020202020204" pitchFamily="34" charset="0"/>
                <a:cs typeface="Arial" panose="020B0604020202020204" pitchFamily="34" charset="0"/>
              </a:rPr>
              <a:t>Май тығыздағышы</a:t>
            </a:r>
            <a:endParaRPr lang="ru-RU" b="1"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271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1"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2" name="CustomShape 3"/>
          <p:cNvSpPr/>
          <p:nvPr/>
        </p:nvSpPr>
        <p:spPr>
          <a:xfrm>
            <a:off x="471960" y="524880"/>
            <a:ext cx="11247120" cy="58850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253" name="Group 4"/>
          <p:cNvGrpSpPr/>
          <p:nvPr/>
        </p:nvGrpSpPr>
        <p:grpSpPr>
          <a:xfrm>
            <a:off x="11873520" y="44640"/>
            <a:ext cx="232920" cy="771840"/>
            <a:chOff x="11873520" y="44640"/>
            <a:chExt cx="232920" cy="771840"/>
          </a:xfrm>
        </p:grpSpPr>
        <p:sp>
          <p:nvSpPr>
            <p:cNvPr id="254"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5"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6"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7"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8"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9"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0"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1"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2"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3"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4"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5"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266" name="Group 17"/>
          <p:cNvGrpSpPr/>
          <p:nvPr/>
        </p:nvGrpSpPr>
        <p:grpSpPr>
          <a:xfrm>
            <a:off x="54720" y="3048480"/>
            <a:ext cx="629640" cy="764640"/>
            <a:chOff x="54720" y="3048480"/>
            <a:chExt cx="629640" cy="764640"/>
          </a:xfrm>
        </p:grpSpPr>
        <p:sp>
          <p:nvSpPr>
            <p:cNvPr id="267"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8"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9"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0"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1"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2"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3"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4"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5"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6"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7"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8"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9"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0"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1"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2"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3"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4"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5"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6"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7"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8"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9"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90"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91"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mc:AlternateContent xmlns:mc="http://schemas.openxmlformats.org/markup-compatibility/2006" xmlns:a14="http://schemas.microsoft.com/office/drawing/2010/main">
        <mc:Choice Requires="a14">
          <p:sp>
            <p:nvSpPr>
              <p:cNvPr id="292" name="CustomShape 43"/>
              <p:cNvSpPr/>
              <p:nvPr/>
            </p:nvSpPr>
            <p:spPr>
              <a:xfrm>
                <a:off x="756360" y="1024920"/>
                <a:ext cx="10847520" cy="528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4000"/>
              </a:bodyPr>
              <a:lstStyle/>
              <a:p>
                <a:pPr marL="228600">
                  <a:lnSpc>
                    <a:spcPct val="100000"/>
                  </a:lnSpc>
                </a:pPr>
                <a:endParaRPr lang="en-US" sz="1900" b="0" strike="noStrike" spc="-1" dirty="0"/>
              </a:p>
              <a:p>
                <a:pPr marL="158040" algn="just">
                  <a:lnSpc>
                    <a:spcPct val="100000"/>
                  </a:lnSpc>
                  <a:spcBef>
                    <a:spcPts val="1001"/>
                  </a:spcBef>
                </a:pPr>
                <a:r>
                  <a:rPr lang="kk-KZ" sz="2100" kern="0" dirty="0">
                    <a:solidFill>
                      <a:schemeClr val="accent1">
                        <a:lumMod val="50000"/>
                      </a:schemeClr>
                    </a:solidFill>
                    <a:effectLst/>
                    <a:ea typeface="Times New Roman" panose="02020603050405020304" pitchFamily="18" charset="0"/>
                    <a:cs typeface="Arial" panose="020B0604020202020204" pitchFamily="34" charset="0"/>
                  </a:rPr>
                  <a:t>      Төмен және орташа вакуумды (</a:t>
                </a:r>
                <a14:m>
                  <m:oMath xmlns:m="http://schemas.openxmlformats.org/officeDocument/2006/math">
                    <m:sSup>
                      <m:sSupPr>
                        <m:ctrlPr>
                          <a:rPr lang="ru-KZ" sz="2100" i="1">
                            <a:solidFill>
                              <a:schemeClr val="accent1">
                                <a:lumMod val="50000"/>
                              </a:schemeClr>
                            </a:solidFill>
                            <a:effectLst/>
                            <a:latin typeface="Cambria Math" panose="02040503050406030204" pitchFamily="18" charset="0"/>
                            <a:ea typeface="Times New Roman" panose="02020603050405020304" pitchFamily="18" charset="0"/>
                          </a:rPr>
                        </m:ctrlPr>
                      </m:sSupPr>
                      <m:e>
                        <m:r>
                          <a:rPr lang="kk-KZ" sz="2100" i="0" kern="0">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2100" i="0" kern="0">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5</m:t>
                        </m:r>
                      </m:sup>
                    </m:sSup>
                    <m:r>
                      <a:rPr lang="kk-KZ" sz="2100" i="0" kern="0">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ru-KZ" sz="2100" i="1">
                            <a:solidFill>
                              <a:schemeClr val="accent1">
                                <a:lumMod val="50000"/>
                              </a:schemeClr>
                            </a:solidFill>
                            <a:effectLst/>
                            <a:latin typeface="Cambria Math" panose="02040503050406030204" pitchFamily="18" charset="0"/>
                            <a:ea typeface="Times New Roman" panose="02020603050405020304" pitchFamily="18" charset="0"/>
                          </a:rPr>
                        </m:ctrlPr>
                      </m:sSupPr>
                      <m:e>
                        <m:r>
                          <a:rPr lang="kk-KZ" sz="2100" i="0" kern="0">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2100" i="0" kern="0">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−1</m:t>
                        </m:r>
                      </m:sup>
                    </m:sSup>
                    <m:r>
                      <a:rPr lang="kk-KZ" sz="2100" i="0" kern="0">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Па</m:t>
                    </m:r>
                  </m:oMath>
                </a14:m>
                <a:r>
                  <a:rPr lang="kk-KZ" sz="2100" kern="0" dirty="0">
                    <a:solidFill>
                      <a:schemeClr val="accent1">
                        <a:lumMod val="50000"/>
                      </a:schemeClr>
                    </a:solidFill>
                    <a:effectLst/>
                    <a:ea typeface="Times New Roman" panose="02020603050405020304" pitchFamily="18" charset="0"/>
                    <a:cs typeface="Arial" panose="020B0604020202020204" pitchFamily="34" charset="0"/>
                  </a:rPr>
                  <a:t>) алуға арналған ең көп таралған сорғылар май тығыздағыштары бар айналмалы сорғылар болып табылады. </a:t>
                </a:r>
                <a:endParaRPr lang="en-US" sz="2100" b="0" strike="noStrike" spc="-1" dirty="0">
                  <a:solidFill>
                    <a:schemeClr val="accent1">
                      <a:lumMod val="50000"/>
                    </a:schemeClr>
                  </a:solidFill>
                  <a:cs typeface="Arial" panose="020B0604020202020204" pitchFamily="34" charset="0"/>
                </a:endParaRPr>
              </a:p>
              <a:p>
                <a:pPr marL="228600">
                  <a:lnSpc>
                    <a:spcPct val="100000"/>
                  </a:lnSpc>
                </a:pPr>
                <a:endParaRPr lang="en-US" sz="2300" b="0" i="1" strike="noStrike" spc="-1" dirty="0">
                  <a:solidFill>
                    <a:schemeClr val="accent1">
                      <a:lumMod val="50000"/>
                    </a:schemeClr>
                  </a:solidFill>
                  <a:latin typeface="Arial" panose="020B0604020202020204" pitchFamily="34" charset="0"/>
                  <a:cs typeface="Arial" panose="020B0604020202020204" pitchFamily="34" charset="0"/>
                </a:endParaRPr>
              </a:p>
              <a:p>
                <a:pPr marL="228600">
                  <a:lnSpc>
                    <a:spcPct val="100000"/>
                  </a:lnSpc>
                </a:pPr>
                <a:endParaRPr lang="en-US" sz="2300" b="0" strike="noStrike" spc="-1" dirty="0">
                  <a:latin typeface="Arial" panose="020B0604020202020204" pitchFamily="34" charset="0"/>
                  <a:cs typeface="Arial" panose="020B0604020202020204" pitchFamily="34" charset="0"/>
                </a:endParaRPr>
              </a:p>
              <a:p>
                <a:pPr marL="228600">
                  <a:lnSpc>
                    <a:spcPct val="100000"/>
                  </a:lnSpc>
                </a:pPr>
                <a:endParaRPr lang="en-US" sz="2300" b="0" strike="noStrike" spc="-1" dirty="0">
                  <a:latin typeface="Arial"/>
                </a:endParaRPr>
              </a:p>
            </p:txBody>
          </p:sp>
        </mc:Choice>
        <mc:Fallback xmlns="">
          <p:sp>
            <p:nvSpPr>
              <p:cNvPr id="292" name="CustomShape 43"/>
              <p:cNvSpPr>
                <a:spLocks noRot="1" noChangeAspect="1" noMove="1" noResize="1" noEditPoints="1" noAdjustHandles="1" noChangeArrowheads="1" noChangeShapeType="1" noTextEdit="1"/>
              </p:cNvSpPr>
              <p:nvPr/>
            </p:nvSpPr>
            <p:spPr>
              <a:xfrm>
                <a:off x="756360" y="1024920"/>
                <a:ext cx="10847520" cy="5285160"/>
              </a:xfrm>
              <a:prstGeom prst="rect">
                <a:avLst/>
              </a:prstGeom>
              <a:blipFill>
                <a:blip r:embed="rId2"/>
                <a:stretch>
                  <a:fillRect r="-562"/>
                </a:stretch>
              </a:blipFill>
              <a:ln>
                <a:noFill/>
              </a:ln>
            </p:spPr>
            <p:txBody>
              <a:bodyPr/>
              <a:lstStyle/>
              <a:p>
                <a:r>
                  <a:rPr lang="ru-KZ">
                    <a:noFill/>
                  </a:rPr>
                  <a:t> </a:t>
                </a:r>
              </a:p>
            </p:txBody>
          </p:sp>
        </mc:Fallback>
      </mc:AlternateContent>
      <p:sp>
        <p:nvSpPr>
          <p:cNvPr id="294" name="CustomShape 45"/>
          <p:cNvSpPr/>
          <p:nvPr/>
        </p:nvSpPr>
        <p:spPr>
          <a:xfrm>
            <a:off x="2089440" y="257570"/>
            <a:ext cx="8181360" cy="78984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endParaRPr lang="ru-KZ"/>
          </a:p>
        </p:txBody>
      </p:sp>
      <p:sp>
        <p:nvSpPr>
          <p:cNvPr id="295" name="CustomShape 46"/>
          <p:cNvSpPr/>
          <p:nvPr/>
        </p:nvSpPr>
        <p:spPr>
          <a:xfrm>
            <a:off x="1960201" y="357544"/>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pPr>
            <a:r>
              <a:rPr kumimoji="0" lang="kk-KZ" sz="20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1.Майлы тығыздағыштары бар айналмалы вакуумдық сорғылар</a:t>
            </a:r>
            <a:endParaRPr kumimoji="0" lang="en-US" sz="20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a:p>
            <a:pPr algn="ctr">
              <a:lnSpc>
                <a:spcPct val="90000"/>
              </a:lnSpc>
            </a:pPr>
            <a:endParaRPr lang="en-US" sz="2800" b="1" strike="noStrike" spc="-1" dirty="0">
              <a:solidFill>
                <a:srgbClr val="C00000"/>
              </a:solidFill>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CEFE7D51-B4C1-B299-0BCD-931EAFADC754}"/>
              </a:ext>
            </a:extLst>
          </p:cNvPr>
          <p:cNvPicPr>
            <a:picLocks noChangeAspect="1"/>
          </p:cNvPicPr>
          <p:nvPr/>
        </p:nvPicPr>
        <p:blipFill rotWithShape="1">
          <a:blip r:embed="rId3">
            <a:extLst>
              <a:ext uri="{28A0092B-C50C-407E-A947-70E740481C1C}">
                <a14:useLocalDpi xmlns:a14="http://schemas.microsoft.com/office/drawing/2010/main" val="0"/>
              </a:ext>
            </a:extLst>
          </a:blip>
          <a:srcRect l="3603" r="3683" b="2355"/>
          <a:stretch/>
        </p:blipFill>
        <p:spPr bwMode="auto">
          <a:xfrm>
            <a:off x="481320" y="2256926"/>
            <a:ext cx="5265710" cy="3339535"/>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99E45DDD-EC43-1DBC-CC8E-8E9087099121}"/>
              </a:ext>
            </a:extLst>
          </p:cNvPr>
          <p:cNvSpPr txBox="1"/>
          <p:nvPr/>
        </p:nvSpPr>
        <p:spPr>
          <a:xfrm>
            <a:off x="5618708" y="2234436"/>
            <a:ext cx="6229611" cy="4175502"/>
          </a:xfrm>
          <a:prstGeom prst="rect">
            <a:avLst/>
          </a:prstGeom>
          <a:noFill/>
        </p:spPr>
        <p:txBody>
          <a:bodyPr wrap="square">
            <a:spAutoFit/>
          </a:bodyPr>
          <a:lstStyle/>
          <a:p>
            <a:pPr marL="158115" marR="277495" indent="540385" algn="just">
              <a:lnSpc>
                <a:spcPct val="100000"/>
              </a:lnSpc>
              <a:spcAft>
                <a:spcPts val="800"/>
              </a:spcAft>
            </a:pP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Статордың </a:t>
            </a:r>
            <a:r>
              <a:rPr lang="kk-KZ" sz="2000"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1</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цилиндрлік қуысында эксцентрлік орналасқан ротор </a:t>
            </a:r>
            <a:r>
              <a:rPr lang="kk-KZ" sz="2000"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2</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айналады, оның ойығында </a:t>
            </a:r>
            <a:r>
              <a:rPr lang="kk-KZ" sz="2000"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6</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және </a:t>
            </a:r>
            <a:r>
              <a:rPr lang="kk-KZ" sz="2000"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7</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пластиналары серіппемен </a:t>
            </a:r>
            <a:r>
              <a:rPr lang="kk-KZ" sz="2000"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8</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кеңейіп, еркін сырғиды. Ротор айналу кезінде орталықтан тепкіш күштер де пластиналарды статордың ішкі бетіне қысады және олар оның бойымен сырғанайды. </a:t>
            </a:r>
          </a:p>
          <a:p>
            <a:pPr marL="158115" marR="277495" indent="540385" algn="just">
              <a:lnSpc>
                <a:spcPct val="100000"/>
              </a:lnSpc>
              <a:spcAft>
                <a:spcPts val="800"/>
              </a:spcAft>
            </a:pP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Пластиналар мен ротор статор қуысын </a:t>
            </a:r>
            <a:r>
              <a:rPr lang="kk-KZ" sz="2000"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3, 4 </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және 5 аймақтарға бөледі. 3-ші аймақ торлы сүзгісі бар </a:t>
            </a:r>
            <a:r>
              <a:rPr lang="kk-KZ" sz="2000" i="1"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11</a:t>
            </a:r>
            <a:r>
              <a:rPr lang="kk-KZ" sz="20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кіріс </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құбырына қосылған. </a:t>
            </a:r>
            <a:r>
              <a:rPr lang="kk-KZ" sz="2000"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5</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-аймақ </a:t>
            </a:r>
            <a:r>
              <a:rPr lang="kk-KZ" sz="2000"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9</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-шығару клапанына қосылған, ал </a:t>
            </a:r>
            <a:r>
              <a:rPr lang="kk-KZ" sz="2000"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4</a:t>
            </a: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-аймақ екі пластинамен шектелген. </a:t>
            </a:r>
          </a:p>
          <a:p>
            <a:pPr marL="158115" marR="277495" indent="540385" algn="just">
              <a:lnSpc>
                <a:spcPct val="100000"/>
              </a:lnSpc>
              <a:spcAft>
                <a:spcPts val="800"/>
              </a:spcAft>
            </a:pPr>
            <a:endParaRPr lang="ru-KZ" sz="1200" dirty="0">
              <a:effectLst/>
              <a:ea typeface="Times New Roman" panose="020206030504050203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id="{97B7D649-AC5C-4567-8EE2-487E3B730052}"/>
              </a:ext>
            </a:extLst>
          </p:cNvPr>
          <p:cNvSpPr txBox="1"/>
          <p:nvPr/>
        </p:nvSpPr>
        <p:spPr>
          <a:xfrm>
            <a:off x="375187" y="5563104"/>
            <a:ext cx="5393084" cy="907941"/>
          </a:xfrm>
          <a:prstGeom prst="rect">
            <a:avLst/>
          </a:prstGeom>
          <a:noFill/>
        </p:spPr>
        <p:txBody>
          <a:bodyPr wrap="square">
            <a:spAutoFit/>
          </a:bodyPr>
          <a:lstStyle/>
          <a:p>
            <a:pPr algn="ctr"/>
            <a:r>
              <a:rPr lang="ru-RU" sz="1300" dirty="0" err="1">
                <a:latin typeface="+mj-lt"/>
              </a:rPr>
              <a:t>Ротордағы</a:t>
            </a:r>
            <a:r>
              <a:rPr lang="ru-RU" sz="1300" dirty="0">
                <a:latin typeface="+mj-lt"/>
              </a:rPr>
              <a:t> </a:t>
            </a:r>
            <a:r>
              <a:rPr lang="ru-RU" sz="1300" dirty="0" err="1">
                <a:latin typeface="+mj-lt"/>
              </a:rPr>
              <a:t>катушкалары</a:t>
            </a:r>
            <a:r>
              <a:rPr lang="ru-RU" sz="1300" dirty="0">
                <a:latin typeface="+mj-lt"/>
              </a:rPr>
              <a:t> бар </a:t>
            </a:r>
            <a:r>
              <a:rPr lang="ru-RU" sz="1300" dirty="0" err="1">
                <a:latin typeface="+mj-lt"/>
              </a:rPr>
              <a:t>майлы</a:t>
            </a:r>
            <a:r>
              <a:rPr lang="ru-RU" sz="1300" dirty="0">
                <a:latin typeface="+mj-lt"/>
              </a:rPr>
              <a:t> </a:t>
            </a:r>
            <a:r>
              <a:rPr lang="ru-RU" sz="1300" dirty="0" err="1">
                <a:latin typeface="+mj-lt"/>
              </a:rPr>
              <a:t>айналмалы</a:t>
            </a:r>
            <a:r>
              <a:rPr lang="ru-RU" sz="1300" dirty="0">
                <a:latin typeface="+mj-lt"/>
              </a:rPr>
              <a:t> </a:t>
            </a:r>
            <a:r>
              <a:rPr lang="ru-RU" sz="1300" dirty="0" err="1">
                <a:latin typeface="+mj-lt"/>
              </a:rPr>
              <a:t>сорғы</a:t>
            </a:r>
            <a:r>
              <a:rPr lang="ru-RU" sz="1300" dirty="0">
                <a:latin typeface="+mj-lt"/>
              </a:rPr>
              <a:t>:</a:t>
            </a:r>
          </a:p>
          <a:p>
            <a:pPr algn="ctr"/>
            <a:r>
              <a:rPr lang="ru-RU" sz="1300" i="1" dirty="0"/>
              <a:t>1</a:t>
            </a:r>
            <a:r>
              <a:rPr lang="ru-RU" sz="1300" dirty="0"/>
              <a:t>-статор; </a:t>
            </a:r>
            <a:r>
              <a:rPr lang="ru-RU" sz="1300" i="1" dirty="0"/>
              <a:t>2</a:t>
            </a:r>
            <a:r>
              <a:rPr lang="ru-RU" sz="1300" dirty="0"/>
              <a:t>-ротор; </a:t>
            </a:r>
            <a:r>
              <a:rPr lang="ru-RU" sz="1300" i="1" dirty="0"/>
              <a:t>3, 4, 5 </a:t>
            </a:r>
            <a:r>
              <a:rPr lang="ru-RU" sz="1300" dirty="0"/>
              <a:t>– камера </a:t>
            </a:r>
            <a:r>
              <a:rPr lang="ru-RU" sz="1300" dirty="0" err="1"/>
              <a:t>бөліктері</a:t>
            </a:r>
            <a:r>
              <a:rPr lang="ru-RU" sz="1300" dirty="0"/>
              <a:t>; </a:t>
            </a:r>
            <a:r>
              <a:rPr lang="ru-RU" sz="1300" i="1" dirty="0"/>
              <a:t>6, 7 </a:t>
            </a:r>
            <a:r>
              <a:rPr lang="ru-RU" sz="1300" dirty="0"/>
              <a:t>– </a:t>
            </a:r>
            <a:r>
              <a:rPr lang="ru-RU" sz="1300" dirty="0" err="1"/>
              <a:t>катушкалар</a:t>
            </a:r>
            <a:r>
              <a:rPr lang="ru-RU" sz="1300" dirty="0"/>
              <a:t>; </a:t>
            </a:r>
          </a:p>
          <a:p>
            <a:pPr algn="ctr"/>
            <a:r>
              <a:rPr lang="ru-RU" sz="1300" i="1" dirty="0"/>
              <a:t>8</a:t>
            </a:r>
            <a:r>
              <a:rPr lang="ru-RU" sz="1300" dirty="0"/>
              <a:t>-серіппе; </a:t>
            </a:r>
            <a:r>
              <a:rPr lang="ru-RU" sz="1300" i="1" dirty="0"/>
              <a:t>9</a:t>
            </a:r>
            <a:r>
              <a:rPr lang="ru-RU" sz="1300" dirty="0"/>
              <a:t>-тексеру клапаны; </a:t>
            </a:r>
            <a:r>
              <a:rPr lang="ru-RU" sz="1300" i="1" dirty="0"/>
              <a:t>10</a:t>
            </a:r>
            <a:r>
              <a:rPr lang="ru-RU" sz="1300" dirty="0"/>
              <a:t>-май </a:t>
            </a:r>
            <a:r>
              <a:rPr lang="ru-RU" sz="1300" dirty="0" err="1"/>
              <a:t>ұстағыш</a:t>
            </a:r>
            <a:r>
              <a:rPr lang="ru-RU" sz="1300" dirty="0"/>
              <a:t>; </a:t>
            </a:r>
            <a:r>
              <a:rPr lang="ru-RU" sz="1300" i="1" dirty="0"/>
              <a:t>11</a:t>
            </a:r>
            <a:r>
              <a:rPr lang="ru-RU" sz="1300" dirty="0"/>
              <a:t>-сүзгі; </a:t>
            </a:r>
          </a:p>
          <a:p>
            <a:pPr algn="ctr"/>
            <a:r>
              <a:rPr lang="ru-RU" sz="1300" i="1" dirty="0"/>
              <a:t>12, 13 </a:t>
            </a:r>
            <a:r>
              <a:rPr lang="ru-RU" sz="1300" dirty="0"/>
              <a:t>– </a:t>
            </a:r>
            <a:r>
              <a:rPr lang="ru-RU" sz="1300" dirty="0" err="1"/>
              <a:t>бүйірлік</a:t>
            </a:r>
            <a:r>
              <a:rPr lang="ru-RU" sz="1300" dirty="0"/>
              <a:t> </a:t>
            </a:r>
            <a:r>
              <a:rPr lang="ru-RU" sz="1300" dirty="0" err="1"/>
              <a:t>қақпақтар</a:t>
            </a:r>
            <a:r>
              <a:rPr lang="ru-RU" sz="1300" dirty="0"/>
              <a:t>; </a:t>
            </a:r>
            <a:r>
              <a:rPr lang="ru-RU" sz="1300" i="1" dirty="0"/>
              <a:t>14</a:t>
            </a:r>
            <a:r>
              <a:rPr lang="ru-RU" sz="1300" dirty="0"/>
              <a:t>-ось; </a:t>
            </a:r>
            <a:r>
              <a:rPr lang="ru-RU" sz="1300" i="1" dirty="0"/>
              <a:t>15</a:t>
            </a:r>
            <a:r>
              <a:rPr lang="ru-RU" sz="1300" dirty="0"/>
              <a:t>-май </a:t>
            </a:r>
            <a:r>
              <a:rPr lang="ru-RU" sz="1300" dirty="0" err="1"/>
              <a:t>деңгейі</a:t>
            </a:r>
            <a:endParaRPr lang="ru-KZ"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1"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2" name="CustomShape 3"/>
          <p:cNvSpPr/>
          <p:nvPr/>
        </p:nvSpPr>
        <p:spPr>
          <a:xfrm>
            <a:off x="463560" y="547920"/>
            <a:ext cx="11247120" cy="58850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dirty="0"/>
          </a:p>
        </p:txBody>
      </p:sp>
      <p:grpSp>
        <p:nvGrpSpPr>
          <p:cNvPr id="253" name="Group 4"/>
          <p:cNvGrpSpPr/>
          <p:nvPr/>
        </p:nvGrpSpPr>
        <p:grpSpPr>
          <a:xfrm>
            <a:off x="11873520" y="44640"/>
            <a:ext cx="232920" cy="771840"/>
            <a:chOff x="11873520" y="44640"/>
            <a:chExt cx="232920" cy="771840"/>
          </a:xfrm>
        </p:grpSpPr>
        <p:sp>
          <p:nvSpPr>
            <p:cNvPr id="254"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5"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6"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7"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8"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9"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0"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1"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2"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3"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4"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5"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266" name="Group 17"/>
          <p:cNvGrpSpPr/>
          <p:nvPr/>
        </p:nvGrpSpPr>
        <p:grpSpPr>
          <a:xfrm>
            <a:off x="54720" y="3048480"/>
            <a:ext cx="629640" cy="764640"/>
            <a:chOff x="54720" y="3048480"/>
            <a:chExt cx="629640" cy="764640"/>
          </a:xfrm>
        </p:grpSpPr>
        <p:sp>
          <p:nvSpPr>
            <p:cNvPr id="267"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8"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9"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0"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1"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2"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3"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4"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5"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6"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7"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8"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9"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0"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1"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2"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3"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4"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5"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6"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7"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8"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9"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90"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91"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292" name="CustomShape 43"/>
          <p:cNvSpPr/>
          <p:nvPr/>
        </p:nvSpPr>
        <p:spPr>
          <a:xfrm>
            <a:off x="756360" y="1024920"/>
            <a:ext cx="10847520" cy="528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4000"/>
          </a:bodyPr>
          <a:lstStyle/>
          <a:p>
            <a:pPr marL="228600">
              <a:lnSpc>
                <a:spcPct val="100000"/>
              </a:lnSpc>
            </a:pPr>
            <a:endParaRPr lang="en-US" sz="1900" b="0" strike="noStrike" spc="-1" dirty="0"/>
          </a:p>
          <a:p>
            <a:pPr marL="228600">
              <a:lnSpc>
                <a:spcPct val="100000"/>
              </a:lnSpc>
            </a:pPr>
            <a:endParaRPr lang="en-US" sz="2300" b="0" strike="noStrike" spc="-1" dirty="0">
              <a:latin typeface="Arial"/>
            </a:endParaRPr>
          </a:p>
          <a:p>
            <a:pPr marL="228600">
              <a:lnSpc>
                <a:spcPct val="100000"/>
              </a:lnSpc>
            </a:pPr>
            <a:endParaRPr lang="en-US" sz="2300" b="0" strike="noStrike" spc="-1" dirty="0">
              <a:latin typeface="Arial"/>
            </a:endParaRPr>
          </a:p>
        </p:txBody>
      </p:sp>
      <p:sp>
        <p:nvSpPr>
          <p:cNvPr id="295" name="CustomShape 46"/>
          <p:cNvSpPr/>
          <p:nvPr/>
        </p:nvSpPr>
        <p:spPr>
          <a:xfrm>
            <a:off x="1945800" y="13248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pPr>
            <a:endParaRPr lang="en-US" sz="2400" b="1" strike="noStrike" spc="-1" dirty="0">
              <a:solidFill>
                <a:srgbClr val="C00000"/>
              </a:solidFill>
              <a:latin typeface="Arial"/>
            </a:endParaRPr>
          </a:p>
        </p:txBody>
      </p:sp>
      <p:sp>
        <p:nvSpPr>
          <p:cNvPr id="6" name="TextBox 5">
            <a:extLst>
              <a:ext uri="{FF2B5EF4-FFF2-40B4-BE49-F238E27FC236}">
                <a16:creationId xmlns:a16="http://schemas.microsoft.com/office/drawing/2014/main" id="{4DFF9F34-66B7-413D-0756-D8D0BE99CE14}"/>
              </a:ext>
            </a:extLst>
          </p:cNvPr>
          <p:cNvSpPr txBox="1"/>
          <p:nvPr/>
        </p:nvSpPr>
        <p:spPr>
          <a:xfrm>
            <a:off x="481321" y="825543"/>
            <a:ext cx="11143036" cy="2585323"/>
          </a:xfrm>
          <a:prstGeom prst="rect">
            <a:avLst/>
          </a:prstGeom>
          <a:noFill/>
        </p:spPr>
        <p:txBody>
          <a:bodyPr wrap="square">
            <a:spAutoFit/>
          </a:bodyPr>
          <a:lstStyle/>
          <a:p>
            <a:pPr marL="228600" algn="just">
              <a:lnSpc>
                <a:spcPct val="100000"/>
              </a:lnSpc>
            </a:pP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Суретте</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b="1"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пластина-статор</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айналмалы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вакуумдық</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сорғы схемалық түрде бейнеленген. </a:t>
            </a:r>
          </a:p>
          <a:p>
            <a:pPr marL="228600" marR="0" lvl="0" indent="0" algn="just" defTabSz="914400" rtl="0" eaLnBrk="1" fontAlgn="auto" latinLnBrk="0" hangingPunct="1">
              <a:lnSpc>
                <a:spcPct val="100000"/>
              </a:lnSpc>
              <a:spcBef>
                <a:spcPts val="0"/>
              </a:spcBef>
              <a:spcAft>
                <a:spcPts val="0"/>
              </a:spcAft>
              <a:buClrTx/>
              <a:buSzTx/>
              <a:buFontTx/>
              <a:buNone/>
              <a:tabLst/>
              <a:defRPr/>
            </a:pP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1</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қозғалмайтын корпуста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3</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ротор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2</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білікте эксцентрикалық орналасқан. Статор корпусының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7</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ішкі бетінен және ротордың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3</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сыртқы бетінен пайда болған сорғы жұмыс камерасының пайдалы көлемі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4</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-пластина </a:t>
            </a:r>
            <a:r>
              <a:rPr lang="en-US"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I </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сору қуысына және </a:t>
            </a:r>
            <a:r>
              <a:rPr lang="en-US"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II </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қысу қуысына бөлінеді. Сорғы корпусының ойығында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орналасқан</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4</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-тақта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5</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-серіппені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6</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-ротор арқылы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3</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-роторға мықтап басады. Ротор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3</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көрсеткі көрсеткен бағытта айналғанда, суретте көрсетілмеген сорылатын ыдыстың газы кіріс клапаны арқылы </a:t>
            </a:r>
            <a:r>
              <a:rPr lang="ru-RU" sz="1800" i="1"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7</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көлемі</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ұлғайған</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n-US" i="1" kern="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I</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қуысты</a:t>
            </a:r>
            <a:r>
              <a:rPr lang="ru-RU"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1800" kern="0" dirty="0" err="1">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толтырады</a:t>
            </a:r>
            <a:r>
              <a:rPr lang="en-US"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Бұл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кезде</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II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қуыстағы</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газ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қысылады</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8-клапандағы газ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қысымы</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атмосфералық</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қысым</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мен 9-серіппеден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пайда</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болатын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күш</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мөлшерінен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асып</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кетсе</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8-клапан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ашылып</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II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қуыстан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шыққан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газ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атмосфераға</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шығарылады</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
        <p:nvSpPr>
          <p:cNvPr id="2" name="CustomShape 45">
            <a:extLst>
              <a:ext uri="{FF2B5EF4-FFF2-40B4-BE49-F238E27FC236}">
                <a16:creationId xmlns:a16="http://schemas.microsoft.com/office/drawing/2014/main" id="{6D11D5CE-D358-7247-8712-7209638B74B8}"/>
              </a:ext>
            </a:extLst>
          </p:cNvPr>
          <p:cNvSpPr/>
          <p:nvPr/>
        </p:nvSpPr>
        <p:spPr>
          <a:xfrm>
            <a:off x="1942708" y="-54017"/>
            <a:ext cx="8181360" cy="78984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algn="ctr">
              <a:lnSpc>
                <a:spcPct val="90000"/>
              </a:lnSpc>
            </a:pPr>
            <a:r>
              <a:rPr lang="kk-KZ" sz="2400" b="1" spc="-1" dirty="0">
                <a:solidFill>
                  <a:srgbClr val="C00000"/>
                </a:solidFill>
                <a:latin typeface="Arial" panose="020B0604020202020204" pitchFamily="34" charset="0"/>
                <a:cs typeface="Arial" panose="020B0604020202020204" pitchFamily="34" charset="0"/>
              </a:rPr>
              <a:t>1</a:t>
            </a:r>
            <a:r>
              <a:rPr lang="en-US" sz="2400" b="1" strike="noStrike" spc="-1" dirty="0">
                <a:solidFill>
                  <a:srgbClr val="C00000"/>
                </a:solidFill>
                <a:latin typeface="Arial" panose="020B0604020202020204" pitchFamily="34" charset="0"/>
                <a:cs typeface="Arial" panose="020B0604020202020204" pitchFamily="34" charset="0"/>
              </a:rPr>
              <a:t>. </a:t>
            </a:r>
            <a:r>
              <a:rPr lang="kk-KZ" sz="2400" b="1"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Майлы тығыздағыштары бар айналмалы вакуумдық сорғылар</a:t>
            </a:r>
            <a:endParaRPr lang="en-US" sz="2400" b="1" strike="noStrike" spc="-1" dirty="0">
              <a:solidFill>
                <a:srgbClr val="C00000"/>
              </a:solidFill>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FBADF14A-F2C8-E3C6-EA83-ABDD1C8EDB5C}"/>
              </a:ext>
            </a:extLst>
          </p:cNvPr>
          <p:cNvPicPr>
            <a:picLocks noChangeAspect="1"/>
          </p:cNvPicPr>
          <p:nvPr/>
        </p:nvPicPr>
        <p:blipFill>
          <a:blip r:embed="rId2"/>
          <a:stretch>
            <a:fillRect/>
          </a:stretch>
        </p:blipFill>
        <p:spPr>
          <a:xfrm>
            <a:off x="3683322" y="3415944"/>
            <a:ext cx="3329939" cy="3017033"/>
          </a:xfrm>
          <a:prstGeom prst="rect">
            <a:avLst/>
          </a:prstGeom>
        </p:spPr>
      </p:pic>
      <p:pic>
        <p:nvPicPr>
          <p:cNvPr id="5" name="Рисунок 4">
            <a:extLst>
              <a:ext uri="{FF2B5EF4-FFF2-40B4-BE49-F238E27FC236}">
                <a16:creationId xmlns:a16="http://schemas.microsoft.com/office/drawing/2014/main" id="{D90BE397-31EE-1B1B-D95D-42F265B7BEB9}"/>
              </a:ext>
            </a:extLst>
          </p:cNvPr>
          <p:cNvPicPr>
            <a:picLocks noChangeAspect="1"/>
          </p:cNvPicPr>
          <p:nvPr/>
        </p:nvPicPr>
        <p:blipFill>
          <a:blip r:embed="rId3"/>
          <a:stretch>
            <a:fillRect/>
          </a:stretch>
        </p:blipFill>
        <p:spPr>
          <a:xfrm>
            <a:off x="511921" y="3398414"/>
            <a:ext cx="3110202" cy="3029386"/>
          </a:xfrm>
          <a:prstGeom prst="rect">
            <a:avLst/>
          </a:prstGeom>
        </p:spPr>
      </p:pic>
      <p:sp>
        <p:nvSpPr>
          <p:cNvPr id="52" name="TextBox 51">
            <a:extLst>
              <a:ext uri="{FF2B5EF4-FFF2-40B4-BE49-F238E27FC236}">
                <a16:creationId xmlns:a16="http://schemas.microsoft.com/office/drawing/2014/main" id="{7B9F16E2-7274-4181-8795-3361F769EEEC}"/>
              </a:ext>
            </a:extLst>
          </p:cNvPr>
          <p:cNvSpPr txBox="1"/>
          <p:nvPr/>
        </p:nvSpPr>
        <p:spPr>
          <a:xfrm>
            <a:off x="6872261" y="3296196"/>
            <a:ext cx="4684619" cy="3139321"/>
          </a:xfrm>
          <a:prstGeom prst="rect">
            <a:avLst/>
          </a:prstGeom>
          <a:noFill/>
        </p:spPr>
        <p:txBody>
          <a:bodyPr wrap="square">
            <a:spAutoFit/>
          </a:bodyPr>
          <a:lstStyle/>
          <a:p>
            <a:pPr marL="228600" marR="0" lvl="0" indent="0" algn="just" defTabSz="914400" rtl="0" eaLnBrk="1" fontAlgn="auto" latinLnBrk="0" hangingPunct="1">
              <a:lnSpc>
                <a:spcPct val="100000"/>
              </a:lnSpc>
              <a:spcBef>
                <a:spcPts val="0"/>
              </a:spcBef>
              <a:spcAft>
                <a:spcPts val="0"/>
              </a:spcAft>
              <a:buClrTx/>
              <a:buSzTx/>
              <a:buFontTx/>
              <a:buNone/>
              <a:tabLst/>
              <a:defRPr/>
            </a:pP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Әрі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қарай</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айналу</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кезінде</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ротор </a:t>
            </a:r>
            <a:r>
              <a:rPr kumimoji="0" lang="ru-RU" b="0" i="1"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3, 4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тақтайшадан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өтіп</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кіріс</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арнасының</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шығысы</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1"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7,</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сорғының</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жұмыс</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камерасында</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газдың</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келесі</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бөлігін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сорылатын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көлемнен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бөледі</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Осылайша</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ротордың</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екі</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айналымында</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газдың</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бір</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бөлігі</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сорылатын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көлемнен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бөлініп</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1"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7</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кіріс</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арнасынан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1"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8</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шығатын</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клапанға</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ауысады</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b="0" i="1"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II</a:t>
            </a:r>
            <a:r>
              <a:rPr kumimoji="0" lang="en-US"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қуыста</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қысылады</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және</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1"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8</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клапанның</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астында</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атмосфераға</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b="0" i="0" u="none" strike="noStrike" kern="0" cap="none" spc="0" normalizeH="0" baseline="0" noProof="0" dirty="0" err="1">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шығарылады</a:t>
            </a:r>
            <a:r>
              <a:rPr kumimoji="0" lang="ru-RU" b="0" i="0" u="none" strike="noStrike" kern="0" cap="none" spc="0" normalizeH="0" baseline="0" noProof="0" dirty="0">
                <a:ln>
                  <a:noFill/>
                </a:ln>
                <a:solidFill>
                  <a:schemeClr val="accent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3470138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1"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2" name="CustomShape 3"/>
          <p:cNvSpPr/>
          <p:nvPr/>
        </p:nvSpPr>
        <p:spPr>
          <a:xfrm>
            <a:off x="471960" y="524880"/>
            <a:ext cx="11247120" cy="58850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253" name="Group 4"/>
          <p:cNvGrpSpPr/>
          <p:nvPr/>
        </p:nvGrpSpPr>
        <p:grpSpPr>
          <a:xfrm>
            <a:off x="11873520" y="44640"/>
            <a:ext cx="232920" cy="771840"/>
            <a:chOff x="11873520" y="44640"/>
            <a:chExt cx="232920" cy="771840"/>
          </a:xfrm>
        </p:grpSpPr>
        <p:sp>
          <p:nvSpPr>
            <p:cNvPr id="254"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5"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6"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7"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8"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59"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0"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1"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2"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3"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4"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5"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266" name="Group 17"/>
          <p:cNvGrpSpPr/>
          <p:nvPr/>
        </p:nvGrpSpPr>
        <p:grpSpPr>
          <a:xfrm>
            <a:off x="54720" y="3048480"/>
            <a:ext cx="629640" cy="764640"/>
            <a:chOff x="54720" y="3048480"/>
            <a:chExt cx="629640" cy="764640"/>
          </a:xfrm>
        </p:grpSpPr>
        <p:sp>
          <p:nvSpPr>
            <p:cNvPr id="267"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8"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69"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0"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1"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2"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3"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4"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5"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6"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7"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8"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79"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0"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1"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2"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3"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4"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5"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6"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7"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8"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89"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90"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91"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292" name="CustomShape 43"/>
          <p:cNvSpPr/>
          <p:nvPr/>
        </p:nvSpPr>
        <p:spPr>
          <a:xfrm>
            <a:off x="756360" y="1024920"/>
            <a:ext cx="10847520" cy="528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4000"/>
          </a:bodyPr>
          <a:lstStyle/>
          <a:p>
            <a:pPr marL="228600">
              <a:lnSpc>
                <a:spcPct val="100000"/>
              </a:lnSpc>
            </a:pPr>
            <a:endParaRPr lang="en-US" sz="1900" b="0" strike="noStrike" spc="-1" dirty="0"/>
          </a:p>
          <a:p>
            <a:pPr marL="228600">
              <a:lnSpc>
                <a:spcPct val="100000"/>
              </a:lnSpc>
            </a:pPr>
            <a:endParaRPr lang="en-US" sz="2300" b="0" strike="noStrike" spc="-1" dirty="0">
              <a:latin typeface="Arial"/>
            </a:endParaRPr>
          </a:p>
          <a:p>
            <a:pPr marL="228600">
              <a:lnSpc>
                <a:spcPct val="100000"/>
              </a:lnSpc>
            </a:pPr>
            <a:endParaRPr lang="en-US" sz="2300" b="0" strike="noStrike" spc="-1" dirty="0">
              <a:latin typeface="Arial"/>
            </a:endParaRPr>
          </a:p>
        </p:txBody>
      </p:sp>
      <p:sp>
        <p:nvSpPr>
          <p:cNvPr id="295" name="CustomShape 46"/>
          <p:cNvSpPr/>
          <p:nvPr/>
        </p:nvSpPr>
        <p:spPr>
          <a:xfrm>
            <a:off x="1945800" y="13248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pPr>
            <a:endParaRPr lang="en-US" sz="2400" b="1" strike="noStrike" spc="-1" dirty="0">
              <a:solidFill>
                <a:srgbClr val="C00000"/>
              </a:solidFill>
              <a:latin typeface="Arial"/>
            </a:endParaRPr>
          </a:p>
        </p:txBody>
      </p:sp>
      <p:pic>
        <p:nvPicPr>
          <p:cNvPr id="2" name="Рисунок 1">
            <a:extLst>
              <a:ext uri="{FF2B5EF4-FFF2-40B4-BE49-F238E27FC236}">
                <a16:creationId xmlns:a16="http://schemas.microsoft.com/office/drawing/2014/main" id="{4A81A64F-B426-D217-4759-795CB450BE1F}"/>
              </a:ext>
            </a:extLst>
          </p:cNvPr>
          <p:cNvPicPr>
            <a:picLocks noChangeAspect="1"/>
          </p:cNvPicPr>
          <p:nvPr/>
        </p:nvPicPr>
        <p:blipFill rotWithShape="1">
          <a:blip r:embed="rId2">
            <a:extLst>
              <a:ext uri="{28A0092B-C50C-407E-A947-70E740481C1C}">
                <a14:useLocalDpi xmlns:a14="http://schemas.microsoft.com/office/drawing/2010/main" val="0"/>
              </a:ext>
            </a:extLst>
          </a:blip>
          <a:srcRect l="4852" r="17497"/>
          <a:stretch/>
        </p:blipFill>
        <p:spPr bwMode="auto">
          <a:xfrm>
            <a:off x="501740" y="2268208"/>
            <a:ext cx="2909472" cy="4131698"/>
          </a:xfrm>
          <a:prstGeom prst="rect">
            <a:avLst/>
          </a:prstGeom>
          <a:ln>
            <a:noFill/>
          </a:ln>
          <a:effectLst>
            <a:outerShdw blurRad="190500" algn="tl" rotWithShape="0">
              <a:srgbClr val="000000">
                <a:alpha val="70000"/>
              </a:srgbClr>
            </a:outerShdw>
          </a:effectLst>
        </p:spPr>
      </p:pic>
      <p:sp>
        <p:nvSpPr>
          <p:cNvPr id="9" name="TextBox 8">
            <a:extLst>
              <a:ext uri="{FF2B5EF4-FFF2-40B4-BE49-F238E27FC236}">
                <a16:creationId xmlns:a16="http://schemas.microsoft.com/office/drawing/2014/main" id="{F84229B5-A90A-D517-3E4D-A3CAE2327753}"/>
              </a:ext>
            </a:extLst>
          </p:cNvPr>
          <p:cNvSpPr txBox="1"/>
          <p:nvPr/>
        </p:nvSpPr>
        <p:spPr>
          <a:xfrm>
            <a:off x="3434612" y="2228311"/>
            <a:ext cx="8261068" cy="369332"/>
          </a:xfrm>
          <a:prstGeom prst="rect">
            <a:avLst/>
          </a:prstGeom>
          <a:noFill/>
        </p:spPr>
        <p:txBody>
          <a:bodyPr wrap="square">
            <a:spAutoFit/>
          </a:bodyPr>
          <a:lstStyle/>
          <a:p>
            <a:r>
              <a:rPr lang="kk-KZ" sz="1800" kern="0" dirty="0">
                <a:effectLst/>
                <a:latin typeface="Times New Roman" panose="02020603050405020304" pitchFamily="18" charset="0"/>
                <a:ea typeface="Times New Roman" panose="02020603050405020304" pitchFamily="18" charset="0"/>
              </a:rPr>
              <a:t> </a:t>
            </a:r>
            <a:endParaRPr lang="ru-KZ" dirty="0"/>
          </a:p>
        </p:txBody>
      </p:sp>
      <p:sp>
        <p:nvSpPr>
          <p:cNvPr id="12" name="TextBox 11">
            <a:extLst>
              <a:ext uri="{FF2B5EF4-FFF2-40B4-BE49-F238E27FC236}">
                <a16:creationId xmlns:a16="http://schemas.microsoft.com/office/drawing/2014/main" id="{FACD387A-C267-BE25-E6EB-541D70512556}"/>
              </a:ext>
            </a:extLst>
          </p:cNvPr>
          <p:cNvSpPr txBox="1"/>
          <p:nvPr/>
        </p:nvSpPr>
        <p:spPr>
          <a:xfrm>
            <a:off x="313765" y="915289"/>
            <a:ext cx="11499481" cy="1302921"/>
          </a:xfrm>
          <a:prstGeom prst="rect">
            <a:avLst/>
          </a:prstGeom>
          <a:noFill/>
        </p:spPr>
        <p:txBody>
          <a:bodyPr wrap="square">
            <a:spAutoFit/>
          </a:bodyPr>
          <a:lstStyle/>
          <a:p>
            <a:pPr marL="158115" marR="277495" indent="540385" algn="just">
              <a:lnSpc>
                <a:spcPct val="100000"/>
              </a:lnSpc>
              <a:spcAft>
                <a:spcPts val="800"/>
              </a:spcAft>
            </a:pPr>
            <a:r>
              <a:rPr lang="kk-KZ" b="1"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Айналмалы вакуумдық сорғыны объектіге қосу схемасы:                                   </a:t>
            </a:r>
          </a:p>
          <a:p>
            <a:pPr marL="158115" marR="277495" indent="540385" algn="just">
              <a:lnSpc>
                <a:spcPct val="100000"/>
              </a:lnSpc>
              <a:spcAft>
                <a:spcPts val="800"/>
              </a:spcAft>
            </a:pPr>
            <a:r>
              <a:rPr lang="kk-KZ"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1 </a:t>
            </a:r>
            <a:r>
              <a:rPr lang="kk-KZ"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айдау объектісі; </a:t>
            </a:r>
            <a:r>
              <a:rPr lang="kk-KZ"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2 </a:t>
            </a:r>
            <a:r>
              <a:rPr lang="kk-KZ"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фильтр; </a:t>
            </a:r>
            <a:r>
              <a:rPr lang="kk-KZ"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3 </a:t>
            </a:r>
            <a:r>
              <a:rPr lang="kk-KZ"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тұзақ; </a:t>
            </a:r>
            <a:r>
              <a:rPr lang="kk-KZ"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4 </a:t>
            </a:r>
            <a:r>
              <a:rPr lang="kk-KZ"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-сильфон немесе вакуумды резеңке шланг; </a:t>
            </a:r>
            <a:r>
              <a:rPr lang="kk-KZ"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5,8</a:t>
            </a:r>
            <a:r>
              <a:rPr lang="kk-KZ"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-атмосфералық ауа клапандары; </a:t>
            </a:r>
            <a:r>
              <a:rPr lang="kk-KZ"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6, 7 -</a:t>
            </a:r>
            <a:r>
              <a:rPr lang="kk-KZ"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өшіру клапандары; </a:t>
            </a:r>
            <a:r>
              <a:rPr lang="kk-KZ" i="1"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9 </a:t>
            </a:r>
            <a:r>
              <a:rPr lang="kk-KZ"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деформациялық вакуумметр; 10 - термиялық вакуумдық өлшегіш</a:t>
            </a:r>
            <a:endParaRPr lang="ru-KZ"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4" name="TextBox 13">
            <a:extLst>
              <a:ext uri="{FF2B5EF4-FFF2-40B4-BE49-F238E27FC236}">
                <a16:creationId xmlns:a16="http://schemas.microsoft.com/office/drawing/2014/main" id="{5F7EBCF8-8D1A-39B1-BB90-828CF0B198E0}"/>
              </a:ext>
            </a:extLst>
          </p:cNvPr>
          <p:cNvSpPr txBox="1"/>
          <p:nvPr/>
        </p:nvSpPr>
        <p:spPr>
          <a:xfrm>
            <a:off x="3515612" y="2124557"/>
            <a:ext cx="8261068" cy="707886"/>
          </a:xfrm>
          <a:prstGeom prst="rect">
            <a:avLst/>
          </a:prstGeom>
          <a:noFill/>
        </p:spPr>
        <p:txBody>
          <a:bodyPr wrap="square">
            <a:spAutoFit/>
          </a:bodyPr>
          <a:lstStyle/>
          <a:p>
            <a:pPr marL="158115" marR="277495" indent="540385" algn="just">
              <a:lnSpc>
                <a:spcPct val="100000"/>
              </a:lnSpc>
              <a:spcAft>
                <a:spcPts val="800"/>
              </a:spcAft>
            </a:pPr>
            <a:r>
              <a:rPr lang="kk-KZ" sz="200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Оң ығысулы айналмалы сорғылардың әсер ету жылдамдығын формула бойынша анықтауға болады</a:t>
            </a:r>
            <a:endParaRPr lang="ru-KZ" sz="2000" b="1" dirty="0">
              <a:solidFill>
                <a:schemeClr val="accent1">
                  <a:lumMod val="50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E29596C-154F-CEE9-5BC9-6AF05DAF93D2}"/>
                  </a:ext>
                </a:extLst>
              </p:cNvPr>
              <p:cNvSpPr txBox="1"/>
              <p:nvPr/>
            </p:nvSpPr>
            <p:spPr>
              <a:xfrm>
                <a:off x="3240672" y="4426969"/>
                <a:ext cx="8662008" cy="2037994"/>
              </a:xfrm>
              <a:prstGeom prst="rect">
                <a:avLst/>
              </a:prstGeom>
              <a:noFill/>
            </p:spPr>
            <p:txBody>
              <a:bodyPr wrap="square">
                <a:spAutoFit/>
              </a:bodyPr>
              <a:lstStyle/>
              <a:p>
                <a:pPr marL="158115" marR="277495" indent="540385" algn="just">
                  <a:lnSpc>
                    <a:spcPct val="100000"/>
                  </a:lnSpc>
                  <a:spcBef>
                    <a:spcPts val="1200"/>
                  </a:spcBef>
                  <a:spcAft>
                    <a:spcPts val="800"/>
                  </a:spcAft>
                </a:pPr>
                <a:r>
                  <a:rPr lang="kk-KZ" dirty="0">
                    <a:effectLst/>
                    <a:ea typeface="Times New Roman" panose="02020603050405020304" pitchFamily="18" charset="0"/>
                    <a:cs typeface="Arial" panose="020B0604020202020204" pitchFamily="34" charset="0"/>
                  </a:rPr>
                  <a:t>Сорғы білігіндегі тиімді қуат </a:t>
                </a:r>
                <a:r>
                  <a:rPr lang="kk-KZ" i="1" dirty="0">
                    <a:effectLst/>
                    <a:ea typeface="Times New Roman" panose="02020603050405020304" pitchFamily="18" charset="0"/>
                    <a:cs typeface="Arial" panose="020B0604020202020204" pitchFamily="34" charset="0"/>
                  </a:rPr>
                  <a:t>N</a:t>
                </a:r>
                <a:r>
                  <a:rPr lang="kk-KZ" dirty="0">
                    <a:effectLst/>
                    <a:ea typeface="Times New Roman" panose="02020603050405020304" pitchFamily="18" charset="0"/>
                    <a:cs typeface="Arial" panose="020B0604020202020204" pitchFamily="34" charset="0"/>
                  </a:rPr>
                  <a:t> тұрақты шама емес </a:t>
                </a:r>
              </a:p>
              <a:p>
                <a:pPr marL="158115" marR="277495" indent="540385" algn="just">
                  <a:lnSpc>
                    <a:spcPct val="100000"/>
                  </a:lnSpc>
                  <a:spcBef>
                    <a:spcPts val="1200"/>
                  </a:spcBef>
                  <a:spcAft>
                    <a:spcPts val="800"/>
                  </a:spcAft>
                </a:pPr>
                <a:endParaRPr lang="kk-KZ" sz="800" dirty="0">
                  <a:ea typeface="Times New Roman" panose="02020603050405020304" pitchFamily="18" charset="0"/>
                  <a:cs typeface="Arial" panose="020B0604020202020204" pitchFamily="34" charset="0"/>
                </a:endParaRPr>
              </a:p>
              <a:p>
                <a:pPr marL="158115" marR="277495" indent="540385" algn="just">
                  <a:lnSpc>
                    <a:spcPct val="100000"/>
                  </a:lnSpc>
                  <a:spcBef>
                    <a:spcPts val="1200"/>
                  </a:spcBef>
                  <a:spcAft>
                    <a:spcPts val="800"/>
                  </a:spcAft>
                </a:pPr>
                <a:endParaRPr lang="kk-KZ" sz="900" i="1" dirty="0">
                  <a:effectLst/>
                  <a:ea typeface="Times New Roman" panose="02020603050405020304" pitchFamily="18" charset="0"/>
                  <a:cs typeface="Arial" panose="020B0604020202020204" pitchFamily="34" charset="0"/>
                </a:endParaRPr>
              </a:p>
              <a:p>
                <a:pPr marL="158115" marR="277495" indent="540385" algn="just">
                  <a:lnSpc>
                    <a:spcPct val="100000"/>
                  </a:lnSpc>
                  <a:spcAft>
                    <a:spcPts val="800"/>
                  </a:spcAft>
                </a:pPr>
                <a14:m>
                  <m:oMath xmlns:m="http://schemas.openxmlformats.org/officeDocument/2006/math">
                    <m:sSub>
                      <m:sSubPr>
                        <m:ctrlPr>
                          <a:rPr lang="ru-KZ" sz="16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kk-KZ" sz="1600" i="1">
                            <a:effectLst/>
                            <a:latin typeface="Cambria Math" panose="02040503050406030204" pitchFamily="18" charset="0"/>
                            <a:ea typeface="Times New Roman" panose="02020603050405020304" pitchFamily="18" charset="0"/>
                            <a:cs typeface="Times New Roman" panose="02020603050405020304" pitchFamily="18" charset="0"/>
                          </a:rPr>
                          <m:t>𝑁</m:t>
                        </m:r>
                      </m:e>
                      <m:sub>
                        <m:r>
                          <a:rPr lang="kk-KZ" sz="1600" i="1">
                            <a:effectLst/>
                            <a:latin typeface="Cambria Math" panose="02040503050406030204" pitchFamily="18" charset="0"/>
                            <a:ea typeface="Times New Roman" panose="02020603050405020304" pitchFamily="18" charset="0"/>
                            <a:cs typeface="Times New Roman" panose="02020603050405020304" pitchFamily="18" charset="0"/>
                          </a:rPr>
                          <m:t>тр</m:t>
                        </m:r>
                      </m:sub>
                    </m:sSub>
                  </m:oMath>
                </a14:m>
                <a:r>
                  <a:rPr lang="kk-KZ" sz="1600" dirty="0">
                    <a:effectLst/>
                    <a:ea typeface="Times New Roman" panose="02020603050405020304" pitchFamily="18" charset="0"/>
                    <a:cs typeface="Arial" panose="020B0604020202020204" pitchFamily="34" charset="0"/>
                  </a:rPr>
                  <a:t>- сорғыдағы үйкеліс күштерін жеңуге жұмсалатын қуат; </a:t>
                </a:r>
                <a14:m>
                  <m:oMath xmlns:m="http://schemas.openxmlformats.org/officeDocument/2006/math">
                    <m:sSub>
                      <m:sSubPr>
                        <m:ctrlPr>
                          <a:rPr lang="ru-KZ" sz="16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kk-KZ" sz="1600" i="1">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kk-KZ" sz="1600" i="1">
                            <a:effectLst/>
                            <a:latin typeface="Cambria Math" panose="02040503050406030204" pitchFamily="18" charset="0"/>
                            <a:ea typeface="Times New Roman" panose="02020603050405020304" pitchFamily="18" charset="0"/>
                            <a:cs typeface="Times New Roman" panose="02020603050405020304" pitchFamily="18" charset="0"/>
                          </a:rPr>
                          <m:t>б</m:t>
                        </m:r>
                      </m:sub>
                    </m:sSub>
                  </m:oMath>
                </a14:m>
                <a:r>
                  <a:rPr lang="kk-KZ" sz="1600" dirty="0">
                    <a:effectLst/>
                    <a:ea typeface="Times New Roman" panose="02020603050405020304" pitchFamily="18" charset="0"/>
                    <a:cs typeface="Arial" panose="020B0604020202020204" pitchFamily="34" charset="0"/>
                  </a:rPr>
                  <a:t>- разряд жағындағы газ қысымы (барометрлік қысым); </a:t>
                </a:r>
                <a14:m>
                  <m:oMath xmlns:m="http://schemas.openxmlformats.org/officeDocument/2006/math">
                    <m:sSub>
                      <m:sSubPr>
                        <m:ctrlPr>
                          <a:rPr lang="ru-KZ" sz="16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kk-KZ" sz="1600" i="1">
                            <a:effectLst/>
                            <a:latin typeface="Cambria Math" panose="02040503050406030204" pitchFamily="18" charset="0"/>
                            <a:ea typeface="Times New Roman" panose="02020603050405020304" pitchFamily="18" charset="0"/>
                            <a:cs typeface="Times New Roman" panose="02020603050405020304" pitchFamily="18" charset="0"/>
                          </a:rPr>
                          <m:t> </m:t>
                        </m:r>
                        <m:r>
                          <a:rPr lang="kk-KZ" sz="1600" i="1">
                            <a:effectLst/>
                            <a:latin typeface="Cambria Math" panose="02040503050406030204" pitchFamily="18" charset="0"/>
                            <a:ea typeface="Times New Roman" panose="02020603050405020304" pitchFamily="18" charset="0"/>
                            <a:cs typeface="Times New Roman" panose="02020603050405020304" pitchFamily="18" charset="0"/>
                          </a:rPr>
                          <m:t>𝜂</m:t>
                        </m:r>
                      </m:e>
                      <m:sub>
                        <m:r>
                          <a:rPr lang="kk-KZ" sz="1600" i="1">
                            <a:effectLst/>
                            <a:latin typeface="Cambria Math" panose="02040503050406030204" pitchFamily="18" charset="0"/>
                            <a:ea typeface="Times New Roman" panose="02020603050405020304" pitchFamily="18" charset="0"/>
                            <a:cs typeface="Times New Roman" panose="02020603050405020304" pitchFamily="18" charset="0"/>
                          </a:rPr>
                          <m:t>из</m:t>
                        </m:r>
                      </m:sub>
                    </m:sSub>
                  </m:oMath>
                </a14:m>
                <a:r>
                  <a:rPr lang="kk-KZ" sz="1600" dirty="0">
                    <a:effectLst/>
                    <a:ea typeface="Times New Roman" panose="02020603050405020304" pitchFamily="18" charset="0"/>
                    <a:cs typeface="Arial" panose="020B0604020202020204" pitchFamily="34" charset="0"/>
                  </a:rPr>
                  <a:t>- сорғыдағы газды сығу процесінің изометриялық тиімділігі.         </a:t>
                </a:r>
                <a:endParaRPr lang="ru-KZ" sz="1600" dirty="0">
                  <a:effectLst/>
                  <a:ea typeface="Times New Roman" panose="02020603050405020304" pitchFamily="18" charset="0"/>
                  <a:cs typeface="Arial" panose="020B0604020202020204" pitchFamily="34" charset="0"/>
                </a:endParaRPr>
              </a:p>
            </p:txBody>
          </p:sp>
        </mc:Choice>
        <mc:Fallback xmlns="">
          <p:sp>
            <p:nvSpPr>
              <p:cNvPr id="18" name="TextBox 17">
                <a:extLst>
                  <a:ext uri="{FF2B5EF4-FFF2-40B4-BE49-F238E27FC236}">
                    <a16:creationId xmlns:a16="http://schemas.microsoft.com/office/drawing/2014/main" id="{5E29596C-154F-CEE9-5BC9-6AF05DAF93D2}"/>
                  </a:ext>
                </a:extLst>
              </p:cNvPr>
              <p:cNvSpPr txBox="1">
                <a:spLocks noRot="1" noChangeAspect="1" noMove="1" noResize="1" noEditPoints="1" noAdjustHandles="1" noChangeArrowheads="1" noChangeShapeType="1" noTextEdit="1"/>
              </p:cNvSpPr>
              <p:nvPr/>
            </p:nvSpPr>
            <p:spPr>
              <a:xfrm>
                <a:off x="3240672" y="4426969"/>
                <a:ext cx="8662008" cy="2037994"/>
              </a:xfrm>
              <a:prstGeom prst="rect">
                <a:avLst/>
              </a:prstGeom>
              <a:blipFill>
                <a:blip r:embed="rId3"/>
                <a:stretch>
                  <a:fillRect t="-1493" b="-1493"/>
                </a:stretch>
              </a:blipFill>
            </p:spPr>
            <p:txBody>
              <a:bodyPr/>
              <a:lstStyle/>
              <a:p>
                <a:r>
                  <a:rPr lang="ru-KZ">
                    <a:noFill/>
                  </a:rPr>
                  <a:t> </a:t>
                </a:r>
              </a:p>
            </p:txBody>
          </p:sp>
        </mc:Fallback>
      </mc:AlternateContent>
      <mc:AlternateContent xmlns:mc="http://schemas.openxmlformats.org/markup-compatibility/2006" xmlns:a14="http://schemas.microsoft.com/office/drawing/2010/main">
        <mc:Choice Requires="a14">
          <p:sp>
            <p:nvSpPr>
              <p:cNvPr id="3" name="Прямоугольник: скругленные углы 2">
                <a:extLst>
                  <a:ext uri="{FF2B5EF4-FFF2-40B4-BE49-F238E27FC236}">
                    <a16:creationId xmlns:a16="http://schemas.microsoft.com/office/drawing/2014/main" id="{3D5B2780-BA22-A837-27A6-ADEC0895FB33}"/>
                  </a:ext>
                </a:extLst>
              </p:cNvPr>
              <p:cNvSpPr/>
              <p:nvPr/>
            </p:nvSpPr>
            <p:spPr>
              <a:xfrm>
                <a:off x="4480276" y="2971902"/>
                <a:ext cx="2961212" cy="590059"/>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kumimoji="0" lang="ru-KZ" sz="1600" b="1" i="1" u="none" strike="noStrike" kern="1200" cap="none" spc="0" normalizeH="0" baseline="0" noProof="0" smtClean="0">
                              <a:ln>
                                <a:noFill/>
                              </a:ln>
                              <a:solidFill>
                                <a:srgbClr val="C00000"/>
                              </a:solidFill>
                              <a:effectLst/>
                              <a:uLnTx/>
                              <a:uFillTx/>
                              <a:latin typeface="Cambria Math" panose="02040503050406030204" pitchFamily="18" charset="0"/>
                            </a:rPr>
                          </m:ctrlPr>
                        </m:sSubPr>
                        <m:e>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𝑺</m:t>
                          </m:r>
                        </m:e>
                        <m:sub>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𝑯</m:t>
                          </m:r>
                        </m:sub>
                      </m:sSub>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𝝀</m:t>
                      </m:r>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𝒏</m:t>
                      </m:r>
                      <m:sSub>
                        <m:sSub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𝑽</m:t>
                          </m:r>
                        </m:e>
                        <m:sub>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𝒌</m:t>
                          </m:r>
                        </m:sub>
                      </m:sSub>
                      <m:d>
                        <m:d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rPr>
                          </m:ctrlPr>
                        </m:dPr>
                        <m:e>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𝟏</m:t>
                          </m:r>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rPr>
                              </m:ctrlPr>
                            </m:fPr>
                            <m:num>
                              <m:sSub>
                                <m:sSub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𝒑</m:t>
                                  </m:r>
                                </m:e>
                                <m:sub>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соңғы</m:t>
                                  </m:r>
                                </m:sub>
                              </m:sSub>
                            </m:num>
                            <m:den>
                              <m:sSub>
                                <m:sSub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𝒑</m:t>
                                  </m:r>
                                </m:e>
                                <m:sub>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сору</m:t>
                                  </m:r>
                                </m:sub>
                              </m:sSub>
                            </m:den>
                          </m:f>
                        </m:e>
                      </m:d>
                      <m:r>
                        <a:rPr kumimoji="0" lang="kk-KZ" sz="1600" b="1" i="1" u="none" strike="noStrike" kern="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oMath>
                  </m:oMathPara>
                </a14:m>
                <a:endParaRPr lang="ru-RU" sz="1600" dirty="0"/>
              </a:p>
            </p:txBody>
          </p:sp>
        </mc:Choice>
        <mc:Fallback xmlns="">
          <p:sp>
            <p:nvSpPr>
              <p:cNvPr id="3" name="Прямоугольник: скругленные углы 2">
                <a:extLst>
                  <a:ext uri="{FF2B5EF4-FFF2-40B4-BE49-F238E27FC236}">
                    <a16:creationId xmlns:a16="http://schemas.microsoft.com/office/drawing/2014/main" id="{3D5B2780-BA22-A837-27A6-ADEC0895FB33}"/>
                  </a:ext>
                </a:extLst>
              </p:cNvPr>
              <p:cNvSpPr>
                <a:spLocks noRot="1" noChangeAspect="1" noMove="1" noResize="1" noEditPoints="1" noAdjustHandles="1" noChangeArrowheads="1" noChangeShapeType="1" noTextEdit="1"/>
              </p:cNvSpPr>
              <p:nvPr/>
            </p:nvSpPr>
            <p:spPr>
              <a:xfrm>
                <a:off x="4480276" y="2971902"/>
                <a:ext cx="2961212" cy="590059"/>
              </a:xfrm>
              <a:prstGeom prst="roundRect">
                <a:avLst/>
              </a:prstGeom>
              <a:blipFill>
                <a:blip r:embed="rId4"/>
                <a:stretch>
                  <a:fillRect/>
                </a:stretch>
              </a:blipFill>
            </p:spPr>
            <p:txBody>
              <a:bodyPr/>
              <a:lstStyle/>
              <a:p>
                <a:r>
                  <a:rPr lang="ru-KZ">
                    <a:noFill/>
                  </a:rPr>
                  <a:t> </a:t>
                </a:r>
              </a:p>
            </p:txBody>
          </p:sp>
        </mc:Fallback>
      </mc:AlternateContent>
      <mc:AlternateContent xmlns:mc="http://schemas.openxmlformats.org/markup-compatibility/2006" xmlns:a14="http://schemas.microsoft.com/office/drawing/2010/main">
        <mc:Choice Requires="a14">
          <p:sp>
            <p:nvSpPr>
              <p:cNvPr id="4" name="Прямоугольник: скругленные углы 3">
                <a:extLst>
                  <a:ext uri="{FF2B5EF4-FFF2-40B4-BE49-F238E27FC236}">
                    <a16:creationId xmlns:a16="http://schemas.microsoft.com/office/drawing/2014/main" id="{8FC969DA-4443-BC7C-C12A-42DDF67D39B8}"/>
                  </a:ext>
                </a:extLst>
              </p:cNvPr>
              <p:cNvSpPr/>
              <p:nvPr/>
            </p:nvSpPr>
            <p:spPr>
              <a:xfrm>
                <a:off x="6063505" y="4903974"/>
                <a:ext cx="3145536" cy="601637"/>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kumimoji="0" lang="kk-KZ" sz="1600" b="1" i="1" u="none" strike="noStrike" kern="1200" cap="none" spc="0" normalizeH="0" baseline="0" noProof="0" smtClean="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𝑵</m:t>
                      </m:r>
                      <m:r>
                        <a:rPr kumimoji="0" lang="kk-KZ" sz="1600" b="1" i="1" u="none" strike="noStrike" kern="1200" cap="none" spc="0" normalizeH="0" baseline="0" noProof="0" smtClean="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Sub>
                        <m:sSub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𝑵</m:t>
                          </m:r>
                        </m:e>
                        <m:sub>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тр</m:t>
                          </m:r>
                        </m:sub>
                      </m:sSub>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𝑷</m:t>
                              </m:r>
                            </m:e>
                            <m:sub>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вс</m:t>
                              </m:r>
                            </m:sub>
                          </m:sSub>
                          <m:sSub>
                            <m:sSub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𝑺</m:t>
                              </m:r>
                            </m:e>
                            <m:sub>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𝑯</m:t>
                              </m:r>
                            </m:sub>
                          </m:sSub>
                        </m:num>
                        <m:den>
                          <m:sSub>
                            <m:sSub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𝜼</m:t>
                              </m:r>
                            </m:e>
                            <m:sub>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из</m:t>
                              </m:r>
                            </m:sub>
                          </m:sSub>
                        </m:den>
                      </m:f>
                      <m:func>
                        <m:func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uncPr>
                        <m:fName>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𝒍𝒏</m:t>
                          </m:r>
                        </m:fName>
                        <m:e>
                          <m:f>
                            <m:f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𝑷</m:t>
                                  </m:r>
                                </m:e>
                                <m:sub>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б</m:t>
                                  </m:r>
                                </m:sub>
                              </m:sSub>
                            </m:num>
                            <m:den>
                              <m:sSub>
                                <m:sSubPr>
                                  <m:ctrlPr>
                                    <a:rPr kumimoji="0" lang="ru-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𝑷</m:t>
                                  </m:r>
                                </m:e>
                                <m:sub>
                                  <m:r>
                                    <a:rPr kumimoji="0" lang="kk-KZ" sz="1600" b="1" i="1" u="none" strike="noStrike" kern="1200" cap="none" spc="0" normalizeH="0" baseline="0" noProof="0">
                                      <a:ln>
                                        <a:noFill/>
                                      </a:ln>
                                      <a:solidFill>
                                        <a:srgbClr val="C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вс</m:t>
                                  </m:r>
                                </m:sub>
                              </m:sSub>
                            </m:den>
                          </m:f>
                        </m:e>
                      </m:func>
                    </m:oMath>
                  </m:oMathPara>
                </a14:m>
                <a:endParaRPr lang="ru-RU" sz="1600" dirty="0"/>
              </a:p>
            </p:txBody>
          </p:sp>
        </mc:Choice>
        <mc:Fallback xmlns="">
          <p:sp>
            <p:nvSpPr>
              <p:cNvPr id="4" name="Прямоугольник: скругленные углы 3">
                <a:extLst>
                  <a:ext uri="{FF2B5EF4-FFF2-40B4-BE49-F238E27FC236}">
                    <a16:creationId xmlns:a16="http://schemas.microsoft.com/office/drawing/2014/main" id="{8FC969DA-4443-BC7C-C12A-42DDF67D39B8}"/>
                  </a:ext>
                </a:extLst>
              </p:cNvPr>
              <p:cNvSpPr>
                <a:spLocks noRot="1" noChangeAspect="1" noMove="1" noResize="1" noEditPoints="1" noAdjustHandles="1" noChangeArrowheads="1" noChangeShapeType="1" noTextEdit="1"/>
              </p:cNvSpPr>
              <p:nvPr/>
            </p:nvSpPr>
            <p:spPr>
              <a:xfrm>
                <a:off x="6063505" y="4903974"/>
                <a:ext cx="3145536" cy="601637"/>
              </a:xfrm>
              <a:prstGeom prst="roundRect">
                <a:avLst/>
              </a:prstGeom>
              <a:blipFill>
                <a:blip r:embed="rId5"/>
                <a:stretch>
                  <a:fillRect/>
                </a:stretch>
              </a:blipFill>
            </p:spPr>
            <p:txBody>
              <a:bodyPr/>
              <a:lstStyle/>
              <a:p>
                <a:r>
                  <a:rPr lang="ru-KZ">
                    <a:noFill/>
                  </a:rPr>
                  <a:t> </a:t>
                </a:r>
              </a:p>
            </p:txBody>
          </p:sp>
        </mc:Fallback>
      </mc:AlternateContent>
      <mc:AlternateContent xmlns:mc="http://schemas.openxmlformats.org/markup-compatibility/2006" xmlns:a14="http://schemas.microsoft.com/office/drawing/2010/main">
        <mc:Choice Requires="a14">
          <p:sp>
            <p:nvSpPr>
              <p:cNvPr id="6" name="Прямоугольник: скругленные углы 5">
                <a:extLst>
                  <a:ext uri="{FF2B5EF4-FFF2-40B4-BE49-F238E27FC236}">
                    <a16:creationId xmlns:a16="http://schemas.microsoft.com/office/drawing/2014/main" id="{DEEEA280-4401-C810-49FB-3F417E2D9C3A}"/>
                  </a:ext>
                </a:extLst>
              </p:cNvPr>
              <p:cNvSpPr/>
              <p:nvPr/>
            </p:nvSpPr>
            <p:spPr>
              <a:xfrm>
                <a:off x="7739928" y="2832443"/>
                <a:ext cx="3863952" cy="1524573"/>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kk-KZ" sz="1600" b="0" i="1" u="none" strike="noStrike" kern="0" cap="none" spc="0" normalizeH="0" baseline="0" noProof="0" smtClean="0">
                        <a:ln>
                          <a:noFill/>
                        </a:ln>
                        <a:solidFill>
                          <a:schemeClr val="tx1"/>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r>
                      <a:rPr kumimoji="0" lang="kk-KZ" sz="1600" b="0" i="1" u="none" strike="noStrike" kern="0" cap="none" spc="0" normalizeH="0" baseline="0" noProof="0" smtClean="0">
                        <a:ln>
                          <a:noFill/>
                        </a:ln>
                        <a:solidFill>
                          <a:schemeClr val="tx1"/>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=0,70÷0,85 </m:t>
                    </m:r>
                  </m:oMath>
                </a14:m>
                <a:r>
                  <a:rPr kumimoji="0" lang="kk-KZ" sz="1600" b="0" i="0" u="none" strike="noStrike" kern="0" cap="none" spc="0" normalizeH="0" baseline="0" noProof="0" dirty="0">
                    <a:ln>
                      <a:noFill/>
                    </a:ln>
                    <a:solidFill>
                      <a:schemeClr val="tx1"/>
                    </a:solidFill>
                    <a:effectLst/>
                    <a:uLnTx/>
                    <a:uFillTx/>
                    <a:ea typeface="Times New Roman" panose="02020603050405020304" pitchFamily="18" charset="0"/>
                    <a:cs typeface="Times New Roman" panose="02020603050405020304" pitchFamily="18" charset="0"/>
                  </a:rPr>
                  <a:t>- айдау коэффициенті; n-ротордың жылдамдығы; </a:t>
                </a:r>
                <a14:m>
                  <m:oMath xmlns:m="http://schemas.openxmlformats.org/officeDocument/2006/math">
                    <m:sSub>
                      <m:sSubPr>
                        <m:ctrlPr>
                          <a:rPr kumimoji="0" lang="ru-KZ" sz="1600" b="0" i="1" u="none" strike="noStrike" kern="1200" cap="none" spc="0" normalizeH="0" baseline="0" noProof="0">
                            <a:ln>
                              <a:noFill/>
                            </a:ln>
                            <a:solidFill>
                              <a:schemeClr val="tx1"/>
                            </a:solidFill>
                            <a:effectLst/>
                            <a:uLnTx/>
                            <a:uFillTx/>
                            <a:latin typeface="Cambria Math" panose="02040503050406030204" pitchFamily="18" charset="0"/>
                            <a:ea typeface="Times New Roman" panose="02020603050405020304" pitchFamily="18" charset="0"/>
                          </a:rPr>
                        </m:ctrlPr>
                      </m:sSubPr>
                      <m:e>
                        <m:r>
                          <a:rPr kumimoji="0" lang="kk-KZ" sz="1600" b="0" i="1" u="none" strike="noStrike" kern="0" cap="none" spc="0" normalizeH="0" baseline="0" noProof="0">
                            <a:ln>
                              <a:noFill/>
                            </a:ln>
                            <a:solidFill>
                              <a:schemeClr val="tx1"/>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𝑉</m:t>
                        </m:r>
                      </m:e>
                      <m:sub>
                        <m:r>
                          <a:rPr kumimoji="0" lang="kk-KZ" sz="1600" b="0" i="1" u="none" strike="noStrike" kern="0" cap="none" spc="0" normalizeH="0" baseline="0" noProof="0">
                            <a:ln>
                              <a:noFill/>
                            </a:ln>
                            <a:solidFill>
                              <a:schemeClr val="tx1"/>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𝑘</m:t>
                        </m:r>
                      </m:sub>
                    </m:sSub>
                  </m:oMath>
                </a14:m>
                <a:r>
                  <a:rPr kumimoji="0" lang="kk-KZ" sz="1600" b="0" i="0" u="none" strike="noStrike" kern="0" cap="none" spc="0" normalizeH="0" baseline="0" noProof="0" dirty="0">
                    <a:ln>
                      <a:noFill/>
                    </a:ln>
                    <a:solidFill>
                      <a:schemeClr val="tx1"/>
                    </a:solidFill>
                    <a:effectLst/>
                    <a:uLnTx/>
                    <a:uFillTx/>
                    <a:ea typeface="Times New Roman" panose="02020603050405020304" pitchFamily="18" charset="0"/>
                    <a:cs typeface="Times New Roman" panose="02020603050405020304" pitchFamily="18" charset="0"/>
                  </a:rPr>
                  <a:t>- сорғының жұмыс қуысының көлемі;  </a:t>
                </a:r>
                <a14:m>
                  <m:oMath xmlns:m="http://schemas.openxmlformats.org/officeDocument/2006/math">
                    <m:sSub>
                      <m:sSubPr>
                        <m:ctrlPr>
                          <a:rPr kumimoji="0" lang="ru-KZ" sz="1600" b="0" i="1" u="none" strike="noStrike" kern="1200" cap="none" spc="0" normalizeH="0" baseline="0" noProof="0">
                            <a:ln>
                              <a:noFill/>
                            </a:ln>
                            <a:solidFill>
                              <a:schemeClr val="tx1"/>
                            </a:solidFill>
                            <a:effectLst/>
                            <a:uLnTx/>
                            <a:uFillTx/>
                            <a:latin typeface="Cambria Math" panose="02040503050406030204" pitchFamily="18" charset="0"/>
                            <a:ea typeface="Times New Roman" panose="02020603050405020304" pitchFamily="18" charset="0"/>
                          </a:rPr>
                        </m:ctrlPr>
                      </m:sSubPr>
                      <m:e>
                        <m:r>
                          <a:rPr kumimoji="0" lang="kk-KZ" sz="1600" b="0" i="1" u="none" strike="noStrike" kern="0" cap="none" spc="0" normalizeH="0" baseline="0" noProof="0">
                            <a:ln>
                              <a:noFill/>
                            </a:ln>
                            <a:solidFill>
                              <a:schemeClr val="tx1"/>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e>
                      <m:sub>
                        <m:r>
                          <a:rPr kumimoji="0" lang="kk-KZ" sz="1600" b="0" i="1" u="none" strike="noStrike" kern="0" cap="none" spc="0" normalizeH="0" baseline="0" noProof="0">
                            <a:ln>
                              <a:noFill/>
                            </a:ln>
                            <a:solidFill>
                              <a:schemeClr val="tx1"/>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соңғ</m:t>
                        </m:r>
                      </m:sub>
                    </m:sSub>
                  </m:oMath>
                </a14:m>
                <a:r>
                  <a:rPr kumimoji="0" lang="kk-KZ" sz="1600" b="0" i="0" u="none" strike="noStrike" kern="0" cap="none" spc="0" normalizeH="0" baseline="0" noProof="0" dirty="0">
                    <a:ln>
                      <a:noFill/>
                    </a:ln>
                    <a:solidFill>
                      <a:schemeClr val="tx1"/>
                    </a:solidFill>
                    <a:effectLst/>
                    <a:uLnTx/>
                    <a:uFillTx/>
                    <a:ea typeface="Times New Roman" panose="02020603050405020304" pitchFamily="18" charset="0"/>
                    <a:cs typeface="Times New Roman" panose="02020603050405020304" pitchFamily="18" charset="0"/>
                  </a:rPr>
                  <a:t>- сорғы жасаған соңғы вакуум ; </a:t>
                </a:r>
                <a14:m>
                  <m:oMath xmlns:m="http://schemas.openxmlformats.org/officeDocument/2006/math">
                    <m:sSub>
                      <m:sSubPr>
                        <m:ctrlPr>
                          <a:rPr kumimoji="0" lang="ru-KZ" sz="1600" b="0" i="1" u="none" strike="noStrike" kern="1200" cap="none" spc="0" normalizeH="0" baseline="0" noProof="0">
                            <a:ln>
                              <a:noFill/>
                            </a:ln>
                            <a:solidFill>
                              <a:schemeClr val="tx1"/>
                            </a:solidFill>
                            <a:effectLst/>
                            <a:uLnTx/>
                            <a:uFillTx/>
                            <a:latin typeface="Cambria Math" panose="02040503050406030204" pitchFamily="18" charset="0"/>
                            <a:ea typeface="Times New Roman" panose="02020603050405020304" pitchFamily="18" charset="0"/>
                          </a:rPr>
                        </m:ctrlPr>
                      </m:sSubPr>
                      <m:e>
                        <m:r>
                          <a:rPr kumimoji="0" lang="kk-KZ" sz="1600" b="0" i="1" u="none" strike="noStrike" kern="0" cap="none" spc="0" normalizeH="0" baseline="0" noProof="0">
                            <a:ln>
                              <a:noFill/>
                            </a:ln>
                            <a:solidFill>
                              <a:schemeClr val="tx1"/>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e>
                      <m:sub>
                        <m:r>
                          <a:rPr kumimoji="0" lang="kk-KZ" sz="1600" b="0" i="1" u="none" strike="noStrike" kern="0" cap="none" spc="0" normalizeH="0" baseline="0" noProof="0">
                            <a:ln>
                              <a:noFill/>
                            </a:ln>
                            <a:solidFill>
                              <a:schemeClr val="tx1"/>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сору</m:t>
                        </m:r>
                      </m:sub>
                    </m:sSub>
                  </m:oMath>
                </a14:m>
                <a:r>
                  <a:rPr kumimoji="0" lang="kk-KZ" sz="1600" b="0" i="0" u="none" strike="noStrike" kern="0" cap="none" spc="0" normalizeH="0" baseline="0" noProof="0" dirty="0">
                    <a:ln>
                      <a:noFill/>
                    </a:ln>
                    <a:solidFill>
                      <a:schemeClr val="tx1"/>
                    </a:solidFill>
                    <a:effectLst/>
                    <a:uLnTx/>
                    <a:uFillTx/>
                    <a:ea typeface="Times New Roman" panose="02020603050405020304" pitchFamily="18" charset="0"/>
                    <a:cs typeface="Times New Roman" panose="02020603050405020304" pitchFamily="18" charset="0"/>
                  </a:rPr>
                  <a:t>- сору жағындағы қысым.</a:t>
                </a:r>
                <a:endParaRPr kumimoji="0" lang="ru-KZ" sz="1600" b="0" i="0" u="none" strike="noStrike" kern="1200" cap="none" spc="0" normalizeH="0" baseline="0" noProof="0" dirty="0">
                  <a:ln>
                    <a:noFill/>
                  </a:ln>
                  <a:solidFill>
                    <a:schemeClr val="tx1"/>
                  </a:solidFill>
                  <a:effectLst/>
                  <a:uLnTx/>
                  <a:uFillTx/>
                  <a:cs typeface="Times New Roman" panose="02020603050405020304" pitchFamily="18" charset="0"/>
                </a:endParaRPr>
              </a:p>
            </p:txBody>
          </p:sp>
        </mc:Choice>
        <mc:Fallback xmlns="">
          <p:sp>
            <p:nvSpPr>
              <p:cNvPr id="6" name="Прямоугольник: скругленные углы 5">
                <a:extLst>
                  <a:ext uri="{FF2B5EF4-FFF2-40B4-BE49-F238E27FC236}">
                    <a16:creationId xmlns:a16="http://schemas.microsoft.com/office/drawing/2014/main" id="{DEEEA280-4401-C810-49FB-3F417E2D9C3A}"/>
                  </a:ext>
                </a:extLst>
              </p:cNvPr>
              <p:cNvSpPr>
                <a:spLocks noRot="1" noChangeAspect="1" noMove="1" noResize="1" noEditPoints="1" noAdjustHandles="1" noChangeArrowheads="1" noChangeShapeType="1" noTextEdit="1"/>
              </p:cNvSpPr>
              <p:nvPr/>
            </p:nvSpPr>
            <p:spPr>
              <a:xfrm>
                <a:off x="7739928" y="2832443"/>
                <a:ext cx="3863952" cy="1524573"/>
              </a:xfrm>
              <a:prstGeom prst="roundRect">
                <a:avLst/>
              </a:prstGeom>
              <a:blipFill>
                <a:blip r:embed="rId6"/>
                <a:stretch>
                  <a:fillRect t="-2756" b="-6299"/>
                </a:stretch>
              </a:blipFill>
            </p:spPr>
            <p:txBody>
              <a:bodyPr/>
              <a:lstStyle/>
              <a:p>
                <a:r>
                  <a:rPr lang="ru-KZ">
                    <a:noFill/>
                  </a:rPr>
                  <a:t> </a:t>
                </a:r>
              </a:p>
            </p:txBody>
          </p:sp>
        </mc:Fallback>
      </mc:AlternateContent>
      <p:sp>
        <p:nvSpPr>
          <p:cNvPr id="54" name="CustomShape 44">
            <a:extLst>
              <a:ext uri="{FF2B5EF4-FFF2-40B4-BE49-F238E27FC236}">
                <a16:creationId xmlns:a16="http://schemas.microsoft.com/office/drawing/2014/main" id="{962ACEB6-1AD6-48A9-98F2-329828107AF7}"/>
              </a:ext>
            </a:extLst>
          </p:cNvPr>
          <p:cNvSpPr/>
          <p:nvPr/>
        </p:nvSpPr>
        <p:spPr>
          <a:xfrm>
            <a:off x="1945800" y="5279"/>
            <a:ext cx="9057403" cy="906866"/>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kk-KZ" sz="2000" b="1" i="0" u="none" strike="noStrike" kern="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1.Майлы тығыздағыштары бар айналмалы вакуумдық сорғылар</a:t>
            </a:r>
            <a:endParaRPr kumimoji="0" lang="en-US" sz="2000" b="1" i="0" u="none" strike="noStrike" kern="1200" cap="none" spc="-1"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3678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 name="CustomShape 1"/>
          <p:cNvSpPr/>
          <p:nvPr/>
        </p:nvSpPr>
        <p:spPr>
          <a:xfrm>
            <a:off x="0" y="0"/>
            <a:ext cx="1218816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97" name="CustomShape 2"/>
          <p:cNvSpPr/>
          <p:nvPr/>
        </p:nvSpPr>
        <p:spPr>
          <a:xfrm>
            <a:off x="0" y="4526280"/>
            <a:ext cx="9974520" cy="233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298" name="CustomShape 3"/>
          <p:cNvSpPr/>
          <p:nvPr/>
        </p:nvSpPr>
        <p:spPr>
          <a:xfrm>
            <a:off x="435423" y="578160"/>
            <a:ext cx="11247120" cy="576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nvGrpSpPr>
          <p:cNvPr id="299" name="Group 4"/>
          <p:cNvGrpSpPr/>
          <p:nvPr/>
        </p:nvGrpSpPr>
        <p:grpSpPr>
          <a:xfrm>
            <a:off x="11873520" y="44640"/>
            <a:ext cx="232920" cy="771840"/>
            <a:chOff x="11873520" y="44640"/>
            <a:chExt cx="232920" cy="771840"/>
          </a:xfrm>
        </p:grpSpPr>
        <p:sp>
          <p:nvSpPr>
            <p:cNvPr id="300" name="CustomShape 5"/>
            <p:cNvSpPr/>
            <p:nvPr/>
          </p:nvSpPr>
          <p:spPr>
            <a:xfrm rot="5400000">
              <a:off x="1204380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01" name="CustomShape 6"/>
            <p:cNvSpPr/>
            <p:nvPr/>
          </p:nvSpPr>
          <p:spPr>
            <a:xfrm rot="5400000">
              <a:off x="11872080" y="457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02" name="CustomShape 7"/>
            <p:cNvSpPr/>
            <p:nvPr/>
          </p:nvSpPr>
          <p:spPr>
            <a:xfrm rot="5400000">
              <a:off x="1204632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03" name="CustomShape 8"/>
            <p:cNvSpPr/>
            <p:nvPr/>
          </p:nvSpPr>
          <p:spPr>
            <a:xfrm rot="5400000">
              <a:off x="11872440" y="75636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04" name="CustomShape 9"/>
            <p:cNvSpPr/>
            <p:nvPr/>
          </p:nvSpPr>
          <p:spPr>
            <a:xfrm rot="5400000">
              <a:off x="1204632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05" name="CustomShape 10"/>
            <p:cNvSpPr/>
            <p:nvPr/>
          </p:nvSpPr>
          <p:spPr>
            <a:xfrm rot="5400000">
              <a:off x="11872440" y="6145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06" name="CustomShape 11"/>
            <p:cNvSpPr/>
            <p:nvPr/>
          </p:nvSpPr>
          <p:spPr>
            <a:xfrm rot="5400000">
              <a:off x="1204632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07" name="CustomShape 12"/>
            <p:cNvSpPr/>
            <p:nvPr/>
          </p:nvSpPr>
          <p:spPr>
            <a:xfrm rot="5400000">
              <a:off x="11872440" y="4723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08" name="CustomShape 13"/>
            <p:cNvSpPr/>
            <p:nvPr/>
          </p:nvSpPr>
          <p:spPr>
            <a:xfrm rot="5400000">
              <a:off x="1204632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09" name="CustomShape 14"/>
            <p:cNvSpPr/>
            <p:nvPr/>
          </p:nvSpPr>
          <p:spPr>
            <a:xfrm rot="5400000">
              <a:off x="11872440" y="3301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10" name="CustomShape 15"/>
            <p:cNvSpPr/>
            <p:nvPr/>
          </p:nvSpPr>
          <p:spPr>
            <a:xfrm rot="5400000">
              <a:off x="1204632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11" name="CustomShape 16"/>
            <p:cNvSpPr/>
            <p:nvPr/>
          </p:nvSpPr>
          <p:spPr>
            <a:xfrm rot="5400000">
              <a:off x="11872440" y="18792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grpSp>
        <p:nvGrpSpPr>
          <p:cNvPr id="312" name="Group 17"/>
          <p:cNvGrpSpPr/>
          <p:nvPr/>
        </p:nvGrpSpPr>
        <p:grpSpPr>
          <a:xfrm>
            <a:off x="54720" y="3048480"/>
            <a:ext cx="629640" cy="764640"/>
            <a:chOff x="54720" y="3048480"/>
            <a:chExt cx="629640" cy="764640"/>
          </a:xfrm>
        </p:grpSpPr>
        <p:sp>
          <p:nvSpPr>
            <p:cNvPr id="313" name="CustomShape 18"/>
            <p:cNvSpPr/>
            <p:nvPr/>
          </p:nvSpPr>
          <p:spPr>
            <a:xfrm>
              <a:off x="62316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14" name="CustomShape 19"/>
            <p:cNvSpPr/>
            <p:nvPr/>
          </p:nvSpPr>
          <p:spPr>
            <a:xfrm>
              <a:off x="62316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15" name="CustomShape 20"/>
            <p:cNvSpPr/>
            <p:nvPr/>
          </p:nvSpPr>
          <p:spPr>
            <a:xfrm>
              <a:off x="62316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16" name="CustomShape 21"/>
            <p:cNvSpPr/>
            <p:nvPr/>
          </p:nvSpPr>
          <p:spPr>
            <a:xfrm>
              <a:off x="62316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17" name="CustomShape 22"/>
            <p:cNvSpPr/>
            <p:nvPr/>
          </p:nvSpPr>
          <p:spPr>
            <a:xfrm>
              <a:off x="62316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18" name="CustomShape 23"/>
            <p:cNvSpPr/>
            <p:nvPr/>
          </p:nvSpPr>
          <p:spPr>
            <a:xfrm>
              <a:off x="4813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19" name="CustomShape 24"/>
            <p:cNvSpPr/>
            <p:nvPr/>
          </p:nvSpPr>
          <p:spPr>
            <a:xfrm>
              <a:off x="4813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0" name="CustomShape 25"/>
            <p:cNvSpPr/>
            <p:nvPr/>
          </p:nvSpPr>
          <p:spPr>
            <a:xfrm>
              <a:off x="4813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1" name="CustomShape 26"/>
            <p:cNvSpPr/>
            <p:nvPr/>
          </p:nvSpPr>
          <p:spPr>
            <a:xfrm>
              <a:off x="4813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2" name="CustomShape 27"/>
            <p:cNvSpPr/>
            <p:nvPr/>
          </p:nvSpPr>
          <p:spPr>
            <a:xfrm>
              <a:off x="4813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3" name="CustomShape 28"/>
            <p:cNvSpPr/>
            <p:nvPr/>
          </p:nvSpPr>
          <p:spPr>
            <a:xfrm>
              <a:off x="3391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4" name="CustomShape 29"/>
            <p:cNvSpPr/>
            <p:nvPr/>
          </p:nvSpPr>
          <p:spPr>
            <a:xfrm>
              <a:off x="3391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5" name="CustomShape 30"/>
            <p:cNvSpPr/>
            <p:nvPr/>
          </p:nvSpPr>
          <p:spPr>
            <a:xfrm>
              <a:off x="3391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6" name="CustomShape 31"/>
            <p:cNvSpPr/>
            <p:nvPr/>
          </p:nvSpPr>
          <p:spPr>
            <a:xfrm>
              <a:off x="3391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7" name="CustomShape 32"/>
            <p:cNvSpPr/>
            <p:nvPr/>
          </p:nvSpPr>
          <p:spPr>
            <a:xfrm>
              <a:off x="3391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8" name="CustomShape 33"/>
            <p:cNvSpPr/>
            <p:nvPr/>
          </p:nvSpPr>
          <p:spPr>
            <a:xfrm>
              <a:off x="1969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29" name="CustomShape 34"/>
            <p:cNvSpPr/>
            <p:nvPr/>
          </p:nvSpPr>
          <p:spPr>
            <a:xfrm>
              <a:off x="1969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30" name="CustomShape 35"/>
            <p:cNvSpPr/>
            <p:nvPr/>
          </p:nvSpPr>
          <p:spPr>
            <a:xfrm>
              <a:off x="1969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31" name="CustomShape 36"/>
            <p:cNvSpPr/>
            <p:nvPr/>
          </p:nvSpPr>
          <p:spPr>
            <a:xfrm>
              <a:off x="1969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32" name="CustomShape 37"/>
            <p:cNvSpPr/>
            <p:nvPr/>
          </p:nvSpPr>
          <p:spPr>
            <a:xfrm>
              <a:off x="1969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33" name="CustomShape 38"/>
            <p:cNvSpPr/>
            <p:nvPr/>
          </p:nvSpPr>
          <p:spPr>
            <a:xfrm>
              <a:off x="54720" y="30484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34" name="CustomShape 39"/>
            <p:cNvSpPr/>
            <p:nvPr/>
          </p:nvSpPr>
          <p:spPr>
            <a:xfrm>
              <a:off x="54720" y="322488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35" name="CustomShape 40"/>
            <p:cNvSpPr/>
            <p:nvPr/>
          </p:nvSpPr>
          <p:spPr>
            <a:xfrm>
              <a:off x="54720" y="34016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36" name="CustomShape 41"/>
            <p:cNvSpPr/>
            <p:nvPr/>
          </p:nvSpPr>
          <p:spPr>
            <a:xfrm>
              <a:off x="54720" y="35780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sp>
          <p:nvSpPr>
            <p:cNvPr id="337" name="CustomShape 42"/>
            <p:cNvSpPr/>
            <p:nvPr/>
          </p:nvSpPr>
          <p:spPr>
            <a:xfrm>
              <a:off x="54720" y="3754440"/>
              <a:ext cx="61200" cy="58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a:lstStyle/>
            <a:p>
              <a:endParaRPr lang="ru-KZ"/>
            </a:p>
          </p:txBody>
        </p:sp>
      </p:grpSp>
      <p:sp>
        <p:nvSpPr>
          <p:cNvPr id="338" name="CustomShape 43"/>
          <p:cNvSpPr/>
          <p:nvPr/>
        </p:nvSpPr>
        <p:spPr>
          <a:xfrm>
            <a:off x="654120" y="770400"/>
            <a:ext cx="10476720" cy="626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p:txBody>
      </p:sp>
      <mc:AlternateContent xmlns:mc="http://schemas.openxmlformats.org/markup-compatibility/2006" xmlns:a14="http://schemas.microsoft.com/office/drawing/2010/main">
        <mc:Choice Requires="a14">
          <p:sp>
            <p:nvSpPr>
              <p:cNvPr id="340" name="Formula 45"/>
              <p:cNvSpPr txBox="1"/>
              <p:nvPr/>
            </p:nvSpPr>
            <p:spPr>
              <a:xfrm>
                <a:off x="2079360" y="4280040"/>
                <a:ext cx="6975000" cy="368640"/>
              </a:xfrm>
              <a:prstGeom prst="rect">
                <a:avLst/>
              </a:prstGeom>
            </p:spPr>
            <p:txBody>
              <a:bodyPr/>
              <a:lstStyle/>
              <a:p>
                <a:endParaRPr/>
              </a:p>
            </p:txBody>
          </p:sp>
        </mc:Choice>
        <mc:Fallback xmlns="" xmlns:p14="http://schemas.microsoft.com/office/powerpoint/2010/main" xmlns:p15="http://schemas.microsoft.com/office/powerpoint/2012/main"/>
      </mc:AlternateContent>
      <p:sp>
        <p:nvSpPr>
          <p:cNvPr id="342" name="CustomShape 47"/>
          <p:cNvSpPr/>
          <p:nvPr/>
        </p:nvSpPr>
        <p:spPr>
          <a:xfrm>
            <a:off x="2004840" y="234360"/>
            <a:ext cx="8181360" cy="580320"/>
          </a:xfrm>
          <a:prstGeom prst="roundRect">
            <a:avLst>
              <a:gd name="adj" fmla="val 16667"/>
            </a:avLst>
          </a:prstGeom>
          <a:gradFill rotWithShape="0">
            <a:gsLst>
              <a:gs pos="0">
                <a:srgbClr val="D1D1D1"/>
              </a:gs>
              <a:gs pos="100000">
                <a:srgbClr val="C7C7C7"/>
              </a:gs>
            </a:gsLst>
            <a:lin ang="5400000"/>
          </a:gradFill>
          <a:ln>
            <a:noFill/>
          </a:ln>
          <a:effectLst>
            <a:outerShdw blurRad="40000" dist="20160" dir="5400000" rotWithShape="0">
              <a:srgbClr val="000000">
                <a:alpha val="38000"/>
              </a:srgbClr>
            </a:outerShdw>
          </a:effectLst>
        </p:spPr>
        <p:style>
          <a:lnRef idx="1">
            <a:schemeClr val="accent3"/>
          </a:lnRef>
          <a:fillRef idx="2">
            <a:schemeClr val="accent3"/>
          </a:fillRef>
          <a:effectRef idx="1">
            <a:schemeClr val="accent3"/>
          </a:effectRef>
          <a:fontRef idx="minor"/>
        </p:style>
        <p:txBody>
          <a:bodyPr/>
          <a:lstStyle/>
          <a:p>
            <a:endParaRPr lang="ru-KZ"/>
          </a:p>
        </p:txBody>
      </p:sp>
      <p:sp>
        <p:nvSpPr>
          <p:cNvPr id="343" name="CustomShape 48"/>
          <p:cNvSpPr/>
          <p:nvPr/>
        </p:nvSpPr>
        <p:spPr>
          <a:xfrm>
            <a:off x="1975320" y="27720"/>
            <a:ext cx="8240400" cy="99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90000"/>
              </a:lnSpc>
            </a:pPr>
            <a:r>
              <a:rPr lang="kk-KZ" sz="2800" b="1" strike="noStrike" spc="-1" dirty="0">
                <a:solidFill>
                  <a:srgbClr val="C00000"/>
                </a:solidFill>
                <a:latin typeface="Arial" panose="020B0604020202020204" pitchFamily="34" charset="0"/>
                <a:ea typeface="Times New Roman"/>
                <a:cs typeface="Arial" panose="020B0604020202020204" pitchFamily="34" charset="0"/>
              </a:rPr>
              <a:t>2</a:t>
            </a:r>
            <a:r>
              <a:rPr lang="en-US" sz="2800" b="1" strike="noStrike" spc="-1" dirty="0">
                <a:solidFill>
                  <a:srgbClr val="C00000"/>
                </a:solidFill>
                <a:latin typeface="Arial" panose="020B0604020202020204" pitchFamily="34" charset="0"/>
                <a:ea typeface="Times New Roman"/>
                <a:cs typeface="Arial" panose="020B0604020202020204" pitchFamily="34" charset="0"/>
              </a:rPr>
              <a:t>. </a:t>
            </a:r>
            <a:r>
              <a:rPr lang="kk-KZ" sz="2800" b="1"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Сұйық сақиналы вакуумдық сорғылар</a:t>
            </a:r>
            <a:endParaRPr lang="en-US" sz="2800" b="1" strike="noStrike" spc="-1" dirty="0">
              <a:solidFill>
                <a:srgbClr val="C0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20CD211-FC04-2BB4-B895-FEFF548D50AF}"/>
              </a:ext>
            </a:extLst>
          </p:cNvPr>
          <p:cNvSpPr txBox="1"/>
          <p:nvPr/>
        </p:nvSpPr>
        <p:spPr>
          <a:xfrm>
            <a:off x="427680" y="819063"/>
            <a:ext cx="11330820" cy="1477328"/>
          </a:xfrm>
          <a:prstGeom prst="rect">
            <a:avLst/>
          </a:prstGeom>
          <a:noFill/>
        </p:spPr>
        <p:txBody>
          <a:bodyPr wrap="square">
            <a:spAutoFit/>
          </a:bodyPr>
          <a:lstStyle/>
          <a:p>
            <a:pPr algn="just"/>
            <a:r>
              <a:rPr lang="kk-KZ" sz="1800" kern="0" dirty="0">
                <a:solidFill>
                  <a:schemeClr val="accent1">
                    <a:lumMod val="50000"/>
                  </a:schemeClr>
                </a:solidFill>
                <a:effectLst/>
                <a:ea typeface="Times New Roman" panose="02020603050405020304" pitchFamily="18" charset="0"/>
                <a:cs typeface="Arial" panose="020B0604020202020204" pitchFamily="34" charset="0"/>
              </a:rPr>
              <a:t>       Сұйық сақиналы сорғыларда жұмыс сұйықтығы ретінде суды, қышқылды немесе басқа сұйықтықты қолдануға болады. Көбінесе су пайдаланылады, </a:t>
            </a:r>
            <a:r>
              <a:rPr lang="kk-KZ" sz="1800" b="1" i="1" kern="0" dirty="0">
                <a:solidFill>
                  <a:srgbClr val="FF0000"/>
                </a:solidFill>
                <a:effectLst/>
                <a:ea typeface="Times New Roman" panose="02020603050405020304" pitchFamily="18" charset="0"/>
                <a:cs typeface="Arial" panose="020B0604020202020204" pitchFamily="34" charset="0"/>
              </a:rPr>
              <a:t>сорғылар су сақинасы </a:t>
            </a:r>
            <a:r>
              <a:rPr lang="kk-KZ" sz="1800" kern="0" dirty="0">
                <a:solidFill>
                  <a:schemeClr val="accent1">
                    <a:lumMod val="50000"/>
                  </a:schemeClr>
                </a:solidFill>
                <a:effectLst/>
                <a:ea typeface="Times New Roman" panose="02020603050405020304" pitchFamily="18" charset="0"/>
                <a:cs typeface="Arial" panose="020B0604020202020204" pitchFamily="34" charset="0"/>
              </a:rPr>
              <a:t>деп аталады. Олар криогендік жүйелерде оттегін айдау үшін немесе айдау объектісінің май буымен ластануына жол берілмейтін жағдайларда қолданылады</a:t>
            </a:r>
            <a:r>
              <a:rPr lang="kk-KZ" sz="1800" kern="0" dirty="0">
                <a:solidFill>
                  <a:schemeClr val="accent1">
                    <a:lumMod val="50000"/>
                  </a:schemeClr>
                </a:solidFill>
                <a:effectLst/>
                <a:ea typeface="Times New Roman" panose="02020603050405020304" pitchFamily="18" charset="0"/>
              </a:rPr>
              <a:t>. </a:t>
            </a:r>
            <a:r>
              <a:rPr lang="kk-KZ"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Радиалды қалақтары (дөңгелегі) бар эксцентрлік орналасқан ротор ішінара сұйықтықпен толтырылған цилиндрлік корпуста айналады. </a:t>
            </a:r>
            <a:endParaRPr lang="ru-KZ" dirty="0">
              <a:solidFill>
                <a:schemeClr val="accent1">
                  <a:lumMod val="50000"/>
                </a:schemeClr>
              </a:solidFill>
            </a:endParaRPr>
          </a:p>
        </p:txBody>
      </p:sp>
      <p:sp>
        <p:nvSpPr>
          <p:cNvPr id="6" name="TextBox 5">
            <a:extLst>
              <a:ext uri="{FF2B5EF4-FFF2-40B4-BE49-F238E27FC236}">
                <a16:creationId xmlns:a16="http://schemas.microsoft.com/office/drawing/2014/main" id="{1C93B890-6878-695A-88A6-63484075896E}"/>
              </a:ext>
            </a:extLst>
          </p:cNvPr>
          <p:cNvSpPr txBox="1"/>
          <p:nvPr/>
        </p:nvSpPr>
        <p:spPr>
          <a:xfrm>
            <a:off x="4817913" y="2214574"/>
            <a:ext cx="6899733" cy="1754326"/>
          </a:xfrm>
          <a:prstGeom prst="rect">
            <a:avLst/>
          </a:prstGeom>
          <a:noFill/>
        </p:spPr>
        <p:txBody>
          <a:bodyPr wrap="square">
            <a:spAutoFit/>
          </a:bodyPr>
          <a:lstStyle/>
          <a:p>
            <a:pPr algn="just"/>
            <a:r>
              <a:rPr lang="kk-KZ" sz="1800" kern="0" dirty="0">
                <a:solidFill>
                  <a:schemeClr val="accent1">
                    <a:lumMod val="50000"/>
                  </a:schemeClr>
                </a:solidFill>
                <a:effectLst/>
                <a:latin typeface="Arial" panose="020B0604020202020204" pitchFamily="34" charset="0"/>
                <a:ea typeface="Times New Roman" panose="02020603050405020304" pitchFamily="18" charset="0"/>
                <a:cs typeface="Arial" panose="020B0604020202020204" pitchFamily="34" charset="0"/>
              </a:rPr>
              <a:t>     Айналу кезінде жұмыс дөңгелегі қалақтары сұйықтықты ұстап, оны корпусқа қарай лақтырады. Нәтижесінде корпустың ішінде сұйықтықтың айналмалы сақинасы пайда болады, бұл сорғының осы түріне өз атауын береді. Доңғалақтың втулкасы мен сұйық сақинаның арасында жарты ай тәрізді кеңістік пайда болады, ол машинаның жұмыс қуысы болып табылады. </a:t>
            </a:r>
            <a:endParaRPr lang="ru-KZ" dirty="0">
              <a:solidFill>
                <a:schemeClr val="accent1">
                  <a:lumMod val="50000"/>
                </a:schemeClr>
              </a:solidFill>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BEB578D2-A3DF-A02E-8959-F6752509ADF6}"/>
              </a:ext>
            </a:extLst>
          </p:cNvPr>
          <p:cNvPicPr>
            <a:picLocks noChangeAspect="1"/>
          </p:cNvPicPr>
          <p:nvPr/>
        </p:nvPicPr>
        <p:blipFill rotWithShape="1">
          <a:blip r:embed="rId2"/>
          <a:srcRect l="20715" t="4936" r="25449" b="103"/>
          <a:stretch/>
        </p:blipFill>
        <p:spPr>
          <a:xfrm>
            <a:off x="1232521" y="2558371"/>
            <a:ext cx="3123460" cy="3733080"/>
          </a:xfrm>
          <a:prstGeom prst="rect">
            <a:avLst/>
          </a:prstGeom>
        </p:spPr>
      </p:pic>
      <p:sp>
        <p:nvSpPr>
          <p:cNvPr id="7" name="TextBox 6">
            <a:extLst>
              <a:ext uri="{FF2B5EF4-FFF2-40B4-BE49-F238E27FC236}">
                <a16:creationId xmlns:a16="http://schemas.microsoft.com/office/drawing/2014/main" id="{9C68B167-C40F-919F-743D-BDADCDC79684}"/>
              </a:ext>
            </a:extLst>
          </p:cNvPr>
          <p:cNvSpPr txBox="1"/>
          <p:nvPr/>
        </p:nvSpPr>
        <p:spPr>
          <a:xfrm>
            <a:off x="1822658" y="2236719"/>
            <a:ext cx="1404784" cy="307777"/>
          </a:xfrm>
          <a:prstGeom prst="rect">
            <a:avLst/>
          </a:prstGeom>
          <a:noFill/>
        </p:spPr>
        <p:txBody>
          <a:bodyPr wrap="square" rtlCol="0">
            <a:spAutoFit/>
          </a:bodyPr>
          <a:lstStyle/>
          <a:p>
            <a:r>
              <a:rPr lang="kk-KZ" sz="1400" b="1" i="1" dirty="0">
                <a:solidFill>
                  <a:schemeClr val="accent1">
                    <a:lumMod val="50000"/>
                  </a:schemeClr>
                </a:solidFill>
                <a:latin typeface="Times New Roman" panose="02020603050405020304" pitchFamily="18" charset="0"/>
                <a:cs typeface="Times New Roman" panose="02020603050405020304" pitchFamily="18" charset="0"/>
              </a:rPr>
              <a:t>Шығару</a:t>
            </a:r>
            <a:endParaRPr lang="ru-RU" sz="1400" b="1"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E06627E-82D7-CFD6-4BC5-965DF94EADC5}"/>
              </a:ext>
            </a:extLst>
          </p:cNvPr>
          <p:cNvSpPr txBox="1"/>
          <p:nvPr/>
        </p:nvSpPr>
        <p:spPr>
          <a:xfrm>
            <a:off x="3475833" y="2245926"/>
            <a:ext cx="914400" cy="307777"/>
          </a:xfrm>
          <a:prstGeom prst="rect">
            <a:avLst/>
          </a:prstGeom>
          <a:noFill/>
        </p:spPr>
        <p:txBody>
          <a:bodyPr wrap="square" rtlCol="0">
            <a:spAutoFit/>
          </a:bodyPr>
          <a:lstStyle/>
          <a:p>
            <a:r>
              <a:rPr lang="kk-KZ" sz="1400" b="1" i="1" dirty="0">
                <a:solidFill>
                  <a:schemeClr val="accent1">
                    <a:lumMod val="50000"/>
                  </a:schemeClr>
                </a:solidFill>
                <a:latin typeface="Times New Roman" panose="02020603050405020304" pitchFamily="18" charset="0"/>
                <a:cs typeface="Times New Roman" panose="02020603050405020304" pitchFamily="18" charset="0"/>
              </a:rPr>
              <a:t>Сору</a:t>
            </a:r>
            <a:endParaRPr lang="ru-RU" sz="1400" b="1"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E95A605-9685-3CA9-3575-77D3A00B210D}"/>
              </a:ext>
            </a:extLst>
          </p:cNvPr>
          <p:cNvSpPr txBox="1"/>
          <p:nvPr/>
        </p:nvSpPr>
        <p:spPr>
          <a:xfrm>
            <a:off x="552874" y="4471100"/>
            <a:ext cx="1269784" cy="523220"/>
          </a:xfrm>
          <a:prstGeom prst="rect">
            <a:avLst/>
          </a:prstGeom>
          <a:noFill/>
        </p:spPr>
        <p:txBody>
          <a:bodyPr wrap="square" rtlCol="0">
            <a:spAutoFit/>
          </a:bodyPr>
          <a:lstStyle/>
          <a:p>
            <a:r>
              <a:rPr lang="kk-KZ" sz="1400" b="1" i="1" dirty="0">
                <a:solidFill>
                  <a:schemeClr val="accent1">
                    <a:lumMod val="50000"/>
                  </a:schemeClr>
                </a:solidFill>
                <a:latin typeface="Times New Roman" panose="02020603050405020304" pitchFamily="18" charset="0"/>
                <a:cs typeface="Times New Roman" panose="02020603050405020304" pitchFamily="18" charset="0"/>
              </a:rPr>
              <a:t>Сұйық сақина</a:t>
            </a:r>
            <a:endParaRPr lang="ru-RU" sz="1400" b="1"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A61FCD22-2C36-160C-3474-46AD081636F2}"/>
              </a:ext>
            </a:extLst>
          </p:cNvPr>
          <p:cNvSpPr txBox="1"/>
          <p:nvPr/>
        </p:nvSpPr>
        <p:spPr>
          <a:xfrm>
            <a:off x="509457" y="5215654"/>
            <a:ext cx="1176528" cy="523220"/>
          </a:xfrm>
          <a:prstGeom prst="rect">
            <a:avLst/>
          </a:prstGeom>
          <a:noFill/>
        </p:spPr>
        <p:txBody>
          <a:bodyPr wrap="square" rtlCol="0">
            <a:spAutoFit/>
          </a:bodyPr>
          <a:lstStyle/>
          <a:p>
            <a:r>
              <a:rPr lang="kk-KZ" sz="1400" b="1" i="1" dirty="0">
                <a:solidFill>
                  <a:schemeClr val="accent1">
                    <a:lumMod val="50000"/>
                  </a:schemeClr>
                </a:solidFill>
                <a:latin typeface="Times New Roman" panose="02020603050405020304" pitchFamily="18" charset="0"/>
                <a:cs typeface="Times New Roman" panose="02020603050405020304" pitchFamily="18" charset="0"/>
              </a:rPr>
              <a:t>Шығару порты</a:t>
            </a:r>
            <a:endParaRPr lang="ru-RU" sz="1400" b="1"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BFAC036-1E9F-024A-EC26-43F39B9E1A17}"/>
              </a:ext>
            </a:extLst>
          </p:cNvPr>
          <p:cNvSpPr txBox="1"/>
          <p:nvPr/>
        </p:nvSpPr>
        <p:spPr>
          <a:xfrm>
            <a:off x="373376" y="5798670"/>
            <a:ext cx="1335976" cy="307777"/>
          </a:xfrm>
          <a:prstGeom prst="rect">
            <a:avLst/>
          </a:prstGeom>
          <a:noFill/>
        </p:spPr>
        <p:txBody>
          <a:bodyPr wrap="square" rtlCol="0">
            <a:spAutoFit/>
          </a:bodyPr>
          <a:lstStyle/>
          <a:p>
            <a:r>
              <a:rPr lang="kk-KZ" sz="1400" b="1" i="1" dirty="0">
                <a:solidFill>
                  <a:schemeClr val="accent1">
                    <a:lumMod val="50000"/>
                  </a:schemeClr>
                </a:solidFill>
                <a:latin typeface="Times New Roman" panose="02020603050405020304" pitchFamily="18" charset="0"/>
                <a:cs typeface="Times New Roman" panose="02020603050405020304" pitchFamily="18" charset="0"/>
              </a:rPr>
              <a:t>Импеллер</a:t>
            </a:r>
            <a:endParaRPr lang="ru-RU" sz="1400" b="1"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F248FA0-0216-9E2B-1BAA-6F6776EBD440}"/>
              </a:ext>
            </a:extLst>
          </p:cNvPr>
          <p:cNvSpPr txBox="1"/>
          <p:nvPr/>
        </p:nvSpPr>
        <p:spPr>
          <a:xfrm>
            <a:off x="4308037" y="4571259"/>
            <a:ext cx="914400" cy="307777"/>
          </a:xfrm>
          <a:prstGeom prst="rect">
            <a:avLst/>
          </a:prstGeom>
          <a:noFill/>
        </p:spPr>
        <p:txBody>
          <a:bodyPr wrap="square" rtlCol="0">
            <a:spAutoFit/>
          </a:bodyPr>
          <a:lstStyle/>
          <a:p>
            <a:r>
              <a:rPr lang="kk-KZ" sz="1400" b="1" i="1" dirty="0">
                <a:solidFill>
                  <a:schemeClr val="accent1">
                    <a:lumMod val="50000"/>
                  </a:schemeClr>
                </a:solidFill>
                <a:latin typeface="Times New Roman" panose="02020603050405020304" pitchFamily="18" charset="0"/>
                <a:cs typeface="Times New Roman" panose="02020603050405020304" pitchFamily="18" charset="0"/>
              </a:rPr>
              <a:t>Ротор</a:t>
            </a:r>
            <a:endParaRPr lang="ru-RU" sz="1400" b="1"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C8F64550-C0D1-1A76-4639-1269A2C9925C}"/>
              </a:ext>
            </a:extLst>
          </p:cNvPr>
          <p:cNvSpPr txBox="1"/>
          <p:nvPr/>
        </p:nvSpPr>
        <p:spPr>
          <a:xfrm>
            <a:off x="4308037" y="5110731"/>
            <a:ext cx="914400" cy="523220"/>
          </a:xfrm>
          <a:prstGeom prst="rect">
            <a:avLst/>
          </a:prstGeom>
          <a:noFill/>
        </p:spPr>
        <p:txBody>
          <a:bodyPr wrap="square" rtlCol="0">
            <a:spAutoFit/>
          </a:bodyPr>
          <a:lstStyle/>
          <a:p>
            <a:r>
              <a:rPr lang="kk-KZ" sz="1400" b="1" i="1" dirty="0">
                <a:solidFill>
                  <a:schemeClr val="accent1">
                    <a:lumMod val="50000"/>
                  </a:schemeClr>
                </a:solidFill>
                <a:latin typeface="Times New Roman" panose="02020603050405020304" pitchFamily="18" charset="0"/>
                <a:cs typeface="Times New Roman" panose="02020603050405020304" pitchFamily="18" charset="0"/>
              </a:rPr>
              <a:t>Сору порты</a:t>
            </a:r>
            <a:endParaRPr lang="ru-RU" sz="1400" b="1"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EB6B7EFF-B0EB-CA2C-BE53-6E2340038EAE}"/>
              </a:ext>
            </a:extLst>
          </p:cNvPr>
          <p:cNvSpPr txBox="1"/>
          <p:nvPr/>
        </p:nvSpPr>
        <p:spPr>
          <a:xfrm>
            <a:off x="4337262" y="5763563"/>
            <a:ext cx="1299996" cy="523220"/>
          </a:xfrm>
          <a:prstGeom prst="rect">
            <a:avLst/>
          </a:prstGeom>
          <a:noFill/>
        </p:spPr>
        <p:txBody>
          <a:bodyPr wrap="square" rtlCol="0">
            <a:spAutoFit/>
          </a:bodyPr>
          <a:lstStyle/>
          <a:p>
            <a:r>
              <a:rPr lang="kk-KZ" sz="1400" b="1" i="1" dirty="0">
                <a:solidFill>
                  <a:schemeClr val="accent1">
                    <a:lumMod val="50000"/>
                  </a:schemeClr>
                </a:solidFill>
                <a:latin typeface="Times New Roman" panose="02020603050405020304" pitchFamily="18" charset="0"/>
                <a:cs typeface="Times New Roman" panose="02020603050405020304" pitchFamily="18" charset="0"/>
              </a:rPr>
              <a:t>Импеллер қалақтары</a:t>
            </a:r>
            <a:endParaRPr lang="ru-RU" sz="1400" b="1" i="1" dirty="0">
              <a:solidFill>
                <a:schemeClr val="accent1">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3063</TotalTime>
  <Words>2133</Words>
  <Application>Microsoft Office PowerPoint</Application>
  <PresentationFormat>Широкоэкранный</PresentationFormat>
  <Paragraphs>204</Paragraphs>
  <Slides>22</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22</vt:i4>
      </vt:variant>
    </vt:vector>
  </HeadingPairs>
  <TitlesOfParts>
    <vt:vector size="31" baseType="lpstr">
      <vt:lpstr>Arial</vt:lpstr>
      <vt:lpstr>Calibri</vt:lpstr>
      <vt:lpstr>Calibri Light</vt:lpstr>
      <vt:lpstr>Cambria Math</vt:lpstr>
      <vt:lpstr>Symbol</vt:lpstr>
      <vt:lpstr>Times New Roman</vt:lpstr>
      <vt:lpstr>Wingdings</vt:lpstr>
      <vt:lpstr>Office Theme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Аманжолова Айнур Кайралиевна</dc:creator>
  <dc:description/>
  <cp:lastModifiedBy>Айман Акылбекова</cp:lastModifiedBy>
  <cp:revision>72</cp:revision>
  <dcterms:created xsi:type="dcterms:W3CDTF">2021-11-16T03:16:23Z</dcterms:created>
  <dcterms:modified xsi:type="dcterms:W3CDTF">2024-10-30T08:08:25Z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Широкоэкранный</vt:lpwstr>
  </property>
  <property fmtid="{D5CDD505-2E9C-101B-9397-08002B2CF9AE}" pid="9" name="ScaleCrop">
    <vt:bool>false</vt:bool>
  </property>
  <property fmtid="{D5CDD505-2E9C-101B-9397-08002B2CF9AE}" pid="10" name="ShareDoc">
    <vt:bool>false</vt:bool>
  </property>
  <property fmtid="{D5CDD505-2E9C-101B-9397-08002B2CF9AE}" pid="11" name="Slides">
    <vt:i4>13</vt:i4>
  </property>
</Properties>
</file>