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58" r:id="rId5"/>
    <p:sldId id="261" r:id="rId6"/>
    <p:sldId id="259" r:id="rId7"/>
    <p:sldId id="260" r:id="rId8"/>
    <p:sldId id="262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69" r:id="rId18"/>
    <p:sldId id="270" r:id="rId19"/>
    <p:sldId id="285" r:id="rId20"/>
    <p:sldId id="271" r:id="rId21"/>
    <p:sldId id="272" r:id="rId22"/>
    <p:sldId id="273" r:id="rId23"/>
    <p:sldId id="286" r:id="rId24"/>
    <p:sldId id="287" r:id="rId25"/>
    <p:sldId id="263" r:id="rId26"/>
    <p:sldId id="264" r:id="rId27"/>
    <p:sldId id="267" r:id="rId28"/>
    <p:sldId id="268" r:id="rId29"/>
    <p:sldId id="294" r:id="rId30"/>
    <p:sldId id="295" r:id="rId31"/>
    <p:sldId id="298" r:id="rId32"/>
    <p:sldId id="299" r:id="rId33"/>
    <p:sldId id="306" r:id="rId34"/>
    <p:sldId id="288" r:id="rId35"/>
    <p:sldId id="290" r:id="rId36"/>
    <p:sldId id="303" r:id="rId37"/>
    <p:sldId id="302" r:id="rId38"/>
    <p:sldId id="304" r:id="rId39"/>
    <p:sldId id="305" r:id="rId40"/>
    <p:sldId id="291" r:id="rId41"/>
    <p:sldId id="292" r:id="rId42"/>
    <p:sldId id="293" r:id="rId43"/>
    <p:sldId id="300" r:id="rId44"/>
    <p:sldId id="296" r:id="rId4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5" d="100"/>
          <a:sy n="65" d="100"/>
        </p:scale>
        <p:origin x="-1296" y="-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875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20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43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420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238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43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73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468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014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292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964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110A6-CF3C-42B1-9C1E-19D2DECC8268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03789-1734-4592-ACCA-9C3E8D9EB9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1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hanarlb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://www.intuit.ru/EDI/08_11_13_2/1383906499-13678/tutorial/356/objects/6/files/06_10.gi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Дисциплина: </a:t>
            </a:r>
            <a:r>
              <a:rPr lang="kk-KZ" b="1" dirty="0"/>
              <a:t>Корпоративные информационные </a:t>
            </a:r>
            <a:r>
              <a:rPr lang="kk-KZ" b="1" dirty="0" smtClean="0"/>
              <a:t>системы</a:t>
            </a:r>
            <a:br>
              <a:rPr lang="kk-KZ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Лекция</a:t>
            </a:r>
            <a:r>
              <a:rPr lang="ru-RU" b="1" dirty="0"/>
              <a:t> </a:t>
            </a:r>
            <a:r>
              <a:rPr lang="ru-RU" b="1" dirty="0" smtClean="0"/>
              <a:t>8</a:t>
            </a:r>
            <a:r>
              <a:rPr lang="ru-RU" b="1" dirty="0" smtClean="0"/>
              <a:t>. </a:t>
            </a:r>
            <a:r>
              <a:rPr lang="ru-RU" b="1" dirty="0" smtClean="0"/>
              <a:t>Диаграмма </a:t>
            </a:r>
            <a:r>
              <a:rPr lang="ru-RU" b="1" dirty="0" smtClean="0"/>
              <a:t>вариантов </a:t>
            </a:r>
            <a:r>
              <a:rPr lang="ru-RU" b="1" dirty="0" smtClean="0"/>
              <a:t>использования. </a:t>
            </a:r>
            <a:r>
              <a:rPr lang="ru-RU" b="1" dirty="0" smtClean="0"/>
              <a:t>Диаграмма </a:t>
            </a:r>
            <a:r>
              <a:rPr lang="ru-RU" b="1" dirty="0"/>
              <a:t>активности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537321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И.о</a:t>
            </a:r>
            <a:r>
              <a:rPr lang="ru-RU" dirty="0"/>
              <a:t>. доцента, </a:t>
            </a:r>
            <a:r>
              <a:rPr lang="en-US" dirty="0"/>
              <a:t>PhD: </a:t>
            </a:r>
            <a:r>
              <a:rPr lang="kk-KZ" dirty="0"/>
              <a:t>Муханова Аягоз Асанбековна</a:t>
            </a:r>
            <a:endParaRPr lang="ru-RU" dirty="0"/>
          </a:p>
          <a:p>
            <a:r>
              <a:rPr lang="ru-RU" dirty="0"/>
              <a:t>8 7755305977</a:t>
            </a:r>
          </a:p>
          <a:p>
            <a:r>
              <a:rPr lang="en-US" dirty="0">
                <a:hlinkClick r:id="rId2"/>
              </a:rPr>
              <a:t>ayagoz198302@mail.ru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624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12968" cy="5976664"/>
          </a:xfrm>
        </p:spPr>
        <p:txBody>
          <a:bodyPr>
            <a:normAutofit fontScale="85000" lnSpcReduction="10000"/>
          </a:bodyPr>
          <a:lstStyle/>
          <a:p>
            <a:pPr marL="0" indent="536575" algn="just">
              <a:buNone/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Визуальное моделирование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 использованием нотации 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UML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можно представить как процесс </a:t>
            </a:r>
            <a:r>
              <a:rPr lang="ru-RU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поуровневого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спуска от наиболее общей и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абстрактной концептуальной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исходной бизнес-системы к логической, а затем и к физической модели соответствующей программной системы. </a:t>
            </a: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6575" algn="just">
              <a:buNone/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536575" algn="just">
              <a:buNone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достижения этих целей вначале строится модель в форме так называемой диаграммы 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вариантов использования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diagram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которая описывает </a:t>
            </a: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функциональное назначение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или, другими словами, то, что бизнес-система должна делать в процессе своего функционирования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873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20891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Варианты использования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Actor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внешнее по отношению к системе действующее лицо (некто или нечто), взаимодействующее с системой. </a:t>
            </a: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описание поведения системы в ответ на запрос извне (запрос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Actor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-а).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описывает, что делает система с точки зрения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Actor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-а, но не как эти действия реализованы внутри.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Use-case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описывает функциональные требования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UML: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013176"/>
            <a:ext cx="6192688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2386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629035"/>
            <a:ext cx="78488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Пользователь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банкомата может пройти авторизацию (ввести PIN-код своей карты)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Авторизованый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пользователь может выполнить операции: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Получение наличных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• Запрос баланса 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978600"/>
            <a:ext cx="5008956" cy="317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39552" y="446000"/>
            <a:ext cx="165782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2783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56895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Вариант использования (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use case)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название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четкие цели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которые достигаются актером в результате выполнения этого варианта использования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 минимум один сценарий - последовательность событий и действий, необходимых для достижения данных целей </a:t>
            </a:r>
          </a:p>
        </p:txBody>
      </p:sp>
    </p:spTree>
    <p:extLst>
      <p:ext uri="{BB962C8B-B14F-4D97-AF65-F5344CB8AC3E}">
        <p14:creationId xmlns:p14="http://schemas.microsoft.com/office/powerpoint/2010/main" val="2543555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756084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Use-case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диаграммы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711200" indent="-261938">
              <a:buFont typeface="Arial" pitchFamily="34" charset="0"/>
              <a:buChar char="•"/>
              <a:tabLst>
                <a:tab pos="900113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Актеров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их иерархию </a:t>
            </a:r>
          </a:p>
          <a:p>
            <a:pPr marL="711200" indent="-261938">
              <a:buFont typeface="Arial" pitchFamily="34" charset="0"/>
              <a:buChar char="•"/>
              <a:tabLst>
                <a:tab pos="900113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Варианты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использования со сценариями их выполнения </a:t>
            </a:r>
          </a:p>
          <a:p>
            <a:pPr marL="711200" indent="-261938">
              <a:buFont typeface="Arial" pitchFamily="34" charset="0"/>
              <a:buChar char="•"/>
              <a:tabLst>
                <a:tab pos="900113" algn="l"/>
              </a:tabLs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Отношения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между вариантами использования </a:t>
            </a:r>
          </a:p>
        </p:txBody>
      </p:sp>
    </p:spTree>
    <p:extLst>
      <p:ext uri="{BB962C8B-B14F-4D97-AF65-F5344CB8AC3E}">
        <p14:creationId xmlns:p14="http://schemas.microsoft.com/office/powerpoint/2010/main" val="1540127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Иерархия Актеров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4226319"/>
            <a:ext cx="7776863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Различные актеры могут иметь набор общих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Любой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авторизованный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пользователь банкомата может «получить наличные» или «запросить баланс», но если он еще и Клиент банка-владельца банкомата, ему доступны «Список транзакций» и «Перевод средств»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268760"/>
            <a:ext cx="4849600" cy="2957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3933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Включаемые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use-cases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Различные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могут иметь общие части, часто исполняемые только в контексте другого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(абстрактный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Stereotype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&lt;&lt;include&gt;&gt;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029783"/>
            <a:ext cx="6905625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5376852"/>
            <a:ext cx="792088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Пользователь банкомата при переводе средств со счета на карту или другой счет получает чек. При этом «Печать чека» не может быть исполнен иначе как в контексте выполнения другого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7476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6/files/06_10sm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548680"/>
            <a:ext cx="7776863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15221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i="1" dirty="0"/>
              <a:t>Отношение</a:t>
            </a:r>
            <a:r>
              <a:rPr lang="ru-RU" b="1" dirty="0"/>
              <a:t> включения означает, что </a:t>
            </a:r>
            <a:r>
              <a:rPr lang="ru-RU" b="1" i="1" dirty="0"/>
              <a:t>в некоторой точке базового прецедента содержится поведение другого прецедента</a:t>
            </a:r>
            <a:r>
              <a:rPr lang="ru-RU" b="1" dirty="0"/>
              <a:t>.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765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28092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Расширение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Stereotype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&lt;&lt;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extend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&gt;&gt;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Некоторые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могут вызываться в контексте других только при некоторых условиях 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702" y="2658591"/>
            <a:ext cx="5972175" cy="271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5373216"/>
            <a:ext cx="792088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Если в процессе авторизации мы получаем от банка сообщение что карта украдена – нужна особая обработка этой ситуации (поднять тревогу, не отдавать карту...) </a:t>
            </a:r>
          </a:p>
        </p:txBody>
      </p:sp>
    </p:spTree>
    <p:extLst>
      <p:ext uri="{BB962C8B-B14F-4D97-AF65-F5344CB8AC3E}">
        <p14:creationId xmlns:p14="http://schemas.microsoft.com/office/powerpoint/2010/main" val="4205414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7"/>
            <a:ext cx="835292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Unified Modeling Language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Язык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моделирования программных систем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является языком программирования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нотацию и ее семантику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Имеет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UML-метамодель, описывающую семантику UML на языке UML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Предоставляет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возможности для расширения стандартной семантики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OMG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Unified Modeling Language Specification v 2.3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://www.omg.org/spec/UML/2.3 </a:t>
            </a:r>
          </a:p>
        </p:txBody>
      </p:sp>
    </p:spTree>
    <p:extLst>
      <p:ext uri="{BB962C8B-B14F-4D97-AF65-F5344CB8AC3E}">
        <p14:creationId xmlns:p14="http://schemas.microsoft.com/office/powerpoint/2010/main" val="39878031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www.intuit.ru/EDI/08_11_13_2/1383906499-13678/tutorial/356/objects/6/files/06_11sm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0688"/>
            <a:ext cx="7920879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31958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Отношение</a:t>
            </a:r>
            <a:r>
              <a:rPr lang="ru-RU" dirty="0"/>
              <a:t> расширения прецедента А к прецеденту В означает, что экземпляр прецедента В может включать в себя (при определенных условиях, которые могут быть описаны в </a:t>
            </a:r>
            <a:r>
              <a:rPr lang="ru-RU" dirty="0" smtClean="0"/>
              <a:t>расширении) </a:t>
            </a:r>
            <a:r>
              <a:rPr lang="ru-RU" dirty="0"/>
              <a:t>поведение, описанное в прецеденте А</a:t>
            </a:r>
          </a:p>
        </p:txBody>
      </p:sp>
    </p:spTree>
    <p:extLst>
      <p:ext uri="{BB962C8B-B14F-4D97-AF65-F5344CB8AC3E}">
        <p14:creationId xmlns:p14="http://schemas.microsoft.com/office/powerpoint/2010/main" val="35812591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www.intuit.ru/EDI/08_11_13_2/1383906499-13678/tutorial/356/objects/6/files/06_12sm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7920879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0171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35292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Генерализация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Разные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могут иметь некоторую общность исполнения. Общая часть может быть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генерализована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обобщающий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72250"/>
            <a:ext cx="7177271" cy="3718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12336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Документирование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use-case </a:t>
            </a:r>
          </a:p>
          <a:p>
            <a:endParaRPr lang="ru-RU" b="0" i="0" u="none" strike="noStrike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Имя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Актер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(актеры) – роли в системе, вовлеченные в UC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value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актера - текстовое описание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Предусловие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условие старта, напр. файл должен быть открыт, прежде чем его можно будет сохранить)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Триггер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событие, вызывающее начало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напр. нажатие кнопки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Save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Сценарии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способы (НЕ)достижения цели </a:t>
            </a:r>
          </a:p>
          <a:p>
            <a:pPr marL="812800" indent="-188913">
              <a:buFont typeface="Arial" pitchFamily="34" charset="0"/>
              <a:buChar char="•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Основной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сценарий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(main success scenario, basic flow, happy path) </a:t>
            </a:r>
          </a:p>
          <a:p>
            <a:pPr marL="812800" indent="-188913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Альтернативный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сценарий №1 (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alternative scenario) </a:t>
            </a:r>
          </a:p>
          <a:p>
            <a:pPr marL="812800" indent="-188913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Альтернативный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сценарий №2 … </a:t>
            </a:r>
          </a:p>
        </p:txBody>
      </p:sp>
    </p:spTree>
    <p:extLst>
      <p:ext uri="{BB962C8B-B14F-4D97-AF65-F5344CB8AC3E}">
        <p14:creationId xmlns:p14="http://schemas.microsoft.com/office/powerpoint/2010/main" val="1647949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6/files/06_07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00808"/>
            <a:ext cx="6768752" cy="2857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00910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/>
              <a:t>Пользователь вводит логин, пароль, адрес электронной почты и код подтверждения и нажимает кнопку "Далее". Система запрашивает ввод проверочного кода. Пользователь вводит код и нажимает кнопку "Далее". Система проверяет соответствие кода изображенному на картинке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70423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К</a:t>
            </a:r>
            <a:r>
              <a:rPr lang="ru-RU" i="1" dirty="0" smtClean="0"/>
              <a:t>ак </a:t>
            </a:r>
            <a:r>
              <a:rPr lang="ru-RU" i="1" dirty="0"/>
              <a:t>связаны понятия сценария и </a:t>
            </a:r>
            <a:r>
              <a:rPr lang="ru-RU" i="1" dirty="0" smtClean="0"/>
              <a:t>прецедента</a:t>
            </a:r>
            <a:r>
              <a:rPr lang="ru-RU" dirty="0"/>
              <a:t>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/>
              <a:t>Прецеденты</a:t>
            </a:r>
            <a:r>
              <a:rPr lang="ru-RU" dirty="0"/>
              <a:t>, </a:t>
            </a:r>
            <a:r>
              <a:rPr lang="ru-RU" dirty="0" smtClean="0"/>
              <a:t>рождаются </a:t>
            </a:r>
            <a:r>
              <a:rPr lang="ru-RU" dirty="0"/>
              <a:t>из требований к системе. Но говорят они о том, что делает система. Как система это делает, говорят </a:t>
            </a:r>
            <a:r>
              <a:rPr lang="ru-RU" b="1" dirty="0"/>
              <a:t>сценарии. </a:t>
            </a:r>
          </a:p>
        </p:txBody>
      </p:sp>
    </p:spTree>
    <p:extLst>
      <p:ext uri="{BB962C8B-B14F-4D97-AF65-F5344CB8AC3E}">
        <p14:creationId xmlns:p14="http://schemas.microsoft.com/office/powerpoint/2010/main" val="13359311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6/files/06_08sm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620688"/>
            <a:ext cx="7632848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629327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9694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Типичные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ошибки </a:t>
            </a:r>
          </a:p>
          <a:p>
            <a:endParaRPr lang="ru-RU" sz="2400" b="0" i="0" u="none" strike="noStrike" baseline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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1го рода: сценарий принят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См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пример на следующем слайде </a:t>
            </a:r>
          </a:p>
          <a:p>
            <a:r>
              <a:rPr lang="ru-RU" sz="24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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2го рода: неоправданная генерализация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Есть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актер, имеющий подклассы, но не имеющий ни одного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Есть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имеющий частные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но не исполняемый ни одним актером </a:t>
            </a:r>
          </a:p>
          <a:p>
            <a:r>
              <a:rPr lang="ru-RU" sz="24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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3го рода: избыточная декомпозиция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Включаемый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имеет только один включающий </a:t>
            </a:r>
          </a:p>
          <a:p>
            <a:r>
              <a:rPr lang="ru-RU" sz="24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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4го рода: супер-абстракция (игра воображения)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Актеры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не имеющие собственных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tabLst>
                <a:tab pos="5472113" algn="l"/>
              </a:tabLs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не имеющие ни актера, ни базового или включающего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743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04664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0225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UML появился в конце 1980-х и начале 1990-х гг.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UML - конец 1994 г.: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Буч и Джеймс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начали работу по объединению их методов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Booch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OMT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Modeling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под эгидой компании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Rational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0225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Конец 1995 г. - создание первой спецификации объединенного метода -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Unified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версия 0.8. </a:t>
            </a:r>
          </a:p>
          <a:p>
            <a:pPr indent="530225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1995 г. к ним присоединился создатель метода OOSE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Object-Oriented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Software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Ивар Якобсон. </a:t>
            </a:r>
          </a:p>
          <a:p>
            <a:pPr indent="530225"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30225"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UML - объединение и унификация методов Буча,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Рамбо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Якобсона, с новыми возможностями.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2298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35292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case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и сценарий – не надо путать! </a:t>
            </a:r>
          </a:p>
          <a:p>
            <a:endParaRPr lang="ru-RU" b="0" i="0" u="none" strike="noStrike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Самая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распространенная ошибка: путать сценарий и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login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часто имеет 3 сценария: </a:t>
            </a:r>
          </a:p>
          <a:p>
            <a:pPr marL="900113" indent="-188913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Основной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вводим пользователя и пароль и входим в систему </a:t>
            </a:r>
          </a:p>
          <a:p>
            <a:pPr marL="900113" indent="-188913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Альтернативный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1: имя пользователя или пароль неверны, возврат к форме ввода пользователя и пароля </a:t>
            </a:r>
          </a:p>
          <a:p>
            <a:pPr marL="900113" indent="-188913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Альтернативный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2: пароль верен, но срок его действия закончился, система выдает приглашение ввести: </a:t>
            </a:r>
          </a:p>
          <a:p>
            <a:pPr marL="2336800" indent="-101600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Старый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пароль </a:t>
            </a:r>
          </a:p>
          <a:p>
            <a:pPr marL="2336800" indent="-101600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Новый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пароль </a:t>
            </a:r>
          </a:p>
          <a:p>
            <a:pPr marL="2336800" indent="-101600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Повторно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новый пароль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Важно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понимать, что несмотря на различия в формах ввода данных и действиях пользователя и системы - это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один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т.к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во всех трех случаях пользователь достигает только одной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цели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– авторизуется в системе.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Замечание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: Сценарий 2 может, если нужно, вызывать отдельный (расширяющий)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«Сменить пароль» </a:t>
            </a:r>
          </a:p>
        </p:txBody>
      </p:sp>
    </p:spTree>
    <p:extLst>
      <p:ext uri="{BB962C8B-B14F-4D97-AF65-F5344CB8AC3E}">
        <p14:creationId xmlns:p14="http://schemas.microsoft.com/office/powerpoint/2010/main" val="16319779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04664"/>
            <a:ext cx="8001438" cy="411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5795" y="5013176"/>
            <a:ext cx="8712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Актер «Оператор» активизирует выполнение ВИ «Открыть счет». В соответствии с заданным оператором типом счета выполняется либо ВИ «Открыть счет физического лица» либо «Открыть счет юридического лица», являющиеся расширениями первого. Открытие счета включает его контроль и при обнаружении ошибки – выдачу сообщения Оператору.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57652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5" y="332656"/>
            <a:ext cx="8226276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4155" y="4869084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 У актера «Оператор» есть два режима работы. Он активизирует «Открыть счет физического лица» либо «Открыть счет юридического лица». Открытие каждого счета включает выполнение работ, предусматриваемых в ВИ «Открыть счет», содержащим общее поведение для двух исходных ВИ.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10825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Выводы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Модель </a:t>
            </a:r>
            <a:r>
              <a:rPr lang="ru-RU" dirty="0"/>
              <a:t>прецедентов позволяет описать систему на концептуальном уровне.</a:t>
            </a:r>
          </a:p>
          <a:p>
            <a:pPr lvl="0"/>
            <a:r>
              <a:rPr lang="ru-RU" i="1" dirty="0"/>
              <a:t>Диаграммы прецедентов</a:t>
            </a:r>
            <a:r>
              <a:rPr lang="ru-RU" dirty="0"/>
              <a:t> - отличное средство коммуникаций между экспертами, пользователями и разработчиками, а также основа для тестирования создаваемой системы.</a:t>
            </a:r>
          </a:p>
          <a:p>
            <a:pPr lvl="0"/>
            <a:r>
              <a:rPr lang="ru-RU" dirty="0"/>
              <a:t>Прецедент - это описание набора последовательных событий (включая возможные варианты), выполняемых системой, которые приводят к наблюдаемому </a:t>
            </a:r>
            <a:r>
              <a:rPr lang="ru-RU" dirty="0" err="1"/>
              <a:t>эктором</a:t>
            </a:r>
            <a:r>
              <a:rPr lang="ru-RU" dirty="0"/>
              <a:t> результату.</a:t>
            </a:r>
          </a:p>
          <a:p>
            <a:pPr lvl="0"/>
            <a:r>
              <a:rPr lang="ru-RU" dirty="0" err="1"/>
              <a:t>Эктор</a:t>
            </a:r>
            <a:r>
              <a:rPr lang="ru-RU" dirty="0"/>
              <a:t> - это набор ролей, которые исполняет пользователь в ходе взаимодействия с некоторой сущностью.</a:t>
            </a:r>
          </a:p>
          <a:p>
            <a:pPr lvl="0"/>
            <a:r>
              <a:rPr lang="ru-RU" dirty="0"/>
              <a:t>Прецеденты (как и </a:t>
            </a:r>
            <a:r>
              <a:rPr lang="ru-RU" dirty="0" err="1"/>
              <a:t>экторы</a:t>
            </a:r>
            <a:r>
              <a:rPr lang="ru-RU" dirty="0"/>
              <a:t>) могут быть </a:t>
            </a:r>
            <a:r>
              <a:rPr lang="ru-RU" dirty="0" err="1"/>
              <a:t>генерализованы</a:t>
            </a:r>
            <a:r>
              <a:rPr lang="ru-RU" dirty="0"/>
              <a:t>, т. е. наследовать и дополнять свойства своих предков.</a:t>
            </a:r>
          </a:p>
          <a:p>
            <a:pPr lvl="0"/>
            <a:r>
              <a:rPr lang="ru-RU" dirty="0"/>
              <a:t>Прецеденты также могут вступать между собой в отношения включения и расширения, что позволяет разложить прецеденты на более простые составляющие и выделить необязательное поведение.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40191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3488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Диаграмма активности (деятельности, </a:t>
            </a:r>
            <a:r>
              <a:rPr lang="ru-RU" b="1" i="1" dirty="0" err="1"/>
              <a:t>activity</a:t>
            </a:r>
            <a:r>
              <a:rPr lang="ru-RU" b="1" i="1" dirty="0"/>
              <a:t> </a:t>
            </a:r>
            <a:r>
              <a:rPr lang="ru-RU" b="1" i="1" dirty="0" err="1"/>
              <a:t>diagram</a:t>
            </a:r>
            <a:r>
              <a:rPr lang="ru-RU" b="1" i="1" dirty="0"/>
              <a:t>)</a:t>
            </a:r>
            <a:br>
              <a:rPr lang="ru-RU" b="1" i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6473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35292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Диаграммы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деятельностей </a:t>
            </a:r>
          </a:p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ru-RU" b="0" i="0" u="none" strike="noStrike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Используются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описания сценариев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Описывают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последовательности действий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Activity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деятельность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Transition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переходы между деятельностями </a:t>
            </a:r>
          </a:p>
          <a:p>
            <a:pPr marL="1054100" indent="-342900"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Guard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condition –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условие перехода </a:t>
            </a:r>
          </a:p>
          <a:p>
            <a:pPr marL="1054100" indent="-342900"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Action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действие при переходе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Decision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node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блок принятия решения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Fork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node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переход к параллельным деятельностям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Sync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node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линейка синхронизации параллельных деятельностей </a:t>
            </a:r>
          </a:p>
        </p:txBody>
      </p:sp>
    </p:spTree>
    <p:extLst>
      <p:ext uri="{BB962C8B-B14F-4D97-AF65-F5344CB8AC3E}">
        <p14:creationId xmlns:p14="http://schemas.microsoft.com/office/powerpoint/2010/main" val="31298206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4/files/04_0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764704"/>
            <a:ext cx="6048672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006557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Несколько </a:t>
            </a:r>
            <a:r>
              <a:rPr lang="ru-RU" dirty="0"/>
              <a:t>потоков управления сливаются в один или один </a:t>
            </a:r>
            <a:r>
              <a:rPr lang="ru-RU" i="1" dirty="0"/>
              <a:t>поток</a:t>
            </a:r>
            <a:r>
              <a:rPr lang="ru-RU" dirty="0"/>
              <a:t> разделяется на несколько. Третьего не дано </a:t>
            </a:r>
          </a:p>
        </p:txBody>
      </p:sp>
      <p:pic>
        <p:nvPicPr>
          <p:cNvPr id="5" name="Рисунок 4" descr="http://www.intuit.ru/EDI/08_11_13_2/1383906499-13678/tutorial/356/objects/4/files/04_0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3861048"/>
            <a:ext cx="5638239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intuit.ru/EDI/08_11_13_2/1383906499-13678/tutorial/356/objects/4/files/04_08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1075" y="404664"/>
            <a:ext cx="5732780" cy="70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11326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4/files/04_0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836712"/>
            <a:ext cx="5403105" cy="4719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769631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На практике диаграммы деятельности применяются в основном двумя способами: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ru-RU" b="1" dirty="0" smtClean="0"/>
              <a:t>Для </a:t>
            </a:r>
            <a:r>
              <a:rPr lang="ru-RU" b="1" dirty="0"/>
              <a:t>моделирования процессов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 этом случае внимание фокусируется на деятельности с точки зрения </a:t>
            </a:r>
            <a:r>
              <a:rPr lang="ru-RU" dirty="0" err="1"/>
              <a:t>экторов</a:t>
            </a:r>
            <a:r>
              <a:rPr lang="ru-RU" dirty="0"/>
              <a:t>, которые работают с системой. </a:t>
            </a:r>
            <a:r>
              <a:rPr lang="ru-RU" dirty="0" smtClean="0"/>
              <a:t>В </a:t>
            </a:r>
            <a:r>
              <a:rPr lang="ru-RU" dirty="0"/>
              <a:t>случае такого использования диаграмм деятельности активно используются </a:t>
            </a:r>
            <a:r>
              <a:rPr lang="ru-RU" i="1" dirty="0"/>
              <a:t>траектории объектов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b="1" dirty="0" smtClean="0"/>
              <a:t>Для </a:t>
            </a:r>
            <a:r>
              <a:rPr lang="ru-RU" b="1" dirty="0"/>
              <a:t>моделирования операций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В этом случае диаграммы деятельности играют роль "продвинутых" блок-схем и применяются для подробного моделирования вычислений. На первое место при таком использовании выходят конструкции принятия решения, а также разделения и слияния потоков управления ( </a:t>
            </a:r>
            <a:r>
              <a:rPr lang="ru-RU" i="1" dirty="0"/>
              <a:t>синхронизации</a:t>
            </a:r>
            <a:r>
              <a:rPr lang="ru-RU" dirty="0"/>
              <a:t> 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3206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Т</a:t>
            </a:r>
            <a:r>
              <a:rPr lang="ru-RU" i="1" dirty="0" smtClean="0"/>
              <a:t>ребование </a:t>
            </a:r>
            <a:r>
              <a:rPr lang="ru-RU" i="1" dirty="0"/>
              <a:t>- это желаемая функциональность, свойство или поведение системы</a:t>
            </a:r>
            <a:r>
              <a:rPr lang="ru-RU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http://www.intuit.ru/EDI/08_11_13_2/1383906499-13678/tutorial/356/objects/6/files/06_01sm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924944"/>
            <a:ext cx="6410086" cy="127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564495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54083"/>
            <a:ext cx="66967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 банкомат. Авторизация 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80728"/>
            <a:ext cx="8231901" cy="5199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4530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79348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 банкомат. Получение наличных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702567"/>
            <a:ext cx="8208912" cy="557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052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t-gost.ru/images/articles/uml/act_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9392"/>
            <a:ext cx="9540551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3018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Выводы</a:t>
            </a:r>
          </a:p>
          <a:p>
            <a:pPr lvl="0"/>
            <a:r>
              <a:rPr lang="ru-RU" dirty="0"/>
              <a:t>Диаграммой деятельности можно дополнить любой элемент модели, имеющий динамическое поведение.</a:t>
            </a:r>
          </a:p>
          <a:p>
            <a:pPr lvl="0"/>
            <a:r>
              <a:rPr lang="ru-RU" dirty="0" smtClean="0"/>
              <a:t>В </a:t>
            </a:r>
            <a:r>
              <a:rPr lang="ru-RU" dirty="0"/>
              <a:t>отличие от блок-схем, диаграммы деятельности могут отображать одновременно выполняемые действия.</a:t>
            </a:r>
          </a:p>
          <a:p>
            <a:pPr lvl="0"/>
            <a:r>
              <a:rPr lang="ru-RU" dirty="0"/>
              <a:t>На диаграммах активности можно использовать плавательные дорожки, распределяющие деятельности в соответствии с ролями (объектами), их выполняющими.</a:t>
            </a:r>
          </a:p>
          <a:p>
            <a:pPr lvl="0"/>
            <a:r>
              <a:rPr lang="ru-RU" dirty="0"/>
              <a:t>Траектория объекта позволяет показать объекты, относящиеся к деятельности, и моменты переходов этих объектов из одного состояния в другое.</a:t>
            </a:r>
          </a:p>
          <a:p>
            <a:pPr lvl="0"/>
            <a:r>
              <a:rPr lang="ru-RU" dirty="0"/>
              <a:t>Сложные деятельности можно дополнительно детализировать, разбив на действия и изобразив "диаграмму в диаграмме".</a:t>
            </a:r>
          </a:p>
          <a:p>
            <a:pPr lvl="0"/>
            <a:r>
              <a:rPr lang="ru-RU" dirty="0"/>
              <a:t>Диаграммы деятельностей можно использовать для проектирования процессов (например, бизнес-процессов) или операций (вычислений). Во втором случае UML выступает в роли визуального языка программирования.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4522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78488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Контрольные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вопросы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чем отличие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от сценария?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Приведите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примеры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use-case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 их сценариев на примере известных систем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Gmail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MS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любой другой)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диаграммы деятельности отличаются от блок-схем?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071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6/files/06_0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340768"/>
            <a:ext cx="6513457" cy="4300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1581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2924944"/>
          </a:xfrm>
        </p:spPr>
        <p:txBody>
          <a:bodyPr>
            <a:normAutofit/>
          </a:bodyPr>
          <a:lstStyle/>
          <a:p>
            <a:pPr algn="l"/>
            <a:r>
              <a:rPr lang="ru-RU" i="1" dirty="0" smtClean="0"/>
              <a:t>Диаграммы прецедентов</a:t>
            </a:r>
            <a:r>
              <a:rPr lang="ru-RU" dirty="0"/>
              <a:t> составляют </a:t>
            </a:r>
            <a:r>
              <a:rPr lang="ru-RU" i="1" dirty="0"/>
              <a:t>модель прецедентов</a:t>
            </a:r>
            <a:r>
              <a:rPr lang="ru-RU" dirty="0"/>
              <a:t> (вариантов использования, </a:t>
            </a:r>
            <a:r>
              <a:rPr lang="ru-RU" dirty="0" err="1"/>
              <a:t>use-cases</a:t>
            </a:r>
            <a:r>
              <a:rPr lang="ru-RU" dirty="0"/>
              <a:t>).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99695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Прецедент</a:t>
            </a:r>
            <a:r>
              <a:rPr lang="ru-RU" dirty="0"/>
              <a:t> - это функциональность системы, позволяющая пользователю получить некий значимый для него, ощутимый и измеримый результат</a:t>
            </a:r>
          </a:p>
        </p:txBody>
      </p:sp>
    </p:spTree>
    <p:extLst>
      <p:ext uri="{BB962C8B-B14F-4D97-AF65-F5344CB8AC3E}">
        <p14:creationId xmlns:p14="http://schemas.microsoft.com/office/powerpoint/2010/main" val="2372202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Нефункциональные требования - это описание таких свойств системы, как особенности среды и реализации, производительность</a:t>
            </a:r>
            <a:r>
              <a:rPr lang="ru-RU" dirty="0" smtClean="0"/>
              <a:t>, расширяемость, и </a:t>
            </a:r>
            <a:r>
              <a:rPr lang="ru-RU" dirty="0"/>
              <a:t>т. д</a:t>
            </a:r>
          </a:p>
        </p:txBody>
      </p:sp>
    </p:spTree>
    <p:extLst>
      <p:ext uri="{BB962C8B-B14F-4D97-AF65-F5344CB8AC3E}">
        <p14:creationId xmlns:p14="http://schemas.microsoft.com/office/powerpoint/2010/main" val="55815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AutoShape 2" descr="Нотация диаграммы использова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Нотация диаграммы использован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Нотация диаграммы использован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41" y="908720"/>
            <a:ext cx="7963354" cy="507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5087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2420888"/>
            <a:ext cx="87849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Диаграмма вариантов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использования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diagram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диаграмма, на которой изображаются 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между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актерами 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вариантами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2071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1211</Words>
  <Application>Microsoft Office PowerPoint</Application>
  <PresentationFormat>Экран (4:3)</PresentationFormat>
  <Paragraphs>159</Paragraphs>
  <Slides>44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45" baseType="lpstr">
      <vt:lpstr>Тема Office</vt:lpstr>
      <vt:lpstr>Дисциплина: Корпоративные информационные системы  Лекция 8. Диаграмма вариантов использования. Диаграмма активности</vt:lpstr>
      <vt:lpstr>Презентация PowerPoint</vt:lpstr>
      <vt:lpstr>Презентация PowerPoint</vt:lpstr>
      <vt:lpstr>Требование - это желаемая функциональность, свойство или поведение системы. </vt:lpstr>
      <vt:lpstr>Презентация PowerPoint</vt:lpstr>
      <vt:lpstr>Диаграммы прецедентов составляют модель прецедентов (вариантов использования, use-cases).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 связаны понятия сценария и прецедента?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 </vt:lpstr>
      <vt:lpstr>Диаграмма активности (деятельности, activity diagram) </vt:lpstr>
      <vt:lpstr>Презентация PowerPoint</vt:lpstr>
      <vt:lpstr>Презентация PowerPoint</vt:lpstr>
      <vt:lpstr>Презентация PowerPoint</vt:lpstr>
      <vt:lpstr>Презентация PowerPoint</vt:lpstr>
      <vt:lpstr>На практике диаграммы деятельности применяются в основном двумя способами: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 7  Виды диаграмм UML</dc:title>
  <dc:creator>indira</dc:creator>
  <cp:lastModifiedBy>77755</cp:lastModifiedBy>
  <cp:revision>11</cp:revision>
  <dcterms:created xsi:type="dcterms:W3CDTF">2015-10-20T20:03:03Z</dcterms:created>
  <dcterms:modified xsi:type="dcterms:W3CDTF">2022-11-01T15:42:54Z</dcterms:modified>
</cp:coreProperties>
</file>