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8" r:id="rId5"/>
    <p:sldId id="261" r:id="rId6"/>
    <p:sldId id="259" r:id="rId7"/>
    <p:sldId id="260" r:id="rId8"/>
    <p:sldId id="262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9" r:id="rId18"/>
    <p:sldId id="270" r:id="rId19"/>
    <p:sldId id="285" r:id="rId20"/>
    <p:sldId id="271" r:id="rId21"/>
    <p:sldId id="272" r:id="rId22"/>
    <p:sldId id="273" r:id="rId23"/>
    <p:sldId id="286" r:id="rId24"/>
    <p:sldId id="287" r:id="rId25"/>
    <p:sldId id="263" r:id="rId26"/>
    <p:sldId id="264" r:id="rId27"/>
    <p:sldId id="267" r:id="rId28"/>
    <p:sldId id="268" r:id="rId29"/>
    <p:sldId id="294" r:id="rId30"/>
    <p:sldId id="295" r:id="rId31"/>
    <p:sldId id="298" r:id="rId32"/>
    <p:sldId id="299" r:id="rId33"/>
    <p:sldId id="306" r:id="rId34"/>
    <p:sldId id="288" r:id="rId35"/>
    <p:sldId id="290" r:id="rId36"/>
    <p:sldId id="303" r:id="rId37"/>
    <p:sldId id="302" r:id="rId38"/>
    <p:sldId id="304" r:id="rId39"/>
    <p:sldId id="305" r:id="rId40"/>
    <p:sldId id="291" r:id="rId41"/>
    <p:sldId id="292" r:id="rId42"/>
    <p:sldId id="293" r:id="rId43"/>
    <p:sldId id="300" r:id="rId44"/>
    <p:sldId id="296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7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0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3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42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3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3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3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0A6-CF3C-42B1-9C1E-19D2DECC826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3789-1734-4592-ACCA-9C3E8D9EB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1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hanarlb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intuit.ru/EDI/08_11_13_2/1383906499-13678/tutorial/356/objects/6/files/06_10.gi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Дисциплина: </a:t>
            </a:r>
            <a:r>
              <a:rPr lang="kk-KZ" b="1" dirty="0"/>
              <a:t>Корпоративные информационные </a:t>
            </a:r>
            <a:r>
              <a:rPr lang="kk-KZ" b="1" dirty="0" smtClean="0"/>
              <a:t>системы</a:t>
            </a:r>
            <a:br>
              <a:rPr lang="kk-KZ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Лекция</a:t>
            </a:r>
            <a:r>
              <a:rPr lang="ru-RU" b="1" dirty="0"/>
              <a:t> </a:t>
            </a:r>
            <a:r>
              <a:rPr lang="ru-RU" b="1" dirty="0" smtClean="0"/>
              <a:t>8</a:t>
            </a:r>
            <a:r>
              <a:rPr lang="ru-RU" b="1" dirty="0" smtClean="0"/>
              <a:t>. </a:t>
            </a:r>
            <a:r>
              <a:rPr lang="ru-RU" b="1" dirty="0" smtClean="0"/>
              <a:t>Диаграмма </a:t>
            </a:r>
            <a:r>
              <a:rPr lang="ru-RU" b="1" dirty="0" smtClean="0"/>
              <a:t>вариантов </a:t>
            </a:r>
            <a:r>
              <a:rPr lang="ru-RU" b="1" dirty="0" smtClean="0"/>
              <a:t>использования. </a:t>
            </a:r>
            <a:r>
              <a:rPr lang="ru-RU" b="1" dirty="0" smtClean="0"/>
              <a:t>Диаграмма </a:t>
            </a:r>
            <a:r>
              <a:rPr lang="ru-RU" b="1" dirty="0"/>
              <a:t>активности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И.о</a:t>
            </a:r>
            <a:r>
              <a:rPr lang="ru-RU" dirty="0"/>
              <a:t>. доцента, </a:t>
            </a:r>
            <a:r>
              <a:rPr lang="en-US" dirty="0"/>
              <a:t>PhD: </a:t>
            </a:r>
            <a:r>
              <a:rPr lang="kk-KZ" dirty="0"/>
              <a:t>Муханова Аягоз Асанбековна</a:t>
            </a:r>
            <a:endParaRPr lang="ru-RU" dirty="0"/>
          </a:p>
          <a:p>
            <a:r>
              <a:rPr lang="ru-RU" dirty="0"/>
              <a:t>8 7755305977</a:t>
            </a:r>
          </a:p>
          <a:p>
            <a:r>
              <a:rPr lang="en-US" dirty="0">
                <a:hlinkClick r:id="rId2"/>
              </a:rPr>
              <a:t>ayagoz198302@mail.ru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976664"/>
          </a:xfrm>
        </p:spPr>
        <p:txBody>
          <a:bodyPr>
            <a:normAutofit fontScale="85000" lnSpcReduction="10000"/>
          </a:bodyPr>
          <a:lstStyle/>
          <a:p>
            <a:pPr marL="0" indent="536575" algn="just"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моделирование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использованием нотации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можно представить как процесс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поуровневого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спуска от наиболее общей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абстрактной концептуальной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исходной бизнес-системы к логической, а затем и к физической модели соответствующей программной системы.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6575" algn="just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6575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этих целей вначале строится модель в форме так называемой диаграммы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использования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которая описывает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назначение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или, другими словами, то, что бизнес-система должна делать в процессе своего функционирования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7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Варианты использования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Actor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внешнее по отношению к системе действующее лицо (некто или нечто), взаимодействующее с системой. 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описание поведения системы в ответ на запрос извне (запрос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-а).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описывает, что делает система с точки зрения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-а, но не как эти действия реализованы внутри.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Use-case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описывает функциональные требования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UML: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13176"/>
            <a:ext cx="61926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386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629035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банкомата может пройти авторизацию (ввести PIN-код своей карты)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Авторизованый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пользователь может выполнить операции: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Получение наличных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Запрос баланса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78600"/>
            <a:ext cx="5008956" cy="31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446000"/>
            <a:ext cx="1657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78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Вариант использования 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 case)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название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четкие цели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которые достигаются актером в результате выполнения этого варианта использования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минимум один сценарий - последовательность событий и действий, необходимых для достижения данных целей </a:t>
            </a:r>
          </a:p>
        </p:txBody>
      </p:sp>
    </p:spTree>
    <p:extLst>
      <p:ext uri="{BB962C8B-B14F-4D97-AF65-F5344CB8AC3E}">
        <p14:creationId xmlns:p14="http://schemas.microsoft.com/office/powerpoint/2010/main" val="2543555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5608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Use-case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диаграммы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11200" indent="-261938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Актеров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их иерархию </a:t>
            </a:r>
          </a:p>
          <a:p>
            <a:pPr marL="711200" indent="-261938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использования со сценариями их выполнения </a:t>
            </a:r>
          </a:p>
          <a:p>
            <a:pPr marL="711200" indent="-261938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между вариантами использования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154012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Иерархия Актеров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226319"/>
            <a:ext cx="777686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Различные актеры могут иметь набор общих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Любой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авторизованный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пользователь банкомата может «получить наличные» или «запросить баланс», но если он еще и Клиент банка-владельца банкомата, ему доступны «Список транзакций» и «Перевод средств»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849600" cy="295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933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Включаемые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use-cases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могут иметь общие части, часто исполняемые только в контексте другого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(абстрактный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Stereotype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&lt;&lt;include&gt;&gt;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29783"/>
            <a:ext cx="69056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537685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Пользователь банкомата при переводе средств со счета на карту или другой счет получает чек. При этом «Печать чека» не может быть исполнен иначе как в контексте выполнения другого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47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6/files/06_10sm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7776863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52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Отношение</a:t>
            </a:r>
            <a:r>
              <a:rPr lang="ru-RU" b="1" dirty="0"/>
              <a:t> включения означает, что </a:t>
            </a:r>
            <a:r>
              <a:rPr lang="ru-RU" b="1" i="1" dirty="0"/>
              <a:t>в некоторой точке базового прецедента содержится поведение другого прецедента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65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Stereotype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&lt;&lt;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extend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&gt;&gt;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могут вызываться в контексте других только при некоторых условиях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702" y="2658591"/>
            <a:ext cx="59721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5373216"/>
            <a:ext cx="79208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в процессе авторизации мы получаем от банка сообщение что карта украдена – нужна особая обработка этой ситуации (поднять тревогу, не отдавать карту...) </a:t>
            </a:r>
          </a:p>
        </p:txBody>
      </p:sp>
    </p:spTree>
    <p:extLst>
      <p:ext uri="{BB962C8B-B14F-4D97-AF65-F5344CB8AC3E}">
        <p14:creationId xmlns:p14="http://schemas.microsoft.com/office/powerpoint/2010/main" val="420541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3529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Unified Modeling Language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моделирования программных систем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языком программирования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нотацию и ее семантику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UML-метамодель, описывающую семантику UML на языке UML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возможности для расширения стандартной семантики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Unified Modeling Language Specification v 2.3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://www.omg.org/spec/UML/2.3 </a:t>
            </a:r>
          </a:p>
        </p:txBody>
      </p:sp>
    </p:spTree>
    <p:extLst>
      <p:ext uri="{BB962C8B-B14F-4D97-AF65-F5344CB8AC3E}">
        <p14:creationId xmlns:p14="http://schemas.microsoft.com/office/powerpoint/2010/main" val="3987803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intuit.ru/EDI/08_11_13_2/1383906499-13678/tutorial/356/objects/6/files/06_11s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2087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3195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Отношение</a:t>
            </a:r>
            <a:r>
              <a:rPr lang="ru-RU" dirty="0"/>
              <a:t> расширения прецедента А к прецеденту В означает, что экземпляр прецедента В может включать в себя (при определенных условиях, которые могут быть описаны в </a:t>
            </a:r>
            <a:r>
              <a:rPr lang="ru-RU" dirty="0" smtClean="0"/>
              <a:t>расширении) </a:t>
            </a:r>
            <a:r>
              <a:rPr lang="ru-RU" dirty="0"/>
              <a:t>поведение, описанное в прецеденте А</a:t>
            </a:r>
          </a:p>
        </p:txBody>
      </p:sp>
    </p:spTree>
    <p:extLst>
      <p:ext uri="{BB962C8B-B14F-4D97-AF65-F5344CB8AC3E}">
        <p14:creationId xmlns:p14="http://schemas.microsoft.com/office/powerpoint/2010/main" val="3581259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intuit.ru/EDI/08_11_13_2/1383906499-13678/tutorial/356/objects/6/files/06_12s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920879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017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Генерализация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могут иметь некоторую общность исполнения. Общая часть может быть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генерализована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обобщающий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2250"/>
            <a:ext cx="7177271" cy="371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233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Документирование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use-case </a:t>
            </a:r>
          </a:p>
          <a:p>
            <a:endParaRPr lang="ru-RU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Актер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(актеры) – роли в системе, вовлеченные в UC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актера - текстовое описание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Предусловие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условие старта, напр. файл должен быть открыт, прежде чем его можно будет сохранить)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Триггер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событие, вызывающее начало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напр. нажатие кнопки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Сценарии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способы (НЕ)достижения цели </a:t>
            </a:r>
          </a:p>
          <a:p>
            <a:pPr marL="812800" indent="-188913">
              <a:buFont typeface="Arial" pitchFamily="34" charset="0"/>
              <a:buChar char="•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Основной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сценарий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(main success scenario, basic flow, happy path) </a:t>
            </a:r>
          </a:p>
          <a:p>
            <a:pPr marL="812800" indent="-188913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Альтернативный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сценарий №1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alternative scenario) </a:t>
            </a:r>
          </a:p>
          <a:p>
            <a:pPr marL="812800" indent="-188913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Альтернативный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сценарий №2 … </a:t>
            </a:r>
          </a:p>
        </p:txBody>
      </p:sp>
    </p:spTree>
    <p:extLst>
      <p:ext uri="{BB962C8B-B14F-4D97-AF65-F5344CB8AC3E}">
        <p14:creationId xmlns:p14="http://schemas.microsoft.com/office/powerpoint/2010/main" val="1647949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6/files/06_0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768752" cy="285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091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Пользователь вводит логин, пароль, адрес электронной почты и код подтверждения и нажимает кнопку "Далее". Система запрашивает ввод проверочного кода. Пользователь вводит код и нажимает кнопку "Далее". Система проверяет соответствие кода изображенному на картинке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042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К</a:t>
            </a:r>
            <a:r>
              <a:rPr lang="ru-RU" i="1" dirty="0" smtClean="0"/>
              <a:t>ак </a:t>
            </a:r>
            <a:r>
              <a:rPr lang="ru-RU" i="1" dirty="0"/>
              <a:t>связаны понятия сценария и </a:t>
            </a:r>
            <a:r>
              <a:rPr lang="ru-RU" i="1" dirty="0" smtClean="0"/>
              <a:t>прецедента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Прецеденты</a:t>
            </a:r>
            <a:r>
              <a:rPr lang="ru-RU" dirty="0"/>
              <a:t>, </a:t>
            </a:r>
            <a:r>
              <a:rPr lang="ru-RU" dirty="0" smtClean="0"/>
              <a:t>рождаются </a:t>
            </a:r>
            <a:r>
              <a:rPr lang="ru-RU" dirty="0"/>
              <a:t>из требований к системе. Но говорят они о том, что делает система. Как система это делает, говорят </a:t>
            </a:r>
            <a:r>
              <a:rPr lang="ru-RU" b="1" dirty="0"/>
              <a:t>сценарии. </a:t>
            </a:r>
          </a:p>
        </p:txBody>
      </p:sp>
    </p:spTree>
    <p:extLst>
      <p:ext uri="{BB962C8B-B14F-4D97-AF65-F5344CB8AC3E}">
        <p14:creationId xmlns:p14="http://schemas.microsoft.com/office/powerpoint/2010/main" val="1335931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6/files/06_08s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6328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2932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ошибки </a:t>
            </a:r>
          </a:p>
          <a:p>
            <a:endParaRPr lang="ru-RU" sz="2400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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1го рода: сценарий принят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пример на следующем слайде </a:t>
            </a:r>
          </a:p>
          <a:p>
            <a:r>
              <a:rPr lang="ru-RU" sz="2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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2го рода: неоправданная генерализация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Есть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актер, имеющий подклассы, но не имеющий ни одного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Есть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имеющий частные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но не исполняемый ни одним актером </a:t>
            </a:r>
          </a:p>
          <a:p>
            <a:r>
              <a:rPr lang="ru-RU" sz="2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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3го рода: избыточная декомпозиция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Включаемый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имеет только один включающий </a:t>
            </a:r>
          </a:p>
          <a:p>
            <a:r>
              <a:rPr lang="ru-RU" sz="2400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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4го рода: супер-абстракция (игра воображения)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Актеры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имеющие собственных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5472113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имеющие ни актера, ни базового или включающего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74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UML появился в конце 1980-х и начале 1990-х гг.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UML - конец 1994 г.: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Буч и Джеймс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начали работу по объединению их методов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Booch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OMT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под эгидой компании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022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 1995 г. - создание первой спецификации объединенного метода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Unified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версия 0.8. </a:t>
            </a:r>
          </a:p>
          <a:p>
            <a:pPr indent="53022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1995 г. к ним присоединился создатель метода OOSE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Ивар Якобсон. </a:t>
            </a:r>
          </a:p>
          <a:p>
            <a:pPr indent="530225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0225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UML - объединение и унификация методов Буча,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Якобсона, с новыми возможностями.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229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сценарий – не надо путать! </a:t>
            </a:r>
          </a:p>
          <a:p>
            <a:endParaRPr lang="ru-RU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распространенная ошибка: путать сценарий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login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часто имеет 3 сценария: </a:t>
            </a:r>
          </a:p>
          <a:p>
            <a:pPr marL="900113" indent="-188913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вводим пользователя и пароль и входим в систему </a:t>
            </a:r>
          </a:p>
          <a:p>
            <a:pPr marL="900113" indent="-188913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Альтернативный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1: имя пользователя или пароль неверны, возврат к форме ввода пользователя и пароля </a:t>
            </a:r>
          </a:p>
          <a:p>
            <a:pPr marL="900113" indent="-188913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Альтернативный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2: пароль верен, но срок его действия закончился, система выдает приглашение ввести: </a:t>
            </a:r>
          </a:p>
          <a:p>
            <a:pPr marL="2336800" indent="-1016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Старый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пароль </a:t>
            </a:r>
          </a:p>
          <a:p>
            <a:pPr marL="2336800" indent="-1016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Новый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пароль </a:t>
            </a:r>
          </a:p>
          <a:p>
            <a:pPr marL="2336800" indent="-1016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Повторно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новый пароль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понимать, что несмотря на различия в формах ввода данных и действиях пользователя и системы - это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во всех трех случаях пользователь достигает только одной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авторизуется в системе.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Сценарий 2 может, если нужно, вызывать отдельный (расширяющий)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«Сменить пароль» </a:t>
            </a:r>
          </a:p>
        </p:txBody>
      </p:sp>
    </p:spTree>
    <p:extLst>
      <p:ext uri="{BB962C8B-B14F-4D97-AF65-F5344CB8AC3E}">
        <p14:creationId xmlns:p14="http://schemas.microsoft.com/office/powerpoint/2010/main" val="1631977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001438" cy="411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795" y="501317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Актер «Оператор» активизирует выполнение ВИ «Открыть счет». В соответствии с заданным оператором типом счета выполняется либо ВИ «Открыть счет физического лица» либо «Открыть счет юридического лица», являющиеся расширениями первого. Открытие счета включает его контроль и при обнаружении ошибки – выдачу сообщения Оператору.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765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5" y="332656"/>
            <a:ext cx="82262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4155" y="486908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 У актера «Оператор» есть два режима работы. Он активизирует «Открыть счет физического лица» либо «Открыть счет юридического лица». Открытие каждого счета включает выполнение работ, предусматриваемых в ВИ «Открыть счет», содержащим общее поведение для двух исходных ВИ.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82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Модель </a:t>
            </a:r>
            <a:r>
              <a:rPr lang="ru-RU" dirty="0"/>
              <a:t>прецедентов позволяет описать систему на концептуальном уровне.</a:t>
            </a:r>
          </a:p>
          <a:p>
            <a:pPr lvl="0"/>
            <a:r>
              <a:rPr lang="ru-RU" i="1" dirty="0"/>
              <a:t>Диаграммы прецедентов</a:t>
            </a:r>
            <a:r>
              <a:rPr lang="ru-RU" dirty="0"/>
              <a:t> - отличное средство коммуникаций между экспертами, пользователями и разработчиками, а также основа для тестирования создаваемой системы.</a:t>
            </a:r>
          </a:p>
          <a:p>
            <a:pPr lvl="0"/>
            <a:r>
              <a:rPr lang="ru-RU" dirty="0"/>
              <a:t>Прецедент - это описание набора последовательных событий (включая возможные варианты), выполняемых системой, которые приводят к наблюдаемому </a:t>
            </a:r>
            <a:r>
              <a:rPr lang="ru-RU" dirty="0" err="1"/>
              <a:t>эктором</a:t>
            </a:r>
            <a:r>
              <a:rPr lang="ru-RU" dirty="0"/>
              <a:t> результату.</a:t>
            </a:r>
          </a:p>
          <a:p>
            <a:pPr lvl="0"/>
            <a:r>
              <a:rPr lang="ru-RU" dirty="0" err="1"/>
              <a:t>Эктор</a:t>
            </a:r>
            <a:r>
              <a:rPr lang="ru-RU" dirty="0"/>
              <a:t> - это набор ролей, которые исполняет пользователь в ходе взаимодействия с некоторой сущностью.</a:t>
            </a:r>
          </a:p>
          <a:p>
            <a:pPr lvl="0"/>
            <a:r>
              <a:rPr lang="ru-RU" dirty="0"/>
              <a:t>Прецеденты (как и </a:t>
            </a:r>
            <a:r>
              <a:rPr lang="ru-RU" dirty="0" err="1"/>
              <a:t>экторы</a:t>
            </a:r>
            <a:r>
              <a:rPr lang="ru-RU" dirty="0"/>
              <a:t>) могут быть </a:t>
            </a:r>
            <a:r>
              <a:rPr lang="ru-RU" dirty="0" err="1"/>
              <a:t>генерализованы</a:t>
            </a:r>
            <a:r>
              <a:rPr lang="ru-RU" dirty="0"/>
              <a:t>, т. е. наследовать и дополнять свойства своих предков.</a:t>
            </a:r>
          </a:p>
          <a:p>
            <a:pPr lvl="0"/>
            <a:r>
              <a:rPr lang="ru-RU" dirty="0"/>
              <a:t>Прецеденты также могут вступать между собой в отношения включения и расширения, что позволяет разложить прецеденты на более простые составляющие и выделить необязательное поведение.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019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Диаграмма активности (деятельности, </a:t>
            </a:r>
            <a:r>
              <a:rPr lang="ru-RU" b="1" i="1" dirty="0" err="1"/>
              <a:t>activity</a:t>
            </a:r>
            <a:r>
              <a:rPr lang="ru-RU" b="1" i="1" dirty="0"/>
              <a:t> </a:t>
            </a:r>
            <a:r>
              <a:rPr lang="ru-RU" b="1" i="1" dirty="0" err="1"/>
              <a:t>diagram</a:t>
            </a:r>
            <a:r>
              <a:rPr lang="ru-RU" b="1" i="1" dirty="0"/>
              <a:t>)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47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Диаграммы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деятельностей 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ru-RU" b="0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описания сценариев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Описывают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последовательности действий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Transition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переходы между деятельностями </a:t>
            </a:r>
          </a:p>
          <a:p>
            <a:pPr marL="1054100" indent="-342900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Guard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condition 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условие перехода </a:t>
            </a:r>
          </a:p>
          <a:p>
            <a:pPr marL="1054100" indent="-342900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действие при переходе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блок принятия решения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Fork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переход к параллельным деятельностям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Sync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линейка синхронизации параллельных деятельностей </a:t>
            </a:r>
          </a:p>
        </p:txBody>
      </p:sp>
    </p:spTree>
    <p:extLst>
      <p:ext uri="{BB962C8B-B14F-4D97-AF65-F5344CB8AC3E}">
        <p14:creationId xmlns:p14="http://schemas.microsoft.com/office/powerpoint/2010/main" val="3129820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4/files/04_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4"/>
            <a:ext cx="60486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0655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Несколько </a:t>
            </a:r>
            <a:r>
              <a:rPr lang="ru-RU" dirty="0"/>
              <a:t>потоков управления сливаются в один или один </a:t>
            </a:r>
            <a:r>
              <a:rPr lang="ru-RU" i="1" dirty="0"/>
              <a:t>поток</a:t>
            </a:r>
            <a:r>
              <a:rPr lang="ru-RU" dirty="0"/>
              <a:t> разделяется на несколько. Третьего не дано </a:t>
            </a:r>
          </a:p>
        </p:txBody>
      </p:sp>
      <p:pic>
        <p:nvPicPr>
          <p:cNvPr id="5" name="Рисунок 4" descr="http://www.intuit.ru/EDI/08_11_13_2/1383906499-13678/tutorial/356/objects/4/files/04_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61048"/>
            <a:ext cx="563823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intuit.ru/EDI/08_11_13_2/1383906499-13678/tutorial/356/objects/4/files/04_0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1075" y="404664"/>
            <a:ext cx="5732780" cy="70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1132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4/files/04_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5403105" cy="471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6963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На практике диаграммы деятельности применяются в основном двумя способами: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Для </a:t>
            </a:r>
            <a:r>
              <a:rPr lang="ru-RU" b="1" dirty="0"/>
              <a:t>моделирования процессов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этом случае внимание фокусируется на деятельности с точки зрения </a:t>
            </a:r>
            <a:r>
              <a:rPr lang="ru-RU" dirty="0" err="1"/>
              <a:t>экторов</a:t>
            </a:r>
            <a:r>
              <a:rPr lang="ru-RU" dirty="0"/>
              <a:t>, которые работают с системой. </a:t>
            </a:r>
            <a:r>
              <a:rPr lang="ru-RU" dirty="0" smtClean="0"/>
              <a:t>В </a:t>
            </a:r>
            <a:r>
              <a:rPr lang="ru-RU" dirty="0"/>
              <a:t>случае такого использования диаграмм деятельности активно используются </a:t>
            </a:r>
            <a:r>
              <a:rPr lang="ru-RU" i="1" dirty="0"/>
              <a:t>траектории объектов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моделирования операций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этом случае диаграммы деятельности играют роль "продвинутых" блок-схем и применяются для подробного моделирования вычислений. На первое место при таком использовании выходят конструкции принятия решения, а также разделения и слияния потоков управления ( </a:t>
            </a:r>
            <a:r>
              <a:rPr lang="ru-RU" i="1" dirty="0"/>
              <a:t>синхронизации</a:t>
            </a:r>
            <a:r>
              <a:rPr lang="ru-RU" dirty="0"/>
              <a:t> 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0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Т</a:t>
            </a:r>
            <a:r>
              <a:rPr lang="ru-RU" i="1" dirty="0" smtClean="0"/>
              <a:t>ребование </a:t>
            </a:r>
            <a:r>
              <a:rPr lang="ru-RU" i="1" dirty="0"/>
              <a:t>- это желаемая функциональность, свойство или поведение системы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intuit.ru/EDI/08_11_13_2/1383906499-13678/tutorial/356/objects/6/files/06_01s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6410086" cy="127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4495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4083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банкомат. Авторизация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231901" cy="519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453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93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банкомат. Получение наличных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02567"/>
            <a:ext cx="8208912" cy="55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805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t-gost.ru/images/articles/uml/act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540551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01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Выводы</a:t>
            </a:r>
          </a:p>
          <a:p>
            <a:pPr lvl="0"/>
            <a:r>
              <a:rPr lang="ru-RU" dirty="0"/>
              <a:t>Диаграммой деятельности можно дополнить любой элемент модели, имеющий динамическое поведение.</a:t>
            </a:r>
          </a:p>
          <a:p>
            <a:pPr lvl="0"/>
            <a:r>
              <a:rPr lang="ru-RU" dirty="0" smtClean="0"/>
              <a:t>В </a:t>
            </a:r>
            <a:r>
              <a:rPr lang="ru-RU" dirty="0"/>
              <a:t>отличие от блок-схем, диаграммы деятельности могут отображать одновременно выполняемые действия.</a:t>
            </a:r>
          </a:p>
          <a:p>
            <a:pPr lvl="0"/>
            <a:r>
              <a:rPr lang="ru-RU" dirty="0"/>
              <a:t>На диаграммах активности можно использовать плавательные дорожки, распределяющие деятельности в соответствии с ролями (объектами), их выполняющими.</a:t>
            </a:r>
          </a:p>
          <a:p>
            <a:pPr lvl="0"/>
            <a:r>
              <a:rPr lang="ru-RU" dirty="0"/>
              <a:t>Траектория объекта позволяет показать объекты, относящиеся к деятельности, и моменты переходов этих объектов из одного состояния в другое.</a:t>
            </a:r>
          </a:p>
          <a:p>
            <a:pPr lvl="0"/>
            <a:r>
              <a:rPr lang="ru-RU" dirty="0"/>
              <a:t>Сложные деятельности можно дополнительно детализировать, разбив на действия и изобразив "диаграмму в диаграмме".</a:t>
            </a:r>
          </a:p>
          <a:p>
            <a:pPr lvl="0"/>
            <a:r>
              <a:rPr lang="ru-RU" dirty="0"/>
              <a:t>Диаграммы деятельностей можно использовать для проектирования процессов (например, бизнес-процессов) или операций (вычислений). Во втором случае UML выступает в роли визуального языка программирования.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522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Контрольные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чем отличие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 сценария?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use-case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их сценариев на примере известных систем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Gmail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MS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любой другой)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диаграммы деятельности отличаются от блок-схем?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7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intuit.ru/EDI/08_11_13_2/1383906499-13678/tutorial/356/objects/6/files/06_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6513457" cy="430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158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924944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Диаграммы прецедентов</a:t>
            </a:r>
            <a:r>
              <a:rPr lang="ru-RU" dirty="0"/>
              <a:t> составляют </a:t>
            </a:r>
            <a:r>
              <a:rPr lang="ru-RU" i="1" dirty="0"/>
              <a:t>модель прецедентов</a:t>
            </a:r>
            <a:r>
              <a:rPr lang="ru-RU" dirty="0"/>
              <a:t> (вариантов использования, </a:t>
            </a:r>
            <a:r>
              <a:rPr lang="ru-RU" dirty="0" err="1"/>
              <a:t>use-cases</a:t>
            </a:r>
            <a:r>
              <a:rPr lang="ru-RU" dirty="0"/>
              <a:t>).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Прецедент</a:t>
            </a:r>
            <a:r>
              <a:rPr lang="ru-RU" dirty="0"/>
              <a:t> - это функциональность системы, позволяющая пользователю получить некий значимый для него, ощутимый и измеримый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237220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Нефункциональные требования - это описание таких свойств системы, как особенности среды и реализации, производительность</a:t>
            </a:r>
            <a:r>
              <a:rPr lang="ru-RU" dirty="0" smtClean="0"/>
              <a:t>, расширяемость, и </a:t>
            </a:r>
            <a:r>
              <a:rPr lang="ru-RU" dirty="0"/>
              <a:t>т. д</a:t>
            </a:r>
          </a:p>
        </p:txBody>
      </p:sp>
    </p:spTree>
    <p:extLst>
      <p:ext uri="{BB962C8B-B14F-4D97-AF65-F5344CB8AC3E}">
        <p14:creationId xmlns:p14="http://schemas.microsoft.com/office/powerpoint/2010/main" val="5581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AutoShape 2" descr="Нотация диаграммы использов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Нотация диаграммы использован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Нотация диаграммы использован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1" y="908720"/>
            <a:ext cx="7963354" cy="50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8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42088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 вариантов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диаграмма, на которой изображаются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актерами 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вариантами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07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1211</Words>
  <Application>Microsoft Office PowerPoint</Application>
  <PresentationFormat>Экран (4:3)</PresentationFormat>
  <Paragraphs>159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Дисциплина: Корпоративные информационные системы  Лекция 8. Диаграмма вариантов использования. Диаграмма активности</vt:lpstr>
      <vt:lpstr>Презентация PowerPoint</vt:lpstr>
      <vt:lpstr>Презентация PowerPoint</vt:lpstr>
      <vt:lpstr>Требование - это желаемая функциональность, свойство или поведение системы. </vt:lpstr>
      <vt:lpstr>Презентация PowerPoint</vt:lpstr>
      <vt:lpstr>Диаграммы прецедентов составляют модель прецедентов (вариантов использования, use-cases).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связаны понятия сценария и прецедента?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</vt:lpstr>
      <vt:lpstr>Диаграмма активности (деятельности, activity diagram) </vt:lpstr>
      <vt:lpstr>Презентация PowerPoint</vt:lpstr>
      <vt:lpstr>Презентация PowerPoint</vt:lpstr>
      <vt:lpstr>Презентация PowerPoint</vt:lpstr>
      <vt:lpstr>Презентация PowerPoint</vt:lpstr>
      <vt:lpstr>На практике диаграммы деятельности применяются в основном двумя способами: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 7  Виды диаграмм UML</dc:title>
  <dc:creator>indira</dc:creator>
  <cp:lastModifiedBy>77755</cp:lastModifiedBy>
  <cp:revision>11</cp:revision>
  <dcterms:created xsi:type="dcterms:W3CDTF">2015-10-20T20:03:03Z</dcterms:created>
  <dcterms:modified xsi:type="dcterms:W3CDTF">2022-11-01T15:42:54Z</dcterms:modified>
</cp:coreProperties>
</file>