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2900D5-73B8-4A78-8611-C29E6453D613}"/>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87E89359-511E-4096-8AB0-A6F62DEE97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A3386647-7AE4-4269-A9AD-EADB67C718FD}"/>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02CA040D-DEBE-4E39-ABD3-F78EB43EE9B1}"/>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1A70D814-8E19-4DD1-BD90-AE9AB1F6C7CC}"/>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219650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237B24-E55F-4FB0-8A7F-E16727AFC66C}"/>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47250647-C30A-40CF-BE67-7014E1C260BF}"/>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10F586EE-9332-4B0C-8EF0-9BC90E71B979}"/>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4B0B6E90-E346-4CD6-A44B-4C9532EF9F7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08149ED2-67A3-4360-89A8-3C301EC5D594}"/>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3013987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BB4E0FC-6082-4A10-B737-6067A7C1CED1}"/>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C6315391-CDB3-4050-938D-F258FF18BFA4}"/>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82E38E07-5340-422E-97E7-50374EEFD109}"/>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EA505E41-8496-49B2-BD5E-948ADEC52E9F}"/>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A6679727-CEFC-4374-A47C-65BE05AABB3E}"/>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417403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615D21-86D2-478A-BBE8-4EFEE4076006}"/>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1D90EC8E-5F58-49AE-A55B-C8DC77A0A6C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CAF870A7-3CB8-41A0-B54A-8F03E80B3A2D}"/>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9697EDC4-8ADB-41D0-9CCA-677135D62087}"/>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36E022C3-74CE-4823-A8D8-76426ECDC263}"/>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3059004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893FC1-0D86-4400-8720-3E355CEDACF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FBBB6A8F-4F90-47C2-A0C4-0AFC99B6FC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081FE73-A646-4E3B-BA46-CF814D7E21C0}"/>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9BF8A451-0CA4-4BC9-A008-758AF67B40C2}"/>
              </a:ext>
            </a:extLst>
          </p:cNvPr>
          <p:cNvSpPr>
            <a:spLocks noGrp="1"/>
          </p:cNvSpPr>
          <p:nvPr>
            <p:ph type="ftr" sz="quarter" idx="11"/>
          </p:nvPr>
        </p:nvSpPr>
        <p:spPr/>
        <p:txBody>
          <a:bodyPr/>
          <a:lstStyle/>
          <a:p>
            <a:endParaRPr lang="ru-KZ"/>
          </a:p>
        </p:txBody>
      </p:sp>
      <p:sp>
        <p:nvSpPr>
          <p:cNvPr id="6" name="Номер слайда 5">
            <a:extLst>
              <a:ext uri="{FF2B5EF4-FFF2-40B4-BE49-F238E27FC236}">
                <a16:creationId xmlns:a16="http://schemas.microsoft.com/office/drawing/2014/main" id="{48D490DE-54E2-4F1F-AA3D-25F877BA0F95}"/>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235819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4581C9-23B8-47A6-9E45-740AA5BE26CD}"/>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2101FFD7-08C9-4F9A-971B-D37A00F9670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43DD4919-8B9D-45D6-963D-98970BF6C19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9DDB877F-99FF-47D2-81F5-52D5C3A1D321}"/>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6" name="Нижний колонтитул 5">
            <a:extLst>
              <a:ext uri="{FF2B5EF4-FFF2-40B4-BE49-F238E27FC236}">
                <a16:creationId xmlns:a16="http://schemas.microsoft.com/office/drawing/2014/main" id="{58E70363-09EE-4C8B-89E9-8A370CE2FC22}"/>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59D20612-4947-4A9E-A067-1ABB71F5DCF9}"/>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493014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41AEAA-8E5D-4678-B3CA-F35315F61D20}"/>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49BC079C-3CB6-4C78-9DD6-0CA2F1FD07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27E5180B-60EA-4C57-A945-4909DFE0423F}"/>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49204A8C-3CAB-4449-901B-E5567D044F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0ED4B8E0-41E1-4B05-AB79-569AFD21AB5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E269F6BD-31A0-4F9A-B3F3-2B41B81D5683}"/>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8" name="Нижний колонтитул 7">
            <a:extLst>
              <a:ext uri="{FF2B5EF4-FFF2-40B4-BE49-F238E27FC236}">
                <a16:creationId xmlns:a16="http://schemas.microsoft.com/office/drawing/2014/main" id="{3B47CD0D-9DC3-483C-BB77-7639F6EDCF47}"/>
              </a:ext>
            </a:extLst>
          </p:cNvPr>
          <p:cNvSpPr>
            <a:spLocks noGrp="1"/>
          </p:cNvSpPr>
          <p:nvPr>
            <p:ph type="ftr" sz="quarter" idx="11"/>
          </p:nvPr>
        </p:nvSpPr>
        <p:spPr/>
        <p:txBody>
          <a:bodyPr/>
          <a:lstStyle/>
          <a:p>
            <a:endParaRPr lang="ru-KZ"/>
          </a:p>
        </p:txBody>
      </p:sp>
      <p:sp>
        <p:nvSpPr>
          <p:cNvPr id="9" name="Номер слайда 8">
            <a:extLst>
              <a:ext uri="{FF2B5EF4-FFF2-40B4-BE49-F238E27FC236}">
                <a16:creationId xmlns:a16="http://schemas.microsoft.com/office/drawing/2014/main" id="{D4D800FF-8609-4FA5-AF67-761E5A6FFD55}"/>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2531980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20C63A-62B5-4386-9BB0-3234201D2977}"/>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7E66FFB0-3ACF-4F0D-BBC8-F31BBFBFC6D1}"/>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4" name="Нижний колонтитул 3">
            <a:extLst>
              <a:ext uri="{FF2B5EF4-FFF2-40B4-BE49-F238E27FC236}">
                <a16:creationId xmlns:a16="http://schemas.microsoft.com/office/drawing/2014/main" id="{B8FB93F9-E215-4F34-8C3C-E0158D3ACDAB}"/>
              </a:ext>
            </a:extLst>
          </p:cNvPr>
          <p:cNvSpPr>
            <a:spLocks noGrp="1"/>
          </p:cNvSpPr>
          <p:nvPr>
            <p:ph type="ftr" sz="quarter" idx="11"/>
          </p:nvPr>
        </p:nvSpPr>
        <p:spPr/>
        <p:txBody>
          <a:bodyPr/>
          <a:lstStyle/>
          <a:p>
            <a:endParaRPr lang="ru-KZ"/>
          </a:p>
        </p:txBody>
      </p:sp>
      <p:sp>
        <p:nvSpPr>
          <p:cNvPr id="5" name="Номер слайда 4">
            <a:extLst>
              <a:ext uri="{FF2B5EF4-FFF2-40B4-BE49-F238E27FC236}">
                <a16:creationId xmlns:a16="http://schemas.microsoft.com/office/drawing/2014/main" id="{3AF18730-0267-4FE8-9269-0B95987C6DD8}"/>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1309613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A82B2A9D-6642-4D58-8D80-1A245E984A41}"/>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3" name="Нижний колонтитул 2">
            <a:extLst>
              <a:ext uri="{FF2B5EF4-FFF2-40B4-BE49-F238E27FC236}">
                <a16:creationId xmlns:a16="http://schemas.microsoft.com/office/drawing/2014/main" id="{E258DF98-91A0-40F0-815F-D7EB6A9326F8}"/>
              </a:ext>
            </a:extLst>
          </p:cNvPr>
          <p:cNvSpPr>
            <a:spLocks noGrp="1"/>
          </p:cNvSpPr>
          <p:nvPr>
            <p:ph type="ftr" sz="quarter" idx="11"/>
          </p:nvPr>
        </p:nvSpPr>
        <p:spPr/>
        <p:txBody>
          <a:bodyPr/>
          <a:lstStyle/>
          <a:p>
            <a:endParaRPr lang="ru-KZ"/>
          </a:p>
        </p:txBody>
      </p:sp>
      <p:sp>
        <p:nvSpPr>
          <p:cNvPr id="4" name="Номер слайда 3">
            <a:extLst>
              <a:ext uri="{FF2B5EF4-FFF2-40B4-BE49-F238E27FC236}">
                <a16:creationId xmlns:a16="http://schemas.microsoft.com/office/drawing/2014/main" id="{4E0C93AB-BB40-4B02-82FD-82EF176647F3}"/>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436890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37543D-DCB4-4378-8EB8-DD774066E712}"/>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6D4C6117-BDC8-49E1-A5F9-03F400E813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1B239343-B47C-435E-9287-FCB9694A5F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E294A4A-EC3F-49BE-ACAD-B6069C590101}"/>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6" name="Нижний колонтитул 5">
            <a:extLst>
              <a:ext uri="{FF2B5EF4-FFF2-40B4-BE49-F238E27FC236}">
                <a16:creationId xmlns:a16="http://schemas.microsoft.com/office/drawing/2014/main" id="{48758C3F-6A25-4FD1-809A-0C9AA1C91BCE}"/>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592C532A-6756-46FB-931F-45C25F687A3C}"/>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3248346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6217AC-085F-4872-880D-842E1C04802F}"/>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7E563A48-1A9F-41E5-8BFC-280BF7FBB2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123F1288-2488-4EF2-AB6A-F6F441676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0DB3F84-051C-4A2D-A7D9-194217712159}"/>
              </a:ext>
            </a:extLst>
          </p:cNvPr>
          <p:cNvSpPr>
            <a:spLocks noGrp="1"/>
          </p:cNvSpPr>
          <p:nvPr>
            <p:ph type="dt" sz="half" idx="10"/>
          </p:nvPr>
        </p:nvSpPr>
        <p:spPr/>
        <p:txBody>
          <a:bodyPr/>
          <a:lstStyle/>
          <a:p>
            <a:fld id="{A2F34CDE-73FA-42A3-92C3-EE7529CDF614}" type="datetimeFigureOut">
              <a:rPr lang="ru-KZ" smtClean="0"/>
              <a:t>30.11.2020</a:t>
            </a:fld>
            <a:endParaRPr lang="ru-KZ"/>
          </a:p>
        </p:txBody>
      </p:sp>
      <p:sp>
        <p:nvSpPr>
          <p:cNvPr id="6" name="Нижний колонтитул 5">
            <a:extLst>
              <a:ext uri="{FF2B5EF4-FFF2-40B4-BE49-F238E27FC236}">
                <a16:creationId xmlns:a16="http://schemas.microsoft.com/office/drawing/2014/main" id="{1844D7D2-580D-4C45-A539-6656542DB344}"/>
              </a:ext>
            </a:extLst>
          </p:cNvPr>
          <p:cNvSpPr>
            <a:spLocks noGrp="1"/>
          </p:cNvSpPr>
          <p:nvPr>
            <p:ph type="ftr" sz="quarter" idx="11"/>
          </p:nvPr>
        </p:nvSpPr>
        <p:spPr/>
        <p:txBody>
          <a:bodyPr/>
          <a:lstStyle/>
          <a:p>
            <a:endParaRPr lang="ru-KZ"/>
          </a:p>
        </p:txBody>
      </p:sp>
      <p:sp>
        <p:nvSpPr>
          <p:cNvPr id="7" name="Номер слайда 6">
            <a:extLst>
              <a:ext uri="{FF2B5EF4-FFF2-40B4-BE49-F238E27FC236}">
                <a16:creationId xmlns:a16="http://schemas.microsoft.com/office/drawing/2014/main" id="{E42DC17D-6CC9-43B3-B3B3-729DF1E7EFA5}"/>
              </a:ext>
            </a:extLst>
          </p:cNvPr>
          <p:cNvSpPr>
            <a:spLocks noGrp="1"/>
          </p:cNvSpPr>
          <p:nvPr>
            <p:ph type="sldNum" sz="quarter" idx="12"/>
          </p:nvPr>
        </p:nvSpPr>
        <p:spPr/>
        <p:txBody>
          <a:bodyPr/>
          <a:lstStyle/>
          <a:p>
            <a:fld id="{1BE10410-3B88-435E-9665-6D4817D089A6}" type="slidenum">
              <a:rPr lang="ru-KZ" smtClean="0"/>
              <a:t>‹#›</a:t>
            </a:fld>
            <a:endParaRPr lang="ru-KZ"/>
          </a:p>
        </p:txBody>
      </p:sp>
    </p:spTree>
    <p:extLst>
      <p:ext uri="{BB962C8B-B14F-4D97-AF65-F5344CB8AC3E}">
        <p14:creationId xmlns:p14="http://schemas.microsoft.com/office/powerpoint/2010/main" val="2280045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B51E9C-36AA-488A-AF0C-051A40BB27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E685EC1B-53B9-492B-8AF2-3E5843A60F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00ABDD0C-C4BB-49B4-88E6-0BB153E8AD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F34CDE-73FA-42A3-92C3-EE7529CDF614}" type="datetimeFigureOut">
              <a:rPr lang="ru-KZ" smtClean="0"/>
              <a:t>30.11.2020</a:t>
            </a:fld>
            <a:endParaRPr lang="ru-KZ"/>
          </a:p>
        </p:txBody>
      </p:sp>
      <p:sp>
        <p:nvSpPr>
          <p:cNvPr id="5" name="Нижний колонтитул 4">
            <a:extLst>
              <a:ext uri="{FF2B5EF4-FFF2-40B4-BE49-F238E27FC236}">
                <a16:creationId xmlns:a16="http://schemas.microsoft.com/office/drawing/2014/main" id="{D15087DB-442C-4061-BB56-4C9679F55A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p>
        </p:txBody>
      </p:sp>
      <p:sp>
        <p:nvSpPr>
          <p:cNvPr id="6" name="Номер слайда 5">
            <a:extLst>
              <a:ext uri="{FF2B5EF4-FFF2-40B4-BE49-F238E27FC236}">
                <a16:creationId xmlns:a16="http://schemas.microsoft.com/office/drawing/2014/main" id="{D2698466-851E-4C05-8A05-7FF978ABBC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10410-3B88-435E-9665-6D4817D089A6}" type="slidenum">
              <a:rPr lang="ru-KZ" smtClean="0"/>
              <a:t>‹#›</a:t>
            </a:fld>
            <a:endParaRPr lang="ru-KZ"/>
          </a:p>
        </p:txBody>
      </p:sp>
    </p:spTree>
    <p:extLst>
      <p:ext uri="{BB962C8B-B14F-4D97-AF65-F5344CB8AC3E}">
        <p14:creationId xmlns:p14="http://schemas.microsoft.com/office/powerpoint/2010/main" val="1273373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081506-ADCD-4090-8D63-A7A92194D252}"/>
              </a:ext>
            </a:extLst>
          </p:cNvPr>
          <p:cNvSpPr>
            <a:spLocks noGrp="1"/>
          </p:cNvSpPr>
          <p:nvPr>
            <p:ph type="ctrTitle"/>
          </p:nvPr>
        </p:nvSpPr>
        <p:spPr/>
        <p:txBody>
          <a:bodyPr/>
          <a:lstStyle/>
          <a:p>
            <a:r>
              <a:rPr lang="kk-KZ" sz="1800" b="1" dirty="0">
                <a:effectLst/>
                <a:latin typeface="Times New Roman" panose="02020603050405020304" pitchFamily="18" charset="0"/>
                <a:ea typeface="Times New Roman" panose="02020603050405020304" pitchFamily="18" charset="0"/>
              </a:rPr>
              <a:t>Follow-up </a:t>
            </a:r>
            <a:endParaRPr lang="ru-KZ" dirty="0"/>
          </a:p>
        </p:txBody>
      </p:sp>
      <p:sp>
        <p:nvSpPr>
          <p:cNvPr id="3" name="Подзаголовок 2">
            <a:extLst>
              <a:ext uri="{FF2B5EF4-FFF2-40B4-BE49-F238E27FC236}">
                <a16:creationId xmlns:a16="http://schemas.microsoft.com/office/drawing/2014/main" id="{00AE4C81-07D4-4D3A-88BA-7AE7532DD551}"/>
              </a:ext>
            </a:extLst>
          </p:cNvPr>
          <p:cNvSpPr>
            <a:spLocks noGrp="1"/>
          </p:cNvSpPr>
          <p:nvPr>
            <p:ph type="subTitle" idx="1"/>
          </p:nvPr>
        </p:nvSpPr>
        <p:spPr/>
        <p:txBody>
          <a:bodyPr/>
          <a:lstStyle/>
          <a:p>
            <a:endParaRPr lang="ru-KZ" dirty="0"/>
          </a:p>
        </p:txBody>
      </p:sp>
    </p:spTree>
    <p:extLst>
      <p:ext uri="{BB962C8B-B14F-4D97-AF65-F5344CB8AC3E}">
        <p14:creationId xmlns:p14="http://schemas.microsoft.com/office/powerpoint/2010/main" val="4007401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FB764C-840D-42E6-9B3E-57A2D0F2E7F5}"/>
              </a:ext>
            </a:extLst>
          </p:cNvPr>
          <p:cNvSpPr>
            <a:spLocks noGrp="1"/>
          </p:cNvSpPr>
          <p:nvPr>
            <p:ph type="title"/>
          </p:nvPr>
        </p:nvSpPr>
        <p:spPr/>
        <p:txBody>
          <a:bodyPr/>
          <a:lstStyle/>
          <a:p>
            <a:r>
              <a:rPr lang="en-US" dirty="0"/>
              <a:t>Plan</a:t>
            </a:r>
            <a:endParaRPr lang="ru-KZ" dirty="0"/>
          </a:p>
        </p:txBody>
      </p:sp>
      <p:sp>
        <p:nvSpPr>
          <p:cNvPr id="3" name="Объект 2">
            <a:extLst>
              <a:ext uri="{FF2B5EF4-FFF2-40B4-BE49-F238E27FC236}">
                <a16:creationId xmlns:a16="http://schemas.microsoft.com/office/drawing/2014/main" id="{F50B2570-620F-4A18-8858-7B56278ACA94}"/>
              </a:ext>
            </a:extLst>
          </p:cNvPr>
          <p:cNvSpPr>
            <a:spLocks noGrp="1"/>
          </p:cNvSpPr>
          <p:nvPr>
            <p:ph idx="1"/>
          </p:nvPr>
        </p:nvSpPr>
        <p:spPr/>
        <p:txBody>
          <a:bodyPr/>
          <a:lstStyle/>
          <a:p>
            <a:pPr algn="just"/>
            <a:r>
              <a:rPr lang="kk-KZ" sz="4400" dirty="0">
                <a:effectLst/>
                <a:latin typeface="Times New Roman" panose="02020603050405020304" pitchFamily="18" charset="0"/>
                <a:ea typeface="Times New Roman" panose="02020603050405020304" pitchFamily="18" charset="0"/>
              </a:rPr>
              <a:t>Follow up report recommendations and findings</a:t>
            </a:r>
            <a:endParaRPr lang="ru-KZ" sz="4400" dirty="0">
              <a:effectLst/>
              <a:latin typeface="Times New Roman" panose="02020603050405020304" pitchFamily="18" charset="0"/>
              <a:ea typeface="Times New Roman" panose="02020603050405020304" pitchFamily="18" charset="0"/>
            </a:endParaRPr>
          </a:p>
          <a:p>
            <a:pPr algn="just"/>
            <a:r>
              <a:rPr lang="kk-KZ" sz="4400" dirty="0">
                <a:effectLst/>
                <a:latin typeface="Times New Roman" panose="02020603050405020304" pitchFamily="18" charset="0"/>
                <a:ea typeface="Times New Roman" panose="02020603050405020304" pitchFamily="18" charset="0"/>
              </a:rPr>
              <a:t>Follow up of how the audit report has been perceived </a:t>
            </a:r>
            <a:endParaRPr lang="ru-KZ" sz="4400" dirty="0">
              <a:effectLst/>
              <a:latin typeface="Times New Roman" panose="02020603050405020304" pitchFamily="18" charset="0"/>
              <a:ea typeface="Times New Roman" panose="02020603050405020304" pitchFamily="18" charset="0"/>
            </a:endParaRPr>
          </a:p>
          <a:p>
            <a:endParaRPr lang="ru-KZ" dirty="0"/>
          </a:p>
        </p:txBody>
      </p:sp>
    </p:spTree>
    <p:extLst>
      <p:ext uri="{BB962C8B-B14F-4D97-AF65-F5344CB8AC3E}">
        <p14:creationId xmlns:p14="http://schemas.microsoft.com/office/powerpoint/2010/main" val="407091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AEF895-E3C0-4D39-B941-7D09ECD4D9EE}"/>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084D06D7-E1AB-45BF-BBF2-66410EC07FA1}"/>
              </a:ext>
            </a:extLst>
          </p:cNvPr>
          <p:cNvSpPr>
            <a:spLocks noGrp="1"/>
          </p:cNvSpPr>
          <p:nvPr>
            <p:ph idx="1"/>
          </p:nvPr>
        </p:nvSpPr>
        <p:spPr/>
        <p:txBody>
          <a:bodyPr/>
          <a:lstStyle/>
          <a:p>
            <a:pPr algn="just"/>
            <a:r>
              <a:rPr lang="en-US" i="1" dirty="0"/>
              <a:t>Auditors should follow up previous audit findings and recommendations wherever appropriate. </a:t>
            </a:r>
          </a:p>
          <a:p>
            <a:pPr algn="just"/>
            <a:r>
              <a:rPr lang="en-US" i="1" dirty="0"/>
              <a:t>Follow-up should be reported appropriately in order to provide feedback to the legislature together, if possible, with the conclusions and impacts of all relevant corrective action.</a:t>
            </a:r>
            <a:endParaRPr lang="ru-KZ" i="1" dirty="0"/>
          </a:p>
        </p:txBody>
      </p:sp>
    </p:spTree>
    <p:extLst>
      <p:ext uri="{BB962C8B-B14F-4D97-AF65-F5344CB8AC3E}">
        <p14:creationId xmlns:p14="http://schemas.microsoft.com/office/powerpoint/2010/main" val="1752943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E46F4A-8D1C-4F22-A882-79B1B3DE990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9AA4786B-3C17-45B4-AC4C-FCFF50DBFCBC}"/>
              </a:ext>
            </a:extLst>
          </p:cNvPr>
          <p:cNvSpPr>
            <a:spLocks noGrp="1"/>
          </p:cNvSpPr>
          <p:nvPr>
            <p:ph idx="1"/>
          </p:nvPr>
        </p:nvSpPr>
        <p:spPr/>
        <p:txBody>
          <a:bodyPr>
            <a:normAutofit lnSpcReduction="10000"/>
          </a:bodyPr>
          <a:lstStyle/>
          <a:p>
            <a:pPr algn="just"/>
            <a:r>
              <a:rPr lang="en-US" dirty="0"/>
              <a:t>Follow-up refers to the auditors’ examination of corrective action taken by the audited entity, or another responsible party, on the basis of the results of a performance audit. It is an independent activity that increases the value of the audit process by strengthening the impact of the audit and laying the basis for improvements to future audit work. It also encourages the audited entities and other users of reports to take the latter seriously, and provides the auditors with useful lessons and performance indicators. </a:t>
            </a:r>
          </a:p>
          <a:p>
            <a:pPr algn="just"/>
            <a:r>
              <a:rPr lang="en-US" dirty="0"/>
              <a:t>Follow-up is not restricted to the implementation of recommendations but focuses on whether the audited entity has adequately addressed the problems and remedied the underlying situation after a reasonable period of time.</a:t>
            </a:r>
            <a:endParaRPr lang="ru-KZ" dirty="0"/>
          </a:p>
        </p:txBody>
      </p:sp>
    </p:spTree>
    <p:extLst>
      <p:ext uri="{BB962C8B-B14F-4D97-AF65-F5344CB8AC3E}">
        <p14:creationId xmlns:p14="http://schemas.microsoft.com/office/powerpoint/2010/main" val="1005979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DAF43B-8EC1-4477-8E42-C88E48A2C0A1}"/>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A90B834D-94A2-416B-9CB3-D1820CA39D55}"/>
              </a:ext>
            </a:extLst>
          </p:cNvPr>
          <p:cNvSpPr>
            <a:spLocks noGrp="1"/>
          </p:cNvSpPr>
          <p:nvPr>
            <p:ph idx="1"/>
          </p:nvPr>
        </p:nvSpPr>
        <p:spPr/>
        <p:txBody>
          <a:bodyPr/>
          <a:lstStyle/>
          <a:p>
            <a:pPr algn="just"/>
            <a:r>
              <a:rPr lang="en-US" i="1" dirty="0"/>
              <a:t>Follow-up results may be reported individually or as a consolidated report, which may in turn include an analysis of different audits, possibly highlighting common trends and themes across a number of reporting areas. Follow-up can contribute to a better understanding of the value added by performance auditing over a given time period or subject area.</a:t>
            </a:r>
            <a:endParaRPr lang="ru-KZ" i="1" dirty="0"/>
          </a:p>
        </p:txBody>
      </p:sp>
    </p:spTree>
    <p:extLst>
      <p:ext uri="{BB962C8B-B14F-4D97-AF65-F5344CB8AC3E}">
        <p14:creationId xmlns:p14="http://schemas.microsoft.com/office/powerpoint/2010/main" val="2835596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657108-C1DB-4080-9BF0-39F025A1F06B}"/>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1B3F28DC-D5D4-4212-957C-316B5C521D5C}"/>
              </a:ext>
            </a:extLst>
          </p:cNvPr>
          <p:cNvSpPr>
            <a:spLocks noGrp="1"/>
          </p:cNvSpPr>
          <p:nvPr>
            <p:ph idx="1"/>
          </p:nvPr>
        </p:nvSpPr>
        <p:spPr/>
        <p:txBody>
          <a:bodyPr/>
          <a:lstStyle/>
          <a:p>
            <a:endParaRPr lang="ru-KZ"/>
          </a:p>
        </p:txBody>
      </p:sp>
    </p:spTree>
    <p:extLst>
      <p:ext uri="{BB962C8B-B14F-4D97-AF65-F5344CB8AC3E}">
        <p14:creationId xmlns:p14="http://schemas.microsoft.com/office/powerpoint/2010/main" val="330969003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242</Words>
  <Application>Microsoft Office PowerPoint</Application>
  <PresentationFormat>Широкоэкранный</PresentationFormat>
  <Paragraphs>9</Paragraphs>
  <Slides>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vt:i4>
      </vt:variant>
    </vt:vector>
  </HeadingPairs>
  <TitlesOfParts>
    <vt:vector size="11" baseType="lpstr">
      <vt:lpstr>Arial</vt:lpstr>
      <vt:lpstr>Calibri</vt:lpstr>
      <vt:lpstr>Calibri Light</vt:lpstr>
      <vt:lpstr>Times New Roman</vt:lpstr>
      <vt:lpstr>Тема Office</vt:lpstr>
      <vt:lpstr>Follow-up </vt:lpstr>
      <vt:lpstr>Plan</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8</cp:revision>
  <dcterms:created xsi:type="dcterms:W3CDTF">2020-11-30T08:47:04Z</dcterms:created>
  <dcterms:modified xsi:type="dcterms:W3CDTF">2020-11-30T08:54:31Z</dcterms:modified>
</cp:coreProperties>
</file>