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64" r:id="rId3"/>
    <p:sldId id="266" r:id="rId4"/>
    <p:sldId id="257" r:id="rId5"/>
    <p:sldId id="258" r:id="rId6"/>
    <p:sldId id="259" r:id="rId7"/>
    <p:sldId id="260" r:id="rId8"/>
    <p:sldId id="261" r:id="rId9"/>
    <p:sldId id="262" r:id="rId10"/>
    <p:sldId id="267" r:id="rId11"/>
    <p:sldId id="263" r:id="rId12"/>
    <p:sldId id="265" r:id="rId13"/>
  </p:sldIdLst>
  <p:sldSz cx="14630400" cy="8229600"/>
  <p:notesSz cx="8229600" cy="14630400"/>
  <p:embeddedFontLst>
    <p:embeddedFont>
      <p:font typeface="Arimo" panose="020B0604020202020204" charset="0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Outfit Extra Bold" panose="020B0604020202020204" charset="0"/>
      <p:regular r:id="rId2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43" d="100"/>
          <a:sy n="43" d="100"/>
        </p:scale>
        <p:origin x="90" y="7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0931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436" y="540997"/>
            <a:ext cx="7415927" cy="31939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4000" b="1" dirty="0">
                <a:solidFill>
                  <a:srgbClr val="231971"/>
                </a:solidFill>
                <a:latin typeface="Times New Roman" panose="02020603050405020304" pitchFamily="18" charset="0"/>
                <a:ea typeface="Outfit Extra Bold" pitchFamily="34" charset="-122"/>
                <a:cs typeface="Times New Roman" panose="02020603050405020304" pitchFamily="18" charset="0"/>
              </a:rPr>
              <a:t>10 </a:t>
            </a:r>
            <a:r>
              <a:rPr lang="ru-RU" sz="4000" b="1" dirty="0" err="1">
                <a:solidFill>
                  <a:srgbClr val="231971"/>
                </a:solidFill>
                <a:latin typeface="Times New Roman" panose="02020603050405020304" pitchFamily="18" charset="0"/>
                <a:ea typeface="Outfit Extra Bold" pitchFamily="34" charset="-122"/>
                <a:cs typeface="Times New Roman" panose="02020603050405020304" pitchFamily="18" charset="0"/>
              </a:rPr>
              <a:t>Дәріс</a:t>
            </a:r>
            <a:r>
              <a:rPr lang="ru-RU" sz="4000" b="1" dirty="0">
                <a:solidFill>
                  <a:srgbClr val="231971"/>
                </a:solidFill>
                <a:latin typeface="Times New Roman" panose="02020603050405020304" pitchFamily="18" charset="0"/>
                <a:ea typeface="Outfit Extra Bold" pitchFamily="34" charset="-122"/>
                <a:cs typeface="Times New Roman" panose="02020603050405020304" pitchFamily="18" charset="0"/>
              </a:rPr>
              <a:t>. </a:t>
            </a:r>
            <a:r>
              <a:rPr lang="en-US" sz="4000" b="1" dirty="0">
                <a:solidFill>
                  <a:srgbClr val="231971"/>
                </a:solidFill>
                <a:latin typeface="Times New Roman" panose="02020603050405020304" pitchFamily="18" charset="0"/>
                <a:ea typeface="Outfit Extra Bold" pitchFamily="34" charset="-122"/>
                <a:cs typeface="Times New Roman" panose="02020603050405020304" pitchFamily="18" charset="0"/>
              </a:rPr>
              <a:t>SMART Notebook </a:t>
            </a:r>
            <a:r>
              <a:rPr lang="ru-RU" sz="4000" b="1" dirty="0" err="1">
                <a:solidFill>
                  <a:srgbClr val="231971"/>
                </a:solidFill>
                <a:latin typeface="Times New Roman" panose="02020603050405020304" pitchFamily="18" charset="0"/>
                <a:ea typeface="Outfit Extra Bold" pitchFamily="34" charset="-122"/>
                <a:cs typeface="Times New Roman" panose="02020603050405020304" pitchFamily="18" charset="0"/>
              </a:rPr>
              <a:t>бағдарламалық</a:t>
            </a:r>
            <a:r>
              <a:rPr lang="ru-RU" sz="4000" b="1" dirty="0">
                <a:solidFill>
                  <a:srgbClr val="231971"/>
                </a:solidFill>
                <a:latin typeface="Times New Roman" panose="02020603050405020304" pitchFamily="18" charset="0"/>
                <a:ea typeface="Outfit Extra Bold" pitchFamily="34" charset="-122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231971"/>
                </a:solidFill>
                <a:latin typeface="Times New Roman" panose="02020603050405020304" pitchFamily="18" charset="0"/>
                <a:ea typeface="Outfit Extra Bold" pitchFamily="34" charset="-122"/>
                <a:cs typeface="Times New Roman" panose="02020603050405020304" pitchFamily="18" charset="0"/>
              </a:rPr>
              <a:t>жасақтамасындағы</a:t>
            </a:r>
            <a:r>
              <a:rPr lang="ru-RU" sz="4000" b="1" dirty="0">
                <a:solidFill>
                  <a:srgbClr val="231971"/>
                </a:solidFill>
                <a:latin typeface="Times New Roman" panose="02020603050405020304" pitchFamily="18" charset="0"/>
                <a:ea typeface="Outfit Extra Bold" pitchFamily="34" charset="-122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231971"/>
                </a:solidFill>
                <a:latin typeface="Times New Roman" panose="02020603050405020304" pitchFamily="18" charset="0"/>
                <a:ea typeface="Outfit Extra Bold" pitchFamily="34" charset="-122"/>
                <a:cs typeface="Times New Roman" panose="02020603050405020304" pitchFamily="18" charset="0"/>
              </a:rPr>
              <a:t>өнімділікті</a:t>
            </a:r>
            <a:r>
              <a:rPr lang="ru-RU" sz="4000" b="1" dirty="0">
                <a:solidFill>
                  <a:srgbClr val="231971"/>
                </a:solidFill>
                <a:latin typeface="Times New Roman" panose="02020603050405020304" pitchFamily="18" charset="0"/>
                <a:ea typeface="Outfit Extra Bold" pitchFamily="34" charset="-122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231971"/>
                </a:solidFill>
                <a:latin typeface="Times New Roman" panose="02020603050405020304" pitchFamily="18" charset="0"/>
                <a:ea typeface="Outfit Extra Bold" pitchFamily="34" charset="-122"/>
                <a:cs typeface="Times New Roman" panose="02020603050405020304" pitchFamily="18" charset="0"/>
              </a:rPr>
              <a:t>бақылау</a:t>
            </a:r>
            <a:endParaRPr lang="ru-RU" sz="4000" b="1" dirty="0">
              <a:solidFill>
                <a:srgbClr val="231971"/>
              </a:solidFill>
              <a:latin typeface="Times New Roman" panose="02020603050405020304" pitchFamily="18" charset="0"/>
              <a:ea typeface="Outfit Extra Bold" pitchFamily="34" charset="-122"/>
              <a:cs typeface="Times New Roman" panose="02020603050405020304" pitchFamily="18" charset="0"/>
            </a:endParaRPr>
          </a:p>
          <a:p>
            <a:pPr>
              <a:lnSpc>
                <a:spcPts val="8350"/>
              </a:lnSpc>
            </a:pPr>
            <a:endParaRPr lang="ru-RU" sz="3200" b="1" dirty="0">
              <a:solidFill>
                <a:srgbClr val="231971"/>
              </a:solidFill>
              <a:latin typeface="Outfit Extra Bold" pitchFamily="34" charset="0"/>
              <a:ea typeface="Outfit Extra Bold" pitchFamily="34" charset="-122"/>
              <a:cs typeface="Outfit Extra Bold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350435" y="3961924"/>
            <a:ext cx="7415927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8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SMART Notebook - интерактивті сабақтарды құруға арналған бағдарлама. Ол мұғалімдерге интерактивті тақталарда жұмыс істеуге мүмкіндік береді. Физика сабағында қолдану оқу процесін қызықты әрі тиімді етеді.</a:t>
            </a:r>
            <a:endParaRPr lang="en-US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276C3D5-CFFD-439A-9366-A04D243962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747" y="133815"/>
            <a:ext cx="13292253" cy="796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314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437" y="1523047"/>
            <a:ext cx="6172200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48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Қорытынды</a:t>
            </a:r>
            <a:endParaRPr lang="en-US" sz="4850" dirty="0"/>
          </a:p>
        </p:txBody>
      </p:sp>
      <p:sp>
        <p:nvSpPr>
          <p:cNvPr id="4" name="Shape 1"/>
          <p:cNvSpPr/>
          <p:nvPr/>
        </p:nvSpPr>
        <p:spPr>
          <a:xfrm>
            <a:off x="6350437" y="2664857"/>
            <a:ext cx="7415927" cy="4041696"/>
          </a:xfrm>
          <a:prstGeom prst="roundRect">
            <a:avLst>
              <a:gd name="adj" fmla="val 2566"/>
            </a:avLst>
          </a:prstGeom>
          <a:noFill/>
          <a:ln w="1524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365677" y="2680097"/>
            <a:ext cx="7385447" cy="70651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6612493" y="2835831"/>
            <a:ext cx="3195280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Артықшылықтары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10309027" y="2835831"/>
            <a:ext cx="3195280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Нәтижелері</a:t>
            </a:r>
            <a:endParaRPr lang="en-US" sz="1900" dirty="0"/>
          </a:p>
        </p:txBody>
      </p:sp>
      <p:sp>
        <p:nvSpPr>
          <p:cNvPr id="8" name="Shape 5"/>
          <p:cNvSpPr/>
          <p:nvPr/>
        </p:nvSpPr>
        <p:spPr>
          <a:xfrm>
            <a:off x="6365677" y="3386614"/>
            <a:ext cx="7385447" cy="1101566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6612493" y="3542348"/>
            <a:ext cx="3195280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Интерактивті оқыту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10309027" y="3542348"/>
            <a:ext cx="3195280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Оқу материалын жақсы игеру</a:t>
            </a:r>
            <a:endParaRPr lang="en-US" sz="1900" dirty="0"/>
          </a:p>
        </p:txBody>
      </p:sp>
      <p:sp>
        <p:nvSpPr>
          <p:cNvPr id="11" name="Shape 8"/>
          <p:cNvSpPr/>
          <p:nvPr/>
        </p:nvSpPr>
        <p:spPr>
          <a:xfrm>
            <a:off x="6365677" y="4488180"/>
            <a:ext cx="7385447" cy="1101566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6612493" y="4643914"/>
            <a:ext cx="3195280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Қызығушылықты арттыру</a:t>
            </a:r>
            <a:endParaRPr lang="en-US" sz="1900" dirty="0"/>
          </a:p>
        </p:txBody>
      </p:sp>
      <p:sp>
        <p:nvSpPr>
          <p:cNvPr id="13" name="Text 10"/>
          <p:cNvSpPr/>
          <p:nvPr/>
        </p:nvSpPr>
        <p:spPr>
          <a:xfrm>
            <a:off x="10309027" y="4643914"/>
            <a:ext cx="3195280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Студенттердің белсенділігі артады</a:t>
            </a:r>
            <a:endParaRPr lang="en-US" sz="1900" dirty="0"/>
          </a:p>
        </p:txBody>
      </p:sp>
      <p:sp>
        <p:nvSpPr>
          <p:cNvPr id="14" name="Shape 11"/>
          <p:cNvSpPr/>
          <p:nvPr/>
        </p:nvSpPr>
        <p:spPr>
          <a:xfrm>
            <a:off x="6365677" y="5589746"/>
            <a:ext cx="7385447" cy="1101566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5" name="Text 12"/>
          <p:cNvSpPr/>
          <p:nvPr/>
        </p:nvSpPr>
        <p:spPr>
          <a:xfrm>
            <a:off x="6612493" y="5745480"/>
            <a:ext cx="3195280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Шығармашылық мүмкіндіктер</a:t>
            </a:r>
            <a:endParaRPr lang="en-US" sz="1900" dirty="0"/>
          </a:p>
        </p:txBody>
      </p:sp>
      <p:sp>
        <p:nvSpPr>
          <p:cNvPr id="16" name="Text 13"/>
          <p:cNvSpPr/>
          <p:nvPr/>
        </p:nvSpPr>
        <p:spPr>
          <a:xfrm>
            <a:off x="10309027" y="5745480"/>
            <a:ext cx="3195280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Оқытушының кәсіби дамуы</a:t>
            </a:r>
            <a:endParaRPr lang="en-US" sz="1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12011BB-2A64-4D72-AB73-272BC9BA1DB2}"/>
              </a:ext>
            </a:extLst>
          </p:cNvPr>
          <p:cNvSpPr/>
          <p:nvPr/>
        </p:nvSpPr>
        <p:spPr>
          <a:xfrm>
            <a:off x="669072" y="706481"/>
            <a:ext cx="13336859" cy="5975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kk-KZ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Дәрісті бекіту сұрақтары</a:t>
            </a:r>
            <a:endParaRPr lang="ru-RU" sz="4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Интрерактивті тақта дегеніміз</a:t>
            </a:r>
            <a:endParaRPr lang="ru-RU" sz="4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Интерактивті тақтанығ артықшылықтары</a:t>
            </a:r>
            <a:endParaRPr lang="ru-RU" sz="4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 беру саласында қолдануға тиімді интерактивті тақталар</a:t>
            </a:r>
            <a:endParaRPr lang="ru-RU" sz="4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SMART Notebook 11 бағдарламасының артықшылықтарын атаңыз</a:t>
            </a:r>
            <a:endParaRPr lang="ru-RU" sz="4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SMART Notebook бағдарламалық жасақтамасының мүмкіндіктері.</a:t>
            </a:r>
            <a:endParaRPr lang="ru-RU" sz="4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19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4AF4573-C339-41A2-BBE5-D0F3105A4D36}"/>
              </a:ext>
            </a:extLst>
          </p:cNvPr>
          <p:cNvSpPr/>
          <p:nvPr/>
        </p:nvSpPr>
        <p:spPr>
          <a:xfrm>
            <a:off x="1159725" y="691666"/>
            <a:ext cx="11797991" cy="3999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kk-KZ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Жоспар: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endParaRPr lang="ru-RU" sz="4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SMART Notebook – интерактивті сабақтарды құру </a:t>
            </a:r>
            <a:endParaRPr lang="ru-RU" sz="4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Интерактивті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тақталарды</a:t>
            </a: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қолдану.</a:t>
            </a:r>
            <a:endParaRPr lang="ru-RU" sz="4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kk-KZ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Физика сабағында SMART Notebook бағдарламасын қолдану артықшылықтары.</a:t>
            </a:r>
            <a:endParaRPr lang="ru-RU" sz="4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306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9670894-7398-4B1E-BACE-909589462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32" y="406532"/>
            <a:ext cx="14189644" cy="632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47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15908" y="653296"/>
            <a:ext cx="7484983" cy="1481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800"/>
              </a:lnSpc>
              <a:buNone/>
            </a:pPr>
            <a:r>
              <a:rPr lang="en-US" sz="46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SMART Notebook мүмкіндіктері</a:t>
            </a:r>
            <a:endParaRPr lang="en-US" sz="4650" dirty="0"/>
          </a:p>
        </p:txBody>
      </p:sp>
      <p:sp>
        <p:nvSpPr>
          <p:cNvPr id="4" name="Shape 1"/>
          <p:cNvSpPr/>
          <p:nvPr/>
        </p:nvSpPr>
        <p:spPr>
          <a:xfrm>
            <a:off x="6315908" y="2756654"/>
            <a:ext cx="533162" cy="533162"/>
          </a:xfrm>
          <a:prstGeom prst="roundRect">
            <a:avLst>
              <a:gd name="adj" fmla="val 18671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513076" y="2845475"/>
            <a:ext cx="138708" cy="355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1</a:t>
            </a:r>
            <a:endParaRPr lang="en-US" sz="2750" dirty="0"/>
          </a:p>
        </p:txBody>
      </p:sp>
      <p:sp>
        <p:nvSpPr>
          <p:cNvPr id="6" name="Text 3"/>
          <p:cNvSpPr/>
          <p:nvPr/>
        </p:nvSpPr>
        <p:spPr>
          <a:xfrm>
            <a:off x="7086005" y="2756654"/>
            <a:ext cx="5392103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Интерактивті тақталарды басқару</a:t>
            </a:r>
            <a:endParaRPr lang="en-US" sz="2300" dirty="0"/>
          </a:p>
        </p:txBody>
      </p:sp>
      <p:sp>
        <p:nvSpPr>
          <p:cNvPr id="7" name="Text 4"/>
          <p:cNvSpPr/>
          <p:nvPr/>
        </p:nvSpPr>
        <p:spPr>
          <a:xfrm>
            <a:off x="7086005" y="3269099"/>
            <a:ext cx="6714887" cy="7584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50"/>
              </a:lnSpc>
              <a:buNone/>
            </a:pPr>
            <a:r>
              <a:rPr lang="en-US" sz="18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Мұғалімдер презентациялар мен сабақтарды интерактивті тақта арқылы жүргізе алады.</a:t>
            </a:r>
            <a:endParaRPr lang="en-US" sz="1850" dirty="0"/>
          </a:p>
        </p:txBody>
      </p:sp>
      <p:sp>
        <p:nvSpPr>
          <p:cNvPr id="8" name="Shape 5"/>
          <p:cNvSpPr/>
          <p:nvPr/>
        </p:nvSpPr>
        <p:spPr>
          <a:xfrm>
            <a:off x="6315908" y="4531043"/>
            <a:ext cx="533162" cy="533162"/>
          </a:xfrm>
          <a:prstGeom prst="roundRect">
            <a:avLst>
              <a:gd name="adj" fmla="val 18671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480096" y="4619863"/>
            <a:ext cx="204787" cy="355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2</a:t>
            </a:r>
            <a:endParaRPr lang="en-US" sz="2750" dirty="0"/>
          </a:p>
        </p:txBody>
      </p:sp>
      <p:sp>
        <p:nvSpPr>
          <p:cNvPr id="10" name="Text 7"/>
          <p:cNvSpPr/>
          <p:nvPr/>
        </p:nvSpPr>
        <p:spPr>
          <a:xfrm>
            <a:off x="7086005" y="4531043"/>
            <a:ext cx="4113252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Мультимедиялық мазмұн</a:t>
            </a:r>
            <a:endParaRPr lang="en-US" sz="2300" dirty="0"/>
          </a:p>
        </p:txBody>
      </p:sp>
      <p:sp>
        <p:nvSpPr>
          <p:cNvPr id="11" name="Text 8"/>
          <p:cNvSpPr/>
          <p:nvPr/>
        </p:nvSpPr>
        <p:spPr>
          <a:xfrm>
            <a:off x="7086005" y="5043488"/>
            <a:ext cx="6714887" cy="7584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50"/>
              </a:lnSpc>
              <a:buNone/>
            </a:pPr>
            <a:r>
              <a:rPr lang="en-US" sz="18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Анимациялар, видеоматериалдар және интерактивті тапсырмалар жасауға мүмкіндік береді.</a:t>
            </a:r>
            <a:endParaRPr lang="en-US" sz="1850" dirty="0"/>
          </a:p>
        </p:txBody>
      </p:sp>
      <p:sp>
        <p:nvSpPr>
          <p:cNvPr id="12" name="Shape 9"/>
          <p:cNvSpPr/>
          <p:nvPr/>
        </p:nvSpPr>
        <p:spPr>
          <a:xfrm>
            <a:off x="6315908" y="6305431"/>
            <a:ext cx="533162" cy="533162"/>
          </a:xfrm>
          <a:prstGeom prst="roundRect">
            <a:avLst>
              <a:gd name="adj" fmla="val 18671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81286" y="6394252"/>
            <a:ext cx="202287" cy="355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3</a:t>
            </a:r>
            <a:endParaRPr lang="en-US" sz="2750" dirty="0"/>
          </a:p>
        </p:txBody>
      </p:sp>
      <p:sp>
        <p:nvSpPr>
          <p:cNvPr id="14" name="Text 11"/>
          <p:cNvSpPr/>
          <p:nvPr/>
        </p:nvSpPr>
        <p:spPr>
          <a:xfrm>
            <a:off x="7086005" y="6305431"/>
            <a:ext cx="4160996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Анимация және динамика</a:t>
            </a:r>
            <a:endParaRPr lang="en-US" sz="2300" dirty="0"/>
          </a:p>
        </p:txBody>
      </p:sp>
      <p:sp>
        <p:nvSpPr>
          <p:cNvPr id="15" name="Text 12"/>
          <p:cNvSpPr/>
          <p:nvPr/>
        </p:nvSpPr>
        <p:spPr>
          <a:xfrm>
            <a:off x="7086005" y="6817876"/>
            <a:ext cx="6714887" cy="7584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50"/>
              </a:lnSpc>
              <a:buNone/>
            </a:pPr>
            <a:r>
              <a:rPr lang="en-US" sz="18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Физикалық құбылыстарды анимация арқылы көрсетуге болады.</a:t>
            </a:r>
            <a:endParaRPr lang="en-US" sz="1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927021"/>
            <a:ext cx="7587139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48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Интерактивті тақталар</a:t>
            </a:r>
            <a:endParaRPr lang="en-US" sz="48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037" y="2192298"/>
            <a:ext cx="6266021" cy="387262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64037" y="6373535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Тікелей проекция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864037" y="6907411"/>
            <a:ext cx="6266021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Проектор тақтаның алдында орналасқан.</a:t>
            </a:r>
            <a:endParaRPr lang="en-US" sz="19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0342" y="2192298"/>
            <a:ext cx="6266021" cy="387262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500342" y="6373535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Кері проекция</a:t>
            </a:r>
            <a:endParaRPr lang="en-US" sz="2400" dirty="0"/>
          </a:p>
        </p:txBody>
      </p:sp>
      <p:sp>
        <p:nvSpPr>
          <p:cNvPr id="8" name="Text 4"/>
          <p:cNvSpPr/>
          <p:nvPr/>
        </p:nvSpPr>
        <p:spPr>
          <a:xfrm>
            <a:off x="7500342" y="6907411"/>
            <a:ext cx="6266021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Проектор тақтаның артында орналасқан.</a:t>
            </a:r>
            <a:endParaRPr lang="en-US" sz="1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3150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55306" y="604123"/>
            <a:ext cx="7606189" cy="20595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Интерактивті тақталардың артықшылықтары</a:t>
            </a:r>
            <a:endParaRPr lang="en-US" sz="4300" dirty="0"/>
          </a:p>
        </p:txBody>
      </p:sp>
      <p:sp>
        <p:nvSpPr>
          <p:cNvPr id="4" name="Shape 1"/>
          <p:cNvSpPr/>
          <p:nvPr/>
        </p:nvSpPr>
        <p:spPr>
          <a:xfrm>
            <a:off x="6255306" y="2993231"/>
            <a:ext cx="7606189" cy="1632585"/>
          </a:xfrm>
          <a:prstGeom prst="roundRect">
            <a:avLst>
              <a:gd name="adj" fmla="val 5652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82596" y="3220522"/>
            <a:ext cx="2746296" cy="343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Көрнекілік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6482596" y="3695581"/>
            <a:ext cx="7151608" cy="7029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Мультимедиялық ресурстар арқылы ақпаратты түсінікті етіп көрсетеді.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6255306" y="4845487"/>
            <a:ext cx="7606189" cy="1281113"/>
          </a:xfrm>
          <a:prstGeom prst="roundRect">
            <a:avLst>
              <a:gd name="adj" fmla="val 7203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82596" y="5072777"/>
            <a:ext cx="2746296" cy="343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Интерактивтілік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6482596" y="5547836"/>
            <a:ext cx="7151608" cy="35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Оқушылардың сабаққа белсенді қатысуын қамтамасыз етеді.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6255306" y="6346269"/>
            <a:ext cx="7606189" cy="1281113"/>
          </a:xfrm>
          <a:prstGeom prst="roundRect">
            <a:avLst>
              <a:gd name="adj" fmla="val 7203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82596" y="6573560"/>
            <a:ext cx="2746296" cy="343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Тиімділік</a:t>
            </a:r>
            <a:endParaRPr lang="en-US" sz="2150" dirty="0"/>
          </a:p>
        </p:txBody>
      </p:sp>
      <p:sp>
        <p:nvSpPr>
          <p:cNvPr id="12" name="Text 9"/>
          <p:cNvSpPr/>
          <p:nvPr/>
        </p:nvSpPr>
        <p:spPr>
          <a:xfrm>
            <a:off x="6482596" y="7048619"/>
            <a:ext cx="7151608" cy="35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Сабақтың жақсы қарқынды өтуін қамтамасыз етеді.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99584" y="1033939"/>
            <a:ext cx="7717631" cy="12734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000"/>
              </a:lnSpc>
              <a:buNone/>
            </a:pPr>
            <a:r>
              <a:rPr lang="en-US" sz="40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Физика сабағында қолдану артықшылықтары</a:t>
            </a:r>
            <a:endParaRPr lang="en-US" sz="4000" dirty="0"/>
          </a:p>
        </p:txBody>
      </p:sp>
      <p:sp>
        <p:nvSpPr>
          <p:cNvPr id="4" name="Shape 1"/>
          <p:cNvSpPr/>
          <p:nvPr/>
        </p:nvSpPr>
        <p:spPr>
          <a:xfrm>
            <a:off x="6493788" y="2613065"/>
            <a:ext cx="22860" cy="4582597"/>
          </a:xfrm>
          <a:prstGeom prst="roundRect">
            <a:avLst>
              <a:gd name="adj" fmla="val 374434"/>
            </a:avLst>
          </a:prstGeom>
          <a:solidFill>
            <a:srgbClr val="BDB8DF"/>
          </a:solidFill>
          <a:ln/>
        </p:spPr>
      </p:sp>
      <p:sp>
        <p:nvSpPr>
          <p:cNvPr id="5" name="Shape 2"/>
          <p:cNvSpPr/>
          <p:nvPr/>
        </p:nvSpPr>
        <p:spPr>
          <a:xfrm>
            <a:off x="6711613" y="3060025"/>
            <a:ext cx="713184" cy="22860"/>
          </a:xfrm>
          <a:prstGeom prst="roundRect">
            <a:avLst>
              <a:gd name="adj" fmla="val 374434"/>
            </a:avLst>
          </a:prstGeom>
          <a:solidFill>
            <a:srgbClr val="BDB8DF"/>
          </a:solidFill>
          <a:ln/>
        </p:spPr>
      </p:sp>
      <p:sp>
        <p:nvSpPr>
          <p:cNvPr id="6" name="Shape 3"/>
          <p:cNvSpPr/>
          <p:nvPr/>
        </p:nvSpPr>
        <p:spPr>
          <a:xfrm>
            <a:off x="6275963" y="2842260"/>
            <a:ext cx="458510" cy="458510"/>
          </a:xfrm>
          <a:prstGeom prst="roundRect">
            <a:avLst>
              <a:gd name="adj" fmla="val 18668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445508" y="2918579"/>
            <a:ext cx="119301" cy="305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1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7626072" y="2816781"/>
            <a:ext cx="4775359" cy="318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Күрделі ұғымдарды жеңіл түсіндіру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7626072" y="3257550"/>
            <a:ext cx="6291143" cy="652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Физикалық құбылыстарды интерактивті анимациялар арқылы көрсету.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711613" y="4764167"/>
            <a:ext cx="713184" cy="22860"/>
          </a:xfrm>
          <a:prstGeom prst="roundRect">
            <a:avLst>
              <a:gd name="adj" fmla="val 374434"/>
            </a:avLst>
          </a:prstGeom>
          <a:solidFill>
            <a:srgbClr val="BDB8DF"/>
          </a:solidFill>
          <a:ln/>
        </p:spPr>
      </p:sp>
      <p:sp>
        <p:nvSpPr>
          <p:cNvPr id="11" name="Shape 8"/>
          <p:cNvSpPr/>
          <p:nvPr/>
        </p:nvSpPr>
        <p:spPr>
          <a:xfrm>
            <a:off x="6275963" y="4546402"/>
            <a:ext cx="458510" cy="458510"/>
          </a:xfrm>
          <a:prstGeom prst="roundRect">
            <a:avLst>
              <a:gd name="adj" fmla="val 18668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17171" y="4622721"/>
            <a:ext cx="176093" cy="305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2</a:t>
            </a:r>
            <a:endParaRPr lang="en-US" sz="2400" dirty="0"/>
          </a:p>
        </p:txBody>
      </p:sp>
      <p:sp>
        <p:nvSpPr>
          <p:cNvPr id="13" name="Text 10"/>
          <p:cNvSpPr/>
          <p:nvPr/>
        </p:nvSpPr>
        <p:spPr>
          <a:xfrm>
            <a:off x="7626072" y="4520922"/>
            <a:ext cx="5135285" cy="318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Зертханалық жұмыстарды модельдеу</a:t>
            </a:r>
            <a:endParaRPr lang="en-US" sz="2000" dirty="0"/>
          </a:p>
        </p:txBody>
      </p:sp>
      <p:sp>
        <p:nvSpPr>
          <p:cNvPr id="14" name="Text 11"/>
          <p:cNvSpPr/>
          <p:nvPr/>
        </p:nvSpPr>
        <p:spPr>
          <a:xfrm>
            <a:off x="7626072" y="4961692"/>
            <a:ext cx="6291143" cy="3261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Физикалық тәжірибелерді симуляциялауға мүмкіндік береді.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6711613" y="6142196"/>
            <a:ext cx="713184" cy="22860"/>
          </a:xfrm>
          <a:prstGeom prst="roundRect">
            <a:avLst>
              <a:gd name="adj" fmla="val 374434"/>
            </a:avLst>
          </a:prstGeom>
          <a:solidFill>
            <a:srgbClr val="BDB8DF"/>
          </a:solidFill>
          <a:ln/>
        </p:spPr>
      </p:sp>
      <p:sp>
        <p:nvSpPr>
          <p:cNvPr id="16" name="Shape 13"/>
          <p:cNvSpPr/>
          <p:nvPr/>
        </p:nvSpPr>
        <p:spPr>
          <a:xfrm>
            <a:off x="6275963" y="5924431"/>
            <a:ext cx="458510" cy="458510"/>
          </a:xfrm>
          <a:prstGeom prst="roundRect">
            <a:avLst>
              <a:gd name="adj" fmla="val 18668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418243" y="6000750"/>
            <a:ext cx="173950" cy="305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3</a:t>
            </a:r>
            <a:endParaRPr lang="en-US" sz="2400" dirty="0"/>
          </a:p>
        </p:txBody>
      </p:sp>
      <p:sp>
        <p:nvSpPr>
          <p:cNvPr id="18" name="Text 15"/>
          <p:cNvSpPr/>
          <p:nvPr/>
        </p:nvSpPr>
        <p:spPr>
          <a:xfrm>
            <a:off x="7626072" y="5898952"/>
            <a:ext cx="5616059" cy="318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Оқушылардың қызығушылығын арттыру</a:t>
            </a:r>
            <a:endParaRPr lang="en-US" sz="2000" dirty="0"/>
          </a:p>
        </p:txBody>
      </p:sp>
      <p:sp>
        <p:nvSpPr>
          <p:cNvPr id="19" name="Text 16"/>
          <p:cNvSpPr/>
          <p:nvPr/>
        </p:nvSpPr>
        <p:spPr>
          <a:xfrm>
            <a:off x="7626072" y="6339721"/>
            <a:ext cx="6291143" cy="652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Мультимедиялық тапсырмалар арқылы сабаққа деген қызығушылық артады.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2203013"/>
            <a:ext cx="11886962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48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SMART Notebook қолдану мысалдары</a:t>
            </a:r>
            <a:endParaRPr lang="en-US" sz="4850" dirty="0"/>
          </a:p>
        </p:txBody>
      </p:sp>
      <p:sp>
        <p:nvSpPr>
          <p:cNvPr id="3" name="Text 1"/>
          <p:cNvSpPr/>
          <p:nvPr/>
        </p:nvSpPr>
        <p:spPr>
          <a:xfrm>
            <a:off x="864037" y="3591639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Механика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64037" y="4224218"/>
            <a:ext cx="3898821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Күштердің әсерін немесе денелердің қозғалысын графиктер мен диаграммалар арқылы түсіндіру.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5372695" y="3591639"/>
            <a:ext cx="3898821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Электр және магнетизм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372695" y="4609981"/>
            <a:ext cx="3898821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Электр өрісін, токтың өтуін, магнетизм құбылыстарын анимациялар арқылы көрсету.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9881354" y="3591639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Оптика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9881354" y="4224218"/>
            <a:ext cx="3898821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Жарықтың сынуы және шағылуы секілді құбылыстарды анимация арқылы көрсету.</a:t>
            </a:r>
            <a:endParaRPr lang="en-US" sz="1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079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311" y="607576"/>
            <a:ext cx="7597378" cy="1381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SMART Notebook артықшылықтары</a:t>
            </a:r>
            <a:endParaRPr lang="en-US" sz="43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311" y="2320052"/>
            <a:ext cx="1104781" cy="17677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209443" y="2540913"/>
            <a:ext cx="3021449" cy="345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Ыңғайлы интерфейс</a:t>
            </a:r>
            <a:endParaRPr lang="en-US" sz="2150" dirty="0"/>
          </a:p>
        </p:txBody>
      </p:sp>
      <p:sp>
        <p:nvSpPr>
          <p:cNvPr id="6" name="Text 2"/>
          <p:cNvSpPr/>
          <p:nvPr/>
        </p:nvSpPr>
        <p:spPr>
          <a:xfrm>
            <a:off x="2209443" y="3018711"/>
            <a:ext cx="6161246" cy="3534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Орыс тіліндегі интерфейс қолдануды жеңілдетеді.</a:t>
            </a:r>
            <a:endParaRPr lang="en-US" sz="17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311" y="4087773"/>
            <a:ext cx="1104781" cy="176772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209443" y="4308634"/>
            <a:ext cx="2762131" cy="345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Дайын нысандар</a:t>
            </a:r>
            <a:endParaRPr lang="en-US" sz="2150" dirty="0"/>
          </a:p>
        </p:txBody>
      </p:sp>
      <p:sp>
        <p:nvSpPr>
          <p:cNvPr id="9" name="Text 4"/>
          <p:cNvSpPr/>
          <p:nvPr/>
        </p:nvSpPr>
        <p:spPr>
          <a:xfrm>
            <a:off x="2209443" y="4786432"/>
            <a:ext cx="6161246" cy="7069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Суреттер, фондар, интерактивті элементтердің кең жиынтығы бар.</a:t>
            </a:r>
            <a:endParaRPr lang="en-US" sz="17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311" y="5855494"/>
            <a:ext cx="1104781" cy="176772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209443" y="6076355"/>
            <a:ext cx="4460438" cy="345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Интерактивті презентациялар</a:t>
            </a:r>
            <a:endParaRPr lang="en-US" sz="2150" dirty="0"/>
          </a:p>
        </p:txBody>
      </p:sp>
      <p:sp>
        <p:nvSpPr>
          <p:cNvPr id="12" name="Text 6"/>
          <p:cNvSpPr/>
          <p:nvPr/>
        </p:nvSpPr>
        <p:spPr>
          <a:xfrm>
            <a:off x="2209443" y="6554153"/>
            <a:ext cx="6161246" cy="7069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Әр слайд интерактивті, сабақ барысында басқаруға болады.</a:t>
            </a:r>
            <a:endParaRPr lang="en-US" sz="1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311</Words>
  <Application>Microsoft Office PowerPoint</Application>
  <PresentationFormat>Произвольный</PresentationFormat>
  <Paragraphs>76</Paragraphs>
  <Slides>12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Arimo</vt:lpstr>
      <vt:lpstr>Outfit Extra Bold</vt:lpstr>
      <vt:lpstr>Times New Roman</vt:lpstr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Аралбаева Гульнара Мырзахановна</cp:lastModifiedBy>
  <cp:revision>2</cp:revision>
  <dcterms:created xsi:type="dcterms:W3CDTF">2024-10-31T18:49:57Z</dcterms:created>
  <dcterms:modified xsi:type="dcterms:W3CDTF">2024-10-31T18:53:28Z</dcterms:modified>
</cp:coreProperties>
</file>