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27"/>
  </p:notesMasterIdLst>
  <p:sldIdLst>
    <p:sldId id="256" r:id="rId2"/>
    <p:sldId id="261" r:id="rId3"/>
    <p:sldId id="325" r:id="rId4"/>
    <p:sldId id="311" r:id="rId5"/>
    <p:sldId id="313" r:id="rId6"/>
    <p:sldId id="339" r:id="rId7"/>
    <p:sldId id="316" r:id="rId8"/>
    <p:sldId id="342" r:id="rId9"/>
    <p:sldId id="332" r:id="rId10"/>
    <p:sldId id="337" r:id="rId11"/>
    <p:sldId id="312" r:id="rId12"/>
    <p:sldId id="341" r:id="rId13"/>
    <p:sldId id="328" r:id="rId14"/>
    <p:sldId id="317" r:id="rId15"/>
    <p:sldId id="331" r:id="rId16"/>
    <p:sldId id="314" r:id="rId17"/>
    <p:sldId id="324" r:id="rId18"/>
    <p:sldId id="326" r:id="rId19"/>
    <p:sldId id="335" r:id="rId20"/>
    <p:sldId id="321" r:id="rId21"/>
    <p:sldId id="334" r:id="rId22"/>
    <p:sldId id="340" r:id="rId23"/>
    <p:sldId id="308" r:id="rId24"/>
    <p:sldId id="320" r:id="rId25"/>
    <p:sldId id="257" r:id="rId2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0CECE"/>
    <a:srgbClr val="D3D3D3"/>
    <a:srgbClr val="9BE3F9"/>
    <a:srgbClr val="E9ECE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618" autoAdjust="0"/>
    <p:restoredTop sz="87958" autoAdjust="0"/>
  </p:normalViewPr>
  <p:slideViewPr>
    <p:cSldViewPr snapToGrid="0">
      <p:cViewPr varScale="1">
        <p:scale>
          <a:sx n="60" d="100"/>
          <a:sy n="60" d="100"/>
        </p:scale>
        <p:origin x="1040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12A9D87-4836-46F5-8637-EABFB55028E0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1E043E5-ECA1-48E7-87CB-80F4DA5F0304}">
      <dgm:prSet phldrT="[Текст]" custT="1"/>
      <dgm:spPr/>
      <dgm:t>
        <a:bodyPr/>
        <a:lstStyle/>
        <a:p>
          <a:r>
            <a:rPr lang="ru-RU" sz="2000" b="1" dirty="0" err="1" smtClean="0">
              <a:latin typeface="Arial" panose="020B0604020202020204" pitchFamily="34" charset="0"/>
              <a:cs typeface="Arial" panose="020B0604020202020204" pitchFamily="34" charset="0"/>
            </a:rPr>
            <a:t>Брэнстед-Лоури</a:t>
          </a:r>
          <a:r>
            <a:rPr lang="ru-RU" sz="2000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b="1" dirty="0" err="1" smtClean="0">
              <a:latin typeface="Arial" panose="020B0604020202020204" pitchFamily="34" charset="0"/>
              <a:cs typeface="Arial" panose="020B0604020202020204" pitchFamily="34" charset="0"/>
            </a:rPr>
            <a:t>теориясы</a:t>
          </a:r>
          <a:r>
            <a:rPr lang="ru-RU" sz="2000" dirty="0" smtClean="0">
              <a:latin typeface="Arial" panose="020B0604020202020204" pitchFamily="34" charset="0"/>
              <a:cs typeface="Arial" panose="020B0604020202020204" pitchFamily="34" charset="0"/>
            </a:rPr>
            <a:t>: </a:t>
          </a:r>
          <a:r>
            <a:rPr lang="ru-RU" sz="2000" dirty="0" err="1" smtClean="0">
              <a:latin typeface="Arial" panose="020B0604020202020204" pitchFamily="34" charset="0"/>
              <a:cs typeface="Arial" panose="020B0604020202020204" pitchFamily="34" charset="0"/>
            </a:rPr>
            <a:t>қышқыл</a:t>
          </a:r>
          <a:r>
            <a:rPr lang="ru-RU" sz="20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dirty="0" err="1" smtClean="0">
              <a:latin typeface="Arial" panose="020B0604020202020204" pitchFamily="34" charset="0"/>
              <a:cs typeface="Arial" panose="020B0604020202020204" pitchFamily="34" charset="0"/>
            </a:rPr>
            <a:t>молекуласында</a:t>
          </a:r>
          <a:r>
            <a:rPr lang="ru-RU" sz="20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dirty="0" err="1" smtClean="0">
              <a:latin typeface="Arial" panose="020B0604020202020204" pitchFamily="34" charset="0"/>
              <a:cs typeface="Arial" panose="020B0604020202020204" pitchFamily="34" charset="0"/>
            </a:rPr>
            <a:t>протонның</a:t>
          </a:r>
          <a:r>
            <a:rPr lang="ru-RU" sz="20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dirty="0" err="1" smtClean="0">
              <a:latin typeface="Arial" panose="020B0604020202020204" pitchFamily="34" charset="0"/>
              <a:cs typeface="Arial" panose="020B0604020202020204" pitchFamily="34" charset="0"/>
            </a:rPr>
            <a:t>болуы</a:t>
          </a:r>
          <a:r>
            <a:rPr lang="ru-RU" sz="2000" dirty="0" smtClean="0">
              <a:latin typeface="Arial" panose="020B0604020202020204" pitchFamily="34" charset="0"/>
              <a:cs typeface="Arial" panose="020B0604020202020204" pitchFamily="34" charset="0"/>
            </a:rPr>
            <a:t>. </a:t>
          </a:r>
          <a:r>
            <a:rPr lang="ru-RU" sz="2000" dirty="0" err="1" smtClean="0">
              <a:latin typeface="Arial" panose="020B0604020202020204" pitchFamily="34" charset="0"/>
              <a:cs typeface="Arial" panose="020B0604020202020204" pitchFamily="34" charset="0"/>
            </a:rPr>
            <a:t>Сутегі</a:t>
          </a:r>
          <a:r>
            <a:rPr lang="ru-RU" sz="20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dirty="0" err="1" smtClean="0">
              <a:latin typeface="Arial" panose="020B0604020202020204" pitchFamily="34" charset="0"/>
              <a:cs typeface="Arial" panose="020B0604020202020204" pitchFamily="34" charset="0"/>
            </a:rPr>
            <a:t>молекуласы</a:t>
          </a:r>
          <a:r>
            <a:rPr lang="ru-RU" sz="20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dirty="0" err="1" smtClean="0">
              <a:latin typeface="Arial" panose="020B0604020202020204" pitchFamily="34" charset="0"/>
              <a:cs typeface="Arial" panose="020B0604020202020204" pitchFamily="34" charset="0"/>
            </a:rPr>
            <a:t>жоқ</a:t>
          </a:r>
          <a:r>
            <a:rPr lang="ru-RU" sz="20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dirty="0" err="1" smtClean="0">
              <a:latin typeface="Arial" panose="020B0604020202020204" pitchFamily="34" charset="0"/>
              <a:cs typeface="Arial" panose="020B0604020202020204" pitchFamily="34" charset="0"/>
            </a:rPr>
            <a:t>қосылыстарды</a:t>
          </a:r>
          <a:r>
            <a:rPr lang="ru-RU" sz="20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dirty="0" err="1" smtClean="0">
              <a:latin typeface="Arial" panose="020B0604020202020204" pitchFamily="34" charset="0"/>
              <a:cs typeface="Arial" panose="020B0604020202020204" pitchFamily="34" charset="0"/>
            </a:rPr>
            <a:t>қарастырмайды</a:t>
          </a:r>
          <a:r>
            <a:rPr lang="ru-RU" sz="2000" dirty="0" smtClean="0">
              <a:latin typeface="Arial" panose="020B0604020202020204" pitchFamily="34" charset="0"/>
              <a:cs typeface="Arial" panose="020B0604020202020204" pitchFamily="34" charset="0"/>
            </a:rPr>
            <a:t> (</a:t>
          </a:r>
          <a:r>
            <a:rPr lang="ru-RU" sz="2000" dirty="0" err="1" smtClean="0">
              <a:latin typeface="Arial" panose="020B0604020202020204" pitchFamily="34" charset="0"/>
              <a:cs typeface="Arial" panose="020B0604020202020204" pitchFamily="34" charset="0"/>
            </a:rPr>
            <a:t>алюмосиликаттар</a:t>
          </a:r>
          <a:r>
            <a:rPr lang="ru-RU" sz="2000" dirty="0" smtClean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ru-RU" sz="2000" dirty="0" err="1" smtClean="0">
              <a:latin typeface="Arial" panose="020B0604020202020204" pitchFamily="34" charset="0"/>
              <a:cs typeface="Arial" panose="020B0604020202020204" pitchFamily="34" charset="0"/>
            </a:rPr>
            <a:t>цеолиттер</a:t>
          </a:r>
          <a:r>
            <a:rPr lang="ru-RU" sz="2000" dirty="0" smtClean="0">
              <a:latin typeface="Arial" panose="020B0604020202020204" pitchFamily="34" charset="0"/>
              <a:cs typeface="Arial" panose="020B0604020202020204" pitchFamily="34" charset="0"/>
            </a:rPr>
            <a:t>)</a:t>
          </a:r>
          <a:endParaRPr lang="ru-RU" sz="20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52D0328-BCF4-410B-B5E7-B6F17B8AF9FD}" type="parTrans" cxnId="{6A540828-0231-40D4-88CB-3CCD7F7473C3}">
      <dgm:prSet/>
      <dgm:spPr/>
      <dgm:t>
        <a:bodyPr/>
        <a:lstStyle/>
        <a:p>
          <a:endParaRPr lang="ru-RU"/>
        </a:p>
      </dgm:t>
    </dgm:pt>
    <dgm:pt modelId="{1AF2967D-9F68-4109-8126-E8DC101A0BFA}" type="sibTrans" cxnId="{6A540828-0231-40D4-88CB-3CCD7F7473C3}">
      <dgm:prSet/>
      <dgm:spPr/>
      <dgm:t>
        <a:bodyPr/>
        <a:lstStyle/>
        <a:p>
          <a:endParaRPr lang="ru-RU"/>
        </a:p>
      </dgm:t>
    </dgm:pt>
    <dgm:pt modelId="{4754200A-A003-4215-9EC5-25E89D55DFB7}">
      <dgm:prSet phldrT="[Текст]" custT="1"/>
      <dgm:spPr/>
      <dgm:t>
        <a:bodyPr/>
        <a:lstStyle/>
        <a:p>
          <a:r>
            <a:rPr lang="ru-RU" sz="2000" b="1" dirty="0" smtClean="0">
              <a:latin typeface="Arial" panose="020B0604020202020204" pitchFamily="34" charset="0"/>
              <a:cs typeface="Arial" panose="020B0604020202020204" pitchFamily="34" charset="0"/>
            </a:rPr>
            <a:t>Льюис </a:t>
          </a:r>
          <a:r>
            <a:rPr lang="ru-RU" sz="2000" b="1" dirty="0" err="1" smtClean="0">
              <a:latin typeface="Arial" panose="020B0604020202020204" pitchFamily="34" charset="0"/>
              <a:cs typeface="Arial" panose="020B0604020202020204" pitchFamily="34" charset="0"/>
            </a:rPr>
            <a:t>электронды</a:t>
          </a:r>
          <a:r>
            <a:rPr lang="ru-RU" sz="2000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b="1" dirty="0" err="1" smtClean="0">
              <a:latin typeface="Arial" panose="020B0604020202020204" pitchFamily="34" charset="0"/>
              <a:cs typeface="Arial" panose="020B0604020202020204" pitchFamily="34" charset="0"/>
            </a:rPr>
            <a:t>теориясы</a:t>
          </a:r>
          <a:r>
            <a:rPr lang="ru-RU" sz="2000" dirty="0" smtClean="0">
              <a:latin typeface="Arial" panose="020B0604020202020204" pitchFamily="34" charset="0"/>
              <a:cs typeface="Arial" panose="020B0604020202020204" pitchFamily="34" charset="0"/>
            </a:rPr>
            <a:t>: </a:t>
          </a:r>
          <a:r>
            <a:rPr lang="ru-RU" sz="2000" dirty="0" err="1" smtClean="0">
              <a:latin typeface="Arial" panose="020B0604020202020204" pitchFamily="34" charset="0"/>
              <a:cs typeface="Arial" panose="020B0604020202020204" pitchFamily="34" charset="0"/>
            </a:rPr>
            <a:t>қышқылдар</a:t>
          </a:r>
          <a:r>
            <a:rPr lang="ru-RU" sz="2000" dirty="0" smtClean="0">
              <a:latin typeface="Arial" panose="020B0604020202020204" pitchFamily="34" charset="0"/>
              <a:cs typeface="Arial" panose="020B0604020202020204" pitchFamily="34" charset="0"/>
            </a:rPr>
            <a:t> мен </a:t>
          </a:r>
          <a:r>
            <a:rPr lang="ru-RU" sz="2000" dirty="0" err="1" smtClean="0">
              <a:latin typeface="Arial" panose="020B0604020202020204" pitchFamily="34" charset="0"/>
              <a:cs typeface="Arial" panose="020B0604020202020204" pitchFamily="34" charset="0"/>
            </a:rPr>
            <a:t>негіздер</a:t>
          </a:r>
          <a:r>
            <a:rPr lang="ru-RU" sz="20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dirty="0" err="1" smtClean="0">
              <a:latin typeface="Arial" panose="020B0604020202020204" pitchFamily="34" charset="0"/>
              <a:cs typeface="Arial" panose="020B0604020202020204" pitchFamily="34" charset="0"/>
            </a:rPr>
            <a:t>рөлін</a:t>
          </a:r>
          <a:r>
            <a:rPr lang="ru-RU" sz="20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dirty="0" err="1" smtClean="0">
              <a:latin typeface="Arial" panose="020B0604020202020204" pitchFamily="34" charset="0"/>
              <a:cs typeface="Arial" panose="020B0604020202020204" pitchFamily="34" charset="0"/>
            </a:rPr>
            <a:t>электрондық</a:t>
          </a:r>
          <a:r>
            <a:rPr lang="ru-RU" sz="20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dirty="0" err="1" smtClean="0">
              <a:latin typeface="Arial" panose="020B0604020202020204" pitchFamily="34" charset="0"/>
              <a:cs typeface="Arial" panose="020B0604020202020204" pitchFamily="34" charset="0"/>
            </a:rPr>
            <a:t>жұптың</a:t>
          </a:r>
          <a:r>
            <a:rPr lang="ru-RU" sz="2000" dirty="0" smtClean="0">
              <a:latin typeface="Arial" panose="020B0604020202020204" pitchFamily="34" charset="0"/>
              <a:cs typeface="Arial" panose="020B0604020202020204" pitchFamily="34" charset="0"/>
            </a:rPr>
            <a:t> доноры мен акцепторы </a:t>
          </a:r>
          <a:r>
            <a:rPr lang="ru-RU" sz="2000" dirty="0" err="1" smtClean="0">
              <a:latin typeface="Arial" panose="020B0604020202020204" pitchFamily="34" charset="0"/>
              <a:cs typeface="Arial" panose="020B0604020202020204" pitchFamily="34" charset="0"/>
            </a:rPr>
            <a:t>болатын</a:t>
          </a:r>
          <a:r>
            <a:rPr lang="ru-RU" sz="20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dirty="0" err="1" smtClean="0">
              <a:latin typeface="Arial" panose="020B0604020202020204" pitchFamily="34" charset="0"/>
              <a:cs typeface="Arial" panose="020B0604020202020204" pitchFamily="34" charset="0"/>
            </a:rPr>
            <a:t>заттар</a:t>
          </a:r>
          <a:r>
            <a:rPr lang="ru-RU" sz="20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dirty="0" err="1" smtClean="0">
              <a:latin typeface="Arial" panose="020B0604020202020204" pitchFamily="34" charset="0"/>
              <a:cs typeface="Arial" panose="020B0604020202020204" pitchFamily="34" charset="0"/>
            </a:rPr>
            <a:t>атқарады</a:t>
          </a:r>
          <a:r>
            <a:rPr lang="ru-RU" sz="2000" dirty="0" smtClean="0">
              <a:latin typeface="Arial" panose="020B0604020202020204" pitchFamily="34" charset="0"/>
              <a:cs typeface="Arial" panose="020B0604020202020204" pitchFamily="34" charset="0"/>
            </a:rPr>
            <a:t>. Кат крекинг </a:t>
          </a:r>
          <a:r>
            <a:rPr lang="ru-RU" sz="2000" dirty="0" err="1" smtClean="0">
              <a:latin typeface="Arial" panose="020B0604020202020204" pitchFamily="34" charset="0"/>
              <a:cs typeface="Arial" panose="020B0604020202020204" pitchFamily="34" charset="0"/>
            </a:rPr>
            <a:t>реакциялары</a:t>
          </a:r>
          <a:r>
            <a:rPr lang="ru-RU" sz="2000" dirty="0" smtClean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ru-RU" sz="2000" dirty="0" err="1" smtClean="0">
              <a:latin typeface="Arial" panose="020B0604020202020204" pitchFamily="34" charset="0"/>
              <a:cs typeface="Arial" panose="020B0604020202020204" pitchFamily="34" charset="0"/>
            </a:rPr>
            <a:t>полимерлену</a:t>
          </a:r>
          <a:r>
            <a:rPr lang="ru-RU" sz="2000" dirty="0" smtClean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ru-RU" sz="2000" dirty="0" err="1" smtClean="0">
              <a:latin typeface="Arial" panose="020B0604020202020204" pitchFamily="34" charset="0"/>
              <a:cs typeface="Arial" panose="020B0604020202020204" pitchFamily="34" charset="0"/>
            </a:rPr>
            <a:t>алкилдеу</a:t>
          </a:r>
          <a:r>
            <a:rPr lang="ru-RU" sz="20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dirty="0" err="1" smtClean="0">
              <a:latin typeface="Arial" panose="020B0604020202020204" pitchFamily="34" charset="0"/>
              <a:cs typeface="Arial" panose="020B0604020202020204" pitchFamily="34" charset="0"/>
            </a:rPr>
            <a:t>жатады</a:t>
          </a:r>
          <a:r>
            <a:rPr lang="ru-RU" sz="2000" dirty="0" smtClean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20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F0EBFD0-22DF-4A00-B659-A7FA10D46B40}" type="parTrans" cxnId="{9FB0899C-F963-417B-AC92-3CBD3E80EF2B}">
      <dgm:prSet/>
      <dgm:spPr/>
      <dgm:t>
        <a:bodyPr/>
        <a:lstStyle/>
        <a:p>
          <a:endParaRPr lang="ru-RU"/>
        </a:p>
      </dgm:t>
    </dgm:pt>
    <dgm:pt modelId="{CEF089C1-28E7-4640-B685-EBA5AB4D182A}" type="sibTrans" cxnId="{9FB0899C-F963-417B-AC92-3CBD3E80EF2B}">
      <dgm:prSet/>
      <dgm:spPr/>
      <dgm:t>
        <a:bodyPr/>
        <a:lstStyle/>
        <a:p>
          <a:endParaRPr lang="ru-RU"/>
        </a:p>
      </dgm:t>
    </dgm:pt>
    <dgm:pt modelId="{5EC86E24-AE21-4B7C-AF4E-3B29E2E41890}" type="pres">
      <dgm:prSet presAssocID="{512A9D87-4836-46F5-8637-EABFB55028E0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909724B-9534-4222-86DD-B15295F59FCD}" type="pres">
      <dgm:prSet presAssocID="{A1E043E5-ECA1-48E7-87CB-80F4DA5F0304}" presName="node" presStyleLbl="node1" presStyleIdx="0" presStyleCnt="2" custScaleX="121470" custLinFactNeighborX="-1216" custLinFactNeighborY="548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BD07AD4-DAE4-47B5-88A0-C1BE8EE78C18}" type="pres">
      <dgm:prSet presAssocID="{1AF2967D-9F68-4109-8126-E8DC101A0BFA}" presName="sibTrans" presStyleCnt="0"/>
      <dgm:spPr/>
    </dgm:pt>
    <dgm:pt modelId="{116A1B92-96A0-46E1-9A5B-96CD32252A55}" type="pres">
      <dgm:prSet presAssocID="{4754200A-A003-4215-9EC5-25E89D55DFB7}" presName="node" presStyleLbl="node1" presStyleIdx="1" presStyleCnt="2" custScaleX="12339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DC3E9BB-09FF-46D5-8546-D6FDC0B1AD00}" type="presOf" srcId="{4754200A-A003-4215-9EC5-25E89D55DFB7}" destId="{116A1B92-96A0-46E1-9A5B-96CD32252A55}" srcOrd="0" destOrd="0" presId="urn:microsoft.com/office/officeart/2005/8/layout/default"/>
    <dgm:cxn modelId="{6A540828-0231-40D4-88CB-3CCD7F7473C3}" srcId="{512A9D87-4836-46F5-8637-EABFB55028E0}" destId="{A1E043E5-ECA1-48E7-87CB-80F4DA5F0304}" srcOrd="0" destOrd="0" parTransId="{352D0328-BCF4-410B-B5E7-B6F17B8AF9FD}" sibTransId="{1AF2967D-9F68-4109-8126-E8DC101A0BFA}"/>
    <dgm:cxn modelId="{E15BBCA0-61EB-47AF-9E6B-CF2FAEF731D9}" type="presOf" srcId="{A1E043E5-ECA1-48E7-87CB-80F4DA5F0304}" destId="{8909724B-9534-4222-86DD-B15295F59FCD}" srcOrd="0" destOrd="0" presId="urn:microsoft.com/office/officeart/2005/8/layout/default"/>
    <dgm:cxn modelId="{9FB0899C-F963-417B-AC92-3CBD3E80EF2B}" srcId="{512A9D87-4836-46F5-8637-EABFB55028E0}" destId="{4754200A-A003-4215-9EC5-25E89D55DFB7}" srcOrd="1" destOrd="0" parTransId="{1F0EBFD0-22DF-4A00-B659-A7FA10D46B40}" sibTransId="{CEF089C1-28E7-4640-B685-EBA5AB4D182A}"/>
    <dgm:cxn modelId="{2C846022-8172-4E9C-BEB2-0A1C402DB735}" type="presOf" srcId="{512A9D87-4836-46F5-8637-EABFB55028E0}" destId="{5EC86E24-AE21-4B7C-AF4E-3B29E2E41890}" srcOrd="0" destOrd="0" presId="urn:microsoft.com/office/officeart/2005/8/layout/default"/>
    <dgm:cxn modelId="{9190B01F-49FF-469F-8167-5D7670EFC30D}" type="presParOf" srcId="{5EC86E24-AE21-4B7C-AF4E-3B29E2E41890}" destId="{8909724B-9534-4222-86DD-B15295F59FCD}" srcOrd="0" destOrd="0" presId="urn:microsoft.com/office/officeart/2005/8/layout/default"/>
    <dgm:cxn modelId="{440A9B1C-C12A-4EEF-BAAA-9A6911B6D724}" type="presParOf" srcId="{5EC86E24-AE21-4B7C-AF4E-3B29E2E41890}" destId="{6BD07AD4-DAE4-47B5-88A0-C1BE8EE78C18}" srcOrd="1" destOrd="0" presId="urn:microsoft.com/office/officeart/2005/8/layout/default"/>
    <dgm:cxn modelId="{BF75BE0C-355C-4491-9EBA-1491B9839A0B}" type="presParOf" srcId="{5EC86E24-AE21-4B7C-AF4E-3B29E2E41890}" destId="{116A1B92-96A0-46E1-9A5B-96CD32252A55}" srcOrd="2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909724B-9534-4222-86DD-B15295F59FCD}">
      <dsp:nvSpPr>
        <dsp:cNvPr id="0" name=""/>
        <dsp:cNvSpPr/>
      </dsp:nvSpPr>
      <dsp:spPr>
        <a:xfrm>
          <a:off x="953369" y="118056"/>
          <a:ext cx="4250128" cy="209934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Брэнстед-Лоури</a:t>
          </a:r>
          <a:r>
            <a:rPr lang="ru-RU" sz="20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теориясы</a:t>
          </a:r>
          <a:r>
            <a:rPr lang="ru-RU" sz="2000" kern="1200" dirty="0" smtClean="0">
              <a:latin typeface="Arial" panose="020B0604020202020204" pitchFamily="34" charset="0"/>
              <a:cs typeface="Arial" panose="020B0604020202020204" pitchFamily="34" charset="0"/>
            </a:rPr>
            <a:t>: </a:t>
          </a:r>
          <a:r>
            <a:rPr lang="ru-RU" sz="20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қышқыл</a:t>
          </a:r>
          <a:r>
            <a:rPr lang="ru-RU" sz="20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молекуласында</a:t>
          </a:r>
          <a:r>
            <a:rPr lang="ru-RU" sz="20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протонның</a:t>
          </a:r>
          <a:r>
            <a:rPr lang="ru-RU" sz="20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болуы</a:t>
          </a:r>
          <a:r>
            <a:rPr lang="ru-RU" sz="2000" kern="1200" dirty="0" smtClean="0">
              <a:latin typeface="Arial" panose="020B0604020202020204" pitchFamily="34" charset="0"/>
              <a:cs typeface="Arial" panose="020B0604020202020204" pitchFamily="34" charset="0"/>
            </a:rPr>
            <a:t>. </a:t>
          </a:r>
          <a:r>
            <a:rPr lang="ru-RU" sz="20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Сутегі</a:t>
          </a:r>
          <a:r>
            <a:rPr lang="ru-RU" sz="20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молекуласы</a:t>
          </a:r>
          <a:r>
            <a:rPr lang="ru-RU" sz="20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жоқ</a:t>
          </a:r>
          <a:r>
            <a:rPr lang="ru-RU" sz="20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қосылыстарды</a:t>
          </a:r>
          <a:r>
            <a:rPr lang="ru-RU" sz="20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қарастырмайды</a:t>
          </a:r>
          <a:r>
            <a:rPr lang="ru-RU" sz="2000" kern="1200" dirty="0" smtClean="0">
              <a:latin typeface="Arial" panose="020B0604020202020204" pitchFamily="34" charset="0"/>
              <a:cs typeface="Arial" panose="020B0604020202020204" pitchFamily="34" charset="0"/>
            </a:rPr>
            <a:t> (</a:t>
          </a:r>
          <a:r>
            <a:rPr lang="ru-RU" sz="20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алюмосиликаттар</a:t>
          </a:r>
          <a:r>
            <a:rPr lang="ru-RU" sz="2000" kern="1200" dirty="0" smtClean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ru-RU" sz="20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цеолиттер</a:t>
          </a:r>
          <a:r>
            <a:rPr lang="ru-RU" sz="2000" kern="1200" dirty="0" smtClean="0">
              <a:latin typeface="Arial" panose="020B0604020202020204" pitchFamily="34" charset="0"/>
              <a:cs typeface="Arial" panose="020B0604020202020204" pitchFamily="34" charset="0"/>
            </a:rPr>
            <a:t>)</a:t>
          </a:r>
          <a:endParaRPr lang="ru-RU" sz="20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953369" y="118056"/>
        <a:ext cx="4250128" cy="2099347"/>
      </dsp:txXfrm>
    </dsp:sp>
    <dsp:sp modelId="{116A1B92-96A0-46E1-9A5B-96CD32252A55}">
      <dsp:nvSpPr>
        <dsp:cNvPr id="0" name=""/>
        <dsp:cNvSpPr/>
      </dsp:nvSpPr>
      <dsp:spPr>
        <a:xfrm>
          <a:off x="962204" y="2452061"/>
          <a:ext cx="4317552" cy="209934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Льюис </a:t>
          </a:r>
          <a:r>
            <a:rPr lang="ru-RU" sz="20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электронды</a:t>
          </a:r>
          <a:r>
            <a:rPr lang="ru-RU" sz="20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теориясы</a:t>
          </a:r>
          <a:r>
            <a:rPr lang="ru-RU" sz="2000" kern="1200" dirty="0" smtClean="0">
              <a:latin typeface="Arial" panose="020B0604020202020204" pitchFamily="34" charset="0"/>
              <a:cs typeface="Arial" panose="020B0604020202020204" pitchFamily="34" charset="0"/>
            </a:rPr>
            <a:t>: </a:t>
          </a:r>
          <a:r>
            <a:rPr lang="ru-RU" sz="20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қышқылдар</a:t>
          </a:r>
          <a:r>
            <a:rPr lang="ru-RU" sz="2000" kern="1200" dirty="0" smtClean="0">
              <a:latin typeface="Arial" panose="020B0604020202020204" pitchFamily="34" charset="0"/>
              <a:cs typeface="Arial" panose="020B0604020202020204" pitchFamily="34" charset="0"/>
            </a:rPr>
            <a:t> мен </a:t>
          </a:r>
          <a:r>
            <a:rPr lang="ru-RU" sz="20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негіздер</a:t>
          </a:r>
          <a:r>
            <a:rPr lang="ru-RU" sz="20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рөлін</a:t>
          </a:r>
          <a:r>
            <a:rPr lang="ru-RU" sz="20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электрондық</a:t>
          </a:r>
          <a:r>
            <a:rPr lang="ru-RU" sz="20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жұптың</a:t>
          </a:r>
          <a:r>
            <a:rPr lang="ru-RU" sz="2000" kern="1200" dirty="0" smtClean="0">
              <a:latin typeface="Arial" panose="020B0604020202020204" pitchFamily="34" charset="0"/>
              <a:cs typeface="Arial" panose="020B0604020202020204" pitchFamily="34" charset="0"/>
            </a:rPr>
            <a:t> доноры мен акцепторы </a:t>
          </a:r>
          <a:r>
            <a:rPr lang="ru-RU" sz="20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болатын</a:t>
          </a:r>
          <a:r>
            <a:rPr lang="ru-RU" sz="20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заттар</a:t>
          </a:r>
          <a:r>
            <a:rPr lang="ru-RU" sz="20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атқарады</a:t>
          </a:r>
          <a:r>
            <a:rPr lang="ru-RU" sz="2000" kern="1200" dirty="0" smtClean="0">
              <a:latin typeface="Arial" panose="020B0604020202020204" pitchFamily="34" charset="0"/>
              <a:cs typeface="Arial" panose="020B0604020202020204" pitchFamily="34" charset="0"/>
            </a:rPr>
            <a:t>. Кат крекинг </a:t>
          </a:r>
          <a:r>
            <a:rPr lang="ru-RU" sz="20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реакциялары</a:t>
          </a:r>
          <a:r>
            <a:rPr lang="ru-RU" sz="2000" kern="1200" dirty="0" smtClean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ru-RU" sz="20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полимерлену</a:t>
          </a:r>
          <a:r>
            <a:rPr lang="ru-RU" sz="2000" kern="1200" dirty="0" smtClean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ru-RU" sz="20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алкилдеу</a:t>
          </a:r>
          <a:r>
            <a:rPr lang="ru-RU" sz="20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жатады</a:t>
          </a:r>
          <a:r>
            <a:rPr lang="ru-RU" sz="2000" kern="1200" dirty="0" smtClean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20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962204" y="2452061"/>
        <a:ext cx="4317552" cy="209934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54C4223-6B5A-4B14-A95E-BB8823AB04A3}" type="datetimeFigureOut">
              <a:rPr lang="ru-RU" smtClean="0"/>
              <a:t>07.05.2022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0561066-D50D-43DE-90B3-04DB96953BE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46959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61066-D50D-43DE-90B3-04DB96953BED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91665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61066-D50D-43DE-90B3-04DB96953BED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042213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61066-D50D-43DE-90B3-04DB96953BED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62540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61066-D50D-43DE-90B3-04DB96953BED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93675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61066-D50D-43DE-90B3-04DB96953BED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222792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61066-D50D-43DE-90B3-04DB96953BED}" type="slidenum">
              <a:rPr lang="ru-RU" smtClean="0"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353403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b="1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61066-D50D-43DE-90B3-04DB96953BED}" type="slidenum">
              <a:rPr lang="ru-RU" smtClean="0"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548960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k-KZ" dirty="0" smtClean="0"/>
          </a:p>
          <a:p>
            <a:r>
              <a:rPr lang="kk-KZ" dirty="0" smtClean="0"/>
              <a:t>\\\\\\\\\\\\\\\\\\\\\\\\\\\\\\\\\\\\\\\\\\\\\\\\\\\\\\\\\\\\\\\\\\\\\\\\\\\\\\\\\\\\\\\\\\\\\\\\\\\\\\\\\\\\\\\\\\\\\\\\\\\\\\\\\\\\\\\\\\\\\\\\\\\\\\\\\\\\\\\\\\\\\\\\\\\\\\\\\\\\\\\\\\\\\\\\\\\\\\\\\\\\\\\\\\\\\\\\\\\\\\\\\\</a:t>
            </a:r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r>
              <a:rPr lang="kk-KZ" dirty="0" smtClean="0"/>
              <a:t>Ү.гнггү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61066-D50D-43DE-90B3-04DB96953BED}" type="slidenum">
              <a:rPr lang="ru-RU" smtClean="0"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23164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B868-22E8-4ACC-B26F-882346F11ECB}" type="datetimeFigureOut">
              <a:rPr lang="ru-RU" smtClean="0"/>
              <a:t>07.05.2022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91661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B868-22E8-4ACC-B26F-882346F11ECB}" type="datetimeFigureOut">
              <a:rPr lang="ru-RU" smtClean="0"/>
              <a:t>07.05.2022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43196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B868-22E8-4ACC-B26F-882346F11ECB}" type="datetimeFigureOut">
              <a:rPr lang="ru-RU" smtClean="0"/>
              <a:t>07.05.2022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27697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B868-22E8-4ACC-B26F-882346F11ECB}" type="datetimeFigureOut">
              <a:rPr lang="ru-RU" smtClean="0"/>
              <a:t>07.05.2022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45827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B868-22E8-4ACC-B26F-882346F11ECB}" type="datetimeFigureOut">
              <a:rPr lang="ru-RU" smtClean="0"/>
              <a:t>07.05.2022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74437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B868-22E8-4ACC-B26F-882346F11ECB}" type="datetimeFigureOut">
              <a:rPr lang="ru-RU" smtClean="0"/>
              <a:t>07.05.2022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0821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B868-22E8-4ACC-B26F-882346F11ECB}" type="datetimeFigureOut">
              <a:rPr lang="ru-RU" smtClean="0"/>
              <a:t>07.05.2022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14730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B868-22E8-4ACC-B26F-882346F11ECB}" type="datetimeFigureOut">
              <a:rPr lang="ru-RU" smtClean="0"/>
              <a:t>07.05.2022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5773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B868-22E8-4ACC-B26F-882346F11ECB}" type="datetimeFigureOut">
              <a:rPr lang="ru-RU" smtClean="0"/>
              <a:t>07.05.2022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77395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B868-22E8-4ACC-B26F-882346F11ECB}" type="datetimeFigureOut">
              <a:rPr lang="ru-RU" smtClean="0"/>
              <a:t>07.05.2022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06858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B868-22E8-4ACC-B26F-882346F11ECB}" type="datetimeFigureOut">
              <a:rPr lang="ru-RU" smtClean="0"/>
              <a:t>07.05.2022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7309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E1B868-22E8-4ACC-B26F-882346F11ECB}" type="datetimeFigureOut">
              <a:rPr lang="ru-RU" smtClean="0"/>
              <a:t>07.05.2022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26543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catalysis-kalvis.ru/jour/issue/view/22" TargetMode="Externa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UdmVXI_AyI" TargetMode="External"/><Relationship Id="rId2" Type="http://schemas.openxmlformats.org/officeDocument/2006/relationships/hyperlink" Target="https://www.youtube.com/watch?v=yTPH3srx8rk" TargetMode="Externa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5" name="Rectangle 7">
            <a:extLst>
              <a:ext uri="{FF2B5EF4-FFF2-40B4-BE49-F238E27FC236}">
                <a16:creationId xmlns:a16="http://schemas.microsoft.com/office/drawing/2014/main" id="{3F7F520D-813F-4AB8-A88C-70F2B34D543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2000" cy="685799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9">
            <a:extLst>
              <a:ext uri="{FF2B5EF4-FFF2-40B4-BE49-F238E27FC236}">
                <a16:creationId xmlns:a16="http://schemas.microsoft.com/office/drawing/2014/main" id="{675251FC-BDEA-4BBB-A75B-0696FB88483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3125" y="0"/>
            <a:ext cx="11166368" cy="6857998"/>
          </a:xfrm>
          <a:prstGeom prst="rect">
            <a:avLst/>
          </a:prstGeom>
          <a:solidFill>
            <a:schemeClr val="bg1">
              <a:lumMod val="85000"/>
              <a:alpha val="4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85" name="Group 11">
            <a:extLst>
              <a:ext uri="{FF2B5EF4-FFF2-40B4-BE49-F238E27FC236}">
                <a16:creationId xmlns:a16="http://schemas.microsoft.com/office/drawing/2014/main" id="{352F6AC8-DE93-42EE-BBAE-B6324FFAC36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69875" y="44817"/>
            <a:chExt cx="233303" cy="772404"/>
          </a:xfrm>
        </p:grpSpPr>
        <p:sp>
          <p:nvSpPr>
            <p:cNvPr id="13" name="Rectangle 64">
              <a:extLst>
                <a:ext uri="{FF2B5EF4-FFF2-40B4-BE49-F238E27FC236}">
                  <a16:creationId xmlns:a16="http://schemas.microsoft.com/office/drawing/2014/main" id="{6441AB31-5A6F-486C-8AE8-6E04398B397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0062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" name="Rectangle 66">
              <a:extLst>
                <a:ext uri="{FF2B5EF4-FFF2-40B4-BE49-F238E27FC236}">
                  <a16:creationId xmlns:a16="http://schemas.microsoft.com/office/drawing/2014/main" id="{29669355-73FD-40E2-9E44-DC03FBA9CA4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68572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ectangle 64">
              <a:extLst>
                <a:ext uri="{FF2B5EF4-FFF2-40B4-BE49-F238E27FC236}">
                  <a16:creationId xmlns:a16="http://schemas.microsoft.com/office/drawing/2014/main" id="{9ECB0561-E50E-4875-8B82-44051607742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2648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7" name="Rectangle 66">
              <a:extLst>
                <a:ext uri="{FF2B5EF4-FFF2-40B4-BE49-F238E27FC236}">
                  <a16:creationId xmlns:a16="http://schemas.microsoft.com/office/drawing/2014/main" id="{C32EDEC5-1B46-4575-8975-3286C474370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68912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64">
              <a:extLst>
                <a:ext uri="{FF2B5EF4-FFF2-40B4-BE49-F238E27FC236}">
                  <a16:creationId xmlns:a16="http://schemas.microsoft.com/office/drawing/2014/main" id="{BDFBD4DE-5B85-4C02-876E-4364399C824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2648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F964221E-D757-45C1-B24B-967DE631920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68912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62854498-7E09-404F-8D8B-4022EB1C9BC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2648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AD82220A-E645-4062-A26A-DF19F2E11A1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68912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64">
              <a:extLst>
                <a:ext uri="{FF2B5EF4-FFF2-40B4-BE49-F238E27FC236}">
                  <a16:creationId xmlns:a16="http://schemas.microsoft.com/office/drawing/2014/main" id="{366B8029-4DAB-439E-B861-E11E5AA3A66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2648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869215D8-066B-481E-A2FB-9D6DB4EB6C6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68912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B07A2094-FE71-4F84-8589-31B213FEC8F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2648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52C000FC-4146-4B1A-8CFF-26FFF1C7E6C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68912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6" name="Rectangle 25">
            <a:extLst>
              <a:ext uri="{FF2B5EF4-FFF2-40B4-BE49-F238E27FC236}">
                <a16:creationId xmlns:a16="http://schemas.microsoft.com/office/drawing/2014/main" id="{09096C9F-D4A4-4FDA-B7E7-8D83301948D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33939" y="1294357"/>
            <a:ext cx="10011089" cy="429988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CB1172D0-DAE3-4130-9009-0B02351A544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87925" y="3505936"/>
            <a:ext cx="2177162" cy="2367104"/>
            <a:chOff x="687925" y="3505936"/>
            <a:chExt cx="2177162" cy="2367104"/>
          </a:xfrm>
        </p:grpSpPr>
        <p:sp>
          <p:nvSpPr>
            <p:cNvPr id="29" name="Rectangle 66">
              <a:extLst>
                <a:ext uri="{FF2B5EF4-FFF2-40B4-BE49-F238E27FC236}">
                  <a16:creationId xmlns:a16="http://schemas.microsoft.com/office/drawing/2014/main" id="{E6EE5CBA-2D94-4CCF-BE0B-DC97A6B49FC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4352155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66">
              <a:extLst>
                <a:ext uri="{FF2B5EF4-FFF2-40B4-BE49-F238E27FC236}">
                  <a16:creationId xmlns:a16="http://schemas.microsoft.com/office/drawing/2014/main" id="{5347D002-C822-4662-BECD-704DDCA78EC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4210041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66">
              <a:extLst>
                <a:ext uri="{FF2B5EF4-FFF2-40B4-BE49-F238E27FC236}">
                  <a16:creationId xmlns:a16="http://schemas.microsoft.com/office/drawing/2014/main" id="{2AFA2F2E-EFC8-4E70-87F4-4269B96E7BD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4067927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66">
              <a:extLst>
                <a:ext uri="{FF2B5EF4-FFF2-40B4-BE49-F238E27FC236}">
                  <a16:creationId xmlns:a16="http://schemas.microsoft.com/office/drawing/2014/main" id="{BBB7EABB-8135-4B8E-BF0C-A7C891E3A71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392581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36B100CF-968D-4856-95C0-C72FD2DC5D7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4778497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66">
              <a:extLst>
                <a:ext uri="{FF2B5EF4-FFF2-40B4-BE49-F238E27FC236}">
                  <a16:creationId xmlns:a16="http://schemas.microsoft.com/office/drawing/2014/main" id="{F75765D6-C293-4ACF-BD5E-BB66EF75705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463638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66">
              <a:extLst>
                <a:ext uri="{FF2B5EF4-FFF2-40B4-BE49-F238E27FC236}">
                  <a16:creationId xmlns:a16="http://schemas.microsoft.com/office/drawing/2014/main" id="{4CFF6D54-51B6-4120-A74E-41A729458CD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4494269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 66">
              <a:extLst>
                <a:ext uri="{FF2B5EF4-FFF2-40B4-BE49-F238E27FC236}">
                  <a16:creationId xmlns:a16="http://schemas.microsoft.com/office/drawing/2014/main" id="{62EE344F-8E78-473F-8CD3-E6D1B66AAEE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4352154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66">
              <a:extLst>
                <a:ext uri="{FF2B5EF4-FFF2-40B4-BE49-F238E27FC236}">
                  <a16:creationId xmlns:a16="http://schemas.microsoft.com/office/drawing/2014/main" id="{72E173FC-1DF7-4951-906C-1390F27C2A4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4210040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C709EA9D-08FD-4F76-A336-772250C78EC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4067926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66">
              <a:extLst>
                <a:ext uri="{FF2B5EF4-FFF2-40B4-BE49-F238E27FC236}">
                  <a16:creationId xmlns:a16="http://schemas.microsoft.com/office/drawing/2014/main" id="{8C5FFEDC-1BC0-4CB0-9FD4-EDE7AF4C35F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4636382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66">
              <a:extLst>
                <a:ext uri="{FF2B5EF4-FFF2-40B4-BE49-F238E27FC236}">
                  <a16:creationId xmlns:a16="http://schemas.microsoft.com/office/drawing/2014/main" id="{D6A72BC6-FA35-4F45-A7BA-0BEB7B205F2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4494268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 66">
              <a:extLst>
                <a:ext uri="{FF2B5EF4-FFF2-40B4-BE49-F238E27FC236}">
                  <a16:creationId xmlns:a16="http://schemas.microsoft.com/office/drawing/2014/main" id="{919B69A1-EBB1-45F8-8791-016BCF7BDDF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3918096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Rectangle 66">
              <a:extLst>
                <a:ext uri="{FF2B5EF4-FFF2-40B4-BE49-F238E27FC236}">
                  <a16:creationId xmlns:a16="http://schemas.microsoft.com/office/drawing/2014/main" id="{0B530BD1-86A8-414D-A004-D9954B038C8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3783698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Rectangle 59">
              <a:extLst>
                <a:ext uri="{FF2B5EF4-FFF2-40B4-BE49-F238E27FC236}">
                  <a16:creationId xmlns:a16="http://schemas.microsoft.com/office/drawing/2014/main" id="{FAE5BC0C-0D05-49E2-9DB9-54049A23ECB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492193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Rectangle 62">
              <a:extLst>
                <a:ext uri="{FF2B5EF4-FFF2-40B4-BE49-F238E27FC236}">
                  <a16:creationId xmlns:a16="http://schemas.microsoft.com/office/drawing/2014/main" id="{5CE98A12-A684-4846-B6C3-F2A43AC2AD1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492193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28A5BB04-DD41-49FE-8387-318BCC75BAB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477539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3EE3B3CB-71BA-44FD-B0E4-D9A61B5738E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3506465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B1C7399A-7B9C-42BB-A79E-51653F21C17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3506465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Rectangle 59">
              <a:extLst>
                <a:ext uri="{FF2B5EF4-FFF2-40B4-BE49-F238E27FC236}">
                  <a16:creationId xmlns:a16="http://schemas.microsoft.com/office/drawing/2014/main" id="{413FA7F4-41B4-4942-83F6-8B7A99306AC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3643249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Rectangle 62">
              <a:extLst>
                <a:ext uri="{FF2B5EF4-FFF2-40B4-BE49-F238E27FC236}">
                  <a16:creationId xmlns:a16="http://schemas.microsoft.com/office/drawing/2014/main" id="{A781A10B-D948-4231-B95B-3717ABD5DBF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3643249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ED823F90-3595-4102-9F05-3F640079C4D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3790310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Rectangle 59">
              <a:extLst>
                <a:ext uri="{FF2B5EF4-FFF2-40B4-BE49-F238E27FC236}">
                  <a16:creationId xmlns:a16="http://schemas.microsoft.com/office/drawing/2014/main" id="{072EE8BA-C999-40B7-8E23-682F60AE2B5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507389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Rectangle 62">
              <a:extLst>
                <a:ext uri="{FF2B5EF4-FFF2-40B4-BE49-F238E27FC236}">
                  <a16:creationId xmlns:a16="http://schemas.microsoft.com/office/drawing/2014/main" id="{09B345B3-4E84-41B3-B95F-6C9DA808472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507389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Rectangle 59">
              <a:extLst>
                <a:ext uri="{FF2B5EF4-FFF2-40B4-BE49-F238E27FC236}">
                  <a16:creationId xmlns:a16="http://schemas.microsoft.com/office/drawing/2014/main" id="{8C487E2F-6F42-4A25-966B-9B02CF4C0F2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5221299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Rectangle 62">
              <a:extLst>
                <a:ext uri="{FF2B5EF4-FFF2-40B4-BE49-F238E27FC236}">
                  <a16:creationId xmlns:a16="http://schemas.microsoft.com/office/drawing/2014/main" id="{6D86BDF0-16A6-4CE2-98EB-8C2C5D3824C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5221299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Rectangle 66">
              <a:extLst>
                <a:ext uri="{FF2B5EF4-FFF2-40B4-BE49-F238E27FC236}">
                  <a16:creationId xmlns:a16="http://schemas.microsoft.com/office/drawing/2014/main" id="{27929C7D-FFA5-4CF1-BF99-B4694DFC045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536893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Rectangle 59">
              <a:extLst>
                <a:ext uri="{FF2B5EF4-FFF2-40B4-BE49-F238E27FC236}">
                  <a16:creationId xmlns:a16="http://schemas.microsoft.com/office/drawing/2014/main" id="{2622FE45-29EC-40C6-8756-57127608B7B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5512369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Rectangle 62">
              <a:extLst>
                <a:ext uri="{FF2B5EF4-FFF2-40B4-BE49-F238E27FC236}">
                  <a16:creationId xmlns:a16="http://schemas.microsoft.com/office/drawing/2014/main" id="{3DBACFBF-2B6F-42DE-A4C1-24F9CB77B95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5512369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Rectangle 59">
              <a:extLst>
                <a:ext uri="{FF2B5EF4-FFF2-40B4-BE49-F238E27FC236}">
                  <a16:creationId xmlns:a16="http://schemas.microsoft.com/office/drawing/2014/main" id="{7E00D7AA-B9A3-43BE-A9C7-2DEF2F8F891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5365829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Rectangle 2">
              <a:extLst>
                <a:ext uri="{FF2B5EF4-FFF2-40B4-BE49-F238E27FC236}">
                  <a16:creationId xmlns:a16="http://schemas.microsoft.com/office/drawing/2014/main" id="{AD9C42ED-BB25-42B5-A22D-938ED1719755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766051" y="5663006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Rectangle 59">
              <a:extLst>
                <a:ext uri="{FF2B5EF4-FFF2-40B4-BE49-F238E27FC236}">
                  <a16:creationId xmlns:a16="http://schemas.microsoft.com/office/drawing/2014/main" id="{F56D4244-BB50-4726-8F99-AF9734E0441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584933" y="5663006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Rectangle 62">
              <a:extLst>
                <a:ext uri="{FF2B5EF4-FFF2-40B4-BE49-F238E27FC236}">
                  <a16:creationId xmlns:a16="http://schemas.microsoft.com/office/drawing/2014/main" id="{56A6F39E-0EBB-4392-90BB-2590C81F47A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403813" y="5663006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Rectangle 64">
              <a:extLst>
                <a:ext uri="{FF2B5EF4-FFF2-40B4-BE49-F238E27FC236}">
                  <a16:creationId xmlns:a16="http://schemas.microsoft.com/office/drawing/2014/main" id="{45B09FF7-8FBE-4F42-8275-8E56C32C2D4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22694" y="5663006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Rectangle 66">
              <a:extLst>
                <a:ext uri="{FF2B5EF4-FFF2-40B4-BE49-F238E27FC236}">
                  <a16:creationId xmlns:a16="http://schemas.microsoft.com/office/drawing/2014/main" id="{FC78768D-9FA0-45A3-9686-473894D876D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041575" y="5663006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Rectangle 64">
              <a:extLst>
                <a:ext uri="{FF2B5EF4-FFF2-40B4-BE49-F238E27FC236}">
                  <a16:creationId xmlns:a16="http://schemas.microsoft.com/office/drawing/2014/main" id="{03C6263C-2F04-4160-BAB3-93F166039B4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113298" y="5663007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Rectangle 66">
              <a:extLst>
                <a:ext uri="{FF2B5EF4-FFF2-40B4-BE49-F238E27FC236}">
                  <a16:creationId xmlns:a16="http://schemas.microsoft.com/office/drawing/2014/main" id="{7D54F6C2-0EC0-4D1C-A121-563C1B3ED7E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932179" y="5663007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Rectangle 59">
              <a:extLst>
                <a:ext uri="{FF2B5EF4-FFF2-40B4-BE49-F238E27FC236}">
                  <a16:creationId xmlns:a16="http://schemas.microsoft.com/office/drawing/2014/main" id="{E35A171E-850C-4714-A0A4-6CD18305965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5664329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Rectangle 62">
              <a:extLst>
                <a:ext uri="{FF2B5EF4-FFF2-40B4-BE49-F238E27FC236}">
                  <a16:creationId xmlns:a16="http://schemas.microsoft.com/office/drawing/2014/main" id="{745EB765-69E1-4FB7-BEA0-AF2F04919BA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5664329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Rectangle 2">
              <a:extLst>
                <a:ext uri="{FF2B5EF4-FFF2-40B4-BE49-F238E27FC236}">
                  <a16:creationId xmlns:a16="http://schemas.microsoft.com/office/drawing/2014/main" id="{83F43793-41FE-49A7-9F05-3D49899A459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456536" y="5663006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Rectangle 59">
              <a:extLst>
                <a:ext uri="{FF2B5EF4-FFF2-40B4-BE49-F238E27FC236}">
                  <a16:creationId xmlns:a16="http://schemas.microsoft.com/office/drawing/2014/main" id="{B0A53DAF-BC4D-4849-800D-538D2220747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275417" y="5663006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Rectangle 64">
              <a:extLst>
                <a:ext uri="{FF2B5EF4-FFF2-40B4-BE49-F238E27FC236}">
                  <a16:creationId xmlns:a16="http://schemas.microsoft.com/office/drawing/2014/main" id="{D1A1C417-39D0-4ED4-B74E-9F19F25DE33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803783" y="5663007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Rectangle 66">
              <a:extLst>
                <a:ext uri="{FF2B5EF4-FFF2-40B4-BE49-F238E27FC236}">
                  <a16:creationId xmlns:a16="http://schemas.microsoft.com/office/drawing/2014/main" id="{8826C125-5D9A-4D06-A2C9-389A7370051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622663" y="5663007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Rectangle 2">
              <a:extLst>
                <a:ext uri="{FF2B5EF4-FFF2-40B4-BE49-F238E27FC236}">
                  <a16:creationId xmlns:a16="http://schemas.microsoft.com/office/drawing/2014/main" id="{F5596270-3998-4D23-86B6-85A6B62BF50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762372" y="5810412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Rectangle 59">
              <a:extLst>
                <a:ext uri="{FF2B5EF4-FFF2-40B4-BE49-F238E27FC236}">
                  <a16:creationId xmlns:a16="http://schemas.microsoft.com/office/drawing/2014/main" id="{021CC68A-939D-4235-B3EA-88498DC233A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581254" y="5810412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Rectangle 62">
              <a:extLst>
                <a:ext uri="{FF2B5EF4-FFF2-40B4-BE49-F238E27FC236}">
                  <a16:creationId xmlns:a16="http://schemas.microsoft.com/office/drawing/2014/main" id="{394C50BF-C63F-475F-9198-B637A832909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400134" y="5810412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Rectangle 64">
              <a:extLst>
                <a:ext uri="{FF2B5EF4-FFF2-40B4-BE49-F238E27FC236}">
                  <a16:creationId xmlns:a16="http://schemas.microsoft.com/office/drawing/2014/main" id="{F74B5CFE-DE1E-470F-82D6-6BCDE5C4DAF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19016" y="5810412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" name="Rectangle 66">
              <a:extLst>
                <a:ext uri="{FF2B5EF4-FFF2-40B4-BE49-F238E27FC236}">
                  <a16:creationId xmlns:a16="http://schemas.microsoft.com/office/drawing/2014/main" id="{5DDA4EA2-B7AB-46E9-9246-FC23E722B14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037896" y="5810412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7" name="Rectangle 64">
              <a:extLst>
                <a:ext uri="{FF2B5EF4-FFF2-40B4-BE49-F238E27FC236}">
                  <a16:creationId xmlns:a16="http://schemas.microsoft.com/office/drawing/2014/main" id="{A2DE2AF5-13E8-4174-9EC4-724DEB88DC5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109620" y="581041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Rectangle 66">
              <a:extLst>
                <a:ext uri="{FF2B5EF4-FFF2-40B4-BE49-F238E27FC236}">
                  <a16:creationId xmlns:a16="http://schemas.microsoft.com/office/drawing/2014/main" id="{360555BC-5949-427F-B107-D944CA221B45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928500" y="581041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" name="Rectangle 59">
              <a:extLst>
                <a:ext uri="{FF2B5EF4-FFF2-40B4-BE49-F238E27FC236}">
                  <a16:creationId xmlns:a16="http://schemas.microsoft.com/office/drawing/2014/main" id="{F6C67CEF-7906-4D52-B541-B06109BE870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5811735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Rectangle 62">
              <a:extLst>
                <a:ext uri="{FF2B5EF4-FFF2-40B4-BE49-F238E27FC236}">
                  <a16:creationId xmlns:a16="http://schemas.microsoft.com/office/drawing/2014/main" id="{13551754-DE8E-4F60-B17A-3592B8E797F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5811735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" name="Rectangle 2">
              <a:extLst>
                <a:ext uri="{FF2B5EF4-FFF2-40B4-BE49-F238E27FC236}">
                  <a16:creationId xmlns:a16="http://schemas.microsoft.com/office/drawing/2014/main" id="{D7B0D877-545F-4CA5-BB7B-A21E413CD50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452857" y="5810412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" name="Rectangle 59">
              <a:extLst>
                <a:ext uri="{FF2B5EF4-FFF2-40B4-BE49-F238E27FC236}">
                  <a16:creationId xmlns:a16="http://schemas.microsoft.com/office/drawing/2014/main" id="{D25743C3-6C94-4F58-83A5-5F610DA5D39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271738" y="5810412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" name="Rectangle 64">
              <a:extLst>
                <a:ext uri="{FF2B5EF4-FFF2-40B4-BE49-F238E27FC236}">
                  <a16:creationId xmlns:a16="http://schemas.microsoft.com/office/drawing/2014/main" id="{3CD412E9-0E9C-460C-9FC6-C765F5BCC34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800104" y="581041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4" name="Rectangle 66">
              <a:extLst>
                <a:ext uri="{FF2B5EF4-FFF2-40B4-BE49-F238E27FC236}">
                  <a16:creationId xmlns:a16="http://schemas.microsoft.com/office/drawing/2014/main" id="{B26AB043-5417-4498-90CE-3A7C36B09EE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618985" y="581041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88" name="Title 1">
            <a:extLst>
              <a:ext uri="{FF2B5EF4-FFF2-40B4-BE49-F238E27FC236}">
                <a16:creationId xmlns:a16="http://schemas.microsoft.com/office/drawing/2014/main" id="{C50D168F-BA59-4A8F-A3F1-2AB5040FB3FE}"/>
              </a:ext>
            </a:extLst>
          </p:cNvPr>
          <p:cNvSpPr txBox="1">
            <a:spLocks/>
          </p:cNvSpPr>
          <p:nvPr/>
        </p:nvSpPr>
        <p:spPr>
          <a:xfrm>
            <a:off x="2170925" y="2387263"/>
            <a:ext cx="8219042" cy="23876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4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4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4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8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Дәріс</a:t>
            </a:r>
            <a:r>
              <a:rPr lang="ru-RU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12</a:t>
            </a:r>
          </a:p>
          <a:p>
            <a:endParaRPr lang="ru-RU" sz="28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36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Каталитикалық</a:t>
            </a:r>
            <a:r>
              <a:rPr lang="ru-RU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гомолитикалық</a:t>
            </a:r>
            <a:r>
              <a:rPr lang="ru-RU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гетеролитикалық</a:t>
            </a:r>
            <a:r>
              <a:rPr lang="ru-RU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көмірсутектерді</a:t>
            </a:r>
            <a:r>
              <a:rPr lang="ru-RU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конверсиялаудың</a:t>
            </a:r>
            <a:r>
              <a:rPr lang="ru-RU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теориялық</a:t>
            </a:r>
            <a:r>
              <a:rPr lang="ru-RU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негіздері</a:t>
            </a:r>
            <a:endParaRPr lang="ru-RU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9" name="Заголовок 1">
            <a:extLst>
              <a:ext uri="{FF2B5EF4-FFF2-40B4-BE49-F238E27FC236}">
                <a16:creationId xmlns:a16="http://schemas.microsoft.com/office/drawing/2014/main" id="{D4FCA33A-9AB4-4BAA-800D-BE7BCBF45CA7}"/>
              </a:ext>
            </a:extLst>
          </p:cNvPr>
          <p:cNvSpPr txBox="1">
            <a:spLocks/>
          </p:cNvSpPr>
          <p:nvPr/>
        </p:nvSpPr>
        <p:spPr>
          <a:xfrm>
            <a:off x="892049" y="226739"/>
            <a:ext cx="9719853" cy="588324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ru-RU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b="1" dirty="0">
                <a:latin typeface="Arial" panose="020B0604020202020204" pitchFamily="34" charset="0"/>
                <a:cs typeface="Arial" panose="020B0604020202020204" pitchFamily="34" charset="0"/>
              </a:rPr>
              <a:t>Л.Н. </a:t>
            </a:r>
            <a:r>
              <a:rPr lang="ru-RU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Гумилев </a:t>
            </a:r>
            <a:r>
              <a:rPr lang="kk-KZ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атындағы Еуразия ұлттық университеті</a:t>
            </a:r>
            <a:r>
              <a:rPr lang="ru-RU" sz="1200" b="1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2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6794205" y="4983238"/>
            <a:ext cx="40297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err="1" smtClean="0"/>
              <a:t>Молдабаева</a:t>
            </a:r>
            <a:r>
              <a:rPr lang="ru-RU" dirty="0" smtClean="0"/>
              <a:t> </a:t>
            </a:r>
            <a:r>
              <a:rPr lang="ru-RU" dirty="0" err="1" smtClean="0"/>
              <a:t>Мадина</a:t>
            </a:r>
            <a:r>
              <a:rPr lang="ru-RU" smtClean="0"/>
              <a:t> ПХ-31.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6283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70">
          <a:fgClr>
            <a:schemeClr val="accent5">
              <a:lumMod val="40000"/>
              <a:lumOff val="60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8" name="Прямоугольник с двумя скругленными соседними углами 7"/>
          <p:cNvSpPr/>
          <p:nvPr/>
        </p:nvSpPr>
        <p:spPr>
          <a:xfrm>
            <a:off x="79181" y="365124"/>
            <a:ext cx="3252955" cy="5609791"/>
          </a:xfrm>
          <a:prstGeom prst="round2SameRect">
            <a:avLst>
              <a:gd name="adj1" fmla="val 16667"/>
              <a:gd name="adj2" fmla="val 2953"/>
            </a:avLst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000" dirty="0" err="1">
                <a:solidFill>
                  <a:schemeClr val="bg2">
                    <a:lumMod val="10000"/>
                  </a:schemeClr>
                </a:solidFill>
                <a:latin typeface="Open Sans"/>
              </a:rPr>
              <a:t>Қышқылдармен</a:t>
            </a:r>
            <a:r>
              <a:rPr lang="ru-RU" sz="2000" dirty="0">
                <a:solidFill>
                  <a:schemeClr val="bg2">
                    <a:lumMod val="10000"/>
                  </a:schemeClr>
                </a:solidFill>
                <a:latin typeface="Open Sans"/>
              </a:rPr>
              <a:t> </a:t>
            </a:r>
            <a:r>
              <a:rPr lang="ru-RU" sz="2000" dirty="0" err="1">
                <a:solidFill>
                  <a:schemeClr val="bg2">
                    <a:lumMod val="10000"/>
                  </a:schemeClr>
                </a:solidFill>
                <a:latin typeface="Open Sans"/>
              </a:rPr>
              <a:t>әрекеттескен</a:t>
            </a:r>
            <a:r>
              <a:rPr lang="ru-RU" sz="2000" dirty="0">
                <a:solidFill>
                  <a:schemeClr val="bg2">
                    <a:lumMod val="10000"/>
                  </a:schemeClr>
                </a:solidFill>
                <a:latin typeface="Open Sans"/>
              </a:rPr>
              <a:t> </a:t>
            </a:r>
            <a:r>
              <a:rPr lang="ru-RU" sz="2000" dirty="0" err="1">
                <a:solidFill>
                  <a:schemeClr val="bg2">
                    <a:lumMod val="10000"/>
                  </a:schemeClr>
                </a:solidFill>
                <a:latin typeface="Open Sans"/>
              </a:rPr>
              <a:t>кезде</a:t>
            </a:r>
            <a:r>
              <a:rPr lang="ru-RU" sz="2000" dirty="0">
                <a:solidFill>
                  <a:schemeClr val="bg2">
                    <a:lumMod val="10000"/>
                  </a:schemeClr>
                </a:solidFill>
                <a:latin typeface="Open Sans"/>
              </a:rPr>
              <a:t> КС </a:t>
            </a:r>
            <a:r>
              <a:rPr lang="ru-RU" sz="2000" dirty="0" err="1">
                <a:solidFill>
                  <a:schemeClr val="bg2">
                    <a:lumMod val="10000"/>
                  </a:schemeClr>
                </a:solidFill>
                <a:latin typeface="Open Sans"/>
              </a:rPr>
              <a:t>әлсіз</a:t>
            </a:r>
            <a:r>
              <a:rPr lang="ru-RU" sz="2000" dirty="0">
                <a:solidFill>
                  <a:schemeClr val="bg2">
                    <a:lumMod val="10000"/>
                  </a:schemeClr>
                </a:solidFill>
                <a:latin typeface="Open Sans"/>
              </a:rPr>
              <a:t> </a:t>
            </a:r>
            <a:r>
              <a:rPr lang="ru-RU" sz="2000" dirty="0" err="1">
                <a:solidFill>
                  <a:schemeClr val="bg2">
                    <a:lumMod val="10000"/>
                  </a:schemeClr>
                </a:solidFill>
                <a:latin typeface="Open Sans"/>
              </a:rPr>
              <a:t>негіздер</a:t>
            </a:r>
            <a:r>
              <a:rPr lang="ru-RU" sz="2000" dirty="0">
                <a:solidFill>
                  <a:schemeClr val="bg2">
                    <a:lumMod val="10000"/>
                  </a:schemeClr>
                </a:solidFill>
                <a:latin typeface="Open Sans"/>
              </a:rPr>
              <a:t> </a:t>
            </a:r>
            <a:r>
              <a:rPr lang="ru-RU" sz="2000" dirty="0" err="1">
                <a:solidFill>
                  <a:schemeClr val="bg2">
                    <a:lumMod val="10000"/>
                  </a:schemeClr>
                </a:solidFill>
                <a:latin typeface="Open Sans"/>
              </a:rPr>
              <a:t>сияқты</a:t>
            </a:r>
            <a:r>
              <a:rPr lang="ru-RU" sz="2000" dirty="0">
                <a:solidFill>
                  <a:schemeClr val="bg2">
                    <a:lumMod val="10000"/>
                  </a:schemeClr>
                </a:solidFill>
                <a:latin typeface="Open Sans"/>
              </a:rPr>
              <a:t> </a:t>
            </a:r>
            <a:r>
              <a:rPr lang="ru-RU" sz="2000" dirty="0" err="1">
                <a:solidFill>
                  <a:schemeClr val="bg2">
                    <a:lumMod val="10000"/>
                  </a:schemeClr>
                </a:solidFill>
                <a:latin typeface="Open Sans"/>
              </a:rPr>
              <a:t>әрекет</a:t>
            </a:r>
            <a:r>
              <a:rPr lang="ru-RU" sz="2000" dirty="0">
                <a:solidFill>
                  <a:schemeClr val="bg2">
                    <a:lumMod val="10000"/>
                  </a:schemeClr>
                </a:solidFill>
                <a:latin typeface="Open Sans"/>
              </a:rPr>
              <a:t> </a:t>
            </a:r>
            <a:r>
              <a:rPr lang="ru-RU" sz="2000" dirty="0" err="1" smtClean="0">
                <a:solidFill>
                  <a:schemeClr val="bg2">
                    <a:lumMod val="10000"/>
                  </a:schemeClr>
                </a:solidFill>
                <a:latin typeface="Open Sans"/>
              </a:rPr>
              <a:t>етеді</a:t>
            </a:r>
            <a:r>
              <a:rPr lang="ru-RU" sz="2000" dirty="0" smtClean="0">
                <a:solidFill>
                  <a:schemeClr val="bg2">
                    <a:lumMod val="10000"/>
                  </a:schemeClr>
                </a:solidFill>
                <a:latin typeface="Open Sans"/>
              </a:rPr>
              <a:t>. КС </a:t>
            </a:r>
            <a:r>
              <a:rPr lang="ru-RU" sz="2000" dirty="0" err="1">
                <a:solidFill>
                  <a:schemeClr val="bg2">
                    <a:lumMod val="10000"/>
                  </a:schemeClr>
                </a:solidFill>
                <a:latin typeface="Open Sans"/>
              </a:rPr>
              <a:t>барлық</a:t>
            </a:r>
            <a:r>
              <a:rPr lang="ru-RU" sz="2000" dirty="0">
                <a:solidFill>
                  <a:schemeClr val="bg2">
                    <a:lumMod val="10000"/>
                  </a:schemeClr>
                </a:solidFill>
                <a:latin typeface="Open Sans"/>
              </a:rPr>
              <a:t> </a:t>
            </a:r>
            <a:r>
              <a:rPr lang="ru-RU" sz="2000" dirty="0" err="1">
                <a:solidFill>
                  <a:schemeClr val="bg2">
                    <a:lumMod val="10000"/>
                  </a:schemeClr>
                </a:solidFill>
                <a:latin typeface="Open Sans"/>
              </a:rPr>
              <a:t>класстардың</a:t>
            </a:r>
            <a:r>
              <a:rPr lang="ru-RU" sz="2000" dirty="0">
                <a:solidFill>
                  <a:schemeClr val="bg2">
                    <a:lumMod val="10000"/>
                  </a:schemeClr>
                </a:solidFill>
                <a:latin typeface="Open Sans"/>
              </a:rPr>
              <a:t> </a:t>
            </a:r>
            <a:r>
              <a:rPr lang="ru-RU" sz="2000" dirty="0" err="1">
                <a:solidFill>
                  <a:schemeClr val="bg2">
                    <a:lumMod val="10000"/>
                  </a:schemeClr>
                </a:solidFill>
                <a:latin typeface="Open Sans"/>
              </a:rPr>
              <a:t>ішінде</a:t>
            </a:r>
            <a:r>
              <a:rPr lang="ru-RU" sz="2000" dirty="0">
                <a:solidFill>
                  <a:schemeClr val="bg2">
                    <a:lumMod val="10000"/>
                  </a:schemeClr>
                </a:solidFill>
                <a:latin typeface="Open Sans"/>
              </a:rPr>
              <a:t> </a:t>
            </a:r>
            <a:r>
              <a:rPr lang="ru-RU" sz="2000" dirty="0" err="1" smtClean="0">
                <a:solidFill>
                  <a:schemeClr val="bg2">
                    <a:lumMod val="10000"/>
                  </a:schemeClr>
                </a:solidFill>
                <a:latin typeface="Open Sans"/>
              </a:rPr>
              <a:t>алкендер</a:t>
            </a:r>
            <a:r>
              <a:rPr lang="ru-RU" sz="2000" dirty="0" smtClean="0">
                <a:solidFill>
                  <a:schemeClr val="bg2">
                    <a:lumMod val="10000"/>
                  </a:schemeClr>
                </a:solidFill>
                <a:latin typeface="Open Sans"/>
              </a:rPr>
              <a:t> </a:t>
            </a:r>
            <a:r>
              <a:rPr lang="ru-RU" sz="2000" dirty="0" err="1" smtClean="0">
                <a:solidFill>
                  <a:schemeClr val="bg2">
                    <a:lumMod val="10000"/>
                  </a:schemeClr>
                </a:solidFill>
                <a:latin typeface="Open Sans"/>
              </a:rPr>
              <a:t>негізгі</a:t>
            </a:r>
            <a:r>
              <a:rPr lang="ru-RU" sz="2000" dirty="0" smtClean="0">
                <a:solidFill>
                  <a:schemeClr val="bg2">
                    <a:lumMod val="10000"/>
                  </a:schemeClr>
                </a:solidFill>
                <a:latin typeface="Open Sans"/>
              </a:rPr>
              <a:t> </a:t>
            </a:r>
            <a:r>
              <a:rPr lang="ru-RU" sz="2000" dirty="0" err="1">
                <a:solidFill>
                  <a:schemeClr val="bg2">
                    <a:lumMod val="10000"/>
                  </a:schemeClr>
                </a:solidFill>
                <a:latin typeface="Open Sans"/>
              </a:rPr>
              <a:t>негізділікке</a:t>
            </a:r>
            <a:r>
              <a:rPr lang="ru-RU" sz="2000" dirty="0">
                <a:solidFill>
                  <a:schemeClr val="bg2">
                    <a:lumMod val="10000"/>
                  </a:schemeClr>
                </a:solidFill>
                <a:latin typeface="Open Sans"/>
              </a:rPr>
              <a:t> </a:t>
            </a:r>
            <a:r>
              <a:rPr lang="ru-RU" sz="2000" dirty="0" err="1">
                <a:solidFill>
                  <a:schemeClr val="bg2">
                    <a:lumMod val="10000"/>
                  </a:schemeClr>
                </a:solidFill>
                <a:latin typeface="Open Sans"/>
              </a:rPr>
              <a:t>ие</a:t>
            </a:r>
            <a:r>
              <a:rPr lang="ru-RU" sz="2000" dirty="0">
                <a:solidFill>
                  <a:schemeClr val="bg2">
                    <a:lumMod val="10000"/>
                  </a:schemeClr>
                </a:solidFill>
                <a:latin typeface="Open Sans"/>
              </a:rPr>
              <a:t>, ал </a:t>
            </a:r>
            <a:r>
              <a:rPr lang="ru-RU" sz="2000" dirty="0" err="1">
                <a:solidFill>
                  <a:schemeClr val="bg2">
                    <a:lumMod val="10000"/>
                  </a:schemeClr>
                </a:solidFill>
                <a:latin typeface="Open Sans"/>
              </a:rPr>
              <a:t>изоалкендердің</a:t>
            </a:r>
            <a:r>
              <a:rPr lang="ru-RU" sz="2000" dirty="0">
                <a:solidFill>
                  <a:schemeClr val="bg2">
                    <a:lumMod val="10000"/>
                  </a:schemeClr>
                </a:solidFill>
                <a:latin typeface="Open Sans"/>
              </a:rPr>
              <a:t> </a:t>
            </a:r>
            <a:r>
              <a:rPr lang="ru-RU" sz="2000" dirty="0" err="1">
                <a:solidFill>
                  <a:schemeClr val="bg2">
                    <a:lumMod val="10000"/>
                  </a:schemeClr>
                </a:solidFill>
                <a:latin typeface="Open Sans"/>
              </a:rPr>
              <a:t>негізділігі</a:t>
            </a:r>
            <a:r>
              <a:rPr lang="ru-RU" sz="2000" dirty="0">
                <a:solidFill>
                  <a:schemeClr val="bg2">
                    <a:lumMod val="10000"/>
                  </a:schemeClr>
                </a:solidFill>
                <a:latin typeface="Open Sans"/>
              </a:rPr>
              <a:t> </a:t>
            </a:r>
            <a:r>
              <a:rPr lang="ru-RU" sz="2000" dirty="0" err="1">
                <a:solidFill>
                  <a:schemeClr val="bg2">
                    <a:lumMod val="10000"/>
                  </a:schemeClr>
                </a:solidFill>
                <a:latin typeface="Open Sans"/>
              </a:rPr>
              <a:t>жоғары</a:t>
            </a:r>
            <a:r>
              <a:rPr lang="ru-RU" sz="2000" dirty="0" smtClean="0">
                <a:solidFill>
                  <a:schemeClr val="bg2">
                    <a:lumMod val="10000"/>
                  </a:schemeClr>
                </a:solidFill>
                <a:latin typeface="Open Sans"/>
              </a:rPr>
              <a:t>. </a:t>
            </a:r>
            <a:r>
              <a:rPr lang="ru-RU" sz="2000" dirty="0" err="1" smtClean="0">
                <a:solidFill>
                  <a:schemeClr val="bg2">
                    <a:lumMod val="10000"/>
                  </a:schemeClr>
                </a:solidFill>
                <a:latin typeface="Open Sans"/>
              </a:rPr>
              <a:t>Полициклді</a:t>
            </a:r>
            <a:r>
              <a:rPr lang="ru-RU" sz="2000" dirty="0" smtClean="0">
                <a:solidFill>
                  <a:schemeClr val="bg2">
                    <a:lumMod val="10000"/>
                  </a:schemeClr>
                </a:solidFill>
                <a:latin typeface="Open Sans"/>
              </a:rPr>
              <a:t> </a:t>
            </a:r>
            <a:r>
              <a:rPr lang="ru-RU" sz="2000" dirty="0" err="1" smtClean="0">
                <a:solidFill>
                  <a:schemeClr val="bg2">
                    <a:lumMod val="10000"/>
                  </a:schemeClr>
                </a:solidFill>
                <a:latin typeface="Open Sans"/>
              </a:rPr>
              <a:t>арендер</a:t>
            </a:r>
            <a:r>
              <a:rPr lang="ru-RU" sz="2000" dirty="0" smtClean="0">
                <a:solidFill>
                  <a:schemeClr val="bg2">
                    <a:lumMod val="10000"/>
                  </a:schemeClr>
                </a:solidFill>
                <a:latin typeface="Open Sans"/>
              </a:rPr>
              <a:t> </a:t>
            </a:r>
            <a:r>
              <a:rPr lang="ru-RU" sz="2000" dirty="0" err="1">
                <a:solidFill>
                  <a:schemeClr val="bg2">
                    <a:lumMod val="10000"/>
                  </a:schemeClr>
                </a:solidFill>
                <a:latin typeface="Open Sans"/>
              </a:rPr>
              <a:t>моноциклдерге</a:t>
            </a:r>
            <a:r>
              <a:rPr lang="ru-RU" sz="2000" dirty="0">
                <a:solidFill>
                  <a:schemeClr val="bg2">
                    <a:lumMod val="10000"/>
                  </a:schemeClr>
                </a:solidFill>
                <a:latin typeface="Open Sans"/>
              </a:rPr>
              <a:t> </a:t>
            </a:r>
            <a:r>
              <a:rPr lang="ru-RU" sz="2000" dirty="0" err="1">
                <a:solidFill>
                  <a:schemeClr val="bg2">
                    <a:lumMod val="10000"/>
                  </a:schemeClr>
                </a:solidFill>
                <a:latin typeface="Open Sans"/>
              </a:rPr>
              <a:t>қарағанда</a:t>
            </a:r>
            <a:r>
              <a:rPr lang="ru-RU" sz="2000" dirty="0">
                <a:solidFill>
                  <a:schemeClr val="bg2">
                    <a:lumMod val="10000"/>
                  </a:schemeClr>
                </a:solidFill>
                <a:latin typeface="Open Sans"/>
              </a:rPr>
              <a:t> </a:t>
            </a:r>
            <a:r>
              <a:rPr lang="ru-RU" sz="2000" dirty="0" err="1">
                <a:solidFill>
                  <a:schemeClr val="bg2">
                    <a:lumMod val="10000"/>
                  </a:schemeClr>
                </a:solidFill>
                <a:latin typeface="Open Sans"/>
              </a:rPr>
              <a:t>күшті</a:t>
            </a:r>
            <a:r>
              <a:rPr lang="ru-RU" sz="2000" dirty="0">
                <a:solidFill>
                  <a:schemeClr val="bg2">
                    <a:lumMod val="10000"/>
                  </a:schemeClr>
                </a:solidFill>
                <a:latin typeface="Open Sans"/>
              </a:rPr>
              <a:t> </a:t>
            </a:r>
            <a:r>
              <a:rPr lang="ru-RU" sz="2000" dirty="0" err="1">
                <a:solidFill>
                  <a:schemeClr val="bg2">
                    <a:lumMod val="10000"/>
                  </a:schemeClr>
                </a:solidFill>
                <a:latin typeface="Open Sans"/>
              </a:rPr>
              <a:t>негіздер</a:t>
            </a:r>
            <a:r>
              <a:rPr lang="ru-RU" sz="2000" dirty="0">
                <a:solidFill>
                  <a:schemeClr val="bg2">
                    <a:lumMod val="10000"/>
                  </a:schemeClr>
                </a:solidFill>
                <a:latin typeface="Open Sans"/>
              </a:rPr>
              <a:t> </a:t>
            </a:r>
            <a:r>
              <a:rPr lang="ru-RU" sz="2000" dirty="0" err="1">
                <a:solidFill>
                  <a:schemeClr val="bg2">
                    <a:lumMod val="10000"/>
                  </a:schemeClr>
                </a:solidFill>
                <a:latin typeface="Open Sans"/>
              </a:rPr>
              <a:t>болып</a:t>
            </a:r>
            <a:r>
              <a:rPr lang="ru-RU" sz="2000" dirty="0">
                <a:solidFill>
                  <a:schemeClr val="bg2">
                    <a:lumMod val="10000"/>
                  </a:schemeClr>
                </a:solidFill>
                <a:latin typeface="Open Sans"/>
              </a:rPr>
              <a:t> </a:t>
            </a:r>
            <a:r>
              <a:rPr lang="ru-RU" sz="2000" dirty="0" err="1">
                <a:solidFill>
                  <a:schemeClr val="bg2">
                    <a:lumMod val="10000"/>
                  </a:schemeClr>
                </a:solidFill>
                <a:latin typeface="Open Sans"/>
              </a:rPr>
              <a:t>табылады</a:t>
            </a:r>
            <a:r>
              <a:rPr lang="ru-RU" sz="2000" dirty="0" smtClean="0">
                <a:solidFill>
                  <a:schemeClr val="bg2">
                    <a:lumMod val="10000"/>
                  </a:schemeClr>
                </a:solidFill>
                <a:latin typeface="Open Sans"/>
              </a:rPr>
              <a:t>. </a:t>
            </a:r>
            <a:r>
              <a:rPr lang="ru-RU" sz="2000" dirty="0" err="1" smtClean="0">
                <a:solidFill>
                  <a:schemeClr val="bg2">
                    <a:lumMod val="10000"/>
                  </a:schemeClr>
                </a:solidFill>
                <a:latin typeface="Open Sans"/>
              </a:rPr>
              <a:t>Алкандар</a:t>
            </a:r>
            <a:r>
              <a:rPr lang="ru-RU" sz="2000" dirty="0" smtClean="0">
                <a:solidFill>
                  <a:schemeClr val="bg2">
                    <a:lumMod val="10000"/>
                  </a:schemeClr>
                </a:solidFill>
                <a:latin typeface="Open Sans"/>
              </a:rPr>
              <a:t> </a:t>
            </a:r>
            <a:r>
              <a:rPr lang="ru-RU" sz="2000" dirty="0" err="1">
                <a:solidFill>
                  <a:schemeClr val="bg2">
                    <a:lumMod val="10000"/>
                  </a:schemeClr>
                </a:solidFill>
                <a:latin typeface="Open Sans"/>
              </a:rPr>
              <a:t>әлсіз</a:t>
            </a:r>
            <a:r>
              <a:rPr lang="ru-RU" sz="2000" dirty="0">
                <a:solidFill>
                  <a:schemeClr val="bg2">
                    <a:lumMod val="10000"/>
                  </a:schemeClr>
                </a:solidFill>
                <a:latin typeface="Open Sans"/>
              </a:rPr>
              <a:t> </a:t>
            </a:r>
            <a:r>
              <a:rPr lang="ru-RU" sz="2000" dirty="0" err="1">
                <a:solidFill>
                  <a:schemeClr val="bg2">
                    <a:lumMod val="10000"/>
                  </a:schemeClr>
                </a:solidFill>
                <a:latin typeface="Open Sans"/>
              </a:rPr>
              <a:t>негізділікпен</a:t>
            </a:r>
            <a:r>
              <a:rPr lang="ru-RU" sz="2000" dirty="0">
                <a:solidFill>
                  <a:schemeClr val="bg2">
                    <a:lumMod val="10000"/>
                  </a:schemeClr>
                </a:solidFill>
                <a:latin typeface="Open Sans"/>
              </a:rPr>
              <a:t> </a:t>
            </a:r>
            <a:r>
              <a:rPr lang="ru-RU" sz="2000" dirty="0" err="1">
                <a:solidFill>
                  <a:schemeClr val="bg2">
                    <a:lumMod val="10000"/>
                  </a:schemeClr>
                </a:solidFill>
                <a:latin typeface="Open Sans"/>
              </a:rPr>
              <a:t>сипатталады</a:t>
            </a:r>
            <a:r>
              <a:rPr lang="ru-RU" sz="2000" dirty="0" smtClean="0">
                <a:solidFill>
                  <a:schemeClr val="bg2">
                    <a:lumMod val="10000"/>
                  </a:schemeClr>
                </a:solidFill>
                <a:latin typeface="Open Sans"/>
              </a:rPr>
              <a:t>.</a:t>
            </a:r>
            <a:endParaRPr lang="ru-RU" sz="2000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9" name="Прямоугольник с двумя скругленными соседними углами 8"/>
          <p:cNvSpPr/>
          <p:nvPr/>
        </p:nvSpPr>
        <p:spPr>
          <a:xfrm>
            <a:off x="3945699" y="365125"/>
            <a:ext cx="4241873" cy="2528388"/>
          </a:xfrm>
          <a:prstGeom prst="round2Same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Мұнай</a:t>
            </a:r>
            <a:r>
              <a:rPr lang="ru-RU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өңдеуде</a:t>
            </a:r>
            <a:r>
              <a:rPr lang="ru-RU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КС </a:t>
            </a:r>
            <a:r>
              <a:rPr lang="ru-RU" sz="2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қышқылды</a:t>
            </a:r>
            <a:r>
              <a:rPr lang="ru-RU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Кт</a:t>
            </a:r>
            <a:r>
              <a:rPr lang="ru-RU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-мен </a:t>
            </a:r>
            <a:r>
              <a:rPr lang="ru-RU" sz="2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әрекеттесуі</a:t>
            </a:r>
            <a:r>
              <a:rPr lang="ru-RU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кезінде</a:t>
            </a:r>
            <a:r>
              <a:rPr lang="ru-RU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пайда</a:t>
            </a:r>
            <a:r>
              <a:rPr lang="ru-RU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болған</a:t>
            </a:r>
            <a:r>
              <a:rPr lang="ru-RU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біріншілік</a:t>
            </a:r>
            <a:r>
              <a:rPr lang="ru-RU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ru-RU" sz="2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аралық</a:t>
            </a:r>
            <a:r>
              <a:rPr lang="ru-RU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ru-RU" sz="2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қосылыс</a:t>
            </a:r>
            <a:r>
              <a:rPr lang="ru-RU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карбений</a:t>
            </a:r>
            <a:r>
              <a:rPr lang="ru-RU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ионы </a:t>
            </a:r>
            <a:r>
              <a:rPr lang="ru-RU" sz="2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немесе</a:t>
            </a:r>
            <a:r>
              <a:rPr lang="ru-RU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карбкатион</a:t>
            </a:r>
            <a:r>
              <a:rPr lang="ru-RU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ал </a:t>
            </a:r>
            <a:r>
              <a:rPr lang="ru-RU" sz="2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катализ </a:t>
            </a:r>
            <a:r>
              <a:rPr lang="ru-RU" sz="2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карбений-ионды</a:t>
            </a:r>
            <a:r>
              <a:rPr lang="ru-RU" sz="2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деп</a:t>
            </a:r>
            <a:r>
              <a:rPr lang="ru-RU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аталады</a:t>
            </a:r>
            <a:r>
              <a:rPr lang="ru-RU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0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с двумя скругленными соседними углами 9"/>
          <p:cNvSpPr/>
          <p:nvPr/>
        </p:nvSpPr>
        <p:spPr>
          <a:xfrm>
            <a:off x="8446534" y="195004"/>
            <a:ext cx="3717676" cy="6254882"/>
          </a:xfrm>
          <a:prstGeom prst="round2Same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Карбкатиондардың</a:t>
            </a:r>
            <a:r>
              <a:rPr lang="ru-RU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радикалдар</a:t>
            </a:r>
            <a:r>
              <a:rPr lang="ru-RU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сияқты</a:t>
            </a:r>
            <a:r>
              <a:rPr lang="ru-RU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негізгі</a:t>
            </a:r>
            <a:r>
              <a:rPr lang="ru-RU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реакциялары</a:t>
            </a:r>
            <a:r>
              <a:rPr lang="ru-RU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β-</a:t>
            </a:r>
            <a:r>
              <a:rPr lang="ru-RU" sz="2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ереже</a:t>
            </a:r>
            <a:r>
              <a:rPr lang="ru-RU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бойынша</a:t>
            </a:r>
            <a:r>
              <a:rPr lang="ru-RU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мономолекулярлы</a:t>
            </a:r>
            <a:r>
              <a:rPr lang="ru-RU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ыдырау</a:t>
            </a:r>
            <a:r>
              <a:rPr lang="ru-RU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бимолекулярлы</a:t>
            </a:r>
            <a:r>
              <a:rPr lang="ru-RU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орынбасу</a:t>
            </a:r>
            <a:r>
              <a:rPr lang="ru-RU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қосылу</a:t>
            </a:r>
            <a:r>
              <a:rPr lang="ru-RU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рекциялары</a:t>
            </a:r>
            <a:r>
              <a:rPr lang="ru-RU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болып</a:t>
            </a:r>
            <a:r>
              <a:rPr lang="ru-RU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табылады</a:t>
            </a:r>
            <a:r>
              <a:rPr lang="ru-RU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2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Карбкатиондар</a:t>
            </a:r>
            <a:r>
              <a:rPr lang="ru-RU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мен </a:t>
            </a:r>
            <a:r>
              <a:rPr lang="ru-RU" sz="2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радикалдардың</a:t>
            </a:r>
            <a:r>
              <a:rPr lang="ru-RU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ең</a:t>
            </a:r>
            <a:r>
              <a:rPr lang="ru-RU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маңызды</a:t>
            </a:r>
            <a:r>
              <a:rPr lang="ru-RU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айырмашылығы-олардың</a:t>
            </a:r>
            <a:r>
              <a:rPr lang="ru-RU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изомеризациға</a:t>
            </a:r>
            <a:r>
              <a:rPr lang="ru-RU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қабілеті</a:t>
            </a:r>
            <a:r>
              <a:rPr lang="ru-RU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бұл</a:t>
            </a:r>
            <a:r>
              <a:rPr lang="ru-RU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біріншілік</a:t>
            </a:r>
            <a:r>
              <a:rPr lang="ru-RU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карбкатиондардың</a:t>
            </a:r>
            <a:r>
              <a:rPr lang="ru-RU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екіншілік</a:t>
            </a:r>
            <a:r>
              <a:rPr lang="ru-RU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үшіншілікке</a:t>
            </a:r>
            <a:r>
              <a:rPr lang="ru-RU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ауысқан</a:t>
            </a:r>
            <a:r>
              <a:rPr lang="ru-RU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кездегі</a:t>
            </a:r>
            <a:r>
              <a:rPr lang="ru-RU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еркін</a:t>
            </a:r>
            <a:r>
              <a:rPr lang="ru-RU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энергияның</a:t>
            </a:r>
            <a:r>
              <a:rPr lang="ru-RU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төмендеуімен</a:t>
            </a:r>
            <a:r>
              <a:rPr lang="ru-RU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түсіндіріледі</a:t>
            </a:r>
            <a:r>
              <a:rPr lang="ru-RU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000" i="0" dirty="0">
              <a:solidFill>
                <a:schemeClr val="tx1">
                  <a:lumMod val="95000"/>
                  <a:lumOff val="5000"/>
                </a:schemeClr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/>
          <a:srcRect t="19536"/>
          <a:stretch/>
        </p:blipFill>
        <p:spPr>
          <a:xfrm>
            <a:off x="3305462" y="3753294"/>
            <a:ext cx="5187609" cy="286671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611104" y="3322445"/>
            <a:ext cx="4835430" cy="369332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kk-K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Ковалентті байланыстың үзілуінің екі типі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565398" y="3862623"/>
            <a:ext cx="1822133" cy="276999"/>
          </a:xfrm>
          <a:prstGeom prst="rect">
            <a:avLst/>
          </a:prstGeom>
          <a:solidFill>
            <a:srgbClr val="9BE3F9"/>
          </a:solidFill>
        </p:spPr>
        <p:txBody>
          <a:bodyPr wrap="square" rtlCol="0">
            <a:spAutoFit/>
          </a:bodyPr>
          <a:lstStyle/>
          <a:p>
            <a:pPr algn="ctr"/>
            <a:r>
              <a:rPr lang="kk-KZ" sz="1200" b="1" dirty="0" smtClean="0"/>
              <a:t>Гомолитикалық үзілу (</a:t>
            </a:r>
            <a:r>
              <a:rPr lang="kk-KZ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Ⅰ)</a:t>
            </a:r>
            <a:endParaRPr lang="ru-RU" sz="12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6235365" y="3866161"/>
            <a:ext cx="2211169" cy="276999"/>
          </a:xfrm>
          <a:prstGeom prst="rect">
            <a:avLst/>
          </a:prstGeom>
          <a:solidFill>
            <a:srgbClr val="9BE3F9"/>
          </a:solidFill>
        </p:spPr>
        <p:txBody>
          <a:bodyPr wrap="square" rtlCol="0">
            <a:spAutoFit/>
          </a:bodyPr>
          <a:lstStyle/>
          <a:p>
            <a:r>
              <a:rPr lang="kk-KZ" sz="1200" b="1" dirty="0" smtClean="0"/>
              <a:t>Гетеролитикалық үзілу (</a:t>
            </a:r>
            <a:r>
              <a:rPr lang="kk-KZ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Ⅱ, Ⅲ)</a:t>
            </a:r>
            <a:endParaRPr lang="ru-RU" sz="1200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3619459" y="4705004"/>
            <a:ext cx="1164291" cy="461665"/>
          </a:xfrm>
          <a:prstGeom prst="rect">
            <a:avLst/>
          </a:prstGeom>
          <a:solidFill>
            <a:srgbClr val="9BE3F9"/>
          </a:solidFill>
        </p:spPr>
        <p:txBody>
          <a:bodyPr wrap="square" rtlCol="0">
            <a:spAutoFit/>
          </a:bodyPr>
          <a:lstStyle/>
          <a:p>
            <a:r>
              <a:rPr lang="kk-KZ" sz="1200" dirty="0" smtClean="0"/>
              <a:t>Радикалдар н/е атомдар</a:t>
            </a:r>
            <a:endParaRPr lang="ru-RU" sz="1200" dirty="0"/>
          </a:p>
        </p:txBody>
      </p:sp>
      <p:sp>
        <p:nvSpPr>
          <p:cNvPr id="12" name="TextBox 11"/>
          <p:cNvSpPr txBox="1"/>
          <p:nvPr/>
        </p:nvSpPr>
        <p:spPr>
          <a:xfrm>
            <a:off x="3305462" y="6058663"/>
            <a:ext cx="845199" cy="461665"/>
          </a:xfrm>
          <a:prstGeom prst="rect">
            <a:avLst/>
          </a:prstGeom>
          <a:solidFill>
            <a:srgbClr val="9BE3F9"/>
          </a:solidFill>
        </p:spPr>
        <p:txBody>
          <a:bodyPr wrap="square" rtlCol="0">
            <a:spAutoFit/>
          </a:bodyPr>
          <a:lstStyle/>
          <a:p>
            <a:r>
              <a:rPr lang="kk-KZ" sz="1200" dirty="0" smtClean="0"/>
              <a:t>Метил радикалы</a:t>
            </a:r>
            <a:endParaRPr lang="ru-RU" sz="1200" dirty="0"/>
          </a:p>
        </p:txBody>
      </p:sp>
      <p:sp>
        <p:nvSpPr>
          <p:cNvPr id="13" name="TextBox 12"/>
          <p:cNvSpPr txBox="1"/>
          <p:nvPr/>
        </p:nvSpPr>
        <p:spPr>
          <a:xfrm>
            <a:off x="4092170" y="6058662"/>
            <a:ext cx="1198110" cy="461665"/>
          </a:xfrm>
          <a:prstGeom prst="rect">
            <a:avLst/>
          </a:prstGeom>
          <a:solidFill>
            <a:srgbClr val="9BE3F9"/>
          </a:solidFill>
        </p:spPr>
        <p:txBody>
          <a:bodyPr wrap="square" rtlCol="0">
            <a:spAutoFit/>
          </a:bodyPr>
          <a:lstStyle/>
          <a:p>
            <a:r>
              <a:rPr lang="kk-KZ" sz="1200" dirty="0" smtClean="0"/>
              <a:t>Атомарлы сутегі</a:t>
            </a:r>
            <a:endParaRPr lang="ru-RU" sz="1200" dirty="0"/>
          </a:p>
        </p:txBody>
      </p:sp>
    </p:spTree>
    <p:extLst>
      <p:ext uri="{BB962C8B-B14F-4D97-AF65-F5344CB8AC3E}">
        <p14:creationId xmlns:p14="http://schemas.microsoft.com/office/powerpoint/2010/main" val="3648783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>
            <a:extLst>
              <a:ext uri="{FF2B5EF4-FFF2-40B4-BE49-F238E27FC236}">
                <a16:creationId xmlns:a16="http://schemas.microsoft.com/office/drawing/2014/main" id="{117AB195-E690-4959-B435-3BC469C2CA4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15" name="Rectangle 64">
              <a:extLst>
                <a:ext uri="{FF2B5EF4-FFF2-40B4-BE49-F238E27FC236}">
                  <a16:creationId xmlns:a16="http://schemas.microsoft.com/office/drawing/2014/main" id="{BBBA5550-3A7F-41FE-AEC2-85F9CA801E3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66">
              <a:extLst>
                <a:ext uri="{FF2B5EF4-FFF2-40B4-BE49-F238E27FC236}">
                  <a16:creationId xmlns:a16="http://schemas.microsoft.com/office/drawing/2014/main" id="{20C75782-E825-4F5C-B9E2-269CD9E69B9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64">
              <a:extLst>
                <a:ext uri="{FF2B5EF4-FFF2-40B4-BE49-F238E27FC236}">
                  <a16:creationId xmlns:a16="http://schemas.microsoft.com/office/drawing/2014/main" id="{3F6D5B3A-F638-4015-BF3D-202A166FD4E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C8B81319-436D-4F21-ABCC-A5838F98926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6C0516BC-CF7B-4D50-8C67-0665D3FD9A4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C232F28B-582E-441D-A117-D9A1A40EBCC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64">
              <a:extLst>
                <a:ext uri="{FF2B5EF4-FFF2-40B4-BE49-F238E27FC236}">
                  <a16:creationId xmlns:a16="http://schemas.microsoft.com/office/drawing/2014/main" id="{5E43823E-66CA-4740-95AE-DB53C2751B6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06C1A5BC-53FF-465A-8394-81554FCDA01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86AAA0B5-FFC7-499B-9C1B-8DFFB4F2910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A1B55CB2-2108-462D-B109-4D76D34A824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64">
              <a:extLst>
                <a:ext uri="{FF2B5EF4-FFF2-40B4-BE49-F238E27FC236}">
                  <a16:creationId xmlns:a16="http://schemas.microsoft.com/office/drawing/2014/main" id="{9E620EE3-25FA-4C0B-9F5D-470FF51B9B1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66">
              <a:extLst>
                <a:ext uri="{FF2B5EF4-FFF2-40B4-BE49-F238E27FC236}">
                  <a16:creationId xmlns:a16="http://schemas.microsoft.com/office/drawing/2014/main" id="{52A5BDF8-AD17-44D3-B1C9-E165158D919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9D9672DB-F953-4898-9C52-03A164FADED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29" name="Rectangle 2">
              <a:extLst>
                <a:ext uri="{FF2B5EF4-FFF2-40B4-BE49-F238E27FC236}">
                  <a16:creationId xmlns:a16="http://schemas.microsoft.com/office/drawing/2014/main" id="{BF03BEBE-5AB3-4234-9975-887E86FEDE1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59">
              <a:extLst>
                <a:ext uri="{FF2B5EF4-FFF2-40B4-BE49-F238E27FC236}">
                  <a16:creationId xmlns:a16="http://schemas.microsoft.com/office/drawing/2014/main" id="{77545F09-233F-4039-B88E-8B7EE733B6C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62">
              <a:extLst>
                <a:ext uri="{FF2B5EF4-FFF2-40B4-BE49-F238E27FC236}">
                  <a16:creationId xmlns:a16="http://schemas.microsoft.com/office/drawing/2014/main" id="{B89D6423-0884-41BE-BAB8-0F8A9851D54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64">
              <a:extLst>
                <a:ext uri="{FF2B5EF4-FFF2-40B4-BE49-F238E27FC236}">
                  <a16:creationId xmlns:a16="http://schemas.microsoft.com/office/drawing/2014/main" id="{2316554F-5550-4E94-BF70-9B1092E2A855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B3B986A6-E7CE-46D5-B7C2-E469056C52C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2">
              <a:extLst>
                <a:ext uri="{FF2B5EF4-FFF2-40B4-BE49-F238E27FC236}">
                  <a16:creationId xmlns:a16="http://schemas.microsoft.com/office/drawing/2014/main" id="{513E22E1-E1BD-471B-9959-02D382CDB4A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59">
              <a:extLst>
                <a:ext uri="{FF2B5EF4-FFF2-40B4-BE49-F238E27FC236}">
                  <a16:creationId xmlns:a16="http://schemas.microsoft.com/office/drawing/2014/main" id="{81396781-D57E-417F-9D99-C69663C283F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 62">
              <a:extLst>
                <a:ext uri="{FF2B5EF4-FFF2-40B4-BE49-F238E27FC236}">
                  <a16:creationId xmlns:a16="http://schemas.microsoft.com/office/drawing/2014/main" id="{B3DCA897-9502-460C-B0A6-67548D09B71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64">
              <a:extLst>
                <a:ext uri="{FF2B5EF4-FFF2-40B4-BE49-F238E27FC236}">
                  <a16:creationId xmlns:a16="http://schemas.microsoft.com/office/drawing/2014/main" id="{009AF730-DCD4-4428-A9E9-D26FAD14202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72AF0F75-11D1-432A-969B-1F454307F52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2">
              <a:extLst>
                <a:ext uri="{FF2B5EF4-FFF2-40B4-BE49-F238E27FC236}">
                  <a16:creationId xmlns:a16="http://schemas.microsoft.com/office/drawing/2014/main" id="{23397648-9CC0-48EE-86FE-B819830EA2C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59">
              <a:extLst>
                <a:ext uri="{FF2B5EF4-FFF2-40B4-BE49-F238E27FC236}">
                  <a16:creationId xmlns:a16="http://schemas.microsoft.com/office/drawing/2014/main" id="{5C7C485C-93D0-46DC-AD54-B0AFDAEA7A1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 62">
              <a:extLst>
                <a:ext uri="{FF2B5EF4-FFF2-40B4-BE49-F238E27FC236}">
                  <a16:creationId xmlns:a16="http://schemas.microsoft.com/office/drawing/2014/main" id="{BB2C71AA-96A2-4945-BE1C-17FEF965F79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Rectangle 64">
              <a:extLst>
                <a:ext uri="{FF2B5EF4-FFF2-40B4-BE49-F238E27FC236}">
                  <a16:creationId xmlns:a16="http://schemas.microsoft.com/office/drawing/2014/main" id="{1914A3E6-8F60-4CB5-8142-47B57D38C60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Rectangle 66">
              <a:extLst>
                <a:ext uri="{FF2B5EF4-FFF2-40B4-BE49-F238E27FC236}">
                  <a16:creationId xmlns:a16="http://schemas.microsoft.com/office/drawing/2014/main" id="{8E36D6EE-E260-44F2-8D0C-B86573A6803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Rectangle 2">
              <a:extLst>
                <a:ext uri="{FF2B5EF4-FFF2-40B4-BE49-F238E27FC236}">
                  <a16:creationId xmlns:a16="http://schemas.microsoft.com/office/drawing/2014/main" id="{A1EDD0E7-0ACC-4782-BB65-179218A5360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61301D83-35ED-45D9-808A-4BDADF2B221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8ED1BB52-7859-46C1-997C-F679C92369F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7A5D5BB8-21AD-44D8-8793-CB4924B9380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Rectangle 66">
              <a:extLst>
                <a:ext uri="{FF2B5EF4-FFF2-40B4-BE49-F238E27FC236}">
                  <a16:creationId xmlns:a16="http://schemas.microsoft.com/office/drawing/2014/main" id="{6B17B7F3-3D9C-4459-AF7F-6BCF1366474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Rectangle 2">
              <a:extLst>
                <a:ext uri="{FF2B5EF4-FFF2-40B4-BE49-F238E27FC236}">
                  <a16:creationId xmlns:a16="http://schemas.microsoft.com/office/drawing/2014/main" id="{03AF9AAC-5EF8-43F6-A71F-CAACB54FF67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F0D2C464-1C0A-4D91-9AAA-C053C895FDF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Rectangle 62">
              <a:extLst>
                <a:ext uri="{FF2B5EF4-FFF2-40B4-BE49-F238E27FC236}">
                  <a16:creationId xmlns:a16="http://schemas.microsoft.com/office/drawing/2014/main" id="{4BEDADBB-1E6E-48F0-BBF3-EB9B978FB25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Rectangle 64">
              <a:extLst>
                <a:ext uri="{FF2B5EF4-FFF2-40B4-BE49-F238E27FC236}">
                  <a16:creationId xmlns:a16="http://schemas.microsoft.com/office/drawing/2014/main" id="{A768E058-61D9-41D6-AC45-94D984A89B4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Rectangle 66">
              <a:extLst>
                <a:ext uri="{FF2B5EF4-FFF2-40B4-BE49-F238E27FC236}">
                  <a16:creationId xmlns:a16="http://schemas.microsoft.com/office/drawing/2014/main" id="{99718B8A-0078-45EC-9F2C-1B6E96E1B73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" name="Прямоугольник с двумя скругленными противолежащими углами 4"/>
          <p:cNvSpPr/>
          <p:nvPr/>
        </p:nvSpPr>
        <p:spPr>
          <a:xfrm>
            <a:off x="370009" y="329044"/>
            <a:ext cx="6201085" cy="2482850"/>
          </a:xfrm>
          <a:prstGeom prst="round2DiagRect">
            <a:avLst>
              <a:gd name="adj1" fmla="val 39370"/>
              <a:gd name="adj2" fmla="val 0"/>
            </a:avLst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spcBef>
                <a:spcPts val="580"/>
              </a:spcBef>
              <a:buClr>
                <a:srgbClr val="D34817"/>
              </a:buClr>
              <a:buSzPct val="85000"/>
            </a:pPr>
            <a:r>
              <a:rPr lang="ru-RU" sz="2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Ионды</a:t>
            </a:r>
            <a:r>
              <a:rPr lang="ru-RU" sz="2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катализ</a:t>
            </a:r>
            <a:r>
              <a:rPr lang="ru-RU" sz="20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ru-RU" sz="2000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Карбкатиондар-радикалға</a:t>
            </a:r>
            <a:r>
              <a:rPr lang="ru-RU" sz="20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қарағанда</a:t>
            </a:r>
            <a:r>
              <a:rPr lang="ru-RU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электрондар</a:t>
            </a:r>
            <a:r>
              <a:rPr lang="ru-RU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саны </a:t>
            </a:r>
            <a:r>
              <a:rPr lang="ru-RU" sz="20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жұп</a:t>
            </a:r>
            <a:r>
              <a:rPr lang="ru-RU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С </a:t>
            </a:r>
            <a:r>
              <a:rPr lang="ru-RU" sz="20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атомында</a:t>
            </a:r>
            <a:r>
              <a:rPr lang="ru-RU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"+" </a:t>
            </a:r>
            <a:r>
              <a:rPr lang="ru-RU" sz="20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локализацияланған</a:t>
            </a:r>
            <a:r>
              <a:rPr lang="ru-RU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заряды бар </a:t>
            </a:r>
            <a:r>
              <a:rPr lang="ru-RU" sz="20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органикалық</a:t>
            </a:r>
            <a:r>
              <a:rPr lang="ru-RU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иондар</a:t>
            </a:r>
            <a:r>
              <a:rPr lang="ru-RU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20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Н+ - </a:t>
            </a:r>
            <a:r>
              <a:rPr lang="ru-RU" sz="2000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бұл</a:t>
            </a:r>
            <a:r>
              <a:rPr lang="ru-RU" sz="20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өте</a:t>
            </a:r>
            <a:r>
              <a:rPr lang="ru-RU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кішкентай</a:t>
            </a:r>
            <a:r>
              <a:rPr lang="ru-RU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диаметрі</a:t>
            </a:r>
            <a:r>
              <a:rPr lang="ru-RU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жоғары</a:t>
            </a:r>
            <a:r>
              <a:rPr lang="ru-RU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реакциялық</a:t>
            </a:r>
            <a:r>
              <a:rPr lang="ru-RU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белсенділігі</a:t>
            </a:r>
            <a:r>
              <a:rPr lang="ru-RU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бар </a:t>
            </a:r>
            <a:r>
              <a:rPr lang="ru-RU" sz="20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электронды</a:t>
            </a:r>
            <a:r>
              <a:rPr lang="ru-RU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қабығы</a:t>
            </a:r>
            <a:r>
              <a:rPr lang="ru-RU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жоқ</a:t>
            </a:r>
            <a:r>
              <a:rPr lang="ru-RU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ион. </a:t>
            </a:r>
            <a:endParaRPr lang="ru-RU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Выгнутая вправо стрелка 10"/>
          <p:cNvSpPr/>
          <p:nvPr/>
        </p:nvSpPr>
        <p:spPr>
          <a:xfrm>
            <a:off x="5673813" y="2611113"/>
            <a:ext cx="693697" cy="887961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27" name="Рисунок 26"/>
          <p:cNvPicPr>
            <a:picLocks noChangeAspect="1"/>
          </p:cNvPicPr>
          <p:nvPr/>
        </p:nvPicPr>
        <p:blipFill rotWithShape="1">
          <a:blip r:embed="rId3"/>
          <a:srcRect l="1555" t="8807" r="10566" b="14112"/>
          <a:stretch/>
        </p:blipFill>
        <p:spPr>
          <a:xfrm>
            <a:off x="440907" y="3305030"/>
            <a:ext cx="5424624" cy="3054551"/>
          </a:xfrm>
          <a:prstGeom prst="rect">
            <a:avLst/>
          </a:prstGeom>
        </p:spPr>
      </p:pic>
      <p:pic>
        <p:nvPicPr>
          <p:cNvPr id="54" name="Рисунок 53"/>
          <p:cNvPicPr>
            <a:picLocks noChangeAspect="1"/>
          </p:cNvPicPr>
          <p:nvPr/>
        </p:nvPicPr>
        <p:blipFill rotWithShape="1">
          <a:blip r:embed="rId4"/>
          <a:srcRect l="-897" t="9156" r="5382" b="32571"/>
          <a:stretch/>
        </p:blipFill>
        <p:spPr>
          <a:xfrm>
            <a:off x="6149759" y="3401514"/>
            <a:ext cx="5336088" cy="3092276"/>
          </a:xfrm>
          <a:prstGeom prst="rect">
            <a:avLst/>
          </a:prstGeom>
        </p:spPr>
      </p:pic>
      <p:pic>
        <p:nvPicPr>
          <p:cNvPr id="55" name="Рисунок 5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47004" y="2342338"/>
            <a:ext cx="545685" cy="1055911"/>
          </a:xfrm>
          <a:prstGeom prst="rect">
            <a:avLst/>
          </a:prstGeom>
        </p:spPr>
      </p:pic>
      <p:sp>
        <p:nvSpPr>
          <p:cNvPr id="57" name="Прямоугольник с двумя скругленными противолежащими углами 56"/>
          <p:cNvSpPr/>
          <p:nvPr/>
        </p:nvSpPr>
        <p:spPr>
          <a:xfrm>
            <a:off x="7114784" y="248764"/>
            <a:ext cx="4546949" cy="2976246"/>
          </a:xfrm>
          <a:prstGeom prst="round2DiagRect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dirty="0" smtClean="0">
                <a:latin typeface="Arial" panose="020B0604020202020204" pitchFamily="34" charset="0"/>
                <a:cs typeface="Arial" panose="020B0604020202020204" pitchFamily="34" charset="0"/>
              </a:rPr>
              <a:t>Ионды катализде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Kt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kk-KZ" dirty="0" smtClean="0">
                <a:latin typeface="Arial" panose="020B0604020202020204" pitchFamily="34" charset="0"/>
                <a:cs typeface="Arial" panose="020B0604020202020204" pitchFamily="34" charset="0"/>
              </a:rPr>
              <a:t>қышқылдар мен негіздер болып табылады. Бұл қышқылдар мен негіздердің әрекеттесетін молекуламен, ионмен </a:t>
            </a:r>
            <a:r>
              <a:rPr lang="kk-KZ" dirty="0">
                <a:latin typeface="Arial" panose="020B0604020202020204" pitchFamily="34" charset="0"/>
                <a:cs typeface="Arial" panose="020B0604020202020204" pitchFamily="34" charset="0"/>
              </a:rPr>
              <a:t>немесе жоғары реакциялық </a:t>
            </a:r>
            <a:r>
              <a:rPr lang="kk-KZ" dirty="0" smtClean="0">
                <a:latin typeface="Arial" panose="020B0604020202020204" pitchFamily="34" charset="0"/>
                <a:cs typeface="Arial" panose="020B0604020202020204" pitchFamily="34" charset="0"/>
              </a:rPr>
              <a:t>қабілетке </a:t>
            </a:r>
            <a:r>
              <a:rPr lang="kk-KZ" dirty="0">
                <a:latin typeface="Arial" panose="020B0604020202020204" pitchFamily="34" charset="0"/>
                <a:cs typeface="Arial" panose="020B0604020202020204" pitchFamily="34" charset="0"/>
              </a:rPr>
              <a:t>ие </a:t>
            </a:r>
            <a:r>
              <a:rPr lang="kk-KZ" dirty="0" smtClean="0">
                <a:latin typeface="Arial" panose="020B0604020202020204" pitchFamily="34" charset="0"/>
                <a:cs typeface="Arial" panose="020B0604020202020204" pitchFamily="34" charset="0"/>
              </a:rPr>
              <a:t>ион типтес аралық қосылыс түзетін жұп электрондармен алмасу қабілетімен түсіндіріледі.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6216228" y="3398249"/>
            <a:ext cx="5269619" cy="830997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kk-KZ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Изобутиленнің метанолмен этерификациясы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00925" y="3289146"/>
            <a:ext cx="5626739" cy="461665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 rtlCol="0">
            <a:spAutoFit/>
          </a:bodyPr>
          <a:lstStyle/>
          <a:p>
            <a:r>
              <a:rPr lang="kk-KZ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Бутиленді изобутанмен алдкилдеу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65432" y="3758230"/>
            <a:ext cx="2413591" cy="369332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 rtlCol="0">
            <a:spAutoFit/>
          </a:bodyPr>
          <a:lstStyle/>
          <a:p>
            <a:r>
              <a:rPr lang="kk-KZ" dirty="0" smtClean="0">
                <a:latin typeface="Arial" panose="020B0604020202020204" pitchFamily="34" charset="0"/>
                <a:cs typeface="Arial" panose="020B0604020202020204" pitchFamily="34" charset="0"/>
              </a:rPr>
              <a:t>1. Тізбектің түзілуі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65432" y="4397269"/>
            <a:ext cx="2168434" cy="369332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 rtlCol="0">
            <a:spAutoFit/>
          </a:bodyPr>
          <a:lstStyle/>
          <a:p>
            <a:r>
              <a:rPr lang="kk-KZ" dirty="0"/>
              <a:t>2</a:t>
            </a:r>
            <a:r>
              <a:rPr lang="kk-KZ" dirty="0" smtClean="0"/>
              <a:t>. </a:t>
            </a:r>
            <a:r>
              <a:rPr lang="kk-KZ" dirty="0" smtClean="0">
                <a:latin typeface="Arial" panose="020B0604020202020204" pitchFamily="34" charset="0"/>
                <a:cs typeface="Arial" panose="020B0604020202020204" pitchFamily="34" charset="0"/>
              </a:rPr>
              <a:t>Тізбектің дамуы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98050" y="5672274"/>
            <a:ext cx="2135816" cy="36933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kk-KZ" dirty="0" smtClean="0">
                <a:latin typeface="Arial" panose="020B0604020202020204" pitchFamily="34" charset="0"/>
                <a:cs typeface="Arial" panose="020B0604020202020204" pitchFamily="34" charset="0"/>
              </a:rPr>
              <a:t>3. Тізбектің үзілуі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51715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6019" y="829932"/>
            <a:ext cx="7438902" cy="517859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56191" y="1166928"/>
            <a:ext cx="727178" cy="688222"/>
          </a:xfrm>
          <a:prstGeom prst="rect">
            <a:avLst/>
          </a:prstGeom>
        </p:spPr>
      </p:pic>
      <p:sp>
        <p:nvSpPr>
          <p:cNvPr id="2" name="Прямоугольник с двумя скругленными противолежащими углами 1"/>
          <p:cNvSpPr/>
          <p:nvPr/>
        </p:nvSpPr>
        <p:spPr>
          <a:xfrm>
            <a:off x="8183369" y="681076"/>
            <a:ext cx="3607496" cy="1281670"/>
          </a:xfrm>
          <a:prstGeom prst="round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Карбкатиондардың</a:t>
            </a:r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мономолекулярлы</a:t>
            </a:r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реакциялары</a:t>
            </a:r>
            <a:endParaRPr lang="ru-RU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с одним скругленным углом 2"/>
          <p:cNvSpPr/>
          <p:nvPr/>
        </p:nvSpPr>
        <p:spPr>
          <a:xfrm>
            <a:off x="7584921" y="2341002"/>
            <a:ext cx="4625162" cy="4194230"/>
          </a:xfrm>
          <a:prstGeom prst="round1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Карбкатионды</a:t>
            </a:r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реакциялар</a:t>
            </a:r>
            <a:endParaRPr lang="ru-RU" sz="2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үнемі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сұйық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фазада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немесе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қатты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катализатордың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бетінде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өтеді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Ерітіндідегі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сольватация </a:t>
            </a:r>
            <a:r>
              <a:rPr lang="ru-RU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беттегі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адсорбция ион </a:t>
            </a:r>
            <a:r>
              <a:rPr lang="ru-RU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реакцияларының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жылу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эффектісін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едәуір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өзгертеді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72140" y="829932"/>
            <a:ext cx="6092456" cy="369332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 rtlCol="0">
            <a:spAutoFit/>
          </a:bodyPr>
          <a:lstStyle/>
          <a:p>
            <a:r>
              <a:rPr lang="kk-KZ" dirty="0" smtClean="0">
                <a:latin typeface="Arial" panose="020B0604020202020204" pitchFamily="34" charset="0"/>
                <a:cs typeface="Arial" panose="020B0604020202020204" pitchFamily="34" charset="0"/>
              </a:rPr>
              <a:t>Карбкатион және олефин түзілуімен жүретін </a:t>
            </a:r>
            <a:r>
              <a:rPr lang="el-GR" dirty="0" smtClean="0">
                <a:latin typeface="Arial" panose="020B0604020202020204" pitchFamily="34" charset="0"/>
                <a:cs typeface="Arial" panose="020B0604020202020204" pitchFamily="34" charset="0"/>
              </a:rPr>
              <a:t>β</a:t>
            </a:r>
            <a:r>
              <a:rPr lang="kk-KZ" dirty="0" smtClean="0">
                <a:latin typeface="Arial" panose="020B0604020202020204" pitchFamily="34" charset="0"/>
                <a:cs typeface="Arial" panose="020B0604020202020204" pitchFamily="34" charset="0"/>
              </a:rPr>
              <a:t>-ыдырау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72140" y="1511039"/>
            <a:ext cx="2126511" cy="36933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kk-KZ" dirty="0">
                <a:latin typeface="Arial" panose="020B0604020202020204" pitchFamily="34" charset="0"/>
                <a:cs typeface="Arial" panose="020B0604020202020204" pitchFamily="34" charset="0"/>
              </a:rPr>
              <a:t>И</a:t>
            </a:r>
            <a:r>
              <a:rPr lang="kk-KZ" dirty="0" smtClean="0">
                <a:latin typeface="Arial" panose="020B0604020202020204" pitchFamily="34" charset="0"/>
                <a:cs typeface="Arial" panose="020B0604020202020204" pitchFamily="34" charset="0"/>
              </a:rPr>
              <a:t>зомеризация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72140" y="3217462"/>
            <a:ext cx="7310174" cy="36933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Карбкатиондардың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Н-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тасымалымен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бимолекулалық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реакциялары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11866" y="4015194"/>
            <a:ext cx="2047058" cy="369332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kk-KZ" dirty="0" smtClean="0">
                <a:latin typeface="Arial" panose="020B0604020202020204" pitchFamily="34" charset="0"/>
                <a:cs typeface="Arial" panose="020B0604020202020204" pitchFamily="34" charset="0"/>
              </a:rPr>
              <a:t>Алкилдеу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51593" y="4520661"/>
            <a:ext cx="1813142" cy="369332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kk-KZ" dirty="0" smtClean="0">
                <a:latin typeface="Arial" panose="020B0604020202020204" pitchFamily="34" charset="0"/>
                <a:cs typeface="Arial" panose="020B0604020202020204" pitchFamily="34" charset="0"/>
              </a:rPr>
              <a:t>Конденсация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2554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с двумя скругленными противолежащими углами 7"/>
          <p:cNvSpPr/>
          <p:nvPr/>
        </p:nvSpPr>
        <p:spPr>
          <a:xfrm>
            <a:off x="6726477" y="74428"/>
            <a:ext cx="5148195" cy="3647469"/>
          </a:xfrm>
          <a:prstGeom prst="round2Diag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ru-RU" sz="20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Каталитикалық</a:t>
            </a:r>
            <a:r>
              <a:rPr lang="ru-RU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крекинг </a:t>
            </a:r>
            <a:endParaRPr lang="ru-RU" sz="20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0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механизмі</a:t>
            </a:r>
            <a:r>
              <a:rPr lang="ru-RU" sz="2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химизмі</a:t>
            </a:r>
            <a:r>
              <a:rPr lang="ru-RU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endParaRPr lang="ru-RU" sz="20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0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крекингленетін</a:t>
            </a:r>
            <a:r>
              <a:rPr lang="ru-RU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шикізаттың</a:t>
            </a:r>
            <a:r>
              <a:rPr lang="ru-RU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химиялық</a:t>
            </a:r>
            <a:r>
              <a:rPr lang="ru-RU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түрленуі</a:t>
            </a:r>
            <a:r>
              <a:rPr lang="ru-RU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карбений</a:t>
            </a:r>
            <a:r>
              <a:rPr lang="ru-RU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— </a:t>
            </a:r>
            <a:r>
              <a:rPr lang="ru-RU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ионды</a:t>
            </a:r>
            <a:r>
              <a:rPr lang="ru-RU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механизм </a:t>
            </a:r>
            <a:r>
              <a:rPr lang="ru-RU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арқылы</a:t>
            </a:r>
            <a:r>
              <a:rPr lang="ru-RU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КС </a:t>
            </a:r>
            <a:r>
              <a:rPr lang="ru-RU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молекулаларын</a:t>
            </a:r>
            <a:r>
              <a:rPr lang="ru-RU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белсенділігі</a:t>
            </a:r>
            <a:r>
              <a:rPr lang="ru-RU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әлсіздеу</a:t>
            </a:r>
            <a:r>
              <a:rPr lang="ru-RU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ірі</a:t>
            </a:r>
            <a:r>
              <a:rPr lang="ru-RU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кеуекті</a:t>
            </a:r>
            <a:r>
              <a:rPr lang="ru-RU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матрицадан</a:t>
            </a:r>
            <a:r>
              <a:rPr lang="ru-RU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тұратын</a:t>
            </a:r>
            <a:r>
              <a:rPr lang="ru-RU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алюмосиликаттан</a:t>
            </a:r>
            <a:r>
              <a:rPr lang="ru-RU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белсенді</a:t>
            </a:r>
            <a:r>
              <a:rPr lang="ru-RU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компонент-</a:t>
            </a:r>
            <a:r>
              <a:rPr lang="ru-RU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цеолиттен</a:t>
            </a:r>
            <a:r>
              <a:rPr lang="ru-RU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тұратын</a:t>
            </a:r>
            <a:r>
              <a:rPr lang="ru-RU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катализатор </a:t>
            </a:r>
            <a:r>
              <a:rPr lang="ru-RU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бетіне</a:t>
            </a:r>
            <a:r>
              <a:rPr lang="ru-RU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химосорбциялау</a:t>
            </a:r>
            <a:r>
              <a:rPr lang="ru-RU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арқылы</a:t>
            </a:r>
            <a:r>
              <a:rPr lang="ru-RU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жүзеге</a:t>
            </a:r>
            <a:r>
              <a:rPr lang="ru-RU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асырылады</a:t>
            </a:r>
            <a:r>
              <a:rPr lang="ru-RU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r>
              <a:rPr lang="ru-RU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с двумя скругленными противолежащими углами 1"/>
          <p:cNvSpPr/>
          <p:nvPr/>
        </p:nvSpPr>
        <p:spPr>
          <a:xfrm>
            <a:off x="6992655" y="3827721"/>
            <a:ext cx="4615838" cy="2905852"/>
          </a:xfrm>
          <a:prstGeom prst="round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20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Карбений-ионындағы</a:t>
            </a:r>
            <a:r>
              <a:rPr lang="ru-RU" sz="20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С-С </a:t>
            </a:r>
            <a:r>
              <a:rPr lang="ru-RU" sz="20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байланысының</a:t>
            </a:r>
            <a:r>
              <a:rPr lang="ru-RU" sz="20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үзілуі</a:t>
            </a:r>
            <a:r>
              <a:rPr lang="ru-RU" sz="20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20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төменмолекулалы</a:t>
            </a:r>
            <a:r>
              <a:rPr lang="ru-RU" sz="20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отын</a:t>
            </a:r>
            <a:r>
              <a:rPr lang="ru-RU" sz="20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фракциялары</a:t>
            </a:r>
            <a:r>
              <a:rPr lang="ru-RU" sz="20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мен КК </a:t>
            </a:r>
            <a:r>
              <a:rPr lang="ru-RU" sz="20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газдарындағы</a:t>
            </a:r>
            <a:r>
              <a:rPr lang="ru-RU" sz="20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С3–С4 </a:t>
            </a:r>
            <a:r>
              <a:rPr lang="ru-RU" sz="20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КС </a:t>
            </a:r>
            <a:r>
              <a:rPr lang="ru-RU" sz="20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түзілуіне</a:t>
            </a:r>
            <a:r>
              <a:rPr lang="ru-RU" sz="20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0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изомерленуге</a:t>
            </a:r>
            <a:r>
              <a:rPr lang="ru-RU" sz="20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0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дегидрлеуге</a:t>
            </a:r>
            <a:r>
              <a:rPr lang="ru-RU" sz="20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әкелетін</a:t>
            </a:r>
            <a:r>
              <a:rPr lang="ru-RU" sz="20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маңызды</a:t>
            </a:r>
            <a:r>
              <a:rPr lang="ru-RU" sz="20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мақсатты</a:t>
            </a:r>
            <a:r>
              <a:rPr lang="ru-RU" sz="20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реакциялардың</a:t>
            </a:r>
            <a:r>
              <a:rPr lang="ru-RU" sz="20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бірі</a:t>
            </a:r>
            <a:r>
              <a:rPr lang="ru-RU" sz="20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болып</a:t>
            </a:r>
            <a:r>
              <a:rPr lang="ru-RU" sz="20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табылады</a:t>
            </a:r>
            <a:r>
              <a:rPr lang="ru-RU" sz="20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0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7294" y="3721897"/>
            <a:ext cx="5611084" cy="255007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1453" y="737358"/>
            <a:ext cx="5876925" cy="25298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86897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" name="Rectangle 7">
            <a:extLst>
              <a:ext uri="{FF2B5EF4-FFF2-40B4-BE49-F238E27FC236}">
                <a16:creationId xmlns:a16="http://schemas.microsoft.com/office/drawing/2014/main" id="{7608836D-C7CD-485D-A3EE-F45976D9233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9">
            <a:extLst>
              <a:ext uri="{FF2B5EF4-FFF2-40B4-BE49-F238E27FC236}">
                <a16:creationId xmlns:a16="http://schemas.microsoft.com/office/drawing/2014/main" id="{E5829972-04AB-4FA5-807B-D16B84C8FE9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11">
            <a:extLst>
              <a:ext uri="{FF2B5EF4-FFF2-40B4-BE49-F238E27FC236}">
                <a16:creationId xmlns:a16="http://schemas.microsoft.com/office/drawing/2014/main" id="{08825D8A-33EB-4232-B2F4-F9F0A23B8E6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13">
            <a:extLst>
              <a:ext uri="{FF2B5EF4-FFF2-40B4-BE49-F238E27FC236}">
                <a16:creationId xmlns:a16="http://schemas.microsoft.com/office/drawing/2014/main" id="{37ECC478-556B-4732-A558-70E89B6614E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8" name="Rectangle 64">
              <a:extLst>
                <a:ext uri="{FF2B5EF4-FFF2-40B4-BE49-F238E27FC236}">
                  <a16:creationId xmlns:a16="http://schemas.microsoft.com/office/drawing/2014/main" id="{2569EEB1-2A6F-46C7-AAEA-CD1B676E487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66">
              <a:extLst>
                <a:ext uri="{FF2B5EF4-FFF2-40B4-BE49-F238E27FC236}">
                  <a16:creationId xmlns:a16="http://schemas.microsoft.com/office/drawing/2014/main" id="{3439FD61-F1F1-466A-9CE6-06072254904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64">
              <a:extLst>
                <a:ext uri="{FF2B5EF4-FFF2-40B4-BE49-F238E27FC236}">
                  <a16:creationId xmlns:a16="http://schemas.microsoft.com/office/drawing/2014/main" id="{BB5C3D91-969C-49DE-81A1-EED0E9FAD73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66">
              <a:extLst>
                <a:ext uri="{FF2B5EF4-FFF2-40B4-BE49-F238E27FC236}">
                  <a16:creationId xmlns:a16="http://schemas.microsoft.com/office/drawing/2014/main" id="{14FDF799-8DBD-465A-BFCD-B8D2F864435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64">
              <a:extLst>
                <a:ext uri="{FF2B5EF4-FFF2-40B4-BE49-F238E27FC236}">
                  <a16:creationId xmlns:a16="http://schemas.microsoft.com/office/drawing/2014/main" id="{4ED0DC5F-645A-4A94-A3C6-9ABA8BEA81B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66">
              <a:extLst>
                <a:ext uri="{FF2B5EF4-FFF2-40B4-BE49-F238E27FC236}">
                  <a16:creationId xmlns:a16="http://schemas.microsoft.com/office/drawing/2014/main" id="{987528AE-1A5D-4EAD-9B8F-F27DC6D71BE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64">
              <a:extLst>
                <a:ext uri="{FF2B5EF4-FFF2-40B4-BE49-F238E27FC236}">
                  <a16:creationId xmlns:a16="http://schemas.microsoft.com/office/drawing/2014/main" id="{3EC03E9D-7957-42F3-B30E-B17E1BD9C2E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ectangle 66">
              <a:extLst>
                <a:ext uri="{FF2B5EF4-FFF2-40B4-BE49-F238E27FC236}">
                  <a16:creationId xmlns:a16="http://schemas.microsoft.com/office/drawing/2014/main" id="{8500EA75-AD80-4038-B7BA-18101069CAF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64">
              <a:extLst>
                <a:ext uri="{FF2B5EF4-FFF2-40B4-BE49-F238E27FC236}">
                  <a16:creationId xmlns:a16="http://schemas.microsoft.com/office/drawing/2014/main" id="{A8518B9B-2CF4-499C-8869-53DAF713C7B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66">
              <a:extLst>
                <a:ext uri="{FF2B5EF4-FFF2-40B4-BE49-F238E27FC236}">
                  <a16:creationId xmlns:a16="http://schemas.microsoft.com/office/drawing/2014/main" id="{8A0105D1-8B0F-48FB-99CE-F317FC01C62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64">
              <a:extLst>
                <a:ext uri="{FF2B5EF4-FFF2-40B4-BE49-F238E27FC236}">
                  <a16:creationId xmlns:a16="http://schemas.microsoft.com/office/drawing/2014/main" id="{CE0072A9-6AA2-4FFD-B286-2F7C4D0B868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66">
              <a:extLst>
                <a:ext uri="{FF2B5EF4-FFF2-40B4-BE49-F238E27FC236}">
                  <a16:creationId xmlns:a16="http://schemas.microsoft.com/office/drawing/2014/main" id="{41208B1A-BDF4-454C-8F35-5FCB2A8152E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0" name="Group 27">
            <a:extLst>
              <a:ext uri="{FF2B5EF4-FFF2-40B4-BE49-F238E27FC236}">
                <a16:creationId xmlns:a16="http://schemas.microsoft.com/office/drawing/2014/main" id="{DD732156-DC6C-48BB-B708-B6FF3392091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21" name="Rectangle 2">
              <a:extLst>
                <a:ext uri="{FF2B5EF4-FFF2-40B4-BE49-F238E27FC236}">
                  <a16:creationId xmlns:a16="http://schemas.microsoft.com/office/drawing/2014/main" id="{D12F30BB-247F-4C07-8FD1-B4A17BED78D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59">
              <a:extLst>
                <a:ext uri="{FF2B5EF4-FFF2-40B4-BE49-F238E27FC236}">
                  <a16:creationId xmlns:a16="http://schemas.microsoft.com/office/drawing/2014/main" id="{D9B72407-7C8E-411C-A298-DAA3D3AEB37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62">
              <a:extLst>
                <a:ext uri="{FF2B5EF4-FFF2-40B4-BE49-F238E27FC236}">
                  <a16:creationId xmlns:a16="http://schemas.microsoft.com/office/drawing/2014/main" id="{A8908A40-3CE7-49FC-930D-8343D2C68BE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64">
              <a:extLst>
                <a:ext uri="{FF2B5EF4-FFF2-40B4-BE49-F238E27FC236}">
                  <a16:creationId xmlns:a16="http://schemas.microsoft.com/office/drawing/2014/main" id="{A163286E-D081-420D-9CFB-F64ABF859A0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66">
              <a:extLst>
                <a:ext uri="{FF2B5EF4-FFF2-40B4-BE49-F238E27FC236}">
                  <a16:creationId xmlns:a16="http://schemas.microsoft.com/office/drawing/2014/main" id="{DE8A6DD8-B1A0-4844-9E93-5B435CE9FB55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2">
              <a:extLst>
                <a:ext uri="{FF2B5EF4-FFF2-40B4-BE49-F238E27FC236}">
                  <a16:creationId xmlns:a16="http://schemas.microsoft.com/office/drawing/2014/main" id="{7E544615-AC20-41F2-9486-24FFC303D965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Rectangle 59">
              <a:extLst>
                <a:ext uri="{FF2B5EF4-FFF2-40B4-BE49-F238E27FC236}">
                  <a16:creationId xmlns:a16="http://schemas.microsoft.com/office/drawing/2014/main" id="{E57712DD-706E-4BA7-996F-289DBF017D3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ectangle 62">
              <a:extLst>
                <a:ext uri="{FF2B5EF4-FFF2-40B4-BE49-F238E27FC236}">
                  <a16:creationId xmlns:a16="http://schemas.microsoft.com/office/drawing/2014/main" id="{21F827BF-3A54-4951-B69B-2B7644AECDA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Rectangle 64">
              <a:extLst>
                <a:ext uri="{FF2B5EF4-FFF2-40B4-BE49-F238E27FC236}">
                  <a16:creationId xmlns:a16="http://schemas.microsoft.com/office/drawing/2014/main" id="{9AA089BA-3050-459A-9FE4-6BAA2CBECF2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66">
              <a:extLst>
                <a:ext uri="{FF2B5EF4-FFF2-40B4-BE49-F238E27FC236}">
                  <a16:creationId xmlns:a16="http://schemas.microsoft.com/office/drawing/2014/main" id="{186178A2-1581-4172-819F-C39E773D6A7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2">
              <a:extLst>
                <a:ext uri="{FF2B5EF4-FFF2-40B4-BE49-F238E27FC236}">
                  <a16:creationId xmlns:a16="http://schemas.microsoft.com/office/drawing/2014/main" id="{1487A9E8-2A20-4ED4-A785-7E71AE0B912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59">
              <a:extLst>
                <a:ext uri="{FF2B5EF4-FFF2-40B4-BE49-F238E27FC236}">
                  <a16:creationId xmlns:a16="http://schemas.microsoft.com/office/drawing/2014/main" id="{041FDCC3-881A-4FD0-8124-0B552A4CF9D5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62">
              <a:extLst>
                <a:ext uri="{FF2B5EF4-FFF2-40B4-BE49-F238E27FC236}">
                  <a16:creationId xmlns:a16="http://schemas.microsoft.com/office/drawing/2014/main" id="{0E834240-9B67-4663-9EBD-47272D03A93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64">
              <a:extLst>
                <a:ext uri="{FF2B5EF4-FFF2-40B4-BE49-F238E27FC236}">
                  <a16:creationId xmlns:a16="http://schemas.microsoft.com/office/drawing/2014/main" id="{0F9458DA-D11F-4E18-9157-33692F37319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66">
              <a:extLst>
                <a:ext uri="{FF2B5EF4-FFF2-40B4-BE49-F238E27FC236}">
                  <a16:creationId xmlns:a16="http://schemas.microsoft.com/office/drawing/2014/main" id="{491081F6-440A-4AA3-9B72-3F5D9CC2B4A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 2">
              <a:extLst>
                <a:ext uri="{FF2B5EF4-FFF2-40B4-BE49-F238E27FC236}">
                  <a16:creationId xmlns:a16="http://schemas.microsoft.com/office/drawing/2014/main" id="{9EBE463D-7A93-417C-9D3C-97B0A4623D4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59">
              <a:extLst>
                <a:ext uri="{FF2B5EF4-FFF2-40B4-BE49-F238E27FC236}">
                  <a16:creationId xmlns:a16="http://schemas.microsoft.com/office/drawing/2014/main" id="{212DD3DC-0710-4F07-A622-FC8E0555A4B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62">
              <a:extLst>
                <a:ext uri="{FF2B5EF4-FFF2-40B4-BE49-F238E27FC236}">
                  <a16:creationId xmlns:a16="http://schemas.microsoft.com/office/drawing/2014/main" id="{8784D3F6-706C-4925-A0C5-923284A9126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64">
              <a:extLst>
                <a:ext uri="{FF2B5EF4-FFF2-40B4-BE49-F238E27FC236}">
                  <a16:creationId xmlns:a16="http://schemas.microsoft.com/office/drawing/2014/main" id="{4FDA8F6E-612C-41A5-98E3-7605FA7E74B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66">
              <a:extLst>
                <a:ext uri="{FF2B5EF4-FFF2-40B4-BE49-F238E27FC236}">
                  <a16:creationId xmlns:a16="http://schemas.microsoft.com/office/drawing/2014/main" id="{3D541228-2F26-430A-8962-E1148FB4A33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 2">
              <a:extLst>
                <a:ext uri="{FF2B5EF4-FFF2-40B4-BE49-F238E27FC236}">
                  <a16:creationId xmlns:a16="http://schemas.microsoft.com/office/drawing/2014/main" id="{6112C289-AABF-405B-8B79-BDE5E511D785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Rectangle 59">
              <a:extLst>
                <a:ext uri="{FF2B5EF4-FFF2-40B4-BE49-F238E27FC236}">
                  <a16:creationId xmlns:a16="http://schemas.microsoft.com/office/drawing/2014/main" id="{D7447B8D-AE88-4614-93EA-CFF096AA393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Rectangle 62">
              <a:extLst>
                <a:ext uri="{FF2B5EF4-FFF2-40B4-BE49-F238E27FC236}">
                  <a16:creationId xmlns:a16="http://schemas.microsoft.com/office/drawing/2014/main" id="{B7F02231-97A6-46A8-B388-35730D70ECF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Rectangle 64">
              <a:extLst>
                <a:ext uri="{FF2B5EF4-FFF2-40B4-BE49-F238E27FC236}">
                  <a16:creationId xmlns:a16="http://schemas.microsoft.com/office/drawing/2014/main" id="{4F231344-6DAB-48BD-9121-995A1C79A02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ectangle 66">
              <a:extLst>
                <a:ext uri="{FF2B5EF4-FFF2-40B4-BE49-F238E27FC236}">
                  <a16:creationId xmlns:a16="http://schemas.microsoft.com/office/drawing/2014/main" id="{F7FA72A2-3D92-4B88-A004-95272D49BBC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1" name="Заголовок 1">
            <a:extLst>
              <a:ext uri="{FF2B5EF4-FFF2-40B4-BE49-F238E27FC236}">
                <a16:creationId xmlns:a16="http://schemas.microsoft.com/office/drawing/2014/main" id="{26782FEF-BB68-46F0-BA44-140034972F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513993"/>
            <a:ext cx="10972800" cy="34864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Обзорные вопросы</a:t>
            </a:r>
          </a:p>
        </p:txBody>
      </p:sp>
      <p:sp>
        <p:nvSpPr>
          <p:cNvPr id="47" name="Объект 2">
            <a:extLst>
              <a:ext uri="{FF2B5EF4-FFF2-40B4-BE49-F238E27FC236}">
                <a16:creationId xmlns:a16="http://schemas.microsoft.com/office/drawing/2014/main" id="{4FA3C100-DD29-4A09-ABEE-10354C0CCD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05524" y="1555683"/>
            <a:ext cx="10005270" cy="4911824"/>
          </a:xfrm>
        </p:spPr>
        <p:txBody>
          <a:bodyPr>
            <a:normAutofit/>
          </a:bodyPr>
          <a:lstStyle/>
          <a:p>
            <a:pPr marL="514350" indent="-514350">
              <a:lnSpc>
                <a:spcPct val="100000"/>
              </a:lnSpc>
              <a:spcBef>
                <a:spcPts val="0"/>
              </a:spcBef>
              <a:buAutoNum type="arabicPeriod"/>
            </a:pP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Гетерогенді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катализді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қандай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теориялар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сипаттайды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marL="514350" indent="-514350">
              <a:lnSpc>
                <a:spcPct val="100000"/>
              </a:lnSpc>
              <a:spcBef>
                <a:spcPts val="0"/>
              </a:spcBef>
              <a:buAutoNum type="arabicPeriod"/>
            </a:pP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Иондық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катализге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мысалдар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келтіріңіз</a:t>
            </a:r>
            <a:endParaRPr lang="ru-RU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>
              <a:lnSpc>
                <a:spcPct val="100000"/>
              </a:lnSpc>
              <a:spcBef>
                <a:spcPts val="0"/>
              </a:spcBef>
              <a:buAutoNum type="arabicPeriod"/>
            </a:pP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Карбкатиондардың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мономолекулалық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реакцияларын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жазыңыз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514350" indent="-514350">
              <a:lnSpc>
                <a:spcPct val="100000"/>
              </a:lnSpc>
              <a:spcBef>
                <a:spcPts val="0"/>
              </a:spcBef>
              <a:buAutoNum type="arabicPeriod"/>
            </a:pP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Каталитикалық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крекинг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кезеңдерін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сипаттаңыз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" name="Скругленный прямоугольник 4">
            <a:extLst>
              <a:ext uri="{FF2B5EF4-FFF2-40B4-BE49-F238E27FC236}">
                <a16:creationId xmlns:a16="http://schemas.microsoft.com/office/drawing/2014/main" id="{48BE2435-1AF6-498A-B630-39CE5DCECAFB}"/>
              </a:ext>
            </a:extLst>
          </p:cNvPr>
          <p:cNvSpPr/>
          <p:nvPr/>
        </p:nvSpPr>
        <p:spPr>
          <a:xfrm>
            <a:off x="2003488" y="366533"/>
            <a:ext cx="8181975" cy="581025"/>
          </a:xfrm>
          <a:prstGeom prst="round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ШОЛУ СҰРАҚТАРЫ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4232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нутый угол 5"/>
          <p:cNvSpPr/>
          <p:nvPr/>
        </p:nvSpPr>
        <p:spPr>
          <a:xfrm>
            <a:off x="691814" y="1411672"/>
            <a:ext cx="4784941" cy="4807054"/>
          </a:xfrm>
          <a:prstGeom prst="foldedCorner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Электронды</a:t>
            </a:r>
            <a:r>
              <a:rPr lang="ru-RU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тотығу-тотықсыздану</a:t>
            </a:r>
            <a:r>
              <a:rPr lang="ru-RU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катализі</a:t>
            </a:r>
            <a:r>
              <a:rPr lang="ru-RU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algn="ctr"/>
            <a:r>
              <a:rPr lang="ru-RU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Кт</a:t>
            </a: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әрекеті</a:t>
            </a: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ауыспалы</a:t>
            </a: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металдардың</a:t>
            </a: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бос </a:t>
            </a:r>
            <a:r>
              <a:rPr lang="ru-RU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электрондары</a:t>
            </a: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есебінен</a:t>
            </a: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гомолитикалық</a:t>
            </a: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реакциялардағы</a:t>
            </a: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электрондық</a:t>
            </a: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өтулерді</a:t>
            </a: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жеңілдету</a:t>
            </a: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арқылы</a:t>
            </a: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қол</a:t>
            </a: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жеткізіледі.ТТР</a:t>
            </a: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-да </a:t>
            </a:r>
            <a:r>
              <a:rPr lang="ru-RU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белсенді</a:t>
            </a: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Кт</a:t>
            </a: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аяқталмаған</a:t>
            </a: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d-</a:t>
            </a:r>
            <a:r>
              <a:rPr lang="ru-RU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қабаты</a:t>
            </a: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бар </a:t>
            </a:r>
            <a:r>
              <a:rPr lang="ru-RU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ауыспалы</a:t>
            </a: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металдар</a:t>
            </a: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аммиак </a:t>
            </a:r>
            <a:r>
              <a:rPr lang="ru-RU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синтезіндегі</a:t>
            </a: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темір.Кобальт</a:t>
            </a: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никель, мыс </a:t>
            </a:r>
            <a:r>
              <a:rPr lang="ru-RU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платина </a:t>
            </a:r>
            <a:r>
              <a:rPr lang="ru-RU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тобындағы</a:t>
            </a: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металдар</a:t>
            </a: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гидрлеу</a:t>
            </a: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дегидрлеу</a:t>
            </a: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сондай-ақ</a:t>
            </a: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тотығу</a:t>
            </a: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процестерінде</a:t>
            </a: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жоғары</a:t>
            </a: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белсенділік</a:t>
            </a: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көрсетеді</a:t>
            </a: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400148" y="397145"/>
            <a:ext cx="9169051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err="1">
                <a:solidFill>
                  <a:srgbClr val="FE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Каталитикалық</a:t>
            </a:r>
            <a:r>
              <a:rPr lang="ru-RU" sz="2400" b="1" dirty="0">
                <a:solidFill>
                  <a:srgbClr val="FE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solidFill>
                  <a:srgbClr val="FE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гомолитикалық</a:t>
            </a:r>
            <a:r>
              <a:rPr lang="ru-RU" sz="2400" b="1" dirty="0">
                <a:solidFill>
                  <a:srgbClr val="FE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solidFill>
                  <a:srgbClr val="FE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көмірсутектерді</a:t>
            </a:r>
            <a:r>
              <a:rPr lang="ru-RU" sz="2400" b="1" dirty="0">
                <a:solidFill>
                  <a:srgbClr val="FE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solidFill>
                  <a:srgbClr val="FE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конверсиялаудың</a:t>
            </a:r>
            <a:r>
              <a:rPr lang="ru-RU" sz="2400" b="1" dirty="0">
                <a:solidFill>
                  <a:srgbClr val="FE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solidFill>
                  <a:srgbClr val="FE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теориялық</a:t>
            </a:r>
            <a:r>
              <a:rPr lang="ru-RU" sz="2400" b="1" dirty="0">
                <a:solidFill>
                  <a:srgbClr val="FE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solidFill>
                  <a:srgbClr val="FE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негіздері</a:t>
            </a:r>
            <a:endParaRPr lang="ru-RU" sz="2400" b="1" dirty="0">
              <a:solidFill>
                <a:srgbClr val="FE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Загнутый угол 1"/>
          <p:cNvSpPr/>
          <p:nvPr/>
        </p:nvSpPr>
        <p:spPr>
          <a:xfrm>
            <a:off x="5984673" y="1411673"/>
            <a:ext cx="5087257" cy="4807053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Күкіртті</a:t>
            </a:r>
            <a:r>
              <a:rPr lang="ru-RU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мұнайды</a:t>
            </a:r>
            <a:r>
              <a:rPr lang="ru-RU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терең</a:t>
            </a:r>
            <a:r>
              <a:rPr lang="ru-RU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өңдеу</a:t>
            </a:r>
            <a:r>
              <a:rPr lang="ru-RU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кезінде</a:t>
            </a:r>
            <a:r>
              <a:rPr lang="ru-RU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МӨЗ </a:t>
            </a:r>
            <a:r>
              <a:rPr lang="ru-RU" sz="20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гидрогенизациялық</a:t>
            </a:r>
            <a:r>
              <a:rPr lang="ru-RU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процестерінің</a:t>
            </a:r>
            <a:r>
              <a:rPr lang="ru-RU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қажеттілігін</a:t>
            </a:r>
            <a:r>
              <a:rPr lang="ru-RU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қамтамасыз</a:t>
            </a:r>
            <a:r>
              <a:rPr lang="ru-RU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ету</a:t>
            </a:r>
            <a:r>
              <a:rPr lang="ru-RU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үшін</a:t>
            </a:r>
            <a:r>
              <a:rPr lang="ru-RU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20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</a:t>
            </a:r>
            <a:r>
              <a:rPr lang="ru-RU" sz="16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20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КР </a:t>
            </a:r>
            <a:r>
              <a:rPr lang="ru-RU" sz="2000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қондырғылары</a:t>
            </a:r>
            <a:r>
              <a:rPr lang="ru-RU" sz="20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жеткіліксіз</a:t>
            </a:r>
            <a:r>
              <a:rPr lang="ru-RU" sz="20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ctr"/>
            <a:r>
              <a:rPr lang="en-US" sz="20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n-US" sz="16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20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алудың</a:t>
            </a:r>
            <a:r>
              <a:rPr lang="ru-RU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балама</a:t>
            </a:r>
            <a:r>
              <a:rPr lang="ru-RU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әдісі-бұл</a:t>
            </a:r>
            <a:r>
              <a:rPr lang="ru-RU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КС </a:t>
            </a:r>
            <a:r>
              <a:rPr lang="ru-RU" sz="20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каталитикалық</a:t>
            </a:r>
            <a:r>
              <a:rPr lang="ru-RU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бу</a:t>
            </a:r>
            <a:r>
              <a:rPr lang="ru-RU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конверсиясы</a:t>
            </a:r>
            <a:r>
              <a:rPr lang="ru-RU" sz="20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ru-RU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КБК</a:t>
            </a:r>
            <a:r>
              <a:rPr lang="ru-RU" sz="20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процестерінде</a:t>
            </a:r>
            <a:r>
              <a:rPr lang="ru-RU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шикізат</a:t>
            </a:r>
            <a:r>
              <a:rPr lang="ru-RU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ретінде</a:t>
            </a:r>
            <a:r>
              <a:rPr lang="ru-RU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табиғи</a:t>
            </a:r>
            <a:r>
              <a:rPr lang="ru-RU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зауыттық</a:t>
            </a:r>
            <a:r>
              <a:rPr lang="ru-RU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газдар</a:t>
            </a:r>
            <a:r>
              <a:rPr lang="ru-RU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0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сондай-ақ</a:t>
            </a:r>
            <a:r>
              <a:rPr lang="ru-RU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тікелей</a:t>
            </a:r>
            <a:r>
              <a:rPr lang="ru-RU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айдалған</a:t>
            </a:r>
            <a:r>
              <a:rPr lang="ru-RU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бензин </a:t>
            </a:r>
            <a:r>
              <a:rPr lang="ru-RU" sz="20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қолданылады</a:t>
            </a:r>
            <a:r>
              <a:rPr lang="ru-RU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860695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70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786EB66-C867-4091-BE41-0977C316230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17AB195-E690-4959-B435-3BC469C2CA4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15" name="Rectangle 64">
              <a:extLst>
                <a:ext uri="{FF2B5EF4-FFF2-40B4-BE49-F238E27FC236}">
                  <a16:creationId xmlns:a16="http://schemas.microsoft.com/office/drawing/2014/main" id="{BBBA5550-3A7F-41FE-AEC2-85F9CA801E3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66">
              <a:extLst>
                <a:ext uri="{FF2B5EF4-FFF2-40B4-BE49-F238E27FC236}">
                  <a16:creationId xmlns:a16="http://schemas.microsoft.com/office/drawing/2014/main" id="{20C75782-E825-4F5C-B9E2-269CD9E69B9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64">
              <a:extLst>
                <a:ext uri="{FF2B5EF4-FFF2-40B4-BE49-F238E27FC236}">
                  <a16:creationId xmlns:a16="http://schemas.microsoft.com/office/drawing/2014/main" id="{3F6D5B3A-F638-4015-BF3D-202A166FD4E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C8B81319-436D-4F21-ABCC-A5838F98926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6C0516BC-CF7B-4D50-8C67-0665D3FD9A4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C232F28B-582E-441D-A117-D9A1A40EBCC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64">
              <a:extLst>
                <a:ext uri="{FF2B5EF4-FFF2-40B4-BE49-F238E27FC236}">
                  <a16:creationId xmlns:a16="http://schemas.microsoft.com/office/drawing/2014/main" id="{5E43823E-66CA-4740-95AE-DB53C2751B6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06C1A5BC-53FF-465A-8394-81554FCDA01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86AAA0B5-FFC7-499B-9C1B-8DFFB4F2910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A1B55CB2-2108-462D-B109-4D76D34A824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64">
              <a:extLst>
                <a:ext uri="{FF2B5EF4-FFF2-40B4-BE49-F238E27FC236}">
                  <a16:creationId xmlns:a16="http://schemas.microsoft.com/office/drawing/2014/main" id="{9E620EE3-25FA-4C0B-9F5D-470FF51B9B1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66">
              <a:extLst>
                <a:ext uri="{FF2B5EF4-FFF2-40B4-BE49-F238E27FC236}">
                  <a16:creationId xmlns:a16="http://schemas.microsoft.com/office/drawing/2014/main" id="{52A5BDF8-AD17-44D3-B1C9-E165158D919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9D9672DB-F953-4898-9C52-03A164FADED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29" name="Rectangle 2">
              <a:extLst>
                <a:ext uri="{FF2B5EF4-FFF2-40B4-BE49-F238E27FC236}">
                  <a16:creationId xmlns:a16="http://schemas.microsoft.com/office/drawing/2014/main" id="{BF03BEBE-5AB3-4234-9975-887E86FEDE1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59">
              <a:extLst>
                <a:ext uri="{FF2B5EF4-FFF2-40B4-BE49-F238E27FC236}">
                  <a16:creationId xmlns:a16="http://schemas.microsoft.com/office/drawing/2014/main" id="{77545F09-233F-4039-B88E-8B7EE733B6C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62">
              <a:extLst>
                <a:ext uri="{FF2B5EF4-FFF2-40B4-BE49-F238E27FC236}">
                  <a16:creationId xmlns:a16="http://schemas.microsoft.com/office/drawing/2014/main" id="{B89D6423-0884-41BE-BAB8-0F8A9851D54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64">
              <a:extLst>
                <a:ext uri="{FF2B5EF4-FFF2-40B4-BE49-F238E27FC236}">
                  <a16:creationId xmlns:a16="http://schemas.microsoft.com/office/drawing/2014/main" id="{2316554F-5550-4E94-BF70-9B1092E2A855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B3B986A6-E7CE-46D5-B7C2-E469056C52C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2">
              <a:extLst>
                <a:ext uri="{FF2B5EF4-FFF2-40B4-BE49-F238E27FC236}">
                  <a16:creationId xmlns:a16="http://schemas.microsoft.com/office/drawing/2014/main" id="{513E22E1-E1BD-471B-9959-02D382CDB4A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59">
              <a:extLst>
                <a:ext uri="{FF2B5EF4-FFF2-40B4-BE49-F238E27FC236}">
                  <a16:creationId xmlns:a16="http://schemas.microsoft.com/office/drawing/2014/main" id="{81396781-D57E-417F-9D99-C69663C283F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 62">
              <a:extLst>
                <a:ext uri="{FF2B5EF4-FFF2-40B4-BE49-F238E27FC236}">
                  <a16:creationId xmlns:a16="http://schemas.microsoft.com/office/drawing/2014/main" id="{B3DCA897-9502-460C-B0A6-67548D09B71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64">
              <a:extLst>
                <a:ext uri="{FF2B5EF4-FFF2-40B4-BE49-F238E27FC236}">
                  <a16:creationId xmlns:a16="http://schemas.microsoft.com/office/drawing/2014/main" id="{009AF730-DCD4-4428-A9E9-D26FAD14202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72AF0F75-11D1-432A-969B-1F454307F52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2">
              <a:extLst>
                <a:ext uri="{FF2B5EF4-FFF2-40B4-BE49-F238E27FC236}">
                  <a16:creationId xmlns:a16="http://schemas.microsoft.com/office/drawing/2014/main" id="{23397648-9CC0-48EE-86FE-B819830EA2C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59">
              <a:extLst>
                <a:ext uri="{FF2B5EF4-FFF2-40B4-BE49-F238E27FC236}">
                  <a16:creationId xmlns:a16="http://schemas.microsoft.com/office/drawing/2014/main" id="{5C7C485C-93D0-46DC-AD54-B0AFDAEA7A1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 62">
              <a:extLst>
                <a:ext uri="{FF2B5EF4-FFF2-40B4-BE49-F238E27FC236}">
                  <a16:creationId xmlns:a16="http://schemas.microsoft.com/office/drawing/2014/main" id="{BB2C71AA-96A2-4945-BE1C-17FEF965F79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Rectangle 64">
              <a:extLst>
                <a:ext uri="{FF2B5EF4-FFF2-40B4-BE49-F238E27FC236}">
                  <a16:creationId xmlns:a16="http://schemas.microsoft.com/office/drawing/2014/main" id="{1914A3E6-8F60-4CB5-8142-47B57D38C60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Rectangle 66">
              <a:extLst>
                <a:ext uri="{FF2B5EF4-FFF2-40B4-BE49-F238E27FC236}">
                  <a16:creationId xmlns:a16="http://schemas.microsoft.com/office/drawing/2014/main" id="{8E36D6EE-E260-44F2-8D0C-B86573A6803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Rectangle 2">
              <a:extLst>
                <a:ext uri="{FF2B5EF4-FFF2-40B4-BE49-F238E27FC236}">
                  <a16:creationId xmlns:a16="http://schemas.microsoft.com/office/drawing/2014/main" id="{A1EDD0E7-0ACC-4782-BB65-179218A5360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61301D83-35ED-45D9-808A-4BDADF2B221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8ED1BB52-7859-46C1-997C-F679C92369F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7A5D5BB8-21AD-44D8-8793-CB4924B9380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Rectangle 66">
              <a:extLst>
                <a:ext uri="{FF2B5EF4-FFF2-40B4-BE49-F238E27FC236}">
                  <a16:creationId xmlns:a16="http://schemas.microsoft.com/office/drawing/2014/main" id="{6B17B7F3-3D9C-4459-AF7F-6BCF1366474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Rectangle 2">
              <a:extLst>
                <a:ext uri="{FF2B5EF4-FFF2-40B4-BE49-F238E27FC236}">
                  <a16:creationId xmlns:a16="http://schemas.microsoft.com/office/drawing/2014/main" id="{03AF9AAC-5EF8-43F6-A71F-CAACB54FF67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F0D2C464-1C0A-4D91-9AAA-C053C895FDF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Rectangle 62">
              <a:extLst>
                <a:ext uri="{FF2B5EF4-FFF2-40B4-BE49-F238E27FC236}">
                  <a16:creationId xmlns:a16="http://schemas.microsoft.com/office/drawing/2014/main" id="{4BEDADBB-1E6E-48F0-BBF3-EB9B978FB25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Rectangle 64">
              <a:extLst>
                <a:ext uri="{FF2B5EF4-FFF2-40B4-BE49-F238E27FC236}">
                  <a16:creationId xmlns:a16="http://schemas.microsoft.com/office/drawing/2014/main" id="{A768E058-61D9-41D6-AC45-94D984A89B4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Rectangle 66">
              <a:extLst>
                <a:ext uri="{FF2B5EF4-FFF2-40B4-BE49-F238E27FC236}">
                  <a16:creationId xmlns:a16="http://schemas.microsoft.com/office/drawing/2014/main" id="{99718B8A-0078-45EC-9F2C-1B6E96E1B73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" name="Прямоугольник с двумя скругленными противолежащими углами 4"/>
          <p:cNvSpPr/>
          <p:nvPr/>
        </p:nvSpPr>
        <p:spPr>
          <a:xfrm>
            <a:off x="5986390" y="0"/>
            <a:ext cx="6305748" cy="6068727"/>
          </a:xfrm>
          <a:prstGeom prst="round2Diag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ru-RU" sz="2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Конверсияны</a:t>
            </a:r>
            <a:r>
              <a:rPr lang="ru-RU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тотықтырғыш</a:t>
            </a:r>
            <a:r>
              <a:rPr lang="ru-RU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ретінде</a:t>
            </a:r>
            <a:r>
              <a:rPr lang="ru-RU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әртүрлі</a:t>
            </a:r>
            <a:r>
              <a:rPr lang="ru-RU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реагенттерді</a:t>
            </a:r>
            <a:r>
              <a:rPr lang="ru-RU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ru-RU" sz="20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оттегі</a:t>
            </a:r>
            <a:r>
              <a:rPr lang="ru-RU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су </a:t>
            </a:r>
            <a:r>
              <a:rPr lang="ru-RU" sz="20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буы</a:t>
            </a:r>
            <a:r>
              <a:rPr lang="ru-RU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0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көмірқышқыл</a:t>
            </a:r>
            <a:r>
              <a:rPr lang="ru-RU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газы </a:t>
            </a:r>
            <a:r>
              <a:rPr lang="ru-RU" sz="20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олардың</a:t>
            </a:r>
            <a:r>
              <a:rPr lang="ru-RU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қоспалары</a:t>
            </a:r>
            <a:r>
              <a:rPr lang="ru-RU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), металл </a:t>
            </a:r>
            <a:r>
              <a:rPr lang="ru-RU" sz="20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оксидтерін</a:t>
            </a:r>
            <a:r>
              <a:rPr lang="ru-RU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қолдану</a:t>
            </a:r>
            <a:r>
              <a:rPr lang="ru-RU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арқылы</a:t>
            </a:r>
            <a:r>
              <a:rPr lang="ru-RU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жүзеге</a:t>
            </a:r>
            <a:r>
              <a:rPr lang="ru-RU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асырады</a:t>
            </a:r>
            <a:r>
              <a:rPr lang="ru-RU" sz="20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lvl="0"/>
            <a:r>
              <a:rPr lang="kk-KZ" sz="20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Әртүрлі тотықтырғыштармен </a:t>
            </a:r>
            <a:r>
              <a:rPr lang="ru-RU" sz="2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метанның</a:t>
            </a:r>
            <a:r>
              <a:rPr lang="ru-RU" sz="2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конверсиясы</a:t>
            </a:r>
            <a:r>
              <a:rPr lang="kk-KZ" sz="20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келесі реакция теңдеулерінде көрсетіледі</a:t>
            </a:r>
            <a:r>
              <a:rPr lang="ru-RU" sz="20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20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ru-RU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CH4 + H2O ⇔ CO + 3H2 — 2066․102 </a:t>
            </a:r>
            <a:r>
              <a:rPr lang="ru-RU" sz="20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дж</a:t>
            </a:r>
            <a:r>
              <a:rPr lang="ru-RU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(49,3 ккал),</a:t>
            </a:r>
          </a:p>
          <a:p>
            <a:pPr lvl="0"/>
            <a:r>
              <a:rPr lang="ru-RU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CH4 + CO2 ⇔ 2CO + 2H2 — 2476․102 </a:t>
            </a:r>
            <a:r>
              <a:rPr lang="ru-RU" sz="20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дж</a:t>
            </a:r>
            <a:r>
              <a:rPr lang="ru-RU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(59,1 ккал),</a:t>
            </a:r>
          </a:p>
          <a:p>
            <a:pPr lvl="0"/>
            <a:r>
              <a:rPr lang="ru-RU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CH4 + 0,5 O2 ⇔ 2H2 + 356∙102 </a:t>
            </a:r>
            <a:r>
              <a:rPr lang="ru-RU" sz="20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дж</a:t>
            </a:r>
            <a:r>
              <a:rPr lang="ru-RU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(8,5 ккал),</a:t>
            </a:r>
          </a:p>
          <a:p>
            <a:pPr lvl="0"/>
            <a:r>
              <a:rPr lang="ru-RU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 + H2O ⇔ CO2 + H2 + 411∙102 </a:t>
            </a:r>
            <a:r>
              <a:rPr lang="ru-RU" sz="20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дж</a:t>
            </a:r>
            <a:r>
              <a:rPr lang="ru-RU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(9,8 ккал).</a:t>
            </a:r>
          </a:p>
          <a:p>
            <a:pPr lvl="0"/>
            <a:r>
              <a:rPr lang="ru-RU" sz="20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Метан </a:t>
            </a:r>
            <a:r>
              <a:rPr lang="ru-RU" sz="2000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гомологтарының</a:t>
            </a:r>
            <a:r>
              <a:rPr lang="ru-RU" sz="20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тотығу</a:t>
            </a:r>
            <a:r>
              <a:rPr lang="ru-RU" sz="20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реакциялары</a:t>
            </a:r>
            <a:r>
              <a:rPr lang="ru-RU" sz="20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аналогиялық</a:t>
            </a:r>
            <a:r>
              <a:rPr lang="ru-RU" sz="20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түрде</a:t>
            </a:r>
            <a:r>
              <a:rPr lang="ru-RU" sz="20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жүреді</a:t>
            </a:r>
            <a:r>
              <a:rPr lang="ru-RU" sz="20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0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/>
          <a:srcRect l="-4011" t="1838" r="4011" b="4343"/>
          <a:stretch/>
        </p:blipFill>
        <p:spPr>
          <a:xfrm>
            <a:off x="-151762" y="550615"/>
            <a:ext cx="6114567" cy="5055007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273598" y="620079"/>
            <a:ext cx="3830569" cy="369332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 rtlCol="0">
            <a:spAutoFit/>
          </a:bodyPr>
          <a:lstStyle/>
          <a:p>
            <a:r>
              <a:rPr lang="kk-KZ" b="1" dirty="0" smtClean="0">
                <a:latin typeface="Arial" panose="020B0604020202020204" pitchFamily="34" charset="0"/>
                <a:cs typeface="Arial" panose="020B0604020202020204" pitchFamily="34" charset="0"/>
              </a:rPr>
              <a:t>1. Метанның бу конверсиясы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39092" y="529981"/>
            <a:ext cx="4547104" cy="369332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 rtlCol="0">
            <a:spAutoFit/>
          </a:bodyPr>
          <a:lstStyle/>
          <a:p>
            <a:r>
              <a:rPr lang="kk-KZ" dirty="0" smtClean="0">
                <a:latin typeface="Arial" panose="020B0604020202020204" pitchFamily="34" charset="0"/>
                <a:cs typeface="Arial" panose="020B0604020202020204" pitchFamily="34" charset="0"/>
              </a:rPr>
              <a:t>КС бу конверсиясының реакция химизмі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998921" y="1903553"/>
            <a:ext cx="2392325" cy="36933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kk-KZ" b="1" dirty="0" smtClean="0">
                <a:latin typeface="Arial" panose="020B0604020202020204" pitchFamily="34" charset="0"/>
                <a:cs typeface="Arial" panose="020B0604020202020204" pitchFamily="34" charset="0"/>
              </a:rPr>
              <a:t>Катализ механизмі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16698" y="2245197"/>
            <a:ext cx="5667154" cy="64633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kk-KZ" dirty="0" smtClean="0">
                <a:latin typeface="Arial" panose="020B0604020202020204" pitchFamily="34" charset="0"/>
                <a:cs typeface="Arial" panose="020B0604020202020204" pitchFamily="34" charset="0"/>
              </a:rPr>
              <a:t>Катализаторды </a:t>
            </a:r>
            <a:r>
              <a:rPr lang="kk-KZ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Ni</a:t>
            </a:r>
            <a:r>
              <a:rPr lang="kk-KZ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kk-KZ" dirty="0" smtClean="0">
                <a:latin typeface="Arial" panose="020B0604020202020204" pitchFamily="34" charset="0"/>
                <a:cs typeface="Arial" panose="020B0604020202020204" pitchFamily="34" charset="0"/>
              </a:rPr>
              <a:t> тотығу-тотықсыздану және карбидтеу реакциялары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6229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30">
          <a:fgClr>
            <a:schemeClr val="accent5">
              <a:lumMod val="20000"/>
              <a:lumOff val="80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t="18151" b="5071"/>
          <a:stretch/>
        </p:blipFill>
        <p:spPr>
          <a:xfrm>
            <a:off x="272526" y="170482"/>
            <a:ext cx="6224448" cy="4510006"/>
          </a:xfrm>
          <a:prstGeom prst="rect">
            <a:avLst/>
          </a:prstGeom>
        </p:spPr>
      </p:pic>
      <p:sp>
        <p:nvSpPr>
          <p:cNvPr id="3" name="Блок-схема: дисплей 2"/>
          <p:cNvSpPr/>
          <p:nvPr/>
        </p:nvSpPr>
        <p:spPr>
          <a:xfrm>
            <a:off x="6496974" y="406402"/>
            <a:ext cx="5576206" cy="6451598"/>
          </a:xfrm>
          <a:prstGeom prst="flowChartDisplay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Бифункциональный </a:t>
            </a:r>
            <a:r>
              <a:rPr lang="ru-RU" sz="2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катализ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имеет место в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процессах, в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которых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одни стадии сложной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реакции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протекают по ионному, а др. — электронному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катализу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. По такому ионно-электронному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катализу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осуществляются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реакции ароматизации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дегидроциклизации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) нормальных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алканов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и пятичленных</a:t>
            </a:r>
          </a:p>
          <a:p>
            <a:pPr algn="just"/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цикланов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в процессе КР бензина,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реакции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деструктивного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гидрирования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в процессе ГК, а также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изомеризация С4–С6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алканов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/>
          <a:srcRect r="3555" b="5081"/>
          <a:stretch/>
        </p:blipFill>
        <p:spPr>
          <a:xfrm>
            <a:off x="2975676" y="4184542"/>
            <a:ext cx="4014060" cy="2433234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72526" y="170482"/>
            <a:ext cx="4550736" cy="369332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 rtlCol="0">
            <a:spAutoFit/>
          </a:bodyPr>
          <a:lstStyle/>
          <a:p>
            <a:r>
              <a:rPr lang="kk-KZ" dirty="0" smtClean="0">
                <a:latin typeface="Arial" panose="020B0604020202020204" pitchFamily="34" charset="0"/>
                <a:cs typeface="Arial" panose="020B0604020202020204" pitchFamily="34" charset="0"/>
              </a:rPr>
              <a:t>а) бензиннің каталитикалық риформингі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61893" y="880030"/>
            <a:ext cx="6224448" cy="36933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kk-KZ" dirty="0">
                <a:latin typeface="Arial" panose="020B0604020202020204" pitchFamily="34" charset="0"/>
                <a:cs typeface="Arial" panose="020B0604020202020204" pitchFamily="34" charset="0"/>
              </a:rPr>
              <a:t>б</a:t>
            </a:r>
            <a:r>
              <a:rPr lang="kk-KZ" dirty="0" smtClean="0">
                <a:latin typeface="Arial" panose="020B0604020202020204" pitchFamily="34" charset="0"/>
                <a:cs typeface="Arial" panose="020B0604020202020204" pitchFamily="34" charset="0"/>
              </a:rPr>
              <a:t>) С</a:t>
            </a:r>
            <a:r>
              <a:rPr lang="kk-KZ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kk-KZ" dirty="0" smtClean="0">
                <a:latin typeface="Arial" panose="020B0604020202020204" pitchFamily="34" charset="0"/>
                <a:cs typeface="Arial" panose="020B0604020202020204" pitchFamily="34" charset="0"/>
              </a:rPr>
              <a:t>-С</a:t>
            </a:r>
            <a:r>
              <a:rPr lang="kk-KZ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kk-KZ" dirty="0" smtClean="0">
                <a:latin typeface="Arial" panose="020B0604020202020204" pitchFamily="34" charset="0"/>
                <a:cs typeface="Arial" panose="020B0604020202020204" pitchFamily="34" charset="0"/>
              </a:rPr>
              <a:t> алкандарының каталитикалық изомеризациясы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5565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нутый угол 4"/>
          <p:cNvSpPr/>
          <p:nvPr/>
        </p:nvSpPr>
        <p:spPr>
          <a:xfrm>
            <a:off x="6938114" y="445525"/>
            <a:ext cx="4588701" cy="3061761"/>
          </a:xfrm>
          <a:prstGeom prst="foldedCorner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 smtClean="0">
              <a:solidFill>
                <a:srgbClr val="C00000"/>
              </a:solidFill>
            </a:endParaRPr>
          </a:p>
          <a:p>
            <a:pPr algn="ctr"/>
            <a:endParaRPr lang="ru-RU" dirty="0">
              <a:solidFill>
                <a:srgbClr val="C00000"/>
              </a:solidFill>
            </a:endParaRPr>
          </a:p>
          <a:p>
            <a:pPr algn="just"/>
            <a:r>
              <a:rPr lang="ru-RU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Катализаторы </a:t>
            </a:r>
            <a:r>
              <a:rPr lang="ru-RU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серии НИАП-01-01 (ранее выпускались под торговой маркой АКМ) предназначены для гидрирования </a:t>
            </a:r>
            <a:r>
              <a:rPr lang="ru-RU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сероорганических</a:t>
            </a:r>
            <a:r>
              <a:rPr lang="ru-RU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соединений, содержащихся в природном газе, и могут быть применены в производствах аммиака, метанола, водорода, уксусной кислоты и в других производствах, использующих каталитическую переработку природного газа.</a:t>
            </a:r>
            <a:endParaRPr lang="ru-RU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9886" y="239213"/>
            <a:ext cx="5533530" cy="4276469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34665" y="3726340"/>
            <a:ext cx="4594960" cy="1077239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67072" y="5202694"/>
            <a:ext cx="4855405" cy="939756"/>
          </a:xfrm>
          <a:prstGeom prst="rect">
            <a:avLst/>
          </a:prstGeom>
        </p:spPr>
      </p:pic>
      <p:sp>
        <p:nvSpPr>
          <p:cNvPr id="7" name="Выноска со стрелкой вверх 6"/>
          <p:cNvSpPr/>
          <p:nvPr/>
        </p:nvSpPr>
        <p:spPr>
          <a:xfrm>
            <a:off x="501041" y="4264960"/>
            <a:ext cx="6087649" cy="2102958"/>
          </a:xfrm>
          <a:prstGeom prst="upArrowCallout">
            <a:avLst>
              <a:gd name="adj1" fmla="val 25000"/>
              <a:gd name="adj2" fmla="val 25000"/>
              <a:gd name="adj3" fmla="val 25000"/>
              <a:gd name="adj4" fmla="val 75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Существуют различные способы очистки нефтяных дистиллятов от сернистых соединений</a:t>
            </a:r>
            <a:r>
              <a:rPr lang="ru-RU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В </a:t>
            </a: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случае необходимости очистки топлив только от меркаптанов в основном используют способы </a:t>
            </a:r>
            <a:r>
              <a:rPr lang="ru-RU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окислительной </a:t>
            </a:r>
            <a:r>
              <a:rPr lang="ru-RU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демеркаптанизации</a:t>
            </a:r>
            <a:r>
              <a:rPr lang="ru-RU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3835996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ая выноска 5"/>
          <p:cNvSpPr/>
          <p:nvPr/>
        </p:nvSpPr>
        <p:spPr>
          <a:xfrm>
            <a:off x="203201" y="204916"/>
            <a:ext cx="4760684" cy="2873829"/>
          </a:xfrm>
          <a:prstGeom prst="wedgeRectCallou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ru-RU" sz="2000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Сутег</a:t>
            </a:r>
            <a:r>
              <a:rPr lang="kk-KZ" sz="20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іні алу секциясы </a:t>
            </a:r>
            <a:r>
              <a:rPr lang="ru-RU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78-Z-002 </a:t>
            </a:r>
            <a:r>
              <a:rPr lang="ru-RU" sz="20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kk-KZ" sz="20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каталитикалық бу риформингі арқылы газ қоспасынан (мұнай газы, сутегі) синтиетикалық газды (шикі газтәріздес сутегі қоспасы) алуға арналған</a:t>
            </a:r>
            <a:r>
              <a:rPr lang="ru-RU" sz="20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000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сондай-ақ</a:t>
            </a:r>
            <a:r>
              <a:rPr lang="ru-RU" sz="20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келесі</a:t>
            </a:r>
            <a:r>
              <a:rPr lang="ru-RU" sz="20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процесстерді</a:t>
            </a:r>
            <a:r>
              <a:rPr lang="ru-RU" sz="20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қамтиды</a:t>
            </a:r>
            <a:r>
              <a:rPr lang="ru-RU" sz="20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20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с двумя скругленными противолежащими углами 6"/>
          <p:cNvSpPr/>
          <p:nvPr/>
        </p:nvSpPr>
        <p:spPr>
          <a:xfrm>
            <a:off x="5587999" y="1525717"/>
            <a:ext cx="5602514" cy="4717143"/>
          </a:xfrm>
          <a:prstGeom prst="round2Diag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Органикалық</a:t>
            </a:r>
            <a:r>
              <a:rPr lang="ru-RU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күкіртің</a:t>
            </a:r>
            <a:r>
              <a:rPr lang="ru-RU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гидрогенизациясы</a:t>
            </a:r>
            <a:r>
              <a:rPr lang="ru-RU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мен </a:t>
            </a:r>
            <a:r>
              <a:rPr lang="ru-RU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бастапқы</a:t>
            </a:r>
            <a:r>
              <a:rPr lang="ru-RU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шикізаттан</a:t>
            </a:r>
            <a:r>
              <a:rPr lang="ru-RU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Н2</a:t>
            </a:r>
            <a:r>
              <a:rPr lang="en-US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kk-KZ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сіңірілуі</a:t>
            </a:r>
            <a:r>
              <a:rPr lang="ru-RU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ru-RU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kk-KZ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Көміртегі тотығы конверсиясы</a:t>
            </a:r>
            <a:r>
              <a:rPr lang="ru-RU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ru-RU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kk-KZ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Бу өндірісі мен жылу утилизациясы </a:t>
            </a:r>
            <a:r>
              <a:rPr lang="ru-RU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утилизация </a:t>
            </a:r>
            <a:r>
              <a:rPr lang="ru-RU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тепла и производства пара;</a:t>
            </a:r>
          </a:p>
          <a:p>
            <a:r>
              <a:rPr lang="en-US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охлаждение </a:t>
            </a:r>
            <a:r>
              <a:rPr lang="ru-RU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технологического </a:t>
            </a:r>
            <a:r>
              <a:rPr lang="ru-RU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газа;</a:t>
            </a:r>
            <a:endParaRPr lang="ru-RU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очистка </a:t>
            </a:r>
            <a:r>
              <a:rPr lang="ru-RU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синтетического газа (синтез-газа) после печи 78-F-001 секции генерирования водорода 78-Z-002 методом краткосрочной адсорбции давлением (КАД) в пяти адсорберах 78-R-004 A/B/C/D/E/, а также использование отходящих газов после краткосрочной адсорбции давлением в качестве топливного газа.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5028" y="3313005"/>
            <a:ext cx="3918857" cy="3191509"/>
          </a:xfrm>
          <a:prstGeom prst="rect">
            <a:avLst/>
          </a:prstGeom>
        </p:spPr>
      </p:pic>
      <p:sp>
        <p:nvSpPr>
          <p:cNvPr id="4" name="Прямоугольник с двумя скругленными противолежащими углами 3"/>
          <p:cNvSpPr/>
          <p:nvPr/>
        </p:nvSpPr>
        <p:spPr>
          <a:xfrm>
            <a:off x="5587999" y="231105"/>
            <a:ext cx="5820230" cy="977480"/>
          </a:xfrm>
          <a:prstGeom prst="round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Сутегіні</a:t>
            </a:r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өндіру</a:t>
            </a:r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тазарту</a:t>
            </a:r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қондырғысы</a:t>
            </a:r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(СӨТҚ) (</a:t>
            </a:r>
            <a:r>
              <a:rPr lang="ru-RU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АМӨЗ)</a:t>
            </a:r>
            <a:endParaRPr lang="ru-RU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23543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PencilGrayscale trans="14000" pencilSize="3"/>
                    </a14:imgEffect>
                  </a14:imgLayer>
                </a14:imgProps>
              </a:ext>
            </a:extLst>
          </a:blip>
          <a:srcRect/>
          <a:tile tx="0" ty="0" sx="100000" sy="100000" flip="none" algn="b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76EFD3D9-44F0-4267-BCC1-1613E79D827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6">
            <a:extLst>
              <a:ext uri="{FF2B5EF4-FFF2-40B4-BE49-F238E27FC236}">
                <a16:creationId xmlns:a16="http://schemas.microsoft.com/office/drawing/2014/main" id="{A779A851-95D6-41AF-937A-B0E4B7F6FA8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142164" y="900814"/>
            <a:ext cx="759618" cy="5710965"/>
          </a:xfrm>
          <a:custGeom>
            <a:avLst/>
            <a:gdLst>
              <a:gd name="T0" fmla="*/ 414 w 414"/>
              <a:gd name="T1" fmla="*/ 2447 h 2447"/>
              <a:gd name="T2" fmla="*/ 0 w 414"/>
              <a:gd name="T3" fmla="*/ 2247 h 2447"/>
              <a:gd name="T4" fmla="*/ 0 w 414"/>
              <a:gd name="T5" fmla="*/ 0 h 2447"/>
              <a:gd name="T6" fmla="*/ 414 w 414"/>
              <a:gd name="T7" fmla="*/ 200 h 2447"/>
              <a:gd name="T8" fmla="*/ 414 w 414"/>
              <a:gd name="T9" fmla="*/ 2447 h 24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14" h="2447">
                <a:moveTo>
                  <a:pt x="414" y="2447"/>
                </a:moveTo>
                <a:lnTo>
                  <a:pt x="0" y="2247"/>
                </a:lnTo>
                <a:lnTo>
                  <a:pt x="0" y="0"/>
                </a:lnTo>
                <a:lnTo>
                  <a:pt x="414" y="200"/>
                </a:lnTo>
                <a:lnTo>
                  <a:pt x="414" y="2447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7">
            <a:extLst>
              <a:ext uri="{FF2B5EF4-FFF2-40B4-BE49-F238E27FC236}">
                <a16:creationId xmlns:a16="http://schemas.microsoft.com/office/drawing/2014/main" id="{953FB2E7-B6CB-429C-81EB-D9516D6D5C8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144437" y="633165"/>
            <a:ext cx="482654" cy="5521414"/>
          </a:xfrm>
          <a:custGeom>
            <a:avLst/>
            <a:gdLst>
              <a:gd name="T0" fmla="*/ 209 w 209"/>
              <a:gd name="T1" fmla="*/ 2246 h 2358"/>
              <a:gd name="T2" fmla="*/ 0 w 209"/>
              <a:gd name="T3" fmla="*/ 2358 h 2358"/>
              <a:gd name="T4" fmla="*/ 0 w 209"/>
              <a:gd name="T5" fmla="*/ 111 h 2358"/>
              <a:gd name="T6" fmla="*/ 209 w 209"/>
              <a:gd name="T7" fmla="*/ 0 h 2358"/>
              <a:gd name="T8" fmla="*/ 209 w 209"/>
              <a:gd name="T9" fmla="*/ 2246 h 23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9" h="2358">
                <a:moveTo>
                  <a:pt x="209" y="2246"/>
                </a:moveTo>
                <a:lnTo>
                  <a:pt x="0" y="2358"/>
                </a:lnTo>
                <a:lnTo>
                  <a:pt x="0" y="111"/>
                </a:lnTo>
                <a:lnTo>
                  <a:pt x="209" y="0"/>
                </a:lnTo>
                <a:lnTo>
                  <a:pt x="209" y="2246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2EC40DB1-B719-4A13-9A4D-0966B4B2786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4621" y="636723"/>
            <a:ext cx="4000062" cy="5257799"/>
          </a:xfrm>
          <a:custGeom>
            <a:avLst/>
            <a:gdLst>
              <a:gd name="connsiteX0" fmla="*/ 0 w 4634682"/>
              <a:gd name="connsiteY0" fmla="*/ 0 h 5257799"/>
              <a:gd name="connsiteX1" fmla="*/ 4634682 w 4634682"/>
              <a:gd name="connsiteY1" fmla="*/ 0 h 5257799"/>
              <a:gd name="connsiteX2" fmla="*/ 4634682 w 4634682"/>
              <a:gd name="connsiteY2" fmla="*/ 5257799 h 5257799"/>
              <a:gd name="connsiteX3" fmla="*/ 0 w 4634682"/>
              <a:gd name="connsiteY3" fmla="*/ 5257799 h 52577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634682" h="5257799">
                <a:moveTo>
                  <a:pt x="0" y="0"/>
                </a:moveTo>
                <a:lnTo>
                  <a:pt x="4634682" y="0"/>
                </a:lnTo>
                <a:lnTo>
                  <a:pt x="4634682" y="5257799"/>
                </a:lnTo>
                <a:lnTo>
                  <a:pt x="0" y="5257799"/>
                </a:lnTo>
                <a:close/>
              </a:path>
            </a:pathLst>
          </a:cu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6" name="Rectangle 8">
            <a:extLst>
              <a:ext uri="{FF2B5EF4-FFF2-40B4-BE49-F238E27FC236}">
                <a16:creationId xmlns:a16="http://schemas.microsoft.com/office/drawing/2014/main" id="{82211336-CFF3-412D-868A-6679C1004C4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901782" y="1352302"/>
            <a:ext cx="6655597" cy="525164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92849" y="2035549"/>
            <a:ext cx="6630344" cy="4334629"/>
          </a:xfrm>
        </p:spPr>
        <p:txBody>
          <a:bodyPr anchor="t"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ru-RU" sz="3200" dirty="0" smtClean="0">
                <a:solidFill>
                  <a:srgbClr val="FE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ru-RU" dirty="0" smtClean="0">
                <a:solidFill>
                  <a:srgbClr val="FE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dirty="0" err="1">
                <a:solidFill>
                  <a:srgbClr val="FE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Көмірсутектердің</a:t>
            </a:r>
            <a:r>
              <a:rPr lang="ru-RU" dirty="0">
                <a:solidFill>
                  <a:srgbClr val="FE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FE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каталитикалық</a:t>
            </a:r>
            <a:r>
              <a:rPr lang="ru-RU" dirty="0">
                <a:solidFill>
                  <a:srgbClr val="FE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FE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конверсиясының</a:t>
            </a:r>
            <a:r>
              <a:rPr lang="ru-RU" dirty="0">
                <a:solidFill>
                  <a:srgbClr val="FE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FE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жіктелуі</a:t>
            </a:r>
            <a:r>
              <a:rPr lang="ru-RU" dirty="0">
                <a:solidFill>
                  <a:srgbClr val="FE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 smtClean="0">
              <a:solidFill>
                <a:srgbClr val="FE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dirty="0" smtClean="0">
                <a:solidFill>
                  <a:srgbClr val="FE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dirty="0">
                <a:solidFill>
                  <a:srgbClr val="FE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dirty="0" err="1">
                <a:solidFill>
                  <a:srgbClr val="FE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Каталитикалық</a:t>
            </a:r>
            <a:r>
              <a:rPr lang="ru-RU" dirty="0">
                <a:solidFill>
                  <a:srgbClr val="FE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 smtClean="0">
                <a:solidFill>
                  <a:srgbClr val="FE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гетеролитикалық</a:t>
            </a:r>
            <a:r>
              <a:rPr lang="ru-RU" dirty="0" smtClean="0">
                <a:solidFill>
                  <a:srgbClr val="FE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FE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көмірсутектерді</a:t>
            </a:r>
            <a:r>
              <a:rPr lang="ru-RU" dirty="0">
                <a:solidFill>
                  <a:srgbClr val="FE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FE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конверсиялаудың</a:t>
            </a:r>
            <a:r>
              <a:rPr lang="ru-RU" dirty="0">
                <a:solidFill>
                  <a:srgbClr val="FE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FE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теориялық</a:t>
            </a:r>
            <a:r>
              <a:rPr lang="ru-RU" dirty="0">
                <a:solidFill>
                  <a:srgbClr val="FE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 smtClean="0">
                <a:solidFill>
                  <a:srgbClr val="FE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негіздері</a:t>
            </a:r>
            <a:r>
              <a:rPr lang="ru-RU" dirty="0" smtClean="0">
                <a:solidFill>
                  <a:srgbClr val="FE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>
              <a:solidFill>
                <a:srgbClr val="FE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dirty="0" smtClean="0">
                <a:solidFill>
                  <a:srgbClr val="FE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ru-RU" dirty="0">
                <a:solidFill>
                  <a:srgbClr val="FE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dirty="0" err="1">
                <a:solidFill>
                  <a:srgbClr val="FE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Каталитикалық</a:t>
            </a:r>
            <a:r>
              <a:rPr lang="ru-RU" dirty="0">
                <a:solidFill>
                  <a:srgbClr val="FE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 smtClean="0">
                <a:solidFill>
                  <a:srgbClr val="FE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гомолитикалық</a:t>
            </a:r>
            <a:r>
              <a:rPr lang="ru-RU" dirty="0" smtClean="0">
                <a:solidFill>
                  <a:srgbClr val="FE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 smtClean="0">
                <a:solidFill>
                  <a:srgbClr val="FE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көмірсутектерді</a:t>
            </a:r>
            <a:r>
              <a:rPr lang="ru-RU" dirty="0">
                <a:solidFill>
                  <a:srgbClr val="FE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 smtClean="0">
                <a:solidFill>
                  <a:srgbClr val="FE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конверсиялаудың</a:t>
            </a:r>
            <a:r>
              <a:rPr lang="ru-RU" dirty="0" smtClean="0">
                <a:solidFill>
                  <a:srgbClr val="FE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FE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теориялық</a:t>
            </a:r>
            <a:r>
              <a:rPr lang="ru-RU" dirty="0">
                <a:solidFill>
                  <a:srgbClr val="FE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 smtClean="0">
                <a:solidFill>
                  <a:srgbClr val="FE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негіздері</a:t>
            </a:r>
            <a:r>
              <a:rPr lang="ru-RU" dirty="0" smtClean="0">
                <a:solidFill>
                  <a:srgbClr val="FE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>
              <a:solidFill>
                <a:srgbClr val="FE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ru-RU" dirty="0">
              <a:solidFill>
                <a:srgbClr val="FE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>
              <a:buFont typeface="+mj-lt"/>
              <a:buAutoNum type="arabicPeriod"/>
            </a:pPr>
            <a:endParaRPr lang="ru-RU" dirty="0">
              <a:solidFill>
                <a:srgbClr val="FE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A7134B2-3F4C-4032-91C7-EE8B2626C099}"/>
              </a:ext>
            </a:extLst>
          </p:cNvPr>
          <p:cNvSpPr txBox="1"/>
          <p:nvPr/>
        </p:nvSpPr>
        <p:spPr>
          <a:xfrm>
            <a:off x="1478232" y="2767280"/>
            <a:ext cx="2907532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ru-RU" sz="4000" b="1" dirty="0" err="1" smtClean="0">
                <a:solidFill>
                  <a:srgbClr val="FE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Дәріс</a:t>
            </a:r>
            <a:r>
              <a:rPr lang="ru-RU" sz="4000" b="1" dirty="0" smtClean="0">
                <a:solidFill>
                  <a:srgbClr val="FE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b="1" dirty="0" err="1" smtClean="0">
                <a:solidFill>
                  <a:srgbClr val="FE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жоспары</a:t>
            </a:r>
            <a:r>
              <a:rPr lang="ru-RU" sz="4000" b="1" dirty="0" smtClean="0">
                <a:solidFill>
                  <a:srgbClr val="FE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000" b="1" dirty="0">
              <a:solidFill>
                <a:srgbClr val="FE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65487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70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03264" y="365125"/>
            <a:ext cx="353568" cy="1268603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5069122" y="728380"/>
            <a:ext cx="6943595" cy="5284113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Бифункционалды</a:t>
            </a:r>
            <a:r>
              <a:rPr lang="ru-RU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катализ </a:t>
            </a:r>
            <a:r>
              <a:rPr lang="ru-RU" sz="2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катализаторлары</a:t>
            </a:r>
            <a:r>
              <a:rPr lang="ru-RU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құрамында</a:t>
            </a:r>
            <a:r>
              <a:rPr lang="ru-RU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бір</a:t>
            </a:r>
            <a:r>
              <a:rPr lang="ru-RU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уақытта</a:t>
            </a:r>
            <a:r>
              <a:rPr lang="ru-RU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орталықтардың</a:t>
            </a:r>
            <a:r>
              <a:rPr lang="ru-RU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екі</a:t>
            </a:r>
            <a:r>
              <a:rPr lang="ru-RU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түрін</a:t>
            </a:r>
            <a:r>
              <a:rPr lang="ru-RU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де - </a:t>
            </a:r>
            <a:r>
              <a:rPr lang="ru-RU" sz="2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металды</a:t>
            </a:r>
            <a:r>
              <a:rPr lang="ru-RU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(м. о.), </a:t>
            </a:r>
            <a:r>
              <a:rPr lang="ru-RU" sz="2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қышқылды</a:t>
            </a:r>
            <a:r>
              <a:rPr lang="ru-RU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ru-RU" sz="2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қ.о</a:t>
            </a:r>
            <a:r>
              <a:rPr lang="ru-RU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.) </a:t>
            </a:r>
            <a:r>
              <a:rPr lang="ru-RU" sz="2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қамтиды</a:t>
            </a:r>
            <a:r>
              <a:rPr lang="ru-RU" sz="2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ru-RU" sz="2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Мысалы</a:t>
            </a:r>
            <a:r>
              <a:rPr lang="ru-RU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полиметал</a:t>
            </a:r>
            <a:r>
              <a:rPr lang="ru-RU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алюмоплатинді</a:t>
            </a:r>
            <a:r>
              <a:rPr lang="ru-RU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КТ </a:t>
            </a:r>
            <a:r>
              <a:rPr lang="ru-RU" sz="2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риформингі</a:t>
            </a:r>
            <a:r>
              <a:rPr lang="ru-RU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РЗЭ </a:t>
            </a:r>
            <a:r>
              <a:rPr lang="ru-RU" sz="2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модификацияланған</a:t>
            </a:r>
            <a:r>
              <a:rPr lang="ru-RU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Pt, </a:t>
            </a:r>
            <a:r>
              <a:rPr lang="ru-RU" sz="2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тасымалдаушыда-қышқылмен</a:t>
            </a:r>
            <a:r>
              <a:rPr lang="ru-RU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ru-RU" sz="2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хлормен</a:t>
            </a:r>
            <a:r>
              <a:rPr lang="ru-RU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ru-RU" sz="2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промоторланған</a:t>
            </a:r>
            <a:r>
              <a:rPr lang="ru-RU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алюминий </a:t>
            </a:r>
            <a:r>
              <a:rPr lang="ru-RU" sz="2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тотығы</a:t>
            </a:r>
            <a:r>
              <a:rPr lang="ru-RU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болып</a:t>
            </a:r>
            <a:r>
              <a:rPr lang="ru-RU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табылады</a:t>
            </a:r>
            <a:r>
              <a:rPr lang="ru-RU" sz="2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ru-RU" sz="2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Кт</a:t>
            </a:r>
            <a:r>
              <a:rPr lang="ru-RU" sz="2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ГК-да, </a:t>
            </a:r>
            <a:r>
              <a:rPr lang="ru-RU" sz="2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мысалы</a:t>
            </a:r>
            <a:r>
              <a:rPr lang="ru-RU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цеолитті</a:t>
            </a:r>
            <a:r>
              <a:rPr lang="ru-RU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алюмокобальтмолибден</a:t>
            </a:r>
            <a:r>
              <a:rPr lang="ru-RU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ru-RU" sz="2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немесе</a:t>
            </a:r>
            <a:r>
              <a:rPr lang="ru-RU" sz="2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алюмоникельмолибденцеолит</a:t>
            </a:r>
            <a:r>
              <a:rPr lang="ru-RU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), Со + Мо </a:t>
            </a:r>
            <a:r>
              <a:rPr lang="ru-RU" sz="2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немесе</a:t>
            </a:r>
            <a:r>
              <a:rPr lang="ru-RU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 + Mo</a:t>
            </a:r>
            <a:r>
              <a:rPr lang="ru-RU" sz="2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гидрлеу-дегидрлеу</a:t>
            </a:r>
            <a:r>
              <a:rPr lang="ru-RU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қызметін</a:t>
            </a:r>
            <a:r>
              <a:rPr lang="ru-RU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атқарады</a:t>
            </a:r>
            <a:r>
              <a:rPr lang="ru-RU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ал цеолит </a:t>
            </a:r>
            <a:r>
              <a:rPr lang="ru-RU" sz="2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қышқылдық</a:t>
            </a:r>
            <a:r>
              <a:rPr lang="ru-RU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компонент </a:t>
            </a:r>
            <a:r>
              <a:rPr lang="ru-RU" sz="2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болып</a:t>
            </a:r>
            <a:r>
              <a:rPr lang="ru-RU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табылады</a:t>
            </a:r>
            <a:endParaRPr lang="ru-RU" sz="20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8828" y="2805832"/>
            <a:ext cx="4430294" cy="348874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9268" y="365125"/>
            <a:ext cx="3969413" cy="23048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7766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двумя скругленными противолежащими углами 8"/>
          <p:cNvSpPr/>
          <p:nvPr/>
        </p:nvSpPr>
        <p:spPr>
          <a:xfrm>
            <a:off x="689113" y="311426"/>
            <a:ext cx="8494644" cy="1351722"/>
          </a:xfrm>
          <a:prstGeom prst="round2Diag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90000"/>
              </a:lnSpc>
              <a:spcBef>
                <a:spcPts val="1000"/>
              </a:spcBef>
            </a:pPr>
            <a:r>
              <a:rPr lang="ru-RU" sz="2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Қазіргі</a:t>
            </a:r>
            <a:r>
              <a:rPr lang="ru-RU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уақытта</a:t>
            </a:r>
            <a:r>
              <a:rPr lang="ru-RU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Қазақстанда</a:t>
            </a:r>
            <a:r>
              <a:rPr lang="ru-RU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"</a:t>
            </a:r>
            <a:r>
              <a:rPr lang="ru-RU" sz="2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жасыл</a:t>
            </a:r>
            <a:r>
              <a:rPr lang="ru-RU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" химия </a:t>
            </a:r>
            <a:r>
              <a:rPr lang="ru-RU" sz="2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талаптарына</a:t>
            </a:r>
            <a:r>
              <a:rPr lang="ru-RU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жауап</a:t>
            </a:r>
            <a:r>
              <a:rPr lang="ru-RU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беретін</a:t>
            </a:r>
            <a:r>
              <a:rPr lang="ru-RU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мұнай</a:t>
            </a:r>
            <a:r>
              <a:rPr lang="ru-RU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-химия </a:t>
            </a:r>
            <a:r>
              <a:rPr lang="ru-RU" sz="2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органикалық</a:t>
            </a:r>
            <a:r>
              <a:rPr lang="ru-RU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синтез </a:t>
            </a:r>
            <a:r>
              <a:rPr lang="ru-RU" sz="2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процестерінің</a:t>
            </a:r>
            <a:r>
              <a:rPr lang="ru-RU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жаңа</a:t>
            </a:r>
            <a:r>
              <a:rPr lang="ru-RU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тиімді</a:t>
            </a:r>
            <a:r>
              <a:rPr lang="ru-RU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катализаторларын</a:t>
            </a:r>
            <a:r>
              <a:rPr lang="ru-RU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іздеу</a:t>
            </a:r>
            <a:r>
              <a:rPr lang="ru-RU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өзекті</a:t>
            </a:r>
            <a:r>
              <a:rPr lang="ru-RU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міндет</a:t>
            </a:r>
            <a:r>
              <a:rPr lang="ru-RU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болып</a:t>
            </a:r>
            <a:r>
              <a:rPr lang="ru-RU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табылады</a:t>
            </a:r>
            <a:r>
              <a:rPr lang="ru-RU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4" name="Блок-схема: карточка 3"/>
          <p:cNvSpPr/>
          <p:nvPr/>
        </p:nvSpPr>
        <p:spPr>
          <a:xfrm>
            <a:off x="5898324" y="2014404"/>
            <a:ext cx="5373757" cy="3947886"/>
          </a:xfrm>
          <a:prstGeom prst="flowChartPunchedCar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Фосфорқұрамды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иондық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сұйықтықтар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негізіндегі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родий-иридий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катализаторларын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жасау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– ҚР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ғылым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саласындағы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жаңа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бағыт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24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Иондық</a:t>
            </a:r>
            <a:r>
              <a:rPr lang="ru-RU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сұйықтықтар</a:t>
            </a:r>
            <a:r>
              <a:rPr lang="ru-RU" sz="24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бұл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Тбал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100°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C-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тан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төмен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болатын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иондардан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тұратын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тұздардың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ерекше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класы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t="20695"/>
          <a:stretch/>
        </p:blipFill>
        <p:spPr>
          <a:xfrm>
            <a:off x="548168" y="2464232"/>
            <a:ext cx="4581771" cy="38494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710756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                           </a:t>
            </a:r>
            <a:r>
              <a:rPr lang="ru-RU" sz="32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Шолу</a:t>
            </a:r>
            <a:r>
              <a:rPr lang="ru-RU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сұрақтары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lnSpc>
                <a:spcPct val="100000"/>
              </a:lnSpc>
              <a:spcBef>
                <a:spcPts val="0"/>
              </a:spcBef>
              <a:buAutoNum type="arabicPeriod"/>
            </a:pPr>
            <a:r>
              <a:rPr lang="ru-RU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Гомолитикалық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каталитикалық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процестерде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қандай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реакциялар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жүреді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marL="514350" indent="-514350">
              <a:lnSpc>
                <a:spcPct val="100000"/>
              </a:lnSpc>
              <a:spcBef>
                <a:spcPts val="0"/>
              </a:spcBef>
              <a:buAutoNum type="arabicPeriod"/>
            </a:pP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Қандай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каталитикалық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процестер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бифункционалды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marL="514350" indent="-514350">
              <a:lnSpc>
                <a:spcPct val="100000"/>
              </a:lnSpc>
              <a:spcBef>
                <a:spcPts val="0"/>
              </a:spcBef>
              <a:buAutoNum type="arabicPeriod"/>
            </a:pP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С4-С6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алкандарының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изомеризация </a:t>
            </a:r>
            <a:r>
              <a:rPr lang="ru-RU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реакцияларын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жазыңыз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514350" indent="-514350">
              <a:lnSpc>
                <a:spcPct val="100000"/>
              </a:lnSpc>
              <a:spcBef>
                <a:spcPts val="0"/>
              </a:spcBef>
              <a:buAutoNum type="arabicPeriod"/>
            </a:pPr>
            <a:r>
              <a:rPr lang="ru-RU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Полимерлеу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катализаторларына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мысалдар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келтіріңіз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4562532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20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7" name="Rectangle 7">
            <a:extLst>
              <a:ext uri="{FF2B5EF4-FFF2-40B4-BE49-F238E27FC236}">
                <a16:creationId xmlns:a16="http://schemas.microsoft.com/office/drawing/2014/main" id="{0786EB66-C867-4091-BE41-0977C316230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Rectangle 9">
            <a:extLst>
              <a:ext uri="{FF2B5EF4-FFF2-40B4-BE49-F238E27FC236}">
                <a16:creationId xmlns:a16="http://schemas.microsoft.com/office/drawing/2014/main" id="{49AC298A-B9B9-4BAB-BCF5-45A44E5BA7D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Rectangle 11">
            <a:extLst>
              <a:ext uri="{FF2B5EF4-FFF2-40B4-BE49-F238E27FC236}">
                <a16:creationId xmlns:a16="http://schemas.microsoft.com/office/drawing/2014/main" id="{81BF8F48-5FE7-4A46-8BEB-AF2AE44CD2E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17AB195-E690-4959-B435-3BC469C2CA4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56" name="Rectangle 64">
              <a:extLst>
                <a:ext uri="{FF2B5EF4-FFF2-40B4-BE49-F238E27FC236}">
                  <a16:creationId xmlns:a16="http://schemas.microsoft.com/office/drawing/2014/main" id="{BBBA5550-3A7F-41FE-AEC2-85F9CA801E3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Rectangle 66">
              <a:extLst>
                <a:ext uri="{FF2B5EF4-FFF2-40B4-BE49-F238E27FC236}">
                  <a16:creationId xmlns:a16="http://schemas.microsoft.com/office/drawing/2014/main" id="{20C75782-E825-4F5C-B9E2-269CD9E69B9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Rectangle 64">
              <a:extLst>
                <a:ext uri="{FF2B5EF4-FFF2-40B4-BE49-F238E27FC236}">
                  <a16:creationId xmlns:a16="http://schemas.microsoft.com/office/drawing/2014/main" id="{3F6D5B3A-F638-4015-BF3D-202A166FD4E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C8B81319-436D-4F21-ABCC-A5838F98926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6C0516BC-CF7B-4D50-8C67-0665D3FD9A4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Rectangle 66">
              <a:extLst>
                <a:ext uri="{FF2B5EF4-FFF2-40B4-BE49-F238E27FC236}">
                  <a16:creationId xmlns:a16="http://schemas.microsoft.com/office/drawing/2014/main" id="{C232F28B-582E-441D-A117-D9A1A40EBCC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Rectangle 64">
              <a:extLst>
                <a:ext uri="{FF2B5EF4-FFF2-40B4-BE49-F238E27FC236}">
                  <a16:creationId xmlns:a16="http://schemas.microsoft.com/office/drawing/2014/main" id="{5E43823E-66CA-4740-95AE-DB53C2751B6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06C1A5BC-53FF-465A-8394-81554FCDA01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86AAA0B5-FFC7-499B-9C1B-8DFFB4F2910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A1B55CB2-2108-462D-B109-4D76D34A824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64">
              <a:extLst>
                <a:ext uri="{FF2B5EF4-FFF2-40B4-BE49-F238E27FC236}">
                  <a16:creationId xmlns:a16="http://schemas.microsoft.com/office/drawing/2014/main" id="{9E620EE3-25FA-4C0B-9F5D-470FF51B9B1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66">
              <a:extLst>
                <a:ext uri="{FF2B5EF4-FFF2-40B4-BE49-F238E27FC236}">
                  <a16:creationId xmlns:a16="http://schemas.microsoft.com/office/drawing/2014/main" id="{52A5BDF8-AD17-44D3-B1C9-E165158D919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9D9672DB-F953-4898-9C52-03A164FADED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29" name="Rectangle 2">
              <a:extLst>
                <a:ext uri="{FF2B5EF4-FFF2-40B4-BE49-F238E27FC236}">
                  <a16:creationId xmlns:a16="http://schemas.microsoft.com/office/drawing/2014/main" id="{BF03BEBE-5AB3-4234-9975-887E86FEDE1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59">
              <a:extLst>
                <a:ext uri="{FF2B5EF4-FFF2-40B4-BE49-F238E27FC236}">
                  <a16:creationId xmlns:a16="http://schemas.microsoft.com/office/drawing/2014/main" id="{77545F09-233F-4039-B88E-8B7EE733B6C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62">
              <a:extLst>
                <a:ext uri="{FF2B5EF4-FFF2-40B4-BE49-F238E27FC236}">
                  <a16:creationId xmlns:a16="http://schemas.microsoft.com/office/drawing/2014/main" id="{B89D6423-0884-41BE-BAB8-0F8A9851D54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64">
              <a:extLst>
                <a:ext uri="{FF2B5EF4-FFF2-40B4-BE49-F238E27FC236}">
                  <a16:creationId xmlns:a16="http://schemas.microsoft.com/office/drawing/2014/main" id="{2316554F-5550-4E94-BF70-9B1092E2A855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B3B986A6-E7CE-46D5-B7C2-E469056C52C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2">
              <a:extLst>
                <a:ext uri="{FF2B5EF4-FFF2-40B4-BE49-F238E27FC236}">
                  <a16:creationId xmlns:a16="http://schemas.microsoft.com/office/drawing/2014/main" id="{513E22E1-E1BD-471B-9959-02D382CDB4A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59">
              <a:extLst>
                <a:ext uri="{FF2B5EF4-FFF2-40B4-BE49-F238E27FC236}">
                  <a16:creationId xmlns:a16="http://schemas.microsoft.com/office/drawing/2014/main" id="{81396781-D57E-417F-9D99-C69663C283F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 62">
              <a:extLst>
                <a:ext uri="{FF2B5EF4-FFF2-40B4-BE49-F238E27FC236}">
                  <a16:creationId xmlns:a16="http://schemas.microsoft.com/office/drawing/2014/main" id="{B3DCA897-9502-460C-B0A6-67548D09B71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64">
              <a:extLst>
                <a:ext uri="{FF2B5EF4-FFF2-40B4-BE49-F238E27FC236}">
                  <a16:creationId xmlns:a16="http://schemas.microsoft.com/office/drawing/2014/main" id="{009AF730-DCD4-4428-A9E9-D26FAD14202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72AF0F75-11D1-432A-969B-1F454307F52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2">
              <a:extLst>
                <a:ext uri="{FF2B5EF4-FFF2-40B4-BE49-F238E27FC236}">
                  <a16:creationId xmlns:a16="http://schemas.microsoft.com/office/drawing/2014/main" id="{23397648-9CC0-48EE-86FE-B819830EA2C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59">
              <a:extLst>
                <a:ext uri="{FF2B5EF4-FFF2-40B4-BE49-F238E27FC236}">
                  <a16:creationId xmlns:a16="http://schemas.microsoft.com/office/drawing/2014/main" id="{5C7C485C-93D0-46DC-AD54-B0AFDAEA7A1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 62">
              <a:extLst>
                <a:ext uri="{FF2B5EF4-FFF2-40B4-BE49-F238E27FC236}">
                  <a16:creationId xmlns:a16="http://schemas.microsoft.com/office/drawing/2014/main" id="{BB2C71AA-96A2-4945-BE1C-17FEF965F79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Rectangle 64">
              <a:extLst>
                <a:ext uri="{FF2B5EF4-FFF2-40B4-BE49-F238E27FC236}">
                  <a16:creationId xmlns:a16="http://schemas.microsoft.com/office/drawing/2014/main" id="{1914A3E6-8F60-4CB5-8142-47B57D38C60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Rectangle 66">
              <a:extLst>
                <a:ext uri="{FF2B5EF4-FFF2-40B4-BE49-F238E27FC236}">
                  <a16:creationId xmlns:a16="http://schemas.microsoft.com/office/drawing/2014/main" id="{8E36D6EE-E260-44F2-8D0C-B86573A6803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Rectangle 2">
              <a:extLst>
                <a:ext uri="{FF2B5EF4-FFF2-40B4-BE49-F238E27FC236}">
                  <a16:creationId xmlns:a16="http://schemas.microsoft.com/office/drawing/2014/main" id="{A1EDD0E7-0ACC-4782-BB65-179218A5360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61301D83-35ED-45D9-808A-4BDADF2B221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8ED1BB52-7859-46C1-997C-F679C92369F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7A5D5BB8-21AD-44D8-8793-CB4924B9380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Rectangle 66">
              <a:extLst>
                <a:ext uri="{FF2B5EF4-FFF2-40B4-BE49-F238E27FC236}">
                  <a16:creationId xmlns:a16="http://schemas.microsoft.com/office/drawing/2014/main" id="{6B17B7F3-3D9C-4459-AF7F-6BCF1366474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Rectangle 2">
              <a:extLst>
                <a:ext uri="{FF2B5EF4-FFF2-40B4-BE49-F238E27FC236}">
                  <a16:creationId xmlns:a16="http://schemas.microsoft.com/office/drawing/2014/main" id="{03AF9AAC-5EF8-43F6-A71F-CAACB54FF67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F0D2C464-1C0A-4D91-9AAA-C053C895FDF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Rectangle 62">
              <a:extLst>
                <a:ext uri="{FF2B5EF4-FFF2-40B4-BE49-F238E27FC236}">
                  <a16:creationId xmlns:a16="http://schemas.microsoft.com/office/drawing/2014/main" id="{4BEDADBB-1E6E-48F0-BBF3-EB9B978FB25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Rectangle 64">
              <a:extLst>
                <a:ext uri="{FF2B5EF4-FFF2-40B4-BE49-F238E27FC236}">
                  <a16:creationId xmlns:a16="http://schemas.microsoft.com/office/drawing/2014/main" id="{A768E058-61D9-41D6-AC45-94D984A89B4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Rectangle 66">
              <a:extLst>
                <a:ext uri="{FF2B5EF4-FFF2-40B4-BE49-F238E27FC236}">
                  <a16:creationId xmlns:a16="http://schemas.microsoft.com/office/drawing/2014/main" id="{99718B8A-0078-45EC-9F2C-1B6E96E1B73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2" name="Заголовок 1">
            <a:extLst>
              <a:ext uri="{FF2B5EF4-FFF2-40B4-BE49-F238E27FC236}">
                <a16:creationId xmlns:a16="http://schemas.microsoft.com/office/drawing/2014/main" id="{028D9DAB-6A13-4E4A-B7F3-5A84D35BB2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1654" y="336282"/>
            <a:ext cx="10972800" cy="564672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Список использованных источников</a:t>
            </a:r>
          </a:p>
        </p:txBody>
      </p:sp>
      <p:sp>
        <p:nvSpPr>
          <p:cNvPr id="63" name="Объект 2">
            <a:extLst>
              <a:ext uri="{FF2B5EF4-FFF2-40B4-BE49-F238E27FC236}">
                <a16:creationId xmlns:a16="http://schemas.microsoft.com/office/drawing/2014/main" id="{E3583ABC-46FC-4852-83A9-ECDF4BEAA8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5374" y="1825625"/>
            <a:ext cx="10258425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В.Д.Рябов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Химия нефти и газа, М., Форум, 2009 г.,334с </a:t>
            </a:r>
          </a:p>
          <a:p>
            <a:pPr marL="0" indent="0">
              <a:buNone/>
            </a:pP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ru-R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В.А.Проскуряков,А.Е.Драбкин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., Химия нефти и газа. М.2005.448 с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>
              <a:buNone/>
            </a:pP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ru-R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Хатмуллина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, Д. Д. Катализаторы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риформинга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/ Д. Д.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Хатмуллина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. — Текст : непосредственный // Молодой ученый. — 2014. — № 1 (60). — С. 136-138. </a:t>
            </a:r>
            <a:endParaRPr lang="ru-RU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4. А. А. </a:t>
            </a:r>
            <a:r>
              <a:rPr lang="ru-R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Ламберов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Катализаторы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нефтехимии. Теория и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практика. //т.15 № 3</a:t>
            </a:r>
          </a:p>
          <a:p>
            <a:pPr marL="0" indent="0">
              <a:buNone/>
            </a:pP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https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://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www.catalysis-kalvis.ru/jour/issue/view/22</a:t>
            </a:r>
            <a:endParaRPr lang="ru-RU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5. </a:t>
            </a:r>
            <a:r>
              <a:rPr lang="ru-R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Н.К.Надиров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Катализ и нефтехимия // Известия НАН РК, серия химическая, № 1, 2011. с.45-57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4" name="Скругленный прямоугольник 4">
            <a:extLst>
              <a:ext uri="{FF2B5EF4-FFF2-40B4-BE49-F238E27FC236}">
                <a16:creationId xmlns:a16="http://schemas.microsoft.com/office/drawing/2014/main" id="{0D509619-83D1-4D50-8E2B-1F85468B7A12}"/>
              </a:ext>
            </a:extLst>
          </p:cNvPr>
          <p:cNvSpPr/>
          <p:nvPr/>
        </p:nvSpPr>
        <p:spPr>
          <a:xfrm>
            <a:off x="2003488" y="322759"/>
            <a:ext cx="8181975" cy="581025"/>
          </a:xfrm>
          <a:prstGeom prst="round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Ұсынылатын</a:t>
            </a:r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әдебиттер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4872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85016AEC-0320-4ED0-8ECB-FE11DDDFE17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3CDB30C-1F82-41E6-A067-831D6E89184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3" y="0"/>
            <a:ext cx="12191695" cy="6858000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DDA86DD-F997-4F66-A87C-5B58AB6D19E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891540"/>
            <a:ext cx="722376" cy="5071110"/>
          </a:xfrm>
          <a:prstGeom prst="rect">
            <a:avLst/>
          </a:prstGeom>
          <a:solidFill>
            <a:srgbClr val="4C52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CF28412-080C-414F-B12A-CAB56D8D21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4550" y="3936252"/>
            <a:ext cx="9962166" cy="93487"/>
          </a:xfrm>
        </p:spPr>
        <p:txBody>
          <a:bodyPr>
            <a:normAutofit fontScale="90000"/>
          </a:bodyPr>
          <a:lstStyle/>
          <a:p>
            <a:r>
              <a:rPr lang="ru-RU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Бейнеролик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1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31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1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Бейне</a:t>
            </a:r>
            <a:r>
              <a:rPr lang="ru-RU" sz="31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ru-RU" sz="3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KNT </a:t>
            </a:r>
            <a:r>
              <a:rPr lang="ru-RU" sz="31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Group</a:t>
            </a:r>
            <a:r>
              <a:rPr lang="en-US" sz="3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https</a:t>
            </a:r>
            <a:r>
              <a:rPr lang="kk-KZ" sz="3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өндірісінің каталитикалық крекинг катализаторлары</a:t>
            </a:r>
            <a:r>
              <a:rPr lang="ru-RU" sz="3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3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3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https://</a:t>
            </a:r>
            <a:r>
              <a:rPr lang="en-US" sz="3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www.youtube.com/watch?v=yTPH3srx8rk</a:t>
            </a:r>
            <a:r>
              <a:rPr lang="ru-RU" sz="3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3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3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3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Гидрогенизациялық</a:t>
            </a:r>
            <a:r>
              <a:rPr lang="ru-RU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процесстердің</a:t>
            </a:r>
            <a:r>
              <a:rPr lang="ru-RU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катализаторы</a:t>
            </a:r>
            <a:br>
              <a:rPr lang="ru-RU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https://</a:t>
            </a:r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www.youtube.com/watch?v=UdmVXI_AyI</a:t>
            </a:r>
            <a:r>
              <a:rPr lang="ru-RU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670487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2" name="Rectangle 111">
            <a:extLst>
              <a:ext uri="{FF2B5EF4-FFF2-40B4-BE49-F238E27FC236}">
                <a16:creationId xmlns:a16="http://schemas.microsoft.com/office/drawing/2014/main" id="{0786EB66-C867-4091-BE41-0977C316230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4" name="Rectangle 113">
            <a:extLst>
              <a:ext uri="{FF2B5EF4-FFF2-40B4-BE49-F238E27FC236}">
                <a16:creationId xmlns:a16="http://schemas.microsoft.com/office/drawing/2014/main" id="{49AC298A-B9B9-4BAB-BCF5-45A44E5BA7D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6" name="Rectangle 115">
            <a:extLst>
              <a:ext uri="{FF2B5EF4-FFF2-40B4-BE49-F238E27FC236}">
                <a16:creationId xmlns:a16="http://schemas.microsoft.com/office/drawing/2014/main" id="{81BF8F48-5FE7-4A46-8BEB-AF2AE44CD2E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8" name="Group 117">
            <a:extLst>
              <a:ext uri="{FF2B5EF4-FFF2-40B4-BE49-F238E27FC236}">
                <a16:creationId xmlns:a16="http://schemas.microsoft.com/office/drawing/2014/main" id="{117AB195-E690-4959-B435-3BC469C2CA4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119" name="Rectangle 64">
              <a:extLst>
                <a:ext uri="{FF2B5EF4-FFF2-40B4-BE49-F238E27FC236}">
                  <a16:creationId xmlns:a16="http://schemas.microsoft.com/office/drawing/2014/main" id="{BBBA5550-3A7F-41FE-AEC2-85F9CA801E3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0" name="Rectangle 66">
              <a:extLst>
                <a:ext uri="{FF2B5EF4-FFF2-40B4-BE49-F238E27FC236}">
                  <a16:creationId xmlns:a16="http://schemas.microsoft.com/office/drawing/2014/main" id="{20C75782-E825-4F5C-B9E2-269CD9E69B9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1" name="Rectangle 64">
              <a:extLst>
                <a:ext uri="{FF2B5EF4-FFF2-40B4-BE49-F238E27FC236}">
                  <a16:creationId xmlns:a16="http://schemas.microsoft.com/office/drawing/2014/main" id="{3F6D5B3A-F638-4015-BF3D-202A166FD4E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2" name="Rectangle 66">
              <a:extLst>
                <a:ext uri="{FF2B5EF4-FFF2-40B4-BE49-F238E27FC236}">
                  <a16:creationId xmlns:a16="http://schemas.microsoft.com/office/drawing/2014/main" id="{C8B81319-436D-4F21-ABCC-A5838F98926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3" name="Rectangle 64">
              <a:extLst>
                <a:ext uri="{FF2B5EF4-FFF2-40B4-BE49-F238E27FC236}">
                  <a16:creationId xmlns:a16="http://schemas.microsoft.com/office/drawing/2014/main" id="{6C0516BC-CF7B-4D50-8C67-0665D3FD9A4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4" name="Rectangle 66">
              <a:extLst>
                <a:ext uri="{FF2B5EF4-FFF2-40B4-BE49-F238E27FC236}">
                  <a16:creationId xmlns:a16="http://schemas.microsoft.com/office/drawing/2014/main" id="{C232F28B-582E-441D-A117-D9A1A40EBCC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5" name="Rectangle 64">
              <a:extLst>
                <a:ext uri="{FF2B5EF4-FFF2-40B4-BE49-F238E27FC236}">
                  <a16:creationId xmlns:a16="http://schemas.microsoft.com/office/drawing/2014/main" id="{5E43823E-66CA-4740-95AE-DB53C2751B6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6" name="Rectangle 66">
              <a:extLst>
                <a:ext uri="{FF2B5EF4-FFF2-40B4-BE49-F238E27FC236}">
                  <a16:creationId xmlns:a16="http://schemas.microsoft.com/office/drawing/2014/main" id="{06C1A5BC-53FF-465A-8394-81554FCDA01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7" name="Rectangle 64">
              <a:extLst>
                <a:ext uri="{FF2B5EF4-FFF2-40B4-BE49-F238E27FC236}">
                  <a16:creationId xmlns:a16="http://schemas.microsoft.com/office/drawing/2014/main" id="{86AAA0B5-FFC7-499B-9C1B-8DFFB4F2910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8" name="Rectangle 66">
              <a:extLst>
                <a:ext uri="{FF2B5EF4-FFF2-40B4-BE49-F238E27FC236}">
                  <a16:creationId xmlns:a16="http://schemas.microsoft.com/office/drawing/2014/main" id="{A1B55CB2-2108-462D-B109-4D76D34A824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9" name="Rectangle 64">
              <a:extLst>
                <a:ext uri="{FF2B5EF4-FFF2-40B4-BE49-F238E27FC236}">
                  <a16:creationId xmlns:a16="http://schemas.microsoft.com/office/drawing/2014/main" id="{9E620EE3-25FA-4C0B-9F5D-470FF51B9B1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0" name="Rectangle 66">
              <a:extLst>
                <a:ext uri="{FF2B5EF4-FFF2-40B4-BE49-F238E27FC236}">
                  <a16:creationId xmlns:a16="http://schemas.microsoft.com/office/drawing/2014/main" id="{52A5BDF8-AD17-44D3-B1C9-E165158D919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32" name="Group 131">
            <a:extLst>
              <a:ext uri="{FF2B5EF4-FFF2-40B4-BE49-F238E27FC236}">
                <a16:creationId xmlns:a16="http://schemas.microsoft.com/office/drawing/2014/main" id="{9D9672DB-F953-4898-9C52-03A164FADED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133" name="Rectangle 2">
              <a:extLst>
                <a:ext uri="{FF2B5EF4-FFF2-40B4-BE49-F238E27FC236}">
                  <a16:creationId xmlns:a16="http://schemas.microsoft.com/office/drawing/2014/main" id="{BF03BEBE-5AB3-4234-9975-887E86FEDE1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4" name="Rectangle 59">
              <a:extLst>
                <a:ext uri="{FF2B5EF4-FFF2-40B4-BE49-F238E27FC236}">
                  <a16:creationId xmlns:a16="http://schemas.microsoft.com/office/drawing/2014/main" id="{77545F09-233F-4039-B88E-8B7EE733B6C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5" name="Rectangle 62">
              <a:extLst>
                <a:ext uri="{FF2B5EF4-FFF2-40B4-BE49-F238E27FC236}">
                  <a16:creationId xmlns:a16="http://schemas.microsoft.com/office/drawing/2014/main" id="{B89D6423-0884-41BE-BAB8-0F8A9851D54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6" name="Rectangle 64">
              <a:extLst>
                <a:ext uri="{FF2B5EF4-FFF2-40B4-BE49-F238E27FC236}">
                  <a16:creationId xmlns:a16="http://schemas.microsoft.com/office/drawing/2014/main" id="{2316554F-5550-4E94-BF70-9B1092E2A855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7" name="Rectangle 66">
              <a:extLst>
                <a:ext uri="{FF2B5EF4-FFF2-40B4-BE49-F238E27FC236}">
                  <a16:creationId xmlns:a16="http://schemas.microsoft.com/office/drawing/2014/main" id="{B3B986A6-E7CE-46D5-B7C2-E469056C52C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8" name="Rectangle 2">
              <a:extLst>
                <a:ext uri="{FF2B5EF4-FFF2-40B4-BE49-F238E27FC236}">
                  <a16:creationId xmlns:a16="http://schemas.microsoft.com/office/drawing/2014/main" id="{513E22E1-E1BD-471B-9959-02D382CDB4A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9" name="Rectangle 59">
              <a:extLst>
                <a:ext uri="{FF2B5EF4-FFF2-40B4-BE49-F238E27FC236}">
                  <a16:creationId xmlns:a16="http://schemas.microsoft.com/office/drawing/2014/main" id="{81396781-D57E-417F-9D99-C69663C283F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0" name="Rectangle 62">
              <a:extLst>
                <a:ext uri="{FF2B5EF4-FFF2-40B4-BE49-F238E27FC236}">
                  <a16:creationId xmlns:a16="http://schemas.microsoft.com/office/drawing/2014/main" id="{B3DCA897-9502-460C-B0A6-67548D09B71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1" name="Rectangle 64">
              <a:extLst>
                <a:ext uri="{FF2B5EF4-FFF2-40B4-BE49-F238E27FC236}">
                  <a16:creationId xmlns:a16="http://schemas.microsoft.com/office/drawing/2014/main" id="{009AF730-DCD4-4428-A9E9-D26FAD14202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2" name="Rectangle 66">
              <a:extLst>
                <a:ext uri="{FF2B5EF4-FFF2-40B4-BE49-F238E27FC236}">
                  <a16:creationId xmlns:a16="http://schemas.microsoft.com/office/drawing/2014/main" id="{72AF0F75-11D1-432A-969B-1F454307F52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3" name="Rectangle 2">
              <a:extLst>
                <a:ext uri="{FF2B5EF4-FFF2-40B4-BE49-F238E27FC236}">
                  <a16:creationId xmlns:a16="http://schemas.microsoft.com/office/drawing/2014/main" id="{23397648-9CC0-48EE-86FE-B819830EA2C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4" name="Rectangle 59">
              <a:extLst>
                <a:ext uri="{FF2B5EF4-FFF2-40B4-BE49-F238E27FC236}">
                  <a16:creationId xmlns:a16="http://schemas.microsoft.com/office/drawing/2014/main" id="{5C7C485C-93D0-46DC-AD54-B0AFDAEA7A1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5" name="Rectangle 62">
              <a:extLst>
                <a:ext uri="{FF2B5EF4-FFF2-40B4-BE49-F238E27FC236}">
                  <a16:creationId xmlns:a16="http://schemas.microsoft.com/office/drawing/2014/main" id="{BB2C71AA-96A2-4945-BE1C-17FEF965F79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6" name="Rectangle 64">
              <a:extLst>
                <a:ext uri="{FF2B5EF4-FFF2-40B4-BE49-F238E27FC236}">
                  <a16:creationId xmlns:a16="http://schemas.microsoft.com/office/drawing/2014/main" id="{1914A3E6-8F60-4CB5-8142-47B57D38C60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7" name="Rectangle 66">
              <a:extLst>
                <a:ext uri="{FF2B5EF4-FFF2-40B4-BE49-F238E27FC236}">
                  <a16:creationId xmlns:a16="http://schemas.microsoft.com/office/drawing/2014/main" id="{8E36D6EE-E260-44F2-8D0C-B86573A6803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8" name="Rectangle 2">
              <a:extLst>
                <a:ext uri="{FF2B5EF4-FFF2-40B4-BE49-F238E27FC236}">
                  <a16:creationId xmlns:a16="http://schemas.microsoft.com/office/drawing/2014/main" id="{A1EDD0E7-0ACC-4782-BB65-179218A5360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9" name="Rectangle 59">
              <a:extLst>
                <a:ext uri="{FF2B5EF4-FFF2-40B4-BE49-F238E27FC236}">
                  <a16:creationId xmlns:a16="http://schemas.microsoft.com/office/drawing/2014/main" id="{61301D83-35ED-45D9-808A-4BDADF2B221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0" name="Rectangle 62">
              <a:extLst>
                <a:ext uri="{FF2B5EF4-FFF2-40B4-BE49-F238E27FC236}">
                  <a16:creationId xmlns:a16="http://schemas.microsoft.com/office/drawing/2014/main" id="{8ED1BB52-7859-46C1-997C-F679C92369F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1" name="Rectangle 64">
              <a:extLst>
                <a:ext uri="{FF2B5EF4-FFF2-40B4-BE49-F238E27FC236}">
                  <a16:creationId xmlns:a16="http://schemas.microsoft.com/office/drawing/2014/main" id="{7A5D5BB8-21AD-44D8-8793-CB4924B9380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2" name="Rectangle 66">
              <a:extLst>
                <a:ext uri="{FF2B5EF4-FFF2-40B4-BE49-F238E27FC236}">
                  <a16:creationId xmlns:a16="http://schemas.microsoft.com/office/drawing/2014/main" id="{6B17B7F3-3D9C-4459-AF7F-6BCF1366474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3" name="Rectangle 2">
              <a:extLst>
                <a:ext uri="{FF2B5EF4-FFF2-40B4-BE49-F238E27FC236}">
                  <a16:creationId xmlns:a16="http://schemas.microsoft.com/office/drawing/2014/main" id="{03AF9AAC-5EF8-43F6-A71F-CAACB54FF67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4" name="Rectangle 59">
              <a:extLst>
                <a:ext uri="{FF2B5EF4-FFF2-40B4-BE49-F238E27FC236}">
                  <a16:creationId xmlns:a16="http://schemas.microsoft.com/office/drawing/2014/main" id="{F0D2C464-1C0A-4D91-9AAA-C053C895FDF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5" name="Rectangle 62">
              <a:extLst>
                <a:ext uri="{FF2B5EF4-FFF2-40B4-BE49-F238E27FC236}">
                  <a16:creationId xmlns:a16="http://schemas.microsoft.com/office/drawing/2014/main" id="{4BEDADBB-1E6E-48F0-BBF3-EB9B978FB25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6" name="Rectangle 64">
              <a:extLst>
                <a:ext uri="{FF2B5EF4-FFF2-40B4-BE49-F238E27FC236}">
                  <a16:creationId xmlns:a16="http://schemas.microsoft.com/office/drawing/2014/main" id="{A768E058-61D9-41D6-AC45-94D984A89B4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7" name="Rectangle 66">
              <a:extLst>
                <a:ext uri="{FF2B5EF4-FFF2-40B4-BE49-F238E27FC236}">
                  <a16:creationId xmlns:a16="http://schemas.microsoft.com/office/drawing/2014/main" id="{99718B8A-0078-45EC-9F2C-1B6E96E1B73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58" name="Заголовок 1">
            <a:extLst>
              <a:ext uri="{FF2B5EF4-FFF2-40B4-BE49-F238E27FC236}">
                <a16:creationId xmlns:a16="http://schemas.microsoft.com/office/drawing/2014/main" id="{274D7792-7E79-4D67-987E-3064A69300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195716"/>
            <a:ext cx="10515600" cy="1325563"/>
          </a:xfrm>
        </p:spPr>
        <p:txBody>
          <a:bodyPr/>
          <a:lstStyle/>
          <a:p>
            <a:pPr algn="ctr"/>
            <a:r>
              <a:rPr lang="ru-RU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Назарларыңызға</a:t>
            </a:r>
            <a: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рақмет</a:t>
            </a:r>
            <a: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ru-RU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171037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с двумя скругленными противолежащими углами 5"/>
          <p:cNvSpPr/>
          <p:nvPr/>
        </p:nvSpPr>
        <p:spPr>
          <a:xfrm>
            <a:off x="4881966" y="1503124"/>
            <a:ext cx="7185987" cy="3471832"/>
          </a:xfrm>
          <a:prstGeom prst="round2Diag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20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Мұнай</a:t>
            </a:r>
            <a:r>
              <a:rPr lang="ru-RU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өңдеудің</a:t>
            </a:r>
            <a:r>
              <a:rPr lang="ru-RU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негізгі</a:t>
            </a:r>
            <a:r>
              <a:rPr lang="ru-RU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каталитикалық</a:t>
            </a:r>
            <a:r>
              <a:rPr lang="ru-RU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процестері</a:t>
            </a:r>
            <a:r>
              <a:rPr lang="ru-RU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algn="just"/>
            <a:r>
              <a:rPr lang="ru-RU" sz="20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sz="2000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каталитикалық</a:t>
            </a:r>
            <a:r>
              <a:rPr lang="ru-RU" sz="20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крекинг (КК);</a:t>
            </a:r>
          </a:p>
          <a:p>
            <a:pPr algn="just"/>
            <a:r>
              <a:rPr lang="ru-RU" sz="20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sz="2000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каталитикалық</a:t>
            </a:r>
            <a:r>
              <a:rPr lang="ru-RU" sz="20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риформинг</a:t>
            </a:r>
            <a:r>
              <a:rPr lang="ru-RU" sz="20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(КР);</a:t>
            </a:r>
          </a:p>
          <a:p>
            <a:r>
              <a:rPr lang="ru-RU" sz="20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sz="2000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әртүрлі</a:t>
            </a:r>
            <a:r>
              <a:rPr lang="ru-RU" sz="20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дистилятты</a:t>
            </a:r>
            <a:r>
              <a:rPr lang="ru-RU" sz="20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мұнай</a:t>
            </a:r>
            <a:r>
              <a:rPr lang="ru-RU" sz="20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фракцияларын</a:t>
            </a:r>
            <a:r>
              <a:rPr lang="ru-RU" sz="20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гидротазалау</a:t>
            </a:r>
            <a:r>
              <a:rPr lang="ru-RU" sz="20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(ГТ);</a:t>
            </a:r>
            <a:endParaRPr lang="ru-RU" sz="20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20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sz="20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ru-RU" sz="2000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рташа</a:t>
            </a:r>
            <a:r>
              <a:rPr lang="ru-RU" sz="20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sz="20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ауыр</a:t>
            </a:r>
            <a:r>
              <a:rPr lang="ru-RU" sz="20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дистиляттардың</a:t>
            </a:r>
            <a:r>
              <a:rPr lang="ru-RU" sz="20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гидрокрекингі</a:t>
            </a:r>
            <a:r>
              <a:rPr lang="ru-RU" sz="20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ru-RU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ГК).</a:t>
            </a:r>
          </a:p>
          <a:p>
            <a:pPr marL="285750" indent="-285750" algn="just">
              <a:buFontTx/>
              <a:buChar char="-"/>
            </a:pPr>
            <a:r>
              <a:rPr lang="ru-RU" sz="2000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отын</a:t>
            </a:r>
            <a:r>
              <a:rPr lang="ru-RU" sz="20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май </a:t>
            </a:r>
            <a:r>
              <a:rPr lang="ru-RU" sz="20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фракцияларының</a:t>
            </a:r>
            <a:r>
              <a:rPr lang="ru-RU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төмен</a:t>
            </a:r>
            <a:r>
              <a:rPr lang="ru-RU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температуралық</a:t>
            </a:r>
            <a:r>
              <a:rPr lang="ru-RU" sz="20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қасиеттерін</a:t>
            </a:r>
            <a:r>
              <a:rPr lang="ru-RU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жақсарту</a:t>
            </a:r>
            <a:r>
              <a:rPr lang="ru-RU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мақсатында</a:t>
            </a:r>
            <a:r>
              <a:rPr lang="ru-RU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каталитикалық</a:t>
            </a:r>
            <a:r>
              <a:rPr lang="ru-RU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гидродепарафиндеу</a:t>
            </a:r>
            <a:r>
              <a:rPr lang="ru-RU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(ГДП) </a:t>
            </a:r>
            <a:r>
              <a:rPr lang="ru-RU" sz="20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процестері</a:t>
            </a:r>
            <a:r>
              <a:rPr lang="ru-RU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мен </a:t>
            </a:r>
            <a:r>
              <a:rPr lang="ru-RU" sz="20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қондырғылары</a:t>
            </a:r>
            <a:r>
              <a:rPr lang="ru-RU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пайдалануға</a:t>
            </a:r>
            <a:r>
              <a:rPr lang="ru-RU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енгізіледі</a:t>
            </a:r>
            <a:endParaRPr lang="ru-RU" sz="2000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315232" y="350727"/>
            <a:ext cx="9557359" cy="103966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Көмірсутектердің</a:t>
            </a:r>
            <a:r>
              <a:rPr lang="ru-RU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каталитикалық</a:t>
            </a:r>
            <a:endParaRPr lang="ru-RU" sz="28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конверсиясының</a:t>
            </a:r>
            <a:r>
              <a:rPr lang="ru-RU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жіктелуі</a:t>
            </a:r>
            <a:endParaRPr lang="ru-RU" sz="2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с двумя скругленными противолежащими углами 9"/>
          <p:cNvSpPr/>
          <p:nvPr/>
        </p:nvSpPr>
        <p:spPr>
          <a:xfrm>
            <a:off x="807927" y="1803749"/>
            <a:ext cx="3926909" cy="1903956"/>
          </a:xfrm>
          <a:prstGeom prst="round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dirty="0" smtClean="0">
                <a:latin typeface="Arial" panose="020B0604020202020204" pitchFamily="34" charset="0"/>
                <a:cs typeface="Arial" panose="020B0604020202020204" pitchFamily="34" charset="0"/>
              </a:rPr>
              <a:t>Әрекеттесетін заттар мен катализатордың агрегаттық күйіне байланысты гомогенді және гетерогенді катализді ажыратады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54305" y="5098942"/>
            <a:ext cx="2783650" cy="1759058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4"/>
          <a:srcRect r="2225"/>
          <a:stretch/>
        </p:blipFill>
        <p:spPr>
          <a:xfrm>
            <a:off x="22887" y="4046062"/>
            <a:ext cx="4954953" cy="2527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67484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20">
          <a:fgClr>
            <a:schemeClr val="accent6">
              <a:lumMod val="60000"/>
              <a:lumOff val="40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786EB66-C867-4091-BE41-0977C316230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https://ppt-online.org/855298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1BF8F48-5FE7-4A46-8BEB-AF2AE44CD2E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17AB195-E690-4959-B435-3BC469C2CA4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15" name="Rectangle 64">
              <a:extLst>
                <a:ext uri="{FF2B5EF4-FFF2-40B4-BE49-F238E27FC236}">
                  <a16:creationId xmlns:a16="http://schemas.microsoft.com/office/drawing/2014/main" id="{BBBA5550-3A7F-41FE-AEC2-85F9CA801E3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66">
              <a:extLst>
                <a:ext uri="{FF2B5EF4-FFF2-40B4-BE49-F238E27FC236}">
                  <a16:creationId xmlns:a16="http://schemas.microsoft.com/office/drawing/2014/main" id="{20C75782-E825-4F5C-B9E2-269CD9E69B9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64">
              <a:extLst>
                <a:ext uri="{FF2B5EF4-FFF2-40B4-BE49-F238E27FC236}">
                  <a16:creationId xmlns:a16="http://schemas.microsoft.com/office/drawing/2014/main" id="{3F6D5B3A-F638-4015-BF3D-202A166FD4E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C8B81319-436D-4F21-ABCC-A5838F98926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6C0516BC-CF7B-4D50-8C67-0665D3FD9A4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C232F28B-582E-441D-A117-D9A1A40EBCC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64">
              <a:extLst>
                <a:ext uri="{FF2B5EF4-FFF2-40B4-BE49-F238E27FC236}">
                  <a16:creationId xmlns:a16="http://schemas.microsoft.com/office/drawing/2014/main" id="{5E43823E-66CA-4740-95AE-DB53C2751B6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06C1A5BC-53FF-465A-8394-81554FCDA01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86AAA0B5-FFC7-499B-9C1B-8DFFB4F2910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A1B55CB2-2108-462D-B109-4D76D34A824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64">
              <a:extLst>
                <a:ext uri="{FF2B5EF4-FFF2-40B4-BE49-F238E27FC236}">
                  <a16:creationId xmlns:a16="http://schemas.microsoft.com/office/drawing/2014/main" id="{9E620EE3-25FA-4C0B-9F5D-470FF51B9B1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66">
              <a:extLst>
                <a:ext uri="{FF2B5EF4-FFF2-40B4-BE49-F238E27FC236}">
                  <a16:creationId xmlns:a16="http://schemas.microsoft.com/office/drawing/2014/main" id="{52A5BDF8-AD17-44D3-B1C9-E165158D919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9D9672DB-F953-4898-9C52-03A164FADED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29" name="Rectangle 2">
              <a:extLst>
                <a:ext uri="{FF2B5EF4-FFF2-40B4-BE49-F238E27FC236}">
                  <a16:creationId xmlns:a16="http://schemas.microsoft.com/office/drawing/2014/main" id="{BF03BEBE-5AB3-4234-9975-887E86FEDE1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59">
              <a:extLst>
                <a:ext uri="{FF2B5EF4-FFF2-40B4-BE49-F238E27FC236}">
                  <a16:creationId xmlns:a16="http://schemas.microsoft.com/office/drawing/2014/main" id="{77545F09-233F-4039-B88E-8B7EE733B6C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62">
              <a:extLst>
                <a:ext uri="{FF2B5EF4-FFF2-40B4-BE49-F238E27FC236}">
                  <a16:creationId xmlns:a16="http://schemas.microsoft.com/office/drawing/2014/main" id="{B89D6423-0884-41BE-BAB8-0F8A9851D54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64">
              <a:extLst>
                <a:ext uri="{FF2B5EF4-FFF2-40B4-BE49-F238E27FC236}">
                  <a16:creationId xmlns:a16="http://schemas.microsoft.com/office/drawing/2014/main" id="{2316554F-5550-4E94-BF70-9B1092E2A855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B3B986A6-E7CE-46D5-B7C2-E469056C52C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2">
              <a:extLst>
                <a:ext uri="{FF2B5EF4-FFF2-40B4-BE49-F238E27FC236}">
                  <a16:creationId xmlns:a16="http://schemas.microsoft.com/office/drawing/2014/main" id="{513E22E1-E1BD-471B-9959-02D382CDB4A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59">
              <a:extLst>
                <a:ext uri="{FF2B5EF4-FFF2-40B4-BE49-F238E27FC236}">
                  <a16:creationId xmlns:a16="http://schemas.microsoft.com/office/drawing/2014/main" id="{81396781-D57E-417F-9D99-C69663C283F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 62">
              <a:extLst>
                <a:ext uri="{FF2B5EF4-FFF2-40B4-BE49-F238E27FC236}">
                  <a16:creationId xmlns:a16="http://schemas.microsoft.com/office/drawing/2014/main" id="{B3DCA897-9502-460C-B0A6-67548D09B71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64">
              <a:extLst>
                <a:ext uri="{FF2B5EF4-FFF2-40B4-BE49-F238E27FC236}">
                  <a16:creationId xmlns:a16="http://schemas.microsoft.com/office/drawing/2014/main" id="{009AF730-DCD4-4428-A9E9-D26FAD14202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72AF0F75-11D1-432A-969B-1F454307F52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2">
              <a:extLst>
                <a:ext uri="{FF2B5EF4-FFF2-40B4-BE49-F238E27FC236}">
                  <a16:creationId xmlns:a16="http://schemas.microsoft.com/office/drawing/2014/main" id="{23397648-9CC0-48EE-86FE-B819830EA2C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59">
              <a:extLst>
                <a:ext uri="{FF2B5EF4-FFF2-40B4-BE49-F238E27FC236}">
                  <a16:creationId xmlns:a16="http://schemas.microsoft.com/office/drawing/2014/main" id="{5C7C485C-93D0-46DC-AD54-B0AFDAEA7A1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 62">
              <a:extLst>
                <a:ext uri="{FF2B5EF4-FFF2-40B4-BE49-F238E27FC236}">
                  <a16:creationId xmlns:a16="http://schemas.microsoft.com/office/drawing/2014/main" id="{BB2C71AA-96A2-4945-BE1C-17FEF965F79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Rectangle 64">
              <a:extLst>
                <a:ext uri="{FF2B5EF4-FFF2-40B4-BE49-F238E27FC236}">
                  <a16:creationId xmlns:a16="http://schemas.microsoft.com/office/drawing/2014/main" id="{1914A3E6-8F60-4CB5-8142-47B57D38C60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Rectangle 66">
              <a:extLst>
                <a:ext uri="{FF2B5EF4-FFF2-40B4-BE49-F238E27FC236}">
                  <a16:creationId xmlns:a16="http://schemas.microsoft.com/office/drawing/2014/main" id="{8E36D6EE-E260-44F2-8D0C-B86573A6803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Rectangle 2">
              <a:extLst>
                <a:ext uri="{FF2B5EF4-FFF2-40B4-BE49-F238E27FC236}">
                  <a16:creationId xmlns:a16="http://schemas.microsoft.com/office/drawing/2014/main" id="{A1EDD0E7-0ACC-4782-BB65-179218A5360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61301D83-35ED-45D9-808A-4BDADF2B221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8ED1BB52-7859-46C1-997C-F679C92369F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7A5D5BB8-21AD-44D8-8793-CB4924B9380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Rectangle 66">
              <a:extLst>
                <a:ext uri="{FF2B5EF4-FFF2-40B4-BE49-F238E27FC236}">
                  <a16:creationId xmlns:a16="http://schemas.microsoft.com/office/drawing/2014/main" id="{6B17B7F3-3D9C-4459-AF7F-6BCF1366474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Rectangle 2">
              <a:extLst>
                <a:ext uri="{FF2B5EF4-FFF2-40B4-BE49-F238E27FC236}">
                  <a16:creationId xmlns:a16="http://schemas.microsoft.com/office/drawing/2014/main" id="{03AF9AAC-5EF8-43F6-A71F-CAACB54FF67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F0D2C464-1C0A-4D91-9AAA-C053C895FDF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Rectangle 62">
              <a:extLst>
                <a:ext uri="{FF2B5EF4-FFF2-40B4-BE49-F238E27FC236}">
                  <a16:creationId xmlns:a16="http://schemas.microsoft.com/office/drawing/2014/main" id="{4BEDADBB-1E6E-48F0-BBF3-EB9B978FB25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Rectangle 64">
              <a:extLst>
                <a:ext uri="{FF2B5EF4-FFF2-40B4-BE49-F238E27FC236}">
                  <a16:creationId xmlns:a16="http://schemas.microsoft.com/office/drawing/2014/main" id="{A768E058-61D9-41D6-AC45-94D984A89B4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Rectangle 66">
              <a:extLst>
                <a:ext uri="{FF2B5EF4-FFF2-40B4-BE49-F238E27FC236}">
                  <a16:creationId xmlns:a16="http://schemas.microsoft.com/office/drawing/2014/main" id="{99718B8A-0078-45EC-9F2C-1B6E96E1B73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0" name="Объект 2">
            <a:extLst>
              <a:ext uri="{FF2B5EF4-FFF2-40B4-BE49-F238E27FC236}">
                <a16:creationId xmlns:a16="http://schemas.microsoft.com/office/drawing/2014/main" id="{9F90ABDE-4ED2-47DD-B984-447423ACD0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84796" y="1227850"/>
            <a:ext cx="10919340" cy="5112567"/>
          </a:xfrm>
        </p:spPr>
        <p:txBody>
          <a:bodyPr>
            <a:normAutofit/>
          </a:bodyPr>
          <a:lstStyle/>
          <a:p>
            <a:pPr indent="0">
              <a:lnSpc>
                <a:spcPct val="100000"/>
              </a:lnSpc>
              <a:spcBef>
                <a:spcPts val="0"/>
              </a:spcBef>
              <a:buNone/>
            </a:pPr>
            <a:endParaRPr lang="ru-RU" sz="2000" b="1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buFont typeface="+mj-lt"/>
              <a:buAutoNum type="arabicPeriod"/>
            </a:pPr>
            <a:r>
              <a:rPr lang="en-US" sz="1800" b="1" dirty="0">
                <a:latin typeface="Arial" panose="020B0604020202020204" pitchFamily="34" charset="0"/>
                <a:cs typeface="Arial" panose="020B0604020202020204" pitchFamily="34" charset="0"/>
              </a:rPr>
              <a:t>https://ppt-online.org/855298</a:t>
            </a:r>
            <a:endParaRPr lang="ru-RU" sz="1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3"/>
          <a:srcRect l="4415" t="27899" r="3831" b="7970"/>
          <a:stretch/>
        </p:blipFill>
        <p:spPr>
          <a:xfrm>
            <a:off x="0" y="832401"/>
            <a:ext cx="6570216" cy="4421286"/>
          </a:xfrm>
          <a:prstGeom prst="rect">
            <a:avLst/>
          </a:prstGeom>
          <a:solidFill>
            <a:schemeClr val="bg2"/>
          </a:solidFill>
        </p:spPr>
      </p:pic>
      <p:sp>
        <p:nvSpPr>
          <p:cNvPr id="13" name="Выноска со стрелкой влево 12"/>
          <p:cNvSpPr/>
          <p:nvPr/>
        </p:nvSpPr>
        <p:spPr>
          <a:xfrm>
            <a:off x="6469843" y="301693"/>
            <a:ext cx="5403575" cy="4907987"/>
          </a:xfrm>
          <a:prstGeom prst="leftArrowCallout">
            <a:avLst>
              <a:gd name="adj1" fmla="val 24310"/>
              <a:gd name="adj2" fmla="val 25000"/>
              <a:gd name="adj3" fmla="val 11190"/>
              <a:gd name="adj4" fmla="val 89336"/>
            </a:avLst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dirty="0" smtClean="0">
                <a:latin typeface="Arial" panose="020B0604020202020204" pitchFamily="34" charset="0"/>
                <a:cs typeface="Arial" panose="020B0604020202020204" pitchFamily="34" charset="0"/>
              </a:rPr>
              <a:t>Әрекеттесетін заттар мен катализатордың аралық химиялық әрекеттесу табиғатына байланысты үш классқа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бөледі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algn="ctr"/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1)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г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омолитикалық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катализ,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химиялық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әрекеттесу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гомолитикалық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механизммен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жүрген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жағдайда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algn="ctr"/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гетеролитикалық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катализ —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аралық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әрекеттесудің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гетеролитикалық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табиғаты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жағдайында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algn="ctr"/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бифункционалды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күрделі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катализ,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химиялық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әрекеттесудің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екі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түрін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де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қамтиды</a:t>
            </a:r>
            <a:endParaRPr lang="ru-RU" dirty="0"/>
          </a:p>
        </p:txBody>
      </p:sp>
      <p:sp>
        <p:nvSpPr>
          <p:cNvPr id="54" name="Прямоугольник 53"/>
          <p:cNvSpPr/>
          <p:nvPr/>
        </p:nvSpPr>
        <p:spPr>
          <a:xfrm>
            <a:off x="1129515" y="5266140"/>
            <a:ext cx="10286179" cy="914400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ru-RU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ктивті</a:t>
            </a:r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катализатордың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қасиеттерін</a:t>
            </a:r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реакциялық</a:t>
            </a:r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жүйенің</a:t>
            </a:r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агрегаттық</a:t>
            </a:r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күйі</a:t>
            </a:r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емес</a:t>
            </a:r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химиялық</a:t>
            </a:r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әрекеттесудің</a:t>
            </a:r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аралық</a:t>
            </a:r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табиғаты</a:t>
            </a:r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анықтайды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7580" y="527804"/>
            <a:ext cx="6475055" cy="369332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kk-KZ" dirty="0" smtClean="0"/>
              <a:t>Катализ, катализаторлар, процесстер</a:t>
            </a:r>
            <a:endParaRPr lang="ru-RU" dirty="0"/>
          </a:p>
        </p:txBody>
      </p:sp>
      <p:sp>
        <p:nvSpPr>
          <p:cNvPr id="2" name="TextBox 1"/>
          <p:cNvSpPr txBox="1"/>
          <p:nvPr/>
        </p:nvSpPr>
        <p:spPr>
          <a:xfrm>
            <a:off x="85781" y="1539231"/>
            <a:ext cx="1403895" cy="30777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kk-KZ" sz="1400" dirty="0" smtClean="0"/>
              <a:t>катализаторлар</a:t>
            </a:r>
            <a:endParaRPr lang="ru-RU" sz="1400" dirty="0"/>
          </a:p>
        </p:txBody>
      </p:sp>
      <p:sp>
        <p:nvSpPr>
          <p:cNvPr id="4" name="TextBox 3"/>
          <p:cNvSpPr txBox="1"/>
          <p:nvPr/>
        </p:nvSpPr>
        <p:spPr>
          <a:xfrm>
            <a:off x="115101" y="898952"/>
            <a:ext cx="1452542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1400" b="1" dirty="0" smtClean="0"/>
              <a:t>Катализатор классы</a:t>
            </a:r>
            <a:endParaRPr lang="ru-RU" sz="14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1851383" y="886200"/>
            <a:ext cx="1424762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err="1" smtClean="0"/>
              <a:t>Гомолитика</a:t>
            </a:r>
            <a:r>
              <a:rPr lang="kk-KZ" sz="1400" b="1" dirty="0" smtClean="0"/>
              <a:t>лық (электронды)</a:t>
            </a:r>
            <a:endParaRPr lang="ru-RU" sz="14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3321405" y="905126"/>
            <a:ext cx="1529770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kk-KZ" sz="1400" b="1" dirty="0" smtClean="0"/>
              <a:t>Гетеролитикалық (ионды)</a:t>
            </a:r>
            <a:endParaRPr lang="ru-RU" sz="14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4908476" y="891807"/>
            <a:ext cx="1490274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kk-KZ" sz="1200" b="1" dirty="0" smtClean="0"/>
              <a:t>Күрделі (бифункционалды)</a:t>
            </a:r>
          </a:p>
          <a:p>
            <a:pPr algn="ctr"/>
            <a:endParaRPr lang="ru-RU" sz="1200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85781" y="3263789"/>
            <a:ext cx="1481862" cy="523220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kk-KZ" sz="1400" dirty="0" smtClean="0"/>
              <a:t>Мұнай-газ өңдеу процесстері</a:t>
            </a:r>
            <a:endParaRPr lang="ru-RU" sz="1400" dirty="0"/>
          </a:p>
        </p:txBody>
      </p:sp>
      <p:sp>
        <p:nvSpPr>
          <p:cNvPr id="27" name="TextBox 26"/>
          <p:cNvSpPr txBox="1"/>
          <p:nvPr/>
        </p:nvSpPr>
        <p:spPr>
          <a:xfrm>
            <a:off x="2363481" y="1751808"/>
            <a:ext cx="797442" cy="27699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kk-KZ" sz="1200" dirty="0"/>
              <a:t>ж</a:t>
            </a:r>
            <a:r>
              <a:rPr lang="kk-KZ" sz="1200" dirty="0" smtClean="0"/>
              <a:t>әне т.б.</a:t>
            </a:r>
            <a:endParaRPr lang="ru-RU" sz="1200" dirty="0"/>
          </a:p>
        </p:txBody>
      </p:sp>
      <p:sp>
        <p:nvSpPr>
          <p:cNvPr id="55" name="TextBox 54"/>
          <p:cNvSpPr txBox="1"/>
          <p:nvPr/>
        </p:nvSpPr>
        <p:spPr>
          <a:xfrm>
            <a:off x="1696279" y="3284237"/>
            <a:ext cx="1548309" cy="1754326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kk-KZ" sz="1200" dirty="0" smtClean="0"/>
              <a:t>Сутегі , элементарлы күкірт өндірісі, демеркаптинизация, аммиак синтезі, Фишер-Тропш, катализаторлар регенрациясы</a:t>
            </a:r>
          </a:p>
          <a:p>
            <a:endParaRPr lang="kk-KZ" sz="1200" dirty="0"/>
          </a:p>
          <a:p>
            <a:endParaRPr lang="kk-KZ" sz="1200" dirty="0" smtClean="0"/>
          </a:p>
        </p:txBody>
      </p:sp>
      <p:sp>
        <p:nvSpPr>
          <p:cNvPr id="56" name="TextBox 55"/>
          <p:cNvSpPr txBox="1"/>
          <p:nvPr/>
        </p:nvSpPr>
        <p:spPr>
          <a:xfrm>
            <a:off x="3309693" y="1477340"/>
            <a:ext cx="1541482" cy="175432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kk-KZ" sz="1200" i="1" dirty="0" smtClean="0"/>
              <a:t>Протонды қышқылдар:</a:t>
            </a:r>
            <a:r>
              <a:rPr lang="en-US" sz="1200" i="1" dirty="0" smtClean="0"/>
              <a:t> </a:t>
            </a:r>
            <a:endParaRPr lang="kk-KZ" sz="1200" i="1" dirty="0" smtClean="0"/>
          </a:p>
          <a:p>
            <a:r>
              <a:rPr lang="en-US" sz="1200" dirty="0" err="1" smtClean="0"/>
              <a:t>HCl</a:t>
            </a:r>
            <a:r>
              <a:rPr lang="en-US" sz="1200" dirty="0" smtClean="0"/>
              <a:t>, H</a:t>
            </a:r>
            <a:r>
              <a:rPr lang="en-US" sz="1050" dirty="0" smtClean="0"/>
              <a:t>2</a:t>
            </a:r>
            <a:r>
              <a:rPr lang="en-US" sz="1200" dirty="0" smtClean="0"/>
              <a:t>SO</a:t>
            </a:r>
            <a:r>
              <a:rPr lang="en-US" sz="1050" dirty="0" smtClean="0"/>
              <a:t>4</a:t>
            </a:r>
            <a:r>
              <a:rPr lang="en-US" sz="1200" dirty="0" smtClean="0"/>
              <a:t>, H</a:t>
            </a:r>
            <a:r>
              <a:rPr lang="en-US" sz="1000" dirty="0" smtClean="0"/>
              <a:t>3</a:t>
            </a:r>
            <a:r>
              <a:rPr lang="en-US" sz="1200" dirty="0" smtClean="0"/>
              <a:t>PO</a:t>
            </a:r>
            <a:r>
              <a:rPr lang="en-US" sz="1050" dirty="0" smtClean="0"/>
              <a:t>4</a:t>
            </a:r>
            <a:r>
              <a:rPr lang="kk-KZ" sz="1200" dirty="0" smtClean="0"/>
              <a:t> </a:t>
            </a:r>
            <a:r>
              <a:rPr lang="kk-KZ" sz="1200" i="1" dirty="0" smtClean="0"/>
              <a:t>апротонды қышқылдар</a:t>
            </a:r>
            <a:r>
              <a:rPr lang="kk-KZ" sz="1200" dirty="0" smtClean="0"/>
              <a:t>: </a:t>
            </a:r>
            <a:r>
              <a:rPr lang="en-US" sz="1200" dirty="0" smtClean="0"/>
              <a:t>AlCl</a:t>
            </a:r>
            <a:r>
              <a:rPr lang="en-US" sz="1000" dirty="0" smtClean="0"/>
              <a:t>3, </a:t>
            </a:r>
            <a:r>
              <a:rPr lang="kk-KZ" sz="1200" dirty="0" smtClean="0"/>
              <a:t>алюмосиликаттар, цеолиттер, ионалмасушы смолалар, т.б.</a:t>
            </a:r>
            <a:endParaRPr lang="ru-RU" sz="1000" dirty="0"/>
          </a:p>
        </p:txBody>
      </p:sp>
      <p:sp>
        <p:nvSpPr>
          <p:cNvPr id="57" name="TextBox 56"/>
          <p:cNvSpPr txBox="1"/>
          <p:nvPr/>
        </p:nvSpPr>
        <p:spPr>
          <a:xfrm>
            <a:off x="4908476" y="1533283"/>
            <a:ext cx="1490274" cy="64633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kk-KZ" sz="1200" dirty="0" smtClean="0"/>
              <a:t>Гомолитикалық+</a:t>
            </a:r>
          </a:p>
          <a:p>
            <a:r>
              <a:rPr lang="kk-KZ" sz="1200" dirty="0" smtClean="0"/>
              <a:t>гетеролитикалық катализаторлар</a:t>
            </a:r>
            <a:endParaRPr lang="ru-RU" sz="1200" dirty="0"/>
          </a:p>
        </p:txBody>
      </p:sp>
      <p:sp>
        <p:nvSpPr>
          <p:cNvPr id="61" name="TextBox 60"/>
          <p:cNvSpPr txBox="1"/>
          <p:nvPr/>
        </p:nvSpPr>
        <p:spPr>
          <a:xfrm>
            <a:off x="3309692" y="3263788"/>
            <a:ext cx="1451649" cy="1569660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kk-KZ" sz="1200" dirty="0" smtClean="0"/>
              <a:t>Каталитикалық крекинг, алкилдеу, полимеризация, алкендер гидратациясы, спирттердің дегидратациясы, этерификациясы</a:t>
            </a:r>
            <a:endParaRPr lang="ru-RU" sz="1200" dirty="0"/>
          </a:p>
        </p:txBody>
      </p:sp>
      <p:sp>
        <p:nvSpPr>
          <p:cNvPr id="62" name="TextBox 61"/>
          <p:cNvSpPr txBox="1"/>
          <p:nvPr/>
        </p:nvSpPr>
        <p:spPr>
          <a:xfrm>
            <a:off x="4908475" y="3284237"/>
            <a:ext cx="1529811" cy="1569660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kk-KZ" sz="1200" dirty="0" smtClean="0"/>
              <a:t>Каталитикалық реформинг, гидрокрекинг, гидрокүкіртсіздендіру, селективті гидрокрекинг, изомеризация</a:t>
            </a:r>
          </a:p>
          <a:p>
            <a:endParaRPr lang="ru-RU" sz="1200" dirty="0"/>
          </a:p>
        </p:txBody>
      </p:sp>
    </p:spTree>
    <p:extLst>
      <p:ext uri="{BB962C8B-B14F-4D97-AF65-F5344CB8AC3E}">
        <p14:creationId xmlns:p14="http://schemas.microsoft.com/office/powerpoint/2010/main" val="4900118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60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786EB66-C867-4091-BE41-0977C316230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17AB195-E690-4959-B435-3BC469C2CA4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15" name="Rectangle 64">
              <a:extLst>
                <a:ext uri="{FF2B5EF4-FFF2-40B4-BE49-F238E27FC236}">
                  <a16:creationId xmlns:a16="http://schemas.microsoft.com/office/drawing/2014/main" id="{BBBA5550-3A7F-41FE-AEC2-85F9CA801E3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66">
              <a:extLst>
                <a:ext uri="{FF2B5EF4-FFF2-40B4-BE49-F238E27FC236}">
                  <a16:creationId xmlns:a16="http://schemas.microsoft.com/office/drawing/2014/main" id="{20C75782-E825-4F5C-B9E2-269CD9E69B9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64">
              <a:extLst>
                <a:ext uri="{FF2B5EF4-FFF2-40B4-BE49-F238E27FC236}">
                  <a16:creationId xmlns:a16="http://schemas.microsoft.com/office/drawing/2014/main" id="{3F6D5B3A-F638-4015-BF3D-202A166FD4E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C8B81319-436D-4F21-ABCC-A5838F98926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6C0516BC-CF7B-4D50-8C67-0665D3FD9A4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C232F28B-582E-441D-A117-D9A1A40EBCC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64">
              <a:extLst>
                <a:ext uri="{FF2B5EF4-FFF2-40B4-BE49-F238E27FC236}">
                  <a16:creationId xmlns:a16="http://schemas.microsoft.com/office/drawing/2014/main" id="{5E43823E-66CA-4740-95AE-DB53C2751B6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06C1A5BC-53FF-465A-8394-81554FCDA01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86AAA0B5-FFC7-499B-9C1B-8DFFB4F2910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A1B55CB2-2108-462D-B109-4D76D34A824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64">
              <a:extLst>
                <a:ext uri="{FF2B5EF4-FFF2-40B4-BE49-F238E27FC236}">
                  <a16:creationId xmlns:a16="http://schemas.microsoft.com/office/drawing/2014/main" id="{9E620EE3-25FA-4C0B-9F5D-470FF51B9B1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66">
              <a:extLst>
                <a:ext uri="{FF2B5EF4-FFF2-40B4-BE49-F238E27FC236}">
                  <a16:creationId xmlns:a16="http://schemas.microsoft.com/office/drawing/2014/main" id="{52A5BDF8-AD17-44D3-B1C9-E165158D919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9D9672DB-F953-4898-9C52-03A164FADED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29" name="Rectangle 2">
              <a:extLst>
                <a:ext uri="{FF2B5EF4-FFF2-40B4-BE49-F238E27FC236}">
                  <a16:creationId xmlns:a16="http://schemas.microsoft.com/office/drawing/2014/main" id="{BF03BEBE-5AB3-4234-9975-887E86FEDE1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59">
              <a:extLst>
                <a:ext uri="{FF2B5EF4-FFF2-40B4-BE49-F238E27FC236}">
                  <a16:creationId xmlns:a16="http://schemas.microsoft.com/office/drawing/2014/main" id="{77545F09-233F-4039-B88E-8B7EE733B6C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62">
              <a:extLst>
                <a:ext uri="{FF2B5EF4-FFF2-40B4-BE49-F238E27FC236}">
                  <a16:creationId xmlns:a16="http://schemas.microsoft.com/office/drawing/2014/main" id="{B89D6423-0884-41BE-BAB8-0F8A9851D54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64">
              <a:extLst>
                <a:ext uri="{FF2B5EF4-FFF2-40B4-BE49-F238E27FC236}">
                  <a16:creationId xmlns:a16="http://schemas.microsoft.com/office/drawing/2014/main" id="{2316554F-5550-4E94-BF70-9B1092E2A855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B3B986A6-E7CE-46D5-B7C2-E469056C52C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2">
              <a:extLst>
                <a:ext uri="{FF2B5EF4-FFF2-40B4-BE49-F238E27FC236}">
                  <a16:creationId xmlns:a16="http://schemas.microsoft.com/office/drawing/2014/main" id="{513E22E1-E1BD-471B-9959-02D382CDB4A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59">
              <a:extLst>
                <a:ext uri="{FF2B5EF4-FFF2-40B4-BE49-F238E27FC236}">
                  <a16:creationId xmlns:a16="http://schemas.microsoft.com/office/drawing/2014/main" id="{81396781-D57E-417F-9D99-C69663C283F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 62">
              <a:extLst>
                <a:ext uri="{FF2B5EF4-FFF2-40B4-BE49-F238E27FC236}">
                  <a16:creationId xmlns:a16="http://schemas.microsoft.com/office/drawing/2014/main" id="{B3DCA897-9502-460C-B0A6-67548D09B71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64">
              <a:extLst>
                <a:ext uri="{FF2B5EF4-FFF2-40B4-BE49-F238E27FC236}">
                  <a16:creationId xmlns:a16="http://schemas.microsoft.com/office/drawing/2014/main" id="{009AF730-DCD4-4428-A9E9-D26FAD14202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72AF0F75-11D1-432A-969B-1F454307F52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2">
              <a:extLst>
                <a:ext uri="{FF2B5EF4-FFF2-40B4-BE49-F238E27FC236}">
                  <a16:creationId xmlns:a16="http://schemas.microsoft.com/office/drawing/2014/main" id="{23397648-9CC0-48EE-86FE-B819830EA2C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59">
              <a:extLst>
                <a:ext uri="{FF2B5EF4-FFF2-40B4-BE49-F238E27FC236}">
                  <a16:creationId xmlns:a16="http://schemas.microsoft.com/office/drawing/2014/main" id="{5C7C485C-93D0-46DC-AD54-B0AFDAEA7A1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 62">
              <a:extLst>
                <a:ext uri="{FF2B5EF4-FFF2-40B4-BE49-F238E27FC236}">
                  <a16:creationId xmlns:a16="http://schemas.microsoft.com/office/drawing/2014/main" id="{BB2C71AA-96A2-4945-BE1C-17FEF965F79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Rectangle 64">
              <a:extLst>
                <a:ext uri="{FF2B5EF4-FFF2-40B4-BE49-F238E27FC236}">
                  <a16:creationId xmlns:a16="http://schemas.microsoft.com/office/drawing/2014/main" id="{1914A3E6-8F60-4CB5-8142-47B57D38C60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Rectangle 66">
              <a:extLst>
                <a:ext uri="{FF2B5EF4-FFF2-40B4-BE49-F238E27FC236}">
                  <a16:creationId xmlns:a16="http://schemas.microsoft.com/office/drawing/2014/main" id="{8E36D6EE-E260-44F2-8D0C-B86573A6803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Rectangle 2">
              <a:extLst>
                <a:ext uri="{FF2B5EF4-FFF2-40B4-BE49-F238E27FC236}">
                  <a16:creationId xmlns:a16="http://schemas.microsoft.com/office/drawing/2014/main" id="{A1EDD0E7-0ACC-4782-BB65-179218A5360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61301D83-35ED-45D9-808A-4BDADF2B221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8ED1BB52-7859-46C1-997C-F679C92369F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7A5D5BB8-21AD-44D8-8793-CB4924B9380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Rectangle 66">
              <a:extLst>
                <a:ext uri="{FF2B5EF4-FFF2-40B4-BE49-F238E27FC236}">
                  <a16:creationId xmlns:a16="http://schemas.microsoft.com/office/drawing/2014/main" id="{6B17B7F3-3D9C-4459-AF7F-6BCF1366474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Rectangle 2">
              <a:extLst>
                <a:ext uri="{FF2B5EF4-FFF2-40B4-BE49-F238E27FC236}">
                  <a16:creationId xmlns:a16="http://schemas.microsoft.com/office/drawing/2014/main" id="{03AF9AAC-5EF8-43F6-A71F-CAACB54FF67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F0D2C464-1C0A-4D91-9AAA-C053C895FDF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Rectangle 62">
              <a:extLst>
                <a:ext uri="{FF2B5EF4-FFF2-40B4-BE49-F238E27FC236}">
                  <a16:creationId xmlns:a16="http://schemas.microsoft.com/office/drawing/2014/main" id="{4BEDADBB-1E6E-48F0-BBF3-EB9B978FB25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Rectangle 64">
              <a:extLst>
                <a:ext uri="{FF2B5EF4-FFF2-40B4-BE49-F238E27FC236}">
                  <a16:creationId xmlns:a16="http://schemas.microsoft.com/office/drawing/2014/main" id="{A768E058-61D9-41D6-AC45-94D984A89B4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Rectangle 66">
              <a:extLst>
                <a:ext uri="{FF2B5EF4-FFF2-40B4-BE49-F238E27FC236}">
                  <a16:creationId xmlns:a16="http://schemas.microsoft.com/office/drawing/2014/main" id="{99718B8A-0078-45EC-9F2C-1B6E96E1B73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8" name="Овал 57">
            <a:extLst>
              <a:ext uri="{FF2B5EF4-FFF2-40B4-BE49-F238E27FC236}">
                <a16:creationId xmlns:a16="http://schemas.microsoft.com/office/drawing/2014/main" id="{952BDEE0-2E46-42A2-BCE7-3E5F0790BAFC}"/>
              </a:ext>
            </a:extLst>
          </p:cNvPr>
          <p:cNvSpPr/>
          <p:nvPr/>
        </p:nvSpPr>
        <p:spPr>
          <a:xfrm>
            <a:off x="7424149" y="1073326"/>
            <a:ext cx="4561800" cy="4554538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Объект 2">
            <a:extLst>
              <a:ext uri="{FF2B5EF4-FFF2-40B4-BE49-F238E27FC236}">
                <a16:creationId xmlns:a16="http://schemas.microsoft.com/office/drawing/2014/main" id="{B8013A9D-77AE-4C76-AC2F-CB5648157A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23585" y="1478845"/>
            <a:ext cx="3362927" cy="4431275"/>
          </a:xfrm>
        </p:spPr>
        <p:txBody>
          <a:bodyPr>
            <a:normAutofit/>
          </a:bodyPr>
          <a:lstStyle/>
          <a:p>
            <a:pPr marL="0" lv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8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Гомолитикалық</a:t>
            </a:r>
            <a:r>
              <a:rPr lang="ru-RU" sz="18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800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яғни</a:t>
            </a:r>
            <a:r>
              <a:rPr lang="ru-RU" sz="18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электронды</a:t>
            </a:r>
            <a:r>
              <a:rPr lang="ru-RU" sz="18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катализ </a:t>
            </a:r>
            <a:r>
              <a:rPr lang="ru-RU" sz="1800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бойынша</a:t>
            </a:r>
            <a:r>
              <a:rPr lang="ru-RU" sz="18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тотығу-тотықсыздану</a:t>
            </a:r>
            <a:r>
              <a:rPr lang="ru-RU" sz="18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типіндегі</a:t>
            </a:r>
            <a:r>
              <a:rPr lang="ru-RU" sz="18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реакциялар</a:t>
            </a:r>
            <a:r>
              <a:rPr lang="ru-RU" sz="18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жүреді</a:t>
            </a:r>
            <a:r>
              <a:rPr lang="ru-RU" sz="18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endParaRPr lang="ru-RU" sz="18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8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гидратация</a:t>
            </a:r>
            <a:r>
              <a:rPr lang="ru-RU" sz="18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8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дегидратация</a:t>
            </a:r>
            <a:r>
              <a:rPr lang="ru-RU" sz="18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8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ГОС </a:t>
            </a:r>
            <a:r>
              <a:rPr lang="ru-RU" sz="1800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мұнайдың</a:t>
            </a:r>
            <a:r>
              <a:rPr lang="ru-RU" sz="18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гидрогенолизі</a:t>
            </a:r>
            <a:r>
              <a:rPr lang="ru-RU" sz="18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800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элементарлы</a:t>
            </a:r>
            <a:r>
              <a:rPr lang="ru-RU" sz="18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күкіртті</a:t>
            </a:r>
            <a:r>
              <a:rPr lang="ru-RU" sz="18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өндірудегі</a:t>
            </a:r>
            <a:r>
              <a:rPr lang="ru-RU" sz="18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тотығу</a:t>
            </a:r>
            <a:r>
              <a:rPr lang="ru-RU" sz="18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sz="18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тотықсыздану</a:t>
            </a:r>
            <a:r>
              <a:rPr lang="ru-RU" sz="18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800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сутегі</a:t>
            </a:r>
            <a:r>
              <a:rPr lang="ru-RU" sz="18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өндірісіндегі</a:t>
            </a:r>
            <a:r>
              <a:rPr lang="ru-RU" sz="18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КС </a:t>
            </a:r>
            <a:r>
              <a:rPr lang="ru-RU" sz="1800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бу</a:t>
            </a:r>
            <a:r>
              <a:rPr lang="ru-RU" sz="18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конверсиясы</a:t>
            </a:r>
            <a:r>
              <a:rPr lang="ru-RU" sz="18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800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көміртегі</a:t>
            </a:r>
            <a:r>
              <a:rPr lang="ru-RU" sz="18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тотығын</a:t>
            </a:r>
            <a:r>
              <a:rPr lang="ru-RU" sz="18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метанға</a:t>
            </a:r>
            <a:r>
              <a:rPr lang="ru-RU" sz="18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дейін</a:t>
            </a:r>
            <a:r>
              <a:rPr lang="ru-RU" sz="18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гидрлеу</a:t>
            </a:r>
            <a:r>
              <a:rPr lang="ru-RU" sz="18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sz="18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т.б</a:t>
            </a:r>
            <a:r>
              <a:rPr lang="ru-RU" sz="18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0" name="Овал 59">
            <a:extLst>
              <a:ext uri="{FF2B5EF4-FFF2-40B4-BE49-F238E27FC236}">
                <a16:creationId xmlns:a16="http://schemas.microsoft.com/office/drawing/2014/main" id="{74C94FB7-BD1C-4989-A486-AA851046F6A2}"/>
              </a:ext>
            </a:extLst>
          </p:cNvPr>
          <p:cNvSpPr/>
          <p:nvPr/>
        </p:nvSpPr>
        <p:spPr>
          <a:xfrm>
            <a:off x="-78713" y="576710"/>
            <a:ext cx="4431787" cy="5062045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Прямоугольник 60">
            <a:extLst>
              <a:ext uri="{FF2B5EF4-FFF2-40B4-BE49-F238E27FC236}">
                <a16:creationId xmlns:a16="http://schemas.microsoft.com/office/drawing/2014/main" id="{3A658406-79C6-45F7-BC7C-2A3C3E73ABFA}"/>
              </a:ext>
            </a:extLst>
          </p:cNvPr>
          <p:cNvSpPr/>
          <p:nvPr/>
        </p:nvSpPr>
        <p:spPr>
          <a:xfrm>
            <a:off x="543040" y="1478845"/>
            <a:ext cx="3404308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Гомолитикалық</a:t>
            </a:r>
            <a:r>
              <a:rPr lang="ru-RU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катализ </a:t>
            </a:r>
            <a:r>
              <a:rPr lang="ru-RU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кезінде</a:t>
            </a:r>
            <a:r>
              <a:rPr lang="ru-RU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әрекеттесетін</a:t>
            </a:r>
            <a:r>
              <a:rPr lang="ru-RU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заттағы</a:t>
            </a:r>
            <a:r>
              <a:rPr lang="ru-RU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электронды</a:t>
            </a:r>
            <a:r>
              <a:rPr lang="ru-RU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жұптың</a:t>
            </a:r>
            <a:r>
              <a:rPr lang="ru-RU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үзілуі</a:t>
            </a:r>
            <a:r>
              <a:rPr lang="ru-RU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энергияның</a:t>
            </a:r>
            <a:r>
              <a:rPr lang="ru-RU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үлкен</a:t>
            </a:r>
            <a:r>
              <a:rPr lang="ru-RU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шығынын</a:t>
            </a:r>
            <a:r>
              <a:rPr lang="ru-RU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талап</a:t>
            </a:r>
            <a:r>
              <a:rPr lang="ru-RU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етеді</a:t>
            </a:r>
            <a:r>
              <a:rPr lang="ru-RU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Осы </a:t>
            </a:r>
            <a:r>
              <a:rPr lang="ru-RU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сатының</a:t>
            </a:r>
            <a:r>
              <a:rPr lang="ru-RU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жылу</a:t>
            </a:r>
            <a:r>
              <a:rPr lang="ru-RU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эффектісі</a:t>
            </a:r>
            <a:r>
              <a:rPr lang="ru-RU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сәйкесінше</a:t>
            </a:r>
            <a:r>
              <a:rPr lang="ru-RU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Еакт</a:t>
            </a:r>
            <a:r>
              <a:rPr lang="ru-RU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тым</a:t>
            </a:r>
            <a:r>
              <a:rPr lang="ru-RU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үлкен</a:t>
            </a:r>
            <a:r>
              <a:rPr lang="ru-RU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болмас</a:t>
            </a:r>
            <a:r>
              <a:rPr lang="ru-RU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үшін</a:t>
            </a:r>
            <a:r>
              <a:rPr lang="ru-RU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е-</a:t>
            </a:r>
            <a:r>
              <a:rPr lang="ru-RU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жұптың</a:t>
            </a:r>
            <a:r>
              <a:rPr lang="ru-RU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үзілуімен</a:t>
            </a:r>
            <a:r>
              <a:rPr lang="ru-RU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бірге</a:t>
            </a:r>
            <a:r>
              <a:rPr lang="ru-RU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бір</a:t>
            </a:r>
            <a:r>
              <a:rPr lang="ru-RU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уақытта</a:t>
            </a:r>
            <a:r>
              <a:rPr lang="ru-RU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катализатордың</a:t>
            </a:r>
            <a:r>
              <a:rPr lang="ru-RU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жұптаспаған</a:t>
            </a:r>
            <a:r>
              <a:rPr lang="ru-RU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е </a:t>
            </a:r>
            <a:r>
              <a:rPr lang="ru-RU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қатысында</a:t>
            </a:r>
            <a:r>
              <a:rPr lang="ru-RU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жаңа</a:t>
            </a:r>
            <a:r>
              <a:rPr lang="ru-RU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е-</a:t>
            </a:r>
            <a:r>
              <a:rPr lang="ru-RU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жұптың</a:t>
            </a:r>
            <a:r>
              <a:rPr lang="ru-RU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түзілуі</a:t>
            </a:r>
            <a:r>
              <a:rPr lang="ru-RU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жүреді</a:t>
            </a:r>
            <a:r>
              <a:rPr lang="ru-RU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46004" y="4254620"/>
            <a:ext cx="3869499" cy="259118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85648" y="630194"/>
            <a:ext cx="3238500" cy="2447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40318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70">
          <a:fgClr>
            <a:schemeClr val="accent2">
              <a:lumMod val="60000"/>
              <a:lumOff val="40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Блок-схема: ссылка на другую страницу 3"/>
          <p:cNvSpPr/>
          <p:nvPr/>
        </p:nvSpPr>
        <p:spPr>
          <a:xfrm rot="10800000" flipV="1">
            <a:off x="5748613" y="2320716"/>
            <a:ext cx="5584390" cy="2463936"/>
          </a:xfrm>
          <a:prstGeom prst="flowChartOffpageConnector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Криформинг</a:t>
            </a:r>
            <a:r>
              <a:rPr lang="ru-RU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пен </a:t>
            </a:r>
            <a:r>
              <a:rPr lang="ru-RU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Гкатализде</a:t>
            </a:r>
            <a:r>
              <a:rPr lang="ru-RU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металл </a:t>
            </a:r>
            <a:r>
              <a:rPr lang="ru-RU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жалатылған</a:t>
            </a:r>
            <a:r>
              <a:rPr lang="ru-RU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ru-RU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гомолит</a:t>
            </a:r>
            <a:r>
              <a:rPr lang="ru-RU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реакция </a:t>
            </a:r>
            <a:r>
              <a:rPr lang="en-US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Kt</a:t>
            </a:r>
            <a:r>
              <a:rPr lang="ru-RU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ru-RU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Pt</a:t>
            </a:r>
            <a:r>
              <a:rPr lang="ru-RU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Pd</a:t>
            </a:r>
            <a:r>
              <a:rPr lang="ru-RU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</a:t>
            </a:r>
            <a:r>
              <a:rPr lang="ru-RU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Ni,Mo</a:t>
            </a:r>
            <a:r>
              <a:rPr lang="ru-RU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т.б</a:t>
            </a:r>
            <a:r>
              <a:rPr lang="ru-RU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.) </a:t>
            </a:r>
            <a:r>
              <a:rPr lang="ru-RU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қышқыл</a:t>
            </a:r>
            <a:r>
              <a:rPr lang="ru-RU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типті</a:t>
            </a:r>
            <a:r>
              <a:rPr lang="ru-RU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тасымалдаушыдан</a:t>
            </a:r>
            <a:r>
              <a:rPr lang="ru-RU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тұратын</a:t>
            </a:r>
            <a:r>
              <a:rPr lang="ru-RU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бифункционалды</a:t>
            </a:r>
            <a:r>
              <a:rPr lang="ru-RU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катализаторлар</a:t>
            </a:r>
            <a:r>
              <a:rPr lang="ru-RU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(алюминий </a:t>
            </a:r>
            <a:r>
              <a:rPr lang="ru-RU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тотығы</a:t>
            </a:r>
            <a:r>
              <a:rPr lang="ru-RU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алюмосиликаттар</a:t>
            </a:r>
            <a:r>
              <a:rPr lang="ru-RU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промоторланған</a:t>
            </a:r>
            <a:r>
              <a:rPr lang="ru-RU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галоидтер</a:t>
            </a:r>
            <a:r>
              <a:rPr lang="ru-RU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цеолиттер</a:t>
            </a:r>
            <a:r>
              <a:rPr lang="ru-RU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r>
              <a:rPr lang="ru-RU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т.б</a:t>
            </a:r>
            <a:r>
              <a:rPr lang="ru-RU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.) </a:t>
            </a:r>
            <a:r>
              <a:rPr lang="ru-RU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қолданылады</a:t>
            </a:r>
            <a:r>
              <a:rPr lang="ru-RU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с двумя скругленными противолежащими углами 5"/>
          <p:cNvSpPr/>
          <p:nvPr/>
        </p:nvSpPr>
        <p:spPr>
          <a:xfrm>
            <a:off x="214381" y="256536"/>
            <a:ext cx="4656368" cy="2558395"/>
          </a:xfrm>
          <a:prstGeom prst="round2Diag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Гетеролитикалық</a:t>
            </a:r>
            <a:r>
              <a:rPr lang="ru-RU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немесе</a:t>
            </a:r>
            <a:r>
              <a:rPr lang="ru-RU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ионды</a:t>
            </a:r>
            <a:r>
              <a:rPr lang="ru-RU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катализ </a:t>
            </a:r>
            <a:r>
              <a:rPr lang="ru-RU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кезінде</a:t>
            </a:r>
            <a:r>
              <a:rPr lang="ru-RU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изомерлену</a:t>
            </a:r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циклдеу</a:t>
            </a:r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алкилдеу</a:t>
            </a:r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деалкилдеу</a:t>
            </a:r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КС </a:t>
            </a:r>
            <a:r>
              <a:rPr lang="ru-RU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полимерленуі</a:t>
            </a:r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спирттердің</a:t>
            </a:r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дегидратациясы</a:t>
            </a:r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алкендер</a:t>
            </a:r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гидратациясы</a:t>
            </a:r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гидролиз </a:t>
            </a:r>
            <a:r>
              <a:rPr lang="ru-RU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басқа</a:t>
            </a:r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да </a:t>
            </a:r>
            <a:r>
              <a:rPr lang="ru-RU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мұнай</a:t>
            </a:r>
            <a:r>
              <a:rPr lang="ru-RU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ru-RU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химиялық</a:t>
            </a:r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процесстер</a:t>
            </a:r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жүреді</a:t>
            </a:r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4013" y="3143231"/>
            <a:ext cx="2679131" cy="2677319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/>
          <a:srcRect b="43674"/>
          <a:stretch/>
        </p:blipFill>
        <p:spPr>
          <a:xfrm>
            <a:off x="6334101" y="4322991"/>
            <a:ext cx="4700757" cy="2243425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81611" y="3143232"/>
            <a:ext cx="2567002" cy="2677319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5389687" y="256536"/>
            <a:ext cx="5999968" cy="1923137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/>
            <a:r>
              <a:rPr lang="ru-RU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Ионды</a:t>
            </a:r>
            <a:r>
              <a:rPr lang="ru-RU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реакция </a:t>
            </a:r>
            <a:r>
              <a:rPr lang="ru-RU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катализаторларына</a:t>
            </a:r>
            <a:r>
              <a:rPr lang="ru-RU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сұйық</a:t>
            </a:r>
            <a:r>
              <a:rPr lang="ru-RU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қатты</a:t>
            </a:r>
            <a:r>
              <a:rPr lang="ru-RU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қышқылдар</a:t>
            </a:r>
            <a:r>
              <a:rPr lang="ru-RU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мен </a:t>
            </a:r>
            <a:r>
              <a:rPr lang="ru-RU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негіздерді</a:t>
            </a:r>
            <a:r>
              <a:rPr lang="ru-RU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жатқызады</a:t>
            </a:r>
            <a:r>
              <a:rPr lang="ru-RU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(осы </a:t>
            </a:r>
            <a:r>
              <a:rPr lang="ru-RU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себепті</a:t>
            </a:r>
            <a:r>
              <a:rPr lang="ru-RU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гетеролит</a:t>
            </a:r>
            <a:r>
              <a:rPr lang="ru-RU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кат-з </a:t>
            </a:r>
            <a:r>
              <a:rPr lang="ru-RU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қышқыл-негізді</a:t>
            </a:r>
            <a:r>
              <a:rPr lang="ru-RU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деп</a:t>
            </a:r>
            <a:r>
              <a:rPr lang="ru-RU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жиі</a:t>
            </a:r>
            <a:r>
              <a:rPr lang="ru-RU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атайды</a:t>
            </a:r>
            <a:r>
              <a:rPr lang="ru-RU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): H2SO4,HF,HCl,Н3РО4,HNO3,СН3СООН,AlCl3,BF3</a:t>
            </a:r>
            <a:r>
              <a:rPr lang="ru-RU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SbF3,алюминий, цирконий </a:t>
            </a:r>
            <a:r>
              <a:rPr lang="ru-RU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тотықтары</a:t>
            </a:r>
            <a:r>
              <a:rPr lang="ru-RU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алюмосиликаттар</a:t>
            </a:r>
            <a:r>
              <a:rPr lang="ru-RU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цеолиттер</a:t>
            </a:r>
            <a:r>
              <a:rPr lang="ru-RU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ионалмасу</a:t>
            </a:r>
            <a:r>
              <a:rPr lang="ru-RU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смолалары</a:t>
            </a:r>
            <a:r>
              <a:rPr lang="ru-RU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сілтілер</a:t>
            </a:r>
            <a:r>
              <a:rPr lang="ru-RU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т.б</a:t>
            </a:r>
            <a:r>
              <a:rPr lang="ru-RU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8094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4" name="Rectangle 7">
            <a:extLst>
              <a:ext uri="{FF2B5EF4-FFF2-40B4-BE49-F238E27FC236}">
                <a16:creationId xmlns:a16="http://schemas.microsoft.com/office/drawing/2014/main" id="{0786EB66-C867-4091-BE41-0977C316230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Rectangle 9">
            <a:extLst>
              <a:ext uri="{FF2B5EF4-FFF2-40B4-BE49-F238E27FC236}">
                <a16:creationId xmlns:a16="http://schemas.microsoft.com/office/drawing/2014/main" id="{49AC298A-B9B9-4BAB-BCF5-45A44E5BA7D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Rectangle 11">
            <a:extLst>
              <a:ext uri="{FF2B5EF4-FFF2-40B4-BE49-F238E27FC236}">
                <a16:creationId xmlns:a16="http://schemas.microsoft.com/office/drawing/2014/main" id="{81BF8F48-5FE7-4A46-8BEB-AF2AE44CD2E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7" name="Group 13">
            <a:extLst>
              <a:ext uri="{FF2B5EF4-FFF2-40B4-BE49-F238E27FC236}">
                <a16:creationId xmlns:a16="http://schemas.microsoft.com/office/drawing/2014/main" id="{117AB195-E690-4959-B435-3BC469C2CA4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58" name="Rectangle 64">
              <a:extLst>
                <a:ext uri="{FF2B5EF4-FFF2-40B4-BE49-F238E27FC236}">
                  <a16:creationId xmlns:a16="http://schemas.microsoft.com/office/drawing/2014/main" id="{BBBA5550-3A7F-41FE-AEC2-85F9CA801E3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Rectangle 66">
              <a:extLst>
                <a:ext uri="{FF2B5EF4-FFF2-40B4-BE49-F238E27FC236}">
                  <a16:creationId xmlns:a16="http://schemas.microsoft.com/office/drawing/2014/main" id="{20C75782-E825-4F5C-B9E2-269CD9E69B9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Rectangle 64">
              <a:extLst>
                <a:ext uri="{FF2B5EF4-FFF2-40B4-BE49-F238E27FC236}">
                  <a16:creationId xmlns:a16="http://schemas.microsoft.com/office/drawing/2014/main" id="{3F6D5B3A-F638-4015-BF3D-202A166FD4E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Rectangle 66">
              <a:extLst>
                <a:ext uri="{FF2B5EF4-FFF2-40B4-BE49-F238E27FC236}">
                  <a16:creationId xmlns:a16="http://schemas.microsoft.com/office/drawing/2014/main" id="{C8B81319-436D-4F21-ABCC-A5838F98926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Rectangle 64">
              <a:extLst>
                <a:ext uri="{FF2B5EF4-FFF2-40B4-BE49-F238E27FC236}">
                  <a16:creationId xmlns:a16="http://schemas.microsoft.com/office/drawing/2014/main" id="{6C0516BC-CF7B-4D50-8C67-0665D3FD9A4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Rectangle 66">
              <a:extLst>
                <a:ext uri="{FF2B5EF4-FFF2-40B4-BE49-F238E27FC236}">
                  <a16:creationId xmlns:a16="http://schemas.microsoft.com/office/drawing/2014/main" id="{C232F28B-582E-441D-A117-D9A1A40EBCC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Rectangle 64">
              <a:extLst>
                <a:ext uri="{FF2B5EF4-FFF2-40B4-BE49-F238E27FC236}">
                  <a16:creationId xmlns:a16="http://schemas.microsoft.com/office/drawing/2014/main" id="{5E43823E-66CA-4740-95AE-DB53C2751B6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Rectangle 66">
              <a:extLst>
                <a:ext uri="{FF2B5EF4-FFF2-40B4-BE49-F238E27FC236}">
                  <a16:creationId xmlns:a16="http://schemas.microsoft.com/office/drawing/2014/main" id="{06C1A5BC-53FF-465A-8394-81554FCDA01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Rectangle 64">
              <a:extLst>
                <a:ext uri="{FF2B5EF4-FFF2-40B4-BE49-F238E27FC236}">
                  <a16:creationId xmlns:a16="http://schemas.microsoft.com/office/drawing/2014/main" id="{86AAA0B5-FFC7-499B-9C1B-8DFFB4F2910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Rectangle 66">
              <a:extLst>
                <a:ext uri="{FF2B5EF4-FFF2-40B4-BE49-F238E27FC236}">
                  <a16:creationId xmlns:a16="http://schemas.microsoft.com/office/drawing/2014/main" id="{A1B55CB2-2108-462D-B109-4D76D34A824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Rectangle 64">
              <a:extLst>
                <a:ext uri="{FF2B5EF4-FFF2-40B4-BE49-F238E27FC236}">
                  <a16:creationId xmlns:a16="http://schemas.microsoft.com/office/drawing/2014/main" id="{9E620EE3-25FA-4C0B-9F5D-470FF51B9B1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Rectangle 66">
              <a:extLst>
                <a:ext uri="{FF2B5EF4-FFF2-40B4-BE49-F238E27FC236}">
                  <a16:creationId xmlns:a16="http://schemas.microsoft.com/office/drawing/2014/main" id="{52A5BDF8-AD17-44D3-B1C9-E165158D919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70" name="Group 27">
            <a:extLst>
              <a:ext uri="{FF2B5EF4-FFF2-40B4-BE49-F238E27FC236}">
                <a16:creationId xmlns:a16="http://schemas.microsoft.com/office/drawing/2014/main" id="{9D9672DB-F953-4898-9C52-03A164FADED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71" name="Rectangle 2">
              <a:extLst>
                <a:ext uri="{FF2B5EF4-FFF2-40B4-BE49-F238E27FC236}">
                  <a16:creationId xmlns:a16="http://schemas.microsoft.com/office/drawing/2014/main" id="{BF03BEBE-5AB3-4234-9975-887E86FEDE1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Rectangle 59">
              <a:extLst>
                <a:ext uri="{FF2B5EF4-FFF2-40B4-BE49-F238E27FC236}">
                  <a16:creationId xmlns:a16="http://schemas.microsoft.com/office/drawing/2014/main" id="{77545F09-233F-4039-B88E-8B7EE733B6C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Rectangle 62">
              <a:extLst>
                <a:ext uri="{FF2B5EF4-FFF2-40B4-BE49-F238E27FC236}">
                  <a16:creationId xmlns:a16="http://schemas.microsoft.com/office/drawing/2014/main" id="{B89D6423-0884-41BE-BAB8-0F8A9851D54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Rectangle 64">
              <a:extLst>
                <a:ext uri="{FF2B5EF4-FFF2-40B4-BE49-F238E27FC236}">
                  <a16:creationId xmlns:a16="http://schemas.microsoft.com/office/drawing/2014/main" id="{2316554F-5550-4E94-BF70-9B1092E2A855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B3B986A6-E7CE-46D5-B7C2-E469056C52C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Rectangle 2">
              <a:extLst>
                <a:ext uri="{FF2B5EF4-FFF2-40B4-BE49-F238E27FC236}">
                  <a16:creationId xmlns:a16="http://schemas.microsoft.com/office/drawing/2014/main" id="{513E22E1-E1BD-471B-9959-02D382CDB4A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59">
              <a:extLst>
                <a:ext uri="{FF2B5EF4-FFF2-40B4-BE49-F238E27FC236}">
                  <a16:creationId xmlns:a16="http://schemas.microsoft.com/office/drawing/2014/main" id="{81396781-D57E-417F-9D99-C69663C283F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 62">
              <a:extLst>
                <a:ext uri="{FF2B5EF4-FFF2-40B4-BE49-F238E27FC236}">
                  <a16:creationId xmlns:a16="http://schemas.microsoft.com/office/drawing/2014/main" id="{B3DCA897-9502-460C-B0A6-67548D09B71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64">
              <a:extLst>
                <a:ext uri="{FF2B5EF4-FFF2-40B4-BE49-F238E27FC236}">
                  <a16:creationId xmlns:a16="http://schemas.microsoft.com/office/drawing/2014/main" id="{009AF730-DCD4-4428-A9E9-D26FAD14202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72AF0F75-11D1-432A-969B-1F454307F52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2">
              <a:extLst>
                <a:ext uri="{FF2B5EF4-FFF2-40B4-BE49-F238E27FC236}">
                  <a16:creationId xmlns:a16="http://schemas.microsoft.com/office/drawing/2014/main" id="{23397648-9CC0-48EE-86FE-B819830EA2C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59">
              <a:extLst>
                <a:ext uri="{FF2B5EF4-FFF2-40B4-BE49-F238E27FC236}">
                  <a16:creationId xmlns:a16="http://schemas.microsoft.com/office/drawing/2014/main" id="{5C7C485C-93D0-46DC-AD54-B0AFDAEA7A1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 62">
              <a:extLst>
                <a:ext uri="{FF2B5EF4-FFF2-40B4-BE49-F238E27FC236}">
                  <a16:creationId xmlns:a16="http://schemas.microsoft.com/office/drawing/2014/main" id="{BB2C71AA-96A2-4945-BE1C-17FEF965F79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Rectangle 64">
              <a:extLst>
                <a:ext uri="{FF2B5EF4-FFF2-40B4-BE49-F238E27FC236}">
                  <a16:creationId xmlns:a16="http://schemas.microsoft.com/office/drawing/2014/main" id="{1914A3E6-8F60-4CB5-8142-47B57D38C60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Rectangle 66">
              <a:extLst>
                <a:ext uri="{FF2B5EF4-FFF2-40B4-BE49-F238E27FC236}">
                  <a16:creationId xmlns:a16="http://schemas.microsoft.com/office/drawing/2014/main" id="{8E36D6EE-E260-44F2-8D0C-B86573A6803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Rectangle 2">
              <a:extLst>
                <a:ext uri="{FF2B5EF4-FFF2-40B4-BE49-F238E27FC236}">
                  <a16:creationId xmlns:a16="http://schemas.microsoft.com/office/drawing/2014/main" id="{A1EDD0E7-0ACC-4782-BB65-179218A5360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61301D83-35ED-45D9-808A-4BDADF2B221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8ED1BB52-7859-46C1-997C-F679C92369F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7A5D5BB8-21AD-44D8-8793-CB4924B9380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Rectangle 66">
              <a:extLst>
                <a:ext uri="{FF2B5EF4-FFF2-40B4-BE49-F238E27FC236}">
                  <a16:creationId xmlns:a16="http://schemas.microsoft.com/office/drawing/2014/main" id="{6B17B7F3-3D9C-4459-AF7F-6BCF1366474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Rectangle 2">
              <a:extLst>
                <a:ext uri="{FF2B5EF4-FFF2-40B4-BE49-F238E27FC236}">
                  <a16:creationId xmlns:a16="http://schemas.microsoft.com/office/drawing/2014/main" id="{03AF9AAC-5EF8-43F6-A71F-CAACB54FF67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F0D2C464-1C0A-4D91-9AAA-C053C895FDF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Rectangle 62">
              <a:extLst>
                <a:ext uri="{FF2B5EF4-FFF2-40B4-BE49-F238E27FC236}">
                  <a16:creationId xmlns:a16="http://schemas.microsoft.com/office/drawing/2014/main" id="{4BEDADBB-1E6E-48F0-BBF3-EB9B978FB25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Rectangle 64">
              <a:extLst>
                <a:ext uri="{FF2B5EF4-FFF2-40B4-BE49-F238E27FC236}">
                  <a16:creationId xmlns:a16="http://schemas.microsoft.com/office/drawing/2014/main" id="{A768E058-61D9-41D6-AC45-94D984A89B4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Rectangle 66">
              <a:extLst>
                <a:ext uri="{FF2B5EF4-FFF2-40B4-BE49-F238E27FC236}">
                  <a16:creationId xmlns:a16="http://schemas.microsoft.com/office/drawing/2014/main" id="{99718B8A-0078-45EC-9F2C-1B6E96E1B73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78" name="Заголовок 1">
            <a:extLst>
              <a:ext uri="{FF2B5EF4-FFF2-40B4-BE49-F238E27FC236}">
                <a16:creationId xmlns:a16="http://schemas.microsoft.com/office/drawing/2014/main" id="{D10EDDFA-2D1C-4ED2-97BC-5CE2779E0F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513993"/>
            <a:ext cx="10972800" cy="34864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Обзорные вопросы</a:t>
            </a:r>
          </a:p>
        </p:txBody>
      </p:sp>
      <p:sp>
        <p:nvSpPr>
          <p:cNvPr id="79" name="Объект 2">
            <a:extLst>
              <a:ext uri="{FF2B5EF4-FFF2-40B4-BE49-F238E27FC236}">
                <a16:creationId xmlns:a16="http://schemas.microsoft.com/office/drawing/2014/main" id="{1063F4EA-D61B-4A36-AB73-F402685D26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05524" y="1555683"/>
            <a:ext cx="10005270" cy="4911824"/>
          </a:xfrm>
        </p:spPr>
        <p:txBody>
          <a:bodyPr>
            <a:normAutofit/>
          </a:bodyPr>
          <a:lstStyle/>
          <a:p>
            <a:pPr marL="514350" indent="-514350">
              <a:lnSpc>
                <a:spcPct val="100000"/>
              </a:lnSpc>
              <a:spcBef>
                <a:spcPts val="0"/>
              </a:spcBef>
              <a:buAutoNum type="arabicPeriod"/>
            </a:pP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Каталитикалық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реакциялардың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ерекшелігі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неде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marL="514350" indent="-514350">
              <a:lnSpc>
                <a:spcPct val="100000"/>
              </a:lnSpc>
              <a:spcBef>
                <a:spcPts val="0"/>
              </a:spcBef>
              <a:buAutoNum type="arabicPeriod"/>
            </a:pPr>
            <a:r>
              <a:rPr lang="ru-RU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Қышқылды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катализдің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негізі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неде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marL="514350" indent="-514350">
              <a:lnSpc>
                <a:spcPct val="100000"/>
              </a:lnSpc>
              <a:spcBef>
                <a:spcPts val="0"/>
              </a:spcBef>
              <a:buAutoNum type="arabicPeriod"/>
            </a:pP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Тотығу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катализінің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физикалық-химиялық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ерекшеліктері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қандай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marL="514350" indent="-514350">
              <a:lnSpc>
                <a:spcPct val="100000"/>
              </a:lnSpc>
              <a:spcBef>
                <a:spcPts val="0"/>
              </a:spcBef>
              <a:buAutoNum type="arabicPeriod"/>
            </a:pP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Каталитикалық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крекинг,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каталитикалық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риформинг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процесінің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катализаторларына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мысалдар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келтіріңіз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2" name="Скругленный прямоугольник 4">
            <a:extLst>
              <a:ext uri="{FF2B5EF4-FFF2-40B4-BE49-F238E27FC236}">
                <a16:creationId xmlns:a16="http://schemas.microsoft.com/office/drawing/2014/main" id="{7C614C9C-AA4A-4FB0-AF7D-5BED8C1A25BF}"/>
              </a:ext>
            </a:extLst>
          </p:cNvPr>
          <p:cNvSpPr/>
          <p:nvPr/>
        </p:nvSpPr>
        <p:spPr>
          <a:xfrm>
            <a:off x="1546288" y="386275"/>
            <a:ext cx="8181975" cy="581025"/>
          </a:xfrm>
          <a:prstGeom prst="round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ШОЛУ СҰРАҚТАРЫ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513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30">
          <a:fgClr>
            <a:schemeClr val="accent2">
              <a:lumMod val="75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Каталитикалық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гетеролитикалық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көмірсутектерді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конверсиялаудың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теориялық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негіздері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t="20719" b="55647"/>
          <a:stretch/>
        </p:blipFill>
        <p:spPr>
          <a:xfrm>
            <a:off x="541811" y="2503371"/>
            <a:ext cx="6039293" cy="812587"/>
          </a:xfrm>
          <a:prstGeom prst="rect">
            <a:avLst/>
          </a:prstGeom>
        </p:spPr>
      </p:pic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val="3082421520"/>
              </p:ext>
            </p:extLst>
          </p:nvPr>
        </p:nvGraphicFramePr>
        <p:xfrm>
          <a:off x="5950039" y="1584102"/>
          <a:ext cx="6241961" cy="45542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541811" y="1848992"/>
            <a:ext cx="6039293" cy="646331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 rtlCol="0">
            <a:spAutoFit/>
          </a:bodyPr>
          <a:lstStyle/>
          <a:p>
            <a:r>
              <a:rPr lang="kk-K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а) каталитикалық крекинг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алкен түзілуімен жүретін шикізаттың термолизі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22064" y="3714298"/>
            <a:ext cx="4744112" cy="1467055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41811" y="3344968"/>
            <a:ext cx="6039293" cy="369332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chemeClr val="bg2">
                <a:lumMod val="90000"/>
              </a:schemeClr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kk-K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арбкатиондардың түзілуі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376872" y="3801495"/>
            <a:ext cx="2030368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kk-K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</a:t>
            </a:r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іріншілік карбений-ионы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376872" y="4447825"/>
            <a:ext cx="2030368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екіншілік карбений-ионы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2338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08383" y="675861"/>
            <a:ext cx="10545417" cy="5501102"/>
          </a:xfrm>
        </p:spPr>
        <p:txBody>
          <a:bodyPr>
            <a:normAutofit/>
          </a:bodyPr>
          <a:lstStyle/>
          <a:p>
            <a:endParaRPr lang="ru-RU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ru-RU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ru-RU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ru-RU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ru-RU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ru-RU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ru-RU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ru-RU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ru-RU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ru-RU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ru-RU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1434095" y="245216"/>
            <a:ext cx="9919705" cy="1707309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000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Гетеролитикалық</a:t>
            </a:r>
            <a:r>
              <a:rPr lang="ru-RU" sz="20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катализ </a:t>
            </a:r>
            <a:r>
              <a:rPr lang="ru-RU" sz="2000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кезінде</a:t>
            </a:r>
            <a:r>
              <a:rPr lang="ru-RU" sz="20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бастапқы</a:t>
            </a:r>
            <a:r>
              <a:rPr lang="ru-RU" sz="20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заттардың</a:t>
            </a:r>
            <a:r>
              <a:rPr lang="ru-RU" sz="20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катализатормен</a:t>
            </a:r>
            <a:r>
              <a:rPr lang="ru-RU" sz="20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әрекеттесуінің</a:t>
            </a:r>
            <a:r>
              <a:rPr lang="ru-RU" sz="20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аралық</a:t>
            </a:r>
            <a:r>
              <a:rPr lang="ru-RU" sz="20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өзара</a:t>
            </a:r>
            <a:r>
              <a:rPr lang="ru-RU" sz="20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әрекеттесуі</a:t>
            </a:r>
            <a:r>
              <a:rPr lang="ru-RU" sz="20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гетеролитикалық</a:t>
            </a:r>
            <a:r>
              <a:rPr lang="ru-RU" sz="20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механизм </a:t>
            </a:r>
            <a:r>
              <a:rPr lang="ru-RU" sz="2000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бойынша</a:t>
            </a:r>
            <a:r>
              <a:rPr lang="ru-RU" sz="20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өтеді</a:t>
            </a:r>
            <a:r>
              <a:rPr lang="ru-RU" sz="20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000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сонымен</a:t>
            </a:r>
            <a:r>
              <a:rPr lang="ru-RU" sz="20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қатар</a:t>
            </a:r>
            <a:r>
              <a:rPr lang="ru-RU" sz="20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қосэлектронды</a:t>
            </a:r>
            <a:r>
              <a:rPr lang="ru-RU" sz="20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байланыстың</a:t>
            </a:r>
            <a:r>
              <a:rPr lang="ru-RU" sz="20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үзілуі</a:t>
            </a:r>
            <a:r>
              <a:rPr lang="ru-RU" sz="20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мен </a:t>
            </a:r>
            <a:r>
              <a:rPr lang="ru-RU" sz="2000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түзілуі</a:t>
            </a:r>
            <a:r>
              <a:rPr lang="ru-RU" sz="20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электронды</a:t>
            </a:r>
            <a:r>
              <a:rPr lang="ru-RU" sz="20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жұптың</a:t>
            </a:r>
            <a:r>
              <a:rPr lang="ru-RU" sz="20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түзілуі</a:t>
            </a:r>
            <a:r>
              <a:rPr lang="ru-RU" sz="20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мен </a:t>
            </a:r>
            <a:r>
              <a:rPr lang="ru-RU" sz="2000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бұзылуынсыз</a:t>
            </a:r>
            <a:r>
              <a:rPr lang="ru-RU" sz="20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жүреді</a:t>
            </a:r>
            <a:r>
              <a:rPr lang="ru-RU" sz="20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0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3770334" y="2493972"/>
            <a:ext cx="8209631" cy="1434235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0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Гетеролитикалық</a:t>
            </a:r>
            <a:r>
              <a:rPr lang="ru-RU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механизм </a:t>
            </a:r>
            <a:r>
              <a:rPr lang="ru-RU" sz="20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спирттерді</a:t>
            </a:r>
            <a:r>
              <a:rPr lang="ru-RU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дегидратациялау</a:t>
            </a:r>
            <a:r>
              <a:rPr lang="ru-RU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0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олефиндерді</a:t>
            </a:r>
            <a:r>
              <a:rPr lang="ru-RU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гидратациялау</a:t>
            </a:r>
            <a:r>
              <a:rPr lang="ru-RU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крекинг, изомеризация, </a:t>
            </a:r>
            <a:r>
              <a:rPr lang="ru-RU" sz="20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көмірсутектерді</a:t>
            </a:r>
            <a:r>
              <a:rPr lang="ru-RU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алкилдеу</a:t>
            </a:r>
            <a:r>
              <a:rPr lang="ru-RU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гидролиз </a:t>
            </a:r>
            <a:r>
              <a:rPr lang="ru-RU" sz="20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т. б. </a:t>
            </a:r>
            <a:r>
              <a:rPr lang="ru-RU" sz="20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каталитикалық</a:t>
            </a:r>
            <a:r>
              <a:rPr lang="ru-RU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реакциялар</a:t>
            </a:r>
            <a:r>
              <a:rPr lang="ru-RU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кезінде</a:t>
            </a:r>
            <a:r>
              <a:rPr lang="ru-RU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жүзеге</a:t>
            </a:r>
            <a:r>
              <a:rPr lang="ru-RU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асырылады</a:t>
            </a:r>
            <a:r>
              <a:rPr lang="ru-RU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000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865277" y="4230444"/>
            <a:ext cx="8019744" cy="1817628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90000"/>
              </a:lnSpc>
              <a:spcBef>
                <a:spcPts val="1000"/>
              </a:spcBef>
            </a:pPr>
            <a:r>
              <a:rPr lang="ru-RU" sz="22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Реакциялардың</a:t>
            </a:r>
            <a:r>
              <a:rPr lang="ru-RU" sz="22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осы </a:t>
            </a:r>
            <a:r>
              <a:rPr lang="ru-RU" sz="22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тобына</a:t>
            </a:r>
            <a:r>
              <a:rPr lang="ru-RU" sz="22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арналған</a:t>
            </a:r>
            <a:r>
              <a:rPr lang="ru-RU" sz="22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катализаторлар</a:t>
            </a:r>
            <a:r>
              <a:rPr lang="ru-RU" sz="22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электронды</a:t>
            </a:r>
            <a:r>
              <a:rPr lang="ru-RU" sz="22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жұпты</a:t>
            </a:r>
            <a:r>
              <a:rPr lang="ru-RU" sz="22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беру </a:t>
            </a:r>
            <a:r>
              <a:rPr lang="ru-RU" sz="22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немесе</a:t>
            </a:r>
            <a:r>
              <a:rPr lang="ru-RU" sz="22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қосу</a:t>
            </a:r>
            <a:r>
              <a:rPr lang="ru-RU" sz="22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арқылы</a:t>
            </a:r>
            <a:r>
              <a:rPr lang="ru-RU" sz="22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координациялық</a:t>
            </a:r>
            <a:r>
              <a:rPr lang="ru-RU" sz="22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байланысты</a:t>
            </a:r>
            <a:r>
              <a:rPr lang="ru-RU" sz="22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түзу</a:t>
            </a:r>
            <a:r>
              <a:rPr lang="ru-RU" sz="22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қабілетіне</a:t>
            </a:r>
            <a:r>
              <a:rPr lang="ru-RU" sz="22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ие</a:t>
            </a:r>
            <a:r>
              <a:rPr lang="ru-RU" sz="22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болуы</a:t>
            </a:r>
            <a:r>
              <a:rPr lang="ru-RU" sz="22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керек</a:t>
            </a:r>
            <a:r>
              <a:rPr lang="ru-RU" sz="22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22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Атап</a:t>
            </a:r>
            <a:r>
              <a:rPr lang="ru-RU" sz="22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айтқанда</a:t>
            </a:r>
            <a:r>
              <a:rPr lang="ru-RU" sz="22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2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олар</a:t>
            </a:r>
            <a:r>
              <a:rPr lang="ru-RU" sz="22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протон </a:t>
            </a:r>
            <a:r>
              <a:rPr lang="ru-RU" sz="22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немесе</a:t>
            </a:r>
            <a:r>
              <a:rPr lang="ru-RU" sz="22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апротонды</a:t>
            </a:r>
            <a:r>
              <a:rPr lang="ru-RU" sz="22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қышқылдар</a:t>
            </a:r>
            <a:r>
              <a:rPr lang="ru-RU" sz="22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мен </a:t>
            </a:r>
            <a:r>
              <a:rPr lang="ru-RU" sz="22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негіздер</a:t>
            </a:r>
            <a:r>
              <a:rPr lang="ru-RU" sz="22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болуы</a:t>
            </a:r>
            <a:r>
              <a:rPr lang="ru-RU" sz="22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мүмкін</a:t>
            </a:r>
            <a:endParaRPr lang="ru-RU" sz="22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1257" y="4362146"/>
            <a:ext cx="3164124" cy="185425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5793" y="2130990"/>
            <a:ext cx="3279588" cy="20526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7713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3591</TotalTime>
  <Words>1741</Words>
  <Application>Microsoft Office PowerPoint</Application>
  <PresentationFormat>Широкоэкранный</PresentationFormat>
  <Paragraphs>1986</Paragraphs>
  <Slides>25</Slides>
  <Notes>8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31" baseType="lpstr">
      <vt:lpstr>Arial</vt:lpstr>
      <vt:lpstr>Calibri</vt:lpstr>
      <vt:lpstr>Calibri Light</vt:lpstr>
      <vt:lpstr>Open Sans</vt:lpstr>
      <vt:lpstr>Times New Roman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Обзорные вопросы</vt:lpstr>
      <vt:lpstr>Каталитикалық гетеролитикалық көмірсутектерді конверсиялаудың теориялық негіздері</vt:lpstr>
      <vt:lpstr>Презентация PowerPoint</vt:lpstr>
      <vt:lpstr> </vt:lpstr>
      <vt:lpstr>Презентация PowerPoint</vt:lpstr>
      <vt:lpstr>Презентация PowerPoint</vt:lpstr>
      <vt:lpstr>Презентация PowerPoint</vt:lpstr>
      <vt:lpstr>Обзорные вопросы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</vt:lpstr>
      <vt:lpstr>Презентация PowerPoint</vt:lpstr>
      <vt:lpstr>                            Шолу сұрақтары</vt:lpstr>
      <vt:lpstr>Список использованных источников</vt:lpstr>
      <vt:lpstr>Бейнеролик   Бейне: KNT Grouphttps өндірісінің каталитикалық крекинг катализаторлары https://www.youtube.com/watch?v=yTPH3srx8rk    Гидрогенизациялық процесстердің катализаторы  https://www.youtube.com/watch?v=UdmVXI_AyI  </vt:lpstr>
      <vt:lpstr>Назарларыңызға рақмет!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Аманжолова Айнур Кайралиевна</dc:creator>
  <cp:lastModifiedBy>Admin</cp:lastModifiedBy>
  <cp:revision>209</cp:revision>
  <dcterms:created xsi:type="dcterms:W3CDTF">2021-11-16T03:16:23Z</dcterms:created>
  <dcterms:modified xsi:type="dcterms:W3CDTF">2022-05-07T03:19:59Z</dcterms:modified>
</cp:coreProperties>
</file>