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61" r:id="rId3"/>
    <p:sldId id="325" r:id="rId4"/>
    <p:sldId id="311" r:id="rId5"/>
    <p:sldId id="313" r:id="rId6"/>
    <p:sldId id="339" r:id="rId7"/>
    <p:sldId id="316" r:id="rId8"/>
    <p:sldId id="342" r:id="rId9"/>
    <p:sldId id="332" r:id="rId10"/>
    <p:sldId id="337" r:id="rId11"/>
    <p:sldId id="312" r:id="rId12"/>
    <p:sldId id="341" r:id="rId13"/>
    <p:sldId id="328" r:id="rId14"/>
    <p:sldId id="317" r:id="rId15"/>
    <p:sldId id="331" r:id="rId16"/>
    <p:sldId id="314" r:id="rId17"/>
    <p:sldId id="324" r:id="rId18"/>
    <p:sldId id="326" r:id="rId19"/>
    <p:sldId id="335" r:id="rId20"/>
    <p:sldId id="321" r:id="rId21"/>
    <p:sldId id="334" r:id="rId22"/>
    <p:sldId id="340" r:id="rId23"/>
    <p:sldId id="308" r:id="rId24"/>
    <p:sldId id="320" r:id="rId25"/>
    <p:sldId id="25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D3D3D3"/>
    <a:srgbClr val="9BE3F9"/>
    <a:srgbClr val="E9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87958" autoAdjust="0"/>
  </p:normalViewPr>
  <p:slideViewPr>
    <p:cSldViewPr snapToGrid="0">
      <p:cViewPr varScale="1">
        <p:scale>
          <a:sx n="60" d="100"/>
          <a:sy n="60" d="100"/>
        </p:scale>
        <p:origin x="10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A9D87-4836-46F5-8637-EABFB55028E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043E5-ECA1-48E7-87CB-80F4DA5F0304}">
      <dgm:prSet phldrT="[Текст]" custT="1"/>
      <dgm:spPr/>
      <dgm:t>
        <a:bodyPr/>
        <a:lstStyle/>
        <a:p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Брэнстед-Лоури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теориясы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қышқыл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молекуласында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протонның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Сутегі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молекуласы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жоқ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қосылыстарды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қарастырмайды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алюмосиликаттар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цеолиттер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D0328-BCF4-410B-B5E7-B6F17B8AF9FD}" type="parTrans" cxnId="{6A540828-0231-40D4-88CB-3CCD7F7473C3}">
      <dgm:prSet/>
      <dgm:spPr/>
      <dgm:t>
        <a:bodyPr/>
        <a:lstStyle/>
        <a:p>
          <a:endParaRPr lang="ru-RU"/>
        </a:p>
      </dgm:t>
    </dgm:pt>
    <dgm:pt modelId="{1AF2967D-9F68-4109-8126-E8DC101A0BFA}" type="sibTrans" cxnId="{6A540828-0231-40D4-88CB-3CCD7F7473C3}">
      <dgm:prSet/>
      <dgm:spPr/>
      <dgm:t>
        <a:bodyPr/>
        <a:lstStyle/>
        <a:p>
          <a:endParaRPr lang="ru-RU"/>
        </a:p>
      </dgm:t>
    </dgm:pt>
    <dgm:pt modelId="{4754200A-A003-4215-9EC5-25E89D55DFB7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Льюис 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электронды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теориясы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қышқылдар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негіздер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рөлін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электрондық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жұптың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доноры мен акцепторы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болатын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заттар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атқарады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. Кат крекинг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реакциялары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полимерлену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алкилдеу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жатады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EBFD0-22DF-4A00-B659-A7FA10D46B40}" type="parTrans" cxnId="{9FB0899C-F963-417B-AC92-3CBD3E80EF2B}">
      <dgm:prSet/>
      <dgm:spPr/>
      <dgm:t>
        <a:bodyPr/>
        <a:lstStyle/>
        <a:p>
          <a:endParaRPr lang="ru-RU"/>
        </a:p>
      </dgm:t>
    </dgm:pt>
    <dgm:pt modelId="{CEF089C1-28E7-4640-B685-EBA5AB4D182A}" type="sibTrans" cxnId="{9FB0899C-F963-417B-AC92-3CBD3E80EF2B}">
      <dgm:prSet/>
      <dgm:spPr/>
      <dgm:t>
        <a:bodyPr/>
        <a:lstStyle/>
        <a:p>
          <a:endParaRPr lang="ru-RU"/>
        </a:p>
      </dgm:t>
    </dgm:pt>
    <dgm:pt modelId="{5EC86E24-AE21-4B7C-AF4E-3B29E2E41890}" type="pres">
      <dgm:prSet presAssocID="{512A9D87-4836-46F5-8637-EABFB55028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09724B-9534-4222-86DD-B15295F59FCD}" type="pres">
      <dgm:prSet presAssocID="{A1E043E5-ECA1-48E7-87CB-80F4DA5F0304}" presName="node" presStyleLbl="node1" presStyleIdx="0" presStyleCnt="2" custScaleX="121470" custLinFactNeighborX="-1216" custLinFactNeighborY="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07AD4-DAE4-47B5-88A0-C1BE8EE78C18}" type="pres">
      <dgm:prSet presAssocID="{1AF2967D-9F68-4109-8126-E8DC101A0BFA}" presName="sibTrans" presStyleCnt="0"/>
      <dgm:spPr/>
    </dgm:pt>
    <dgm:pt modelId="{116A1B92-96A0-46E1-9A5B-96CD32252A55}" type="pres">
      <dgm:prSet presAssocID="{4754200A-A003-4215-9EC5-25E89D55DFB7}" presName="node" presStyleLbl="node1" presStyleIdx="1" presStyleCnt="2" custScaleX="123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C3E9BB-09FF-46D5-8546-D6FDC0B1AD00}" type="presOf" srcId="{4754200A-A003-4215-9EC5-25E89D55DFB7}" destId="{116A1B92-96A0-46E1-9A5B-96CD32252A55}" srcOrd="0" destOrd="0" presId="urn:microsoft.com/office/officeart/2005/8/layout/default"/>
    <dgm:cxn modelId="{6A540828-0231-40D4-88CB-3CCD7F7473C3}" srcId="{512A9D87-4836-46F5-8637-EABFB55028E0}" destId="{A1E043E5-ECA1-48E7-87CB-80F4DA5F0304}" srcOrd="0" destOrd="0" parTransId="{352D0328-BCF4-410B-B5E7-B6F17B8AF9FD}" sibTransId="{1AF2967D-9F68-4109-8126-E8DC101A0BFA}"/>
    <dgm:cxn modelId="{E15BBCA0-61EB-47AF-9E6B-CF2FAEF731D9}" type="presOf" srcId="{A1E043E5-ECA1-48E7-87CB-80F4DA5F0304}" destId="{8909724B-9534-4222-86DD-B15295F59FCD}" srcOrd="0" destOrd="0" presId="urn:microsoft.com/office/officeart/2005/8/layout/default"/>
    <dgm:cxn modelId="{9FB0899C-F963-417B-AC92-3CBD3E80EF2B}" srcId="{512A9D87-4836-46F5-8637-EABFB55028E0}" destId="{4754200A-A003-4215-9EC5-25E89D55DFB7}" srcOrd="1" destOrd="0" parTransId="{1F0EBFD0-22DF-4A00-B659-A7FA10D46B40}" sibTransId="{CEF089C1-28E7-4640-B685-EBA5AB4D182A}"/>
    <dgm:cxn modelId="{2C846022-8172-4E9C-BEB2-0A1C402DB735}" type="presOf" srcId="{512A9D87-4836-46F5-8637-EABFB55028E0}" destId="{5EC86E24-AE21-4B7C-AF4E-3B29E2E41890}" srcOrd="0" destOrd="0" presId="urn:microsoft.com/office/officeart/2005/8/layout/default"/>
    <dgm:cxn modelId="{9190B01F-49FF-469F-8167-5D7670EFC30D}" type="presParOf" srcId="{5EC86E24-AE21-4B7C-AF4E-3B29E2E41890}" destId="{8909724B-9534-4222-86DD-B15295F59FCD}" srcOrd="0" destOrd="0" presId="urn:microsoft.com/office/officeart/2005/8/layout/default"/>
    <dgm:cxn modelId="{440A9B1C-C12A-4EEF-BAAA-9A6911B6D724}" type="presParOf" srcId="{5EC86E24-AE21-4B7C-AF4E-3B29E2E41890}" destId="{6BD07AD4-DAE4-47B5-88A0-C1BE8EE78C18}" srcOrd="1" destOrd="0" presId="urn:microsoft.com/office/officeart/2005/8/layout/default"/>
    <dgm:cxn modelId="{BF75BE0C-355C-4491-9EBA-1491B9839A0B}" type="presParOf" srcId="{5EC86E24-AE21-4B7C-AF4E-3B29E2E41890}" destId="{116A1B92-96A0-46E1-9A5B-96CD32252A5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9724B-9534-4222-86DD-B15295F59FCD}">
      <dsp:nvSpPr>
        <dsp:cNvPr id="0" name=""/>
        <dsp:cNvSpPr/>
      </dsp:nvSpPr>
      <dsp:spPr>
        <a:xfrm>
          <a:off x="953369" y="118056"/>
          <a:ext cx="4250128" cy="2099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Брэнстед-Лоури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теориясы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қышқыл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молекуласында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протонның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Сутегі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молекуласы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жоқ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қосылыстарды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қарастырмайды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алюмосиликаттар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цеолиттер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3369" y="118056"/>
        <a:ext cx="4250128" cy="2099347"/>
      </dsp:txXfrm>
    </dsp:sp>
    <dsp:sp modelId="{116A1B92-96A0-46E1-9A5B-96CD32252A55}">
      <dsp:nvSpPr>
        <dsp:cNvPr id="0" name=""/>
        <dsp:cNvSpPr/>
      </dsp:nvSpPr>
      <dsp:spPr>
        <a:xfrm>
          <a:off x="962204" y="2452061"/>
          <a:ext cx="4317552" cy="2099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Льюис 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электронды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теориясы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қышқылдар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негіздер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рөлін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электрондық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жұптың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доноры мен акцепторы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болатын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заттар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атқарады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 Кат крекинг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реакциялары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полимерлену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алкилдеу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жатады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2204" y="2452061"/>
        <a:ext cx="4317552" cy="2099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4223-6B5A-4B14-A95E-BB8823AB04A3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1066-D50D-43DE-90B3-04DB96953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9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6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2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3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8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 smtClean="0"/>
          </a:p>
          <a:p>
            <a:r>
              <a:rPr lang="kk-KZ" dirty="0" smtClean="0"/>
              <a:t>\\\\\\\\\\\\\\\\\\\\\\\\\\\\\\\\\\\\\\\\\\\\\\\\\\\\\\\\\\\\\\\\\\\\\\\\\\\\\\\\\\\\\\\\\\\\\\\\\\\\\\\\\\\\\\\\\\\\\\\\\\\\\\\\\\\\\\\\\\\\\\\\\\\\\\\\\\\\\\\\\\\\\\\\\\\\\\\\\\\\\\\\\\\\\\\\\\\\\\\\\\\\\\\\\\\\\\\\\\\\\\\\\\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r>
              <a:rPr lang="kk-KZ" dirty="0" smtClean="0"/>
              <a:t>Ү.гнггү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1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6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1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6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8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3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8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5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talysis-kalvis.ru/jour/issue/view/2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mVXI_AyI" TargetMode="External"/><Relationship Id="rId2" Type="http://schemas.openxmlformats.org/officeDocument/2006/relationships/hyperlink" Target="https://www.youtube.com/watch?v=yTPH3srx8r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2170925" y="2387263"/>
            <a:ext cx="821904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гомолитикалық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гетеролитикалық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көмірсутектерді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конверсиялаудың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892049" y="226739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Л.Н.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Гумилев </a:t>
            </a:r>
            <a:r>
              <a:rPr lang="kk-K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атындағы Еуразия ұлттық университеті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4205" y="4983238"/>
            <a:ext cx="402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Молдабаева</a:t>
            </a:r>
            <a:r>
              <a:rPr lang="ru-RU" dirty="0" smtClean="0"/>
              <a:t> </a:t>
            </a:r>
            <a:r>
              <a:rPr lang="ru-RU" dirty="0" err="1" smtClean="0"/>
              <a:t>Мадина</a:t>
            </a:r>
            <a:r>
              <a:rPr lang="ru-RU" smtClean="0"/>
              <a:t> ПХ-31.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79181" y="365124"/>
            <a:ext cx="3252955" cy="5609791"/>
          </a:xfrm>
          <a:prstGeom prst="round2SameRect">
            <a:avLst>
              <a:gd name="adj1" fmla="val 16667"/>
              <a:gd name="adj2" fmla="val 29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Қышқылдармен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әрекеттескен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кезде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КС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әлсіз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негіздер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сияқты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әрекет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етеді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. КС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барлық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класстардың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ішінде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алкендер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негізгі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негізділікке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ие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, ал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изоалкендердің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негізділігі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жоғары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.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Полициклді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арендер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моноциклдерге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қарағанда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күшті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негіздер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болып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табылады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.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Алкандар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әлсіз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негізділікпен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Open Sans"/>
              </a:rPr>
              <a:t>сипатталады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/>
              </a:rPr>
              <a:t>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3945699" y="365125"/>
            <a:ext cx="4241873" cy="2528388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өңдеуде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КС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қышқылды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-мен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әрекеттесуі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біріншілік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аралық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қосылыс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карбений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ионы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карбкатион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карбений-ионды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аталады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8446534" y="195004"/>
            <a:ext cx="3717676" cy="6254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Карбкатиондардың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радикалдар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реакциялары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ереже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мономолекулярлы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ыдырау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бимолекулярлы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орынбасу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рекциялары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Карбкатиондар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радикалдардың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айырмашылығы-олардың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изомеризациға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қабілеті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біріншілік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карбкатиондардың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екіншілік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үшіншілікке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ауысқан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кездегі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энергияның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төмендеуімен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түсіндіріледі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9536"/>
          <a:stretch/>
        </p:blipFill>
        <p:spPr>
          <a:xfrm>
            <a:off x="3305462" y="3753294"/>
            <a:ext cx="5187609" cy="2866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1104" y="3322445"/>
            <a:ext cx="483543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Ковалентті байланыстың үзілуінің екі типі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5398" y="3862623"/>
            <a:ext cx="1822133" cy="276999"/>
          </a:xfrm>
          <a:prstGeom prst="rect">
            <a:avLst/>
          </a:prstGeom>
          <a:solidFill>
            <a:srgbClr val="9BE3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/>
              <a:t>Гомолитикалық үзілу (</a:t>
            </a:r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Ⅰ)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35365" y="3866161"/>
            <a:ext cx="2211169" cy="276999"/>
          </a:xfrm>
          <a:prstGeom prst="rect">
            <a:avLst/>
          </a:prstGeom>
          <a:solidFill>
            <a:srgbClr val="9BE3F9"/>
          </a:solidFill>
        </p:spPr>
        <p:txBody>
          <a:bodyPr wrap="square" rtlCol="0">
            <a:spAutoFit/>
          </a:bodyPr>
          <a:lstStyle/>
          <a:p>
            <a:r>
              <a:rPr lang="kk-KZ" sz="1200" b="1" dirty="0" smtClean="0"/>
              <a:t>Гетеролитикалық үзілу (</a:t>
            </a:r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Ⅱ, Ⅲ)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19459" y="4705004"/>
            <a:ext cx="1164291" cy="461665"/>
          </a:xfrm>
          <a:prstGeom prst="rect">
            <a:avLst/>
          </a:prstGeom>
          <a:solidFill>
            <a:srgbClr val="9BE3F9"/>
          </a:solidFill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Радикалдар н/е атомдар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05462" y="6058663"/>
            <a:ext cx="845199" cy="461665"/>
          </a:xfrm>
          <a:prstGeom prst="rect">
            <a:avLst/>
          </a:prstGeom>
          <a:solidFill>
            <a:srgbClr val="9BE3F9"/>
          </a:solidFill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Метил радикалы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92170" y="6058662"/>
            <a:ext cx="1198110" cy="461665"/>
          </a:xfrm>
          <a:prstGeom prst="rect">
            <a:avLst/>
          </a:prstGeom>
          <a:solidFill>
            <a:srgbClr val="9BE3F9"/>
          </a:solidFill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Атомарлы сутегі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487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70009" y="329044"/>
            <a:ext cx="6201085" cy="2482850"/>
          </a:xfrm>
          <a:prstGeom prst="round2DiagRect">
            <a:avLst>
              <a:gd name="adj1" fmla="val 39370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катализ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Карбкатиондар-радикалға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жұп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атомында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"+"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локализацияланған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заряды бар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органикалық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Н+ -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кішкентай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реакциялық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белсенділігі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қабығы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ион.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5673813" y="2611113"/>
            <a:ext cx="693697" cy="8879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l="1555" t="8807" r="10566" b="14112"/>
          <a:stretch/>
        </p:blipFill>
        <p:spPr>
          <a:xfrm>
            <a:off x="440907" y="3305030"/>
            <a:ext cx="5424624" cy="305455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/>
          <a:srcRect l="-897" t="9156" r="5382" b="32571"/>
          <a:stretch/>
        </p:blipFill>
        <p:spPr>
          <a:xfrm>
            <a:off x="6149759" y="3401514"/>
            <a:ext cx="5336088" cy="309227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004" y="2342338"/>
            <a:ext cx="545685" cy="1055911"/>
          </a:xfrm>
          <a:prstGeom prst="rect">
            <a:avLst/>
          </a:prstGeom>
        </p:spPr>
      </p:pic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7114784" y="248764"/>
            <a:ext cx="4546949" cy="297624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Ионды катализде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қышқылдар мен негіздер болып табылады. Бұл қышқылдар мен негіздердің әрекеттесетін молекуламен, ионмен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немесе жоғары реакциялық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қабілетке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ие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ион типтес аралық қосылыс түзетін жұп электрондармен алмасу қабілетімен түсіндіріледі.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6228" y="3398249"/>
            <a:ext cx="5269619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Изобутиленнің метанолмен этерификациясы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925" y="3289146"/>
            <a:ext cx="562673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Бутиленді изобутанмен алдкилдеу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432" y="3758230"/>
            <a:ext cx="241359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1. Тізбектің түзілуі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432" y="4397269"/>
            <a:ext cx="216843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/>
              <a:t>2</a:t>
            </a:r>
            <a:r>
              <a:rPr lang="kk-KZ" dirty="0" smtClean="0"/>
              <a:t>.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Тізбектің дамуы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050" y="5672274"/>
            <a:ext cx="213581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3. Тізбектің үзілуі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9" y="829932"/>
            <a:ext cx="7438902" cy="517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191" y="1166928"/>
            <a:ext cx="727178" cy="688222"/>
          </a:xfrm>
          <a:prstGeom prst="rect">
            <a:avLst/>
          </a:prstGeom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183369" y="681076"/>
            <a:ext cx="3607496" cy="12816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Карбкатиондардың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мономолекулярлы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реакциялары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7584921" y="2341002"/>
            <a:ext cx="4625162" cy="419423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Карбкатионды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реакциялар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үнемі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фазада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катализатордың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бетінде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өтеді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Ерітіндідегі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сольватация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беттегі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адсорбция ион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реакцияларының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эффектісін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едәуір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өзгертеді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140" y="829932"/>
            <a:ext cx="609245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Карбкатион және олефин түзілуімен жүретін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-ыдырау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140" y="1511039"/>
            <a:ext cx="21265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зомеризация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140" y="3217462"/>
            <a:ext cx="731017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Карбкатиондардың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тасымалымен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бимолекулалық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реакциялары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866" y="4015194"/>
            <a:ext cx="204705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Алкилдеу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593" y="4520661"/>
            <a:ext cx="181314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Конденсация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726477" y="74428"/>
            <a:ext cx="5148195" cy="364746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крекинг 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механизмі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химизмі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крекингленетін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шикізаттың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түрленуі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карбений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механизм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КС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молекулаларын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белсенділігі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әлсіздеу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кеуекті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матрицадан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алюмосиликаттан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компонент-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цеолиттен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катализатор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бетіне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химосорбциялау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992655" y="3827721"/>
            <a:ext cx="4615838" cy="29058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Карбений-ионындағы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С-С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байланысының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үзілуі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төменмолекулалы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отын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фракциялары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КК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газдарындағы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С3–С4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КС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түзілуіне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изомерленуге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дегидрлеуге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әкелетін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мақсатты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реакциялардың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94" y="3721897"/>
            <a:ext cx="5611084" cy="2550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53" y="737358"/>
            <a:ext cx="5876925" cy="25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7" name="Объект 2">
            <a:extLst>
              <a:ext uri="{FF2B5EF4-FFF2-40B4-BE49-F238E27FC236}">
                <a16:creationId xmlns:a16="http://schemas.microsoft.com/office/drawing/2014/main" id="{4FA3C100-DD29-4A09-ABEE-10354C0CC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24" y="1555683"/>
            <a:ext cx="10005270" cy="491182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Гетерогенді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катализді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теориялар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сипаттайды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катализге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мысалдар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келтіріңіз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Карбкатиондардың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мономолекулалық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реакцияларын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жазыңыз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крекинг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кезеңдерін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сипаттаңыз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691814" y="1411672"/>
            <a:ext cx="4784941" cy="4807054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тотығу-тотықсыздану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катализі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ауыспалы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металдардың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бос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электрондары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гомолитикалық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реакциялардағы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өтулерді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жеңілдету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жеткізіледі.ТТР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аяқталмаған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қабаты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ауыспалы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металдар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аммиак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синтезіндегі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темір.Кобальт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никель, мыс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платина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тобындағы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металдар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гидрлеу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дегидрлеу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процестерінде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белсенділік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көрсетеді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0148" y="397145"/>
            <a:ext cx="916905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sz="24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гомолитикалық</a:t>
            </a:r>
            <a:r>
              <a:rPr lang="ru-RU" sz="24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</a:t>
            </a:r>
            <a:r>
              <a:rPr lang="ru-RU" sz="24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конверсиялаудың</a:t>
            </a:r>
            <a:r>
              <a:rPr lang="ru-RU" sz="24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sz="24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endParaRPr lang="ru-RU" sz="24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5984673" y="1411673"/>
            <a:ext cx="5087257" cy="4807053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Күкіртті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терең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МӨЗ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гидрогенизациялық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процестерінің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қажеттілігін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қондырғылары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жеткіліксіз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балама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әдісі-бұл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КС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конверсиясы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КБК</a:t>
            </a: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процестерінде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шикізат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зауыттық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айдалған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бензин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6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986390" y="0"/>
            <a:ext cx="6305748" cy="6068727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Конверсияны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тотықтырғыш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реагенттерді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оттегі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көмірқышқыл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газы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қоспалары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металл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оксидтерін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kk-K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 тотықтырғыштармен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метанның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конверсиясы</a:t>
            </a:r>
            <a:r>
              <a:rPr lang="kk-K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келесі реакция теңдеулерінде көрсетіледі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CH4 + H2O ⇔ CO + 3H2 — 2066․102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(49,3 ккал),</a:t>
            </a:r>
          </a:p>
          <a:p>
            <a:pPr lvl="0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CH4 + CO2 ⇔ 2CO + 2H2 — 2476․102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(59,1 ккал),</a:t>
            </a:r>
          </a:p>
          <a:p>
            <a:pPr lvl="0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CH4 + 0,5 O2 ⇔ 2H2 + 356∙102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(8,5 ккал),</a:t>
            </a:r>
          </a:p>
          <a:p>
            <a:pPr lvl="0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+ H2O ⇔ CO2 + H2 + 411∙102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(9,8 ккал).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гомологтарының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тотығу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реакциялары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аналогиялық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жүреді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4011" t="1838" r="4011" b="4343"/>
          <a:stretch/>
        </p:blipFill>
        <p:spPr>
          <a:xfrm>
            <a:off x="-151762" y="550615"/>
            <a:ext cx="6114567" cy="505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598" y="620079"/>
            <a:ext cx="383056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Метанның бу конверсиясы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092" y="529981"/>
            <a:ext cx="45471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КС бу конверсиясының реакция химизмі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8921" y="1903553"/>
            <a:ext cx="23923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Катализ механизмі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698" y="2245197"/>
            <a:ext cx="566715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Катализаторды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 тотығу-тотықсыздану және карбидтеу реакциялары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8151" b="5071"/>
          <a:stretch/>
        </p:blipFill>
        <p:spPr>
          <a:xfrm>
            <a:off x="272526" y="170482"/>
            <a:ext cx="6224448" cy="4510006"/>
          </a:xfrm>
          <a:prstGeom prst="rect">
            <a:avLst/>
          </a:prstGeom>
        </p:spPr>
      </p:pic>
      <p:sp>
        <p:nvSpPr>
          <p:cNvPr id="3" name="Блок-схема: дисплей 2"/>
          <p:cNvSpPr/>
          <p:nvPr/>
        </p:nvSpPr>
        <p:spPr>
          <a:xfrm>
            <a:off x="6496974" y="406402"/>
            <a:ext cx="5576206" cy="645159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Бифункциональный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имеет место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процессах,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одни стадии сложной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протекают по ионному, а др. — электронному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катализу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 такому ионно-электронному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катализу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осуществляются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реакции ароматизации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дегидроциклизации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нормальных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алканов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пятичленных</a:t>
            </a:r>
          </a:p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цикланов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процессе КР бензина,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реакции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деструктивного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гидрирования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процессе ГК, а также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изомеризация С4–С6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алканов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3555" b="5081"/>
          <a:stretch/>
        </p:blipFill>
        <p:spPr>
          <a:xfrm>
            <a:off x="2975676" y="4184542"/>
            <a:ext cx="4014060" cy="2433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526" y="170482"/>
            <a:ext cx="455073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а) бензиннің каталитикалық риформингі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893" y="880030"/>
            <a:ext cx="62244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) С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-С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 алкандарының каталитикалық изомеризациясы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6938114" y="445525"/>
            <a:ext cx="4588701" cy="306176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Катализаторы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серии НИАП-01-01 (ранее выпускались под торговой маркой АКМ) предназначены для гидрирования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сероорганических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соединений, содержащихся в природном газе, и могут быть применены в производствах аммиака, метанола, водорода, уксусной кислоты и в других производствах, использующих каталитическую переработку природного газа.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6" y="239213"/>
            <a:ext cx="5533530" cy="42764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665" y="3726340"/>
            <a:ext cx="4594960" cy="1077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072" y="5202694"/>
            <a:ext cx="4855405" cy="939756"/>
          </a:xfrm>
          <a:prstGeom prst="rect">
            <a:avLst/>
          </a:prstGeom>
        </p:spPr>
      </p:pic>
      <p:sp>
        <p:nvSpPr>
          <p:cNvPr id="7" name="Выноска со стрелкой вверх 6"/>
          <p:cNvSpPr/>
          <p:nvPr/>
        </p:nvSpPr>
        <p:spPr>
          <a:xfrm>
            <a:off x="501041" y="4264960"/>
            <a:ext cx="6087649" cy="210295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различные способы очистки нефтяных дистиллятов от сернистых соединений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необходимости очистки топлив только от меркаптанов в основном используют способы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окислительной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демеркаптанизации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5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203201" y="204916"/>
            <a:ext cx="4760684" cy="2873829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Сутег</a:t>
            </a:r>
            <a:r>
              <a:rPr lang="kk-K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іні алу секциясы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78-Z-002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 бу риформингі арқылы газ қоспасынан (мұнай газы, сутегі) синтиетикалық газды (шикі газтәріздес сутегі қоспасы) алуға арналған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процесстерді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587999" y="1525717"/>
            <a:ext cx="5602514" cy="471714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Органикалық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күкіртің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гидрогенизациясы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шикізаттан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Н2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kk-K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сіңірілуі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Көміртегі тотығы конверсиясы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 өндірісі мен жылу утилизациясы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утилизация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тепла и производства пара;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охлаждение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технологического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газа;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очистка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синтетического газа (синтез-газа) после печи 78-F-001 секции генерирования водорода 78-Z-002 методом краткосрочной адсорбции давлением (КАД) в пяти адсорберах 78-R-004 A/B/C/D/E/, а также использование отходящих газов после краткосрочной адсорбции давлением в качестве топливного газа.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8" y="3313005"/>
            <a:ext cx="3918857" cy="3191509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587999" y="231105"/>
            <a:ext cx="5820230" cy="9774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Сутегіні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өндіру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тазарту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қондырғысы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(СӨТҚ) (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АМӨЗ)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14000" pencilSize="3"/>
                    </a14:imgEffect>
                  </a14:imgLayer>
                </a14:imgProps>
              </a:ext>
            </a:extLst>
          </a:blip>
          <a:srcRect/>
          <a:tile tx="0" ty="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2849" y="2035549"/>
            <a:ext cx="6630344" cy="4334629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конверсиясының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жіктелуі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гетеролитикалық</a:t>
            </a:r>
            <a:r>
              <a:rPr lang="ru-RU" dirty="0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конверсиялаудың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r>
              <a:rPr lang="ru-RU" dirty="0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гомолитикалық</a:t>
            </a:r>
            <a:r>
              <a:rPr lang="ru-RU" dirty="0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конверсиялаудың</a:t>
            </a:r>
            <a:r>
              <a:rPr lang="ru-RU" dirty="0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r>
              <a:rPr lang="ru-RU" dirty="0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1478232" y="2767280"/>
            <a:ext cx="29075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4000" b="1" dirty="0" err="1" smtClean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r>
              <a:rPr lang="ru-RU" sz="4000" b="1" dirty="0" smtClean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жоспары</a:t>
            </a:r>
            <a:r>
              <a:rPr lang="ru-RU" sz="4000" b="1" dirty="0" smtClean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264" y="365125"/>
            <a:ext cx="353568" cy="12686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69122" y="728380"/>
            <a:ext cx="6943595" cy="52841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Бифункционалды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катализ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катализаторлары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орталықтардың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түрін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 -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металды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(м. о.),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қышқылды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қ.о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полиметал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алюмоплатинді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КТ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риформингі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РЗЭ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модификацияланған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Pt,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тасымалдаушыда-қышқылмен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хлормен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промоторланған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алюминий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тотығы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ГК-да,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цеолитті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алюмокобальтмолибден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алюмоникельмолибденцеолит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Со + Мо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+ Mo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гидрлеу-дегидрлеу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атқарады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цеолит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қышқылдық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компонент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28" y="2805832"/>
            <a:ext cx="4430294" cy="3488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68" y="365125"/>
            <a:ext cx="3969413" cy="23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89113" y="311426"/>
            <a:ext cx="8494644" cy="1351722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Қазіргі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Қазақстанда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жасыл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химия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талаптарына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беретін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-химия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органикалық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синтез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процестерінің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катализаторларын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іздеу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өзекті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Блок-схема: карточка 3"/>
          <p:cNvSpPr/>
          <p:nvPr/>
        </p:nvSpPr>
        <p:spPr>
          <a:xfrm>
            <a:off x="5898324" y="2014404"/>
            <a:ext cx="5373757" cy="394788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Фосфорқұрамды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сұйықтықтар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негізіндегі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родий-иридий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катализаторларын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ҚР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бағыт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сұйықтықтар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Тбал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100°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иондардан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тұздардың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ерекше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класы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0695"/>
          <a:stretch/>
        </p:blipFill>
        <p:spPr>
          <a:xfrm>
            <a:off x="548168" y="2464232"/>
            <a:ext cx="4581771" cy="38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7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Шолу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сұрақтары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Гомолитикалық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процестерде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реакциялар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жүреді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процестер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бифункционалды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С4-С6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алкандарының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изомеризация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реакцияларын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жазыңыз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Полимерлеу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катализаторларына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мысалдар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келтіріңіз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62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4" y="1825625"/>
            <a:ext cx="10258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В.Д.Рябов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Химия нефти и газа, М., Форум, 2009 г.,334с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В.А.Проскуряков,А.Е.Драбкин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., Химия нефти и газа. М.2005.448 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Хатмуллина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Д. Д. Катализаторы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риформинга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/ Д. Д.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Хатмуллина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— Текст : непосредственный // Молодой ученый. — 2014. — № 1 (60). — С. 136-138.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А. А.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Ламберов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Катализаторы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нефтехимии. Теория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практика. //т.15 № 3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www.catalysis-kalvis.ru/jour/issue/view/22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Н.К.Надиров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Катализ и нефтехимия // Известия НАН РК, серия химическая, № 1, 2011. с.45-57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Ұсынылатын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әдебиттер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28412-080C-414F-B12A-CAB56D8D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50" y="3936252"/>
            <a:ext cx="9962166" cy="93487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Бейнеролик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Бейне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KNT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kk-KZ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өндірісінің каталитикалық крекинг катализаторлары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www.youtube.com/watch?v=yTPH3srx8rk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Гидрогенизациялық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процесстердің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катализаторы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www.youtube.com/watch?v=UdmVXI_AyI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04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Назарларыңызға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рақмет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881966" y="1503124"/>
            <a:ext cx="7185987" cy="347183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өңдеудің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крекинг (КК);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риформинг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(КР);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дистилятты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фракцияларын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гидротазалау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(ГТ);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рташа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ауыр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дистиляттардың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гидрокрекингі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ГК).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отын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май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фракцияларының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температуралық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жақсарту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гидродепарафиндеу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(ГДП)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қондырғылары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пайдалануға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енгізіледі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5232" y="350727"/>
            <a:ext cx="9557359" cy="1039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конверсиясының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жіктелуі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07927" y="1803749"/>
            <a:ext cx="3926909" cy="19039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Әрекеттесетін заттар мен катализатордың агрегаттық күйіне байланысты гомогенді және гетерогенді катализді ажыратады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05" y="5098942"/>
            <a:ext cx="2783650" cy="17590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r="2225"/>
          <a:stretch/>
        </p:blipFill>
        <p:spPr>
          <a:xfrm>
            <a:off x="22887" y="4046062"/>
            <a:ext cx="4954953" cy="25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https://ppt-online.org/855298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9F90ABDE-4ED2-47DD-B984-447423AC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796" y="1227850"/>
            <a:ext cx="10919340" cy="5112567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https://ppt-online.org/855298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4415" t="27899" r="3831" b="7970"/>
          <a:stretch/>
        </p:blipFill>
        <p:spPr>
          <a:xfrm>
            <a:off x="0" y="832401"/>
            <a:ext cx="6570216" cy="442128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3" name="Выноска со стрелкой влево 12"/>
          <p:cNvSpPr/>
          <p:nvPr/>
        </p:nvSpPr>
        <p:spPr>
          <a:xfrm>
            <a:off x="6469843" y="301693"/>
            <a:ext cx="5403575" cy="4907987"/>
          </a:xfrm>
          <a:prstGeom prst="leftArrowCallout">
            <a:avLst>
              <a:gd name="adj1" fmla="val 24310"/>
              <a:gd name="adj2" fmla="val 25000"/>
              <a:gd name="adj3" fmla="val 11190"/>
              <a:gd name="adj4" fmla="val 8933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Әрекеттесетін заттар мен катализатордың аралық химиялық әрекеттесу табиғатына байланысты үш классқа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бөледі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омолитикалық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катализ,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әрекеттесу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гомолитикалық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механизммен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жүрген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гетеролитикалық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катализ 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әрекеттесудің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гетеролитикалық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табиғаты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бифункционалды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күрделі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катализ,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әрекеттесудің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түрін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129515" y="5266140"/>
            <a:ext cx="10286179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ктивті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катализатордың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қасиеттерін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реакциялық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агрегаттық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күйі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әрекеттесудің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аралық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табиғаты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анықтайды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80" y="527804"/>
            <a:ext cx="647505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Катализ, катализаторлар, процесстер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5781" y="1539231"/>
            <a:ext cx="140389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400" dirty="0" smtClean="0"/>
              <a:t>катализаторлар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5101" y="898952"/>
            <a:ext cx="14525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Катализатор классы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51383" y="886200"/>
            <a:ext cx="14247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/>
              <a:t>Гомолитика</a:t>
            </a:r>
            <a:r>
              <a:rPr lang="kk-KZ" sz="1400" b="1" dirty="0" smtClean="0"/>
              <a:t>лық (электронды)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21405" y="905126"/>
            <a:ext cx="1529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/>
              <a:t>Гетеролитикалық (ионды)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08476" y="891807"/>
            <a:ext cx="14902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/>
              <a:t>Күрделі (бифункционалды)</a:t>
            </a:r>
          </a:p>
          <a:p>
            <a:pPr algn="ctr"/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81" y="3263789"/>
            <a:ext cx="148186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k-KZ" sz="1400" dirty="0" smtClean="0"/>
              <a:t>Мұнай-газ өңдеу процесстері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363481" y="1751808"/>
            <a:ext cx="79744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200" dirty="0"/>
              <a:t>ж</a:t>
            </a:r>
            <a:r>
              <a:rPr lang="kk-KZ" sz="1200" dirty="0" smtClean="0"/>
              <a:t>әне т.б.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1696279" y="3284237"/>
            <a:ext cx="1548309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Сутегі , элементарлы күкірт өндірісі, демеркаптинизация, аммиак синтезі, Фишер-Тропш, катализаторлар регенрациясы</a:t>
            </a:r>
          </a:p>
          <a:p>
            <a:endParaRPr lang="kk-KZ" sz="1200" dirty="0"/>
          </a:p>
          <a:p>
            <a:endParaRPr lang="kk-KZ" sz="120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3309693" y="1477340"/>
            <a:ext cx="1541482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200" i="1" dirty="0" smtClean="0"/>
              <a:t>Протонды қышқылдар:</a:t>
            </a:r>
            <a:r>
              <a:rPr lang="en-US" sz="1200" i="1" dirty="0" smtClean="0"/>
              <a:t> </a:t>
            </a:r>
            <a:endParaRPr lang="kk-KZ" sz="1200" i="1" dirty="0" smtClean="0"/>
          </a:p>
          <a:p>
            <a:r>
              <a:rPr lang="en-US" sz="1200" dirty="0" err="1" smtClean="0"/>
              <a:t>HCl</a:t>
            </a:r>
            <a:r>
              <a:rPr lang="en-US" sz="1200" dirty="0" smtClean="0"/>
              <a:t>, H</a:t>
            </a:r>
            <a:r>
              <a:rPr lang="en-US" sz="1050" dirty="0" smtClean="0"/>
              <a:t>2</a:t>
            </a:r>
            <a:r>
              <a:rPr lang="en-US" sz="1200" dirty="0" smtClean="0"/>
              <a:t>SO</a:t>
            </a:r>
            <a:r>
              <a:rPr lang="en-US" sz="1050" dirty="0" smtClean="0"/>
              <a:t>4</a:t>
            </a:r>
            <a:r>
              <a:rPr lang="en-US" sz="1200" dirty="0" smtClean="0"/>
              <a:t>, H</a:t>
            </a:r>
            <a:r>
              <a:rPr lang="en-US" sz="1000" dirty="0" smtClean="0"/>
              <a:t>3</a:t>
            </a:r>
            <a:r>
              <a:rPr lang="en-US" sz="1200" dirty="0" smtClean="0"/>
              <a:t>PO</a:t>
            </a:r>
            <a:r>
              <a:rPr lang="en-US" sz="1050" dirty="0" smtClean="0"/>
              <a:t>4</a:t>
            </a:r>
            <a:r>
              <a:rPr lang="kk-KZ" sz="1200" dirty="0" smtClean="0"/>
              <a:t> </a:t>
            </a:r>
            <a:r>
              <a:rPr lang="kk-KZ" sz="1200" i="1" dirty="0" smtClean="0"/>
              <a:t>апротонды қышқылдар</a:t>
            </a:r>
            <a:r>
              <a:rPr lang="kk-KZ" sz="1200" dirty="0" smtClean="0"/>
              <a:t>: </a:t>
            </a:r>
            <a:r>
              <a:rPr lang="en-US" sz="1200" dirty="0" smtClean="0"/>
              <a:t>AlCl</a:t>
            </a:r>
            <a:r>
              <a:rPr lang="en-US" sz="1000" dirty="0" smtClean="0"/>
              <a:t>3, </a:t>
            </a:r>
            <a:r>
              <a:rPr lang="kk-KZ" sz="1200" dirty="0" smtClean="0"/>
              <a:t>алюмосиликаттар, цеолиттер, ионалмасушы смолалар, т.б.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4908476" y="1533283"/>
            <a:ext cx="149027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Гомолитикалық+</a:t>
            </a:r>
          </a:p>
          <a:p>
            <a:r>
              <a:rPr lang="kk-KZ" sz="1200" dirty="0" smtClean="0"/>
              <a:t>гетеролитикалық катализаторлар</a:t>
            </a:r>
            <a:endParaRPr lang="ru-RU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3309692" y="3263788"/>
            <a:ext cx="1451649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Каталитикалық крекинг, алкилдеу, полимеризация, алкендер гидратациясы, спирттердің дегидратациясы, этерификациясы</a:t>
            </a:r>
            <a:endParaRPr lang="ru-RU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4908475" y="3284237"/>
            <a:ext cx="1529811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Каталитикалық реформинг, гидрокрекинг, гидрокүкіртсіздендіру, селективті гидрокрекинг, изомеризация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900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952BDEE0-2E46-42A2-BCE7-3E5F0790BAFC}"/>
              </a:ext>
            </a:extLst>
          </p:cNvPr>
          <p:cNvSpPr/>
          <p:nvPr/>
        </p:nvSpPr>
        <p:spPr>
          <a:xfrm>
            <a:off x="7424149" y="1073326"/>
            <a:ext cx="4561800" cy="45545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B8013A9D-77AE-4C76-AC2F-CB5648157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585" y="1478845"/>
            <a:ext cx="3362927" cy="4431275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Гомолитикалық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яғни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катализ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тотығу-тотықсыздану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типіндегі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реакциялар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жүреді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гидратация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дегидратация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гидрогенолизі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элементарлы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күкіртті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өндірудегі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тотығу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тотықсыздану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сутегі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өндірісіндегі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КС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конверсиясы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көміртегі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тотығын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метанға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гидрлеу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74C94FB7-BD1C-4989-A486-AA851046F6A2}"/>
              </a:ext>
            </a:extLst>
          </p:cNvPr>
          <p:cNvSpPr/>
          <p:nvPr/>
        </p:nvSpPr>
        <p:spPr>
          <a:xfrm>
            <a:off x="-78713" y="576710"/>
            <a:ext cx="4431787" cy="50620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A658406-79C6-45F7-BC7C-2A3C3E73ABFA}"/>
              </a:ext>
            </a:extLst>
          </p:cNvPr>
          <p:cNvSpPr/>
          <p:nvPr/>
        </p:nvSpPr>
        <p:spPr>
          <a:xfrm>
            <a:off x="543040" y="1478845"/>
            <a:ext cx="34043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Гомолитикалық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катализ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әрекеттесетін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заттағы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жұптың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үзілуі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энергияның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шығынын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Осы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сатының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эффектісі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сәйкесінше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Еакт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тым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болмас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е-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жұптың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үзілуімен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катализатордың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жұптаспаған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қатысында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е-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жұптың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түзілуі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жүреді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004" y="4254620"/>
            <a:ext cx="3869499" cy="2591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648" y="630194"/>
            <a:ext cx="3238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ссылка на другую страницу 3"/>
          <p:cNvSpPr/>
          <p:nvPr/>
        </p:nvSpPr>
        <p:spPr>
          <a:xfrm rot="10800000" flipV="1">
            <a:off x="5748613" y="2320716"/>
            <a:ext cx="5584390" cy="2463936"/>
          </a:xfrm>
          <a:prstGeom prst="flowChartOffpage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Криформинг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Гкатализде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металл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жалатылған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гомолит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реакция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Ni,Mo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қышқыл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типті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тасымалдаушыдан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бифункционалды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катализаторлар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(алюминий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алюмосиликаттар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промоторланған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галоидтер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цеолиттер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381" y="256536"/>
            <a:ext cx="4656368" cy="255839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Гетеролитикалық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катализ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изомерлену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циклдеу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алкилдеу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деалкилдеу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полимерленуі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спирттердің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дегидратациясы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алкендер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гидратациясы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гидролиз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процесстер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жүреді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3" y="3143231"/>
            <a:ext cx="2679131" cy="2677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43674"/>
          <a:stretch/>
        </p:blipFill>
        <p:spPr>
          <a:xfrm>
            <a:off x="6334101" y="4322991"/>
            <a:ext cx="4700757" cy="2243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611" y="3143232"/>
            <a:ext cx="2567002" cy="26773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89687" y="256536"/>
            <a:ext cx="5999968" cy="19231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реакция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катализаторларына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қышқылдар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негіздерді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жатқызады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(осы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себепті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гетеролит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кат-з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қышқыл-негізді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атайды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H2SO4,HF,HCl,Н3РО4,HNO3,СН3СООН,AlCl3,BF3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SbF3,алюминий, цирконий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тотықтары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алюмосиликаттар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цеолиттер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ионалмасу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смолалары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сілтілер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D10EDDFA-2D1C-4ED2-97BC-5CE2779E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79" name="Объект 2">
            <a:extLst>
              <a:ext uri="{FF2B5EF4-FFF2-40B4-BE49-F238E27FC236}">
                <a16:creationId xmlns:a16="http://schemas.microsoft.com/office/drawing/2014/main" id="{1063F4EA-D61B-4A36-AB73-F402685D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24" y="1555683"/>
            <a:ext cx="10005270" cy="491182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реакциялардың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Қышқылды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катализдің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негізі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неде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Тотығу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катализінің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физикалық-химиялық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ерекшеліктері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крекинг,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риформинг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процесінің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катализаторларына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мысалдар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келтіріңіз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4">
            <a:extLst>
              <a:ext uri="{FF2B5EF4-FFF2-40B4-BE49-F238E27FC236}">
                <a16:creationId xmlns:a16="http://schemas.microsoft.com/office/drawing/2014/main" id="{7C614C9C-AA4A-4FB0-AF7D-5BED8C1A25BF}"/>
              </a:ext>
            </a:extLst>
          </p:cNvPr>
          <p:cNvSpPr/>
          <p:nvPr/>
        </p:nvSpPr>
        <p:spPr>
          <a:xfrm>
            <a:off x="1546288" y="38627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гетеролитикалық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көмірсутектерді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конверсиялаудың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0719" b="55647"/>
          <a:stretch/>
        </p:blipFill>
        <p:spPr>
          <a:xfrm>
            <a:off x="541811" y="2503371"/>
            <a:ext cx="6039293" cy="812587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82421520"/>
              </p:ext>
            </p:extLst>
          </p:nvPr>
        </p:nvGraphicFramePr>
        <p:xfrm>
          <a:off x="5950039" y="1584102"/>
          <a:ext cx="6241961" cy="455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811" y="1848992"/>
            <a:ext cx="603929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каталитикалық крекинг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алкен түзілуімен жүретін шикізаттың термолизі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064" y="3714298"/>
            <a:ext cx="4744112" cy="1467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811" y="3344968"/>
            <a:ext cx="603929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арбкатиондардың түзілуі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6872" y="3801495"/>
            <a:ext cx="20303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іріншілік карбений-ионы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6872" y="4447825"/>
            <a:ext cx="20303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екіншілік карбений-ионы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383" y="675861"/>
            <a:ext cx="10545417" cy="550110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34095" y="245216"/>
            <a:ext cx="9919705" cy="17073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Гетеролитикалық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катализ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заттардың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катализатормен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әрекеттесуінің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аралық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әрекеттесуі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гетеролитикалық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механизм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өтеді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қосэлектронды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байланыстың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үзілуі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түзілуі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жұптың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түзілуі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бұзылуынсыз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жүреді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70334" y="2493972"/>
            <a:ext cx="8209631" cy="14342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Гетеролитикалық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механизм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спирттерді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дегидратациялау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олефиндерді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гидратациялау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крекинг, изомеризация,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алкилдеу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гидролиз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 б.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реакциялар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65277" y="4230444"/>
            <a:ext cx="8019744" cy="18176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Реакциялардың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осы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тобына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катализаторлар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жұпты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қосу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координациялық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түзу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қабілетіне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Атап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айтқанда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протон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апротонды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қышқылдар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негіздер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57" y="4362146"/>
            <a:ext cx="3164124" cy="1854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93" y="2130990"/>
            <a:ext cx="3279588" cy="20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3591</TotalTime>
  <Words>1741</Words>
  <Application>Microsoft Office PowerPoint</Application>
  <PresentationFormat>Широкоэкранный</PresentationFormat>
  <Paragraphs>1986</Paragraphs>
  <Slides>25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Обзорные вопросы</vt:lpstr>
      <vt:lpstr>Каталитикалық гетеролитикалық көмірсутектерді конверсиялаудың теориялық негіздері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Обзорные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                           Шолу сұрақтары</vt:lpstr>
      <vt:lpstr>Список использованных источников</vt:lpstr>
      <vt:lpstr>Бейнеролик   Бейне: KNT Grouphttps өндірісінің каталитикалық крекинг катализаторлары https://www.youtube.com/watch?v=yTPH3srx8rk    Гидрогенизациялық процесстердің катализаторы  https://www.youtube.com/watch?v=UdmVXI_AyI  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Admin</cp:lastModifiedBy>
  <cp:revision>209</cp:revision>
  <dcterms:created xsi:type="dcterms:W3CDTF">2021-11-16T03:16:23Z</dcterms:created>
  <dcterms:modified xsi:type="dcterms:W3CDTF">2022-05-07T03:19:59Z</dcterms:modified>
</cp:coreProperties>
</file>